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85" r:id="rId8"/>
    <p:sldId id="286" r:id="rId9"/>
    <p:sldId id="261" r:id="rId10"/>
    <p:sldId id="262" r:id="rId11"/>
    <p:sldId id="278" r:id="rId12"/>
    <p:sldId id="279" r:id="rId13"/>
    <p:sldId id="280" r:id="rId14"/>
    <p:sldId id="263" r:id="rId15"/>
    <p:sldId id="264" r:id="rId16"/>
    <p:sldId id="265" r:id="rId17"/>
    <p:sldId id="266" r:id="rId18"/>
    <p:sldId id="268" r:id="rId19"/>
    <p:sldId id="267" r:id="rId20"/>
    <p:sldId id="269" r:id="rId21"/>
    <p:sldId id="270" r:id="rId22"/>
    <p:sldId id="272" r:id="rId23"/>
    <p:sldId id="271" r:id="rId24"/>
    <p:sldId id="273" r:id="rId25"/>
    <p:sldId id="274" r:id="rId26"/>
    <p:sldId id="281" r:id="rId27"/>
    <p:sldId id="282" r:id="rId28"/>
    <p:sldId id="283" r:id="rId29"/>
    <p:sldId id="284" r:id="rId30"/>
    <p:sldId id="275" r:id="rId31"/>
    <p:sldId id="276"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DF2153-9A91-479E-9F3C-84BE60F9A6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DDF2153-9A91-479E-9F3C-84BE60F9A6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DDF2153-9A91-479E-9F3C-84BE60F9A6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DDF2153-9A91-479E-9F3C-84BE60F9A6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5DDF2153-9A91-479E-9F3C-84BE60F9A62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DDF2153-9A91-479E-9F3C-84BE60F9A62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DDF2153-9A91-479E-9F3C-84BE60F9A62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DF2153-9A91-479E-9F3C-84BE60F9A62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DF2153-9A91-479E-9F3C-84BE60F9A62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DDF2153-9A91-479E-9F3C-84BE60F9A62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5DDF2153-9A91-479E-9F3C-84BE60F9A62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452B5A-D204-4250-9A4E-119EEAB0352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DF2153-9A91-479E-9F3C-84BE60F9A62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52B5A-D204-4250-9A4E-119EEAB0352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45143"/>
            <a:ext cx="10972800" cy="1611086"/>
          </a:xfrm>
        </p:spPr>
        <p:txBody>
          <a:bodyPr>
            <a:noAutofit/>
          </a:bodyPr>
          <a:lstStyle/>
          <a:p>
            <a:r>
              <a:rPr lang="en-US" sz="4000" b="1" dirty="0">
                <a:latin typeface="Cambria" panose="02040503050406030204" pitchFamily="18" charset="0"/>
                <a:ea typeface="Cambria" panose="02040503050406030204" pitchFamily="18" charset="0"/>
              </a:rPr>
              <a:t>AI-Driven Medical Fundraising Verification System to Detect and Prevent Fraudulent Treatment Requests</a:t>
            </a:r>
            <a:endParaRPr lang="en-US" sz="4000" dirty="0">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a:latin typeface="Cambria" panose="02040503050406030204" pitchFamily="18" charset="0"/>
                <a:ea typeface="Cambria" panose="02040503050406030204" pitchFamily="18" charset="0"/>
              </a:rPr>
              <a:t>Existing Rule-Based Algorithms</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lnSpcReduction="10000"/>
          </a:bodyPr>
          <a:lstStyle/>
          <a:p>
            <a:pPr marL="0" indent="0" algn="just">
              <a:buNone/>
            </a:pPr>
            <a:r>
              <a:rPr lang="en-US" sz="2400" dirty="0">
                <a:latin typeface="Cambria" panose="02040503050406030204" pitchFamily="18" charset="0"/>
                <a:ea typeface="Cambria" panose="02040503050406030204" pitchFamily="18" charset="0"/>
              </a:rPr>
              <a:t>Rule-based algorithms are traditional approaches used in fraud detection systems, relying on predefined conditions to identify fraudulent activities. These methods operate on static rules that classify transactions or documents as genuine or fraudulent based on specified criteria. </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a:latin typeface="Cambria" panose="02040503050406030204" pitchFamily="18" charset="0"/>
                <a:ea typeface="Cambria" panose="02040503050406030204" pitchFamily="18" charset="0"/>
              </a:rPr>
              <a:t>Regular Expression (Regex) </a:t>
            </a:r>
            <a:r>
              <a:rPr lang="en-US" sz="2400" b="1" dirty="0" smtClean="0">
                <a:latin typeface="Cambria" panose="02040503050406030204" pitchFamily="18" charset="0"/>
                <a:ea typeface="Cambria" panose="02040503050406030204" pitchFamily="18" charset="0"/>
              </a:rPr>
              <a:t>Matching</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Regular </a:t>
            </a:r>
            <a:r>
              <a:rPr lang="en-US" sz="2400" dirty="0">
                <a:latin typeface="Cambria" panose="02040503050406030204" pitchFamily="18" charset="0"/>
                <a:ea typeface="Cambria" panose="02040503050406030204" pitchFamily="18" charset="0"/>
              </a:rPr>
              <a:t>Expression Matching is widely used to detect predefined patterns in medical invoices, receipts, and supporting documents. It checks for specific structures such as hospital names, patient details, and date formats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a:latin typeface="Cambria" panose="02040503050406030204" pitchFamily="18" charset="0"/>
                <a:ea typeface="Cambria" panose="02040503050406030204" pitchFamily="18" charset="0"/>
              </a:rPr>
              <a:t>Keyword-Based </a:t>
            </a:r>
            <a:r>
              <a:rPr lang="en-US" sz="2400" b="1" dirty="0" smtClean="0">
                <a:latin typeface="Cambria" panose="02040503050406030204" pitchFamily="18" charset="0"/>
                <a:ea typeface="Cambria" panose="02040503050406030204" pitchFamily="18" charset="0"/>
              </a:rPr>
              <a:t>Filtering</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This </a:t>
            </a:r>
            <a:r>
              <a:rPr lang="en-US" sz="2400" dirty="0">
                <a:latin typeface="Cambria" panose="02040503050406030204" pitchFamily="18" charset="0"/>
                <a:ea typeface="Cambria" panose="02040503050406030204" pitchFamily="18" charset="0"/>
              </a:rPr>
              <a:t>technique scans medical fund requests for specific keywords like "emergency," "ICU," "surgery," or "cancer treatment." If a request lacks these critical terms, it may be flagged as suspicious.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a:latin typeface="Cambria" panose="02040503050406030204" pitchFamily="18" charset="0"/>
                <a:ea typeface="Cambria" panose="02040503050406030204" pitchFamily="18" charset="0"/>
              </a:rPr>
              <a:t>Existing Rule-Based Algorithms</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fontScale="85000" lnSpcReduction="10000"/>
          </a:bodyPr>
          <a:lstStyle/>
          <a:p>
            <a:pPr marL="0" indent="0" algn="just">
              <a:buNone/>
            </a:pPr>
            <a:r>
              <a:rPr lang="en-US" sz="2400" dirty="0">
                <a:latin typeface="Cambria" panose="02040503050406030204" pitchFamily="18" charset="0"/>
                <a:ea typeface="Cambria" panose="02040503050406030204" pitchFamily="18" charset="0"/>
              </a:rPr>
              <a:t>Rule-based algorithms are traditional approaches used in fraud detection systems, relying on predefined conditions to identify fraudulent activities. These methods operate on static rules that classify transactions or documents as genuine or fraudulent based on specified criteria. </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Regular Expression (Regex) </a:t>
            </a:r>
            <a:r>
              <a:rPr lang="en-US" sz="2400" b="1" dirty="0" smtClean="0">
                <a:latin typeface="Cambria" panose="02040503050406030204" pitchFamily="18" charset="0"/>
                <a:ea typeface="Cambria" panose="02040503050406030204" pitchFamily="18" charset="0"/>
              </a:rPr>
              <a:t>Matching</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Regular </a:t>
            </a:r>
            <a:r>
              <a:rPr lang="en-US" sz="2400" dirty="0">
                <a:latin typeface="Cambria" panose="02040503050406030204" pitchFamily="18" charset="0"/>
                <a:ea typeface="Cambria" panose="02040503050406030204" pitchFamily="18" charset="0"/>
              </a:rPr>
              <a:t>Expression Matching is widely used to detect predefined patterns in medical invoices, receipts, and supporting documents. It checks for specific structures such as hospital names, patient details, and date formats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Keyword-Based </a:t>
            </a:r>
            <a:r>
              <a:rPr lang="en-US" sz="2400" b="1" dirty="0" smtClean="0">
                <a:latin typeface="Cambria" panose="02040503050406030204" pitchFamily="18" charset="0"/>
                <a:ea typeface="Cambria" panose="02040503050406030204" pitchFamily="18" charset="0"/>
              </a:rPr>
              <a:t>Filtering</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This </a:t>
            </a:r>
            <a:r>
              <a:rPr lang="en-US" sz="2400" dirty="0">
                <a:latin typeface="Cambria" panose="02040503050406030204" pitchFamily="18" charset="0"/>
                <a:ea typeface="Cambria" panose="02040503050406030204" pitchFamily="18" charset="0"/>
              </a:rPr>
              <a:t>technique scans medical fund requests for specific keywords like "emergency," "ICU," "surgery," or "cancer treatment." If a request lacks these critical terms, it may be flagged as suspicious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b="1" dirty="0" smtClean="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Basic </a:t>
            </a:r>
            <a:r>
              <a:rPr lang="en-US" sz="2400" b="1" dirty="0">
                <a:latin typeface="Cambria" panose="02040503050406030204" pitchFamily="18" charset="0"/>
                <a:ea typeface="Cambria" panose="02040503050406030204" pitchFamily="18" charset="0"/>
              </a:rPr>
              <a:t>Pattern </a:t>
            </a:r>
            <a:r>
              <a:rPr lang="en-US" sz="2400" b="1" dirty="0" smtClean="0">
                <a:latin typeface="Cambria" panose="02040503050406030204" pitchFamily="18" charset="0"/>
                <a:ea typeface="Cambria" panose="02040503050406030204" pitchFamily="18" charset="0"/>
              </a:rPr>
              <a:t>Matching</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Pattern </a:t>
            </a:r>
            <a:r>
              <a:rPr lang="en-US" sz="2400" dirty="0">
                <a:latin typeface="Cambria" panose="02040503050406030204" pitchFamily="18" charset="0"/>
                <a:ea typeface="Cambria" panose="02040503050406030204" pitchFamily="18" charset="0"/>
              </a:rPr>
              <a:t>Matching compares uploaded medical bills with a database of verified invoices to detect inconsistencies in structure, format, or content.</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Drawbacks</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algn="just"/>
            <a:r>
              <a:rPr lang="en-US" sz="2400" dirty="0" smtClean="0">
                <a:latin typeface="Cambria" panose="02040503050406030204" pitchFamily="18" charset="0"/>
                <a:ea typeface="Cambria" panose="02040503050406030204" pitchFamily="18" charset="0"/>
              </a:rPr>
              <a:t>Cannot </a:t>
            </a:r>
            <a:r>
              <a:rPr lang="en-US" sz="2400" dirty="0">
                <a:latin typeface="Cambria" panose="02040503050406030204" pitchFamily="18" charset="0"/>
                <a:ea typeface="Cambria" panose="02040503050406030204" pitchFamily="18" charset="0"/>
              </a:rPr>
              <a:t>adapt to evolving fraud techniques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Leads </a:t>
            </a:r>
            <a:r>
              <a:rPr lang="en-US" sz="2400" dirty="0">
                <a:latin typeface="Cambria" panose="02040503050406030204" pitchFamily="18" charset="0"/>
                <a:ea typeface="Cambria" panose="02040503050406030204" pitchFamily="18" charset="0"/>
              </a:rPr>
              <a:t>to false positives and false negatives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Simple </a:t>
            </a:r>
            <a:r>
              <a:rPr lang="en-US" sz="2400" dirty="0">
                <a:latin typeface="Cambria" panose="02040503050406030204" pitchFamily="18" charset="0"/>
                <a:ea typeface="Cambria" panose="02040503050406030204" pitchFamily="18" charset="0"/>
              </a:rPr>
              <a:t>modifications can evade detection</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Requires </a:t>
            </a:r>
            <a:r>
              <a:rPr lang="en-US" sz="2400" dirty="0">
                <a:latin typeface="Cambria" panose="02040503050406030204" pitchFamily="18" charset="0"/>
                <a:ea typeface="Cambria" panose="02040503050406030204" pitchFamily="18" charset="0"/>
              </a:rPr>
              <a:t>frequent manual updates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Struggles </a:t>
            </a:r>
            <a:r>
              <a:rPr lang="en-US" sz="2400" dirty="0">
                <a:latin typeface="Cambria" panose="02040503050406030204" pitchFamily="18" charset="0"/>
                <a:ea typeface="Cambria" panose="02040503050406030204" pitchFamily="18" charset="0"/>
              </a:rPr>
              <a:t>with unstructured data like images and handwritten documents.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Proposed System</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fontScale="92500"/>
          </a:bodyPr>
          <a:lstStyle/>
          <a:p>
            <a:pPr marL="0" indent="0" algn="just">
              <a:buNone/>
            </a:pPr>
            <a:r>
              <a:rPr lang="en-US" sz="2400" dirty="0">
                <a:latin typeface="Cambria" panose="02040503050406030204" pitchFamily="18" charset="0"/>
                <a:ea typeface="Cambria" panose="02040503050406030204" pitchFamily="18" charset="0"/>
              </a:rPr>
              <a:t>The proposed system aims to enhance the detection and prevention of fraudulent medical fund requests by integrating AI-driven technologies. It automates the verification process, ensuring accuracy and efficiency while minimizing human intervention</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b="1" dirty="0" smtClean="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AI-Based </a:t>
            </a:r>
            <a:r>
              <a:rPr lang="en-US" sz="2400" b="1" dirty="0">
                <a:latin typeface="Cambria" panose="02040503050406030204" pitchFamily="18" charset="0"/>
                <a:ea typeface="Cambria" panose="02040503050406030204" pitchFamily="18" charset="0"/>
              </a:rPr>
              <a:t>Fraud </a:t>
            </a:r>
            <a:r>
              <a:rPr lang="en-US" sz="2400" b="1" dirty="0" smtClean="0">
                <a:latin typeface="Cambria" panose="02040503050406030204" pitchFamily="18" charset="0"/>
                <a:ea typeface="Cambria" panose="02040503050406030204" pitchFamily="18" charset="0"/>
              </a:rPr>
              <a:t>Detection</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system employs YOLOv8 for detecting text regions in medical bills and </a:t>
            </a:r>
            <a:r>
              <a:rPr lang="en-US" sz="2400" dirty="0" err="1">
                <a:latin typeface="Cambria" panose="02040503050406030204" pitchFamily="18" charset="0"/>
                <a:ea typeface="Cambria" panose="02040503050406030204" pitchFamily="18" charset="0"/>
              </a:rPr>
              <a:t>PaddleOCR</a:t>
            </a:r>
            <a:r>
              <a:rPr lang="en-US" sz="2400" dirty="0">
                <a:latin typeface="Cambria" panose="02040503050406030204" pitchFamily="18" charset="0"/>
                <a:ea typeface="Cambria" panose="02040503050406030204" pitchFamily="18" charset="0"/>
              </a:rPr>
              <a:t> for extracting textual information such as hospital names, patient details, and treatment costs. These extracted details are then analyzed to identify potential discrepancies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457200" indent="-457200" algn="just">
              <a:buAutoNum type="arabicPeriod"/>
            </a:pPr>
            <a:endParaRPr lang="en-US" sz="2400" dirty="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Pattern </a:t>
            </a:r>
            <a:r>
              <a:rPr lang="en-US" sz="2400" b="1" dirty="0">
                <a:latin typeface="Cambria" panose="02040503050406030204" pitchFamily="18" charset="0"/>
                <a:ea typeface="Cambria" panose="02040503050406030204" pitchFamily="18" charset="0"/>
              </a:rPr>
              <a:t>Matching for </a:t>
            </a:r>
            <a:r>
              <a:rPr lang="en-US" sz="2400" b="1" dirty="0" smtClean="0">
                <a:latin typeface="Cambria" panose="02040503050406030204" pitchFamily="18" charset="0"/>
                <a:ea typeface="Cambria" panose="02040503050406030204" pitchFamily="18" charset="0"/>
              </a:rPr>
              <a:t>Verification</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To </a:t>
            </a:r>
            <a:r>
              <a:rPr lang="en-US" sz="2400" dirty="0">
                <a:latin typeface="Cambria" panose="02040503050406030204" pitchFamily="18" charset="0"/>
                <a:ea typeface="Cambria" panose="02040503050406030204" pitchFamily="18" charset="0"/>
              </a:rPr>
              <a:t>ensure authenticity, the system utilizes the Fuzzy Matching Algorithm, which compares extracted text with a trusted hospital dataset. This method effectively measures similarity and detects inconsistencies in treatment details, preventing fraudulent fund requests.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Proposed System</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lgn="just">
              <a:buNone/>
            </a:pPr>
            <a:r>
              <a:rPr lang="en-US" sz="2400" b="1" dirty="0" smtClean="0">
                <a:latin typeface="Cambria" panose="02040503050406030204" pitchFamily="18" charset="0"/>
                <a:ea typeface="Cambria" panose="02040503050406030204" pitchFamily="18" charset="0"/>
              </a:rPr>
              <a:t>Automated </a:t>
            </a:r>
            <a:r>
              <a:rPr lang="en-US" sz="2400" b="1" dirty="0">
                <a:latin typeface="Cambria" panose="02040503050406030204" pitchFamily="18" charset="0"/>
                <a:ea typeface="Cambria" panose="02040503050406030204" pitchFamily="18" charset="0"/>
              </a:rPr>
              <a:t>Document </a:t>
            </a:r>
            <a:r>
              <a:rPr lang="en-US" sz="2400" b="1" dirty="0" smtClean="0">
                <a:latin typeface="Cambria" panose="02040503050406030204" pitchFamily="18" charset="0"/>
                <a:ea typeface="Cambria" panose="02040503050406030204" pitchFamily="18" charset="0"/>
              </a:rPr>
              <a:t>Processing</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Unlike </a:t>
            </a:r>
            <a:r>
              <a:rPr lang="en-US" sz="2400" dirty="0">
                <a:latin typeface="Cambria" panose="02040503050406030204" pitchFamily="18" charset="0"/>
                <a:ea typeface="Cambria" panose="02040503050406030204" pitchFamily="18" charset="0"/>
              </a:rPr>
              <a:t>traditional manual verification methods, the proposed system automates document processing, significantly reducing the time required for fraud detection. It eliminates human errors and ensures consistency in identifying fake medical fund requests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b="1" dirty="0">
              <a:latin typeface="Cambria" panose="02040503050406030204" pitchFamily="18" charset="0"/>
              <a:ea typeface="Cambria" panose="02040503050406030204" pitchFamily="18" charset="0"/>
            </a:endParaRPr>
          </a:p>
          <a:p>
            <a:pPr marL="0" indent="0" algn="just">
              <a:buNone/>
            </a:pPr>
            <a:r>
              <a:rPr lang="en-US" sz="2400" b="1" dirty="0" smtClean="0">
                <a:latin typeface="Cambria" panose="02040503050406030204" pitchFamily="18" charset="0"/>
                <a:ea typeface="Cambria" panose="02040503050406030204" pitchFamily="18" charset="0"/>
              </a:rPr>
              <a:t>Secure </a:t>
            </a:r>
            <a:r>
              <a:rPr lang="en-US" sz="2400" b="1" dirty="0">
                <a:latin typeface="Cambria" panose="02040503050406030204" pitchFamily="18" charset="0"/>
                <a:ea typeface="Cambria" panose="02040503050406030204" pitchFamily="18" charset="0"/>
              </a:rPr>
              <a:t>and Transparent Donation </a:t>
            </a:r>
            <a:r>
              <a:rPr lang="en-US" sz="2400" b="1" dirty="0" smtClean="0">
                <a:latin typeface="Cambria" panose="02040503050406030204" pitchFamily="18" charset="0"/>
                <a:ea typeface="Cambria" panose="02040503050406030204" pitchFamily="18" charset="0"/>
              </a:rPr>
              <a:t>Process</a:t>
            </a:r>
            <a:endParaRPr lang="en-US" sz="2400" b="1" dirty="0" smtClean="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system enhances donor confidence by providing a transparent verification process. Only verified medical fund requests are displayed to potential donors, ensuring that contributions reach genuine beneficiaries.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Advantages</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algn="just"/>
            <a:r>
              <a:rPr lang="en-US" sz="2400" dirty="0">
                <a:latin typeface="Cambria" panose="02040503050406030204" pitchFamily="18" charset="0"/>
                <a:ea typeface="Cambria" panose="02040503050406030204" pitchFamily="18" charset="0"/>
              </a:rPr>
              <a:t>Detects and blocks fraudulent medical fund requests using AI</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Automates </a:t>
            </a:r>
            <a:r>
              <a:rPr lang="en-US" sz="2400" dirty="0">
                <a:latin typeface="Cambria" panose="02040503050406030204" pitchFamily="18" charset="0"/>
                <a:ea typeface="Cambria" panose="02040503050406030204" pitchFamily="18" charset="0"/>
              </a:rPr>
              <a:t>verification, reducing manual effort and errors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Builds </a:t>
            </a:r>
            <a:r>
              <a:rPr lang="en-US" sz="2400" dirty="0">
                <a:latin typeface="Cambria" panose="02040503050406030204" pitchFamily="18" charset="0"/>
                <a:ea typeface="Cambria" panose="02040503050406030204" pitchFamily="18" charset="0"/>
              </a:rPr>
              <a:t>donor trust through transparent validation</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Enables </a:t>
            </a:r>
            <a:r>
              <a:rPr lang="en-US" sz="2400" dirty="0">
                <a:latin typeface="Cambria" panose="02040503050406030204" pitchFamily="18" charset="0"/>
                <a:ea typeface="Cambria" panose="02040503050406030204" pitchFamily="18" charset="0"/>
              </a:rPr>
              <a:t>real-time processing for quick fraud detection</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Secures </a:t>
            </a:r>
            <a:r>
              <a:rPr lang="en-US" sz="2400" dirty="0">
                <a:latin typeface="Cambria" panose="02040503050406030204" pitchFamily="18" charset="0"/>
                <a:ea typeface="Cambria" panose="02040503050406030204" pitchFamily="18" charset="0"/>
              </a:rPr>
              <a:t>transactions by verifying fund requests before approval</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Supports </a:t>
            </a:r>
            <a:r>
              <a:rPr lang="en-US" sz="2400" dirty="0">
                <a:latin typeface="Cambria" panose="02040503050406030204" pitchFamily="18" charset="0"/>
                <a:ea typeface="Cambria" panose="02040503050406030204" pitchFamily="18" charset="0"/>
              </a:rPr>
              <a:t>scalability for hospitals and crowdfunding platforms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Lowers </a:t>
            </a:r>
            <a:r>
              <a:rPr lang="en-US" sz="2400" dirty="0">
                <a:latin typeface="Cambria" panose="02040503050406030204" pitchFamily="18" charset="0"/>
                <a:ea typeface="Cambria" panose="02040503050406030204" pitchFamily="18" charset="0"/>
              </a:rPr>
              <a:t>operational costs by minimizing manual fraud detection</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Provides </a:t>
            </a:r>
            <a:r>
              <a:rPr lang="en-US" sz="2400" dirty="0">
                <a:latin typeface="Cambria" panose="02040503050406030204" pitchFamily="18" charset="0"/>
                <a:ea typeface="Cambria" panose="02040503050406030204" pitchFamily="18" charset="0"/>
              </a:rPr>
              <a:t>an easy-to-use interface for patients and donors.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System Requirements</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lnSpcReduction="20000"/>
          </a:bodyPr>
          <a:lstStyle/>
          <a:p>
            <a:pPr marL="0" indent="0" algn="ctr">
              <a:buNone/>
            </a:pPr>
            <a:r>
              <a:rPr lang="en-US" b="1" dirty="0" smtClean="0">
                <a:latin typeface="Cambria" panose="02040503050406030204" pitchFamily="18" charset="0"/>
                <a:ea typeface="Cambria" panose="02040503050406030204" pitchFamily="18" charset="0"/>
              </a:rPr>
              <a:t>Hardware Requirements</a:t>
            </a:r>
            <a:endParaRPr lang="en-US" b="1" dirty="0" smtClean="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Processor: </a:t>
            </a:r>
            <a:r>
              <a:rPr lang="en-US" sz="2400" dirty="0" smtClean="0">
                <a:latin typeface="Cambria" panose="02040503050406030204" pitchFamily="18" charset="0"/>
                <a:ea typeface="Cambria" panose="02040503050406030204" pitchFamily="18" charset="0"/>
              </a:rPr>
              <a:t>Minimum Intel i5 or equivalent</a:t>
            </a:r>
            <a:endParaRPr lang="en-US" sz="2400" dirty="0" smtClean="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RAM: </a:t>
            </a:r>
            <a:r>
              <a:rPr lang="en-US" sz="2400" dirty="0" smtClean="0">
                <a:latin typeface="Cambria" panose="02040503050406030204" pitchFamily="18" charset="0"/>
                <a:ea typeface="Cambria" panose="02040503050406030204" pitchFamily="18" charset="0"/>
              </a:rPr>
              <a:t>16 GB or higher</a:t>
            </a:r>
            <a:endParaRPr lang="en-US" sz="2400" dirty="0" smtClean="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Storage: </a:t>
            </a:r>
            <a:r>
              <a:rPr lang="en-US" sz="2400" dirty="0" smtClean="0">
                <a:latin typeface="Cambria" panose="02040503050406030204" pitchFamily="18" charset="0"/>
                <a:ea typeface="Cambria" panose="02040503050406030204" pitchFamily="18" charset="0"/>
              </a:rPr>
              <a:t>512 GB SSD </a:t>
            </a:r>
            <a:endParaRPr lang="en-US" sz="2400" dirty="0" smtClean="0">
              <a:latin typeface="Cambria" panose="02040503050406030204" pitchFamily="18" charset="0"/>
              <a:ea typeface="Cambria" panose="02040503050406030204" pitchFamily="18" charset="0"/>
            </a:endParaRPr>
          </a:p>
          <a:p>
            <a:pPr marL="0" marR="0" indent="0" algn="ctr">
              <a:lnSpc>
                <a:spcPct val="150000"/>
              </a:lnSpc>
              <a:spcBef>
                <a:spcPts val="0"/>
              </a:spcBef>
              <a:spcAft>
                <a:spcPts val="0"/>
              </a:spcAft>
              <a:buNone/>
            </a:pPr>
            <a:r>
              <a:rPr lang="en-US" b="1" dirty="0">
                <a:latin typeface="Cambria" panose="02040503050406030204" pitchFamily="18" charset="0"/>
                <a:ea typeface="Cambria" panose="02040503050406030204" pitchFamily="18" charset="0"/>
              </a:rPr>
              <a:t>Software </a:t>
            </a:r>
            <a:r>
              <a:rPr lang="en-US" b="1" dirty="0" smtClean="0">
                <a:latin typeface="Cambria" panose="02040503050406030204" pitchFamily="18" charset="0"/>
                <a:ea typeface="Cambria" panose="02040503050406030204" pitchFamily="18" charset="0"/>
              </a:rPr>
              <a:t>Requirements</a:t>
            </a:r>
            <a:endParaRPr lang="en-US" b="1" dirty="0" smtClean="0">
              <a:latin typeface="Cambria" panose="02040503050406030204" pitchFamily="18" charset="0"/>
              <a:ea typeface="Cambria" panose="02040503050406030204" pitchFamily="18" charset="0"/>
            </a:endParaRPr>
          </a:p>
          <a:p>
            <a:pPr algn="just">
              <a:lnSpc>
                <a:spcPct val="150000"/>
              </a:lnSpc>
              <a:spcBef>
                <a:spcPts val="0"/>
              </a:spcBef>
              <a:buSzPct val="100000"/>
              <a:tabLst>
                <a:tab pos="457200" algn="l"/>
              </a:tabLst>
            </a:pPr>
            <a:r>
              <a:rPr lang="en-US" sz="2400" b="1" dirty="0" smtClean="0">
                <a:latin typeface="Cambria" panose="02040503050406030204" pitchFamily="18" charset="0"/>
                <a:ea typeface="Cambria" panose="02040503050406030204" pitchFamily="18" charset="0"/>
              </a:rPr>
              <a:t>Frontend</a:t>
            </a:r>
            <a:r>
              <a:rPr lang="en-US" sz="24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Bootstrap</a:t>
            </a:r>
            <a:r>
              <a:rPr lang="en-IN" altLang="en-US" sz="2400" dirty="0">
                <a:latin typeface="Cambria" panose="02040503050406030204" pitchFamily="18" charset="0"/>
                <a:ea typeface="Cambria" panose="02040503050406030204" pitchFamily="18" charset="0"/>
              </a:rPr>
              <a:t>,Javascript,React</a:t>
            </a:r>
            <a:endParaRPr lang="en-US" sz="2400" dirty="0">
              <a:latin typeface="Cambria" panose="02040503050406030204" pitchFamily="18" charset="0"/>
              <a:ea typeface="Cambria" panose="02040503050406030204" pitchFamily="18" charset="0"/>
            </a:endParaRPr>
          </a:p>
          <a:p>
            <a:pPr algn="just">
              <a:lnSpc>
                <a:spcPct val="150000"/>
              </a:lnSpc>
              <a:spcBef>
                <a:spcPts val="0"/>
              </a:spcBef>
              <a:buSzPct val="100000"/>
              <a:tabLst>
                <a:tab pos="457200" algn="l"/>
              </a:tabLst>
            </a:pPr>
            <a:r>
              <a:rPr lang="en-US" sz="2400" b="1" dirty="0" smtClean="0">
                <a:latin typeface="Cambria" panose="02040503050406030204" pitchFamily="18" charset="0"/>
                <a:ea typeface="Cambria" panose="02040503050406030204" pitchFamily="18" charset="0"/>
              </a:rPr>
              <a:t>Backend</a:t>
            </a:r>
            <a:r>
              <a:rPr lang="en-US" sz="24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Python (Flask framework)</a:t>
            </a:r>
            <a:endParaRPr lang="en-US" sz="2400" dirty="0">
              <a:latin typeface="Cambria" panose="02040503050406030204" pitchFamily="18" charset="0"/>
              <a:ea typeface="Cambria" panose="02040503050406030204" pitchFamily="18" charset="0"/>
            </a:endParaRPr>
          </a:p>
          <a:p>
            <a:pPr algn="just">
              <a:lnSpc>
                <a:spcPct val="150000"/>
              </a:lnSpc>
              <a:spcBef>
                <a:spcPts val="0"/>
              </a:spcBef>
              <a:buSzPct val="100000"/>
              <a:tabLst>
                <a:tab pos="457200" algn="l"/>
              </a:tabLst>
            </a:pPr>
            <a:r>
              <a:rPr lang="en-US" sz="2400" b="1" dirty="0" smtClean="0">
                <a:latin typeface="Cambria" panose="02040503050406030204" pitchFamily="18" charset="0"/>
                <a:ea typeface="Cambria" panose="02040503050406030204" pitchFamily="18" charset="0"/>
              </a:rPr>
              <a:t>Database</a:t>
            </a:r>
            <a:r>
              <a:rPr lang="en-US" sz="24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MySQL</a:t>
            </a:r>
            <a:endParaRPr lang="en-US" sz="2400" dirty="0">
              <a:latin typeface="Cambria" panose="02040503050406030204" pitchFamily="18" charset="0"/>
              <a:ea typeface="Cambria" panose="02040503050406030204" pitchFamily="18" charset="0"/>
            </a:endParaRPr>
          </a:p>
          <a:p>
            <a:pPr algn="just">
              <a:lnSpc>
                <a:spcPct val="150000"/>
              </a:lnSpc>
              <a:spcBef>
                <a:spcPts val="0"/>
              </a:spcBef>
              <a:buSzPct val="100000"/>
              <a:tabLst>
                <a:tab pos="457200" algn="l"/>
              </a:tabLst>
            </a:pPr>
            <a:r>
              <a:rPr lang="en-US" sz="2400" b="1" dirty="0" smtClean="0">
                <a:latin typeface="Cambria" panose="02040503050406030204" pitchFamily="18" charset="0"/>
                <a:ea typeface="Cambria" panose="02040503050406030204" pitchFamily="18" charset="0"/>
              </a:rPr>
              <a:t>Server</a:t>
            </a:r>
            <a:r>
              <a:rPr lang="en-US" sz="2400" b="1"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WampServer</a:t>
            </a:r>
            <a:r>
              <a:rPr lang="en-US" sz="2400" dirty="0">
                <a:latin typeface="Cambria" panose="02040503050406030204" pitchFamily="18" charset="0"/>
                <a:ea typeface="Cambria" panose="02040503050406030204" pitchFamily="18" charset="0"/>
              </a:rPr>
              <a:t> (for local development)</a:t>
            </a:r>
            <a:endParaRPr lang="en-US" sz="2400" dirty="0">
              <a:latin typeface="Cambria" panose="02040503050406030204" pitchFamily="18" charset="0"/>
              <a:ea typeface="Cambria" panose="02040503050406030204" pitchFamily="18" charset="0"/>
            </a:endParaRPr>
          </a:p>
          <a:p>
            <a:pPr algn="just">
              <a:lnSpc>
                <a:spcPct val="150000"/>
              </a:lnSpc>
              <a:spcBef>
                <a:spcPts val="0"/>
              </a:spcBef>
              <a:buSzPct val="100000"/>
              <a:tabLst>
                <a:tab pos="457200" algn="l"/>
              </a:tabLst>
            </a:pPr>
            <a:r>
              <a:rPr lang="en-US" sz="2400" b="1" dirty="0" smtClean="0">
                <a:latin typeface="Cambria" panose="02040503050406030204" pitchFamily="18" charset="0"/>
                <a:ea typeface="Cambria" panose="02040503050406030204" pitchFamily="18" charset="0"/>
              </a:rPr>
              <a:t>Libraries/Packages</a:t>
            </a:r>
            <a:r>
              <a:rPr lang="en-US" sz="2400" dirty="0" smtClean="0">
                <a:latin typeface="Cambria" panose="02040503050406030204" pitchFamily="18" charset="0"/>
                <a:ea typeface="Cambria" panose="02040503050406030204" pitchFamily="18" charset="0"/>
              </a:rPr>
              <a:t>: </a:t>
            </a:r>
            <a:r>
              <a:rPr lang="en-IN" altLang="en-US" sz="2400" dirty="0" smtClean="0">
                <a:latin typeface="Cambria" panose="02040503050406030204" pitchFamily="18" charset="0"/>
                <a:ea typeface="Cambria" panose="02040503050406030204" pitchFamily="18" charset="0"/>
              </a:rPr>
              <a:t>Yolov8,</a:t>
            </a:r>
            <a:r>
              <a:rPr lang="en-US" sz="2400" dirty="0" smtClean="0">
                <a:latin typeface="Cambria" panose="02040503050406030204" pitchFamily="18" charset="0"/>
                <a:ea typeface="Cambria" panose="02040503050406030204" pitchFamily="18" charset="0"/>
              </a:rPr>
              <a:t> </a:t>
            </a:r>
            <a:r>
              <a:rPr lang="en-US" sz="2400" dirty="0" err="1" smtClean="0">
                <a:latin typeface="Cambria" panose="02040503050406030204" pitchFamily="18" charset="0"/>
                <a:ea typeface="Cambria" panose="02040503050406030204" pitchFamily="18" charset="0"/>
              </a:rPr>
              <a:t>PaddleOCR</a:t>
            </a:r>
            <a:r>
              <a:rPr lang="en-US" sz="2400" dirty="0">
                <a:latin typeface="Cambria" panose="02040503050406030204" pitchFamily="18" charset="0"/>
                <a:ea typeface="Cambria" panose="02040503050406030204" pitchFamily="18" charset="0"/>
              </a:rPr>
              <a:t>, </a:t>
            </a:r>
            <a:r>
              <a:rPr lang="en-IN" altLang="en-US" sz="2400" dirty="0">
                <a:latin typeface="Cambria" panose="02040503050406030204" pitchFamily="18" charset="0"/>
                <a:ea typeface="Cambria" panose="02040503050406030204" pitchFamily="18" charset="0"/>
              </a:rPr>
              <a:t>fuzzywuzzy(Fuzzy matching Alogithm)</a:t>
            </a:r>
            <a:r>
              <a:rPr lang="en-US" sz="2400" dirty="0" err="1" smtClean="0">
                <a:latin typeface="Cambria" panose="02040503050406030204" pitchFamily="18" charset="0"/>
                <a:ea typeface="Cambria" panose="02040503050406030204" pitchFamily="18" charset="0"/>
              </a:rPr>
              <a:t>OpenCV</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System Architecture</a:t>
            </a:r>
            <a:endParaRPr lang="en-US" sz="4000" b="1"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Canvas 1"/>
          <p:cNvGrpSpPr/>
          <p:nvPr/>
        </p:nvGrpSpPr>
        <p:grpSpPr>
          <a:xfrm>
            <a:off x="2307680" y="976577"/>
            <a:ext cx="7576640" cy="5708416"/>
            <a:chOff x="0" y="0"/>
            <a:chExt cx="5581650" cy="7474585"/>
          </a:xfrm>
        </p:grpSpPr>
        <p:sp>
          <p:nvSpPr>
            <p:cNvPr id="28" name="Rectangle 27"/>
            <p:cNvSpPr/>
            <p:nvPr/>
          </p:nvSpPr>
          <p:spPr>
            <a:xfrm>
              <a:off x="0" y="0"/>
              <a:ext cx="5581650" cy="7474585"/>
            </a:xfrm>
            <a:prstGeom prst="rect">
              <a:avLst/>
            </a:prstGeom>
          </p:spPr>
        </p:sp>
        <p:sp>
          <p:nvSpPr>
            <p:cNvPr id="29" name="Text Box 71"/>
            <p:cNvSpPr txBox="1"/>
            <p:nvPr/>
          </p:nvSpPr>
          <p:spPr>
            <a:xfrm>
              <a:off x="1991299" y="4016853"/>
              <a:ext cx="1675765" cy="403860"/>
            </a:xfrm>
            <a:prstGeom prst="rect">
              <a:avLst/>
            </a:prstGeom>
            <a:solidFill>
              <a:schemeClr val="bg1"/>
            </a:solid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IN" sz="1000" b="1">
                  <a:effectLst/>
                  <a:latin typeface="Times New Roman" panose="02020603050405020304" pitchFamily="18" charset="0"/>
                  <a:ea typeface="Calibri" panose="020F0502020204030204" charset="0"/>
                </a:rPr>
                <a:t>AI Driven Fraud Detector </a:t>
              </a:r>
              <a:endParaRPr lang="en-US" sz="1200">
                <a:effectLst/>
                <a:latin typeface="Times New Roman" panose="02020603050405020304" pitchFamily="18" charset="0"/>
                <a:ea typeface="Times New Roman" panose="02020603050405020304" pitchFamily="18" charset="0"/>
              </a:endParaRPr>
            </a:p>
          </p:txBody>
        </p:sp>
        <p:pic>
          <p:nvPicPr>
            <p:cNvPr id="30" name="Picture 2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409998" y="2495551"/>
              <a:ext cx="2825815" cy="1489370"/>
            </a:xfrm>
            <a:prstGeom prst="rect">
              <a:avLst/>
            </a:prstGeom>
          </p:spPr>
        </p:pic>
        <p:cxnSp>
          <p:nvCxnSpPr>
            <p:cNvPr id="31" name="Straight Arrow Connector 30"/>
            <p:cNvCxnSpPr>
              <a:endCxn id="66" idx="0"/>
            </p:cNvCxnSpPr>
            <p:nvPr/>
          </p:nvCxnSpPr>
          <p:spPr>
            <a:xfrm flipH="1">
              <a:off x="2819731" y="3956346"/>
              <a:ext cx="3176" cy="2084069"/>
            </a:xfrm>
            <a:prstGeom prst="straightConnector1">
              <a:avLst/>
            </a:prstGeom>
            <a:ln w="19050">
              <a:solidFill>
                <a:srgbClr val="007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1" idx="0"/>
              <a:endCxn id="30" idx="1"/>
            </p:cNvCxnSpPr>
            <p:nvPr/>
          </p:nvCxnSpPr>
          <p:spPr>
            <a:xfrm rot="5400000" flipH="1" flipV="1">
              <a:off x="-476415" y="4562013"/>
              <a:ext cx="3208189" cy="564637"/>
            </a:xfrm>
            <a:prstGeom prst="bentConnector2">
              <a:avLst/>
            </a:prstGeom>
            <a:ln w="19050">
              <a:solidFill>
                <a:srgbClr val="007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972957" y="4664138"/>
              <a:ext cx="1684582" cy="28384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Preprocessing</a:t>
              </a:r>
              <a:endParaRPr lang="en-US" sz="1200">
                <a:effectLst/>
                <a:latin typeface="Times New Roman" panose="02020603050405020304" pitchFamily="18" charset="0"/>
                <a:ea typeface="Times New Roman" panose="02020603050405020304" pitchFamily="18" charset="0"/>
              </a:endParaRP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5102" y="19050"/>
              <a:ext cx="895350" cy="895350"/>
            </a:xfrm>
            <a:prstGeom prst="rect">
              <a:avLst/>
            </a:prstGeom>
          </p:spPr>
        </p:pic>
        <p:sp>
          <p:nvSpPr>
            <p:cNvPr id="35" name="Rectangle 34"/>
            <p:cNvSpPr/>
            <p:nvPr/>
          </p:nvSpPr>
          <p:spPr>
            <a:xfrm>
              <a:off x="171748" y="5983373"/>
              <a:ext cx="134273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6000"/>
                </a:lnSpc>
                <a:spcBef>
                  <a:spcPts val="0"/>
                </a:spcBef>
                <a:spcAft>
                  <a:spcPts val="800"/>
                </a:spcAft>
              </a:pPr>
              <a:r>
                <a:rPr lang="en-US" sz="1100">
                  <a:effectLst/>
                  <a:latin typeface="Times New Roman" panose="02020603050405020304" pitchFamily="18" charset="0"/>
                  <a:ea typeface="Calibri" panose="020F0502020204030204" charset="0"/>
                </a:rPr>
                <a:t>Register</a:t>
              </a:r>
              <a:endParaRPr lang="en-US" sz="1200">
                <a:effectLst/>
                <a:latin typeface="Times New Roman" panose="02020603050405020304" pitchFamily="18" charset="0"/>
                <a:ea typeface="Times New Roman" panose="02020603050405020304" pitchFamily="18" charset="0"/>
              </a:endParaRPr>
            </a:p>
          </p:txBody>
        </p:sp>
        <p:cxnSp>
          <p:nvCxnSpPr>
            <p:cNvPr id="36" name="Elbow Connector 35"/>
            <p:cNvCxnSpPr>
              <a:stCxn id="58" idx="0"/>
              <a:endCxn id="30" idx="3"/>
            </p:cNvCxnSpPr>
            <p:nvPr/>
          </p:nvCxnSpPr>
          <p:spPr>
            <a:xfrm rot="16200000" flipV="1">
              <a:off x="3040009" y="4436040"/>
              <a:ext cx="2870598" cy="478989"/>
            </a:xfrm>
            <a:prstGeom prst="bentConnector2">
              <a:avLst/>
            </a:prstGeom>
            <a:ln w="19050">
              <a:solidFill>
                <a:srgbClr val="007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30" idx="0"/>
              <a:endCxn id="34" idx="1"/>
            </p:cNvCxnSpPr>
            <p:nvPr/>
          </p:nvCxnSpPr>
          <p:spPr>
            <a:xfrm rot="5400000" flipH="1" flipV="1">
              <a:off x="2319591" y="970040"/>
              <a:ext cx="2028826" cy="1022196"/>
            </a:xfrm>
            <a:prstGeom prst="bentConnector2">
              <a:avLst/>
            </a:prstGeom>
            <a:ln w="19050">
              <a:solidFill>
                <a:srgbClr val="007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1984390" y="1700485"/>
              <a:ext cx="1652832" cy="28511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View Flagged Request</a:t>
              </a:r>
              <a:endParaRPr lang="en-US" sz="1200">
                <a:effectLst/>
                <a:latin typeface="Times New Roman" panose="02020603050405020304" pitchFamily="18" charset="0"/>
                <a:ea typeface="Times New Roman" panose="02020603050405020304" pitchFamily="18" charset="0"/>
              </a:endParaRPr>
            </a:p>
          </p:txBody>
        </p:sp>
        <p:sp>
          <p:nvSpPr>
            <p:cNvPr id="39" name="Rectangle 38"/>
            <p:cNvSpPr/>
            <p:nvPr/>
          </p:nvSpPr>
          <p:spPr>
            <a:xfrm>
              <a:off x="1984390" y="1121705"/>
              <a:ext cx="1652832" cy="23685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User management </a:t>
              </a:r>
              <a:endParaRPr lang="en-US" sz="1200">
                <a:effectLst/>
                <a:latin typeface="Times New Roman" panose="02020603050405020304" pitchFamily="18" charset="0"/>
                <a:ea typeface="Times New Roman" panose="02020603050405020304" pitchFamily="18" charset="0"/>
              </a:endParaRPr>
            </a:p>
          </p:txBody>
        </p:sp>
        <p:sp>
          <p:nvSpPr>
            <p:cNvPr id="40" name="Rectangle 39"/>
            <p:cNvSpPr/>
            <p:nvPr/>
          </p:nvSpPr>
          <p:spPr>
            <a:xfrm>
              <a:off x="1983755" y="551475"/>
              <a:ext cx="1652832" cy="25463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Login</a:t>
              </a:r>
              <a:endParaRPr lang="en-US" sz="1200">
                <a:effectLst/>
                <a:latin typeface="Times New Roman" panose="02020603050405020304" pitchFamily="18" charset="0"/>
                <a:ea typeface="Times New Roman" panose="02020603050405020304" pitchFamily="18" charset="0"/>
              </a:endParaRPr>
            </a:p>
          </p:txBody>
        </p:sp>
        <p:sp>
          <p:nvSpPr>
            <p:cNvPr id="41" name="Rectangle 40"/>
            <p:cNvSpPr/>
            <p:nvPr/>
          </p:nvSpPr>
          <p:spPr>
            <a:xfrm>
              <a:off x="1983752" y="5359463"/>
              <a:ext cx="1683312" cy="25400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Text Recognition</a:t>
              </a:r>
              <a:endParaRPr lang="en-US" sz="1200">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1974227" y="5023208"/>
              <a:ext cx="1684582" cy="25942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Text Region Detection </a:t>
              </a:r>
              <a:endParaRPr lang="en-US" sz="1200">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1983752" y="4305363"/>
              <a:ext cx="1684582" cy="28384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Extract Upload Files Documents</a:t>
              </a:r>
              <a:endParaRPr lang="en-US" sz="1200">
                <a:effectLst/>
                <a:latin typeface="Times New Roman" panose="02020603050405020304" pitchFamily="18" charset="0"/>
                <a:ea typeface="Times New Roman" panose="02020603050405020304" pitchFamily="18" charset="0"/>
              </a:endParaRPr>
            </a:p>
          </p:txBody>
        </p:sp>
        <p:sp>
          <p:nvSpPr>
            <p:cNvPr id="44" name="Text Box 71"/>
            <p:cNvSpPr txBox="1"/>
            <p:nvPr/>
          </p:nvSpPr>
          <p:spPr>
            <a:xfrm>
              <a:off x="3443266" y="6929962"/>
              <a:ext cx="976180" cy="26670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charset="0"/>
                </a:rPr>
                <a:t>Donor</a:t>
              </a:r>
              <a:endParaRPr lang="en-US" sz="1200">
                <a:effectLst/>
                <a:latin typeface="Times New Roman" panose="02020603050405020304" pitchFamily="18" charset="0"/>
                <a:ea typeface="Times New Roman" panose="02020603050405020304" pitchFamily="18" charset="0"/>
              </a:endParaRPr>
            </a:p>
          </p:txBody>
        </p:sp>
        <p:sp>
          <p:nvSpPr>
            <p:cNvPr id="45" name="Text Box 71"/>
            <p:cNvSpPr txBox="1"/>
            <p:nvPr/>
          </p:nvSpPr>
          <p:spPr>
            <a:xfrm>
              <a:off x="4114800" y="862237"/>
              <a:ext cx="658200" cy="26670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nSpc>
                  <a:spcPct val="105000"/>
                </a:lnSpc>
                <a:spcBef>
                  <a:spcPts val="0"/>
                </a:spcBef>
                <a:spcAft>
                  <a:spcPts val="800"/>
                </a:spcAft>
              </a:pPr>
              <a:r>
                <a:rPr lang="en-US" sz="1200" b="1">
                  <a:effectLst/>
                  <a:latin typeface="Times New Roman" panose="02020603050405020304" pitchFamily="18" charset="0"/>
                  <a:ea typeface="Calibri" panose="020F0502020204030204" charset="0"/>
                </a:rPr>
                <a:t>Admin</a:t>
              </a:r>
              <a:endParaRPr lang="en-US" sz="1200">
                <a:effectLst/>
                <a:latin typeface="Times New Roman" panose="02020603050405020304" pitchFamily="18" charset="0"/>
                <a:ea typeface="Times New Roman" panose="02020603050405020304" pitchFamily="18" charset="0"/>
              </a:endParaRPr>
            </a:p>
          </p:txBody>
        </p:sp>
        <p:sp>
          <p:nvSpPr>
            <p:cNvPr id="46" name="Text Box 71"/>
            <p:cNvSpPr txBox="1"/>
            <p:nvPr/>
          </p:nvSpPr>
          <p:spPr>
            <a:xfrm>
              <a:off x="1304924" y="6911960"/>
              <a:ext cx="1028701" cy="422289"/>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US" sz="1200" b="1">
                  <a:effectLst/>
                  <a:latin typeface="Times New Roman" panose="02020603050405020304" pitchFamily="18" charset="0"/>
                  <a:ea typeface="Calibri" panose="020F0502020204030204" charset="0"/>
                </a:rPr>
                <a:t>Fund Requester</a:t>
              </a:r>
              <a:endParaRPr lang="en-US" sz="1200">
                <a:effectLst/>
                <a:latin typeface="Times New Roman" panose="02020603050405020304" pitchFamily="18" charset="0"/>
                <a:ea typeface="Times New Roman" panose="02020603050405020304" pitchFamily="18" charset="0"/>
              </a:endParaRPr>
            </a:p>
          </p:txBody>
        </p:sp>
        <p:sp>
          <p:nvSpPr>
            <p:cNvPr id="47" name="Text Box 71"/>
            <p:cNvSpPr txBox="1"/>
            <p:nvPr/>
          </p:nvSpPr>
          <p:spPr>
            <a:xfrm>
              <a:off x="1314709" y="2428876"/>
              <a:ext cx="1676141" cy="404144"/>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US" sz="1000" b="1">
                  <a:effectLst/>
                  <a:latin typeface="Times New Roman" panose="02020603050405020304" pitchFamily="18" charset="0"/>
                  <a:ea typeface="Calibri" panose="020F0502020204030204" charset="0"/>
                </a:rPr>
                <a:t>Medical Fund Fraud Detector Web App </a:t>
              </a:r>
              <a:endParaRPr lang="en-US" sz="1200">
                <a:effectLst/>
                <a:latin typeface="Times New Roman" panose="02020603050405020304" pitchFamily="18" charset="0"/>
                <a:ea typeface="Times New Roman" panose="02020603050405020304" pitchFamily="18" charset="0"/>
              </a:endParaRPr>
            </a:p>
          </p:txBody>
        </p:sp>
        <p:sp>
          <p:nvSpPr>
            <p:cNvPr id="48" name="Rectangle 47"/>
            <p:cNvSpPr/>
            <p:nvPr/>
          </p:nvSpPr>
          <p:spPr>
            <a:xfrm>
              <a:off x="1984390" y="1407455"/>
              <a:ext cx="1652832" cy="23685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pitchFamily="18" charset="0"/>
                  <a:ea typeface="Calibri" panose="020F0502020204030204" charset="0"/>
                </a:rPr>
                <a:t>View Fund Request </a:t>
              </a:r>
              <a:endParaRPr lang="en-US" sz="1200">
                <a:effectLst/>
                <a:latin typeface="Times New Roman" panose="02020603050405020304" pitchFamily="18" charset="0"/>
                <a:ea typeface="Times New Roman" panose="02020603050405020304" pitchFamily="18" charset="0"/>
              </a:endParaRPr>
            </a:p>
          </p:txBody>
        </p:sp>
        <p:cxnSp>
          <p:nvCxnSpPr>
            <p:cNvPr id="49" name="Elbow Connector 48"/>
            <p:cNvCxnSpPr>
              <a:stCxn id="66" idx="1"/>
              <a:endCxn id="55" idx="3"/>
            </p:cNvCxnSpPr>
            <p:nvPr/>
          </p:nvCxnSpPr>
          <p:spPr>
            <a:xfrm rot="10800000">
              <a:off x="1512866" y="4694851"/>
              <a:ext cx="465491" cy="1472565"/>
            </a:xfrm>
            <a:prstGeom prst="bentConnector3">
              <a:avLst>
                <a:gd name="adj1" fmla="val 50000"/>
              </a:avLst>
            </a:prstGeom>
            <a:ln w="19050">
              <a:solidFill>
                <a:srgbClr val="0070C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1985660" y="2026341"/>
              <a:ext cx="1652270" cy="28511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pitchFamily="18" charset="0"/>
                  <a:ea typeface="Calibri" panose="020F0502020204030204" charset="0"/>
                </a:rPr>
                <a:t>View Donor Responses</a:t>
              </a:r>
              <a:endParaRPr lang="en-US" sz="1200">
                <a:effectLst/>
                <a:latin typeface="Times New Roman" panose="02020603050405020304" pitchFamily="18" charset="0"/>
                <a:ea typeface="Times New Roman" panose="02020603050405020304" pitchFamily="18" charset="0"/>
              </a:endParaRPr>
            </a:p>
          </p:txBody>
        </p:sp>
        <p:pic>
          <p:nvPicPr>
            <p:cNvPr id="51" name="Picture 50"/>
            <p:cNvPicPr>
              <a:picLocks noChangeAspect="1"/>
            </p:cNvPicPr>
            <p:nvPr/>
          </p:nvPicPr>
          <p:blipFill rotWithShape="1">
            <a:blip r:embed="rId3" cstate="print">
              <a:extLst>
                <a:ext uri="{28A0092B-C50C-407E-A947-70E740481C1C}">
                  <a14:useLocalDpi xmlns:a14="http://schemas.microsoft.com/office/drawing/2010/main" val="0"/>
                </a:ext>
              </a:extLst>
            </a:blip>
            <a:srcRect l="5904" t="4456" r="6041" b="7072"/>
            <a:stretch>
              <a:fillRect/>
            </a:stretch>
          </p:blipFill>
          <p:spPr>
            <a:xfrm>
              <a:off x="204822" y="6448425"/>
              <a:ext cx="1281077" cy="990600"/>
            </a:xfrm>
            <a:prstGeom prst="rect">
              <a:avLst/>
            </a:prstGeom>
          </p:spPr>
        </p:pic>
        <p:sp>
          <p:nvSpPr>
            <p:cNvPr id="52" name="Rectangle 51"/>
            <p:cNvSpPr/>
            <p:nvPr/>
          </p:nvSpPr>
          <p:spPr>
            <a:xfrm>
              <a:off x="171748" y="5628300"/>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pitchFamily="18" charset="0"/>
                  <a:ea typeface="Calibri" panose="020F0502020204030204" charset="0"/>
                </a:rPr>
                <a:t>Login</a:t>
              </a:r>
              <a:endParaRPr lang="en-US" sz="1200">
                <a:effectLst/>
                <a:latin typeface="Times New Roman" panose="02020603050405020304" pitchFamily="18" charset="0"/>
                <a:ea typeface="Times New Roman" panose="02020603050405020304" pitchFamily="18" charset="0"/>
              </a:endParaRPr>
            </a:p>
          </p:txBody>
        </p:sp>
        <p:sp>
          <p:nvSpPr>
            <p:cNvPr id="53" name="Rectangle 52"/>
            <p:cNvSpPr/>
            <p:nvPr/>
          </p:nvSpPr>
          <p:spPr>
            <a:xfrm>
              <a:off x="171748" y="5277440"/>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Post Fund Request</a:t>
              </a:r>
              <a:endParaRPr lang="en-US" sz="1200">
                <a:effectLst/>
                <a:latin typeface="Times New Roman" panose="02020603050405020304" pitchFamily="18" charset="0"/>
                <a:ea typeface="Times New Roman" panose="02020603050405020304" pitchFamily="18" charset="0"/>
              </a:endParaRPr>
            </a:p>
          </p:txBody>
        </p:sp>
        <p:sp>
          <p:nvSpPr>
            <p:cNvPr id="54" name="Rectangle 53"/>
            <p:cNvSpPr/>
            <p:nvPr/>
          </p:nvSpPr>
          <p:spPr>
            <a:xfrm>
              <a:off x="176247" y="4924720"/>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Upload Documents</a:t>
              </a:r>
              <a:endParaRPr lang="en-US" sz="1200">
                <a:effectLst/>
                <a:latin typeface="Times New Roman" panose="02020603050405020304" pitchFamily="18" charset="0"/>
                <a:ea typeface="Times New Roman" panose="02020603050405020304" pitchFamily="18" charset="0"/>
              </a:endParaRPr>
            </a:p>
          </p:txBody>
        </p:sp>
        <p:sp>
          <p:nvSpPr>
            <p:cNvPr id="55" name="Rectangle 54"/>
            <p:cNvSpPr/>
            <p:nvPr/>
          </p:nvSpPr>
          <p:spPr>
            <a:xfrm>
              <a:off x="170475" y="4551975"/>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Approve/Block Req</a:t>
              </a:r>
              <a:endParaRPr lang="en-US" sz="1200">
                <a:effectLst/>
                <a:latin typeface="Times New Roman" panose="02020603050405020304" pitchFamily="18" charset="0"/>
                <a:ea typeface="Times New Roman" panose="02020603050405020304" pitchFamily="18" charset="0"/>
              </a:endParaRPr>
            </a:p>
          </p:txBody>
        </p:sp>
        <p:sp>
          <p:nvSpPr>
            <p:cNvPr id="56" name="Rectangle 55"/>
            <p:cNvSpPr/>
            <p:nvPr/>
          </p:nvSpPr>
          <p:spPr>
            <a:xfrm>
              <a:off x="170475" y="4190025"/>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Receive Donation</a:t>
              </a:r>
              <a:endParaRPr lang="en-US" sz="1200">
                <a:effectLst/>
                <a:latin typeface="Times New Roman" panose="02020603050405020304" pitchFamily="18" charset="0"/>
                <a:ea typeface="Times New Roman" panose="02020603050405020304" pitchFamily="18" charset="0"/>
              </a:endParaRPr>
            </a:p>
          </p:txBody>
        </p:sp>
        <p:sp>
          <p:nvSpPr>
            <p:cNvPr id="57" name="Rectangle 56"/>
            <p:cNvSpPr/>
            <p:nvPr/>
          </p:nvSpPr>
          <p:spPr>
            <a:xfrm>
              <a:off x="170475" y="3827440"/>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Notification</a:t>
              </a:r>
              <a:endParaRPr lang="en-US" sz="1200">
                <a:effectLst/>
                <a:latin typeface="Times New Roman" panose="02020603050405020304" pitchFamily="18" charset="0"/>
                <a:ea typeface="Times New Roman" panose="02020603050405020304" pitchFamily="18" charset="0"/>
              </a:endParaRPr>
            </a:p>
          </p:txBody>
        </p:sp>
        <p:pic>
          <p:nvPicPr>
            <p:cNvPr id="58" name="Picture 57"/>
            <p:cNvPicPr>
              <a:picLocks noChangeAspect="1"/>
            </p:cNvPicPr>
            <p:nvPr/>
          </p:nvPicPr>
          <p:blipFill rotWithShape="1">
            <a:blip r:embed="rId4">
              <a:extLst>
                <a:ext uri="{28A0092B-C50C-407E-A947-70E740481C1C}">
                  <a14:useLocalDpi xmlns:a14="http://schemas.microsoft.com/office/drawing/2010/main" val="0"/>
                </a:ext>
              </a:extLst>
            </a:blip>
            <a:srcRect l="18259" t="7688" r="19283" b="8883"/>
            <a:stretch>
              <a:fillRect/>
            </a:stretch>
          </p:blipFill>
          <p:spPr>
            <a:xfrm>
              <a:off x="4248077" y="6110834"/>
              <a:ext cx="933450" cy="1032915"/>
            </a:xfrm>
            <a:prstGeom prst="rect">
              <a:avLst/>
            </a:prstGeom>
          </p:spPr>
        </p:pic>
        <p:sp>
          <p:nvSpPr>
            <p:cNvPr id="59" name="Rectangle 58"/>
            <p:cNvSpPr/>
            <p:nvPr/>
          </p:nvSpPr>
          <p:spPr>
            <a:xfrm>
              <a:off x="4048420" y="5403278"/>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pitchFamily="18" charset="0"/>
                  <a:ea typeface="Calibri" panose="020F0502020204030204" charset="0"/>
                </a:rPr>
                <a:t>Register</a:t>
              </a:r>
              <a:endParaRPr lang="en-US" sz="1200">
                <a:effectLst/>
                <a:latin typeface="Times New Roman" panose="02020603050405020304" pitchFamily="18" charset="0"/>
                <a:ea typeface="Times New Roman" panose="02020603050405020304" pitchFamily="18" charset="0"/>
              </a:endParaRPr>
            </a:p>
          </p:txBody>
        </p:sp>
        <p:sp>
          <p:nvSpPr>
            <p:cNvPr id="60" name="Rectangle 59"/>
            <p:cNvSpPr/>
            <p:nvPr/>
          </p:nvSpPr>
          <p:spPr>
            <a:xfrm>
              <a:off x="4048420" y="5048313"/>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pitchFamily="18" charset="0"/>
                  <a:ea typeface="Calibri" panose="020F0502020204030204" charset="0"/>
                </a:rPr>
                <a:t>Login</a:t>
              </a:r>
              <a:endParaRPr lang="en-US" sz="1200">
                <a:effectLst/>
                <a:latin typeface="Times New Roman" panose="02020603050405020304" pitchFamily="18" charset="0"/>
                <a:ea typeface="Times New Roman" panose="02020603050405020304" pitchFamily="18" charset="0"/>
              </a:endParaRPr>
            </a:p>
          </p:txBody>
        </p:sp>
        <p:sp>
          <p:nvSpPr>
            <p:cNvPr id="61" name="Rectangle 60"/>
            <p:cNvSpPr/>
            <p:nvPr/>
          </p:nvSpPr>
          <p:spPr>
            <a:xfrm>
              <a:off x="4048420" y="4697158"/>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View Genuine Req.</a:t>
              </a:r>
              <a:endParaRPr lang="en-US" sz="1200">
                <a:effectLst/>
                <a:latin typeface="Times New Roman" panose="02020603050405020304" pitchFamily="18" charset="0"/>
                <a:ea typeface="Times New Roman" panose="02020603050405020304" pitchFamily="18" charset="0"/>
              </a:endParaRPr>
            </a:p>
          </p:txBody>
        </p:sp>
        <p:sp>
          <p:nvSpPr>
            <p:cNvPr id="62" name="Rectangle 61"/>
            <p:cNvSpPr/>
            <p:nvPr/>
          </p:nvSpPr>
          <p:spPr>
            <a:xfrm>
              <a:off x="4052865" y="4344733"/>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Donate Payment</a:t>
              </a:r>
              <a:endParaRPr lang="en-US" sz="1200">
                <a:effectLst/>
                <a:latin typeface="Times New Roman" panose="02020603050405020304" pitchFamily="18" charset="0"/>
                <a:ea typeface="Times New Roman" panose="02020603050405020304" pitchFamily="18" charset="0"/>
              </a:endParaRPr>
            </a:p>
          </p:txBody>
        </p:sp>
        <p:sp>
          <p:nvSpPr>
            <p:cNvPr id="63" name="Rectangle 62"/>
            <p:cNvSpPr/>
            <p:nvPr/>
          </p:nvSpPr>
          <p:spPr>
            <a:xfrm>
              <a:off x="4047150" y="3971988"/>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Notification</a:t>
              </a:r>
              <a:endParaRPr lang="en-US" sz="1200">
                <a:effectLst/>
                <a:latin typeface="Times New Roman" panose="02020603050405020304" pitchFamily="18" charset="0"/>
                <a:ea typeface="Times New Roman" panose="02020603050405020304" pitchFamily="18" charset="0"/>
              </a:endParaRPr>
            </a:p>
          </p:txBody>
        </p:sp>
        <p:sp>
          <p:nvSpPr>
            <p:cNvPr id="64" name="Rectangle 63"/>
            <p:cNvSpPr/>
            <p:nvPr/>
          </p:nvSpPr>
          <p:spPr>
            <a:xfrm>
              <a:off x="1985660" y="846750"/>
              <a:ext cx="1652270" cy="23685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pitchFamily="18" charset="0"/>
                  <a:ea typeface="Calibri" panose="020F0502020204030204" charset="0"/>
                </a:rPr>
                <a:t>Hospital Database</a:t>
              </a:r>
              <a:endParaRPr lang="en-US" sz="1200">
                <a:effectLst/>
                <a:latin typeface="Times New Roman" panose="02020603050405020304" pitchFamily="18" charset="0"/>
                <a:ea typeface="Times New Roman" panose="02020603050405020304" pitchFamily="18" charset="0"/>
              </a:endParaRPr>
            </a:p>
          </p:txBody>
        </p:sp>
        <p:sp>
          <p:nvSpPr>
            <p:cNvPr id="65" name="Rectangle 64"/>
            <p:cNvSpPr/>
            <p:nvPr/>
          </p:nvSpPr>
          <p:spPr>
            <a:xfrm>
              <a:off x="1985584" y="5689028"/>
              <a:ext cx="1682750" cy="25400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Pattern Matching</a:t>
              </a:r>
              <a:endParaRPr lang="en-US" sz="1200">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1978356" y="6040415"/>
              <a:ext cx="1682750" cy="25400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pitchFamily="18" charset="0"/>
                  <a:ea typeface="Calibri" panose="020F0502020204030204" charset="0"/>
                </a:rPr>
                <a:t>Fund Request Verification</a:t>
              </a:r>
              <a:endParaRPr lang="en-US" sz="1200">
                <a:effectLst/>
                <a:latin typeface="Times New Roman" panose="02020603050405020304" pitchFamily="18" charset="0"/>
                <a:ea typeface="Times New Roman" panose="02020603050405020304"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Modules</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fontScale="85000" lnSpcReduction="20000"/>
          </a:bodyPr>
          <a:lstStyle/>
          <a:p>
            <a:pPr marL="0" indent="0">
              <a:buNone/>
            </a:pPr>
            <a:r>
              <a:rPr lang="en-US" sz="2400" b="1" dirty="0" smtClean="0">
                <a:latin typeface="Cambria" panose="02040503050406030204" pitchFamily="18" charset="0"/>
                <a:ea typeface="Cambria" panose="02040503050406030204" pitchFamily="18" charset="0"/>
              </a:rPr>
              <a:t>1. </a:t>
            </a:r>
            <a:r>
              <a:rPr lang="en-US" sz="2400" b="1" dirty="0" smtClean="0">
                <a:latin typeface="Cambria" panose="02040503050406030204" pitchFamily="18" charset="0"/>
                <a:ea typeface="Cambria" panose="02040503050406030204" pitchFamily="18" charset="0"/>
              </a:rPr>
              <a:t>Medical </a:t>
            </a:r>
            <a:r>
              <a:rPr lang="en-US" sz="2400" b="1" dirty="0">
                <a:latin typeface="Cambria" panose="02040503050406030204" pitchFamily="18" charset="0"/>
                <a:ea typeface="Cambria" panose="02040503050406030204" pitchFamily="18" charset="0"/>
              </a:rPr>
              <a:t>Fund Fraud Detector Web App</a:t>
            </a:r>
            <a:endParaRPr lang="en-US" sz="2400" b="1" dirty="0" smtClean="0">
              <a:latin typeface="Cambria" panose="02040503050406030204" pitchFamily="18" charset="0"/>
              <a:ea typeface="Cambria" panose="02040503050406030204" pitchFamily="18" charset="0"/>
            </a:endParaRPr>
          </a:p>
          <a:p>
            <a:pPr marL="0" indent="0">
              <a:buNone/>
            </a:pPr>
            <a:r>
              <a:rPr lang="en-US" sz="2400" b="1" dirty="0" smtClean="0">
                <a:latin typeface="Cambria" panose="02040503050406030204" pitchFamily="18" charset="0"/>
                <a:ea typeface="Cambria" panose="02040503050406030204" pitchFamily="18" charset="0"/>
              </a:rPr>
              <a:t>2. End User</a:t>
            </a:r>
            <a:endParaRPr lang="en-US" sz="2400" b="1" dirty="0" smtClean="0">
              <a:latin typeface="Cambria" panose="02040503050406030204" pitchFamily="18" charset="0"/>
              <a:ea typeface="Cambria" panose="02040503050406030204" pitchFamily="18" charset="0"/>
            </a:endParaRPr>
          </a:p>
          <a:p>
            <a:pPr marL="0" indent="0">
              <a:buNone/>
            </a:pPr>
            <a:r>
              <a:rPr lang="en-US" sz="2400" dirty="0" smtClean="0">
                <a:latin typeface="Cambria" panose="02040503050406030204" pitchFamily="18" charset="0"/>
                <a:ea typeface="Cambria" panose="02040503050406030204" pitchFamily="18" charset="0"/>
              </a:rPr>
              <a:t>	2.1. Admin</a:t>
            </a:r>
            <a:endParaRPr lang="en-US" sz="2400" dirty="0" smtClean="0">
              <a:latin typeface="Cambria" panose="02040503050406030204" pitchFamily="18" charset="0"/>
              <a:ea typeface="Cambria" panose="02040503050406030204" pitchFamily="18" charset="0"/>
            </a:endParaRPr>
          </a:p>
          <a:p>
            <a:pPr marL="0" indent="0">
              <a:buNone/>
            </a:pPr>
            <a:r>
              <a:rPr lang="en-US" sz="2400" dirty="0" smtClean="0">
                <a:latin typeface="Cambria" panose="02040503050406030204" pitchFamily="18" charset="0"/>
                <a:ea typeface="Cambria" panose="02040503050406030204" pitchFamily="18" charset="0"/>
              </a:rPr>
              <a:t>	2.2. </a:t>
            </a:r>
            <a:r>
              <a:rPr lang="en-US" sz="2400" dirty="0">
                <a:latin typeface="Cambria" panose="02040503050406030204" pitchFamily="18" charset="0"/>
                <a:ea typeface="Cambria" panose="02040503050406030204" pitchFamily="18" charset="0"/>
              </a:rPr>
              <a:t>Patient/Fund </a:t>
            </a:r>
            <a:r>
              <a:rPr lang="en-US" sz="2400" dirty="0" smtClean="0">
                <a:latin typeface="Cambria" panose="02040503050406030204" pitchFamily="18" charset="0"/>
                <a:ea typeface="Cambria" panose="02040503050406030204" pitchFamily="18" charset="0"/>
              </a:rPr>
              <a:t>Requester</a:t>
            </a:r>
            <a:endParaRPr lang="en-US" sz="2400" dirty="0" smtClean="0">
              <a:latin typeface="Cambria" panose="02040503050406030204" pitchFamily="18" charset="0"/>
              <a:ea typeface="Cambria" panose="02040503050406030204" pitchFamily="18" charset="0"/>
            </a:endParaRPr>
          </a:p>
          <a:p>
            <a:pPr marL="0" indent="0">
              <a:buNone/>
            </a:pPr>
            <a:r>
              <a:rPr lang="en-US" sz="2400" dirty="0" smtClean="0">
                <a:latin typeface="Cambria" panose="02040503050406030204" pitchFamily="18" charset="0"/>
                <a:ea typeface="Cambria" panose="02040503050406030204" pitchFamily="18" charset="0"/>
              </a:rPr>
              <a:t>	2.3. Donors</a:t>
            </a:r>
            <a:endParaRPr lang="en-US" sz="2400" dirty="0">
              <a:latin typeface="Cambria" panose="02040503050406030204" pitchFamily="18" charset="0"/>
              <a:ea typeface="Cambria" panose="02040503050406030204" pitchFamily="18" charset="0"/>
            </a:endParaRPr>
          </a:p>
          <a:p>
            <a:pPr marL="0" indent="0">
              <a:buNone/>
            </a:pPr>
            <a:r>
              <a:rPr lang="en-US" sz="2400" b="1" dirty="0" smtClean="0">
                <a:latin typeface="Cambria" panose="02040503050406030204" pitchFamily="18" charset="0"/>
                <a:ea typeface="Cambria" panose="02040503050406030204" pitchFamily="18" charset="0"/>
              </a:rPr>
              <a:t>3</a:t>
            </a:r>
            <a:r>
              <a:rPr lang="en-US" sz="2400" b="1" dirty="0">
                <a:latin typeface="Cambria" panose="02040503050406030204" pitchFamily="18" charset="0"/>
                <a:ea typeface="Cambria" panose="02040503050406030204" pitchFamily="18" charset="0"/>
              </a:rPr>
              <a:t>. Hospital Database Integrator</a:t>
            </a:r>
            <a:endParaRPr lang="en-US" sz="2400" b="1" dirty="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rPr>
              <a:t>4. Medical Fund Request</a:t>
            </a:r>
            <a:endParaRPr lang="en-US" sz="2400" b="1" dirty="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rPr>
              <a:t>5. Fraud Detection </a:t>
            </a:r>
            <a:endParaRPr lang="en-US" sz="2400" b="1"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	5.1. Preprocessing</a:t>
            </a: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	5.2. Text Region Detection</a:t>
            </a: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	5.3. Text Recognition</a:t>
            </a: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	5.4. Pattern Matching</a:t>
            </a:r>
            <a:endParaRPr lang="en-US" sz="2400" dirty="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rPr>
              <a:t>6. Fund Request Verification</a:t>
            </a:r>
            <a:endParaRPr lang="en-US" sz="2400" b="1" dirty="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rPr>
              <a:t>7. Donor Payment Processing</a:t>
            </a:r>
            <a:endParaRPr lang="en-US" sz="2400" b="1" dirty="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rPr>
              <a:t>8. Notification</a:t>
            </a:r>
            <a:endParaRPr lang="en-US" sz="2400" b="1"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1. </a:t>
            </a:r>
            <a:r>
              <a:rPr lang="en-US" sz="4000" b="1" dirty="0">
                <a:latin typeface="Cambria" panose="02040503050406030204" pitchFamily="18" charset="0"/>
                <a:ea typeface="Cambria" panose="02040503050406030204" pitchFamily="18" charset="0"/>
              </a:rPr>
              <a:t>Medical Fund Fraud Detector Web App</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lgn="just">
              <a:buNone/>
            </a:pPr>
            <a:r>
              <a:rPr lang="en-US" sz="2400" dirty="0">
                <a:latin typeface="Cambria" panose="02040503050406030204" pitchFamily="18" charset="0"/>
                <a:ea typeface="Cambria" panose="02040503050406030204" pitchFamily="18" charset="0"/>
              </a:rPr>
              <a:t>This web application is designed to detect fraudulent medical fund requests by leveraging Machine Learning and Computer Vision. </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It </a:t>
            </a:r>
            <a:r>
              <a:rPr lang="en-US" sz="2400" dirty="0">
                <a:latin typeface="Cambria" panose="02040503050406030204" pitchFamily="18" charset="0"/>
                <a:ea typeface="Cambria" panose="02040503050406030204" pitchFamily="18" charset="0"/>
              </a:rPr>
              <a:t>integrates Python, Flask, MySQL, </a:t>
            </a:r>
            <a:r>
              <a:rPr lang="en-US" sz="2400" dirty="0" err="1">
                <a:latin typeface="Cambria" panose="02040503050406030204" pitchFamily="18" charset="0"/>
                <a:ea typeface="Cambria" panose="02040503050406030204" pitchFamily="18" charset="0"/>
              </a:rPr>
              <a:t>Wampserver</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TensorFlow</a:t>
            </a:r>
            <a:r>
              <a:rPr lang="en-US" sz="2400" dirty="0">
                <a:latin typeface="Cambria" panose="02040503050406030204" pitchFamily="18" charset="0"/>
                <a:ea typeface="Cambria" panose="02040503050406030204" pitchFamily="18" charset="0"/>
              </a:rPr>
              <a:t>, Pandas, </a:t>
            </a:r>
            <a:r>
              <a:rPr lang="en-US" sz="2400" dirty="0" err="1">
                <a:latin typeface="Cambria" panose="02040503050406030204" pitchFamily="18" charset="0"/>
                <a:ea typeface="Cambria" panose="02040503050406030204" pitchFamily="18" charset="0"/>
              </a:rPr>
              <a:t>Scikit</a:t>
            </a:r>
            <a:r>
              <a:rPr lang="en-US" sz="2400" dirty="0">
                <a:latin typeface="Cambria" panose="02040503050406030204" pitchFamily="18" charset="0"/>
                <a:ea typeface="Cambria" panose="02040503050406030204" pitchFamily="18" charset="0"/>
              </a:rPr>
              <a:t>-Learn, </a:t>
            </a:r>
            <a:r>
              <a:rPr lang="en-US" sz="2400" dirty="0" err="1">
                <a:latin typeface="Cambria" panose="02040503050406030204" pitchFamily="18" charset="0"/>
                <a:ea typeface="Cambria" panose="02040503050406030204" pitchFamily="18" charset="0"/>
              </a:rPr>
              <a:t>Matplotlib</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NumPy</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Seaborn</a:t>
            </a:r>
            <a:r>
              <a:rPr lang="en-US" sz="2400" dirty="0">
                <a:latin typeface="Cambria" panose="02040503050406030204" pitchFamily="18" charset="0"/>
                <a:ea typeface="Cambria" panose="02040503050406030204" pitchFamily="18" charset="0"/>
              </a:rPr>
              <a:t>, Pillow, </a:t>
            </a:r>
            <a:r>
              <a:rPr lang="en-US" sz="2400" dirty="0" err="1">
                <a:latin typeface="Cambria" panose="02040503050406030204" pitchFamily="18" charset="0"/>
                <a:ea typeface="Cambria" panose="02040503050406030204" pitchFamily="18" charset="0"/>
              </a:rPr>
              <a:t>OpenCV</a:t>
            </a:r>
            <a:r>
              <a:rPr lang="en-US" sz="2400" dirty="0">
                <a:latin typeface="Cambria" panose="02040503050406030204" pitchFamily="18" charset="0"/>
                <a:ea typeface="Cambria" panose="02040503050406030204" pitchFamily="18" charset="0"/>
              </a:rPr>
              <a:t>, and Bootstrap to provide a robust and efficient system</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a:latin typeface="Cambria" panose="02040503050406030204" pitchFamily="18" charset="0"/>
                <a:ea typeface="Cambria" panose="02040503050406030204" pitchFamily="18" charset="0"/>
              </a:rPr>
              <a:t> It aims to prevent fraudulent medical fund requests by utilizing YOLOv8-based object detection and pattern-matching techniques. </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platform connects patients, donors, and administrators to ensure funds are distributed only to genuine applicants.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Problems Faced</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016000"/>
            <a:ext cx="10958286" cy="5588000"/>
          </a:xfrm>
        </p:spPr>
        <p:txBody>
          <a:bodyPr>
            <a:noAutofit/>
          </a:bodyPr>
          <a:lstStyle/>
          <a:p>
            <a:pPr marL="0" indent="0" algn="just">
              <a:buNone/>
            </a:pPr>
            <a:r>
              <a:rPr lang="en-US" sz="2300" dirty="0" smtClean="0">
                <a:latin typeface="Cambria" panose="02040503050406030204" pitchFamily="18" charset="0"/>
                <a:ea typeface="Cambria" panose="02040503050406030204" pitchFamily="18" charset="0"/>
              </a:rPr>
              <a:t>Fraudsters </a:t>
            </a:r>
            <a:r>
              <a:rPr lang="en-US" sz="2300" dirty="0">
                <a:latin typeface="Cambria" panose="02040503050406030204" pitchFamily="18" charset="0"/>
                <a:ea typeface="Cambria" panose="02040503050406030204" pitchFamily="18" charset="0"/>
              </a:rPr>
              <a:t>create fake treatment bills and prescriptions to deceive donors, leading to misallocation of funds</a:t>
            </a:r>
            <a:r>
              <a:rPr lang="en-US" sz="2300" dirty="0" smtClean="0">
                <a:latin typeface="Cambria" panose="02040503050406030204" pitchFamily="18" charset="0"/>
                <a:ea typeface="Cambria" panose="02040503050406030204" pitchFamily="18" charset="0"/>
              </a:rPr>
              <a:t>.</a:t>
            </a:r>
            <a:endParaRPr lang="en-US" sz="2300" dirty="0" smtClean="0">
              <a:latin typeface="Cambria" panose="02040503050406030204" pitchFamily="18" charset="0"/>
              <a:ea typeface="Cambria" panose="02040503050406030204" pitchFamily="18" charset="0"/>
            </a:endParaRPr>
          </a:p>
          <a:p>
            <a:pPr marL="0" indent="0" algn="just">
              <a:buNone/>
            </a:pPr>
            <a:endParaRPr lang="en-US" sz="2300" dirty="0">
              <a:latin typeface="Cambria" panose="02040503050406030204" pitchFamily="18" charset="0"/>
              <a:ea typeface="Cambria" panose="02040503050406030204" pitchFamily="18" charset="0"/>
            </a:endParaRPr>
          </a:p>
          <a:p>
            <a:pPr marL="0" indent="0" algn="just">
              <a:buNone/>
            </a:pPr>
            <a:r>
              <a:rPr lang="en-US" sz="2300" dirty="0" smtClean="0">
                <a:latin typeface="Cambria" panose="02040503050406030204" pitchFamily="18" charset="0"/>
                <a:ea typeface="Cambria" panose="02040503050406030204" pitchFamily="18" charset="0"/>
              </a:rPr>
              <a:t>Existing </a:t>
            </a:r>
            <a:r>
              <a:rPr lang="en-US" sz="2300" dirty="0">
                <a:latin typeface="Cambria" panose="02040503050406030204" pitchFamily="18" charset="0"/>
                <a:ea typeface="Cambria" panose="02040503050406030204" pitchFamily="18" charset="0"/>
              </a:rPr>
              <a:t>fraud detection systems rely on human verification, which is time-consuming, error-prone, and inefficient at identifying sophisticated fraud</a:t>
            </a:r>
            <a:r>
              <a:rPr lang="en-US" sz="2300" dirty="0" smtClean="0">
                <a:latin typeface="Cambria" panose="02040503050406030204" pitchFamily="18" charset="0"/>
                <a:ea typeface="Cambria" panose="02040503050406030204" pitchFamily="18" charset="0"/>
              </a:rPr>
              <a:t>.</a:t>
            </a:r>
            <a:endParaRPr lang="en-US" sz="2300" dirty="0" smtClean="0">
              <a:latin typeface="Cambria" panose="02040503050406030204" pitchFamily="18" charset="0"/>
              <a:ea typeface="Cambria" panose="02040503050406030204" pitchFamily="18" charset="0"/>
            </a:endParaRPr>
          </a:p>
          <a:p>
            <a:pPr marL="0" indent="0" algn="just">
              <a:buNone/>
            </a:pPr>
            <a:endParaRPr lang="en-US" sz="2300" dirty="0">
              <a:latin typeface="Cambria" panose="02040503050406030204" pitchFamily="18" charset="0"/>
              <a:ea typeface="Cambria" panose="02040503050406030204" pitchFamily="18" charset="0"/>
            </a:endParaRPr>
          </a:p>
          <a:p>
            <a:pPr marL="0" indent="0" algn="just">
              <a:buNone/>
            </a:pPr>
            <a:r>
              <a:rPr lang="en-US" sz="2300" dirty="0" smtClean="0">
                <a:latin typeface="Cambria" panose="02040503050406030204" pitchFamily="18" charset="0"/>
                <a:ea typeface="Cambria" panose="02040503050406030204" pitchFamily="18" charset="0"/>
              </a:rPr>
              <a:t>Traditional </a:t>
            </a:r>
            <a:r>
              <a:rPr lang="en-US" sz="2300" dirty="0">
                <a:latin typeface="Cambria" panose="02040503050406030204" pitchFamily="18" charset="0"/>
                <a:ea typeface="Cambria" panose="02040503050406030204" pitchFamily="18" charset="0"/>
              </a:rPr>
              <a:t>systems do not integrate AI-based techniques like text detection, OCR, and pattern matching, making them ineffective against digitally manipulated documents</a:t>
            </a:r>
            <a:r>
              <a:rPr lang="en-US" sz="2300" dirty="0" smtClean="0">
                <a:latin typeface="Cambria" panose="02040503050406030204" pitchFamily="18" charset="0"/>
                <a:ea typeface="Cambria" panose="02040503050406030204" pitchFamily="18" charset="0"/>
              </a:rPr>
              <a:t>.</a:t>
            </a:r>
            <a:endParaRPr lang="en-US" sz="2300" dirty="0" smtClean="0">
              <a:latin typeface="Cambria" panose="02040503050406030204" pitchFamily="18" charset="0"/>
              <a:ea typeface="Cambria" panose="02040503050406030204" pitchFamily="18" charset="0"/>
            </a:endParaRPr>
          </a:p>
          <a:p>
            <a:pPr marL="0" indent="0" algn="just">
              <a:buNone/>
            </a:pPr>
            <a:endParaRPr lang="en-US" sz="2300" dirty="0" smtClean="0">
              <a:latin typeface="Cambria" panose="02040503050406030204" pitchFamily="18" charset="0"/>
              <a:ea typeface="Cambria" panose="02040503050406030204" pitchFamily="18" charset="0"/>
            </a:endParaRPr>
          </a:p>
          <a:p>
            <a:pPr marL="0" indent="0" algn="just">
              <a:buNone/>
            </a:pPr>
            <a:r>
              <a:rPr lang="en-US" sz="2300" dirty="0" smtClean="0">
                <a:latin typeface="Cambria" panose="02040503050406030204" pitchFamily="18" charset="0"/>
                <a:ea typeface="Cambria" panose="02040503050406030204" pitchFamily="18" charset="0"/>
              </a:rPr>
              <a:t>Due </a:t>
            </a:r>
            <a:r>
              <a:rPr lang="en-US" sz="2300" dirty="0">
                <a:latin typeface="Cambria" panose="02040503050406030204" pitchFamily="18" charset="0"/>
                <a:ea typeface="Cambria" panose="02040503050406030204" pitchFamily="18" charset="0"/>
              </a:rPr>
              <a:t>to frequent fraud cases, genuine donors hesitate to contribute, affecting patients who truly need financial support</a:t>
            </a:r>
            <a:r>
              <a:rPr lang="en-US" sz="2300" dirty="0" smtClean="0">
                <a:latin typeface="Cambria" panose="02040503050406030204" pitchFamily="18" charset="0"/>
                <a:ea typeface="Cambria" panose="02040503050406030204" pitchFamily="18" charset="0"/>
              </a:rPr>
              <a:t>.</a:t>
            </a:r>
            <a:endParaRPr lang="en-US" sz="2300" dirty="0" smtClean="0">
              <a:latin typeface="Cambria" panose="02040503050406030204" pitchFamily="18" charset="0"/>
              <a:ea typeface="Cambria" panose="02040503050406030204" pitchFamily="18" charset="0"/>
            </a:endParaRPr>
          </a:p>
          <a:p>
            <a:pPr marL="0" indent="0" algn="just">
              <a:buNone/>
            </a:pPr>
            <a:endParaRPr lang="en-US" sz="2300" dirty="0">
              <a:latin typeface="Cambria" panose="02040503050406030204" pitchFamily="18" charset="0"/>
              <a:ea typeface="Cambria" panose="02040503050406030204" pitchFamily="18" charset="0"/>
            </a:endParaRPr>
          </a:p>
          <a:p>
            <a:pPr marL="0" indent="0" algn="just">
              <a:buNone/>
            </a:pPr>
            <a:r>
              <a:rPr lang="en-US" sz="2300" dirty="0" smtClean="0">
                <a:latin typeface="Cambria" panose="02040503050406030204" pitchFamily="18" charset="0"/>
                <a:ea typeface="Cambria" panose="02040503050406030204" pitchFamily="18" charset="0"/>
              </a:rPr>
              <a:t>There </a:t>
            </a:r>
            <a:r>
              <a:rPr lang="en-US" sz="2300" dirty="0">
                <a:latin typeface="Cambria" panose="02040503050406030204" pitchFamily="18" charset="0"/>
                <a:ea typeface="Cambria" panose="02040503050406030204" pitchFamily="18" charset="0"/>
              </a:rPr>
              <a:t>is no centralized or automated mechanism to cross-check patient details, hospital records, and treatment expenses against authentic data sources.</a:t>
            </a:r>
            <a:endParaRPr lang="en-US" sz="23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2. End User</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lgn="just">
              <a:buNone/>
            </a:pPr>
            <a:r>
              <a:rPr lang="en-US" sz="2400" dirty="0">
                <a:latin typeface="Cambria" panose="02040503050406030204" pitchFamily="18" charset="0"/>
                <a:ea typeface="Cambria" panose="02040503050406030204" pitchFamily="18" charset="0"/>
              </a:rPr>
              <a:t>This module defines the user roles and functionalities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r>
              <a:rPr lang="en-US" sz="2400" b="1" dirty="0" smtClean="0">
                <a:latin typeface="Cambria" panose="02040503050406030204" pitchFamily="18" charset="0"/>
                <a:ea typeface="Cambria" panose="02040503050406030204" pitchFamily="18" charset="0"/>
              </a:rPr>
              <a:t>2.1. Admin</a:t>
            </a:r>
            <a:endParaRPr lang="en-US" sz="2400" b="1" dirty="0" smtClean="0">
              <a:latin typeface="Cambria" panose="02040503050406030204" pitchFamily="18" charset="0"/>
              <a:ea typeface="Cambria" panose="02040503050406030204" pitchFamily="18" charset="0"/>
            </a:endParaRPr>
          </a:p>
          <a:p>
            <a:pPr marL="0" indent="0" algn="just">
              <a:buNone/>
            </a:pPr>
            <a:endParaRPr lang="en-US" sz="2400" b="1" dirty="0" smtClean="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Login &amp; Authentication </a:t>
            </a:r>
            <a:r>
              <a:rPr lang="en-US" sz="2400" dirty="0">
                <a:latin typeface="Cambria" panose="02040503050406030204" pitchFamily="18" charset="0"/>
                <a:ea typeface="Cambria" panose="02040503050406030204" pitchFamily="18" charset="0"/>
              </a:rPr>
              <a:t>– Secure login access to the system</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endParaRPr lang="en-US" sz="2400" dirty="0" smtClean="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User </a:t>
            </a:r>
            <a:r>
              <a:rPr lang="en-US" sz="2400" b="1" dirty="0">
                <a:latin typeface="Cambria" panose="02040503050406030204" pitchFamily="18" charset="0"/>
                <a:ea typeface="Cambria" panose="02040503050406030204" pitchFamily="18" charset="0"/>
              </a:rPr>
              <a:t>Management </a:t>
            </a:r>
            <a:r>
              <a:rPr lang="en-US" sz="2400" dirty="0">
                <a:latin typeface="Cambria" panose="02040503050406030204" pitchFamily="18" charset="0"/>
                <a:ea typeface="Cambria" panose="02040503050406030204" pitchFamily="18" charset="0"/>
              </a:rPr>
              <a:t>– Manage users (Fund Requesters and Donors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endParaRPr lang="en-US" sz="2400" dirty="0" smtClean="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View </a:t>
            </a:r>
            <a:r>
              <a:rPr lang="en-US" sz="2400" b="1" dirty="0">
                <a:latin typeface="Cambria" panose="02040503050406030204" pitchFamily="18" charset="0"/>
                <a:ea typeface="Cambria" panose="02040503050406030204" pitchFamily="18" charset="0"/>
              </a:rPr>
              <a:t>Fund Requests &amp; Responses </a:t>
            </a:r>
            <a:r>
              <a:rPr lang="en-US" sz="2400" dirty="0">
                <a:latin typeface="Cambria" panose="02040503050406030204" pitchFamily="18" charset="0"/>
                <a:ea typeface="Cambria" panose="02040503050406030204" pitchFamily="18" charset="0"/>
              </a:rPr>
              <a:t>– Monitor all fund requests and their verification status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algn="just"/>
            <a:r>
              <a:rPr lang="en-US" sz="2400" b="1" dirty="0" smtClean="0">
                <a:latin typeface="Cambria" panose="02040503050406030204" pitchFamily="18" charset="0"/>
                <a:ea typeface="Cambria" panose="02040503050406030204" pitchFamily="18" charset="0"/>
              </a:rPr>
              <a:t>View </a:t>
            </a:r>
            <a:r>
              <a:rPr lang="en-US" sz="2400" b="1" dirty="0">
                <a:latin typeface="Cambria" panose="02040503050406030204" pitchFamily="18" charset="0"/>
                <a:ea typeface="Cambria" panose="02040503050406030204" pitchFamily="18" charset="0"/>
              </a:rPr>
              <a:t>Flagged Requests </a:t>
            </a:r>
            <a:r>
              <a:rPr lang="en-US" sz="2400" dirty="0">
                <a:latin typeface="Cambria" panose="02040503050406030204" pitchFamily="18" charset="0"/>
                <a:ea typeface="Cambria" panose="02040503050406030204" pitchFamily="18" charset="0"/>
              </a:rPr>
              <a:t>– Identify suspicious fund requests flagged as fraudulent.</a:t>
            </a:r>
            <a:endParaRPr lang="en-US" sz="2400" dirty="0" smtClean="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857" y="362857"/>
            <a:ext cx="10958286" cy="6125029"/>
          </a:xfrm>
        </p:spPr>
        <p:txBody>
          <a:bodyPr>
            <a:normAutofit/>
          </a:bodyPr>
          <a:lstStyle/>
          <a:p>
            <a:pPr marL="0" indent="0">
              <a:buNone/>
            </a:pPr>
            <a:r>
              <a:rPr lang="en-US" sz="2400" b="1" dirty="0">
                <a:latin typeface="Cambria" panose="02040503050406030204" pitchFamily="18" charset="0"/>
                <a:ea typeface="Cambria" panose="02040503050406030204" pitchFamily="18" charset="0"/>
              </a:rPr>
              <a:t>2.2 Patient / Fund Requester</a:t>
            </a:r>
            <a:endParaRPr lang="en-US" sz="2400" b="1" dirty="0">
              <a:latin typeface="Cambria" panose="02040503050406030204" pitchFamily="18" charset="0"/>
              <a:ea typeface="Cambria" panose="02040503050406030204" pitchFamily="18" charset="0"/>
            </a:endParaRPr>
          </a:p>
          <a:p>
            <a:pPr marL="0" indent="0">
              <a:buNone/>
            </a:pPr>
            <a:endParaRPr lang="en-US" sz="2400" b="1"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Register </a:t>
            </a:r>
            <a:r>
              <a:rPr lang="en-US" sz="2400" b="1" dirty="0">
                <a:latin typeface="Cambria" panose="02040503050406030204" pitchFamily="18" charset="0"/>
                <a:ea typeface="Cambria" panose="02040503050406030204" pitchFamily="18" charset="0"/>
              </a:rPr>
              <a:t>&amp; Login</a:t>
            </a:r>
            <a:r>
              <a:rPr lang="en-US" sz="2400" dirty="0">
                <a:latin typeface="Cambria" panose="02040503050406030204" pitchFamily="18" charset="0"/>
                <a:ea typeface="Cambria" panose="02040503050406030204" pitchFamily="18" charset="0"/>
              </a:rPr>
              <a:t> – Create an account and log in securely.</a:t>
            </a:r>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Post Fund Request</a:t>
            </a:r>
            <a:r>
              <a:rPr lang="en-US" sz="2400" dirty="0">
                <a:latin typeface="Cambria" panose="02040503050406030204" pitchFamily="18" charset="0"/>
                <a:ea typeface="Cambria" panose="02040503050406030204" pitchFamily="18" charset="0"/>
              </a:rPr>
              <a:t> – Upload medical documents and request financial assistance.</a:t>
            </a:r>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View Verified Result</a:t>
            </a:r>
            <a:r>
              <a:rPr lang="en-US" sz="2400" dirty="0">
                <a:latin typeface="Cambria" panose="02040503050406030204" pitchFamily="18" charset="0"/>
                <a:ea typeface="Cambria" panose="02040503050406030204" pitchFamily="18" charset="0"/>
              </a:rPr>
              <a:t> – Check the approval or rejection status of the request.</a:t>
            </a:r>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Receive Payment</a:t>
            </a:r>
            <a:r>
              <a:rPr lang="en-US" sz="2400" dirty="0">
                <a:latin typeface="Cambria" panose="02040503050406030204" pitchFamily="18" charset="0"/>
                <a:ea typeface="Cambria" panose="02040503050406030204" pitchFamily="18" charset="0"/>
              </a:rPr>
              <a:t> – If the request is genuine, receive donations.</a:t>
            </a:r>
            <a:endParaRPr lang="en-US" sz="2400" dirty="0">
              <a:latin typeface="Cambria" panose="02040503050406030204" pitchFamily="18" charset="0"/>
              <a:ea typeface="Cambria" panose="02040503050406030204" pitchFamily="18" charset="0"/>
            </a:endParaRPr>
          </a:p>
          <a:p>
            <a:pPr marL="0" indent="0">
              <a:buNone/>
            </a:pPr>
            <a:endParaRPr lang="en-US" sz="2400" b="1" dirty="0" smtClean="0">
              <a:latin typeface="Cambria" panose="02040503050406030204" pitchFamily="18" charset="0"/>
              <a:ea typeface="Cambria" panose="02040503050406030204" pitchFamily="18" charset="0"/>
            </a:endParaRPr>
          </a:p>
          <a:p>
            <a:pPr marL="0" indent="0">
              <a:buNone/>
            </a:pPr>
            <a:r>
              <a:rPr lang="en-US" sz="2400" b="1" dirty="0" smtClean="0">
                <a:latin typeface="Cambria" panose="02040503050406030204" pitchFamily="18" charset="0"/>
                <a:ea typeface="Cambria" panose="02040503050406030204" pitchFamily="18" charset="0"/>
              </a:rPr>
              <a:t>2.3 </a:t>
            </a:r>
            <a:r>
              <a:rPr lang="en-US" sz="2400" b="1" dirty="0">
                <a:latin typeface="Cambria" panose="02040503050406030204" pitchFamily="18" charset="0"/>
                <a:ea typeface="Cambria" panose="02040503050406030204" pitchFamily="18" charset="0"/>
              </a:rPr>
              <a:t>Fund Donor</a:t>
            </a:r>
            <a:endParaRPr lang="en-US" sz="2400" b="1" dirty="0">
              <a:latin typeface="Cambria" panose="02040503050406030204" pitchFamily="18" charset="0"/>
              <a:ea typeface="Cambria" panose="02040503050406030204" pitchFamily="18" charset="0"/>
            </a:endParaRPr>
          </a:p>
          <a:p>
            <a:pPr marL="0" indent="0">
              <a:buNone/>
            </a:pPr>
            <a:endParaRPr lang="en-US" sz="2400" b="1"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Register </a:t>
            </a:r>
            <a:r>
              <a:rPr lang="en-US" sz="2400" b="1" dirty="0">
                <a:latin typeface="Cambria" panose="02040503050406030204" pitchFamily="18" charset="0"/>
                <a:ea typeface="Cambria" panose="02040503050406030204" pitchFamily="18" charset="0"/>
              </a:rPr>
              <a:t>&amp; Login</a:t>
            </a:r>
            <a:r>
              <a:rPr lang="en-US" sz="2400" dirty="0">
                <a:latin typeface="Cambria" panose="02040503050406030204" pitchFamily="18" charset="0"/>
                <a:ea typeface="Cambria" panose="02040503050406030204" pitchFamily="18" charset="0"/>
              </a:rPr>
              <a:t> – Sign up and log in securely.</a:t>
            </a:r>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View Genuine Requests</a:t>
            </a:r>
            <a:r>
              <a:rPr lang="en-US" sz="2400" dirty="0">
                <a:latin typeface="Cambria" panose="02040503050406030204" pitchFamily="18" charset="0"/>
                <a:ea typeface="Cambria" panose="02040503050406030204" pitchFamily="18" charset="0"/>
              </a:rPr>
              <a:t> – Browse and verify fund requests marked as genuine.</a:t>
            </a:r>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Donate Payment</a:t>
            </a:r>
            <a:r>
              <a:rPr lang="en-US" sz="2400" dirty="0">
                <a:latin typeface="Cambria" panose="02040503050406030204" pitchFamily="18" charset="0"/>
                <a:ea typeface="Cambria" panose="02040503050406030204" pitchFamily="18" charset="0"/>
              </a:rPr>
              <a:t> – Make donations securely to verified patients.</a:t>
            </a:r>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3. </a:t>
            </a:r>
            <a:r>
              <a:rPr lang="en-US" sz="4000" b="1" dirty="0">
                <a:latin typeface="Cambria" panose="02040503050406030204" pitchFamily="18" charset="0"/>
                <a:ea typeface="Cambria" panose="02040503050406030204" pitchFamily="18" charset="0"/>
              </a:rPr>
              <a:t>Hospital Database Integrator</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lgn="just">
              <a:buNone/>
            </a:pPr>
            <a:r>
              <a:rPr lang="en-US" sz="2400" dirty="0">
                <a:latin typeface="Cambria" panose="02040503050406030204" pitchFamily="18" charset="0"/>
                <a:ea typeface="Cambria" panose="02040503050406030204" pitchFamily="18" charset="0"/>
              </a:rPr>
              <a:t>Integrates with hospital records and medical billing databases to cross-verify patient details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Fetches </a:t>
            </a:r>
            <a:r>
              <a:rPr lang="en-US" sz="2400" dirty="0">
                <a:latin typeface="Cambria" panose="02040503050406030204" pitchFamily="18" charset="0"/>
                <a:ea typeface="Cambria" panose="02040503050406030204" pitchFamily="18" charset="0"/>
              </a:rPr>
              <a:t>medical records, prescriptions, and hospital authentication stamps to validate requests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Helps </a:t>
            </a:r>
            <a:r>
              <a:rPr lang="en-US" sz="2400" dirty="0">
                <a:latin typeface="Cambria" panose="02040503050406030204" pitchFamily="18" charset="0"/>
                <a:ea typeface="Cambria" panose="02040503050406030204" pitchFamily="18" charset="0"/>
              </a:rPr>
              <a:t>in identifying discrepancies between submitted documents and hospital records.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4. </a:t>
            </a:r>
            <a:r>
              <a:rPr lang="en-US" sz="4000" b="1" dirty="0">
                <a:latin typeface="Cambria" panose="02040503050406030204" pitchFamily="18" charset="0"/>
                <a:ea typeface="Cambria" panose="02040503050406030204" pitchFamily="18" charset="0"/>
              </a:rPr>
              <a:t>Medical Fund Request</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lgn="just">
              <a:buNone/>
            </a:pPr>
            <a:r>
              <a:rPr lang="en-US" sz="2400" dirty="0">
                <a:latin typeface="Cambria" panose="02040503050406030204" pitchFamily="18" charset="0"/>
                <a:ea typeface="Cambria" panose="02040503050406030204" pitchFamily="18" charset="0"/>
              </a:rPr>
              <a:t>Collects fund request details, including patient information, treatment details, hospital bills, and medical reports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Stores </a:t>
            </a:r>
            <a:r>
              <a:rPr lang="en-US" sz="2400" dirty="0">
                <a:latin typeface="Cambria" panose="02040503050406030204" pitchFamily="18" charset="0"/>
                <a:ea typeface="Cambria" panose="02040503050406030204" pitchFamily="18" charset="0"/>
              </a:rPr>
              <a:t>requests in a centralized database for validation</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Provides </a:t>
            </a:r>
            <a:r>
              <a:rPr lang="en-US" sz="2400" dirty="0">
                <a:latin typeface="Cambria" panose="02040503050406030204" pitchFamily="18" charset="0"/>
                <a:ea typeface="Cambria" panose="02040503050406030204" pitchFamily="18" charset="0"/>
              </a:rPr>
              <a:t>document upload functionality for medical certificates and treatment invoices.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5. </a:t>
            </a:r>
            <a:r>
              <a:rPr lang="en-US" sz="4000" b="1" dirty="0">
                <a:latin typeface="Cambria" panose="02040503050406030204" pitchFamily="18" charset="0"/>
                <a:ea typeface="Cambria" panose="02040503050406030204" pitchFamily="18" charset="0"/>
              </a:rPr>
              <a:t>Fraud Detection</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buNone/>
            </a:pPr>
            <a:r>
              <a:rPr lang="en-US" sz="2400" dirty="0">
                <a:latin typeface="Cambria" panose="02040503050406030204" pitchFamily="18" charset="0"/>
                <a:ea typeface="Cambria" panose="02040503050406030204" pitchFamily="18" charset="0"/>
              </a:rPr>
              <a:t>This module applies </a:t>
            </a:r>
            <a:r>
              <a:rPr lang="en-US" sz="2400" b="1" dirty="0">
                <a:latin typeface="Cambria" panose="02040503050406030204" pitchFamily="18" charset="0"/>
                <a:ea typeface="Cambria" panose="02040503050406030204" pitchFamily="18" charset="0"/>
              </a:rPr>
              <a:t>Machine Learning and Computer Vision techniques</a:t>
            </a:r>
            <a:r>
              <a:rPr lang="en-US" sz="2400" dirty="0">
                <a:latin typeface="Cambria" panose="02040503050406030204" pitchFamily="18" charset="0"/>
                <a:ea typeface="Cambria" panose="02040503050406030204" pitchFamily="18" charset="0"/>
              </a:rPr>
              <a:t> to detect fraud in medical fund requests.</a:t>
            </a:r>
            <a:endParaRPr lang="en-US" sz="2400" dirty="0">
              <a:latin typeface="Cambria" panose="02040503050406030204" pitchFamily="18" charset="0"/>
              <a:ea typeface="Cambria" panose="02040503050406030204" pitchFamily="18" charset="0"/>
            </a:endParaRPr>
          </a:p>
          <a:p>
            <a:pPr marL="0" indent="0">
              <a:buNone/>
            </a:pPr>
            <a:endParaRPr lang="en-US" sz="2400" b="1" dirty="0" smtClean="0">
              <a:latin typeface="Cambria" panose="02040503050406030204" pitchFamily="18" charset="0"/>
              <a:ea typeface="Cambria" panose="02040503050406030204" pitchFamily="18" charset="0"/>
            </a:endParaRPr>
          </a:p>
          <a:p>
            <a:pPr marL="0" indent="0">
              <a:buNone/>
            </a:pPr>
            <a:r>
              <a:rPr lang="en-US" sz="2400" b="1" dirty="0" smtClean="0">
                <a:latin typeface="Cambria" panose="02040503050406030204" pitchFamily="18" charset="0"/>
                <a:ea typeface="Cambria" panose="02040503050406030204" pitchFamily="18" charset="0"/>
              </a:rPr>
              <a:t>5.1 </a:t>
            </a:r>
            <a:r>
              <a:rPr lang="en-US" sz="2400" b="1" dirty="0">
                <a:latin typeface="Cambria" panose="02040503050406030204" pitchFamily="18" charset="0"/>
                <a:ea typeface="Cambria" panose="02040503050406030204" pitchFamily="18" charset="0"/>
              </a:rPr>
              <a:t>Preprocessing</a:t>
            </a:r>
            <a:endParaRPr lang="en-US" sz="2400" b="1"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Converts images to </a:t>
            </a:r>
            <a:r>
              <a:rPr lang="en-US" sz="2400" b="1" dirty="0">
                <a:latin typeface="Cambria" panose="02040503050406030204" pitchFamily="18" charset="0"/>
                <a:ea typeface="Cambria" panose="02040503050406030204" pitchFamily="18" charset="0"/>
              </a:rPr>
              <a:t>grayscale</a:t>
            </a:r>
            <a:r>
              <a:rPr lang="en-US" sz="2400" dirty="0">
                <a:latin typeface="Cambria" panose="02040503050406030204" pitchFamily="18" charset="0"/>
                <a:ea typeface="Cambria" panose="02040503050406030204" pitchFamily="18" charset="0"/>
              </a:rPr>
              <a:t> and resizes them for uniformity.</a:t>
            </a: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Applies </a:t>
            </a:r>
            <a:r>
              <a:rPr lang="en-US" sz="2400" b="1" dirty="0">
                <a:latin typeface="Cambria" panose="02040503050406030204" pitchFamily="18" charset="0"/>
                <a:ea typeface="Cambria" panose="02040503050406030204" pitchFamily="18" charset="0"/>
              </a:rPr>
              <a:t>Noise Filters</a:t>
            </a:r>
            <a:r>
              <a:rPr lang="en-US" sz="2400" dirty="0">
                <a:latin typeface="Cambria" panose="02040503050406030204" pitchFamily="18" charset="0"/>
                <a:ea typeface="Cambria" panose="02040503050406030204" pitchFamily="18" charset="0"/>
              </a:rPr>
              <a:t> (Gabor Filter / Median Filter) to remove distortions.</a:t>
            </a:r>
            <a:endParaRPr lang="en-US" sz="2400" dirty="0">
              <a:latin typeface="Cambria" panose="02040503050406030204" pitchFamily="18" charset="0"/>
              <a:ea typeface="Cambria" panose="02040503050406030204" pitchFamily="18" charset="0"/>
            </a:endParaRPr>
          </a:p>
          <a:p>
            <a:r>
              <a:rPr lang="en-US" sz="2400" dirty="0" err="1">
                <a:latin typeface="Cambria" panose="02040503050406030204" pitchFamily="18" charset="0"/>
                <a:ea typeface="Cambria" panose="02040503050406030204" pitchFamily="18" charset="0"/>
              </a:rPr>
              <a:t>Binarizes</a:t>
            </a:r>
            <a:r>
              <a:rPr lang="en-US" sz="2400" dirty="0">
                <a:latin typeface="Cambria" panose="02040503050406030204" pitchFamily="18" charset="0"/>
                <a:ea typeface="Cambria" panose="02040503050406030204" pitchFamily="18" charset="0"/>
              </a:rPr>
              <a:t> text to enhance clarity for further processing.</a:t>
            </a:r>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marL="0" indent="0" algn="just">
              <a:buNone/>
            </a:pPr>
            <a:r>
              <a:rPr lang="en-US" sz="2400" b="1" dirty="0">
                <a:latin typeface="Cambria" panose="02040503050406030204" pitchFamily="18" charset="0"/>
                <a:ea typeface="Cambria" panose="02040503050406030204" pitchFamily="18" charset="0"/>
              </a:rPr>
              <a:t>5.2 Text Region </a:t>
            </a:r>
            <a:r>
              <a:rPr lang="en-US" sz="2400" b="1" dirty="0" smtClean="0">
                <a:latin typeface="Cambria" panose="02040503050406030204" pitchFamily="18" charset="0"/>
                <a:ea typeface="Cambria" panose="02040503050406030204" pitchFamily="18" charset="0"/>
              </a:rPr>
              <a:t>Detection</a:t>
            </a:r>
            <a:endParaRPr lang="en-US" sz="2400" b="1"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Uses </a:t>
            </a:r>
            <a:r>
              <a:rPr lang="en-US" sz="2400" dirty="0" err="1">
                <a:latin typeface="Cambria" panose="02040503050406030204" pitchFamily="18" charset="0"/>
                <a:ea typeface="Cambria" panose="02040503050406030204" pitchFamily="18" charset="0"/>
              </a:rPr>
              <a:t>OpenCV</a:t>
            </a:r>
            <a:r>
              <a:rPr lang="en-US" sz="2400" dirty="0">
                <a:latin typeface="Cambria" panose="02040503050406030204" pitchFamily="18" charset="0"/>
                <a:ea typeface="Cambria" panose="02040503050406030204" pitchFamily="18" charset="0"/>
              </a:rPr>
              <a:t> and YOLOv8 to detect text areas in scanned documents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Identifies </a:t>
            </a:r>
            <a:r>
              <a:rPr lang="en-US" sz="2400" dirty="0">
                <a:latin typeface="Cambria" panose="02040503050406030204" pitchFamily="18" charset="0"/>
                <a:ea typeface="Cambria" panose="02040503050406030204" pitchFamily="18" charset="0"/>
              </a:rPr>
              <a:t>stamps, signatures, and printed text regions to verify authenticity.</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857" y="362857"/>
            <a:ext cx="10958286" cy="6125029"/>
          </a:xfrm>
        </p:spPr>
        <p:txBody>
          <a:bodyPr>
            <a:normAutofit/>
          </a:bodyPr>
          <a:lstStyle/>
          <a:p>
            <a:pPr marL="0" indent="0">
              <a:buNone/>
            </a:pPr>
            <a:r>
              <a:rPr lang="en-US" sz="2400" b="1" dirty="0">
                <a:latin typeface="Cambria" panose="02040503050406030204" pitchFamily="18" charset="0"/>
                <a:ea typeface="Cambria" panose="02040503050406030204" pitchFamily="18" charset="0"/>
              </a:rPr>
              <a:t>5.3 Text Recognition</a:t>
            </a:r>
            <a:endParaRPr lang="en-US" sz="2400" b="1" dirty="0">
              <a:latin typeface="Cambria" panose="02040503050406030204" pitchFamily="18" charset="0"/>
              <a:ea typeface="Cambria" panose="02040503050406030204" pitchFamily="18" charset="0"/>
            </a:endParaRPr>
          </a:p>
          <a:p>
            <a:pPr marL="0" indent="0">
              <a:buNone/>
            </a:pPr>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Extracts </a:t>
            </a:r>
            <a:r>
              <a:rPr lang="en-US" sz="2400" dirty="0">
                <a:latin typeface="Cambria" panose="02040503050406030204" pitchFamily="18" charset="0"/>
                <a:ea typeface="Cambria" panose="02040503050406030204" pitchFamily="18" charset="0"/>
              </a:rPr>
              <a:t>text from detected regions using </a:t>
            </a:r>
            <a:r>
              <a:rPr lang="en-US" sz="2400" b="1" dirty="0">
                <a:latin typeface="Cambria" panose="02040503050406030204" pitchFamily="18" charset="0"/>
                <a:ea typeface="Cambria" panose="02040503050406030204" pitchFamily="18" charset="0"/>
              </a:rPr>
              <a:t>OCR (Tesseract / </a:t>
            </a:r>
            <a:r>
              <a:rPr lang="en-US" sz="2400" b="1" dirty="0" err="1">
                <a:latin typeface="Cambria" panose="02040503050406030204" pitchFamily="18" charset="0"/>
                <a:ea typeface="Cambria" panose="02040503050406030204" pitchFamily="18" charset="0"/>
              </a:rPr>
              <a:t>EasyOCR</a:t>
            </a:r>
            <a:r>
              <a:rPr lang="en-US" sz="2400" b="1" dirty="0">
                <a:latin typeface="Cambria" panose="02040503050406030204" pitchFamily="18" charset="0"/>
                <a:ea typeface="Cambria" panose="02040503050406030204" pitchFamily="18" charset="0"/>
              </a:rPr>
              <a:t>)</a:t>
            </a:r>
            <a:r>
              <a:rPr lang="en-US" sz="2400" dirty="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Recognizes </a:t>
            </a:r>
            <a:r>
              <a:rPr lang="en-US" sz="2400" b="1" dirty="0">
                <a:latin typeface="Cambria" panose="02040503050406030204" pitchFamily="18" charset="0"/>
                <a:ea typeface="Cambria" panose="02040503050406030204" pitchFamily="18" charset="0"/>
              </a:rPr>
              <a:t>hospital names, patient details, and billing amounts</a:t>
            </a:r>
            <a:r>
              <a:rPr lang="en-US" sz="2400" dirty="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endParaRPr lang="en-US" sz="2400" b="1" dirty="0" smtClean="0">
              <a:latin typeface="Cambria" panose="02040503050406030204" pitchFamily="18" charset="0"/>
              <a:ea typeface="Cambria" panose="02040503050406030204" pitchFamily="18" charset="0"/>
            </a:endParaRPr>
          </a:p>
          <a:p>
            <a:pPr marL="0" indent="0">
              <a:buNone/>
            </a:pPr>
            <a:endParaRPr lang="en-US" sz="2400" b="1" dirty="0">
              <a:latin typeface="Cambria" panose="02040503050406030204" pitchFamily="18" charset="0"/>
              <a:ea typeface="Cambria" panose="02040503050406030204" pitchFamily="18" charset="0"/>
            </a:endParaRPr>
          </a:p>
          <a:p>
            <a:pPr marL="0" indent="0">
              <a:buNone/>
            </a:pPr>
            <a:r>
              <a:rPr lang="en-US" sz="2400" b="1" dirty="0" smtClean="0">
                <a:latin typeface="Cambria" panose="02040503050406030204" pitchFamily="18" charset="0"/>
                <a:ea typeface="Cambria" panose="02040503050406030204" pitchFamily="18" charset="0"/>
              </a:rPr>
              <a:t>5.4 </a:t>
            </a:r>
            <a:r>
              <a:rPr lang="en-US" sz="2400" b="1" dirty="0">
                <a:latin typeface="Cambria" panose="02040503050406030204" pitchFamily="18" charset="0"/>
                <a:ea typeface="Cambria" panose="02040503050406030204" pitchFamily="18" charset="0"/>
              </a:rPr>
              <a:t>Pattern Matching</a:t>
            </a:r>
            <a:endParaRPr lang="en-US" sz="2400" b="1" dirty="0">
              <a:latin typeface="Cambria" panose="02040503050406030204" pitchFamily="18" charset="0"/>
              <a:ea typeface="Cambria" panose="02040503050406030204" pitchFamily="18" charset="0"/>
            </a:endParaRPr>
          </a:p>
          <a:p>
            <a:pPr marL="0" indent="0">
              <a:buNone/>
            </a:pPr>
            <a:endParaRPr lang="en-US" sz="2400" dirty="0" smtClean="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Compares </a:t>
            </a:r>
            <a:r>
              <a:rPr lang="en-US" sz="2400" dirty="0">
                <a:latin typeface="Cambria" panose="02040503050406030204" pitchFamily="18" charset="0"/>
                <a:ea typeface="Cambria" panose="02040503050406030204" pitchFamily="18" charset="0"/>
              </a:rPr>
              <a:t>extracted text with </a:t>
            </a:r>
            <a:r>
              <a:rPr lang="en-US" sz="2400" b="1" dirty="0">
                <a:latin typeface="Cambria" panose="02040503050406030204" pitchFamily="18" charset="0"/>
                <a:ea typeface="Cambria" panose="02040503050406030204" pitchFamily="18" charset="0"/>
              </a:rPr>
              <a:t>hospital database records</a:t>
            </a:r>
            <a:r>
              <a:rPr lang="en-US" sz="2400" dirty="0">
                <a:latin typeface="Cambria" panose="02040503050406030204" pitchFamily="18" charset="0"/>
                <a:ea typeface="Cambria" panose="02040503050406030204" pitchFamily="18" charset="0"/>
              </a:rPr>
              <a:t> to verify legitimacy.</a:t>
            </a: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Detects </a:t>
            </a:r>
            <a:r>
              <a:rPr lang="en-US" sz="2400" b="1" dirty="0">
                <a:latin typeface="Cambria" panose="02040503050406030204" pitchFamily="18" charset="0"/>
                <a:ea typeface="Cambria" panose="02040503050406030204" pitchFamily="18" charset="0"/>
              </a:rPr>
              <a:t>forged hospital stamps, altered signatures, and duplicated requests</a:t>
            </a:r>
            <a:r>
              <a:rPr lang="en-US" sz="2400" dirty="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Flags requests with </a:t>
            </a:r>
            <a:r>
              <a:rPr lang="en-US" sz="2400" b="1" dirty="0">
                <a:latin typeface="Cambria" panose="02040503050406030204" pitchFamily="18" charset="0"/>
                <a:ea typeface="Cambria" panose="02040503050406030204" pitchFamily="18" charset="0"/>
              </a:rPr>
              <a:t>mismatched or manipulated information</a:t>
            </a:r>
            <a:r>
              <a:rPr lang="en-US" sz="2400" dirty="0">
                <a:latin typeface="Cambria" panose="02040503050406030204" pitchFamily="18" charset="0"/>
                <a:ea typeface="Cambria" panose="02040503050406030204" pitchFamily="18" charset="0"/>
              </a:rPr>
              <a:t>.</a:t>
            </a:r>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6. </a:t>
            </a:r>
            <a:r>
              <a:rPr lang="en-US" sz="4000" b="1" dirty="0">
                <a:latin typeface="Cambria" panose="02040503050406030204" pitchFamily="18" charset="0"/>
                <a:ea typeface="Cambria" panose="02040503050406030204" pitchFamily="18" charset="0"/>
              </a:rPr>
              <a:t>Fund Request Verification</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algn="just"/>
            <a:r>
              <a:rPr lang="en-US" dirty="0">
                <a:latin typeface="Cambria" panose="02040503050406030204" pitchFamily="18" charset="0"/>
                <a:ea typeface="Cambria" panose="02040503050406030204" pitchFamily="18" charset="0"/>
              </a:rPr>
              <a:t>The system classifies requests into three categories</a:t>
            </a:r>
            <a:r>
              <a:rPr lang="en-US"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marL="0" indent="0" algn="just">
              <a:buNone/>
            </a:pPr>
            <a:endParaRPr lang="en-US" dirty="0">
              <a:latin typeface="Cambria" panose="02040503050406030204" pitchFamily="18" charset="0"/>
              <a:ea typeface="Cambria" panose="02040503050406030204" pitchFamily="18" charset="0"/>
            </a:endParaRPr>
          </a:p>
          <a:p>
            <a:pPr lvl="1" algn="just">
              <a:buFont typeface="Courier New" panose="02070309020205020404" pitchFamily="49" charset="0"/>
              <a:buChar char="o"/>
            </a:pPr>
            <a:r>
              <a:rPr lang="en-US" b="1" dirty="0">
                <a:latin typeface="Cambria" panose="02040503050406030204" pitchFamily="18" charset="0"/>
                <a:ea typeface="Cambria" panose="02040503050406030204" pitchFamily="18" charset="0"/>
              </a:rPr>
              <a:t>Approved</a:t>
            </a:r>
            <a:r>
              <a:rPr lang="en-US" dirty="0">
                <a:latin typeface="Cambria" panose="02040503050406030204" pitchFamily="18" charset="0"/>
                <a:ea typeface="Cambria" panose="02040503050406030204" pitchFamily="18" charset="0"/>
              </a:rPr>
              <a:t> – Verified and ready for donor support</a:t>
            </a:r>
            <a:r>
              <a:rPr lang="en-US"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lvl="1" algn="just">
              <a:buFont typeface="Courier New" panose="02070309020205020404" pitchFamily="49" charset="0"/>
              <a:buChar char="o"/>
            </a:pPr>
            <a:endParaRPr lang="en-US" dirty="0">
              <a:latin typeface="Cambria" panose="02040503050406030204" pitchFamily="18" charset="0"/>
              <a:ea typeface="Cambria" panose="02040503050406030204" pitchFamily="18" charset="0"/>
            </a:endParaRPr>
          </a:p>
          <a:p>
            <a:pPr lvl="1" algn="just">
              <a:buFont typeface="Courier New" panose="02070309020205020404" pitchFamily="49" charset="0"/>
              <a:buChar char="o"/>
            </a:pPr>
            <a:r>
              <a:rPr lang="en-US" b="1" dirty="0">
                <a:latin typeface="Cambria" panose="02040503050406030204" pitchFamily="18" charset="0"/>
                <a:ea typeface="Cambria" panose="02040503050406030204" pitchFamily="18" charset="0"/>
              </a:rPr>
              <a:t>Flagged</a:t>
            </a:r>
            <a:r>
              <a:rPr lang="en-US" dirty="0">
                <a:latin typeface="Cambria" panose="02040503050406030204" pitchFamily="18" charset="0"/>
                <a:ea typeface="Cambria" panose="02040503050406030204" pitchFamily="18" charset="0"/>
              </a:rPr>
              <a:t> – Suspicious and requires manual admin review</a:t>
            </a:r>
            <a:r>
              <a:rPr lang="en-US"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lvl="1" algn="just">
              <a:buFont typeface="Courier New" panose="02070309020205020404" pitchFamily="49" charset="0"/>
              <a:buChar char="o"/>
            </a:pPr>
            <a:endParaRPr lang="en-US" dirty="0">
              <a:latin typeface="Cambria" panose="02040503050406030204" pitchFamily="18" charset="0"/>
              <a:ea typeface="Cambria" panose="02040503050406030204" pitchFamily="18" charset="0"/>
            </a:endParaRPr>
          </a:p>
          <a:p>
            <a:pPr lvl="1" algn="just">
              <a:buFont typeface="Courier New" panose="02070309020205020404" pitchFamily="49" charset="0"/>
              <a:buChar char="o"/>
            </a:pPr>
            <a:r>
              <a:rPr lang="en-US" b="1" dirty="0">
                <a:latin typeface="Cambria" panose="02040503050406030204" pitchFamily="18" charset="0"/>
                <a:ea typeface="Cambria" panose="02040503050406030204" pitchFamily="18" charset="0"/>
              </a:rPr>
              <a:t>Rejected</a:t>
            </a:r>
            <a:r>
              <a:rPr lang="en-US" dirty="0">
                <a:latin typeface="Cambria" panose="02040503050406030204" pitchFamily="18" charset="0"/>
                <a:ea typeface="Cambria" panose="02040503050406030204" pitchFamily="18" charset="0"/>
              </a:rPr>
              <a:t> – Identified as fraudulent and removed from the system</a:t>
            </a:r>
            <a:r>
              <a:rPr lang="en-US" dirty="0" smtClean="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marL="457200" lvl="1" indent="0" algn="just">
              <a:buNone/>
            </a:pP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Genuine requests are made visible to donors, while flagged requests require further verification.</a:t>
            </a:r>
            <a:endParaRPr lang="en-US"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7. </a:t>
            </a:r>
            <a:r>
              <a:rPr lang="en-US" sz="4000" b="1" dirty="0">
                <a:latin typeface="Cambria" panose="02040503050406030204" pitchFamily="18" charset="0"/>
                <a:ea typeface="Cambria" panose="02040503050406030204" pitchFamily="18" charset="0"/>
              </a:rPr>
              <a:t>Donor Payment Processing</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r>
              <a:rPr lang="en-US" sz="2400" dirty="0">
                <a:latin typeface="Cambria" panose="02040503050406030204" pitchFamily="18" charset="0"/>
                <a:ea typeface="Cambria" panose="02040503050406030204" pitchFamily="18" charset="0"/>
              </a:rPr>
              <a:t>Provides a secure payment gateway for donors to contribute</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Ensures </a:t>
            </a:r>
            <a:r>
              <a:rPr lang="en-US" sz="2400" dirty="0">
                <a:latin typeface="Cambria" panose="02040503050406030204" pitchFamily="18" charset="0"/>
                <a:ea typeface="Cambria" panose="02040503050406030204" pitchFamily="18" charset="0"/>
              </a:rPr>
              <a:t>funds are transferred only to verified patients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smtClean="0">
                <a:latin typeface="Cambria" panose="02040503050406030204" pitchFamily="18" charset="0"/>
                <a:ea typeface="Cambria" panose="02040503050406030204" pitchFamily="18" charset="0"/>
              </a:rPr>
              <a:t>Tracks </a:t>
            </a:r>
            <a:r>
              <a:rPr lang="en-US" sz="2400" dirty="0">
                <a:latin typeface="Cambria" panose="02040503050406030204" pitchFamily="18" charset="0"/>
                <a:ea typeface="Cambria" panose="02040503050406030204" pitchFamily="18" charset="0"/>
              </a:rPr>
              <a:t>donation transactions and receipts for transparency.</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8. </a:t>
            </a:r>
            <a:r>
              <a:rPr lang="en-US" sz="4000" b="1" dirty="0" smtClean="0">
                <a:latin typeface="Cambria" panose="02040503050406030204" pitchFamily="18" charset="0"/>
                <a:ea typeface="Cambria" panose="02040503050406030204" pitchFamily="18" charset="0"/>
              </a:rPr>
              <a:t>Notification</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buNone/>
            </a:pPr>
            <a:r>
              <a:rPr lang="en-US" sz="2400" dirty="0">
                <a:latin typeface="Cambria" panose="02040503050406030204" pitchFamily="18" charset="0"/>
                <a:ea typeface="Cambria" panose="02040503050406030204" pitchFamily="18" charset="0"/>
              </a:rPr>
              <a:t>Sends real-time alerts and updates to all users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buNone/>
            </a:pPr>
            <a:endParaRPr lang="en-US" sz="2400"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Admin </a:t>
            </a:r>
            <a:r>
              <a:rPr lang="en-US" sz="2400" b="1" dirty="0">
                <a:latin typeface="Cambria" panose="02040503050406030204" pitchFamily="18" charset="0"/>
                <a:ea typeface="Cambria" panose="02040503050406030204" pitchFamily="18" charset="0"/>
              </a:rPr>
              <a:t>Alerts </a:t>
            </a:r>
            <a:r>
              <a:rPr lang="en-US" sz="2400" dirty="0">
                <a:latin typeface="Cambria" panose="02040503050406030204" pitchFamily="18" charset="0"/>
                <a:ea typeface="Cambria" panose="02040503050406030204" pitchFamily="18" charset="0"/>
              </a:rPr>
              <a:t>– Notifies about flagged fund requests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endParaRPr lang="en-US" sz="2400" dirty="0" smtClean="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Patient </a:t>
            </a:r>
            <a:r>
              <a:rPr lang="en-US" sz="2400" b="1" dirty="0">
                <a:latin typeface="Cambria" panose="02040503050406030204" pitchFamily="18" charset="0"/>
                <a:ea typeface="Cambria" panose="02040503050406030204" pitchFamily="18" charset="0"/>
              </a:rPr>
              <a:t>Alerts </a:t>
            </a:r>
            <a:r>
              <a:rPr lang="en-US" sz="2400" dirty="0">
                <a:latin typeface="Cambria" panose="02040503050406030204" pitchFamily="18" charset="0"/>
                <a:ea typeface="Cambria" panose="02040503050406030204" pitchFamily="18" charset="0"/>
              </a:rPr>
              <a:t>– Updates on fund request approval, verification, and payments received</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b="1" dirty="0" smtClean="0">
                <a:latin typeface="Cambria" panose="02040503050406030204" pitchFamily="18" charset="0"/>
                <a:ea typeface="Cambria" panose="02040503050406030204" pitchFamily="18" charset="0"/>
              </a:rPr>
              <a:t>Donor </a:t>
            </a:r>
            <a:r>
              <a:rPr lang="en-US" sz="2400" b="1" dirty="0">
                <a:latin typeface="Cambria" panose="02040503050406030204" pitchFamily="18" charset="0"/>
                <a:ea typeface="Cambria" panose="02040503050406030204" pitchFamily="18" charset="0"/>
              </a:rPr>
              <a:t>Alerts </a:t>
            </a:r>
            <a:r>
              <a:rPr lang="en-US" sz="2400" dirty="0">
                <a:latin typeface="Cambria" panose="02040503050406030204" pitchFamily="18" charset="0"/>
                <a:ea typeface="Cambria" panose="02040503050406030204" pitchFamily="18" charset="0"/>
              </a:rPr>
              <a:t>– Confirmation of successful donations and updates on fund utilization.</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Conclusion</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lgn="just">
              <a:buNone/>
            </a:pPr>
            <a:r>
              <a:rPr lang="en-US" sz="2400" dirty="0">
                <a:latin typeface="Cambria" panose="02040503050406030204" pitchFamily="18" charset="0"/>
                <a:ea typeface="Cambria" panose="02040503050406030204" pitchFamily="18" charset="0"/>
              </a:rPr>
              <a:t>In conclusion, the project enhances transparency and security in medical fund requests by leveraging AI and machine learning to detect fraudulent claims. Using YOLOv8, OCR, and pattern matching, it identifies forged bills, manipulated documents, and fake hospital stamps with high </a:t>
            </a:r>
            <a:r>
              <a:rPr lang="en-US" sz="2400" dirty="0" err="1">
                <a:latin typeface="Cambria" panose="02040503050406030204" pitchFamily="18" charset="0"/>
                <a:ea typeface="Cambria" panose="02040503050406030204" pitchFamily="18" charset="0"/>
              </a:rPr>
              <a:t>accuracy.Key</a:t>
            </a:r>
            <a:r>
              <a:rPr lang="en-US" sz="2400" dirty="0">
                <a:latin typeface="Cambria" panose="02040503050406030204" pitchFamily="18" charset="0"/>
                <a:ea typeface="Cambria" panose="02040503050406030204" pitchFamily="18" charset="0"/>
              </a:rPr>
              <a:t> functionalities include fraud detection, automated verification, secure donor transactions, and real-time notifications. By integrating </a:t>
            </a:r>
            <a:r>
              <a:rPr lang="en-US" sz="2400" dirty="0" smtClean="0">
                <a:latin typeface="Cambria" panose="02040503050406030204" pitchFamily="18" charset="0"/>
                <a:ea typeface="Cambria" panose="02040503050406030204" pitchFamily="18" charset="0"/>
              </a:rPr>
              <a:t>hospital </a:t>
            </a:r>
            <a:r>
              <a:rPr lang="en-US" sz="2400" dirty="0">
                <a:latin typeface="Cambria" panose="02040503050406030204" pitchFamily="18" charset="0"/>
                <a:ea typeface="Cambria" panose="02040503050406030204" pitchFamily="18" charset="0"/>
              </a:rPr>
              <a:t>databases, the system streamlines the donation process and prevents financial </a:t>
            </a:r>
            <a:r>
              <a:rPr lang="en-US" sz="2400" dirty="0" err="1">
                <a:latin typeface="Cambria" panose="02040503050406030204" pitchFamily="18" charset="0"/>
                <a:ea typeface="Cambria" panose="02040503050406030204" pitchFamily="18" charset="0"/>
              </a:rPr>
              <a:t>exploitation.This</a:t>
            </a:r>
            <a:r>
              <a:rPr lang="en-US" sz="2400" dirty="0">
                <a:latin typeface="Cambria" panose="02040503050406030204" pitchFamily="18" charset="0"/>
                <a:ea typeface="Cambria" panose="02040503050406030204" pitchFamily="18" charset="0"/>
              </a:rPr>
              <a:t> project fosters trust in medical crowdfunding and paves the way for future enhancements such as </a:t>
            </a:r>
            <a:r>
              <a:rPr lang="en-US" sz="2400" dirty="0" err="1">
                <a:latin typeface="Cambria" panose="02040503050406030204" pitchFamily="18" charset="0"/>
                <a:ea typeface="Cambria" panose="02040503050406030204" pitchFamily="18" charset="0"/>
              </a:rPr>
              <a:t>blockchain</a:t>
            </a:r>
            <a:r>
              <a:rPr lang="en-US" sz="2400" dirty="0">
                <a:latin typeface="Cambria" panose="02040503050406030204" pitchFamily="18" charset="0"/>
                <a:ea typeface="Cambria" panose="02040503050406030204" pitchFamily="18" charset="0"/>
              </a:rPr>
              <a:t> integration and advanced AI-based fraud detection.</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Aim and Objective</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262743"/>
            <a:ext cx="10958286" cy="5181600"/>
          </a:xfrm>
        </p:spPr>
        <p:txBody>
          <a:bodyPr>
            <a:normAutofit lnSpcReduction="10000"/>
          </a:bodyPr>
          <a:lstStyle/>
          <a:p>
            <a:pPr marL="0" indent="0" algn="just">
              <a:buNone/>
            </a:pPr>
            <a:r>
              <a:rPr lang="en-US" sz="2400" dirty="0" smtClean="0">
                <a:latin typeface="Cambria" panose="02040503050406030204" pitchFamily="18" charset="0"/>
                <a:ea typeface="Cambria" panose="02040503050406030204" pitchFamily="18" charset="0"/>
              </a:rPr>
              <a:t>The aim of this project is to develop </a:t>
            </a:r>
            <a:r>
              <a:rPr lang="en-US" sz="2400" dirty="0">
                <a:latin typeface="Cambria" panose="02040503050406030204" pitchFamily="18" charset="0"/>
                <a:ea typeface="Cambria" panose="02040503050406030204" pitchFamily="18" charset="0"/>
              </a:rPr>
              <a:t>an AI-powered system for detecting and preventing fraudulent medical fund requests by verifying treatment documents using advanced text detection, recognition, and pattern-matching techniques.</a:t>
            </a:r>
            <a:endParaRPr lang="en-US" sz="2400" dirty="0">
              <a:latin typeface="Cambria" panose="02040503050406030204" pitchFamily="18" charset="0"/>
              <a:ea typeface="Cambria" panose="02040503050406030204" pitchFamily="18" charset="0"/>
            </a:endParaRPr>
          </a:p>
          <a:p>
            <a:pPr marL="0" indent="0" algn="just">
              <a:buNone/>
            </a:pPr>
            <a:r>
              <a:rPr lang="en-US" sz="2400" b="1" dirty="0" smtClean="0">
                <a:latin typeface="Cambria" panose="02040503050406030204" pitchFamily="18" charset="0"/>
                <a:ea typeface="Cambria" panose="02040503050406030204" pitchFamily="18" charset="0"/>
              </a:rPr>
              <a:t>Objective</a:t>
            </a:r>
            <a:endParaRPr lang="en-US" sz="2400" b="1" dirty="0" smtClean="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To automate the verification of medical fund requests using AI-based fraud detection</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To </a:t>
            </a:r>
            <a:r>
              <a:rPr lang="en-US" sz="2400" dirty="0">
                <a:latin typeface="Cambria" panose="02040503050406030204" pitchFamily="18" charset="0"/>
                <a:ea typeface="Cambria" panose="02040503050406030204" pitchFamily="18" charset="0"/>
              </a:rPr>
              <a:t>integrate YOLOv8 for detecting text in treatment bills and </a:t>
            </a:r>
            <a:r>
              <a:rPr lang="en-US" sz="2400" dirty="0" err="1">
                <a:latin typeface="Cambria" panose="02040503050406030204" pitchFamily="18" charset="0"/>
                <a:ea typeface="Cambria" panose="02040503050406030204" pitchFamily="18" charset="0"/>
              </a:rPr>
              <a:t>PaddleOCR</a:t>
            </a:r>
            <a:r>
              <a:rPr lang="en-US" sz="2400" dirty="0">
                <a:latin typeface="Cambria" panose="02040503050406030204" pitchFamily="18" charset="0"/>
                <a:ea typeface="Cambria" panose="02040503050406030204" pitchFamily="18" charset="0"/>
              </a:rPr>
              <a:t> for text recognition</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To </a:t>
            </a:r>
            <a:r>
              <a:rPr lang="en-US" sz="2400" dirty="0">
                <a:latin typeface="Cambria" panose="02040503050406030204" pitchFamily="18" charset="0"/>
                <a:ea typeface="Cambria" panose="02040503050406030204" pitchFamily="18" charset="0"/>
              </a:rPr>
              <a:t>apply Fuzzy Matching Algorithm to compare extracted text with authentic hospital records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To </a:t>
            </a:r>
            <a:r>
              <a:rPr lang="en-US" sz="2400" dirty="0">
                <a:latin typeface="Cambria" panose="02040503050406030204" pitchFamily="18" charset="0"/>
                <a:ea typeface="Cambria" panose="02040503050406030204" pitchFamily="18" charset="0"/>
              </a:rPr>
              <a:t>enhance donor trust by ensuring that only genuine medical fund requests are approved</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To </a:t>
            </a:r>
            <a:r>
              <a:rPr lang="en-US" sz="2400" dirty="0">
                <a:latin typeface="Cambria" panose="02040503050406030204" pitchFamily="18" charset="0"/>
                <a:ea typeface="Cambria" panose="02040503050406030204" pitchFamily="18" charset="0"/>
              </a:rPr>
              <a:t>minimize fraudulent activities in medical crowdfunding by providing a reliable and efficient verification system.</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Future Enhancement</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marL="0" indent="0" algn="just">
              <a:buNone/>
            </a:pPr>
            <a:r>
              <a:rPr lang="en-US" sz="2400" b="1" dirty="0" err="1">
                <a:latin typeface="Cambria" panose="02040503050406030204" pitchFamily="18" charset="0"/>
                <a:ea typeface="Cambria" panose="02040503050406030204" pitchFamily="18" charset="0"/>
              </a:rPr>
              <a:t>Blockchain</a:t>
            </a:r>
            <a:r>
              <a:rPr lang="en-US" sz="2400" b="1" dirty="0">
                <a:latin typeface="Cambria" panose="02040503050406030204" pitchFamily="18" charset="0"/>
                <a:ea typeface="Cambria" panose="02040503050406030204" pitchFamily="18" charset="0"/>
              </a:rPr>
              <a:t> Integration </a:t>
            </a:r>
            <a:r>
              <a:rPr lang="en-US" sz="2400" dirty="0">
                <a:latin typeface="Cambria" panose="02040503050406030204" pitchFamily="18" charset="0"/>
                <a:ea typeface="Cambria" panose="02040503050406030204" pitchFamily="18" charset="0"/>
              </a:rPr>
              <a:t>– Implementing </a:t>
            </a:r>
            <a:r>
              <a:rPr lang="en-US" sz="2400" dirty="0" err="1">
                <a:latin typeface="Cambria" panose="02040503050406030204" pitchFamily="18" charset="0"/>
                <a:ea typeface="Cambria" panose="02040503050406030204" pitchFamily="18" charset="0"/>
              </a:rPr>
              <a:t>blockchain</a:t>
            </a:r>
            <a:r>
              <a:rPr lang="en-US" sz="2400" dirty="0">
                <a:latin typeface="Cambria" panose="02040503050406030204" pitchFamily="18" charset="0"/>
                <a:ea typeface="Cambria" panose="02040503050406030204" pitchFamily="18" charset="0"/>
              </a:rPr>
              <a:t> for secure and tamper-proof transaction records, ensuring transparency in fund disbursement</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a:latin typeface="Cambria" panose="02040503050406030204" pitchFamily="18" charset="0"/>
                <a:ea typeface="Cambria" panose="02040503050406030204" pitchFamily="18" charset="0"/>
              </a:rPr>
              <a:t>Multi-Language OCR Support </a:t>
            </a:r>
            <a:r>
              <a:rPr lang="en-US" sz="2400" dirty="0">
                <a:latin typeface="Cambria" panose="02040503050406030204" pitchFamily="18" charset="0"/>
                <a:ea typeface="Cambria" panose="02040503050406030204" pitchFamily="18" charset="0"/>
              </a:rPr>
              <a:t>– Expanding text recognition to support multiple languages for broader accessibility</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a:latin typeface="Cambria" panose="02040503050406030204" pitchFamily="18" charset="0"/>
                <a:ea typeface="Cambria" panose="02040503050406030204" pitchFamily="18" charset="0"/>
              </a:rPr>
              <a:t>Donor Trust Score </a:t>
            </a:r>
            <a:r>
              <a:rPr lang="en-US" sz="2400" dirty="0">
                <a:latin typeface="Cambria" panose="02040503050406030204" pitchFamily="18" charset="0"/>
                <a:ea typeface="Cambria" panose="02040503050406030204" pitchFamily="18" charset="0"/>
              </a:rPr>
              <a:t>– Implementing a trust-based rating system for donors to encourage genuine contributions.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References</a:t>
            </a:r>
            <a:endParaRPr lang="en-US" sz="4000" b="1" dirty="0" smtClean="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lnSpcReduction="10000"/>
          </a:bodyPr>
          <a:lstStyle/>
          <a:p>
            <a:pPr marL="457200" indent="-457200" algn="just">
              <a:buFont typeface="+mj-lt"/>
              <a:buAutoNum type="arabicPeriod"/>
            </a:pPr>
            <a:r>
              <a:rPr lang="en-US" sz="2000" dirty="0">
                <a:latin typeface="Cambria" panose="02040503050406030204" pitchFamily="18" charset="0"/>
                <a:ea typeface="Cambria" panose="02040503050406030204" pitchFamily="18" charset="0"/>
              </a:rPr>
              <a:t>A. Fong, M. Jain, W. Sacks, A. Ho and Y. Chen, "Crowdfunding campaigns and thyroid surgery: Who what where and how much?", J. Surg. Res., vol. 253, pp. 63-68, Sep. 2020</a:t>
            </a:r>
            <a:r>
              <a:rPr lang="en-US" sz="2000" dirty="0" smtClean="0">
                <a:latin typeface="Cambria" panose="02040503050406030204" pitchFamily="18" charset="0"/>
                <a:ea typeface="Cambria" panose="02040503050406030204" pitchFamily="18" charset="0"/>
              </a:rPr>
              <a:t>.</a:t>
            </a:r>
            <a:endParaRPr lang="en-US" sz="2000" dirty="0" smtClean="0">
              <a:latin typeface="Cambria" panose="02040503050406030204" pitchFamily="18" charset="0"/>
              <a:ea typeface="Cambria" panose="02040503050406030204" pitchFamily="18" charset="0"/>
            </a:endParaRPr>
          </a:p>
          <a:p>
            <a:pPr marL="457200" indent="-457200" algn="just">
              <a:buFont typeface="+mj-lt"/>
              <a:buAutoNum type="arabicPeriod"/>
            </a:pPr>
            <a:endParaRPr lang="en-US" sz="2000" dirty="0">
              <a:latin typeface="Cambria" panose="02040503050406030204" pitchFamily="18" charset="0"/>
              <a:ea typeface="Cambria" panose="02040503050406030204" pitchFamily="18" charset="0"/>
            </a:endParaRPr>
          </a:p>
          <a:p>
            <a:pPr marL="457200" indent="-457200" algn="just">
              <a:buFont typeface="+mj-lt"/>
              <a:buAutoNum type="arabicPeriod"/>
            </a:pPr>
            <a:r>
              <a:rPr lang="en-US" sz="2000" dirty="0">
                <a:latin typeface="Cambria" panose="02040503050406030204" pitchFamily="18" charset="0"/>
                <a:ea typeface="Cambria" panose="02040503050406030204" pitchFamily="18" charset="0"/>
              </a:rPr>
              <a:t>Z. Ba, Y. Zhao, S. Song and Q. Zhu, "Understanding the determinants of online medical crowdfunding project success in China", Inf. Process. Manage., vol. 58, Mar. 2021</a:t>
            </a:r>
            <a:r>
              <a:rPr lang="en-US" sz="2000" dirty="0" smtClean="0">
                <a:latin typeface="Cambria" panose="02040503050406030204" pitchFamily="18" charset="0"/>
                <a:ea typeface="Cambria" panose="02040503050406030204" pitchFamily="18" charset="0"/>
              </a:rPr>
              <a:t>.</a:t>
            </a:r>
            <a:endParaRPr lang="en-US" sz="2000" dirty="0" smtClean="0">
              <a:latin typeface="Cambria" panose="02040503050406030204" pitchFamily="18" charset="0"/>
              <a:ea typeface="Cambria" panose="02040503050406030204" pitchFamily="18" charset="0"/>
            </a:endParaRPr>
          </a:p>
          <a:p>
            <a:pPr marL="457200" indent="-457200" algn="just">
              <a:buFont typeface="+mj-lt"/>
              <a:buAutoNum type="arabicPeriod"/>
            </a:pPr>
            <a:endParaRPr lang="en-US" sz="2000" dirty="0">
              <a:latin typeface="Cambria" panose="02040503050406030204" pitchFamily="18" charset="0"/>
              <a:ea typeface="Cambria" panose="02040503050406030204" pitchFamily="18" charset="0"/>
            </a:endParaRPr>
          </a:p>
          <a:p>
            <a:pPr marL="457200" indent="-457200" algn="just">
              <a:buFont typeface="+mj-lt"/>
              <a:buAutoNum type="arabicPeriod"/>
            </a:pPr>
            <a:r>
              <a:rPr lang="en-US" sz="2000" dirty="0">
                <a:latin typeface="Cambria" panose="02040503050406030204" pitchFamily="18" charset="0"/>
                <a:ea typeface="Cambria" panose="02040503050406030204" pitchFamily="18" charset="0"/>
              </a:rPr>
              <a:t>J. Mejia, G. </a:t>
            </a:r>
            <a:r>
              <a:rPr lang="en-US" sz="2000" dirty="0" err="1">
                <a:latin typeface="Cambria" panose="02040503050406030204" pitchFamily="18" charset="0"/>
                <a:ea typeface="Cambria" panose="02040503050406030204" pitchFamily="18" charset="0"/>
              </a:rPr>
              <a:t>Urrea</a:t>
            </a:r>
            <a:r>
              <a:rPr lang="en-US" sz="2000" dirty="0">
                <a:latin typeface="Cambria" panose="02040503050406030204" pitchFamily="18" charset="0"/>
                <a:ea typeface="Cambria" panose="02040503050406030204" pitchFamily="18" charset="0"/>
              </a:rPr>
              <a:t> and A. J. Pedraza-Martinez, "Operational transparency on crowdfunding platforms: Effect on donations for emergency response", Prod. </a:t>
            </a:r>
            <a:r>
              <a:rPr lang="en-US" sz="2000" dirty="0" err="1">
                <a:latin typeface="Cambria" panose="02040503050406030204" pitchFamily="18" charset="0"/>
                <a:ea typeface="Cambria" panose="02040503050406030204" pitchFamily="18" charset="0"/>
              </a:rPr>
              <a:t>Oper</a:t>
            </a:r>
            <a:r>
              <a:rPr lang="en-US" sz="2000" dirty="0">
                <a:latin typeface="Cambria" panose="02040503050406030204" pitchFamily="18" charset="0"/>
                <a:ea typeface="Cambria" panose="02040503050406030204" pitchFamily="18" charset="0"/>
              </a:rPr>
              <a:t>. Manage., vol. 28, pp. 1773-1791, Jul. 2019</a:t>
            </a:r>
            <a:r>
              <a:rPr lang="en-US" sz="2000" dirty="0" smtClean="0">
                <a:latin typeface="Cambria" panose="02040503050406030204" pitchFamily="18" charset="0"/>
                <a:ea typeface="Cambria" panose="02040503050406030204" pitchFamily="18" charset="0"/>
              </a:rPr>
              <a:t>.</a:t>
            </a:r>
            <a:endParaRPr lang="en-US" sz="2000" dirty="0" smtClean="0">
              <a:latin typeface="Cambria" panose="02040503050406030204" pitchFamily="18" charset="0"/>
              <a:ea typeface="Cambria" panose="02040503050406030204" pitchFamily="18" charset="0"/>
            </a:endParaRPr>
          </a:p>
          <a:p>
            <a:pPr marL="457200" indent="-457200" algn="just">
              <a:buFont typeface="+mj-lt"/>
              <a:buAutoNum type="arabicPeriod"/>
            </a:pPr>
            <a:endParaRPr lang="en-US" sz="2000" dirty="0">
              <a:latin typeface="Cambria" panose="02040503050406030204" pitchFamily="18" charset="0"/>
              <a:ea typeface="Cambria" panose="02040503050406030204" pitchFamily="18" charset="0"/>
            </a:endParaRPr>
          </a:p>
          <a:p>
            <a:pPr marL="457200" indent="-457200" algn="just">
              <a:buFont typeface="+mj-lt"/>
              <a:buAutoNum type="arabicPeriod"/>
            </a:pPr>
            <a:r>
              <a:rPr lang="en-US" sz="2000" dirty="0">
                <a:latin typeface="Cambria" panose="02040503050406030204" pitchFamily="18" charset="0"/>
                <a:ea typeface="Cambria" panose="02040503050406030204" pitchFamily="18" charset="0"/>
              </a:rPr>
              <a:t>K. Zhao, L. Zhou and X. Zhao, "Multi-modal emotion expression and online charity crowdfunding success", </a:t>
            </a:r>
            <a:r>
              <a:rPr lang="en-US" sz="2000" dirty="0" err="1">
                <a:latin typeface="Cambria" panose="02040503050406030204" pitchFamily="18" charset="0"/>
                <a:ea typeface="Cambria" panose="02040503050406030204" pitchFamily="18" charset="0"/>
              </a:rPr>
              <a:t>Decis</a:t>
            </a:r>
            <a:r>
              <a:rPr lang="en-US" sz="2000" dirty="0">
                <a:latin typeface="Cambria" panose="02040503050406030204" pitchFamily="18" charset="0"/>
                <a:ea typeface="Cambria" panose="02040503050406030204" pitchFamily="18" charset="0"/>
              </a:rPr>
              <a:t>. Support Syst., vol. 163, 2022</a:t>
            </a:r>
            <a:r>
              <a:rPr lang="en-US" sz="2000" dirty="0" smtClean="0">
                <a:latin typeface="Cambria" panose="02040503050406030204" pitchFamily="18" charset="0"/>
                <a:ea typeface="Cambria" panose="02040503050406030204" pitchFamily="18" charset="0"/>
              </a:rPr>
              <a:t>.</a:t>
            </a:r>
            <a:endParaRPr lang="en-US" sz="2000" dirty="0" smtClean="0">
              <a:latin typeface="Cambria" panose="02040503050406030204" pitchFamily="18" charset="0"/>
              <a:ea typeface="Cambria" panose="02040503050406030204" pitchFamily="18" charset="0"/>
            </a:endParaRPr>
          </a:p>
          <a:p>
            <a:pPr marL="457200" indent="-457200" algn="just">
              <a:buFont typeface="+mj-lt"/>
              <a:buAutoNum type="arabicPeriod"/>
            </a:pPr>
            <a:endParaRPr lang="en-US" sz="2000" dirty="0">
              <a:latin typeface="Cambria" panose="02040503050406030204" pitchFamily="18" charset="0"/>
              <a:ea typeface="Cambria" panose="02040503050406030204" pitchFamily="18" charset="0"/>
            </a:endParaRPr>
          </a:p>
          <a:p>
            <a:pPr marL="457200" indent="-457200" algn="just">
              <a:buFont typeface="+mj-lt"/>
              <a:buAutoNum type="arabicPeriod"/>
            </a:pPr>
            <a:r>
              <a:rPr lang="en-US" sz="2000" dirty="0">
                <a:latin typeface="Cambria" panose="02040503050406030204" pitchFamily="18" charset="0"/>
                <a:ea typeface="Cambria" panose="02040503050406030204" pitchFamily="18" charset="0"/>
              </a:rPr>
              <a:t>J.-R. </a:t>
            </a:r>
            <a:r>
              <a:rPr lang="en-US" sz="2000" dirty="0" err="1">
                <a:latin typeface="Cambria" panose="02040503050406030204" pitchFamily="18" charset="0"/>
                <a:ea typeface="Cambria" panose="02040503050406030204" pitchFamily="18" charset="0"/>
              </a:rPr>
              <a:t>Hou</a:t>
            </a:r>
            <a:r>
              <a:rPr lang="en-US" sz="2000" dirty="0">
                <a:latin typeface="Cambria" panose="02040503050406030204" pitchFamily="18" charset="0"/>
                <a:ea typeface="Cambria" panose="02040503050406030204" pitchFamily="18" charset="0"/>
              </a:rPr>
              <a:t>, J. Zhang and K. Zhang, "Pictures that are worth a thousand donations: How emotions in project images drive the success of online charity fundraising campaigns? An image design perspective", MIS Quart., vol. 47, pp. 535-584, 2023.</a:t>
            </a:r>
            <a:endParaRPr lang="en-US" sz="20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Abstract</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262743"/>
            <a:ext cx="10958286" cy="5181600"/>
          </a:xfrm>
        </p:spPr>
        <p:txBody>
          <a:bodyPr>
            <a:normAutofit/>
          </a:bodyPr>
          <a:lstStyle/>
          <a:p>
            <a:pPr marL="0" indent="0" algn="just">
              <a:buNone/>
            </a:pPr>
            <a:r>
              <a:rPr lang="en-US" sz="2400" dirty="0">
                <a:latin typeface="Cambria" panose="02040503050406030204" pitchFamily="18" charset="0"/>
                <a:ea typeface="Cambria" panose="02040503050406030204" pitchFamily="18" charset="0"/>
              </a:rPr>
              <a:t>This project aims to develop an AI-driven system for detecting fraudulent medical fund requests by verifying treatment documents. It utilizes YOLOv8 for text detection and </a:t>
            </a:r>
            <a:r>
              <a:rPr lang="en-US" sz="2400" dirty="0" err="1">
                <a:latin typeface="Cambria" panose="02040503050406030204" pitchFamily="18" charset="0"/>
                <a:ea typeface="Cambria" panose="02040503050406030204" pitchFamily="18" charset="0"/>
              </a:rPr>
              <a:t>PaddleOCR</a:t>
            </a:r>
            <a:r>
              <a:rPr lang="en-US" sz="2400" dirty="0">
                <a:latin typeface="Cambria" panose="02040503050406030204" pitchFamily="18" charset="0"/>
                <a:ea typeface="Cambria" panose="02040503050406030204" pitchFamily="18" charset="0"/>
              </a:rPr>
              <a:t> for text recognition, extracting key details from medical bills. The Fuzzy Matching Algorithm compares extracted data with trusted hospital records to identify discrepancies. By automating fraud detection, the system enhances donor trust, reduces fraudulent activities, and ensures that only genuine medical fund requests receive support.</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Introduction</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500914"/>
          </a:xfrm>
        </p:spPr>
        <p:txBody>
          <a:bodyPr>
            <a:normAutofit lnSpcReduction="10000"/>
          </a:bodyPr>
          <a:lstStyle/>
          <a:p>
            <a:pPr marL="0" indent="0" algn="just">
              <a:buNone/>
            </a:pPr>
            <a:r>
              <a:rPr lang="en-US" sz="2400" dirty="0" smtClean="0">
                <a:latin typeface="Cambria" panose="02040503050406030204" pitchFamily="18" charset="0"/>
                <a:ea typeface="Cambria" panose="02040503050406030204" pitchFamily="18" charset="0"/>
              </a:rPr>
              <a:t>Scammers </a:t>
            </a:r>
            <a:r>
              <a:rPr lang="en-US" sz="2400" dirty="0">
                <a:latin typeface="Cambria" panose="02040503050406030204" pitchFamily="18" charset="0"/>
                <a:ea typeface="Cambria" panose="02040503050406030204" pitchFamily="18" charset="0"/>
              </a:rPr>
              <a:t>create fake treatment bills and manipulate social media or crowdfunding platforms to deceive donors, reducing trust in genuine medical fundraising</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Traditional </a:t>
            </a:r>
            <a:r>
              <a:rPr lang="en-US" sz="2400" dirty="0">
                <a:latin typeface="Cambria" panose="02040503050406030204" pitchFamily="18" charset="0"/>
                <a:ea typeface="Cambria" panose="02040503050406030204" pitchFamily="18" charset="0"/>
              </a:rPr>
              <a:t>fraud detection methods rely on human review, which is slow, inefficient, and often fails to detect sophisticated fraudulent attempts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Implementing </a:t>
            </a:r>
            <a:r>
              <a:rPr lang="en-US" sz="2400" dirty="0">
                <a:latin typeface="Cambria" panose="02040503050406030204" pitchFamily="18" charset="0"/>
                <a:ea typeface="Cambria" panose="02040503050406030204" pitchFamily="18" charset="0"/>
              </a:rPr>
              <a:t>an automated system enhances security by using advanced AI techniques to verify medical fund requests efficiently and accurately</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The </a:t>
            </a:r>
            <a:r>
              <a:rPr lang="en-US" sz="2400" dirty="0">
                <a:latin typeface="Cambria" panose="02040503050406030204" pitchFamily="18" charset="0"/>
                <a:ea typeface="Cambria" panose="02040503050406030204" pitchFamily="18" charset="0"/>
              </a:rPr>
              <a:t>system utilizes YOLOv8 for detecting text in medical bills and </a:t>
            </a:r>
            <a:r>
              <a:rPr lang="en-US" sz="2400" dirty="0" err="1">
                <a:latin typeface="Cambria" panose="02040503050406030204" pitchFamily="18" charset="0"/>
                <a:ea typeface="Cambria" panose="02040503050406030204" pitchFamily="18" charset="0"/>
              </a:rPr>
              <a:t>PaddleOCR</a:t>
            </a:r>
            <a:r>
              <a:rPr lang="en-US" sz="2400" dirty="0">
                <a:latin typeface="Cambria" panose="02040503050406030204" pitchFamily="18" charset="0"/>
                <a:ea typeface="Cambria" panose="02040503050406030204" pitchFamily="18" charset="0"/>
              </a:rPr>
              <a:t> for extracting and recognizing patient and hospital details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dirty="0" smtClean="0">
                <a:latin typeface="Cambria" panose="02040503050406030204" pitchFamily="18" charset="0"/>
                <a:ea typeface="Cambria" panose="02040503050406030204" pitchFamily="18" charset="0"/>
              </a:rPr>
              <a:t>Extracted </a:t>
            </a:r>
            <a:r>
              <a:rPr lang="en-US" sz="2400" dirty="0">
                <a:latin typeface="Cambria" panose="02040503050406030204" pitchFamily="18" charset="0"/>
                <a:ea typeface="Cambria" panose="02040503050406030204" pitchFamily="18" charset="0"/>
              </a:rPr>
              <a:t>text is compared with trusted hospital records using the Fuzzy Matching Algorithm to detect inconsistencies and block fraudulent requests.</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Literature Survey</a:t>
            </a:r>
            <a:endParaRPr lang="en-US" sz="4000" b="1"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16857" y="1050880"/>
          <a:ext cx="10958286" cy="5669280"/>
        </p:xfrm>
        <a:graphic>
          <a:graphicData uri="http://schemas.openxmlformats.org/drawingml/2006/table">
            <a:tbl>
              <a:tblPr firstRow="1" firstCol="1" bandRow="1"/>
              <a:tblGrid>
                <a:gridCol w="584146"/>
                <a:gridCol w="2156346"/>
                <a:gridCol w="1815152"/>
                <a:gridCol w="2320120"/>
                <a:gridCol w="1569492"/>
                <a:gridCol w="2513030"/>
              </a:tblGrid>
              <a:tr h="204191">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No.</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Title</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Author &amp; Year</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Methodology</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Algorithms</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Findings</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r>
              <a:tr h="1633532">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1</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IHSAN: A Secure and Transparent Crowdfunding Platform Leveraging Comprehensive Decentralized Technologies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Omar Khalid Alia; Duaa Mohammad Suleiman, 2024</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Introduces a decentralized crowdfunding platform using blockchain and BigchainDB for enhanced scalability, transparency, and security.</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err="1">
                          <a:effectLst/>
                          <a:latin typeface="Cambria" panose="02040503050406030204" pitchFamily="18" charset="0"/>
                          <a:ea typeface="Cambria" panose="02040503050406030204" pitchFamily="18" charset="0"/>
                          <a:cs typeface="Times New Roman" panose="02020603050405020304" pitchFamily="18" charset="0"/>
                        </a:rPr>
                        <a:t>BigchainDB</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mbria" panose="02040503050406030204" pitchFamily="18" charset="0"/>
                          <a:ea typeface="Cambria" panose="02040503050406030204" pitchFamily="18" charset="0"/>
                          <a:cs typeface="Times New Roman" panose="02020603050405020304" pitchFamily="18" charset="0"/>
                        </a:rPr>
                        <a:t>IHSAN reduces platform fees to 1%, offers faster transactions (2 minutes vs. 2–14 days), and ensures global accessibility, increasing donor trust and project success rates.</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723">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2</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How Do Project Updates Influence Fundraising on Online Medical Crowdfunding Platforms? Examining the Dynamics of Content Updates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Yi Wu; Miao Zhang; Yi Shen, 2024</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Analyzes 2334 crowdfunding projects to examine the impact of credibility, rational, and emotional appeals in project updates on fundraising performance.</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Statistical Analysis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Credibility, rational, and emotional appeals enhance fundraising; however, the impact of credibility appeals decreases over time, while rational and emotional appeals increase in effectiveness.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3532">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3</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A Blockchain-Based Crowdsourcing Loan Platform for Funding Higher Education in Developing Countries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Kwame Omono Asamoah; Adjei Peter Darko, 2023</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Proposes a decentralized loan platform using blockchain and crowdsourcing to provide education funding through investor-backed student loans.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Blockchain</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mbria" panose="02040503050406030204" pitchFamily="18" charset="0"/>
                          <a:ea typeface="Cambria" panose="02040503050406030204" pitchFamily="18" charset="0"/>
                          <a:cs typeface="Times New Roman" panose="02020603050405020304" pitchFamily="18" charset="0"/>
                        </a:rPr>
                        <a:t>Enables alternative student loan funding, reduces government spending, provides investors with returns, and enhances security and efficiency in loan disbursement.</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Literature Survey</a:t>
            </a:r>
            <a:endParaRPr lang="en-US" sz="4000" b="1"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616857" y="1050880"/>
          <a:ext cx="10958286" cy="5556283"/>
        </p:xfrm>
        <a:graphic>
          <a:graphicData uri="http://schemas.openxmlformats.org/drawingml/2006/table">
            <a:tbl>
              <a:tblPr firstRow="1" firstCol="1" bandRow="1"/>
              <a:tblGrid>
                <a:gridCol w="584146"/>
                <a:gridCol w="2156346"/>
                <a:gridCol w="1815152"/>
                <a:gridCol w="2320120"/>
                <a:gridCol w="1569492"/>
                <a:gridCol w="2513030"/>
              </a:tblGrid>
              <a:tr h="204191">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No.</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Title</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Author &amp; Year</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Methodology</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Algorithms</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pitchFamily="18" charset="0"/>
                        </a:rPr>
                        <a:t>Findings</a:t>
                      </a:r>
                      <a:endParaRPr lang="en-US" sz="2000" dirty="0">
                        <a:effectLst/>
                        <a:latin typeface="Cambria" panose="02040503050406030204" pitchFamily="18" charset="0"/>
                        <a:ea typeface="Cambria" panose="02040503050406030204" pitchFamily="18" charset="0"/>
                        <a:cs typeface="Times New Roman" panose="02020603050405020304" pitchFamily="18"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r>
              <a:tr h="1633532">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4</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Crowdfunding Fraud Prevention using Smart Contracts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Akshay Kumar; Jhanvi Lamba, 2023</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Integrates blockchain and smart contracts to enhance security, efficiency, and transparency in crowdfunding, preventing fraud.</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Smart Contracts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Smart contracts improve transaction speed, security, fund transfers, and project visibility, benefiting platform stakeholders.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7723">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5</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Influence of Narrative Strategies on Fundraising Outcome: An Exploratory Study of Online Medical Crowdfunding</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Lu Zheng; Lihui Jiang, 2022</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Uses natural language processing (NLP) to examine the impact of different narrative styles in fundraising campaigns.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NLP</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Optimistic language increases fundraising success, while moral mobilization and financial burden narratives negatively impact fundraising outcomes.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33532">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6</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The Influence of Social Percolation in Improving Fundraising Strategies of Charity Organizations</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Emi Trepçi; Rainer Hasenauer, 2018</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Uses surveys and computer simulations based on social percolation theory to study donation behavior influenced by social pressure.</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pitchFamily="18" charset="0"/>
                        </a:rPr>
                        <a:t>Percolation Model</a:t>
                      </a:r>
                      <a:endParaRPr lang="en-US"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mbria" panose="02040503050406030204" pitchFamily="18" charset="0"/>
                          <a:ea typeface="Cambria" panose="02040503050406030204" pitchFamily="18" charset="0"/>
                          <a:cs typeface="Times New Roman" panose="02020603050405020304" pitchFamily="18" charset="0"/>
                        </a:rPr>
                        <a:t>Social pressure significantly increases donation likelihood, and simulations help predict donation trends.</a:t>
                      </a:r>
                      <a:endParaRPr lang="en-US"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Existing System</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fontScale="92500" lnSpcReduction="20000"/>
          </a:bodyPr>
          <a:lstStyle/>
          <a:p>
            <a:pPr marL="0" indent="0" algn="just">
              <a:buNone/>
            </a:pPr>
            <a:r>
              <a:rPr lang="en-US" sz="2400" b="1" dirty="0">
                <a:latin typeface="Cambria" panose="02040503050406030204" pitchFamily="18" charset="0"/>
                <a:ea typeface="Cambria" panose="02040503050406030204" pitchFamily="18" charset="0"/>
              </a:rPr>
              <a:t>Manual Document Verification: </a:t>
            </a:r>
            <a:r>
              <a:rPr lang="en-US" sz="2400" dirty="0">
                <a:latin typeface="Cambria" panose="02040503050406030204" pitchFamily="18" charset="0"/>
                <a:ea typeface="Cambria" panose="02040503050406030204" pitchFamily="18" charset="0"/>
              </a:rPr>
              <a:t>Hospitals or donors manually inspect medical bills and supporting documents, which is time-consuming and prone to human errors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smtClean="0">
                <a:latin typeface="Cambria" panose="02040503050406030204" pitchFamily="18" charset="0"/>
                <a:ea typeface="Cambria" panose="02040503050406030204" pitchFamily="18" charset="0"/>
              </a:rPr>
              <a:t>Phone </a:t>
            </a:r>
            <a:r>
              <a:rPr lang="en-US" sz="2400" b="1" dirty="0">
                <a:latin typeface="Cambria" panose="02040503050406030204" pitchFamily="18" charset="0"/>
                <a:ea typeface="Cambria" panose="02040503050406030204" pitchFamily="18" charset="0"/>
              </a:rPr>
              <a:t>or Email Verification: </a:t>
            </a:r>
            <a:r>
              <a:rPr lang="en-US" sz="2400" dirty="0">
                <a:latin typeface="Cambria" panose="02040503050406030204" pitchFamily="18" charset="0"/>
                <a:ea typeface="Cambria" panose="02040503050406030204" pitchFamily="18" charset="0"/>
              </a:rPr>
              <a:t>Donors or crowdfunding platforms contact hospitals or patients via phone or email to confirm the authenticity of treatment details, which is inefficient and unreliable</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smtClean="0">
                <a:latin typeface="Cambria" panose="02040503050406030204" pitchFamily="18" charset="0"/>
                <a:ea typeface="Cambria" panose="02040503050406030204" pitchFamily="18" charset="0"/>
              </a:rPr>
              <a:t>Third-Party </a:t>
            </a:r>
            <a:r>
              <a:rPr lang="en-US" sz="2400" b="1" dirty="0">
                <a:latin typeface="Cambria" panose="02040503050406030204" pitchFamily="18" charset="0"/>
                <a:ea typeface="Cambria" panose="02040503050406030204" pitchFamily="18" charset="0"/>
              </a:rPr>
              <a:t>Trust Networks: </a:t>
            </a:r>
            <a:r>
              <a:rPr lang="en-US" sz="2400" dirty="0">
                <a:latin typeface="Cambria" panose="02040503050406030204" pitchFamily="18" charset="0"/>
                <a:ea typeface="Cambria" panose="02040503050406030204" pitchFamily="18" charset="0"/>
              </a:rPr>
              <a:t>Some organizations rely on medical institutions or NGOs to validate fund requests, but this process is slow and not scalable for large volumes of requests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smtClean="0">
                <a:latin typeface="Cambria" panose="02040503050406030204" pitchFamily="18" charset="0"/>
                <a:ea typeface="Cambria" panose="02040503050406030204" pitchFamily="18" charset="0"/>
              </a:rPr>
              <a:t>Pattern-Based </a:t>
            </a:r>
            <a:r>
              <a:rPr lang="en-US" sz="2400" b="1" dirty="0">
                <a:latin typeface="Cambria" panose="02040503050406030204" pitchFamily="18" charset="0"/>
                <a:ea typeface="Cambria" panose="02040503050406030204" pitchFamily="18" charset="0"/>
              </a:rPr>
              <a:t>Rule Engines: </a:t>
            </a:r>
            <a:r>
              <a:rPr lang="en-US" sz="2400" dirty="0">
                <a:latin typeface="Cambria" panose="02040503050406030204" pitchFamily="18" charset="0"/>
                <a:ea typeface="Cambria" panose="02040503050406030204" pitchFamily="18" charset="0"/>
              </a:rPr>
              <a:t>Basic rule-based systems check for duplicate or suspicious fund requests using predefined patterns, but they struggle to detect sophisticated fraud attempts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marL="0" indent="0" algn="just">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smtClean="0">
                <a:latin typeface="Cambria" panose="02040503050406030204" pitchFamily="18" charset="0"/>
                <a:ea typeface="Cambria" panose="02040503050406030204" pitchFamily="18" charset="0"/>
              </a:rPr>
              <a:t>Community-Based </a:t>
            </a:r>
            <a:r>
              <a:rPr lang="en-US" sz="2400" b="1" dirty="0">
                <a:latin typeface="Cambria" panose="02040503050406030204" pitchFamily="18" charset="0"/>
                <a:ea typeface="Cambria" panose="02040503050406030204" pitchFamily="18" charset="0"/>
              </a:rPr>
              <a:t>Reporting: </a:t>
            </a:r>
            <a:r>
              <a:rPr lang="en-US" sz="2400" dirty="0">
                <a:latin typeface="Cambria" panose="02040503050406030204" pitchFamily="18" charset="0"/>
                <a:ea typeface="Cambria" panose="02040503050406030204" pitchFamily="18" charset="0"/>
              </a:rPr>
              <a:t>Some platforms allow users to report suspicious campaigns, but this method relies on user awareness and does not prevent initial fraud attempts effectively.</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57" y="16786"/>
            <a:ext cx="10958286" cy="796018"/>
          </a:xfrm>
          <a:ln>
            <a:noFill/>
          </a:ln>
        </p:spPr>
        <p:txBody>
          <a:bodyPr>
            <a:normAutofit/>
          </a:bodyPr>
          <a:lstStyle/>
          <a:p>
            <a:pPr algn="ctr"/>
            <a:r>
              <a:rPr lang="en-US" sz="4000" b="1" dirty="0" smtClean="0">
                <a:latin typeface="Cambria" panose="02040503050406030204" pitchFamily="18" charset="0"/>
                <a:ea typeface="Cambria" panose="02040503050406030204" pitchFamily="18" charset="0"/>
              </a:rPr>
              <a:t>Drawbacks</a:t>
            </a:r>
            <a:endParaRPr lang="en-US" sz="4000"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16857" y="1146629"/>
            <a:ext cx="10958286" cy="5341257"/>
          </a:xfrm>
        </p:spPr>
        <p:txBody>
          <a:bodyPr>
            <a:normAutofit/>
          </a:bodyPr>
          <a:lstStyle/>
          <a:p>
            <a:pPr algn="just"/>
            <a:r>
              <a:rPr lang="en-US" sz="2400" dirty="0" smtClean="0">
                <a:latin typeface="Cambria" panose="02040503050406030204" pitchFamily="18" charset="0"/>
                <a:ea typeface="Cambria" panose="02040503050406030204" pitchFamily="18" charset="0"/>
              </a:rPr>
              <a:t>Manual </a:t>
            </a:r>
            <a:r>
              <a:rPr lang="en-US" sz="2400" dirty="0">
                <a:latin typeface="Cambria" panose="02040503050406030204" pitchFamily="18" charset="0"/>
                <a:ea typeface="Cambria" panose="02040503050406030204" pitchFamily="18" charset="0"/>
              </a:rPr>
              <a:t>verification processes cause delays in fund approvals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Fraudulent </a:t>
            </a:r>
            <a:r>
              <a:rPr lang="en-US" sz="2400" dirty="0">
                <a:latin typeface="Cambria" panose="02040503050406030204" pitchFamily="18" charset="0"/>
                <a:ea typeface="Cambria" panose="02040503050406030204" pitchFamily="18" charset="0"/>
              </a:rPr>
              <a:t>documents may go undetected due to oversight</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Inefficient </a:t>
            </a:r>
            <a:r>
              <a:rPr lang="en-US" sz="2400" dirty="0">
                <a:latin typeface="Cambria" panose="02040503050406030204" pitchFamily="18" charset="0"/>
                <a:ea typeface="Cambria" panose="02040503050406030204" pitchFamily="18" charset="0"/>
              </a:rPr>
              <a:t>for handling large volumes of fund requests</a:t>
            </a:r>
            <a:r>
              <a:rPr lang="en-US" sz="2400" dirty="0" smtClean="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Fraudsters </a:t>
            </a:r>
            <a:r>
              <a:rPr lang="en-US" sz="2400" dirty="0">
                <a:latin typeface="Cambria" panose="02040503050406030204" pitchFamily="18" charset="0"/>
                <a:ea typeface="Cambria" panose="02040503050406030204" pitchFamily="18" charset="0"/>
              </a:rPr>
              <a:t>manipulate documents to bypass </a:t>
            </a:r>
            <a:r>
              <a:rPr lang="en-US" sz="2400" dirty="0" smtClean="0">
                <a:latin typeface="Cambria" panose="02040503050406030204" pitchFamily="18" charset="0"/>
                <a:ea typeface="Cambria" panose="02040503050406030204" pitchFamily="18" charset="0"/>
              </a:rPr>
              <a:t>verification.</a:t>
            </a:r>
            <a:endParaRPr lang="en-US" sz="2400" dirty="0" smtClean="0">
              <a:latin typeface="Cambria" panose="02040503050406030204" pitchFamily="18" charset="0"/>
              <a:ea typeface="Cambria" panose="02040503050406030204" pitchFamily="18" charset="0"/>
            </a:endParaRPr>
          </a:p>
          <a:p>
            <a:pPr algn="just"/>
            <a:r>
              <a:rPr lang="en-US" sz="2400" dirty="0" smtClean="0">
                <a:latin typeface="Cambria" panose="02040503050406030204" pitchFamily="18" charset="0"/>
                <a:ea typeface="Cambria" panose="02040503050406030204" pitchFamily="18" charset="0"/>
              </a:rPr>
              <a:t>Genuine </a:t>
            </a:r>
            <a:r>
              <a:rPr lang="en-US" sz="2400" dirty="0">
                <a:latin typeface="Cambria" panose="02040503050406030204" pitchFamily="18" charset="0"/>
                <a:ea typeface="Cambria" panose="02040503050406030204" pitchFamily="18" charset="0"/>
              </a:rPr>
              <a:t>patients may suffer due to slow verification.</a:t>
            </a:r>
            <a:endParaRPr lang="en-US" sz="2400" dirty="0">
              <a:latin typeface="Cambria" panose="02040503050406030204" pitchFamily="18" charset="0"/>
              <a:ea typeface="Cambria" panose="02040503050406030204" pitchFamily="18" charset="0"/>
            </a:endParaRPr>
          </a:p>
        </p:txBody>
      </p:sp>
      <p:cxnSp>
        <p:nvCxnSpPr>
          <p:cNvPr id="5" name="Straight Connector 4"/>
          <p:cNvCxnSpPr/>
          <p:nvPr/>
        </p:nvCxnSpPr>
        <p:spPr>
          <a:xfrm>
            <a:off x="616857" y="798286"/>
            <a:ext cx="109582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17541</Words>
  <Application>WPS Presentation</Application>
  <PresentationFormat>Widescreen</PresentationFormat>
  <Paragraphs>445</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Cambria</vt:lpstr>
      <vt:lpstr>Times New Roman</vt:lpstr>
      <vt:lpstr>Calibri</vt:lpstr>
      <vt:lpstr>Microsoft YaHei</vt:lpstr>
      <vt:lpstr>Arial Unicode MS</vt:lpstr>
      <vt:lpstr>Calibri Light</vt:lpstr>
      <vt:lpstr>Courier New</vt:lpstr>
      <vt:lpstr>Office Theme</vt:lpstr>
      <vt:lpstr>AI-Driven Medical Fundraising Verification System to Detect and Prevent Fraudulent Treatment Requests</vt:lpstr>
      <vt:lpstr>Problems Faced</vt:lpstr>
      <vt:lpstr>Aim and Objective</vt:lpstr>
      <vt:lpstr>Abstract</vt:lpstr>
      <vt:lpstr>Introduction</vt:lpstr>
      <vt:lpstr>Literature Survey</vt:lpstr>
      <vt:lpstr>Literature Survey</vt:lpstr>
      <vt:lpstr>Existing System</vt:lpstr>
      <vt:lpstr>Drawbacks</vt:lpstr>
      <vt:lpstr>Existing Rule-Based Algorithms</vt:lpstr>
      <vt:lpstr>Existing Rule-Based Algorithms</vt:lpstr>
      <vt:lpstr>Drawbacks</vt:lpstr>
      <vt:lpstr>Proposed System</vt:lpstr>
      <vt:lpstr>Proposed System</vt:lpstr>
      <vt:lpstr>Advantages</vt:lpstr>
      <vt:lpstr>System Requirements</vt:lpstr>
      <vt:lpstr>System Architecture</vt:lpstr>
      <vt:lpstr>Modules</vt:lpstr>
      <vt:lpstr>1. Medical Fund Fraud Detector Web App</vt:lpstr>
      <vt:lpstr>2. End User</vt:lpstr>
      <vt:lpstr>PowerPoint 演示文稿</vt:lpstr>
      <vt:lpstr>3. Hospital Database Integrator</vt:lpstr>
      <vt:lpstr>4. Medical Fund Request</vt:lpstr>
      <vt:lpstr>5. Fraud Detection</vt:lpstr>
      <vt:lpstr>PowerPoint 演示文稿</vt:lpstr>
      <vt:lpstr>6. Fund Request Verification</vt:lpstr>
      <vt:lpstr>7. Donor Payment Processing</vt:lpstr>
      <vt:lpstr>8. Notification</vt:lpstr>
      <vt:lpstr>Conclusion</vt:lpstr>
      <vt:lpstr>Future Enhancement</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Fake Forensics: Building Tools to Detect and Analyze Deep Fake Visual Content using Capsule Siamese Network</dc:title>
  <dc:creator>GOD</dc:creator>
  <cp:lastModifiedBy>SUDHAN</cp:lastModifiedBy>
  <cp:revision>51</cp:revision>
  <dcterms:created xsi:type="dcterms:W3CDTF">2025-02-14T00:29:00Z</dcterms:created>
  <dcterms:modified xsi:type="dcterms:W3CDTF">2025-02-23T16:05:45Z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592CA315E4A24CC792A639148F7C5418_12</vt:lpwstr>
  </property>
  <property fmtid="{D5CDD505-2E9C-101B-9397-08002B2CF9AE}" pid="3" name="KSOProductBuildVer">
    <vt:lpwstr>1033-12.2.0.20323</vt:lpwstr>
  </property>
</Properties>
</file>