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9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008" y="218659"/>
            <a:ext cx="9989574" cy="1010048"/>
          </a:xfrm>
        </p:spPr>
        <p:txBody>
          <a:bodyPr/>
          <a:lstStyle/>
          <a:p>
            <a:r>
              <a:rPr lang="en-IN" altLang="en-US" sz="4400" b="1" dirty="0">
                <a:latin typeface="+mn-lt"/>
                <a:cs typeface="+mn-lt"/>
              </a:rPr>
              <a:t>Architecture Diagram</a:t>
            </a:r>
            <a:endParaRPr lang="en-IN" altLang="en-US" sz="4400" b="1" dirty="0">
              <a:latin typeface="+mn-lt"/>
              <a:cs typeface="+mn-lt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820528" y="3431192"/>
            <a:ext cx="4006845" cy="6702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solidFill>
                <a:srgbClr val="3D3D3D"/>
              </a:solidFill>
              <a:latin typeface="Calisto MT" panose="02040603050505030304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394460" y="20548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219835" y="21818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grpSp>
        <p:nvGrpSpPr>
          <p:cNvPr id="27" name="Canvas 1"/>
          <p:cNvGrpSpPr/>
          <p:nvPr/>
        </p:nvGrpSpPr>
        <p:grpSpPr>
          <a:xfrm>
            <a:off x="646722" y="1385570"/>
            <a:ext cx="9382917" cy="4881245"/>
            <a:chOff x="-1110673" y="0"/>
            <a:chExt cx="7557577" cy="7474585"/>
          </a:xfrm>
        </p:grpSpPr>
        <p:sp>
          <p:nvSpPr>
            <p:cNvPr id="28" name="Rectangle 27"/>
            <p:cNvSpPr/>
            <p:nvPr/>
          </p:nvSpPr>
          <p:spPr>
            <a:xfrm>
              <a:off x="0" y="0"/>
              <a:ext cx="5581650" cy="7474585"/>
            </a:xfrm>
            <a:prstGeom prst="rect">
              <a:avLst/>
            </a:prstGeom>
          </p:spPr>
        </p:sp>
        <p:sp>
          <p:nvSpPr>
            <p:cNvPr id="29" name="Text Box 71"/>
            <p:cNvSpPr txBox="1"/>
            <p:nvPr/>
          </p:nvSpPr>
          <p:spPr>
            <a:xfrm>
              <a:off x="1992833" y="6667525"/>
              <a:ext cx="1675765" cy="403860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noAutofit/>
            </a:bodyPr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IN" sz="1000" b="1">
                  <a:effectLst/>
                  <a:latin typeface="Times New Roman" panose="02020603050405020304" charset="0"/>
                  <a:ea typeface="Calibri" panose="020F0502020204030204" charset="0"/>
                </a:rPr>
                <a:t>AI Driven Fraud Detector </a:t>
              </a:r>
              <a:endParaRPr lang="en-US" sz="1200">
                <a:effectLst/>
                <a:latin typeface="Times New Roman" panose="02020603050405020304" charset="0"/>
                <a:ea typeface="Times New Roman" panose="02020603050405020304" charset="0"/>
              </a:endParaRPr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2273" y="2482910"/>
              <a:ext cx="2825815" cy="1489370"/>
            </a:xfrm>
            <a:prstGeom prst="rect">
              <a:avLst/>
            </a:prstGeom>
          </p:spPr>
        </p:pic>
        <p:cxnSp>
          <p:nvCxnSpPr>
            <p:cNvPr id="31" name="Straight Arrow Connector 30"/>
            <p:cNvCxnSpPr>
              <a:stCxn id="43" idx="0"/>
              <a:endCxn id="66" idx="0"/>
            </p:cNvCxnSpPr>
            <p:nvPr/>
          </p:nvCxnSpPr>
          <p:spPr>
            <a:xfrm flipH="1">
              <a:off x="2819838" y="4189714"/>
              <a:ext cx="6649" cy="1980712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none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>
              <a:stCxn id="51" idx="3"/>
              <a:endCxn id="30" idx="1"/>
            </p:cNvCxnSpPr>
            <p:nvPr/>
          </p:nvCxnSpPr>
          <p:spPr>
            <a:xfrm flipV="1">
              <a:off x="170319" y="3227286"/>
              <a:ext cx="1252074" cy="3197143"/>
            </a:xfrm>
            <a:prstGeom prst="bentConnector3">
              <a:avLst>
                <a:gd name="adj1" fmla="val 49981"/>
              </a:avLst>
            </a:prstGeom>
            <a:ln w="19050">
              <a:solidFill>
                <a:srgbClr val="0070C0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1972957" y="4664138"/>
              <a:ext cx="1684582" cy="28384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charset="0"/>
                  <a:ea typeface="Calibri" panose="020F0502020204030204" charset="0"/>
                </a:rPr>
                <a:t>Preprocessing</a:t>
              </a:r>
              <a:endParaRPr lang="en-US" sz="1200">
                <a:effectLst/>
                <a:latin typeface="Times New Roman" panose="02020603050405020304" charset="0"/>
                <a:ea typeface="Times New Roman" panose="02020603050405020304" charset="0"/>
              </a:endParaRPr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9373" y="19050"/>
              <a:ext cx="895350" cy="895350"/>
            </a:xfrm>
            <a:prstGeom prst="rect">
              <a:avLst/>
            </a:prstGeom>
          </p:spPr>
        </p:pic>
        <p:sp>
          <p:nvSpPr>
            <p:cNvPr id="35" name="Rectangle 34"/>
            <p:cNvSpPr/>
            <p:nvPr/>
          </p:nvSpPr>
          <p:spPr>
            <a:xfrm>
              <a:off x="171748" y="5983373"/>
              <a:ext cx="1342730" cy="28575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charset="0"/>
                  <a:ea typeface="Calibri" panose="020F0502020204030204" charset="0"/>
                </a:rPr>
                <a:t>Register</a:t>
              </a:r>
              <a:endParaRPr lang="en-US" sz="1200">
                <a:effectLst/>
                <a:latin typeface="Times New Roman" panose="02020603050405020304" charset="0"/>
                <a:ea typeface="Times New Roman" panose="02020603050405020304" charset="0"/>
              </a:endParaRPr>
            </a:p>
          </p:txBody>
        </p:sp>
        <p:cxnSp>
          <p:nvCxnSpPr>
            <p:cNvPr id="36" name="Elbow Connector 35"/>
            <p:cNvCxnSpPr>
              <a:stCxn id="58" idx="1"/>
              <a:endCxn id="30" idx="3"/>
            </p:cNvCxnSpPr>
            <p:nvPr/>
          </p:nvCxnSpPr>
          <p:spPr>
            <a:xfrm rot="10800000">
              <a:off x="4248253" y="3227286"/>
              <a:ext cx="1222408" cy="3190336"/>
            </a:xfrm>
            <a:prstGeom prst="bentConnector3">
              <a:avLst>
                <a:gd name="adj1" fmla="val 50019"/>
              </a:avLst>
            </a:prstGeom>
            <a:ln w="19050">
              <a:solidFill>
                <a:srgbClr val="0070C0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36"/>
            <p:cNvCxnSpPr>
              <a:endCxn id="34" idx="1"/>
            </p:cNvCxnSpPr>
            <p:nvPr/>
          </p:nvCxnSpPr>
          <p:spPr>
            <a:xfrm rot="16200000">
              <a:off x="2326432" y="972021"/>
              <a:ext cx="1997242" cy="987645"/>
            </a:xfrm>
            <a:prstGeom prst="bentConnector2">
              <a:avLst/>
            </a:prstGeom>
            <a:ln w="19050">
              <a:solidFill>
                <a:srgbClr val="0070C0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1972115" y="1402940"/>
              <a:ext cx="1652832" cy="28511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charset="0"/>
                  <a:ea typeface="Calibri" panose="020F0502020204030204" charset="0"/>
                </a:rPr>
                <a:t>View Flagged Request</a:t>
              </a:r>
              <a:endParaRPr lang="en-US" sz="1200">
                <a:effectLst/>
                <a:latin typeface="Times New Roman" panose="02020603050405020304" charset="0"/>
                <a:ea typeface="Times New Roman" panose="02020603050405020304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972626" y="862083"/>
              <a:ext cx="1652832" cy="23685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charset="0"/>
                  <a:ea typeface="Calibri" panose="020F0502020204030204" charset="0"/>
                </a:rPr>
                <a:t>User management </a:t>
              </a:r>
              <a:endParaRPr lang="en-US" sz="1200">
                <a:effectLst/>
                <a:latin typeface="Times New Roman" panose="02020603050405020304" charset="0"/>
                <a:ea typeface="Times New Roman" panose="0202060305040502030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983755" y="551475"/>
              <a:ext cx="1652832" cy="25463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charset="0"/>
                  <a:ea typeface="Calibri" panose="020F0502020204030204" charset="0"/>
                </a:rPr>
                <a:t>Login</a:t>
              </a:r>
              <a:endParaRPr lang="en-US" sz="1200">
                <a:effectLst/>
                <a:latin typeface="Times New Roman" panose="02020603050405020304" charset="0"/>
                <a:ea typeface="Times New Roman" panose="02020603050405020304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983752" y="5359463"/>
              <a:ext cx="1683312" cy="254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charset="0"/>
                  <a:ea typeface="Calibri" panose="020F0502020204030204" charset="0"/>
                </a:rPr>
                <a:t>Text Recognition</a:t>
              </a:r>
              <a:endParaRPr lang="en-US" sz="1200">
                <a:effectLst/>
                <a:latin typeface="Times New Roman" panose="02020603050405020304" charset="0"/>
                <a:ea typeface="Times New Roman" panose="02020603050405020304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974227" y="5023208"/>
              <a:ext cx="1684582" cy="25942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charset="0"/>
                  <a:ea typeface="Calibri" panose="020F0502020204030204" charset="0"/>
                </a:rPr>
                <a:t>Text Region Detection </a:t>
              </a:r>
              <a:endParaRPr lang="en-US" sz="1200">
                <a:effectLst/>
                <a:latin typeface="Times New Roman" panose="02020603050405020304" charset="0"/>
                <a:ea typeface="Times New Roman" panose="02020603050405020304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983752" y="4189651"/>
              <a:ext cx="1684582" cy="28384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charset="0"/>
                  <a:ea typeface="Calibri" panose="020F0502020204030204" charset="0"/>
                </a:rPr>
                <a:t>Extract Upload Files Documents</a:t>
              </a:r>
              <a:endParaRPr lang="en-US" sz="1200">
                <a:effectLst/>
                <a:latin typeface="Times New Roman" panose="02020603050405020304" charset="0"/>
                <a:ea typeface="Times New Roman" panose="02020603050405020304" charset="0"/>
              </a:endParaRPr>
            </a:p>
          </p:txBody>
        </p:sp>
        <p:sp>
          <p:nvSpPr>
            <p:cNvPr id="44" name="Text Box 71"/>
            <p:cNvSpPr txBox="1"/>
            <p:nvPr/>
          </p:nvSpPr>
          <p:spPr>
            <a:xfrm>
              <a:off x="5470724" y="5334308"/>
              <a:ext cx="976180" cy="2667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noAutofit/>
            </a:bodyPr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b="1">
                  <a:effectLst/>
                  <a:latin typeface="Times New Roman" panose="02020603050405020304" charset="0"/>
                  <a:ea typeface="Calibri" panose="020F0502020204030204" charset="0"/>
                </a:rPr>
                <a:t>Donor</a:t>
              </a:r>
              <a:endParaRPr lang="en-US" sz="1200">
                <a:effectLst/>
                <a:latin typeface="Times New Roman" panose="02020603050405020304" charset="0"/>
                <a:ea typeface="Times New Roman" panose="02020603050405020304" charset="0"/>
              </a:endParaRPr>
            </a:p>
          </p:txBody>
        </p:sp>
        <p:sp>
          <p:nvSpPr>
            <p:cNvPr id="45" name="Text Box 71"/>
            <p:cNvSpPr txBox="1"/>
            <p:nvPr/>
          </p:nvSpPr>
          <p:spPr>
            <a:xfrm>
              <a:off x="4114800" y="862237"/>
              <a:ext cx="658200" cy="2667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noAutofit/>
            </a:bodyPr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b="1">
                  <a:effectLst/>
                  <a:latin typeface="Times New Roman" panose="02020603050405020304" charset="0"/>
                  <a:ea typeface="Calibri" panose="020F0502020204030204" charset="0"/>
                </a:rPr>
                <a:t>Admin</a:t>
              </a:r>
              <a:endParaRPr lang="en-US" sz="1200">
                <a:effectLst/>
                <a:latin typeface="Times New Roman" panose="02020603050405020304" charset="0"/>
                <a:ea typeface="Times New Roman" panose="02020603050405020304" charset="0"/>
              </a:endParaRPr>
            </a:p>
          </p:txBody>
        </p:sp>
        <p:sp>
          <p:nvSpPr>
            <p:cNvPr id="46" name="Text Box 71"/>
            <p:cNvSpPr txBox="1"/>
            <p:nvPr/>
          </p:nvSpPr>
          <p:spPr>
            <a:xfrm>
              <a:off x="-1028393" y="5492304"/>
              <a:ext cx="1028701" cy="42228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noAutofit/>
            </a:bodyPr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b="1">
                  <a:effectLst/>
                  <a:latin typeface="Times New Roman" panose="02020603050405020304" charset="0"/>
                  <a:ea typeface="Calibri" panose="020F0502020204030204" charset="0"/>
                </a:rPr>
                <a:t>Fund Requester</a:t>
              </a:r>
              <a:endParaRPr lang="en-US" sz="1200">
                <a:effectLst/>
                <a:latin typeface="Times New Roman" panose="02020603050405020304" charset="0"/>
                <a:ea typeface="Times New Roman" panose="02020603050405020304" charset="0"/>
              </a:endParaRPr>
            </a:p>
          </p:txBody>
        </p:sp>
        <p:sp>
          <p:nvSpPr>
            <p:cNvPr id="47" name="Text Box 71"/>
            <p:cNvSpPr txBox="1"/>
            <p:nvPr/>
          </p:nvSpPr>
          <p:spPr>
            <a:xfrm>
              <a:off x="637014" y="2494997"/>
              <a:ext cx="1676141" cy="404144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noAutofit/>
            </a:bodyPr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000" b="1">
                  <a:effectLst/>
                  <a:latin typeface="Times New Roman" panose="02020603050405020304" charset="0"/>
                  <a:ea typeface="Calibri" panose="020F0502020204030204" charset="0"/>
                </a:rPr>
                <a:t>Medical Fund Fraud Detector Web App </a:t>
              </a:r>
              <a:endParaRPr lang="en-US" sz="1200">
                <a:effectLst/>
                <a:latin typeface="Times New Roman" panose="02020603050405020304" charset="0"/>
                <a:ea typeface="Times New Roman" panose="02020603050405020304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978253" y="1129358"/>
              <a:ext cx="1652832" cy="23685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IN" sz="1100">
                  <a:effectLst/>
                  <a:latin typeface="Times New Roman" panose="02020603050405020304" charset="0"/>
                  <a:ea typeface="Calibri" panose="020F0502020204030204" charset="0"/>
                </a:rPr>
                <a:t>View Fund Request </a:t>
              </a:r>
              <a:endParaRPr lang="en-US" sz="1200">
                <a:effectLst/>
                <a:latin typeface="Times New Roman" panose="02020603050405020304" charset="0"/>
                <a:ea typeface="Times New Roman" panose="02020603050405020304" charset="0"/>
              </a:endParaRPr>
            </a:p>
          </p:txBody>
        </p:sp>
        <p:cxnSp>
          <p:nvCxnSpPr>
            <p:cNvPr id="49" name="Elbow Connector 48"/>
            <p:cNvCxnSpPr>
              <a:stCxn id="66" idx="1"/>
              <a:endCxn id="55" idx="3"/>
            </p:cNvCxnSpPr>
            <p:nvPr/>
          </p:nvCxnSpPr>
          <p:spPr>
            <a:xfrm rot="10800000">
              <a:off x="1512922" y="4694588"/>
              <a:ext cx="465436" cy="1603433"/>
            </a:xfrm>
            <a:prstGeom prst="bentConnector3">
              <a:avLst>
                <a:gd name="adj1" fmla="val 50051"/>
              </a:avLst>
            </a:prstGeom>
            <a:ln w="19050">
              <a:solidFill>
                <a:srgbClr val="0070C0"/>
              </a:solidFill>
              <a:prstDash val="sysDash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1972362" y="1741437"/>
              <a:ext cx="1652270" cy="28511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IN" sz="1100">
                  <a:effectLst/>
                  <a:latin typeface="Times New Roman" panose="02020603050405020304" charset="0"/>
                  <a:ea typeface="Calibri" panose="020F0502020204030204" charset="0"/>
                </a:rPr>
                <a:t>View Donor Responses</a:t>
              </a:r>
              <a:endParaRPr lang="en-US" sz="1200">
                <a:effectLst/>
                <a:latin typeface="Times New Roman" panose="02020603050405020304" charset="0"/>
                <a:ea typeface="Times New Roman" panose="02020603050405020304" charset="0"/>
              </a:endParaRPr>
            </a:p>
          </p:txBody>
        </p:sp>
        <p:pic>
          <p:nvPicPr>
            <p:cNvPr id="51" name="Picture 50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04" t="4456" r="6041" b="7072"/>
            <a:stretch>
              <a:fillRect/>
            </a:stretch>
          </p:blipFill>
          <p:spPr>
            <a:xfrm>
              <a:off x="-1110673" y="5913936"/>
              <a:ext cx="1281227" cy="1020013"/>
            </a:xfrm>
            <a:prstGeom prst="rect">
              <a:avLst/>
            </a:prstGeom>
          </p:spPr>
        </p:pic>
        <p:sp>
          <p:nvSpPr>
            <p:cNvPr id="52" name="Rectangle 51"/>
            <p:cNvSpPr/>
            <p:nvPr/>
          </p:nvSpPr>
          <p:spPr>
            <a:xfrm>
              <a:off x="171748" y="5628300"/>
              <a:ext cx="1342390" cy="28575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IN" sz="1100">
                  <a:effectLst/>
                  <a:latin typeface="Times New Roman" panose="02020603050405020304" charset="0"/>
                  <a:ea typeface="Calibri" panose="020F0502020204030204" charset="0"/>
                </a:rPr>
                <a:t>Login</a:t>
              </a:r>
              <a:endParaRPr lang="en-US" sz="1200">
                <a:effectLst/>
                <a:latin typeface="Times New Roman" panose="02020603050405020304" charset="0"/>
                <a:ea typeface="Times New Roman" panose="02020603050405020304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71748" y="5277440"/>
              <a:ext cx="1342390" cy="28575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charset="0"/>
                  <a:ea typeface="Calibri" panose="020F0502020204030204" charset="0"/>
                </a:rPr>
                <a:t>Post Fund Request</a:t>
              </a:r>
              <a:endParaRPr lang="en-US" sz="1200">
                <a:effectLst/>
                <a:latin typeface="Times New Roman" panose="02020603050405020304" charset="0"/>
                <a:ea typeface="Times New Roman" panose="02020603050405020304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76247" y="4924720"/>
              <a:ext cx="1342390" cy="28575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charset="0"/>
                  <a:ea typeface="Calibri" panose="020F0502020204030204" charset="0"/>
                </a:rPr>
                <a:t>Upload Documents</a:t>
              </a:r>
              <a:endParaRPr lang="en-US" sz="1200">
                <a:effectLst/>
                <a:latin typeface="Times New Roman" panose="02020603050405020304" charset="0"/>
                <a:ea typeface="Times New Roman" panose="02020603050405020304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70475" y="4551975"/>
              <a:ext cx="1342390" cy="28575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charset="0"/>
                  <a:ea typeface="Calibri" panose="020F0502020204030204" charset="0"/>
                </a:rPr>
                <a:t>Approve/Block Req</a:t>
              </a:r>
              <a:endParaRPr lang="en-US" sz="1200">
                <a:effectLst/>
                <a:latin typeface="Times New Roman" panose="02020603050405020304" charset="0"/>
                <a:ea typeface="Times New Roman" panose="02020603050405020304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70475" y="4190025"/>
              <a:ext cx="1342390" cy="28575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charset="0"/>
                  <a:ea typeface="Calibri" panose="020F0502020204030204" charset="0"/>
                </a:rPr>
                <a:t>Receive Donation</a:t>
              </a:r>
              <a:endParaRPr lang="en-US" sz="1200">
                <a:effectLst/>
                <a:latin typeface="Times New Roman" panose="02020603050405020304" charset="0"/>
                <a:ea typeface="Times New Roman" panose="02020603050405020304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70475" y="3827440"/>
              <a:ext cx="1342390" cy="28575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charset="0"/>
                  <a:ea typeface="Calibri" panose="020F0502020204030204" charset="0"/>
                </a:rPr>
                <a:t>Notification</a:t>
              </a:r>
              <a:endParaRPr lang="en-US" sz="1200">
                <a:effectLst/>
                <a:latin typeface="Times New Roman" panose="02020603050405020304" charset="0"/>
                <a:ea typeface="Times New Roman" panose="02020603050405020304" charset="0"/>
              </a:endParaRPr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259" t="7688" r="19283" b="8883"/>
            <a:stretch>
              <a:fillRect/>
            </a:stretch>
          </p:blipFill>
          <p:spPr>
            <a:xfrm>
              <a:off x="5470485" y="5901775"/>
              <a:ext cx="933450" cy="1032915"/>
            </a:xfrm>
            <a:prstGeom prst="rect">
              <a:avLst/>
            </a:prstGeom>
          </p:spPr>
        </p:pic>
        <p:sp>
          <p:nvSpPr>
            <p:cNvPr id="59" name="Rectangle 58"/>
            <p:cNvSpPr/>
            <p:nvPr/>
          </p:nvSpPr>
          <p:spPr>
            <a:xfrm>
              <a:off x="4048420" y="5403278"/>
              <a:ext cx="1342390" cy="28575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IN" sz="1100">
                  <a:effectLst/>
                  <a:latin typeface="Times New Roman" panose="02020603050405020304" charset="0"/>
                  <a:ea typeface="Calibri" panose="020F0502020204030204" charset="0"/>
                </a:rPr>
                <a:t>Register</a:t>
              </a:r>
              <a:endParaRPr lang="en-US" sz="1200">
                <a:effectLst/>
                <a:latin typeface="Times New Roman" panose="02020603050405020304" charset="0"/>
                <a:ea typeface="Times New Roman" panose="02020603050405020304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048420" y="5048313"/>
              <a:ext cx="1342390" cy="28575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IN" sz="1100">
                  <a:effectLst/>
                  <a:latin typeface="Times New Roman" panose="02020603050405020304" charset="0"/>
                  <a:ea typeface="Calibri" panose="020F0502020204030204" charset="0"/>
                </a:rPr>
                <a:t>Login</a:t>
              </a:r>
              <a:endParaRPr lang="en-US" sz="1200">
                <a:effectLst/>
                <a:latin typeface="Times New Roman" panose="02020603050405020304" charset="0"/>
                <a:ea typeface="Times New Roman" panose="02020603050405020304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048420" y="4697158"/>
              <a:ext cx="1342390" cy="28575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charset="0"/>
                  <a:ea typeface="Calibri" panose="020F0502020204030204" charset="0"/>
                </a:rPr>
                <a:t>View Genuine Req.</a:t>
              </a:r>
              <a:endParaRPr lang="en-US" sz="1200">
                <a:effectLst/>
                <a:latin typeface="Times New Roman" panose="02020603050405020304" charset="0"/>
                <a:ea typeface="Times New Roman" panose="02020603050405020304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052865" y="4344733"/>
              <a:ext cx="1342390" cy="28575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charset="0"/>
                  <a:ea typeface="Calibri" panose="020F0502020204030204" charset="0"/>
                </a:rPr>
                <a:t>Donate Payment</a:t>
              </a:r>
              <a:endParaRPr lang="en-US" sz="1200">
                <a:effectLst/>
                <a:latin typeface="Times New Roman" panose="02020603050405020304" charset="0"/>
                <a:ea typeface="Times New Roman" panose="02020603050405020304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047150" y="3971988"/>
              <a:ext cx="1342390" cy="28575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charset="0"/>
                  <a:ea typeface="Calibri" panose="020F0502020204030204" charset="0"/>
                </a:rPr>
                <a:t>Notification</a:t>
              </a:r>
              <a:endParaRPr lang="en-US" sz="1200">
                <a:effectLst/>
                <a:latin typeface="Times New Roman" panose="02020603050405020304" charset="0"/>
                <a:ea typeface="Times New Roman" panose="02020603050405020304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985584" y="5689028"/>
              <a:ext cx="1682750" cy="254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charset="0"/>
                  <a:ea typeface="Calibri" panose="020F0502020204030204" charset="0"/>
                </a:rPr>
                <a:t>Pattern Matching</a:t>
              </a:r>
              <a:endParaRPr lang="en-US" sz="1200">
                <a:effectLst/>
                <a:latin typeface="Times New Roman" panose="02020603050405020304" charset="0"/>
                <a:ea typeface="Times New Roman" panose="02020603050405020304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978356" y="6170712"/>
              <a:ext cx="1682750" cy="254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charset="0"/>
                  <a:ea typeface="Calibri" panose="020F0502020204030204" charset="0"/>
                </a:rPr>
                <a:t>Fund Request Verification</a:t>
              </a:r>
              <a:endParaRPr lang="en-US" sz="1200">
                <a:effectLst/>
                <a:latin typeface="Times New Roman" panose="02020603050405020304" charset="0"/>
                <a:ea typeface="Times New Roman" panose="02020603050405020304" charset="0"/>
              </a:endParaRPr>
            </a:p>
          </p:txBody>
        </p:sp>
      </p:grpSp>
      <p:cxnSp>
        <p:nvCxnSpPr>
          <p:cNvPr id="4" name="Elbow Connector 3"/>
          <p:cNvCxnSpPr/>
          <p:nvPr/>
        </p:nvCxnSpPr>
        <p:spPr>
          <a:xfrm flipV="1">
            <a:off x="3922395" y="4222750"/>
            <a:ext cx="577215" cy="480695"/>
          </a:xfrm>
          <a:prstGeom prst="bentConnector3">
            <a:avLst>
              <a:gd name="adj1" fmla="val 61716"/>
            </a:avLst>
          </a:prstGeom>
          <a:ln w="19050">
            <a:solidFill>
              <a:srgbClr val="0070C0"/>
            </a:solidFill>
            <a:prstDash val="sysDash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71"/>
          <p:cNvSpPr txBox="1"/>
          <p:nvPr/>
        </p:nvSpPr>
        <p:spPr>
          <a:xfrm>
            <a:off x="5836285" y="2750820"/>
            <a:ext cx="1547495" cy="26416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altLang="en-US" sz="1200">
                <a:effectLst/>
                <a:latin typeface="Times New Roman" panose="02020603050405020304" charset="0"/>
                <a:ea typeface="Times New Roman" panose="02020603050405020304" charset="0"/>
              </a:rPr>
              <a:t>Trusted Database</a:t>
            </a:r>
            <a:endParaRPr lang="en-IN" altLang="en-US" sz="1200">
              <a:effectLst/>
              <a:latin typeface="Times New Roman" panose="02020603050405020304" charset="0"/>
              <a:ea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683" y="204689"/>
            <a:ext cx="9989574" cy="1010048"/>
          </a:xfrm>
        </p:spPr>
        <p:txBody>
          <a:bodyPr/>
          <a:lstStyle/>
          <a:p>
            <a:r>
              <a:rPr lang="en-IN" altLang="en-US" sz="4400" b="1" dirty="0">
                <a:latin typeface="+mn-lt"/>
                <a:cs typeface="+mn-lt"/>
              </a:rPr>
              <a:t>Architecture Diagram</a:t>
            </a:r>
            <a:endParaRPr lang="en-IN" altLang="en-US" sz="4400" b="1" dirty="0">
              <a:latin typeface="+mn-lt"/>
              <a:cs typeface="+mn-lt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820528" y="3431192"/>
            <a:ext cx="4006845" cy="6702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solidFill>
                <a:srgbClr val="3D3D3D"/>
              </a:solidFill>
              <a:latin typeface="Calisto MT" panose="02040603050505030304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394460" y="20548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219835" y="21818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pic>
        <p:nvPicPr>
          <p:cNvPr id="4" name="Picture 3" descr="Untitled Diagram.drawio (3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9680" y="1301115"/>
            <a:ext cx="6591300" cy="46767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Untitled Diagram.drawio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85060" y="1042035"/>
            <a:ext cx="3187065" cy="522859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20683" y="147539"/>
            <a:ext cx="9989574" cy="1010048"/>
          </a:xfrm>
        </p:spPr>
        <p:txBody>
          <a:bodyPr>
            <a:normAutofit/>
          </a:bodyPr>
          <a:p>
            <a:r>
              <a:rPr lang="en-US" altLang="en-IN" sz="4400" b="1" dirty="0">
                <a:latin typeface="+mn-lt"/>
                <a:cs typeface="+mn-lt"/>
              </a:rPr>
              <a:t>Flow Diagram</a:t>
            </a:r>
            <a:endParaRPr lang="en-US" altLang="en-IN" sz="4400" b="1" dirty="0">
              <a:latin typeface="+mn-lt"/>
              <a:cs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Elbow Connector 12"/>
          <p:cNvCxnSpPr>
            <a:stCxn id="59" idx="0"/>
          </p:cNvCxnSpPr>
          <p:nvPr/>
        </p:nvCxnSpPr>
        <p:spPr>
          <a:xfrm rot="16200000">
            <a:off x="7698105" y="3485515"/>
            <a:ext cx="773430" cy="3175"/>
          </a:xfrm>
          <a:prstGeom prst="bentConnector3">
            <a:avLst>
              <a:gd name="adj1" fmla="val 49918"/>
            </a:avLst>
          </a:prstGeom>
          <a:ln w="19050">
            <a:solidFill>
              <a:srgbClr val="0070C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 flipV="1">
            <a:off x="2411730" y="4502150"/>
            <a:ext cx="860425" cy="292100"/>
          </a:xfrm>
          <a:prstGeom prst="bentConnector2">
            <a:avLst/>
          </a:prstGeom>
          <a:ln w="19050">
            <a:solidFill>
              <a:srgbClr val="0070C0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9703" y="519014"/>
            <a:ext cx="9989574" cy="1010048"/>
          </a:xfrm>
        </p:spPr>
        <p:txBody>
          <a:bodyPr/>
          <a:lstStyle/>
          <a:p>
            <a:r>
              <a:rPr lang="en-IN" altLang="en-US" sz="4400" b="1" dirty="0">
                <a:latin typeface="+mn-lt"/>
                <a:cs typeface="+mn-lt"/>
              </a:rPr>
              <a:t>Architecture Diagram</a:t>
            </a:r>
            <a:endParaRPr lang="en-IN" altLang="en-US" sz="4400" b="1" dirty="0">
              <a:latin typeface="+mn-lt"/>
              <a:cs typeface="+mn-lt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820528" y="3431192"/>
            <a:ext cx="4006845" cy="6702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solidFill>
                <a:srgbClr val="3D3D3D"/>
              </a:solidFill>
              <a:latin typeface="Calisto MT" panose="02040603050505030304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394460" y="20548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219835" y="21380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grpSp>
        <p:nvGrpSpPr>
          <p:cNvPr id="27" name="Canvas 1"/>
          <p:cNvGrpSpPr/>
          <p:nvPr/>
        </p:nvGrpSpPr>
        <p:grpSpPr>
          <a:xfrm>
            <a:off x="820420" y="174625"/>
            <a:ext cx="9408160" cy="5116195"/>
            <a:chOff x="-1131132" y="0"/>
            <a:chExt cx="7578036" cy="7474585"/>
          </a:xfrm>
        </p:grpSpPr>
        <p:sp>
          <p:nvSpPr>
            <p:cNvPr id="28" name="Rectangle 27"/>
            <p:cNvSpPr/>
            <p:nvPr/>
          </p:nvSpPr>
          <p:spPr>
            <a:xfrm>
              <a:off x="0" y="0"/>
              <a:ext cx="5581650" cy="7474585"/>
            </a:xfrm>
            <a:prstGeom prst="rect">
              <a:avLst/>
            </a:prstGeom>
          </p:spPr>
        </p:sp>
        <p:sp>
          <p:nvSpPr>
            <p:cNvPr id="29" name="Text Box 71"/>
            <p:cNvSpPr txBox="1"/>
            <p:nvPr/>
          </p:nvSpPr>
          <p:spPr>
            <a:xfrm>
              <a:off x="1876218" y="6531394"/>
              <a:ext cx="1675765" cy="403860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noAutofit/>
            </a:bodyPr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IN" sz="1000" b="1">
                  <a:effectLst/>
                  <a:latin typeface="Times New Roman" panose="02020603050405020304" charset="0"/>
                  <a:ea typeface="Calibri" panose="020F0502020204030204" charset="0"/>
                </a:rPr>
                <a:t>AI Driven Fraud Detector </a:t>
              </a:r>
              <a:endParaRPr lang="en-US" sz="1200">
                <a:effectLst/>
                <a:latin typeface="Times New Roman" panose="02020603050405020304" charset="0"/>
                <a:ea typeface="Times New Roman" panose="02020603050405020304" charset="0"/>
              </a:endParaRPr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2273" y="2385500"/>
              <a:ext cx="2825815" cy="1489370"/>
            </a:xfrm>
            <a:prstGeom prst="rect">
              <a:avLst/>
            </a:prstGeom>
          </p:spPr>
        </p:pic>
        <p:cxnSp>
          <p:nvCxnSpPr>
            <p:cNvPr id="31" name="Straight Arrow Connector 30"/>
            <p:cNvCxnSpPr>
              <a:stCxn id="43" idx="0"/>
              <a:endCxn id="66" idx="0"/>
            </p:cNvCxnSpPr>
            <p:nvPr/>
          </p:nvCxnSpPr>
          <p:spPr>
            <a:xfrm flipH="1">
              <a:off x="2819838" y="4189714"/>
              <a:ext cx="6649" cy="1980712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none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>
              <a:stCxn id="56" idx="0"/>
              <a:endCxn id="30" idx="1"/>
            </p:cNvCxnSpPr>
            <p:nvPr/>
          </p:nvCxnSpPr>
          <p:spPr>
            <a:xfrm rot="16200000">
              <a:off x="601196" y="3370029"/>
              <a:ext cx="1060376" cy="580526"/>
            </a:xfrm>
            <a:prstGeom prst="bentConnector2">
              <a:avLst/>
            </a:prstGeom>
            <a:ln w="19050">
              <a:solidFill>
                <a:srgbClr val="0070C0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1972957" y="4664138"/>
              <a:ext cx="1684582" cy="28384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charset="0"/>
                  <a:ea typeface="Calibri" panose="020F0502020204030204" charset="0"/>
                </a:rPr>
                <a:t>Preprocessing</a:t>
              </a:r>
              <a:endParaRPr lang="en-US" sz="1200">
                <a:effectLst/>
                <a:latin typeface="Times New Roman" panose="02020603050405020304" charset="0"/>
                <a:ea typeface="Times New Roman" panose="0202060305040502030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71599" y="5983750"/>
              <a:ext cx="1342626" cy="26903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charset="0"/>
                  <a:ea typeface="Calibri" panose="020F0502020204030204" charset="0"/>
                </a:rPr>
                <a:t>Register</a:t>
              </a:r>
              <a:endParaRPr lang="en-US" sz="1200">
                <a:effectLst/>
                <a:latin typeface="Times New Roman" panose="02020603050405020304" charset="0"/>
                <a:ea typeface="Times New Roman" panose="02020603050405020304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983752" y="5359463"/>
              <a:ext cx="1683312" cy="254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charset="0"/>
                  <a:ea typeface="Calibri" panose="020F0502020204030204" charset="0"/>
                </a:rPr>
                <a:t>Text Recognition</a:t>
              </a:r>
              <a:endParaRPr lang="en-US" sz="1200">
                <a:effectLst/>
                <a:latin typeface="Times New Roman" panose="02020603050405020304" charset="0"/>
                <a:ea typeface="Times New Roman" panose="02020603050405020304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974227" y="5023208"/>
              <a:ext cx="1684582" cy="25942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charset="0"/>
                  <a:ea typeface="Calibri" panose="020F0502020204030204" charset="0"/>
                </a:rPr>
                <a:t>Text Region Detection </a:t>
              </a:r>
              <a:endParaRPr lang="en-US" sz="1200">
                <a:effectLst/>
                <a:latin typeface="Times New Roman" panose="02020603050405020304" charset="0"/>
                <a:ea typeface="Times New Roman" panose="02020603050405020304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983752" y="4189651"/>
              <a:ext cx="1684582" cy="28384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charset="0"/>
                  <a:ea typeface="Calibri" panose="020F0502020204030204" charset="0"/>
                </a:rPr>
                <a:t>Extract Upload Files Documents</a:t>
              </a:r>
              <a:endParaRPr lang="en-US" sz="1200">
                <a:effectLst/>
                <a:latin typeface="Times New Roman" panose="02020603050405020304" charset="0"/>
                <a:ea typeface="Times New Roman" panose="02020603050405020304" charset="0"/>
              </a:endParaRPr>
            </a:p>
          </p:txBody>
        </p:sp>
        <p:sp>
          <p:nvSpPr>
            <p:cNvPr id="44" name="Text Box 71"/>
            <p:cNvSpPr txBox="1"/>
            <p:nvPr/>
          </p:nvSpPr>
          <p:spPr>
            <a:xfrm>
              <a:off x="5470724" y="5334308"/>
              <a:ext cx="976180" cy="2667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noAutofit/>
            </a:bodyPr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b="1">
                  <a:effectLst/>
                  <a:latin typeface="Times New Roman" panose="02020603050405020304" charset="0"/>
                  <a:ea typeface="Calibri" panose="020F0502020204030204" charset="0"/>
                </a:rPr>
                <a:t>Donor</a:t>
              </a:r>
              <a:endParaRPr lang="en-US" sz="1200">
                <a:effectLst/>
                <a:latin typeface="Times New Roman" panose="02020603050405020304" charset="0"/>
                <a:ea typeface="Times New Roman" panose="02020603050405020304" charset="0"/>
              </a:endParaRPr>
            </a:p>
          </p:txBody>
        </p:sp>
        <p:sp>
          <p:nvSpPr>
            <p:cNvPr id="46" name="Text Box 71"/>
            <p:cNvSpPr txBox="1"/>
            <p:nvPr/>
          </p:nvSpPr>
          <p:spPr>
            <a:xfrm>
              <a:off x="-1028393" y="5492304"/>
              <a:ext cx="1028701" cy="42228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noAutofit/>
            </a:bodyPr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b="1">
                  <a:effectLst/>
                  <a:latin typeface="Times New Roman" panose="02020603050405020304" charset="0"/>
                  <a:ea typeface="Calibri" panose="020F0502020204030204" charset="0"/>
                </a:rPr>
                <a:t>Fund Requester</a:t>
              </a:r>
              <a:endParaRPr lang="en-US" sz="1200">
                <a:effectLst/>
                <a:latin typeface="Times New Roman" panose="02020603050405020304" charset="0"/>
                <a:ea typeface="Times New Roman" panose="02020603050405020304" charset="0"/>
              </a:endParaRPr>
            </a:p>
          </p:txBody>
        </p:sp>
        <p:sp>
          <p:nvSpPr>
            <p:cNvPr id="47" name="Text Box 71"/>
            <p:cNvSpPr txBox="1"/>
            <p:nvPr/>
          </p:nvSpPr>
          <p:spPr>
            <a:xfrm>
              <a:off x="637014" y="2494997"/>
              <a:ext cx="1676141" cy="404144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noAutofit/>
            </a:bodyPr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000" b="1">
                  <a:effectLst/>
                  <a:latin typeface="Times New Roman" panose="02020603050405020304" charset="0"/>
                  <a:ea typeface="Calibri" panose="020F0502020204030204" charset="0"/>
                </a:rPr>
                <a:t>Medical Fund Fraud Detector Web App </a:t>
              </a:r>
              <a:endParaRPr lang="en-US" sz="1200">
                <a:effectLst/>
                <a:latin typeface="Times New Roman" panose="02020603050405020304" charset="0"/>
                <a:ea typeface="Times New Roman" panose="02020603050405020304" charset="0"/>
              </a:endParaRPr>
            </a:p>
          </p:txBody>
        </p:sp>
        <p:cxnSp>
          <p:nvCxnSpPr>
            <p:cNvPr id="49" name="Elbow Connector 48"/>
            <p:cNvCxnSpPr>
              <a:stCxn id="66" idx="1"/>
              <a:endCxn id="55" idx="3"/>
            </p:cNvCxnSpPr>
            <p:nvPr/>
          </p:nvCxnSpPr>
          <p:spPr>
            <a:xfrm rot="10800000">
              <a:off x="1512922" y="4694588"/>
              <a:ext cx="465436" cy="1603433"/>
            </a:xfrm>
            <a:prstGeom prst="bentConnector3">
              <a:avLst>
                <a:gd name="adj1" fmla="val 20439"/>
              </a:avLst>
            </a:prstGeom>
            <a:ln w="19050">
              <a:solidFill>
                <a:srgbClr val="0070C0"/>
              </a:solidFill>
              <a:prstDash val="sysDash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1" name="Picture 5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04" t="4456" r="6041" b="7072"/>
            <a:stretch>
              <a:fillRect/>
            </a:stretch>
          </p:blipFill>
          <p:spPr>
            <a:xfrm>
              <a:off x="-1131132" y="6169985"/>
              <a:ext cx="1281227" cy="1020013"/>
            </a:xfrm>
            <a:prstGeom prst="rect">
              <a:avLst/>
            </a:prstGeom>
          </p:spPr>
        </p:pic>
        <p:sp>
          <p:nvSpPr>
            <p:cNvPr id="52" name="Rectangle 51"/>
            <p:cNvSpPr/>
            <p:nvPr/>
          </p:nvSpPr>
          <p:spPr>
            <a:xfrm>
              <a:off x="171748" y="5628300"/>
              <a:ext cx="1342390" cy="28575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IN" sz="1100">
                  <a:effectLst/>
                  <a:latin typeface="Times New Roman" panose="02020603050405020304" charset="0"/>
                  <a:ea typeface="Calibri" panose="020F0502020204030204" charset="0"/>
                </a:rPr>
                <a:t>Login</a:t>
              </a:r>
              <a:endParaRPr lang="en-US" sz="1200">
                <a:effectLst/>
                <a:latin typeface="Times New Roman" panose="02020603050405020304" charset="0"/>
                <a:ea typeface="Times New Roman" panose="02020603050405020304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71748" y="5277440"/>
              <a:ext cx="1342390" cy="28575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charset="0"/>
                  <a:ea typeface="Calibri" panose="020F0502020204030204" charset="0"/>
                </a:rPr>
                <a:t>Post Fund Request</a:t>
              </a:r>
              <a:endParaRPr lang="en-US" sz="1200">
                <a:effectLst/>
                <a:latin typeface="Times New Roman" panose="02020603050405020304" charset="0"/>
                <a:ea typeface="Times New Roman" panose="02020603050405020304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76247" y="4924720"/>
              <a:ext cx="1342390" cy="28575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charset="0"/>
                  <a:ea typeface="Calibri" panose="020F0502020204030204" charset="0"/>
                </a:rPr>
                <a:t>Upload Documents</a:t>
              </a:r>
              <a:endParaRPr lang="en-US" sz="1200">
                <a:effectLst/>
                <a:latin typeface="Times New Roman" panose="02020603050405020304" charset="0"/>
                <a:ea typeface="Times New Roman" panose="02020603050405020304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70475" y="4551975"/>
              <a:ext cx="1342390" cy="28575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charset="0"/>
                  <a:ea typeface="Calibri" panose="020F0502020204030204" charset="0"/>
                </a:rPr>
                <a:t>Approve/Block Req</a:t>
              </a:r>
              <a:endParaRPr lang="en-US" sz="1200">
                <a:effectLst/>
                <a:latin typeface="Times New Roman" panose="02020603050405020304" charset="0"/>
                <a:ea typeface="Times New Roman" panose="02020603050405020304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70475" y="4190025"/>
              <a:ext cx="1342390" cy="28575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charset="0"/>
                  <a:ea typeface="Calibri" panose="020F0502020204030204" charset="0"/>
                </a:rPr>
                <a:t>Receive Donation</a:t>
              </a:r>
              <a:endParaRPr lang="en-US" sz="1200">
                <a:effectLst/>
                <a:latin typeface="Times New Roman" panose="02020603050405020304" charset="0"/>
                <a:ea typeface="Times New Roman" panose="02020603050405020304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-1050320" y="4190480"/>
              <a:ext cx="1050573" cy="30057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charset="0"/>
                  <a:ea typeface="Calibri" panose="020F0502020204030204" charset="0"/>
                </a:rPr>
                <a:t>Notification</a:t>
              </a:r>
              <a:endParaRPr lang="en-US" sz="1200">
                <a:effectLst/>
                <a:latin typeface="Times New Roman" panose="02020603050405020304" charset="0"/>
                <a:ea typeface="Times New Roman" panose="02020603050405020304" charset="0"/>
              </a:endParaRPr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259" t="7688" r="19283" b="8883"/>
            <a:stretch>
              <a:fillRect/>
            </a:stretch>
          </p:blipFill>
          <p:spPr>
            <a:xfrm>
              <a:off x="5470485" y="5901775"/>
              <a:ext cx="933450" cy="1032915"/>
            </a:xfrm>
            <a:prstGeom prst="rect">
              <a:avLst/>
            </a:prstGeom>
          </p:spPr>
        </p:pic>
        <p:sp>
          <p:nvSpPr>
            <p:cNvPr id="59" name="Rectangle 58"/>
            <p:cNvSpPr/>
            <p:nvPr/>
          </p:nvSpPr>
          <p:spPr>
            <a:xfrm>
              <a:off x="4048420" y="5403278"/>
              <a:ext cx="1342390" cy="28575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IN" sz="1100">
                  <a:effectLst/>
                  <a:latin typeface="Times New Roman" panose="02020603050405020304" charset="0"/>
                  <a:ea typeface="Calibri" panose="020F0502020204030204" charset="0"/>
                </a:rPr>
                <a:t>Register</a:t>
              </a:r>
              <a:endParaRPr lang="en-US" sz="1200">
                <a:effectLst/>
                <a:latin typeface="Times New Roman" panose="02020603050405020304" charset="0"/>
                <a:ea typeface="Times New Roman" panose="02020603050405020304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048420" y="5048313"/>
              <a:ext cx="1342390" cy="28575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IN" sz="1100">
                  <a:effectLst/>
                  <a:latin typeface="Times New Roman" panose="02020603050405020304" charset="0"/>
                  <a:ea typeface="Calibri" panose="020F0502020204030204" charset="0"/>
                </a:rPr>
                <a:t>Login</a:t>
              </a:r>
              <a:endParaRPr lang="en-US" sz="1200">
                <a:effectLst/>
                <a:latin typeface="Times New Roman" panose="02020603050405020304" charset="0"/>
                <a:ea typeface="Times New Roman" panose="02020603050405020304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048420" y="4697158"/>
              <a:ext cx="1342390" cy="28575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charset="0"/>
                  <a:ea typeface="Calibri" panose="020F0502020204030204" charset="0"/>
                </a:rPr>
                <a:t>View Genuine Req.</a:t>
              </a:r>
              <a:endParaRPr lang="en-US" sz="1200">
                <a:effectLst/>
                <a:latin typeface="Times New Roman" panose="02020603050405020304" charset="0"/>
                <a:ea typeface="Times New Roman" panose="02020603050405020304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052865" y="4344733"/>
              <a:ext cx="1342390" cy="28575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charset="0"/>
                  <a:ea typeface="Calibri" panose="020F0502020204030204" charset="0"/>
                </a:rPr>
                <a:t>Donate Payment</a:t>
              </a:r>
              <a:endParaRPr lang="en-US" sz="1200">
                <a:effectLst/>
                <a:latin typeface="Times New Roman" panose="02020603050405020304" charset="0"/>
                <a:ea typeface="Times New Roman" panose="02020603050405020304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470495" y="4037407"/>
              <a:ext cx="884854" cy="26439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charset="0"/>
                  <a:ea typeface="Calibri" panose="020F0502020204030204" charset="0"/>
                </a:rPr>
                <a:t>Notification</a:t>
              </a:r>
              <a:endParaRPr lang="en-US" sz="1200">
                <a:effectLst/>
                <a:latin typeface="Times New Roman" panose="02020603050405020304" charset="0"/>
                <a:ea typeface="Times New Roman" panose="02020603050405020304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985584" y="5689028"/>
              <a:ext cx="1682750" cy="254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charset="0"/>
                  <a:ea typeface="Calibri" panose="020F0502020204030204" charset="0"/>
                </a:rPr>
                <a:t>Pattern Matching</a:t>
              </a:r>
              <a:endParaRPr lang="en-US" sz="1200">
                <a:effectLst/>
                <a:latin typeface="Times New Roman" panose="02020603050405020304" charset="0"/>
                <a:ea typeface="Times New Roman" panose="02020603050405020304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978356" y="6170712"/>
              <a:ext cx="1682750" cy="254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charset="0"/>
                  <a:ea typeface="Calibri" panose="020F0502020204030204" charset="0"/>
                </a:rPr>
                <a:t>Fund Request Verification</a:t>
              </a:r>
              <a:endParaRPr lang="en-US" sz="1200">
                <a:effectLst/>
                <a:latin typeface="Times New Roman" panose="02020603050405020304" charset="0"/>
                <a:ea typeface="Times New Roman" panose="02020603050405020304" charset="0"/>
              </a:endParaRPr>
            </a:p>
          </p:txBody>
        </p:sp>
      </p:grpSp>
      <p:cxnSp>
        <p:nvCxnSpPr>
          <p:cNvPr id="4" name="Elbow Connector 3"/>
          <p:cNvCxnSpPr>
            <a:stCxn id="54" idx="3"/>
            <a:endCxn id="43" idx="1"/>
          </p:cNvCxnSpPr>
          <p:nvPr/>
        </p:nvCxnSpPr>
        <p:spPr>
          <a:xfrm flipV="1">
            <a:off x="4110355" y="3139440"/>
            <a:ext cx="577215" cy="503555"/>
          </a:xfrm>
          <a:prstGeom prst="bentConnector3">
            <a:avLst>
              <a:gd name="adj1" fmla="val 50055"/>
            </a:avLst>
          </a:prstGeom>
          <a:ln w="19050">
            <a:solidFill>
              <a:srgbClr val="0070C0"/>
            </a:solidFill>
            <a:prstDash val="sysDash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71"/>
          <p:cNvSpPr txBox="1"/>
          <p:nvPr/>
        </p:nvSpPr>
        <p:spPr>
          <a:xfrm>
            <a:off x="5956300" y="1529080"/>
            <a:ext cx="1547495" cy="26416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altLang="en-US" sz="1200">
                <a:effectLst/>
                <a:latin typeface="Times New Roman" panose="02020603050405020304" charset="0"/>
                <a:ea typeface="Times New Roman" panose="02020603050405020304" charset="0"/>
              </a:rPr>
              <a:t>Trusted Database</a:t>
            </a:r>
            <a:endParaRPr lang="en-IN" altLang="en-US" sz="1200">
              <a:effectLst/>
              <a:latin typeface="Times New Roman" panose="02020603050405020304" charset="0"/>
              <a:ea typeface="Times New Roman" panose="02020603050405020304" charset="0"/>
            </a:endParaRPr>
          </a:p>
        </p:txBody>
      </p:sp>
      <p:cxnSp>
        <p:nvCxnSpPr>
          <p:cNvPr id="11" name="Elbow Connector 10"/>
          <p:cNvCxnSpPr>
            <a:stCxn id="58" idx="1"/>
            <a:endCxn id="59" idx="2"/>
          </p:cNvCxnSpPr>
          <p:nvPr/>
        </p:nvCxnSpPr>
        <p:spPr>
          <a:xfrm rot="10800000">
            <a:off x="8084185" y="4068445"/>
            <a:ext cx="932180" cy="499110"/>
          </a:xfrm>
          <a:prstGeom prst="bentConnector2">
            <a:avLst/>
          </a:prstGeom>
          <a:ln w="19050">
            <a:solidFill>
              <a:srgbClr val="0070C0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stCxn id="30" idx="3"/>
            <a:endCxn id="63" idx="0"/>
          </p:cNvCxnSpPr>
          <p:nvPr/>
        </p:nvCxnSpPr>
        <p:spPr>
          <a:xfrm>
            <a:off x="7498715" y="2317115"/>
            <a:ext cx="2066925" cy="621030"/>
          </a:xfrm>
          <a:prstGeom prst="bentConnector2">
            <a:avLst/>
          </a:prstGeom>
          <a:ln w="19050">
            <a:solidFill>
              <a:srgbClr val="0070C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62" idx="0"/>
          </p:cNvCxnSpPr>
          <p:nvPr/>
        </p:nvCxnSpPr>
        <p:spPr>
          <a:xfrm rot="16200000" flipV="1">
            <a:off x="7442835" y="2501900"/>
            <a:ext cx="678180" cy="615315"/>
          </a:xfrm>
          <a:prstGeom prst="bentConnector3">
            <a:avLst>
              <a:gd name="adj1" fmla="val 100702"/>
            </a:avLst>
          </a:prstGeom>
          <a:ln w="19050">
            <a:solidFill>
              <a:srgbClr val="0070C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63" idx="2"/>
          </p:cNvCxnSpPr>
          <p:nvPr/>
        </p:nvCxnSpPr>
        <p:spPr>
          <a:xfrm rot="5400000" flipV="1">
            <a:off x="9284970" y="3399790"/>
            <a:ext cx="567690" cy="635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ash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endCxn id="57" idx="0"/>
          </p:cNvCxnSpPr>
          <p:nvPr/>
        </p:nvCxnSpPr>
        <p:spPr>
          <a:xfrm rot="10800000" flipV="1">
            <a:off x="1572260" y="2115820"/>
            <a:ext cx="1533525" cy="927100"/>
          </a:xfrm>
          <a:prstGeom prst="bentConnector2">
            <a:avLst/>
          </a:prstGeom>
          <a:ln w="19050">
            <a:solidFill>
              <a:srgbClr val="0070C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57" idx="2"/>
          </p:cNvCxnSpPr>
          <p:nvPr/>
        </p:nvCxnSpPr>
        <p:spPr>
          <a:xfrm rot="5400000">
            <a:off x="1325880" y="3494405"/>
            <a:ext cx="493395" cy="3175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ash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886</Words>
  <Application>WPS Presentation</Application>
  <PresentationFormat>Widescreen</PresentationFormat>
  <Paragraphs>112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SimSun</vt:lpstr>
      <vt:lpstr>Wingdings</vt:lpstr>
      <vt:lpstr>Calisto MT</vt:lpstr>
      <vt:lpstr>Times New Roman</vt:lpstr>
      <vt:lpstr>Calibri</vt:lpstr>
      <vt:lpstr>Microsoft YaHei</vt:lpstr>
      <vt:lpstr>Arial Unicode MS</vt:lpstr>
      <vt:lpstr>Calibri Light</vt:lpstr>
      <vt:lpstr>Office Theme</vt:lpstr>
      <vt:lpstr>Architecture Diagram</vt:lpstr>
      <vt:lpstr>Architecture Diagram</vt:lpstr>
      <vt:lpstr>Flow Diagram</vt:lpstr>
      <vt:lpstr>Architecture Diagram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SUDHAN</cp:lastModifiedBy>
  <cp:revision>8</cp:revision>
  <dcterms:created xsi:type="dcterms:W3CDTF">2025-02-22T11:03:00Z</dcterms:created>
  <dcterms:modified xsi:type="dcterms:W3CDTF">2025-03-05T17:18:23Z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835F68BE932A465CA2E687699D52CCF2_11</vt:lpwstr>
  </property>
  <property fmtid="{D5CDD505-2E9C-101B-9397-08002B2CF9AE}" pid="3" name="KSOProductBuildVer">
    <vt:lpwstr>1033-12.2.0.20323</vt:lpwstr>
  </property>
</Properties>
</file>