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96" r:id="rId3"/>
  </p:sldMasterIdLst>
  <p:notesMasterIdLst>
    <p:notesMasterId r:id="rId26"/>
  </p:notesMasterIdLst>
  <p:handoutMasterIdLst>
    <p:handoutMasterId r:id="rId27"/>
  </p:handoutMasterIdLst>
  <p:sldIdLst>
    <p:sldId id="257" r:id="rId4"/>
    <p:sldId id="268" r:id="rId5"/>
    <p:sldId id="269" r:id="rId6"/>
    <p:sldId id="273" r:id="rId7"/>
    <p:sldId id="286" r:id="rId8"/>
    <p:sldId id="287" r:id="rId9"/>
    <p:sldId id="288" r:id="rId10"/>
    <p:sldId id="277" r:id="rId11"/>
    <p:sldId id="282" r:id="rId12"/>
    <p:sldId id="272" r:id="rId13"/>
    <p:sldId id="283" r:id="rId14"/>
    <p:sldId id="285" r:id="rId15"/>
    <p:sldId id="276" r:id="rId16"/>
    <p:sldId id="284" r:id="rId17"/>
    <p:sldId id="270" r:id="rId18"/>
    <p:sldId id="279" r:id="rId19"/>
    <p:sldId id="289" r:id="rId20"/>
    <p:sldId id="290" r:id="rId21"/>
    <p:sldId id="274" r:id="rId22"/>
    <p:sldId id="278" r:id="rId23"/>
    <p:sldId id="275" r:id="rId24"/>
    <p:sldId id="271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 autoAdjust="0"/>
  </p:normalViewPr>
  <p:slideViewPr>
    <p:cSldViewPr>
      <p:cViewPr>
        <p:scale>
          <a:sx n="125" d="100"/>
          <a:sy n="125" d="100"/>
        </p:scale>
        <p:origin x="144" y="-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4" y="4145283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51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2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0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5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3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3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8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4" y="4145283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4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8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4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8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68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4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4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50" y="6356354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5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5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urbsec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neanddone.mozilla.org/en-U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ulnhub.com" TargetMode="External"/><Relationship Id="rId4" Type="http://schemas.openxmlformats.org/officeDocument/2006/relationships/hyperlink" Target="https://www.owasp.org/index.php/Category:OWASP_WebGoat_Project" TargetMode="External"/><Relationship Id="rId5" Type="http://schemas.openxmlformats.org/officeDocument/2006/relationships/hyperlink" Target="https://oneanddone.mozilla.org/en-US/" TargetMode="External"/><Relationship Id="rId6" Type="http://schemas.openxmlformats.org/officeDocument/2006/relationships/hyperlink" Target="https://p2pu.org/en/schools/school-of-webcraf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ackthissite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n-testing.sans.org/blog" TargetMode="External"/><Relationship Id="rId3" Type="http://schemas.openxmlformats.org/officeDocument/2006/relationships/hyperlink" Target="https://www.defcon.org/html/links/dc-ctf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get people to have </a:t>
            </a:r>
            <a:r>
              <a:rPr lang="en-US" dirty="0" err="1" smtClean="0"/>
              <a:t>infosecs</a:t>
            </a:r>
            <a:r>
              <a:rPr lang="en-US" dirty="0" smtClean="0"/>
              <a:t> with you when you have never had </a:t>
            </a:r>
            <a:r>
              <a:rPr lang="en-US" dirty="0" err="1" smtClean="0"/>
              <a:t>infosecs</a:t>
            </a:r>
            <a:r>
              <a:rPr lang="en-US" dirty="0" smtClean="0"/>
              <a:t> before</a:t>
            </a:r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1674813" y="3886200"/>
            <a:ext cx="8735325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Eve </a:t>
            </a:r>
            <a:r>
              <a:rPr lang="en-US" dirty="0" err="1" smtClean="0">
                <a:solidFill>
                  <a:schemeClr val="tx1"/>
                </a:solidFill>
              </a:rPr>
              <a:t>adams</a:t>
            </a:r>
            <a:r>
              <a:rPr lang="en-US" dirty="0" smtClean="0">
                <a:solidFill>
                  <a:schemeClr val="tx1"/>
                </a:solidFill>
              </a:rPr>
              <a:t> (@</a:t>
            </a:r>
            <a:r>
              <a:rPr lang="en-US" dirty="0" err="1" smtClean="0">
                <a:solidFill>
                  <a:schemeClr val="tx1"/>
                </a:solidFill>
              </a:rPr>
              <a:t>hackerhuntress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J0hnny Xm4s (@j</a:t>
            </a:r>
            <a:r>
              <a:rPr lang="en-US" sz="2000" dirty="0" smtClean="0">
                <a:solidFill>
                  <a:schemeClr val="tx1"/>
                </a:solidFill>
                <a:latin typeface="Dash Digital-7"/>
                <a:cs typeface="Dash Digital-7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hnnyxm</a:t>
            </a:r>
            <a:r>
              <a:rPr lang="en-US" sz="2000" dirty="0" smtClean="0">
                <a:solidFill>
                  <a:schemeClr val="tx1"/>
                </a:solidFill>
                <a:latin typeface="Dash Digital-7"/>
                <a:cs typeface="Dash Digital-7"/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685800"/>
            <a:ext cx="5707380" cy="50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2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Bro, Do You Even Vegetable?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SECURITY </a:t>
            </a:r>
            <a:r>
              <a:rPr lang="en-US" dirty="0" smtClean="0"/>
              <a:t>ONION</a:t>
            </a:r>
            <a:endParaRPr lang="en-US" dirty="0"/>
          </a:p>
          <a:p>
            <a:pPr lvl="1"/>
            <a:r>
              <a:rPr lang="en-US" dirty="0"/>
              <a:t>Do NOT run in a VM. </a:t>
            </a:r>
          </a:p>
          <a:p>
            <a:pPr lvl="1"/>
            <a:r>
              <a:rPr lang="en-US" dirty="0"/>
              <a:t>Bro IDS + </a:t>
            </a:r>
            <a:r>
              <a:rPr lang="en-US" dirty="0" err="1"/>
              <a:t>ElasticSearch</a:t>
            </a:r>
            <a:r>
              <a:rPr lang="en-US" dirty="0"/>
              <a:t> or </a:t>
            </a:r>
            <a:r>
              <a:rPr lang="en-US" dirty="0" err="1" smtClean="0"/>
              <a:t>Splunk</a:t>
            </a:r>
            <a:endParaRPr lang="en-US" dirty="0" smtClean="0"/>
          </a:p>
          <a:p>
            <a:r>
              <a:rPr lang="en-US" dirty="0" err="1" smtClean="0"/>
              <a:t>PFSense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Kali</a:t>
            </a:r>
          </a:p>
          <a:p>
            <a:r>
              <a:rPr lang="en-US" dirty="0" smtClean="0"/>
              <a:t>Windows Server</a:t>
            </a:r>
          </a:p>
          <a:p>
            <a:pPr lvl="1"/>
            <a:r>
              <a:rPr lang="en-US" dirty="0" smtClean="0"/>
              <a:t>AD Domain, Forests, etc. </a:t>
            </a:r>
          </a:p>
          <a:p>
            <a:r>
              <a:rPr lang="en-US" dirty="0" smtClean="0"/>
              <a:t>Hack All the (common) </a:t>
            </a:r>
            <a:r>
              <a:rPr lang="en-US" dirty="0" err="1" smtClean="0"/>
              <a:t>Distros</a:t>
            </a:r>
            <a:endParaRPr lang="en-US" dirty="0"/>
          </a:p>
          <a:p>
            <a:pPr lvl="1"/>
            <a:r>
              <a:rPr lang="en-US" dirty="0" err="1" smtClean="0"/>
              <a:t>CentOS</a:t>
            </a:r>
            <a:endParaRPr lang="en-US" dirty="0" smtClean="0"/>
          </a:p>
          <a:p>
            <a:pPr lvl="1"/>
            <a:r>
              <a:rPr lang="en-US" dirty="0" smtClean="0"/>
              <a:t>RHEL</a:t>
            </a:r>
          </a:p>
          <a:p>
            <a:pPr lvl="1"/>
            <a:r>
              <a:rPr lang="en-US" dirty="0" smtClean="0"/>
              <a:t>Solaris</a:t>
            </a:r>
          </a:p>
          <a:p>
            <a:pPr lvl="1"/>
            <a:r>
              <a:rPr lang="en-US" dirty="0" smtClean="0"/>
              <a:t>Windows, Windows, Windows</a:t>
            </a:r>
            <a:endParaRPr lang="en-US" dirty="0"/>
          </a:p>
        </p:txBody>
      </p:sp>
      <p:pic>
        <p:nvPicPr>
          <p:cNvPr id="4" name="Picture 3" descr="o-OLD-BODYBUILDER-ON-REDDIT-faceboo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1676400"/>
            <a:ext cx="5181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6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OK, I Set Everything Up. Am I 1337 yet?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Moderate to advanced knowledge of IP &amp; TCP</a:t>
            </a:r>
          </a:p>
          <a:p>
            <a:pPr lvl="1"/>
            <a:r>
              <a:rPr lang="en-US" dirty="0" err="1" smtClean="0"/>
              <a:t>Ermahgerd</a:t>
            </a:r>
            <a:r>
              <a:rPr lang="en-US" dirty="0" smtClean="0"/>
              <a:t> </a:t>
            </a:r>
            <a:r>
              <a:rPr lang="en-US" dirty="0" err="1" smtClean="0"/>
              <a:t>Wireshark</a:t>
            </a:r>
            <a:endParaRPr lang="en-US" dirty="0" smtClean="0"/>
          </a:p>
          <a:p>
            <a:pPr lvl="1"/>
            <a:r>
              <a:rPr lang="en-US" dirty="0" smtClean="0"/>
              <a:t>Packet forging \ crafting</a:t>
            </a:r>
          </a:p>
          <a:p>
            <a:r>
              <a:rPr lang="en-US" dirty="0" smtClean="0"/>
              <a:t>SIEM Analysis \ Hunting</a:t>
            </a:r>
          </a:p>
          <a:p>
            <a:pPr lvl="1"/>
            <a:r>
              <a:rPr lang="en-US" dirty="0" smtClean="0"/>
              <a:t>Rule \ Sig \ Alert creation</a:t>
            </a:r>
          </a:p>
          <a:p>
            <a:pPr lvl="1"/>
            <a:r>
              <a:rPr lang="en-US" dirty="0" smtClean="0"/>
              <a:t>Analyzing alerts (ID false-positives, tweak rules for them)</a:t>
            </a:r>
          </a:p>
          <a:p>
            <a:r>
              <a:rPr lang="en-US" dirty="0" smtClean="0"/>
              <a:t>Solid Linux Skillset</a:t>
            </a:r>
          </a:p>
          <a:p>
            <a:pPr lvl="1"/>
            <a:r>
              <a:rPr lang="en-US" dirty="0" smtClean="0"/>
              <a:t>Administration (Permissions, NFS/SMB, </a:t>
            </a:r>
            <a:r>
              <a:rPr lang="en-US" dirty="0" err="1" smtClean="0"/>
              <a:t>Cron</a:t>
            </a:r>
            <a:r>
              <a:rPr lang="en-US" dirty="0" smtClean="0"/>
              <a:t>, Maintenance) </a:t>
            </a:r>
          </a:p>
          <a:p>
            <a:pPr lvl="1"/>
            <a:r>
              <a:rPr lang="en-US" dirty="0" smtClean="0"/>
              <a:t>Bash scripting</a:t>
            </a:r>
          </a:p>
          <a:p>
            <a:pPr lvl="1"/>
            <a:r>
              <a:rPr lang="en-US" dirty="0" smtClean="0"/>
              <a:t>PYTHON or PHP</a:t>
            </a:r>
          </a:p>
          <a:p>
            <a:pPr marL="37788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er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5334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609600"/>
            <a:ext cx="10360501" cy="660400"/>
          </a:xfrm>
        </p:spPr>
        <p:txBody>
          <a:bodyPr/>
          <a:lstStyle/>
          <a:p>
            <a:pPr algn="ctr"/>
            <a:r>
              <a:rPr lang="en-US" dirty="0" smtClean="0"/>
              <a:t>You’re Not Playing Scrabble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0012" y="990600"/>
            <a:ext cx="94828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Don’t spend all your time racking up letters, but being functionally useless.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Certs </a:t>
            </a:r>
            <a:r>
              <a:rPr lang="en-US" dirty="0"/>
              <a:t>are </a:t>
            </a:r>
            <a:r>
              <a:rPr lang="en-US" dirty="0" smtClean="0"/>
              <a:t>overrated; not </a:t>
            </a:r>
            <a:r>
              <a:rPr lang="en-US" dirty="0"/>
              <a:t>useless, but not silver bullets</a:t>
            </a:r>
            <a:r>
              <a:rPr lang="en-US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Don’t </a:t>
            </a:r>
            <a:r>
              <a:rPr lang="en-US" dirty="0"/>
              <a:t>get a cert in order to learn, </a:t>
            </a:r>
            <a:r>
              <a:rPr lang="en-US" dirty="0" smtClean="0"/>
              <a:t>get </a:t>
            </a:r>
            <a:r>
              <a:rPr lang="en-US" dirty="0"/>
              <a:t>a cert because you already have learned</a:t>
            </a:r>
            <a:r>
              <a:rPr lang="en-US" dirty="0" smtClean="0"/>
              <a:t>. THAT’S WHAT THEY’RE FOR. </a:t>
            </a:r>
          </a:p>
          <a:p>
            <a:pPr marL="1066693" lvl="1" indent="-457200">
              <a:buFont typeface="Arial"/>
              <a:buChar char="•"/>
            </a:pPr>
            <a:r>
              <a:rPr lang="en-US" dirty="0"/>
              <a:t>Educational Exceptions (CCNA, RHCE, OSCP, GIAC,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marL="1066693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Most cert </a:t>
            </a:r>
            <a:r>
              <a:rPr lang="en-US" dirty="0" err="1" smtClean="0"/>
              <a:t>req’s</a:t>
            </a:r>
            <a:r>
              <a:rPr lang="en-US" dirty="0" smtClean="0"/>
              <a:t> are not </a:t>
            </a:r>
            <a:r>
              <a:rPr lang="en-US" dirty="0" err="1" smtClean="0"/>
              <a:t>reeeeaaalllly</a:t>
            </a:r>
            <a:r>
              <a:rPr lang="en-US" dirty="0" smtClean="0"/>
              <a:t> requirements. 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Certs </a:t>
            </a:r>
            <a:r>
              <a:rPr lang="en-US" dirty="0"/>
              <a:t>that have a lot of HR filter “pull:”</a:t>
            </a:r>
          </a:p>
          <a:p>
            <a:pPr marL="1066693" lvl="1" indent="-457200">
              <a:buFont typeface="Arial"/>
              <a:buChar char="•"/>
            </a:pPr>
            <a:r>
              <a:rPr lang="en-US" dirty="0"/>
              <a:t>CISSP</a:t>
            </a:r>
          </a:p>
          <a:p>
            <a:pPr marL="1066693" lvl="1" indent="-457200">
              <a:buFont typeface="Arial"/>
              <a:buChar char="•"/>
            </a:pPr>
            <a:r>
              <a:rPr lang="en-US" dirty="0"/>
              <a:t>GIAC</a:t>
            </a:r>
          </a:p>
          <a:p>
            <a:pPr marL="1066693" lvl="1" indent="-457200">
              <a:buFont typeface="Arial"/>
              <a:buChar char="•"/>
            </a:pPr>
            <a:r>
              <a:rPr lang="en-US" dirty="0"/>
              <a:t>CCNA\P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821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/>
              <a:t>NETWERK INTELAGENTLY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295400"/>
            <a:ext cx="9829800" cy="52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3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UNIFIED CREEPINESS THEORY</a:t>
            </a:r>
            <a:endParaRPr lang="en-US" sz="6600" dirty="0"/>
          </a:p>
        </p:txBody>
      </p:sp>
      <p:pic>
        <p:nvPicPr>
          <p:cNvPr id="8" name="Picture 7" descr="theo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676400"/>
            <a:ext cx="10386892" cy="3888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4612" y="5562600"/>
            <a:ext cx="4683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(For all possible human values)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012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IRL Social Networking </a:t>
            </a:r>
            <a:br>
              <a:rPr lang="en-US" dirty="0" smtClean="0"/>
            </a:br>
            <a:r>
              <a:rPr lang="en-US" sz="2400" dirty="0" smtClean="0"/>
              <a:t>Like Grandpa Used to Do Before You Kids Showed Up with </a:t>
            </a:r>
            <a:br>
              <a:rPr lang="en-US" sz="2400" dirty="0" smtClean="0"/>
            </a:br>
            <a:r>
              <a:rPr lang="en-US" sz="2400" dirty="0" smtClean="0"/>
              <a:t>Your Fancy Smartphones and Your </a:t>
            </a:r>
            <a:r>
              <a:rPr lang="en-US" sz="2400" dirty="0" err="1" smtClean="0"/>
              <a:t>Facebutts</a:t>
            </a:r>
            <a:r>
              <a:rPr lang="en-US" sz="2400" dirty="0" smtClean="0"/>
              <a:t> and Your </a:t>
            </a:r>
            <a:r>
              <a:rPr lang="en-US" sz="2400" dirty="0" err="1" smtClean="0"/>
              <a:t>iPhablets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What we’re doing here:</a:t>
            </a:r>
          </a:p>
          <a:p>
            <a:r>
              <a:rPr lang="en-US" dirty="0" smtClean="0"/>
              <a:t>Making people like us</a:t>
            </a:r>
          </a:p>
          <a:p>
            <a:pPr lvl="1"/>
            <a:r>
              <a:rPr lang="en-US" dirty="0" smtClean="0"/>
              <a:t>73% of people got their current job via someone they know</a:t>
            </a:r>
          </a:p>
          <a:p>
            <a:pPr lvl="1"/>
            <a:r>
              <a:rPr lang="en-US" dirty="0" smtClean="0"/>
              <a:t>Showing up and working hard are no longer all it takes to get ahead</a:t>
            </a:r>
          </a:p>
          <a:p>
            <a:pPr lvl="1"/>
            <a:r>
              <a:rPr lang="en-US" dirty="0" smtClean="0"/>
              <a:t>LISTEN, and provoke conversation. Studies show people will like you more when you let them talk about themselves. </a:t>
            </a:r>
          </a:p>
          <a:p>
            <a:r>
              <a:rPr lang="en-US" dirty="0" smtClean="0"/>
              <a:t>Forging long-term contacts</a:t>
            </a:r>
          </a:p>
          <a:p>
            <a:pPr lvl="1"/>
            <a:r>
              <a:rPr lang="en-US" dirty="0" smtClean="0"/>
              <a:t>Keep connections fresh via post-con interactions (LinkedIn, Twitter)</a:t>
            </a:r>
          </a:p>
          <a:p>
            <a:pPr lvl="1"/>
            <a:r>
              <a:rPr lang="en-US" dirty="0" smtClean="0"/>
              <a:t>Find local </a:t>
            </a:r>
            <a:r>
              <a:rPr lang="en-US" dirty="0" err="1" smtClean="0"/>
              <a:t>meetups</a:t>
            </a:r>
            <a:r>
              <a:rPr lang="en-US" dirty="0" smtClean="0"/>
              <a:t>, attend regularly (Don’t have one? START ONE!)</a:t>
            </a:r>
          </a:p>
          <a:p>
            <a:pPr lvl="2"/>
            <a:r>
              <a:rPr lang="en-US" dirty="0" smtClean="0"/>
              <a:t>Shameless plug (I mean GREAT EXAMPLE): </a:t>
            </a:r>
            <a:r>
              <a:rPr lang="en-US" dirty="0" smtClean="0">
                <a:hlinkClick r:id="rId2"/>
              </a:rPr>
              <a:t>http://burbsec.com</a:t>
            </a:r>
            <a:endParaRPr lang="en-US" dirty="0" smtClean="0"/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8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IRL Social Networking </a:t>
            </a:r>
            <a:br>
              <a:rPr lang="en-US" dirty="0" smtClean="0"/>
            </a:br>
            <a:r>
              <a:rPr lang="en-US" sz="2400" dirty="0" smtClean="0"/>
              <a:t>Like Grandpa Used to Do Before You Kids Showed Up with </a:t>
            </a:r>
            <a:br>
              <a:rPr lang="en-US" sz="2400" dirty="0" smtClean="0"/>
            </a:br>
            <a:r>
              <a:rPr lang="en-US" sz="2400" dirty="0" smtClean="0"/>
              <a:t>Your Fancy Smartphones and Your </a:t>
            </a:r>
            <a:r>
              <a:rPr lang="en-US" sz="2400" dirty="0" err="1" smtClean="0"/>
              <a:t>Facebutts</a:t>
            </a:r>
            <a:r>
              <a:rPr lang="en-US" sz="2400" dirty="0" smtClean="0"/>
              <a:t> and Your </a:t>
            </a:r>
            <a:r>
              <a:rPr lang="en-US" sz="2400" dirty="0" err="1" smtClean="0"/>
              <a:t>iPhablets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What we’re NOT doing here:</a:t>
            </a:r>
          </a:p>
          <a:p>
            <a:r>
              <a:rPr lang="en-US" dirty="0" smtClean="0"/>
              <a:t>Proving ourselves</a:t>
            </a:r>
          </a:p>
          <a:p>
            <a:pPr lvl="1"/>
            <a:r>
              <a:rPr lang="en-US" dirty="0" smtClean="0"/>
              <a:t>Nobody really cares about your skill level. We care about who you are.</a:t>
            </a:r>
          </a:p>
          <a:p>
            <a:pPr lvl="1"/>
            <a:r>
              <a:rPr lang="en-US" dirty="0" smtClean="0"/>
              <a:t>Bragging \ strong vocal reinforcement of achievements is very annoying</a:t>
            </a:r>
          </a:p>
          <a:p>
            <a:pPr lvl="1"/>
            <a:r>
              <a:rPr lang="en-US" dirty="0" smtClean="0"/>
              <a:t>Tends to show you have no self-</a:t>
            </a:r>
            <a:r>
              <a:rPr lang="en-US" dirty="0" err="1" smtClean="0"/>
              <a:t>soncfidence</a:t>
            </a:r>
            <a:endParaRPr lang="en-US" dirty="0" smtClean="0"/>
          </a:p>
          <a:p>
            <a:r>
              <a:rPr lang="en-US" dirty="0" smtClean="0"/>
              <a:t>Putting People to Sleep</a:t>
            </a:r>
          </a:p>
          <a:p>
            <a:pPr lvl="1"/>
            <a:r>
              <a:rPr lang="en-US" dirty="0" smtClean="0"/>
              <a:t>We’re already on 4 hours of sleep and don’t want to hear some stranger’s life story</a:t>
            </a:r>
          </a:p>
          <a:p>
            <a:pPr lvl="1"/>
            <a:r>
              <a:rPr lang="en-US" dirty="0" smtClean="0"/>
              <a:t>We know you’re excited to be surrounded by people who like what you like. So are we. Take it down a notch (about 30%). </a:t>
            </a:r>
          </a:p>
          <a:p>
            <a:pPr lvl="1"/>
            <a:r>
              <a:rPr lang="en-US" dirty="0" smtClean="0"/>
              <a:t>If the other person isn’t </a:t>
            </a:r>
            <a:r>
              <a:rPr lang="en-US" dirty="0" err="1" smtClean="0"/>
              <a:t>interracting</a:t>
            </a:r>
            <a:r>
              <a:rPr lang="en-US" dirty="0" smtClean="0"/>
              <a:t>, you’re talking too much.</a:t>
            </a:r>
          </a:p>
          <a:p>
            <a:pPr lvl="2"/>
            <a:r>
              <a:rPr lang="en-US" dirty="0" smtClean="0"/>
              <a:t>Bad signs: folded </a:t>
            </a:r>
            <a:r>
              <a:rPr lang="en-US" dirty="0" err="1" smtClean="0"/>
              <a:t>arms,no</a:t>
            </a:r>
            <a:r>
              <a:rPr lang="en-US" dirty="0" smtClean="0"/>
              <a:t> eye contact, no relative questions, no words of agreement, attempts to change subject or find a reason to leave</a:t>
            </a:r>
          </a:p>
          <a:p>
            <a:pPr lvl="2"/>
            <a:r>
              <a:rPr lang="en-US" dirty="0" smtClean="0"/>
              <a:t>Make THEM talk. Ask THEM questions. Learn THEIR interests.</a:t>
            </a:r>
          </a:p>
          <a:p>
            <a:pPr lvl="1"/>
            <a:endParaRPr lang="en-US" dirty="0" smtClean="0"/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0"/>
            <a:ext cx="975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BEST PRACTICES FOR </a:t>
            </a:r>
            <a:br>
              <a:rPr lang="en-US" sz="4800" dirty="0" smtClean="0"/>
            </a:br>
            <a:r>
              <a:rPr lang="en-US" sz="4800" dirty="0"/>
              <a:t> </a:t>
            </a:r>
            <a:r>
              <a:rPr lang="en-US" sz="4800" dirty="0" smtClean="0"/>
              <a:t>           GETTING SOME INFOSECS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70012" y="2895600"/>
            <a:ext cx="10360501" cy="446227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Do it yourself</a:t>
            </a:r>
          </a:p>
          <a:p>
            <a:r>
              <a:rPr lang="en-US" sz="4400" dirty="0" smtClean="0"/>
              <a:t>Do it with other people</a:t>
            </a:r>
          </a:p>
          <a:p>
            <a:r>
              <a:rPr lang="en-US" sz="4400" dirty="0" smtClean="0"/>
              <a:t>Know who you’re doing it with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6612" y="2286000"/>
            <a:ext cx="1158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i="1" dirty="0"/>
              <a:t>How to Win Friends and Influence </a:t>
            </a:r>
            <a:r>
              <a:rPr lang="en-US" sz="3600" i="1" dirty="0" smtClean="0"/>
              <a:t>People  </a:t>
            </a:r>
            <a:r>
              <a:rPr lang="en-US" sz="2800" dirty="0" smtClean="0"/>
              <a:t>by Dale Carnegie</a:t>
            </a:r>
          </a:p>
          <a:p>
            <a:endParaRPr lang="en-US" sz="2800" dirty="0" smtClean="0"/>
          </a:p>
          <a:p>
            <a:pPr marL="952393" lvl="1" indent="-342900">
              <a:buFont typeface="Arial"/>
              <a:buChar char="•"/>
            </a:pPr>
            <a:r>
              <a:rPr lang="en-US" sz="3600" i="1" dirty="0" smtClean="0"/>
              <a:t>Everyone Loves You when You’re Dead </a:t>
            </a:r>
            <a:r>
              <a:rPr lang="en-US" sz="2800" dirty="0" smtClean="0"/>
              <a:t>by Neil Strauss</a:t>
            </a:r>
          </a:p>
          <a:p>
            <a:pPr lvl="1"/>
            <a:endParaRPr lang="en-US" sz="2800" dirty="0" smtClean="0"/>
          </a:p>
          <a:p>
            <a:pPr marL="1561887" lvl="2" indent="-342900">
              <a:buFont typeface="Arial"/>
              <a:buChar char="•"/>
            </a:pPr>
            <a:r>
              <a:rPr lang="en-US" sz="3600" i="1" dirty="0" smtClean="0"/>
              <a:t>The </a:t>
            </a:r>
            <a:r>
              <a:rPr lang="en-US" sz="3600" i="1" dirty="0"/>
              <a:t>Game </a:t>
            </a:r>
            <a:r>
              <a:rPr lang="en-US" sz="2800" dirty="0"/>
              <a:t>by Neil </a:t>
            </a:r>
            <a:r>
              <a:rPr lang="en-US" sz="2800" dirty="0" smtClean="0"/>
              <a:t>Strauss</a:t>
            </a:r>
          </a:p>
          <a:p>
            <a:pPr lvl="2"/>
            <a:endParaRPr lang="en-US" sz="2800" dirty="0" smtClean="0"/>
          </a:p>
          <a:p>
            <a:pPr marL="2171380" lvl="3" indent="-342900">
              <a:buFont typeface="Arial"/>
              <a:buChar char="•"/>
            </a:pPr>
            <a:r>
              <a:rPr lang="en-US" sz="3600" i="1" dirty="0" smtClean="0"/>
              <a:t>The Prince </a:t>
            </a:r>
            <a:r>
              <a:rPr lang="en-US" sz="2800" dirty="0" smtClean="0"/>
              <a:t>by</a:t>
            </a:r>
            <a:r>
              <a:rPr lang="en-US" sz="2800" i="1" dirty="0" smtClean="0"/>
              <a:t> </a:t>
            </a:r>
            <a:r>
              <a:rPr lang="en-US" sz="2800" dirty="0" err="1" smtClean="0"/>
              <a:t>Niccolò</a:t>
            </a:r>
            <a:r>
              <a:rPr lang="en-US" sz="2800" dirty="0" smtClean="0"/>
              <a:t> Machiavelli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“Soft Skills” Books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191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93812" y="1752600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4" indent="-457200">
              <a:buFont typeface="Arial"/>
              <a:buChar char="•"/>
            </a:pPr>
            <a:r>
              <a:rPr lang="en-US" sz="4400" dirty="0"/>
              <a:t>The Art of War by Sun Tzu  (Maybe)</a:t>
            </a:r>
          </a:p>
          <a:p>
            <a:pPr marL="1066693" lvl="1" indent="-457200">
              <a:buFont typeface="Arial"/>
              <a:buChar char="•"/>
            </a:pPr>
            <a:r>
              <a:rPr lang="en-US" sz="4400" dirty="0" smtClean="0"/>
              <a:t>The </a:t>
            </a:r>
            <a:r>
              <a:rPr lang="en-US" sz="4400" dirty="0"/>
              <a:t>Prince </a:t>
            </a:r>
            <a:r>
              <a:rPr lang="en-US" sz="4400" dirty="0" smtClean="0"/>
              <a:t>by </a:t>
            </a:r>
            <a:r>
              <a:rPr lang="en-US" sz="4400" dirty="0" err="1" smtClean="0"/>
              <a:t>Niccolò</a:t>
            </a:r>
            <a:r>
              <a:rPr lang="en-US" sz="4400" dirty="0" smtClean="0"/>
              <a:t> Machiavelli</a:t>
            </a:r>
            <a:endParaRPr lang="en-US" sz="4400" dirty="0"/>
          </a:p>
          <a:p>
            <a:pPr marL="1676187" lvl="2" indent="-457200">
              <a:buFont typeface="Arial"/>
              <a:buChar char="•"/>
            </a:pPr>
            <a:r>
              <a:rPr lang="en-US" sz="4400" dirty="0" smtClean="0"/>
              <a:t>Snow </a:t>
            </a:r>
            <a:r>
              <a:rPr lang="en-US" sz="4400" dirty="0"/>
              <a:t>Crash by </a:t>
            </a:r>
            <a:r>
              <a:rPr lang="en-US" sz="4400" dirty="0" smtClean="0"/>
              <a:t>Neal Stephenson</a:t>
            </a:r>
            <a:endParaRPr lang="en-US" sz="4400" dirty="0"/>
          </a:p>
          <a:p>
            <a:pPr marL="2285680" lvl="3" indent="-457200">
              <a:buFont typeface="Arial"/>
              <a:buChar char="•"/>
            </a:pPr>
            <a:r>
              <a:rPr lang="en-US" sz="4400" dirty="0" err="1" smtClean="0"/>
              <a:t>Neuromancer</a:t>
            </a:r>
            <a:r>
              <a:rPr lang="en-US" sz="4400" dirty="0" smtClean="0"/>
              <a:t> </a:t>
            </a:r>
            <a:r>
              <a:rPr lang="en-US" sz="4400" dirty="0"/>
              <a:t>by </a:t>
            </a:r>
            <a:r>
              <a:rPr lang="en-US" sz="4400" dirty="0" smtClean="0"/>
              <a:t>William Gibson</a:t>
            </a:r>
            <a:endParaRPr lang="en-US" sz="4400" dirty="0"/>
          </a:p>
          <a:p>
            <a:pPr marL="2895173" lvl="4" indent="-457200">
              <a:buFont typeface="Arial"/>
              <a:buChar char="•"/>
            </a:pPr>
            <a:r>
              <a:rPr lang="en-US" sz="4400" dirty="0" smtClean="0"/>
              <a:t>1984 by George Orwell</a:t>
            </a:r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Security \ Hacker Mentality Books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6019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8600"/>
            <a:ext cx="10427855" cy="6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SELF-EJUCATE!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27" y="1524000"/>
            <a:ext cx="635000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2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Struckchured</a:t>
            </a:r>
            <a:r>
              <a:rPr lang="en-US" sz="6600" dirty="0" smtClean="0"/>
              <a:t> </a:t>
            </a:r>
            <a:r>
              <a:rPr lang="en-US" sz="6600" dirty="0" err="1" smtClean="0"/>
              <a:t>Lernding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or cheap workshops at cons</a:t>
            </a:r>
          </a:p>
          <a:p>
            <a:pPr lvl="1"/>
            <a:r>
              <a:rPr lang="en-US" dirty="0" smtClean="0"/>
              <a:t>Joseph McCray, Marcus J. Carey, Georgia Weidman,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LEARN TO CODE!!!!! </a:t>
            </a:r>
            <a:endParaRPr lang="en-US" dirty="0"/>
          </a:p>
          <a:p>
            <a:pPr lvl="1"/>
            <a:r>
              <a:rPr lang="en-US" dirty="0" err="1" smtClean="0"/>
              <a:t>Exercism.io</a:t>
            </a:r>
            <a:r>
              <a:rPr lang="en-US" dirty="0" smtClean="0"/>
              <a:t> (http://</a:t>
            </a:r>
            <a:r>
              <a:rPr lang="en-US" dirty="0" err="1" smtClean="0"/>
              <a:t>exercism.io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Code Academy ( http://</a:t>
            </a:r>
            <a:r>
              <a:rPr lang="en-US" dirty="0" err="1" smtClean="0"/>
              <a:t>codeacademy.com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Treehouse</a:t>
            </a:r>
            <a:r>
              <a:rPr lang="en-US" dirty="0"/>
              <a:t> (http://</a:t>
            </a:r>
            <a:r>
              <a:rPr lang="en-US" dirty="0" err="1"/>
              <a:t>teamtreehouse.com</a:t>
            </a:r>
            <a:r>
              <a:rPr lang="en-US" dirty="0"/>
              <a:t>/)</a:t>
            </a:r>
            <a:endParaRPr lang="en-US" dirty="0" smtClean="0"/>
          </a:p>
          <a:p>
            <a:pPr lvl="1"/>
            <a:r>
              <a:rPr lang="en-US" dirty="0" smtClean="0"/>
              <a:t>PYTHON ALL THE THINGS (All of the above)</a:t>
            </a:r>
          </a:p>
          <a:p>
            <a:pPr lvl="1"/>
            <a:r>
              <a:rPr lang="en-US" dirty="0" smtClean="0"/>
              <a:t>Mozilla One and Done (</a:t>
            </a:r>
            <a:r>
              <a:rPr lang="en-US" dirty="0">
                <a:hlinkClick r:id="rId2"/>
              </a:rPr>
              <a:t>https://oneanddone.mozilla.org/en-US/</a:t>
            </a:r>
            <a:r>
              <a:rPr lang="en-US" dirty="0"/>
              <a:t>)</a:t>
            </a:r>
          </a:p>
          <a:p>
            <a:pPr marL="37788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8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Struckchured</a:t>
            </a:r>
            <a:r>
              <a:rPr lang="en-US" sz="6600" dirty="0" smtClean="0"/>
              <a:t> </a:t>
            </a:r>
            <a:r>
              <a:rPr lang="en-US" sz="6600" dirty="0" err="1" smtClean="0"/>
              <a:t>Lernding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Hacker </a:t>
            </a:r>
            <a:r>
              <a:rPr lang="en-US" dirty="0"/>
              <a:t>T</a:t>
            </a:r>
            <a:r>
              <a:rPr lang="en-US" dirty="0" smtClean="0"/>
              <a:t>raining </a:t>
            </a:r>
            <a:r>
              <a:rPr lang="en-US" dirty="0"/>
              <a:t>S</a:t>
            </a:r>
            <a:r>
              <a:rPr lang="en-US" dirty="0" smtClean="0"/>
              <a:t>ites</a:t>
            </a:r>
          </a:p>
          <a:p>
            <a:pPr lvl="1"/>
            <a:r>
              <a:rPr lang="en-US" dirty="0" err="1" smtClean="0"/>
              <a:t>Hackthissite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www.hackthissite.org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Vulnhub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vulnhub.com</a:t>
            </a:r>
            <a:r>
              <a:rPr lang="en-US" dirty="0" smtClean="0"/>
              <a:t>) (By our friends g0tm1lk &amp; L0pi)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WebGoat</a:t>
            </a:r>
            <a:r>
              <a:rPr lang="en-US" dirty="0"/>
              <a:t> \ OWASP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https://www.owasp.org/index.php/Category:OWASP_WebGoat_Project</a:t>
            </a:r>
            <a:r>
              <a:rPr lang="en-US" sz="1800" dirty="0" smtClean="0"/>
              <a:t>)</a:t>
            </a:r>
          </a:p>
          <a:p>
            <a:pPr lvl="1"/>
            <a:r>
              <a:rPr lang="en-US" dirty="0" smtClean="0"/>
              <a:t>Mozilla (Look for security projects)</a:t>
            </a:r>
          </a:p>
          <a:p>
            <a:pPr lvl="2"/>
            <a:r>
              <a:rPr lang="en-US" dirty="0"/>
              <a:t>One and Done (</a:t>
            </a:r>
            <a:r>
              <a:rPr lang="en-US" dirty="0">
                <a:hlinkClick r:id="rId5"/>
              </a:rPr>
              <a:t>https://oneanddone.mozilla.org/en-US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P2PU </a:t>
            </a:r>
            <a:r>
              <a:rPr lang="en-US" dirty="0" smtClean="0"/>
              <a:t>(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://p2pu.org/en/schools/school-of-</a:t>
            </a:r>
            <a:r>
              <a:rPr lang="en-US" dirty="0" err="1">
                <a:hlinkClick r:id="rId6"/>
              </a:rPr>
              <a:t>webcraft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20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OMG CTF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SANS quarterly CTFs (PRIZES!)</a:t>
            </a:r>
          </a:p>
          <a:p>
            <a:pPr lvl="1"/>
            <a:r>
              <a:rPr lang="en-US" dirty="0"/>
              <a:t>Posted to (</a:t>
            </a:r>
            <a:r>
              <a:rPr lang="en-US" dirty="0">
                <a:hlinkClick r:id="rId2"/>
              </a:rPr>
              <a:t>http://pen-</a:t>
            </a:r>
            <a:r>
              <a:rPr lang="en-US" dirty="0" err="1">
                <a:hlinkClick r:id="rId2"/>
              </a:rPr>
              <a:t>testing.sans.org</a:t>
            </a:r>
            <a:r>
              <a:rPr lang="en-US" dirty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blog</a:t>
            </a:r>
            <a:r>
              <a:rPr lang="en-US" dirty="0" smtClean="0"/>
              <a:t>)</a:t>
            </a:r>
          </a:p>
          <a:p>
            <a:r>
              <a:rPr lang="en-US" dirty="0" smtClean="0"/>
              <a:t>CCDCs</a:t>
            </a:r>
          </a:p>
          <a:p>
            <a:r>
              <a:rPr lang="en-US" dirty="0" smtClean="0"/>
              <a:t>CTF365.com</a:t>
            </a:r>
          </a:p>
          <a:p>
            <a:r>
              <a:rPr lang="en-US" dirty="0" smtClean="0"/>
              <a:t>Basically every CTF at every con ever</a:t>
            </a:r>
          </a:p>
          <a:p>
            <a:pPr lvl="1"/>
            <a:r>
              <a:rPr lang="en-US" dirty="0" smtClean="0"/>
              <a:t>Most have write-ups afterwards</a:t>
            </a:r>
          </a:p>
          <a:p>
            <a:pPr lvl="1"/>
            <a:r>
              <a:rPr lang="en-US" dirty="0" smtClean="0"/>
              <a:t>Many provide downloads of the CTF puzzles for offline use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3"/>
              </a:rPr>
              <a:t>https://www.defcon.org/html/links/dc-</a:t>
            </a:r>
            <a:r>
              <a:rPr lang="en-US" dirty="0" smtClean="0">
                <a:hlinkClick r:id="rId3"/>
              </a:rPr>
              <a:t>ctf.html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OMG CTF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probably will NOT win a CTF for a very long time.</a:t>
            </a:r>
          </a:p>
          <a:p>
            <a:pPr lvl="1"/>
            <a:r>
              <a:rPr lang="en-US" dirty="0" smtClean="0"/>
              <a:t>Think like amateur marathon runners: You don’t run to win; you run to finish, regardless of how long it takes.</a:t>
            </a:r>
          </a:p>
          <a:p>
            <a:pPr lvl="1"/>
            <a:r>
              <a:rPr lang="en-US" dirty="0" smtClean="0"/>
              <a:t>You WILL be able to solve AT LEAST one puzzle.</a:t>
            </a:r>
          </a:p>
          <a:p>
            <a:pPr lvl="1"/>
            <a:r>
              <a:rPr lang="en-US" dirty="0" smtClean="0"/>
              <a:t>Failure is EXCELLENT.</a:t>
            </a:r>
          </a:p>
          <a:p>
            <a:pPr lvl="2"/>
            <a:r>
              <a:rPr lang="en-US" dirty="0" smtClean="0"/>
              <a:t>You don’t learn from success, you learn from failure. </a:t>
            </a:r>
          </a:p>
          <a:p>
            <a:pPr lvl="2"/>
            <a:r>
              <a:rPr lang="en-US" dirty="0" smtClean="0"/>
              <a:t>When we succeed, we don’t learn, because we already know.</a:t>
            </a:r>
          </a:p>
          <a:p>
            <a:pPr lvl="2"/>
            <a:r>
              <a:rPr lang="en-US" dirty="0" smtClean="0"/>
              <a:t>Failure is when we review, troubleshoot, and try a better approach next time.</a:t>
            </a:r>
          </a:p>
          <a:p>
            <a:pPr lvl="2"/>
            <a:endParaRPr lang="en-US" dirty="0"/>
          </a:p>
          <a:p>
            <a:pPr marL="682633" lvl="2" indent="0" algn="ctr">
              <a:buNone/>
            </a:pPr>
            <a:r>
              <a:rPr lang="en-US" sz="4800" b="1" dirty="0" smtClean="0"/>
              <a:t>SO GET OUT THERE AND FAIL!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418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ctor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82854"/>
            <a:ext cx="11125201" cy="66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9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34988_10201992280270353_678722200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981200"/>
            <a:ext cx="4564005" cy="4375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The best Lab, not THE best Lab.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Hardwares</a:t>
            </a:r>
            <a:endParaRPr lang="en-US" dirty="0" smtClean="0"/>
          </a:p>
          <a:p>
            <a:pPr lvl="1"/>
            <a:r>
              <a:rPr lang="en-US" dirty="0" smtClean="0"/>
              <a:t>Cisco or Juniper managed switch &amp; router.</a:t>
            </a:r>
          </a:p>
          <a:p>
            <a:pPr lvl="1"/>
            <a:r>
              <a:rPr lang="en-US" dirty="0" smtClean="0"/>
              <a:t>Grab an AP off the OSWP list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heap network tap (if you want)</a:t>
            </a:r>
          </a:p>
          <a:p>
            <a:pPr lvl="1"/>
            <a:r>
              <a:rPr lang="en-US" dirty="0" smtClean="0"/>
              <a:t>Check out eBay &amp; “IT Asset Recovery Firms” </a:t>
            </a:r>
          </a:p>
          <a:p>
            <a:pPr lvl="1"/>
            <a:r>
              <a:rPr lang="en-US" dirty="0" err="1" smtClean="0"/>
              <a:t>ESXi</a:t>
            </a:r>
            <a:r>
              <a:rPr lang="en-US" dirty="0" smtClean="0"/>
              <a:t> Server</a:t>
            </a:r>
          </a:p>
          <a:p>
            <a:pPr lvl="2"/>
            <a:r>
              <a:rPr lang="en-US" dirty="0" smtClean="0"/>
              <a:t>Powerful desktop is fine</a:t>
            </a:r>
          </a:p>
          <a:p>
            <a:pPr lvl="3"/>
            <a:r>
              <a:rPr lang="en-US" dirty="0" smtClean="0"/>
              <a:t>Disk I/O &amp; RAM is a concern</a:t>
            </a:r>
          </a:p>
          <a:p>
            <a:pPr lvl="3"/>
            <a:r>
              <a:rPr lang="en-US" dirty="0" smtClean="0"/>
              <a:t>Multi-port LAN adapter (RJ-45 is fine)</a:t>
            </a:r>
          </a:p>
          <a:p>
            <a:pPr lvl="2"/>
            <a:r>
              <a:rPr lang="en-US" dirty="0" smtClean="0"/>
              <a:t>Load it with VM for each application</a:t>
            </a:r>
          </a:p>
          <a:p>
            <a:pPr lvl="2"/>
            <a:r>
              <a:rPr lang="en-US" dirty="0" smtClean="0"/>
              <a:t>Tweak Linux kernels, </a:t>
            </a:r>
            <a:r>
              <a:rPr lang="en-US" dirty="0" err="1" smtClean="0"/>
              <a:t>IPTables</a:t>
            </a:r>
            <a:r>
              <a:rPr lang="en-US" dirty="0" smtClean="0"/>
              <a:t>, </a:t>
            </a:r>
            <a:r>
              <a:rPr lang="en-US" dirty="0" err="1" smtClean="0"/>
              <a:t>SELinux</a:t>
            </a:r>
            <a:endParaRPr lang="en-US" dirty="0" smtClean="0"/>
          </a:p>
          <a:p>
            <a:pPr marL="377886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1013</Words>
  <Application>Microsoft Macintosh PowerPoint</Application>
  <PresentationFormat>Custom</PresentationFormat>
  <Paragraphs>134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TS102787990</vt:lpstr>
      <vt:lpstr>Office Theme</vt:lpstr>
      <vt:lpstr>Attack Paths</vt:lpstr>
      <vt:lpstr>BEST PRACTICES FOR              GETTING SOME INFOSECS</vt:lpstr>
      <vt:lpstr>SELF-EJUCATE!</vt:lpstr>
      <vt:lpstr>Struckchured Lernding</vt:lpstr>
      <vt:lpstr>Struckchured Lernding</vt:lpstr>
      <vt:lpstr>OMG CTF</vt:lpstr>
      <vt:lpstr>OMG CTF</vt:lpstr>
      <vt:lpstr>PowerPoint Presentation</vt:lpstr>
      <vt:lpstr>The best Lab, not THE best Lab. </vt:lpstr>
      <vt:lpstr>PowerPoint Presentation</vt:lpstr>
      <vt:lpstr>Bro, Do You Even Vegetable? </vt:lpstr>
      <vt:lpstr>OK, I Set Everything Up. Am I 1337 yet?</vt:lpstr>
      <vt:lpstr>PowerPoint Presentation</vt:lpstr>
      <vt:lpstr>You’re Not Playing Scrabble</vt:lpstr>
      <vt:lpstr>NETWERK INTELAGENTLY</vt:lpstr>
      <vt:lpstr>UNIFIED CREEPINESS THEORY</vt:lpstr>
      <vt:lpstr>IRL Social Networking  Like Grandpa Used to Do Before You Kids Showed Up with  Your Fancy Smartphones and Your Facebutts and Your iPhablets</vt:lpstr>
      <vt:lpstr>IRL Social Networking  Like Grandpa Used to Do Before You Kids Showed Up with  Your Fancy Smartphones and Your Facebutts and Your iPhablets</vt:lpstr>
      <vt:lpstr>PowerPoint Presentation</vt:lpstr>
      <vt:lpstr>“Soft Skills” Books</vt:lpstr>
      <vt:lpstr>Security \ Hacker Mentality Books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2014-04-15T22:32:13Z</dcterms:created>
  <dcterms:modified xsi:type="dcterms:W3CDTF">2014-10-01T16:19:53Z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