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sldIdLst>
    <p:sldId id="256" r:id="rId2"/>
    <p:sldId id="282" r:id="rId3"/>
    <p:sldId id="279" r:id="rId4"/>
    <p:sldId id="284" r:id="rId5"/>
    <p:sldId id="257" r:id="rId6"/>
    <p:sldId id="258" r:id="rId7"/>
    <p:sldId id="260" r:id="rId8"/>
    <p:sldId id="259" r:id="rId9"/>
    <p:sldId id="262" r:id="rId10"/>
    <p:sldId id="261" r:id="rId11"/>
    <p:sldId id="263" r:id="rId12"/>
    <p:sldId id="269" r:id="rId13"/>
    <p:sldId id="270" r:id="rId14"/>
    <p:sldId id="265" r:id="rId15"/>
    <p:sldId id="266" r:id="rId16"/>
    <p:sldId id="268" r:id="rId17"/>
    <p:sldId id="267" r:id="rId18"/>
    <p:sldId id="264" r:id="rId19"/>
    <p:sldId id="274" r:id="rId20"/>
    <p:sldId id="271" r:id="rId21"/>
    <p:sldId id="272" r:id="rId22"/>
    <p:sldId id="273" r:id="rId23"/>
    <p:sldId id="275" r:id="rId24"/>
    <p:sldId id="283" r:id="rId25"/>
    <p:sldId id="281" r:id="rId26"/>
    <p:sldId id="276" r:id="rId27"/>
    <p:sldId id="277" r:id="rId28"/>
    <p:sldId id="28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0249" autoAdjust="0"/>
  </p:normalViewPr>
  <p:slideViewPr>
    <p:cSldViewPr snapToGrid="0" snapToObjects="1">
      <p:cViewPr varScale="1">
        <p:scale>
          <a:sx n="133" d="100"/>
          <a:sy n="133" d="100"/>
        </p:scale>
        <p:origin x="104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BBFD6-C9A5-654E-8C39-FF0D5DFD86C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F037-C6EA-954E-A8AB-2225B8BC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3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RFC</a:t>
            </a:r>
            <a:r>
              <a:rPr lang="en-US" baseline="0" dirty="0" smtClean="0"/>
              <a:t> Definition of Cracker in the Internet Glossary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5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Those who cannot remember the past are condemned to repeat</a:t>
            </a:r>
            <a:r>
              <a:rPr lang="en-US" baseline="0" dirty="0" smtClean="0"/>
              <a:t> it – George Santayana, Spanish philosopher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7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Apple’s famous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lockscreen</a:t>
            </a:r>
            <a:r>
              <a:rPr lang="en-US" baseline="0" dirty="0" smtClean="0"/>
              <a:t> bypass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2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</a:t>
            </a:r>
            <a:r>
              <a:rPr lang="en-US" dirty="0" err="1" smtClean="0"/>
              <a:t>SQLi</a:t>
            </a:r>
            <a:r>
              <a:rPr lang="en-US" dirty="0" smtClean="0"/>
              <a:t> – We just called it “SQL,” and were mostly exploring. Occasionally</a:t>
            </a:r>
            <a:r>
              <a:rPr lang="en-US" baseline="0" dirty="0" smtClean="0"/>
              <a:t> you would get PW dumps, but rarely find anything great (talk about this later)</a:t>
            </a:r>
            <a:endParaRPr lang="en-US" dirty="0" smtClean="0"/>
          </a:p>
          <a:p>
            <a:r>
              <a:rPr lang="en-US" dirty="0" smtClean="0"/>
              <a:t>Discuss CSS – Reading private journal entries on </a:t>
            </a:r>
            <a:r>
              <a:rPr lang="en-US" dirty="0" err="1" smtClean="0"/>
              <a:t>Livejournal</a:t>
            </a:r>
            <a:endParaRPr lang="en-US" dirty="0" smtClean="0"/>
          </a:p>
          <a:p>
            <a:r>
              <a:rPr lang="en-US" dirty="0" smtClean="0"/>
              <a:t>Yahoo</a:t>
            </a:r>
            <a:r>
              <a:rPr lang="en-US" baseline="0" dirty="0" smtClean="0"/>
              <a:t> p</a:t>
            </a:r>
            <a:r>
              <a:rPr lang="en-US" dirty="0" smtClean="0"/>
              <a:t>hishing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5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SKIIIIIIP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7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SKIIIIIIP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1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3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7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BBS Documentary by Jason Scott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baseline="0" dirty="0" smtClean="0"/>
              <a:t> got you network equipment. Rarely an application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414s – Milwaukee-based hackers, the original </a:t>
            </a:r>
            <a:r>
              <a:rPr lang="en-US" baseline="0" dirty="0" err="1" smtClean="0"/>
              <a:t>Lulzsec</a:t>
            </a:r>
            <a:r>
              <a:rPr lang="en-US" baseline="0" dirty="0" smtClean="0"/>
              <a:t>. Broke into </a:t>
            </a:r>
            <a:r>
              <a:rPr lang="en-US" baseline="0" dirty="0" err="1" smtClean="0"/>
              <a:t>compnies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wardialing</a:t>
            </a:r>
            <a:r>
              <a:rPr lang="en-US" baseline="0" dirty="0" smtClean="0"/>
              <a:t> &amp; default passwords, or via well-known security exploits. Leader got onto the cover of </a:t>
            </a:r>
            <a:r>
              <a:rPr lang="en-US" baseline="0" dirty="0" err="1" smtClean="0"/>
              <a:t>newsweek</a:t>
            </a:r>
            <a:r>
              <a:rPr lang="en-US" baseline="0" dirty="0" smtClean="0"/>
              <a:t> for these simple hacks.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Extortion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8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 stuff and have it shipped</a:t>
            </a:r>
            <a:r>
              <a:rPr lang="en-US" baseline="0" dirty="0" smtClean="0"/>
              <a:t> to your local abandoned 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11/7/15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11/7/15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11/7/15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textfile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youtu.be/mJgRHYw9-f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The_414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rfc-archive.org/getrfc.php?rfc=139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ZEqaY1" TargetMode="External"/><Relationship Id="rId3" Type="http://schemas.openxmlformats.org/officeDocument/2006/relationships/hyperlink" Target="https://github.com/johnnyxmas/Talk_Deck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644" y="792906"/>
            <a:ext cx="7738712" cy="1478965"/>
          </a:xfrm>
        </p:spPr>
        <p:txBody>
          <a:bodyPr>
            <a:noAutofit/>
          </a:bodyPr>
          <a:lstStyle/>
          <a:p>
            <a:r>
              <a:rPr lang="en-US" sz="2800" dirty="0" smtClean="0"/>
              <a:t>Get OFF MY LAN!</a:t>
            </a:r>
            <a:br>
              <a:rPr lang="en-US" sz="2800" dirty="0" smtClean="0"/>
            </a:br>
            <a:r>
              <a:rPr lang="en-US" sz="1800" dirty="0" smtClean="0"/>
              <a:t>(Hacking in the olden days)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/>
              <a:t>La </a:t>
            </a:r>
            <a:r>
              <a:rPr lang="en-US" sz="1400" dirty="0" err="1"/>
              <a:t>magie</a:t>
            </a:r>
            <a:r>
              <a:rPr lang="en-US" sz="1400" dirty="0"/>
              <a:t> du grand-</a:t>
            </a:r>
            <a:r>
              <a:rPr lang="en-US" sz="1400" dirty="0" err="1"/>
              <a:t>père</a:t>
            </a:r>
            <a:r>
              <a:rPr lang="en-US" sz="1400" dirty="0"/>
              <a:t> pour la </a:t>
            </a:r>
            <a:r>
              <a:rPr lang="en-US" sz="1400" dirty="0" err="1"/>
              <a:t>technologie</a:t>
            </a:r>
            <a:r>
              <a:rPr lang="en-US" sz="1400" dirty="0"/>
              <a:t>)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Part of the “1993 B.C.” Series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2818" y="3443129"/>
            <a:ext cx="46445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@j0hnnyXm4s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CISSP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GIAC - GPEN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51" y="3577022"/>
            <a:ext cx="2426368" cy="5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TEXTFILES!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Found scattered across a million BBS servers</a:t>
            </a:r>
          </a:p>
          <a:p>
            <a:pPr lvl="1"/>
            <a:r>
              <a:rPr lang="en-US" dirty="0" smtClean="0"/>
              <a:t>Lists of other sketchy BBS servers</a:t>
            </a:r>
          </a:p>
          <a:p>
            <a:pPr lvl="1"/>
            <a:r>
              <a:rPr lang="en-US" dirty="0" smtClean="0"/>
              <a:t>Electronics \ Piracy hacks</a:t>
            </a:r>
          </a:p>
          <a:p>
            <a:pPr lvl="1"/>
            <a:r>
              <a:rPr lang="en-US" dirty="0" smtClean="0"/>
              <a:t>Telco hacks \ scams</a:t>
            </a:r>
          </a:p>
          <a:p>
            <a:pPr lvl="1"/>
            <a:r>
              <a:rPr lang="en-US" dirty="0" smtClean="0"/>
              <a:t>Anarchist’s Cookbook</a:t>
            </a:r>
          </a:p>
          <a:p>
            <a:pPr lvl="1"/>
            <a:r>
              <a:rPr lang="en-US" dirty="0" smtClean="0"/>
              <a:t>Pornography</a:t>
            </a:r>
          </a:p>
          <a:p>
            <a:pPr lvl="1"/>
            <a:r>
              <a:rPr lang="en-US" dirty="0" smtClean="0"/>
              <a:t>0days</a:t>
            </a:r>
          </a:p>
          <a:p>
            <a:pPr lvl="1"/>
            <a:r>
              <a:rPr lang="en-US" dirty="0" err="1" smtClean="0"/>
              <a:t>Warez</a:t>
            </a:r>
            <a:endParaRPr lang="en-US" dirty="0" smtClean="0"/>
          </a:p>
          <a:p>
            <a:pPr lvl="1"/>
            <a:r>
              <a:rPr lang="en-US" dirty="0" smtClean="0"/>
              <a:t>Exploits (</a:t>
            </a:r>
            <a:r>
              <a:rPr lang="en-US" dirty="0" err="1" smtClean="0"/>
              <a:t>SQLi</a:t>
            </a:r>
            <a:r>
              <a:rPr lang="en-US" dirty="0" smtClean="0"/>
              <a:t>, XSS, phishing tactics,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Offensive software – WARDIAL.EXE !!</a:t>
            </a:r>
          </a:p>
          <a:p>
            <a:r>
              <a:rPr lang="en-US" dirty="0"/>
              <a:t>Rabbit Hole: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textfiles.com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7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BBS? Like from the </a:t>
            </a:r>
            <a:r>
              <a:rPr lang="en-US" dirty="0" err="1" smtClean="0"/>
              <a:t>uk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Standalone servers</a:t>
            </a:r>
          </a:p>
          <a:p>
            <a:pPr lvl="1"/>
            <a:r>
              <a:rPr lang="en-US" dirty="0" smtClean="0"/>
              <a:t>Usually in someone’s house</a:t>
            </a:r>
          </a:p>
          <a:p>
            <a:pPr lvl="1"/>
            <a:r>
              <a:rPr lang="en-US" dirty="0" smtClean="0"/>
              <a:t>Usually had only one modem \ phone number</a:t>
            </a:r>
          </a:p>
          <a:p>
            <a:pPr lvl="2"/>
            <a:r>
              <a:rPr lang="en-US" dirty="0" smtClean="0"/>
              <a:t>Usually someone’s actual &amp; only house #</a:t>
            </a:r>
          </a:p>
          <a:p>
            <a:pPr lvl="1"/>
            <a:r>
              <a:rPr lang="en-US" dirty="0" smtClean="0"/>
              <a:t>Often someone would answer the phone!</a:t>
            </a:r>
          </a:p>
          <a:p>
            <a:r>
              <a:rPr lang="en-US" dirty="0"/>
              <a:t>Rabbit hole: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youtu.be</a:t>
            </a:r>
            <a:r>
              <a:rPr lang="en-US" dirty="0">
                <a:hlinkClick r:id="rId3"/>
              </a:rPr>
              <a:t>/mJgRHYw9-fU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5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Wardialing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 descr="download (1)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61" r="-26061"/>
          <a:stretch>
            <a:fillRect/>
          </a:stretch>
        </p:blipFill>
        <p:spPr>
          <a:xfrm>
            <a:off x="1371600" y="1828800"/>
            <a:ext cx="6400800" cy="2286000"/>
          </a:xfrm>
        </p:spPr>
      </p:pic>
    </p:spTree>
    <p:extLst>
      <p:ext uri="{BB962C8B-B14F-4D97-AF65-F5344CB8AC3E}">
        <p14:creationId xmlns:p14="http://schemas.microsoft.com/office/powerpoint/2010/main" val="22712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WARDIALING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Named after War Games. Usually got you a mainframe.</a:t>
            </a:r>
          </a:p>
          <a:p>
            <a:r>
              <a:rPr lang="en-US" dirty="0" smtClean="0"/>
              <a:t>Provide list of #’s, or just area code + Interchange</a:t>
            </a:r>
          </a:p>
          <a:p>
            <a:pPr lvl="1"/>
            <a:r>
              <a:rPr lang="en-US" dirty="0" smtClean="0"/>
              <a:t>Ring twice, hang up</a:t>
            </a:r>
          </a:p>
          <a:p>
            <a:pPr lvl="1"/>
            <a:r>
              <a:rPr lang="en-US" dirty="0" smtClean="0"/>
              <a:t>Log anything with a carrier signal</a:t>
            </a:r>
          </a:p>
          <a:p>
            <a:r>
              <a:rPr lang="en-US" dirty="0" smtClean="0"/>
              <a:t>Dialing direct into servers bypassed all perimeter security</a:t>
            </a:r>
          </a:p>
          <a:p>
            <a:pPr lvl="1"/>
            <a:r>
              <a:rPr lang="en-US" dirty="0" smtClean="0"/>
              <a:t>Remember about there being no lockouts?</a:t>
            </a:r>
          </a:p>
          <a:p>
            <a:r>
              <a:rPr lang="en-US" dirty="0"/>
              <a:t>Rabbit Hole: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en.wikipedia.org</a:t>
            </a:r>
            <a:r>
              <a:rPr lang="en-US" dirty="0">
                <a:hlinkClick r:id="rId3"/>
              </a:rPr>
              <a:t>/wiki/The_414s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1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Internet </a:t>
            </a:r>
            <a:r>
              <a:rPr lang="en-US" sz="2000" dirty="0" err="1" smtClean="0"/>
              <a:t>hacki</a:t>
            </a:r>
            <a:r>
              <a:rPr lang="en-US" sz="2000" dirty="0" smtClean="0"/>
              <a:t>- Uh. . .”</a:t>
            </a:r>
            <a:r>
              <a:rPr lang="en-US" sz="2000" dirty="0" err="1" smtClean="0"/>
              <a:t>pentesting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HAD A PUBLIC IP!!</a:t>
            </a:r>
          </a:p>
          <a:p>
            <a:r>
              <a:rPr lang="en-US" dirty="0" smtClean="0"/>
              <a:t>SSH &amp; SSL-Over Telnet didn’t exist \ Weren’t used</a:t>
            </a:r>
          </a:p>
          <a:p>
            <a:r>
              <a:rPr lang="en-US" dirty="0" smtClean="0"/>
              <a:t>Every server ran FTP</a:t>
            </a:r>
          </a:p>
          <a:p>
            <a:r>
              <a:rPr lang="en-US" dirty="0" smtClean="0"/>
              <a:t>What’s all that mean??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2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Get root, sniff </a:t>
            </a:r>
            <a:r>
              <a:rPr lang="en-US" sz="2000" dirty="0" err="1" smtClean="0"/>
              <a:t>creds</a:t>
            </a:r>
            <a:r>
              <a:rPr lang="en-US" sz="2000" dirty="0" smtClean="0"/>
              <a:t>, own domain.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Everything was Unix; mostly IBM &amp; Solaris</a:t>
            </a:r>
          </a:p>
          <a:p>
            <a:r>
              <a:rPr lang="en-US" dirty="0" smtClean="0"/>
              <a:t>Crashing FTP usually dropped you to a root prompt</a:t>
            </a:r>
          </a:p>
          <a:p>
            <a:pPr lvl="1"/>
            <a:r>
              <a:rPr lang="en-US" dirty="0" smtClean="0"/>
              <a:t>Simple buffer overflows were surprisingly successful</a:t>
            </a:r>
          </a:p>
          <a:p>
            <a:r>
              <a:rPr lang="en-US" dirty="0" smtClean="0"/>
              <a:t>Fire up </a:t>
            </a:r>
            <a:r>
              <a:rPr lang="en-US" dirty="0" err="1" smtClean="0"/>
              <a:t>tcpdump</a:t>
            </a:r>
            <a:r>
              <a:rPr lang="en-US" dirty="0" smtClean="0"/>
              <a:t>, and grab credentials all day.  Reuse everywhere.</a:t>
            </a:r>
          </a:p>
          <a:p>
            <a:pPr lvl="1"/>
            <a:r>
              <a:rPr lang="en-US" dirty="0" err="1" smtClean="0"/>
              <a:t>Tcpdump</a:t>
            </a:r>
            <a:r>
              <a:rPr lang="en-US" dirty="0" smtClean="0"/>
              <a:t> didn’t used to have ASCII output</a:t>
            </a:r>
          </a:p>
          <a:p>
            <a:pPr lvl="1"/>
            <a:r>
              <a:rPr lang="en-US" dirty="0" smtClean="0"/>
              <a:t>Account lockouts were also nonexistent.</a:t>
            </a:r>
          </a:p>
          <a:p>
            <a:pPr lvl="1"/>
            <a:r>
              <a:rPr lang="en-US" dirty="0" smtClean="0"/>
              <a:t>6-character passwords were common, sometimes mandatory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5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LOL. Just LOL.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Firewalls, like all brand-new tech, were poorly configured</a:t>
            </a:r>
          </a:p>
          <a:p>
            <a:r>
              <a:rPr lang="en-US" dirty="0" smtClean="0"/>
              <a:t>IDS’, like all brand-new tech, were poorly configured</a:t>
            </a:r>
          </a:p>
          <a:p>
            <a:pPr lvl="1"/>
            <a:r>
              <a:rPr lang="en-US" dirty="0" smtClean="0"/>
              <a:t>Signatures </a:t>
            </a:r>
            <a:r>
              <a:rPr lang="en-US" dirty="0" err="1" smtClean="0"/>
              <a:t>suuuuuucked</a:t>
            </a:r>
            <a:endParaRPr lang="en-US" dirty="0" smtClean="0"/>
          </a:p>
          <a:p>
            <a:pPr lvl="1"/>
            <a:r>
              <a:rPr lang="en-US" dirty="0" smtClean="0"/>
              <a:t>Bypassing them was often as easy as randomizing your scanning</a:t>
            </a:r>
          </a:p>
          <a:p>
            <a:r>
              <a:rPr lang="en-US" dirty="0" smtClean="0"/>
              <a:t>And then Microsoft Released IIS.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5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Stuff people who weren’t me did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Wide Web Superhighway was yours to command</a:t>
            </a:r>
          </a:p>
          <a:p>
            <a:pPr lvl="1"/>
            <a:r>
              <a:rPr lang="en-US" dirty="0" smtClean="0"/>
              <a:t>Deface websites</a:t>
            </a:r>
          </a:p>
          <a:p>
            <a:pPr lvl="1"/>
            <a:r>
              <a:rPr lang="en-US" dirty="0" smtClean="0"/>
              <a:t>Hold entire sites \ domains hostage</a:t>
            </a:r>
          </a:p>
          <a:p>
            <a:pPr lvl="1"/>
            <a:r>
              <a:rPr lang="en-US" dirty="0" smtClean="0"/>
              <a:t>Intercept sensitive \ confidential communications &amp; information, then walk through the front door with them</a:t>
            </a:r>
          </a:p>
          <a:p>
            <a:pPr lvl="2"/>
            <a:r>
              <a:rPr lang="en-US" dirty="0" smtClean="0"/>
              <a:t>See also: Dumpster Diving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7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Dumpster diving!</a:t>
            </a:r>
            <a:endParaRPr lang="en-US" dirty="0"/>
          </a:p>
        </p:txBody>
      </p:sp>
      <p:pic>
        <p:nvPicPr>
          <p:cNvPr id="4" name="Content Placeholder 3" descr="Screen Shot 2015-10-05 at 7.42.54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61" r="-45761"/>
          <a:stretch>
            <a:fillRect/>
          </a:stretch>
        </p:blipFill>
        <p:spPr>
          <a:xfrm>
            <a:off x="1371600" y="1828800"/>
            <a:ext cx="6400800" cy="2286000"/>
          </a:xfrm>
        </p:spPr>
      </p:pic>
    </p:spTree>
    <p:extLst>
      <p:ext uri="{BB962C8B-B14F-4D97-AF65-F5344CB8AC3E}">
        <p14:creationId xmlns:p14="http://schemas.microsoft.com/office/powerpoint/2010/main" val="2422283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Dumpster diving!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fun as it sounds!</a:t>
            </a:r>
          </a:p>
          <a:p>
            <a:pPr lvl="1"/>
            <a:r>
              <a:rPr lang="en-US" dirty="0" smtClean="0"/>
              <a:t>OK, it wasn’t actually that bad. You wouldn’t do it at restaurants.</a:t>
            </a:r>
          </a:p>
          <a:p>
            <a:r>
              <a:rPr lang="en-US" dirty="0"/>
              <a:t>Incredibly successful outside of Big Box stores</a:t>
            </a:r>
          </a:p>
          <a:p>
            <a:pPr lvl="1"/>
            <a:r>
              <a:rPr lang="en-US" dirty="0"/>
              <a:t>Circuit City, Best Buy, Walgreens \ Osco \ CVS \ Duane </a:t>
            </a:r>
            <a:r>
              <a:rPr lang="en-US" dirty="0" err="1" smtClean="0"/>
              <a:t>Reede</a:t>
            </a:r>
            <a:endParaRPr lang="en-US" dirty="0" smtClean="0"/>
          </a:p>
          <a:p>
            <a:r>
              <a:rPr lang="en-US" dirty="0" smtClean="0"/>
              <a:t>Plaintext credit card numbers &amp; exp. dates! NO CVV NEEDED!</a:t>
            </a:r>
          </a:p>
          <a:p>
            <a:pPr lvl="1"/>
            <a:r>
              <a:rPr lang="en-US" dirty="0" smtClean="0"/>
              <a:t>Ship to your neighborhood abandoned house!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is this 1337 HAXOR?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#BLUETEAMGO</a:t>
            </a:r>
          </a:p>
          <a:p>
            <a:pPr lvl="1"/>
            <a:r>
              <a:rPr lang="en-US" dirty="0" smtClean="0"/>
              <a:t>CISSP</a:t>
            </a:r>
          </a:p>
          <a:p>
            <a:pPr lvl="1"/>
            <a:r>
              <a:rPr lang="en-US" dirty="0" smtClean="0"/>
              <a:t>Sr. Information Security Engineer for Global 1000 \ Fortune 500</a:t>
            </a:r>
          </a:p>
          <a:p>
            <a:pPr lvl="1"/>
            <a:r>
              <a:rPr lang="en-US" dirty="0" smtClean="0"/>
              <a:t>Designed some really cool stuff like:</a:t>
            </a:r>
          </a:p>
          <a:p>
            <a:pPr lvl="2"/>
            <a:r>
              <a:rPr lang="en-US" dirty="0" smtClean="0"/>
              <a:t>Drop-in, secure  password auditing (cracking) systems</a:t>
            </a:r>
          </a:p>
          <a:p>
            <a:pPr lvl="2"/>
            <a:r>
              <a:rPr lang="en-US" dirty="0" smtClean="0"/>
              <a:t>WIDS system for Bluetooth to monitor for BT debit card skimmers</a:t>
            </a:r>
          </a:p>
          <a:p>
            <a:pPr lvl="1"/>
            <a:r>
              <a:rPr lang="en-US" dirty="0" smtClean="0"/>
              <a:t>One of the only people on Earth (apparently) who knows TCL</a:t>
            </a:r>
          </a:p>
        </p:txBody>
      </p:sp>
    </p:spTree>
    <p:extLst>
      <p:ext uri="{BB962C8B-B14F-4D97-AF65-F5344CB8AC3E}">
        <p14:creationId xmlns:p14="http://schemas.microsoft.com/office/powerpoint/2010/main" val="3752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HACKERS VS CRACKERS (1993)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White Hat </a:t>
            </a:r>
            <a:r>
              <a:rPr lang="en-US" dirty="0" err="1" smtClean="0"/>
              <a:t>Vs</a:t>
            </a:r>
            <a:r>
              <a:rPr lang="en-US" dirty="0" smtClean="0"/>
              <a:t> Black hat</a:t>
            </a:r>
          </a:p>
          <a:p>
            <a:r>
              <a:rPr lang="en-US" dirty="0" smtClean="0"/>
              <a:t>Hackers were the purest life forms</a:t>
            </a:r>
          </a:p>
          <a:p>
            <a:pPr lvl="1"/>
            <a:r>
              <a:rPr lang="en-US" dirty="0" smtClean="0"/>
              <a:t>Seeking out and sharing all possible knowledge</a:t>
            </a:r>
          </a:p>
          <a:p>
            <a:pPr lvl="1"/>
            <a:r>
              <a:rPr lang="en-US" dirty="0" smtClean="0"/>
              <a:t>“Fighting for the users” – occasionally against evil organizations</a:t>
            </a:r>
            <a:endParaRPr lang="en-US" dirty="0"/>
          </a:p>
          <a:p>
            <a:r>
              <a:rPr lang="en-US" dirty="0" smtClean="0"/>
              <a:t>Crackers were decidedly malicious</a:t>
            </a:r>
          </a:p>
          <a:p>
            <a:pPr lvl="1"/>
            <a:r>
              <a:rPr lang="en-US" dirty="0" smtClean="0"/>
              <a:t>Writing viruses, taking over servers, defacing websites, stealing info</a:t>
            </a:r>
          </a:p>
          <a:p>
            <a:r>
              <a:rPr lang="en-US" dirty="0"/>
              <a:t>Rabbit Hole: IETF </a:t>
            </a:r>
            <a:r>
              <a:rPr lang="en-US" dirty="0" smtClean="0"/>
              <a:t>RFC1392 </a:t>
            </a:r>
            <a:r>
              <a:rPr lang="en-US" dirty="0">
                <a:hlinkClick r:id="rId3"/>
              </a:rPr>
              <a:t>http://www.rfc-archive.org/</a:t>
            </a:r>
            <a:r>
              <a:rPr lang="en-US" dirty="0" err="1">
                <a:hlinkClick r:id="rId3"/>
              </a:rPr>
              <a:t>getrfc.php?rfc</a:t>
            </a:r>
            <a:r>
              <a:rPr lang="en-US" dirty="0">
                <a:hlinkClick r:id="rId3"/>
              </a:rPr>
              <a:t>=1392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94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HACKERS VS CRACKERS (1995)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Essentially Black Hat </a:t>
            </a:r>
            <a:r>
              <a:rPr lang="en-US" dirty="0" err="1" smtClean="0"/>
              <a:t>vs</a:t>
            </a:r>
            <a:r>
              <a:rPr lang="en-US" dirty="0" smtClean="0"/>
              <a:t> Very Dark Gray Hat</a:t>
            </a:r>
          </a:p>
          <a:p>
            <a:r>
              <a:rPr lang="en-US" dirty="0" smtClean="0"/>
              <a:t>Nobody dared claim to be a hacker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were only referred to as one</a:t>
            </a:r>
          </a:p>
          <a:p>
            <a:pPr lvl="1"/>
            <a:r>
              <a:rPr lang="en-US" dirty="0" smtClean="0"/>
              <a:t>Claiming this without being established resulted in immediate attack</a:t>
            </a:r>
            <a:endParaRPr lang="en-US" dirty="0"/>
          </a:p>
          <a:p>
            <a:r>
              <a:rPr lang="en-US" dirty="0" smtClean="0"/>
              <a:t>Crackers focused ONLY on bypassing security measures</a:t>
            </a:r>
          </a:p>
          <a:p>
            <a:pPr lvl="1"/>
            <a:r>
              <a:rPr lang="en-US" dirty="0" smtClean="0"/>
              <a:t>Almost exclusively wrote </a:t>
            </a:r>
            <a:r>
              <a:rPr lang="en-US" dirty="0" err="1" smtClean="0"/>
              <a:t>keygens</a:t>
            </a:r>
            <a:r>
              <a:rPr lang="en-US" dirty="0" smtClean="0"/>
              <a:t>, primarily using </a:t>
            </a:r>
            <a:r>
              <a:rPr lang="en-US" dirty="0" err="1" smtClean="0"/>
              <a:t>SoftIce</a:t>
            </a:r>
            <a:endParaRPr lang="en-US" dirty="0" smtClean="0"/>
          </a:p>
          <a:p>
            <a:pPr lvl="1"/>
            <a:r>
              <a:rPr lang="en-US" dirty="0" smtClean="0"/>
              <a:t>Often regarded as less talented, as most were script kiddies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2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HACKERS VS CRACKERS (NOW)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It’ all the same.  :-/</a:t>
            </a:r>
          </a:p>
        </p:txBody>
      </p:sp>
    </p:spTree>
    <p:extLst>
      <p:ext uri="{BB962C8B-B14F-4D97-AF65-F5344CB8AC3E}">
        <p14:creationId xmlns:p14="http://schemas.microsoft.com/office/powerpoint/2010/main" val="19326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37051"/>
            <a:ext cx="6400800" cy="2269498"/>
          </a:xfrm>
        </p:spPr>
      </p:pic>
    </p:spTree>
    <p:extLst>
      <p:ext uri="{BB962C8B-B14F-4D97-AF65-F5344CB8AC3E}">
        <p14:creationId xmlns:p14="http://schemas.microsoft.com/office/powerpoint/2010/main" val="28495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LANd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“Wish you could still sue an old exploit? Just wait long enough” – Tim </a:t>
            </a:r>
            <a:r>
              <a:rPr lang="en-US" dirty="0" err="1" smtClean="0"/>
              <a:t>Medin</a:t>
            </a:r>
            <a:endParaRPr lang="en-US" dirty="0" smtClean="0"/>
          </a:p>
          <a:p>
            <a:r>
              <a:rPr lang="en-US" dirty="0" err="1" smtClean="0"/>
              <a:t>DoS</a:t>
            </a:r>
            <a:r>
              <a:rPr lang="en-US" dirty="0" smtClean="0"/>
              <a:t> by sending SYN with </a:t>
            </a:r>
            <a:r>
              <a:rPr lang="en-US" dirty="0" err="1" smtClean="0"/>
              <a:t>Src</a:t>
            </a:r>
            <a:r>
              <a:rPr lang="en-US" dirty="0" smtClean="0"/>
              <a:t> IP = </a:t>
            </a:r>
            <a:r>
              <a:rPr lang="en-US" dirty="0" err="1" smtClean="0"/>
              <a:t>Dst</a:t>
            </a:r>
            <a:r>
              <a:rPr lang="en-US" dirty="0" smtClean="0"/>
              <a:t> IP</a:t>
            </a:r>
          </a:p>
          <a:p>
            <a:r>
              <a:rPr lang="en-US" dirty="0" smtClean="0"/>
              <a:t>Affected Windows NT, 95, HP-UX, some printers in 1997.</a:t>
            </a:r>
          </a:p>
          <a:p>
            <a:pPr lvl="1"/>
            <a:r>
              <a:rPr lang="en-US" dirty="0" smtClean="0"/>
              <a:t>Patch simply commented out problem code</a:t>
            </a:r>
          </a:p>
          <a:p>
            <a:r>
              <a:rPr lang="en-US" dirty="0" smtClean="0"/>
              <a:t>Discovered to affect Windows 98 – 2003 Server in </a:t>
            </a:r>
            <a:r>
              <a:rPr lang="en-US" b="1" u="sng" dirty="0" smtClean="0"/>
              <a:t>2005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dev</a:t>
            </a:r>
            <a:r>
              <a:rPr lang="en-US" dirty="0" smtClean="0"/>
              <a:t> simply uncommented the old code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5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most common web exploits are VERY old</a:t>
            </a:r>
          </a:p>
          <a:p>
            <a:pPr lvl="1"/>
            <a:r>
              <a:rPr lang="en-US" dirty="0"/>
              <a:t>As old as SQL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old as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As old as Webmail</a:t>
            </a:r>
          </a:p>
          <a:p>
            <a:pPr lvl="1"/>
            <a:r>
              <a:rPr lang="en-US" dirty="0"/>
              <a:t>As old as </a:t>
            </a:r>
            <a:r>
              <a:rPr lang="en-US" dirty="0" smtClean="0"/>
              <a:t> . . .well, BROWSERS themselves </a:t>
            </a:r>
          </a:p>
          <a:p>
            <a:pPr marL="5143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why didn’t we hear much about them before 5-10 years ago?</a:t>
            </a:r>
          </a:p>
          <a:p>
            <a:pPr lvl="1"/>
            <a:r>
              <a:rPr lang="en-US" dirty="0" smtClean="0"/>
              <a:t>Mostly used by benign pranksters &amp; One-off criminals</a:t>
            </a:r>
          </a:p>
          <a:p>
            <a:pPr lvl="2"/>
            <a:r>
              <a:rPr lang="en-US" dirty="0" smtClean="0"/>
              <a:t>Organized crime was mostly using to to spread profitable adware</a:t>
            </a:r>
          </a:p>
          <a:p>
            <a:pPr lvl="2"/>
            <a:r>
              <a:rPr lang="en-US" dirty="0" err="1"/>
              <a:t>DDoS</a:t>
            </a:r>
            <a:r>
              <a:rPr lang="en-US" dirty="0"/>
              <a:t> </a:t>
            </a:r>
            <a:r>
              <a:rPr lang="en-US" dirty="0" err="1" smtClean="0"/>
              <a:t>hostaging</a:t>
            </a:r>
            <a:r>
              <a:rPr lang="en-US" dirty="0" smtClean="0"/>
              <a:t> was easy, and quite </a:t>
            </a:r>
            <a:r>
              <a:rPr lang="en-US" dirty="0"/>
              <a:t>lucrative (still is) </a:t>
            </a:r>
            <a:endParaRPr lang="en-US" dirty="0" smtClean="0"/>
          </a:p>
          <a:p>
            <a:pPr lvl="1"/>
            <a:r>
              <a:rPr lang="en-US" dirty="0" smtClean="0"/>
              <a:t>APT countries had very limited Internet access</a:t>
            </a:r>
          </a:p>
          <a:p>
            <a:pPr lvl="1"/>
            <a:r>
              <a:rPr lang="en-US" dirty="0" err="1" smtClean="0"/>
              <a:t>eCommerce</a:t>
            </a:r>
            <a:r>
              <a:rPr lang="en-US" dirty="0" smtClean="0"/>
              <a:t> was still in its infancy</a:t>
            </a:r>
          </a:p>
          <a:p>
            <a:pPr lvl="2"/>
            <a:r>
              <a:rPr lang="en-US" dirty="0" smtClean="0"/>
              <a:t>Less transactions = less to steal</a:t>
            </a:r>
          </a:p>
          <a:p>
            <a:pPr lvl="2"/>
            <a:r>
              <a:rPr lang="en-US" dirty="0" smtClean="0"/>
              <a:t>Very little in-house processing</a:t>
            </a:r>
          </a:p>
          <a:p>
            <a:pPr lvl="1"/>
            <a:r>
              <a:rPr lang="en-US" dirty="0" smtClean="0"/>
              <a:t>CYBER was not marketable / being marketed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Soooooo</a:t>
            </a:r>
            <a:r>
              <a:rPr lang="en-US" dirty="0" smtClean="0"/>
              <a:t> why is this STILL A PROBLEM 5-10 years later?</a:t>
            </a:r>
          </a:p>
          <a:p>
            <a:pPr lvl="1"/>
            <a:r>
              <a:rPr lang="en-US" dirty="0" smtClean="0"/>
              <a:t>Security is an afterthought:</a:t>
            </a:r>
          </a:p>
          <a:p>
            <a:pPr lvl="2"/>
            <a:r>
              <a:rPr lang="en-US" dirty="0" smtClean="0"/>
              <a:t>We create a product, and then (if we’re lucky) ask if it’s secure</a:t>
            </a:r>
          </a:p>
          <a:p>
            <a:pPr lvl="2"/>
            <a:r>
              <a:rPr lang="en-US" dirty="0" smtClean="0"/>
              <a:t>Our developers are not being trained in secure practices</a:t>
            </a:r>
          </a:p>
          <a:p>
            <a:pPr lvl="2"/>
            <a:r>
              <a:rPr lang="en-US" dirty="0" smtClean="0"/>
              <a:t>ESPECIALLY true for non-IT products, such as INTERNET OF THINGS</a:t>
            </a:r>
          </a:p>
          <a:p>
            <a:pPr lvl="1"/>
            <a:r>
              <a:rPr lang="en-US" dirty="0" smtClean="0"/>
              <a:t>We are concerned only with quickly pushing a product to market</a:t>
            </a:r>
          </a:p>
          <a:p>
            <a:pPr lvl="2"/>
            <a:r>
              <a:rPr lang="en-US" dirty="0" smtClean="0"/>
              <a:t>QA borders on nonexistent, and rarely involves a security assessment</a:t>
            </a:r>
          </a:p>
          <a:p>
            <a:pPr lvl="2"/>
            <a:r>
              <a:rPr lang="en-US" dirty="0" smtClean="0"/>
              <a:t>Assessments result only in more work that does not improve the user experience or product quality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me on Twitter! @J0hnnyXm4s (With a zero and a four!)</a:t>
            </a:r>
          </a:p>
          <a:p>
            <a:r>
              <a:rPr lang="en-US" dirty="0" smtClean="0"/>
              <a:t>Leave me alone on Facebook! </a:t>
            </a:r>
          </a:p>
          <a:p>
            <a:r>
              <a:rPr lang="en-US" dirty="0" smtClean="0"/>
              <a:t>Check out </a:t>
            </a:r>
            <a:r>
              <a:rPr lang="en-US" smtClean="0"/>
              <a:t>my </a:t>
            </a:r>
            <a:r>
              <a:rPr lang="en-US" smtClean="0"/>
              <a:t>YouTube Playlist: </a:t>
            </a:r>
            <a:r>
              <a:rPr lang="en-US" sz="1600" dirty="0">
                <a:hlinkClick r:id="rId2"/>
              </a:rPr>
              <a:t>http://bit.ly/</a:t>
            </a:r>
            <a:r>
              <a:rPr lang="en-US" sz="1600" dirty="0" smtClean="0">
                <a:hlinkClick r:id="rId2"/>
              </a:rPr>
              <a:t>1ZEqaY1</a:t>
            </a:r>
            <a:endParaRPr lang="en-US" sz="1600" dirty="0" smtClean="0"/>
          </a:p>
          <a:p>
            <a:r>
              <a:rPr lang="en-US" sz="1600" dirty="0" smtClean="0"/>
              <a:t>Slide decks for my talks</a:t>
            </a:r>
            <a:r>
              <a:rPr lang="en-US" sz="1600" dirty="0"/>
              <a:t>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err="1" smtClean="0">
                <a:hlinkClick r:id="rId3"/>
              </a:rPr>
              <a:t>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johnnyxmas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Talk_Decks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4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is this 1337 HAXOR?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#REDTEAMGO</a:t>
            </a:r>
          </a:p>
          <a:p>
            <a:pPr lvl="1"/>
            <a:r>
              <a:rPr lang="en-US" dirty="0" smtClean="0"/>
              <a:t>GIAC Penetration Tester</a:t>
            </a:r>
          </a:p>
          <a:p>
            <a:pPr lvl="1"/>
            <a:r>
              <a:rPr lang="en-US" dirty="0" smtClean="0"/>
              <a:t>Penetration Tester for RedLegg International</a:t>
            </a:r>
          </a:p>
          <a:p>
            <a:pPr lvl="2"/>
            <a:r>
              <a:rPr lang="en-US" dirty="0" smtClean="0"/>
              <a:t>Top-to-bottom, context &amp; threat-based security assessments</a:t>
            </a:r>
          </a:p>
          <a:p>
            <a:pPr lvl="2"/>
            <a:r>
              <a:rPr lang="en-US" dirty="0" smtClean="0"/>
              <a:t>VERY large, global clients, plus Federal, nonprofit, etc.</a:t>
            </a:r>
          </a:p>
          <a:p>
            <a:pPr lvl="2"/>
            <a:r>
              <a:rPr lang="en-US" dirty="0" smtClean="0"/>
              <a:t>Seriously vicious phishing campaigns</a:t>
            </a:r>
            <a:endParaRPr lang="en-US" dirty="0"/>
          </a:p>
          <a:p>
            <a:pPr lvl="2"/>
            <a:r>
              <a:rPr lang="en-US" dirty="0" smtClean="0"/>
              <a:t>I rob banks for a living</a:t>
            </a:r>
          </a:p>
          <a:p>
            <a:r>
              <a:rPr lang="en-US" dirty="0" smtClean="0"/>
              <a:t>Speaking at </a:t>
            </a:r>
            <a:r>
              <a:rPr lang="en-US" dirty="0" smtClean="0"/>
              <a:t>13 </a:t>
            </a:r>
            <a:r>
              <a:rPr lang="en-US" dirty="0" smtClean="0"/>
              <a:t>conferences this year in 3 countries</a:t>
            </a:r>
          </a:p>
        </p:txBody>
      </p:sp>
    </p:spTree>
    <p:extLst>
      <p:ext uri="{BB962C8B-B14F-4D97-AF65-F5344CB8AC3E}">
        <p14:creationId xmlns:p14="http://schemas.microsoft.com/office/powerpoint/2010/main" val="3802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hacking?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 I </a:t>
            </a:r>
            <a:r>
              <a:rPr lang="en-US" sz="2400" dirty="0" smtClean="0"/>
              <a:t>don’t think we need to discuss this</a:t>
            </a:r>
            <a:r>
              <a:rPr lang="en-US" sz="2400" dirty="0" smtClean="0"/>
              <a:t>.</a:t>
            </a:r>
          </a:p>
          <a:p>
            <a:pPr lvl="1"/>
            <a:r>
              <a:rPr lang="en-US" sz="2200" dirty="0" smtClean="0"/>
              <a:t>Then why did I make a slide?</a:t>
            </a:r>
          </a:p>
          <a:p>
            <a:pPr lvl="1"/>
            <a:r>
              <a:rPr lang="en-US" sz="2200" dirty="0" smtClean="0"/>
              <a:t>I don’t know. </a:t>
            </a:r>
          </a:p>
          <a:p>
            <a:pPr lvl="1"/>
            <a:r>
              <a:rPr lang="en-US" sz="2200" dirty="0" smtClean="0"/>
              <a:t>This is awkward. Say something.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827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Cable TV piracy</a:t>
            </a:r>
            <a:endParaRPr lang="en-US" dirty="0"/>
          </a:p>
        </p:txBody>
      </p:sp>
      <p:pic>
        <p:nvPicPr>
          <p:cNvPr id="4" name="Content Placeholder 3" descr="download (1)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681" r="-78681"/>
          <a:stretch>
            <a:fillRect/>
          </a:stretch>
        </p:blipFill>
        <p:spPr>
          <a:xfrm>
            <a:off x="1371600" y="1828800"/>
            <a:ext cx="6400800" cy="1865313"/>
          </a:xfrm>
        </p:spPr>
      </p:pic>
      <p:sp>
        <p:nvSpPr>
          <p:cNvPr id="3" name="TextBox 2"/>
          <p:cNvSpPr txBox="1"/>
          <p:nvPr/>
        </p:nvSpPr>
        <p:spPr>
          <a:xfrm>
            <a:off x="1772962" y="3872132"/>
            <a:ext cx="5514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 invalidUrl="file://localhost\Rabbit Hole\ https\::en.wikipedia.org:wiki:Max_Headroom_broadcast_signal_intrusion" action="ppaction://hlinkfile"/>
              </a:rPr>
              <a:t>Rabbit Hole: https</a:t>
            </a:r>
            <a:r>
              <a:rPr lang="en-US" sz="1200" dirty="0">
                <a:hlinkClick r:id="rId4" invalidUrl="file://localhost\Rabbit Hole\ https\::en.wikipedia.org:wiki:Max_Headroom_broadcast_signal_intrusion" action="ppaction://hlinkfile"/>
              </a:rPr>
              <a:t>://</a:t>
            </a:r>
            <a:r>
              <a:rPr lang="en-US" sz="1200" dirty="0" err="1">
                <a:hlinkClick r:id="rId5" invalidUrl="file://localhost\Rabbit Hole\ https\::en.wikipedia.org:wiki:Max_Headroom_broadcast_signal_intrusion" action="ppaction://hlinkfile"/>
              </a:rPr>
              <a:t>en.wikipedia.org</a:t>
            </a:r>
            <a:r>
              <a:rPr lang="en-US" sz="1200" dirty="0">
                <a:hlinkClick r:id="rId6" invalidUrl="file://localhost\Rabbit Hole\ https\::en.wikipedia.org:wiki:Max_Headroom_broadcast_signal_intrusion" action="ppaction://hlinkfile"/>
              </a:rPr>
              <a:t>/wiki/</a:t>
            </a:r>
            <a:r>
              <a:rPr lang="en-US" sz="1200" dirty="0" err="1">
                <a:hlinkClick r:id="rId7" invalidUrl="file://localhost\Rabbit Hole\ https\::en.wikipedia.org:wiki:Max_Headroom_broadcast_signal_intrusion" action="ppaction://hlinkfile"/>
              </a:rPr>
              <a:t>Max_Headroom_broadcast_signal_intrusion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86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Analog: best left to music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Cable used to be ANALOG!</a:t>
            </a:r>
          </a:p>
          <a:p>
            <a:pPr lvl="1"/>
            <a:r>
              <a:rPr lang="en-US" dirty="0" smtClean="0"/>
              <a:t>That meant NO PHONING HOME</a:t>
            </a:r>
          </a:p>
          <a:p>
            <a:pPr lvl="1"/>
            <a:r>
              <a:rPr lang="en-US" dirty="0" smtClean="0"/>
              <a:t>Pirates were not remotely detectable or easily targeted</a:t>
            </a:r>
          </a:p>
          <a:p>
            <a:r>
              <a:rPr lang="en-US" dirty="0" smtClean="0"/>
              <a:t>Everyone got the SAME SIGNALS</a:t>
            </a:r>
          </a:p>
          <a:p>
            <a:pPr lvl="1"/>
            <a:r>
              <a:rPr lang="en-US" dirty="0"/>
              <a:t>Want a signal? Just tap it at the </a:t>
            </a:r>
            <a:r>
              <a:rPr lang="en-US" dirty="0" smtClean="0"/>
              <a:t>pole (or wherever)!</a:t>
            </a:r>
          </a:p>
          <a:p>
            <a:pPr lvl="1"/>
            <a:r>
              <a:rPr lang="en-US" dirty="0" smtClean="0"/>
              <a:t>Targeting had to be done via broadcasts (just like LAN broadcasts)</a:t>
            </a:r>
          </a:p>
          <a:p>
            <a:pPr lvl="2"/>
            <a:r>
              <a:rPr lang="en-US" dirty="0" smtClean="0"/>
              <a:t>Pay-Per-View</a:t>
            </a:r>
          </a:p>
          <a:p>
            <a:pPr lvl="2"/>
            <a:r>
              <a:rPr lang="en-US" dirty="0" smtClean="0"/>
              <a:t>Premium channel subscriptions</a:t>
            </a:r>
          </a:p>
          <a:p>
            <a:pPr lvl="2"/>
            <a:r>
              <a:rPr lang="en-US" dirty="0" err="1" smtClean="0"/>
              <a:t>Deauthenticating</a:t>
            </a:r>
            <a:r>
              <a:rPr lang="en-US" dirty="0" smtClean="0"/>
              <a:t> stolen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NSFW!</a:t>
            </a:r>
            <a:endParaRPr lang="en-US" dirty="0"/>
          </a:p>
        </p:txBody>
      </p:sp>
      <p:pic>
        <p:nvPicPr>
          <p:cNvPr id="4" name="Content Placeholder 3" descr="download (2)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3" b="32143"/>
          <a:stretch>
            <a:fillRect/>
          </a:stretch>
        </p:blipFill>
        <p:spPr>
          <a:xfrm>
            <a:off x="1371600" y="1828800"/>
            <a:ext cx="6400800" cy="2286000"/>
          </a:xfrm>
        </p:spPr>
      </p:pic>
    </p:spTree>
    <p:extLst>
      <p:ext uri="{BB962C8B-B14F-4D97-AF65-F5344CB8AC3E}">
        <p14:creationId xmlns:p14="http://schemas.microsoft.com/office/powerpoint/2010/main" val="15477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ANALOG: BEST LEFT TO MUSIC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Premium services were “scrambled”</a:t>
            </a:r>
          </a:p>
          <a:p>
            <a:pPr lvl="1"/>
            <a:r>
              <a:rPr lang="en-US" dirty="0" smtClean="0"/>
              <a:t>“Descrambling” black boxes were cheap to make &amp; sell</a:t>
            </a:r>
          </a:p>
          <a:p>
            <a:pPr lvl="1"/>
            <a:r>
              <a:rPr lang="en-US" dirty="0" smtClean="0"/>
              <a:t>Didn’t actually descramble, just told the main box to do so</a:t>
            </a:r>
          </a:p>
          <a:p>
            <a:pPr lvl="1"/>
            <a:r>
              <a:rPr lang="en-US" dirty="0" smtClean="0"/>
              <a:t>“Bullet Protectors” absorbed the “stop descramble” signal</a:t>
            </a:r>
          </a:p>
          <a:p>
            <a:pPr lvl="1"/>
            <a:endParaRPr lang="en-US" dirty="0"/>
          </a:p>
          <a:p>
            <a:r>
              <a:rPr lang="en-US" dirty="0" smtClean="0"/>
              <a:t>Tracing manufacturers of the “descramblers” was difficult</a:t>
            </a:r>
          </a:p>
          <a:p>
            <a:pPr lvl="1"/>
            <a:r>
              <a:rPr lang="en-US" dirty="0" smtClean="0"/>
              <a:t>Mike Tyson hat offer</a:t>
            </a:r>
          </a:p>
          <a:p>
            <a:pPr lvl="1"/>
            <a:r>
              <a:rPr lang="en-US" dirty="0" smtClean="0"/>
              <a:t>Very easy to build –how would you know, you ask?</a:t>
            </a:r>
          </a:p>
        </p:txBody>
      </p:sp>
    </p:spTree>
    <p:extLst>
      <p:ext uri="{BB962C8B-B14F-4D97-AF65-F5344CB8AC3E}">
        <p14:creationId xmlns:p14="http://schemas.microsoft.com/office/powerpoint/2010/main" val="16252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TEXTFILES!!</a:t>
            </a:r>
            <a:endParaRPr lang="en-US" dirty="0"/>
          </a:p>
        </p:txBody>
      </p:sp>
      <p:pic>
        <p:nvPicPr>
          <p:cNvPr id="4" name="Content Placeholder 3" descr="cable-pirac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63" b="-10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41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12938</TotalTime>
  <Words>1334</Words>
  <Application>Microsoft Macintosh PowerPoint</Application>
  <PresentationFormat>On-screen Show (16:9)</PresentationFormat>
  <Paragraphs>193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Garamond</vt:lpstr>
      <vt:lpstr>Wingdings</vt:lpstr>
      <vt:lpstr>Arial</vt:lpstr>
      <vt:lpstr>Couture</vt:lpstr>
      <vt:lpstr>Get OFF MY LAN! (Hacking in the olden days)   (La magie du grand-père pour la technologie)</vt:lpstr>
      <vt:lpstr>Who is this 1337 HAXOR?</vt:lpstr>
      <vt:lpstr>Who is this 1337 HAXOR?</vt:lpstr>
      <vt:lpstr>What IS hacking?</vt:lpstr>
      <vt:lpstr>Cable TV piracy</vt:lpstr>
      <vt:lpstr>Analog: best left to music</vt:lpstr>
      <vt:lpstr>NSFW!</vt:lpstr>
      <vt:lpstr>ANALOG: BEST LEFT TO MUSIC</vt:lpstr>
      <vt:lpstr>TEXTFILES!!</vt:lpstr>
      <vt:lpstr>TEXTFILES!</vt:lpstr>
      <vt:lpstr>BBS? Like from the uk?</vt:lpstr>
      <vt:lpstr>Wardialing!</vt:lpstr>
      <vt:lpstr>WARDIALING</vt:lpstr>
      <vt:lpstr>Internet hacki- Uh. . .”pentesting”</vt:lpstr>
      <vt:lpstr>Get root, sniff creds, own domain.</vt:lpstr>
      <vt:lpstr>LOL. Just LOL. </vt:lpstr>
      <vt:lpstr>Stuff people who weren’t me did</vt:lpstr>
      <vt:lpstr>Dumpster diving!</vt:lpstr>
      <vt:lpstr>Dumpster diving!</vt:lpstr>
      <vt:lpstr>HACKERS VS CRACKERS (1993)</vt:lpstr>
      <vt:lpstr>HACKERS VS CRACKERS (1995)</vt:lpstr>
      <vt:lpstr>HACKERS VS CRACKERS (NOW)</vt:lpstr>
      <vt:lpstr>Information superhighway vulnerability exploitation methodologies!</vt:lpstr>
      <vt:lpstr>LANd ATTACK</vt:lpstr>
      <vt:lpstr>Information superhighway vulnerability exploitation methodologies!</vt:lpstr>
      <vt:lpstr>Information superhighway vulnerability exploitation methodologies!</vt:lpstr>
      <vt:lpstr>Information superhighway vulnerability exploitation methodologies!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OFF MY LAN! (hacking in the ’90s)</dc:title>
  <dc:creator>None</dc:creator>
  <cp:lastModifiedBy>Johnny Martinelli</cp:lastModifiedBy>
  <cp:revision>65</cp:revision>
  <dcterms:created xsi:type="dcterms:W3CDTF">2015-10-05T01:52:00Z</dcterms:created>
  <dcterms:modified xsi:type="dcterms:W3CDTF">2015-11-07T07:32:29Z</dcterms:modified>
</cp:coreProperties>
</file>