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7B7B7B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Relationship Id="rId4" Type="http://schemas.openxmlformats.org/officeDocument/2006/relationships/image" Target="../media/image07.png"/><Relationship Id="rId5" Type="http://schemas.openxmlformats.org/officeDocument/2006/relationships/image" Target="../media/image03.png"/><Relationship Id="rId6" Type="http://schemas.openxmlformats.org/officeDocument/2006/relationships/image" Target="../media/image0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www.hackersforcharity.org" TargetMode="External"/><Relationship Id="rId4" Type="http://schemas.openxmlformats.org/officeDocument/2006/relationships/hyperlink" Target="www.hackersforcharity.org" TargetMode="External"/><Relationship Id="rId11" Type="http://schemas.openxmlformats.org/officeDocument/2006/relationships/hyperlink" Target="www.eff.org" TargetMode="External"/><Relationship Id="rId10" Type="http://schemas.openxmlformats.org/officeDocument/2006/relationships/hyperlink" Target="www.eff.org" TargetMode="External"/><Relationship Id="rId9" Type="http://schemas.openxmlformats.org/officeDocument/2006/relationships/hyperlink" Target="www.eff.org" TargetMode="External"/><Relationship Id="rId5" Type="http://schemas.openxmlformats.org/officeDocument/2006/relationships/hyperlink" Target="www.hackersforcharity.org" TargetMode="External"/><Relationship Id="rId6" Type="http://schemas.openxmlformats.org/officeDocument/2006/relationships/hyperlink" Target="www.iamthecavalry.org" TargetMode="External"/><Relationship Id="rId7" Type="http://schemas.openxmlformats.org/officeDocument/2006/relationships/hyperlink" Target="www.iamthecavalry.org" TargetMode="External"/><Relationship Id="rId8" Type="http://schemas.openxmlformats.org/officeDocument/2006/relationships/hyperlink" Target="www.iamthecavalry.or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7B7B7B"/>
            </a:gs>
            <a:gs pos="8000">
              <a:srgbClr val="7B7B7B"/>
            </a:gs>
            <a:gs pos="100000">
              <a:schemeClr val="dk1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85800" y="608275"/>
            <a:ext cx="7772400" cy="27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3A074"/>
              </a:buClr>
              <a:buSzPct val="25000"/>
              <a:buFont typeface="Calibri"/>
              <a:buNone/>
            </a:pPr>
            <a:r>
              <a:rPr b="1" lang="en-US" sz="6000">
                <a:solidFill>
                  <a:srgbClr val="F3A074"/>
                </a:solidFill>
              </a:rPr>
              <a:t>YOU’RE RIGHT:</a:t>
            </a:r>
          </a:p>
          <a:p>
            <a:pPr indent="0" lvl="0" marL="0" marR="0" rtl="0" algn="ctr">
              <a:spcBef>
                <a:spcPts val="0"/>
              </a:spcBef>
              <a:buClr>
                <a:srgbClr val="F3A074"/>
              </a:buClr>
              <a:buSzPct val="25000"/>
              <a:buFont typeface="Calibri"/>
              <a:buNone/>
            </a:pPr>
            <a:r>
              <a:rPr b="1" lang="en-US" sz="6000">
                <a:solidFill>
                  <a:srgbClr val="F3A074"/>
                </a:solidFill>
              </a:rPr>
              <a:t>THIS SUCKS.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371600" y="3352800"/>
            <a:ext cx="6400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1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Bettering our InfoSec </a:t>
            </a:r>
            <a:r>
              <a:rPr i="1" lang="en-US"/>
              <a:t>C</a:t>
            </a:r>
            <a:r>
              <a:rPr b="0" i="1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ommunity by </a:t>
            </a:r>
            <a:r>
              <a:rPr i="1" lang="en-US"/>
              <a:t>Leaving our InfoSec Community</a:t>
            </a:r>
            <a:b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CypherCon 2016</a:t>
            </a:r>
            <a:b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Johnny Xmas &amp; Lesley Carhart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ctrTitle"/>
          </p:nvPr>
        </p:nvSpPr>
        <p:spPr>
          <a:xfrm>
            <a:off x="685787" y="1663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lang="en-US"/>
              <a:t>YOU CAN DO THIS TOO!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775" y="1636300"/>
            <a:ext cx="4867150" cy="4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Social Interaction Skills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/>
              <a:t>Johnny is an </a:t>
            </a:r>
            <a:r>
              <a:rPr lang="en-US">
                <a:solidFill>
                  <a:schemeClr val="accent3"/>
                </a:solidFill>
              </a:rPr>
              <a:t>introverted agorophobe</a:t>
            </a:r>
            <a:r>
              <a:rPr lang="en-US"/>
              <a:t>.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/>
              <a:t>We know. Wearing Pants </a:t>
            </a:r>
            <a:r>
              <a:rPr lang="en-US">
                <a:solidFill>
                  <a:schemeClr val="accent3"/>
                </a:solidFill>
              </a:rPr>
              <a:t>Sucks.</a:t>
            </a:r>
            <a:r>
              <a:rPr lang="en-US"/>
              <a:t> 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/>
              <a:t>Between Netflix, PS4, and our bookshelves, we have an amazing home safety bubble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(that’s </a:t>
            </a:r>
            <a:r>
              <a:rPr lang="en-US">
                <a:solidFill>
                  <a:schemeClr val="accent3"/>
                </a:solidFill>
              </a:rPr>
              <a:t>incredibly difficult</a:t>
            </a:r>
            <a:r>
              <a:rPr lang="en-US"/>
              <a:t> to leave!)</a:t>
            </a: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/>
              <a:t>You will NOT succeed at first. You must </a:t>
            </a:r>
            <a:r>
              <a:rPr lang="en-US">
                <a:solidFill>
                  <a:schemeClr val="accent3"/>
                </a:solidFill>
              </a:rPr>
              <a:t>PRACTICE, PRACTICE, PRACTICE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Practice EFFECTIVELY!</a:t>
            </a: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/>
              <a:t>. . . Just watch Johnny’s talks. 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Explaining Super Technical Things to Non-Technical People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57200" y="1600200"/>
            <a:ext cx="8229600" cy="28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</a:pPr>
            <a:r>
              <a:rPr lang="en-US"/>
              <a:t>Making Assumptions is Dangerous!</a:t>
            </a:r>
          </a:p>
          <a:p>
            <a:pPr indent="-406400" lvl="0" marL="914400" marR="0" rtl="0" algn="l">
              <a:spcBef>
                <a:spcPts val="0"/>
              </a:spcBef>
              <a:buSzPct val="100000"/>
            </a:pPr>
            <a:r>
              <a:rPr lang="en-US" sz="2800"/>
              <a:t>Lawyers</a:t>
            </a:r>
          </a:p>
          <a:p>
            <a:pPr indent="-406400" lvl="0" marL="914400" marR="0" rtl="0" algn="l">
              <a:spcBef>
                <a:spcPts val="0"/>
              </a:spcBef>
              <a:buSzPct val="100000"/>
            </a:pPr>
            <a:r>
              <a:rPr lang="en-US" sz="2800"/>
              <a:t>The Media</a:t>
            </a:r>
          </a:p>
          <a:p>
            <a:pPr indent="-406400" lvl="0" marL="914400" marR="0" rtl="0" algn="l">
              <a:spcBef>
                <a:spcPts val="0"/>
              </a:spcBef>
              <a:buSzPct val="100000"/>
            </a:pPr>
            <a:r>
              <a:rPr lang="en-US" sz="2800"/>
              <a:t>People </a:t>
            </a:r>
            <a:r>
              <a:rPr lang="en-US" sz="2800">
                <a:solidFill>
                  <a:schemeClr val="accent3"/>
                </a:solidFill>
              </a:rPr>
              <a:t>Younger </a:t>
            </a:r>
            <a:r>
              <a:rPr lang="en-US" sz="2800"/>
              <a:t>and </a:t>
            </a:r>
            <a:r>
              <a:rPr lang="en-US" sz="2800">
                <a:solidFill>
                  <a:schemeClr val="accent3"/>
                </a:solidFill>
              </a:rPr>
              <a:t>Older </a:t>
            </a:r>
            <a:r>
              <a:rPr lang="en-US" sz="2800"/>
              <a:t>than you</a:t>
            </a:r>
          </a:p>
          <a:p>
            <a:pPr indent="-228600" lvl="0" marL="457200" marR="0" rtl="0" algn="l">
              <a:spcBef>
                <a:spcPts val="0"/>
              </a:spcBef>
            </a:pPr>
            <a:r>
              <a:rPr lang="en-US"/>
              <a:t>Don’t be condescending.</a:t>
            </a:r>
          </a:p>
          <a:p>
            <a:pPr indent="-228600" lvl="0" marL="457200" marR="0" rtl="0" algn="l">
              <a:spcBef>
                <a:spcPts val="0"/>
              </a:spcBef>
            </a:pPr>
            <a:r>
              <a:rPr lang="en-US"/>
              <a:t>Practice!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225" y="4395975"/>
            <a:ext cx="19431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4325" y="4395975"/>
            <a:ext cx="1943100" cy="2317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7420" y="4395970"/>
            <a:ext cx="2317674" cy="231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 rotWithShape="1">
          <a:blip r:embed="rId6">
            <a:alphaModFix/>
          </a:blip>
          <a:srcRect b="4615" l="14594" r="36741" t="7130"/>
          <a:stretch/>
        </p:blipFill>
        <p:spPr>
          <a:xfrm>
            <a:off x="6515100" y="4395975"/>
            <a:ext cx="2317675" cy="23621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246500" y="6286025"/>
            <a:ext cx="1857600" cy="36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>
                <a:solidFill>
                  <a:schemeClr val="accent3"/>
                </a:solidFill>
              </a:rPr>
              <a:t>Adm. Grace Hopper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2254325" y="4445825"/>
            <a:ext cx="1540500" cy="36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>
                <a:solidFill>
                  <a:schemeClr val="accent3"/>
                </a:solidFill>
              </a:rPr>
              <a:t>Robert Morris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4290650" y="6308725"/>
            <a:ext cx="2131200" cy="32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>
                <a:solidFill>
                  <a:schemeClr val="accent3"/>
                </a:solidFill>
              </a:rPr>
              <a:t>Lyndsey Scott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7138750" y="6308725"/>
            <a:ext cx="1259100" cy="40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>
                <a:solidFill>
                  <a:schemeClr val="accent3"/>
                </a:solidFill>
              </a:rPr>
              <a:t>John Draper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Career Advising and Mentoring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318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</a:pPr>
            <a:r>
              <a:rPr lang="en-US"/>
              <a:t>People need our help!</a:t>
            </a:r>
          </a:p>
          <a:p>
            <a:pPr indent="-228600" lvl="0" marL="457200" marR="0" rtl="0" algn="l">
              <a:spcBef>
                <a:spcPts val="0"/>
              </a:spcBef>
            </a:pPr>
            <a:r>
              <a:rPr lang="en-US"/>
              <a:t>Drop the </a:t>
            </a:r>
            <a:r>
              <a:rPr lang="en-US">
                <a:solidFill>
                  <a:schemeClr val="accent3"/>
                </a:solidFill>
              </a:rPr>
              <a:t>elitism</a:t>
            </a:r>
            <a:r>
              <a:rPr lang="en-US"/>
              <a:t>! (We need people.)</a:t>
            </a:r>
          </a:p>
          <a:p>
            <a:pPr indent="-228600" lvl="0" marL="457200" marR="0" rtl="0" algn="l">
              <a:spcBef>
                <a:spcPts val="0"/>
              </a:spcBef>
            </a:pPr>
            <a:r>
              <a:rPr lang="en-US"/>
              <a:t>Not everybody had/has the same </a:t>
            </a:r>
            <a:r>
              <a:rPr lang="en-US">
                <a:solidFill>
                  <a:schemeClr val="accent3"/>
                </a:solidFill>
              </a:rPr>
              <a:t>advantages</a:t>
            </a:r>
            <a:r>
              <a:rPr lang="en-US"/>
              <a:t>.</a:t>
            </a:r>
          </a:p>
          <a:p>
            <a:pPr indent="-228600" lvl="0" marL="457200" marR="0" rtl="0" algn="l">
              <a:spcBef>
                <a:spcPts val="0"/>
              </a:spcBef>
            </a:pPr>
            <a:r>
              <a:rPr lang="en-US"/>
              <a:t>Not everybody has the same </a:t>
            </a:r>
            <a:r>
              <a:rPr lang="en-US">
                <a:solidFill>
                  <a:schemeClr val="accent3"/>
                </a:solidFill>
              </a:rPr>
              <a:t>interests, backgrounds, </a:t>
            </a:r>
            <a:r>
              <a:rPr lang="en-US"/>
              <a:t>or </a:t>
            </a:r>
            <a:r>
              <a:rPr lang="en-US">
                <a:solidFill>
                  <a:schemeClr val="accent3"/>
                </a:solidFill>
              </a:rPr>
              <a:t>frame of reference</a:t>
            </a:r>
            <a:r>
              <a:rPr lang="en-US"/>
              <a:t>.</a:t>
            </a:r>
          </a:p>
          <a:p>
            <a:pPr indent="-228600" lvl="0" marL="457200" marR="0" rtl="0" algn="l">
              <a:spcBef>
                <a:spcPts val="0"/>
              </a:spcBef>
            </a:pPr>
            <a:r>
              <a:rPr lang="en-US"/>
              <a:t>Seek mentees out.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InfoSec Resume Advising and Editing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Calibri"/>
            </a:pPr>
            <a:r>
              <a:rPr b="1" lang="en-US"/>
              <a:t>Resumes are key to breaking into infosec</a:t>
            </a:r>
          </a:p>
          <a:p>
            <a:pPr indent="-228600" lvl="0" marL="457200" rtl="0">
              <a:spcBef>
                <a:spcPts val="0"/>
              </a:spcBef>
              <a:buFont typeface="Calibri"/>
            </a:pPr>
            <a:r>
              <a:rPr b="1" lang="en-US"/>
              <a:t>We as resume recipients \ hiring managers should offer feedback to </a:t>
            </a:r>
            <a:r>
              <a:rPr b="1" lang="en-US">
                <a:solidFill>
                  <a:schemeClr val="accent3"/>
                </a:solidFill>
              </a:rPr>
              <a:t>candidates </a:t>
            </a:r>
            <a:r>
              <a:rPr b="1" lang="en-US"/>
              <a:t>and </a:t>
            </a:r>
            <a:r>
              <a:rPr b="1" lang="en-US">
                <a:solidFill>
                  <a:schemeClr val="accent3"/>
                </a:solidFill>
              </a:rPr>
              <a:t>mentees</a:t>
            </a:r>
            <a:r>
              <a:rPr b="1" lang="en-US"/>
              <a:t>.</a:t>
            </a:r>
          </a:p>
          <a:p>
            <a:pPr indent="-431800" lvl="1" marL="914400" marR="0" rtl="0" algn="l">
              <a:spcBef>
                <a:spcPts val="0"/>
              </a:spcBef>
              <a:buClr>
                <a:schemeClr val="lt1"/>
              </a:buClr>
              <a:buSzPct val="114285"/>
              <a:buFont typeface="Calibri"/>
            </a:pPr>
            <a:r>
              <a:rPr lang="en-US"/>
              <a:t>People still use </a:t>
            </a:r>
            <a:r>
              <a:rPr lang="en-US">
                <a:solidFill>
                  <a:schemeClr val="accent3"/>
                </a:solidFill>
              </a:rPr>
              <a:t>obsolete resume formats</a:t>
            </a:r>
            <a:r>
              <a:rPr lang="en-US"/>
              <a:t>.</a:t>
            </a:r>
          </a:p>
          <a:p>
            <a:pPr indent="-228600" lvl="2" marL="1371600" marR="0" rtl="0" algn="l">
              <a:spcBef>
                <a:spcPts val="0"/>
              </a:spcBef>
            </a:pPr>
            <a:r>
              <a:rPr lang="en-US"/>
              <a:t>If they use a “format” at all.</a:t>
            </a:r>
          </a:p>
          <a:p>
            <a:pPr indent="-228600" lvl="1" marL="914400" marR="0" rtl="0" algn="l">
              <a:spcBef>
                <a:spcPts val="0"/>
              </a:spcBef>
            </a:pPr>
            <a:r>
              <a:rPr lang="en-US"/>
              <a:t>People aren’t seeking out </a:t>
            </a:r>
            <a:r>
              <a:rPr lang="en-US">
                <a:solidFill>
                  <a:schemeClr val="accent3"/>
                </a:solidFill>
              </a:rPr>
              <a:t>resume editing</a:t>
            </a:r>
            <a:r>
              <a:rPr lang="en-US"/>
              <a:t>.</a:t>
            </a:r>
          </a:p>
          <a:p>
            <a:pPr indent="-228600" lvl="1" marL="914400" marR="0" rtl="0" algn="l">
              <a:spcBef>
                <a:spcPts val="0"/>
              </a:spcBef>
            </a:pPr>
            <a:r>
              <a:rPr lang="en-US"/>
              <a:t>People are not properly </a:t>
            </a:r>
            <a:r>
              <a:rPr lang="en-US">
                <a:solidFill>
                  <a:schemeClr val="accent3"/>
                </a:solidFill>
              </a:rPr>
              <a:t>leveraging keywords</a:t>
            </a:r>
            <a:r>
              <a:rPr lang="en-US"/>
              <a:t> and </a:t>
            </a:r>
            <a:r>
              <a:rPr lang="en-US">
                <a:solidFill>
                  <a:schemeClr val="accent3"/>
                </a:solidFill>
              </a:rPr>
              <a:t>quantification </a:t>
            </a:r>
            <a:r>
              <a:rPr lang="en-US"/>
              <a:t>to make it through automated filtering and HR.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3949" y="5715000"/>
            <a:ext cx="2260050" cy="114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Recruiting at </a:t>
            </a:r>
            <a:r>
              <a:rPr lang="en-US" strike="sngStrike"/>
              <a:t>InfoSec </a:t>
            </a: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318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</a:pPr>
            <a:r>
              <a:rPr lang="en-US"/>
              <a:t>“InfoSec is everybody’s job!”</a:t>
            </a:r>
          </a:p>
          <a:p>
            <a:pPr indent="-4318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</a:pPr>
            <a:r>
              <a:rPr lang="en-US"/>
              <a:t>InfoSec is </a:t>
            </a:r>
            <a:r>
              <a:rPr lang="en-US">
                <a:solidFill>
                  <a:schemeClr val="accent3"/>
                </a:solidFill>
              </a:rPr>
              <a:t>fun </a:t>
            </a:r>
            <a:r>
              <a:rPr lang="en-US"/>
              <a:t>&amp; </a:t>
            </a:r>
            <a:r>
              <a:rPr lang="en-US">
                <a:solidFill>
                  <a:schemeClr val="accent3"/>
                </a:solidFill>
              </a:rPr>
              <a:t>sexy</a:t>
            </a:r>
            <a:r>
              <a:rPr lang="en-US"/>
              <a:t>!</a:t>
            </a:r>
          </a:p>
          <a:p>
            <a:pPr indent="-228600" lvl="0" marL="457200" marR="0" rtl="0" algn="l">
              <a:spcBef>
                <a:spcPts val="0"/>
              </a:spcBef>
            </a:pPr>
            <a:r>
              <a:rPr lang="en-US"/>
              <a:t>Everybody is some kind of ‘geek’.</a:t>
            </a:r>
          </a:p>
          <a:p>
            <a:pPr indent="-228600" lvl="0" marL="457200" marR="0" rtl="0" algn="l">
              <a:spcBef>
                <a:spcPts val="0"/>
              </a:spcBef>
            </a:pPr>
            <a:r>
              <a:rPr lang="en-US"/>
              <a:t>Other geekdom cons &amp; venues are </a:t>
            </a:r>
            <a:r>
              <a:rPr lang="en-US">
                <a:solidFill>
                  <a:schemeClr val="accent3"/>
                </a:solidFill>
              </a:rPr>
              <a:t>surprisingly receptive</a:t>
            </a:r>
            <a:r>
              <a:rPr lang="en-US"/>
              <a:t>!</a:t>
            </a:r>
          </a:p>
          <a:p>
            <a:pPr indent="-228600" lvl="0" marL="457200" marR="0" rtl="0" algn="l">
              <a:spcBef>
                <a:spcPts val="0"/>
              </a:spcBef>
            </a:pPr>
            <a:r>
              <a:rPr lang="en-US"/>
              <a:t>Present things in an </a:t>
            </a:r>
            <a:r>
              <a:rPr lang="en-US">
                <a:solidFill>
                  <a:schemeClr val="accent3"/>
                </a:solidFill>
              </a:rPr>
              <a:t>interactive </a:t>
            </a:r>
            <a:r>
              <a:rPr lang="en-US"/>
              <a:t>way and draw people in.</a:t>
            </a:r>
          </a:p>
          <a:p>
            <a:pPr indent="-228600" lvl="0" marL="457200" marR="0" rtl="0" algn="l">
              <a:spcBef>
                <a:spcPts val="0"/>
              </a:spcBef>
            </a:pPr>
            <a:r>
              <a:rPr b="1" lang="en-US"/>
              <a:t>They’re already excited; </a:t>
            </a:r>
            <a:r>
              <a:rPr b="1" lang="en-US">
                <a:solidFill>
                  <a:schemeClr val="accent3"/>
                </a:solidFill>
              </a:rPr>
              <a:t>DON’T RUIN THAT!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Start Your Own Meetup!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Live in an “IT Hotspot,” but have no meetups? </a:t>
            </a:r>
            <a:r>
              <a:rPr lang="en-US">
                <a:solidFill>
                  <a:schemeClr val="accent3"/>
                </a:solidFill>
              </a:rPr>
              <a:t>Make your own</a:t>
            </a:r>
            <a:r>
              <a:rPr lang="en-US"/>
              <a:t>!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Neutral, non-elitist environment.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Welcome </a:t>
            </a:r>
            <a:r>
              <a:rPr lang="en-US">
                <a:solidFill>
                  <a:schemeClr val="accent3"/>
                </a:solidFill>
              </a:rPr>
              <a:t>non-InfoSec attendees.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>
                <a:solidFill>
                  <a:schemeClr val="accent3"/>
                </a:solidFill>
              </a:rPr>
              <a:t>Stick with it</a:t>
            </a:r>
            <a:r>
              <a:rPr lang="en-US"/>
              <a:t>! Word of mouth spreads slowly.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Avoid pushy salespeople / vendors.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Don’t charge dues / fees.</a:t>
            </a:r>
          </a:p>
          <a:p>
            <a:pPr indent="-228600" lvl="1" marL="914400">
              <a:spcBef>
                <a:spcPts val="0"/>
              </a:spcBef>
            </a:pPr>
            <a:r>
              <a:rPr lang="en-US"/>
              <a:t>Don’t require presentations / 0Days.</a:t>
            </a:r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 b="0" l="0" r="15447" t="0"/>
          <a:stretch/>
        </p:blipFill>
        <p:spPr>
          <a:xfrm>
            <a:off x="96850" y="155062"/>
            <a:ext cx="1558225" cy="138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Blogging &amp; Podcasting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318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</a:pPr>
            <a:r>
              <a:rPr lang="en-US"/>
              <a:t>You have </a:t>
            </a:r>
            <a:r>
              <a:rPr lang="en-US">
                <a:solidFill>
                  <a:schemeClr val="accent3"/>
                </a:solidFill>
              </a:rPr>
              <a:t>important things to say</a:t>
            </a:r>
            <a:r>
              <a:rPr lang="en-US"/>
              <a:t> that people </a:t>
            </a:r>
            <a:r>
              <a:rPr lang="en-US">
                <a:solidFill>
                  <a:schemeClr val="accent3"/>
                </a:solidFill>
              </a:rPr>
              <a:t>want to hear about</a:t>
            </a:r>
            <a:r>
              <a:rPr lang="en-US"/>
              <a:t>.</a:t>
            </a:r>
          </a:p>
          <a:p>
            <a:pPr indent="-228600" lvl="0" marL="457200" marR="0" rtl="0" algn="l">
              <a:spcBef>
                <a:spcPts val="0"/>
              </a:spcBef>
            </a:pPr>
            <a:r>
              <a:rPr lang="en-US"/>
              <a:t>Don’t worry if it’s been said before!</a:t>
            </a:r>
          </a:p>
          <a:p>
            <a:pPr indent="-228600" lvl="0" marL="457200" marR="0" rtl="0" algn="l">
              <a:spcBef>
                <a:spcPts val="0"/>
              </a:spcBef>
            </a:pPr>
            <a:r>
              <a:rPr lang="en-US"/>
              <a:t>It’s an awesome way to learn and grow yourself.</a:t>
            </a:r>
          </a:p>
          <a:p>
            <a:pPr indent="-228600" lvl="0" marL="457200" marR="0" rtl="0" algn="l">
              <a:spcBef>
                <a:spcPts val="0"/>
              </a:spcBef>
            </a:pPr>
            <a:r>
              <a:rPr lang="en-US"/>
              <a:t>Don’t worry about being a “thought leader” or page visits.</a:t>
            </a:r>
          </a:p>
          <a:p>
            <a:pPr indent="-228600" lvl="0" marL="457200" marR="0" rtl="0" algn="l">
              <a:spcBef>
                <a:spcPts val="0"/>
              </a:spcBef>
            </a:pPr>
            <a:r>
              <a:rPr lang="en-US"/>
              <a:t>Collaborate with other </a:t>
            </a:r>
            <a:br>
              <a:rPr lang="en-US"/>
            </a:br>
            <a:r>
              <a:rPr lang="en-US"/>
              <a:t>bloggers and podcasters - </a:t>
            </a:r>
            <a:r>
              <a:rPr lang="en-US">
                <a:solidFill>
                  <a:schemeClr val="accent3"/>
                </a:solidFill>
              </a:rPr>
              <a:t>help</a:t>
            </a:r>
            <a:br>
              <a:rPr lang="en-US">
                <a:solidFill>
                  <a:schemeClr val="accent3"/>
                </a:solidFill>
              </a:rPr>
            </a:br>
            <a:r>
              <a:rPr lang="en-US">
                <a:solidFill>
                  <a:schemeClr val="accent3"/>
                </a:solidFill>
              </a:rPr>
              <a:t>the community</a:t>
            </a:r>
            <a:r>
              <a:rPr lang="en-US"/>
              <a:t>!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7500" y="4695899"/>
            <a:ext cx="2886499" cy="216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Dealing with the Media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318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</a:pPr>
            <a:r>
              <a:rPr lang="en-US">
                <a:solidFill>
                  <a:schemeClr val="accent3"/>
                </a:solidFill>
              </a:rPr>
              <a:t>Carefully vet </a:t>
            </a:r>
            <a:r>
              <a:rPr lang="en-US"/>
              <a:t>members of the media who contact you.</a:t>
            </a:r>
          </a:p>
          <a:p>
            <a:pPr indent="-228600" lvl="0" marL="457200" marR="0" rtl="0" algn="l">
              <a:spcBef>
                <a:spcPts val="0"/>
              </a:spcBef>
            </a:pPr>
            <a:r>
              <a:rPr lang="en-US"/>
              <a:t>Provide reasoned responses without irrational biases. (</a:t>
            </a:r>
            <a:r>
              <a:rPr lang="en-US">
                <a:solidFill>
                  <a:schemeClr val="accent3"/>
                </a:solidFill>
              </a:rPr>
              <a:t>NO FUD</a:t>
            </a:r>
            <a:r>
              <a:rPr lang="en-US"/>
              <a:t>!)</a:t>
            </a:r>
          </a:p>
          <a:p>
            <a:pPr indent="-228600" lvl="0" marL="457200" marR="0" rtl="0" algn="l">
              <a:spcBef>
                <a:spcPts val="0"/>
              </a:spcBef>
            </a:pPr>
            <a:r>
              <a:rPr lang="en-US"/>
              <a:t>Ask for the questions </a:t>
            </a:r>
            <a:r>
              <a:rPr lang="en-US">
                <a:solidFill>
                  <a:schemeClr val="accent3"/>
                </a:solidFill>
              </a:rPr>
              <a:t>prior </a:t>
            </a:r>
            <a:r>
              <a:rPr lang="en-US"/>
              <a:t>to interviews.</a:t>
            </a:r>
          </a:p>
          <a:p>
            <a:pPr indent="-228600" lvl="0" marL="457200" marR="0" rtl="0" algn="l">
              <a:spcBef>
                <a:spcPts val="0"/>
              </a:spcBef>
            </a:pPr>
            <a:r>
              <a:rPr lang="en-US"/>
              <a:t>Leverage employer and community </a:t>
            </a:r>
            <a:r>
              <a:rPr lang="en-US">
                <a:solidFill>
                  <a:schemeClr val="accent3"/>
                </a:solidFill>
              </a:rPr>
              <a:t>PR and legal specialists</a:t>
            </a:r>
            <a:r>
              <a:rPr lang="en-US"/>
              <a:t> as necessary.</a:t>
            </a:r>
          </a:p>
          <a:p>
            <a:pPr indent="-228600" lvl="0" marL="457200" marR="0" rtl="0" algn="l">
              <a:spcBef>
                <a:spcPts val="0"/>
              </a:spcBef>
            </a:pPr>
            <a:r>
              <a:rPr lang="en-US"/>
              <a:t>Call out poor journalism. </a:t>
            </a:r>
            <a:r>
              <a:rPr lang="en-US">
                <a:solidFill>
                  <a:schemeClr val="accent3"/>
                </a:solidFill>
              </a:rPr>
              <a:t>Stand up and say something!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Breakout </a:t>
            </a: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Organizations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Hackers For Charity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1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1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</a:t>
            </a:r>
            <a:r>
              <a:rPr b="1" i="1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hackersforcharity</a:t>
            </a:r>
            <a:r>
              <a:rPr b="0" i="1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.org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am the Cavalry </a:t>
            </a:r>
            <a:b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www.</a:t>
            </a:r>
            <a:r>
              <a:rPr b="1" i="1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iamthecavalry</a:t>
            </a:r>
            <a:r>
              <a:rPr b="0" i="1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.org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/>
              <a:t>Electronic Frontier Foundation</a:t>
            </a:r>
            <a:br>
              <a:rPr lang="en-US"/>
            </a:br>
            <a:r>
              <a:rPr i="1" lang="en-US" u="sng">
                <a:solidFill>
                  <a:schemeClr val="hlink"/>
                </a:solidFill>
                <a:hlinkClick r:id="rId9"/>
              </a:rPr>
              <a:t>www.</a:t>
            </a:r>
            <a:r>
              <a:rPr b="1" i="1" lang="en-US" u="sng">
                <a:solidFill>
                  <a:schemeClr val="hlink"/>
                </a:solidFill>
                <a:hlinkClick r:id="rId10"/>
              </a:rPr>
              <a:t>eff</a:t>
            </a:r>
            <a:r>
              <a:rPr i="1" lang="en-US" u="sng">
                <a:solidFill>
                  <a:schemeClr val="hlink"/>
                </a:solidFill>
                <a:hlinkClick r:id="rId11"/>
              </a:rPr>
              <a:t>.org</a:t>
            </a:r>
            <a:br>
              <a:rPr i="1" lang="en-US"/>
            </a:b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Who </a:t>
            </a:r>
            <a:r>
              <a:rPr lang="en-US"/>
              <a:t>is </a:t>
            </a: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Lesley?</a:t>
            </a: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0" l="-2110" r="2110" t="0"/>
          <a:stretch/>
        </p:blipFill>
        <p:spPr>
          <a:xfrm>
            <a:off x="2466962" y="1990575"/>
            <a:ext cx="6677025" cy="46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90925"/>
            <a:ext cx="8229600" cy="48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Blue Team / </a:t>
            </a:r>
            <a:r>
              <a:rPr b="0" i="0" lang="en-US" sz="26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Incident Response and Digital Forensics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ct val="98666"/>
              <a:buFont typeface="Arial"/>
              <a:buChar char="•"/>
            </a:pPr>
            <a:r>
              <a:rPr lang="en-US" sz="2960"/>
              <a:t>I do stuff.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99615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Hack stuff.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99615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Write stuff.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99615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Shoot paper.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99615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Fight people, occasionally with swords.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99615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Pick locks and lock accessories.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99615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Annoy people on the internet [prolifically].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99615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Swift on Security doesn’t hate me [currently].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99615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Justin Bieber probably hates me.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99615"/>
              <a:buFont typeface="Arial"/>
              <a:buChar char="–"/>
            </a:pPr>
            <a:r>
              <a:rPr lang="en-US" sz="2590"/>
              <a:t>Go Air Force! Rah Rah, etc, etc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99615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99615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buClr>
                <a:schemeClr val="lt1"/>
              </a:buClr>
              <a:buSzPct val="99615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ctrTitle"/>
          </p:nvPr>
        </p:nvSpPr>
        <p:spPr>
          <a:xfrm>
            <a:off x="759550" y="16887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Questions, Comments, Taunts?</a:t>
            </a:r>
          </a:p>
        </p:txBody>
      </p:sp>
      <p:sp>
        <p:nvSpPr>
          <p:cNvPr id="214" name="Shape 214"/>
          <p:cNvSpPr txBox="1"/>
          <p:nvPr>
            <p:ph idx="1" type="subTitle"/>
          </p:nvPr>
        </p:nvSpPr>
        <p:spPr>
          <a:xfrm>
            <a:off x="1371600" y="13789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Johnny Xmas - @</a:t>
            </a:r>
            <a:r>
              <a:rPr b="0" i="0" lang="en-US" sz="3200" u="none" cap="none" strike="noStrike">
                <a:solidFill>
                  <a:srgbClr val="F3A074"/>
                </a:solidFill>
                <a:latin typeface="Calibri"/>
                <a:ea typeface="Calibri"/>
                <a:cs typeface="Calibri"/>
                <a:sym typeface="Calibri"/>
              </a:rPr>
              <a:t>J0hnnyXm4s</a:t>
            </a: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Lesley Carhart - @</a:t>
            </a:r>
            <a:r>
              <a:rPr b="0" i="0" lang="en-US" sz="3200" u="none" cap="none" strike="noStrike">
                <a:solidFill>
                  <a:srgbClr val="F3A074"/>
                </a:solidFill>
                <a:latin typeface="Calibri"/>
                <a:ea typeface="Calibri"/>
                <a:cs typeface="Calibri"/>
                <a:sym typeface="Calibri"/>
              </a:rPr>
              <a:t>hacks4pancakes</a:t>
            </a:r>
          </a:p>
          <a:p>
            <a:pPr indent="0" lvl="0" marL="0" marR="0" rtl="0" algn="ctr">
              <a:spcBef>
                <a:spcPts val="64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475" y="2718125"/>
            <a:ext cx="2692550" cy="39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Who </a:t>
            </a:r>
            <a:r>
              <a:rPr lang="en-US"/>
              <a:t>is Johnny?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2423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639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</a:rPr>
              <a:t>Red</a:t>
            </a:r>
            <a:r>
              <a:rPr b="0" i="0" lang="en-US" sz="2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Team / </a:t>
            </a:r>
            <a:r>
              <a:rPr lang="en-US" sz="2700">
                <a:solidFill>
                  <a:schemeClr val="accent3"/>
                </a:solidFill>
              </a:rPr>
              <a:t>Penetration Testing | Social Engineering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ct val="98666"/>
              <a:buFont typeface="Arial"/>
              <a:buChar char="•"/>
            </a:pPr>
            <a:r>
              <a:rPr lang="en-US" sz="2960"/>
              <a:t>Not even my final form!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99615"/>
              <a:buFont typeface="Arial"/>
              <a:buChar char="–"/>
            </a:pPr>
            <a:r>
              <a:rPr lang="en-US" sz="2590"/>
              <a:t>TSA Keys Guy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99615"/>
              <a:buFont typeface="Arial"/>
              <a:buChar char="–"/>
            </a:pPr>
            <a:r>
              <a:rPr lang="en-US" sz="2590"/>
              <a:t>Hardware Hacker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99615"/>
              <a:buFont typeface="Arial"/>
              <a:buChar char="–"/>
            </a:pPr>
            <a:r>
              <a:rPr lang="en-US" sz="2590"/>
              <a:t>Musician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99615"/>
              <a:buFont typeface="Arial"/>
              <a:buChar char="–"/>
            </a:pPr>
            <a:r>
              <a:rPr lang="en-US" sz="2590"/>
              <a:t>Pharmacologist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99615"/>
              <a:buFont typeface="Arial"/>
              <a:buChar char="–"/>
            </a:pPr>
            <a:r>
              <a:rPr lang="en-US" sz="2590"/>
              <a:t>Practicing Mystic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99615"/>
              <a:buFont typeface="Arial"/>
              <a:buChar char="–"/>
            </a:pPr>
            <a:r>
              <a:rPr lang="en-US" sz="2590"/>
              <a:t>Tweeter (To the extent that it’s worth mentioning)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99615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Swift on Security </a:t>
            </a:r>
            <a:r>
              <a:rPr lang="en-US" sz="2590"/>
              <a:t>RT’s me</a:t>
            </a:r>
            <a:br>
              <a:rPr lang="en-US" sz="2590"/>
            </a:b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99615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Justin Bieber probably </a:t>
            </a:r>
            <a:r>
              <a:rPr lang="en-US" sz="2590"/>
              <a:t>doesn’t know who I am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99615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99615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buClr>
                <a:schemeClr val="lt1"/>
              </a:buClr>
              <a:buSzPct val="99615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225" y="2241037"/>
            <a:ext cx="4184226" cy="22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InfoSec Echo Chamber</a:t>
            </a:r>
            <a:b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(is a problem)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are all aware of the problems.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Nobody </a:t>
            </a:r>
            <a:r>
              <a:rPr b="0" i="0" lang="en-US" sz="3200" u="none" cap="none" strike="noStrike">
                <a:solidFill>
                  <a:srgbClr val="F3A074"/>
                </a:solidFill>
                <a:latin typeface="Calibri"/>
                <a:ea typeface="Calibri"/>
                <a:cs typeface="Calibri"/>
                <a:sym typeface="Calibri"/>
              </a:rPr>
              <a:t>outside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our community is fully aware of the problems.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3A074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3A074"/>
                </a:solidFill>
                <a:latin typeface="Calibri"/>
                <a:ea typeface="Calibri"/>
                <a:cs typeface="Calibri"/>
                <a:sym typeface="Calibri"/>
              </a:rPr>
              <a:t>Media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/>
              <a:t>ignores some problems, gets others wrong &amp; invents the rest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3A074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3A074"/>
                </a:solidFill>
                <a:latin typeface="Calibri"/>
                <a:ea typeface="Calibri"/>
                <a:cs typeface="Calibri"/>
                <a:sym typeface="Calibri"/>
              </a:rPr>
              <a:t>Stigmas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our </a:t>
            </a:r>
            <a:r>
              <a:rPr b="0" i="0" lang="en-US" sz="3200" u="none" cap="none" strike="noStrike">
                <a:solidFill>
                  <a:srgbClr val="F3A074"/>
                </a:solidFill>
                <a:latin typeface="Calibri"/>
                <a:ea typeface="Calibri"/>
                <a:cs typeface="Calibri"/>
                <a:sym typeface="Calibri"/>
              </a:rPr>
              <a:t>perceived image 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(to others and ourselves) are a problem.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We’re not willing to leave our </a:t>
            </a:r>
            <a:r>
              <a:rPr b="0" i="0" lang="en-US" sz="3200" u="none" cap="none" strike="noStrike">
                <a:solidFill>
                  <a:srgbClr val="F3A074"/>
                </a:solidFill>
                <a:latin typeface="Calibri"/>
                <a:ea typeface="Calibri"/>
                <a:cs typeface="Calibri"/>
                <a:sym typeface="Calibri"/>
              </a:rPr>
              <a:t>comfort zone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and that’s a problem, too.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the Echo Chamber Sucks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We’re not recruiting from a broad pool of the </a:t>
            </a:r>
            <a:r>
              <a:rPr b="0" i="0" lang="en-US" sz="3200" u="none" cap="none" strike="noStrike">
                <a:solidFill>
                  <a:srgbClr val="F3A074"/>
                </a:solidFill>
                <a:latin typeface="Calibri"/>
                <a:ea typeface="Calibri"/>
                <a:cs typeface="Calibri"/>
                <a:sym typeface="Calibri"/>
              </a:rPr>
              <a:t>best potential candidates.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We’re allowing the media to tell our story (</a:t>
            </a:r>
            <a:r>
              <a:rPr b="0" i="0" lang="en-US" sz="3200" u="none" cap="none" strike="noStrike">
                <a:solidFill>
                  <a:srgbClr val="F3A074"/>
                </a:solidFill>
                <a:latin typeface="Calibri"/>
                <a:ea typeface="Calibri"/>
                <a:cs typeface="Calibri"/>
                <a:sym typeface="Calibri"/>
              </a:rPr>
              <a:t>wrong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for us.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We’re allowing vendors who </a:t>
            </a:r>
            <a:r>
              <a:rPr b="0" i="0" lang="en-US" sz="3200" u="none" cap="none" strike="noStrike">
                <a:solidFill>
                  <a:srgbClr val="F3A074"/>
                </a:solidFill>
                <a:latin typeface="Calibri"/>
                <a:ea typeface="Calibri"/>
                <a:cs typeface="Calibri"/>
                <a:sym typeface="Calibri"/>
              </a:rPr>
              <a:t>market irresponsibly 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3200" u="none" cap="none" strike="noStrike">
                <a:solidFill>
                  <a:srgbClr val="F3A074"/>
                </a:solidFill>
                <a:latin typeface="Calibri"/>
                <a:ea typeface="Calibri"/>
                <a:cs typeface="Calibri"/>
                <a:sym typeface="Calibri"/>
              </a:rPr>
              <a:t> without technical merit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to gain a market foothold.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We’re not pushing politicians and the public to </a:t>
            </a:r>
            <a:r>
              <a:rPr b="0" i="0" lang="en-US" sz="3200" u="none" cap="none" strike="noStrike">
                <a:solidFill>
                  <a:srgbClr val="F3A074"/>
                </a:solidFill>
                <a:latin typeface="Calibri"/>
                <a:ea typeface="Calibri"/>
                <a:cs typeface="Calibri"/>
                <a:sym typeface="Calibri"/>
              </a:rPr>
              <a:t>tackle problems that matter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Super-Awesome Benefits of Breaking out of the Echo Chamber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Travel to exciting places, meet new people, and recruit them.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See security from other perspectives.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Demonstrate to the world that we are not Chris Hemsworth.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Demonstrate to the world that we are Chris Hemsworth.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So, </a:t>
            </a:r>
            <a:r>
              <a:rPr lang="en-US"/>
              <a:t>W</a:t>
            </a: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n-US"/>
              <a:t>P</a:t>
            </a: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roudly </a:t>
            </a:r>
            <a:r>
              <a:rPr lang="en-US"/>
              <a:t>I</a:t>
            </a: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ntroduce: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524" y="3387725"/>
            <a:ext cx="3462950" cy="118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17108"/>
          <a:stretch/>
        </p:blipFill>
        <p:spPr>
          <a:xfrm>
            <a:off x="0" y="5081800"/>
            <a:ext cx="9144000" cy="404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Lesley and Johnny’s [awkward and] super exciting adventures in trying to teach </a:t>
            </a:r>
            <a:r>
              <a:rPr b="0" i="0" lang="en-US" sz="3959" u="none" cap="none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</a:t>
            </a: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959" u="none" cap="none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people</a:t>
            </a: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959" u="none" cap="none" strike="noStrike">
                <a:solidFill>
                  <a:srgbClr val="F3A074"/>
                </a:solidFill>
                <a:latin typeface="Calibri"/>
                <a:ea typeface="Calibri"/>
                <a:cs typeface="Calibri"/>
                <a:sym typeface="Calibri"/>
              </a:rPr>
              <a:t>everybody</a:t>
            </a: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about infosec.</a:t>
            </a:r>
          </a:p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3438850" y="4323725"/>
            <a:ext cx="563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*and get them to come work for us, immediately.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Our Adventures Include: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4176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Career Advising and Mentoring</a:t>
            </a:r>
          </a:p>
          <a:p>
            <a:pPr indent="-3048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Infosec Resume Advising and Editing</a:t>
            </a:r>
          </a:p>
          <a:p>
            <a:pPr indent="-3048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Explaining Super Technical Things to Non-Technical People</a:t>
            </a:r>
          </a:p>
          <a:p>
            <a:pPr indent="-3048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600"/>
              <a:t>Hanging out with Paul Oakenfold</a:t>
            </a:r>
          </a:p>
          <a:p>
            <a:pPr indent="-3048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Speaking at Anime/Gaming/</a:t>
            </a:r>
            <a:br>
              <a:rPr lang="en-US" sz="2600"/>
            </a:br>
            <a:r>
              <a:rPr b="0" i="0" lang="en-US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SciFi Cons </a:t>
            </a:r>
            <a:r>
              <a:rPr b="0" i="1" lang="en-US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2600"/>
              <a:t>with cosplay</a:t>
            </a:r>
            <a:r>
              <a:rPr b="0" i="1" lang="en-US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600"/>
              <a:t>Starting InfoSec Meetups</a:t>
            </a:r>
          </a:p>
          <a:p>
            <a:pPr indent="-3048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Blogging</a:t>
            </a:r>
          </a:p>
          <a:p>
            <a:pPr indent="-3048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Dealing with the Media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000" y="3194600"/>
            <a:ext cx="2904200" cy="29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