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04" y="-4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Ud19Nr7VtIhLu5pjs9C1hw" TargetMode="External"/><Relationship Id="rId4" Type="http://schemas.openxmlformats.org/officeDocument/2006/relationships/hyperlink" Target="http://www.teachingmobilesecurity.com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6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8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0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778"/>
          </a:xfrm>
        </p:spPr>
        <p:txBody>
          <a:bodyPr/>
          <a:lstStyle>
            <a:lvl1pPr>
              <a:defRPr b="0" i="0">
                <a:latin typeface="Cambria" panose="02040503050406030204" pitchFamily="18" charset="0"/>
              </a:defRPr>
            </a:lvl1pPr>
            <a:lvl2pPr>
              <a:defRPr b="0" i="0">
                <a:latin typeface="Cambria" panose="02040503050406030204" pitchFamily="18" charset="0"/>
              </a:defRPr>
            </a:lvl2pPr>
            <a:lvl3pPr>
              <a:defRPr b="0" i="0">
                <a:latin typeface="Cambria" panose="02040503050406030204" pitchFamily="18" charset="0"/>
              </a:defRPr>
            </a:lvl3pPr>
            <a:lvl4pPr>
              <a:defRPr b="0" i="0">
                <a:latin typeface="Cambria" panose="02040503050406030204" pitchFamily="18" charset="0"/>
              </a:defRPr>
            </a:lvl4pPr>
            <a:lvl5pPr>
              <a:defRPr b="0" i="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034" y="5341102"/>
            <a:ext cx="1200318" cy="141942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6715" y="6421971"/>
            <a:ext cx="2839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  <a:hlinkClick r:id="rId3"/>
              </a:rPr>
              <a:t>PLASMA Security Modules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9015105" y="26571"/>
            <a:ext cx="31768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hlinkClick r:id="rId4"/>
              </a:rPr>
              <a:t>www.Teachingmobilesecurity.com</a:t>
            </a:r>
            <a:endParaRPr lang="en-US" sz="1600" b="0" i="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7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6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6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1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2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A854-3A0C-43B7-AE6D-AB817FE73E17}" type="datetimeFigureOut">
              <a:rPr lang="en-US" smtClean="0"/>
              <a:t>7/4/18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5A854-3A0C-43B7-AE6D-AB817FE73E17}" type="datetimeFigureOut">
              <a:rPr lang="en-US" smtClean="0"/>
              <a:t>7/4/18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D6C0-BCA1-4F8C-BFBA-316717538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6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android.com/training/basics/data-storage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Proper Data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Keeping App Information Secure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7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Applications Need to Persist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the data your favorite apps will need to save</a:t>
            </a:r>
          </a:p>
          <a:p>
            <a:r>
              <a:rPr lang="en-US" dirty="0" smtClean="0"/>
              <a:t>How would you feel if this data was accessed by others?</a:t>
            </a:r>
          </a:p>
          <a:p>
            <a:r>
              <a:rPr lang="en-US" dirty="0" smtClean="0"/>
              <a:t>Who do you trust?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2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Forms of Abuse/Misuse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Abuse Case: Intentional  -&gt; Typical hacker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Misuse Case: Accident -&gt; Someone accidentally showing someone else your medical information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medicaldat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591" y="4383827"/>
            <a:ext cx="3492500" cy="2324100"/>
          </a:xfrm>
          <a:prstGeom prst="rect">
            <a:avLst/>
          </a:prstGeom>
        </p:spPr>
      </p:pic>
      <p:pic>
        <p:nvPicPr>
          <p:cNvPr id="5" name="Picture 4" descr="hack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928" y="1468683"/>
            <a:ext cx="2803335" cy="186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7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formats we can use to save data locally?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  <a:p>
            <a:pPr lvl="1"/>
            <a:r>
              <a:rPr lang="en-US" sz="1800" dirty="0"/>
              <a:t>Perfect for repeating or structured data (</a:t>
            </a:r>
            <a:r>
              <a:rPr lang="en-US" sz="1800" dirty="0" err="1"/>
              <a:t>eg</a:t>
            </a:r>
            <a:r>
              <a:rPr lang="en-US" sz="1800" dirty="0"/>
              <a:t> address book)</a:t>
            </a:r>
          </a:p>
          <a:p>
            <a:pPr lvl="1"/>
            <a:r>
              <a:rPr lang="en-US" sz="1800" dirty="0"/>
              <a:t>Use </a:t>
            </a:r>
            <a:r>
              <a:rPr lang="en-US" sz="1800" dirty="0" err="1"/>
              <a:t>android.database.sqlite</a:t>
            </a:r>
            <a:r>
              <a:rPr lang="en-US" sz="1800" dirty="0"/>
              <a:t> API</a:t>
            </a:r>
          </a:p>
          <a:p>
            <a:r>
              <a:rPr lang="en-US" dirty="0"/>
              <a:t>File</a:t>
            </a:r>
          </a:p>
          <a:p>
            <a:pPr lvl="1"/>
            <a:r>
              <a:rPr lang="en-US" sz="1800" dirty="0"/>
              <a:t>Called a File object</a:t>
            </a:r>
          </a:p>
          <a:p>
            <a:pPr lvl="2"/>
            <a:r>
              <a:rPr lang="en-US" sz="1800" dirty="0"/>
              <a:t>For reading/writing large amounts of data in order</a:t>
            </a:r>
          </a:p>
          <a:p>
            <a:pPr lvl="2"/>
            <a:r>
              <a:rPr lang="en-US" sz="1800" dirty="0"/>
              <a:t>No jumping around</a:t>
            </a:r>
          </a:p>
          <a:p>
            <a:pPr lvl="1"/>
            <a:r>
              <a:rPr lang="en-US" sz="1800" dirty="0"/>
              <a:t>Disk-based files (</a:t>
            </a:r>
            <a:r>
              <a:rPr lang="en-US" sz="1800" dirty="0" err="1"/>
              <a:t>eg</a:t>
            </a:r>
            <a:r>
              <a:rPr lang="en-US" sz="1800" dirty="0"/>
              <a:t> image file)</a:t>
            </a:r>
          </a:p>
          <a:p>
            <a:pPr lvl="1"/>
            <a:r>
              <a:rPr lang="en-US" sz="1800" dirty="0"/>
              <a:t>Use File API</a:t>
            </a:r>
          </a:p>
          <a:p>
            <a:r>
              <a:rPr lang="en-US" dirty="0"/>
              <a:t>Key-Value Set</a:t>
            </a:r>
          </a:p>
          <a:p>
            <a:pPr lvl="1"/>
            <a:r>
              <a:rPr lang="en-US" sz="1800" dirty="0"/>
              <a:t>Called a </a:t>
            </a:r>
            <a:r>
              <a:rPr lang="en-US" sz="1800" dirty="0" err="1"/>
              <a:t>SharedPreferences</a:t>
            </a:r>
            <a:r>
              <a:rPr lang="en-US" sz="1800" dirty="0"/>
              <a:t> object</a:t>
            </a:r>
          </a:p>
          <a:p>
            <a:pPr lvl="1"/>
            <a:r>
              <a:rPr lang="en-US" sz="1800" dirty="0"/>
              <a:t>File containing key-value pairs</a:t>
            </a:r>
          </a:p>
          <a:p>
            <a:pPr lvl="1"/>
            <a:r>
              <a:rPr lang="en-US" sz="1800" dirty="0"/>
              <a:t>Use </a:t>
            </a:r>
            <a:r>
              <a:rPr lang="en-US" sz="1800" dirty="0" err="1"/>
              <a:t>SharedPreferences</a:t>
            </a:r>
            <a:r>
              <a:rPr lang="en-US" sz="1800" dirty="0"/>
              <a:t> API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1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saving data in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Android devices have two kinds of storage:</a:t>
            </a:r>
          </a:p>
          <a:p>
            <a:pPr lvl="1"/>
            <a:r>
              <a:rPr lang="en-US" dirty="0"/>
              <a:t>Internal (built-in memory)</a:t>
            </a:r>
          </a:p>
          <a:p>
            <a:pPr lvl="2"/>
            <a:r>
              <a:rPr lang="en-US" dirty="0"/>
              <a:t>Always available</a:t>
            </a:r>
          </a:p>
          <a:p>
            <a:pPr lvl="2"/>
            <a:r>
              <a:rPr lang="en-US" dirty="0"/>
              <a:t>Files accessible only to the apps that saved them there</a:t>
            </a:r>
          </a:p>
          <a:p>
            <a:pPr lvl="2"/>
            <a:r>
              <a:rPr lang="en-US" dirty="0"/>
              <a:t>System will remove app-related files upon uninstall</a:t>
            </a:r>
          </a:p>
          <a:p>
            <a:pPr lvl="1"/>
            <a:r>
              <a:rPr lang="en-US" dirty="0"/>
              <a:t>External (micro SD)</a:t>
            </a:r>
          </a:p>
          <a:p>
            <a:pPr lvl="2"/>
            <a:r>
              <a:rPr lang="en-US" dirty="0"/>
              <a:t>Not always available</a:t>
            </a:r>
          </a:p>
          <a:p>
            <a:pPr lvl="2"/>
            <a:r>
              <a:rPr lang="en-US" dirty="0"/>
              <a:t>World-readable – cannot assume you are the only one reading</a:t>
            </a:r>
          </a:p>
          <a:p>
            <a:pPr lvl="2"/>
            <a:r>
              <a:rPr lang="en-US" dirty="0"/>
              <a:t>System removes app-related files upon uninstall only if saved from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getExternalFilesDir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  <a:endParaRPr lang="en-US" dirty="0"/>
          </a:p>
          <a:p>
            <a:r>
              <a:rPr lang="en-US" dirty="0"/>
              <a:t>Storage division comes from devices with removable storage</a:t>
            </a:r>
          </a:p>
          <a:p>
            <a:pPr lvl="1"/>
            <a:r>
              <a:rPr lang="en-US" dirty="0"/>
              <a:t>Not all devices today have removable storage</a:t>
            </a:r>
          </a:p>
          <a:p>
            <a:pPr lvl="2"/>
            <a:r>
              <a:rPr lang="en-US" dirty="0"/>
              <a:t>Permanent storage has internal/external division</a:t>
            </a:r>
          </a:p>
          <a:p>
            <a:pPr lvl="2"/>
            <a:r>
              <a:rPr lang="en-US" dirty="0"/>
              <a:t>Always two storage spaces</a:t>
            </a:r>
          </a:p>
          <a:p>
            <a:pPr lvl="2"/>
            <a:r>
              <a:rPr lang="en-US" dirty="0"/>
              <a:t>API behaves the same way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1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</a:t>
            </a:r>
            <a:r>
              <a:rPr lang="en-US" dirty="0" smtClean="0"/>
              <a:t>Security Concern?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Ask: Is the data accessible to other apps?</a:t>
            </a:r>
          </a:p>
          <a:p>
            <a:r>
              <a:rPr lang="en-US" dirty="0"/>
              <a:t>Consider: where the data is stored and what that means in accessibility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18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Security Concern?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 internal storage</a:t>
            </a:r>
          </a:p>
          <a:p>
            <a:pPr lvl="1"/>
            <a:r>
              <a:rPr lang="en-US" dirty="0"/>
              <a:t>Files created by an app are only accessible to that app</a:t>
            </a:r>
          </a:p>
          <a:p>
            <a:pPr lvl="1"/>
            <a:r>
              <a:rPr lang="en-US" dirty="0"/>
              <a:t>Protection implemented by Android</a:t>
            </a:r>
          </a:p>
          <a:p>
            <a:pPr lvl="1"/>
            <a:r>
              <a:rPr lang="en-US" dirty="0"/>
              <a:t>Sufficient for most</a:t>
            </a:r>
          </a:p>
          <a:p>
            <a:pPr lvl="1"/>
            <a:r>
              <a:rPr lang="en-US" dirty="0"/>
              <a:t>Additionally can: encrypt local files with a key not directly accessible</a:t>
            </a:r>
          </a:p>
          <a:p>
            <a:r>
              <a:rPr lang="en-US" dirty="0"/>
              <a:t>With external storage</a:t>
            </a:r>
          </a:p>
          <a:p>
            <a:pPr lvl="1"/>
            <a:r>
              <a:rPr lang="en-US" dirty="0"/>
              <a:t>Globally readable and writable</a:t>
            </a:r>
          </a:p>
          <a:p>
            <a:pPr lvl="1"/>
            <a:r>
              <a:rPr lang="en-US" dirty="0"/>
              <a:t>Can be removed by user and modified by any application</a:t>
            </a:r>
          </a:p>
          <a:p>
            <a:pPr lvl="1"/>
            <a:r>
              <a:rPr lang="en-US" dirty="0"/>
              <a:t>Solution: do not store sensitive information here</a:t>
            </a:r>
          </a:p>
          <a:p>
            <a:pPr lvl="1"/>
            <a:r>
              <a:rPr lang="en-US" dirty="0"/>
              <a:t>Also: perform input validation</a:t>
            </a:r>
          </a:p>
          <a:p>
            <a:r>
              <a:rPr lang="en-US" dirty="0"/>
              <a:t>Have not discussed Content Providers – see documentation for more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1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</a:t>
            </a:r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Consider:</a:t>
            </a:r>
          </a:p>
          <a:p>
            <a:pPr lvl="1"/>
            <a:r>
              <a:rPr lang="en-US" sz="1800" dirty="0"/>
              <a:t>The kind of data at hand</a:t>
            </a:r>
          </a:p>
          <a:p>
            <a:pPr lvl="2"/>
            <a:r>
              <a:rPr lang="en-US" sz="1800" dirty="0"/>
              <a:t>Is it sensitive?</a:t>
            </a:r>
          </a:p>
          <a:p>
            <a:pPr lvl="2"/>
            <a:r>
              <a:rPr lang="en-US" sz="1800" dirty="0"/>
              <a:t>How is the data structured?</a:t>
            </a:r>
          </a:p>
          <a:p>
            <a:pPr lvl="1"/>
            <a:r>
              <a:rPr lang="en-US" sz="1800" dirty="0"/>
              <a:t>Where you are storing your data? </a:t>
            </a:r>
          </a:p>
          <a:p>
            <a:r>
              <a:rPr lang="en-US" dirty="0"/>
              <a:t>Use cryptography accordingly</a:t>
            </a:r>
          </a:p>
          <a:p>
            <a:r>
              <a:rPr lang="en-US" dirty="0"/>
              <a:t>Only request permissions needed to function.</a:t>
            </a:r>
          </a:p>
          <a:p>
            <a:r>
              <a:rPr lang="en-US" dirty="0"/>
              <a:t>Avoid storing or transmitting user data whenever possible</a:t>
            </a:r>
          </a:p>
          <a:p>
            <a:r>
              <a:rPr lang="en-US" dirty="0"/>
              <a:t>Perform input validation on data from untrusted sources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1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Saving Data</a:t>
            </a:r>
          </a:p>
          <a:p>
            <a:pPr lvl="1"/>
            <a:r>
              <a:rPr lang="en-US" dirty="0">
                <a:hlinkClick r:id="rId2"/>
              </a:rPr>
              <a:t>https://developer.android.com/training/basics/data-storage/index.html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/guide/topics/data/data-</a:t>
            </a:r>
            <a:r>
              <a:rPr lang="en-US" dirty="0" err="1"/>
              <a:t>storage.html</a:t>
            </a:r>
            <a:endParaRPr lang="en-US" dirty="0"/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/training/articles/</a:t>
            </a:r>
            <a:r>
              <a:rPr lang="en-US" dirty="0" err="1"/>
              <a:t>security-tips.html#StoringData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18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464</Words>
  <Application>Microsoft Macintosh PowerPoint</Application>
  <PresentationFormat>Custom</PresentationFormat>
  <Paragraphs>72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Proper Data Storage</vt:lpstr>
      <vt:lpstr>Many Applications Need to Persist Data</vt:lpstr>
      <vt:lpstr>Many Forms of Abuse/Misuse to Consider</vt:lpstr>
      <vt:lpstr>What are the formats we can use to save data locally?</vt:lpstr>
      <vt:lpstr>More on saving data in files</vt:lpstr>
      <vt:lpstr>Where is the Security Concern?</vt:lpstr>
      <vt:lpstr>Where is the Security Concern?</vt:lpstr>
      <vt:lpstr>Security Tips</vt:lpstr>
      <vt:lpstr>Further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Access</dc:title>
  <dc:creator>Heena Surve</dc:creator>
  <cp:lastModifiedBy>Dan</cp:lastModifiedBy>
  <cp:revision>25</cp:revision>
  <dcterms:created xsi:type="dcterms:W3CDTF">2017-04-13T19:19:12Z</dcterms:created>
  <dcterms:modified xsi:type="dcterms:W3CDTF">2018-07-04T16:05:34Z</dcterms:modified>
</cp:coreProperties>
</file>