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74"/>
  </p:notesMasterIdLst>
  <p:handoutMasterIdLst>
    <p:handoutMasterId r:id="rId275"/>
  </p:handoutMasterIdLst>
  <p:sldIdLst>
    <p:sldId id="285" r:id="rId3"/>
    <p:sldId id="924" r:id="rId4"/>
    <p:sldId id="925" r:id="rId5"/>
    <p:sldId id="926" r:id="rId6"/>
    <p:sldId id="1111" r:id="rId7"/>
    <p:sldId id="1113" r:id="rId8"/>
    <p:sldId id="566" r:id="rId9"/>
    <p:sldId id="928" r:id="rId10"/>
    <p:sldId id="927" r:id="rId11"/>
    <p:sldId id="929" r:id="rId12"/>
    <p:sldId id="932" r:id="rId13"/>
    <p:sldId id="933" r:id="rId14"/>
    <p:sldId id="934" r:id="rId15"/>
    <p:sldId id="935" r:id="rId16"/>
    <p:sldId id="282" r:id="rId17"/>
    <p:sldId id="281" r:id="rId18"/>
    <p:sldId id="931" r:id="rId19"/>
    <p:sldId id="939" r:id="rId20"/>
    <p:sldId id="938" r:id="rId21"/>
    <p:sldId id="1114" r:id="rId22"/>
    <p:sldId id="1124" r:id="rId23"/>
    <p:sldId id="1115" r:id="rId24"/>
    <p:sldId id="1116" r:id="rId25"/>
    <p:sldId id="1117" r:id="rId26"/>
    <p:sldId id="1123" r:id="rId27"/>
    <p:sldId id="1119" r:id="rId28"/>
    <p:sldId id="283" r:id="rId29"/>
    <p:sldId id="936" r:id="rId30"/>
    <p:sldId id="1120" r:id="rId31"/>
    <p:sldId id="941" r:id="rId32"/>
    <p:sldId id="942" r:id="rId33"/>
    <p:sldId id="943" r:id="rId34"/>
    <p:sldId id="1121" r:id="rId35"/>
    <p:sldId id="1122" r:id="rId36"/>
    <p:sldId id="946" r:id="rId37"/>
    <p:sldId id="947" r:id="rId38"/>
    <p:sldId id="940" r:id="rId39"/>
    <p:sldId id="791" r:id="rId40"/>
    <p:sldId id="374" r:id="rId41"/>
    <p:sldId id="948" r:id="rId42"/>
    <p:sldId id="646" r:id="rId43"/>
    <p:sldId id="950" r:id="rId44"/>
    <p:sldId id="951" r:id="rId45"/>
    <p:sldId id="649" r:id="rId46"/>
    <p:sldId id="376" r:id="rId47"/>
    <p:sldId id="377" r:id="rId48"/>
    <p:sldId id="834" r:id="rId49"/>
    <p:sldId id="952" r:id="rId50"/>
    <p:sldId id="953" r:id="rId51"/>
    <p:sldId id="954" r:id="rId52"/>
    <p:sldId id="959" r:id="rId53"/>
    <p:sldId id="956" r:id="rId54"/>
    <p:sldId id="957" r:id="rId55"/>
    <p:sldId id="958" r:id="rId56"/>
    <p:sldId id="960" r:id="rId57"/>
    <p:sldId id="961" r:id="rId58"/>
    <p:sldId id="962" r:id="rId59"/>
    <p:sldId id="978" r:id="rId60"/>
    <p:sldId id="964" r:id="rId61"/>
    <p:sldId id="965" r:id="rId62"/>
    <p:sldId id="966" r:id="rId63"/>
    <p:sldId id="967" r:id="rId64"/>
    <p:sldId id="968" r:id="rId65"/>
    <p:sldId id="969" r:id="rId66"/>
    <p:sldId id="970" r:id="rId67"/>
    <p:sldId id="971" r:id="rId68"/>
    <p:sldId id="972" r:id="rId69"/>
    <p:sldId id="973" r:id="rId70"/>
    <p:sldId id="974" r:id="rId71"/>
    <p:sldId id="975" r:id="rId72"/>
    <p:sldId id="976" r:id="rId73"/>
    <p:sldId id="977" r:id="rId74"/>
    <p:sldId id="653" r:id="rId75"/>
    <p:sldId id="654" r:id="rId76"/>
    <p:sldId id="820" r:id="rId77"/>
    <p:sldId id="836" r:id="rId78"/>
    <p:sldId id="822" r:id="rId79"/>
    <p:sldId id="838" r:id="rId80"/>
    <p:sldId id="837" r:id="rId81"/>
    <p:sldId id="824" r:id="rId82"/>
    <p:sldId id="839" r:id="rId83"/>
    <p:sldId id="979" r:id="rId84"/>
    <p:sldId id="981" r:id="rId85"/>
    <p:sldId id="982" r:id="rId86"/>
    <p:sldId id="983" r:id="rId87"/>
    <p:sldId id="984" r:id="rId88"/>
    <p:sldId id="985" r:id="rId89"/>
    <p:sldId id="986" r:id="rId90"/>
    <p:sldId id="987" r:id="rId91"/>
    <p:sldId id="988" r:id="rId92"/>
    <p:sldId id="989" r:id="rId93"/>
    <p:sldId id="990" r:id="rId94"/>
    <p:sldId id="991" r:id="rId95"/>
    <p:sldId id="992" r:id="rId96"/>
    <p:sldId id="993" r:id="rId97"/>
    <p:sldId id="994" r:id="rId98"/>
    <p:sldId id="995" r:id="rId99"/>
    <p:sldId id="996" r:id="rId100"/>
    <p:sldId id="980" r:id="rId101"/>
    <p:sldId id="997" r:id="rId102"/>
    <p:sldId id="998" r:id="rId103"/>
    <p:sldId id="999" r:id="rId104"/>
    <p:sldId id="1000" r:id="rId105"/>
    <p:sldId id="1001" r:id="rId106"/>
    <p:sldId id="841" r:id="rId107"/>
    <p:sldId id="388" r:id="rId108"/>
    <p:sldId id="1002" r:id="rId109"/>
    <p:sldId id="390" r:id="rId110"/>
    <p:sldId id="1126" r:id="rId111"/>
    <p:sldId id="1003" r:id="rId112"/>
    <p:sldId id="843" r:id="rId113"/>
    <p:sldId id="1008" r:id="rId114"/>
    <p:sldId id="1009" r:id="rId115"/>
    <p:sldId id="1010" r:id="rId116"/>
    <p:sldId id="1011" r:id="rId117"/>
    <p:sldId id="1012" r:id="rId118"/>
    <p:sldId id="1004" r:id="rId119"/>
    <p:sldId id="844" r:id="rId120"/>
    <p:sldId id="845" r:id="rId121"/>
    <p:sldId id="847" r:id="rId122"/>
    <p:sldId id="1013" r:id="rId123"/>
    <p:sldId id="850" r:id="rId124"/>
    <p:sldId id="851" r:id="rId125"/>
    <p:sldId id="1014" r:id="rId126"/>
    <p:sldId id="1017" r:id="rId127"/>
    <p:sldId id="1018" r:id="rId128"/>
    <p:sldId id="1016" r:id="rId129"/>
    <p:sldId id="1015" r:id="rId130"/>
    <p:sldId id="1023" r:id="rId131"/>
    <p:sldId id="1024" r:id="rId132"/>
    <p:sldId id="1026" r:id="rId133"/>
    <p:sldId id="1027" r:id="rId134"/>
    <p:sldId id="1029" r:id="rId135"/>
    <p:sldId id="1020" r:id="rId136"/>
    <p:sldId id="1019" r:id="rId137"/>
    <p:sldId id="1021" r:id="rId138"/>
    <p:sldId id="1030" r:id="rId139"/>
    <p:sldId id="1031" r:id="rId140"/>
    <p:sldId id="1032" r:id="rId141"/>
    <p:sldId id="1033" r:id="rId142"/>
    <p:sldId id="1034" r:id="rId143"/>
    <p:sldId id="1035" r:id="rId144"/>
    <p:sldId id="1041" r:id="rId145"/>
    <p:sldId id="1042" r:id="rId146"/>
    <p:sldId id="1036" r:id="rId147"/>
    <p:sldId id="1037" r:id="rId148"/>
    <p:sldId id="1038" r:id="rId149"/>
    <p:sldId id="1039" r:id="rId150"/>
    <p:sldId id="1040" r:id="rId151"/>
    <p:sldId id="1043" r:id="rId152"/>
    <p:sldId id="1045" r:id="rId153"/>
    <p:sldId id="1046" r:id="rId154"/>
    <p:sldId id="415" r:id="rId155"/>
    <p:sldId id="863" r:id="rId156"/>
    <p:sldId id="709" r:id="rId157"/>
    <p:sldId id="720" r:id="rId158"/>
    <p:sldId id="710" r:id="rId159"/>
    <p:sldId id="715" r:id="rId160"/>
    <p:sldId id="716" r:id="rId161"/>
    <p:sldId id="721" r:id="rId162"/>
    <p:sldId id="723" r:id="rId163"/>
    <p:sldId id="724" r:id="rId164"/>
    <p:sldId id="725" r:id="rId165"/>
    <p:sldId id="726" r:id="rId166"/>
    <p:sldId id="727" r:id="rId167"/>
    <p:sldId id="728" r:id="rId168"/>
    <p:sldId id="730" r:id="rId169"/>
    <p:sldId id="731" r:id="rId170"/>
    <p:sldId id="864" r:id="rId171"/>
    <p:sldId id="865" r:id="rId172"/>
    <p:sldId id="866" r:id="rId173"/>
    <p:sldId id="867" r:id="rId174"/>
    <p:sldId id="443" r:id="rId175"/>
    <p:sldId id="1047" r:id="rId176"/>
    <p:sldId id="872" r:id="rId177"/>
    <p:sldId id="1048" r:id="rId178"/>
    <p:sldId id="1049" r:id="rId179"/>
    <p:sldId id="447" r:id="rId180"/>
    <p:sldId id="873" r:id="rId181"/>
    <p:sldId id="1052" r:id="rId182"/>
    <p:sldId id="1050" r:id="rId183"/>
    <p:sldId id="1051" r:id="rId184"/>
    <p:sldId id="751" r:id="rId185"/>
    <p:sldId id="448" r:id="rId186"/>
    <p:sldId id="449" r:id="rId187"/>
    <p:sldId id="459" r:id="rId188"/>
    <p:sldId id="1053" r:id="rId189"/>
    <p:sldId id="1054" r:id="rId190"/>
    <p:sldId id="462" r:id="rId191"/>
    <p:sldId id="752" r:id="rId192"/>
    <p:sldId id="1055" r:id="rId193"/>
    <p:sldId id="468" r:id="rId194"/>
    <p:sldId id="753" r:id="rId195"/>
    <p:sldId id="1056" r:id="rId196"/>
    <p:sldId id="754" r:id="rId197"/>
    <p:sldId id="755" r:id="rId198"/>
    <p:sldId id="1057" r:id="rId199"/>
    <p:sldId id="476" r:id="rId200"/>
    <p:sldId id="469" r:id="rId201"/>
    <p:sldId id="756" r:id="rId202"/>
    <p:sldId id="1058" r:id="rId203"/>
    <p:sldId id="471" r:id="rId204"/>
    <p:sldId id="474" r:id="rId205"/>
    <p:sldId id="1059" r:id="rId206"/>
    <p:sldId id="1060" r:id="rId207"/>
    <p:sldId id="483" r:id="rId208"/>
    <p:sldId id="875" r:id="rId209"/>
    <p:sldId id="1061" r:id="rId210"/>
    <p:sldId id="1062" r:id="rId211"/>
    <p:sldId id="1063" r:id="rId212"/>
    <p:sldId id="1064" r:id="rId213"/>
    <p:sldId id="568" r:id="rId214"/>
    <p:sldId id="877" r:id="rId215"/>
    <p:sldId id="878" r:id="rId216"/>
    <p:sldId id="1067" r:id="rId217"/>
    <p:sldId id="881" r:id="rId218"/>
    <p:sldId id="882" r:id="rId219"/>
    <p:sldId id="1068" r:id="rId220"/>
    <p:sldId id="1070" r:id="rId221"/>
    <p:sldId id="1071" r:id="rId222"/>
    <p:sldId id="1073" r:id="rId223"/>
    <p:sldId id="1074" r:id="rId224"/>
    <p:sldId id="1075" r:id="rId225"/>
    <p:sldId id="1076" r:id="rId226"/>
    <p:sldId id="1077" r:id="rId227"/>
    <p:sldId id="1078" r:id="rId228"/>
    <p:sldId id="1079" r:id="rId229"/>
    <p:sldId id="1080" r:id="rId230"/>
    <p:sldId id="1081" r:id="rId231"/>
    <p:sldId id="1082" r:id="rId232"/>
    <p:sldId id="1083" r:id="rId233"/>
    <p:sldId id="1084" r:id="rId234"/>
    <p:sldId id="1085" r:id="rId235"/>
    <p:sldId id="1086" r:id="rId236"/>
    <p:sldId id="1087" r:id="rId237"/>
    <p:sldId id="1088" r:id="rId238"/>
    <p:sldId id="1089" r:id="rId239"/>
    <p:sldId id="1090" r:id="rId240"/>
    <p:sldId id="1091" r:id="rId241"/>
    <p:sldId id="1092" r:id="rId242"/>
    <p:sldId id="1093" r:id="rId243"/>
    <p:sldId id="1095" r:id="rId244"/>
    <p:sldId id="1099" r:id="rId245"/>
    <p:sldId id="1100" r:id="rId246"/>
    <p:sldId id="1096" r:id="rId247"/>
    <p:sldId id="1097" r:id="rId248"/>
    <p:sldId id="1098" r:id="rId249"/>
    <p:sldId id="1101" r:id="rId250"/>
    <p:sldId id="1102" r:id="rId251"/>
    <p:sldId id="1103" r:id="rId252"/>
    <p:sldId id="1104" r:id="rId253"/>
    <p:sldId id="1094" r:id="rId254"/>
    <p:sldId id="1106" r:id="rId255"/>
    <p:sldId id="1107" r:id="rId256"/>
    <p:sldId id="1108" r:id="rId257"/>
    <p:sldId id="1109" r:id="rId258"/>
    <p:sldId id="896" r:id="rId259"/>
    <p:sldId id="897" r:id="rId260"/>
    <p:sldId id="899" r:id="rId261"/>
    <p:sldId id="900" r:id="rId262"/>
    <p:sldId id="901" r:id="rId263"/>
    <p:sldId id="902" r:id="rId264"/>
    <p:sldId id="898" r:id="rId265"/>
    <p:sldId id="903" r:id="rId266"/>
    <p:sldId id="904" r:id="rId267"/>
    <p:sldId id="779" r:id="rId268"/>
    <p:sldId id="905" r:id="rId269"/>
    <p:sldId id="906" r:id="rId270"/>
    <p:sldId id="907" r:id="rId271"/>
    <p:sldId id="908" r:id="rId272"/>
    <p:sldId id="909" r:id="rId273"/>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sz="6000" b="0" i="0" u="sng"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6000" b="0" i="0" u="sng"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6000" b="0" i="0" u="sng"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6000" b="0" i="0" u="sng"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6000" b="0" i="0" u="sng"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6000" b="0" i="0" u="sng"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6000" b="0" i="0" u="sng"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6000" b="0" i="0" u="sng"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6000" b="0" i="0" u="sng" kern="1200" baseline="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A50021"/>
    <a:srgbClr val="FF0000"/>
    <a:srgbClr val="CC9900"/>
    <a:srgbClr val="990000"/>
    <a:srgbClr val="FF9999"/>
    <a:srgbClr val="48B2A3"/>
    <a:srgbClr val="99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7"/>
    <p:restoredTop sz="94557"/>
  </p:normalViewPr>
  <p:slideViewPr>
    <p:cSldViewPr showGuides="1">
      <p:cViewPr varScale="1">
        <p:scale>
          <a:sx n="90" d="100"/>
          <a:sy n="90" d="100"/>
        </p:scale>
        <p:origin x="78" y="4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slide" Target="slides/slide157.xml"/><Relationship Id="rId170" Type="http://schemas.openxmlformats.org/officeDocument/2006/relationships/slide" Target="slides/slide168.xml"/><Relationship Id="rId191" Type="http://schemas.openxmlformats.org/officeDocument/2006/relationships/slide" Target="slides/slide189.xml"/><Relationship Id="rId205" Type="http://schemas.openxmlformats.org/officeDocument/2006/relationships/slide" Target="slides/slide203.xml"/><Relationship Id="rId226" Type="http://schemas.openxmlformats.org/officeDocument/2006/relationships/slide" Target="slides/slide224.xml"/><Relationship Id="rId247" Type="http://schemas.openxmlformats.org/officeDocument/2006/relationships/slide" Target="slides/slide245.xml"/><Relationship Id="rId107" Type="http://schemas.openxmlformats.org/officeDocument/2006/relationships/slide" Target="slides/slide105.xml"/><Relationship Id="rId268" Type="http://schemas.openxmlformats.org/officeDocument/2006/relationships/slide" Target="slides/slide266.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160" Type="http://schemas.openxmlformats.org/officeDocument/2006/relationships/slide" Target="slides/slide158.xml"/><Relationship Id="rId181" Type="http://schemas.openxmlformats.org/officeDocument/2006/relationships/slide" Target="slides/slide179.xml"/><Relationship Id="rId216" Type="http://schemas.openxmlformats.org/officeDocument/2006/relationships/slide" Target="slides/slide214.xml"/><Relationship Id="rId237" Type="http://schemas.openxmlformats.org/officeDocument/2006/relationships/slide" Target="slides/slide235.xml"/><Relationship Id="rId258" Type="http://schemas.openxmlformats.org/officeDocument/2006/relationships/slide" Target="slides/slide256.xml"/><Relationship Id="rId279" Type="http://schemas.openxmlformats.org/officeDocument/2006/relationships/tableStyles" Target="tableStyles.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85" Type="http://schemas.openxmlformats.org/officeDocument/2006/relationships/slide" Target="slides/slide83.xml"/><Relationship Id="rId150" Type="http://schemas.openxmlformats.org/officeDocument/2006/relationships/slide" Target="slides/slide148.xml"/><Relationship Id="rId171" Type="http://schemas.openxmlformats.org/officeDocument/2006/relationships/slide" Target="slides/slide169.xml"/><Relationship Id="rId192" Type="http://schemas.openxmlformats.org/officeDocument/2006/relationships/slide" Target="slides/slide190.xml"/><Relationship Id="rId206" Type="http://schemas.openxmlformats.org/officeDocument/2006/relationships/slide" Target="slides/slide204.xml"/><Relationship Id="rId227" Type="http://schemas.openxmlformats.org/officeDocument/2006/relationships/slide" Target="slides/slide225.xml"/><Relationship Id="rId248" Type="http://schemas.openxmlformats.org/officeDocument/2006/relationships/slide" Target="slides/slide246.xml"/><Relationship Id="rId269" Type="http://schemas.openxmlformats.org/officeDocument/2006/relationships/slide" Target="slides/slide267.xml"/><Relationship Id="rId12" Type="http://schemas.openxmlformats.org/officeDocument/2006/relationships/slide" Target="slides/slide10.xml"/><Relationship Id="rId33" Type="http://schemas.openxmlformats.org/officeDocument/2006/relationships/slide" Target="slides/slide31.xml"/><Relationship Id="rId108" Type="http://schemas.openxmlformats.org/officeDocument/2006/relationships/slide" Target="slides/slide106.xml"/><Relationship Id="rId129" Type="http://schemas.openxmlformats.org/officeDocument/2006/relationships/slide" Target="slides/slide127.xml"/><Relationship Id="rId54" Type="http://schemas.openxmlformats.org/officeDocument/2006/relationships/slide" Target="slides/slide52.xml"/><Relationship Id="rId75" Type="http://schemas.openxmlformats.org/officeDocument/2006/relationships/slide" Target="slides/slide73.xml"/><Relationship Id="rId96" Type="http://schemas.openxmlformats.org/officeDocument/2006/relationships/slide" Target="slides/slide94.xml"/><Relationship Id="rId140" Type="http://schemas.openxmlformats.org/officeDocument/2006/relationships/slide" Target="slides/slide138.xml"/><Relationship Id="rId161" Type="http://schemas.openxmlformats.org/officeDocument/2006/relationships/slide" Target="slides/slide159.xml"/><Relationship Id="rId182" Type="http://schemas.openxmlformats.org/officeDocument/2006/relationships/slide" Target="slides/slide180.xml"/><Relationship Id="rId217" Type="http://schemas.openxmlformats.org/officeDocument/2006/relationships/slide" Target="slides/slide215.xml"/><Relationship Id="rId6" Type="http://schemas.openxmlformats.org/officeDocument/2006/relationships/slide" Target="slides/slide4.xml"/><Relationship Id="rId238" Type="http://schemas.openxmlformats.org/officeDocument/2006/relationships/slide" Target="slides/slide236.xml"/><Relationship Id="rId259" Type="http://schemas.openxmlformats.org/officeDocument/2006/relationships/slide" Target="slides/slide257.xml"/><Relationship Id="rId23" Type="http://schemas.openxmlformats.org/officeDocument/2006/relationships/slide" Target="slides/slide21.xml"/><Relationship Id="rId119" Type="http://schemas.openxmlformats.org/officeDocument/2006/relationships/slide" Target="slides/slide117.xml"/><Relationship Id="rId270" Type="http://schemas.openxmlformats.org/officeDocument/2006/relationships/slide" Target="slides/slide268.xml"/><Relationship Id="rId44" Type="http://schemas.openxmlformats.org/officeDocument/2006/relationships/slide" Target="slides/slide42.xml"/><Relationship Id="rId65" Type="http://schemas.openxmlformats.org/officeDocument/2006/relationships/slide" Target="slides/slide63.xml"/><Relationship Id="rId86" Type="http://schemas.openxmlformats.org/officeDocument/2006/relationships/slide" Target="slides/slide84.xml"/><Relationship Id="rId130" Type="http://schemas.openxmlformats.org/officeDocument/2006/relationships/slide" Target="slides/slide128.xml"/><Relationship Id="rId151" Type="http://schemas.openxmlformats.org/officeDocument/2006/relationships/slide" Target="slides/slide149.xml"/><Relationship Id="rId172" Type="http://schemas.openxmlformats.org/officeDocument/2006/relationships/slide" Target="slides/slide170.xml"/><Relationship Id="rId193" Type="http://schemas.openxmlformats.org/officeDocument/2006/relationships/slide" Target="slides/slide191.xml"/><Relationship Id="rId202" Type="http://schemas.openxmlformats.org/officeDocument/2006/relationships/slide" Target="slides/slide200.xml"/><Relationship Id="rId207" Type="http://schemas.openxmlformats.org/officeDocument/2006/relationships/slide" Target="slides/slide205.xml"/><Relationship Id="rId223" Type="http://schemas.openxmlformats.org/officeDocument/2006/relationships/slide" Target="slides/slide221.xml"/><Relationship Id="rId228" Type="http://schemas.openxmlformats.org/officeDocument/2006/relationships/slide" Target="slides/slide226.xml"/><Relationship Id="rId244" Type="http://schemas.openxmlformats.org/officeDocument/2006/relationships/slide" Target="slides/slide242.xml"/><Relationship Id="rId249" Type="http://schemas.openxmlformats.org/officeDocument/2006/relationships/slide" Target="slides/slide24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260" Type="http://schemas.openxmlformats.org/officeDocument/2006/relationships/slide" Target="slides/slide258.xml"/><Relationship Id="rId265" Type="http://schemas.openxmlformats.org/officeDocument/2006/relationships/slide" Target="slides/slide263.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167" Type="http://schemas.openxmlformats.org/officeDocument/2006/relationships/slide" Target="slides/slide165.xml"/><Relationship Id="rId188" Type="http://schemas.openxmlformats.org/officeDocument/2006/relationships/slide" Target="slides/slide186.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162" Type="http://schemas.openxmlformats.org/officeDocument/2006/relationships/slide" Target="slides/slide160.xml"/><Relationship Id="rId183" Type="http://schemas.openxmlformats.org/officeDocument/2006/relationships/slide" Target="slides/slide181.xml"/><Relationship Id="rId213" Type="http://schemas.openxmlformats.org/officeDocument/2006/relationships/slide" Target="slides/slide211.xml"/><Relationship Id="rId218" Type="http://schemas.openxmlformats.org/officeDocument/2006/relationships/slide" Target="slides/slide216.xml"/><Relationship Id="rId234" Type="http://schemas.openxmlformats.org/officeDocument/2006/relationships/slide" Target="slides/slide232.xml"/><Relationship Id="rId239" Type="http://schemas.openxmlformats.org/officeDocument/2006/relationships/slide" Target="slides/slide237.xml"/><Relationship Id="rId2" Type="http://schemas.openxmlformats.org/officeDocument/2006/relationships/slideMaster" Target="slideMasters/slideMaster2.xml"/><Relationship Id="rId29" Type="http://schemas.openxmlformats.org/officeDocument/2006/relationships/slide" Target="slides/slide27.xml"/><Relationship Id="rId250" Type="http://schemas.openxmlformats.org/officeDocument/2006/relationships/slide" Target="slides/slide248.xml"/><Relationship Id="rId255" Type="http://schemas.openxmlformats.org/officeDocument/2006/relationships/slide" Target="slides/slide253.xml"/><Relationship Id="rId271" Type="http://schemas.openxmlformats.org/officeDocument/2006/relationships/slide" Target="slides/slide269.xml"/><Relationship Id="rId276" Type="http://schemas.openxmlformats.org/officeDocument/2006/relationships/presProps" Target="presProps.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slide" Target="slides/slide176.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73" Type="http://schemas.openxmlformats.org/officeDocument/2006/relationships/slide" Target="slides/slide171.xml"/><Relationship Id="rId194" Type="http://schemas.openxmlformats.org/officeDocument/2006/relationships/slide" Target="slides/slide192.xml"/><Relationship Id="rId199" Type="http://schemas.openxmlformats.org/officeDocument/2006/relationships/slide" Target="slides/slide197.xml"/><Relationship Id="rId203" Type="http://schemas.openxmlformats.org/officeDocument/2006/relationships/slide" Target="slides/slide201.xml"/><Relationship Id="rId208" Type="http://schemas.openxmlformats.org/officeDocument/2006/relationships/slide" Target="slides/slide206.xml"/><Relationship Id="rId229" Type="http://schemas.openxmlformats.org/officeDocument/2006/relationships/slide" Target="slides/slide227.xml"/><Relationship Id="rId19" Type="http://schemas.openxmlformats.org/officeDocument/2006/relationships/slide" Target="slides/slide17.xml"/><Relationship Id="rId224" Type="http://schemas.openxmlformats.org/officeDocument/2006/relationships/slide" Target="slides/slide222.xml"/><Relationship Id="rId240" Type="http://schemas.openxmlformats.org/officeDocument/2006/relationships/slide" Target="slides/slide238.xml"/><Relationship Id="rId245" Type="http://schemas.openxmlformats.org/officeDocument/2006/relationships/slide" Target="slides/slide243.xml"/><Relationship Id="rId261" Type="http://schemas.openxmlformats.org/officeDocument/2006/relationships/slide" Target="slides/slide259.xml"/><Relationship Id="rId266" Type="http://schemas.openxmlformats.org/officeDocument/2006/relationships/slide" Target="slides/slide264.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184" Type="http://schemas.openxmlformats.org/officeDocument/2006/relationships/slide" Target="slides/slide182.xml"/><Relationship Id="rId189" Type="http://schemas.openxmlformats.org/officeDocument/2006/relationships/slide" Target="slides/slide187.xml"/><Relationship Id="rId219" Type="http://schemas.openxmlformats.org/officeDocument/2006/relationships/slide" Target="slides/slide217.xml"/><Relationship Id="rId3" Type="http://schemas.openxmlformats.org/officeDocument/2006/relationships/slide" Target="slides/slide1.xml"/><Relationship Id="rId214" Type="http://schemas.openxmlformats.org/officeDocument/2006/relationships/slide" Target="slides/slide212.xml"/><Relationship Id="rId230" Type="http://schemas.openxmlformats.org/officeDocument/2006/relationships/slide" Target="slides/slide228.xml"/><Relationship Id="rId235" Type="http://schemas.openxmlformats.org/officeDocument/2006/relationships/slide" Target="slides/slide233.xml"/><Relationship Id="rId251" Type="http://schemas.openxmlformats.org/officeDocument/2006/relationships/slide" Target="slides/slide249.xml"/><Relationship Id="rId256" Type="http://schemas.openxmlformats.org/officeDocument/2006/relationships/slide" Target="slides/slide254.xml"/><Relationship Id="rId277" Type="http://schemas.openxmlformats.org/officeDocument/2006/relationships/viewProps" Target="viewProps.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72" Type="http://schemas.openxmlformats.org/officeDocument/2006/relationships/slide" Target="slides/slide270.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slide" Target="slides/slide172.xml"/><Relationship Id="rId179" Type="http://schemas.openxmlformats.org/officeDocument/2006/relationships/slide" Target="slides/slide177.xml"/><Relationship Id="rId195" Type="http://schemas.openxmlformats.org/officeDocument/2006/relationships/slide" Target="slides/slide193.xml"/><Relationship Id="rId209" Type="http://schemas.openxmlformats.org/officeDocument/2006/relationships/slide" Target="slides/slide207.xml"/><Relationship Id="rId190" Type="http://schemas.openxmlformats.org/officeDocument/2006/relationships/slide" Target="slides/slide188.xml"/><Relationship Id="rId204" Type="http://schemas.openxmlformats.org/officeDocument/2006/relationships/slide" Target="slides/slide202.xml"/><Relationship Id="rId220" Type="http://schemas.openxmlformats.org/officeDocument/2006/relationships/slide" Target="slides/slide218.xml"/><Relationship Id="rId225" Type="http://schemas.openxmlformats.org/officeDocument/2006/relationships/slide" Target="slides/slide223.xml"/><Relationship Id="rId241" Type="http://schemas.openxmlformats.org/officeDocument/2006/relationships/slide" Target="slides/slide239.xml"/><Relationship Id="rId246" Type="http://schemas.openxmlformats.org/officeDocument/2006/relationships/slide" Target="slides/slide244.xml"/><Relationship Id="rId267" Type="http://schemas.openxmlformats.org/officeDocument/2006/relationships/slide" Target="slides/slide265.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262" Type="http://schemas.openxmlformats.org/officeDocument/2006/relationships/slide" Target="slides/slide260.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164" Type="http://schemas.openxmlformats.org/officeDocument/2006/relationships/slide" Target="slides/slide162.xml"/><Relationship Id="rId169" Type="http://schemas.openxmlformats.org/officeDocument/2006/relationships/slide" Target="slides/slide167.xml"/><Relationship Id="rId185" Type="http://schemas.openxmlformats.org/officeDocument/2006/relationships/slide" Target="slides/slide183.xml"/><Relationship Id="rId4" Type="http://schemas.openxmlformats.org/officeDocument/2006/relationships/slide" Target="slides/slide2.xml"/><Relationship Id="rId9" Type="http://schemas.openxmlformats.org/officeDocument/2006/relationships/slide" Target="slides/slide7.xml"/><Relationship Id="rId180" Type="http://schemas.openxmlformats.org/officeDocument/2006/relationships/slide" Target="slides/slide178.xml"/><Relationship Id="rId210" Type="http://schemas.openxmlformats.org/officeDocument/2006/relationships/slide" Target="slides/slide208.xml"/><Relationship Id="rId215" Type="http://schemas.openxmlformats.org/officeDocument/2006/relationships/slide" Target="slides/slide213.xml"/><Relationship Id="rId236" Type="http://schemas.openxmlformats.org/officeDocument/2006/relationships/slide" Target="slides/slide234.xml"/><Relationship Id="rId257" Type="http://schemas.openxmlformats.org/officeDocument/2006/relationships/slide" Target="slides/slide255.xml"/><Relationship Id="rId278" Type="http://schemas.openxmlformats.org/officeDocument/2006/relationships/theme" Target="theme/theme1.xml"/><Relationship Id="rId26" Type="http://schemas.openxmlformats.org/officeDocument/2006/relationships/slide" Target="slides/slide24.xml"/><Relationship Id="rId231" Type="http://schemas.openxmlformats.org/officeDocument/2006/relationships/slide" Target="slides/slide229.xml"/><Relationship Id="rId252" Type="http://schemas.openxmlformats.org/officeDocument/2006/relationships/slide" Target="slides/slide250.xml"/><Relationship Id="rId273" Type="http://schemas.openxmlformats.org/officeDocument/2006/relationships/slide" Target="slides/slide271.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75" Type="http://schemas.openxmlformats.org/officeDocument/2006/relationships/slide" Target="slides/slide173.xml"/><Relationship Id="rId196" Type="http://schemas.openxmlformats.org/officeDocument/2006/relationships/slide" Target="slides/slide194.xml"/><Relationship Id="rId200" Type="http://schemas.openxmlformats.org/officeDocument/2006/relationships/slide" Target="slides/slide198.xml"/><Relationship Id="rId16" Type="http://schemas.openxmlformats.org/officeDocument/2006/relationships/slide" Target="slides/slide14.xml"/><Relationship Id="rId221" Type="http://schemas.openxmlformats.org/officeDocument/2006/relationships/slide" Target="slides/slide219.xml"/><Relationship Id="rId242" Type="http://schemas.openxmlformats.org/officeDocument/2006/relationships/slide" Target="slides/slide240.xml"/><Relationship Id="rId263" Type="http://schemas.openxmlformats.org/officeDocument/2006/relationships/slide" Target="slides/slide261.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165" Type="http://schemas.openxmlformats.org/officeDocument/2006/relationships/slide" Target="slides/slide163.xml"/><Relationship Id="rId186" Type="http://schemas.openxmlformats.org/officeDocument/2006/relationships/slide" Target="slides/slide184.xml"/><Relationship Id="rId211" Type="http://schemas.openxmlformats.org/officeDocument/2006/relationships/slide" Target="slides/slide209.xml"/><Relationship Id="rId232" Type="http://schemas.openxmlformats.org/officeDocument/2006/relationships/slide" Target="slides/slide230.xml"/><Relationship Id="rId253" Type="http://schemas.openxmlformats.org/officeDocument/2006/relationships/slide" Target="slides/slide251.xml"/><Relationship Id="rId274" Type="http://schemas.openxmlformats.org/officeDocument/2006/relationships/notesMaster" Target="notesMasters/notesMaster1.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slide" Target="slides/slide153.xml"/><Relationship Id="rId176" Type="http://schemas.openxmlformats.org/officeDocument/2006/relationships/slide" Target="slides/slide174.xml"/><Relationship Id="rId197" Type="http://schemas.openxmlformats.org/officeDocument/2006/relationships/slide" Target="slides/slide195.xml"/><Relationship Id="rId201" Type="http://schemas.openxmlformats.org/officeDocument/2006/relationships/slide" Target="slides/slide199.xml"/><Relationship Id="rId222" Type="http://schemas.openxmlformats.org/officeDocument/2006/relationships/slide" Target="slides/slide220.xml"/><Relationship Id="rId243" Type="http://schemas.openxmlformats.org/officeDocument/2006/relationships/slide" Target="slides/slide241.xml"/><Relationship Id="rId264" Type="http://schemas.openxmlformats.org/officeDocument/2006/relationships/slide" Target="slides/slide262.xml"/><Relationship Id="rId17" Type="http://schemas.openxmlformats.org/officeDocument/2006/relationships/slide" Target="slides/slide15.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24" Type="http://schemas.openxmlformats.org/officeDocument/2006/relationships/slide" Target="slides/slide122.xml"/><Relationship Id="rId70" Type="http://schemas.openxmlformats.org/officeDocument/2006/relationships/slide" Target="slides/slide68.xml"/><Relationship Id="rId91" Type="http://schemas.openxmlformats.org/officeDocument/2006/relationships/slide" Target="slides/slide89.xml"/><Relationship Id="rId145" Type="http://schemas.openxmlformats.org/officeDocument/2006/relationships/slide" Target="slides/slide143.xml"/><Relationship Id="rId166" Type="http://schemas.openxmlformats.org/officeDocument/2006/relationships/slide" Target="slides/slide164.xml"/><Relationship Id="rId187" Type="http://schemas.openxmlformats.org/officeDocument/2006/relationships/slide" Target="slides/slide185.xml"/><Relationship Id="rId1" Type="http://schemas.openxmlformats.org/officeDocument/2006/relationships/slideMaster" Target="slideMasters/slideMaster1.xml"/><Relationship Id="rId212" Type="http://schemas.openxmlformats.org/officeDocument/2006/relationships/slide" Target="slides/slide210.xml"/><Relationship Id="rId233" Type="http://schemas.openxmlformats.org/officeDocument/2006/relationships/slide" Target="slides/slide231.xml"/><Relationship Id="rId254" Type="http://schemas.openxmlformats.org/officeDocument/2006/relationships/slide" Target="slides/slide252.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275" Type="http://schemas.openxmlformats.org/officeDocument/2006/relationships/handoutMaster" Target="handoutMasters/handoutMaster1.xml"/><Relationship Id="rId60" Type="http://schemas.openxmlformats.org/officeDocument/2006/relationships/slide" Target="slides/slide58.xml"/><Relationship Id="rId81" Type="http://schemas.openxmlformats.org/officeDocument/2006/relationships/slide" Target="slides/slide79.xml"/><Relationship Id="rId135" Type="http://schemas.openxmlformats.org/officeDocument/2006/relationships/slide" Target="slides/slide133.xml"/><Relationship Id="rId156" Type="http://schemas.openxmlformats.org/officeDocument/2006/relationships/slide" Target="slides/slide154.xml"/><Relationship Id="rId177" Type="http://schemas.openxmlformats.org/officeDocument/2006/relationships/slide" Target="slides/slide175.xml"/><Relationship Id="rId198" Type="http://schemas.openxmlformats.org/officeDocument/2006/relationships/slide" Target="slides/slide196.xml"/></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8258" name="页眉占位符 608257"/>
          <p:cNvSpPr>
            <a:spLocks noGrp="1"/>
          </p:cNvSpPr>
          <p:nvPr>
            <p:ph type="hdr" sz="quarter"/>
          </p:nvPr>
        </p:nvSpPr>
        <p:spPr>
          <a:xfrm>
            <a:off x="0" y="0"/>
            <a:ext cx="2971800" cy="457200"/>
          </a:xfrm>
          <a:prstGeom prst="rect">
            <a:avLst/>
          </a:prstGeom>
          <a:noFill/>
          <a:ln w="9525">
            <a:noFill/>
          </a:ln>
        </p:spPr>
        <p:txBody>
          <a:bodyPr/>
          <a:lstStyle/>
          <a:p>
            <a:pPr lvl="0"/>
            <a:endParaRPr lang="zh-CN" altLang="en-US" sz="1200" u="none" dirty="0"/>
          </a:p>
        </p:txBody>
      </p:sp>
      <p:sp>
        <p:nvSpPr>
          <p:cNvPr id="608259" name="日期占位符 608258"/>
          <p:cNvSpPr>
            <a:spLocks noGrp="1"/>
          </p:cNvSpPr>
          <p:nvPr>
            <p:ph type="dt" sz="quarter" idx="1"/>
          </p:nvPr>
        </p:nvSpPr>
        <p:spPr>
          <a:xfrm>
            <a:off x="3884613" y="0"/>
            <a:ext cx="2971800" cy="457200"/>
          </a:xfrm>
          <a:prstGeom prst="rect">
            <a:avLst/>
          </a:prstGeom>
          <a:noFill/>
          <a:ln w="9525">
            <a:noFill/>
          </a:ln>
        </p:spPr>
        <p:txBody>
          <a:bodyPr/>
          <a:lstStyle/>
          <a:p>
            <a:pPr lvl="0" algn="r"/>
            <a:endParaRPr lang="zh-CN" altLang="en-US" sz="1200" u="none" dirty="0"/>
          </a:p>
        </p:txBody>
      </p:sp>
      <p:sp>
        <p:nvSpPr>
          <p:cNvPr id="608260" name="页脚占位符 608259"/>
          <p:cNvSpPr>
            <a:spLocks noGrp="1"/>
          </p:cNvSpPr>
          <p:nvPr>
            <p:ph type="ftr" sz="quarter" idx="2"/>
          </p:nvPr>
        </p:nvSpPr>
        <p:spPr>
          <a:xfrm>
            <a:off x="0" y="8685213"/>
            <a:ext cx="2971800" cy="457200"/>
          </a:xfrm>
          <a:prstGeom prst="rect">
            <a:avLst/>
          </a:prstGeom>
          <a:noFill/>
          <a:ln w="9525">
            <a:noFill/>
          </a:ln>
        </p:spPr>
        <p:txBody>
          <a:bodyPr anchor="b"/>
          <a:lstStyle/>
          <a:p>
            <a:pPr lvl="0"/>
            <a:endParaRPr lang="zh-CN" altLang="en-US" sz="1200" u="none" dirty="0"/>
          </a:p>
        </p:txBody>
      </p:sp>
      <p:sp>
        <p:nvSpPr>
          <p:cNvPr id="608261" name="灯片编号占位符 608260"/>
          <p:cNvSpPr>
            <a:spLocks noGrp="1"/>
          </p:cNvSpPr>
          <p:nvPr>
            <p:ph type="sldNum" sz="quarter" idx="3"/>
          </p:nvPr>
        </p:nvSpPr>
        <p:spPr>
          <a:xfrm>
            <a:off x="3884613" y="8685213"/>
            <a:ext cx="2971800" cy="457200"/>
          </a:xfrm>
          <a:prstGeom prst="rect">
            <a:avLst/>
          </a:prstGeom>
          <a:noFill/>
          <a:ln w="9525">
            <a:noFill/>
          </a:ln>
        </p:spPr>
        <p:txBody>
          <a:bodyPr anchor="b"/>
          <a:lstStyle/>
          <a:p>
            <a:pPr lvl="0" algn="r"/>
            <a:fld id="{9A0DB2DC-4C9A-4742-B13C-FB6460FD3503}" type="slidenum">
              <a:rPr lang="zh-CN" altLang="en-US" sz="1200" u="none" dirty="0"/>
              <a:t>‹#›</a:t>
            </a:fld>
            <a:endParaRPr lang="zh-CN" altLang="en-US" sz="1200" u="none"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页眉占位符 36865"/>
          <p:cNvSpPr>
            <a:spLocks noGrp="1"/>
          </p:cNvSpPr>
          <p:nvPr>
            <p:ph type="hdr" sz="quarter"/>
          </p:nvPr>
        </p:nvSpPr>
        <p:spPr>
          <a:xfrm>
            <a:off x="0" y="0"/>
            <a:ext cx="2971800" cy="457200"/>
          </a:xfrm>
          <a:prstGeom prst="rect">
            <a:avLst/>
          </a:prstGeom>
          <a:noFill/>
          <a:ln w="9525">
            <a:noFill/>
          </a:ln>
        </p:spPr>
        <p:txBody>
          <a:bodyPr/>
          <a:lstStyle/>
          <a:p>
            <a:pPr lvl="0" eaLnBrk="0" hangingPunct="0"/>
            <a:endParaRPr lang="zh-CN" altLang="en-US" sz="1200" u="none" dirty="0"/>
          </a:p>
        </p:txBody>
      </p:sp>
      <p:sp>
        <p:nvSpPr>
          <p:cNvPr id="36867" name="日期占位符 36866"/>
          <p:cNvSpPr>
            <a:spLocks noGrp="1"/>
          </p:cNvSpPr>
          <p:nvPr>
            <p:ph type="dt" idx="1"/>
          </p:nvPr>
        </p:nvSpPr>
        <p:spPr>
          <a:xfrm>
            <a:off x="3886200" y="0"/>
            <a:ext cx="2971800" cy="457200"/>
          </a:xfrm>
          <a:prstGeom prst="rect">
            <a:avLst/>
          </a:prstGeom>
          <a:noFill/>
          <a:ln w="9525">
            <a:noFill/>
          </a:ln>
        </p:spPr>
        <p:txBody>
          <a:bodyPr/>
          <a:lstStyle/>
          <a:p>
            <a:pPr lvl="0" algn="r" eaLnBrk="0" hangingPunct="0"/>
            <a:endParaRPr lang="zh-CN" altLang="en-US" sz="1200" u="none" dirty="0"/>
          </a:p>
        </p:txBody>
      </p:sp>
      <p:sp>
        <p:nvSpPr>
          <p:cNvPr id="36868" name="幻灯片图像占位符 36867"/>
          <p:cNvSpPr>
            <a:spLocks noGrp="1" noRot="1" noChangeAspect="1" noTextEdit="1"/>
          </p:cNvSpPr>
          <p:nvPr>
            <p:ph type="sldImg" idx="2"/>
          </p:nvPr>
        </p:nvSpPr>
        <p:spPr>
          <a:xfrm>
            <a:off x="1143000" y="685800"/>
            <a:ext cx="4572000" cy="3429000"/>
          </a:xfrm>
          <a:prstGeom prst="rect">
            <a:avLst/>
          </a:prstGeom>
          <a:ln w="9525" cap="flat" cmpd="sng">
            <a:solidFill>
              <a:srgbClr val="000000"/>
            </a:solidFill>
            <a:prstDash val="solid"/>
            <a:miter/>
            <a:headEnd type="none" w="med" len="med"/>
            <a:tailEnd type="none" w="med" len="med"/>
          </a:ln>
        </p:spPr>
      </p:sp>
      <p:sp>
        <p:nvSpPr>
          <p:cNvPr id="36869" name="文本占位符 36868"/>
          <p:cNvSpPr>
            <a:spLocks noGrp="1"/>
          </p:cNvSpPr>
          <p:nvPr>
            <p:ph type="body" sz="quarter" idx="3"/>
          </p:nvPr>
        </p:nvSpPr>
        <p:spPr>
          <a:xfrm>
            <a:off x="914400" y="4343400"/>
            <a:ext cx="5029200" cy="41148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6870" name="页脚占位符 36869"/>
          <p:cNvSpPr>
            <a:spLocks noGrp="1"/>
          </p:cNvSpPr>
          <p:nvPr>
            <p:ph type="ftr" sz="quarter" idx="4"/>
          </p:nvPr>
        </p:nvSpPr>
        <p:spPr>
          <a:xfrm>
            <a:off x="0" y="8686800"/>
            <a:ext cx="2971800" cy="457200"/>
          </a:xfrm>
          <a:prstGeom prst="rect">
            <a:avLst/>
          </a:prstGeom>
          <a:noFill/>
          <a:ln w="9525">
            <a:noFill/>
          </a:ln>
        </p:spPr>
        <p:txBody>
          <a:bodyPr anchor="b"/>
          <a:lstStyle/>
          <a:p>
            <a:pPr lvl="0" eaLnBrk="0" hangingPunct="0"/>
            <a:endParaRPr lang="zh-CN" altLang="en-US" sz="1200" u="none" dirty="0"/>
          </a:p>
        </p:txBody>
      </p:sp>
      <p:sp>
        <p:nvSpPr>
          <p:cNvPr id="36871" name="灯片编号占位符 36870"/>
          <p:cNvSpPr>
            <a:spLocks noGrp="1"/>
          </p:cNvSpPr>
          <p:nvPr>
            <p:ph type="sldNum" sz="quarter" idx="5"/>
          </p:nvPr>
        </p:nvSpPr>
        <p:spPr>
          <a:xfrm>
            <a:off x="3886200" y="8686800"/>
            <a:ext cx="2971800" cy="457200"/>
          </a:xfrm>
          <a:prstGeom prst="rect">
            <a:avLst/>
          </a:prstGeom>
          <a:noFill/>
          <a:ln w="9525">
            <a:noFill/>
          </a:ln>
        </p:spPr>
        <p:txBody>
          <a:bodyPr anchor="b"/>
          <a:lstStyle/>
          <a:p>
            <a:pPr lvl="0" algn="r" eaLnBrk="0" hangingPunct="0"/>
            <a:fld id="{9A0DB2DC-4C9A-4742-B13C-FB6460FD3503}" type="slidenum">
              <a:rPr lang="zh-CN" altLang="en-US" sz="1200" u="none" dirty="0"/>
              <a:t>‹#›</a:t>
            </a:fld>
            <a:endParaRPr lang="zh-CN" altLang="en-US" sz="1200" u="none" dirty="0"/>
          </a:p>
        </p:txBody>
      </p:sp>
    </p:spTree>
  </p:cSld>
  <p:clrMap bg1="lt1" tx1="dk1" bg2="lt2" tx2="dk2" accent1="accent1" accent2="accent2" accent3="accent3" accent4="accent4" accent5="accent5" accent6="accent6" hlink="hlink" folHlink="folHlink"/>
  <p:hf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eaLnBrk="0" hangingPunct="0"/>
            <a:fld id="{9A0DB2DC-4C9A-4742-B13C-FB6460FD3503}" type="slidenum">
              <a:rPr lang="zh-CN" altLang="en-US" sz="1200" u="none" dirty="0"/>
              <a:t>1</a:t>
            </a:fld>
            <a:endParaRPr lang="zh-CN" altLang="en-US" sz="1200" u="none" dirty="0"/>
          </a:p>
        </p:txBody>
      </p:sp>
      <p:sp>
        <p:nvSpPr>
          <p:cNvPr id="37890" name="幻灯片图像占位符 37889"/>
          <p:cNvSpPr>
            <a:spLocks noGrp="1" noRot="1" noChangeAspect="1"/>
          </p:cNvSpPr>
          <p:nvPr>
            <p:ph type="sldImg"/>
          </p:nvPr>
        </p:nvSpPr>
        <p:spPr>
          <a:xfrm>
            <a:off x="1143000" y="685800"/>
            <a:ext cx="4572000" cy="3429000"/>
          </a:xfrm>
          <a:solidFill>
            <a:srgbClr val="FFFFFF"/>
          </a:solidFill>
          <a:ln w="9525" cap="flat" cmpd="sng">
            <a:solidFill>
              <a:srgbClr val="000000"/>
            </a:solidFill>
            <a:prstDash val="solid"/>
            <a:headEnd type="none" w="med" len="med"/>
            <a:tailEnd type="none" w="med" len="med"/>
          </a:ln>
        </p:spPr>
      </p:sp>
      <p:sp>
        <p:nvSpPr>
          <p:cNvPr id="37891" name="文本占位符 37890"/>
          <p:cNvSpPr>
            <a:spLocks noGrp="1"/>
          </p:cNvSpPr>
          <p:nvPr>
            <p:ph type="body" idx="1"/>
          </p:nvPr>
        </p:nvSpPr>
        <p:spPr>
          <a:xfrm>
            <a:off x="914400" y="6262688"/>
            <a:ext cx="5029200" cy="274637"/>
          </a:xfrm>
          <a:solidFill>
            <a:srgbClr val="FFFFFF"/>
          </a:solidFill>
          <a:ln w="9525" cap="flat" cmpd="sng">
            <a:solidFill>
              <a:srgbClr val="000000"/>
            </a:solidFill>
            <a:prstDash val="solid"/>
            <a:headEnd type="none" w="med" len="med"/>
            <a:tailEnd type="none" w="med" len="med"/>
          </a:ln>
        </p:spPr>
        <p:txBody>
          <a:bodyPr/>
          <a:lstStyle/>
          <a:p>
            <a:pPr lvl="0"/>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eaLnBrk="0" hangingPunct="0"/>
            <a:fld id="{9A0DB2DC-4C9A-4742-B13C-FB6460FD3503}" type="slidenum">
              <a:rPr lang="zh-CN" altLang="en-US" sz="1200" u="none" dirty="0"/>
              <a:t>32</a:t>
            </a:fld>
            <a:endParaRPr lang="zh-CN" altLang="en-US" sz="1200" u="none" dirty="0"/>
          </a:p>
        </p:txBody>
      </p:sp>
      <p:sp>
        <p:nvSpPr>
          <p:cNvPr id="784386" name="幻灯片图像占位符 1"/>
          <p:cNvSpPr>
            <a:spLocks noGrp="1" noRot="1" noChangeAspect="1" noTextEdit="1"/>
          </p:cNvSpPr>
          <p:nvPr>
            <p:ph type="sldImg"/>
          </p:nvPr>
        </p:nvSpPr>
        <p:spPr>
          <a:ln/>
        </p:spPr>
      </p:sp>
      <p:sp>
        <p:nvSpPr>
          <p:cNvPr id="784387" name="备注占位符 2"/>
          <p:cNvSpPr>
            <a:spLocks noGrp="1"/>
          </p:cNvSpPr>
          <p:nvPr>
            <p:ph type="body" idx="1"/>
          </p:nvPr>
        </p:nvSpPr>
        <p:spPr>
          <a:ln/>
        </p:spPr>
        <p:txBody>
          <a:bodyPr vert="horz" wrap="square" lIns="91440" tIns="45720" rIns="91440" bIns="45720" anchor="t"/>
          <a:lstStyle/>
          <a:p>
            <a:pPr lvl="0"/>
            <a:endParaRPr dirty="0"/>
          </a:p>
        </p:txBody>
      </p:sp>
      <p:sp>
        <p:nvSpPr>
          <p:cNvPr id="784388" name="灯片编号占位符 3"/>
          <p:cNvSpPr txBox="1">
            <a:spLocks noGrp="1"/>
          </p:cNvSpPr>
          <p:nvPr/>
        </p:nvSpPr>
        <p:spPr>
          <a:xfrm>
            <a:off x="3886200" y="8686800"/>
            <a:ext cx="2971800" cy="457200"/>
          </a:xfrm>
          <a:prstGeom prst="rect">
            <a:avLst/>
          </a:prstGeom>
          <a:noFill/>
          <a:ln w="9525">
            <a:noFill/>
          </a:ln>
        </p:spPr>
        <p:txBody>
          <a:bodyPr anchor="b"/>
          <a:lstStyle/>
          <a:p>
            <a:pPr lvl="0" algn="r"/>
            <a:fld id="{9A0DB2DC-4C9A-4742-B13C-FB6460FD3503}" type="slidenum">
              <a:rPr lang="zh-CN" altLang="en-US" sz="1200" u="none" dirty="0"/>
              <a:t>32</a:t>
            </a:fld>
            <a:endParaRPr lang="zh-CN" altLang="en-US" sz="1200" u="none"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eaLnBrk="0" hangingPunct="0"/>
            <a:fld id="{9A0DB2DC-4C9A-4742-B13C-FB6460FD3503}" type="slidenum">
              <a:rPr lang="zh-CN" altLang="en-US" sz="1200" u="none" dirty="0"/>
              <a:t>60</a:t>
            </a:fld>
            <a:endParaRPr lang="zh-CN" altLang="en-US" sz="1200" u="none" dirty="0"/>
          </a:p>
        </p:txBody>
      </p:sp>
      <p:sp>
        <p:nvSpPr>
          <p:cNvPr id="814082" name="幻灯片图像占位符 814081"/>
          <p:cNvSpPr>
            <a:spLocks noGrp="1" noRot="1" noChangeAspect="1" noTextEdit="1"/>
          </p:cNvSpPr>
          <p:nvPr>
            <p:ph type="sldImg"/>
          </p:nvPr>
        </p:nvSpPr>
        <p:spPr>
          <a:ln/>
        </p:spPr>
      </p:sp>
      <p:sp>
        <p:nvSpPr>
          <p:cNvPr id="814083" name="文本占位符 814082"/>
          <p:cNvSpPr>
            <a:spLocks noGrp="1"/>
          </p:cNvSpPr>
          <p:nvPr>
            <p:ph type="body" idx="1"/>
          </p:nvPr>
        </p:nvSpPr>
        <p:spPr>
          <a:ln/>
        </p:spPr>
        <p:txBody>
          <a:bodyPr/>
          <a:lstStyle/>
          <a:p>
            <a:pPr lvl="0"/>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eaLnBrk="0" hangingPunct="0"/>
            <a:fld id="{9A0DB2DC-4C9A-4742-B13C-FB6460FD3503}" type="slidenum">
              <a:rPr lang="zh-CN" altLang="en-US" sz="1200" u="none" dirty="0"/>
              <a:t>148</a:t>
            </a:fld>
            <a:endParaRPr lang="zh-CN" altLang="en-US" sz="1200" u="none" dirty="0"/>
          </a:p>
        </p:txBody>
      </p:sp>
      <p:sp>
        <p:nvSpPr>
          <p:cNvPr id="902146" name="幻灯片图像占位符 902145"/>
          <p:cNvSpPr>
            <a:spLocks noGrp="1" noRot="1" noChangeAspect="1" noTextEdit="1"/>
          </p:cNvSpPr>
          <p:nvPr>
            <p:ph type="sldImg"/>
          </p:nvPr>
        </p:nvSpPr>
        <p:spPr>
          <a:ln/>
        </p:spPr>
      </p:sp>
      <p:sp>
        <p:nvSpPr>
          <p:cNvPr id="902147" name="文本占位符 902146"/>
          <p:cNvSpPr>
            <a:spLocks noGrp="1"/>
          </p:cNvSpPr>
          <p:nvPr>
            <p:ph type="body" idx="1"/>
          </p:nvPr>
        </p:nvSpPr>
        <p:spPr>
          <a:xfrm>
            <a:off x="685800" y="4343400"/>
            <a:ext cx="5486400" cy="4114800"/>
          </a:xfrm>
          <a:ln/>
        </p:spPr>
        <p:txBody>
          <a:bodyPr/>
          <a:lstStyle/>
          <a:p>
            <a:pPr lvl="0"/>
            <a:r>
              <a:rPr lang="zh-CN" altLang="en-US" dirty="0"/>
              <a:t>威斯康星大学教授</a:t>
            </a:r>
            <a:r>
              <a:rPr lang="en-US" altLang="zh-CN" dirty="0"/>
              <a:t>Kirkpatrick</a:t>
            </a:r>
            <a:r>
              <a:rPr lang="zh-CN" altLang="en-US" dirty="0"/>
              <a:t>于</a:t>
            </a:r>
            <a:r>
              <a:rPr lang="en-US" altLang="zh-CN" dirty="0"/>
              <a:t>1959</a:t>
            </a:r>
            <a:r>
              <a:rPr lang="zh-CN" altLang="en-US" dirty="0"/>
              <a:t>年提出了培训四级评估模型。第一层：“反应”是受训者凭借自己的印象和感觉，对培训项目及过程做出的反馈，是受训者对整个培训的总体印象。“反应”评估是为了了解受训者对培训师，教材，教学方法及管理的看法和意见。第二层：“学习”评估的核心任务是评价受训者所达到的知识和技能水平，衡量受训者培训后对原理、事实、技能和技术的掌握程度。第三层：“行为”是指员工的工作行为。评估目的是测定受训者培训结束回到岗位以后，他们的实际工作行为发生了何种程度的变化，即受训者在何种程度上将所学到的知识和技能转化为实际工作行为。第四层：“结果”是评价培训对于组织业绩改进的情况。生产节约，产值变化和质量变化等情况。</a:t>
            </a:r>
          </a:p>
          <a:p>
            <a:pPr lvl="0"/>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eaLnBrk="0" hangingPunct="0"/>
            <a:fld id="{9A0DB2DC-4C9A-4742-B13C-FB6460FD3503}" type="slidenum">
              <a:rPr lang="zh-CN" altLang="en-US" sz="1200" u="none" dirty="0"/>
              <a:t>163</a:t>
            </a:fld>
            <a:endParaRPr lang="zh-CN" altLang="en-US" sz="1200" u="none" dirty="0"/>
          </a:p>
        </p:txBody>
      </p:sp>
      <p:sp>
        <p:nvSpPr>
          <p:cNvPr id="544770" name="幻灯片图像占位符 544769"/>
          <p:cNvSpPr>
            <a:spLocks noGrp="1" noRot="1" noChangeAspect="1" noTextEdit="1"/>
          </p:cNvSpPr>
          <p:nvPr>
            <p:ph type="sldImg"/>
          </p:nvPr>
        </p:nvSpPr>
        <p:spPr>
          <a:xfrm>
            <a:off x="1150938" y="692150"/>
            <a:ext cx="4556125" cy="3417888"/>
          </a:xfrm>
          <a:ln w="12700">
            <a:solidFill>
              <a:schemeClr val="tx1">
                <a:alpha val="100000"/>
              </a:schemeClr>
            </a:solidFill>
          </a:ln>
        </p:spPr>
      </p:sp>
      <p:sp>
        <p:nvSpPr>
          <p:cNvPr id="544771" name="文本占位符 544770"/>
          <p:cNvSpPr>
            <a:spLocks noGrp="1"/>
          </p:cNvSpPr>
          <p:nvPr>
            <p:ph type="body" idx="1"/>
          </p:nvPr>
        </p:nvSpPr>
        <p:spPr>
          <a:xfrm>
            <a:off x="914400" y="4348163"/>
            <a:ext cx="5029200" cy="3600450"/>
          </a:xfrm>
          <a:ln w="12700"/>
        </p:spPr>
        <p:txBody>
          <a:bodyPr vert="horz" wrap="square" lIns="90488" tIns="44450" rIns="90488" bIns="44450" anchor="t"/>
          <a:lstStyle/>
          <a:p>
            <a:pPr lvl="0">
              <a:lnSpc>
                <a:spcPct val="88000"/>
              </a:lnSpc>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blipFill rotWithShape="0">
          <a:blip r:embed="rId3"/>
          <a:stretch>
            <a:fillRect/>
          </a:stretch>
        </a:blipFill>
        <a:effectLst/>
      </p:bgPr>
    </p:bg>
    <p:spTree>
      <p:nvGrpSpPr>
        <p:cNvPr id="1" name=""/>
        <p:cNvGrpSpPr/>
        <p:nvPr/>
      </p:nvGrpSpPr>
      <p:grpSpPr>
        <a:xfrm>
          <a:off x="0" y="0"/>
          <a:ext cx="0" cy="0"/>
          <a:chOff x="0" y="0"/>
          <a:chExt cx="0" cy="0"/>
        </a:xfrm>
      </p:grpSpPr>
      <p:pic>
        <p:nvPicPr>
          <p:cNvPr id="33794" name="图片 33793" descr="auto"/>
          <p:cNvPicPr>
            <a:picLocks noChangeAspect="1"/>
          </p:cNvPicPr>
          <p:nvPr/>
        </p:nvPicPr>
        <p:blipFill>
          <a:blip r:embed="rId4"/>
          <a:stretch>
            <a:fillRect/>
          </a:stretch>
        </p:blipFill>
        <p:spPr>
          <a:xfrm>
            <a:off x="7239000" y="2971800"/>
            <a:ext cx="882650" cy="866775"/>
          </a:xfrm>
          <a:prstGeom prst="rect">
            <a:avLst/>
          </a:prstGeom>
          <a:noFill/>
          <a:ln w="9525">
            <a:noFill/>
          </a:ln>
        </p:spPr>
      </p:pic>
      <p:pic>
        <p:nvPicPr>
          <p:cNvPr id="33795" name="图片 33794" descr="shadow"/>
          <p:cNvPicPr>
            <a:picLocks noChangeAspect="1"/>
          </p:cNvPicPr>
          <p:nvPr/>
        </p:nvPicPr>
        <p:blipFill>
          <a:blip r:embed="rId5"/>
          <a:stretch>
            <a:fillRect/>
          </a:stretch>
        </p:blipFill>
        <p:spPr>
          <a:xfrm>
            <a:off x="6184900" y="2971800"/>
            <a:ext cx="881063" cy="866775"/>
          </a:xfrm>
          <a:prstGeom prst="rect">
            <a:avLst/>
          </a:prstGeom>
          <a:noFill/>
          <a:ln w="9525">
            <a:noFill/>
          </a:ln>
        </p:spPr>
      </p:pic>
      <p:sp>
        <p:nvSpPr>
          <p:cNvPr id="33796" name="标题 33795"/>
          <p:cNvSpPr>
            <a:spLocks noGrp="1"/>
          </p:cNvSpPr>
          <p:nvPr>
            <p:ph type="ctrTitle"/>
          </p:nvPr>
        </p:nvSpPr>
        <p:spPr>
          <a:xfrm>
            <a:off x="609600" y="2566988"/>
            <a:ext cx="3884613" cy="1244600"/>
          </a:xfrm>
          <a:prstGeom prst="rect">
            <a:avLst/>
          </a:prstGeom>
          <a:noFill/>
          <a:ln w="12700">
            <a:noFill/>
          </a:ln>
        </p:spPr>
        <p:txBody>
          <a:bodyPr lIns="0" tIns="0" rIns="0" bIns="0" anchor="b"/>
          <a:lstStyle>
            <a:lvl1pPr lvl="0">
              <a:buClrTx/>
              <a:buSzTx/>
              <a:buFontTx/>
              <a:defRPr sz="2000">
                <a:solidFill>
                  <a:srgbClr val="FFFFFF"/>
                </a:solidFill>
              </a:defRPr>
            </a:lvl1pPr>
          </a:lstStyle>
          <a:p>
            <a:pPr lvl="0"/>
            <a:r>
              <a:rPr lang="en-US" altLang="en-US" dirty="0"/>
              <a:t>单击此处编辑母版标题样式</a:t>
            </a:r>
          </a:p>
        </p:txBody>
      </p:sp>
      <p:sp>
        <p:nvSpPr>
          <p:cNvPr id="33797" name="副标题 33796"/>
          <p:cNvSpPr>
            <a:spLocks noGrp="1"/>
          </p:cNvSpPr>
          <p:nvPr>
            <p:ph type="subTitle" idx="1"/>
          </p:nvPr>
        </p:nvSpPr>
        <p:spPr>
          <a:xfrm>
            <a:off x="609600" y="3886200"/>
            <a:ext cx="3884613" cy="1752600"/>
          </a:xfrm>
          <a:prstGeom prst="rect">
            <a:avLst/>
          </a:prstGeom>
          <a:noFill/>
          <a:ln w="12700">
            <a:noFill/>
          </a:ln>
        </p:spPr>
        <p:txBody>
          <a:bodyPr lIns="0" tIns="0" rIns="0" bIns="0" anchor="t"/>
          <a:lstStyle>
            <a:lvl1pPr marL="0" lvl="0" indent="0">
              <a:buClr>
                <a:srgbClr val="093A80"/>
              </a:buClr>
              <a:buSzPct val="75000"/>
              <a:buFont typeface="Wingdings" panose="05000000000000000000" pitchFamily="2" charset="2"/>
              <a:buNone/>
              <a:defRPr sz="2000" b="1">
                <a:solidFill>
                  <a:schemeClr val="bg2"/>
                </a:solidFill>
              </a:defRPr>
            </a:lvl1pPr>
            <a:lvl2pPr marL="457200" lvl="1" indent="0" algn="ctr">
              <a:buClr>
                <a:schemeClr val="tx1"/>
              </a:buClr>
              <a:buSzPct val="75000"/>
              <a:buFontTx/>
              <a:buNone/>
              <a:defRPr sz="2000" b="1">
                <a:solidFill>
                  <a:schemeClr val="bg2"/>
                </a:solidFill>
              </a:defRPr>
            </a:lvl2pPr>
            <a:lvl3pPr marL="914400" lvl="2" indent="0" algn="ctr">
              <a:buClr>
                <a:srgbClr val="093A80"/>
              </a:buClr>
              <a:buSzPct val="75000"/>
              <a:buFont typeface="Wingdings" panose="05000000000000000000" pitchFamily="2" charset="2"/>
              <a:buNone/>
              <a:defRPr sz="2000" b="1">
                <a:solidFill>
                  <a:schemeClr val="bg2"/>
                </a:solidFill>
              </a:defRPr>
            </a:lvl3pPr>
            <a:lvl4pPr marL="1371600" lvl="3" indent="0" algn="ctr">
              <a:buClr>
                <a:srgbClr val="093A80"/>
              </a:buClr>
              <a:buSzPct val="75000"/>
              <a:buFontTx/>
              <a:buNone/>
              <a:defRPr sz="2000" b="1">
                <a:solidFill>
                  <a:schemeClr val="bg2"/>
                </a:solidFill>
              </a:defRPr>
            </a:lvl4pPr>
            <a:lvl5pPr marL="1828800" lvl="4" indent="0" algn="ctr">
              <a:buClr>
                <a:srgbClr val="093A80"/>
              </a:buClr>
              <a:buSzPct val="75000"/>
              <a:buFont typeface="Wingdings" panose="05000000000000000000" pitchFamily="2" charset="2"/>
              <a:buNone/>
              <a:defRPr sz="2000" b="1">
                <a:solidFill>
                  <a:schemeClr val="bg2"/>
                </a:solidFill>
              </a:defRPr>
            </a:lvl5pPr>
          </a:lstStyle>
          <a:p>
            <a:pPr lvl="0"/>
            <a:r>
              <a:rPr lang="en-US" altLang="en-US" dirty="0"/>
              <a:t>单击此处编辑母版副标题样式</a:t>
            </a:r>
          </a:p>
        </p:txBody>
      </p:sp>
      <p:pic>
        <p:nvPicPr>
          <p:cNvPr id="33798" name="图片 33797"/>
          <p:cNvPicPr>
            <a:picLocks noChangeAspect="1"/>
          </p:cNvPicPr>
          <p:nvPr/>
        </p:nvPicPr>
        <p:blipFill>
          <a:blip r:embed="rId6">
            <a:lum bright="17999"/>
          </a:blip>
          <a:stretch>
            <a:fillRect/>
          </a:stretch>
        </p:blipFill>
        <p:spPr>
          <a:xfrm>
            <a:off x="8277225" y="2976563"/>
            <a:ext cx="866775" cy="866775"/>
          </a:xfrm>
          <a:prstGeom prst="rect">
            <a:avLst/>
          </a:prstGeom>
          <a:noFill/>
          <a:ln w="12700">
            <a:noFill/>
          </a:ln>
        </p:spPr>
      </p:pic>
      <p:sp>
        <p:nvSpPr>
          <p:cNvPr id="33799" name="直接连接符 33798"/>
          <p:cNvSpPr/>
          <p:nvPr/>
        </p:nvSpPr>
        <p:spPr>
          <a:xfrm>
            <a:off x="614363" y="3843338"/>
            <a:ext cx="8529637" cy="0"/>
          </a:xfrm>
          <a:prstGeom prst="line">
            <a:avLst/>
          </a:prstGeom>
          <a:ln w="12700" cap="flat" cmpd="sng">
            <a:solidFill>
              <a:schemeClr val="bg2"/>
            </a:solidFill>
            <a:prstDash val="solid"/>
            <a:headEnd type="none" w="med" len="med"/>
            <a:tailEnd type="none" w="med" len="med"/>
          </a:ln>
        </p:spPr>
      </p:sp>
      <p:graphicFrame>
        <p:nvGraphicFramePr>
          <p:cNvPr id="33800" name="对象 33799"/>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3080" r:id="rId7" imgW="0" imgH="0" progId="MS_ClipArt_Gallery.2">
                  <p:embed/>
                </p:oleObj>
              </mc:Choice>
              <mc:Fallback>
                <p:oleObj r:id="rId7" imgW="0" imgH="0" progId="MS_ClipArt_Gallery.2">
                  <p:embed/>
                  <p:pic>
                    <p:nvPicPr>
                      <p:cNvPr id="0" name="图片 3075"/>
                      <p:cNvPicPr/>
                      <p:nvPr/>
                    </p:nvPicPr>
                    <p:blipFill>
                      <a:blip/>
                      <a:stretch>
                        <a:fillRect/>
                      </a:stretch>
                    </p:blipFill>
                    <p:spPr>
                      <a:xfrm>
                        <a:off x="1524000" y="1397000"/>
                        <a:ext cx="6096000" cy="4064000"/>
                      </a:xfrm>
                      <a:prstGeom prst="rect">
                        <a:avLst/>
                      </a:prstGeom>
                      <a:noFill/>
                      <a:ln w="38100">
                        <a:noFill/>
                        <a:miter/>
                      </a:ln>
                    </p:spPr>
                  </p:pic>
                </p:oleObj>
              </mc:Fallback>
            </mc:AlternateContent>
          </a:graphicData>
        </a:graphic>
      </p:graphicFrame>
    </p:spTree>
  </p:cSld>
  <p:clrMapOvr>
    <a:masterClrMapping/>
  </p:clrMapOvr>
  <p:transition>
    <p:random/>
  </p:transition>
  <p:hf sldNum="0"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2"/>
          </p:nvPr>
        </p:nvSpPr>
        <p:spPr/>
        <p:txBody>
          <a:bodyPr/>
          <a:lstStyle/>
          <a:p>
            <a:pPr lvl="0" eaLnBrk="0" hangingPunct="0"/>
            <a:fld id="{9A0DB2DC-4C9A-4742-B13C-FB6460FD3503}" type="slidenum">
              <a:rPr lang="zh-CN" altLang="en-US" dirty="0">
                <a:effectLst>
                  <a:outerShdw blurRad="38100" dist="38100" dir="2700000">
                    <a:srgbClr val="000000"/>
                  </a:outerShdw>
                </a:effectLst>
                <a:latin typeface="Times New Roman" panose="02020603050405020304" pitchFamily="18" charset="0"/>
              </a:rPr>
              <a:t>‹#›</a:t>
            </a:fld>
            <a:r>
              <a:rPr lang="en-US" altLang="zh-CN" sz="2000" b="1" i="1" u="none" dirty="0" err="1">
                <a:solidFill>
                  <a:schemeClr val="bg2"/>
                </a:solidFill>
                <a:effectLst>
                  <a:outerShdw blurRad="38100" dist="38100" dir="2700000">
                    <a:srgbClr val="000000"/>
                  </a:outerShdw>
                </a:effectLst>
                <a:latin typeface="Times New Roman" panose="02020603050405020304" pitchFamily="18" charset="0"/>
              </a:rPr>
              <a:t>Liyanping</a:t>
            </a:r>
            <a:endParaRPr lang="en-US" altLang="zh-CN" sz="2000" b="1" i="1" u="none">
              <a:solidFill>
                <a:schemeClr val="bg2"/>
              </a:solidFill>
              <a:effectLst>
                <a:outerShdw blurRad="38100" dist="38100" dir="2700000">
                  <a:srgbClr val="000000"/>
                </a:outerShdw>
              </a:effectLst>
              <a:latin typeface="Times New Roman" panose="02020603050405020304" pitchFamily="18" charset="0"/>
            </a:endParaRPr>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11579" y="381000"/>
            <a:ext cx="1922860"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143000" y="381000"/>
            <a:ext cx="5657108"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2"/>
          </p:nvPr>
        </p:nvSpPr>
        <p:spPr/>
        <p:txBody>
          <a:bodyPr/>
          <a:lstStyle/>
          <a:p>
            <a:pPr lvl="0" eaLnBrk="0" hangingPunct="0"/>
            <a:fld id="{9A0DB2DC-4C9A-4742-B13C-FB6460FD3503}" type="slidenum">
              <a:rPr lang="zh-CN" altLang="en-US" dirty="0">
                <a:effectLst>
                  <a:outerShdw blurRad="38100" dist="38100" dir="2700000">
                    <a:srgbClr val="000000"/>
                  </a:outerShdw>
                </a:effectLst>
                <a:latin typeface="Times New Roman" panose="02020603050405020304" pitchFamily="18" charset="0"/>
              </a:rPr>
              <a:t>‹#›</a:t>
            </a:fld>
            <a:r>
              <a:rPr lang="en-US" altLang="zh-CN" sz="2000" b="1" i="1" u="none" dirty="0" err="1">
                <a:solidFill>
                  <a:schemeClr val="bg2"/>
                </a:solidFill>
                <a:effectLst>
                  <a:outerShdw blurRad="38100" dist="38100" dir="2700000">
                    <a:srgbClr val="000000"/>
                  </a:outerShdw>
                </a:effectLst>
                <a:latin typeface="Times New Roman" panose="02020603050405020304" pitchFamily="18" charset="0"/>
              </a:rPr>
              <a:t>Liyanping</a:t>
            </a:r>
            <a:endParaRPr lang="en-US" altLang="zh-CN" sz="2000" b="1" i="1" u="none">
              <a:solidFill>
                <a:schemeClr val="bg2"/>
              </a:solidFill>
              <a:effectLst>
                <a:outerShdw blurRad="38100" dist="38100" dir="2700000">
                  <a:srgbClr val="000000"/>
                </a:outerShdw>
              </a:effectLst>
              <a:latin typeface="Times New Roman" panose="02020603050405020304" pitchFamily="18" charset="0"/>
            </a:endParaRPr>
          </a:p>
        </p:txBody>
      </p:sp>
    </p:spTree>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文本占位符 2"/>
          <p:cNvSpPr>
            <a:spLocks noGrp="1"/>
          </p:cNvSpPr>
          <p:nvPr>
            <p:ph type="body"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联机映像占位符 3"/>
          <p:cNvSpPr>
            <a:spLocks noGrp="1"/>
          </p:cNvSpPr>
          <p:nvPr>
            <p:ph type="clipArt" sz="half" idx="2"/>
          </p:nvPr>
        </p:nvSpPr>
        <p:spPr>
          <a:xfrm>
            <a:off x="4629150" y="1825625"/>
            <a:ext cx="3886200" cy="4351338"/>
          </a:xfrm>
        </p:spPr>
        <p:txBody>
          <a:bodyPr/>
          <a:lstStyle/>
          <a:p>
            <a:endParaRPr lang="zh-CN" altLang="en-US"/>
          </a:p>
        </p:txBody>
      </p:sp>
      <p:sp>
        <p:nvSpPr>
          <p:cNvPr id="7" name="灯片编号占位符 6"/>
          <p:cNvSpPr>
            <a:spLocks noGrp="1"/>
          </p:cNvSpPr>
          <p:nvPr>
            <p:ph type="sldNum" sz="quarter" idx="12"/>
          </p:nvPr>
        </p:nvSpPr>
        <p:spPr/>
        <p:txBody>
          <a:bodyPr/>
          <a:lstStyle/>
          <a:p>
            <a:pPr lvl="0" eaLnBrk="0" hangingPunct="0"/>
            <a:fld id="{9A0DB2DC-4C9A-4742-B13C-FB6460FD3503}" type="slidenum">
              <a:rPr lang="zh-CN" altLang="en-US" dirty="0">
                <a:effectLst>
                  <a:outerShdw blurRad="38100" dist="38100" dir="2700000">
                    <a:srgbClr val="000000"/>
                  </a:outerShdw>
                </a:effectLst>
                <a:latin typeface="Times New Roman" panose="02020603050405020304" pitchFamily="18" charset="0"/>
              </a:rPr>
              <a:t>‹#›</a:t>
            </a:fld>
            <a:r>
              <a:rPr lang="en-US" altLang="zh-CN" sz="2000" b="1" i="1" u="none" dirty="0" err="1">
                <a:solidFill>
                  <a:schemeClr val="bg2"/>
                </a:solidFill>
                <a:effectLst>
                  <a:outerShdw blurRad="38100" dist="38100" dir="2700000">
                    <a:srgbClr val="000000"/>
                  </a:outerShdw>
                </a:effectLst>
                <a:latin typeface="Times New Roman" panose="02020603050405020304" pitchFamily="18" charset="0"/>
              </a:rPr>
              <a:t>Liyanping</a:t>
            </a:r>
            <a:endParaRPr lang="en-US" altLang="zh-CN" sz="2000" b="1" i="1" u="none">
              <a:solidFill>
                <a:schemeClr val="bg2"/>
              </a:solidFill>
              <a:effectLst>
                <a:outerShdw blurRad="38100" dist="38100" dir="2700000">
                  <a:srgbClr val="000000"/>
                </a:outerShdw>
              </a:effectLst>
              <a:latin typeface="Times New Roman" panose="02020603050405020304" pitchFamily="18" charset="0"/>
            </a:endParaRPr>
          </a:p>
        </p:txBody>
      </p:sp>
    </p:spTree>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t>‹#›</a:t>
            </a:fld>
            <a:r>
              <a:rPr lang="en-US" altLang="zh-CN" sz="1400" u="none">
                <a:latin typeface="Times New Roman" panose="02020603050405020304" pitchFamily="18" charset="0"/>
              </a:rPr>
              <a:t>/21</a:t>
            </a:r>
          </a:p>
        </p:txBody>
      </p:sp>
    </p:spTree>
  </p:cSld>
  <p:clrMapOvr>
    <a:masterClrMapping/>
  </p:clrMapOvr>
  <p:transition>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t>‹#›</a:t>
            </a:fld>
            <a:r>
              <a:rPr lang="en-US" altLang="zh-CN" sz="1400" u="none">
                <a:latin typeface="Times New Roman" panose="02020603050405020304" pitchFamily="18" charset="0"/>
              </a:rPr>
              <a:t>/21</a:t>
            </a:r>
          </a:p>
        </p:txBody>
      </p:sp>
    </p:spTree>
  </p:cSld>
  <p:clrMapOvr>
    <a:masterClrMapping/>
  </p:clrMapOvr>
  <p:transition>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t>‹#›</a:t>
            </a:fld>
            <a:r>
              <a:rPr lang="en-US" altLang="zh-CN" sz="1400" u="none">
                <a:latin typeface="Times New Roman" panose="02020603050405020304" pitchFamily="18" charset="0"/>
              </a:rPr>
              <a:t>/21</a:t>
            </a:r>
          </a:p>
        </p:txBody>
      </p:sp>
    </p:spTree>
  </p:cSld>
  <p:clrMapOvr>
    <a:masterClrMapping/>
  </p:clrMapOvr>
  <p:transition>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62000" y="1600200"/>
            <a:ext cx="3808476" cy="3810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25924" y="1600200"/>
            <a:ext cx="3808476" cy="3810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t>‹#›</a:t>
            </a:fld>
            <a:r>
              <a:rPr lang="en-US" altLang="zh-CN" sz="1400" u="none">
                <a:latin typeface="Times New Roman" panose="02020603050405020304" pitchFamily="18" charset="0"/>
              </a:rPr>
              <a:t>/21</a:t>
            </a:r>
          </a:p>
        </p:txBody>
      </p:sp>
    </p:spTree>
  </p:cSld>
  <p:clrMapOvr>
    <a:masterClrMapping/>
  </p:clrMapOvr>
  <p:transition>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8" name="页脚占位符 7"/>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t>‹#›</a:t>
            </a:fld>
            <a:r>
              <a:rPr lang="en-US" altLang="zh-CN" sz="1400" u="none">
                <a:latin typeface="Times New Roman" panose="02020603050405020304" pitchFamily="18" charset="0"/>
              </a:rPr>
              <a:t>/21</a:t>
            </a:r>
          </a:p>
        </p:txBody>
      </p:sp>
    </p:spTree>
  </p:cSld>
  <p:clrMapOvr>
    <a:masterClrMapping/>
  </p:clrMapOvr>
  <p:transition>
    <p:rand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4" name="页脚占位符 3"/>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t>‹#›</a:t>
            </a:fld>
            <a:r>
              <a:rPr lang="en-US" altLang="zh-CN" sz="1400" u="none">
                <a:latin typeface="Times New Roman" panose="02020603050405020304" pitchFamily="18" charset="0"/>
              </a:rPr>
              <a:t>/21</a:t>
            </a:r>
          </a:p>
        </p:txBody>
      </p:sp>
    </p:spTree>
  </p:cSld>
  <p:clrMapOvr>
    <a:masterClrMapping/>
  </p:clrMapOvr>
  <p:transition>
    <p:rand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3" name="页脚占位符 2"/>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t>‹#›</a:t>
            </a:fld>
            <a:r>
              <a:rPr lang="en-US" altLang="zh-CN" sz="1400" u="none">
                <a:latin typeface="Times New Roman" panose="02020603050405020304" pitchFamily="18" charset="0"/>
              </a:rPr>
              <a:t>/21</a:t>
            </a:r>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2"/>
          </p:nvPr>
        </p:nvSpPr>
        <p:spPr/>
        <p:txBody>
          <a:bodyPr/>
          <a:lstStyle/>
          <a:p>
            <a:pPr lvl="0" eaLnBrk="0" hangingPunct="0"/>
            <a:fld id="{9A0DB2DC-4C9A-4742-B13C-FB6460FD3503}" type="slidenum">
              <a:rPr lang="zh-CN" altLang="en-US" dirty="0">
                <a:effectLst>
                  <a:outerShdw blurRad="38100" dist="38100" dir="2700000">
                    <a:srgbClr val="000000"/>
                  </a:outerShdw>
                </a:effectLst>
                <a:latin typeface="Times New Roman" panose="02020603050405020304" pitchFamily="18" charset="0"/>
              </a:rPr>
              <a:t>‹#›</a:t>
            </a:fld>
            <a:r>
              <a:rPr lang="en-US" altLang="zh-CN" sz="2000" b="1" i="1" u="none" dirty="0" err="1">
                <a:solidFill>
                  <a:schemeClr val="bg2"/>
                </a:solidFill>
                <a:effectLst>
                  <a:outerShdw blurRad="38100" dist="38100" dir="2700000">
                    <a:srgbClr val="000000"/>
                  </a:outerShdw>
                </a:effectLst>
                <a:latin typeface="Times New Roman" panose="02020603050405020304" pitchFamily="18" charset="0"/>
              </a:rPr>
              <a:t>Liyanping</a:t>
            </a:r>
            <a:endParaRPr lang="en-US" altLang="zh-CN" sz="2000" b="1" i="1" u="none">
              <a:solidFill>
                <a:schemeClr val="bg2"/>
              </a:solidFill>
              <a:effectLst>
                <a:outerShdw blurRad="38100" dist="38100" dir="2700000">
                  <a:srgbClr val="000000"/>
                </a:outerShdw>
              </a:effectLst>
              <a:latin typeface="Times New Roman" panose="02020603050405020304" pitchFamily="18" charset="0"/>
            </a:endParaRPr>
          </a:p>
        </p:txBody>
      </p:sp>
    </p:spTree>
  </p:cSld>
  <p:clrMapOvr>
    <a:masterClrMapping/>
  </p:clrMapOvr>
  <p:transition>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t>‹#›</a:t>
            </a:fld>
            <a:r>
              <a:rPr lang="en-US" altLang="zh-CN" sz="1400" u="none">
                <a:latin typeface="Times New Roman" panose="02020603050405020304" pitchFamily="18" charset="0"/>
              </a:rPr>
              <a:t>/21</a:t>
            </a:r>
          </a:p>
        </p:txBody>
      </p:sp>
    </p:spTree>
  </p:cSld>
  <p:clrMapOvr>
    <a:masterClrMapping/>
  </p:clrMapOvr>
  <p:transition>
    <p:rand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t>‹#›</a:t>
            </a:fld>
            <a:r>
              <a:rPr lang="en-US" altLang="zh-CN" sz="1400" u="none">
                <a:latin typeface="Times New Roman" panose="02020603050405020304" pitchFamily="18" charset="0"/>
              </a:rPr>
              <a:t>/21</a:t>
            </a:r>
          </a:p>
        </p:txBody>
      </p:sp>
    </p:spTree>
  </p:cSld>
  <p:clrMapOvr>
    <a:masterClrMapping/>
  </p:clrMapOvr>
  <p:transition>
    <p:rand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t>‹#›</a:t>
            </a:fld>
            <a:r>
              <a:rPr lang="en-US" altLang="zh-CN" sz="1400" u="none">
                <a:latin typeface="Times New Roman" panose="02020603050405020304" pitchFamily="18" charset="0"/>
              </a:rPr>
              <a:t>/21</a:t>
            </a:r>
          </a:p>
        </p:txBody>
      </p:sp>
    </p:spTree>
  </p:cSld>
  <p:clrMapOvr>
    <a:masterClrMapping/>
  </p:clrMapOvr>
  <p:transition>
    <p:rand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228600"/>
            <a:ext cx="1962150" cy="5181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228600"/>
            <a:ext cx="5772702" cy="5181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t>‹#›</a:t>
            </a:fld>
            <a:r>
              <a:rPr lang="en-US" altLang="zh-CN" sz="1400" u="none">
                <a:latin typeface="Times New Roman" panose="02020603050405020304" pitchFamily="18" charset="0"/>
              </a:rPr>
              <a:t>/21</a:t>
            </a:r>
          </a:p>
        </p:txBody>
      </p:sp>
    </p:spTree>
  </p:cSld>
  <p:clrMapOvr>
    <a:masterClrMapping/>
  </p:clrMapOvr>
  <p:transition>
    <p:rand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表格占位符 2"/>
          <p:cNvSpPr>
            <a:spLocks noGrp="1"/>
          </p:cNvSpPr>
          <p:nvPr>
            <p:ph type="tbl" idx="1"/>
          </p:nvPr>
        </p:nvSpPr>
        <p:spPr/>
        <p:txBody>
          <a:bodyPr/>
          <a:lstStyle/>
          <a:p>
            <a:endParaRPr lang="zh-CN" altLang="en-US"/>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t>‹#›</a:t>
            </a:fld>
            <a:r>
              <a:rPr lang="en-US" altLang="zh-CN" sz="1400" u="none">
                <a:latin typeface="Times New Roman" panose="02020603050405020304" pitchFamily="18" charset="0"/>
              </a:rPr>
              <a:t>/21</a:t>
            </a:r>
          </a:p>
        </p:txBody>
      </p:sp>
    </p:spTree>
  </p:cSld>
  <p:clrMapOvr>
    <a:masterClrMapping/>
  </p:clrMapOvr>
  <p:transition>
    <p:random/>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文本占位符 2"/>
          <p:cNvSpPr>
            <a:spLocks noGrp="1"/>
          </p:cNvSpPr>
          <p:nvPr>
            <p:ph type="body"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29150" y="1825625"/>
            <a:ext cx="3886200" cy="2098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29150" y="4076700"/>
            <a:ext cx="3886200" cy="21002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7" name="页脚占位符 6"/>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8" name="灯片编号占位符 7"/>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t>‹#›</a:t>
            </a:fld>
            <a:r>
              <a:rPr lang="en-US" altLang="zh-CN" sz="1400" u="none">
                <a:latin typeface="Times New Roman" panose="02020603050405020304" pitchFamily="18" charset="0"/>
              </a:rPr>
              <a:t>/21</a:t>
            </a:r>
          </a:p>
        </p:txBody>
      </p:sp>
    </p:spTree>
  </p:cSld>
  <p:clrMapOvr>
    <a:masterClrMapping/>
  </p:clrMapOvr>
  <p:transition>
    <p:random/>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文本占位符 2"/>
          <p:cNvSpPr>
            <a:spLocks noGrp="1"/>
          </p:cNvSpPr>
          <p:nvPr>
            <p:ph type="body"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t>‹#›</a:t>
            </a:fld>
            <a:r>
              <a:rPr lang="en-US" altLang="zh-CN" sz="1400" u="none">
                <a:latin typeface="Times New Roman" panose="02020603050405020304" pitchFamily="18" charset="0"/>
              </a:rPr>
              <a:t>/21</a:t>
            </a:r>
          </a:p>
        </p:txBody>
      </p:sp>
    </p:spTree>
  </p:cSld>
  <p:clrMapOvr>
    <a:masterClrMapping/>
  </p:clrMapOvr>
  <p:transition>
    <p:random/>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xAndChart" preserve="1">
  <p:cSld name="标题，文本与图表">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文本占位符 2"/>
          <p:cNvSpPr>
            <a:spLocks noGrp="1"/>
          </p:cNvSpPr>
          <p:nvPr>
            <p:ph type="body"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图表占位符 3"/>
          <p:cNvSpPr>
            <a:spLocks noGrp="1"/>
          </p:cNvSpPr>
          <p:nvPr>
            <p:ph type="chart" sz="half" idx="2"/>
          </p:nvPr>
        </p:nvSpPr>
        <p:spPr>
          <a:xfrm>
            <a:off x="4629150" y="1825625"/>
            <a:ext cx="3886200" cy="4351338"/>
          </a:xfrm>
        </p:spPr>
        <p:txBody>
          <a:bodyPr/>
          <a:lstStyle/>
          <a:p>
            <a:endParaRPr lang="zh-CN" altLang="en-US"/>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t>‹#›</a:t>
            </a:fld>
            <a:r>
              <a:rPr lang="en-US" altLang="zh-CN" sz="1400" u="none">
                <a:latin typeface="Times New Roman" panose="02020603050405020304" pitchFamily="18" charset="0"/>
              </a:rPr>
              <a:t>/21</a:t>
            </a:r>
          </a:p>
        </p:txBody>
      </p:sp>
    </p:spTree>
  </p:cSld>
  <p:clrMapOvr>
    <a:masterClrMapping/>
  </p:clrMapOvr>
  <p:transition>
    <p:random/>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SmartArt 占位符 2"/>
          <p:cNvSpPr>
            <a:spLocks noGrp="1"/>
          </p:cNvSpPr>
          <p:nvPr>
            <p:ph type="pic" idx="1"/>
          </p:nvPr>
        </p:nvSpPr>
        <p:spPr/>
        <p:txBody>
          <a:bodyPr/>
          <a:lstStyle/>
          <a:p>
            <a:endParaRPr lang="zh-CN" altLang="en-US"/>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t>‹#›</a:t>
            </a:fld>
            <a:r>
              <a:rPr lang="en-US" altLang="zh-CN" sz="1400" u="none">
                <a:latin typeface="Times New Roman" panose="02020603050405020304" pitchFamily="18" charset="0"/>
              </a:rPr>
              <a:t>/21</a:t>
            </a:r>
          </a:p>
        </p:txBody>
      </p:sp>
    </p:spTree>
  </p:cSld>
  <p:clrMapOvr>
    <a:masterClrMapping/>
  </p:clrMapOvr>
  <p:transition>
    <p:random/>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228600"/>
            <a:ext cx="7848600" cy="5181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4" name="页脚占位符 3"/>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t>‹#›</a:t>
            </a:fld>
            <a:r>
              <a:rPr lang="en-US" altLang="zh-CN" sz="1400" u="none">
                <a:latin typeface="Times New Roman" panose="02020603050405020304" pitchFamily="18" charset="0"/>
              </a:rPr>
              <a:t>/21</a:t>
            </a:r>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6" name="灯片编号占位符 5"/>
          <p:cNvSpPr>
            <a:spLocks noGrp="1"/>
          </p:cNvSpPr>
          <p:nvPr>
            <p:ph type="sldNum" sz="quarter" idx="12"/>
          </p:nvPr>
        </p:nvSpPr>
        <p:spPr/>
        <p:txBody>
          <a:bodyPr/>
          <a:lstStyle/>
          <a:p>
            <a:pPr lvl="0" eaLnBrk="0" hangingPunct="0"/>
            <a:fld id="{9A0DB2DC-4C9A-4742-B13C-FB6460FD3503}" type="slidenum">
              <a:rPr lang="zh-CN" altLang="en-US" dirty="0">
                <a:effectLst>
                  <a:outerShdw blurRad="38100" dist="38100" dir="2700000">
                    <a:srgbClr val="000000"/>
                  </a:outerShdw>
                </a:effectLst>
                <a:latin typeface="Times New Roman" panose="02020603050405020304" pitchFamily="18" charset="0"/>
              </a:rPr>
              <a:t>‹#›</a:t>
            </a:fld>
            <a:r>
              <a:rPr lang="en-US" altLang="zh-CN" sz="2000" b="1" i="1" u="none" dirty="0" err="1">
                <a:solidFill>
                  <a:schemeClr val="bg2"/>
                </a:solidFill>
                <a:effectLst>
                  <a:outerShdw blurRad="38100" dist="38100" dir="2700000">
                    <a:srgbClr val="000000"/>
                  </a:outerShdw>
                </a:effectLst>
                <a:latin typeface="Times New Roman" panose="02020603050405020304" pitchFamily="18" charset="0"/>
              </a:rPr>
              <a:t>Liyanping</a:t>
            </a:r>
            <a:endParaRPr lang="en-US" altLang="zh-CN" sz="2000" b="1" i="1" u="none">
              <a:solidFill>
                <a:schemeClr val="bg2"/>
              </a:solidFill>
              <a:effectLst>
                <a:outerShdw blurRad="38100" dist="38100" dir="2700000">
                  <a:srgbClr val="000000"/>
                </a:outerShdw>
              </a:effectLst>
              <a:latin typeface="Times New Roman" panose="02020603050405020304" pitchFamily="18" charset="0"/>
            </a:endParaRPr>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43000" y="1752600"/>
            <a:ext cx="3696462" cy="4343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90338" y="1752600"/>
            <a:ext cx="3696462" cy="4343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p:cNvSpPr>
            <a:spLocks noGrp="1"/>
          </p:cNvSpPr>
          <p:nvPr>
            <p:ph type="sldNum" sz="quarter" idx="12"/>
          </p:nvPr>
        </p:nvSpPr>
        <p:spPr/>
        <p:txBody>
          <a:bodyPr/>
          <a:lstStyle/>
          <a:p>
            <a:pPr lvl="0" eaLnBrk="0" hangingPunct="0"/>
            <a:fld id="{9A0DB2DC-4C9A-4742-B13C-FB6460FD3503}" type="slidenum">
              <a:rPr lang="zh-CN" altLang="en-US" dirty="0">
                <a:effectLst>
                  <a:outerShdw blurRad="38100" dist="38100" dir="2700000">
                    <a:srgbClr val="000000"/>
                  </a:outerShdw>
                </a:effectLst>
                <a:latin typeface="Times New Roman" panose="02020603050405020304" pitchFamily="18" charset="0"/>
              </a:rPr>
              <a:t>‹#›</a:t>
            </a:fld>
            <a:r>
              <a:rPr lang="en-US" altLang="zh-CN" sz="2000" b="1" i="1" u="none" dirty="0" err="1">
                <a:solidFill>
                  <a:schemeClr val="bg2"/>
                </a:solidFill>
                <a:effectLst>
                  <a:outerShdw blurRad="38100" dist="38100" dir="2700000">
                    <a:srgbClr val="000000"/>
                  </a:outerShdw>
                </a:effectLst>
                <a:latin typeface="Times New Roman" panose="02020603050405020304" pitchFamily="18" charset="0"/>
              </a:rPr>
              <a:t>Liyanping</a:t>
            </a:r>
            <a:endParaRPr lang="en-US" altLang="zh-CN" sz="2000" b="1" i="1" u="none">
              <a:solidFill>
                <a:schemeClr val="bg2"/>
              </a:solidFill>
              <a:effectLst>
                <a:outerShdw blurRad="38100" dist="38100" dir="2700000">
                  <a:srgbClr val="000000"/>
                </a:outerShdw>
              </a:effectLst>
              <a:latin typeface="Times New Roman" panose="02020603050405020304" pitchFamily="18" charset="0"/>
            </a:endParaRPr>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 name="灯片编号占位符 8"/>
          <p:cNvSpPr>
            <a:spLocks noGrp="1"/>
          </p:cNvSpPr>
          <p:nvPr>
            <p:ph type="sldNum" sz="quarter" idx="12"/>
          </p:nvPr>
        </p:nvSpPr>
        <p:spPr/>
        <p:txBody>
          <a:bodyPr/>
          <a:lstStyle/>
          <a:p>
            <a:pPr lvl="0" eaLnBrk="0" hangingPunct="0"/>
            <a:fld id="{9A0DB2DC-4C9A-4742-B13C-FB6460FD3503}" type="slidenum">
              <a:rPr lang="zh-CN" altLang="en-US" dirty="0">
                <a:effectLst>
                  <a:outerShdw blurRad="38100" dist="38100" dir="2700000">
                    <a:srgbClr val="000000"/>
                  </a:outerShdw>
                </a:effectLst>
                <a:latin typeface="Times New Roman" panose="02020603050405020304" pitchFamily="18" charset="0"/>
              </a:rPr>
              <a:t>‹#›</a:t>
            </a:fld>
            <a:r>
              <a:rPr lang="en-US" altLang="zh-CN" sz="2000" b="1" i="1" u="none" dirty="0" err="1">
                <a:solidFill>
                  <a:schemeClr val="bg2"/>
                </a:solidFill>
                <a:effectLst>
                  <a:outerShdw blurRad="38100" dist="38100" dir="2700000">
                    <a:srgbClr val="000000"/>
                  </a:outerShdw>
                </a:effectLst>
                <a:latin typeface="Times New Roman" panose="02020603050405020304" pitchFamily="18" charset="0"/>
              </a:rPr>
              <a:t>Liyanping</a:t>
            </a:r>
            <a:endParaRPr lang="en-US" altLang="zh-CN" sz="2000" b="1" i="1" u="none">
              <a:solidFill>
                <a:schemeClr val="bg2"/>
              </a:solidFill>
              <a:effectLst>
                <a:outerShdw blurRad="38100" dist="38100" dir="2700000">
                  <a:srgbClr val="000000"/>
                </a:outerShdw>
              </a:effectLst>
              <a:latin typeface="Times New Roman" panose="02020603050405020304" pitchFamily="18" charset="0"/>
            </a:endParaRPr>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5" name="灯片编号占位符 4"/>
          <p:cNvSpPr>
            <a:spLocks noGrp="1"/>
          </p:cNvSpPr>
          <p:nvPr>
            <p:ph type="sldNum" sz="quarter" idx="12"/>
          </p:nvPr>
        </p:nvSpPr>
        <p:spPr/>
        <p:txBody>
          <a:bodyPr/>
          <a:lstStyle/>
          <a:p>
            <a:pPr lvl="0" eaLnBrk="0" hangingPunct="0"/>
            <a:fld id="{9A0DB2DC-4C9A-4742-B13C-FB6460FD3503}" type="slidenum">
              <a:rPr lang="zh-CN" altLang="en-US" dirty="0">
                <a:effectLst>
                  <a:outerShdw blurRad="38100" dist="38100" dir="2700000">
                    <a:srgbClr val="000000"/>
                  </a:outerShdw>
                </a:effectLst>
                <a:latin typeface="Times New Roman" panose="02020603050405020304" pitchFamily="18" charset="0"/>
              </a:rPr>
              <a:t>‹#›</a:t>
            </a:fld>
            <a:r>
              <a:rPr lang="en-US" altLang="zh-CN" sz="2000" b="1" i="1" u="none" dirty="0" err="1">
                <a:solidFill>
                  <a:schemeClr val="bg2"/>
                </a:solidFill>
                <a:effectLst>
                  <a:outerShdw blurRad="38100" dist="38100" dir="2700000">
                    <a:srgbClr val="000000"/>
                  </a:outerShdw>
                </a:effectLst>
                <a:latin typeface="Times New Roman" panose="02020603050405020304" pitchFamily="18" charset="0"/>
              </a:rPr>
              <a:t>Liyanping</a:t>
            </a:r>
            <a:endParaRPr lang="en-US" altLang="zh-CN" sz="2000" b="1" i="1" u="none">
              <a:solidFill>
                <a:schemeClr val="bg2"/>
              </a:solidFill>
              <a:effectLst>
                <a:outerShdw blurRad="38100" dist="38100" dir="2700000">
                  <a:srgbClr val="000000"/>
                </a:outerShdw>
              </a:effectLst>
              <a:latin typeface="Times New Roman" panose="02020603050405020304" pitchFamily="18" charset="0"/>
            </a:endParaRPr>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lvl="0" eaLnBrk="0" hangingPunct="0"/>
            <a:fld id="{9A0DB2DC-4C9A-4742-B13C-FB6460FD3503}" type="slidenum">
              <a:rPr lang="zh-CN" altLang="en-US" dirty="0">
                <a:effectLst>
                  <a:outerShdw blurRad="38100" dist="38100" dir="2700000">
                    <a:srgbClr val="000000"/>
                  </a:outerShdw>
                </a:effectLst>
                <a:latin typeface="Times New Roman" panose="02020603050405020304" pitchFamily="18" charset="0"/>
              </a:rPr>
              <a:t>‹#›</a:t>
            </a:fld>
            <a:r>
              <a:rPr lang="en-US" altLang="zh-CN" sz="2000" b="1" i="1" u="none" dirty="0" err="1">
                <a:solidFill>
                  <a:schemeClr val="bg2"/>
                </a:solidFill>
                <a:effectLst>
                  <a:outerShdw blurRad="38100" dist="38100" dir="2700000">
                    <a:srgbClr val="000000"/>
                  </a:outerShdw>
                </a:effectLst>
                <a:latin typeface="Times New Roman" panose="02020603050405020304" pitchFamily="18" charset="0"/>
              </a:rPr>
              <a:t>Liyanping</a:t>
            </a:r>
            <a:endParaRPr lang="en-US" altLang="zh-CN" sz="2000" b="1" i="1" u="none">
              <a:solidFill>
                <a:schemeClr val="bg2"/>
              </a:solidFill>
              <a:effectLst>
                <a:outerShdw blurRad="38100" dist="38100" dir="2700000">
                  <a:srgbClr val="000000"/>
                </a:outerShdw>
              </a:effectLst>
              <a:latin typeface="Times New Roman" panose="02020603050405020304" pitchFamily="18" charset="0"/>
            </a:endParaRPr>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7" name="灯片编号占位符 6"/>
          <p:cNvSpPr>
            <a:spLocks noGrp="1"/>
          </p:cNvSpPr>
          <p:nvPr>
            <p:ph type="sldNum" sz="quarter" idx="12"/>
          </p:nvPr>
        </p:nvSpPr>
        <p:spPr/>
        <p:txBody>
          <a:bodyPr/>
          <a:lstStyle/>
          <a:p>
            <a:pPr lvl="0" eaLnBrk="0" hangingPunct="0"/>
            <a:fld id="{9A0DB2DC-4C9A-4742-B13C-FB6460FD3503}" type="slidenum">
              <a:rPr lang="zh-CN" altLang="en-US" dirty="0">
                <a:effectLst>
                  <a:outerShdw blurRad="38100" dist="38100" dir="2700000">
                    <a:srgbClr val="000000"/>
                  </a:outerShdw>
                </a:effectLst>
                <a:latin typeface="Times New Roman" panose="02020603050405020304" pitchFamily="18" charset="0"/>
              </a:rPr>
              <a:t>‹#›</a:t>
            </a:fld>
            <a:r>
              <a:rPr lang="en-US" altLang="zh-CN" sz="2000" b="1" i="1" u="none" dirty="0" err="1">
                <a:solidFill>
                  <a:schemeClr val="bg2"/>
                </a:solidFill>
                <a:effectLst>
                  <a:outerShdw blurRad="38100" dist="38100" dir="2700000">
                    <a:srgbClr val="000000"/>
                  </a:outerShdw>
                </a:effectLst>
                <a:latin typeface="Times New Roman" panose="02020603050405020304" pitchFamily="18" charset="0"/>
              </a:rPr>
              <a:t>Liyanping</a:t>
            </a:r>
            <a:endParaRPr lang="en-US" altLang="zh-CN" sz="2000" b="1" i="1" u="none">
              <a:solidFill>
                <a:schemeClr val="bg2"/>
              </a:solidFill>
              <a:effectLst>
                <a:outerShdw blurRad="38100" dist="38100" dir="2700000">
                  <a:srgbClr val="000000"/>
                </a:outerShdw>
              </a:effectLst>
              <a:latin typeface="Times New Roman" panose="02020603050405020304" pitchFamily="18" charset="0"/>
            </a:endParaRPr>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7" name="灯片编号占位符 6"/>
          <p:cNvSpPr>
            <a:spLocks noGrp="1"/>
          </p:cNvSpPr>
          <p:nvPr>
            <p:ph type="sldNum" sz="quarter" idx="12"/>
          </p:nvPr>
        </p:nvSpPr>
        <p:spPr/>
        <p:txBody>
          <a:bodyPr/>
          <a:lstStyle/>
          <a:p>
            <a:pPr lvl="0" eaLnBrk="0" hangingPunct="0"/>
            <a:fld id="{9A0DB2DC-4C9A-4742-B13C-FB6460FD3503}" type="slidenum">
              <a:rPr lang="zh-CN" altLang="en-US" dirty="0">
                <a:effectLst>
                  <a:outerShdw blurRad="38100" dist="38100" dir="2700000">
                    <a:srgbClr val="000000"/>
                  </a:outerShdw>
                </a:effectLst>
                <a:latin typeface="Times New Roman" panose="02020603050405020304" pitchFamily="18" charset="0"/>
              </a:rPr>
              <a:t>‹#›</a:t>
            </a:fld>
            <a:r>
              <a:rPr lang="en-US" altLang="zh-CN" sz="2000" b="1" i="1" u="none" dirty="0" err="1">
                <a:solidFill>
                  <a:schemeClr val="bg2"/>
                </a:solidFill>
                <a:effectLst>
                  <a:outerShdw blurRad="38100" dist="38100" dir="2700000">
                    <a:srgbClr val="000000"/>
                  </a:outerShdw>
                </a:effectLst>
                <a:latin typeface="Times New Roman" panose="02020603050405020304" pitchFamily="18" charset="0"/>
              </a:rPr>
              <a:t>Liyanping</a:t>
            </a:r>
            <a:endParaRPr lang="en-US" altLang="zh-CN" sz="2000" b="1" i="1" u="none">
              <a:solidFill>
                <a:schemeClr val="bg2"/>
              </a:solidFill>
              <a:effectLst>
                <a:outerShdw blurRad="38100" dist="38100" dir="2700000">
                  <a:srgbClr val="000000"/>
                </a:outerShdw>
              </a:effectLst>
              <a:latin typeface="Times New Roman" panose="02020603050405020304" pitchFamily="18" charset="0"/>
            </a:endParaRPr>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theme" Target="../theme/theme2.xml"/><Relationship Id="rId3" Type="http://schemas.openxmlformats.org/officeDocument/2006/relationships/slideLayout" Target="../slideLayouts/slideLayout15.xml"/><Relationship Id="rId21" Type="http://schemas.openxmlformats.org/officeDocument/2006/relationships/image" Target="../media/image7.png"/><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audio" Target="../media/audio1.wav"/><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image" Target="../media/image9.png"/><Relationship Id="rId10" Type="http://schemas.openxmlformats.org/officeDocument/2006/relationships/slideLayout" Target="../slideLayouts/slideLayout22.xml"/><Relationship Id="rId19" Type="http://schemas.openxmlformats.org/officeDocument/2006/relationships/image" Target="../media/image6.png"/><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32770" name="标题 32769"/>
          <p:cNvSpPr>
            <a:spLocks noGrp="1"/>
          </p:cNvSpPr>
          <p:nvPr>
            <p:ph type="title"/>
          </p:nvPr>
        </p:nvSpPr>
        <p:spPr>
          <a:xfrm>
            <a:off x="1600200" y="381000"/>
            <a:ext cx="7234238" cy="685800"/>
          </a:xfrm>
          <a:prstGeom prst="rect">
            <a:avLst/>
          </a:prstGeom>
          <a:noFill/>
          <a:ln w="12700">
            <a:noFill/>
          </a:ln>
        </p:spPr>
        <p:txBody>
          <a:bodyPr lIns="0" tIns="0" rIns="0" bIns="0" anchor="b"/>
          <a:lstStyle/>
          <a:p>
            <a:pPr lvl="0"/>
            <a:r>
              <a:rPr lang="en-US" altLang="en-US" dirty="0"/>
              <a:t>单击此处编辑母版标题样式</a:t>
            </a:r>
          </a:p>
        </p:txBody>
      </p:sp>
      <p:sp>
        <p:nvSpPr>
          <p:cNvPr id="32771" name="文本占位符 32770"/>
          <p:cNvSpPr>
            <a:spLocks noGrp="1"/>
          </p:cNvSpPr>
          <p:nvPr>
            <p:ph type="body" idx="1"/>
          </p:nvPr>
        </p:nvSpPr>
        <p:spPr>
          <a:xfrm>
            <a:off x="1143000" y="1752600"/>
            <a:ext cx="7543800" cy="4343400"/>
          </a:xfrm>
          <a:prstGeom prst="rect">
            <a:avLst/>
          </a:prstGeom>
          <a:noFill/>
          <a:ln w="12699">
            <a:noFill/>
          </a:ln>
        </p:spPr>
        <p:txBody>
          <a:bodyPr lIns="0" tIns="0" rIns="0" bIns="0"/>
          <a:lstStyle/>
          <a:p>
            <a:pPr lvl="0"/>
            <a:r>
              <a:rPr lang="en-US" altLang="en-US" dirty="0"/>
              <a:t>单击此处编辑母版文本样式</a:t>
            </a:r>
          </a:p>
          <a:p>
            <a:pPr lvl="1"/>
            <a:r>
              <a:rPr lang="en-US" altLang="en-US" dirty="0"/>
              <a:t>第二级</a:t>
            </a:r>
          </a:p>
          <a:p>
            <a:pPr lvl="2"/>
            <a:r>
              <a:rPr lang="en-US" altLang="en-US" dirty="0"/>
              <a:t>第三级</a:t>
            </a:r>
          </a:p>
          <a:p>
            <a:pPr lvl="3"/>
            <a:r>
              <a:rPr lang="en-US" altLang="en-US" dirty="0"/>
              <a:t>第四级</a:t>
            </a:r>
          </a:p>
          <a:p>
            <a:pPr lvl="4"/>
            <a:r>
              <a:rPr lang="en-US" altLang="en-US" dirty="0"/>
              <a:t>第五级</a:t>
            </a:r>
          </a:p>
        </p:txBody>
      </p:sp>
      <p:sp>
        <p:nvSpPr>
          <p:cNvPr id="32772" name="灯片编号占位符 32771"/>
          <p:cNvSpPr>
            <a:spLocks noGrp="1"/>
          </p:cNvSpPr>
          <p:nvPr>
            <p:ph type="sldNum" sz="quarter" idx="4"/>
          </p:nvPr>
        </p:nvSpPr>
        <p:spPr>
          <a:xfrm>
            <a:off x="7696200" y="6248400"/>
            <a:ext cx="1447800" cy="457200"/>
          </a:xfrm>
          <a:prstGeom prst="rect">
            <a:avLst/>
          </a:prstGeom>
          <a:noFill/>
          <a:ln w="12700">
            <a:noFill/>
          </a:ln>
        </p:spPr>
        <p:txBody>
          <a:bodyPr/>
          <a:lstStyle>
            <a:lvl1pPr>
              <a:defRPr sz="2000" b="1" i="1">
                <a:solidFill>
                  <a:schemeClr val="bg2"/>
                </a:solidFill>
              </a:defRPr>
            </a:lvl1pPr>
          </a:lstStyle>
          <a:p>
            <a:pPr lvl="0" eaLnBrk="0" hangingPunct="0"/>
            <a:fld id="{9A0DB2DC-4C9A-4742-B13C-FB6460FD3503}" type="slidenum">
              <a:rPr lang="zh-CN" altLang="en-US" dirty="0">
                <a:effectLst>
                  <a:outerShdw blurRad="38100" dist="38100" dir="2700000">
                    <a:srgbClr val="000000"/>
                  </a:outerShdw>
                </a:effectLst>
                <a:latin typeface="Times New Roman" panose="02020603050405020304" pitchFamily="18" charset="0"/>
              </a:rPr>
              <a:t>‹#›</a:t>
            </a:fld>
            <a:r>
              <a:rPr lang="en-US" altLang="zh-CN" sz="2000" b="1" i="1" u="none" dirty="0" err="1">
                <a:solidFill>
                  <a:schemeClr val="bg2"/>
                </a:solidFill>
                <a:effectLst>
                  <a:outerShdw blurRad="38100" dist="38100" dir="2700000">
                    <a:srgbClr val="000000"/>
                  </a:outerShdw>
                </a:effectLst>
                <a:latin typeface="Times New Roman" panose="02020603050405020304" pitchFamily="18" charset="0"/>
              </a:rPr>
              <a:t>Liyanping</a:t>
            </a:r>
            <a:endParaRPr lang="en-US" altLang="zh-CN" sz="2000" b="1" i="1" u="none">
              <a:solidFill>
                <a:schemeClr val="bg2"/>
              </a:solidFill>
              <a:effectLst>
                <a:outerShdw blurRad="38100" dist="38100" dir="2700000">
                  <a:srgbClr val="000000"/>
                </a:outerShdw>
              </a:effectLst>
              <a:latin typeface="Times New Roman" panose="02020603050405020304" pitchFamily="18" charset="0"/>
            </a:endParaRPr>
          </a:p>
        </p:txBody>
      </p:sp>
      <p:sp>
        <p:nvSpPr>
          <p:cNvPr id="32773" name="直接连接符 32772"/>
          <p:cNvSpPr/>
          <p:nvPr/>
        </p:nvSpPr>
        <p:spPr>
          <a:xfrm>
            <a:off x="1524000" y="1066800"/>
            <a:ext cx="7315200" cy="0"/>
          </a:xfrm>
          <a:prstGeom prst="line">
            <a:avLst/>
          </a:prstGeom>
          <a:ln w="50800" cap="flat" cmpd="sng">
            <a:solidFill>
              <a:schemeClr val="tx2"/>
            </a:solidFill>
            <a:prstDash val="solid"/>
            <a:headEnd type="none" w="med" len="med"/>
            <a:tailEnd type="none" w="med" len="med"/>
          </a:ln>
        </p:spPr>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random/>
  </p:transition>
  <p:hf sldNum="0" hdr="0"/>
  <p:txStyles>
    <p:titleStyle>
      <a:lvl1pPr marL="0" lvl="0" indent="0" algn="l" defTabSz="914400" rtl="0" eaLnBrk="0" fontAlgn="base" latinLnBrk="0" hangingPunct="0">
        <a:lnSpc>
          <a:spcPct val="80000"/>
        </a:lnSpc>
        <a:spcBef>
          <a:spcPct val="0"/>
        </a:spcBef>
        <a:spcAft>
          <a:spcPct val="0"/>
        </a:spcAft>
        <a:buNone/>
        <a:defRPr sz="2800" b="0" i="0" u="none" kern="1200" baseline="0">
          <a:solidFill>
            <a:srgbClr val="093A80"/>
          </a:solidFill>
          <a:latin typeface="+mj-lt"/>
          <a:ea typeface="+mj-ea"/>
          <a:cs typeface="+mj-cs"/>
        </a:defRPr>
      </a:lvl1pPr>
    </p:titleStyle>
    <p:bodyStyle>
      <a:lvl1pPr marL="342900" lvl="0" indent="-342900" algn="l" defTabSz="914400" rtl="0" eaLnBrk="0" fontAlgn="base" latinLnBrk="0" hangingPunct="0">
        <a:lnSpc>
          <a:spcPct val="95000"/>
        </a:lnSpc>
        <a:spcBef>
          <a:spcPct val="50000"/>
        </a:spcBef>
        <a:spcAft>
          <a:spcPct val="0"/>
        </a:spcAft>
        <a:buClr>
          <a:srgbClr val="093A80"/>
        </a:buClr>
        <a:buSzPct val="75000"/>
        <a:buFont typeface="Wingdings" panose="05000000000000000000" pitchFamily="2" charset="2"/>
        <a:buChar char="l"/>
        <a:defRPr sz="2200" b="0" i="0" u="none" kern="1200" baseline="0">
          <a:solidFill>
            <a:schemeClr val="tx1"/>
          </a:solidFill>
          <a:latin typeface="+mn-lt"/>
          <a:ea typeface="+mn-ea"/>
          <a:cs typeface="+mn-cs"/>
        </a:defRPr>
      </a:lvl1pPr>
      <a:lvl2pPr marL="742950" lvl="1" indent="-285750" algn="l" defTabSz="914400" rtl="0" eaLnBrk="0" fontAlgn="base" latinLnBrk="0" hangingPunct="0">
        <a:lnSpc>
          <a:spcPct val="100000"/>
        </a:lnSpc>
        <a:spcBef>
          <a:spcPct val="25000"/>
        </a:spcBef>
        <a:spcAft>
          <a:spcPct val="0"/>
        </a:spcAft>
        <a:buClr>
          <a:schemeClr val="tx1"/>
        </a:buClr>
        <a:buSzPct val="75000"/>
        <a:buFontTx/>
        <a:buChar char="–"/>
        <a:defRPr sz="2200" b="0" i="0" u="none" kern="1200" baseline="0">
          <a:solidFill>
            <a:schemeClr val="tx1"/>
          </a:solidFill>
          <a:latin typeface="+mn-lt"/>
          <a:ea typeface="+mn-ea"/>
          <a:cs typeface="+mn-cs"/>
        </a:defRPr>
      </a:lvl2pPr>
      <a:lvl3pPr marL="1143000" lvl="2" indent="-228600" algn="l" defTabSz="914400" rtl="0" eaLnBrk="0" fontAlgn="base" latinLnBrk="0" hangingPunct="0">
        <a:lnSpc>
          <a:spcPct val="100000"/>
        </a:lnSpc>
        <a:spcBef>
          <a:spcPct val="20000"/>
        </a:spcBef>
        <a:spcAft>
          <a:spcPct val="0"/>
        </a:spcAft>
        <a:buClr>
          <a:srgbClr val="093A80"/>
        </a:buClr>
        <a:buSzPct val="75000"/>
        <a:buFont typeface="Wingdings" panose="05000000000000000000" pitchFamily="2" charset="2"/>
        <a:buChar char="l"/>
        <a:defRPr sz="2000" b="0" i="0" u="none" kern="1200" baseline="0">
          <a:solidFill>
            <a:schemeClr val="tx1"/>
          </a:solidFill>
          <a:latin typeface="+mn-lt"/>
          <a:ea typeface="+mn-ea"/>
          <a:cs typeface="+mn-cs"/>
        </a:defRPr>
      </a:lvl3pPr>
      <a:lvl4pPr marL="1600200" lvl="3" indent="-228600" algn="l" defTabSz="914400" rtl="0" eaLnBrk="0" fontAlgn="base" latinLnBrk="0" hangingPunct="0">
        <a:lnSpc>
          <a:spcPct val="100000"/>
        </a:lnSpc>
        <a:spcBef>
          <a:spcPct val="20000"/>
        </a:spcBef>
        <a:spcAft>
          <a:spcPct val="0"/>
        </a:spcAft>
        <a:buClr>
          <a:srgbClr val="093A80"/>
        </a:buClr>
        <a:buSzPct val="75000"/>
        <a:buFontTx/>
        <a:buChar char="–"/>
        <a:defRPr sz="2000" b="0" i="0" u="none" kern="1200" baseline="0">
          <a:solidFill>
            <a:schemeClr val="tx1"/>
          </a:solidFill>
          <a:latin typeface="+mn-lt"/>
          <a:ea typeface="+mn-ea"/>
          <a:cs typeface="+mn-cs"/>
        </a:defRPr>
      </a:lvl4pPr>
      <a:lvl5pPr marL="2057400" lvl="4" indent="-228600" algn="l" defTabSz="914400" rtl="0" eaLnBrk="0" fontAlgn="base" latinLnBrk="0" hangingPunct="0">
        <a:lnSpc>
          <a:spcPct val="100000"/>
        </a:lnSpc>
        <a:spcBef>
          <a:spcPct val="20000"/>
        </a:spcBef>
        <a:spcAft>
          <a:spcPct val="0"/>
        </a:spcAft>
        <a:buClr>
          <a:srgbClr val="093A80"/>
        </a:buClr>
        <a:buSzPct val="75000"/>
        <a:buFont typeface="Wingdings" panose="05000000000000000000" pitchFamily="2" charset="2"/>
        <a:buChar char="l"/>
        <a:defRPr sz="2000" b="0" i="0" u="none" kern="1200" baseline="0">
          <a:solidFill>
            <a:schemeClr val="tx1"/>
          </a:solidFill>
          <a:latin typeface="+mn-lt"/>
          <a:ea typeface="+mn-ea"/>
          <a:cs typeface="+mn-cs"/>
        </a:defRPr>
      </a:lvl5pPr>
      <a:lvl6pPr marL="2514600" lvl="5" indent="-228600" algn="l" defTabSz="914400" rtl="0" eaLnBrk="0" fontAlgn="base" latinLnBrk="0" hangingPunct="0">
        <a:lnSpc>
          <a:spcPct val="100000"/>
        </a:lnSpc>
        <a:spcBef>
          <a:spcPct val="20000"/>
        </a:spcBef>
        <a:spcAft>
          <a:spcPct val="0"/>
        </a:spcAft>
        <a:buClr>
          <a:srgbClr val="093A80"/>
        </a:buClr>
        <a:buSzPct val="75000"/>
        <a:buFont typeface="Wingdings" panose="05000000000000000000" pitchFamily="2" charset="2"/>
        <a:buChar char="l"/>
        <a:defRPr sz="2000" b="0" i="0" u="none" kern="1200" baseline="0">
          <a:solidFill>
            <a:schemeClr val="tx1"/>
          </a:solidFill>
          <a:latin typeface="+mn-lt"/>
          <a:ea typeface="+mn-ea"/>
          <a:cs typeface="+mn-cs"/>
        </a:defRPr>
      </a:lvl6pPr>
      <a:lvl7pPr marL="2971800" lvl="6" indent="-228600" algn="l" defTabSz="914400" rtl="0" eaLnBrk="0" fontAlgn="base" latinLnBrk="0" hangingPunct="0">
        <a:lnSpc>
          <a:spcPct val="100000"/>
        </a:lnSpc>
        <a:spcBef>
          <a:spcPct val="20000"/>
        </a:spcBef>
        <a:spcAft>
          <a:spcPct val="0"/>
        </a:spcAft>
        <a:buClr>
          <a:srgbClr val="093A80"/>
        </a:buClr>
        <a:buSzPct val="75000"/>
        <a:buFont typeface="Wingdings" panose="05000000000000000000" pitchFamily="2" charset="2"/>
        <a:buChar char="l"/>
        <a:defRPr sz="2000" b="0" i="0" u="none" kern="1200" baseline="0">
          <a:solidFill>
            <a:schemeClr val="tx1"/>
          </a:solidFill>
          <a:latin typeface="+mn-lt"/>
          <a:ea typeface="+mn-ea"/>
          <a:cs typeface="+mn-cs"/>
        </a:defRPr>
      </a:lvl7pPr>
      <a:lvl8pPr marL="3429000" lvl="7" indent="-228600" algn="l" defTabSz="914400" rtl="0" eaLnBrk="0" fontAlgn="base" latinLnBrk="0" hangingPunct="0">
        <a:lnSpc>
          <a:spcPct val="100000"/>
        </a:lnSpc>
        <a:spcBef>
          <a:spcPct val="20000"/>
        </a:spcBef>
        <a:spcAft>
          <a:spcPct val="0"/>
        </a:spcAft>
        <a:buClr>
          <a:srgbClr val="093A80"/>
        </a:buClr>
        <a:buSzPct val="75000"/>
        <a:buFont typeface="Wingdings" panose="05000000000000000000" pitchFamily="2" charset="2"/>
        <a:buChar char="l"/>
        <a:defRPr sz="2000" b="0" i="0" u="none" kern="1200" baseline="0">
          <a:solidFill>
            <a:schemeClr val="tx1"/>
          </a:solidFill>
          <a:latin typeface="+mn-lt"/>
          <a:ea typeface="+mn-ea"/>
          <a:cs typeface="+mn-cs"/>
        </a:defRPr>
      </a:lvl8pPr>
      <a:lvl9pPr marL="3886200" lvl="8" indent="-228600" algn="l" defTabSz="914400" rtl="0" eaLnBrk="0" fontAlgn="base" latinLnBrk="0" hangingPunct="0">
        <a:lnSpc>
          <a:spcPct val="100000"/>
        </a:lnSpc>
        <a:spcBef>
          <a:spcPct val="20000"/>
        </a:spcBef>
        <a:spcAft>
          <a:spcPct val="0"/>
        </a:spcAft>
        <a:buClr>
          <a:srgbClr val="093A80"/>
        </a:buClr>
        <a:buSzPct val="75000"/>
        <a:buFont typeface="Wingdings" panose="05000000000000000000" pitchFamily="2" charset="2"/>
        <a:buChar char="l"/>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0" fontAlgn="base" latinLnBrk="0" hangingPunct="0">
        <a:lnSpc>
          <a:spcPct val="100000"/>
        </a:lnSpc>
        <a:spcBef>
          <a:spcPct val="0"/>
        </a:spcBef>
        <a:spcAft>
          <a:spcPct val="0"/>
        </a:spcAft>
        <a:buNone/>
        <a:defRPr sz="6000" b="0" i="0" u="sng"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6000" b="0" i="0" u="sng"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6000" b="0" i="0" u="sng"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6000" b="0" i="0" u="sng"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6000" b="0" i="0" u="sng"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6000" b="0" i="0" u="sng"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6000" b="0" i="0" u="sng"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6000" b="0" i="0" u="sng" kern="1200" baseline="0">
          <a:solidFill>
            <a:schemeClr val="tx1"/>
          </a:solidFill>
          <a:latin typeface="Times New Roman" panose="02020603050405020304" pitchFamily="18"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CCFFFF"/>
            </a:gs>
            <a:gs pos="100000">
              <a:srgbClr val="FFFFCC"/>
            </a:gs>
          </a:gsLst>
          <a:lin ang="2700000" scaled="1"/>
          <a:tileRect/>
        </a:gradFill>
        <a:effectLst/>
      </p:bgPr>
    </p:bg>
    <p:spTree>
      <p:nvGrpSpPr>
        <p:cNvPr id="1" name=""/>
        <p:cNvGrpSpPr/>
        <p:nvPr/>
      </p:nvGrpSpPr>
      <p:grpSpPr>
        <a:xfrm>
          <a:off x="0" y="0"/>
          <a:ext cx="0" cy="0"/>
          <a:chOff x="0" y="0"/>
          <a:chExt cx="0" cy="0"/>
        </a:xfrm>
      </p:grpSpPr>
      <p:sp>
        <p:nvSpPr>
          <p:cNvPr id="150530" name="标题 150529"/>
          <p:cNvSpPr>
            <a:spLocks noGrp="1"/>
          </p:cNvSpPr>
          <p:nvPr>
            <p:ph type="title"/>
          </p:nvPr>
        </p:nvSpPr>
        <p:spPr>
          <a:xfrm>
            <a:off x="685800" y="228600"/>
            <a:ext cx="7772400" cy="1143000"/>
          </a:xfrm>
          <a:prstGeom prst="rect">
            <a:avLst/>
          </a:prstGeom>
          <a:noFill/>
          <a:ln w="9525">
            <a:noFill/>
          </a:ln>
        </p:spPr>
        <p:txBody>
          <a:bodyPr anchor="ctr"/>
          <a:lstStyle/>
          <a:p>
            <a:pPr lvl="0"/>
            <a:r>
              <a:rPr lang="zh-CN" altLang="en-US" dirty="0"/>
              <a:t>单击此处编辑母版标题样式</a:t>
            </a:r>
          </a:p>
        </p:txBody>
      </p:sp>
      <p:sp>
        <p:nvSpPr>
          <p:cNvPr id="150531" name="文本占位符 150530"/>
          <p:cNvSpPr>
            <a:spLocks noGrp="1"/>
          </p:cNvSpPr>
          <p:nvPr>
            <p:ph type="body" idx="1"/>
          </p:nvPr>
        </p:nvSpPr>
        <p:spPr>
          <a:xfrm>
            <a:off x="762000" y="1600200"/>
            <a:ext cx="7772400" cy="38100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50532" name="日期占位符 150531"/>
          <p:cNvSpPr>
            <a:spLocks noGrp="1"/>
          </p:cNvSpPr>
          <p:nvPr>
            <p:ph type="dt" sz="half" idx="2"/>
          </p:nvPr>
        </p:nvSpPr>
        <p:spPr>
          <a:xfrm>
            <a:off x="685800" y="6248400"/>
            <a:ext cx="1905000" cy="457200"/>
          </a:xfrm>
          <a:prstGeom prst="rect">
            <a:avLst/>
          </a:prstGeom>
          <a:noFill/>
          <a:ln w="9525">
            <a:noFill/>
          </a:ln>
        </p:spPr>
        <p:txBody>
          <a:bodyPr/>
          <a:lstStyle>
            <a:lvl1pPr>
              <a:defRPr sz="1400"/>
            </a:lvl1pPr>
          </a:lstStyle>
          <a:p>
            <a:pPr lvl="0"/>
            <a:endParaRPr lang="zh-CN" altLang="en-US" dirty="0">
              <a:latin typeface="Times New Roman" panose="02020603050405020304" pitchFamily="18" charset="0"/>
            </a:endParaRPr>
          </a:p>
        </p:txBody>
      </p:sp>
      <p:sp>
        <p:nvSpPr>
          <p:cNvPr id="150533" name="页脚占位符 150532"/>
          <p:cNvSpPr>
            <a:spLocks noGrp="1"/>
          </p:cNvSpPr>
          <p:nvPr>
            <p:ph type="ftr" sz="quarter" idx="3"/>
          </p:nvPr>
        </p:nvSpPr>
        <p:spPr>
          <a:xfrm>
            <a:off x="2971800" y="6400800"/>
            <a:ext cx="2895600" cy="304800"/>
          </a:xfrm>
          <a:prstGeom prst="rect">
            <a:avLst/>
          </a:prstGeom>
          <a:noFill/>
          <a:ln w="9525">
            <a:noFill/>
          </a:ln>
        </p:spPr>
        <p:txBody>
          <a:bodyPr/>
          <a:lstStyle>
            <a:lvl1pPr algn="ctr">
              <a:defRPr sz="1400">
                <a:solidFill>
                  <a:srgbClr val="33CCFF"/>
                </a:solidFill>
              </a:defRPr>
            </a:lvl1p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150534" name="灯片编号占位符 150533"/>
          <p:cNvSpPr>
            <a:spLocks noGrp="1"/>
          </p:cNvSpPr>
          <p:nvPr>
            <p:ph type="sldNum" sz="quarter" idx="4"/>
          </p:nvPr>
        </p:nvSpPr>
        <p:spPr>
          <a:xfrm>
            <a:off x="7239000" y="6019800"/>
            <a:ext cx="1905000" cy="457200"/>
          </a:xfrm>
          <a:prstGeom prst="rect">
            <a:avLst/>
          </a:prstGeom>
          <a:noFill/>
          <a:ln w="9525">
            <a:noFill/>
          </a:ln>
        </p:spPr>
        <p:txBody>
          <a:bodyPr/>
          <a:lstStyle>
            <a:lvl1pPr algn="r">
              <a:defRPr sz="1400"/>
            </a:lvl1pPr>
          </a:lstStyle>
          <a:p>
            <a:pPr lvl="0"/>
            <a:fld id="{9A0DB2DC-4C9A-4742-B13C-FB6460FD3503}" type="slidenum">
              <a:rPr lang="zh-CN" altLang="en-US" dirty="0">
                <a:latin typeface="Times New Roman" panose="02020603050405020304" pitchFamily="18" charset="0"/>
              </a:rPr>
              <a:t>‹#›</a:t>
            </a:fld>
            <a:r>
              <a:rPr lang="en-US" altLang="zh-CN" sz="1400" u="none">
                <a:latin typeface="Times New Roman" panose="02020603050405020304" pitchFamily="18" charset="0"/>
              </a:rPr>
              <a:t>/21</a:t>
            </a:r>
          </a:p>
        </p:txBody>
      </p:sp>
      <p:sp>
        <p:nvSpPr>
          <p:cNvPr id="150535" name="矩形 150534"/>
          <p:cNvSpPr/>
          <p:nvPr/>
        </p:nvSpPr>
        <p:spPr>
          <a:xfrm>
            <a:off x="0" y="6400800"/>
            <a:ext cx="9144000" cy="457200"/>
          </a:xfrm>
          <a:prstGeom prst="rect">
            <a:avLst/>
          </a:prstGeom>
          <a:solidFill>
            <a:srgbClr val="66FFFF"/>
          </a:solidFill>
          <a:ln w="9525">
            <a:noFill/>
          </a:ln>
        </p:spPr>
        <p:txBody>
          <a:bodyPr/>
          <a:lstStyle/>
          <a:p>
            <a:endParaRPr lang="zh-CN" altLang="en-US"/>
          </a:p>
        </p:txBody>
      </p:sp>
      <p:pic>
        <p:nvPicPr>
          <p:cNvPr id="150536" name="图片 150535" descr="音乐关"/>
          <p:cNvPicPr>
            <a:picLocks noChangeAspect="1"/>
          </p:cNvPicPr>
          <p:nvPr/>
        </p:nvPicPr>
        <p:blipFill>
          <a:blip r:embed="rId19"/>
          <a:stretch>
            <a:fillRect/>
          </a:stretch>
        </p:blipFill>
        <p:spPr>
          <a:xfrm>
            <a:off x="8715375" y="6496050"/>
            <a:ext cx="238125" cy="238125"/>
          </a:xfrm>
          <a:prstGeom prst="rect">
            <a:avLst/>
          </a:prstGeom>
          <a:noFill/>
          <a:ln w="9525">
            <a:noFill/>
          </a:ln>
        </p:spPr>
      </p:pic>
      <p:pic>
        <p:nvPicPr>
          <p:cNvPr id="150537" name="图片 150536" descr="音乐开">
            <a:hlinkClick r:id="" action="ppaction://noaction">
              <a:snd r:embed="rId20" name="guit1.wav"/>
            </a:hlinkClick>
          </p:cNvPr>
          <p:cNvPicPr>
            <a:picLocks noChangeAspect="1"/>
          </p:cNvPicPr>
          <p:nvPr/>
        </p:nvPicPr>
        <p:blipFill>
          <a:blip r:embed="rId21"/>
          <a:stretch>
            <a:fillRect/>
          </a:stretch>
        </p:blipFill>
        <p:spPr>
          <a:xfrm>
            <a:off x="8305800" y="6496050"/>
            <a:ext cx="238125" cy="238125"/>
          </a:xfrm>
          <a:prstGeom prst="rect">
            <a:avLst/>
          </a:prstGeom>
          <a:noFill/>
          <a:ln w="9525">
            <a:noFill/>
          </a:ln>
        </p:spPr>
      </p:pic>
      <p:pic>
        <p:nvPicPr>
          <p:cNvPr id="150538" name="图片 150537" descr="上页1 ">
            <a:hlinkClick r:id="" action="ppaction://hlinkshowjump?jump=previousslide"/>
          </p:cNvPr>
          <p:cNvPicPr>
            <a:picLocks noChangeAspect="1"/>
          </p:cNvPicPr>
          <p:nvPr/>
        </p:nvPicPr>
        <p:blipFill>
          <a:blip r:embed="rId22"/>
          <a:stretch>
            <a:fillRect/>
          </a:stretch>
        </p:blipFill>
        <p:spPr>
          <a:xfrm>
            <a:off x="3962400" y="6477000"/>
            <a:ext cx="923925" cy="361950"/>
          </a:xfrm>
          <a:prstGeom prst="rect">
            <a:avLst/>
          </a:prstGeom>
          <a:noFill/>
          <a:ln w="9525">
            <a:noFill/>
          </a:ln>
        </p:spPr>
      </p:pic>
      <p:pic>
        <p:nvPicPr>
          <p:cNvPr id="150539" name="图片 150538" descr="下页1 ">
            <a:hlinkClick r:id="" action="ppaction://hlinkshowjump?jump=nextslide"/>
          </p:cNvPr>
          <p:cNvPicPr>
            <a:picLocks noChangeAspect="1"/>
          </p:cNvPicPr>
          <p:nvPr/>
        </p:nvPicPr>
        <p:blipFill>
          <a:blip r:embed="rId23"/>
          <a:stretch>
            <a:fillRect/>
          </a:stretch>
        </p:blipFill>
        <p:spPr>
          <a:xfrm>
            <a:off x="5486400" y="6477000"/>
            <a:ext cx="923925" cy="36195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transition>
    <p:random/>
  </p:transition>
  <p:hf sldNum="0" hd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just"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pitchFamily="18" charset="0"/>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0" fontAlgn="base" latinLnBrk="0" hangingPunct="0">
        <a:lnSpc>
          <a:spcPct val="100000"/>
        </a:lnSpc>
        <a:spcBef>
          <a:spcPct val="0"/>
        </a:spcBef>
        <a:spcAft>
          <a:spcPct val="0"/>
        </a:spcAft>
        <a:buNone/>
        <a:defRPr sz="6000" b="0" i="0" u="sng"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6000" b="0" i="0" u="sng"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6000" b="0" i="0" u="sng"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6000" b="0" i="0" u="sng"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6000" b="0" i="0" u="sng"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6000" b="0" i="0" u="sng"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6000" b="0" i="0" u="sng"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6000" b="0" i="0" u="sng" kern="1200" baseline="0">
          <a:solidFill>
            <a:schemeClr val="tx1"/>
          </a:solidFill>
          <a:latin typeface="Times New Roman" panose="02020603050405020304" pitchFamily="18"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2.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14.xml"/></Relationships>
</file>

<file path=ppt/slides/_rels/slide113.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14.xml"/></Relationships>
</file>

<file path=ppt/slides/_rels/slide114.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7.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28.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173.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audio" Target="../media/audio2.wav"/><Relationship Id="rId1" Type="http://schemas.openxmlformats.org/officeDocument/2006/relationships/slideLayout" Target="../slideLayouts/slideLayout1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2.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14.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8.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14.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4.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9.xml"/><Relationship Id="rId1" Type="http://schemas.openxmlformats.org/officeDocument/2006/relationships/vmlDrawing" Target="../drawings/vmlDrawing2.vml"/><Relationship Id="rId4" Type="http://schemas.openxmlformats.org/officeDocument/2006/relationships/image" Target="../media/image16.wmf"/></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9.xml"/><Relationship Id="rId1" Type="http://schemas.openxmlformats.org/officeDocument/2006/relationships/vmlDrawing" Target="../drawings/vmlDrawing3.vml"/><Relationship Id="rId4" Type="http://schemas.openxmlformats.org/officeDocument/2006/relationships/image" Target="../media/image17.wmf"/></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5.xml"/><Relationship Id="rId1" Type="http://schemas.openxmlformats.org/officeDocument/2006/relationships/vmlDrawing" Target="../drawings/vmlDrawing4.vml"/><Relationship Id="rId4" Type="http://schemas.openxmlformats.org/officeDocument/2006/relationships/image" Target="../media/image18.emf"/></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6.xml"/><Relationship Id="rId1" Type="http://schemas.openxmlformats.org/officeDocument/2006/relationships/vmlDrawing" Target="../drawings/vmlDrawing5.vml"/><Relationship Id="rId4" Type="http://schemas.openxmlformats.org/officeDocument/2006/relationships/image" Target="../media/image19.emf"/></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6.xml"/><Relationship Id="rId1" Type="http://schemas.openxmlformats.org/officeDocument/2006/relationships/vmlDrawing" Target="../drawings/vmlDrawing6.vml"/><Relationship Id="rId4" Type="http://schemas.openxmlformats.org/officeDocument/2006/relationships/image" Target="../media/image19.emf"/></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7.xml"/><Relationship Id="rId1" Type="http://schemas.openxmlformats.org/officeDocument/2006/relationships/vmlDrawing" Target="../drawings/vmlDrawing7.vml"/><Relationship Id="rId4" Type="http://schemas.openxmlformats.org/officeDocument/2006/relationships/image" Target="../media/image20.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4.xml"/><Relationship Id="rId1" Type="http://schemas.openxmlformats.org/officeDocument/2006/relationships/vmlDrawing" Target="../drawings/vmlDrawing8.vml"/><Relationship Id="rId4" Type="http://schemas.openxmlformats.org/officeDocument/2006/relationships/image" Target="../media/image21.wmf"/></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文本框 35841"/>
          <p:cNvSpPr txBox="1"/>
          <p:nvPr/>
        </p:nvSpPr>
        <p:spPr>
          <a:xfrm>
            <a:off x="323850" y="4203700"/>
            <a:ext cx="7092950" cy="3021013"/>
          </a:xfrm>
          <a:prstGeom prst="rect">
            <a:avLst/>
          </a:prstGeom>
          <a:noFill/>
          <a:ln w="12700">
            <a:noFill/>
          </a:ln>
        </p:spPr>
        <p:txBody>
          <a:bodyPr anchor="ctr">
            <a:spAutoFit/>
          </a:bodyPr>
          <a:lstStyle/>
          <a:p>
            <a:pPr algn="ctr">
              <a:spcBef>
                <a:spcPct val="50000"/>
              </a:spcBef>
            </a:pPr>
            <a:r>
              <a:rPr lang="en-US" altLang="zh-CN" sz="3600" u="none" dirty="0">
                <a:solidFill>
                  <a:schemeClr val="bg2"/>
                </a:solidFill>
                <a:latin typeface="Arial" panose="020B0604020202020204" pitchFamily="34" charset="0"/>
                <a:ea typeface="黑体" panose="02010609060101010101" pitchFamily="49" charset="-122"/>
              </a:rPr>
              <a:t> </a:t>
            </a:r>
          </a:p>
          <a:p>
            <a:pPr algn="ctr">
              <a:spcBef>
                <a:spcPct val="50000"/>
              </a:spcBef>
            </a:pPr>
            <a:r>
              <a:rPr lang="en-US" altLang="zh-CN" sz="3600" u="none" dirty="0">
                <a:solidFill>
                  <a:schemeClr val="bg2"/>
                </a:solidFill>
                <a:latin typeface="Arial" panose="020B0604020202020204" pitchFamily="34" charset="0"/>
                <a:ea typeface="黑体" panose="02010609060101010101" pitchFamily="49" charset="-122"/>
              </a:rPr>
              <a:t> </a:t>
            </a:r>
          </a:p>
          <a:p>
            <a:pPr algn="ctr" eaLnBrk="1" hangingPunct="1">
              <a:spcBef>
                <a:spcPct val="50000"/>
              </a:spcBef>
            </a:pPr>
            <a:r>
              <a:rPr lang="en-US" altLang="zh-CN" sz="3200" b="1" u="none" dirty="0">
                <a:solidFill>
                  <a:srgbClr val="9999FF"/>
                </a:solidFill>
                <a:latin typeface="Times New Roman" panose="02020603050405020304" pitchFamily="18" charset="0"/>
              </a:rPr>
              <a:t>  </a:t>
            </a:r>
            <a:r>
              <a:rPr lang="en-US" altLang="zh-CN" sz="3200" b="1" u="none">
                <a:solidFill>
                  <a:srgbClr val="9999FF"/>
                </a:solidFill>
                <a:latin typeface="Times New Roman" panose="02020603050405020304" pitchFamily="18" charset="0"/>
              </a:rPr>
              <a:t> </a:t>
            </a:r>
            <a:endParaRPr lang="en-US" altLang="zh-CN" sz="3200" u="none">
              <a:solidFill>
                <a:schemeClr val="bg2"/>
              </a:solidFill>
              <a:latin typeface="Arial" panose="020B0604020202020204" pitchFamily="34" charset="0"/>
              <a:ea typeface="黑体" panose="02010609060101010101" pitchFamily="49" charset="-122"/>
            </a:endParaRPr>
          </a:p>
          <a:p>
            <a:pPr algn="ctr">
              <a:spcBef>
                <a:spcPct val="50000"/>
              </a:spcBef>
            </a:pPr>
            <a:endParaRPr lang="en-US" altLang="zh-CN" sz="3600" u="none">
              <a:solidFill>
                <a:schemeClr val="bg2"/>
              </a:solidFill>
              <a:latin typeface="Arial" panose="020B0604020202020204" pitchFamily="34" charset="0"/>
              <a:ea typeface="黑体" panose="02010609060101010101" pitchFamily="49" charset="-122"/>
            </a:endParaRPr>
          </a:p>
        </p:txBody>
      </p:sp>
      <p:sp>
        <p:nvSpPr>
          <p:cNvPr id="35843" name="标题 35842"/>
          <p:cNvSpPr>
            <a:spLocks noGrp="1"/>
          </p:cNvSpPr>
          <p:nvPr>
            <p:ph type="ctrTitle"/>
          </p:nvPr>
        </p:nvSpPr>
        <p:spPr>
          <a:xfrm>
            <a:off x="1331913" y="765175"/>
            <a:ext cx="5761037" cy="1012825"/>
          </a:xfrm>
          <a:ln/>
        </p:spPr>
        <p:txBody>
          <a:bodyPr lIns="0" tIns="0" rIns="0" bIns="0" anchor="b"/>
          <a:lstStyle/>
          <a:p>
            <a:pPr algn="ctr" defTabSz="914400">
              <a:lnSpc>
                <a:spcPct val="130000"/>
              </a:lnSpc>
              <a:buSzTx/>
            </a:pPr>
            <a:r>
              <a:rPr lang="zh-CN" altLang="en-US" sz="4800" b="1" kern="1200" baseline="0" dirty="0">
                <a:solidFill>
                  <a:srgbClr val="00FF00"/>
                </a:solidFill>
                <a:effectLst>
                  <a:outerShdw blurRad="38100" dist="38100" dir="2700000">
                    <a:srgbClr val="000000"/>
                  </a:outerShdw>
                </a:effectLst>
                <a:latin typeface="Arial" panose="020B0604020202020204" pitchFamily="34" charset="0"/>
                <a:ea typeface="楷体" panose="02010609060101010101" pitchFamily="49" charset="-122"/>
              </a:rPr>
              <a:t>人力资源管理</a:t>
            </a:r>
            <a:endParaRPr lang="zh-TW" altLang="ko-KR" sz="4800" kern="1200" baseline="0" dirty="0">
              <a:solidFill>
                <a:srgbClr val="00FF00"/>
              </a:solidFill>
              <a:effectLst>
                <a:outerShdw blurRad="38100" dist="38100" dir="2700000">
                  <a:srgbClr val="000000"/>
                </a:outerShdw>
              </a:effectLst>
              <a:latin typeface="Times New Roman" panose="02020603050405020304" pitchFamily="18" charset="0"/>
              <a:ea typeface="楷体" panose="02010609060101010101" pitchFamily="49" charset="-122"/>
            </a:endParaRPr>
          </a:p>
        </p:txBody>
      </p:sp>
      <p:sp>
        <p:nvSpPr>
          <p:cNvPr id="35844" name="矩形 35843"/>
          <p:cNvSpPr/>
          <p:nvPr/>
        </p:nvSpPr>
        <p:spPr>
          <a:xfrm>
            <a:off x="0" y="2420938"/>
            <a:ext cx="4572000" cy="1006475"/>
          </a:xfrm>
          <a:prstGeom prst="rect">
            <a:avLst/>
          </a:prstGeom>
          <a:noFill/>
          <a:ln w="12700">
            <a:noFill/>
          </a:ln>
        </p:spPr>
        <p:txBody>
          <a:bodyPr>
            <a:spAutoFit/>
          </a:bodyPr>
          <a:lstStyle/>
          <a:p>
            <a:r>
              <a:rPr lang="en-US" altLang="zh-CN" b="1" u="none" dirty="0">
                <a:effectLst>
                  <a:outerShdw blurRad="38100" dist="38100" dir="2700000">
                    <a:srgbClr val="FFFFFF"/>
                  </a:outerShdw>
                </a:effectLst>
                <a:latin typeface="Times New Roman" panose="02020603050405020304" pitchFamily="18" charset="0"/>
              </a:rPr>
              <a:t>  </a:t>
            </a:r>
            <a:r>
              <a:rPr lang="en-US" altLang="zh-CN" u="none" dirty="0">
                <a:effectLst>
                  <a:outerShdw blurRad="38100" dist="38100" dir="2700000">
                    <a:srgbClr val="FFFFFF"/>
                  </a:outerShdw>
                </a:effectLst>
                <a:latin typeface="Times New Roman" panose="02020603050405020304" pitchFamily="18" charset="0"/>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5843"/>
                                        </p:tgtEl>
                                        <p:attrNameLst>
                                          <p:attrName>style.visibility</p:attrName>
                                        </p:attrNameLst>
                                      </p:cBhvr>
                                      <p:to>
                                        <p:strVal val="visible"/>
                                      </p:to>
                                    </p:set>
                                    <p:anim calcmode="lin" valueType="num">
                                      <p:cBhvr additive="base">
                                        <p:cTn id="7" dur="500" fill="hold"/>
                                        <p:tgtEl>
                                          <p:spTgt spid="35843"/>
                                        </p:tgtEl>
                                        <p:attrNameLst>
                                          <p:attrName>ppt_x</p:attrName>
                                        </p:attrNameLst>
                                      </p:cBhvr>
                                      <p:tavLst>
                                        <p:tav tm="0">
                                          <p:val>
                                            <p:strVal val="0-#ppt_w/2"/>
                                          </p:val>
                                        </p:tav>
                                        <p:tav tm="100000">
                                          <p:val>
                                            <p:strVal val="#ppt_x"/>
                                          </p:val>
                                        </p:tav>
                                      </p:tavLst>
                                    </p:anim>
                                    <p:anim calcmode="lin" valueType="num">
                                      <p:cBhvr additive="base">
                                        <p:cTn id="8" dur="500" fill="hold"/>
                                        <p:tgtEl>
                                          <p:spTgt spid="3584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842"/>
                                        </p:tgtEl>
                                        <p:attrNameLst>
                                          <p:attrName>style.visibility</p:attrName>
                                        </p:attrNameLst>
                                      </p:cBhvr>
                                      <p:to>
                                        <p:strVal val="visible"/>
                                      </p:to>
                                    </p:set>
                                    <p:anim calcmode="lin" valueType="num">
                                      <p:cBhvr additive="base">
                                        <p:cTn id="13" dur="500" fill="hold"/>
                                        <p:tgtEl>
                                          <p:spTgt spid="35842"/>
                                        </p:tgtEl>
                                        <p:attrNameLst>
                                          <p:attrName>ppt_x</p:attrName>
                                        </p:attrNameLst>
                                      </p:cBhvr>
                                      <p:tavLst>
                                        <p:tav tm="0">
                                          <p:val>
                                            <p:strVal val="0-#ppt_w/2"/>
                                          </p:val>
                                        </p:tav>
                                        <p:tav tm="100000">
                                          <p:val>
                                            <p:strVal val="#ppt_x"/>
                                          </p:val>
                                        </p:tav>
                                      </p:tavLst>
                                    </p:anim>
                                    <p:anim calcmode="lin" valueType="num">
                                      <p:cBhvr additive="base">
                                        <p:cTn id="14" dur="500" fill="hold"/>
                                        <p:tgtEl>
                                          <p:spTgt spid="358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p:bldP spid="3584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978" name="标题 766977"/>
          <p:cNvSpPr>
            <a:spLocks noGrp="1"/>
          </p:cNvSpPr>
          <p:nvPr>
            <p:ph type="title"/>
          </p:nvPr>
        </p:nvSpPr>
        <p:spPr>
          <a:xfrm>
            <a:off x="1116013" y="260350"/>
            <a:ext cx="7718425" cy="590550"/>
          </a:xfrm>
          <a:ln/>
        </p:spPr>
        <p:txBody>
          <a:bodyPr lIns="0" tIns="0" rIns="0" bIns="0" anchor="b"/>
          <a:lstStyle/>
          <a:p>
            <a:r>
              <a:rPr lang="en-US" altLang="zh-CN" sz="2900" b="1" dirty="0">
                <a:solidFill>
                  <a:schemeClr val="tx1"/>
                </a:solidFill>
              </a:rPr>
              <a:t>   </a:t>
            </a:r>
            <a:r>
              <a:rPr lang="zh-CN" altLang="en-US" sz="3200" b="1" dirty="0">
                <a:solidFill>
                  <a:schemeClr val="accent1"/>
                </a:solidFill>
              </a:rPr>
              <a:t>二、人力资源的定义和特性</a:t>
            </a:r>
          </a:p>
        </p:txBody>
      </p:sp>
      <p:sp>
        <p:nvSpPr>
          <p:cNvPr id="766979" name="文本占位符 766978"/>
          <p:cNvSpPr>
            <a:spLocks noGrp="1"/>
          </p:cNvSpPr>
          <p:nvPr>
            <p:ph type="body" idx="1"/>
          </p:nvPr>
        </p:nvSpPr>
        <p:spPr>
          <a:ln/>
        </p:spPr>
        <p:txBody>
          <a:bodyPr lIns="0" tIns="0" rIns="0" bIns="0"/>
          <a:lstStyle/>
          <a:p>
            <a:r>
              <a:rPr lang="en-US" altLang="zh-CN" sz="3200" b="1" dirty="0"/>
              <a:t>1</a:t>
            </a:r>
            <a:r>
              <a:rPr lang="zh-CN" altLang="en-US" sz="3200" b="1" dirty="0"/>
              <a:t>、定义</a:t>
            </a:r>
            <a:endParaRPr lang="zh-CN" altLang="en-US" sz="3200" b="1" dirty="0">
              <a:solidFill>
                <a:srgbClr val="0000CC"/>
              </a:solidFill>
            </a:endParaRPr>
          </a:p>
          <a:p>
            <a:pPr>
              <a:buNone/>
            </a:pPr>
            <a:r>
              <a:rPr lang="zh-CN" altLang="en-US" sz="3200" dirty="0"/>
              <a:t>      </a:t>
            </a:r>
            <a:r>
              <a:rPr lang="zh-CN" altLang="en-US" sz="3200" b="1" dirty="0"/>
              <a:t>是</a:t>
            </a:r>
            <a:r>
              <a:rPr lang="zh-CN" altLang="en-US" sz="3200" b="1" dirty="0">
                <a:latin typeface="Times New Roman" panose="02020603050405020304" pitchFamily="18" charset="0"/>
              </a:rPr>
              <a:t>指能够推动整个国民经济和社会发展的、具有智力劳动和体力劳动能力的人们的总和。它包括数量和质量两个方面</a:t>
            </a:r>
          </a:p>
        </p:txBody>
      </p:sp>
    </p:spTree>
  </p:cSld>
  <p:clrMapOvr>
    <a:masterClrMapping/>
  </p:clrMapOvr>
  <p:transition>
    <p:random/>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851970" name="标题 851969"/>
          <p:cNvSpPr>
            <a:spLocks noGrp="1"/>
          </p:cNvSpPr>
          <p:nvPr>
            <p:ph type="title"/>
          </p:nvPr>
        </p:nvSpPr>
        <p:spPr>
          <a:xfrm>
            <a:off x="457200" y="1447800"/>
            <a:ext cx="8229600" cy="685800"/>
          </a:xfrm>
          <a:ln/>
        </p:spPr>
        <p:txBody>
          <a:bodyPr anchor="ctr"/>
          <a:lstStyle/>
          <a:p>
            <a:r>
              <a:rPr lang="zh-CN" altLang="en-US" sz="3600" b="1" dirty="0"/>
              <a:t>人员继承判别标准</a:t>
            </a:r>
          </a:p>
        </p:txBody>
      </p:sp>
      <p:sp>
        <p:nvSpPr>
          <p:cNvPr id="851971" name="文本占位符 851970"/>
          <p:cNvSpPr>
            <a:spLocks noGrp="1"/>
          </p:cNvSpPr>
          <p:nvPr>
            <p:ph type="body" sz="half" idx="1"/>
          </p:nvPr>
        </p:nvSpPr>
        <p:spPr>
          <a:xfrm>
            <a:off x="762000" y="2241550"/>
            <a:ext cx="3810000" cy="3168650"/>
          </a:xfrm>
          <a:ln/>
        </p:spPr>
        <p:txBody>
          <a:bodyPr/>
          <a:lstStyle/>
          <a:p>
            <a:pPr>
              <a:buClrTx/>
              <a:buSzTx/>
              <a:buFontTx/>
            </a:pPr>
            <a:r>
              <a:rPr lang="zh-CN" altLang="en-US" sz="2800" dirty="0"/>
              <a:t>能力判别标准</a:t>
            </a:r>
          </a:p>
          <a:p>
            <a:pPr lvl="1"/>
            <a:r>
              <a:rPr lang="zh-CN" altLang="en-US" sz="2400" dirty="0"/>
              <a:t>马上晋升</a:t>
            </a:r>
          </a:p>
          <a:p>
            <a:pPr lvl="1"/>
            <a:r>
              <a:rPr lang="zh-CN" altLang="en-US" sz="2400" dirty="0"/>
              <a:t>锻炼后提升</a:t>
            </a:r>
          </a:p>
          <a:p>
            <a:pPr lvl="1"/>
            <a:r>
              <a:rPr lang="zh-CN" altLang="en-US" sz="2400" dirty="0"/>
              <a:t>目前不明朗</a:t>
            </a:r>
          </a:p>
          <a:p>
            <a:pPr lvl="1"/>
            <a:r>
              <a:rPr lang="zh-CN" altLang="en-US" sz="2400" dirty="0"/>
              <a:t>任现职有缺陷</a:t>
            </a:r>
          </a:p>
          <a:p>
            <a:pPr lvl="1"/>
            <a:r>
              <a:rPr lang="zh-CN" altLang="en-US" sz="2400" dirty="0"/>
              <a:t>不称职</a:t>
            </a:r>
            <a:endParaRPr lang="zh-CN" altLang="en-US" sz="2400"/>
          </a:p>
        </p:txBody>
      </p:sp>
      <p:sp>
        <p:nvSpPr>
          <p:cNvPr id="851972" name="文本占位符 851971"/>
          <p:cNvSpPr>
            <a:spLocks noGrp="1"/>
          </p:cNvSpPr>
          <p:nvPr>
            <p:ph type="body" sz="half" idx="2"/>
          </p:nvPr>
        </p:nvSpPr>
        <p:spPr>
          <a:xfrm>
            <a:off x="4724400" y="2241550"/>
            <a:ext cx="3810000" cy="3168650"/>
          </a:xfrm>
          <a:ln/>
        </p:spPr>
        <p:txBody>
          <a:bodyPr/>
          <a:lstStyle/>
          <a:p>
            <a:pPr>
              <a:buClrTx/>
              <a:buSzTx/>
              <a:buFontTx/>
            </a:pPr>
            <a:r>
              <a:rPr lang="zh-CN" altLang="en-US" sz="2800" dirty="0"/>
              <a:t>绩效判别标准</a:t>
            </a:r>
          </a:p>
          <a:p>
            <a:pPr lvl="1"/>
            <a:r>
              <a:rPr lang="zh-CN" altLang="en-US" sz="2400" dirty="0"/>
              <a:t>优</a:t>
            </a:r>
          </a:p>
          <a:p>
            <a:pPr lvl="1"/>
            <a:r>
              <a:rPr lang="zh-CN" altLang="en-US" sz="2400" dirty="0"/>
              <a:t>良</a:t>
            </a:r>
          </a:p>
          <a:p>
            <a:pPr lvl="1"/>
            <a:r>
              <a:rPr lang="zh-CN" altLang="en-US" sz="2400" dirty="0"/>
              <a:t>合格</a:t>
            </a:r>
          </a:p>
          <a:p>
            <a:pPr lvl="1"/>
            <a:r>
              <a:rPr lang="zh-CN" altLang="en-US" sz="2400" dirty="0"/>
              <a:t>基本合格</a:t>
            </a:r>
          </a:p>
          <a:p>
            <a:pPr lvl="1"/>
            <a:r>
              <a:rPr lang="zh-CN" altLang="en-US" sz="2400" dirty="0"/>
              <a:t>不合格</a:t>
            </a:r>
            <a:endParaRPr lang="zh-CN" altLang="en-US" sz="2400"/>
          </a:p>
        </p:txBody>
      </p:sp>
    </p:spTree>
  </p:cSld>
  <p:clrMapOvr>
    <a:masterClrMapping/>
  </p:clrMapOvr>
  <p:transition>
    <p:random/>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852994" name="标题 852993"/>
          <p:cNvSpPr>
            <a:spLocks noGrp="1"/>
          </p:cNvSpPr>
          <p:nvPr>
            <p:ph type="title"/>
          </p:nvPr>
        </p:nvSpPr>
        <p:spPr>
          <a:xfrm>
            <a:off x="381000" y="1371600"/>
            <a:ext cx="8229600" cy="838200"/>
          </a:xfrm>
          <a:ln/>
        </p:spPr>
        <p:txBody>
          <a:bodyPr anchor="ctr"/>
          <a:lstStyle/>
          <a:p>
            <a:r>
              <a:rPr lang="zh-CN" altLang="en-US" sz="4000" b="1" dirty="0"/>
              <a:t>马尔科夫转移矩阵</a:t>
            </a:r>
          </a:p>
        </p:txBody>
      </p:sp>
      <p:sp>
        <p:nvSpPr>
          <p:cNvPr id="852995" name="文本占位符 852994"/>
          <p:cNvSpPr>
            <a:spLocks noGrp="1"/>
          </p:cNvSpPr>
          <p:nvPr>
            <p:ph type="body" idx="1"/>
          </p:nvPr>
        </p:nvSpPr>
        <p:spPr>
          <a:xfrm>
            <a:off x="833438" y="1984375"/>
            <a:ext cx="7556500" cy="2181225"/>
          </a:xfrm>
          <a:ln/>
        </p:spPr>
        <p:txBody>
          <a:bodyPr/>
          <a:lstStyle/>
          <a:p>
            <a:pPr>
              <a:lnSpc>
                <a:spcPct val="90000"/>
              </a:lnSpc>
              <a:buNone/>
            </a:pPr>
            <a:r>
              <a:rPr lang="zh-CN" altLang="en-US" sz="2800" b="1" dirty="0">
                <a:solidFill>
                  <a:schemeClr val="hlink"/>
                </a:solidFill>
              </a:rPr>
              <a:t>前提：</a:t>
            </a:r>
            <a:r>
              <a:rPr lang="zh-CN" altLang="en-US" sz="2800" dirty="0"/>
              <a:t>企业内部人员的转移是有规律的，且其转移率有一定的规律。</a:t>
            </a:r>
          </a:p>
          <a:p>
            <a:pPr>
              <a:lnSpc>
                <a:spcPct val="90000"/>
              </a:lnSpc>
              <a:buNone/>
            </a:pPr>
            <a:r>
              <a:rPr lang="zh-CN" altLang="en-US" sz="2800" b="1" dirty="0">
                <a:solidFill>
                  <a:schemeClr val="hlink"/>
                </a:solidFill>
              </a:rPr>
              <a:t>关键：</a:t>
            </a:r>
            <a:r>
              <a:rPr lang="zh-CN" altLang="en-US" sz="2800" dirty="0"/>
              <a:t>转移率</a:t>
            </a:r>
          </a:p>
          <a:p>
            <a:pPr>
              <a:lnSpc>
                <a:spcPct val="90000"/>
              </a:lnSpc>
              <a:buNone/>
            </a:pPr>
            <a:r>
              <a:rPr lang="zh-CN" altLang="en-US" sz="2800" b="1" dirty="0">
                <a:solidFill>
                  <a:schemeClr val="hlink"/>
                </a:solidFill>
              </a:rPr>
              <a:t>概念：</a:t>
            </a:r>
            <a:r>
              <a:rPr lang="zh-CN" altLang="en-US" sz="2800" dirty="0"/>
              <a:t>从企业内部人员转移的某种规律性来预测人中供给的一种方法，以推断未来各类人员数量的分布。</a:t>
            </a:r>
            <a:endParaRPr lang="zh-CN" altLang="en-US" sz="2800"/>
          </a:p>
        </p:txBody>
      </p:sp>
      <p:sp>
        <p:nvSpPr>
          <p:cNvPr id="852996" name="矩形 852995"/>
          <p:cNvSpPr/>
          <p:nvPr/>
        </p:nvSpPr>
        <p:spPr>
          <a:xfrm>
            <a:off x="457200" y="4800600"/>
            <a:ext cx="8229600" cy="1600200"/>
          </a:xfrm>
          <a:solidFill>
            <a:srgbClr val="FFFFFF"/>
          </a:solidFill>
          <a:ln w="9525" cap="flat" cmpd="sng">
            <a:solidFill>
              <a:srgbClr val="000000"/>
            </a:solidFill>
            <a:prstDash val="solid"/>
            <a:headEnd type="none" w="med" len="med"/>
            <a:tailEnd type="none" w="med" len="med"/>
          </a:ln>
        </p:spPr>
        <p:txBody>
          <a:bodyPr/>
          <a:lstStyle>
            <a:lvl1pPr marL="342900" lvl="0" indent="-342900" algn="just" defTabSz="914400" rtl="0" eaLnBrk="1" fontAlgn="base" latinLnBrk="0" hangingPunct="1">
              <a:lnSpc>
                <a:spcPct val="100000"/>
              </a:lnSpc>
              <a:spcBef>
                <a:spcPct val="20000"/>
              </a:spcBef>
              <a:spcAft>
                <a:spcPct val="0"/>
              </a:spcAft>
              <a:buChar char="•"/>
              <a:defRPr sz="32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5pPr>
          </a:lstStyle>
          <a:p>
            <a:pPr lvl="0"/>
            <a:r>
              <a:rPr lang="zh-CN" altLang="en-US" sz="2800" dirty="0"/>
              <a:t>计算状态变化矩阵</a:t>
            </a:r>
          </a:p>
          <a:p>
            <a:pPr lvl="0"/>
            <a:r>
              <a:rPr lang="zh-CN" altLang="en-US" sz="2800" dirty="0"/>
              <a:t>计算下一年人员变化情况</a:t>
            </a:r>
          </a:p>
          <a:p>
            <a:pPr lvl="0"/>
            <a:r>
              <a:rPr lang="zh-CN" altLang="en-US" sz="2800" dirty="0"/>
              <a:t>提出人员补充计划</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52996"/>
                                        </p:tgtEl>
                                        <p:attrNameLst>
                                          <p:attrName>style.visibility</p:attrName>
                                        </p:attrNameLst>
                                      </p:cBhvr>
                                      <p:to>
                                        <p:strVal val="visible"/>
                                      </p:to>
                                    </p:set>
                                    <p:animEffect transition="in" filter="blinds(horizontal)">
                                      <p:cBhvr>
                                        <p:cTn id="7" dur="500"/>
                                        <p:tgtEl>
                                          <p:spTgt spid="8529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2996"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854018" name="标题 854017"/>
          <p:cNvSpPr>
            <a:spLocks noGrp="1"/>
          </p:cNvSpPr>
          <p:nvPr>
            <p:ph type="title"/>
          </p:nvPr>
        </p:nvSpPr>
        <p:spPr>
          <a:xfrm>
            <a:off x="395288" y="549275"/>
            <a:ext cx="8229600" cy="1143000"/>
          </a:xfrm>
          <a:ln/>
        </p:spPr>
        <p:txBody>
          <a:bodyPr anchor="ctr"/>
          <a:lstStyle/>
          <a:p>
            <a:r>
              <a:rPr lang="zh-CN" altLang="en-US" sz="3600" b="1" dirty="0"/>
              <a:t>状态变化矩阵</a:t>
            </a:r>
          </a:p>
        </p:txBody>
      </p:sp>
      <p:graphicFrame>
        <p:nvGraphicFramePr>
          <p:cNvPr id="854070" name="表格 854069"/>
          <p:cNvGraphicFramePr/>
          <p:nvPr/>
        </p:nvGraphicFramePr>
        <p:xfrm>
          <a:off x="900113" y="1916113"/>
          <a:ext cx="7340600" cy="3716337"/>
        </p:xfrm>
        <a:graphic>
          <a:graphicData uri="http://schemas.openxmlformats.org/drawingml/2006/table">
            <a:tbl>
              <a:tblPr/>
              <a:tblGrid>
                <a:gridCol w="1047750">
                  <a:extLst>
                    <a:ext uri="{9D8B030D-6E8A-4147-A177-3AD203B41FA5}">
                      <a16:colId xmlns:a16="http://schemas.microsoft.com/office/drawing/2014/main" val="20000"/>
                    </a:ext>
                  </a:extLst>
                </a:gridCol>
                <a:gridCol w="1049338">
                  <a:extLst>
                    <a:ext uri="{9D8B030D-6E8A-4147-A177-3AD203B41FA5}">
                      <a16:colId xmlns:a16="http://schemas.microsoft.com/office/drawing/2014/main" val="20001"/>
                    </a:ext>
                  </a:extLst>
                </a:gridCol>
                <a:gridCol w="1047750">
                  <a:extLst>
                    <a:ext uri="{9D8B030D-6E8A-4147-A177-3AD203B41FA5}">
                      <a16:colId xmlns:a16="http://schemas.microsoft.com/office/drawing/2014/main" val="20002"/>
                    </a:ext>
                  </a:extLst>
                </a:gridCol>
                <a:gridCol w="1050925">
                  <a:extLst>
                    <a:ext uri="{9D8B030D-6E8A-4147-A177-3AD203B41FA5}">
                      <a16:colId xmlns:a16="http://schemas.microsoft.com/office/drawing/2014/main" val="20003"/>
                    </a:ext>
                  </a:extLst>
                </a:gridCol>
                <a:gridCol w="1047750">
                  <a:extLst>
                    <a:ext uri="{9D8B030D-6E8A-4147-A177-3AD203B41FA5}">
                      <a16:colId xmlns:a16="http://schemas.microsoft.com/office/drawing/2014/main" val="20004"/>
                    </a:ext>
                  </a:extLst>
                </a:gridCol>
                <a:gridCol w="1049337">
                  <a:extLst>
                    <a:ext uri="{9D8B030D-6E8A-4147-A177-3AD203B41FA5}">
                      <a16:colId xmlns:a16="http://schemas.microsoft.com/office/drawing/2014/main" val="20005"/>
                    </a:ext>
                  </a:extLst>
                </a:gridCol>
                <a:gridCol w="1047750">
                  <a:extLst>
                    <a:ext uri="{9D8B030D-6E8A-4147-A177-3AD203B41FA5}">
                      <a16:colId xmlns:a16="http://schemas.microsoft.com/office/drawing/2014/main" val="20006"/>
                    </a:ext>
                  </a:extLst>
                </a:gridCol>
              </a:tblGrid>
              <a:tr h="944563">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dirty="0"/>
                        <a:t>初始人数</a:t>
                      </a:r>
                      <a:endParaRPr lang="zh-CN" altLang="en-US"/>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endParaRPr lang="zh-CN" altLang="en-US" dirty="0"/>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a:t>P</a:t>
                      </a:r>
                      <a:endParaRPr lang="zh-CN" altLang="en-US"/>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a:t>M</a:t>
                      </a:r>
                      <a:endParaRPr lang="zh-CN" altLang="en-US"/>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a:t>S</a:t>
                      </a:r>
                      <a:endParaRPr lang="zh-CN" altLang="en-US"/>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a:t>J</a:t>
                      </a:r>
                      <a:endParaRPr lang="zh-CN" altLang="en-US"/>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dirty="0"/>
                        <a:t>离职</a:t>
                      </a:r>
                      <a:endParaRPr lang="zh-CN" altLang="en-US"/>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extLst>
                  <a:ext uri="{0D108BD9-81ED-4DB2-BD59-A6C34878D82A}">
                    <a16:rowId xmlns:a16="http://schemas.microsoft.com/office/drawing/2014/main" val="10000"/>
                  </a:ext>
                </a:extLst>
              </a:tr>
              <a:tr h="693737">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a:t>40</a:t>
                      </a:r>
                      <a:endParaRPr lang="zh-CN" altLang="en-US"/>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a:t>P</a:t>
                      </a:r>
                      <a:endParaRPr lang="zh-CN" altLang="en-US"/>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a:t>0.8</a:t>
                      </a:r>
                      <a:endParaRPr lang="zh-CN" altLang="en-US"/>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endParaRPr lang="zh-CN" altLang="en-US" dirty="0"/>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endParaRPr lang="zh-CN" altLang="en-US" dirty="0"/>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endParaRPr lang="zh-CN" altLang="en-US" dirty="0"/>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a:t>0.2</a:t>
                      </a:r>
                      <a:endParaRPr lang="zh-CN" altLang="en-US"/>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extLst>
                  <a:ext uri="{0D108BD9-81ED-4DB2-BD59-A6C34878D82A}">
                    <a16:rowId xmlns:a16="http://schemas.microsoft.com/office/drawing/2014/main" val="10001"/>
                  </a:ext>
                </a:extLst>
              </a:tr>
              <a:tr h="692150">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a:t>80</a:t>
                      </a:r>
                      <a:endParaRPr lang="zh-CN" altLang="en-US"/>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a:t>M</a:t>
                      </a:r>
                      <a:endParaRPr lang="zh-CN" altLang="en-US"/>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a:t>0.1</a:t>
                      </a:r>
                      <a:endParaRPr lang="zh-CN" altLang="en-US"/>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a:t>0.7</a:t>
                      </a:r>
                      <a:endParaRPr lang="zh-CN" altLang="en-US"/>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endParaRPr lang="zh-CN" altLang="en-US" dirty="0"/>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endParaRPr lang="zh-CN" altLang="en-US" dirty="0"/>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a:t>0.2</a:t>
                      </a:r>
                      <a:endParaRPr lang="zh-CN" altLang="en-US"/>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extLst>
                  <a:ext uri="{0D108BD9-81ED-4DB2-BD59-A6C34878D82A}">
                    <a16:rowId xmlns:a16="http://schemas.microsoft.com/office/drawing/2014/main" val="10002"/>
                  </a:ext>
                </a:extLst>
              </a:tr>
              <a:tr h="693738">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a:t>120</a:t>
                      </a:r>
                      <a:endParaRPr lang="zh-CN" altLang="en-US"/>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a:t>S</a:t>
                      </a:r>
                      <a:endParaRPr lang="zh-CN" altLang="en-US"/>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endParaRPr lang="zh-CN" altLang="en-US" dirty="0"/>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a:t>0.05</a:t>
                      </a:r>
                      <a:endParaRPr lang="zh-CN" altLang="en-US"/>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a:t>0.8</a:t>
                      </a:r>
                      <a:endParaRPr lang="zh-CN" altLang="en-US"/>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a:t>0.05</a:t>
                      </a:r>
                      <a:endParaRPr lang="zh-CN" altLang="en-US"/>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a:t>0.1</a:t>
                      </a:r>
                      <a:endParaRPr lang="zh-CN" altLang="en-US"/>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extLst>
                  <a:ext uri="{0D108BD9-81ED-4DB2-BD59-A6C34878D82A}">
                    <a16:rowId xmlns:a16="http://schemas.microsoft.com/office/drawing/2014/main" val="10003"/>
                  </a:ext>
                </a:extLst>
              </a:tr>
              <a:tr h="692150">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a:t>160</a:t>
                      </a:r>
                      <a:endParaRPr lang="zh-CN" altLang="en-US"/>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a:t>J</a:t>
                      </a:r>
                      <a:endParaRPr lang="zh-CN" altLang="en-US"/>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endParaRPr lang="zh-CN" altLang="en-US" dirty="0"/>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endParaRPr lang="zh-CN" altLang="en-US" dirty="0"/>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a:t>0.15</a:t>
                      </a:r>
                      <a:endParaRPr lang="zh-CN" altLang="en-US"/>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a:t>0.65</a:t>
                      </a:r>
                      <a:endParaRPr lang="zh-CN" altLang="en-US"/>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a:t>0.2</a:t>
                      </a:r>
                      <a:endParaRPr lang="zh-CN" altLang="en-US"/>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sp>
        <p:nvSpPr>
          <p:cNvPr id="854069" name="文本框 854068"/>
          <p:cNvSpPr txBox="1"/>
          <p:nvPr/>
        </p:nvSpPr>
        <p:spPr>
          <a:xfrm>
            <a:off x="1258888" y="5876925"/>
            <a:ext cx="5976937" cy="366713"/>
          </a:xfrm>
          <a:prstGeom prst="rect">
            <a:avLst/>
          </a:prstGeom>
          <a:noFill/>
          <a:ln w="9525">
            <a:noFill/>
          </a:ln>
        </p:spPr>
        <p:txBody>
          <a:bodyPr>
            <a:spAutoFit/>
          </a:bodyPr>
          <a:lstStyle/>
          <a:p>
            <a:pPr eaLnBrk="1" hangingPunct="1">
              <a:spcBef>
                <a:spcPct val="50000"/>
              </a:spcBef>
            </a:pPr>
            <a:r>
              <a:rPr lang="en-US" altLang="zh-CN" sz="1800" b="1" u="none" dirty="0">
                <a:latin typeface="Arial" panose="020B0604020202020204" pitchFamily="34" charset="0"/>
              </a:rPr>
              <a:t>P</a:t>
            </a:r>
            <a:r>
              <a:rPr lang="zh-CN" altLang="en-US" sz="1800" b="1" u="none" dirty="0">
                <a:latin typeface="Arial" panose="020B0604020202020204" pitchFamily="34" charset="0"/>
              </a:rPr>
              <a:t>合伙人，</a:t>
            </a:r>
            <a:r>
              <a:rPr lang="en-US" altLang="zh-CN" sz="1800" b="1" u="none" dirty="0">
                <a:latin typeface="Arial" panose="020B0604020202020204" pitchFamily="34" charset="0"/>
              </a:rPr>
              <a:t>M</a:t>
            </a:r>
            <a:r>
              <a:rPr lang="zh-CN" altLang="en-US" sz="1800" b="1" u="none" dirty="0">
                <a:latin typeface="Arial" panose="020B0604020202020204" pitchFamily="34" charset="0"/>
              </a:rPr>
              <a:t>表示经理，</a:t>
            </a:r>
            <a:r>
              <a:rPr lang="en-US" altLang="zh-CN" sz="1800" b="1" u="none" dirty="0">
                <a:latin typeface="Arial" panose="020B0604020202020204" pitchFamily="34" charset="0"/>
              </a:rPr>
              <a:t>S</a:t>
            </a:r>
            <a:r>
              <a:rPr lang="zh-CN" altLang="en-US" sz="1800" b="1" u="none" dirty="0">
                <a:latin typeface="Arial" panose="020B0604020202020204" pitchFamily="34" charset="0"/>
              </a:rPr>
              <a:t>表示高级会计师，</a:t>
            </a:r>
            <a:r>
              <a:rPr lang="en-US" altLang="zh-CN" sz="1800" b="1" u="none" dirty="0">
                <a:latin typeface="Arial" panose="020B0604020202020204" pitchFamily="34" charset="0"/>
              </a:rPr>
              <a:t>J</a:t>
            </a:r>
            <a:r>
              <a:rPr lang="zh-CN" altLang="en-US" sz="1800" b="1" u="none" dirty="0">
                <a:latin typeface="Arial" panose="020B0604020202020204" pitchFamily="34" charset="0"/>
              </a:rPr>
              <a:t>表示会计员</a:t>
            </a:r>
          </a:p>
        </p:txBody>
      </p:sp>
    </p:spTree>
  </p:cSld>
  <p:clrMapOvr>
    <a:masterClrMapping/>
  </p:clrMapOvr>
  <p:transition>
    <p:random/>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855042" name="标题 855041"/>
          <p:cNvSpPr>
            <a:spLocks noGrp="1"/>
          </p:cNvSpPr>
          <p:nvPr>
            <p:ph type="title"/>
          </p:nvPr>
        </p:nvSpPr>
        <p:spPr>
          <a:xfrm>
            <a:off x="539750" y="0"/>
            <a:ext cx="8215313" cy="1665288"/>
          </a:xfrm>
          <a:ln/>
        </p:spPr>
        <p:txBody>
          <a:bodyPr anchor="ctr"/>
          <a:lstStyle/>
          <a:p>
            <a:r>
              <a:rPr lang="zh-CN" altLang="en-US" sz="3600" b="1" dirty="0"/>
              <a:t>人员变化情况</a:t>
            </a:r>
          </a:p>
        </p:txBody>
      </p:sp>
      <p:graphicFrame>
        <p:nvGraphicFramePr>
          <p:cNvPr id="855043" name="表格 855042"/>
          <p:cNvGraphicFramePr/>
          <p:nvPr/>
        </p:nvGraphicFramePr>
        <p:xfrm>
          <a:off x="762000" y="1857375"/>
          <a:ext cx="7772400" cy="3552825"/>
        </p:xfrm>
        <a:graphic>
          <a:graphicData uri="http://schemas.openxmlformats.org/drawingml/2006/table">
            <a:tbl>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1295400">
                  <a:extLst>
                    <a:ext uri="{9D8B030D-6E8A-4147-A177-3AD203B41FA5}">
                      <a16:colId xmlns:a16="http://schemas.microsoft.com/office/drawing/2014/main" val="20004"/>
                    </a:ext>
                  </a:extLst>
                </a:gridCol>
                <a:gridCol w="1295400">
                  <a:extLst>
                    <a:ext uri="{9D8B030D-6E8A-4147-A177-3AD203B41FA5}">
                      <a16:colId xmlns:a16="http://schemas.microsoft.com/office/drawing/2014/main" val="20005"/>
                    </a:ext>
                  </a:extLst>
                </a:gridCol>
              </a:tblGrid>
              <a:tr h="592138">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dirty="0"/>
                        <a:t>初始</a:t>
                      </a:r>
                      <a:endParaRPr lang="zh-CN" altLang="en-US"/>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a:t>P</a:t>
                      </a:r>
                      <a:endParaRPr lang="zh-CN" altLang="en-US"/>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a:t>M</a:t>
                      </a:r>
                      <a:endParaRPr lang="zh-CN" altLang="en-US"/>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a:t>S</a:t>
                      </a:r>
                      <a:endParaRPr lang="zh-CN" altLang="en-US"/>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a:t>J</a:t>
                      </a:r>
                      <a:endParaRPr lang="zh-CN" altLang="en-US"/>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dirty="0"/>
                        <a:t>离职</a:t>
                      </a:r>
                      <a:endParaRPr lang="zh-CN" altLang="en-US"/>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extLst>
                  <a:ext uri="{0D108BD9-81ED-4DB2-BD59-A6C34878D82A}">
                    <a16:rowId xmlns:a16="http://schemas.microsoft.com/office/drawing/2014/main" val="10000"/>
                  </a:ext>
                </a:extLst>
              </a:tr>
              <a:tr h="592137">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a:t>40</a:t>
                      </a:r>
                      <a:endParaRPr lang="zh-CN" altLang="en-US"/>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a:t>32</a:t>
                      </a:r>
                      <a:endParaRPr lang="zh-CN" altLang="en-US"/>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a:t>0</a:t>
                      </a:r>
                      <a:endParaRPr lang="zh-CN" altLang="en-US"/>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a:t>0</a:t>
                      </a:r>
                      <a:endParaRPr lang="zh-CN" altLang="en-US"/>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a:t>0</a:t>
                      </a:r>
                      <a:endParaRPr lang="zh-CN" altLang="en-US"/>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a:t>8</a:t>
                      </a:r>
                      <a:endParaRPr lang="zh-CN" altLang="en-US"/>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extLst>
                  <a:ext uri="{0D108BD9-81ED-4DB2-BD59-A6C34878D82A}">
                    <a16:rowId xmlns:a16="http://schemas.microsoft.com/office/drawing/2014/main" val="10001"/>
                  </a:ext>
                </a:extLst>
              </a:tr>
              <a:tr h="592138">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a:t>80</a:t>
                      </a:r>
                      <a:endParaRPr lang="zh-CN" altLang="en-US"/>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a:t>8</a:t>
                      </a:r>
                      <a:endParaRPr lang="zh-CN" altLang="en-US"/>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a:t>56</a:t>
                      </a:r>
                      <a:endParaRPr lang="zh-CN" altLang="en-US"/>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a:t>0</a:t>
                      </a:r>
                      <a:endParaRPr lang="zh-CN" altLang="en-US"/>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a:t>0</a:t>
                      </a:r>
                      <a:endParaRPr lang="zh-CN" altLang="en-US"/>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a:t>16</a:t>
                      </a:r>
                      <a:endParaRPr lang="zh-CN" altLang="en-US"/>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extLst>
                  <a:ext uri="{0D108BD9-81ED-4DB2-BD59-A6C34878D82A}">
                    <a16:rowId xmlns:a16="http://schemas.microsoft.com/office/drawing/2014/main" val="10002"/>
                  </a:ext>
                </a:extLst>
              </a:tr>
              <a:tr h="592137">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a:t>120</a:t>
                      </a:r>
                      <a:endParaRPr lang="zh-CN" altLang="en-US"/>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a:t>0</a:t>
                      </a:r>
                      <a:endParaRPr lang="zh-CN" altLang="en-US"/>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a:t>6</a:t>
                      </a:r>
                      <a:endParaRPr lang="zh-CN" altLang="en-US"/>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a:t>96</a:t>
                      </a:r>
                      <a:endParaRPr lang="zh-CN" altLang="en-US"/>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a:t>6</a:t>
                      </a:r>
                      <a:endParaRPr lang="zh-CN" altLang="en-US"/>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a:t>12</a:t>
                      </a:r>
                      <a:endParaRPr lang="zh-CN" altLang="en-US"/>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extLst>
                  <a:ext uri="{0D108BD9-81ED-4DB2-BD59-A6C34878D82A}">
                    <a16:rowId xmlns:a16="http://schemas.microsoft.com/office/drawing/2014/main" val="10003"/>
                  </a:ext>
                </a:extLst>
              </a:tr>
              <a:tr h="592138">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a:t>160</a:t>
                      </a:r>
                      <a:endParaRPr lang="zh-CN" altLang="en-US"/>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a:t>0</a:t>
                      </a:r>
                      <a:endParaRPr lang="zh-CN" altLang="en-US"/>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a:t>0</a:t>
                      </a:r>
                      <a:endParaRPr lang="zh-CN" altLang="en-US"/>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a:t>24</a:t>
                      </a:r>
                      <a:endParaRPr lang="zh-CN" altLang="en-US"/>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a:t>104</a:t>
                      </a:r>
                      <a:endParaRPr lang="zh-CN" altLang="en-US"/>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a:t>32</a:t>
                      </a:r>
                      <a:endParaRPr lang="zh-CN" altLang="en-US"/>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extLst>
                  <a:ext uri="{0D108BD9-81ED-4DB2-BD59-A6C34878D82A}">
                    <a16:rowId xmlns:a16="http://schemas.microsoft.com/office/drawing/2014/main" val="10004"/>
                  </a:ext>
                </a:extLst>
              </a:tr>
              <a:tr h="592137">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dirty="0"/>
                        <a:t>合计</a:t>
                      </a:r>
                      <a:endParaRPr lang="zh-CN" altLang="en-US"/>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a:t>40</a:t>
                      </a:r>
                      <a:endParaRPr lang="zh-CN" altLang="en-US"/>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a:t>62</a:t>
                      </a:r>
                      <a:endParaRPr lang="zh-CN" altLang="en-US"/>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a:t>120</a:t>
                      </a:r>
                      <a:endParaRPr lang="zh-CN" altLang="en-US"/>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a:t>110</a:t>
                      </a:r>
                      <a:endParaRPr lang="zh-CN" altLang="en-US"/>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a:t>68</a:t>
                      </a:r>
                      <a:endParaRPr lang="zh-CN" altLang="en-US"/>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transition>
    <p:random/>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856066" name="标题 856065"/>
          <p:cNvSpPr>
            <a:spLocks noGrp="1"/>
          </p:cNvSpPr>
          <p:nvPr>
            <p:ph type="title"/>
          </p:nvPr>
        </p:nvSpPr>
        <p:spPr>
          <a:xfrm>
            <a:off x="381000" y="1447800"/>
            <a:ext cx="8229600" cy="1143000"/>
          </a:xfrm>
          <a:ln/>
        </p:spPr>
        <p:txBody>
          <a:bodyPr anchor="ctr"/>
          <a:lstStyle/>
          <a:p>
            <a:r>
              <a:rPr lang="zh-CN" altLang="en-US" sz="3600" b="1" dirty="0"/>
              <a:t>下年度人员补充计划</a:t>
            </a:r>
          </a:p>
        </p:txBody>
      </p:sp>
      <p:sp>
        <p:nvSpPr>
          <p:cNvPr id="856067" name="文本占位符 856066"/>
          <p:cNvSpPr>
            <a:spLocks noGrp="1"/>
          </p:cNvSpPr>
          <p:nvPr>
            <p:ph type="body" idx="1"/>
          </p:nvPr>
        </p:nvSpPr>
        <p:spPr>
          <a:xfrm>
            <a:off x="2057400" y="2433638"/>
            <a:ext cx="5326063" cy="2181225"/>
          </a:xfrm>
          <a:ln/>
        </p:spPr>
        <p:txBody>
          <a:bodyPr/>
          <a:lstStyle/>
          <a:p>
            <a:r>
              <a:rPr lang="en-US" altLang="zh-CN" dirty="0"/>
              <a:t>P</a:t>
            </a:r>
            <a:r>
              <a:rPr lang="zh-CN" altLang="en-US" dirty="0"/>
              <a:t>级： </a:t>
            </a:r>
            <a:r>
              <a:rPr lang="en-US" altLang="zh-CN" err="1"/>
              <a:t>40 – 40</a:t>
            </a:r>
            <a:r>
              <a:rPr lang="en-US" altLang="zh-CN"/>
              <a:t> = 0</a:t>
            </a:r>
          </a:p>
          <a:p>
            <a:r>
              <a:rPr lang="en-US" altLang="zh-CN" dirty="0"/>
              <a:t>M</a:t>
            </a:r>
            <a:r>
              <a:rPr lang="zh-CN" altLang="en-US" dirty="0"/>
              <a:t>级：</a:t>
            </a:r>
            <a:r>
              <a:rPr lang="en-US" altLang="zh-CN"/>
              <a:t>80 – 62 = 18</a:t>
            </a:r>
          </a:p>
          <a:p>
            <a:r>
              <a:rPr lang="en-US" altLang="zh-CN" dirty="0"/>
              <a:t>S</a:t>
            </a:r>
            <a:r>
              <a:rPr lang="zh-CN" altLang="en-US" dirty="0"/>
              <a:t>级：</a:t>
            </a:r>
            <a:r>
              <a:rPr lang="en-US" altLang="zh-CN" err="1"/>
              <a:t>120 – 120</a:t>
            </a:r>
            <a:r>
              <a:rPr lang="en-US" altLang="zh-CN"/>
              <a:t> = 0</a:t>
            </a:r>
          </a:p>
          <a:p>
            <a:r>
              <a:rPr lang="en-US" altLang="zh-CN" dirty="0"/>
              <a:t>J</a:t>
            </a:r>
            <a:r>
              <a:rPr lang="zh-CN" altLang="en-US" dirty="0"/>
              <a:t>级： </a:t>
            </a:r>
            <a:r>
              <a:rPr lang="en-US" altLang="zh-CN"/>
              <a:t>160 – 110 = 50</a:t>
            </a:r>
          </a:p>
        </p:txBody>
      </p:sp>
    </p:spTree>
  </p:cSld>
  <p:clrMapOvr>
    <a:masterClrMapping/>
  </p:clrMapOvr>
  <p:transition>
    <p:random/>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676866" name="标题 676865"/>
          <p:cNvSpPr>
            <a:spLocks noGrp="1"/>
          </p:cNvSpPr>
          <p:nvPr>
            <p:ph type="title"/>
          </p:nvPr>
        </p:nvSpPr>
        <p:spPr>
          <a:xfrm>
            <a:off x="685800" y="228600"/>
            <a:ext cx="7772400" cy="679450"/>
          </a:xfrm>
          <a:ln/>
        </p:spPr>
        <p:txBody>
          <a:bodyPr anchor="ctr"/>
          <a:lstStyle/>
          <a:p>
            <a:r>
              <a:rPr lang="zh-CN" altLang="en-US" b="1" dirty="0"/>
              <a:t>十一、实践困境讨论</a:t>
            </a:r>
            <a:endParaRPr lang="zh-CN" altLang="en-US" b="1"/>
          </a:p>
        </p:txBody>
      </p:sp>
      <p:sp>
        <p:nvSpPr>
          <p:cNvPr id="676867" name="文本占位符 676866"/>
          <p:cNvSpPr>
            <a:spLocks noGrp="1"/>
          </p:cNvSpPr>
          <p:nvPr>
            <p:ph type="body" idx="1"/>
          </p:nvPr>
        </p:nvSpPr>
        <p:spPr>
          <a:xfrm>
            <a:off x="762000" y="981075"/>
            <a:ext cx="7772400" cy="4429125"/>
          </a:xfrm>
          <a:ln/>
        </p:spPr>
        <p:txBody>
          <a:bodyPr/>
          <a:lstStyle/>
          <a:p>
            <a:pPr>
              <a:lnSpc>
                <a:spcPct val="90000"/>
              </a:lnSpc>
              <a:buNone/>
            </a:pPr>
            <a:r>
              <a:rPr lang="en-US" altLang="zh-CN" dirty="0"/>
              <a:t>1</a:t>
            </a:r>
            <a:r>
              <a:rPr lang="zh-CN" altLang="en-US" dirty="0"/>
              <a:t>、计划跟不上变化</a:t>
            </a:r>
          </a:p>
          <a:p>
            <a:pPr>
              <a:lnSpc>
                <a:spcPct val="90000"/>
              </a:lnSpc>
              <a:buNone/>
            </a:pPr>
            <a:r>
              <a:rPr lang="en-US" altLang="zh-CN" dirty="0"/>
              <a:t>2</a:t>
            </a:r>
            <a:r>
              <a:rPr lang="zh-CN" altLang="en-US" dirty="0"/>
              <a:t>、规划好看不中用</a:t>
            </a:r>
          </a:p>
          <a:p>
            <a:pPr>
              <a:lnSpc>
                <a:spcPct val="90000"/>
              </a:lnSpc>
            </a:pPr>
            <a:r>
              <a:rPr lang="zh-CN" altLang="en-US" dirty="0"/>
              <a:t>缺乏来自企业高层管理人员的认同和支持</a:t>
            </a:r>
          </a:p>
          <a:p>
            <a:pPr>
              <a:lnSpc>
                <a:spcPct val="90000"/>
              </a:lnSpc>
            </a:pPr>
            <a:r>
              <a:rPr lang="zh-CN" altLang="en-US" dirty="0"/>
              <a:t>缺乏来自用人部门的配合和支持</a:t>
            </a:r>
          </a:p>
          <a:p>
            <a:pPr>
              <a:lnSpc>
                <a:spcPct val="90000"/>
              </a:lnSpc>
            </a:pPr>
            <a:r>
              <a:rPr lang="zh-CN" altLang="en-US" dirty="0"/>
              <a:t>人力资源部缺乏全局能力和工作条理性</a:t>
            </a:r>
          </a:p>
          <a:p>
            <a:pPr>
              <a:lnSpc>
                <a:spcPct val="90000"/>
              </a:lnSpc>
            </a:pPr>
            <a:r>
              <a:rPr lang="zh-CN" altLang="en-US" dirty="0"/>
              <a:t>规划本身缺乏可行性</a:t>
            </a:r>
          </a:p>
          <a:p>
            <a:pPr>
              <a:lnSpc>
                <a:spcPct val="90000"/>
              </a:lnSpc>
              <a:buNone/>
            </a:pPr>
            <a:r>
              <a:rPr lang="en-US" altLang="zh-CN" dirty="0"/>
              <a:t>3</a:t>
            </a:r>
            <a:r>
              <a:rPr lang="zh-CN" altLang="en-US" dirty="0"/>
              <a:t>、规划成本高于收益</a:t>
            </a:r>
            <a:endParaRPr lang="zh-CN" altLang="en-US"/>
          </a:p>
        </p:txBody>
      </p:sp>
    </p:spTree>
  </p:cSld>
  <p:clrMapOvr>
    <a:masterClrMapping/>
  </p:clrMapOvr>
  <p:transition>
    <p:random/>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pic>
        <p:nvPicPr>
          <p:cNvPr id="152578" name="图片 152577" descr="shadow"/>
          <p:cNvPicPr>
            <a:picLocks noChangeAspect="1"/>
          </p:cNvPicPr>
          <p:nvPr/>
        </p:nvPicPr>
        <p:blipFill>
          <a:blip r:embed="rId2"/>
          <a:stretch>
            <a:fillRect/>
          </a:stretch>
        </p:blipFill>
        <p:spPr>
          <a:xfrm>
            <a:off x="1447800" y="3352800"/>
            <a:ext cx="2133600" cy="2327275"/>
          </a:xfrm>
          <a:prstGeom prst="rect">
            <a:avLst/>
          </a:prstGeom>
          <a:noFill/>
          <a:ln w="9525">
            <a:noFill/>
          </a:ln>
        </p:spPr>
      </p:pic>
      <p:pic>
        <p:nvPicPr>
          <p:cNvPr id="152579" name="图片 152578" descr="auto"/>
          <p:cNvPicPr>
            <a:picLocks noChangeAspect="1"/>
          </p:cNvPicPr>
          <p:nvPr/>
        </p:nvPicPr>
        <p:blipFill>
          <a:blip r:embed="rId3"/>
          <a:stretch>
            <a:fillRect/>
          </a:stretch>
        </p:blipFill>
        <p:spPr>
          <a:xfrm>
            <a:off x="5334000" y="2514600"/>
            <a:ext cx="1828800" cy="2362200"/>
          </a:xfrm>
          <a:prstGeom prst="rect">
            <a:avLst/>
          </a:prstGeom>
          <a:noFill/>
          <a:ln w="9525">
            <a:noFill/>
          </a:ln>
        </p:spPr>
      </p:pic>
      <p:sp>
        <p:nvSpPr>
          <p:cNvPr id="152580" name="矩形 152579"/>
          <p:cNvSpPr/>
          <p:nvPr/>
        </p:nvSpPr>
        <p:spPr>
          <a:xfrm>
            <a:off x="1676400" y="914400"/>
            <a:ext cx="5619750" cy="1265238"/>
          </a:xfrm>
          <a:prstGeom prst="rect">
            <a:avLst/>
          </a:prstGeom>
        </p:spPr>
        <p:txBody>
          <a:bodyPr wrap="none" fromWordArt="1">
            <a:prstTxWarp prst="textSlantUp">
              <a:avLst>
                <a:gd name="adj" fmla="val 32056"/>
              </a:avLst>
            </a:prstTxWarp>
            <a:normAutofit/>
          </a:bodyPr>
          <a:lstStyle/>
          <a:p>
            <a:pPr algn="ctr"/>
            <a:r>
              <a:rPr lang="zh-CN" altLang="en-US" sz="4400">
                <a:ln w="9525" cap="flat" cmpd="sng">
                  <a:solidFill>
                    <a:srgbClr val="CC99FF"/>
                  </a:solidFill>
                  <a:prstDash val="solid"/>
                  <a:headEnd type="none" w="sm" len="sm"/>
                  <a:tailEnd type="none" w="sm" len="sm"/>
                </a:ln>
                <a:gradFill rotWithShape="0">
                  <a:gsLst>
                    <a:gs pos="0">
                      <a:srgbClr val="6600CC"/>
                    </a:gs>
                    <a:gs pos="100000">
                      <a:srgbClr val="CC00CC"/>
                    </a:gs>
                  </a:gsLst>
                  <a:lin ang="5400000" scaled="1"/>
                  <a:tileRect/>
                </a:gradFill>
                <a:effectLst>
                  <a:outerShdw dist="53882" dir="2699999" algn="ctr" rotWithShape="0">
                    <a:srgbClr val="9999FF"/>
                  </a:outerShdw>
                </a:effectLst>
                <a:latin typeface="宋体" panose="02010600030101010101" pitchFamily="2" charset="-122"/>
                <a:ea typeface="宋体" panose="02010600030101010101" pitchFamily="2" charset="-122"/>
              </a:rPr>
              <a:t>第五章员工招聘与选拔</a:t>
            </a:r>
          </a:p>
        </p:txBody>
      </p:sp>
    </p:spTree>
  </p:cSld>
  <p:clrMapOvr>
    <a:masterClrMapping/>
  </p:clrMapOvr>
  <p:transition>
    <p:random/>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861186" name="标题 861185"/>
          <p:cNvSpPr>
            <a:spLocks noGrp="1"/>
          </p:cNvSpPr>
          <p:nvPr>
            <p:ph type="title"/>
          </p:nvPr>
        </p:nvSpPr>
        <p:spPr>
          <a:ln/>
        </p:spPr>
        <p:txBody>
          <a:bodyPr anchor="ctr"/>
          <a:lstStyle/>
          <a:p>
            <a:r>
              <a:rPr lang="zh-CN" altLang="en-US" sz="4000" b="1" dirty="0">
                <a:solidFill>
                  <a:schemeClr val="tx1"/>
                </a:solidFill>
                <a:latin typeface="隶书" panose="02010509060101010101" pitchFamily="49" charset="-122"/>
                <a:ea typeface="隶书" panose="02010509060101010101" pitchFamily="49" charset="-122"/>
              </a:rPr>
              <a:t>第一节 招聘的概念、意义</a:t>
            </a:r>
          </a:p>
        </p:txBody>
      </p:sp>
      <p:sp>
        <p:nvSpPr>
          <p:cNvPr id="861187" name="文本占位符 861186"/>
          <p:cNvSpPr>
            <a:spLocks noGrp="1"/>
          </p:cNvSpPr>
          <p:nvPr>
            <p:ph type="body" idx="1"/>
          </p:nvPr>
        </p:nvSpPr>
        <p:spPr>
          <a:xfrm>
            <a:off x="827088" y="1268413"/>
            <a:ext cx="7210425" cy="4141787"/>
          </a:xfrm>
          <a:ln/>
        </p:spPr>
        <p:txBody>
          <a:bodyPr/>
          <a:lstStyle/>
          <a:p>
            <a:r>
              <a:rPr lang="zh-CN" altLang="en-US" b="1" dirty="0">
                <a:solidFill>
                  <a:srgbClr val="FF0000"/>
                </a:solidFill>
              </a:rPr>
              <a:t>一、概念</a:t>
            </a:r>
          </a:p>
          <a:p>
            <a:r>
              <a:rPr lang="zh-CN" altLang="en-US" b="1" dirty="0"/>
              <a:t>   企业为了发展需要，根据</a:t>
            </a:r>
            <a:r>
              <a:rPr lang="zh-CN" altLang="en-US" b="1" dirty="0">
                <a:solidFill>
                  <a:srgbClr val="FF0000"/>
                </a:solidFill>
              </a:rPr>
              <a:t>人力资源规划和工作分析</a:t>
            </a:r>
            <a:r>
              <a:rPr lang="zh-CN" altLang="en-US" b="1" dirty="0"/>
              <a:t>的要求，通过信息的发布和科学甄选，获得本企业所需的合适人才，并安排他们到企业所需岗位工作的活动和过程。</a:t>
            </a:r>
          </a:p>
        </p:txBody>
      </p:sp>
    </p:spTree>
  </p:cSld>
  <p:clrMapOvr>
    <a:masterClrMapping/>
  </p:clrMapOvr>
  <p:transition>
    <p:random/>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154626" name="文本框 154625"/>
          <p:cNvSpPr txBox="1"/>
          <p:nvPr/>
        </p:nvSpPr>
        <p:spPr>
          <a:xfrm>
            <a:off x="1371600" y="1143000"/>
            <a:ext cx="7088188" cy="4608513"/>
          </a:xfrm>
          <a:prstGeom prst="rect">
            <a:avLst/>
          </a:prstGeom>
          <a:noFill/>
          <a:ln w="9525">
            <a:noFill/>
          </a:ln>
        </p:spPr>
        <p:txBody>
          <a:bodyPr>
            <a:spAutoFit/>
          </a:bodyPr>
          <a:lstStyle/>
          <a:p>
            <a:pPr eaLnBrk="1" hangingPunct="1">
              <a:spcBef>
                <a:spcPct val="50000"/>
              </a:spcBef>
            </a:pPr>
            <a:r>
              <a:rPr lang="zh-CN" altLang="en-US" sz="3200" b="1" u="none" dirty="0">
                <a:solidFill>
                  <a:srgbClr val="0061C2"/>
                </a:solidFill>
                <a:latin typeface="Times New Roman" panose="02020603050405020304" pitchFamily="18" charset="0"/>
              </a:rPr>
              <a:t>包括两个相对独立的过程：</a:t>
            </a:r>
          </a:p>
          <a:p>
            <a:pPr eaLnBrk="1" hangingPunct="1">
              <a:spcBef>
                <a:spcPct val="50000"/>
              </a:spcBef>
            </a:pPr>
            <a:r>
              <a:rPr lang="zh-CN" altLang="en-US" sz="3200" b="1" u="none" dirty="0">
                <a:solidFill>
                  <a:srgbClr val="FF0000"/>
                </a:solidFill>
                <a:latin typeface="Times New Roman" panose="02020603050405020304" pitchFamily="18" charset="0"/>
              </a:rPr>
              <a:t>招募：</a:t>
            </a:r>
            <a:r>
              <a:rPr lang="zh-CN" altLang="en-US" sz="2400" u="none" dirty="0">
                <a:solidFill>
                  <a:srgbClr val="0061C2"/>
                </a:solidFill>
                <a:latin typeface="Times New Roman" panose="02020603050405020304" pitchFamily="18" charset="0"/>
              </a:rPr>
              <a:t>   </a:t>
            </a:r>
          </a:p>
          <a:p>
            <a:pPr eaLnBrk="1" hangingPunct="1">
              <a:spcBef>
                <a:spcPct val="50000"/>
              </a:spcBef>
            </a:pPr>
            <a:r>
              <a:rPr lang="zh-CN" altLang="en-US" sz="2800" b="1" u="none" dirty="0">
                <a:solidFill>
                  <a:srgbClr val="0061C2"/>
                </a:solidFill>
                <a:latin typeface="Times New Roman" panose="02020603050405020304" pitchFamily="18" charset="0"/>
              </a:rPr>
              <a:t>   通过宣传扩大影响  </a:t>
            </a:r>
            <a:r>
              <a:rPr lang="en-US" altLang="zh-CN" sz="2800" b="1" u="none" dirty="0">
                <a:solidFill>
                  <a:srgbClr val="0061C2"/>
                </a:solidFill>
                <a:latin typeface="Times New Roman" panose="02020603050405020304" pitchFamily="18" charset="0"/>
              </a:rPr>
              <a:t>,</a:t>
            </a:r>
            <a:r>
              <a:rPr lang="zh-CN" altLang="en-US" sz="2800" b="1" u="none" dirty="0">
                <a:solidFill>
                  <a:srgbClr val="0061C2"/>
                </a:solidFill>
                <a:latin typeface="Times New Roman" panose="02020603050405020304" pitchFamily="18" charset="0"/>
              </a:rPr>
              <a:t>树立形象 </a:t>
            </a:r>
            <a:r>
              <a:rPr lang="en-US" altLang="zh-CN" sz="2800" b="1" u="none" dirty="0">
                <a:solidFill>
                  <a:srgbClr val="0061C2"/>
                </a:solidFill>
                <a:latin typeface="Times New Roman" panose="02020603050405020304" pitchFamily="18" charset="0"/>
              </a:rPr>
              <a:t>, </a:t>
            </a:r>
            <a:r>
              <a:rPr lang="zh-CN" altLang="en-US" sz="2800" b="1" u="none" dirty="0">
                <a:solidFill>
                  <a:srgbClr val="0061C2"/>
                </a:solidFill>
                <a:latin typeface="Times New Roman" panose="02020603050405020304" pitchFamily="18" charset="0"/>
              </a:rPr>
              <a:t>吸引应征者</a:t>
            </a:r>
            <a:r>
              <a:rPr lang="en-US" altLang="zh-CN" sz="2800" b="1" u="none">
                <a:solidFill>
                  <a:srgbClr val="0061C2"/>
                </a:solidFill>
                <a:latin typeface="Times New Roman" panose="02020603050405020304" pitchFamily="18" charset="0"/>
              </a:rPr>
              <a:t>.    </a:t>
            </a:r>
          </a:p>
          <a:p>
            <a:pPr eaLnBrk="1" hangingPunct="1">
              <a:spcBef>
                <a:spcPct val="50000"/>
              </a:spcBef>
            </a:pPr>
            <a:r>
              <a:rPr lang="en-US" altLang="zh-CN" sz="2800" b="1" u="none" dirty="0">
                <a:solidFill>
                  <a:srgbClr val="0061C2"/>
                </a:solidFill>
                <a:latin typeface="Times New Roman" panose="02020603050405020304" pitchFamily="18" charset="0"/>
              </a:rPr>
              <a:t> </a:t>
            </a:r>
            <a:r>
              <a:rPr lang="zh-CN" altLang="en-US" sz="2800" b="1" u="none" dirty="0">
                <a:solidFill>
                  <a:srgbClr val="0061C2"/>
                </a:solidFill>
                <a:latin typeface="Times New Roman" panose="02020603050405020304" pitchFamily="18" charset="0"/>
              </a:rPr>
              <a:t>是聘用的基础与前提</a:t>
            </a:r>
            <a:r>
              <a:rPr lang="en-US" altLang="zh-CN" sz="2800" b="1" u="none">
                <a:solidFill>
                  <a:srgbClr val="0061C2"/>
                </a:solidFill>
                <a:latin typeface="Times New Roman" panose="02020603050405020304" pitchFamily="18" charset="0"/>
              </a:rPr>
              <a:t>.</a:t>
            </a:r>
          </a:p>
          <a:p>
            <a:pPr eaLnBrk="1" hangingPunct="1">
              <a:spcBef>
                <a:spcPct val="50000"/>
              </a:spcBef>
            </a:pPr>
            <a:r>
              <a:rPr lang="zh-CN" altLang="en-US" sz="3200" b="1" u="none" dirty="0">
                <a:solidFill>
                  <a:srgbClr val="FF0000"/>
                </a:solidFill>
                <a:latin typeface="Times New Roman" panose="02020603050405020304" pitchFamily="18" charset="0"/>
              </a:rPr>
              <a:t>选拔聘用：</a:t>
            </a:r>
          </a:p>
          <a:p>
            <a:pPr eaLnBrk="1" hangingPunct="1">
              <a:spcBef>
                <a:spcPct val="50000"/>
              </a:spcBef>
            </a:pPr>
            <a:r>
              <a:rPr lang="zh-CN" altLang="en-US" sz="2800" b="1" u="none" dirty="0">
                <a:solidFill>
                  <a:srgbClr val="0061C2"/>
                </a:solidFill>
                <a:latin typeface="Times New Roman" panose="02020603050405020304" pitchFamily="18" charset="0"/>
              </a:rPr>
              <a:t>使用各种技术测评与选拔方法</a:t>
            </a:r>
            <a:r>
              <a:rPr lang="en-US" altLang="zh-CN" sz="2800" b="1" u="none" dirty="0">
                <a:solidFill>
                  <a:srgbClr val="0061C2"/>
                </a:solidFill>
                <a:latin typeface="Times New Roman" panose="02020603050405020304" pitchFamily="18" charset="0"/>
              </a:rPr>
              <a:t>,</a:t>
            </a:r>
            <a:r>
              <a:rPr lang="zh-CN" altLang="en-US" sz="2800" b="1" u="none" dirty="0">
                <a:solidFill>
                  <a:srgbClr val="0061C2"/>
                </a:solidFill>
                <a:latin typeface="Times New Roman" panose="02020603050405020304" pitchFamily="18" charset="0"/>
              </a:rPr>
              <a:t>挑选合格员工</a:t>
            </a:r>
            <a:r>
              <a:rPr lang="en-US" altLang="zh-CN" sz="2800" b="1" u="none">
                <a:solidFill>
                  <a:srgbClr val="0061C2"/>
                </a:solidFill>
                <a:latin typeface="Times New Roman" panose="02020603050405020304" pitchFamily="18" charset="0"/>
              </a:rPr>
              <a:t>.</a:t>
            </a:r>
          </a:p>
          <a:p>
            <a:pPr eaLnBrk="1" hangingPunct="1">
              <a:spcBef>
                <a:spcPct val="50000"/>
              </a:spcBef>
            </a:pPr>
            <a:r>
              <a:rPr lang="zh-CN" altLang="en-US" sz="2800" b="1" u="none" dirty="0">
                <a:solidFill>
                  <a:srgbClr val="0061C2"/>
                </a:solidFill>
                <a:latin typeface="Times New Roman" panose="02020603050405020304" pitchFamily="18" charset="0"/>
              </a:rPr>
              <a:t>是招募的目的与结果</a:t>
            </a:r>
            <a:r>
              <a:rPr lang="en-US" altLang="zh-CN" sz="2800" b="1" u="none">
                <a:solidFill>
                  <a:srgbClr val="0061C2"/>
                </a:solidFill>
                <a:latin typeface="Times New Roman" panose="02020603050405020304" pitchFamily="18" charset="0"/>
              </a:rPr>
              <a:t>.</a:t>
            </a:r>
          </a:p>
        </p:txBody>
      </p:sp>
      <p:sp>
        <p:nvSpPr>
          <p:cNvPr id="154627" name="文本框 154626"/>
          <p:cNvSpPr txBox="1"/>
          <p:nvPr/>
        </p:nvSpPr>
        <p:spPr>
          <a:xfrm>
            <a:off x="1143000" y="1600200"/>
            <a:ext cx="549275" cy="5029200"/>
          </a:xfrm>
          <a:prstGeom prst="rect">
            <a:avLst/>
          </a:prstGeom>
          <a:noFill/>
          <a:ln w="9525">
            <a:noFill/>
          </a:ln>
        </p:spPr>
        <p:txBody>
          <a:bodyPr vert="eaVert">
            <a:spAutoFit/>
          </a:bodyPr>
          <a:lstStyle/>
          <a:p>
            <a:pPr eaLnBrk="1" hangingPunct="1">
              <a:spcBef>
                <a:spcPct val="50000"/>
              </a:spcBef>
            </a:pPr>
            <a:endParaRPr sz="2400" u="none" dirty="0">
              <a:latin typeface="Times New Roman" panose="02020603050405020304" pitchFamily="18" charset="0"/>
            </a:endParaRPr>
          </a:p>
        </p:txBody>
      </p:sp>
      <p:sp>
        <p:nvSpPr>
          <p:cNvPr id="154628" name="文本框 154627"/>
          <p:cNvSpPr txBox="1"/>
          <p:nvPr/>
        </p:nvSpPr>
        <p:spPr>
          <a:xfrm>
            <a:off x="1371600" y="1447800"/>
            <a:ext cx="733425" cy="5105400"/>
          </a:xfrm>
          <a:prstGeom prst="rect">
            <a:avLst/>
          </a:prstGeom>
          <a:noFill/>
          <a:ln w="9525">
            <a:noFill/>
          </a:ln>
        </p:spPr>
        <p:txBody>
          <a:bodyPr vert="eaVert">
            <a:spAutoFit/>
          </a:bodyPr>
          <a:lstStyle/>
          <a:p>
            <a:pPr eaLnBrk="1" hangingPunct="1">
              <a:spcBef>
                <a:spcPct val="50000"/>
              </a:spcBef>
            </a:pPr>
            <a:r>
              <a:rPr lang="en-US" altLang="zh-CN" sz="3600" b="1" u="none" dirty="0">
                <a:solidFill>
                  <a:srgbClr val="D98907"/>
                </a:solidFill>
                <a:latin typeface="Times New Roman" panose="02020603050405020304" pitchFamily="18" charset="0"/>
              </a:rPr>
              <a:t>    </a:t>
            </a:r>
            <a:endParaRPr lang="en-US" altLang="zh-CN" sz="3600" b="1" u="none">
              <a:solidFill>
                <a:srgbClr val="D98907"/>
              </a:solidFill>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4628"/>
                                        </p:tgtEl>
                                        <p:attrNameLst>
                                          <p:attrName>style.visibility</p:attrName>
                                        </p:attrNameLst>
                                      </p:cBhvr>
                                      <p:to>
                                        <p:strVal val="visible"/>
                                      </p:to>
                                    </p:set>
                                    <p:anim calcmode="lin" valueType="num">
                                      <p:cBhvr additive="base">
                                        <p:cTn id="7" dur="500" fill="hold"/>
                                        <p:tgtEl>
                                          <p:spTgt spid="154628"/>
                                        </p:tgtEl>
                                        <p:attrNameLst>
                                          <p:attrName>ppt_x</p:attrName>
                                        </p:attrNameLst>
                                      </p:cBhvr>
                                      <p:tavLst>
                                        <p:tav tm="0">
                                          <p:val>
                                            <p:strVal val="0-#ppt_w/2"/>
                                          </p:val>
                                        </p:tav>
                                        <p:tav tm="100000">
                                          <p:val>
                                            <p:strVal val="#ppt_x"/>
                                          </p:val>
                                        </p:tav>
                                      </p:tavLst>
                                    </p:anim>
                                    <p:anim calcmode="lin" valueType="num">
                                      <p:cBhvr additive="base">
                                        <p:cTn id="8" dur="500" fill="hold"/>
                                        <p:tgtEl>
                                          <p:spTgt spid="15462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4626">
                                            <p:txEl>
                                              <p:pRg st="0" end="0"/>
                                            </p:txEl>
                                          </p:spTgt>
                                        </p:tgtEl>
                                        <p:attrNameLst>
                                          <p:attrName>style.visibility</p:attrName>
                                        </p:attrNameLst>
                                      </p:cBhvr>
                                      <p:to>
                                        <p:strVal val="visible"/>
                                      </p:to>
                                    </p:set>
                                    <p:anim calcmode="lin" valueType="num">
                                      <p:cBhvr additive="base">
                                        <p:cTn id="13" dur="500" fill="hold"/>
                                        <p:tgtEl>
                                          <p:spTgt spid="154626">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462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4626">
                                            <p:txEl>
                                              <p:pRg st="1" end="1"/>
                                            </p:txEl>
                                          </p:spTgt>
                                        </p:tgtEl>
                                        <p:attrNameLst>
                                          <p:attrName>style.visibility</p:attrName>
                                        </p:attrNameLst>
                                      </p:cBhvr>
                                      <p:to>
                                        <p:strVal val="visible"/>
                                      </p:to>
                                    </p:set>
                                    <p:anim calcmode="lin" valueType="num">
                                      <p:cBhvr additive="base">
                                        <p:cTn id="19" dur="500" fill="hold"/>
                                        <p:tgtEl>
                                          <p:spTgt spid="154626">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462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4626">
                                            <p:txEl>
                                              <p:pRg st="2" end="2"/>
                                            </p:txEl>
                                          </p:spTgt>
                                        </p:tgtEl>
                                        <p:attrNameLst>
                                          <p:attrName>style.visibility</p:attrName>
                                        </p:attrNameLst>
                                      </p:cBhvr>
                                      <p:to>
                                        <p:strVal val="visible"/>
                                      </p:to>
                                    </p:set>
                                    <p:anim calcmode="lin" valueType="num">
                                      <p:cBhvr additive="base">
                                        <p:cTn id="25" dur="500" fill="hold"/>
                                        <p:tgtEl>
                                          <p:spTgt spid="154626">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462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54626">
                                            <p:txEl>
                                              <p:pRg st="3" end="3"/>
                                            </p:txEl>
                                          </p:spTgt>
                                        </p:tgtEl>
                                        <p:attrNameLst>
                                          <p:attrName>style.visibility</p:attrName>
                                        </p:attrNameLst>
                                      </p:cBhvr>
                                      <p:to>
                                        <p:strVal val="visible"/>
                                      </p:to>
                                    </p:set>
                                    <p:anim calcmode="lin" valueType="num">
                                      <p:cBhvr additive="base">
                                        <p:cTn id="31" dur="500" fill="hold"/>
                                        <p:tgtEl>
                                          <p:spTgt spid="154626">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5462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54626">
                                            <p:txEl>
                                              <p:pRg st="4" end="4"/>
                                            </p:txEl>
                                          </p:spTgt>
                                        </p:tgtEl>
                                        <p:attrNameLst>
                                          <p:attrName>style.visibility</p:attrName>
                                        </p:attrNameLst>
                                      </p:cBhvr>
                                      <p:to>
                                        <p:strVal val="visible"/>
                                      </p:to>
                                    </p:set>
                                    <p:anim calcmode="lin" valueType="num">
                                      <p:cBhvr additive="base">
                                        <p:cTn id="37" dur="500" fill="hold"/>
                                        <p:tgtEl>
                                          <p:spTgt spid="154626">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5462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54626">
                                            <p:txEl>
                                              <p:pRg st="5" end="5"/>
                                            </p:txEl>
                                          </p:spTgt>
                                        </p:tgtEl>
                                        <p:attrNameLst>
                                          <p:attrName>style.visibility</p:attrName>
                                        </p:attrNameLst>
                                      </p:cBhvr>
                                      <p:to>
                                        <p:strVal val="visible"/>
                                      </p:to>
                                    </p:set>
                                    <p:anim calcmode="lin" valueType="num">
                                      <p:cBhvr additive="base">
                                        <p:cTn id="43" dur="500" fill="hold"/>
                                        <p:tgtEl>
                                          <p:spTgt spid="154626">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5462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54626">
                                            <p:txEl>
                                              <p:pRg st="6" end="6"/>
                                            </p:txEl>
                                          </p:spTgt>
                                        </p:tgtEl>
                                        <p:attrNameLst>
                                          <p:attrName>style.visibility</p:attrName>
                                        </p:attrNameLst>
                                      </p:cBhvr>
                                      <p:to>
                                        <p:strVal val="visible"/>
                                      </p:to>
                                    </p:set>
                                    <p:anim calcmode="lin" valueType="num">
                                      <p:cBhvr additive="base">
                                        <p:cTn id="49" dur="500" fill="hold"/>
                                        <p:tgtEl>
                                          <p:spTgt spid="154626">
                                            <p:txEl>
                                              <p:pRg st="6" end="6"/>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54626">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6" grpId="0" build="p"/>
      <p:bldP spid="154628"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1004546" name="文本占位符 1004545"/>
          <p:cNvSpPr>
            <a:spLocks noGrp="1"/>
          </p:cNvSpPr>
          <p:nvPr>
            <p:ph type="body" idx="1"/>
          </p:nvPr>
        </p:nvSpPr>
        <p:spPr>
          <a:xfrm>
            <a:off x="762000" y="404813"/>
            <a:ext cx="7772400" cy="5005387"/>
          </a:xfrm>
          <a:ln/>
        </p:spPr>
        <p:txBody>
          <a:bodyPr/>
          <a:lstStyle/>
          <a:p>
            <a:pPr>
              <a:buNone/>
            </a:pPr>
            <a:r>
              <a:rPr lang="zh-CN" altLang="en-US" b="1" dirty="0"/>
              <a:t>二、招聘工作的意义</a:t>
            </a:r>
          </a:p>
          <a:p>
            <a:r>
              <a:rPr lang="zh-CN" altLang="en-US" b="1" dirty="0"/>
              <a:t>招聘工作决定了企业能否吸纳到优秀的人力资源</a:t>
            </a:r>
          </a:p>
          <a:p>
            <a:r>
              <a:rPr lang="zh-CN" altLang="en-US" b="1" dirty="0"/>
              <a:t>招聘工作影响着人员的流动</a:t>
            </a:r>
          </a:p>
          <a:p>
            <a:r>
              <a:rPr lang="zh-CN" altLang="en-US" b="1" dirty="0"/>
              <a:t>招聘工作影响着人力资源管理的费用</a:t>
            </a:r>
          </a:p>
          <a:p>
            <a:r>
              <a:rPr lang="zh-CN" altLang="en-US" b="1" dirty="0"/>
              <a:t>招聘工作还是企业进行对外宣传的一条有效途径</a:t>
            </a:r>
            <a:endParaRPr lang="zh-CN" altLang="en-US" b="1"/>
          </a:p>
        </p:txBody>
      </p:sp>
    </p:spTree>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0" name="标题 770049"/>
          <p:cNvSpPr>
            <a:spLocks noGrp="1"/>
          </p:cNvSpPr>
          <p:nvPr>
            <p:ph type="title"/>
          </p:nvPr>
        </p:nvSpPr>
        <p:spPr>
          <a:ln/>
        </p:spPr>
        <p:txBody>
          <a:bodyPr lIns="0" tIns="0" rIns="0" bIns="0" anchor="b"/>
          <a:lstStyle/>
          <a:p>
            <a:r>
              <a:rPr lang="en-US" altLang="zh-CN" sz="3200" b="1" dirty="0"/>
              <a:t>1</a:t>
            </a:r>
            <a:r>
              <a:rPr lang="zh-CN" altLang="en-US" sz="3200" b="1" dirty="0"/>
              <a:t>）人力资源的数量的计量</a:t>
            </a:r>
          </a:p>
        </p:txBody>
      </p:sp>
      <p:sp>
        <p:nvSpPr>
          <p:cNvPr id="770051" name="文本占位符 770050"/>
          <p:cNvSpPr>
            <a:spLocks noGrp="1"/>
          </p:cNvSpPr>
          <p:nvPr>
            <p:ph type="body" idx="1"/>
          </p:nvPr>
        </p:nvSpPr>
        <p:spPr>
          <a:xfrm>
            <a:off x="539750" y="1052513"/>
            <a:ext cx="8075613" cy="5589587"/>
          </a:xfrm>
          <a:ln/>
        </p:spPr>
        <p:txBody>
          <a:bodyPr lIns="0" tIns="0" rIns="0" bIns="0"/>
          <a:lstStyle/>
          <a:p>
            <a:pPr>
              <a:lnSpc>
                <a:spcPct val="145000"/>
              </a:lnSpc>
            </a:pPr>
            <a:r>
              <a:rPr lang="zh-CN" altLang="en-US" sz="2400" b="1" dirty="0">
                <a:latin typeface="宋体" panose="02010600030101010101" pitchFamily="2" charset="-122"/>
                <a:ea typeface="宋体" panose="02010600030101010101" pitchFamily="2" charset="-122"/>
              </a:rPr>
              <a:t>对于企业而言，人力资源的数量一般来说就是其</a:t>
            </a:r>
            <a:r>
              <a:rPr lang="zh-CN" altLang="en-US" sz="2400" b="1" dirty="0">
                <a:solidFill>
                  <a:schemeClr val="hlink"/>
                </a:solidFill>
                <a:latin typeface="宋体" panose="02010600030101010101" pitchFamily="2" charset="-122"/>
                <a:ea typeface="宋体" panose="02010600030101010101" pitchFamily="2" charset="-122"/>
              </a:rPr>
              <a:t>员工的数量</a:t>
            </a:r>
          </a:p>
          <a:p>
            <a:pPr>
              <a:lnSpc>
                <a:spcPct val="145000"/>
              </a:lnSpc>
            </a:pPr>
            <a:r>
              <a:rPr lang="zh-CN" altLang="en-US" sz="2400" b="1" dirty="0">
                <a:latin typeface="宋体" panose="02010600030101010101" pitchFamily="2" charset="-122"/>
                <a:ea typeface="宋体" panose="02010600030101010101" pitchFamily="2" charset="-122"/>
              </a:rPr>
              <a:t>对于国家而言，人力资源的数量可以从</a:t>
            </a:r>
            <a:r>
              <a:rPr lang="zh-CN" altLang="en-US" sz="2400" b="1" dirty="0">
                <a:solidFill>
                  <a:schemeClr val="hlink"/>
                </a:solidFill>
                <a:latin typeface="宋体" panose="02010600030101010101" pitchFamily="2" charset="-122"/>
                <a:ea typeface="宋体" panose="02010600030101010101" pitchFamily="2" charset="-122"/>
              </a:rPr>
              <a:t>现实人力资源数量和潜在人力资源数量</a:t>
            </a:r>
            <a:r>
              <a:rPr lang="zh-CN" altLang="en-US" sz="2400" b="1" dirty="0">
                <a:latin typeface="宋体" panose="02010600030101010101" pitchFamily="2" charset="-122"/>
                <a:ea typeface="宋体" panose="02010600030101010101" pitchFamily="2" charset="-122"/>
              </a:rPr>
              <a:t>两个方面来计量。</a:t>
            </a:r>
          </a:p>
          <a:p>
            <a:pPr lvl="1">
              <a:lnSpc>
                <a:spcPct val="145000"/>
              </a:lnSpc>
              <a:buNone/>
            </a:pPr>
            <a:r>
              <a:rPr lang="zh-CN" altLang="en-US" sz="2400" b="1" dirty="0">
                <a:latin typeface="宋体" panose="02010600030101010101" pitchFamily="2" charset="-122"/>
                <a:ea typeface="宋体" panose="02010600030101010101" pitchFamily="2" charset="-122"/>
              </a:rPr>
              <a:t>潜在人力资源的数量 </a:t>
            </a:r>
          </a:p>
          <a:p>
            <a:pPr lvl="1">
              <a:lnSpc>
                <a:spcPct val="145000"/>
              </a:lnSpc>
              <a:buNone/>
            </a:pPr>
            <a:r>
              <a:rPr lang="en-US" altLang="zh-CN" sz="2400" b="1" dirty="0">
                <a:latin typeface="宋体" panose="02010600030101010101" pitchFamily="2" charset="-122"/>
                <a:ea typeface="宋体" panose="02010600030101010101" pitchFamily="2" charset="-122"/>
              </a:rPr>
              <a:t>1</a:t>
            </a:r>
            <a:r>
              <a:rPr lang="zh-CN" altLang="en-US" sz="2400" b="1" dirty="0">
                <a:latin typeface="宋体" panose="02010600030101010101" pitchFamily="2" charset="-122"/>
                <a:ea typeface="宋体" panose="02010600030101010101" pitchFamily="2" charset="-122"/>
              </a:rPr>
              <a:t>、劳动适龄人口内部存在一些丧失劳动能力的病残人口；此外，还存在因各种原因暂时不能参加社会劳动的人口。</a:t>
            </a:r>
          </a:p>
          <a:p>
            <a:pPr lvl="1">
              <a:lnSpc>
                <a:spcPct val="145000"/>
              </a:lnSpc>
              <a:buNone/>
            </a:pPr>
            <a:r>
              <a:rPr lang="en-US" altLang="zh-CN" sz="2400" b="1" dirty="0">
                <a:latin typeface="宋体" panose="02010600030101010101" pitchFamily="2" charset="-122"/>
                <a:ea typeface="宋体" panose="02010600030101010101" pitchFamily="2" charset="-122"/>
              </a:rPr>
              <a:t>2</a:t>
            </a:r>
            <a:r>
              <a:rPr lang="zh-CN" altLang="en-US" sz="2400" b="1" dirty="0">
                <a:latin typeface="宋体" panose="02010600030101010101" pitchFamily="2" charset="-122"/>
                <a:ea typeface="宋体" panose="02010600030101010101" pitchFamily="2" charset="-122"/>
              </a:rPr>
              <a:t>、在劳动适龄人口之外，也存在一些具有劳动能力，正在从事社会劳</a:t>
            </a:r>
            <a:r>
              <a:rPr lang="zh-CN" altLang="en-US" sz="2400" b="1" dirty="0"/>
              <a:t>动的人口。</a:t>
            </a:r>
            <a:endParaRPr lang="zh-CN" altLang="en-US" sz="2400" b="1"/>
          </a:p>
          <a:p>
            <a:pPr>
              <a:lnSpc>
                <a:spcPct val="145000"/>
              </a:lnSpc>
            </a:pPr>
            <a:endParaRPr lang="zh-CN" altLang="en-US" sz="2400" b="1" dirty="0"/>
          </a:p>
          <a:p>
            <a:pPr>
              <a:lnSpc>
                <a:spcPct val="145000"/>
              </a:lnSpc>
              <a:buNone/>
            </a:pPr>
            <a:endParaRPr lang="zh-CN" altLang="en-US" sz="2400" dirty="0"/>
          </a:p>
        </p:txBody>
      </p:sp>
    </p:spTree>
  </p:cSld>
  <p:clrMapOvr>
    <a:masterClrMapping/>
  </p:clrMapOvr>
  <p:transition>
    <p:random/>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862210" name="标题 862209"/>
          <p:cNvSpPr>
            <a:spLocks noGrp="1"/>
          </p:cNvSpPr>
          <p:nvPr>
            <p:ph type="title"/>
          </p:nvPr>
        </p:nvSpPr>
        <p:spPr>
          <a:ln/>
        </p:spPr>
        <p:txBody>
          <a:bodyPr anchor="ctr"/>
          <a:lstStyle/>
          <a:p>
            <a:r>
              <a:rPr lang="zh-CN" altLang="en-US" sz="3600" b="1" dirty="0">
                <a:solidFill>
                  <a:srgbClr val="FF0000"/>
                </a:solidFill>
              </a:rPr>
              <a:t>三、影响求职决策的因素</a:t>
            </a:r>
          </a:p>
        </p:txBody>
      </p:sp>
      <p:sp>
        <p:nvSpPr>
          <p:cNvPr id="862211" name="文本占位符 862210"/>
          <p:cNvSpPr>
            <a:spLocks noGrp="1"/>
          </p:cNvSpPr>
          <p:nvPr>
            <p:ph type="body" idx="1"/>
          </p:nvPr>
        </p:nvSpPr>
        <p:spPr>
          <a:ln/>
        </p:spPr>
        <p:txBody>
          <a:bodyPr/>
          <a:lstStyle/>
          <a:p>
            <a:r>
              <a:rPr lang="en-US" altLang="zh-CN" b="1" dirty="0"/>
              <a:t>1</a:t>
            </a:r>
            <a:r>
              <a:rPr lang="zh-CN" altLang="en-US" b="1" dirty="0"/>
              <a:t>、报酬要素</a:t>
            </a:r>
          </a:p>
          <a:p>
            <a:r>
              <a:rPr lang="en-US" altLang="zh-CN" b="1" dirty="0"/>
              <a:t>2</a:t>
            </a:r>
            <a:r>
              <a:rPr lang="zh-CN" altLang="en-US" b="1" dirty="0"/>
              <a:t>、职业发展方向</a:t>
            </a:r>
          </a:p>
          <a:p>
            <a:r>
              <a:rPr lang="en-US" altLang="zh-CN" b="1" dirty="0"/>
              <a:t>3</a:t>
            </a:r>
            <a:r>
              <a:rPr lang="zh-CN" altLang="en-US" b="1" dirty="0"/>
              <a:t>、组织声誉</a:t>
            </a:r>
          </a:p>
          <a:p>
            <a:r>
              <a:rPr lang="en-US" altLang="zh-CN" b="1" dirty="0"/>
              <a:t>4</a:t>
            </a:r>
            <a:r>
              <a:rPr lang="zh-CN" altLang="en-US" b="1" dirty="0"/>
              <a:t>、地理位置</a:t>
            </a:r>
          </a:p>
          <a:p>
            <a:endParaRPr lang="zh-CN" altLang="en-US" b="1" dirty="0"/>
          </a:p>
        </p:txBody>
      </p:sp>
    </p:spTree>
  </p:cSld>
  <p:clrMapOvr>
    <a:masterClrMapping/>
  </p:clrMapOvr>
  <p:transition>
    <p:random/>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678915" name="文本占位符 678914"/>
          <p:cNvSpPr>
            <a:spLocks noGrp="1"/>
          </p:cNvSpPr>
          <p:nvPr>
            <p:ph type="body" idx="1"/>
          </p:nvPr>
        </p:nvSpPr>
        <p:spPr>
          <a:xfrm>
            <a:off x="762000" y="333375"/>
            <a:ext cx="8058150" cy="5975350"/>
          </a:xfrm>
          <a:ln/>
        </p:spPr>
        <p:txBody>
          <a:bodyPr/>
          <a:lstStyle/>
          <a:p>
            <a:pPr algn="ctr">
              <a:buNone/>
            </a:pPr>
            <a:r>
              <a:rPr lang="zh-CN" altLang="en-US" b="1" dirty="0"/>
              <a:t>第二节 影响招聘的因素</a:t>
            </a:r>
          </a:p>
          <a:p>
            <a:pPr>
              <a:buNone/>
            </a:pPr>
            <a:endParaRPr lang="zh-CN" altLang="en-US" sz="2800" b="1" dirty="0"/>
          </a:p>
          <a:p>
            <a:pPr>
              <a:buNone/>
            </a:pPr>
            <a:r>
              <a:rPr lang="zh-CN" altLang="en-US" sz="2800" b="1" dirty="0"/>
              <a:t>一、相关政策  </a:t>
            </a:r>
          </a:p>
          <a:p>
            <a:pPr>
              <a:buNone/>
            </a:pPr>
            <a:r>
              <a:rPr lang="zh-CN" altLang="en-US" sz="2800" b="1" dirty="0"/>
              <a:t>   </a:t>
            </a:r>
            <a:r>
              <a:rPr lang="en-US" altLang="zh-CN" sz="2800" b="1" dirty="0"/>
              <a:t>1</a:t>
            </a:r>
            <a:r>
              <a:rPr lang="zh-CN" altLang="en-US" sz="2800" b="1" dirty="0"/>
              <a:t>、内部招聘还是外部招聘</a:t>
            </a:r>
          </a:p>
          <a:p>
            <a:pPr>
              <a:buNone/>
            </a:pPr>
            <a:r>
              <a:rPr lang="zh-CN" altLang="en-US" sz="2800" b="1" dirty="0"/>
              <a:t>   </a:t>
            </a:r>
            <a:r>
              <a:rPr lang="en-US" altLang="zh-CN" sz="2800" b="1" dirty="0"/>
              <a:t>2</a:t>
            </a:r>
            <a:r>
              <a:rPr lang="zh-CN" altLang="en-US" sz="2800" b="1" dirty="0"/>
              <a:t>、工资策略</a:t>
            </a:r>
          </a:p>
          <a:p>
            <a:pPr>
              <a:buNone/>
            </a:pPr>
            <a:r>
              <a:rPr lang="zh-CN" altLang="en-US" sz="2800" b="1" dirty="0"/>
              <a:t>   </a:t>
            </a:r>
            <a:r>
              <a:rPr lang="en-US" altLang="zh-CN" sz="2800" b="1" dirty="0"/>
              <a:t>3 </a:t>
            </a:r>
            <a:r>
              <a:rPr lang="zh-CN" altLang="en-US" sz="2800" b="1" dirty="0"/>
              <a:t>、企业形象   </a:t>
            </a:r>
          </a:p>
          <a:p>
            <a:pPr>
              <a:buNone/>
            </a:pPr>
            <a:r>
              <a:rPr lang="zh-CN" altLang="en-US" sz="2800" b="1" dirty="0"/>
              <a:t>二、招聘者的特性和行为</a:t>
            </a:r>
          </a:p>
          <a:p>
            <a:pPr>
              <a:buNone/>
            </a:pPr>
            <a:r>
              <a:rPr lang="zh-CN" altLang="en-US" sz="2800" b="1" dirty="0"/>
              <a:t>三、国家法律法规</a:t>
            </a:r>
          </a:p>
          <a:p>
            <a:pPr>
              <a:buNone/>
            </a:pPr>
            <a:r>
              <a:rPr lang="zh-CN" altLang="en-US" sz="2800" b="1" dirty="0"/>
              <a:t>四、外部劳动力市场</a:t>
            </a:r>
          </a:p>
          <a:p>
            <a:pPr>
              <a:buNone/>
            </a:pPr>
            <a:r>
              <a:rPr lang="zh-CN" altLang="en-US" sz="2800" b="1" dirty="0"/>
              <a:t>五、竞争对手</a:t>
            </a:r>
          </a:p>
          <a:p>
            <a:r>
              <a:rPr lang="zh-CN" altLang="en-US" sz="2800" b="1" dirty="0"/>
              <a:t> </a:t>
            </a:r>
            <a:endParaRPr lang="zh-CN" altLang="en-US" sz="2800" b="1"/>
          </a:p>
        </p:txBody>
      </p:sp>
    </p:spTree>
  </p:cSld>
  <p:clrMapOvr>
    <a:masterClrMapping/>
  </p:clrMapOvr>
  <p:transition>
    <p:random/>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868354" name="标题 868353"/>
          <p:cNvSpPr>
            <a:spLocks noGrp="1"/>
          </p:cNvSpPr>
          <p:nvPr>
            <p:ph type="title"/>
          </p:nvPr>
        </p:nvSpPr>
        <p:spPr>
          <a:ln/>
        </p:spPr>
        <p:txBody>
          <a:bodyPr anchor="ctr"/>
          <a:lstStyle/>
          <a:p>
            <a:r>
              <a:rPr lang="zh-CN" altLang="en-US" sz="4800" b="1" dirty="0"/>
              <a:t>第三节、招募的来源 </a:t>
            </a:r>
            <a:endParaRPr lang="zh-CN" altLang="en-US" sz="4800" b="1"/>
          </a:p>
        </p:txBody>
      </p:sp>
      <p:sp>
        <p:nvSpPr>
          <p:cNvPr id="868355" name="文本占位符 868354"/>
          <p:cNvSpPr>
            <a:spLocks noGrp="1"/>
          </p:cNvSpPr>
          <p:nvPr>
            <p:ph type="body" idx="1"/>
          </p:nvPr>
        </p:nvSpPr>
        <p:spPr>
          <a:xfrm>
            <a:off x="684213" y="1341438"/>
            <a:ext cx="7773987" cy="5135562"/>
          </a:xfrm>
          <a:ln/>
        </p:spPr>
        <p:txBody>
          <a:bodyPr/>
          <a:lstStyle/>
          <a:p>
            <a:r>
              <a:rPr lang="zh-CN" altLang="en-US" sz="3600" b="1" dirty="0"/>
              <a:t>一、招募来源的选择</a:t>
            </a:r>
          </a:p>
          <a:p>
            <a:r>
              <a:rPr lang="en-US" altLang="zh-CN" sz="3600" b="1" dirty="0"/>
              <a:t>1</a:t>
            </a:r>
            <a:r>
              <a:rPr lang="zh-CN" altLang="en-US" sz="3600" b="1" dirty="0"/>
              <a:t>、内部</a:t>
            </a:r>
          </a:p>
          <a:p>
            <a:r>
              <a:rPr lang="en-US" altLang="zh-CN" sz="3600" b="1" dirty="0"/>
              <a:t>2</a:t>
            </a:r>
            <a:r>
              <a:rPr lang="zh-CN" altLang="en-US" sz="3600" b="1" dirty="0"/>
              <a:t>、外部 </a:t>
            </a:r>
          </a:p>
          <a:p>
            <a:r>
              <a:rPr lang="en-US" altLang="zh-CN" sz="3600" b="1" dirty="0"/>
              <a:t>3</a:t>
            </a:r>
            <a:r>
              <a:rPr lang="zh-CN" altLang="en-US" sz="3600" b="1" dirty="0"/>
              <a:t>、学校 </a:t>
            </a:r>
          </a:p>
          <a:p>
            <a:r>
              <a:rPr lang="en-US" altLang="zh-CN" sz="3600" b="1" dirty="0"/>
              <a:t>4</a:t>
            </a:r>
            <a:r>
              <a:rPr lang="zh-CN" altLang="en-US" sz="3600" b="1" dirty="0"/>
              <a:t>、社会 </a:t>
            </a:r>
          </a:p>
          <a:p>
            <a:r>
              <a:rPr lang="zh-CN" altLang="en-US" sz="3600" b="1" dirty="0"/>
              <a:t>依据：岗位要求；招聘成本</a:t>
            </a:r>
          </a:p>
          <a:p>
            <a:endParaRPr lang="zh-CN" altLang="en-US" dirty="0"/>
          </a:p>
          <a:p>
            <a:pPr>
              <a:buNone/>
            </a:pPr>
            <a:endParaRPr lang="zh-CN" altLang="en-US" sz="3600" b="1"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68355">
                                            <p:txEl>
                                              <p:pRg st="0" end="0"/>
                                            </p:txEl>
                                          </p:spTgt>
                                        </p:tgtEl>
                                        <p:attrNameLst>
                                          <p:attrName>style.visibility</p:attrName>
                                        </p:attrNameLst>
                                      </p:cBhvr>
                                      <p:to>
                                        <p:strVal val="visible"/>
                                      </p:to>
                                    </p:set>
                                    <p:anim calcmode="lin" valueType="num">
                                      <p:cBhvr additive="base">
                                        <p:cTn id="7" dur="500" fill="hold"/>
                                        <p:tgtEl>
                                          <p:spTgt spid="8683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6835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68355">
                                            <p:txEl>
                                              <p:pRg st="1" end="1"/>
                                            </p:txEl>
                                          </p:spTgt>
                                        </p:tgtEl>
                                        <p:attrNameLst>
                                          <p:attrName>style.visibility</p:attrName>
                                        </p:attrNameLst>
                                      </p:cBhvr>
                                      <p:to>
                                        <p:strVal val="visible"/>
                                      </p:to>
                                    </p:set>
                                    <p:anim calcmode="lin" valueType="num">
                                      <p:cBhvr additive="base">
                                        <p:cTn id="13" dur="500" fill="hold"/>
                                        <p:tgtEl>
                                          <p:spTgt spid="86835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6835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68355">
                                            <p:txEl>
                                              <p:pRg st="2" end="2"/>
                                            </p:txEl>
                                          </p:spTgt>
                                        </p:tgtEl>
                                        <p:attrNameLst>
                                          <p:attrName>style.visibility</p:attrName>
                                        </p:attrNameLst>
                                      </p:cBhvr>
                                      <p:to>
                                        <p:strVal val="visible"/>
                                      </p:to>
                                    </p:set>
                                    <p:anim calcmode="lin" valueType="num">
                                      <p:cBhvr additive="base">
                                        <p:cTn id="19" dur="500" fill="hold"/>
                                        <p:tgtEl>
                                          <p:spTgt spid="86835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6835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68355">
                                            <p:txEl>
                                              <p:pRg st="3" end="3"/>
                                            </p:txEl>
                                          </p:spTgt>
                                        </p:tgtEl>
                                        <p:attrNameLst>
                                          <p:attrName>style.visibility</p:attrName>
                                        </p:attrNameLst>
                                      </p:cBhvr>
                                      <p:to>
                                        <p:strVal val="visible"/>
                                      </p:to>
                                    </p:set>
                                    <p:anim calcmode="lin" valueType="num">
                                      <p:cBhvr additive="base">
                                        <p:cTn id="25" dur="500" fill="hold"/>
                                        <p:tgtEl>
                                          <p:spTgt spid="86835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68355">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68355">
                                            <p:txEl>
                                              <p:pRg st="4" end="4"/>
                                            </p:txEl>
                                          </p:spTgt>
                                        </p:tgtEl>
                                        <p:attrNameLst>
                                          <p:attrName>style.visibility</p:attrName>
                                        </p:attrNameLst>
                                      </p:cBhvr>
                                      <p:to>
                                        <p:strVal val="visible"/>
                                      </p:to>
                                    </p:set>
                                    <p:anim calcmode="lin" valueType="num">
                                      <p:cBhvr additive="base">
                                        <p:cTn id="31" dur="500" fill="hold"/>
                                        <p:tgtEl>
                                          <p:spTgt spid="86835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68355">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68355">
                                            <p:txEl>
                                              <p:pRg st="5" end="5"/>
                                            </p:txEl>
                                          </p:spTgt>
                                        </p:tgtEl>
                                        <p:attrNameLst>
                                          <p:attrName>style.visibility</p:attrName>
                                        </p:attrNameLst>
                                      </p:cBhvr>
                                      <p:to>
                                        <p:strVal val="visible"/>
                                      </p:to>
                                    </p:set>
                                    <p:anim calcmode="lin" valueType="num">
                                      <p:cBhvr additive="base">
                                        <p:cTn id="37" dur="500" fill="hold"/>
                                        <p:tgtEl>
                                          <p:spTgt spid="86835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868355">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8355" grpId="0" build="p"/>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869378" name="标题 869377"/>
          <p:cNvSpPr>
            <a:spLocks noGrp="1"/>
          </p:cNvSpPr>
          <p:nvPr>
            <p:ph type="title"/>
          </p:nvPr>
        </p:nvSpPr>
        <p:spPr>
          <a:ln/>
        </p:spPr>
        <p:txBody>
          <a:bodyPr anchor="ctr"/>
          <a:lstStyle/>
          <a:p>
            <a:r>
              <a:rPr lang="zh-CN" altLang="en-US" sz="4000" b="1" dirty="0"/>
              <a:t>二、内部招募的具体来源</a:t>
            </a:r>
            <a:endParaRPr lang="zh-CN" altLang="en-US" sz="4000" b="1"/>
          </a:p>
        </p:txBody>
      </p:sp>
      <p:sp>
        <p:nvSpPr>
          <p:cNvPr id="869379" name="文本占位符 869378"/>
          <p:cNvSpPr>
            <a:spLocks noGrp="1"/>
          </p:cNvSpPr>
          <p:nvPr>
            <p:ph type="body" idx="1"/>
          </p:nvPr>
        </p:nvSpPr>
        <p:spPr>
          <a:xfrm>
            <a:off x="539750" y="1412875"/>
            <a:ext cx="7772400" cy="4495800"/>
          </a:xfrm>
          <a:ln/>
        </p:spPr>
        <p:txBody>
          <a:bodyPr/>
          <a:lstStyle/>
          <a:p>
            <a:pPr>
              <a:buNone/>
            </a:pPr>
            <a:r>
              <a:rPr lang="en-US" altLang="zh-CN" sz="3600" b="1" dirty="0"/>
              <a:t>   1.</a:t>
            </a:r>
            <a:r>
              <a:rPr lang="zh-CN" altLang="en-US" sz="3600" b="1" dirty="0"/>
              <a:t>内部提拔</a:t>
            </a:r>
          </a:p>
          <a:p>
            <a:r>
              <a:rPr lang="zh-CN" altLang="en-US" sz="3600" b="1" dirty="0"/>
              <a:t>  </a:t>
            </a:r>
            <a:r>
              <a:rPr lang="en-US" altLang="zh-CN" sz="3600" b="1" dirty="0"/>
              <a:t>2.</a:t>
            </a:r>
            <a:r>
              <a:rPr lang="zh-CN" altLang="en-US" sz="3600" b="1" dirty="0"/>
              <a:t>工作调换</a:t>
            </a:r>
          </a:p>
          <a:p>
            <a:r>
              <a:rPr lang="zh-CN" altLang="en-US" sz="3600" b="1" dirty="0"/>
              <a:t>  </a:t>
            </a:r>
            <a:r>
              <a:rPr lang="en-US" altLang="zh-CN" sz="3600" b="1" dirty="0"/>
              <a:t>3.</a:t>
            </a:r>
            <a:r>
              <a:rPr lang="zh-CN" altLang="en-US" sz="3600" b="1" dirty="0"/>
              <a:t>工作轮换</a:t>
            </a:r>
          </a:p>
          <a:p>
            <a:r>
              <a:rPr lang="zh-CN" altLang="en-US" sz="3600" b="1" dirty="0"/>
              <a:t>  </a:t>
            </a:r>
            <a:r>
              <a:rPr lang="en-US" altLang="zh-CN" sz="3600" b="1" dirty="0"/>
              <a:t>4.</a:t>
            </a:r>
            <a:r>
              <a:rPr lang="zh-CN" altLang="en-US" sz="3600" b="1" dirty="0"/>
              <a:t>重新聘用</a:t>
            </a:r>
          </a:p>
          <a:p>
            <a:r>
              <a:rPr lang="zh-CN" altLang="en-US" sz="3600" b="1" dirty="0"/>
              <a:t>  </a:t>
            </a:r>
            <a:r>
              <a:rPr lang="en-US" altLang="zh-CN" sz="3600" b="1" dirty="0"/>
              <a:t>5.</a:t>
            </a:r>
            <a:r>
              <a:rPr lang="zh-CN" altLang="en-US" sz="3600" b="1" dirty="0"/>
              <a:t>公开招募（内部竞聘）</a:t>
            </a:r>
          </a:p>
          <a:p>
            <a:endParaRPr lang="zh-CN" altLang="en-US" sz="3600" b="1"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69379">
                                            <p:txEl>
                                              <p:pRg st="0" end="0"/>
                                            </p:txEl>
                                          </p:spTgt>
                                        </p:tgtEl>
                                        <p:attrNameLst>
                                          <p:attrName>style.visibility</p:attrName>
                                        </p:attrNameLst>
                                      </p:cBhvr>
                                      <p:to>
                                        <p:strVal val="visible"/>
                                      </p:to>
                                    </p:set>
                                    <p:anim calcmode="lin" valueType="num">
                                      <p:cBhvr additive="base">
                                        <p:cTn id="7" dur="500" fill="hold"/>
                                        <p:tgtEl>
                                          <p:spTgt spid="8693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6937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69379">
                                            <p:txEl>
                                              <p:pRg st="1" end="1"/>
                                            </p:txEl>
                                          </p:spTgt>
                                        </p:tgtEl>
                                        <p:attrNameLst>
                                          <p:attrName>style.visibility</p:attrName>
                                        </p:attrNameLst>
                                      </p:cBhvr>
                                      <p:to>
                                        <p:strVal val="visible"/>
                                      </p:to>
                                    </p:set>
                                    <p:anim calcmode="lin" valueType="num">
                                      <p:cBhvr additive="base">
                                        <p:cTn id="13" dur="500" fill="hold"/>
                                        <p:tgtEl>
                                          <p:spTgt spid="86937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6937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69379">
                                            <p:txEl>
                                              <p:pRg st="2" end="2"/>
                                            </p:txEl>
                                          </p:spTgt>
                                        </p:tgtEl>
                                        <p:attrNameLst>
                                          <p:attrName>style.visibility</p:attrName>
                                        </p:attrNameLst>
                                      </p:cBhvr>
                                      <p:to>
                                        <p:strVal val="visible"/>
                                      </p:to>
                                    </p:set>
                                    <p:anim calcmode="lin" valueType="num">
                                      <p:cBhvr additive="base">
                                        <p:cTn id="19" dur="500" fill="hold"/>
                                        <p:tgtEl>
                                          <p:spTgt spid="86937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6937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69379">
                                            <p:txEl>
                                              <p:pRg st="3" end="3"/>
                                            </p:txEl>
                                          </p:spTgt>
                                        </p:tgtEl>
                                        <p:attrNameLst>
                                          <p:attrName>style.visibility</p:attrName>
                                        </p:attrNameLst>
                                      </p:cBhvr>
                                      <p:to>
                                        <p:strVal val="visible"/>
                                      </p:to>
                                    </p:set>
                                    <p:anim calcmode="lin" valueType="num">
                                      <p:cBhvr additive="base">
                                        <p:cTn id="25" dur="500" fill="hold"/>
                                        <p:tgtEl>
                                          <p:spTgt spid="86937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69379">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69379">
                                            <p:txEl>
                                              <p:pRg st="4" end="4"/>
                                            </p:txEl>
                                          </p:spTgt>
                                        </p:tgtEl>
                                        <p:attrNameLst>
                                          <p:attrName>style.visibility</p:attrName>
                                        </p:attrNameLst>
                                      </p:cBhvr>
                                      <p:to>
                                        <p:strVal val="visible"/>
                                      </p:to>
                                    </p:set>
                                    <p:anim calcmode="lin" valueType="num">
                                      <p:cBhvr additive="base">
                                        <p:cTn id="31" dur="500" fill="hold"/>
                                        <p:tgtEl>
                                          <p:spTgt spid="86937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69379">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9379" grpId="0"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870402" name="标题 870401"/>
          <p:cNvSpPr>
            <a:spLocks noGrp="1"/>
          </p:cNvSpPr>
          <p:nvPr>
            <p:ph type="title"/>
          </p:nvPr>
        </p:nvSpPr>
        <p:spPr>
          <a:ln/>
        </p:spPr>
        <p:txBody>
          <a:bodyPr anchor="ctr"/>
          <a:lstStyle/>
          <a:p>
            <a:r>
              <a:rPr lang="zh-CN" altLang="en-US" b="1" dirty="0"/>
              <a:t>三、 外部招募的具体来源</a:t>
            </a:r>
            <a:endParaRPr lang="zh-CN" altLang="en-US" b="1"/>
          </a:p>
        </p:txBody>
      </p:sp>
      <p:sp>
        <p:nvSpPr>
          <p:cNvPr id="870403" name="文本占位符 870402"/>
          <p:cNvSpPr>
            <a:spLocks noGrp="1"/>
          </p:cNvSpPr>
          <p:nvPr>
            <p:ph type="body" idx="1"/>
          </p:nvPr>
        </p:nvSpPr>
        <p:spPr>
          <a:ln/>
        </p:spPr>
        <p:txBody>
          <a:bodyPr/>
          <a:lstStyle/>
          <a:p>
            <a:r>
              <a:rPr lang="en-US" altLang="zh-CN" sz="3600" b="1" dirty="0"/>
              <a:t>1.</a:t>
            </a:r>
            <a:r>
              <a:rPr lang="zh-CN" altLang="en-US" sz="3600" b="1" dirty="0"/>
              <a:t>学校招聘</a:t>
            </a:r>
          </a:p>
          <a:p>
            <a:r>
              <a:rPr lang="en-US" altLang="zh-CN" sz="3600" b="1" dirty="0"/>
              <a:t>2.</a:t>
            </a:r>
            <a:r>
              <a:rPr lang="zh-CN" altLang="en-US" sz="3600" b="1" dirty="0"/>
              <a:t>竞争对手与其他单位</a:t>
            </a:r>
          </a:p>
          <a:p>
            <a:r>
              <a:rPr lang="en-US" altLang="zh-CN" sz="3600" b="1" dirty="0"/>
              <a:t>3.</a:t>
            </a:r>
            <a:r>
              <a:rPr lang="zh-CN" altLang="en-US" sz="3600" b="1" dirty="0"/>
              <a:t>下岗失业者</a:t>
            </a:r>
          </a:p>
          <a:p>
            <a:r>
              <a:rPr lang="en-US" altLang="zh-CN" sz="3600" b="1" dirty="0"/>
              <a:t>4.</a:t>
            </a:r>
            <a:r>
              <a:rPr lang="zh-CN" altLang="en-US" sz="3600" b="1" dirty="0"/>
              <a:t>退伍军人</a:t>
            </a:r>
          </a:p>
          <a:p>
            <a:r>
              <a:rPr lang="en-US" altLang="zh-CN" sz="3600" b="1" dirty="0"/>
              <a:t>5.</a:t>
            </a:r>
            <a:r>
              <a:rPr lang="zh-CN" altLang="en-US" sz="3600" b="1" dirty="0"/>
              <a:t>退休人员</a:t>
            </a:r>
          </a:p>
          <a:p>
            <a:pPr>
              <a:buNone/>
            </a:pPr>
            <a:endParaRPr lang="zh-CN" altLang="en-US" sz="3600" b="1" dirty="0"/>
          </a:p>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70403">
                                            <p:txEl>
                                              <p:pRg st="0" end="0"/>
                                            </p:txEl>
                                          </p:spTgt>
                                        </p:tgtEl>
                                        <p:attrNameLst>
                                          <p:attrName>style.visibility</p:attrName>
                                        </p:attrNameLst>
                                      </p:cBhvr>
                                      <p:to>
                                        <p:strVal val="visible"/>
                                      </p:to>
                                    </p:set>
                                    <p:anim calcmode="lin" valueType="num">
                                      <p:cBhvr additive="base">
                                        <p:cTn id="7" dur="500" fill="hold"/>
                                        <p:tgtEl>
                                          <p:spTgt spid="87040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7040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70403">
                                            <p:txEl>
                                              <p:pRg st="1" end="1"/>
                                            </p:txEl>
                                          </p:spTgt>
                                        </p:tgtEl>
                                        <p:attrNameLst>
                                          <p:attrName>style.visibility</p:attrName>
                                        </p:attrNameLst>
                                      </p:cBhvr>
                                      <p:to>
                                        <p:strVal val="visible"/>
                                      </p:to>
                                    </p:set>
                                    <p:anim calcmode="lin" valueType="num">
                                      <p:cBhvr additive="base">
                                        <p:cTn id="13" dur="500" fill="hold"/>
                                        <p:tgtEl>
                                          <p:spTgt spid="87040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7040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70403">
                                            <p:txEl>
                                              <p:pRg st="2" end="2"/>
                                            </p:txEl>
                                          </p:spTgt>
                                        </p:tgtEl>
                                        <p:attrNameLst>
                                          <p:attrName>style.visibility</p:attrName>
                                        </p:attrNameLst>
                                      </p:cBhvr>
                                      <p:to>
                                        <p:strVal val="visible"/>
                                      </p:to>
                                    </p:set>
                                    <p:anim calcmode="lin" valueType="num">
                                      <p:cBhvr additive="base">
                                        <p:cTn id="19" dur="500" fill="hold"/>
                                        <p:tgtEl>
                                          <p:spTgt spid="87040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7040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70403">
                                            <p:txEl>
                                              <p:pRg st="3" end="3"/>
                                            </p:txEl>
                                          </p:spTgt>
                                        </p:tgtEl>
                                        <p:attrNameLst>
                                          <p:attrName>style.visibility</p:attrName>
                                        </p:attrNameLst>
                                      </p:cBhvr>
                                      <p:to>
                                        <p:strVal val="visible"/>
                                      </p:to>
                                    </p:set>
                                    <p:anim calcmode="lin" valueType="num">
                                      <p:cBhvr additive="base">
                                        <p:cTn id="25" dur="500" fill="hold"/>
                                        <p:tgtEl>
                                          <p:spTgt spid="87040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7040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70403">
                                            <p:txEl>
                                              <p:pRg st="4" end="4"/>
                                            </p:txEl>
                                          </p:spTgt>
                                        </p:tgtEl>
                                        <p:attrNameLst>
                                          <p:attrName>style.visibility</p:attrName>
                                        </p:attrNameLst>
                                      </p:cBhvr>
                                      <p:to>
                                        <p:strVal val="visible"/>
                                      </p:to>
                                    </p:set>
                                    <p:anim calcmode="lin" valueType="num">
                                      <p:cBhvr additive="base">
                                        <p:cTn id="31" dur="500" fill="hold"/>
                                        <p:tgtEl>
                                          <p:spTgt spid="87040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70403">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03" grpId="0" build="p"/>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871426" name="标题 871425"/>
          <p:cNvSpPr>
            <a:spLocks noGrp="1"/>
          </p:cNvSpPr>
          <p:nvPr>
            <p:ph type="title"/>
          </p:nvPr>
        </p:nvSpPr>
        <p:spPr>
          <a:xfrm>
            <a:off x="684213" y="228600"/>
            <a:ext cx="7773987" cy="752475"/>
          </a:xfrm>
          <a:ln/>
        </p:spPr>
        <p:txBody>
          <a:bodyPr anchor="ctr"/>
          <a:lstStyle/>
          <a:p>
            <a:r>
              <a:rPr lang="zh-CN" altLang="en-US" sz="3600" b="1" dirty="0"/>
              <a:t>四、外部招聘的方法</a:t>
            </a:r>
            <a:endParaRPr lang="zh-CN" altLang="en-US" sz="3600" b="1"/>
          </a:p>
        </p:txBody>
      </p:sp>
      <p:sp>
        <p:nvSpPr>
          <p:cNvPr id="871427" name="文本占位符 871426"/>
          <p:cNvSpPr>
            <a:spLocks noGrp="1"/>
          </p:cNvSpPr>
          <p:nvPr>
            <p:ph type="body" idx="1"/>
          </p:nvPr>
        </p:nvSpPr>
        <p:spPr>
          <a:xfrm>
            <a:off x="539750" y="836613"/>
            <a:ext cx="8604250" cy="5761037"/>
          </a:xfrm>
          <a:ln/>
        </p:spPr>
        <p:txBody>
          <a:bodyPr/>
          <a:lstStyle/>
          <a:p>
            <a:pPr>
              <a:lnSpc>
                <a:spcPct val="105000"/>
              </a:lnSpc>
              <a:buNone/>
            </a:pPr>
            <a:r>
              <a:rPr lang="en-US" altLang="zh-CN" sz="2400" b="1" dirty="0"/>
              <a:t>1</a:t>
            </a:r>
            <a:r>
              <a:rPr lang="zh-CN" altLang="en-US" sz="2400" b="1" dirty="0"/>
              <a:t>、广告招聘</a:t>
            </a:r>
          </a:p>
          <a:p>
            <a:pPr>
              <a:lnSpc>
                <a:spcPct val="105000"/>
              </a:lnSpc>
              <a:buNone/>
            </a:pPr>
            <a:r>
              <a:rPr lang="en-US" altLang="zh-CN" sz="2400" b="1" dirty="0"/>
              <a:t>2</a:t>
            </a:r>
            <a:r>
              <a:rPr lang="zh-CN" altLang="en-US" sz="2400" b="1" dirty="0"/>
              <a:t>、外出招聘</a:t>
            </a:r>
          </a:p>
          <a:p>
            <a:pPr lvl="1">
              <a:lnSpc>
                <a:spcPct val="105000"/>
              </a:lnSpc>
              <a:spcBef>
                <a:spcPct val="45000"/>
              </a:spcBef>
            </a:pPr>
            <a:r>
              <a:rPr lang="zh-CN" altLang="en-US" sz="2400" b="1" dirty="0"/>
              <a:t>由招聘人员直接实施，可以有效地避免信息传递过程中的“漏斗现象”和失真现象，可以很好的宣传企业的自我形象。</a:t>
            </a:r>
          </a:p>
          <a:p>
            <a:pPr lvl="1">
              <a:lnSpc>
                <a:spcPct val="105000"/>
              </a:lnSpc>
              <a:spcBef>
                <a:spcPct val="45000"/>
              </a:spcBef>
            </a:pPr>
            <a:r>
              <a:rPr lang="zh-CN" altLang="en-US" sz="2400" b="1" dirty="0"/>
              <a:t>费用高，需要投入大量的人力和物力会受时间限制。</a:t>
            </a:r>
            <a:endParaRPr lang="zh-CN" altLang="en-US" sz="2400" b="1"/>
          </a:p>
          <a:p>
            <a:pPr>
              <a:lnSpc>
                <a:spcPct val="105000"/>
              </a:lnSpc>
              <a:buNone/>
            </a:pPr>
            <a:r>
              <a:rPr lang="en-US" altLang="zh-CN" sz="2400" b="1" dirty="0"/>
              <a:t>3</a:t>
            </a:r>
            <a:r>
              <a:rPr lang="zh-CN" altLang="en-US" sz="2400" b="1" dirty="0"/>
              <a:t>、中介结构招聘</a:t>
            </a:r>
          </a:p>
          <a:p>
            <a:pPr lvl="1">
              <a:lnSpc>
                <a:spcPct val="105000"/>
              </a:lnSpc>
            </a:pPr>
            <a:r>
              <a:rPr lang="zh-CN" altLang="en-US" sz="2400" b="1" dirty="0"/>
              <a:t>节省时间，使招聘有针对性。</a:t>
            </a:r>
          </a:p>
          <a:p>
            <a:pPr lvl="1">
              <a:lnSpc>
                <a:spcPct val="105000"/>
              </a:lnSpc>
            </a:pPr>
            <a:r>
              <a:rPr lang="zh-CN" altLang="en-US" sz="2400" b="1" dirty="0"/>
              <a:t>招聘的人员可能不符合要求，费用高。</a:t>
            </a:r>
            <a:endParaRPr lang="zh-CN" altLang="en-US" sz="2400" b="1"/>
          </a:p>
          <a:p>
            <a:pPr>
              <a:lnSpc>
                <a:spcPct val="105000"/>
              </a:lnSpc>
              <a:buNone/>
            </a:pPr>
            <a:r>
              <a:rPr lang="en-US" altLang="zh-CN" sz="2400" b="1" dirty="0"/>
              <a:t>4</a:t>
            </a:r>
            <a:r>
              <a:rPr lang="zh-CN" altLang="en-US" sz="2400" b="1" dirty="0"/>
              <a:t>、推荐招聘</a:t>
            </a:r>
          </a:p>
          <a:p>
            <a:pPr lvl="1">
              <a:lnSpc>
                <a:spcPct val="105000"/>
              </a:lnSpc>
            </a:pPr>
            <a:r>
              <a:rPr lang="zh-CN" altLang="en-US" sz="2400" b="1" dirty="0"/>
              <a:t>招聘成本低；推荐人对应聘人员比较了解；离职率较低。</a:t>
            </a:r>
          </a:p>
          <a:p>
            <a:pPr lvl="1">
              <a:lnSpc>
                <a:spcPct val="105000"/>
              </a:lnSpc>
            </a:pPr>
            <a:r>
              <a:rPr lang="zh-CN" altLang="en-US" sz="2400" b="1" dirty="0"/>
              <a:t>容易形成非正式的小团体；容易出现任人唯亲现象；选拔范围小。</a:t>
            </a:r>
            <a:endParaRPr lang="zh-CN" altLang="en-US" sz="2400" b="1"/>
          </a:p>
        </p:txBody>
      </p:sp>
    </p:spTree>
  </p:cSld>
  <p:clrMapOvr>
    <a:masterClrMapping/>
  </p:clrMapOvr>
  <p:transition>
    <p:random/>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872450" name="标题 872449"/>
          <p:cNvSpPr>
            <a:spLocks noGrp="1"/>
          </p:cNvSpPr>
          <p:nvPr>
            <p:ph type="title"/>
          </p:nvPr>
        </p:nvSpPr>
        <p:spPr>
          <a:xfrm>
            <a:off x="684213" y="-171450"/>
            <a:ext cx="7772400" cy="1143000"/>
          </a:xfrm>
          <a:ln/>
        </p:spPr>
        <p:txBody>
          <a:bodyPr anchor="ctr"/>
          <a:lstStyle/>
          <a:p>
            <a:r>
              <a:rPr lang="zh-CN" altLang="en-US" sz="3600" b="1" dirty="0"/>
              <a:t>广告招聘</a:t>
            </a:r>
            <a:endParaRPr lang="zh-CN" altLang="en-US" sz="3600" b="1"/>
          </a:p>
        </p:txBody>
      </p:sp>
      <p:sp>
        <p:nvSpPr>
          <p:cNvPr id="872451" name="文本占位符 872450"/>
          <p:cNvSpPr>
            <a:spLocks noGrp="1"/>
          </p:cNvSpPr>
          <p:nvPr>
            <p:ph type="body" idx="1"/>
          </p:nvPr>
        </p:nvSpPr>
        <p:spPr>
          <a:xfrm>
            <a:off x="468313" y="765175"/>
            <a:ext cx="7772400" cy="3810000"/>
          </a:xfrm>
          <a:ln/>
        </p:spPr>
        <p:txBody>
          <a:bodyPr/>
          <a:lstStyle/>
          <a:p>
            <a:pPr>
              <a:lnSpc>
                <a:spcPct val="175000"/>
              </a:lnSpc>
              <a:spcBef>
                <a:spcPct val="45000"/>
              </a:spcBef>
              <a:buNone/>
            </a:pPr>
            <a:r>
              <a:rPr lang="en-US" altLang="zh-CN" dirty="0"/>
              <a:t> </a:t>
            </a:r>
            <a:r>
              <a:rPr lang="zh-CN" altLang="en-US" sz="2400" b="1" dirty="0"/>
              <a:t>需要考虑广告媒体的选择和广告内容的构思。</a:t>
            </a:r>
          </a:p>
          <a:p>
            <a:pPr>
              <a:lnSpc>
                <a:spcPct val="175000"/>
              </a:lnSpc>
              <a:spcBef>
                <a:spcPct val="45000"/>
              </a:spcBef>
            </a:pPr>
            <a:r>
              <a:rPr lang="zh-CN" altLang="en-US" sz="2400" b="1" dirty="0"/>
              <a:t>广告的设计要遵循</a:t>
            </a:r>
            <a:r>
              <a:rPr lang="en-US" altLang="zh-CN" sz="2400" b="1" dirty="0"/>
              <a:t>AIDA</a:t>
            </a:r>
            <a:r>
              <a:rPr lang="zh-CN" altLang="en-US" sz="2400" b="1" dirty="0"/>
              <a:t>原则：</a:t>
            </a:r>
          </a:p>
          <a:p>
            <a:pPr lvl="1">
              <a:lnSpc>
                <a:spcPct val="175000"/>
              </a:lnSpc>
              <a:spcBef>
                <a:spcPct val="45000"/>
              </a:spcBef>
            </a:pPr>
            <a:r>
              <a:rPr lang="en-US" altLang="zh-CN" sz="2400" b="1" dirty="0"/>
              <a:t>A</a:t>
            </a:r>
            <a:r>
              <a:rPr lang="zh-CN" altLang="en-US" sz="2400" b="1" dirty="0"/>
              <a:t>，即</a:t>
            </a:r>
            <a:r>
              <a:rPr lang="en-US" altLang="zh-CN" sz="2400" b="1" dirty="0"/>
              <a:t>attention</a:t>
            </a:r>
            <a:r>
              <a:rPr lang="zh-CN" altLang="en-US" sz="2400" b="1" dirty="0"/>
              <a:t>，广告要吸引人注意；</a:t>
            </a:r>
          </a:p>
          <a:p>
            <a:pPr lvl="1">
              <a:lnSpc>
                <a:spcPct val="175000"/>
              </a:lnSpc>
              <a:spcBef>
                <a:spcPct val="45000"/>
              </a:spcBef>
            </a:pPr>
            <a:r>
              <a:rPr lang="en-US" altLang="zh-CN" sz="2400" b="1" dirty="0"/>
              <a:t>I</a:t>
            </a:r>
            <a:r>
              <a:rPr lang="zh-CN" altLang="en-US" sz="2400" b="1" dirty="0"/>
              <a:t>， 即</a:t>
            </a:r>
            <a:r>
              <a:rPr lang="en-US" altLang="zh-CN" sz="2400" b="1" dirty="0"/>
              <a:t>interest</a:t>
            </a:r>
            <a:r>
              <a:rPr lang="zh-CN" altLang="en-US" sz="2400" b="1" dirty="0"/>
              <a:t>，  广告要激起人们对空缺职位的兴趣；</a:t>
            </a:r>
          </a:p>
          <a:p>
            <a:pPr lvl="1">
              <a:lnSpc>
                <a:spcPct val="175000"/>
              </a:lnSpc>
              <a:spcBef>
                <a:spcPct val="45000"/>
              </a:spcBef>
            </a:pPr>
            <a:r>
              <a:rPr lang="en-US" altLang="zh-CN" sz="2400" b="1" dirty="0"/>
              <a:t>D</a:t>
            </a:r>
            <a:r>
              <a:rPr lang="zh-CN" altLang="en-US" sz="2400" b="1" dirty="0"/>
              <a:t>，即</a:t>
            </a:r>
            <a:r>
              <a:rPr lang="en-US" altLang="zh-CN" sz="2400" b="1" dirty="0"/>
              <a:t>desire,      </a:t>
            </a:r>
            <a:r>
              <a:rPr lang="zh-CN" altLang="en-US" sz="2400" b="1" dirty="0"/>
              <a:t>广告要唤起人们应聘的愿望；</a:t>
            </a:r>
          </a:p>
          <a:p>
            <a:pPr lvl="1">
              <a:lnSpc>
                <a:spcPct val="175000"/>
              </a:lnSpc>
              <a:spcBef>
                <a:spcPct val="45000"/>
              </a:spcBef>
            </a:pPr>
            <a:r>
              <a:rPr lang="en-US" altLang="zh-CN" sz="2400" b="1" dirty="0"/>
              <a:t>A</a:t>
            </a:r>
            <a:r>
              <a:rPr lang="zh-CN" altLang="en-US" sz="2400" b="1" dirty="0"/>
              <a:t>，即</a:t>
            </a:r>
            <a:r>
              <a:rPr lang="en-US" altLang="zh-CN" sz="2400" b="1" dirty="0"/>
              <a:t>action</a:t>
            </a:r>
            <a:r>
              <a:rPr lang="zh-CN" altLang="en-US" sz="2400" b="1" dirty="0"/>
              <a:t>，   广告要促使人们能够采取行动。</a:t>
            </a:r>
            <a:endParaRPr lang="zh-CN" altLang="en-US" sz="2400" b="1"/>
          </a:p>
        </p:txBody>
      </p:sp>
    </p:spTree>
  </p:cSld>
  <p:clrMapOvr>
    <a:masterClrMapping/>
  </p:clrMapOvr>
  <p:transition>
    <p:random/>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863234" name="标题 863233"/>
          <p:cNvSpPr>
            <a:spLocks noGrp="1"/>
          </p:cNvSpPr>
          <p:nvPr>
            <p:ph type="title"/>
          </p:nvPr>
        </p:nvSpPr>
        <p:spPr>
          <a:xfrm>
            <a:off x="684213" y="228600"/>
            <a:ext cx="7773987" cy="823913"/>
          </a:xfrm>
          <a:ln/>
        </p:spPr>
        <p:txBody>
          <a:bodyPr anchor="ctr"/>
          <a:lstStyle/>
          <a:p>
            <a:r>
              <a:rPr lang="en-US" altLang="zh-CN" b="1" dirty="0">
                <a:solidFill>
                  <a:schemeClr val="tx1"/>
                </a:solidFill>
                <a:latin typeface="隶书" panose="02010509060101010101" pitchFamily="49" charset="-122"/>
                <a:ea typeface="隶书" panose="02010509060101010101" pitchFamily="49" charset="-122"/>
              </a:rPr>
              <a:t>  </a:t>
            </a:r>
            <a:r>
              <a:rPr lang="zh-CN" altLang="en-US" b="1" dirty="0">
                <a:solidFill>
                  <a:schemeClr val="tx1"/>
                </a:solidFill>
                <a:latin typeface="隶书" panose="02010509060101010101" pitchFamily="49" charset="-122"/>
                <a:ea typeface="隶书" panose="02010509060101010101" pitchFamily="49" charset="-122"/>
              </a:rPr>
              <a:t>五、招聘渠道优劣</a:t>
            </a:r>
          </a:p>
        </p:txBody>
      </p:sp>
      <p:grpSp>
        <p:nvGrpSpPr>
          <p:cNvPr id="863235" name="组合 863234"/>
          <p:cNvGrpSpPr/>
          <p:nvPr/>
        </p:nvGrpSpPr>
        <p:grpSpPr>
          <a:xfrm>
            <a:off x="755650" y="1268413"/>
            <a:ext cx="8083550" cy="5145087"/>
            <a:chOff x="480" y="912"/>
            <a:chExt cx="4800" cy="2592"/>
          </a:xfrm>
        </p:grpSpPr>
        <p:sp>
          <p:nvSpPr>
            <p:cNvPr id="863236" name="文本框 863235"/>
            <p:cNvSpPr txBox="1"/>
            <p:nvPr/>
          </p:nvSpPr>
          <p:spPr>
            <a:xfrm>
              <a:off x="480" y="912"/>
              <a:ext cx="1968" cy="235"/>
            </a:xfrm>
            <a:prstGeom prst="rect">
              <a:avLst/>
            </a:prstGeom>
            <a:gradFill rotWithShape="0">
              <a:gsLst>
                <a:gs pos="0">
                  <a:srgbClr val="FFFFFF"/>
                </a:gs>
                <a:gs pos="100000">
                  <a:schemeClr val="accent1"/>
                </a:gs>
              </a:gsLst>
              <a:lin ang="2700000" scaled="1"/>
              <a:tileRect/>
            </a:gradFill>
            <a:ln w="9525" cap="flat" cmpd="sng">
              <a:solidFill>
                <a:schemeClr val="folHlink"/>
              </a:solidFill>
              <a:prstDash val="solid"/>
              <a:miter/>
              <a:headEnd type="none" w="med" len="med"/>
              <a:tailEnd type="none" w="med" len="med"/>
            </a:ln>
            <a:effectLst>
              <a:outerShdw dist="107763" dir="2699999" algn="ctr" rotWithShape="0">
                <a:schemeClr val="bg2"/>
              </a:outerShdw>
            </a:effectLst>
          </p:spPr>
          <p:txBody>
            <a:bodyPr>
              <a:spAutoFit/>
            </a:bodyPr>
            <a:lstStyle/>
            <a:p>
              <a:pPr algn="ctr" eaLnBrk="1" hangingPunct="1">
                <a:spcBef>
                  <a:spcPct val="50000"/>
                </a:spcBef>
              </a:pPr>
              <a:r>
                <a:rPr lang="zh-CN" altLang="en-US" sz="2400" u="none" dirty="0">
                  <a:latin typeface="Times New Roman" panose="02020603050405020304" pitchFamily="18" charset="0"/>
                  <a:ea typeface="黑体" panose="02010609060101010101" pitchFamily="49" charset="-122"/>
                </a:rPr>
                <a:t>内部招聘</a:t>
              </a:r>
              <a:endParaRPr lang="zh-CN" altLang="en-US" sz="2400" u="none">
                <a:latin typeface="Times New Roman" panose="02020603050405020304" pitchFamily="18" charset="0"/>
              </a:endParaRPr>
            </a:p>
          </p:txBody>
        </p:sp>
        <p:sp>
          <p:nvSpPr>
            <p:cNvPr id="863237" name="文本框 863236"/>
            <p:cNvSpPr txBox="1"/>
            <p:nvPr/>
          </p:nvSpPr>
          <p:spPr>
            <a:xfrm>
              <a:off x="2592" y="912"/>
              <a:ext cx="2688" cy="235"/>
            </a:xfrm>
            <a:prstGeom prst="rect">
              <a:avLst/>
            </a:prstGeom>
            <a:gradFill rotWithShape="0">
              <a:gsLst>
                <a:gs pos="0">
                  <a:srgbClr val="FFFFFF"/>
                </a:gs>
                <a:gs pos="100000">
                  <a:schemeClr val="accent1"/>
                </a:gs>
              </a:gsLst>
              <a:lin ang="2700000" scaled="1"/>
              <a:tileRect/>
            </a:gradFill>
            <a:ln w="9525" cap="flat" cmpd="sng">
              <a:solidFill>
                <a:schemeClr val="folHlink"/>
              </a:solidFill>
              <a:prstDash val="solid"/>
              <a:miter/>
              <a:headEnd type="none" w="med" len="med"/>
              <a:tailEnd type="none" w="med" len="med"/>
            </a:ln>
            <a:effectLst>
              <a:outerShdw dist="107763" dir="2699999" algn="ctr" rotWithShape="0">
                <a:schemeClr val="bg2"/>
              </a:outerShdw>
            </a:effectLst>
          </p:spPr>
          <p:txBody>
            <a:bodyPr>
              <a:spAutoFit/>
            </a:bodyPr>
            <a:lstStyle/>
            <a:p>
              <a:pPr algn="ctr" eaLnBrk="1" hangingPunct="1">
                <a:spcBef>
                  <a:spcPct val="50000"/>
                </a:spcBef>
              </a:pPr>
              <a:r>
                <a:rPr lang="zh-CN" altLang="en-US" sz="2400" u="none" dirty="0">
                  <a:latin typeface="Times New Roman" panose="02020603050405020304" pitchFamily="18" charset="0"/>
                  <a:ea typeface="黑体" panose="02010609060101010101" pitchFamily="49" charset="-122"/>
                </a:rPr>
                <a:t>外 部 招 聘</a:t>
              </a:r>
              <a:endParaRPr lang="zh-CN" altLang="en-US" sz="2400" u="none">
                <a:latin typeface="Times New Roman" panose="02020603050405020304" pitchFamily="18" charset="0"/>
                <a:ea typeface="黑体" panose="02010609060101010101" pitchFamily="49" charset="-122"/>
              </a:endParaRPr>
            </a:p>
          </p:txBody>
        </p:sp>
        <p:sp>
          <p:nvSpPr>
            <p:cNvPr id="863238" name="文本框 863237"/>
            <p:cNvSpPr txBox="1"/>
            <p:nvPr/>
          </p:nvSpPr>
          <p:spPr>
            <a:xfrm>
              <a:off x="480" y="1440"/>
              <a:ext cx="1968" cy="1152"/>
            </a:xfrm>
            <a:prstGeom prst="rect">
              <a:avLst/>
            </a:prstGeom>
            <a:gradFill rotWithShape="0">
              <a:gsLst>
                <a:gs pos="0">
                  <a:srgbClr val="FFFFFF"/>
                </a:gs>
                <a:gs pos="100000">
                  <a:srgbClr val="FF9900"/>
                </a:gs>
              </a:gsLst>
              <a:lin ang="2700000" scaled="1"/>
              <a:tileRect/>
            </a:gradFill>
            <a:ln w="9525" cap="flat" cmpd="sng">
              <a:solidFill>
                <a:schemeClr val="folHlink"/>
              </a:solidFill>
              <a:prstDash val="solid"/>
              <a:miter/>
              <a:headEnd type="none" w="med" len="med"/>
              <a:tailEnd type="none" w="med" len="med"/>
            </a:ln>
            <a:effectLst>
              <a:outerShdw dist="107763" dir="2699999" algn="ctr" rotWithShape="0">
                <a:schemeClr val="bg2"/>
              </a:outerShdw>
            </a:effectLst>
          </p:spPr>
          <p:txBody>
            <a:bodyPr/>
            <a:lstStyle/>
            <a:p>
              <a:pPr algn="just" eaLnBrk="1" hangingPunct="1">
                <a:lnSpc>
                  <a:spcPct val="110000"/>
                </a:lnSpc>
                <a:buClr>
                  <a:srgbClr val="339933"/>
                </a:buClr>
                <a:buFont typeface="Wingdings" panose="05000000000000000000" pitchFamily="2" charset="2"/>
                <a:buChar char="J"/>
              </a:pPr>
              <a:r>
                <a:rPr lang="zh-CN" altLang="en-US" sz="1900" u="none" dirty="0">
                  <a:latin typeface="幼圆" panose="02010509060101010101" pitchFamily="49" charset="-122"/>
                  <a:ea typeface="幼圆" panose="02010509060101010101" pitchFamily="49" charset="-122"/>
                </a:rPr>
                <a:t>了解全面，准确性高</a:t>
              </a:r>
            </a:p>
            <a:p>
              <a:pPr algn="just" eaLnBrk="1" hangingPunct="1">
                <a:lnSpc>
                  <a:spcPct val="110000"/>
                </a:lnSpc>
                <a:buClr>
                  <a:srgbClr val="339933"/>
                </a:buClr>
                <a:buFont typeface="Wingdings" panose="05000000000000000000" pitchFamily="2" charset="2"/>
                <a:buChar char="J"/>
              </a:pPr>
              <a:r>
                <a:rPr lang="zh-CN" altLang="en-US" sz="1900" u="none" dirty="0">
                  <a:latin typeface="幼圆" panose="02010509060101010101" pitchFamily="49" charset="-122"/>
                  <a:ea typeface="幼圆" panose="02010509060101010101" pitchFamily="49" charset="-122"/>
                </a:rPr>
                <a:t>可鼓舞士气，激励员工</a:t>
              </a:r>
            </a:p>
            <a:p>
              <a:pPr algn="just" eaLnBrk="1" hangingPunct="1">
                <a:lnSpc>
                  <a:spcPct val="110000"/>
                </a:lnSpc>
                <a:buClr>
                  <a:srgbClr val="339933"/>
                </a:buClr>
                <a:buFont typeface="Wingdings" panose="05000000000000000000" pitchFamily="2" charset="2"/>
                <a:buChar char="J"/>
              </a:pPr>
              <a:r>
                <a:rPr lang="zh-CN" altLang="en-US" sz="1900" u="none" dirty="0">
                  <a:latin typeface="幼圆" panose="02010509060101010101" pitchFamily="49" charset="-122"/>
                  <a:ea typeface="幼圆" panose="02010509060101010101" pitchFamily="49" charset="-122"/>
                </a:rPr>
                <a:t>可更快适应工作</a:t>
              </a:r>
            </a:p>
            <a:p>
              <a:pPr algn="just" eaLnBrk="1" hangingPunct="1">
                <a:lnSpc>
                  <a:spcPct val="110000"/>
                </a:lnSpc>
                <a:buClr>
                  <a:srgbClr val="339933"/>
                </a:buClr>
                <a:buFont typeface="Wingdings" panose="05000000000000000000" pitchFamily="2" charset="2"/>
                <a:buChar char="J"/>
              </a:pPr>
              <a:r>
                <a:rPr lang="zh-CN" altLang="en-US" sz="1900" u="none" dirty="0">
                  <a:latin typeface="幼圆" panose="02010509060101010101" pitchFamily="49" charset="-122"/>
                  <a:ea typeface="幼圆" panose="02010509060101010101" pitchFamily="49" charset="-122"/>
                </a:rPr>
                <a:t>使组织培训投资得到回报</a:t>
              </a:r>
            </a:p>
            <a:p>
              <a:pPr algn="just" eaLnBrk="1" hangingPunct="1">
                <a:lnSpc>
                  <a:spcPct val="110000"/>
                </a:lnSpc>
                <a:buClr>
                  <a:srgbClr val="339933"/>
                </a:buClr>
                <a:buFont typeface="Wingdings" panose="05000000000000000000" pitchFamily="2" charset="2"/>
                <a:buChar char="J"/>
              </a:pPr>
              <a:r>
                <a:rPr lang="zh-CN" altLang="en-US" sz="1900" u="none" dirty="0">
                  <a:latin typeface="幼圆" panose="02010509060101010101" pitchFamily="49" charset="-122"/>
                  <a:ea typeface="幼圆" panose="02010509060101010101" pitchFamily="49" charset="-122"/>
                </a:rPr>
                <a:t>选择费用低</a:t>
              </a:r>
              <a:endParaRPr lang="zh-CN" altLang="en-US" sz="1900" u="none">
                <a:latin typeface="幼圆" panose="02010509060101010101" pitchFamily="49" charset="-122"/>
                <a:ea typeface="幼圆" panose="02010509060101010101" pitchFamily="49" charset="-122"/>
              </a:endParaRPr>
            </a:p>
          </p:txBody>
        </p:sp>
        <p:sp>
          <p:nvSpPr>
            <p:cNvPr id="863239" name="文本框 863238"/>
            <p:cNvSpPr txBox="1"/>
            <p:nvPr/>
          </p:nvSpPr>
          <p:spPr>
            <a:xfrm>
              <a:off x="2592" y="1440"/>
              <a:ext cx="2688" cy="1152"/>
            </a:xfrm>
            <a:prstGeom prst="rect">
              <a:avLst/>
            </a:prstGeom>
            <a:gradFill rotWithShape="0">
              <a:gsLst>
                <a:gs pos="0">
                  <a:srgbClr val="FFFFFF"/>
                </a:gs>
                <a:gs pos="100000">
                  <a:srgbClr val="FF9900"/>
                </a:gs>
              </a:gsLst>
              <a:lin ang="2700000" scaled="1"/>
              <a:tileRect/>
            </a:gradFill>
            <a:ln w="9525" cap="flat" cmpd="sng">
              <a:solidFill>
                <a:schemeClr val="folHlink"/>
              </a:solidFill>
              <a:prstDash val="solid"/>
              <a:miter/>
              <a:headEnd type="none" w="med" len="med"/>
              <a:tailEnd type="none" w="med" len="med"/>
            </a:ln>
            <a:effectLst>
              <a:outerShdw dist="107763" dir="2699999" algn="ctr" rotWithShape="0">
                <a:schemeClr val="bg2"/>
              </a:outerShdw>
            </a:effectLst>
          </p:spPr>
          <p:txBody>
            <a:bodyPr/>
            <a:lstStyle/>
            <a:p>
              <a:pPr algn="just" eaLnBrk="1" hangingPunct="1">
                <a:lnSpc>
                  <a:spcPct val="125000"/>
                </a:lnSpc>
                <a:buClr>
                  <a:srgbClr val="339933"/>
                </a:buClr>
                <a:buFont typeface="Wingdings" panose="05000000000000000000" pitchFamily="2" charset="2"/>
                <a:buChar char="J"/>
              </a:pPr>
              <a:r>
                <a:rPr lang="zh-CN" altLang="en-US" sz="1900" u="none" dirty="0">
                  <a:latin typeface="幼圆" panose="02010509060101010101" pitchFamily="49" charset="-122"/>
                  <a:ea typeface="幼圆" panose="02010509060101010101" pitchFamily="49" charset="-122"/>
                </a:rPr>
                <a:t>来源广，余地大，利于召到一流人才</a:t>
              </a:r>
            </a:p>
            <a:p>
              <a:pPr algn="just" eaLnBrk="1" hangingPunct="1">
                <a:lnSpc>
                  <a:spcPct val="125000"/>
                </a:lnSpc>
                <a:buClr>
                  <a:srgbClr val="339933"/>
                </a:buClr>
                <a:buFont typeface="Wingdings" panose="05000000000000000000" pitchFamily="2" charset="2"/>
                <a:buChar char="J"/>
              </a:pPr>
              <a:r>
                <a:rPr lang="zh-CN" altLang="en-US" sz="1900" u="none" dirty="0">
                  <a:latin typeface="幼圆" panose="02010509060101010101" pitchFamily="49" charset="-122"/>
                  <a:ea typeface="幼圆" panose="02010509060101010101" pitchFamily="49" charset="-122"/>
                </a:rPr>
                <a:t>带来新思想、新方法</a:t>
              </a:r>
            </a:p>
            <a:p>
              <a:pPr algn="just" eaLnBrk="1" hangingPunct="1">
                <a:lnSpc>
                  <a:spcPct val="125000"/>
                </a:lnSpc>
                <a:buClr>
                  <a:srgbClr val="339933"/>
                </a:buClr>
                <a:buFont typeface="Wingdings" panose="05000000000000000000" pitchFamily="2" charset="2"/>
                <a:buChar char="J"/>
              </a:pPr>
              <a:r>
                <a:rPr lang="zh-CN" altLang="en-US" sz="1900" u="none" dirty="0">
                  <a:latin typeface="幼圆" panose="02010509060101010101" pitchFamily="49" charset="-122"/>
                  <a:ea typeface="幼圆" panose="02010509060101010101" pitchFamily="49" charset="-122"/>
                </a:rPr>
                <a:t>可平息或缓和内部竞争者之间的矛盾</a:t>
              </a:r>
            </a:p>
            <a:p>
              <a:pPr algn="just" eaLnBrk="1" hangingPunct="1">
                <a:lnSpc>
                  <a:spcPct val="125000"/>
                </a:lnSpc>
                <a:buClr>
                  <a:srgbClr val="339933"/>
                </a:buClr>
                <a:buFont typeface="Wingdings" panose="05000000000000000000" pitchFamily="2" charset="2"/>
                <a:buChar char="J"/>
              </a:pPr>
              <a:r>
                <a:rPr lang="zh-CN" altLang="en-US" sz="1900" u="none" dirty="0">
                  <a:latin typeface="幼圆" panose="02010509060101010101" pitchFamily="49" charset="-122"/>
                  <a:ea typeface="幼圆" panose="02010509060101010101" pitchFamily="49" charset="-122"/>
                </a:rPr>
                <a:t>人才现成，节省培训投资</a:t>
              </a:r>
              <a:endParaRPr lang="zh-CN" altLang="en-US" sz="1900" u="none">
                <a:latin typeface="幼圆" panose="02010509060101010101" pitchFamily="49" charset="-122"/>
                <a:ea typeface="幼圆" panose="02010509060101010101" pitchFamily="49" charset="-122"/>
              </a:endParaRPr>
            </a:p>
          </p:txBody>
        </p:sp>
        <p:sp>
          <p:nvSpPr>
            <p:cNvPr id="863240" name="文本框 863239"/>
            <p:cNvSpPr txBox="1"/>
            <p:nvPr/>
          </p:nvSpPr>
          <p:spPr>
            <a:xfrm>
              <a:off x="480" y="2688"/>
              <a:ext cx="1968" cy="816"/>
            </a:xfrm>
            <a:prstGeom prst="rect">
              <a:avLst/>
            </a:prstGeom>
            <a:gradFill rotWithShape="0">
              <a:gsLst>
                <a:gs pos="0">
                  <a:srgbClr val="FFFFFF"/>
                </a:gs>
                <a:gs pos="100000">
                  <a:srgbClr val="3399FF"/>
                </a:gs>
              </a:gsLst>
              <a:lin ang="2700000" scaled="1"/>
              <a:tileRect/>
            </a:gradFill>
            <a:ln w="9525" cap="flat" cmpd="sng">
              <a:solidFill>
                <a:schemeClr val="folHlink"/>
              </a:solidFill>
              <a:prstDash val="solid"/>
              <a:miter/>
              <a:headEnd type="none" w="med" len="med"/>
              <a:tailEnd type="none" w="med" len="med"/>
            </a:ln>
            <a:effectLst>
              <a:outerShdw dist="107763" dir="2699999" algn="ctr" rotWithShape="0">
                <a:schemeClr val="bg2"/>
              </a:outerShdw>
            </a:effectLst>
          </p:spPr>
          <p:txBody>
            <a:bodyPr/>
            <a:lstStyle/>
            <a:p>
              <a:pPr algn="just" eaLnBrk="1" hangingPunct="1">
                <a:lnSpc>
                  <a:spcPct val="115000"/>
                </a:lnSpc>
                <a:buClr>
                  <a:srgbClr val="FF9900"/>
                </a:buClr>
                <a:buFont typeface="Wingdings" panose="05000000000000000000" pitchFamily="2" charset="2"/>
                <a:buChar char="L"/>
              </a:pPr>
              <a:r>
                <a:rPr lang="zh-CN" altLang="en-US" sz="1900" u="none" dirty="0">
                  <a:latin typeface="幼圆" panose="02010509060101010101" pitchFamily="49" charset="-122"/>
                  <a:ea typeface="幼圆" panose="02010509060101010101" pitchFamily="49" charset="-122"/>
                </a:rPr>
                <a:t>来源局限、水平有限</a:t>
              </a:r>
            </a:p>
            <a:p>
              <a:pPr algn="just" eaLnBrk="1" hangingPunct="1">
                <a:lnSpc>
                  <a:spcPct val="115000"/>
                </a:lnSpc>
                <a:buClr>
                  <a:srgbClr val="FF9900"/>
                </a:buClr>
                <a:buFont typeface="Wingdings" panose="05000000000000000000" pitchFamily="2" charset="2"/>
                <a:buChar char="L"/>
              </a:pPr>
              <a:r>
                <a:rPr lang="zh-CN" altLang="en-US" sz="1900" u="none" dirty="0">
                  <a:latin typeface="幼圆" panose="02010509060101010101" pitchFamily="49" charset="-122"/>
                  <a:ea typeface="幼圆" panose="02010509060101010101" pitchFamily="49" charset="-122"/>
                </a:rPr>
                <a:t>“近亲繁殖”</a:t>
              </a:r>
            </a:p>
            <a:p>
              <a:pPr algn="just" eaLnBrk="1" hangingPunct="1">
                <a:lnSpc>
                  <a:spcPct val="115000"/>
                </a:lnSpc>
                <a:buClr>
                  <a:srgbClr val="FF9900"/>
                </a:buClr>
                <a:buFont typeface="Wingdings" panose="05000000000000000000" pitchFamily="2" charset="2"/>
                <a:buChar char="L"/>
              </a:pPr>
              <a:r>
                <a:rPr lang="zh-CN" altLang="en-US" sz="1900" u="none" dirty="0">
                  <a:latin typeface="幼圆" panose="02010509060101010101" pitchFamily="49" charset="-122"/>
                  <a:ea typeface="幼圆" panose="02010509060101010101" pitchFamily="49" charset="-122"/>
                </a:rPr>
                <a:t>可能造成内部矛盾</a:t>
              </a:r>
              <a:endParaRPr lang="zh-CN" altLang="en-US" sz="2000" u="none">
                <a:latin typeface="Times New Roman" panose="02020603050405020304" pitchFamily="18" charset="0"/>
              </a:endParaRPr>
            </a:p>
          </p:txBody>
        </p:sp>
        <p:sp>
          <p:nvSpPr>
            <p:cNvPr id="863241" name="文本框 863240"/>
            <p:cNvSpPr txBox="1"/>
            <p:nvPr/>
          </p:nvSpPr>
          <p:spPr>
            <a:xfrm>
              <a:off x="2592" y="2688"/>
              <a:ext cx="2688" cy="816"/>
            </a:xfrm>
            <a:prstGeom prst="rect">
              <a:avLst/>
            </a:prstGeom>
            <a:gradFill rotWithShape="0">
              <a:gsLst>
                <a:gs pos="0">
                  <a:srgbClr val="FFFFFF"/>
                </a:gs>
                <a:gs pos="100000">
                  <a:srgbClr val="3399FF"/>
                </a:gs>
              </a:gsLst>
              <a:lin ang="2700000" scaled="1"/>
              <a:tileRect/>
            </a:gradFill>
            <a:ln w="9525" cap="flat" cmpd="sng">
              <a:solidFill>
                <a:schemeClr val="folHlink"/>
              </a:solidFill>
              <a:prstDash val="solid"/>
              <a:miter/>
              <a:headEnd type="none" w="med" len="med"/>
              <a:tailEnd type="none" w="med" len="med"/>
            </a:ln>
            <a:effectLst>
              <a:outerShdw dist="107763" dir="2699999" algn="ctr" rotWithShape="0">
                <a:schemeClr val="bg2"/>
              </a:outerShdw>
            </a:effectLst>
          </p:spPr>
          <p:txBody>
            <a:bodyPr/>
            <a:lstStyle/>
            <a:p>
              <a:pPr algn="just" eaLnBrk="1" hangingPunct="1">
                <a:lnSpc>
                  <a:spcPct val="115000"/>
                </a:lnSpc>
                <a:buClr>
                  <a:srgbClr val="FF9900"/>
                </a:buClr>
                <a:buFont typeface="Wingdings" panose="05000000000000000000" pitchFamily="2" charset="2"/>
                <a:buChar char="L"/>
              </a:pPr>
              <a:r>
                <a:rPr lang="zh-CN" altLang="en-US" sz="1900" u="none" dirty="0">
                  <a:latin typeface="幼圆" panose="02010509060101010101" pitchFamily="49" charset="-122"/>
                  <a:ea typeface="幼圆" panose="02010509060101010101" pitchFamily="49" charset="-122"/>
                </a:rPr>
                <a:t>进入角色慢</a:t>
              </a:r>
            </a:p>
            <a:p>
              <a:pPr algn="just" eaLnBrk="1" hangingPunct="1">
                <a:lnSpc>
                  <a:spcPct val="115000"/>
                </a:lnSpc>
                <a:buClr>
                  <a:srgbClr val="FF9900"/>
                </a:buClr>
                <a:buFont typeface="Wingdings" panose="05000000000000000000" pitchFamily="2" charset="2"/>
                <a:buChar char="L"/>
              </a:pPr>
              <a:r>
                <a:rPr lang="zh-CN" altLang="en-US" sz="1900" u="none" dirty="0">
                  <a:latin typeface="幼圆" panose="02010509060101010101" pitchFamily="49" charset="-122"/>
                  <a:ea typeface="幼圆" panose="02010509060101010101" pitchFamily="49" charset="-122"/>
                </a:rPr>
                <a:t>了解少</a:t>
              </a:r>
            </a:p>
            <a:p>
              <a:pPr algn="just" eaLnBrk="1" hangingPunct="1">
                <a:lnSpc>
                  <a:spcPct val="115000"/>
                </a:lnSpc>
                <a:buClr>
                  <a:srgbClr val="FF9900"/>
                </a:buClr>
                <a:buFont typeface="Wingdings" panose="05000000000000000000" pitchFamily="2" charset="2"/>
                <a:buChar char="L"/>
              </a:pPr>
              <a:r>
                <a:rPr lang="zh-CN" altLang="en-US" sz="1900" u="none" dirty="0">
                  <a:latin typeface="幼圆" panose="02010509060101010101" pitchFamily="49" charset="-122"/>
                  <a:ea typeface="幼圆" panose="02010509060101010101" pitchFamily="49" charset="-122"/>
                </a:rPr>
                <a:t>可能影响内部员工积极性</a:t>
              </a:r>
              <a:endParaRPr lang="zh-CN" altLang="en-US" sz="1900" u="none">
                <a:latin typeface="幼圆" panose="02010509060101010101" pitchFamily="49" charset="-122"/>
                <a:ea typeface="幼圆" panose="02010509060101010101" pitchFamily="49" charset="-122"/>
              </a:endParaRPr>
            </a:p>
          </p:txBody>
        </p:sp>
      </p:grpSp>
    </p:spTree>
  </p:cSld>
  <p:clrMapOvr>
    <a:masterClrMapping/>
  </p:clrMapOvr>
  <p:transition>
    <p:random/>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679938" name="标题 679937"/>
          <p:cNvSpPr>
            <a:spLocks noGrp="1"/>
          </p:cNvSpPr>
          <p:nvPr>
            <p:ph type="title"/>
          </p:nvPr>
        </p:nvSpPr>
        <p:spPr>
          <a:xfrm>
            <a:off x="685800" y="228600"/>
            <a:ext cx="7772400" cy="823913"/>
          </a:xfrm>
          <a:ln/>
        </p:spPr>
        <p:txBody>
          <a:bodyPr anchor="ctr"/>
          <a:lstStyle/>
          <a:p>
            <a:r>
              <a:rPr lang="zh-CN" altLang="en-US" sz="4000" b="1" dirty="0">
                <a:solidFill>
                  <a:schemeClr val="accent2"/>
                </a:solidFill>
              </a:rPr>
              <a:t>第四节、 员工的甄选</a:t>
            </a:r>
            <a:endParaRPr lang="zh-CN" altLang="en-US" sz="4000" b="1">
              <a:solidFill>
                <a:schemeClr val="accent2"/>
              </a:solidFill>
            </a:endParaRPr>
          </a:p>
        </p:txBody>
      </p:sp>
      <p:sp>
        <p:nvSpPr>
          <p:cNvPr id="679939" name="文本占位符 679938"/>
          <p:cNvSpPr>
            <a:spLocks noGrp="1"/>
          </p:cNvSpPr>
          <p:nvPr>
            <p:ph type="body" idx="1"/>
          </p:nvPr>
        </p:nvSpPr>
        <p:spPr>
          <a:xfrm>
            <a:off x="611188" y="1125538"/>
            <a:ext cx="7772400" cy="4141787"/>
          </a:xfrm>
          <a:ln/>
        </p:spPr>
        <p:txBody>
          <a:bodyPr/>
          <a:lstStyle/>
          <a:p>
            <a:pPr>
              <a:lnSpc>
                <a:spcPct val="80000"/>
              </a:lnSpc>
              <a:buNone/>
            </a:pPr>
            <a:r>
              <a:rPr lang="zh-CN" altLang="en-US" sz="2800" b="1" dirty="0"/>
              <a:t>一、</a:t>
            </a:r>
            <a:r>
              <a:rPr lang="zh-CN" altLang="en-US" sz="2800" b="1" dirty="0">
                <a:solidFill>
                  <a:schemeClr val="accent2"/>
                </a:solidFill>
              </a:rPr>
              <a:t>甄选的含义</a:t>
            </a:r>
            <a:endParaRPr lang="zh-CN" altLang="en-US" sz="2800" b="1" dirty="0"/>
          </a:p>
          <a:p>
            <a:pPr>
              <a:lnSpc>
                <a:spcPct val="80000"/>
              </a:lnSpc>
              <a:buNone/>
            </a:pPr>
            <a:r>
              <a:rPr lang="en-US" altLang="zh-CN" sz="2800" b="1" dirty="0"/>
              <a:t>1</a:t>
            </a:r>
            <a:r>
              <a:rPr lang="zh-CN" altLang="en-US" sz="2800" b="1" dirty="0"/>
              <a:t>、 定义：</a:t>
            </a:r>
          </a:p>
          <a:p>
            <a:pPr>
              <a:lnSpc>
                <a:spcPct val="80000"/>
              </a:lnSpc>
              <a:buNone/>
            </a:pPr>
            <a:r>
              <a:rPr lang="zh-CN" altLang="en-US" sz="2800" b="1" dirty="0"/>
              <a:t>  通过运用一定的工具和手段对已经招募到的求职者进行鉴别和考察，区分他们的人格特点与知识技能水平、预测他们未来的工作绩效，从而最终挑选出企业所需要的、恰当的职位空缺填补者。</a:t>
            </a:r>
          </a:p>
          <a:p>
            <a:pPr>
              <a:lnSpc>
                <a:spcPct val="80000"/>
              </a:lnSpc>
              <a:buNone/>
            </a:pPr>
            <a:r>
              <a:rPr lang="en-US" altLang="zh-CN" sz="2800" b="1" dirty="0"/>
              <a:t>2</a:t>
            </a:r>
            <a:r>
              <a:rPr lang="zh-CN" altLang="en-US" sz="2800" b="1" dirty="0"/>
              <a:t>、 意义：</a:t>
            </a:r>
          </a:p>
          <a:p>
            <a:pPr>
              <a:lnSpc>
                <a:spcPct val="80000"/>
              </a:lnSpc>
            </a:pPr>
            <a:r>
              <a:rPr lang="zh-CN" altLang="en-US" sz="2800" b="1" dirty="0"/>
              <a:t>选拔录用直接决定着企业能否正常的运转</a:t>
            </a:r>
          </a:p>
          <a:p>
            <a:pPr>
              <a:lnSpc>
                <a:spcPct val="80000"/>
              </a:lnSpc>
            </a:pPr>
            <a:r>
              <a:rPr lang="zh-CN" altLang="en-US" sz="2800" b="1" dirty="0"/>
              <a:t>选拔录用还直接影响着人力资源管理的其他职能活动以及企业的开支</a:t>
            </a:r>
            <a:endParaRPr lang="zh-CN" altLang="en-US" sz="2800" b="1"/>
          </a:p>
          <a:p>
            <a:pPr>
              <a:lnSpc>
                <a:spcPct val="80000"/>
              </a:lnSpc>
              <a:buNone/>
            </a:pPr>
            <a:endParaRPr lang="zh-CN" altLang="en-US" sz="2800" b="1"/>
          </a:p>
        </p:txBody>
      </p:sp>
    </p:spTree>
  </p:cSld>
  <p:clrMapOvr>
    <a:masterClrMapping/>
  </p:clrMapOvr>
  <p:transition>
    <p:random/>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680963" name="文本占位符 680962"/>
          <p:cNvSpPr>
            <a:spLocks noGrp="1"/>
          </p:cNvSpPr>
          <p:nvPr>
            <p:ph type="body" idx="1"/>
          </p:nvPr>
        </p:nvSpPr>
        <p:spPr>
          <a:xfrm>
            <a:off x="762000" y="260350"/>
            <a:ext cx="7772400" cy="5149850"/>
          </a:xfrm>
          <a:ln/>
        </p:spPr>
        <p:txBody>
          <a:bodyPr/>
          <a:lstStyle/>
          <a:p>
            <a:pPr>
              <a:buNone/>
            </a:pPr>
            <a:r>
              <a:rPr lang="en-US" altLang="zh-CN" b="1" dirty="0"/>
              <a:t>3</a:t>
            </a:r>
            <a:r>
              <a:rPr lang="zh-CN" altLang="en-US" b="1" dirty="0"/>
              <a:t>、选拔录用系统的标准</a:t>
            </a:r>
          </a:p>
          <a:p>
            <a:r>
              <a:rPr lang="zh-CN" altLang="en-US" dirty="0"/>
              <a:t> </a:t>
            </a:r>
          </a:p>
          <a:p>
            <a:r>
              <a:rPr lang="zh-CN" altLang="en-US" dirty="0"/>
              <a:t>   </a:t>
            </a:r>
            <a:r>
              <a:rPr lang="en-US" altLang="zh-CN" b="1" dirty="0"/>
              <a:t>1</a:t>
            </a:r>
            <a:r>
              <a:rPr lang="zh-CN" altLang="en-US" b="1" dirty="0"/>
              <a:t>）信度</a:t>
            </a:r>
          </a:p>
          <a:p>
            <a:r>
              <a:rPr lang="zh-CN" altLang="en-US" b="1" dirty="0"/>
              <a:t>   </a:t>
            </a:r>
            <a:r>
              <a:rPr lang="en-US" altLang="zh-CN" b="1" dirty="0"/>
              <a:t>2</a:t>
            </a:r>
            <a:r>
              <a:rPr lang="zh-CN" altLang="en-US" b="1" dirty="0"/>
              <a:t>）效度</a:t>
            </a:r>
          </a:p>
          <a:p>
            <a:r>
              <a:rPr lang="zh-CN" altLang="en-US" b="1" dirty="0"/>
              <a:t>   </a:t>
            </a:r>
            <a:r>
              <a:rPr lang="en-US" altLang="zh-CN" b="1" dirty="0"/>
              <a:t>3</a:t>
            </a:r>
            <a:r>
              <a:rPr lang="zh-CN" altLang="en-US" b="1" dirty="0"/>
              <a:t>）普遍适应性</a:t>
            </a:r>
          </a:p>
          <a:p>
            <a:r>
              <a:rPr lang="zh-CN" altLang="en-US" b="1" dirty="0"/>
              <a:t>   </a:t>
            </a:r>
            <a:r>
              <a:rPr lang="en-US" altLang="zh-CN" b="1" dirty="0"/>
              <a:t>4</a:t>
            </a:r>
            <a:r>
              <a:rPr lang="zh-CN" altLang="en-US" b="1" dirty="0"/>
              <a:t>）实用性</a:t>
            </a:r>
          </a:p>
          <a:p>
            <a:r>
              <a:rPr lang="zh-CN" altLang="en-US" b="1" dirty="0"/>
              <a:t>   </a:t>
            </a:r>
            <a:r>
              <a:rPr lang="en-US" altLang="zh-CN" b="1" dirty="0"/>
              <a:t>5</a:t>
            </a:r>
            <a:r>
              <a:rPr lang="zh-CN" altLang="en-US" b="1" dirty="0"/>
              <a:t>）合法性</a:t>
            </a:r>
          </a:p>
        </p:txBody>
      </p:sp>
    </p:spTree>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074" name="标题 771073"/>
          <p:cNvSpPr>
            <a:spLocks noGrp="1"/>
          </p:cNvSpPr>
          <p:nvPr>
            <p:ph type="title"/>
          </p:nvPr>
        </p:nvSpPr>
        <p:spPr>
          <a:ln/>
        </p:spPr>
        <p:txBody>
          <a:bodyPr lIns="0" tIns="0" rIns="0" bIns="0" anchor="b"/>
          <a:lstStyle/>
          <a:p>
            <a:r>
              <a:rPr lang="zh-CN" altLang="en-US" b="1" dirty="0"/>
              <a:t>人口构成示意图</a:t>
            </a:r>
          </a:p>
        </p:txBody>
      </p:sp>
      <p:sp>
        <p:nvSpPr>
          <p:cNvPr id="771075" name="文本占位符 771074"/>
          <p:cNvSpPr>
            <a:spLocks noGrp="1"/>
          </p:cNvSpPr>
          <p:nvPr>
            <p:ph type="body" sz="half" idx="4294967295"/>
          </p:nvPr>
        </p:nvSpPr>
        <p:spPr>
          <a:xfrm>
            <a:off x="395288" y="188913"/>
            <a:ext cx="8497887" cy="1081087"/>
          </a:xfrm>
          <a:ln/>
        </p:spPr>
        <p:txBody>
          <a:bodyPr lIns="0" tIns="0" rIns="0" bIns="0"/>
          <a:lstStyle>
            <a:lvl1pPr lvl="0">
              <a:buClr>
                <a:srgbClr val="093A80"/>
              </a:buClr>
              <a:buSzPct val="75000"/>
              <a:buFont typeface="Wingdings" panose="05000000000000000000" pitchFamily="2" charset="2"/>
              <a:defRPr sz="2100"/>
            </a:lvl1pPr>
            <a:lvl2pPr lvl="1">
              <a:buClr>
                <a:srgbClr val="093A80"/>
              </a:buClr>
              <a:buSzPct val="75000"/>
              <a:buFontTx/>
              <a:defRPr sz="2000"/>
            </a:lvl2pPr>
            <a:lvl3pPr lvl="2">
              <a:buClr>
                <a:srgbClr val="093A80"/>
              </a:buClr>
              <a:buSzPct val="75000"/>
              <a:buFont typeface="Wingdings" panose="05000000000000000000" pitchFamily="2" charset="2"/>
              <a:defRPr sz="1800"/>
            </a:lvl3pPr>
            <a:lvl4pPr lvl="3">
              <a:buClr>
                <a:srgbClr val="093A80"/>
              </a:buClr>
              <a:buSzPct val="75000"/>
              <a:buFontTx/>
              <a:defRPr sz="1800"/>
            </a:lvl4pPr>
            <a:lvl5pPr lvl="4">
              <a:buClr>
                <a:srgbClr val="093A80"/>
              </a:buClr>
              <a:buSzPct val="75000"/>
              <a:buFont typeface="Wingdings" panose="05000000000000000000" pitchFamily="2" charset="2"/>
              <a:defRPr sz="1800"/>
            </a:lvl5pPr>
          </a:lstStyle>
          <a:p>
            <a:pPr lvl="0">
              <a:buNone/>
            </a:pPr>
            <a:r>
              <a:rPr lang="en-US" altLang="zh-CN" sz="2500" dirty="0">
                <a:solidFill>
                  <a:schemeClr val="hlink"/>
                </a:solidFill>
              </a:rPr>
              <a:t>     </a:t>
            </a:r>
            <a:r>
              <a:rPr lang="zh-CN" altLang="en-US" sz="2500" b="1" dirty="0">
                <a:solidFill>
                  <a:schemeClr val="hlink"/>
                </a:solidFill>
              </a:rPr>
              <a:t>按照上述思路，可以对我国的人口构成作如下的划分</a:t>
            </a:r>
            <a:r>
              <a:rPr lang="zh-CN" altLang="en-US" sz="2500" dirty="0">
                <a:solidFill>
                  <a:schemeClr val="hlink"/>
                </a:solidFill>
              </a:rPr>
              <a:t>：</a:t>
            </a:r>
          </a:p>
        </p:txBody>
      </p:sp>
      <p:sp>
        <p:nvSpPr>
          <p:cNvPr id="771076" name="矩形 771075"/>
          <p:cNvSpPr/>
          <p:nvPr/>
        </p:nvSpPr>
        <p:spPr>
          <a:xfrm>
            <a:off x="1258888" y="1484313"/>
            <a:ext cx="5976937" cy="3167062"/>
          </a:xfrm>
          <a:prstGeom prst="rect">
            <a:avLst/>
          </a:prstGeom>
          <a:noFill/>
          <a:ln w="12700" cap="flat" cmpd="sng">
            <a:solidFill>
              <a:srgbClr val="FF9900"/>
            </a:solidFill>
            <a:prstDash val="solid"/>
            <a:miter/>
            <a:headEnd type="none" w="med" len="med"/>
            <a:tailEnd type="none" w="med" len="med"/>
          </a:ln>
        </p:spPr>
        <p:txBody>
          <a:bodyPr/>
          <a:lstStyle/>
          <a:p>
            <a:endParaRPr lang="zh-CN" altLang="en-US"/>
          </a:p>
        </p:txBody>
      </p:sp>
      <p:sp>
        <p:nvSpPr>
          <p:cNvPr id="771077" name="矩形 771076"/>
          <p:cNvSpPr/>
          <p:nvPr/>
        </p:nvSpPr>
        <p:spPr>
          <a:xfrm>
            <a:off x="2555875" y="1557338"/>
            <a:ext cx="3311525" cy="792162"/>
          </a:xfrm>
          <a:prstGeom prst="rect">
            <a:avLst/>
          </a:prstGeom>
          <a:pattFill prst="pct60">
            <a:fgClr>
              <a:srgbClr val="FFCC00"/>
            </a:fgClr>
            <a:bgClr>
              <a:schemeClr val="bg1"/>
            </a:bgClr>
          </a:pattFill>
          <a:ln w="12700" cap="flat" cmpd="sng">
            <a:solidFill>
              <a:srgbClr val="FF9900"/>
            </a:solidFill>
            <a:prstDash val="solid"/>
            <a:miter/>
            <a:headEnd type="none" w="med" len="med"/>
            <a:tailEnd type="none" w="med" len="med"/>
          </a:ln>
        </p:spPr>
        <p:txBody>
          <a:bodyPr/>
          <a:lstStyle/>
          <a:p>
            <a:endParaRPr lang="zh-CN" altLang="en-US"/>
          </a:p>
        </p:txBody>
      </p:sp>
      <p:sp>
        <p:nvSpPr>
          <p:cNvPr id="771078" name="矩形 771077"/>
          <p:cNvSpPr/>
          <p:nvPr/>
        </p:nvSpPr>
        <p:spPr>
          <a:xfrm>
            <a:off x="2555875" y="2349500"/>
            <a:ext cx="3311525" cy="792163"/>
          </a:xfrm>
          <a:prstGeom prst="rect">
            <a:avLst/>
          </a:prstGeom>
          <a:pattFill prst="pct60">
            <a:fgClr>
              <a:srgbClr val="FFCC00"/>
            </a:fgClr>
            <a:bgClr>
              <a:schemeClr val="bg1"/>
            </a:bgClr>
          </a:pattFill>
          <a:ln w="12700" cap="flat" cmpd="sng">
            <a:solidFill>
              <a:srgbClr val="FF9900"/>
            </a:solidFill>
            <a:prstDash val="solid"/>
            <a:miter/>
            <a:headEnd type="none" w="med" len="med"/>
            <a:tailEnd type="none" w="med" len="med"/>
          </a:ln>
        </p:spPr>
        <p:txBody>
          <a:bodyPr/>
          <a:lstStyle/>
          <a:p>
            <a:endParaRPr lang="zh-CN" altLang="en-US"/>
          </a:p>
        </p:txBody>
      </p:sp>
      <p:sp>
        <p:nvSpPr>
          <p:cNvPr id="771079" name="矩形 771078"/>
          <p:cNvSpPr/>
          <p:nvPr/>
        </p:nvSpPr>
        <p:spPr>
          <a:xfrm>
            <a:off x="2555875" y="3141663"/>
            <a:ext cx="1655763" cy="792162"/>
          </a:xfrm>
          <a:prstGeom prst="rect">
            <a:avLst/>
          </a:prstGeom>
          <a:pattFill prst="pct60">
            <a:fgClr>
              <a:srgbClr val="FFCC00"/>
            </a:fgClr>
            <a:bgClr>
              <a:schemeClr val="bg1"/>
            </a:bgClr>
          </a:pattFill>
          <a:ln w="12700" cap="flat" cmpd="sng">
            <a:solidFill>
              <a:srgbClr val="FF9900"/>
            </a:solidFill>
            <a:prstDash val="solid"/>
            <a:miter/>
            <a:headEnd type="none" w="med" len="med"/>
            <a:tailEnd type="none" w="med" len="med"/>
          </a:ln>
        </p:spPr>
        <p:txBody>
          <a:bodyPr/>
          <a:lstStyle/>
          <a:p>
            <a:endParaRPr lang="zh-CN" altLang="en-US"/>
          </a:p>
        </p:txBody>
      </p:sp>
      <p:sp>
        <p:nvSpPr>
          <p:cNvPr id="771080" name="矩形 771079"/>
          <p:cNvSpPr/>
          <p:nvPr/>
        </p:nvSpPr>
        <p:spPr>
          <a:xfrm>
            <a:off x="2555875" y="3933825"/>
            <a:ext cx="3311525" cy="792163"/>
          </a:xfrm>
          <a:prstGeom prst="rect">
            <a:avLst/>
          </a:prstGeom>
          <a:pattFill prst="pct60">
            <a:fgClr>
              <a:srgbClr val="FFCC00"/>
            </a:fgClr>
            <a:bgClr>
              <a:schemeClr val="bg1"/>
            </a:bgClr>
          </a:pattFill>
          <a:ln w="12700" cap="flat" cmpd="sng">
            <a:solidFill>
              <a:srgbClr val="FF9900"/>
            </a:solidFill>
            <a:prstDash val="solid"/>
            <a:miter/>
            <a:headEnd type="none" w="med" len="med"/>
            <a:tailEnd type="none" w="med" len="med"/>
          </a:ln>
        </p:spPr>
        <p:txBody>
          <a:bodyPr/>
          <a:lstStyle/>
          <a:p>
            <a:endParaRPr lang="zh-CN" altLang="en-US"/>
          </a:p>
        </p:txBody>
      </p:sp>
      <p:sp>
        <p:nvSpPr>
          <p:cNvPr id="771081" name="矩形 771080"/>
          <p:cNvSpPr/>
          <p:nvPr/>
        </p:nvSpPr>
        <p:spPr>
          <a:xfrm>
            <a:off x="4211638" y="3141663"/>
            <a:ext cx="1655762" cy="792162"/>
          </a:xfrm>
          <a:prstGeom prst="rect">
            <a:avLst/>
          </a:prstGeom>
          <a:pattFill prst="pct60">
            <a:fgClr>
              <a:srgbClr val="FFCC00"/>
            </a:fgClr>
            <a:bgClr>
              <a:schemeClr val="bg1"/>
            </a:bgClr>
          </a:pattFill>
          <a:ln w="12700" cap="flat" cmpd="sng">
            <a:solidFill>
              <a:srgbClr val="FF9900"/>
            </a:solidFill>
            <a:prstDash val="solid"/>
            <a:miter/>
            <a:headEnd type="none" w="med" len="med"/>
            <a:tailEnd type="none" w="med" len="med"/>
          </a:ln>
        </p:spPr>
        <p:txBody>
          <a:bodyPr/>
          <a:lstStyle/>
          <a:p>
            <a:endParaRPr lang="zh-CN" altLang="en-US"/>
          </a:p>
        </p:txBody>
      </p:sp>
      <p:sp>
        <p:nvSpPr>
          <p:cNvPr id="771082" name="矩形 771081"/>
          <p:cNvSpPr/>
          <p:nvPr/>
        </p:nvSpPr>
        <p:spPr>
          <a:xfrm>
            <a:off x="5867400" y="1557338"/>
            <a:ext cx="647700" cy="792162"/>
          </a:xfrm>
          <a:prstGeom prst="rect">
            <a:avLst/>
          </a:prstGeom>
          <a:pattFill prst="pct60">
            <a:fgClr>
              <a:srgbClr val="FFCC00"/>
            </a:fgClr>
            <a:bgClr>
              <a:schemeClr val="bg1"/>
            </a:bgClr>
          </a:pattFill>
          <a:ln w="12700" cap="flat" cmpd="sng">
            <a:solidFill>
              <a:srgbClr val="FF9900"/>
            </a:solidFill>
            <a:prstDash val="solid"/>
            <a:miter/>
            <a:headEnd type="none" w="med" len="med"/>
            <a:tailEnd type="none" w="med" len="med"/>
          </a:ln>
        </p:spPr>
        <p:txBody>
          <a:bodyPr/>
          <a:lstStyle/>
          <a:p>
            <a:endParaRPr lang="zh-CN" altLang="en-US"/>
          </a:p>
        </p:txBody>
      </p:sp>
      <p:sp>
        <p:nvSpPr>
          <p:cNvPr id="771083" name="矩形 771082"/>
          <p:cNvSpPr/>
          <p:nvPr/>
        </p:nvSpPr>
        <p:spPr>
          <a:xfrm>
            <a:off x="1908175" y="1557338"/>
            <a:ext cx="647700" cy="792162"/>
          </a:xfrm>
          <a:prstGeom prst="rect">
            <a:avLst/>
          </a:prstGeom>
          <a:pattFill prst="pct60">
            <a:fgClr>
              <a:srgbClr val="FFCC00"/>
            </a:fgClr>
            <a:bgClr>
              <a:schemeClr val="bg1"/>
            </a:bgClr>
          </a:pattFill>
          <a:ln w="12700" cap="flat" cmpd="sng">
            <a:solidFill>
              <a:srgbClr val="FF9900"/>
            </a:solidFill>
            <a:prstDash val="solid"/>
            <a:miter/>
            <a:headEnd type="none" w="med" len="med"/>
            <a:tailEnd type="none" w="med" len="med"/>
          </a:ln>
        </p:spPr>
        <p:txBody>
          <a:bodyPr/>
          <a:lstStyle/>
          <a:p>
            <a:endParaRPr lang="zh-CN" altLang="en-US"/>
          </a:p>
        </p:txBody>
      </p:sp>
      <p:sp>
        <p:nvSpPr>
          <p:cNvPr id="771084" name="文本框 771083"/>
          <p:cNvSpPr txBox="1"/>
          <p:nvPr/>
        </p:nvSpPr>
        <p:spPr>
          <a:xfrm>
            <a:off x="3132138" y="1773238"/>
            <a:ext cx="1441450" cy="304800"/>
          </a:xfrm>
          <a:prstGeom prst="rect">
            <a:avLst/>
          </a:prstGeom>
          <a:solidFill>
            <a:schemeClr val="bg1"/>
          </a:solidFill>
          <a:ln w="12700">
            <a:noFill/>
          </a:ln>
        </p:spPr>
        <p:txBody>
          <a:bodyPr>
            <a:spAutoFit/>
          </a:bodyPr>
          <a:lstStyle/>
          <a:p>
            <a:pPr algn="ctr" eaLnBrk="1" hangingPunct="1">
              <a:spcBef>
                <a:spcPct val="50000"/>
              </a:spcBef>
            </a:pPr>
            <a:r>
              <a:rPr lang="zh-CN" altLang="zh-CN" sz="1400" u="none" dirty="0">
                <a:latin typeface="Times New Roman" panose="02020603050405020304" pitchFamily="18" charset="0"/>
              </a:rPr>
              <a:t>②</a:t>
            </a:r>
            <a:r>
              <a:rPr lang="zh-CN" altLang="en-US" sz="1400" u="none" dirty="0">
                <a:latin typeface="Times New Roman" panose="02020603050405020304" pitchFamily="18" charset="0"/>
              </a:rPr>
              <a:t>适龄就业人口</a:t>
            </a:r>
            <a:endParaRPr lang="zh-CN" altLang="en-US" sz="1400" u="none">
              <a:latin typeface="Times New Roman" panose="02020603050405020304" pitchFamily="18" charset="0"/>
            </a:endParaRPr>
          </a:p>
        </p:txBody>
      </p:sp>
      <p:sp>
        <p:nvSpPr>
          <p:cNvPr id="771085" name="文本框 771084"/>
          <p:cNvSpPr txBox="1"/>
          <p:nvPr/>
        </p:nvSpPr>
        <p:spPr>
          <a:xfrm>
            <a:off x="3276600" y="2636838"/>
            <a:ext cx="1441450" cy="304800"/>
          </a:xfrm>
          <a:prstGeom prst="rect">
            <a:avLst/>
          </a:prstGeom>
          <a:solidFill>
            <a:schemeClr val="bg1"/>
          </a:solidFill>
          <a:ln w="12700">
            <a:noFill/>
          </a:ln>
        </p:spPr>
        <p:txBody>
          <a:bodyPr>
            <a:spAutoFit/>
          </a:bodyPr>
          <a:lstStyle/>
          <a:p>
            <a:pPr algn="ctr" eaLnBrk="1" hangingPunct="1">
              <a:spcBef>
                <a:spcPct val="50000"/>
              </a:spcBef>
            </a:pPr>
            <a:r>
              <a:rPr lang="zh-CN" altLang="zh-CN" sz="1400" u="none" dirty="0">
                <a:latin typeface="Times New Roman" panose="02020603050405020304" pitchFamily="18" charset="0"/>
              </a:rPr>
              <a:t>③</a:t>
            </a:r>
            <a:r>
              <a:rPr lang="zh-CN" altLang="en-US" sz="1400" u="none" dirty="0">
                <a:latin typeface="Times New Roman" panose="02020603050405020304" pitchFamily="18" charset="0"/>
              </a:rPr>
              <a:t>失业人口</a:t>
            </a:r>
            <a:endParaRPr lang="zh-CN" altLang="en-US" sz="1400" u="none">
              <a:latin typeface="Times New Roman" panose="02020603050405020304" pitchFamily="18" charset="0"/>
            </a:endParaRPr>
          </a:p>
        </p:txBody>
      </p:sp>
      <p:sp>
        <p:nvSpPr>
          <p:cNvPr id="771086" name="文本框 771085"/>
          <p:cNvSpPr txBox="1"/>
          <p:nvPr/>
        </p:nvSpPr>
        <p:spPr>
          <a:xfrm>
            <a:off x="4356100" y="3357563"/>
            <a:ext cx="1441450" cy="304800"/>
          </a:xfrm>
          <a:prstGeom prst="rect">
            <a:avLst/>
          </a:prstGeom>
          <a:solidFill>
            <a:schemeClr val="bg1"/>
          </a:solidFill>
          <a:ln w="12700">
            <a:noFill/>
          </a:ln>
        </p:spPr>
        <p:txBody>
          <a:bodyPr>
            <a:spAutoFit/>
          </a:bodyPr>
          <a:lstStyle/>
          <a:p>
            <a:pPr algn="ctr" eaLnBrk="1" hangingPunct="1">
              <a:spcBef>
                <a:spcPct val="50000"/>
              </a:spcBef>
            </a:pPr>
            <a:r>
              <a:rPr lang="zh-CN" altLang="zh-CN" sz="1400" u="none" dirty="0">
                <a:latin typeface="Times New Roman" panose="02020603050405020304" pitchFamily="18" charset="0"/>
              </a:rPr>
              <a:t>⑤</a:t>
            </a:r>
            <a:r>
              <a:rPr lang="zh-CN" altLang="en-US" sz="1400" u="none" dirty="0">
                <a:latin typeface="Times New Roman" panose="02020603050405020304" pitchFamily="18" charset="0"/>
              </a:rPr>
              <a:t>其他人口</a:t>
            </a:r>
            <a:endParaRPr lang="zh-CN" altLang="en-US" sz="1400" u="none">
              <a:latin typeface="Times New Roman" panose="02020603050405020304" pitchFamily="18" charset="0"/>
            </a:endParaRPr>
          </a:p>
        </p:txBody>
      </p:sp>
      <p:sp>
        <p:nvSpPr>
          <p:cNvPr id="771087" name="文本框 771086"/>
          <p:cNvSpPr txBox="1"/>
          <p:nvPr/>
        </p:nvSpPr>
        <p:spPr>
          <a:xfrm>
            <a:off x="2700338" y="3284538"/>
            <a:ext cx="1441450" cy="517525"/>
          </a:xfrm>
          <a:prstGeom prst="rect">
            <a:avLst/>
          </a:prstGeom>
          <a:solidFill>
            <a:schemeClr val="bg1"/>
          </a:solidFill>
          <a:ln w="12700">
            <a:noFill/>
          </a:ln>
        </p:spPr>
        <p:txBody>
          <a:bodyPr>
            <a:spAutoFit/>
          </a:bodyPr>
          <a:lstStyle/>
          <a:p>
            <a:pPr algn="ctr" eaLnBrk="1" hangingPunct="1">
              <a:spcBef>
                <a:spcPct val="50000"/>
              </a:spcBef>
            </a:pPr>
            <a:r>
              <a:rPr lang="en-US" altLang="zh-CN" sz="1400" u="none" dirty="0">
                <a:latin typeface="Times New Roman" panose="02020603050405020304" pitchFamily="18" charset="0"/>
              </a:rPr>
              <a:t>④</a:t>
            </a:r>
            <a:r>
              <a:rPr lang="zh-CN" altLang="en-US" sz="1400" u="none" dirty="0">
                <a:latin typeface="Times New Roman" panose="02020603050405020304" pitchFamily="18" charset="0"/>
              </a:rPr>
              <a:t>暂时不能参加社会劳动的人口</a:t>
            </a:r>
            <a:endParaRPr lang="zh-CN" altLang="en-US" sz="1400" u="none">
              <a:latin typeface="Times New Roman" panose="02020603050405020304" pitchFamily="18" charset="0"/>
            </a:endParaRPr>
          </a:p>
        </p:txBody>
      </p:sp>
      <p:sp>
        <p:nvSpPr>
          <p:cNvPr id="771088" name="文本框 771087"/>
          <p:cNvSpPr txBox="1"/>
          <p:nvPr/>
        </p:nvSpPr>
        <p:spPr>
          <a:xfrm>
            <a:off x="3132138" y="4149725"/>
            <a:ext cx="1441450" cy="304800"/>
          </a:xfrm>
          <a:prstGeom prst="rect">
            <a:avLst/>
          </a:prstGeom>
          <a:solidFill>
            <a:schemeClr val="bg1"/>
          </a:solidFill>
          <a:ln w="12700">
            <a:noFill/>
          </a:ln>
        </p:spPr>
        <p:txBody>
          <a:bodyPr>
            <a:spAutoFit/>
          </a:bodyPr>
          <a:lstStyle/>
          <a:p>
            <a:pPr algn="ctr" eaLnBrk="1" hangingPunct="1">
              <a:spcBef>
                <a:spcPct val="50000"/>
              </a:spcBef>
            </a:pPr>
            <a:r>
              <a:rPr lang="zh-CN" altLang="en-US" sz="1400" u="none" dirty="0">
                <a:latin typeface="Times New Roman" panose="02020603050405020304" pitchFamily="18" charset="0"/>
              </a:rPr>
              <a:t>病残人口</a:t>
            </a:r>
            <a:endParaRPr lang="zh-CN" altLang="en-US" sz="1400" u="none">
              <a:latin typeface="Times New Roman" panose="02020603050405020304" pitchFamily="18" charset="0"/>
            </a:endParaRPr>
          </a:p>
        </p:txBody>
      </p:sp>
      <p:sp>
        <p:nvSpPr>
          <p:cNvPr id="771089" name="文本框 771088"/>
          <p:cNvSpPr txBox="1"/>
          <p:nvPr/>
        </p:nvSpPr>
        <p:spPr>
          <a:xfrm>
            <a:off x="1331913" y="2708275"/>
            <a:ext cx="936625" cy="576263"/>
          </a:xfrm>
          <a:prstGeom prst="rect">
            <a:avLst/>
          </a:prstGeom>
          <a:solidFill>
            <a:schemeClr val="bg1"/>
          </a:solidFill>
          <a:ln w="12700">
            <a:noFill/>
          </a:ln>
        </p:spPr>
        <p:txBody>
          <a:bodyPr/>
          <a:lstStyle/>
          <a:p>
            <a:pPr algn="ctr" eaLnBrk="1" hangingPunct="1">
              <a:spcBef>
                <a:spcPct val="50000"/>
              </a:spcBef>
            </a:pPr>
            <a:r>
              <a:rPr lang="zh-CN" altLang="zh-CN" sz="1400" u="none" dirty="0">
                <a:latin typeface="Times New Roman" panose="02020603050405020304" pitchFamily="18" charset="0"/>
              </a:rPr>
              <a:t>①</a:t>
            </a:r>
            <a:r>
              <a:rPr lang="zh-CN" altLang="en-US" sz="1400" u="none" dirty="0">
                <a:latin typeface="Times New Roman" panose="02020603050405020304" pitchFamily="18" charset="0"/>
              </a:rPr>
              <a:t>未成年就业人口</a:t>
            </a:r>
            <a:endParaRPr lang="zh-CN" altLang="en-US" sz="1400" u="none">
              <a:latin typeface="Times New Roman" panose="02020603050405020304" pitchFamily="18" charset="0"/>
            </a:endParaRPr>
          </a:p>
        </p:txBody>
      </p:sp>
      <p:sp>
        <p:nvSpPr>
          <p:cNvPr id="771090" name="文本框 771089"/>
          <p:cNvSpPr txBox="1"/>
          <p:nvPr/>
        </p:nvSpPr>
        <p:spPr>
          <a:xfrm>
            <a:off x="6156325" y="2781300"/>
            <a:ext cx="936625" cy="576263"/>
          </a:xfrm>
          <a:prstGeom prst="rect">
            <a:avLst/>
          </a:prstGeom>
          <a:solidFill>
            <a:schemeClr val="bg1"/>
          </a:solidFill>
          <a:ln w="12700">
            <a:noFill/>
          </a:ln>
        </p:spPr>
        <p:txBody>
          <a:bodyPr/>
          <a:lstStyle/>
          <a:p>
            <a:pPr algn="ctr" eaLnBrk="1" hangingPunct="1">
              <a:spcBef>
                <a:spcPct val="50000"/>
              </a:spcBef>
            </a:pPr>
            <a:r>
              <a:rPr lang="zh-CN" altLang="zh-CN" sz="1400" u="none" dirty="0">
                <a:latin typeface="Times New Roman" panose="02020603050405020304" pitchFamily="18" charset="0"/>
              </a:rPr>
              <a:t>⑥</a:t>
            </a:r>
            <a:r>
              <a:rPr lang="zh-CN" altLang="en-US" sz="1400" u="none" dirty="0">
                <a:latin typeface="Times New Roman" panose="02020603050405020304" pitchFamily="18" charset="0"/>
              </a:rPr>
              <a:t>老年就业人口</a:t>
            </a:r>
            <a:endParaRPr lang="zh-CN" altLang="en-US" sz="1400" u="none">
              <a:latin typeface="Times New Roman" panose="02020603050405020304" pitchFamily="18" charset="0"/>
            </a:endParaRPr>
          </a:p>
        </p:txBody>
      </p:sp>
      <p:sp>
        <p:nvSpPr>
          <p:cNvPr id="771091" name="直接连接符 771090"/>
          <p:cNvSpPr/>
          <p:nvPr/>
        </p:nvSpPr>
        <p:spPr>
          <a:xfrm flipV="1">
            <a:off x="1692275" y="2133600"/>
            <a:ext cx="287338" cy="647700"/>
          </a:xfrm>
          <a:prstGeom prst="line">
            <a:avLst/>
          </a:prstGeom>
          <a:ln w="12700" cap="flat" cmpd="sng">
            <a:solidFill>
              <a:srgbClr val="FF00FF"/>
            </a:solidFill>
            <a:prstDash val="solid"/>
            <a:headEnd type="none" w="med" len="med"/>
            <a:tailEnd type="triangle" w="med" len="med"/>
          </a:ln>
        </p:spPr>
      </p:sp>
      <p:sp>
        <p:nvSpPr>
          <p:cNvPr id="771092" name="直接连接符 771091"/>
          <p:cNvSpPr/>
          <p:nvPr/>
        </p:nvSpPr>
        <p:spPr>
          <a:xfrm flipH="1" flipV="1">
            <a:off x="6445250" y="2205038"/>
            <a:ext cx="287338" cy="647700"/>
          </a:xfrm>
          <a:prstGeom prst="line">
            <a:avLst/>
          </a:prstGeom>
          <a:ln w="12700" cap="flat" cmpd="sng">
            <a:solidFill>
              <a:srgbClr val="FF00FF"/>
            </a:solidFill>
            <a:prstDash val="solid"/>
            <a:headEnd type="none" w="med" len="med"/>
            <a:tailEnd type="triangle" w="med" len="med"/>
          </a:ln>
        </p:spPr>
      </p:sp>
      <p:sp>
        <p:nvSpPr>
          <p:cNvPr id="771093" name="文本框 771092"/>
          <p:cNvSpPr txBox="1"/>
          <p:nvPr/>
        </p:nvSpPr>
        <p:spPr>
          <a:xfrm>
            <a:off x="1331913" y="5229225"/>
            <a:ext cx="1081087" cy="274638"/>
          </a:xfrm>
          <a:prstGeom prst="rect">
            <a:avLst/>
          </a:prstGeom>
          <a:noFill/>
          <a:ln w="12700">
            <a:noFill/>
          </a:ln>
        </p:spPr>
        <p:txBody>
          <a:bodyPr>
            <a:spAutoFit/>
          </a:bodyPr>
          <a:lstStyle/>
          <a:p>
            <a:pPr algn="ctr" eaLnBrk="1" hangingPunct="1">
              <a:spcBef>
                <a:spcPct val="50000"/>
              </a:spcBef>
            </a:pPr>
            <a:r>
              <a:rPr lang="zh-CN" altLang="en-US" sz="1200" u="none" dirty="0">
                <a:latin typeface="Times New Roman" panose="02020603050405020304" pitchFamily="18" charset="0"/>
              </a:rPr>
              <a:t>未成年人口</a:t>
            </a:r>
            <a:endParaRPr lang="zh-CN" altLang="en-US" sz="1200" u="none">
              <a:latin typeface="Times New Roman" panose="02020603050405020304" pitchFamily="18" charset="0"/>
            </a:endParaRPr>
          </a:p>
        </p:txBody>
      </p:sp>
      <p:sp>
        <p:nvSpPr>
          <p:cNvPr id="771094" name="直接连接符 771093"/>
          <p:cNvSpPr/>
          <p:nvPr/>
        </p:nvSpPr>
        <p:spPr>
          <a:xfrm flipH="1">
            <a:off x="1260475" y="5373688"/>
            <a:ext cx="215900" cy="0"/>
          </a:xfrm>
          <a:prstGeom prst="line">
            <a:avLst/>
          </a:prstGeom>
          <a:ln w="12700" cap="flat" cmpd="sng">
            <a:solidFill>
              <a:srgbClr val="FF00FF"/>
            </a:solidFill>
            <a:prstDash val="solid"/>
            <a:headEnd type="none" w="med" len="med"/>
            <a:tailEnd type="triangle" w="med" len="med"/>
          </a:ln>
        </p:spPr>
      </p:sp>
      <p:sp>
        <p:nvSpPr>
          <p:cNvPr id="771095" name="直接连接符 771094"/>
          <p:cNvSpPr/>
          <p:nvPr/>
        </p:nvSpPr>
        <p:spPr>
          <a:xfrm>
            <a:off x="2270125" y="5373688"/>
            <a:ext cx="287338" cy="0"/>
          </a:xfrm>
          <a:prstGeom prst="line">
            <a:avLst/>
          </a:prstGeom>
          <a:ln w="12700" cap="flat" cmpd="sng">
            <a:solidFill>
              <a:srgbClr val="FF00FF"/>
            </a:solidFill>
            <a:prstDash val="solid"/>
            <a:headEnd type="none" w="med" len="med"/>
            <a:tailEnd type="triangle" w="med" len="med"/>
          </a:ln>
        </p:spPr>
      </p:sp>
      <p:sp>
        <p:nvSpPr>
          <p:cNvPr id="771096" name="文本框 771095"/>
          <p:cNvSpPr txBox="1"/>
          <p:nvPr/>
        </p:nvSpPr>
        <p:spPr>
          <a:xfrm>
            <a:off x="3636963" y="5229225"/>
            <a:ext cx="1295400" cy="274638"/>
          </a:xfrm>
          <a:prstGeom prst="rect">
            <a:avLst/>
          </a:prstGeom>
          <a:noFill/>
          <a:ln w="12700">
            <a:noFill/>
          </a:ln>
        </p:spPr>
        <p:txBody>
          <a:bodyPr>
            <a:spAutoFit/>
          </a:bodyPr>
          <a:lstStyle/>
          <a:p>
            <a:pPr algn="ctr" eaLnBrk="1" hangingPunct="1">
              <a:spcBef>
                <a:spcPct val="50000"/>
              </a:spcBef>
            </a:pPr>
            <a:r>
              <a:rPr lang="zh-CN" altLang="en-US" sz="1200" u="none" dirty="0">
                <a:latin typeface="Times New Roman" panose="02020603050405020304" pitchFamily="18" charset="0"/>
              </a:rPr>
              <a:t>劳动适龄人口</a:t>
            </a:r>
            <a:endParaRPr lang="zh-CN" altLang="en-US" sz="1200" u="none">
              <a:latin typeface="Times New Roman" panose="02020603050405020304" pitchFamily="18" charset="0"/>
            </a:endParaRPr>
          </a:p>
        </p:txBody>
      </p:sp>
      <p:sp>
        <p:nvSpPr>
          <p:cNvPr id="771097" name="直接连接符 771096"/>
          <p:cNvSpPr/>
          <p:nvPr/>
        </p:nvSpPr>
        <p:spPr>
          <a:xfrm flipH="1">
            <a:off x="2628900" y="5373688"/>
            <a:ext cx="1152525" cy="0"/>
          </a:xfrm>
          <a:prstGeom prst="line">
            <a:avLst/>
          </a:prstGeom>
          <a:ln w="12700" cap="flat" cmpd="sng">
            <a:solidFill>
              <a:srgbClr val="FF00FF"/>
            </a:solidFill>
            <a:prstDash val="solid"/>
            <a:headEnd type="none" w="med" len="med"/>
            <a:tailEnd type="triangle" w="med" len="med"/>
          </a:ln>
        </p:spPr>
      </p:sp>
      <p:sp>
        <p:nvSpPr>
          <p:cNvPr id="771098" name="直接连接符 771097"/>
          <p:cNvSpPr/>
          <p:nvPr/>
        </p:nvSpPr>
        <p:spPr>
          <a:xfrm>
            <a:off x="4716463" y="5373688"/>
            <a:ext cx="1081087" cy="0"/>
          </a:xfrm>
          <a:prstGeom prst="line">
            <a:avLst/>
          </a:prstGeom>
          <a:ln w="12700" cap="flat" cmpd="sng">
            <a:solidFill>
              <a:srgbClr val="FF00FF"/>
            </a:solidFill>
            <a:prstDash val="solid"/>
            <a:headEnd type="none" w="med" len="med"/>
            <a:tailEnd type="triangle" w="med" len="med"/>
          </a:ln>
        </p:spPr>
      </p:sp>
      <p:sp>
        <p:nvSpPr>
          <p:cNvPr id="771099" name="文本框 771098"/>
          <p:cNvSpPr txBox="1"/>
          <p:nvPr/>
        </p:nvSpPr>
        <p:spPr>
          <a:xfrm>
            <a:off x="5940425" y="5229225"/>
            <a:ext cx="1081088" cy="274638"/>
          </a:xfrm>
          <a:prstGeom prst="rect">
            <a:avLst/>
          </a:prstGeom>
          <a:noFill/>
          <a:ln w="12700">
            <a:noFill/>
          </a:ln>
        </p:spPr>
        <p:txBody>
          <a:bodyPr>
            <a:spAutoFit/>
          </a:bodyPr>
          <a:lstStyle/>
          <a:p>
            <a:pPr algn="ctr" eaLnBrk="1" hangingPunct="1">
              <a:spcBef>
                <a:spcPct val="50000"/>
              </a:spcBef>
            </a:pPr>
            <a:r>
              <a:rPr lang="zh-CN" altLang="en-US" sz="1200" u="none" dirty="0">
                <a:latin typeface="Times New Roman" panose="02020603050405020304" pitchFamily="18" charset="0"/>
              </a:rPr>
              <a:t>老年人口</a:t>
            </a:r>
            <a:endParaRPr lang="zh-CN" altLang="en-US" sz="1200" u="none">
              <a:latin typeface="Times New Roman" panose="02020603050405020304" pitchFamily="18" charset="0"/>
            </a:endParaRPr>
          </a:p>
        </p:txBody>
      </p:sp>
      <p:sp>
        <p:nvSpPr>
          <p:cNvPr id="771100" name="直接连接符 771099"/>
          <p:cNvSpPr/>
          <p:nvPr/>
        </p:nvSpPr>
        <p:spPr>
          <a:xfrm flipH="1">
            <a:off x="5868988" y="5373688"/>
            <a:ext cx="288925" cy="0"/>
          </a:xfrm>
          <a:prstGeom prst="line">
            <a:avLst/>
          </a:prstGeom>
          <a:ln w="12700" cap="flat" cmpd="sng">
            <a:solidFill>
              <a:srgbClr val="FF00FF"/>
            </a:solidFill>
            <a:prstDash val="solid"/>
            <a:headEnd type="none" w="med" len="med"/>
            <a:tailEnd type="triangle" w="med" len="med"/>
          </a:ln>
        </p:spPr>
      </p:sp>
      <p:sp>
        <p:nvSpPr>
          <p:cNvPr id="771101" name="直接连接符 771100"/>
          <p:cNvSpPr/>
          <p:nvPr/>
        </p:nvSpPr>
        <p:spPr>
          <a:xfrm>
            <a:off x="6805613" y="5373688"/>
            <a:ext cx="360362" cy="0"/>
          </a:xfrm>
          <a:prstGeom prst="line">
            <a:avLst/>
          </a:prstGeom>
          <a:ln w="12700" cap="flat" cmpd="sng">
            <a:solidFill>
              <a:srgbClr val="FF00FF"/>
            </a:solidFill>
            <a:prstDash val="solid"/>
            <a:headEnd type="none" w="med" len="med"/>
            <a:tailEnd type="triangle" w="med" len="med"/>
          </a:ln>
        </p:spPr>
      </p:sp>
      <p:sp>
        <p:nvSpPr>
          <p:cNvPr id="771102" name="文本框 771101"/>
          <p:cNvSpPr txBox="1"/>
          <p:nvPr/>
        </p:nvSpPr>
        <p:spPr>
          <a:xfrm>
            <a:off x="2052638" y="4797425"/>
            <a:ext cx="936625" cy="304800"/>
          </a:xfrm>
          <a:prstGeom prst="rect">
            <a:avLst/>
          </a:prstGeom>
          <a:noFill/>
          <a:ln w="12700">
            <a:noFill/>
          </a:ln>
        </p:spPr>
        <p:txBody>
          <a:bodyPr>
            <a:spAutoFit/>
          </a:bodyPr>
          <a:lstStyle/>
          <a:p>
            <a:pPr algn="ctr" eaLnBrk="1" hangingPunct="1">
              <a:spcBef>
                <a:spcPct val="50000"/>
              </a:spcBef>
            </a:pPr>
            <a:r>
              <a:rPr lang="en-US" altLang="zh-CN" sz="1400" u="none" dirty="0">
                <a:latin typeface="Times New Roman" panose="02020603050405020304" pitchFamily="18" charset="0"/>
              </a:rPr>
              <a:t>16</a:t>
            </a:r>
            <a:r>
              <a:rPr lang="zh-CN" altLang="en-US" sz="1400" u="none" dirty="0">
                <a:latin typeface="Times New Roman" panose="02020603050405020304" pitchFamily="18" charset="0"/>
              </a:rPr>
              <a:t>岁</a:t>
            </a:r>
          </a:p>
        </p:txBody>
      </p:sp>
      <p:sp>
        <p:nvSpPr>
          <p:cNvPr id="771103" name="文本框 771102"/>
          <p:cNvSpPr txBox="1"/>
          <p:nvPr/>
        </p:nvSpPr>
        <p:spPr>
          <a:xfrm>
            <a:off x="5005388" y="4797425"/>
            <a:ext cx="1582737" cy="304800"/>
          </a:xfrm>
          <a:prstGeom prst="rect">
            <a:avLst/>
          </a:prstGeom>
          <a:noFill/>
          <a:ln w="12700">
            <a:noFill/>
          </a:ln>
        </p:spPr>
        <p:txBody>
          <a:bodyPr>
            <a:spAutoFit/>
          </a:bodyPr>
          <a:lstStyle/>
          <a:p>
            <a:pPr algn="ctr" eaLnBrk="1" hangingPunct="1">
              <a:spcBef>
                <a:spcPct val="50000"/>
              </a:spcBef>
            </a:pPr>
            <a:r>
              <a:rPr lang="zh-CN" altLang="en-US" sz="1400" u="none" dirty="0">
                <a:latin typeface="Times New Roman" panose="02020603050405020304" pitchFamily="18" charset="0"/>
              </a:rPr>
              <a:t>男</a:t>
            </a:r>
            <a:r>
              <a:rPr lang="en-US" altLang="zh-CN" sz="1400" u="none" dirty="0">
                <a:latin typeface="Times New Roman" panose="02020603050405020304" pitchFamily="18" charset="0"/>
              </a:rPr>
              <a:t>60</a:t>
            </a:r>
            <a:r>
              <a:rPr lang="zh-CN" altLang="en-US" sz="1400" u="none" dirty="0">
                <a:latin typeface="Times New Roman" panose="02020603050405020304" pitchFamily="18" charset="0"/>
              </a:rPr>
              <a:t>岁，女</a:t>
            </a:r>
            <a:r>
              <a:rPr lang="en-US" altLang="zh-CN" sz="1400" u="none" dirty="0">
                <a:latin typeface="Times New Roman" panose="02020603050405020304" pitchFamily="18" charset="0"/>
              </a:rPr>
              <a:t>55</a:t>
            </a:r>
            <a:r>
              <a:rPr lang="zh-CN" altLang="en-US" sz="1400" u="none" dirty="0">
                <a:latin typeface="Times New Roman" panose="02020603050405020304" pitchFamily="18" charset="0"/>
              </a:rPr>
              <a:t>岁</a:t>
            </a:r>
          </a:p>
        </p:txBody>
      </p:sp>
      <p:sp>
        <p:nvSpPr>
          <p:cNvPr id="771104" name="文本框 771103"/>
          <p:cNvSpPr txBox="1"/>
          <p:nvPr/>
        </p:nvSpPr>
        <p:spPr>
          <a:xfrm>
            <a:off x="1044575" y="5589588"/>
            <a:ext cx="6264275" cy="623887"/>
          </a:xfrm>
          <a:prstGeom prst="rect">
            <a:avLst/>
          </a:prstGeom>
          <a:noFill/>
          <a:ln w="12700">
            <a:noFill/>
          </a:ln>
        </p:spPr>
        <p:txBody>
          <a:bodyPr>
            <a:spAutoFit/>
          </a:bodyPr>
          <a:lstStyle/>
          <a:p>
            <a:pPr eaLnBrk="1" hangingPunct="1">
              <a:spcBef>
                <a:spcPct val="50000"/>
              </a:spcBef>
            </a:pPr>
            <a:r>
              <a:rPr lang="zh-CN" altLang="en-US" sz="1400" u="none" dirty="0">
                <a:latin typeface="Times New Roman" panose="02020603050405020304" pitchFamily="18" charset="0"/>
              </a:rPr>
              <a:t>说明：潜在的人力资源数量由阴影的六个部分构成。</a:t>
            </a:r>
          </a:p>
          <a:p>
            <a:pPr eaLnBrk="1" hangingPunct="1">
              <a:spcBef>
                <a:spcPct val="50000"/>
              </a:spcBef>
            </a:pPr>
            <a:r>
              <a:rPr lang="zh-CN" altLang="en-US" sz="1400" u="none" dirty="0">
                <a:latin typeface="Times New Roman" panose="02020603050405020304" pitchFamily="18" charset="0"/>
              </a:rPr>
              <a:t>            现实的人力资源数量由</a:t>
            </a:r>
            <a:r>
              <a:rPr lang="en-US" altLang="zh-CN" sz="1400" u="none" dirty="0">
                <a:latin typeface="Times New Roman" panose="02020603050405020304" pitchFamily="18" charset="0"/>
              </a:rPr>
              <a:t>①②⑥</a:t>
            </a:r>
            <a:r>
              <a:rPr lang="zh-CN" altLang="en-US" sz="1400" u="none" dirty="0">
                <a:latin typeface="Times New Roman" panose="02020603050405020304" pitchFamily="18" charset="0"/>
              </a:rPr>
              <a:t>三个部分组成。</a:t>
            </a:r>
            <a:endParaRPr lang="zh-CN" altLang="en-US" sz="1400" u="none">
              <a:latin typeface="Times New Roman" panose="02020603050405020304" pitchFamily="18" charset="0"/>
            </a:endParaRPr>
          </a:p>
        </p:txBody>
      </p:sp>
    </p:spTree>
  </p:cSld>
  <p:clrMapOvr>
    <a:masterClrMapping/>
  </p:clrMapOvr>
  <p:transition>
    <p:random/>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683010" name="标题 683009"/>
          <p:cNvSpPr>
            <a:spLocks noGrp="1"/>
          </p:cNvSpPr>
          <p:nvPr>
            <p:ph type="title"/>
          </p:nvPr>
        </p:nvSpPr>
        <p:spPr>
          <a:xfrm>
            <a:off x="685800" y="228600"/>
            <a:ext cx="7772400" cy="823913"/>
          </a:xfrm>
          <a:ln/>
        </p:spPr>
        <p:txBody>
          <a:bodyPr anchor="ctr"/>
          <a:lstStyle/>
          <a:p>
            <a:r>
              <a:rPr lang="zh-CN" altLang="en-US" sz="3600" b="1" dirty="0">
                <a:solidFill>
                  <a:schemeClr val="accent2"/>
                </a:solidFill>
              </a:rPr>
              <a:t>二、招聘工作的程序</a:t>
            </a:r>
            <a:endParaRPr lang="zh-CN" altLang="en-US" sz="3600" b="1">
              <a:solidFill>
                <a:schemeClr val="accent2"/>
              </a:solidFill>
            </a:endParaRPr>
          </a:p>
        </p:txBody>
      </p:sp>
      <p:sp>
        <p:nvSpPr>
          <p:cNvPr id="683011" name="文本占位符 683010"/>
          <p:cNvSpPr>
            <a:spLocks noGrp="1"/>
          </p:cNvSpPr>
          <p:nvPr>
            <p:ph type="body" idx="1"/>
          </p:nvPr>
        </p:nvSpPr>
        <p:spPr>
          <a:ln/>
        </p:spPr>
        <p:txBody>
          <a:bodyPr/>
          <a:lstStyle/>
          <a:p>
            <a:r>
              <a:rPr lang="zh-CN" altLang="en-US" sz="3600" b="1" dirty="0"/>
              <a:t>（一）准备阶段</a:t>
            </a:r>
          </a:p>
          <a:p>
            <a:r>
              <a:rPr lang="zh-CN" altLang="en-US" sz="3600" b="1" dirty="0"/>
              <a:t>（二 ）实施阶段</a:t>
            </a:r>
          </a:p>
          <a:p>
            <a:r>
              <a:rPr lang="zh-CN" altLang="en-US" sz="3600" b="1" dirty="0"/>
              <a:t>（三）评估阶段</a:t>
            </a:r>
          </a:p>
          <a:p>
            <a:pPr>
              <a:buNone/>
            </a:pPr>
            <a:endParaRPr lang="zh-CN" altLang="en-US" b="1" dirty="0"/>
          </a:p>
          <a:p>
            <a:pPr>
              <a:buNone/>
            </a:pPr>
            <a:r>
              <a:rPr lang="zh-CN" altLang="en-US" b="1" dirty="0"/>
              <a:t> </a:t>
            </a:r>
            <a:endParaRPr lang="zh-CN" altLang="en-US" b="1"/>
          </a:p>
        </p:txBody>
      </p:sp>
    </p:spTree>
  </p:cSld>
  <p:clrMapOvr>
    <a:masterClrMapping/>
  </p:clrMapOvr>
  <p:transition>
    <p:random/>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873474" name="标题 873473"/>
          <p:cNvSpPr>
            <a:spLocks noGrp="1"/>
          </p:cNvSpPr>
          <p:nvPr>
            <p:ph type="title"/>
          </p:nvPr>
        </p:nvSpPr>
        <p:spPr>
          <a:ln/>
        </p:spPr>
        <p:txBody>
          <a:bodyPr anchor="ctr"/>
          <a:lstStyle/>
          <a:p>
            <a:r>
              <a:rPr lang="en-US" altLang="zh-CN" sz="4800" b="1" dirty="0"/>
              <a:t> </a:t>
            </a:r>
            <a:endParaRPr lang="en-US" altLang="zh-CN" sz="4800" b="1"/>
          </a:p>
        </p:txBody>
      </p:sp>
      <p:sp>
        <p:nvSpPr>
          <p:cNvPr id="873475" name="文本占位符 873474"/>
          <p:cNvSpPr>
            <a:spLocks noGrp="1"/>
          </p:cNvSpPr>
          <p:nvPr>
            <p:ph type="body" idx="1"/>
          </p:nvPr>
        </p:nvSpPr>
        <p:spPr>
          <a:xfrm>
            <a:off x="539750" y="0"/>
            <a:ext cx="8353425" cy="6453188"/>
          </a:xfrm>
          <a:ln/>
        </p:spPr>
        <p:txBody>
          <a:bodyPr/>
          <a:lstStyle/>
          <a:p>
            <a:pPr>
              <a:lnSpc>
                <a:spcPct val="80000"/>
              </a:lnSpc>
            </a:pPr>
            <a:endParaRPr lang="en-US" altLang="zh-CN" sz="2800" b="1" dirty="0"/>
          </a:p>
          <a:p>
            <a:pPr>
              <a:lnSpc>
                <a:spcPct val="80000"/>
              </a:lnSpc>
            </a:pPr>
            <a:r>
              <a:rPr lang="zh-CN" altLang="en-US" b="1" dirty="0"/>
              <a:t>（一）准备阶段</a:t>
            </a:r>
          </a:p>
          <a:p>
            <a:pPr>
              <a:lnSpc>
                <a:spcPct val="80000"/>
              </a:lnSpc>
            </a:pPr>
            <a:endParaRPr lang="zh-CN" altLang="en-US" sz="2800" b="1" dirty="0"/>
          </a:p>
          <a:p>
            <a:pPr>
              <a:lnSpc>
                <a:spcPct val="80000"/>
              </a:lnSpc>
            </a:pPr>
            <a:r>
              <a:rPr lang="en-US" altLang="zh-CN" sz="2800" b="1" dirty="0"/>
              <a:t>1.</a:t>
            </a:r>
            <a:r>
              <a:rPr lang="zh-CN" altLang="en-US" sz="2800" b="1" dirty="0"/>
              <a:t>需求分析 </a:t>
            </a:r>
          </a:p>
          <a:p>
            <a:pPr>
              <a:lnSpc>
                <a:spcPct val="80000"/>
              </a:lnSpc>
            </a:pPr>
            <a:endParaRPr lang="zh-CN" altLang="en-US" sz="2800" b="1" dirty="0"/>
          </a:p>
          <a:p>
            <a:pPr>
              <a:lnSpc>
                <a:spcPct val="80000"/>
              </a:lnSpc>
              <a:buNone/>
            </a:pPr>
            <a:r>
              <a:rPr lang="zh-CN" altLang="en-US" sz="2400" b="1" dirty="0"/>
              <a:t>   </a:t>
            </a:r>
            <a:r>
              <a:rPr lang="zh-CN" altLang="en-US" sz="2400" b="1" dirty="0">
                <a:solidFill>
                  <a:schemeClr val="accent2"/>
                </a:solidFill>
              </a:rPr>
              <a:t>根据</a:t>
            </a:r>
            <a:r>
              <a:rPr lang="zh-CN" altLang="en-US" sz="2400" b="1" dirty="0"/>
              <a:t>人力资源规划中对组织外部环境变化和内部条件变化 </a:t>
            </a:r>
          </a:p>
          <a:p>
            <a:pPr>
              <a:lnSpc>
                <a:spcPct val="80000"/>
              </a:lnSpc>
              <a:buFont typeface="Wingdings" panose="05000000000000000000" pitchFamily="2" charset="2"/>
              <a:buNone/>
            </a:pPr>
            <a:r>
              <a:rPr lang="zh-CN" altLang="en-US" sz="2400" b="1" dirty="0"/>
              <a:t>  分析的结果，制定招聘需求计划。</a:t>
            </a:r>
          </a:p>
          <a:p>
            <a:pPr>
              <a:lnSpc>
                <a:spcPct val="80000"/>
              </a:lnSpc>
            </a:pPr>
            <a:r>
              <a:rPr lang="zh-CN" altLang="en-US" sz="2400" b="1" dirty="0">
                <a:solidFill>
                  <a:schemeClr val="accent2"/>
                </a:solidFill>
              </a:rPr>
              <a:t>根据人</a:t>
            </a:r>
            <a:r>
              <a:rPr lang="zh-CN" altLang="en-US" sz="2400" b="1" dirty="0"/>
              <a:t>力资源规划中的供求预测状况，</a:t>
            </a:r>
            <a:r>
              <a:rPr lang="zh-CN" altLang="en-US" sz="2400" b="1" dirty="0">
                <a:solidFill>
                  <a:schemeClr val="accent2"/>
                </a:solidFill>
              </a:rPr>
              <a:t>确定招聘目标</a:t>
            </a:r>
            <a:r>
              <a:rPr lang="zh-CN" altLang="en-US" sz="2400" b="1" dirty="0"/>
              <a:t>，即岗位的数量、类型及预招人数。</a:t>
            </a:r>
          </a:p>
          <a:p>
            <a:pPr>
              <a:lnSpc>
                <a:spcPct val="80000"/>
              </a:lnSpc>
              <a:buFont typeface="Wingdings" panose="05000000000000000000" pitchFamily="2" charset="2"/>
              <a:buNone/>
            </a:pPr>
            <a:r>
              <a:rPr lang="zh-CN" altLang="en-US" sz="2000" b="1" dirty="0"/>
              <a:t> </a:t>
            </a:r>
            <a:r>
              <a:rPr lang="zh-CN" altLang="en-US" sz="2400" b="1" dirty="0"/>
              <a:t> </a:t>
            </a:r>
            <a:r>
              <a:rPr lang="zh-CN" altLang="en-US" sz="2400" b="1" dirty="0">
                <a:solidFill>
                  <a:schemeClr val="accent2"/>
                </a:solidFill>
              </a:rPr>
              <a:t>注</a:t>
            </a:r>
            <a:r>
              <a:rPr lang="zh-CN" altLang="en-US" sz="2000" b="1" dirty="0"/>
              <a:t>：</a:t>
            </a:r>
            <a:r>
              <a:rPr lang="zh-CN" altLang="en-US" sz="2400" b="1" dirty="0"/>
              <a:t>人员招聘需求一般产生于以下几种情况：新增业务的出现，组织结构的调整，现有职位的空缺，员工结构的不</a:t>
            </a:r>
          </a:p>
          <a:p>
            <a:pPr>
              <a:lnSpc>
                <a:spcPct val="80000"/>
              </a:lnSpc>
              <a:buFont typeface="Wingdings" panose="05000000000000000000" pitchFamily="2" charset="2"/>
              <a:buNone/>
            </a:pPr>
            <a:r>
              <a:rPr lang="zh-CN" altLang="en-US" sz="2400" b="1" dirty="0"/>
              <a:t>   合理等。招聘只是比较常用的手段之一，组织还可以采取</a:t>
            </a:r>
          </a:p>
          <a:p>
            <a:pPr>
              <a:lnSpc>
                <a:spcPct val="80000"/>
              </a:lnSpc>
              <a:buFont typeface="Wingdings" panose="05000000000000000000" pitchFamily="2" charset="2"/>
              <a:buNone/>
            </a:pPr>
            <a:r>
              <a:rPr lang="zh-CN" altLang="en-US" sz="2400" b="1" dirty="0"/>
              <a:t>  内部职位调整和工作任务调整的方法来解决职位空缺问题。</a:t>
            </a:r>
          </a:p>
          <a:p>
            <a:pPr>
              <a:lnSpc>
                <a:spcPct val="80000"/>
              </a:lnSpc>
              <a:buFont typeface="Wingdings" panose="05000000000000000000" pitchFamily="2" charset="2"/>
              <a:buNone/>
            </a:pPr>
            <a:endParaRPr lang="zh-CN" altLang="en-US" sz="2400" b="1" dirty="0"/>
          </a:p>
          <a:p>
            <a:pPr>
              <a:lnSpc>
                <a:spcPct val="80000"/>
              </a:lnSpc>
            </a:pPr>
            <a:r>
              <a:rPr lang="zh-CN" altLang="en-US" sz="2400" b="1" dirty="0"/>
              <a:t> </a:t>
            </a:r>
          </a:p>
          <a:p>
            <a:pPr>
              <a:lnSpc>
                <a:spcPct val="80000"/>
              </a:lnSpc>
            </a:pPr>
            <a:r>
              <a:rPr lang="en-US" altLang="zh-CN" sz="2800" b="1" dirty="0"/>
              <a:t>2.</a:t>
            </a:r>
            <a:r>
              <a:rPr lang="zh-CN" altLang="en-US" sz="2800" b="1" dirty="0"/>
              <a:t>制订招聘计划和招聘策略</a:t>
            </a:r>
          </a:p>
          <a:p>
            <a:pPr>
              <a:lnSpc>
                <a:spcPct val="80000"/>
              </a:lnSpc>
            </a:pPr>
            <a:endParaRPr lang="zh-CN" altLang="en-US" sz="2800" b="1"/>
          </a:p>
        </p:txBody>
      </p:sp>
    </p:spTree>
  </p:cSld>
  <p:clrMapOvr>
    <a:masterClrMapping/>
  </p:clrMapOvr>
  <p:transition>
    <p:random/>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686082" name="标题 686081"/>
          <p:cNvSpPr>
            <a:spLocks noGrp="1"/>
          </p:cNvSpPr>
          <p:nvPr>
            <p:ph type="title"/>
          </p:nvPr>
        </p:nvSpPr>
        <p:spPr>
          <a:xfrm>
            <a:off x="1116013" y="260350"/>
            <a:ext cx="6705600" cy="1143000"/>
          </a:xfrm>
          <a:ln/>
        </p:spPr>
        <p:txBody>
          <a:bodyPr anchor="ctr"/>
          <a:lstStyle/>
          <a:p>
            <a:r>
              <a:rPr lang="en-US" altLang="zh-CN" sz="3600" b="1" dirty="0">
                <a:solidFill>
                  <a:srgbClr val="D98907"/>
                </a:solidFill>
              </a:rPr>
              <a:t> </a:t>
            </a:r>
            <a:r>
              <a:rPr lang="zh-CN" altLang="en-US" sz="3600" b="1" dirty="0">
                <a:solidFill>
                  <a:srgbClr val="D98907"/>
                </a:solidFill>
              </a:rPr>
              <a:t>制定招聘计划</a:t>
            </a:r>
            <a:endParaRPr lang="zh-CN" altLang="en-US" sz="3600" b="1">
              <a:solidFill>
                <a:srgbClr val="FF7C80"/>
              </a:solidFill>
            </a:endParaRPr>
          </a:p>
        </p:txBody>
      </p:sp>
      <p:sp>
        <p:nvSpPr>
          <p:cNvPr id="686083" name="文本占位符 686082"/>
          <p:cNvSpPr>
            <a:spLocks noGrp="1"/>
          </p:cNvSpPr>
          <p:nvPr>
            <p:ph type="body" idx="1"/>
          </p:nvPr>
        </p:nvSpPr>
        <p:spPr>
          <a:xfrm>
            <a:off x="250825" y="1341438"/>
            <a:ext cx="7848600" cy="577850"/>
          </a:xfrm>
          <a:ln w="57150"/>
        </p:spPr>
        <p:txBody>
          <a:bodyPr/>
          <a:lstStyle/>
          <a:p>
            <a:pPr>
              <a:lnSpc>
                <a:spcPct val="90000"/>
              </a:lnSpc>
              <a:buNone/>
            </a:pPr>
            <a:r>
              <a:rPr lang="en-US" altLang="zh-CN" sz="2800" dirty="0">
                <a:solidFill>
                  <a:srgbClr val="0061C2"/>
                </a:solidFill>
              </a:rPr>
              <a:t>   </a:t>
            </a:r>
            <a:r>
              <a:rPr lang="en-US" altLang="zh-CN" sz="2800" b="1" dirty="0">
                <a:solidFill>
                  <a:srgbClr val="0061C2"/>
                </a:solidFill>
              </a:rPr>
              <a:t>1.</a:t>
            </a:r>
            <a:r>
              <a:rPr lang="zh-CN" altLang="en-US" sz="2800" b="1" dirty="0">
                <a:solidFill>
                  <a:srgbClr val="0061C2"/>
                </a:solidFill>
              </a:rPr>
              <a:t>招聘的规模 ：</a:t>
            </a:r>
            <a:r>
              <a:rPr lang="zh-CN" altLang="en-US" sz="2800" b="1" dirty="0"/>
              <a:t>取决于两个因素：一是企业招聘录用的阶段；二是各个阶段通过的比例，阶段越多，比例越高，招聘规模越大</a:t>
            </a:r>
            <a:endParaRPr lang="zh-CN" altLang="en-US" sz="2800" b="1"/>
          </a:p>
          <a:p>
            <a:pPr>
              <a:lnSpc>
                <a:spcPct val="90000"/>
              </a:lnSpc>
              <a:buNone/>
            </a:pPr>
            <a:endParaRPr lang="zh-CN" altLang="en-US" sz="2800" b="1" dirty="0">
              <a:solidFill>
                <a:srgbClr val="0061C2"/>
              </a:solidFill>
            </a:endParaRPr>
          </a:p>
          <a:p>
            <a:pPr>
              <a:lnSpc>
                <a:spcPct val="90000"/>
              </a:lnSpc>
              <a:buNone/>
            </a:pPr>
            <a:endParaRPr lang="zh-CN" altLang="en-US" sz="3600" dirty="0">
              <a:solidFill>
                <a:srgbClr val="0061C2"/>
              </a:solidFill>
            </a:endParaRPr>
          </a:p>
          <a:p>
            <a:pPr>
              <a:lnSpc>
                <a:spcPct val="90000"/>
              </a:lnSpc>
              <a:buNone/>
            </a:pPr>
            <a:r>
              <a:rPr lang="zh-CN" altLang="en-US" sz="3600" dirty="0">
                <a:solidFill>
                  <a:srgbClr val="0061C2"/>
                </a:solidFill>
              </a:rPr>
              <a:t> </a:t>
            </a:r>
          </a:p>
          <a:p>
            <a:pPr>
              <a:lnSpc>
                <a:spcPct val="90000"/>
              </a:lnSpc>
              <a:buNone/>
            </a:pPr>
            <a:endParaRPr lang="zh-CN" altLang="en-US" sz="2800" dirty="0">
              <a:solidFill>
                <a:srgbClr val="0061C2"/>
              </a:solidFill>
            </a:endParaRPr>
          </a:p>
        </p:txBody>
      </p:sp>
      <p:sp>
        <p:nvSpPr>
          <p:cNvPr id="686084" name="直接连接符 686083"/>
          <p:cNvSpPr/>
          <p:nvPr/>
        </p:nvSpPr>
        <p:spPr>
          <a:xfrm>
            <a:off x="3048000" y="5410200"/>
            <a:ext cx="3200400" cy="0"/>
          </a:xfrm>
          <a:prstGeom prst="line">
            <a:avLst/>
          </a:prstGeom>
          <a:ln w="57150" cap="sq" cmpd="sng">
            <a:solidFill>
              <a:schemeClr val="accent2"/>
            </a:solidFill>
            <a:prstDash val="solid"/>
            <a:headEnd type="none" w="sm" len="sm"/>
            <a:tailEnd type="none" w="sm" len="sm"/>
          </a:ln>
        </p:spPr>
      </p:sp>
      <p:grpSp>
        <p:nvGrpSpPr>
          <p:cNvPr id="686085" name="组合 686084"/>
          <p:cNvGrpSpPr/>
          <p:nvPr/>
        </p:nvGrpSpPr>
        <p:grpSpPr>
          <a:xfrm>
            <a:off x="3059113" y="2636838"/>
            <a:ext cx="3200400" cy="2743200"/>
            <a:chOff x="2016" y="1440"/>
            <a:chExt cx="2016" cy="1728"/>
          </a:xfrm>
        </p:grpSpPr>
        <p:sp>
          <p:nvSpPr>
            <p:cNvPr id="686086" name="直接连接符 686085"/>
            <p:cNvSpPr/>
            <p:nvPr/>
          </p:nvSpPr>
          <p:spPr>
            <a:xfrm flipH="1">
              <a:off x="2016" y="1440"/>
              <a:ext cx="912" cy="1728"/>
            </a:xfrm>
            <a:prstGeom prst="line">
              <a:avLst/>
            </a:prstGeom>
            <a:ln w="57150" cap="sq" cmpd="sng">
              <a:solidFill>
                <a:schemeClr val="accent2"/>
              </a:solidFill>
              <a:prstDash val="solid"/>
              <a:headEnd type="none" w="sm" len="sm"/>
              <a:tailEnd type="none" w="sm" len="sm"/>
            </a:ln>
          </p:spPr>
        </p:sp>
        <p:sp>
          <p:nvSpPr>
            <p:cNvPr id="686087" name="直接连接符 686086"/>
            <p:cNvSpPr/>
            <p:nvPr/>
          </p:nvSpPr>
          <p:spPr>
            <a:xfrm>
              <a:off x="2928" y="1440"/>
              <a:ext cx="1104" cy="1728"/>
            </a:xfrm>
            <a:prstGeom prst="line">
              <a:avLst/>
            </a:prstGeom>
            <a:ln w="57150" cap="sq" cmpd="sng">
              <a:solidFill>
                <a:schemeClr val="accent2"/>
              </a:solidFill>
              <a:prstDash val="solid"/>
              <a:headEnd type="none" w="sm" len="sm"/>
              <a:tailEnd type="none" w="sm" len="sm"/>
            </a:ln>
          </p:spPr>
        </p:sp>
        <p:sp>
          <p:nvSpPr>
            <p:cNvPr id="686088" name="直接连接符 686087"/>
            <p:cNvSpPr/>
            <p:nvPr/>
          </p:nvSpPr>
          <p:spPr>
            <a:xfrm>
              <a:off x="2640" y="1968"/>
              <a:ext cx="624" cy="0"/>
            </a:xfrm>
            <a:prstGeom prst="line">
              <a:avLst/>
            </a:prstGeom>
            <a:ln w="38100" cap="sq" cmpd="sng">
              <a:solidFill>
                <a:schemeClr val="tx1"/>
              </a:solidFill>
              <a:prstDash val="solid"/>
              <a:headEnd type="none" w="sm" len="sm"/>
              <a:tailEnd type="none" w="sm" len="sm"/>
            </a:ln>
          </p:spPr>
        </p:sp>
        <p:sp>
          <p:nvSpPr>
            <p:cNvPr id="686089" name="直接连接符 686088"/>
            <p:cNvSpPr/>
            <p:nvPr/>
          </p:nvSpPr>
          <p:spPr>
            <a:xfrm>
              <a:off x="2400" y="2448"/>
              <a:ext cx="1200" cy="0"/>
            </a:xfrm>
            <a:prstGeom prst="line">
              <a:avLst/>
            </a:prstGeom>
            <a:ln w="38100" cap="sq" cmpd="sng">
              <a:solidFill>
                <a:schemeClr val="tx1"/>
              </a:solidFill>
              <a:prstDash val="solid"/>
              <a:headEnd type="none" w="sm" len="sm"/>
              <a:tailEnd type="none" w="sm" len="sm"/>
            </a:ln>
          </p:spPr>
        </p:sp>
        <p:sp>
          <p:nvSpPr>
            <p:cNvPr id="686090" name="直接连接符 686089"/>
            <p:cNvSpPr/>
            <p:nvPr/>
          </p:nvSpPr>
          <p:spPr>
            <a:xfrm>
              <a:off x="2208" y="2784"/>
              <a:ext cx="1536" cy="0"/>
            </a:xfrm>
            <a:prstGeom prst="line">
              <a:avLst/>
            </a:prstGeom>
            <a:ln w="38100" cap="sq" cmpd="sng">
              <a:solidFill>
                <a:schemeClr val="tx1"/>
              </a:solidFill>
              <a:prstDash val="solid"/>
              <a:headEnd type="none" w="sm" len="sm"/>
              <a:tailEnd type="none" w="sm" len="sm"/>
            </a:ln>
          </p:spPr>
        </p:sp>
        <p:sp>
          <p:nvSpPr>
            <p:cNvPr id="686091" name="文本框 686090"/>
            <p:cNvSpPr txBox="1"/>
            <p:nvPr/>
          </p:nvSpPr>
          <p:spPr>
            <a:xfrm>
              <a:off x="2736" y="1680"/>
              <a:ext cx="480" cy="288"/>
            </a:xfrm>
            <a:prstGeom prst="rect">
              <a:avLst/>
            </a:prstGeom>
            <a:noFill/>
            <a:ln w="12700">
              <a:noFill/>
            </a:ln>
          </p:spPr>
          <p:txBody>
            <a:bodyPr>
              <a:spAutoFit/>
            </a:bodyPr>
            <a:lstStyle/>
            <a:p>
              <a:pPr algn="ctr" eaLnBrk="1" hangingPunct="1">
                <a:spcBef>
                  <a:spcPct val="50000"/>
                </a:spcBef>
              </a:pPr>
              <a:r>
                <a:rPr lang="en-US" altLang="zh-CN" sz="2400" u="none">
                  <a:latin typeface="Times New Roman" panose="02020603050405020304" pitchFamily="18" charset="0"/>
                </a:rPr>
                <a:t>10</a:t>
              </a:r>
            </a:p>
          </p:txBody>
        </p:sp>
        <p:sp>
          <p:nvSpPr>
            <p:cNvPr id="686092" name="文本框 686091"/>
            <p:cNvSpPr txBox="1"/>
            <p:nvPr/>
          </p:nvSpPr>
          <p:spPr>
            <a:xfrm>
              <a:off x="2640" y="2064"/>
              <a:ext cx="672" cy="288"/>
            </a:xfrm>
            <a:prstGeom prst="rect">
              <a:avLst/>
            </a:prstGeom>
            <a:noFill/>
            <a:ln w="12700">
              <a:noFill/>
            </a:ln>
          </p:spPr>
          <p:txBody>
            <a:bodyPr>
              <a:spAutoFit/>
            </a:bodyPr>
            <a:lstStyle/>
            <a:p>
              <a:pPr algn="ctr" eaLnBrk="1" hangingPunct="1">
                <a:spcBef>
                  <a:spcPct val="50000"/>
                </a:spcBef>
              </a:pPr>
              <a:r>
                <a:rPr lang="en-US" altLang="zh-CN" sz="2400" u="none">
                  <a:latin typeface="Times New Roman" panose="02020603050405020304" pitchFamily="18" charset="0"/>
                </a:rPr>
                <a:t>30</a:t>
              </a:r>
            </a:p>
          </p:txBody>
        </p:sp>
        <p:sp>
          <p:nvSpPr>
            <p:cNvPr id="686093" name="文本框 686092"/>
            <p:cNvSpPr txBox="1"/>
            <p:nvPr/>
          </p:nvSpPr>
          <p:spPr>
            <a:xfrm>
              <a:off x="2592" y="2448"/>
              <a:ext cx="816" cy="288"/>
            </a:xfrm>
            <a:prstGeom prst="rect">
              <a:avLst/>
            </a:prstGeom>
            <a:noFill/>
            <a:ln w="12700">
              <a:noFill/>
            </a:ln>
          </p:spPr>
          <p:txBody>
            <a:bodyPr>
              <a:spAutoFit/>
            </a:bodyPr>
            <a:lstStyle/>
            <a:p>
              <a:pPr algn="ctr" eaLnBrk="1" hangingPunct="1">
                <a:spcBef>
                  <a:spcPct val="50000"/>
                </a:spcBef>
              </a:pPr>
              <a:r>
                <a:rPr lang="en-US" altLang="zh-CN" sz="2400" u="none">
                  <a:latin typeface="Times New Roman" panose="02020603050405020304" pitchFamily="18" charset="0"/>
                </a:rPr>
                <a:t>100</a:t>
              </a:r>
            </a:p>
          </p:txBody>
        </p:sp>
      </p:grpSp>
      <p:sp>
        <p:nvSpPr>
          <p:cNvPr id="686094" name="文本框 686093"/>
          <p:cNvSpPr txBox="1"/>
          <p:nvPr/>
        </p:nvSpPr>
        <p:spPr>
          <a:xfrm>
            <a:off x="3962400" y="4876800"/>
            <a:ext cx="1295400" cy="457200"/>
          </a:xfrm>
          <a:prstGeom prst="rect">
            <a:avLst/>
          </a:prstGeom>
          <a:noFill/>
          <a:ln w="12700">
            <a:noFill/>
          </a:ln>
        </p:spPr>
        <p:txBody>
          <a:bodyPr>
            <a:spAutoFit/>
          </a:bodyPr>
          <a:lstStyle/>
          <a:p>
            <a:pPr algn="ctr" eaLnBrk="1" hangingPunct="1">
              <a:spcBef>
                <a:spcPct val="50000"/>
              </a:spcBef>
            </a:pPr>
            <a:r>
              <a:rPr lang="en-US" altLang="zh-CN" sz="2400" u="none">
                <a:latin typeface="Times New Roman" panose="02020603050405020304" pitchFamily="18" charset="0"/>
              </a:rPr>
              <a:t>1000</a:t>
            </a:r>
          </a:p>
        </p:txBody>
      </p:sp>
      <p:sp>
        <p:nvSpPr>
          <p:cNvPr id="686095" name="文本框 686094"/>
          <p:cNvSpPr txBox="1"/>
          <p:nvPr/>
        </p:nvSpPr>
        <p:spPr>
          <a:xfrm>
            <a:off x="5181600" y="2438400"/>
            <a:ext cx="1600200" cy="457200"/>
          </a:xfrm>
          <a:prstGeom prst="rect">
            <a:avLst/>
          </a:prstGeom>
          <a:noFill/>
          <a:ln w="12700">
            <a:noFill/>
          </a:ln>
        </p:spPr>
        <p:txBody>
          <a:bodyPr>
            <a:spAutoFit/>
          </a:bodyPr>
          <a:lstStyle/>
          <a:p>
            <a:pPr eaLnBrk="1" hangingPunct="1">
              <a:spcBef>
                <a:spcPct val="50000"/>
              </a:spcBef>
            </a:pPr>
            <a:endParaRPr sz="2400" u="none" dirty="0">
              <a:latin typeface="Times New Roman" panose="02020603050405020304" pitchFamily="18" charset="0"/>
            </a:endParaRPr>
          </a:p>
        </p:txBody>
      </p:sp>
      <p:sp>
        <p:nvSpPr>
          <p:cNvPr id="686096" name="矩形 686095"/>
          <p:cNvSpPr/>
          <p:nvPr/>
        </p:nvSpPr>
        <p:spPr>
          <a:xfrm>
            <a:off x="6172200" y="2590800"/>
            <a:ext cx="1828800" cy="457200"/>
          </a:xfrm>
          <a:prstGeom prst="rect">
            <a:avLst/>
          </a:prstGeom>
          <a:solidFill>
            <a:schemeClr val="accent1"/>
          </a:solidFill>
          <a:ln w="12700" cap="sq" cmpd="sng">
            <a:solidFill>
              <a:schemeClr val="tx1"/>
            </a:solidFill>
            <a:prstDash val="solid"/>
            <a:miter/>
            <a:headEnd type="none" w="sm" len="sm"/>
            <a:tailEnd type="none" w="sm" len="sm"/>
          </a:ln>
        </p:spPr>
        <p:txBody>
          <a:bodyPr wrap="none" anchor="ctr"/>
          <a:lstStyle/>
          <a:p>
            <a:pPr algn="ctr" eaLnBrk="1" hangingPunct="1"/>
            <a:r>
              <a:rPr lang="zh-CN" altLang="en-US" sz="2400" b="1" u="none" dirty="0">
                <a:latin typeface="Times New Roman" panose="02020603050405020304" pitchFamily="18" charset="0"/>
              </a:rPr>
              <a:t>最终录用人数</a:t>
            </a:r>
            <a:endParaRPr lang="zh-CN" altLang="en-US" sz="2400" b="1" u="none">
              <a:latin typeface="Times New Roman" panose="02020603050405020304" pitchFamily="18" charset="0"/>
            </a:endParaRPr>
          </a:p>
        </p:txBody>
      </p:sp>
      <p:sp>
        <p:nvSpPr>
          <p:cNvPr id="686097" name="矩形 686096"/>
          <p:cNvSpPr/>
          <p:nvPr/>
        </p:nvSpPr>
        <p:spPr>
          <a:xfrm>
            <a:off x="6248400" y="3581400"/>
            <a:ext cx="1752600" cy="381000"/>
          </a:xfrm>
          <a:prstGeom prst="rect">
            <a:avLst/>
          </a:prstGeom>
          <a:solidFill>
            <a:schemeClr val="accent1"/>
          </a:solidFill>
          <a:ln w="12700" cap="sq" cmpd="sng">
            <a:solidFill>
              <a:schemeClr val="tx1"/>
            </a:solidFill>
            <a:prstDash val="solid"/>
            <a:miter/>
            <a:headEnd type="none" w="sm" len="sm"/>
            <a:tailEnd type="none" w="sm" len="sm"/>
          </a:ln>
        </p:spPr>
        <p:txBody>
          <a:bodyPr wrap="none" anchor="ctr"/>
          <a:lstStyle/>
          <a:p>
            <a:pPr algn="ctr" eaLnBrk="1" hangingPunct="1"/>
            <a:r>
              <a:rPr lang="zh-CN" altLang="en-US" sz="2400" b="1" u="none" dirty="0">
                <a:latin typeface="Times New Roman" panose="02020603050405020304" pitchFamily="18" charset="0"/>
              </a:rPr>
              <a:t>参加面试人数</a:t>
            </a:r>
            <a:endParaRPr lang="zh-CN" altLang="en-US" sz="2400" b="1" u="none">
              <a:latin typeface="Times New Roman" panose="02020603050405020304" pitchFamily="18" charset="0"/>
            </a:endParaRPr>
          </a:p>
        </p:txBody>
      </p:sp>
      <p:sp>
        <p:nvSpPr>
          <p:cNvPr id="686098" name="矩形 686097"/>
          <p:cNvSpPr/>
          <p:nvPr/>
        </p:nvSpPr>
        <p:spPr>
          <a:xfrm>
            <a:off x="6324600" y="4191000"/>
            <a:ext cx="1828800" cy="457200"/>
          </a:xfrm>
          <a:prstGeom prst="rect">
            <a:avLst/>
          </a:prstGeom>
          <a:solidFill>
            <a:schemeClr val="accent1"/>
          </a:solidFill>
          <a:ln w="12700" cap="sq" cmpd="sng">
            <a:solidFill>
              <a:schemeClr val="tx1"/>
            </a:solidFill>
            <a:prstDash val="solid"/>
            <a:miter/>
            <a:headEnd type="none" w="sm" len="sm"/>
            <a:tailEnd type="none" w="sm" len="sm"/>
          </a:ln>
        </p:spPr>
        <p:txBody>
          <a:bodyPr wrap="none" anchor="ctr"/>
          <a:lstStyle/>
          <a:p>
            <a:pPr algn="ctr" eaLnBrk="1" hangingPunct="1"/>
            <a:r>
              <a:rPr lang="zh-CN" altLang="en-US" sz="2400" b="1" u="none" dirty="0">
                <a:latin typeface="Times New Roman" panose="02020603050405020304" pitchFamily="18" charset="0"/>
              </a:rPr>
              <a:t>参加笔试人数</a:t>
            </a:r>
            <a:endParaRPr lang="zh-CN" altLang="en-US" sz="2400" b="1" u="none">
              <a:latin typeface="Times New Roman" panose="02020603050405020304" pitchFamily="18" charset="0"/>
            </a:endParaRPr>
          </a:p>
        </p:txBody>
      </p:sp>
      <p:sp>
        <p:nvSpPr>
          <p:cNvPr id="686099" name="矩形 686098"/>
          <p:cNvSpPr/>
          <p:nvPr/>
        </p:nvSpPr>
        <p:spPr>
          <a:xfrm>
            <a:off x="6553200" y="4876800"/>
            <a:ext cx="1371600" cy="533400"/>
          </a:xfrm>
          <a:prstGeom prst="rect">
            <a:avLst/>
          </a:prstGeom>
          <a:solidFill>
            <a:schemeClr val="accent1"/>
          </a:solidFill>
          <a:ln w="12700" cap="sq" cmpd="sng">
            <a:solidFill>
              <a:schemeClr val="tx1"/>
            </a:solidFill>
            <a:prstDash val="solid"/>
            <a:miter/>
            <a:headEnd type="none" w="sm" len="sm"/>
            <a:tailEnd type="none" w="sm" len="sm"/>
          </a:ln>
        </p:spPr>
        <p:txBody>
          <a:bodyPr wrap="none" anchor="ctr"/>
          <a:lstStyle/>
          <a:p>
            <a:pPr algn="ctr" eaLnBrk="1" hangingPunct="1"/>
            <a:r>
              <a:rPr lang="zh-CN" altLang="en-US" sz="2400" b="1" u="none" dirty="0">
                <a:latin typeface="Times New Roman" panose="02020603050405020304" pitchFamily="18" charset="0"/>
              </a:rPr>
              <a:t>应聘者</a:t>
            </a:r>
            <a:endParaRPr lang="zh-CN" altLang="en-US" sz="2400" b="1" u="none">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86082"/>
                                        </p:tgtEl>
                                        <p:attrNameLst>
                                          <p:attrName>style.visibility</p:attrName>
                                        </p:attrNameLst>
                                      </p:cBhvr>
                                      <p:to>
                                        <p:strVal val="visible"/>
                                      </p:to>
                                    </p:set>
                                    <p:anim calcmode="lin" valueType="num">
                                      <p:cBhvr additive="base">
                                        <p:cTn id="7" dur="500" fill="hold"/>
                                        <p:tgtEl>
                                          <p:spTgt spid="686082"/>
                                        </p:tgtEl>
                                        <p:attrNameLst>
                                          <p:attrName>ppt_x</p:attrName>
                                        </p:attrNameLst>
                                      </p:cBhvr>
                                      <p:tavLst>
                                        <p:tav tm="0">
                                          <p:val>
                                            <p:strVal val="0-#ppt_w/2"/>
                                          </p:val>
                                        </p:tav>
                                        <p:tav tm="100000">
                                          <p:val>
                                            <p:strVal val="#ppt_x"/>
                                          </p:val>
                                        </p:tav>
                                      </p:tavLst>
                                    </p:anim>
                                    <p:anim calcmode="lin" valueType="num">
                                      <p:cBhvr additive="base">
                                        <p:cTn id="8" dur="500" fill="hold"/>
                                        <p:tgtEl>
                                          <p:spTgt spid="68608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86083">
                                            <p:bg/>
                                          </p:spTgt>
                                        </p:tgtEl>
                                        <p:attrNameLst>
                                          <p:attrName>style.visibility</p:attrName>
                                        </p:attrNameLst>
                                      </p:cBhvr>
                                      <p:to>
                                        <p:strVal val="visible"/>
                                      </p:to>
                                    </p:set>
                                    <p:anim calcmode="lin" valueType="num">
                                      <p:cBhvr additive="base">
                                        <p:cTn id="13" dur="500" fill="hold"/>
                                        <p:tgtEl>
                                          <p:spTgt spid="686083">
                                            <p:bg/>
                                          </p:spTgt>
                                        </p:tgtEl>
                                        <p:attrNameLst>
                                          <p:attrName>ppt_x</p:attrName>
                                        </p:attrNameLst>
                                      </p:cBhvr>
                                      <p:tavLst>
                                        <p:tav tm="0">
                                          <p:val>
                                            <p:strVal val="0-#ppt_w/2"/>
                                          </p:val>
                                        </p:tav>
                                        <p:tav tm="100000">
                                          <p:val>
                                            <p:strVal val="#ppt_x"/>
                                          </p:val>
                                        </p:tav>
                                      </p:tavLst>
                                    </p:anim>
                                    <p:anim calcmode="lin" valueType="num">
                                      <p:cBhvr additive="base">
                                        <p:cTn id="14" dur="500" fill="hold"/>
                                        <p:tgtEl>
                                          <p:spTgt spid="686083">
                                            <p:bg/>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86083">
                                            <p:txEl>
                                              <p:pRg st="0" end="0"/>
                                            </p:txEl>
                                          </p:spTgt>
                                        </p:tgtEl>
                                        <p:attrNameLst>
                                          <p:attrName>style.visibility</p:attrName>
                                        </p:attrNameLst>
                                      </p:cBhvr>
                                      <p:to>
                                        <p:strVal val="visible"/>
                                      </p:to>
                                    </p:set>
                                    <p:anim calcmode="lin" valueType="num">
                                      <p:cBhvr additive="base">
                                        <p:cTn id="19" dur="500" fill="hold"/>
                                        <p:tgtEl>
                                          <p:spTgt spid="686083">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860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86083">
                                            <p:txEl>
                                              <p:pRg st="3" end="3"/>
                                            </p:txEl>
                                          </p:spTgt>
                                        </p:tgtEl>
                                        <p:attrNameLst>
                                          <p:attrName>style.visibility</p:attrName>
                                        </p:attrNameLst>
                                      </p:cBhvr>
                                      <p:to>
                                        <p:strVal val="visible"/>
                                      </p:to>
                                    </p:set>
                                    <p:anim calcmode="lin" valueType="num">
                                      <p:cBhvr additive="base">
                                        <p:cTn id="25" dur="500" fill="hold"/>
                                        <p:tgtEl>
                                          <p:spTgt spid="68608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8608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082" grpId="0" animBg="1"/>
      <p:bldP spid="686083" grpId="0" build="p"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687107" name="文本占位符 687106"/>
          <p:cNvSpPr>
            <a:spLocks noGrp="1"/>
          </p:cNvSpPr>
          <p:nvPr>
            <p:ph type="body" idx="1"/>
          </p:nvPr>
        </p:nvSpPr>
        <p:spPr>
          <a:xfrm>
            <a:off x="395288" y="765175"/>
            <a:ext cx="7923212" cy="4619625"/>
          </a:xfrm>
          <a:ln/>
        </p:spPr>
        <p:txBody>
          <a:bodyPr/>
          <a:lstStyle/>
          <a:p>
            <a:pPr>
              <a:buNone/>
            </a:pPr>
            <a:r>
              <a:rPr lang="en-US" altLang="zh-CN" sz="2800" b="1" dirty="0">
                <a:solidFill>
                  <a:schemeClr val="accent2"/>
                </a:solidFill>
              </a:rPr>
              <a:t>2.</a:t>
            </a:r>
            <a:r>
              <a:rPr lang="zh-CN" altLang="en-US" sz="2800" b="1" dirty="0">
                <a:solidFill>
                  <a:schemeClr val="accent2"/>
                </a:solidFill>
              </a:rPr>
              <a:t>招聘的范围：</a:t>
            </a:r>
            <a:r>
              <a:rPr lang="zh-CN" altLang="en-US" sz="2800" b="1" dirty="0"/>
              <a:t>考虑两个因素：一是空缺职位的类型，层次较高或特殊的职位，需要在较大范围内进行招聘；二是当地劳动力市场情况，如果紧张，就需扩大范围</a:t>
            </a:r>
            <a:endParaRPr lang="zh-CN" altLang="en-US" sz="2800" b="1"/>
          </a:p>
          <a:p>
            <a:pPr>
              <a:buNone/>
            </a:pPr>
            <a:r>
              <a:rPr lang="en-US" altLang="zh-CN" sz="2800" b="1" dirty="0">
                <a:solidFill>
                  <a:schemeClr val="accent2"/>
                </a:solidFill>
              </a:rPr>
              <a:t>3.</a:t>
            </a:r>
            <a:r>
              <a:rPr lang="zh-CN" altLang="en-US" sz="2800" b="1" dirty="0">
                <a:solidFill>
                  <a:schemeClr val="accent2"/>
                </a:solidFill>
              </a:rPr>
              <a:t>招聘的时间</a:t>
            </a:r>
          </a:p>
          <a:p>
            <a:pPr>
              <a:buNone/>
            </a:pPr>
            <a:r>
              <a:rPr lang="en-US" altLang="zh-CN" sz="2800" b="1" dirty="0">
                <a:solidFill>
                  <a:schemeClr val="accent2"/>
                </a:solidFill>
              </a:rPr>
              <a:t>4.</a:t>
            </a:r>
            <a:r>
              <a:rPr lang="zh-CN" altLang="en-US" sz="2800" b="1" dirty="0">
                <a:solidFill>
                  <a:schemeClr val="accent2"/>
                </a:solidFill>
              </a:rPr>
              <a:t>招聘的预算</a:t>
            </a:r>
          </a:p>
          <a:p>
            <a:pPr lvl="1">
              <a:buNone/>
            </a:pPr>
            <a:r>
              <a:rPr lang="zh-CN" altLang="en-US" b="1" dirty="0"/>
              <a:t>人工费用：招聘人员的工资、差旅费、加班费等等</a:t>
            </a:r>
            <a:endParaRPr lang="zh-CN" altLang="en-US" b="1"/>
          </a:p>
          <a:p>
            <a:pPr lvl="1">
              <a:buNone/>
            </a:pPr>
            <a:r>
              <a:rPr lang="zh-CN" altLang="en-US" b="1" dirty="0"/>
              <a:t>业务费用：通信费、广告费、资料费、办公用品费等</a:t>
            </a:r>
            <a:r>
              <a:rPr lang="zh-CN" altLang="en-US" b="1"/>
              <a:t>    </a:t>
            </a:r>
          </a:p>
          <a:p>
            <a:pPr lvl="1">
              <a:buNone/>
            </a:pPr>
            <a:r>
              <a:rPr lang="zh-CN" altLang="en-US" b="1" dirty="0"/>
              <a:t>其他费用：设备折旧费、水电费以及物业管理费等</a:t>
            </a:r>
            <a:endParaRPr lang="zh-CN" altLang="en-US" b="1"/>
          </a:p>
          <a:p>
            <a:pPr>
              <a:buNone/>
            </a:pPr>
            <a:endParaRPr lang="zh-CN" altLang="en-US" sz="2800" b="1"/>
          </a:p>
        </p:txBody>
      </p:sp>
      <p:pic>
        <p:nvPicPr>
          <p:cNvPr id="687108" name="图片 687107" descr="返回1 ">
            <a:hlinkClick r:id="" action="ppaction://noaction"/>
          </p:cNvPr>
          <p:cNvPicPr>
            <a:picLocks noChangeAspect="1"/>
          </p:cNvPicPr>
          <p:nvPr/>
        </p:nvPicPr>
        <p:blipFill>
          <a:blip r:embed="rId2"/>
          <a:stretch>
            <a:fillRect/>
          </a:stretch>
        </p:blipFill>
        <p:spPr>
          <a:xfrm>
            <a:off x="2124075" y="6496050"/>
            <a:ext cx="914400" cy="361950"/>
          </a:xfrm>
          <a:prstGeom prst="rect">
            <a:avLst/>
          </a:prstGeom>
          <a:noFill/>
          <a:ln w="9525">
            <a:noFill/>
          </a:ln>
        </p:spPr>
      </p:pic>
    </p:spTree>
  </p:cSld>
  <p:clrMapOvr>
    <a:masterClrMapping/>
  </p:clrMapOvr>
  <p:transition>
    <p:random/>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874498" name="标题 874497"/>
          <p:cNvSpPr>
            <a:spLocks noGrp="1"/>
          </p:cNvSpPr>
          <p:nvPr>
            <p:ph type="title"/>
          </p:nvPr>
        </p:nvSpPr>
        <p:spPr>
          <a:ln/>
        </p:spPr>
        <p:txBody>
          <a:bodyPr anchor="ctr"/>
          <a:lstStyle/>
          <a:p>
            <a:r>
              <a:rPr lang="en-US" altLang="zh-CN" sz="4800" b="1" dirty="0"/>
              <a:t> </a:t>
            </a:r>
            <a:endParaRPr lang="en-US" altLang="zh-CN" sz="4800" b="1"/>
          </a:p>
        </p:txBody>
      </p:sp>
      <p:sp>
        <p:nvSpPr>
          <p:cNvPr id="874499" name="文本占位符 874498"/>
          <p:cNvSpPr>
            <a:spLocks noGrp="1"/>
          </p:cNvSpPr>
          <p:nvPr>
            <p:ph type="body" idx="1"/>
          </p:nvPr>
        </p:nvSpPr>
        <p:spPr>
          <a:xfrm>
            <a:off x="755650" y="620713"/>
            <a:ext cx="8064500" cy="5616575"/>
          </a:xfrm>
          <a:ln/>
        </p:spPr>
        <p:txBody>
          <a:bodyPr/>
          <a:lstStyle/>
          <a:p>
            <a:pPr>
              <a:lnSpc>
                <a:spcPct val="90000"/>
              </a:lnSpc>
            </a:pPr>
            <a:r>
              <a:rPr lang="zh-CN" altLang="en-US" b="1" dirty="0"/>
              <a:t>（二）实施阶段</a:t>
            </a:r>
          </a:p>
          <a:p>
            <a:pPr>
              <a:lnSpc>
                <a:spcPct val="90000"/>
              </a:lnSpc>
            </a:pPr>
            <a:r>
              <a:rPr lang="en-US" altLang="zh-CN" sz="2800" b="1" dirty="0"/>
              <a:t>1.</a:t>
            </a:r>
            <a:r>
              <a:rPr lang="zh-CN" altLang="en-US" sz="2800" b="1" dirty="0"/>
              <a:t>招募</a:t>
            </a:r>
            <a:endParaRPr lang="zh-CN" altLang="en-US" sz="2800" b="1"/>
          </a:p>
          <a:p>
            <a:pPr>
              <a:lnSpc>
                <a:spcPct val="90000"/>
              </a:lnSpc>
            </a:pPr>
            <a:r>
              <a:rPr lang="en-US" altLang="zh-CN" sz="2800" b="1" dirty="0"/>
              <a:t>2.</a:t>
            </a:r>
            <a:r>
              <a:rPr lang="zh-CN" altLang="en-US" sz="2800" b="1" dirty="0"/>
              <a:t>挑选</a:t>
            </a:r>
          </a:p>
          <a:p>
            <a:pPr>
              <a:lnSpc>
                <a:spcPct val="90000"/>
              </a:lnSpc>
            </a:pPr>
            <a:r>
              <a:rPr lang="zh-CN" altLang="en-US" b="1" dirty="0"/>
              <a:t>  </a:t>
            </a:r>
            <a:r>
              <a:rPr lang="en-US" altLang="zh-CN" sz="2800" b="1" dirty="0"/>
              <a:t>1</a:t>
            </a:r>
            <a:r>
              <a:rPr lang="zh-CN" altLang="en-US" sz="2800" b="1" dirty="0"/>
              <a:t>）初步接待</a:t>
            </a:r>
          </a:p>
          <a:p>
            <a:pPr fontAlgn="t">
              <a:lnSpc>
                <a:spcPct val="90000"/>
              </a:lnSpc>
            </a:pPr>
            <a:r>
              <a:rPr lang="zh-CN" altLang="en-US" sz="2000" b="1" dirty="0">
                <a:solidFill>
                  <a:schemeClr val="accent2"/>
                </a:solidFill>
              </a:rPr>
              <a:t>    </a:t>
            </a:r>
            <a:r>
              <a:rPr lang="zh-CN" altLang="en-US" sz="2400" b="1" dirty="0">
                <a:solidFill>
                  <a:schemeClr val="accent2"/>
                </a:solidFill>
              </a:rPr>
              <a:t>职者与招聘工作人员通过直接接触，形成初步印象，从而作出第一次双向选择，决定是否提供或接受简历和申请表</a:t>
            </a:r>
          </a:p>
          <a:p>
            <a:pPr fontAlgn="t">
              <a:lnSpc>
                <a:spcPct val="90000"/>
              </a:lnSpc>
              <a:buFont typeface="Wingdings" panose="05000000000000000000" pitchFamily="2" charset="2"/>
              <a:buNone/>
            </a:pPr>
            <a:r>
              <a:rPr lang="zh-CN" altLang="en-US" sz="2800" b="1" dirty="0"/>
              <a:t>    </a:t>
            </a:r>
            <a:r>
              <a:rPr lang="en-US" altLang="zh-CN" sz="2800" b="1" dirty="0"/>
              <a:t>2</a:t>
            </a:r>
            <a:r>
              <a:rPr lang="zh-CN" altLang="en-US" sz="2800" b="1" dirty="0"/>
              <a:t>）评价申请表和简历</a:t>
            </a:r>
          </a:p>
          <a:p>
            <a:pPr fontAlgn="t">
              <a:lnSpc>
                <a:spcPct val="90000"/>
              </a:lnSpc>
              <a:buFont typeface="Wingdings" panose="05000000000000000000" pitchFamily="2" charset="2"/>
              <a:buNone/>
            </a:pPr>
            <a:r>
              <a:rPr lang="zh-CN" altLang="en-US" sz="2000" b="1" dirty="0">
                <a:solidFill>
                  <a:schemeClr val="accent2"/>
                </a:solidFill>
              </a:rPr>
              <a:t>      </a:t>
            </a:r>
            <a:r>
              <a:rPr lang="en-US" altLang="zh-CN" sz="2000" b="1" dirty="0">
                <a:solidFill>
                  <a:srgbClr val="99CC00"/>
                </a:solidFill>
              </a:rPr>
              <a:t>a</a:t>
            </a:r>
            <a:r>
              <a:rPr lang="zh-CN" altLang="en-US" sz="2000" b="1" dirty="0">
                <a:solidFill>
                  <a:srgbClr val="99CC00"/>
                </a:solidFill>
              </a:rPr>
              <a:t>、</a:t>
            </a:r>
            <a:r>
              <a:rPr lang="zh-CN" altLang="en-US" sz="2400" b="1" dirty="0">
                <a:solidFill>
                  <a:srgbClr val="99CC00"/>
                </a:solidFill>
              </a:rPr>
              <a:t>审查申请材料和推荐材料</a:t>
            </a:r>
            <a:r>
              <a:rPr lang="zh-CN" altLang="en-US" sz="2400" b="1" dirty="0">
                <a:solidFill>
                  <a:schemeClr val="accent2"/>
                </a:solidFill>
              </a:rPr>
              <a:t>（了解求职者的背景，经历，愿望等，</a:t>
            </a:r>
          </a:p>
          <a:p>
            <a:pPr fontAlgn="t">
              <a:lnSpc>
                <a:spcPct val="90000"/>
              </a:lnSpc>
              <a:buFont typeface="Wingdings" panose="05000000000000000000" pitchFamily="2" charset="2"/>
              <a:buNone/>
            </a:pPr>
            <a:r>
              <a:rPr lang="zh-CN" altLang="zh-CN" sz="2400" b="1" dirty="0">
                <a:solidFill>
                  <a:schemeClr val="accent2"/>
                </a:solidFill>
              </a:rPr>
              <a:t>     </a:t>
            </a:r>
            <a:r>
              <a:rPr lang="zh-CN" altLang="en-US" sz="2400" b="1" dirty="0">
                <a:solidFill>
                  <a:schemeClr val="accent2"/>
                </a:solidFill>
              </a:rPr>
              <a:t>初步预测其适应应聘岗位的可能性）</a:t>
            </a:r>
          </a:p>
          <a:p>
            <a:pPr>
              <a:lnSpc>
                <a:spcPct val="90000"/>
              </a:lnSpc>
            </a:pPr>
            <a:r>
              <a:rPr lang="zh-CN" altLang="en-US" sz="2400" b="1" dirty="0">
                <a:solidFill>
                  <a:schemeClr val="accent2"/>
                </a:solidFill>
              </a:rPr>
              <a:t>   </a:t>
            </a:r>
            <a:r>
              <a:rPr lang="en-US" altLang="zh-CN" sz="2400" b="1" dirty="0">
                <a:solidFill>
                  <a:srgbClr val="99CC00"/>
                </a:solidFill>
              </a:rPr>
              <a:t>b</a:t>
            </a:r>
            <a:r>
              <a:rPr lang="zh-CN" altLang="en-US" sz="2400" b="1" dirty="0">
                <a:solidFill>
                  <a:srgbClr val="99CC00"/>
                </a:solidFill>
              </a:rPr>
              <a:t>、选择选拔测试方法</a:t>
            </a:r>
          </a:p>
          <a:p>
            <a:pPr>
              <a:lnSpc>
                <a:spcPct val="90000"/>
              </a:lnSpc>
            </a:pPr>
            <a:r>
              <a:rPr lang="zh-CN" altLang="en-US" sz="2400" b="1" dirty="0"/>
              <a:t> </a:t>
            </a:r>
            <a:endParaRPr lang="zh-CN" altLang="en-US" sz="2400" b="1"/>
          </a:p>
        </p:txBody>
      </p:sp>
    </p:spTree>
  </p:cSld>
  <p:clrMapOvr>
    <a:masterClrMapping/>
  </p:clrMapOvr>
  <p:transition>
    <p:random/>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877570" name="标题 877569"/>
          <p:cNvSpPr>
            <a:spLocks noGrp="1"/>
          </p:cNvSpPr>
          <p:nvPr>
            <p:ph type="title"/>
          </p:nvPr>
        </p:nvSpPr>
        <p:spPr>
          <a:ln/>
        </p:spPr>
        <p:txBody>
          <a:bodyPr anchor="ctr"/>
          <a:lstStyle/>
          <a:p>
            <a:r>
              <a:rPr lang="zh-CN" altLang="en-US" sz="3600" b="1" dirty="0">
                <a:solidFill>
                  <a:schemeClr val="tx1"/>
                </a:solidFill>
                <a:ea typeface="隶书" panose="02010509060101010101" pitchFamily="49" charset="-122"/>
              </a:rPr>
              <a:t>如何识别简历中的虚假信息</a:t>
            </a:r>
          </a:p>
        </p:txBody>
      </p:sp>
      <p:sp>
        <p:nvSpPr>
          <p:cNvPr id="877571" name="文本占位符 877570"/>
          <p:cNvSpPr>
            <a:spLocks noGrp="1"/>
          </p:cNvSpPr>
          <p:nvPr>
            <p:ph type="body" idx="1"/>
          </p:nvPr>
        </p:nvSpPr>
        <p:spPr>
          <a:ln/>
        </p:spPr>
        <p:txBody>
          <a:bodyPr/>
          <a:lstStyle/>
          <a:p>
            <a:r>
              <a:rPr lang="zh-CN" altLang="en-US" b="1" dirty="0"/>
              <a:t>细心</a:t>
            </a:r>
          </a:p>
          <a:p>
            <a:r>
              <a:rPr lang="zh-CN" altLang="en-US" b="1" dirty="0"/>
              <a:t>核对</a:t>
            </a:r>
          </a:p>
          <a:p>
            <a:r>
              <a:rPr lang="zh-CN" altLang="en-US" b="1" dirty="0"/>
              <a:t>自相矛盾</a:t>
            </a:r>
          </a:p>
          <a:p>
            <a:r>
              <a:rPr lang="zh-CN" altLang="en-US" b="1" dirty="0"/>
              <a:t>时间衔接 </a:t>
            </a:r>
          </a:p>
          <a:p>
            <a:r>
              <a:rPr lang="zh-CN" altLang="en-US" b="1" dirty="0"/>
              <a:t>含糊不清 </a:t>
            </a:r>
          </a:p>
          <a:p>
            <a:r>
              <a:rPr lang="zh-CN" altLang="en-US" b="1" dirty="0"/>
              <a:t>不是用常规方式表达</a:t>
            </a:r>
            <a:r>
              <a:rPr lang="zh-CN" altLang="en-US" dirty="0"/>
              <a:t>  </a:t>
            </a:r>
          </a:p>
        </p:txBody>
      </p:sp>
    </p:spTree>
  </p:cSld>
  <p:clrMapOvr>
    <a:masterClrMapping/>
  </p:clrMapOvr>
  <p:transition>
    <p:random/>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878594" name="文本框 878593"/>
          <p:cNvSpPr txBox="1"/>
          <p:nvPr/>
        </p:nvSpPr>
        <p:spPr>
          <a:xfrm>
            <a:off x="900113" y="1628775"/>
            <a:ext cx="7467600" cy="4408488"/>
          </a:xfrm>
          <a:prstGeom prst="rect">
            <a:avLst/>
          </a:prstGeom>
          <a:noFill/>
          <a:ln w="9525">
            <a:noFill/>
          </a:ln>
        </p:spPr>
        <p:txBody>
          <a:bodyPr>
            <a:spAutoFit/>
          </a:bodyPr>
          <a:lstStyle/>
          <a:p>
            <a:pPr algn="just" eaLnBrk="1" hangingPunct="1">
              <a:buClr>
                <a:srgbClr val="FF9966"/>
              </a:buClr>
              <a:buFont typeface="Wingdings" panose="05000000000000000000" pitchFamily="2" charset="2"/>
              <a:buChar char="l"/>
            </a:pPr>
            <a:r>
              <a:rPr lang="en-US" altLang="zh-CN" sz="2400" b="1" u="none" dirty="0">
                <a:solidFill>
                  <a:srgbClr val="FF3300"/>
                </a:solidFill>
                <a:latin typeface="黑体" panose="02010609060101010101" pitchFamily="49" charset="-122"/>
                <a:ea typeface="黑体" panose="02010609060101010101" pitchFamily="49" charset="-122"/>
              </a:rPr>
              <a:t> </a:t>
            </a:r>
            <a:r>
              <a:rPr lang="zh-CN" altLang="en-US" sz="2800" b="1" i="1" u="sng" dirty="0">
                <a:solidFill>
                  <a:srgbClr val="333399"/>
                </a:solidFill>
                <a:latin typeface="Times New Roman" panose="02020603050405020304" pitchFamily="18" charset="0"/>
              </a:rPr>
              <a:t>作用</a:t>
            </a:r>
            <a:r>
              <a:rPr lang="zh-CN" altLang="en-US" sz="2800" b="1" u="none" dirty="0">
                <a:latin typeface="Times New Roman" panose="02020603050405020304" pitchFamily="18" charset="0"/>
              </a:rPr>
              <a:t>：初始阶段筛选工具。</a:t>
            </a:r>
          </a:p>
          <a:p>
            <a:pPr algn="just" eaLnBrk="1" hangingPunct="1">
              <a:lnSpc>
                <a:spcPct val="130000"/>
              </a:lnSpc>
              <a:buClr>
                <a:srgbClr val="FF9966"/>
              </a:buClr>
              <a:buFont typeface="Wingdings" panose="05000000000000000000" pitchFamily="2" charset="2"/>
              <a:buChar char="l"/>
            </a:pPr>
            <a:r>
              <a:rPr lang="zh-CN" altLang="en-US" sz="2800" b="1" u="none" dirty="0">
                <a:latin typeface="Times New Roman" panose="02020603050405020304" pitchFamily="18" charset="0"/>
              </a:rPr>
              <a:t>  </a:t>
            </a:r>
            <a:r>
              <a:rPr lang="zh-CN" altLang="en-US" sz="2800" b="1" i="1" u="sng" dirty="0">
                <a:solidFill>
                  <a:srgbClr val="333399"/>
                </a:solidFill>
                <a:latin typeface="Times New Roman" panose="02020603050405020304" pitchFamily="18" charset="0"/>
              </a:rPr>
              <a:t>内容</a:t>
            </a:r>
            <a:r>
              <a:rPr lang="zh-CN" altLang="en-US" sz="2800" b="1" u="none" dirty="0">
                <a:latin typeface="Times New Roman" panose="02020603050405020304" pitchFamily="18" charset="0"/>
              </a:rPr>
              <a:t>：过去和现在的</a:t>
            </a:r>
          </a:p>
          <a:p>
            <a:pPr algn="just" eaLnBrk="1" hangingPunct="1">
              <a:lnSpc>
                <a:spcPct val="130000"/>
              </a:lnSpc>
              <a:buClr>
                <a:srgbClr val="FF9966"/>
              </a:buClr>
              <a:buFont typeface="Wingdings" panose="05000000000000000000" pitchFamily="2" charset="2"/>
            </a:pPr>
            <a:r>
              <a:rPr lang="zh-CN" altLang="en-US" sz="2800" b="1" u="none" dirty="0">
                <a:latin typeface="Times New Roman" panose="02020603050405020304" pitchFamily="18" charset="0"/>
              </a:rPr>
              <a:t>                工作经历、教育水平、教育内容、培训等</a:t>
            </a:r>
          </a:p>
          <a:p>
            <a:pPr algn="just" eaLnBrk="1" hangingPunct="1">
              <a:lnSpc>
                <a:spcPct val="130000"/>
              </a:lnSpc>
              <a:buClr>
                <a:srgbClr val="FF9966"/>
              </a:buClr>
              <a:buFont typeface="Wingdings" panose="05000000000000000000" pitchFamily="2" charset="2"/>
              <a:buChar char="l"/>
            </a:pPr>
            <a:r>
              <a:rPr lang="zh-CN" altLang="en-US" sz="2800" b="1" u="none" dirty="0">
                <a:latin typeface="Times New Roman" panose="02020603050405020304" pitchFamily="18" charset="0"/>
              </a:rPr>
              <a:t>  </a:t>
            </a:r>
            <a:r>
              <a:rPr lang="zh-CN" altLang="en-US" sz="2800" b="1" i="1" u="sng" dirty="0">
                <a:solidFill>
                  <a:srgbClr val="333399"/>
                </a:solidFill>
                <a:latin typeface="Times New Roman" panose="02020603050405020304" pitchFamily="18" charset="0"/>
              </a:rPr>
              <a:t>要求</a:t>
            </a:r>
            <a:r>
              <a:rPr lang="zh-CN" altLang="en-US" sz="2800" b="1" u="none" dirty="0">
                <a:latin typeface="Times New Roman" panose="02020603050405020304" pitchFamily="18" charset="0"/>
              </a:rPr>
              <a:t>：只能要求申请人填写与工作内容有关的 情况</a:t>
            </a:r>
          </a:p>
          <a:p>
            <a:pPr algn="just" eaLnBrk="1" hangingPunct="1">
              <a:lnSpc>
                <a:spcPct val="130000"/>
              </a:lnSpc>
              <a:buClr>
                <a:srgbClr val="FF9966"/>
              </a:buClr>
              <a:buFont typeface="Wingdings" panose="05000000000000000000" pitchFamily="2" charset="2"/>
              <a:buChar char="l"/>
            </a:pPr>
            <a:r>
              <a:rPr lang="zh-CN" altLang="en-US" sz="2800" b="1" u="none" dirty="0">
                <a:latin typeface="Times New Roman" panose="02020603050405020304" pitchFamily="18" charset="0"/>
              </a:rPr>
              <a:t>  </a:t>
            </a:r>
            <a:r>
              <a:rPr lang="zh-CN" altLang="en-US" sz="2800" b="1" i="1" u="sng" dirty="0">
                <a:solidFill>
                  <a:srgbClr val="333399"/>
                </a:solidFill>
                <a:latin typeface="Times New Roman" panose="02020603050405020304" pitchFamily="18" charset="0"/>
              </a:rPr>
              <a:t>好处</a:t>
            </a:r>
            <a:r>
              <a:rPr lang="zh-CN" altLang="en-US" sz="2800" b="1" u="none" dirty="0">
                <a:latin typeface="Times New Roman" panose="02020603050405020304" pitchFamily="18" charset="0"/>
              </a:rPr>
              <a:t>：精确性</a:t>
            </a:r>
          </a:p>
          <a:p>
            <a:pPr algn="just" eaLnBrk="1" hangingPunct="1">
              <a:lnSpc>
                <a:spcPct val="130000"/>
              </a:lnSpc>
              <a:buClr>
                <a:srgbClr val="FF9966"/>
              </a:buClr>
              <a:buFont typeface="Wingdings" panose="05000000000000000000" pitchFamily="2" charset="2"/>
              <a:buChar char="l"/>
            </a:pPr>
            <a:r>
              <a:rPr lang="zh-CN" altLang="en-US" sz="2800" b="1" u="none" dirty="0">
                <a:latin typeface="Times New Roman" panose="02020603050405020304" pitchFamily="18" charset="0"/>
              </a:rPr>
              <a:t>  </a:t>
            </a:r>
            <a:r>
              <a:rPr lang="zh-CN" altLang="en-US" sz="2800" b="1" i="1" u="sng" dirty="0">
                <a:solidFill>
                  <a:srgbClr val="333399"/>
                </a:solidFill>
                <a:latin typeface="Times New Roman" panose="02020603050405020304" pitchFamily="18" charset="0"/>
              </a:rPr>
              <a:t>注意</a:t>
            </a:r>
            <a:r>
              <a:rPr lang="zh-CN" altLang="en-US" sz="2800" b="1" u="none" dirty="0">
                <a:latin typeface="Times New Roman" panose="02020603050405020304" pitchFamily="18" charset="0"/>
              </a:rPr>
              <a:t>：避免非法的或不适宜的问题</a:t>
            </a:r>
            <a:endParaRPr lang="zh-CN" altLang="en-US" sz="2800" b="1" u="none">
              <a:latin typeface="Times New Roman" panose="02020603050405020304" pitchFamily="18" charset="0"/>
            </a:endParaRPr>
          </a:p>
        </p:txBody>
      </p:sp>
      <p:sp>
        <p:nvSpPr>
          <p:cNvPr id="878595" name="文本框 878594"/>
          <p:cNvSpPr txBox="1"/>
          <p:nvPr/>
        </p:nvSpPr>
        <p:spPr>
          <a:xfrm>
            <a:off x="1116013" y="620713"/>
            <a:ext cx="3810000" cy="701675"/>
          </a:xfrm>
          <a:prstGeom prst="rect">
            <a:avLst/>
          </a:prstGeom>
          <a:noFill/>
          <a:ln w="9525">
            <a:noFill/>
          </a:ln>
          <a:effectLst>
            <a:outerShdw dist="35921" dir="2699999" algn="ctr" rotWithShape="0">
              <a:schemeClr val="bg1"/>
            </a:outerShdw>
          </a:effectLst>
        </p:spPr>
        <p:txBody>
          <a:bodyPr>
            <a:spAutoFit/>
          </a:bodyPr>
          <a:lstStyle/>
          <a:p>
            <a:pPr eaLnBrk="1" hangingPunct="1">
              <a:buClr>
                <a:schemeClr val="accent1"/>
              </a:buClr>
              <a:buFont typeface="Wingdings" panose="05000000000000000000" pitchFamily="2" charset="2"/>
            </a:pPr>
            <a:r>
              <a:rPr lang="zh-CN" altLang="en-US" sz="4000" b="1" u="none" dirty="0">
                <a:latin typeface="隶书" panose="02010509060101010101" pitchFamily="49" charset="-122"/>
                <a:ea typeface="隶书" panose="02010509060101010101" pitchFamily="49" charset="-122"/>
              </a:rPr>
              <a:t>申请表</a:t>
            </a:r>
            <a:endParaRPr lang="zh-CN" altLang="en-US" sz="4000" b="1" u="none">
              <a:latin typeface="隶书" panose="02010509060101010101" pitchFamily="49" charset="-122"/>
              <a:ea typeface="隶书" panose="02010509060101010101" pitchFamily="49" charset="-122"/>
            </a:endParaRPr>
          </a:p>
        </p:txBody>
      </p:sp>
    </p:spTree>
  </p:cSld>
  <p:clrMapOvr>
    <a:masterClrMapping/>
  </p:clrMapOvr>
  <p:transition>
    <p:random/>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876546" name="文本框 876545"/>
          <p:cNvSpPr txBox="1"/>
          <p:nvPr/>
        </p:nvSpPr>
        <p:spPr>
          <a:xfrm>
            <a:off x="914400" y="990600"/>
            <a:ext cx="7086600" cy="762000"/>
          </a:xfrm>
          <a:prstGeom prst="rect">
            <a:avLst/>
          </a:prstGeom>
          <a:noFill/>
          <a:ln w="9525">
            <a:noFill/>
          </a:ln>
          <a:effectLst>
            <a:outerShdw dist="35921" dir="2699999" algn="ctr" rotWithShape="0">
              <a:schemeClr val="bg1"/>
            </a:outerShdw>
          </a:effectLst>
        </p:spPr>
        <p:txBody>
          <a:bodyPr>
            <a:spAutoFit/>
          </a:bodyPr>
          <a:lstStyle/>
          <a:p>
            <a:pPr eaLnBrk="1" hangingPunct="1">
              <a:spcBef>
                <a:spcPct val="50000"/>
              </a:spcBef>
            </a:pPr>
            <a:r>
              <a:rPr lang="zh-CN" altLang="en-US" sz="4400" b="1" u="none" dirty="0">
                <a:latin typeface="Times New Roman" panose="02020603050405020304" pitchFamily="18" charset="0"/>
                <a:ea typeface="隶书" panose="02010509060101010101" pitchFamily="49" charset="-122"/>
              </a:rPr>
              <a:t>申请表 </a:t>
            </a:r>
            <a:r>
              <a:rPr lang="en-US" altLang="zh-CN" sz="4400" b="1" u="none" dirty="0">
                <a:latin typeface="Times New Roman" panose="02020603050405020304" pitchFamily="18" charset="0"/>
                <a:ea typeface="隶书" panose="02010509060101010101" pitchFamily="49" charset="-122"/>
              </a:rPr>
              <a:t>VS </a:t>
            </a:r>
            <a:r>
              <a:rPr lang="zh-CN" altLang="en-US" sz="4400" b="1" u="none" dirty="0">
                <a:latin typeface="Times New Roman" panose="02020603050405020304" pitchFamily="18" charset="0"/>
                <a:ea typeface="隶书" panose="02010509060101010101" pitchFamily="49" charset="-122"/>
              </a:rPr>
              <a:t>个人简历</a:t>
            </a:r>
            <a:endParaRPr lang="zh-CN" altLang="en-US" sz="4400" b="1" u="none">
              <a:latin typeface="Times New Roman" panose="02020603050405020304" pitchFamily="18" charset="0"/>
              <a:ea typeface="隶书" panose="02010509060101010101" pitchFamily="49" charset="-122"/>
            </a:endParaRPr>
          </a:p>
        </p:txBody>
      </p:sp>
      <p:sp>
        <p:nvSpPr>
          <p:cNvPr id="876547" name="文本框 876546"/>
          <p:cNvSpPr txBox="1"/>
          <p:nvPr/>
        </p:nvSpPr>
        <p:spPr>
          <a:xfrm>
            <a:off x="838200" y="2209800"/>
            <a:ext cx="3200400" cy="533400"/>
          </a:xfrm>
          <a:prstGeom prst="rect">
            <a:avLst/>
          </a:prstGeom>
          <a:solidFill>
            <a:srgbClr val="FFCC99"/>
          </a:solidFill>
          <a:ln w="9525" cap="flat" cmpd="sng">
            <a:prstDash val="solid"/>
            <a:miter/>
            <a:headEnd type="none" w="med" len="med"/>
            <a:tailEnd type="none" w="med" len="med"/>
          </a:ln>
          <a:scene3d>
            <a:camera prst="legacyObliqueBottomRight">
              <a:rot lat="0" lon="0" rev="0"/>
            </a:camera>
            <a:lightRig rig="legacyFlat3" dir="b"/>
          </a:scene3d>
          <a:sp3d extrusionH="430200" prstMaterial="legacyMatte">
            <a:bevelT w="13500" h="13500" prst="angle"/>
            <a:bevelB w="13500" h="13500" prst="angle"/>
            <a:extrusionClr>
              <a:srgbClr val="FFCC99"/>
            </a:extrusionClr>
          </a:sp3d>
        </p:spPr>
        <p:txBody>
          <a:bodyPr>
            <a:flatTx/>
          </a:bodyPr>
          <a:lstStyle/>
          <a:p>
            <a:pPr algn="ctr" eaLnBrk="1" hangingPunct="1">
              <a:spcBef>
                <a:spcPct val="50000"/>
              </a:spcBef>
            </a:pPr>
            <a:r>
              <a:rPr lang="zh-CN" altLang="en-US" sz="2400" b="1" u="none" dirty="0">
                <a:latin typeface="Times New Roman" panose="02020603050405020304" pitchFamily="18" charset="0"/>
                <a:ea typeface="黑体" panose="02010609060101010101" pitchFamily="49" charset="-122"/>
              </a:rPr>
              <a:t>申 请 表</a:t>
            </a:r>
            <a:endParaRPr lang="zh-CN" altLang="en-US" sz="2400" b="1" u="none">
              <a:latin typeface="Times New Roman" panose="02020603050405020304" pitchFamily="18" charset="0"/>
              <a:ea typeface="黑体" panose="02010609060101010101" pitchFamily="49" charset="-122"/>
            </a:endParaRPr>
          </a:p>
        </p:txBody>
      </p:sp>
      <p:sp>
        <p:nvSpPr>
          <p:cNvPr id="876548" name="文本框 876547"/>
          <p:cNvSpPr txBox="1"/>
          <p:nvPr/>
        </p:nvSpPr>
        <p:spPr>
          <a:xfrm>
            <a:off x="838200" y="2895600"/>
            <a:ext cx="3200400" cy="1828800"/>
          </a:xfrm>
          <a:prstGeom prst="rect">
            <a:avLst/>
          </a:prstGeom>
          <a:solidFill>
            <a:srgbClr val="99CCFF"/>
          </a:solidFill>
          <a:ln w="9525" cap="flat" cmpd="sng">
            <a:prstDash val="solid"/>
            <a:miter/>
            <a:headEnd type="none" w="med" len="med"/>
            <a:tailEnd type="none" w="med" len="med"/>
          </a:ln>
          <a:scene3d>
            <a:camera prst="legacyObliqueBottomRight">
              <a:rot lat="0" lon="0" rev="0"/>
            </a:camera>
            <a:lightRig rig="legacyFlat3" dir="b"/>
          </a:scene3d>
          <a:sp3d extrusionH="430200" prstMaterial="legacyMatte">
            <a:bevelT w="13500" h="13500" prst="angle"/>
            <a:bevelB w="13500" h="13500" prst="angle"/>
            <a:extrusionClr>
              <a:srgbClr val="99CCFF"/>
            </a:extrusionClr>
          </a:sp3d>
        </p:spPr>
        <p:txBody>
          <a:bodyPr>
            <a:flatTx/>
          </a:bodyPr>
          <a:lstStyle/>
          <a:p>
            <a:pPr algn="just" eaLnBrk="1" hangingPunct="1">
              <a:lnSpc>
                <a:spcPct val="125000"/>
              </a:lnSpc>
              <a:buClr>
                <a:srgbClr val="00FF00"/>
              </a:buClr>
              <a:buFont typeface="Wingdings" panose="05000000000000000000" pitchFamily="2" charset="2"/>
              <a:buChar char="J"/>
            </a:pPr>
            <a:r>
              <a:rPr lang="zh-CN" altLang="en-US" sz="2000" b="1" u="none" dirty="0">
                <a:latin typeface="幼圆" panose="02010509060101010101" pitchFamily="49" charset="-122"/>
                <a:ea typeface="幼圆" panose="02010509060101010101" pitchFamily="49" charset="-122"/>
              </a:rPr>
              <a:t>直接了当</a:t>
            </a:r>
          </a:p>
          <a:p>
            <a:pPr algn="just" eaLnBrk="1" hangingPunct="1">
              <a:lnSpc>
                <a:spcPct val="125000"/>
              </a:lnSpc>
              <a:buClr>
                <a:srgbClr val="00FF00"/>
              </a:buClr>
              <a:buFont typeface="Wingdings" panose="05000000000000000000" pitchFamily="2" charset="2"/>
              <a:buChar char="J"/>
            </a:pPr>
            <a:r>
              <a:rPr lang="zh-CN" altLang="en-US" sz="2000" b="1" u="none" dirty="0">
                <a:latin typeface="幼圆" panose="02010509060101010101" pitchFamily="49" charset="-122"/>
                <a:ea typeface="幼圆" panose="02010509060101010101" pitchFamily="49" charset="-122"/>
              </a:rPr>
              <a:t>结构完整</a:t>
            </a:r>
          </a:p>
          <a:p>
            <a:pPr algn="just" eaLnBrk="1" hangingPunct="1">
              <a:lnSpc>
                <a:spcPct val="125000"/>
              </a:lnSpc>
              <a:buClr>
                <a:srgbClr val="00FF00"/>
              </a:buClr>
              <a:buFont typeface="Wingdings" panose="05000000000000000000" pitchFamily="2" charset="2"/>
              <a:buChar char="J"/>
            </a:pPr>
            <a:r>
              <a:rPr lang="zh-CN" altLang="en-US" sz="2000" b="1" u="none" dirty="0">
                <a:latin typeface="幼圆" panose="02010509060101010101" pitchFamily="49" charset="-122"/>
                <a:ea typeface="幼圆" panose="02010509060101010101" pitchFamily="49" charset="-122"/>
              </a:rPr>
              <a:t>限制了不必要的内容</a:t>
            </a:r>
          </a:p>
          <a:p>
            <a:pPr algn="just" eaLnBrk="1" hangingPunct="1">
              <a:lnSpc>
                <a:spcPct val="125000"/>
              </a:lnSpc>
              <a:buClr>
                <a:srgbClr val="00FF00"/>
              </a:buClr>
              <a:buFont typeface="Wingdings" panose="05000000000000000000" pitchFamily="2" charset="2"/>
              <a:buChar char="J"/>
            </a:pPr>
            <a:r>
              <a:rPr lang="zh-CN" altLang="en-US" sz="2000" b="1" u="none" dirty="0">
                <a:latin typeface="幼圆" panose="02010509060101010101" pitchFamily="49" charset="-122"/>
                <a:ea typeface="幼圆" panose="02010509060101010101" pitchFamily="49" charset="-122"/>
              </a:rPr>
              <a:t>易于评估	</a:t>
            </a:r>
            <a:endParaRPr lang="zh-CN" altLang="en-US" sz="2000" b="1" u="none">
              <a:latin typeface="幼圆" panose="02010509060101010101" pitchFamily="49" charset="-122"/>
              <a:ea typeface="幼圆" panose="02010509060101010101" pitchFamily="49" charset="-122"/>
            </a:endParaRPr>
          </a:p>
        </p:txBody>
      </p:sp>
      <p:sp>
        <p:nvSpPr>
          <p:cNvPr id="876549" name="文本框 876548"/>
          <p:cNvSpPr txBox="1"/>
          <p:nvPr/>
        </p:nvSpPr>
        <p:spPr>
          <a:xfrm>
            <a:off x="838200" y="4953000"/>
            <a:ext cx="3200400" cy="1295400"/>
          </a:xfrm>
          <a:prstGeom prst="rect">
            <a:avLst/>
          </a:prstGeom>
          <a:solidFill>
            <a:srgbClr val="99CCFF"/>
          </a:solidFill>
          <a:ln w="9525" cap="flat" cmpd="sng">
            <a:prstDash val="solid"/>
            <a:miter/>
            <a:headEnd type="none" w="med" len="med"/>
            <a:tailEnd type="none" w="med" len="med"/>
          </a:ln>
          <a:scene3d>
            <a:camera prst="legacyPerspectiveTopRight">
              <a:rot lat="0" lon="0" rev="0"/>
            </a:camera>
            <a:lightRig rig="legacyFlat3" dir="b"/>
          </a:scene3d>
          <a:sp3d extrusionH="887400" prstMaterial="legacyMatte">
            <a:bevelT w="13500" h="13500" prst="angle"/>
            <a:bevelB w="13500" h="13500" prst="angle"/>
            <a:extrusionClr>
              <a:srgbClr val="99CCFF"/>
            </a:extrusionClr>
          </a:sp3d>
        </p:spPr>
        <p:txBody>
          <a:bodyPr>
            <a:flatTx/>
          </a:bodyPr>
          <a:lstStyle/>
          <a:p>
            <a:pPr algn="just" eaLnBrk="1" hangingPunct="1">
              <a:lnSpc>
                <a:spcPct val="125000"/>
              </a:lnSpc>
              <a:buClr>
                <a:srgbClr val="FFCC00"/>
              </a:buClr>
              <a:buFont typeface="Wingdings" panose="05000000000000000000" pitchFamily="2" charset="2"/>
              <a:buChar char="L"/>
            </a:pPr>
            <a:r>
              <a:rPr lang="zh-CN" altLang="en-US" sz="2000" b="1" u="none" dirty="0">
                <a:latin typeface="宋体" panose="02010600030101010101" pitchFamily="2" charset="-122"/>
                <a:ea typeface="幼圆" panose="02010509060101010101" pitchFamily="49" charset="-122"/>
              </a:rPr>
              <a:t>封闭式，限制创造性</a:t>
            </a:r>
          </a:p>
          <a:p>
            <a:pPr algn="just" eaLnBrk="1" hangingPunct="1">
              <a:lnSpc>
                <a:spcPct val="125000"/>
              </a:lnSpc>
              <a:buClr>
                <a:srgbClr val="FFCC00"/>
              </a:buClr>
              <a:buFont typeface="Wingdings" panose="05000000000000000000" pitchFamily="2" charset="2"/>
              <a:buChar char="L"/>
            </a:pPr>
            <a:r>
              <a:rPr lang="zh-CN" altLang="en-US" sz="2000" b="1" u="none" dirty="0">
                <a:latin typeface="宋体" panose="02010600030101010101" pitchFamily="2" charset="-122"/>
                <a:ea typeface="幼圆" panose="02010509060101010101" pitchFamily="49" charset="-122"/>
              </a:rPr>
              <a:t>制定和分发费用较贵</a:t>
            </a:r>
            <a:endParaRPr lang="zh-CN" altLang="en-US" sz="2000" b="1" u="none">
              <a:latin typeface="Times New Roman" panose="02020603050405020304" pitchFamily="18" charset="0"/>
              <a:ea typeface="幼圆" panose="02010509060101010101" pitchFamily="49" charset="-122"/>
            </a:endParaRPr>
          </a:p>
        </p:txBody>
      </p:sp>
      <p:sp>
        <p:nvSpPr>
          <p:cNvPr id="876550" name="文本框 876549"/>
          <p:cNvSpPr txBox="1"/>
          <p:nvPr/>
        </p:nvSpPr>
        <p:spPr>
          <a:xfrm>
            <a:off x="4648200" y="2209800"/>
            <a:ext cx="3581400" cy="533400"/>
          </a:xfrm>
          <a:prstGeom prst="rect">
            <a:avLst/>
          </a:prstGeom>
          <a:solidFill>
            <a:srgbClr val="FFCC99"/>
          </a:solidFill>
          <a:ln w="9525" cap="flat" cmpd="sng">
            <a:prstDash val="solid"/>
            <a:miter/>
            <a:headEnd type="none" w="med" len="med"/>
            <a:tailEnd type="none" w="med" len="med"/>
          </a:ln>
          <a:scene3d>
            <a:camera prst="legacyObliqueBottomLeft">
              <a:rot lat="0" lon="0" rev="0"/>
            </a:camera>
            <a:lightRig rig="legacyFlat3" dir="t"/>
          </a:scene3d>
          <a:sp3d extrusionH="430200" prstMaterial="legacyMatte">
            <a:bevelT w="13500" h="13500" prst="angle"/>
            <a:bevelB w="13500" h="13500" prst="angle"/>
            <a:extrusionClr>
              <a:srgbClr val="FFCC99"/>
            </a:extrusionClr>
          </a:sp3d>
        </p:spPr>
        <p:txBody>
          <a:bodyPr>
            <a:flatTx/>
          </a:bodyPr>
          <a:lstStyle/>
          <a:p>
            <a:pPr algn="ctr" eaLnBrk="1" hangingPunct="1">
              <a:spcBef>
                <a:spcPct val="50000"/>
              </a:spcBef>
            </a:pPr>
            <a:r>
              <a:rPr lang="zh-CN" altLang="en-US" sz="2400" b="1" u="none" dirty="0">
                <a:latin typeface="Times New Roman" panose="02020603050405020304" pitchFamily="18" charset="0"/>
                <a:ea typeface="黑体" panose="02010609060101010101" pitchFamily="49" charset="-122"/>
              </a:rPr>
              <a:t>个人简历</a:t>
            </a:r>
            <a:endParaRPr lang="zh-CN" altLang="en-US" sz="2400" b="1" u="none">
              <a:latin typeface="Times New Roman" panose="02020603050405020304" pitchFamily="18" charset="0"/>
              <a:ea typeface="黑体" panose="02010609060101010101" pitchFamily="49" charset="-122"/>
            </a:endParaRPr>
          </a:p>
        </p:txBody>
      </p:sp>
      <p:sp>
        <p:nvSpPr>
          <p:cNvPr id="876551" name="文本框 876550"/>
          <p:cNvSpPr txBox="1"/>
          <p:nvPr/>
        </p:nvSpPr>
        <p:spPr>
          <a:xfrm>
            <a:off x="4572000" y="2895600"/>
            <a:ext cx="3657600" cy="1828800"/>
          </a:xfrm>
          <a:prstGeom prst="rect">
            <a:avLst/>
          </a:prstGeom>
          <a:solidFill>
            <a:srgbClr val="99CCFF"/>
          </a:solidFill>
          <a:ln w="9525" cap="flat" cmpd="sng">
            <a:prstDash val="solid"/>
            <a:miter/>
            <a:headEnd type="none" w="med" len="med"/>
            <a:tailEnd type="none" w="med" len="med"/>
          </a:ln>
          <a:scene3d>
            <a:camera prst="legacyPerspectiveBottomLeft">
              <a:rot lat="0" lon="0" rev="0"/>
            </a:camera>
            <a:lightRig rig="legacyFlat3" dir="t"/>
          </a:scene3d>
          <a:sp3d extrusionH="887400" prstMaterial="legacyMatte">
            <a:bevelT w="13500" h="13500" prst="angle"/>
            <a:bevelB w="13500" h="13500" prst="angle"/>
            <a:extrusionClr>
              <a:srgbClr val="99CCFF"/>
            </a:extrusionClr>
          </a:sp3d>
        </p:spPr>
        <p:txBody>
          <a:bodyPr>
            <a:flatTx/>
          </a:bodyPr>
          <a:lstStyle/>
          <a:p>
            <a:pPr marL="285750" indent="-285750" algn="just" eaLnBrk="1" hangingPunct="1">
              <a:lnSpc>
                <a:spcPct val="120000"/>
              </a:lnSpc>
              <a:buClr>
                <a:srgbClr val="00FF00"/>
              </a:buClr>
              <a:buFont typeface="Wingdings" panose="05000000000000000000" pitchFamily="2" charset="2"/>
              <a:buChar char="J"/>
            </a:pPr>
            <a:r>
              <a:rPr lang="zh-CN" altLang="en-US" sz="1800" b="1" u="none" dirty="0">
                <a:latin typeface="幼圆" panose="02010509060101010101" pitchFamily="49" charset="-122"/>
                <a:ea typeface="幼圆" panose="02010509060101010101" pitchFamily="49" charset="-122"/>
              </a:rPr>
              <a:t>开放式：有助创新</a:t>
            </a:r>
          </a:p>
          <a:p>
            <a:pPr marL="285750" indent="-285750" algn="just" eaLnBrk="1" hangingPunct="1">
              <a:lnSpc>
                <a:spcPct val="120000"/>
              </a:lnSpc>
              <a:buClr>
                <a:srgbClr val="00FF00"/>
              </a:buClr>
              <a:buFont typeface="Wingdings" panose="05000000000000000000" pitchFamily="2" charset="2"/>
              <a:buChar char="J"/>
            </a:pPr>
            <a:r>
              <a:rPr lang="zh-CN" altLang="en-US" sz="1800" b="1" u="none" dirty="0">
                <a:latin typeface="幼圆" panose="02010509060101010101" pitchFamily="49" charset="-122"/>
                <a:ea typeface="幼圆" panose="02010509060101010101" pitchFamily="49" charset="-122"/>
              </a:rPr>
              <a:t>允许申请人强调他认为重要的东西</a:t>
            </a:r>
          </a:p>
          <a:p>
            <a:pPr marL="285750" indent="-285750" algn="just" eaLnBrk="1" hangingPunct="1">
              <a:lnSpc>
                <a:spcPct val="120000"/>
              </a:lnSpc>
              <a:buClr>
                <a:srgbClr val="00FF00"/>
              </a:buClr>
              <a:buFont typeface="Wingdings" panose="05000000000000000000" pitchFamily="2" charset="2"/>
              <a:buChar char="J"/>
            </a:pPr>
            <a:r>
              <a:rPr lang="zh-CN" altLang="en-US" sz="1800" b="1" u="none" dirty="0">
                <a:latin typeface="幼圆" panose="02010509060101010101" pitchFamily="49" charset="-122"/>
                <a:ea typeface="幼圆" panose="02010509060101010101" pitchFamily="49" charset="-122"/>
              </a:rPr>
              <a:t>允许申请人点缀自己</a:t>
            </a:r>
          </a:p>
          <a:p>
            <a:pPr marL="285750" indent="-285750" algn="just" eaLnBrk="1" hangingPunct="1">
              <a:lnSpc>
                <a:spcPct val="120000"/>
              </a:lnSpc>
              <a:buClr>
                <a:srgbClr val="00FF00"/>
              </a:buClr>
              <a:buFont typeface="Wingdings" panose="05000000000000000000" pitchFamily="2" charset="2"/>
              <a:buChar char="J"/>
            </a:pPr>
            <a:r>
              <a:rPr lang="zh-CN" altLang="en-US" sz="1800" b="1" u="none" dirty="0">
                <a:latin typeface="幼圆" panose="02010509060101010101" pitchFamily="49" charset="-122"/>
                <a:ea typeface="幼圆" panose="02010509060101010101" pitchFamily="49" charset="-122"/>
              </a:rPr>
              <a:t>费用较小，容易做到</a:t>
            </a:r>
            <a:endParaRPr lang="zh-CN" altLang="en-US" sz="1800" b="1" u="none">
              <a:latin typeface="幼圆" panose="02010509060101010101" pitchFamily="49" charset="-122"/>
              <a:ea typeface="幼圆" panose="02010509060101010101" pitchFamily="49" charset="-122"/>
            </a:endParaRPr>
          </a:p>
        </p:txBody>
      </p:sp>
      <p:sp>
        <p:nvSpPr>
          <p:cNvPr id="876552" name="文本框 876551"/>
          <p:cNvSpPr txBox="1"/>
          <p:nvPr/>
        </p:nvSpPr>
        <p:spPr>
          <a:xfrm>
            <a:off x="4572000" y="4953000"/>
            <a:ext cx="3657600" cy="1295400"/>
          </a:xfrm>
          <a:prstGeom prst="rect">
            <a:avLst/>
          </a:prstGeom>
          <a:solidFill>
            <a:srgbClr val="99CCFF"/>
          </a:solidFill>
          <a:ln w="9525" cap="flat" cmpd="sng">
            <a:prstDash val="solid"/>
            <a:miter/>
            <a:headEnd type="none" w="med" len="med"/>
            <a:tailEnd type="none" w="med" len="med"/>
          </a:ln>
          <a:scene3d>
            <a:camera prst="legacyObliqueTopLeft">
              <a:rot lat="0" lon="0" rev="0"/>
            </a:camera>
            <a:lightRig rig="legacyFlat3" dir="t"/>
          </a:scene3d>
          <a:sp3d extrusionH="430200" prstMaterial="legacyMatte">
            <a:bevelT w="13500" h="13500" prst="angle"/>
            <a:bevelB w="13500" h="13500" prst="angle"/>
            <a:extrusionClr>
              <a:srgbClr val="99CCFF"/>
            </a:extrusionClr>
          </a:sp3d>
        </p:spPr>
        <p:txBody>
          <a:bodyPr>
            <a:flatTx/>
          </a:bodyPr>
          <a:lstStyle/>
          <a:p>
            <a:pPr algn="just" eaLnBrk="1" hangingPunct="1">
              <a:lnSpc>
                <a:spcPct val="125000"/>
              </a:lnSpc>
              <a:buClr>
                <a:srgbClr val="FFCC00"/>
              </a:buClr>
              <a:buFont typeface="Wingdings" panose="05000000000000000000" pitchFamily="2" charset="2"/>
              <a:buChar char="L"/>
            </a:pPr>
            <a:r>
              <a:rPr lang="zh-CN" altLang="en-US" sz="2000" b="1" u="none" dirty="0">
                <a:latin typeface="宋体" panose="02010600030101010101" pitchFamily="2" charset="-122"/>
                <a:ea typeface="幼圆" panose="02010509060101010101" pitchFamily="49" charset="-122"/>
              </a:rPr>
              <a:t>允许申请人略去某些东西</a:t>
            </a:r>
          </a:p>
          <a:p>
            <a:pPr algn="just" eaLnBrk="1" hangingPunct="1">
              <a:lnSpc>
                <a:spcPct val="125000"/>
              </a:lnSpc>
              <a:buClr>
                <a:srgbClr val="FFCC00"/>
              </a:buClr>
              <a:buFont typeface="Wingdings" panose="05000000000000000000" pitchFamily="2" charset="2"/>
              <a:buChar char="L"/>
            </a:pPr>
            <a:r>
              <a:rPr lang="zh-CN" altLang="en-US" sz="2000" b="1" u="none" dirty="0">
                <a:latin typeface="宋体" panose="02010600030101010101" pitchFamily="2" charset="-122"/>
                <a:ea typeface="幼圆" panose="02010509060101010101" pitchFamily="49" charset="-122"/>
              </a:rPr>
              <a:t>可以添油加醋</a:t>
            </a:r>
          </a:p>
          <a:p>
            <a:pPr algn="just" eaLnBrk="1" hangingPunct="1">
              <a:lnSpc>
                <a:spcPct val="125000"/>
              </a:lnSpc>
              <a:buClr>
                <a:srgbClr val="FFCC00"/>
              </a:buClr>
              <a:buFont typeface="Wingdings" panose="05000000000000000000" pitchFamily="2" charset="2"/>
              <a:buChar char="L"/>
            </a:pPr>
            <a:r>
              <a:rPr lang="zh-CN" altLang="en-US" sz="2000" b="1" u="none" dirty="0">
                <a:latin typeface="宋体" panose="02010600030101010101" pitchFamily="2" charset="-122"/>
                <a:ea typeface="幼圆" panose="02010509060101010101" pitchFamily="49" charset="-122"/>
              </a:rPr>
              <a:t>难以评估</a:t>
            </a:r>
            <a:endParaRPr lang="zh-CN" altLang="en-US" sz="2000" b="1" u="none">
              <a:latin typeface="宋体" panose="02010600030101010101" pitchFamily="2" charset="-122"/>
              <a:ea typeface="幼圆" panose="02010509060101010101" pitchFamily="49" charset="-122"/>
            </a:endParaRPr>
          </a:p>
        </p:txBody>
      </p:sp>
    </p:spTree>
  </p:cSld>
  <p:clrMapOvr>
    <a:masterClrMapping/>
  </p:clrMapOvr>
  <p:transition>
    <p:random/>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875522" name="标题 875521"/>
          <p:cNvSpPr>
            <a:spLocks noGrp="1"/>
          </p:cNvSpPr>
          <p:nvPr>
            <p:ph type="title"/>
          </p:nvPr>
        </p:nvSpPr>
        <p:spPr>
          <a:xfrm>
            <a:off x="684213" y="228600"/>
            <a:ext cx="7773987" cy="968375"/>
          </a:xfrm>
          <a:ln/>
        </p:spPr>
        <p:txBody>
          <a:bodyPr anchor="ctr"/>
          <a:lstStyle/>
          <a:p>
            <a:r>
              <a:rPr lang="en-US" altLang="zh-CN" sz="3600" b="1" dirty="0">
                <a:solidFill>
                  <a:schemeClr val="accent2"/>
                </a:solidFill>
              </a:rPr>
              <a:t>3</a:t>
            </a:r>
            <a:r>
              <a:rPr lang="zh-CN" altLang="en-US" sz="3600" b="1" dirty="0">
                <a:solidFill>
                  <a:schemeClr val="accent2"/>
                </a:solidFill>
              </a:rPr>
              <a:t>）测试</a:t>
            </a:r>
            <a:br>
              <a:rPr lang="zh-CN" altLang="en-US" sz="3600" b="1" dirty="0">
                <a:solidFill>
                  <a:schemeClr val="accent2"/>
                </a:solidFill>
              </a:rPr>
            </a:br>
            <a:endParaRPr lang="zh-CN" altLang="en-US" sz="3600" b="1" dirty="0">
              <a:solidFill>
                <a:schemeClr val="accent2"/>
              </a:solidFill>
            </a:endParaRPr>
          </a:p>
        </p:txBody>
      </p:sp>
      <p:sp>
        <p:nvSpPr>
          <p:cNvPr id="875523" name="文本占位符 875522"/>
          <p:cNvSpPr>
            <a:spLocks noGrp="1"/>
          </p:cNvSpPr>
          <p:nvPr>
            <p:ph type="body" idx="1"/>
          </p:nvPr>
        </p:nvSpPr>
        <p:spPr>
          <a:xfrm>
            <a:off x="468313" y="765175"/>
            <a:ext cx="8353425" cy="5688013"/>
          </a:xfrm>
          <a:ln/>
        </p:spPr>
        <p:txBody>
          <a:bodyPr/>
          <a:lstStyle/>
          <a:p>
            <a:pPr>
              <a:lnSpc>
                <a:spcPct val="80000"/>
              </a:lnSpc>
            </a:pPr>
            <a:r>
              <a:rPr lang="en-US" altLang="zh-CN" b="1" dirty="0">
                <a:solidFill>
                  <a:srgbClr val="FF0000"/>
                </a:solidFill>
              </a:rPr>
              <a:t>A</a:t>
            </a:r>
            <a:r>
              <a:rPr lang="zh-CN" altLang="en-US" b="1" dirty="0">
                <a:solidFill>
                  <a:srgbClr val="FF0000"/>
                </a:solidFill>
              </a:rPr>
              <a:t>、面试</a:t>
            </a:r>
          </a:p>
          <a:p>
            <a:pPr>
              <a:lnSpc>
                <a:spcPct val="80000"/>
              </a:lnSpc>
            </a:pPr>
            <a:r>
              <a:rPr lang="zh-CN" altLang="en-US" sz="2400" b="1" dirty="0">
                <a:ea typeface="隶书" panose="02010509060101010101" pitchFamily="49" charset="-122"/>
              </a:rPr>
              <a:t>  </a:t>
            </a:r>
            <a:r>
              <a:rPr lang="en-US" altLang="zh-CN" sz="2400" b="1" dirty="0">
                <a:ea typeface="隶书" panose="02010509060101010101" pitchFamily="49" charset="-122"/>
              </a:rPr>
              <a:t>a</a:t>
            </a:r>
            <a:r>
              <a:rPr lang="zh-CN" altLang="en-US" sz="2400" b="1" dirty="0">
                <a:ea typeface="隶书" panose="02010509060101010101" pitchFamily="49" charset="-122"/>
              </a:rPr>
              <a:t>、面试的程序</a:t>
            </a:r>
          </a:p>
          <a:p>
            <a:pPr>
              <a:lnSpc>
                <a:spcPct val="80000"/>
              </a:lnSpc>
            </a:pPr>
            <a:r>
              <a:rPr lang="zh-CN" altLang="en-US" sz="2400" b="1" dirty="0"/>
              <a:t>    </a:t>
            </a:r>
            <a:r>
              <a:rPr lang="zh-CN" altLang="en-US" sz="2400" b="1" dirty="0">
                <a:solidFill>
                  <a:srgbClr val="FF0000"/>
                </a:solidFill>
              </a:rPr>
              <a:t>准备阶段</a:t>
            </a:r>
          </a:p>
          <a:p>
            <a:pPr>
              <a:lnSpc>
                <a:spcPct val="80000"/>
              </a:lnSpc>
            </a:pPr>
            <a:r>
              <a:rPr lang="zh-CN" altLang="en-US" sz="2400" b="1" dirty="0"/>
              <a:t>     目的、资料、提纲</a:t>
            </a:r>
          </a:p>
          <a:p>
            <a:pPr>
              <a:lnSpc>
                <a:spcPct val="80000"/>
              </a:lnSpc>
            </a:pPr>
            <a:r>
              <a:rPr lang="zh-CN" altLang="en-US" sz="2400" b="1" dirty="0"/>
              <a:t>     </a:t>
            </a:r>
            <a:r>
              <a:rPr lang="zh-CN" altLang="en-US" sz="2400" b="1" dirty="0">
                <a:solidFill>
                  <a:srgbClr val="FF0000"/>
                </a:solidFill>
              </a:rPr>
              <a:t>暖身阶段</a:t>
            </a:r>
          </a:p>
          <a:p>
            <a:pPr>
              <a:lnSpc>
                <a:spcPct val="80000"/>
              </a:lnSpc>
            </a:pPr>
            <a:r>
              <a:rPr lang="zh-CN" altLang="en-US" sz="2400" b="1" dirty="0"/>
              <a:t>    </a:t>
            </a:r>
            <a:r>
              <a:rPr lang="zh-CN" altLang="en-US" sz="2400" b="1" dirty="0">
                <a:solidFill>
                  <a:srgbClr val="FF0000"/>
                </a:solidFill>
              </a:rPr>
              <a:t>正式面试</a:t>
            </a:r>
          </a:p>
          <a:p>
            <a:pPr>
              <a:lnSpc>
                <a:spcPct val="80000"/>
              </a:lnSpc>
            </a:pPr>
            <a:r>
              <a:rPr lang="zh-CN" altLang="en-US" sz="2400" b="1" dirty="0"/>
              <a:t>    开放式问题、追问、聆听、记录、全面观察</a:t>
            </a:r>
          </a:p>
          <a:p>
            <a:pPr>
              <a:lnSpc>
                <a:spcPct val="80000"/>
              </a:lnSpc>
            </a:pPr>
            <a:r>
              <a:rPr lang="zh-CN" altLang="en-US" sz="2400" b="1" dirty="0"/>
              <a:t>   结束阶段</a:t>
            </a:r>
          </a:p>
          <a:p>
            <a:pPr>
              <a:lnSpc>
                <a:spcPct val="80000"/>
              </a:lnSpc>
            </a:pPr>
            <a:endParaRPr lang="zh-CN" altLang="en-US" sz="2400" b="1" dirty="0"/>
          </a:p>
          <a:p>
            <a:pPr>
              <a:lnSpc>
                <a:spcPct val="80000"/>
              </a:lnSpc>
            </a:pPr>
            <a:r>
              <a:rPr lang="zh-CN" altLang="en-US" sz="2000" b="1" dirty="0"/>
              <a:t>你的一个好朋友最近工作质量明显下降，让作为上司的你非常难堪，这时你该怎么办？</a:t>
            </a:r>
          </a:p>
          <a:p>
            <a:pPr>
              <a:lnSpc>
                <a:spcPct val="80000"/>
              </a:lnSpc>
            </a:pPr>
            <a:endParaRPr lang="zh-CN" altLang="en-US" sz="2000" b="1" dirty="0"/>
          </a:p>
          <a:p>
            <a:pPr>
              <a:lnSpc>
                <a:spcPct val="125000"/>
              </a:lnSpc>
              <a:spcBef>
                <a:spcPct val="0"/>
              </a:spcBef>
              <a:buClr>
                <a:srgbClr val="339933"/>
              </a:buClr>
              <a:buFont typeface="Wingdings" panose="05000000000000000000" pitchFamily="2" charset="2"/>
              <a:buChar char="1"/>
            </a:pPr>
            <a:r>
              <a:rPr lang="zh-CN" altLang="en-US" sz="2000" b="1" dirty="0"/>
              <a:t>假如你是饭店总经理助理，一旦饭店发生了紧急以外事件，如发生火灾，你最先将做什么？在救火中，你认为最好扮演一个什么样的角色？</a:t>
            </a:r>
          </a:p>
          <a:p>
            <a:pPr>
              <a:lnSpc>
                <a:spcPct val="80000"/>
              </a:lnSpc>
            </a:pPr>
            <a:endParaRPr lang="zh-CN" altLang="en-US" sz="2000" b="1" dirty="0"/>
          </a:p>
          <a:p>
            <a:pPr>
              <a:lnSpc>
                <a:spcPct val="80000"/>
              </a:lnSpc>
            </a:pPr>
            <a:endParaRPr lang="zh-CN" altLang="en-US" sz="2000" b="1" dirty="0">
              <a:ea typeface="隶书" panose="02010509060101010101" pitchFamily="49" charset="-122"/>
            </a:endParaRPr>
          </a:p>
        </p:txBody>
      </p:sp>
    </p:spTree>
  </p:cSld>
  <p:clrMapOvr>
    <a:masterClrMapping/>
  </p:clrMapOvr>
  <p:transition>
    <p:random/>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883714" name="文本框 883713"/>
          <p:cNvSpPr txBox="1"/>
          <p:nvPr/>
        </p:nvSpPr>
        <p:spPr>
          <a:xfrm>
            <a:off x="250825" y="836613"/>
            <a:ext cx="8424863" cy="4789487"/>
          </a:xfrm>
          <a:prstGeom prst="rect">
            <a:avLst/>
          </a:prstGeom>
          <a:noFill/>
          <a:ln w="9525">
            <a:noFill/>
          </a:ln>
        </p:spPr>
        <p:txBody>
          <a:bodyPr>
            <a:spAutoFit/>
          </a:bodyPr>
          <a:lstStyle/>
          <a:p>
            <a:pPr algn="just" eaLnBrk="1" hangingPunct="1">
              <a:buClr>
                <a:srgbClr val="FF9966"/>
              </a:buClr>
              <a:buFont typeface="Wingdings" panose="05000000000000000000" pitchFamily="2" charset="2"/>
              <a:buChar char="n"/>
            </a:pPr>
            <a:r>
              <a:rPr lang="zh-CN" altLang="en-US" sz="2800" b="1" u="none" dirty="0">
                <a:solidFill>
                  <a:srgbClr val="333399"/>
                </a:solidFill>
                <a:latin typeface="黑体" panose="02010609060101010101" pitchFamily="49" charset="-122"/>
                <a:ea typeface="黑体" panose="02010609060101010101" pitchFamily="49" charset="-122"/>
              </a:rPr>
              <a:t>面试的结构化程度</a:t>
            </a:r>
            <a:r>
              <a:rPr lang="zh-CN" altLang="en-US" sz="2800" u="none" dirty="0">
                <a:solidFill>
                  <a:srgbClr val="333399"/>
                </a:solidFill>
                <a:latin typeface="宋体" panose="02010600030101010101" pitchFamily="2" charset="-122"/>
              </a:rPr>
              <a:t>：</a:t>
            </a:r>
          </a:p>
          <a:p>
            <a:pPr lvl="1" algn="just" eaLnBrk="1" hangingPunct="1">
              <a:buClr>
                <a:srgbClr val="339966"/>
              </a:buClr>
              <a:buFont typeface="Wingdings" panose="05000000000000000000" pitchFamily="2" charset="2"/>
              <a:buChar char="F"/>
            </a:pPr>
            <a:r>
              <a:rPr lang="zh-CN" altLang="en-US" sz="2800" b="1" u="none" dirty="0">
                <a:latin typeface="楷体_GB2312" pitchFamily="49" charset="-122"/>
                <a:ea typeface="楷体_GB2312" pitchFamily="49" charset="-122"/>
              </a:rPr>
              <a:t>非结构化面试</a:t>
            </a:r>
          </a:p>
          <a:p>
            <a:pPr lvl="1" algn="just" eaLnBrk="1" hangingPunct="1">
              <a:buClr>
                <a:srgbClr val="339966"/>
              </a:buClr>
              <a:buFont typeface="Wingdings" panose="05000000000000000000" pitchFamily="2" charset="2"/>
              <a:buChar char="F"/>
            </a:pPr>
            <a:r>
              <a:rPr lang="zh-CN" altLang="en-US" sz="2800" b="1" u="none" dirty="0">
                <a:latin typeface="楷体_GB2312" pitchFamily="49" charset="-122"/>
                <a:ea typeface="楷体_GB2312" pitchFamily="49" charset="-122"/>
              </a:rPr>
              <a:t>结构化面试</a:t>
            </a:r>
          </a:p>
          <a:p>
            <a:pPr algn="just" eaLnBrk="1" hangingPunct="1">
              <a:buClr>
                <a:srgbClr val="FF9966"/>
              </a:buClr>
              <a:buFont typeface="Wingdings" panose="05000000000000000000" pitchFamily="2" charset="2"/>
              <a:buChar char="n"/>
            </a:pPr>
            <a:r>
              <a:rPr lang="zh-CN" altLang="en-US" sz="2800" b="1" u="none" dirty="0">
                <a:solidFill>
                  <a:srgbClr val="333399"/>
                </a:solidFill>
                <a:latin typeface="黑体" panose="02010609060101010101" pitchFamily="49" charset="-122"/>
                <a:ea typeface="黑体" panose="02010609060101010101" pitchFamily="49" charset="-122"/>
              </a:rPr>
              <a:t>面试的目的</a:t>
            </a:r>
            <a:r>
              <a:rPr lang="zh-CN" altLang="en-US" sz="2800" u="none" dirty="0">
                <a:solidFill>
                  <a:srgbClr val="333399"/>
                </a:solidFill>
                <a:latin typeface="宋体" panose="02010600030101010101" pitchFamily="2" charset="-122"/>
              </a:rPr>
              <a:t>：</a:t>
            </a:r>
          </a:p>
          <a:p>
            <a:pPr lvl="1" algn="just" eaLnBrk="1" hangingPunct="1">
              <a:buClr>
                <a:srgbClr val="339966"/>
              </a:buClr>
              <a:buFont typeface="Wingdings" panose="05000000000000000000" pitchFamily="2" charset="2"/>
              <a:buChar char="F"/>
            </a:pPr>
            <a:r>
              <a:rPr lang="zh-CN" altLang="en-US" sz="2800" b="1" u="none" dirty="0">
                <a:latin typeface="楷体_GB2312" pitchFamily="49" charset="-122"/>
                <a:ea typeface="楷体_GB2312" pitchFamily="49" charset="-122"/>
              </a:rPr>
              <a:t>选择性面谈（压力式面谈）</a:t>
            </a:r>
          </a:p>
          <a:p>
            <a:pPr lvl="1" algn="just" eaLnBrk="1" hangingPunct="1">
              <a:buClr>
                <a:srgbClr val="339966"/>
              </a:buClr>
              <a:buFont typeface="Wingdings" panose="05000000000000000000" pitchFamily="2" charset="2"/>
              <a:buChar char="F"/>
            </a:pPr>
            <a:r>
              <a:rPr lang="zh-CN" altLang="en-US" sz="2800" b="1" u="none" dirty="0">
                <a:latin typeface="楷体_GB2312" pitchFamily="49" charset="-122"/>
                <a:ea typeface="楷体_GB2312" pitchFamily="49" charset="-122"/>
              </a:rPr>
              <a:t>评估性面谈</a:t>
            </a:r>
          </a:p>
          <a:p>
            <a:pPr lvl="1" algn="just" eaLnBrk="1" hangingPunct="1">
              <a:buClr>
                <a:srgbClr val="339966"/>
              </a:buClr>
              <a:buFont typeface="Wingdings" panose="05000000000000000000" pitchFamily="2" charset="2"/>
              <a:buChar char="F"/>
            </a:pPr>
            <a:r>
              <a:rPr lang="zh-CN" altLang="en-US" sz="2800" b="1" u="none" dirty="0">
                <a:latin typeface="楷体_GB2312" pitchFamily="49" charset="-122"/>
                <a:ea typeface="楷体_GB2312" pitchFamily="49" charset="-122"/>
              </a:rPr>
              <a:t>离职面谈</a:t>
            </a:r>
          </a:p>
          <a:p>
            <a:pPr algn="just" eaLnBrk="1" hangingPunct="1">
              <a:buClr>
                <a:srgbClr val="FF9966"/>
              </a:buClr>
              <a:buFont typeface="Wingdings" panose="05000000000000000000" pitchFamily="2" charset="2"/>
              <a:buChar char="n"/>
            </a:pPr>
            <a:r>
              <a:rPr lang="zh-CN" altLang="en-US" sz="2800" b="1" u="none" dirty="0">
                <a:solidFill>
                  <a:srgbClr val="333399"/>
                </a:solidFill>
                <a:latin typeface="黑体" panose="02010609060101010101" pitchFamily="49" charset="-122"/>
                <a:ea typeface="黑体" panose="02010609060101010101" pitchFamily="49" charset="-122"/>
              </a:rPr>
              <a:t>面试的内容</a:t>
            </a:r>
            <a:r>
              <a:rPr lang="zh-CN" altLang="en-US" sz="2800" u="none" dirty="0">
                <a:solidFill>
                  <a:srgbClr val="333399"/>
                </a:solidFill>
                <a:latin typeface="宋体" panose="02010600030101010101" pitchFamily="2" charset="-122"/>
              </a:rPr>
              <a:t>：</a:t>
            </a:r>
          </a:p>
          <a:p>
            <a:pPr lvl="1" algn="just" eaLnBrk="1" hangingPunct="1">
              <a:buClr>
                <a:srgbClr val="339966"/>
              </a:buClr>
              <a:buFont typeface="Wingdings" panose="05000000000000000000" pitchFamily="2" charset="2"/>
              <a:buChar char="F"/>
            </a:pPr>
            <a:r>
              <a:rPr lang="zh-CN" altLang="en-US" sz="2800" b="1" u="none" dirty="0">
                <a:latin typeface="楷体_GB2312" pitchFamily="49" charset="-122"/>
                <a:ea typeface="楷体_GB2312" pitchFamily="49" charset="-122"/>
              </a:rPr>
              <a:t>与工作相关的面谈</a:t>
            </a:r>
            <a:r>
              <a:rPr lang="zh-CN" altLang="en-US" sz="2800" b="1" u="none" dirty="0">
                <a:latin typeface="宋体" panose="02010600030101010101" pitchFamily="2" charset="-122"/>
              </a:rPr>
              <a:t>（</a:t>
            </a:r>
            <a:r>
              <a:rPr lang="en-US" altLang="zh-CN" sz="2800" b="1" u="none">
                <a:latin typeface="宋体" panose="02010600030101010101" pitchFamily="2" charset="-122"/>
              </a:rPr>
              <a:t>Job-related interview</a:t>
            </a:r>
            <a:r>
              <a:rPr lang="zh-CN" altLang="en-US" sz="2800" b="1" u="none">
                <a:latin typeface="宋体" panose="02010600030101010101" pitchFamily="2" charset="-122"/>
              </a:rPr>
              <a:t>）</a:t>
            </a:r>
          </a:p>
          <a:p>
            <a:pPr algn="just" eaLnBrk="1" hangingPunct="1">
              <a:buClr>
                <a:srgbClr val="FF9966"/>
              </a:buClr>
              <a:buFont typeface="Wingdings" panose="05000000000000000000" pitchFamily="2" charset="2"/>
              <a:buChar char="n"/>
            </a:pPr>
            <a:r>
              <a:rPr lang="zh-CN" altLang="en-US" sz="2800" b="1" u="none" dirty="0">
                <a:solidFill>
                  <a:srgbClr val="333399"/>
                </a:solidFill>
                <a:latin typeface="黑体" panose="02010609060101010101" pitchFamily="49" charset="-122"/>
                <a:ea typeface="黑体" panose="02010609060101010101" pitchFamily="49" charset="-122"/>
              </a:rPr>
              <a:t> </a:t>
            </a:r>
            <a:endParaRPr lang="zh-CN" altLang="en-US" sz="2800" b="1" u="none" dirty="0">
              <a:latin typeface="楷体_GB2312" pitchFamily="49" charset="-122"/>
              <a:ea typeface="楷体_GB2312" pitchFamily="49" charset="-122"/>
            </a:endParaRPr>
          </a:p>
          <a:p>
            <a:pPr lvl="1" eaLnBrk="1" hangingPunct="1">
              <a:buClr>
                <a:srgbClr val="339966"/>
              </a:buClr>
              <a:buFont typeface="Wingdings" panose="05000000000000000000" pitchFamily="2" charset="2"/>
              <a:buChar char="F"/>
            </a:pPr>
            <a:r>
              <a:rPr lang="zh-CN" altLang="en-US" sz="2800" b="1" u="none" dirty="0">
                <a:latin typeface="楷体_GB2312" pitchFamily="49" charset="-122"/>
                <a:ea typeface="楷体_GB2312" pitchFamily="49" charset="-122"/>
              </a:rPr>
              <a:t>情景面谈</a:t>
            </a:r>
          </a:p>
        </p:txBody>
      </p:sp>
      <p:sp>
        <p:nvSpPr>
          <p:cNvPr id="883715" name="文本框 883714"/>
          <p:cNvSpPr txBox="1"/>
          <p:nvPr/>
        </p:nvSpPr>
        <p:spPr>
          <a:xfrm>
            <a:off x="609600" y="1143000"/>
            <a:ext cx="2971800" cy="519113"/>
          </a:xfrm>
          <a:prstGeom prst="rect">
            <a:avLst/>
          </a:prstGeom>
          <a:noFill/>
          <a:ln w="9525">
            <a:noFill/>
          </a:ln>
          <a:effectLst>
            <a:outerShdw dist="35921" dir="2699999" algn="ctr" rotWithShape="0">
              <a:schemeClr val="bg1"/>
            </a:outerShdw>
          </a:effectLst>
        </p:spPr>
        <p:txBody>
          <a:bodyPr>
            <a:spAutoFit/>
          </a:bodyPr>
          <a:lstStyle/>
          <a:p>
            <a:pPr eaLnBrk="1" hangingPunct="1">
              <a:spcBef>
                <a:spcPct val="50000"/>
              </a:spcBef>
            </a:pPr>
            <a:endParaRPr sz="2800" b="1" u="none" dirty="0">
              <a:solidFill>
                <a:srgbClr val="6666FF"/>
              </a:solidFill>
              <a:latin typeface="Times New Roman" panose="02020603050405020304" pitchFamily="18" charset="0"/>
              <a:ea typeface="黑体" panose="02010609060101010101" pitchFamily="49" charset="-122"/>
            </a:endParaRPr>
          </a:p>
        </p:txBody>
      </p:sp>
      <p:sp>
        <p:nvSpPr>
          <p:cNvPr id="883716" name="文本框 883715"/>
          <p:cNvSpPr txBox="1"/>
          <p:nvPr/>
        </p:nvSpPr>
        <p:spPr>
          <a:xfrm>
            <a:off x="609600" y="381000"/>
            <a:ext cx="3581400" cy="519113"/>
          </a:xfrm>
          <a:prstGeom prst="rect">
            <a:avLst/>
          </a:prstGeom>
          <a:noFill/>
          <a:ln w="9525">
            <a:noFill/>
          </a:ln>
          <a:effectLst>
            <a:outerShdw dist="35921" dir="2699999" algn="ctr" rotWithShape="0">
              <a:schemeClr val="bg1"/>
            </a:outerShdw>
          </a:effectLst>
        </p:spPr>
        <p:txBody>
          <a:bodyPr>
            <a:spAutoFit/>
          </a:bodyPr>
          <a:lstStyle/>
          <a:p>
            <a:pPr eaLnBrk="1" hangingPunct="1">
              <a:spcBef>
                <a:spcPct val="50000"/>
              </a:spcBef>
            </a:pPr>
            <a:r>
              <a:rPr lang="en-US" altLang="zh-CN" sz="2800" b="1" i="1" u="none" dirty="0">
                <a:solidFill>
                  <a:schemeClr val="accent2"/>
                </a:solidFill>
                <a:effectLst>
                  <a:outerShdw blurRad="38100" dist="38100" dir="2700000">
                    <a:srgbClr val="C0C0C0"/>
                  </a:outerShdw>
                </a:effectLst>
                <a:latin typeface="Times New Roman" panose="02020603050405020304" pitchFamily="18" charset="0"/>
                <a:ea typeface="黑体" panose="02010609060101010101" pitchFamily="49" charset="-122"/>
              </a:rPr>
              <a:t>b</a:t>
            </a:r>
            <a:r>
              <a:rPr lang="zh-CN" altLang="en-US" sz="2800" b="1" i="1" u="none" dirty="0">
                <a:solidFill>
                  <a:schemeClr val="accent2"/>
                </a:solidFill>
                <a:effectLst>
                  <a:outerShdw blurRad="38100" dist="38100" dir="2700000">
                    <a:srgbClr val="C0C0C0"/>
                  </a:outerShdw>
                </a:effectLst>
                <a:latin typeface="Times New Roman" panose="02020603050405020304" pitchFamily="18" charset="0"/>
                <a:ea typeface="黑体" panose="02010609060101010101" pitchFamily="49" charset="-122"/>
              </a:rPr>
              <a:t>、面 试</a:t>
            </a:r>
            <a:r>
              <a:rPr lang="zh-CN" altLang="en-US" sz="2800" b="1" u="none" dirty="0">
                <a:solidFill>
                  <a:schemeClr val="accent2"/>
                </a:solidFill>
                <a:effectLst>
                  <a:outerShdw blurRad="38100" dist="38100" dir="2700000">
                    <a:srgbClr val="C0C0C0"/>
                  </a:outerShdw>
                </a:effectLst>
                <a:latin typeface="Times New Roman" panose="02020603050405020304" pitchFamily="18" charset="0"/>
              </a:rPr>
              <a:t>分  类</a:t>
            </a:r>
            <a:r>
              <a:rPr lang="zh-CN" altLang="en-US" sz="2800" b="1" u="sng" dirty="0">
                <a:solidFill>
                  <a:schemeClr val="accent2"/>
                </a:solidFill>
                <a:latin typeface="Times New Roman" panose="02020603050405020304" pitchFamily="18" charset="0"/>
              </a:rPr>
              <a:t> </a:t>
            </a:r>
            <a:endParaRPr lang="zh-CN" altLang="en-US" sz="2800" b="1" u="sng">
              <a:solidFill>
                <a:schemeClr val="accent2"/>
              </a:solidFill>
              <a:latin typeface="Times New Roman" panose="02020603050405020304" pitchFamily="18" charset="0"/>
            </a:endParaRPr>
          </a:p>
        </p:txBody>
      </p:sp>
    </p:spTree>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标题 772097"/>
          <p:cNvSpPr>
            <a:spLocks noGrp="1"/>
          </p:cNvSpPr>
          <p:nvPr>
            <p:ph type="title"/>
          </p:nvPr>
        </p:nvSpPr>
        <p:spPr>
          <a:ln/>
        </p:spPr>
        <p:txBody>
          <a:bodyPr lIns="0" tIns="0" rIns="0" bIns="0" anchor="b"/>
          <a:lstStyle/>
          <a:p>
            <a:r>
              <a:rPr lang="en-US" altLang="zh-CN" sz="3200" b="1" dirty="0"/>
              <a:t>2</a:t>
            </a:r>
            <a:r>
              <a:rPr lang="zh-CN" altLang="en-US" sz="3200" b="1" dirty="0"/>
              <a:t>）人力资源的质量</a:t>
            </a:r>
          </a:p>
        </p:txBody>
      </p:sp>
      <p:sp>
        <p:nvSpPr>
          <p:cNvPr id="772099" name="文本占位符 772098"/>
          <p:cNvSpPr>
            <a:spLocks noGrp="1"/>
          </p:cNvSpPr>
          <p:nvPr>
            <p:ph type="body" idx="1"/>
          </p:nvPr>
        </p:nvSpPr>
        <p:spPr>
          <a:xfrm>
            <a:off x="468313" y="1125538"/>
            <a:ext cx="8496300" cy="5732462"/>
          </a:xfrm>
          <a:ln/>
        </p:spPr>
        <p:txBody>
          <a:bodyPr lIns="0" tIns="0" rIns="0" bIns="0"/>
          <a:lstStyle/>
          <a:p>
            <a:pPr>
              <a:lnSpc>
                <a:spcPct val="145000"/>
              </a:lnSpc>
              <a:spcBef>
                <a:spcPct val="15000"/>
              </a:spcBef>
            </a:pPr>
            <a:r>
              <a:rPr lang="zh-CN" altLang="en-US" sz="2800" b="1" dirty="0"/>
              <a:t>人力资源是人所具有的脑力和体力，因此劳动者的素质就直接决定了人力资源的质量。</a:t>
            </a:r>
          </a:p>
          <a:p>
            <a:pPr>
              <a:lnSpc>
                <a:spcPct val="145000"/>
              </a:lnSpc>
              <a:spcBef>
                <a:spcPct val="15000"/>
              </a:spcBef>
            </a:pPr>
            <a:r>
              <a:rPr lang="zh-CN" altLang="en-US" sz="2800" b="1" dirty="0"/>
              <a:t>劳动者的素质由</a:t>
            </a:r>
            <a:r>
              <a:rPr lang="zh-CN" altLang="en-US" sz="2800" b="1" dirty="0">
                <a:solidFill>
                  <a:schemeClr val="hlink"/>
                </a:solidFill>
              </a:rPr>
              <a:t>体能素质和智能素质构成</a:t>
            </a:r>
            <a:r>
              <a:rPr lang="zh-CN" altLang="en-US" sz="2800" b="1" dirty="0"/>
              <a:t>。</a:t>
            </a:r>
          </a:p>
          <a:p>
            <a:pPr eaLnBrk="1" hangingPunct="1">
              <a:lnSpc>
                <a:spcPct val="85000"/>
              </a:lnSpc>
              <a:buNone/>
            </a:pPr>
            <a:r>
              <a:rPr lang="zh-CN" altLang="en-US" sz="2000" b="1" dirty="0"/>
              <a:t>   质量：有三个衡量指标：</a:t>
            </a:r>
          </a:p>
          <a:p>
            <a:pPr lvl="1" eaLnBrk="1" hangingPunct="1">
              <a:lnSpc>
                <a:spcPct val="90000"/>
              </a:lnSpc>
            </a:pPr>
            <a:r>
              <a:rPr lang="zh-CN" altLang="en-US" b="1" dirty="0"/>
              <a:t>文化水平</a:t>
            </a:r>
            <a:r>
              <a:rPr lang="en-US" altLang="zh-CN" b="1">
                <a:latin typeface="Arial" panose="020B0604020202020204" pitchFamily="34" charset="0"/>
              </a:rPr>
              <a:t>——</a:t>
            </a:r>
            <a:r>
              <a:rPr lang="zh-CN" altLang="en-US" b="1" dirty="0"/>
              <a:t>人均受教育年限；</a:t>
            </a:r>
          </a:p>
          <a:p>
            <a:pPr lvl="1" eaLnBrk="1" hangingPunct="1">
              <a:lnSpc>
                <a:spcPct val="90000"/>
              </a:lnSpc>
            </a:pPr>
            <a:r>
              <a:rPr lang="zh-CN" altLang="en-US" b="1" dirty="0"/>
              <a:t>专业技术水平</a:t>
            </a:r>
            <a:r>
              <a:rPr lang="en-US" altLang="zh-CN" b="1">
                <a:latin typeface="Arial" panose="020B0604020202020204" pitchFamily="34" charset="0"/>
              </a:rPr>
              <a:t>——</a:t>
            </a:r>
            <a:r>
              <a:rPr lang="zh-CN" altLang="en-US" b="1" dirty="0"/>
              <a:t>劳动者的技术等级状况；</a:t>
            </a:r>
          </a:p>
          <a:p>
            <a:pPr lvl="1" eaLnBrk="1" hangingPunct="1">
              <a:lnSpc>
                <a:spcPct val="90000"/>
              </a:lnSpc>
            </a:pPr>
            <a:r>
              <a:rPr lang="zh-CN" altLang="en-US" b="1" dirty="0"/>
              <a:t>劳动积极性</a:t>
            </a:r>
            <a:r>
              <a:rPr lang="en-US" altLang="zh-CN" b="1">
                <a:latin typeface="Arial" panose="020B0604020202020204" pitchFamily="34" charset="0"/>
              </a:rPr>
              <a:t>——</a:t>
            </a:r>
            <a:r>
              <a:rPr lang="zh-CN" altLang="en-US" b="1" dirty="0"/>
              <a:t>劳动态度指标，如对工作的满意程度、工作的  努力程度、工作的负责程度、与他人的合作性等。</a:t>
            </a:r>
          </a:p>
          <a:p>
            <a:pPr lvl="1" eaLnBrk="1" hangingPunct="1">
              <a:lnSpc>
                <a:spcPct val="90000"/>
              </a:lnSpc>
              <a:buNone/>
            </a:pPr>
            <a:endParaRPr lang="zh-CN" altLang="en-US" b="1" dirty="0"/>
          </a:p>
          <a:p>
            <a:pPr lvl="1" eaLnBrk="1" hangingPunct="1">
              <a:lnSpc>
                <a:spcPct val="90000"/>
              </a:lnSpc>
            </a:pPr>
            <a:r>
              <a:rPr lang="zh-CN" altLang="en-US" sz="2800" b="1" dirty="0"/>
              <a:t>就现代科学知识和技术能力而言，存在着“老化”和“更新”速度不断加快的规律性，与这一趋势相适应，劳动者的类型也发生了变化。</a:t>
            </a:r>
          </a:p>
          <a:p>
            <a:pPr>
              <a:lnSpc>
                <a:spcPct val="145000"/>
              </a:lnSpc>
              <a:spcBef>
                <a:spcPct val="15000"/>
              </a:spcBef>
            </a:pPr>
            <a:endParaRPr lang="zh-CN" altLang="en-US" sz="2800" b="1"/>
          </a:p>
        </p:txBody>
      </p:sp>
    </p:spTree>
  </p:cSld>
  <p:clrMapOvr>
    <a:masterClrMapping/>
  </p:clrMapOvr>
  <p:transition>
    <p:random/>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884738" name="文本框 884737"/>
          <p:cNvSpPr txBox="1"/>
          <p:nvPr/>
        </p:nvSpPr>
        <p:spPr>
          <a:xfrm>
            <a:off x="609600" y="1752600"/>
            <a:ext cx="7772400" cy="4549775"/>
          </a:xfrm>
          <a:prstGeom prst="rect">
            <a:avLst/>
          </a:prstGeom>
          <a:noFill/>
          <a:ln w="9525">
            <a:noFill/>
          </a:ln>
        </p:spPr>
        <p:txBody>
          <a:bodyPr>
            <a:spAutoFit/>
          </a:bodyPr>
          <a:lstStyle/>
          <a:p>
            <a:pPr marL="381000" indent="-381000" algn="just" eaLnBrk="1" hangingPunct="1">
              <a:lnSpc>
                <a:spcPct val="125000"/>
              </a:lnSpc>
              <a:buClr>
                <a:srgbClr val="339933"/>
              </a:buClr>
              <a:buFont typeface="Wingdings" panose="05000000000000000000" pitchFamily="2" charset="2"/>
              <a:buChar char="1"/>
            </a:pPr>
            <a:r>
              <a:rPr lang="zh-CN" altLang="en-US" sz="1800" b="1" u="none" dirty="0">
                <a:latin typeface="楷体_GB2312" pitchFamily="49" charset="-122"/>
                <a:ea typeface="楷体_GB2312" pitchFamily="49" charset="-122"/>
              </a:rPr>
              <a:t>当我询问一位下属工工作进展如何时，他总是回答说没问题；而事实上他却总把工作搞得一团糟，对这种人该怎么办？</a:t>
            </a:r>
          </a:p>
          <a:p>
            <a:pPr marL="381000" indent="-381000" algn="just" eaLnBrk="1" hangingPunct="1">
              <a:lnSpc>
                <a:spcPct val="125000"/>
              </a:lnSpc>
              <a:buClr>
                <a:srgbClr val="339933"/>
              </a:buClr>
              <a:buFont typeface="Wingdings" panose="05000000000000000000" pitchFamily="2" charset="2"/>
              <a:buChar char="1"/>
            </a:pPr>
            <a:r>
              <a:rPr lang="zh-CN" altLang="en-US" sz="1800" b="1" u="none" dirty="0">
                <a:latin typeface="楷体_GB2312" pitchFamily="49" charset="-122"/>
                <a:ea typeface="楷体_GB2312" pitchFamily="49" charset="-122"/>
              </a:rPr>
              <a:t>你的一个好朋友最近工作质量明显下降，让作为上司的你非常难堪，这时你该怎么办？</a:t>
            </a:r>
          </a:p>
          <a:p>
            <a:pPr marL="381000" indent="-381000" algn="just" eaLnBrk="1" hangingPunct="1">
              <a:lnSpc>
                <a:spcPct val="125000"/>
              </a:lnSpc>
              <a:buClr>
                <a:srgbClr val="339933"/>
              </a:buClr>
              <a:buFont typeface="Wingdings" panose="05000000000000000000" pitchFamily="2" charset="2"/>
              <a:buChar char="1"/>
            </a:pPr>
            <a:r>
              <a:rPr lang="zh-CN" altLang="en-US" sz="1800" b="1" u="none" dirty="0">
                <a:latin typeface="楷体_GB2312" pitchFamily="49" charset="-122"/>
                <a:ea typeface="楷体_GB2312" pitchFamily="49" charset="-122"/>
              </a:rPr>
              <a:t>如果你的助手已变得很有进取心，但你认为是野心使他变好的，肯定他是想取代你的位置，而现在你还不想让位，你怎么办？</a:t>
            </a:r>
          </a:p>
          <a:p>
            <a:pPr marL="381000" indent="-381000" algn="just" eaLnBrk="1" hangingPunct="1">
              <a:lnSpc>
                <a:spcPct val="125000"/>
              </a:lnSpc>
              <a:buClr>
                <a:srgbClr val="339933"/>
              </a:buClr>
              <a:buFont typeface="Wingdings" panose="05000000000000000000" pitchFamily="2" charset="2"/>
              <a:buChar char="1"/>
            </a:pPr>
            <a:r>
              <a:rPr lang="zh-CN" altLang="en-US" sz="1800" b="1" u="none" dirty="0">
                <a:latin typeface="楷体_GB2312" pitchFamily="49" charset="-122"/>
                <a:ea typeface="楷体_GB2312" pitchFamily="49" charset="-122"/>
              </a:rPr>
              <a:t>一个员工连续三天迟到，你怎么办？</a:t>
            </a:r>
          </a:p>
          <a:p>
            <a:pPr marL="381000" indent="-381000" algn="just" eaLnBrk="1" hangingPunct="1">
              <a:lnSpc>
                <a:spcPct val="125000"/>
              </a:lnSpc>
              <a:buClr>
                <a:srgbClr val="339933"/>
              </a:buClr>
              <a:buFont typeface="Wingdings" panose="05000000000000000000" pitchFamily="2" charset="2"/>
              <a:buChar char="1"/>
            </a:pPr>
            <a:r>
              <a:rPr lang="zh-CN" altLang="en-US" sz="1800" b="1" u="none" dirty="0">
                <a:latin typeface="楷体_GB2312" pitchFamily="49" charset="-122"/>
                <a:ea typeface="楷体_GB2312" pitchFamily="49" charset="-122"/>
              </a:rPr>
              <a:t>假如你是饭店某部门经理，如果你的下属向你提了一个公关或业务上的建议，而你仔细考虑后觉得并不实用，你会怎样答复这位职员？</a:t>
            </a:r>
          </a:p>
          <a:p>
            <a:pPr marL="381000" indent="-381000" algn="just" eaLnBrk="1" hangingPunct="1">
              <a:lnSpc>
                <a:spcPct val="125000"/>
              </a:lnSpc>
              <a:buClr>
                <a:srgbClr val="339933"/>
              </a:buClr>
              <a:buFont typeface="Wingdings" panose="05000000000000000000" pitchFamily="2" charset="2"/>
              <a:buChar char="1"/>
            </a:pPr>
            <a:r>
              <a:rPr lang="zh-CN" altLang="en-US" sz="1800" b="1" u="none" dirty="0">
                <a:latin typeface="楷体_GB2312" pitchFamily="49" charset="-122"/>
                <a:ea typeface="楷体_GB2312" pitchFamily="49" charset="-122"/>
              </a:rPr>
              <a:t>假如你是个设备较好、但地理位置略为偏僻的新开歌舞厅经理，你打算怎样招揽顾客？</a:t>
            </a:r>
          </a:p>
          <a:p>
            <a:pPr marL="381000" indent="-381000" algn="just" eaLnBrk="1" hangingPunct="1">
              <a:lnSpc>
                <a:spcPct val="125000"/>
              </a:lnSpc>
              <a:buClr>
                <a:srgbClr val="339933"/>
              </a:buClr>
              <a:buFont typeface="Wingdings" panose="05000000000000000000" pitchFamily="2" charset="2"/>
              <a:buChar char="1"/>
            </a:pPr>
            <a:r>
              <a:rPr lang="zh-CN" altLang="en-US" sz="1800" b="1" u="none" dirty="0">
                <a:latin typeface="楷体_GB2312" pitchFamily="49" charset="-122"/>
                <a:ea typeface="楷体_GB2312" pitchFamily="49" charset="-122"/>
              </a:rPr>
              <a:t>假如你是饭店总经理助理，一旦饭店发生了紧急以外事件，如发生火灾，你最先将做什么？在救火中，你认为最好扮演一个什么样</a:t>
            </a:r>
            <a:r>
              <a:rPr lang="zh-CN" altLang="en-US" sz="1800" u="none" dirty="0">
                <a:latin typeface="楷体_GB2312" pitchFamily="49" charset="-122"/>
                <a:ea typeface="楷体_GB2312" pitchFamily="49" charset="-122"/>
              </a:rPr>
              <a:t>的角色？</a:t>
            </a:r>
            <a:endParaRPr lang="zh-CN" altLang="en-US" sz="1800" u="none">
              <a:latin typeface="楷体_GB2312" pitchFamily="49" charset="-122"/>
              <a:ea typeface="楷体_GB2312" pitchFamily="49" charset="-122"/>
            </a:endParaRPr>
          </a:p>
        </p:txBody>
      </p:sp>
      <p:sp>
        <p:nvSpPr>
          <p:cNvPr id="884739" name="文本框 884738"/>
          <p:cNvSpPr txBox="1"/>
          <p:nvPr/>
        </p:nvSpPr>
        <p:spPr>
          <a:xfrm>
            <a:off x="609600" y="1143000"/>
            <a:ext cx="3581400" cy="519113"/>
          </a:xfrm>
          <a:prstGeom prst="rect">
            <a:avLst/>
          </a:prstGeom>
          <a:noFill/>
          <a:ln w="9525">
            <a:noFill/>
          </a:ln>
          <a:effectLst>
            <a:outerShdw dist="35921" dir="2699999" algn="ctr" rotWithShape="0">
              <a:schemeClr val="bg1"/>
            </a:outerShdw>
          </a:effectLst>
        </p:spPr>
        <p:txBody>
          <a:bodyPr>
            <a:spAutoFit/>
          </a:bodyPr>
          <a:lstStyle/>
          <a:p>
            <a:pPr eaLnBrk="1" hangingPunct="1">
              <a:buClr>
                <a:srgbClr val="339966"/>
              </a:buClr>
              <a:buFont typeface="Wingdings" panose="05000000000000000000" pitchFamily="2" charset="2"/>
            </a:pPr>
            <a:r>
              <a:rPr lang="zh-CN" altLang="en-US" sz="2800" b="1" u="none" dirty="0">
                <a:solidFill>
                  <a:srgbClr val="6666FF"/>
                </a:solidFill>
                <a:latin typeface="楷体_GB2312" pitchFamily="49" charset="-122"/>
                <a:ea typeface="黑体" panose="02010609060101010101" pitchFamily="49" charset="-122"/>
              </a:rPr>
              <a:t>情景面谈</a:t>
            </a:r>
            <a:endParaRPr lang="zh-CN" altLang="en-US" sz="2800" b="1" u="none">
              <a:solidFill>
                <a:srgbClr val="6666FF"/>
              </a:solidFill>
              <a:latin typeface="Times New Roman" panose="02020603050405020304" pitchFamily="18" charset="0"/>
              <a:ea typeface="黑体" panose="02010609060101010101" pitchFamily="49" charset="-122"/>
            </a:endParaRPr>
          </a:p>
        </p:txBody>
      </p:sp>
      <p:sp>
        <p:nvSpPr>
          <p:cNvPr id="884740" name="文本框 884739"/>
          <p:cNvSpPr txBox="1"/>
          <p:nvPr/>
        </p:nvSpPr>
        <p:spPr>
          <a:xfrm>
            <a:off x="609600" y="381000"/>
            <a:ext cx="3581400" cy="579438"/>
          </a:xfrm>
          <a:prstGeom prst="rect">
            <a:avLst/>
          </a:prstGeom>
          <a:noFill/>
          <a:ln w="9525">
            <a:noFill/>
          </a:ln>
          <a:effectLst>
            <a:outerShdw dist="35921" dir="2699999" algn="ctr" rotWithShape="0">
              <a:schemeClr val="bg1"/>
            </a:outerShdw>
          </a:effectLst>
        </p:spPr>
        <p:txBody>
          <a:bodyPr>
            <a:spAutoFit/>
          </a:bodyPr>
          <a:lstStyle/>
          <a:p>
            <a:pPr eaLnBrk="1" hangingPunct="1">
              <a:spcBef>
                <a:spcPct val="50000"/>
              </a:spcBef>
            </a:pPr>
            <a:r>
              <a:rPr lang="zh-CN" altLang="en-US" sz="3200" b="1" i="1" u="none" dirty="0">
                <a:solidFill>
                  <a:srgbClr val="FF3300"/>
                </a:solidFill>
                <a:latin typeface="Times New Roman" panose="02020603050405020304" pitchFamily="18" charset="0"/>
                <a:ea typeface="黑体" panose="02010609060101010101" pitchFamily="49" charset="-122"/>
              </a:rPr>
              <a:t>面 试</a:t>
            </a:r>
            <a:endParaRPr lang="zh-CN" altLang="en-US" sz="3200" b="1" i="1" u="none">
              <a:solidFill>
                <a:srgbClr val="FF3300"/>
              </a:solidFill>
              <a:latin typeface="Times New Roman" panose="02020603050405020304" pitchFamily="18" charset="0"/>
              <a:ea typeface="黑体" panose="02010609060101010101" pitchFamily="49" charset="-122"/>
            </a:endParaRPr>
          </a:p>
        </p:txBody>
      </p:sp>
    </p:spTree>
  </p:cSld>
  <p:clrMapOvr>
    <a:masterClrMapping/>
  </p:clrMapOvr>
  <p:transition>
    <p:random/>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887810" name="文本占位符 887809"/>
          <p:cNvSpPr>
            <a:spLocks noGrp="1"/>
          </p:cNvSpPr>
          <p:nvPr>
            <p:ph type="body" idx="1"/>
          </p:nvPr>
        </p:nvSpPr>
        <p:spPr>
          <a:xfrm>
            <a:off x="1371600" y="1981200"/>
            <a:ext cx="7772400" cy="4114800"/>
          </a:xfrm>
          <a:ln/>
        </p:spPr>
        <p:txBody>
          <a:bodyPr/>
          <a:lstStyle/>
          <a:p>
            <a:pPr>
              <a:lnSpc>
                <a:spcPct val="140000"/>
              </a:lnSpc>
              <a:buFont typeface="Wingdings" panose="05000000000000000000" pitchFamily="2" charset="2"/>
              <a:buChar char="o"/>
            </a:pPr>
            <a:r>
              <a:rPr lang="zh-CN" altLang="en-US" dirty="0">
                <a:latin typeface="楷体_GB2312" pitchFamily="49" charset="-122"/>
                <a:ea typeface="楷体_GB2312" pitchFamily="49" charset="-122"/>
              </a:rPr>
              <a:t>你认为你自己的优势是什么？</a:t>
            </a:r>
          </a:p>
          <a:p>
            <a:pPr>
              <a:lnSpc>
                <a:spcPct val="140000"/>
              </a:lnSpc>
              <a:buFont typeface="Wingdings" panose="05000000000000000000" pitchFamily="2" charset="2"/>
              <a:buChar char="o"/>
            </a:pPr>
            <a:r>
              <a:rPr lang="zh-CN" altLang="en-US" dirty="0">
                <a:latin typeface="楷体_GB2312" pitchFamily="49" charset="-122"/>
                <a:ea typeface="楷体_GB2312" pitchFamily="49" charset="-122"/>
              </a:rPr>
              <a:t>你认为你自己的弱点是什么？</a:t>
            </a:r>
          </a:p>
          <a:p>
            <a:pPr>
              <a:lnSpc>
                <a:spcPct val="140000"/>
              </a:lnSpc>
              <a:buFont typeface="Wingdings" panose="05000000000000000000" pitchFamily="2" charset="2"/>
              <a:buChar char="o"/>
            </a:pPr>
            <a:r>
              <a:rPr lang="zh-CN" altLang="en-US" dirty="0">
                <a:latin typeface="楷体_GB2312" pitchFamily="49" charset="-122"/>
                <a:ea typeface="楷体_GB2312" pitchFamily="49" charset="-122"/>
              </a:rPr>
              <a:t>面试者将求职者的回答与其应聘提供的信息加以比较，概括出两者的差异</a:t>
            </a:r>
            <a:r>
              <a:rPr lang="zh-CN" altLang="en-US">
                <a:latin typeface="楷体_GB2312" pitchFamily="49" charset="-122"/>
                <a:ea typeface="楷体_GB2312" pitchFamily="49" charset="-122"/>
              </a:rPr>
              <a:t>：</a:t>
            </a:r>
          </a:p>
        </p:txBody>
      </p:sp>
      <p:sp>
        <p:nvSpPr>
          <p:cNvPr id="887811" name="直接连接符 887810"/>
          <p:cNvSpPr/>
          <p:nvPr/>
        </p:nvSpPr>
        <p:spPr>
          <a:xfrm>
            <a:off x="2057400" y="5791200"/>
            <a:ext cx="5486400" cy="0"/>
          </a:xfrm>
          <a:prstGeom prst="line">
            <a:avLst/>
          </a:prstGeom>
          <a:ln w="9525" cap="flat" cmpd="sng">
            <a:solidFill>
              <a:schemeClr val="tx1"/>
            </a:solidFill>
            <a:prstDash val="solid"/>
            <a:headEnd type="none" w="med" len="med"/>
            <a:tailEnd type="none" w="med" len="med"/>
          </a:ln>
        </p:spPr>
      </p:sp>
      <p:sp>
        <p:nvSpPr>
          <p:cNvPr id="887812" name="文本框 887811"/>
          <p:cNvSpPr txBox="1"/>
          <p:nvPr/>
        </p:nvSpPr>
        <p:spPr>
          <a:xfrm>
            <a:off x="609600" y="914400"/>
            <a:ext cx="2751138" cy="1006475"/>
          </a:xfrm>
          <a:prstGeom prst="rect">
            <a:avLst/>
          </a:prstGeom>
          <a:noFill/>
          <a:ln w="9525">
            <a:noFill/>
          </a:ln>
        </p:spPr>
        <p:txBody>
          <a:bodyPr wrap="none" anchor="ctr">
            <a:spAutoFit/>
          </a:bodyPr>
          <a:lstStyle/>
          <a:p>
            <a:pPr algn="ctr" eaLnBrk="1" hangingPunct="1">
              <a:buClr>
                <a:schemeClr val="folHlink"/>
              </a:buClr>
              <a:buSzPct val="80000"/>
              <a:buFont typeface="Wingdings" panose="05000000000000000000" pitchFamily="2" charset="2"/>
              <a:buChar char="l"/>
            </a:pPr>
            <a:r>
              <a:rPr lang="en-US" altLang="zh-CN" sz="3600" u="none" dirty="0">
                <a:latin typeface="楷体_GB2312" pitchFamily="49" charset="-122"/>
                <a:ea typeface="楷体_GB2312" pitchFamily="49" charset="-122"/>
              </a:rPr>
              <a:t>  </a:t>
            </a:r>
            <a:r>
              <a:rPr lang="zh-CN" altLang="en-US" sz="3600" b="1" u="none" dirty="0">
                <a:latin typeface="楷体_GB2312" pitchFamily="49" charset="-122"/>
                <a:ea typeface="楷体_GB2312" pitchFamily="49" charset="-122"/>
              </a:rPr>
              <a:t>自我评价</a:t>
            </a:r>
            <a:endParaRPr lang="zh-CN" altLang="en-US" sz="2400" u="none" dirty="0">
              <a:latin typeface="楷体_GB2312" pitchFamily="49" charset="-122"/>
              <a:ea typeface="楷体_GB2312" pitchFamily="49" charset="-122"/>
            </a:endParaRPr>
          </a:p>
          <a:p>
            <a:pPr algn="ctr" eaLnBrk="1" hangingPunct="1"/>
            <a:endParaRPr lang="zh-CN" altLang="en-US" sz="2400" u="none">
              <a:latin typeface="Times New Roman" panose="02020603050405020304" pitchFamily="18" charset="0"/>
              <a:ea typeface="楷体_GB2312" pitchFamily="49" charset="-122"/>
            </a:endParaRPr>
          </a:p>
        </p:txBody>
      </p:sp>
    </p:spTree>
  </p:cSld>
  <p:clrMapOvr>
    <a:masterClrMapping/>
  </p:clrMapOvr>
  <p:transition>
    <p:random/>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888834" name="标题 888833"/>
          <p:cNvSpPr>
            <a:spLocks noGrp="1"/>
          </p:cNvSpPr>
          <p:nvPr>
            <p:ph type="title"/>
          </p:nvPr>
        </p:nvSpPr>
        <p:spPr>
          <a:xfrm>
            <a:off x="2057400" y="228600"/>
            <a:ext cx="4572000" cy="762000"/>
          </a:xfrm>
          <a:ln/>
        </p:spPr>
        <p:txBody>
          <a:bodyPr anchor="ctr"/>
          <a:lstStyle/>
          <a:p>
            <a:r>
              <a:rPr lang="zh-CN" altLang="en-US" sz="2400" dirty="0"/>
              <a:t>上海德人都高级人才顾问公司</a:t>
            </a:r>
            <a:br>
              <a:rPr lang="zh-CN" altLang="en-US" dirty="0"/>
            </a:br>
            <a:r>
              <a:rPr lang="zh-CN" altLang="en-US" sz="2000" b="1" dirty="0">
                <a:ea typeface="楷体_GB2312" pitchFamily="49" charset="-122"/>
              </a:rPr>
              <a:t>面试标准记录表</a:t>
            </a:r>
            <a:endParaRPr lang="zh-CN" altLang="en-US" sz="2000" b="1">
              <a:ea typeface="楷体_GB2312" pitchFamily="49" charset="-122"/>
            </a:endParaRPr>
          </a:p>
        </p:txBody>
      </p:sp>
      <p:grpSp>
        <p:nvGrpSpPr>
          <p:cNvPr id="888835" name="组合 888834"/>
          <p:cNvGrpSpPr/>
          <p:nvPr/>
        </p:nvGrpSpPr>
        <p:grpSpPr>
          <a:xfrm>
            <a:off x="381000" y="1143000"/>
            <a:ext cx="8382000" cy="5357813"/>
            <a:chOff x="240" y="720"/>
            <a:chExt cx="5280" cy="3375"/>
          </a:xfrm>
        </p:grpSpPr>
        <p:sp>
          <p:nvSpPr>
            <p:cNvPr id="888836" name="矩形 888835"/>
            <p:cNvSpPr/>
            <p:nvPr/>
          </p:nvSpPr>
          <p:spPr>
            <a:xfrm>
              <a:off x="5232" y="3080"/>
              <a:ext cx="288" cy="216"/>
            </a:xfrm>
            <a:prstGeom prst="rect">
              <a:avLst/>
            </a:prstGeom>
            <a:noFill/>
            <a:ln w="9525">
              <a:noFill/>
            </a:ln>
          </p:spPr>
          <p:txBody>
            <a:bodyPr/>
            <a:lstStyle/>
            <a:p>
              <a:pPr eaLnBrk="1" hangingPunct="1"/>
              <a:r>
                <a:rPr lang="en-US" altLang="zh-CN" sz="1200" b="1" u="none">
                  <a:solidFill>
                    <a:schemeClr val="folHlink"/>
                  </a:solidFill>
                  <a:latin typeface="Times New Roman" panose="02020603050405020304" pitchFamily="18" charset="0"/>
                  <a:ea typeface="楷体_GB2312" pitchFamily="49" charset="-122"/>
                </a:rPr>
                <a:t>A</a:t>
              </a:r>
            </a:p>
          </p:txBody>
        </p:sp>
        <p:sp>
          <p:nvSpPr>
            <p:cNvPr id="888837" name="矩形 888836"/>
            <p:cNvSpPr/>
            <p:nvPr/>
          </p:nvSpPr>
          <p:spPr>
            <a:xfrm>
              <a:off x="4944" y="3080"/>
              <a:ext cx="288" cy="216"/>
            </a:xfrm>
            <a:prstGeom prst="rect">
              <a:avLst/>
            </a:prstGeom>
            <a:noFill/>
            <a:ln w="9525">
              <a:noFill/>
            </a:ln>
          </p:spPr>
          <p:txBody>
            <a:bodyPr/>
            <a:lstStyle/>
            <a:p>
              <a:pPr eaLnBrk="1" hangingPunct="1"/>
              <a:r>
                <a:rPr lang="en-US" altLang="zh-CN" sz="1200" b="1" u="none">
                  <a:solidFill>
                    <a:schemeClr val="folHlink"/>
                  </a:solidFill>
                  <a:latin typeface="Times New Roman" panose="02020603050405020304" pitchFamily="18" charset="0"/>
                  <a:ea typeface="楷体_GB2312" pitchFamily="49" charset="-122"/>
                </a:rPr>
                <a:t>B</a:t>
              </a:r>
            </a:p>
          </p:txBody>
        </p:sp>
        <p:sp>
          <p:nvSpPr>
            <p:cNvPr id="888838" name="矩形 888837"/>
            <p:cNvSpPr/>
            <p:nvPr/>
          </p:nvSpPr>
          <p:spPr>
            <a:xfrm>
              <a:off x="4656" y="3080"/>
              <a:ext cx="288" cy="216"/>
            </a:xfrm>
            <a:prstGeom prst="rect">
              <a:avLst/>
            </a:prstGeom>
            <a:noFill/>
            <a:ln w="9525">
              <a:noFill/>
            </a:ln>
          </p:spPr>
          <p:txBody>
            <a:bodyPr/>
            <a:lstStyle/>
            <a:p>
              <a:pPr eaLnBrk="1" hangingPunct="1"/>
              <a:r>
                <a:rPr lang="en-US" altLang="zh-CN" sz="1200" b="1" u="none">
                  <a:solidFill>
                    <a:schemeClr val="folHlink"/>
                  </a:solidFill>
                  <a:latin typeface="Times New Roman" panose="02020603050405020304" pitchFamily="18" charset="0"/>
                  <a:ea typeface="楷体_GB2312" pitchFamily="49" charset="-122"/>
                </a:rPr>
                <a:t>C</a:t>
              </a:r>
            </a:p>
          </p:txBody>
        </p:sp>
        <p:sp>
          <p:nvSpPr>
            <p:cNvPr id="888839" name="矩形 888838"/>
            <p:cNvSpPr/>
            <p:nvPr/>
          </p:nvSpPr>
          <p:spPr>
            <a:xfrm>
              <a:off x="4320" y="3080"/>
              <a:ext cx="336" cy="216"/>
            </a:xfrm>
            <a:prstGeom prst="rect">
              <a:avLst/>
            </a:prstGeom>
            <a:noFill/>
            <a:ln w="9525">
              <a:noFill/>
            </a:ln>
          </p:spPr>
          <p:txBody>
            <a:bodyPr/>
            <a:lstStyle/>
            <a:p>
              <a:pPr eaLnBrk="1" hangingPunct="1"/>
              <a:r>
                <a:rPr lang="en-US" altLang="zh-CN" sz="1200" b="1" u="none">
                  <a:solidFill>
                    <a:schemeClr val="folHlink"/>
                  </a:solidFill>
                  <a:latin typeface="Times New Roman" panose="02020603050405020304" pitchFamily="18" charset="0"/>
                  <a:ea typeface="楷体_GB2312" pitchFamily="49" charset="-122"/>
                </a:rPr>
                <a:t>D</a:t>
              </a:r>
            </a:p>
          </p:txBody>
        </p:sp>
        <p:sp>
          <p:nvSpPr>
            <p:cNvPr id="888840" name="矩形 888839"/>
            <p:cNvSpPr/>
            <p:nvPr/>
          </p:nvSpPr>
          <p:spPr>
            <a:xfrm>
              <a:off x="3984" y="3080"/>
              <a:ext cx="336" cy="216"/>
            </a:xfrm>
            <a:prstGeom prst="rect">
              <a:avLst/>
            </a:prstGeom>
            <a:noFill/>
            <a:ln w="9525">
              <a:noFill/>
            </a:ln>
          </p:spPr>
          <p:txBody>
            <a:bodyPr/>
            <a:lstStyle/>
            <a:p>
              <a:pPr eaLnBrk="1" hangingPunct="1"/>
              <a:r>
                <a:rPr lang="en-US" altLang="zh-CN" sz="1200" b="1" u="none">
                  <a:solidFill>
                    <a:schemeClr val="folHlink"/>
                  </a:solidFill>
                  <a:latin typeface="Times New Roman" panose="02020603050405020304" pitchFamily="18" charset="0"/>
                  <a:ea typeface="楷体_GB2312" pitchFamily="49" charset="-122"/>
                </a:rPr>
                <a:t>E</a:t>
              </a:r>
            </a:p>
          </p:txBody>
        </p:sp>
        <p:sp>
          <p:nvSpPr>
            <p:cNvPr id="888841" name="矩形 888840"/>
            <p:cNvSpPr/>
            <p:nvPr/>
          </p:nvSpPr>
          <p:spPr>
            <a:xfrm>
              <a:off x="1344" y="3080"/>
              <a:ext cx="2640" cy="216"/>
            </a:xfrm>
            <a:prstGeom prst="rect">
              <a:avLst/>
            </a:prstGeom>
            <a:noFill/>
            <a:ln w="9525">
              <a:noFill/>
            </a:ln>
          </p:spPr>
          <p:txBody>
            <a:bodyPr/>
            <a:lstStyle/>
            <a:p>
              <a:pPr eaLnBrk="1" hangingPunct="1"/>
              <a:r>
                <a:rPr lang="zh-CN" altLang="en-US" sz="1200" b="1" u="none" dirty="0">
                  <a:latin typeface="Times New Roman" panose="02020603050405020304" pitchFamily="18" charset="0"/>
                  <a:ea typeface="楷体_GB2312" pitchFamily="49" charset="-122"/>
                </a:rPr>
                <a:t>候选人符合所申请的职位程度</a:t>
              </a:r>
              <a:endParaRPr lang="zh-CN" altLang="en-US" sz="1200" b="1" u="none">
                <a:latin typeface="Times New Roman" panose="02020603050405020304" pitchFamily="18" charset="0"/>
                <a:ea typeface="楷体_GB2312" pitchFamily="49" charset="-122"/>
              </a:endParaRPr>
            </a:p>
          </p:txBody>
        </p:sp>
        <p:sp>
          <p:nvSpPr>
            <p:cNvPr id="888842" name="矩形 888841"/>
            <p:cNvSpPr/>
            <p:nvPr/>
          </p:nvSpPr>
          <p:spPr>
            <a:xfrm>
              <a:off x="240" y="3080"/>
              <a:ext cx="1104" cy="216"/>
            </a:xfrm>
            <a:prstGeom prst="rect">
              <a:avLst/>
            </a:prstGeom>
            <a:noFill/>
            <a:ln w="9525">
              <a:noFill/>
            </a:ln>
          </p:spPr>
          <p:txBody>
            <a:bodyPr/>
            <a:lstStyle/>
            <a:p>
              <a:pPr eaLnBrk="1" hangingPunct="1"/>
              <a:r>
                <a:rPr lang="zh-CN" altLang="en-US" sz="1200" b="1" u="none" dirty="0">
                  <a:latin typeface="Times New Roman" panose="02020603050405020304" pitchFamily="18" charset="0"/>
                  <a:ea typeface="楷体_GB2312" pitchFamily="49" charset="-122"/>
                </a:rPr>
                <a:t>综合评价</a:t>
              </a:r>
              <a:endParaRPr lang="zh-CN" altLang="en-US" sz="1200" b="1" u="none">
                <a:latin typeface="Times New Roman" panose="02020603050405020304" pitchFamily="18" charset="0"/>
                <a:ea typeface="楷体_GB2312" pitchFamily="49" charset="-122"/>
              </a:endParaRPr>
            </a:p>
          </p:txBody>
        </p:sp>
        <p:sp>
          <p:nvSpPr>
            <p:cNvPr id="888843" name="矩形 888842"/>
            <p:cNvSpPr/>
            <p:nvPr/>
          </p:nvSpPr>
          <p:spPr>
            <a:xfrm>
              <a:off x="5232" y="2908"/>
              <a:ext cx="288" cy="172"/>
            </a:xfrm>
            <a:prstGeom prst="rect">
              <a:avLst/>
            </a:prstGeom>
            <a:noFill/>
            <a:ln w="9525">
              <a:noFill/>
            </a:ln>
          </p:spPr>
          <p:txBody>
            <a:bodyPr/>
            <a:lstStyle/>
            <a:p>
              <a:pPr eaLnBrk="1" hangingPunct="1"/>
              <a:r>
                <a:rPr lang="en-US" altLang="zh-CN" sz="1200" b="1" u="none">
                  <a:solidFill>
                    <a:schemeClr val="folHlink"/>
                  </a:solidFill>
                  <a:latin typeface="Times New Roman" panose="02020603050405020304" pitchFamily="18" charset="0"/>
                  <a:ea typeface="楷体_GB2312" pitchFamily="49" charset="-122"/>
                </a:rPr>
                <a:t>E</a:t>
              </a:r>
            </a:p>
          </p:txBody>
        </p:sp>
        <p:sp>
          <p:nvSpPr>
            <p:cNvPr id="888844" name="矩形 888843"/>
            <p:cNvSpPr/>
            <p:nvPr/>
          </p:nvSpPr>
          <p:spPr>
            <a:xfrm>
              <a:off x="4944" y="2908"/>
              <a:ext cx="288" cy="172"/>
            </a:xfrm>
            <a:prstGeom prst="rect">
              <a:avLst/>
            </a:prstGeom>
            <a:noFill/>
            <a:ln w="9525">
              <a:noFill/>
            </a:ln>
          </p:spPr>
          <p:txBody>
            <a:bodyPr/>
            <a:lstStyle/>
            <a:p>
              <a:pPr eaLnBrk="1" hangingPunct="1"/>
              <a:r>
                <a:rPr lang="en-US" altLang="zh-CN" sz="1200" b="1" u="none">
                  <a:solidFill>
                    <a:schemeClr val="folHlink"/>
                  </a:solidFill>
                  <a:latin typeface="Times New Roman" panose="02020603050405020304" pitchFamily="18" charset="0"/>
                  <a:ea typeface="楷体_GB2312" pitchFamily="49" charset="-122"/>
                </a:rPr>
                <a:t>D</a:t>
              </a:r>
            </a:p>
          </p:txBody>
        </p:sp>
        <p:sp>
          <p:nvSpPr>
            <p:cNvPr id="888845" name="矩形 888844"/>
            <p:cNvSpPr/>
            <p:nvPr/>
          </p:nvSpPr>
          <p:spPr>
            <a:xfrm>
              <a:off x="4656" y="2908"/>
              <a:ext cx="288" cy="172"/>
            </a:xfrm>
            <a:prstGeom prst="rect">
              <a:avLst/>
            </a:prstGeom>
            <a:noFill/>
            <a:ln w="9525">
              <a:noFill/>
            </a:ln>
          </p:spPr>
          <p:txBody>
            <a:bodyPr/>
            <a:lstStyle/>
            <a:p>
              <a:pPr eaLnBrk="1" hangingPunct="1"/>
              <a:r>
                <a:rPr lang="en-US" altLang="zh-CN" sz="1200" b="1" u="none">
                  <a:solidFill>
                    <a:schemeClr val="folHlink"/>
                  </a:solidFill>
                  <a:latin typeface="Times New Roman" panose="02020603050405020304" pitchFamily="18" charset="0"/>
                  <a:ea typeface="楷体_GB2312" pitchFamily="49" charset="-122"/>
                </a:rPr>
                <a:t>C</a:t>
              </a:r>
            </a:p>
          </p:txBody>
        </p:sp>
        <p:sp>
          <p:nvSpPr>
            <p:cNvPr id="888846" name="矩形 888845"/>
            <p:cNvSpPr/>
            <p:nvPr/>
          </p:nvSpPr>
          <p:spPr>
            <a:xfrm>
              <a:off x="4320" y="2908"/>
              <a:ext cx="336" cy="172"/>
            </a:xfrm>
            <a:prstGeom prst="rect">
              <a:avLst/>
            </a:prstGeom>
            <a:noFill/>
            <a:ln w="9525">
              <a:noFill/>
            </a:ln>
          </p:spPr>
          <p:txBody>
            <a:bodyPr/>
            <a:lstStyle/>
            <a:p>
              <a:pPr eaLnBrk="1" hangingPunct="1"/>
              <a:r>
                <a:rPr lang="en-US" altLang="zh-CN" sz="1200" b="1" u="none">
                  <a:solidFill>
                    <a:schemeClr val="folHlink"/>
                  </a:solidFill>
                  <a:latin typeface="Times New Roman" panose="02020603050405020304" pitchFamily="18" charset="0"/>
                  <a:ea typeface="楷体_GB2312" pitchFamily="49" charset="-122"/>
                </a:rPr>
                <a:t>B</a:t>
              </a:r>
            </a:p>
          </p:txBody>
        </p:sp>
        <p:sp>
          <p:nvSpPr>
            <p:cNvPr id="888847" name="矩形 888846"/>
            <p:cNvSpPr/>
            <p:nvPr/>
          </p:nvSpPr>
          <p:spPr>
            <a:xfrm>
              <a:off x="3984" y="2908"/>
              <a:ext cx="336" cy="172"/>
            </a:xfrm>
            <a:prstGeom prst="rect">
              <a:avLst/>
            </a:prstGeom>
            <a:noFill/>
            <a:ln w="9525">
              <a:noFill/>
            </a:ln>
          </p:spPr>
          <p:txBody>
            <a:bodyPr/>
            <a:lstStyle/>
            <a:p>
              <a:pPr eaLnBrk="1" hangingPunct="1"/>
              <a:r>
                <a:rPr lang="en-US" altLang="zh-CN" sz="1200" b="1" u="none">
                  <a:solidFill>
                    <a:schemeClr val="folHlink"/>
                  </a:solidFill>
                  <a:latin typeface="Times New Roman" panose="02020603050405020304" pitchFamily="18" charset="0"/>
                  <a:ea typeface="楷体_GB2312" pitchFamily="49" charset="-122"/>
                </a:rPr>
                <a:t>A</a:t>
              </a:r>
            </a:p>
          </p:txBody>
        </p:sp>
        <p:sp>
          <p:nvSpPr>
            <p:cNvPr id="888848" name="矩形 888847"/>
            <p:cNvSpPr/>
            <p:nvPr/>
          </p:nvSpPr>
          <p:spPr>
            <a:xfrm>
              <a:off x="1344" y="2908"/>
              <a:ext cx="2640" cy="172"/>
            </a:xfrm>
            <a:prstGeom prst="rect">
              <a:avLst/>
            </a:prstGeom>
            <a:noFill/>
            <a:ln w="9525">
              <a:noFill/>
            </a:ln>
          </p:spPr>
          <p:txBody>
            <a:bodyPr/>
            <a:lstStyle/>
            <a:p>
              <a:pPr eaLnBrk="1" hangingPunct="1"/>
              <a:r>
                <a:rPr lang="zh-CN" altLang="en-US" sz="1200" b="1" u="none" dirty="0">
                  <a:latin typeface="Times New Roman" panose="02020603050405020304" pitchFamily="18" charset="0"/>
                  <a:ea typeface="楷体_GB2312" pitchFamily="49" charset="-122"/>
                </a:rPr>
                <a:t>成长性与潜力</a:t>
              </a:r>
              <a:endParaRPr lang="zh-CN" altLang="en-US" sz="1200" b="1" u="none">
                <a:latin typeface="Times New Roman" panose="02020603050405020304" pitchFamily="18" charset="0"/>
                <a:ea typeface="楷体_GB2312" pitchFamily="49" charset="-122"/>
              </a:endParaRPr>
            </a:p>
          </p:txBody>
        </p:sp>
        <p:sp>
          <p:nvSpPr>
            <p:cNvPr id="888849" name="矩形 888848"/>
            <p:cNvSpPr/>
            <p:nvPr/>
          </p:nvSpPr>
          <p:spPr>
            <a:xfrm>
              <a:off x="240" y="2908"/>
              <a:ext cx="1104" cy="172"/>
            </a:xfrm>
            <a:prstGeom prst="rect">
              <a:avLst/>
            </a:prstGeom>
            <a:noFill/>
            <a:ln w="9525">
              <a:noFill/>
            </a:ln>
          </p:spPr>
          <p:txBody>
            <a:bodyPr/>
            <a:lstStyle/>
            <a:p>
              <a:pPr eaLnBrk="1" hangingPunct="1"/>
              <a:r>
                <a:rPr lang="zh-CN" altLang="en-US" sz="1200" b="1" u="none" dirty="0">
                  <a:latin typeface="Times New Roman" panose="02020603050405020304" pitchFamily="18" charset="0"/>
                  <a:ea typeface="楷体_GB2312" pitchFamily="49" charset="-122"/>
                </a:rPr>
                <a:t>前途</a:t>
              </a:r>
              <a:endParaRPr lang="zh-CN" altLang="en-US" sz="1200" b="1" u="none">
                <a:latin typeface="Times New Roman" panose="02020603050405020304" pitchFamily="18" charset="0"/>
                <a:ea typeface="楷体_GB2312" pitchFamily="49" charset="-122"/>
              </a:endParaRPr>
            </a:p>
          </p:txBody>
        </p:sp>
        <p:sp>
          <p:nvSpPr>
            <p:cNvPr id="888850" name="矩形 888849"/>
            <p:cNvSpPr/>
            <p:nvPr/>
          </p:nvSpPr>
          <p:spPr>
            <a:xfrm>
              <a:off x="5232" y="2736"/>
              <a:ext cx="288" cy="172"/>
            </a:xfrm>
            <a:prstGeom prst="rect">
              <a:avLst/>
            </a:prstGeom>
            <a:noFill/>
            <a:ln w="9525">
              <a:noFill/>
            </a:ln>
          </p:spPr>
          <p:txBody>
            <a:bodyPr/>
            <a:lstStyle/>
            <a:p>
              <a:pPr eaLnBrk="1" hangingPunct="1"/>
              <a:r>
                <a:rPr lang="en-US" altLang="zh-CN" sz="1200" b="1" u="none">
                  <a:solidFill>
                    <a:schemeClr val="folHlink"/>
                  </a:solidFill>
                  <a:latin typeface="Times New Roman" panose="02020603050405020304" pitchFamily="18" charset="0"/>
                  <a:ea typeface="楷体_GB2312" pitchFamily="49" charset="-122"/>
                </a:rPr>
                <a:t>A</a:t>
              </a:r>
            </a:p>
          </p:txBody>
        </p:sp>
        <p:sp>
          <p:nvSpPr>
            <p:cNvPr id="888851" name="矩形 888850"/>
            <p:cNvSpPr/>
            <p:nvPr/>
          </p:nvSpPr>
          <p:spPr>
            <a:xfrm>
              <a:off x="4944" y="2736"/>
              <a:ext cx="288" cy="172"/>
            </a:xfrm>
            <a:prstGeom prst="rect">
              <a:avLst/>
            </a:prstGeom>
            <a:noFill/>
            <a:ln w="9525">
              <a:noFill/>
            </a:ln>
          </p:spPr>
          <p:txBody>
            <a:bodyPr/>
            <a:lstStyle/>
            <a:p>
              <a:pPr eaLnBrk="1" hangingPunct="1"/>
              <a:r>
                <a:rPr lang="en-US" altLang="zh-CN" sz="1200" b="1" u="none">
                  <a:solidFill>
                    <a:schemeClr val="folHlink"/>
                  </a:solidFill>
                  <a:latin typeface="Times New Roman" panose="02020603050405020304" pitchFamily="18" charset="0"/>
                  <a:ea typeface="楷体_GB2312" pitchFamily="49" charset="-122"/>
                </a:rPr>
                <a:t>B</a:t>
              </a:r>
            </a:p>
          </p:txBody>
        </p:sp>
        <p:sp>
          <p:nvSpPr>
            <p:cNvPr id="888852" name="矩形 888851"/>
            <p:cNvSpPr/>
            <p:nvPr/>
          </p:nvSpPr>
          <p:spPr>
            <a:xfrm>
              <a:off x="4656" y="2736"/>
              <a:ext cx="288" cy="172"/>
            </a:xfrm>
            <a:prstGeom prst="rect">
              <a:avLst/>
            </a:prstGeom>
            <a:noFill/>
            <a:ln w="9525">
              <a:noFill/>
            </a:ln>
          </p:spPr>
          <p:txBody>
            <a:bodyPr/>
            <a:lstStyle/>
            <a:p>
              <a:pPr eaLnBrk="1" hangingPunct="1"/>
              <a:r>
                <a:rPr lang="en-US" altLang="zh-CN" sz="1200" b="1" u="none">
                  <a:solidFill>
                    <a:schemeClr val="folHlink"/>
                  </a:solidFill>
                  <a:latin typeface="Times New Roman" panose="02020603050405020304" pitchFamily="18" charset="0"/>
                  <a:ea typeface="楷体_GB2312" pitchFamily="49" charset="-122"/>
                </a:rPr>
                <a:t>C</a:t>
              </a:r>
            </a:p>
          </p:txBody>
        </p:sp>
        <p:sp>
          <p:nvSpPr>
            <p:cNvPr id="888853" name="矩形 888852"/>
            <p:cNvSpPr/>
            <p:nvPr/>
          </p:nvSpPr>
          <p:spPr>
            <a:xfrm>
              <a:off x="4320" y="2736"/>
              <a:ext cx="336" cy="172"/>
            </a:xfrm>
            <a:prstGeom prst="rect">
              <a:avLst/>
            </a:prstGeom>
            <a:noFill/>
            <a:ln w="9525">
              <a:noFill/>
            </a:ln>
          </p:spPr>
          <p:txBody>
            <a:bodyPr/>
            <a:lstStyle/>
            <a:p>
              <a:pPr eaLnBrk="1" hangingPunct="1"/>
              <a:r>
                <a:rPr lang="en-US" altLang="zh-CN" sz="1200" b="1" u="none">
                  <a:solidFill>
                    <a:schemeClr val="folHlink"/>
                  </a:solidFill>
                  <a:latin typeface="Times New Roman" panose="02020603050405020304" pitchFamily="18" charset="0"/>
                  <a:ea typeface="楷体_GB2312" pitchFamily="49" charset="-122"/>
                </a:rPr>
                <a:t>D</a:t>
              </a:r>
            </a:p>
          </p:txBody>
        </p:sp>
        <p:sp>
          <p:nvSpPr>
            <p:cNvPr id="888854" name="矩形 888853"/>
            <p:cNvSpPr/>
            <p:nvPr/>
          </p:nvSpPr>
          <p:spPr>
            <a:xfrm>
              <a:off x="3984" y="2736"/>
              <a:ext cx="336" cy="172"/>
            </a:xfrm>
            <a:prstGeom prst="rect">
              <a:avLst/>
            </a:prstGeom>
            <a:noFill/>
            <a:ln w="9525">
              <a:noFill/>
            </a:ln>
          </p:spPr>
          <p:txBody>
            <a:bodyPr/>
            <a:lstStyle/>
            <a:p>
              <a:pPr eaLnBrk="1" hangingPunct="1"/>
              <a:r>
                <a:rPr lang="en-US" altLang="zh-CN" sz="1200" b="1" u="none">
                  <a:solidFill>
                    <a:schemeClr val="folHlink"/>
                  </a:solidFill>
                  <a:latin typeface="Times New Roman" panose="02020603050405020304" pitchFamily="18" charset="0"/>
                  <a:ea typeface="楷体_GB2312" pitchFamily="49" charset="-122"/>
                </a:rPr>
                <a:t>E</a:t>
              </a:r>
            </a:p>
          </p:txBody>
        </p:sp>
        <p:sp>
          <p:nvSpPr>
            <p:cNvPr id="888855" name="矩形 888854"/>
            <p:cNvSpPr/>
            <p:nvPr/>
          </p:nvSpPr>
          <p:spPr>
            <a:xfrm>
              <a:off x="1344" y="2736"/>
              <a:ext cx="2640" cy="172"/>
            </a:xfrm>
            <a:prstGeom prst="rect">
              <a:avLst/>
            </a:prstGeom>
            <a:noFill/>
            <a:ln w="9525">
              <a:noFill/>
            </a:ln>
          </p:spPr>
          <p:txBody>
            <a:bodyPr/>
            <a:lstStyle/>
            <a:p>
              <a:pPr eaLnBrk="1" hangingPunct="1"/>
              <a:r>
                <a:rPr lang="zh-CN" altLang="en-US" sz="1200" b="1" u="none" dirty="0">
                  <a:latin typeface="Times New Roman" panose="02020603050405020304" pitchFamily="18" charset="0"/>
                  <a:ea typeface="楷体_GB2312" pitchFamily="49" charset="-122"/>
                </a:rPr>
                <a:t>奖励、处罚、同事评价</a:t>
              </a:r>
              <a:endParaRPr lang="zh-CN" altLang="en-US" sz="1200" b="1" u="none">
                <a:latin typeface="Times New Roman" panose="02020603050405020304" pitchFamily="18" charset="0"/>
                <a:ea typeface="楷体_GB2312" pitchFamily="49" charset="-122"/>
              </a:endParaRPr>
            </a:p>
          </p:txBody>
        </p:sp>
        <p:sp>
          <p:nvSpPr>
            <p:cNvPr id="888856" name="矩形 888855"/>
            <p:cNvSpPr/>
            <p:nvPr/>
          </p:nvSpPr>
          <p:spPr>
            <a:xfrm>
              <a:off x="240" y="2736"/>
              <a:ext cx="1104" cy="172"/>
            </a:xfrm>
            <a:prstGeom prst="rect">
              <a:avLst/>
            </a:prstGeom>
            <a:noFill/>
            <a:ln w="9525">
              <a:noFill/>
            </a:ln>
          </p:spPr>
          <p:txBody>
            <a:bodyPr/>
            <a:lstStyle/>
            <a:p>
              <a:pPr eaLnBrk="1" hangingPunct="1"/>
              <a:r>
                <a:rPr lang="zh-CN" altLang="en-US" sz="1200" b="1" u="none" dirty="0">
                  <a:latin typeface="Times New Roman" panose="02020603050405020304" pitchFamily="18" charset="0"/>
                  <a:ea typeface="楷体_GB2312" pitchFamily="49" charset="-122"/>
                </a:rPr>
                <a:t>品行</a:t>
              </a:r>
              <a:endParaRPr lang="zh-CN" altLang="en-US" sz="1200" b="1" u="none">
                <a:latin typeface="Times New Roman" panose="02020603050405020304" pitchFamily="18" charset="0"/>
                <a:ea typeface="楷体_GB2312" pitchFamily="49" charset="-122"/>
              </a:endParaRPr>
            </a:p>
          </p:txBody>
        </p:sp>
        <p:sp>
          <p:nvSpPr>
            <p:cNvPr id="888857" name="矩形 888856"/>
            <p:cNvSpPr/>
            <p:nvPr/>
          </p:nvSpPr>
          <p:spPr>
            <a:xfrm>
              <a:off x="5232" y="2564"/>
              <a:ext cx="288" cy="172"/>
            </a:xfrm>
            <a:prstGeom prst="rect">
              <a:avLst/>
            </a:prstGeom>
            <a:noFill/>
            <a:ln w="9525">
              <a:noFill/>
            </a:ln>
          </p:spPr>
          <p:txBody>
            <a:bodyPr/>
            <a:lstStyle/>
            <a:p>
              <a:pPr eaLnBrk="1" hangingPunct="1"/>
              <a:r>
                <a:rPr lang="en-US" altLang="zh-CN" sz="1200" b="1" u="none">
                  <a:solidFill>
                    <a:schemeClr val="folHlink"/>
                  </a:solidFill>
                  <a:latin typeface="Times New Roman" panose="02020603050405020304" pitchFamily="18" charset="0"/>
                  <a:ea typeface="楷体_GB2312" pitchFamily="49" charset="-122"/>
                </a:rPr>
                <a:t>E</a:t>
              </a:r>
            </a:p>
          </p:txBody>
        </p:sp>
        <p:sp>
          <p:nvSpPr>
            <p:cNvPr id="888858" name="矩形 888857"/>
            <p:cNvSpPr/>
            <p:nvPr/>
          </p:nvSpPr>
          <p:spPr>
            <a:xfrm>
              <a:off x="4944" y="2564"/>
              <a:ext cx="288" cy="172"/>
            </a:xfrm>
            <a:prstGeom prst="rect">
              <a:avLst/>
            </a:prstGeom>
            <a:noFill/>
            <a:ln w="9525">
              <a:noFill/>
            </a:ln>
          </p:spPr>
          <p:txBody>
            <a:bodyPr/>
            <a:lstStyle/>
            <a:p>
              <a:pPr eaLnBrk="1" hangingPunct="1"/>
              <a:r>
                <a:rPr lang="en-US" altLang="zh-CN" sz="1200" b="1" u="none">
                  <a:solidFill>
                    <a:schemeClr val="folHlink"/>
                  </a:solidFill>
                  <a:latin typeface="Times New Roman" panose="02020603050405020304" pitchFamily="18" charset="0"/>
                  <a:ea typeface="楷体_GB2312" pitchFamily="49" charset="-122"/>
                </a:rPr>
                <a:t>D</a:t>
              </a:r>
            </a:p>
          </p:txBody>
        </p:sp>
        <p:sp>
          <p:nvSpPr>
            <p:cNvPr id="888859" name="矩形 888858"/>
            <p:cNvSpPr/>
            <p:nvPr/>
          </p:nvSpPr>
          <p:spPr>
            <a:xfrm>
              <a:off x="4656" y="2564"/>
              <a:ext cx="288" cy="172"/>
            </a:xfrm>
            <a:prstGeom prst="rect">
              <a:avLst/>
            </a:prstGeom>
            <a:noFill/>
            <a:ln w="9525">
              <a:noFill/>
            </a:ln>
          </p:spPr>
          <p:txBody>
            <a:bodyPr/>
            <a:lstStyle/>
            <a:p>
              <a:pPr eaLnBrk="1" hangingPunct="1"/>
              <a:r>
                <a:rPr lang="en-US" altLang="zh-CN" sz="1200" b="1" u="none">
                  <a:solidFill>
                    <a:schemeClr val="folHlink"/>
                  </a:solidFill>
                  <a:latin typeface="Times New Roman" panose="02020603050405020304" pitchFamily="18" charset="0"/>
                  <a:ea typeface="楷体_GB2312" pitchFamily="49" charset="-122"/>
                </a:rPr>
                <a:t>C</a:t>
              </a:r>
            </a:p>
          </p:txBody>
        </p:sp>
        <p:sp>
          <p:nvSpPr>
            <p:cNvPr id="888860" name="矩形 888859"/>
            <p:cNvSpPr/>
            <p:nvPr/>
          </p:nvSpPr>
          <p:spPr>
            <a:xfrm>
              <a:off x="4320" y="2564"/>
              <a:ext cx="336" cy="172"/>
            </a:xfrm>
            <a:prstGeom prst="rect">
              <a:avLst/>
            </a:prstGeom>
            <a:noFill/>
            <a:ln w="9525">
              <a:noFill/>
            </a:ln>
          </p:spPr>
          <p:txBody>
            <a:bodyPr/>
            <a:lstStyle/>
            <a:p>
              <a:pPr eaLnBrk="1" hangingPunct="1"/>
              <a:r>
                <a:rPr lang="en-US" altLang="zh-CN" sz="1200" b="1" u="none">
                  <a:solidFill>
                    <a:schemeClr val="folHlink"/>
                  </a:solidFill>
                  <a:latin typeface="Times New Roman" panose="02020603050405020304" pitchFamily="18" charset="0"/>
                  <a:ea typeface="楷体_GB2312" pitchFamily="49" charset="-122"/>
                </a:rPr>
                <a:t>B</a:t>
              </a:r>
            </a:p>
          </p:txBody>
        </p:sp>
        <p:sp>
          <p:nvSpPr>
            <p:cNvPr id="888861" name="矩形 888860"/>
            <p:cNvSpPr/>
            <p:nvPr/>
          </p:nvSpPr>
          <p:spPr>
            <a:xfrm>
              <a:off x="3984" y="2564"/>
              <a:ext cx="336" cy="172"/>
            </a:xfrm>
            <a:prstGeom prst="rect">
              <a:avLst/>
            </a:prstGeom>
            <a:noFill/>
            <a:ln w="9525">
              <a:noFill/>
            </a:ln>
          </p:spPr>
          <p:txBody>
            <a:bodyPr/>
            <a:lstStyle/>
            <a:p>
              <a:pPr eaLnBrk="1" hangingPunct="1"/>
              <a:r>
                <a:rPr lang="en-US" altLang="zh-CN" sz="1200" b="1" u="none">
                  <a:solidFill>
                    <a:schemeClr val="folHlink"/>
                  </a:solidFill>
                  <a:latin typeface="Times New Roman" panose="02020603050405020304" pitchFamily="18" charset="0"/>
                  <a:ea typeface="楷体_GB2312" pitchFamily="49" charset="-122"/>
                </a:rPr>
                <a:t>A</a:t>
              </a:r>
            </a:p>
          </p:txBody>
        </p:sp>
        <p:sp>
          <p:nvSpPr>
            <p:cNvPr id="888862" name="矩形 888861"/>
            <p:cNvSpPr/>
            <p:nvPr/>
          </p:nvSpPr>
          <p:spPr>
            <a:xfrm>
              <a:off x="1344" y="2564"/>
              <a:ext cx="2640" cy="172"/>
            </a:xfrm>
            <a:prstGeom prst="rect">
              <a:avLst/>
            </a:prstGeom>
            <a:noFill/>
            <a:ln w="9525">
              <a:noFill/>
            </a:ln>
          </p:spPr>
          <p:txBody>
            <a:bodyPr/>
            <a:lstStyle/>
            <a:p>
              <a:pPr eaLnBrk="1" hangingPunct="1"/>
              <a:r>
                <a:rPr lang="zh-CN" altLang="en-US" sz="1200" b="1" u="none" dirty="0">
                  <a:latin typeface="Times New Roman" panose="02020603050405020304" pitchFamily="18" charset="0"/>
                  <a:ea typeface="楷体_GB2312" pitchFamily="49" charset="-122"/>
                </a:rPr>
                <a:t>前途、职位、待遇、人际环境、其他</a:t>
              </a:r>
              <a:endParaRPr lang="zh-CN" altLang="en-US" sz="1200" b="1" u="none">
                <a:latin typeface="Times New Roman" panose="02020603050405020304" pitchFamily="18" charset="0"/>
                <a:ea typeface="楷体_GB2312" pitchFamily="49" charset="-122"/>
              </a:endParaRPr>
            </a:p>
          </p:txBody>
        </p:sp>
        <p:sp>
          <p:nvSpPr>
            <p:cNvPr id="888863" name="矩形 888862"/>
            <p:cNvSpPr/>
            <p:nvPr/>
          </p:nvSpPr>
          <p:spPr>
            <a:xfrm>
              <a:off x="240" y="2564"/>
              <a:ext cx="1104" cy="172"/>
            </a:xfrm>
            <a:prstGeom prst="rect">
              <a:avLst/>
            </a:prstGeom>
            <a:noFill/>
            <a:ln w="9525">
              <a:noFill/>
            </a:ln>
          </p:spPr>
          <p:txBody>
            <a:bodyPr/>
            <a:lstStyle/>
            <a:p>
              <a:pPr eaLnBrk="1" hangingPunct="1"/>
              <a:r>
                <a:rPr lang="zh-CN" altLang="en-US" sz="1200" b="1" u="none" dirty="0">
                  <a:latin typeface="Times New Roman" panose="02020603050405020304" pitchFamily="18" charset="0"/>
                  <a:ea typeface="楷体_GB2312" pitchFamily="49" charset="-122"/>
                </a:rPr>
                <a:t>应聘动机</a:t>
              </a:r>
              <a:endParaRPr lang="zh-CN" altLang="en-US" sz="1200" b="1" u="none">
                <a:latin typeface="Times New Roman" panose="02020603050405020304" pitchFamily="18" charset="0"/>
                <a:ea typeface="楷体_GB2312" pitchFamily="49" charset="-122"/>
              </a:endParaRPr>
            </a:p>
          </p:txBody>
        </p:sp>
        <p:sp>
          <p:nvSpPr>
            <p:cNvPr id="888864" name="矩形 888863"/>
            <p:cNvSpPr/>
            <p:nvPr/>
          </p:nvSpPr>
          <p:spPr>
            <a:xfrm>
              <a:off x="5232" y="2392"/>
              <a:ext cx="288" cy="172"/>
            </a:xfrm>
            <a:prstGeom prst="rect">
              <a:avLst/>
            </a:prstGeom>
            <a:noFill/>
            <a:ln w="9525">
              <a:noFill/>
            </a:ln>
          </p:spPr>
          <p:txBody>
            <a:bodyPr/>
            <a:lstStyle/>
            <a:p>
              <a:pPr eaLnBrk="1" hangingPunct="1"/>
              <a:r>
                <a:rPr lang="en-US" altLang="zh-CN" sz="1200" b="1" u="none">
                  <a:solidFill>
                    <a:schemeClr val="folHlink"/>
                  </a:solidFill>
                  <a:latin typeface="Times New Roman" panose="02020603050405020304" pitchFamily="18" charset="0"/>
                  <a:ea typeface="楷体_GB2312" pitchFamily="49" charset="-122"/>
                </a:rPr>
                <a:t>A</a:t>
              </a:r>
            </a:p>
          </p:txBody>
        </p:sp>
        <p:sp>
          <p:nvSpPr>
            <p:cNvPr id="888865" name="矩形 888864"/>
            <p:cNvSpPr/>
            <p:nvPr/>
          </p:nvSpPr>
          <p:spPr>
            <a:xfrm>
              <a:off x="4944" y="2392"/>
              <a:ext cx="288" cy="172"/>
            </a:xfrm>
            <a:prstGeom prst="rect">
              <a:avLst/>
            </a:prstGeom>
            <a:noFill/>
            <a:ln w="9525">
              <a:noFill/>
            </a:ln>
          </p:spPr>
          <p:txBody>
            <a:bodyPr/>
            <a:lstStyle/>
            <a:p>
              <a:pPr eaLnBrk="1" hangingPunct="1"/>
              <a:r>
                <a:rPr lang="en-US" altLang="zh-CN" sz="1200" b="1" u="none">
                  <a:solidFill>
                    <a:schemeClr val="folHlink"/>
                  </a:solidFill>
                  <a:latin typeface="Times New Roman" panose="02020603050405020304" pitchFamily="18" charset="0"/>
                  <a:ea typeface="楷体_GB2312" pitchFamily="49" charset="-122"/>
                </a:rPr>
                <a:t>B</a:t>
              </a:r>
            </a:p>
          </p:txBody>
        </p:sp>
        <p:sp>
          <p:nvSpPr>
            <p:cNvPr id="888866" name="矩形 888865"/>
            <p:cNvSpPr/>
            <p:nvPr/>
          </p:nvSpPr>
          <p:spPr>
            <a:xfrm>
              <a:off x="4656" y="2392"/>
              <a:ext cx="288" cy="172"/>
            </a:xfrm>
            <a:prstGeom prst="rect">
              <a:avLst/>
            </a:prstGeom>
            <a:noFill/>
            <a:ln w="9525">
              <a:noFill/>
            </a:ln>
          </p:spPr>
          <p:txBody>
            <a:bodyPr/>
            <a:lstStyle/>
            <a:p>
              <a:pPr eaLnBrk="1" hangingPunct="1"/>
              <a:r>
                <a:rPr lang="en-US" altLang="zh-CN" sz="1200" b="1" u="none">
                  <a:solidFill>
                    <a:schemeClr val="folHlink"/>
                  </a:solidFill>
                  <a:latin typeface="Times New Roman" panose="02020603050405020304" pitchFamily="18" charset="0"/>
                  <a:ea typeface="楷体_GB2312" pitchFamily="49" charset="-122"/>
                </a:rPr>
                <a:t>C</a:t>
              </a:r>
            </a:p>
          </p:txBody>
        </p:sp>
        <p:sp>
          <p:nvSpPr>
            <p:cNvPr id="888867" name="矩形 888866"/>
            <p:cNvSpPr/>
            <p:nvPr/>
          </p:nvSpPr>
          <p:spPr>
            <a:xfrm>
              <a:off x="4320" y="2392"/>
              <a:ext cx="336" cy="172"/>
            </a:xfrm>
            <a:prstGeom prst="rect">
              <a:avLst/>
            </a:prstGeom>
            <a:noFill/>
            <a:ln w="9525">
              <a:noFill/>
            </a:ln>
          </p:spPr>
          <p:txBody>
            <a:bodyPr/>
            <a:lstStyle/>
            <a:p>
              <a:pPr eaLnBrk="1" hangingPunct="1"/>
              <a:r>
                <a:rPr lang="en-US" altLang="zh-CN" sz="1200" b="1" u="none">
                  <a:solidFill>
                    <a:schemeClr val="folHlink"/>
                  </a:solidFill>
                  <a:latin typeface="Times New Roman" panose="02020603050405020304" pitchFamily="18" charset="0"/>
                  <a:ea typeface="楷体_GB2312" pitchFamily="49" charset="-122"/>
                </a:rPr>
                <a:t>D</a:t>
              </a:r>
            </a:p>
          </p:txBody>
        </p:sp>
        <p:sp>
          <p:nvSpPr>
            <p:cNvPr id="888868" name="矩形 888867"/>
            <p:cNvSpPr/>
            <p:nvPr/>
          </p:nvSpPr>
          <p:spPr>
            <a:xfrm>
              <a:off x="3984" y="2392"/>
              <a:ext cx="336" cy="172"/>
            </a:xfrm>
            <a:prstGeom prst="rect">
              <a:avLst/>
            </a:prstGeom>
            <a:noFill/>
            <a:ln w="9525">
              <a:noFill/>
            </a:ln>
          </p:spPr>
          <p:txBody>
            <a:bodyPr/>
            <a:lstStyle/>
            <a:p>
              <a:pPr eaLnBrk="1" hangingPunct="1"/>
              <a:r>
                <a:rPr lang="en-US" altLang="zh-CN" sz="1200" b="1" u="none">
                  <a:solidFill>
                    <a:schemeClr val="folHlink"/>
                  </a:solidFill>
                  <a:latin typeface="Times New Roman" panose="02020603050405020304" pitchFamily="18" charset="0"/>
                  <a:ea typeface="楷体_GB2312" pitchFamily="49" charset="-122"/>
                </a:rPr>
                <a:t>E</a:t>
              </a:r>
            </a:p>
          </p:txBody>
        </p:sp>
        <p:sp>
          <p:nvSpPr>
            <p:cNvPr id="888869" name="矩形 888868"/>
            <p:cNvSpPr/>
            <p:nvPr/>
          </p:nvSpPr>
          <p:spPr>
            <a:xfrm>
              <a:off x="1344" y="2392"/>
              <a:ext cx="2640" cy="172"/>
            </a:xfrm>
            <a:prstGeom prst="rect">
              <a:avLst/>
            </a:prstGeom>
            <a:noFill/>
            <a:ln w="9525">
              <a:noFill/>
            </a:ln>
          </p:spPr>
          <p:txBody>
            <a:bodyPr/>
            <a:lstStyle/>
            <a:p>
              <a:pPr eaLnBrk="1" hangingPunct="1"/>
              <a:r>
                <a:rPr lang="zh-CN" altLang="en-US" sz="1200" b="1" u="none" dirty="0">
                  <a:latin typeface="Times New Roman" panose="02020603050405020304" pitchFamily="18" charset="0"/>
                  <a:ea typeface="楷体_GB2312" pitchFamily="49" charset="-122"/>
                </a:rPr>
                <a:t>领导、管理能力（实现六要素程度）</a:t>
              </a:r>
              <a:endParaRPr lang="zh-CN" altLang="en-US" sz="1200" b="1" u="none">
                <a:latin typeface="Times New Roman" panose="02020603050405020304" pitchFamily="18" charset="0"/>
                <a:ea typeface="楷体_GB2312" pitchFamily="49" charset="-122"/>
              </a:endParaRPr>
            </a:p>
          </p:txBody>
        </p:sp>
        <p:sp>
          <p:nvSpPr>
            <p:cNvPr id="888870" name="矩形 888869"/>
            <p:cNvSpPr/>
            <p:nvPr/>
          </p:nvSpPr>
          <p:spPr>
            <a:xfrm>
              <a:off x="240" y="2392"/>
              <a:ext cx="1104" cy="172"/>
            </a:xfrm>
            <a:prstGeom prst="rect">
              <a:avLst/>
            </a:prstGeom>
            <a:noFill/>
            <a:ln w="9525">
              <a:noFill/>
            </a:ln>
          </p:spPr>
          <p:txBody>
            <a:bodyPr/>
            <a:lstStyle/>
            <a:p>
              <a:pPr eaLnBrk="1" hangingPunct="1"/>
              <a:r>
                <a:rPr lang="zh-CN" altLang="en-US" sz="1200" b="1" u="none" dirty="0">
                  <a:latin typeface="Times New Roman" panose="02020603050405020304" pitchFamily="18" charset="0"/>
                  <a:ea typeface="楷体_GB2312" pitchFamily="49" charset="-122"/>
                </a:rPr>
                <a:t>综合管理素质</a:t>
              </a:r>
              <a:endParaRPr lang="zh-CN" altLang="en-US" sz="1200" b="1" u="none">
                <a:latin typeface="Times New Roman" panose="02020603050405020304" pitchFamily="18" charset="0"/>
                <a:ea typeface="楷体_GB2312" pitchFamily="49" charset="-122"/>
              </a:endParaRPr>
            </a:p>
          </p:txBody>
        </p:sp>
        <p:sp>
          <p:nvSpPr>
            <p:cNvPr id="888871" name="矩形 888870"/>
            <p:cNvSpPr/>
            <p:nvPr/>
          </p:nvSpPr>
          <p:spPr>
            <a:xfrm>
              <a:off x="5232" y="2220"/>
              <a:ext cx="288" cy="172"/>
            </a:xfrm>
            <a:prstGeom prst="rect">
              <a:avLst/>
            </a:prstGeom>
            <a:noFill/>
            <a:ln w="9525">
              <a:noFill/>
            </a:ln>
          </p:spPr>
          <p:txBody>
            <a:bodyPr/>
            <a:lstStyle/>
            <a:p>
              <a:pPr eaLnBrk="1" hangingPunct="1"/>
              <a:r>
                <a:rPr lang="en-US" altLang="zh-CN" sz="1200" b="1" u="none">
                  <a:solidFill>
                    <a:schemeClr val="folHlink"/>
                  </a:solidFill>
                  <a:latin typeface="Times New Roman" panose="02020603050405020304" pitchFamily="18" charset="0"/>
                  <a:ea typeface="楷体_GB2312" pitchFamily="49" charset="-122"/>
                </a:rPr>
                <a:t>E</a:t>
              </a:r>
            </a:p>
          </p:txBody>
        </p:sp>
        <p:sp>
          <p:nvSpPr>
            <p:cNvPr id="888872" name="矩形 888871"/>
            <p:cNvSpPr/>
            <p:nvPr/>
          </p:nvSpPr>
          <p:spPr>
            <a:xfrm>
              <a:off x="4944" y="2220"/>
              <a:ext cx="288" cy="172"/>
            </a:xfrm>
            <a:prstGeom prst="rect">
              <a:avLst/>
            </a:prstGeom>
            <a:noFill/>
            <a:ln w="9525">
              <a:noFill/>
            </a:ln>
          </p:spPr>
          <p:txBody>
            <a:bodyPr/>
            <a:lstStyle/>
            <a:p>
              <a:pPr eaLnBrk="1" hangingPunct="1"/>
              <a:r>
                <a:rPr lang="en-US" altLang="zh-CN" sz="1200" b="1" u="none">
                  <a:solidFill>
                    <a:schemeClr val="folHlink"/>
                  </a:solidFill>
                  <a:latin typeface="Times New Roman" panose="02020603050405020304" pitchFamily="18" charset="0"/>
                  <a:ea typeface="楷体_GB2312" pitchFamily="49" charset="-122"/>
                </a:rPr>
                <a:t>D</a:t>
              </a:r>
            </a:p>
          </p:txBody>
        </p:sp>
        <p:sp>
          <p:nvSpPr>
            <p:cNvPr id="888873" name="矩形 888872"/>
            <p:cNvSpPr/>
            <p:nvPr/>
          </p:nvSpPr>
          <p:spPr>
            <a:xfrm>
              <a:off x="4656" y="2220"/>
              <a:ext cx="288" cy="172"/>
            </a:xfrm>
            <a:prstGeom prst="rect">
              <a:avLst/>
            </a:prstGeom>
            <a:noFill/>
            <a:ln w="9525">
              <a:noFill/>
            </a:ln>
          </p:spPr>
          <p:txBody>
            <a:bodyPr/>
            <a:lstStyle/>
            <a:p>
              <a:pPr eaLnBrk="1" hangingPunct="1"/>
              <a:r>
                <a:rPr lang="en-US" altLang="zh-CN" sz="1200" b="1" u="none">
                  <a:solidFill>
                    <a:schemeClr val="folHlink"/>
                  </a:solidFill>
                  <a:latin typeface="Times New Roman" panose="02020603050405020304" pitchFamily="18" charset="0"/>
                  <a:ea typeface="楷体_GB2312" pitchFamily="49" charset="-122"/>
                </a:rPr>
                <a:t>C</a:t>
              </a:r>
            </a:p>
          </p:txBody>
        </p:sp>
        <p:sp>
          <p:nvSpPr>
            <p:cNvPr id="888874" name="矩形 888873"/>
            <p:cNvSpPr/>
            <p:nvPr/>
          </p:nvSpPr>
          <p:spPr>
            <a:xfrm>
              <a:off x="4320" y="2220"/>
              <a:ext cx="336" cy="172"/>
            </a:xfrm>
            <a:prstGeom prst="rect">
              <a:avLst/>
            </a:prstGeom>
            <a:noFill/>
            <a:ln w="9525">
              <a:noFill/>
            </a:ln>
          </p:spPr>
          <p:txBody>
            <a:bodyPr/>
            <a:lstStyle/>
            <a:p>
              <a:pPr eaLnBrk="1" hangingPunct="1"/>
              <a:r>
                <a:rPr lang="en-US" altLang="zh-CN" sz="1200" b="1" u="none">
                  <a:solidFill>
                    <a:schemeClr val="folHlink"/>
                  </a:solidFill>
                  <a:latin typeface="Times New Roman" panose="02020603050405020304" pitchFamily="18" charset="0"/>
                  <a:ea typeface="楷体_GB2312" pitchFamily="49" charset="-122"/>
                </a:rPr>
                <a:t>B</a:t>
              </a:r>
            </a:p>
          </p:txBody>
        </p:sp>
        <p:sp>
          <p:nvSpPr>
            <p:cNvPr id="888875" name="矩形 888874"/>
            <p:cNvSpPr/>
            <p:nvPr/>
          </p:nvSpPr>
          <p:spPr>
            <a:xfrm>
              <a:off x="3984" y="2220"/>
              <a:ext cx="336" cy="172"/>
            </a:xfrm>
            <a:prstGeom prst="rect">
              <a:avLst/>
            </a:prstGeom>
            <a:noFill/>
            <a:ln w="9525">
              <a:noFill/>
            </a:ln>
          </p:spPr>
          <p:txBody>
            <a:bodyPr/>
            <a:lstStyle/>
            <a:p>
              <a:pPr eaLnBrk="1" hangingPunct="1"/>
              <a:r>
                <a:rPr lang="en-US" altLang="zh-CN" sz="1200" b="1" u="none">
                  <a:solidFill>
                    <a:schemeClr val="folHlink"/>
                  </a:solidFill>
                  <a:latin typeface="Times New Roman" panose="02020603050405020304" pitchFamily="18" charset="0"/>
                  <a:ea typeface="楷体_GB2312" pitchFamily="49" charset="-122"/>
                </a:rPr>
                <a:t>A</a:t>
              </a:r>
            </a:p>
          </p:txBody>
        </p:sp>
        <p:sp>
          <p:nvSpPr>
            <p:cNvPr id="888876" name="矩形 888875"/>
            <p:cNvSpPr/>
            <p:nvPr/>
          </p:nvSpPr>
          <p:spPr>
            <a:xfrm>
              <a:off x="1344" y="2220"/>
              <a:ext cx="2640" cy="172"/>
            </a:xfrm>
            <a:prstGeom prst="rect">
              <a:avLst/>
            </a:prstGeom>
            <a:noFill/>
            <a:ln w="9525">
              <a:noFill/>
            </a:ln>
          </p:spPr>
          <p:txBody>
            <a:bodyPr/>
            <a:lstStyle/>
            <a:p>
              <a:pPr eaLnBrk="1" hangingPunct="1"/>
              <a:r>
                <a:rPr lang="zh-CN" altLang="en-US" sz="1200" b="1" u="none" dirty="0">
                  <a:latin typeface="Times New Roman" panose="02020603050405020304" pitchFamily="18" charset="0"/>
                  <a:ea typeface="楷体_GB2312" pitchFamily="49" charset="-122"/>
                </a:rPr>
                <a:t>与人交往的技巧，与人合作的相处的融洽性</a:t>
              </a:r>
              <a:endParaRPr lang="zh-CN" altLang="en-US" sz="1200" b="1" u="none">
                <a:latin typeface="Times New Roman" panose="02020603050405020304" pitchFamily="18" charset="0"/>
                <a:ea typeface="楷体_GB2312" pitchFamily="49" charset="-122"/>
              </a:endParaRPr>
            </a:p>
          </p:txBody>
        </p:sp>
        <p:sp>
          <p:nvSpPr>
            <p:cNvPr id="888877" name="矩形 888876"/>
            <p:cNvSpPr/>
            <p:nvPr/>
          </p:nvSpPr>
          <p:spPr>
            <a:xfrm>
              <a:off x="240" y="2220"/>
              <a:ext cx="1104" cy="172"/>
            </a:xfrm>
            <a:prstGeom prst="rect">
              <a:avLst/>
            </a:prstGeom>
            <a:noFill/>
            <a:ln w="9525">
              <a:noFill/>
            </a:ln>
          </p:spPr>
          <p:txBody>
            <a:bodyPr/>
            <a:lstStyle/>
            <a:p>
              <a:pPr eaLnBrk="1" hangingPunct="1"/>
              <a:r>
                <a:rPr lang="zh-CN" altLang="en-US" sz="1200" b="1" u="none" dirty="0">
                  <a:latin typeface="Times New Roman" panose="02020603050405020304" pitchFamily="18" charset="0"/>
                  <a:ea typeface="楷体_GB2312" pitchFamily="49" charset="-122"/>
                </a:rPr>
                <a:t>社会协调</a:t>
              </a:r>
              <a:endParaRPr lang="zh-CN" altLang="en-US" sz="1200" b="1" u="none">
                <a:latin typeface="Times New Roman" panose="02020603050405020304" pitchFamily="18" charset="0"/>
                <a:ea typeface="楷体_GB2312" pitchFamily="49" charset="-122"/>
              </a:endParaRPr>
            </a:p>
          </p:txBody>
        </p:sp>
        <p:sp>
          <p:nvSpPr>
            <p:cNvPr id="888878" name="矩形 888877"/>
            <p:cNvSpPr/>
            <p:nvPr/>
          </p:nvSpPr>
          <p:spPr>
            <a:xfrm>
              <a:off x="5232" y="2032"/>
              <a:ext cx="288" cy="188"/>
            </a:xfrm>
            <a:prstGeom prst="rect">
              <a:avLst/>
            </a:prstGeom>
            <a:noFill/>
            <a:ln w="9525">
              <a:noFill/>
            </a:ln>
          </p:spPr>
          <p:txBody>
            <a:bodyPr/>
            <a:lstStyle/>
            <a:p>
              <a:pPr eaLnBrk="1" hangingPunct="1"/>
              <a:r>
                <a:rPr lang="en-US" altLang="zh-CN" sz="1200" b="1" u="none">
                  <a:solidFill>
                    <a:schemeClr val="folHlink"/>
                  </a:solidFill>
                  <a:latin typeface="Times New Roman" panose="02020603050405020304" pitchFamily="18" charset="0"/>
                  <a:ea typeface="楷体_GB2312" pitchFamily="49" charset="-122"/>
                </a:rPr>
                <a:t>E</a:t>
              </a:r>
            </a:p>
          </p:txBody>
        </p:sp>
        <p:sp>
          <p:nvSpPr>
            <p:cNvPr id="888879" name="矩形 888878"/>
            <p:cNvSpPr/>
            <p:nvPr/>
          </p:nvSpPr>
          <p:spPr>
            <a:xfrm>
              <a:off x="4944" y="2032"/>
              <a:ext cx="288" cy="188"/>
            </a:xfrm>
            <a:prstGeom prst="rect">
              <a:avLst/>
            </a:prstGeom>
            <a:noFill/>
            <a:ln w="9525">
              <a:noFill/>
            </a:ln>
          </p:spPr>
          <p:txBody>
            <a:bodyPr/>
            <a:lstStyle/>
            <a:p>
              <a:pPr eaLnBrk="1" hangingPunct="1"/>
              <a:r>
                <a:rPr lang="en-US" altLang="zh-CN" sz="1200" b="1" u="none">
                  <a:solidFill>
                    <a:schemeClr val="folHlink"/>
                  </a:solidFill>
                  <a:latin typeface="Times New Roman" panose="02020603050405020304" pitchFamily="18" charset="0"/>
                  <a:ea typeface="楷体_GB2312" pitchFamily="49" charset="-122"/>
                </a:rPr>
                <a:t>D</a:t>
              </a:r>
            </a:p>
          </p:txBody>
        </p:sp>
        <p:sp>
          <p:nvSpPr>
            <p:cNvPr id="888880" name="矩形 888879"/>
            <p:cNvSpPr/>
            <p:nvPr/>
          </p:nvSpPr>
          <p:spPr>
            <a:xfrm>
              <a:off x="4656" y="2032"/>
              <a:ext cx="288" cy="188"/>
            </a:xfrm>
            <a:prstGeom prst="rect">
              <a:avLst/>
            </a:prstGeom>
            <a:noFill/>
            <a:ln w="9525">
              <a:noFill/>
            </a:ln>
          </p:spPr>
          <p:txBody>
            <a:bodyPr/>
            <a:lstStyle/>
            <a:p>
              <a:pPr eaLnBrk="1" hangingPunct="1"/>
              <a:r>
                <a:rPr lang="en-US" altLang="zh-CN" sz="1200" b="1" u="none">
                  <a:solidFill>
                    <a:schemeClr val="folHlink"/>
                  </a:solidFill>
                  <a:latin typeface="Times New Roman" panose="02020603050405020304" pitchFamily="18" charset="0"/>
                  <a:ea typeface="楷体_GB2312" pitchFamily="49" charset="-122"/>
                </a:rPr>
                <a:t>C</a:t>
              </a:r>
            </a:p>
          </p:txBody>
        </p:sp>
        <p:sp>
          <p:nvSpPr>
            <p:cNvPr id="888881" name="矩形 888880"/>
            <p:cNvSpPr/>
            <p:nvPr/>
          </p:nvSpPr>
          <p:spPr>
            <a:xfrm>
              <a:off x="4320" y="2032"/>
              <a:ext cx="336" cy="188"/>
            </a:xfrm>
            <a:prstGeom prst="rect">
              <a:avLst/>
            </a:prstGeom>
            <a:noFill/>
            <a:ln w="9525">
              <a:noFill/>
            </a:ln>
          </p:spPr>
          <p:txBody>
            <a:bodyPr/>
            <a:lstStyle/>
            <a:p>
              <a:pPr eaLnBrk="1" hangingPunct="1"/>
              <a:r>
                <a:rPr lang="en-US" altLang="zh-CN" sz="1200" b="1" u="none">
                  <a:solidFill>
                    <a:schemeClr val="folHlink"/>
                  </a:solidFill>
                  <a:latin typeface="Times New Roman" panose="02020603050405020304" pitchFamily="18" charset="0"/>
                  <a:ea typeface="楷体_GB2312" pitchFamily="49" charset="-122"/>
                </a:rPr>
                <a:t>B</a:t>
              </a:r>
            </a:p>
          </p:txBody>
        </p:sp>
        <p:sp>
          <p:nvSpPr>
            <p:cNvPr id="888882" name="矩形 888881"/>
            <p:cNvSpPr/>
            <p:nvPr/>
          </p:nvSpPr>
          <p:spPr>
            <a:xfrm>
              <a:off x="3984" y="2032"/>
              <a:ext cx="336" cy="188"/>
            </a:xfrm>
            <a:prstGeom prst="rect">
              <a:avLst/>
            </a:prstGeom>
            <a:noFill/>
            <a:ln w="9525">
              <a:noFill/>
            </a:ln>
          </p:spPr>
          <p:txBody>
            <a:bodyPr/>
            <a:lstStyle/>
            <a:p>
              <a:pPr eaLnBrk="1" hangingPunct="1"/>
              <a:r>
                <a:rPr lang="en-US" altLang="zh-CN" sz="1200" b="1" u="none">
                  <a:solidFill>
                    <a:schemeClr val="folHlink"/>
                  </a:solidFill>
                  <a:latin typeface="Times New Roman" panose="02020603050405020304" pitchFamily="18" charset="0"/>
                  <a:ea typeface="楷体_GB2312" pitchFamily="49" charset="-122"/>
                </a:rPr>
                <a:t>A</a:t>
              </a:r>
            </a:p>
          </p:txBody>
        </p:sp>
        <p:sp>
          <p:nvSpPr>
            <p:cNvPr id="888883" name="矩形 888882"/>
            <p:cNvSpPr/>
            <p:nvPr/>
          </p:nvSpPr>
          <p:spPr>
            <a:xfrm>
              <a:off x="1344" y="2032"/>
              <a:ext cx="2640" cy="188"/>
            </a:xfrm>
            <a:prstGeom prst="rect">
              <a:avLst/>
            </a:prstGeom>
            <a:noFill/>
            <a:ln w="9525">
              <a:noFill/>
            </a:ln>
          </p:spPr>
          <p:txBody>
            <a:bodyPr/>
            <a:lstStyle/>
            <a:p>
              <a:pPr eaLnBrk="1" hangingPunct="1"/>
              <a:r>
                <a:rPr lang="zh-CN" altLang="en-US" sz="1200" b="1" u="none" dirty="0">
                  <a:latin typeface="Times New Roman" panose="02020603050405020304" pitchFamily="18" charset="0"/>
                  <a:ea typeface="楷体_GB2312" pitchFamily="49" charset="-122"/>
                </a:rPr>
                <a:t>智力水平、思维的理解性、敏捷性、深刻性、条理性</a:t>
              </a:r>
              <a:endParaRPr lang="zh-CN" altLang="en-US" sz="1200" b="1" u="none">
                <a:latin typeface="Times New Roman" panose="02020603050405020304" pitchFamily="18" charset="0"/>
                <a:ea typeface="楷体_GB2312" pitchFamily="49" charset="-122"/>
              </a:endParaRPr>
            </a:p>
          </p:txBody>
        </p:sp>
        <p:sp>
          <p:nvSpPr>
            <p:cNvPr id="888884" name="矩形 888883"/>
            <p:cNvSpPr/>
            <p:nvPr/>
          </p:nvSpPr>
          <p:spPr>
            <a:xfrm>
              <a:off x="240" y="2032"/>
              <a:ext cx="1104" cy="188"/>
            </a:xfrm>
            <a:prstGeom prst="rect">
              <a:avLst/>
            </a:prstGeom>
            <a:noFill/>
            <a:ln w="9525">
              <a:noFill/>
            </a:ln>
          </p:spPr>
          <p:txBody>
            <a:bodyPr/>
            <a:lstStyle/>
            <a:p>
              <a:pPr eaLnBrk="1" hangingPunct="1"/>
              <a:r>
                <a:rPr lang="zh-CN" altLang="en-US" sz="1200" b="1" u="none" dirty="0">
                  <a:latin typeface="Times New Roman" panose="02020603050405020304" pitchFamily="18" charset="0"/>
                  <a:ea typeface="楷体_GB2312" pitchFamily="49" charset="-122"/>
                </a:rPr>
                <a:t>一般智力</a:t>
              </a:r>
              <a:endParaRPr lang="zh-CN" altLang="en-US" sz="1200" b="1" u="none">
                <a:latin typeface="Times New Roman" panose="02020603050405020304" pitchFamily="18" charset="0"/>
                <a:ea typeface="楷体_GB2312" pitchFamily="49" charset="-122"/>
              </a:endParaRPr>
            </a:p>
          </p:txBody>
        </p:sp>
        <p:sp>
          <p:nvSpPr>
            <p:cNvPr id="888885" name="矩形 888884"/>
            <p:cNvSpPr/>
            <p:nvPr/>
          </p:nvSpPr>
          <p:spPr>
            <a:xfrm>
              <a:off x="5232" y="1860"/>
              <a:ext cx="288" cy="172"/>
            </a:xfrm>
            <a:prstGeom prst="rect">
              <a:avLst/>
            </a:prstGeom>
            <a:noFill/>
            <a:ln w="9525">
              <a:noFill/>
            </a:ln>
          </p:spPr>
          <p:txBody>
            <a:bodyPr/>
            <a:lstStyle/>
            <a:p>
              <a:pPr eaLnBrk="1" hangingPunct="1"/>
              <a:r>
                <a:rPr lang="en-US" altLang="zh-CN" sz="1200" b="1" u="none">
                  <a:solidFill>
                    <a:schemeClr val="folHlink"/>
                  </a:solidFill>
                  <a:latin typeface="Times New Roman" panose="02020603050405020304" pitchFamily="18" charset="0"/>
                  <a:ea typeface="楷体_GB2312" pitchFamily="49" charset="-122"/>
                </a:rPr>
                <a:t>A</a:t>
              </a:r>
            </a:p>
          </p:txBody>
        </p:sp>
        <p:sp>
          <p:nvSpPr>
            <p:cNvPr id="888886" name="矩形 888885"/>
            <p:cNvSpPr/>
            <p:nvPr/>
          </p:nvSpPr>
          <p:spPr>
            <a:xfrm>
              <a:off x="4944" y="1860"/>
              <a:ext cx="288" cy="172"/>
            </a:xfrm>
            <a:prstGeom prst="rect">
              <a:avLst/>
            </a:prstGeom>
            <a:noFill/>
            <a:ln w="9525">
              <a:noFill/>
            </a:ln>
          </p:spPr>
          <p:txBody>
            <a:bodyPr/>
            <a:lstStyle/>
            <a:p>
              <a:pPr eaLnBrk="1" hangingPunct="1"/>
              <a:r>
                <a:rPr lang="en-US" altLang="zh-CN" sz="1200" b="1" u="none">
                  <a:solidFill>
                    <a:schemeClr val="folHlink"/>
                  </a:solidFill>
                  <a:latin typeface="Times New Roman" panose="02020603050405020304" pitchFamily="18" charset="0"/>
                  <a:ea typeface="楷体_GB2312" pitchFamily="49" charset="-122"/>
                </a:rPr>
                <a:t>B</a:t>
              </a:r>
            </a:p>
          </p:txBody>
        </p:sp>
        <p:sp>
          <p:nvSpPr>
            <p:cNvPr id="888887" name="矩形 888886"/>
            <p:cNvSpPr/>
            <p:nvPr/>
          </p:nvSpPr>
          <p:spPr>
            <a:xfrm>
              <a:off x="4656" y="1860"/>
              <a:ext cx="288" cy="172"/>
            </a:xfrm>
            <a:prstGeom prst="rect">
              <a:avLst/>
            </a:prstGeom>
            <a:noFill/>
            <a:ln w="9525">
              <a:noFill/>
            </a:ln>
          </p:spPr>
          <p:txBody>
            <a:bodyPr/>
            <a:lstStyle/>
            <a:p>
              <a:pPr eaLnBrk="1" hangingPunct="1"/>
              <a:r>
                <a:rPr lang="en-US" altLang="zh-CN" sz="1200" b="1" u="none">
                  <a:solidFill>
                    <a:schemeClr val="folHlink"/>
                  </a:solidFill>
                  <a:latin typeface="Times New Roman" panose="02020603050405020304" pitchFamily="18" charset="0"/>
                  <a:ea typeface="楷体_GB2312" pitchFamily="49" charset="-122"/>
                </a:rPr>
                <a:t>C</a:t>
              </a:r>
            </a:p>
          </p:txBody>
        </p:sp>
        <p:sp>
          <p:nvSpPr>
            <p:cNvPr id="888888" name="矩形 888887"/>
            <p:cNvSpPr/>
            <p:nvPr/>
          </p:nvSpPr>
          <p:spPr>
            <a:xfrm>
              <a:off x="4320" y="1860"/>
              <a:ext cx="336" cy="172"/>
            </a:xfrm>
            <a:prstGeom prst="rect">
              <a:avLst/>
            </a:prstGeom>
            <a:noFill/>
            <a:ln w="9525">
              <a:noFill/>
            </a:ln>
          </p:spPr>
          <p:txBody>
            <a:bodyPr/>
            <a:lstStyle/>
            <a:p>
              <a:pPr eaLnBrk="1" hangingPunct="1"/>
              <a:r>
                <a:rPr lang="en-US" altLang="zh-CN" sz="1200" b="1" u="none">
                  <a:solidFill>
                    <a:schemeClr val="folHlink"/>
                  </a:solidFill>
                  <a:latin typeface="Times New Roman" panose="02020603050405020304" pitchFamily="18" charset="0"/>
                  <a:ea typeface="楷体_GB2312" pitchFamily="49" charset="-122"/>
                </a:rPr>
                <a:t>D</a:t>
              </a:r>
            </a:p>
          </p:txBody>
        </p:sp>
        <p:sp>
          <p:nvSpPr>
            <p:cNvPr id="888889" name="矩形 888888"/>
            <p:cNvSpPr/>
            <p:nvPr/>
          </p:nvSpPr>
          <p:spPr>
            <a:xfrm>
              <a:off x="3984" y="1860"/>
              <a:ext cx="336" cy="172"/>
            </a:xfrm>
            <a:prstGeom prst="rect">
              <a:avLst/>
            </a:prstGeom>
            <a:noFill/>
            <a:ln w="9525">
              <a:noFill/>
            </a:ln>
          </p:spPr>
          <p:txBody>
            <a:bodyPr/>
            <a:lstStyle/>
            <a:p>
              <a:pPr eaLnBrk="1" hangingPunct="1"/>
              <a:r>
                <a:rPr lang="en-US" altLang="zh-CN" sz="1200" b="1" u="none">
                  <a:solidFill>
                    <a:schemeClr val="folHlink"/>
                  </a:solidFill>
                  <a:latin typeface="Times New Roman" panose="02020603050405020304" pitchFamily="18" charset="0"/>
                  <a:ea typeface="楷体_GB2312" pitchFamily="49" charset="-122"/>
                </a:rPr>
                <a:t>E</a:t>
              </a:r>
            </a:p>
          </p:txBody>
        </p:sp>
        <p:sp>
          <p:nvSpPr>
            <p:cNvPr id="888890" name="矩形 888889"/>
            <p:cNvSpPr/>
            <p:nvPr/>
          </p:nvSpPr>
          <p:spPr>
            <a:xfrm>
              <a:off x="1344" y="1860"/>
              <a:ext cx="2640" cy="172"/>
            </a:xfrm>
            <a:prstGeom prst="rect">
              <a:avLst/>
            </a:prstGeom>
            <a:noFill/>
            <a:ln w="9525">
              <a:noFill/>
            </a:ln>
          </p:spPr>
          <p:txBody>
            <a:bodyPr/>
            <a:lstStyle/>
            <a:p>
              <a:pPr eaLnBrk="1" hangingPunct="1"/>
              <a:r>
                <a:rPr lang="zh-CN" altLang="en-US" sz="1200" b="1" u="none" dirty="0">
                  <a:latin typeface="Times New Roman" panose="02020603050405020304" pitchFamily="18" charset="0"/>
                  <a:ea typeface="楷体_GB2312" pitchFamily="49" charset="-122"/>
                </a:rPr>
                <a:t>专业能力（外语 </a:t>
              </a:r>
              <a:r>
                <a:rPr lang="en-US" altLang="zh-CN" sz="1200" b="1" u="none" dirty="0">
                  <a:latin typeface="Times New Roman" panose="02020603050405020304" pitchFamily="18" charset="0"/>
                  <a:ea typeface="楷体_GB2312" pitchFamily="49" charset="-122"/>
                </a:rPr>
                <a:t>/ </a:t>
              </a:r>
              <a:r>
                <a:rPr lang="zh-CN" altLang="en-US" sz="1200" b="1" u="none" dirty="0">
                  <a:latin typeface="Times New Roman" panose="02020603050405020304" pitchFamily="18" charset="0"/>
                  <a:ea typeface="楷体_GB2312" pitchFamily="49" charset="-122"/>
                </a:rPr>
                <a:t>计算机）</a:t>
              </a:r>
              <a:endParaRPr lang="zh-CN" altLang="en-US" sz="1200" b="1" u="none">
                <a:latin typeface="Times New Roman" panose="02020603050405020304" pitchFamily="18" charset="0"/>
                <a:ea typeface="楷体_GB2312" pitchFamily="49" charset="-122"/>
              </a:endParaRPr>
            </a:p>
          </p:txBody>
        </p:sp>
        <p:sp>
          <p:nvSpPr>
            <p:cNvPr id="888891" name="矩形 888890"/>
            <p:cNvSpPr/>
            <p:nvPr/>
          </p:nvSpPr>
          <p:spPr>
            <a:xfrm>
              <a:off x="5232" y="1688"/>
              <a:ext cx="288" cy="172"/>
            </a:xfrm>
            <a:prstGeom prst="rect">
              <a:avLst/>
            </a:prstGeom>
            <a:noFill/>
            <a:ln w="9525">
              <a:noFill/>
            </a:ln>
          </p:spPr>
          <p:txBody>
            <a:bodyPr/>
            <a:lstStyle/>
            <a:p>
              <a:pPr eaLnBrk="1" hangingPunct="1"/>
              <a:r>
                <a:rPr lang="en-US" altLang="zh-CN" sz="1200" b="1" u="none">
                  <a:solidFill>
                    <a:schemeClr val="folHlink"/>
                  </a:solidFill>
                  <a:latin typeface="Times New Roman" panose="02020603050405020304" pitchFamily="18" charset="0"/>
                  <a:ea typeface="楷体_GB2312" pitchFamily="49" charset="-122"/>
                </a:rPr>
                <a:t>E</a:t>
              </a:r>
            </a:p>
          </p:txBody>
        </p:sp>
        <p:sp>
          <p:nvSpPr>
            <p:cNvPr id="888892" name="矩形 888891"/>
            <p:cNvSpPr/>
            <p:nvPr/>
          </p:nvSpPr>
          <p:spPr>
            <a:xfrm>
              <a:off x="4944" y="1688"/>
              <a:ext cx="288" cy="172"/>
            </a:xfrm>
            <a:prstGeom prst="rect">
              <a:avLst/>
            </a:prstGeom>
            <a:noFill/>
            <a:ln w="9525">
              <a:noFill/>
            </a:ln>
          </p:spPr>
          <p:txBody>
            <a:bodyPr/>
            <a:lstStyle/>
            <a:p>
              <a:pPr eaLnBrk="1" hangingPunct="1"/>
              <a:r>
                <a:rPr lang="en-US" altLang="zh-CN" sz="1200" b="1" u="none">
                  <a:solidFill>
                    <a:schemeClr val="folHlink"/>
                  </a:solidFill>
                  <a:latin typeface="Times New Roman" panose="02020603050405020304" pitchFamily="18" charset="0"/>
                  <a:ea typeface="楷体_GB2312" pitchFamily="49" charset="-122"/>
                </a:rPr>
                <a:t>D</a:t>
              </a:r>
            </a:p>
          </p:txBody>
        </p:sp>
        <p:sp>
          <p:nvSpPr>
            <p:cNvPr id="888893" name="矩形 888892"/>
            <p:cNvSpPr/>
            <p:nvPr/>
          </p:nvSpPr>
          <p:spPr>
            <a:xfrm>
              <a:off x="4656" y="1688"/>
              <a:ext cx="288" cy="172"/>
            </a:xfrm>
            <a:prstGeom prst="rect">
              <a:avLst/>
            </a:prstGeom>
            <a:noFill/>
            <a:ln w="9525">
              <a:noFill/>
            </a:ln>
          </p:spPr>
          <p:txBody>
            <a:bodyPr/>
            <a:lstStyle/>
            <a:p>
              <a:pPr eaLnBrk="1" hangingPunct="1"/>
              <a:r>
                <a:rPr lang="en-US" altLang="zh-CN" sz="1200" b="1" u="none">
                  <a:solidFill>
                    <a:schemeClr val="folHlink"/>
                  </a:solidFill>
                  <a:latin typeface="Times New Roman" panose="02020603050405020304" pitchFamily="18" charset="0"/>
                  <a:ea typeface="楷体_GB2312" pitchFamily="49" charset="-122"/>
                </a:rPr>
                <a:t>C</a:t>
              </a:r>
            </a:p>
          </p:txBody>
        </p:sp>
        <p:sp>
          <p:nvSpPr>
            <p:cNvPr id="888894" name="矩形 888893"/>
            <p:cNvSpPr/>
            <p:nvPr/>
          </p:nvSpPr>
          <p:spPr>
            <a:xfrm>
              <a:off x="4320" y="1688"/>
              <a:ext cx="336" cy="172"/>
            </a:xfrm>
            <a:prstGeom prst="rect">
              <a:avLst/>
            </a:prstGeom>
            <a:noFill/>
            <a:ln w="9525">
              <a:noFill/>
            </a:ln>
          </p:spPr>
          <p:txBody>
            <a:bodyPr/>
            <a:lstStyle/>
            <a:p>
              <a:pPr eaLnBrk="1" hangingPunct="1"/>
              <a:r>
                <a:rPr lang="en-US" altLang="zh-CN" sz="1200" b="1" u="none">
                  <a:solidFill>
                    <a:schemeClr val="folHlink"/>
                  </a:solidFill>
                  <a:latin typeface="Times New Roman" panose="02020603050405020304" pitchFamily="18" charset="0"/>
                  <a:ea typeface="楷体_GB2312" pitchFamily="49" charset="-122"/>
                </a:rPr>
                <a:t>B</a:t>
              </a:r>
            </a:p>
          </p:txBody>
        </p:sp>
        <p:sp>
          <p:nvSpPr>
            <p:cNvPr id="888895" name="矩形 888894"/>
            <p:cNvSpPr/>
            <p:nvPr/>
          </p:nvSpPr>
          <p:spPr>
            <a:xfrm>
              <a:off x="3984" y="1688"/>
              <a:ext cx="336" cy="172"/>
            </a:xfrm>
            <a:prstGeom prst="rect">
              <a:avLst/>
            </a:prstGeom>
            <a:noFill/>
            <a:ln w="9525">
              <a:noFill/>
            </a:ln>
          </p:spPr>
          <p:txBody>
            <a:bodyPr/>
            <a:lstStyle/>
            <a:p>
              <a:pPr eaLnBrk="1" hangingPunct="1"/>
              <a:r>
                <a:rPr lang="en-US" altLang="zh-CN" sz="1200" b="1" u="none">
                  <a:solidFill>
                    <a:schemeClr val="folHlink"/>
                  </a:solidFill>
                  <a:latin typeface="Times New Roman" panose="02020603050405020304" pitchFamily="18" charset="0"/>
                  <a:ea typeface="楷体_GB2312" pitchFamily="49" charset="-122"/>
                </a:rPr>
                <a:t>A</a:t>
              </a:r>
            </a:p>
          </p:txBody>
        </p:sp>
        <p:sp>
          <p:nvSpPr>
            <p:cNvPr id="888896" name="矩形 888895"/>
            <p:cNvSpPr/>
            <p:nvPr/>
          </p:nvSpPr>
          <p:spPr>
            <a:xfrm>
              <a:off x="1344" y="1688"/>
              <a:ext cx="2640" cy="172"/>
            </a:xfrm>
            <a:prstGeom prst="rect">
              <a:avLst/>
            </a:prstGeom>
            <a:noFill/>
            <a:ln w="9525">
              <a:noFill/>
            </a:ln>
          </p:spPr>
          <p:txBody>
            <a:bodyPr/>
            <a:lstStyle/>
            <a:p>
              <a:pPr eaLnBrk="1" hangingPunct="1"/>
              <a:r>
                <a:rPr lang="zh-CN" altLang="en-US" sz="1200" b="1" u="none" dirty="0">
                  <a:latin typeface="Times New Roman" panose="02020603050405020304" pitchFamily="18" charset="0"/>
                  <a:ea typeface="楷体_GB2312" pitchFamily="49" charset="-122"/>
                </a:rPr>
                <a:t>专业经历及学识 </a:t>
              </a:r>
              <a:r>
                <a:rPr lang="en-US" altLang="zh-CN" sz="1200" b="1" u="none" dirty="0">
                  <a:latin typeface="Times New Roman" panose="02020603050405020304" pitchFamily="18" charset="0"/>
                  <a:ea typeface="楷体_GB2312" pitchFamily="49" charset="-122"/>
                </a:rPr>
                <a:t>/ </a:t>
              </a:r>
              <a:r>
                <a:rPr lang="zh-CN" altLang="en-US" sz="1200" b="1" u="none" dirty="0">
                  <a:latin typeface="Times New Roman" panose="02020603050405020304" pitchFamily="18" charset="0"/>
                  <a:ea typeface="楷体_GB2312" pitchFamily="49" charset="-122"/>
                </a:rPr>
                <a:t>专业资格</a:t>
              </a:r>
              <a:endParaRPr lang="zh-CN" altLang="en-US" sz="1200" b="1" u="none">
                <a:latin typeface="Times New Roman" panose="02020603050405020304" pitchFamily="18" charset="0"/>
                <a:ea typeface="楷体_GB2312" pitchFamily="49" charset="-122"/>
              </a:endParaRPr>
            </a:p>
          </p:txBody>
        </p:sp>
        <p:sp>
          <p:nvSpPr>
            <p:cNvPr id="888897" name="矩形 888896"/>
            <p:cNvSpPr/>
            <p:nvPr/>
          </p:nvSpPr>
          <p:spPr>
            <a:xfrm>
              <a:off x="5232" y="1516"/>
              <a:ext cx="288" cy="172"/>
            </a:xfrm>
            <a:prstGeom prst="rect">
              <a:avLst/>
            </a:prstGeom>
            <a:noFill/>
            <a:ln w="9525">
              <a:noFill/>
            </a:ln>
          </p:spPr>
          <p:txBody>
            <a:bodyPr/>
            <a:lstStyle/>
            <a:p>
              <a:pPr eaLnBrk="1" hangingPunct="1"/>
              <a:r>
                <a:rPr lang="en-US" altLang="zh-CN" sz="1200" b="1" u="none">
                  <a:solidFill>
                    <a:schemeClr val="folHlink"/>
                  </a:solidFill>
                  <a:latin typeface="Times New Roman" panose="02020603050405020304" pitchFamily="18" charset="0"/>
                  <a:ea typeface="楷体_GB2312" pitchFamily="49" charset="-122"/>
                </a:rPr>
                <a:t>A</a:t>
              </a:r>
            </a:p>
          </p:txBody>
        </p:sp>
        <p:sp>
          <p:nvSpPr>
            <p:cNvPr id="888898" name="矩形 888897"/>
            <p:cNvSpPr/>
            <p:nvPr/>
          </p:nvSpPr>
          <p:spPr>
            <a:xfrm>
              <a:off x="4944" y="1516"/>
              <a:ext cx="288" cy="172"/>
            </a:xfrm>
            <a:prstGeom prst="rect">
              <a:avLst/>
            </a:prstGeom>
            <a:noFill/>
            <a:ln w="9525">
              <a:noFill/>
            </a:ln>
          </p:spPr>
          <p:txBody>
            <a:bodyPr/>
            <a:lstStyle/>
            <a:p>
              <a:pPr eaLnBrk="1" hangingPunct="1"/>
              <a:r>
                <a:rPr lang="en-US" altLang="zh-CN" sz="1200" b="1" u="none">
                  <a:solidFill>
                    <a:schemeClr val="folHlink"/>
                  </a:solidFill>
                  <a:latin typeface="Times New Roman" panose="02020603050405020304" pitchFamily="18" charset="0"/>
                  <a:ea typeface="楷体_GB2312" pitchFamily="49" charset="-122"/>
                </a:rPr>
                <a:t>B</a:t>
              </a:r>
            </a:p>
          </p:txBody>
        </p:sp>
        <p:sp>
          <p:nvSpPr>
            <p:cNvPr id="888899" name="矩形 888898"/>
            <p:cNvSpPr/>
            <p:nvPr/>
          </p:nvSpPr>
          <p:spPr>
            <a:xfrm>
              <a:off x="4656" y="1516"/>
              <a:ext cx="288" cy="172"/>
            </a:xfrm>
            <a:prstGeom prst="rect">
              <a:avLst/>
            </a:prstGeom>
            <a:noFill/>
            <a:ln w="9525">
              <a:noFill/>
            </a:ln>
          </p:spPr>
          <p:txBody>
            <a:bodyPr/>
            <a:lstStyle/>
            <a:p>
              <a:pPr eaLnBrk="1" hangingPunct="1"/>
              <a:r>
                <a:rPr lang="en-US" altLang="zh-CN" sz="1200" b="1" u="none">
                  <a:solidFill>
                    <a:schemeClr val="folHlink"/>
                  </a:solidFill>
                  <a:latin typeface="Times New Roman" panose="02020603050405020304" pitchFamily="18" charset="0"/>
                  <a:ea typeface="楷体_GB2312" pitchFamily="49" charset="-122"/>
                </a:rPr>
                <a:t>C</a:t>
              </a:r>
            </a:p>
          </p:txBody>
        </p:sp>
        <p:sp>
          <p:nvSpPr>
            <p:cNvPr id="888900" name="矩形 888899"/>
            <p:cNvSpPr/>
            <p:nvPr/>
          </p:nvSpPr>
          <p:spPr>
            <a:xfrm>
              <a:off x="4320" y="1516"/>
              <a:ext cx="336" cy="172"/>
            </a:xfrm>
            <a:prstGeom prst="rect">
              <a:avLst/>
            </a:prstGeom>
            <a:noFill/>
            <a:ln w="9525">
              <a:noFill/>
            </a:ln>
          </p:spPr>
          <p:txBody>
            <a:bodyPr/>
            <a:lstStyle/>
            <a:p>
              <a:pPr eaLnBrk="1" hangingPunct="1"/>
              <a:r>
                <a:rPr lang="en-US" altLang="zh-CN" sz="1200" b="1" u="none">
                  <a:solidFill>
                    <a:schemeClr val="folHlink"/>
                  </a:solidFill>
                  <a:latin typeface="Times New Roman" panose="02020603050405020304" pitchFamily="18" charset="0"/>
                  <a:ea typeface="楷体_GB2312" pitchFamily="49" charset="-122"/>
                </a:rPr>
                <a:t>D</a:t>
              </a:r>
            </a:p>
          </p:txBody>
        </p:sp>
        <p:sp>
          <p:nvSpPr>
            <p:cNvPr id="888901" name="矩形 888900"/>
            <p:cNvSpPr/>
            <p:nvPr/>
          </p:nvSpPr>
          <p:spPr>
            <a:xfrm>
              <a:off x="3984" y="1516"/>
              <a:ext cx="336" cy="172"/>
            </a:xfrm>
            <a:prstGeom prst="rect">
              <a:avLst/>
            </a:prstGeom>
            <a:noFill/>
            <a:ln w="9525">
              <a:noFill/>
            </a:ln>
          </p:spPr>
          <p:txBody>
            <a:bodyPr/>
            <a:lstStyle/>
            <a:p>
              <a:pPr eaLnBrk="1" hangingPunct="1"/>
              <a:r>
                <a:rPr lang="en-US" altLang="zh-CN" sz="1200" b="1" u="none">
                  <a:solidFill>
                    <a:schemeClr val="folHlink"/>
                  </a:solidFill>
                  <a:latin typeface="Times New Roman" panose="02020603050405020304" pitchFamily="18" charset="0"/>
                  <a:ea typeface="楷体_GB2312" pitchFamily="49" charset="-122"/>
                </a:rPr>
                <a:t>E</a:t>
              </a:r>
            </a:p>
          </p:txBody>
        </p:sp>
        <p:sp>
          <p:nvSpPr>
            <p:cNvPr id="888902" name="矩形 888901"/>
            <p:cNvSpPr/>
            <p:nvPr/>
          </p:nvSpPr>
          <p:spPr>
            <a:xfrm>
              <a:off x="1344" y="1516"/>
              <a:ext cx="2640" cy="172"/>
            </a:xfrm>
            <a:prstGeom prst="rect">
              <a:avLst/>
            </a:prstGeom>
            <a:noFill/>
            <a:ln w="9525">
              <a:noFill/>
            </a:ln>
          </p:spPr>
          <p:txBody>
            <a:bodyPr/>
            <a:lstStyle/>
            <a:p>
              <a:pPr eaLnBrk="1" hangingPunct="1"/>
              <a:r>
                <a:rPr lang="zh-CN" altLang="en-US" sz="1200" b="1" u="none" dirty="0">
                  <a:latin typeface="Times New Roman" panose="02020603050405020304" pitchFamily="18" charset="0"/>
                  <a:ea typeface="楷体_GB2312" pitchFamily="49" charset="-122"/>
                </a:rPr>
                <a:t>学历和培训经历</a:t>
              </a:r>
              <a:endParaRPr lang="zh-CN" altLang="en-US" sz="1200" b="1" u="none">
                <a:latin typeface="Times New Roman" panose="02020603050405020304" pitchFamily="18" charset="0"/>
                <a:ea typeface="楷体_GB2312" pitchFamily="49" charset="-122"/>
              </a:endParaRPr>
            </a:p>
          </p:txBody>
        </p:sp>
        <p:sp>
          <p:nvSpPr>
            <p:cNvPr id="888903" name="矩形 888902"/>
            <p:cNvSpPr/>
            <p:nvPr/>
          </p:nvSpPr>
          <p:spPr>
            <a:xfrm>
              <a:off x="240" y="1516"/>
              <a:ext cx="1104" cy="516"/>
            </a:xfrm>
            <a:prstGeom prst="rect">
              <a:avLst/>
            </a:prstGeom>
            <a:noFill/>
            <a:ln w="9525">
              <a:noFill/>
            </a:ln>
          </p:spPr>
          <p:txBody>
            <a:bodyPr/>
            <a:lstStyle/>
            <a:p>
              <a:pPr eaLnBrk="1" hangingPunct="1"/>
              <a:r>
                <a:rPr lang="zh-CN" altLang="en-US" sz="1200" b="1" u="none" dirty="0">
                  <a:latin typeface="Times New Roman" panose="02020603050405020304" pitchFamily="18" charset="0"/>
                  <a:ea typeface="楷体_GB2312" pitchFamily="49" charset="-122"/>
                </a:rPr>
                <a:t>教育与专业能力</a:t>
              </a:r>
              <a:endParaRPr lang="zh-CN" altLang="en-US" sz="1200" b="1" u="none">
                <a:latin typeface="Times New Roman" panose="02020603050405020304" pitchFamily="18" charset="0"/>
                <a:ea typeface="楷体_GB2312" pitchFamily="49" charset="-122"/>
              </a:endParaRPr>
            </a:p>
          </p:txBody>
        </p:sp>
        <p:sp>
          <p:nvSpPr>
            <p:cNvPr id="888904" name="矩形 888903"/>
            <p:cNvSpPr/>
            <p:nvPr/>
          </p:nvSpPr>
          <p:spPr>
            <a:xfrm>
              <a:off x="5232" y="1344"/>
              <a:ext cx="288" cy="172"/>
            </a:xfrm>
            <a:prstGeom prst="rect">
              <a:avLst/>
            </a:prstGeom>
            <a:noFill/>
            <a:ln w="9525">
              <a:noFill/>
            </a:ln>
          </p:spPr>
          <p:txBody>
            <a:bodyPr/>
            <a:lstStyle/>
            <a:p>
              <a:pPr eaLnBrk="1" hangingPunct="1"/>
              <a:r>
                <a:rPr lang="en-US" altLang="zh-CN" sz="1200" b="1" u="none">
                  <a:solidFill>
                    <a:schemeClr val="folHlink"/>
                  </a:solidFill>
                  <a:latin typeface="Times New Roman" panose="02020603050405020304" pitchFamily="18" charset="0"/>
                  <a:ea typeface="楷体_GB2312" pitchFamily="49" charset="-122"/>
                </a:rPr>
                <a:t>E</a:t>
              </a:r>
            </a:p>
          </p:txBody>
        </p:sp>
        <p:sp>
          <p:nvSpPr>
            <p:cNvPr id="888905" name="矩形 888904"/>
            <p:cNvSpPr/>
            <p:nvPr/>
          </p:nvSpPr>
          <p:spPr>
            <a:xfrm>
              <a:off x="4944" y="1344"/>
              <a:ext cx="288" cy="172"/>
            </a:xfrm>
            <a:prstGeom prst="rect">
              <a:avLst/>
            </a:prstGeom>
            <a:noFill/>
            <a:ln w="9525">
              <a:noFill/>
            </a:ln>
          </p:spPr>
          <p:txBody>
            <a:bodyPr/>
            <a:lstStyle/>
            <a:p>
              <a:pPr eaLnBrk="1" hangingPunct="1"/>
              <a:r>
                <a:rPr lang="en-US" altLang="zh-CN" sz="1200" b="1" u="none">
                  <a:solidFill>
                    <a:schemeClr val="folHlink"/>
                  </a:solidFill>
                  <a:latin typeface="Times New Roman" panose="02020603050405020304" pitchFamily="18" charset="0"/>
                  <a:ea typeface="楷体_GB2312" pitchFamily="49" charset="-122"/>
                </a:rPr>
                <a:t>D</a:t>
              </a:r>
            </a:p>
          </p:txBody>
        </p:sp>
        <p:sp>
          <p:nvSpPr>
            <p:cNvPr id="888906" name="矩形 888905"/>
            <p:cNvSpPr/>
            <p:nvPr/>
          </p:nvSpPr>
          <p:spPr>
            <a:xfrm>
              <a:off x="4656" y="1344"/>
              <a:ext cx="288" cy="172"/>
            </a:xfrm>
            <a:prstGeom prst="rect">
              <a:avLst/>
            </a:prstGeom>
            <a:noFill/>
            <a:ln w="9525">
              <a:noFill/>
            </a:ln>
          </p:spPr>
          <p:txBody>
            <a:bodyPr/>
            <a:lstStyle/>
            <a:p>
              <a:pPr eaLnBrk="1" hangingPunct="1"/>
              <a:r>
                <a:rPr lang="en-US" altLang="zh-CN" sz="1200" b="1" u="none">
                  <a:solidFill>
                    <a:schemeClr val="folHlink"/>
                  </a:solidFill>
                  <a:latin typeface="Times New Roman" panose="02020603050405020304" pitchFamily="18" charset="0"/>
                  <a:ea typeface="楷体_GB2312" pitchFamily="49" charset="-122"/>
                </a:rPr>
                <a:t>C</a:t>
              </a:r>
            </a:p>
          </p:txBody>
        </p:sp>
        <p:sp>
          <p:nvSpPr>
            <p:cNvPr id="888907" name="矩形 888906"/>
            <p:cNvSpPr/>
            <p:nvPr/>
          </p:nvSpPr>
          <p:spPr>
            <a:xfrm>
              <a:off x="4320" y="1344"/>
              <a:ext cx="336" cy="172"/>
            </a:xfrm>
            <a:prstGeom prst="rect">
              <a:avLst/>
            </a:prstGeom>
            <a:noFill/>
            <a:ln w="9525">
              <a:noFill/>
            </a:ln>
          </p:spPr>
          <p:txBody>
            <a:bodyPr/>
            <a:lstStyle/>
            <a:p>
              <a:pPr eaLnBrk="1" hangingPunct="1"/>
              <a:r>
                <a:rPr lang="en-US" altLang="zh-CN" sz="1200" b="1" u="none">
                  <a:solidFill>
                    <a:schemeClr val="folHlink"/>
                  </a:solidFill>
                  <a:latin typeface="Times New Roman" panose="02020603050405020304" pitchFamily="18" charset="0"/>
                  <a:ea typeface="楷体_GB2312" pitchFamily="49" charset="-122"/>
                </a:rPr>
                <a:t>B</a:t>
              </a:r>
            </a:p>
          </p:txBody>
        </p:sp>
        <p:sp>
          <p:nvSpPr>
            <p:cNvPr id="888908" name="矩形 888907"/>
            <p:cNvSpPr/>
            <p:nvPr/>
          </p:nvSpPr>
          <p:spPr>
            <a:xfrm>
              <a:off x="3984" y="1344"/>
              <a:ext cx="336" cy="172"/>
            </a:xfrm>
            <a:prstGeom prst="rect">
              <a:avLst/>
            </a:prstGeom>
            <a:noFill/>
            <a:ln w="9525">
              <a:noFill/>
            </a:ln>
          </p:spPr>
          <p:txBody>
            <a:bodyPr/>
            <a:lstStyle/>
            <a:p>
              <a:pPr eaLnBrk="1" hangingPunct="1"/>
              <a:r>
                <a:rPr lang="en-US" altLang="zh-CN" sz="1200" b="1" u="none">
                  <a:solidFill>
                    <a:schemeClr val="folHlink"/>
                  </a:solidFill>
                  <a:latin typeface="Times New Roman" panose="02020603050405020304" pitchFamily="18" charset="0"/>
                  <a:ea typeface="楷体_GB2312" pitchFamily="49" charset="-122"/>
                </a:rPr>
                <a:t>A</a:t>
              </a:r>
            </a:p>
          </p:txBody>
        </p:sp>
        <p:sp>
          <p:nvSpPr>
            <p:cNvPr id="888909" name="矩形 888908"/>
            <p:cNvSpPr/>
            <p:nvPr/>
          </p:nvSpPr>
          <p:spPr>
            <a:xfrm>
              <a:off x="1344" y="1344"/>
              <a:ext cx="2640" cy="172"/>
            </a:xfrm>
            <a:prstGeom prst="rect">
              <a:avLst/>
            </a:prstGeom>
            <a:noFill/>
            <a:ln w="9525">
              <a:noFill/>
            </a:ln>
          </p:spPr>
          <p:txBody>
            <a:bodyPr/>
            <a:lstStyle/>
            <a:p>
              <a:pPr eaLnBrk="1" hangingPunct="1"/>
              <a:r>
                <a:rPr lang="zh-CN" altLang="en-US" sz="1200" b="1" u="none" dirty="0">
                  <a:latin typeface="Times New Roman" panose="02020603050405020304" pitchFamily="18" charset="0"/>
                  <a:ea typeface="楷体_GB2312" pitchFamily="49" charset="-122"/>
                </a:rPr>
                <a:t>口头沟通（清楚、简明、逻辑）</a:t>
              </a:r>
              <a:endParaRPr lang="zh-CN" altLang="en-US" sz="1200" b="1" u="none">
                <a:latin typeface="Times New Roman" panose="02020603050405020304" pitchFamily="18" charset="0"/>
                <a:ea typeface="楷体_GB2312" pitchFamily="49" charset="-122"/>
              </a:endParaRPr>
            </a:p>
          </p:txBody>
        </p:sp>
        <p:sp>
          <p:nvSpPr>
            <p:cNvPr id="888910" name="矩形 888909"/>
            <p:cNvSpPr/>
            <p:nvPr/>
          </p:nvSpPr>
          <p:spPr>
            <a:xfrm>
              <a:off x="5232" y="1152"/>
              <a:ext cx="288" cy="192"/>
            </a:xfrm>
            <a:prstGeom prst="rect">
              <a:avLst/>
            </a:prstGeom>
            <a:noFill/>
            <a:ln w="9525">
              <a:noFill/>
            </a:ln>
          </p:spPr>
          <p:txBody>
            <a:bodyPr/>
            <a:lstStyle/>
            <a:p>
              <a:pPr eaLnBrk="1" hangingPunct="1"/>
              <a:r>
                <a:rPr lang="en-US" altLang="zh-CN" sz="1200" b="1" u="none">
                  <a:solidFill>
                    <a:schemeClr val="folHlink"/>
                  </a:solidFill>
                  <a:latin typeface="Times New Roman" panose="02020603050405020304" pitchFamily="18" charset="0"/>
                  <a:ea typeface="楷体_GB2312" pitchFamily="49" charset="-122"/>
                </a:rPr>
                <a:t>E</a:t>
              </a:r>
            </a:p>
          </p:txBody>
        </p:sp>
        <p:sp>
          <p:nvSpPr>
            <p:cNvPr id="888911" name="矩形 888910"/>
            <p:cNvSpPr/>
            <p:nvPr/>
          </p:nvSpPr>
          <p:spPr>
            <a:xfrm>
              <a:off x="4944" y="1152"/>
              <a:ext cx="288" cy="192"/>
            </a:xfrm>
            <a:prstGeom prst="rect">
              <a:avLst/>
            </a:prstGeom>
            <a:noFill/>
            <a:ln w="9525">
              <a:noFill/>
            </a:ln>
          </p:spPr>
          <p:txBody>
            <a:bodyPr/>
            <a:lstStyle/>
            <a:p>
              <a:pPr eaLnBrk="1" hangingPunct="1"/>
              <a:r>
                <a:rPr lang="en-US" altLang="zh-CN" sz="1200" b="1" u="none">
                  <a:solidFill>
                    <a:schemeClr val="folHlink"/>
                  </a:solidFill>
                  <a:latin typeface="Times New Roman" panose="02020603050405020304" pitchFamily="18" charset="0"/>
                  <a:ea typeface="楷体_GB2312" pitchFamily="49" charset="-122"/>
                </a:rPr>
                <a:t>D</a:t>
              </a:r>
            </a:p>
          </p:txBody>
        </p:sp>
        <p:sp>
          <p:nvSpPr>
            <p:cNvPr id="888912" name="矩形 888911"/>
            <p:cNvSpPr/>
            <p:nvPr/>
          </p:nvSpPr>
          <p:spPr>
            <a:xfrm>
              <a:off x="4656" y="1152"/>
              <a:ext cx="288" cy="192"/>
            </a:xfrm>
            <a:prstGeom prst="rect">
              <a:avLst/>
            </a:prstGeom>
            <a:noFill/>
            <a:ln w="9525">
              <a:noFill/>
            </a:ln>
          </p:spPr>
          <p:txBody>
            <a:bodyPr/>
            <a:lstStyle/>
            <a:p>
              <a:pPr eaLnBrk="1" hangingPunct="1"/>
              <a:r>
                <a:rPr lang="en-US" altLang="zh-CN" sz="1200" b="1" u="none">
                  <a:solidFill>
                    <a:schemeClr val="folHlink"/>
                  </a:solidFill>
                  <a:latin typeface="Times New Roman" panose="02020603050405020304" pitchFamily="18" charset="0"/>
                  <a:ea typeface="楷体_GB2312" pitchFamily="49" charset="-122"/>
                </a:rPr>
                <a:t>C</a:t>
              </a:r>
            </a:p>
          </p:txBody>
        </p:sp>
        <p:sp>
          <p:nvSpPr>
            <p:cNvPr id="888913" name="矩形 888912"/>
            <p:cNvSpPr/>
            <p:nvPr/>
          </p:nvSpPr>
          <p:spPr>
            <a:xfrm>
              <a:off x="4320" y="1152"/>
              <a:ext cx="336" cy="192"/>
            </a:xfrm>
            <a:prstGeom prst="rect">
              <a:avLst/>
            </a:prstGeom>
            <a:noFill/>
            <a:ln w="9525">
              <a:noFill/>
            </a:ln>
          </p:spPr>
          <p:txBody>
            <a:bodyPr/>
            <a:lstStyle/>
            <a:p>
              <a:pPr eaLnBrk="1" hangingPunct="1"/>
              <a:r>
                <a:rPr lang="en-US" altLang="zh-CN" sz="1200" b="1" u="none">
                  <a:solidFill>
                    <a:schemeClr val="folHlink"/>
                  </a:solidFill>
                  <a:latin typeface="Times New Roman" panose="02020603050405020304" pitchFamily="18" charset="0"/>
                  <a:ea typeface="楷体_GB2312" pitchFamily="49" charset="-122"/>
                </a:rPr>
                <a:t>B</a:t>
              </a:r>
            </a:p>
          </p:txBody>
        </p:sp>
        <p:sp>
          <p:nvSpPr>
            <p:cNvPr id="888914" name="矩形 888913"/>
            <p:cNvSpPr/>
            <p:nvPr/>
          </p:nvSpPr>
          <p:spPr>
            <a:xfrm>
              <a:off x="3984" y="1152"/>
              <a:ext cx="336" cy="192"/>
            </a:xfrm>
            <a:prstGeom prst="rect">
              <a:avLst/>
            </a:prstGeom>
            <a:noFill/>
            <a:ln w="9525">
              <a:noFill/>
            </a:ln>
          </p:spPr>
          <p:txBody>
            <a:bodyPr/>
            <a:lstStyle/>
            <a:p>
              <a:pPr eaLnBrk="1" hangingPunct="1"/>
              <a:r>
                <a:rPr lang="en-US" altLang="zh-CN" sz="1200" b="1" u="none">
                  <a:solidFill>
                    <a:schemeClr val="folHlink"/>
                  </a:solidFill>
                  <a:latin typeface="Times New Roman" panose="02020603050405020304" pitchFamily="18" charset="0"/>
                  <a:ea typeface="楷体_GB2312" pitchFamily="49" charset="-122"/>
                </a:rPr>
                <a:t>A</a:t>
              </a:r>
            </a:p>
          </p:txBody>
        </p:sp>
        <p:sp>
          <p:nvSpPr>
            <p:cNvPr id="888915" name="矩形 888914"/>
            <p:cNvSpPr/>
            <p:nvPr/>
          </p:nvSpPr>
          <p:spPr>
            <a:xfrm>
              <a:off x="1344" y="1152"/>
              <a:ext cx="2640" cy="192"/>
            </a:xfrm>
            <a:prstGeom prst="rect">
              <a:avLst/>
            </a:prstGeom>
            <a:noFill/>
            <a:ln w="9525">
              <a:noFill/>
            </a:ln>
          </p:spPr>
          <p:txBody>
            <a:bodyPr/>
            <a:lstStyle/>
            <a:p>
              <a:pPr eaLnBrk="1" hangingPunct="1"/>
              <a:r>
                <a:rPr lang="zh-CN" altLang="en-US" sz="1200" b="1" u="none" dirty="0">
                  <a:latin typeface="Times New Roman" panose="02020603050405020304" pitchFamily="18" charset="0"/>
                  <a:ea typeface="楷体_GB2312" pitchFamily="49" charset="-122"/>
                </a:rPr>
                <a:t>外表（干练、端庄、教养）</a:t>
              </a:r>
              <a:endParaRPr lang="zh-CN" altLang="en-US" sz="1200" b="1" u="none">
                <a:latin typeface="Times New Roman" panose="02020603050405020304" pitchFamily="18" charset="0"/>
                <a:ea typeface="楷体_GB2312" pitchFamily="49" charset="-122"/>
              </a:endParaRPr>
            </a:p>
          </p:txBody>
        </p:sp>
        <p:sp>
          <p:nvSpPr>
            <p:cNvPr id="888916" name="矩形 888915"/>
            <p:cNvSpPr/>
            <p:nvPr/>
          </p:nvSpPr>
          <p:spPr>
            <a:xfrm>
              <a:off x="240" y="1152"/>
              <a:ext cx="1104" cy="364"/>
            </a:xfrm>
            <a:prstGeom prst="rect">
              <a:avLst/>
            </a:prstGeom>
            <a:noFill/>
            <a:ln w="9525">
              <a:noFill/>
            </a:ln>
          </p:spPr>
          <p:txBody>
            <a:bodyPr/>
            <a:lstStyle/>
            <a:p>
              <a:pPr eaLnBrk="1" hangingPunct="1"/>
              <a:r>
                <a:rPr lang="zh-CN" altLang="en-US" sz="1200" b="1" u="none" dirty="0">
                  <a:latin typeface="Times New Roman" panose="02020603050405020304" pitchFamily="18" charset="0"/>
                  <a:ea typeface="楷体_GB2312" pitchFamily="49" charset="-122"/>
                </a:rPr>
                <a:t>形象与沟通</a:t>
              </a:r>
              <a:endParaRPr lang="zh-CN" altLang="en-US" sz="1200" b="1" u="none">
                <a:latin typeface="Times New Roman" panose="02020603050405020304" pitchFamily="18" charset="0"/>
                <a:ea typeface="楷体_GB2312" pitchFamily="49" charset="-122"/>
              </a:endParaRPr>
            </a:p>
          </p:txBody>
        </p:sp>
        <p:sp>
          <p:nvSpPr>
            <p:cNvPr id="888917" name="直接连接符 888916"/>
            <p:cNvSpPr/>
            <p:nvPr/>
          </p:nvSpPr>
          <p:spPr>
            <a:xfrm>
              <a:off x="240" y="2032"/>
              <a:ext cx="5280" cy="0"/>
            </a:xfrm>
            <a:prstGeom prst="line">
              <a:avLst/>
            </a:prstGeom>
            <a:ln w="12700" cap="flat" cmpd="sng">
              <a:solidFill>
                <a:srgbClr val="66FF33"/>
              </a:solidFill>
              <a:prstDash val="solid"/>
              <a:headEnd type="none" w="med" len="med"/>
              <a:tailEnd type="none" w="med" len="med"/>
            </a:ln>
          </p:spPr>
        </p:sp>
        <p:sp>
          <p:nvSpPr>
            <p:cNvPr id="888918" name="直接连接符 888917"/>
            <p:cNvSpPr/>
            <p:nvPr/>
          </p:nvSpPr>
          <p:spPr>
            <a:xfrm>
              <a:off x="240" y="2220"/>
              <a:ext cx="5280" cy="0"/>
            </a:xfrm>
            <a:prstGeom prst="line">
              <a:avLst/>
            </a:prstGeom>
            <a:ln w="12700" cap="flat" cmpd="sng">
              <a:solidFill>
                <a:srgbClr val="66FF33"/>
              </a:solidFill>
              <a:prstDash val="solid"/>
              <a:headEnd type="none" w="med" len="med"/>
              <a:tailEnd type="none" w="med" len="med"/>
            </a:ln>
          </p:spPr>
        </p:sp>
        <p:sp>
          <p:nvSpPr>
            <p:cNvPr id="888919" name="直接连接符 888918"/>
            <p:cNvSpPr/>
            <p:nvPr/>
          </p:nvSpPr>
          <p:spPr>
            <a:xfrm>
              <a:off x="240" y="2392"/>
              <a:ext cx="5280" cy="0"/>
            </a:xfrm>
            <a:prstGeom prst="line">
              <a:avLst/>
            </a:prstGeom>
            <a:ln w="12700" cap="flat" cmpd="sng">
              <a:solidFill>
                <a:srgbClr val="66FF33"/>
              </a:solidFill>
              <a:prstDash val="solid"/>
              <a:headEnd type="none" w="med" len="med"/>
              <a:tailEnd type="none" w="med" len="med"/>
            </a:ln>
          </p:spPr>
        </p:sp>
        <p:sp>
          <p:nvSpPr>
            <p:cNvPr id="888920" name="直接连接符 888919"/>
            <p:cNvSpPr/>
            <p:nvPr/>
          </p:nvSpPr>
          <p:spPr>
            <a:xfrm>
              <a:off x="240" y="2564"/>
              <a:ext cx="5280" cy="0"/>
            </a:xfrm>
            <a:prstGeom prst="line">
              <a:avLst/>
            </a:prstGeom>
            <a:ln w="12700" cap="flat" cmpd="sng">
              <a:solidFill>
                <a:srgbClr val="66FF33"/>
              </a:solidFill>
              <a:prstDash val="solid"/>
              <a:headEnd type="none" w="med" len="med"/>
              <a:tailEnd type="none" w="med" len="med"/>
            </a:ln>
          </p:spPr>
        </p:sp>
        <p:sp>
          <p:nvSpPr>
            <p:cNvPr id="888921" name="直接连接符 888920"/>
            <p:cNvSpPr/>
            <p:nvPr/>
          </p:nvSpPr>
          <p:spPr>
            <a:xfrm>
              <a:off x="240" y="2736"/>
              <a:ext cx="5280" cy="0"/>
            </a:xfrm>
            <a:prstGeom prst="line">
              <a:avLst/>
            </a:prstGeom>
            <a:ln w="12700" cap="flat" cmpd="sng">
              <a:solidFill>
                <a:srgbClr val="66FF33"/>
              </a:solidFill>
              <a:prstDash val="solid"/>
              <a:headEnd type="none" w="med" len="med"/>
              <a:tailEnd type="none" w="med" len="med"/>
            </a:ln>
          </p:spPr>
        </p:sp>
        <p:sp>
          <p:nvSpPr>
            <p:cNvPr id="888922" name="直接连接符 888921"/>
            <p:cNvSpPr/>
            <p:nvPr/>
          </p:nvSpPr>
          <p:spPr>
            <a:xfrm>
              <a:off x="240" y="2908"/>
              <a:ext cx="5280" cy="0"/>
            </a:xfrm>
            <a:prstGeom prst="line">
              <a:avLst/>
            </a:prstGeom>
            <a:ln w="12700" cap="flat" cmpd="sng">
              <a:solidFill>
                <a:srgbClr val="66FF33"/>
              </a:solidFill>
              <a:prstDash val="solid"/>
              <a:headEnd type="none" w="med" len="med"/>
              <a:tailEnd type="none" w="med" len="med"/>
            </a:ln>
          </p:spPr>
        </p:sp>
        <p:sp>
          <p:nvSpPr>
            <p:cNvPr id="888923" name="直接连接符 888922"/>
            <p:cNvSpPr/>
            <p:nvPr/>
          </p:nvSpPr>
          <p:spPr>
            <a:xfrm>
              <a:off x="240" y="3080"/>
              <a:ext cx="5280" cy="0"/>
            </a:xfrm>
            <a:prstGeom prst="line">
              <a:avLst/>
            </a:prstGeom>
            <a:ln w="12700" cap="flat" cmpd="sng">
              <a:solidFill>
                <a:srgbClr val="66FF33"/>
              </a:solidFill>
              <a:prstDash val="solid"/>
              <a:headEnd type="none" w="med" len="med"/>
              <a:tailEnd type="none" w="med" len="med"/>
            </a:ln>
          </p:spPr>
        </p:sp>
        <p:sp>
          <p:nvSpPr>
            <p:cNvPr id="888924" name="直接连接符 888923"/>
            <p:cNvSpPr/>
            <p:nvPr/>
          </p:nvSpPr>
          <p:spPr>
            <a:xfrm>
              <a:off x="240" y="3296"/>
              <a:ext cx="5280" cy="0"/>
            </a:xfrm>
            <a:prstGeom prst="line">
              <a:avLst/>
            </a:prstGeom>
            <a:ln w="12700" cap="flat" cmpd="sng">
              <a:solidFill>
                <a:srgbClr val="66FF33"/>
              </a:solidFill>
              <a:prstDash val="solid"/>
              <a:headEnd type="none" w="med" len="med"/>
              <a:tailEnd type="none" w="med" len="med"/>
            </a:ln>
          </p:spPr>
        </p:sp>
        <p:sp>
          <p:nvSpPr>
            <p:cNvPr id="888925" name="直接连接符 888924"/>
            <p:cNvSpPr/>
            <p:nvPr/>
          </p:nvSpPr>
          <p:spPr>
            <a:xfrm>
              <a:off x="240" y="1152"/>
              <a:ext cx="0" cy="364"/>
            </a:xfrm>
            <a:prstGeom prst="line">
              <a:avLst/>
            </a:prstGeom>
            <a:ln w="12700">
              <a:noFill/>
            </a:ln>
          </p:spPr>
        </p:sp>
        <p:sp>
          <p:nvSpPr>
            <p:cNvPr id="888926" name="直接连接符 888925"/>
            <p:cNvSpPr/>
            <p:nvPr/>
          </p:nvSpPr>
          <p:spPr>
            <a:xfrm>
              <a:off x="1344" y="1152"/>
              <a:ext cx="0" cy="2144"/>
            </a:xfrm>
            <a:prstGeom prst="line">
              <a:avLst/>
            </a:prstGeom>
            <a:ln w="12700" cap="flat" cmpd="sng">
              <a:solidFill>
                <a:srgbClr val="66FF33"/>
              </a:solidFill>
              <a:prstDash val="solid"/>
              <a:headEnd type="none" w="med" len="med"/>
              <a:tailEnd type="none" w="med" len="med"/>
            </a:ln>
          </p:spPr>
        </p:sp>
        <p:sp>
          <p:nvSpPr>
            <p:cNvPr id="888927" name="直接连接符 888926"/>
            <p:cNvSpPr/>
            <p:nvPr/>
          </p:nvSpPr>
          <p:spPr>
            <a:xfrm>
              <a:off x="3984" y="1152"/>
              <a:ext cx="0" cy="2144"/>
            </a:xfrm>
            <a:prstGeom prst="line">
              <a:avLst/>
            </a:prstGeom>
            <a:ln w="12700" cap="flat" cmpd="sng">
              <a:solidFill>
                <a:srgbClr val="66FF33"/>
              </a:solidFill>
              <a:prstDash val="solid"/>
              <a:headEnd type="none" w="med" len="med"/>
              <a:tailEnd type="none" w="med" len="med"/>
            </a:ln>
          </p:spPr>
        </p:sp>
        <p:sp>
          <p:nvSpPr>
            <p:cNvPr id="888928" name="直接连接符 888927"/>
            <p:cNvSpPr/>
            <p:nvPr/>
          </p:nvSpPr>
          <p:spPr>
            <a:xfrm>
              <a:off x="4320" y="1152"/>
              <a:ext cx="0" cy="2144"/>
            </a:xfrm>
            <a:prstGeom prst="line">
              <a:avLst/>
            </a:prstGeom>
            <a:ln w="12700" cap="flat" cmpd="sng">
              <a:solidFill>
                <a:srgbClr val="66FF33"/>
              </a:solidFill>
              <a:prstDash val="solid"/>
              <a:headEnd type="none" w="med" len="med"/>
              <a:tailEnd type="none" w="med" len="med"/>
            </a:ln>
          </p:spPr>
        </p:sp>
        <p:sp>
          <p:nvSpPr>
            <p:cNvPr id="888929" name="直接连接符 888928"/>
            <p:cNvSpPr/>
            <p:nvPr/>
          </p:nvSpPr>
          <p:spPr>
            <a:xfrm>
              <a:off x="4656" y="1152"/>
              <a:ext cx="0" cy="2144"/>
            </a:xfrm>
            <a:prstGeom prst="line">
              <a:avLst/>
            </a:prstGeom>
            <a:ln w="12700" cap="flat" cmpd="sng">
              <a:solidFill>
                <a:srgbClr val="66FF33"/>
              </a:solidFill>
              <a:prstDash val="solid"/>
              <a:headEnd type="none" w="med" len="med"/>
              <a:tailEnd type="none" w="med" len="med"/>
            </a:ln>
          </p:spPr>
        </p:sp>
        <p:sp>
          <p:nvSpPr>
            <p:cNvPr id="888930" name="直接连接符 888929"/>
            <p:cNvSpPr/>
            <p:nvPr/>
          </p:nvSpPr>
          <p:spPr>
            <a:xfrm>
              <a:off x="4944" y="1152"/>
              <a:ext cx="0" cy="2144"/>
            </a:xfrm>
            <a:prstGeom prst="line">
              <a:avLst/>
            </a:prstGeom>
            <a:ln w="12700" cap="flat" cmpd="sng">
              <a:solidFill>
                <a:srgbClr val="66FF33"/>
              </a:solidFill>
              <a:prstDash val="solid"/>
              <a:headEnd type="none" w="med" len="med"/>
              <a:tailEnd type="none" w="med" len="med"/>
            </a:ln>
          </p:spPr>
        </p:sp>
        <p:sp>
          <p:nvSpPr>
            <p:cNvPr id="888931" name="直接连接符 888930"/>
            <p:cNvSpPr/>
            <p:nvPr/>
          </p:nvSpPr>
          <p:spPr>
            <a:xfrm>
              <a:off x="5232" y="1152"/>
              <a:ext cx="0" cy="2144"/>
            </a:xfrm>
            <a:prstGeom prst="line">
              <a:avLst/>
            </a:prstGeom>
            <a:ln w="12700" cap="flat" cmpd="sng">
              <a:solidFill>
                <a:srgbClr val="66FF33"/>
              </a:solidFill>
              <a:prstDash val="solid"/>
              <a:headEnd type="none" w="med" len="med"/>
              <a:tailEnd type="none" w="med" len="med"/>
            </a:ln>
          </p:spPr>
        </p:sp>
        <p:sp>
          <p:nvSpPr>
            <p:cNvPr id="888932" name="直接连接符 888931"/>
            <p:cNvSpPr/>
            <p:nvPr/>
          </p:nvSpPr>
          <p:spPr>
            <a:xfrm>
              <a:off x="5520" y="1152"/>
              <a:ext cx="0" cy="192"/>
            </a:xfrm>
            <a:prstGeom prst="line">
              <a:avLst/>
            </a:prstGeom>
            <a:ln w="12700">
              <a:noFill/>
            </a:ln>
          </p:spPr>
        </p:sp>
        <p:sp>
          <p:nvSpPr>
            <p:cNvPr id="888933" name="直接连接符 888932"/>
            <p:cNvSpPr/>
            <p:nvPr/>
          </p:nvSpPr>
          <p:spPr>
            <a:xfrm>
              <a:off x="1344" y="1344"/>
              <a:ext cx="4176" cy="0"/>
            </a:xfrm>
            <a:prstGeom prst="line">
              <a:avLst/>
            </a:prstGeom>
            <a:ln w="12700" cap="flat" cmpd="sng">
              <a:solidFill>
                <a:srgbClr val="66FF33"/>
              </a:solidFill>
              <a:prstDash val="solid"/>
              <a:headEnd type="none" w="med" len="med"/>
              <a:tailEnd type="none" w="med" len="med"/>
            </a:ln>
          </p:spPr>
        </p:sp>
        <p:sp>
          <p:nvSpPr>
            <p:cNvPr id="888934" name="直接连接符 888933"/>
            <p:cNvSpPr/>
            <p:nvPr/>
          </p:nvSpPr>
          <p:spPr>
            <a:xfrm>
              <a:off x="1344" y="1688"/>
              <a:ext cx="4176" cy="0"/>
            </a:xfrm>
            <a:prstGeom prst="line">
              <a:avLst/>
            </a:prstGeom>
            <a:ln w="12700" cap="flat" cmpd="sng">
              <a:solidFill>
                <a:srgbClr val="66FF33"/>
              </a:solidFill>
              <a:prstDash val="solid"/>
              <a:headEnd type="none" w="med" len="med"/>
              <a:tailEnd type="none" w="med" len="med"/>
            </a:ln>
          </p:spPr>
        </p:sp>
        <p:sp>
          <p:nvSpPr>
            <p:cNvPr id="888935" name="直接连接符 888934"/>
            <p:cNvSpPr/>
            <p:nvPr/>
          </p:nvSpPr>
          <p:spPr>
            <a:xfrm>
              <a:off x="1344" y="1860"/>
              <a:ext cx="4176" cy="0"/>
            </a:xfrm>
            <a:prstGeom prst="line">
              <a:avLst/>
            </a:prstGeom>
            <a:ln w="12700" cap="flat" cmpd="sng">
              <a:solidFill>
                <a:srgbClr val="66FF33"/>
              </a:solidFill>
              <a:prstDash val="solid"/>
              <a:headEnd type="none" w="med" len="med"/>
              <a:tailEnd type="none" w="med" len="med"/>
            </a:ln>
          </p:spPr>
        </p:sp>
        <p:sp>
          <p:nvSpPr>
            <p:cNvPr id="888936" name="直接连接符 888935"/>
            <p:cNvSpPr/>
            <p:nvPr/>
          </p:nvSpPr>
          <p:spPr>
            <a:xfrm>
              <a:off x="240" y="1152"/>
              <a:ext cx="5280" cy="0"/>
            </a:xfrm>
            <a:prstGeom prst="line">
              <a:avLst/>
            </a:prstGeom>
            <a:ln w="12700" cap="flat" cmpd="sng">
              <a:solidFill>
                <a:srgbClr val="66FF33"/>
              </a:solidFill>
              <a:prstDash val="solid"/>
              <a:headEnd type="none" w="med" len="med"/>
              <a:tailEnd type="none" w="med" len="med"/>
            </a:ln>
          </p:spPr>
        </p:sp>
        <p:sp>
          <p:nvSpPr>
            <p:cNvPr id="888937" name="直接连接符 888936"/>
            <p:cNvSpPr/>
            <p:nvPr/>
          </p:nvSpPr>
          <p:spPr>
            <a:xfrm>
              <a:off x="240" y="1516"/>
              <a:ext cx="0" cy="516"/>
            </a:xfrm>
            <a:prstGeom prst="line">
              <a:avLst/>
            </a:prstGeom>
            <a:ln w="12700">
              <a:noFill/>
            </a:ln>
          </p:spPr>
        </p:sp>
        <p:sp>
          <p:nvSpPr>
            <p:cNvPr id="888938" name="直接连接符 888937"/>
            <p:cNvSpPr/>
            <p:nvPr/>
          </p:nvSpPr>
          <p:spPr>
            <a:xfrm>
              <a:off x="240" y="2032"/>
              <a:ext cx="0" cy="188"/>
            </a:xfrm>
            <a:prstGeom prst="line">
              <a:avLst/>
            </a:prstGeom>
            <a:ln w="12700">
              <a:noFill/>
            </a:ln>
          </p:spPr>
        </p:sp>
        <p:sp>
          <p:nvSpPr>
            <p:cNvPr id="888939" name="直接连接符 888938"/>
            <p:cNvSpPr/>
            <p:nvPr/>
          </p:nvSpPr>
          <p:spPr>
            <a:xfrm>
              <a:off x="240" y="2220"/>
              <a:ext cx="0" cy="172"/>
            </a:xfrm>
            <a:prstGeom prst="line">
              <a:avLst/>
            </a:prstGeom>
            <a:ln w="12700">
              <a:noFill/>
            </a:ln>
          </p:spPr>
        </p:sp>
        <p:sp>
          <p:nvSpPr>
            <p:cNvPr id="888940" name="直接连接符 888939"/>
            <p:cNvSpPr/>
            <p:nvPr/>
          </p:nvSpPr>
          <p:spPr>
            <a:xfrm>
              <a:off x="240" y="2392"/>
              <a:ext cx="0" cy="172"/>
            </a:xfrm>
            <a:prstGeom prst="line">
              <a:avLst/>
            </a:prstGeom>
            <a:ln w="12700">
              <a:noFill/>
            </a:ln>
          </p:spPr>
        </p:sp>
        <p:sp>
          <p:nvSpPr>
            <p:cNvPr id="888941" name="直接连接符 888940"/>
            <p:cNvSpPr/>
            <p:nvPr/>
          </p:nvSpPr>
          <p:spPr>
            <a:xfrm>
              <a:off x="240" y="2564"/>
              <a:ext cx="0" cy="172"/>
            </a:xfrm>
            <a:prstGeom prst="line">
              <a:avLst/>
            </a:prstGeom>
            <a:ln w="12700">
              <a:noFill/>
            </a:ln>
          </p:spPr>
        </p:sp>
        <p:sp>
          <p:nvSpPr>
            <p:cNvPr id="888942" name="直接连接符 888941"/>
            <p:cNvSpPr/>
            <p:nvPr/>
          </p:nvSpPr>
          <p:spPr>
            <a:xfrm>
              <a:off x="240" y="2736"/>
              <a:ext cx="0" cy="172"/>
            </a:xfrm>
            <a:prstGeom prst="line">
              <a:avLst/>
            </a:prstGeom>
            <a:ln w="12700">
              <a:noFill/>
            </a:ln>
          </p:spPr>
        </p:sp>
        <p:sp>
          <p:nvSpPr>
            <p:cNvPr id="888943" name="直接连接符 888942"/>
            <p:cNvSpPr/>
            <p:nvPr/>
          </p:nvSpPr>
          <p:spPr>
            <a:xfrm>
              <a:off x="240" y="2908"/>
              <a:ext cx="0" cy="172"/>
            </a:xfrm>
            <a:prstGeom prst="line">
              <a:avLst/>
            </a:prstGeom>
            <a:ln w="12700">
              <a:noFill/>
            </a:ln>
          </p:spPr>
        </p:sp>
        <p:sp>
          <p:nvSpPr>
            <p:cNvPr id="888944" name="直接连接符 888943"/>
            <p:cNvSpPr/>
            <p:nvPr/>
          </p:nvSpPr>
          <p:spPr>
            <a:xfrm>
              <a:off x="240" y="3080"/>
              <a:ext cx="0" cy="216"/>
            </a:xfrm>
            <a:prstGeom prst="line">
              <a:avLst/>
            </a:prstGeom>
            <a:ln w="12700">
              <a:noFill/>
            </a:ln>
          </p:spPr>
        </p:sp>
        <p:sp>
          <p:nvSpPr>
            <p:cNvPr id="888945" name="直接连接符 888944"/>
            <p:cNvSpPr/>
            <p:nvPr/>
          </p:nvSpPr>
          <p:spPr>
            <a:xfrm>
              <a:off x="5520" y="1344"/>
              <a:ext cx="0" cy="172"/>
            </a:xfrm>
            <a:prstGeom prst="line">
              <a:avLst/>
            </a:prstGeom>
            <a:ln w="12700">
              <a:noFill/>
            </a:ln>
          </p:spPr>
        </p:sp>
        <p:sp>
          <p:nvSpPr>
            <p:cNvPr id="888946" name="直接连接符 888945"/>
            <p:cNvSpPr/>
            <p:nvPr/>
          </p:nvSpPr>
          <p:spPr>
            <a:xfrm>
              <a:off x="5520" y="1516"/>
              <a:ext cx="0" cy="172"/>
            </a:xfrm>
            <a:prstGeom prst="line">
              <a:avLst/>
            </a:prstGeom>
            <a:ln w="12700">
              <a:noFill/>
            </a:ln>
          </p:spPr>
        </p:sp>
        <p:sp>
          <p:nvSpPr>
            <p:cNvPr id="888947" name="直接连接符 888946"/>
            <p:cNvSpPr/>
            <p:nvPr/>
          </p:nvSpPr>
          <p:spPr>
            <a:xfrm>
              <a:off x="5520" y="1688"/>
              <a:ext cx="0" cy="172"/>
            </a:xfrm>
            <a:prstGeom prst="line">
              <a:avLst/>
            </a:prstGeom>
            <a:ln w="12700">
              <a:noFill/>
            </a:ln>
          </p:spPr>
        </p:sp>
        <p:sp>
          <p:nvSpPr>
            <p:cNvPr id="888948" name="直接连接符 888947"/>
            <p:cNvSpPr/>
            <p:nvPr/>
          </p:nvSpPr>
          <p:spPr>
            <a:xfrm>
              <a:off x="5520" y="1860"/>
              <a:ext cx="0" cy="172"/>
            </a:xfrm>
            <a:prstGeom prst="line">
              <a:avLst/>
            </a:prstGeom>
            <a:ln w="12700">
              <a:noFill/>
            </a:ln>
          </p:spPr>
        </p:sp>
        <p:sp>
          <p:nvSpPr>
            <p:cNvPr id="888949" name="直接连接符 888948"/>
            <p:cNvSpPr/>
            <p:nvPr/>
          </p:nvSpPr>
          <p:spPr>
            <a:xfrm>
              <a:off x="5520" y="2032"/>
              <a:ext cx="0" cy="188"/>
            </a:xfrm>
            <a:prstGeom prst="line">
              <a:avLst/>
            </a:prstGeom>
            <a:ln w="12700">
              <a:noFill/>
            </a:ln>
          </p:spPr>
        </p:sp>
        <p:sp>
          <p:nvSpPr>
            <p:cNvPr id="888950" name="直接连接符 888949"/>
            <p:cNvSpPr/>
            <p:nvPr/>
          </p:nvSpPr>
          <p:spPr>
            <a:xfrm>
              <a:off x="5520" y="2220"/>
              <a:ext cx="0" cy="172"/>
            </a:xfrm>
            <a:prstGeom prst="line">
              <a:avLst/>
            </a:prstGeom>
            <a:ln w="12700">
              <a:noFill/>
            </a:ln>
          </p:spPr>
        </p:sp>
        <p:sp>
          <p:nvSpPr>
            <p:cNvPr id="888951" name="直接连接符 888950"/>
            <p:cNvSpPr/>
            <p:nvPr/>
          </p:nvSpPr>
          <p:spPr>
            <a:xfrm>
              <a:off x="5520" y="2392"/>
              <a:ext cx="0" cy="172"/>
            </a:xfrm>
            <a:prstGeom prst="line">
              <a:avLst/>
            </a:prstGeom>
            <a:ln w="12700">
              <a:noFill/>
            </a:ln>
          </p:spPr>
        </p:sp>
        <p:sp>
          <p:nvSpPr>
            <p:cNvPr id="888952" name="直接连接符 888951"/>
            <p:cNvSpPr/>
            <p:nvPr/>
          </p:nvSpPr>
          <p:spPr>
            <a:xfrm>
              <a:off x="5520" y="2564"/>
              <a:ext cx="0" cy="172"/>
            </a:xfrm>
            <a:prstGeom prst="line">
              <a:avLst/>
            </a:prstGeom>
            <a:ln w="12700">
              <a:noFill/>
            </a:ln>
          </p:spPr>
        </p:sp>
        <p:sp>
          <p:nvSpPr>
            <p:cNvPr id="888953" name="直接连接符 888952"/>
            <p:cNvSpPr/>
            <p:nvPr/>
          </p:nvSpPr>
          <p:spPr>
            <a:xfrm>
              <a:off x="5520" y="2736"/>
              <a:ext cx="0" cy="172"/>
            </a:xfrm>
            <a:prstGeom prst="line">
              <a:avLst/>
            </a:prstGeom>
            <a:ln w="12700">
              <a:noFill/>
            </a:ln>
          </p:spPr>
        </p:sp>
        <p:sp>
          <p:nvSpPr>
            <p:cNvPr id="888954" name="直接连接符 888953"/>
            <p:cNvSpPr/>
            <p:nvPr/>
          </p:nvSpPr>
          <p:spPr>
            <a:xfrm>
              <a:off x="5520" y="2908"/>
              <a:ext cx="0" cy="172"/>
            </a:xfrm>
            <a:prstGeom prst="line">
              <a:avLst/>
            </a:prstGeom>
            <a:ln w="12700">
              <a:noFill/>
            </a:ln>
          </p:spPr>
        </p:sp>
        <p:sp>
          <p:nvSpPr>
            <p:cNvPr id="888955" name="直接连接符 888954"/>
            <p:cNvSpPr/>
            <p:nvPr/>
          </p:nvSpPr>
          <p:spPr>
            <a:xfrm>
              <a:off x="5520" y="3080"/>
              <a:ext cx="0" cy="216"/>
            </a:xfrm>
            <a:prstGeom prst="line">
              <a:avLst/>
            </a:prstGeom>
            <a:ln w="12700">
              <a:noFill/>
            </a:ln>
          </p:spPr>
        </p:sp>
        <p:sp>
          <p:nvSpPr>
            <p:cNvPr id="888956" name="直接连接符 888955"/>
            <p:cNvSpPr/>
            <p:nvPr/>
          </p:nvSpPr>
          <p:spPr>
            <a:xfrm>
              <a:off x="240" y="1516"/>
              <a:ext cx="5280" cy="0"/>
            </a:xfrm>
            <a:prstGeom prst="line">
              <a:avLst/>
            </a:prstGeom>
            <a:ln w="12700" cap="flat" cmpd="sng">
              <a:solidFill>
                <a:srgbClr val="66FF33"/>
              </a:solidFill>
              <a:prstDash val="solid"/>
              <a:headEnd type="none" w="med" len="med"/>
              <a:tailEnd type="none" w="med" len="med"/>
            </a:ln>
          </p:spPr>
        </p:sp>
        <p:sp>
          <p:nvSpPr>
            <p:cNvPr id="888957" name="文本框 888956"/>
            <p:cNvSpPr txBox="1"/>
            <p:nvPr/>
          </p:nvSpPr>
          <p:spPr>
            <a:xfrm>
              <a:off x="288" y="720"/>
              <a:ext cx="5136" cy="403"/>
            </a:xfrm>
            <a:prstGeom prst="rect">
              <a:avLst/>
            </a:prstGeom>
            <a:noFill/>
            <a:ln w="9525">
              <a:noFill/>
            </a:ln>
          </p:spPr>
          <p:txBody>
            <a:bodyPr>
              <a:spAutoFit/>
            </a:bodyPr>
            <a:lstStyle/>
            <a:p>
              <a:pPr defTabSz="914400" eaLnBrk="1" hangingPunct="1">
                <a:lnSpc>
                  <a:spcPct val="60000"/>
                </a:lnSpc>
                <a:spcBef>
                  <a:spcPct val="50000"/>
                </a:spcBef>
                <a:tabLst>
                  <a:tab pos="7239000" algn="l"/>
                </a:tabLst>
              </a:pPr>
              <a:r>
                <a:rPr lang="zh-CN" altLang="en-US" sz="1600" b="1" u="none" dirty="0">
                  <a:latin typeface="Times New Roman" panose="02020603050405020304" pitchFamily="18" charset="0"/>
                  <a:ea typeface="楷体_GB2312" pitchFamily="49" charset="-122"/>
                </a:rPr>
                <a:t>编号：</a:t>
              </a:r>
            </a:p>
            <a:p>
              <a:pPr defTabSz="914400" eaLnBrk="1" hangingPunct="1">
                <a:lnSpc>
                  <a:spcPct val="60000"/>
                </a:lnSpc>
                <a:spcBef>
                  <a:spcPct val="50000"/>
                </a:spcBef>
                <a:tabLst>
                  <a:tab pos="7239000" algn="l"/>
                </a:tabLst>
              </a:pPr>
              <a:r>
                <a:rPr lang="zh-CN" altLang="en-US" sz="1600" b="1" u="none" dirty="0">
                  <a:latin typeface="Times New Roman" panose="02020603050405020304" pitchFamily="18" charset="0"/>
                  <a:ea typeface="楷体_GB2312" pitchFamily="49" charset="-122"/>
                </a:rPr>
                <a:t>应聘者姓名：                                 性别：                     应聘职位：</a:t>
              </a:r>
              <a:r>
                <a:rPr lang="zh-CN" altLang="en-US" sz="2400" u="sng" dirty="0">
                  <a:latin typeface="Times New Roman" panose="02020603050405020304" pitchFamily="18" charset="0"/>
                  <a:ea typeface="楷体_GB2312" pitchFamily="49" charset="-122"/>
                </a:rPr>
                <a:t>            </a:t>
              </a:r>
              <a:r>
                <a:rPr lang="zh-CN" altLang="en-US" sz="2400" u="none" dirty="0">
                  <a:latin typeface="Times New Roman" panose="02020603050405020304" pitchFamily="18" charset="0"/>
                  <a:ea typeface="楷体_GB2312" pitchFamily="49" charset="-122"/>
                </a:rPr>
                <a:t>    </a:t>
              </a:r>
              <a:endParaRPr lang="zh-CN" altLang="en-US" sz="2400" u="none">
                <a:latin typeface="Times New Roman" panose="02020603050405020304" pitchFamily="18" charset="0"/>
                <a:ea typeface="楷体_GB2312" pitchFamily="49" charset="-122"/>
              </a:endParaRPr>
            </a:p>
          </p:txBody>
        </p:sp>
        <p:sp>
          <p:nvSpPr>
            <p:cNvPr id="888958" name="直接连接符 888957"/>
            <p:cNvSpPr/>
            <p:nvPr/>
          </p:nvSpPr>
          <p:spPr>
            <a:xfrm>
              <a:off x="816" y="816"/>
              <a:ext cx="720" cy="0"/>
            </a:xfrm>
            <a:prstGeom prst="line">
              <a:avLst/>
            </a:prstGeom>
            <a:ln w="9525" cap="flat" cmpd="sng">
              <a:solidFill>
                <a:schemeClr val="folHlink"/>
              </a:solidFill>
              <a:prstDash val="solid"/>
              <a:headEnd type="none" w="med" len="med"/>
              <a:tailEnd type="none" w="med" len="med"/>
            </a:ln>
          </p:spPr>
        </p:sp>
        <p:sp>
          <p:nvSpPr>
            <p:cNvPr id="888959" name="直接连接符 888958"/>
            <p:cNvSpPr/>
            <p:nvPr/>
          </p:nvSpPr>
          <p:spPr>
            <a:xfrm>
              <a:off x="1152" y="1056"/>
              <a:ext cx="960" cy="0"/>
            </a:xfrm>
            <a:prstGeom prst="line">
              <a:avLst/>
            </a:prstGeom>
            <a:ln w="9525" cap="flat" cmpd="sng">
              <a:solidFill>
                <a:schemeClr val="folHlink"/>
              </a:solidFill>
              <a:prstDash val="solid"/>
              <a:headEnd type="none" w="med" len="med"/>
              <a:tailEnd type="none" w="med" len="med"/>
            </a:ln>
          </p:spPr>
        </p:sp>
        <p:sp>
          <p:nvSpPr>
            <p:cNvPr id="888960" name="直接连接符 888959"/>
            <p:cNvSpPr/>
            <p:nvPr/>
          </p:nvSpPr>
          <p:spPr>
            <a:xfrm>
              <a:off x="2544" y="1056"/>
              <a:ext cx="528" cy="0"/>
            </a:xfrm>
            <a:prstGeom prst="line">
              <a:avLst/>
            </a:prstGeom>
            <a:ln w="9525" cap="flat" cmpd="sng">
              <a:solidFill>
                <a:schemeClr val="folHlink"/>
              </a:solidFill>
              <a:prstDash val="solid"/>
              <a:headEnd type="none" w="med" len="med"/>
              <a:tailEnd type="none" w="med" len="med"/>
            </a:ln>
          </p:spPr>
        </p:sp>
        <p:sp>
          <p:nvSpPr>
            <p:cNvPr id="888961" name="直接连接符 888960"/>
            <p:cNvSpPr/>
            <p:nvPr/>
          </p:nvSpPr>
          <p:spPr>
            <a:xfrm>
              <a:off x="3936" y="1056"/>
              <a:ext cx="768" cy="0"/>
            </a:xfrm>
            <a:prstGeom prst="line">
              <a:avLst/>
            </a:prstGeom>
            <a:ln w="9525" cap="flat" cmpd="sng">
              <a:solidFill>
                <a:schemeClr val="folHlink"/>
              </a:solidFill>
              <a:prstDash val="solid"/>
              <a:headEnd type="none" w="med" len="med"/>
              <a:tailEnd type="none" w="med" len="med"/>
            </a:ln>
          </p:spPr>
        </p:sp>
        <p:sp>
          <p:nvSpPr>
            <p:cNvPr id="888962" name="文本框 888961"/>
            <p:cNvSpPr txBox="1"/>
            <p:nvPr/>
          </p:nvSpPr>
          <p:spPr>
            <a:xfrm>
              <a:off x="407" y="3421"/>
              <a:ext cx="4561" cy="674"/>
            </a:xfrm>
            <a:prstGeom prst="rect">
              <a:avLst/>
            </a:prstGeom>
            <a:noFill/>
            <a:ln w="9525">
              <a:noFill/>
            </a:ln>
          </p:spPr>
          <p:txBody>
            <a:bodyPr wrap="none" anchor="t">
              <a:spAutoFit/>
            </a:bodyPr>
            <a:lstStyle/>
            <a:p>
              <a:pPr eaLnBrk="1" hangingPunct="1"/>
              <a:r>
                <a:rPr lang="zh-CN" altLang="en-US" sz="1600" b="1" u="none" dirty="0">
                  <a:latin typeface="Times New Roman" panose="02020603050405020304" pitchFamily="18" charset="0"/>
                  <a:ea typeface="楷体_GB2312" pitchFamily="49" charset="-122"/>
                </a:rPr>
                <a:t>注：</a:t>
              </a:r>
              <a:r>
                <a:rPr lang="en-US" altLang="zh-CN" sz="1600" b="1" u="none" dirty="0">
                  <a:latin typeface="Times New Roman" panose="02020603050405020304" pitchFamily="18" charset="0"/>
                  <a:ea typeface="楷体_GB2312" pitchFamily="49" charset="-122"/>
                </a:rPr>
                <a:t>A</a:t>
              </a:r>
              <a:r>
                <a:rPr lang="zh-CN" altLang="en-US" sz="1600" b="1" u="none" dirty="0">
                  <a:latin typeface="Times New Roman" panose="02020603050405020304" pitchFamily="18" charset="0"/>
                  <a:ea typeface="楷体_GB2312" pitchFamily="49" charset="-122"/>
                </a:rPr>
                <a:t>：优秀；</a:t>
              </a:r>
              <a:r>
                <a:rPr lang="en-US" altLang="zh-CN" sz="1600" b="1" u="none" dirty="0">
                  <a:latin typeface="Times New Roman" panose="02020603050405020304" pitchFamily="18" charset="0"/>
                  <a:ea typeface="楷体_GB2312" pitchFamily="49" charset="-122"/>
                </a:rPr>
                <a:t>B</a:t>
              </a:r>
              <a:r>
                <a:rPr lang="zh-CN" altLang="en-US" sz="1600" b="1" u="none" dirty="0">
                  <a:latin typeface="Times New Roman" panose="02020603050405020304" pitchFamily="18" charset="0"/>
                  <a:ea typeface="楷体_GB2312" pitchFamily="49" charset="-122"/>
                </a:rPr>
                <a:t>：一般水平以上；</a:t>
              </a:r>
              <a:r>
                <a:rPr lang="en-US" altLang="zh-CN" sz="1600" b="1" u="none" dirty="0">
                  <a:latin typeface="Times New Roman" panose="02020603050405020304" pitchFamily="18" charset="0"/>
                  <a:ea typeface="楷体_GB2312" pitchFamily="49" charset="-122"/>
                </a:rPr>
                <a:t>C</a:t>
              </a:r>
              <a:r>
                <a:rPr lang="zh-CN" altLang="en-US" sz="1600" b="1" u="none" dirty="0">
                  <a:latin typeface="Times New Roman" panose="02020603050405020304" pitchFamily="18" charset="0"/>
                  <a:ea typeface="楷体_GB2312" pitchFamily="49" charset="-122"/>
                </a:rPr>
                <a:t>：一般水平；</a:t>
              </a:r>
              <a:r>
                <a:rPr lang="en-US" altLang="zh-CN" sz="1600" b="1" u="none" dirty="0">
                  <a:latin typeface="Times New Roman" panose="02020603050405020304" pitchFamily="18" charset="0"/>
                  <a:ea typeface="楷体_GB2312" pitchFamily="49" charset="-122"/>
                </a:rPr>
                <a:t>D</a:t>
              </a:r>
              <a:r>
                <a:rPr lang="zh-CN" altLang="en-US" sz="1600" b="1" u="none" dirty="0">
                  <a:latin typeface="Times New Roman" panose="02020603050405020304" pitchFamily="18" charset="0"/>
                  <a:ea typeface="楷体_GB2312" pitchFamily="49" charset="-122"/>
                </a:rPr>
                <a:t>：一般水平以下；</a:t>
              </a:r>
              <a:r>
                <a:rPr lang="en-US" altLang="zh-CN" sz="1600" b="1" u="none" dirty="0">
                  <a:latin typeface="Times New Roman" panose="02020603050405020304" pitchFamily="18" charset="0"/>
                  <a:ea typeface="楷体_GB2312" pitchFamily="49" charset="-122"/>
                </a:rPr>
                <a:t>E</a:t>
              </a:r>
              <a:r>
                <a:rPr lang="zh-CN" altLang="en-US" sz="1600" b="1" u="none" dirty="0">
                  <a:latin typeface="Times New Roman" panose="02020603050405020304" pitchFamily="18" charset="0"/>
                  <a:ea typeface="楷体_GB2312" pitchFamily="49" charset="-122"/>
                </a:rPr>
                <a:t>不合格</a:t>
              </a:r>
            </a:p>
            <a:p>
              <a:pPr eaLnBrk="1" hangingPunct="1"/>
              <a:r>
                <a:rPr lang="zh-CN" altLang="en-US" sz="1600" b="1" u="none" dirty="0">
                  <a:latin typeface="Times New Roman" panose="02020603050405020304" pitchFamily="18" charset="0"/>
                  <a:ea typeface="楷体_GB2312" pitchFamily="49" charset="-122"/>
                </a:rPr>
                <a:t>主试评语：</a:t>
              </a:r>
            </a:p>
            <a:p>
              <a:pPr eaLnBrk="1" hangingPunct="1"/>
              <a:r>
                <a:rPr lang="zh-CN" altLang="en-US" sz="1600" b="1" u="none" dirty="0">
                  <a:latin typeface="Times New Roman" panose="02020603050405020304" pitchFamily="18" charset="0"/>
                  <a:ea typeface="楷体_GB2312" pitchFamily="49" charset="-122"/>
                </a:rPr>
                <a:t>主试签名 ：</a:t>
              </a:r>
            </a:p>
            <a:p>
              <a:pPr eaLnBrk="1" hangingPunct="1"/>
              <a:r>
                <a:rPr lang="zh-CN" altLang="en-US" sz="1600" b="1" u="none" dirty="0">
                  <a:latin typeface="Times New Roman" panose="02020603050405020304" pitchFamily="18" charset="0"/>
                  <a:ea typeface="楷体_GB2312" pitchFamily="49" charset="-122"/>
                </a:rPr>
                <a:t>面试日期：</a:t>
              </a:r>
            </a:p>
          </p:txBody>
        </p:sp>
        <p:sp>
          <p:nvSpPr>
            <p:cNvPr id="888963" name="直接连接符 888962"/>
            <p:cNvSpPr/>
            <p:nvPr/>
          </p:nvSpPr>
          <p:spPr>
            <a:xfrm>
              <a:off x="1104" y="3696"/>
              <a:ext cx="3696" cy="0"/>
            </a:xfrm>
            <a:prstGeom prst="line">
              <a:avLst/>
            </a:prstGeom>
            <a:ln w="9525" cap="flat" cmpd="sng">
              <a:solidFill>
                <a:schemeClr val="tx1"/>
              </a:solidFill>
              <a:prstDash val="solid"/>
              <a:headEnd type="none" w="med" len="med"/>
              <a:tailEnd type="none" w="med" len="med"/>
            </a:ln>
          </p:spPr>
        </p:sp>
        <p:sp>
          <p:nvSpPr>
            <p:cNvPr id="888964" name="直接连接符 888963"/>
            <p:cNvSpPr/>
            <p:nvPr/>
          </p:nvSpPr>
          <p:spPr>
            <a:xfrm>
              <a:off x="1104" y="3840"/>
              <a:ext cx="1056" cy="0"/>
            </a:xfrm>
            <a:prstGeom prst="line">
              <a:avLst/>
            </a:prstGeom>
            <a:ln w="9525" cap="flat" cmpd="sng">
              <a:solidFill>
                <a:schemeClr val="tx1"/>
              </a:solidFill>
              <a:prstDash val="solid"/>
              <a:headEnd type="none" w="med" len="med"/>
              <a:tailEnd type="none" w="med" len="med"/>
            </a:ln>
          </p:spPr>
        </p:sp>
        <p:sp>
          <p:nvSpPr>
            <p:cNvPr id="888965" name="直接连接符 888964"/>
            <p:cNvSpPr/>
            <p:nvPr/>
          </p:nvSpPr>
          <p:spPr>
            <a:xfrm>
              <a:off x="1152" y="4032"/>
              <a:ext cx="960" cy="0"/>
            </a:xfrm>
            <a:prstGeom prst="line">
              <a:avLst/>
            </a:prstGeom>
            <a:ln w="9525" cap="flat" cmpd="sng">
              <a:solidFill>
                <a:schemeClr val="tx1"/>
              </a:solidFill>
              <a:prstDash val="solid"/>
              <a:headEnd type="none" w="med" len="med"/>
              <a:tailEnd type="none" w="med" len="med"/>
            </a:ln>
          </p:spPr>
        </p:sp>
      </p:grpSp>
      <p:sp>
        <p:nvSpPr>
          <p:cNvPr id="888966" name="文本框 888965"/>
          <p:cNvSpPr txBox="1"/>
          <p:nvPr/>
        </p:nvSpPr>
        <p:spPr>
          <a:xfrm>
            <a:off x="228600" y="0"/>
            <a:ext cx="1676400" cy="457200"/>
          </a:xfrm>
          <a:prstGeom prst="rect">
            <a:avLst/>
          </a:prstGeom>
          <a:noFill/>
          <a:ln w="9525">
            <a:noFill/>
          </a:ln>
        </p:spPr>
        <p:txBody>
          <a:bodyPr>
            <a:spAutoFit/>
          </a:bodyPr>
          <a:lstStyle/>
          <a:p>
            <a:pPr algn="ctr" eaLnBrk="1" hangingPunct="1">
              <a:spcBef>
                <a:spcPct val="50000"/>
              </a:spcBef>
            </a:pPr>
            <a:r>
              <a:rPr lang="zh-CN" altLang="en-US" sz="2400" u="none" dirty="0">
                <a:latin typeface="Times New Roman" panose="02020603050405020304" pitchFamily="18" charset="0"/>
                <a:ea typeface="楷体_GB2312" pitchFamily="49" charset="-122"/>
              </a:rPr>
              <a:t>附表格一</a:t>
            </a:r>
            <a:endParaRPr lang="zh-CN" altLang="en-US" sz="2400" u="none">
              <a:latin typeface="Times New Roman" panose="02020603050405020304" pitchFamily="18" charset="0"/>
              <a:ea typeface="楷体_GB2312"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8889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888834"/>
                                        </p:tgtEl>
                                        <p:attrNameLst>
                                          <p:attrName>style.visibility</p:attrName>
                                        </p:attrNameLst>
                                      </p:cBhvr>
                                      <p:to>
                                        <p:strVal val="visible"/>
                                      </p:to>
                                    </p:set>
                                    <p:anim calcmode="lin" valueType="num">
                                      <p:cBhvr additive="base">
                                        <p:cTn id="11" dur="500" fill="hold"/>
                                        <p:tgtEl>
                                          <p:spTgt spid="888834"/>
                                        </p:tgtEl>
                                        <p:attrNameLst>
                                          <p:attrName>ppt_x</p:attrName>
                                        </p:attrNameLst>
                                      </p:cBhvr>
                                      <p:tavLst>
                                        <p:tav tm="0">
                                          <p:val>
                                            <p:strVal val="0-#ppt_w/2"/>
                                          </p:val>
                                        </p:tav>
                                        <p:tav tm="100000">
                                          <p:val>
                                            <p:strVal val="#ppt_x"/>
                                          </p:val>
                                        </p:tav>
                                      </p:tavLst>
                                    </p:anim>
                                    <p:anim calcmode="lin" valueType="num">
                                      <p:cBhvr additive="base">
                                        <p:cTn id="12" dur="500" fill="hold"/>
                                        <p:tgtEl>
                                          <p:spTgt spid="88883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888835"/>
                                        </p:tgtEl>
                                        <p:attrNameLst>
                                          <p:attrName>style.visibility</p:attrName>
                                        </p:attrNameLst>
                                      </p:cBhvr>
                                      <p:to>
                                        <p:strVal val="visible"/>
                                      </p:to>
                                    </p:set>
                                    <p:animEffect transition="in" filter="slide(fromBottom)">
                                      <p:cBhvr>
                                        <p:cTn id="17" dur="500"/>
                                        <p:tgtEl>
                                          <p:spTgt spid="8888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8834" grpId="0"/>
      <p:bldP spid="888966" grpId="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890882" name="文本框 890881"/>
          <p:cNvSpPr txBox="1"/>
          <p:nvPr/>
        </p:nvSpPr>
        <p:spPr>
          <a:xfrm>
            <a:off x="609600" y="1935163"/>
            <a:ext cx="7848600" cy="4664075"/>
          </a:xfrm>
          <a:prstGeom prst="rect">
            <a:avLst/>
          </a:prstGeom>
          <a:noFill/>
          <a:ln w="9525">
            <a:noFill/>
          </a:ln>
        </p:spPr>
        <p:txBody>
          <a:bodyPr>
            <a:spAutoFit/>
          </a:bodyPr>
          <a:lstStyle/>
          <a:p>
            <a:pPr marL="285750" indent="-285750" eaLnBrk="1" hangingPunct="1">
              <a:lnSpc>
                <a:spcPct val="140000"/>
              </a:lnSpc>
              <a:spcBef>
                <a:spcPct val="20000"/>
              </a:spcBef>
              <a:buClr>
                <a:srgbClr val="339966"/>
              </a:buClr>
              <a:buFont typeface="Wingdings" panose="05000000000000000000" pitchFamily="2" charset="2"/>
              <a:buChar char="¯"/>
            </a:pPr>
            <a:r>
              <a:rPr lang="zh-CN" altLang="en-US" sz="2000" b="1" u="none" dirty="0">
                <a:latin typeface="幼圆" panose="02010509060101010101" pitchFamily="49" charset="-122"/>
                <a:ea typeface="幼圆" panose="02010509060101010101" pitchFamily="49" charset="-122"/>
              </a:rPr>
              <a:t>通过工作分析确定工作要求</a:t>
            </a:r>
          </a:p>
          <a:p>
            <a:pPr marL="285750" indent="-285750" eaLnBrk="1" hangingPunct="1">
              <a:lnSpc>
                <a:spcPct val="140000"/>
              </a:lnSpc>
              <a:spcBef>
                <a:spcPct val="20000"/>
              </a:spcBef>
              <a:buClr>
                <a:srgbClr val="339966"/>
              </a:buClr>
              <a:buFont typeface="Wingdings" panose="05000000000000000000" pitchFamily="2" charset="2"/>
              <a:buChar char="¯"/>
            </a:pPr>
            <a:r>
              <a:rPr lang="zh-CN" altLang="en-US" sz="2000" b="1" u="none" dirty="0">
                <a:latin typeface="幼圆" panose="02010509060101010101" pitchFamily="49" charset="-122"/>
                <a:ea typeface="幼圆" panose="02010509060101010101" pitchFamily="49" charset="-122"/>
              </a:rPr>
              <a:t>只着重了解工作要求的那些知识、技术、能力和其他特点（</a:t>
            </a:r>
            <a:r>
              <a:rPr lang="en-US" altLang="zh-CN" sz="2000" b="1" u="none" dirty="0" err="1">
                <a:latin typeface="Arial" panose="020B0604020202020204" pitchFamily="34" charset="0"/>
                <a:ea typeface="幼圆" panose="02010509060101010101" pitchFamily="49" charset="-122"/>
              </a:rPr>
              <a:t>Knowledge, Skills, Ability and Other characteristics, KSAOs</a:t>
            </a:r>
            <a:r>
              <a:rPr lang="zh-CN" altLang="en-US" sz="2000" b="1" u="none">
                <a:latin typeface="Arial" panose="020B0604020202020204" pitchFamily="34" charset="0"/>
                <a:ea typeface="幼圆" panose="02010509060101010101" pitchFamily="49" charset="-122"/>
              </a:rPr>
              <a:t>）。</a:t>
            </a:r>
            <a:endParaRPr lang="zh-CN" altLang="en-US" sz="2000" b="1" u="none">
              <a:latin typeface="幼圆" panose="02010509060101010101" pitchFamily="49" charset="-122"/>
              <a:ea typeface="幼圆" panose="02010509060101010101" pitchFamily="49" charset="-122"/>
            </a:endParaRPr>
          </a:p>
          <a:p>
            <a:pPr marL="285750" indent="-285750" eaLnBrk="1" hangingPunct="1">
              <a:lnSpc>
                <a:spcPct val="140000"/>
              </a:lnSpc>
              <a:spcBef>
                <a:spcPct val="20000"/>
              </a:spcBef>
              <a:buClr>
                <a:srgbClr val="339966"/>
              </a:buClr>
              <a:buFont typeface="Wingdings" panose="05000000000000000000" pitchFamily="2" charset="2"/>
              <a:buChar char="¯"/>
            </a:pPr>
            <a:r>
              <a:rPr lang="zh-CN" altLang="en-US" sz="2000" b="1" u="none" dirty="0">
                <a:latin typeface="幼圆" panose="02010509060101010101" pitchFamily="49" charset="-122"/>
                <a:ea typeface="幼圆" panose="02010509060101010101" pitchFamily="49" charset="-122"/>
              </a:rPr>
              <a:t>审查个人简历和申请表时，主要注意：与工作要求相符的关键词；反映申请者是否满足工作要求的形容词和数量词；在原工作中所掌握的技术和新工作所需的技术之间转换的难易程</a:t>
            </a:r>
          </a:p>
          <a:p>
            <a:pPr marL="285750" indent="-285750" eaLnBrk="1" hangingPunct="1">
              <a:lnSpc>
                <a:spcPct val="140000"/>
              </a:lnSpc>
              <a:spcBef>
                <a:spcPct val="20000"/>
              </a:spcBef>
              <a:buClr>
                <a:srgbClr val="339966"/>
              </a:buClr>
              <a:buFont typeface="Wingdings" panose="05000000000000000000" pitchFamily="2" charset="2"/>
              <a:buChar char="¯"/>
            </a:pPr>
            <a:r>
              <a:rPr lang="zh-CN" altLang="en-US" sz="2000" b="1" u="none" dirty="0">
                <a:latin typeface="幼圆" panose="02010509060101010101" pitchFamily="49" charset="-122"/>
                <a:ea typeface="幼圆" panose="02010509060101010101" pitchFamily="49" charset="-122"/>
              </a:rPr>
              <a:t>严格根据工作分析的结果设计面试问题</a:t>
            </a:r>
            <a:endParaRPr lang="zh-CN" altLang="en-US" sz="2000" b="1" u="none">
              <a:latin typeface="幼圆" panose="02010509060101010101" pitchFamily="49" charset="-122"/>
              <a:ea typeface="幼圆" panose="02010509060101010101" pitchFamily="49" charset="-122"/>
            </a:endParaRPr>
          </a:p>
          <a:p>
            <a:pPr marL="285750" indent="-285750" eaLnBrk="1" hangingPunct="1">
              <a:lnSpc>
                <a:spcPct val="140000"/>
              </a:lnSpc>
              <a:spcBef>
                <a:spcPct val="20000"/>
              </a:spcBef>
              <a:buClr>
                <a:srgbClr val="339966"/>
              </a:buClr>
              <a:buFont typeface="Wingdings" panose="05000000000000000000" pitchFamily="2" charset="2"/>
              <a:buChar char="¯"/>
            </a:pPr>
            <a:r>
              <a:rPr lang="zh-CN" altLang="en-US" sz="2000" b="1" u="none" dirty="0">
                <a:latin typeface="幼圆" panose="02010509060101010101" pitchFamily="49" charset="-122"/>
                <a:ea typeface="幼圆" panose="02010509060101010101" pitchFamily="49" charset="-122"/>
              </a:rPr>
              <a:t>在轻松的气氛下进行面试。</a:t>
            </a:r>
          </a:p>
          <a:p>
            <a:pPr marL="285750" indent="-285750" eaLnBrk="1" hangingPunct="1">
              <a:lnSpc>
                <a:spcPct val="140000"/>
              </a:lnSpc>
              <a:spcBef>
                <a:spcPct val="20000"/>
              </a:spcBef>
              <a:buClr>
                <a:srgbClr val="339966"/>
              </a:buClr>
              <a:buFont typeface="Wingdings" panose="05000000000000000000" pitchFamily="2" charset="2"/>
              <a:buChar char="¯"/>
            </a:pPr>
            <a:r>
              <a:rPr lang="zh-CN" altLang="en-US" sz="2000" b="1" u="none" dirty="0">
                <a:latin typeface="幼圆" panose="02010509060101010101" pitchFamily="49" charset="-122"/>
                <a:ea typeface="幼圆" panose="02010509060101010101" pitchFamily="49" charset="-122"/>
              </a:rPr>
              <a:t>编制</a:t>
            </a:r>
            <a:r>
              <a:rPr lang="en-US" altLang="zh-CN" sz="2000" b="1" u="none" dirty="0" err="1">
                <a:latin typeface="幼圆" panose="02010509060101010101" pitchFamily="49" charset="-122"/>
                <a:ea typeface="幼圆" panose="02010509060101010101" pitchFamily="49" charset="-122"/>
              </a:rPr>
              <a:t>KSAOs</a:t>
            </a:r>
            <a:r>
              <a:rPr lang="zh-CN" altLang="en-US" sz="2000" b="1" u="none" dirty="0">
                <a:latin typeface="幼圆" panose="02010509060101010101" pitchFamily="49" charset="-122"/>
                <a:ea typeface="幼圆" panose="02010509060101010101" pitchFamily="49" charset="-122"/>
              </a:rPr>
              <a:t>的表格，根据</a:t>
            </a:r>
            <a:r>
              <a:rPr lang="en-US" altLang="zh-CN" sz="2000" b="1" u="none" dirty="0" err="1">
                <a:latin typeface="幼圆" panose="02010509060101010101" pitchFamily="49" charset="-122"/>
                <a:ea typeface="幼圆" panose="02010509060101010101" pitchFamily="49" charset="-122"/>
              </a:rPr>
              <a:t>KSAOs</a:t>
            </a:r>
            <a:r>
              <a:rPr lang="zh-CN" altLang="en-US" sz="2000" b="1" u="none" dirty="0">
                <a:latin typeface="幼圆" panose="02010509060101010101" pitchFamily="49" charset="-122"/>
                <a:ea typeface="幼圆" panose="02010509060101010101" pitchFamily="49" charset="-122"/>
              </a:rPr>
              <a:t>来评价申请者</a:t>
            </a:r>
            <a:endParaRPr lang="zh-CN" altLang="en-US" sz="2000" b="1" u="none">
              <a:latin typeface="Times New Roman" panose="02020603050405020304" pitchFamily="18" charset="0"/>
            </a:endParaRPr>
          </a:p>
        </p:txBody>
      </p:sp>
      <p:sp>
        <p:nvSpPr>
          <p:cNvPr id="890883" name="文本框 890882"/>
          <p:cNvSpPr txBox="1"/>
          <p:nvPr/>
        </p:nvSpPr>
        <p:spPr>
          <a:xfrm>
            <a:off x="609600" y="1219200"/>
            <a:ext cx="3810000" cy="519113"/>
          </a:xfrm>
          <a:prstGeom prst="rect">
            <a:avLst/>
          </a:prstGeom>
          <a:noFill/>
          <a:ln w="9525">
            <a:noFill/>
          </a:ln>
          <a:effectLst>
            <a:outerShdw dist="35921" dir="2699999" algn="ctr" rotWithShape="0">
              <a:schemeClr val="bg1"/>
            </a:outerShdw>
          </a:effectLst>
        </p:spPr>
        <p:txBody>
          <a:bodyPr>
            <a:spAutoFit/>
          </a:bodyPr>
          <a:lstStyle/>
          <a:p>
            <a:pPr eaLnBrk="1" hangingPunct="1">
              <a:spcBef>
                <a:spcPct val="50000"/>
              </a:spcBef>
            </a:pPr>
            <a:r>
              <a:rPr lang="zh-CN" altLang="en-US" sz="2800" b="1" u="none" dirty="0">
                <a:solidFill>
                  <a:srgbClr val="FF6600"/>
                </a:solidFill>
                <a:latin typeface="Times New Roman" panose="02020603050405020304" pitchFamily="18" charset="0"/>
                <a:ea typeface="黑体" panose="02010609060101010101" pitchFamily="49" charset="-122"/>
              </a:rPr>
              <a:t>面试的规范化</a:t>
            </a:r>
            <a:endParaRPr lang="zh-CN" altLang="en-US" sz="2800" b="1" u="none">
              <a:solidFill>
                <a:srgbClr val="FF6600"/>
              </a:solidFill>
              <a:latin typeface="Times New Roman" panose="02020603050405020304" pitchFamily="18" charset="0"/>
              <a:ea typeface="黑体" panose="02010609060101010101" pitchFamily="49" charset="-122"/>
            </a:endParaRPr>
          </a:p>
        </p:txBody>
      </p:sp>
      <p:sp>
        <p:nvSpPr>
          <p:cNvPr id="890884" name="文本框 890883"/>
          <p:cNvSpPr txBox="1"/>
          <p:nvPr/>
        </p:nvSpPr>
        <p:spPr>
          <a:xfrm>
            <a:off x="609600" y="334963"/>
            <a:ext cx="4191000" cy="579437"/>
          </a:xfrm>
          <a:prstGeom prst="rect">
            <a:avLst/>
          </a:prstGeom>
          <a:noFill/>
          <a:ln w="9525">
            <a:noFill/>
          </a:ln>
          <a:effectLst>
            <a:outerShdw dist="35921" dir="2699999" algn="ctr" rotWithShape="0">
              <a:schemeClr val="bg1"/>
            </a:outerShdw>
          </a:effectLst>
        </p:spPr>
        <p:txBody>
          <a:bodyPr>
            <a:spAutoFit/>
          </a:bodyPr>
          <a:lstStyle/>
          <a:p>
            <a:pPr eaLnBrk="1" hangingPunct="1">
              <a:spcBef>
                <a:spcPct val="50000"/>
              </a:spcBef>
              <a:buClr>
                <a:schemeClr val="accent1"/>
              </a:buClr>
              <a:buFont typeface="Wingdings" panose="05000000000000000000" pitchFamily="2" charset="2"/>
            </a:pPr>
            <a:r>
              <a:rPr lang="zh-CN" altLang="en-US" sz="3200" b="1" i="1" u="none" dirty="0">
                <a:solidFill>
                  <a:srgbClr val="6666FF"/>
                </a:solidFill>
                <a:latin typeface="Times New Roman" panose="02020603050405020304" pitchFamily="18" charset="0"/>
                <a:ea typeface="黑体" panose="02010609060101010101" pitchFamily="49" charset="-122"/>
              </a:rPr>
              <a:t>如何使面试有效</a:t>
            </a:r>
            <a:endParaRPr lang="zh-CN" altLang="en-US" sz="3600" b="1" i="1" u="none">
              <a:solidFill>
                <a:srgbClr val="333399"/>
              </a:solidFill>
              <a:latin typeface="Times New Roman" panose="02020603050405020304" pitchFamily="18" charset="0"/>
              <a:ea typeface="黑体" panose="02010609060101010101" pitchFamily="49" charset="-122"/>
            </a:endParaRPr>
          </a:p>
        </p:txBody>
      </p:sp>
    </p:spTree>
  </p:cSld>
  <p:clrMapOvr>
    <a:masterClrMapping/>
  </p:clrMapOvr>
  <p:transition>
    <p:random/>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880642" name="标题 880641"/>
          <p:cNvSpPr>
            <a:spLocks noGrp="1"/>
          </p:cNvSpPr>
          <p:nvPr>
            <p:ph type="title"/>
          </p:nvPr>
        </p:nvSpPr>
        <p:spPr>
          <a:xfrm>
            <a:off x="755650" y="260350"/>
            <a:ext cx="7702550" cy="752475"/>
          </a:xfrm>
          <a:ln/>
        </p:spPr>
        <p:txBody>
          <a:bodyPr anchor="ctr"/>
          <a:lstStyle/>
          <a:p>
            <a:r>
              <a:rPr lang="en-US" altLang="zh-CN" sz="3600" b="1" dirty="0"/>
              <a:t>B</a:t>
            </a:r>
            <a:r>
              <a:rPr lang="zh-CN" altLang="en-US" sz="3600" b="1" dirty="0"/>
              <a:t>、评价中心测试</a:t>
            </a:r>
            <a:endParaRPr lang="zh-CN" altLang="en-US" sz="3600" b="1"/>
          </a:p>
        </p:txBody>
      </p:sp>
      <p:sp>
        <p:nvSpPr>
          <p:cNvPr id="880643" name="文本占位符 880642"/>
          <p:cNvSpPr>
            <a:spLocks noGrp="1"/>
          </p:cNvSpPr>
          <p:nvPr>
            <p:ph type="body" idx="1"/>
          </p:nvPr>
        </p:nvSpPr>
        <p:spPr>
          <a:xfrm>
            <a:off x="611188" y="908050"/>
            <a:ext cx="8532812" cy="5689600"/>
          </a:xfrm>
          <a:ln/>
        </p:spPr>
        <p:txBody>
          <a:bodyPr/>
          <a:lstStyle/>
          <a:p>
            <a:pPr>
              <a:lnSpc>
                <a:spcPct val="160000"/>
              </a:lnSpc>
            </a:pPr>
            <a:r>
              <a:rPr lang="zh-CN" altLang="en-US" sz="2800" b="1" dirty="0"/>
              <a:t>评价中心测试就是通过情景模拟的方法来对应聘者进行评价。</a:t>
            </a:r>
          </a:p>
          <a:p>
            <a:pPr lvl="1">
              <a:lnSpc>
                <a:spcPct val="160000"/>
              </a:lnSpc>
            </a:pPr>
            <a:r>
              <a:rPr lang="zh-CN" altLang="en-US" b="1" dirty="0"/>
              <a:t>无领导小组讨论</a:t>
            </a:r>
          </a:p>
          <a:p>
            <a:pPr lvl="1">
              <a:lnSpc>
                <a:spcPct val="160000"/>
              </a:lnSpc>
            </a:pPr>
            <a:r>
              <a:rPr lang="zh-CN" altLang="en-US" b="1" dirty="0"/>
              <a:t>公文处理</a:t>
            </a:r>
          </a:p>
          <a:p>
            <a:pPr lvl="1">
              <a:lnSpc>
                <a:spcPct val="160000"/>
              </a:lnSpc>
            </a:pPr>
            <a:r>
              <a:rPr lang="zh-CN" altLang="en-US" b="1" dirty="0"/>
              <a:t>角色扮演</a:t>
            </a:r>
          </a:p>
          <a:p>
            <a:pPr lvl="1">
              <a:lnSpc>
                <a:spcPct val="160000"/>
              </a:lnSpc>
            </a:pPr>
            <a:r>
              <a:rPr lang="zh-CN" altLang="en-US" b="1" dirty="0"/>
              <a:t>演讲</a:t>
            </a:r>
          </a:p>
          <a:p>
            <a:pPr lvl="1">
              <a:lnSpc>
                <a:spcPct val="160000"/>
              </a:lnSpc>
            </a:pPr>
            <a:r>
              <a:rPr lang="zh-CN" altLang="en-US" b="1" dirty="0"/>
              <a:t>案例分析</a:t>
            </a:r>
            <a:endParaRPr lang="zh-CN" altLang="en-US" b="1"/>
          </a:p>
        </p:txBody>
      </p:sp>
    </p:spTree>
  </p:cSld>
  <p:clrMapOvr>
    <a:masterClrMapping/>
  </p:clrMapOvr>
  <p:transition>
    <p:random/>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879618" name="标题 879617"/>
          <p:cNvSpPr>
            <a:spLocks noGrp="1"/>
          </p:cNvSpPr>
          <p:nvPr>
            <p:ph type="title"/>
          </p:nvPr>
        </p:nvSpPr>
        <p:spPr>
          <a:ln/>
        </p:spPr>
        <p:txBody>
          <a:bodyPr anchor="ctr"/>
          <a:lstStyle/>
          <a:p>
            <a:r>
              <a:rPr lang="en-US" altLang="zh-CN" sz="3600" b="1" dirty="0"/>
              <a:t>   3.</a:t>
            </a:r>
            <a:r>
              <a:rPr lang="zh-CN" altLang="en-US" sz="3600" b="1" dirty="0"/>
              <a:t>录用</a:t>
            </a:r>
            <a:br>
              <a:rPr lang="zh-CN" altLang="en-US" sz="3600" b="1" dirty="0"/>
            </a:br>
            <a:endParaRPr lang="zh-CN" altLang="en-US" sz="3600" b="1" dirty="0"/>
          </a:p>
        </p:txBody>
      </p:sp>
      <p:sp>
        <p:nvSpPr>
          <p:cNvPr id="879619" name="文本占位符 879618"/>
          <p:cNvSpPr>
            <a:spLocks noGrp="1"/>
          </p:cNvSpPr>
          <p:nvPr>
            <p:ph type="body" idx="1"/>
          </p:nvPr>
        </p:nvSpPr>
        <p:spPr>
          <a:xfrm>
            <a:off x="755650" y="981075"/>
            <a:ext cx="8137525" cy="5327650"/>
          </a:xfrm>
          <a:ln/>
        </p:spPr>
        <p:txBody>
          <a:bodyPr/>
          <a:lstStyle/>
          <a:p>
            <a:r>
              <a:rPr lang="en-US" altLang="zh-CN" b="1" dirty="0"/>
              <a:t>1</a:t>
            </a:r>
            <a:r>
              <a:rPr lang="zh-CN" altLang="en-US" b="1" dirty="0"/>
              <a:t>、背景调查</a:t>
            </a:r>
          </a:p>
          <a:p>
            <a:r>
              <a:rPr lang="en-US" altLang="zh-CN" b="1" dirty="0"/>
              <a:t>2</a:t>
            </a:r>
            <a:r>
              <a:rPr lang="zh-CN" altLang="en-US" b="1" dirty="0"/>
              <a:t>、体检</a:t>
            </a:r>
          </a:p>
          <a:p>
            <a:r>
              <a:rPr lang="en-US" altLang="zh-CN" b="1" dirty="0"/>
              <a:t>3</a:t>
            </a:r>
            <a:r>
              <a:rPr lang="zh-CN" altLang="en-US" b="1" dirty="0"/>
              <a:t>、通知求职者</a:t>
            </a:r>
          </a:p>
        </p:txBody>
      </p:sp>
    </p:spTree>
  </p:cSld>
  <p:clrMapOvr>
    <a:masterClrMapping/>
  </p:clrMapOvr>
  <p:transition>
    <p:random/>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881666" name="标题 881665"/>
          <p:cNvSpPr>
            <a:spLocks noGrp="1"/>
          </p:cNvSpPr>
          <p:nvPr>
            <p:ph type="title"/>
          </p:nvPr>
        </p:nvSpPr>
        <p:spPr>
          <a:ln/>
        </p:spPr>
        <p:txBody>
          <a:bodyPr anchor="ctr"/>
          <a:lstStyle/>
          <a:p>
            <a:r>
              <a:rPr lang="zh-CN" altLang="en-US" sz="4000" b="1" dirty="0"/>
              <a:t>（三）评估阶段</a:t>
            </a:r>
            <a:br>
              <a:rPr lang="zh-CN" altLang="en-US" sz="4000" b="1" dirty="0"/>
            </a:br>
            <a:endParaRPr lang="zh-CN" altLang="en-US" sz="4000" b="1" dirty="0"/>
          </a:p>
        </p:txBody>
      </p:sp>
      <p:sp>
        <p:nvSpPr>
          <p:cNvPr id="881667" name="文本占位符 881666"/>
          <p:cNvSpPr>
            <a:spLocks noGrp="1"/>
          </p:cNvSpPr>
          <p:nvPr>
            <p:ph type="body" idx="1"/>
          </p:nvPr>
        </p:nvSpPr>
        <p:spPr>
          <a:xfrm>
            <a:off x="755650" y="1052513"/>
            <a:ext cx="8137525" cy="5329237"/>
          </a:xfrm>
          <a:ln/>
        </p:spPr>
        <p:txBody>
          <a:bodyPr/>
          <a:lstStyle/>
          <a:p>
            <a:pPr>
              <a:buNone/>
            </a:pPr>
            <a:r>
              <a:rPr lang="en-US" altLang="zh-CN" b="1" dirty="0"/>
              <a:t>1.</a:t>
            </a:r>
            <a:r>
              <a:rPr lang="zh-CN" altLang="en-US" b="1" dirty="0"/>
              <a:t>招聘时间</a:t>
            </a:r>
          </a:p>
          <a:p>
            <a:pPr>
              <a:buNone/>
            </a:pPr>
            <a:r>
              <a:rPr lang="en-US" altLang="zh-CN" b="1" dirty="0"/>
              <a:t>2.</a:t>
            </a:r>
            <a:r>
              <a:rPr lang="zh-CN" altLang="en-US" b="1" dirty="0"/>
              <a:t>招聘成本</a:t>
            </a:r>
          </a:p>
          <a:p>
            <a:pPr lvl="1" algn="ctr">
              <a:buNone/>
            </a:pPr>
            <a:r>
              <a:rPr lang="zh-CN" altLang="en-US" b="1" dirty="0">
                <a:solidFill>
                  <a:schemeClr val="accent2"/>
                </a:solidFill>
              </a:rPr>
              <a:t>招募单价</a:t>
            </a:r>
            <a:r>
              <a:rPr lang="en-US" altLang="zh-CN" b="1" dirty="0">
                <a:solidFill>
                  <a:schemeClr val="accent2"/>
                </a:solidFill>
              </a:rPr>
              <a:t>=</a:t>
            </a:r>
            <a:r>
              <a:rPr lang="zh-CN" altLang="en-US" b="1" dirty="0">
                <a:solidFill>
                  <a:schemeClr val="accent2"/>
                </a:solidFill>
              </a:rPr>
              <a:t>招聘费用</a:t>
            </a:r>
            <a:r>
              <a:rPr lang="en-US" altLang="zh-CN" b="1" dirty="0">
                <a:solidFill>
                  <a:schemeClr val="accent2"/>
                </a:solidFill>
              </a:rPr>
              <a:t>/</a:t>
            </a:r>
            <a:r>
              <a:rPr lang="zh-CN" altLang="en-US" b="1" dirty="0">
                <a:solidFill>
                  <a:schemeClr val="accent2"/>
                </a:solidFill>
              </a:rPr>
              <a:t>应聘者人数 </a:t>
            </a:r>
          </a:p>
          <a:p>
            <a:pPr>
              <a:buNone/>
            </a:pPr>
            <a:r>
              <a:rPr lang="en-US" altLang="zh-CN" b="1" dirty="0"/>
              <a:t>3.</a:t>
            </a:r>
            <a:r>
              <a:rPr lang="zh-CN" altLang="en-US" b="1" dirty="0"/>
              <a:t>应聘比率</a:t>
            </a:r>
          </a:p>
          <a:p>
            <a:pPr lvl="1" algn="ctr">
              <a:buNone/>
            </a:pPr>
            <a:r>
              <a:rPr lang="en-US" altLang="zh-CN" b="1" dirty="0">
                <a:solidFill>
                  <a:schemeClr val="accent2"/>
                </a:solidFill>
              </a:rPr>
              <a:t>(</a:t>
            </a:r>
            <a:r>
              <a:rPr lang="zh-CN" altLang="en-US" b="1" dirty="0">
                <a:solidFill>
                  <a:schemeClr val="accent2"/>
                </a:solidFill>
              </a:rPr>
              <a:t>应聘人数</a:t>
            </a:r>
            <a:r>
              <a:rPr lang="en-US" altLang="zh-CN" b="1" dirty="0">
                <a:solidFill>
                  <a:schemeClr val="accent2"/>
                </a:solidFill>
              </a:rPr>
              <a:t>/</a:t>
            </a:r>
            <a:r>
              <a:rPr lang="zh-CN" altLang="en-US" b="1" dirty="0">
                <a:solidFill>
                  <a:schemeClr val="accent2"/>
                </a:solidFill>
              </a:rPr>
              <a:t>计划招聘人数</a:t>
            </a:r>
            <a:r>
              <a:rPr lang="en-US" altLang="zh-CN" b="1">
                <a:solidFill>
                  <a:schemeClr val="accent2"/>
                </a:solidFill>
              </a:rPr>
              <a:t>) ×100%</a:t>
            </a:r>
          </a:p>
          <a:p>
            <a:pPr>
              <a:buNone/>
            </a:pPr>
            <a:r>
              <a:rPr lang="en-US" altLang="zh-CN" b="1" dirty="0"/>
              <a:t>4.</a:t>
            </a:r>
            <a:r>
              <a:rPr lang="zh-CN" altLang="en-US" b="1" dirty="0"/>
              <a:t>录用比率</a:t>
            </a:r>
          </a:p>
          <a:p>
            <a:pPr lvl="1" algn="ctr">
              <a:buNone/>
            </a:pPr>
            <a:r>
              <a:rPr lang="en-US" altLang="zh-CN" b="1" dirty="0">
                <a:solidFill>
                  <a:schemeClr val="accent2"/>
                </a:solidFill>
              </a:rPr>
              <a:t>(</a:t>
            </a:r>
            <a:r>
              <a:rPr lang="zh-CN" altLang="en-US" b="1" dirty="0">
                <a:solidFill>
                  <a:schemeClr val="accent2"/>
                </a:solidFill>
              </a:rPr>
              <a:t>录用人数</a:t>
            </a:r>
            <a:r>
              <a:rPr lang="en-US" altLang="zh-CN" b="1" dirty="0">
                <a:solidFill>
                  <a:schemeClr val="accent2"/>
                </a:solidFill>
              </a:rPr>
              <a:t>/</a:t>
            </a:r>
            <a:r>
              <a:rPr lang="zh-CN" altLang="en-US" b="1" dirty="0">
                <a:solidFill>
                  <a:schemeClr val="accent2"/>
                </a:solidFill>
              </a:rPr>
              <a:t>计划招聘人数</a:t>
            </a:r>
            <a:r>
              <a:rPr lang="en-US" altLang="zh-CN" b="1">
                <a:solidFill>
                  <a:schemeClr val="accent2"/>
                </a:solidFill>
              </a:rPr>
              <a:t>) ×100%</a:t>
            </a:r>
          </a:p>
          <a:p>
            <a:endParaRPr lang="en-US" altLang="zh-CN" b="1">
              <a:solidFill>
                <a:schemeClr val="accent2"/>
              </a:solidFill>
            </a:endParaRPr>
          </a:p>
          <a:p>
            <a:r>
              <a:rPr lang="en-US" altLang="zh-CN" sz="3600" b="1"/>
              <a:t> </a:t>
            </a:r>
          </a:p>
        </p:txBody>
      </p:sp>
    </p:spTree>
  </p:cSld>
  <p:clrMapOvr>
    <a:masterClrMapping/>
  </p:clrMapOvr>
  <p:transition>
    <p:random/>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891906" name="标题 891905"/>
          <p:cNvSpPr>
            <a:spLocks noGrp="1"/>
          </p:cNvSpPr>
          <p:nvPr>
            <p:ph type="title"/>
          </p:nvPr>
        </p:nvSpPr>
        <p:spPr>
          <a:xfrm>
            <a:off x="609600" y="1447800"/>
            <a:ext cx="8080375" cy="1143000"/>
          </a:xfrm>
          <a:ln/>
        </p:spPr>
        <p:txBody>
          <a:bodyPr anchor="ctr"/>
          <a:lstStyle/>
          <a:p>
            <a:pPr>
              <a:lnSpc>
                <a:spcPct val="120000"/>
              </a:lnSpc>
            </a:pPr>
            <a:r>
              <a:rPr lang="en-US" altLang="zh-CN" sz="4800" b="1" dirty="0"/>
              <a:t> </a:t>
            </a:r>
            <a:r>
              <a:rPr lang="zh-CN" altLang="en-US" sz="4800" b="1" dirty="0"/>
              <a:t>第六章   员工培训 </a:t>
            </a:r>
          </a:p>
        </p:txBody>
      </p:sp>
      <p:sp>
        <p:nvSpPr>
          <p:cNvPr id="891907" name="文本框 891906"/>
          <p:cNvSpPr txBox="1"/>
          <p:nvPr/>
        </p:nvSpPr>
        <p:spPr>
          <a:xfrm>
            <a:off x="1143000" y="3581400"/>
            <a:ext cx="7162800" cy="641350"/>
          </a:xfrm>
          <a:prstGeom prst="rect">
            <a:avLst/>
          </a:prstGeom>
          <a:noFill/>
          <a:ln w="12700">
            <a:noFill/>
          </a:ln>
        </p:spPr>
        <p:txBody>
          <a:bodyPr>
            <a:spAutoFit/>
          </a:bodyPr>
          <a:lstStyle/>
          <a:p>
            <a:pPr eaLnBrk="1" hangingPunct="1">
              <a:spcBef>
                <a:spcPct val="50000"/>
              </a:spcBef>
            </a:pPr>
            <a:r>
              <a:rPr lang="en-US" altLang="zh-CN" sz="3600" b="1" u="none" dirty="0">
                <a:latin typeface="Times New Roman" panose="02020603050405020304" pitchFamily="18" charset="0"/>
              </a:rPr>
              <a:t> </a:t>
            </a:r>
            <a:endParaRPr lang="en-US" altLang="zh-CN" sz="3600" b="1" u="none">
              <a:latin typeface="Times New Roman" panose="02020603050405020304" pitchFamily="18" charset="0"/>
            </a:endParaRPr>
          </a:p>
        </p:txBody>
      </p:sp>
      <p:pic>
        <p:nvPicPr>
          <p:cNvPr id="891908" name="图片 891907" descr="BS00554_"/>
          <p:cNvPicPr>
            <a:picLocks noChangeAspect="1"/>
          </p:cNvPicPr>
          <p:nvPr/>
        </p:nvPicPr>
        <p:blipFill>
          <a:blip r:embed="rId2"/>
          <a:stretch>
            <a:fillRect/>
          </a:stretch>
        </p:blipFill>
        <p:spPr>
          <a:xfrm>
            <a:off x="4716463" y="3068638"/>
            <a:ext cx="3136900" cy="2736850"/>
          </a:xfrm>
          <a:prstGeom prst="rect">
            <a:avLst/>
          </a:prstGeom>
          <a:noFill/>
          <a:ln w="9525">
            <a:noFill/>
          </a:ln>
        </p:spPr>
      </p:pic>
    </p:spTree>
  </p:cSld>
  <p:clrMapOvr>
    <a:masterClrMapping/>
  </p:clrMapOvr>
  <p:transition>
    <p:random/>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892930" name="标题 892929"/>
          <p:cNvSpPr>
            <a:spLocks noGrp="1"/>
          </p:cNvSpPr>
          <p:nvPr>
            <p:ph type="title"/>
          </p:nvPr>
        </p:nvSpPr>
        <p:spPr>
          <a:ln/>
        </p:spPr>
        <p:txBody>
          <a:bodyPr anchor="ctr"/>
          <a:lstStyle/>
          <a:p>
            <a:r>
              <a:rPr lang="zh-CN" altLang="en-US" sz="4000" b="1" dirty="0"/>
              <a:t>第一节、员工 培训的概述</a:t>
            </a:r>
            <a:endParaRPr lang="zh-CN" altLang="en-US" sz="4000" b="1"/>
          </a:p>
        </p:txBody>
      </p:sp>
      <p:sp>
        <p:nvSpPr>
          <p:cNvPr id="892931" name="文本占位符 892930"/>
          <p:cNvSpPr>
            <a:spLocks noGrp="1"/>
          </p:cNvSpPr>
          <p:nvPr>
            <p:ph type="body" idx="1"/>
          </p:nvPr>
        </p:nvSpPr>
        <p:spPr>
          <a:xfrm>
            <a:off x="611188" y="1484313"/>
            <a:ext cx="7770812" cy="4002087"/>
          </a:xfrm>
          <a:ln/>
        </p:spPr>
        <p:txBody>
          <a:bodyPr/>
          <a:lstStyle/>
          <a:p>
            <a:pPr>
              <a:buNone/>
            </a:pPr>
            <a:r>
              <a:rPr lang="zh-CN" altLang="en-US" sz="2800" b="1" dirty="0"/>
              <a:t>一、 员工培训的概念</a:t>
            </a:r>
          </a:p>
          <a:p>
            <a:pPr>
              <a:lnSpc>
                <a:spcPct val="145000"/>
              </a:lnSpc>
              <a:spcAft>
                <a:spcPct val="30000"/>
              </a:spcAft>
            </a:pPr>
            <a:r>
              <a:rPr lang="zh-CN" altLang="en-US" sz="2800" b="1" dirty="0"/>
              <a:t>企业通过各种方式使员工具备完成现在或将来工作所需要的知识、技能并改变他们的工作的态度，以改善员工在现有或将来职位上的工作业绩，并最终实现企业整体绩效提升的一种计划性或连续性的活动。</a:t>
            </a:r>
          </a:p>
          <a:p>
            <a:pPr>
              <a:lnSpc>
                <a:spcPct val="145000"/>
              </a:lnSpc>
              <a:spcAft>
                <a:spcPct val="30000"/>
              </a:spcAft>
            </a:pPr>
            <a:endParaRPr lang="zh-CN" altLang="en-US" b="1" dirty="0"/>
          </a:p>
        </p:txBody>
      </p:sp>
    </p:spTree>
  </p:cSld>
  <p:clrMapOvr>
    <a:masterClrMapping/>
  </p:clrMapOvr>
  <p:transition>
    <p:random/>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893954" name="Rectangle 2"/>
          <p:cNvSpPr>
            <a:spLocks noGrp="1"/>
          </p:cNvSpPr>
          <p:nvPr>
            <p:ph type="title" idx="4294967295"/>
          </p:nvPr>
        </p:nvSpPr>
        <p:spPr>
          <a:ln/>
        </p:spPr>
        <p:txBody>
          <a:bodyPr vert="horz" wrap="square" lIns="91440" tIns="45720" rIns="91440" bIns="45720" anchor="ctr"/>
          <a:lstStyle/>
          <a:p>
            <a:pPr algn="l"/>
            <a:r>
              <a:rPr lang="zh-CN" altLang="en-US" sz="3600" b="1" dirty="0"/>
              <a:t>二、培训与开发的含义</a:t>
            </a:r>
          </a:p>
        </p:txBody>
      </p:sp>
      <p:sp>
        <p:nvSpPr>
          <p:cNvPr id="893955" name="Rectangle 3"/>
          <p:cNvSpPr>
            <a:spLocks noGrp="1"/>
          </p:cNvSpPr>
          <p:nvPr>
            <p:ph type="body" idx="4294967295"/>
          </p:nvPr>
        </p:nvSpPr>
        <p:spPr>
          <a:xfrm>
            <a:off x="755650" y="1196975"/>
            <a:ext cx="8388350" cy="5472113"/>
          </a:xfrm>
          <a:ln/>
        </p:spPr>
        <p:txBody>
          <a:bodyPr vert="horz" wrap="square" lIns="91440" tIns="45720" rIns="91440" bIns="45720" anchor="t"/>
          <a:lstStyle/>
          <a:p>
            <a:pPr>
              <a:lnSpc>
                <a:spcPct val="125000"/>
              </a:lnSpc>
              <a:spcBef>
                <a:spcPct val="35000"/>
              </a:spcBef>
              <a:buNone/>
            </a:pPr>
            <a:r>
              <a:rPr lang="en-US" altLang="zh-CN" sz="2800" b="1" dirty="0"/>
              <a:t> </a:t>
            </a:r>
            <a:r>
              <a:rPr lang="zh-CN" altLang="en-US" sz="2800" b="1" dirty="0"/>
              <a:t>理解培训和开发的含义，需要把握以下几个要点</a:t>
            </a:r>
          </a:p>
          <a:p>
            <a:pPr>
              <a:lnSpc>
                <a:spcPct val="125000"/>
              </a:lnSpc>
              <a:spcBef>
                <a:spcPct val="35000"/>
              </a:spcBef>
            </a:pPr>
            <a:r>
              <a:rPr lang="en-US" altLang="zh-CN" sz="2800" b="1" dirty="0"/>
              <a:t>1</a:t>
            </a:r>
            <a:r>
              <a:rPr lang="zh-CN" altLang="en-US" sz="2800" b="1" dirty="0"/>
              <a:t>、培训和开发的对象是企业的全体员工 </a:t>
            </a:r>
          </a:p>
          <a:p>
            <a:pPr>
              <a:lnSpc>
                <a:spcPct val="125000"/>
              </a:lnSpc>
              <a:spcBef>
                <a:spcPct val="35000"/>
              </a:spcBef>
            </a:pPr>
            <a:r>
              <a:rPr lang="en-US" altLang="zh-CN" sz="2800" b="1" dirty="0"/>
              <a:t>2</a:t>
            </a:r>
            <a:r>
              <a:rPr lang="zh-CN" altLang="en-US" sz="2800" b="1" dirty="0"/>
              <a:t>、培训与开发的内容应当全面并且与员工的工作有关， 。</a:t>
            </a:r>
          </a:p>
          <a:p>
            <a:pPr>
              <a:lnSpc>
                <a:spcPct val="125000"/>
              </a:lnSpc>
              <a:spcBef>
                <a:spcPct val="35000"/>
              </a:spcBef>
            </a:pPr>
            <a:r>
              <a:rPr lang="en-US" altLang="zh-CN" sz="2800" b="1" dirty="0"/>
              <a:t>3</a:t>
            </a:r>
            <a:r>
              <a:rPr lang="zh-CN" altLang="en-US" sz="2800" b="1" dirty="0"/>
              <a:t>、培训与开发的目的是改善员工的工作业绩并提升企业的整体绩效，这也是衡量培训与开发工作成败的根本性标准。</a:t>
            </a:r>
          </a:p>
          <a:p>
            <a:pPr>
              <a:lnSpc>
                <a:spcPct val="125000"/>
              </a:lnSpc>
              <a:spcBef>
                <a:spcPct val="35000"/>
              </a:spcBef>
            </a:pPr>
            <a:r>
              <a:rPr lang="en-US" altLang="zh-CN" sz="2800" b="1" dirty="0"/>
              <a:t>4</a:t>
            </a:r>
            <a:r>
              <a:rPr lang="zh-CN" altLang="en-US" sz="2800" b="1" dirty="0"/>
              <a:t>、培训与开发的主体是企业，应当由企业来组织和实施。</a:t>
            </a:r>
          </a:p>
        </p:txBody>
      </p:sp>
    </p:spTree>
  </p:cSld>
  <p:clrMapOvr>
    <a:masterClrMapping/>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标题 773121"/>
          <p:cNvSpPr>
            <a:spLocks noGrp="1"/>
          </p:cNvSpPr>
          <p:nvPr>
            <p:ph type="title"/>
          </p:nvPr>
        </p:nvSpPr>
        <p:spPr>
          <a:ln/>
        </p:spPr>
        <p:txBody>
          <a:bodyPr lIns="0" tIns="0" rIns="0" bIns="0" anchor="b"/>
          <a:lstStyle/>
          <a:p>
            <a:r>
              <a:rPr lang="zh-CN" altLang="en-US" b="1" dirty="0"/>
              <a:t>劳动者类型变化的示意图</a:t>
            </a:r>
            <a:endParaRPr lang="zh-CN" altLang="en-US" b="1"/>
          </a:p>
        </p:txBody>
      </p:sp>
      <p:sp>
        <p:nvSpPr>
          <p:cNvPr id="773123" name="文本框 773122"/>
          <p:cNvSpPr txBox="1"/>
          <p:nvPr/>
        </p:nvSpPr>
        <p:spPr>
          <a:xfrm>
            <a:off x="3419475" y="1341438"/>
            <a:ext cx="1584325" cy="469900"/>
          </a:xfrm>
          <a:prstGeom prst="rect">
            <a:avLst/>
          </a:prstGeom>
          <a:pattFill prst="pct60">
            <a:fgClr>
              <a:srgbClr val="FFCC00"/>
            </a:fgClr>
            <a:bgClr>
              <a:schemeClr val="bg1"/>
            </a:bgClr>
          </a:pattFill>
          <a:ln w="12700" cap="flat" cmpd="sng">
            <a:solidFill>
              <a:srgbClr val="FF9900"/>
            </a:solidFill>
            <a:prstDash val="solid"/>
            <a:miter/>
            <a:headEnd type="none" w="med" len="med"/>
            <a:tailEnd type="none" w="med" len="med"/>
          </a:ln>
        </p:spPr>
        <p:txBody>
          <a:bodyPr wrap="none" anchor="ctr"/>
          <a:lstStyle/>
          <a:p>
            <a:pPr algn="ctr" eaLnBrk="1" hangingPunct="1">
              <a:spcBef>
                <a:spcPct val="50000"/>
              </a:spcBef>
            </a:pPr>
            <a:r>
              <a:rPr lang="zh-CN" altLang="en-US" sz="2400" b="1" u="none" dirty="0">
                <a:latin typeface="Times New Roman" panose="02020603050405020304" pitchFamily="18" charset="0"/>
              </a:rPr>
              <a:t>体力型</a:t>
            </a:r>
          </a:p>
        </p:txBody>
      </p:sp>
      <p:sp>
        <p:nvSpPr>
          <p:cNvPr id="773124" name="文本框 773123"/>
          <p:cNvSpPr txBox="1"/>
          <p:nvPr/>
        </p:nvSpPr>
        <p:spPr>
          <a:xfrm>
            <a:off x="3276600" y="2565400"/>
            <a:ext cx="1800225" cy="469900"/>
          </a:xfrm>
          <a:prstGeom prst="rect">
            <a:avLst/>
          </a:prstGeom>
          <a:pattFill prst="pct60">
            <a:fgClr>
              <a:srgbClr val="FFCC00"/>
            </a:fgClr>
            <a:bgClr>
              <a:schemeClr val="bg1"/>
            </a:bgClr>
          </a:pattFill>
          <a:ln w="12700" cap="flat" cmpd="sng">
            <a:solidFill>
              <a:srgbClr val="FF9900"/>
            </a:solidFill>
            <a:prstDash val="solid"/>
            <a:miter/>
            <a:headEnd type="none" w="med" len="med"/>
            <a:tailEnd type="none" w="med" len="med"/>
          </a:ln>
        </p:spPr>
        <p:txBody>
          <a:bodyPr wrap="none" anchor="ctr"/>
          <a:lstStyle/>
          <a:p>
            <a:pPr algn="ctr" eaLnBrk="1" hangingPunct="1">
              <a:spcBef>
                <a:spcPct val="50000"/>
              </a:spcBef>
            </a:pPr>
            <a:r>
              <a:rPr lang="zh-CN" altLang="en-US" sz="2400" b="1" u="none" dirty="0">
                <a:latin typeface="Times New Roman" panose="02020603050405020304" pitchFamily="18" charset="0"/>
              </a:rPr>
              <a:t>一般文化型</a:t>
            </a:r>
          </a:p>
        </p:txBody>
      </p:sp>
      <p:sp>
        <p:nvSpPr>
          <p:cNvPr id="773125" name="直接连接符 773124"/>
          <p:cNvSpPr/>
          <p:nvPr/>
        </p:nvSpPr>
        <p:spPr>
          <a:xfrm>
            <a:off x="4211638" y="1773238"/>
            <a:ext cx="0" cy="792162"/>
          </a:xfrm>
          <a:prstGeom prst="line">
            <a:avLst/>
          </a:prstGeom>
          <a:ln w="38100" cap="flat" cmpd="sng">
            <a:solidFill>
              <a:srgbClr val="FF00FF"/>
            </a:solidFill>
            <a:prstDash val="solid"/>
            <a:headEnd type="none" w="med" len="med"/>
            <a:tailEnd type="triangle" w="med" len="med"/>
          </a:ln>
        </p:spPr>
      </p:sp>
      <p:sp>
        <p:nvSpPr>
          <p:cNvPr id="773126" name="文本框 773125"/>
          <p:cNvSpPr txBox="1"/>
          <p:nvPr/>
        </p:nvSpPr>
        <p:spPr>
          <a:xfrm>
            <a:off x="2771775" y="3860800"/>
            <a:ext cx="2808288" cy="469900"/>
          </a:xfrm>
          <a:prstGeom prst="rect">
            <a:avLst/>
          </a:prstGeom>
          <a:pattFill prst="pct60">
            <a:fgClr>
              <a:srgbClr val="FFCC00"/>
            </a:fgClr>
            <a:bgClr>
              <a:schemeClr val="bg1"/>
            </a:bgClr>
          </a:pattFill>
          <a:ln w="12700" cap="flat" cmpd="sng">
            <a:solidFill>
              <a:srgbClr val="FF9900"/>
            </a:solidFill>
            <a:prstDash val="solid"/>
            <a:miter/>
            <a:headEnd type="none" w="med" len="med"/>
            <a:tailEnd type="none" w="med" len="med"/>
          </a:ln>
        </p:spPr>
        <p:txBody>
          <a:bodyPr wrap="none" anchor="ctr"/>
          <a:lstStyle/>
          <a:p>
            <a:pPr algn="ctr" eaLnBrk="1" hangingPunct="1">
              <a:spcBef>
                <a:spcPct val="50000"/>
              </a:spcBef>
            </a:pPr>
            <a:r>
              <a:rPr lang="zh-CN" altLang="en-US" sz="2400" b="1" u="none" dirty="0">
                <a:latin typeface="Times New Roman" panose="02020603050405020304" pitchFamily="18" charset="0"/>
              </a:rPr>
              <a:t>较高的一般文化型</a:t>
            </a:r>
          </a:p>
        </p:txBody>
      </p:sp>
      <p:sp>
        <p:nvSpPr>
          <p:cNvPr id="773127" name="文本框 773126"/>
          <p:cNvSpPr txBox="1"/>
          <p:nvPr/>
        </p:nvSpPr>
        <p:spPr>
          <a:xfrm>
            <a:off x="3276600" y="5119688"/>
            <a:ext cx="1800225" cy="469900"/>
          </a:xfrm>
          <a:prstGeom prst="rect">
            <a:avLst/>
          </a:prstGeom>
          <a:pattFill prst="pct60">
            <a:fgClr>
              <a:srgbClr val="FFCC00"/>
            </a:fgClr>
            <a:bgClr>
              <a:schemeClr val="bg1"/>
            </a:bgClr>
          </a:pattFill>
          <a:ln w="12700" cap="flat" cmpd="sng">
            <a:solidFill>
              <a:srgbClr val="FF9900"/>
            </a:solidFill>
            <a:prstDash val="solid"/>
            <a:miter/>
            <a:headEnd type="none" w="med" len="med"/>
            <a:tailEnd type="none" w="med" len="med"/>
          </a:ln>
        </p:spPr>
        <p:txBody>
          <a:bodyPr wrap="none" anchor="ctr"/>
          <a:lstStyle/>
          <a:p>
            <a:pPr algn="ctr" eaLnBrk="1" hangingPunct="1">
              <a:spcBef>
                <a:spcPct val="50000"/>
              </a:spcBef>
            </a:pPr>
            <a:r>
              <a:rPr lang="zh-CN" altLang="en-US" sz="2400" b="1" u="none" dirty="0">
                <a:latin typeface="Times New Roman" panose="02020603050405020304" pitchFamily="18" charset="0"/>
              </a:rPr>
              <a:t>专业技术型</a:t>
            </a:r>
            <a:endParaRPr lang="zh-CN" altLang="en-US" sz="2400" b="1" u="none">
              <a:latin typeface="Times New Roman" panose="02020603050405020304" pitchFamily="18" charset="0"/>
            </a:endParaRPr>
          </a:p>
        </p:txBody>
      </p:sp>
      <p:sp>
        <p:nvSpPr>
          <p:cNvPr id="773128" name="直接连接符 773127"/>
          <p:cNvSpPr/>
          <p:nvPr/>
        </p:nvSpPr>
        <p:spPr>
          <a:xfrm>
            <a:off x="4211638" y="4327525"/>
            <a:ext cx="0" cy="792163"/>
          </a:xfrm>
          <a:prstGeom prst="line">
            <a:avLst/>
          </a:prstGeom>
          <a:ln w="38100" cap="flat" cmpd="sng">
            <a:solidFill>
              <a:srgbClr val="FF00FF"/>
            </a:solidFill>
            <a:prstDash val="solid"/>
            <a:headEnd type="none" w="med" len="med"/>
            <a:tailEnd type="triangle" w="med" len="med"/>
          </a:ln>
        </p:spPr>
      </p:sp>
      <p:sp>
        <p:nvSpPr>
          <p:cNvPr id="773129" name="直接连接符 773128"/>
          <p:cNvSpPr/>
          <p:nvPr/>
        </p:nvSpPr>
        <p:spPr>
          <a:xfrm>
            <a:off x="4211638" y="3068638"/>
            <a:ext cx="0" cy="792162"/>
          </a:xfrm>
          <a:prstGeom prst="line">
            <a:avLst/>
          </a:prstGeom>
          <a:ln w="38100" cap="flat" cmpd="sng">
            <a:solidFill>
              <a:srgbClr val="FF00FF"/>
            </a:solidFill>
            <a:prstDash val="solid"/>
            <a:headEnd type="none" w="med" len="med"/>
            <a:tailEnd type="triangle" w="med" len="med"/>
          </a:ln>
        </p:spPr>
      </p:sp>
    </p:spTree>
  </p:cSld>
  <p:clrMapOvr>
    <a:masterClrMapping/>
  </p:clrMapOvr>
  <p:transition>
    <p:random/>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894978" name="Rectangle 2"/>
          <p:cNvSpPr>
            <a:spLocks noGrp="1"/>
          </p:cNvSpPr>
          <p:nvPr>
            <p:ph type="title" idx="4294967295"/>
          </p:nvPr>
        </p:nvSpPr>
        <p:spPr>
          <a:ln/>
        </p:spPr>
        <p:txBody>
          <a:bodyPr vert="horz" wrap="square" lIns="91440" tIns="45720" rIns="91440" bIns="45720" anchor="ctr"/>
          <a:lstStyle/>
          <a:p>
            <a:pPr algn="l"/>
            <a:r>
              <a:rPr lang="zh-CN" altLang="en-US" sz="3600" b="1" dirty="0"/>
              <a:t>三、员工培训 的意义</a:t>
            </a:r>
          </a:p>
        </p:txBody>
      </p:sp>
      <p:sp>
        <p:nvSpPr>
          <p:cNvPr id="894979" name="Rectangle 3"/>
          <p:cNvSpPr>
            <a:spLocks noGrp="1"/>
          </p:cNvSpPr>
          <p:nvPr>
            <p:ph type="body" idx="4294967295"/>
          </p:nvPr>
        </p:nvSpPr>
        <p:spPr>
          <a:xfrm>
            <a:off x="762000" y="1600200"/>
            <a:ext cx="8058150" cy="4708525"/>
          </a:xfrm>
          <a:ln/>
        </p:spPr>
        <p:txBody>
          <a:bodyPr vert="horz" wrap="square" lIns="91440" tIns="45720" rIns="91440" bIns="45720" anchor="t"/>
          <a:lstStyle/>
          <a:p>
            <a:pPr marL="268605" indent="-268605">
              <a:spcBef>
                <a:spcPct val="45000"/>
              </a:spcBef>
            </a:pPr>
            <a:r>
              <a:rPr lang="en-US" altLang="zh-CN" sz="2800" b="1" dirty="0"/>
              <a:t> 1</a:t>
            </a:r>
            <a:r>
              <a:rPr lang="zh-CN" altLang="en-US" sz="2800" b="1" dirty="0"/>
              <a:t>、有助于提高员工的职业能力 </a:t>
            </a:r>
          </a:p>
          <a:p>
            <a:pPr marL="268605" indent="-268605">
              <a:spcBef>
                <a:spcPct val="45000"/>
              </a:spcBef>
            </a:pPr>
            <a:r>
              <a:rPr lang="zh-CN" altLang="en-US" sz="2800" b="1" dirty="0"/>
              <a:t> </a:t>
            </a:r>
            <a:r>
              <a:rPr lang="en-US" altLang="zh-CN" sz="2800" b="1" dirty="0"/>
              <a:t>2</a:t>
            </a:r>
            <a:r>
              <a:rPr lang="zh-CN" altLang="en-US" sz="2800" b="1" dirty="0"/>
              <a:t>、有助于增进企业的竞争优势</a:t>
            </a:r>
          </a:p>
          <a:p>
            <a:pPr marL="542925" lvl="1" indent="0">
              <a:spcBef>
                <a:spcPct val="45000"/>
              </a:spcBef>
            </a:pPr>
            <a:r>
              <a:rPr lang="zh-CN" altLang="en-US" sz="2400" b="1" dirty="0"/>
              <a:t>通过培训与开发，可以使员工掌握新的知识和技术，使企业拥有高素质的人才队伍；同时还可以营造鼓励学习的气氛，提高企业的学习能力，增进企业的竞争优势。</a:t>
            </a:r>
          </a:p>
          <a:p>
            <a:pPr marL="542925" lvl="1" indent="0">
              <a:spcBef>
                <a:spcPct val="45000"/>
              </a:spcBef>
              <a:buNone/>
            </a:pPr>
            <a:r>
              <a:rPr lang="en-US" altLang="zh-CN" b="1" dirty="0"/>
              <a:t>3</a:t>
            </a:r>
            <a:r>
              <a:rPr lang="zh-CN" altLang="en-US" b="1" dirty="0"/>
              <a:t>、有助于提高员工的满足感</a:t>
            </a:r>
          </a:p>
          <a:p>
            <a:pPr marL="542925" lvl="1" indent="0">
              <a:spcBef>
                <a:spcPct val="45000"/>
              </a:spcBef>
              <a:buNone/>
            </a:pPr>
            <a:r>
              <a:rPr lang="en-US" altLang="zh-CN" b="1" dirty="0"/>
              <a:t>4</a:t>
            </a:r>
            <a:r>
              <a:rPr lang="zh-CN" altLang="en-US" b="1" dirty="0"/>
              <a:t>、有助于培训企业文化</a:t>
            </a:r>
          </a:p>
          <a:p>
            <a:pPr marL="542925" lvl="1" indent="0">
              <a:spcBef>
                <a:spcPct val="45000"/>
              </a:spcBef>
              <a:buNone/>
            </a:pPr>
            <a:endParaRPr lang="zh-CN" altLang="en-US" b="1" dirty="0"/>
          </a:p>
          <a:p>
            <a:pPr marL="542925" lvl="1" indent="0">
              <a:spcBef>
                <a:spcPct val="45000"/>
              </a:spcBef>
            </a:pPr>
            <a:endParaRPr lang="zh-CN" altLang="en-US" b="1" dirty="0"/>
          </a:p>
        </p:txBody>
      </p:sp>
    </p:spTree>
  </p:cSld>
  <p:clrMapOvr>
    <a:masterClrMapping/>
  </p:clrMapOvr>
  <p:transition>
    <p:random/>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grpSp>
        <p:nvGrpSpPr>
          <p:cNvPr id="896002" name="组合 896001"/>
          <p:cNvGrpSpPr/>
          <p:nvPr/>
        </p:nvGrpSpPr>
        <p:grpSpPr>
          <a:xfrm>
            <a:off x="609600" y="1752600"/>
            <a:ext cx="7924800" cy="4648200"/>
            <a:chOff x="384" y="1104"/>
            <a:chExt cx="4992" cy="2928"/>
          </a:xfrm>
        </p:grpSpPr>
        <p:sp>
          <p:nvSpPr>
            <p:cNvPr id="896003" name="文本框 896002"/>
            <p:cNvSpPr txBox="1"/>
            <p:nvPr/>
          </p:nvSpPr>
          <p:spPr>
            <a:xfrm>
              <a:off x="611" y="1581"/>
              <a:ext cx="1021" cy="321"/>
            </a:xfrm>
            <a:prstGeom prst="rect">
              <a:avLst/>
            </a:prstGeom>
            <a:solidFill>
              <a:srgbClr val="CCECFF"/>
            </a:solidFill>
            <a:ln w="9525" cap="flat" cmpd="sng">
              <a:prstDash val="solid"/>
              <a:miter/>
              <a:headEnd type="none" w="med" len="med"/>
              <a:tailEnd type="none" w="med" len="med"/>
            </a:ln>
            <a:scene3d>
              <a:camera prst="legacyObliqueTopRight">
                <a:rot lat="0" lon="0" rev="0"/>
              </a:camera>
              <a:lightRig rig="legacyFlat3" dir="b"/>
            </a:scene3d>
            <a:sp3d extrusionH="201600" prstMaterial="legacyMatte">
              <a:bevelT w="13500" h="13500" prst="angle"/>
              <a:bevelB w="13500" h="13500" prst="angle"/>
              <a:extrusionClr>
                <a:srgbClr val="CCECFF"/>
              </a:extrusionClr>
            </a:sp3d>
          </p:spPr>
          <p:txBody>
            <a:bodyPr tIns="82800">
              <a:flatTx/>
            </a:bodyPr>
            <a:lstStyle/>
            <a:p>
              <a:pPr algn="just" eaLnBrk="1" hangingPunct="1"/>
              <a:r>
                <a:rPr lang="zh-CN" altLang="en-US" sz="1800" b="1" u="none" dirty="0">
                  <a:latin typeface="Times New Roman" panose="02020603050405020304" pitchFamily="18" charset="0"/>
                  <a:ea typeface="幼圆" panose="02010509060101010101" pitchFamily="49" charset="-122"/>
                </a:rPr>
                <a:t>培训需求评估</a:t>
              </a:r>
            </a:p>
          </p:txBody>
        </p:sp>
        <p:sp>
          <p:nvSpPr>
            <p:cNvPr id="896004" name="文本框 896003"/>
            <p:cNvSpPr txBox="1"/>
            <p:nvPr/>
          </p:nvSpPr>
          <p:spPr>
            <a:xfrm>
              <a:off x="611" y="2213"/>
              <a:ext cx="1021" cy="322"/>
            </a:xfrm>
            <a:prstGeom prst="rect">
              <a:avLst/>
            </a:prstGeom>
            <a:solidFill>
              <a:srgbClr val="CCECFF"/>
            </a:solidFill>
            <a:ln w="9525" cap="flat" cmpd="sng">
              <a:prstDash val="solid"/>
              <a:miter/>
              <a:headEnd type="none" w="med" len="med"/>
              <a:tailEnd type="none" w="med" len="med"/>
            </a:ln>
            <a:scene3d>
              <a:camera prst="legacyObliqueTopRight">
                <a:rot lat="0" lon="0" rev="0"/>
              </a:camera>
              <a:lightRig rig="legacyFlat3" dir="b"/>
            </a:scene3d>
            <a:sp3d extrusionH="201600" prstMaterial="legacyMatte">
              <a:bevelT w="13500" h="13500" prst="angle"/>
              <a:bevelB w="13500" h="13500" prst="angle"/>
              <a:extrusionClr>
                <a:srgbClr val="CCECFF"/>
              </a:extrusionClr>
            </a:sp3d>
          </p:spPr>
          <p:txBody>
            <a:bodyPr tIns="82800">
              <a:flatTx/>
            </a:bodyPr>
            <a:lstStyle/>
            <a:p>
              <a:pPr algn="ctr" eaLnBrk="1" hangingPunct="1"/>
              <a:r>
                <a:rPr lang="zh-CN" altLang="en-US" sz="1800" b="1" u="none" dirty="0">
                  <a:latin typeface="Times New Roman" panose="02020603050405020304" pitchFamily="18" charset="0"/>
                  <a:ea typeface="幼圆" panose="02010509060101010101" pitchFamily="49" charset="-122"/>
                </a:rPr>
                <a:t>目标确立</a:t>
              </a:r>
            </a:p>
          </p:txBody>
        </p:sp>
        <p:sp>
          <p:nvSpPr>
            <p:cNvPr id="896005" name="文本框 896004"/>
            <p:cNvSpPr txBox="1"/>
            <p:nvPr/>
          </p:nvSpPr>
          <p:spPr>
            <a:xfrm>
              <a:off x="2199" y="2116"/>
              <a:ext cx="1248" cy="535"/>
            </a:xfrm>
            <a:prstGeom prst="rect">
              <a:avLst/>
            </a:prstGeom>
            <a:solidFill>
              <a:srgbClr val="CCECFF"/>
            </a:solidFill>
            <a:ln w="9525" cap="flat" cmpd="sng">
              <a:prstDash val="solid"/>
              <a:miter/>
              <a:headEnd type="none" w="med" len="med"/>
              <a:tailEnd type="none" w="med" len="med"/>
            </a:ln>
            <a:scene3d>
              <a:camera prst="legacyObliqueTopRight">
                <a:rot lat="0" lon="0" rev="0"/>
              </a:camera>
              <a:lightRig rig="legacyFlat3" dir="b"/>
            </a:scene3d>
            <a:sp3d extrusionH="201600" prstMaterial="legacyMatte">
              <a:bevelT w="13500" h="13500" prst="angle"/>
              <a:bevelB w="13500" h="13500" prst="angle"/>
              <a:extrusionClr>
                <a:srgbClr val="CCECFF"/>
              </a:extrusionClr>
            </a:sp3d>
          </p:spPr>
          <p:txBody>
            <a:bodyPr tIns="118800">
              <a:flatTx/>
            </a:bodyPr>
            <a:lstStyle/>
            <a:p>
              <a:pPr algn="ctr" eaLnBrk="1" hangingPunct="1"/>
              <a:r>
                <a:rPr lang="zh-CN" altLang="en-US" sz="1800" b="1" u="none" dirty="0">
                  <a:latin typeface="Times New Roman" panose="02020603050405020304" pitchFamily="18" charset="0"/>
                  <a:ea typeface="幼圆" panose="02010509060101010101" pitchFamily="49" charset="-122"/>
                </a:rPr>
                <a:t>培训内容与方法设计</a:t>
              </a:r>
            </a:p>
          </p:txBody>
        </p:sp>
        <p:sp>
          <p:nvSpPr>
            <p:cNvPr id="896006" name="文本框 896005"/>
            <p:cNvSpPr txBox="1"/>
            <p:nvPr/>
          </p:nvSpPr>
          <p:spPr>
            <a:xfrm>
              <a:off x="2199" y="2852"/>
              <a:ext cx="1248" cy="428"/>
            </a:xfrm>
            <a:prstGeom prst="rect">
              <a:avLst/>
            </a:prstGeom>
            <a:solidFill>
              <a:srgbClr val="CCECFF"/>
            </a:solidFill>
            <a:ln w="9525" cap="flat" cmpd="sng">
              <a:prstDash val="solid"/>
              <a:miter/>
              <a:headEnd type="none" w="med" len="med"/>
              <a:tailEnd type="none" w="med" len="med"/>
            </a:ln>
            <a:scene3d>
              <a:camera prst="legacyObliqueTopRight">
                <a:rot lat="0" lon="0" rev="0"/>
              </a:camera>
              <a:lightRig rig="legacyFlat3" dir="b"/>
            </a:scene3d>
            <a:sp3d extrusionH="201600" prstMaterial="legacyMatte">
              <a:bevelT w="13500" h="13500" prst="angle"/>
              <a:bevelB w="13500" h="13500" prst="angle"/>
              <a:extrusionClr>
                <a:srgbClr val="CCECFF"/>
              </a:extrusionClr>
            </a:sp3d>
          </p:spPr>
          <p:txBody>
            <a:bodyPr tIns="118800">
              <a:flatTx/>
            </a:bodyPr>
            <a:lstStyle/>
            <a:p>
              <a:pPr algn="ctr" eaLnBrk="1" hangingPunct="1"/>
              <a:r>
                <a:rPr lang="zh-CN" altLang="en-US" sz="1800" b="1" u="none" dirty="0">
                  <a:latin typeface="Times New Roman" panose="02020603050405020304" pitchFamily="18" charset="0"/>
                  <a:ea typeface="幼圆" panose="02010509060101010101" pitchFamily="49" charset="-122"/>
                </a:rPr>
                <a:t>实施培训</a:t>
              </a:r>
            </a:p>
          </p:txBody>
        </p:sp>
        <p:sp>
          <p:nvSpPr>
            <p:cNvPr id="896007" name="文本框 896006"/>
            <p:cNvSpPr txBox="1"/>
            <p:nvPr/>
          </p:nvSpPr>
          <p:spPr>
            <a:xfrm>
              <a:off x="3901" y="1572"/>
              <a:ext cx="1248" cy="321"/>
            </a:xfrm>
            <a:prstGeom prst="rect">
              <a:avLst/>
            </a:prstGeom>
            <a:solidFill>
              <a:srgbClr val="CCECFF"/>
            </a:solidFill>
            <a:ln w="9525" cap="flat" cmpd="sng">
              <a:prstDash val="solid"/>
              <a:miter/>
              <a:headEnd type="none" w="med" len="med"/>
              <a:tailEnd type="none" w="med" len="med"/>
            </a:ln>
            <a:scene3d>
              <a:camera prst="legacyObliqueTopRight">
                <a:rot lat="0" lon="0" rev="0"/>
              </a:camera>
              <a:lightRig rig="legacyFlat3" dir="b"/>
            </a:scene3d>
            <a:sp3d extrusionH="201600" prstMaterial="legacyMatte">
              <a:bevelT w="13500" h="13500" prst="angle"/>
              <a:bevelB w="13500" h="13500" prst="angle"/>
              <a:extrusionClr>
                <a:srgbClr val="CCECFF"/>
              </a:extrusionClr>
            </a:sp3d>
          </p:spPr>
          <p:txBody>
            <a:bodyPr tIns="82800">
              <a:flatTx/>
            </a:bodyPr>
            <a:lstStyle/>
            <a:p>
              <a:pPr algn="ctr" eaLnBrk="1" hangingPunct="1"/>
              <a:r>
                <a:rPr lang="zh-CN" altLang="en-US" sz="1800" b="1" u="none" dirty="0">
                  <a:latin typeface="Times New Roman" panose="02020603050405020304" pitchFamily="18" charset="0"/>
                  <a:ea typeface="幼圆" panose="02010509060101010101" pitchFamily="49" charset="-122"/>
                </a:rPr>
                <a:t>制定标准</a:t>
              </a:r>
            </a:p>
          </p:txBody>
        </p:sp>
        <p:sp>
          <p:nvSpPr>
            <p:cNvPr id="896008" name="文本框 896007"/>
            <p:cNvSpPr txBox="1"/>
            <p:nvPr/>
          </p:nvSpPr>
          <p:spPr>
            <a:xfrm>
              <a:off x="3901" y="2000"/>
              <a:ext cx="1248" cy="321"/>
            </a:xfrm>
            <a:prstGeom prst="rect">
              <a:avLst/>
            </a:prstGeom>
            <a:solidFill>
              <a:srgbClr val="CCECFF"/>
            </a:solidFill>
            <a:ln w="9525" cap="flat" cmpd="sng">
              <a:prstDash val="solid"/>
              <a:miter/>
              <a:headEnd type="none" w="med" len="med"/>
              <a:tailEnd type="none" w="med" len="med"/>
            </a:ln>
            <a:scene3d>
              <a:camera prst="legacyObliqueTopRight">
                <a:rot lat="0" lon="0" rev="0"/>
              </a:camera>
              <a:lightRig rig="legacyFlat3" dir="b"/>
            </a:scene3d>
            <a:sp3d extrusionH="201600" prstMaterial="legacyMatte">
              <a:bevelT w="13500" h="13500" prst="angle"/>
              <a:bevelB w="13500" h="13500" prst="angle"/>
              <a:extrusionClr>
                <a:srgbClr val="CCECFF"/>
              </a:extrusionClr>
            </a:sp3d>
          </p:spPr>
          <p:txBody>
            <a:bodyPr lIns="54000" tIns="118800" rIns="54000">
              <a:flatTx/>
            </a:bodyPr>
            <a:lstStyle/>
            <a:p>
              <a:pPr algn="ctr" eaLnBrk="1" hangingPunct="1"/>
              <a:r>
                <a:rPr lang="zh-CN" altLang="en-US" sz="1600" b="1" u="none" dirty="0">
                  <a:latin typeface="Times New Roman" panose="02020603050405020304" pitchFamily="18" charset="0"/>
                  <a:ea typeface="幼圆" panose="02010509060101010101" pitchFamily="49" charset="-122"/>
                </a:rPr>
                <a:t>对参训者预先测验</a:t>
              </a:r>
            </a:p>
          </p:txBody>
        </p:sp>
        <p:sp>
          <p:nvSpPr>
            <p:cNvPr id="896009" name="文本框 896008"/>
            <p:cNvSpPr txBox="1"/>
            <p:nvPr/>
          </p:nvSpPr>
          <p:spPr>
            <a:xfrm>
              <a:off x="3901" y="2427"/>
              <a:ext cx="1248" cy="321"/>
            </a:xfrm>
            <a:prstGeom prst="rect">
              <a:avLst/>
            </a:prstGeom>
            <a:solidFill>
              <a:srgbClr val="CCECFF"/>
            </a:solidFill>
            <a:ln w="9525" cap="flat" cmpd="sng">
              <a:prstDash val="solid"/>
              <a:miter/>
              <a:headEnd type="none" w="med" len="med"/>
              <a:tailEnd type="none" w="med" len="med"/>
            </a:ln>
            <a:scene3d>
              <a:camera prst="legacyObliqueTopRight">
                <a:rot lat="0" lon="0" rev="0"/>
              </a:camera>
              <a:lightRig rig="legacyFlat3" dir="b"/>
            </a:scene3d>
            <a:sp3d extrusionH="201600" prstMaterial="legacyMatte">
              <a:bevelT w="13500" h="13500" prst="angle"/>
              <a:bevelB w="13500" h="13500" prst="angle"/>
              <a:extrusionClr>
                <a:srgbClr val="CCECFF"/>
              </a:extrusionClr>
            </a:sp3d>
          </p:spPr>
          <p:txBody>
            <a:bodyPr tIns="82800">
              <a:flatTx/>
            </a:bodyPr>
            <a:lstStyle/>
            <a:p>
              <a:pPr algn="ctr" eaLnBrk="1" hangingPunct="1"/>
              <a:r>
                <a:rPr lang="zh-CN" altLang="en-US" sz="1800" b="1" u="none" dirty="0">
                  <a:latin typeface="Times New Roman" panose="02020603050405020304" pitchFamily="18" charset="0"/>
                  <a:ea typeface="幼圆" panose="02010509060101010101" pitchFamily="49" charset="-122"/>
                </a:rPr>
                <a:t>培训监控</a:t>
              </a:r>
            </a:p>
          </p:txBody>
        </p:sp>
        <p:sp>
          <p:nvSpPr>
            <p:cNvPr id="896010" name="文本框 896009"/>
            <p:cNvSpPr txBox="1"/>
            <p:nvPr/>
          </p:nvSpPr>
          <p:spPr>
            <a:xfrm>
              <a:off x="3901" y="2855"/>
              <a:ext cx="1248" cy="322"/>
            </a:xfrm>
            <a:prstGeom prst="rect">
              <a:avLst/>
            </a:prstGeom>
            <a:solidFill>
              <a:srgbClr val="CCECFF"/>
            </a:solidFill>
            <a:ln w="9525" cap="flat" cmpd="sng">
              <a:prstDash val="solid"/>
              <a:miter/>
              <a:headEnd type="none" w="med" len="med"/>
              <a:tailEnd type="none" w="med" len="med"/>
            </a:ln>
            <a:scene3d>
              <a:camera prst="legacyObliqueTopRight">
                <a:rot lat="0" lon="0" rev="0"/>
              </a:camera>
              <a:lightRig rig="legacyFlat3" dir="b"/>
            </a:scene3d>
            <a:sp3d extrusionH="201600" prstMaterial="legacyMatte">
              <a:bevelT w="13500" h="13500" prst="angle"/>
              <a:bevelB w="13500" h="13500" prst="angle"/>
              <a:extrusionClr>
                <a:srgbClr val="CCECFF"/>
              </a:extrusionClr>
            </a:sp3d>
          </p:spPr>
          <p:txBody>
            <a:bodyPr tIns="82800">
              <a:flatTx/>
            </a:bodyPr>
            <a:lstStyle/>
            <a:p>
              <a:pPr algn="ctr" eaLnBrk="1" hangingPunct="1"/>
              <a:r>
                <a:rPr lang="zh-CN" altLang="en-US" sz="1800" b="1" u="none" dirty="0">
                  <a:latin typeface="Times New Roman" panose="02020603050405020304" pitchFamily="18" charset="0"/>
                  <a:ea typeface="幼圆" panose="02010509060101010101" pitchFamily="49" charset="-122"/>
                </a:rPr>
                <a:t>培训评价</a:t>
              </a:r>
            </a:p>
          </p:txBody>
        </p:sp>
        <p:sp>
          <p:nvSpPr>
            <p:cNvPr id="896011" name="文本框 896010"/>
            <p:cNvSpPr txBox="1"/>
            <p:nvPr/>
          </p:nvSpPr>
          <p:spPr>
            <a:xfrm>
              <a:off x="3901" y="3282"/>
              <a:ext cx="1248" cy="322"/>
            </a:xfrm>
            <a:prstGeom prst="rect">
              <a:avLst/>
            </a:prstGeom>
            <a:solidFill>
              <a:srgbClr val="CCECFF"/>
            </a:solidFill>
            <a:ln w="9525" cap="flat" cmpd="sng">
              <a:prstDash val="solid"/>
              <a:miter/>
              <a:headEnd type="none" w="med" len="med"/>
              <a:tailEnd type="none" w="med" len="med"/>
            </a:ln>
            <a:scene3d>
              <a:camera prst="legacyObliqueTopRight">
                <a:rot lat="0" lon="0" rev="0"/>
              </a:camera>
              <a:lightRig rig="legacyFlat3" dir="b"/>
            </a:scene3d>
            <a:sp3d extrusionH="201600" prstMaterial="legacyMatte">
              <a:bevelT w="13500" h="13500" prst="angle"/>
              <a:bevelB w="13500" h="13500" prst="angle"/>
              <a:extrusionClr>
                <a:srgbClr val="CCECFF"/>
              </a:extrusionClr>
            </a:sp3d>
          </p:spPr>
          <p:txBody>
            <a:bodyPr tIns="82800">
              <a:flatTx/>
            </a:bodyPr>
            <a:lstStyle/>
            <a:p>
              <a:pPr algn="ctr" eaLnBrk="1" hangingPunct="1"/>
              <a:r>
                <a:rPr lang="zh-CN" altLang="en-US" sz="1800" b="1" u="none" dirty="0">
                  <a:latin typeface="Times New Roman" panose="02020603050405020304" pitchFamily="18" charset="0"/>
                  <a:ea typeface="幼圆" panose="02010509060101010101" pitchFamily="49" charset="-122"/>
                </a:rPr>
                <a:t>后果评价</a:t>
              </a:r>
            </a:p>
          </p:txBody>
        </p:sp>
        <p:sp>
          <p:nvSpPr>
            <p:cNvPr id="896012" name="文本框 896011"/>
            <p:cNvSpPr txBox="1"/>
            <p:nvPr/>
          </p:nvSpPr>
          <p:spPr>
            <a:xfrm>
              <a:off x="3901" y="3711"/>
              <a:ext cx="1248" cy="321"/>
            </a:xfrm>
            <a:prstGeom prst="rect">
              <a:avLst/>
            </a:prstGeom>
            <a:solidFill>
              <a:srgbClr val="CCECFF"/>
            </a:solidFill>
            <a:ln w="9525" cap="flat" cmpd="sng">
              <a:prstDash val="solid"/>
              <a:miter/>
              <a:headEnd type="none" w="med" len="med"/>
              <a:tailEnd type="none" w="med" len="med"/>
            </a:ln>
            <a:scene3d>
              <a:camera prst="legacyObliqueTopRight">
                <a:rot lat="0" lon="0" rev="0"/>
              </a:camera>
              <a:lightRig rig="legacyFlat3" dir="b"/>
            </a:scene3d>
            <a:sp3d extrusionH="201600" prstMaterial="legacyMatte">
              <a:bevelT w="13500" h="13500" prst="angle"/>
              <a:bevelB w="13500" h="13500" prst="angle"/>
              <a:extrusionClr>
                <a:srgbClr val="CCECFF"/>
              </a:extrusionClr>
            </a:sp3d>
          </p:spPr>
          <p:txBody>
            <a:bodyPr tIns="82800">
              <a:flatTx/>
            </a:bodyPr>
            <a:lstStyle/>
            <a:p>
              <a:pPr algn="ctr" eaLnBrk="1" hangingPunct="1"/>
              <a:r>
                <a:rPr lang="zh-CN" altLang="en-US" sz="1800" b="1" u="none" dirty="0">
                  <a:latin typeface="Times New Roman" panose="02020603050405020304" pitchFamily="18" charset="0"/>
                  <a:ea typeface="幼圆" panose="02010509060101010101" pitchFamily="49" charset="-122"/>
                </a:rPr>
                <a:t>反馈</a:t>
              </a:r>
            </a:p>
          </p:txBody>
        </p:sp>
        <p:sp>
          <p:nvSpPr>
            <p:cNvPr id="896013" name="直接连接符 896012"/>
            <p:cNvSpPr/>
            <p:nvPr/>
          </p:nvSpPr>
          <p:spPr>
            <a:xfrm>
              <a:off x="1065" y="1895"/>
              <a:ext cx="0" cy="318"/>
            </a:xfrm>
            <a:prstGeom prst="line">
              <a:avLst/>
            </a:prstGeom>
            <a:ln w="38100" cap="flat" cmpd="sng">
              <a:solidFill>
                <a:srgbClr val="FFFF00"/>
              </a:solidFill>
              <a:prstDash val="solid"/>
              <a:headEnd type="none" w="med" len="med"/>
              <a:tailEnd type="triangle" w="sm" len="sm"/>
            </a:ln>
          </p:spPr>
        </p:sp>
        <p:sp>
          <p:nvSpPr>
            <p:cNvPr id="896014" name="直接连接符 896013"/>
            <p:cNvSpPr/>
            <p:nvPr/>
          </p:nvSpPr>
          <p:spPr>
            <a:xfrm>
              <a:off x="4469" y="1895"/>
              <a:ext cx="0" cy="106"/>
            </a:xfrm>
            <a:prstGeom prst="line">
              <a:avLst/>
            </a:prstGeom>
            <a:ln w="38100" cap="flat" cmpd="sng">
              <a:solidFill>
                <a:srgbClr val="339966"/>
              </a:solidFill>
              <a:prstDash val="solid"/>
              <a:headEnd type="none" w="med" len="med"/>
              <a:tailEnd type="triangle" w="sm" len="sm"/>
            </a:ln>
          </p:spPr>
        </p:sp>
        <p:sp>
          <p:nvSpPr>
            <p:cNvPr id="896015" name="直接连接符 896014"/>
            <p:cNvSpPr/>
            <p:nvPr/>
          </p:nvSpPr>
          <p:spPr>
            <a:xfrm>
              <a:off x="1858" y="1680"/>
              <a:ext cx="2041" cy="0"/>
            </a:xfrm>
            <a:prstGeom prst="line">
              <a:avLst/>
            </a:prstGeom>
            <a:ln w="38100" cap="flat" cmpd="sng">
              <a:solidFill>
                <a:srgbClr val="FFFF00"/>
              </a:solidFill>
              <a:prstDash val="solid"/>
              <a:headEnd type="none" w="med" len="med"/>
              <a:tailEnd type="triangle" w="sm" len="sm"/>
            </a:ln>
          </p:spPr>
        </p:sp>
        <p:sp>
          <p:nvSpPr>
            <p:cNvPr id="896016" name="直接连接符 896015"/>
            <p:cNvSpPr/>
            <p:nvPr/>
          </p:nvSpPr>
          <p:spPr>
            <a:xfrm>
              <a:off x="2767" y="1895"/>
              <a:ext cx="0" cy="214"/>
            </a:xfrm>
            <a:prstGeom prst="line">
              <a:avLst/>
            </a:prstGeom>
            <a:ln w="38100" cap="flat" cmpd="sng">
              <a:solidFill>
                <a:srgbClr val="FFFF00"/>
              </a:solidFill>
              <a:prstDash val="solid"/>
              <a:headEnd type="none" w="med" len="med"/>
              <a:tailEnd type="triangle" w="sm" len="sm"/>
            </a:ln>
          </p:spPr>
        </p:sp>
        <p:sp>
          <p:nvSpPr>
            <p:cNvPr id="896017" name="直接连接符 896016"/>
            <p:cNvSpPr/>
            <p:nvPr/>
          </p:nvSpPr>
          <p:spPr>
            <a:xfrm>
              <a:off x="2767" y="2642"/>
              <a:ext cx="0" cy="213"/>
            </a:xfrm>
            <a:prstGeom prst="line">
              <a:avLst/>
            </a:prstGeom>
            <a:ln w="38100" cap="flat" cmpd="sng">
              <a:solidFill>
                <a:srgbClr val="FFFF00"/>
              </a:solidFill>
              <a:prstDash val="solid"/>
              <a:headEnd type="none" w="med" len="med"/>
              <a:tailEnd type="triangle" w="sm" len="sm"/>
            </a:ln>
          </p:spPr>
        </p:sp>
        <p:sp>
          <p:nvSpPr>
            <p:cNvPr id="896018" name="直接连接符 896017"/>
            <p:cNvSpPr/>
            <p:nvPr/>
          </p:nvSpPr>
          <p:spPr>
            <a:xfrm flipH="1">
              <a:off x="1973" y="1893"/>
              <a:ext cx="794" cy="0"/>
            </a:xfrm>
            <a:prstGeom prst="line">
              <a:avLst/>
            </a:prstGeom>
            <a:ln w="38100" cap="flat" cmpd="sng">
              <a:solidFill>
                <a:srgbClr val="FFFF00"/>
              </a:solidFill>
              <a:prstDash val="solid"/>
              <a:headEnd type="none" w="med" len="med"/>
              <a:tailEnd type="none" w="med" len="med"/>
            </a:ln>
          </p:spPr>
        </p:sp>
        <p:sp>
          <p:nvSpPr>
            <p:cNvPr id="896019" name="直接连接符 896018"/>
            <p:cNvSpPr/>
            <p:nvPr/>
          </p:nvSpPr>
          <p:spPr>
            <a:xfrm>
              <a:off x="1859" y="1680"/>
              <a:ext cx="0" cy="641"/>
            </a:xfrm>
            <a:prstGeom prst="line">
              <a:avLst/>
            </a:prstGeom>
            <a:ln w="38100" cap="flat" cmpd="sng">
              <a:solidFill>
                <a:srgbClr val="FFFF00"/>
              </a:solidFill>
              <a:prstDash val="solid"/>
              <a:headEnd type="none" w="med" len="med"/>
              <a:tailEnd type="none" w="med" len="med"/>
            </a:ln>
          </p:spPr>
        </p:sp>
        <p:sp>
          <p:nvSpPr>
            <p:cNvPr id="896020" name="直接连接符 896019"/>
            <p:cNvSpPr/>
            <p:nvPr/>
          </p:nvSpPr>
          <p:spPr>
            <a:xfrm>
              <a:off x="1973" y="1893"/>
              <a:ext cx="0" cy="534"/>
            </a:xfrm>
            <a:prstGeom prst="line">
              <a:avLst/>
            </a:prstGeom>
            <a:ln w="38100" cap="flat" cmpd="sng">
              <a:solidFill>
                <a:srgbClr val="FFFF00"/>
              </a:solidFill>
              <a:prstDash val="solid"/>
              <a:headEnd type="none" w="med" len="med"/>
              <a:tailEnd type="none" w="med" len="med"/>
            </a:ln>
          </p:spPr>
        </p:sp>
        <p:sp>
          <p:nvSpPr>
            <p:cNvPr id="896021" name="直接连接符 896020"/>
            <p:cNvSpPr/>
            <p:nvPr/>
          </p:nvSpPr>
          <p:spPr>
            <a:xfrm flipH="1">
              <a:off x="1632" y="2321"/>
              <a:ext cx="227" cy="0"/>
            </a:xfrm>
            <a:prstGeom prst="line">
              <a:avLst/>
            </a:prstGeom>
            <a:ln w="38100" cap="flat" cmpd="sng">
              <a:solidFill>
                <a:srgbClr val="FFFF00"/>
              </a:solidFill>
              <a:prstDash val="solid"/>
              <a:headEnd type="none" w="med" len="med"/>
              <a:tailEnd type="none" w="med" len="med"/>
            </a:ln>
          </p:spPr>
        </p:sp>
        <p:sp>
          <p:nvSpPr>
            <p:cNvPr id="896022" name="直接连接符 896021"/>
            <p:cNvSpPr/>
            <p:nvPr/>
          </p:nvSpPr>
          <p:spPr>
            <a:xfrm flipH="1">
              <a:off x="1632" y="2427"/>
              <a:ext cx="341" cy="0"/>
            </a:xfrm>
            <a:prstGeom prst="line">
              <a:avLst/>
            </a:prstGeom>
            <a:ln w="38100" cap="flat" cmpd="sng">
              <a:solidFill>
                <a:srgbClr val="FFFF00"/>
              </a:solidFill>
              <a:prstDash val="solid"/>
              <a:headEnd type="none" w="med" len="med"/>
              <a:tailEnd type="none" w="med" len="med"/>
            </a:ln>
          </p:spPr>
        </p:sp>
        <p:sp>
          <p:nvSpPr>
            <p:cNvPr id="896023" name="直接连接符 896022"/>
            <p:cNvSpPr/>
            <p:nvPr/>
          </p:nvSpPr>
          <p:spPr>
            <a:xfrm>
              <a:off x="5376" y="1680"/>
              <a:ext cx="0" cy="2244"/>
            </a:xfrm>
            <a:prstGeom prst="line">
              <a:avLst/>
            </a:prstGeom>
            <a:ln w="38100" cap="flat" cmpd="sng">
              <a:solidFill>
                <a:srgbClr val="FFFF00"/>
              </a:solidFill>
              <a:prstDash val="solid"/>
              <a:headEnd type="none" w="med" len="med"/>
              <a:tailEnd type="none" w="med" len="med"/>
            </a:ln>
          </p:spPr>
        </p:sp>
        <p:sp>
          <p:nvSpPr>
            <p:cNvPr id="896024" name="直接连接符 896023"/>
            <p:cNvSpPr/>
            <p:nvPr/>
          </p:nvSpPr>
          <p:spPr>
            <a:xfrm>
              <a:off x="5149" y="1681"/>
              <a:ext cx="227" cy="0"/>
            </a:xfrm>
            <a:prstGeom prst="line">
              <a:avLst/>
            </a:prstGeom>
            <a:ln w="38100" cap="flat" cmpd="sng">
              <a:solidFill>
                <a:srgbClr val="FFFF00"/>
              </a:solidFill>
              <a:prstDash val="solid"/>
              <a:headEnd type="none" w="med" len="med"/>
              <a:tailEnd type="triangle" w="sm" len="sm"/>
            </a:ln>
          </p:spPr>
        </p:sp>
        <p:sp>
          <p:nvSpPr>
            <p:cNvPr id="896025" name="直接连接符 896024"/>
            <p:cNvSpPr/>
            <p:nvPr/>
          </p:nvSpPr>
          <p:spPr>
            <a:xfrm>
              <a:off x="5149" y="2109"/>
              <a:ext cx="227" cy="0"/>
            </a:xfrm>
            <a:prstGeom prst="line">
              <a:avLst/>
            </a:prstGeom>
            <a:ln w="38100" cap="flat" cmpd="sng">
              <a:solidFill>
                <a:srgbClr val="FFFF00"/>
              </a:solidFill>
              <a:prstDash val="solid"/>
              <a:headEnd type="none" w="med" len="med"/>
              <a:tailEnd type="triangle" w="sm" len="sm"/>
            </a:ln>
          </p:spPr>
        </p:sp>
        <p:sp>
          <p:nvSpPr>
            <p:cNvPr id="896026" name="直接连接符 896025"/>
            <p:cNvSpPr/>
            <p:nvPr/>
          </p:nvSpPr>
          <p:spPr>
            <a:xfrm>
              <a:off x="5149" y="2537"/>
              <a:ext cx="227" cy="0"/>
            </a:xfrm>
            <a:prstGeom prst="line">
              <a:avLst/>
            </a:prstGeom>
            <a:ln w="38100" cap="flat" cmpd="sng">
              <a:solidFill>
                <a:srgbClr val="FFFF00"/>
              </a:solidFill>
              <a:prstDash val="solid"/>
              <a:headEnd type="none" w="med" len="med"/>
              <a:tailEnd type="triangle" w="sm" len="sm"/>
            </a:ln>
          </p:spPr>
        </p:sp>
        <p:sp>
          <p:nvSpPr>
            <p:cNvPr id="896027" name="直接连接符 896026"/>
            <p:cNvSpPr/>
            <p:nvPr/>
          </p:nvSpPr>
          <p:spPr>
            <a:xfrm>
              <a:off x="5149" y="2964"/>
              <a:ext cx="227" cy="0"/>
            </a:xfrm>
            <a:prstGeom prst="line">
              <a:avLst/>
            </a:prstGeom>
            <a:ln w="38100" cap="flat" cmpd="sng">
              <a:solidFill>
                <a:srgbClr val="FFFF00"/>
              </a:solidFill>
              <a:prstDash val="solid"/>
              <a:headEnd type="none" w="med" len="med"/>
              <a:tailEnd type="triangle" w="sm" len="sm"/>
            </a:ln>
          </p:spPr>
        </p:sp>
        <p:sp>
          <p:nvSpPr>
            <p:cNvPr id="896028" name="直接连接符 896027"/>
            <p:cNvSpPr/>
            <p:nvPr/>
          </p:nvSpPr>
          <p:spPr>
            <a:xfrm>
              <a:off x="5149" y="3392"/>
              <a:ext cx="227" cy="0"/>
            </a:xfrm>
            <a:prstGeom prst="line">
              <a:avLst/>
            </a:prstGeom>
            <a:ln w="38100" cap="flat" cmpd="sng">
              <a:solidFill>
                <a:srgbClr val="FFFF00"/>
              </a:solidFill>
              <a:prstDash val="solid"/>
              <a:headEnd type="none" w="med" len="med"/>
              <a:tailEnd type="triangle" w="sm" len="sm"/>
            </a:ln>
          </p:spPr>
        </p:sp>
        <p:sp>
          <p:nvSpPr>
            <p:cNvPr id="896029" name="直接连接符 896028"/>
            <p:cNvSpPr/>
            <p:nvPr/>
          </p:nvSpPr>
          <p:spPr>
            <a:xfrm flipH="1">
              <a:off x="5149" y="3924"/>
              <a:ext cx="227" cy="0"/>
            </a:xfrm>
            <a:prstGeom prst="line">
              <a:avLst/>
            </a:prstGeom>
            <a:ln w="38100" cap="flat" cmpd="sng">
              <a:solidFill>
                <a:srgbClr val="FFFF00"/>
              </a:solidFill>
              <a:prstDash val="solid"/>
              <a:headEnd type="none" w="med" len="med"/>
              <a:tailEnd type="triangle" w="sm" len="sm"/>
            </a:ln>
          </p:spPr>
        </p:sp>
        <p:sp>
          <p:nvSpPr>
            <p:cNvPr id="896030" name="直接连接符 896029"/>
            <p:cNvSpPr/>
            <p:nvPr/>
          </p:nvSpPr>
          <p:spPr>
            <a:xfrm>
              <a:off x="384" y="3924"/>
              <a:ext cx="3517" cy="0"/>
            </a:xfrm>
            <a:prstGeom prst="line">
              <a:avLst/>
            </a:prstGeom>
            <a:ln w="38100" cap="flat" cmpd="sng">
              <a:solidFill>
                <a:srgbClr val="FFFF00"/>
              </a:solidFill>
              <a:prstDash val="solid"/>
              <a:headEnd type="none" w="med" len="med"/>
              <a:tailEnd type="none" w="med" len="med"/>
            </a:ln>
          </p:spPr>
        </p:sp>
        <p:sp>
          <p:nvSpPr>
            <p:cNvPr id="896031" name="直接连接符 896030"/>
            <p:cNvSpPr/>
            <p:nvPr/>
          </p:nvSpPr>
          <p:spPr>
            <a:xfrm flipV="1">
              <a:off x="384" y="1785"/>
              <a:ext cx="0" cy="2139"/>
            </a:xfrm>
            <a:prstGeom prst="line">
              <a:avLst/>
            </a:prstGeom>
            <a:ln w="38100" cap="flat" cmpd="sng">
              <a:solidFill>
                <a:srgbClr val="FFFF00"/>
              </a:solidFill>
              <a:prstDash val="solid"/>
              <a:headEnd type="none" w="med" len="med"/>
              <a:tailEnd type="none" w="med" len="med"/>
            </a:ln>
          </p:spPr>
        </p:sp>
        <p:sp>
          <p:nvSpPr>
            <p:cNvPr id="896032" name="直接连接符 896031"/>
            <p:cNvSpPr/>
            <p:nvPr/>
          </p:nvSpPr>
          <p:spPr>
            <a:xfrm>
              <a:off x="384" y="1785"/>
              <a:ext cx="227" cy="0"/>
            </a:xfrm>
            <a:prstGeom prst="line">
              <a:avLst/>
            </a:prstGeom>
            <a:ln w="38100" cap="flat" cmpd="sng">
              <a:solidFill>
                <a:srgbClr val="FFFF00"/>
              </a:solidFill>
              <a:prstDash val="solid"/>
              <a:headEnd type="none" w="med" len="med"/>
              <a:tailEnd type="triangle" w="sm" len="sm"/>
            </a:ln>
          </p:spPr>
        </p:sp>
        <p:sp>
          <p:nvSpPr>
            <p:cNvPr id="896033" name="文本框 896032"/>
            <p:cNvSpPr txBox="1"/>
            <p:nvPr/>
          </p:nvSpPr>
          <p:spPr>
            <a:xfrm>
              <a:off x="483" y="1104"/>
              <a:ext cx="1334" cy="294"/>
            </a:xfrm>
            <a:prstGeom prst="rect">
              <a:avLst/>
            </a:prstGeom>
            <a:solidFill>
              <a:srgbClr val="00FF99"/>
            </a:solidFill>
            <a:ln w="9525" cap="flat" cmpd="sng">
              <a:prstDash val="solid"/>
              <a:miter/>
              <a:headEnd type="none" w="med" len="med"/>
              <a:tailEnd type="none" w="med" len="med"/>
            </a:ln>
            <a:scene3d>
              <a:camera prst="legacyObliqueTopRight">
                <a:rot lat="0" lon="0" rev="0"/>
              </a:camera>
              <a:lightRig rig="legacyFlat3" dir="b"/>
            </a:scene3d>
            <a:sp3d extrusionH="201600" prstMaterial="legacyMatte">
              <a:bevelT w="13500" h="13500" prst="angle"/>
              <a:bevelB w="13500" h="13500" prst="angle"/>
              <a:extrusionClr>
                <a:srgbClr val="00FF99"/>
              </a:extrusionClr>
            </a:sp3d>
          </p:spPr>
          <p:txBody>
            <a:bodyPr>
              <a:spAutoFit/>
              <a:flatTx/>
            </a:bodyPr>
            <a:lstStyle/>
            <a:p>
              <a:pPr algn="ctr" eaLnBrk="1" hangingPunct="1">
                <a:spcBef>
                  <a:spcPct val="50000"/>
                </a:spcBef>
              </a:pPr>
              <a:r>
                <a:rPr lang="zh-CN" altLang="en-US" sz="2400" b="1" u="none" dirty="0">
                  <a:latin typeface="黑体" panose="02010609060101010101" pitchFamily="49" charset="-122"/>
                  <a:ea typeface="黑体" panose="02010609060101010101" pitchFamily="49" charset="-122"/>
                </a:rPr>
                <a:t>需求分析阶段 </a:t>
              </a:r>
              <a:endParaRPr lang="zh-CN" altLang="en-US" sz="2400" b="1" u="none">
                <a:latin typeface="黑体" panose="02010609060101010101" pitchFamily="49" charset="-122"/>
                <a:ea typeface="黑体" panose="02010609060101010101" pitchFamily="49" charset="-122"/>
              </a:endParaRPr>
            </a:p>
          </p:txBody>
        </p:sp>
        <p:sp>
          <p:nvSpPr>
            <p:cNvPr id="896034" name="文本框 896033"/>
            <p:cNvSpPr txBox="1"/>
            <p:nvPr/>
          </p:nvSpPr>
          <p:spPr>
            <a:xfrm>
              <a:off x="2064" y="1104"/>
              <a:ext cx="1582" cy="294"/>
            </a:xfrm>
            <a:prstGeom prst="rect">
              <a:avLst/>
            </a:prstGeom>
            <a:solidFill>
              <a:srgbClr val="00FF99"/>
            </a:solidFill>
            <a:ln w="9525" cap="flat" cmpd="sng">
              <a:prstDash val="solid"/>
              <a:miter/>
              <a:headEnd type="none" w="med" len="med"/>
              <a:tailEnd type="none" w="med" len="med"/>
            </a:ln>
            <a:scene3d>
              <a:camera prst="legacyObliqueTopRight">
                <a:rot lat="0" lon="0" rev="0"/>
              </a:camera>
              <a:lightRig rig="legacyFlat3" dir="b"/>
            </a:scene3d>
            <a:sp3d extrusionH="201600" prstMaterial="legacyMatte">
              <a:bevelT w="13500" h="13500" prst="angle"/>
              <a:bevelB w="13500" h="13500" prst="angle"/>
              <a:extrusionClr>
                <a:srgbClr val="00FF99"/>
              </a:extrusionClr>
            </a:sp3d>
          </p:spPr>
          <p:txBody>
            <a:bodyPr>
              <a:spAutoFit/>
              <a:flatTx/>
            </a:bodyPr>
            <a:lstStyle/>
            <a:p>
              <a:pPr algn="ctr" eaLnBrk="1" hangingPunct="1">
                <a:spcBef>
                  <a:spcPct val="50000"/>
                </a:spcBef>
              </a:pPr>
              <a:r>
                <a:rPr lang="zh-CN" altLang="en-US" sz="2400" b="1" u="none" dirty="0">
                  <a:latin typeface="黑体" panose="02010609060101010101" pitchFamily="49" charset="-122"/>
                  <a:ea typeface="黑体" panose="02010609060101010101" pitchFamily="49" charset="-122"/>
                </a:rPr>
                <a:t>设计与实施阶段</a:t>
              </a:r>
              <a:endParaRPr lang="zh-CN" altLang="en-US" sz="2400" b="1" u="sng">
                <a:latin typeface="黑体" panose="02010609060101010101" pitchFamily="49" charset="-122"/>
                <a:ea typeface="黑体" panose="02010609060101010101" pitchFamily="49" charset="-122"/>
              </a:endParaRPr>
            </a:p>
          </p:txBody>
        </p:sp>
        <p:sp>
          <p:nvSpPr>
            <p:cNvPr id="896035" name="文本框 896034"/>
            <p:cNvSpPr txBox="1"/>
            <p:nvPr/>
          </p:nvSpPr>
          <p:spPr>
            <a:xfrm>
              <a:off x="3893" y="1104"/>
              <a:ext cx="1236" cy="294"/>
            </a:xfrm>
            <a:prstGeom prst="rect">
              <a:avLst/>
            </a:prstGeom>
            <a:solidFill>
              <a:srgbClr val="00FF99"/>
            </a:solidFill>
            <a:ln w="9525" cap="flat" cmpd="sng">
              <a:prstDash val="solid"/>
              <a:miter/>
              <a:headEnd type="none" w="med" len="med"/>
              <a:tailEnd type="none" w="med" len="med"/>
            </a:ln>
            <a:scene3d>
              <a:camera prst="legacyObliqueTopRight">
                <a:rot lat="0" lon="0" rev="0"/>
              </a:camera>
              <a:lightRig rig="legacyFlat3" dir="b"/>
            </a:scene3d>
            <a:sp3d extrusionH="201600" prstMaterial="legacyMatte">
              <a:bevelT w="13500" h="13500" prst="angle"/>
              <a:bevelB w="13500" h="13500" prst="angle"/>
              <a:extrusionClr>
                <a:srgbClr val="00FF99"/>
              </a:extrusionClr>
            </a:sp3d>
          </p:spPr>
          <p:txBody>
            <a:bodyPr>
              <a:spAutoFit/>
              <a:flatTx/>
            </a:bodyPr>
            <a:lstStyle/>
            <a:p>
              <a:pPr algn="ctr" eaLnBrk="1" hangingPunct="1">
                <a:spcBef>
                  <a:spcPct val="50000"/>
                </a:spcBef>
              </a:pPr>
              <a:r>
                <a:rPr lang="zh-CN" altLang="en-US" sz="2400" b="1" u="none" dirty="0">
                  <a:latin typeface="黑体" panose="02010609060101010101" pitchFamily="49" charset="-122"/>
                  <a:ea typeface="黑体" panose="02010609060101010101" pitchFamily="49" charset="-122"/>
                </a:rPr>
                <a:t>评估阶段</a:t>
              </a:r>
              <a:endParaRPr lang="zh-CN" altLang="en-US" sz="2400" b="1" u="sng">
                <a:latin typeface="黑体" panose="02010609060101010101" pitchFamily="49" charset="-122"/>
                <a:ea typeface="黑体" panose="02010609060101010101" pitchFamily="49" charset="-122"/>
              </a:endParaRPr>
            </a:p>
          </p:txBody>
        </p:sp>
      </p:grpSp>
      <p:sp>
        <p:nvSpPr>
          <p:cNvPr id="896036" name="文本框 896035"/>
          <p:cNvSpPr txBox="1"/>
          <p:nvPr/>
        </p:nvSpPr>
        <p:spPr>
          <a:xfrm>
            <a:off x="2339975" y="476250"/>
            <a:ext cx="5029200" cy="762000"/>
          </a:xfrm>
          <a:prstGeom prst="rect">
            <a:avLst/>
          </a:prstGeom>
          <a:noFill/>
          <a:ln w="9525">
            <a:noFill/>
          </a:ln>
          <a:effectLst>
            <a:outerShdw dist="35921" dir="2699999" algn="ctr" rotWithShape="0">
              <a:schemeClr val="bg1"/>
            </a:outerShdw>
          </a:effectLst>
        </p:spPr>
        <p:txBody>
          <a:bodyPr>
            <a:spAutoFit/>
          </a:bodyPr>
          <a:lstStyle/>
          <a:p>
            <a:pPr eaLnBrk="1" hangingPunct="1">
              <a:spcBef>
                <a:spcPct val="50000"/>
              </a:spcBef>
            </a:pPr>
            <a:r>
              <a:rPr lang="zh-CN" altLang="en-US" sz="4400" b="1" u="none" dirty="0">
                <a:latin typeface="Times New Roman" panose="02020603050405020304" pitchFamily="18" charset="0"/>
                <a:ea typeface="隶书" panose="02010509060101010101" pitchFamily="49" charset="-122"/>
              </a:rPr>
              <a:t>第二节  培训的流程</a:t>
            </a:r>
            <a:endParaRPr lang="zh-CN" altLang="en-US" sz="4400" b="1" u="none">
              <a:latin typeface="Times New Roman" panose="02020603050405020304" pitchFamily="18" charset="0"/>
              <a:ea typeface="隶书" panose="02010509060101010101" pitchFamily="49" charset="-122"/>
            </a:endParaRPr>
          </a:p>
        </p:txBody>
      </p:sp>
    </p:spTree>
  </p:cSld>
  <p:clrMapOvr>
    <a:masterClrMapping/>
  </p:clrMapOvr>
  <p:transition>
    <p:random/>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897026" name="文本框 897025"/>
          <p:cNvSpPr txBox="1"/>
          <p:nvPr/>
        </p:nvSpPr>
        <p:spPr>
          <a:xfrm>
            <a:off x="457200" y="411163"/>
            <a:ext cx="6934200" cy="762000"/>
          </a:xfrm>
          <a:prstGeom prst="rect">
            <a:avLst/>
          </a:prstGeom>
          <a:noFill/>
          <a:ln w="9525">
            <a:noFill/>
          </a:ln>
          <a:effectLst>
            <a:outerShdw dist="35921" dir="2699999" algn="ctr" rotWithShape="0">
              <a:schemeClr val="bg1"/>
            </a:outerShdw>
          </a:effectLst>
        </p:spPr>
        <p:txBody>
          <a:bodyPr>
            <a:spAutoFit/>
          </a:bodyPr>
          <a:lstStyle/>
          <a:p>
            <a:pPr eaLnBrk="1" hangingPunct="1">
              <a:spcBef>
                <a:spcPct val="50000"/>
              </a:spcBef>
            </a:pPr>
            <a:r>
              <a:rPr lang="zh-CN" altLang="en-US" sz="4400" b="1" u="none" dirty="0">
                <a:latin typeface="隶书" panose="02010509060101010101" pitchFamily="49" charset="-122"/>
                <a:ea typeface="隶书" panose="02010509060101010101" pitchFamily="49" charset="-122"/>
              </a:rPr>
              <a:t>一、培训需求分析的内容</a:t>
            </a:r>
            <a:endParaRPr lang="zh-CN" altLang="en-US" sz="4400" b="1" u="none">
              <a:latin typeface="隶书" panose="02010509060101010101" pitchFamily="49" charset="-122"/>
              <a:ea typeface="隶书" panose="02010509060101010101" pitchFamily="49" charset="-122"/>
            </a:endParaRPr>
          </a:p>
        </p:txBody>
      </p:sp>
      <p:grpSp>
        <p:nvGrpSpPr>
          <p:cNvPr id="897027" name="组合 897026"/>
          <p:cNvGrpSpPr/>
          <p:nvPr/>
        </p:nvGrpSpPr>
        <p:grpSpPr>
          <a:xfrm>
            <a:off x="609600" y="1524000"/>
            <a:ext cx="8229600" cy="4724400"/>
            <a:chOff x="384" y="912"/>
            <a:chExt cx="4944" cy="2784"/>
          </a:xfrm>
        </p:grpSpPr>
        <p:sp>
          <p:nvSpPr>
            <p:cNvPr id="897028" name="文本框 897027"/>
            <p:cNvSpPr txBox="1"/>
            <p:nvPr/>
          </p:nvSpPr>
          <p:spPr>
            <a:xfrm>
              <a:off x="384" y="2976"/>
              <a:ext cx="432" cy="720"/>
            </a:xfrm>
            <a:prstGeom prst="rect">
              <a:avLst/>
            </a:prstGeom>
            <a:solidFill>
              <a:srgbClr val="FFFF99"/>
            </a:solidFill>
            <a:ln w="9525" cap="flat" cmpd="sng">
              <a:prstDash val="solid"/>
              <a:miter/>
              <a:headEnd type="none" w="med" len="med"/>
              <a:tailEnd type="none" w="med" len="med"/>
            </a:ln>
            <a:scene3d>
              <a:camera prst="legacyObliqueTopRight">
                <a:rot lat="0" lon="0" rev="0"/>
              </a:camera>
              <a:lightRig rig="legacyFlat3" dir="b"/>
            </a:scene3d>
            <a:sp3d extrusionH="201600" prstMaterial="legacyMatte">
              <a:bevelT w="13500" h="13500" prst="angle"/>
              <a:bevelB w="13500" h="13500" prst="angle"/>
              <a:extrusionClr>
                <a:srgbClr val="FFFF99"/>
              </a:extrusionClr>
            </a:sp3d>
          </p:spPr>
          <p:txBody>
            <a:bodyPr tIns="262800">
              <a:flatTx/>
            </a:bodyPr>
            <a:lstStyle/>
            <a:p>
              <a:pPr algn="ctr" eaLnBrk="1" hangingPunct="1">
                <a:spcBef>
                  <a:spcPct val="50000"/>
                </a:spcBef>
              </a:pPr>
              <a:r>
                <a:rPr lang="zh-CN" altLang="en-US" sz="1800" b="1" u="none" dirty="0">
                  <a:latin typeface="Times New Roman" panose="02020603050405020304" pitchFamily="18" charset="0"/>
                  <a:ea typeface="黑体" panose="02010609060101010101" pitchFamily="49" charset="-122"/>
                </a:rPr>
                <a:t>个人分析</a:t>
              </a:r>
              <a:endParaRPr lang="zh-CN" altLang="en-US" sz="1800" b="1" u="none">
                <a:latin typeface="Times New Roman" panose="02020603050405020304" pitchFamily="18" charset="0"/>
              </a:endParaRPr>
            </a:p>
          </p:txBody>
        </p:sp>
        <p:sp>
          <p:nvSpPr>
            <p:cNvPr id="897029" name="文本框 897028"/>
            <p:cNvSpPr txBox="1"/>
            <p:nvPr/>
          </p:nvSpPr>
          <p:spPr>
            <a:xfrm>
              <a:off x="912" y="2976"/>
              <a:ext cx="1152" cy="720"/>
            </a:xfrm>
            <a:prstGeom prst="rect">
              <a:avLst/>
            </a:prstGeom>
            <a:noFill/>
            <a:ln w="9525" cap="flat" cmpd="sng">
              <a:solidFill>
                <a:srgbClr val="FFFF99"/>
              </a:solidFill>
              <a:prstDash val="solid"/>
              <a:miter/>
              <a:headEnd type="none" w="med" len="med"/>
              <a:tailEnd type="none" w="med" len="med"/>
            </a:ln>
            <a:scene3d>
              <a:camera prst="legacyObliqueTopRight">
                <a:rot lat="0" lon="0" rev="0"/>
              </a:camera>
              <a:lightRig rig="legacyFlat3" dir="b"/>
            </a:scene3d>
            <a:sp3d extrusionH="201600" prstMaterial="legacyMatte">
              <a:bevelT w="13500" h="13500" prst="angle"/>
              <a:bevelB w="13500" h="13500" prst="angle"/>
              <a:extrusionClr>
                <a:srgbClr val="FFFF99"/>
              </a:extrusionClr>
            </a:sp3d>
          </p:spPr>
          <p:txBody>
            <a:bodyPr>
              <a:flatTx/>
            </a:bodyPr>
            <a:lstStyle/>
            <a:p>
              <a:pPr eaLnBrk="1" hangingPunct="1">
                <a:spcBef>
                  <a:spcPct val="50000"/>
                </a:spcBef>
              </a:pPr>
              <a:r>
                <a:rPr lang="zh-CN" altLang="en-US" sz="2000" b="1" u="none" dirty="0">
                  <a:latin typeface="Times New Roman" panose="02020603050405020304" pitchFamily="18" charset="0"/>
                  <a:ea typeface="幼圆" panose="02010509060101010101" pitchFamily="49" charset="-122"/>
                </a:rPr>
                <a:t>决定谁应该接受培训和他们需要什么培训</a:t>
              </a:r>
              <a:endParaRPr lang="zh-CN" altLang="en-US" sz="2000" b="1" u="none">
                <a:latin typeface="Times New Roman" panose="02020603050405020304" pitchFamily="18" charset="0"/>
                <a:ea typeface="幼圆" panose="02010509060101010101" pitchFamily="49" charset="-122"/>
              </a:endParaRPr>
            </a:p>
          </p:txBody>
        </p:sp>
        <p:sp>
          <p:nvSpPr>
            <p:cNvPr id="897030" name="文本框 897029"/>
            <p:cNvSpPr txBox="1"/>
            <p:nvPr/>
          </p:nvSpPr>
          <p:spPr>
            <a:xfrm>
              <a:off x="2160" y="2976"/>
              <a:ext cx="3168" cy="720"/>
            </a:xfrm>
            <a:prstGeom prst="rect">
              <a:avLst/>
            </a:prstGeom>
            <a:noFill/>
            <a:ln w="9525" cap="flat" cmpd="sng">
              <a:solidFill>
                <a:srgbClr val="FFFF99"/>
              </a:solidFill>
              <a:prstDash val="solid"/>
              <a:miter/>
              <a:headEnd type="none" w="med" len="med"/>
              <a:tailEnd type="none" w="med" len="med"/>
            </a:ln>
            <a:scene3d>
              <a:camera prst="legacyObliqueTopRight">
                <a:rot lat="0" lon="0" rev="0"/>
              </a:camera>
              <a:lightRig rig="legacyFlat3" dir="b"/>
            </a:scene3d>
            <a:sp3d extrusionH="201600" prstMaterial="legacyMatte">
              <a:bevelT w="13500" h="13500" prst="angle"/>
              <a:bevelB w="13500" h="13500" prst="angle"/>
              <a:extrusionClr>
                <a:srgbClr val="FFFF99"/>
              </a:extrusionClr>
            </a:sp3d>
          </p:spPr>
          <p:txBody>
            <a:bodyPr>
              <a:flatTx/>
            </a:bodyPr>
            <a:lstStyle/>
            <a:p>
              <a:pPr algn="just" eaLnBrk="1" hangingPunct="1">
                <a:buClr>
                  <a:srgbClr val="FF9900"/>
                </a:buClr>
                <a:buFont typeface="Wingdings" panose="05000000000000000000" pitchFamily="2" charset="2"/>
                <a:buChar char="v"/>
              </a:pPr>
              <a:r>
                <a:rPr lang="zh-CN" altLang="en-US" sz="1800" b="1" u="none" dirty="0">
                  <a:latin typeface="Times New Roman" panose="02020603050405020304" pitchFamily="18" charset="0"/>
                  <a:ea typeface="楷体_GB2312" pitchFamily="49" charset="-122"/>
                </a:rPr>
                <a:t>通过业绩评估，分析造成差距的原因</a:t>
              </a:r>
            </a:p>
            <a:p>
              <a:pPr algn="just" eaLnBrk="1" hangingPunct="1">
                <a:buClr>
                  <a:srgbClr val="FF9900"/>
                </a:buClr>
                <a:buFont typeface="Wingdings" panose="05000000000000000000" pitchFamily="2" charset="2"/>
                <a:buChar char="v"/>
              </a:pPr>
              <a:r>
                <a:rPr lang="zh-CN" altLang="en-US" sz="1800" b="1" u="none" dirty="0">
                  <a:latin typeface="Times New Roman" panose="02020603050405020304" pitchFamily="18" charset="0"/>
                  <a:ea typeface="楷体_GB2312" pitchFamily="49" charset="-122"/>
                </a:rPr>
                <a:t>收集和分析关键事件</a:t>
              </a:r>
            </a:p>
            <a:p>
              <a:pPr algn="just" eaLnBrk="1" hangingPunct="1">
                <a:buClr>
                  <a:srgbClr val="FF9900"/>
                </a:buClr>
                <a:buFont typeface="Wingdings" panose="05000000000000000000" pitchFamily="2" charset="2"/>
                <a:buChar char="v"/>
              </a:pPr>
              <a:r>
                <a:rPr lang="zh-CN" altLang="en-US" sz="1800" b="1" u="none" dirty="0">
                  <a:latin typeface="Times New Roman" panose="02020603050405020304" pitchFamily="18" charset="0"/>
                  <a:ea typeface="楷体_GB2312" pitchFamily="49" charset="-122"/>
                </a:rPr>
                <a:t>进行培训需求调查</a:t>
              </a:r>
              <a:endParaRPr lang="zh-CN" altLang="en-US" sz="1800" b="1" u="none">
                <a:latin typeface="Times New Roman" panose="02020603050405020304" pitchFamily="18" charset="0"/>
                <a:ea typeface="楷体_GB2312" pitchFamily="49" charset="-122"/>
              </a:endParaRPr>
            </a:p>
          </p:txBody>
        </p:sp>
        <p:sp>
          <p:nvSpPr>
            <p:cNvPr id="897031" name="文本框 897030"/>
            <p:cNvSpPr txBox="1"/>
            <p:nvPr/>
          </p:nvSpPr>
          <p:spPr>
            <a:xfrm>
              <a:off x="384" y="2400"/>
              <a:ext cx="432" cy="528"/>
            </a:xfrm>
            <a:prstGeom prst="rect">
              <a:avLst/>
            </a:prstGeom>
            <a:solidFill>
              <a:srgbClr val="FFFF99"/>
            </a:solidFill>
            <a:ln w="9525" cap="flat" cmpd="sng">
              <a:prstDash val="solid"/>
              <a:miter/>
              <a:headEnd type="none" w="med" len="med"/>
              <a:tailEnd type="none" w="med" len="med"/>
            </a:ln>
            <a:scene3d>
              <a:camera prst="legacyObliqueTopRight">
                <a:rot lat="0" lon="0" rev="0"/>
              </a:camera>
              <a:lightRig rig="legacyFlat3" dir="b"/>
            </a:scene3d>
            <a:sp3d extrusionH="201600" prstMaterial="legacyMatte">
              <a:bevelT w="13500" h="13500" prst="angle"/>
              <a:bevelB w="13500" h="13500" prst="angle"/>
              <a:extrusionClr>
                <a:srgbClr val="FFFF99"/>
              </a:extrusionClr>
            </a:sp3d>
          </p:spPr>
          <p:txBody>
            <a:bodyPr tIns="118800">
              <a:flatTx/>
            </a:bodyPr>
            <a:lstStyle/>
            <a:p>
              <a:pPr algn="ctr" eaLnBrk="1" hangingPunct="1">
                <a:spcBef>
                  <a:spcPct val="50000"/>
                </a:spcBef>
              </a:pPr>
              <a:r>
                <a:rPr lang="zh-CN" altLang="en-US" sz="1800" b="1" u="none" dirty="0">
                  <a:latin typeface="Times New Roman" panose="02020603050405020304" pitchFamily="18" charset="0"/>
                  <a:ea typeface="黑体" panose="02010609060101010101" pitchFamily="49" charset="-122"/>
                </a:rPr>
                <a:t>工作分析</a:t>
              </a:r>
              <a:endParaRPr lang="zh-CN" altLang="en-US" sz="1800" b="1" u="none">
                <a:latin typeface="Times New Roman" panose="02020603050405020304" pitchFamily="18" charset="0"/>
              </a:endParaRPr>
            </a:p>
          </p:txBody>
        </p:sp>
        <p:sp>
          <p:nvSpPr>
            <p:cNvPr id="897032" name="文本框 897031"/>
            <p:cNvSpPr txBox="1"/>
            <p:nvPr/>
          </p:nvSpPr>
          <p:spPr>
            <a:xfrm>
              <a:off x="912" y="2400"/>
              <a:ext cx="1152" cy="528"/>
            </a:xfrm>
            <a:prstGeom prst="rect">
              <a:avLst/>
            </a:prstGeom>
            <a:noFill/>
            <a:ln w="9525" cap="flat" cmpd="sng">
              <a:solidFill>
                <a:srgbClr val="FFFF99"/>
              </a:solidFill>
              <a:prstDash val="solid"/>
              <a:miter/>
              <a:headEnd type="none" w="med" len="med"/>
              <a:tailEnd type="none" w="med" len="med"/>
            </a:ln>
            <a:scene3d>
              <a:camera prst="legacyObliqueTopRight">
                <a:rot lat="0" lon="0" rev="0"/>
              </a:camera>
              <a:lightRig rig="legacyFlat3" dir="b"/>
            </a:scene3d>
            <a:sp3d extrusionH="201600" prstMaterial="legacyMatte">
              <a:bevelT w="13500" h="13500" prst="angle"/>
              <a:bevelB w="13500" h="13500" prst="angle"/>
              <a:extrusionClr>
                <a:srgbClr val="FFFF99"/>
              </a:extrusionClr>
            </a:sp3d>
          </p:spPr>
          <p:txBody>
            <a:bodyPr>
              <a:flatTx/>
            </a:bodyPr>
            <a:lstStyle/>
            <a:p>
              <a:pPr eaLnBrk="1" hangingPunct="1">
                <a:spcBef>
                  <a:spcPct val="50000"/>
                </a:spcBef>
              </a:pPr>
              <a:r>
                <a:rPr lang="zh-CN" altLang="en-US" sz="2000" b="1" u="none" dirty="0">
                  <a:latin typeface="Times New Roman" panose="02020603050405020304" pitchFamily="18" charset="0"/>
                  <a:ea typeface="幼圆" panose="02010509060101010101" pitchFamily="49" charset="-122"/>
                </a:rPr>
                <a:t>决定培训内容应该是什么</a:t>
              </a:r>
              <a:endParaRPr lang="zh-CN" altLang="en-US" sz="2000" b="1" u="none">
                <a:latin typeface="Times New Roman" panose="02020603050405020304" pitchFamily="18" charset="0"/>
                <a:ea typeface="幼圆" panose="02010509060101010101" pitchFamily="49" charset="-122"/>
              </a:endParaRPr>
            </a:p>
          </p:txBody>
        </p:sp>
        <p:sp>
          <p:nvSpPr>
            <p:cNvPr id="897033" name="文本框 897032"/>
            <p:cNvSpPr txBox="1"/>
            <p:nvPr/>
          </p:nvSpPr>
          <p:spPr>
            <a:xfrm>
              <a:off x="2160" y="2400"/>
              <a:ext cx="3168" cy="528"/>
            </a:xfrm>
            <a:prstGeom prst="rect">
              <a:avLst/>
            </a:prstGeom>
            <a:noFill/>
            <a:ln w="9525" cap="flat" cmpd="sng">
              <a:solidFill>
                <a:srgbClr val="FFFF99"/>
              </a:solidFill>
              <a:prstDash val="solid"/>
              <a:miter/>
              <a:headEnd type="none" w="med" len="med"/>
              <a:tailEnd type="none" w="med" len="med"/>
            </a:ln>
            <a:scene3d>
              <a:camera prst="legacyObliqueTopRight">
                <a:rot lat="0" lon="0" rev="0"/>
              </a:camera>
              <a:lightRig rig="legacyFlat3" dir="b"/>
            </a:scene3d>
            <a:sp3d extrusionH="201600" prstMaterial="legacyMatte">
              <a:bevelT w="13500" h="13500" prst="angle"/>
              <a:bevelB w="13500" h="13500" prst="angle"/>
              <a:extrusionClr>
                <a:srgbClr val="FFFF99"/>
              </a:extrusionClr>
            </a:sp3d>
          </p:spPr>
          <p:txBody>
            <a:bodyPr>
              <a:flatTx/>
            </a:bodyPr>
            <a:lstStyle/>
            <a:p>
              <a:pPr eaLnBrk="1" hangingPunct="1">
                <a:spcBef>
                  <a:spcPct val="50000"/>
                </a:spcBef>
              </a:pPr>
              <a:r>
                <a:rPr lang="zh-CN" altLang="en-US" sz="1800" b="1" u="none" dirty="0">
                  <a:latin typeface="Times New Roman" panose="02020603050405020304" pitchFamily="18" charset="0"/>
                  <a:ea typeface="楷体_GB2312" pitchFamily="49" charset="-122"/>
                </a:rPr>
                <a:t>分析个人工作的业绩评价标准、要完成的任务、成功完成任务所需的知识、技术、行为和态度</a:t>
              </a:r>
              <a:endParaRPr lang="zh-CN" altLang="en-US" sz="1800" b="1" u="none">
                <a:latin typeface="Times New Roman" panose="02020603050405020304" pitchFamily="18" charset="0"/>
                <a:ea typeface="楷体_GB2312" pitchFamily="49" charset="-122"/>
              </a:endParaRPr>
            </a:p>
          </p:txBody>
        </p:sp>
        <p:sp>
          <p:nvSpPr>
            <p:cNvPr id="897034" name="文本框 897033"/>
            <p:cNvSpPr txBox="1"/>
            <p:nvPr/>
          </p:nvSpPr>
          <p:spPr>
            <a:xfrm>
              <a:off x="384" y="912"/>
              <a:ext cx="432" cy="317"/>
            </a:xfrm>
            <a:prstGeom prst="rect">
              <a:avLst/>
            </a:prstGeom>
            <a:solidFill>
              <a:srgbClr val="FFFF99"/>
            </a:solidFill>
            <a:ln w="9525" cap="flat" cmpd="sng">
              <a:prstDash val="solid"/>
              <a:miter/>
              <a:headEnd type="none" w="med" len="med"/>
              <a:tailEnd type="none" w="med" len="med"/>
            </a:ln>
            <a:scene3d>
              <a:camera prst="legacyObliqueTopRight">
                <a:rot lat="0" lon="0" rev="0"/>
              </a:camera>
              <a:lightRig rig="legacyFlat3" dir="b"/>
            </a:scene3d>
            <a:sp3d extrusionH="201600" prstMaterial="legacyMatte">
              <a:bevelT w="13500" h="13500" prst="angle"/>
              <a:bevelB w="13500" h="13500" prst="angle"/>
              <a:extrusionClr>
                <a:srgbClr val="FFFF99"/>
              </a:extrusionClr>
            </a:sp3d>
          </p:spPr>
          <p:txBody>
            <a:bodyPr tIns="82800">
              <a:flatTx/>
            </a:bodyPr>
            <a:lstStyle/>
            <a:p>
              <a:pPr algn="ctr" eaLnBrk="1" hangingPunct="1">
                <a:spcBef>
                  <a:spcPct val="50000"/>
                </a:spcBef>
              </a:pPr>
              <a:r>
                <a:rPr lang="zh-CN" altLang="en-US" sz="1800" b="1" u="none" dirty="0">
                  <a:latin typeface="Times New Roman" panose="02020603050405020304" pitchFamily="18" charset="0"/>
                  <a:ea typeface="黑体" panose="02010609060101010101" pitchFamily="49" charset="-122"/>
                </a:rPr>
                <a:t>分析</a:t>
              </a:r>
              <a:endParaRPr lang="zh-CN" altLang="en-US" sz="1800" b="1" u="none">
                <a:latin typeface="Times New Roman" panose="02020603050405020304" pitchFamily="18" charset="0"/>
              </a:endParaRPr>
            </a:p>
          </p:txBody>
        </p:sp>
        <p:sp>
          <p:nvSpPr>
            <p:cNvPr id="897035" name="文本框 897034"/>
            <p:cNvSpPr txBox="1"/>
            <p:nvPr/>
          </p:nvSpPr>
          <p:spPr>
            <a:xfrm>
              <a:off x="384" y="1296"/>
              <a:ext cx="432" cy="1056"/>
            </a:xfrm>
            <a:prstGeom prst="rect">
              <a:avLst/>
            </a:prstGeom>
            <a:solidFill>
              <a:srgbClr val="FFFF99"/>
            </a:solidFill>
            <a:ln w="9525" cap="flat" cmpd="sng">
              <a:prstDash val="solid"/>
              <a:miter/>
              <a:headEnd type="none" w="med" len="med"/>
              <a:tailEnd type="none" w="med" len="med"/>
            </a:ln>
            <a:scene3d>
              <a:camera prst="legacyObliqueTopRight">
                <a:rot lat="0" lon="0" rev="0"/>
              </a:camera>
              <a:lightRig rig="legacyFlat3" dir="b"/>
            </a:scene3d>
            <a:sp3d extrusionH="201600" prstMaterial="legacyMatte">
              <a:bevelT w="13500" h="13500" prst="angle"/>
              <a:bevelB w="13500" h="13500" prst="angle"/>
              <a:extrusionClr>
                <a:srgbClr val="FFFF99"/>
              </a:extrusionClr>
            </a:sp3d>
          </p:spPr>
          <p:txBody>
            <a:bodyPr tIns="550800">
              <a:flatTx/>
            </a:bodyPr>
            <a:lstStyle/>
            <a:p>
              <a:pPr algn="ctr" eaLnBrk="1" hangingPunct="1">
                <a:spcBef>
                  <a:spcPct val="50000"/>
                </a:spcBef>
              </a:pPr>
              <a:r>
                <a:rPr lang="zh-CN" altLang="en-US" sz="1800" b="1" u="none" dirty="0">
                  <a:latin typeface="Times New Roman" panose="02020603050405020304" pitchFamily="18" charset="0"/>
                  <a:ea typeface="黑体" panose="02010609060101010101" pitchFamily="49" charset="-122"/>
                </a:rPr>
                <a:t>组织分析</a:t>
              </a:r>
              <a:endParaRPr lang="zh-CN" altLang="en-US" sz="2400" b="1" u="none">
                <a:latin typeface="Times New Roman" panose="02020603050405020304" pitchFamily="18" charset="0"/>
              </a:endParaRPr>
            </a:p>
          </p:txBody>
        </p:sp>
        <p:sp>
          <p:nvSpPr>
            <p:cNvPr id="897036" name="文本框 897035"/>
            <p:cNvSpPr txBox="1"/>
            <p:nvPr/>
          </p:nvSpPr>
          <p:spPr>
            <a:xfrm>
              <a:off x="912" y="1296"/>
              <a:ext cx="1152" cy="1056"/>
            </a:xfrm>
            <a:prstGeom prst="rect">
              <a:avLst/>
            </a:prstGeom>
            <a:noFill/>
            <a:ln w="9525" cap="flat" cmpd="sng">
              <a:solidFill>
                <a:srgbClr val="FFFF99"/>
              </a:solidFill>
              <a:prstDash val="solid"/>
              <a:miter/>
              <a:headEnd type="none" w="med" len="med"/>
              <a:tailEnd type="none" w="med" len="med"/>
            </a:ln>
            <a:scene3d>
              <a:camera prst="legacyObliqueTopRight">
                <a:rot lat="0" lon="0" rev="0"/>
              </a:camera>
              <a:lightRig rig="legacyFlat3" dir="b"/>
            </a:scene3d>
            <a:sp3d extrusionH="201600" prstMaterial="legacyMatte">
              <a:bevelT w="13500" h="13500" prst="angle"/>
              <a:bevelB w="13500" h="13500" prst="angle"/>
              <a:extrusionClr>
                <a:srgbClr val="FFFF99"/>
              </a:extrusionClr>
            </a:sp3d>
          </p:spPr>
          <p:txBody>
            <a:bodyPr tIns="406800">
              <a:flatTx/>
            </a:bodyPr>
            <a:lstStyle/>
            <a:p>
              <a:pPr eaLnBrk="1" hangingPunct="1">
                <a:spcBef>
                  <a:spcPct val="50000"/>
                </a:spcBef>
              </a:pPr>
              <a:r>
                <a:rPr lang="zh-CN" altLang="en-US" sz="2000" b="1" u="none" dirty="0">
                  <a:latin typeface="Times New Roman" panose="02020603050405020304" pitchFamily="18" charset="0"/>
                  <a:ea typeface="幼圆" panose="02010509060101010101" pitchFamily="49" charset="-122"/>
                </a:rPr>
                <a:t>决定组织中哪里需要培训</a:t>
              </a:r>
              <a:endParaRPr lang="zh-CN" altLang="en-US" sz="2000" b="1" u="none">
                <a:latin typeface="Times New Roman" panose="02020603050405020304" pitchFamily="18" charset="0"/>
                <a:ea typeface="幼圆" panose="02010509060101010101" pitchFamily="49" charset="-122"/>
              </a:endParaRPr>
            </a:p>
          </p:txBody>
        </p:sp>
        <p:sp>
          <p:nvSpPr>
            <p:cNvPr id="897037" name="文本框 897036"/>
            <p:cNvSpPr txBox="1"/>
            <p:nvPr/>
          </p:nvSpPr>
          <p:spPr>
            <a:xfrm>
              <a:off x="912" y="912"/>
              <a:ext cx="1152" cy="317"/>
            </a:xfrm>
            <a:prstGeom prst="rect">
              <a:avLst/>
            </a:prstGeom>
            <a:solidFill>
              <a:srgbClr val="FFFF99"/>
            </a:solidFill>
            <a:ln w="9525" cap="flat" cmpd="sng">
              <a:prstDash val="solid"/>
              <a:miter/>
              <a:headEnd type="none" w="med" len="med"/>
              <a:tailEnd type="none" w="med" len="med"/>
            </a:ln>
            <a:scene3d>
              <a:camera prst="legacyObliqueTopRight">
                <a:rot lat="0" lon="0" rev="0"/>
              </a:camera>
              <a:lightRig rig="legacyFlat3" dir="b"/>
            </a:scene3d>
            <a:sp3d extrusionH="201600" prstMaterial="legacyMatte">
              <a:bevelT w="13500" h="13500" prst="angle"/>
              <a:bevelB w="13500" h="13500" prst="angle"/>
              <a:extrusionClr>
                <a:srgbClr val="FFFF99"/>
              </a:extrusionClr>
            </a:sp3d>
          </p:spPr>
          <p:txBody>
            <a:bodyPr>
              <a:flatTx/>
            </a:bodyPr>
            <a:lstStyle/>
            <a:p>
              <a:pPr algn="ctr" eaLnBrk="1" hangingPunct="1">
                <a:spcBef>
                  <a:spcPct val="50000"/>
                </a:spcBef>
              </a:pPr>
              <a:r>
                <a:rPr lang="zh-CN" altLang="en-US" sz="2000" b="1" u="none" dirty="0">
                  <a:latin typeface="黑体" panose="02010609060101010101" pitchFamily="49" charset="-122"/>
                  <a:ea typeface="黑体" panose="02010609060101010101" pitchFamily="49" charset="-122"/>
                </a:rPr>
                <a:t>目  的</a:t>
              </a:r>
              <a:endParaRPr lang="zh-CN" altLang="en-US" sz="2000" b="1" u="none">
                <a:latin typeface="黑体" panose="02010609060101010101" pitchFamily="49" charset="-122"/>
                <a:ea typeface="黑体" panose="02010609060101010101" pitchFamily="49" charset="-122"/>
              </a:endParaRPr>
            </a:p>
          </p:txBody>
        </p:sp>
        <p:sp>
          <p:nvSpPr>
            <p:cNvPr id="897038" name="文本框 897037"/>
            <p:cNvSpPr txBox="1"/>
            <p:nvPr/>
          </p:nvSpPr>
          <p:spPr>
            <a:xfrm>
              <a:off x="2160" y="1296"/>
              <a:ext cx="3168" cy="1056"/>
            </a:xfrm>
            <a:prstGeom prst="rect">
              <a:avLst/>
            </a:prstGeom>
            <a:noFill/>
            <a:ln w="9525" cap="flat" cmpd="sng">
              <a:solidFill>
                <a:srgbClr val="FFFF99"/>
              </a:solidFill>
              <a:prstDash val="solid"/>
              <a:miter/>
              <a:headEnd type="none" w="med" len="med"/>
              <a:tailEnd type="none" w="med" len="med"/>
            </a:ln>
            <a:scene3d>
              <a:camera prst="legacyObliqueTopRight">
                <a:rot lat="0" lon="0" rev="0"/>
              </a:camera>
              <a:lightRig rig="legacyFlat3" dir="b"/>
            </a:scene3d>
            <a:sp3d extrusionH="201600" prstMaterial="legacyMatte">
              <a:bevelT w="13500" h="13500" prst="angle"/>
              <a:bevelB w="13500" h="13500" prst="angle"/>
              <a:extrusionClr>
                <a:srgbClr val="FFFF99"/>
              </a:extrusionClr>
            </a:sp3d>
          </p:spPr>
          <p:txBody>
            <a:bodyPr>
              <a:flatTx/>
            </a:bodyPr>
            <a:lstStyle/>
            <a:p>
              <a:pPr marL="196850" indent="-196850" algn="just" eaLnBrk="1" hangingPunct="1">
                <a:buClr>
                  <a:srgbClr val="FF9900"/>
                </a:buClr>
                <a:buFont typeface="Wingdings" panose="05000000000000000000" pitchFamily="2" charset="2"/>
                <a:buChar char="v"/>
              </a:pPr>
              <a:r>
                <a:rPr lang="zh-CN" altLang="en-US" sz="1800" b="1" u="none" dirty="0">
                  <a:latin typeface="Times New Roman" panose="02020603050405020304" pitchFamily="18" charset="0"/>
                  <a:ea typeface="楷体_GB2312" pitchFamily="49" charset="-122"/>
                </a:rPr>
                <a:t>考察组织长期目标、短期目标、经营计划来判定知识和技术需求</a:t>
              </a:r>
            </a:p>
            <a:p>
              <a:pPr marL="196850" indent="-196850" algn="just" eaLnBrk="1" hangingPunct="1">
                <a:buClr>
                  <a:srgbClr val="FF9900"/>
                </a:buClr>
                <a:buFont typeface="Wingdings" panose="05000000000000000000" pitchFamily="2" charset="2"/>
                <a:buChar char="v"/>
              </a:pPr>
              <a:r>
                <a:rPr lang="zh-CN" altLang="en-US" sz="1800" b="1" u="none" dirty="0">
                  <a:latin typeface="Times New Roman" panose="02020603050405020304" pitchFamily="18" charset="0"/>
                  <a:ea typeface="楷体_GB2312" pitchFamily="49" charset="-122"/>
                </a:rPr>
                <a:t>将实际结果与目标进行比较</a:t>
              </a:r>
            </a:p>
            <a:p>
              <a:pPr marL="196850" indent="-196850" algn="just" eaLnBrk="1" hangingPunct="1">
                <a:buClr>
                  <a:srgbClr val="FF9900"/>
                </a:buClr>
                <a:buFont typeface="Wingdings" panose="05000000000000000000" pitchFamily="2" charset="2"/>
                <a:buChar char="v"/>
              </a:pPr>
              <a:r>
                <a:rPr lang="zh-CN" altLang="en-US" sz="1800" b="1" u="none" dirty="0">
                  <a:latin typeface="Times New Roman" panose="02020603050405020304" pitchFamily="18" charset="0"/>
                  <a:ea typeface="楷体_GB2312" pitchFamily="49" charset="-122"/>
                </a:rPr>
                <a:t>制定人力资源计划</a:t>
              </a:r>
            </a:p>
            <a:p>
              <a:pPr marL="196850" indent="-196850" algn="just" eaLnBrk="1" hangingPunct="1">
                <a:buClr>
                  <a:srgbClr val="FF9900"/>
                </a:buClr>
                <a:buFont typeface="Wingdings" panose="05000000000000000000" pitchFamily="2" charset="2"/>
                <a:buChar char="v"/>
              </a:pPr>
              <a:r>
                <a:rPr lang="zh-CN" altLang="en-US" sz="1800" b="1" u="none" dirty="0">
                  <a:latin typeface="Times New Roman" panose="02020603050405020304" pitchFamily="18" charset="0"/>
                  <a:ea typeface="楷体_GB2312" pitchFamily="49" charset="-122"/>
                </a:rPr>
                <a:t>评价组织环境</a:t>
              </a:r>
              <a:endParaRPr lang="zh-CN" altLang="en-US" sz="1800" b="1" u="none">
                <a:latin typeface="Times New Roman" panose="02020603050405020304" pitchFamily="18" charset="0"/>
                <a:ea typeface="楷体_GB2312" pitchFamily="49" charset="-122"/>
              </a:endParaRPr>
            </a:p>
          </p:txBody>
        </p:sp>
        <p:sp>
          <p:nvSpPr>
            <p:cNvPr id="897039" name="文本框 897038"/>
            <p:cNvSpPr txBox="1"/>
            <p:nvPr/>
          </p:nvSpPr>
          <p:spPr>
            <a:xfrm>
              <a:off x="2160" y="912"/>
              <a:ext cx="3168" cy="317"/>
            </a:xfrm>
            <a:prstGeom prst="rect">
              <a:avLst/>
            </a:prstGeom>
            <a:solidFill>
              <a:srgbClr val="FFFF99"/>
            </a:solidFill>
            <a:ln w="9525" cap="flat" cmpd="sng">
              <a:prstDash val="solid"/>
              <a:miter/>
              <a:headEnd type="none" w="med" len="med"/>
              <a:tailEnd type="none" w="med" len="med"/>
            </a:ln>
            <a:scene3d>
              <a:camera prst="legacyObliqueTopRight">
                <a:rot lat="0" lon="0" rev="0"/>
              </a:camera>
              <a:lightRig rig="legacyFlat3" dir="b"/>
            </a:scene3d>
            <a:sp3d extrusionH="201600" prstMaterial="legacyMatte">
              <a:bevelT w="13500" h="13500" prst="angle"/>
              <a:bevelB w="13500" h="13500" prst="angle"/>
              <a:extrusionClr>
                <a:srgbClr val="FFFF99"/>
              </a:extrusionClr>
            </a:sp3d>
          </p:spPr>
          <p:txBody>
            <a:bodyPr>
              <a:flatTx/>
            </a:bodyPr>
            <a:lstStyle/>
            <a:p>
              <a:pPr algn="ctr" eaLnBrk="1" hangingPunct="1">
                <a:spcBef>
                  <a:spcPct val="50000"/>
                </a:spcBef>
              </a:pPr>
              <a:r>
                <a:rPr lang="zh-CN" altLang="en-US" sz="2000" b="1" u="none" dirty="0">
                  <a:latin typeface="黑体" panose="02010609060101010101" pitchFamily="49" charset="-122"/>
                  <a:ea typeface="黑体" panose="02010609060101010101" pitchFamily="49" charset="-122"/>
                </a:rPr>
                <a:t>具 体 方 法 举 例</a:t>
              </a:r>
              <a:endParaRPr lang="zh-CN" altLang="en-US" sz="2000" b="1" u="none">
                <a:latin typeface="黑体" panose="02010609060101010101" pitchFamily="49" charset="-122"/>
                <a:ea typeface="黑体" panose="02010609060101010101" pitchFamily="49" charset="-122"/>
              </a:endParaRPr>
            </a:p>
          </p:txBody>
        </p:sp>
      </p:grpSp>
    </p:spTree>
  </p:cSld>
  <p:clrMapOvr>
    <a:masterClrMapping/>
  </p:clrMapOvr>
  <p:transition>
    <p:random/>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904194" name="Rectangle 2"/>
          <p:cNvSpPr>
            <a:spLocks noGrp="1"/>
          </p:cNvSpPr>
          <p:nvPr>
            <p:ph type="title" idx="4294967295"/>
          </p:nvPr>
        </p:nvSpPr>
        <p:spPr>
          <a:xfrm>
            <a:off x="611188" y="-315912"/>
            <a:ext cx="7772400" cy="1143000"/>
          </a:xfrm>
          <a:ln/>
        </p:spPr>
        <p:txBody>
          <a:bodyPr vert="horz" wrap="square" lIns="91440" tIns="45720" rIns="91440" bIns="45720" anchor="ctr"/>
          <a:lstStyle/>
          <a:p>
            <a:r>
              <a:rPr lang="zh-CN" altLang="en-US" sz="3600" b="1" dirty="0"/>
              <a:t>培训需求分析的方法</a:t>
            </a:r>
          </a:p>
        </p:txBody>
      </p:sp>
      <p:sp>
        <p:nvSpPr>
          <p:cNvPr id="904195" name="Text Box 31"/>
          <p:cNvSpPr txBox="1"/>
          <p:nvPr/>
        </p:nvSpPr>
        <p:spPr>
          <a:xfrm>
            <a:off x="250825" y="1125538"/>
            <a:ext cx="8459788" cy="457200"/>
          </a:xfrm>
          <a:prstGeom prst="rect">
            <a:avLst/>
          </a:prstGeom>
          <a:noFill/>
          <a:ln w="12700">
            <a:noFill/>
          </a:ln>
        </p:spPr>
        <p:txBody>
          <a:bodyPr>
            <a:spAutoFit/>
          </a:bodyPr>
          <a:lstStyle/>
          <a:p>
            <a:pPr algn="ctr" eaLnBrk="1" hangingPunct="1">
              <a:spcBef>
                <a:spcPct val="50000"/>
              </a:spcBef>
            </a:pPr>
            <a:endParaRPr lang="zh-CN" altLang="zh-CN" sz="2400" u="none" dirty="0">
              <a:latin typeface="Times New Roman" panose="02020603050405020304" pitchFamily="18" charset="0"/>
            </a:endParaRPr>
          </a:p>
        </p:txBody>
      </p:sp>
      <p:sp>
        <p:nvSpPr>
          <p:cNvPr id="904196" name="Rectangle 34"/>
          <p:cNvSpPr>
            <a:spLocks noGrp="1"/>
          </p:cNvSpPr>
          <p:nvPr>
            <p:ph type="body" idx="4294967295"/>
          </p:nvPr>
        </p:nvSpPr>
        <p:spPr>
          <a:xfrm>
            <a:off x="179388" y="981075"/>
            <a:ext cx="8497887" cy="5184775"/>
          </a:xfrm>
          <a:ln/>
        </p:spPr>
        <p:txBody>
          <a:bodyPr vert="horz" wrap="square" lIns="91440" tIns="45720" rIns="91440" bIns="45720" anchor="t"/>
          <a:lstStyle/>
          <a:p>
            <a:pPr>
              <a:lnSpc>
                <a:spcPct val="150000"/>
              </a:lnSpc>
            </a:pPr>
            <a:r>
              <a:rPr lang="zh-CN" altLang="en-US" sz="2400" b="1" dirty="0"/>
              <a:t>观察法：直接到现场，对员工的工作过程进行观察来进行培训需求分析。</a:t>
            </a:r>
          </a:p>
          <a:p>
            <a:pPr>
              <a:lnSpc>
                <a:spcPct val="150000"/>
              </a:lnSpc>
            </a:pPr>
            <a:r>
              <a:rPr lang="zh-CN" altLang="en-US" sz="2400" b="1" dirty="0"/>
              <a:t>资料查阅法：通过查阅有关资料，如技术手册和工作记录来对培训需求进行分析。</a:t>
            </a:r>
          </a:p>
          <a:p>
            <a:pPr>
              <a:lnSpc>
                <a:spcPct val="150000"/>
              </a:lnSpc>
            </a:pPr>
            <a:r>
              <a:rPr lang="zh-CN" altLang="en-US" sz="2400" b="1" dirty="0"/>
              <a:t>问卷调查法：将有关问题编制成问卷，通过让员工填写问卷来收集信息进行培训需求分析。</a:t>
            </a:r>
          </a:p>
          <a:p>
            <a:pPr>
              <a:lnSpc>
                <a:spcPct val="150000"/>
              </a:lnSpc>
            </a:pPr>
            <a:r>
              <a:rPr lang="zh-CN" altLang="en-US" sz="2400" b="1" dirty="0"/>
              <a:t>访问法：通过访问的方式来获取信息进行培训需求分析的方法。访问可以是面对面的，也可以借助其他媒介；可以是集体访问，也可以是单独访问。</a:t>
            </a:r>
          </a:p>
        </p:txBody>
      </p:sp>
    </p:spTree>
  </p:cSld>
  <p:clrMapOvr>
    <a:masterClrMapping/>
  </p:clrMapOvr>
  <p:transition>
    <p:random/>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905218" name="Rectangle 2"/>
          <p:cNvSpPr>
            <a:spLocks noGrp="1"/>
          </p:cNvSpPr>
          <p:nvPr>
            <p:ph type="title" idx="4294967295"/>
          </p:nvPr>
        </p:nvSpPr>
        <p:spPr>
          <a:xfrm>
            <a:off x="755650" y="-315912"/>
            <a:ext cx="7772400" cy="1143000"/>
          </a:xfrm>
          <a:ln/>
        </p:spPr>
        <p:txBody>
          <a:bodyPr vert="horz" wrap="square" lIns="91440" tIns="45720" rIns="91440" bIns="45720" anchor="ctr"/>
          <a:lstStyle/>
          <a:p>
            <a:r>
              <a:rPr lang="zh-CN" altLang="en-US" sz="4000" b="1" dirty="0"/>
              <a:t>二、确保受训人员做好培训准备</a:t>
            </a:r>
          </a:p>
        </p:txBody>
      </p:sp>
      <p:sp>
        <p:nvSpPr>
          <p:cNvPr id="905219" name="Rectangle 3"/>
          <p:cNvSpPr>
            <a:spLocks noGrp="1"/>
          </p:cNvSpPr>
          <p:nvPr>
            <p:ph type="body" idx="4294967295"/>
          </p:nvPr>
        </p:nvSpPr>
        <p:spPr>
          <a:xfrm>
            <a:off x="684213" y="765175"/>
            <a:ext cx="7772400" cy="4170363"/>
          </a:xfrm>
          <a:ln/>
        </p:spPr>
        <p:txBody>
          <a:bodyPr vert="horz" wrap="square" lIns="91440" tIns="45720" rIns="91440" bIns="45720" anchor="t"/>
          <a:lstStyle/>
          <a:p>
            <a:pPr>
              <a:lnSpc>
                <a:spcPct val="180000"/>
              </a:lnSpc>
              <a:spcBef>
                <a:spcPct val="30000"/>
              </a:spcBef>
            </a:pPr>
            <a:r>
              <a:rPr lang="zh-CN" altLang="en-US" sz="2800" b="1" dirty="0"/>
              <a:t>要使受训人员明白为什么要参加培训以及参加培训所能够带来的效益，这样有助于强化他们的学习动机。</a:t>
            </a:r>
          </a:p>
          <a:p>
            <a:pPr>
              <a:lnSpc>
                <a:spcPct val="180000"/>
              </a:lnSpc>
              <a:spcBef>
                <a:spcPct val="30000"/>
              </a:spcBef>
            </a:pPr>
            <a:r>
              <a:rPr lang="zh-CN" altLang="en-US" sz="2800" b="1" dirty="0"/>
              <a:t>要使受训人员相信自己能够学会培训的内容，要让员工建立起充分的自信。</a:t>
            </a:r>
          </a:p>
          <a:p>
            <a:pPr>
              <a:lnSpc>
                <a:spcPct val="180000"/>
              </a:lnSpc>
              <a:spcBef>
                <a:spcPct val="30000"/>
              </a:spcBef>
            </a:pPr>
            <a:r>
              <a:rPr lang="zh-CN" altLang="en-US" sz="2800" b="1" dirty="0"/>
              <a:t>要使受训人员具备进行学习的一些基本能力，如认知能力、阅读能力等。</a:t>
            </a:r>
          </a:p>
        </p:txBody>
      </p:sp>
    </p:spTree>
  </p:cSld>
  <p:clrMapOvr>
    <a:masterClrMapping/>
  </p:clrMapOvr>
  <p:transition>
    <p:random/>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898050" name="标题 898049"/>
          <p:cNvSpPr>
            <a:spLocks noGrp="1"/>
          </p:cNvSpPr>
          <p:nvPr>
            <p:ph type="title"/>
          </p:nvPr>
        </p:nvSpPr>
        <p:spPr>
          <a:ln/>
        </p:spPr>
        <p:txBody>
          <a:bodyPr anchor="ctr"/>
          <a:lstStyle/>
          <a:p>
            <a:r>
              <a:rPr lang="zh-CN" altLang="en-US" sz="3600" b="1" dirty="0">
                <a:solidFill>
                  <a:schemeClr val="accent2"/>
                </a:solidFill>
                <a:ea typeface="隶书" panose="02010509060101010101" pitchFamily="49" charset="-122"/>
              </a:rPr>
              <a:t>三、培训方案的设计</a:t>
            </a:r>
          </a:p>
        </p:txBody>
      </p:sp>
      <p:sp>
        <p:nvSpPr>
          <p:cNvPr id="898051" name="文本占位符 898050"/>
          <p:cNvSpPr>
            <a:spLocks noGrp="1"/>
          </p:cNvSpPr>
          <p:nvPr>
            <p:ph type="body" idx="1"/>
          </p:nvPr>
        </p:nvSpPr>
        <p:spPr>
          <a:ln/>
        </p:spPr>
        <p:txBody>
          <a:bodyPr/>
          <a:lstStyle/>
          <a:p>
            <a:pPr>
              <a:lnSpc>
                <a:spcPct val="90000"/>
              </a:lnSpc>
            </a:pPr>
            <a:r>
              <a:rPr lang="en-US" altLang="zh-CN" b="1" dirty="0"/>
              <a:t>1</a:t>
            </a:r>
            <a:r>
              <a:rPr lang="zh-CN" altLang="en-US" b="1" dirty="0"/>
              <a:t>、培训内容 </a:t>
            </a:r>
          </a:p>
          <a:p>
            <a:pPr>
              <a:lnSpc>
                <a:spcPct val="90000"/>
              </a:lnSpc>
            </a:pPr>
            <a:r>
              <a:rPr lang="zh-CN" altLang="en-US" sz="2400" dirty="0"/>
              <a:t>技能培训、传授知识、转变态度、工作表现、绩效目标</a:t>
            </a:r>
          </a:p>
          <a:p>
            <a:pPr>
              <a:lnSpc>
                <a:spcPct val="90000"/>
              </a:lnSpc>
            </a:pPr>
            <a:r>
              <a:rPr lang="en-US" altLang="zh-CN" b="1" dirty="0"/>
              <a:t>2</a:t>
            </a:r>
            <a:r>
              <a:rPr lang="zh-CN" altLang="en-US" b="1" dirty="0"/>
              <a:t>、培训方法 </a:t>
            </a:r>
          </a:p>
          <a:p>
            <a:pPr>
              <a:lnSpc>
                <a:spcPct val="90000"/>
              </a:lnSpc>
            </a:pPr>
            <a:r>
              <a:rPr lang="en-US" altLang="zh-CN" b="1" dirty="0"/>
              <a:t>3</a:t>
            </a:r>
            <a:r>
              <a:rPr lang="zh-CN" altLang="en-US" b="1" dirty="0"/>
              <a:t>、教师聘请</a:t>
            </a:r>
          </a:p>
          <a:p>
            <a:pPr>
              <a:lnSpc>
                <a:spcPct val="90000"/>
              </a:lnSpc>
            </a:pPr>
            <a:r>
              <a:rPr lang="en-US" altLang="zh-CN" b="1" dirty="0"/>
              <a:t>4</a:t>
            </a:r>
            <a:r>
              <a:rPr lang="zh-CN" altLang="en-US" b="1" dirty="0"/>
              <a:t>、时间安排</a:t>
            </a:r>
          </a:p>
          <a:p>
            <a:pPr>
              <a:lnSpc>
                <a:spcPct val="90000"/>
              </a:lnSpc>
            </a:pPr>
            <a:r>
              <a:rPr lang="en-US" altLang="zh-CN" b="1" dirty="0"/>
              <a:t>5</a:t>
            </a:r>
            <a:r>
              <a:rPr lang="zh-CN" altLang="en-US" b="1" dirty="0"/>
              <a:t>、场地安排</a:t>
            </a:r>
          </a:p>
          <a:p>
            <a:pPr>
              <a:lnSpc>
                <a:spcPct val="90000"/>
              </a:lnSpc>
            </a:pPr>
            <a:r>
              <a:rPr lang="en-US" altLang="zh-CN" b="1" dirty="0"/>
              <a:t>6</a:t>
            </a:r>
            <a:r>
              <a:rPr lang="zh-CN" altLang="en-US" b="1" dirty="0"/>
              <a:t>、预算</a:t>
            </a:r>
          </a:p>
        </p:txBody>
      </p:sp>
    </p:spTree>
  </p:cSld>
  <p:clrMapOvr>
    <a:masterClrMapping/>
  </p:clrMapOvr>
  <p:transition>
    <p:random/>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899074" name="文本框 899073"/>
          <p:cNvSpPr txBox="1"/>
          <p:nvPr/>
        </p:nvSpPr>
        <p:spPr>
          <a:xfrm>
            <a:off x="457200" y="381000"/>
            <a:ext cx="7696200" cy="701675"/>
          </a:xfrm>
          <a:prstGeom prst="rect">
            <a:avLst/>
          </a:prstGeom>
          <a:noFill/>
          <a:ln w="9525">
            <a:noFill/>
          </a:ln>
          <a:effectLst>
            <a:outerShdw dist="35921" dir="2699999" algn="ctr" rotWithShape="0">
              <a:schemeClr val="bg1"/>
            </a:outerShdw>
          </a:effectLst>
        </p:spPr>
        <p:txBody>
          <a:bodyPr>
            <a:spAutoFit/>
          </a:bodyPr>
          <a:lstStyle/>
          <a:p>
            <a:pPr eaLnBrk="1" hangingPunct="1"/>
            <a:r>
              <a:rPr lang="zh-CN" altLang="en-US" sz="4000" b="1" u="none" dirty="0">
                <a:latin typeface="Times New Roman" panose="02020603050405020304" pitchFamily="18" charset="0"/>
                <a:ea typeface="隶书" panose="02010509060101010101" pitchFamily="49" charset="-122"/>
              </a:rPr>
              <a:t>基层管理培训方案：一个实例</a:t>
            </a:r>
            <a:endParaRPr lang="zh-CN" altLang="en-US" sz="4000" u="none">
              <a:latin typeface="Times New Roman" panose="02020603050405020304" pitchFamily="18" charset="0"/>
              <a:ea typeface="隶书" panose="02010509060101010101" pitchFamily="49" charset="-122"/>
            </a:endParaRPr>
          </a:p>
        </p:txBody>
      </p:sp>
      <p:grpSp>
        <p:nvGrpSpPr>
          <p:cNvPr id="899075" name="组合 899074"/>
          <p:cNvGrpSpPr/>
          <p:nvPr/>
        </p:nvGrpSpPr>
        <p:grpSpPr>
          <a:xfrm>
            <a:off x="533400" y="1517650"/>
            <a:ext cx="7924800" cy="5035550"/>
            <a:chOff x="336" y="956"/>
            <a:chExt cx="4992" cy="3172"/>
          </a:xfrm>
        </p:grpSpPr>
        <p:sp>
          <p:nvSpPr>
            <p:cNvPr id="899076" name="文本框 899075"/>
            <p:cNvSpPr txBox="1"/>
            <p:nvPr/>
          </p:nvSpPr>
          <p:spPr>
            <a:xfrm>
              <a:off x="336" y="956"/>
              <a:ext cx="4992" cy="3172"/>
            </a:xfrm>
            <a:prstGeom prst="rect">
              <a:avLst/>
            </a:prstGeom>
            <a:noFill/>
            <a:ln w="9525">
              <a:noFill/>
            </a:ln>
          </p:spPr>
          <p:txBody>
            <a:bodyPr>
              <a:spAutoFit/>
            </a:bodyPr>
            <a:lstStyle/>
            <a:p>
              <a:pPr algn="just" eaLnBrk="1" hangingPunct="1"/>
              <a:r>
                <a:rPr lang="zh-CN" altLang="en-US" sz="1800" b="1" u="none" dirty="0">
                  <a:latin typeface="Times New Roman" panose="02020603050405020304" pitchFamily="18" charset="0"/>
                  <a:ea typeface="黑体" panose="02010609060101010101" pitchFamily="49" charset="-122"/>
                </a:rPr>
                <a:t>方案设计目的</a:t>
              </a:r>
              <a:endParaRPr lang="zh-CN" altLang="en-US" sz="1800" u="none" dirty="0">
                <a:latin typeface="Times New Roman" panose="02020603050405020304" pitchFamily="18" charset="0"/>
              </a:endParaRPr>
            </a:p>
            <a:p>
              <a:pPr algn="just" eaLnBrk="1" hangingPunct="1"/>
              <a:r>
                <a:rPr lang="zh-CN" altLang="en-US" sz="1800" u="none" dirty="0">
                  <a:latin typeface="Times New Roman" panose="02020603050405020304" pitchFamily="18" charset="0"/>
                </a:rPr>
                <a:t>向新的基层主管提供人员有效管理所需的能力和知识。</a:t>
              </a:r>
            </a:p>
            <a:p>
              <a:pPr algn="just" eaLnBrk="1" hangingPunct="1"/>
              <a:r>
                <a:rPr lang="zh-CN" altLang="en-US" sz="1800" b="1" u="none" dirty="0">
                  <a:latin typeface="Times New Roman" panose="02020603050405020304" pitchFamily="18" charset="0"/>
                  <a:ea typeface="黑体" panose="02010609060101010101" pitchFamily="49" charset="-122"/>
                </a:rPr>
                <a:t>第一阶段：课前活动</a:t>
              </a:r>
            </a:p>
            <a:p>
              <a:pPr lvl="1" algn="just" eaLnBrk="1" hangingPunct="1">
                <a:buClr>
                  <a:srgbClr val="00FF00"/>
                </a:buClr>
                <a:buFont typeface="Wingdings" panose="05000000000000000000" pitchFamily="2" charset="2"/>
                <a:buChar char="n"/>
              </a:pPr>
              <a:r>
                <a:rPr lang="zh-CN" altLang="en-US" sz="1800" u="none" dirty="0">
                  <a:latin typeface="Times New Roman" panose="02020603050405020304" pitchFamily="18" charset="0"/>
                  <a:ea typeface="幼圆" panose="02010509060101010101" pitchFamily="49" charset="-122"/>
                </a:rPr>
                <a:t>识别有成效与无成效的活动；</a:t>
              </a:r>
            </a:p>
            <a:p>
              <a:pPr lvl="1" algn="just" eaLnBrk="1" hangingPunct="1">
                <a:buClr>
                  <a:srgbClr val="00FF00"/>
                </a:buClr>
                <a:buFont typeface="Wingdings" panose="05000000000000000000" pitchFamily="2" charset="2"/>
                <a:buChar char="n"/>
              </a:pPr>
              <a:r>
                <a:rPr lang="zh-CN" altLang="en-US" sz="1800" u="none" dirty="0">
                  <a:latin typeface="Times New Roman" panose="02020603050405020304" pitchFamily="18" charset="0"/>
                  <a:ea typeface="幼圆" panose="02010509060101010101" pitchFamily="49" charset="-122"/>
                </a:rPr>
                <a:t>与老板一起讨论其工作的基本要素；</a:t>
              </a:r>
            </a:p>
            <a:p>
              <a:pPr lvl="1" algn="just" eaLnBrk="1" hangingPunct="1">
                <a:buClr>
                  <a:srgbClr val="00FF00"/>
                </a:buClr>
                <a:buFont typeface="Wingdings" panose="05000000000000000000" pitchFamily="2" charset="2"/>
                <a:buChar char="n"/>
              </a:pPr>
              <a:r>
                <a:rPr lang="zh-CN" altLang="en-US" sz="1800" u="none" dirty="0">
                  <a:latin typeface="Times New Roman" panose="02020603050405020304" pitchFamily="18" charset="0"/>
                  <a:ea typeface="幼圆" panose="02010509060101010101" pitchFamily="49" charset="-122"/>
                </a:rPr>
                <a:t>选择一个参加者和老板都要面对的重要机会和问题；</a:t>
              </a:r>
            </a:p>
            <a:p>
              <a:pPr lvl="1" algn="just" eaLnBrk="1" hangingPunct="1">
                <a:buClr>
                  <a:srgbClr val="00FF00"/>
                </a:buClr>
                <a:buFont typeface="Wingdings" panose="05000000000000000000" pitchFamily="2" charset="2"/>
                <a:buChar char="n"/>
              </a:pPr>
              <a:r>
                <a:rPr lang="zh-CN" altLang="en-US" sz="1800" u="none" dirty="0">
                  <a:latin typeface="Times New Roman" panose="02020603050405020304" pitchFamily="18" charset="0"/>
                  <a:ea typeface="幼圆" panose="02010509060101010101" pitchFamily="49" charset="-122"/>
                </a:rPr>
                <a:t>将一个员工评价样本送给培训项目协调人。</a:t>
              </a:r>
            </a:p>
            <a:p>
              <a:pPr algn="just" eaLnBrk="1" hangingPunct="1"/>
              <a:r>
                <a:rPr lang="zh-CN" altLang="en-US" sz="1800" b="1" u="none" dirty="0">
                  <a:latin typeface="黑体" panose="02010609060101010101" pitchFamily="49" charset="-122"/>
                  <a:ea typeface="黑体" panose="02010609060101010101" pitchFamily="49" charset="-122"/>
                </a:rPr>
                <a:t>第二阶段：</a:t>
              </a:r>
              <a:r>
                <a:rPr lang="en-US" altLang="zh-CN" sz="1800" b="1" u="none" dirty="0">
                  <a:latin typeface="黑体" panose="02010609060101010101" pitchFamily="49" charset="-122"/>
                  <a:ea typeface="黑体" panose="02010609060101010101" pitchFamily="49" charset="-122"/>
                </a:rPr>
                <a:t>5</a:t>
              </a:r>
              <a:r>
                <a:rPr lang="zh-CN" altLang="en-US" sz="1800" b="1" u="none" dirty="0">
                  <a:latin typeface="黑体" panose="02010609060101010101" pitchFamily="49" charset="-122"/>
                  <a:ea typeface="黑体" panose="02010609060101010101" pitchFamily="49" charset="-122"/>
                </a:rPr>
                <a:t>天的封闭课程</a:t>
              </a:r>
            </a:p>
            <a:p>
              <a:pPr lvl="1" algn="just" eaLnBrk="1" hangingPunct="1"/>
              <a:r>
                <a:rPr lang="zh-CN" altLang="en-US" sz="1800" b="1" i="1" u="sng" dirty="0">
                  <a:latin typeface="Times New Roman" panose="02020603050405020304" pitchFamily="18" charset="0"/>
                </a:rPr>
                <a:t>支持性题目（</a:t>
              </a:r>
              <a:r>
                <a:rPr lang="en-US" altLang="zh-CN" sz="1800" b="1" i="1" u="sng" dirty="0">
                  <a:latin typeface="Times New Roman" panose="02020603050405020304" pitchFamily="18" charset="0"/>
                </a:rPr>
                <a:t>1.5</a:t>
              </a:r>
              <a:r>
                <a:rPr lang="zh-CN" altLang="en-US" sz="1800" b="1" i="1" u="sng" dirty="0">
                  <a:latin typeface="Times New Roman" panose="02020603050405020304" pitchFamily="18" charset="0"/>
                </a:rPr>
                <a:t>天）</a:t>
              </a:r>
            </a:p>
            <a:p>
              <a:pPr lvl="1" algn="just" eaLnBrk="1" hangingPunct="1">
                <a:buClr>
                  <a:srgbClr val="00FF00"/>
                </a:buClr>
                <a:buFont typeface="Wingdings" panose="05000000000000000000" pitchFamily="2" charset="2"/>
                <a:buChar char="n"/>
              </a:pPr>
              <a:r>
                <a:rPr lang="zh-CN" altLang="en-US" sz="1800" u="none" dirty="0">
                  <a:latin typeface="Times New Roman" panose="02020603050405020304" pitchFamily="18" charset="0"/>
                  <a:ea typeface="幼圆" panose="02010509060101010101" pitchFamily="49" charset="-122"/>
                </a:rPr>
                <a:t>我们为什么到这儿来</a:t>
              </a:r>
            </a:p>
            <a:p>
              <a:pPr lvl="1" algn="just" eaLnBrk="1" hangingPunct="1">
                <a:buClr>
                  <a:srgbClr val="00FF00"/>
                </a:buClr>
                <a:buFont typeface="Wingdings" panose="05000000000000000000" pitchFamily="2" charset="2"/>
                <a:buChar char="n"/>
              </a:pPr>
              <a:r>
                <a:rPr lang="zh-CN" altLang="en-US" sz="1800" u="none" dirty="0">
                  <a:latin typeface="Times New Roman" panose="02020603050405020304" pitchFamily="18" charset="0"/>
                  <a:ea typeface="幼圆" panose="02010509060101010101" pitchFamily="49" charset="-122"/>
                </a:rPr>
                <a:t>分析工作问题</a:t>
              </a:r>
            </a:p>
            <a:p>
              <a:pPr lvl="1" algn="just" eaLnBrk="1" hangingPunct="1">
                <a:buClr>
                  <a:srgbClr val="00FF00"/>
                </a:buClr>
                <a:buFont typeface="Wingdings" panose="05000000000000000000" pitchFamily="2" charset="2"/>
                <a:buChar char="n"/>
              </a:pPr>
              <a:r>
                <a:rPr lang="zh-CN" altLang="en-US" sz="1800" u="none" dirty="0">
                  <a:latin typeface="Times New Roman" panose="02020603050405020304" pitchFamily="18" charset="0"/>
                  <a:ea typeface="幼圆" panose="02010509060101010101" pitchFamily="49" charset="-122"/>
                </a:rPr>
                <a:t>培训</a:t>
              </a:r>
            </a:p>
            <a:p>
              <a:pPr lvl="1" algn="just" eaLnBrk="1" hangingPunct="1">
                <a:buClr>
                  <a:srgbClr val="00FF00"/>
                </a:buClr>
                <a:buFont typeface="Wingdings" panose="05000000000000000000" pitchFamily="2" charset="2"/>
                <a:buChar char="n"/>
              </a:pPr>
              <a:r>
                <a:rPr lang="zh-CN" altLang="en-US" sz="1800" u="none" dirty="0">
                  <a:latin typeface="Times New Roman" panose="02020603050405020304" pitchFamily="18" charset="0"/>
                  <a:ea typeface="幼圆" panose="02010509060101010101" pitchFamily="49" charset="-122"/>
                </a:rPr>
                <a:t>特殊健康服务</a:t>
              </a:r>
            </a:p>
            <a:p>
              <a:pPr lvl="1" algn="just" eaLnBrk="1" hangingPunct="1">
                <a:buClr>
                  <a:srgbClr val="00FF00"/>
                </a:buClr>
                <a:buFont typeface="Wingdings" panose="05000000000000000000" pitchFamily="2" charset="2"/>
                <a:buChar char="n"/>
              </a:pPr>
              <a:r>
                <a:rPr lang="zh-CN" altLang="en-US" sz="1800" u="none" dirty="0">
                  <a:latin typeface="Times New Roman" panose="02020603050405020304" pitchFamily="18" charset="0"/>
                  <a:ea typeface="幼圆" panose="02010509060101010101" pitchFamily="49" charset="-122"/>
                </a:rPr>
                <a:t>时间管理</a:t>
              </a:r>
            </a:p>
            <a:p>
              <a:pPr lvl="1" algn="just" eaLnBrk="1" hangingPunct="1">
                <a:buClr>
                  <a:srgbClr val="00FF00"/>
                </a:buClr>
                <a:buFont typeface="Wingdings" panose="05000000000000000000" pitchFamily="2" charset="2"/>
                <a:buChar char="n"/>
              </a:pPr>
              <a:r>
                <a:rPr lang="zh-CN" altLang="en-US" sz="1800" u="none" dirty="0">
                  <a:latin typeface="Times New Roman" panose="02020603050405020304" pitchFamily="18" charset="0"/>
                  <a:ea typeface="幼圆" panose="02010509060101010101" pitchFamily="49" charset="-122"/>
                </a:rPr>
                <a:t>雇用依据</a:t>
              </a:r>
            </a:p>
            <a:p>
              <a:pPr algn="just" eaLnBrk="1" hangingPunct="1"/>
              <a:r>
                <a:rPr lang="zh-CN" altLang="en-US" sz="1800" b="1" u="none" dirty="0">
                  <a:latin typeface="Times New Roman" panose="02020603050405020304" pitchFamily="18" charset="0"/>
                  <a:ea typeface="黑体" panose="02010609060101010101" pitchFamily="49" charset="-122"/>
                </a:rPr>
                <a:t>第三阶段：课后活动</a:t>
              </a:r>
            </a:p>
            <a:p>
              <a:pPr lvl="1" algn="just" eaLnBrk="1" hangingPunct="1">
                <a:buClr>
                  <a:srgbClr val="00FF00"/>
                </a:buClr>
                <a:buFont typeface="Wingdings" panose="05000000000000000000" pitchFamily="2" charset="2"/>
                <a:buChar char="n"/>
              </a:pPr>
              <a:r>
                <a:rPr lang="zh-CN" altLang="en-US" sz="1800" u="none" dirty="0">
                  <a:latin typeface="Times New Roman" panose="02020603050405020304" pitchFamily="18" charset="0"/>
                </a:rPr>
                <a:t>通过并实施行动计划方案</a:t>
              </a:r>
            </a:p>
            <a:p>
              <a:pPr lvl="1" algn="just" eaLnBrk="1" hangingPunct="1">
                <a:buClr>
                  <a:srgbClr val="00FF00"/>
                </a:buClr>
                <a:buFont typeface="Wingdings" panose="05000000000000000000" pitchFamily="2" charset="2"/>
                <a:buChar char="n"/>
              </a:pPr>
              <a:r>
                <a:rPr lang="zh-CN" altLang="en-US" sz="1800" u="none" dirty="0">
                  <a:latin typeface="Times New Roman" panose="02020603050405020304" pitchFamily="18" charset="0"/>
                </a:rPr>
                <a:t>给参加者和老板的问卷</a:t>
              </a:r>
              <a:endParaRPr lang="zh-CN" altLang="en-US" sz="2400" u="none" dirty="0">
                <a:latin typeface="Times New Roman" panose="02020603050405020304" pitchFamily="18" charset="0"/>
              </a:endParaRPr>
            </a:p>
          </p:txBody>
        </p:sp>
        <p:sp>
          <p:nvSpPr>
            <p:cNvPr id="899077" name="文本框 899076"/>
            <p:cNvSpPr txBox="1"/>
            <p:nvPr/>
          </p:nvSpPr>
          <p:spPr>
            <a:xfrm>
              <a:off x="2160" y="2339"/>
              <a:ext cx="1872" cy="1096"/>
            </a:xfrm>
            <a:prstGeom prst="rect">
              <a:avLst/>
            </a:prstGeom>
            <a:noFill/>
            <a:ln w="9525">
              <a:noFill/>
            </a:ln>
          </p:spPr>
          <p:txBody>
            <a:bodyPr>
              <a:spAutoFit/>
            </a:bodyPr>
            <a:lstStyle/>
            <a:p>
              <a:pPr eaLnBrk="1" hangingPunct="1"/>
              <a:r>
                <a:rPr lang="zh-CN" altLang="en-US" sz="1800" b="1" i="1" u="sng" dirty="0">
                  <a:latin typeface="Times New Roman" panose="02020603050405020304" pitchFamily="18" charset="0"/>
                </a:rPr>
                <a:t>关键性题目</a:t>
              </a:r>
              <a:r>
                <a:rPr lang="zh-CN" altLang="en-US" sz="1800" i="1" u="sng" dirty="0">
                  <a:latin typeface="Times New Roman" panose="02020603050405020304" pitchFamily="18" charset="0"/>
                </a:rPr>
                <a:t>（</a:t>
              </a:r>
              <a:r>
                <a:rPr lang="en-US" altLang="zh-CN" sz="1800" i="1" u="sng" dirty="0">
                  <a:latin typeface="Times New Roman" panose="02020603050405020304" pitchFamily="18" charset="0"/>
                </a:rPr>
                <a:t>2.5</a:t>
              </a:r>
              <a:r>
                <a:rPr lang="zh-CN" altLang="en-US" sz="1800" i="1" u="sng" dirty="0">
                  <a:latin typeface="Times New Roman" panose="02020603050405020304" pitchFamily="18" charset="0"/>
                </a:rPr>
                <a:t>天）</a:t>
              </a:r>
            </a:p>
            <a:p>
              <a:pPr eaLnBrk="1" hangingPunct="1">
                <a:buClr>
                  <a:srgbClr val="00FF00"/>
                </a:buClr>
                <a:buFont typeface="Wingdings" panose="05000000000000000000" pitchFamily="2" charset="2"/>
                <a:buChar char="n"/>
              </a:pPr>
              <a:r>
                <a:rPr lang="zh-CN" altLang="en-US" sz="1800" u="none" dirty="0">
                  <a:latin typeface="Times New Roman" panose="02020603050405020304" pitchFamily="18" charset="0"/>
                  <a:ea typeface="幼圆" panose="02010509060101010101" pitchFamily="49" charset="-122"/>
                </a:rPr>
                <a:t>实施计划及评论</a:t>
              </a:r>
            </a:p>
            <a:p>
              <a:pPr eaLnBrk="1" hangingPunct="1">
                <a:buClr>
                  <a:srgbClr val="00FF00"/>
                </a:buClr>
                <a:buFont typeface="Wingdings" panose="05000000000000000000" pitchFamily="2" charset="2"/>
                <a:buChar char="n"/>
              </a:pPr>
              <a:r>
                <a:rPr lang="zh-CN" altLang="en-US" sz="1800" u="none" dirty="0">
                  <a:latin typeface="Times New Roman" panose="02020603050405020304" pitchFamily="18" charset="0"/>
                  <a:ea typeface="幼圆" panose="02010509060101010101" pitchFamily="49" charset="-122"/>
                </a:rPr>
                <a:t>文件处理能力</a:t>
              </a:r>
            </a:p>
            <a:p>
              <a:pPr eaLnBrk="1" hangingPunct="1">
                <a:buClr>
                  <a:srgbClr val="00FF00"/>
                </a:buClr>
                <a:buFont typeface="Wingdings" panose="05000000000000000000" pitchFamily="2" charset="2"/>
                <a:buChar char="n"/>
              </a:pPr>
              <a:r>
                <a:rPr lang="zh-CN" altLang="en-US" sz="1800" u="none" dirty="0">
                  <a:latin typeface="Times New Roman" panose="02020603050405020304" pitchFamily="18" charset="0"/>
                  <a:ea typeface="幼圆" panose="02010509060101010101" pitchFamily="49" charset="-122"/>
                </a:rPr>
                <a:t>员工等级评定</a:t>
              </a:r>
            </a:p>
            <a:p>
              <a:pPr eaLnBrk="1" hangingPunct="1">
                <a:buClr>
                  <a:srgbClr val="00FF00"/>
                </a:buClr>
                <a:buFont typeface="Wingdings" panose="05000000000000000000" pitchFamily="2" charset="2"/>
                <a:buChar char="n"/>
              </a:pPr>
              <a:r>
                <a:rPr lang="zh-CN" altLang="en-US" sz="1800" u="none" dirty="0">
                  <a:latin typeface="Times New Roman" panose="02020603050405020304" pitchFamily="18" charset="0"/>
                  <a:ea typeface="幼圆" panose="02010509060101010101" pitchFamily="49" charset="-122"/>
                </a:rPr>
                <a:t>工资管理</a:t>
              </a:r>
            </a:p>
            <a:p>
              <a:pPr eaLnBrk="1" hangingPunct="1">
                <a:buClr>
                  <a:srgbClr val="00FF00"/>
                </a:buClr>
                <a:buFont typeface="Wingdings" panose="05000000000000000000" pitchFamily="2" charset="2"/>
                <a:buChar char="n"/>
              </a:pPr>
              <a:r>
                <a:rPr lang="zh-CN" altLang="en-US" sz="1800" u="none" dirty="0">
                  <a:latin typeface="Times New Roman" panose="02020603050405020304" pitchFamily="18" charset="0"/>
                  <a:ea typeface="幼圆" panose="02010509060101010101" pitchFamily="49" charset="-122"/>
                </a:rPr>
                <a:t>员工开发</a:t>
              </a:r>
              <a:endParaRPr lang="zh-CN" altLang="en-US" sz="2400" u="none">
                <a:latin typeface="Times New Roman" panose="02020603050405020304" pitchFamily="18" charset="0"/>
              </a:endParaRPr>
            </a:p>
          </p:txBody>
        </p:sp>
        <p:sp>
          <p:nvSpPr>
            <p:cNvPr id="899078" name="文本框 899077"/>
            <p:cNvSpPr txBox="1"/>
            <p:nvPr/>
          </p:nvSpPr>
          <p:spPr>
            <a:xfrm>
              <a:off x="3744" y="2340"/>
              <a:ext cx="1488" cy="750"/>
            </a:xfrm>
            <a:prstGeom prst="rect">
              <a:avLst/>
            </a:prstGeom>
            <a:noFill/>
            <a:ln w="9525">
              <a:noFill/>
            </a:ln>
          </p:spPr>
          <p:txBody>
            <a:bodyPr>
              <a:spAutoFit/>
            </a:bodyPr>
            <a:lstStyle/>
            <a:p>
              <a:pPr algn="just" eaLnBrk="1" hangingPunct="1"/>
              <a:r>
                <a:rPr lang="zh-CN" altLang="en-US" sz="1800" b="1" i="1" u="sng" dirty="0">
                  <a:latin typeface="Times New Roman" panose="02020603050405020304" pitchFamily="18" charset="0"/>
                </a:rPr>
                <a:t>项目评价（</a:t>
              </a:r>
              <a:r>
                <a:rPr lang="en-US" altLang="zh-CN" sz="1800" b="1" i="1" u="sng" dirty="0">
                  <a:latin typeface="Times New Roman" panose="02020603050405020304" pitchFamily="18" charset="0"/>
                </a:rPr>
                <a:t>1</a:t>
              </a:r>
              <a:r>
                <a:rPr lang="zh-CN" altLang="en-US" sz="1800" b="1" i="1" u="sng" dirty="0">
                  <a:latin typeface="Times New Roman" panose="02020603050405020304" pitchFamily="18" charset="0"/>
                </a:rPr>
                <a:t>天）</a:t>
              </a:r>
            </a:p>
            <a:p>
              <a:pPr algn="just" eaLnBrk="1" hangingPunct="1">
                <a:buClr>
                  <a:srgbClr val="00FF00"/>
                </a:buClr>
                <a:buFont typeface="Wingdings" panose="05000000000000000000" pitchFamily="2" charset="2"/>
                <a:buChar char="n"/>
              </a:pPr>
              <a:r>
                <a:rPr lang="zh-CN" altLang="en-US" sz="1800" u="none" dirty="0">
                  <a:latin typeface="Times New Roman" panose="02020603050405020304" pitchFamily="18" charset="0"/>
                </a:rPr>
                <a:t>制定行动计划方案</a:t>
              </a:r>
            </a:p>
            <a:p>
              <a:pPr algn="just" eaLnBrk="1" hangingPunct="1">
                <a:buClr>
                  <a:srgbClr val="00FF00"/>
                </a:buClr>
                <a:buFont typeface="Wingdings" panose="05000000000000000000" pitchFamily="2" charset="2"/>
                <a:buChar char="n"/>
              </a:pPr>
              <a:r>
                <a:rPr lang="zh-CN" altLang="en-US" sz="1800" u="none" dirty="0">
                  <a:latin typeface="Times New Roman" panose="02020603050405020304" pitchFamily="18" charset="0"/>
                </a:rPr>
                <a:t>排列培训题目</a:t>
              </a:r>
            </a:p>
            <a:p>
              <a:pPr algn="just" eaLnBrk="1" hangingPunct="1">
                <a:buClr>
                  <a:srgbClr val="00FF00"/>
                </a:buClr>
                <a:buFont typeface="Wingdings" panose="05000000000000000000" pitchFamily="2" charset="2"/>
                <a:buChar char="n"/>
              </a:pPr>
              <a:r>
                <a:rPr lang="zh-CN" altLang="en-US" sz="1800" u="none" dirty="0">
                  <a:latin typeface="Times New Roman" panose="02020603050405020304" pitchFamily="18" charset="0"/>
                </a:rPr>
                <a:t>评价项目</a:t>
              </a:r>
              <a:endParaRPr lang="zh-CN" altLang="en-US" sz="1800" u="none">
                <a:latin typeface="Times New Roman" panose="02020603050405020304" pitchFamily="18" charset="0"/>
              </a:endParaRPr>
            </a:p>
          </p:txBody>
        </p:sp>
      </p:grpSp>
    </p:spTree>
  </p:cSld>
  <p:clrMapOvr>
    <a:masterClrMapping/>
  </p:clrMapOvr>
  <p:transition>
    <p:random/>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900098" name="标题 900097"/>
          <p:cNvSpPr>
            <a:spLocks noGrp="1"/>
          </p:cNvSpPr>
          <p:nvPr>
            <p:ph type="title"/>
          </p:nvPr>
        </p:nvSpPr>
        <p:spPr>
          <a:ln/>
        </p:spPr>
        <p:txBody>
          <a:bodyPr anchor="ctr"/>
          <a:lstStyle/>
          <a:p>
            <a:r>
              <a:rPr lang="en-US" altLang="zh-CN" sz="3600" b="1" dirty="0">
                <a:solidFill>
                  <a:schemeClr val="accent2"/>
                </a:solidFill>
                <a:ea typeface="隶书" panose="02010509060101010101" pitchFamily="49" charset="-122"/>
              </a:rPr>
              <a:t> </a:t>
            </a:r>
            <a:r>
              <a:rPr lang="zh-CN" altLang="en-US" sz="3600" b="1" dirty="0">
                <a:solidFill>
                  <a:schemeClr val="accent2"/>
                </a:solidFill>
                <a:ea typeface="隶书" panose="02010509060101010101" pitchFamily="49" charset="-122"/>
              </a:rPr>
              <a:t>四、实施培训</a:t>
            </a:r>
          </a:p>
        </p:txBody>
      </p:sp>
      <p:sp>
        <p:nvSpPr>
          <p:cNvPr id="900099" name="文本占位符 900098"/>
          <p:cNvSpPr>
            <a:spLocks noGrp="1"/>
          </p:cNvSpPr>
          <p:nvPr>
            <p:ph type="body" idx="1"/>
          </p:nvPr>
        </p:nvSpPr>
        <p:spPr>
          <a:xfrm>
            <a:off x="1193800" y="1600200"/>
            <a:ext cx="6477000" cy="3062288"/>
          </a:xfrm>
          <a:ln/>
        </p:spPr>
        <p:txBody>
          <a:bodyPr/>
          <a:lstStyle/>
          <a:p>
            <a:r>
              <a:rPr lang="zh-CN" altLang="en-US" b="1" dirty="0"/>
              <a:t>保障到位</a:t>
            </a:r>
          </a:p>
          <a:p>
            <a:r>
              <a:rPr lang="zh-CN" altLang="en-US" b="1" dirty="0"/>
              <a:t>全程跟踪</a:t>
            </a:r>
          </a:p>
          <a:p>
            <a:r>
              <a:rPr lang="zh-CN" altLang="en-US" b="1" dirty="0"/>
              <a:t>即时纠偏</a:t>
            </a:r>
          </a:p>
          <a:p>
            <a:r>
              <a:rPr lang="zh-CN" altLang="en-US" b="1" dirty="0"/>
              <a:t>收集资料</a:t>
            </a:r>
          </a:p>
          <a:p>
            <a:endParaRPr lang="zh-CN" altLang="en-US" b="1" dirty="0"/>
          </a:p>
        </p:txBody>
      </p:sp>
    </p:spTree>
  </p:cSld>
  <p:clrMapOvr>
    <a:masterClrMapping/>
  </p:clrMapOvr>
  <p:transition>
    <p:random/>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901122" name="标题 901121"/>
          <p:cNvSpPr>
            <a:spLocks noGrp="1"/>
          </p:cNvSpPr>
          <p:nvPr>
            <p:ph type="title"/>
          </p:nvPr>
        </p:nvSpPr>
        <p:spPr>
          <a:ln/>
        </p:spPr>
        <p:txBody>
          <a:bodyPr anchor="ctr"/>
          <a:lstStyle/>
          <a:p>
            <a:r>
              <a:rPr lang="zh-CN" altLang="en-US" sz="4000" b="1" dirty="0">
                <a:solidFill>
                  <a:schemeClr val="accent2"/>
                </a:solidFill>
                <a:ea typeface="隶书" panose="02010509060101010101" pitchFamily="49" charset="-122"/>
              </a:rPr>
              <a:t>五、培训效果的评估</a:t>
            </a:r>
          </a:p>
        </p:txBody>
      </p:sp>
      <p:graphicFrame>
        <p:nvGraphicFramePr>
          <p:cNvPr id="901123" name="内容占位符 901122"/>
          <p:cNvGraphicFramePr>
            <a:graphicFrameLocks noGrp="1"/>
          </p:cNvGraphicFramePr>
          <p:nvPr>
            <p:ph idx="1"/>
          </p:nvPr>
        </p:nvGraphicFramePr>
        <p:xfrm>
          <a:off x="468313" y="2565400"/>
          <a:ext cx="8229600" cy="3505200"/>
        </p:xfrm>
        <a:graphic>
          <a:graphicData uri="http://schemas.openxmlformats.org/drawingml/2006/table">
            <a:tbl>
              <a:tblPr/>
              <a:tblGrid>
                <a:gridCol w="1022350">
                  <a:extLst>
                    <a:ext uri="{9D8B030D-6E8A-4147-A177-3AD203B41FA5}">
                      <a16:colId xmlns:a16="http://schemas.microsoft.com/office/drawing/2014/main" val="20000"/>
                    </a:ext>
                  </a:extLst>
                </a:gridCol>
                <a:gridCol w="1022350">
                  <a:extLst>
                    <a:ext uri="{9D8B030D-6E8A-4147-A177-3AD203B41FA5}">
                      <a16:colId xmlns:a16="http://schemas.microsoft.com/office/drawing/2014/main" val="20001"/>
                    </a:ext>
                  </a:extLst>
                </a:gridCol>
                <a:gridCol w="6184900">
                  <a:extLst>
                    <a:ext uri="{9D8B030D-6E8A-4147-A177-3AD203B41FA5}">
                      <a16:colId xmlns:a16="http://schemas.microsoft.com/office/drawing/2014/main" val="20002"/>
                    </a:ext>
                  </a:extLst>
                </a:gridCol>
              </a:tblGrid>
              <a:tr h="701675">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lvl="0" algn="ctr">
                        <a:spcBef>
                          <a:spcPct val="0"/>
                        </a:spcBef>
                        <a:buFontTx/>
                        <a:buNone/>
                      </a:pPr>
                      <a:r>
                        <a:rPr lang="zh-CN" altLang="en-US" sz="2000" b="1" dirty="0">
                          <a:latin typeface="Times New Roman" panose="02020603050405020304" pitchFamily="18" charset="0"/>
                          <a:cs typeface="Times New Roman" panose="02020603050405020304" pitchFamily="18" charset="0"/>
                        </a:rPr>
                        <a:t>级别</a:t>
                      </a:r>
                      <a:endParaRPr lang="zh-CN" altLang="en-US" sz="2000" b="1" dirty="0"/>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lvl="0" algn="ctr">
                        <a:spcBef>
                          <a:spcPct val="0"/>
                        </a:spcBef>
                        <a:buFontTx/>
                        <a:buNone/>
                      </a:pPr>
                      <a:r>
                        <a:rPr lang="zh-CN" altLang="en-US" sz="2000" b="1" dirty="0">
                          <a:latin typeface="Times New Roman" panose="02020603050405020304" pitchFamily="18" charset="0"/>
                          <a:cs typeface="Times New Roman" panose="02020603050405020304" pitchFamily="18" charset="0"/>
                        </a:rPr>
                        <a:t>项目</a:t>
                      </a:r>
                      <a:endParaRPr lang="zh-CN" altLang="en-US" sz="2000" b="1" dirty="0"/>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lvl="0" algn="ctr">
                        <a:spcBef>
                          <a:spcPct val="0"/>
                        </a:spcBef>
                        <a:buFontTx/>
                        <a:buNone/>
                      </a:pPr>
                      <a:r>
                        <a:rPr lang="zh-CN" altLang="en-US" sz="2000" b="1" dirty="0">
                          <a:latin typeface="Times New Roman" panose="02020603050405020304" pitchFamily="18" charset="0"/>
                          <a:cs typeface="Times New Roman" panose="02020603050405020304" pitchFamily="18" charset="0"/>
                        </a:rPr>
                        <a:t>内容</a:t>
                      </a:r>
                      <a:endParaRPr lang="zh-CN" altLang="en-US" sz="2000" b="1" dirty="0"/>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00088">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lvl="0">
                        <a:spcBef>
                          <a:spcPct val="0"/>
                        </a:spcBef>
                        <a:buFontTx/>
                        <a:buNone/>
                      </a:pPr>
                      <a:r>
                        <a:rPr lang="en-US" altLang="zh-CN" sz="2000" b="1">
                          <a:latin typeface="Times New Roman" panose="02020603050405020304" pitchFamily="18" charset="0"/>
                          <a:cs typeface="Times New Roman" panose="02020603050405020304" pitchFamily="18" charset="0"/>
                        </a:rPr>
                        <a:t>1</a:t>
                      </a:r>
                      <a:endParaRPr lang="zh-CN" altLang="en-US" sz="2000" b="1"/>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lvl="0">
                        <a:spcBef>
                          <a:spcPct val="0"/>
                        </a:spcBef>
                        <a:buFontTx/>
                        <a:buNone/>
                      </a:pPr>
                      <a:r>
                        <a:rPr lang="zh-CN" altLang="en-US" sz="2000" b="1" dirty="0">
                          <a:latin typeface="Times New Roman" panose="02020603050405020304" pitchFamily="18" charset="0"/>
                          <a:cs typeface="Times New Roman" panose="02020603050405020304" pitchFamily="18" charset="0"/>
                        </a:rPr>
                        <a:t>反应</a:t>
                      </a:r>
                      <a:endParaRPr lang="zh-CN" altLang="en-US" sz="2000" b="1" dirty="0"/>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lvl="0">
                        <a:spcBef>
                          <a:spcPct val="0"/>
                        </a:spcBef>
                        <a:buFontTx/>
                        <a:buNone/>
                      </a:pPr>
                      <a:r>
                        <a:rPr lang="zh-CN" altLang="en-US" sz="2000" b="1" dirty="0">
                          <a:latin typeface="Times New Roman" panose="02020603050405020304" pitchFamily="18" charset="0"/>
                          <a:cs typeface="Times New Roman" panose="02020603050405020304" pitchFamily="18" charset="0"/>
                        </a:rPr>
                        <a:t>受训者的满意程度（对培训项目及结果所作出的评价性反馈）</a:t>
                      </a:r>
                      <a:endParaRPr lang="zh-CN" altLang="en-US" sz="2000" b="1" dirty="0"/>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01675">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lvl="0">
                        <a:spcBef>
                          <a:spcPct val="0"/>
                        </a:spcBef>
                        <a:buFontTx/>
                        <a:buNone/>
                      </a:pPr>
                      <a:r>
                        <a:rPr lang="en-US" altLang="zh-CN" sz="2000" b="1">
                          <a:latin typeface="Times New Roman" panose="02020603050405020304" pitchFamily="18" charset="0"/>
                          <a:cs typeface="Times New Roman" panose="02020603050405020304" pitchFamily="18" charset="0"/>
                        </a:rPr>
                        <a:t>2</a:t>
                      </a:r>
                      <a:endParaRPr lang="zh-CN" altLang="en-US" sz="2000" b="1"/>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lvl="0">
                        <a:spcBef>
                          <a:spcPct val="0"/>
                        </a:spcBef>
                        <a:buFontTx/>
                        <a:buNone/>
                      </a:pPr>
                      <a:r>
                        <a:rPr lang="zh-CN" altLang="en-US" sz="2000" b="1" dirty="0">
                          <a:latin typeface="Times New Roman" panose="02020603050405020304" pitchFamily="18" charset="0"/>
                          <a:cs typeface="Times New Roman" panose="02020603050405020304" pitchFamily="18" charset="0"/>
                        </a:rPr>
                        <a:t>学习</a:t>
                      </a:r>
                      <a:endParaRPr lang="zh-CN" altLang="en-US" sz="2000" b="1" dirty="0"/>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lvl="0">
                        <a:spcBef>
                          <a:spcPct val="0"/>
                        </a:spcBef>
                        <a:buFontTx/>
                        <a:buNone/>
                      </a:pPr>
                      <a:r>
                        <a:rPr lang="zh-CN" altLang="en-US" sz="2000" b="1" dirty="0">
                          <a:latin typeface="Times New Roman" panose="02020603050405020304" pitchFamily="18" charset="0"/>
                          <a:cs typeface="Times New Roman" panose="02020603050405020304" pitchFamily="18" charset="0"/>
                        </a:rPr>
                        <a:t>受训者所达到的认知水平和技能水平</a:t>
                      </a:r>
                      <a:endParaRPr lang="zh-CN" altLang="en-US" sz="2000" b="1" dirty="0"/>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00087">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lvl="0">
                        <a:spcBef>
                          <a:spcPct val="0"/>
                        </a:spcBef>
                        <a:buFontTx/>
                        <a:buNone/>
                      </a:pPr>
                      <a:r>
                        <a:rPr lang="en-US" altLang="zh-CN" sz="2000" b="1">
                          <a:latin typeface="Times New Roman" panose="02020603050405020304" pitchFamily="18" charset="0"/>
                          <a:cs typeface="Times New Roman" panose="02020603050405020304" pitchFamily="18" charset="0"/>
                        </a:rPr>
                        <a:t>3</a:t>
                      </a:r>
                      <a:endParaRPr lang="zh-CN" altLang="en-US" sz="2000" b="1"/>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lvl="0">
                        <a:spcBef>
                          <a:spcPct val="0"/>
                        </a:spcBef>
                        <a:buFontTx/>
                        <a:buNone/>
                      </a:pPr>
                      <a:r>
                        <a:rPr lang="zh-CN" altLang="en-US" sz="2000" b="1" dirty="0">
                          <a:latin typeface="Times New Roman" panose="02020603050405020304" pitchFamily="18" charset="0"/>
                          <a:cs typeface="Times New Roman" panose="02020603050405020304" pitchFamily="18" charset="0"/>
                        </a:rPr>
                        <a:t>行为</a:t>
                      </a:r>
                      <a:endParaRPr lang="zh-CN" altLang="en-US" sz="2000" b="1" dirty="0"/>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lvl="0">
                        <a:spcBef>
                          <a:spcPct val="0"/>
                        </a:spcBef>
                        <a:buFontTx/>
                        <a:buNone/>
                      </a:pPr>
                      <a:r>
                        <a:rPr lang="zh-CN" altLang="en-US" sz="2000" b="1" dirty="0">
                          <a:latin typeface="Times New Roman" panose="02020603050405020304" pitchFamily="18" charset="0"/>
                          <a:cs typeface="Times New Roman" panose="02020603050405020304" pitchFamily="18" charset="0"/>
                        </a:rPr>
                        <a:t>受训者培训后实际工作行为的变化</a:t>
                      </a:r>
                      <a:endParaRPr lang="zh-CN" altLang="en-US" sz="2000" b="1" dirty="0"/>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01675">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lvl="0">
                        <a:spcBef>
                          <a:spcPct val="0"/>
                        </a:spcBef>
                        <a:buFontTx/>
                        <a:buNone/>
                      </a:pPr>
                      <a:r>
                        <a:rPr lang="en-US" altLang="zh-CN" sz="2000" b="1">
                          <a:latin typeface="Times New Roman" panose="02020603050405020304" pitchFamily="18" charset="0"/>
                          <a:cs typeface="Times New Roman" panose="02020603050405020304" pitchFamily="18" charset="0"/>
                        </a:rPr>
                        <a:t>4</a:t>
                      </a:r>
                      <a:endParaRPr lang="zh-CN" altLang="en-US" sz="2000" b="1"/>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lvl="0">
                        <a:spcBef>
                          <a:spcPct val="0"/>
                        </a:spcBef>
                        <a:buFontTx/>
                        <a:buNone/>
                      </a:pPr>
                      <a:r>
                        <a:rPr lang="zh-CN" altLang="en-US" sz="2000" b="1" dirty="0">
                          <a:latin typeface="Times New Roman" panose="02020603050405020304" pitchFamily="18" charset="0"/>
                          <a:cs typeface="Times New Roman" panose="02020603050405020304" pitchFamily="18" charset="0"/>
                        </a:rPr>
                        <a:t>结果</a:t>
                      </a:r>
                      <a:endParaRPr lang="zh-CN" altLang="en-US" sz="2000" b="1" dirty="0"/>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lvl="0">
                        <a:spcBef>
                          <a:spcPct val="0"/>
                        </a:spcBef>
                        <a:buFontTx/>
                        <a:buNone/>
                      </a:pPr>
                      <a:r>
                        <a:rPr lang="zh-CN" altLang="en-US" sz="2000" b="1" dirty="0">
                          <a:latin typeface="Times New Roman" panose="02020603050405020304" pitchFamily="18" charset="0"/>
                          <a:cs typeface="Times New Roman" panose="02020603050405020304" pitchFamily="18" charset="0"/>
                        </a:rPr>
                        <a:t>受训者获得的经营业绩</a:t>
                      </a:r>
                      <a:endParaRPr lang="zh-CN" altLang="en-US" sz="2000" b="1" dirty="0"/>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901149" name="矩形 901148"/>
          <p:cNvSpPr/>
          <p:nvPr/>
        </p:nvSpPr>
        <p:spPr>
          <a:xfrm>
            <a:off x="468313" y="1196975"/>
            <a:ext cx="8229600" cy="1371600"/>
          </a:xfrm>
          <a:prstGeom prst="rect">
            <a:avLst/>
          </a:prstGeom>
          <a:noFill/>
          <a:ln w="9525">
            <a:noFill/>
          </a:ln>
        </p:spPr>
        <p:txBody>
          <a:bodyPr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Times New Roman" panose="02020603050405020304" pitchFamily="18" charset="0"/>
                <a:ea typeface="宋体" panose="02010600030101010101" pitchFamily="2" charset="-122"/>
              </a:defRPr>
            </a:lvl1pPr>
          </a:lstStyle>
          <a:p>
            <a:pPr lvl="0"/>
            <a:r>
              <a:rPr lang="en-US" altLang="zh-CN" sz="3200" b="1" dirty="0">
                <a:ea typeface="隶书" panose="02010509060101010101" pitchFamily="49" charset="-122"/>
              </a:rPr>
              <a:t>Kirkpatrick</a:t>
            </a:r>
            <a:r>
              <a:rPr lang="zh-CN" altLang="en-US" sz="3200" b="1" dirty="0">
                <a:ea typeface="隶书" panose="02010509060101010101" pitchFamily="49" charset="-122"/>
              </a:rPr>
              <a:t>评估模型</a:t>
            </a:r>
            <a:r>
              <a:rPr lang="zh-CN" altLang="en-US" dirty="0"/>
              <a:t>  </a:t>
            </a:r>
          </a:p>
        </p:txBody>
      </p:sp>
    </p:spTree>
  </p:cSld>
  <p:clrMapOvr>
    <a:masterClrMapping/>
  </p:clrMapOvr>
  <p:transition>
    <p:random/>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903170" name="标题 903169"/>
          <p:cNvSpPr>
            <a:spLocks noGrp="1"/>
          </p:cNvSpPr>
          <p:nvPr>
            <p:ph type="title"/>
          </p:nvPr>
        </p:nvSpPr>
        <p:spPr>
          <a:ln/>
        </p:spPr>
        <p:txBody>
          <a:bodyPr anchor="ctr"/>
          <a:lstStyle/>
          <a:p>
            <a:r>
              <a:rPr lang="zh-CN" altLang="en-US" sz="3600" b="1" dirty="0">
                <a:latin typeface="隶书" panose="02010509060101010101" pitchFamily="49" charset="-122"/>
                <a:ea typeface="隶书" panose="02010509060101010101" pitchFamily="49" charset="-122"/>
              </a:rPr>
              <a:t>反应</a:t>
            </a:r>
            <a:r>
              <a:rPr lang="zh-CN" altLang="en-US" dirty="0">
                <a:latin typeface="隶书" panose="02010509060101010101" pitchFamily="49" charset="-122"/>
                <a:ea typeface="隶书" panose="02010509060101010101" pitchFamily="49" charset="-122"/>
              </a:rPr>
              <a:t> </a:t>
            </a:r>
          </a:p>
        </p:txBody>
      </p:sp>
      <p:sp>
        <p:nvSpPr>
          <p:cNvPr id="903171" name="文本占位符 903170"/>
          <p:cNvSpPr>
            <a:spLocks noGrp="1"/>
          </p:cNvSpPr>
          <p:nvPr>
            <p:ph type="body" idx="1"/>
          </p:nvPr>
        </p:nvSpPr>
        <p:spPr>
          <a:ln/>
        </p:spPr>
        <p:txBody>
          <a:bodyPr/>
          <a:lstStyle/>
          <a:p>
            <a:r>
              <a:rPr lang="zh-CN" altLang="en-US" b="1" dirty="0"/>
              <a:t>自动出勤率</a:t>
            </a:r>
          </a:p>
          <a:p>
            <a:r>
              <a:rPr lang="zh-CN" altLang="en-US" b="1" dirty="0"/>
              <a:t>笑声</a:t>
            </a:r>
          </a:p>
          <a:p>
            <a:r>
              <a:rPr lang="zh-CN" altLang="en-US" b="1" dirty="0"/>
              <a:t>睡觉的人数</a:t>
            </a:r>
          </a:p>
          <a:p>
            <a:r>
              <a:rPr lang="zh-CN" altLang="en-US" b="1" dirty="0"/>
              <a:t>问卷调查</a:t>
            </a:r>
          </a:p>
        </p:txBody>
      </p:sp>
    </p:spTree>
  </p:cSld>
  <p:clrMapOvr>
    <a:masterClrMapping/>
  </p:clrMapOvr>
  <p:transition>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30721"/>
          <p:cNvSpPr>
            <a:spLocks noGrp="1"/>
          </p:cNvSpPr>
          <p:nvPr>
            <p:ph type="title"/>
          </p:nvPr>
        </p:nvSpPr>
        <p:spPr>
          <a:xfrm>
            <a:off x="1547813" y="260350"/>
            <a:ext cx="7234237" cy="685800"/>
          </a:xfrm>
          <a:ln/>
        </p:spPr>
        <p:txBody>
          <a:bodyPr lIns="0" tIns="0" rIns="0" bIns="0" anchor="b"/>
          <a:lstStyle/>
          <a:p>
            <a:r>
              <a:rPr lang="zh-CN" altLang="en-US" sz="3200" b="1" dirty="0"/>
              <a:t>几种须区别的概念</a:t>
            </a:r>
            <a:endParaRPr lang="zh-CN" altLang="en-US" sz="3200" b="1"/>
          </a:p>
        </p:txBody>
      </p:sp>
      <p:sp>
        <p:nvSpPr>
          <p:cNvPr id="30723" name="文本占位符 30722"/>
          <p:cNvSpPr>
            <a:spLocks noGrp="1"/>
          </p:cNvSpPr>
          <p:nvPr>
            <p:ph type="body" idx="1"/>
          </p:nvPr>
        </p:nvSpPr>
        <p:spPr>
          <a:xfrm>
            <a:off x="1187450" y="1341438"/>
            <a:ext cx="7651750" cy="5211762"/>
          </a:xfrm>
          <a:ln/>
        </p:spPr>
        <p:txBody>
          <a:bodyPr lIns="0" tIns="0" rIns="0" bIns="0"/>
          <a:lstStyle/>
          <a:p>
            <a:r>
              <a:rPr lang="zh-CN" altLang="en-US" sz="2800" b="1" dirty="0"/>
              <a:t>人口资源：一个国家或地区具有的人口数量。 </a:t>
            </a:r>
          </a:p>
          <a:p>
            <a:r>
              <a:rPr lang="zh-CN" altLang="en-US" sz="2800" b="1" dirty="0"/>
              <a:t>劳动力资源：是一个国家或地区具有的劳动力人口的总称。 </a:t>
            </a:r>
          </a:p>
          <a:p>
            <a:r>
              <a:rPr lang="zh-CN" altLang="en-US" sz="2800" b="1" dirty="0"/>
              <a:t>人才资源：</a:t>
            </a:r>
            <a:r>
              <a:rPr lang="zh-CN" altLang="en-US" sz="2800" b="1" dirty="0">
                <a:latin typeface="宋体" panose="02010600030101010101" pitchFamily="2" charset="-122"/>
              </a:rPr>
              <a:t>具有一定的知识或技能，能够进行创造性劳动，为推进社会主义物质文明、 精神文明建设， 作出积极贡献。</a:t>
            </a:r>
          </a:p>
          <a:p>
            <a:r>
              <a:rPr lang="zh-CN" altLang="en-US" sz="2800" b="1" dirty="0"/>
              <a:t>天才资源：通常是指在某一领域具有特殊才华有十分独特创造发明能力的人 。</a:t>
            </a:r>
            <a:endParaRPr lang="zh-CN" altLang="en-US" sz="2800" b="1"/>
          </a:p>
        </p:txBody>
      </p:sp>
    </p:spTree>
  </p:cSld>
  <p:clrMapOvr>
    <a:masterClrMapping/>
  </p:clrMapOvr>
  <p:transition>
    <p:random/>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906242" name="标题 906241"/>
          <p:cNvSpPr>
            <a:spLocks noGrp="1"/>
          </p:cNvSpPr>
          <p:nvPr>
            <p:ph type="title"/>
          </p:nvPr>
        </p:nvSpPr>
        <p:spPr>
          <a:xfrm>
            <a:off x="684213" y="0"/>
            <a:ext cx="7772400" cy="1143000"/>
          </a:xfrm>
          <a:ln/>
        </p:spPr>
        <p:txBody>
          <a:bodyPr anchor="ctr"/>
          <a:lstStyle/>
          <a:p>
            <a:r>
              <a:rPr lang="zh-CN" altLang="en-US" sz="3600" b="1" dirty="0">
                <a:solidFill>
                  <a:schemeClr val="accent2"/>
                </a:solidFill>
              </a:rPr>
              <a:t>第三节  培训与开发的主要方法</a:t>
            </a:r>
          </a:p>
        </p:txBody>
      </p:sp>
      <p:sp>
        <p:nvSpPr>
          <p:cNvPr id="906243" name="文本占位符 906242"/>
          <p:cNvSpPr>
            <a:spLocks noGrp="1"/>
          </p:cNvSpPr>
          <p:nvPr>
            <p:ph type="body" idx="1"/>
          </p:nvPr>
        </p:nvSpPr>
        <p:spPr>
          <a:xfrm>
            <a:off x="755650" y="1196975"/>
            <a:ext cx="8137525" cy="5111750"/>
          </a:xfrm>
          <a:ln/>
        </p:spPr>
        <p:txBody>
          <a:bodyPr/>
          <a:lstStyle/>
          <a:p>
            <a:pPr>
              <a:lnSpc>
                <a:spcPct val="80000"/>
              </a:lnSpc>
            </a:pPr>
            <a:r>
              <a:rPr lang="en-US" altLang="zh-CN" sz="2800" b="1" dirty="0">
                <a:solidFill>
                  <a:srgbClr val="CC9900"/>
                </a:solidFill>
              </a:rPr>
              <a:t>1</a:t>
            </a:r>
            <a:r>
              <a:rPr lang="zh-CN" altLang="en-US" sz="2800" b="1" dirty="0">
                <a:solidFill>
                  <a:srgbClr val="CC9900"/>
                </a:solidFill>
              </a:rPr>
              <a:t>、学徒培训</a:t>
            </a:r>
            <a:r>
              <a:rPr lang="zh-CN" altLang="en-US" sz="2800" b="1" dirty="0">
                <a:solidFill>
                  <a:srgbClr val="99CC00"/>
                </a:solidFill>
              </a:rPr>
              <a:t>。“</a:t>
            </a:r>
            <a:r>
              <a:rPr lang="zh-CN" altLang="en-US" sz="2800" b="1" dirty="0"/>
              <a:t>师傅带徒弟”的培训方法，由经验丰富的员工和新员工结成比较固定的“师徒关系”，师傅对徒弟的工作进行指导和帮助。培训效果受师傅水平的影响，会影响到师傅的正常工作；容易形成固定的工作思路，不利于创新。“导师制”。</a:t>
            </a:r>
          </a:p>
          <a:p>
            <a:pPr>
              <a:lnSpc>
                <a:spcPct val="80000"/>
              </a:lnSpc>
            </a:pPr>
            <a:r>
              <a:rPr lang="en-US" altLang="zh-CN" sz="2800" b="1" dirty="0">
                <a:solidFill>
                  <a:srgbClr val="CC9900"/>
                </a:solidFill>
              </a:rPr>
              <a:t>2</a:t>
            </a:r>
            <a:r>
              <a:rPr lang="zh-CN" altLang="en-US" sz="2800" b="1" dirty="0">
                <a:solidFill>
                  <a:srgbClr val="CC9900"/>
                </a:solidFill>
              </a:rPr>
              <a:t>、辅导培训</a:t>
            </a:r>
            <a:r>
              <a:rPr lang="zh-CN" altLang="en-US" sz="2800" b="1" dirty="0"/>
              <a:t>。受训者以一对一的方式向经验丰富的组织成员进行学习，辅导者可以是企业的任何职位的人，但需要辅导者与受训者的兴趣必须一致，必须理解相互的心理。</a:t>
            </a:r>
          </a:p>
          <a:p>
            <a:pPr>
              <a:lnSpc>
                <a:spcPct val="80000"/>
              </a:lnSpc>
            </a:pPr>
            <a:r>
              <a:rPr lang="en-US" altLang="zh-CN" sz="2800" b="1" dirty="0">
                <a:solidFill>
                  <a:srgbClr val="CC9900"/>
                </a:solidFill>
              </a:rPr>
              <a:t>3</a:t>
            </a:r>
            <a:r>
              <a:rPr lang="zh-CN" altLang="en-US" sz="2800" b="1" dirty="0">
                <a:solidFill>
                  <a:srgbClr val="CC9900"/>
                </a:solidFill>
              </a:rPr>
              <a:t>、工作轮换</a:t>
            </a:r>
            <a:r>
              <a:rPr lang="zh-CN" altLang="en-US" sz="2800" b="1" dirty="0"/>
              <a:t>。通过调动员工工作职位的方式来进行培训。这种方法适用于对通用型管理人员进行培训，不适合对专家型的人员进行培训。</a:t>
            </a:r>
          </a:p>
          <a:p>
            <a:pPr>
              <a:lnSpc>
                <a:spcPct val="80000"/>
              </a:lnSpc>
            </a:pPr>
            <a:endParaRPr lang="zh-CN" altLang="en-US" sz="2800" b="1" dirty="0"/>
          </a:p>
        </p:txBody>
      </p:sp>
    </p:spTree>
  </p:cSld>
  <p:clrMapOvr>
    <a:masterClrMapping/>
  </p:clrMapOvr>
  <p:transition>
    <p:random/>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908290" name="Rectangle 2"/>
          <p:cNvSpPr>
            <a:spLocks noGrp="1"/>
          </p:cNvSpPr>
          <p:nvPr>
            <p:ph type="title" idx="4294967295"/>
          </p:nvPr>
        </p:nvSpPr>
        <p:spPr>
          <a:ln/>
        </p:spPr>
        <p:txBody>
          <a:bodyPr vert="horz" wrap="square" lIns="91440" tIns="45720" rIns="91440" bIns="45720" anchor="ctr"/>
          <a:lstStyle/>
          <a:p>
            <a:r>
              <a:rPr lang="en-US" altLang="zh-CN" dirty="0"/>
              <a:t> </a:t>
            </a:r>
          </a:p>
        </p:txBody>
      </p:sp>
      <p:sp>
        <p:nvSpPr>
          <p:cNvPr id="908291" name="Rectangle 3"/>
          <p:cNvSpPr>
            <a:spLocks noGrp="1"/>
          </p:cNvSpPr>
          <p:nvPr>
            <p:ph type="body" idx="4294967295"/>
          </p:nvPr>
        </p:nvSpPr>
        <p:spPr>
          <a:xfrm>
            <a:off x="684213" y="260350"/>
            <a:ext cx="8459787" cy="6337300"/>
          </a:xfrm>
          <a:ln/>
        </p:spPr>
        <p:txBody>
          <a:bodyPr vert="horz" wrap="square" lIns="91440" tIns="45720" rIns="91440" bIns="45720" anchor="t"/>
          <a:lstStyle/>
          <a:p>
            <a:r>
              <a:rPr lang="en-US" altLang="zh-CN" sz="2800" b="1" dirty="0">
                <a:solidFill>
                  <a:srgbClr val="CC9900"/>
                </a:solidFill>
              </a:rPr>
              <a:t>4</a:t>
            </a:r>
            <a:r>
              <a:rPr lang="zh-CN" altLang="en-US" sz="2800" b="1" dirty="0">
                <a:solidFill>
                  <a:srgbClr val="CC9900"/>
                </a:solidFill>
              </a:rPr>
              <a:t>、授课法。</a:t>
            </a:r>
            <a:r>
              <a:rPr lang="zh-CN" altLang="en-US" sz="2800" b="1" dirty="0">
                <a:solidFill>
                  <a:schemeClr val="tx2"/>
                </a:solidFill>
              </a:rPr>
              <a:t>可以同时对一大批受训人员进行培训，成本比较低；培训者能够对培训过程进行有效的控制；但要求受训者的同质程度比较高，单向沟通缺乏反馈，缺乏练习的机会。</a:t>
            </a:r>
          </a:p>
          <a:p>
            <a:r>
              <a:rPr lang="en-US" altLang="zh-CN" sz="2800" b="1" dirty="0">
                <a:solidFill>
                  <a:srgbClr val="CC9900"/>
                </a:solidFill>
              </a:rPr>
              <a:t>5</a:t>
            </a:r>
            <a:r>
              <a:rPr lang="zh-CN" altLang="en-US" sz="2800" b="1" dirty="0">
                <a:solidFill>
                  <a:srgbClr val="CC9900"/>
                </a:solidFill>
              </a:rPr>
              <a:t>、讨论法。</a:t>
            </a:r>
            <a:r>
              <a:rPr lang="zh-CN" altLang="en-US" sz="2800" b="1" dirty="0">
                <a:solidFill>
                  <a:schemeClr val="tx2"/>
                </a:solidFill>
              </a:rPr>
              <a:t>授课者与受训者共同讨论来解决问题的一种培训方法。受训者能够参与到培训活动中来，提高他们的学习兴趣，鼓励思考，有利于知识和经验的共享，培养他们的口头表达能力；但是要求参与讨论的人数不能太多，不利于对基本知识和技能的系统掌握，讨论过程容易偏离主题。</a:t>
            </a:r>
          </a:p>
          <a:p>
            <a:r>
              <a:rPr lang="en-US" altLang="zh-CN" sz="2800" b="1" dirty="0">
                <a:solidFill>
                  <a:srgbClr val="CC9900"/>
                </a:solidFill>
              </a:rPr>
              <a:t>6</a:t>
            </a:r>
            <a:r>
              <a:rPr lang="zh-CN" altLang="en-US" sz="2800" b="1" dirty="0">
                <a:solidFill>
                  <a:srgbClr val="CC9900"/>
                </a:solidFill>
              </a:rPr>
              <a:t>、案例分析法</a:t>
            </a:r>
            <a:r>
              <a:rPr lang="zh-CN" altLang="en-US" sz="2800" b="1" dirty="0">
                <a:solidFill>
                  <a:schemeClr val="tx2"/>
                </a:solidFill>
              </a:rPr>
              <a:t>。有助于解决现实的问题，鼓励独立思考，培养受训人员的独立分析问题和解决问题的能力；但是案例的收集和提炼比较困难，对培训者的要求也比较高。</a:t>
            </a:r>
          </a:p>
        </p:txBody>
      </p:sp>
    </p:spTree>
  </p:cSld>
  <p:clrMapOvr>
    <a:masterClrMapping/>
  </p:clrMapOvr>
  <p:transition>
    <p:random/>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909314" name="Rectangle 2"/>
          <p:cNvSpPr>
            <a:spLocks noGrp="1"/>
          </p:cNvSpPr>
          <p:nvPr>
            <p:ph type="title" idx="4294967295"/>
          </p:nvPr>
        </p:nvSpPr>
        <p:spPr>
          <a:ln/>
        </p:spPr>
        <p:txBody>
          <a:bodyPr vert="horz" wrap="square" lIns="91440" tIns="45720" rIns="91440" bIns="45720" anchor="ctr"/>
          <a:lstStyle/>
          <a:p>
            <a:r>
              <a:rPr lang="en-US" altLang="zh-CN" dirty="0"/>
              <a:t> </a:t>
            </a:r>
          </a:p>
        </p:txBody>
      </p:sp>
      <p:sp>
        <p:nvSpPr>
          <p:cNvPr id="909315" name="Rectangle 3"/>
          <p:cNvSpPr>
            <a:spLocks noGrp="1"/>
          </p:cNvSpPr>
          <p:nvPr>
            <p:ph type="body" idx="4294967295"/>
          </p:nvPr>
        </p:nvSpPr>
        <p:spPr>
          <a:xfrm>
            <a:off x="684213" y="333375"/>
            <a:ext cx="7991475" cy="6524625"/>
          </a:xfrm>
          <a:ln/>
        </p:spPr>
        <p:txBody>
          <a:bodyPr vert="horz" wrap="square" lIns="91440" tIns="45720" rIns="91440" bIns="45720" anchor="t"/>
          <a:lstStyle/>
          <a:p>
            <a:pPr>
              <a:lnSpc>
                <a:spcPct val="180000"/>
              </a:lnSpc>
            </a:pPr>
            <a:r>
              <a:rPr lang="en-US" altLang="zh-CN" sz="2800" b="1" dirty="0">
                <a:solidFill>
                  <a:srgbClr val="CC9900"/>
                </a:solidFill>
              </a:rPr>
              <a:t>7</a:t>
            </a:r>
            <a:r>
              <a:rPr lang="zh-CN" altLang="en-US" sz="2800" b="1" dirty="0">
                <a:solidFill>
                  <a:srgbClr val="CC9900"/>
                </a:solidFill>
              </a:rPr>
              <a:t>、网络培训法</a:t>
            </a:r>
            <a:r>
              <a:rPr lang="zh-CN" altLang="en-US" sz="2800" b="1" dirty="0"/>
              <a:t>。</a:t>
            </a:r>
            <a:r>
              <a:rPr lang="zh-CN" altLang="en-US" sz="2800" b="1" dirty="0">
                <a:solidFill>
                  <a:schemeClr val="tx2"/>
                </a:solidFill>
              </a:rPr>
              <a:t>利用网络进行培训，打破了培训的时间和空间的限制，培训者和受训者不必再面对面地进行培训；但是这种方法需要建立良好的计算机网络系统，成本比较高，并且对有些内容如设备的操作、人际关系交往能力的培训等并不适合。</a:t>
            </a:r>
          </a:p>
          <a:p>
            <a:pPr>
              <a:lnSpc>
                <a:spcPct val="180000"/>
              </a:lnSpc>
            </a:pPr>
            <a:r>
              <a:rPr lang="zh-CN" altLang="en-US" sz="2800" b="1" dirty="0">
                <a:solidFill>
                  <a:schemeClr val="tx2"/>
                </a:solidFill>
              </a:rPr>
              <a:t>脱产培训还有公文筐处理训练、行为模拟、敏感性训练等方法。</a:t>
            </a:r>
          </a:p>
        </p:txBody>
      </p:sp>
    </p:spTree>
  </p:cSld>
  <p:clrMapOvr>
    <a:masterClrMapping/>
  </p:clrMapOvr>
  <p:transition>
    <p:random/>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180226" name="标题 180225"/>
          <p:cNvSpPr>
            <a:spLocks noGrp="1"/>
          </p:cNvSpPr>
          <p:nvPr>
            <p:ph type="ctrTitle"/>
          </p:nvPr>
        </p:nvSpPr>
        <p:spPr>
          <a:xfrm>
            <a:off x="468313" y="692150"/>
            <a:ext cx="7772400" cy="1470025"/>
          </a:xfrm>
          <a:ln/>
        </p:spPr>
        <p:txBody>
          <a:bodyPr anchor="ctr"/>
          <a:lstStyle/>
          <a:p>
            <a:pPr defTabSz="914400">
              <a:buClrTx/>
              <a:buSzTx/>
              <a:buFontTx/>
            </a:pPr>
            <a:r>
              <a:rPr lang="zh-CN" altLang="en-US" sz="6600" kern="1200" baseline="0" dirty="0">
                <a:solidFill>
                  <a:srgbClr val="FF0000"/>
                </a:solidFill>
                <a:latin typeface="Times New Roman" panose="02020603050405020304" pitchFamily="18" charset="0"/>
                <a:ea typeface="宋体" panose="02010600030101010101" pitchFamily="2" charset="-122"/>
              </a:rPr>
              <a:t>第七章</a:t>
            </a:r>
            <a:endParaRPr lang="zh-CN" altLang="en-US" sz="6600" kern="1200" baseline="0">
              <a:solidFill>
                <a:srgbClr val="FF0000"/>
              </a:solidFill>
              <a:latin typeface="Times New Roman" panose="02020603050405020304" pitchFamily="18" charset="0"/>
              <a:ea typeface="宋体" panose="02010600030101010101" pitchFamily="2" charset="-122"/>
            </a:endParaRPr>
          </a:p>
        </p:txBody>
      </p:sp>
      <p:sp>
        <p:nvSpPr>
          <p:cNvPr id="180230" name="矩形 180229"/>
          <p:cNvSpPr/>
          <p:nvPr/>
        </p:nvSpPr>
        <p:spPr>
          <a:xfrm>
            <a:off x="1908175" y="2924175"/>
            <a:ext cx="5472113" cy="2449513"/>
          </a:xfrm>
          <a:prstGeom prst="rect">
            <a:avLst/>
          </a:prstGeom>
        </p:spPr>
        <p:txBody>
          <a:bodyPr wrap="none" fromWordArt="1">
            <a:prstTxWarp prst="textArchUp">
              <a:avLst>
                <a:gd name="adj" fmla="val 10800000"/>
              </a:avLst>
            </a:prstTxWarp>
            <a:normAutofit/>
          </a:bodyPr>
          <a:lstStyle/>
          <a:p>
            <a:pPr algn="ctr"/>
            <a:r>
              <a:rPr lang="zh-CN" altLang="en-US" sz="3600">
                <a:ln w="9525" cap="flat" cmpd="sng">
                  <a:solidFill>
                    <a:srgbClr val="000000"/>
                  </a:solidFill>
                  <a:prstDash val="solid"/>
                  <a:headEnd type="none" w="med" len="med"/>
                  <a:tailEnd type="none" w="med" len="med"/>
                </a:ln>
                <a:solidFill>
                  <a:srgbClr val="000000"/>
                </a:solidFill>
                <a:latin typeface="宋体" panose="02010600030101010101" pitchFamily="2" charset="-122"/>
                <a:ea typeface="宋体" panose="02010600030101010101" pitchFamily="2" charset="-122"/>
              </a:rPr>
              <a:t>员工职业生涯管理</a:t>
            </a:r>
          </a:p>
        </p:txBody>
      </p:sp>
    </p:spTree>
  </p:cSld>
  <p:clrMapOvr>
    <a:masterClrMapping/>
  </p:clrMapOvr>
  <p:transition>
    <p:random/>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699394" name="标题 699393"/>
          <p:cNvSpPr>
            <a:spLocks noGrp="1"/>
          </p:cNvSpPr>
          <p:nvPr>
            <p:ph type="title"/>
          </p:nvPr>
        </p:nvSpPr>
        <p:spPr>
          <a:ln/>
        </p:spPr>
        <p:txBody>
          <a:bodyPr anchor="ctr"/>
          <a:lstStyle/>
          <a:p>
            <a:r>
              <a:rPr lang="zh-CN" altLang="en-US" dirty="0">
                <a:solidFill>
                  <a:srgbClr val="FF0000"/>
                </a:solidFill>
              </a:rPr>
              <a:t>第一节 基本理论</a:t>
            </a:r>
          </a:p>
        </p:txBody>
      </p:sp>
      <p:sp>
        <p:nvSpPr>
          <p:cNvPr id="699395" name="文本占位符 699394"/>
          <p:cNvSpPr>
            <a:spLocks noGrp="1"/>
          </p:cNvSpPr>
          <p:nvPr>
            <p:ph type="body" idx="1"/>
          </p:nvPr>
        </p:nvSpPr>
        <p:spPr>
          <a:ln/>
        </p:spPr>
        <p:txBody>
          <a:bodyPr/>
          <a:lstStyle/>
          <a:p>
            <a:pPr>
              <a:buNone/>
            </a:pPr>
            <a:r>
              <a:rPr lang="zh-CN" altLang="en-US" b="1" dirty="0"/>
              <a:t>一、职业生涯管理的定义</a:t>
            </a:r>
          </a:p>
          <a:p>
            <a:pPr>
              <a:buNone/>
            </a:pPr>
            <a:r>
              <a:rPr lang="en-US" altLang="zh-CN" b="1" dirty="0"/>
              <a:t>1</a:t>
            </a:r>
            <a:r>
              <a:rPr lang="zh-CN" altLang="en-US" b="1" dirty="0"/>
              <a:t>，职业生涯：一个人一生工作所经历所包括的一系列活动和行为，包括外职业生涯和内职业生涯两方面</a:t>
            </a:r>
          </a:p>
          <a:p>
            <a:pPr>
              <a:buNone/>
            </a:pPr>
            <a:r>
              <a:rPr lang="en-US" altLang="zh-CN" b="1" dirty="0"/>
              <a:t>2</a:t>
            </a:r>
            <a:r>
              <a:rPr lang="zh-CN" altLang="en-US" b="1" dirty="0"/>
              <a:t>，职业生涯管理：企业通过帮助员工制定职业生涯计划和帮助其职业生涯发展的一系列活动</a:t>
            </a:r>
            <a:endParaRPr lang="zh-CN" altLang="en-US" b="1"/>
          </a:p>
        </p:txBody>
      </p:sp>
    </p:spTree>
  </p:cSld>
  <p:clrMapOvr>
    <a:masterClrMapping/>
  </p:clrMapOvr>
  <p:transition>
    <p:random/>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527363" name="文本占位符 527362"/>
          <p:cNvSpPr>
            <a:spLocks noGrp="1"/>
          </p:cNvSpPr>
          <p:nvPr>
            <p:ph type="body" idx="1"/>
          </p:nvPr>
        </p:nvSpPr>
        <p:spPr>
          <a:xfrm>
            <a:off x="468313" y="620713"/>
            <a:ext cx="8675687" cy="5832475"/>
          </a:xfrm>
          <a:ln/>
        </p:spPr>
        <p:txBody>
          <a:bodyPr/>
          <a:lstStyle/>
          <a:p>
            <a:pPr>
              <a:lnSpc>
                <a:spcPct val="80000"/>
              </a:lnSpc>
              <a:buNone/>
            </a:pPr>
            <a:r>
              <a:rPr lang="en-US" altLang="zh-CN" sz="2800" b="1" dirty="0"/>
              <a:t>    </a:t>
            </a:r>
            <a:r>
              <a:rPr lang="zh-CN" altLang="en-US" b="1" dirty="0"/>
              <a:t>二、职业选择的要素</a:t>
            </a:r>
            <a:endParaRPr lang="zh-CN" altLang="en-US" b="1"/>
          </a:p>
          <a:p>
            <a:pPr>
              <a:lnSpc>
                <a:spcPct val="80000"/>
              </a:lnSpc>
            </a:pPr>
            <a:r>
              <a:rPr lang="zh-CN" altLang="en-US" dirty="0"/>
              <a:t>     </a:t>
            </a:r>
            <a:r>
              <a:rPr lang="zh-CN" altLang="en-US" b="1" dirty="0"/>
              <a:t>职业技能</a:t>
            </a:r>
          </a:p>
          <a:p>
            <a:pPr>
              <a:lnSpc>
                <a:spcPct val="80000"/>
              </a:lnSpc>
            </a:pPr>
            <a:r>
              <a:rPr lang="zh-CN" altLang="en-US" b="1" dirty="0"/>
              <a:t>     择业意向</a:t>
            </a:r>
          </a:p>
          <a:p>
            <a:pPr>
              <a:lnSpc>
                <a:spcPct val="80000"/>
              </a:lnSpc>
            </a:pPr>
            <a:r>
              <a:rPr lang="zh-CN" altLang="en-US" b="1" dirty="0"/>
              <a:t>     职业信息</a:t>
            </a:r>
          </a:p>
          <a:p>
            <a:pPr>
              <a:lnSpc>
                <a:spcPct val="80000"/>
              </a:lnSpc>
            </a:pPr>
            <a:r>
              <a:rPr lang="zh-CN" altLang="en-US" dirty="0"/>
              <a:t>     </a:t>
            </a:r>
            <a:r>
              <a:rPr lang="zh-CN" altLang="en-US" b="1" dirty="0"/>
              <a:t>职业岗位</a:t>
            </a:r>
          </a:p>
          <a:p>
            <a:pPr>
              <a:lnSpc>
                <a:spcPct val="80000"/>
              </a:lnSpc>
              <a:buNone/>
            </a:pPr>
            <a:r>
              <a:rPr lang="zh-CN" altLang="en-US" b="1" dirty="0"/>
              <a:t>   三、影响职业生涯的因素：</a:t>
            </a:r>
          </a:p>
          <a:p>
            <a:pPr>
              <a:lnSpc>
                <a:spcPct val="80000"/>
              </a:lnSpc>
            </a:pPr>
            <a:r>
              <a:rPr lang="zh-CN" altLang="en-US" b="1" dirty="0"/>
              <a:t>     教育因素</a:t>
            </a:r>
          </a:p>
          <a:p>
            <a:pPr>
              <a:lnSpc>
                <a:spcPct val="80000"/>
              </a:lnSpc>
            </a:pPr>
            <a:r>
              <a:rPr lang="zh-CN" altLang="en-US" b="1" dirty="0"/>
              <a:t>     个人因素</a:t>
            </a:r>
          </a:p>
          <a:p>
            <a:pPr>
              <a:lnSpc>
                <a:spcPct val="80000"/>
              </a:lnSpc>
            </a:pPr>
            <a:r>
              <a:rPr lang="zh-CN" altLang="en-US" b="1" dirty="0"/>
              <a:t>     家庭因素</a:t>
            </a:r>
          </a:p>
          <a:p>
            <a:pPr>
              <a:lnSpc>
                <a:spcPct val="80000"/>
              </a:lnSpc>
            </a:pPr>
            <a:r>
              <a:rPr lang="zh-CN" altLang="en-US" b="1" dirty="0"/>
              <a:t>     组织因素</a:t>
            </a:r>
          </a:p>
          <a:p>
            <a:pPr>
              <a:lnSpc>
                <a:spcPct val="80000"/>
              </a:lnSpc>
            </a:pPr>
            <a:r>
              <a:rPr lang="zh-CN" altLang="en-US" b="1" dirty="0"/>
              <a:t>     社会因素</a:t>
            </a:r>
            <a:endParaRPr lang="zh-CN" altLang="en-US" b="1"/>
          </a:p>
          <a:p>
            <a:pPr>
              <a:lnSpc>
                <a:spcPct val="80000"/>
              </a:lnSpc>
              <a:buNone/>
            </a:pPr>
            <a:endParaRPr lang="zh-CN" altLang="en-US" b="1"/>
          </a:p>
          <a:p>
            <a:pPr>
              <a:lnSpc>
                <a:spcPct val="80000"/>
              </a:lnSpc>
              <a:buNone/>
            </a:pPr>
            <a:endParaRPr lang="zh-CN" altLang="en-US" b="1"/>
          </a:p>
        </p:txBody>
      </p:sp>
    </p:spTree>
  </p:cSld>
  <p:clrMapOvr>
    <a:masterClrMapping/>
  </p:clrMapOvr>
  <p:transition>
    <p:random/>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538627" name="文本占位符 538626"/>
          <p:cNvSpPr>
            <a:spLocks noGrp="1"/>
          </p:cNvSpPr>
          <p:nvPr>
            <p:ph type="body" idx="1"/>
          </p:nvPr>
        </p:nvSpPr>
        <p:spPr>
          <a:xfrm>
            <a:off x="539750" y="549275"/>
            <a:ext cx="7772400" cy="5543550"/>
          </a:xfrm>
          <a:ln/>
        </p:spPr>
        <p:txBody>
          <a:bodyPr/>
          <a:lstStyle/>
          <a:p>
            <a:pPr>
              <a:lnSpc>
                <a:spcPct val="90000"/>
              </a:lnSpc>
              <a:buNone/>
            </a:pPr>
            <a:r>
              <a:rPr lang="zh-CN" altLang="en-US" sz="2800" b="1" dirty="0">
                <a:solidFill>
                  <a:srgbClr val="CC9900"/>
                </a:solidFill>
              </a:rPr>
              <a:t>四、职业发展阶段</a:t>
            </a:r>
            <a:endParaRPr lang="zh-CN" altLang="en-US" sz="2800" b="1">
              <a:solidFill>
                <a:srgbClr val="CC9900"/>
              </a:solidFill>
            </a:endParaRPr>
          </a:p>
          <a:p>
            <a:pPr>
              <a:lnSpc>
                <a:spcPct val="90000"/>
              </a:lnSpc>
              <a:buNone/>
            </a:pPr>
            <a:r>
              <a:rPr lang="zh-CN" altLang="en-US" sz="2800" b="1" dirty="0"/>
              <a:t>    职业预备期、职业初期、职业中期、职业后期</a:t>
            </a:r>
          </a:p>
          <a:p>
            <a:pPr>
              <a:lnSpc>
                <a:spcPct val="90000"/>
              </a:lnSpc>
              <a:buNone/>
            </a:pPr>
            <a:r>
              <a:rPr lang="zh-CN" altLang="en-US" sz="2800" b="1" dirty="0">
                <a:solidFill>
                  <a:srgbClr val="CC9900"/>
                </a:solidFill>
              </a:rPr>
              <a:t>五、职业发展途径</a:t>
            </a:r>
            <a:r>
              <a:rPr lang="zh-CN" altLang="en-US" sz="2800" b="1" dirty="0"/>
              <a:t>：纵向职业发展途径、横向职业发展途径、网状职业发展途径和双重职业发展途径</a:t>
            </a:r>
          </a:p>
          <a:p>
            <a:pPr>
              <a:lnSpc>
                <a:spcPct val="90000"/>
              </a:lnSpc>
              <a:buNone/>
            </a:pPr>
            <a:r>
              <a:rPr lang="zh-CN" altLang="en-US" sz="2800" b="1" dirty="0">
                <a:solidFill>
                  <a:srgbClr val="CC9900"/>
                </a:solidFill>
              </a:rPr>
              <a:t>六、职业生涯设计</a:t>
            </a:r>
          </a:p>
          <a:p>
            <a:pPr>
              <a:lnSpc>
                <a:spcPct val="90000"/>
              </a:lnSpc>
              <a:buNone/>
            </a:pPr>
            <a:r>
              <a:rPr lang="en-US" altLang="zh-CN" sz="2800" b="1" dirty="0"/>
              <a:t>1</a:t>
            </a:r>
            <a:r>
              <a:rPr lang="zh-CN" altLang="en-US" sz="2800" b="1" dirty="0"/>
              <a:t>、设计的方法：自我设计、上级主管辅助设计、专家咨询法</a:t>
            </a:r>
          </a:p>
          <a:p>
            <a:pPr>
              <a:lnSpc>
                <a:spcPct val="90000"/>
              </a:lnSpc>
              <a:buNone/>
            </a:pPr>
            <a:r>
              <a:rPr lang="en-US" altLang="zh-CN" sz="2800" b="1" dirty="0"/>
              <a:t>2</a:t>
            </a:r>
            <a:r>
              <a:rPr lang="zh-CN" altLang="en-US" sz="2800" b="1" dirty="0"/>
              <a:t>、设计的步骤：员工自我评价、职业发展计划评估、选择职业、设定职业生涯目标、职业生涯发展途径的选择、制定行动计划、评估与</a:t>
            </a:r>
            <a:r>
              <a:rPr lang="zh-CN" altLang="en-US" sz="2800" dirty="0"/>
              <a:t>调整</a:t>
            </a:r>
            <a:endParaRPr lang="zh-CN" altLang="en-US" sz="2800"/>
          </a:p>
        </p:txBody>
      </p:sp>
    </p:spTree>
  </p:cSld>
  <p:clrMapOvr>
    <a:masterClrMapping/>
  </p:clrMapOvr>
  <p:transition>
    <p:random/>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528386" name="标题 528385"/>
          <p:cNvSpPr>
            <a:spLocks noGrp="1"/>
          </p:cNvSpPr>
          <p:nvPr>
            <p:ph type="title"/>
          </p:nvPr>
        </p:nvSpPr>
        <p:spPr>
          <a:ln/>
        </p:spPr>
        <p:txBody>
          <a:bodyPr anchor="ctr"/>
          <a:lstStyle/>
          <a:p>
            <a:r>
              <a:rPr lang="zh-CN" altLang="en-US" sz="4000" b="1" dirty="0">
                <a:solidFill>
                  <a:srgbClr val="FF0000"/>
                </a:solidFill>
              </a:rPr>
              <a:t>第二节、员工职业发展的管理</a:t>
            </a:r>
            <a:endParaRPr lang="zh-CN" altLang="en-US" sz="4000" b="1">
              <a:solidFill>
                <a:srgbClr val="FF0000"/>
              </a:solidFill>
            </a:endParaRPr>
          </a:p>
        </p:txBody>
      </p:sp>
      <p:sp>
        <p:nvSpPr>
          <p:cNvPr id="528387" name="文本占位符 528386"/>
          <p:cNvSpPr>
            <a:spLocks noGrp="1"/>
          </p:cNvSpPr>
          <p:nvPr>
            <p:ph type="body" idx="1"/>
          </p:nvPr>
        </p:nvSpPr>
        <p:spPr>
          <a:xfrm>
            <a:off x="755650" y="1557338"/>
            <a:ext cx="7772400" cy="4213225"/>
          </a:xfrm>
          <a:ln/>
        </p:spPr>
        <p:txBody>
          <a:bodyPr/>
          <a:lstStyle/>
          <a:p>
            <a:pPr>
              <a:buNone/>
            </a:pPr>
            <a:r>
              <a:rPr lang="zh-CN" altLang="en-US" sz="2400" b="1" dirty="0">
                <a:solidFill>
                  <a:schemeClr val="tx2"/>
                </a:solidFill>
              </a:rPr>
              <a:t>一</a:t>
            </a:r>
            <a:r>
              <a:rPr lang="zh-CN" altLang="en-US" b="1" dirty="0">
                <a:solidFill>
                  <a:schemeClr val="tx2"/>
                </a:solidFill>
              </a:rPr>
              <a:t>、内部职业变动的方式</a:t>
            </a:r>
            <a:r>
              <a:rPr lang="en-US" altLang="zh-CN" b="1" dirty="0">
                <a:solidFill>
                  <a:schemeClr val="tx2"/>
                </a:solidFill>
              </a:rPr>
              <a:t>:</a:t>
            </a:r>
            <a:r>
              <a:rPr lang="zh-CN" altLang="en-US" b="1" dirty="0">
                <a:solidFill>
                  <a:schemeClr val="tx2"/>
                </a:solidFill>
              </a:rPr>
              <a:t>工作轮换、晋升、降职、停滞、解雇和辞职</a:t>
            </a:r>
          </a:p>
          <a:p>
            <a:pPr>
              <a:buNone/>
            </a:pPr>
            <a:r>
              <a:rPr lang="zh-CN" altLang="en-US" b="1" dirty="0">
                <a:solidFill>
                  <a:schemeClr val="tx2"/>
                </a:solidFill>
              </a:rPr>
              <a:t>二、职业锚理论</a:t>
            </a:r>
          </a:p>
          <a:p>
            <a:pPr>
              <a:buNone/>
            </a:pPr>
            <a:r>
              <a:rPr lang="zh-CN" altLang="en-US" b="1" dirty="0">
                <a:solidFill>
                  <a:schemeClr val="tx2"/>
                </a:solidFill>
              </a:rPr>
              <a:t>   一个人进行职业选择时始终不会放弃的东西或价值观。职业锚是人们选择和发展自己的职业时所围绕的核心</a:t>
            </a:r>
            <a:r>
              <a:rPr lang="zh-CN" altLang="en-US" dirty="0"/>
              <a:t>。</a:t>
            </a:r>
            <a:endParaRPr lang="zh-CN" altLang="en-US"/>
          </a:p>
        </p:txBody>
      </p:sp>
    </p:spTree>
  </p:cSld>
  <p:clrMapOvr>
    <a:masterClrMapping/>
  </p:clrMapOvr>
  <p:transition>
    <p:random/>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533506" name="标题 533505"/>
          <p:cNvSpPr>
            <a:spLocks noGrp="1"/>
          </p:cNvSpPr>
          <p:nvPr>
            <p:ph type="title"/>
          </p:nvPr>
        </p:nvSpPr>
        <p:spPr>
          <a:xfrm>
            <a:off x="685800" y="0"/>
            <a:ext cx="7772400" cy="1143000"/>
          </a:xfrm>
          <a:ln/>
        </p:spPr>
        <p:txBody>
          <a:bodyPr anchor="ctr"/>
          <a:lstStyle/>
          <a:p>
            <a:r>
              <a:rPr lang="zh-CN" altLang="en-US" dirty="0"/>
              <a:t>职业锚理论</a:t>
            </a:r>
            <a:endParaRPr lang="zh-CN" altLang="en-US"/>
          </a:p>
        </p:txBody>
      </p:sp>
      <p:graphicFrame>
        <p:nvGraphicFramePr>
          <p:cNvPr id="533535" name="表格 533534"/>
          <p:cNvGraphicFramePr/>
          <p:nvPr/>
        </p:nvGraphicFramePr>
        <p:xfrm>
          <a:off x="179388" y="763588"/>
          <a:ext cx="7489825" cy="6094412"/>
        </p:xfrm>
        <a:graphic>
          <a:graphicData uri="http://schemas.openxmlformats.org/drawingml/2006/table">
            <a:tbl>
              <a:tblPr/>
              <a:tblGrid>
                <a:gridCol w="1543050">
                  <a:extLst>
                    <a:ext uri="{9D8B030D-6E8A-4147-A177-3AD203B41FA5}">
                      <a16:colId xmlns:a16="http://schemas.microsoft.com/office/drawing/2014/main" val="20000"/>
                    </a:ext>
                  </a:extLst>
                </a:gridCol>
                <a:gridCol w="5946775">
                  <a:extLst>
                    <a:ext uri="{9D8B030D-6E8A-4147-A177-3AD203B41FA5}">
                      <a16:colId xmlns:a16="http://schemas.microsoft.com/office/drawing/2014/main" val="20001"/>
                    </a:ext>
                  </a:extLst>
                </a:gridCol>
              </a:tblGrid>
              <a:tr h="517525">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b="1" dirty="0"/>
                        <a:t>职业锚</a:t>
                      </a:r>
                      <a:endParaRPr lang="zh-CN" altLang="en-US" b="1"/>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b="1" dirty="0"/>
                        <a:t>表现</a:t>
                      </a:r>
                      <a:endParaRPr lang="zh-CN" altLang="en-US" b="1"/>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71600">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b="1" dirty="0"/>
                        <a:t>技术或功能型</a:t>
                      </a:r>
                      <a:endParaRPr lang="zh-CN" altLang="en-US" b="1"/>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b="1" dirty="0"/>
                        <a:t>不喜欢一般性管理活动，喜欢能够保证自己在既定的技术或功能领域中不断发展的职业</a:t>
                      </a:r>
                      <a:endParaRPr lang="zh-CN" altLang="en-US" b="1"/>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71600">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b="1" dirty="0"/>
                        <a:t>管理型</a:t>
                      </a:r>
                      <a:endParaRPr lang="zh-CN" altLang="en-US" b="1"/>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b="1" dirty="0"/>
                        <a:t>有强烈的管理动机，认为自己有较强的分析能力、人际沟通能力、心理承受能力</a:t>
                      </a:r>
                      <a:endParaRPr lang="zh-CN" altLang="en-US" b="1"/>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44563">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b="1" dirty="0"/>
                        <a:t>创造型</a:t>
                      </a:r>
                      <a:endParaRPr lang="zh-CN" altLang="en-US" b="1"/>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b="1" dirty="0"/>
                        <a:t>喜欢建立或创设属于自己的东西</a:t>
                      </a:r>
                      <a:r>
                        <a:rPr lang="en-US" altLang="zh-CN" b="1" dirty="0"/>
                        <a:t>-</a:t>
                      </a:r>
                      <a:r>
                        <a:rPr lang="zh-CN" altLang="en-US" b="1" dirty="0"/>
                        <a:t>艺术品或公司</a:t>
                      </a:r>
                      <a:endParaRPr lang="zh-CN" altLang="en-US" b="1"/>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44562">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b="1" dirty="0"/>
                        <a:t>自主与独立型</a:t>
                      </a:r>
                      <a:endParaRPr lang="zh-CN" altLang="en-US" b="1"/>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b="1" dirty="0"/>
                        <a:t>喜欢摆脱依赖别人的境况，有一种自己决定自己命运的需要</a:t>
                      </a:r>
                      <a:endParaRPr lang="zh-CN" altLang="en-US" b="1"/>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944563">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b="1" dirty="0"/>
                        <a:t>安全型</a:t>
                      </a:r>
                      <a:endParaRPr lang="zh-CN" altLang="en-US" b="1"/>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b="1" dirty="0"/>
                        <a:t>极为重视职业的长期稳定和工作的保障</a:t>
                      </a:r>
                      <a:endParaRPr lang="zh-CN" altLang="en-US" b="1"/>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transition>
    <p:random/>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534530" name="标题 534529"/>
          <p:cNvSpPr>
            <a:spLocks noGrp="1"/>
          </p:cNvSpPr>
          <p:nvPr>
            <p:ph type="title"/>
          </p:nvPr>
        </p:nvSpPr>
        <p:spPr>
          <a:xfrm>
            <a:off x="323850" y="620713"/>
            <a:ext cx="8540750" cy="568325"/>
          </a:xfrm>
          <a:ln/>
        </p:spPr>
        <p:txBody>
          <a:bodyPr anchor="ctr"/>
          <a:lstStyle/>
          <a:p>
            <a:r>
              <a:rPr lang="zh-CN" altLang="en-US" b="1" dirty="0"/>
              <a:t>职业性向及职业类型分类（霍兰德）</a:t>
            </a:r>
          </a:p>
        </p:txBody>
      </p:sp>
      <p:sp>
        <p:nvSpPr>
          <p:cNvPr id="534531" name="直接连接符 534530"/>
          <p:cNvSpPr/>
          <p:nvPr/>
        </p:nvSpPr>
        <p:spPr>
          <a:xfrm>
            <a:off x="2124075" y="1557338"/>
            <a:ext cx="4464050" cy="0"/>
          </a:xfrm>
          <a:prstGeom prst="line">
            <a:avLst/>
          </a:prstGeom>
          <a:ln w="28575" cap="sq" cmpd="sng">
            <a:solidFill>
              <a:srgbClr val="FF0000"/>
            </a:solidFill>
            <a:prstDash val="solid"/>
            <a:headEnd type="none" w="med" len="med"/>
            <a:tailEnd type="none" w="med" len="med"/>
          </a:ln>
        </p:spPr>
      </p:sp>
      <p:sp>
        <p:nvSpPr>
          <p:cNvPr id="534532" name="直接连接符 534531"/>
          <p:cNvSpPr/>
          <p:nvPr/>
        </p:nvSpPr>
        <p:spPr>
          <a:xfrm flipH="1">
            <a:off x="684213" y="1557338"/>
            <a:ext cx="1511300" cy="2303462"/>
          </a:xfrm>
          <a:prstGeom prst="line">
            <a:avLst/>
          </a:prstGeom>
          <a:ln w="28575" cap="sq" cmpd="sng">
            <a:solidFill>
              <a:srgbClr val="FF0000"/>
            </a:solidFill>
            <a:prstDash val="solid"/>
            <a:headEnd type="none" w="med" len="med"/>
            <a:tailEnd type="none" w="med" len="med"/>
          </a:ln>
        </p:spPr>
      </p:sp>
      <p:sp>
        <p:nvSpPr>
          <p:cNvPr id="534533" name="直接连接符 534532"/>
          <p:cNvSpPr/>
          <p:nvPr/>
        </p:nvSpPr>
        <p:spPr>
          <a:xfrm>
            <a:off x="755650" y="3860800"/>
            <a:ext cx="1511300" cy="2303463"/>
          </a:xfrm>
          <a:prstGeom prst="line">
            <a:avLst/>
          </a:prstGeom>
          <a:ln w="28575" cap="sq" cmpd="sng">
            <a:solidFill>
              <a:srgbClr val="FF0000"/>
            </a:solidFill>
            <a:prstDash val="solid"/>
            <a:headEnd type="none" w="med" len="med"/>
            <a:tailEnd type="none" w="med" len="med"/>
          </a:ln>
        </p:spPr>
      </p:sp>
      <p:sp>
        <p:nvSpPr>
          <p:cNvPr id="534534" name="直接连接符 534533"/>
          <p:cNvSpPr/>
          <p:nvPr/>
        </p:nvSpPr>
        <p:spPr>
          <a:xfrm>
            <a:off x="2411413" y="6237288"/>
            <a:ext cx="4248150" cy="0"/>
          </a:xfrm>
          <a:prstGeom prst="line">
            <a:avLst/>
          </a:prstGeom>
          <a:ln w="28575" cap="sq" cmpd="sng">
            <a:solidFill>
              <a:srgbClr val="FF0000"/>
            </a:solidFill>
            <a:prstDash val="solid"/>
            <a:headEnd type="none" w="med" len="med"/>
            <a:tailEnd type="none" w="med" len="med"/>
          </a:ln>
        </p:spPr>
      </p:sp>
      <p:sp>
        <p:nvSpPr>
          <p:cNvPr id="534535" name="直接连接符 534534"/>
          <p:cNvSpPr/>
          <p:nvPr/>
        </p:nvSpPr>
        <p:spPr>
          <a:xfrm>
            <a:off x="6516688" y="1557338"/>
            <a:ext cx="1223962" cy="2376487"/>
          </a:xfrm>
          <a:prstGeom prst="line">
            <a:avLst/>
          </a:prstGeom>
          <a:ln w="28575" cap="sq" cmpd="sng">
            <a:solidFill>
              <a:srgbClr val="FF0000"/>
            </a:solidFill>
            <a:prstDash val="solid"/>
            <a:headEnd type="none" w="med" len="med"/>
            <a:tailEnd type="none" w="med" len="med"/>
          </a:ln>
        </p:spPr>
      </p:sp>
      <p:sp>
        <p:nvSpPr>
          <p:cNvPr id="534536" name="直接连接符 534535"/>
          <p:cNvSpPr/>
          <p:nvPr/>
        </p:nvSpPr>
        <p:spPr>
          <a:xfrm flipV="1">
            <a:off x="6588125" y="3933825"/>
            <a:ext cx="1152525" cy="2303463"/>
          </a:xfrm>
          <a:prstGeom prst="line">
            <a:avLst/>
          </a:prstGeom>
          <a:ln w="28575" cap="sq" cmpd="sng">
            <a:solidFill>
              <a:srgbClr val="FF0000"/>
            </a:solidFill>
            <a:prstDash val="solid"/>
            <a:headEnd type="none" w="med" len="med"/>
            <a:tailEnd type="none" w="med" len="med"/>
          </a:ln>
        </p:spPr>
      </p:sp>
      <p:sp>
        <p:nvSpPr>
          <p:cNvPr id="534537" name="文本框 534536"/>
          <p:cNvSpPr txBox="1"/>
          <p:nvPr/>
        </p:nvSpPr>
        <p:spPr>
          <a:xfrm>
            <a:off x="395288" y="1341438"/>
            <a:ext cx="1296987" cy="457200"/>
          </a:xfrm>
          <a:prstGeom prst="rect">
            <a:avLst/>
          </a:prstGeom>
          <a:noFill/>
          <a:ln w="28575">
            <a:noFill/>
          </a:ln>
        </p:spPr>
        <p:txBody>
          <a:bodyPr>
            <a:spAutoFit/>
          </a:bodyPr>
          <a:lstStyle/>
          <a:p>
            <a:pPr algn="ctr" eaLnBrk="1" hangingPunct="1">
              <a:spcBef>
                <a:spcPct val="50000"/>
              </a:spcBef>
            </a:pPr>
            <a:r>
              <a:rPr lang="zh-CN" altLang="en-US" sz="2400" b="1" u="none" dirty="0">
                <a:latin typeface="Tahoma" panose="020B0604030504040204" pitchFamily="34" charset="0"/>
              </a:rPr>
              <a:t>实际型</a:t>
            </a:r>
          </a:p>
        </p:txBody>
      </p:sp>
      <p:sp>
        <p:nvSpPr>
          <p:cNvPr id="534538" name="文本框 534537"/>
          <p:cNvSpPr txBox="1"/>
          <p:nvPr/>
        </p:nvSpPr>
        <p:spPr>
          <a:xfrm>
            <a:off x="0" y="3644900"/>
            <a:ext cx="1331913" cy="457200"/>
          </a:xfrm>
          <a:prstGeom prst="rect">
            <a:avLst/>
          </a:prstGeom>
          <a:noFill/>
          <a:ln w="28575">
            <a:noFill/>
          </a:ln>
        </p:spPr>
        <p:txBody>
          <a:bodyPr>
            <a:spAutoFit/>
          </a:bodyPr>
          <a:lstStyle/>
          <a:p>
            <a:pPr algn="ctr" eaLnBrk="1" hangingPunct="1">
              <a:spcBef>
                <a:spcPct val="50000"/>
              </a:spcBef>
            </a:pPr>
            <a:r>
              <a:rPr lang="zh-CN" altLang="en-US" sz="2400" b="1" u="none" dirty="0">
                <a:latin typeface="Tahoma" panose="020B0604030504040204" pitchFamily="34" charset="0"/>
              </a:rPr>
              <a:t>常规型</a:t>
            </a:r>
          </a:p>
        </p:txBody>
      </p:sp>
      <p:sp>
        <p:nvSpPr>
          <p:cNvPr id="534539" name="文本框 534538"/>
          <p:cNvSpPr txBox="1"/>
          <p:nvPr/>
        </p:nvSpPr>
        <p:spPr>
          <a:xfrm>
            <a:off x="1187450" y="6035675"/>
            <a:ext cx="1655763" cy="457200"/>
          </a:xfrm>
          <a:prstGeom prst="rect">
            <a:avLst/>
          </a:prstGeom>
          <a:noFill/>
          <a:ln w="28575">
            <a:noFill/>
          </a:ln>
        </p:spPr>
        <p:txBody>
          <a:bodyPr>
            <a:spAutoFit/>
          </a:bodyPr>
          <a:lstStyle/>
          <a:p>
            <a:pPr algn="ctr" eaLnBrk="1" hangingPunct="1">
              <a:spcBef>
                <a:spcPct val="50000"/>
              </a:spcBef>
            </a:pPr>
            <a:r>
              <a:rPr lang="zh-CN" altLang="en-US" sz="2400" b="1" u="none" dirty="0">
                <a:latin typeface="Tahoma" panose="020B0604030504040204" pitchFamily="34" charset="0"/>
              </a:rPr>
              <a:t>开拓型</a:t>
            </a:r>
          </a:p>
        </p:txBody>
      </p:sp>
      <p:sp>
        <p:nvSpPr>
          <p:cNvPr id="534540" name="文本框 534539"/>
          <p:cNvSpPr txBox="1"/>
          <p:nvPr/>
        </p:nvSpPr>
        <p:spPr>
          <a:xfrm>
            <a:off x="5940425" y="6180138"/>
            <a:ext cx="1652588" cy="457200"/>
          </a:xfrm>
          <a:prstGeom prst="rect">
            <a:avLst/>
          </a:prstGeom>
          <a:noFill/>
          <a:ln w="28575">
            <a:noFill/>
          </a:ln>
        </p:spPr>
        <p:txBody>
          <a:bodyPr>
            <a:spAutoFit/>
          </a:bodyPr>
          <a:lstStyle/>
          <a:p>
            <a:pPr algn="ctr" eaLnBrk="1" hangingPunct="1">
              <a:spcBef>
                <a:spcPct val="50000"/>
              </a:spcBef>
            </a:pPr>
            <a:r>
              <a:rPr lang="zh-CN" altLang="en-US" sz="2400" b="1" u="none" dirty="0">
                <a:latin typeface="Tahoma" panose="020B0604030504040204" pitchFamily="34" charset="0"/>
              </a:rPr>
              <a:t>社会型</a:t>
            </a:r>
          </a:p>
        </p:txBody>
      </p:sp>
      <p:sp>
        <p:nvSpPr>
          <p:cNvPr id="534541" name="文本框 534540"/>
          <p:cNvSpPr txBox="1"/>
          <p:nvPr/>
        </p:nvSpPr>
        <p:spPr>
          <a:xfrm>
            <a:off x="7380288" y="3659188"/>
            <a:ext cx="1435100" cy="457200"/>
          </a:xfrm>
          <a:prstGeom prst="rect">
            <a:avLst/>
          </a:prstGeom>
          <a:noFill/>
          <a:ln w="28575">
            <a:noFill/>
          </a:ln>
        </p:spPr>
        <p:txBody>
          <a:bodyPr>
            <a:spAutoFit/>
          </a:bodyPr>
          <a:lstStyle/>
          <a:p>
            <a:pPr algn="ctr" eaLnBrk="1" hangingPunct="1">
              <a:spcBef>
                <a:spcPct val="50000"/>
              </a:spcBef>
            </a:pPr>
            <a:r>
              <a:rPr lang="zh-CN" altLang="en-US" sz="2400" b="1" u="none" dirty="0">
                <a:latin typeface="Tahoma" panose="020B0604030504040204" pitchFamily="34" charset="0"/>
              </a:rPr>
              <a:t>艺术型</a:t>
            </a:r>
          </a:p>
        </p:txBody>
      </p:sp>
      <p:sp>
        <p:nvSpPr>
          <p:cNvPr id="534542" name="文本框 534541"/>
          <p:cNvSpPr txBox="1"/>
          <p:nvPr/>
        </p:nvSpPr>
        <p:spPr>
          <a:xfrm>
            <a:off x="6300788" y="1500188"/>
            <a:ext cx="1874837" cy="457200"/>
          </a:xfrm>
          <a:prstGeom prst="rect">
            <a:avLst/>
          </a:prstGeom>
          <a:noFill/>
          <a:ln w="28575">
            <a:noFill/>
          </a:ln>
        </p:spPr>
        <p:txBody>
          <a:bodyPr>
            <a:spAutoFit/>
          </a:bodyPr>
          <a:lstStyle/>
          <a:p>
            <a:pPr algn="ctr" eaLnBrk="1" hangingPunct="1">
              <a:spcBef>
                <a:spcPct val="50000"/>
              </a:spcBef>
            </a:pPr>
            <a:r>
              <a:rPr lang="zh-CN" altLang="en-US" sz="2400" b="1" u="none" dirty="0">
                <a:latin typeface="Tahoma" panose="020B0604030504040204" pitchFamily="34" charset="0"/>
              </a:rPr>
              <a:t>研究型</a:t>
            </a:r>
          </a:p>
        </p:txBody>
      </p:sp>
      <p:sp>
        <p:nvSpPr>
          <p:cNvPr id="534543" name="直接连接符 534542"/>
          <p:cNvSpPr/>
          <p:nvPr/>
        </p:nvSpPr>
        <p:spPr>
          <a:xfrm flipH="1">
            <a:off x="4427538" y="1557338"/>
            <a:ext cx="71437" cy="4679950"/>
          </a:xfrm>
          <a:prstGeom prst="line">
            <a:avLst/>
          </a:prstGeom>
          <a:ln w="28575" cap="rnd" cmpd="sng">
            <a:solidFill>
              <a:srgbClr val="FF0000"/>
            </a:solidFill>
            <a:prstDash val="sysDot"/>
            <a:headEnd type="none" w="med" len="med"/>
            <a:tailEnd type="none" w="med" len="med"/>
          </a:ln>
        </p:spPr>
      </p:sp>
      <p:sp>
        <p:nvSpPr>
          <p:cNvPr id="534544" name="直接连接符 534543"/>
          <p:cNvSpPr/>
          <p:nvPr/>
        </p:nvSpPr>
        <p:spPr>
          <a:xfrm>
            <a:off x="1547813" y="2997200"/>
            <a:ext cx="5616575" cy="0"/>
          </a:xfrm>
          <a:prstGeom prst="line">
            <a:avLst/>
          </a:prstGeom>
          <a:ln w="28575" cap="rnd" cmpd="sng">
            <a:solidFill>
              <a:srgbClr val="FF0000"/>
            </a:solidFill>
            <a:prstDash val="sysDot"/>
            <a:headEnd type="none" w="med" len="med"/>
            <a:tailEnd type="none" w="med" len="med"/>
          </a:ln>
        </p:spPr>
      </p:sp>
      <p:sp>
        <p:nvSpPr>
          <p:cNvPr id="534545" name="直接连接符 534544"/>
          <p:cNvSpPr/>
          <p:nvPr/>
        </p:nvSpPr>
        <p:spPr>
          <a:xfrm>
            <a:off x="1331913" y="4652963"/>
            <a:ext cx="5903912" cy="144462"/>
          </a:xfrm>
          <a:prstGeom prst="line">
            <a:avLst/>
          </a:prstGeom>
          <a:ln w="28575" cap="rnd" cmpd="sng">
            <a:solidFill>
              <a:srgbClr val="FF0000"/>
            </a:solidFill>
            <a:prstDash val="sysDot"/>
            <a:headEnd type="none" w="med" len="med"/>
            <a:tailEnd type="none" w="med" len="med"/>
          </a:ln>
        </p:spPr>
      </p:sp>
      <p:sp>
        <p:nvSpPr>
          <p:cNvPr id="534546" name="文本框 534545"/>
          <p:cNvSpPr txBox="1"/>
          <p:nvPr/>
        </p:nvSpPr>
        <p:spPr>
          <a:xfrm>
            <a:off x="2051050" y="1700213"/>
            <a:ext cx="2520950" cy="1495425"/>
          </a:xfrm>
          <a:prstGeom prst="rect">
            <a:avLst/>
          </a:prstGeom>
          <a:noFill/>
          <a:ln w="28575">
            <a:noFill/>
          </a:ln>
        </p:spPr>
        <p:txBody>
          <a:bodyPr>
            <a:spAutoFit/>
          </a:bodyPr>
          <a:lstStyle/>
          <a:p>
            <a:pPr eaLnBrk="1" hangingPunct="1">
              <a:lnSpc>
                <a:spcPct val="90000"/>
              </a:lnSpc>
              <a:spcBef>
                <a:spcPct val="20000"/>
              </a:spcBef>
              <a:buClr>
                <a:schemeClr val="hlink"/>
              </a:buClr>
              <a:buSzPct val="75000"/>
              <a:buFont typeface="Wingdings" panose="05000000000000000000" pitchFamily="2" charset="2"/>
              <a:buChar char="v"/>
            </a:pPr>
            <a:r>
              <a:rPr lang="zh-CN" altLang="en-US" sz="1800" b="1" u="none" dirty="0">
                <a:latin typeface="Arial" panose="020B0604020202020204" pitchFamily="34" charset="0"/>
              </a:rPr>
              <a:t>拥有创造或机械方面的能力，喜欢与实体、机器、工具、动植物在一起工作或户外工作</a:t>
            </a:r>
          </a:p>
          <a:p>
            <a:pPr eaLnBrk="1" hangingPunct="1">
              <a:spcBef>
                <a:spcPct val="50000"/>
              </a:spcBef>
            </a:pPr>
            <a:endParaRPr lang="zh-CN" altLang="en-US" sz="1800" b="1" u="none" dirty="0">
              <a:latin typeface="Arial" panose="020B0604020202020204" pitchFamily="34" charset="0"/>
            </a:endParaRPr>
          </a:p>
        </p:txBody>
      </p:sp>
      <p:sp>
        <p:nvSpPr>
          <p:cNvPr id="534547" name="文本框 534546"/>
          <p:cNvSpPr txBox="1"/>
          <p:nvPr/>
        </p:nvSpPr>
        <p:spPr>
          <a:xfrm>
            <a:off x="4787900" y="1773238"/>
            <a:ext cx="2160588" cy="1247775"/>
          </a:xfrm>
          <a:prstGeom prst="rect">
            <a:avLst/>
          </a:prstGeom>
          <a:noFill/>
          <a:ln w="28575">
            <a:noFill/>
          </a:ln>
        </p:spPr>
        <p:txBody>
          <a:bodyPr>
            <a:spAutoFit/>
          </a:bodyPr>
          <a:lstStyle/>
          <a:p>
            <a:pPr eaLnBrk="1" hangingPunct="1">
              <a:lnSpc>
                <a:spcPct val="90000"/>
              </a:lnSpc>
              <a:spcBef>
                <a:spcPct val="20000"/>
              </a:spcBef>
              <a:buClr>
                <a:schemeClr val="hlink"/>
              </a:buClr>
              <a:buSzPct val="75000"/>
              <a:buFont typeface="Wingdings" panose="05000000000000000000" pitchFamily="2" charset="2"/>
              <a:buChar char="v"/>
            </a:pPr>
            <a:r>
              <a:rPr lang="zh-CN" altLang="en-US" sz="1800" u="none" dirty="0">
                <a:latin typeface="Arial" panose="020B0604020202020204" pitchFamily="34" charset="0"/>
              </a:rPr>
              <a:t>喜欢观察、学习、研究、分析、评估或解决问题</a:t>
            </a:r>
          </a:p>
          <a:p>
            <a:pPr eaLnBrk="1" hangingPunct="1">
              <a:spcBef>
                <a:spcPct val="50000"/>
              </a:spcBef>
            </a:pPr>
            <a:endParaRPr lang="zh-CN" altLang="en-US" sz="1800" u="none" dirty="0">
              <a:latin typeface="Arial" panose="020B0604020202020204" pitchFamily="34" charset="0"/>
            </a:endParaRPr>
          </a:p>
        </p:txBody>
      </p:sp>
      <p:sp>
        <p:nvSpPr>
          <p:cNvPr id="534548" name="文本框 534547"/>
          <p:cNvSpPr txBox="1"/>
          <p:nvPr/>
        </p:nvSpPr>
        <p:spPr>
          <a:xfrm>
            <a:off x="1331913" y="3284538"/>
            <a:ext cx="3024187" cy="1381125"/>
          </a:xfrm>
          <a:prstGeom prst="rect">
            <a:avLst/>
          </a:prstGeom>
          <a:noFill/>
          <a:ln w="28575">
            <a:noFill/>
          </a:ln>
        </p:spPr>
        <p:txBody>
          <a:bodyPr>
            <a:spAutoFit/>
          </a:bodyPr>
          <a:lstStyle/>
          <a:p>
            <a:pPr eaLnBrk="1" hangingPunct="1">
              <a:lnSpc>
                <a:spcPct val="80000"/>
              </a:lnSpc>
              <a:spcBef>
                <a:spcPct val="20000"/>
              </a:spcBef>
              <a:buClr>
                <a:schemeClr val="hlink"/>
              </a:buClr>
              <a:buSzPct val="75000"/>
              <a:buFont typeface="Wingdings" panose="05000000000000000000" pitchFamily="2" charset="2"/>
              <a:buChar char="v"/>
            </a:pPr>
            <a:r>
              <a:rPr lang="zh-CN" altLang="en-US" sz="1800" u="none" dirty="0">
                <a:latin typeface="Arial" panose="020B0604020202020204" pitchFamily="34" charset="0"/>
              </a:rPr>
              <a:t>喜欢和资料在一起工作，拥有事务或数值能力，在别人的指示下，完成各种细节事项</a:t>
            </a:r>
          </a:p>
          <a:p>
            <a:pPr eaLnBrk="1" hangingPunct="1">
              <a:spcBef>
                <a:spcPct val="50000"/>
              </a:spcBef>
            </a:pPr>
            <a:endParaRPr lang="zh-CN" altLang="en-US" sz="1800" u="none" dirty="0">
              <a:latin typeface="Arial" panose="020B0604020202020204" pitchFamily="34" charset="0"/>
            </a:endParaRPr>
          </a:p>
        </p:txBody>
      </p:sp>
      <p:sp>
        <p:nvSpPr>
          <p:cNvPr id="534549" name="文本框 534548"/>
          <p:cNvSpPr txBox="1"/>
          <p:nvPr/>
        </p:nvSpPr>
        <p:spPr>
          <a:xfrm>
            <a:off x="1763713" y="4705350"/>
            <a:ext cx="3024187" cy="1603375"/>
          </a:xfrm>
          <a:prstGeom prst="rect">
            <a:avLst/>
          </a:prstGeom>
          <a:noFill/>
          <a:ln w="28575">
            <a:noFill/>
          </a:ln>
        </p:spPr>
        <p:txBody>
          <a:bodyPr>
            <a:spAutoFit/>
          </a:bodyPr>
          <a:lstStyle/>
          <a:p>
            <a:pPr eaLnBrk="1" hangingPunct="1">
              <a:spcBef>
                <a:spcPct val="20000"/>
              </a:spcBef>
              <a:buClr>
                <a:schemeClr val="hlink"/>
              </a:buClr>
              <a:buSzPct val="75000"/>
              <a:buFont typeface="Wingdings" panose="05000000000000000000" pitchFamily="2" charset="2"/>
              <a:buChar char="v"/>
            </a:pPr>
            <a:r>
              <a:rPr lang="zh-CN" altLang="en-US" sz="1800" u="none" dirty="0">
                <a:latin typeface="Arial" panose="020B0604020202020204" pitchFamily="34" charset="0"/>
              </a:rPr>
              <a:t>喜欢和人在一起的工作</a:t>
            </a:r>
            <a:r>
              <a:rPr lang="en-US" altLang="zh-CN" sz="1800" u="none" dirty="0">
                <a:latin typeface="Arial" panose="020B0604020202020204" pitchFamily="34" charset="0"/>
              </a:rPr>
              <a:t>—</a:t>
            </a:r>
            <a:r>
              <a:rPr lang="zh-CN" altLang="en-US" sz="1800" u="none" dirty="0">
                <a:latin typeface="Arial" panose="020B0604020202020204" pitchFamily="34" charset="0"/>
              </a:rPr>
              <a:t>基于组织或经济收益去影响说服人们或从事任务的执行、领导或管理</a:t>
            </a:r>
          </a:p>
          <a:p>
            <a:pPr eaLnBrk="1" hangingPunct="1">
              <a:spcBef>
                <a:spcPct val="50000"/>
              </a:spcBef>
            </a:pPr>
            <a:endParaRPr lang="zh-CN" altLang="en-US" sz="1800" u="none" dirty="0">
              <a:latin typeface="Arial" panose="020B0604020202020204" pitchFamily="34" charset="0"/>
            </a:endParaRPr>
          </a:p>
        </p:txBody>
      </p:sp>
      <p:sp>
        <p:nvSpPr>
          <p:cNvPr id="534550" name="文本框 534549"/>
          <p:cNvSpPr txBox="1"/>
          <p:nvPr/>
        </p:nvSpPr>
        <p:spPr>
          <a:xfrm>
            <a:off x="4643438" y="3068638"/>
            <a:ext cx="2592387" cy="1878012"/>
          </a:xfrm>
          <a:prstGeom prst="rect">
            <a:avLst/>
          </a:prstGeom>
          <a:noFill/>
          <a:ln w="28575">
            <a:noFill/>
          </a:ln>
        </p:spPr>
        <p:txBody>
          <a:bodyPr>
            <a:spAutoFit/>
          </a:bodyPr>
          <a:lstStyle/>
          <a:p>
            <a:pPr eaLnBrk="1" hangingPunct="1">
              <a:spcBef>
                <a:spcPct val="20000"/>
              </a:spcBef>
              <a:buClr>
                <a:schemeClr val="hlink"/>
              </a:buClr>
              <a:buSzPct val="75000"/>
              <a:buFont typeface="Wingdings" panose="05000000000000000000" pitchFamily="2" charset="2"/>
              <a:buChar char="v"/>
            </a:pPr>
            <a:r>
              <a:rPr lang="zh-CN" altLang="en-US" sz="1800" u="none" dirty="0">
                <a:latin typeface="Arial" panose="020B0604020202020204" pitchFamily="34" charset="0"/>
              </a:rPr>
              <a:t>拥有艺术、创新或直觉上的能力，喜欢在非结构性的环境下工作，发挥他们的想象力与创造力</a:t>
            </a:r>
          </a:p>
          <a:p>
            <a:pPr eaLnBrk="1" hangingPunct="1">
              <a:spcBef>
                <a:spcPct val="50000"/>
              </a:spcBef>
            </a:pPr>
            <a:endParaRPr lang="zh-CN" altLang="en-US" sz="1800" u="none" dirty="0">
              <a:latin typeface="Arial" panose="020B0604020202020204" pitchFamily="34" charset="0"/>
            </a:endParaRPr>
          </a:p>
        </p:txBody>
      </p:sp>
      <p:sp>
        <p:nvSpPr>
          <p:cNvPr id="534551" name="文本框 534550"/>
          <p:cNvSpPr txBox="1"/>
          <p:nvPr/>
        </p:nvSpPr>
        <p:spPr>
          <a:xfrm>
            <a:off x="4716463" y="4724400"/>
            <a:ext cx="2160587" cy="1878013"/>
          </a:xfrm>
          <a:prstGeom prst="rect">
            <a:avLst/>
          </a:prstGeom>
          <a:noFill/>
          <a:ln w="28575">
            <a:noFill/>
          </a:ln>
        </p:spPr>
        <p:txBody>
          <a:bodyPr>
            <a:spAutoFit/>
          </a:bodyPr>
          <a:lstStyle/>
          <a:p>
            <a:pPr eaLnBrk="1" hangingPunct="1">
              <a:spcBef>
                <a:spcPct val="20000"/>
              </a:spcBef>
              <a:buClr>
                <a:schemeClr val="hlink"/>
              </a:buClr>
              <a:buSzPct val="75000"/>
              <a:buFont typeface="Wingdings" panose="05000000000000000000" pitchFamily="2" charset="2"/>
              <a:buChar char="v"/>
            </a:pPr>
            <a:r>
              <a:rPr lang="zh-CN" altLang="en-US" sz="1800" u="none" dirty="0">
                <a:latin typeface="Arial" panose="020B0604020202020204" pitchFamily="34" charset="0"/>
              </a:rPr>
              <a:t>喜欢和人在一起工作</a:t>
            </a:r>
            <a:r>
              <a:rPr lang="en-US" altLang="zh-CN" sz="1800" u="none" dirty="0">
                <a:latin typeface="Arial" panose="020B0604020202020204" pitchFamily="34" charset="0"/>
              </a:rPr>
              <a:t>——</a:t>
            </a:r>
            <a:r>
              <a:rPr lang="zh-CN" altLang="en-US" sz="1800" u="none" dirty="0">
                <a:latin typeface="Arial" panose="020B0604020202020204" pitchFamily="34" charset="0"/>
              </a:rPr>
              <a:t>告知、唤醒、训练、帮助、培养他们，具有言谈上的能力技巧</a:t>
            </a:r>
          </a:p>
          <a:p>
            <a:pPr eaLnBrk="1" hangingPunct="1">
              <a:spcBef>
                <a:spcPct val="50000"/>
              </a:spcBef>
            </a:pPr>
            <a:endParaRPr lang="zh-CN" altLang="en-US" sz="1800" u="none" dirty="0">
              <a:latin typeface="Arial" panose="020B0604020202020204" pitchFamily="34" charset="0"/>
            </a:endParaRPr>
          </a:p>
        </p:txBody>
      </p:sp>
    </p:spTree>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29697"/>
          <p:cNvSpPr>
            <a:spLocks noGrp="1"/>
          </p:cNvSpPr>
          <p:nvPr>
            <p:ph type="title"/>
          </p:nvPr>
        </p:nvSpPr>
        <p:spPr>
          <a:xfrm>
            <a:off x="1447800" y="-304800"/>
            <a:ext cx="8229600" cy="1206500"/>
          </a:xfrm>
          <a:ln/>
        </p:spPr>
        <p:txBody>
          <a:bodyPr lIns="0" tIns="0" rIns="0" bIns="0" anchor="b"/>
          <a:lstStyle/>
          <a:p>
            <a:r>
              <a:rPr lang="zh-CN" altLang="en-US" sz="3200" b="1" dirty="0"/>
              <a:t>人口资源、人力资源、人才资源、天才资源</a:t>
            </a:r>
            <a:endParaRPr lang="zh-CN" altLang="en-US" sz="3200" b="1"/>
          </a:p>
        </p:txBody>
      </p:sp>
      <p:sp>
        <p:nvSpPr>
          <p:cNvPr id="29700" name="椭圆 29699"/>
          <p:cNvSpPr/>
          <p:nvPr/>
        </p:nvSpPr>
        <p:spPr>
          <a:xfrm>
            <a:off x="2590800" y="1828800"/>
            <a:ext cx="3962400" cy="4038600"/>
          </a:xfrm>
          <a:prstGeom prst="ellipse">
            <a:avLst/>
          </a:prstGeom>
          <a:solidFill>
            <a:srgbClr val="FF9999"/>
          </a:solidFill>
          <a:ln w="12700" cap="sq" cmpd="sng">
            <a:solidFill>
              <a:schemeClr val="tx1"/>
            </a:solidFill>
            <a:prstDash val="solid"/>
            <a:headEnd type="none" w="sm" len="sm"/>
            <a:tailEnd type="none" w="sm" len="sm"/>
          </a:ln>
        </p:spPr>
        <p:txBody>
          <a:bodyPr wrap="none" anchor="ctr"/>
          <a:lstStyle/>
          <a:p>
            <a:pPr algn="ctr" eaLnBrk="1" hangingPunct="1"/>
            <a:r>
              <a:rPr lang="zh-CN" altLang="en-US" sz="2400" u="none" dirty="0">
                <a:latin typeface="Times New Roman" panose="02020603050405020304" pitchFamily="18" charset="0"/>
              </a:rPr>
              <a:t>人口资源</a:t>
            </a:r>
          </a:p>
        </p:txBody>
      </p:sp>
      <p:sp>
        <p:nvSpPr>
          <p:cNvPr id="29702" name="椭圆 29701"/>
          <p:cNvSpPr/>
          <p:nvPr/>
        </p:nvSpPr>
        <p:spPr>
          <a:xfrm>
            <a:off x="3200400" y="2209800"/>
            <a:ext cx="3352800" cy="3048000"/>
          </a:xfrm>
          <a:prstGeom prst="ellipse">
            <a:avLst/>
          </a:prstGeom>
          <a:solidFill>
            <a:srgbClr val="99CC00"/>
          </a:solidFill>
          <a:ln w="12700" cap="sq" cmpd="sng">
            <a:solidFill>
              <a:schemeClr val="tx1"/>
            </a:solidFill>
            <a:prstDash val="solid"/>
            <a:headEnd type="none" w="sm" len="sm"/>
            <a:tailEnd type="none" w="sm" len="sm"/>
          </a:ln>
        </p:spPr>
        <p:txBody>
          <a:bodyPr/>
          <a:lstStyle/>
          <a:p>
            <a:endParaRPr lang="zh-CN" altLang="en-US"/>
          </a:p>
        </p:txBody>
      </p:sp>
      <p:sp>
        <p:nvSpPr>
          <p:cNvPr id="29703" name="椭圆 29702"/>
          <p:cNvSpPr/>
          <p:nvPr/>
        </p:nvSpPr>
        <p:spPr>
          <a:xfrm>
            <a:off x="3886200" y="2667000"/>
            <a:ext cx="2667000" cy="1981200"/>
          </a:xfrm>
          <a:prstGeom prst="ellipse">
            <a:avLst/>
          </a:prstGeom>
          <a:solidFill>
            <a:schemeClr val="hlink"/>
          </a:solidFill>
          <a:ln w="12700" cap="sq" cmpd="sng">
            <a:solidFill>
              <a:schemeClr val="tx1"/>
            </a:solidFill>
            <a:prstDash val="solid"/>
            <a:headEnd type="none" w="sm" len="sm"/>
            <a:tailEnd type="none" w="sm" len="sm"/>
          </a:ln>
        </p:spPr>
        <p:txBody>
          <a:bodyPr/>
          <a:lstStyle/>
          <a:p>
            <a:endParaRPr lang="zh-CN" altLang="en-US"/>
          </a:p>
        </p:txBody>
      </p:sp>
      <p:sp>
        <p:nvSpPr>
          <p:cNvPr id="29707" name="文本框 29706"/>
          <p:cNvSpPr txBox="1"/>
          <p:nvPr/>
        </p:nvSpPr>
        <p:spPr>
          <a:xfrm>
            <a:off x="2667000" y="3276600"/>
            <a:ext cx="457200" cy="822325"/>
          </a:xfrm>
          <a:prstGeom prst="rect">
            <a:avLst/>
          </a:prstGeom>
          <a:noFill/>
          <a:ln w="12700">
            <a:noFill/>
          </a:ln>
        </p:spPr>
        <p:txBody>
          <a:bodyPr>
            <a:spAutoFit/>
          </a:bodyPr>
          <a:lstStyle/>
          <a:p>
            <a:pPr eaLnBrk="1" hangingPunct="1">
              <a:spcBef>
                <a:spcPct val="50000"/>
              </a:spcBef>
            </a:pPr>
            <a:r>
              <a:rPr lang="zh-CN" altLang="en-US" sz="2400" u="none" dirty="0">
                <a:solidFill>
                  <a:schemeClr val="tx2"/>
                </a:solidFill>
                <a:latin typeface="Times New Roman" panose="02020603050405020304" pitchFamily="18" charset="0"/>
                <a:ea typeface="黑体" panose="02010609060101010101" pitchFamily="49" charset="-122"/>
              </a:rPr>
              <a:t>人口</a:t>
            </a:r>
            <a:endParaRPr lang="zh-CN" altLang="en-US" sz="2400" u="none">
              <a:solidFill>
                <a:schemeClr val="tx2"/>
              </a:solidFill>
              <a:latin typeface="Times New Roman" panose="02020603050405020304" pitchFamily="18" charset="0"/>
              <a:ea typeface="黑体" panose="02010609060101010101" pitchFamily="49" charset="-122"/>
            </a:endParaRPr>
          </a:p>
        </p:txBody>
      </p:sp>
      <p:sp>
        <p:nvSpPr>
          <p:cNvPr id="29708" name="文本框 29707"/>
          <p:cNvSpPr txBox="1"/>
          <p:nvPr/>
        </p:nvSpPr>
        <p:spPr>
          <a:xfrm>
            <a:off x="3352800" y="3048000"/>
            <a:ext cx="533400" cy="1187450"/>
          </a:xfrm>
          <a:prstGeom prst="rect">
            <a:avLst/>
          </a:prstGeom>
          <a:noFill/>
          <a:ln w="12700">
            <a:noFill/>
          </a:ln>
        </p:spPr>
        <p:txBody>
          <a:bodyPr>
            <a:spAutoFit/>
          </a:bodyPr>
          <a:lstStyle/>
          <a:p>
            <a:pPr eaLnBrk="1" hangingPunct="1">
              <a:spcBef>
                <a:spcPct val="50000"/>
              </a:spcBef>
            </a:pPr>
            <a:r>
              <a:rPr lang="zh-CN" altLang="en-US" sz="2400" u="none" dirty="0">
                <a:solidFill>
                  <a:schemeClr val="tx2"/>
                </a:solidFill>
                <a:latin typeface="Times New Roman" panose="02020603050405020304" pitchFamily="18" charset="0"/>
                <a:ea typeface="黑体" panose="02010609060101010101" pitchFamily="49" charset="-122"/>
              </a:rPr>
              <a:t>劳动力</a:t>
            </a:r>
            <a:endParaRPr lang="zh-CN" altLang="en-US" sz="2400" u="none">
              <a:solidFill>
                <a:schemeClr val="tx2"/>
              </a:solidFill>
              <a:latin typeface="Times New Roman" panose="02020603050405020304" pitchFamily="18" charset="0"/>
              <a:ea typeface="黑体" panose="02010609060101010101" pitchFamily="49" charset="-122"/>
            </a:endParaRPr>
          </a:p>
        </p:txBody>
      </p:sp>
      <p:sp>
        <p:nvSpPr>
          <p:cNvPr id="29709" name="文本框 29708"/>
          <p:cNvSpPr txBox="1"/>
          <p:nvPr/>
        </p:nvSpPr>
        <p:spPr>
          <a:xfrm>
            <a:off x="4038600" y="2971800"/>
            <a:ext cx="533400" cy="946150"/>
          </a:xfrm>
          <a:prstGeom prst="rect">
            <a:avLst/>
          </a:prstGeom>
          <a:noFill/>
          <a:ln w="12700">
            <a:noFill/>
          </a:ln>
        </p:spPr>
        <p:txBody>
          <a:bodyPr>
            <a:spAutoFit/>
          </a:bodyPr>
          <a:lstStyle/>
          <a:p>
            <a:pPr eaLnBrk="1" hangingPunct="1">
              <a:spcBef>
                <a:spcPct val="50000"/>
              </a:spcBef>
            </a:pPr>
            <a:r>
              <a:rPr lang="zh-CN" altLang="en-US" sz="2800" b="1" u="none" dirty="0">
                <a:solidFill>
                  <a:schemeClr val="bg2"/>
                </a:solidFill>
                <a:latin typeface="Times New Roman" panose="02020603050405020304" pitchFamily="18" charset="0"/>
              </a:rPr>
              <a:t>人力</a:t>
            </a:r>
            <a:endParaRPr lang="zh-CN" altLang="en-US" sz="2800" b="1" u="none">
              <a:solidFill>
                <a:schemeClr val="bg2"/>
              </a:solidFill>
              <a:latin typeface="Times New Roman" panose="02020603050405020304" pitchFamily="18" charset="0"/>
            </a:endParaRPr>
          </a:p>
        </p:txBody>
      </p:sp>
      <p:sp>
        <p:nvSpPr>
          <p:cNvPr id="29712" name="椭圆 29711"/>
          <p:cNvSpPr/>
          <p:nvPr/>
        </p:nvSpPr>
        <p:spPr>
          <a:xfrm>
            <a:off x="4800600" y="2819400"/>
            <a:ext cx="1828800" cy="1600200"/>
          </a:xfrm>
          <a:prstGeom prst="ellipse">
            <a:avLst/>
          </a:prstGeom>
          <a:solidFill>
            <a:schemeClr val="accent2"/>
          </a:solidFill>
          <a:ln w="12700" cap="sq" cmpd="sng">
            <a:solidFill>
              <a:schemeClr val="tx1"/>
            </a:solidFill>
            <a:prstDash val="solid"/>
            <a:headEnd type="none" w="sm" len="sm"/>
            <a:tailEnd type="none" w="sm" len="sm"/>
          </a:ln>
        </p:spPr>
        <p:txBody>
          <a:bodyPr wrap="none" anchor="ctr"/>
          <a:lstStyle/>
          <a:p>
            <a:pPr algn="ctr" eaLnBrk="1" hangingPunct="1"/>
            <a:r>
              <a:rPr lang="zh-CN" altLang="en-US" sz="2400" u="none">
                <a:latin typeface="Times New Roman" panose="02020603050405020304" pitchFamily="18" charset="0"/>
              </a:rPr>
              <a:t>、</a:t>
            </a:r>
          </a:p>
        </p:txBody>
      </p:sp>
      <p:sp>
        <p:nvSpPr>
          <p:cNvPr id="29713" name="椭圆 29712"/>
          <p:cNvSpPr/>
          <p:nvPr/>
        </p:nvSpPr>
        <p:spPr>
          <a:xfrm>
            <a:off x="5334000" y="2914650"/>
            <a:ext cx="1219200" cy="1200150"/>
          </a:xfrm>
          <a:prstGeom prst="ellipse">
            <a:avLst/>
          </a:prstGeom>
          <a:solidFill>
            <a:srgbClr val="48B2A3"/>
          </a:solidFill>
          <a:ln w="12700" cap="sq" cmpd="sng">
            <a:solidFill>
              <a:schemeClr val="tx1"/>
            </a:solidFill>
            <a:prstDash val="solid"/>
            <a:headEnd type="none" w="sm" len="sm"/>
            <a:tailEnd type="none" w="sm" len="sm"/>
          </a:ln>
        </p:spPr>
        <p:txBody>
          <a:bodyPr wrap="none" anchor="ctr"/>
          <a:lstStyle/>
          <a:p>
            <a:pPr algn="ctr" eaLnBrk="1" hangingPunct="1"/>
            <a:r>
              <a:rPr lang="zh-CN" altLang="en-US" sz="2400" u="none" dirty="0">
                <a:solidFill>
                  <a:schemeClr val="tx2"/>
                </a:solidFill>
                <a:latin typeface="Times New Roman" panose="02020603050405020304" pitchFamily="18" charset="0"/>
                <a:ea typeface="黑体" panose="02010609060101010101" pitchFamily="49" charset="-122"/>
              </a:rPr>
              <a:t>天才</a:t>
            </a:r>
            <a:endParaRPr lang="zh-CN" altLang="en-US" sz="2400" u="none">
              <a:solidFill>
                <a:schemeClr val="tx2"/>
              </a:solidFill>
              <a:latin typeface="Times New Roman" panose="02020603050405020304" pitchFamily="18" charset="0"/>
              <a:ea typeface="黑体" panose="02010609060101010101" pitchFamily="49" charset="-122"/>
            </a:endParaRPr>
          </a:p>
        </p:txBody>
      </p:sp>
      <p:sp>
        <p:nvSpPr>
          <p:cNvPr id="29714" name="文本框 29713"/>
          <p:cNvSpPr txBox="1"/>
          <p:nvPr/>
        </p:nvSpPr>
        <p:spPr>
          <a:xfrm>
            <a:off x="4876800" y="3017838"/>
            <a:ext cx="609600" cy="822325"/>
          </a:xfrm>
          <a:prstGeom prst="rect">
            <a:avLst/>
          </a:prstGeom>
          <a:noFill/>
          <a:ln w="12700">
            <a:noFill/>
          </a:ln>
        </p:spPr>
        <p:txBody>
          <a:bodyPr>
            <a:spAutoFit/>
          </a:bodyPr>
          <a:lstStyle/>
          <a:p>
            <a:pPr eaLnBrk="1" hangingPunct="1">
              <a:spcBef>
                <a:spcPct val="50000"/>
              </a:spcBef>
            </a:pPr>
            <a:r>
              <a:rPr lang="zh-CN" altLang="en-US" sz="2400" u="none" dirty="0">
                <a:solidFill>
                  <a:schemeClr val="bg1"/>
                </a:solidFill>
                <a:latin typeface="Times New Roman" panose="02020603050405020304" pitchFamily="18" charset="0"/>
                <a:ea typeface="黑体" panose="02010609060101010101" pitchFamily="49" charset="-122"/>
              </a:rPr>
              <a:t>人才</a:t>
            </a:r>
            <a:endParaRPr lang="zh-CN" altLang="en-US" sz="2400" u="none">
              <a:solidFill>
                <a:schemeClr val="bg1"/>
              </a:solidFill>
              <a:latin typeface="Times New Roman" panose="02020603050405020304" pitchFamily="18" charset="0"/>
              <a:ea typeface="黑体" panose="0201060906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9698"/>
                                        </p:tgtEl>
                                        <p:attrNameLst>
                                          <p:attrName>style.visibility</p:attrName>
                                        </p:attrNameLst>
                                      </p:cBhvr>
                                      <p:to>
                                        <p:strVal val="visible"/>
                                      </p:to>
                                    </p:set>
                                    <p:anim calcmode="lin" valueType="num">
                                      <p:cBhvr additive="base">
                                        <p:cTn id="7" dur="500" fill="hold"/>
                                        <p:tgtEl>
                                          <p:spTgt spid="29698"/>
                                        </p:tgtEl>
                                        <p:attrNameLst>
                                          <p:attrName>ppt_x</p:attrName>
                                        </p:attrNameLst>
                                      </p:cBhvr>
                                      <p:tavLst>
                                        <p:tav tm="0">
                                          <p:val>
                                            <p:strVal val="0-#ppt_w/2"/>
                                          </p:val>
                                        </p:tav>
                                        <p:tav tm="100000">
                                          <p:val>
                                            <p:strVal val="#ppt_x"/>
                                          </p:val>
                                        </p:tav>
                                      </p:tavLst>
                                    </p:anim>
                                    <p:anim calcmode="lin" valueType="num">
                                      <p:cBhvr additive="base">
                                        <p:cTn id="8" dur="500" fill="hold"/>
                                        <p:tgtEl>
                                          <p:spTgt spid="2969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9700"/>
                                        </p:tgtEl>
                                        <p:attrNameLst>
                                          <p:attrName>style.visibility</p:attrName>
                                        </p:attrNameLst>
                                      </p:cBhvr>
                                      <p:to>
                                        <p:strVal val="visible"/>
                                      </p:to>
                                    </p:set>
                                    <p:anim calcmode="lin" valueType="num">
                                      <p:cBhvr additive="base">
                                        <p:cTn id="13" dur="500" fill="hold"/>
                                        <p:tgtEl>
                                          <p:spTgt spid="29700"/>
                                        </p:tgtEl>
                                        <p:attrNameLst>
                                          <p:attrName>ppt_x</p:attrName>
                                        </p:attrNameLst>
                                      </p:cBhvr>
                                      <p:tavLst>
                                        <p:tav tm="0">
                                          <p:val>
                                            <p:strVal val="0-#ppt_w/2"/>
                                          </p:val>
                                        </p:tav>
                                        <p:tav tm="100000">
                                          <p:val>
                                            <p:strVal val="#ppt_x"/>
                                          </p:val>
                                        </p:tav>
                                      </p:tavLst>
                                    </p:anim>
                                    <p:anim calcmode="lin" valueType="num">
                                      <p:cBhvr additive="base">
                                        <p:cTn id="14" dur="500" fill="hold"/>
                                        <p:tgtEl>
                                          <p:spTgt spid="2970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9707"/>
                                        </p:tgtEl>
                                        <p:attrNameLst>
                                          <p:attrName>style.visibility</p:attrName>
                                        </p:attrNameLst>
                                      </p:cBhvr>
                                      <p:to>
                                        <p:strVal val="visible"/>
                                      </p:to>
                                    </p:set>
                                    <p:anim calcmode="lin" valueType="num">
                                      <p:cBhvr additive="base">
                                        <p:cTn id="19" dur="500" fill="hold"/>
                                        <p:tgtEl>
                                          <p:spTgt spid="29707"/>
                                        </p:tgtEl>
                                        <p:attrNameLst>
                                          <p:attrName>ppt_x</p:attrName>
                                        </p:attrNameLst>
                                      </p:cBhvr>
                                      <p:tavLst>
                                        <p:tav tm="0">
                                          <p:val>
                                            <p:strVal val="0-#ppt_w/2"/>
                                          </p:val>
                                        </p:tav>
                                        <p:tav tm="100000">
                                          <p:val>
                                            <p:strVal val="#ppt_x"/>
                                          </p:val>
                                        </p:tav>
                                      </p:tavLst>
                                    </p:anim>
                                    <p:anim calcmode="lin" valueType="num">
                                      <p:cBhvr additive="base">
                                        <p:cTn id="20" dur="500" fill="hold"/>
                                        <p:tgtEl>
                                          <p:spTgt spid="2970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9702"/>
                                        </p:tgtEl>
                                        <p:attrNameLst>
                                          <p:attrName>style.visibility</p:attrName>
                                        </p:attrNameLst>
                                      </p:cBhvr>
                                      <p:to>
                                        <p:strVal val="visible"/>
                                      </p:to>
                                    </p:set>
                                    <p:anim calcmode="lin" valueType="num">
                                      <p:cBhvr additive="base">
                                        <p:cTn id="25" dur="500" fill="hold"/>
                                        <p:tgtEl>
                                          <p:spTgt spid="29702"/>
                                        </p:tgtEl>
                                        <p:attrNameLst>
                                          <p:attrName>ppt_x</p:attrName>
                                        </p:attrNameLst>
                                      </p:cBhvr>
                                      <p:tavLst>
                                        <p:tav tm="0">
                                          <p:val>
                                            <p:strVal val="0-#ppt_w/2"/>
                                          </p:val>
                                        </p:tav>
                                        <p:tav tm="100000">
                                          <p:val>
                                            <p:strVal val="#ppt_x"/>
                                          </p:val>
                                        </p:tav>
                                      </p:tavLst>
                                    </p:anim>
                                    <p:anim calcmode="lin" valueType="num">
                                      <p:cBhvr additive="base">
                                        <p:cTn id="26" dur="500" fill="hold"/>
                                        <p:tgtEl>
                                          <p:spTgt spid="2970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9708"/>
                                        </p:tgtEl>
                                        <p:attrNameLst>
                                          <p:attrName>style.visibility</p:attrName>
                                        </p:attrNameLst>
                                      </p:cBhvr>
                                      <p:to>
                                        <p:strVal val="visible"/>
                                      </p:to>
                                    </p:set>
                                    <p:anim calcmode="lin" valueType="num">
                                      <p:cBhvr additive="base">
                                        <p:cTn id="31" dur="500" fill="hold"/>
                                        <p:tgtEl>
                                          <p:spTgt spid="29708"/>
                                        </p:tgtEl>
                                        <p:attrNameLst>
                                          <p:attrName>ppt_x</p:attrName>
                                        </p:attrNameLst>
                                      </p:cBhvr>
                                      <p:tavLst>
                                        <p:tav tm="0">
                                          <p:val>
                                            <p:strVal val="0-#ppt_w/2"/>
                                          </p:val>
                                        </p:tav>
                                        <p:tav tm="100000">
                                          <p:val>
                                            <p:strVal val="#ppt_x"/>
                                          </p:val>
                                        </p:tav>
                                      </p:tavLst>
                                    </p:anim>
                                    <p:anim calcmode="lin" valueType="num">
                                      <p:cBhvr additive="base">
                                        <p:cTn id="32" dur="500" fill="hold"/>
                                        <p:tgtEl>
                                          <p:spTgt spid="2970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9703"/>
                                        </p:tgtEl>
                                        <p:attrNameLst>
                                          <p:attrName>style.visibility</p:attrName>
                                        </p:attrNameLst>
                                      </p:cBhvr>
                                      <p:to>
                                        <p:strVal val="visible"/>
                                      </p:to>
                                    </p:set>
                                    <p:anim calcmode="lin" valueType="num">
                                      <p:cBhvr additive="base">
                                        <p:cTn id="37" dur="500" fill="hold"/>
                                        <p:tgtEl>
                                          <p:spTgt spid="29703"/>
                                        </p:tgtEl>
                                        <p:attrNameLst>
                                          <p:attrName>ppt_x</p:attrName>
                                        </p:attrNameLst>
                                      </p:cBhvr>
                                      <p:tavLst>
                                        <p:tav tm="0">
                                          <p:val>
                                            <p:strVal val="0-#ppt_w/2"/>
                                          </p:val>
                                        </p:tav>
                                        <p:tav tm="100000">
                                          <p:val>
                                            <p:strVal val="#ppt_x"/>
                                          </p:val>
                                        </p:tav>
                                      </p:tavLst>
                                    </p:anim>
                                    <p:anim calcmode="lin" valueType="num">
                                      <p:cBhvr additive="base">
                                        <p:cTn id="38" dur="500" fill="hold"/>
                                        <p:tgtEl>
                                          <p:spTgt spid="29703"/>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9709"/>
                                        </p:tgtEl>
                                        <p:attrNameLst>
                                          <p:attrName>style.visibility</p:attrName>
                                        </p:attrNameLst>
                                      </p:cBhvr>
                                      <p:to>
                                        <p:strVal val="visible"/>
                                      </p:to>
                                    </p:set>
                                    <p:anim calcmode="lin" valueType="num">
                                      <p:cBhvr additive="base">
                                        <p:cTn id="43" dur="500" fill="hold"/>
                                        <p:tgtEl>
                                          <p:spTgt spid="29709"/>
                                        </p:tgtEl>
                                        <p:attrNameLst>
                                          <p:attrName>ppt_x</p:attrName>
                                        </p:attrNameLst>
                                      </p:cBhvr>
                                      <p:tavLst>
                                        <p:tav tm="0">
                                          <p:val>
                                            <p:strVal val="0-#ppt_w/2"/>
                                          </p:val>
                                        </p:tav>
                                        <p:tav tm="100000">
                                          <p:val>
                                            <p:strVal val="#ppt_x"/>
                                          </p:val>
                                        </p:tav>
                                      </p:tavLst>
                                    </p:anim>
                                    <p:anim calcmode="lin" valueType="num">
                                      <p:cBhvr additive="base">
                                        <p:cTn id="44" dur="500" fill="hold"/>
                                        <p:tgtEl>
                                          <p:spTgt spid="29709"/>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9712"/>
                                        </p:tgtEl>
                                        <p:attrNameLst>
                                          <p:attrName>style.visibility</p:attrName>
                                        </p:attrNameLst>
                                      </p:cBhvr>
                                      <p:to>
                                        <p:strVal val="visible"/>
                                      </p:to>
                                    </p:set>
                                    <p:anim calcmode="lin" valueType="num">
                                      <p:cBhvr additive="base">
                                        <p:cTn id="49" dur="500" fill="hold"/>
                                        <p:tgtEl>
                                          <p:spTgt spid="29712"/>
                                        </p:tgtEl>
                                        <p:attrNameLst>
                                          <p:attrName>ppt_x</p:attrName>
                                        </p:attrNameLst>
                                      </p:cBhvr>
                                      <p:tavLst>
                                        <p:tav tm="0">
                                          <p:val>
                                            <p:strVal val="0-#ppt_w/2"/>
                                          </p:val>
                                        </p:tav>
                                        <p:tav tm="100000">
                                          <p:val>
                                            <p:strVal val="#ppt_x"/>
                                          </p:val>
                                        </p:tav>
                                      </p:tavLst>
                                    </p:anim>
                                    <p:anim calcmode="lin" valueType="num">
                                      <p:cBhvr additive="base">
                                        <p:cTn id="50" dur="500" fill="hold"/>
                                        <p:tgtEl>
                                          <p:spTgt spid="29712"/>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9714"/>
                                        </p:tgtEl>
                                        <p:attrNameLst>
                                          <p:attrName>style.visibility</p:attrName>
                                        </p:attrNameLst>
                                      </p:cBhvr>
                                      <p:to>
                                        <p:strVal val="visible"/>
                                      </p:to>
                                    </p:set>
                                    <p:anim calcmode="lin" valueType="num">
                                      <p:cBhvr additive="base">
                                        <p:cTn id="55" dur="500" fill="hold"/>
                                        <p:tgtEl>
                                          <p:spTgt spid="29714"/>
                                        </p:tgtEl>
                                        <p:attrNameLst>
                                          <p:attrName>ppt_x</p:attrName>
                                        </p:attrNameLst>
                                      </p:cBhvr>
                                      <p:tavLst>
                                        <p:tav tm="0">
                                          <p:val>
                                            <p:strVal val="0-#ppt_w/2"/>
                                          </p:val>
                                        </p:tav>
                                        <p:tav tm="100000">
                                          <p:val>
                                            <p:strVal val="#ppt_x"/>
                                          </p:val>
                                        </p:tav>
                                      </p:tavLst>
                                    </p:anim>
                                    <p:anim calcmode="lin" valueType="num">
                                      <p:cBhvr additive="base">
                                        <p:cTn id="56" dur="500" fill="hold"/>
                                        <p:tgtEl>
                                          <p:spTgt spid="29714"/>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29713"/>
                                        </p:tgtEl>
                                        <p:attrNameLst>
                                          <p:attrName>style.visibility</p:attrName>
                                        </p:attrNameLst>
                                      </p:cBhvr>
                                      <p:to>
                                        <p:strVal val="visible"/>
                                      </p:to>
                                    </p:set>
                                    <p:anim calcmode="lin" valueType="num">
                                      <p:cBhvr additive="base">
                                        <p:cTn id="61" dur="500" fill="hold"/>
                                        <p:tgtEl>
                                          <p:spTgt spid="29713"/>
                                        </p:tgtEl>
                                        <p:attrNameLst>
                                          <p:attrName>ppt_x</p:attrName>
                                        </p:attrNameLst>
                                      </p:cBhvr>
                                      <p:tavLst>
                                        <p:tav tm="0">
                                          <p:val>
                                            <p:strVal val="0-#ppt_w/2"/>
                                          </p:val>
                                        </p:tav>
                                        <p:tav tm="100000">
                                          <p:val>
                                            <p:strVal val="#ppt_x"/>
                                          </p:val>
                                        </p:tav>
                                      </p:tavLst>
                                    </p:anim>
                                    <p:anim calcmode="lin" valueType="num">
                                      <p:cBhvr additive="base">
                                        <p:cTn id="62" dur="500" fill="hold"/>
                                        <p:tgtEl>
                                          <p:spTgt spid="297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p:bldP spid="29700" grpId="0" animBg="1"/>
      <p:bldP spid="29707" grpId="0"/>
      <p:bldP spid="29708" grpId="0"/>
      <p:bldP spid="29709" grpId="0"/>
      <p:bldP spid="29712" grpId="0" animBg="1"/>
      <p:bldP spid="29713" grpId="0" animBg="1"/>
      <p:bldP spid="29714" grpId="0"/>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539651" name="文本占位符 539650"/>
          <p:cNvSpPr>
            <a:spLocks noGrp="1"/>
          </p:cNvSpPr>
          <p:nvPr>
            <p:ph type="body" idx="1"/>
          </p:nvPr>
        </p:nvSpPr>
        <p:spPr>
          <a:xfrm>
            <a:off x="762000" y="765175"/>
            <a:ext cx="7772400" cy="4645025"/>
          </a:xfrm>
          <a:ln/>
        </p:spPr>
        <p:txBody>
          <a:bodyPr/>
          <a:lstStyle/>
          <a:p>
            <a:pPr>
              <a:buNone/>
            </a:pPr>
            <a:r>
              <a:rPr lang="zh-CN" altLang="en-US" b="1" dirty="0"/>
              <a:t>三、员工职业生涯管理</a:t>
            </a:r>
          </a:p>
          <a:p>
            <a:pPr>
              <a:buNone/>
            </a:pPr>
            <a:r>
              <a:rPr lang="en-US" altLang="zh-CN" b="1" dirty="0"/>
              <a:t>1</a:t>
            </a:r>
            <a:r>
              <a:rPr lang="zh-CN" altLang="en-US" b="1" dirty="0"/>
              <a:t>、员工职业生涯管理理念的变化</a:t>
            </a:r>
          </a:p>
          <a:p>
            <a:pPr>
              <a:buNone/>
            </a:pPr>
            <a:r>
              <a:rPr lang="en-US" altLang="zh-CN" b="1" dirty="0"/>
              <a:t>2</a:t>
            </a:r>
            <a:r>
              <a:rPr lang="zh-CN" altLang="en-US" b="1" dirty="0"/>
              <a:t>、员工职业生涯管理中各种角色的承担</a:t>
            </a:r>
          </a:p>
          <a:p>
            <a:pPr>
              <a:buNone/>
            </a:pPr>
            <a:r>
              <a:rPr lang="en-US" altLang="zh-CN" b="1" dirty="0"/>
              <a:t>3</a:t>
            </a:r>
            <a:r>
              <a:rPr lang="zh-CN" altLang="en-US" b="1" dirty="0"/>
              <a:t>、员工职业发展与组织发展的匹配过程</a:t>
            </a:r>
            <a:endParaRPr lang="zh-CN" altLang="en-US" b="1"/>
          </a:p>
        </p:txBody>
      </p:sp>
    </p:spTree>
  </p:cSld>
  <p:clrMapOvr>
    <a:masterClrMapping/>
  </p:clrMapOvr>
  <p:transition>
    <p:random/>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541698" name="文本框 541697"/>
          <p:cNvSpPr txBox="1"/>
          <p:nvPr/>
        </p:nvSpPr>
        <p:spPr>
          <a:xfrm>
            <a:off x="609600" y="1979613"/>
            <a:ext cx="7543800" cy="3506787"/>
          </a:xfrm>
          <a:prstGeom prst="rect">
            <a:avLst/>
          </a:prstGeom>
          <a:noFill/>
          <a:ln w="9525">
            <a:noFill/>
          </a:ln>
        </p:spPr>
        <p:txBody>
          <a:bodyPr>
            <a:spAutoFit/>
          </a:bodyPr>
          <a:lstStyle/>
          <a:p>
            <a:pPr algn="just" eaLnBrk="1" hangingPunct="1">
              <a:lnSpc>
                <a:spcPct val="125000"/>
              </a:lnSpc>
              <a:spcBef>
                <a:spcPct val="10000"/>
              </a:spcBef>
            </a:pPr>
            <a:r>
              <a:rPr lang="en-US" altLang="zh-CN" sz="2800" u="none" dirty="0">
                <a:latin typeface="黑体" panose="02010609060101010101" pitchFamily="49" charset="-122"/>
                <a:ea typeface="黑体" panose="02010609060101010101" pitchFamily="49" charset="-122"/>
              </a:rPr>
              <a:t>1.</a:t>
            </a:r>
            <a:r>
              <a:rPr lang="zh-CN" altLang="en-US" sz="2800" u="none" dirty="0">
                <a:latin typeface="黑体" panose="02010609060101010101" pitchFamily="49" charset="-122"/>
                <a:ea typeface="黑体" panose="02010609060101010101" pitchFamily="49" charset="-122"/>
              </a:rPr>
              <a:t>最初进入这个组织；</a:t>
            </a:r>
          </a:p>
          <a:p>
            <a:pPr algn="just" eaLnBrk="1" hangingPunct="1">
              <a:lnSpc>
                <a:spcPct val="125000"/>
              </a:lnSpc>
              <a:spcBef>
                <a:spcPct val="10000"/>
              </a:spcBef>
            </a:pPr>
            <a:r>
              <a:rPr lang="en-US" altLang="zh-CN" sz="2800" u="none" dirty="0">
                <a:latin typeface="黑体" panose="02010609060101010101" pitchFamily="49" charset="-122"/>
                <a:ea typeface="黑体" panose="02010609060101010101" pitchFamily="49" charset="-122"/>
              </a:rPr>
              <a:t>2.</a:t>
            </a:r>
            <a:r>
              <a:rPr lang="zh-CN" altLang="en-US" sz="2800" u="none" dirty="0">
                <a:latin typeface="黑体" panose="02010609060101010101" pitchFamily="49" charset="-122"/>
                <a:ea typeface="黑体" panose="02010609060101010101" pitchFamily="49" charset="-122"/>
              </a:rPr>
              <a:t>从专才逐步转变为通才；</a:t>
            </a:r>
          </a:p>
          <a:p>
            <a:pPr algn="just" eaLnBrk="1" hangingPunct="1">
              <a:lnSpc>
                <a:spcPct val="125000"/>
              </a:lnSpc>
              <a:spcBef>
                <a:spcPct val="10000"/>
              </a:spcBef>
            </a:pPr>
            <a:r>
              <a:rPr lang="en-US" altLang="zh-CN" sz="2800" u="none" dirty="0">
                <a:latin typeface="黑体" panose="02010609060101010101" pitchFamily="49" charset="-122"/>
                <a:ea typeface="黑体" panose="02010609060101010101" pitchFamily="49" charset="-122"/>
              </a:rPr>
              <a:t>3.</a:t>
            </a:r>
            <a:r>
              <a:rPr lang="zh-CN" altLang="en-US" sz="2800" u="none" dirty="0">
                <a:latin typeface="黑体" panose="02010609060101010101" pitchFamily="49" charset="-122"/>
                <a:ea typeface="黑体" panose="02010609060101010101" pitchFamily="49" charset="-122"/>
              </a:rPr>
              <a:t>从技术工作向管理工作转变；</a:t>
            </a:r>
          </a:p>
          <a:p>
            <a:pPr algn="just" eaLnBrk="1" hangingPunct="1">
              <a:lnSpc>
                <a:spcPct val="125000"/>
              </a:lnSpc>
              <a:spcBef>
                <a:spcPct val="10000"/>
              </a:spcBef>
            </a:pPr>
            <a:r>
              <a:rPr lang="en-US" altLang="zh-CN" sz="2800" u="none" dirty="0">
                <a:latin typeface="黑体" panose="02010609060101010101" pitchFamily="49" charset="-122"/>
                <a:ea typeface="黑体" panose="02010609060101010101" pitchFamily="49" charset="-122"/>
              </a:rPr>
              <a:t>4.</a:t>
            </a:r>
            <a:r>
              <a:rPr lang="zh-CN" altLang="en-US" sz="2800" u="none" dirty="0">
                <a:latin typeface="黑体" panose="02010609060101010101" pitchFamily="49" charset="-122"/>
                <a:ea typeface="黑体" panose="02010609060101010101" pitchFamily="49" charset="-122"/>
              </a:rPr>
              <a:t>从只关心工作，到更关心家庭问题的转变；</a:t>
            </a:r>
          </a:p>
          <a:p>
            <a:pPr algn="just" eaLnBrk="1" hangingPunct="1">
              <a:lnSpc>
                <a:spcPct val="125000"/>
              </a:lnSpc>
              <a:spcBef>
                <a:spcPct val="10000"/>
              </a:spcBef>
            </a:pPr>
            <a:r>
              <a:rPr lang="en-US" altLang="zh-CN" sz="2800" u="none" dirty="0">
                <a:latin typeface="黑体" panose="02010609060101010101" pitchFamily="49" charset="-122"/>
                <a:ea typeface="黑体" panose="02010609060101010101" pitchFamily="49" charset="-122"/>
              </a:rPr>
              <a:t>5.</a:t>
            </a:r>
            <a:r>
              <a:rPr lang="zh-CN" altLang="en-US" sz="2800" u="none" dirty="0">
                <a:latin typeface="黑体" panose="02010609060101010101" pitchFamily="49" charset="-122"/>
                <a:ea typeface="黑体" panose="02010609060101010101" pitchFamily="49" charset="-122"/>
              </a:rPr>
              <a:t>从“垂直上升”到“水平飞行”的转变；</a:t>
            </a:r>
          </a:p>
          <a:p>
            <a:pPr algn="just" eaLnBrk="1" hangingPunct="1">
              <a:lnSpc>
                <a:spcPct val="125000"/>
              </a:lnSpc>
              <a:spcBef>
                <a:spcPct val="10000"/>
              </a:spcBef>
            </a:pPr>
            <a:r>
              <a:rPr lang="en-US" altLang="zh-CN" sz="2800" u="none" dirty="0">
                <a:latin typeface="黑体" panose="02010609060101010101" pitchFamily="49" charset="-122"/>
                <a:ea typeface="黑体" panose="02010609060101010101" pitchFamily="49" charset="-122"/>
              </a:rPr>
              <a:t>6.</a:t>
            </a:r>
            <a:r>
              <a:rPr lang="zh-CN" altLang="en-US" sz="2800" u="none" dirty="0">
                <a:latin typeface="黑体" panose="02010609060101010101" pitchFamily="49" charset="-122"/>
                <a:ea typeface="黑体" panose="02010609060101010101" pitchFamily="49" charset="-122"/>
              </a:rPr>
              <a:t>从全时工作到部分时间工作直至退休的转变。</a:t>
            </a:r>
            <a:endParaRPr lang="zh-CN" altLang="en-US" sz="2800" u="none">
              <a:latin typeface="黑体" panose="02010609060101010101" pitchFamily="49" charset="-122"/>
              <a:ea typeface="黑体" panose="02010609060101010101" pitchFamily="49" charset="-122"/>
            </a:endParaRPr>
          </a:p>
        </p:txBody>
      </p:sp>
      <p:sp>
        <p:nvSpPr>
          <p:cNvPr id="541699" name="文本框 541698"/>
          <p:cNvSpPr txBox="1"/>
          <p:nvPr/>
        </p:nvSpPr>
        <p:spPr>
          <a:xfrm>
            <a:off x="609600" y="1295400"/>
            <a:ext cx="4724400" cy="457200"/>
          </a:xfrm>
          <a:prstGeom prst="rect">
            <a:avLst/>
          </a:prstGeom>
          <a:noFill/>
          <a:ln w="9525">
            <a:noFill/>
          </a:ln>
        </p:spPr>
        <p:txBody>
          <a:bodyPr>
            <a:spAutoFit/>
          </a:bodyPr>
          <a:lstStyle/>
          <a:p>
            <a:pPr eaLnBrk="1" hangingPunct="1">
              <a:spcBef>
                <a:spcPct val="50000"/>
              </a:spcBef>
            </a:pPr>
            <a:endParaRPr sz="2400" u="none" dirty="0">
              <a:latin typeface="Times New Roman" panose="02020603050405020304" pitchFamily="18" charset="0"/>
            </a:endParaRPr>
          </a:p>
        </p:txBody>
      </p:sp>
      <p:sp>
        <p:nvSpPr>
          <p:cNvPr id="541700" name="矩形 541699"/>
          <p:cNvSpPr/>
          <p:nvPr/>
        </p:nvSpPr>
        <p:spPr>
          <a:xfrm>
            <a:off x="1295400" y="974725"/>
            <a:ext cx="5824538" cy="701675"/>
          </a:xfrm>
          <a:prstGeom prst="rect">
            <a:avLst/>
          </a:prstGeom>
          <a:noFill/>
          <a:ln w="9525">
            <a:noFill/>
          </a:ln>
          <a:effectLst>
            <a:outerShdw dist="35921" dir="2699999" algn="ctr" rotWithShape="0">
              <a:schemeClr val="bg1"/>
            </a:outerShdw>
          </a:effectLst>
        </p:spPr>
        <p:txBody>
          <a:bodyPr wrap="none" anchor="t">
            <a:spAutoFit/>
          </a:bodyPr>
          <a:lstStyle/>
          <a:p>
            <a:pPr eaLnBrk="1" hangingPunct="1"/>
            <a:r>
              <a:rPr lang="zh-CN" altLang="en-US" sz="4000" b="1" u="none" dirty="0">
                <a:solidFill>
                  <a:schemeClr val="tx2"/>
                </a:solidFill>
                <a:latin typeface="Times New Roman" panose="02020603050405020304" pitchFamily="18" charset="0"/>
                <a:ea typeface="楷体_GB2312" pitchFamily="49" charset="-122"/>
              </a:rPr>
              <a:t>员工职业生涯的一般规律</a:t>
            </a:r>
            <a:endParaRPr lang="zh-CN" altLang="en-US" sz="4000" b="1" u="none">
              <a:solidFill>
                <a:schemeClr val="tx2"/>
              </a:solidFill>
              <a:latin typeface="Times New Roman" panose="02020603050405020304" pitchFamily="18" charset="0"/>
              <a:ea typeface="楷体_GB2312"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541698">
                                            <p:txEl>
                                              <p:pRg st="0" end="0"/>
                                            </p:txEl>
                                          </p:spTgt>
                                        </p:tgtEl>
                                        <p:attrNameLst>
                                          <p:attrName>style.visibility</p:attrName>
                                        </p:attrNameLst>
                                      </p:cBhvr>
                                      <p:to>
                                        <p:strVal val="visible"/>
                                      </p:to>
                                    </p:set>
                                    <p:animEffect transition="in" filter="wipe(left)">
                                      <p:cBhvr>
                                        <p:cTn id="7" dur="500"/>
                                        <p:tgtEl>
                                          <p:spTgt spid="541698">
                                            <p:txEl>
                                              <p:pRg st="0" end="0"/>
                                            </p:txEl>
                                          </p:spTgt>
                                        </p:tgtEl>
                                      </p:cBhvr>
                                    </p:animEffect>
                                  </p:childTnLst>
                                </p:cTn>
                              </p:par>
                            </p:childTnLst>
                          </p:cTn>
                        </p:par>
                        <p:par>
                          <p:cTn id="8" fill="hold">
                            <p:stCondLst>
                              <p:cond delay="1500"/>
                            </p:stCondLst>
                            <p:childTnLst>
                              <p:par>
                                <p:cTn id="9" presetID="22" presetClass="entr" presetSubtype="8" fill="hold" grpId="0" nodeType="afterEffect">
                                  <p:stCondLst>
                                    <p:cond delay="1000"/>
                                  </p:stCondLst>
                                  <p:childTnLst>
                                    <p:set>
                                      <p:cBhvr>
                                        <p:cTn id="10" dur="1" fill="hold">
                                          <p:stCondLst>
                                            <p:cond delay="0"/>
                                          </p:stCondLst>
                                        </p:cTn>
                                        <p:tgtEl>
                                          <p:spTgt spid="541698">
                                            <p:txEl>
                                              <p:pRg st="1" end="1"/>
                                            </p:txEl>
                                          </p:spTgt>
                                        </p:tgtEl>
                                        <p:attrNameLst>
                                          <p:attrName>style.visibility</p:attrName>
                                        </p:attrNameLst>
                                      </p:cBhvr>
                                      <p:to>
                                        <p:strVal val="visible"/>
                                      </p:to>
                                    </p:set>
                                    <p:animEffect transition="in" filter="wipe(left)">
                                      <p:cBhvr>
                                        <p:cTn id="11" dur="500"/>
                                        <p:tgtEl>
                                          <p:spTgt spid="541698">
                                            <p:txEl>
                                              <p:pRg st="1" end="1"/>
                                            </p:txEl>
                                          </p:spTgt>
                                        </p:tgtEl>
                                      </p:cBhvr>
                                    </p:animEffect>
                                  </p:childTnLst>
                                </p:cTn>
                              </p:par>
                            </p:childTnLst>
                          </p:cTn>
                        </p:par>
                        <p:par>
                          <p:cTn id="12" fill="hold">
                            <p:stCondLst>
                              <p:cond delay="3000"/>
                            </p:stCondLst>
                            <p:childTnLst>
                              <p:par>
                                <p:cTn id="13" presetID="22" presetClass="entr" presetSubtype="8" fill="hold" grpId="0" nodeType="afterEffect">
                                  <p:stCondLst>
                                    <p:cond delay="1000"/>
                                  </p:stCondLst>
                                  <p:childTnLst>
                                    <p:set>
                                      <p:cBhvr>
                                        <p:cTn id="14" dur="1" fill="hold">
                                          <p:stCondLst>
                                            <p:cond delay="0"/>
                                          </p:stCondLst>
                                        </p:cTn>
                                        <p:tgtEl>
                                          <p:spTgt spid="541698">
                                            <p:txEl>
                                              <p:pRg st="2" end="2"/>
                                            </p:txEl>
                                          </p:spTgt>
                                        </p:tgtEl>
                                        <p:attrNameLst>
                                          <p:attrName>style.visibility</p:attrName>
                                        </p:attrNameLst>
                                      </p:cBhvr>
                                      <p:to>
                                        <p:strVal val="visible"/>
                                      </p:to>
                                    </p:set>
                                    <p:animEffect transition="in" filter="wipe(left)">
                                      <p:cBhvr>
                                        <p:cTn id="15" dur="500"/>
                                        <p:tgtEl>
                                          <p:spTgt spid="541698">
                                            <p:txEl>
                                              <p:pRg st="2" end="2"/>
                                            </p:txEl>
                                          </p:spTgt>
                                        </p:tgtEl>
                                      </p:cBhvr>
                                    </p:animEffect>
                                  </p:childTnLst>
                                </p:cTn>
                              </p:par>
                            </p:childTnLst>
                          </p:cTn>
                        </p:par>
                        <p:par>
                          <p:cTn id="16" fill="hold">
                            <p:stCondLst>
                              <p:cond delay="4500"/>
                            </p:stCondLst>
                            <p:childTnLst>
                              <p:par>
                                <p:cTn id="17" presetID="22" presetClass="entr" presetSubtype="8" fill="hold" grpId="0" nodeType="afterEffect">
                                  <p:stCondLst>
                                    <p:cond delay="1000"/>
                                  </p:stCondLst>
                                  <p:childTnLst>
                                    <p:set>
                                      <p:cBhvr>
                                        <p:cTn id="18" dur="1" fill="hold">
                                          <p:stCondLst>
                                            <p:cond delay="0"/>
                                          </p:stCondLst>
                                        </p:cTn>
                                        <p:tgtEl>
                                          <p:spTgt spid="541698">
                                            <p:txEl>
                                              <p:pRg st="3" end="3"/>
                                            </p:txEl>
                                          </p:spTgt>
                                        </p:tgtEl>
                                        <p:attrNameLst>
                                          <p:attrName>style.visibility</p:attrName>
                                        </p:attrNameLst>
                                      </p:cBhvr>
                                      <p:to>
                                        <p:strVal val="visible"/>
                                      </p:to>
                                    </p:set>
                                    <p:animEffect transition="in" filter="wipe(left)">
                                      <p:cBhvr>
                                        <p:cTn id="19" dur="500"/>
                                        <p:tgtEl>
                                          <p:spTgt spid="541698">
                                            <p:txEl>
                                              <p:pRg st="3" end="3"/>
                                            </p:txEl>
                                          </p:spTgt>
                                        </p:tgtEl>
                                      </p:cBhvr>
                                    </p:animEffect>
                                  </p:childTnLst>
                                </p:cTn>
                              </p:par>
                            </p:childTnLst>
                          </p:cTn>
                        </p:par>
                        <p:par>
                          <p:cTn id="20" fill="hold">
                            <p:stCondLst>
                              <p:cond delay="6000"/>
                            </p:stCondLst>
                            <p:childTnLst>
                              <p:par>
                                <p:cTn id="21" presetID="22" presetClass="entr" presetSubtype="8" fill="hold" grpId="0" nodeType="afterEffect">
                                  <p:stCondLst>
                                    <p:cond delay="1000"/>
                                  </p:stCondLst>
                                  <p:childTnLst>
                                    <p:set>
                                      <p:cBhvr>
                                        <p:cTn id="22" dur="1" fill="hold">
                                          <p:stCondLst>
                                            <p:cond delay="0"/>
                                          </p:stCondLst>
                                        </p:cTn>
                                        <p:tgtEl>
                                          <p:spTgt spid="541698">
                                            <p:txEl>
                                              <p:pRg st="4" end="4"/>
                                            </p:txEl>
                                          </p:spTgt>
                                        </p:tgtEl>
                                        <p:attrNameLst>
                                          <p:attrName>style.visibility</p:attrName>
                                        </p:attrNameLst>
                                      </p:cBhvr>
                                      <p:to>
                                        <p:strVal val="visible"/>
                                      </p:to>
                                    </p:set>
                                    <p:animEffect transition="in" filter="wipe(left)">
                                      <p:cBhvr>
                                        <p:cTn id="23" dur="500"/>
                                        <p:tgtEl>
                                          <p:spTgt spid="541698">
                                            <p:txEl>
                                              <p:pRg st="4" end="4"/>
                                            </p:txEl>
                                          </p:spTgt>
                                        </p:tgtEl>
                                      </p:cBhvr>
                                    </p:animEffect>
                                  </p:childTnLst>
                                </p:cTn>
                              </p:par>
                            </p:childTnLst>
                          </p:cTn>
                        </p:par>
                        <p:par>
                          <p:cTn id="24" fill="hold">
                            <p:stCondLst>
                              <p:cond delay="7500"/>
                            </p:stCondLst>
                            <p:childTnLst>
                              <p:par>
                                <p:cTn id="25" presetID="22" presetClass="entr" presetSubtype="8" fill="hold" grpId="0" nodeType="afterEffect">
                                  <p:stCondLst>
                                    <p:cond delay="1000"/>
                                  </p:stCondLst>
                                  <p:childTnLst>
                                    <p:set>
                                      <p:cBhvr>
                                        <p:cTn id="26" dur="1" fill="hold">
                                          <p:stCondLst>
                                            <p:cond delay="0"/>
                                          </p:stCondLst>
                                        </p:cTn>
                                        <p:tgtEl>
                                          <p:spTgt spid="541698">
                                            <p:txEl>
                                              <p:pRg st="5" end="5"/>
                                            </p:txEl>
                                          </p:spTgt>
                                        </p:tgtEl>
                                        <p:attrNameLst>
                                          <p:attrName>style.visibility</p:attrName>
                                        </p:attrNameLst>
                                      </p:cBhvr>
                                      <p:to>
                                        <p:strVal val="visible"/>
                                      </p:to>
                                    </p:set>
                                    <p:animEffect transition="in" filter="wipe(left)">
                                      <p:cBhvr>
                                        <p:cTn id="27" dur="500"/>
                                        <p:tgtEl>
                                          <p:spTgt spid="54169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1698" grpId="0" build="p" advAuto="1000"/>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542722" name="标题 542721"/>
          <p:cNvSpPr>
            <a:spLocks noGrp="1"/>
          </p:cNvSpPr>
          <p:nvPr>
            <p:ph type="title"/>
          </p:nvPr>
        </p:nvSpPr>
        <p:spPr>
          <a:ln/>
        </p:spPr>
        <p:txBody>
          <a:bodyPr anchor="ctr"/>
          <a:lstStyle/>
          <a:p>
            <a:r>
              <a:rPr lang="zh-CN" altLang="en-US" b="1" dirty="0">
                <a:ea typeface="楷体_GB2312" pitchFamily="49" charset="-122"/>
              </a:rPr>
              <a:t>职业生涯设计</a:t>
            </a:r>
            <a:endParaRPr lang="zh-CN" altLang="en-US" b="1">
              <a:ea typeface="楷体_GB2312" pitchFamily="49" charset="-122"/>
            </a:endParaRPr>
          </a:p>
        </p:txBody>
      </p:sp>
      <p:sp>
        <p:nvSpPr>
          <p:cNvPr id="542723" name="文本占位符 542722"/>
          <p:cNvSpPr>
            <a:spLocks noGrp="1"/>
          </p:cNvSpPr>
          <p:nvPr>
            <p:ph type="body" idx="1"/>
          </p:nvPr>
        </p:nvSpPr>
        <p:spPr>
          <a:xfrm>
            <a:off x="457200" y="1885950"/>
            <a:ext cx="8305800" cy="4171950"/>
          </a:xfrm>
          <a:ln/>
        </p:spPr>
        <p:txBody>
          <a:bodyPr/>
          <a:lstStyle/>
          <a:p>
            <a:pPr marL="193675" indent="-193675">
              <a:lnSpc>
                <a:spcPct val="130000"/>
              </a:lnSpc>
            </a:pPr>
            <a:r>
              <a:rPr lang="zh-CN" altLang="en-US" sz="2800" b="1" dirty="0">
                <a:solidFill>
                  <a:srgbClr val="FF3300"/>
                </a:solidFill>
                <a:ea typeface="黑体" panose="02010609060101010101" pitchFamily="49" charset="-122"/>
              </a:rPr>
              <a:t>个人职业计划</a:t>
            </a:r>
            <a:r>
              <a:rPr lang="zh-CN" altLang="en-US" sz="2800" b="1" dirty="0">
                <a:ea typeface="幼圆" panose="02010509060101010101" pitchFamily="49" charset="-122"/>
              </a:rPr>
              <a:t>：个人为在自己的职业生涯中得到顺利的成长和发展，而制定的自己成长、发展和不断追求满意的计划。</a:t>
            </a:r>
          </a:p>
          <a:p>
            <a:pPr marL="193675" indent="-193675">
              <a:lnSpc>
                <a:spcPct val="130000"/>
              </a:lnSpc>
            </a:pPr>
            <a:r>
              <a:rPr lang="zh-CN" altLang="en-US" sz="2800" b="1" dirty="0">
                <a:solidFill>
                  <a:srgbClr val="FF3300"/>
                </a:solidFill>
                <a:ea typeface="黑体" panose="02010609060101010101" pitchFamily="49" charset="-122"/>
              </a:rPr>
              <a:t>（企业）职业计划</a:t>
            </a:r>
            <a:r>
              <a:rPr lang="zh-CN" altLang="en-US" sz="2800" b="1" dirty="0">
                <a:ea typeface="幼圆" panose="02010509060101010101" pitchFamily="49" charset="-122"/>
              </a:rPr>
              <a:t>：也叫</a:t>
            </a:r>
            <a:r>
              <a:rPr lang="zh-CN" altLang="en-US" sz="2800" b="1" dirty="0">
                <a:ea typeface="黑体" panose="02010609060101010101" pitchFamily="49" charset="-122"/>
              </a:rPr>
              <a:t>职业管理</a:t>
            </a:r>
            <a:r>
              <a:rPr lang="zh-CN" altLang="en-US" sz="2800" b="1" dirty="0">
                <a:ea typeface="幼圆" panose="02010509060101010101" pitchFamily="49" charset="-122"/>
              </a:rPr>
              <a:t>，即企业为了不断地增强员工的满意感并使其能与企业组织的发展和需要统一起来而制定和协调有关员工个人成长、发展与组织需求和发展相结合的计划的过程。</a:t>
            </a:r>
            <a:endParaRPr lang="zh-CN" altLang="en-US" b="1" dirty="0"/>
          </a:p>
        </p:txBody>
      </p:sp>
    </p:spTree>
  </p:cSld>
  <p:clrMapOvr>
    <a:masterClrMapping/>
  </p:clrMapOvr>
  <p:transition>
    <p:random/>
  </p:transition>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543746" name="文本框 543745"/>
          <p:cNvSpPr txBox="1"/>
          <p:nvPr/>
        </p:nvSpPr>
        <p:spPr>
          <a:xfrm>
            <a:off x="228600" y="457200"/>
            <a:ext cx="2590800" cy="2209800"/>
          </a:xfrm>
          <a:prstGeom prst="rect">
            <a:avLst/>
          </a:prstGeom>
          <a:solidFill>
            <a:srgbClr val="66CCFF"/>
          </a:solidFill>
          <a:ln w="12700" cap="flat" cmpd="sng">
            <a:solidFill>
              <a:srgbClr val="FFFF99"/>
            </a:solidFill>
            <a:prstDash val="solid"/>
            <a:miter/>
            <a:headEnd type="none" w="med" len="med"/>
            <a:tailEnd type="none" w="med" len="med"/>
          </a:ln>
        </p:spPr>
        <p:txBody>
          <a:bodyPr/>
          <a:lstStyle/>
          <a:p>
            <a:pPr eaLnBrk="1" hangingPunct="1"/>
            <a:r>
              <a:rPr lang="zh-CN" altLang="zh-CN" sz="2800" u="sng" dirty="0">
                <a:latin typeface="Times New Roman" panose="02020603050405020304" pitchFamily="18" charset="0"/>
                <a:ea typeface="黑体" panose="02010609060101010101" pitchFamily="49" charset="-122"/>
              </a:rPr>
              <a:t>我想往哪一路线发展？</a:t>
            </a:r>
            <a:endParaRPr lang="zh-CN" altLang="zh-CN" sz="2800" u="none" dirty="0">
              <a:latin typeface="Times New Roman" panose="02020603050405020304" pitchFamily="18" charset="0"/>
            </a:endParaRPr>
          </a:p>
          <a:p>
            <a:pPr marL="190500" lvl="1" indent="0" eaLnBrk="1" hangingPunct="1"/>
            <a:r>
              <a:rPr lang="zh-CN" altLang="zh-CN" sz="2800" u="none" dirty="0">
                <a:latin typeface="幼圆" panose="02010509060101010101" pitchFamily="49" charset="-122"/>
                <a:ea typeface="幼圆" panose="02010509060101010101" pitchFamily="49" charset="-122"/>
              </a:rPr>
              <a:t>价值、理想、成就动机、 兴趣</a:t>
            </a:r>
          </a:p>
        </p:txBody>
      </p:sp>
      <p:sp>
        <p:nvSpPr>
          <p:cNvPr id="543747" name="文本框 543746"/>
          <p:cNvSpPr txBox="1"/>
          <p:nvPr/>
        </p:nvSpPr>
        <p:spPr>
          <a:xfrm>
            <a:off x="3124200" y="457200"/>
            <a:ext cx="2667000" cy="2286000"/>
          </a:xfrm>
          <a:prstGeom prst="rect">
            <a:avLst/>
          </a:prstGeom>
          <a:solidFill>
            <a:srgbClr val="66CCFF"/>
          </a:solidFill>
          <a:ln w="12700" cap="flat" cmpd="sng">
            <a:solidFill>
              <a:srgbClr val="FFFF99"/>
            </a:solidFill>
            <a:prstDash val="solid"/>
            <a:miter/>
            <a:headEnd type="none" w="med" len="med"/>
            <a:tailEnd type="none" w="med" len="med"/>
          </a:ln>
        </p:spPr>
        <p:txBody>
          <a:bodyPr/>
          <a:lstStyle/>
          <a:p>
            <a:pPr algn="ctr" eaLnBrk="1" hangingPunct="1"/>
            <a:r>
              <a:rPr lang="zh-CN" altLang="zh-CN" sz="2800" u="sng" dirty="0">
                <a:latin typeface="Times New Roman" panose="02020603050405020304" pitchFamily="18" charset="0"/>
                <a:ea typeface="黑体" panose="02010609060101010101" pitchFamily="49" charset="-122"/>
              </a:rPr>
              <a:t>我适合往哪一路线发展？</a:t>
            </a:r>
            <a:endParaRPr lang="zh-CN" altLang="zh-CN" sz="2800" u="none" dirty="0">
              <a:latin typeface="Times New Roman" panose="02020603050405020304" pitchFamily="18" charset="0"/>
              <a:ea typeface="黑体" panose="02010609060101010101" pitchFamily="49" charset="-122"/>
            </a:endParaRPr>
          </a:p>
          <a:p>
            <a:pPr algn="ctr" eaLnBrk="1" hangingPunct="1"/>
            <a:r>
              <a:rPr lang="zh-CN" altLang="zh-CN" sz="2800" u="none" dirty="0">
                <a:latin typeface="幼圆" panose="02010509060101010101" pitchFamily="49" charset="-122"/>
                <a:ea typeface="幼圆" panose="02010509060101010101" pitchFamily="49" charset="-122"/>
              </a:rPr>
              <a:t>智慧、技能、情商、学历、性格</a:t>
            </a:r>
          </a:p>
        </p:txBody>
      </p:sp>
      <p:sp>
        <p:nvSpPr>
          <p:cNvPr id="543748" name="文本框 543747"/>
          <p:cNvSpPr txBox="1"/>
          <p:nvPr/>
        </p:nvSpPr>
        <p:spPr>
          <a:xfrm>
            <a:off x="6019800" y="457200"/>
            <a:ext cx="2819400" cy="2209800"/>
          </a:xfrm>
          <a:prstGeom prst="rect">
            <a:avLst/>
          </a:prstGeom>
          <a:solidFill>
            <a:srgbClr val="66CCFF"/>
          </a:solidFill>
          <a:ln w="12700" cap="flat" cmpd="sng">
            <a:solidFill>
              <a:srgbClr val="FFFF99"/>
            </a:solidFill>
            <a:prstDash val="solid"/>
            <a:miter/>
            <a:headEnd type="none" w="med" len="med"/>
            <a:tailEnd type="none" w="med" len="med"/>
          </a:ln>
        </p:spPr>
        <p:txBody>
          <a:bodyPr/>
          <a:lstStyle/>
          <a:p>
            <a:pPr algn="ctr" eaLnBrk="1" hangingPunct="1"/>
            <a:r>
              <a:rPr lang="zh-CN" altLang="zh-CN" sz="2800" u="sng" dirty="0">
                <a:latin typeface="Times New Roman" panose="02020603050405020304" pitchFamily="18" charset="0"/>
                <a:ea typeface="黑体" panose="02010609060101010101" pitchFamily="49" charset="-122"/>
              </a:rPr>
              <a:t>我可以往哪一路线发展？</a:t>
            </a:r>
            <a:endParaRPr lang="zh-CN" altLang="zh-CN" sz="2800" u="none" dirty="0">
              <a:latin typeface="Times New Roman" panose="02020603050405020304" pitchFamily="18" charset="0"/>
              <a:ea typeface="黑体" panose="02010609060101010101" pitchFamily="49" charset="-122"/>
            </a:endParaRPr>
          </a:p>
          <a:p>
            <a:pPr algn="ctr" eaLnBrk="1" hangingPunct="1"/>
            <a:r>
              <a:rPr lang="zh-CN" altLang="zh-CN" sz="2800" u="none" dirty="0">
                <a:latin typeface="幼圆" panose="02010509060101010101" pitchFamily="49" charset="-122"/>
                <a:ea typeface="幼圆" panose="02010509060101010101" pitchFamily="49" charset="-122"/>
              </a:rPr>
              <a:t>组织环境、社会环境、经济环境、政治环境</a:t>
            </a:r>
            <a:endParaRPr lang="zh-CN" altLang="zh-CN" sz="1400" u="none" dirty="0">
              <a:latin typeface="幼圆" panose="02010509060101010101" pitchFamily="49" charset="-122"/>
              <a:ea typeface="幼圆" panose="02010509060101010101" pitchFamily="49" charset="-122"/>
            </a:endParaRPr>
          </a:p>
        </p:txBody>
      </p:sp>
      <p:sp>
        <p:nvSpPr>
          <p:cNvPr id="543749" name="文本框 543748"/>
          <p:cNvSpPr txBox="1"/>
          <p:nvPr/>
        </p:nvSpPr>
        <p:spPr>
          <a:xfrm>
            <a:off x="228600" y="2895600"/>
            <a:ext cx="2971800" cy="577850"/>
          </a:xfrm>
          <a:prstGeom prst="rect">
            <a:avLst/>
          </a:prstGeom>
          <a:solidFill>
            <a:srgbClr val="66FFCC"/>
          </a:solidFill>
          <a:ln w="12700" cap="flat" cmpd="sng">
            <a:solidFill>
              <a:srgbClr val="FFFF99"/>
            </a:solidFill>
            <a:prstDash val="solid"/>
            <a:miter/>
            <a:headEnd type="none" w="med" len="med"/>
            <a:tailEnd type="none" w="med" len="med"/>
          </a:ln>
        </p:spPr>
        <p:txBody>
          <a:bodyPr tIns="118800"/>
          <a:lstStyle/>
          <a:p>
            <a:pPr algn="ctr" eaLnBrk="1" hangingPunct="1"/>
            <a:r>
              <a:rPr lang="zh-CN" altLang="zh-CN" sz="2400" u="none" dirty="0">
                <a:latin typeface="Times New Roman" panose="02020603050405020304" pitchFamily="18" charset="0"/>
                <a:ea typeface="黑体" panose="02010609060101010101" pitchFamily="49" charset="-122"/>
              </a:rPr>
              <a:t>自己的人生目标分析</a:t>
            </a:r>
          </a:p>
        </p:txBody>
      </p:sp>
      <p:sp>
        <p:nvSpPr>
          <p:cNvPr id="543750" name="文本框 543749"/>
          <p:cNvSpPr txBox="1"/>
          <p:nvPr/>
        </p:nvSpPr>
        <p:spPr>
          <a:xfrm>
            <a:off x="3479800" y="2895600"/>
            <a:ext cx="2311400" cy="914400"/>
          </a:xfrm>
          <a:prstGeom prst="rect">
            <a:avLst/>
          </a:prstGeom>
          <a:solidFill>
            <a:srgbClr val="66FFCC"/>
          </a:solidFill>
          <a:ln w="12700" cap="flat" cmpd="sng">
            <a:solidFill>
              <a:srgbClr val="FFFF99"/>
            </a:solidFill>
            <a:prstDash val="solid"/>
            <a:miter/>
            <a:headEnd type="none" w="med" len="med"/>
            <a:tailEnd type="none" w="med" len="med"/>
          </a:ln>
        </p:spPr>
        <p:txBody>
          <a:bodyPr tIns="118800"/>
          <a:lstStyle/>
          <a:p>
            <a:pPr algn="ctr" eaLnBrk="1" hangingPunct="1"/>
            <a:r>
              <a:rPr lang="zh-CN" altLang="zh-CN" sz="2400" u="none" dirty="0">
                <a:latin typeface="Times New Roman" panose="02020603050405020304" pitchFamily="18" charset="0"/>
                <a:ea typeface="黑体" panose="02010609060101010101" pitchFamily="49" charset="-122"/>
              </a:rPr>
              <a:t>自己与他人的优劣分析</a:t>
            </a:r>
          </a:p>
        </p:txBody>
      </p:sp>
      <p:sp>
        <p:nvSpPr>
          <p:cNvPr id="543751" name="文本框 543750"/>
          <p:cNvSpPr txBox="1"/>
          <p:nvPr/>
        </p:nvSpPr>
        <p:spPr>
          <a:xfrm>
            <a:off x="6172200" y="2971800"/>
            <a:ext cx="2590800" cy="533400"/>
          </a:xfrm>
          <a:prstGeom prst="rect">
            <a:avLst/>
          </a:prstGeom>
          <a:solidFill>
            <a:srgbClr val="66FFCC"/>
          </a:solidFill>
          <a:ln w="12700" cap="flat" cmpd="sng">
            <a:solidFill>
              <a:srgbClr val="FFFF99"/>
            </a:solidFill>
            <a:prstDash val="solid"/>
            <a:miter/>
            <a:headEnd type="none" w="med" len="med"/>
            <a:tailEnd type="none" w="med" len="med"/>
          </a:ln>
        </p:spPr>
        <p:txBody>
          <a:bodyPr tIns="118800"/>
          <a:lstStyle/>
          <a:p>
            <a:pPr algn="ctr" eaLnBrk="1" hangingPunct="1"/>
            <a:r>
              <a:rPr lang="zh-CN" altLang="zh-CN" sz="2400" u="none" dirty="0">
                <a:latin typeface="Times New Roman" panose="02020603050405020304" pitchFamily="18" charset="0"/>
                <a:ea typeface="黑体" panose="02010609060101010101" pitchFamily="49" charset="-122"/>
              </a:rPr>
              <a:t>挑战与机会分析</a:t>
            </a:r>
          </a:p>
        </p:txBody>
      </p:sp>
      <p:sp>
        <p:nvSpPr>
          <p:cNvPr id="543752" name="文本框 543751"/>
          <p:cNvSpPr txBox="1"/>
          <p:nvPr/>
        </p:nvSpPr>
        <p:spPr>
          <a:xfrm>
            <a:off x="762000" y="3733800"/>
            <a:ext cx="1541463" cy="609600"/>
          </a:xfrm>
          <a:prstGeom prst="rect">
            <a:avLst/>
          </a:prstGeom>
          <a:solidFill>
            <a:srgbClr val="FFFFCC"/>
          </a:solidFill>
          <a:ln w="12700" cap="flat" cmpd="sng">
            <a:solidFill>
              <a:srgbClr val="FFFF99"/>
            </a:solidFill>
            <a:prstDash val="solid"/>
            <a:miter/>
            <a:headEnd type="none" w="med" len="med"/>
            <a:tailEnd type="none" w="med" len="med"/>
          </a:ln>
        </p:spPr>
        <p:txBody>
          <a:bodyPr wrap="none"/>
          <a:lstStyle/>
          <a:p>
            <a:pPr algn="ctr" eaLnBrk="1" hangingPunct="1"/>
            <a:r>
              <a:rPr lang="zh-CN" altLang="zh-CN" sz="2800" u="none" dirty="0">
                <a:latin typeface="Times New Roman" panose="02020603050405020304" pitchFamily="18" charset="0"/>
                <a:ea typeface="黑体" panose="02010609060101010101" pitchFamily="49" charset="-122"/>
              </a:rPr>
              <a:t>目标取向</a:t>
            </a:r>
          </a:p>
        </p:txBody>
      </p:sp>
      <p:sp>
        <p:nvSpPr>
          <p:cNvPr id="543753" name="文本框 543752"/>
          <p:cNvSpPr txBox="1"/>
          <p:nvPr/>
        </p:nvSpPr>
        <p:spPr>
          <a:xfrm>
            <a:off x="6507163" y="3773488"/>
            <a:ext cx="1798637" cy="646112"/>
          </a:xfrm>
          <a:prstGeom prst="rect">
            <a:avLst/>
          </a:prstGeom>
          <a:solidFill>
            <a:srgbClr val="FFFFCC"/>
          </a:solidFill>
          <a:ln w="12700" cap="flat" cmpd="sng">
            <a:solidFill>
              <a:srgbClr val="FFFF99"/>
            </a:solidFill>
            <a:prstDash val="solid"/>
            <a:miter/>
            <a:headEnd type="none" w="med" len="med"/>
            <a:tailEnd type="none" w="med" len="med"/>
          </a:ln>
        </p:spPr>
        <p:txBody>
          <a:bodyPr wrap="none"/>
          <a:lstStyle/>
          <a:p>
            <a:pPr algn="ctr" eaLnBrk="1" hangingPunct="1"/>
            <a:r>
              <a:rPr lang="zh-CN" altLang="zh-CN" sz="2800" u="none" dirty="0">
                <a:latin typeface="Times New Roman" panose="02020603050405020304" pitchFamily="18" charset="0"/>
                <a:ea typeface="黑体" panose="02010609060101010101" pitchFamily="49" charset="-122"/>
              </a:rPr>
              <a:t>机会取向</a:t>
            </a:r>
          </a:p>
        </p:txBody>
      </p:sp>
      <p:sp>
        <p:nvSpPr>
          <p:cNvPr id="543754" name="文本框 543753"/>
          <p:cNvSpPr txBox="1"/>
          <p:nvPr/>
        </p:nvSpPr>
        <p:spPr>
          <a:xfrm>
            <a:off x="3895725" y="4038600"/>
            <a:ext cx="1541463" cy="561975"/>
          </a:xfrm>
          <a:prstGeom prst="rect">
            <a:avLst/>
          </a:prstGeom>
          <a:solidFill>
            <a:srgbClr val="FFFFCC"/>
          </a:solidFill>
          <a:ln w="12700" cap="flat" cmpd="sng">
            <a:solidFill>
              <a:srgbClr val="FFFF99"/>
            </a:solidFill>
            <a:prstDash val="solid"/>
            <a:miter/>
            <a:headEnd type="none" w="med" len="med"/>
            <a:tailEnd type="none" w="med" len="med"/>
          </a:ln>
        </p:spPr>
        <p:txBody>
          <a:bodyPr wrap="none"/>
          <a:lstStyle/>
          <a:p>
            <a:pPr algn="ctr" eaLnBrk="1" hangingPunct="1"/>
            <a:r>
              <a:rPr lang="zh-CN" altLang="zh-CN" sz="2800" u="none" dirty="0">
                <a:latin typeface="Times New Roman" panose="02020603050405020304" pitchFamily="18" charset="0"/>
                <a:ea typeface="黑体" panose="02010609060101010101" pitchFamily="49" charset="-122"/>
              </a:rPr>
              <a:t>能力取向</a:t>
            </a:r>
          </a:p>
        </p:txBody>
      </p:sp>
      <p:sp>
        <p:nvSpPr>
          <p:cNvPr id="543755" name="文本框 543754"/>
          <p:cNvSpPr txBox="1"/>
          <p:nvPr/>
        </p:nvSpPr>
        <p:spPr>
          <a:xfrm>
            <a:off x="3886200" y="5103813"/>
            <a:ext cx="1620838" cy="534987"/>
          </a:xfrm>
          <a:prstGeom prst="rect">
            <a:avLst/>
          </a:prstGeom>
          <a:solidFill>
            <a:srgbClr val="FFCCCC"/>
          </a:solidFill>
          <a:ln w="12700" cap="flat" cmpd="sng">
            <a:solidFill>
              <a:srgbClr val="FFFF99"/>
            </a:solidFill>
            <a:prstDash val="solid"/>
            <a:miter/>
            <a:headEnd type="none" w="med" len="med"/>
            <a:tailEnd type="none" w="med" len="med"/>
          </a:ln>
        </p:spPr>
        <p:txBody>
          <a:bodyPr wrap="none"/>
          <a:lstStyle/>
          <a:p>
            <a:pPr algn="ctr" eaLnBrk="1" hangingPunct="1"/>
            <a:r>
              <a:rPr lang="zh-CN" altLang="zh-CN" sz="2800" u="none" dirty="0">
                <a:latin typeface="Times New Roman" panose="02020603050405020304" pitchFamily="18" charset="0"/>
                <a:ea typeface="黑体" panose="02010609060101010101" pitchFamily="49" charset="-122"/>
              </a:rPr>
              <a:t>职业趋向</a:t>
            </a:r>
          </a:p>
        </p:txBody>
      </p:sp>
      <p:sp>
        <p:nvSpPr>
          <p:cNvPr id="543756" name="文本框 543755"/>
          <p:cNvSpPr txBox="1"/>
          <p:nvPr/>
        </p:nvSpPr>
        <p:spPr>
          <a:xfrm>
            <a:off x="3505200" y="5943600"/>
            <a:ext cx="2590800" cy="609600"/>
          </a:xfrm>
          <a:prstGeom prst="rect">
            <a:avLst/>
          </a:prstGeom>
          <a:solidFill>
            <a:srgbClr val="FF6699"/>
          </a:solidFill>
          <a:ln w="12700" cap="flat" cmpd="sng">
            <a:solidFill>
              <a:srgbClr val="FFFF99"/>
            </a:solidFill>
            <a:prstDash val="solid"/>
            <a:miter/>
            <a:headEnd type="none" w="med" len="med"/>
            <a:tailEnd type="none" w="med" len="med"/>
          </a:ln>
        </p:spPr>
        <p:txBody>
          <a:bodyPr wrap="none" tIns="82800"/>
          <a:lstStyle/>
          <a:p>
            <a:pPr algn="ctr" eaLnBrk="1" hangingPunct="1"/>
            <a:r>
              <a:rPr lang="zh-CN" altLang="zh-CN" sz="2800" b="1" u="none" dirty="0">
                <a:latin typeface="Times New Roman" panose="02020603050405020304" pitchFamily="18" charset="0"/>
                <a:ea typeface="楷体_GB2312" pitchFamily="49" charset="-122"/>
              </a:rPr>
              <a:t>生涯路线确定！</a:t>
            </a:r>
          </a:p>
        </p:txBody>
      </p:sp>
      <p:sp>
        <p:nvSpPr>
          <p:cNvPr id="543757" name="下箭头 543756"/>
          <p:cNvSpPr/>
          <p:nvPr/>
        </p:nvSpPr>
        <p:spPr>
          <a:xfrm>
            <a:off x="1417638" y="2667000"/>
            <a:ext cx="258762" cy="304800"/>
          </a:xfrm>
          <a:prstGeom prst="downArrow">
            <a:avLst>
              <a:gd name="adj1" fmla="val 50000"/>
              <a:gd name="adj2" fmla="val 29447"/>
            </a:avLst>
          </a:prstGeom>
          <a:solidFill>
            <a:srgbClr val="FF9900"/>
          </a:solidFill>
          <a:ln w="9525" cap="flat" cmpd="sng">
            <a:solidFill>
              <a:srgbClr val="FF9900"/>
            </a:solidFill>
            <a:prstDash val="solid"/>
            <a:miter/>
            <a:headEnd type="none" w="med" len="med"/>
            <a:tailEnd type="none" w="med" len="med"/>
          </a:ln>
        </p:spPr>
        <p:txBody>
          <a:bodyPr/>
          <a:lstStyle/>
          <a:p>
            <a:endParaRPr lang="zh-CN" altLang="en-US"/>
          </a:p>
        </p:txBody>
      </p:sp>
      <p:sp>
        <p:nvSpPr>
          <p:cNvPr id="543758" name="下箭头 543757"/>
          <p:cNvSpPr/>
          <p:nvPr/>
        </p:nvSpPr>
        <p:spPr>
          <a:xfrm>
            <a:off x="1447800" y="3468688"/>
            <a:ext cx="244475" cy="265112"/>
          </a:xfrm>
          <a:prstGeom prst="downArrow">
            <a:avLst>
              <a:gd name="adj1" fmla="val 50000"/>
              <a:gd name="adj2" fmla="val 27110"/>
            </a:avLst>
          </a:prstGeom>
          <a:solidFill>
            <a:srgbClr val="FF9900"/>
          </a:solidFill>
          <a:ln w="9525" cap="flat" cmpd="sng">
            <a:solidFill>
              <a:srgbClr val="FF9900"/>
            </a:solidFill>
            <a:prstDash val="solid"/>
            <a:miter/>
            <a:headEnd type="none" w="med" len="med"/>
            <a:tailEnd type="none" w="med" len="med"/>
          </a:ln>
        </p:spPr>
        <p:txBody>
          <a:bodyPr/>
          <a:lstStyle/>
          <a:p>
            <a:endParaRPr lang="zh-CN" altLang="en-US"/>
          </a:p>
        </p:txBody>
      </p:sp>
      <p:sp>
        <p:nvSpPr>
          <p:cNvPr id="543759" name="下箭头 543758"/>
          <p:cNvSpPr/>
          <p:nvPr/>
        </p:nvSpPr>
        <p:spPr>
          <a:xfrm>
            <a:off x="4540250" y="3773488"/>
            <a:ext cx="244475" cy="265112"/>
          </a:xfrm>
          <a:prstGeom prst="downArrow">
            <a:avLst>
              <a:gd name="adj1" fmla="val 50000"/>
              <a:gd name="adj2" fmla="val 27110"/>
            </a:avLst>
          </a:prstGeom>
          <a:solidFill>
            <a:srgbClr val="FF9900"/>
          </a:solidFill>
          <a:ln w="9525" cap="flat" cmpd="sng">
            <a:solidFill>
              <a:srgbClr val="FF9900"/>
            </a:solidFill>
            <a:prstDash val="solid"/>
            <a:miter/>
            <a:headEnd type="none" w="med" len="med"/>
            <a:tailEnd type="none" w="med" len="med"/>
          </a:ln>
        </p:spPr>
        <p:txBody>
          <a:bodyPr/>
          <a:lstStyle/>
          <a:p>
            <a:endParaRPr lang="zh-CN" altLang="en-US"/>
          </a:p>
        </p:txBody>
      </p:sp>
      <p:sp>
        <p:nvSpPr>
          <p:cNvPr id="543760" name="下箭头 543759"/>
          <p:cNvSpPr/>
          <p:nvPr/>
        </p:nvSpPr>
        <p:spPr>
          <a:xfrm>
            <a:off x="7299325" y="3505200"/>
            <a:ext cx="244475" cy="265113"/>
          </a:xfrm>
          <a:prstGeom prst="downArrow">
            <a:avLst>
              <a:gd name="adj1" fmla="val 50000"/>
              <a:gd name="adj2" fmla="val 27110"/>
            </a:avLst>
          </a:prstGeom>
          <a:solidFill>
            <a:srgbClr val="FF9900"/>
          </a:solidFill>
          <a:ln w="9525" cap="flat" cmpd="sng">
            <a:solidFill>
              <a:srgbClr val="FF9900"/>
            </a:solidFill>
            <a:prstDash val="solid"/>
            <a:miter/>
            <a:headEnd type="none" w="med" len="med"/>
            <a:tailEnd type="none" w="med" len="med"/>
          </a:ln>
        </p:spPr>
        <p:txBody>
          <a:bodyPr/>
          <a:lstStyle/>
          <a:p>
            <a:endParaRPr lang="zh-CN" altLang="en-US"/>
          </a:p>
        </p:txBody>
      </p:sp>
      <p:grpSp>
        <p:nvGrpSpPr>
          <p:cNvPr id="543761" name="组合 543760"/>
          <p:cNvGrpSpPr/>
          <p:nvPr/>
        </p:nvGrpSpPr>
        <p:grpSpPr>
          <a:xfrm>
            <a:off x="1600200" y="4343400"/>
            <a:ext cx="5867400" cy="481013"/>
            <a:chOff x="1152" y="2736"/>
            <a:chExt cx="3552" cy="303"/>
          </a:xfrm>
        </p:grpSpPr>
        <p:sp>
          <p:nvSpPr>
            <p:cNvPr id="543762" name="直接连接符 543761"/>
            <p:cNvSpPr/>
            <p:nvPr/>
          </p:nvSpPr>
          <p:spPr>
            <a:xfrm>
              <a:off x="1164" y="3024"/>
              <a:ext cx="3540" cy="0"/>
            </a:xfrm>
            <a:prstGeom prst="line">
              <a:avLst/>
            </a:prstGeom>
            <a:ln w="9525" cap="flat" cmpd="sng">
              <a:solidFill>
                <a:srgbClr val="00FF00"/>
              </a:solidFill>
              <a:prstDash val="solid"/>
              <a:headEnd type="none" w="med" len="med"/>
              <a:tailEnd type="none" w="med" len="med"/>
            </a:ln>
          </p:spPr>
        </p:sp>
        <p:sp>
          <p:nvSpPr>
            <p:cNvPr id="543763" name="直接连接符 543762"/>
            <p:cNvSpPr/>
            <p:nvPr/>
          </p:nvSpPr>
          <p:spPr>
            <a:xfrm flipH="1">
              <a:off x="1152" y="2736"/>
              <a:ext cx="0" cy="288"/>
            </a:xfrm>
            <a:prstGeom prst="line">
              <a:avLst/>
            </a:prstGeom>
            <a:ln w="9525" cap="flat" cmpd="sng">
              <a:solidFill>
                <a:srgbClr val="00FF00"/>
              </a:solidFill>
              <a:prstDash val="solid"/>
              <a:headEnd type="none" w="med" len="med"/>
              <a:tailEnd type="none" w="med" len="med"/>
            </a:ln>
          </p:spPr>
        </p:sp>
        <p:sp>
          <p:nvSpPr>
            <p:cNvPr id="543764" name="直接连接符 543763"/>
            <p:cNvSpPr/>
            <p:nvPr/>
          </p:nvSpPr>
          <p:spPr>
            <a:xfrm>
              <a:off x="2928" y="2880"/>
              <a:ext cx="0" cy="159"/>
            </a:xfrm>
            <a:prstGeom prst="line">
              <a:avLst/>
            </a:prstGeom>
            <a:ln w="9525" cap="flat" cmpd="sng">
              <a:solidFill>
                <a:srgbClr val="00FF00"/>
              </a:solidFill>
              <a:prstDash val="solid"/>
              <a:headEnd type="none" w="med" len="med"/>
              <a:tailEnd type="none" w="med" len="med"/>
            </a:ln>
          </p:spPr>
        </p:sp>
        <p:sp>
          <p:nvSpPr>
            <p:cNvPr id="543765" name="直接连接符 543764"/>
            <p:cNvSpPr/>
            <p:nvPr/>
          </p:nvSpPr>
          <p:spPr>
            <a:xfrm>
              <a:off x="4704" y="2784"/>
              <a:ext cx="0" cy="240"/>
            </a:xfrm>
            <a:prstGeom prst="line">
              <a:avLst/>
            </a:prstGeom>
            <a:ln w="9525" cap="flat" cmpd="sng">
              <a:solidFill>
                <a:srgbClr val="00FF00"/>
              </a:solidFill>
              <a:prstDash val="solid"/>
              <a:headEnd type="none" w="med" len="med"/>
              <a:tailEnd type="none" w="med" len="med"/>
            </a:ln>
          </p:spPr>
        </p:sp>
      </p:grpSp>
      <p:sp>
        <p:nvSpPr>
          <p:cNvPr id="543766" name="下箭头 543765"/>
          <p:cNvSpPr/>
          <p:nvPr/>
        </p:nvSpPr>
        <p:spPr>
          <a:xfrm>
            <a:off x="4495800" y="4800600"/>
            <a:ext cx="327025" cy="381000"/>
          </a:xfrm>
          <a:prstGeom prst="downArrow">
            <a:avLst>
              <a:gd name="adj1" fmla="val 50000"/>
              <a:gd name="adj2" fmla="val 29126"/>
            </a:avLst>
          </a:prstGeom>
          <a:solidFill>
            <a:srgbClr val="FF9900"/>
          </a:solidFill>
          <a:ln w="9525" cap="flat" cmpd="sng">
            <a:solidFill>
              <a:srgbClr val="FF9900"/>
            </a:solidFill>
            <a:prstDash val="solid"/>
            <a:miter/>
            <a:headEnd type="none" w="med" len="med"/>
            <a:tailEnd type="none" w="med" len="med"/>
          </a:ln>
        </p:spPr>
        <p:txBody>
          <a:bodyPr/>
          <a:lstStyle/>
          <a:p>
            <a:endParaRPr lang="zh-CN" altLang="en-US"/>
          </a:p>
        </p:txBody>
      </p:sp>
      <p:sp>
        <p:nvSpPr>
          <p:cNvPr id="543767" name="下箭头 543766"/>
          <p:cNvSpPr/>
          <p:nvPr/>
        </p:nvSpPr>
        <p:spPr>
          <a:xfrm>
            <a:off x="4572000" y="5638800"/>
            <a:ext cx="295275" cy="304800"/>
          </a:xfrm>
          <a:prstGeom prst="downArrow">
            <a:avLst>
              <a:gd name="adj1" fmla="val 50000"/>
              <a:gd name="adj2" fmla="val 25806"/>
            </a:avLst>
          </a:prstGeom>
          <a:solidFill>
            <a:srgbClr val="FF9900"/>
          </a:solidFill>
          <a:ln w="9525" cap="flat" cmpd="sng">
            <a:solidFill>
              <a:srgbClr val="FF9900"/>
            </a:solidFill>
            <a:prstDash val="solid"/>
            <a:miter/>
            <a:headEnd type="none" w="med" len="med"/>
            <a:tailEnd type="none" w="med" len="med"/>
          </a:ln>
        </p:spPr>
        <p:txBody>
          <a:bodyPr/>
          <a:lstStyle/>
          <a:p>
            <a:endParaRPr lang="zh-CN" altLang="en-US"/>
          </a:p>
        </p:txBody>
      </p:sp>
      <p:sp>
        <p:nvSpPr>
          <p:cNvPr id="543768" name="下箭头 543767"/>
          <p:cNvSpPr/>
          <p:nvPr/>
        </p:nvSpPr>
        <p:spPr>
          <a:xfrm>
            <a:off x="4540250" y="2743200"/>
            <a:ext cx="260350" cy="228600"/>
          </a:xfrm>
          <a:prstGeom prst="downArrow">
            <a:avLst>
              <a:gd name="adj1" fmla="val 50000"/>
              <a:gd name="adj2" fmla="val 25000"/>
            </a:avLst>
          </a:prstGeom>
          <a:solidFill>
            <a:srgbClr val="FF9900"/>
          </a:solidFill>
          <a:ln w="9525" cap="flat" cmpd="sng">
            <a:solidFill>
              <a:srgbClr val="FF9900"/>
            </a:solidFill>
            <a:prstDash val="solid"/>
            <a:miter/>
            <a:headEnd type="none" w="med" len="med"/>
            <a:tailEnd type="none" w="med" len="med"/>
          </a:ln>
        </p:spPr>
        <p:txBody>
          <a:bodyPr/>
          <a:lstStyle/>
          <a:p>
            <a:endParaRPr lang="zh-CN" altLang="en-US"/>
          </a:p>
        </p:txBody>
      </p:sp>
      <p:sp>
        <p:nvSpPr>
          <p:cNvPr id="543769" name="下箭头 543768"/>
          <p:cNvSpPr/>
          <p:nvPr/>
        </p:nvSpPr>
        <p:spPr>
          <a:xfrm>
            <a:off x="7391400" y="2667000"/>
            <a:ext cx="228600" cy="304800"/>
          </a:xfrm>
          <a:prstGeom prst="downArrow">
            <a:avLst>
              <a:gd name="adj1" fmla="val 50000"/>
              <a:gd name="adj2" fmla="val 33333"/>
            </a:avLst>
          </a:prstGeom>
          <a:solidFill>
            <a:srgbClr val="FF9900"/>
          </a:solidFill>
          <a:ln w="9525" cap="flat" cmpd="sng">
            <a:solidFill>
              <a:srgbClr val="FF9900"/>
            </a:solidFill>
            <a:prstDash val="solid"/>
            <a:miter/>
            <a:headEnd type="none" w="med" len="med"/>
            <a:tailEnd type="none" w="med" len="med"/>
          </a:ln>
        </p:spPr>
        <p:txBody>
          <a:bodyPr/>
          <a:lstStyle/>
          <a:p>
            <a:endParaRPr lang="zh-CN" altLang="en-US"/>
          </a:p>
        </p:txBody>
      </p:sp>
      <p:sp>
        <p:nvSpPr>
          <p:cNvPr id="543770" name="文本框 543769"/>
          <p:cNvSpPr txBox="1"/>
          <p:nvPr/>
        </p:nvSpPr>
        <p:spPr>
          <a:xfrm>
            <a:off x="228600" y="5089525"/>
            <a:ext cx="2895600" cy="1311275"/>
          </a:xfrm>
          <a:prstGeom prst="rect">
            <a:avLst/>
          </a:prstGeom>
          <a:noFill/>
          <a:ln w="9525">
            <a:noFill/>
          </a:ln>
        </p:spPr>
        <p:txBody>
          <a:bodyPr>
            <a:spAutoFit/>
          </a:bodyPr>
          <a:lstStyle/>
          <a:p>
            <a:pPr eaLnBrk="1" hangingPunct="1">
              <a:spcBef>
                <a:spcPct val="50000"/>
              </a:spcBef>
            </a:pPr>
            <a:r>
              <a:rPr lang="zh-CN" altLang="en-US" sz="4000" b="1" u="none" dirty="0">
                <a:solidFill>
                  <a:schemeClr val="tx2"/>
                </a:solidFill>
                <a:latin typeface="Times New Roman" panose="02020603050405020304" pitchFamily="18" charset="0"/>
                <a:ea typeface="楷体_GB2312" pitchFamily="49" charset="-122"/>
              </a:rPr>
              <a:t>员工个人职业生涯设计</a:t>
            </a:r>
            <a:endParaRPr lang="zh-CN" altLang="en-US" sz="4000" b="1" u="none">
              <a:solidFill>
                <a:schemeClr val="tx2"/>
              </a:solidFill>
              <a:latin typeface="Times New Roman" panose="02020603050405020304" pitchFamily="18" charset="0"/>
              <a:ea typeface="楷体_GB2312"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499"/>
                                          </p:stCondLst>
                                        </p:cTn>
                                        <p:tgtEl>
                                          <p:spTgt spid="543746"/>
                                        </p:tgtEl>
                                        <p:attrNameLst>
                                          <p:attrName>style.visibility</p:attrName>
                                        </p:attrNameLst>
                                      </p:cBhvr>
                                      <p:to>
                                        <p:strVal val="visible"/>
                                      </p:to>
                                    </p:set>
                                  </p:childTnLst>
                                </p:cTn>
                              </p:par>
                            </p:childTnLst>
                          </p:cTn>
                        </p:par>
                        <p:par>
                          <p:cTn id="7" fill="hold">
                            <p:stCondLst>
                              <p:cond delay="1500"/>
                            </p:stCondLst>
                            <p:childTnLst>
                              <p:par>
                                <p:cTn id="8" presetID="1" presetClass="entr" presetSubtype="0" fill="hold" nodeType="afterEffect">
                                  <p:stCondLst>
                                    <p:cond delay="1000"/>
                                  </p:stCondLst>
                                  <p:childTnLst>
                                    <p:set>
                                      <p:cBhvr>
                                        <p:cTn id="9" dur="1" fill="hold">
                                          <p:stCondLst>
                                            <p:cond delay="499"/>
                                          </p:stCondLst>
                                        </p:cTn>
                                        <p:tgtEl>
                                          <p:spTgt spid="543757"/>
                                        </p:tgtEl>
                                        <p:attrNameLst>
                                          <p:attrName>style.visibility</p:attrName>
                                        </p:attrNameLst>
                                      </p:cBhvr>
                                      <p:to>
                                        <p:strVal val="visible"/>
                                      </p:to>
                                    </p:set>
                                  </p:childTnLst>
                                </p:cTn>
                              </p:par>
                            </p:childTnLst>
                          </p:cTn>
                        </p:par>
                        <p:par>
                          <p:cTn id="10" fill="hold">
                            <p:stCondLst>
                              <p:cond delay="3000"/>
                            </p:stCondLst>
                            <p:childTnLst>
                              <p:par>
                                <p:cTn id="11" presetID="1" presetClass="entr" presetSubtype="0" fill="hold" grpId="0" nodeType="afterEffect">
                                  <p:stCondLst>
                                    <p:cond delay="1000"/>
                                  </p:stCondLst>
                                  <p:childTnLst>
                                    <p:set>
                                      <p:cBhvr>
                                        <p:cTn id="12" dur="1" fill="hold">
                                          <p:stCondLst>
                                            <p:cond delay="499"/>
                                          </p:stCondLst>
                                        </p:cTn>
                                        <p:tgtEl>
                                          <p:spTgt spid="543749"/>
                                        </p:tgtEl>
                                        <p:attrNameLst>
                                          <p:attrName>style.visibility</p:attrName>
                                        </p:attrNameLst>
                                      </p:cBhvr>
                                      <p:to>
                                        <p:strVal val="visible"/>
                                      </p:to>
                                    </p:set>
                                  </p:childTnLst>
                                </p:cTn>
                              </p:par>
                            </p:childTnLst>
                          </p:cTn>
                        </p:par>
                        <p:par>
                          <p:cTn id="13" fill="hold">
                            <p:stCondLst>
                              <p:cond delay="4500"/>
                            </p:stCondLst>
                            <p:childTnLst>
                              <p:par>
                                <p:cTn id="14" presetID="1" presetClass="entr" presetSubtype="0" fill="hold" nodeType="afterEffect">
                                  <p:stCondLst>
                                    <p:cond delay="1000"/>
                                  </p:stCondLst>
                                  <p:childTnLst>
                                    <p:set>
                                      <p:cBhvr>
                                        <p:cTn id="15" dur="1" fill="hold">
                                          <p:stCondLst>
                                            <p:cond delay="499"/>
                                          </p:stCondLst>
                                        </p:cTn>
                                        <p:tgtEl>
                                          <p:spTgt spid="543758"/>
                                        </p:tgtEl>
                                        <p:attrNameLst>
                                          <p:attrName>style.visibility</p:attrName>
                                        </p:attrNameLst>
                                      </p:cBhvr>
                                      <p:to>
                                        <p:strVal val="visible"/>
                                      </p:to>
                                    </p:set>
                                  </p:childTnLst>
                                </p:cTn>
                              </p:par>
                            </p:childTnLst>
                          </p:cTn>
                        </p:par>
                        <p:par>
                          <p:cTn id="16" fill="hold">
                            <p:stCondLst>
                              <p:cond delay="6000"/>
                            </p:stCondLst>
                            <p:childTnLst>
                              <p:par>
                                <p:cTn id="17" presetID="1" presetClass="entr" presetSubtype="0" fill="hold" grpId="0" nodeType="afterEffect">
                                  <p:stCondLst>
                                    <p:cond delay="1000"/>
                                  </p:stCondLst>
                                  <p:childTnLst>
                                    <p:set>
                                      <p:cBhvr>
                                        <p:cTn id="18" dur="1" fill="hold">
                                          <p:stCondLst>
                                            <p:cond delay="499"/>
                                          </p:stCondLst>
                                        </p:cTn>
                                        <p:tgtEl>
                                          <p:spTgt spid="543752"/>
                                        </p:tgtEl>
                                        <p:attrNameLst>
                                          <p:attrName>style.visibility</p:attrName>
                                        </p:attrNameLst>
                                      </p:cBhvr>
                                      <p:to>
                                        <p:strVal val="visible"/>
                                      </p:to>
                                    </p:set>
                                  </p:childTnLst>
                                </p:cTn>
                              </p:par>
                            </p:childTnLst>
                          </p:cTn>
                        </p:par>
                        <p:par>
                          <p:cTn id="19" fill="hold">
                            <p:stCondLst>
                              <p:cond delay="7500"/>
                            </p:stCondLst>
                            <p:childTnLst>
                              <p:par>
                                <p:cTn id="20" presetID="1" presetClass="entr" presetSubtype="0" fill="hold" grpId="0" nodeType="afterEffect">
                                  <p:stCondLst>
                                    <p:cond delay="1000"/>
                                  </p:stCondLst>
                                  <p:childTnLst>
                                    <p:set>
                                      <p:cBhvr>
                                        <p:cTn id="21" dur="1" fill="hold">
                                          <p:stCondLst>
                                            <p:cond delay="499"/>
                                          </p:stCondLst>
                                        </p:cTn>
                                        <p:tgtEl>
                                          <p:spTgt spid="543747"/>
                                        </p:tgtEl>
                                        <p:attrNameLst>
                                          <p:attrName>style.visibility</p:attrName>
                                        </p:attrNameLst>
                                      </p:cBhvr>
                                      <p:to>
                                        <p:strVal val="visible"/>
                                      </p:to>
                                    </p:set>
                                  </p:childTnLst>
                                </p:cTn>
                              </p:par>
                            </p:childTnLst>
                          </p:cTn>
                        </p:par>
                        <p:par>
                          <p:cTn id="22" fill="hold">
                            <p:stCondLst>
                              <p:cond delay="9000"/>
                            </p:stCondLst>
                            <p:childTnLst>
                              <p:par>
                                <p:cTn id="23" presetID="1" presetClass="entr" presetSubtype="0" fill="hold" nodeType="afterEffect">
                                  <p:stCondLst>
                                    <p:cond delay="1000"/>
                                  </p:stCondLst>
                                  <p:childTnLst>
                                    <p:set>
                                      <p:cBhvr>
                                        <p:cTn id="24" dur="1" fill="hold">
                                          <p:stCondLst>
                                            <p:cond delay="499"/>
                                          </p:stCondLst>
                                        </p:cTn>
                                        <p:tgtEl>
                                          <p:spTgt spid="543768"/>
                                        </p:tgtEl>
                                        <p:attrNameLst>
                                          <p:attrName>style.visibility</p:attrName>
                                        </p:attrNameLst>
                                      </p:cBhvr>
                                      <p:to>
                                        <p:strVal val="visible"/>
                                      </p:to>
                                    </p:set>
                                  </p:childTnLst>
                                </p:cTn>
                              </p:par>
                            </p:childTnLst>
                          </p:cTn>
                        </p:par>
                        <p:par>
                          <p:cTn id="25" fill="hold">
                            <p:stCondLst>
                              <p:cond delay="10500"/>
                            </p:stCondLst>
                            <p:childTnLst>
                              <p:par>
                                <p:cTn id="26" presetID="1" presetClass="entr" presetSubtype="0" fill="hold" grpId="0" nodeType="afterEffect">
                                  <p:stCondLst>
                                    <p:cond delay="1000"/>
                                  </p:stCondLst>
                                  <p:childTnLst>
                                    <p:set>
                                      <p:cBhvr>
                                        <p:cTn id="27" dur="1" fill="hold">
                                          <p:stCondLst>
                                            <p:cond delay="499"/>
                                          </p:stCondLst>
                                        </p:cTn>
                                        <p:tgtEl>
                                          <p:spTgt spid="543750"/>
                                        </p:tgtEl>
                                        <p:attrNameLst>
                                          <p:attrName>style.visibility</p:attrName>
                                        </p:attrNameLst>
                                      </p:cBhvr>
                                      <p:to>
                                        <p:strVal val="visible"/>
                                      </p:to>
                                    </p:set>
                                  </p:childTnLst>
                                </p:cTn>
                              </p:par>
                            </p:childTnLst>
                          </p:cTn>
                        </p:par>
                        <p:par>
                          <p:cTn id="28" fill="hold">
                            <p:stCondLst>
                              <p:cond delay="12000"/>
                            </p:stCondLst>
                            <p:childTnLst>
                              <p:par>
                                <p:cTn id="29" presetID="1" presetClass="entr" presetSubtype="0" fill="hold" nodeType="afterEffect">
                                  <p:stCondLst>
                                    <p:cond delay="1000"/>
                                  </p:stCondLst>
                                  <p:childTnLst>
                                    <p:set>
                                      <p:cBhvr>
                                        <p:cTn id="30" dur="1" fill="hold">
                                          <p:stCondLst>
                                            <p:cond delay="499"/>
                                          </p:stCondLst>
                                        </p:cTn>
                                        <p:tgtEl>
                                          <p:spTgt spid="543759"/>
                                        </p:tgtEl>
                                        <p:attrNameLst>
                                          <p:attrName>style.visibility</p:attrName>
                                        </p:attrNameLst>
                                      </p:cBhvr>
                                      <p:to>
                                        <p:strVal val="visible"/>
                                      </p:to>
                                    </p:set>
                                  </p:childTnLst>
                                </p:cTn>
                              </p:par>
                            </p:childTnLst>
                          </p:cTn>
                        </p:par>
                        <p:par>
                          <p:cTn id="31" fill="hold">
                            <p:stCondLst>
                              <p:cond delay="13500"/>
                            </p:stCondLst>
                            <p:childTnLst>
                              <p:par>
                                <p:cTn id="32" presetID="1" presetClass="entr" presetSubtype="0" fill="hold" grpId="0" nodeType="afterEffect">
                                  <p:stCondLst>
                                    <p:cond delay="1000"/>
                                  </p:stCondLst>
                                  <p:childTnLst>
                                    <p:set>
                                      <p:cBhvr>
                                        <p:cTn id="33" dur="1" fill="hold">
                                          <p:stCondLst>
                                            <p:cond delay="499"/>
                                          </p:stCondLst>
                                        </p:cTn>
                                        <p:tgtEl>
                                          <p:spTgt spid="543754"/>
                                        </p:tgtEl>
                                        <p:attrNameLst>
                                          <p:attrName>style.visibility</p:attrName>
                                        </p:attrNameLst>
                                      </p:cBhvr>
                                      <p:to>
                                        <p:strVal val="visible"/>
                                      </p:to>
                                    </p:set>
                                  </p:childTnLst>
                                </p:cTn>
                              </p:par>
                            </p:childTnLst>
                          </p:cTn>
                        </p:par>
                        <p:par>
                          <p:cTn id="34" fill="hold">
                            <p:stCondLst>
                              <p:cond delay="15000"/>
                            </p:stCondLst>
                            <p:childTnLst>
                              <p:par>
                                <p:cTn id="35" presetID="1" presetClass="entr" presetSubtype="0" fill="hold" grpId="0" nodeType="afterEffect">
                                  <p:stCondLst>
                                    <p:cond delay="1000"/>
                                  </p:stCondLst>
                                  <p:childTnLst>
                                    <p:set>
                                      <p:cBhvr>
                                        <p:cTn id="36" dur="1" fill="hold">
                                          <p:stCondLst>
                                            <p:cond delay="499"/>
                                          </p:stCondLst>
                                        </p:cTn>
                                        <p:tgtEl>
                                          <p:spTgt spid="543748"/>
                                        </p:tgtEl>
                                        <p:attrNameLst>
                                          <p:attrName>style.visibility</p:attrName>
                                        </p:attrNameLst>
                                      </p:cBhvr>
                                      <p:to>
                                        <p:strVal val="visible"/>
                                      </p:to>
                                    </p:set>
                                  </p:childTnLst>
                                </p:cTn>
                              </p:par>
                            </p:childTnLst>
                          </p:cTn>
                        </p:par>
                        <p:par>
                          <p:cTn id="37" fill="hold">
                            <p:stCondLst>
                              <p:cond delay="16500"/>
                            </p:stCondLst>
                            <p:childTnLst>
                              <p:par>
                                <p:cTn id="38" presetID="1" presetClass="entr" presetSubtype="0" fill="hold" nodeType="afterEffect">
                                  <p:stCondLst>
                                    <p:cond delay="1000"/>
                                  </p:stCondLst>
                                  <p:childTnLst>
                                    <p:set>
                                      <p:cBhvr>
                                        <p:cTn id="39" dur="1" fill="hold">
                                          <p:stCondLst>
                                            <p:cond delay="499"/>
                                          </p:stCondLst>
                                        </p:cTn>
                                        <p:tgtEl>
                                          <p:spTgt spid="543769"/>
                                        </p:tgtEl>
                                        <p:attrNameLst>
                                          <p:attrName>style.visibility</p:attrName>
                                        </p:attrNameLst>
                                      </p:cBhvr>
                                      <p:to>
                                        <p:strVal val="visible"/>
                                      </p:to>
                                    </p:set>
                                  </p:childTnLst>
                                </p:cTn>
                              </p:par>
                            </p:childTnLst>
                          </p:cTn>
                        </p:par>
                        <p:par>
                          <p:cTn id="40" fill="hold">
                            <p:stCondLst>
                              <p:cond delay="18000"/>
                            </p:stCondLst>
                            <p:childTnLst>
                              <p:par>
                                <p:cTn id="41" presetID="1" presetClass="entr" presetSubtype="0" fill="hold" grpId="0" nodeType="afterEffect">
                                  <p:stCondLst>
                                    <p:cond delay="1000"/>
                                  </p:stCondLst>
                                  <p:childTnLst>
                                    <p:set>
                                      <p:cBhvr>
                                        <p:cTn id="42" dur="1" fill="hold">
                                          <p:stCondLst>
                                            <p:cond delay="499"/>
                                          </p:stCondLst>
                                        </p:cTn>
                                        <p:tgtEl>
                                          <p:spTgt spid="543751"/>
                                        </p:tgtEl>
                                        <p:attrNameLst>
                                          <p:attrName>style.visibility</p:attrName>
                                        </p:attrNameLst>
                                      </p:cBhvr>
                                      <p:to>
                                        <p:strVal val="visible"/>
                                      </p:to>
                                    </p:set>
                                  </p:childTnLst>
                                </p:cTn>
                              </p:par>
                            </p:childTnLst>
                          </p:cTn>
                        </p:par>
                        <p:par>
                          <p:cTn id="43" fill="hold">
                            <p:stCondLst>
                              <p:cond delay="19500"/>
                            </p:stCondLst>
                            <p:childTnLst>
                              <p:par>
                                <p:cTn id="44" presetID="1" presetClass="entr" presetSubtype="0" fill="hold" nodeType="afterEffect">
                                  <p:stCondLst>
                                    <p:cond delay="1000"/>
                                  </p:stCondLst>
                                  <p:childTnLst>
                                    <p:set>
                                      <p:cBhvr>
                                        <p:cTn id="45" dur="1" fill="hold">
                                          <p:stCondLst>
                                            <p:cond delay="499"/>
                                          </p:stCondLst>
                                        </p:cTn>
                                        <p:tgtEl>
                                          <p:spTgt spid="543760"/>
                                        </p:tgtEl>
                                        <p:attrNameLst>
                                          <p:attrName>style.visibility</p:attrName>
                                        </p:attrNameLst>
                                      </p:cBhvr>
                                      <p:to>
                                        <p:strVal val="visible"/>
                                      </p:to>
                                    </p:set>
                                  </p:childTnLst>
                                </p:cTn>
                              </p:par>
                            </p:childTnLst>
                          </p:cTn>
                        </p:par>
                        <p:par>
                          <p:cTn id="46" fill="hold">
                            <p:stCondLst>
                              <p:cond delay="21000"/>
                            </p:stCondLst>
                            <p:childTnLst>
                              <p:par>
                                <p:cTn id="47" presetID="1" presetClass="entr" presetSubtype="0" fill="hold" grpId="0" nodeType="afterEffect">
                                  <p:stCondLst>
                                    <p:cond delay="1000"/>
                                  </p:stCondLst>
                                  <p:childTnLst>
                                    <p:set>
                                      <p:cBhvr>
                                        <p:cTn id="48" dur="1" fill="hold">
                                          <p:stCondLst>
                                            <p:cond delay="499"/>
                                          </p:stCondLst>
                                        </p:cTn>
                                        <p:tgtEl>
                                          <p:spTgt spid="543753"/>
                                        </p:tgtEl>
                                        <p:attrNameLst>
                                          <p:attrName>style.visibility</p:attrName>
                                        </p:attrNameLst>
                                      </p:cBhvr>
                                      <p:to>
                                        <p:strVal val="visible"/>
                                      </p:to>
                                    </p:set>
                                  </p:childTnLst>
                                </p:cTn>
                              </p:par>
                            </p:childTnLst>
                          </p:cTn>
                        </p:par>
                        <p:par>
                          <p:cTn id="49" fill="hold">
                            <p:stCondLst>
                              <p:cond delay="22500"/>
                            </p:stCondLst>
                            <p:childTnLst>
                              <p:par>
                                <p:cTn id="50" presetID="1" presetClass="entr" presetSubtype="0" fill="hold" nodeType="afterEffect">
                                  <p:stCondLst>
                                    <p:cond delay="1000"/>
                                  </p:stCondLst>
                                  <p:childTnLst>
                                    <p:set>
                                      <p:cBhvr>
                                        <p:cTn id="51" dur="1" fill="hold">
                                          <p:stCondLst>
                                            <p:cond delay="499"/>
                                          </p:stCondLst>
                                        </p:cTn>
                                        <p:tgtEl>
                                          <p:spTgt spid="543761"/>
                                        </p:tgtEl>
                                        <p:attrNameLst>
                                          <p:attrName>style.visibility</p:attrName>
                                        </p:attrNameLst>
                                      </p:cBhvr>
                                      <p:to>
                                        <p:strVal val="visible"/>
                                      </p:to>
                                    </p:set>
                                  </p:childTnLst>
                                </p:cTn>
                              </p:par>
                            </p:childTnLst>
                          </p:cTn>
                        </p:par>
                        <p:par>
                          <p:cTn id="52" fill="hold">
                            <p:stCondLst>
                              <p:cond delay="24000"/>
                            </p:stCondLst>
                            <p:childTnLst>
                              <p:par>
                                <p:cTn id="53" presetID="1" presetClass="entr" presetSubtype="0" fill="hold" nodeType="afterEffect">
                                  <p:stCondLst>
                                    <p:cond delay="1000"/>
                                  </p:stCondLst>
                                  <p:childTnLst>
                                    <p:set>
                                      <p:cBhvr>
                                        <p:cTn id="54" dur="1" fill="hold">
                                          <p:stCondLst>
                                            <p:cond delay="499"/>
                                          </p:stCondLst>
                                        </p:cTn>
                                        <p:tgtEl>
                                          <p:spTgt spid="543766"/>
                                        </p:tgtEl>
                                        <p:attrNameLst>
                                          <p:attrName>style.visibility</p:attrName>
                                        </p:attrNameLst>
                                      </p:cBhvr>
                                      <p:to>
                                        <p:strVal val="visible"/>
                                      </p:to>
                                    </p:set>
                                  </p:childTnLst>
                                </p:cTn>
                              </p:par>
                            </p:childTnLst>
                          </p:cTn>
                        </p:par>
                        <p:par>
                          <p:cTn id="55" fill="hold">
                            <p:stCondLst>
                              <p:cond delay="25500"/>
                            </p:stCondLst>
                            <p:childTnLst>
                              <p:par>
                                <p:cTn id="56" presetID="1" presetClass="entr" presetSubtype="0" fill="hold" grpId="0" nodeType="afterEffect">
                                  <p:stCondLst>
                                    <p:cond delay="1000"/>
                                  </p:stCondLst>
                                  <p:childTnLst>
                                    <p:set>
                                      <p:cBhvr>
                                        <p:cTn id="57" dur="1" fill="hold">
                                          <p:stCondLst>
                                            <p:cond delay="499"/>
                                          </p:stCondLst>
                                        </p:cTn>
                                        <p:tgtEl>
                                          <p:spTgt spid="543755"/>
                                        </p:tgtEl>
                                        <p:attrNameLst>
                                          <p:attrName>style.visibility</p:attrName>
                                        </p:attrNameLst>
                                      </p:cBhvr>
                                      <p:to>
                                        <p:strVal val="visible"/>
                                      </p:to>
                                    </p:set>
                                  </p:childTnLst>
                                </p:cTn>
                              </p:par>
                            </p:childTnLst>
                          </p:cTn>
                        </p:par>
                        <p:par>
                          <p:cTn id="58" fill="hold">
                            <p:stCondLst>
                              <p:cond delay="27000"/>
                            </p:stCondLst>
                            <p:childTnLst>
                              <p:par>
                                <p:cTn id="59" presetID="1" presetClass="entr" presetSubtype="0" fill="hold" nodeType="afterEffect">
                                  <p:stCondLst>
                                    <p:cond delay="1000"/>
                                  </p:stCondLst>
                                  <p:childTnLst>
                                    <p:set>
                                      <p:cBhvr>
                                        <p:cTn id="60" dur="1" fill="hold">
                                          <p:stCondLst>
                                            <p:cond delay="499"/>
                                          </p:stCondLst>
                                        </p:cTn>
                                        <p:tgtEl>
                                          <p:spTgt spid="543767"/>
                                        </p:tgtEl>
                                        <p:attrNameLst>
                                          <p:attrName>style.visibility</p:attrName>
                                        </p:attrNameLst>
                                      </p:cBhvr>
                                      <p:to>
                                        <p:strVal val="visible"/>
                                      </p:to>
                                    </p:set>
                                  </p:childTnLst>
                                </p:cTn>
                              </p:par>
                            </p:childTnLst>
                          </p:cTn>
                        </p:par>
                        <p:par>
                          <p:cTn id="61" fill="hold">
                            <p:stCondLst>
                              <p:cond delay="28500"/>
                            </p:stCondLst>
                            <p:childTnLst>
                              <p:par>
                                <p:cTn id="62" presetID="9" presetClass="entr" presetSubtype="0" fill="hold" grpId="0" nodeType="afterEffect">
                                  <p:stCondLst>
                                    <p:cond delay="1000"/>
                                  </p:stCondLst>
                                  <p:childTnLst>
                                    <p:set>
                                      <p:cBhvr>
                                        <p:cTn id="63" dur="1" fill="hold">
                                          <p:stCondLst>
                                            <p:cond delay="0"/>
                                          </p:stCondLst>
                                        </p:cTn>
                                        <p:tgtEl>
                                          <p:spTgt spid="543756"/>
                                        </p:tgtEl>
                                        <p:attrNameLst>
                                          <p:attrName>style.visibility</p:attrName>
                                        </p:attrNameLst>
                                      </p:cBhvr>
                                      <p:to>
                                        <p:strVal val="visible"/>
                                      </p:to>
                                    </p:set>
                                    <p:animEffect transition="in" filter="dissolve">
                                      <p:cBhvr>
                                        <p:cTn id="64" dur="500"/>
                                        <p:tgtEl>
                                          <p:spTgt spid="543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746" grpId="0" animBg="1"/>
      <p:bldP spid="543747" grpId="0" animBg="1"/>
      <p:bldP spid="543748" grpId="0" animBg="1"/>
      <p:bldP spid="543749" grpId="0" animBg="1"/>
      <p:bldP spid="543750" grpId="0" animBg="1"/>
      <p:bldP spid="543751" grpId="0" animBg="1"/>
      <p:bldP spid="543752" grpId="0" animBg="1"/>
      <p:bldP spid="543753" grpId="0" animBg="1"/>
      <p:bldP spid="543754" grpId="0" animBg="1"/>
      <p:bldP spid="543755" grpId="0" animBg="1"/>
      <p:bldP spid="543756" grpId="0" animBg="1"/>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545794" name="标题 545793"/>
          <p:cNvSpPr>
            <a:spLocks noGrp="1"/>
          </p:cNvSpPr>
          <p:nvPr>
            <p:ph type="title"/>
          </p:nvPr>
        </p:nvSpPr>
        <p:spPr>
          <a:ln/>
        </p:spPr>
        <p:txBody>
          <a:bodyPr anchor="ctr"/>
          <a:lstStyle/>
          <a:p>
            <a:r>
              <a:rPr lang="zh-CN" altLang="en-US" b="1" dirty="0">
                <a:ea typeface="楷体_GB2312" pitchFamily="49" charset="-122"/>
              </a:rPr>
              <a:t>职业生涯建议</a:t>
            </a:r>
            <a:endParaRPr lang="zh-CN" altLang="en-US" b="1">
              <a:ea typeface="楷体_GB2312" pitchFamily="49" charset="-122"/>
            </a:endParaRPr>
          </a:p>
        </p:txBody>
      </p:sp>
      <p:sp>
        <p:nvSpPr>
          <p:cNvPr id="545795" name="文本占位符 545794"/>
          <p:cNvSpPr>
            <a:spLocks noGrp="1"/>
          </p:cNvSpPr>
          <p:nvPr>
            <p:ph type="body" idx="1"/>
          </p:nvPr>
        </p:nvSpPr>
        <p:spPr>
          <a:ln/>
        </p:spPr>
        <p:txBody>
          <a:bodyPr/>
          <a:lstStyle/>
          <a:p>
            <a:r>
              <a:rPr lang="zh-CN" altLang="en-US" b="1" dirty="0">
                <a:latin typeface="Times New Roman" panose="02020603050405020304" pitchFamily="18" charset="0"/>
              </a:rPr>
              <a:t>审慎选择第一项职务</a:t>
            </a:r>
          </a:p>
          <a:p>
            <a:r>
              <a:rPr lang="zh-CN" altLang="en-US" b="1" dirty="0">
                <a:latin typeface="Times New Roman" panose="02020603050405020304" pitchFamily="18" charset="0"/>
              </a:rPr>
              <a:t>了解权力结构</a:t>
            </a:r>
          </a:p>
          <a:p>
            <a:r>
              <a:rPr lang="zh-CN" altLang="en-US" b="1" dirty="0">
                <a:latin typeface="Times New Roman" panose="02020603050405020304" pitchFamily="18" charset="0"/>
              </a:rPr>
              <a:t>获得对组织资源的控制</a:t>
            </a:r>
          </a:p>
          <a:p>
            <a:r>
              <a:rPr lang="zh-CN" altLang="en-US" b="1" dirty="0">
                <a:latin typeface="Times New Roman" panose="02020603050405020304" pitchFamily="18" charset="0"/>
              </a:rPr>
              <a:t>不要在最初的职务上停留太久</a:t>
            </a:r>
          </a:p>
          <a:p>
            <a:r>
              <a:rPr lang="zh-CN" altLang="en-US" b="1" dirty="0">
                <a:latin typeface="Times New Roman" panose="02020603050405020304" pitchFamily="18" charset="0"/>
              </a:rPr>
              <a:t>找个导师</a:t>
            </a:r>
          </a:p>
          <a:p>
            <a:r>
              <a:rPr lang="zh-CN" altLang="en-US" b="1" dirty="0">
                <a:latin typeface="Times New Roman" panose="02020603050405020304" pitchFamily="18" charset="0"/>
              </a:rPr>
              <a:t>在组织内部保持流动性</a:t>
            </a:r>
          </a:p>
          <a:p>
            <a:r>
              <a:rPr lang="zh-CN" altLang="en-US" b="1" dirty="0">
                <a:latin typeface="Times New Roman" panose="02020603050405020304" pitchFamily="18" charset="0"/>
              </a:rPr>
              <a:t>考虑横向发展</a:t>
            </a:r>
            <a:endParaRPr lang="zh-CN" altLang="en-US" b="1">
              <a:latin typeface="Times New Roman" panose="02020603050405020304" pitchFamily="18" charset="0"/>
            </a:endParaRPr>
          </a:p>
        </p:txBody>
      </p:sp>
      <p:sp>
        <p:nvSpPr>
          <p:cNvPr id="545796" name="文本框 545795"/>
          <p:cNvSpPr txBox="1"/>
          <p:nvPr/>
        </p:nvSpPr>
        <p:spPr>
          <a:xfrm>
            <a:off x="1295400" y="533400"/>
            <a:ext cx="1692275" cy="641350"/>
          </a:xfrm>
          <a:prstGeom prst="rect">
            <a:avLst/>
          </a:prstGeom>
          <a:noFill/>
          <a:ln w="9525">
            <a:noFill/>
          </a:ln>
        </p:spPr>
        <p:txBody>
          <a:bodyPr>
            <a:spAutoFit/>
          </a:bodyPr>
          <a:lstStyle/>
          <a:p>
            <a:pPr eaLnBrk="1" hangingPunct="1">
              <a:spcBef>
                <a:spcPct val="50000"/>
              </a:spcBef>
            </a:pPr>
            <a:r>
              <a:rPr lang="zh-CN" altLang="en-US" sz="3600" b="1" u="none" dirty="0">
                <a:solidFill>
                  <a:schemeClr val="hlink"/>
                </a:solidFill>
                <a:latin typeface="Tahoma" panose="020B0604030504040204" pitchFamily="34" charset="0"/>
              </a:rPr>
              <a:t>对个人</a:t>
            </a:r>
            <a:endParaRPr lang="zh-CN" altLang="en-US" sz="3600" b="1" u="none">
              <a:solidFill>
                <a:schemeClr val="hlink"/>
              </a:solidFill>
              <a:latin typeface="Tahoma" panose="020B0604030504040204" pitchFamily="34" charset="0"/>
            </a:endParaRPr>
          </a:p>
        </p:txBody>
      </p:sp>
    </p:spTree>
  </p:cSld>
  <p:clrMapOvr>
    <a:masterClrMapping/>
  </p:clrMapOvr>
  <p:transition>
    <p:random/>
  </p:transition>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546818" name="标题 546817"/>
          <p:cNvSpPr>
            <a:spLocks noGrp="1"/>
          </p:cNvSpPr>
          <p:nvPr>
            <p:ph type="title"/>
          </p:nvPr>
        </p:nvSpPr>
        <p:spPr>
          <a:ln/>
        </p:spPr>
        <p:txBody>
          <a:bodyPr anchor="ctr"/>
          <a:lstStyle/>
          <a:p>
            <a:r>
              <a:rPr lang="zh-CN" altLang="en-US" b="1" dirty="0">
                <a:ea typeface="楷体_GB2312" pitchFamily="49" charset="-122"/>
              </a:rPr>
              <a:t>职业生涯建议</a:t>
            </a:r>
            <a:endParaRPr lang="zh-CN" altLang="en-US" b="1">
              <a:ea typeface="楷体_GB2312" pitchFamily="49" charset="-122"/>
            </a:endParaRPr>
          </a:p>
        </p:txBody>
      </p:sp>
      <p:sp>
        <p:nvSpPr>
          <p:cNvPr id="546819" name="文本占位符 546818"/>
          <p:cNvSpPr>
            <a:spLocks noGrp="1"/>
          </p:cNvSpPr>
          <p:nvPr>
            <p:ph type="body" idx="1"/>
          </p:nvPr>
        </p:nvSpPr>
        <p:spPr>
          <a:ln/>
        </p:spPr>
        <p:txBody>
          <a:bodyPr/>
          <a:lstStyle/>
          <a:p>
            <a:r>
              <a:rPr lang="zh-CN" altLang="en-US" b="1" dirty="0"/>
              <a:t>不要轻易进行工作流动</a:t>
            </a:r>
          </a:p>
          <a:p>
            <a:r>
              <a:rPr lang="zh-CN" altLang="en-US" b="1" dirty="0"/>
              <a:t>注意培养自己的职业能力</a:t>
            </a:r>
          </a:p>
          <a:p>
            <a:r>
              <a:rPr lang="zh-CN" altLang="en-US" b="1" dirty="0"/>
              <a:t>建立恰当的社会关系</a:t>
            </a:r>
          </a:p>
          <a:p>
            <a:r>
              <a:rPr lang="zh-CN" altLang="en-US" b="1" dirty="0"/>
              <a:t>有长远的职业眼光</a:t>
            </a:r>
            <a:endParaRPr lang="zh-CN" altLang="en-US" b="1"/>
          </a:p>
        </p:txBody>
      </p:sp>
      <p:sp>
        <p:nvSpPr>
          <p:cNvPr id="546820" name="文本框 546819"/>
          <p:cNvSpPr txBox="1"/>
          <p:nvPr/>
        </p:nvSpPr>
        <p:spPr>
          <a:xfrm>
            <a:off x="1295400" y="533400"/>
            <a:ext cx="1295400" cy="519113"/>
          </a:xfrm>
          <a:prstGeom prst="rect">
            <a:avLst/>
          </a:prstGeom>
          <a:noFill/>
          <a:ln w="9525">
            <a:noFill/>
          </a:ln>
        </p:spPr>
        <p:txBody>
          <a:bodyPr>
            <a:spAutoFit/>
          </a:bodyPr>
          <a:lstStyle/>
          <a:p>
            <a:pPr eaLnBrk="1" hangingPunct="1">
              <a:spcBef>
                <a:spcPct val="50000"/>
              </a:spcBef>
            </a:pPr>
            <a:r>
              <a:rPr lang="zh-CN" altLang="en-US" sz="2800" b="1" u="none" dirty="0">
                <a:solidFill>
                  <a:schemeClr val="hlink"/>
                </a:solidFill>
                <a:latin typeface="Tahoma" panose="020B0604030504040204" pitchFamily="34" charset="0"/>
              </a:rPr>
              <a:t>对个人</a:t>
            </a:r>
            <a:endParaRPr lang="zh-CN" altLang="en-US" sz="2800" b="1" u="none">
              <a:solidFill>
                <a:schemeClr val="hlink"/>
              </a:solidFill>
              <a:latin typeface="Tahoma" panose="020B0604030504040204" pitchFamily="34" charset="0"/>
            </a:endParaRPr>
          </a:p>
        </p:txBody>
      </p:sp>
    </p:spTree>
  </p:cSld>
  <p:clrMapOvr>
    <a:masterClrMapping/>
  </p:clrMapOvr>
  <p:transition>
    <p:random/>
  </p:transition>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547842" name="文本框 547841"/>
          <p:cNvSpPr txBox="1"/>
          <p:nvPr/>
        </p:nvSpPr>
        <p:spPr>
          <a:xfrm>
            <a:off x="1143000" y="1050925"/>
            <a:ext cx="6172200" cy="701675"/>
          </a:xfrm>
          <a:prstGeom prst="rect">
            <a:avLst/>
          </a:prstGeom>
          <a:noFill/>
          <a:ln w="9525">
            <a:noFill/>
          </a:ln>
          <a:effectLst>
            <a:outerShdw dist="35921" dir="2699999" algn="ctr" rotWithShape="0">
              <a:schemeClr val="bg1"/>
            </a:outerShdw>
          </a:effectLst>
        </p:spPr>
        <p:txBody>
          <a:bodyPr>
            <a:spAutoFit/>
          </a:bodyPr>
          <a:lstStyle/>
          <a:p>
            <a:pPr eaLnBrk="1" hangingPunct="1">
              <a:spcBef>
                <a:spcPct val="50000"/>
              </a:spcBef>
            </a:pPr>
            <a:r>
              <a:rPr lang="zh-CN" altLang="en-US" sz="4000" b="1" u="none" dirty="0">
                <a:solidFill>
                  <a:schemeClr val="tx2"/>
                </a:solidFill>
                <a:latin typeface="Times New Roman" panose="02020603050405020304" pitchFamily="18" charset="0"/>
                <a:ea typeface="楷体_GB2312" pitchFamily="49" charset="-122"/>
              </a:rPr>
              <a:t>职业管理的主要内容</a:t>
            </a:r>
            <a:endParaRPr lang="zh-CN" altLang="en-US" sz="4000" b="1" u="none">
              <a:solidFill>
                <a:schemeClr val="tx2"/>
              </a:solidFill>
              <a:latin typeface="Times New Roman" panose="02020603050405020304" pitchFamily="18" charset="0"/>
              <a:ea typeface="楷体_GB2312" pitchFamily="49" charset="-122"/>
            </a:endParaRPr>
          </a:p>
        </p:txBody>
      </p:sp>
      <p:sp>
        <p:nvSpPr>
          <p:cNvPr id="547843" name="文本框 547842"/>
          <p:cNvSpPr txBox="1"/>
          <p:nvPr/>
        </p:nvSpPr>
        <p:spPr>
          <a:xfrm>
            <a:off x="1066800" y="1812925"/>
            <a:ext cx="7543800" cy="3421063"/>
          </a:xfrm>
          <a:prstGeom prst="rect">
            <a:avLst/>
          </a:prstGeom>
          <a:noFill/>
          <a:ln w="9525">
            <a:noFill/>
          </a:ln>
        </p:spPr>
        <p:txBody>
          <a:bodyPr>
            <a:spAutoFit/>
          </a:bodyPr>
          <a:lstStyle/>
          <a:p>
            <a:pPr marL="279400" indent="-279400" algn="just" eaLnBrk="1" hangingPunct="1">
              <a:lnSpc>
                <a:spcPct val="125000"/>
              </a:lnSpc>
              <a:spcBef>
                <a:spcPct val="10000"/>
              </a:spcBef>
              <a:buClr>
                <a:schemeClr val="accent1"/>
              </a:buClr>
              <a:buFont typeface="Wingdings" panose="05000000000000000000" pitchFamily="2" charset="2"/>
              <a:buChar char="n"/>
            </a:pPr>
            <a:r>
              <a:rPr lang="zh-CN" altLang="en-US" sz="2800" b="1" u="none" dirty="0">
                <a:latin typeface="Times New Roman" panose="02020603050405020304" pitchFamily="18" charset="0"/>
                <a:ea typeface="楷体_GB2312" pitchFamily="49" charset="-122"/>
              </a:rPr>
              <a:t>员工个人对自己的能力、兴趣、以及自己职业发展的要求和目标进行分析和评估。</a:t>
            </a:r>
          </a:p>
          <a:p>
            <a:pPr marL="279400" indent="-279400" algn="just" eaLnBrk="1" hangingPunct="1">
              <a:lnSpc>
                <a:spcPct val="125000"/>
              </a:lnSpc>
              <a:spcBef>
                <a:spcPct val="10000"/>
              </a:spcBef>
              <a:buClr>
                <a:schemeClr val="accent1"/>
              </a:buClr>
              <a:buFont typeface="Wingdings" panose="05000000000000000000" pitchFamily="2" charset="2"/>
              <a:buChar char="n"/>
            </a:pPr>
            <a:r>
              <a:rPr lang="zh-CN" altLang="en-US" sz="2800" b="1" u="none" dirty="0">
                <a:latin typeface="Times New Roman" panose="02020603050405020304" pitchFamily="18" charset="0"/>
                <a:ea typeface="楷体_GB2312" pitchFamily="49" charset="-122"/>
              </a:rPr>
              <a:t>组织对员工个人能力和潜力的评估。</a:t>
            </a:r>
          </a:p>
          <a:p>
            <a:pPr marL="279400" indent="-279400" algn="just" eaLnBrk="1" hangingPunct="1">
              <a:lnSpc>
                <a:spcPct val="125000"/>
              </a:lnSpc>
              <a:spcBef>
                <a:spcPct val="10000"/>
              </a:spcBef>
              <a:buClr>
                <a:schemeClr val="accent1"/>
              </a:buClr>
              <a:buFont typeface="Wingdings" panose="05000000000000000000" pitchFamily="2" charset="2"/>
              <a:buChar char="n"/>
            </a:pPr>
            <a:r>
              <a:rPr lang="zh-CN" altLang="en-US" sz="2800" b="1" u="none" dirty="0">
                <a:latin typeface="Times New Roman" panose="02020603050405020304" pitchFamily="18" charset="0"/>
                <a:ea typeface="楷体_GB2312" pitchFamily="49" charset="-122"/>
              </a:rPr>
              <a:t>企业组织及时地提供在本组织内职业发展的有关信息，给予公平竞争的机会。</a:t>
            </a:r>
          </a:p>
          <a:p>
            <a:pPr marL="279400" indent="-279400" algn="just" eaLnBrk="1" hangingPunct="1">
              <a:lnSpc>
                <a:spcPct val="125000"/>
              </a:lnSpc>
              <a:spcBef>
                <a:spcPct val="10000"/>
              </a:spcBef>
              <a:buClr>
                <a:schemeClr val="accent1"/>
              </a:buClr>
              <a:buFont typeface="Wingdings" panose="05000000000000000000" pitchFamily="2" charset="2"/>
              <a:buChar char="n"/>
            </a:pPr>
            <a:r>
              <a:rPr lang="zh-CN" altLang="en-US" sz="2800" b="1" u="none" dirty="0">
                <a:latin typeface="Times New Roman" panose="02020603050405020304" pitchFamily="18" charset="0"/>
                <a:ea typeface="楷体_GB2312" pitchFamily="49" charset="-122"/>
              </a:rPr>
              <a:t>提供职业咨询</a:t>
            </a:r>
            <a:endParaRPr lang="zh-CN" altLang="en-US" sz="2800" b="1" u="none">
              <a:latin typeface="Times New Roman" panose="02020603050405020304" pitchFamily="18" charset="0"/>
              <a:ea typeface="楷体_GB2312" pitchFamily="49" charset="-122"/>
            </a:endParaRPr>
          </a:p>
        </p:txBody>
      </p:sp>
      <p:sp>
        <p:nvSpPr>
          <p:cNvPr id="547844" name="文本框 547843"/>
          <p:cNvSpPr txBox="1"/>
          <p:nvPr/>
        </p:nvSpPr>
        <p:spPr>
          <a:xfrm>
            <a:off x="1295400" y="533400"/>
            <a:ext cx="1295400" cy="519113"/>
          </a:xfrm>
          <a:prstGeom prst="rect">
            <a:avLst/>
          </a:prstGeom>
          <a:noFill/>
          <a:ln w="9525">
            <a:noFill/>
          </a:ln>
        </p:spPr>
        <p:txBody>
          <a:bodyPr>
            <a:spAutoFit/>
          </a:bodyPr>
          <a:lstStyle/>
          <a:p>
            <a:pPr eaLnBrk="1" hangingPunct="1">
              <a:spcBef>
                <a:spcPct val="50000"/>
              </a:spcBef>
            </a:pPr>
            <a:r>
              <a:rPr lang="zh-CN" altLang="en-US" sz="2800" b="1" u="none" dirty="0">
                <a:solidFill>
                  <a:schemeClr val="hlink"/>
                </a:solidFill>
                <a:latin typeface="Tahoma" panose="020B0604030504040204" pitchFamily="34" charset="0"/>
              </a:rPr>
              <a:t>对组织</a:t>
            </a:r>
            <a:endParaRPr lang="zh-CN" altLang="en-US" sz="2800" b="1" u="none">
              <a:solidFill>
                <a:schemeClr val="hlink"/>
              </a:solidFill>
              <a:latin typeface="Tahoma" panose="020B0604030504040204" pitchFamily="34" charset="0"/>
            </a:endParaRPr>
          </a:p>
        </p:txBody>
      </p:sp>
    </p:spTree>
  </p:cSld>
  <p:clrMapOvr>
    <a:masterClrMapping/>
  </p:clrMapOvr>
  <p:transition>
    <p:random/>
  </p:transition>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549890" name="文本框 549889"/>
          <p:cNvSpPr txBox="1"/>
          <p:nvPr/>
        </p:nvSpPr>
        <p:spPr>
          <a:xfrm>
            <a:off x="1219200" y="1127125"/>
            <a:ext cx="6477000" cy="762000"/>
          </a:xfrm>
          <a:prstGeom prst="rect">
            <a:avLst/>
          </a:prstGeom>
          <a:noFill/>
          <a:ln w="9525">
            <a:noFill/>
          </a:ln>
          <a:effectLst>
            <a:outerShdw dist="35921" dir="2699999" algn="ctr" rotWithShape="0">
              <a:schemeClr val="bg1"/>
            </a:outerShdw>
          </a:effectLst>
        </p:spPr>
        <p:txBody>
          <a:bodyPr>
            <a:spAutoFit/>
          </a:bodyPr>
          <a:lstStyle/>
          <a:p>
            <a:pPr eaLnBrk="1" hangingPunct="1">
              <a:spcBef>
                <a:spcPct val="50000"/>
              </a:spcBef>
            </a:pPr>
            <a:r>
              <a:rPr lang="zh-CN" altLang="en-US" sz="4400" b="1" u="none" dirty="0">
                <a:solidFill>
                  <a:schemeClr val="tx2"/>
                </a:solidFill>
                <a:latin typeface="Times New Roman" panose="02020603050405020304" pitchFamily="18" charset="0"/>
                <a:ea typeface="楷体_GB2312" pitchFamily="49" charset="-122"/>
              </a:rPr>
              <a:t>职业管理侧重点</a:t>
            </a:r>
            <a:endParaRPr lang="zh-CN" altLang="en-US" sz="4400" b="1" u="none">
              <a:solidFill>
                <a:schemeClr val="tx2"/>
              </a:solidFill>
              <a:latin typeface="Times New Roman" panose="02020603050405020304" pitchFamily="18" charset="0"/>
              <a:ea typeface="楷体_GB2312" pitchFamily="49" charset="-122"/>
            </a:endParaRPr>
          </a:p>
        </p:txBody>
      </p:sp>
      <p:sp>
        <p:nvSpPr>
          <p:cNvPr id="549891" name="文本框 549890"/>
          <p:cNvSpPr txBox="1"/>
          <p:nvPr/>
        </p:nvSpPr>
        <p:spPr>
          <a:xfrm>
            <a:off x="533400" y="2046288"/>
            <a:ext cx="7696200" cy="4125912"/>
          </a:xfrm>
          <a:prstGeom prst="rect">
            <a:avLst/>
          </a:prstGeom>
          <a:noFill/>
          <a:ln w="9525">
            <a:noFill/>
          </a:ln>
        </p:spPr>
        <p:txBody>
          <a:bodyPr>
            <a:spAutoFit/>
          </a:bodyPr>
          <a:lstStyle/>
          <a:p>
            <a:pPr algn="just" eaLnBrk="1" hangingPunct="1">
              <a:lnSpc>
                <a:spcPct val="135000"/>
              </a:lnSpc>
              <a:buClr>
                <a:schemeClr val="accent1"/>
              </a:buClr>
              <a:buFont typeface="Wingdings" panose="05000000000000000000" pitchFamily="2" charset="2"/>
              <a:buChar char="n"/>
            </a:pPr>
            <a:r>
              <a:rPr lang="zh-CN" altLang="en-US" sz="2800" b="1" u="none" dirty="0">
                <a:latin typeface="Times New Roman" panose="02020603050405020304" pitchFamily="18" charset="0"/>
                <a:ea typeface="黑体" panose="02010609060101010101" pitchFamily="49" charset="-122"/>
              </a:rPr>
              <a:t>初期（介入阶段）：</a:t>
            </a:r>
            <a:r>
              <a:rPr lang="zh-CN" altLang="en-US" sz="2800" u="none" dirty="0">
                <a:latin typeface="Times New Roman" panose="02020603050405020304" pitchFamily="18" charset="0"/>
                <a:ea typeface="幼圆" panose="02010509060101010101" pitchFamily="49" charset="-122"/>
              </a:rPr>
              <a:t>促进雇员的组织化</a:t>
            </a:r>
          </a:p>
          <a:p>
            <a:pPr algn="just" eaLnBrk="1" hangingPunct="1">
              <a:lnSpc>
                <a:spcPct val="135000"/>
              </a:lnSpc>
              <a:buClr>
                <a:schemeClr val="accent1"/>
              </a:buClr>
              <a:buFont typeface="Wingdings" panose="05000000000000000000" pitchFamily="2" charset="2"/>
              <a:buChar char="n"/>
            </a:pPr>
            <a:r>
              <a:rPr lang="zh-CN" altLang="en-US" sz="2800" b="1" u="none" dirty="0">
                <a:latin typeface="Times New Roman" panose="02020603050405020304" pitchFamily="18" charset="0"/>
                <a:ea typeface="黑体" panose="02010609060101010101" pitchFamily="49" charset="-122"/>
              </a:rPr>
              <a:t>早期（成长阶段）：</a:t>
            </a:r>
            <a:r>
              <a:rPr lang="zh-CN" altLang="en-US" sz="2800" u="none" dirty="0">
                <a:latin typeface="Times New Roman" panose="02020603050405020304" pitchFamily="18" charset="0"/>
                <a:ea typeface="幼圆" panose="02010509060101010101" pitchFamily="49" charset="-122"/>
              </a:rPr>
              <a:t>让新员工从事具有挑战性的工作</a:t>
            </a:r>
          </a:p>
          <a:p>
            <a:pPr algn="just" eaLnBrk="1" hangingPunct="1">
              <a:lnSpc>
                <a:spcPct val="135000"/>
              </a:lnSpc>
              <a:buClr>
                <a:schemeClr val="accent1"/>
              </a:buClr>
              <a:buFont typeface="Wingdings" panose="05000000000000000000" pitchFamily="2" charset="2"/>
              <a:buChar char="n"/>
            </a:pPr>
            <a:r>
              <a:rPr lang="zh-CN" altLang="en-US" sz="2800" b="1" u="none" dirty="0">
                <a:latin typeface="Times New Roman" panose="02020603050405020304" pitchFamily="18" charset="0"/>
                <a:ea typeface="黑体" panose="02010609060101010101" pitchFamily="49" charset="-122"/>
              </a:rPr>
              <a:t>中期（成熟阶段）</a:t>
            </a:r>
          </a:p>
          <a:p>
            <a:pPr lvl="1" algn="just" eaLnBrk="1" hangingPunct="1">
              <a:lnSpc>
                <a:spcPct val="135000"/>
              </a:lnSpc>
              <a:buClr>
                <a:srgbClr val="66FFFF"/>
              </a:buClr>
              <a:buFont typeface="Wingdings" panose="05000000000000000000" pitchFamily="2" charset="2"/>
              <a:buChar char="Ø"/>
            </a:pPr>
            <a:r>
              <a:rPr lang="zh-CN" altLang="en-US" sz="2800" u="none" dirty="0">
                <a:latin typeface="幼圆" panose="02010509060101010101" pitchFamily="49" charset="-122"/>
                <a:ea typeface="幼圆" panose="02010509060101010101" pitchFamily="49" charset="-122"/>
              </a:rPr>
              <a:t>训练中年员工去帮助年轻员工</a:t>
            </a:r>
          </a:p>
          <a:p>
            <a:pPr lvl="1" algn="just" eaLnBrk="1" hangingPunct="1">
              <a:lnSpc>
                <a:spcPct val="135000"/>
              </a:lnSpc>
              <a:buClr>
                <a:srgbClr val="66FFFF"/>
              </a:buClr>
              <a:buFont typeface="Wingdings" panose="05000000000000000000" pitchFamily="2" charset="2"/>
              <a:buChar char="Ø"/>
            </a:pPr>
            <a:r>
              <a:rPr lang="zh-CN" altLang="en-US" sz="2800" u="none" dirty="0">
                <a:latin typeface="幼圆" panose="02010509060101010101" pitchFamily="49" charset="-122"/>
                <a:ea typeface="幼圆" panose="02010509060101010101" pitchFamily="49" charset="-122"/>
              </a:rPr>
              <a:t>解决或防止中年员工的知识老化问题</a:t>
            </a:r>
          </a:p>
          <a:p>
            <a:pPr algn="just" eaLnBrk="1" hangingPunct="1">
              <a:lnSpc>
                <a:spcPct val="135000"/>
              </a:lnSpc>
              <a:buClr>
                <a:schemeClr val="accent1"/>
              </a:buClr>
              <a:buFont typeface="Wingdings" panose="05000000000000000000" pitchFamily="2" charset="2"/>
              <a:buChar char="n"/>
            </a:pPr>
            <a:r>
              <a:rPr lang="zh-CN" altLang="en-US" sz="2800" b="1" u="none" dirty="0">
                <a:latin typeface="Times New Roman" panose="02020603050405020304" pitchFamily="18" charset="0"/>
                <a:ea typeface="黑体" panose="02010609060101010101" pitchFamily="49" charset="-122"/>
              </a:rPr>
              <a:t>晚期（老年）：</a:t>
            </a:r>
            <a:r>
              <a:rPr lang="zh-CN" altLang="en-US" sz="2800" u="none" dirty="0">
                <a:latin typeface="Times New Roman" panose="02020603050405020304" pitchFamily="18" charset="0"/>
                <a:ea typeface="幼圆" panose="02010509060101010101" pitchFamily="49" charset="-122"/>
              </a:rPr>
              <a:t>破除偏见</a:t>
            </a:r>
            <a:endParaRPr lang="zh-CN" altLang="en-US" sz="2800" u="none">
              <a:latin typeface="Times New Roman" panose="02020603050405020304" pitchFamily="18" charset="0"/>
              <a:ea typeface="幼圆" panose="02010509060101010101" pitchFamily="49" charset="-122"/>
            </a:endParaRPr>
          </a:p>
        </p:txBody>
      </p:sp>
      <p:sp>
        <p:nvSpPr>
          <p:cNvPr id="549892" name="文本框 549891"/>
          <p:cNvSpPr txBox="1"/>
          <p:nvPr/>
        </p:nvSpPr>
        <p:spPr>
          <a:xfrm>
            <a:off x="1295400" y="533400"/>
            <a:ext cx="1295400" cy="519113"/>
          </a:xfrm>
          <a:prstGeom prst="rect">
            <a:avLst/>
          </a:prstGeom>
          <a:noFill/>
          <a:ln w="9525">
            <a:noFill/>
          </a:ln>
        </p:spPr>
        <p:txBody>
          <a:bodyPr>
            <a:spAutoFit/>
          </a:bodyPr>
          <a:lstStyle/>
          <a:p>
            <a:pPr eaLnBrk="1" hangingPunct="1">
              <a:spcBef>
                <a:spcPct val="50000"/>
              </a:spcBef>
            </a:pPr>
            <a:r>
              <a:rPr lang="zh-CN" altLang="en-US" sz="2800" b="1" u="none" dirty="0">
                <a:solidFill>
                  <a:schemeClr val="hlink"/>
                </a:solidFill>
                <a:latin typeface="Tahoma" panose="020B0604030504040204" pitchFamily="34" charset="0"/>
              </a:rPr>
              <a:t>对组织</a:t>
            </a:r>
            <a:endParaRPr lang="zh-CN" altLang="en-US" sz="2800" b="1" u="none">
              <a:solidFill>
                <a:schemeClr val="hlink"/>
              </a:solidFill>
              <a:latin typeface="Tahoma" panose="020B0604030504040204" pitchFamily="34" charset="0"/>
            </a:endParaRPr>
          </a:p>
        </p:txBody>
      </p:sp>
    </p:spTree>
  </p:cSld>
  <p:clrMapOvr>
    <a:masterClrMapping/>
  </p:clrMapOvr>
  <p:transition>
    <p:random/>
  </p:transition>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550914" name="标题 550913"/>
          <p:cNvSpPr>
            <a:spLocks noGrp="1"/>
          </p:cNvSpPr>
          <p:nvPr>
            <p:ph type="title"/>
          </p:nvPr>
        </p:nvSpPr>
        <p:spPr>
          <a:ln/>
        </p:spPr>
        <p:txBody>
          <a:bodyPr anchor="ctr"/>
          <a:lstStyle/>
          <a:p>
            <a:r>
              <a:rPr lang="zh-CN" altLang="en-US" b="1" dirty="0">
                <a:ea typeface="楷体_GB2312" pitchFamily="49" charset="-122"/>
              </a:rPr>
              <a:t>帮助员工实现职业计划</a:t>
            </a:r>
            <a:endParaRPr lang="zh-CN" altLang="en-US" b="1">
              <a:ea typeface="楷体_GB2312" pitchFamily="49" charset="-122"/>
            </a:endParaRPr>
          </a:p>
        </p:txBody>
      </p:sp>
      <p:sp>
        <p:nvSpPr>
          <p:cNvPr id="550915" name="文本占位符 550914"/>
          <p:cNvSpPr>
            <a:spLocks noGrp="1"/>
          </p:cNvSpPr>
          <p:nvPr>
            <p:ph type="body" idx="1"/>
          </p:nvPr>
        </p:nvSpPr>
        <p:spPr>
          <a:ln/>
        </p:spPr>
        <p:txBody>
          <a:bodyPr/>
          <a:lstStyle/>
          <a:p>
            <a:r>
              <a:rPr lang="zh-CN" altLang="en-US" dirty="0"/>
              <a:t>招聘中注意职业兴趣</a:t>
            </a:r>
          </a:p>
          <a:p>
            <a:r>
              <a:rPr lang="zh-CN" altLang="en-US" dirty="0"/>
              <a:t>提供一定的工作轮换</a:t>
            </a:r>
          </a:p>
          <a:p>
            <a:r>
              <a:rPr lang="zh-CN" altLang="en-US" dirty="0"/>
              <a:t>培训</a:t>
            </a:r>
          </a:p>
          <a:p>
            <a:r>
              <a:rPr lang="zh-CN" altLang="en-US" dirty="0"/>
              <a:t>考核中关注职业发展</a:t>
            </a:r>
          </a:p>
          <a:p>
            <a:r>
              <a:rPr lang="zh-CN" altLang="en-US" dirty="0"/>
              <a:t>公平竞争的机会</a:t>
            </a:r>
            <a:endParaRPr lang="zh-CN" altLang="en-US"/>
          </a:p>
        </p:txBody>
      </p:sp>
      <p:sp>
        <p:nvSpPr>
          <p:cNvPr id="550916" name="文本框 550915"/>
          <p:cNvSpPr txBox="1"/>
          <p:nvPr/>
        </p:nvSpPr>
        <p:spPr>
          <a:xfrm>
            <a:off x="395288" y="549275"/>
            <a:ext cx="1295400" cy="519113"/>
          </a:xfrm>
          <a:prstGeom prst="rect">
            <a:avLst/>
          </a:prstGeom>
          <a:noFill/>
          <a:ln w="9525">
            <a:noFill/>
          </a:ln>
        </p:spPr>
        <p:txBody>
          <a:bodyPr>
            <a:spAutoFit/>
          </a:bodyPr>
          <a:lstStyle/>
          <a:p>
            <a:pPr eaLnBrk="1" hangingPunct="1">
              <a:spcBef>
                <a:spcPct val="50000"/>
              </a:spcBef>
            </a:pPr>
            <a:r>
              <a:rPr lang="zh-CN" altLang="en-US" sz="2800" b="1" u="none" dirty="0">
                <a:solidFill>
                  <a:schemeClr val="hlink"/>
                </a:solidFill>
                <a:latin typeface="Tahoma" panose="020B0604030504040204" pitchFamily="34" charset="0"/>
              </a:rPr>
              <a:t>对组织</a:t>
            </a:r>
            <a:endParaRPr lang="zh-CN" altLang="en-US" sz="2800" b="1" u="none">
              <a:solidFill>
                <a:schemeClr val="hlink"/>
              </a:solidFill>
              <a:latin typeface="Tahoma" panose="020B0604030504040204" pitchFamily="34" charset="0"/>
            </a:endParaRPr>
          </a:p>
        </p:txBody>
      </p:sp>
      <p:sp>
        <p:nvSpPr>
          <p:cNvPr id="550917" name="矩形 550916"/>
          <p:cNvSpPr/>
          <p:nvPr/>
        </p:nvSpPr>
        <p:spPr>
          <a:xfrm>
            <a:off x="1938338" y="3076575"/>
            <a:ext cx="9144000" cy="0"/>
          </a:xfrm>
          <a:prstGeom prst="rect">
            <a:avLst/>
          </a:prstGeom>
          <a:noFill/>
          <a:ln w="9525">
            <a:noFill/>
          </a:ln>
        </p:spPr>
        <p:txBody>
          <a:bodyPr/>
          <a:lstStyle/>
          <a:p>
            <a:endParaRPr lang="zh-CN" altLang="en-US"/>
          </a:p>
        </p:txBody>
      </p:sp>
    </p:spTree>
  </p:cSld>
  <p:clrMapOvr>
    <a:masterClrMapping/>
  </p:clrMapOvr>
  <p:transition>
    <p:random/>
  </p:transition>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700418" name="标题 700417"/>
          <p:cNvSpPr>
            <a:spLocks noGrp="1"/>
          </p:cNvSpPr>
          <p:nvPr>
            <p:ph type="title"/>
          </p:nvPr>
        </p:nvSpPr>
        <p:spPr>
          <a:ln/>
        </p:spPr>
        <p:txBody>
          <a:bodyPr anchor="ctr"/>
          <a:lstStyle/>
          <a:p>
            <a:r>
              <a:rPr lang="zh-CN" altLang="en-US" dirty="0">
                <a:solidFill>
                  <a:srgbClr val="FF0000"/>
                </a:solidFill>
              </a:rPr>
              <a:t>第三节 实践困境</a:t>
            </a:r>
            <a:endParaRPr lang="zh-CN" altLang="en-US">
              <a:solidFill>
                <a:srgbClr val="FF0000"/>
              </a:solidFill>
            </a:endParaRPr>
          </a:p>
        </p:txBody>
      </p:sp>
      <p:sp>
        <p:nvSpPr>
          <p:cNvPr id="700419" name="文本占位符 700418"/>
          <p:cNvSpPr>
            <a:spLocks noGrp="1"/>
          </p:cNvSpPr>
          <p:nvPr>
            <p:ph type="body" idx="1"/>
          </p:nvPr>
        </p:nvSpPr>
        <p:spPr>
          <a:ln/>
        </p:spPr>
        <p:txBody>
          <a:bodyPr/>
          <a:lstStyle/>
          <a:p>
            <a:pPr>
              <a:lnSpc>
                <a:spcPct val="90000"/>
              </a:lnSpc>
              <a:buNone/>
            </a:pPr>
            <a:r>
              <a:rPr lang="zh-CN" altLang="en-US" dirty="0"/>
              <a:t>一、员工职业生涯早期阶段的管理</a:t>
            </a:r>
          </a:p>
          <a:p>
            <a:pPr>
              <a:lnSpc>
                <a:spcPct val="90000"/>
              </a:lnSpc>
              <a:buNone/>
            </a:pPr>
            <a:r>
              <a:rPr lang="en-US" altLang="zh-CN" dirty="0">
                <a:solidFill>
                  <a:schemeClr val="accent2"/>
                </a:solidFill>
              </a:rPr>
              <a:t>1</a:t>
            </a:r>
            <a:r>
              <a:rPr lang="zh-CN" altLang="en-US" dirty="0">
                <a:solidFill>
                  <a:schemeClr val="accent2"/>
                </a:solidFill>
              </a:rPr>
              <a:t>、职业生涯早期阶段员工的特征：</a:t>
            </a:r>
          </a:p>
          <a:p>
            <a:pPr>
              <a:lnSpc>
                <a:spcPct val="90000"/>
              </a:lnSpc>
            </a:pPr>
            <a:r>
              <a:rPr lang="zh-CN" altLang="en-US" dirty="0"/>
              <a:t>进取心与好高骛远的心理特征并存</a:t>
            </a:r>
          </a:p>
          <a:p>
            <a:pPr>
              <a:lnSpc>
                <a:spcPct val="90000"/>
              </a:lnSpc>
            </a:pPr>
            <a:r>
              <a:rPr lang="zh-CN" altLang="en-US" dirty="0"/>
              <a:t>自主立业意识增强与社会经历不足的现象并存</a:t>
            </a:r>
          </a:p>
          <a:p>
            <a:pPr>
              <a:lnSpc>
                <a:spcPct val="90000"/>
              </a:lnSpc>
            </a:pPr>
            <a:r>
              <a:rPr lang="zh-CN" altLang="en-US" dirty="0"/>
              <a:t>家庭角色和职业角色的冲突并存</a:t>
            </a:r>
          </a:p>
          <a:p>
            <a:pPr>
              <a:lnSpc>
                <a:spcPct val="90000"/>
              </a:lnSpc>
            </a:pPr>
            <a:r>
              <a:rPr lang="zh-CN" altLang="en-US" dirty="0"/>
              <a:t>组织与个人相互接纳和考验并存</a:t>
            </a:r>
            <a:endParaRPr lang="zh-CN" altLang="en-US"/>
          </a:p>
        </p:txBody>
      </p:sp>
    </p:spTree>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6" name="标题 769025"/>
          <p:cNvSpPr>
            <a:spLocks noGrp="1"/>
          </p:cNvSpPr>
          <p:nvPr>
            <p:ph type="title"/>
          </p:nvPr>
        </p:nvSpPr>
        <p:spPr>
          <a:xfrm>
            <a:off x="1547813" y="260350"/>
            <a:ext cx="7215187" cy="590550"/>
          </a:xfrm>
          <a:ln/>
        </p:spPr>
        <p:txBody>
          <a:bodyPr lIns="0" tIns="0" rIns="0" bIns="0" anchor="b"/>
          <a:lstStyle/>
          <a:p>
            <a:r>
              <a:rPr lang="en-US" altLang="zh-CN" sz="3200" b="1" dirty="0">
                <a:latin typeface="宋体" panose="02010600030101010101" pitchFamily="2" charset="-122"/>
              </a:rPr>
              <a:t>2.</a:t>
            </a:r>
            <a:r>
              <a:rPr lang="zh-CN" altLang="en-US" sz="3200" b="1" dirty="0">
                <a:latin typeface="宋体" panose="02010600030101010101" pitchFamily="2" charset="-122"/>
              </a:rPr>
              <a:t>人力资源的特征</a:t>
            </a:r>
          </a:p>
        </p:txBody>
      </p:sp>
      <p:sp>
        <p:nvSpPr>
          <p:cNvPr id="769027" name="文本占位符 769026"/>
          <p:cNvSpPr>
            <a:spLocks noGrp="1"/>
          </p:cNvSpPr>
          <p:nvPr>
            <p:ph type="body" idx="1"/>
          </p:nvPr>
        </p:nvSpPr>
        <p:spPr>
          <a:xfrm>
            <a:off x="1042988" y="1125538"/>
            <a:ext cx="8101012" cy="5732462"/>
          </a:xfrm>
          <a:ln/>
        </p:spPr>
        <p:txBody>
          <a:bodyPr lIns="0" tIns="0" rIns="0" bIns="0"/>
          <a:lstStyle/>
          <a:p>
            <a:pPr marL="0" indent="103505" algn="just">
              <a:lnSpc>
                <a:spcPct val="85000"/>
              </a:lnSpc>
              <a:buClr>
                <a:schemeClr val="tx1"/>
              </a:buClr>
              <a:buSzPct val="200000"/>
              <a:buFont typeface="Wingdings" panose="05000000000000000000" pitchFamily="2" charset="2"/>
              <a:buChar char="Ø"/>
            </a:pPr>
            <a:r>
              <a:rPr lang="en-US" altLang="zh-CN" sz="1000">
                <a:latin typeface="Wingdings" panose="05000000000000000000" pitchFamily="2" charset="2"/>
              </a:rPr>
              <a:t> </a:t>
            </a:r>
            <a:r>
              <a:rPr lang="en-US" altLang="zh-CN" sz="1000">
                <a:latin typeface="Times New Roman" panose="02020603050405020304" pitchFamily="18" charset="0"/>
                <a:cs typeface="Times New Roman" panose="02020603050405020304" pitchFamily="18" charset="0"/>
              </a:rPr>
              <a:t>   </a:t>
            </a:r>
            <a:r>
              <a:rPr lang="en-US" altLang="zh-CN" sz="1300" b="1" dirty="0">
                <a:latin typeface="Times New Roman" panose="02020603050405020304" pitchFamily="18" charset="0"/>
                <a:cs typeface="Times New Roman" panose="02020603050405020304" pitchFamily="18" charset="0"/>
              </a:rPr>
              <a:t>       </a:t>
            </a:r>
            <a:r>
              <a:rPr lang="en-US" altLang="zh-CN" sz="1300" b="1" dirty="0">
                <a:latin typeface="Times New Roman" panose="02020603050405020304" pitchFamily="18" charset="0"/>
              </a:rPr>
              <a:t> </a:t>
            </a:r>
            <a:r>
              <a:rPr lang="en-US" altLang="zh-CN" sz="2800" b="1" dirty="0">
                <a:latin typeface="Times New Roman" panose="02020603050405020304" pitchFamily="18" charset="0"/>
              </a:rPr>
              <a:t>1</a:t>
            </a:r>
            <a:r>
              <a:rPr lang="zh-CN" altLang="en-US" sz="2800" b="1" dirty="0">
                <a:latin typeface="Times New Roman" panose="02020603050405020304" pitchFamily="18" charset="0"/>
              </a:rPr>
              <a:t>、生成过程的时代性</a:t>
            </a:r>
            <a:endParaRPr lang="zh-CN" altLang="en-US" sz="2800" b="1" dirty="0"/>
          </a:p>
          <a:p>
            <a:pPr marL="0" indent="103505" algn="just">
              <a:lnSpc>
                <a:spcPct val="85000"/>
              </a:lnSpc>
              <a:buClr>
                <a:schemeClr val="tx1"/>
              </a:buClr>
              <a:buSzPct val="200000"/>
              <a:buFont typeface="Wingdings" panose="05000000000000000000" pitchFamily="2" charset="2"/>
              <a:buChar char="Ø"/>
            </a:pPr>
            <a:r>
              <a:rPr lang="zh-CN" altLang="en-US" sz="2800" b="1" dirty="0">
                <a:latin typeface="Times New Roman" panose="02020603050405020304" pitchFamily="18" charset="0"/>
              </a:rPr>
              <a:t>  </a:t>
            </a:r>
            <a:r>
              <a:rPr lang="en-US" altLang="zh-CN" sz="2800" b="1" dirty="0">
                <a:latin typeface="Times New Roman" panose="02020603050405020304" pitchFamily="18" charset="0"/>
              </a:rPr>
              <a:t>2</a:t>
            </a:r>
            <a:r>
              <a:rPr lang="zh-CN" altLang="en-US" sz="2800" b="1" dirty="0">
                <a:latin typeface="Times New Roman" panose="02020603050405020304" pitchFamily="18" charset="0"/>
              </a:rPr>
              <a:t>、开发对象的能动性</a:t>
            </a:r>
          </a:p>
          <a:p>
            <a:pPr marL="1666875" lvl="2">
              <a:lnSpc>
                <a:spcPct val="90000"/>
              </a:lnSpc>
              <a:buChar char="l"/>
            </a:pPr>
            <a:r>
              <a:rPr lang="zh-CN" altLang="en-US" sz="2800" b="1" dirty="0">
                <a:solidFill>
                  <a:srgbClr val="3333CC"/>
                </a:solidFill>
              </a:rPr>
              <a:t>   人的自我强化</a:t>
            </a:r>
            <a:r>
              <a:rPr lang="zh-CN" altLang="en-US" sz="2800" dirty="0"/>
              <a:t>，  </a:t>
            </a:r>
          </a:p>
          <a:p>
            <a:pPr marL="1666875" lvl="2">
              <a:lnSpc>
                <a:spcPct val="90000"/>
              </a:lnSpc>
              <a:buChar char="l"/>
            </a:pPr>
            <a:r>
              <a:rPr lang="zh-CN" altLang="en-US" sz="2800" b="1" dirty="0">
                <a:solidFill>
                  <a:srgbClr val="3333CC"/>
                </a:solidFill>
              </a:rPr>
              <a:t>   选择职业</a:t>
            </a:r>
            <a:r>
              <a:rPr lang="zh-CN" altLang="en-US" sz="2800" dirty="0"/>
              <a:t>， ；</a:t>
            </a:r>
          </a:p>
          <a:p>
            <a:pPr marL="1666875" lvl="2">
              <a:lnSpc>
                <a:spcPct val="90000"/>
              </a:lnSpc>
              <a:buChar char="l"/>
            </a:pPr>
            <a:r>
              <a:rPr lang="zh-CN" altLang="en-US" sz="2800" b="1" dirty="0">
                <a:solidFill>
                  <a:srgbClr val="3333CC"/>
                </a:solidFill>
              </a:rPr>
              <a:t>   积极劳动</a:t>
            </a:r>
            <a:r>
              <a:rPr lang="zh-CN" altLang="en-US" sz="2800" dirty="0"/>
              <a:t>，</a:t>
            </a:r>
            <a:r>
              <a:rPr lang="en-US" altLang="zh-CN" sz="2800" b="1" dirty="0">
                <a:latin typeface="Times New Roman" panose="02020603050405020304" pitchFamily="18" charset="0"/>
                <a:cs typeface="Times New Roman" panose="02020603050405020304" pitchFamily="18" charset="0"/>
              </a:rPr>
              <a:t>     </a:t>
            </a:r>
            <a:endParaRPr lang="en-US" altLang="zh-CN" sz="2800" b="1" dirty="0"/>
          </a:p>
          <a:p>
            <a:pPr marL="0" indent="103505" algn="just">
              <a:lnSpc>
                <a:spcPct val="85000"/>
              </a:lnSpc>
              <a:buClr>
                <a:schemeClr val="tx1"/>
              </a:buClr>
              <a:buSzPct val="200000"/>
              <a:buFont typeface="Wingdings" panose="05000000000000000000" pitchFamily="2" charset="2"/>
              <a:buChar char="Ø"/>
            </a:pPr>
            <a:r>
              <a:rPr lang="en-US" altLang="zh-CN" sz="2800" b="1" dirty="0">
                <a:latin typeface="Times New Roman" panose="02020603050405020304" pitchFamily="18" charset="0"/>
                <a:cs typeface="Times New Roman" panose="02020603050405020304" pitchFamily="18" charset="0"/>
              </a:rPr>
              <a:t>   3</a:t>
            </a:r>
            <a:r>
              <a:rPr lang="zh-CN" altLang="en-US" sz="2800" b="1" dirty="0">
                <a:latin typeface="Times New Roman" panose="02020603050405020304" pitchFamily="18" charset="0"/>
                <a:cs typeface="Times New Roman" panose="02020603050405020304" pitchFamily="18" charset="0"/>
              </a:rPr>
              <a:t>、 </a:t>
            </a:r>
            <a:r>
              <a:rPr lang="zh-CN" altLang="en-US" sz="2800" b="1" dirty="0">
                <a:latin typeface="Times New Roman" panose="02020603050405020304" pitchFamily="18" charset="0"/>
              </a:rPr>
              <a:t>开发过程的持续性</a:t>
            </a:r>
            <a:r>
              <a:rPr lang="zh-CN" altLang="en-US" sz="2800" b="1" dirty="0"/>
              <a:t>	 </a:t>
            </a:r>
            <a:r>
              <a:rPr lang="zh-CN" altLang="en-US" sz="2400" dirty="0"/>
              <a:t> </a:t>
            </a:r>
            <a:endParaRPr lang="zh-CN" altLang="en-US" sz="2400" b="1" dirty="0"/>
          </a:p>
          <a:p>
            <a:pPr marL="0" indent="103505" algn="just">
              <a:lnSpc>
                <a:spcPct val="85000"/>
              </a:lnSpc>
              <a:buClr>
                <a:schemeClr val="tx1"/>
              </a:buClr>
              <a:buSzPct val="200000"/>
              <a:buFont typeface="Wingdings" panose="05000000000000000000" pitchFamily="2" charset="2"/>
              <a:buChar char="Ø"/>
            </a:pPr>
            <a:r>
              <a:rPr lang="zh-CN" altLang="en-US" sz="1000" dirty="0"/>
              <a:t>                </a:t>
            </a:r>
            <a:endParaRPr lang="zh-CN" altLang="en-US" sz="1600" b="1" dirty="0">
              <a:solidFill>
                <a:schemeClr val="hlink"/>
              </a:solidFill>
            </a:endParaRPr>
          </a:p>
          <a:p>
            <a:pPr marL="1666875" lvl="2">
              <a:lnSpc>
                <a:spcPct val="90000"/>
              </a:lnSpc>
              <a:buChar char="l"/>
            </a:pPr>
            <a:r>
              <a:rPr lang="zh-CN" altLang="en-US" b="1" dirty="0"/>
              <a:t>生理损耗：靠休息、饮食和新人力资源补充来实现再生；</a:t>
            </a:r>
          </a:p>
          <a:p>
            <a:pPr marL="1666875" lvl="2">
              <a:lnSpc>
                <a:spcPct val="90000"/>
              </a:lnSpc>
              <a:buChar char="l"/>
            </a:pPr>
            <a:r>
              <a:rPr lang="zh-CN" altLang="en-US" b="1" dirty="0"/>
              <a:t>心理损耗：靠良好的个人心理素质、和谐的人际关系、公正有效的企业制度和优秀的企业文化，来使其恢复和再生；</a:t>
            </a:r>
          </a:p>
          <a:p>
            <a:pPr marL="1666875" lvl="2">
              <a:lnSpc>
                <a:spcPct val="90000"/>
              </a:lnSpc>
              <a:buChar char="l"/>
            </a:pPr>
            <a:r>
              <a:rPr lang="zh-CN" altLang="en-US" b="1" dirty="0"/>
              <a:t>能力损耗：靠个人终生学习、在职培训和建立学习型组织来使其再生</a:t>
            </a:r>
          </a:p>
          <a:p>
            <a:pPr marL="0" indent="103505" algn="just">
              <a:lnSpc>
                <a:spcPct val="85000"/>
              </a:lnSpc>
              <a:buClr>
                <a:schemeClr val="tx1"/>
              </a:buClr>
              <a:buSzPct val="200000"/>
              <a:buFont typeface="Wingdings" panose="05000000000000000000" pitchFamily="2" charset="2"/>
              <a:buChar char="Ø"/>
            </a:pPr>
            <a:r>
              <a:rPr lang="en-US" altLang="zh-CN" sz="2000" b="1">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rPr>
              <a:t> </a:t>
            </a:r>
            <a:endParaRPr lang="en-US" altLang="zh-CN" sz="2000" b="1" dirty="0"/>
          </a:p>
          <a:p>
            <a:pPr marL="0" indent="103505">
              <a:lnSpc>
                <a:spcPct val="85000"/>
              </a:lnSpc>
              <a:buNone/>
            </a:pPr>
            <a:r>
              <a:rPr lang="en-US" altLang="zh-CN" sz="1300" b="1" dirty="0"/>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69026"/>
                                        </p:tgtEl>
                                        <p:attrNameLst>
                                          <p:attrName>style.visibility</p:attrName>
                                        </p:attrNameLst>
                                      </p:cBhvr>
                                      <p:to>
                                        <p:strVal val="visible"/>
                                      </p:to>
                                    </p:set>
                                    <p:animEffect transition="in" filter="wipe(up)">
                                      <p:cBhvr>
                                        <p:cTn id="7" dur="500"/>
                                        <p:tgtEl>
                                          <p:spTgt spid="769026"/>
                                        </p:tgtEl>
                                      </p:cBhvr>
                                    </p:animEffect>
                                  </p:childTnLst>
                                </p:cTn>
                              </p:par>
                            </p:childTnLst>
                          </p:cTn>
                        </p:par>
                        <p:par>
                          <p:cTn id="8" fill="hold">
                            <p:stCondLst>
                              <p:cond delay="500"/>
                            </p:stCondLst>
                            <p:childTnLst>
                              <p:par>
                                <p:cTn id="9" presetID="15" presetClass="entr" presetSubtype="0" fill="hold" grpId="0" nodeType="afterEffect">
                                  <p:stCondLst>
                                    <p:cond delay="0"/>
                                  </p:stCondLst>
                                  <p:childTnLst>
                                    <p:set>
                                      <p:cBhvr>
                                        <p:cTn id="10" dur="1" fill="hold">
                                          <p:stCondLst>
                                            <p:cond delay="0"/>
                                          </p:stCondLst>
                                        </p:cTn>
                                        <p:tgtEl>
                                          <p:spTgt spid="769027">
                                            <p:txEl>
                                              <p:pRg st="0" end="0"/>
                                            </p:txEl>
                                          </p:spTgt>
                                        </p:tgtEl>
                                        <p:attrNameLst>
                                          <p:attrName>style.visibility</p:attrName>
                                        </p:attrNameLst>
                                      </p:cBhvr>
                                      <p:to>
                                        <p:strVal val="visible"/>
                                      </p:to>
                                    </p:set>
                                    <p:anim calcmode="lin" valueType="num">
                                      <p:cBhvr>
                                        <p:cTn id="11" dur="1000" fill="hold"/>
                                        <p:tgtEl>
                                          <p:spTgt spid="769027">
                                            <p:txEl>
                                              <p:pRg st="0" end="0"/>
                                            </p:txEl>
                                          </p:spTgt>
                                        </p:tgtEl>
                                        <p:attrNameLst>
                                          <p:attrName>ppt_w</p:attrName>
                                        </p:attrNameLst>
                                      </p:cBhvr>
                                      <p:tavLst>
                                        <p:tav tm="0">
                                          <p:val>
                                            <p:fltVal val="0"/>
                                          </p:val>
                                        </p:tav>
                                        <p:tav tm="100000">
                                          <p:val>
                                            <p:strVal val="#ppt_w"/>
                                          </p:val>
                                        </p:tav>
                                      </p:tavLst>
                                    </p:anim>
                                    <p:anim calcmode="lin" valueType="num">
                                      <p:cBhvr>
                                        <p:cTn id="12" dur="1000" fill="hold"/>
                                        <p:tgtEl>
                                          <p:spTgt spid="769027">
                                            <p:txEl>
                                              <p:pRg st="0" end="0"/>
                                            </p:txEl>
                                          </p:spTgt>
                                        </p:tgtEl>
                                        <p:attrNameLst>
                                          <p:attrName>ppt_h</p:attrName>
                                        </p:attrNameLst>
                                      </p:cBhvr>
                                      <p:tavLst>
                                        <p:tav tm="0">
                                          <p:val>
                                            <p:fltVal val="0"/>
                                          </p:val>
                                        </p:tav>
                                        <p:tav tm="100000">
                                          <p:val>
                                            <p:strVal val="#ppt_h"/>
                                          </p:val>
                                        </p:tav>
                                      </p:tavLst>
                                    </p:anim>
                                    <p:anim calcmode="lin" valueType="num">
                                      <p:cBhvr>
                                        <p:cTn id="13" dur="1000" fill="hold"/>
                                        <p:tgtEl>
                                          <p:spTgt spid="769027">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4" dur="1000" fill="hold"/>
                                        <p:tgtEl>
                                          <p:spTgt spid="769027">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par>
                          <p:cTn id="15" fill="hold">
                            <p:stCondLst>
                              <p:cond delay="1500"/>
                            </p:stCondLst>
                            <p:childTnLst>
                              <p:par>
                                <p:cTn id="16" presetID="15" presetClass="entr" presetSubtype="0" fill="hold" grpId="0" nodeType="afterEffect">
                                  <p:stCondLst>
                                    <p:cond delay="0"/>
                                  </p:stCondLst>
                                  <p:childTnLst>
                                    <p:set>
                                      <p:cBhvr>
                                        <p:cTn id="17" dur="1" fill="hold">
                                          <p:stCondLst>
                                            <p:cond delay="0"/>
                                          </p:stCondLst>
                                        </p:cTn>
                                        <p:tgtEl>
                                          <p:spTgt spid="769027">
                                            <p:txEl>
                                              <p:pRg st="1" end="1"/>
                                            </p:txEl>
                                          </p:spTgt>
                                        </p:tgtEl>
                                        <p:attrNameLst>
                                          <p:attrName>style.visibility</p:attrName>
                                        </p:attrNameLst>
                                      </p:cBhvr>
                                      <p:to>
                                        <p:strVal val="visible"/>
                                      </p:to>
                                    </p:set>
                                    <p:anim calcmode="lin" valueType="num">
                                      <p:cBhvr>
                                        <p:cTn id="18" dur="1000" fill="hold"/>
                                        <p:tgtEl>
                                          <p:spTgt spid="769027">
                                            <p:txEl>
                                              <p:pRg st="1" end="1"/>
                                            </p:txEl>
                                          </p:spTgt>
                                        </p:tgtEl>
                                        <p:attrNameLst>
                                          <p:attrName>ppt_w</p:attrName>
                                        </p:attrNameLst>
                                      </p:cBhvr>
                                      <p:tavLst>
                                        <p:tav tm="0">
                                          <p:val>
                                            <p:fltVal val="0"/>
                                          </p:val>
                                        </p:tav>
                                        <p:tav tm="100000">
                                          <p:val>
                                            <p:strVal val="#ppt_w"/>
                                          </p:val>
                                        </p:tav>
                                      </p:tavLst>
                                    </p:anim>
                                    <p:anim calcmode="lin" valueType="num">
                                      <p:cBhvr>
                                        <p:cTn id="19" dur="1000" fill="hold"/>
                                        <p:tgtEl>
                                          <p:spTgt spid="769027">
                                            <p:txEl>
                                              <p:pRg st="1" end="1"/>
                                            </p:txEl>
                                          </p:spTgt>
                                        </p:tgtEl>
                                        <p:attrNameLst>
                                          <p:attrName>ppt_h</p:attrName>
                                        </p:attrNameLst>
                                      </p:cBhvr>
                                      <p:tavLst>
                                        <p:tav tm="0">
                                          <p:val>
                                            <p:fltVal val="0"/>
                                          </p:val>
                                        </p:tav>
                                        <p:tav tm="100000">
                                          <p:val>
                                            <p:strVal val="#ppt_h"/>
                                          </p:val>
                                        </p:tav>
                                      </p:tavLst>
                                    </p:anim>
                                    <p:anim calcmode="lin" valueType="num">
                                      <p:cBhvr>
                                        <p:cTn id="20" dur="1000" fill="hold"/>
                                        <p:tgtEl>
                                          <p:spTgt spid="769027">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21" dur="1000" fill="hold"/>
                                        <p:tgtEl>
                                          <p:spTgt spid="769027">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par>
                          <p:cTn id="22" fill="hold">
                            <p:stCondLst>
                              <p:cond delay="2500"/>
                            </p:stCondLst>
                            <p:childTnLst>
                              <p:par>
                                <p:cTn id="23" presetID="15" presetClass="entr" presetSubtype="0" fill="hold" grpId="0" nodeType="afterEffect">
                                  <p:stCondLst>
                                    <p:cond delay="0"/>
                                  </p:stCondLst>
                                  <p:childTnLst>
                                    <p:set>
                                      <p:cBhvr>
                                        <p:cTn id="24" dur="1" fill="hold">
                                          <p:stCondLst>
                                            <p:cond delay="0"/>
                                          </p:stCondLst>
                                        </p:cTn>
                                        <p:tgtEl>
                                          <p:spTgt spid="769027">
                                            <p:txEl>
                                              <p:pRg st="2" end="2"/>
                                            </p:txEl>
                                          </p:spTgt>
                                        </p:tgtEl>
                                        <p:attrNameLst>
                                          <p:attrName>style.visibility</p:attrName>
                                        </p:attrNameLst>
                                      </p:cBhvr>
                                      <p:to>
                                        <p:strVal val="visible"/>
                                      </p:to>
                                    </p:set>
                                    <p:anim calcmode="lin" valueType="num">
                                      <p:cBhvr>
                                        <p:cTn id="25" dur="1000" fill="hold"/>
                                        <p:tgtEl>
                                          <p:spTgt spid="769027">
                                            <p:txEl>
                                              <p:pRg st="2" end="2"/>
                                            </p:txEl>
                                          </p:spTgt>
                                        </p:tgtEl>
                                        <p:attrNameLst>
                                          <p:attrName>ppt_w</p:attrName>
                                        </p:attrNameLst>
                                      </p:cBhvr>
                                      <p:tavLst>
                                        <p:tav tm="0">
                                          <p:val>
                                            <p:fltVal val="0"/>
                                          </p:val>
                                        </p:tav>
                                        <p:tav tm="100000">
                                          <p:val>
                                            <p:strVal val="#ppt_w"/>
                                          </p:val>
                                        </p:tav>
                                      </p:tavLst>
                                    </p:anim>
                                    <p:anim calcmode="lin" valueType="num">
                                      <p:cBhvr>
                                        <p:cTn id="26" dur="1000" fill="hold"/>
                                        <p:tgtEl>
                                          <p:spTgt spid="769027">
                                            <p:txEl>
                                              <p:pRg st="2" end="2"/>
                                            </p:txEl>
                                          </p:spTgt>
                                        </p:tgtEl>
                                        <p:attrNameLst>
                                          <p:attrName>ppt_h</p:attrName>
                                        </p:attrNameLst>
                                      </p:cBhvr>
                                      <p:tavLst>
                                        <p:tav tm="0">
                                          <p:val>
                                            <p:fltVal val="0"/>
                                          </p:val>
                                        </p:tav>
                                        <p:tav tm="100000">
                                          <p:val>
                                            <p:strVal val="#ppt_h"/>
                                          </p:val>
                                        </p:tav>
                                      </p:tavLst>
                                    </p:anim>
                                    <p:anim calcmode="lin" valueType="num">
                                      <p:cBhvr>
                                        <p:cTn id="27" dur="1000" fill="hold"/>
                                        <p:tgtEl>
                                          <p:spTgt spid="769027">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769027">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par>
                          <p:cTn id="29" fill="hold">
                            <p:stCondLst>
                              <p:cond delay="3500"/>
                            </p:stCondLst>
                            <p:childTnLst>
                              <p:par>
                                <p:cTn id="30" presetID="15" presetClass="entr" presetSubtype="0" fill="hold" grpId="0" nodeType="afterEffect">
                                  <p:stCondLst>
                                    <p:cond delay="0"/>
                                  </p:stCondLst>
                                  <p:childTnLst>
                                    <p:set>
                                      <p:cBhvr>
                                        <p:cTn id="31" dur="1" fill="hold">
                                          <p:stCondLst>
                                            <p:cond delay="0"/>
                                          </p:stCondLst>
                                        </p:cTn>
                                        <p:tgtEl>
                                          <p:spTgt spid="769027">
                                            <p:txEl>
                                              <p:pRg st="3" end="3"/>
                                            </p:txEl>
                                          </p:spTgt>
                                        </p:tgtEl>
                                        <p:attrNameLst>
                                          <p:attrName>style.visibility</p:attrName>
                                        </p:attrNameLst>
                                      </p:cBhvr>
                                      <p:to>
                                        <p:strVal val="visible"/>
                                      </p:to>
                                    </p:set>
                                    <p:anim calcmode="lin" valueType="num">
                                      <p:cBhvr>
                                        <p:cTn id="32" dur="1000" fill="hold"/>
                                        <p:tgtEl>
                                          <p:spTgt spid="769027">
                                            <p:txEl>
                                              <p:pRg st="3" end="3"/>
                                            </p:txEl>
                                          </p:spTgt>
                                        </p:tgtEl>
                                        <p:attrNameLst>
                                          <p:attrName>ppt_w</p:attrName>
                                        </p:attrNameLst>
                                      </p:cBhvr>
                                      <p:tavLst>
                                        <p:tav tm="0">
                                          <p:val>
                                            <p:fltVal val="0"/>
                                          </p:val>
                                        </p:tav>
                                        <p:tav tm="100000">
                                          <p:val>
                                            <p:strVal val="#ppt_w"/>
                                          </p:val>
                                        </p:tav>
                                      </p:tavLst>
                                    </p:anim>
                                    <p:anim calcmode="lin" valueType="num">
                                      <p:cBhvr>
                                        <p:cTn id="33" dur="1000" fill="hold"/>
                                        <p:tgtEl>
                                          <p:spTgt spid="769027">
                                            <p:txEl>
                                              <p:pRg st="3" end="3"/>
                                            </p:txEl>
                                          </p:spTgt>
                                        </p:tgtEl>
                                        <p:attrNameLst>
                                          <p:attrName>ppt_h</p:attrName>
                                        </p:attrNameLst>
                                      </p:cBhvr>
                                      <p:tavLst>
                                        <p:tav tm="0">
                                          <p:val>
                                            <p:fltVal val="0"/>
                                          </p:val>
                                        </p:tav>
                                        <p:tav tm="100000">
                                          <p:val>
                                            <p:strVal val="#ppt_h"/>
                                          </p:val>
                                        </p:tav>
                                      </p:tavLst>
                                    </p:anim>
                                    <p:anim calcmode="lin" valueType="num">
                                      <p:cBhvr>
                                        <p:cTn id="34" dur="1000" fill="hold"/>
                                        <p:tgtEl>
                                          <p:spTgt spid="769027">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35" dur="1000" fill="hold"/>
                                        <p:tgtEl>
                                          <p:spTgt spid="769027">
                                            <p:txEl>
                                              <p:pRg st="3" end="3"/>
                                            </p:txEl>
                                          </p:spTgt>
                                        </p:tgtEl>
                                        <p:attrNameLst>
                                          <p:attrName>ppt_y</p:attrName>
                                        </p:attrNameLst>
                                      </p:cBhvr>
                                      <p:tavLst>
                                        <p:tav tm="0" fmla="#ppt_y+(sin(-2*pi*(1-$))*-#ppt_x+cos(-2*pi*(1-$))*(1-#ppt_y))*(1-$)">
                                          <p:val>
                                            <p:fltVal val="0"/>
                                          </p:val>
                                        </p:tav>
                                        <p:tav tm="100000">
                                          <p:val>
                                            <p:fltVal val="1"/>
                                          </p:val>
                                        </p:tav>
                                      </p:tavLst>
                                    </p:anim>
                                  </p:childTnLst>
                                </p:cTn>
                              </p:par>
                            </p:childTnLst>
                          </p:cTn>
                        </p:par>
                        <p:par>
                          <p:cTn id="36" fill="hold">
                            <p:stCondLst>
                              <p:cond delay="4500"/>
                            </p:stCondLst>
                            <p:childTnLst>
                              <p:par>
                                <p:cTn id="37" presetID="15" presetClass="entr" presetSubtype="0" fill="hold" grpId="0" nodeType="afterEffect">
                                  <p:stCondLst>
                                    <p:cond delay="0"/>
                                  </p:stCondLst>
                                  <p:childTnLst>
                                    <p:set>
                                      <p:cBhvr>
                                        <p:cTn id="38" dur="1" fill="hold">
                                          <p:stCondLst>
                                            <p:cond delay="0"/>
                                          </p:stCondLst>
                                        </p:cTn>
                                        <p:tgtEl>
                                          <p:spTgt spid="769027">
                                            <p:txEl>
                                              <p:pRg st="4" end="4"/>
                                            </p:txEl>
                                          </p:spTgt>
                                        </p:tgtEl>
                                        <p:attrNameLst>
                                          <p:attrName>style.visibility</p:attrName>
                                        </p:attrNameLst>
                                      </p:cBhvr>
                                      <p:to>
                                        <p:strVal val="visible"/>
                                      </p:to>
                                    </p:set>
                                    <p:anim calcmode="lin" valueType="num">
                                      <p:cBhvr>
                                        <p:cTn id="39" dur="1000" fill="hold"/>
                                        <p:tgtEl>
                                          <p:spTgt spid="769027">
                                            <p:txEl>
                                              <p:pRg st="4" end="4"/>
                                            </p:txEl>
                                          </p:spTgt>
                                        </p:tgtEl>
                                        <p:attrNameLst>
                                          <p:attrName>ppt_w</p:attrName>
                                        </p:attrNameLst>
                                      </p:cBhvr>
                                      <p:tavLst>
                                        <p:tav tm="0">
                                          <p:val>
                                            <p:fltVal val="0"/>
                                          </p:val>
                                        </p:tav>
                                        <p:tav tm="100000">
                                          <p:val>
                                            <p:strVal val="#ppt_w"/>
                                          </p:val>
                                        </p:tav>
                                      </p:tavLst>
                                    </p:anim>
                                    <p:anim calcmode="lin" valueType="num">
                                      <p:cBhvr>
                                        <p:cTn id="40" dur="1000" fill="hold"/>
                                        <p:tgtEl>
                                          <p:spTgt spid="769027">
                                            <p:txEl>
                                              <p:pRg st="4" end="4"/>
                                            </p:txEl>
                                          </p:spTgt>
                                        </p:tgtEl>
                                        <p:attrNameLst>
                                          <p:attrName>ppt_h</p:attrName>
                                        </p:attrNameLst>
                                      </p:cBhvr>
                                      <p:tavLst>
                                        <p:tav tm="0">
                                          <p:val>
                                            <p:fltVal val="0"/>
                                          </p:val>
                                        </p:tav>
                                        <p:tav tm="100000">
                                          <p:val>
                                            <p:strVal val="#ppt_h"/>
                                          </p:val>
                                        </p:tav>
                                      </p:tavLst>
                                    </p:anim>
                                    <p:anim calcmode="lin" valueType="num">
                                      <p:cBhvr>
                                        <p:cTn id="41" dur="1000" fill="hold"/>
                                        <p:tgtEl>
                                          <p:spTgt spid="769027">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42" dur="1000" fill="hold"/>
                                        <p:tgtEl>
                                          <p:spTgt spid="769027">
                                            <p:txEl>
                                              <p:pRg st="4" end="4"/>
                                            </p:txEl>
                                          </p:spTgt>
                                        </p:tgtEl>
                                        <p:attrNameLst>
                                          <p:attrName>ppt_y</p:attrName>
                                        </p:attrNameLst>
                                      </p:cBhvr>
                                      <p:tavLst>
                                        <p:tav tm="0" fmla="#ppt_y+(sin(-2*pi*(1-$))*-#ppt_x+cos(-2*pi*(1-$))*(1-#ppt_y))*(1-$)">
                                          <p:val>
                                            <p:fltVal val="0"/>
                                          </p:val>
                                        </p:tav>
                                        <p:tav tm="100000">
                                          <p:val>
                                            <p:fltVal val="1"/>
                                          </p:val>
                                        </p:tav>
                                      </p:tavLst>
                                    </p:anim>
                                  </p:childTnLst>
                                </p:cTn>
                              </p:par>
                            </p:childTnLst>
                          </p:cTn>
                        </p:par>
                        <p:par>
                          <p:cTn id="43" fill="hold">
                            <p:stCondLst>
                              <p:cond delay="5500"/>
                            </p:stCondLst>
                            <p:childTnLst>
                              <p:par>
                                <p:cTn id="44" presetID="15" presetClass="entr" presetSubtype="0" fill="hold" grpId="0" nodeType="afterEffect">
                                  <p:stCondLst>
                                    <p:cond delay="0"/>
                                  </p:stCondLst>
                                  <p:childTnLst>
                                    <p:set>
                                      <p:cBhvr>
                                        <p:cTn id="45" dur="1" fill="hold">
                                          <p:stCondLst>
                                            <p:cond delay="0"/>
                                          </p:stCondLst>
                                        </p:cTn>
                                        <p:tgtEl>
                                          <p:spTgt spid="769027">
                                            <p:txEl>
                                              <p:pRg st="5" end="5"/>
                                            </p:txEl>
                                          </p:spTgt>
                                        </p:tgtEl>
                                        <p:attrNameLst>
                                          <p:attrName>style.visibility</p:attrName>
                                        </p:attrNameLst>
                                      </p:cBhvr>
                                      <p:to>
                                        <p:strVal val="visible"/>
                                      </p:to>
                                    </p:set>
                                    <p:anim calcmode="lin" valueType="num">
                                      <p:cBhvr>
                                        <p:cTn id="46" dur="1000" fill="hold"/>
                                        <p:tgtEl>
                                          <p:spTgt spid="769027">
                                            <p:txEl>
                                              <p:pRg st="5" end="5"/>
                                            </p:txEl>
                                          </p:spTgt>
                                        </p:tgtEl>
                                        <p:attrNameLst>
                                          <p:attrName>ppt_w</p:attrName>
                                        </p:attrNameLst>
                                      </p:cBhvr>
                                      <p:tavLst>
                                        <p:tav tm="0">
                                          <p:val>
                                            <p:fltVal val="0"/>
                                          </p:val>
                                        </p:tav>
                                        <p:tav tm="100000">
                                          <p:val>
                                            <p:strVal val="#ppt_w"/>
                                          </p:val>
                                        </p:tav>
                                      </p:tavLst>
                                    </p:anim>
                                    <p:anim calcmode="lin" valueType="num">
                                      <p:cBhvr>
                                        <p:cTn id="47" dur="1000" fill="hold"/>
                                        <p:tgtEl>
                                          <p:spTgt spid="769027">
                                            <p:txEl>
                                              <p:pRg st="5" end="5"/>
                                            </p:txEl>
                                          </p:spTgt>
                                        </p:tgtEl>
                                        <p:attrNameLst>
                                          <p:attrName>ppt_h</p:attrName>
                                        </p:attrNameLst>
                                      </p:cBhvr>
                                      <p:tavLst>
                                        <p:tav tm="0">
                                          <p:val>
                                            <p:fltVal val="0"/>
                                          </p:val>
                                        </p:tav>
                                        <p:tav tm="100000">
                                          <p:val>
                                            <p:strVal val="#ppt_h"/>
                                          </p:val>
                                        </p:tav>
                                      </p:tavLst>
                                    </p:anim>
                                    <p:anim calcmode="lin" valueType="num">
                                      <p:cBhvr>
                                        <p:cTn id="48" dur="1000" fill="hold"/>
                                        <p:tgtEl>
                                          <p:spTgt spid="769027">
                                            <p:txEl>
                                              <p:pRg st="5" end="5"/>
                                            </p:txEl>
                                          </p:spTgt>
                                        </p:tgtEl>
                                        <p:attrNameLst>
                                          <p:attrName>ppt_x</p:attrName>
                                        </p:attrNameLst>
                                      </p:cBhvr>
                                      <p:tavLst>
                                        <p:tav tm="0" fmla="#ppt_x+(cos(-2*pi*(1-$))*-#ppt_x-sin(-2*pi*(1-$))*(1-#ppt_y))*(1-$)">
                                          <p:val>
                                            <p:fltVal val="0"/>
                                          </p:val>
                                        </p:tav>
                                        <p:tav tm="100000">
                                          <p:val>
                                            <p:fltVal val="1"/>
                                          </p:val>
                                        </p:tav>
                                      </p:tavLst>
                                    </p:anim>
                                    <p:anim calcmode="lin" valueType="num">
                                      <p:cBhvr>
                                        <p:cTn id="49" dur="1000" fill="hold"/>
                                        <p:tgtEl>
                                          <p:spTgt spid="769027">
                                            <p:txEl>
                                              <p:pRg st="5" end="5"/>
                                            </p:txEl>
                                          </p:spTgt>
                                        </p:tgtEl>
                                        <p:attrNameLst>
                                          <p:attrName>ppt_y</p:attrName>
                                        </p:attrNameLst>
                                      </p:cBhvr>
                                      <p:tavLst>
                                        <p:tav tm="0" fmla="#ppt_y+(sin(-2*pi*(1-$))*-#ppt_x+cos(-2*pi*(1-$))*(1-#ppt_y))*(1-$)">
                                          <p:val>
                                            <p:fltVal val="0"/>
                                          </p:val>
                                        </p:tav>
                                        <p:tav tm="100000">
                                          <p:val>
                                            <p:fltVal val="1"/>
                                          </p:val>
                                        </p:tav>
                                      </p:tavLst>
                                    </p:anim>
                                  </p:childTnLst>
                                </p:cTn>
                              </p:par>
                            </p:childTnLst>
                          </p:cTn>
                        </p:par>
                        <p:par>
                          <p:cTn id="50" fill="hold">
                            <p:stCondLst>
                              <p:cond delay="6500"/>
                            </p:stCondLst>
                            <p:childTnLst>
                              <p:par>
                                <p:cTn id="51" presetID="15" presetClass="entr" presetSubtype="0" fill="hold" grpId="0" nodeType="afterEffect">
                                  <p:stCondLst>
                                    <p:cond delay="0"/>
                                  </p:stCondLst>
                                  <p:childTnLst>
                                    <p:set>
                                      <p:cBhvr>
                                        <p:cTn id="52" dur="1" fill="hold">
                                          <p:stCondLst>
                                            <p:cond delay="0"/>
                                          </p:stCondLst>
                                        </p:cTn>
                                        <p:tgtEl>
                                          <p:spTgt spid="769027">
                                            <p:txEl>
                                              <p:pRg st="6" end="6"/>
                                            </p:txEl>
                                          </p:spTgt>
                                        </p:tgtEl>
                                        <p:attrNameLst>
                                          <p:attrName>style.visibility</p:attrName>
                                        </p:attrNameLst>
                                      </p:cBhvr>
                                      <p:to>
                                        <p:strVal val="visible"/>
                                      </p:to>
                                    </p:set>
                                    <p:anim calcmode="lin" valueType="num">
                                      <p:cBhvr>
                                        <p:cTn id="53" dur="1000" fill="hold"/>
                                        <p:tgtEl>
                                          <p:spTgt spid="769027">
                                            <p:txEl>
                                              <p:pRg st="6" end="6"/>
                                            </p:txEl>
                                          </p:spTgt>
                                        </p:tgtEl>
                                        <p:attrNameLst>
                                          <p:attrName>ppt_w</p:attrName>
                                        </p:attrNameLst>
                                      </p:cBhvr>
                                      <p:tavLst>
                                        <p:tav tm="0">
                                          <p:val>
                                            <p:fltVal val="0"/>
                                          </p:val>
                                        </p:tav>
                                        <p:tav tm="100000">
                                          <p:val>
                                            <p:strVal val="#ppt_w"/>
                                          </p:val>
                                        </p:tav>
                                      </p:tavLst>
                                    </p:anim>
                                    <p:anim calcmode="lin" valueType="num">
                                      <p:cBhvr>
                                        <p:cTn id="54" dur="1000" fill="hold"/>
                                        <p:tgtEl>
                                          <p:spTgt spid="769027">
                                            <p:txEl>
                                              <p:pRg st="6" end="6"/>
                                            </p:txEl>
                                          </p:spTgt>
                                        </p:tgtEl>
                                        <p:attrNameLst>
                                          <p:attrName>ppt_h</p:attrName>
                                        </p:attrNameLst>
                                      </p:cBhvr>
                                      <p:tavLst>
                                        <p:tav tm="0">
                                          <p:val>
                                            <p:fltVal val="0"/>
                                          </p:val>
                                        </p:tav>
                                        <p:tav tm="100000">
                                          <p:val>
                                            <p:strVal val="#ppt_h"/>
                                          </p:val>
                                        </p:tav>
                                      </p:tavLst>
                                    </p:anim>
                                    <p:anim calcmode="lin" valueType="num">
                                      <p:cBhvr>
                                        <p:cTn id="55" dur="1000" fill="hold"/>
                                        <p:tgtEl>
                                          <p:spTgt spid="769027">
                                            <p:txEl>
                                              <p:pRg st="6" end="6"/>
                                            </p:txEl>
                                          </p:spTgt>
                                        </p:tgtEl>
                                        <p:attrNameLst>
                                          <p:attrName>ppt_x</p:attrName>
                                        </p:attrNameLst>
                                      </p:cBhvr>
                                      <p:tavLst>
                                        <p:tav tm="0" fmla="#ppt_x+(cos(-2*pi*(1-$))*-#ppt_x-sin(-2*pi*(1-$))*(1-#ppt_y))*(1-$)">
                                          <p:val>
                                            <p:fltVal val="0"/>
                                          </p:val>
                                        </p:tav>
                                        <p:tav tm="100000">
                                          <p:val>
                                            <p:fltVal val="1"/>
                                          </p:val>
                                        </p:tav>
                                      </p:tavLst>
                                    </p:anim>
                                    <p:anim calcmode="lin" valueType="num">
                                      <p:cBhvr>
                                        <p:cTn id="56" dur="1000" fill="hold"/>
                                        <p:tgtEl>
                                          <p:spTgt spid="769027">
                                            <p:txEl>
                                              <p:pRg st="6" end="6"/>
                                            </p:txEl>
                                          </p:spTgt>
                                        </p:tgtEl>
                                        <p:attrNameLst>
                                          <p:attrName>ppt_y</p:attrName>
                                        </p:attrNameLst>
                                      </p:cBhvr>
                                      <p:tavLst>
                                        <p:tav tm="0" fmla="#ppt_y+(sin(-2*pi*(1-$))*-#ppt_x+cos(-2*pi*(1-$))*(1-#ppt_y))*(1-$)">
                                          <p:val>
                                            <p:fltVal val="0"/>
                                          </p:val>
                                        </p:tav>
                                        <p:tav tm="100000">
                                          <p:val>
                                            <p:fltVal val="1"/>
                                          </p:val>
                                        </p:tav>
                                      </p:tavLst>
                                    </p:anim>
                                  </p:childTnLst>
                                </p:cTn>
                              </p:par>
                              <p:par>
                                <p:cTn id="57" presetID="15" presetClass="entr" presetSubtype="0" fill="hold" grpId="0" nodeType="withEffect">
                                  <p:stCondLst>
                                    <p:cond delay="0"/>
                                  </p:stCondLst>
                                  <p:childTnLst>
                                    <p:set>
                                      <p:cBhvr>
                                        <p:cTn id="58" dur="1" fill="hold">
                                          <p:stCondLst>
                                            <p:cond delay="0"/>
                                          </p:stCondLst>
                                        </p:cTn>
                                        <p:tgtEl>
                                          <p:spTgt spid="769027">
                                            <p:txEl>
                                              <p:pRg st="7" end="7"/>
                                            </p:txEl>
                                          </p:spTgt>
                                        </p:tgtEl>
                                        <p:attrNameLst>
                                          <p:attrName>style.visibility</p:attrName>
                                        </p:attrNameLst>
                                      </p:cBhvr>
                                      <p:to>
                                        <p:strVal val="visible"/>
                                      </p:to>
                                    </p:set>
                                    <p:anim calcmode="lin" valueType="num">
                                      <p:cBhvr>
                                        <p:cTn id="59" dur="1000" fill="hold"/>
                                        <p:tgtEl>
                                          <p:spTgt spid="769027">
                                            <p:txEl>
                                              <p:pRg st="7" end="7"/>
                                            </p:txEl>
                                          </p:spTgt>
                                        </p:tgtEl>
                                        <p:attrNameLst>
                                          <p:attrName>ppt_w</p:attrName>
                                        </p:attrNameLst>
                                      </p:cBhvr>
                                      <p:tavLst>
                                        <p:tav tm="0">
                                          <p:val>
                                            <p:fltVal val="0"/>
                                          </p:val>
                                        </p:tav>
                                        <p:tav tm="100000">
                                          <p:val>
                                            <p:strVal val="#ppt_w"/>
                                          </p:val>
                                        </p:tav>
                                      </p:tavLst>
                                    </p:anim>
                                    <p:anim calcmode="lin" valueType="num">
                                      <p:cBhvr>
                                        <p:cTn id="60" dur="1000" fill="hold"/>
                                        <p:tgtEl>
                                          <p:spTgt spid="769027">
                                            <p:txEl>
                                              <p:pRg st="7" end="7"/>
                                            </p:txEl>
                                          </p:spTgt>
                                        </p:tgtEl>
                                        <p:attrNameLst>
                                          <p:attrName>ppt_h</p:attrName>
                                        </p:attrNameLst>
                                      </p:cBhvr>
                                      <p:tavLst>
                                        <p:tav tm="0">
                                          <p:val>
                                            <p:fltVal val="0"/>
                                          </p:val>
                                        </p:tav>
                                        <p:tav tm="100000">
                                          <p:val>
                                            <p:strVal val="#ppt_h"/>
                                          </p:val>
                                        </p:tav>
                                      </p:tavLst>
                                    </p:anim>
                                    <p:anim calcmode="lin" valueType="num">
                                      <p:cBhvr>
                                        <p:cTn id="61" dur="1000" fill="hold"/>
                                        <p:tgtEl>
                                          <p:spTgt spid="769027">
                                            <p:txEl>
                                              <p:pRg st="7" end="7"/>
                                            </p:txEl>
                                          </p:spTgt>
                                        </p:tgtEl>
                                        <p:attrNameLst>
                                          <p:attrName>ppt_x</p:attrName>
                                        </p:attrNameLst>
                                      </p:cBhvr>
                                      <p:tavLst>
                                        <p:tav tm="0" fmla="#ppt_x+(cos(-2*pi*(1-$))*-#ppt_x-sin(-2*pi*(1-$))*(1-#ppt_y))*(1-$)">
                                          <p:val>
                                            <p:fltVal val="0"/>
                                          </p:val>
                                        </p:tav>
                                        <p:tav tm="100000">
                                          <p:val>
                                            <p:fltVal val="1"/>
                                          </p:val>
                                        </p:tav>
                                      </p:tavLst>
                                    </p:anim>
                                    <p:anim calcmode="lin" valueType="num">
                                      <p:cBhvr>
                                        <p:cTn id="62" dur="1000" fill="hold"/>
                                        <p:tgtEl>
                                          <p:spTgt spid="769027">
                                            <p:txEl>
                                              <p:pRg st="7" end="7"/>
                                            </p:txEl>
                                          </p:spTgt>
                                        </p:tgtEl>
                                        <p:attrNameLst>
                                          <p:attrName>ppt_y</p:attrName>
                                        </p:attrNameLst>
                                      </p:cBhvr>
                                      <p:tavLst>
                                        <p:tav tm="0" fmla="#ppt_y+(sin(-2*pi*(1-$))*-#ppt_x+cos(-2*pi*(1-$))*(1-#ppt_y))*(1-$)">
                                          <p:val>
                                            <p:fltVal val="0"/>
                                          </p:val>
                                        </p:tav>
                                        <p:tav tm="100000">
                                          <p:val>
                                            <p:fltVal val="1"/>
                                          </p:val>
                                        </p:tav>
                                      </p:tavLst>
                                    </p:anim>
                                  </p:childTnLst>
                                </p:cTn>
                              </p:par>
                              <p:par>
                                <p:cTn id="63" presetID="15" presetClass="entr" presetSubtype="0" fill="hold" grpId="0" nodeType="withEffect">
                                  <p:stCondLst>
                                    <p:cond delay="0"/>
                                  </p:stCondLst>
                                  <p:childTnLst>
                                    <p:set>
                                      <p:cBhvr>
                                        <p:cTn id="64" dur="1" fill="hold">
                                          <p:stCondLst>
                                            <p:cond delay="0"/>
                                          </p:stCondLst>
                                        </p:cTn>
                                        <p:tgtEl>
                                          <p:spTgt spid="769027">
                                            <p:txEl>
                                              <p:pRg st="8" end="8"/>
                                            </p:txEl>
                                          </p:spTgt>
                                        </p:tgtEl>
                                        <p:attrNameLst>
                                          <p:attrName>style.visibility</p:attrName>
                                        </p:attrNameLst>
                                      </p:cBhvr>
                                      <p:to>
                                        <p:strVal val="visible"/>
                                      </p:to>
                                    </p:set>
                                    <p:anim calcmode="lin" valueType="num">
                                      <p:cBhvr>
                                        <p:cTn id="65" dur="1000" fill="hold"/>
                                        <p:tgtEl>
                                          <p:spTgt spid="769027">
                                            <p:txEl>
                                              <p:pRg st="8" end="8"/>
                                            </p:txEl>
                                          </p:spTgt>
                                        </p:tgtEl>
                                        <p:attrNameLst>
                                          <p:attrName>ppt_w</p:attrName>
                                        </p:attrNameLst>
                                      </p:cBhvr>
                                      <p:tavLst>
                                        <p:tav tm="0">
                                          <p:val>
                                            <p:fltVal val="0"/>
                                          </p:val>
                                        </p:tav>
                                        <p:tav tm="100000">
                                          <p:val>
                                            <p:strVal val="#ppt_w"/>
                                          </p:val>
                                        </p:tav>
                                      </p:tavLst>
                                    </p:anim>
                                    <p:anim calcmode="lin" valueType="num">
                                      <p:cBhvr>
                                        <p:cTn id="66" dur="1000" fill="hold"/>
                                        <p:tgtEl>
                                          <p:spTgt spid="769027">
                                            <p:txEl>
                                              <p:pRg st="8" end="8"/>
                                            </p:txEl>
                                          </p:spTgt>
                                        </p:tgtEl>
                                        <p:attrNameLst>
                                          <p:attrName>ppt_h</p:attrName>
                                        </p:attrNameLst>
                                      </p:cBhvr>
                                      <p:tavLst>
                                        <p:tav tm="0">
                                          <p:val>
                                            <p:fltVal val="0"/>
                                          </p:val>
                                        </p:tav>
                                        <p:tav tm="100000">
                                          <p:val>
                                            <p:strVal val="#ppt_h"/>
                                          </p:val>
                                        </p:tav>
                                      </p:tavLst>
                                    </p:anim>
                                    <p:anim calcmode="lin" valueType="num">
                                      <p:cBhvr>
                                        <p:cTn id="67" dur="1000" fill="hold"/>
                                        <p:tgtEl>
                                          <p:spTgt spid="769027">
                                            <p:txEl>
                                              <p:pRg st="8" end="8"/>
                                            </p:txEl>
                                          </p:spTgt>
                                        </p:tgtEl>
                                        <p:attrNameLst>
                                          <p:attrName>ppt_x</p:attrName>
                                        </p:attrNameLst>
                                      </p:cBhvr>
                                      <p:tavLst>
                                        <p:tav tm="0" fmla="#ppt_x+(cos(-2*pi*(1-$))*-#ppt_x-sin(-2*pi*(1-$))*(1-#ppt_y))*(1-$)">
                                          <p:val>
                                            <p:fltVal val="0"/>
                                          </p:val>
                                        </p:tav>
                                        <p:tav tm="100000">
                                          <p:val>
                                            <p:fltVal val="1"/>
                                          </p:val>
                                        </p:tav>
                                      </p:tavLst>
                                    </p:anim>
                                    <p:anim calcmode="lin" valueType="num">
                                      <p:cBhvr>
                                        <p:cTn id="68" dur="1000" fill="hold"/>
                                        <p:tgtEl>
                                          <p:spTgt spid="769027">
                                            <p:txEl>
                                              <p:pRg st="8" end="8"/>
                                            </p:txEl>
                                          </p:spTgt>
                                        </p:tgtEl>
                                        <p:attrNameLst>
                                          <p:attrName>ppt_y</p:attrName>
                                        </p:attrNameLst>
                                      </p:cBhvr>
                                      <p:tavLst>
                                        <p:tav tm="0" fmla="#ppt_y+(sin(-2*pi*(1-$))*-#ppt_x+cos(-2*pi*(1-$))*(1-#ppt_y))*(1-$)">
                                          <p:val>
                                            <p:fltVal val="0"/>
                                          </p:val>
                                        </p:tav>
                                        <p:tav tm="100000">
                                          <p:val>
                                            <p:fltVal val="1"/>
                                          </p:val>
                                        </p:tav>
                                      </p:tavLst>
                                    </p:anim>
                                  </p:childTnLst>
                                </p:cTn>
                              </p:par>
                              <p:par>
                                <p:cTn id="69" presetID="15" presetClass="entr" presetSubtype="0" fill="hold" grpId="0" nodeType="withEffect">
                                  <p:stCondLst>
                                    <p:cond delay="0"/>
                                  </p:stCondLst>
                                  <p:childTnLst>
                                    <p:set>
                                      <p:cBhvr>
                                        <p:cTn id="70" dur="1" fill="hold">
                                          <p:stCondLst>
                                            <p:cond delay="0"/>
                                          </p:stCondLst>
                                        </p:cTn>
                                        <p:tgtEl>
                                          <p:spTgt spid="769027">
                                            <p:txEl>
                                              <p:pRg st="9" end="9"/>
                                            </p:txEl>
                                          </p:spTgt>
                                        </p:tgtEl>
                                        <p:attrNameLst>
                                          <p:attrName>style.visibility</p:attrName>
                                        </p:attrNameLst>
                                      </p:cBhvr>
                                      <p:to>
                                        <p:strVal val="visible"/>
                                      </p:to>
                                    </p:set>
                                    <p:anim calcmode="lin" valueType="num">
                                      <p:cBhvr>
                                        <p:cTn id="71" dur="1000" fill="hold"/>
                                        <p:tgtEl>
                                          <p:spTgt spid="769027">
                                            <p:txEl>
                                              <p:pRg st="9" end="9"/>
                                            </p:txEl>
                                          </p:spTgt>
                                        </p:tgtEl>
                                        <p:attrNameLst>
                                          <p:attrName>ppt_w</p:attrName>
                                        </p:attrNameLst>
                                      </p:cBhvr>
                                      <p:tavLst>
                                        <p:tav tm="0">
                                          <p:val>
                                            <p:fltVal val="0"/>
                                          </p:val>
                                        </p:tav>
                                        <p:tav tm="100000">
                                          <p:val>
                                            <p:strVal val="#ppt_w"/>
                                          </p:val>
                                        </p:tav>
                                      </p:tavLst>
                                    </p:anim>
                                    <p:anim calcmode="lin" valueType="num">
                                      <p:cBhvr>
                                        <p:cTn id="72" dur="1000" fill="hold"/>
                                        <p:tgtEl>
                                          <p:spTgt spid="769027">
                                            <p:txEl>
                                              <p:pRg st="9" end="9"/>
                                            </p:txEl>
                                          </p:spTgt>
                                        </p:tgtEl>
                                        <p:attrNameLst>
                                          <p:attrName>ppt_h</p:attrName>
                                        </p:attrNameLst>
                                      </p:cBhvr>
                                      <p:tavLst>
                                        <p:tav tm="0">
                                          <p:val>
                                            <p:fltVal val="0"/>
                                          </p:val>
                                        </p:tav>
                                        <p:tav tm="100000">
                                          <p:val>
                                            <p:strVal val="#ppt_h"/>
                                          </p:val>
                                        </p:tav>
                                      </p:tavLst>
                                    </p:anim>
                                    <p:anim calcmode="lin" valueType="num">
                                      <p:cBhvr>
                                        <p:cTn id="73" dur="1000" fill="hold"/>
                                        <p:tgtEl>
                                          <p:spTgt spid="769027">
                                            <p:txEl>
                                              <p:pRg st="9" end="9"/>
                                            </p:txEl>
                                          </p:spTgt>
                                        </p:tgtEl>
                                        <p:attrNameLst>
                                          <p:attrName>ppt_x</p:attrName>
                                        </p:attrNameLst>
                                      </p:cBhvr>
                                      <p:tavLst>
                                        <p:tav tm="0" fmla="#ppt_x+(cos(-2*pi*(1-$))*-#ppt_x-sin(-2*pi*(1-$))*(1-#ppt_y))*(1-$)">
                                          <p:val>
                                            <p:fltVal val="0"/>
                                          </p:val>
                                        </p:tav>
                                        <p:tav tm="100000">
                                          <p:val>
                                            <p:fltVal val="1"/>
                                          </p:val>
                                        </p:tav>
                                      </p:tavLst>
                                    </p:anim>
                                    <p:anim calcmode="lin" valueType="num">
                                      <p:cBhvr>
                                        <p:cTn id="74" dur="1000" fill="hold"/>
                                        <p:tgtEl>
                                          <p:spTgt spid="769027">
                                            <p:txEl>
                                              <p:pRg st="9" end="9"/>
                                            </p:txEl>
                                          </p:spTgt>
                                        </p:tgtEl>
                                        <p:attrNameLst>
                                          <p:attrName>ppt_y</p:attrName>
                                        </p:attrNameLst>
                                      </p:cBhvr>
                                      <p:tavLst>
                                        <p:tav tm="0" fmla="#ppt_y+(sin(-2*pi*(1-$))*-#ppt_x+cos(-2*pi*(1-$))*(1-#ppt_y))*(1-$)">
                                          <p:val>
                                            <p:fltVal val="0"/>
                                          </p:val>
                                        </p:tav>
                                        <p:tav tm="100000">
                                          <p:val>
                                            <p:fltVal val="1"/>
                                          </p:val>
                                        </p:tav>
                                      </p:tavLst>
                                    </p:anim>
                                  </p:childTnLst>
                                </p:cTn>
                              </p:par>
                            </p:childTnLst>
                          </p:cTn>
                        </p:par>
                        <p:par>
                          <p:cTn id="75" fill="hold">
                            <p:stCondLst>
                              <p:cond delay="7500"/>
                            </p:stCondLst>
                            <p:childTnLst>
                              <p:par>
                                <p:cTn id="76" presetID="15" presetClass="entr" presetSubtype="0" fill="hold" grpId="0" nodeType="afterEffect">
                                  <p:stCondLst>
                                    <p:cond delay="0"/>
                                  </p:stCondLst>
                                  <p:childTnLst>
                                    <p:set>
                                      <p:cBhvr>
                                        <p:cTn id="77" dur="1" fill="hold">
                                          <p:stCondLst>
                                            <p:cond delay="0"/>
                                          </p:stCondLst>
                                        </p:cTn>
                                        <p:tgtEl>
                                          <p:spTgt spid="769027">
                                            <p:txEl>
                                              <p:pRg st="10" end="10"/>
                                            </p:txEl>
                                          </p:spTgt>
                                        </p:tgtEl>
                                        <p:attrNameLst>
                                          <p:attrName>style.visibility</p:attrName>
                                        </p:attrNameLst>
                                      </p:cBhvr>
                                      <p:to>
                                        <p:strVal val="visible"/>
                                      </p:to>
                                    </p:set>
                                    <p:anim calcmode="lin" valueType="num">
                                      <p:cBhvr>
                                        <p:cTn id="78" dur="1000" fill="hold"/>
                                        <p:tgtEl>
                                          <p:spTgt spid="769027">
                                            <p:txEl>
                                              <p:pRg st="10" end="10"/>
                                            </p:txEl>
                                          </p:spTgt>
                                        </p:tgtEl>
                                        <p:attrNameLst>
                                          <p:attrName>ppt_w</p:attrName>
                                        </p:attrNameLst>
                                      </p:cBhvr>
                                      <p:tavLst>
                                        <p:tav tm="0">
                                          <p:val>
                                            <p:fltVal val="0"/>
                                          </p:val>
                                        </p:tav>
                                        <p:tav tm="100000">
                                          <p:val>
                                            <p:strVal val="#ppt_w"/>
                                          </p:val>
                                        </p:tav>
                                      </p:tavLst>
                                    </p:anim>
                                    <p:anim calcmode="lin" valueType="num">
                                      <p:cBhvr>
                                        <p:cTn id="79" dur="1000" fill="hold"/>
                                        <p:tgtEl>
                                          <p:spTgt spid="769027">
                                            <p:txEl>
                                              <p:pRg st="10" end="10"/>
                                            </p:txEl>
                                          </p:spTgt>
                                        </p:tgtEl>
                                        <p:attrNameLst>
                                          <p:attrName>ppt_h</p:attrName>
                                        </p:attrNameLst>
                                      </p:cBhvr>
                                      <p:tavLst>
                                        <p:tav tm="0">
                                          <p:val>
                                            <p:fltVal val="0"/>
                                          </p:val>
                                        </p:tav>
                                        <p:tav tm="100000">
                                          <p:val>
                                            <p:strVal val="#ppt_h"/>
                                          </p:val>
                                        </p:tav>
                                      </p:tavLst>
                                    </p:anim>
                                    <p:anim calcmode="lin" valueType="num">
                                      <p:cBhvr>
                                        <p:cTn id="80" dur="1000" fill="hold"/>
                                        <p:tgtEl>
                                          <p:spTgt spid="769027">
                                            <p:txEl>
                                              <p:pRg st="10" end="10"/>
                                            </p:txEl>
                                          </p:spTgt>
                                        </p:tgtEl>
                                        <p:attrNameLst>
                                          <p:attrName>ppt_x</p:attrName>
                                        </p:attrNameLst>
                                      </p:cBhvr>
                                      <p:tavLst>
                                        <p:tav tm="0" fmla="#ppt_x+(cos(-2*pi*(1-$))*-#ppt_x-sin(-2*pi*(1-$))*(1-#ppt_y))*(1-$)">
                                          <p:val>
                                            <p:fltVal val="0"/>
                                          </p:val>
                                        </p:tav>
                                        <p:tav tm="100000">
                                          <p:val>
                                            <p:fltVal val="1"/>
                                          </p:val>
                                        </p:tav>
                                      </p:tavLst>
                                    </p:anim>
                                    <p:anim calcmode="lin" valueType="num">
                                      <p:cBhvr>
                                        <p:cTn id="81" dur="1000" fill="hold"/>
                                        <p:tgtEl>
                                          <p:spTgt spid="769027">
                                            <p:txEl>
                                              <p:pRg st="10" end="10"/>
                                            </p:txEl>
                                          </p:spTgt>
                                        </p:tgtEl>
                                        <p:attrNameLst>
                                          <p:attrName>ppt_y</p:attrName>
                                        </p:attrNameLst>
                                      </p:cBhvr>
                                      <p:tavLst>
                                        <p:tav tm="0" fmla="#ppt_y+(sin(-2*pi*(1-$))*-#ppt_x+cos(-2*pi*(1-$))*(1-#ppt_y))*(1-$)">
                                          <p:val>
                                            <p:fltVal val="0"/>
                                          </p:val>
                                        </p:tav>
                                        <p:tav tm="100000">
                                          <p:val>
                                            <p:fltVal val="1"/>
                                          </p:val>
                                        </p:tav>
                                      </p:tavLst>
                                    </p:anim>
                                  </p:childTnLst>
                                </p:cTn>
                              </p:par>
                            </p:childTnLst>
                          </p:cTn>
                        </p:par>
                        <p:par>
                          <p:cTn id="82" fill="hold">
                            <p:stCondLst>
                              <p:cond delay="8500"/>
                            </p:stCondLst>
                            <p:childTnLst>
                              <p:par>
                                <p:cTn id="83" presetID="15" presetClass="entr" presetSubtype="0" fill="hold" grpId="0" nodeType="afterEffect">
                                  <p:stCondLst>
                                    <p:cond delay="0"/>
                                  </p:stCondLst>
                                  <p:childTnLst>
                                    <p:set>
                                      <p:cBhvr>
                                        <p:cTn id="84" dur="1" fill="hold">
                                          <p:stCondLst>
                                            <p:cond delay="0"/>
                                          </p:stCondLst>
                                        </p:cTn>
                                        <p:tgtEl>
                                          <p:spTgt spid="769027">
                                            <p:txEl>
                                              <p:pRg st="11" end="11"/>
                                            </p:txEl>
                                          </p:spTgt>
                                        </p:tgtEl>
                                        <p:attrNameLst>
                                          <p:attrName>style.visibility</p:attrName>
                                        </p:attrNameLst>
                                      </p:cBhvr>
                                      <p:to>
                                        <p:strVal val="visible"/>
                                      </p:to>
                                    </p:set>
                                    <p:anim calcmode="lin" valueType="num">
                                      <p:cBhvr>
                                        <p:cTn id="85" dur="1000" fill="hold"/>
                                        <p:tgtEl>
                                          <p:spTgt spid="769027">
                                            <p:txEl>
                                              <p:pRg st="11" end="11"/>
                                            </p:txEl>
                                          </p:spTgt>
                                        </p:tgtEl>
                                        <p:attrNameLst>
                                          <p:attrName>ppt_w</p:attrName>
                                        </p:attrNameLst>
                                      </p:cBhvr>
                                      <p:tavLst>
                                        <p:tav tm="0">
                                          <p:val>
                                            <p:fltVal val="0"/>
                                          </p:val>
                                        </p:tav>
                                        <p:tav tm="100000">
                                          <p:val>
                                            <p:strVal val="#ppt_w"/>
                                          </p:val>
                                        </p:tav>
                                      </p:tavLst>
                                    </p:anim>
                                    <p:anim calcmode="lin" valueType="num">
                                      <p:cBhvr>
                                        <p:cTn id="86" dur="1000" fill="hold"/>
                                        <p:tgtEl>
                                          <p:spTgt spid="769027">
                                            <p:txEl>
                                              <p:pRg st="11" end="11"/>
                                            </p:txEl>
                                          </p:spTgt>
                                        </p:tgtEl>
                                        <p:attrNameLst>
                                          <p:attrName>ppt_h</p:attrName>
                                        </p:attrNameLst>
                                      </p:cBhvr>
                                      <p:tavLst>
                                        <p:tav tm="0">
                                          <p:val>
                                            <p:fltVal val="0"/>
                                          </p:val>
                                        </p:tav>
                                        <p:tav tm="100000">
                                          <p:val>
                                            <p:strVal val="#ppt_h"/>
                                          </p:val>
                                        </p:tav>
                                      </p:tavLst>
                                    </p:anim>
                                    <p:anim calcmode="lin" valueType="num">
                                      <p:cBhvr>
                                        <p:cTn id="87" dur="1000" fill="hold"/>
                                        <p:tgtEl>
                                          <p:spTgt spid="769027">
                                            <p:txEl>
                                              <p:pRg st="11" end="11"/>
                                            </p:txEl>
                                          </p:spTgt>
                                        </p:tgtEl>
                                        <p:attrNameLst>
                                          <p:attrName>ppt_x</p:attrName>
                                        </p:attrNameLst>
                                      </p:cBhvr>
                                      <p:tavLst>
                                        <p:tav tm="0" fmla="#ppt_x+(cos(-2*pi*(1-$))*-#ppt_x-sin(-2*pi*(1-$))*(1-#ppt_y))*(1-$)">
                                          <p:val>
                                            <p:fltVal val="0"/>
                                          </p:val>
                                        </p:tav>
                                        <p:tav tm="100000">
                                          <p:val>
                                            <p:fltVal val="1"/>
                                          </p:val>
                                        </p:tav>
                                      </p:tavLst>
                                    </p:anim>
                                    <p:anim calcmode="lin" valueType="num">
                                      <p:cBhvr>
                                        <p:cTn id="88" dur="1000" fill="hold"/>
                                        <p:tgtEl>
                                          <p:spTgt spid="769027">
                                            <p:txEl>
                                              <p:pRg st="11" end="11"/>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9026" grpId="0"/>
      <p:bldP spid="769027" grpId="0" build="p" advAuto="1000"/>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701443" name="文本占位符 701442"/>
          <p:cNvSpPr>
            <a:spLocks noGrp="1"/>
          </p:cNvSpPr>
          <p:nvPr>
            <p:ph type="body" idx="1"/>
          </p:nvPr>
        </p:nvSpPr>
        <p:spPr>
          <a:xfrm>
            <a:off x="762000" y="765175"/>
            <a:ext cx="7772400" cy="4645025"/>
          </a:xfrm>
          <a:ln/>
        </p:spPr>
        <p:txBody>
          <a:bodyPr/>
          <a:lstStyle/>
          <a:p>
            <a:pPr>
              <a:buNone/>
            </a:pPr>
            <a:r>
              <a:rPr lang="en-US" altLang="zh-CN" dirty="0">
                <a:solidFill>
                  <a:schemeClr val="accent2"/>
                </a:solidFill>
              </a:rPr>
              <a:t>2</a:t>
            </a:r>
            <a:r>
              <a:rPr lang="zh-CN" altLang="en-US" dirty="0">
                <a:solidFill>
                  <a:schemeClr val="accent2"/>
                </a:solidFill>
              </a:rPr>
              <a:t>、组织对员工个体早期职业发展的管理和调节</a:t>
            </a:r>
          </a:p>
          <a:p>
            <a:r>
              <a:rPr lang="zh-CN" altLang="en-US" dirty="0"/>
              <a:t>对新员工进行心理疏导</a:t>
            </a:r>
          </a:p>
          <a:p>
            <a:r>
              <a:rPr lang="zh-CN" altLang="en-US" dirty="0"/>
              <a:t>引导员工客观自我评价，进行职业定位</a:t>
            </a:r>
          </a:p>
          <a:p>
            <a:r>
              <a:rPr lang="zh-CN" altLang="en-US" dirty="0"/>
              <a:t>指导员工早期职业生涯规划</a:t>
            </a:r>
          </a:p>
          <a:p>
            <a:r>
              <a:rPr lang="zh-CN" altLang="en-US" dirty="0"/>
              <a:t>积极鼓励员工追求内职业发展</a:t>
            </a:r>
            <a:endParaRPr lang="zh-CN" altLang="en-US"/>
          </a:p>
        </p:txBody>
      </p:sp>
    </p:spTree>
  </p:cSld>
  <p:clrMapOvr>
    <a:masterClrMapping/>
  </p:clrMapOvr>
  <p:transition>
    <p:random/>
  </p:transition>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702467" name="文本占位符 702466"/>
          <p:cNvSpPr>
            <a:spLocks noGrp="1"/>
          </p:cNvSpPr>
          <p:nvPr>
            <p:ph type="body" idx="1"/>
          </p:nvPr>
        </p:nvSpPr>
        <p:spPr>
          <a:xfrm>
            <a:off x="762000" y="549275"/>
            <a:ext cx="7772400" cy="4860925"/>
          </a:xfrm>
          <a:ln/>
        </p:spPr>
        <p:txBody>
          <a:bodyPr/>
          <a:lstStyle/>
          <a:p>
            <a:pPr>
              <a:lnSpc>
                <a:spcPct val="90000"/>
              </a:lnSpc>
              <a:buNone/>
            </a:pPr>
            <a:r>
              <a:rPr lang="zh-CN" altLang="en-US" dirty="0"/>
              <a:t>二、职业高原现象</a:t>
            </a:r>
          </a:p>
          <a:p>
            <a:pPr>
              <a:lnSpc>
                <a:spcPct val="90000"/>
              </a:lnSpc>
              <a:buNone/>
            </a:pPr>
            <a:r>
              <a:rPr lang="en-US" altLang="zh-CN" dirty="0">
                <a:solidFill>
                  <a:schemeClr val="accent2"/>
                </a:solidFill>
              </a:rPr>
              <a:t>1</a:t>
            </a:r>
            <a:r>
              <a:rPr lang="zh-CN" altLang="en-US" dirty="0">
                <a:solidFill>
                  <a:schemeClr val="accent2"/>
                </a:solidFill>
              </a:rPr>
              <a:t>、职业高原的类型</a:t>
            </a:r>
          </a:p>
          <a:p>
            <a:pPr>
              <a:lnSpc>
                <a:spcPct val="90000"/>
              </a:lnSpc>
            </a:pPr>
            <a:r>
              <a:rPr lang="zh-CN" altLang="en-US" b="1" dirty="0"/>
              <a:t>结构高原：</a:t>
            </a:r>
            <a:r>
              <a:rPr lang="zh-CN" altLang="en-US" dirty="0"/>
              <a:t>由于组织结构的限制，个体在组织中进一步晋升的可能性很小</a:t>
            </a:r>
          </a:p>
          <a:p>
            <a:pPr>
              <a:lnSpc>
                <a:spcPct val="90000"/>
              </a:lnSpc>
            </a:pPr>
            <a:r>
              <a:rPr lang="zh-CN" altLang="en-US" b="1" dirty="0"/>
              <a:t>内容高原：</a:t>
            </a:r>
            <a:r>
              <a:rPr lang="zh-CN" altLang="en-US" dirty="0"/>
              <a:t>个体掌握了与工作相关的所有知识和技能之后，工作缺乏挑战性而引起的个人职业生涯的停滞</a:t>
            </a:r>
          </a:p>
          <a:p>
            <a:pPr>
              <a:lnSpc>
                <a:spcPct val="90000"/>
              </a:lnSpc>
            </a:pPr>
            <a:r>
              <a:rPr lang="zh-CN" altLang="en-US" b="1" dirty="0"/>
              <a:t>个人高原：</a:t>
            </a:r>
            <a:r>
              <a:rPr lang="zh-CN" altLang="en-US" dirty="0"/>
              <a:t>个体对生活和工作缺乏方向感和热情而造成的无法面对自身所承担的社会角色的现象</a:t>
            </a:r>
          </a:p>
          <a:p>
            <a:pPr>
              <a:lnSpc>
                <a:spcPct val="90000"/>
              </a:lnSpc>
            </a:pPr>
            <a:endParaRPr lang="zh-CN" altLang="en-US"/>
          </a:p>
        </p:txBody>
      </p:sp>
    </p:spTree>
  </p:cSld>
  <p:clrMapOvr>
    <a:masterClrMapping/>
  </p:clrMapOvr>
  <p:transition>
    <p:random/>
  </p:transition>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703491" name="文本占位符 703490"/>
          <p:cNvSpPr>
            <a:spLocks noGrp="1"/>
          </p:cNvSpPr>
          <p:nvPr>
            <p:ph type="body" idx="1"/>
          </p:nvPr>
        </p:nvSpPr>
        <p:spPr>
          <a:xfrm>
            <a:off x="762000" y="692150"/>
            <a:ext cx="7772400" cy="4718050"/>
          </a:xfrm>
          <a:ln/>
        </p:spPr>
        <p:txBody>
          <a:bodyPr/>
          <a:lstStyle/>
          <a:p>
            <a:pPr>
              <a:buNone/>
            </a:pPr>
            <a:r>
              <a:rPr lang="en-US" altLang="zh-CN" dirty="0">
                <a:solidFill>
                  <a:schemeClr val="accent2"/>
                </a:solidFill>
              </a:rPr>
              <a:t>2</a:t>
            </a:r>
            <a:r>
              <a:rPr lang="zh-CN" altLang="en-US" dirty="0">
                <a:solidFill>
                  <a:schemeClr val="accent2"/>
                </a:solidFill>
              </a:rPr>
              <a:t>、职业高原产生的原因</a:t>
            </a:r>
          </a:p>
          <a:p>
            <a:r>
              <a:rPr lang="zh-CN" altLang="en-US" dirty="0"/>
              <a:t>社会因素</a:t>
            </a:r>
          </a:p>
          <a:p>
            <a:r>
              <a:rPr lang="zh-CN" altLang="en-US" dirty="0"/>
              <a:t>组织因素：组织结构的限制、职业路径的影响</a:t>
            </a:r>
          </a:p>
          <a:p>
            <a:r>
              <a:rPr lang="zh-CN" altLang="en-US" dirty="0"/>
              <a:t>家庭因素</a:t>
            </a:r>
          </a:p>
          <a:p>
            <a:r>
              <a:rPr lang="zh-CN" altLang="en-US" dirty="0"/>
              <a:t>个人因素</a:t>
            </a:r>
            <a:endParaRPr lang="zh-CN" altLang="en-US"/>
          </a:p>
        </p:txBody>
      </p:sp>
      <p:pic>
        <p:nvPicPr>
          <p:cNvPr id="703492" name="图片 703491" descr="20080104162416728"/>
          <p:cNvPicPr>
            <a:picLocks noChangeAspect="1"/>
          </p:cNvPicPr>
          <p:nvPr/>
        </p:nvPicPr>
        <p:blipFill>
          <a:blip r:embed="rId2"/>
          <a:stretch>
            <a:fillRect/>
          </a:stretch>
        </p:blipFill>
        <p:spPr>
          <a:xfrm>
            <a:off x="6096000" y="4797425"/>
            <a:ext cx="3048000" cy="1905000"/>
          </a:xfrm>
          <a:prstGeom prst="rect">
            <a:avLst/>
          </a:prstGeom>
          <a:noFill/>
          <a:ln w="9525">
            <a:noFill/>
          </a:ln>
        </p:spPr>
      </p:pic>
    </p:spTree>
  </p:cSld>
  <p:clrMapOvr>
    <a:masterClrMapping/>
  </p:clrMapOvr>
  <p:transition>
    <p:random/>
  </p:transition>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208898" name="标题 208897"/>
          <p:cNvSpPr>
            <a:spLocks noGrp="1"/>
          </p:cNvSpPr>
          <p:nvPr>
            <p:ph type="ctrTitle"/>
          </p:nvPr>
        </p:nvSpPr>
        <p:spPr>
          <a:xfrm>
            <a:off x="827088" y="1844675"/>
            <a:ext cx="7772400" cy="1143000"/>
          </a:xfrm>
          <a:ln/>
        </p:spPr>
        <p:txBody>
          <a:bodyPr anchor="ctr"/>
          <a:lstStyle/>
          <a:p>
            <a:pPr defTabSz="914400">
              <a:buClrTx/>
              <a:buSzTx/>
              <a:buFontTx/>
            </a:pPr>
            <a:r>
              <a:rPr lang="zh-CN" altLang="en-US" sz="4400" b="1" kern="1200" baseline="0" dirty="0">
                <a:solidFill>
                  <a:srgbClr val="FF0000"/>
                </a:solidFill>
                <a:latin typeface="Times New Roman" panose="02020603050405020304" pitchFamily="18" charset="0"/>
                <a:ea typeface="宋体" panose="02010600030101010101" pitchFamily="2" charset="-122"/>
              </a:rPr>
              <a:t>第八章 绩效管理</a:t>
            </a:r>
            <a:endParaRPr lang="zh-CN" altLang="en-US" sz="4400" b="1" kern="1200" baseline="0">
              <a:solidFill>
                <a:srgbClr val="FF0000"/>
              </a:solidFill>
              <a:latin typeface="Times New Roman" panose="02020603050405020304" pitchFamily="18" charset="0"/>
              <a:ea typeface="宋体" panose="02010600030101010101" pitchFamily="2" charset="-122"/>
            </a:endParaRPr>
          </a:p>
        </p:txBody>
      </p:sp>
      <p:pic>
        <p:nvPicPr>
          <p:cNvPr id="208901" name="副标题 208900" descr="BD05617_"/>
          <p:cNvPicPr>
            <a:picLocks noGrp="1" noChangeAspect="1"/>
          </p:cNvPicPr>
          <p:nvPr>
            <p:ph type="subTitle" idx="1"/>
          </p:nvPr>
        </p:nvPicPr>
        <p:blipFill>
          <a:blip r:embed="rId3"/>
          <a:stretch>
            <a:fillRect/>
          </a:stretch>
        </p:blipFill>
        <p:spPr>
          <a:xfrm>
            <a:off x="3522663" y="4265613"/>
            <a:ext cx="4217987" cy="1995487"/>
          </a:xfrm>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08898"/>
                                        </p:tgtEl>
                                        <p:attrNameLst>
                                          <p:attrName>style.visibility</p:attrName>
                                        </p:attrNameLst>
                                      </p:cBhvr>
                                      <p:to>
                                        <p:strVal val="visible"/>
                                      </p:to>
                                    </p:set>
                                    <p:anim calcmode="lin" valueType="num">
                                      <p:cBhvr additive="base">
                                        <p:cTn id="7" dur="500" fill="hold"/>
                                        <p:tgtEl>
                                          <p:spTgt spid="208898"/>
                                        </p:tgtEl>
                                        <p:attrNameLst>
                                          <p:attrName>ppt_x</p:attrName>
                                        </p:attrNameLst>
                                      </p:cBhvr>
                                      <p:tavLst>
                                        <p:tav tm="0">
                                          <p:val>
                                            <p:strVal val="0-#ppt_w/2"/>
                                          </p:val>
                                        </p:tav>
                                        <p:tav tm="100000">
                                          <p:val>
                                            <p:strVal val="#ppt_x"/>
                                          </p:val>
                                        </p:tav>
                                      </p:tavLst>
                                    </p:anim>
                                    <p:anim calcmode="lin" valueType="num">
                                      <p:cBhvr additive="base">
                                        <p:cTn id="8" dur="500" fill="hold"/>
                                        <p:tgtEl>
                                          <p:spTgt spid="20889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 presetClass="entr" presetSubtype="32" fill="hold" nodeType="afterEffect">
                                  <p:stCondLst>
                                    <p:cond delay="0"/>
                                  </p:stCondLst>
                                  <p:childTnLst>
                                    <p:set>
                                      <p:cBhvr>
                                        <p:cTn id="11" dur="1" fill="hold">
                                          <p:stCondLst>
                                            <p:cond delay="0"/>
                                          </p:stCondLst>
                                        </p:cTn>
                                        <p:tgtEl>
                                          <p:spTgt spid="208901"/>
                                        </p:tgtEl>
                                        <p:attrNameLst>
                                          <p:attrName>style.visibility</p:attrName>
                                        </p:attrNameLst>
                                      </p:cBhvr>
                                      <p:to>
                                        <p:strVal val="visible"/>
                                      </p:to>
                                    </p:set>
                                    <p:animEffect transition="in" filter="box(out)">
                                      <p:cBhvr>
                                        <p:cTn id="12" dur="500"/>
                                        <p:tgtEl>
                                          <p:spTgt spid="208901"/>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898" grpId="0"/>
    </p:bld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911362" name="标题 911361"/>
          <p:cNvSpPr>
            <a:spLocks noGrp="1"/>
          </p:cNvSpPr>
          <p:nvPr>
            <p:ph type="title"/>
          </p:nvPr>
        </p:nvSpPr>
        <p:spPr>
          <a:xfrm>
            <a:off x="684213" y="228600"/>
            <a:ext cx="7773987" cy="752475"/>
          </a:xfrm>
          <a:ln/>
        </p:spPr>
        <p:txBody>
          <a:bodyPr anchor="ctr"/>
          <a:lstStyle/>
          <a:p>
            <a:r>
              <a:rPr lang="zh-CN" altLang="en-US" sz="3600" b="1" dirty="0">
                <a:solidFill>
                  <a:schemeClr val="tx1"/>
                </a:solidFill>
                <a:ea typeface="隶书" panose="02010509060101010101" pitchFamily="49" charset="-122"/>
              </a:rPr>
              <a:t>开篇案例</a:t>
            </a:r>
          </a:p>
        </p:txBody>
      </p:sp>
      <p:sp>
        <p:nvSpPr>
          <p:cNvPr id="911363" name="文本占位符 911362"/>
          <p:cNvSpPr>
            <a:spLocks noGrp="1"/>
          </p:cNvSpPr>
          <p:nvPr>
            <p:ph type="body" idx="1"/>
          </p:nvPr>
        </p:nvSpPr>
        <p:spPr>
          <a:xfrm>
            <a:off x="684213" y="908050"/>
            <a:ext cx="8280400" cy="5545138"/>
          </a:xfrm>
          <a:ln/>
        </p:spPr>
        <p:txBody>
          <a:bodyPr/>
          <a:lstStyle/>
          <a:p>
            <a:pPr>
              <a:lnSpc>
                <a:spcPct val="80000"/>
              </a:lnSpc>
            </a:pPr>
            <a:r>
              <a:rPr lang="zh-CN" altLang="en-US" sz="2600" dirty="0"/>
              <a:t>在某企业的季度会议上，老总发飙：最近一个季度销售额严重下降，怎么回事？</a:t>
            </a:r>
          </a:p>
          <a:p>
            <a:pPr>
              <a:lnSpc>
                <a:spcPct val="80000"/>
              </a:lnSpc>
              <a:buNone/>
            </a:pPr>
            <a:r>
              <a:rPr lang="zh-CN" altLang="en-US" sz="2600" dirty="0"/>
              <a:t>        营销部经理说：“最近销售不好我们有一定责任。但主要原因是，对手推出的新产品比我们的好。”</a:t>
            </a:r>
            <a:br>
              <a:rPr lang="zh-CN" altLang="en-US" sz="2600" dirty="0"/>
            </a:br>
            <a:r>
              <a:rPr lang="zh-CN" altLang="en-US" sz="2600" dirty="0"/>
              <a:t>    研发经理“认真”总结道：“最近推出的新产品少是由于财务部门削减了研发预算。”</a:t>
            </a:r>
            <a:br>
              <a:rPr lang="zh-CN" altLang="en-US" sz="2600" dirty="0"/>
            </a:br>
            <a:r>
              <a:rPr lang="zh-CN" altLang="en-US" sz="2600" dirty="0"/>
              <a:t>    财务经理马上接上解释：“公司采购成本在上升，我们必须削减。”</a:t>
            </a:r>
            <a:br>
              <a:rPr lang="zh-CN" altLang="en-US" sz="2600" dirty="0"/>
            </a:br>
            <a:r>
              <a:rPr lang="zh-CN" altLang="en-US" sz="2600" dirty="0"/>
              <a:t>    采购经理跳起来说：“采购成本上升了</a:t>
            </a:r>
            <a:r>
              <a:rPr lang="en-US" altLang="zh-CN" sz="2600" dirty="0"/>
              <a:t>10%</a:t>
            </a:r>
            <a:r>
              <a:rPr lang="zh-CN" altLang="en-US" sz="2600" dirty="0"/>
              <a:t>，是由于俄罗斯一个生产铬的矿山爆炸了，导致不锈钢价格急速攀升。”</a:t>
            </a:r>
            <a:br>
              <a:rPr lang="zh-CN" altLang="en-US" sz="2600" dirty="0"/>
            </a:br>
            <a:r>
              <a:rPr lang="zh-CN" altLang="en-US" sz="2600" dirty="0"/>
              <a:t>    于是，大家异口同声地说：“原来如此。”言外之意便是：大家都没有责任。</a:t>
            </a:r>
            <a:br>
              <a:rPr lang="zh-CN" altLang="en-US" sz="2600" dirty="0"/>
            </a:br>
            <a:r>
              <a:rPr lang="zh-CN" altLang="en-US" sz="2600" dirty="0"/>
              <a:t>    最后，老总无奈地说：“这样说来，我只好去追究俄罗斯矿山的责任了</a:t>
            </a:r>
            <a:r>
              <a:rPr lang="en-US" altLang="zh-CN" sz="2600"/>
              <a:t>!”</a:t>
            </a:r>
            <a:br>
              <a:rPr lang="en-US" altLang="zh-CN" sz="2600"/>
            </a:br>
            <a:endParaRPr lang="en-US" altLang="zh-CN" sz="2600"/>
          </a:p>
        </p:txBody>
      </p:sp>
    </p:spTree>
  </p:cSld>
  <p:clrMapOvr>
    <a:masterClrMapping/>
  </p:clrMapOvr>
  <p:transition>
    <p:random/>
  </p:transition>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708610" name="标题 708609"/>
          <p:cNvSpPr>
            <a:spLocks noGrp="1"/>
          </p:cNvSpPr>
          <p:nvPr>
            <p:ph type="title"/>
          </p:nvPr>
        </p:nvSpPr>
        <p:spPr>
          <a:xfrm>
            <a:off x="684213" y="-242887"/>
            <a:ext cx="7772400" cy="1143000"/>
          </a:xfrm>
          <a:ln/>
        </p:spPr>
        <p:txBody>
          <a:bodyPr anchor="ctr"/>
          <a:lstStyle/>
          <a:p>
            <a:r>
              <a:rPr lang="zh-CN" altLang="en-US" sz="3600" b="1" dirty="0">
                <a:solidFill>
                  <a:srgbClr val="FF0000"/>
                </a:solidFill>
              </a:rPr>
              <a:t>第一节 绩效管理的概述</a:t>
            </a:r>
            <a:r>
              <a:rPr lang="zh-CN" altLang="en-US" dirty="0">
                <a:solidFill>
                  <a:srgbClr val="FF0000"/>
                </a:solidFill>
              </a:rPr>
              <a:t> </a:t>
            </a:r>
            <a:endParaRPr lang="zh-CN" altLang="en-US">
              <a:solidFill>
                <a:srgbClr val="FF0000"/>
              </a:solidFill>
            </a:endParaRPr>
          </a:p>
        </p:txBody>
      </p:sp>
      <p:sp>
        <p:nvSpPr>
          <p:cNvPr id="708611" name="文本占位符 708610"/>
          <p:cNvSpPr>
            <a:spLocks noGrp="1"/>
          </p:cNvSpPr>
          <p:nvPr>
            <p:ph type="body" idx="1"/>
          </p:nvPr>
        </p:nvSpPr>
        <p:spPr>
          <a:xfrm>
            <a:off x="611188" y="765175"/>
            <a:ext cx="8208962" cy="5688013"/>
          </a:xfrm>
          <a:ln/>
        </p:spPr>
        <p:txBody>
          <a:bodyPr/>
          <a:lstStyle/>
          <a:p>
            <a:pPr>
              <a:lnSpc>
                <a:spcPct val="80000"/>
              </a:lnSpc>
              <a:buNone/>
            </a:pPr>
            <a:r>
              <a:rPr lang="zh-CN" altLang="en-US" sz="2800" b="1" dirty="0">
                <a:solidFill>
                  <a:schemeClr val="accent2"/>
                </a:solidFill>
              </a:rPr>
              <a:t>一、绩效的含义</a:t>
            </a:r>
            <a:endParaRPr lang="zh-CN" altLang="en-US" sz="2800" b="1"/>
          </a:p>
          <a:p>
            <a:pPr>
              <a:lnSpc>
                <a:spcPct val="80000"/>
              </a:lnSpc>
              <a:buNone/>
            </a:pPr>
            <a:r>
              <a:rPr lang="zh-CN" altLang="en-US" sz="2000" b="1" dirty="0"/>
              <a:t>    </a:t>
            </a:r>
            <a:r>
              <a:rPr lang="zh-CN" altLang="en-US" sz="2800" b="1" dirty="0"/>
              <a:t>员工在工作过程中所表现出来的与组织目标相关的并且能够被评价的</a:t>
            </a:r>
            <a:r>
              <a:rPr lang="zh-CN" altLang="en-US" sz="2800" b="1" dirty="0">
                <a:solidFill>
                  <a:schemeClr val="accent2"/>
                </a:solidFill>
              </a:rPr>
              <a:t>工作业绩</a:t>
            </a:r>
            <a:r>
              <a:rPr lang="zh-CN" altLang="en-US" sz="2800" b="1" dirty="0"/>
              <a:t>、</a:t>
            </a:r>
            <a:r>
              <a:rPr lang="zh-CN" altLang="en-US" sz="2800" b="1" dirty="0">
                <a:solidFill>
                  <a:schemeClr val="accent2"/>
                </a:solidFill>
              </a:rPr>
              <a:t>工作能力</a:t>
            </a:r>
            <a:r>
              <a:rPr lang="zh-CN" altLang="en-US" sz="2800" b="1" dirty="0"/>
              <a:t>和</a:t>
            </a:r>
            <a:r>
              <a:rPr lang="zh-CN" altLang="en-US" sz="2800" b="1" dirty="0">
                <a:solidFill>
                  <a:schemeClr val="accent2"/>
                </a:solidFill>
              </a:rPr>
              <a:t>工作态度</a:t>
            </a:r>
            <a:r>
              <a:rPr lang="zh-CN" altLang="en-US" sz="2800" b="1" dirty="0"/>
              <a:t>。</a:t>
            </a:r>
          </a:p>
          <a:p>
            <a:pPr>
              <a:lnSpc>
                <a:spcPct val="150000"/>
              </a:lnSpc>
            </a:pPr>
            <a:r>
              <a:rPr lang="zh-CN" altLang="en-US" sz="2400" b="1" dirty="0">
                <a:solidFill>
                  <a:schemeClr val="accent2"/>
                </a:solidFill>
              </a:rPr>
              <a:t>理解绩效需要把握以下几点</a:t>
            </a:r>
            <a:r>
              <a:rPr lang="zh-CN" altLang="en-US" sz="2400" dirty="0">
                <a:solidFill>
                  <a:schemeClr val="accent2"/>
                </a:solidFill>
              </a:rPr>
              <a:t>：</a:t>
            </a:r>
          </a:p>
          <a:p>
            <a:pPr>
              <a:lnSpc>
                <a:spcPct val="150000"/>
              </a:lnSpc>
            </a:pPr>
            <a:r>
              <a:rPr lang="en-US" altLang="zh-CN" sz="2400" b="1" dirty="0"/>
              <a:t>1</a:t>
            </a:r>
            <a:r>
              <a:rPr lang="zh-CN" altLang="en-US" sz="2400" b="1" dirty="0"/>
              <a:t>、其中工作业绩就是工作的结果，工作能力和工作态度是指工作中的行为。</a:t>
            </a:r>
          </a:p>
          <a:p>
            <a:pPr lvl="1">
              <a:lnSpc>
                <a:spcPct val="150000"/>
              </a:lnSpc>
              <a:buNone/>
            </a:pPr>
            <a:r>
              <a:rPr lang="en-US" altLang="zh-CN" sz="2400" b="1" dirty="0"/>
              <a:t>2</a:t>
            </a:r>
            <a:r>
              <a:rPr lang="zh-CN" altLang="en-US" sz="2400" b="1" dirty="0"/>
              <a:t>、工作之外的行为和结果不属于绩效的范围</a:t>
            </a:r>
          </a:p>
          <a:p>
            <a:pPr lvl="1">
              <a:lnSpc>
                <a:spcPct val="150000"/>
              </a:lnSpc>
              <a:buNone/>
            </a:pPr>
            <a:r>
              <a:rPr lang="en-US" altLang="zh-CN" sz="2400" b="1" dirty="0"/>
              <a:t>3</a:t>
            </a:r>
            <a:r>
              <a:rPr lang="zh-CN" altLang="en-US" sz="2400" b="1" dirty="0"/>
              <a:t>、与组织目标相关直接表现为与职位的职责和目标相关</a:t>
            </a:r>
          </a:p>
          <a:p>
            <a:pPr lvl="1">
              <a:lnSpc>
                <a:spcPct val="150000"/>
              </a:lnSpc>
              <a:buNone/>
            </a:pPr>
            <a:r>
              <a:rPr lang="en-US" altLang="zh-CN" sz="2400" b="1" dirty="0"/>
              <a:t>4</a:t>
            </a:r>
            <a:r>
              <a:rPr lang="zh-CN" altLang="en-US" sz="2400" b="1" dirty="0"/>
              <a:t>、不能被评价的行为和结果也不属于绩效</a:t>
            </a:r>
          </a:p>
          <a:p>
            <a:pPr lvl="1">
              <a:lnSpc>
                <a:spcPct val="150000"/>
              </a:lnSpc>
              <a:buNone/>
            </a:pPr>
            <a:r>
              <a:rPr lang="en-US" altLang="zh-CN" sz="2400" b="1" dirty="0"/>
              <a:t>5</a:t>
            </a:r>
            <a:r>
              <a:rPr lang="zh-CN" altLang="en-US" sz="2400" b="1" dirty="0"/>
              <a:t>、没有表现出来的行为和结果也不是绩效</a:t>
            </a:r>
          </a:p>
          <a:p>
            <a:pPr>
              <a:lnSpc>
                <a:spcPct val="80000"/>
              </a:lnSpc>
              <a:buNone/>
            </a:pPr>
            <a:endParaRPr lang="zh-CN" altLang="en-US" sz="2400" b="1" dirty="0"/>
          </a:p>
          <a:p>
            <a:pPr>
              <a:lnSpc>
                <a:spcPct val="80000"/>
              </a:lnSpc>
              <a:buNone/>
            </a:pPr>
            <a:endParaRPr lang="zh-CN" altLang="en-US" sz="2400" b="1"/>
          </a:p>
        </p:txBody>
      </p:sp>
    </p:spTree>
  </p:cSld>
  <p:clrMapOvr>
    <a:masterClrMapping/>
  </p:clrMapOvr>
  <p:transition>
    <p:random/>
  </p:transition>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912386" name="文本框 912385"/>
          <p:cNvSpPr txBox="1"/>
          <p:nvPr/>
        </p:nvSpPr>
        <p:spPr>
          <a:xfrm>
            <a:off x="2101850" y="1066800"/>
            <a:ext cx="796925" cy="457200"/>
          </a:xfrm>
          <a:prstGeom prst="rect">
            <a:avLst/>
          </a:prstGeom>
          <a:noFill/>
          <a:ln w="12700">
            <a:noFill/>
          </a:ln>
        </p:spPr>
        <p:txBody>
          <a:bodyPr wrap="none" anchor="t">
            <a:spAutoFit/>
          </a:bodyPr>
          <a:lstStyle/>
          <a:p>
            <a:pPr eaLnBrk="1" hangingPunct="1"/>
            <a:r>
              <a:rPr lang="zh-CN" altLang="en-US" sz="2400" b="1" u="none" dirty="0">
                <a:latin typeface="Times New Roman" panose="02020603050405020304" pitchFamily="18" charset="0"/>
              </a:rPr>
              <a:t>数量</a:t>
            </a:r>
            <a:endParaRPr lang="zh-CN" altLang="en-US" sz="2400" b="1" u="none">
              <a:latin typeface="Times New Roman" panose="02020603050405020304" pitchFamily="18" charset="0"/>
            </a:endParaRPr>
          </a:p>
        </p:txBody>
      </p:sp>
      <p:sp>
        <p:nvSpPr>
          <p:cNvPr id="912387" name="文本框 912386"/>
          <p:cNvSpPr txBox="1"/>
          <p:nvPr/>
        </p:nvSpPr>
        <p:spPr>
          <a:xfrm>
            <a:off x="6019800" y="1143000"/>
            <a:ext cx="1493838" cy="457200"/>
          </a:xfrm>
          <a:prstGeom prst="rect">
            <a:avLst/>
          </a:prstGeom>
          <a:noFill/>
          <a:ln w="12700">
            <a:noFill/>
          </a:ln>
        </p:spPr>
        <p:txBody>
          <a:bodyPr wrap="none" anchor="t">
            <a:spAutoFit/>
          </a:bodyPr>
          <a:lstStyle/>
          <a:p>
            <a:pPr eaLnBrk="1" hangingPunct="1"/>
            <a:r>
              <a:rPr lang="zh-CN" altLang="en-US" sz="2400" b="1" u="none" dirty="0">
                <a:latin typeface="Times New Roman" panose="02020603050405020304" pitchFamily="18" charset="0"/>
              </a:rPr>
              <a:t>成本</a:t>
            </a:r>
            <a:r>
              <a:rPr lang="en-US" altLang="zh-CN" sz="2400" b="1" u="none" dirty="0">
                <a:latin typeface="Times New Roman" panose="02020603050405020304" pitchFamily="18" charset="0"/>
              </a:rPr>
              <a:t>/</a:t>
            </a:r>
            <a:r>
              <a:rPr lang="zh-CN" altLang="en-US" sz="2400" b="1" u="none" dirty="0">
                <a:latin typeface="Times New Roman" panose="02020603050405020304" pitchFamily="18" charset="0"/>
              </a:rPr>
              <a:t>财务</a:t>
            </a:r>
            <a:endParaRPr lang="zh-CN" altLang="en-US" sz="2400" b="1" u="none">
              <a:latin typeface="Times New Roman" panose="02020603050405020304" pitchFamily="18" charset="0"/>
            </a:endParaRPr>
          </a:p>
        </p:txBody>
      </p:sp>
      <p:sp>
        <p:nvSpPr>
          <p:cNvPr id="912388" name="文本框 912387"/>
          <p:cNvSpPr txBox="1"/>
          <p:nvPr/>
        </p:nvSpPr>
        <p:spPr>
          <a:xfrm>
            <a:off x="1676400" y="3657600"/>
            <a:ext cx="796925" cy="457200"/>
          </a:xfrm>
          <a:prstGeom prst="rect">
            <a:avLst/>
          </a:prstGeom>
          <a:noFill/>
          <a:ln w="12700">
            <a:noFill/>
          </a:ln>
        </p:spPr>
        <p:txBody>
          <a:bodyPr wrap="none" anchor="t">
            <a:spAutoFit/>
          </a:bodyPr>
          <a:lstStyle/>
          <a:p>
            <a:pPr eaLnBrk="1" hangingPunct="1"/>
            <a:r>
              <a:rPr lang="zh-CN" altLang="en-US" sz="2400" b="1" u="none" dirty="0">
                <a:latin typeface="Times New Roman" panose="02020603050405020304" pitchFamily="18" charset="0"/>
              </a:rPr>
              <a:t>质量</a:t>
            </a:r>
            <a:endParaRPr lang="zh-CN" altLang="en-US" sz="2400" b="1" u="none">
              <a:latin typeface="Times New Roman" panose="02020603050405020304" pitchFamily="18" charset="0"/>
            </a:endParaRPr>
          </a:p>
        </p:txBody>
      </p:sp>
      <p:sp>
        <p:nvSpPr>
          <p:cNvPr id="912389" name="文本框 912388"/>
          <p:cNvSpPr txBox="1"/>
          <p:nvPr/>
        </p:nvSpPr>
        <p:spPr>
          <a:xfrm>
            <a:off x="4267200" y="3733800"/>
            <a:ext cx="796925" cy="457200"/>
          </a:xfrm>
          <a:prstGeom prst="rect">
            <a:avLst/>
          </a:prstGeom>
          <a:noFill/>
          <a:ln w="12700">
            <a:noFill/>
          </a:ln>
        </p:spPr>
        <p:txBody>
          <a:bodyPr wrap="none" anchor="t">
            <a:spAutoFit/>
          </a:bodyPr>
          <a:lstStyle/>
          <a:p>
            <a:pPr eaLnBrk="1" hangingPunct="1"/>
            <a:r>
              <a:rPr lang="zh-CN" altLang="en-US" sz="2400" b="1" u="none" dirty="0">
                <a:latin typeface="Times New Roman" panose="02020603050405020304" pitchFamily="18" charset="0"/>
              </a:rPr>
              <a:t>时间</a:t>
            </a:r>
            <a:endParaRPr lang="zh-CN" altLang="en-US" sz="2400" b="1" u="none">
              <a:latin typeface="Times New Roman" panose="02020603050405020304" pitchFamily="18" charset="0"/>
            </a:endParaRPr>
          </a:p>
        </p:txBody>
      </p:sp>
      <p:sp>
        <p:nvSpPr>
          <p:cNvPr id="912390" name="文本框 912389"/>
          <p:cNvSpPr txBox="1"/>
          <p:nvPr/>
        </p:nvSpPr>
        <p:spPr>
          <a:xfrm>
            <a:off x="6858000" y="3657600"/>
            <a:ext cx="796925" cy="457200"/>
          </a:xfrm>
          <a:prstGeom prst="rect">
            <a:avLst/>
          </a:prstGeom>
          <a:noFill/>
          <a:ln w="12700">
            <a:noFill/>
          </a:ln>
        </p:spPr>
        <p:txBody>
          <a:bodyPr wrap="none" anchor="t">
            <a:spAutoFit/>
          </a:bodyPr>
          <a:lstStyle/>
          <a:p>
            <a:pPr eaLnBrk="1" hangingPunct="1"/>
            <a:r>
              <a:rPr lang="zh-CN" altLang="en-US" sz="2400" b="1" u="none" dirty="0">
                <a:latin typeface="Times New Roman" panose="02020603050405020304" pitchFamily="18" charset="0"/>
              </a:rPr>
              <a:t>行为</a:t>
            </a:r>
            <a:endParaRPr lang="zh-CN" altLang="en-US" sz="2400" b="1" u="none">
              <a:latin typeface="Times New Roman" panose="02020603050405020304" pitchFamily="18" charset="0"/>
            </a:endParaRPr>
          </a:p>
        </p:txBody>
      </p:sp>
      <p:sp>
        <p:nvSpPr>
          <p:cNvPr id="912391" name="椭圆 912390"/>
          <p:cNvSpPr/>
          <p:nvPr/>
        </p:nvSpPr>
        <p:spPr>
          <a:xfrm>
            <a:off x="900113" y="4149725"/>
            <a:ext cx="2209800" cy="1066800"/>
          </a:xfrm>
          <a:prstGeom prst="ellipse">
            <a:avLst/>
          </a:prstGeom>
          <a:solidFill>
            <a:srgbClr val="FF9999"/>
          </a:solidFill>
          <a:ln w="12700" cap="sq" cmpd="sng">
            <a:solidFill>
              <a:schemeClr val="accent2"/>
            </a:solidFill>
            <a:prstDash val="solid"/>
            <a:miter/>
            <a:headEnd type="none" w="sm" len="sm"/>
            <a:tailEnd type="none" w="sm" len="sm"/>
          </a:ln>
          <a:effectLst>
            <a:outerShdw dist="107763" dir="18900000" algn="ctr" rotWithShape="0">
              <a:schemeClr val="bg2"/>
            </a:outerShdw>
          </a:effectLst>
        </p:spPr>
        <p:txBody>
          <a:bodyPr wrap="none" anchor="ctr"/>
          <a:lstStyle/>
          <a:p>
            <a:pPr algn="ctr" eaLnBrk="1" hangingPunct="1"/>
            <a:r>
              <a:rPr lang="zh-CN" altLang="en-US" sz="2000" b="1" u="none" dirty="0">
                <a:latin typeface="Times New Roman" panose="02020603050405020304" pitchFamily="18" charset="0"/>
              </a:rPr>
              <a:t>合格率</a:t>
            </a:r>
          </a:p>
          <a:p>
            <a:pPr algn="ctr" eaLnBrk="1" hangingPunct="1"/>
            <a:r>
              <a:rPr lang="zh-CN" altLang="en-US" sz="2000" b="1" u="none" dirty="0">
                <a:latin typeface="Times New Roman" panose="02020603050405020304" pitchFamily="18" charset="0"/>
              </a:rPr>
              <a:t>错误率</a:t>
            </a:r>
          </a:p>
          <a:p>
            <a:pPr algn="ctr" eaLnBrk="1" hangingPunct="1"/>
            <a:r>
              <a:rPr lang="zh-CN" altLang="en-US" sz="2000" b="1" u="none" dirty="0">
                <a:latin typeface="Times New Roman" panose="02020603050405020304" pitchFamily="18" charset="0"/>
              </a:rPr>
              <a:t>投诉</a:t>
            </a:r>
            <a:endParaRPr lang="zh-CN" altLang="en-US" sz="2000" b="1" u="none">
              <a:latin typeface="Times New Roman" panose="02020603050405020304" pitchFamily="18" charset="0"/>
            </a:endParaRPr>
          </a:p>
        </p:txBody>
      </p:sp>
      <p:sp>
        <p:nvSpPr>
          <p:cNvPr id="912392" name="椭圆 912391"/>
          <p:cNvSpPr/>
          <p:nvPr/>
        </p:nvSpPr>
        <p:spPr>
          <a:xfrm>
            <a:off x="5029200" y="1600200"/>
            <a:ext cx="3276600" cy="1981200"/>
          </a:xfrm>
          <a:prstGeom prst="ellipse">
            <a:avLst/>
          </a:prstGeom>
          <a:solidFill>
            <a:srgbClr val="FBABFD"/>
          </a:solidFill>
          <a:ln w="12700" cap="sq" cmpd="sng">
            <a:solidFill>
              <a:srgbClr val="FBABFD"/>
            </a:solidFill>
            <a:prstDash val="solid"/>
            <a:miter/>
            <a:headEnd type="none" w="sm" len="sm"/>
            <a:tailEnd type="none" w="sm" len="sm"/>
          </a:ln>
          <a:effectLst>
            <a:outerShdw dist="107763" dir="18900000" algn="ctr" rotWithShape="0">
              <a:schemeClr val="bg2"/>
            </a:outerShdw>
          </a:effectLst>
        </p:spPr>
        <p:txBody>
          <a:bodyPr wrap="none" anchor="ctr"/>
          <a:lstStyle/>
          <a:p>
            <a:pPr algn="ctr" eaLnBrk="1" hangingPunct="1"/>
            <a:r>
              <a:rPr lang="zh-CN" altLang="en-US" sz="2000" b="1" u="none" dirty="0">
                <a:solidFill>
                  <a:schemeClr val="bg2"/>
                </a:solidFill>
                <a:latin typeface="Times New Roman" panose="02020603050405020304" pitchFamily="18" charset="0"/>
              </a:rPr>
              <a:t>支出费用总额</a:t>
            </a:r>
          </a:p>
          <a:p>
            <a:pPr algn="ctr" eaLnBrk="1" hangingPunct="1"/>
            <a:r>
              <a:rPr lang="zh-CN" altLang="en-US" sz="2000" b="1" u="none" dirty="0">
                <a:solidFill>
                  <a:schemeClr val="bg2"/>
                </a:solidFill>
                <a:latin typeface="Times New Roman" panose="02020603050405020304" pitchFamily="18" charset="0"/>
              </a:rPr>
              <a:t>实际费用和预算</a:t>
            </a:r>
          </a:p>
          <a:p>
            <a:pPr algn="ctr" eaLnBrk="1" hangingPunct="1"/>
            <a:r>
              <a:rPr lang="zh-CN" altLang="en-US" sz="2000" b="1" u="none" dirty="0">
                <a:solidFill>
                  <a:schemeClr val="bg2"/>
                </a:solidFill>
                <a:latin typeface="Times New Roman" panose="02020603050405020304" pitchFamily="18" charset="0"/>
              </a:rPr>
              <a:t>的对比</a:t>
            </a:r>
          </a:p>
          <a:p>
            <a:pPr algn="ctr" eaLnBrk="1" hangingPunct="1"/>
            <a:r>
              <a:rPr lang="zh-CN" altLang="en-US" sz="2000" b="1" u="none" dirty="0">
                <a:solidFill>
                  <a:schemeClr val="bg2"/>
                </a:solidFill>
                <a:latin typeface="Times New Roman" panose="02020603050405020304" pitchFamily="18" charset="0"/>
              </a:rPr>
              <a:t>增长率</a:t>
            </a:r>
          </a:p>
          <a:p>
            <a:pPr algn="ctr" eaLnBrk="1" hangingPunct="1"/>
            <a:r>
              <a:rPr lang="zh-CN" altLang="en-US" sz="2000" b="1" u="none" dirty="0">
                <a:solidFill>
                  <a:schemeClr val="bg2"/>
                </a:solidFill>
                <a:latin typeface="Times New Roman" panose="02020603050405020304" pitchFamily="18" charset="0"/>
              </a:rPr>
              <a:t>利润率</a:t>
            </a:r>
          </a:p>
          <a:p>
            <a:pPr algn="ctr" eaLnBrk="1" hangingPunct="1"/>
            <a:r>
              <a:rPr lang="zh-CN" altLang="en-US" sz="2000" b="1" u="none" dirty="0">
                <a:solidFill>
                  <a:schemeClr val="bg2"/>
                </a:solidFill>
                <a:latin typeface="Times New Roman" panose="02020603050405020304" pitchFamily="18" charset="0"/>
              </a:rPr>
              <a:t>生产率</a:t>
            </a:r>
            <a:endParaRPr lang="zh-CN" altLang="en-US" sz="2000" b="1" u="none">
              <a:solidFill>
                <a:schemeClr val="bg2"/>
              </a:solidFill>
              <a:latin typeface="Times New Roman" panose="02020603050405020304" pitchFamily="18" charset="0"/>
            </a:endParaRPr>
          </a:p>
        </p:txBody>
      </p:sp>
      <p:sp>
        <p:nvSpPr>
          <p:cNvPr id="912393" name="椭圆 912392"/>
          <p:cNvSpPr/>
          <p:nvPr/>
        </p:nvSpPr>
        <p:spPr>
          <a:xfrm>
            <a:off x="1219200" y="1600200"/>
            <a:ext cx="2362200" cy="1828800"/>
          </a:xfrm>
          <a:prstGeom prst="ellipse">
            <a:avLst/>
          </a:prstGeom>
          <a:solidFill>
            <a:schemeClr val="accent1"/>
          </a:solidFill>
          <a:ln w="12700" cap="sq" cmpd="sng">
            <a:solidFill>
              <a:schemeClr val="accent1"/>
            </a:solidFill>
            <a:prstDash val="solid"/>
            <a:miter/>
            <a:headEnd type="none" w="sm" len="sm"/>
            <a:tailEnd type="none" w="sm" len="sm"/>
          </a:ln>
          <a:effectLst>
            <a:outerShdw dist="107763" dir="18900000" algn="ctr" rotWithShape="0">
              <a:schemeClr val="bg2"/>
            </a:outerShdw>
          </a:effectLst>
        </p:spPr>
        <p:txBody>
          <a:bodyPr wrap="none" anchor="ctr"/>
          <a:lstStyle/>
          <a:p>
            <a:pPr algn="ctr" eaLnBrk="1" hangingPunct="1"/>
            <a:r>
              <a:rPr lang="zh-CN" altLang="en-US" sz="2000" b="1" u="none" dirty="0">
                <a:solidFill>
                  <a:schemeClr val="bg2"/>
                </a:solidFill>
                <a:latin typeface="Times New Roman" panose="02020603050405020304" pitchFamily="18" charset="0"/>
              </a:rPr>
              <a:t>产品数量</a:t>
            </a:r>
          </a:p>
          <a:p>
            <a:pPr algn="ctr" eaLnBrk="1" hangingPunct="1"/>
            <a:r>
              <a:rPr lang="zh-CN" altLang="en-US" sz="2000" b="1" u="none" dirty="0">
                <a:solidFill>
                  <a:schemeClr val="bg2"/>
                </a:solidFill>
                <a:latin typeface="Times New Roman" panose="02020603050405020304" pitchFamily="18" charset="0"/>
              </a:rPr>
              <a:t>处理零件的数量</a:t>
            </a:r>
          </a:p>
          <a:p>
            <a:pPr algn="ctr" eaLnBrk="1" hangingPunct="1"/>
            <a:r>
              <a:rPr lang="zh-CN" altLang="en-US" sz="2000" b="1" u="none" dirty="0">
                <a:solidFill>
                  <a:schemeClr val="bg2"/>
                </a:solidFill>
                <a:latin typeface="Times New Roman" panose="02020603050405020304" pitchFamily="18" charset="0"/>
              </a:rPr>
              <a:t>接听电话</a:t>
            </a:r>
          </a:p>
          <a:p>
            <a:pPr algn="ctr" eaLnBrk="1" hangingPunct="1"/>
            <a:r>
              <a:rPr lang="zh-CN" altLang="en-US" sz="2000" b="1" u="none" dirty="0">
                <a:solidFill>
                  <a:schemeClr val="bg2"/>
                </a:solidFill>
                <a:latin typeface="Times New Roman" panose="02020603050405020304" pitchFamily="18" charset="0"/>
              </a:rPr>
              <a:t>会见客户</a:t>
            </a:r>
          </a:p>
          <a:p>
            <a:pPr algn="ctr" eaLnBrk="1" hangingPunct="1"/>
            <a:r>
              <a:rPr lang="zh-CN" altLang="en-US" sz="2000" b="1" u="none" dirty="0">
                <a:solidFill>
                  <a:schemeClr val="bg2"/>
                </a:solidFill>
                <a:latin typeface="Times New Roman" panose="02020603050405020304" pitchFamily="18" charset="0"/>
              </a:rPr>
              <a:t>销售额</a:t>
            </a:r>
            <a:r>
              <a:rPr lang="en-US" altLang="zh-CN" sz="2000" b="1" u="none" dirty="0">
                <a:solidFill>
                  <a:schemeClr val="bg2"/>
                </a:solidFill>
                <a:latin typeface="Times New Roman" panose="02020603050405020304" pitchFamily="18" charset="0"/>
              </a:rPr>
              <a:t>/</a:t>
            </a:r>
            <a:r>
              <a:rPr lang="zh-CN" altLang="en-US" sz="2000" b="1" u="none" dirty="0">
                <a:solidFill>
                  <a:schemeClr val="bg2"/>
                </a:solidFill>
                <a:latin typeface="Times New Roman" panose="02020603050405020304" pitchFamily="18" charset="0"/>
              </a:rPr>
              <a:t>利润</a:t>
            </a:r>
            <a:endParaRPr lang="zh-CN" altLang="en-US" sz="2000" b="1" u="none">
              <a:solidFill>
                <a:schemeClr val="bg2"/>
              </a:solidFill>
              <a:latin typeface="Times New Roman" panose="02020603050405020304" pitchFamily="18" charset="0"/>
            </a:endParaRPr>
          </a:p>
        </p:txBody>
      </p:sp>
      <p:sp>
        <p:nvSpPr>
          <p:cNvPr id="912394" name="椭圆 912393"/>
          <p:cNvSpPr/>
          <p:nvPr/>
        </p:nvSpPr>
        <p:spPr>
          <a:xfrm>
            <a:off x="3505200" y="4267200"/>
            <a:ext cx="2209800" cy="838200"/>
          </a:xfrm>
          <a:prstGeom prst="ellipse">
            <a:avLst/>
          </a:prstGeom>
          <a:solidFill>
            <a:srgbClr val="CC9900"/>
          </a:solidFill>
          <a:ln w="12700" cap="sq" cmpd="sng">
            <a:solidFill>
              <a:srgbClr val="FFFFFF"/>
            </a:solidFill>
            <a:prstDash val="solid"/>
            <a:miter/>
            <a:headEnd type="none" w="sm" len="sm"/>
            <a:tailEnd type="none" w="sm" len="sm"/>
          </a:ln>
          <a:effectLst>
            <a:outerShdw dist="107763" dir="18900000" algn="ctr" rotWithShape="0">
              <a:schemeClr val="bg2"/>
            </a:outerShdw>
          </a:effectLst>
        </p:spPr>
        <p:txBody>
          <a:bodyPr wrap="none" anchor="ctr"/>
          <a:lstStyle/>
          <a:p>
            <a:pPr algn="ctr" eaLnBrk="1" hangingPunct="1"/>
            <a:r>
              <a:rPr lang="zh-CN" altLang="en-US" sz="2000" b="1" u="none" dirty="0">
                <a:latin typeface="Times New Roman" panose="02020603050405020304" pitchFamily="18" charset="0"/>
              </a:rPr>
              <a:t>期限</a:t>
            </a:r>
            <a:endParaRPr lang="zh-CN" altLang="en-US" sz="2000" b="1" u="none">
              <a:latin typeface="Times New Roman" panose="02020603050405020304" pitchFamily="18" charset="0"/>
            </a:endParaRPr>
          </a:p>
        </p:txBody>
      </p:sp>
      <p:sp>
        <p:nvSpPr>
          <p:cNvPr id="912395" name="椭圆 912394"/>
          <p:cNvSpPr/>
          <p:nvPr/>
        </p:nvSpPr>
        <p:spPr>
          <a:xfrm>
            <a:off x="6019800" y="4191000"/>
            <a:ext cx="2209800" cy="990600"/>
          </a:xfrm>
          <a:prstGeom prst="ellipse">
            <a:avLst/>
          </a:prstGeom>
          <a:solidFill>
            <a:schemeClr val="folHlink"/>
          </a:solidFill>
          <a:ln w="12700" cap="sq" cmpd="sng">
            <a:solidFill>
              <a:schemeClr val="folHlink"/>
            </a:solidFill>
            <a:prstDash val="solid"/>
            <a:miter/>
            <a:headEnd type="none" w="sm" len="sm"/>
            <a:tailEnd type="none" w="sm" len="sm"/>
          </a:ln>
          <a:effectLst>
            <a:outerShdw dist="107763" dir="18900000" algn="ctr" rotWithShape="0">
              <a:schemeClr val="bg2"/>
            </a:outerShdw>
          </a:effectLst>
        </p:spPr>
        <p:txBody>
          <a:bodyPr wrap="none" anchor="ctr"/>
          <a:lstStyle/>
          <a:p>
            <a:pPr algn="ctr" eaLnBrk="1" hangingPunct="1"/>
            <a:r>
              <a:rPr lang="zh-CN" altLang="en-US" sz="2000" b="1" u="none" dirty="0">
                <a:latin typeface="Times New Roman" panose="02020603050405020304" pitchFamily="18" charset="0"/>
              </a:rPr>
              <a:t>胜任特征</a:t>
            </a:r>
          </a:p>
          <a:p>
            <a:pPr algn="ctr" eaLnBrk="1" hangingPunct="1"/>
            <a:r>
              <a:rPr lang="zh-CN" altLang="en-US" sz="2000" b="1" u="none" dirty="0">
                <a:latin typeface="Times New Roman" panose="02020603050405020304" pitchFamily="18" charset="0"/>
              </a:rPr>
              <a:t>关键行为</a:t>
            </a:r>
            <a:endParaRPr lang="zh-CN" altLang="en-US" sz="2000" b="1" u="none">
              <a:latin typeface="Times New Roman" panose="02020603050405020304" pitchFamily="18" charset="0"/>
            </a:endParaRPr>
          </a:p>
        </p:txBody>
      </p:sp>
    </p:spTree>
  </p:cSld>
  <p:clrMapOvr>
    <a:masterClrMapping/>
  </p:clrMapOvr>
  <p:transition>
    <p:random/>
  </p:transition>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913410" name="标题 913409"/>
          <p:cNvSpPr>
            <a:spLocks noGrp="1"/>
          </p:cNvSpPr>
          <p:nvPr>
            <p:ph type="title"/>
          </p:nvPr>
        </p:nvSpPr>
        <p:spPr>
          <a:xfrm>
            <a:off x="684213" y="228600"/>
            <a:ext cx="7773987" cy="823913"/>
          </a:xfrm>
          <a:ln/>
        </p:spPr>
        <p:txBody>
          <a:bodyPr anchor="ctr"/>
          <a:lstStyle/>
          <a:p>
            <a:r>
              <a:rPr lang="zh-CN" altLang="en-US" sz="3600" b="1" dirty="0">
                <a:solidFill>
                  <a:schemeClr val="accent2"/>
                </a:solidFill>
              </a:rPr>
              <a:t>二、绩效管理的含义</a:t>
            </a:r>
            <a:endParaRPr lang="zh-CN" altLang="en-US" sz="3600" b="1">
              <a:solidFill>
                <a:schemeClr val="accent2"/>
              </a:solidFill>
            </a:endParaRPr>
          </a:p>
        </p:txBody>
      </p:sp>
      <p:sp>
        <p:nvSpPr>
          <p:cNvPr id="913411" name="文本占位符 913410"/>
          <p:cNvSpPr>
            <a:spLocks noGrp="1"/>
          </p:cNvSpPr>
          <p:nvPr>
            <p:ph type="body" idx="1"/>
          </p:nvPr>
        </p:nvSpPr>
        <p:spPr>
          <a:xfrm>
            <a:off x="684213" y="981075"/>
            <a:ext cx="8064500" cy="5616575"/>
          </a:xfrm>
          <a:ln/>
        </p:spPr>
        <p:txBody>
          <a:bodyPr/>
          <a:lstStyle/>
          <a:p>
            <a:r>
              <a:rPr lang="en-US" altLang="zh-CN" dirty="0">
                <a:latin typeface="楷体_GB2312" pitchFamily="49" charset="-122"/>
                <a:ea typeface="楷体_GB2312" pitchFamily="49" charset="-122"/>
              </a:rPr>
              <a:t> </a:t>
            </a:r>
            <a:r>
              <a:rPr lang="zh-CN" altLang="en-US" b="1" dirty="0">
                <a:latin typeface="楷体_GB2312" pitchFamily="49" charset="-122"/>
                <a:ea typeface="楷体_GB2312" pitchFamily="49" charset="-122"/>
              </a:rPr>
              <a:t>根据工作目标或绩效标准，采用一定的考核方法，评定员工的工作任务完成情况、员工的工作职责履行程度和员工的发展情况，并且将上述评定结果反馈给员工的过程</a:t>
            </a:r>
            <a:r>
              <a:rPr lang="zh-CN" altLang="en-US" b="1" dirty="0">
                <a:latin typeface="宋体" panose="02010600030101010101" pitchFamily="2" charset="-122"/>
              </a:rPr>
              <a:t>。</a:t>
            </a:r>
          </a:p>
          <a:p>
            <a:r>
              <a:rPr lang="zh-CN" altLang="en-US" b="1" dirty="0">
                <a:solidFill>
                  <a:schemeClr val="accent2"/>
                </a:solidFill>
              </a:rPr>
              <a:t>三、绩效管理的流程</a:t>
            </a:r>
          </a:p>
          <a:p>
            <a:r>
              <a:rPr lang="en-US" altLang="zh-CN" sz="2800" b="1" dirty="0"/>
              <a:t>1</a:t>
            </a:r>
            <a:r>
              <a:rPr lang="zh-CN" altLang="en-US" sz="2800" b="1" dirty="0"/>
              <a:t>、绩效的界定</a:t>
            </a:r>
          </a:p>
          <a:p>
            <a:r>
              <a:rPr lang="zh-CN" altLang="en-US" sz="2800" b="1" dirty="0"/>
              <a:t>    明确那些方面是组织需要的，是与组织有关的</a:t>
            </a:r>
            <a:endParaRPr lang="zh-CN" altLang="en-US" sz="2800" b="1" dirty="0">
              <a:latin typeface="宋体" panose="02010600030101010101" pitchFamily="2" charset="-122"/>
            </a:endParaRPr>
          </a:p>
          <a:p>
            <a:r>
              <a:rPr lang="en-US" altLang="zh-CN" sz="2800" b="1" dirty="0"/>
              <a:t>2</a:t>
            </a:r>
            <a:r>
              <a:rPr lang="zh-CN" altLang="en-US" sz="2800" b="1" dirty="0"/>
              <a:t>、绩效评估</a:t>
            </a:r>
          </a:p>
          <a:p>
            <a:r>
              <a:rPr lang="en-US" altLang="zh-CN" sz="2800" b="1" dirty="0"/>
              <a:t>3</a:t>
            </a:r>
            <a:r>
              <a:rPr lang="zh-CN" altLang="en-US" sz="2800" b="1" dirty="0"/>
              <a:t>、绩效反馈</a:t>
            </a:r>
          </a:p>
        </p:txBody>
      </p:sp>
    </p:spTree>
  </p:cSld>
  <p:clrMapOvr>
    <a:masterClrMapping/>
  </p:clrMapOvr>
  <p:transition>
    <p:random/>
  </p:transition>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212994" name="标题 212993"/>
          <p:cNvSpPr>
            <a:spLocks noGrp="1"/>
          </p:cNvSpPr>
          <p:nvPr>
            <p:ph type="title"/>
          </p:nvPr>
        </p:nvSpPr>
        <p:spPr>
          <a:ln/>
        </p:spPr>
        <p:txBody>
          <a:bodyPr anchor="ctr"/>
          <a:lstStyle/>
          <a:p>
            <a:r>
              <a:rPr lang="en-US" altLang="zh-CN" sz="3600" b="1" dirty="0">
                <a:solidFill>
                  <a:schemeClr val="accent2"/>
                </a:solidFill>
              </a:rPr>
              <a:t> </a:t>
            </a:r>
            <a:r>
              <a:rPr lang="zh-CN" altLang="en-US" sz="3600" b="1" dirty="0">
                <a:solidFill>
                  <a:schemeClr val="accent2"/>
                </a:solidFill>
              </a:rPr>
              <a:t>四、绩效评估的目的</a:t>
            </a:r>
            <a:r>
              <a:rPr lang="zh-CN" altLang="en-US" dirty="0">
                <a:solidFill>
                  <a:schemeClr val="accent2"/>
                </a:solidFill>
              </a:rPr>
              <a:t> </a:t>
            </a:r>
            <a:endParaRPr lang="zh-CN" altLang="en-US">
              <a:solidFill>
                <a:schemeClr val="accent2"/>
              </a:solidFill>
            </a:endParaRPr>
          </a:p>
        </p:txBody>
      </p:sp>
      <p:sp>
        <p:nvSpPr>
          <p:cNvPr id="212995" name="文本占位符 212994"/>
          <p:cNvSpPr>
            <a:spLocks noGrp="1"/>
          </p:cNvSpPr>
          <p:nvPr>
            <p:ph type="body" idx="1"/>
          </p:nvPr>
        </p:nvSpPr>
        <p:spPr>
          <a:xfrm>
            <a:off x="1066800" y="1600200"/>
            <a:ext cx="7010400" cy="4876800"/>
          </a:xfrm>
          <a:ln/>
        </p:spPr>
        <p:txBody>
          <a:bodyPr/>
          <a:lstStyle/>
          <a:p>
            <a:r>
              <a:rPr lang="en-US" altLang="zh-CN" b="1" dirty="0"/>
              <a:t>1</a:t>
            </a:r>
            <a:r>
              <a:rPr lang="zh-CN" altLang="en-US" b="1" dirty="0"/>
              <a:t>、战略目的</a:t>
            </a:r>
          </a:p>
          <a:p>
            <a:r>
              <a:rPr lang="en-US" altLang="zh-CN" b="1" dirty="0"/>
              <a:t>2</a:t>
            </a:r>
            <a:r>
              <a:rPr lang="zh-CN" altLang="en-US" b="1" dirty="0"/>
              <a:t>、管理目的</a:t>
            </a:r>
          </a:p>
          <a:p>
            <a:r>
              <a:rPr lang="zh-CN" altLang="en-US" b="1" dirty="0"/>
              <a:t> 工资、福利、晋升、员工的保留或解雇</a:t>
            </a:r>
          </a:p>
          <a:p>
            <a:r>
              <a:rPr lang="en-US" altLang="zh-CN" b="1" dirty="0"/>
              <a:t>3</a:t>
            </a:r>
            <a:r>
              <a:rPr lang="zh-CN" altLang="en-US" b="1" dirty="0"/>
              <a:t>、开发目的 </a:t>
            </a:r>
          </a:p>
          <a:p>
            <a:r>
              <a:rPr lang="zh-CN" altLang="en-US" b="1" dirty="0"/>
              <a:t>可以通过自己的努力或培训来克服不足</a:t>
            </a:r>
          </a:p>
          <a:p>
            <a:r>
              <a:rPr lang="zh-CN" altLang="en-US" b="1" dirty="0"/>
              <a:t>使个人得到不断的发展</a:t>
            </a:r>
          </a:p>
        </p:txBody>
      </p:sp>
    </p:spTree>
  </p:cSld>
  <p:clrMapOvr>
    <a:masterClrMapping/>
  </p:clrMapOvr>
  <p:transition>
    <p:random/>
  </p:transition>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709634" name="标题 709633"/>
          <p:cNvSpPr>
            <a:spLocks noGrp="1"/>
          </p:cNvSpPr>
          <p:nvPr>
            <p:ph type="title"/>
          </p:nvPr>
        </p:nvSpPr>
        <p:spPr>
          <a:xfrm>
            <a:off x="684213" y="-242887"/>
            <a:ext cx="7772400" cy="1143000"/>
          </a:xfrm>
          <a:ln/>
        </p:spPr>
        <p:txBody>
          <a:bodyPr anchor="ctr"/>
          <a:lstStyle/>
          <a:p>
            <a:r>
              <a:rPr lang="zh-CN" altLang="en-US" sz="3600" b="1" dirty="0">
                <a:solidFill>
                  <a:schemeClr val="accent2"/>
                </a:solidFill>
              </a:rPr>
              <a:t>五、 评价绩效管理系统的标准</a:t>
            </a:r>
            <a:r>
              <a:rPr lang="zh-CN" altLang="en-US" dirty="0">
                <a:solidFill>
                  <a:schemeClr val="accent2"/>
                </a:solidFill>
              </a:rPr>
              <a:t> </a:t>
            </a:r>
            <a:endParaRPr lang="zh-CN" altLang="en-US">
              <a:solidFill>
                <a:schemeClr val="accent2"/>
              </a:solidFill>
            </a:endParaRPr>
          </a:p>
        </p:txBody>
      </p:sp>
      <p:sp>
        <p:nvSpPr>
          <p:cNvPr id="709635" name="文本占位符 709634"/>
          <p:cNvSpPr>
            <a:spLocks noGrp="1"/>
          </p:cNvSpPr>
          <p:nvPr>
            <p:ph type="body" idx="1"/>
          </p:nvPr>
        </p:nvSpPr>
        <p:spPr>
          <a:xfrm>
            <a:off x="755650" y="836613"/>
            <a:ext cx="8064500" cy="5545137"/>
          </a:xfrm>
          <a:ln/>
        </p:spPr>
        <p:txBody>
          <a:bodyPr/>
          <a:lstStyle/>
          <a:p>
            <a:pPr>
              <a:buClr>
                <a:schemeClr val="tx1"/>
              </a:buClr>
              <a:buFont typeface="Wingdings" panose="05000000000000000000" pitchFamily="2" charset="2"/>
              <a:buNone/>
            </a:pPr>
            <a:r>
              <a:rPr lang="en-US" altLang="zh-CN" b="1" dirty="0">
                <a:solidFill>
                  <a:srgbClr val="FF0000"/>
                </a:solidFill>
              </a:rPr>
              <a:t>1</a:t>
            </a:r>
            <a:r>
              <a:rPr lang="zh-CN" altLang="en-US" b="1" dirty="0">
                <a:solidFill>
                  <a:srgbClr val="FF0000"/>
                </a:solidFill>
              </a:rPr>
              <a:t>、与战略相符</a:t>
            </a:r>
          </a:p>
          <a:p>
            <a:pPr>
              <a:buClr>
                <a:schemeClr val="tx1"/>
              </a:buClr>
              <a:buFont typeface="Wingdings" panose="05000000000000000000" pitchFamily="2" charset="2"/>
              <a:buNone/>
            </a:pPr>
            <a:r>
              <a:rPr lang="en-US" altLang="zh-CN" b="1" dirty="0">
                <a:solidFill>
                  <a:srgbClr val="FF0000"/>
                </a:solidFill>
              </a:rPr>
              <a:t>2</a:t>
            </a:r>
            <a:r>
              <a:rPr lang="zh-CN" altLang="en-US" b="1" dirty="0">
                <a:solidFill>
                  <a:srgbClr val="FF0000"/>
                </a:solidFill>
              </a:rPr>
              <a:t>、效度</a:t>
            </a:r>
          </a:p>
          <a:p>
            <a:pPr>
              <a:buClr>
                <a:schemeClr val="tx1"/>
              </a:buClr>
              <a:buFont typeface="Wingdings" panose="05000000000000000000" pitchFamily="2" charset="2"/>
              <a:buNone/>
            </a:pPr>
            <a:r>
              <a:rPr lang="zh-CN" altLang="en-US" b="1" dirty="0"/>
              <a:t>  </a:t>
            </a:r>
            <a:r>
              <a:rPr lang="en-US" altLang="zh-CN" b="1" dirty="0"/>
              <a:t>1</a:t>
            </a:r>
            <a:r>
              <a:rPr lang="zh-CN" altLang="en-US" b="1" dirty="0"/>
              <a:t>）无缺陷：绩效衡量系统能将衡量出与工作绩效有关的所有方面。否则就存在缺陷 如大学教授的绩效评估</a:t>
            </a:r>
          </a:p>
          <a:p>
            <a:pPr>
              <a:buClr>
                <a:schemeClr val="tx1"/>
              </a:buClr>
              <a:buFont typeface="Wingdings" panose="05000000000000000000" pitchFamily="2" charset="2"/>
              <a:buNone/>
            </a:pPr>
            <a:r>
              <a:rPr lang="zh-CN" altLang="en-US" b="1" dirty="0"/>
              <a:t>  </a:t>
            </a:r>
            <a:r>
              <a:rPr lang="en-US" altLang="zh-CN" b="1" dirty="0"/>
              <a:t>2</a:t>
            </a:r>
            <a:r>
              <a:rPr lang="zh-CN" altLang="en-US" b="1" dirty="0"/>
              <a:t>）无污染：绩效系统不会对员工的本职工作无关的方面进行评价 。如销售人员的绩效评估，如只考核销售数量。因为不同的地区的经济状况、文化观念等都影响了销售额</a:t>
            </a:r>
          </a:p>
        </p:txBody>
      </p:sp>
    </p:spTree>
  </p:cSld>
  <p:clrMapOvr>
    <a:masterClrMapping/>
  </p:clrMapOvr>
  <p:transition>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2" name="标题 778241"/>
          <p:cNvSpPr>
            <a:spLocks noGrp="1"/>
          </p:cNvSpPr>
          <p:nvPr>
            <p:ph type="title"/>
          </p:nvPr>
        </p:nvSpPr>
        <p:spPr>
          <a:ln/>
        </p:spPr>
        <p:txBody>
          <a:bodyPr lIns="0" tIns="0" rIns="0" bIns="0" anchor="b"/>
          <a:lstStyle/>
          <a:p>
            <a:r>
              <a:rPr lang="en-US" altLang="zh-CN" dirty="0"/>
              <a:t>  </a:t>
            </a:r>
          </a:p>
        </p:txBody>
      </p:sp>
      <p:sp>
        <p:nvSpPr>
          <p:cNvPr id="778243" name="文本占位符 778242"/>
          <p:cNvSpPr>
            <a:spLocks noGrp="1"/>
          </p:cNvSpPr>
          <p:nvPr>
            <p:ph type="body" idx="1"/>
          </p:nvPr>
        </p:nvSpPr>
        <p:spPr>
          <a:ln/>
        </p:spPr>
        <p:txBody>
          <a:bodyPr lIns="0" tIns="0" rIns="0" bIns="0"/>
          <a:lstStyle/>
          <a:p>
            <a:pPr lvl="1">
              <a:buNone/>
            </a:pPr>
            <a:r>
              <a:rPr lang="en-US" altLang="zh-CN" sz="2800" b="1" dirty="0"/>
              <a:t>4</a:t>
            </a:r>
            <a:r>
              <a:rPr lang="zh-CN" altLang="en-US" sz="2800" b="1" dirty="0"/>
              <a:t>、社会性</a:t>
            </a:r>
          </a:p>
          <a:p>
            <a:pPr lvl="2"/>
            <a:r>
              <a:rPr lang="zh-CN" altLang="en-US" sz="2800" b="1" dirty="0"/>
              <a:t>人力资源与组织、民族、国家等紧密联系在一起。</a:t>
            </a:r>
          </a:p>
          <a:p>
            <a:pPr lvl="2"/>
            <a:r>
              <a:rPr lang="zh-CN" altLang="en-US" sz="2800" b="1" dirty="0"/>
              <a:t>个人与个人、个人与团队、个人和组织、个人与企业制度、个人与企业文化等都有会相互作用和相互影响；</a:t>
            </a:r>
          </a:p>
          <a:p>
            <a:pPr lvl="2"/>
            <a:endParaRPr lang="zh-CN" altLang="en-US" sz="2800" b="1" dirty="0"/>
          </a:p>
          <a:p>
            <a:endParaRPr lang="zh-CN" altLang="en-US" sz="3200" dirty="0"/>
          </a:p>
        </p:txBody>
      </p:sp>
    </p:spTree>
  </p:cSld>
  <p:clrMapOvr>
    <a:masterClrMapping/>
  </p:clrMapOvr>
  <p:transition>
    <p:random/>
  </p:transition>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916482" name="椭圆 916481"/>
          <p:cNvSpPr/>
          <p:nvPr/>
        </p:nvSpPr>
        <p:spPr>
          <a:xfrm>
            <a:off x="3635375" y="2060575"/>
            <a:ext cx="2160588" cy="2087563"/>
          </a:xfrm>
          <a:prstGeom prst="ellipse">
            <a:avLst/>
          </a:prstGeom>
          <a:pattFill prst="pct60">
            <a:fgClr>
              <a:srgbClr val="FF9900">
                <a:alpha val="35001"/>
              </a:srgbClr>
            </a:fgClr>
            <a:bgClr>
              <a:schemeClr val="bg1">
                <a:alpha val="35001"/>
              </a:schemeClr>
            </a:bgClr>
          </a:pattFill>
          <a:ln w="12700" cap="flat" cmpd="sng">
            <a:solidFill>
              <a:srgbClr val="FF9900"/>
            </a:solidFill>
            <a:prstDash val="solid"/>
            <a:headEnd type="none" w="med" len="med"/>
            <a:tailEnd type="none" w="med" len="med"/>
          </a:ln>
        </p:spPr>
        <p:txBody>
          <a:bodyPr/>
          <a:lstStyle/>
          <a:p>
            <a:endParaRPr lang="zh-CN" altLang="en-US"/>
          </a:p>
        </p:txBody>
      </p:sp>
      <p:sp>
        <p:nvSpPr>
          <p:cNvPr id="916483" name="标题 916482"/>
          <p:cNvSpPr>
            <a:spLocks noGrp="1"/>
          </p:cNvSpPr>
          <p:nvPr>
            <p:ph type="title"/>
          </p:nvPr>
        </p:nvSpPr>
        <p:spPr>
          <a:ln/>
        </p:spPr>
        <p:txBody>
          <a:bodyPr anchor="ctr"/>
          <a:lstStyle/>
          <a:p>
            <a:r>
              <a:rPr lang="zh-CN" altLang="en-US" dirty="0"/>
              <a:t>绩效指标的缺失和溢出</a:t>
            </a:r>
            <a:endParaRPr lang="zh-CN" altLang="en-US"/>
          </a:p>
        </p:txBody>
      </p:sp>
      <p:sp>
        <p:nvSpPr>
          <p:cNvPr id="916484" name="椭圆 916483"/>
          <p:cNvSpPr/>
          <p:nvPr/>
        </p:nvSpPr>
        <p:spPr>
          <a:xfrm>
            <a:off x="2482850" y="2060575"/>
            <a:ext cx="2160588" cy="2087563"/>
          </a:xfrm>
          <a:prstGeom prst="ellipse">
            <a:avLst/>
          </a:prstGeom>
          <a:pattFill prst="pct60">
            <a:fgClr>
              <a:srgbClr val="FF9900">
                <a:alpha val="28000"/>
              </a:srgbClr>
            </a:fgClr>
            <a:bgClr>
              <a:schemeClr val="bg1">
                <a:alpha val="28000"/>
              </a:schemeClr>
            </a:bgClr>
          </a:pattFill>
          <a:ln w="12700" cap="flat" cmpd="sng">
            <a:solidFill>
              <a:srgbClr val="FF9900"/>
            </a:solidFill>
            <a:prstDash val="solid"/>
            <a:headEnd type="none" w="med" len="med"/>
            <a:tailEnd type="none" w="med" len="med"/>
          </a:ln>
        </p:spPr>
        <p:txBody>
          <a:bodyPr/>
          <a:lstStyle/>
          <a:p>
            <a:endParaRPr lang="zh-CN" altLang="en-US"/>
          </a:p>
        </p:txBody>
      </p:sp>
      <p:sp>
        <p:nvSpPr>
          <p:cNvPr id="916485" name="直接连接符 916484"/>
          <p:cNvSpPr/>
          <p:nvPr/>
        </p:nvSpPr>
        <p:spPr>
          <a:xfrm flipH="1">
            <a:off x="5291138" y="3141663"/>
            <a:ext cx="1368425" cy="0"/>
          </a:xfrm>
          <a:prstGeom prst="line">
            <a:avLst/>
          </a:prstGeom>
          <a:ln w="38100" cap="flat" cmpd="sng">
            <a:solidFill>
              <a:srgbClr val="FF00FF"/>
            </a:solidFill>
            <a:prstDash val="solid"/>
            <a:headEnd type="none" w="med" len="med"/>
            <a:tailEnd type="triangle" w="med" len="med"/>
          </a:ln>
        </p:spPr>
      </p:sp>
      <p:sp>
        <p:nvSpPr>
          <p:cNvPr id="916486" name="文本框 916485"/>
          <p:cNvSpPr txBox="1"/>
          <p:nvPr/>
        </p:nvSpPr>
        <p:spPr>
          <a:xfrm>
            <a:off x="6516688" y="2852738"/>
            <a:ext cx="1079500" cy="457200"/>
          </a:xfrm>
          <a:prstGeom prst="rect">
            <a:avLst/>
          </a:prstGeom>
          <a:noFill/>
          <a:ln w="12700">
            <a:noFill/>
          </a:ln>
        </p:spPr>
        <p:txBody>
          <a:bodyPr>
            <a:spAutoFit/>
          </a:bodyPr>
          <a:lstStyle/>
          <a:p>
            <a:pPr algn="ctr" eaLnBrk="1" hangingPunct="1">
              <a:spcBef>
                <a:spcPct val="50000"/>
              </a:spcBef>
            </a:pPr>
            <a:endParaRPr sz="2400" u="none" dirty="0">
              <a:latin typeface="Times New Roman" panose="02020603050405020304" pitchFamily="18" charset="0"/>
              <a:ea typeface="黑体" panose="02010609060101010101" pitchFamily="49" charset="-122"/>
            </a:endParaRPr>
          </a:p>
        </p:txBody>
      </p:sp>
      <p:sp>
        <p:nvSpPr>
          <p:cNvPr id="916487" name="文本框 916486"/>
          <p:cNvSpPr txBox="1"/>
          <p:nvPr/>
        </p:nvSpPr>
        <p:spPr>
          <a:xfrm>
            <a:off x="6443663" y="2852738"/>
            <a:ext cx="2012950" cy="457200"/>
          </a:xfrm>
          <a:prstGeom prst="rect">
            <a:avLst/>
          </a:prstGeom>
          <a:noFill/>
          <a:ln w="12700">
            <a:noFill/>
          </a:ln>
        </p:spPr>
        <p:txBody>
          <a:bodyPr wrap="none" anchor="t">
            <a:spAutoFit/>
          </a:bodyPr>
          <a:lstStyle/>
          <a:p>
            <a:pPr algn="ctr" eaLnBrk="1" hangingPunct="1"/>
            <a:r>
              <a:rPr lang="zh-CN" altLang="en-US" sz="2400" u="none" dirty="0">
                <a:latin typeface="Times New Roman" panose="02020603050405020304" pitchFamily="18" charset="0"/>
                <a:ea typeface="黑体" panose="02010609060101010101" pitchFamily="49" charset="-122"/>
              </a:rPr>
              <a:t>实际工作内容</a:t>
            </a:r>
            <a:endParaRPr lang="zh-CN" altLang="en-US" sz="2400" u="none">
              <a:latin typeface="Times New Roman" panose="02020603050405020304" pitchFamily="18" charset="0"/>
              <a:ea typeface="黑体" panose="02010609060101010101" pitchFamily="49" charset="-122"/>
            </a:endParaRPr>
          </a:p>
        </p:txBody>
      </p:sp>
      <p:sp>
        <p:nvSpPr>
          <p:cNvPr id="916488" name="直接连接符 916487"/>
          <p:cNvSpPr/>
          <p:nvPr/>
        </p:nvSpPr>
        <p:spPr>
          <a:xfrm>
            <a:off x="1835150" y="3213100"/>
            <a:ext cx="1150938" cy="0"/>
          </a:xfrm>
          <a:prstGeom prst="line">
            <a:avLst/>
          </a:prstGeom>
          <a:ln w="38100" cap="flat" cmpd="sng">
            <a:solidFill>
              <a:srgbClr val="FF00FF"/>
            </a:solidFill>
            <a:prstDash val="solid"/>
            <a:headEnd type="none" w="med" len="med"/>
            <a:tailEnd type="triangle" w="med" len="med"/>
          </a:ln>
        </p:spPr>
      </p:sp>
      <p:sp>
        <p:nvSpPr>
          <p:cNvPr id="916489" name="文本框 916488"/>
          <p:cNvSpPr txBox="1"/>
          <p:nvPr/>
        </p:nvSpPr>
        <p:spPr>
          <a:xfrm>
            <a:off x="395288" y="2997200"/>
            <a:ext cx="1439862" cy="457200"/>
          </a:xfrm>
          <a:prstGeom prst="rect">
            <a:avLst/>
          </a:prstGeom>
          <a:noFill/>
          <a:ln w="12700">
            <a:noFill/>
          </a:ln>
        </p:spPr>
        <p:txBody>
          <a:bodyPr>
            <a:spAutoFit/>
          </a:bodyPr>
          <a:lstStyle/>
          <a:p>
            <a:pPr algn="ctr" eaLnBrk="1" hangingPunct="1">
              <a:spcBef>
                <a:spcPct val="50000"/>
              </a:spcBef>
            </a:pPr>
            <a:r>
              <a:rPr lang="zh-CN" altLang="en-US" sz="2400" u="none" dirty="0">
                <a:latin typeface="Times New Roman" panose="02020603050405020304" pitchFamily="18" charset="0"/>
                <a:ea typeface="黑体" panose="02010609060101010101" pitchFamily="49" charset="-122"/>
              </a:rPr>
              <a:t>绩效指标</a:t>
            </a:r>
          </a:p>
        </p:txBody>
      </p:sp>
      <p:sp>
        <p:nvSpPr>
          <p:cNvPr id="916490" name="直接连接符 916489"/>
          <p:cNvSpPr/>
          <p:nvPr/>
        </p:nvSpPr>
        <p:spPr>
          <a:xfrm flipV="1">
            <a:off x="4138613" y="3141663"/>
            <a:ext cx="0" cy="1366837"/>
          </a:xfrm>
          <a:prstGeom prst="line">
            <a:avLst/>
          </a:prstGeom>
          <a:ln w="38100" cap="flat" cmpd="sng">
            <a:solidFill>
              <a:srgbClr val="FF00FF"/>
            </a:solidFill>
            <a:prstDash val="solid"/>
            <a:headEnd type="none" w="med" len="med"/>
            <a:tailEnd type="triangle" w="med" len="med"/>
          </a:ln>
        </p:spPr>
      </p:sp>
      <p:sp>
        <p:nvSpPr>
          <p:cNvPr id="916491" name="文本框 916490"/>
          <p:cNvSpPr txBox="1"/>
          <p:nvPr/>
        </p:nvSpPr>
        <p:spPr>
          <a:xfrm>
            <a:off x="2771775" y="4508500"/>
            <a:ext cx="3097213" cy="457200"/>
          </a:xfrm>
          <a:prstGeom prst="rect">
            <a:avLst/>
          </a:prstGeom>
          <a:noFill/>
          <a:ln w="12700">
            <a:noFill/>
          </a:ln>
        </p:spPr>
        <p:txBody>
          <a:bodyPr>
            <a:spAutoFit/>
          </a:bodyPr>
          <a:lstStyle/>
          <a:p>
            <a:pPr algn="ctr" eaLnBrk="1" hangingPunct="1">
              <a:spcBef>
                <a:spcPct val="50000"/>
              </a:spcBef>
            </a:pPr>
            <a:r>
              <a:rPr lang="zh-CN" altLang="en-US" sz="2400" u="none" dirty="0">
                <a:latin typeface="Times New Roman" panose="02020603050405020304" pitchFamily="18" charset="0"/>
                <a:ea typeface="黑体" panose="02010609060101010101" pitchFamily="49" charset="-122"/>
              </a:rPr>
              <a:t>有效的绩效指标</a:t>
            </a:r>
            <a:endParaRPr lang="zh-CN" altLang="en-US" sz="2400" u="none">
              <a:latin typeface="Times New Roman" panose="02020603050405020304" pitchFamily="18" charset="0"/>
              <a:ea typeface="黑体" panose="02010609060101010101" pitchFamily="49" charset="-122"/>
            </a:endParaRPr>
          </a:p>
        </p:txBody>
      </p:sp>
    </p:spTree>
  </p:cSld>
  <p:clrMapOvr>
    <a:masterClrMapping/>
  </p:clrMapOvr>
  <p:transition>
    <p:random/>
  </p:transition>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914434" name="标题 914433"/>
          <p:cNvSpPr>
            <a:spLocks noGrp="1"/>
          </p:cNvSpPr>
          <p:nvPr>
            <p:ph type="title"/>
          </p:nvPr>
        </p:nvSpPr>
        <p:spPr>
          <a:xfrm flipV="1">
            <a:off x="684213" y="0"/>
            <a:ext cx="7773987" cy="228600"/>
          </a:xfrm>
          <a:ln/>
        </p:spPr>
        <p:txBody>
          <a:bodyPr anchor="ctr"/>
          <a:lstStyle/>
          <a:p>
            <a:endParaRPr sz="4000" dirty="0"/>
          </a:p>
        </p:txBody>
      </p:sp>
      <p:sp>
        <p:nvSpPr>
          <p:cNvPr id="914435" name="文本占位符 914434"/>
          <p:cNvSpPr>
            <a:spLocks noGrp="1"/>
          </p:cNvSpPr>
          <p:nvPr>
            <p:ph type="body" idx="1"/>
          </p:nvPr>
        </p:nvSpPr>
        <p:spPr>
          <a:xfrm>
            <a:off x="611188" y="404813"/>
            <a:ext cx="8208962" cy="5976937"/>
          </a:xfrm>
          <a:ln/>
        </p:spPr>
        <p:txBody>
          <a:bodyPr/>
          <a:lstStyle/>
          <a:p>
            <a:pPr>
              <a:lnSpc>
                <a:spcPct val="90000"/>
              </a:lnSpc>
            </a:pPr>
            <a:r>
              <a:rPr lang="en-US" altLang="zh-CN" b="1" dirty="0">
                <a:solidFill>
                  <a:srgbClr val="FF0000"/>
                </a:solidFill>
              </a:rPr>
              <a:t>3</a:t>
            </a:r>
            <a:r>
              <a:rPr lang="zh-CN" altLang="en-US" b="1" dirty="0">
                <a:solidFill>
                  <a:srgbClr val="FF0000"/>
                </a:solidFill>
              </a:rPr>
              <a:t>、信度 </a:t>
            </a:r>
          </a:p>
          <a:p>
            <a:pPr>
              <a:lnSpc>
                <a:spcPct val="90000"/>
              </a:lnSpc>
            </a:pPr>
            <a:r>
              <a:rPr lang="zh-CN" altLang="en-US" sz="2800" b="1" dirty="0"/>
              <a:t>  </a:t>
            </a:r>
            <a:r>
              <a:rPr lang="en-US" altLang="zh-CN" sz="2800" b="1" dirty="0"/>
              <a:t>1</a:t>
            </a:r>
            <a:r>
              <a:rPr lang="zh-CN" altLang="en-US" sz="2800" b="1" dirty="0"/>
              <a:t>）评分者信度：多人测试结果一致</a:t>
            </a:r>
          </a:p>
          <a:p>
            <a:pPr>
              <a:lnSpc>
                <a:spcPct val="90000"/>
              </a:lnSpc>
            </a:pPr>
            <a:r>
              <a:rPr lang="zh-CN" altLang="en-US" sz="2800" b="1" dirty="0"/>
              <a:t>  </a:t>
            </a:r>
            <a:r>
              <a:rPr lang="en-US" altLang="zh-CN" sz="2800" b="1" dirty="0"/>
              <a:t>2</a:t>
            </a:r>
            <a:r>
              <a:rPr lang="zh-CN" altLang="en-US" sz="2800" b="1" dirty="0"/>
              <a:t>）再测信度：在不同时间测试，结果一致</a:t>
            </a:r>
          </a:p>
          <a:p>
            <a:pPr>
              <a:lnSpc>
                <a:spcPct val="90000"/>
              </a:lnSpc>
            </a:pPr>
            <a:r>
              <a:rPr lang="en-US" altLang="zh-CN" b="1" dirty="0">
                <a:solidFill>
                  <a:srgbClr val="FF0000"/>
                </a:solidFill>
              </a:rPr>
              <a:t>4</a:t>
            </a:r>
            <a:r>
              <a:rPr lang="zh-CN" altLang="en-US" b="1" dirty="0">
                <a:solidFill>
                  <a:srgbClr val="FF0000"/>
                </a:solidFill>
              </a:rPr>
              <a:t>、接受度</a:t>
            </a:r>
          </a:p>
          <a:p>
            <a:pPr>
              <a:lnSpc>
                <a:spcPct val="90000"/>
              </a:lnSpc>
            </a:pPr>
            <a:r>
              <a:rPr lang="zh-CN" altLang="en-US" sz="2800" b="1" dirty="0"/>
              <a:t>  绩效衡量系统被评价者是否能接受它</a:t>
            </a:r>
          </a:p>
          <a:p>
            <a:pPr>
              <a:lnSpc>
                <a:spcPct val="90000"/>
              </a:lnSpc>
            </a:pPr>
            <a:r>
              <a:rPr lang="zh-CN" altLang="en-US" sz="2800" b="1" dirty="0"/>
              <a:t>  公平性影响了接受度</a:t>
            </a:r>
          </a:p>
          <a:p>
            <a:pPr>
              <a:lnSpc>
                <a:spcPct val="90000"/>
              </a:lnSpc>
            </a:pPr>
            <a:r>
              <a:rPr lang="zh-CN" altLang="en-US" sz="2800" b="1" dirty="0"/>
              <a:t> 公平性有三种：</a:t>
            </a:r>
          </a:p>
          <a:p>
            <a:pPr>
              <a:lnSpc>
                <a:spcPct val="90000"/>
              </a:lnSpc>
            </a:pPr>
            <a:r>
              <a:rPr lang="zh-CN" altLang="en-US" sz="2800" b="1" dirty="0"/>
              <a:t> </a:t>
            </a:r>
            <a:r>
              <a:rPr lang="en-US" altLang="zh-CN" sz="2800" b="1" dirty="0"/>
              <a:t>1</a:t>
            </a:r>
            <a:r>
              <a:rPr lang="zh-CN" altLang="en-US" sz="2800" b="1" dirty="0"/>
              <a:t>）程序公平：不同的员工绩效绩效评价时标   准一致</a:t>
            </a:r>
          </a:p>
          <a:p>
            <a:pPr>
              <a:lnSpc>
                <a:spcPct val="90000"/>
              </a:lnSpc>
            </a:pPr>
            <a:r>
              <a:rPr lang="zh-CN" altLang="en-US" sz="2800" b="1" dirty="0"/>
              <a:t> </a:t>
            </a:r>
            <a:r>
              <a:rPr lang="en-US" altLang="zh-CN" sz="2800" b="1" dirty="0"/>
              <a:t>2</a:t>
            </a:r>
            <a:r>
              <a:rPr lang="zh-CN" altLang="en-US" sz="2800" b="1" dirty="0"/>
              <a:t>）人际公平：评价者的偏见和误差最小、员工可以提出质疑</a:t>
            </a:r>
          </a:p>
          <a:p>
            <a:pPr>
              <a:lnSpc>
                <a:spcPct val="90000"/>
              </a:lnSpc>
            </a:pPr>
            <a:r>
              <a:rPr lang="zh-CN" altLang="en-US" sz="2800" b="1" dirty="0"/>
              <a:t> </a:t>
            </a:r>
            <a:r>
              <a:rPr lang="en-US" altLang="zh-CN" sz="2800" b="1" dirty="0"/>
              <a:t>3</a:t>
            </a:r>
            <a:r>
              <a:rPr lang="zh-CN" altLang="en-US" sz="2800" b="1" dirty="0"/>
              <a:t>）结果公平：能将绩效评价的标准与员工交流、能就未来的报酬与员工交流</a:t>
            </a:r>
          </a:p>
          <a:p>
            <a:pPr>
              <a:lnSpc>
                <a:spcPct val="90000"/>
              </a:lnSpc>
            </a:pPr>
            <a:endParaRPr lang="zh-CN" altLang="en-US" sz="2800" b="1" dirty="0"/>
          </a:p>
        </p:txBody>
      </p:sp>
    </p:spTree>
  </p:cSld>
  <p:clrMapOvr>
    <a:masterClrMapping/>
  </p:clrMapOvr>
  <p:transition>
    <p:random/>
  </p:transition>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915458" name="标题 915457"/>
          <p:cNvSpPr>
            <a:spLocks noGrp="1"/>
          </p:cNvSpPr>
          <p:nvPr>
            <p:ph type="title"/>
          </p:nvPr>
        </p:nvSpPr>
        <p:spPr>
          <a:xfrm>
            <a:off x="900113" y="-1143000"/>
            <a:ext cx="7772400" cy="1143000"/>
          </a:xfrm>
          <a:ln/>
        </p:spPr>
        <p:txBody>
          <a:bodyPr anchor="ctr"/>
          <a:lstStyle/>
          <a:p>
            <a:endParaRPr dirty="0"/>
          </a:p>
        </p:txBody>
      </p:sp>
      <p:sp>
        <p:nvSpPr>
          <p:cNvPr id="915459" name="文本占位符 915458"/>
          <p:cNvSpPr>
            <a:spLocks noGrp="1"/>
          </p:cNvSpPr>
          <p:nvPr>
            <p:ph type="body" idx="1"/>
          </p:nvPr>
        </p:nvSpPr>
        <p:spPr>
          <a:xfrm>
            <a:off x="755650" y="765175"/>
            <a:ext cx="7772400" cy="3810000"/>
          </a:xfrm>
          <a:ln/>
        </p:spPr>
        <p:txBody>
          <a:bodyPr/>
          <a:lstStyle/>
          <a:p>
            <a:r>
              <a:rPr lang="en-US" altLang="zh-CN" b="1" dirty="0">
                <a:solidFill>
                  <a:srgbClr val="FF0000"/>
                </a:solidFill>
              </a:rPr>
              <a:t>5</a:t>
            </a:r>
            <a:r>
              <a:rPr lang="zh-CN" altLang="en-US" b="1" dirty="0">
                <a:solidFill>
                  <a:srgbClr val="FF0000"/>
                </a:solidFill>
              </a:rPr>
              <a:t>、明确度</a:t>
            </a:r>
          </a:p>
          <a:p>
            <a:r>
              <a:rPr lang="zh-CN" altLang="en-US" b="1" dirty="0"/>
              <a:t>  员工能清楚知道公司的期望，及如何达到期望</a:t>
            </a:r>
          </a:p>
          <a:p>
            <a:endParaRPr lang="zh-CN" altLang="en-US" b="1" dirty="0"/>
          </a:p>
        </p:txBody>
      </p:sp>
      <p:pic>
        <p:nvPicPr>
          <p:cNvPr id="915460" name="图片 915459" descr="BD05297_"/>
          <p:cNvPicPr>
            <a:picLocks noChangeAspect="1"/>
          </p:cNvPicPr>
          <p:nvPr/>
        </p:nvPicPr>
        <p:blipFill>
          <a:blip r:embed="rId2"/>
          <a:stretch>
            <a:fillRect/>
          </a:stretch>
        </p:blipFill>
        <p:spPr>
          <a:xfrm>
            <a:off x="4500563" y="4221163"/>
            <a:ext cx="3660775" cy="1143000"/>
          </a:xfrm>
          <a:prstGeom prst="rect">
            <a:avLst/>
          </a:prstGeom>
          <a:noFill/>
          <a:ln w="9525">
            <a:noFill/>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9154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571394" name="标题 571393"/>
          <p:cNvSpPr>
            <a:spLocks noGrp="1"/>
          </p:cNvSpPr>
          <p:nvPr>
            <p:ph type="title"/>
          </p:nvPr>
        </p:nvSpPr>
        <p:spPr>
          <a:xfrm>
            <a:off x="684213" y="228600"/>
            <a:ext cx="7773987" cy="752475"/>
          </a:xfrm>
          <a:ln/>
        </p:spPr>
        <p:txBody>
          <a:bodyPr anchor="ctr"/>
          <a:lstStyle/>
          <a:p>
            <a:r>
              <a:rPr lang="zh-CN" altLang="en-US" sz="3600" b="1" dirty="0">
                <a:solidFill>
                  <a:schemeClr val="accent2"/>
                </a:solidFill>
              </a:rPr>
              <a:t>第二节 绩效评估的过程</a:t>
            </a:r>
          </a:p>
        </p:txBody>
      </p:sp>
      <p:sp>
        <p:nvSpPr>
          <p:cNvPr id="571395" name="文本占位符 571394"/>
          <p:cNvSpPr>
            <a:spLocks noGrp="1"/>
          </p:cNvSpPr>
          <p:nvPr>
            <p:ph type="body" idx="1"/>
          </p:nvPr>
        </p:nvSpPr>
        <p:spPr>
          <a:ln/>
        </p:spPr>
        <p:txBody>
          <a:bodyPr/>
          <a:lstStyle/>
          <a:p>
            <a:r>
              <a:rPr lang="zh-CN" altLang="en-US" b="1" dirty="0">
                <a:solidFill>
                  <a:srgbClr val="FF0000"/>
                </a:solidFill>
              </a:rPr>
              <a:t>绩效评估的准备</a:t>
            </a:r>
            <a:r>
              <a:rPr lang="zh-CN" altLang="en-US" b="1" dirty="0"/>
              <a:t>：制订绩效评估的计划、确定绩效评估人员、准备绩效评估的条件</a:t>
            </a:r>
          </a:p>
          <a:p>
            <a:r>
              <a:rPr lang="zh-CN" altLang="en-US" b="1" dirty="0">
                <a:solidFill>
                  <a:srgbClr val="FF0000"/>
                </a:solidFill>
              </a:rPr>
              <a:t>确定绩效标准</a:t>
            </a:r>
            <a:r>
              <a:rPr lang="zh-CN" altLang="en-US" b="1" dirty="0"/>
              <a:t>：具体性、可测量性、可达性</a:t>
            </a:r>
          </a:p>
          <a:p>
            <a:r>
              <a:rPr lang="zh-CN" altLang="en-US" b="1" dirty="0">
                <a:solidFill>
                  <a:srgbClr val="FF0000"/>
                </a:solidFill>
              </a:rPr>
              <a:t>绩效评估</a:t>
            </a:r>
            <a:r>
              <a:rPr lang="zh-CN" altLang="en-US" b="1" dirty="0"/>
              <a:t>：自我评估－评估者对被评</a:t>
            </a:r>
            <a:r>
              <a:rPr lang="zh-CN" altLang="en-US" dirty="0"/>
              <a:t>估者进行评估</a:t>
            </a:r>
          </a:p>
          <a:p>
            <a:endParaRPr lang="zh-CN" altLang="en-US" dirty="0"/>
          </a:p>
        </p:txBody>
      </p:sp>
    </p:spTree>
  </p:cSld>
  <p:clrMapOvr>
    <a:masterClrMapping/>
  </p:clrMapOvr>
  <p:transition>
    <p:random/>
  </p:transition>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214018" name="标题 214017"/>
          <p:cNvSpPr>
            <a:spLocks noGrp="1"/>
          </p:cNvSpPr>
          <p:nvPr>
            <p:ph type="title"/>
          </p:nvPr>
        </p:nvSpPr>
        <p:spPr>
          <a:ln/>
        </p:spPr>
        <p:txBody>
          <a:bodyPr anchor="ctr"/>
          <a:lstStyle/>
          <a:p>
            <a:r>
              <a:rPr lang="en-US" altLang="zh-CN" dirty="0">
                <a:solidFill>
                  <a:schemeClr val="accent2"/>
                </a:solidFill>
              </a:rPr>
              <a:t> </a:t>
            </a:r>
            <a:r>
              <a:rPr lang="zh-CN" altLang="en-US" sz="3600" b="1" dirty="0">
                <a:solidFill>
                  <a:schemeClr val="accent2"/>
                </a:solidFill>
              </a:rPr>
              <a:t>一、绩效考评的一般程序</a:t>
            </a:r>
            <a:endParaRPr lang="zh-CN" altLang="en-US" sz="3600" b="1">
              <a:solidFill>
                <a:schemeClr val="accent2"/>
              </a:solidFill>
            </a:endParaRPr>
          </a:p>
        </p:txBody>
      </p:sp>
      <p:sp>
        <p:nvSpPr>
          <p:cNvPr id="214019" name="文本占位符 214018"/>
          <p:cNvSpPr>
            <a:spLocks noGrp="1"/>
          </p:cNvSpPr>
          <p:nvPr>
            <p:ph type="body" idx="1"/>
          </p:nvPr>
        </p:nvSpPr>
        <p:spPr>
          <a:ln/>
        </p:spPr>
        <p:txBody>
          <a:bodyPr/>
          <a:lstStyle/>
          <a:p>
            <a:pPr algn="ctr"/>
            <a:r>
              <a:rPr lang="zh-CN" altLang="en-US" b="1" dirty="0"/>
              <a:t>横向程序</a:t>
            </a:r>
          </a:p>
          <a:p>
            <a:pPr>
              <a:buNone/>
            </a:pPr>
            <a:endParaRPr lang="zh-CN" altLang="en-US" b="1"/>
          </a:p>
        </p:txBody>
      </p:sp>
      <p:sp>
        <p:nvSpPr>
          <p:cNvPr id="214020" name="矩形 214019"/>
          <p:cNvSpPr/>
          <p:nvPr/>
        </p:nvSpPr>
        <p:spPr>
          <a:xfrm>
            <a:off x="2362200" y="3048000"/>
            <a:ext cx="1524000" cy="9906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eaLnBrk="1" hangingPunct="1"/>
            <a:r>
              <a:rPr lang="zh-CN" altLang="en-US" sz="2400" u="none" dirty="0">
                <a:latin typeface="Times New Roman" panose="02020603050405020304" pitchFamily="18" charset="0"/>
              </a:rPr>
              <a:t>制定考</a:t>
            </a:r>
          </a:p>
          <a:p>
            <a:pPr algn="ctr" eaLnBrk="1" hangingPunct="1"/>
            <a:r>
              <a:rPr lang="zh-CN" altLang="en-US" sz="2400" u="none" dirty="0">
                <a:latin typeface="Times New Roman" panose="02020603050405020304" pitchFamily="18" charset="0"/>
              </a:rPr>
              <a:t>绩标准</a:t>
            </a:r>
            <a:endParaRPr lang="zh-CN" altLang="en-US" sz="2400" u="none">
              <a:latin typeface="Times New Roman" panose="02020603050405020304" pitchFamily="18" charset="0"/>
            </a:endParaRPr>
          </a:p>
        </p:txBody>
      </p:sp>
      <p:sp>
        <p:nvSpPr>
          <p:cNvPr id="214021" name="矩形 214020"/>
          <p:cNvSpPr/>
          <p:nvPr/>
        </p:nvSpPr>
        <p:spPr>
          <a:xfrm>
            <a:off x="5715000" y="3048000"/>
            <a:ext cx="1600200" cy="9906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eaLnBrk="1" hangingPunct="1"/>
            <a:r>
              <a:rPr lang="zh-CN" altLang="en-US" sz="2400" u="none" dirty="0">
                <a:latin typeface="Times New Roman" panose="02020603050405020304" pitchFamily="18" charset="0"/>
              </a:rPr>
              <a:t>实施考绩</a:t>
            </a:r>
            <a:endParaRPr lang="zh-CN" altLang="en-US" sz="2400" u="none">
              <a:latin typeface="Times New Roman" panose="02020603050405020304" pitchFamily="18" charset="0"/>
            </a:endParaRPr>
          </a:p>
        </p:txBody>
      </p:sp>
      <p:sp>
        <p:nvSpPr>
          <p:cNvPr id="214022" name="矩形 214021"/>
          <p:cNvSpPr/>
          <p:nvPr/>
        </p:nvSpPr>
        <p:spPr>
          <a:xfrm>
            <a:off x="5638800" y="4648200"/>
            <a:ext cx="1600200" cy="9906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eaLnBrk="1" hangingPunct="1"/>
            <a:r>
              <a:rPr lang="zh-CN" altLang="en-US" sz="2400" u="none" dirty="0">
                <a:latin typeface="Times New Roman" panose="02020603050405020304" pitchFamily="18" charset="0"/>
              </a:rPr>
              <a:t>考核结果</a:t>
            </a:r>
          </a:p>
          <a:p>
            <a:pPr algn="ctr" eaLnBrk="1" hangingPunct="1"/>
            <a:r>
              <a:rPr lang="zh-CN" altLang="en-US" sz="2400" u="none" dirty="0">
                <a:latin typeface="Times New Roman" panose="02020603050405020304" pitchFamily="18" charset="0"/>
              </a:rPr>
              <a:t>分析与评定</a:t>
            </a:r>
            <a:endParaRPr lang="zh-CN" altLang="en-US" sz="2400" u="none">
              <a:latin typeface="Times New Roman" panose="02020603050405020304" pitchFamily="18" charset="0"/>
            </a:endParaRPr>
          </a:p>
        </p:txBody>
      </p:sp>
      <p:sp>
        <p:nvSpPr>
          <p:cNvPr id="214023" name="矩形 214022"/>
          <p:cNvSpPr/>
          <p:nvPr/>
        </p:nvSpPr>
        <p:spPr>
          <a:xfrm>
            <a:off x="2362200" y="4572000"/>
            <a:ext cx="1524000" cy="10668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eaLnBrk="1" hangingPunct="1"/>
            <a:r>
              <a:rPr lang="zh-CN" altLang="en-US" sz="2400" u="none" dirty="0">
                <a:latin typeface="Times New Roman" panose="02020603050405020304" pitchFamily="18" charset="0"/>
              </a:rPr>
              <a:t>结果反馈</a:t>
            </a:r>
          </a:p>
          <a:p>
            <a:pPr algn="ctr" eaLnBrk="1" hangingPunct="1"/>
            <a:r>
              <a:rPr lang="zh-CN" altLang="en-US" sz="2400" u="none" dirty="0">
                <a:latin typeface="Times New Roman" panose="02020603050405020304" pitchFamily="18" charset="0"/>
              </a:rPr>
              <a:t>实施纠正</a:t>
            </a:r>
            <a:endParaRPr lang="zh-CN" altLang="en-US" sz="2400" u="none">
              <a:latin typeface="Times New Roman" panose="02020603050405020304" pitchFamily="18" charset="0"/>
            </a:endParaRPr>
          </a:p>
        </p:txBody>
      </p:sp>
      <p:sp>
        <p:nvSpPr>
          <p:cNvPr id="214024" name="右箭头 214023"/>
          <p:cNvSpPr/>
          <p:nvPr/>
        </p:nvSpPr>
        <p:spPr>
          <a:xfrm>
            <a:off x="4343400" y="3276600"/>
            <a:ext cx="1066800" cy="533400"/>
          </a:xfrm>
          <a:prstGeom prst="rightArrow">
            <a:avLst>
              <a:gd name="adj1" fmla="val 50000"/>
              <a:gd name="adj2" fmla="val 50000"/>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sp>
        <p:nvSpPr>
          <p:cNvPr id="214025" name="下箭头 214024"/>
          <p:cNvSpPr/>
          <p:nvPr/>
        </p:nvSpPr>
        <p:spPr>
          <a:xfrm>
            <a:off x="6172200" y="4038600"/>
            <a:ext cx="533400" cy="609600"/>
          </a:xfrm>
          <a:prstGeom prst="downArrow">
            <a:avLst>
              <a:gd name="adj1" fmla="val 50000"/>
              <a:gd name="adj2" fmla="val 28571"/>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sp>
        <p:nvSpPr>
          <p:cNvPr id="214026" name="左箭头 214025"/>
          <p:cNvSpPr/>
          <p:nvPr/>
        </p:nvSpPr>
        <p:spPr>
          <a:xfrm>
            <a:off x="4343400" y="4876800"/>
            <a:ext cx="1066800" cy="533400"/>
          </a:xfrm>
          <a:prstGeom prst="leftArrow">
            <a:avLst>
              <a:gd name="adj1" fmla="val 50000"/>
              <a:gd name="adj2" fmla="val 50000"/>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spTree>
  </p:cSld>
  <p:clrMapOvr>
    <a:masterClrMapping/>
  </p:clrMapOvr>
  <p:transition>
    <p:random/>
  </p:transition>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215042" name="标题 215041"/>
          <p:cNvSpPr>
            <a:spLocks noGrp="1"/>
          </p:cNvSpPr>
          <p:nvPr>
            <p:ph type="title"/>
          </p:nvPr>
        </p:nvSpPr>
        <p:spPr>
          <a:xfrm>
            <a:off x="900113" y="228600"/>
            <a:ext cx="7558087" cy="608013"/>
          </a:xfrm>
          <a:ln/>
        </p:spPr>
        <p:txBody>
          <a:bodyPr anchor="ctr"/>
          <a:lstStyle/>
          <a:p>
            <a:endParaRPr sz="4000" dirty="0"/>
          </a:p>
        </p:txBody>
      </p:sp>
      <p:sp>
        <p:nvSpPr>
          <p:cNvPr id="215043" name="文本占位符 215042"/>
          <p:cNvSpPr>
            <a:spLocks noGrp="1"/>
          </p:cNvSpPr>
          <p:nvPr>
            <p:ph type="body" idx="1"/>
          </p:nvPr>
        </p:nvSpPr>
        <p:spPr>
          <a:ln/>
        </p:spPr>
        <p:txBody>
          <a:bodyPr/>
          <a:lstStyle/>
          <a:p>
            <a:pPr algn="ctr"/>
            <a:r>
              <a:rPr lang="zh-CN" altLang="en-US" b="1" dirty="0"/>
              <a:t>纵向程序</a:t>
            </a:r>
            <a:endParaRPr lang="zh-CN" altLang="en-US" b="1"/>
          </a:p>
        </p:txBody>
      </p:sp>
      <p:sp>
        <p:nvSpPr>
          <p:cNvPr id="215044" name="矩形 215043"/>
          <p:cNvSpPr/>
          <p:nvPr/>
        </p:nvSpPr>
        <p:spPr>
          <a:xfrm>
            <a:off x="3962400" y="5029200"/>
            <a:ext cx="1524000" cy="4572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eaLnBrk="1" hangingPunct="1"/>
            <a:r>
              <a:rPr lang="zh-CN" altLang="en-US" sz="2400" b="1" u="none" dirty="0">
                <a:latin typeface="Times New Roman" panose="02020603050405020304" pitchFamily="18" charset="0"/>
              </a:rPr>
              <a:t>基层</a:t>
            </a:r>
            <a:endParaRPr lang="zh-CN" altLang="en-US" sz="2400" b="1" u="none">
              <a:latin typeface="Times New Roman" panose="02020603050405020304" pitchFamily="18" charset="0"/>
            </a:endParaRPr>
          </a:p>
        </p:txBody>
      </p:sp>
      <p:sp>
        <p:nvSpPr>
          <p:cNvPr id="215045" name="矩形 215044"/>
          <p:cNvSpPr/>
          <p:nvPr/>
        </p:nvSpPr>
        <p:spPr>
          <a:xfrm>
            <a:off x="3962400" y="4038600"/>
            <a:ext cx="1524000" cy="4572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eaLnBrk="1" hangingPunct="1"/>
            <a:r>
              <a:rPr lang="zh-CN" altLang="en-US" sz="2400" b="1" u="none" dirty="0">
                <a:latin typeface="Times New Roman" panose="02020603050405020304" pitchFamily="18" charset="0"/>
              </a:rPr>
              <a:t>中层</a:t>
            </a:r>
            <a:endParaRPr lang="zh-CN" altLang="en-US" sz="2400" b="1" u="none">
              <a:latin typeface="Times New Roman" panose="02020603050405020304" pitchFamily="18" charset="0"/>
            </a:endParaRPr>
          </a:p>
        </p:txBody>
      </p:sp>
      <p:sp>
        <p:nvSpPr>
          <p:cNvPr id="215046" name="矩形 215045"/>
          <p:cNvSpPr/>
          <p:nvPr/>
        </p:nvSpPr>
        <p:spPr>
          <a:xfrm>
            <a:off x="3886200" y="2971800"/>
            <a:ext cx="1676400" cy="4572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eaLnBrk="1" hangingPunct="1"/>
            <a:r>
              <a:rPr lang="zh-CN" altLang="en-US" sz="2400" b="1" u="none" dirty="0">
                <a:latin typeface="Times New Roman" panose="02020603050405020304" pitchFamily="18" charset="0"/>
              </a:rPr>
              <a:t>公司领导层</a:t>
            </a:r>
            <a:endParaRPr lang="zh-CN" altLang="en-US" sz="2400" b="1" u="none">
              <a:latin typeface="Times New Roman" panose="02020603050405020304" pitchFamily="18" charset="0"/>
            </a:endParaRPr>
          </a:p>
        </p:txBody>
      </p:sp>
      <p:sp>
        <p:nvSpPr>
          <p:cNvPr id="215047" name="上箭头 215046"/>
          <p:cNvSpPr/>
          <p:nvPr/>
        </p:nvSpPr>
        <p:spPr>
          <a:xfrm>
            <a:off x="4648200" y="4572000"/>
            <a:ext cx="304800" cy="381000"/>
          </a:xfrm>
          <a:prstGeom prst="upArrow">
            <a:avLst>
              <a:gd name="adj1" fmla="val 50000"/>
              <a:gd name="adj2" fmla="val 31250"/>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sp>
        <p:nvSpPr>
          <p:cNvPr id="215048" name="上箭头 215047"/>
          <p:cNvSpPr/>
          <p:nvPr/>
        </p:nvSpPr>
        <p:spPr>
          <a:xfrm>
            <a:off x="4648200" y="3505200"/>
            <a:ext cx="304800" cy="457200"/>
          </a:xfrm>
          <a:prstGeom prst="upArrow">
            <a:avLst>
              <a:gd name="adj1" fmla="val 50000"/>
              <a:gd name="adj2" fmla="val 37500"/>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spTree>
  </p:cSld>
  <p:clrMapOvr>
    <a:masterClrMapping/>
  </p:clrMapOvr>
  <p:transition>
    <p:random/>
  </p:transition>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225282" name="标题 225281"/>
          <p:cNvSpPr>
            <a:spLocks noGrp="1"/>
          </p:cNvSpPr>
          <p:nvPr>
            <p:ph type="title"/>
          </p:nvPr>
        </p:nvSpPr>
        <p:spPr>
          <a:xfrm>
            <a:off x="684213" y="-387350"/>
            <a:ext cx="7772400" cy="1143000"/>
          </a:xfrm>
          <a:ln/>
        </p:spPr>
        <p:txBody>
          <a:bodyPr anchor="ctr"/>
          <a:lstStyle/>
          <a:p>
            <a:r>
              <a:rPr lang="zh-CN" altLang="en-US" sz="3600" b="1" dirty="0">
                <a:solidFill>
                  <a:srgbClr val="FF0000"/>
                </a:solidFill>
              </a:rPr>
              <a:t>二、  绩效评估的方法</a:t>
            </a:r>
            <a:r>
              <a:rPr lang="zh-CN" altLang="en-US" dirty="0"/>
              <a:t> </a:t>
            </a:r>
            <a:endParaRPr lang="zh-CN" altLang="en-US"/>
          </a:p>
        </p:txBody>
      </p:sp>
      <p:sp>
        <p:nvSpPr>
          <p:cNvPr id="225283" name="文本占位符 225282"/>
          <p:cNvSpPr>
            <a:spLocks noGrp="1"/>
          </p:cNvSpPr>
          <p:nvPr>
            <p:ph type="body" idx="1"/>
          </p:nvPr>
        </p:nvSpPr>
        <p:spPr>
          <a:xfrm>
            <a:off x="611188" y="549275"/>
            <a:ext cx="7993062" cy="6308725"/>
          </a:xfrm>
          <a:ln/>
        </p:spPr>
        <p:txBody>
          <a:bodyPr/>
          <a:lstStyle/>
          <a:p>
            <a:pPr>
              <a:lnSpc>
                <a:spcPct val="175000"/>
              </a:lnSpc>
            </a:pPr>
            <a:r>
              <a:rPr lang="en-US" altLang="zh-CN" sz="2800" b="1" dirty="0">
                <a:solidFill>
                  <a:srgbClr val="FF0000"/>
                </a:solidFill>
              </a:rPr>
              <a:t>1</a:t>
            </a:r>
            <a:r>
              <a:rPr lang="zh-CN" altLang="en-US" sz="2800" b="1" dirty="0">
                <a:solidFill>
                  <a:srgbClr val="FF0000"/>
                </a:solidFill>
              </a:rPr>
              <a:t>、比较法</a:t>
            </a:r>
          </a:p>
          <a:p>
            <a:pPr>
              <a:lnSpc>
                <a:spcPct val="175000"/>
              </a:lnSpc>
            </a:pPr>
            <a:r>
              <a:rPr lang="zh-CN" altLang="en-US" sz="2800" b="1" dirty="0"/>
              <a:t>相对考核的方法，容易操作，适于作为奖惩的依据，但不能对具体业绩、能力和态度进行考核，无法对不同部门的员工进行比较。</a:t>
            </a:r>
          </a:p>
          <a:p>
            <a:pPr>
              <a:lnSpc>
                <a:spcPct val="175000"/>
              </a:lnSpc>
            </a:pPr>
            <a:r>
              <a:rPr lang="zh-CN" altLang="en-US" sz="2800" b="1" dirty="0"/>
              <a:t>具体方法有：</a:t>
            </a:r>
          </a:p>
          <a:p>
            <a:pPr lvl="1">
              <a:lnSpc>
                <a:spcPct val="175000"/>
              </a:lnSpc>
            </a:pPr>
            <a:r>
              <a:rPr lang="zh-CN" altLang="en-US" b="1" dirty="0"/>
              <a:t>排序法      交替比较法</a:t>
            </a:r>
          </a:p>
          <a:p>
            <a:pPr lvl="1">
              <a:lnSpc>
                <a:spcPct val="175000"/>
              </a:lnSpc>
            </a:pPr>
            <a:r>
              <a:rPr lang="zh-CN" altLang="en-US" b="1" dirty="0"/>
              <a:t>强制比例法     配对比较法</a:t>
            </a:r>
          </a:p>
          <a:p>
            <a:pPr lvl="1">
              <a:lnSpc>
                <a:spcPct val="175000"/>
              </a:lnSpc>
            </a:pPr>
            <a:endParaRPr lang="zh-CN" altLang="en-US" b="1" dirty="0"/>
          </a:p>
          <a:p>
            <a:pPr lvl="1">
              <a:lnSpc>
                <a:spcPct val="175000"/>
              </a:lnSpc>
            </a:pPr>
            <a:endParaRPr lang="zh-CN" altLang="en-US" b="1" dirty="0"/>
          </a:p>
          <a:p>
            <a:pPr lvl="1">
              <a:lnSpc>
                <a:spcPct val="175000"/>
              </a:lnSpc>
            </a:pPr>
            <a:endParaRPr lang="zh-CN" altLang="en-US" b="1" dirty="0"/>
          </a:p>
        </p:txBody>
      </p:sp>
    </p:spTree>
  </p:cSld>
  <p:clrMapOvr>
    <a:masterClrMapping/>
  </p:clrMapOvr>
  <p:transition>
    <p:random/>
  </p:transition>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917506" name="标题 917505"/>
          <p:cNvSpPr>
            <a:spLocks noGrp="1"/>
          </p:cNvSpPr>
          <p:nvPr>
            <p:ph type="title"/>
          </p:nvPr>
        </p:nvSpPr>
        <p:spPr>
          <a:xfrm>
            <a:off x="611188" y="228600"/>
            <a:ext cx="7847012" cy="752475"/>
          </a:xfrm>
          <a:ln/>
        </p:spPr>
        <p:txBody>
          <a:bodyPr anchor="ctr"/>
          <a:lstStyle/>
          <a:p>
            <a:r>
              <a:rPr lang="en-US" altLang="zh-CN" sz="3200" b="1" dirty="0">
                <a:solidFill>
                  <a:srgbClr val="FF0000"/>
                </a:solidFill>
              </a:rPr>
              <a:t>1</a:t>
            </a:r>
            <a:r>
              <a:rPr lang="zh-CN" altLang="en-US" sz="3200" b="1" dirty="0">
                <a:solidFill>
                  <a:srgbClr val="FF0000"/>
                </a:solidFill>
              </a:rPr>
              <a:t>）排序法</a:t>
            </a:r>
          </a:p>
        </p:txBody>
      </p:sp>
      <p:sp>
        <p:nvSpPr>
          <p:cNvPr id="917507" name="文本占位符 917506"/>
          <p:cNvSpPr>
            <a:spLocks noGrp="1"/>
          </p:cNvSpPr>
          <p:nvPr>
            <p:ph type="body" idx="1"/>
          </p:nvPr>
        </p:nvSpPr>
        <p:spPr>
          <a:xfrm>
            <a:off x="755650" y="1052513"/>
            <a:ext cx="8064500" cy="5256212"/>
          </a:xfrm>
          <a:ln/>
        </p:spPr>
        <p:txBody>
          <a:bodyPr/>
          <a:lstStyle/>
          <a:p>
            <a:r>
              <a:rPr lang="zh-CN" altLang="en-US" b="1" dirty="0"/>
              <a:t>按一定的标准排出</a:t>
            </a:r>
            <a:r>
              <a:rPr lang="en-US" altLang="zh-CN" b="1" dirty="0"/>
              <a:t>1</a:t>
            </a:r>
            <a:r>
              <a:rPr lang="zh-CN" altLang="en-US" b="1" dirty="0"/>
              <a:t>、</a:t>
            </a:r>
            <a:r>
              <a:rPr lang="en-US" altLang="zh-CN" b="1" dirty="0"/>
              <a:t>2</a:t>
            </a:r>
            <a:r>
              <a:rPr lang="zh-CN" altLang="en-US" b="1" dirty="0"/>
              <a:t>、</a:t>
            </a:r>
            <a:r>
              <a:rPr lang="en-US" altLang="zh-CN" b="1" dirty="0"/>
              <a:t>3</a:t>
            </a:r>
            <a:r>
              <a:rPr lang="zh-CN" altLang="en-US" b="1" dirty="0"/>
              <a:t>、</a:t>
            </a:r>
            <a:r>
              <a:rPr lang="en-US" altLang="zh-CN" b="1" dirty="0"/>
              <a:t>4...</a:t>
            </a:r>
            <a:r>
              <a:rPr lang="zh-CN" altLang="en-US" b="1" dirty="0"/>
              <a:t>的顺序</a:t>
            </a:r>
          </a:p>
          <a:p>
            <a:r>
              <a:rPr lang="zh-CN" altLang="en-US" b="1" dirty="0"/>
              <a:t>步骤</a:t>
            </a:r>
            <a:r>
              <a:rPr lang="en-US" altLang="zh-CN" b="1"/>
              <a:t>:</a:t>
            </a:r>
          </a:p>
          <a:p>
            <a:r>
              <a:rPr lang="en-US" altLang="zh-CN" b="1" dirty="0"/>
              <a:t>1.</a:t>
            </a:r>
            <a:r>
              <a:rPr lang="zh-CN" altLang="en-US" b="1" dirty="0"/>
              <a:t>制定考核项目</a:t>
            </a:r>
          </a:p>
          <a:p>
            <a:r>
              <a:rPr lang="en-US" altLang="zh-CN" b="1" dirty="0"/>
              <a:t>2.</a:t>
            </a:r>
            <a:r>
              <a:rPr lang="zh-CN" altLang="en-US" b="1" dirty="0"/>
              <a:t>就每项项目对被考核人排序</a:t>
            </a:r>
          </a:p>
          <a:p>
            <a:r>
              <a:rPr lang="en-US" altLang="zh-CN" b="1" dirty="0"/>
              <a:t>3.</a:t>
            </a:r>
            <a:r>
              <a:rPr lang="zh-CN" altLang="en-US" b="1" dirty="0"/>
              <a:t>将每个考核项目的序数相加，总序数最小是成绩最好</a:t>
            </a:r>
          </a:p>
        </p:txBody>
      </p:sp>
    </p:spTree>
  </p:cSld>
  <p:clrMapOvr>
    <a:masterClrMapping/>
  </p:clrMapOvr>
  <p:transition>
    <p:random/>
  </p:transition>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918530" name="标题 918529"/>
          <p:cNvSpPr>
            <a:spLocks noGrp="1"/>
          </p:cNvSpPr>
          <p:nvPr>
            <p:ph type="title"/>
          </p:nvPr>
        </p:nvSpPr>
        <p:spPr>
          <a:xfrm>
            <a:off x="684213" y="-315912"/>
            <a:ext cx="7772400" cy="1143000"/>
          </a:xfrm>
          <a:ln/>
        </p:spPr>
        <p:txBody>
          <a:bodyPr anchor="ctr"/>
          <a:lstStyle/>
          <a:p>
            <a:br>
              <a:rPr lang="en-US" altLang="zh-CN" sz="3200" b="1" dirty="0"/>
            </a:br>
            <a:r>
              <a:rPr lang="en-US" altLang="zh-CN" sz="3200" b="1" dirty="0">
                <a:solidFill>
                  <a:srgbClr val="FF0000"/>
                </a:solidFill>
              </a:rPr>
              <a:t>2</a:t>
            </a:r>
            <a:r>
              <a:rPr lang="zh-CN" altLang="en-US" sz="3200" b="1" dirty="0">
                <a:solidFill>
                  <a:srgbClr val="FF0000"/>
                </a:solidFill>
              </a:rPr>
              <a:t>）交替比较法</a:t>
            </a:r>
          </a:p>
        </p:txBody>
      </p:sp>
      <p:sp>
        <p:nvSpPr>
          <p:cNvPr id="918531" name="文本占位符 918530"/>
          <p:cNvSpPr>
            <a:spLocks noGrp="1"/>
          </p:cNvSpPr>
          <p:nvPr>
            <p:ph type="body" idx="1"/>
          </p:nvPr>
        </p:nvSpPr>
        <p:spPr>
          <a:xfrm>
            <a:off x="755650" y="692150"/>
            <a:ext cx="8137525" cy="5689600"/>
          </a:xfrm>
          <a:ln/>
        </p:spPr>
        <p:txBody>
          <a:bodyPr/>
          <a:lstStyle/>
          <a:p>
            <a:endParaRPr lang="en-US" altLang="zh-CN" b="1" dirty="0"/>
          </a:p>
          <a:p>
            <a:r>
              <a:rPr lang="zh-CN" altLang="en-US" b="1" dirty="0"/>
              <a:t>按照某些绩效标准，将员工的绩效按最好和最差的排序</a:t>
            </a:r>
          </a:p>
          <a:p>
            <a:r>
              <a:rPr lang="zh-CN" altLang="en-US" b="1" dirty="0"/>
              <a:t>步骤：</a:t>
            </a:r>
          </a:p>
          <a:p>
            <a:r>
              <a:rPr lang="en-US" altLang="zh-CN" b="1" dirty="0"/>
              <a:t>1</a:t>
            </a:r>
            <a:r>
              <a:rPr lang="zh-CN" altLang="en-US" b="1" dirty="0"/>
              <a:t>、将绩效最好的员工名序排在第一名，最差的排在最好一名</a:t>
            </a:r>
          </a:p>
          <a:p>
            <a:r>
              <a:rPr lang="en-US" altLang="zh-CN" b="1" dirty="0"/>
              <a:t>2</a:t>
            </a:r>
            <a:r>
              <a:rPr lang="zh-CN" altLang="en-US" b="1" dirty="0"/>
              <a:t>、将绩效评价次好的员工排在第二名、将次差的排在倒数第二名，一直排下去。直至排完</a:t>
            </a:r>
          </a:p>
        </p:txBody>
      </p:sp>
    </p:spTree>
  </p:cSld>
  <p:clrMapOvr>
    <a:masterClrMapping/>
  </p:clrMapOvr>
  <p:transition>
    <p:random/>
  </p:transition>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228354" name="标题 228353"/>
          <p:cNvSpPr>
            <a:spLocks noGrp="1"/>
          </p:cNvSpPr>
          <p:nvPr>
            <p:ph type="title"/>
          </p:nvPr>
        </p:nvSpPr>
        <p:spPr>
          <a:xfrm>
            <a:off x="250825" y="-171450"/>
            <a:ext cx="8713788" cy="1871663"/>
          </a:xfrm>
          <a:ln/>
        </p:spPr>
        <p:txBody>
          <a:bodyPr anchor="ctr"/>
          <a:lstStyle/>
          <a:p>
            <a:r>
              <a:rPr lang="en-US" altLang="zh-CN" sz="3200" b="1" dirty="0">
                <a:solidFill>
                  <a:srgbClr val="FF0000"/>
                </a:solidFill>
              </a:rPr>
              <a:t>3</a:t>
            </a:r>
            <a:r>
              <a:rPr lang="zh-CN" altLang="en-US" sz="3200" b="1" dirty="0">
                <a:solidFill>
                  <a:srgbClr val="FF0000"/>
                </a:solidFill>
              </a:rPr>
              <a:t>）配对比较法   </a:t>
            </a:r>
            <a:br>
              <a:rPr lang="zh-CN" altLang="en-US" sz="3200" b="1" dirty="0">
                <a:solidFill>
                  <a:srgbClr val="FF0000"/>
                </a:solidFill>
              </a:rPr>
            </a:br>
            <a:r>
              <a:rPr lang="zh-CN" altLang="en-US" sz="3200" b="1" dirty="0">
                <a:solidFill>
                  <a:srgbClr val="FF0000"/>
                </a:solidFill>
              </a:rPr>
              <a:t>将</a:t>
            </a:r>
            <a:r>
              <a:rPr lang="zh-CN" altLang="en-US" sz="3200" b="1" dirty="0"/>
              <a:t>要评价的员工与其他员工一一比较，价值高的得</a:t>
            </a:r>
            <a:r>
              <a:rPr lang="en-US" altLang="zh-CN" sz="3200" b="1" dirty="0"/>
              <a:t>1</a:t>
            </a:r>
            <a:r>
              <a:rPr lang="zh-CN" altLang="en-US" sz="3200" b="1" dirty="0"/>
              <a:t>分，低的的</a:t>
            </a:r>
            <a:r>
              <a:rPr lang="en-US" altLang="zh-CN" sz="3200" b="1" dirty="0"/>
              <a:t>0</a:t>
            </a:r>
            <a:r>
              <a:rPr lang="zh-CN" altLang="en-US" sz="3200" b="1" dirty="0"/>
              <a:t>分</a:t>
            </a:r>
          </a:p>
        </p:txBody>
      </p:sp>
      <p:graphicFrame>
        <p:nvGraphicFramePr>
          <p:cNvPr id="228497" name="表格 228496"/>
          <p:cNvGraphicFramePr/>
          <p:nvPr/>
        </p:nvGraphicFramePr>
        <p:xfrm>
          <a:off x="533400" y="1981200"/>
          <a:ext cx="8458200" cy="4114800"/>
        </p:xfrm>
        <a:graphic>
          <a:graphicData uri="http://schemas.openxmlformats.org/drawingml/2006/table">
            <a:tbl>
              <a:tblPr/>
              <a:tblGrid>
                <a:gridCol w="704850">
                  <a:extLst>
                    <a:ext uri="{9D8B030D-6E8A-4147-A177-3AD203B41FA5}">
                      <a16:colId xmlns:a16="http://schemas.microsoft.com/office/drawing/2014/main" val="20000"/>
                    </a:ext>
                  </a:extLst>
                </a:gridCol>
                <a:gridCol w="469900">
                  <a:extLst>
                    <a:ext uri="{9D8B030D-6E8A-4147-A177-3AD203B41FA5}">
                      <a16:colId xmlns:a16="http://schemas.microsoft.com/office/drawing/2014/main" val="20001"/>
                    </a:ext>
                  </a:extLst>
                </a:gridCol>
                <a:gridCol w="469900">
                  <a:extLst>
                    <a:ext uri="{9D8B030D-6E8A-4147-A177-3AD203B41FA5}">
                      <a16:colId xmlns:a16="http://schemas.microsoft.com/office/drawing/2014/main" val="20002"/>
                    </a:ext>
                  </a:extLst>
                </a:gridCol>
                <a:gridCol w="469900">
                  <a:extLst>
                    <a:ext uri="{9D8B030D-6E8A-4147-A177-3AD203B41FA5}">
                      <a16:colId xmlns:a16="http://schemas.microsoft.com/office/drawing/2014/main" val="20003"/>
                    </a:ext>
                  </a:extLst>
                </a:gridCol>
                <a:gridCol w="469900">
                  <a:extLst>
                    <a:ext uri="{9D8B030D-6E8A-4147-A177-3AD203B41FA5}">
                      <a16:colId xmlns:a16="http://schemas.microsoft.com/office/drawing/2014/main" val="20004"/>
                    </a:ext>
                  </a:extLst>
                </a:gridCol>
                <a:gridCol w="469900">
                  <a:extLst>
                    <a:ext uri="{9D8B030D-6E8A-4147-A177-3AD203B41FA5}">
                      <a16:colId xmlns:a16="http://schemas.microsoft.com/office/drawing/2014/main" val="20005"/>
                    </a:ext>
                  </a:extLst>
                </a:gridCol>
                <a:gridCol w="469900">
                  <a:extLst>
                    <a:ext uri="{9D8B030D-6E8A-4147-A177-3AD203B41FA5}">
                      <a16:colId xmlns:a16="http://schemas.microsoft.com/office/drawing/2014/main" val="20006"/>
                    </a:ext>
                  </a:extLst>
                </a:gridCol>
                <a:gridCol w="469900">
                  <a:extLst>
                    <a:ext uri="{9D8B030D-6E8A-4147-A177-3AD203B41FA5}">
                      <a16:colId xmlns:a16="http://schemas.microsoft.com/office/drawing/2014/main" val="20007"/>
                    </a:ext>
                  </a:extLst>
                </a:gridCol>
                <a:gridCol w="469900">
                  <a:extLst>
                    <a:ext uri="{9D8B030D-6E8A-4147-A177-3AD203B41FA5}">
                      <a16:colId xmlns:a16="http://schemas.microsoft.com/office/drawing/2014/main" val="20008"/>
                    </a:ext>
                  </a:extLst>
                </a:gridCol>
                <a:gridCol w="469900">
                  <a:extLst>
                    <a:ext uri="{9D8B030D-6E8A-4147-A177-3AD203B41FA5}">
                      <a16:colId xmlns:a16="http://schemas.microsoft.com/office/drawing/2014/main" val="20009"/>
                    </a:ext>
                  </a:extLst>
                </a:gridCol>
                <a:gridCol w="547688">
                  <a:extLst>
                    <a:ext uri="{9D8B030D-6E8A-4147-A177-3AD203B41FA5}">
                      <a16:colId xmlns:a16="http://schemas.microsoft.com/office/drawing/2014/main" val="20010"/>
                    </a:ext>
                  </a:extLst>
                </a:gridCol>
                <a:gridCol w="469900">
                  <a:extLst>
                    <a:ext uri="{9D8B030D-6E8A-4147-A177-3AD203B41FA5}">
                      <a16:colId xmlns:a16="http://schemas.microsoft.com/office/drawing/2014/main" val="20011"/>
                    </a:ext>
                  </a:extLst>
                </a:gridCol>
                <a:gridCol w="392112">
                  <a:extLst>
                    <a:ext uri="{9D8B030D-6E8A-4147-A177-3AD203B41FA5}">
                      <a16:colId xmlns:a16="http://schemas.microsoft.com/office/drawing/2014/main" val="20012"/>
                    </a:ext>
                  </a:extLst>
                </a:gridCol>
                <a:gridCol w="392113">
                  <a:extLst>
                    <a:ext uri="{9D8B030D-6E8A-4147-A177-3AD203B41FA5}">
                      <a16:colId xmlns:a16="http://schemas.microsoft.com/office/drawing/2014/main" val="20013"/>
                    </a:ext>
                  </a:extLst>
                </a:gridCol>
                <a:gridCol w="469900">
                  <a:extLst>
                    <a:ext uri="{9D8B030D-6E8A-4147-A177-3AD203B41FA5}">
                      <a16:colId xmlns:a16="http://schemas.microsoft.com/office/drawing/2014/main" val="20014"/>
                    </a:ext>
                  </a:extLst>
                </a:gridCol>
                <a:gridCol w="288925">
                  <a:extLst>
                    <a:ext uri="{9D8B030D-6E8A-4147-A177-3AD203B41FA5}">
                      <a16:colId xmlns:a16="http://schemas.microsoft.com/office/drawing/2014/main" val="20015"/>
                    </a:ext>
                  </a:extLst>
                </a:gridCol>
                <a:gridCol w="493712">
                  <a:extLst>
                    <a:ext uri="{9D8B030D-6E8A-4147-A177-3AD203B41FA5}">
                      <a16:colId xmlns:a16="http://schemas.microsoft.com/office/drawing/2014/main" val="20016"/>
                    </a:ext>
                  </a:extLst>
                </a:gridCol>
                <a:gridCol w="469900">
                  <a:extLst>
                    <a:ext uri="{9D8B030D-6E8A-4147-A177-3AD203B41FA5}">
                      <a16:colId xmlns:a16="http://schemas.microsoft.com/office/drawing/2014/main" val="20017"/>
                    </a:ext>
                  </a:extLst>
                </a:gridCol>
              </a:tblGrid>
              <a:tr h="746125">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sz="1800" b="1" dirty="0"/>
                        <a:t>比较项目</a:t>
                      </a:r>
                      <a:endParaRPr lang="zh-CN" altLang="en-US" sz="1800" b="1"/>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5">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sz="1800" b="1" dirty="0"/>
                        <a:t>工作业绩</a:t>
                      </a:r>
                      <a:endParaRPr lang="zh-CN" altLang="en-US" sz="18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xBody>
                    <a:bodyPr/>
                    <a:lstStyle/>
                    <a:p>
                      <a:endParaRPr lang="zh-CN"/>
                    </a:p>
                  </a:txBody>
                  <a:tcP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xBody>
                    <a:bodyPr/>
                    <a:lstStyle/>
                    <a:p>
                      <a:endParaRPr lang="zh-CN"/>
                    </a:p>
                  </a:txBody>
                  <a:tcP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xBody>
                    <a:bodyPr/>
                    <a:lstStyle/>
                    <a:p>
                      <a:endParaRPr lang="zh-CN"/>
                    </a:p>
                  </a:txBody>
                  <a:tcP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xBody>
                    <a:bodyPr/>
                    <a:lstStyle/>
                    <a:p>
                      <a:endParaRPr lang="zh-CN"/>
                    </a:p>
                  </a:txBody>
                  <a:tcPr>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5">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sz="1800" b="1" dirty="0"/>
                        <a:t>工作态度</a:t>
                      </a:r>
                      <a:endParaRPr lang="zh-CN" altLang="en-US" sz="18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xBody>
                    <a:bodyPr/>
                    <a:lstStyle/>
                    <a:p>
                      <a:endParaRPr lang="zh-CN"/>
                    </a:p>
                  </a:txBody>
                  <a:tcP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xBody>
                    <a:bodyPr/>
                    <a:lstStyle/>
                    <a:p>
                      <a:endParaRPr lang="zh-CN"/>
                    </a:p>
                  </a:txBody>
                  <a:tcP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xBody>
                    <a:bodyPr/>
                    <a:lstStyle/>
                    <a:p>
                      <a:endParaRPr lang="zh-CN"/>
                    </a:p>
                  </a:txBody>
                  <a:tcP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xBody>
                    <a:bodyPr/>
                    <a:lstStyle/>
                    <a:p>
                      <a:endParaRPr lang="zh-CN"/>
                    </a:p>
                  </a:txBody>
                  <a:tcPr>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5">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sz="1800" b="1" dirty="0"/>
                        <a:t>工作能力</a:t>
                      </a:r>
                      <a:endParaRPr lang="zh-CN" altLang="en-US" sz="18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xBody>
                    <a:bodyPr/>
                    <a:lstStyle/>
                    <a:p>
                      <a:endParaRPr lang="zh-CN"/>
                    </a:p>
                  </a:txBody>
                  <a:tcP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xBody>
                    <a:bodyPr/>
                    <a:lstStyle/>
                    <a:p>
                      <a:endParaRPr lang="zh-CN"/>
                    </a:p>
                  </a:txBody>
                  <a:tcP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xBody>
                    <a:bodyPr/>
                    <a:lstStyle/>
                    <a:p>
                      <a:endParaRPr lang="zh-CN"/>
                    </a:p>
                  </a:txBody>
                  <a:tcP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xBody>
                    <a:bodyPr/>
                    <a:lstStyle/>
                    <a:p>
                      <a:endParaRPr lang="zh-CN"/>
                    </a:p>
                  </a:txBody>
                  <a:tcPr>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1800" b="1"/>
                        <a:t>+</a:t>
                      </a:r>
                      <a:r>
                        <a:rPr lang="zh-CN" altLang="en-US" sz="1800" b="1"/>
                        <a:t>数</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sz="1800" b="1" dirty="0"/>
                        <a:t>排序</a:t>
                      </a:r>
                      <a:endParaRPr lang="zh-CN" altLang="en-US" sz="1800" b="1"/>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17563">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sz="2000" b="1" dirty="0"/>
                        <a:t>比较对象</a:t>
                      </a:r>
                      <a:endParaRPr lang="zh-CN" altLang="en-US" sz="2000" b="1"/>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b="1"/>
                        <a:t>A</a:t>
                      </a:r>
                      <a:endParaRPr lang="zh-CN" altLang="en-US" sz="20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b="1"/>
                        <a:t>B</a:t>
                      </a:r>
                      <a:endParaRPr lang="zh-CN" altLang="en-US" sz="20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b="1"/>
                        <a:t>C</a:t>
                      </a:r>
                      <a:endParaRPr lang="zh-CN" altLang="en-US" sz="20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b="1"/>
                        <a:t>D</a:t>
                      </a:r>
                      <a:endParaRPr lang="zh-CN" altLang="en-US" sz="20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b="1"/>
                        <a:t>E</a:t>
                      </a:r>
                      <a:endParaRPr lang="zh-CN" altLang="en-US" sz="20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b="1"/>
                        <a:t>A</a:t>
                      </a:r>
                      <a:endParaRPr lang="zh-CN" altLang="en-US" sz="20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b="1"/>
                        <a:t>B</a:t>
                      </a:r>
                      <a:endParaRPr lang="zh-CN" altLang="en-US" sz="20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b="1"/>
                        <a:t>C</a:t>
                      </a:r>
                      <a:endParaRPr lang="zh-CN" altLang="en-US" sz="20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b="1"/>
                        <a:t>D</a:t>
                      </a:r>
                      <a:endParaRPr lang="zh-CN" altLang="en-US" sz="20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b="1"/>
                        <a:t>E</a:t>
                      </a:r>
                      <a:endParaRPr lang="zh-CN" altLang="en-US" sz="20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b="1"/>
                        <a:t>A</a:t>
                      </a:r>
                      <a:endParaRPr lang="zh-CN" altLang="en-US" sz="20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b="1"/>
                        <a:t>B</a:t>
                      </a:r>
                      <a:endParaRPr lang="zh-CN" altLang="en-US" sz="20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b="1"/>
                        <a:t>C</a:t>
                      </a:r>
                      <a:endParaRPr lang="zh-CN" altLang="en-US" sz="20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b="1"/>
                        <a:t>D</a:t>
                      </a:r>
                      <a:endParaRPr lang="zh-CN" altLang="en-US" sz="20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b="1"/>
                        <a:t>E</a:t>
                      </a:r>
                      <a:endParaRPr lang="zh-CN" altLang="en-US" sz="20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endParaRPr lang="zh-CN" altLang="en-US" sz="2000" b="1"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endParaRPr lang="zh-CN" altLang="en-US" sz="2000" b="1"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0375">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b="1"/>
                        <a:t>A</a:t>
                      </a:r>
                      <a:endParaRPr lang="zh-CN" altLang="en-US" sz="2000" b="1"/>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endParaRPr lang="zh-CN" altLang="en-US" sz="2000" b="1"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b="1" dirty="0"/>
                        <a:t>1</a:t>
                      </a:r>
                      <a:endParaRPr lang="zh-CN" altLang="en-US" sz="20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b="1" dirty="0"/>
                        <a:t>1</a:t>
                      </a:r>
                      <a:endParaRPr lang="zh-CN" altLang="en-US" sz="20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b="1" dirty="0"/>
                        <a:t>1</a:t>
                      </a:r>
                      <a:endParaRPr lang="zh-CN" altLang="en-US" sz="20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b="1" dirty="0"/>
                        <a:t>1</a:t>
                      </a:r>
                      <a:endParaRPr lang="zh-CN" altLang="en-US" sz="20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endParaRPr lang="zh-CN" altLang="en-US" sz="2000" b="1"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b="1" dirty="0"/>
                        <a:t>1</a:t>
                      </a:r>
                      <a:endParaRPr lang="zh-CN" altLang="en-US" sz="20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endParaRPr lang="zh-CN" altLang="en-US" sz="2000" b="1"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endParaRPr lang="zh-CN" altLang="en-US" sz="2000" b="1"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b="1" dirty="0"/>
                        <a:t>1</a:t>
                      </a:r>
                      <a:endParaRPr lang="zh-CN" altLang="en-US" sz="20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endParaRPr lang="zh-CN" altLang="en-US" sz="2000" b="1"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b="1" dirty="0"/>
                        <a:t>1</a:t>
                      </a:r>
                      <a:endParaRPr lang="zh-CN" altLang="en-US" sz="20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b="1" dirty="0"/>
                        <a:t>1</a:t>
                      </a:r>
                      <a:endParaRPr lang="zh-CN" altLang="en-US" sz="20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b="1" dirty="0"/>
                        <a:t>1</a:t>
                      </a:r>
                      <a:endParaRPr lang="zh-CN" altLang="en-US" sz="20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b="1" dirty="0"/>
                        <a:t>1</a:t>
                      </a:r>
                      <a:endParaRPr lang="zh-CN" altLang="en-US" sz="20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b="1"/>
                        <a:t>10</a:t>
                      </a:r>
                      <a:endParaRPr lang="zh-CN" altLang="en-US" sz="20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b="1"/>
                        <a:t>1</a:t>
                      </a:r>
                      <a:endParaRPr lang="zh-CN" altLang="en-US" sz="2000" b="1"/>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0375">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b="1"/>
                        <a:t>B</a:t>
                      </a:r>
                      <a:endParaRPr lang="zh-CN" altLang="en-US" sz="2000" b="1"/>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b="1" dirty="0"/>
                        <a:t>0</a:t>
                      </a:r>
                      <a:endParaRPr lang="zh-CN" altLang="en-US" sz="20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endParaRPr lang="zh-CN" altLang="en-US" sz="2000" b="1"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b="1" dirty="0"/>
                        <a:t>0</a:t>
                      </a:r>
                      <a:endParaRPr lang="zh-CN" altLang="en-US" sz="20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b="1" dirty="0"/>
                        <a:t>0</a:t>
                      </a:r>
                      <a:endParaRPr lang="zh-CN" altLang="en-US" sz="20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b="1" dirty="0"/>
                        <a:t>0</a:t>
                      </a:r>
                      <a:endParaRPr lang="zh-CN" altLang="en-US" sz="20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b="1" dirty="0"/>
                        <a:t>0</a:t>
                      </a:r>
                      <a:endParaRPr lang="zh-CN" altLang="en-US" sz="20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endParaRPr lang="zh-CN" altLang="en-US" sz="2000" b="1"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b="1" dirty="0"/>
                        <a:t>0</a:t>
                      </a:r>
                      <a:endParaRPr lang="zh-CN" altLang="en-US" sz="20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b="1" dirty="0"/>
                        <a:t>0</a:t>
                      </a:r>
                      <a:endParaRPr lang="zh-CN" altLang="en-US" sz="20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b="1" dirty="0"/>
                        <a:t>0</a:t>
                      </a:r>
                      <a:endParaRPr lang="zh-CN" altLang="en-US" sz="20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b="1" dirty="0"/>
                        <a:t>0</a:t>
                      </a:r>
                      <a:endParaRPr lang="zh-CN" altLang="en-US" sz="20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endParaRPr lang="zh-CN" altLang="en-US" sz="2000" b="1"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b="1" dirty="0"/>
                        <a:t>0</a:t>
                      </a:r>
                      <a:endParaRPr lang="zh-CN" altLang="en-US" sz="20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b="1" dirty="0"/>
                        <a:t>0</a:t>
                      </a:r>
                      <a:endParaRPr lang="zh-CN" altLang="en-US" sz="20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b="1" dirty="0"/>
                        <a:t>1</a:t>
                      </a:r>
                      <a:endParaRPr lang="zh-CN" altLang="en-US" sz="20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b="1"/>
                        <a:t>1</a:t>
                      </a:r>
                      <a:endParaRPr lang="zh-CN" altLang="en-US" sz="20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b="1"/>
                        <a:t>5</a:t>
                      </a:r>
                      <a:endParaRPr lang="zh-CN" altLang="en-US" sz="2000" b="1"/>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77837">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b="1"/>
                        <a:t>C</a:t>
                      </a:r>
                      <a:endParaRPr lang="zh-CN" altLang="en-US" sz="2000" b="1"/>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b="1" dirty="0"/>
                        <a:t>0</a:t>
                      </a:r>
                      <a:endParaRPr lang="zh-CN" altLang="en-US" sz="20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b="1" dirty="0"/>
                        <a:t>1</a:t>
                      </a:r>
                      <a:endParaRPr lang="zh-CN" altLang="en-US" sz="20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endParaRPr lang="zh-CN" altLang="en-US" sz="2000" b="1"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b="1" dirty="0"/>
                        <a:t>0</a:t>
                      </a:r>
                      <a:endParaRPr lang="zh-CN" altLang="en-US" sz="20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b="1" dirty="0"/>
                        <a:t>1</a:t>
                      </a:r>
                      <a:endParaRPr lang="zh-CN" altLang="en-US" sz="20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b="1" dirty="0"/>
                        <a:t>1</a:t>
                      </a:r>
                      <a:endParaRPr lang="zh-CN" altLang="en-US" sz="20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b="1" dirty="0"/>
                        <a:t>1</a:t>
                      </a:r>
                      <a:endParaRPr lang="zh-CN" altLang="en-US" sz="20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endParaRPr lang="zh-CN" altLang="en-US" sz="2000" b="1"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b="1" dirty="0"/>
                        <a:t>1</a:t>
                      </a:r>
                      <a:endParaRPr lang="zh-CN" altLang="en-US" sz="20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b="1" dirty="0"/>
                        <a:t>1</a:t>
                      </a:r>
                      <a:endParaRPr lang="zh-CN" altLang="en-US" sz="20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b="1" dirty="0"/>
                        <a:t>0</a:t>
                      </a:r>
                      <a:endParaRPr lang="zh-CN" altLang="en-US" sz="20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b="1" dirty="0"/>
                        <a:t>1</a:t>
                      </a:r>
                      <a:endParaRPr lang="zh-CN" altLang="en-US" sz="20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endParaRPr lang="zh-CN" altLang="en-US" sz="2000" b="1"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b="1" dirty="0"/>
                        <a:t>0</a:t>
                      </a:r>
                      <a:endParaRPr lang="zh-CN" altLang="en-US" sz="20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b="1" dirty="0"/>
                        <a:t>1</a:t>
                      </a:r>
                      <a:endParaRPr lang="zh-CN" altLang="en-US" sz="20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b="1"/>
                        <a:t>8</a:t>
                      </a:r>
                      <a:endParaRPr lang="zh-CN" altLang="en-US" sz="20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b="1"/>
                        <a:t>3</a:t>
                      </a:r>
                      <a:endParaRPr lang="zh-CN" altLang="en-US" sz="2000" b="1"/>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66725">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b="1"/>
                        <a:t>D</a:t>
                      </a:r>
                      <a:endParaRPr lang="zh-CN" altLang="en-US" sz="2000" b="1"/>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endParaRPr lang="zh-CN" altLang="en-US" sz="2000" b="1"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b="1" dirty="0"/>
                        <a:t>1</a:t>
                      </a:r>
                      <a:endParaRPr lang="zh-CN" altLang="en-US" sz="20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b="1" dirty="0"/>
                        <a:t>1</a:t>
                      </a:r>
                      <a:endParaRPr lang="zh-CN" altLang="en-US" sz="20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endParaRPr lang="zh-CN" altLang="en-US" sz="2000" b="1"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b="1" dirty="0"/>
                        <a:t>1</a:t>
                      </a:r>
                      <a:endParaRPr lang="zh-CN" altLang="en-US" sz="20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b="1" dirty="0"/>
                        <a:t>1</a:t>
                      </a:r>
                      <a:endParaRPr lang="zh-CN" altLang="en-US" sz="20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b="1" dirty="0"/>
                        <a:t>1</a:t>
                      </a:r>
                      <a:endParaRPr lang="zh-CN" altLang="en-US" sz="20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b="1" dirty="0"/>
                        <a:t>0</a:t>
                      </a:r>
                      <a:endParaRPr lang="zh-CN" altLang="en-US" sz="2000" b="1"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b="1" dirty="0"/>
                        <a:t>0</a:t>
                      </a:r>
                      <a:endParaRPr lang="zh-CN" altLang="en-US" sz="2000" b="1"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b="1" dirty="0"/>
                        <a:t>1</a:t>
                      </a:r>
                      <a:endParaRPr lang="zh-CN" altLang="en-US" sz="20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b="1" dirty="0"/>
                        <a:t>0</a:t>
                      </a:r>
                      <a:endParaRPr lang="zh-CN" altLang="en-US" sz="2000" b="1"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b="1" dirty="0"/>
                        <a:t>1</a:t>
                      </a:r>
                      <a:endParaRPr lang="zh-CN" altLang="en-US" sz="20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b="1" dirty="0"/>
                        <a:t>1</a:t>
                      </a:r>
                      <a:endParaRPr lang="zh-CN" altLang="en-US" sz="20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endParaRPr lang="zh-CN" altLang="en-US" sz="2000" b="1"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b="1" dirty="0"/>
                        <a:t>1</a:t>
                      </a:r>
                      <a:endParaRPr lang="zh-CN" altLang="en-US" sz="20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b="1"/>
                        <a:t>9</a:t>
                      </a:r>
                      <a:endParaRPr lang="zh-CN" altLang="en-US" sz="20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b="1"/>
                        <a:t>2</a:t>
                      </a:r>
                      <a:endParaRPr lang="zh-CN" altLang="en-US" sz="2000" b="1"/>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85800">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b="1"/>
                        <a:t>E</a:t>
                      </a:r>
                      <a:endParaRPr lang="zh-CN" altLang="en-US" sz="2000" b="1"/>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b="1" dirty="0"/>
                        <a:t>0</a:t>
                      </a:r>
                      <a:endParaRPr lang="zh-CN" altLang="en-US" sz="20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b="1" dirty="0"/>
                        <a:t>1</a:t>
                      </a:r>
                      <a:endParaRPr lang="zh-CN" altLang="en-US" sz="20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b="1" dirty="0"/>
                        <a:t>0</a:t>
                      </a:r>
                      <a:endParaRPr lang="zh-CN" altLang="en-US" sz="20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b="1" dirty="0"/>
                        <a:t>0</a:t>
                      </a:r>
                      <a:endParaRPr lang="zh-CN" altLang="en-US" sz="20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endParaRPr lang="zh-CN" altLang="en-US" sz="2000" b="1"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b="1" dirty="0"/>
                        <a:t>0</a:t>
                      </a:r>
                      <a:endParaRPr lang="zh-CN" altLang="en-US" sz="20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b="1" dirty="0"/>
                        <a:t>1</a:t>
                      </a:r>
                      <a:endParaRPr lang="zh-CN" altLang="en-US" sz="20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b="1" dirty="0"/>
                        <a:t>0</a:t>
                      </a:r>
                      <a:endParaRPr lang="zh-CN" altLang="en-US" sz="20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b="1" dirty="0"/>
                        <a:t>0</a:t>
                      </a:r>
                      <a:endParaRPr lang="zh-CN" altLang="en-US" sz="20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endParaRPr lang="zh-CN" altLang="en-US" sz="2000" b="1"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b="1" dirty="0"/>
                        <a:t>0</a:t>
                      </a:r>
                      <a:endParaRPr lang="zh-CN" altLang="en-US" sz="20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b="1" dirty="0"/>
                        <a:t>0</a:t>
                      </a:r>
                      <a:endParaRPr lang="zh-CN" altLang="en-US" sz="20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b="1" dirty="0"/>
                        <a:t>0</a:t>
                      </a:r>
                      <a:endParaRPr lang="zh-CN" altLang="en-US" sz="20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b="1" dirty="0"/>
                        <a:t>0</a:t>
                      </a:r>
                      <a:endParaRPr lang="zh-CN" altLang="en-US" sz="20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endParaRPr lang="zh-CN" altLang="en-US" sz="2000" b="1"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b="1"/>
                        <a:t>2</a:t>
                      </a:r>
                      <a:endParaRPr lang="zh-CN" altLang="en-US" sz="20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b="1"/>
                        <a:t>4</a:t>
                      </a:r>
                      <a:endParaRPr lang="zh-CN" altLang="en-US" sz="2000" b="1"/>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28354"/>
                                        </p:tgtEl>
                                        <p:attrNameLst>
                                          <p:attrName>style.visibility</p:attrName>
                                        </p:attrNameLst>
                                      </p:cBhvr>
                                      <p:to>
                                        <p:strVal val="visible"/>
                                      </p:to>
                                    </p:set>
                                    <p:anim calcmode="lin" valueType="num">
                                      <p:cBhvr additive="base">
                                        <p:cTn id="7" dur="500" fill="hold"/>
                                        <p:tgtEl>
                                          <p:spTgt spid="228354"/>
                                        </p:tgtEl>
                                        <p:attrNameLst>
                                          <p:attrName>ppt_x</p:attrName>
                                        </p:attrNameLst>
                                      </p:cBhvr>
                                      <p:tavLst>
                                        <p:tav tm="0">
                                          <p:val>
                                            <p:strVal val="0-#ppt_w/2"/>
                                          </p:val>
                                        </p:tav>
                                        <p:tav tm="100000">
                                          <p:val>
                                            <p:strVal val="#ppt_x"/>
                                          </p:val>
                                        </p:tav>
                                      </p:tavLst>
                                    </p:anim>
                                    <p:anim calcmode="lin" valueType="num">
                                      <p:cBhvr additive="base">
                                        <p:cTn id="8" dur="500" fill="hold"/>
                                        <p:tgtEl>
                                          <p:spTgt spid="22835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28497"/>
                                        </p:tgtEl>
                                        <p:attrNameLst>
                                          <p:attrName>style.visibility</p:attrName>
                                        </p:attrNameLst>
                                      </p:cBhvr>
                                      <p:to>
                                        <p:strVal val="visible"/>
                                      </p:to>
                                    </p:set>
                                    <p:anim calcmode="lin" valueType="num">
                                      <p:cBhvr additive="base">
                                        <p:cTn id="13" dur="500" fill="hold"/>
                                        <p:tgtEl>
                                          <p:spTgt spid="228497"/>
                                        </p:tgtEl>
                                        <p:attrNameLst>
                                          <p:attrName>ppt_x</p:attrName>
                                        </p:attrNameLst>
                                      </p:cBhvr>
                                      <p:tavLst>
                                        <p:tav tm="0">
                                          <p:val>
                                            <p:strVal val="0-#ppt_w/2"/>
                                          </p:val>
                                        </p:tav>
                                        <p:tav tm="100000">
                                          <p:val>
                                            <p:strVal val="#ppt_x"/>
                                          </p:val>
                                        </p:tav>
                                      </p:tavLst>
                                    </p:anim>
                                    <p:anim calcmode="lin" valueType="num">
                                      <p:cBhvr additive="base">
                                        <p:cTn id="14" dur="500" fill="hold"/>
                                        <p:tgtEl>
                                          <p:spTgt spid="2284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218" name="文本占位符 777217"/>
          <p:cNvSpPr>
            <a:spLocks noGrp="1"/>
          </p:cNvSpPr>
          <p:nvPr>
            <p:ph type="body" idx="1"/>
          </p:nvPr>
        </p:nvSpPr>
        <p:spPr>
          <a:xfrm>
            <a:off x="468313" y="1628775"/>
            <a:ext cx="8229600" cy="4752975"/>
          </a:xfrm>
          <a:ln/>
        </p:spPr>
        <p:txBody>
          <a:bodyPr lIns="0" tIns="0" rIns="0" bIns="0"/>
          <a:lstStyle/>
          <a:p>
            <a:pPr marL="990600" lvl="1" indent="-533400">
              <a:buNone/>
            </a:pPr>
            <a:r>
              <a:rPr lang="en-US" altLang="zh-CN" sz="2800" b="1" dirty="0">
                <a:solidFill>
                  <a:srgbClr val="FF0000"/>
                </a:solidFill>
              </a:rPr>
              <a:t>5</a:t>
            </a:r>
            <a:r>
              <a:rPr lang="zh-CN" altLang="en-US" sz="2800" b="1" dirty="0">
                <a:solidFill>
                  <a:srgbClr val="FF0000"/>
                </a:solidFill>
              </a:rPr>
              <a:t>、时效性</a:t>
            </a:r>
          </a:p>
          <a:p>
            <a:pPr marL="1371600" lvl="2" indent="-457200"/>
            <a:r>
              <a:rPr lang="zh-CN" altLang="en-US" sz="2800" b="1" dirty="0"/>
              <a:t>人力资源的形成、开发和利用受人的自然生命规律的限制，因此具有时效性。</a:t>
            </a:r>
          </a:p>
        </p:txBody>
      </p:sp>
      <p:sp>
        <p:nvSpPr>
          <p:cNvPr id="777219" name="矩形 777218"/>
          <p:cNvSpPr/>
          <p:nvPr/>
        </p:nvSpPr>
        <p:spPr>
          <a:xfrm>
            <a:off x="2843213" y="6021388"/>
            <a:ext cx="3600450" cy="287337"/>
          </a:xfrm>
          <a:prstGeom prst="rect">
            <a:avLst/>
          </a:prstGeom>
          <a:noFill/>
          <a:ln w="9525">
            <a:noFill/>
          </a:ln>
        </p:spPr>
        <p:txBody>
          <a:bodyPr wrap="none" anchor="ctr"/>
          <a:lstStyle/>
          <a:p>
            <a:pPr algn="ctr" eaLnBrk="1" hangingPunct="1"/>
            <a:r>
              <a:rPr lang="zh-CN" altLang="en-US" sz="1800" b="1" u="none" dirty="0">
                <a:latin typeface="Arial" panose="020B0604020202020204" pitchFamily="34" charset="0"/>
                <a:ea typeface="楷体_GB2312" pitchFamily="49" charset="-122"/>
              </a:rPr>
              <a:t>液体智力与晶体智力发展图</a:t>
            </a:r>
          </a:p>
        </p:txBody>
      </p:sp>
      <p:grpSp>
        <p:nvGrpSpPr>
          <p:cNvPr id="777220" name="组合 777219"/>
          <p:cNvGrpSpPr/>
          <p:nvPr/>
        </p:nvGrpSpPr>
        <p:grpSpPr>
          <a:xfrm>
            <a:off x="2195513" y="3141663"/>
            <a:ext cx="5472112" cy="2736850"/>
            <a:chOff x="1338" y="1979"/>
            <a:chExt cx="3447" cy="1724"/>
          </a:xfrm>
        </p:grpSpPr>
        <p:sp>
          <p:nvSpPr>
            <p:cNvPr id="777221" name="直接连接符 777220"/>
            <p:cNvSpPr/>
            <p:nvPr/>
          </p:nvSpPr>
          <p:spPr>
            <a:xfrm>
              <a:off x="1338" y="3431"/>
              <a:ext cx="3447" cy="0"/>
            </a:xfrm>
            <a:prstGeom prst="line">
              <a:avLst/>
            </a:prstGeom>
            <a:ln w="38100" cap="flat" cmpd="sng">
              <a:solidFill>
                <a:schemeClr val="tx1"/>
              </a:solidFill>
              <a:prstDash val="solid"/>
              <a:headEnd type="none" w="med" len="med"/>
              <a:tailEnd type="triangle" w="med" len="med"/>
            </a:ln>
          </p:spPr>
        </p:sp>
        <p:grpSp>
          <p:nvGrpSpPr>
            <p:cNvPr id="777222" name="组合 777221"/>
            <p:cNvGrpSpPr/>
            <p:nvPr/>
          </p:nvGrpSpPr>
          <p:grpSpPr>
            <a:xfrm>
              <a:off x="1338" y="1979"/>
              <a:ext cx="2914" cy="1724"/>
              <a:chOff x="1338" y="1979"/>
              <a:chExt cx="2914" cy="1724"/>
            </a:xfrm>
          </p:grpSpPr>
          <p:sp>
            <p:nvSpPr>
              <p:cNvPr id="777223" name="任意多边形 777222"/>
              <p:cNvSpPr/>
              <p:nvPr/>
            </p:nvSpPr>
            <p:spPr>
              <a:xfrm>
                <a:off x="1429" y="2332"/>
                <a:ext cx="2823" cy="1008"/>
              </a:xfrm>
              <a:custGeom>
                <a:avLst/>
                <a:gdLst/>
                <a:ahLst/>
                <a:cxnLst/>
                <a:rect l="0" t="0" r="0" b="0"/>
                <a:pathLst>
                  <a:path w="2823" h="1008">
                    <a:moveTo>
                      <a:pt x="0" y="1008"/>
                    </a:moveTo>
                    <a:cubicBezTo>
                      <a:pt x="139" y="866"/>
                      <a:pt x="527" y="306"/>
                      <a:pt x="836" y="153"/>
                    </a:cubicBezTo>
                    <a:cubicBezTo>
                      <a:pt x="1145" y="0"/>
                      <a:pt x="1521" y="4"/>
                      <a:pt x="1852" y="91"/>
                    </a:cubicBezTo>
                    <a:cubicBezTo>
                      <a:pt x="2183" y="178"/>
                      <a:pt x="2621" y="553"/>
                      <a:pt x="2823" y="675"/>
                    </a:cubicBezTo>
                  </a:path>
                </a:pathLst>
              </a:custGeom>
              <a:noFill/>
              <a:ln w="38100" cap="flat" cmpd="sng">
                <a:solidFill>
                  <a:srgbClr val="FF0000"/>
                </a:solidFill>
                <a:prstDash val="solid"/>
                <a:headEnd type="none" w="med" len="med"/>
                <a:tailEnd type="none" w="med" len="med"/>
              </a:ln>
            </p:spPr>
            <p:txBody>
              <a:bodyPr/>
              <a:lstStyle/>
              <a:p>
                <a:endParaRPr lang="zh-CN" altLang="en-US"/>
              </a:p>
            </p:txBody>
          </p:sp>
          <p:sp>
            <p:nvSpPr>
              <p:cNvPr id="777224" name="直接连接符 777223"/>
              <p:cNvSpPr/>
              <p:nvPr/>
            </p:nvSpPr>
            <p:spPr>
              <a:xfrm flipV="1">
                <a:off x="1338" y="1979"/>
                <a:ext cx="0" cy="1452"/>
              </a:xfrm>
              <a:prstGeom prst="line">
                <a:avLst/>
              </a:prstGeom>
              <a:ln w="38100" cap="flat" cmpd="sng">
                <a:solidFill>
                  <a:schemeClr val="tx1"/>
                </a:solidFill>
                <a:prstDash val="solid"/>
                <a:headEnd type="none" w="med" len="med"/>
                <a:tailEnd type="triangle" w="med" len="med"/>
              </a:ln>
            </p:spPr>
          </p:sp>
          <p:sp>
            <p:nvSpPr>
              <p:cNvPr id="777225" name="直接连接符 777224"/>
              <p:cNvSpPr/>
              <p:nvPr/>
            </p:nvSpPr>
            <p:spPr>
              <a:xfrm>
                <a:off x="3289" y="2206"/>
                <a:ext cx="0" cy="1225"/>
              </a:xfrm>
              <a:prstGeom prst="line">
                <a:avLst/>
              </a:prstGeom>
              <a:ln w="28575" cap="flat" cmpd="sng">
                <a:solidFill>
                  <a:schemeClr val="tx1"/>
                </a:solidFill>
                <a:prstDash val="dashDot"/>
                <a:headEnd type="none" w="med" len="med"/>
                <a:tailEnd type="none" w="med" len="med"/>
              </a:ln>
            </p:spPr>
          </p:sp>
          <p:sp>
            <p:nvSpPr>
              <p:cNvPr id="777226" name="直接连接符 777225"/>
              <p:cNvSpPr/>
              <p:nvPr/>
            </p:nvSpPr>
            <p:spPr>
              <a:xfrm flipV="1">
                <a:off x="1475" y="2024"/>
                <a:ext cx="2630" cy="1316"/>
              </a:xfrm>
              <a:prstGeom prst="line">
                <a:avLst/>
              </a:prstGeom>
              <a:ln w="38100" cap="flat" cmpd="sng">
                <a:solidFill>
                  <a:srgbClr val="3333CC"/>
                </a:solidFill>
                <a:prstDash val="solid"/>
                <a:headEnd type="none" w="med" len="med"/>
                <a:tailEnd type="none" w="med" len="med"/>
              </a:ln>
            </p:spPr>
          </p:sp>
          <p:sp>
            <p:nvSpPr>
              <p:cNvPr id="777227" name="矩形 777226"/>
              <p:cNvSpPr/>
              <p:nvPr/>
            </p:nvSpPr>
            <p:spPr>
              <a:xfrm>
                <a:off x="3153" y="3521"/>
                <a:ext cx="317" cy="182"/>
              </a:xfrm>
              <a:prstGeom prst="rect">
                <a:avLst/>
              </a:prstGeom>
              <a:noFill/>
              <a:ln w="9525">
                <a:noFill/>
              </a:ln>
            </p:spPr>
            <p:txBody>
              <a:bodyPr wrap="none" anchor="ctr"/>
              <a:lstStyle/>
              <a:p>
                <a:pPr algn="ctr" eaLnBrk="1" hangingPunct="1"/>
                <a:r>
                  <a:rPr lang="en-US" altLang="zh-CN" sz="1800" u="none">
                    <a:latin typeface="Arial" panose="020B0604020202020204" pitchFamily="34" charset="0"/>
                  </a:rPr>
                  <a:t>40-45</a:t>
                </a:r>
              </a:p>
            </p:txBody>
          </p:sp>
          <p:sp>
            <p:nvSpPr>
              <p:cNvPr id="777228" name="直接连接符 777227"/>
              <p:cNvSpPr/>
              <p:nvPr/>
            </p:nvSpPr>
            <p:spPr>
              <a:xfrm>
                <a:off x="2245" y="2251"/>
                <a:ext cx="0" cy="1179"/>
              </a:xfrm>
              <a:prstGeom prst="line">
                <a:avLst/>
              </a:prstGeom>
              <a:ln w="28575" cap="flat" cmpd="sng">
                <a:solidFill>
                  <a:schemeClr val="tx1"/>
                </a:solidFill>
                <a:prstDash val="dashDot"/>
                <a:headEnd type="none" w="med" len="med"/>
                <a:tailEnd type="none" w="med" len="med"/>
              </a:ln>
            </p:spPr>
          </p:sp>
          <p:sp>
            <p:nvSpPr>
              <p:cNvPr id="777229" name="矩形 777228"/>
              <p:cNvSpPr/>
              <p:nvPr/>
            </p:nvSpPr>
            <p:spPr>
              <a:xfrm>
                <a:off x="2109" y="3521"/>
                <a:ext cx="317" cy="182"/>
              </a:xfrm>
              <a:prstGeom prst="rect">
                <a:avLst/>
              </a:prstGeom>
              <a:noFill/>
              <a:ln w="9525">
                <a:noFill/>
              </a:ln>
            </p:spPr>
            <p:txBody>
              <a:bodyPr wrap="none" anchor="ctr"/>
              <a:lstStyle/>
              <a:p>
                <a:pPr algn="ctr" eaLnBrk="1" hangingPunct="1"/>
                <a:r>
                  <a:rPr lang="en-US" altLang="zh-CN" sz="1800" u="none">
                    <a:latin typeface="Arial" panose="020B0604020202020204" pitchFamily="34" charset="0"/>
                  </a:rPr>
                  <a:t>20-25</a:t>
                </a:r>
              </a:p>
            </p:txBody>
          </p:sp>
        </p:grpSp>
      </p:grpSp>
    </p:spTree>
  </p:cSld>
  <p:clrMapOvr>
    <a:masterClrMapping/>
  </p:clrMapOvr>
  <p:transition>
    <p:random/>
  </p:transition>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572418" name="标题 572417"/>
          <p:cNvSpPr>
            <a:spLocks noGrp="1"/>
          </p:cNvSpPr>
          <p:nvPr>
            <p:ph type="title"/>
          </p:nvPr>
        </p:nvSpPr>
        <p:spPr>
          <a:ln/>
        </p:spPr>
        <p:txBody>
          <a:bodyPr anchor="ctr"/>
          <a:lstStyle/>
          <a:p>
            <a:r>
              <a:rPr lang="en-US" altLang="zh-CN" sz="3200" b="1" dirty="0">
                <a:solidFill>
                  <a:srgbClr val="FF0000"/>
                </a:solidFill>
              </a:rPr>
              <a:t>4</a:t>
            </a:r>
            <a:r>
              <a:rPr lang="zh-CN" altLang="en-US" sz="3200" b="1" dirty="0">
                <a:solidFill>
                  <a:srgbClr val="FF0000"/>
                </a:solidFill>
              </a:rPr>
              <a:t>）强制分布法</a:t>
            </a:r>
          </a:p>
        </p:txBody>
      </p:sp>
      <p:sp>
        <p:nvSpPr>
          <p:cNvPr id="572419" name="文本占位符 572418"/>
          <p:cNvSpPr>
            <a:spLocks noGrp="1"/>
          </p:cNvSpPr>
          <p:nvPr>
            <p:ph type="body" idx="1"/>
          </p:nvPr>
        </p:nvSpPr>
        <p:spPr>
          <a:xfrm>
            <a:off x="755650" y="1268413"/>
            <a:ext cx="7993063" cy="4681537"/>
          </a:xfrm>
          <a:ln/>
        </p:spPr>
        <p:txBody>
          <a:bodyPr/>
          <a:lstStyle/>
          <a:p>
            <a:r>
              <a:rPr lang="zh-CN" altLang="en-US" b="1" dirty="0"/>
              <a:t>是指按照事物“两头小，中间大”的正态分布规律，先确定好各绩效等级人数在被考核总人数中所占的比例，然后按照每个被考核者绩效的相对优劣程度，将其强制分配到其中的相应等级</a:t>
            </a:r>
          </a:p>
          <a:p>
            <a:r>
              <a:rPr lang="zh-CN" altLang="en-US" b="1" dirty="0"/>
              <a:t>使用这种方法，重点在于要提前确定应该按照一种什么样的比例将被考核者分别分布到每一个工作绩效等级上去。</a:t>
            </a:r>
          </a:p>
        </p:txBody>
      </p:sp>
    </p:spTree>
  </p:cSld>
  <p:clrMapOvr>
    <a:masterClrMapping/>
  </p:clrMapOvr>
  <p:transition>
    <p:random/>
  </p:transition>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919554" name="标题 919553"/>
          <p:cNvSpPr>
            <a:spLocks noGrp="1"/>
          </p:cNvSpPr>
          <p:nvPr>
            <p:ph type="title"/>
          </p:nvPr>
        </p:nvSpPr>
        <p:spPr>
          <a:ln/>
        </p:spPr>
        <p:txBody>
          <a:bodyPr anchor="ctr"/>
          <a:lstStyle/>
          <a:p>
            <a:r>
              <a:rPr lang="zh-CN" altLang="en-US" dirty="0"/>
              <a:t>强制比例法示例</a:t>
            </a:r>
          </a:p>
        </p:txBody>
      </p:sp>
      <p:graphicFrame>
        <p:nvGraphicFramePr>
          <p:cNvPr id="919589" name="内容占位符 919588"/>
          <p:cNvGraphicFramePr>
            <a:graphicFrameLocks noGrp="1"/>
          </p:cNvGraphicFramePr>
          <p:nvPr>
            <p:ph idx="1"/>
          </p:nvPr>
        </p:nvGraphicFramePr>
        <p:xfrm>
          <a:off x="762000" y="2182813"/>
          <a:ext cx="7732713" cy="2238375"/>
        </p:xfrm>
        <a:graphic>
          <a:graphicData uri="http://schemas.openxmlformats.org/drawingml/2006/table">
            <a:tbl>
              <a:tblPr/>
              <a:tblGrid>
                <a:gridCol w="1555750">
                  <a:extLst>
                    <a:ext uri="{9D8B030D-6E8A-4147-A177-3AD203B41FA5}">
                      <a16:colId xmlns:a16="http://schemas.microsoft.com/office/drawing/2014/main" val="20000"/>
                    </a:ext>
                  </a:extLst>
                </a:gridCol>
                <a:gridCol w="1079500">
                  <a:extLst>
                    <a:ext uri="{9D8B030D-6E8A-4147-A177-3AD203B41FA5}">
                      <a16:colId xmlns:a16="http://schemas.microsoft.com/office/drawing/2014/main" val="20001"/>
                    </a:ext>
                  </a:extLst>
                </a:gridCol>
                <a:gridCol w="1079500">
                  <a:extLst>
                    <a:ext uri="{9D8B030D-6E8A-4147-A177-3AD203B41FA5}">
                      <a16:colId xmlns:a16="http://schemas.microsoft.com/office/drawing/2014/main" val="20002"/>
                    </a:ext>
                  </a:extLst>
                </a:gridCol>
                <a:gridCol w="1317625">
                  <a:extLst>
                    <a:ext uri="{9D8B030D-6E8A-4147-A177-3AD203B41FA5}">
                      <a16:colId xmlns:a16="http://schemas.microsoft.com/office/drawing/2014/main" val="20003"/>
                    </a:ext>
                  </a:extLst>
                </a:gridCol>
                <a:gridCol w="1382713">
                  <a:extLst>
                    <a:ext uri="{9D8B030D-6E8A-4147-A177-3AD203B41FA5}">
                      <a16:colId xmlns:a16="http://schemas.microsoft.com/office/drawing/2014/main" val="20004"/>
                    </a:ext>
                  </a:extLst>
                </a:gridCol>
                <a:gridCol w="1317625">
                  <a:extLst>
                    <a:ext uri="{9D8B030D-6E8A-4147-A177-3AD203B41FA5}">
                      <a16:colId xmlns:a16="http://schemas.microsoft.com/office/drawing/2014/main" val="20005"/>
                    </a:ext>
                  </a:extLst>
                </a:gridCol>
              </a:tblGrid>
              <a:tr h="517525">
                <a:tc rowSpan="2">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en-US" altLang="zh-CN" dirty="0">
                        <a:latin typeface="黑体" panose="02010609060101010101" pitchFamily="49" charset="-122"/>
                      </a:endParaRPr>
                    </a:p>
                    <a:p>
                      <a:pPr marL="0" lvl="0" indent="0" algn="ctr">
                        <a:buNone/>
                      </a:pPr>
                      <a:r>
                        <a:rPr lang="zh-CN" altLang="en-US" dirty="0">
                          <a:latin typeface="黑体" panose="02010609060101010101" pitchFamily="49" charset="-122"/>
                        </a:rPr>
                        <a:t>员工总数</a:t>
                      </a:r>
                      <a:endParaRPr lang="zh-CN" altLang="en-US">
                        <a:latin typeface="黑体" panose="02010609060101010101" pitchFamily="49" charset="-122"/>
                      </a:endParaRPr>
                    </a:p>
                  </a:txBody>
                  <a:tcPr>
                    <a:lnL cap="flat">
                      <a:noFill/>
                    </a:lnL>
                    <a:lnR w="12700" cap="flat" cmpd="sng">
                      <a:solidFill>
                        <a:schemeClr val="bg1"/>
                      </a:solidFill>
                      <a:prstDash val="solid"/>
                      <a:headEnd type="none" w="med" len="med"/>
                      <a:tailEnd type="none" w="med" len="med"/>
                    </a:lnR>
                    <a:lnT cap="flat">
                      <a:noFill/>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gridSpan="5">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latin typeface="黑体" panose="02010609060101010101" pitchFamily="49" charset="-122"/>
                        </a:rPr>
                        <a:t>分布比例</a:t>
                      </a:r>
                      <a:endParaRPr lang="zh-CN" altLang="en-US">
                        <a:latin typeface="黑体" panose="02010609060101010101" pitchFamily="49" charset="-122"/>
                      </a:endParaRPr>
                    </a:p>
                  </a:txBody>
                  <a:tcPr>
                    <a:lnL w="12700" cap="flat" cmpd="sng">
                      <a:solidFill>
                        <a:schemeClr val="bg1"/>
                      </a:solidFill>
                      <a:prstDash val="solid"/>
                      <a:headEnd type="none" w="med" len="med"/>
                      <a:tailEnd type="none" w="med" len="med"/>
                    </a:lnL>
                    <a:lnR cap="flat">
                      <a:noFill/>
                    </a:lnR>
                    <a:lnT cap="flat">
                      <a:noFill/>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hMerge="1">
                  <a:txBody>
                    <a:bodyPr/>
                    <a:lstStyle/>
                    <a:p>
                      <a:endParaRPr lang="zh-CN"/>
                    </a:p>
                  </a:txBody>
                  <a:tcPr>
                    <a:lnT cap="flat">
                      <a:noFill/>
                    </a:lnT>
                    <a:lnB w="12700" cap="flat" cmpd="sng">
                      <a:solidFill>
                        <a:schemeClr val="bg1"/>
                      </a:solidFill>
                      <a:prstDash val="solid"/>
                      <a:headEnd type="none" w="med" len="med"/>
                      <a:tailEnd type="none" w="med" len="med"/>
                    </a:lnB>
                  </a:tcPr>
                </a:tc>
                <a:tc hMerge="1">
                  <a:txBody>
                    <a:bodyPr/>
                    <a:lstStyle/>
                    <a:p>
                      <a:endParaRPr lang="zh-CN"/>
                    </a:p>
                  </a:txBody>
                  <a:tcPr>
                    <a:lnT cap="flat">
                      <a:noFill/>
                    </a:lnT>
                    <a:lnB w="12700" cap="flat" cmpd="sng">
                      <a:solidFill>
                        <a:schemeClr val="bg1"/>
                      </a:solidFill>
                      <a:prstDash val="solid"/>
                      <a:headEnd type="none" w="med" len="med"/>
                      <a:tailEnd type="none" w="med" len="med"/>
                    </a:lnB>
                  </a:tcPr>
                </a:tc>
                <a:tc hMerge="1">
                  <a:txBody>
                    <a:bodyPr/>
                    <a:lstStyle/>
                    <a:p>
                      <a:endParaRPr lang="zh-CN"/>
                    </a:p>
                  </a:txBody>
                  <a:tcPr>
                    <a:lnT cap="flat">
                      <a:noFill/>
                    </a:lnT>
                    <a:lnB w="12700" cap="flat" cmpd="sng">
                      <a:solidFill>
                        <a:schemeClr val="bg1"/>
                      </a:solidFill>
                      <a:prstDash val="solid"/>
                      <a:headEnd type="none" w="med" len="med"/>
                      <a:tailEnd type="none" w="med" len="med"/>
                    </a:lnB>
                  </a:tcPr>
                </a:tc>
                <a:tc hMerge="1">
                  <a:txBody>
                    <a:bodyPr/>
                    <a:lstStyle/>
                    <a:p>
                      <a:endParaRPr lang="zh-CN"/>
                    </a:p>
                  </a:txBody>
                  <a:tcPr>
                    <a:lnR cap="flat">
                      <a:noFill/>
                    </a:lnR>
                    <a:lnT cap="flat">
                      <a:noFill/>
                    </a:lnT>
                    <a:lnB w="12700" cap="flat" cmpd="sng">
                      <a:solidFill>
                        <a:schemeClr val="bg1"/>
                      </a:solidFill>
                      <a:prstDash val="solid"/>
                      <a:headEnd type="none" w="med" len="med"/>
                      <a:tailEnd type="none" w="med" len="med"/>
                    </a:lnB>
                  </a:tcPr>
                </a:tc>
                <a:extLst>
                  <a:ext uri="{0D108BD9-81ED-4DB2-BD59-A6C34878D82A}">
                    <a16:rowId xmlns:a16="http://schemas.microsoft.com/office/drawing/2014/main" val="10000"/>
                  </a:ext>
                </a:extLst>
              </a:tr>
              <a:tr h="1030288">
                <a:tc vMerge="1">
                  <a:txBody>
                    <a:bodyPr/>
                    <a:lstStyle/>
                    <a:p>
                      <a:endParaRPr lang="zh-CN"/>
                    </a:p>
                  </a:txBody>
                  <a:tcPr>
                    <a:lnL cap="flat">
                      <a:noFill/>
                    </a:lnL>
                    <a:lnR w="12700" cap="flat" cmpd="sng">
                      <a:solidFill>
                        <a:schemeClr val="bg1"/>
                      </a:solidFill>
                      <a:prstDash val="solid"/>
                      <a:headEnd type="none" w="med" len="med"/>
                      <a:tailEnd type="none" w="med" len="med"/>
                    </a:lnR>
                    <a:lnB w="12700" cap="flat" cmpd="sng">
                      <a:solidFill>
                        <a:schemeClr val="bg1"/>
                      </a:solidFill>
                      <a:prstDash val="solid"/>
                      <a:headEnd type="none" w="med" len="med"/>
                      <a:tailEnd type="none" w="med" len="med"/>
                    </a:lnB>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latin typeface="黑体" panose="02010609060101010101" pitchFamily="49" charset="-122"/>
                        </a:rPr>
                        <a:t>优秀（</a:t>
                      </a:r>
                      <a:r>
                        <a:rPr lang="en-US" altLang="zh-CN" dirty="0">
                          <a:latin typeface="黑体" panose="02010609060101010101" pitchFamily="49" charset="-122"/>
                        </a:rPr>
                        <a:t>10%</a:t>
                      </a:r>
                      <a:r>
                        <a:rPr lang="zh-CN" altLang="en-US" dirty="0">
                          <a:latin typeface="黑体" panose="02010609060101010101" pitchFamily="49" charset="-122"/>
                        </a:rPr>
                        <a:t>）</a:t>
                      </a: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latin typeface="黑体" panose="02010609060101010101" pitchFamily="49" charset="-122"/>
                        </a:rPr>
                        <a:t>良好</a:t>
                      </a:r>
                    </a:p>
                    <a:p>
                      <a:pPr marL="0" lvl="0" indent="0" algn="ctr">
                        <a:buNone/>
                      </a:pPr>
                      <a:r>
                        <a:rPr lang="zh-CN" altLang="en-US" dirty="0">
                          <a:latin typeface="黑体" panose="02010609060101010101" pitchFamily="49" charset="-122"/>
                        </a:rPr>
                        <a:t>（</a:t>
                      </a:r>
                      <a:r>
                        <a:rPr lang="en-US" altLang="zh-CN" dirty="0">
                          <a:latin typeface="黑体" panose="02010609060101010101" pitchFamily="49" charset="-122"/>
                        </a:rPr>
                        <a:t>15%</a:t>
                      </a:r>
                      <a:r>
                        <a:rPr lang="zh-CN" altLang="en-US" dirty="0">
                          <a:latin typeface="黑体" panose="02010609060101010101" pitchFamily="49" charset="-122"/>
                        </a:rPr>
                        <a:t>）</a:t>
                      </a: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latin typeface="黑体" panose="02010609060101010101" pitchFamily="49" charset="-122"/>
                        </a:rPr>
                        <a:t>一般</a:t>
                      </a:r>
                    </a:p>
                    <a:p>
                      <a:pPr marL="0" lvl="0" indent="0" algn="ctr">
                        <a:buNone/>
                      </a:pPr>
                      <a:r>
                        <a:rPr lang="zh-CN" altLang="en-US" dirty="0">
                          <a:latin typeface="黑体" panose="02010609060101010101" pitchFamily="49" charset="-122"/>
                        </a:rPr>
                        <a:t>（</a:t>
                      </a:r>
                      <a:r>
                        <a:rPr lang="en-US" altLang="zh-CN" dirty="0">
                          <a:latin typeface="黑体" panose="02010609060101010101" pitchFamily="49" charset="-122"/>
                        </a:rPr>
                        <a:t>50%</a:t>
                      </a:r>
                      <a:r>
                        <a:rPr lang="zh-CN" altLang="en-US" dirty="0">
                          <a:latin typeface="黑体" panose="02010609060101010101" pitchFamily="49" charset="-122"/>
                        </a:rPr>
                        <a:t>）</a:t>
                      </a: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latin typeface="黑体" panose="02010609060101010101" pitchFamily="49" charset="-122"/>
                        </a:rPr>
                        <a:t>较差</a:t>
                      </a:r>
                    </a:p>
                    <a:p>
                      <a:pPr marL="0" lvl="0" indent="0" algn="ctr">
                        <a:buNone/>
                      </a:pPr>
                      <a:r>
                        <a:rPr lang="zh-CN" altLang="en-US" dirty="0">
                          <a:latin typeface="黑体" panose="02010609060101010101" pitchFamily="49" charset="-122"/>
                        </a:rPr>
                        <a:t>（</a:t>
                      </a:r>
                      <a:r>
                        <a:rPr lang="en-US" altLang="zh-CN" dirty="0">
                          <a:latin typeface="黑体" panose="02010609060101010101" pitchFamily="49" charset="-122"/>
                        </a:rPr>
                        <a:t>15%</a:t>
                      </a:r>
                      <a:r>
                        <a:rPr lang="zh-CN" altLang="en-US" dirty="0">
                          <a:latin typeface="黑体" panose="02010609060101010101" pitchFamily="49" charset="-122"/>
                        </a:rPr>
                        <a:t>）</a:t>
                      </a: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latin typeface="黑体" panose="02010609060101010101" pitchFamily="49" charset="-122"/>
                        </a:rPr>
                        <a:t>很差</a:t>
                      </a:r>
                    </a:p>
                    <a:p>
                      <a:pPr marL="0" lvl="0" indent="0" algn="ctr">
                        <a:buNone/>
                      </a:pPr>
                      <a:r>
                        <a:rPr lang="zh-CN" altLang="en-US" dirty="0">
                          <a:latin typeface="黑体" panose="02010609060101010101" pitchFamily="49" charset="-122"/>
                        </a:rPr>
                        <a:t>（</a:t>
                      </a:r>
                      <a:r>
                        <a:rPr lang="en-US" altLang="zh-CN" dirty="0">
                          <a:latin typeface="黑体" panose="02010609060101010101" pitchFamily="49" charset="-122"/>
                        </a:rPr>
                        <a:t>10%</a:t>
                      </a:r>
                      <a:r>
                        <a:rPr lang="zh-CN" altLang="en-US" dirty="0">
                          <a:latin typeface="黑体" panose="02010609060101010101" pitchFamily="49" charset="-122"/>
                        </a:rPr>
                        <a:t>）</a:t>
                      </a:r>
                    </a:p>
                  </a:txBody>
                  <a:tcPr>
                    <a:lnL w="12700" cap="flat" cmpd="sng">
                      <a:solidFill>
                        <a:schemeClr val="bg1"/>
                      </a:solidFill>
                      <a:prstDash val="solid"/>
                      <a:headEnd type="none" w="med" len="med"/>
                      <a:tailEnd type="none" w="med" len="med"/>
                    </a:lnL>
                    <a:lnR cap="flat">
                      <a:noFill/>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extLst>
                  <a:ext uri="{0D108BD9-81ED-4DB2-BD59-A6C34878D82A}">
                    <a16:rowId xmlns:a16="http://schemas.microsoft.com/office/drawing/2014/main" val="10001"/>
                  </a:ext>
                </a:extLst>
              </a:tr>
              <a:tr h="690562">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latin typeface="黑体" panose="02010609060101010101" pitchFamily="49" charset="-122"/>
                        </a:rPr>
                        <a:t>100</a:t>
                      </a:r>
                      <a:endParaRPr lang="zh-CN" altLang="en-US">
                        <a:latin typeface="黑体" panose="02010609060101010101" pitchFamily="49" charset="-122"/>
                      </a:endParaRPr>
                    </a:p>
                  </a:txBody>
                  <a:tcPr>
                    <a:lnL cap="flat">
                      <a:noFill/>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cap="flat">
                      <a:noFill/>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dirty="0">
                          <a:latin typeface="黑体" panose="02010609060101010101" pitchFamily="49" charset="-122"/>
                        </a:rPr>
                        <a:t>10</a:t>
                      </a:r>
                      <a:r>
                        <a:rPr lang="zh-CN" altLang="en-US" dirty="0">
                          <a:latin typeface="黑体" panose="02010609060101010101" pitchFamily="49" charset="-122"/>
                        </a:rPr>
                        <a:t>人</a:t>
                      </a: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cap="flat">
                      <a:noFill/>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dirty="0">
                          <a:latin typeface="黑体" panose="02010609060101010101" pitchFamily="49" charset="-122"/>
                        </a:rPr>
                        <a:t>15</a:t>
                      </a:r>
                      <a:r>
                        <a:rPr lang="zh-CN" altLang="en-US" dirty="0">
                          <a:latin typeface="黑体" panose="02010609060101010101" pitchFamily="49" charset="-122"/>
                        </a:rPr>
                        <a:t>人</a:t>
                      </a: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cap="flat">
                      <a:noFill/>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dirty="0">
                          <a:latin typeface="黑体" panose="02010609060101010101" pitchFamily="49" charset="-122"/>
                        </a:rPr>
                        <a:t>50</a:t>
                      </a:r>
                      <a:r>
                        <a:rPr lang="zh-CN" altLang="en-US" dirty="0">
                          <a:latin typeface="黑体" panose="02010609060101010101" pitchFamily="49" charset="-122"/>
                        </a:rPr>
                        <a:t>人</a:t>
                      </a: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cap="flat">
                      <a:noFill/>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dirty="0">
                          <a:latin typeface="黑体" panose="02010609060101010101" pitchFamily="49" charset="-122"/>
                        </a:rPr>
                        <a:t>15</a:t>
                      </a:r>
                      <a:r>
                        <a:rPr lang="zh-CN" altLang="en-US" dirty="0">
                          <a:latin typeface="黑体" panose="02010609060101010101" pitchFamily="49" charset="-122"/>
                        </a:rPr>
                        <a:t>人</a:t>
                      </a: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cap="flat">
                      <a:noFill/>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dirty="0">
                          <a:latin typeface="黑体" panose="02010609060101010101" pitchFamily="49" charset="-122"/>
                        </a:rPr>
                        <a:t>10</a:t>
                      </a:r>
                      <a:r>
                        <a:rPr lang="zh-CN" altLang="en-US" dirty="0">
                          <a:latin typeface="黑体" panose="02010609060101010101" pitchFamily="49" charset="-122"/>
                        </a:rPr>
                        <a:t>人</a:t>
                      </a:r>
                    </a:p>
                  </a:txBody>
                  <a:tcPr>
                    <a:lnL w="12700" cap="flat" cmpd="sng">
                      <a:solidFill>
                        <a:schemeClr val="bg1"/>
                      </a:solidFill>
                      <a:prstDash val="solid"/>
                      <a:headEnd type="none" w="med" len="med"/>
                      <a:tailEnd type="none" w="med" len="med"/>
                    </a:lnL>
                    <a:lnR cap="flat">
                      <a:noFill/>
                    </a:lnR>
                    <a:lnT w="12700" cap="flat" cmpd="sng">
                      <a:solidFill>
                        <a:schemeClr val="bg1"/>
                      </a:solidFill>
                      <a:prstDash val="solid"/>
                      <a:headEnd type="none" w="med" len="med"/>
                      <a:tailEnd type="none" w="med" len="med"/>
                    </a:lnT>
                    <a:lnB cap="flat">
                      <a:noFill/>
                    </a:lnB>
                    <a:lnTlToBr>
                      <a:noFill/>
                    </a:lnTlToBr>
                    <a:lnBlToTr>
                      <a:noFill/>
                    </a:lnBlToTr>
                    <a:pattFill prst="pct60">
                      <a:fgClr>
                        <a:srgbClr val="FFCC00"/>
                      </a:fgClr>
                      <a:bgClr>
                        <a:schemeClr val="bg1"/>
                      </a:bgClr>
                    </a:pattFill>
                  </a:tcPr>
                </a:tc>
                <a:extLst>
                  <a:ext uri="{0D108BD9-81ED-4DB2-BD59-A6C34878D82A}">
                    <a16:rowId xmlns:a16="http://schemas.microsoft.com/office/drawing/2014/main" val="10002"/>
                  </a:ext>
                </a:extLst>
              </a:tr>
            </a:tbl>
          </a:graphicData>
        </a:graphic>
      </p:graphicFrame>
    </p:spTree>
  </p:cSld>
  <p:clrMapOvr>
    <a:masterClrMapping/>
  </p:clrMapOvr>
  <p:transition>
    <p:random/>
  </p:transition>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234498" name="标题 234497"/>
          <p:cNvSpPr>
            <a:spLocks noGrp="1"/>
          </p:cNvSpPr>
          <p:nvPr>
            <p:ph type="title"/>
          </p:nvPr>
        </p:nvSpPr>
        <p:spPr>
          <a:ln/>
        </p:spPr>
        <p:txBody>
          <a:bodyPr anchor="ctr"/>
          <a:lstStyle/>
          <a:p>
            <a:r>
              <a:rPr lang="zh-CN" altLang="en-US" sz="3200" b="1" dirty="0"/>
              <a:t>强制分布法优缺点</a:t>
            </a:r>
            <a:endParaRPr lang="zh-CN" altLang="en-US" sz="3200" b="1"/>
          </a:p>
        </p:txBody>
      </p:sp>
      <p:sp>
        <p:nvSpPr>
          <p:cNvPr id="234499" name="文本占位符 234498"/>
          <p:cNvSpPr>
            <a:spLocks noGrp="1"/>
          </p:cNvSpPr>
          <p:nvPr>
            <p:ph type="body" idx="1"/>
          </p:nvPr>
        </p:nvSpPr>
        <p:spPr>
          <a:xfrm>
            <a:off x="1219200" y="1524000"/>
            <a:ext cx="7391400" cy="3886200"/>
          </a:xfrm>
          <a:ln/>
        </p:spPr>
        <p:txBody>
          <a:bodyPr/>
          <a:lstStyle/>
          <a:p>
            <a:pPr>
              <a:lnSpc>
                <a:spcPct val="90000"/>
              </a:lnSpc>
            </a:pPr>
            <a:r>
              <a:rPr lang="zh-CN" altLang="en-US" b="1" dirty="0"/>
              <a:t>优点</a:t>
            </a:r>
            <a:r>
              <a:rPr lang="en-US" altLang="zh-CN" b="1"/>
              <a:t>:</a:t>
            </a:r>
          </a:p>
          <a:p>
            <a:pPr lvl="1">
              <a:lnSpc>
                <a:spcPct val="90000"/>
              </a:lnSpc>
            </a:pPr>
            <a:r>
              <a:rPr lang="zh-CN" altLang="en-US" b="1" dirty="0"/>
              <a:t>能有效地避免考核居中现象</a:t>
            </a:r>
          </a:p>
          <a:p>
            <a:pPr lvl="1">
              <a:lnSpc>
                <a:spcPct val="90000"/>
              </a:lnSpc>
            </a:pPr>
            <a:r>
              <a:rPr lang="zh-CN" altLang="en-US" b="1" dirty="0"/>
              <a:t>有效地区别高绩效员工与低绩效员工</a:t>
            </a:r>
            <a:r>
              <a:rPr lang="en-US" altLang="zh-CN" b="1"/>
              <a:t>.</a:t>
            </a:r>
          </a:p>
          <a:p>
            <a:pPr>
              <a:lnSpc>
                <a:spcPct val="90000"/>
              </a:lnSpc>
            </a:pPr>
            <a:r>
              <a:rPr lang="zh-CN" altLang="en-US" b="1" dirty="0"/>
              <a:t>缺点</a:t>
            </a:r>
            <a:r>
              <a:rPr lang="en-US" altLang="zh-CN" b="1"/>
              <a:t>:</a:t>
            </a:r>
          </a:p>
          <a:p>
            <a:pPr lvl="1">
              <a:lnSpc>
                <a:spcPct val="90000"/>
              </a:lnSpc>
            </a:pPr>
            <a:r>
              <a:rPr lang="zh-CN" altLang="en-US" b="1" dirty="0"/>
              <a:t>不适于员工较少的企业</a:t>
            </a:r>
            <a:r>
              <a:rPr lang="en-US" altLang="zh-CN" b="1"/>
              <a:t>;</a:t>
            </a:r>
          </a:p>
          <a:p>
            <a:pPr lvl="1">
              <a:lnSpc>
                <a:spcPct val="90000"/>
              </a:lnSpc>
            </a:pPr>
            <a:r>
              <a:rPr lang="zh-CN" altLang="en-US" b="1" dirty="0"/>
              <a:t>如果组织内员工绩效相差不大</a:t>
            </a:r>
            <a:r>
              <a:rPr lang="en-US" altLang="zh-CN" b="1" dirty="0"/>
              <a:t>,</a:t>
            </a:r>
            <a:r>
              <a:rPr lang="zh-CN" altLang="en-US" b="1" dirty="0"/>
              <a:t>强制分布的考核等级不能合理反映员工之间的绩效差异</a:t>
            </a:r>
            <a:r>
              <a:rPr lang="en-US" altLang="zh-CN" b="1"/>
              <a:t>.</a:t>
            </a:r>
          </a:p>
        </p:txBody>
      </p:sp>
      <p:sp>
        <p:nvSpPr>
          <p:cNvPr id="234500" name="矩形 234499"/>
          <p:cNvSpPr/>
          <p:nvPr/>
        </p:nvSpPr>
        <p:spPr>
          <a:xfrm>
            <a:off x="2362200" y="5410200"/>
            <a:ext cx="4340225" cy="579438"/>
          </a:xfrm>
          <a:prstGeom prst="rect">
            <a:avLst/>
          </a:prstGeom>
          <a:noFill/>
          <a:ln w="9525">
            <a:noFill/>
          </a:ln>
        </p:spPr>
        <p:txBody>
          <a:bodyPr wrap="none" anchor="t">
            <a:spAutoFit/>
          </a:bodyPr>
          <a:lstStyle/>
          <a:p>
            <a:pPr eaLnBrk="1" hangingPunct="1"/>
            <a:r>
              <a:rPr lang="zh-CN" altLang="en-US" sz="3200" u="none" dirty="0">
                <a:solidFill>
                  <a:srgbClr val="EA3669"/>
                </a:solidFill>
                <a:latin typeface="Arial Narrow" panose="020B0606020202030204" pitchFamily="34" charset="0"/>
              </a:rPr>
              <a:t>适用于员工较多的企业</a:t>
            </a:r>
            <a:r>
              <a:rPr lang="en-US" altLang="zh-CN" sz="3200" u="none">
                <a:latin typeface="Arial Narrow" panose="020B0606020202030204" pitchFamily="34" charset="0"/>
              </a:rPr>
              <a:t>.</a:t>
            </a:r>
          </a:p>
        </p:txBody>
      </p:sp>
    </p:spTree>
  </p:cSld>
  <p:clrMapOvr>
    <a:masterClrMapping/>
  </p:clrMapOvr>
  <p:transition>
    <p:random/>
  </p:transition>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573442" name="标题 573441"/>
          <p:cNvSpPr>
            <a:spLocks noGrp="1"/>
          </p:cNvSpPr>
          <p:nvPr>
            <p:ph type="title"/>
          </p:nvPr>
        </p:nvSpPr>
        <p:spPr>
          <a:ln/>
        </p:spPr>
        <p:txBody>
          <a:bodyPr anchor="ctr"/>
          <a:lstStyle/>
          <a:p>
            <a:r>
              <a:rPr lang="en-US" altLang="zh-CN" b="1" dirty="0">
                <a:solidFill>
                  <a:srgbClr val="FF0000"/>
                </a:solidFill>
              </a:rPr>
              <a:t>2</a:t>
            </a:r>
            <a:r>
              <a:rPr lang="zh-CN" altLang="en-US" b="1" dirty="0">
                <a:solidFill>
                  <a:srgbClr val="FF0000"/>
                </a:solidFill>
              </a:rPr>
              <a:t>、量表评定法</a:t>
            </a:r>
          </a:p>
        </p:txBody>
      </p:sp>
      <p:sp>
        <p:nvSpPr>
          <p:cNvPr id="573443" name="文本占位符 573442"/>
          <p:cNvSpPr>
            <a:spLocks noGrp="1"/>
          </p:cNvSpPr>
          <p:nvPr>
            <p:ph type="body" idx="1"/>
          </p:nvPr>
        </p:nvSpPr>
        <p:spPr>
          <a:ln/>
        </p:spPr>
        <p:txBody>
          <a:bodyPr/>
          <a:lstStyle/>
          <a:p>
            <a:r>
              <a:rPr lang="zh-CN" altLang="en-US" b="1" dirty="0"/>
              <a:t>应用量表评定法进行绩效考核，通常要先进行维度分解，再沿各维度划分出等级，并通过设置量表来实现量化考核</a:t>
            </a:r>
          </a:p>
          <a:p>
            <a:r>
              <a:rPr lang="en-US" altLang="zh-CN" b="1" dirty="0"/>
              <a:t>1</a:t>
            </a:r>
            <a:r>
              <a:rPr lang="zh-CN" altLang="en-US" b="1" dirty="0"/>
              <a:t>，选定考核维度并赋予权重</a:t>
            </a:r>
          </a:p>
          <a:p>
            <a:r>
              <a:rPr lang="en-US" altLang="zh-CN" b="1" dirty="0"/>
              <a:t>2</a:t>
            </a:r>
            <a:r>
              <a:rPr lang="zh-CN" altLang="en-US" b="1" dirty="0"/>
              <a:t>，确定考核量表的等级</a:t>
            </a:r>
          </a:p>
        </p:txBody>
      </p:sp>
    </p:spTree>
  </p:cSld>
  <p:clrMapOvr>
    <a:masterClrMapping/>
  </p:clrMapOvr>
  <p:transition>
    <p:random/>
  </p:transition>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920578" name="标题 920577"/>
          <p:cNvSpPr>
            <a:spLocks noGrp="1"/>
          </p:cNvSpPr>
          <p:nvPr>
            <p:ph type="title" idx="4294967295"/>
          </p:nvPr>
        </p:nvSpPr>
        <p:spPr>
          <a:xfrm>
            <a:off x="0" y="-609600"/>
            <a:ext cx="8497888" cy="609600"/>
          </a:xfrm>
          <a:ln/>
        </p:spPr>
        <p:txBody>
          <a:bodyPr anchor="ctr"/>
          <a:lstStyle/>
          <a:p>
            <a:r>
              <a:rPr lang="en-US" altLang="zh-CN" sz="3200" dirty="0"/>
              <a:t> </a:t>
            </a:r>
            <a:endParaRPr lang="en-US" altLang="zh-CN" sz="3200"/>
          </a:p>
        </p:txBody>
      </p:sp>
      <p:graphicFrame>
        <p:nvGraphicFramePr>
          <p:cNvPr id="920635" name="内容占位符 920634"/>
          <p:cNvGraphicFramePr>
            <a:graphicFrameLocks noGrp="1"/>
          </p:cNvGraphicFramePr>
          <p:nvPr>
            <p:ph idx="4294967295"/>
          </p:nvPr>
        </p:nvGraphicFramePr>
        <p:xfrm>
          <a:off x="684213" y="0"/>
          <a:ext cx="7685087" cy="8096250"/>
        </p:xfrm>
        <a:graphic>
          <a:graphicData uri="http://schemas.openxmlformats.org/drawingml/2006/table">
            <a:tbl>
              <a:tblPr/>
              <a:tblGrid>
                <a:gridCol w="1700213">
                  <a:extLst>
                    <a:ext uri="{9D8B030D-6E8A-4147-A177-3AD203B41FA5}">
                      <a16:colId xmlns:a16="http://schemas.microsoft.com/office/drawing/2014/main" val="20000"/>
                    </a:ext>
                  </a:extLst>
                </a:gridCol>
                <a:gridCol w="1112837">
                  <a:extLst>
                    <a:ext uri="{9D8B030D-6E8A-4147-A177-3AD203B41FA5}">
                      <a16:colId xmlns:a16="http://schemas.microsoft.com/office/drawing/2014/main" val="20001"/>
                    </a:ext>
                  </a:extLst>
                </a:gridCol>
                <a:gridCol w="3670300">
                  <a:extLst>
                    <a:ext uri="{9D8B030D-6E8A-4147-A177-3AD203B41FA5}">
                      <a16:colId xmlns:a16="http://schemas.microsoft.com/office/drawing/2014/main" val="20002"/>
                    </a:ext>
                  </a:extLst>
                </a:gridCol>
                <a:gridCol w="1201738">
                  <a:extLst>
                    <a:ext uri="{9D8B030D-6E8A-4147-A177-3AD203B41FA5}">
                      <a16:colId xmlns:a16="http://schemas.microsoft.com/office/drawing/2014/main" val="20003"/>
                    </a:ext>
                  </a:extLst>
                </a:gridCol>
              </a:tblGrid>
              <a:tr h="881063">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2400" dirty="0">
                          <a:latin typeface="黑体" panose="02010609060101010101" pitchFamily="49" charset="-122"/>
                        </a:rPr>
                        <a:t>考核内容</a:t>
                      </a:r>
                      <a:endParaRPr lang="zh-CN" altLang="en-US" sz="2400">
                        <a:latin typeface="黑体" panose="02010609060101010101" pitchFamily="49" charset="-122"/>
                      </a:endParaRPr>
                    </a:p>
                  </a:txBody>
                  <a:tcPr anchor="ctr">
                    <a:lnL cap="flat">
                      <a:noFill/>
                    </a:lnL>
                    <a:lnR w="12700" cap="flat" cmpd="sng">
                      <a:solidFill>
                        <a:schemeClr val="bg1"/>
                      </a:solidFill>
                      <a:prstDash val="solid"/>
                      <a:headEnd type="none" w="med" len="med"/>
                      <a:tailEnd type="none" w="med" len="med"/>
                    </a:lnR>
                    <a:lnT cap="flat">
                      <a:noFill/>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2400" dirty="0">
                          <a:latin typeface="黑体" panose="02010609060101010101" pitchFamily="49" charset="-122"/>
                        </a:rPr>
                        <a:t>考核项目</a:t>
                      </a:r>
                      <a:endParaRPr lang="zh-CN" altLang="en-US" sz="2400">
                        <a:latin typeface="黑体" panose="02010609060101010101" pitchFamily="49" charset="-122"/>
                      </a:endParaRPr>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cap="flat">
                      <a:noFill/>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2400" dirty="0">
                          <a:latin typeface="黑体" panose="02010609060101010101" pitchFamily="49" charset="-122"/>
                        </a:rPr>
                        <a:t>说明</a:t>
                      </a:r>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cap="flat">
                      <a:noFill/>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2400" dirty="0">
                          <a:latin typeface="黑体" panose="02010609060101010101" pitchFamily="49" charset="-122"/>
                        </a:rPr>
                        <a:t>评定</a:t>
                      </a:r>
                    </a:p>
                  </a:txBody>
                  <a:tcPr anchor="ctr">
                    <a:lnL w="12700" cap="flat" cmpd="sng">
                      <a:solidFill>
                        <a:schemeClr val="bg1"/>
                      </a:solidFill>
                      <a:prstDash val="solid"/>
                      <a:headEnd type="none" w="med" len="med"/>
                      <a:tailEnd type="none" w="med" len="med"/>
                    </a:lnL>
                    <a:lnR cap="flat">
                      <a:noFill/>
                    </a:lnR>
                    <a:lnT cap="flat">
                      <a:noFill/>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extLst>
                  <a:ext uri="{0D108BD9-81ED-4DB2-BD59-A6C34878D82A}">
                    <a16:rowId xmlns:a16="http://schemas.microsoft.com/office/drawing/2014/main" val="10000"/>
                  </a:ext>
                </a:extLst>
              </a:tr>
              <a:tr h="750887">
                <a:tc rowSpan="2">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2000" dirty="0">
                          <a:latin typeface="黑体" panose="02010609060101010101" pitchFamily="49" charset="-122"/>
                        </a:rPr>
                        <a:t>基本能力</a:t>
                      </a:r>
                      <a:endParaRPr lang="zh-CN" altLang="en-US" sz="2000">
                        <a:latin typeface="黑体" panose="02010609060101010101" pitchFamily="49" charset="-122"/>
                      </a:endParaRPr>
                    </a:p>
                  </a:txBody>
                  <a:tcPr anchor="ctr">
                    <a:lnL cap="flat">
                      <a:noFill/>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rowSpan="2">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2000" dirty="0">
                          <a:latin typeface="黑体" panose="02010609060101010101" pitchFamily="49" charset="-122"/>
                        </a:rPr>
                        <a:t>知识</a:t>
                      </a:r>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rowSpan="2">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sz="2000" dirty="0">
                          <a:latin typeface="黑体" panose="02010609060101010101" pitchFamily="49" charset="-122"/>
                        </a:rPr>
                        <a:t>是否具备现任职务的基础理论知识和实际业务知识</a:t>
                      </a:r>
                      <a:endParaRPr lang="zh-CN" altLang="en-US" sz="2000">
                        <a:latin typeface="黑体" panose="02010609060101010101"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a:latin typeface="黑体" panose="02010609060101010101" pitchFamily="49" charset="-122"/>
                        </a:rPr>
                        <a:t>A B C D E</a:t>
                      </a:r>
                      <a:endParaRPr lang="zh-CN" altLang="en-US" sz="2000">
                        <a:latin typeface="黑体" panose="02010609060101010101" pitchFamily="49" charset="-122"/>
                      </a:endParaRPr>
                    </a:p>
                  </a:txBody>
                  <a:tcPr>
                    <a:lnL w="12700" cap="flat" cmpd="sng">
                      <a:solidFill>
                        <a:schemeClr val="bg1"/>
                      </a:solidFill>
                      <a:prstDash val="solid"/>
                      <a:headEnd type="none" w="med" len="med"/>
                      <a:tailEnd type="none" w="med" len="med"/>
                    </a:lnL>
                    <a:lnR cap="flat">
                      <a:noFill/>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extLst>
                  <a:ext uri="{0D108BD9-81ED-4DB2-BD59-A6C34878D82A}">
                    <a16:rowId xmlns:a16="http://schemas.microsoft.com/office/drawing/2014/main" val="10001"/>
                  </a:ext>
                </a:extLst>
              </a:tr>
              <a:tr h="750888">
                <a:tc vMerge="1">
                  <a:txBody>
                    <a:bodyPr/>
                    <a:lstStyle/>
                    <a:p>
                      <a:endParaRPr lang="zh-CN"/>
                    </a:p>
                  </a:txBody>
                  <a:tcPr>
                    <a:lnL cap="flat">
                      <a:noFill/>
                    </a:lnL>
                    <a:lnR w="12700" cap="flat" cmpd="sng">
                      <a:solidFill>
                        <a:schemeClr val="bg1"/>
                      </a:solidFill>
                      <a:prstDash val="solid"/>
                      <a:headEnd type="none" w="med" len="med"/>
                      <a:tailEnd type="none" w="med" len="med"/>
                    </a:lnR>
                    <a:lnB w="12700" cap="flat" cmpd="sng">
                      <a:solidFill>
                        <a:schemeClr val="bg1"/>
                      </a:solidFill>
                      <a:prstDash val="solid"/>
                      <a:headEnd type="none" w="med" len="med"/>
                      <a:tailEnd type="none" w="med" len="med"/>
                    </a:lnB>
                  </a:tcPr>
                </a:tc>
                <a:tc vMerge="1">
                  <a:txBody>
                    <a:bodyPr/>
                    <a:lstStyle/>
                    <a:p>
                      <a:endParaRPr lang="zh-CN"/>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B w="12700" cap="flat" cmpd="sng">
                      <a:solidFill>
                        <a:schemeClr val="bg1"/>
                      </a:solidFill>
                      <a:prstDash val="solid"/>
                      <a:headEnd type="none" w="med" len="med"/>
                      <a:tailEnd type="none" w="med" len="med"/>
                    </a:lnB>
                  </a:tcPr>
                </a:tc>
                <a:tc vMerge="1">
                  <a:txBody>
                    <a:bodyPr/>
                    <a:lstStyle/>
                    <a:p>
                      <a:endParaRPr lang="zh-CN"/>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B w="12700" cap="flat" cmpd="sng">
                      <a:solidFill>
                        <a:schemeClr val="bg1"/>
                      </a:solidFill>
                      <a:prstDash val="solid"/>
                      <a:headEnd type="none" w="med" len="med"/>
                      <a:tailEnd type="none" w="med" len="med"/>
                    </a:lnB>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a:latin typeface="黑体" panose="02010609060101010101" pitchFamily="49" charset="-122"/>
                        </a:rPr>
                        <a:t>10 8 6 4 2</a:t>
                      </a:r>
                      <a:endParaRPr lang="zh-CN" altLang="en-US" sz="2000">
                        <a:latin typeface="黑体" panose="02010609060101010101" pitchFamily="49" charset="-122"/>
                      </a:endParaRPr>
                    </a:p>
                  </a:txBody>
                  <a:tcPr>
                    <a:lnL w="12700" cap="flat" cmpd="sng">
                      <a:solidFill>
                        <a:schemeClr val="bg1"/>
                      </a:solidFill>
                      <a:prstDash val="solid"/>
                      <a:headEnd type="none" w="med" len="med"/>
                      <a:tailEnd type="none" w="med" len="med"/>
                    </a:lnL>
                    <a:lnR cap="flat">
                      <a:noFill/>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extLst>
                  <a:ext uri="{0D108BD9-81ED-4DB2-BD59-A6C34878D82A}">
                    <a16:rowId xmlns:a16="http://schemas.microsoft.com/office/drawing/2014/main" val="10002"/>
                  </a:ext>
                </a:extLst>
              </a:tr>
              <a:tr h="750887">
                <a:tc rowSpan="2">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2000" dirty="0">
                          <a:latin typeface="黑体" panose="02010609060101010101" pitchFamily="49" charset="-122"/>
                        </a:rPr>
                        <a:t>业务能力</a:t>
                      </a:r>
                      <a:endParaRPr lang="zh-CN" altLang="en-US" sz="2000">
                        <a:latin typeface="黑体" panose="02010609060101010101" pitchFamily="49" charset="-122"/>
                      </a:endParaRPr>
                    </a:p>
                  </a:txBody>
                  <a:tcPr anchor="ctr">
                    <a:lnL cap="flat">
                      <a:noFill/>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rowSpan="2">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2000" dirty="0">
                          <a:latin typeface="黑体" panose="02010609060101010101" pitchFamily="49" charset="-122"/>
                        </a:rPr>
                        <a:t>理解力</a:t>
                      </a:r>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rowSpan="2">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sz="2000" dirty="0">
                          <a:latin typeface="黑体" panose="02010609060101010101" pitchFamily="49" charset="-122"/>
                        </a:rPr>
                        <a:t>能否充分理解上级指示，干脆利落地完成本职工作人物，不需要反复指示上级</a:t>
                      </a:r>
                      <a:endParaRPr lang="zh-CN" altLang="en-US" sz="2000">
                        <a:latin typeface="黑体" panose="02010609060101010101"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a:latin typeface="黑体" panose="02010609060101010101" pitchFamily="49" charset="-122"/>
                        </a:rPr>
                        <a:t>A B C D E</a:t>
                      </a:r>
                      <a:endParaRPr lang="zh-CN" altLang="en-US" sz="2000">
                        <a:latin typeface="黑体" panose="02010609060101010101" pitchFamily="49" charset="-122"/>
                      </a:endParaRPr>
                    </a:p>
                  </a:txBody>
                  <a:tcPr>
                    <a:lnL w="12700" cap="flat" cmpd="sng">
                      <a:solidFill>
                        <a:schemeClr val="bg1"/>
                      </a:solidFill>
                      <a:prstDash val="solid"/>
                      <a:headEnd type="none" w="med" len="med"/>
                      <a:tailEnd type="none" w="med" len="med"/>
                    </a:lnL>
                    <a:lnR cap="flat">
                      <a:noFill/>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extLst>
                  <a:ext uri="{0D108BD9-81ED-4DB2-BD59-A6C34878D82A}">
                    <a16:rowId xmlns:a16="http://schemas.microsoft.com/office/drawing/2014/main" val="10003"/>
                  </a:ext>
                </a:extLst>
              </a:tr>
              <a:tr h="750888">
                <a:tc vMerge="1">
                  <a:txBody>
                    <a:bodyPr/>
                    <a:lstStyle/>
                    <a:p>
                      <a:endParaRPr lang="zh-CN"/>
                    </a:p>
                  </a:txBody>
                  <a:tcPr>
                    <a:lnL cap="flat">
                      <a:noFill/>
                    </a:lnL>
                    <a:lnR w="12700" cap="flat" cmpd="sng">
                      <a:solidFill>
                        <a:schemeClr val="bg1"/>
                      </a:solidFill>
                      <a:prstDash val="solid"/>
                      <a:headEnd type="none" w="med" len="med"/>
                      <a:tailEnd type="none" w="med" len="med"/>
                    </a:lnR>
                    <a:lnB w="12700" cap="flat" cmpd="sng">
                      <a:solidFill>
                        <a:schemeClr val="bg1"/>
                      </a:solidFill>
                      <a:prstDash val="solid"/>
                      <a:headEnd type="none" w="med" len="med"/>
                      <a:tailEnd type="none" w="med" len="med"/>
                    </a:lnB>
                  </a:tcPr>
                </a:tc>
                <a:tc vMerge="1">
                  <a:txBody>
                    <a:bodyPr/>
                    <a:lstStyle/>
                    <a:p>
                      <a:endParaRPr lang="zh-CN"/>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B w="12700" cap="flat" cmpd="sng">
                      <a:solidFill>
                        <a:schemeClr val="bg1"/>
                      </a:solidFill>
                      <a:prstDash val="solid"/>
                      <a:headEnd type="none" w="med" len="med"/>
                      <a:tailEnd type="none" w="med" len="med"/>
                    </a:lnB>
                  </a:tcPr>
                </a:tc>
                <a:tc vMerge="1">
                  <a:txBody>
                    <a:bodyPr/>
                    <a:lstStyle/>
                    <a:p>
                      <a:endParaRPr lang="zh-CN"/>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B w="12700" cap="flat" cmpd="sng">
                      <a:solidFill>
                        <a:schemeClr val="bg1"/>
                      </a:solidFill>
                      <a:prstDash val="solid"/>
                      <a:headEnd type="none" w="med" len="med"/>
                      <a:tailEnd type="none" w="med" len="med"/>
                    </a:lnB>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a:latin typeface="黑体" panose="02010609060101010101" pitchFamily="49" charset="-122"/>
                        </a:rPr>
                        <a:t>10 8 6 4 2</a:t>
                      </a:r>
                      <a:endParaRPr lang="zh-CN" altLang="en-US" sz="2000">
                        <a:latin typeface="黑体" panose="02010609060101010101" pitchFamily="49" charset="-122"/>
                      </a:endParaRPr>
                    </a:p>
                  </a:txBody>
                  <a:tcPr>
                    <a:lnL w="12700" cap="flat" cmpd="sng">
                      <a:solidFill>
                        <a:schemeClr val="bg1"/>
                      </a:solidFill>
                      <a:prstDash val="solid"/>
                      <a:headEnd type="none" w="med" len="med"/>
                      <a:tailEnd type="none" w="med" len="med"/>
                    </a:lnL>
                    <a:lnR cap="flat">
                      <a:noFill/>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extLst>
                  <a:ext uri="{0D108BD9-81ED-4DB2-BD59-A6C34878D82A}">
                    <a16:rowId xmlns:a16="http://schemas.microsoft.com/office/drawing/2014/main" val="10004"/>
                  </a:ext>
                </a:extLst>
              </a:tr>
              <a:tr h="750887">
                <a:tc rowSpan="2">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2000" dirty="0">
                          <a:latin typeface="黑体" panose="02010609060101010101" pitchFamily="49" charset="-122"/>
                        </a:rPr>
                        <a:t>工作态度</a:t>
                      </a:r>
                      <a:endParaRPr lang="zh-CN" altLang="en-US" sz="2000">
                        <a:latin typeface="黑体" panose="02010609060101010101" pitchFamily="49" charset="-122"/>
                      </a:endParaRPr>
                    </a:p>
                  </a:txBody>
                  <a:tcPr anchor="ctr">
                    <a:lnL cap="flat">
                      <a:noFill/>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rowSpan="2">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2000" dirty="0">
                          <a:latin typeface="黑体" panose="02010609060101010101" pitchFamily="49" charset="-122"/>
                        </a:rPr>
                        <a:t>协作性</a:t>
                      </a:r>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rowSpan="2">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sz="2000" dirty="0">
                          <a:latin typeface="黑体" panose="02010609060101010101" pitchFamily="49" charset="-122"/>
                        </a:rPr>
                        <a:t>在工作中是否充分考虑别人的处境，是否主动协助上级、同事做好工作</a:t>
                      </a:r>
                      <a:endParaRPr lang="zh-CN" altLang="en-US" sz="2000">
                        <a:latin typeface="黑体" panose="02010609060101010101" pitchFamily="49"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a:latin typeface="黑体" panose="02010609060101010101" pitchFamily="49" charset="-122"/>
                        </a:rPr>
                        <a:t>A B C D E</a:t>
                      </a:r>
                      <a:endParaRPr lang="zh-CN" altLang="en-US" sz="2000">
                        <a:latin typeface="黑体" panose="02010609060101010101" pitchFamily="49" charset="-122"/>
                      </a:endParaRPr>
                    </a:p>
                  </a:txBody>
                  <a:tcPr>
                    <a:lnL w="12700" cap="flat" cmpd="sng">
                      <a:solidFill>
                        <a:schemeClr val="bg1"/>
                      </a:solidFill>
                      <a:prstDash val="solid"/>
                      <a:headEnd type="none" w="med" len="med"/>
                      <a:tailEnd type="none" w="med" len="med"/>
                    </a:lnL>
                    <a:lnR cap="flat">
                      <a:noFill/>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extLst>
                  <a:ext uri="{0D108BD9-81ED-4DB2-BD59-A6C34878D82A}">
                    <a16:rowId xmlns:a16="http://schemas.microsoft.com/office/drawing/2014/main" val="10005"/>
                  </a:ext>
                </a:extLst>
              </a:tr>
              <a:tr h="750888">
                <a:tc vMerge="1">
                  <a:txBody>
                    <a:bodyPr/>
                    <a:lstStyle/>
                    <a:p>
                      <a:endParaRPr lang="zh-CN"/>
                    </a:p>
                  </a:txBody>
                  <a:tcPr>
                    <a:lnL cap="flat">
                      <a:noFill/>
                    </a:lnL>
                    <a:lnR w="12700" cap="flat" cmpd="sng">
                      <a:solidFill>
                        <a:schemeClr val="bg1"/>
                      </a:solidFill>
                      <a:prstDash val="solid"/>
                      <a:headEnd type="none" w="med" len="med"/>
                      <a:tailEnd type="none" w="med" len="med"/>
                    </a:lnR>
                    <a:lnB w="12700" cap="flat" cmpd="sng">
                      <a:solidFill>
                        <a:schemeClr val="bg1"/>
                      </a:solidFill>
                      <a:prstDash val="solid"/>
                      <a:headEnd type="none" w="med" len="med"/>
                      <a:tailEnd type="none" w="med" len="med"/>
                    </a:lnB>
                  </a:tcPr>
                </a:tc>
                <a:tc vMerge="1">
                  <a:txBody>
                    <a:bodyPr/>
                    <a:lstStyle/>
                    <a:p>
                      <a:endParaRPr lang="zh-CN"/>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B w="12700" cap="flat" cmpd="sng">
                      <a:solidFill>
                        <a:schemeClr val="bg1"/>
                      </a:solidFill>
                      <a:prstDash val="solid"/>
                      <a:headEnd type="none" w="med" len="med"/>
                      <a:tailEnd type="none" w="med" len="med"/>
                    </a:lnB>
                  </a:tcPr>
                </a:tc>
                <a:tc vMerge="1">
                  <a:txBody>
                    <a:bodyPr/>
                    <a:lstStyle/>
                    <a:p>
                      <a:endParaRPr lang="zh-CN"/>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B w="12700" cap="flat" cmpd="sng">
                      <a:solidFill>
                        <a:schemeClr val="bg1"/>
                      </a:solidFill>
                      <a:prstDash val="solid"/>
                      <a:headEnd type="none" w="med" len="med"/>
                      <a:tailEnd type="none" w="med" len="med"/>
                    </a:lnB>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000">
                          <a:latin typeface="黑体" panose="02010609060101010101" pitchFamily="49" charset="-122"/>
                        </a:rPr>
                        <a:t>10 8 6 4 2</a:t>
                      </a:r>
                      <a:endParaRPr lang="zh-CN" altLang="en-US" sz="2000">
                        <a:latin typeface="黑体" panose="02010609060101010101" pitchFamily="49" charset="-122"/>
                      </a:endParaRPr>
                    </a:p>
                  </a:txBody>
                  <a:tcPr>
                    <a:lnL w="12700" cap="flat" cmpd="sng">
                      <a:solidFill>
                        <a:schemeClr val="bg1"/>
                      </a:solidFill>
                      <a:prstDash val="solid"/>
                      <a:headEnd type="none" w="med" len="med"/>
                      <a:tailEnd type="none" w="med" len="med"/>
                    </a:lnL>
                    <a:lnR cap="flat">
                      <a:noFill/>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extLst>
                  <a:ext uri="{0D108BD9-81ED-4DB2-BD59-A6C34878D82A}">
                    <a16:rowId xmlns:a16="http://schemas.microsoft.com/office/drawing/2014/main" val="10006"/>
                  </a:ext>
                </a:extLst>
              </a:tr>
              <a:tr h="927100">
                <a:tc rowSpan="2" gridSpan="2">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sz="2000" dirty="0">
                          <a:latin typeface="黑体" panose="02010609060101010101" pitchFamily="49" charset="-122"/>
                        </a:rPr>
                        <a:t>评定标准：</a:t>
                      </a:r>
                    </a:p>
                    <a:p>
                      <a:pPr marL="0" lvl="0" indent="0">
                        <a:buNone/>
                      </a:pPr>
                      <a:r>
                        <a:rPr lang="en-US" altLang="zh-CN" sz="2000" dirty="0">
                          <a:latin typeface="黑体" panose="02010609060101010101" pitchFamily="49" charset="-122"/>
                        </a:rPr>
                        <a:t>A</a:t>
                      </a:r>
                      <a:r>
                        <a:rPr lang="zh-CN" altLang="en-US" sz="2000" dirty="0">
                          <a:latin typeface="黑体" panose="02010609060101010101" pitchFamily="49" charset="-122"/>
                        </a:rPr>
                        <a:t>－－非常优秀，理想状态</a:t>
                      </a:r>
                    </a:p>
                    <a:p>
                      <a:pPr marL="0" lvl="0" indent="0">
                        <a:buNone/>
                      </a:pPr>
                      <a:r>
                        <a:rPr lang="en-US" altLang="zh-CN" sz="2000" dirty="0">
                          <a:latin typeface="黑体" panose="02010609060101010101" pitchFamily="49" charset="-122"/>
                        </a:rPr>
                        <a:t>B</a:t>
                      </a:r>
                      <a:r>
                        <a:rPr lang="zh-CN" altLang="en-US" sz="2000" dirty="0">
                          <a:latin typeface="黑体" panose="02010609060101010101" pitchFamily="49" charset="-122"/>
                        </a:rPr>
                        <a:t>－－优秀，满足要求</a:t>
                      </a:r>
                    </a:p>
                    <a:p>
                      <a:pPr marL="0" lvl="0" indent="0">
                        <a:buNone/>
                      </a:pPr>
                      <a:r>
                        <a:rPr lang="en-US" altLang="zh-CN" sz="2000" dirty="0">
                          <a:latin typeface="黑体" panose="02010609060101010101" pitchFamily="49" charset="-122"/>
                        </a:rPr>
                        <a:t>C</a:t>
                      </a:r>
                      <a:r>
                        <a:rPr lang="zh-CN" altLang="en-US" sz="2000" dirty="0">
                          <a:latin typeface="黑体" panose="02010609060101010101" pitchFamily="49" charset="-122"/>
                        </a:rPr>
                        <a:t>－－基本满足要求</a:t>
                      </a:r>
                    </a:p>
                    <a:p>
                      <a:pPr marL="0" lvl="0" indent="0">
                        <a:buNone/>
                      </a:pPr>
                      <a:r>
                        <a:rPr lang="en-US" altLang="zh-CN" sz="2000" dirty="0">
                          <a:latin typeface="黑体" panose="02010609060101010101" pitchFamily="49" charset="-122"/>
                        </a:rPr>
                        <a:t>D</a:t>
                      </a:r>
                      <a:r>
                        <a:rPr lang="zh-CN" altLang="en-US" sz="2000" dirty="0">
                          <a:latin typeface="黑体" panose="02010609060101010101" pitchFamily="49" charset="-122"/>
                        </a:rPr>
                        <a:t>－－略有不足</a:t>
                      </a:r>
                    </a:p>
                    <a:p>
                      <a:pPr marL="0" lvl="0" indent="0">
                        <a:buNone/>
                      </a:pPr>
                      <a:r>
                        <a:rPr lang="en-US" altLang="zh-CN" sz="2000" dirty="0">
                          <a:latin typeface="黑体" panose="02010609060101010101" pitchFamily="49" charset="-122"/>
                        </a:rPr>
                        <a:t>E</a:t>
                      </a:r>
                      <a:r>
                        <a:rPr lang="zh-CN" altLang="en-US" sz="2000" dirty="0">
                          <a:latin typeface="黑体" panose="02010609060101010101" pitchFamily="49" charset="-122"/>
                        </a:rPr>
                        <a:t>－－不满足要求</a:t>
                      </a:r>
                      <a:endParaRPr lang="zh-CN" altLang="en-US" sz="2000">
                        <a:latin typeface="黑体" panose="02010609060101010101" pitchFamily="49" charset="-122"/>
                      </a:endParaRPr>
                    </a:p>
                  </a:txBody>
                  <a:tcPr>
                    <a:lnL cap="flat">
                      <a:noFill/>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cap="flat">
                      <a:noFill/>
                    </a:lnB>
                    <a:lnTlToBr>
                      <a:noFill/>
                    </a:lnTlToBr>
                    <a:lnBlToTr>
                      <a:noFill/>
                    </a:lnBlToTr>
                    <a:pattFill prst="pct60">
                      <a:fgClr>
                        <a:srgbClr val="FFCC00"/>
                      </a:fgClr>
                      <a:bgClr>
                        <a:schemeClr val="bg1"/>
                      </a:bgClr>
                    </a:pattFill>
                  </a:tcPr>
                </a:tc>
                <a:tc rowSpan="2" hMerge="1">
                  <a:txBody>
                    <a:bodyPr/>
                    <a:lstStyle/>
                    <a:p>
                      <a:endParaRPr lang="zh-CN"/>
                    </a:p>
                  </a:txBody>
                  <a:tcPr>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tcPr>
                </a:tc>
                <a:tc rowSpan="2">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sz="2000" dirty="0">
                          <a:latin typeface="黑体" panose="02010609060101010101" pitchFamily="49" charset="-122"/>
                        </a:rPr>
                        <a:t>分数换算</a:t>
                      </a:r>
                    </a:p>
                    <a:p>
                      <a:pPr marL="0" lvl="0" indent="0">
                        <a:buNone/>
                      </a:pPr>
                      <a:r>
                        <a:rPr lang="en-US" altLang="zh-CN" sz="2000" dirty="0">
                          <a:latin typeface="黑体" panose="02010609060101010101" pitchFamily="49" charset="-122"/>
                        </a:rPr>
                        <a:t>A</a:t>
                      </a:r>
                      <a:r>
                        <a:rPr lang="zh-CN" altLang="en-US" sz="2000" dirty="0">
                          <a:latin typeface="黑体" panose="02010609060101010101" pitchFamily="49" charset="-122"/>
                        </a:rPr>
                        <a:t>－－</a:t>
                      </a:r>
                      <a:r>
                        <a:rPr lang="en-US" altLang="zh-CN" sz="2000" dirty="0">
                          <a:latin typeface="黑体" panose="02010609060101010101" pitchFamily="49" charset="-122"/>
                        </a:rPr>
                        <a:t>64</a:t>
                      </a:r>
                      <a:r>
                        <a:rPr lang="zh-CN" altLang="en-US" sz="2000" dirty="0">
                          <a:latin typeface="黑体" panose="02010609060101010101" pitchFamily="49" charset="-122"/>
                        </a:rPr>
                        <a:t>分以上</a:t>
                      </a:r>
                    </a:p>
                    <a:p>
                      <a:pPr marL="0" lvl="0" indent="0">
                        <a:buNone/>
                      </a:pPr>
                      <a:r>
                        <a:rPr lang="en-US" altLang="zh-CN" sz="2000" dirty="0">
                          <a:latin typeface="黑体" panose="02010609060101010101" pitchFamily="49" charset="-122"/>
                        </a:rPr>
                        <a:t>B</a:t>
                      </a:r>
                      <a:r>
                        <a:rPr lang="zh-CN" altLang="en-US" sz="2000" dirty="0">
                          <a:latin typeface="黑体" panose="02010609060101010101" pitchFamily="49" charset="-122"/>
                        </a:rPr>
                        <a:t>－－</a:t>
                      </a:r>
                      <a:r>
                        <a:rPr lang="en-US" altLang="zh-CN" sz="2000" dirty="0">
                          <a:latin typeface="黑体" panose="02010609060101010101" pitchFamily="49" charset="-122"/>
                        </a:rPr>
                        <a:t>48-63</a:t>
                      </a:r>
                      <a:r>
                        <a:rPr lang="zh-CN" altLang="en-US" sz="2000" dirty="0">
                          <a:latin typeface="黑体" panose="02010609060101010101" pitchFamily="49" charset="-122"/>
                        </a:rPr>
                        <a:t>分</a:t>
                      </a:r>
                    </a:p>
                    <a:p>
                      <a:pPr marL="0" lvl="0" indent="0">
                        <a:buNone/>
                      </a:pPr>
                      <a:r>
                        <a:rPr lang="en-US" altLang="zh-CN" sz="2000" dirty="0">
                          <a:latin typeface="黑体" panose="02010609060101010101" pitchFamily="49" charset="-122"/>
                        </a:rPr>
                        <a:t>C</a:t>
                      </a:r>
                      <a:r>
                        <a:rPr lang="zh-CN" altLang="en-US" sz="2000" dirty="0">
                          <a:latin typeface="黑体" panose="02010609060101010101" pitchFamily="49" charset="-122"/>
                        </a:rPr>
                        <a:t>－－</a:t>
                      </a:r>
                      <a:r>
                        <a:rPr lang="en-US" altLang="zh-CN" sz="2000" dirty="0">
                          <a:latin typeface="黑体" panose="02010609060101010101" pitchFamily="49" charset="-122"/>
                        </a:rPr>
                        <a:t>47</a:t>
                      </a:r>
                      <a:r>
                        <a:rPr lang="zh-CN" altLang="en-US" sz="2000" dirty="0">
                          <a:latin typeface="黑体" panose="02010609060101010101" pitchFamily="49" charset="-122"/>
                        </a:rPr>
                        <a:t>分以下</a:t>
                      </a: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cap="flat">
                      <a:noFill/>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sz="2000" dirty="0">
                          <a:latin typeface="黑体" panose="02010609060101010101" pitchFamily="49" charset="-122"/>
                        </a:rPr>
                        <a:t>合计分：</a:t>
                      </a:r>
                    </a:p>
                  </a:txBody>
                  <a:tcPr>
                    <a:lnL w="12700" cap="flat" cmpd="sng">
                      <a:solidFill>
                        <a:schemeClr val="bg1"/>
                      </a:solidFill>
                      <a:prstDash val="solid"/>
                      <a:headEnd type="none" w="med" len="med"/>
                      <a:tailEnd type="none" w="med" len="med"/>
                    </a:lnL>
                    <a:lnR cap="flat">
                      <a:noFill/>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extLst>
                  <a:ext uri="{0D108BD9-81ED-4DB2-BD59-A6C34878D82A}">
                    <a16:rowId xmlns:a16="http://schemas.microsoft.com/office/drawing/2014/main" val="10007"/>
                  </a:ext>
                </a:extLst>
              </a:tr>
              <a:tr h="1782762">
                <a:tc gridSpan="2" vMerge="1">
                  <a:txBody>
                    <a:bodyPr/>
                    <a:lstStyle/>
                    <a:p>
                      <a:endParaRPr lang="zh-CN"/>
                    </a:p>
                  </a:txBody>
                  <a:tcPr>
                    <a:lnL cap="flat">
                      <a:noFill/>
                    </a:lnL>
                    <a:lnB cap="flat">
                      <a:noFill/>
                    </a:lnB>
                  </a:tcPr>
                </a:tc>
                <a:tc hMerge="1" vMerge="1">
                  <a:txBody>
                    <a:bodyPr/>
                    <a:lstStyle/>
                    <a:p>
                      <a:endParaRPr lang="zh-CN"/>
                    </a:p>
                  </a:txBody>
                  <a:tcPr>
                    <a:lnR w="12700" cap="flat" cmpd="sng">
                      <a:solidFill>
                        <a:schemeClr val="bg1"/>
                      </a:solidFill>
                      <a:prstDash val="solid"/>
                      <a:headEnd type="none" w="med" len="med"/>
                      <a:tailEnd type="none" w="med" len="med"/>
                    </a:lnR>
                    <a:lnB cap="flat">
                      <a:noFill/>
                    </a:lnB>
                  </a:tcPr>
                </a:tc>
                <a:tc vMerge="1">
                  <a:txBody>
                    <a:bodyPr/>
                    <a:lstStyle/>
                    <a:p>
                      <a:endParaRPr lang="zh-CN"/>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B cap="flat">
                      <a:noFill/>
                    </a:lnB>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sz="2000" dirty="0">
                          <a:latin typeface="黑体" panose="02010609060101010101" pitchFamily="49" charset="-122"/>
                        </a:rPr>
                        <a:t>等级：</a:t>
                      </a:r>
                    </a:p>
                  </a:txBody>
                  <a:tcPr>
                    <a:lnL w="12700" cap="flat" cmpd="sng">
                      <a:solidFill>
                        <a:schemeClr val="bg1"/>
                      </a:solidFill>
                      <a:prstDash val="solid"/>
                      <a:headEnd type="none" w="med" len="med"/>
                      <a:tailEnd type="none" w="med" len="med"/>
                    </a:lnL>
                    <a:lnR cap="flat">
                      <a:noFill/>
                    </a:lnR>
                    <a:lnT w="12700" cap="flat" cmpd="sng">
                      <a:solidFill>
                        <a:schemeClr val="bg1"/>
                      </a:solidFill>
                      <a:prstDash val="solid"/>
                      <a:headEnd type="none" w="med" len="med"/>
                      <a:tailEnd type="none" w="med" len="med"/>
                    </a:lnT>
                    <a:lnB cap="flat">
                      <a:noFill/>
                    </a:lnB>
                    <a:lnTlToBr>
                      <a:noFill/>
                    </a:lnTlToBr>
                    <a:lnBlToTr>
                      <a:noFill/>
                    </a:lnBlToTr>
                    <a:pattFill prst="pct60">
                      <a:fgClr>
                        <a:srgbClr val="FFCC00"/>
                      </a:fgClr>
                      <a:bgClr>
                        <a:schemeClr val="bg1"/>
                      </a:bgClr>
                    </a:pattFill>
                  </a:tcPr>
                </a:tc>
                <a:extLst>
                  <a:ext uri="{0D108BD9-81ED-4DB2-BD59-A6C34878D82A}">
                    <a16:rowId xmlns:a16="http://schemas.microsoft.com/office/drawing/2014/main" val="10008"/>
                  </a:ext>
                </a:extLst>
              </a:tr>
            </a:tbl>
          </a:graphicData>
        </a:graphic>
      </p:graphicFrame>
    </p:spTree>
  </p:cSld>
  <p:clrMapOvr>
    <a:masterClrMapping/>
  </p:clrMapOvr>
  <p:transition>
    <p:random/>
  </p:transition>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574477" name="文本框 574476"/>
          <p:cNvSpPr txBox="1"/>
          <p:nvPr/>
        </p:nvSpPr>
        <p:spPr>
          <a:xfrm>
            <a:off x="0" y="188913"/>
            <a:ext cx="2916238" cy="1787525"/>
          </a:xfrm>
          <a:prstGeom prst="rect">
            <a:avLst/>
          </a:prstGeom>
          <a:noFill/>
          <a:ln w="12700">
            <a:noFill/>
          </a:ln>
        </p:spPr>
        <p:txBody>
          <a:bodyPr>
            <a:spAutoFit/>
          </a:bodyPr>
          <a:lstStyle/>
          <a:p>
            <a:pPr>
              <a:spcBef>
                <a:spcPct val="50000"/>
              </a:spcBef>
            </a:pPr>
            <a:r>
              <a:rPr lang="zh-CN" altLang="en-US" sz="1800" u="none" dirty="0">
                <a:latin typeface="Times New Roman" panose="02020603050405020304" pitchFamily="18" charset="0"/>
              </a:rPr>
              <a:t>姓名：               职位：</a:t>
            </a:r>
          </a:p>
          <a:p>
            <a:pPr>
              <a:spcBef>
                <a:spcPct val="50000"/>
              </a:spcBef>
            </a:pPr>
            <a:r>
              <a:rPr lang="zh-CN" altLang="en-US" sz="1800" u="none" dirty="0">
                <a:latin typeface="Times New Roman" panose="02020603050405020304" pitchFamily="18" charset="0"/>
              </a:rPr>
              <a:t>考核者姓名：   部门：</a:t>
            </a:r>
          </a:p>
          <a:p>
            <a:pPr>
              <a:spcBef>
                <a:spcPct val="50000"/>
              </a:spcBef>
            </a:pPr>
            <a:endParaRPr lang="zh-CN" altLang="en-US" sz="2800" u="none" dirty="0">
              <a:latin typeface="Times New Roman" panose="02020603050405020304" pitchFamily="18" charset="0"/>
            </a:endParaRPr>
          </a:p>
          <a:p>
            <a:pPr>
              <a:spcBef>
                <a:spcPct val="50000"/>
              </a:spcBef>
            </a:pPr>
            <a:endParaRPr lang="zh-CN" altLang="en-US" sz="1600" u="none" dirty="0">
              <a:latin typeface="Times New Roman" panose="02020603050405020304" pitchFamily="18" charset="0"/>
            </a:endParaRPr>
          </a:p>
        </p:txBody>
      </p:sp>
      <p:sp>
        <p:nvSpPr>
          <p:cNvPr id="574478" name="文本框 574477"/>
          <p:cNvSpPr txBox="1"/>
          <p:nvPr/>
        </p:nvSpPr>
        <p:spPr>
          <a:xfrm>
            <a:off x="2484438" y="188913"/>
            <a:ext cx="6985000" cy="947737"/>
          </a:xfrm>
          <a:prstGeom prst="rect">
            <a:avLst/>
          </a:prstGeom>
          <a:noFill/>
          <a:ln w="12700">
            <a:noFill/>
          </a:ln>
        </p:spPr>
        <p:txBody>
          <a:bodyPr>
            <a:spAutoFit/>
          </a:bodyPr>
          <a:lstStyle/>
          <a:p>
            <a:pPr>
              <a:spcBef>
                <a:spcPct val="50000"/>
              </a:spcBef>
            </a:pPr>
            <a:r>
              <a:rPr lang="zh-CN" altLang="en-US" sz="1600" u="none" dirty="0">
                <a:latin typeface="Times New Roman" panose="02020603050405020304" pitchFamily="18" charset="0"/>
              </a:rPr>
              <a:t>评价等级：</a:t>
            </a:r>
          </a:p>
          <a:p>
            <a:pPr>
              <a:spcBef>
                <a:spcPct val="50000"/>
              </a:spcBef>
            </a:pPr>
            <a:r>
              <a:rPr lang="en-US" altLang="zh-CN" sz="1600" u="none" dirty="0">
                <a:latin typeface="Times New Roman" panose="02020603050405020304" pitchFamily="18" charset="0"/>
              </a:rPr>
              <a:t>1</a:t>
            </a:r>
            <a:r>
              <a:rPr lang="zh-CN" altLang="en-US" sz="1600" u="none" dirty="0">
                <a:latin typeface="Times New Roman" panose="02020603050405020304" pitchFamily="18" charset="0"/>
              </a:rPr>
              <a:t>－未能达到工作要求        </a:t>
            </a:r>
            <a:r>
              <a:rPr lang="en-US" altLang="zh-CN" sz="1600" u="none" dirty="0">
                <a:latin typeface="Times New Roman" panose="02020603050405020304" pitchFamily="18" charset="0"/>
              </a:rPr>
              <a:t>2</a:t>
            </a:r>
            <a:r>
              <a:rPr lang="zh-CN" altLang="en-US" sz="1600" u="none" dirty="0">
                <a:latin typeface="Times New Roman" panose="02020603050405020304" pitchFamily="18" charset="0"/>
              </a:rPr>
              <a:t>－基本达到工作要求   </a:t>
            </a:r>
            <a:r>
              <a:rPr lang="en-US" altLang="zh-CN" sz="1600" u="none" dirty="0">
                <a:latin typeface="Times New Roman" panose="02020603050405020304" pitchFamily="18" charset="0"/>
              </a:rPr>
              <a:t>3</a:t>
            </a:r>
            <a:r>
              <a:rPr lang="zh-CN" altLang="en-US" sz="1600" u="none" dirty="0">
                <a:latin typeface="Times New Roman" panose="02020603050405020304" pitchFamily="18" charset="0"/>
              </a:rPr>
              <a:t>－全部达到工作要求          </a:t>
            </a:r>
            <a:r>
              <a:rPr lang="en-US" altLang="zh-CN" sz="1600" u="none" dirty="0">
                <a:latin typeface="Times New Roman" panose="02020603050405020304" pitchFamily="18" charset="0"/>
              </a:rPr>
              <a:t>4</a:t>
            </a:r>
            <a:r>
              <a:rPr lang="zh-CN" altLang="en-US" sz="1600" u="none" dirty="0">
                <a:latin typeface="Times New Roman" panose="02020603050405020304" pitchFamily="18" charset="0"/>
              </a:rPr>
              <a:t>－很好地达到工作要求     </a:t>
            </a:r>
            <a:r>
              <a:rPr lang="en-US" altLang="zh-CN" sz="1600" u="none" dirty="0">
                <a:latin typeface="Times New Roman" panose="02020603050405020304" pitchFamily="18" charset="0"/>
              </a:rPr>
              <a:t>5</a:t>
            </a:r>
            <a:r>
              <a:rPr lang="zh-CN" altLang="en-US" sz="1600" u="none" dirty="0">
                <a:latin typeface="Times New Roman" panose="02020603050405020304" pitchFamily="18" charset="0"/>
              </a:rPr>
              <a:t>－超过了工作要求</a:t>
            </a:r>
          </a:p>
        </p:txBody>
      </p:sp>
      <p:sp>
        <p:nvSpPr>
          <p:cNvPr id="574480" name="文本框 574479"/>
          <p:cNvSpPr txBox="1"/>
          <p:nvPr/>
        </p:nvSpPr>
        <p:spPr>
          <a:xfrm>
            <a:off x="0" y="1196975"/>
            <a:ext cx="8964613" cy="5226050"/>
          </a:xfrm>
          <a:prstGeom prst="rect">
            <a:avLst/>
          </a:prstGeom>
          <a:noFill/>
          <a:ln w="12700">
            <a:noFill/>
          </a:ln>
        </p:spPr>
        <p:txBody>
          <a:bodyPr>
            <a:spAutoFit/>
          </a:bodyPr>
          <a:lstStyle/>
          <a:p>
            <a:pPr>
              <a:spcBef>
                <a:spcPct val="50000"/>
              </a:spcBef>
            </a:pPr>
            <a:r>
              <a:rPr lang="zh-CN" altLang="en-US" sz="1600" u="none" dirty="0">
                <a:solidFill>
                  <a:schemeClr val="accent2"/>
                </a:solidFill>
                <a:latin typeface="Times New Roman" panose="02020603050405020304" pitchFamily="18" charset="0"/>
              </a:rPr>
              <a:t>被考核职位：行政秘书      工作内容与责任</a:t>
            </a:r>
          </a:p>
          <a:p>
            <a:pPr>
              <a:spcBef>
                <a:spcPct val="50000"/>
              </a:spcBef>
            </a:pPr>
            <a:r>
              <a:rPr lang="en-US" altLang="zh-CN" sz="1600" u="none" dirty="0">
                <a:solidFill>
                  <a:srgbClr val="FF0000"/>
                </a:solidFill>
                <a:latin typeface="Times New Roman" panose="02020603050405020304" pitchFamily="18" charset="0"/>
              </a:rPr>
              <a:t>A </a:t>
            </a:r>
            <a:r>
              <a:rPr lang="zh-CN" altLang="en-US" sz="1600" u="none" dirty="0">
                <a:solidFill>
                  <a:srgbClr val="FF0000"/>
                </a:solidFill>
                <a:latin typeface="Times New Roman" panose="02020603050405020304" pitchFamily="18" charset="0"/>
              </a:rPr>
              <a:t>打字速度              权重 </a:t>
            </a:r>
            <a:r>
              <a:rPr lang="en-US" altLang="zh-CN" sz="1600" u="none" dirty="0">
                <a:solidFill>
                  <a:srgbClr val="FF0000"/>
                </a:solidFill>
                <a:latin typeface="Times New Roman" panose="02020603050405020304" pitchFamily="18" charset="0"/>
              </a:rPr>
              <a:t>30</a:t>
            </a:r>
            <a:r>
              <a:rPr lang="zh-CN" altLang="en-US" sz="1600" u="none" dirty="0">
                <a:solidFill>
                  <a:srgbClr val="FF0000"/>
                </a:solidFill>
                <a:latin typeface="Times New Roman" panose="02020603050405020304" pitchFamily="18" charset="0"/>
              </a:rPr>
              <a:t>％                                               评价等级：</a:t>
            </a:r>
            <a:r>
              <a:rPr lang="en-US" altLang="zh-CN" sz="1600" u="none" dirty="0">
                <a:solidFill>
                  <a:srgbClr val="FF0000"/>
                </a:solidFill>
                <a:latin typeface="Times New Roman" panose="02020603050405020304" pitchFamily="18" charset="0"/>
              </a:rPr>
              <a:t>1</a:t>
            </a:r>
            <a:r>
              <a:rPr lang="zh-CN" altLang="en-US" sz="1600" u="none" dirty="0">
                <a:solidFill>
                  <a:srgbClr val="FF0000"/>
                </a:solidFill>
                <a:latin typeface="Times New Roman" panose="02020603050405020304" pitchFamily="18" charset="0"/>
              </a:rPr>
              <a:t>，</a:t>
            </a:r>
            <a:r>
              <a:rPr lang="en-US" altLang="zh-CN" sz="1600" u="none" dirty="0">
                <a:solidFill>
                  <a:srgbClr val="FF0000"/>
                </a:solidFill>
                <a:latin typeface="Times New Roman" panose="02020603050405020304" pitchFamily="18" charset="0"/>
              </a:rPr>
              <a:t>2</a:t>
            </a:r>
            <a:r>
              <a:rPr lang="zh-CN" altLang="en-US" sz="1600" u="none" dirty="0">
                <a:solidFill>
                  <a:srgbClr val="FF0000"/>
                </a:solidFill>
                <a:latin typeface="Times New Roman" panose="02020603050405020304" pitchFamily="18" charset="0"/>
              </a:rPr>
              <a:t>，</a:t>
            </a:r>
            <a:r>
              <a:rPr lang="en-US" altLang="zh-CN" sz="1600" u="none" dirty="0">
                <a:solidFill>
                  <a:srgbClr val="FF0000"/>
                </a:solidFill>
                <a:latin typeface="Times New Roman" panose="02020603050405020304" pitchFamily="18" charset="0"/>
              </a:rPr>
              <a:t>3</a:t>
            </a:r>
            <a:r>
              <a:rPr lang="zh-CN" altLang="en-US" sz="1600" u="none" dirty="0">
                <a:solidFill>
                  <a:srgbClr val="FF0000"/>
                </a:solidFill>
                <a:latin typeface="Times New Roman" panose="02020603050405020304" pitchFamily="18" charset="0"/>
              </a:rPr>
              <a:t>，</a:t>
            </a:r>
            <a:r>
              <a:rPr lang="en-US" altLang="zh-CN" sz="1600" u="none" dirty="0">
                <a:solidFill>
                  <a:srgbClr val="FF0000"/>
                </a:solidFill>
                <a:latin typeface="Times New Roman" panose="02020603050405020304" pitchFamily="18" charset="0"/>
              </a:rPr>
              <a:t>4</a:t>
            </a:r>
            <a:r>
              <a:rPr lang="zh-CN" altLang="en-US" sz="1600" u="none" dirty="0">
                <a:solidFill>
                  <a:srgbClr val="FF0000"/>
                </a:solidFill>
                <a:latin typeface="Times New Roman" panose="02020603050405020304" pitchFamily="18" charset="0"/>
              </a:rPr>
              <a:t>，</a:t>
            </a:r>
            <a:r>
              <a:rPr lang="en-US" altLang="zh-CN" sz="1600" u="none">
                <a:solidFill>
                  <a:srgbClr val="FF0000"/>
                </a:solidFill>
                <a:latin typeface="Times New Roman" panose="02020603050405020304" pitchFamily="18" charset="0"/>
              </a:rPr>
              <a:t>5</a:t>
            </a:r>
          </a:p>
          <a:p>
            <a:pPr>
              <a:spcBef>
                <a:spcPct val="50000"/>
              </a:spcBef>
            </a:pPr>
            <a:r>
              <a:rPr lang="en-US" altLang="zh-CN" sz="1600" u="none" dirty="0">
                <a:latin typeface="Times New Roman" panose="02020603050405020304" pitchFamily="18" charset="0"/>
              </a:rPr>
              <a:t>         </a:t>
            </a:r>
            <a:r>
              <a:rPr lang="zh-CN" altLang="en-US" sz="1600" u="none" dirty="0">
                <a:latin typeface="Times New Roman" panose="02020603050405020304" pitchFamily="18" charset="0"/>
              </a:rPr>
              <a:t>以每分钟</a:t>
            </a:r>
            <a:r>
              <a:rPr lang="en-US" altLang="zh-CN" sz="1600" u="none" dirty="0">
                <a:latin typeface="Times New Roman" panose="02020603050405020304" pitchFamily="18" charset="0"/>
              </a:rPr>
              <a:t>60</a:t>
            </a:r>
            <a:r>
              <a:rPr lang="zh-CN" altLang="en-US" sz="1600" u="none" dirty="0">
                <a:latin typeface="Times New Roman" panose="02020603050405020304" pitchFamily="18" charset="0"/>
              </a:rPr>
              <a:t>个单词的速度按照适当的格式准确地将各方面的指令打印成文件；打印通知、会议议程，工作日程和其他要求打印的文件</a:t>
            </a:r>
          </a:p>
          <a:p>
            <a:pPr>
              <a:spcBef>
                <a:spcPct val="50000"/>
              </a:spcBef>
            </a:pPr>
            <a:r>
              <a:rPr lang="en-US" altLang="zh-CN" sz="1600" u="none" dirty="0">
                <a:solidFill>
                  <a:srgbClr val="FF0000"/>
                </a:solidFill>
                <a:latin typeface="Times New Roman" panose="02020603050405020304" pitchFamily="18" charset="0"/>
              </a:rPr>
              <a:t>B </a:t>
            </a:r>
            <a:r>
              <a:rPr lang="zh-CN" altLang="en-US" sz="1600" u="none" dirty="0">
                <a:solidFill>
                  <a:srgbClr val="FF0000"/>
                </a:solidFill>
                <a:latin typeface="Times New Roman" panose="02020603050405020304" pitchFamily="18" charset="0"/>
              </a:rPr>
              <a:t>接待                      权重 </a:t>
            </a:r>
            <a:r>
              <a:rPr lang="en-US" altLang="zh-CN" sz="1600" u="none" dirty="0">
                <a:solidFill>
                  <a:srgbClr val="FF0000"/>
                </a:solidFill>
                <a:latin typeface="Times New Roman" panose="02020603050405020304" pitchFamily="18" charset="0"/>
              </a:rPr>
              <a:t>25</a:t>
            </a:r>
            <a:r>
              <a:rPr lang="zh-CN" altLang="en-US" sz="1600" u="none" dirty="0">
                <a:solidFill>
                  <a:srgbClr val="FF0000"/>
                </a:solidFill>
                <a:latin typeface="Times New Roman" panose="02020603050405020304" pitchFamily="18" charset="0"/>
              </a:rPr>
              <a:t>％                                               评价等级：</a:t>
            </a:r>
            <a:r>
              <a:rPr lang="en-US" altLang="zh-CN" sz="1600" u="none" dirty="0">
                <a:solidFill>
                  <a:srgbClr val="FF0000"/>
                </a:solidFill>
                <a:latin typeface="Times New Roman" panose="02020603050405020304" pitchFamily="18" charset="0"/>
              </a:rPr>
              <a:t>1</a:t>
            </a:r>
            <a:r>
              <a:rPr lang="zh-CN" altLang="en-US" sz="1600" u="none" dirty="0">
                <a:solidFill>
                  <a:srgbClr val="FF0000"/>
                </a:solidFill>
                <a:latin typeface="Times New Roman" panose="02020603050405020304" pitchFamily="18" charset="0"/>
              </a:rPr>
              <a:t>，</a:t>
            </a:r>
            <a:r>
              <a:rPr lang="en-US" altLang="zh-CN" sz="1600" u="none" dirty="0">
                <a:solidFill>
                  <a:srgbClr val="FF0000"/>
                </a:solidFill>
                <a:latin typeface="Times New Roman" panose="02020603050405020304" pitchFamily="18" charset="0"/>
              </a:rPr>
              <a:t>2</a:t>
            </a:r>
            <a:r>
              <a:rPr lang="zh-CN" altLang="en-US" sz="1600" u="none" dirty="0">
                <a:solidFill>
                  <a:srgbClr val="FF0000"/>
                </a:solidFill>
                <a:latin typeface="Times New Roman" panose="02020603050405020304" pitchFamily="18" charset="0"/>
              </a:rPr>
              <a:t>，</a:t>
            </a:r>
            <a:r>
              <a:rPr lang="en-US" altLang="zh-CN" sz="1600" u="none" dirty="0">
                <a:solidFill>
                  <a:srgbClr val="FF0000"/>
                </a:solidFill>
                <a:latin typeface="Times New Roman" panose="02020603050405020304" pitchFamily="18" charset="0"/>
              </a:rPr>
              <a:t>3</a:t>
            </a:r>
            <a:r>
              <a:rPr lang="zh-CN" altLang="en-US" sz="1600" u="none" dirty="0">
                <a:solidFill>
                  <a:srgbClr val="FF0000"/>
                </a:solidFill>
                <a:latin typeface="Times New Roman" panose="02020603050405020304" pitchFamily="18" charset="0"/>
              </a:rPr>
              <a:t>，</a:t>
            </a:r>
            <a:r>
              <a:rPr lang="en-US" altLang="zh-CN" sz="1600" u="none" dirty="0">
                <a:solidFill>
                  <a:srgbClr val="FF0000"/>
                </a:solidFill>
                <a:latin typeface="Times New Roman" panose="02020603050405020304" pitchFamily="18" charset="0"/>
              </a:rPr>
              <a:t>4</a:t>
            </a:r>
            <a:r>
              <a:rPr lang="zh-CN" altLang="en-US" sz="1600" u="none" dirty="0">
                <a:solidFill>
                  <a:srgbClr val="FF0000"/>
                </a:solidFill>
                <a:latin typeface="Times New Roman" panose="02020603050405020304" pitchFamily="18" charset="0"/>
              </a:rPr>
              <a:t>，</a:t>
            </a:r>
            <a:r>
              <a:rPr lang="en-US" altLang="zh-CN" sz="1600" u="none">
                <a:solidFill>
                  <a:srgbClr val="FF0000"/>
                </a:solidFill>
                <a:latin typeface="Times New Roman" panose="02020603050405020304" pitchFamily="18" charset="0"/>
              </a:rPr>
              <a:t>5</a:t>
            </a:r>
          </a:p>
          <a:p>
            <a:pPr>
              <a:spcBef>
                <a:spcPct val="50000"/>
              </a:spcBef>
            </a:pPr>
            <a:r>
              <a:rPr lang="en-US" altLang="zh-CN" sz="1600" u="none" dirty="0">
                <a:latin typeface="Times New Roman" panose="02020603050405020304" pitchFamily="18" charset="0"/>
              </a:rPr>
              <a:t>          </a:t>
            </a:r>
            <a:r>
              <a:rPr lang="zh-CN" altLang="en-US" sz="1600" u="none" dirty="0">
                <a:latin typeface="Times New Roman" panose="02020603050405020304" pitchFamily="18" charset="0"/>
              </a:rPr>
              <a:t>热心帮助来电者和来访者；回答打进来的电话，转达消息、提供消息或将电话例行转给某人；接待来访者，提供信息或直接将客人引到相应的办公室</a:t>
            </a:r>
          </a:p>
          <a:p>
            <a:pPr>
              <a:spcBef>
                <a:spcPct val="50000"/>
              </a:spcBef>
            </a:pPr>
            <a:r>
              <a:rPr lang="en-US" altLang="zh-CN" sz="1600" u="none" dirty="0">
                <a:solidFill>
                  <a:srgbClr val="FF0000"/>
                </a:solidFill>
                <a:latin typeface="Times New Roman" panose="02020603050405020304" pitchFamily="18" charset="0"/>
              </a:rPr>
              <a:t>C  </a:t>
            </a:r>
            <a:r>
              <a:rPr lang="zh-CN" altLang="en-US" sz="1600" u="none" dirty="0">
                <a:solidFill>
                  <a:srgbClr val="FF0000"/>
                </a:solidFill>
                <a:latin typeface="Times New Roman" panose="02020603050405020304" pitchFamily="18" charset="0"/>
              </a:rPr>
              <a:t>计划安排             权重 </a:t>
            </a:r>
            <a:r>
              <a:rPr lang="en-US" altLang="zh-CN" sz="1600" u="none" dirty="0">
                <a:solidFill>
                  <a:srgbClr val="FF0000"/>
                </a:solidFill>
                <a:latin typeface="Times New Roman" panose="02020603050405020304" pitchFamily="18" charset="0"/>
              </a:rPr>
              <a:t>20</a:t>
            </a:r>
            <a:r>
              <a:rPr lang="zh-CN" altLang="en-US" sz="1600" u="none" dirty="0">
                <a:solidFill>
                  <a:srgbClr val="FF0000"/>
                </a:solidFill>
                <a:latin typeface="Times New Roman" panose="02020603050405020304" pitchFamily="18" charset="0"/>
              </a:rPr>
              <a:t>％                                                评价等级：</a:t>
            </a:r>
            <a:r>
              <a:rPr lang="en-US" altLang="zh-CN" sz="1600" u="none" dirty="0">
                <a:solidFill>
                  <a:srgbClr val="FF0000"/>
                </a:solidFill>
                <a:latin typeface="Times New Roman" panose="02020603050405020304" pitchFamily="18" charset="0"/>
              </a:rPr>
              <a:t>1</a:t>
            </a:r>
            <a:r>
              <a:rPr lang="zh-CN" altLang="en-US" sz="1600" u="none" dirty="0">
                <a:solidFill>
                  <a:srgbClr val="FF0000"/>
                </a:solidFill>
                <a:latin typeface="Times New Roman" panose="02020603050405020304" pitchFamily="18" charset="0"/>
              </a:rPr>
              <a:t>，</a:t>
            </a:r>
            <a:r>
              <a:rPr lang="en-US" altLang="zh-CN" sz="1600" u="none" dirty="0">
                <a:solidFill>
                  <a:srgbClr val="FF0000"/>
                </a:solidFill>
                <a:latin typeface="Times New Roman" panose="02020603050405020304" pitchFamily="18" charset="0"/>
              </a:rPr>
              <a:t>2</a:t>
            </a:r>
            <a:r>
              <a:rPr lang="zh-CN" altLang="en-US" sz="1600" u="none" dirty="0">
                <a:solidFill>
                  <a:srgbClr val="FF0000"/>
                </a:solidFill>
                <a:latin typeface="Times New Roman" panose="02020603050405020304" pitchFamily="18" charset="0"/>
              </a:rPr>
              <a:t>，</a:t>
            </a:r>
            <a:r>
              <a:rPr lang="en-US" altLang="zh-CN" sz="1600" u="none" dirty="0">
                <a:solidFill>
                  <a:srgbClr val="FF0000"/>
                </a:solidFill>
                <a:latin typeface="Times New Roman" panose="02020603050405020304" pitchFamily="18" charset="0"/>
              </a:rPr>
              <a:t>3</a:t>
            </a:r>
            <a:r>
              <a:rPr lang="zh-CN" altLang="en-US" sz="1600" u="none" dirty="0">
                <a:solidFill>
                  <a:srgbClr val="FF0000"/>
                </a:solidFill>
                <a:latin typeface="Times New Roman" panose="02020603050405020304" pitchFamily="18" charset="0"/>
              </a:rPr>
              <a:t>，</a:t>
            </a:r>
            <a:r>
              <a:rPr lang="en-US" altLang="zh-CN" sz="1600" u="none" dirty="0">
                <a:solidFill>
                  <a:srgbClr val="FF0000"/>
                </a:solidFill>
                <a:latin typeface="Times New Roman" panose="02020603050405020304" pitchFamily="18" charset="0"/>
              </a:rPr>
              <a:t>4</a:t>
            </a:r>
            <a:r>
              <a:rPr lang="zh-CN" altLang="en-US" sz="1600" u="none" dirty="0">
                <a:solidFill>
                  <a:srgbClr val="FF0000"/>
                </a:solidFill>
                <a:latin typeface="Times New Roman" panose="02020603050405020304" pitchFamily="18" charset="0"/>
              </a:rPr>
              <a:t>，</a:t>
            </a:r>
            <a:r>
              <a:rPr lang="en-US" altLang="zh-CN" sz="1600" u="none">
                <a:solidFill>
                  <a:srgbClr val="FF0000"/>
                </a:solidFill>
                <a:latin typeface="Times New Roman" panose="02020603050405020304" pitchFamily="18" charset="0"/>
              </a:rPr>
              <a:t>5</a:t>
            </a:r>
          </a:p>
          <a:p>
            <a:pPr>
              <a:spcBef>
                <a:spcPct val="50000"/>
              </a:spcBef>
            </a:pPr>
            <a:r>
              <a:rPr lang="en-US" altLang="zh-CN" sz="1600" u="none" dirty="0">
                <a:latin typeface="Times New Roman" panose="02020603050405020304" pitchFamily="18" charset="0"/>
              </a:rPr>
              <a:t>          </a:t>
            </a:r>
            <a:r>
              <a:rPr lang="zh-CN" altLang="en-US" sz="1600" u="none" dirty="0">
                <a:latin typeface="Times New Roman" panose="02020603050405020304" pitchFamily="18" charset="0"/>
              </a:rPr>
              <a:t>对工作日程进行安排，进行有效管理；为上级约见会面人员；协助进行年度会议的安排；对组织各项设施的使用进行计划安排</a:t>
            </a:r>
          </a:p>
          <a:p>
            <a:pPr>
              <a:spcBef>
                <a:spcPct val="50000"/>
              </a:spcBef>
            </a:pPr>
            <a:r>
              <a:rPr lang="en-US" altLang="zh-CN" sz="1600" u="none" dirty="0">
                <a:solidFill>
                  <a:srgbClr val="FF0000"/>
                </a:solidFill>
                <a:latin typeface="Times New Roman" panose="02020603050405020304" pitchFamily="18" charset="0"/>
              </a:rPr>
              <a:t>D </a:t>
            </a:r>
            <a:r>
              <a:rPr lang="zh-CN" altLang="en-US" sz="1600" u="none" dirty="0">
                <a:solidFill>
                  <a:srgbClr val="FF0000"/>
                </a:solidFill>
                <a:latin typeface="Times New Roman" panose="02020603050405020304" pitchFamily="18" charset="0"/>
              </a:rPr>
              <a:t>文件与资料管理   权重 </a:t>
            </a:r>
            <a:r>
              <a:rPr lang="en-US" altLang="zh-CN" sz="1600" u="none" dirty="0">
                <a:solidFill>
                  <a:srgbClr val="FF0000"/>
                </a:solidFill>
                <a:latin typeface="Times New Roman" panose="02020603050405020304" pitchFamily="18" charset="0"/>
              </a:rPr>
              <a:t>15</a:t>
            </a:r>
            <a:r>
              <a:rPr lang="zh-CN" altLang="en-US" sz="1600" u="none" dirty="0">
                <a:solidFill>
                  <a:srgbClr val="FF0000"/>
                </a:solidFill>
                <a:latin typeface="Times New Roman" panose="02020603050405020304" pitchFamily="18" charset="0"/>
              </a:rPr>
              <a:t>％                                               评价等级：</a:t>
            </a:r>
            <a:r>
              <a:rPr lang="en-US" altLang="zh-CN" sz="1600" u="none" dirty="0">
                <a:solidFill>
                  <a:srgbClr val="FF0000"/>
                </a:solidFill>
                <a:latin typeface="Times New Roman" panose="02020603050405020304" pitchFamily="18" charset="0"/>
              </a:rPr>
              <a:t>1</a:t>
            </a:r>
            <a:r>
              <a:rPr lang="zh-CN" altLang="en-US" sz="1600" u="none" dirty="0">
                <a:solidFill>
                  <a:srgbClr val="FF0000"/>
                </a:solidFill>
                <a:latin typeface="Times New Roman" panose="02020603050405020304" pitchFamily="18" charset="0"/>
              </a:rPr>
              <a:t>，</a:t>
            </a:r>
            <a:r>
              <a:rPr lang="en-US" altLang="zh-CN" sz="1600" u="none" dirty="0">
                <a:solidFill>
                  <a:srgbClr val="FF0000"/>
                </a:solidFill>
                <a:latin typeface="Times New Roman" panose="02020603050405020304" pitchFamily="18" charset="0"/>
              </a:rPr>
              <a:t>2</a:t>
            </a:r>
            <a:r>
              <a:rPr lang="zh-CN" altLang="en-US" sz="1600" u="none" dirty="0">
                <a:solidFill>
                  <a:srgbClr val="FF0000"/>
                </a:solidFill>
                <a:latin typeface="Times New Roman" panose="02020603050405020304" pitchFamily="18" charset="0"/>
              </a:rPr>
              <a:t>，</a:t>
            </a:r>
            <a:r>
              <a:rPr lang="en-US" altLang="zh-CN" sz="1600" u="none" dirty="0">
                <a:solidFill>
                  <a:srgbClr val="FF0000"/>
                </a:solidFill>
                <a:latin typeface="Times New Roman" panose="02020603050405020304" pitchFamily="18" charset="0"/>
              </a:rPr>
              <a:t>3</a:t>
            </a:r>
            <a:r>
              <a:rPr lang="zh-CN" altLang="en-US" sz="1600" u="none" dirty="0">
                <a:solidFill>
                  <a:srgbClr val="FF0000"/>
                </a:solidFill>
                <a:latin typeface="Times New Roman" panose="02020603050405020304" pitchFamily="18" charset="0"/>
              </a:rPr>
              <a:t>，</a:t>
            </a:r>
            <a:r>
              <a:rPr lang="en-US" altLang="zh-CN" sz="1600" u="none" dirty="0">
                <a:solidFill>
                  <a:srgbClr val="FF0000"/>
                </a:solidFill>
                <a:latin typeface="Times New Roman" panose="02020603050405020304" pitchFamily="18" charset="0"/>
              </a:rPr>
              <a:t>4</a:t>
            </a:r>
            <a:r>
              <a:rPr lang="zh-CN" altLang="en-US" sz="1600" u="none" dirty="0">
                <a:solidFill>
                  <a:srgbClr val="FF0000"/>
                </a:solidFill>
                <a:latin typeface="Times New Roman" panose="02020603050405020304" pitchFamily="18" charset="0"/>
              </a:rPr>
              <a:t>，</a:t>
            </a:r>
            <a:r>
              <a:rPr lang="en-US" altLang="zh-CN" sz="1600" u="none">
                <a:solidFill>
                  <a:srgbClr val="FF0000"/>
                </a:solidFill>
                <a:latin typeface="Times New Roman" panose="02020603050405020304" pitchFamily="18" charset="0"/>
              </a:rPr>
              <a:t>5</a:t>
            </a:r>
          </a:p>
          <a:p>
            <a:pPr>
              <a:spcBef>
                <a:spcPct val="50000"/>
              </a:spcBef>
            </a:pPr>
            <a:r>
              <a:rPr lang="en-US" altLang="zh-CN" sz="1600" u="none" dirty="0">
                <a:latin typeface="Times New Roman" panose="02020603050405020304" pitchFamily="18" charset="0"/>
              </a:rPr>
              <a:t>         </a:t>
            </a:r>
            <a:r>
              <a:rPr lang="zh-CN" altLang="en-US" sz="1600" u="none" dirty="0">
                <a:latin typeface="Times New Roman" panose="02020603050405020304" pitchFamily="18" charset="0"/>
              </a:rPr>
              <a:t>创建并维护一个合适的文件管理系统，能够按照要求迅速地放置和取出文件；将资料放进文件夹中的适当位置，从文件中查找并取出需要的资料</a:t>
            </a:r>
          </a:p>
          <a:p>
            <a:pPr>
              <a:spcBef>
                <a:spcPct val="50000"/>
              </a:spcBef>
            </a:pPr>
            <a:r>
              <a:rPr lang="en-US" altLang="zh-CN" sz="1600" u="none" dirty="0">
                <a:solidFill>
                  <a:srgbClr val="FF0000"/>
                </a:solidFill>
                <a:latin typeface="Times New Roman" panose="02020603050405020304" pitchFamily="18" charset="0"/>
              </a:rPr>
              <a:t>E  </a:t>
            </a:r>
            <a:r>
              <a:rPr lang="zh-CN" altLang="en-US" sz="1600" u="none" dirty="0">
                <a:solidFill>
                  <a:srgbClr val="FF0000"/>
                </a:solidFill>
                <a:latin typeface="Times New Roman" panose="02020603050405020304" pitchFamily="18" charset="0"/>
              </a:rPr>
              <a:t>办公室一般服务   权重 </a:t>
            </a:r>
            <a:r>
              <a:rPr lang="en-US" altLang="zh-CN" sz="1600" u="none" dirty="0">
                <a:solidFill>
                  <a:srgbClr val="FF0000"/>
                </a:solidFill>
                <a:latin typeface="Times New Roman" panose="02020603050405020304" pitchFamily="18" charset="0"/>
              </a:rPr>
              <a:t>10</a:t>
            </a:r>
            <a:r>
              <a:rPr lang="zh-CN" altLang="en-US" sz="1600" u="none" dirty="0">
                <a:solidFill>
                  <a:srgbClr val="FF0000"/>
                </a:solidFill>
                <a:latin typeface="Times New Roman" panose="02020603050405020304" pitchFamily="18" charset="0"/>
              </a:rPr>
              <a:t>％                                               评价等级：</a:t>
            </a:r>
            <a:r>
              <a:rPr lang="en-US" altLang="zh-CN" sz="1600" u="none" dirty="0">
                <a:solidFill>
                  <a:srgbClr val="FF0000"/>
                </a:solidFill>
                <a:latin typeface="Times New Roman" panose="02020603050405020304" pitchFamily="18" charset="0"/>
              </a:rPr>
              <a:t>1</a:t>
            </a:r>
            <a:r>
              <a:rPr lang="zh-CN" altLang="en-US" sz="1600" u="none" dirty="0">
                <a:solidFill>
                  <a:srgbClr val="FF0000"/>
                </a:solidFill>
                <a:latin typeface="Times New Roman" panose="02020603050405020304" pitchFamily="18" charset="0"/>
              </a:rPr>
              <a:t>，</a:t>
            </a:r>
            <a:r>
              <a:rPr lang="en-US" altLang="zh-CN" sz="1600" u="none" dirty="0">
                <a:solidFill>
                  <a:srgbClr val="FF0000"/>
                </a:solidFill>
                <a:latin typeface="Times New Roman" panose="02020603050405020304" pitchFamily="18" charset="0"/>
              </a:rPr>
              <a:t>2</a:t>
            </a:r>
            <a:r>
              <a:rPr lang="zh-CN" altLang="en-US" sz="1600" u="none" dirty="0">
                <a:solidFill>
                  <a:srgbClr val="FF0000"/>
                </a:solidFill>
                <a:latin typeface="Times New Roman" panose="02020603050405020304" pitchFamily="18" charset="0"/>
              </a:rPr>
              <a:t>，</a:t>
            </a:r>
            <a:r>
              <a:rPr lang="en-US" altLang="zh-CN" sz="1600" u="none" dirty="0">
                <a:solidFill>
                  <a:srgbClr val="FF0000"/>
                </a:solidFill>
                <a:latin typeface="Times New Roman" panose="02020603050405020304" pitchFamily="18" charset="0"/>
              </a:rPr>
              <a:t>3</a:t>
            </a:r>
            <a:r>
              <a:rPr lang="zh-CN" altLang="en-US" sz="1600" u="none" dirty="0">
                <a:solidFill>
                  <a:srgbClr val="FF0000"/>
                </a:solidFill>
                <a:latin typeface="Times New Roman" panose="02020603050405020304" pitchFamily="18" charset="0"/>
              </a:rPr>
              <a:t>，</a:t>
            </a:r>
            <a:r>
              <a:rPr lang="en-US" altLang="zh-CN" sz="1600" u="none" dirty="0">
                <a:solidFill>
                  <a:srgbClr val="FF0000"/>
                </a:solidFill>
                <a:latin typeface="Times New Roman" panose="02020603050405020304" pitchFamily="18" charset="0"/>
              </a:rPr>
              <a:t>4</a:t>
            </a:r>
            <a:r>
              <a:rPr lang="zh-CN" altLang="en-US" sz="1600" u="none" dirty="0">
                <a:solidFill>
                  <a:srgbClr val="FF0000"/>
                </a:solidFill>
                <a:latin typeface="Times New Roman" panose="02020603050405020304" pitchFamily="18" charset="0"/>
              </a:rPr>
              <a:t>，</a:t>
            </a:r>
            <a:r>
              <a:rPr lang="en-US" altLang="zh-CN" sz="1600" u="none">
                <a:solidFill>
                  <a:srgbClr val="FF0000"/>
                </a:solidFill>
                <a:latin typeface="Times New Roman" panose="02020603050405020304" pitchFamily="18" charset="0"/>
              </a:rPr>
              <a:t>5</a:t>
            </a:r>
          </a:p>
          <a:p>
            <a:pPr>
              <a:spcBef>
                <a:spcPct val="50000"/>
              </a:spcBef>
            </a:pPr>
            <a:r>
              <a:rPr lang="en-US" altLang="zh-CN" sz="1600" u="none" dirty="0">
                <a:latin typeface="Times New Roman" panose="02020603050405020304" pitchFamily="18" charset="0"/>
              </a:rPr>
              <a:t>        </a:t>
            </a:r>
            <a:r>
              <a:rPr lang="zh-CN" altLang="en-US" sz="1600" u="none" dirty="0">
                <a:latin typeface="Times New Roman" panose="02020603050405020304" pitchFamily="18" charset="0"/>
              </a:rPr>
              <a:t>以一种受欢迎的方式和既定的程序来履行相关的办公室职责；通过邮递中心处理邮件、寄送文件；负责公告栏的书写；完成其他预订工作</a:t>
            </a:r>
          </a:p>
        </p:txBody>
      </p:sp>
    </p:spTree>
  </p:cSld>
  <p:clrMapOvr>
    <a:masterClrMapping/>
  </p:clrMapOvr>
  <p:transition>
    <p:random/>
  </p:transition>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579586" name="标题 579585"/>
          <p:cNvSpPr>
            <a:spLocks noGrp="1"/>
          </p:cNvSpPr>
          <p:nvPr>
            <p:ph type="title"/>
          </p:nvPr>
        </p:nvSpPr>
        <p:spPr>
          <a:ln/>
        </p:spPr>
        <p:txBody>
          <a:bodyPr anchor="ctr"/>
          <a:lstStyle/>
          <a:p>
            <a:r>
              <a:rPr lang="en-US" altLang="zh-CN" sz="3600" b="1" dirty="0">
                <a:solidFill>
                  <a:srgbClr val="FF0000"/>
                </a:solidFill>
              </a:rPr>
              <a:t>3</a:t>
            </a:r>
            <a:r>
              <a:rPr lang="zh-CN" altLang="en-US" sz="3600" b="1" dirty="0">
                <a:solidFill>
                  <a:srgbClr val="FF0000"/>
                </a:solidFill>
              </a:rPr>
              <a:t>、目标考核法</a:t>
            </a:r>
          </a:p>
        </p:txBody>
      </p:sp>
      <p:sp>
        <p:nvSpPr>
          <p:cNvPr id="579587" name="文本占位符 579586"/>
          <p:cNvSpPr>
            <a:spLocks noGrp="1"/>
          </p:cNvSpPr>
          <p:nvPr>
            <p:ph type="body" idx="1"/>
          </p:nvPr>
        </p:nvSpPr>
        <p:spPr>
          <a:ln/>
        </p:spPr>
        <p:txBody>
          <a:bodyPr/>
          <a:lstStyle/>
          <a:p>
            <a:pPr>
              <a:spcBef>
                <a:spcPct val="0"/>
              </a:spcBef>
              <a:buClrTx/>
              <a:buSzTx/>
            </a:pPr>
            <a:r>
              <a:rPr lang="zh-CN" altLang="en-US" sz="2800" b="1" dirty="0"/>
              <a:t>使组织中的上、下级一起协商，根据组织的使命确定一定时期内组织的总目标，由此决定上、下级的责任和分目标</a:t>
            </a:r>
          </a:p>
          <a:p>
            <a:pPr>
              <a:spcBef>
                <a:spcPct val="0"/>
              </a:spcBef>
              <a:buClrTx/>
              <a:buSzTx/>
            </a:pPr>
            <a:r>
              <a:rPr lang="zh-CN" altLang="en-US" sz="2800" b="1" dirty="0"/>
              <a:t>把目标作为组织经营、评估的标准和奖惩的依据，以达到开发各级人员潜能、提升个人与组织绩效的目的</a:t>
            </a:r>
          </a:p>
          <a:p>
            <a:pPr>
              <a:spcBef>
                <a:spcPct val="0"/>
              </a:spcBef>
              <a:buClrTx/>
              <a:buSzTx/>
            </a:pPr>
            <a:endParaRPr lang="zh-CN" altLang="en-US" sz="2800" dirty="0"/>
          </a:p>
        </p:txBody>
      </p:sp>
    </p:spTree>
  </p:cSld>
  <p:clrMapOvr>
    <a:masterClrMapping/>
  </p:clrMapOvr>
  <p:transition>
    <p:random/>
  </p:transition>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921602" name="标题 921601"/>
          <p:cNvSpPr>
            <a:spLocks noGrp="1"/>
          </p:cNvSpPr>
          <p:nvPr>
            <p:ph type="title"/>
          </p:nvPr>
        </p:nvSpPr>
        <p:spPr>
          <a:ln/>
        </p:spPr>
        <p:txBody>
          <a:bodyPr anchor="ctr"/>
          <a:lstStyle/>
          <a:p>
            <a:r>
              <a:rPr lang="zh-CN" altLang="en-US" sz="3600" b="1" dirty="0"/>
              <a:t>目标考核法的步骤</a:t>
            </a:r>
          </a:p>
        </p:txBody>
      </p:sp>
      <p:sp>
        <p:nvSpPr>
          <p:cNvPr id="921603" name="文本占位符 921602"/>
          <p:cNvSpPr>
            <a:spLocks noGrp="1"/>
          </p:cNvSpPr>
          <p:nvPr>
            <p:ph type="body" idx="1"/>
          </p:nvPr>
        </p:nvSpPr>
        <p:spPr>
          <a:ln/>
        </p:spPr>
        <p:txBody>
          <a:bodyPr/>
          <a:lstStyle/>
          <a:p>
            <a:r>
              <a:rPr lang="en-US" altLang="zh-CN" b="1" dirty="0"/>
              <a:t>1</a:t>
            </a:r>
            <a:r>
              <a:rPr lang="zh-CN" altLang="en-US" b="1" dirty="0"/>
              <a:t>、确定工作职责范围</a:t>
            </a:r>
          </a:p>
          <a:p>
            <a:r>
              <a:rPr lang="en-US" altLang="zh-CN" b="1" dirty="0"/>
              <a:t>2</a:t>
            </a:r>
            <a:r>
              <a:rPr lang="zh-CN" altLang="en-US" b="1" dirty="0"/>
              <a:t>、确定具体的目标值</a:t>
            </a:r>
          </a:p>
          <a:p>
            <a:r>
              <a:rPr lang="en-US" altLang="zh-CN" b="1" dirty="0"/>
              <a:t>3</a:t>
            </a:r>
            <a:r>
              <a:rPr lang="zh-CN" altLang="en-US" b="1" dirty="0"/>
              <a:t>、审阅目标</a:t>
            </a:r>
          </a:p>
          <a:p>
            <a:r>
              <a:rPr lang="en-US" altLang="zh-CN" b="1" dirty="0"/>
              <a:t>4</a:t>
            </a:r>
            <a:r>
              <a:rPr lang="zh-CN" altLang="en-US" b="1" dirty="0"/>
              <a:t>、实施目标</a:t>
            </a:r>
          </a:p>
          <a:p>
            <a:r>
              <a:rPr lang="en-US" altLang="zh-CN" b="1" dirty="0"/>
              <a:t>5</a:t>
            </a:r>
            <a:r>
              <a:rPr lang="zh-CN" altLang="en-US" b="1" dirty="0"/>
              <a:t>、总结报告</a:t>
            </a:r>
          </a:p>
          <a:p>
            <a:r>
              <a:rPr lang="en-US" altLang="zh-CN" b="1" dirty="0"/>
              <a:t>6</a:t>
            </a:r>
            <a:r>
              <a:rPr lang="zh-CN" altLang="en-US" b="1" dirty="0"/>
              <a:t>、考核及后续措施</a:t>
            </a:r>
          </a:p>
        </p:txBody>
      </p:sp>
    </p:spTree>
  </p:cSld>
  <p:clrMapOvr>
    <a:masterClrMapping/>
  </p:clrMapOvr>
  <p:transition>
    <p:random/>
  </p:transition>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242690" name="标题 242689"/>
          <p:cNvSpPr>
            <a:spLocks noGrp="1"/>
          </p:cNvSpPr>
          <p:nvPr>
            <p:ph type="title"/>
          </p:nvPr>
        </p:nvSpPr>
        <p:spPr>
          <a:ln/>
        </p:spPr>
        <p:txBody>
          <a:bodyPr anchor="ctr"/>
          <a:lstStyle/>
          <a:p>
            <a:r>
              <a:rPr lang="zh-CN" altLang="en-US" sz="3200" b="1" dirty="0"/>
              <a:t>目标管理的评价</a:t>
            </a:r>
            <a:endParaRPr lang="zh-CN" altLang="en-US" sz="3200" b="1"/>
          </a:p>
        </p:txBody>
      </p:sp>
      <p:sp>
        <p:nvSpPr>
          <p:cNvPr id="242691" name="文本占位符 242690"/>
          <p:cNvSpPr>
            <a:spLocks noGrp="1"/>
          </p:cNvSpPr>
          <p:nvPr>
            <p:ph type="body" idx="1"/>
          </p:nvPr>
        </p:nvSpPr>
        <p:spPr>
          <a:ln/>
        </p:spPr>
        <p:txBody>
          <a:bodyPr/>
          <a:lstStyle/>
          <a:p>
            <a:pPr>
              <a:lnSpc>
                <a:spcPct val="90000"/>
              </a:lnSpc>
            </a:pPr>
            <a:r>
              <a:rPr lang="zh-CN" altLang="en-US" dirty="0"/>
              <a:t>优点</a:t>
            </a:r>
            <a:r>
              <a:rPr lang="en-US" altLang="zh-CN"/>
              <a:t>:</a:t>
            </a:r>
          </a:p>
          <a:p>
            <a:pPr lvl="1">
              <a:lnSpc>
                <a:spcPct val="90000"/>
              </a:lnSpc>
            </a:pPr>
            <a:r>
              <a:rPr lang="zh-CN" altLang="en-US" dirty="0"/>
              <a:t>通过目标的制定有效地指导与监控员工工作行为</a:t>
            </a:r>
            <a:r>
              <a:rPr lang="en-US" altLang="zh-CN" dirty="0"/>
              <a:t>,</a:t>
            </a:r>
            <a:r>
              <a:rPr lang="zh-CN" altLang="en-US" dirty="0"/>
              <a:t>同时加强员工自我管理意识</a:t>
            </a:r>
            <a:r>
              <a:rPr lang="en-US" altLang="zh-CN"/>
              <a:t>;</a:t>
            </a:r>
          </a:p>
          <a:p>
            <a:pPr lvl="1">
              <a:lnSpc>
                <a:spcPct val="90000"/>
              </a:lnSpc>
            </a:pPr>
            <a:r>
              <a:rPr lang="zh-CN" altLang="en-US" dirty="0"/>
              <a:t>以目标的达成情况作为打分标准</a:t>
            </a:r>
            <a:r>
              <a:rPr lang="en-US" altLang="zh-CN" dirty="0"/>
              <a:t>,</a:t>
            </a:r>
            <a:r>
              <a:rPr lang="zh-CN" altLang="en-US" dirty="0"/>
              <a:t>客观性强</a:t>
            </a:r>
            <a:r>
              <a:rPr lang="en-US" altLang="zh-CN"/>
              <a:t>.</a:t>
            </a:r>
          </a:p>
          <a:p>
            <a:pPr>
              <a:lnSpc>
                <a:spcPct val="90000"/>
              </a:lnSpc>
            </a:pPr>
            <a:r>
              <a:rPr lang="zh-CN" altLang="en-US" dirty="0"/>
              <a:t>缺点</a:t>
            </a:r>
            <a:r>
              <a:rPr lang="en-US" altLang="zh-CN"/>
              <a:t>:</a:t>
            </a:r>
          </a:p>
          <a:p>
            <a:pPr lvl="1">
              <a:lnSpc>
                <a:spcPct val="90000"/>
              </a:lnSpc>
            </a:pPr>
            <a:r>
              <a:rPr lang="zh-CN" altLang="en-US" dirty="0"/>
              <a:t>订立目标的过程复杂</a:t>
            </a:r>
            <a:r>
              <a:rPr lang="en-US" altLang="zh-CN" dirty="0"/>
              <a:t>,</a:t>
            </a:r>
            <a:r>
              <a:rPr lang="zh-CN" altLang="en-US" dirty="0"/>
              <a:t>时间多</a:t>
            </a:r>
            <a:r>
              <a:rPr lang="en-US" altLang="zh-CN" dirty="0"/>
              <a:t>,</a:t>
            </a:r>
            <a:r>
              <a:rPr lang="zh-CN" altLang="en-US" dirty="0"/>
              <a:t>成本高</a:t>
            </a:r>
          </a:p>
          <a:p>
            <a:pPr lvl="1">
              <a:lnSpc>
                <a:spcPct val="90000"/>
              </a:lnSpc>
            </a:pPr>
            <a:r>
              <a:rPr lang="zh-CN" altLang="en-US" dirty="0"/>
              <a:t>目标与评分标准因员工不同而不同</a:t>
            </a:r>
            <a:r>
              <a:rPr lang="en-US" altLang="zh-CN" dirty="0"/>
              <a:t>,</a:t>
            </a:r>
            <a:r>
              <a:rPr lang="zh-CN" altLang="en-US" dirty="0"/>
              <a:t>所以最终考核分数在同级员工中缺乏可比性</a:t>
            </a:r>
            <a:r>
              <a:rPr lang="en-US" altLang="zh-CN"/>
              <a:t>.</a:t>
            </a:r>
          </a:p>
        </p:txBody>
      </p:sp>
    </p:spTree>
  </p:cSld>
  <p:clrMapOvr>
    <a:masterClrMapping/>
  </p:clrMapOvr>
  <p:transition>
    <p:random/>
  </p:transition>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235522" name="标题 235521"/>
          <p:cNvSpPr>
            <a:spLocks noGrp="1"/>
          </p:cNvSpPr>
          <p:nvPr>
            <p:ph type="title"/>
          </p:nvPr>
        </p:nvSpPr>
        <p:spPr>
          <a:ln/>
        </p:spPr>
        <p:txBody>
          <a:bodyPr anchor="ctr"/>
          <a:lstStyle/>
          <a:p>
            <a:r>
              <a:rPr lang="en-US" altLang="zh-CN" sz="3600" b="1" dirty="0">
                <a:solidFill>
                  <a:srgbClr val="FF0000"/>
                </a:solidFill>
              </a:rPr>
              <a:t>4</a:t>
            </a:r>
            <a:r>
              <a:rPr lang="zh-CN" altLang="en-US" sz="3600" b="1" dirty="0">
                <a:solidFill>
                  <a:srgbClr val="FF0000"/>
                </a:solidFill>
              </a:rPr>
              <a:t>、关键事件法</a:t>
            </a:r>
            <a:endParaRPr lang="zh-CN" altLang="en-US" sz="3600" b="1">
              <a:solidFill>
                <a:srgbClr val="FF0000"/>
              </a:solidFill>
            </a:endParaRPr>
          </a:p>
        </p:txBody>
      </p:sp>
      <p:sp>
        <p:nvSpPr>
          <p:cNvPr id="235523" name="文本占位符 235522"/>
          <p:cNvSpPr>
            <a:spLocks noGrp="1"/>
          </p:cNvSpPr>
          <p:nvPr>
            <p:ph type="body" idx="1"/>
          </p:nvPr>
        </p:nvSpPr>
        <p:spPr>
          <a:xfrm>
            <a:off x="1752600" y="1600200"/>
            <a:ext cx="6781800" cy="3810000"/>
          </a:xfrm>
          <a:ln/>
        </p:spPr>
        <p:txBody>
          <a:bodyPr/>
          <a:lstStyle/>
          <a:p>
            <a:pPr>
              <a:buNone/>
            </a:pPr>
            <a:r>
              <a:rPr lang="en-US" altLang="zh-CN" sz="2800" dirty="0"/>
              <a:t>    </a:t>
            </a:r>
            <a:r>
              <a:rPr lang="zh-CN" altLang="en-US" sz="2800" dirty="0"/>
              <a:t>对员工在工作中极为成功或极为失败的事件的观察和分析来判断该员工在类似事件或在介于关键事件之间可能的行为和表现</a:t>
            </a:r>
            <a:r>
              <a:rPr lang="en-US" altLang="zh-CN" sz="2800"/>
              <a:t>.</a:t>
            </a:r>
          </a:p>
          <a:p>
            <a:r>
              <a:rPr lang="zh-CN" altLang="en-US" sz="2800" dirty="0"/>
              <a:t>优点</a:t>
            </a:r>
            <a:r>
              <a:rPr lang="en-US" altLang="zh-CN" sz="2800" dirty="0"/>
              <a:t>:</a:t>
            </a:r>
            <a:r>
              <a:rPr lang="zh-CN" altLang="en-US" sz="2800" dirty="0"/>
              <a:t>时间跨度大</a:t>
            </a:r>
            <a:r>
              <a:rPr lang="en-US" altLang="zh-CN" sz="2800" dirty="0"/>
              <a:t>,</a:t>
            </a:r>
            <a:r>
              <a:rPr lang="zh-CN" altLang="en-US" sz="2800" dirty="0"/>
              <a:t>以事实为根据</a:t>
            </a:r>
          </a:p>
          <a:p>
            <a:r>
              <a:rPr lang="zh-CN" altLang="en-US" sz="2800" dirty="0"/>
              <a:t>缺点</a:t>
            </a:r>
            <a:r>
              <a:rPr lang="en-US" altLang="zh-CN" sz="2800" dirty="0"/>
              <a:t>:</a:t>
            </a:r>
            <a:r>
              <a:rPr lang="zh-CN" altLang="en-US" sz="2800" dirty="0"/>
              <a:t>费时费力</a:t>
            </a:r>
            <a:r>
              <a:rPr lang="en-US" altLang="zh-CN" sz="2800" dirty="0"/>
              <a:t>,</a:t>
            </a:r>
            <a:r>
              <a:rPr lang="zh-CN" altLang="en-US" sz="2800" dirty="0"/>
              <a:t>只能定性不能定量</a:t>
            </a:r>
            <a:r>
              <a:rPr lang="en-US" altLang="zh-CN" sz="2800" dirty="0"/>
              <a:t>,</a:t>
            </a:r>
            <a:r>
              <a:rPr lang="zh-CN" altLang="en-US" sz="2800" dirty="0"/>
              <a:t>不能区分工作行为的重要程度</a:t>
            </a:r>
            <a:r>
              <a:rPr lang="en-US" altLang="zh-CN" sz="2800" dirty="0"/>
              <a:t>,</a:t>
            </a:r>
            <a:r>
              <a:rPr lang="zh-CN" altLang="en-US" sz="2800" dirty="0"/>
              <a:t>难于在员工之间进行比较，易引起矛盾。</a:t>
            </a:r>
            <a:endParaRPr lang="zh-CN" altLang="en-US" sz="2800"/>
          </a:p>
        </p:txBody>
      </p:sp>
      <p:sp>
        <p:nvSpPr>
          <p:cNvPr id="235524" name="矩形 235523"/>
          <p:cNvSpPr/>
          <p:nvPr/>
        </p:nvSpPr>
        <p:spPr>
          <a:xfrm>
            <a:off x="609600" y="5334000"/>
            <a:ext cx="7847013" cy="519113"/>
          </a:xfrm>
          <a:prstGeom prst="rect">
            <a:avLst/>
          </a:prstGeom>
          <a:noFill/>
          <a:ln w="9525">
            <a:noFill/>
          </a:ln>
        </p:spPr>
        <p:txBody>
          <a:bodyPr wrap="none" anchor="t">
            <a:spAutoFit/>
          </a:bodyPr>
          <a:lstStyle/>
          <a:p>
            <a:pPr eaLnBrk="1" hangingPunct="1"/>
            <a:r>
              <a:rPr lang="zh-CN" altLang="en-US" sz="2800" b="1" u="none" dirty="0">
                <a:solidFill>
                  <a:srgbClr val="EA3669"/>
                </a:solidFill>
                <a:latin typeface="Arial Narrow" panose="020B0606020202030204" pitchFamily="34" charset="0"/>
              </a:rPr>
              <a:t>弥补其他方法的不足</a:t>
            </a:r>
            <a:r>
              <a:rPr lang="en-US" altLang="zh-CN" sz="2800" b="1" u="none" dirty="0">
                <a:solidFill>
                  <a:srgbClr val="EA3669"/>
                </a:solidFill>
                <a:latin typeface="Arial Narrow" panose="020B0606020202030204" pitchFamily="34" charset="0"/>
              </a:rPr>
              <a:t>,</a:t>
            </a:r>
            <a:r>
              <a:rPr lang="zh-CN" altLang="en-US" sz="2800" b="1" u="none" dirty="0">
                <a:solidFill>
                  <a:srgbClr val="EA3669"/>
                </a:solidFill>
                <a:latin typeface="Arial Narrow" panose="020B0606020202030204" pitchFamily="34" charset="0"/>
              </a:rPr>
              <a:t>为其他方法提供依据和参考</a:t>
            </a:r>
            <a:r>
              <a:rPr lang="en-US" altLang="zh-CN" sz="2800" b="1" u="none">
                <a:latin typeface="Arial Narrow" panose="020B0606020202030204" pitchFamily="34" charset="0"/>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35522"/>
                                        </p:tgtEl>
                                        <p:attrNameLst>
                                          <p:attrName>style.visibility</p:attrName>
                                        </p:attrNameLst>
                                      </p:cBhvr>
                                      <p:to>
                                        <p:strVal val="visible"/>
                                      </p:to>
                                    </p:set>
                                    <p:anim calcmode="lin" valueType="num">
                                      <p:cBhvr additive="base">
                                        <p:cTn id="7" dur="500" fill="hold"/>
                                        <p:tgtEl>
                                          <p:spTgt spid="235522"/>
                                        </p:tgtEl>
                                        <p:attrNameLst>
                                          <p:attrName>ppt_x</p:attrName>
                                        </p:attrNameLst>
                                      </p:cBhvr>
                                      <p:tavLst>
                                        <p:tav tm="0">
                                          <p:val>
                                            <p:strVal val="0-#ppt_w/2"/>
                                          </p:val>
                                        </p:tav>
                                        <p:tav tm="100000">
                                          <p:val>
                                            <p:strVal val="#ppt_x"/>
                                          </p:val>
                                        </p:tav>
                                      </p:tavLst>
                                    </p:anim>
                                    <p:anim calcmode="lin" valueType="num">
                                      <p:cBhvr additive="base">
                                        <p:cTn id="8" dur="500" fill="hold"/>
                                        <p:tgtEl>
                                          <p:spTgt spid="23552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35523">
                                            <p:txEl>
                                              <p:pRg st="0" end="0"/>
                                            </p:txEl>
                                          </p:spTgt>
                                        </p:tgtEl>
                                        <p:attrNameLst>
                                          <p:attrName>style.visibility</p:attrName>
                                        </p:attrNameLst>
                                      </p:cBhvr>
                                      <p:to>
                                        <p:strVal val="visible"/>
                                      </p:to>
                                    </p:set>
                                    <p:anim calcmode="lin" valueType="num">
                                      <p:cBhvr additive="base">
                                        <p:cTn id="13" dur="500" fill="hold"/>
                                        <p:tgtEl>
                                          <p:spTgt spid="23552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355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35523">
                                            <p:txEl>
                                              <p:pRg st="1" end="1"/>
                                            </p:txEl>
                                          </p:spTgt>
                                        </p:tgtEl>
                                        <p:attrNameLst>
                                          <p:attrName>style.visibility</p:attrName>
                                        </p:attrNameLst>
                                      </p:cBhvr>
                                      <p:to>
                                        <p:strVal val="visible"/>
                                      </p:to>
                                    </p:set>
                                    <p:anim calcmode="lin" valueType="num">
                                      <p:cBhvr additive="base">
                                        <p:cTn id="19" dur="500" fill="hold"/>
                                        <p:tgtEl>
                                          <p:spTgt spid="23552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355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35523">
                                            <p:txEl>
                                              <p:pRg st="2" end="2"/>
                                            </p:txEl>
                                          </p:spTgt>
                                        </p:tgtEl>
                                        <p:attrNameLst>
                                          <p:attrName>style.visibility</p:attrName>
                                        </p:attrNameLst>
                                      </p:cBhvr>
                                      <p:to>
                                        <p:strVal val="visible"/>
                                      </p:to>
                                    </p:set>
                                    <p:anim calcmode="lin" valueType="num">
                                      <p:cBhvr additive="base">
                                        <p:cTn id="25" dur="500" fill="hold"/>
                                        <p:tgtEl>
                                          <p:spTgt spid="23552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3552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35524"/>
                                        </p:tgtEl>
                                        <p:attrNameLst>
                                          <p:attrName>style.visibility</p:attrName>
                                        </p:attrNameLst>
                                      </p:cBhvr>
                                      <p:to>
                                        <p:strVal val="visible"/>
                                      </p:to>
                                    </p:set>
                                    <p:anim calcmode="lin" valueType="num">
                                      <p:cBhvr additive="base">
                                        <p:cTn id="31" dur="500" fill="hold"/>
                                        <p:tgtEl>
                                          <p:spTgt spid="235524"/>
                                        </p:tgtEl>
                                        <p:attrNameLst>
                                          <p:attrName>ppt_x</p:attrName>
                                        </p:attrNameLst>
                                      </p:cBhvr>
                                      <p:tavLst>
                                        <p:tav tm="0">
                                          <p:val>
                                            <p:strVal val="0-#ppt_w/2"/>
                                          </p:val>
                                        </p:tav>
                                        <p:tav tm="100000">
                                          <p:val>
                                            <p:strVal val="#ppt_x"/>
                                          </p:val>
                                        </p:tav>
                                      </p:tavLst>
                                    </p:anim>
                                    <p:anim calcmode="lin" valueType="num">
                                      <p:cBhvr additive="base">
                                        <p:cTn id="32" dur="500" fill="hold"/>
                                        <p:tgtEl>
                                          <p:spTgt spid="2355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2" grpId="0"/>
      <p:bldP spid="235523" grpId="0" build="p"/>
      <p:bldP spid="23552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858" name="文本占位符 761857"/>
          <p:cNvSpPr>
            <a:spLocks noGrp="1"/>
          </p:cNvSpPr>
          <p:nvPr>
            <p:ph type="body" idx="1"/>
          </p:nvPr>
        </p:nvSpPr>
        <p:spPr>
          <a:xfrm>
            <a:off x="684213" y="333375"/>
            <a:ext cx="8459787" cy="6524625"/>
          </a:xfrm>
          <a:ln/>
        </p:spPr>
        <p:txBody>
          <a:bodyPr lIns="0" tIns="0" rIns="0" bIns="0"/>
          <a:lstStyle/>
          <a:p>
            <a:pPr algn="just">
              <a:lnSpc>
                <a:spcPct val="90000"/>
              </a:lnSpc>
            </a:pPr>
            <a:r>
              <a:rPr lang="en-US" altLang="zh-CN" sz="3200" b="1" dirty="0">
                <a:solidFill>
                  <a:schemeClr val="hlink"/>
                </a:solidFill>
              </a:rPr>
              <a:t>  </a:t>
            </a:r>
            <a:r>
              <a:rPr lang="en-US" altLang="zh-CN" sz="3200" b="1">
                <a:solidFill>
                  <a:schemeClr val="hlink"/>
                </a:solidFill>
              </a:rPr>
              <a:t>HR</a:t>
            </a:r>
            <a:r>
              <a:rPr lang="zh-CN" altLang="en-US" sz="3200" b="1" dirty="0">
                <a:solidFill>
                  <a:schemeClr val="hlink"/>
                </a:solidFill>
                <a:latin typeface="Times New Roman" panose="02020603050405020304" pitchFamily="18" charset="0"/>
              </a:rPr>
              <a:t>课程的适用范围</a:t>
            </a:r>
            <a:r>
              <a:rPr lang="zh-CN" altLang="en-US" sz="3200" dirty="0">
                <a:solidFill>
                  <a:schemeClr val="hlink"/>
                </a:solidFill>
                <a:latin typeface="Times New Roman" panose="02020603050405020304" pitchFamily="18" charset="0"/>
              </a:rPr>
              <a:t>：</a:t>
            </a:r>
          </a:p>
          <a:p>
            <a:pPr algn="just">
              <a:lnSpc>
                <a:spcPct val="90000"/>
              </a:lnSpc>
            </a:pPr>
            <a:endParaRPr lang="zh-CN" altLang="en-US" sz="3200" dirty="0">
              <a:solidFill>
                <a:schemeClr val="hlink"/>
              </a:solidFill>
              <a:latin typeface="Times New Roman" panose="02020603050405020304" pitchFamily="18" charset="0"/>
            </a:endParaRPr>
          </a:p>
          <a:p>
            <a:pPr algn="just">
              <a:lnSpc>
                <a:spcPct val="90000"/>
              </a:lnSpc>
              <a:buNone/>
            </a:pPr>
            <a:r>
              <a:rPr lang="zh-CN" altLang="en-US" sz="1800" b="1" i="1" u="sng" dirty="0">
                <a:latin typeface="Times New Roman" panose="02020603050405020304" pitchFamily="18" charset="0"/>
              </a:rPr>
              <a:t>   </a:t>
            </a:r>
            <a:r>
              <a:rPr lang="zh-CN" altLang="en-US" sz="2800" b="1" i="1" u="sng" dirty="0">
                <a:latin typeface="Times New Roman" panose="02020603050405020304" pitchFamily="18" charset="0"/>
              </a:rPr>
              <a:t>各类组织</a:t>
            </a:r>
            <a:r>
              <a:rPr lang="zh-CN" altLang="en-US" sz="2800" b="1" dirty="0">
                <a:latin typeface="Times New Roman" panose="02020603050405020304" pitchFamily="18" charset="0"/>
              </a:rPr>
              <a:t>（不仅仅是一般意义上的“工商企业，也包括学校、医院 等各种私人的或公共的组织，一切的组织）</a:t>
            </a:r>
            <a:endParaRPr lang="zh-CN" altLang="en-US" sz="2800" b="1" dirty="0"/>
          </a:p>
          <a:p>
            <a:pPr algn="just">
              <a:lnSpc>
                <a:spcPct val="90000"/>
              </a:lnSpc>
              <a:buNone/>
            </a:pPr>
            <a:r>
              <a:rPr lang="zh-CN" altLang="en-US" sz="2800" b="1" i="1" u="sng" dirty="0">
                <a:latin typeface="Times New Roman" panose="02020603050405020304" pitchFamily="18" charset="0"/>
              </a:rPr>
              <a:t>  各类管理者</a:t>
            </a:r>
            <a:r>
              <a:rPr lang="zh-CN" altLang="en-US" sz="2800" b="1" dirty="0">
                <a:latin typeface="Times New Roman" panose="02020603050405020304" pitchFamily="18" charset="0"/>
              </a:rPr>
              <a:t>（不仅仅是人力资源管理专家）</a:t>
            </a:r>
            <a:endParaRPr lang="zh-CN" altLang="en-US" sz="2800" b="1" dirty="0"/>
          </a:p>
          <a:p>
            <a:r>
              <a:rPr lang="en-US" altLang="zh-CN" sz="2800" b="1"/>
              <a:t>HR</a:t>
            </a:r>
            <a:r>
              <a:rPr lang="zh-CN" altLang="en-US" sz="2800" b="1" dirty="0">
                <a:latin typeface="Times New Roman" panose="02020603050405020304" pitchFamily="18" charset="0"/>
              </a:rPr>
              <a:t>课程学学习目的</a:t>
            </a:r>
            <a:r>
              <a:rPr lang="zh-CN" altLang="en-US" dirty="0"/>
              <a:t> </a:t>
            </a:r>
            <a:endParaRPr lang="zh-CN" altLang="en-US" sz="2800" b="1" dirty="0"/>
          </a:p>
          <a:p>
            <a:pPr algn="just">
              <a:lnSpc>
                <a:spcPct val="90000"/>
              </a:lnSpc>
              <a:buNone/>
            </a:pPr>
            <a:r>
              <a:rPr lang="zh-CN" altLang="en-US" sz="2800" dirty="0"/>
              <a:t>      </a:t>
            </a:r>
            <a:r>
              <a:rPr lang="zh-CN" altLang="en-US" sz="2800" b="1" dirty="0">
                <a:latin typeface="Times New Roman" panose="02020603050405020304" pitchFamily="18" charset="0"/>
              </a:rPr>
              <a:t>更新观念</a:t>
            </a:r>
          </a:p>
          <a:p>
            <a:pPr algn="just">
              <a:lnSpc>
                <a:spcPct val="90000"/>
              </a:lnSpc>
              <a:buNone/>
            </a:pPr>
            <a:r>
              <a:rPr lang="zh-CN" altLang="en-US" sz="2800" b="1" dirty="0">
                <a:latin typeface="Times New Roman" panose="02020603050405020304" pitchFamily="18" charset="0"/>
              </a:rPr>
              <a:t>           扩大知识</a:t>
            </a:r>
          </a:p>
          <a:p>
            <a:pPr algn="just">
              <a:lnSpc>
                <a:spcPct val="90000"/>
              </a:lnSpc>
              <a:buNone/>
            </a:pPr>
            <a:r>
              <a:rPr lang="zh-CN" altLang="en-US" sz="2800" b="1" dirty="0">
                <a:latin typeface="Times New Roman" panose="02020603050405020304" pitchFamily="18" charset="0"/>
              </a:rPr>
              <a:t>           提高技能</a:t>
            </a:r>
            <a:endParaRPr lang="zh-CN" altLang="en-US" sz="2800" b="1" dirty="0"/>
          </a:p>
          <a:p>
            <a:pPr algn="just">
              <a:lnSpc>
                <a:spcPct val="90000"/>
              </a:lnSpc>
              <a:buNone/>
            </a:pPr>
            <a:endParaRPr lang="zh-CN" altLang="en-US" sz="2800" b="1"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761858">
                                            <p:txEl>
                                              <p:pRg st="0" end="0"/>
                                            </p:txEl>
                                          </p:spTgt>
                                        </p:tgtEl>
                                        <p:attrNameLst>
                                          <p:attrName>style.visibility</p:attrName>
                                        </p:attrNameLst>
                                      </p:cBhvr>
                                      <p:to>
                                        <p:strVal val="visible"/>
                                      </p:to>
                                    </p:set>
                                    <p:animEffect transition="in" filter="checkerboard(across)">
                                      <p:cBhvr>
                                        <p:cTn id="7" dur="500"/>
                                        <p:tgtEl>
                                          <p:spTgt spid="761858">
                                            <p:txEl>
                                              <p:pRg st="0" end="0"/>
                                            </p:txEl>
                                          </p:spTgt>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761858">
                                            <p:txEl>
                                              <p:pRg st="2" end="2"/>
                                            </p:txEl>
                                          </p:spTgt>
                                        </p:tgtEl>
                                        <p:attrNameLst>
                                          <p:attrName>style.visibility</p:attrName>
                                        </p:attrNameLst>
                                      </p:cBhvr>
                                      <p:to>
                                        <p:strVal val="visible"/>
                                      </p:to>
                                    </p:set>
                                    <p:animEffect transition="in" filter="checkerboard(across)">
                                      <p:cBhvr>
                                        <p:cTn id="11" dur="500"/>
                                        <p:tgtEl>
                                          <p:spTgt spid="761858">
                                            <p:txEl>
                                              <p:pRg st="2" end="2"/>
                                            </p:txEl>
                                          </p:spTgt>
                                        </p:tgtEl>
                                      </p:cBhvr>
                                    </p:animEffect>
                                  </p:childTnLst>
                                </p:cTn>
                              </p:par>
                            </p:childTnLst>
                          </p:cTn>
                        </p:par>
                        <p:par>
                          <p:cTn id="12" fill="hold">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761858">
                                            <p:txEl>
                                              <p:pRg st="3" end="3"/>
                                            </p:txEl>
                                          </p:spTgt>
                                        </p:tgtEl>
                                        <p:attrNameLst>
                                          <p:attrName>style.visibility</p:attrName>
                                        </p:attrNameLst>
                                      </p:cBhvr>
                                      <p:to>
                                        <p:strVal val="visible"/>
                                      </p:to>
                                    </p:set>
                                    <p:animEffect transition="in" filter="checkerboard(across)">
                                      <p:cBhvr>
                                        <p:cTn id="15" dur="500"/>
                                        <p:tgtEl>
                                          <p:spTgt spid="761858">
                                            <p:txEl>
                                              <p:pRg st="3" end="3"/>
                                            </p:txEl>
                                          </p:spTgt>
                                        </p:tgtEl>
                                      </p:cBhvr>
                                    </p:animEffect>
                                  </p:childTnLst>
                                </p:cTn>
                              </p:par>
                            </p:childTnLst>
                          </p:cTn>
                        </p:par>
                        <p:par>
                          <p:cTn id="16" fill="hold">
                            <p:stCondLst>
                              <p:cond delay="1500"/>
                            </p:stCondLst>
                            <p:childTnLst>
                              <p:par>
                                <p:cTn id="17" presetID="5" presetClass="entr" presetSubtype="10" fill="hold" grpId="0" nodeType="afterEffect">
                                  <p:stCondLst>
                                    <p:cond delay="0"/>
                                  </p:stCondLst>
                                  <p:childTnLst>
                                    <p:set>
                                      <p:cBhvr>
                                        <p:cTn id="18" dur="1" fill="hold">
                                          <p:stCondLst>
                                            <p:cond delay="0"/>
                                          </p:stCondLst>
                                        </p:cTn>
                                        <p:tgtEl>
                                          <p:spTgt spid="761858">
                                            <p:txEl>
                                              <p:pRg st="4" end="4"/>
                                            </p:txEl>
                                          </p:spTgt>
                                        </p:tgtEl>
                                        <p:attrNameLst>
                                          <p:attrName>style.visibility</p:attrName>
                                        </p:attrNameLst>
                                      </p:cBhvr>
                                      <p:to>
                                        <p:strVal val="visible"/>
                                      </p:to>
                                    </p:set>
                                    <p:animEffect transition="in" filter="checkerboard(across)">
                                      <p:cBhvr>
                                        <p:cTn id="19" dur="500"/>
                                        <p:tgtEl>
                                          <p:spTgt spid="761858">
                                            <p:txEl>
                                              <p:pRg st="4" end="4"/>
                                            </p:txEl>
                                          </p:spTgt>
                                        </p:tgtEl>
                                      </p:cBhvr>
                                    </p:animEffect>
                                  </p:childTnLst>
                                </p:cTn>
                              </p:par>
                            </p:childTnLst>
                          </p:cTn>
                        </p:par>
                        <p:par>
                          <p:cTn id="20" fill="hold">
                            <p:stCondLst>
                              <p:cond delay="2000"/>
                            </p:stCondLst>
                            <p:childTnLst>
                              <p:par>
                                <p:cTn id="21" presetID="5" presetClass="entr" presetSubtype="10" fill="hold" grpId="0" nodeType="afterEffect">
                                  <p:stCondLst>
                                    <p:cond delay="0"/>
                                  </p:stCondLst>
                                  <p:childTnLst>
                                    <p:set>
                                      <p:cBhvr>
                                        <p:cTn id="22" dur="1" fill="hold">
                                          <p:stCondLst>
                                            <p:cond delay="0"/>
                                          </p:stCondLst>
                                        </p:cTn>
                                        <p:tgtEl>
                                          <p:spTgt spid="761858">
                                            <p:txEl>
                                              <p:pRg st="5" end="5"/>
                                            </p:txEl>
                                          </p:spTgt>
                                        </p:tgtEl>
                                        <p:attrNameLst>
                                          <p:attrName>style.visibility</p:attrName>
                                        </p:attrNameLst>
                                      </p:cBhvr>
                                      <p:to>
                                        <p:strVal val="visible"/>
                                      </p:to>
                                    </p:set>
                                    <p:animEffect transition="in" filter="checkerboard(across)">
                                      <p:cBhvr>
                                        <p:cTn id="23" dur="500"/>
                                        <p:tgtEl>
                                          <p:spTgt spid="761858">
                                            <p:txEl>
                                              <p:pRg st="5" end="5"/>
                                            </p:txEl>
                                          </p:spTgt>
                                        </p:tgtEl>
                                      </p:cBhvr>
                                    </p:animEffect>
                                  </p:childTnLst>
                                </p:cTn>
                              </p:par>
                            </p:childTnLst>
                          </p:cTn>
                        </p:par>
                        <p:par>
                          <p:cTn id="24" fill="hold">
                            <p:stCondLst>
                              <p:cond delay="2500"/>
                            </p:stCondLst>
                            <p:childTnLst>
                              <p:par>
                                <p:cTn id="25" presetID="5" presetClass="entr" presetSubtype="10" fill="hold" grpId="0" nodeType="afterEffect">
                                  <p:stCondLst>
                                    <p:cond delay="0"/>
                                  </p:stCondLst>
                                  <p:childTnLst>
                                    <p:set>
                                      <p:cBhvr>
                                        <p:cTn id="26" dur="1" fill="hold">
                                          <p:stCondLst>
                                            <p:cond delay="0"/>
                                          </p:stCondLst>
                                        </p:cTn>
                                        <p:tgtEl>
                                          <p:spTgt spid="761858">
                                            <p:txEl>
                                              <p:pRg st="6" end="6"/>
                                            </p:txEl>
                                          </p:spTgt>
                                        </p:tgtEl>
                                        <p:attrNameLst>
                                          <p:attrName>style.visibility</p:attrName>
                                        </p:attrNameLst>
                                      </p:cBhvr>
                                      <p:to>
                                        <p:strVal val="visible"/>
                                      </p:to>
                                    </p:set>
                                    <p:animEffect transition="in" filter="checkerboard(across)">
                                      <p:cBhvr>
                                        <p:cTn id="27" dur="500"/>
                                        <p:tgtEl>
                                          <p:spTgt spid="761858">
                                            <p:txEl>
                                              <p:pRg st="6" end="6"/>
                                            </p:txEl>
                                          </p:spTgt>
                                        </p:tgtEl>
                                      </p:cBhvr>
                                    </p:animEffect>
                                  </p:childTnLst>
                                </p:cTn>
                              </p:par>
                            </p:childTnLst>
                          </p:cTn>
                        </p:par>
                        <p:par>
                          <p:cTn id="28" fill="hold">
                            <p:stCondLst>
                              <p:cond delay="3000"/>
                            </p:stCondLst>
                            <p:childTnLst>
                              <p:par>
                                <p:cTn id="29" presetID="5" presetClass="entr" presetSubtype="10" fill="hold" grpId="0" nodeType="afterEffect">
                                  <p:stCondLst>
                                    <p:cond delay="0"/>
                                  </p:stCondLst>
                                  <p:childTnLst>
                                    <p:set>
                                      <p:cBhvr>
                                        <p:cTn id="30" dur="1" fill="hold">
                                          <p:stCondLst>
                                            <p:cond delay="0"/>
                                          </p:stCondLst>
                                        </p:cTn>
                                        <p:tgtEl>
                                          <p:spTgt spid="761858">
                                            <p:txEl>
                                              <p:pRg st="7" end="7"/>
                                            </p:txEl>
                                          </p:spTgt>
                                        </p:tgtEl>
                                        <p:attrNameLst>
                                          <p:attrName>style.visibility</p:attrName>
                                        </p:attrNameLst>
                                      </p:cBhvr>
                                      <p:to>
                                        <p:strVal val="visible"/>
                                      </p:to>
                                    </p:set>
                                    <p:animEffect transition="in" filter="checkerboard(across)">
                                      <p:cBhvr>
                                        <p:cTn id="31" dur="500"/>
                                        <p:tgtEl>
                                          <p:spTgt spid="76185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1858" grpId="0" build="p" advAuto="100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9186" name="标题 989185"/>
          <p:cNvSpPr>
            <a:spLocks noGrp="1"/>
          </p:cNvSpPr>
          <p:nvPr>
            <p:ph type="title"/>
          </p:nvPr>
        </p:nvSpPr>
        <p:spPr>
          <a:ln/>
        </p:spPr>
        <p:txBody>
          <a:bodyPr lIns="0" tIns="0" rIns="0" bIns="0" anchor="b"/>
          <a:lstStyle/>
          <a:p>
            <a:r>
              <a:rPr lang="zh-CN" altLang="en-US" sz="3200" b="1" dirty="0"/>
              <a:t>三、人力资本（</a:t>
            </a:r>
            <a:r>
              <a:rPr lang="en-US" altLang="zh-CN" sz="3200" b="1" dirty="0"/>
              <a:t>1</a:t>
            </a:r>
            <a:r>
              <a:rPr lang="zh-CN" altLang="en-US" sz="3200" b="1" dirty="0"/>
              <a:t>）</a:t>
            </a:r>
          </a:p>
        </p:txBody>
      </p:sp>
      <p:sp>
        <p:nvSpPr>
          <p:cNvPr id="989187" name="文本占位符 989186"/>
          <p:cNvSpPr>
            <a:spLocks noGrp="1"/>
          </p:cNvSpPr>
          <p:nvPr>
            <p:ph type="body" idx="1"/>
          </p:nvPr>
        </p:nvSpPr>
        <p:spPr>
          <a:xfrm>
            <a:off x="1187450" y="1268413"/>
            <a:ext cx="7705725" cy="5040312"/>
          </a:xfrm>
          <a:ln/>
        </p:spPr>
        <p:txBody>
          <a:bodyPr lIns="0" tIns="0" rIns="0" bIns="0"/>
          <a:lstStyle/>
          <a:p>
            <a:pPr>
              <a:lnSpc>
                <a:spcPct val="165000"/>
              </a:lnSpc>
              <a:spcBef>
                <a:spcPct val="35000"/>
              </a:spcBef>
            </a:pPr>
            <a:r>
              <a:rPr lang="zh-CN" altLang="en-US" sz="2400" b="1" dirty="0"/>
              <a:t>西奥多</a:t>
            </a:r>
            <a:r>
              <a:rPr lang="en-US" altLang="zh-CN" sz="2400" b="1">
                <a:latin typeface="Arial" panose="020B0604020202020204" pitchFamily="34" charset="0"/>
              </a:rPr>
              <a:t>·</a:t>
            </a:r>
            <a:r>
              <a:rPr lang="zh-CN" altLang="en-US" sz="2400" b="1" dirty="0"/>
              <a:t>舒尔茨认为，</a:t>
            </a:r>
            <a:r>
              <a:rPr lang="zh-CN" altLang="en-US" sz="2400" b="1" dirty="0">
                <a:solidFill>
                  <a:srgbClr val="FF3300"/>
                </a:solidFill>
              </a:rPr>
              <a:t>通过教育、培训、保健、劳动力迁移、就业信息等获得的凝结在劳动者身上的技能、学识、健康状况和水平的总和。</a:t>
            </a:r>
          </a:p>
          <a:p>
            <a:pPr>
              <a:lnSpc>
                <a:spcPct val="165000"/>
              </a:lnSpc>
              <a:spcBef>
                <a:spcPct val="35000"/>
              </a:spcBef>
            </a:pPr>
            <a:r>
              <a:rPr lang="zh-CN" altLang="en-US" sz="2400" b="1" dirty="0"/>
              <a:t>人力资本是劳动者身上所具备的两种能力：</a:t>
            </a:r>
          </a:p>
          <a:p>
            <a:pPr lvl="1">
              <a:lnSpc>
                <a:spcPct val="165000"/>
              </a:lnSpc>
              <a:spcBef>
                <a:spcPct val="35000"/>
              </a:spcBef>
            </a:pPr>
            <a:r>
              <a:rPr lang="zh-CN" altLang="en-US" sz="2400" b="1" dirty="0"/>
              <a:t>通过先天遗传的，由个人与生俱来的基因所决定的</a:t>
            </a:r>
          </a:p>
          <a:p>
            <a:pPr>
              <a:lnSpc>
                <a:spcPct val="165000"/>
              </a:lnSpc>
              <a:spcBef>
                <a:spcPct val="35000"/>
              </a:spcBef>
            </a:pPr>
            <a:r>
              <a:rPr lang="zh-CN" altLang="en-US" sz="2400" b="1" dirty="0"/>
              <a:t>  是需要通过投资才能够获得的。</a:t>
            </a:r>
          </a:p>
          <a:p>
            <a:pPr lvl="1">
              <a:lnSpc>
                <a:spcPct val="165000"/>
              </a:lnSpc>
              <a:spcBef>
                <a:spcPct val="35000"/>
              </a:spcBef>
              <a:buNone/>
            </a:pPr>
            <a:endParaRPr lang="zh-CN" altLang="en-US" sz="2400" b="1" dirty="0"/>
          </a:p>
          <a:p>
            <a:pPr>
              <a:lnSpc>
                <a:spcPct val="165000"/>
              </a:lnSpc>
              <a:spcBef>
                <a:spcPct val="35000"/>
              </a:spcBef>
            </a:pPr>
            <a:r>
              <a:rPr lang="zh-CN" altLang="en-US" sz="2400" b="1" dirty="0"/>
              <a:t> </a:t>
            </a:r>
          </a:p>
        </p:txBody>
      </p:sp>
    </p:spTree>
  </p:cSld>
  <p:clrMapOvr>
    <a:masterClrMapping/>
  </p:clrMapOvr>
  <p:transition>
    <p:random/>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580610" name="标题 580609"/>
          <p:cNvSpPr>
            <a:spLocks noGrp="1"/>
          </p:cNvSpPr>
          <p:nvPr>
            <p:ph type="title"/>
          </p:nvPr>
        </p:nvSpPr>
        <p:spPr>
          <a:xfrm>
            <a:off x="755650" y="-315912"/>
            <a:ext cx="7772400" cy="1143000"/>
          </a:xfrm>
          <a:ln/>
        </p:spPr>
        <p:txBody>
          <a:bodyPr anchor="ctr"/>
          <a:lstStyle/>
          <a:p>
            <a:r>
              <a:rPr lang="en-US" altLang="zh-CN" sz="3200" b="1" dirty="0">
                <a:solidFill>
                  <a:srgbClr val="FF0000"/>
                </a:solidFill>
              </a:rPr>
              <a:t>5</a:t>
            </a:r>
            <a:r>
              <a:rPr lang="zh-CN" altLang="en-US" sz="3200" b="1" dirty="0">
                <a:solidFill>
                  <a:srgbClr val="FF0000"/>
                </a:solidFill>
              </a:rPr>
              <a:t>、行为锚定法</a:t>
            </a:r>
          </a:p>
        </p:txBody>
      </p:sp>
      <p:sp>
        <p:nvSpPr>
          <p:cNvPr id="580611" name="文本占位符 580610"/>
          <p:cNvSpPr>
            <a:spLocks noGrp="1"/>
          </p:cNvSpPr>
          <p:nvPr>
            <p:ph type="body" idx="1"/>
          </p:nvPr>
        </p:nvSpPr>
        <p:spPr>
          <a:xfrm>
            <a:off x="611188" y="620713"/>
            <a:ext cx="8281987" cy="5832475"/>
          </a:xfrm>
          <a:ln/>
        </p:spPr>
        <p:txBody>
          <a:bodyPr/>
          <a:lstStyle/>
          <a:p>
            <a:pPr>
              <a:lnSpc>
                <a:spcPct val="80000"/>
              </a:lnSpc>
            </a:pPr>
            <a:r>
              <a:rPr lang="zh-CN" altLang="en-US" sz="2800" b="1" dirty="0"/>
              <a:t>把量表评定法和关键事件法结合起来，把从特别好到特别差的绩效按等级量化制成一个评分量表，并将一些典型行为的描述说明与量表上的评分相对应，一层作为评价员工表现的依据</a:t>
            </a:r>
          </a:p>
          <a:p>
            <a:pPr>
              <a:lnSpc>
                <a:spcPct val="170000"/>
              </a:lnSpc>
            </a:pPr>
            <a:r>
              <a:rPr lang="zh-CN" altLang="en-US" sz="2800" b="1" dirty="0"/>
              <a:t>建立行为锚定量表，通常需要经过以下</a:t>
            </a:r>
            <a:r>
              <a:rPr lang="en-US" altLang="zh-CN" sz="2800" b="1" dirty="0"/>
              <a:t>5</a:t>
            </a:r>
            <a:r>
              <a:rPr lang="zh-CN" altLang="en-US" sz="2800" b="1" dirty="0"/>
              <a:t>个步骤</a:t>
            </a:r>
          </a:p>
          <a:p>
            <a:pPr lvl="1">
              <a:lnSpc>
                <a:spcPct val="170000"/>
              </a:lnSpc>
            </a:pPr>
            <a:r>
              <a:rPr lang="zh-CN" altLang="en-US" sz="2400" b="1" dirty="0"/>
              <a:t>确立关键事件</a:t>
            </a:r>
          </a:p>
          <a:p>
            <a:pPr lvl="1">
              <a:lnSpc>
                <a:spcPct val="170000"/>
              </a:lnSpc>
            </a:pPr>
            <a:r>
              <a:rPr lang="zh-CN" altLang="en-US" sz="2400" b="1" dirty="0"/>
              <a:t>初步建立绩效考核要素</a:t>
            </a:r>
          </a:p>
          <a:p>
            <a:pPr lvl="1">
              <a:lnSpc>
                <a:spcPct val="170000"/>
              </a:lnSpc>
            </a:pPr>
            <a:r>
              <a:rPr lang="zh-CN" altLang="en-US" sz="2400" b="1" dirty="0"/>
              <a:t>重新分配关键事件</a:t>
            </a:r>
          </a:p>
          <a:p>
            <a:pPr lvl="1">
              <a:lnSpc>
                <a:spcPct val="170000"/>
              </a:lnSpc>
            </a:pPr>
            <a:r>
              <a:rPr lang="zh-CN" altLang="en-US" sz="2400" b="1" dirty="0"/>
              <a:t>确定各关键事件的考核等级</a:t>
            </a:r>
          </a:p>
          <a:p>
            <a:pPr lvl="1">
              <a:lnSpc>
                <a:spcPct val="170000"/>
              </a:lnSpc>
            </a:pPr>
            <a:r>
              <a:rPr lang="zh-CN" altLang="en-US" sz="2400" b="1" dirty="0"/>
              <a:t>建立最终的行为锚定评价表</a:t>
            </a:r>
          </a:p>
          <a:p>
            <a:pPr>
              <a:lnSpc>
                <a:spcPct val="80000"/>
              </a:lnSpc>
            </a:pPr>
            <a:endParaRPr lang="zh-CN" altLang="en-US" sz="2800" b="1" dirty="0"/>
          </a:p>
          <a:p>
            <a:pPr>
              <a:lnSpc>
                <a:spcPct val="80000"/>
              </a:lnSpc>
            </a:pPr>
            <a:endParaRPr lang="zh-CN" altLang="en-US" sz="2800" dirty="0"/>
          </a:p>
        </p:txBody>
      </p:sp>
    </p:spTree>
  </p:cSld>
  <p:clrMapOvr>
    <a:masterClrMapping/>
  </p:clrMapOvr>
  <p:transition>
    <p:random/>
  </p:transition>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922626" name="标题 922625"/>
          <p:cNvSpPr>
            <a:spLocks noGrp="1"/>
          </p:cNvSpPr>
          <p:nvPr>
            <p:ph type="title"/>
          </p:nvPr>
        </p:nvSpPr>
        <p:spPr>
          <a:xfrm>
            <a:off x="611188" y="-315912"/>
            <a:ext cx="7772400" cy="1143000"/>
          </a:xfrm>
          <a:ln/>
        </p:spPr>
        <p:txBody>
          <a:bodyPr anchor="ctr"/>
          <a:lstStyle/>
          <a:p>
            <a:r>
              <a:rPr lang="zh-CN" altLang="en-US" sz="3200" b="1" dirty="0"/>
              <a:t>行为锚定评价法举例</a:t>
            </a:r>
            <a:endParaRPr lang="zh-CN" altLang="en-US" sz="3200" b="1"/>
          </a:p>
        </p:txBody>
      </p:sp>
      <p:sp>
        <p:nvSpPr>
          <p:cNvPr id="922627" name="矩形 922626"/>
          <p:cNvSpPr/>
          <p:nvPr/>
        </p:nvSpPr>
        <p:spPr>
          <a:xfrm>
            <a:off x="468313" y="1196975"/>
            <a:ext cx="3743325" cy="1800225"/>
          </a:xfrm>
          <a:prstGeom prst="rect">
            <a:avLst/>
          </a:prstGeom>
          <a:pattFill prst="pct60">
            <a:fgClr>
              <a:srgbClr val="FFCC00"/>
            </a:fgClr>
            <a:bgClr>
              <a:schemeClr val="bg1"/>
            </a:bgClr>
          </a:pattFill>
          <a:ln w="12700" cap="flat" cmpd="sng">
            <a:solidFill>
              <a:srgbClr val="FF9900"/>
            </a:solidFill>
            <a:prstDash val="solid"/>
            <a:miter/>
            <a:headEnd type="none" w="med" len="med"/>
            <a:tailEnd type="none" w="med" len="med"/>
          </a:ln>
        </p:spPr>
        <p:txBody>
          <a:bodyPr/>
          <a:lstStyle/>
          <a:p>
            <a:pPr eaLnBrk="1" hangingPunct="1"/>
            <a:r>
              <a:rPr lang="en-US" altLang="zh-CN" sz="1800" u="none" dirty="0">
                <a:latin typeface="黑体" panose="02010609060101010101" pitchFamily="49" charset="-122"/>
                <a:ea typeface="黑体" panose="02010609060101010101" pitchFamily="49" charset="-122"/>
              </a:rPr>
              <a:t>7.</a:t>
            </a:r>
            <a:r>
              <a:rPr lang="zh-CN" altLang="en-US" sz="1800" u="none" dirty="0">
                <a:latin typeface="黑体" panose="02010609060101010101" pitchFamily="49" charset="-122"/>
                <a:ea typeface="黑体" panose="02010609060101010101" pitchFamily="49" charset="-122"/>
              </a:rPr>
              <a:t>总是提前开始工作，带齐工作所需要的所有必要装备才去工作，穿戴整齐。在点名之前，抽出一段时间检查上一班巡逻人员的活动以及各种新的公文。在点名过程中，将上一班巡逻人员的活动记录下来。</a:t>
            </a:r>
            <a:endParaRPr lang="zh-CN" altLang="en-US" sz="1800" u="none">
              <a:latin typeface="黑体" panose="02010609060101010101" pitchFamily="49" charset="-122"/>
              <a:ea typeface="黑体" panose="02010609060101010101" pitchFamily="49" charset="-122"/>
            </a:endParaRPr>
          </a:p>
        </p:txBody>
      </p:sp>
      <p:sp>
        <p:nvSpPr>
          <p:cNvPr id="922628" name="矩形 922627"/>
          <p:cNvSpPr/>
          <p:nvPr/>
        </p:nvSpPr>
        <p:spPr>
          <a:xfrm>
            <a:off x="468313" y="2997200"/>
            <a:ext cx="3743325" cy="719138"/>
          </a:xfrm>
          <a:prstGeom prst="rect">
            <a:avLst/>
          </a:prstGeom>
          <a:pattFill prst="pct60">
            <a:fgClr>
              <a:srgbClr val="FFCC00"/>
            </a:fgClr>
            <a:bgClr>
              <a:schemeClr val="bg1"/>
            </a:bgClr>
          </a:pattFill>
          <a:ln w="12700" cap="flat" cmpd="sng">
            <a:solidFill>
              <a:srgbClr val="FF9900"/>
            </a:solidFill>
            <a:prstDash val="solid"/>
            <a:miter/>
            <a:headEnd type="none" w="med" len="med"/>
            <a:tailEnd type="none" w="med" len="med"/>
          </a:ln>
        </p:spPr>
        <p:txBody>
          <a:bodyPr/>
          <a:lstStyle/>
          <a:p>
            <a:pPr eaLnBrk="1" hangingPunct="1"/>
            <a:r>
              <a:rPr lang="en-US" altLang="zh-CN" sz="1800" u="none" dirty="0">
                <a:latin typeface="黑体" panose="02010609060101010101" pitchFamily="49" charset="-122"/>
                <a:ea typeface="黑体" panose="02010609060101010101" pitchFamily="49" charset="-122"/>
              </a:rPr>
              <a:t>5.</a:t>
            </a:r>
            <a:r>
              <a:rPr lang="zh-CN" altLang="en-US" sz="1800" u="none" dirty="0">
                <a:latin typeface="黑体" panose="02010609060101010101" pitchFamily="49" charset="-122"/>
                <a:ea typeface="黑体" panose="02010609060101010101" pitchFamily="49" charset="-122"/>
              </a:rPr>
              <a:t>提前开始工作，带齐工作所需要的所有装备，穿戴整齐。</a:t>
            </a:r>
            <a:endParaRPr lang="zh-CN" altLang="en-US" sz="1800" u="none">
              <a:latin typeface="黑体" panose="02010609060101010101" pitchFamily="49" charset="-122"/>
              <a:ea typeface="黑体" panose="02010609060101010101" pitchFamily="49" charset="-122"/>
            </a:endParaRPr>
          </a:p>
        </p:txBody>
      </p:sp>
      <p:sp>
        <p:nvSpPr>
          <p:cNvPr id="922629" name="矩形 922628"/>
          <p:cNvSpPr/>
          <p:nvPr/>
        </p:nvSpPr>
        <p:spPr>
          <a:xfrm>
            <a:off x="468313" y="3933825"/>
            <a:ext cx="3743325" cy="647700"/>
          </a:xfrm>
          <a:prstGeom prst="rect">
            <a:avLst/>
          </a:prstGeom>
          <a:pattFill prst="pct60">
            <a:fgClr>
              <a:srgbClr val="FFCC00"/>
            </a:fgClr>
            <a:bgClr>
              <a:schemeClr val="bg1"/>
            </a:bgClr>
          </a:pattFill>
          <a:ln w="12700" cap="flat" cmpd="sng">
            <a:solidFill>
              <a:srgbClr val="FF9900"/>
            </a:solidFill>
            <a:prstDash val="solid"/>
            <a:miter/>
            <a:headEnd type="none" w="med" len="med"/>
            <a:tailEnd type="none" w="med" len="med"/>
          </a:ln>
        </p:spPr>
        <p:txBody>
          <a:bodyPr/>
          <a:lstStyle/>
          <a:p>
            <a:pPr eaLnBrk="1" hangingPunct="1"/>
            <a:r>
              <a:rPr lang="en-US" altLang="zh-CN" sz="1800" u="none" dirty="0">
                <a:latin typeface="黑体" panose="02010609060101010101" pitchFamily="49" charset="-122"/>
                <a:ea typeface="黑体" panose="02010609060101010101" pitchFamily="49" charset="-122"/>
              </a:rPr>
              <a:t>3.</a:t>
            </a:r>
            <a:r>
              <a:rPr lang="zh-CN" altLang="en-US" sz="1800" u="none" dirty="0">
                <a:latin typeface="黑体" panose="02010609060101010101" pitchFamily="49" charset="-122"/>
                <a:ea typeface="黑体" panose="02010609060101010101" pitchFamily="49" charset="-122"/>
              </a:rPr>
              <a:t>在点名时还没穿戴整齐，没有带齐工作所需的所有装备。</a:t>
            </a:r>
            <a:endParaRPr lang="zh-CN" altLang="en-US" sz="1800" u="none">
              <a:latin typeface="黑体" panose="02010609060101010101" pitchFamily="49" charset="-122"/>
              <a:ea typeface="黑体" panose="02010609060101010101" pitchFamily="49" charset="-122"/>
            </a:endParaRPr>
          </a:p>
        </p:txBody>
      </p:sp>
      <p:sp>
        <p:nvSpPr>
          <p:cNvPr id="922630" name="矩形 922629"/>
          <p:cNvSpPr/>
          <p:nvPr/>
        </p:nvSpPr>
        <p:spPr>
          <a:xfrm>
            <a:off x="468313" y="4941888"/>
            <a:ext cx="3743325" cy="935037"/>
          </a:xfrm>
          <a:prstGeom prst="rect">
            <a:avLst/>
          </a:prstGeom>
          <a:pattFill prst="pct60">
            <a:fgClr>
              <a:srgbClr val="FFCC00"/>
            </a:fgClr>
            <a:bgClr>
              <a:schemeClr val="bg1"/>
            </a:bgClr>
          </a:pattFill>
          <a:ln w="12700" cap="flat" cmpd="sng">
            <a:solidFill>
              <a:srgbClr val="FF9900"/>
            </a:solidFill>
            <a:prstDash val="solid"/>
            <a:miter/>
            <a:headEnd type="none" w="med" len="med"/>
            <a:tailEnd type="none" w="med" len="med"/>
          </a:ln>
        </p:spPr>
        <p:txBody>
          <a:bodyPr/>
          <a:lstStyle/>
          <a:p>
            <a:pPr eaLnBrk="1" hangingPunct="1"/>
            <a:r>
              <a:rPr lang="en-US" altLang="zh-CN" sz="1800" u="none" dirty="0">
                <a:latin typeface="黑体" panose="02010609060101010101" pitchFamily="49" charset="-122"/>
                <a:ea typeface="黑体" panose="02010609060101010101" pitchFamily="49" charset="-122"/>
              </a:rPr>
              <a:t>1.</a:t>
            </a:r>
            <a:r>
              <a:rPr lang="zh-CN" altLang="en-US" sz="1800" u="none" dirty="0">
                <a:latin typeface="黑体" panose="02010609060101010101" pitchFamily="49" charset="-122"/>
                <a:ea typeface="黑体" panose="02010609060101010101" pitchFamily="49" charset="-122"/>
              </a:rPr>
              <a:t>在大部分点名时间已经过去之后才赶到，不检查装备或车辆，也没有带齐工作所需的装备。</a:t>
            </a:r>
            <a:endParaRPr lang="zh-CN" altLang="en-US" sz="1800" u="none">
              <a:latin typeface="黑体" panose="02010609060101010101" pitchFamily="49" charset="-122"/>
              <a:ea typeface="黑体" panose="02010609060101010101" pitchFamily="49" charset="-122"/>
            </a:endParaRPr>
          </a:p>
        </p:txBody>
      </p:sp>
      <p:sp>
        <p:nvSpPr>
          <p:cNvPr id="922631" name="矩形 922630"/>
          <p:cNvSpPr/>
          <p:nvPr/>
        </p:nvSpPr>
        <p:spPr>
          <a:xfrm>
            <a:off x="5292725" y="1412875"/>
            <a:ext cx="3311525" cy="1223963"/>
          </a:xfrm>
          <a:prstGeom prst="rect">
            <a:avLst/>
          </a:prstGeom>
          <a:pattFill prst="pct60">
            <a:fgClr>
              <a:srgbClr val="FFCC00"/>
            </a:fgClr>
            <a:bgClr>
              <a:schemeClr val="bg1"/>
            </a:bgClr>
          </a:pattFill>
          <a:ln w="12700" cap="flat" cmpd="sng">
            <a:solidFill>
              <a:srgbClr val="FF9900"/>
            </a:solidFill>
            <a:prstDash val="solid"/>
            <a:miter/>
            <a:headEnd type="none" w="med" len="med"/>
            <a:tailEnd type="none" w="med" len="med"/>
          </a:ln>
        </p:spPr>
        <p:txBody>
          <a:bodyPr/>
          <a:lstStyle/>
          <a:p>
            <a:pPr eaLnBrk="1" hangingPunct="1"/>
            <a:r>
              <a:rPr lang="en-US" altLang="zh-CN" sz="1800" u="none" dirty="0">
                <a:latin typeface="黑体" panose="02010609060101010101" pitchFamily="49" charset="-122"/>
                <a:ea typeface="黑体" panose="02010609060101010101" pitchFamily="49" charset="-122"/>
              </a:rPr>
              <a:t>6.</a:t>
            </a:r>
            <a:r>
              <a:rPr lang="zh-CN" altLang="en-US" sz="1800" u="none" dirty="0">
                <a:latin typeface="黑体" panose="02010609060101010101" pitchFamily="49" charset="-122"/>
                <a:ea typeface="黑体" panose="02010609060101010101" pitchFamily="49" charset="-122"/>
              </a:rPr>
              <a:t>总是提前开始工作，带齐工作所需要的所有必要装备才去工作，穿戴整齐。在点名之前上一班巡逻人员的活动情况。</a:t>
            </a:r>
          </a:p>
        </p:txBody>
      </p:sp>
      <p:sp>
        <p:nvSpPr>
          <p:cNvPr id="922632" name="矩形 922631"/>
          <p:cNvSpPr/>
          <p:nvPr/>
        </p:nvSpPr>
        <p:spPr>
          <a:xfrm>
            <a:off x="5292725" y="2852738"/>
            <a:ext cx="3311525" cy="936625"/>
          </a:xfrm>
          <a:prstGeom prst="rect">
            <a:avLst/>
          </a:prstGeom>
          <a:pattFill prst="pct60">
            <a:fgClr>
              <a:srgbClr val="FFCC00"/>
            </a:fgClr>
            <a:bgClr>
              <a:schemeClr val="bg1"/>
            </a:bgClr>
          </a:pattFill>
          <a:ln w="12700" cap="flat" cmpd="sng">
            <a:solidFill>
              <a:srgbClr val="FF9900"/>
            </a:solidFill>
            <a:prstDash val="solid"/>
            <a:miter/>
            <a:headEnd type="none" w="med" len="med"/>
            <a:tailEnd type="none" w="med" len="med"/>
          </a:ln>
        </p:spPr>
        <p:txBody>
          <a:bodyPr/>
          <a:lstStyle/>
          <a:p>
            <a:pPr eaLnBrk="1" hangingPunct="1"/>
            <a:r>
              <a:rPr lang="en-US" altLang="zh-CN" sz="1800" u="none" dirty="0">
                <a:latin typeface="黑体" panose="02010609060101010101" pitchFamily="49" charset="-122"/>
                <a:ea typeface="黑体" panose="02010609060101010101" pitchFamily="49" charset="-122"/>
              </a:rPr>
              <a:t>4.</a:t>
            </a:r>
            <a:r>
              <a:rPr lang="zh-CN" altLang="en-US" sz="1800" u="none" dirty="0">
                <a:latin typeface="黑体" panose="02010609060101010101" pitchFamily="49" charset="-122"/>
                <a:ea typeface="黑体" panose="02010609060101010101" pitchFamily="49" charset="-122"/>
              </a:rPr>
              <a:t>按时参加点名，带齐工作所需要的所有必要装备，穿戴整齐。</a:t>
            </a:r>
            <a:endParaRPr lang="zh-CN" altLang="en-US" sz="1800" u="none">
              <a:latin typeface="黑体" panose="02010609060101010101" pitchFamily="49" charset="-122"/>
              <a:ea typeface="黑体" panose="02010609060101010101" pitchFamily="49" charset="-122"/>
            </a:endParaRPr>
          </a:p>
        </p:txBody>
      </p:sp>
      <p:sp>
        <p:nvSpPr>
          <p:cNvPr id="922633" name="矩形 922632"/>
          <p:cNvSpPr/>
          <p:nvPr/>
        </p:nvSpPr>
        <p:spPr>
          <a:xfrm>
            <a:off x="5292725" y="4006850"/>
            <a:ext cx="3311525" cy="1727200"/>
          </a:xfrm>
          <a:prstGeom prst="rect">
            <a:avLst/>
          </a:prstGeom>
          <a:pattFill prst="pct60">
            <a:fgClr>
              <a:srgbClr val="FFCC00"/>
            </a:fgClr>
            <a:bgClr>
              <a:schemeClr val="bg1"/>
            </a:bgClr>
          </a:pattFill>
          <a:ln w="12700" cap="flat" cmpd="sng">
            <a:solidFill>
              <a:srgbClr val="FF9900"/>
            </a:solidFill>
            <a:prstDash val="solid"/>
            <a:miter/>
            <a:headEnd type="none" w="med" len="med"/>
            <a:tailEnd type="none" w="med" len="med"/>
          </a:ln>
        </p:spPr>
        <p:txBody>
          <a:bodyPr/>
          <a:lstStyle/>
          <a:p>
            <a:pPr eaLnBrk="1" hangingPunct="1"/>
            <a:r>
              <a:rPr lang="en-US" altLang="zh-CN" sz="1800" u="none" dirty="0">
                <a:latin typeface="黑体" panose="02010609060101010101" pitchFamily="49" charset="-122"/>
                <a:ea typeface="黑体" panose="02010609060101010101" pitchFamily="49" charset="-122"/>
              </a:rPr>
              <a:t>2.</a:t>
            </a:r>
            <a:r>
              <a:rPr lang="zh-CN" altLang="en-US" sz="1800" u="none" dirty="0">
                <a:latin typeface="黑体" panose="02010609060101010101" pitchFamily="49" charset="-122"/>
                <a:ea typeface="黑体" panose="02010609060101010101" pitchFamily="49" charset="-122"/>
              </a:rPr>
              <a:t>点名时迟到，不检查装备或车辆是否存在损坏或需要修理的地方，不能在点完名之后立即赶去工作，而是不得不回到存物间，车上或者回去取齐必要的工作装备。</a:t>
            </a:r>
            <a:endParaRPr lang="zh-CN" altLang="en-US" sz="1800" u="none">
              <a:latin typeface="黑体" panose="02010609060101010101" pitchFamily="49" charset="-122"/>
              <a:ea typeface="黑体" panose="02010609060101010101" pitchFamily="49" charset="-122"/>
            </a:endParaRPr>
          </a:p>
        </p:txBody>
      </p:sp>
      <p:cxnSp>
        <p:nvCxnSpPr>
          <p:cNvPr id="922634" name="肘形连接符 922633"/>
          <p:cNvCxnSpPr>
            <a:stCxn id="922627" idx="3"/>
            <a:endCxn id="922630" idx="3"/>
          </p:cNvCxnSpPr>
          <p:nvPr/>
        </p:nvCxnSpPr>
        <p:spPr>
          <a:xfrm>
            <a:off x="4211638" y="2097088"/>
            <a:ext cx="1587" cy="3313112"/>
          </a:xfrm>
          <a:prstGeom prst="bentConnector3">
            <a:avLst>
              <a:gd name="adj1" fmla="val 14400000"/>
            </a:avLst>
          </a:prstGeom>
          <a:ln w="38100" cap="flat" cmpd="sng">
            <a:solidFill>
              <a:srgbClr val="FF00FF"/>
            </a:solidFill>
            <a:prstDash val="solid"/>
            <a:miter/>
            <a:headEnd type="none" w="med" len="med"/>
            <a:tailEnd type="none" w="med" len="med"/>
          </a:ln>
        </p:spPr>
      </p:cxnSp>
      <p:sp>
        <p:nvSpPr>
          <p:cNvPr id="922635" name="直接连接符 922634"/>
          <p:cNvSpPr/>
          <p:nvPr/>
        </p:nvSpPr>
        <p:spPr>
          <a:xfrm>
            <a:off x="4211638" y="3429000"/>
            <a:ext cx="504825" cy="0"/>
          </a:xfrm>
          <a:prstGeom prst="line">
            <a:avLst/>
          </a:prstGeom>
          <a:ln w="38100" cap="flat" cmpd="sng">
            <a:solidFill>
              <a:srgbClr val="FF00FF"/>
            </a:solidFill>
            <a:prstDash val="solid"/>
            <a:headEnd type="none" w="med" len="med"/>
            <a:tailEnd type="none" w="med" len="med"/>
          </a:ln>
        </p:spPr>
      </p:sp>
      <p:sp>
        <p:nvSpPr>
          <p:cNvPr id="922636" name="直接连接符 922635"/>
          <p:cNvSpPr/>
          <p:nvPr/>
        </p:nvSpPr>
        <p:spPr>
          <a:xfrm>
            <a:off x="4211638" y="4292600"/>
            <a:ext cx="504825" cy="0"/>
          </a:xfrm>
          <a:prstGeom prst="line">
            <a:avLst/>
          </a:prstGeom>
          <a:ln w="38100" cap="flat" cmpd="sng">
            <a:solidFill>
              <a:srgbClr val="FF00FF"/>
            </a:solidFill>
            <a:prstDash val="solid"/>
            <a:headEnd type="none" w="med" len="med"/>
            <a:tailEnd type="none" w="med" len="med"/>
          </a:ln>
        </p:spPr>
      </p:sp>
      <p:sp>
        <p:nvSpPr>
          <p:cNvPr id="922637" name="直接连接符 922636"/>
          <p:cNvSpPr/>
          <p:nvPr/>
        </p:nvSpPr>
        <p:spPr>
          <a:xfrm>
            <a:off x="4716463" y="2133600"/>
            <a:ext cx="576262" cy="0"/>
          </a:xfrm>
          <a:prstGeom prst="line">
            <a:avLst/>
          </a:prstGeom>
          <a:ln w="38100" cap="flat" cmpd="sng">
            <a:solidFill>
              <a:srgbClr val="FF00FF"/>
            </a:solidFill>
            <a:prstDash val="solid"/>
            <a:headEnd type="none" w="med" len="med"/>
            <a:tailEnd type="none" w="med" len="med"/>
          </a:ln>
        </p:spPr>
      </p:sp>
      <p:sp>
        <p:nvSpPr>
          <p:cNvPr id="922638" name="直接连接符 922637"/>
          <p:cNvSpPr/>
          <p:nvPr/>
        </p:nvSpPr>
        <p:spPr>
          <a:xfrm>
            <a:off x="4716463" y="3429000"/>
            <a:ext cx="576262" cy="0"/>
          </a:xfrm>
          <a:prstGeom prst="line">
            <a:avLst/>
          </a:prstGeom>
          <a:ln w="38100" cap="flat" cmpd="sng">
            <a:solidFill>
              <a:srgbClr val="FF00FF"/>
            </a:solidFill>
            <a:prstDash val="solid"/>
            <a:headEnd type="none" w="med" len="med"/>
            <a:tailEnd type="none" w="med" len="med"/>
          </a:ln>
        </p:spPr>
      </p:sp>
      <p:sp>
        <p:nvSpPr>
          <p:cNvPr id="922639" name="直接连接符 922638"/>
          <p:cNvSpPr/>
          <p:nvPr/>
        </p:nvSpPr>
        <p:spPr>
          <a:xfrm>
            <a:off x="4716463" y="4868863"/>
            <a:ext cx="576262" cy="0"/>
          </a:xfrm>
          <a:prstGeom prst="line">
            <a:avLst/>
          </a:prstGeom>
          <a:ln w="38100" cap="flat" cmpd="sng">
            <a:solidFill>
              <a:srgbClr val="FF00FF"/>
            </a:solidFill>
            <a:prstDash val="solid"/>
            <a:headEnd type="none" w="med" len="med"/>
            <a:tailEnd type="none" w="med" len="med"/>
          </a:ln>
        </p:spPr>
      </p:sp>
    </p:spTree>
  </p:cSld>
  <p:clrMapOvr>
    <a:masterClrMapping/>
  </p:clrMapOvr>
  <p:transition>
    <p:random/>
  </p:transition>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237570" name="标题 237569"/>
          <p:cNvSpPr>
            <a:spLocks noGrp="1"/>
          </p:cNvSpPr>
          <p:nvPr>
            <p:ph type="title"/>
          </p:nvPr>
        </p:nvSpPr>
        <p:spPr>
          <a:ln/>
        </p:spPr>
        <p:txBody>
          <a:bodyPr anchor="ctr"/>
          <a:lstStyle/>
          <a:p>
            <a:r>
              <a:rPr lang="zh-CN" altLang="en-US" dirty="0"/>
              <a:t>行为锚定法</a:t>
            </a:r>
            <a:endParaRPr lang="zh-CN" altLang="en-US"/>
          </a:p>
        </p:txBody>
      </p:sp>
      <p:graphicFrame>
        <p:nvGraphicFramePr>
          <p:cNvPr id="237571" name="表格 237570"/>
          <p:cNvGraphicFramePr/>
          <p:nvPr/>
        </p:nvGraphicFramePr>
        <p:xfrm>
          <a:off x="762000" y="1447800"/>
          <a:ext cx="7924800" cy="4800600"/>
        </p:xfrm>
        <a:graphic>
          <a:graphicData uri="http://schemas.openxmlformats.org/drawingml/2006/table">
            <a:tbl>
              <a:tblPr/>
              <a:tblGrid>
                <a:gridCol w="5360988">
                  <a:extLst>
                    <a:ext uri="{9D8B030D-6E8A-4147-A177-3AD203B41FA5}">
                      <a16:colId xmlns:a16="http://schemas.microsoft.com/office/drawing/2014/main" val="20000"/>
                    </a:ext>
                  </a:extLst>
                </a:gridCol>
                <a:gridCol w="1631950">
                  <a:extLst>
                    <a:ext uri="{9D8B030D-6E8A-4147-A177-3AD203B41FA5}">
                      <a16:colId xmlns:a16="http://schemas.microsoft.com/office/drawing/2014/main" val="20001"/>
                    </a:ext>
                  </a:extLst>
                </a:gridCol>
                <a:gridCol w="931862">
                  <a:extLst>
                    <a:ext uri="{9D8B030D-6E8A-4147-A177-3AD203B41FA5}">
                      <a16:colId xmlns:a16="http://schemas.microsoft.com/office/drawing/2014/main" val="20002"/>
                    </a:ext>
                  </a:extLst>
                </a:gridCol>
              </a:tblGrid>
              <a:tr h="989013">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行为特征</a:t>
                      </a:r>
                      <a:r>
                        <a:rPr lang="en-US" altLang="zh-CN" dirty="0"/>
                        <a:t>(</a:t>
                      </a:r>
                      <a:r>
                        <a:rPr lang="zh-CN" altLang="en-US" dirty="0"/>
                        <a:t>工作表现</a:t>
                      </a:r>
                      <a:r>
                        <a:rPr lang="en-US" altLang="zh-CN"/>
                        <a:t>)</a:t>
                      </a:r>
                      <a:endParaRPr lang="zh-CN" altLang="en-US"/>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评分标准</a:t>
                      </a: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得分</a:t>
                      </a:r>
                      <a:endParaRPr lang="zh-CN" altLang="en-US"/>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35000">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尽力协助有困难的同事</a:t>
                      </a:r>
                      <a:endParaRPr lang="zh-CN" altLang="en-US"/>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6</a:t>
                      </a: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rowSpan="6">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35000">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乐于接受他人意见并愿意改善</a:t>
                      </a:r>
                      <a:endParaRPr lang="zh-CN" altLang="en-US"/>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5</a:t>
                      </a: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vMerge="1">
                  <a:txBody>
                    <a:bodyPr/>
                    <a:lstStyle/>
                    <a:p>
                      <a:endParaRPr 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tcPr>
                </a:tc>
                <a:extLst>
                  <a:ext uri="{0D108BD9-81ED-4DB2-BD59-A6C34878D82A}">
                    <a16:rowId xmlns:a16="http://schemas.microsoft.com/office/drawing/2014/main" val="10002"/>
                  </a:ext>
                </a:extLst>
              </a:tr>
              <a:tr h="635000">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愿意超时工作</a:t>
                      </a:r>
                      <a:endParaRPr lang="zh-CN" altLang="en-US"/>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4</a:t>
                      </a: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vMerge="1">
                  <a:txBody>
                    <a:bodyPr/>
                    <a:lstStyle/>
                    <a:p>
                      <a:endParaRPr 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tcPr>
                </a:tc>
                <a:extLst>
                  <a:ext uri="{0D108BD9-81ED-4DB2-BD59-A6C34878D82A}">
                    <a16:rowId xmlns:a16="http://schemas.microsoft.com/office/drawing/2014/main" val="10003"/>
                  </a:ext>
                </a:extLst>
              </a:tr>
              <a:tr h="636587">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工作表现可接受</a:t>
                      </a:r>
                      <a:endParaRPr lang="zh-CN" altLang="en-US"/>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3</a:t>
                      </a: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vMerge="1">
                  <a:txBody>
                    <a:bodyPr/>
                    <a:lstStyle/>
                    <a:p>
                      <a:endParaRPr 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tcPr>
                </a:tc>
                <a:extLst>
                  <a:ext uri="{0D108BD9-81ED-4DB2-BD59-A6C34878D82A}">
                    <a16:rowId xmlns:a16="http://schemas.microsoft.com/office/drawing/2014/main" val="10004"/>
                  </a:ext>
                </a:extLst>
              </a:tr>
              <a:tr h="635000">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缺乏责任感</a:t>
                      </a:r>
                      <a:endParaRPr lang="zh-CN" altLang="en-US"/>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2</a:t>
                      </a: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vMerge="1">
                  <a:txBody>
                    <a:bodyPr/>
                    <a:lstStyle/>
                    <a:p>
                      <a:endParaRPr 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tcPr>
                </a:tc>
                <a:extLst>
                  <a:ext uri="{0D108BD9-81ED-4DB2-BD59-A6C34878D82A}">
                    <a16:rowId xmlns:a16="http://schemas.microsoft.com/office/drawing/2014/main" val="10005"/>
                  </a:ext>
                </a:extLst>
              </a:tr>
              <a:tr h="635000">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经常缺席和迟到</a:t>
                      </a:r>
                      <a:r>
                        <a:rPr lang="en-US" altLang="zh-CN" dirty="0"/>
                        <a:t>,</a:t>
                      </a:r>
                      <a:r>
                        <a:rPr lang="zh-CN" altLang="en-US" dirty="0"/>
                        <a:t>工作不如期完成</a:t>
                      </a:r>
                      <a:endParaRPr lang="zh-CN" altLang="en-US"/>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vMerge="1">
                  <a:txBody>
                    <a:bodyPr/>
                    <a:lstStyle/>
                    <a:p>
                      <a:endParaRPr 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B w="28575" cap="flat" cmpd="sng">
                      <a:solidFill>
                        <a:schemeClr val="tx1"/>
                      </a:solidFill>
                      <a:prstDash val="solid"/>
                      <a:headEnd type="none" w="med" len="med"/>
                      <a:tailEnd type="none" w="med" len="med"/>
                    </a:lnB>
                  </a:tcPr>
                </a:tc>
                <a:extLst>
                  <a:ext uri="{0D108BD9-81ED-4DB2-BD59-A6C34878D82A}">
                    <a16:rowId xmlns:a16="http://schemas.microsoft.com/office/drawing/2014/main" val="10006"/>
                  </a:ext>
                </a:extLst>
              </a:tr>
            </a:tbl>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37570"/>
                                        </p:tgtEl>
                                        <p:attrNameLst>
                                          <p:attrName>style.visibility</p:attrName>
                                        </p:attrNameLst>
                                      </p:cBhvr>
                                      <p:to>
                                        <p:strVal val="visible"/>
                                      </p:to>
                                    </p:set>
                                    <p:anim calcmode="lin" valueType="num">
                                      <p:cBhvr additive="base">
                                        <p:cTn id="7" dur="500" fill="hold"/>
                                        <p:tgtEl>
                                          <p:spTgt spid="237570"/>
                                        </p:tgtEl>
                                        <p:attrNameLst>
                                          <p:attrName>ppt_x</p:attrName>
                                        </p:attrNameLst>
                                      </p:cBhvr>
                                      <p:tavLst>
                                        <p:tav tm="0">
                                          <p:val>
                                            <p:strVal val="0-#ppt_w/2"/>
                                          </p:val>
                                        </p:tav>
                                        <p:tav tm="100000">
                                          <p:val>
                                            <p:strVal val="#ppt_x"/>
                                          </p:val>
                                        </p:tav>
                                      </p:tavLst>
                                    </p:anim>
                                    <p:anim calcmode="lin" valueType="num">
                                      <p:cBhvr additive="base">
                                        <p:cTn id="8" dur="500" fill="hold"/>
                                        <p:tgtEl>
                                          <p:spTgt spid="23757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37571"/>
                                        </p:tgtEl>
                                        <p:attrNameLst>
                                          <p:attrName>style.visibility</p:attrName>
                                        </p:attrNameLst>
                                      </p:cBhvr>
                                      <p:to>
                                        <p:strVal val="visible"/>
                                      </p:to>
                                    </p:set>
                                    <p:anim calcmode="lin" valueType="num">
                                      <p:cBhvr additive="base">
                                        <p:cTn id="13" dur="500" fill="hold"/>
                                        <p:tgtEl>
                                          <p:spTgt spid="237571"/>
                                        </p:tgtEl>
                                        <p:attrNameLst>
                                          <p:attrName>ppt_x</p:attrName>
                                        </p:attrNameLst>
                                      </p:cBhvr>
                                      <p:tavLst>
                                        <p:tav tm="0">
                                          <p:val>
                                            <p:strVal val="0-#ppt_w/2"/>
                                          </p:val>
                                        </p:tav>
                                        <p:tav tm="100000">
                                          <p:val>
                                            <p:strVal val="#ppt_x"/>
                                          </p:val>
                                        </p:tav>
                                      </p:tavLst>
                                    </p:anim>
                                    <p:anim calcmode="lin" valueType="num">
                                      <p:cBhvr additive="base">
                                        <p:cTn id="14" dur="500" fill="hold"/>
                                        <p:tgtEl>
                                          <p:spTgt spid="2375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0" grpId="0"/>
    </p:bld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240642" name="标题 240641"/>
          <p:cNvSpPr>
            <a:spLocks noGrp="1"/>
          </p:cNvSpPr>
          <p:nvPr>
            <p:ph type="title"/>
          </p:nvPr>
        </p:nvSpPr>
        <p:spPr>
          <a:ln/>
        </p:spPr>
        <p:txBody>
          <a:bodyPr anchor="ctr"/>
          <a:lstStyle/>
          <a:p>
            <a:r>
              <a:rPr lang="zh-CN" altLang="en-US" b="1" dirty="0"/>
              <a:t>行为锚定法评价</a:t>
            </a:r>
            <a:endParaRPr lang="zh-CN" altLang="en-US" b="1"/>
          </a:p>
        </p:txBody>
      </p:sp>
      <p:sp>
        <p:nvSpPr>
          <p:cNvPr id="240643" name="文本占位符 240642"/>
          <p:cNvSpPr>
            <a:spLocks noGrp="1"/>
          </p:cNvSpPr>
          <p:nvPr>
            <p:ph type="body" idx="1"/>
          </p:nvPr>
        </p:nvSpPr>
        <p:spPr>
          <a:ln/>
        </p:spPr>
        <p:txBody>
          <a:bodyPr/>
          <a:lstStyle/>
          <a:p>
            <a:pPr>
              <a:lnSpc>
                <a:spcPct val="90000"/>
              </a:lnSpc>
            </a:pPr>
            <a:r>
              <a:rPr lang="zh-CN" altLang="en-US" b="1" dirty="0"/>
              <a:t>优点：</a:t>
            </a:r>
          </a:p>
          <a:p>
            <a:pPr lvl="1">
              <a:lnSpc>
                <a:spcPct val="90000"/>
              </a:lnSpc>
            </a:pPr>
            <a:r>
              <a:rPr lang="zh-CN" altLang="en-US" b="1" dirty="0"/>
              <a:t>主观性少</a:t>
            </a:r>
          </a:p>
          <a:p>
            <a:pPr lvl="1">
              <a:lnSpc>
                <a:spcPct val="90000"/>
              </a:lnSpc>
            </a:pPr>
            <a:r>
              <a:rPr lang="zh-CN" altLang="en-US" b="1" dirty="0"/>
              <a:t>清楚地反馈员工具体工作情形，能有效地指导和监控员工工作行为；</a:t>
            </a:r>
          </a:p>
          <a:p>
            <a:pPr>
              <a:lnSpc>
                <a:spcPct val="90000"/>
              </a:lnSpc>
            </a:pPr>
            <a:r>
              <a:rPr lang="zh-CN" altLang="en-US" b="1" dirty="0"/>
              <a:t>缺点：</a:t>
            </a:r>
          </a:p>
          <a:p>
            <a:pPr lvl="1">
              <a:lnSpc>
                <a:spcPct val="90000"/>
              </a:lnSpc>
            </a:pPr>
            <a:r>
              <a:rPr lang="zh-CN" altLang="en-US" b="1" dirty="0"/>
              <a:t>设计复杂、难度较大；</a:t>
            </a:r>
          </a:p>
          <a:p>
            <a:pPr lvl="1">
              <a:lnSpc>
                <a:spcPct val="90000"/>
              </a:lnSpc>
            </a:pPr>
            <a:r>
              <a:rPr lang="zh-CN" altLang="en-US" b="1" dirty="0"/>
              <a:t>考核中会因为被考核者的行为特征与两个以上的标准相符而使评估产生难度。</a:t>
            </a:r>
            <a:endParaRPr lang="zh-CN" altLang="en-US" b="1"/>
          </a:p>
        </p:txBody>
      </p:sp>
    </p:spTree>
  </p:cSld>
  <p:clrMapOvr>
    <a:masterClrMapping/>
  </p:clrMapOvr>
  <p:transition>
    <p:random/>
  </p:transition>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923650" name="标题 923649"/>
          <p:cNvSpPr>
            <a:spLocks noGrp="1"/>
          </p:cNvSpPr>
          <p:nvPr>
            <p:ph type="title"/>
          </p:nvPr>
        </p:nvSpPr>
        <p:spPr>
          <a:xfrm>
            <a:off x="755650" y="0"/>
            <a:ext cx="7772400" cy="1143000"/>
          </a:xfrm>
          <a:ln/>
        </p:spPr>
        <p:txBody>
          <a:bodyPr anchor="ctr"/>
          <a:lstStyle/>
          <a:p>
            <a:r>
              <a:rPr lang="zh-CN" altLang="en-US" sz="3600" b="1" dirty="0">
                <a:solidFill>
                  <a:schemeClr val="accent2"/>
                </a:solidFill>
              </a:rPr>
              <a:t>二、绩效管理的信息来源</a:t>
            </a:r>
          </a:p>
        </p:txBody>
      </p:sp>
      <p:sp>
        <p:nvSpPr>
          <p:cNvPr id="923651" name="文本占位符 923650"/>
          <p:cNvSpPr>
            <a:spLocks noGrp="1"/>
          </p:cNvSpPr>
          <p:nvPr>
            <p:ph type="body" idx="1"/>
          </p:nvPr>
        </p:nvSpPr>
        <p:spPr>
          <a:xfrm>
            <a:off x="684213" y="836613"/>
            <a:ext cx="8208962" cy="5472112"/>
          </a:xfrm>
          <a:ln/>
        </p:spPr>
        <p:txBody>
          <a:bodyPr/>
          <a:lstStyle/>
          <a:p>
            <a:pPr>
              <a:lnSpc>
                <a:spcPct val="145000"/>
              </a:lnSpc>
            </a:pPr>
            <a:r>
              <a:rPr lang="en-US" altLang="zh-CN" sz="2400" b="1" dirty="0">
                <a:solidFill>
                  <a:srgbClr val="990000"/>
                </a:solidFill>
              </a:rPr>
              <a:t>1</a:t>
            </a:r>
            <a:r>
              <a:rPr lang="zh-CN" altLang="en-US" sz="2400" b="1" dirty="0">
                <a:solidFill>
                  <a:srgbClr val="990000"/>
                </a:solidFill>
              </a:rPr>
              <a:t>、上级</a:t>
            </a:r>
            <a:r>
              <a:rPr lang="zh-CN" altLang="en-US" sz="2000" b="1" dirty="0"/>
              <a:t>。</a:t>
            </a:r>
            <a:r>
              <a:rPr lang="zh-CN" altLang="en-US" sz="2400" b="1" dirty="0"/>
              <a:t>上级对员工承担直接的管理责任，通常最了解员工的工作情况；有利于实现管理的目的，保证管理权威；但是考核信息来源单一，容易产生个人偏见。</a:t>
            </a:r>
          </a:p>
          <a:p>
            <a:pPr>
              <a:lnSpc>
                <a:spcPct val="145000"/>
              </a:lnSpc>
            </a:pPr>
            <a:r>
              <a:rPr lang="en-US" altLang="zh-CN" sz="2400" b="1" dirty="0">
                <a:solidFill>
                  <a:srgbClr val="990000"/>
                </a:solidFill>
              </a:rPr>
              <a:t>2</a:t>
            </a:r>
            <a:r>
              <a:rPr lang="zh-CN" altLang="en-US" sz="2400" b="1" dirty="0">
                <a:solidFill>
                  <a:srgbClr val="990000"/>
                </a:solidFill>
              </a:rPr>
              <a:t>、同事</a:t>
            </a:r>
            <a:r>
              <a:rPr lang="zh-CN" altLang="en-US" sz="2000" b="1" dirty="0"/>
              <a:t>。</a:t>
            </a:r>
            <a:r>
              <a:rPr lang="zh-CN" altLang="en-US" sz="2400" b="1" dirty="0"/>
              <a:t>对员工的工作情况比较了解；很多同事，考核比较全面，便面产生个人偏见，能够促进员工在工作中与同事配合；但是同时人际关系容易影响考核的公正性 ；有可能协商一致；产生相互猜疑。</a:t>
            </a:r>
          </a:p>
          <a:p>
            <a:pPr>
              <a:lnSpc>
                <a:spcPct val="145000"/>
              </a:lnSpc>
            </a:pPr>
            <a:r>
              <a:rPr lang="en-US" altLang="zh-CN" sz="2400" b="1" dirty="0">
                <a:solidFill>
                  <a:srgbClr val="990000"/>
                </a:solidFill>
              </a:rPr>
              <a:t>3</a:t>
            </a:r>
            <a:r>
              <a:rPr lang="zh-CN" altLang="en-US" sz="2400" b="1" dirty="0">
                <a:solidFill>
                  <a:srgbClr val="990000"/>
                </a:solidFill>
              </a:rPr>
              <a:t>、下级</a:t>
            </a:r>
            <a:r>
              <a:rPr lang="zh-CN" altLang="en-US" sz="2400" b="1" dirty="0"/>
              <a:t>。促使上级关心下级，下级了解上级的管理能力；但往往存在不敢反应真实情况，削弱权威等缺点。</a:t>
            </a:r>
          </a:p>
          <a:p>
            <a:pPr>
              <a:lnSpc>
                <a:spcPct val="80000"/>
              </a:lnSpc>
            </a:pPr>
            <a:endParaRPr lang="zh-CN" altLang="en-US" sz="2400" b="1" dirty="0"/>
          </a:p>
        </p:txBody>
      </p:sp>
    </p:spTree>
  </p:cSld>
  <p:clrMapOvr>
    <a:masterClrMapping/>
  </p:clrMapOvr>
  <p:transition>
    <p:random/>
  </p:transition>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924674" name="标题 924673"/>
          <p:cNvSpPr>
            <a:spLocks noGrp="1"/>
          </p:cNvSpPr>
          <p:nvPr>
            <p:ph type="title"/>
          </p:nvPr>
        </p:nvSpPr>
        <p:spPr>
          <a:xfrm>
            <a:off x="755650" y="-1466850"/>
            <a:ext cx="7772400" cy="1143000"/>
          </a:xfrm>
          <a:ln/>
        </p:spPr>
        <p:txBody>
          <a:bodyPr anchor="ctr"/>
          <a:lstStyle/>
          <a:p>
            <a:endParaRPr dirty="0"/>
          </a:p>
        </p:txBody>
      </p:sp>
      <p:sp>
        <p:nvSpPr>
          <p:cNvPr id="924675" name="文本占位符 924674"/>
          <p:cNvSpPr>
            <a:spLocks noGrp="1"/>
          </p:cNvSpPr>
          <p:nvPr>
            <p:ph type="body" idx="1"/>
          </p:nvPr>
        </p:nvSpPr>
        <p:spPr>
          <a:xfrm>
            <a:off x="755650" y="404813"/>
            <a:ext cx="8388350" cy="6048375"/>
          </a:xfrm>
          <a:ln/>
        </p:spPr>
        <p:txBody>
          <a:bodyPr/>
          <a:lstStyle/>
          <a:p>
            <a:pPr>
              <a:lnSpc>
                <a:spcPct val="160000"/>
              </a:lnSpc>
            </a:pPr>
            <a:r>
              <a:rPr lang="en-US" altLang="zh-CN" sz="2800" b="1" dirty="0">
                <a:solidFill>
                  <a:srgbClr val="990000"/>
                </a:solidFill>
              </a:rPr>
              <a:t>4</a:t>
            </a:r>
            <a:r>
              <a:rPr lang="zh-CN" altLang="en-US" sz="2800" b="1" dirty="0">
                <a:solidFill>
                  <a:srgbClr val="990000"/>
                </a:solidFill>
              </a:rPr>
              <a:t>、员工本人</a:t>
            </a:r>
            <a:r>
              <a:rPr lang="zh-CN" altLang="en-US" sz="2800" b="1" dirty="0"/>
              <a:t>。增加参与感，加强他们的自我开发意识和自我约束意识，有助于员工对考核结果的接受；但往往评价较高，容易产生矛盾。</a:t>
            </a:r>
          </a:p>
          <a:p>
            <a:pPr>
              <a:lnSpc>
                <a:spcPct val="160000"/>
              </a:lnSpc>
            </a:pPr>
            <a:r>
              <a:rPr lang="en-US" altLang="zh-CN" sz="2800" b="1" dirty="0">
                <a:solidFill>
                  <a:srgbClr val="990000"/>
                </a:solidFill>
              </a:rPr>
              <a:t>5</a:t>
            </a:r>
            <a:r>
              <a:rPr lang="zh-CN" altLang="en-US" sz="2800" b="1" dirty="0">
                <a:solidFill>
                  <a:srgbClr val="990000"/>
                </a:solidFill>
              </a:rPr>
              <a:t>、客户评价</a:t>
            </a:r>
            <a:r>
              <a:rPr lang="zh-CN" altLang="en-US" sz="2800" b="1" dirty="0"/>
              <a:t>。能促使员工更加关注工作结果，提高工作质量；但是客户更侧重于工作结果，不利于全面评价等。</a:t>
            </a:r>
          </a:p>
          <a:p>
            <a:pPr>
              <a:lnSpc>
                <a:spcPct val="160000"/>
              </a:lnSpc>
            </a:pPr>
            <a:r>
              <a:rPr lang="en-US" altLang="zh-CN" sz="2800" b="1" dirty="0">
                <a:solidFill>
                  <a:srgbClr val="990000"/>
                </a:solidFill>
              </a:rPr>
              <a:t>6</a:t>
            </a:r>
            <a:r>
              <a:rPr lang="zh-CN" altLang="en-US" sz="2800" b="1" dirty="0">
                <a:solidFill>
                  <a:srgbClr val="990000"/>
                </a:solidFill>
              </a:rPr>
              <a:t>、 </a:t>
            </a:r>
            <a:r>
              <a:rPr lang="en-US" altLang="zh-CN" sz="2800" b="1" dirty="0">
                <a:solidFill>
                  <a:srgbClr val="990000"/>
                </a:solidFill>
              </a:rPr>
              <a:t>360 </a:t>
            </a:r>
            <a:r>
              <a:rPr lang="zh-CN" altLang="en-US" sz="2800" b="1" dirty="0">
                <a:solidFill>
                  <a:srgbClr val="990000"/>
                </a:solidFill>
              </a:rPr>
              <a:t>度考核</a:t>
            </a:r>
          </a:p>
          <a:p>
            <a:pPr>
              <a:lnSpc>
                <a:spcPct val="80000"/>
              </a:lnSpc>
            </a:pPr>
            <a:endParaRPr lang="zh-CN" altLang="en-US" sz="2800" b="1" dirty="0">
              <a:solidFill>
                <a:srgbClr val="990000"/>
              </a:solidFill>
            </a:endParaRPr>
          </a:p>
          <a:p>
            <a:pPr>
              <a:lnSpc>
                <a:spcPct val="80000"/>
              </a:lnSpc>
            </a:pPr>
            <a:endParaRPr lang="zh-CN" altLang="en-US" sz="2800" b="1" dirty="0"/>
          </a:p>
        </p:txBody>
      </p:sp>
    </p:spTree>
  </p:cSld>
  <p:clrMapOvr>
    <a:masterClrMapping/>
  </p:clrMapOvr>
  <p:transition>
    <p:random/>
  </p:transition>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249858" name="标题 249857"/>
          <p:cNvSpPr>
            <a:spLocks noGrp="1"/>
          </p:cNvSpPr>
          <p:nvPr>
            <p:ph type="title"/>
          </p:nvPr>
        </p:nvSpPr>
        <p:spPr>
          <a:ln/>
        </p:spPr>
        <p:txBody>
          <a:bodyPr anchor="ctr"/>
          <a:lstStyle/>
          <a:p>
            <a:r>
              <a:rPr lang="zh-CN" altLang="en-US" sz="4000" b="1" dirty="0">
                <a:solidFill>
                  <a:srgbClr val="FF0000"/>
                </a:solidFill>
              </a:rPr>
              <a:t>第三节 绩效沟通</a:t>
            </a:r>
            <a:endParaRPr lang="zh-CN" altLang="en-US" sz="4000" b="1">
              <a:solidFill>
                <a:srgbClr val="FF0000"/>
              </a:solidFill>
            </a:endParaRPr>
          </a:p>
        </p:txBody>
      </p:sp>
      <p:sp>
        <p:nvSpPr>
          <p:cNvPr id="249859" name="文本占位符 249858"/>
          <p:cNvSpPr>
            <a:spLocks noGrp="1"/>
          </p:cNvSpPr>
          <p:nvPr>
            <p:ph type="body" idx="1"/>
          </p:nvPr>
        </p:nvSpPr>
        <p:spPr>
          <a:xfrm>
            <a:off x="179388" y="1196975"/>
            <a:ext cx="8640762" cy="4779963"/>
          </a:xfrm>
          <a:ln/>
        </p:spPr>
        <p:txBody>
          <a:bodyPr/>
          <a:lstStyle/>
          <a:p>
            <a:pPr lvl="1">
              <a:lnSpc>
                <a:spcPct val="90000"/>
              </a:lnSpc>
              <a:buNone/>
            </a:pPr>
            <a:r>
              <a:rPr lang="zh-CN" altLang="en-US" b="1" dirty="0">
                <a:solidFill>
                  <a:schemeClr val="accent2"/>
                </a:solidFill>
              </a:rPr>
              <a:t>一、绩效沟通的作用</a:t>
            </a:r>
          </a:p>
          <a:p>
            <a:pPr lvl="1">
              <a:lnSpc>
                <a:spcPct val="90000"/>
              </a:lnSpc>
              <a:buNone/>
            </a:pPr>
            <a:r>
              <a:rPr lang="zh-CN" altLang="en-US" b="1" dirty="0"/>
              <a:t>对于上司而言：</a:t>
            </a:r>
          </a:p>
          <a:p>
            <a:pPr lvl="1">
              <a:lnSpc>
                <a:spcPct val="90000"/>
              </a:lnSpc>
              <a:buFont typeface="Wingdings" panose="05000000000000000000" pitchFamily="2" charset="2"/>
              <a:buChar char="Ø"/>
            </a:pPr>
            <a:r>
              <a:rPr lang="zh-CN" altLang="en-US" b="1" dirty="0"/>
              <a:t>通过沟通可以帮助下属提升能力；</a:t>
            </a:r>
          </a:p>
          <a:p>
            <a:pPr lvl="1">
              <a:lnSpc>
                <a:spcPct val="90000"/>
              </a:lnSpc>
              <a:buFont typeface="Wingdings" panose="05000000000000000000" pitchFamily="2" charset="2"/>
              <a:buChar char="Ø"/>
            </a:pPr>
            <a:r>
              <a:rPr lang="zh-CN" altLang="en-US" b="1" dirty="0"/>
              <a:t>有助于考核者全面了解被考核员工的工作情况，掌握工作进展信息，并有针对性地提供相应的辅导和资源；</a:t>
            </a:r>
          </a:p>
          <a:p>
            <a:pPr lvl="1">
              <a:lnSpc>
                <a:spcPct val="90000"/>
              </a:lnSpc>
              <a:buFont typeface="Wingdings" panose="05000000000000000000" pitchFamily="2" charset="2"/>
              <a:buChar char="Ø"/>
            </a:pPr>
            <a:r>
              <a:rPr lang="zh-CN" altLang="en-US" b="1" dirty="0"/>
              <a:t>使考核者能够掌握评价的依据，有助于上司客观公正地评价下属工作绩效；</a:t>
            </a:r>
          </a:p>
          <a:p>
            <a:pPr lvl="1">
              <a:lnSpc>
                <a:spcPct val="90000"/>
              </a:lnSpc>
              <a:buFont typeface="Wingdings" panose="05000000000000000000" pitchFamily="2" charset="2"/>
              <a:buChar char="Ø"/>
            </a:pPr>
            <a:r>
              <a:rPr lang="zh-CN" altLang="en-US" b="1" dirty="0"/>
              <a:t>有助于提高考核工作的有效性，提高员工</a:t>
            </a:r>
            <a:r>
              <a:rPr lang="zh-CN" altLang="en-US" dirty="0"/>
              <a:t>的满意度</a:t>
            </a:r>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49858"/>
                                        </p:tgtEl>
                                        <p:attrNameLst>
                                          <p:attrName>style.visibility</p:attrName>
                                        </p:attrNameLst>
                                      </p:cBhvr>
                                      <p:to>
                                        <p:strVal val="visible"/>
                                      </p:to>
                                    </p:set>
                                    <p:anim calcmode="lin" valueType="num">
                                      <p:cBhvr additive="base">
                                        <p:cTn id="7" dur="500" fill="hold"/>
                                        <p:tgtEl>
                                          <p:spTgt spid="249858"/>
                                        </p:tgtEl>
                                        <p:attrNameLst>
                                          <p:attrName>ppt_x</p:attrName>
                                        </p:attrNameLst>
                                      </p:cBhvr>
                                      <p:tavLst>
                                        <p:tav tm="0">
                                          <p:val>
                                            <p:strVal val="0-#ppt_w/2"/>
                                          </p:val>
                                        </p:tav>
                                        <p:tav tm="100000">
                                          <p:val>
                                            <p:strVal val="#ppt_x"/>
                                          </p:val>
                                        </p:tav>
                                      </p:tavLst>
                                    </p:anim>
                                    <p:anim calcmode="lin" valueType="num">
                                      <p:cBhvr additive="base">
                                        <p:cTn id="8" dur="500" fill="hold"/>
                                        <p:tgtEl>
                                          <p:spTgt spid="24985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49859">
                                            <p:txEl>
                                              <p:pRg st="0" end="0"/>
                                            </p:txEl>
                                          </p:spTgt>
                                        </p:tgtEl>
                                        <p:attrNameLst>
                                          <p:attrName>style.visibility</p:attrName>
                                        </p:attrNameLst>
                                      </p:cBhvr>
                                      <p:to>
                                        <p:strVal val="visible"/>
                                      </p:to>
                                    </p:set>
                                    <p:anim calcmode="lin" valueType="num">
                                      <p:cBhvr additive="base">
                                        <p:cTn id="12" dur="500" fill="hold"/>
                                        <p:tgtEl>
                                          <p:spTgt spid="249859">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249859">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249859">
                                            <p:txEl>
                                              <p:pRg st="1" end="1"/>
                                            </p:txEl>
                                          </p:spTgt>
                                        </p:tgtEl>
                                        <p:attrNameLst>
                                          <p:attrName>style.visibility</p:attrName>
                                        </p:attrNameLst>
                                      </p:cBhvr>
                                      <p:to>
                                        <p:strVal val="visible"/>
                                      </p:to>
                                    </p:set>
                                    <p:anim calcmode="lin" valueType="num">
                                      <p:cBhvr additive="base">
                                        <p:cTn id="16" dur="500" fill="hold"/>
                                        <p:tgtEl>
                                          <p:spTgt spid="249859">
                                            <p:txEl>
                                              <p:pRg st="1" end="1"/>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249859">
                                            <p:txEl>
                                              <p:pRg st="1" end="1"/>
                                            </p:txEl>
                                          </p:spTgt>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249859">
                                            <p:txEl>
                                              <p:pRg st="2" end="2"/>
                                            </p:txEl>
                                          </p:spTgt>
                                        </p:tgtEl>
                                        <p:attrNameLst>
                                          <p:attrName>style.visibility</p:attrName>
                                        </p:attrNameLst>
                                      </p:cBhvr>
                                      <p:to>
                                        <p:strVal val="visible"/>
                                      </p:to>
                                    </p:set>
                                    <p:anim calcmode="lin" valueType="num">
                                      <p:cBhvr additive="base">
                                        <p:cTn id="20" dur="500" fill="hold"/>
                                        <p:tgtEl>
                                          <p:spTgt spid="249859">
                                            <p:txEl>
                                              <p:pRg st="2" end="2"/>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249859">
                                            <p:txEl>
                                              <p:pRg st="2" end="2"/>
                                            </p:txEl>
                                          </p:spTgt>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249859">
                                            <p:txEl>
                                              <p:pRg st="3" end="3"/>
                                            </p:txEl>
                                          </p:spTgt>
                                        </p:tgtEl>
                                        <p:attrNameLst>
                                          <p:attrName>style.visibility</p:attrName>
                                        </p:attrNameLst>
                                      </p:cBhvr>
                                      <p:to>
                                        <p:strVal val="visible"/>
                                      </p:to>
                                    </p:set>
                                    <p:anim calcmode="lin" valueType="num">
                                      <p:cBhvr additive="base">
                                        <p:cTn id="24" dur="500" fill="hold"/>
                                        <p:tgtEl>
                                          <p:spTgt spid="249859">
                                            <p:txEl>
                                              <p:pRg st="3" end="3"/>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249859">
                                            <p:txEl>
                                              <p:pRg st="3" end="3"/>
                                            </p:txEl>
                                          </p:spTgt>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49859">
                                            <p:txEl>
                                              <p:pRg st="4" end="4"/>
                                            </p:txEl>
                                          </p:spTgt>
                                        </p:tgtEl>
                                        <p:attrNameLst>
                                          <p:attrName>style.visibility</p:attrName>
                                        </p:attrNameLst>
                                      </p:cBhvr>
                                      <p:to>
                                        <p:strVal val="visible"/>
                                      </p:to>
                                    </p:set>
                                    <p:anim calcmode="lin" valueType="num">
                                      <p:cBhvr additive="base">
                                        <p:cTn id="28" dur="500" fill="hold"/>
                                        <p:tgtEl>
                                          <p:spTgt spid="249859">
                                            <p:txEl>
                                              <p:pRg st="4" end="4"/>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249859">
                                            <p:txEl>
                                              <p:pRg st="4" end="4"/>
                                            </p:txEl>
                                          </p:spTgt>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249859">
                                            <p:txEl>
                                              <p:pRg st="5" end="5"/>
                                            </p:txEl>
                                          </p:spTgt>
                                        </p:tgtEl>
                                        <p:attrNameLst>
                                          <p:attrName>style.visibility</p:attrName>
                                        </p:attrNameLst>
                                      </p:cBhvr>
                                      <p:to>
                                        <p:strVal val="visible"/>
                                      </p:to>
                                    </p:set>
                                    <p:anim calcmode="lin" valueType="num">
                                      <p:cBhvr additive="base">
                                        <p:cTn id="32" dur="500" fill="hold"/>
                                        <p:tgtEl>
                                          <p:spTgt spid="249859">
                                            <p:txEl>
                                              <p:pRg st="5" end="5"/>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24985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58" grpId="0"/>
      <p:bldP spid="249859" grpId="0" build="p" advAuto="1000"/>
    </p:bld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711683" name="文本占位符 711682"/>
          <p:cNvSpPr>
            <a:spLocks noGrp="1"/>
          </p:cNvSpPr>
          <p:nvPr>
            <p:ph type="body" idx="1"/>
          </p:nvPr>
        </p:nvSpPr>
        <p:spPr>
          <a:xfrm>
            <a:off x="762000" y="260350"/>
            <a:ext cx="7772400" cy="5149850"/>
          </a:xfrm>
          <a:ln/>
        </p:spPr>
        <p:txBody>
          <a:bodyPr/>
          <a:lstStyle/>
          <a:p>
            <a:pPr>
              <a:buNone/>
            </a:pPr>
            <a:r>
              <a:rPr lang="zh-CN" altLang="en-US" sz="2800" b="1" dirty="0"/>
              <a:t>对下属而言：</a:t>
            </a:r>
          </a:p>
          <a:p>
            <a:pPr>
              <a:buClr>
                <a:schemeClr val="tx1"/>
              </a:buClr>
              <a:buFont typeface="Wingdings" panose="05000000000000000000" pitchFamily="2" charset="2"/>
              <a:buChar char="Ø"/>
            </a:pPr>
            <a:r>
              <a:rPr lang="zh-CN" altLang="en-US" sz="2800" b="1" dirty="0"/>
              <a:t>通过沟通可以在工作中不断得到关于自己工作绩效的反馈信息，从而不断改进绩效和提高技能</a:t>
            </a:r>
          </a:p>
          <a:p>
            <a:pPr>
              <a:buClr>
                <a:schemeClr val="tx1"/>
              </a:buClr>
              <a:buFont typeface="Wingdings" panose="05000000000000000000" pitchFamily="2" charset="2"/>
              <a:buChar char="Ø"/>
            </a:pPr>
            <a:r>
              <a:rPr lang="zh-CN" altLang="en-US" sz="2800" b="1" dirty="0"/>
              <a:t>帮助员工及时了解组织的目标调整、工作内容和工作的重要性发生的变化，便于适时变更个人目标和工作任务等；</a:t>
            </a:r>
          </a:p>
          <a:p>
            <a:pPr>
              <a:buClr>
                <a:schemeClr val="tx1"/>
              </a:buClr>
              <a:buFont typeface="Wingdings" panose="05000000000000000000" pitchFamily="2" charset="2"/>
              <a:buChar char="Ø"/>
            </a:pPr>
            <a:r>
              <a:rPr lang="zh-CN" altLang="en-US" sz="2800" b="1" dirty="0"/>
              <a:t>能够使员工及时得到上司相应的资源和帮助，以便更好地达成目标</a:t>
            </a:r>
          </a:p>
          <a:p>
            <a:pPr>
              <a:buClr>
                <a:schemeClr val="tx1"/>
              </a:buClr>
              <a:buFont typeface="Wingdings" panose="05000000000000000000" pitchFamily="2" charset="2"/>
              <a:buChar char="Ø"/>
            </a:pPr>
            <a:r>
              <a:rPr lang="zh-CN" altLang="en-US" sz="2800" b="1" dirty="0"/>
              <a:t>当环境或任务，以及面临的困难发生变化时，不至于处于孤立无援的困境</a:t>
            </a:r>
            <a:endParaRPr lang="zh-CN" altLang="en-US" sz="2800" b="1"/>
          </a:p>
        </p:txBody>
      </p:sp>
    </p:spTree>
  </p:cSld>
  <p:clrMapOvr>
    <a:masterClrMapping/>
  </p:clrMapOvr>
  <p:transition>
    <p:random/>
  </p:transition>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925698" name="标题 925697"/>
          <p:cNvSpPr>
            <a:spLocks noGrp="1"/>
          </p:cNvSpPr>
          <p:nvPr>
            <p:ph type="title"/>
          </p:nvPr>
        </p:nvSpPr>
        <p:spPr>
          <a:xfrm>
            <a:off x="684213" y="228600"/>
            <a:ext cx="7773987" cy="823913"/>
          </a:xfrm>
          <a:ln/>
        </p:spPr>
        <p:txBody>
          <a:bodyPr anchor="ctr"/>
          <a:lstStyle/>
          <a:p>
            <a:r>
              <a:rPr lang="zh-CN" altLang="en-US" sz="3600" b="1" dirty="0">
                <a:solidFill>
                  <a:schemeClr val="accent2"/>
                </a:solidFill>
              </a:rPr>
              <a:t>二、反馈面谈的准备</a:t>
            </a:r>
            <a:endParaRPr lang="zh-CN" altLang="en-US" sz="3600" b="1">
              <a:solidFill>
                <a:schemeClr val="accent2"/>
              </a:solidFill>
            </a:endParaRPr>
          </a:p>
        </p:txBody>
      </p:sp>
      <p:sp>
        <p:nvSpPr>
          <p:cNvPr id="925699" name="文本占位符 925698"/>
          <p:cNvSpPr>
            <a:spLocks noGrp="1"/>
          </p:cNvSpPr>
          <p:nvPr>
            <p:ph type="body" idx="1"/>
          </p:nvPr>
        </p:nvSpPr>
        <p:spPr>
          <a:xfrm>
            <a:off x="755650" y="1196975"/>
            <a:ext cx="7772400" cy="3810000"/>
          </a:xfrm>
          <a:ln/>
        </p:spPr>
        <p:txBody>
          <a:bodyPr/>
          <a:lstStyle/>
          <a:p>
            <a:pPr>
              <a:lnSpc>
                <a:spcPct val="160000"/>
              </a:lnSpc>
            </a:pPr>
            <a:r>
              <a:rPr lang="zh-CN" altLang="en-US" sz="2800" b="1" dirty="0">
                <a:solidFill>
                  <a:srgbClr val="990000"/>
                </a:solidFill>
              </a:rPr>
              <a:t>一）管理者需作的准备</a:t>
            </a:r>
            <a:endParaRPr lang="zh-CN" altLang="en-US" sz="2800" b="1">
              <a:solidFill>
                <a:srgbClr val="990000"/>
              </a:solidFill>
            </a:endParaRPr>
          </a:p>
          <a:p>
            <a:pPr lvl="1">
              <a:lnSpc>
                <a:spcPct val="160000"/>
              </a:lnSpc>
            </a:pPr>
            <a:r>
              <a:rPr lang="zh-CN" altLang="en-US" b="1" dirty="0"/>
              <a:t>选择恰当的面谈主持人</a:t>
            </a:r>
          </a:p>
          <a:p>
            <a:pPr lvl="1">
              <a:lnSpc>
                <a:spcPct val="160000"/>
              </a:lnSpc>
            </a:pPr>
            <a:r>
              <a:rPr lang="zh-CN" altLang="en-US" b="1" dirty="0"/>
              <a:t>选择适当的面谈时间和地点</a:t>
            </a:r>
          </a:p>
          <a:p>
            <a:pPr lvl="1">
              <a:lnSpc>
                <a:spcPct val="160000"/>
              </a:lnSpc>
            </a:pPr>
            <a:r>
              <a:rPr lang="zh-CN" altLang="en-US" b="1" dirty="0"/>
              <a:t>熟悉被面谈者的相关资料</a:t>
            </a:r>
          </a:p>
          <a:p>
            <a:pPr lvl="1">
              <a:lnSpc>
                <a:spcPct val="160000"/>
              </a:lnSpc>
            </a:pPr>
            <a:r>
              <a:rPr lang="zh-CN" altLang="en-US" b="1" dirty="0"/>
              <a:t>计划好面谈的程序和进度</a:t>
            </a:r>
          </a:p>
          <a:p>
            <a:pPr>
              <a:lnSpc>
                <a:spcPct val="160000"/>
              </a:lnSpc>
            </a:pPr>
            <a:r>
              <a:rPr lang="zh-CN" altLang="en-US" sz="2800" b="1" dirty="0"/>
              <a:t> </a:t>
            </a:r>
            <a:endParaRPr lang="zh-CN" altLang="en-US" b="1"/>
          </a:p>
        </p:txBody>
      </p:sp>
    </p:spTree>
  </p:cSld>
  <p:clrMapOvr>
    <a:masterClrMapping/>
  </p:clrMapOvr>
  <p:transition>
    <p:random/>
  </p:transition>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926722" name="标题 926721"/>
          <p:cNvSpPr>
            <a:spLocks noGrp="1"/>
          </p:cNvSpPr>
          <p:nvPr>
            <p:ph type="title"/>
          </p:nvPr>
        </p:nvSpPr>
        <p:spPr>
          <a:ln/>
        </p:spPr>
        <p:txBody>
          <a:bodyPr anchor="ctr"/>
          <a:lstStyle/>
          <a:p>
            <a:endParaRPr dirty="0"/>
          </a:p>
        </p:txBody>
      </p:sp>
      <p:sp>
        <p:nvSpPr>
          <p:cNvPr id="926723" name="文本占位符 926722"/>
          <p:cNvSpPr>
            <a:spLocks noGrp="1"/>
          </p:cNvSpPr>
          <p:nvPr>
            <p:ph type="body" idx="1"/>
          </p:nvPr>
        </p:nvSpPr>
        <p:spPr>
          <a:xfrm>
            <a:off x="611188" y="1268413"/>
            <a:ext cx="8353425" cy="5113337"/>
          </a:xfrm>
          <a:ln/>
        </p:spPr>
        <p:txBody>
          <a:bodyPr/>
          <a:lstStyle/>
          <a:p>
            <a:pPr>
              <a:lnSpc>
                <a:spcPct val="160000"/>
              </a:lnSpc>
            </a:pPr>
            <a:r>
              <a:rPr lang="zh-CN" altLang="en-US" b="1" dirty="0">
                <a:solidFill>
                  <a:srgbClr val="990000"/>
                </a:solidFill>
              </a:rPr>
              <a:t>二）员工的准备</a:t>
            </a:r>
          </a:p>
          <a:p>
            <a:pPr lvl="1">
              <a:lnSpc>
                <a:spcPct val="160000"/>
              </a:lnSpc>
            </a:pPr>
            <a:r>
              <a:rPr lang="zh-CN" altLang="en-US" b="1" dirty="0"/>
              <a:t>收集准备好自己相关绩效的证明数据材料</a:t>
            </a:r>
          </a:p>
          <a:p>
            <a:pPr lvl="1">
              <a:lnSpc>
                <a:spcPct val="160000"/>
              </a:lnSpc>
            </a:pPr>
            <a:r>
              <a:rPr lang="zh-CN" altLang="en-US" b="1" dirty="0"/>
              <a:t>对自己的职业发展有一个初步的计划，正视自己的优缺点</a:t>
            </a:r>
          </a:p>
          <a:p>
            <a:pPr lvl="1">
              <a:lnSpc>
                <a:spcPct val="160000"/>
              </a:lnSpc>
            </a:pPr>
            <a:r>
              <a:rPr lang="zh-CN" altLang="en-US" b="1" dirty="0"/>
              <a:t>总结工作过程中遇到的相关问题，反馈，请求组织的理解帮助</a:t>
            </a:r>
          </a:p>
          <a:p>
            <a:endParaRPr lang="zh-CN" altLang="en-US" b="1" dirty="0"/>
          </a:p>
        </p:txBody>
      </p:sp>
    </p:spTree>
  </p:cSld>
  <p:clrMapOvr>
    <a:masterClrMapping/>
  </p:clrMapOvr>
  <p:transition>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2498" name="标题 1002497"/>
          <p:cNvSpPr>
            <a:spLocks noGrp="1"/>
          </p:cNvSpPr>
          <p:nvPr>
            <p:ph type="title"/>
          </p:nvPr>
        </p:nvSpPr>
        <p:spPr>
          <a:ln/>
        </p:spPr>
        <p:txBody>
          <a:bodyPr lIns="0" tIns="0" rIns="0" bIns="0" anchor="b"/>
          <a:lstStyle/>
          <a:p>
            <a:r>
              <a:rPr lang="en-US" altLang="zh-CN" dirty="0"/>
              <a:t>  </a:t>
            </a:r>
          </a:p>
        </p:txBody>
      </p:sp>
      <p:sp>
        <p:nvSpPr>
          <p:cNvPr id="1002499" name="文本占位符 1002498"/>
          <p:cNvSpPr>
            <a:spLocks noGrp="1"/>
          </p:cNvSpPr>
          <p:nvPr>
            <p:ph type="body" idx="1"/>
          </p:nvPr>
        </p:nvSpPr>
        <p:spPr>
          <a:xfrm>
            <a:off x="1116013" y="1196975"/>
            <a:ext cx="7543800" cy="4343400"/>
          </a:xfrm>
          <a:ln/>
        </p:spPr>
        <p:txBody>
          <a:bodyPr lIns="0" tIns="0" rIns="0" bIns="0"/>
          <a:lstStyle/>
          <a:p>
            <a:r>
              <a:rPr lang="zh-CN" altLang="en-US" sz="2800" b="1" dirty="0"/>
              <a:t>典型的人力资本</a:t>
            </a:r>
          </a:p>
          <a:p>
            <a:r>
              <a:rPr lang="zh-CN" altLang="en-US" sz="2800" b="1" dirty="0"/>
              <a:t>个人的知识、经验、技能</a:t>
            </a:r>
          </a:p>
          <a:p>
            <a:r>
              <a:rPr lang="zh-CN" altLang="en-US" sz="2800" b="1" dirty="0"/>
              <a:t>个人的品质、态度、忠诚感</a:t>
            </a:r>
          </a:p>
          <a:p>
            <a:r>
              <a:rPr lang="zh-CN" altLang="en-US" sz="2800" b="1" dirty="0"/>
              <a:t>学习力、创造力</a:t>
            </a:r>
          </a:p>
        </p:txBody>
      </p:sp>
    </p:spTree>
  </p:cSld>
  <p:clrMapOvr>
    <a:masterClrMapping/>
  </p:clrMapOvr>
  <p:transition>
    <p:random/>
  </p:transition>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927746" name="标题 927745"/>
          <p:cNvSpPr>
            <a:spLocks noGrp="1"/>
          </p:cNvSpPr>
          <p:nvPr>
            <p:ph type="title"/>
          </p:nvPr>
        </p:nvSpPr>
        <p:spPr>
          <a:xfrm>
            <a:off x="755650" y="0"/>
            <a:ext cx="7772400" cy="1143000"/>
          </a:xfrm>
          <a:ln/>
        </p:spPr>
        <p:txBody>
          <a:bodyPr anchor="ctr"/>
          <a:lstStyle/>
          <a:p>
            <a:r>
              <a:rPr lang="zh-CN" altLang="en-US" sz="3200" b="1" dirty="0">
                <a:solidFill>
                  <a:schemeClr val="accent2"/>
                </a:solidFill>
              </a:rPr>
              <a:t>三、面谈的实施</a:t>
            </a:r>
            <a:endParaRPr lang="zh-CN" altLang="en-US" sz="3200" b="1">
              <a:solidFill>
                <a:schemeClr val="accent2"/>
              </a:solidFill>
            </a:endParaRPr>
          </a:p>
        </p:txBody>
      </p:sp>
      <p:sp>
        <p:nvSpPr>
          <p:cNvPr id="927747" name="文本占位符 927746"/>
          <p:cNvSpPr>
            <a:spLocks noGrp="1"/>
          </p:cNvSpPr>
          <p:nvPr>
            <p:ph type="body" idx="1"/>
          </p:nvPr>
        </p:nvSpPr>
        <p:spPr>
          <a:xfrm>
            <a:off x="755650" y="836613"/>
            <a:ext cx="8208963" cy="5761037"/>
          </a:xfrm>
          <a:ln/>
        </p:spPr>
        <p:txBody>
          <a:bodyPr/>
          <a:lstStyle/>
          <a:p>
            <a:pPr>
              <a:lnSpc>
                <a:spcPct val="180000"/>
              </a:lnSpc>
            </a:pPr>
            <a:r>
              <a:rPr lang="zh-CN" altLang="en-US" sz="2800" b="1" dirty="0">
                <a:solidFill>
                  <a:srgbClr val="990000"/>
                </a:solidFill>
              </a:rPr>
              <a:t>一）面谈与反馈的内容</a:t>
            </a:r>
          </a:p>
          <a:p>
            <a:pPr lvl="1">
              <a:lnSpc>
                <a:spcPct val="180000"/>
              </a:lnSpc>
            </a:pPr>
            <a:r>
              <a:rPr lang="zh-CN" altLang="en-US" sz="2400" b="1" dirty="0"/>
              <a:t>讨论员工工作目标考核的完成情况</a:t>
            </a:r>
          </a:p>
          <a:p>
            <a:pPr lvl="1">
              <a:lnSpc>
                <a:spcPct val="180000"/>
              </a:lnSpc>
            </a:pPr>
            <a:r>
              <a:rPr lang="zh-CN" altLang="en-US" sz="2400" b="1" dirty="0"/>
              <a:t>分析原因及下一步的努力方向</a:t>
            </a:r>
          </a:p>
          <a:p>
            <a:pPr lvl="1">
              <a:lnSpc>
                <a:spcPct val="180000"/>
              </a:lnSpc>
            </a:pPr>
            <a:r>
              <a:rPr lang="zh-CN" altLang="en-US" sz="2400" b="1" dirty="0"/>
              <a:t>提出解决问题的意见和建议</a:t>
            </a:r>
          </a:p>
          <a:p>
            <a:pPr>
              <a:lnSpc>
                <a:spcPct val="180000"/>
              </a:lnSpc>
            </a:pPr>
            <a:r>
              <a:rPr lang="zh-CN" altLang="en-US" sz="2800" b="1" dirty="0">
                <a:solidFill>
                  <a:srgbClr val="990000"/>
                </a:solidFill>
              </a:rPr>
              <a:t>二）面谈结束后的工作</a:t>
            </a:r>
          </a:p>
          <a:p>
            <a:pPr lvl="1">
              <a:lnSpc>
                <a:spcPct val="180000"/>
              </a:lnSpc>
            </a:pPr>
            <a:r>
              <a:rPr lang="zh-CN" altLang="en-US" sz="2400" b="1" dirty="0"/>
              <a:t>对面谈信息进行全面的汇总记录</a:t>
            </a:r>
          </a:p>
          <a:p>
            <a:pPr lvl="1">
              <a:lnSpc>
                <a:spcPct val="180000"/>
              </a:lnSpc>
            </a:pPr>
            <a:r>
              <a:rPr lang="zh-CN" altLang="en-US" sz="2400" b="1" dirty="0"/>
              <a:t>采取相应的对策提高员工绩效</a:t>
            </a:r>
            <a:endParaRPr lang="zh-CN" altLang="en-US" sz="2400" b="1"/>
          </a:p>
        </p:txBody>
      </p:sp>
    </p:spTree>
  </p:cSld>
  <p:clrMapOvr>
    <a:masterClrMapping/>
  </p:clrMapOvr>
  <p:transition>
    <p:random/>
  </p:transition>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928770" name="标题 928769"/>
          <p:cNvSpPr>
            <a:spLocks noGrp="1"/>
          </p:cNvSpPr>
          <p:nvPr>
            <p:ph type="title" idx="4294967295"/>
          </p:nvPr>
        </p:nvSpPr>
        <p:spPr>
          <a:xfrm>
            <a:off x="0" y="115888"/>
            <a:ext cx="8497888" cy="609600"/>
          </a:xfrm>
          <a:ln/>
        </p:spPr>
        <p:txBody>
          <a:bodyPr anchor="ctr"/>
          <a:lstStyle/>
          <a:p>
            <a:r>
              <a:rPr lang="zh-CN" altLang="en-US" sz="3200" b="1" dirty="0"/>
              <a:t>绩效反馈面谈表</a:t>
            </a:r>
            <a:endParaRPr lang="zh-CN" altLang="en-US" sz="3200" b="1"/>
          </a:p>
        </p:txBody>
      </p:sp>
      <p:graphicFrame>
        <p:nvGraphicFramePr>
          <p:cNvPr id="928855" name="内容占位符 928854"/>
          <p:cNvGraphicFramePr>
            <a:graphicFrameLocks noGrp="1"/>
          </p:cNvGraphicFramePr>
          <p:nvPr>
            <p:ph idx="4294967295"/>
          </p:nvPr>
        </p:nvGraphicFramePr>
        <p:xfrm>
          <a:off x="684213" y="908050"/>
          <a:ext cx="7570787" cy="6107113"/>
        </p:xfrm>
        <a:graphic>
          <a:graphicData uri="http://schemas.openxmlformats.org/drawingml/2006/table">
            <a:tbl>
              <a:tblPr/>
              <a:tblGrid>
                <a:gridCol w="1166813">
                  <a:extLst>
                    <a:ext uri="{9D8B030D-6E8A-4147-A177-3AD203B41FA5}">
                      <a16:colId xmlns:a16="http://schemas.microsoft.com/office/drawing/2014/main" val="20000"/>
                    </a:ext>
                  </a:extLst>
                </a:gridCol>
                <a:gridCol w="182562">
                  <a:extLst>
                    <a:ext uri="{9D8B030D-6E8A-4147-A177-3AD203B41FA5}">
                      <a16:colId xmlns:a16="http://schemas.microsoft.com/office/drawing/2014/main" val="20001"/>
                    </a:ext>
                  </a:extLst>
                </a:gridCol>
                <a:gridCol w="195263">
                  <a:extLst>
                    <a:ext uri="{9D8B030D-6E8A-4147-A177-3AD203B41FA5}">
                      <a16:colId xmlns:a16="http://schemas.microsoft.com/office/drawing/2014/main" val="20002"/>
                    </a:ext>
                  </a:extLst>
                </a:gridCol>
                <a:gridCol w="182562">
                  <a:extLst>
                    <a:ext uri="{9D8B030D-6E8A-4147-A177-3AD203B41FA5}">
                      <a16:colId xmlns:a16="http://schemas.microsoft.com/office/drawing/2014/main" val="20003"/>
                    </a:ext>
                  </a:extLst>
                </a:gridCol>
                <a:gridCol w="952500">
                  <a:extLst>
                    <a:ext uri="{9D8B030D-6E8A-4147-A177-3AD203B41FA5}">
                      <a16:colId xmlns:a16="http://schemas.microsoft.com/office/drawing/2014/main" val="20004"/>
                    </a:ext>
                  </a:extLst>
                </a:gridCol>
                <a:gridCol w="1136650">
                  <a:extLst>
                    <a:ext uri="{9D8B030D-6E8A-4147-A177-3AD203B41FA5}">
                      <a16:colId xmlns:a16="http://schemas.microsoft.com/office/drawing/2014/main" val="20005"/>
                    </a:ext>
                  </a:extLst>
                </a:gridCol>
                <a:gridCol w="182563">
                  <a:extLst>
                    <a:ext uri="{9D8B030D-6E8A-4147-A177-3AD203B41FA5}">
                      <a16:colId xmlns:a16="http://schemas.microsoft.com/office/drawing/2014/main" val="20006"/>
                    </a:ext>
                  </a:extLst>
                </a:gridCol>
                <a:gridCol w="523875">
                  <a:extLst>
                    <a:ext uri="{9D8B030D-6E8A-4147-A177-3AD203B41FA5}">
                      <a16:colId xmlns:a16="http://schemas.microsoft.com/office/drawing/2014/main" val="20007"/>
                    </a:ext>
                  </a:extLst>
                </a:gridCol>
                <a:gridCol w="714375">
                  <a:extLst>
                    <a:ext uri="{9D8B030D-6E8A-4147-A177-3AD203B41FA5}">
                      <a16:colId xmlns:a16="http://schemas.microsoft.com/office/drawing/2014/main" val="20008"/>
                    </a:ext>
                  </a:extLst>
                </a:gridCol>
                <a:gridCol w="182562">
                  <a:extLst>
                    <a:ext uri="{9D8B030D-6E8A-4147-A177-3AD203B41FA5}">
                      <a16:colId xmlns:a16="http://schemas.microsoft.com/office/drawing/2014/main" val="20009"/>
                    </a:ext>
                  </a:extLst>
                </a:gridCol>
                <a:gridCol w="282575">
                  <a:extLst>
                    <a:ext uri="{9D8B030D-6E8A-4147-A177-3AD203B41FA5}">
                      <a16:colId xmlns:a16="http://schemas.microsoft.com/office/drawing/2014/main" val="20010"/>
                    </a:ext>
                  </a:extLst>
                </a:gridCol>
                <a:gridCol w="825500">
                  <a:extLst>
                    <a:ext uri="{9D8B030D-6E8A-4147-A177-3AD203B41FA5}">
                      <a16:colId xmlns:a16="http://schemas.microsoft.com/office/drawing/2014/main" val="20011"/>
                    </a:ext>
                  </a:extLst>
                </a:gridCol>
                <a:gridCol w="1042988">
                  <a:extLst>
                    <a:ext uri="{9D8B030D-6E8A-4147-A177-3AD203B41FA5}">
                      <a16:colId xmlns:a16="http://schemas.microsoft.com/office/drawing/2014/main" val="20012"/>
                    </a:ext>
                  </a:extLst>
                </a:gridCol>
              </a:tblGrid>
              <a:tr h="455613">
                <a:tc gridSpan="4">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2400" b="1" dirty="0"/>
                        <a:t>面对对象</a:t>
                      </a:r>
                      <a:endParaRPr lang="zh-CN" altLang="en-US" sz="2400" b="1"/>
                    </a:p>
                  </a:txBody>
                  <a:tcPr anchor="ctr">
                    <a:lnL cap="flat">
                      <a:noFill/>
                    </a:lnL>
                    <a:lnR w="12700" cap="flat" cmpd="sng">
                      <a:solidFill>
                        <a:schemeClr val="bg1"/>
                      </a:solidFill>
                      <a:prstDash val="solid"/>
                      <a:headEnd type="none" w="med" len="med"/>
                      <a:tailEnd type="none" w="med" len="med"/>
                    </a:lnR>
                    <a:lnT cap="flat">
                      <a:noFill/>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hMerge="1">
                  <a:txBody>
                    <a:bodyPr/>
                    <a:lstStyle/>
                    <a:p>
                      <a:endParaRPr lang="zh-CN"/>
                    </a:p>
                  </a:txBody>
                  <a:tcPr>
                    <a:lnT cap="flat">
                      <a:noFill/>
                    </a:lnT>
                    <a:lnB w="12700" cap="flat" cmpd="sng">
                      <a:solidFill>
                        <a:schemeClr val="bg1"/>
                      </a:solidFill>
                      <a:prstDash val="solid"/>
                      <a:headEnd type="none" w="med" len="med"/>
                      <a:tailEnd type="none" w="med" len="med"/>
                    </a:lnB>
                  </a:tcPr>
                </a:tc>
                <a:tc hMerge="1">
                  <a:txBody>
                    <a:bodyPr/>
                    <a:lstStyle/>
                    <a:p>
                      <a:endParaRPr lang="zh-CN"/>
                    </a:p>
                  </a:txBody>
                  <a:tcPr>
                    <a:lnT cap="flat">
                      <a:noFill/>
                    </a:lnT>
                    <a:lnB w="12700" cap="flat" cmpd="sng">
                      <a:solidFill>
                        <a:schemeClr val="bg1"/>
                      </a:solidFill>
                      <a:prstDash val="solid"/>
                      <a:headEnd type="none" w="med" len="med"/>
                      <a:tailEnd type="none" w="med" len="med"/>
                    </a:lnB>
                  </a:tcPr>
                </a:tc>
                <a:tc hMerge="1">
                  <a:txBody>
                    <a:bodyPr/>
                    <a:lstStyle/>
                    <a:p>
                      <a:endParaRPr lang="zh-CN"/>
                    </a:p>
                  </a:txBody>
                  <a:tcPr>
                    <a:lnR w="12700" cap="flat" cmpd="sng">
                      <a:solidFill>
                        <a:schemeClr val="bg1"/>
                      </a:solidFill>
                      <a:prstDash val="solid"/>
                      <a:headEnd type="none" w="med" len="med"/>
                      <a:tailEnd type="none" w="med" len="med"/>
                    </a:lnR>
                    <a:lnT cap="flat">
                      <a:noFill/>
                    </a:lnT>
                    <a:lnB w="12700" cap="flat" cmpd="sng">
                      <a:solidFill>
                        <a:schemeClr val="bg1"/>
                      </a:solidFill>
                      <a:prstDash val="solid"/>
                      <a:headEnd type="none" w="med" len="med"/>
                      <a:tailEnd type="none" w="med" len="med"/>
                    </a:lnB>
                  </a:tcPr>
                </a:tc>
                <a:tc gridSpan="2">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sz="2400" b="1" dirty="0"/>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cap="flat">
                      <a:noFill/>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hMerge="1">
                  <a:txBody>
                    <a:bodyPr/>
                    <a:lstStyle/>
                    <a:p>
                      <a:endParaRPr lang="zh-CN"/>
                    </a:p>
                  </a:txBody>
                  <a:tcPr>
                    <a:lnR w="12700" cap="flat" cmpd="sng">
                      <a:solidFill>
                        <a:schemeClr val="bg1"/>
                      </a:solidFill>
                      <a:prstDash val="solid"/>
                      <a:headEnd type="none" w="med" len="med"/>
                      <a:tailEnd type="none" w="med" len="med"/>
                    </a:lnR>
                    <a:lnT cap="flat">
                      <a:noFill/>
                    </a:lnT>
                    <a:lnB w="12700" cap="flat" cmpd="sng">
                      <a:solidFill>
                        <a:schemeClr val="bg1"/>
                      </a:solidFill>
                      <a:prstDash val="solid"/>
                      <a:headEnd type="none" w="med" len="med"/>
                      <a:tailEnd type="none" w="med" len="med"/>
                    </a:lnB>
                  </a:tcPr>
                </a:tc>
                <a:tc gridSpan="3">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2400" b="1" dirty="0"/>
                        <a:t>职位编号</a:t>
                      </a:r>
                      <a:endParaRPr lang="zh-CN" altLang="en-US" sz="2400" b="1"/>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cap="flat">
                      <a:noFill/>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hMerge="1">
                  <a:txBody>
                    <a:bodyPr/>
                    <a:lstStyle/>
                    <a:p>
                      <a:endParaRPr lang="zh-CN"/>
                    </a:p>
                  </a:txBody>
                  <a:tcPr>
                    <a:lnT cap="flat">
                      <a:noFill/>
                    </a:lnT>
                    <a:lnB w="12700" cap="flat" cmpd="sng">
                      <a:solidFill>
                        <a:schemeClr val="bg1"/>
                      </a:solidFill>
                      <a:prstDash val="solid"/>
                      <a:headEnd type="none" w="med" len="med"/>
                      <a:tailEnd type="none" w="med" len="med"/>
                    </a:lnB>
                  </a:tcPr>
                </a:tc>
                <a:tc hMerge="1">
                  <a:txBody>
                    <a:bodyPr/>
                    <a:lstStyle/>
                    <a:p>
                      <a:endParaRPr lang="zh-CN"/>
                    </a:p>
                  </a:txBody>
                  <a:tcPr>
                    <a:lnR w="12700" cap="flat" cmpd="sng">
                      <a:solidFill>
                        <a:schemeClr val="bg1"/>
                      </a:solidFill>
                      <a:prstDash val="solid"/>
                      <a:headEnd type="none" w="med" len="med"/>
                      <a:tailEnd type="none" w="med" len="med"/>
                    </a:lnR>
                    <a:lnT cap="flat">
                      <a:noFill/>
                    </a:lnT>
                    <a:lnB w="12700" cap="flat" cmpd="sng">
                      <a:solidFill>
                        <a:schemeClr val="bg1"/>
                      </a:solidFill>
                      <a:prstDash val="solid"/>
                      <a:headEnd type="none" w="med" len="med"/>
                      <a:tailEnd type="none" w="med" len="med"/>
                    </a:lnB>
                  </a:tcPr>
                </a:tc>
                <a:tc gridSpan="4">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sz="2400" b="1" dirty="0"/>
                    </a:p>
                  </a:txBody>
                  <a:tcPr anchor="ctr">
                    <a:lnL w="12700" cap="flat" cmpd="sng">
                      <a:solidFill>
                        <a:schemeClr val="bg1"/>
                      </a:solidFill>
                      <a:prstDash val="solid"/>
                      <a:headEnd type="none" w="med" len="med"/>
                      <a:tailEnd type="none" w="med" len="med"/>
                    </a:lnL>
                    <a:lnR cap="flat">
                      <a:noFill/>
                    </a:lnR>
                    <a:lnT cap="flat">
                      <a:noFill/>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hMerge="1">
                  <a:txBody>
                    <a:bodyPr/>
                    <a:lstStyle/>
                    <a:p>
                      <a:endParaRPr lang="zh-CN"/>
                    </a:p>
                  </a:txBody>
                  <a:tcPr>
                    <a:lnT cap="flat">
                      <a:noFill/>
                    </a:lnT>
                    <a:lnB w="12700" cap="flat" cmpd="sng">
                      <a:solidFill>
                        <a:schemeClr val="bg1"/>
                      </a:solidFill>
                      <a:prstDash val="solid"/>
                      <a:headEnd type="none" w="med" len="med"/>
                      <a:tailEnd type="none" w="med" len="med"/>
                    </a:lnB>
                  </a:tcPr>
                </a:tc>
                <a:tc hMerge="1">
                  <a:txBody>
                    <a:bodyPr/>
                    <a:lstStyle/>
                    <a:p>
                      <a:endParaRPr lang="zh-CN"/>
                    </a:p>
                  </a:txBody>
                  <a:tcPr>
                    <a:lnT cap="flat">
                      <a:noFill/>
                    </a:lnT>
                    <a:lnB w="12700" cap="flat" cmpd="sng">
                      <a:solidFill>
                        <a:schemeClr val="bg1"/>
                      </a:solidFill>
                      <a:prstDash val="solid"/>
                      <a:headEnd type="none" w="med" len="med"/>
                      <a:tailEnd type="none" w="med" len="med"/>
                    </a:lnB>
                  </a:tcPr>
                </a:tc>
                <a:tc hMerge="1">
                  <a:txBody>
                    <a:bodyPr/>
                    <a:lstStyle/>
                    <a:p>
                      <a:endParaRPr lang="zh-CN"/>
                    </a:p>
                  </a:txBody>
                  <a:tcPr>
                    <a:lnR cap="flat">
                      <a:noFill/>
                    </a:lnR>
                    <a:lnT cap="flat">
                      <a:noFill/>
                    </a:lnT>
                    <a:lnB w="12700" cap="flat" cmpd="sng">
                      <a:solidFill>
                        <a:schemeClr val="bg1"/>
                      </a:solidFill>
                      <a:prstDash val="solid"/>
                      <a:headEnd type="none" w="med" len="med"/>
                      <a:tailEnd type="none" w="med" len="med"/>
                    </a:lnB>
                  </a:tcPr>
                </a:tc>
                <a:extLst>
                  <a:ext uri="{0D108BD9-81ED-4DB2-BD59-A6C34878D82A}">
                    <a16:rowId xmlns:a16="http://schemas.microsoft.com/office/drawing/2014/main" val="10000"/>
                  </a:ext>
                </a:extLst>
              </a:tr>
              <a:tr h="455612">
                <a:tc gridSpan="4">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2400" b="1" dirty="0"/>
                        <a:t>面谈者</a:t>
                      </a:r>
                    </a:p>
                  </a:txBody>
                  <a:tcPr anchor="ctr">
                    <a:lnL cap="flat">
                      <a:noFill/>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hMerge="1">
                  <a:txBody>
                    <a:bodyPr/>
                    <a:lstStyle/>
                    <a:p>
                      <a:endParaRPr lang="zh-CN"/>
                    </a:p>
                  </a:txBody>
                  <a:tcP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hMerge="1">
                  <a:txBody>
                    <a:bodyPr/>
                    <a:lstStyle/>
                    <a:p>
                      <a:endParaRPr lang="zh-CN"/>
                    </a:p>
                  </a:txBody>
                  <a:tcP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hMerge="1">
                  <a:txBody>
                    <a:bodyPr/>
                    <a:lstStyle/>
                    <a:p>
                      <a:endParaRPr lang="zh-CN"/>
                    </a:p>
                  </a:txBody>
                  <a:tcPr>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gridSpan="2">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sz="2400" b="1" dirty="0"/>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hMerge="1">
                  <a:txBody>
                    <a:bodyPr/>
                    <a:lstStyle/>
                    <a:p>
                      <a:endParaRPr lang="zh-CN"/>
                    </a:p>
                  </a:txBody>
                  <a:tcPr>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gridSpan="3">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2400" b="1" dirty="0"/>
                        <a:t>面谈时间</a:t>
                      </a:r>
                      <a:endParaRPr lang="zh-CN" altLang="en-US" sz="2400" b="1"/>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hMerge="1">
                  <a:txBody>
                    <a:bodyPr/>
                    <a:lstStyle/>
                    <a:p>
                      <a:endParaRPr lang="zh-CN"/>
                    </a:p>
                  </a:txBody>
                  <a:tcP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hMerge="1">
                  <a:txBody>
                    <a:bodyPr/>
                    <a:lstStyle/>
                    <a:p>
                      <a:endParaRPr lang="zh-CN"/>
                    </a:p>
                  </a:txBody>
                  <a:tcPr>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gridSpan="4">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sz="2400" b="1" dirty="0"/>
                    </a:p>
                  </a:txBody>
                  <a:tcPr anchor="ctr">
                    <a:lnL w="12700" cap="flat" cmpd="sng">
                      <a:solidFill>
                        <a:schemeClr val="bg1"/>
                      </a:solidFill>
                      <a:prstDash val="solid"/>
                      <a:headEnd type="none" w="med" len="med"/>
                      <a:tailEnd type="none" w="med" len="med"/>
                    </a:lnL>
                    <a:lnR cap="flat">
                      <a:noFill/>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hMerge="1">
                  <a:txBody>
                    <a:bodyPr/>
                    <a:lstStyle/>
                    <a:p>
                      <a:endParaRPr lang="zh-CN"/>
                    </a:p>
                  </a:txBody>
                  <a:tcP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hMerge="1">
                  <a:txBody>
                    <a:bodyPr/>
                    <a:lstStyle/>
                    <a:p>
                      <a:endParaRPr lang="zh-CN"/>
                    </a:p>
                  </a:txBody>
                  <a:tcP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hMerge="1">
                  <a:txBody>
                    <a:bodyPr/>
                    <a:lstStyle/>
                    <a:p>
                      <a:endParaRPr lang="zh-CN"/>
                    </a:p>
                  </a:txBody>
                  <a:tcPr>
                    <a:lnR cap="flat">
                      <a:noFill/>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extLst>
                  <a:ext uri="{0D108BD9-81ED-4DB2-BD59-A6C34878D82A}">
                    <a16:rowId xmlns:a16="http://schemas.microsoft.com/office/drawing/2014/main" val="10001"/>
                  </a:ext>
                </a:extLst>
              </a:tr>
              <a:tr h="455613">
                <a:tc gridSpan="4">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2400" b="1" dirty="0"/>
                        <a:t>面谈地点</a:t>
                      </a:r>
                      <a:endParaRPr lang="zh-CN" altLang="en-US" sz="2400" b="1"/>
                    </a:p>
                  </a:txBody>
                  <a:tcPr anchor="ctr">
                    <a:lnL cap="flat">
                      <a:noFill/>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hMerge="1">
                  <a:txBody>
                    <a:bodyPr/>
                    <a:lstStyle/>
                    <a:p>
                      <a:endParaRPr lang="zh-CN"/>
                    </a:p>
                  </a:txBody>
                  <a:tcP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hMerge="1">
                  <a:txBody>
                    <a:bodyPr/>
                    <a:lstStyle/>
                    <a:p>
                      <a:endParaRPr lang="zh-CN"/>
                    </a:p>
                  </a:txBody>
                  <a:tcP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hMerge="1">
                  <a:txBody>
                    <a:bodyPr/>
                    <a:lstStyle/>
                    <a:p>
                      <a:endParaRPr lang="zh-CN"/>
                    </a:p>
                  </a:txBody>
                  <a:tcPr>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gridSpan="9">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sz="2400" b="1" dirty="0"/>
                    </a:p>
                  </a:txBody>
                  <a:tcPr anchor="ctr">
                    <a:lnL w="12700" cap="flat" cmpd="sng">
                      <a:solidFill>
                        <a:schemeClr val="bg1"/>
                      </a:solidFill>
                      <a:prstDash val="solid"/>
                      <a:headEnd type="none" w="med" len="med"/>
                      <a:tailEnd type="none" w="med" len="med"/>
                    </a:lnL>
                    <a:lnR cap="flat">
                      <a:noFill/>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hMerge="1">
                  <a:txBody>
                    <a:bodyPr/>
                    <a:lstStyle/>
                    <a:p>
                      <a:endParaRPr lang="zh-CN"/>
                    </a:p>
                  </a:txBody>
                  <a:tcP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hMerge="1">
                  <a:txBody>
                    <a:bodyPr/>
                    <a:lstStyle/>
                    <a:p>
                      <a:endParaRPr lang="zh-CN"/>
                    </a:p>
                  </a:txBody>
                  <a:tcP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hMerge="1">
                  <a:txBody>
                    <a:bodyPr/>
                    <a:lstStyle/>
                    <a:p>
                      <a:endParaRPr lang="zh-CN"/>
                    </a:p>
                  </a:txBody>
                  <a:tcP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hMerge="1">
                  <a:txBody>
                    <a:bodyPr/>
                    <a:lstStyle/>
                    <a:p>
                      <a:endParaRPr lang="zh-CN"/>
                    </a:p>
                  </a:txBody>
                  <a:tcP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hMerge="1">
                  <a:txBody>
                    <a:bodyPr/>
                    <a:lstStyle/>
                    <a:p>
                      <a:endParaRPr lang="zh-CN"/>
                    </a:p>
                  </a:txBody>
                  <a:tcP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hMerge="1">
                  <a:txBody>
                    <a:bodyPr/>
                    <a:lstStyle/>
                    <a:p>
                      <a:endParaRPr lang="zh-CN"/>
                    </a:p>
                  </a:txBody>
                  <a:tcP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hMerge="1">
                  <a:txBody>
                    <a:bodyPr/>
                    <a:lstStyle/>
                    <a:p>
                      <a:endParaRPr lang="zh-CN"/>
                    </a:p>
                  </a:txBody>
                  <a:tcP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hMerge="1">
                  <a:txBody>
                    <a:bodyPr/>
                    <a:lstStyle/>
                    <a:p>
                      <a:endParaRPr lang="zh-CN"/>
                    </a:p>
                  </a:txBody>
                  <a:tcPr>
                    <a:lnR cap="flat">
                      <a:noFill/>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extLst>
                  <a:ext uri="{0D108BD9-81ED-4DB2-BD59-A6C34878D82A}">
                    <a16:rowId xmlns:a16="http://schemas.microsoft.com/office/drawing/2014/main" val="10002"/>
                  </a:ext>
                </a:extLst>
              </a:tr>
              <a:tr h="455612">
                <a:tc gridSpan="13">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sz="2400" b="1" dirty="0"/>
                        <a:t>绩效考核结果（总成绩）：</a:t>
                      </a:r>
                      <a:endParaRPr lang="zh-CN" altLang="en-US" sz="2400" b="1"/>
                    </a:p>
                  </a:txBody>
                  <a:tcPr anchor="ctr">
                    <a:lnL cap="flat">
                      <a:noFill/>
                    </a:lnL>
                    <a:lnR cap="flat">
                      <a:noFill/>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hMerge="1">
                  <a:txBody>
                    <a:bodyPr/>
                    <a:lstStyle/>
                    <a:p>
                      <a:endParaRPr lang="zh-CN"/>
                    </a:p>
                  </a:txBody>
                  <a:tcP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hMerge="1">
                  <a:txBody>
                    <a:bodyPr/>
                    <a:lstStyle/>
                    <a:p>
                      <a:endParaRPr lang="zh-CN"/>
                    </a:p>
                  </a:txBody>
                  <a:tcP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hMerge="1">
                  <a:txBody>
                    <a:bodyPr/>
                    <a:lstStyle/>
                    <a:p>
                      <a:endParaRPr lang="zh-CN"/>
                    </a:p>
                  </a:txBody>
                  <a:tcP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hMerge="1">
                  <a:txBody>
                    <a:bodyPr/>
                    <a:lstStyle/>
                    <a:p>
                      <a:endParaRPr lang="zh-CN"/>
                    </a:p>
                  </a:txBody>
                  <a:tcP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hMerge="1">
                  <a:txBody>
                    <a:bodyPr/>
                    <a:lstStyle/>
                    <a:p>
                      <a:endParaRPr lang="zh-CN"/>
                    </a:p>
                  </a:txBody>
                  <a:tcP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hMerge="1">
                  <a:txBody>
                    <a:bodyPr/>
                    <a:lstStyle/>
                    <a:p>
                      <a:endParaRPr lang="zh-CN"/>
                    </a:p>
                  </a:txBody>
                  <a:tcP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hMerge="1">
                  <a:txBody>
                    <a:bodyPr/>
                    <a:lstStyle/>
                    <a:p>
                      <a:endParaRPr lang="zh-CN"/>
                    </a:p>
                  </a:txBody>
                  <a:tcP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hMerge="1">
                  <a:txBody>
                    <a:bodyPr/>
                    <a:lstStyle/>
                    <a:p>
                      <a:endParaRPr lang="zh-CN"/>
                    </a:p>
                  </a:txBody>
                  <a:tcP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hMerge="1">
                  <a:txBody>
                    <a:bodyPr/>
                    <a:lstStyle/>
                    <a:p>
                      <a:endParaRPr lang="zh-CN"/>
                    </a:p>
                  </a:txBody>
                  <a:tcP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hMerge="1">
                  <a:txBody>
                    <a:bodyPr/>
                    <a:lstStyle/>
                    <a:p>
                      <a:endParaRPr lang="zh-CN"/>
                    </a:p>
                  </a:txBody>
                  <a:tcP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hMerge="1">
                  <a:txBody>
                    <a:bodyPr/>
                    <a:lstStyle/>
                    <a:p>
                      <a:endParaRPr lang="zh-CN"/>
                    </a:p>
                  </a:txBody>
                  <a:tcP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hMerge="1">
                  <a:txBody>
                    <a:bodyPr/>
                    <a:lstStyle/>
                    <a:p>
                      <a:endParaRPr lang="zh-CN"/>
                    </a:p>
                  </a:txBody>
                  <a:tcPr>
                    <a:lnR cap="flat">
                      <a:noFill/>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extLst>
                  <a:ext uri="{0D108BD9-81ED-4DB2-BD59-A6C34878D82A}">
                    <a16:rowId xmlns:a16="http://schemas.microsoft.com/office/drawing/2014/main" val="10003"/>
                  </a:ext>
                </a:extLst>
              </a:tr>
              <a:tr h="820738">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2400" b="1" dirty="0"/>
                        <a:t>工作业绩</a:t>
                      </a:r>
                    </a:p>
                  </a:txBody>
                  <a:tcPr anchor="ctr">
                    <a:lnL cap="flat">
                      <a:noFill/>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gridSpan="4">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sz="2400" b="1" dirty="0"/>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hMerge="1">
                  <a:txBody>
                    <a:bodyPr/>
                    <a:lstStyle/>
                    <a:p>
                      <a:endParaRPr lang="zh-CN"/>
                    </a:p>
                  </a:txBody>
                  <a:tcP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hMerge="1">
                  <a:txBody>
                    <a:bodyPr/>
                    <a:lstStyle/>
                    <a:p>
                      <a:endParaRPr lang="zh-CN"/>
                    </a:p>
                  </a:txBody>
                  <a:tcP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hMerge="1">
                  <a:txBody>
                    <a:bodyPr/>
                    <a:lstStyle/>
                    <a:p>
                      <a:endParaRPr lang="zh-CN"/>
                    </a:p>
                  </a:txBody>
                  <a:tcPr>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gridSpan="2">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2400" b="1" dirty="0"/>
                        <a:t>工作能力</a:t>
                      </a:r>
                      <a:endParaRPr lang="zh-CN" altLang="en-US" sz="2400" b="1"/>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hMerge="1">
                  <a:txBody>
                    <a:bodyPr/>
                    <a:lstStyle/>
                    <a:p>
                      <a:endParaRPr lang="zh-CN"/>
                    </a:p>
                  </a:txBody>
                  <a:tcPr>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gridSpan="3">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sz="2400" b="1" dirty="0"/>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hMerge="1">
                  <a:txBody>
                    <a:bodyPr/>
                    <a:lstStyle/>
                    <a:p>
                      <a:endParaRPr lang="zh-CN"/>
                    </a:p>
                  </a:txBody>
                  <a:tcP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hMerge="1">
                  <a:txBody>
                    <a:bodyPr/>
                    <a:lstStyle/>
                    <a:p>
                      <a:endParaRPr lang="zh-CN"/>
                    </a:p>
                  </a:txBody>
                  <a:tcPr>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gridSpan="2">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2400" b="1" dirty="0"/>
                        <a:t>工作态度</a:t>
                      </a:r>
                      <a:endParaRPr lang="zh-CN" altLang="en-US" sz="2400" b="1"/>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hMerge="1">
                  <a:txBody>
                    <a:bodyPr/>
                    <a:lstStyle/>
                    <a:p>
                      <a:endParaRPr lang="zh-CN"/>
                    </a:p>
                  </a:txBody>
                  <a:tcPr>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endParaRPr lang="zh-CN" altLang="en-US" sz="2400" dirty="0"/>
                    </a:p>
                  </a:txBody>
                  <a:tcPr>
                    <a:lnL w="12700" cap="flat" cmpd="sng">
                      <a:solidFill>
                        <a:schemeClr val="bg1"/>
                      </a:solidFill>
                      <a:prstDash val="solid"/>
                      <a:headEnd type="none" w="med" len="med"/>
                      <a:tailEnd type="none" w="med" len="med"/>
                    </a:lnL>
                    <a:lnR cap="flat">
                      <a:noFill/>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extLst>
                  <a:ext uri="{0D108BD9-81ED-4DB2-BD59-A6C34878D82A}">
                    <a16:rowId xmlns:a16="http://schemas.microsoft.com/office/drawing/2014/main" val="10004"/>
                  </a:ext>
                </a:extLst>
              </a:tr>
              <a:tr h="455612">
                <a:tc gridSpan="13">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sz="2400" b="1" dirty="0"/>
                        <a:t>上期绩效不良的方面：</a:t>
                      </a:r>
                    </a:p>
                  </a:txBody>
                  <a:tcPr anchor="ctr">
                    <a:lnL cap="flat">
                      <a:noFill/>
                    </a:lnL>
                    <a:lnR cap="flat">
                      <a:noFill/>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hMerge="1">
                  <a:txBody>
                    <a:bodyPr/>
                    <a:lstStyle/>
                    <a:p>
                      <a:endParaRPr lang="zh-CN"/>
                    </a:p>
                  </a:txBody>
                  <a:tcP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hMerge="1">
                  <a:txBody>
                    <a:bodyPr/>
                    <a:lstStyle/>
                    <a:p>
                      <a:endParaRPr lang="zh-CN"/>
                    </a:p>
                  </a:txBody>
                  <a:tcP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hMerge="1">
                  <a:txBody>
                    <a:bodyPr/>
                    <a:lstStyle/>
                    <a:p>
                      <a:endParaRPr lang="zh-CN"/>
                    </a:p>
                  </a:txBody>
                  <a:tcP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hMerge="1">
                  <a:txBody>
                    <a:bodyPr/>
                    <a:lstStyle/>
                    <a:p>
                      <a:endParaRPr lang="zh-CN"/>
                    </a:p>
                  </a:txBody>
                  <a:tcP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hMerge="1">
                  <a:txBody>
                    <a:bodyPr/>
                    <a:lstStyle/>
                    <a:p>
                      <a:endParaRPr lang="zh-CN"/>
                    </a:p>
                  </a:txBody>
                  <a:tcP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hMerge="1">
                  <a:txBody>
                    <a:bodyPr/>
                    <a:lstStyle/>
                    <a:p>
                      <a:endParaRPr lang="zh-CN"/>
                    </a:p>
                  </a:txBody>
                  <a:tcP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hMerge="1">
                  <a:txBody>
                    <a:bodyPr/>
                    <a:lstStyle/>
                    <a:p>
                      <a:endParaRPr lang="zh-CN"/>
                    </a:p>
                  </a:txBody>
                  <a:tcP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hMerge="1">
                  <a:txBody>
                    <a:bodyPr/>
                    <a:lstStyle/>
                    <a:p>
                      <a:endParaRPr lang="zh-CN"/>
                    </a:p>
                  </a:txBody>
                  <a:tcP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hMerge="1">
                  <a:txBody>
                    <a:bodyPr/>
                    <a:lstStyle/>
                    <a:p>
                      <a:endParaRPr lang="zh-CN"/>
                    </a:p>
                  </a:txBody>
                  <a:tcP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hMerge="1">
                  <a:txBody>
                    <a:bodyPr/>
                    <a:lstStyle/>
                    <a:p>
                      <a:endParaRPr lang="zh-CN"/>
                    </a:p>
                  </a:txBody>
                  <a:tcP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hMerge="1">
                  <a:txBody>
                    <a:bodyPr/>
                    <a:lstStyle/>
                    <a:p>
                      <a:endParaRPr lang="zh-CN"/>
                    </a:p>
                  </a:txBody>
                  <a:tcP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hMerge="1">
                  <a:txBody>
                    <a:bodyPr/>
                    <a:lstStyle/>
                    <a:p>
                      <a:endParaRPr lang="zh-CN"/>
                    </a:p>
                  </a:txBody>
                  <a:tcPr>
                    <a:lnR cap="flat">
                      <a:noFill/>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extLst>
                  <a:ext uri="{0D108BD9-81ED-4DB2-BD59-A6C34878D82A}">
                    <a16:rowId xmlns:a16="http://schemas.microsoft.com/office/drawing/2014/main" val="10005"/>
                  </a:ext>
                </a:extLst>
              </a:tr>
              <a:tr h="455613">
                <a:tc gridSpan="13">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sz="2400" b="1" dirty="0"/>
                        <a:t>导致上期绩效不良的原因：</a:t>
                      </a:r>
                      <a:endParaRPr lang="zh-CN" altLang="en-US" sz="2400" b="1"/>
                    </a:p>
                  </a:txBody>
                  <a:tcPr anchor="ctr">
                    <a:lnL cap="flat">
                      <a:noFill/>
                    </a:lnL>
                    <a:lnR cap="flat">
                      <a:noFill/>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hMerge="1">
                  <a:txBody>
                    <a:bodyPr/>
                    <a:lstStyle/>
                    <a:p>
                      <a:endParaRPr lang="zh-CN"/>
                    </a:p>
                  </a:txBody>
                  <a:tcP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hMerge="1">
                  <a:txBody>
                    <a:bodyPr/>
                    <a:lstStyle/>
                    <a:p>
                      <a:endParaRPr lang="zh-CN"/>
                    </a:p>
                  </a:txBody>
                  <a:tcP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hMerge="1">
                  <a:txBody>
                    <a:bodyPr/>
                    <a:lstStyle/>
                    <a:p>
                      <a:endParaRPr lang="zh-CN"/>
                    </a:p>
                  </a:txBody>
                  <a:tcP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hMerge="1">
                  <a:txBody>
                    <a:bodyPr/>
                    <a:lstStyle/>
                    <a:p>
                      <a:endParaRPr lang="zh-CN"/>
                    </a:p>
                  </a:txBody>
                  <a:tcP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hMerge="1">
                  <a:txBody>
                    <a:bodyPr/>
                    <a:lstStyle/>
                    <a:p>
                      <a:endParaRPr lang="zh-CN"/>
                    </a:p>
                  </a:txBody>
                  <a:tcP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hMerge="1">
                  <a:txBody>
                    <a:bodyPr/>
                    <a:lstStyle/>
                    <a:p>
                      <a:endParaRPr lang="zh-CN"/>
                    </a:p>
                  </a:txBody>
                  <a:tcP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hMerge="1">
                  <a:txBody>
                    <a:bodyPr/>
                    <a:lstStyle/>
                    <a:p>
                      <a:endParaRPr lang="zh-CN"/>
                    </a:p>
                  </a:txBody>
                  <a:tcP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hMerge="1">
                  <a:txBody>
                    <a:bodyPr/>
                    <a:lstStyle/>
                    <a:p>
                      <a:endParaRPr lang="zh-CN"/>
                    </a:p>
                  </a:txBody>
                  <a:tcP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hMerge="1">
                  <a:txBody>
                    <a:bodyPr/>
                    <a:lstStyle/>
                    <a:p>
                      <a:endParaRPr lang="zh-CN"/>
                    </a:p>
                  </a:txBody>
                  <a:tcP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hMerge="1">
                  <a:txBody>
                    <a:bodyPr/>
                    <a:lstStyle/>
                    <a:p>
                      <a:endParaRPr lang="zh-CN"/>
                    </a:p>
                  </a:txBody>
                  <a:tcP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hMerge="1">
                  <a:txBody>
                    <a:bodyPr/>
                    <a:lstStyle/>
                    <a:p>
                      <a:endParaRPr lang="zh-CN"/>
                    </a:p>
                  </a:txBody>
                  <a:tcP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hMerge="1">
                  <a:txBody>
                    <a:bodyPr/>
                    <a:lstStyle/>
                    <a:p>
                      <a:endParaRPr lang="zh-CN"/>
                    </a:p>
                  </a:txBody>
                  <a:tcPr>
                    <a:lnR cap="flat">
                      <a:noFill/>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extLst>
                  <a:ext uri="{0D108BD9-81ED-4DB2-BD59-A6C34878D82A}">
                    <a16:rowId xmlns:a16="http://schemas.microsoft.com/office/drawing/2014/main" val="10006"/>
                  </a:ext>
                </a:extLst>
              </a:tr>
              <a:tr h="455612">
                <a:tc gridSpan="13">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sz="2400" b="1" dirty="0"/>
                        <a:t>下期绩效改进的计划：</a:t>
                      </a:r>
                      <a:endParaRPr lang="zh-CN" altLang="en-US" sz="2400" b="1"/>
                    </a:p>
                  </a:txBody>
                  <a:tcPr anchor="ctr">
                    <a:lnL cap="flat">
                      <a:noFill/>
                    </a:lnL>
                    <a:lnR cap="flat">
                      <a:noFill/>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hMerge="1">
                  <a:txBody>
                    <a:bodyPr/>
                    <a:lstStyle/>
                    <a:p>
                      <a:endParaRPr lang="zh-CN"/>
                    </a:p>
                  </a:txBody>
                  <a:tcP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hMerge="1">
                  <a:txBody>
                    <a:bodyPr/>
                    <a:lstStyle/>
                    <a:p>
                      <a:endParaRPr lang="zh-CN"/>
                    </a:p>
                  </a:txBody>
                  <a:tcP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hMerge="1">
                  <a:txBody>
                    <a:bodyPr/>
                    <a:lstStyle/>
                    <a:p>
                      <a:endParaRPr lang="zh-CN"/>
                    </a:p>
                  </a:txBody>
                  <a:tcP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hMerge="1">
                  <a:txBody>
                    <a:bodyPr/>
                    <a:lstStyle/>
                    <a:p>
                      <a:endParaRPr lang="zh-CN"/>
                    </a:p>
                  </a:txBody>
                  <a:tcP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hMerge="1">
                  <a:txBody>
                    <a:bodyPr/>
                    <a:lstStyle/>
                    <a:p>
                      <a:endParaRPr lang="zh-CN"/>
                    </a:p>
                  </a:txBody>
                  <a:tcP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hMerge="1">
                  <a:txBody>
                    <a:bodyPr/>
                    <a:lstStyle/>
                    <a:p>
                      <a:endParaRPr lang="zh-CN"/>
                    </a:p>
                  </a:txBody>
                  <a:tcP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hMerge="1">
                  <a:txBody>
                    <a:bodyPr/>
                    <a:lstStyle/>
                    <a:p>
                      <a:endParaRPr lang="zh-CN"/>
                    </a:p>
                  </a:txBody>
                  <a:tcP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hMerge="1">
                  <a:txBody>
                    <a:bodyPr/>
                    <a:lstStyle/>
                    <a:p>
                      <a:endParaRPr lang="zh-CN"/>
                    </a:p>
                  </a:txBody>
                  <a:tcP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hMerge="1">
                  <a:txBody>
                    <a:bodyPr/>
                    <a:lstStyle/>
                    <a:p>
                      <a:endParaRPr lang="zh-CN"/>
                    </a:p>
                  </a:txBody>
                  <a:tcP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hMerge="1">
                  <a:txBody>
                    <a:bodyPr/>
                    <a:lstStyle/>
                    <a:p>
                      <a:endParaRPr lang="zh-CN"/>
                    </a:p>
                  </a:txBody>
                  <a:tcP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hMerge="1">
                  <a:txBody>
                    <a:bodyPr/>
                    <a:lstStyle/>
                    <a:p>
                      <a:endParaRPr lang="zh-CN"/>
                    </a:p>
                  </a:txBody>
                  <a:tcP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hMerge="1">
                  <a:txBody>
                    <a:bodyPr/>
                    <a:lstStyle/>
                    <a:p>
                      <a:endParaRPr lang="zh-CN"/>
                    </a:p>
                  </a:txBody>
                  <a:tcPr>
                    <a:lnR cap="flat">
                      <a:noFill/>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extLst>
                  <a:ext uri="{0D108BD9-81ED-4DB2-BD59-A6C34878D82A}">
                    <a16:rowId xmlns:a16="http://schemas.microsoft.com/office/drawing/2014/main" val="10007"/>
                  </a:ext>
                </a:extLst>
              </a:tr>
              <a:tr h="820738">
                <a:tc gridSpan="3">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2400" b="1" dirty="0"/>
                        <a:t>面谈对象签字</a:t>
                      </a:r>
                      <a:endParaRPr lang="zh-CN" altLang="en-US" sz="2400" b="1"/>
                    </a:p>
                  </a:txBody>
                  <a:tcPr anchor="ctr">
                    <a:lnL cap="flat">
                      <a:noFill/>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hMerge="1">
                  <a:txBody>
                    <a:bodyPr/>
                    <a:lstStyle/>
                    <a:p>
                      <a:endParaRPr lang="zh-CN"/>
                    </a:p>
                  </a:txBody>
                  <a:tcP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hMerge="1">
                  <a:txBody>
                    <a:bodyPr/>
                    <a:lstStyle/>
                    <a:p>
                      <a:endParaRPr lang="zh-CN"/>
                    </a:p>
                  </a:txBody>
                  <a:tcPr>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gridSpan="3">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sz="2400" b="1" dirty="0"/>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hMerge="1">
                  <a:txBody>
                    <a:bodyPr/>
                    <a:lstStyle/>
                    <a:p>
                      <a:endParaRPr lang="zh-CN"/>
                    </a:p>
                  </a:txBody>
                  <a:tcP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hMerge="1">
                  <a:txBody>
                    <a:bodyPr/>
                    <a:lstStyle/>
                    <a:p>
                      <a:endParaRPr lang="zh-CN"/>
                    </a:p>
                  </a:txBody>
                  <a:tcPr>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gridSpan="3">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2400" b="1" dirty="0"/>
                        <a:t>面谈者签字</a:t>
                      </a:r>
                      <a:endParaRPr lang="zh-CN" altLang="en-US" sz="2400" b="1"/>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hMerge="1">
                  <a:txBody>
                    <a:bodyPr/>
                    <a:lstStyle/>
                    <a:p>
                      <a:endParaRPr lang="zh-CN"/>
                    </a:p>
                  </a:txBody>
                  <a:tcP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hMerge="1">
                  <a:txBody>
                    <a:bodyPr/>
                    <a:lstStyle/>
                    <a:p>
                      <a:endParaRPr lang="zh-CN"/>
                    </a:p>
                  </a:txBody>
                  <a:tcPr>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gridSpan="4">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sz="2400" b="1" dirty="0"/>
                    </a:p>
                  </a:txBody>
                  <a:tcPr anchor="ctr">
                    <a:lnL w="12700" cap="flat" cmpd="sng">
                      <a:solidFill>
                        <a:schemeClr val="bg1"/>
                      </a:solidFill>
                      <a:prstDash val="solid"/>
                      <a:headEnd type="none" w="med" len="med"/>
                      <a:tailEnd type="none" w="med" len="med"/>
                    </a:lnL>
                    <a:lnR cap="flat">
                      <a:noFill/>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hMerge="1">
                  <a:txBody>
                    <a:bodyPr/>
                    <a:lstStyle/>
                    <a:p>
                      <a:endParaRPr lang="zh-CN"/>
                    </a:p>
                  </a:txBody>
                  <a:tcP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hMerge="1">
                  <a:txBody>
                    <a:bodyPr/>
                    <a:lstStyle/>
                    <a:p>
                      <a:endParaRPr lang="zh-CN"/>
                    </a:p>
                  </a:txBody>
                  <a:tcP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hMerge="1">
                  <a:txBody>
                    <a:bodyPr/>
                    <a:lstStyle/>
                    <a:p>
                      <a:endParaRPr lang="zh-CN"/>
                    </a:p>
                  </a:txBody>
                  <a:tcPr>
                    <a:lnR cap="flat">
                      <a:noFill/>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extLst>
                  <a:ext uri="{0D108BD9-81ED-4DB2-BD59-A6C34878D82A}">
                    <a16:rowId xmlns:a16="http://schemas.microsoft.com/office/drawing/2014/main" val="10008"/>
                  </a:ext>
                </a:extLst>
              </a:tr>
              <a:tr h="455612">
                <a:tc gridSpan="13">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sz="2400" b="1" dirty="0"/>
                        <a:t>绩效改进计划的情况：</a:t>
                      </a:r>
                      <a:endParaRPr lang="zh-CN" altLang="en-US" sz="2400" b="1"/>
                    </a:p>
                  </a:txBody>
                  <a:tcPr anchor="ctr">
                    <a:lnL cap="flat">
                      <a:noFill/>
                    </a:lnL>
                    <a:lnR cap="flat">
                      <a:noFill/>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hMerge="1">
                  <a:txBody>
                    <a:bodyPr/>
                    <a:lstStyle/>
                    <a:p>
                      <a:endParaRPr lang="zh-CN"/>
                    </a:p>
                  </a:txBody>
                  <a:tcP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hMerge="1">
                  <a:txBody>
                    <a:bodyPr/>
                    <a:lstStyle/>
                    <a:p>
                      <a:endParaRPr lang="zh-CN"/>
                    </a:p>
                  </a:txBody>
                  <a:tcP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hMerge="1">
                  <a:txBody>
                    <a:bodyPr/>
                    <a:lstStyle/>
                    <a:p>
                      <a:endParaRPr lang="zh-CN"/>
                    </a:p>
                  </a:txBody>
                  <a:tcP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hMerge="1">
                  <a:txBody>
                    <a:bodyPr/>
                    <a:lstStyle/>
                    <a:p>
                      <a:endParaRPr lang="zh-CN"/>
                    </a:p>
                  </a:txBody>
                  <a:tcP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hMerge="1">
                  <a:txBody>
                    <a:bodyPr/>
                    <a:lstStyle/>
                    <a:p>
                      <a:endParaRPr lang="zh-CN"/>
                    </a:p>
                  </a:txBody>
                  <a:tcP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hMerge="1">
                  <a:txBody>
                    <a:bodyPr/>
                    <a:lstStyle/>
                    <a:p>
                      <a:endParaRPr lang="zh-CN"/>
                    </a:p>
                  </a:txBody>
                  <a:tcP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hMerge="1">
                  <a:txBody>
                    <a:bodyPr/>
                    <a:lstStyle/>
                    <a:p>
                      <a:endParaRPr lang="zh-CN"/>
                    </a:p>
                  </a:txBody>
                  <a:tcP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hMerge="1">
                  <a:txBody>
                    <a:bodyPr/>
                    <a:lstStyle/>
                    <a:p>
                      <a:endParaRPr lang="zh-CN"/>
                    </a:p>
                  </a:txBody>
                  <a:tcP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hMerge="1">
                  <a:txBody>
                    <a:bodyPr/>
                    <a:lstStyle/>
                    <a:p>
                      <a:endParaRPr lang="zh-CN"/>
                    </a:p>
                  </a:txBody>
                  <a:tcP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hMerge="1">
                  <a:txBody>
                    <a:bodyPr/>
                    <a:lstStyle/>
                    <a:p>
                      <a:endParaRPr lang="zh-CN"/>
                    </a:p>
                  </a:txBody>
                  <a:tcP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hMerge="1">
                  <a:txBody>
                    <a:bodyPr/>
                    <a:lstStyle/>
                    <a:p>
                      <a:endParaRPr lang="zh-CN"/>
                    </a:p>
                  </a:txBody>
                  <a:tcP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hMerge="1">
                  <a:txBody>
                    <a:bodyPr/>
                    <a:lstStyle/>
                    <a:p>
                      <a:endParaRPr lang="zh-CN"/>
                    </a:p>
                  </a:txBody>
                  <a:tcPr>
                    <a:lnR cap="flat">
                      <a:noFill/>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extLst>
                  <a:ext uri="{0D108BD9-81ED-4DB2-BD59-A6C34878D82A}">
                    <a16:rowId xmlns:a16="http://schemas.microsoft.com/office/drawing/2014/main" val="10009"/>
                  </a:ext>
                </a:extLst>
              </a:tr>
              <a:tr h="820738">
                <a:tc gridSpan="2">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2400" b="1" dirty="0"/>
                        <a:t>记录者签字</a:t>
                      </a:r>
                      <a:endParaRPr lang="zh-CN" altLang="en-US" sz="2400" b="1"/>
                    </a:p>
                  </a:txBody>
                  <a:tcPr anchor="ctr">
                    <a:lnL cap="flat">
                      <a:noFill/>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cap="flat">
                      <a:noFill/>
                    </a:lnB>
                    <a:lnTlToBr>
                      <a:noFill/>
                    </a:lnTlToBr>
                    <a:lnBlToTr>
                      <a:noFill/>
                    </a:lnBlToTr>
                    <a:pattFill prst="pct60">
                      <a:fgClr>
                        <a:srgbClr val="FFCC00"/>
                      </a:fgClr>
                      <a:bgClr>
                        <a:schemeClr val="bg1"/>
                      </a:bgClr>
                    </a:pattFill>
                  </a:tcPr>
                </a:tc>
                <a:tc hMerge="1">
                  <a:txBody>
                    <a:bodyPr/>
                    <a:lstStyle/>
                    <a:p>
                      <a:endParaRPr lang="zh-CN"/>
                    </a:p>
                  </a:txBody>
                  <a:tcPr>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cap="flat">
                      <a:noFill/>
                    </a:lnB>
                  </a:tcPr>
                </a:tc>
                <a:tc gridSpan="6">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sz="2400" b="1" dirty="0"/>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cap="flat">
                      <a:noFill/>
                    </a:lnB>
                    <a:lnTlToBr>
                      <a:noFill/>
                    </a:lnTlToBr>
                    <a:lnBlToTr>
                      <a:noFill/>
                    </a:lnBlToTr>
                    <a:pattFill prst="pct60">
                      <a:fgClr>
                        <a:srgbClr val="FFCC00"/>
                      </a:fgClr>
                      <a:bgClr>
                        <a:schemeClr val="bg1"/>
                      </a:bgClr>
                    </a:pattFill>
                  </a:tcPr>
                </a:tc>
                <a:tc hMerge="1">
                  <a:txBody>
                    <a:bodyPr/>
                    <a:lstStyle/>
                    <a:p>
                      <a:endParaRPr lang="zh-CN"/>
                    </a:p>
                  </a:txBody>
                  <a:tcPr>
                    <a:lnT w="12700" cap="flat" cmpd="sng">
                      <a:solidFill>
                        <a:schemeClr val="bg1"/>
                      </a:solidFill>
                      <a:prstDash val="solid"/>
                      <a:headEnd type="none" w="med" len="med"/>
                      <a:tailEnd type="none" w="med" len="med"/>
                    </a:lnT>
                    <a:lnB cap="flat">
                      <a:noFill/>
                    </a:lnB>
                  </a:tcPr>
                </a:tc>
                <a:tc hMerge="1">
                  <a:txBody>
                    <a:bodyPr/>
                    <a:lstStyle/>
                    <a:p>
                      <a:endParaRPr lang="zh-CN"/>
                    </a:p>
                  </a:txBody>
                  <a:tcPr>
                    <a:lnT w="12700" cap="flat" cmpd="sng">
                      <a:solidFill>
                        <a:schemeClr val="bg1"/>
                      </a:solidFill>
                      <a:prstDash val="solid"/>
                      <a:headEnd type="none" w="med" len="med"/>
                      <a:tailEnd type="none" w="med" len="med"/>
                    </a:lnT>
                    <a:lnB cap="flat">
                      <a:noFill/>
                    </a:lnB>
                  </a:tcPr>
                </a:tc>
                <a:tc hMerge="1">
                  <a:txBody>
                    <a:bodyPr/>
                    <a:lstStyle/>
                    <a:p>
                      <a:endParaRPr lang="zh-CN"/>
                    </a:p>
                  </a:txBody>
                  <a:tcPr>
                    <a:lnT w="12700" cap="flat" cmpd="sng">
                      <a:solidFill>
                        <a:schemeClr val="bg1"/>
                      </a:solidFill>
                      <a:prstDash val="solid"/>
                      <a:headEnd type="none" w="med" len="med"/>
                      <a:tailEnd type="none" w="med" len="med"/>
                    </a:lnT>
                    <a:lnB cap="flat">
                      <a:noFill/>
                    </a:lnB>
                  </a:tcPr>
                </a:tc>
                <a:tc hMerge="1">
                  <a:txBody>
                    <a:bodyPr/>
                    <a:lstStyle/>
                    <a:p>
                      <a:endParaRPr lang="zh-CN"/>
                    </a:p>
                  </a:txBody>
                  <a:tcPr>
                    <a:lnT w="12700" cap="flat" cmpd="sng">
                      <a:solidFill>
                        <a:schemeClr val="bg1"/>
                      </a:solidFill>
                      <a:prstDash val="solid"/>
                      <a:headEnd type="none" w="med" len="med"/>
                      <a:tailEnd type="none" w="med" len="med"/>
                    </a:lnT>
                    <a:lnB cap="flat">
                      <a:noFill/>
                    </a:lnB>
                  </a:tcPr>
                </a:tc>
                <a:tc hMerge="1">
                  <a:txBody>
                    <a:bodyPr/>
                    <a:lstStyle/>
                    <a:p>
                      <a:endParaRPr lang="zh-CN"/>
                    </a:p>
                  </a:txBody>
                  <a:tcPr>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cap="flat">
                      <a:noFill/>
                    </a:lnB>
                  </a:tcPr>
                </a:tc>
                <a:tc gridSpan="3">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2400" b="1" dirty="0"/>
                        <a:t>时间</a:t>
                      </a:r>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cap="flat">
                      <a:noFill/>
                    </a:lnB>
                    <a:lnTlToBr>
                      <a:noFill/>
                    </a:lnTlToBr>
                    <a:lnBlToTr>
                      <a:noFill/>
                    </a:lnBlToTr>
                    <a:pattFill prst="pct60">
                      <a:fgClr>
                        <a:srgbClr val="FFCC00"/>
                      </a:fgClr>
                      <a:bgClr>
                        <a:schemeClr val="bg1"/>
                      </a:bgClr>
                    </a:pattFill>
                  </a:tcPr>
                </a:tc>
                <a:tc hMerge="1">
                  <a:txBody>
                    <a:bodyPr/>
                    <a:lstStyle/>
                    <a:p>
                      <a:endParaRPr lang="zh-CN"/>
                    </a:p>
                  </a:txBody>
                  <a:tcPr>
                    <a:lnT w="12700" cap="flat" cmpd="sng">
                      <a:solidFill>
                        <a:schemeClr val="bg1"/>
                      </a:solidFill>
                      <a:prstDash val="solid"/>
                      <a:headEnd type="none" w="med" len="med"/>
                      <a:tailEnd type="none" w="med" len="med"/>
                    </a:lnT>
                    <a:lnB cap="flat">
                      <a:noFill/>
                    </a:lnB>
                  </a:tcPr>
                </a:tc>
                <a:tc hMerge="1">
                  <a:txBody>
                    <a:bodyPr/>
                    <a:lstStyle/>
                    <a:p>
                      <a:endParaRPr lang="zh-CN"/>
                    </a:p>
                  </a:txBody>
                  <a:tcPr>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cap="flat">
                      <a:noFill/>
                    </a:lnB>
                  </a:tcPr>
                </a:tc>
                <a:tc gridSpan="2">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sz="2400" b="1" dirty="0"/>
                    </a:p>
                  </a:txBody>
                  <a:tcPr anchor="ctr">
                    <a:lnL w="12700" cap="flat" cmpd="sng">
                      <a:solidFill>
                        <a:schemeClr val="bg1"/>
                      </a:solidFill>
                      <a:prstDash val="solid"/>
                      <a:headEnd type="none" w="med" len="med"/>
                      <a:tailEnd type="none" w="med" len="med"/>
                    </a:lnL>
                    <a:lnR cap="flat">
                      <a:noFill/>
                    </a:lnR>
                    <a:lnT w="12700" cap="flat" cmpd="sng">
                      <a:solidFill>
                        <a:schemeClr val="bg1"/>
                      </a:solidFill>
                      <a:prstDash val="solid"/>
                      <a:headEnd type="none" w="med" len="med"/>
                      <a:tailEnd type="none" w="med" len="med"/>
                    </a:lnT>
                    <a:lnB cap="flat">
                      <a:noFill/>
                    </a:lnB>
                    <a:lnTlToBr>
                      <a:noFill/>
                    </a:lnTlToBr>
                    <a:lnBlToTr>
                      <a:noFill/>
                    </a:lnBlToTr>
                    <a:pattFill prst="pct60">
                      <a:fgClr>
                        <a:srgbClr val="FFCC00"/>
                      </a:fgClr>
                      <a:bgClr>
                        <a:schemeClr val="bg1"/>
                      </a:bgClr>
                    </a:pattFill>
                  </a:tcPr>
                </a:tc>
                <a:tc hMerge="1">
                  <a:txBody>
                    <a:bodyPr/>
                    <a:lstStyle/>
                    <a:p>
                      <a:endParaRPr lang="zh-CN"/>
                    </a:p>
                  </a:txBody>
                  <a:tcPr>
                    <a:lnR cap="flat">
                      <a:noFill/>
                    </a:lnR>
                    <a:lnT w="12700" cap="flat" cmpd="sng">
                      <a:solidFill>
                        <a:schemeClr val="bg1"/>
                      </a:solidFill>
                      <a:prstDash val="solid"/>
                      <a:headEnd type="none" w="med" len="med"/>
                      <a:tailEnd type="none" w="med" len="med"/>
                    </a:lnT>
                    <a:lnB cap="flat">
                      <a:noFill/>
                    </a:lnB>
                  </a:tcPr>
                </a:tc>
                <a:extLst>
                  <a:ext uri="{0D108BD9-81ED-4DB2-BD59-A6C34878D82A}">
                    <a16:rowId xmlns:a16="http://schemas.microsoft.com/office/drawing/2014/main" val="10010"/>
                  </a:ext>
                </a:extLst>
              </a:tr>
            </a:tbl>
          </a:graphicData>
        </a:graphic>
      </p:graphicFrame>
    </p:spTree>
  </p:cSld>
  <p:clrMapOvr>
    <a:masterClrMapping/>
  </p:clrMapOvr>
  <p:transition>
    <p:random/>
  </p:transition>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354308" name="矩形 354307"/>
          <p:cNvSpPr/>
          <p:nvPr/>
        </p:nvSpPr>
        <p:spPr>
          <a:xfrm>
            <a:off x="755650" y="1916113"/>
            <a:ext cx="7546975" cy="2160587"/>
          </a:xfrm>
          <a:prstGeom prst="rect">
            <a:avLst/>
          </a:prstGeom>
        </p:spPr>
        <p:txBody>
          <a:bodyPr wrap="none" fromWordArt="1">
            <a:prstTxWarp prst="textCanDown">
              <a:avLst>
                <a:gd name="adj" fmla="val 33333"/>
              </a:avLst>
            </a:prstTxWarp>
            <a:normAutofit/>
          </a:bodyPr>
          <a:lstStyle/>
          <a:p>
            <a:pPr algn="ctr"/>
            <a:r>
              <a:rPr lang="zh-CN" altLang="en-US" sz="3600">
                <a:ln w="9525" cap="flat" cmpd="sng">
                  <a:solidFill>
                    <a:srgbClr val="000000"/>
                  </a:solidFill>
                  <a:prstDash val="solid"/>
                  <a:headEnd type="none" w="med" len="med"/>
                  <a:tailEnd type="none" w="med" len="med"/>
                </a:ln>
                <a:solidFill>
                  <a:srgbClr val="000000"/>
                </a:solidFill>
                <a:latin typeface="宋体" panose="02010600030101010101" pitchFamily="2" charset="-122"/>
                <a:ea typeface="宋体" panose="02010600030101010101" pitchFamily="2" charset="-122"/>
              </a:rPr>
              <a:t>第九章  薪酬管理</a:t>
            </a:r>
          </a:p>
        </p:txBody>
      </p:sp>
    </p:spTree>
  </p:cSld>
  <p:clrMapOvr>
    <a:masterClrMapping/>
  </p:clrMapOvr>
  <p:transition>
    <p:random/>
  </p:transition>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713730" name="标题 713729"/>
          <p:cNvSpPr>
            <a:spLocks noGrp="1"/>
          </p:cNvSpPr>
          <p:nvPr>
            <p:ph type="title"/>
          </p:nvPr>
        </p:nvSpPr>
        <p:spPr>
          <a:xfrm>
            <a:off x="685800" y="228600"/>
            <a:ext cx="7847013" cy="896938"/>
          </a:xfrm>
          <a:ln/>
        </p:spPr>
        <p:txBody>
          <a:bodyPr anchor="ctr"/>
          <a:lstStyle/>
          <a:p>
            <a:r>
              <a:rPr lang="en-US" altLang="zh-CN" dirty="0"/>
              <a:t> </a:t>
            </a:r>
            <a:r>
              <a:rPr lang="zh-CN" altLang="en-US" sz="4000" b="1" dirty="0"/>
              <a:t>第一节 基本理论</a:t>
            </a:r>
          </a:p>
        </p:txBody>
      </p:sp>
      <p:sp>
        <p:nvSpPr>
          <p:cNvPr id="713731" name="文本占位符 713730"/>
          <p:cNvSpPr>
            <a:spLocks noGrp="1"/>
          </p:cNvSpPr>
          <p:nvPr>
            <p:ph type="body" idx="1"/>
          </p:nvPr>
        </p:nvSpPr>
        <p:spPr>
          <a:xfrm>
            <a:off x="539750" y="1052513"/>
            <a:ext cx="8135938" cy="5111750"/>
          </a:xfrm>
          <a:ln/>
        </p:spPr>
        <p:txBody>
          <a:bodyPr/>
          <a:lstStyle/>
          <a:p>
            <a:pPr>
              <a:buNone/>
            </a:pPr>
            <a:r>
              <a:rPr lang="zh-CN" altLang="en-US" sz="2800" b="1" dirty="0">
                <a:solidFill>
                  <a:schemeClr val="accent2"/>
                </a:solidFill>
              </a:rPr>
              <a:t>一、薪酬的概念</a:t>
            </a:r>
          </a:p>
          <a:p>
            <a:pPr>
              <a:buNone/>
            </a:pPr>
            <a:r>
              <a:rPr lang="zh-CN" altLang="en-US" sz="2800" b="1" dirty="0"/>
              <a:t>  新酬是指员工因对组织提供劳动或劳务而得到的报酬，是员工因完成工作而得到的内在和外在的奖励</a:t>
            </a:r>
          </a:p>
          <a:p>
            <a:pPr>
              <a:buNone/>
            </a:pPr>
            <a:r>
              <a:rPr lang="zh-CN" altLang="en-US" sz="2800" b="1" dirty="0">
                <a:solidFill>
                  <a:schemeClr val="accent2"/>
                </a:solidFill>
              </a:rPr>
              <a:t>二、薪酬的构成</a:t>
            </a:r>
          </a:p>
          <a:p>
            <a:pPr>
              <a:buNone/>
            </a:pPr>
            <a:r>
              <a:rPr lang="en-US" altLang="zh-CN" sz="2800" b="1" dirty="0"/>
              <a:t>1</a:t>
            </a:r>
            <a:r>
              <a:rPr lang="zh-CN" altLang="en-US" sz="2800" b="1" dirty="0"/>
              <a:t>．外在报酬：货币形式的直接薪酬（基本工资，绩效工资，短期奖励，津贴、激励薪酬）和非货币形式的间接薪酬（劳动保护，服务和福利）</a:t>
            </a:r>
          </a:p>
          <a:p>
            <a:pPr>
              <a:buNone/>
            </a:pPr>
            <a:r>
              <a:rPr lang="en-US" altLang="zh-CN" sz="2800" b="1" dirty="0"/>
              <a:t>2</a:t>
            </a:r>
            <a:r>
              <a:rPr lang="zh-CN" altLang="en-US" sz="2800" b="1" dirty="0"/>
              <a:t>．内在报酬：职业安全感、挑战性工作、学习机会、认可和地位等等</a:t>
            </a:r>
            <a:endParaRPr lang="zh-CN" altLang="en-US" sz="2800" b="1"/>
          </a:p>
        </p:txBody>
      </p:sp>
    </p:spTree>
  </p:cSld>
  <p:clrMapOvr>
    <a:masterClrMapping/>
  </p:clrMapOvr>
  <p:transition>
    <p:random/>
  </p:transition>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714755" name="文本占位符 714754"/>
          <p:cNvSpPr>
            <a:spLocks noGrp="1"/>
          </p:cNvSpPr>
          <p:nvPr>
            <p:ph type="body" idx="1"/>
          </p:nvPr>
        </p:nvSpPr>
        <p:spPr>
          <a:xfrm>
            <a:off x="762000" y="404813"/>
            <a:ext cx="7772400" cy="5005387"/>
          </a:xfrm>
          <a:ln/>
        </p:spPr>
        <p:txBody>
          <a:bodyPr/>
          <a:lstStyle/>
          <a:p>
            <a:pPr marL="609600" indent="-609600">
              <a:buNone/>
            </a:pPr>
            <a:r>
              <a:rPr lang="zh-CN" altLang="en-US" b="1" dirty="0">
                <a:solidFill>
                  <a:schemeClr val="accent2"/>
                </a:solidFill>
              </a:rPr>
              <a:t>三、薪酬的功能</a:t>
            </a:r>
          </a:p>
          <a:p>
            <a:pPr marL="609600" indent="-609600"/>
            <a:r>
              <a:rPr lang="zh-CN" altLang="en-US" b="1" dirty="0"/>
              <a:t>补偿功能（保障功能）</a:t>
            </a:r>
          </a:p>
          <a:p>
            <a:pPr marL="609600" indent="-609600"/>
            <a:r>
              <a:rPr lang="zh-CN" altLang="en-US" b="1" dirty="0"/>
              <a:t>激励功能</a:t>
            </a:r>
          </a:p>
          <a:p>
            <a:pPr marL="609600" indent="-609600"/>
            <a:r>
              <a:rPr lang="zh-CN" altLang="en-US" b="1" dirty="0"/>
              <a:t>调节功能</a:t>
            </a:r>
          </a:p>
          <a:p>
            <a:pPr marL="609600" indent="-609600">
              <a:buNone/>
            </a:pPr>
            <a:endParaRPr lang="zh-CN" altLang="en-US" b="1"/>
          </a:p>
        </p:txBody>
      </p:sp>
    </p:spTree>
  </p:cSld>
  <p:clrMapOvr>
    <a:masterClrMapping/>
  </p:clrMapOvr>
  <p:transition>
    <p:random/>
  </p:transition>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931842" name="标题 931841"/>
          <p:cNvSpPr>
            <a:spLocks noGrp="1"/>
          </p:cNvSpPr>
          <p:nvPr>
            <p:ph type="title"/>
          </p:nvPr>
        </p:nvSpPr>
        <p:spPr>
          <a:xfrm>
            <a:off x="539750" y="-242887"/>
            <a:ext cx="7772400" cy="1143000"/>
          </a:xfrm>
          <a:ln/>
        </p:spPr>
        <p:txBody>
          <a:bodyPr anchor="ctr"/>
          <a:lstStyle/>
          <a:p>
            <a:r>
              <a:rPr lang="zh-CN" altLang="en-US" sz="3200" b="1" dirty="0">
                <a:solidFill>
                  <a:schemeClr val="accent2"/>
                </a:solidFill>
              </a:rPr>
              <a:t>四、影响薪酬管理的主要因素</a:t>
            </a:r>
          </a:p>
        </p:txBody>
      </p:sp>
      <p:sp>
        <p:nvSpPr>
          <p:cNvPr id="931843" name="矩形 931842"/>
          <p:cNvSpPr/>
          <p:nvPr/>
        </p:nvSpPr>
        <p:spPr>
          <a:xfrm>
            <a:off x="2627313" y="981075"/>
            <a:ext cx="3744912" cy="576263"/>
          </a:xfrm>
          <a:prstGeom prst="rect">
            <a:avLst/>
          </a:prstGeom>
          <a:pattFill prst="pct60">
            <a:fgClr>
              <a:srgbClr val="FFCC00"/>
            </a:fgClr>
            <a:bgClr>
              <a:schemeClr val="bg1"/>
            </a:bgClr>
          </a:pattFill>
          <a:ln w="12700" cap="flat" cmpd="sng">
            <a:solidFill>
              <a:schemeClr val="bg1"/>
            </a:solidFill>
            <a:prstDash val="solid"/>
            <a:miter/>
            <a:headEnd type="none" w="med" len="med"/>
            <a:tailEnd type="none" w="med" len="med"/>
          </a:ln>
        </p:spPr>
        <p:txBody>
          <a:bodyPr wrap="none" anchor="ctr"/>
          <a:lstStyle/>
          <a:p>
            <a:pPr algn="ctr" eaLnBrk="1" hangingPunct="1"/>
            <a:r>
              <a:rPr lang="zh-CN" altLang="en-US" sz="2400" u="none" dirty="0">
                <a:latin typeface="Times New Roman" panose="02020603050405020304" pitchFamily="18" charset="0"/>
                <a:ea typeface="黑体" panose="02010609060101010101" pitchFamily="49" charset="-122"/>
              </a:rPr>
              <a:t>影响薪酬管理的主要因素</a:t>
            </a:r>
            <a:endParaRPr lang="zh-CN" altLang="en-US" sz="2400" u="none">
              <a:latin typeface="Times New Roman" panose="02020603050405020304" pitchFamily="18" charset="0"/>
              <a:ea typeface="黑体" panose="02010609060101010101" pitchFamily="49" charset="-122"/>
            </a:endParaRPr>
          </a:p>
        </p:txBody>
      </p:sp>
      <p:sp>
        <p:nvSpPr>
          <p:cNvPr id="931844" name="矩形 931843"/>
          <p:cNvSpPr/>
          <p:nvPr/>
        </p:nvSpPr>
        <p:spPr>
          <a:xfrm>
            <a:off x="684213" y="2205038"/>
            <a:ext cx="2159000" cy="576262"/>
          </a:xfrm>
          <a:prstGeom prst="rect">
            <a:avLst/>
          </a:prstGeom>
          <a:pattFill prst="pct60">
            <a:fgClr>
              <a:srgbClr val="FFCC00"/>
            </a:fgClr>
            <a:bgClr>
              <a:schemeClr val="bg1"/>
            </a:bgClr>
          </a:pattFill>
          <a:ln w="12700" cap="flat" cmpd="sng">
            <a:solidFill>
              <a:schemeClr val="bg1"/>
            </a:solidFill>
            <a:prstDash val="solid"/>
            <a:miter/>
            <a:headEnd type="none" w="med" len="med"/>
            <a:tailEnd type="none" w="med" len="med"/>
          </a:ln>
        </p:spPr>
        <p:txBody>
          <a:bodyPr wrap="none" anchor="ctr"/>
          <a:lstStyle/>
          <a:p>
            <a:pPr algn="ctr" eaLnBrk="1" hangingPunct="1"/>
            <a:r>
              <a:rPr lang="zh-CN" altLang="en-US" sz="2400" u="none" dirty="0">
                <a:latin typeface="Times New Roman" panose="02020603050405020304" pitchFamily="18" charset="0"/>
                <a:ea typeface="黑体" panose="02010609060101010101" pitchFamily="49" charset="-122"/>
              </a:rPr>
              <a:t>企业外部因素</a:t>
            </a:r>
            <a:endParaRPr lang="zh-CN" altLang="en-US" sz="2400" u="none">
              <a:latin typeface="Times New Roman" panose="02020603050405020304" pitchFamily="18" charset="0"/>
              <a:ea typeface="黑体" panose="02010609060101010101" pitchFamily="49" charset="-122"/>
            </a:endParaRPr>
          </a:p>
        </p:txBody>
      </p:sp>
      <p:sp>
        <p:nvSpPr>
          <p:cNvPr id="931845" name="矩形 931844"/>
          <p:cNvSpPr/>
          <p:nvPr/>
        </p:nvSpPr>
        <p:spPr>
          <a:xfrm>
            <a:off x="3419475" y="2205038"/>
            <a:ext cx="2159000" cy="576262"/>
          </a:xfrm>
          <a:prstGeom prst="rect">
            <a:avLst/>
          </a:prstGeom>
          <a:pattFill prst="pct60">
            <a:fgClr>
              <a:srgbClr val="FFCC00"/>
            </a:fgClr>
            <a:bgClr>
              <a:schemeClr val="bg1"/>
            </a:bgClr>
          </a:pattFill>
          <a:ln w="12700" cap="flat" cmpd="sng">
            <a:solidFill>
              <a:schemeClr val="bg1"/>
            </a:solidFill>
            <a:prstDash val="solid"/>
            <a:miter/>
            <a:headEnd type="none" w="med" len="med"/>
            <a:tailEnd type="none" w="med" len="med"/>
          </a:ln>
        </p:spPr>
        <p:txBody>
          <a:bodyPr wrap="none" anchor="ctr"/>
          <a:lstStyle/>
          <a:p>
            <a:pPr algn="ctr" eaLnBrk="1" hangingPunct="1"/>
            <a:r>
              <a:rPr lang="zh-CN" altLang="en-US" sz="2400" u="none" dirty="0">
                <a:latin typeface="Times New Roman" panose="02020603050405020304" pitchFamily="18" charset="0"/>
                <a:ea typeface="黑体" panose="02010609060101010101" pitchFamily="49" charset="-122"/>
              </a:rPr>
              <a:t>企业内部因素</a:t>
            </a:r>
            <a:endParaRPr lang="zh-CN" altLang="en-US" sz="2400" u="none">
              <a:latin typeface="Times New Roman" panose="02020603050405020304" pitchFamily="18" charset="0"/>
              <a:ea typeface="黑体" panose="02010609060101010101" pitchFamily="49" charset="-122"/>
            </a:endParaRPr>
          </a:p>
        </p:txBody>
      </p:sp>
      <p:sp>
        <p:nvSpPr>
          <p:cNvPr id="931846" name="矩形 931845"/>
          <p:cNvSpPr/>
          <p:nvPr/>
        </p:nvSpPr>
        <p:spPr>
          <a:xfrm>
            <a:off x="6084888" y="2205038"/>
            <a:ext cx="2159000" cy="576262"/>
          </a:xfrm>
          <a:prstGeom prst="rect">
            <a:avLst/>
          </a:prstGeom>
          <a:pattFill prst="pct60">
            <a:fgClr>
              <a:srgbClr val="FFCC00"/>
            </a:fgClr>
            <a:bgClr>
              <a:schemeClr val="bg1"/>
            </a:bgClr>
          </a:pattFill>
          <a:ln w="12700" cap="flat" cmpd="sng">
            <a:solidFill>
              <a:schemeClr val="bg1"/>
            </a:solidFill>
            <a:prstDash val="solid"/>
            <a:miter/>
            <a:headEnd type="none" w="med" len="med"/>
            <a:tailEnd type="none" w="med" len="med"/>
          </a:ln>
        </p:spPr>
        <p:txBody>
          <a:bodyPr wrap="none" anchor="ctr"/>
          <a:lstStyle/>
          <a:p>
            <a:pPr algn="ctr" eaLnBrk="1" hangingPunct="1"/>
            <a:r>
              <a:rPr lang="zh-CN" altLang="en-US" sz="2400" u="none" dirty="0">
                <a:latin typeface="Times New Roman" panose="02020603050405020304" pitchFamily="18" charset="0"/>
                <a:ea typeface="黑体" panose="02010609060101010101" pitchFamily="49" charset="-122"/>
              </a:rPr>
              <a:t>员工个人因素</a:t>
            </a:r>
            <a:endParaRPr lang="zh-CN" altLang="en-US" sz="2400" u="none">
              <a:latin typeface="Times New Roman" panose="02020603050405020304" pitchFamily="18" charset="0"/>
              <a:ea typeface="黑体" panose="02010609060101010101" pitchFamily="49" charset="-122"/>
            </a:endParaRPr>
          </a:p>
        </p:txBody>
      </p:sp>
      <p:sp>
        <p:nvSpPr>
          <p:cNvPr id="931847" name="矩形 931846"/>
          <p:cNvSpPr/>
          <p:nvPr/>
        </p:nvSpPr>
        <p:spPr>
          <a:xfrm>
            <a:off x="539750" y="3644900"/>
            <a:ext cx="2447925" cy="1439863"/>
          </a:xfrm>
          <a:prstGeom prst="rect">
            <a:avLst/>
          </a:prstGeom>
          <a:pattFill prst="pct60">
            <a:fgClr>
              <a:srgbClr val="FFCC00"/>
            </a:fgClr>
            <a:bgClr>
              <a:schemeClr val="bg1"/>
            </a:bgClr>
          </a:pattFill>
          <a:ln w="12700" cap="flat" cmpd="sng">
            <a:solidFill>
              <a:schemeClr val="bg1"/>
            </a:solidFill>
            <a:prstDash val="solid"/>
            <a:miter/>
            <a:headEnd type="none" w="med" len="med"/>
            <a:tailEnd type="none" w="med" len="med"/>
          </a:ln>
        </p:spPr>
        <p:txBody>
          <a:bodyPr wrap="none" anchor="ctr"/>
          <a:lstStyle/>
          <a:p>
            <a:pPr eaLnBrk="1" hangingPunct="1">
              <a:buFont typeface="Wingdings" panose="05000000000000000000" pitchFamily="2" charset="2"/>
              <a:buChar char="l"/>
            </a:pPr>
            <a:r>
              <a:rPr lang="zh-CN" altLang="en-US" sz="1800" u="none" dirty="0">
                <a:latin typeface="Times New Roman" panose="02020603050405020304" pitchFamily="18" charset="0"/>
                <a:ea typeface="黑体" panose="02010609060101010101" pitchFamily="49" charset="-122"/>
              </a:rPr>
              <a:t>法律法规</a:t>
            </a:r>
          </a:p>
          <a:p>
            <a:pPr eaLnBrk="1" hangingPunct="1">
              <a:buFont typeface="Wingdings" panose="05000000000000000000" pitchFamily="2" charset="2"/>
              <a:buChar char="l"/>
            </a:pPr>
            <a:r>
              <a:rPr lang="zh-CN" altLang="en-US" sz="1800" u="none" dirty="0">
                <a:latin typeface="Times New Roman" panose="02020603050405020304" pitchFamily="18" charset="0"/>
                <a:ea typeface="黑体" panose="02010609060101010101" pitchFamily="49" charset="-122"/>
              </a:rPr>
              <a:t>物价水平</a:t>
            </a:r>
          </a:p>
          <a:p>
            <a:pPr eaLnBrk="1" hangingPunct="1">
              <a:buFont typeface="Wingdings" panose="05000000000000000000" pitchFamily="2" charset="2"/>
              <a:buChar char="l"/>
            </a:pPr>
            <a:r>
              <a:rPr lang="zh-CN" altLang="en-US" sz="1800" u="none" dirty="0">
                <a:latin typeface="Times New Roman" panose="02020603050405020304" pitchFamily="18" charset="0"/>
                <a:ea typeface="黑体" panose="02010609060101010101" pitchFamily="49" charset="-122"/>
              </a:rPr>
              <a:t>劳动力市场的状况</a:t>
            </a:r>
          </a:p>
          <a:p>
            <a:pPr eaLnBrk="1" hangingPunct="1">
              <a:buFont typeface="Wingdings" panose="05000000000000000000" pitchFamily="2" charset="2"/>
              <a:buChar char="l"/>
            </a:pPr>
            <a:r>
              <a:rPr lang="zh-CN" altLang="en-US" sz="1800" u="none" dirty="0">
                <a:latin typeface="Times New Roman" panose="02020603050405020304" pitchFamily="18" charset="0"/>
                <a:ea typeface="黑体" panose="02010609060101010101" pitchFamily="49" charset="-122"/>
              </a:rPr>
              <a:t>其他企业的薪酬状况</a:t>
            </a:r>
            <a:endParaRPr lang="zh-CN" altLang="en-US" sz="1800" u="none">
              <a:latin typeface="Times New Roman" panose="02020603050405020304" pitchFamily="18" charset="0"/>
              <a:ea typeface="黑体" panose="02010609060101010101" pitchFamily="49" charset="-122"/>
            </a:endParaRPr>
          </a:p>
        </p:txBody>
      </p:sp>
      <p:sp>
        <p:nvSpPr>
          <p:cNvPr id="931848" name="矩形 931847"/>
          <p:cNvSpPr/>
          <p:nvPr/>
        </p:nvSpPr>
        <p:spPr>
          <a:xfrm>
            <a:off x="3348038" y="3644900"/>
            <a:ext cx="2303462" cy="1439863"/>
          </a:xfrm>
          <a:prstGeom prst="rect">
            <a:avLst/>
          </a:prstGeom>
          <a:pattFill prst="pct60">
            <a:fgClr>
              <a:srgbClr val="FFCC00"/>
            </a:fgClr>
            <a:bgClr>
              <a:schemeClr val="bg1"/>
            </a:bgClr>
          </a:pattFill>
          <a:ln w="12700" cap="flat" cmpd="sng">
            <a:solidFill>
              <a:schemeClr val="bg1"/>
            </a:solidFill>
            <a:prstDash val="solid"/>
            <a:miter/>
            <a:headEnd type="none" w="med" len="med"/>
            <a:tailEnd type="none" w="med" len="med"/>
          </a:ln>
        </p:spPr>
        <p:txBody>
          <a:bodyPr wrap="none" anchor="ctr"/>
          <a:lstStyle/>
          <a:p>
            <a:pPr algn="ctr" eaLnBrk="1" hangingPunct="1">
              <a:buFont typeface="Wingdings" panose="05000000000000000000" pitchFamily="2" charset="2"/>
              <a:buChar char="l"/>
            </a:pPr>
            <a:r>
              <a:rPr lang="zh-CN" altLang="en-US" sz="1800" u="none" dirty="0">
                <a:latin typeface="Times New Roman" panose="02020603050405020304" pitchFamily="18" charset="0"/>
                <a:ea typeface="黑体" panose="02010609060101010101" pitchFamily="49" charset="-122"/>
              </a:rPr>
              <a:t>企业的经营状况</a:t>
            </a:r>
          </a:p>
          <a:p>
            <a:pPr algn="ctr" eaLnBrk="1" hangingPunct="1">
              <a:buFont typeface="Wingdings" panose="05000000000000000000" pitchFamily="2" charset="2"/>
              <a:buChar char="l"/>
            </a:pPr>
            <a:r>
              <a:rPr lang="zh-CN" altLang="en-US" sz="1800" u="none" dirty="0">
                <a:latin typeface="Times New Roman" panose="02020603050405020304" pitchFamily="18" charset="0"/>
                <a:ea typeface="黑体" panose="02010609060101010101" pitchFamily="49" charset="-122"/>
              </a:rPr>
              <a:t>企业的发展阶段</a:t>
            </a:r>
          </a:p>
          <a:p>
            <a:pPr algn="ctr" eaLnBrk="1" hangingPunct="1">
              <a:buFont typeface="Wingdings" panose="05000000000000000000" pitchFamily="2" charset="2"/>
              <a:buChar char="l"/>
            </a:pPr>
            <a:r>
              <a:rPr lang="zh-CN" altLang="en-US" sz="1800" u="none" dirty="0">
                <a:latin typeface="Times New Roman" panose="02020603050405020304" pitchFamily="18" charset="0"/>
                <a:ea typeface="黑体" panose="02010609060101010101" pitchFamily="49" charset="-122"/>
              </a:rPr>
              <a:t>企业的财务状况</a:t>
            </a:r>
          </a:p>
          <a:p>
            <a:pPr algn="ctr" eaLnBrk="1" hangingPunct="1"/>
            <a:endParaRPr lang="zh-CN" altLang="en-US" sz="1800" u="none">
              <a:latin typeface="Times New Roman" panose="02020603050405020304" pitchFamily="18" charset="0"/>
              <a:ea typeface="黑体" panose="02010609060101010101" pitchFamily="49" charset="-122"/>
            </a:endParaRPr>
          </a:p>
        </p:txBody>
      </p:sp>
      <p:sp>
        <p:nvSpPr>
          <p:cNvPr id="931849" name="矩形 931848"/>
          <p:cNvSpPr/>
          <p:nvPr/>
        </p:nvSpPr>
        <p:spPr>
          <a:xfrm>
            <a:off x="6011863" y="3644900"/>
            <a:ext cx="2303462" cy="1439863"/>
          </a:xfrm>
          <a:prstGeom prst="rect">
            <a:avLst/>
          </a:prstGeom>
          <a:pattFill prst="pct60">
            <a:fgClr>
              <a:srgbClr val="FFCC00"/>
            </a:fgClr>
            <a:bgClr>
              <a:schemeClr val="bg1"/>
            </a:bgClr>
          </a:pattFill>
          <a:ln w="12700" cap="flat" cmpd="sng">
            <a:solidFill>
              <a:schemeClr val="bg1"/>
            </a:solidFill>
            <a:prstDash val="solid"/>
            <a:miter/>
            <a:headEnd type="none" w="med" len="med"/>
            <a:tailEnd type="none" w="med" len="med"/>
          </a:ln>
        </p:spPr>
        <p:txBody>
          <a:bodyPr wrap="none" anchor="ctr"/>
          <a:lstStyle/>
          <a:p>
            <a:pPr algn="ctr" eaLnBrk="1" hangingPunct="1">
              <a:buFont typeface="Wingdings" panose="05000000000000000000" pitchFamily="2" charset="2"/>
              <a:buChar char="l"/>
            </a:pPr>
            <a:r>
              <a:rPr lang="zh-CN" altLang="en-US" sz="2000" u="none" dirty="0">
                <a:latin typeface="Times New Roman" panose="02020603050405020304" pitchFamily="18" charset="0"/>
                <a:ea typeface="黑体" panose="02010609060101010101" pitchFamily="49" charset="-122"/>
              </a:rPr>
              <a:t>员工所处的职位</a:t>
            </a:r>
          </a:p>
          <a:p>
            <a:pPr algn="ctr" eaLnBrk="1" hangingPunct="1">
              <a:buFont typeface="Wingdings" panose="05000000000000000000" pitchFamily="2" charset="2"/>
              <a:buChar char="l"/>
            </a:pPr>
            <a:r>
              <a:rPr lang="zh-CN" altLang="en-US" sz="2000" u="none" dirty="0">
                <a:latin typeface="Times New Roman" panose="02020603050405020304" pitchFamily="18" charset="0"/>
                <a:ea typeface="黑体" panose="02010609060101010101" pitchFamily="49" charset="-122"/>
              </a:rPr>
              <a:t>员工的绩效表现</a:t>
            </a:r>
          </a:p>
          <a:p>
            <a:pPr algn="ctr" eaLnBrk="1" hangingPunct="1">
              <a:buFont typeface="Wingdings" panose="05000000000000000000" pitchFamily="2" charset="2"/>
              <a:buChar char="l"/>
            </a:pPr>
            <a:r>
              <a:rPr lang="zh-CN" altLang="en-US" sz="2000" u="none" dirty="0">
                <a:latin typeface="Times New Roman" panose="02020603050405020304" pitchFamily="18" charset="0"/>
                <a:ea typeface="黑体" panose="02010609060101010101" pitchFamily="49" charset="-122"/>
              </a:rPr>
              <a:t>员工的工作年限</a:t>
            </a:r>
          </a:p>
          <a:p>
            <a:pPr algn="ctr" eaLnBrk="1" hangingPunct="1"/>
            <a:endParaRPr lang="zh-CN" altLang="en-US" sz="1800" u="none">
              <a:latin typeface="Times New Roman" panose="02020603050405020304" pitchFamily="18" charset="0"/>
              <a:ea typeface="黑体" panose="02010609060101010101" pitchFamily="49" charset="-122"/>
            </a:endParaRPr>
          </a:p>
        </p:txBody>
      </p:sp>
      <p:cxnSp>
        <p:nvCxnSpPr>
          <p:cNvPr id="931850" name="肘形连接符 931849"/>
          <p:cNvCxnSpPr>
            <a:stCxn id="931844" idx="0"/>
            <a:endCxn id="931846" idx="0"/>
          </p:cNvCxnSpPr>
          <p:nvPr/>
        </p:nvCxnSpPr>
        <p:spPr>
          <a:xfrm rot="-16200000" flipV="1">
            <a:off x="4462463" y="-493712"/>
            <a:ext cx="1587" cy="5400675"/>
          </a:xfrm>
          <a:prstGeom prst="bentConnector3">
            <a:avLst>
              <a:gd name="adj1" fmla="val -14400000"/>
            </a:avLst>
          </a:prstGeom>
          <a:ln w="50800" cap="flat" cmpd="sng">
            <a:solidFill>
              <a:srgbClr val="FF00FF"/>
            </a:solidFill>
            <a:prstDash val="solid"/>
            <a:miter/>
            <a:headEnd type="none" w="med" len="med"/>
            <a:tailEnd type="none" w="med" len="med"/>
          </a:ln>
        </p:spPr>
      </p:cxnSp>
      <p:cxnSp>
        <p:nvCxnSpPr>
          <p:cNvPr id="931851" name="直接箭头连接符 931850"/>
          <p:cNvCxnSpPr>
            <a:stCxn id="931845" idx="0"/>
            <a:endCxn id="931843" idx="2"/>
          </p:cNvCxnSpPr>
          <p:nvPr/>
        </p:nvCxnSpPr>
        <p:spPr>
          <a:xfrm flipV="1">
            <a:off x="4498975" y="1557338"/>
            <a:ext cx="1588" cy="647700"/>
          </a:xfrm>
          <a:prstGeom prst="straightConnector1">
            <a:avLst/>
          </a:prstGeom>
          <a:ln w="50800" cap="flat" cmpd="sng">
            <a:solidFill>
              <a:srgbClr val="FF00FF"/>
            </a:solidFill>
            <a:prstDash val="solid"/>
            <a:headEnd type="none" w="med" len="med"/>
            <a:tailEnd type="none" w="med" len="med"/>
          </a:ln>
        </p:spPr>
      </p:cxnSp>
      <p:cxnSp>
        <p:nvCxnSpPr>
          <p:cNvPr id="931852" name="直接箭头连接符 931851"/>
          <p:cNvCxnSpPr>
            <a:stCxn id="931844" idx="2"/>
            <a:endCxn id="931847" idx="0"/>
          </p:cNvCxnSpPr>
          <p:nvPr/>
        </p:nvCxnSpPr>
        <p:spPr>
          <a:xfrm>
            <a:off x="1763713" y="2781300"/>
            <a:ext cx="0" cy="863600"/>
          </a:xfrm>
          <a:prstGeom prst="straightConnector1">
            <a:avLst/>
          </a:prstGeom>
          <a:ln w="50800" cap="flat" cmpd="sng">
            <a:solidFill>
              <a:srgbClr val="FF00FF"/>
            </a:solidFill>
            <a:prstDash val="solid"/>
            <a:headEnd type="none" w="med" len="med"/>
            <a:tailEnd type="none" w="med" len="med"/>
          </a:ln>
        </p:spPr>
      </p:cxnSp>
      <p:cxnSp>
        <p:nvCxnSpPr>
          <p:cNvPr id="931853" name="直接箭头连接符 931852"/>
          <p:cNvCxnSpPr/>
          <p:nvPr/>
        </p:nvCxnSpPr>
        <p:spPr>
          <a:xfrm>
            <a:off x="4500563" y="2781300"/>
            <a:ext cx="0" cy="863600"/>
          </a:xfrm>
          <a:prstGeom prst="straightConnector1">
            <a:avLst/>
          </a:prstGeom>
          <a:ln w="50800" cap="flat" cmpd="sng">
            <a:solidFill>
              <a:srgbClr val="FF00FF"/>
            </a:solidFill>
            <a:prstDash val="solid"/>
            <a:headEnd type="none" w="med" len="med"/>
            <a:tailEnd type="none" w="med" len="med"/>
          </a:ln>
        </p:spPr>
      </p:cxnSp>
      <p:cxnSp>
        <p:nvCxnSpPr>
          <p:cNvPr id="931854" name="直接箭头连接符 931853"/>
          <p:cNvCxnSpPr/>
          <p:nvPr/>
        </p:nvCxnSpPr>
        <p:spPr>
          <a:xfrm>
            <a:off x="7164388" y="2781300"/>
            <a:ext cx="0" cy="863600"/>
          </a:xfrm>
          <a:prstGeom prst="straightConnector1">
            <a:avLst/>
          </a:prstGeom>
          <a:ln w="50800" cap="flat" cmpd="sng">
            <a:solidFill>
              <a:srgbClr val="FF00FF"/>
            </a:solidFill>
            <a:prstDash val="solid"/>
            <a:headEnd type="none" w="med" len="med"/>
            <a:tailEnd type="none" w="med" len="med"/>
          </a:ln>
        </p:spPr>
      </p:cxnSp>
    </p:spTree>
  </p:cSld>
  <p:clrMapOvr>
    <a:masterClrMapping/>
  </p:clrMapOvr>
  <p:transition>
    <p:random/>
  </p:transition>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717827" name="文本占位符 717826"/>
          <p:cNvSpPr>
            <a:spLocks noGrp="1"/>
          </p:cNvSpPr>
          <p:nvPr>
            <p:ph type="body" idx="1"/>
          </p:nvPr>
        </p:nvSpPr>
        <p:spPr>
          <a:xfrm>
            <a:off x="762000" y="620713"/>
            <a:ext cx="7772400" cy="4789487"/>
          </a:xfrm>
          <a:ln/>
        </p:spPr>
        <p:txBody>
          <a:bodyPr/>
          <a:lstStyle/>
          <a:p>
            <a:pPr>
              <a:buNone/>
            </a:pPr>
            <a:r>
              <a:rPr lang="zh-CN" altLang="en-US" b="1" dirty="0">
                <a:solidFill>
                  <a:schemeClr val="accent2"/>
                </a:solidFill>
              </a:rPr>
              <a:t>五、薪酬管理的基本原则</a:t>
            </a:r>
          </a:p>
          <a:p>
            <a:pPr>
              <a:buNone/>
            </a:pPr>
            <a:endParaRPr lang="zh-CN" altLang="en-US" b="1" dirty="0">
              <a:solidFill>
                <a:schemeClr val="accent2"/>
              </a:solidFill>
            </a:endParaRPr>
          </a:p>
          <a:p>
            <a:r>
              <a:rPr lang="zh-CN" altLang="en-US" b="1" dirty="0"/>
              <a:t>   公平原则</a:t>
            </a:r>
          </a:p>
          <a:p>
            <a:r>
              <a:rPr lang="zh-CN" altLang="en-US" b="1" dirty="0"/>
              <a:t>   竞争原则</a:t>
            </a:r>
          </a:p>
          <a:p>
            <a:r>
              <a:rPr lang="zh-CN" altLang="en-US" b="1" dirty="0"/>
              <a:t>   激励原则</a:t>
            </a:r>
          </a:p>
          <a:p>
            <a:r>
              <a:rPr lang="zh-CN" altLang="en-US" b="1" dirty="0"/>
              <a:t>   经济原则</a:t>
            </a:r>
          </a:p>
          <a:p>
            <a:r>
              <a:rPr lang="zh-CN" altLang="en-US" b="1" dirty="0"/>
              <a:t>   合法原则</a:t>
            </a:r>
          </a:p>
          <a:p>
            <a:r>
              <a:rPr lang="zh-CN" altLang="en-US" b="1" dirty="0"/>
              <a:t>   战略原则</a:t>
            </a:r>
          </a:p>
          <a:p>
            <a:endParaRPr lang="zh-CN" altLang="en-US" b="1"/>
          </a:p>
        </p:txBody>
      </p:sp>
    </p:spTree>
  </p:cSld>
  <p:clrMapOvr>
    <a:masterClrMapping/>
  </p:clrMapOvr>
  <p:transition>
    <p:random/>
  </p:transition>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718850" name="标题 718849"/>
          <p:cNvSpPr>
            <a:spLocks noGrp="1"/>
          </p:cNvSpPr>
          <p:nvPr>
            <p:ph type="title"/>
          </p:nvPr>
        </p:nvSpPr>
        <p:spPr>
          <a:ln/>
        </p:spPr>
        <p:txBody>
          <a:bodyPr anchor="ctr"/>
          <a:lstStyle/>
          <a:p>
            <a:r>
              <a:rPr lang="en-US" altLang="zh-CN" b="1" dirty="0"/>
              <a:t> </a:t>
            </a:r>
            <a:endParaRPr lang="en-US" altLang="zh-CN" b="1"/>
          </a:p>
        </p:txBody>
      </p:sp>
      <p:sp>
        <p:nvSpPr>
          <p:cNvPr id="718851" name="文本占位符 718850"/>
          <p:cNvSpPr>
            <a:spLocks noGrp="1"/>
          </p:cNvSpPr>
          <p:nvPr>
            <p:ph type="body" idx="1"/>
          </p:nvPr>
        </p:nvSpPr>
        <p:spPr>
          <a:xfrm>
            <a:off x="611188" y="476250"/>
            <a:ext cx="8532812" cy="5689600"/>
          </a:xfrm>
          <a:ln/>
        </p:spPr>
        <p:txBody>
          <a:bodyPr/>
          <a:lstStyle/>
          <a:p>
            <a:pPr>
              <a:lnSpc>
                <a:spcPct val="90000"/>
              </a:lnSpc>
              <a:buNone/>
            </a:pPr>
            <a:r>
              <a:rPr lang="zh-CN" altLang="en-US" b="1" dirty="0">
                <a:solidFill>
                  <a:schemeClr val="accent2"/>
                </a:solidFill>
              </a:rPr>
              <a:t>六、薪酬管理流程</a:t>
            </a:r>
          </a:p>
          <a:p>
            <a:pPr>
              <a:lnSpc>
                <a:spcPct val="90000"/>
              </a:lnSpc>
            </a:pPr>
            <a:r>
              <a:rPr lang="zh-CN" altLang="en-US" sz="2800" b="1" dirty="0"/>
              <a:t>制定本企业的薪酬原则和策略</a:t>
            </a:r>
            <a:r>
              <a:rPr lang="en-US" altLang="zh-CN" sz="2800" b="1"/>
              <a:t>(</a:t>
            </a:r>
            <a:r>
              <a:rPr lang="zh-CN" altLang="en-US" sz="2800" b="1" dirty="0">
                <a:latin typeface="黑体" panose="02010609060101010101" pitchFamily="49" charset="-122"/>
              </a:rPr>
              <a:t>成本领先战略</a:t>
            </a:r>
            <a:r>
              <a:rPr lang="en-US" altLang="zh-CN" sz="2800" b="1" dirty="0">
                <a:latin typeface="黑体" panose="02010609060101010101" pitchFamily="49" charset="-122"/>
              </a:rPr>
              <a:t>or</a:t>
            </a:r>
            <a:r>
              <a:rPr lang="zh-CN" altLang="en-US" sz="2800" b="1" dirty="0">
                <a:latin typeface="黑体" panose="02010609060101010101" pitchFamily="49" charset="-122"/>
              </a:rPr>
              <a:t>创新战略</a:t>
            </a:r>
            <a:r>
              <a:rPr lang="en-US" altLang="zh-CN" sz="2800" b="1">
                <a:latin typeface="黑体" panose="02010609060101010101" pitchFamily="49" charset="-122"/>
              </a:rPr>
              <a:t>)</a:t>
            </a:r>
            <a:endParaRPr lang="en-US" altLang="zh-CN" sz="2800" b="1"/>
          </a:p>
          <a:p>
            <a:pPr>
              <a:lnSpc>
                <a:spcPct val="90000"/>
              </a:lnSpc>
            </a:pPr>
            <a:r>
              <a:rPr lang="zh-CN" altLang="en-US" sz="2800" b="1" dirty="0"/>
              <a:t>职位分析</a:t>
            </a:r>
          </a:p>
          <a:p>
            <a:pPr>
              <a:lnSpc>
                <a:spcPct val="90000"/>
              </a:lnSpc>
            </a:pPr>
            <a:r>
              <a:rPr lang="zh-CN" altLang="en-US" sz="2800" b="1" dirty="0"/>
              <a:t>职位评价</a:t>
            </a:r>
          </a:p>
          <a:p>
            <a:pPr>
              <a:lnSpc>
                <a:spcPct val="90000"/>
              </a:lnSpc>
            </a:pPr>
            <a:r>
              <a:rPr lang="zh-CN" altLang="en-US" sz="2800" b="1" dirty="0"/>
              <a:t>薪酬调查</a:t>
            </a:r>
          </a:p>
          <a:p>
            <a:pPr>
              <a:lnSpc>
                <a:spcPct val="90000"/>
              </a:lnSpc>
            </a:pPr>
            <a:r>
              <a:rPr lang="zh-CN" altLang="en-US" sz="2800" b="1" dirty="0"/>
              <a:t>   </a:t>
            </a:r>
            <a:r>
              <a:rPr lang="en-US" altLang="zh-CN" sz="2400" b="1" dirty="0"/>
              <a:t>(</a:t>
            </a:r>
            <a:r>
              <a:rPr lang="zh-CN" altLang="en-US" sz="2400" b="1" dirty="0"/>
              <a:t>关键职位</a:t>
            </a:r>
            <a:r>
              <a:rPr lang="en-US" altLang="zh-CN" sz="2400" b="1"/>
              <a:t>,</a:t>
            </a:r>
            <a:r>
              <a:rPr lang="zh-CN" altLang="en-US" sz="2400" b="1" dirty="0">
                <a:latin typeface="宋体" panose="02010600030101010101" pitchFamily="2" charset="-122"/>
                <a:ea typeface="宋体" panose="02010600030101010101" pitchFamily="2" charset="-122"/>
              </a:rPr>
              <a:t>职位结构中的最高、中    等和最低等级的职位）</a:t>
            </a:r>
            <a:r>
              <a:rPr lang="zh-CN" altLang="en-US" sz="2800" b="1" dirty="0">
                <a:ea typeface="宋体" panose="02010600030101010101" pitchFamily="2" charset="-122"/>
              </a:rPr>
              <a:t> </a:t>
            </a:r>
            <a:endParaRPr lang="zh-CN" altLang="en-US" sz="2800" b="1" dirty="0"/>
          </a:p>
          <a:p>
            <a:pPr>
              <a:lnSpc>
                <a:spcPct val="90000"/>
              </a:lnSpc>
            </a:pPr>
            <a:r>
              <a:rPr lang="zh-CN" altLang="en-US" sz="2800" b="1" dirty="0"/>
              <a:t>薪酬定位</a:t>
            </a:r>
          </a:p>
          <a:p>
            <a:pPr>
              <a:lnSpc>
                <a:spcPct val="90000"/>
              </a:lnSpc>
            </a:pPr>
            <a:r>
              <a:rPr lang="zh-CN" altLang="en-US" sz="2800" b="1" dirty="0"/>
              <a:t>薪酬结构设计（高弹性薪酬模式或高稳定性薪酬模式</a:t>
            </a:r>
          </a:p>
          <a:p>
            <a:pPr>
              <a:lnSpc>
                <a:spcPct val="90000"/>
              </a:lnSpc>
            </a:pPr>
            <a:r>
              <a:rPr lang="zh-CN" altLang="en-US" sz="2800" b="1" dirty="0"/>
              <a:t>薪酬体系的实施和修正</a:t>
            </a:r>
            <a:endParaRPr lang="zh-CN" altLang="en-US" sz="2800" b="1"/>
          </a:p>
        </p:txBody>
      </p:sp>
    </p:spTree>
  </p:cSld>
  <p:clrMapOvr>
    <a:masterClrMapping/>
  </p:clrMapOvr>
  <p:transition>
    <p:random/>
  </p:transition>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932866" name="标题 932865"/>
          <p:cNvSpPr>
            <a:spLocks noGrp="1"/>
          </p:cNvSpPr>
          <p:nvPr>
            <p:ph type="title"/>
          </p:nvPr>
        </p:nvSpPr>
        <p:spPr>
          <a:xfrm>
            <a:off x="755650" y="-242887"/>
            <a:ext cx="7772400" cy="1143000"/>
          </a:xfrm>
          <a:ln/>
        </p:spPr>
        <p:txBody>
          <a:bodyPr anchor="ctr"/>
          <a:lstStyle/>
          <a:p>
            <a:r>
              <a:rPr lang="zh-CN" altLang="en-US" sz="3600" b="1" dirty="0">
                <a:solidFill>
                  <a:schemeClr val="accent2"/>
                </a:solidFill>
              </a:rPr>
              <a:t>七、工作评价方法</a:t>
            </a:r>
          </a:p>
        </p:txBody>
      </p:sp>
      <p:sp>
        <p:nvSpPr>
          <p:cNvPr id="932867" name="文本占位符 932866"/>
          <p:cNvSpPr>
            <a:spLocks noGrp="1"/>
          </p:cNvSpPr>
          <p:nvPr>
            <p:ph type="body" idx="1"/>
          </p:nvPr>
        </p:nvSpPr>
        <p:spPr>
          <a:xfrm>
            <a:off x="611188" y="620713"/>
            <a:ext cx="8208962" cy="5832475"/>
          </a:xfrm>
          <a:ln/>
        </p:spPr>
        <p:txBody>
          <a:bodyPr/>
          <a:lstStyle/>
          <a:p>
            <a:pPr>
              <a:lnSpc>
                <a:spcPct val="90000"/>
              </a:lnSpc>
            </a:pPr>
            <a:r>
              <a:rPr lang="en-US" altLang="zh-CN" b="1" dirty="0">
                <a:solidFill>
                  <a:srgbClr val="FF0000"/>
                </a:solidFill>
              </a:rPr>
              <a:t>1</a:t>
            </a:r>
            <a:r>
              <a:rPr lang="zh-CN" altLang="en-US" b="1" dirty="0">
                <a:solidFill>
                  <a:srgbClr val="FF0000"/>
                </a:solidFill>
              </a:rPr>
              <a:t>、排序法</a:t>
            </a:r>
          </a:p>
          <a:p>
            <a:pPr>
              <a:lnSpc>
                <a:spcPct val="90000"/>
              </a:lnSpc>
              <a:buNone/>
            </a:pPr>
            <a:r>
              <a:rPr lang="zh-CN" altLang="en-US" sz="2400" b="1" dirty="0"/>
              <a:t>排序法 ：直接排序法、交替排序法、配对比较排序法</a:t>
            </a:r>
          </a:p>
          <a:p>
            <a:pPr>
              <a:lnSpc>
                <a:spcPct val="90000"/>
              </a:lnSpc>
              <a:buNone/>
            </a:pPr>
            <a:r>
              <a:rPr lang="zh-CN" altLang="en-US" sz="2400" b="1" dirty="0"/>
              <a:t>（</a:t>
            </a:r>
            <a:r>
              <a:rPr lang="en-US" altLang="zh-CN" sz="2400" b="1" dirty="0"/>
              <a:t>1</a:t>
            </a:r>
            <a:r>
              <a:rPr lang="zh-CN" altLang="en-US" sz="2400" b="1" dirty="0"/>
              <a:t>）直接排序法</a:t>
            </a:r>
            <a:r>
              <a:rPr lang="zh-CN" altLang="en-US" sz="2400" dirty="0"/>
              <a:t>：简单地根据职位的价值大小进行总体上的排队，适用于职位数量较少、评价者对职位非常熟悉的小型组织。</a:t>
            </a:r>
          </a:p>
          <a:p>
            <a:pPr>
              <a:lnSpc>
                <a:spcPct val="90000"/>
              </a:lnSpc>
              <a:buNone/>
            </a:pPr>
            <a:r>
              <a:rPr lang="zh-CN" altLang="en-US" sz="2400" b="1" dirty="0"/>
              <a:t>（</a:t>
            </a:r>
            <a:r>
              <a:rPr lang="en-US" altLang="zh-CN" sz="2400" b="1" dirty="0"/>
              <a:t>2</a:t>
            </a:r>
            <a:r>
              <a:rPr lang="zh-CN" altLang="en-US" sz="2400" b="1" dirty="0"/>
              <a:t>）交替排序法</a:t>
            </a:r>
            <a:r>
              <a:rPr lang="zh-CN" altLang="en-US" sz="2400" dirty="0"/>
              <a:t>是指首先从待评价职位中找出价值最高的一个职位，然后再找出价值最低的一个职位，再接着从剩余的职位中找出价值最高的职位和价值最低的职位，如此循环，直到所有的职位都被排列起来为止。</a:t>
            </a:r>
          </a:p>
          <a:p>
            <a:pPr>
              <a:lnSpc>
                <a:spcPct val="90000"/>
              </a:lnSpc>
              <a:buNone/>
            </a:pPr>
            <a:r>
              <a:rPr lang="zh-CN" altLang="en-US" sz="2400" b="1" dirty="0"/>
              <a:t>（</a:t>
            </a:r>
            <a:r>
              <a:rPr lang="en-US" altLang="zh-CN" sz="2400" b="1" dirty="0"/>
              <a:t>3</a:t>
            </a:r>
            <a:r>
              <a:rPr lang="zh-CN" altLang="en-US" sz="2400" b="1" dirty="0"/>
              <a:t>）配对比较法</a:t>
            </a:r>
            <a:r>
              <a:rPr lang="zh-CN" altLang="en-US" sz="2400" dirty="0"/>
              <a:t>是首先将每一个需要被评价的职位都与其他所有职位分别加以比较，然后根据职位在所有比较中的最终得分来划分职位的等级顺序。评分的标准是价值较高者得一分，价值较低者失去一分，价值相同者双方得零分。</a:t>
            </a:r>
          </a:p>
          <a:p>
            <a:pPr>
              <a:lnSpc>
                <a:spcPct val="90000"/>
              </a:lnSpc>
              <a:buNone/>
            </a:pPr>
            <a:endParaRPr lang="zh-CN" altLang="en-US" sz="2400" b="1" dirty="0"/>
          </a:p>
          <a:p>
            <a:pPr>
              <a:lnSpc>
                <a:spcPct val="90000"/>
              </a:lnSpc>
            </a:pPr>
            <a:endParaRPr lang="zh-CN" altLang="en-US" sz="2400" b="1" dirty="0"/>
          </a:p>
        </p:txBody>
      </p:sp>
    </p:spTree>
  </p:cSld>
  <p:clrMapOvr>
    <a:masterClrMapping/>
  </p:clrMapOvr>
  <p:transition>
    <p:random/>
  </p:transition>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934914" name="标题 934913"/>
          <p:cNvSpPr>
            <a:spLocks noGrp="1"/>
          </p:cNvSpPr>
          <p:nvPr>
            <p:ph type="title"/>
          </p:nvPr>
        </p:nvSpPr>
        <p:spPr>
          <a:xfrm>
            <a:off x="611188" y="-242887"/>
            <a:ext cx="7772400" cy="1143000"/>
          </a:xfrm>
          <a:ln/>
        </p:spPr>
        <p:txBody>
          <a:bodyPr anchor="ctr"/>
          <a:lstStyle/>
          <a:p>
            <a:r>
              <a:rPr lang="en-US" altLang="zh-CN" sz="3200" b="1" dirty="0">
                <a:solidFill>
                  <a:srgbClr val="FF0000"/>
                </a:solidFill>
              </a:rPr>
              <a:t>2</a:t>
            </a:r>
            <a:r>
              <a:rPr lang="zh-CN" altLang="en-US" sz="3200" b="1" dirty="0">
                <a:solidFill>
                  <a:srgbClr val="FF0000"/>
                </a:solidFill>
              </a:rPr>
              <a:t>、归类法</a:t>
            </a:r>
          </a:p>
        </p:txBody>
      </p:sp>
      <p:sp>
        <p:nvSpPr>
          <p:cNvPr id="934915" name="文本占位符 934914"/>
          <p:cNvSpPr>
            <a:spLocks noGrp="1"/>
          </p:cNvSpPr>
          <p:nvPr>
            <p:ph type="body" idx="1"/>
          </p:nvPr>
        </p:nvSpPr>
        <p:spPr>
          <a:xfrm>
            <a:off x="395288" y="476250"/>
            <a:ext cx="8353425" cy="5283200"/>
          </a:xfrm>
          <a:ln/>
        </p:spPr>
        <p:txBody>
          <a:bodyPr/>
          <a:lstStyle/>
          <a:p>
            <a:pPr marL="0" indent="536575">
              <a:lnSpc>
                <a:spcPct val="160000"/>
              </a:lnSpc>
              <a:spcAft>
                <a:spcPct val="30000"/>
              </a:spcAft>
              <a:buNone/>
            </a:pPr>
            <a:r>
              <a:rPr lang="zh-CN" altLang="en-US" sz="2800" b="1" dirty="0"/>
              <a:t>按照一定的标准将职位归入事先确定好的职位等级中的职位评价方法。</a:t>
            </a:r>
            <a:endParaRPr lang="zh-CN" altLang="en-US" sz="2800" b="1"/>
          </a:p>
          <a:p>
            <a:pPr marL="1002030" lvl="1">
              <a:lnSpc>
                <a:spcPct val="160000"/>
              </a:lnSpc>
              <a:spcAft>
                <a:spcPct val="30000"/>
              </a:spcAft>
              <a:buFont typeface="Wingdings" panose="05000000000000000000" pitchFamily="2" charset="2"/>
              <a:buChar char="u"/>
            </a:pPr>
            <a:r>
              <a:rPr lang="zh-CN" altLang="en-US" sz="2400" b="1" dirty="0"/>
              <a:t>首先确定出职位等级的数量。</a:t>
            </a:r>
          </a:p>
          <a:p>
            <a:pPr marL="1002030" lvl="1">
              <a:lnSpc>
                <a:spcPct val="160000"/>
              </a:lnSpc>
              <a:spcAft>
                <a:spcPct val="30000"/>
              </a:spcAft>
              <a:buFont typeface="Wingdings" panose="05000000000000000000" pitchFamily="2" charset="2"/>
              <a:buChar char="u"/>
            </a:pPr>
            <a:r>
              <a:rPr lang="zh-CN" altLang="en-US" sz="2400" b="1" dirty="0"/>
              <a:t>其次选择报酬因素。 报酬要素包括：工作的复杂度和灵活度、接受和实施的监督、所需的判断能力、要求的创造力、人际工作关系的特点和目的、责任、经验以及要求的知识水平；</a:t>
            </a:r>
            <a:endParaRPr lang="zh-CN" altLang="en-US" sz="2400" b="1"/>
          </a:p>
          <a:p>
            <a:pPr marL="1002030" lvl="1">
              <a:lnSpc>
                <a:spcPct val="160000"/>
              </a:lnSpc>
              <a:spcAft>
                <a:spcPct val="30000"/>
              </a:spcAft>
              <a:buFont typeface="Wingdings" panose="05000000000000000000" pitchFamily="2" charset="2"/>
              <a:buChar char="u"/>
            </a:pPr>
            <a:r>
              <a:rPr lang="zh-CN" altLang="en-US" sz="2400" b="1" dirty="0"/>
              <a:t>最后根据各个职位的职位说明书，对照确定好的标准，将职位归入与等级定义相同或相近的职位等级中去。</a:t>
            </a:r>
          </a:p>
        </p:txBody>
      </p:sp>
    </p:spTree>
  </p:cSld>
  <p:clrMapOvr>
    <a:masterClrMapping/>
  </p:clrMapOvr>
  <p:transition>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0210" name="标题 990209"/>
          <p:cNvSpPr>
            <a:spLocks noGrp="1"/>
          </p:cNvSpPr>
          <p:nvPr>
            <p:ph type="title"/>
          </p:nvPr>
        </p:nvSpPr>
        <p:spPr>
          <a:ln/>
        </p:spPr>
        <p:txBody>
          <a:bodyPr lIns="0" tIns="0" rIns="0" bIns="0" anchor="b"/>
          <a:lstStyle/>
          <a:p>
            <a:r>
              <a:rPr lang="zh-CN" altLang="en-US" sz="3200" b="1" dirty="0"/>
              <a:t>人力资本（</a:t>
            </a:r>
            <a:r>
              <a:rPr lang="en-US" altLang="zh-CN" sz="3200" b="1"/>
              <a:t>2</a:t>
            </a:r>
            <a:r>
              <a:rPr lang="zh-CN" altLang="en-US" sz="3200" dirty="0"/>
              <a:t>）</a:t>
            </a:r>
            <a:endParaRPr lang="zh-CN" altLang="en-US" sz="3200"/>
          </a:p>
        </p:txBody>
      </p:sp>
      <p:sp>
        <p:nvSpPr>
          <p:cNvPr id="990211" name="文本占位符 990210"/>
          <p:cNvSpPr>
            <a:spLocks noGrp="1"/>
          </p:cNvSpPr>
          <p:nvPr>
            <p:ph type="body" idx="1"/>
          </p:nvPr>
        </p:nvSpPr>
        <p:spPr>
          <a:xfrm>
            <a:off x="1042988" y="1052513"/>
            <a:ext cx="7643812" cy="5043487"/>
          </a:xfrm>
          <a:ln/>
        </p:spPr>
        <p:txBody>
          <a:bodyPr lIns="0" tIns="0" rIns="0" bIns="0"/>
          <a:lstStyle/>
          <a:p>
            <a:pPr>
              <a:lnSpc>
                <a:spcPct val="165000"/>
              </a:lnSpc>
              <a:spcBef>
                <a:spcPct val="35000"/>
              </a:spcBef>
            </a:pPr>
            <a:r>
              <a:rPr lang="zh-CN" altLang="en-US" sz="2800" b="1" dirty="0"/>
              <a:t>人力资本投资的三种形式有：</a:t>
            </a:r>
          </a:p>
          <a:p>
            <a:pPr lvl="1">
              <a:lnSpc>
                <a:spcPct val="165000"/>
              </a:lnSpc>
              <a:spcBef>
                <a:spcPct val="35000"/>
              </a:spcBef>
            </a:pPr>
            <a:r>
              <a:rPr lang="zh-CN" altLang="en-US" sz="2800" b="1" dirty="0"/>
              <a:t>教育和培训；</a:t>
            </a:r>
          </a:p>
          <a:p>
            <a:pPr lvl="1">
              <a:lnSpc>
                <a:spcPct val="165000"/>
              </a:lnSpc>
              <a:spcBef>
                <a:spcPct val="35000"/>
              </a:spcBef>
            </a:pPr>
            <a:r>
              <a:rPr lang="zh-CN" altLang="en-US" sz="2800" b="1" dirty="0"/>
              <a:t>迁移；</a:t>
            </a:r>
          </a:p>
          <a:p>
            <a:pPr lvl="1">
              <a:lnSpc>
                <a:spcPct val="165000"/>
              </a:lnSpc>
              <a:spcBef>
                <a:spcPct val="35000"/>
              </a:spcBef>
            </a:pPr>
            <a:r>
              <a:rPr lang="zh-CN" altLang="en-US" sz="2800" b="1" dirty="0"/>
              <a:t>培训。</a:t>
            </a:r>
          </a:p>
          <a:p>
            <a:pPr>
              <a:lnSpc>
                <a:spcPct val="165000"/>
              </a:lnSpc>
              <a:spcBef>
                <a:spcPct val="35000"/>
              </a:spcBef>
            </a:pPr>
            <a:r>
              <a:rPr lang="zh-CN" altLang="en-US" sz="2800" b="1" dirty="0"/>
              <a:t>人们在进行人力资本投资时，会考虑收益和成本两个因素。只有当收益大于等于成本时，人们才会去投资人力资本，否则就不会投资。</a:t>
            </a:r>
          </a:p>
          <a:p>
            <a:pPr>
              <a:buNone/>
            </a:pPr>
            <a:endParaRPr lang="zh-CN" altLang="en-US" sz="2800" b="1" dirty="0"/>
          </a:p>
        </p:txBody>
      </p:sp>
    </p:spTree>
  </p:cSld>
  <p:clrMapOvr>
    <a:masterClrMapping/>
  </p:clrMapOvr>
  <p:transition>
    <p:random/>
  </p:transition>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935938" name="标题 935937"/>
          <p:cNvSpPr>
            <a:spLocks noGrp="1"/>
          </p:cNvSpPr>
          <p:nvPr>
            <p:ph type="title"/>
          </p:nvPr>
        </p:nvSpPr>
        <p:spPr>
          <a:xfrm>
            <a:off x="611188" y="0"/>
            <a:ext cx="7845425" cy="900113"/>
          </a:xfrm>
          <a:ln/>
        </p:spPr>
        <p:txBody>
          <a:bodyPr anchor="ctr"/>
          <a:lstStyle/>
          <a:p>
            <a:r>
              <a:rPr lang="en-US" altLang="zh-CN" sz="3200" b="1" dirty="0">
                <a:solidFill>
                  <a:srgbClr val="FF0000"/>
                </a:solidFill>
              </a:rPr>
              <a:t>3</a:t>
            </a:r>
            <a:r>
              <a:rPr lang="zh-CN" altLang="en-US" sz="3200" b="1" dirty="0">
                <a:solidFill>
                  <a:srgbClr val="FF0000"/>
                </a:solidFill>
              </a:rPr>
              <a:t>、要素比较法</a:t>
            </a:r>
            <a:endParaRPr lang="zh-CN" altLang="en-US" sz="3200" b="1">
              <a:solidFill>
                <a:srgbClr val="FF0000"/>
              </a:solidFill>
            </a:endParaRPr>
          </a:p>
        </p:txBody>
      </p:sp>
      <p:sp>
        <p:nvSpPr>
          <p:cNvPr id="935939" name="文本占位符 935938"/>
          <p:cNvSpPr>
            <a:spLocks noGrp="1"/>
          </p:cNvSpPr>
          <p:nvPr>
            <p:ph type="body" idx="1"/>
          </p:nvPr>
        </p:nvSpPr>
        <p:spPr>
          <a:xfrm>
            <a:off x="250825" y="908050"/>
            <a:ext cx="8497888" cy="5329238"/>
          </a:xfrm>
          <a:ln/>
        </p:spPr>
        <p:txBody>
          <a:bodyPr/>
          <a:lstStyle/>
          <a:p>
            <a:pPr marL="0" indent="0">
              <a:spcBef>
                <a:spcPct val="15000"/>
              </a:spcBef>
              <a:buNone/>
            </a:pPr>
            <a:endParaRPr lang="en-US" altLang="zh-CN" sz="2800" b="1"/>
          </a:p>
          <a:p>
            <a:pPr marL="828675" lvl="1">
              <a:spcBef>
                <a:spcPct val="15000"/>
              </a:spcBef>
            </a:pPr>
            <a:r>
              <a:rPr lang="zh-CN" altLang="en-US" b="1" dirty="0"/>
              <a:t>确定报酬要素（工作责任、工作技能、努力程度和工作条件）。</a:t>
            </a:r>
          </a:p>
          <a:p>
            <a:pPr marL="828675" lvl="1">
              <a:spcBef>
                <a:spcPct val="15000"/>
              </a:spcBef>
            </a:pPr>
            <a:r>
              <a:rPr lang="zh-CN" altLang="en-US" b="1" dirty="0"/>
              <a:t>选择典型职位。</a:t>
            </a:r>
          </a:p>
          <a:p>
            <a:pPr marL="828675" lvl="1">
              <a:spcBef>
                <a:spcPct val="15000"/>
              </a:spcBef>
            </a:pPr>
            <a:r>
              <a:rPr lang="zh-CN" altLang="en-US" b="1" dirty="0"/>
              <a:t>按照每一个报酬要素，对典型职位进行多次排序，有几种报酬要素，相应的就要进行几次排序。</a:t>
            </a:r>
          </a:p>
          <a:p>
            <a:pPr marL="828675" lvl="1">
              <a:spcBef>
                <a:spcPct val="15000"/>
              </a:spcBef>
            </a:pPr>
            <a:r>
              <a:rPr lang="zh-CN" altLang="en-US" b="1" dirty="0"/>
              <a:t>确定每一典型职位个报酬要素的工资率，并且依此对典型职位再次进行排列。</a:t>
            </a:r>
          </a:p>
          <a:p>
            <a:pPr marL="828675" lvl="1">
              <a:spcBef>
                <a:spcPct val="15000"/>
              </a:spcBef>
            </a:pPr>
            <a:r>
              <a:rPr lang="zh-CN" altLang="en-US" b="1" dirty="0"/>
              <a:t>剔除不合理的典型职位。</a:t>
            </a:r>
          </a:p>
          <a:p>
            <a:pPr marL="828675" lvl="1">
              <a:spcBef>
                <a:spcPct val="15000"/>
              </a:spcBef>
            </a:pPr>
            <a:r>
              <a:rPr lang="zh-CN" altLang="en-US" b="1" dirty="0"/>
              <a:t>确定其他职位的薪酬水平。</a:t>
            </a:r>
          </a:p>
        </p:txBody>
      </p:sp>
    </p:spTree>
  </p:cSld>
  <p:clrMapOvr>
    <a:masterClrMapping/>
  </p:clrMapOvr>
  <p:transition>
    <p:random/>
  </p:transition>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939010" name="标题 939009"/>
          <p:cNvSpPr>
            <a:spLocks noGrp="1"/>
          </p:cNvSpPr>
          <p:nvPr>
            <p:ph type="title"/>
          </p:nvPr>
        </p:nvSpPr>
        <p:spPr>
          <a:xfrm>
            <a:off x="755650" y="228600"/>
            <a:ext cx="7702550" cy="608013"/>
          </a:xfrm>
          <a:ln/>
        </p:spPr>
        <p:txBody>
          <a:bodyPr anchor="ctr"/>
          <a:lstStyle/>
          <a:p>
            <a:r>
              <a:rPr lang="en-US" altLang="zh-CN" sz="3200" b="1" dirty="0">
                <a:solidFill>
                  <a:srgbClr val="FF0000"/>
                </a:solidFill>
              </a:rPr>
              <a:t>4</a:t>
            </a:r>
            <a:r>
              <a:rPr lang="zh-CN" altLang="en-US" sz="3200" b="1" dirty="0">
                <a:solidFill>
                  <a:srgbClr val="FF0000"/>
                </a:solidFill>
              </a:rPr>
              <a:t>、要素计点法</a:t>
            </a:r>
            <a:endParaRPr lang="zh-CN" altLang="en-US" sz="3200" b="1">
              <a:solidFill>
                <a:srgbClr val="FF0000"/>
              </a:solidFill>
            </a:endParaRPr>
          </a:p>
        </p:txBody>
      </p:sp>
      <p:sp>
        <p:nvSpPr>
          <p:cNvPr id="939011" name="文本占位符 939010"/>
          <p:cNvSpPr>
            <a:spLocks noGrp="1"/>
          </p:cNvSpPr>
          <p:nvPr>
            <p:ph type="body" idx="1"/>
          </p:nvPr>
        </p:nvSpPr>
        <p:spPr>
          <a:xfrm>
            <a:off x="684213" y="836613"/>
            <a:ext cx="8459787" cy="6021387"/>
          </a:xfrm>
          <a:ln/>
        </p:spPr>
        <p:txBody>
          <a:bodyPr/>
          <a:lstStyle/>
          <a:p>
            <a:pPr marL="0" indent="0">
              <a:lnSpc>
                <a:spcPct val="155000"/>
              </a:lnSpc>
              <a:spcBef>
                <a:spcPct val="30000"/>
              </a:spcBef>
              <a:buNone/>
            </a:pPr>
            <a:r>
              <a:rPr lang="en-US" altLang="zh-CN" dirty="0"/>
              <a:t>     </a:t>
            </a:r>
            <a:r>
              <a:rPr lang="zh-CN" altLang="en-US" sz="2800" b="1" dirty="0"/>
              <a:t>根据各个职位在报酬要素上的得分来确定它们价值的相对大小的，其操作步骤如下：</a:t>
            </a:r>
            <a:endParaRPr lang="zh-CN" altLang="en-US" sz="2800" b="1"/>
          </a:p>
          <a:p>
            <a:pPr marL="0" indent="0">
              <a:lnSpc>
                <a:spcPct val="155000"/>
              </a:lnSpc>
              <a:spcBef>
                <a:spcPct val="30000"/>
              </a:spcBef>
            </a:pPr>
            <a:r>
              <a:rPr lang="en-US" altLang="zh-CN" sz="2800" b="1" dirty="0"/>
              <a:t>1</a:t>
            </a:r>
            <a:r>
              <a:rPr lang="zh-CN" altLang="en-US" sz="2800" b="1" dirty="0"/>
              <a:t>）确定报酬因素；</a:t>
            </a:r>
            <a:endParaRPr lang="zh-CN" altLang="en-US" sz="2800" b="1"/>
          </a:p>
          <a:p>
            <a:pPr marL="0" indent="0">
              <a:lnSpc>
                <a:spcPct val="155000"/>
              </a:lnSpc>
              <a:spcBef>
                <a:spcPct val="30000"/>
              </a:spcBef>
            </a:pPr>
            <a:r>
              <a:rPr lang="en-US" altLang="zh-CN" sz="2800" b="1" dirty="0"/>
              <a:t>2</a:t>
            </a:r>
            <a:r>
              <a:rPr lang="zh-CN" altLang="en-US" sz="2800" b="1" dirty="0"/>
              <a:t>）对每个报酬因素划分成不同的等级并且对报酬要素和各个等级的含义作出清晰的界定；</a:t>
            </a:r>
          </a:p>
          <a:p>
            <a:pPr marL="0" indent="0">
              <a:lnSpc>
                <a:spcPct val="155000"/>
              </a:lnSpc>
              <a:spcBef>
                <a:spcPct val="30000"/>
              </a:spcBef>
            </a:pPr>
            <a:r>
              <a:rPr lang="en-US" altLang="zh-CN" sz="2800" b="1" dirty="0"/>
              <a:t>3</a:t>
            </a:r>
            <a:r>
              <a:rPr lang="zh-CN" altLang="en-US" sz="2800" b="1" dirty="0"/>
              <a:t>）确定各个报酬要素及其内部各等级的点值；</a:t>
            </a:r>
          </a:p>
          <a:p>
            <a:pPr marL="0" indent="0">
              <a:lnSpc>
                <a:spcPct val="155000"/>
              </a:lnSpc>
              <a:spcBef>
                <a:spcPct val="30000"/>
              </a:spcBef>
            </a:pPr>
            <a:r>
              <a:rPr lang="en-US" altLang="zh-CN" sz="2800" b="1" dirty="0"/>
              <a:t>4</a:t>
            </a:r>
            <a:r>
              <a:rPr lang="zh-CN" altLang="en-US" sz="2800" b="1" dirty="0"/>
              <a:t>）进行评价</a:t>
            </a:r>
            <a:r>
              <a:rPr lang="zh-CN" altLang="en-US" dirty="0"/>
              <a:t>。</a:t>
            </a:r>
            <a:endParaRPr lang="zh-CN" altLang="en-US"/>
          </a:p>
        </p:txBody>
      </p:sp>
    </p:spTree>
  </p:cSld>
  <p:clrMapOvr>
    <a:masterClrMapping/>
  </p:clrMapOvr>
  <p:transition>
    <p:random/>
  </p:transition>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940034" name="标题 940033"/>
          <p:cNvSpPr>
            <a:spLocks noGrp="1"/>
          </p:cNvSpPr>
          <p:nvPr>
            <p:ph type="title" idx="4294967295"/>
          </p:nvPr>
        </p:nvSpPr>
        <p:spPr>
          <a:xfrm>
            <a:off x="0" y="115888"/>
            <a:ext cx="8497888" cy="609600"/>
          </a:xfrm>
          <a:ln/>
        </p:spPr>
        <p:txBody>
          <a:bodyPr anchor="ctr"/>
          <a:lstStyle/>
          <a:p>
            <a:r>
              <a:rPr lang="zh-CN" altLang="en-US" sz="3200" b="1" dirty="0">
                <a:solidFill>
                  <a:srgbClr val="FF0000"/>
                </a:solidFill>
              </a:rPr>
              <a:t>报酬等级划分和含义的界定</a:t>
            </a:r>
            <a:endParaRPr lang="zh-CN" altLang="en-US" sz="3200" b="1">
              <a:solidFill>
                <a:srgbClr val="FF0000"/>
              </a:solidFill>
            </a:endParaRPr>
          </a:p>
        </p:txBody>
      </p:sp>
      <p:graphicFrame>
        <p:nvGraphicFramePr>
          <p:cNvPr id="940035" name="内容占位符 940034"/>
          <p:cNvGraphicFramePr>
            <a:graphicFrameLocks noGrp="1"/>
          </p:cNvGraphicFramePr>
          <p:nvPr>
            <p:ph idx="4294967295"/>
          </p:nvPr>
        </p:nvGraphicFramePr>
        <p:xfrm>
          <a:off x="179388" y="981075"/>
          <a:ext cx="8642350" cy="5019675"/>
        </p:xfrm>
        <a:graphic>
          <a:graphicData uri="http://schemas.openxmlformats.org/drawingml/2006/table">
            <a:tbl>
              <a:tblPr/>
              <a:tblGrid>
                <a:gridCol w="1585913">
                  <a:extLst>
                    <a:ext uri="{9D8B030D-6E8A-4147-A177-3AD203B41FA5}">
                      <a16:colId xmlns:a16="http://schemas.microsoft.com/office/drawing/2014/main" val="20000"/>
                    </a:ext>
                  </a:extLst>
                </a:gridCol>
                <a:gridCol w="7056437">
                  <a:extLst>
                    <a:ext uri="{9D8B030D-6E8A-4147-A177-3AD203B41FA5}">
                      <a16:colId xmlns:a16="http://schemas.microsoft.com/office/drawing/2014/main" val="20001"/>
                    </a:ext>
                  </a:extLst>
                </a:gridCol>
              </a:tblGrid>
              <a:tr h="1081088">
                <a:tc gridSpan="2">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sz="2400" dirty="0">
                          <a:latin typeface="黑体" panose="02010609060101010101" pitchFamily="49" charset="-122"/>
                        </a:rPr>
                        <a:t>要素名称：指导监督责任</a:t>
                      </a:r>
                    </a:p>
                    <a:p>
                      <a:pPr marL="0" lvl="0" indent="0">
                        <a:buNone/>
                      </a:pPr>
                      <a:r>
                        <a:rPr lang="zh-CN" altLang="en-US" sz="2400" dirty="0">
                          <a:latin typeface="黑体" panose="02010609060101010101" pitchFamily="49" charset="-122"/>
                        </a:rPr>
                        <a:t>要素定义：指任职者在正常的权力范围内所承担的正式指导、监督、评价等方面的责任。责任的大小根据任职者直接指导和监督的人员数量及其层次进行判断。</a:t>
                      </a:r>
                      <a:endParaRPr lang="zh-CN" altLang="en-US" sz="2400">
                        <a:latin typeface="黑体" panose="02010609060101010101" pitchFamily="49" charset="-122"/>
                      </a:endParaRPr>
                    </a:p>
                  </a:txBody>
                  <a:tcPr>
                    <a:lnL cap="flat">
                      <a:noFill/>
                    </a:lnL>
                    <a:lnR cap="flat">
                      <a:noFill/>
                    </a:lnR>
                    <a:lnT cap="flat">
                      <a:noFill/>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hMerge="1">
                  <a:txBody>
                    <a:bodyPr/>
                    <a:lstStyle/>
                    <a:p>
                      <a:endParaRPr lang="zh-CN"/>
                    </a:p>
                  </a:txBody>
                  <a:tcPr>
                    <a:lnR cap="flat">
                      <a:noFill/>
                    </a:lnR>
                    <a:lnT cap="flat">
                      <a:noFill/>
                    </a:lnT>
                    <a:lnB w="12700" cap="flat" cmpd="sng">
                      <a:solidFill>
                        <a:schemeClr val="bg1"/>
                      </a:solidFill>
                      <a:prstDash val="solid"/>
                      <a:headEnd type="none" w="med" len="med"/>
                      <a:tailEnd type="none" w="med" len="med"/>
                    </a:lnB>
                  </a:tcPr>
                </a:tc>
                <a:extLst>
                  <a:ext uri="{0D108BD9-81ED-4DB2-BD59-A6C34878D82A}">
                    <a16:rowId xmlns:a16="http://schemas.microsoft.com/office/drawing/2014/main" val="10000"/>
                  </a:ext>
                </a:extLst>
              </a:tr>
              <a:tr h="657225">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2400" dirty="0">
                          <a:latin typeface="黑体" panose="02010609060101010101" pitchFamily="49" charset="-122"/>
                        </a:rPr>
                        <a:t>等级</a:t>
                      </a:r>
                    </a:p>
                  </a:txBody>
                  <a:tcPr anchor="ctr">
                    <a:lnL cap="flat">
                      <a:noFill/>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2400" dirty="0">
                          <a:latin typeface="黑体" panose="02010609060101010101" pitchFamily="49" charset="-122"/>
                        </a:rPr>
                        <a:t>等级说明</a:t>
                      </a:r>
                      <a:endParaRPr lang="zh-CN" altLang="en-US" sz="2400">
                        <a:latin typeface="黑体" panose="02010609060101010101" pitchFamily="49" charset="-122"/>
                      </a:endParaRPr>
                    </a:p>
                  </a:txBody>
                  <a:tcPr anchor="ctr">
                    <a:lnL w="12700" cap="flat" cmpd="sng">
                      <a:solidFill>
                        <a:schemeClr val="bg1"/>
                      </a:solidFill>
                      <a:prstDash val="solid"/>
                      <a:headEnd type="none" w="med" len="med"/>
                      <a:tailEnd type="none" w="med" len="med"/>
                    </a:lnL>
                    <a:lnR cap="flat">
                      <a:noFill/>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extLst>
                  <a:ext uri="{0D108BD9-81ED-4DB2-BD59-A6C34878D82A}">
                    <a16:rowId xmlns:a16="http://schemas.microsoft.com/office/drawing/2014/main" val="10001"/>
                  </a:ext>
                </a:extLst>
              </a:tr>
              <a:tr h="655637">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latin typeface="黑体" panose="02010609060101010101" pitchFamily="49" charset="-122"/>
                        </a:rPr>
                        <a:t>1</a:t>
                      </a:r>
                      <a:endParaRPr lang="zh-CN" altLang="en-US" sz="2400">
                        <a:latin typeface="黑体" panose="02010609060101010101" pitchFamily="49" charset="-122"/>
                      </a:endParaRPr>
                    </a:p>
                  </a:txBody>
                  <a:tcPr anchor="ctr">
                    <a:lnL cap="flat">
                      <a:noFill/>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sz="2400" dirty="0">
                          <a:latin typeface="黑体" panose="02010609060101010101" pitchFamily="49" charset="-122"/>
                        </a:rPr>
                        <a:t>不指导监督任何人，只对自己的工作负责</a:t>
                      </a:r>
                      <a:endParaRPr lang="zh-CN" altLang="en-US" sz="2400">
                        <a:latin typeface="黑体" panose="02010609060101010101" pitchFamily="49" charset="-122"/>
                      </a:endParaRPr>
                    </a:p>
                  </a:txBody>
                  <a:tcPr anchor="ctr">
                    <a:lnL w="12700" cap="flat" cmpd="sng">
                      <a:solidFill>
                        <a:schemeClr val="bg1"/>
                      </a:solidFill>
                      <a:prstDash val="solid"/>
                      <a:headEnd type="none" w="med" len="med"/>
                      <a:tailEnd type="none" w="med" len="med"/>
                    </a:lnL>
                    <a:lnR cap="flat">
                      <a:noFill/>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extLst>
                  <a:ext uri="{0D108BD9-81ED-4DB2-BD59-A6C34878D82A}">
                    <a16:rowId xmlns:a16="http://schemas.microsoft.com/office/drawing/2014/main" val="10002"/>
                  </a:ext>
                </a:extLst>
              </a:tr>
              <a:tr h="655638">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latin typeface="黑体" panose="02010609060101010101" pitchFamily="49" charset="-122"/>
                        </a:rPr>
                        <a:t>2</a:t>
                      </a:r>
                      <a:endParaRPr lang="zh-CN" altLang="en-US" sz="2400">
                        <a:latin typeface="黑体" panose="02010609060101010101" pitchFamily="49" charset="-122"/>
                      </a:endParaRPr>
                    </a:p>
                  </a:txBody>
                  <a:tcPr anchor="ctr">
                    <a:lnL cap="flat">
                      <a:noFill/>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sz="2400" dirty="0">
                          <a:latin typeface="黑体" panose="02010609060101010101" pitchFamily="49" charset="-122"/>
                        </a:rPr>
                        <a:t>指导、监督</a:t>
                      </a:r>
                      <a:r>
                        <a:rPr lang="en-US" altLang="zh-CN" sz="2400" dirty="0">
                          <a:latin typeface="黑体" panose="02010609060101010101" pitchFamily="49" charset="-122"/>
                        </a:rPr>
                        <a:t>2</a:t>
                      </a:r>
                      <a:r>
                        <a:rPr lang="zh-CN" altLang="en-US" sz="2400" dirty="0">
                          <a:latin typeface="黑体" panose="02010609060101010101" pitchFamily="49" charset="-122"/>
                        </a:rPr>
                        <a:t>名以下普通员工（含</a:t>
                      </a:r>
                      <a:r>
                        <a:rPr lang="en-US" altLang="zh-CN" sz="2400" dirty="0">
                          <a:latin typeface="黑体" panose="02010609060101010101" pitchFamily="49" charset="-122"/>
                        </a:rPr>
                        <a:t>2</a:t>
                      </a:r>
                      <a:r>
                        <a:rPr lang="zh-CN" altLang="en-US" sz="2400" dirty="0">
                          <a:latin typeface="黑体" panose="02010609060101010101" pitchFamily="49" charset="-122"/>
                        </a:rPr>
                        <a:t>名）</a:t>
                      </a:r>
                      <a:endParaRPr lang="zh-CN" altLang="en-US" sz="2400">
                        <a:latin typeface="黑体" panose="02010609060101010101" pitchFamily="49" charset="-122"/>
                      </a:endParaRPr>
                    </a:p>
                  </a:txBody>
                  <a:tcPr anchor="ctr">
                    <a:lnL w="12700" cap="flat" cmpd="sng">
                      <a:solidFill>
                        <a:schemeClr val="bg1"/>
                      </a:solidFill>
                      <a:prstDash val="solid"/>
                      <a:headEnd type="none" w="med" len="med"/>
                      <a:tailEnd type="none" w="med" len="med"/>
                    </a:lnL>
                    <a:lnR cap="flat">
                      <a:noFill/>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extLst>
                  <a:ext uri="{0D108BD9-81ED-4DB2-BD59-A6C34878D82A}">
                    <a16:rowId xmlns:a16="http://schemas.microsoft.com/office/drawing/2014/main" val="10003"/>
                  </a:ext>
                </a:extLst>
              </a:tr>
              <a:tr h="655637">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latin typeface="黑体" panose="02010609060101010101" pitchFamily="49" charset="-122"/>
                        </a:rPr>
                        <a:t>3</a:t>
                      </a:r>
                      <a:endParaRPr lang="zh-CN" altLang="en-US" sz="2400">
                        <a:latin typeface="黑体" panose="02010609060101010101" pitchFamily="49" charset="-122"/>
                      </a:endParaRPr>
                    </a:p>
                  </a:txBody>
                  <a:tcPr anchor="ctr">
                    <a:lnL cap="flat">
                      <a:noFill/>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sz="2400" dirty="0">
                          <a:latin typeface="黑体" panose="02010609060101010101" pitchFamily="49" charset="-122"/>
                        </a:rPr>
                        <a:t>指导监督</a:t>
                      </a:r>
                      <a:r>
                        <a:rPr lang="en-US" altLang="zh-CN" sz="2400" dirty="0">
                          <a:latin typeface="黑体" panose="02010609060101010101" pitchFamily="49" charset="-122"/>
                        </a:rPr>
                        <a:t>3-6</a:t>
                      </a:r>
                      <a:r>
                        <a:rPr lang="zh-CN" altLang="en-US" sz="2400" dirty="0">
                          <a:latin typeface="黑体" panose="02010609060101010101" pitchFamily="49" charset="-122"/>
                        </a:rPr>
                        <a:t>名普通员工和</a:t>
                      </a:r>
                      <a:r>
                        <a:rPr lang="en-US" altLang="zh-CN" sz="2400" dirty="0">
                          <a:latin typeface="黑体" panose="02010609060101010101" pitchFamily="49" charset="-122"/>
                        </a:rPr>
                        <a:t>1-2</a:t>
                      </a:r>
                      <a:r>
                        <a:rPr lang="zh-CN" altLang="en-US" sz="2400" dirty="0">
                          <a:latin typeface="黑体" panose="02010609060101010101" pitchFamily="49" charset="-122"/>
                        </a:rPr>
                        <a:t>名基层管理人员</a:t>
                      </a:r>
                      <a:endParaRPr lang="zh-CN" altLang="en-US" sz="2400">
                        <a:latin typeface="黑体" panose="02010609060101010101" pitchFamily="49" charset="-122"/>
                      </a:endParaRPr>
                    </a:p>
                  </a:txBody>
                  <a:tcPr anchor="ctr">
                    <a:lnL w="12700" cap="flat" cmpd="sng">
                      <a:solidFill>
                        <a:schemeClr val="bg1"/>
                      </a:solidFill>
                      <a:prstDash val="solid"/>
                      <a:headEnd type="none" w="med" len="med"/>
                      <a:tailEnd type="none" w="med" len="med"/>
                    </a:lnL>
                    <a:lnR cap="flat">
                      <a:noFill/>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extLst>
                  <a:ext uri="{0D108BD9-81ED-4DB2-BD59-A6C34878D82A}">
                    <a16:rowId xmlns:a16="http://schemas.microsoft.com/office/drawing/2014/main" val="10004"/>
                  </a:ext>
                </a:extLst>
              </a:tr>
              <a:tr h="658813">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latin typeface="黑体" panose="02010609060101010101" pitchFamily="49" charset="-122"/>
                        </a:rPr>
                        <a:t>4</a:t>
                      </a:r>
                      <a:endParaRPr lang="zh-CN" altLang="en-US" sz="2400">
                        <a:latin typeface="黑体" panose="02010609060101010101" pitchFamily="49" charset="-122"/>
                      </a:endParaRPr>
                    </a:p>
                  </a:txBody>
                  <a:tcPr anchor="ctr">
                    <a:lnL cap="flat">
                      <a:noFill/>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sz="2400" dirty="0">
                          <a:latin typeface="黑体" panose="02010609060101010101" pitchFamily="49" charset="-122"/>
                        </a:rPr>
                        <a:t>指导监督</a:t>
                      </a:r>
                      <a:r>
                        <a:rPr lang="en-US" altLang="zh-CN" sz="2400" dirty="0">
                          <a:latin typeface="黑体" panose="02010609060101010101" pitchFamily="49" charset="-122"/>
                        </a:rPr>
                        <a:t>7</a:t>
                      </a:r>
                      <a:r>
                        <a:rPr lang="zh-CN" altLang="en-US" sz="2400" dirty="0">
                          <a:latin typeface="黑体" panose="02010609060101010101" pitchFamily="49" charset="-122"/>
                        </a:rPr>
                        <a:t>名以上普通员工和</a:t>
                      </a:r>
                      <a:r>
                        <a:rPr lang="en-US" altLang="zh-CN" sz="2400" dirty="0">
                          <a:latin typeface="黑体" panose="02010609060101010101" pitchFamily="49" charset="-122"/>
                        </a:rPr>
                        <a:t>3-4</a:t>
                      </a:r>
                      <a:r>
                        <a:rPr lang="zh-CN" altLang="en-US" sz="2400" dirty="0">
                          <a:latin typeface="黑体" panose="02010609060101010101" pitchFamily="49" charset="-122"/>
                        </a:rPr>
                        <a:t>名基层管理人员</a:t>
                      </a:r>
                      <a:endParaRPr lang="zh-CN" altLang="en-US" sz="2400">
                        <a:latin typeface="黑体" panose="02010609060101010101" pitchFamily="49" charset="-122"/>
                      </a:endParaRPr>
                    </a:p>
                  </a:txBody>
                  <a:tcPr anchor="ctr">
                    <a:lnL w="12700" cap="flat" cmpd="sng">
                      <a:solidFill>
                        <a:schemeClr val="bg1"/>
                      </a:solidFill>
                      <a:prstDash val="solid"/>
                      <a:headEnd type="none" w="med" len="med"/>
                      <a:tailEnd type="none" w="med" len="med"/>
                    </a:lnL>
                    <a:lnR cap="flat">
                      <a:noFill/>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extLst>
                  <a:ext uri="{0D108BD9-81ED-4DB2-BD59-A6C34878D82A}">
                    <a16:rowId xmlns:a16="http://schemas.microsoft.com/office/drawing/2014/main" val="10005"/>
                  </a:ext>
                </a:extLst>
              </a:tr>
              <a:tr h="655637">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latin typeface="黑体" panose="02010609060101010101" pitchFamily="49" charset="-122"/>
                        </a:rPr>
                        <a:t>5</a:t>
                      </a:r>
                      <a:endParaRPr lang="zh-CN" altLang="en-US" sz="2400">
                        <a:latin typeface="黑体" panose="02010609060101010101" pitchFamily="49" charset="-122"/>
                      </a:endParaRPr>
                    </a:p>
                  </a:txBody>
                  <a:tcPr anchor="ctr">
                    <a:lnL cap="flat">
                      <a:noFill/>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cap="flat">
                      <a:noFill/>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sz="2400" dirty="0">
                          <a:latin typeface="黑体" panose="02010609060101010101" pitchFamily="49" charset="-122"/>
                        </a:rPr>
                        <a:t>指导监督</a:t>
                      </a:r>
                      <a:r>
                        <a:rPr lang="en-US" altLang="zh-CN" sz="2400" dirty="0">
                          <a:latin typeface="黑体" panose="02010609060101010101" pitchFamily="49" charset="-122"/>
                        </a:rPr>
                        <a:t>5</a:t>
                      </a:r>
                      <a:r>
                        <a:rPr lang="zh-CN" altLang="en-US" sz="2400" dirty="0">
                          <a:latin typeface="黑体" panose="02010609060101010101" pitchFamily="49" charset="-122"/>
                        </a:rPr>
                        <a:t>名（含</a:t>
                      </a:r>
                      <a:r>
                        <a:rPr lang="en-US" altLang="zh-CN" sz="2400" dirty="0">
                          <a:latin typeface="黑体" panose="02010609060101010101" pitchFamily="49" charset="-122"/>
                        </a:rPr>
                        <a:t>5</a:t>
                      </a:r>
                      <a:r>
                        <a:rPr lang="zh-CN" altLang="en-US" sz="2400" dirty="0">
                          <a:latin typeface="黑体" panose="02010609060101010101" pitchFamily="49" charset="-122"/>
                        </a:rPr>
                        <a:t>名）以上基层管理人员</a:t>
                      </a:r>
                    </a:p>
                  </a:txBody>
                  <a:tcPr anchor="ctr">
                    <a:lnL w="12700" cap="flat" cmpd="sng">
                      <a:solidFill>
                        <a:schemeClr val="bg1"/>
                      </a:solidFill>
                      <a:prstDash val="solid"/>
                      <a:headEnd type="none" w="med" len="med"/>
                      <a:tailEnd type="none" w="med" len="med"/>
                    </a:lnL>
                    <a:lnR cap="flat">
                      <a:noFill/>
                    </a:lnR>
                    <a:lnT w="12700" cap="flat" cmpd="sng">
                      <a:solidFill>
                        <a:schemeClr val="bg1"/>
                      </a:solidFill>
                      <a:prstDash val="solid"/>
                      <a:headEnd type="none" w="med" len="med"/>
                      <a:tailEnd type="none" w="med" len="med"/>
                    </a:lnT>
                    <a:lnB cap="flat">
                      <a:noFill/>
                    </a:lnB>
                    <a:lnTlToBr>
                      <a:noFill/>
                    </a:lnTlToBr>
                    <a:lnBlToTr>
                      <a:noFill/>
                    </a:lnBlToTr>
                    <a:pattFill prst="pct60">
                      <a:fgClr>
                        <a:srgbClr val="FFCC00"/>
                      </a:fgClr>
                      <a:bgClr>
                        <a:schemeClr val="bg1"/>
                      </a:bgClr>
                    </a:pattFill>
                  </a:tcPr>
                </a:tc>
                <a:extLst>
                  <a:ext uri="{0D108BD9-81ED-4DB2-BD59-A6C34878D82A}">
                    <a16:rowId xmlns:a16="http://schemas.microsoft.com/office/drawing/2014/main" val="10006"/>
                  </a:ext>
                </a:extLst>
              </a:tr>
            </a:tbl>
          </a:graphicData>
        </a:graphic>
      </p:graphicFrame>
    </p:spTree>
  </p:cSld>
  <p:clrMapOvr>
    <a:masterClrMapping/>
  </p:clrMapOvr>
  <p:transition>
    <p:random/>
  </p:transition>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941058" name="标题 941057"/>
          <p:cNvSpPr>
            <a:spLocks noGrp="1"/>
          </p:cNvSpPr>
          <p:nvPr>
            <p:ph type="title" idx="4294967295"/>
          </p:nvPr>
        </p:nvSpPr>
        <p:spPr>
          <a:xfrm>
            <a:off x="0" y="115888"/>
            <a:ext cx="8459788" cy="433387"/>
          </a:xfrm>
          <a:ln/>
        </p:spPr>
        <p:txBody>
          <a:bodyPr anchor="ctr"/>
          <a:lstStyle/>
          <a:p>
            <a:r>
              <a:rPr lang="zh-CN" altLang="en-US" sz="2800" b="1" dirty="0"/>
              <a:t>点数分配的举例</a:t>
            </a:r>
            <a:endParaRPr lang="zh-CN" altLang="en-US" sz="2800" b="1"/>
          </a:p>
        </p:txBody>
      </p:sp>
      <p:graphicFrame>
        <p:nvGraphicFramePr>
          <p:cNvPr id="941101" name="内容占位符 941100"/>
          <p:cNvGraphicFramePr>
            <a:graphicFrameLocks noGrp="1"/>
          </p:cNvGraphicFramePr>
          <p:nvPr>
            <p:ph idx="4294967295"/>
          </p:nvPr>
        </p:nvGraphicFramePr>
        <p:xfrm>
          <a:off x="250825" y="620713"/>
          <a:ext cx="8570913" cy="6704012"/>
        </p:xfrm>
        <a:graphic>
          <a:graphicData uri="http://schemas.openxmlformats.org/drawingml/2006/table">
            <a:tbl>
              <a:tblPr/>
              <a:tblGrid>
                <a:gridCol w="1714500">
                  <a:extLst>
                    <a:ext uri="{9D8B030D-6E8A-4147-A177-3AD203B41FA5}">
                      <a16:colId xmlns:a16="http://schemas.microsoft.com/office/drawing/2014/main" val="20000"/>
                    </a:ext>
                  </a:extLst>
                </a:gridCol>
                <a:gridCol w="1714500">
                  <a:extLst>
                    <a:ext uri="{9D8B030D-6E8A-4147-A177-3AD203B41FA5}">
                      <a16:colId xmlns:a16="http://schemas.microsoft.com/office/drawing/2014/main" val="20001"/>
                    </a:ext>
                  </a:extLst>
                </a:gridCol>
                <a:gridCol w="1712913">
                  <a:extLst>
                    <a:ext uri="{9D8B030D-6E8A-4147-A177-3AD203B41FA5}">
                      <a16:colId xmlns:a16="http://schemas.microsoft.com/office/drawing/2014/main" val="20002"/>
                    </a:ext>
                  </a:extLst>
                </a:gridCol>
                <a:gridCol w="1714500">
                  <a:extLst>
                    <a:ext uri="{9D8B030D-6E8A-4147-A177-3AD203B41FA5}">
                      <a16:colId xmlns:a16="http://schemas.microsoft.com/office/drawing/2014/main" val="20003"/>
                    </a:ext>
                  </a:extLst>
                </a:gridCol>
                <a:gridCol w="1714500">
                  <a:extLst>
                    <a:ext uri="{9D8B030D-6E8A-4147-A177-3AD203B41FA5}">
                      <a16:colId xmlns:a16="http://schemas.microsoft.com/office/drawing/2014/main" val="20004"/>
                    </a:ext>
                  </a:extLst>
                </a:gridCol>
              </a:tblGrid>
              <a:tr h="517525">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latin typeface="黑体" panose="02010609060101010101" pitchFamily="49" charset="-122"/>
                        </a:rPr>
                        <a:t>要素名称</a:t>
                      </a:r>
                      <a:endParaRPr lang="zh-CN" altLang="en-US">
                        <a:latin typeface="黑体" panose="02010609060101010101" pitchFamily="49" charset="-122"/>
                      </a:endParaRPr>
                    </a:p>
                  </a:txBody>
                  <a:tcPr anchor="ctr">
                    <a:lnL cap="flat">
                      <a:noFill/>
                    </a:lnL>
                    <a:lnR w="12700" cap="flat" cmpd="sng">
                      <a:solidFill>
                        <a:schemeClr val="bg1"/>
                      </a:solidFill>
                      <a:prstDash val="solid"/>
                      <a:headEnd type="none" w="med" len="med"/>
                      <a:tailEnd type="none" w="med" len="med"/>
                    </a:lnR>
                    <a:lnT cap="flat">
                      <a:noFill/>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latin typeface="黑体" panose="02010609060101010101" pitchFamily="49" charset="-122"/>
                        </a:rPr>
                        <a:t>权重</a:t>
                      </a:r>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cap="flat">
                      <a:noFill/>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latin typeface="黑体" panose="02010609060101010101" pitchFamily="49" charset="-122"/>
                        </a:rPr>
                        <a:t>点数</a:t>
                      </a:r>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cap="flat">
                      <a:noFill/>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latin typeface="黑体" panose="02010609060101010101" pitchFamily="49" charset="-122"/>
                        </a:rPr>
                        <a:t>等级划分</a:t>
                      </a:r>
                      <a:endParaRPr lang="zh-CN" altLang="en-US">
                        <a:latin typeface="黑体" panose="02010609060101010101" pitchFamily="49" charset="-122"/>
                      </a:endParaRPr>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cap="flat">
                      <a:noFill/>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latin typeface="黑体" panose="02010609060101010101" pitchFamily="49" charset="-122"/>
                        </a:rPr>
                        <a:t>等级点数</a:t>
                      </a:r>
                      <a:endParaRPr lang="zh-CN" altLang="en-US">
                        <a:latin typeface="黑体" panose="02010609060101010101" pitchFamily="49" charset="-122"/>
                      </a:endParaRPr>
                    </a:p>
                  </a:txBody>
                  <a:tcPr anchor="ctr">
                    <a:lnL w="12700" cap="flat" cmpd="sng">
                      <a:solidFill>
                        <a:schemeClr val="bg1"/>
                      </a:solidFill>
                      <a:prstDash val="solid"/>
                      <a:headEnd type="none" w="med" len="med"/>
                      <a:tailEnd type="none" w="med" len="med"/>
                    </a:lnL>
                    <a:lnR cap="flat">
                      <a:noFill/>
                    </a:lnR>
                    <a:lnT cap="flat">
                      <a:noFill/>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extLst>
                  <a:ext uri="{0D108BD9-81ED-4DB2-BD59-A6C34878D82A}">
                    <a16:rowId xmlns:a16="http://schemas.microsoft.com/office/drawing/2014/main" val="10000"/>
                  </a:ext>
                </a:extLst>
              </a:tr>
              <a:tr h="2208213">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2400" dirty="0">
                          <a:latin typeface="黑体" panose="02010609060101010101" pitchFamily="49" charset="-122"/>
                        </a:rPr>
                        <a:t>战略实现责任</a:t>
                      </a:r>
                      <a:endParaRPr lang="zh-CN" altLang="en-US" sz="2400">
                        <a:latin typeface="黑体" panose="02010609060101010101" pitchFamily="49" charset="-122"/>
                      </a:endParaRPr>
                    </a:p>
                  </a:txBody>
                  <a:tcPr anchor="ctr">
                    <a:lnL cap="flat">
                      <a:noFill/>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latin typeface="黑体" panose="02010609060101010101" pitchFamily="49" charset="-122"/>
                        </a:rPr>
                        <a:t>25% </a:t>
                      </a:r>
                      <a:endParaRPr lang="zh-CN" altLang="en-US" sz="2400">
                        <a:latin typeface="黑体" panose="02010609060101010101" pitchFamily="49" charset="-122"/>
                      </a:endParaRPr>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latin typeface="黑体" panose="02010609060101010101" pitchFamily="49" charset="-122"/>
                        </a:rPr>
                        <a:t>125</a:t>
                      </a:r>
                      <a:endParaRPr lang="zh-CN" altLang="en-US" sz="2400">
                        <a:latin typeface="黑体" panose="02010609060101010101" pitchFamily="49" charset="-122"/>
                      </a:endParaRPr>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latin typeface="黑体" panose="02010609060101010101" pitchFamily="49" charset="-122"/>
                        </a:rPr>
                        <a:t>1</a:t>
                      </a:r>
                    </a:p>
                    <a:p>
                      <a:pPr marL="0" lvl="0" indent="0" algn="ctr">
                        <a:buNone/>
                      </a:pPr>
                      <a:r>
                        <a:rPr lang="en-US" altLang="zh-CN" sz="2400">
                          <a:latin typeface="黑体" panose="02010609060101010101" pitchFamily="49" charset="-122"/>
                        </a:rPr>
                        <a:t>2</a:t>
                      </a:r>
                    </a:p>
                    <a:p>
                      <a:pPr marL="0" lvl="0" indent="0" algn="ctr">
                        <a:buNone/>
                      </a:pPr>
                      <a:r>
                        <a:rPr lang="en-US" altLang="zh-CN" sz="2400">
                          <a:latin typeface="黑体" panose="02010609060101010101" pitchFamily="49" charset="-122"/>
                        </a:rPr>
                        <a:t>3</a:t>
                      </a:r>
                    </a:p>
                    <a:p>
                      <a:pPr marL="0" lvl="0" indent="0" algn="ctr">
                        <a:buNone/>
                      </a:pPr>
                      <a:r>
                        <a:rPr lang="en-US" altLang="zh-CN" sz="2400">
                          <a:latin typeface="黑体" panose="02010609060101010101" pitchFamily="49" charset="-122"/>
                        </a:rPr>
                        <a:t>4</a:t>
                      </a:r>
                    </a:p>
                    <a:p>
                      <a:pPr marL="0" lvl="0" indent="0" algn="ctr">
                        <a:buNone/>
                      </a:pPr>
                      <a:r>
                        <a:rPr lang="en-US" altLang="zh-CN" sz="2400">
                          <a:latin typeface="黑体" panose="02010609060101010101" pitchFamily="49" charset="-122"/>
                        </a:rPr>
                        <a:t>5</a:t>
                      </a:r>
                      <a:endParaRPr lang="zh-CN" altLang="en-US" sz="2400">
                        <a:latin typeface="黑体" panose="02010609060101010101" pitchFamily="49" charset="-122"/>
                      </a:endParaRPr>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latin typeface="黑体" panose="02010609060101010101" pitchFamily="49" charset="-122"/>
                        </a:rPr>
                        <a:t>25</a:t>
                      </a:r>
                    </a:p>
                    <a:p>
                      <a:pPr marL="0" lvl="0" indent="0" algn="ctr">
                        <a:buNone/>
                      </a:pPr>
                      <a:r>
                        <a:rPr lang="en-US" altLang="zh-CN" sz="2400">
                          <a:latin typeface="黑体" panose="02010609060101010101" pitchFamily="49" charset="-122"/>
                        </a:rPr>
                        <a:t>50</a:t>
                      </a:r>
                    </a:p>
                    <a:p>
                      <a:pPr marL="0" lvl="0" indent="0" algn="ctr">
                        <a:buNone/>
                      </a:pPr>
                      <a:r>
                        <a:rPr lang="en-US" altLang="zh-CN" sz="2400">
                          <a:latin typeface="黑体" panose="02010609060101010101" pitchFamily="49" charset="-122"/>
                        </a:rPr>
                        <a:t>75</a:t>
                      </a:r>
                    </a:p>
                    <a:p>
                      <a:pPr marL="0" lvl="0" indent="0" algn="ctr">
                        <a:buNone/>
                      </a:pPr>
                      <a:r>
                        <a:rPr lang="en-US" altLang="zh-CN" sz="2400">
                          <a:latin typeface="黑体" panose="02010609060101010101" pitchFamily="49" charset="-122"/>
                        </a:rPr>
                        <a:t>100</a:t>
                      </a:r>
                    </a:p>
                    <a:p>
                      <a:pPr marL="0" lvl="0" indent="0" algn="ctr">
                        <a:buNone/>
                      </a:pPr>
                      <a:r>
                        <a:rPr lang="en-US" altLang="zh-CN" sz="2400">
                          <a:latin typeface="黑体" panose="02010609060101010101" pitchFamily="49" charset="-122"/>
                        </a:rPr>
                        <a:t>125</a:t>
                      </a:r>
                      <a:endParaRPr lang="zh-CN" altLang="en-US" sz="2400">
                        <a:latin typeface="黑体" panose="02010609060101010101" pitchFamily="49" charset="-122"/>
                      </a:endParaRPr>
                    </a:p>
                  </a:txBody>
                  <a:tcPr anchor="ctr">
                    <a:lnL w="12700" cap="flat" cmpd="sng">
                      <a:solidFill>
                        <a:schemeClr val="bg1"/>
                      </a:solidFill>
                      <a:prstDash val="solid"/>
                      <a:headEnd type="none" w="med" len="med"/>
                      <a:tailEnd type="none" w="med" len="med"/>
                    </a:lnL>
                    <a:lnR cap="flat">
                      <a:noFill/>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extLst>
                  <a:ext uri="{0D108BD9-81ED-4DB2-BD59-A6C34878D82A}">
                    <a16:rowId xmlns:a16="http://schemas.microsoft.com/office/drawing/2014/main" val="10001"/>
                  </a:ext>
                </a:extLst>
              </a:tr>
              <a:tr h="1770062">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2400" dirty="0">
                          <a:latin typeface="黑体" panose="02010609060101010101" pitchFamily="49" charset="-122"/>
                        </a:rPr>
                        <a:t>风险控制责任</a:t>
                      </a:r>
                      <a:endParaRPr lang="zh-CN" altLang="en-US" sz="2400">
                        <a:latin typeface="黑体" panose="02010609060101010101" pitchFamily="49" charset="-122"/>
                      </a:endParaRPr>
                    </a:p>
                  </a:txBody>
                  <a:tcPr anchor="ctr">
                    <a:lnL cap="flat">
                      <a:noFill/>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latin typeface="黑体" panose="02010609060101010101" pitchFamily="49" charset="-122"/>
                        </a:rPr>
                        <a:t>20% </a:t>
                      </a:r>
                      <a:endParaRPr lang="zh-CN" altLang="en-US" sz="2400">
                        <a:latin typeface="黑体" panose="02010609060101010101" pitchFamily="49" charset="-122"/>
                      </a:endParaRPr>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latin typeface="黑体" panose="02010609060101010101" pitchFamily="49" charset="-122"/>
                        </a:rPr>
                        <a:t>100</a:t>
                      </a:r>
                      <a:endParaRPr lang="zh-CN" altLang="en-US" sz="2400">
                        <a:latin typeface="黑体" panose="02010609060101010101" pitchFamily="49" charset="-122"/>
                      </a:endParaRPr>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latin typeface="黑体" panose="02010609060101010101" pitchFamily="49" charset="-122"/>
                        </a:rPr>
                        <a:t>1</a:t>
                      </a:r>
                    </a:p>
                    <a:p>
                      <a:pPr marL="0" lvl="0" indent="0" algn="ctr">
                        <a:buNone/>
                      </a:pPr>
                      <a:r>
                        <a:rPr lang="en-US" altLang="zh-CN" sz="2400">
                          <a:latin typeface="黑体" panose="02010609060101010101" pitchFamily="49" charset="-122"/>
                        </a:rPr>
                        <a:t>2</a:t>
                      </a:r>
                    </a:p>
                    <a:p>
                      <a:pPr marL="0" lvl="0" indent="0" algn="ctr">
                        <a:buNone/>
                      </a:pPr>
                      <a:r>
                        <a:rPr lang="en-US" altLang="zh-CN" sz="2400">
                          <a:latin typeface="黑体" panose="02010609060101010101" pitchFamily="49" charset="-122"/>
                        </a:rPr>
                        <a:t>3</a:t>
                      </a:r>
                    </a:p>
                    <a:p>
                      <a:pPr marL="0" lvl="0" indent="0" algn="ctr">
                        <a:buNone/>
                      </a:pPr>
                      <a:r>
                        <a:rPr lang="en-US" altLang="zh-CN" sz="2400">
                          <a:latin typeface="黑体" panose="02010609060101010101" pitchFamily="49" charset="-122"/>
                        </a:rPr>
                        <a:t>4</a:t>
                      </a:r>
                      <a:endParaRPr lang="zh-CN" altLang="en-US" sz="2400">
                        <a:latin typeface="黑体" panose="02010609060101010101" pitchFamily="49" charset="-122"/>
                      </a:endParaRPr>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latin typeface="黑体" panose="02010609060101010101" pitchFamily="49" charset="-122"/>
                        </a:rPr>
                        <a:t>25</a:t>
                      </a:r>
                    </a:p>
                    <a:p>
                      <a:pPr marL="0" lvl="0" indent="0" algn="ctr">
                        <a:buNone/>
                      </a:pPr>
                      <a:r>
                        <a:rPr lang="en-US" altLang="zh-CN" sz="2400">
                          <a:latin typeface="黑体" panose="02010609060101010101" pitchFamily="49" charset="-122"/>
                        </a:rPr>
                        <a:t>50</a:t>
                      </a:r>
                    </a:p>
                    <a:p>
                      <a:pPr marL="0" lvl="0" indent="0" algn="ctr">
                        <a:buNone/>
                      </a:pPr>
                      <a:r>
                        <a:rPr lang="en-US" altLang="zh-CN" sz="2400">
                          <a:latin typeface="黑体" panose="02010609060101010101" pitchFamily="49" charset="-122"/>
                        </a:rPr>
                        <a:t>75</a:t>
                      </a:r>
                    </a:p>
                    <a:p>
                      <a:pPr marL="0" lvl="0" indent="0" algn="ctr">
                        <a:buNone/>
                      </a:pPr>
                      <a:r>
                        <a:rPr lang="en-US" altLang="zh-CN" sz="2400">
                          <a:latin typeface="黑体" panose="02010609060101010101" pitchFamily="49" charset="-122"/>
                        </a:rPr>
                        <a:t>100</a:t>
                      </a:r>
                      <a:endParaRPr lang="zh-CN" altLang="en-US" sz="2400">
                        <a:latin typeface="黑体" panose="02010609060101010101" pitchFamily="49" charset="-122"/>
                      </a:endParaRPr>
                    </a:p>
                  </a:txBody>
                  <a:tcPr anchor="ctr">
                    <a:lnL w="12700" cap="flat" cmpd="sng">
                      <a:solidFill>
                        <a:schemeClr val="bg1"/>
                      </a:solidFill>
                      <a:prstDash val="solid"/>
                      <a:headEnd type="none" w="med" len="med"/>
                      <a:tailEnd type="none" w="med" len="med"/>
                    </a:lnL>
                    <a:lnR cap="flat">
                      <a:noFill/>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extLst>
                  <a:ext uri="{0D108BD9-81ED-4DB2-BD59-A6C34878D82A}">
                    <a16:rowId xmlns:a16="http://schemas.microsoft.com/office/drawing/2014/main" val="10002"/>
                  </a:ext>
                </a:extLst>
              </a:tr>
              <a:tr h="2208213">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2400" dirty="0">
                          <a:latin typeface="黑体" panose="02010609060101010101" pitchFamily="49" charset="-122"/>
                        </a:rPr>
                        <a:t>指导监督责任</a:t>
                      </a:r>
                      <a:endParaRPr lang="zh-CN" altLang="en-US" sz="2400">
                        <a:latin typeface="黑体" panose="02010609060101010101" pitchFamily="49" charset="-122"/>
                      </a:endParaRPr>
                    </a:p>
                  </a:txBody>
                  <a:tcPr anchor="ctr">
                    <a:lnL cap="flat">
                      <a:noFill/>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cap="flat">
                      <a:noFill/>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latin typeface="黑体" panose="02010609060101010101" pitchFamily="49" charset="-122"/>
                        </a:rPr>
                        <a:t>15% </a:t>
                      </a:r>
                      <a:endParaRPr lang="zh-CN" altLang="en-US" sz="2400">
                        <a:latin typeface="黑体" panose="02010609060101010101" pitchFamily="49" charset="-122"/>
                      </a:endParaRPr>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cap="flat">
                      <a:noFill/>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latin typeface="黑体" panose="02010609060101010101" pitchFamily="49" charset="-122"/>
                        </a:rPr>
                        <a:t>75</a:t>
                      </a:r>
                      <a:endParaRPr lang="zh-CN" altLang="en-US" sz="2400">
                        <a:latin typeface="黑体" panose="02010609060101010101" pitchFamily="49" charset="-122"/>
                      </a:endParaRPr>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cap="flat">
                      <a:noFill/>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latin typeface="黑体" panose="02010609060101010101" pitchFamily="49" charset="-122"/>
                        </a:rPr>
                        <a:t>1</a:t>
                      </a:r>
                    </a:p>
                    <a:p>
                      <a:pPr marL="0" lvl="0" indent="0" algn="ctr">
                        <a:buNone/>
                      </a:pPr>
                      <a:r>
                        <a:rPr lang="en-US" altLang="zh-CN" sz="2400">
                          <a:latin typeface="黑体" panose="02010609060101010101" pitchFamily="49" charset="-122"/>
                        </a:rPr>
                        <a:t>2</a:t>
                      </a:r>
                    </a:p>
                    <a:p>
                      <a:pPr marL="0" lvl="0" indent="0" algn="ctr">
                        <a:buNone/>
                      </a:pPr>
                      <a:r>
                        <a:rPr lang="en-US" altLang="zh-CN" sz="2400">
                          <a:latin typeface="黑体" panose="02010609060101010101" pitchFamily="49" charset="-122"/>
                        </a:rPr>
                        <a:t>3</a:t>
                      </a:r>
                    </a:p>
                    <a:p>
                      <a:pPr marL="0" lvl="0" indent="0" algn="ctr">
                        <a:buNone/>
                      </a:pPr>
                      <a:r>
                        <a:rPr lang="en-US" altLang="zh-CN" sz="2400">
                          <a:latin typeface="黑体" panose="02010609060101010101" pitchFamily="49" charset="-122"/>
                        </a:rPr>
                        <a:t>4</a:t>
                      </a:r>
                    </a:p>
                    <a:p>
                      <a:pPr marL="0" lvl="0" indent="0" algn="ctr">
                        <a:buNone/>
                      </a:pPr>
                      <a:r>
                        <a:rPr lang="en-US" altLang="zh-CN" sz="2400">
                          <a:latin typeface="黑体" panose="02010609060101010101" pitchFamily="49" charset="-122"/>
                        </a:rPr>
                        <a:t>5</a:t>
                      </a:r>
                      <a:endParaRPr lang="zh-CN" altLang="en-US" sz="2400">
                        <a:latin typeface="黑体" panose="02010609060101010101" pitchFamily="49" charset="-122"/>
                      </a:endParaRPr>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cap="flat">
                      <a:noFill/>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latin typeface="黑体" panose="02010609060101010101" pitchFamily="49" charset="-122"/>
                        </a:rPr>
                        <a:t>15</a:t>
                      </a:r>
                    </a:p>
                    <a:p>
                      <a:pPr marL="0" lvl="0" indent="0" algn="ctr">
                        <a:buNone/>
                      </a:pPr>
                      <a:r>
                        <a:rPr lang="en-US" altLang="zh-CN" sz="2400">
                          <a:latin typeface="黑体" panose="02010609060101010101" pitchFamily="49" charset="-122"/>
                        </a:rPr>
                        <a:t>30</a:t>
                      </a:r>
                    </a:p>
                    <a:p>
                      <a:pPr marL="0" lvl="0" indent="0" algn="ctr">
                        <a:buNone/>
                      </a:pPr>
                      <a:r>
                        <a:rPr lang="en-US" altLang="zh-CN" sz="2400">
                          <a:latin typeface="黑体" panose="02010609060101010101" pitchFamily="49" charset="-122"/>
                        </a:rPr>
                        <a:t>45</a:t>
                      </a:r>
                    </a:p>
                    <a:p>
                      <a:pPr marL="0" lvl="0" indent="0" algn="ctr">
                        <a:buNone/>
                      </a:pPr>
                      <a:r>
                        <a:rPr lang="en-US" altLang="zh-CN" sz="2400">
                          <a:latin typeface="黑体" panose="02010609060101010101" pitchFamily="49" charset="-122"/>
                        </a:rPr>
                        <a:t>60</a:t>
                      </a:r>
                    </a:p>
                    <a:p>
                      <a:pPr marL="0" lvl="0" indent="0" algn="ctr">
                        <a:buNone/>
                      </a:pPr>
                      <a:r>
                        <a:rPr lang="en-US" altLang="zh-CN" sz="2400">
                          <a:latin typeface="黑体" panose="02010609060101010101" pitchFamily="49" charset="-122"/>
                        </a:rPr>
                        <a:t>75</a:t>
                      </a:r>
                      <a:endParaRPr lang="zh-CN" altLang="en-US" sz="2400">
                        <a:latin typeface="黑体" panose="02010609060101010101" pitchFamily="49" charset="-122"/>
                      </a:endParaRPr>
                    </a:p>
                  </a:txBody>
                  <a:tcPr anchor="ctr">
                    <a:lnL w="12700" cap="flat" cmpd="sng">
                      <a:solidFill>
                        <a:schemeClr val="bg1"/>
                      </a:solidFill>
                      <a:prstDash val="solid"/>
                      <a:headEnd type="none" w="med" len="med"/>
                      <a:tailEnd type="none" w="med" len="med"/>
                    </a:lnL>
                    <a:lnR cap="flat">
                      <a:noFill/>
                    </a:lnR>
                    <a:lnT w="12700" cap="flat" cmpd="sng">
                      <a:solidFill>
                        <a:schemeClr val="bg1"/>
                      </a:solidFill>
                      <a:prstDash val="solid"/>
                      <a:headEnd type="none" w="med" len="med"/>
                      <a:tailEnd type="none" w="med" len="med"/>
                    </a:lnT>
                    <a:lnB cap="flat">
                      <a:noFill/>
                    </a:lnB>
                    <a:lnTlToBr>
                      <a:noFill/>
                    </a:lnTlToBr>
                    <a:lnBlToTr>
                      <a:noFill/>
                    </a:lnBlToTr>
                    <a:pattFill prst="pct60">
                      <a:fgClr>
                        <a:srgbClr val="FFCC00"/>
                      </a:fgClr>
                      <a:bgClr>
                        <a:schemeClr val="bg1"/>
                      </a:bgClr>
                    </a:pattFill>
                  </a:tcPr>
                </a:tc>
                <a:extLst>
                  <a:ext uri="{0D108BD9-81ED-4DB2-BD59-A6C34878D82A}">
                    <a16:rowId xmlns:a16="http://schemas.microsoft.com/office/drawing/2014/main" val="10003"/>
                  </a:ext>
                </a:extLst>
              </a:tr>
            </a:tbl>
          </a:graphicData>
        </a:graphic>
      </p:graphicFrame>
    </p:spTree>
  </p:cSld>
  <p:clrMapOvr>
    <a:masterClrMapping/>
  </p:clrMapOvr>
  <p:transition>
    <p:random/>
  </p:transition>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942082" name="标题 942081"/>
          <p:cNvSpPr>
            <a:spLocks noGrp="1"/>
          </p:cNvSpPr>
          <p:nvPr>
            <p:ph type="title"/>
          </p:nvPr>
        </p:nvSpPr>
        <p:spPr>
          <a:xfrm>
            <a:off x="755650" y="-242887"/>
            <a:ext cx="7772400" cy="719137"/>
          </a:xfrm>
          <a:ln/>
        </p:spPr>
        <p:txBody>
          <a:bodyPr anchor="ctr"/>
          <a:lstStyle/>
          <a:p>
            <a:r>
              <a:rPr lang="zh-CN" altLang="en-US" sz="3200" b="1" dirty="0"/>
              <a:t>点数分配的举例（续前表）</a:t>
            </a:r>
          </a:p>
        </p:txBody>
      </p:sp>
      <p:graphicFrame>
        <p:nvGraphicFramePr>
          <p:cNvPr id="942131" name="内容占位符 942130"/>
          <p:cNvGraphicFramePr>
            <a:graphicFrameLocks noGrp="1"/>
          </p:cNvGraphicFramePr>
          <p:nvPr>
            <p:ph idx="1"/>
          </p:nvPr>
        </p:nvGraphicFramePr>
        <p:xfrm>
          <a:off x="611188" y="476250"/>
          <a:ext cx="7923212" cy="6891338"/>
        </p:xfrm>
        <a:graphic>
          <a:graphicData uri="http://schemas.openxmlformats.org/drawingml/2006/table">
            <a:tbl>
              <a:tblPr/>
              <a:tblGrid>
                <a:gridCol w="1693863">
                  <a:extLst>
                    <a:ext uri="{9D8B030D-6E8A-4147-A177-3AD203B41FA5}">
                      <a16:colId xmlns:a16="http://schemas.microsoft.com/office/drawing/2014/main" val="20000"/>
                    </a:ext>
                  </a:extLst>
                </a:gridCol>
                <a:gridCol w="1436687">
                  <a:extLst>
                    <a:ext uri="{9D8B030D-6E8A-4147-A177-3AD203B41FA5}">
                      <a16:colId xmlns:a16="http://schemas.microsoft.com/office/drawing/2014/main" val="20001"/>
                    </a:ext>
                  </a:extLst>
                </a:gridCol>
                <a:gridCol w="1595438">
                  <a:extLst>
                    <a:ext uri="{9D8B030D-6E8A-4147-A177-3AD203B41FA5}">
                      <a16:colId xmlns:a16="http://schemas.microsoft.com/office/drawing/2014/main" val="20002"/>
                    </a:ext>
                  </a:extLst>
                </a:gridCol>
                <a:gridCol w="1598612">
                  <a:extLst>
                    <a:ext uri="{9D8B030D-6E8A-4147-A177-3AD203B41FA5}">
                      <a16:colId xmlns:a16="http://schemas.microsoft.com/office/drawing/2014/main" val="20003"/>
                    </a:ext>
                  </a:extLst>
                </a:gridCol>
                <a:gridCol w="1598613">
                  <a:extLst>
                    <a:ext uri="{9D8B030D-6E8A-4147-A177-3AD203B41FA5}">
                      <a16:colId xmlns:a16="http://schemas.microsoft.com/office/drawing/2014/main" val="20004"/>
                    </a:ext>
                  </a:extLst>
                </a:gridCol>
              </a:tblGrid>
              <a:tr h="1038225">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要素名称</a:t>
                      </a:r>
                      <a:endParaRPr lang="zh-CN" altLang="en-US"/>
                    </a:p>
                  </a:txBody>
                  <a:tcPr anchor="ctr">
                    <a:lnL cap="flat">
                      <a:noFill/>
                    </a:lnL>
                    <a:lnR w="12700" cap="flat" cmpd="sng">
                      <a:solidFill>
                        <a:schemeClr val="bg1"/>
                      </a:solidFill>
                      <a:prstDash val="solid"/>
                      <a:headEnd type="none" w="med" len="med"/>
                      <a:tailEnd type="none" w="med" len="med"/>
                    </a:lnR>
                    <a:lnT cap="flat">
                      <a:noFill/>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权重</a:t>
                      </a:r>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cap="flat">
                      <a:noFill/>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点数</a:t>
                      </a:r>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cap="flat">
                      <a:noFill/>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等级划分</a:t>
                      </a:r>
                      <a:endParaRPr lang="zh-CN" altLang="en-US"/>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cap="flat">
                      <a:noFill/>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等级点数</a:t>
                      </a:r>
                      <a:endParaRPr lang="zh-CN" altLang="en-US"/>
                    </a:p>
                  </a:txBody>
                  <a:tcPr anchor="ctr">
                    <a:lnL w="12700" cap="flat" cmpd="sng">
                      <a:solidFill>
                        <a:schemeClr val="bg1"/>
                      </a:solidFill>
                      <a:prstDash val="solid"/>
                      <a:headEnd type="none" w="med" len="med"/>
                      <a:tailEnd type="none" w="med" len="med"/>
                    </a:lnL>
                    <a:lnR cap="flat">
                      <a:noFill/>
                    </a:lnR>
                    <a:lnT cap="flat">
                      <a:noFill/>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extLst>
                  <a:ext uri="{0D108BD9-81ED-4DB2-BD59-A6C34878D82A}">
                    <a16:rowId xmlns:a16="http://schemas.microsoft.com/office/drawing/2014/main" val="10000"/>
                  </a:ext>
                </a:extLst>
              </a:tr>
              <a:tr h="1944688">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2400" dirty="0"/>
                        <a:t>沟通协调责任</a:t>
                      </a:r>
                      <a:endParaRPr lang="zh-CN" altLang="en-US" sz="2400"/>
                    </a:p>
                  </a:txBody>
                  <a:tcPr anchor="ctr">
                    <a:lnL cap="flat">
                      <a:noFill/>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20% </a:t>
                      </a:r>
                      <a:endParaRPr lang="zh-CN" altLang="en-US" sz="2400"/>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100</a:t>
                      </a:r>
                      <a:endParaRPr lang="zh-CN" altLang="en-US" sz="2400"/>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1</a:t>
                      </a:r>
                    </a:p>
                    <a:p>
                      <a:pPr marL="0" lvl="0" indent="0" algn="ctr">
                        <a:buNone/>
                      </a:pPr>
                      <a:r>
                        <a:rPr lang="en-US" altLang="zh-CN" sz="2400"/>
                        <a:t>2</a:t>
                      </a:r>
                    </a:p>
                    <a:p>
                      <a:pPr marL="0" lvl="0" indent="0" algn="ctr">
                        <a:buNone/>
                      </a:pPr>
                      <a:r>
                        <a:rPr lang="en-US" altLang="zh-CN" sz="2400"/>
                        <a:t>3</a:t>
                      </a:r>
                    </a:p>
                    <a:p>
                      <a:pPr marL="0" lvl="0" indent="0" algn="ctr">
                        <a:buNone/>
                      </a:pPr>
                      <a:r>
                        <a:rPr lang="en-US" altLang="zh-CN" sz="2400"/>
                        <a:t>4</a:t>
                      </a:r>
                      <a:endParaRPr lang="zh-CN" altLang="en-US" sz="2400"/>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25</a:t>
                      </a:r>
                    </a:p>
                    <a:p>
                      <a:pPr marL="0" lvl="0" indent="0" algn="ctr">
                        <a:buNone/>
                      </a:pPr>
                      <a:r>
                        <a:rPr lang="en-US" altLang="zh-CN" sz="2400"/>
                        <a:t>50</a:t>
                      </a:r>
                    </a:p>
                    <a:p>
                      <a:pPr marL="0" lvl="0" indent="0" algn="ctr">
                        <a:buNone/>
                      </a:pPr>
                      <a:r>
                        <a:rPr lang="en-US" altLang="zh-CN" sz="2400"/>
                        <a:t>75</a:t>
                      </a:r>
                    </a:p>
                    <a:p>
                      <a:pPr marL="0" lvl="0" indent="0" algn="ctr">
                        <a:buNone/>
                      </a:pPr>
                      <a:r>
                        <a:rPr lang="en-US" altLang="zh-CN" sz="2400"/>
                        <a:t>100</a:t>
                      </a:r>
                      <a:endParaRPr lang="zh-CN" altLang="en-US" sz="2400"/>
                    </a:p>
                  </a:txBody>
                  <a:tcPr anchor="ctr">
                    <a:lnL w="12700" cap="flat" cmpd="sng">
                      <a:solidFill>
                        <a:schemeClr val="bg1"/>
                      </a:solidFill>
                      <a:prstDash val="solid"/>
                      <a:headEnd type="none" w="med" len="med"/>
                      <a:tailEnd type="none" w="med" len="med"/>
                    </a:lnL>
                    <a:lnR cap="flat">
                      <a:noFill/>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extLst>
                  <a:ext uri="{0D108BD9-81ED-4DB2-BD59-A6C34878D82A}">
                    <a16:rowId xmlns:a16="http://schemas.microsoft.com/office/drawing/2014/main" val="10001"/>
                  </a:ext>
                </a:extLst>
              </a:tr>
              <a:tr h="1463675">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2400" dirty="0"/>
                        <a:t>工作伤害</a:t>
                      </a:r>
                      <a:endParaRPr lang="zh-CN" altLang="en-US" sz="2400"/>
                    </a:p>
                  </a:txBody>
                  <a:tcPr anchor="ctr">
                    <a:lnL cap="flat">
                      <a:noFill/>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10% </a:t>
                      </a:r>
                      <a:endParaRPr lang="zh-CN" altLang="en-US" sz="2400"/>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50</a:t>
                      </a:r>
                      <a:endParaRPr lang="zh-CN" altLang="en-US" sz="2400"/>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1</a:t>
                      </a:r>
                    </a:p>
                    <a:p>
                      <a:pPr marL="0" lvl="0" indent="0" algn="ctr">
                        <a:buNone/>
                      </a:pPr>
                      <a:r>
                        <a:rPr lang="en-US" altLang="zh-CN" sz="2400"/>
                        <a:t>2</a:t>
                      </a:r>
                    </a:p>
                    <a:p>
                      <a:pPr marL="0" lvl="0" indent="0" algn="ctr">
                        <a:buNone/>
                      </a:pPr>
                      <a:r>
                        <a:rPr lang="en-US" altLang="zh-CN" sz="2400"/>
                        <a:t>3</a:t>
                      </a:r>
                      <a:endParaRPr lang="zh-CN" altLang="en-US" sz="2400"/>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18</a:t>
                      </a:r>
                    </a:p>
                    <a:p>
                      <a:pPr marL="0" lvl="0" indent="0" algn="ctr">
                        <a:buNone/>
                      </a:pPr>
                      <a:r>
                        <a:rPr lang="en-US" altLang="zh-CN" sz="2400"/>
                        <a:t>34</a:t>
                      </a:r>
                    </a:p>
                    <a:p>
                      <a:pPr marL="0" lvl="0" indent="0" algn="ctr">
                        <a:buNone/>
                      </a:pPr>
                      <a:r>
                        <a:rPr lang="en-US" altLang="zh-CN" sz="2400"/>
                        <a:t>50</a:t>
                      </a:r>
                      <a:endParaRPr lang="zh-CN" altLang="en-US" sz="2400"/>
                    </a:p>
                  </a:txBody>
                  <a:tcPr anchor="ctr">
                    <a:lnL w="12700" cap="flat" cmpd="sng">
                      <a:solidFill>
                        <a:schemeClr val="bg1"/>
                      </a:solidFill>
                      <a:prstDash val="solid"/>
                      <a:headEnd type="none" w="med" len="med"/>
                      <a:tailEnd type="none" w="med" len="med"/>
                    </a:lnL>
                    <a:lnR cap="flat">
                      <a:noFill/>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extLst>
                  <a:ext uri="{0D108BD9-81ED-4DB2-BD59-A6C34878D82A}">
                    <a16:rowId xmlns:a16="http://schemas.microsoft.com/office/drawing/2014/main" val="10002"/>
                  </a:ext>
                </a:extLst>
              </a:tr>
              <a:tr h="1944687">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2400" dirty="0"/>
                        <a:t>工作环境舒适性</a:t>
                      </a:r>
                      <a:endParaRPr lang="zh-CN" altLang="en-US" sz="2400"/>
                    </a:p>
                  </a:txBody>
                  <a:tcPr anchor="ctr">
                    <a:lnL cap="flat">
                      <a:noFill/>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10% </a:t>
                      </a:r>
                      <a:endParaRPr lang="zh-CN" altLang="en-US" sz="2400"/>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50</a:t>
                      </a:r>
                      <a:endParaRPr lang="zh-CN" altLang="en-US" sz="2400"/>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1</a:t>
                      </a:r>
                    </a:p>
                    <a:p>
                      <a:pPr marL="0" lvl="0" indent="0" algn="ctr">
                        <a:buNone/>
                      </a:pPr>
                      <a:r>
                        <a:rPr lang="en-US" altLang="zh-CN" sz="2400"/>
                        <a:t>2</a:t>
                      </a:r>
                    </a:p>
                    <a:p>
                      <a:pPr marL="0" lvl="0" indent="0" algn="ctr">
                        <a:buNone/>
                      </a:pPr>
                      <a:r>
                        <a:rPr lang="en-US" altLang="zh-CN" sz="2400"/>
                        <a:t>3</a:t>
                      </a:r>
                    </a:p>
                    <a:p>
                      <a:pPr marL="0" lvl="0" indent="0" algn="ctr">
                        <a:buNone/>
                      </a:pPr>
                      <a:r>
                        <a:rPr lang="en-US" altLang="zh-CN" sz="2400"/>
                        <a:t>4</a:t>
                      </a:r>
                      <a:endParaRPr lang="zh-CN" altLang="en-US" sz="2400"/>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14</a:t>
                      </a:r>
                    </a:p>
                    <a:p>
                      <a:pPr marL="0" lvl="0" indent="0" algn="ctr">
                        <a:buNone/>
                      </a:pPr>
                      <a:r>
                        <a:rPr lang="en-US" altLang="zh-CN" sz="2400"/>
                        <a:t>26</a:t>
                      </a:r>
                    </a:p>
                    <a:p>
                      <a:pPr marL="0" lvl="0" indent="0" algn="ctr">
                        <a:buNone/>
                      </a:pPr>
                      <a:r>
                        <a:rPr lang="en-US" altLang="zh-CN" sz="2400"/>
                        <a:t>38</a:t>
                      </a:r>
                    </a:p>
                    <a:p>
                      <a:pPr marL="0" lvl="0" indent="0" algn="ctr">
                        <a:buNone/>
                      </a:pPr>
                      <a:r>
                        <a:rPr lang="en-US" altLang="zh-CN" sz="2400"/>
                        <a:t>50</a:t>
                      </a:r>
                      <a:endParaRPr lang="zh-CN" altLang="en-US" sz="2400"/>
                    </a:p>
                  </a:txBody>
                  <a:tcPr anchor="ctr">
                    <a:lnL w="12700" cap="flat" cmpd="sng">
                      <a:solidFill>
                        <a:schemeClr val="bg1"/>
                      </a:solidFill>
                      <a:prstDash val="solid"/>
                      <a:headEnd type="none" w="med" len="med"/>
                      <a:tailEnd type="none" w="med" len="med"/>
                    </a:lnL>
                    <a:lnR cap="flat">
                      <a:noFill/>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extLst>
                  <a:ext uri="{0D108BD9-81ED-4DB2-BD59-A6C34878D82A}">
                    <a16:rowId xmlns:a16="http://schemas.microsoft.com/office/drawing/2014/main" val="10003"/>
                  </a:ext>
                </a:extLst>
              </a:tr>
              <a:tr h="500063">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2400" dirty="0"/>
                        <a:t>合计</a:t>
                      </a:r>
                    </a:p>
                  </a:txBody>
                  <a:tcPr anchor="ctr">
                    <a:lnL cap="flat">
                      <a:noFill/>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cap="flat">
                      <a:noFill/>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100%</a:t>
                      </a:r>
                      <a:endParaRPr lang="zh-CN" altLang="en-US" sz="2400"/>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cap="flat">
                      <a:noFill/>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500</a:t>
                      </a:r>
                      <a:endParaRPr lang="zh-CN" altLang="en-US" sz="2400"/>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cap="flat">
                      <a:noFill/>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sz="2400" dirty="0"/>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cap="flat">
                      <a:noFill/>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sz="2400" dirty="0"/>
                    </a:p>
                  </a:txBody>
                  <a:tcPr anchor="ctr">
                    <a:lnL w="12700" cap="flat" cmpd="sng">
                      <a:solidFill>
                        <a:schemeClr val="bg1"/>
                      </a:solidFill>
                      <a:prstDash val="solid"/>
                      <a:headEnd type="none" w="med" len="med"/>
                      <a:tailEnd type="none" w="med" len="med"/>
                    </a:lnL>
                    <a:lnR cap="flat">
                      <a:noFill/>
                    </a:lnR>
                    <a:lnT w="12700" cap="flat" cmpd="sng">
                      <a:solidFill>
                        <a:schemeClr val="bg1"/>
                      </a:solidFill>
                      <a:prstDash val="solid"/>
                      <a:headEnd type="none" w="med" len="med"/>
                      <a:tailEnd type="none" w="med" len="med"/>
                    </a:lnT>
                    <a:lnB cap="flat">
                      <a:noFill/>
                    </a:lnB>
                    <a:lnTlToBr>
                      <a:noFill/>
                    </a:lnTlToBr>
                    <a:lnBlToTr>
                      <a:noFill/>
                    </a:lnBlToTr>
                    <a:pattFill prst="pct60">
                      <a:fgClr>
                        <a:srgbClr val="FFCC00"/>
                      </a:fgClr>
                      <a:bgClr>
                        <a:schemeClr val="bg1"/>
                      </a:bgClr>
                    </a:pattFill>
                  </a:tcPr>
                </a:tc>
                <a:extLst>
                  <a:ext uri="{0D108BD9-81ED-4DB2-BD59-A6C34878D82A}">
                    <a16:rowId xmlns:a16="http://schemas.microsoft.com/office/drawing/2014/main" val="10004"/>
                  </a:ext>
                </a:extLst>
              </a:tr>
            </a:tbl>
          </a:graphicData>
        </a:graphic>
      </p:graphicFrame>
    </p:spTree>
  </p:cSld>
  <p:clrMapOvr>
    <a:masterClrMapping/>
  </p:clrMapOvr>
  <p:transition>
    <p:random/>
  </p:transition>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943106" name="标题 943105"/>
          <p:cNvSpPr>
            <a:spLocks noGrp="1"/>
          </p:cNvSpPr>
          <p:nvPr>
            <p:ph type="title" idx="4294967295"/>
          </p:nvPr>
        </p:nvSpPr>
        <p:spPr>
          <a:xfrm>
            <a:off x="0" y="115888"/>
            <a:ext cx="8497888" cy="609600"/>
          </a:xfrm>
          <a:ln/>
        </p:spPr>
        <p:txBody>
          <a:bodyPr anchor="ctr"/>
          <a:lstStyle/>
          <a:p>
            <a:r>
              <a:rPr lang="zh-CN" altLang="en-US" sz="3200" b="1" dirty="0"/>
              <a:t>对某职位进行评价的举例</a:t>
            </a:r>
          </a:p>
        </p:txBody>
      </p:sp>
      <p:graphicFrame>
        <p:nvGraphicFramePr>
          <p:cNvPr id="943161" name="内容占位符 943160"/>
          <p:cNvGraphicFramePr>
            <a:graphicFrameLocks noGrp="1"/>
          </p:cNvGraphicFramePr>
          <p:nvPr>
            <p:ph idx="4294967295"/>
          </p:nvPr>
        </p:nvGraphicFramePr>
        <p:xfrm>
          <a:off x="685800" y="957263"/>
          <a:ext cx="7716838" cy="5353050"/>
        </p:xfrm>
        <a:graphic>
          <a:graphicData uri="http://schemas.openxmlformats.org/drawingml/2006/table">
            <a:tbl>
              <a:tblPr/>
              <a:tblGrid>
                <a:gridCol w="2573338">
                  <a:extLst>
                    <a:ext uri="{9D8B030D-6E8A-4147-A177-3AD203B41FA5}">
                      <a16:colId xmlns:a16="http://schemas.microsoft.com/office/drawing/2014/main" val="20000"/>
                    </a:ext>
                  </a:extLst>
                </a:gridCol>
                <a:gridCol w="2573337">
                  <a:extLst>
                    <a:ext uri="{9D8B030D-6E8A-4147-A177-3AD203B41FA5}">
                      <a16:colId xmlns:a16="http://schemas.microsoft.com/office/drawing/2014/main" val="20001"/>
                    </a:ext>
                  </a:extLst>
                </a:gridCol>
                <a:gridCol w="2570163">
                  <a:extLst>
                    <a:ext uri="{9D8B030D-6E8A-4147-A177-3AD203B41FA5}">
                      <a16:colId xmlns:a16="http://schemas.microsoft.com/office/drawing/2014/main" val="20002"/>
                    </a:ext>
                  </a:extLst>
                </a:gridCol>
              </a:tblGrid>
              <a:tr h="517525">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要素名称</a:t>
                      </a:r>
                      <a:endParaRPr lang="zh-CN" altLang="en-US"/>
                    </a:p>
                  </a:txBody>
                  <a:tcPr anchor="ctr">
                    <a:lnL cap="flat">
                      <a:noFill/>
                    </a:lnL>
                    <a:lnR w="12700" cap="flat" cmpd="sng">
                      <a:solidFill>
                        <a:schemeClr val="bg1"/>
                      </a:solidFill>
                      <a:prstDash val="solid"/>
                      <a:headEnd type="none" w="med" len="med"/>
                      <a:tailEnd type="none" w="med" len="med"/>
                    </a:lnR>
                    <a:lnT cap="flat">
                      <a:noFill/>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所处的等级</a:t>
                      </a:r>
                      <a:endParaRPr lang="zh-CN" altLang="en-US"/>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cap="flat">
                      <a:noFill/>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dirty="0"/>
                        <a:t> </a:t>
                      </a:r>
                      <a:r>
                        <a:rPr lang="zh-CN" altLang="en-US" dirty="0"/>
                        <a:t>对应的点数</a:t>
                      </a:r>
                    </a:p>
                  </a:txBody>
                  <a:tcPr anchor="ctr">
                    <a:lnL w="12700" cap="flat" cmpd="sng">
                      <a:solidFill>
                        <a:schemeClr val="bg1"/>
                      </a:solidFill>
                      <a:prstDash val="solid"/>
                      <a:headEnd type="none" w="med" len="med"/>
                      <a:tailEnd type="none" w="med" len="med"/>
                    </a:lnL>
                    <a:lnR cap="flat">
                      <a:noFill/>
                    </a:lnR>
                    <a:lnT cap="flat">
                      <a:noFill/>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extLst>
                  <a:ext uri="{0D108BD9-81ED-4DB2-BD59-A6C34878D82A}">
                    <a16:rowId xmlns:a16="http://schemas.microsoft.com/office/drawing/2014/main" val="10000"/>
                  </a:ext>
                </a:extLst>
              </a:tr>
              <a:tr h="655638">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战略实现责任</a:t>
                      </a:r>
                      <a:endParaRPr lang="zh-CN" altLang="en-US"/>
                    </a:p>
                  </a:txBody>
                  <a:tcPr anchor="ctr">
                    <a:lnL cap="flat">
                      <a:noFill/>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5</a:t>
                      </a:r>
                      <a:endParaRPr lang="zh-CN" altLang="en-US"/>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125</a:t>
                      </a:r>
                      <a:endParaRPr lang="zh-CN" altLang="en-US"/>
                    </a:p>
                  </a:txBody>
                  <a:tcPr anchor="ctr">
                    <a:lnL w="12700" cap="flat" cmpd="sng">
                      <a:solidFill>
                        <a:schemeClr val="bg1"/>
                      </a:solidFill>
                      <a:prstDash val="solid"/>
                      <a:headEnd type="none" w="med" len="med"/>
                      <a:tailEnd type="none" w="med" len="med"/>
                    </a:lnL>
                    <a:lnR cap="flat">
                      <a:noFill/>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extLst>
                  <a:ext uri="{0D108BD9-81ED-4DB2-BD59-A6C34878D82A}">
                    <a16:rowId xmlns:a16="http://schemas.microsoft.com/office/drawing/2014/main" val="10001"/>
                  </a:ext>
                </a:extLst>
              </a:tr>
              <a:tr h="655637">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风险控制责任 </a:t>
                      </a:r>
                      <a:endParaRPr lang="zh-CN" altLang="en-US"/>
                    </a:p>
                  </a:txBody>
                  <a:tcPr anchor="ctr">
                    <a:lnL cap="flat">
                      <a:noFill/>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4</a:t>
                      </a:r>
                      <a:endParaRPr lang="zh-CN" altLang="en-US"/>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100</a:t>
                      </a:r>
                      <a:endParaRPr lang="zh-CN" altLang="en-US"/>
                    </a:p>
                  </a:txBody>
                  <a:tcPr anchor="ctr">
                    <a:lnL w="12700" cap="flat" cmpd="sng">
                      <a:solidFill>
                        <a:schemeClr val="bg1"/>
                      </a:solidFill>
                      <a:prstDash val="solid"/>
                      <a:headEnd type="none" w="med" len="med"/>
                      <a:tailEnd type="none" w="med" len="med"/>
                    </a:lnL>
                    <a:lnR cap="flat">
                      <a:noFill/>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extLst>
                  <a:ext uri="{0D108BD9-81ED-4DB2-BD59-A6C34878D82A}">
                    <a16:rowId xmlns:a16="http://schemas.microsoft.com/office/drawing/2014/main" val="10002"/>
                  </a:ext>
                </a:extLst>
              </a:tr>
              <a:tr h="657225">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指导监督责任</a:t>
                      </a:r>
                      <a:endParaRPr lang="zh-CN" altLang="en-US"/>
                    </a:p>
                  </a:txBody>
                  <a:tcPr anchor="ctr">
                    <a:lnL cap="flat">
                      <a:noFill/>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4</a:t>
                      </a:r>
                      <a:endParaRPr lang="zh-CN" altLang="en-US"/>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60</a:t>
                      </a:r>
                      <a:endParaRPr lang="zh-CN" altLang="en-US"/>
                    </a:p>
                  </a:txBody>
                  <a:tcPr anchor="ctr">
                    <a:lnL w="12700" cap="flat" cmpd="sng">
                      <a:solidFill>
                        <a:schemeClr val="bg1"/>
                      </a:solidFill>
                      <a:prstDash val="solid"/>
                      <a:headEnd type="none" w="med" len="med"/>
                      <a:tailEnd type="none" w="med" len="med"/>
                    </a:lnL>
                    <a:lnR cap="flat">
                      <a:noFill/>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extLst>
                  <a:ext uri="{0D108BD9-81ED-4DB2-BD59-A6C34878D82A}">
                    <a16:rowId xmlns:a16="http://schemas.microsoft.com/office/drawing/2014/main" val="10003"/>
                  </a:ext>
                </a:extLst>
              </a:tr>
              <a:tr h="655638">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协调沟通责任</a:t>
                      </a:r>
                      <a:endParaRPr lang="zh-CN" altLang="en-US"/>
                    </a:p>
                  </a:txBody>
                  <a:tcPr anchor="ctr">
                    <a:lnL cap="flat">
                      <a:noFill/>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3</a:t>
                      </a:r>
                      <a:endParaRPr lang="zh-CN" altLang="en-US"/>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75</a:t>
                      </a:r>
                      <a:endParaRPr lang="zh-CN" altLang="en-US"/>
                    </a:p>
                  </a:txBody>
                  <a:tcPr anchor="ctr">
                    <a:lnL w="12700" cap="flat" cmpd="sng">
                      <a:solidFill>
                        <a:schemeClr val="bg1"/>
                      </a:solidFill>
                      <a:prstDash val="solid"/>
                      <a:headEnd type="none" w="med" len="med"/>
                      <a:tailEnd type="none" w="med" len="med"/>
                    </a:lnL>
                    <a:lnR cap="flat">
                      <a:noFill/>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extLst>
                  <a:ext uri="{0D108BD9-81ED-4DB2-BD59-A6C34878D82A}">
                    <a16:rowId xmlns:a16="http://schemas.microsoft.com/office/drawing/2014/main" val="10004"/>
                  </a:ext>
                </a:extLst>
              </a:tr>
              <a:tr h="657225">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工作伤害</a:t>
                      </a:r>
                      <a:endParaRPr lang="zh-CN" altLang="en-US"/>
                    </a:p>
                  </a:txBody>
                  <a:tcPr anchor="ctr">
                    <a:lnL cap="flat">
                      <a:noFill/>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endParaRPr lang="zh-CN" altLang="en-US"/>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18</a:t>
                      </a:r>
                      <a:endParaRPr lang="zh-CN" altLang="en-US"/>
                    </a:p>
                  </a:txBody>
                  <a:tcPr anchor="ctr">
                    <a:lnL w="12700" cap="flat" cmpd="sng">
                      <a:solidFill>
                        <a:schemeClr val="bg1"/>
                      </a:solidFill>
                      <a:prstDash val="solid"/>
                      <a:headEnd type="none" w="med" len="med"/>
                      <a:tailEnd type="none" w="med" len="med"/>
                    </a:lnL>
                    <a:lnR cap="flat">
                      <a:noFill/>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extLst>
                  <a:ext uri="{0D108BD9-81ED-4DB2-BD59-A6C34878D82A}">
                    <a16:rowId xmlns:a16="http://schemas.microsoft.com/office/drawing/2014/main" val="10005"/>
                  </a:ext>
                </a:extLst>
              </a:tr>
              <a:tr h="944562">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工作环境舒适性</a:t>
                      </a:r>
                      <a:endParaRPr lang="zh-CN" altLang="en-US"/>
                    </a:p>
                  </a:txBody>
                  <a:tcPr anchor="ctr">
                    <a:lnL cap="flat">
                      <a:noFill/>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2</a:t>
                      </a:r>
                      <a:endParaRPr lang="zh-CN" altLang="en-US"/>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26</a:t>
                      </a:r>
                      <a:endParaRPr lang="zh-CN" altLang="en-US"/>
                    </a:p>
                  </a:txBody>
                  <a:tcPr anchor="ctr">
                    <a:lnL w="12700" cap="flat" cmpd="sng">
                      <a:solidFill>
                        <a:schemeClr val="bg1"/>
                      </a:solidFill>
                      <a:prstDash val="solid"/>
                      <a:headEnd type="none" w="med" len="med"/>
                      <a:tailEnd type="none" w="med" len="med"/>
                    </a:lnL>
                    <a:lnR cap="flat">
                      <a:noFill/>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extLst>
                  <a:ext uri="{0D108BD9-81ED-4DB2-BD59-A6C34878D82A}">
                    <a16:rowId xmlns:a16="http://schemas.microsoft.com/office/drawing/2014/main" val="10006"/>
                  </a:ext>
                </a:extLst>
              </a:tr>
              <a:tr h="609600">
                <a:tc gridSpan="2">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dirty="0"/>
                        <a:t>点数合计</a:t>
                      </a:r>
                      <a:endParaRPr lang="zh-CN" altLang="en-US"/>
                    </a:p>
                  </a:txBody>
                  <a:tcPr anchor="ctr">
                    <a:lnL cap="flat">
                      <a:noFill/>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cap="flat">
                      <a:noFill/>
                    </a:lnB>
                    <a:lnTlToBr>
                      <a:noFill/>
                    </a:lnTlToBr>
                    <a:lnBlToTr>
                      <a:noFill/>
                    </a:lnBlToTr>
                    <a:pattFill prst="pct60">
                      <a:fgClr>
                        <a:srgbClr val="FFCC00"/>
                      </a:fgClr>
                      <a:bgClr>
                        <a:schemeClr val="bg1"/>
                      </a:bgClr>
                    </a:pattFill>
                  </a:tcPr>
                </a:tc>
                <a:tc hMerge="1">
                  <a:txBody>
                    <a:bodyPr/>
                    <a:lstStyle/>
                    <a:p>
                      <a:endParaRPr lang="zh-CN"/>
                    </a:p>
                  </a:txBody>
                  <a:tcPr>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cap="flat">
                      <a:noFill/>
                    </a:lnB>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404</a:t>
                      </a:r>
                      <a:endParaRPr lang="zh-CN" altLang="en-US"/>
                    </a:p>
                  </a:txBody>
                  <a:tcPr anchor="ctr">
                    <a:lnL w="12700" cap="flat" cmpd="sng">
                      <a:solidFill>
                        <a:schemeClr val="bg1"/>
                      </a:solidFill>
                      <a:prstDash val="solid"/>
                      <a:headEnd type="none" w="med" len="med"/>
                      <a:tailEnd type="none" w="med" len="med"/>
                    </a:lnL>
                    <a:lnR cap="flat">
                      <a:noFill/>
                    </a:lnR>
                    <a:lnT w="12700" cap="flat" cmpd="sng">
                      <a:solidFill>
                        <a:schemeClr val="bg1"/>
                      </a:solidFill>
                      <a:prstDash val="solid"/>
                      <a:headEnd type="none" w="med" len="med"/>
                      <a:tailEnd type="none" w="med" len="med"/>
                    </a:lnT>
                    <a:lnB cap="flat">
                      <a:noFill/>
                    </a:lnB>
                    <a:lnTlToBr>
                      <a:noFill/>
                    </a:lnTlToBr>
                    <a:lnBlToTr>
                      <a:noFill/>
                    </a:lnBlToTr>
                    <a:pattFill prst="pct60">
                      <a:fgClr>
                        <a:srgbClr val="FFCC00"/>
                      </a:fgClr>
                      <a:bgClr>
                        <a:schemeClr val="bg1"/>
                      </a:bgClr>
                    </a:pattFill>
                  </a:tcPr>
                </a:tc>
                <a:extLst>
                  <a:ext uri="{0D108BD9-81ED-4DB2-BD59-A6C34878D82A}">
                    <a16:rowId xmlns:a16="http://schemas.microsoft.com/office/drawing/2014/main" val="10007"/>
                  </a:ext>
                </a:extLst>
              </a:tr>
            </a:tbl>
          </a:graphicData>
        </a:graphic>
      </p:graphicFrame>
    </p:spTree>
  </p:cSld>
  <p:clrMapOvr>
    <a:masterClrMapping/>
  </p:clrMapOvr>
  <p:transition>
    <p:random/>
  </p:transition>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944130" name="标题 944129"/>
          <p:cNvSpPr>
            <a:spLocks noGrp="1"/>
          </p:cNvSpPr>
          <p:nvPr>
            <p:ph type="title"/>
          </p:nvPr>
        </p:nvSpPr>
        <p:spPr>
          <a:xfrm>
            <a:off x="827088" y="-315912"/>
            <a:ext cx="7772400" cy="1143000"/>
          </a:xfrm>
          <a:ln/>
        </p:spPr>
        <p:txBody>
          <a:bodyPr anchor="ctr"/>
          <a:lstStyle/>
          <a:p>
            <a:r>
              <a:rPr lang="zh-CN" altLang="en-US" sz="3600" b="1" dirty="0"/>
              <a:t>要素计点法的优缺点</a:t>
            </a:r>
            <a:endParaRPr lang="zh-CN" altLang="en-US" sz="3600" b="1"/>
          </a:p>
        </p:txBody>
      </p:sp>
      <p:sp>
        <p:nvSpPr>
          <p:cNvPr id="944131" name="文本占位符 944130"/>
          <p:cNvSpPr>
            <a:spLocks noGrp="1"/>
          </p:cNvSpPr>
          <p:nvPr>
            <p:ph type="body" idx="1"/>
          </p:nvPr>
        </p:nvSpPr>
        <p:spPr>
          <a:xfrm>
            <a:off x="755650" y="549275"/>
            <a:ext cx="8388350" cy="6624638"/>
          </a:xfrm>
          <a:ln/>
        </p:spPr>
        <p:txBody>
          <a:bodyPr/>
          <a:lstStyle/>
          <a:p>
            <a:pPr>
              <a:lnSpc>
                <a:spcPct val="175000"/>
              </a:lnSpc>
            </a:pPr>
            <a:r>
              <a:rPr lang="zh-CN" altLang="en-US" sz="2400" b="1" dirty="0"/>
              <a:t>优点</a:t>
            </a:r>
          </a:p>
          <a:p>
            <a:pPr lvl="1">
              <a:lnSpc>
                <a:spcPct val="175000"/>
              </a:lnSpc>
            </a:pPr>
            <a:r>
              <a:rPr lang="zh-CN" altLang="en-US" sz="2400" b="1" dirty="0"/>
              <a:t>要素计点法是一种量化的方法，可以对不同性质的职位进行衡量比较，评价的结果更为准确，也更容易让员工接受。</a:t>
            </a:r>
          </a:p>
          <a:p>
            <a:pPr lvl="1">
              <a:lnSpc>
                <a:spcPct val="175000"/>
              </a:lnSpc>
            </a:pPr>
            <a:r>
              <a:rPr lang="zh-CN" altLang="en-US" sz="2400" b="1" dirty="0"/>
              <a:t>它除了可以比较出个职位相对的价值大小 ，还可以衡量出价值大小的差距，更有利于进行基本薪酬的设计。</a:t>
            </a:r>
          </a:p>
          <a:p>
            <a:pPr>
              <a:lnSpc>
                <a:spcPct val="175000"/>
              </a:lnSpc>
            </a:pPr>
            <a:r>
              <a:rPr lang="zh-CN" altLang="en-US" sz="2400" b="1" dirty="0"/>
              <a:t>缺点：</a:t>
            </a:r>
            <a:r>
              <a:rPr lang="zh-CN" altLang="en-US" sz="2800" b="1" dirty="0"/>
              <a:t>尺度的设计比较麻烦，操作起来也比较费时。</a:t>
            </a:r>
          </a:p>
          <a:p>
            <a:pPr lvl="1">
              <a:lnSpc>
                <a:spcPct val="175000"/>
              </a:lnSpc>
            </a:pPr>
            <a:r>
              <a:rPr lang="zh-CN" altLang="en-US" sz="2400" b="1" dirty="0"/>
              <a:t>并不能完全消除主观因素的影响，要素指标的选择、权重和点数分配也会受到主观判断的影响。</a:t>
            </a:r>
            <a:endParaRPr lang="zh-CN" altLang="en-US" sz="2400" b="1"/>
          </a:p>
        </p:txBody>
      </p:sp>
    </p:spTree>
  </p:cSld>
  <p:clrMapOvr>
    <a:masterClrMapping/>
  </p:clrMapOvr>
  <p:transition>
    <p:random/>
  </p:transition>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945154" name="标题 945153"/>
          <p:cNvSpPr>
            <a:spLocks noGrp="1"/>
          </p:cNvSpPr>
          <p:nvPr>
            <p:ph type="title"/>
          </p:nvPr>
        </p:nvSpPr>
        <p:spPr>
          <a:ln/>
        </p:spPr>
        <p:txBody>
          <a:bodyPr anchor="ctr"/>
          <a:lstStyle/>
          <a:p>
            <a:r>
              <a:rPr lang="zh-CN" altLang="en-US" sz="3600" b="1" dirty="0">
                <a:solidFill>
                  <a:schemeClr val="accent2"/>
                </a:solidFill>
              </a:rPr>
              <a:t>第二节 工资管理</a:t>
            </a:r>
          </a:p>
        </p:txBody>
      </p:sp>
      <p:sp>
        <p:nvSpPr>
          <p:cNvPr id="945155" name="文本占位符 945154"/>
          <p:cNvSpPr>
            <a:spLocks noGrp="1"/>
          </p:cNvSpPr>
          <p:nvPr>
            <p:ph type="body" idx="1"/>
          </p:nvPr>
        </p:nvSpPr>
        <p:spPr>
          <a:xfrm>
            <a:off x="762000" y="1600200"/>
            <a:ext cx="7913688" cy="4708525"/>
          </a:xfrm>
          <a:ln/>
        </p:spPr>
        <p:txBody>
          <a:bodyPr/>
          <a:lstStyle/>
          <a:p>
            <a:r>
              <a:rPr lang="zh-CN" altLang="en-US" b="1" dirty="0">
                <a:solidFill>
                  <a:schemeClr val="accent2"/>
                </a:solidFill>
              </a:rPr>
              <a:t>一、工资制度的内涵</a:t>
            </a:r>
          </a:p>
          <a:p>
            <a:r>
              <a:rPr lang="en-US" altLang="zh-CN" b="1" dirty="0"/>
              <a:t>1</a:t>
            </a:r>
            <a:r>
              <a:rPr lang="zh-CN" altLang="en-US" b="1" dirty="0"/>
              <a:t>、概念</a:t>
            </a:r>
          </a:p>
          <a:p>
            <a:r>
              <a:rPr lang="zh-CN" altLang="en-US" b="1" dirty="0"/>
              <a:t>为计算员工的劳动量和相应的报酬以及激励员工努力提高技术能力，所制定的与工资分配相关的一系列准则、标准规定个方法的总称</a:t>
            </a:r>
          </a:p>
          <a:p>
            <a:r>
              <a:rPr lang="zh-CN" altLang="en-US" b="1" dirty="0"/>
              <a:t>包括：工资等级制度；工资形式；工资计划；工资管理</a:t>
            </a:r>
          </a:p>
          <a:p>
            <a:endParaRPr lang="zh-CN" altLang="en-US" b="1" dirty="0"/>
          </a:p>
        </p:txBody>
      </p:sp>
    </p:spTree>
  </p:cSld>
  <p:clrMapOvr>
    <a:masterClrMapping/>
  </p:clrMapOvr>
  <p:transition>
    <p:random/>
  </p:transition>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946178" name="标题 946177"/>
          <p:cNvSpPr>
            <a:spLocks noGrp="1"/>
          </p:cNvSpPr>
          <p:nvPr>
            <p:ph type="title"/>
          </p:nvPr>
        </p:nvSpPr>
        <p:spPr>
          <a:ln/>
        </p:spPr>
        <p:txBody>
          <a:bodyPr anchor="ctr"/>
          <a:lstStyle/>
          <a:p>
            <a:r>
              <a:rPr lang="en-US" altLang="zh-CN" sz="3200" b="1" dirty="0">
                <a:solidFill>
                  <a:schemeClr val="accent2"/>
                </a:solidFill>
              </a:rPr>
              <a:t>2</a:t>
            </a:r>
            <a:r>
              <a:rPr lang="zh-CN" altLang="en-US" sz="3200" b="1" dirty="0">
                <a:solidFill>
                  <a:schemeClr val="accent2"/>
                </a:solidFill>
              </a:rPr>
              <a:t>、工资制度的分类</a:t>
            </a:r>
          </a:p>
        </p:txBody>
      </p:sp>
      <p:sp>
        <p:nvSpPr>
          <p:cNvPr id="946179" name="文本占位符 946178"/>
          <p:cNvSpPr>
            <a:spLocks noGrp="1"/>
          </p:cNvSpPr>
          <p:nvPr>
            <p:ph type="body" idx="1"/>
          </p:nvPr>
        </p:nvSpPr>
        <p:spPr>
          <a:xfrm>
            <a:off x="684213" y="1196975"/>
            <a:ext cx="8208962" cy="5184775"/>
          </a:xfrm>
          <a:ln/>
        </p:spPr>
        <p:txBody>
          <a:bodyPr/>
          <a:lstStyle/>
          <a:p>
            <a:pPr>
              <a:lnSpc>
                <a:spcPct val="90000"/>
              </a:lnSpc>
            </a:pPr>
            <a:r>
              <a:rPr lang="en-US" altLang="zh-CN" b="1" dirty="0">
                <a:solidFill>
                  <a:srgbClr val="FF0000"/>
                </a:solidFill>
              </a:rPr>
              <a:t>1</a:t>
            </a:r>
            <a:r>
              <a:rPr lang="zh-CN" altLang="en-US" b="1" dirty="0">
                <a:solidFill>
                  <a:srgbClr val="FF0000"/>
                </a:solidFill>
              </a:rPr>
              <a:t>）岗位工资制</a:t>
            </a:r>
            <a:r>
              <a:rPr lang="zh-CN" altLang="en-US" sz="2800" b="1" dirty="0">
                <a:solidFill>
                  <a:srgbClr val="FF0000"/>
                </a:solidFill>
              </a:rPr>
              <a:t> </a:t>
            </a:r>
          </a:p>
          <a:p>
            <a:pPr>
              <a:lnSpc>
                <a:spcPct val="90000"/>
              </a:lnSpc>
            </a:pPr>
            <a:r>
              <a:rPr lang="zh-CN" altLang="en-US" sz="2800" b="1" dirty="0">
                <a:solidFill>
                  <a:srgbClr val="990000"/>
                </a:solidFill>
              </a:rPr>
              <a:t>付酬因素</a:t>
            </a:r>
            <a:r>
              <a:rPr lang="zh-CN" altLang="en-US" sz="2800" b="1" dirty="0"/>
              <a:t>：岗位价值</a:t>
            </a:r>
          </a:p>
          <a:p>
            <a:pPr>
              <a:lnSpc>
                <a:spcPct val="90000"/>
              </a:lnSpc>
            </a:pPr>
            <a:r>
              <a:rPr lang="zh-CN" altLang="en-US" sz="2800" b="1" dirty="0">
                <a:solidFill>
                  <a:srgbClr val="990000"/>
                </a:solidFill>
              </a:rPr>
              <a:t>特点</a:t>
            </a:r>
          </a:p>
          <a:p>
            <a:pPr>
              <a:lnSpc>
                <a:spcPct val="90000"/>
              </a:lnSpc>
            </a:pPr>
            <a:r>
              <a:rPr lang="zh-CN" altLang="en-US" sz="2800" b="1" dirty="0"/>
              <a:t>  根据岗位政府工资</a:t>
            </a:r>
          </a:p>
          <a:p>
            <a:pPr>
              <a:lnSpc>
                <a:spcPct val="90000"/>
              </a:lnSpc>
            </a:pPr>
            <a:r>
              <a:rPr lang="zh-CN" altLang="en-US" sz="2800" b="1" dirty="0"/>
              <a:t>  以岗位分析为基础</a:t>
            </a:r>
          </a:p>
          <a:p>
            <a:pPr>
              <a:lnSpc>
                <a:spcPct val="90000"/>
              </a:lnSpc>
            </a:pPr>
            <a:r>
              <a:rPr lang="zh-CN" altLang="en-US" sz="2800" b="1" dirty="0"/>
              <a:t>  客观性强</a:t>
            </a:r>
          </a:p>
          <a:p>
            <a:pPr>
              <a:lnSpc>
                <a:spcPct val="90000"/>
              </a:lnSpc>
            </a:pPr>
            <a:r>
              <a:rPr lang="zh-CN" altLang="en-US" sz="2800" b="1" dirty="0">
                <a:solidFill>
                  <a:schemeClr val="hlink"/>
                </a:solidFill>
              </a:rPr>
              <a:t>优点</a:t>
            </a:r>
            <a:r>
              <a:rPr lang="zh-CN" altLang="en-US" sz="2800" b="1" dirty="0"/>
              <a:t>  同岗同酬</a:t>
            </a:r>
          </a:p>
          <a:p>
            <a:pPr>
              <a:lnSpc>
                <a:spcPct val="90000"/>
              </a:lnSpc>
            </a:pPr>
            <a:r>
              <a:rPr lang="zh-CN" altLang="en-US" sz="2800" b="1" dirty="0">
                <a:solidFill>
                  <a:schemeClr val="hlink"/>
                </a:solidFill>
              </a:rPr>
              <a:t>缺点</a:t>
            </a:r>
            <a:r>
              <a:rPr lang="zh-CN" altLang="en-US" sz="2800" b="1" dirty="0"/>
              <a:t>  灵活性差</a:t>
            </a:r>
          </a:p>
          <a:p>
            <a:pPr>
              <a:lnSpc>
                <a:spcPct val="90000"/>
              </a:lnSpc>
            </a:pPr>
            <a:endParaRPr lang="zh-CN" altLang="en-US" sz="2800" b="1" dirty="0"/>
          </a:p>
          <a:p>
            <a:pPr>
              <a:lnSpc>
                <a:spcPct val="90000"/>
              </a:lnSpc>
            </a:pPr>
            <a:r>
              <a:rPr lang="zh-CN" altLang="en-US" sz="2800" dirty="0"/>
              <a:t> </a:t>
            </a:r>
          </a:p>
        </p:txBody>
      </p:sp>
      <p:pic>
        <p:nvPicPr>
          <p:cNvPr id="946180" name="图片 946179" descr="2009042412402166"/>
          <p:cNvPicPr>
            <a:picLocks noChangeAspect="1"/>
          </p:cNvPicPr>
          <p:nvPr/>
        </p:nvPicPr>
        <p:blipFill>
          <a:blip r:embed="rId2"/>
          <a:stretch>
            <a:fillRect/>
          </a:stretch>
        </p:blipFill>
        <p:spPr>
          <a:xfrm>
            <a:off x="6732588" y="5013325"/>
            <a:ext cx="1296987" cy="1060450"/>
          </a:xfrm>
          <a:prstGeom prst="rect">
            <a:avLst/>
          </a:prstGeom>
          <a:noFill/>
          <a:ln w="9525">
            <a:noFill/>
          </a:ln>
        </p:spPr>
      </p:pic>
    </p:spTree>
  </p:cSld>
  <p:clrMapOvr>
    <a:masterClrMapping/>
  </p:clrMapOvr>
  <p:transition>
    <p:random/>
  </p:transition>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948226" name="标题 948225"/>
          <p:cNvSpPr>
            <a:spLocks noGrp="1"/>
          </p:cNvSpPr>
          <p:nvPr>
            <p:ph type="title"/>
          </p:nvPr>
        </p:nvSpPr>
        <p:spPr>
          <a:ln/>
        </p:spPr>
        <p:txBody>
          <a:bodyPr anchor="ctr"/>
          <a:lstStyle/>
          <a:p>
            <a:r>
              <a:rPr lang="zh-CN" altLang="en-US" sz="3200" b="1" dirty="0">
                <a:solidFill>
                  <a:schemeClr val="hlink"/>
                </a:solidFill>
              </a:rPr>
              <a:t>岗位工资制的类型</a:t>
            </a:r>
            <a:r>
              <a:rPr lang="zh-CN" altLang="en-US" sz="3200" b="1" dirty="0"/>
              <a:t> </a:t>
            </a:r>
          </a:p>
        </p:txBody>
      </p:sp>
      <p:sp>
        <p:nvSpPr>
          <p:cNvPr id="948227" name="文本占位符 948226"/>
          <p:cNvSpPr>
            <a:spLocks noGrp="1"/>
          </p:cNvSpPr>
          <p:nvPr>
            <p:ph type="body" idx="1"/>
          </p:nvPr>
        </p:nvSpPr>
        <p:spPr>
          <a:xfrm>
            <a:off x="755650" y="1196975"/>
            <a:ext cx="7993063" cy="5184775"/>
          </a:xfrm>
          <a:ln/>
        </p:spPr>
        <p:txBody>
          <a:bodyPr/>
          <a:lstStyle/>
          <a:p>
            <a:r>
              <a:rPr lang="en-US" altLang="zh-CN" b="1" dirty="0">
                <a:solidFill>
                  <a:srgbClr val="990000"/>
                </a:solidFill>
              </a:rPr>
              <a:t>1</a:t>
            </a:r>
            <a:r>
              <a:rPr lang="zh-CN" altLang="en-US" b="1" dirty="0">
                <a:solidFill>
                  <a:srgbClr val="990000"/>
                </a:solidFill>
              </a:rPr>
              <a:t>、岗位等级工资制</a:t>
            </a:r>
            <a:r>
              <a:rPr lang="zh-CN" altLang="en-US" b="1" dirty="0"/>
              <a:t>：将岗位按重要程度排序的工资制度</a:t>
            </a:r>
          </a:p>
          <a:p>
            <a:r>
              <a:rPr lang="zh-CN" altLang="en-US" b="1" dirty="0"/>
              <a:t>  形式有  </a:t>
            </a:r>
          </a:p>
          <a:p>
            <a:r>
              <a:rPr lang="zh-CN" altLang="en-US" b="1" dirty="0"/>
              <a:t>  </a:t>
            </a:r>
            <a:r>
              <a:rPr lang="zh-CN" altLang="en-US" b="1" dirty="0">
                <a:solidFill>
                  <a:srgbClr val="FF0000"/>
                </a:solidFill>
              </a:rPr>
              <a:t>一岗一薪</a:t>
            </a:r>
            <a:r>
              <a:rPr lang="zh-CN" altLang="en-US" b="1" dirty="0"/>
              <a:t>  一个岗位一个工资标准</a:t>
            </a:r>
          </a:p>
          <a:p>
            <a:r>
              <a:rPr lang="zh-CN" altLang="en-US" b="1" dirty="0"/>
              <a:t>  </a:t>
            </a:r>
            <a:r>
              <a:rPr lang="zh-CN" altLang="en-US" b="1" dirty="0">
                <a:solidFill>
                  <a:srgbClr val="FF0000"/>
                </a:solidFill>
              </a:rPr>
              <a:t>一岗多薪</a:t>
            </a:r>
            <a:r>
              <a:rPr lang="zh-CN" altLang="en-US" b="1" dirty="0"/>
              <a:t>  一个岗位多个工资标准以反映员工之间的劳动差别</a:t>
            </a:r>
          </a:p>
          <a:p>
            <a:r>
              <a:rPr lang="en-US" altLang="zh-CN" b="1" dirty="0">
                <a:solidFill>
                  <a:srgbClr val="990000"/>
                </a:solidFill>
              </a:rPr>
              <a:t>2</a:t>
            </a:r>
            <a:r>
              <a:rPr lang="zh-CN" altLang="en-US" b="1" dirty="0">
                <a:solidFill>
                  <a:srgbClr val="990000"/>
                </a:solidFill>
              </a:rPr>
              <a:t>、岗位薪点工资制</a:t>
            </a:r>
            <a:r>
              <a:rPr lang="zh-CN" altLang="en-US" b="1" dirty="0"/>
              <a:t>  在岗位评价的基础上，用点数和点值来确定员工的工资的工资制度。点值的大小有企业的效益确定</a:t>
            </a:r>
          </a:p>
          <a:p>
            <a:endParaRPr lang="zh-CN" altLang="en-US" b="1" dirty="0"/>
          </a:p>
          <a:p>
            <a:endParaRPr lang="zh-CN" altLang="en-US" b="1" dirty="0"/>
          </a:p>
        </p:txBody>
      </p:sp>
    </p:spTree>
  </p:cSld>
  <p:clrMapOvr>
    <a:masterClrMapping/>
  </p:clrMapOvr>
  <p:transition>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1234" name="标题 991233"/>
          <p:cNvSpPr>
            <a:spLocks noGrp="1"/>
          </p:cNvSpPr>
          <p:nvPr>
            <p:ph type="title"/>
          </p:nvPr>
        </p:nvSpPr>
        <p:spPr>
          <a:ln/>
        </p:spPr>
        <p:txBody>
          <a:bodyPr lIns="0" tIns="0" rIns="0" bIns="0" anchor="b"/>
          <a:lstStyle/>
          <a:p>
            <a:r>
              <a:rPr lang="zh-CN" altLang="en-US" sz="3200" b="1" dirty="0"/>
              <a:t>人力资源与人力资本的联系</a:t>
            </a:r>
          </a:p>
        </p:txBody>
      </p:sp>
      <p:sp>
        <p:nvSpPr>
          <p:cNvPr id="991235" name="文本占位符 991234"/>
          <p:cNvSpPr>
            <a:spLocks noGrp="1"/>
          </p:cNvSpPr>
          <p:nvPr>
            <p:ph type="body" idx="1"/>
          </p:nvPr>
        </p:nvSpPr>
        <p:spPr>
          <a:xfrm>
            <a:off x="1116013" y="1341438"/>
            <a:ext cx="7570787" cy="4754562"/>
          </a:xfrm>
          <a:ln/>
        </p:spPr>
        <p:txBody>
          <a:bodyPr lIns="0" tIns="0" rIns="0" bIns="0"/>
          <a:lstStyle/>
          <a:p>
            <a:pPr>
              <a:lnSpc>
                <a:spcPct val="160000"/>
              </a:lnSpc>
              <a:spcBef>
                <a:spcPct val="25000"/>
              </a:spcBef>
            </a:pPr>
            <a:r>
              <a:rPr lang="zh-CN" altLang="en-US" sz="2400" b="1" dirty="0"/>
              <a:t>人力资源和人力资本都是以人为基础产生的概念，</a:t>
            </a:r>
            <a:r>
              <a:rPr lang="zh-CN" altLang="en-US" sz="2400" b="1" dirty="0">
                <a:solidFill>
                  <a:srgbClr val="FF0000"/>
                </a:solidFill>
              </a:rPr>
              <a:t>研究的对象都是人所具有的脑力和体力</a:t>
            </a:r>
            <a:r>
              <a:rPr lang="zh-CN" altLang="en-US" sz="2400" b="1" dirty="0"/>
              <a:t>，从这一点来看，两者是一致的。</a:t>
            </a:r>
          </a:p>
          <a:p>
            <a:pPr>
              <a:lnSpc>
                <a:spcPct val="160000"/>
              </a:lnSpc>
              <a:spcBef>
                <a:spcPct val="25000"/>
              </a:spcBef>
            </a:pPr>
            <a:r>
              <a:rPr lang="zh-CN" altLang="en-US" sz="2400" b="1" dirty="0">
                <a:solidFill>
                  <a:srgbClr val="FF0000"/>
                </a:solidFill>
              </a:rPr>
              <a:t>现代人力资源理论大都是以人力资本理论为根据的；</a:t>
            </a:r>
            <a:r>
              <a:rPr lang="zh-CN" altLang="en-US" sz="2400" b="1" dirty="0"/>
              <a:t>人力资本理论是人力资源理论的重点内容和基础部分；人力资源经济活动及其收益的核算是基于人力资本理论进行的；两者都是在研究人力作为生产要素在经济增长和经济发展中的重要作用时产生的。</a:t>
            </a:r>
            <a:endParaRPr lang="zh-CN" altLang="en-US" sz="2400" b="1"/>
          </a:p>
        </p:txBody>
      </p:sp>
    </p:spTree>
  </p:cSld>
  <p:clrMapOvr>
    <a:masterClrMapping/>
  </p:clrMapOvr>
  <p:transition>
    <p:random/>
  </p:transition>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951298" name="标题 951297"/>
          <p:cNvSpPr>
            <a:spLocks noGrp="1"/>
          </p:cNvSpPr>
          <p:nvPr>
            <p:ph type="title"/>
          </p:nvPr>
        </p:nvSpPr>
        <p:spPr>
          <a:ln/>
        </p:spPr>
        <p:txBody>
          <a:bodyPr anchor="ctr"/>
          <a:lstStyle/>
          <a:p>
            <a:r>
              <a:rPr lang="en-US" altLang="zh-CN" sz="3600" b="1" dirty="0">
                <a:solidFill>
                  <a:srgbClr val="FF0000"/>
                </a:solidFill>
              </a:rPr>
              <a:t>2)</a:t>
            </a:r>
            <a:r>
              <a:rPr lang="zh-CN" altLang="en-US" sz="3600" b="1" dirty="0">
                <a:solidFill>
                  <a:srgbClr val="FF0000"/>
                </a:solidFill>
              </a:rPr>
              <a:t>技能工资制</a:t>
            </a:r>
          </a:p>
        </p:txBody>
      </p:sp>
      <p:sp>
        <p:nvSpPr>
          <p:cNvPr id="951299" name="文本占位符 951298"/>
          <p:cNvSpPr>
            <a:spLocks noGrp="1"/>
          </p:cNvSpPr>
          <p:nvPr>
            <p:ph type="body" idx="1"/>
          </p:nvPr>
        </p:nvSpPr>
        <p:spPr>
          <a:xfrm>
            <a:off x="755650" y="1125538"/>
            <a:ext cx="7920038" cy="5256212"/>
          </a:xfrm>
          <a:ln/>
        </p:spPr>
        <p:txBody>
          <a:bodyPr/>
          <a:lstStyle/>
          <a:p>
            <a:pPr>
              <a:lnSpc>
                <a:spcPct val="90000"/>
              </a:lnSpc>
            </a:pPr>
            <a:r>
              <a:rPr lang="zh-CN" altLang="en-US" b="1" dirty="0"/>
              <a:t>以员工的技能为基础的工资制度</a:t>
            </a:r>
          </a:p>
          <a:p>
            <a:pPr>
              <a:lnSpc>
                <a:spcPct val="90000"/>
              </a:lnSpc>
            </a:pPr>
            <a:r>
              <a:rPr lang="zh-CN" altLang="en-US" b="1" dirty="0">
                <a:solidFill>
                  <a:srgbClr val="990000"/>
                </a:solidFill>
              </a:rPr>
              <a:t>付酬因素</a:t>
            </a:r>
            <a:r>
              <a:rPr lang="zh-CN" altLang="en-US" b="1" dirty="0"/>
              <a:t>  员工拥有的知识技能</a:t>
            </a:r>
          </a:p>
          <a:p>
            <a:pPr>
              <a:lnSpc>
                <a:spcPct val="90000"/>
              </a:lnSpc>
            </a:pPr>
            <a:r>
              <a:rPr lang="zh-CN" altLang="en-US" b="1" dirty="0">
                <a:solidFill>
                  <a:srgbClr val="990000"/>
                </a:solidFill>
              </a:rPr>
              <a:t>特点</a:t>
            </a:r>
            <a:r>
              <a:rPr lang="zh-CN" altLang="en-US" b="1" dirty="0"/>
              <a:t>：因人而异，技能提高，工资提高</a:t>
            </a:r>
          </a:p>
          <a:p>
            <a:pPr>
              <a:lnSpc>
                <a:spcPct val="90000"/>
              </a:lnSpc>
            </a:pPr>
            <a:r>
              <a:rPr lang="zh-CN" altLang="en-US" b="1" dirty="0">
                <a:solidFill>
                  <a:srgbClr val="990000"/>
                </a:solidFill>
              </a:rPr>
              <a:t>前提</a:t>
            </a:r>
            <a:r>
              <a:rPr lang="zh-CN" altLang="en-US" b="1" dirty="0"/>
              <a:t>：企业文化有利于员工获得技术和新知识</a:t>
            </a:r>
          </a:p>
          <a:p>
            <a:pPr>
              <a:lnSpc>
                <a:spcPct val="90000"/>
              </a:lnSpc>
            </a:pPr>
            <a:r>
              <a:rPr lang="zh-CN" altLang="en-US" b="1" dirty="0">
                <a:solidFill>
                  <a:srgbClr val="990000"/>
                </a:solidFill>
              </a:rPr>
              <a:t>要求</a:t>
            </a:r>
            <a:r>
              <a:rPr lang="zh-CN" altLang="en-US" b="1" dirty="0">
                <a:solidFill>
                  <a:schemeClr val="hlink"/>
                </a:solidFill>
              </a:rPr>
              <a:t>：</a:t>
            </a:r>
            <a:r>
              <a:rPr lang="zh-CN" altLang="en-US" b="1" dirty="0"/>
              <a:t>要明确对员工的技能方面的要求</a:t>
            </a:r>
          </a:p>
          <a:p>
            <a:pPr>
              <a:lnSpc>
                <a:spcPct val="90000"/>
              </a:lnSpc>
            </a:pPr>
            <a:r>
              <a:rPr lang="zh-CN" altLang="en-US" b="1" dirty="0"/>
              <a:t>      有技能评价系统</a:t>
            </a:r>
          </a:p>
          <a:p>
            <a:pPr>
              <a:lnSpc>
                <a:spcPct val="90000"/>
              </a:lnSpc>
            </a:pPr>
            <a:r>
              <a:rPr lang="zh-CN" altLang="en-US" b="1" dirty="0"/>
              <a:t>      工资计划与培训计划相结合</a:t>
            </a:r>
          </a:p>
          <a:p>
            <a:pPr>
              <a:lnSpc>
                <a:spcPct val="90000"/>
              </a:lnSpc>
            </a:pPr>
            <a:r>
              <a:rPr lang="zh-CN" altLang="en-US" b="1" dirty="0">
                <a:solidFill>
                  <a:schemeClr val="hlink"/>
                </a:solidFill>
              </a:rPr>
              <a:t>优点</a:t>
            </a:r>
            <a:r>
              <a:rPr lang="zh-CN" altLang="en-US" b="1" dirty="0"/>
              <a:t>：有利于人才的发展</a:t>
            </a:r>
          </a:p>
          <a:p>
            <a:pPr>
              <a:lnSpc>
                <a:spcPct val="90000"/>
              </a:lnSpc>
            </a:pPr>
            <a:r>
              <a:rPr lang="zh-CN" altLang="en-US" b="1" dirty="0">
                <a:solidFill>
                  <a:schemeClr val="hlink"/>
                </a:solidFill>
              </a:rPr>
              <a:t>缺点</a:t>
            </a:r>
            <a:r>
              <a:rPr lang="zh-CN" altLang="en-US" b="1" dirty="0"/>
              <a:t>：技能界定复杂；能力界定困难</a:t>
            </a:r>
          </a:p>
        </p:txBody>
      </p:sp>
    </p:spTree>
  </p:cSld>
  <p:clrMapOvr>
    <a:masterClrMapping/>
  </p:clrMapOvr>
  <p:transition>
    <p:random/>
  </p:transition>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952322" name="标题 952321"/>
          <p:cNvSpPr>
            <a:spLocks noGrp="1"/>
          </p:cNvSpPr>
          <p:nvPr>
            <p:ph type="title"/>
          </p:nvPr>
        </p:nvSpPr>
        <p:spPr>
          <a:xfrm>
            <a:off x="684213" y="0"/>
            <a:ext cx="7772400" cy="1143000"/>
          </a:xfrm>
          <a:ln/>
        </p:spPr>
        <p:txBody>
          <a:bodyPr anchor="ctr"/>
          <a:lstStyle/>
          <a:p>
            <a:r>
              <a:rPr lang="zh-CN" altLang="en-US" sz="3600" b="1" dirty="0">
                <a:solidFill>
                  <a:schemeClr val="hlink"/>
                </a:solidFill>
              </a:rPr>
              <a:t>技能工资种类</a:t>
            </a:r>
          </a:p>
        </p:txBody>
      </p:sp>
      <p:sp>
        <p:nvSpPr>
          <p:cNvPr id="952323" name="文本占位符 952322"/>
          <p:cNvSpPr>
            <a:spLocks noGrp="1"/>
          </p:cNvSpPr>
          <p:nvPr>
            <p:ph type="body" idx="1"/>
          </p:nvPr>
        </p:nvSpPr>
        <p:spPr>
          <a:xfrm>
            <a:off x="684213" y="1052513"/>
            <a:ext cx="8204200" cy="5106987"/>
          </a:xfrm>
          <a:ln/>
        </p:spPr>
        <p:txBody>
          <a:bodyPr/>
          <a:lstStyle/>
          <a:p>
            <a:r>
              <a:rPr lang="zh-CN" altLang="en-US" b="1" dirty="0"/>
              <a:t>技术工资  一应用知识和操作技能为基础的工资。主要应用于蓝领</a:t>
            </a:r>
          </a:p>
          <a:p>
            <a:r>
              <a:rPr lang="zh-CN" altLang="en-US" b="1" dirty="0"/>
              <a:t>能力工资  主要应用于企业的管理人员和专业技术人员</a:t>
            </a:r>
          </a:p>
        </p:txBody>
      </p:sp>
    </p:spTree>
  </p:cSld>
  <p:clrMapOvr>
    <a:masterClrMapping/>
  </p:clrMapOvr>
  <p:transition>
    <p:random/>
  </p:transition>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953346" name="标题 953345"/>
          <p:cNvSpPr>
            <a:spLocks noGrp="1"/>
          </p:cNvSpPr>
          <p:nvPr>
            <p:ph type="title"/>
          </p:nvPr>
        </p:nvSpPr>
        <p:spPr>
          <a:ln/>
        </p:spPr>
        <p:txBody>
          <a:bodyPr anchor="ctr"/>
          <a:lstStyle/>
          <a:p>
            <a:r>
              <a:rPr lang="en-US" altLang="zh-CN" sz="3200" b="1" dirty="0">
                <a:solidFill>
                  <a:srgbClr val="FF0000"/>
                </a:solidFill>
              </a:rPr>
              <a:t>3</a:t>
            </a:r>
            <a:r>
              <a:rPr lang="zh-CN" altLang="en-US" sz="3200" b="1" dirty="0">
                <a:solidFill>
                  <a:srgbClr val="FF0000"/>
                </a:solidFill>
              </a:rPr>
              <a:t>）绩效工资制度</a:t>
            </a:r>
          </a:p>
        </p:txBody>
      </p:sp>
      <p:sp>
        <p:nvSpPr>
          <p:cNvPr id="953347" name="文本占位符 953346"/>
          <p:cNvSpPr>
            <a:spLocks noGrp="1"/>
          </p:cNvSpPr>
          <p:nvPr>
            <p:ph type="body" idx="1"/>
          </p:nvPr>
        </p:nvSpPr>
        <p:spPr>
          <a:xfrm>
            <a:off x="755650" y="1196975"/>
            <a:ext cx="8137525" cy="5111750"/>
          </a:xfrm>
          <a:ln/>
        </p:spPr>
        <p:txBody>
          <a:bodyPr/>
          <a:lstStyle/>
          <a:p>
            <a:r>
              <a:rPr lang="zh-CN" altLang="en-US" b="1" dirty="0"/>
              <a:t>以员工的绩效为基础的工资制度</a:t>
            </a:r>
          </a:p>
          <a:p>
            <a:r>
              <a:rPr lang="zh-CN" altLang="en-US" b="1" dirty="0">
                <a:solidFill>
                  <a:srgbClr val="990000"/>
                </a:solidFill>
              </a:rPr>
              <a:t>付酬因素</a:t>
            </a:r>
            <a:r>
              <a:rPr lang="zh-CN" altLang="en-US" b="1" dirty="0"/>
              <a:t> </a:t>
            </a:r>
            <a:r>
              <a:rPr lang="en-US" altLang="zh-CN" b="1" dirty="0"/>
              <a:t>: </a:t>
            </a:r>
            <a:r>
              <a:rPr lang="zh-CN" altLang="en-US" b="1" dirty="0"/>
              <a:t>绩效</a:t>
            </a:r>
          </a:p>
          <a:p>
            <a:r>
              <a:rPr lang="zh-CN" altLang="en-US" b="1" dirty="0">
                <a:solidFill>
                  <a:srgbClr val="990000"/>
                </a:solidFill>
              </a:rPr>
              <a:t>特点</a:t>
            </a:r>
            <a:r>
              <a:rPr lang="zh-CN" altLang="en-US" b="1" dirty="0"/>
              <a:t>：注重业绩，工资随绩效变动</a:t>
            </a:r>
          </a:p>
          <a:p>
            <a:r>
              <a:rPr lang="zh-CN" altLang="en-US" b="1" dirty="0">
                <a:solidFill>
                  <a:srgbClr val="990000"/>
                </a:solidFill>
              </a:rPr>
              <a:t>形式：</a:t>
            </a:r>
          </a:p>
          <a:p>
            <a:r>
              <a:rPr lang="zh-CN" altLang="en-US" b="1" dirty="0"/>
              <a:t>  计件工资制</a:t>
            </a:r>
          </a:p>
          <a:p>
            <a:r>
              <a:rPr lang="zh-CN" altLang="en-US" b="1" dirty="0"/>
              <a:t>  佣金制（提成制）</a:t>
            </a:r>
          </a:p>
          <a:p>
            <a:pPr>
              <a:buNone/>
            </a:pPr>
            <a:r>
              <a:rPr lang="zh-CN" altLang="en-US" dirty="0">
                <a:solidFill>
                  <a:srgbClr val="FF0000"/>
                </a:solidFill>
              </a:rPr>
              <a:t>  </a:t>
            </a:r>
            <a:r>
              <a:rPr lang="zh-CN" altLang="en-US" b="1" dirty="0">
                <a:solidFill>
                  <a:srgbClr val="FF0000"/>
                </a:solidFill>
              </a:rPr>
              <a:t>优点：激励效果明显</a:t>
            </a:r>
          </a:p>
          <a:p>
            <a:pPr>
              <a:buNone/>
            </a:pPr>
            <a:r>
              <a:rPr lang="zh-CN" altLang="en-US" b="1" dirty="0">
                <a:solidFill>
                  <a:srgbClr val="FF0000"/>
                </a:solidFill>
              </a:rPr>
              <a:t>  缺点：不稳定，非可控因素，短期行为</a:t>
            </a:r>
          </a:p>
          <a:p>
            <a:endParaRPr lang="zh-CN" altLang="en-US" b="1" dirty="0"/>
          </a:p>
          <a:p>
            <a:endParaRPr lang="zh-CN" altLang="en-US" b="1" dirty="0"/>
          </a:p>
        </p:txBody>
      </p:sp>
      <p:sp>
        <p:nvSpPr>
          <p:cNvPr id="953348" name="矩形 953347"/>
          <p:cNvSpPr/>
          <p:nvPr/>
        </p:nvSpPr>
        <p:spPr>
          <a:xfrm>
            <a:off x="8243888" y="620713"/>
            <a:ext cx="184150" cy="1006475"/>
          </a:xfrm>
          <a:prstGeom prst="rect">
            <a:avLst/>
          </a:prstGeom>
          <a:noFill/>
          <a:ln w="12700">
            <a:noFill/>
          </a:ln>
        </p:spPr>
        <p:txBody>
          <a:bodyPr wrap="none" anchor="t">
            <a:spAutoFit/>
          </a:bodyPr>
          <a:lstStyle/>
          <a:p>
            <a:endParaRPr u="none" dirty="0">
              <a:latin typeface="Times New Roman" panose="02020603050405020304" pitchFamily="18" charset="0"/>
            </a:endParaRPr>
          </a:p>
        </p:txBody>
      </p:sp>
    </p:spTree>
  </p:cSld>
  <p:clrMapOvr>
    <a:masterClrMapping/>
  </p:clrMapOvr>
  <p:transition>
    <p:random/>
  </p:transition>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954370" name="标题 954369"/>
          <p:cNvSpPr>
            <a:spLocks noGrp="1"/>
          </p:cNvSpPr>
          <p:nvPr>
            <p:ph type="title"/>
          </p:nvPr>
        </p:nvSpPr>
        <p:spPr>
          <a:ln/>
        </p:spPr>
        <p:txBody>
          <a:bodyPr anchor="ctr"/>
          <a:lstStyle/>
          <a:p>
            <a:r>
              <a:rPr lang="en-US" altLang="zh-CN" sz="3200" b="1" dirty="0">
                <a:solidFill>
                  <a:srgbClr val="FF0000"/>
                </a:solidFill>
              </a:rPr>
              <a:t>4</a:t>
            </a:r>
            <a:r>
              <a:rPr lang="zh-CN" altLang="en-US" sz="3200" b="1" dirty="0">
                <a:solidFill>
                  <a:srgbClr val="FF0000"/>
                </a:solidFill>
              </a:rPr>
              <a:t>）年薪制</a:t>
            </a:r>
          </a:p>
        </p:txBody>
      </p:sp>
      <p:sp>
        <p:nvSpPr>
          <p:cNvPr id="954371" name="文本占位符 954370"/>
          <p:cNvSpPr>
            <a:spLocks noGrp="1"/>
          </p:cNvSpPr>
          <p:nvPr>
            <p:ph type="body" idx="1"/>
          </p:nvPr>
        </p:nvSpPr>
        <p:spPr>
          <a:xfrm>
            <a:off x="755650" y="1196975"/>
            <a:ext cx="8137525" cy="5256213"/>
          </a:xfrm>
          <a:ln/>
        </p:spPr>
        <p:txBody>
          <a:bodyPr/>
          <a:lstStyle/>
          <a:p>
            <a:pPr>
              <a:lnSpc>
                <a:spcPct val="90000"/>
              </a:lnSpc>
            </a:pPr>
            <a:r>
              <a:rPr lang="zh-CN" altLang="en-US" b="1" dirty="0"/>
              <a:t>有固定工资和浮动工资组成；前者取决于市场工资率和企业的支付能力；后者取决于企业的经营状况</a:t>
            </a:r>
          </a:p>
          <a:p>
            <a:pPr>
              <a:lnSpc>
                <a:spcPct val="90000"/>
              </a:lnSpc>
            </a:pPr>
            <a:r>
              <a:rPr lang="zh-CN" altLang="en-US" b="1" dirty="0">
                <a:solidFill>
                  <a:srgbClr val="FF0000"/>
                </a:solidFill>
              </a:rPr>
              <a:t>实现年薪制的条件</a:t>
            </a:r>
          </a:p>
          <a:p>
            <a:pPr>
              <a:lnSpc>
                <a:spcPct val="90000"/>
              </a:lnSpc>
            </a:pPr>
            <a:r>
              <a:rPr lang="zh-CN" altLang="en-US" b="1" dirty="0"/>
              <a:t>健全的经营者的人才市场</a:t>
            </a:r>
          </a:p>
          <a:p>
            <a:pPr>
              <a:lnSpc>
                <a:spcPct val="90000"/>
              </a:lnSpc>
            </a:pPr>
            <a:r>
              <a:rPr lang="zh-CN" altLang="en-US" b="1" dirty="0"/>
              <a:t>明确的业绩考核制度</a:t>
            </a:r>
          </a:p>
          <a:p>
            <a:pPr>
              <a:lnSpc>
                <a:spcPct val="90000"/>
              </a:lnSpc>
            </a:pPr>
            <a:r>
              <a:rPr lang="zh-CN" altLang="en-US" b="1" dirty="0"/>
              <a:t>完善的监督机制</a:t>
            </a:r>
          </a:p>
          <a:p>
            <a:pPr>
              <a:lnSpc>
                <a:spcPct val="90000"/>
              </a:lnSpc>
            </a:pPr>
            <a:r>
              <a:rPr lang="zh-CN" altLang="en-US" b="1" dirty="0">
                <a:solidFill>
                  <a:srgbClr val="FF0000"/>
                </a:solidFill>
              </a:rPr>
              <a:t>年薪的形式</a:t>
            </a:r>
          </a:p>
          <a:p>
            <a:pPr>
              <a:lnSpc>
                <a:spcPct val="90000"/>
              </a:lnSpc>
            </a:pPr>
            <a:r>
              <a:rPr lang="zh-CN" altLang="en-US" b="1" dirty="0"/>
              <a:t>  基本工资加风险收入</a:t>
            </a:r>
          </a:p>
          <a:p>
            <a:pPr>
              <a:lnSpc>
                <a:spcPct val="90000"/>
              </a:lnSpc>
            </a:pPr>
            <a:r>
              <a:rPr lang="zh-CN" altLang="en-US" b="1" dirty="0"/>
              <a:t>  年薪加年终奖金</a:t>
            </a:r>
          </a:p>
          <a:p>
            <a:pPr>
              <a:lnSpc>
                <a:spcPct val="90000"/>
              </a:lnSpc>
            </a:pPr>
            <a:endParaRPr lang="zh-CN" altLang="en-US" b="1" dirty="0"/>
          </a:p>
        </p:txBody>
      </p:sp>
    </p:spTree>
  </p:cSld>
  <p:clrMapOvr>
    <a:masterClrMapping/>
  </p:clrMapOvr>
  <p:transition>
    <p:random/>
  </p:transition>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955394" name="标题 955393"/>
          <p:cNvSpPr>
            <a:spLocks noGrp="1"/>
          </p:cNvSpPr>
          <p:nvPr>
            <p:ph type="title"/>
          </p:nvPr>
        </p:nvSpPr>
        <p:spPr>
          <a:xfrm>
            <a:off x="827088" y="228600"/>
            <a:ext cx="7631112" cy="896938"/>
          </a:xfrm>
          <a:ln/>
        </p:spPr>
        <p:txBody>
          <a:bodyPr anchor="ctr"/>
          <a:lstStyle/>
          <a:p>
            <a:r>
              <a:rPr lang="zh-CN" altLang="en-US" sz="3200" b="1" dirty="0">
                <a:solidFill>
                  <a:srgbClr val="FF0000"/>
                </a:solidFill>
              </a:rPr>
              <a:t>二、企业工资制度设计的流程</a:t>
            </a:r>
          </a:p>
        </p:txBody>
      </p:sp>
      <p:sp>
        <p:nvSpPr>
          <p:cNvPr id="955395" name="文本占位符 955394"/>
          <p:cNvSpPr>
            <a:spLocks noGrp="1"/>
          </p:cNvSpPr>
          <p:nvPr>
            <p:ph type="body" idx="1"/>
          </p:nvPr>
        </p:nvSpPr>
        <p:spPr>
          <a:xfrm>
            <a:off x="755650" y="1125538"/>
            <a:ext cx="8064500" cy="5111750"/>
          </a:xfrm>
          <a:ln/>
        </p:spPr>
        <p:txBody>
          <a:bodyPr/>
          <a:lstStyle/>
          <a:p>
            <a:r>
              <a:rPr lang="en-US" altLang="zh-CN" b="1" dirty="0"/>
              <a:t>1</a:t>
            </a:r>
            <a:r>
              <a:rPr lang="zh-CN" altLang="en-US" b="1" dirty="0"/>
              <a:t>、确定工资策略</a:t>
            </a:r>
          </a:p>
          <a:p>
            <a:r>
              <a:rPr lang="zh-CN" altLang="en-US" sz="2800" b="1" dirty="0"/>
              <a:t>高弹性薪酬模式：绩效薪酬是薪酬结构的主要组成部分，基本薪酬处于非常次要的地位，比例非常低。</a:t>
            </a:r>
          </a:p>
          <a:p>
            <a:r>
              <a:rPr lang="zh-CN" altLang="en-US" sz="2800" b="1" dirty="0"/>
              <a:t>高稳定性薪酬模式：基本薪酬是薪酬结构的主要组成部分，绩效薪酬等处于非常次要的地位</a:t>
            </a:r>
          </a:p>
          <a:p>
            <a:r>
              <a:rPr lang="zh-CN" altLang="en-US" sz="2800" b="1" dirty="0"/>
              <a:t>调和型薪酬模式：绩效薪酬和基本薪酬各占一定的比例</a:t>
            </a:r>
          </a:p>
          <a:p>
            <a:r>
              <a:rPr lang="en-US" altLang="zh-CN" b="1" dirty="0"/>
              <a:t>2</a:t>
            </a:r>
            <a:r>
              <a:rPr lang="zh-CN" altLang="en-US" b="1" dirty="0"/>
              <a:t>、岗位评价与分类</a:t>
            </a:r>
          </a:p>
          <a:p>
            <a:endParaRPr lang="zh-CN" altLang="en-US" b="1" dirty="0"/>
          </a:p>
        </p:txBody>
      </p:sp>
    </p:spTree>
  </p:cSld>
  <p:clrMapOvr>
    <a:masterClrMapping/>
  </p:clrMapOvr>
  <p:transition>
    <p:random/>
  </p:transition>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956418" name="标题 956417"/>
          <p:cNvSpPr>
            <a:spLocks noGrp="1"/>
          </p:cNvSpPr>
          <p:nvPr>
            <p:ph type="title"/>
          </p:nvPr>
        </p:nvSpPr>
        <p:spPr>
          <a:ln/>
        </p:spPr>
        <p:txBody>
          <a:bodyPr anchor="ctr"/>
          <a:lstStyle/>
          <a:p>
            <a:r>
              <a:rPr lang="en-US" altLang="zh-CN" sz="3600" b="1" dirty="0"/>
              <a:t>3</a:t>
            </a:r>
            <a:r>
              <a:rPr lang="zh-CN" altLang="en-US" sz="3600" b="1" dirty="0"/>
              <a:t>、工资市场调查</a:t>
            </a:r>
          </a:p>
        </p:txBody>
      </p:sp>
      <p:sp>
        <p:nvSpPr>
          <p:cNvPr id="956419" name="文本占位符 956418"/>
          <p:cNvSpPr>
            <a:spLocks noGrp="1"/>
          </p:cNvSpPr>
          <p:nvPr>
            <p:ph type="body" idx="1"/>
          </p:nvPr>
        </p:nvSpPr>
        <p:spPr>
          <a:xfrm>
            <a:off x="755650" y="1196975"/>
            <a:ext cx="8064500" cy="5184775"/>
          </a:xfrm>
          <a:ln/>
        </p:spPr>
        <p:txBody>
          <a:bodyPr/>
          <a:lstStyle/>
          <a:p>
            <a:pPr marL="522605" lvl="1" indent="0">
              <a:lnSpc>
                <a:spcPct val="105000"/>
              </a:lnSpc>
            </a:pPr>
            <a:r>
              <a:rPr lang="zh-CN" altLang="en-US" b="1" dirty="0">
                <a:latin typeface="宋体" panose="02010600030101010101" pitchFamily="2" charset="-122"/>
              </a:rPr>
              <a:t>调查对象：</a:t>
            </a:r>
            <a:endParaRPr lang="zh-CN" altLang="en-US" b="1" dirty="0">
              <a:latin typeface="宋体" panose="02010600030101010101" pitchFamily="2" charset="-122"/>
              <a:ea typeface="宋体" panose="02010600030101010101" pitchFamily="2" charset="-122"/>
            </a:endParaRPr>
          </a:p>
          <a:p>
            <a:pPr marL="522605" lvl="1" indent="0">
              <a:lnSpc>
                <a:spcPct val="105000"/>
              </a:lnSpc>
            </a:pPr>
            <a:r>
              <a:rPr lang="zh-CN" altLang="en-US" b="1" dirty="0">
                <a:latin typeface="宋体" panose="02010600030101010101" pitchFamily="2" charset="-122"/>
                <a:ea typeface="宋体" panose="02010600030101010101" pitchFamily="2" charset="-122"/>
              </a:rPr>
              <a:t>与本企业竞争从事相同职业或者具有相同技术的员工的企业；</a:t>
            </a:r>
            <a:r>
              <a:rPr lang="zh-CN" altLang="en-US" b="1" dirty="0">
                <a:ea typeface="宋体" panose="02010600030101010101" pitchFamily="2" charset="-122"/>
              </a:rPr>
              <a:t> </a:t>
            </a:r>
          </a:p>
          <a:p>
            <a:pPr marL="522605" lvl="1" indent="0">
              <a:lnSpc>
                <a:spcPct val="105000"/>
              </a:lnSpc>
            </a:pPr>
            <a:r>
              <a:rPr lang="zh-CN" altLang="en-US" b="1" dirty="0">
                <a:latin typeface="宋体" panose="02010600030101010101" pitchFamily="2" charset="-122"/>
                <a:ea typeface="宋体" panose="02010600030101010101" pitchFamily="2" charset="-122"/>
              </a:rPr>
              <a:t>与本企业在同一地域范围内竞争员工的企业；</a:t>
            </a:r>
            <a:r>
              <a:rPr lang="zh-CN" altLang="en-US" b="1" dirty="0">
                <a:ea typeface="宋体" panose="02010600030101010101" pitchFamily="2" charset="-122"/>
              </a:rPr>
              <a:t> </a:t>
            </a:r>
          </a:p>
          <a:p>
            <a:pPr marL="522605" lvl="1" indent="0">
              <a:lnSpc>
                <a:spcPct val="105000"/>
              </a:lnSpc>
            </a:pPr>
            <a:r>
              <a:rPr lang="zh-CN" altLang="en-US" b="1" dirty="0">
                <a:latin typeface="宋体" panose="02010600030101010101" pitchFamily="2" charset="-122"/>
                <a:ea typeface="宋体" panose="02010600030101010101" pitchFamily="2" charset="-122"/>
              </a:rPr>
              <a:t>与本企业在统一产品或服务的市场展开竞争的企业</a:t>
            </a:r>
            <a:endParaRPr lang="zh-CN" altLang="en-US" b="1" dirty="0">
              <a:latin typeface="宋体" panose="02010600030101010101" pitchFamily="2" charset="-122"/>
            </a:endParaRPr>
          </a:p>
          <a:p>
            <a:pPr marL="522605" lvl="1" indent="0">
              <a:lnSpc>
                <a:spcPct val="105000"/>
              </a:lnSpc>
              <a:buNone/>
            </a:pPr>
            <a:r>
              <a:rPr lang="zh-CN" altLang="en-US" b="1" dirty="0">
                <a:latin typeface="宋体" panose="02010600030101010101" pitchFamily="2" charset="-122"/>
              </a:rPr>
              <a:t> </a:t>
            </a:r>
          </a:p>
        </p:txBody>
      </p:sp>
    </p:spTree>
  </p:cSld>
  <p:clrMapOvr>
    <a:masterClrMapping/>
  </p:clrMapOvr>
  <p:transition>
    <p:random/>
  </p:transition>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957442" name="标题 957441"/>
          <p:cNvSpPr>
            <a:spLocks noGrp="1"/>
          </p:cNvSpPr>
          <p:nvPr>
            <p:ph type="title"/>
          </p:nvPr>
        </p:nvSpPr>
        <p:spPr>
          <a:ln/>
        </p:spPr>
        <p:txBody>
          <a:bodyPr anchor="ctr"/>
          <a:lstStyle/>
          <a:p>
            <a:r>
              <a:rPr lang="en-US" altLang="zh-CN" sz="3600" b="1" dirty="0">
                <a:latin typeface="宋体" panose="02010600030101010101" pitchFamily="2" charset="-122"/>
              </a:rPr>
              <a:t>4</a:t>
            </a:r>
            <a:r>
              <a:rPr lang="zh-CN" altLang="en-US" sz="3600" b="1" dirty="0">
                <a:latin typeface="宋体" panose="02010600030101010101" pitchFamily="2" charset="-122"/>
              </a:rPr>
              <a:t>、工资水平的确定</a:t>
            </a:r>
            <a:br>
              <a:rPr lang="zh-CN" altLang="en-US" sz="3600" b="1" dirty="0">
                <a:latin typeface="宋体" panose="02010600030101010101" pitchFamily="2" charset="-122"/>
              </a:rPr>
            </a:br>
            <a:endParaRPr lang="zh-CN" altLang="en-US" sz="3600" b="1" dirty="0">
              <a:latin typeface="宋体" panose="02010600030101010101" pitchFamily="2" charset="-122"/>
            </a:endParaRPr>
          </a:p>
        </p:txBody>
      </p:sp>
      <p:sp>
        <p:nvSpPr>
          <p:cNvPr id="957443" name="文本占位符 957442"/>
          <p:cNvSpPr>
            <a:spLocks noGrp="1"/>
          </p:cNvSpPr>
          <p:nvPr>
            <p:ph type="body" idx="1"/>
          </p:nvPr>
        </p:nvSpPr>
        <p:spPr>
          <a:xfrm>
            <a:off x="539750" y="1125538"/>
            <a:ext cx="8208963" cy="5256212"/>
          </a:xfrm>
          <a:ln/>
        </p:spPr>
        <p:txBody>
          <a:bodyPr/>
          <a:lstStyle/>
          <a:p>
            <a:r>
              <a:rPr lang="zh-CN" altLang="en-US" dirty="0"/>
              <a:t>将职位的分析的结果和职位评价的结果结合起来，建立企业的工资曲线，确定工资水平</a:t>
            </a:r>
          </a:p>
        </p:txBody>
      </p:sp>
    </p:spTree>
  </p:cSld>
  <p:clrMapOvr>
    <a:masterClrMapping/>
  </p:clrMapOvr>
  <p:transition>
    <p:random/>
  </p:transition>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958466" name="标题 958465"/>
          <p:cNvSpPr>
            <a:spLocks noGrp="1"/>
          </p:cNvSpPr>
          <p:nvPr>
            <p:ph type="title"/>
          </p:nvPr>
        </p:nvSpPr>
        <p:spPr>
          <a:ln/>
        </p:spPr>
        <p:txBody>
          <a:bodyPr anchor="ctr"/>
          <a:lstStyle/>
          <a:p>
            <a:r>
              <a:rPr lang="zh-CN" altLang="en-US" dirty="0">
                <a:cs typeface="Times New Roman" panose="02020603050405020304" pitchFamily="18" charset="0"/>
              </a:rPr>
              <a:t>职位评价点值和市场工资之间的回归线</a:t>
            </a:r>
            <a:r>
              <a:rPr lang="zh-CN" altLang="en-US" dirty="0"/>
              <a:t> </a:t>
            </a:r>
          </a:p>
        </p:txBody>
      </p:sp>
      <p:grpSp>
        <p:nvGrpSpPr>
          <p:cNvPr id="958467" name="组合 958466"/>
          <p:cNvGrpSpPr/>
          <p:nvPr/>
        </p:nvGrpSpPr>
        <p:grpSpPr>
          <a:xfrm>
            <a:off x="2057400" y="1676400"/>
            <a:ext cx="4724400" cy="3581400"/>
            <a:chOff x="1296" y="1056"/>
            <a:chExt cx="2976" cy="2256"/>
          </a:xfrm>
        </p:grpSpPr>
        <p:sp>
          <p:nvSpPr>
            <p:cNvPr id="958468" name="直接连接符 958467"/>
            <p:cNvSpPr/>
            <p:nvPr/>
          </p:nvSpPr>
          <p:spPr>
            <a:xfrm flipV="1">
              <a:off x="1887" y="1488"/>
              <a:ext cx="1603" cy="1128"/>
            </a:xfrm>
            <a:prstGeom prst="line">
              <a:avLst/>
            </a:prstGeom>
            <a:ln w="9525" cap="flat" cmpd="sng">
              <a:solidFill>
                <a:srgbClr val="000000"/>
              </a:solidFill>
              <a:prstDash val="solid"/>
              <a:headEnd type="none" w="med" len="med"/>
              <a:tailEnd type="none" w="med" len="med"/>
            </a:ln>
          </p:spPr>
        </p:sp>
        <p:sp>
          <p:nvSpPr>
            <p:cNvPr id="958469" name="直接连接符 958468"/>
            <p:cNvSpPr/>
            <p:nvPr/>
          </p:nvSpPr>
          <p:spPr>
            <a:xfrm>
              <a:off x="1639" y="3004"/>
              <a:ext cx="2175" cy="0"/>
            </a:xfrm>
            <a:prstGeom prst="line">
              <a:avLst/>
            </a:prstGeom>
            <a:ln w="9525" cap="flat" cmpd="sng">
              <a:solidFill>
                <a:srgbClr val="000000"/>
              </a:solidFill>
              <a:prstDash val="solid"/>
              <a:headEnd type="none" w="med" len="med"/>
              <a:tailEnd type="triangle" w="med" len="med"/>
            </a:ln>
          </p:spPr>
        </p:sp>
        <p:sp>
          <p:nvSpPr>
            <p:cNvPr id="958470" name="直接连接符 958469"/>
            <p:cNvSpPr/>
            <p:nvPr/>
          </p:nvSpPr>
          <p:spPr>
            <a:xfrm flipV="1">
              <a:off x="1639" y="1159"/>
              <a:ext cx="0" cy="1845"/>
            </a:xfrm>
            <a:prstGeom prst="line">
              <a:avLst/>
            </a:prstGeom>
            <a:ln w="9525" cap="flat" cmpd="sng">
              <a:solidFill>
                <a:srgbClr val="000000"/>
              </a:solidFill>
              <a:prstDash val="solid"/>
              <a:headEnd type="none" w="med" len="med"/>
              <a:tailEnd type="triangle" w="med" len="med"/>
            </a:ln>
          </p:spPr>
        </p:sp>
        <p:sp>
          <p:nvSpPr>
            <p:cNvPr id="958471" name="文本框 958470"/>
            <p:cNvSpPr txBox="1"/>
            <p:nvPr/>
          </p:nvSpPr>
          <p:spPr>
            <a:xfrm>
              <a:off x="3929" y="2799"/>
              <a:ext cx="343" cy="308"/>
            </a:xfrm>
            <a:prstGeom prst="rect">
              <a:avLst/>
            </a:prstGeom>
            <a:solidFill>
              <a:srgbClr val="FFFFFF"/>
            </a:solidFill>
            <a:ln w="9525">
              <a:noFill/>
            </a:ln>
          </p:spPr>
          <p:txBody>
            <a:bodyPr/>
            <a:lstStyle/>
            <a:p>
              <a:pPr algn="just"/>
              <a:r>
                <a:rPr lang="en-US" altLang="zh-CN" sz="2000" b="1" u="none">
                  <a:latin typeface="Times New Roman" panose="02020603050405020304" pitchFamily="18" charset="0"/>
                </a:rPr>
                <a:t>X</a:t>
              </a:r>
            </a:p>
          </p:txBody>
        </p:sp>
        <p:sp>
          <p:nvSpPr>
            <p:cNvPr id="958472" name="文本框 958471"/>
            <p:cNvSpPr txBox="1"/>
            <p:nvPr/>
          </p:nvSpPr>
          <p:spPr>
            <a:xfrm>
              <a:off x="1296" y="1056"/>
              <a:ext cx="343" cy="308"/>
            </a:xfrm>
            <a:prstGeom prst="rect">
              <a:avLst/>
            </a:prstGeom>
            <a:solidFill>
              <a:srgbClr val="FFFFFF"/>
            </a:solidFill>
            <a:ln w="9525">
              <a:noFill/>
            </a:ln>
          </p:spPr>
          <p:txBody>
            <a:bodyPr/>
            <a:lstStyle/>
            <a:p>
              <a:pPr algn="just"/>
              <a:r>
                <a:rPr lang="en-US" altLang="zh-CN" sz="2000" b="1" u="none">
                  <a:latin typeface="Times New Roman" panose="02020603050405020304" pitchFamily="18" charset="0"/>
                </a:rPr>
                <a:t>Y</a:t>
              </a:r>
            </a:p>
          </p:txBody>
        </p:sp>
        <p:sp>
          <p:nvSpPr>
            <p:cNvPr id="958473" name="文本框 958472"/>
            <p:cNvSpPr txBox="1"/>
            <p:nvPr/>
          </p:nvSpPr>
          <p:spPr>
            <a:xfrm>
              <a:off x="2212" y="3004"/>
              <a:ext cx="1148" cy="308"/>
            </a:xfrm>
            <a:prstGeom prst="rect">
              <a:avLst/>
            </a:prstGeom>
            <a:noFill/>
            <a:ln w="9525">
              <a:noFill/>
            </a:ln>
          </p:spPr>
          <p:txBody>
            <a:bodyPr/>
            <a:lstStyle/>
            <a:p>
              <a:pPr algn="just"/>
              <a:r>
                <a:rPr lang="zh-CN" altLang="en-US" sz="1800" b="1" u="none" dirty="0">
                  <a:latin typeface="Times New Roman" panose="02020603050405020304" pitchFamily="18" charset="0"/>
                </a:rPr>
                <a:t>职位评价得分</a:t>
              </a:r>
            </a:p>
          </p:txBody>
        </p:sp>
        <p:sp>
          <p:nvSpPr>
            <p:cNvPr id="958474" name="文本框 958473"/>
            <p:cNvSpPr txBox="1"/>
            <p:nvPr/>
          </p:nvSpPr>
          <p:spPr>
            <a:xfrm>
              <a:off x="1325" y="1452"/>
              <a:ext cx="343" cy="1333"/>
            </a:xfrm>
            <a:prstGeom prst="rect">
              <a:avLst/>
            </a:prstGeom>
            <a:noFill/>
            <a:ln w="9525">
              <a:noFill/>
            </a:ln>
          </p:spPr>
          <p:txBody>
            <a:bodyPr/>
            <a:lstStyle/>
            <a:p>
              <a:pPr algn="just"/>
              <a:r>
                <a:rPr lang="zh-CN" altLang="en-US" sz="2000" b="1" u="none" dirty="0">
                  <a:latin typeface="Times New Roman" panose="02020603050405020304" pitchFamily="18" charset="0"/>
                </a:rPr>
                <a:t>市场工资数据</a:t>
              </a:r>
            </a:p>
          </p:txBody>
        </p:sp>
        <p:sp>
          <p:nvSpPr>
            <p:cNvPr id="958475" name="文本框 958474"/>
            <p:cNvSpPr txBox="1"/>
            <p:nvPr/>
          </p:nvSpPr>
          <p:spPr>
            <a:xfrm>
              <a:off x="2441" y="1774"/>
              <a:ext cx="114" cy="305"/>
            </a:xfrm>
            <a:prstGeom prst="rect">
              <a:avLst/>
            </a:prstGeom>
            <a:noFill/>
            <a:ln w="9525">
              <a:noFill/>
            </a:ln>
          </p:spPr>
          <p:txBody>
            <a:bodyPr lIns="0" tIns="0" rIns="0" bIns="0"/>
            <a:lstStyle/>
            <a:p>
              <a:pPr algn="just"/>
              <a:endParaRPr sz="2000" u="none" dirty="0">
                <a:solidFill>
                  <a:schemeClr val="tx2"/>
                </a:solidFill>
                <a:latin typeface="Times New Roman" panose="02020603050405020304" pitchFamily="18" charset="0"/>
              </a:endParaRPr>
            </a:p>
          </p:txBody>
        </p:sp>
        <p:sp>
          <p:nvSpPr>
            <p:cNvPr id="958476" name="文本框 958475"/>
            <p:cNvSpPr txBox="1"/>
            <p:nvPr/>
          </p:nvSpPr>
          <p:spPr>
            <a:xfrm>
              <a:off x="2670" y="1671"/>
              <a:ext cx="114" cy="306"/>
            </a:xfrm>
            <a:prstGeom prst="rect">
              <a:avLst/>
            </a:prstGeom>
            <a:noFill/>
            <a:ln w="9525">
              <a:noFill/>
            </a:ln>
          </p:spPr>
          <p:txBody>
            <a:bodyPr lIns="0" tIns="0" rIns="0" bIns="0"/>
            <a:lstStyle/>
            <a:p>
              <a:pPr algn="just"/>
              <a:endParaRPr sz="2000" u="none" dirty="0">
                <a:solidFill>
                  <a:schemeClr val="tx2"/>
                </a:solidFill>
                <a:latin typeface="Times New Roman" panose="02020603050405020304" pitchFamily="18" charset="0"/>
              </a:endParaRPr>
            </a:p>
          </p:txBody>
        </p:sp>
        <p:sp>
          <p:nvSpPr>
            <p:cNvPr id="958477" name="文本框 958476"/>
            <p:cNvSpPr txBox="1"/>
            <p:nvPr/>
          </p:nvSpPr>
          <p:spPr>
            <a:xfrm>
              <a:off x="2898" y="1569"/>
              <a:ext cx="115" cy="305"/>
            </a:xfrm>
            <a:prstGeom prst="rect">
              <a:avLst/>
            </a:prstGeom>
            <a:noFill/>
            <a:ln w="9525">
              <a:noFill/>
            </a:ln>
          </p:spPr>
          <p:txBody>
            <a:bodyPr lIns="0" tIns="0" rIns="0" bIns="0"/>
            <a:lstStyle/>
            <a:p>
              <a:pPr algn="just"/>
              <a:endParaRPr sz="2000" u="none" dirty="0">
                <a:solidFill>
                  <a:schemeClr val="tx2"/>
                </a:solidFill>
                <a:latin typeface="Times New Roman" panose="02020603050405020304" pitchFamily="18" charset="0"/>
              </a:endParaRPr>
            </a:p>
          </p:txBody>
        </p:sp>
        <p:sp>
          <p:nvSpPr>
            <p:cNvPr id="958478" name="文本框 958477"/>
            <p:cNvSpPr txBox="1"/>
            <p:nvPr/>
          </p:nvSpPr>
          <p:spPr>
            <a:xfrm>
              <a:off x="3013" y="1774"/>
              <a:ext cx="114" cy="305"/>
            </a:xfrm>
            <a:prstGeom prst="rect">
              <a:avLst/>
            </a:prstGeom>
            <a:noFill/>
            <a:ln w="9525">
              <a:noFill/>
            </a:ln>
          </p:spPr>
          <p:txBody>
            <a:bodyPr lIns="0" tIns="0" rIns="0" bIns="0"/>
            <a:lstStyle/>
            <a:p>
              <a:pPr algn="just"/>
              <a:endParaRPr sz="2000" u="none" dirty="0">
                <a:solidFill>
                  <a:schemeClr val="tx2"/>
                </a:solidFill>
                <a:latin typeface="Times New Roman" panose="02020603050405020304" pitchFamily="18" charset="0"/>
              </a:endParaRPr>
            </a:p>
          </p:txBody>
        </p:sp>
        <p:sp>
          <p:nvSpPr>
            <p:cNvPr id="958479" name="文本框 958478"/>
            <p:cNvSpPr txBox="1"/>
            <p:nvPr/>
          </p:nvSpPr>
          <p:spPr>
            <a:xfrm>
              <a:off x="3242" y="1671"/>
              <a:ext cx="114" cy="306"/>
            </a:xfrm>
            <a:prstGeom prst="rect">
              <a:avLst/>
            </a:prstGeom>
            <a:noFill/>
            <a:ln w="9525">
              <a:noFill/>
            </a:ln>
          </p:spPr>
          <p:txBody>
            <a:bodyPr lIns="0" tIns="0" rIns="0" bIns="0"/>
            <a:lstStyle/>
            <a:p>
              <a:pPr algn="just"/>
              <a:endParaRPr sz="2000" u="none" dirty="0">
                <a:solidFill>
                  <a:schemeClr val="tx2"/>
                </a:solidFill>
                <a:latin typeface="Times New Roman" panose="02020603050405020304" pitchFamily="18" charset="0"/>
              </a:endParaRPr>
            </a:p>
          </p:txBody>
        </p:sp>
        <p:sp>
          <p:nvSpPr>
            <p:cNvPr id="958480" name="文本框 958479"/>
            <p:cNvSpPr txBox="1"/>
            <p:nvPr/>
          </p:nvSpPr>
          <p:spPr>
            <a:xfrm>
              <a:off x="2784" y="1979"/>
              <a:ext cx="114" cy="306"/>
            </a:xfrm>
            <a:prstGeom prst="rect">
              <a:avLst/>
            </a:prstGeom>
            <a:noFill/>
            <a:ln w="9525">
              <a:noFill/>
            </a:ln>
          </p:spPr>
          <p:txBody>
            <a:bodyPr lIns="0" tIns="0" rIns="0" bIns="0"/>
            <a:lstStyle/>
            <a:p>
              <a:pPr algn="just"/>
              <a:endParaRPr sz="2000" u="none" dirty="0">
                <a:solidFill>
                  <a:schemeClr val="tx2"/>
                </a:solidFill>
                <a:latin typeface="Times New Roman" panose="02020603050405020304" pitchFamily="18" charset="0"/>
              </a:endParaRPr>
            </a:p>
          </p:txBody>
        </p:sp>
        <p:sp>
          <p:nvSpPr>
            <p:cNvPr id="958481" name="文本框 958480"/>
            <p:cNvSpPr txBox="1"/>
            <p:nvPr/>
          </p:nvSpPr>
          <p:spPr>
            <a:xfrm>
              <a:off x="2555" y="2184"/>
              <a:ext cx="115" cy="306"/>
            </a:xfrm>
            <a:prstGeom prst="rect">
              <a:avLst/>
            </a:prstGeom>
            <a:noFill/>
            <a:ln w="9525">
              <a:noFill/>
            </a:ln>
          </p:spPr>
          <p:txBody>
            <a:bodyPr lIns="0" tIns="0" rIns="0" bIns="0"/>
            <a:lstStyle/>
            <a:p>
              <a:pPr algn="just"/>
              <a:endParaRPr sz="2000" u="none" dirty="0">
                <a:solidFill>
                  <a:schemeClr val="tx2"/>
                </a:solidFill>
                <a:latin typeface="Times New Roman" panose="02020603050405020304" pitchFamily="18" charset="0"/>
              </a:endParaRPr>
            </a:p>
          </p:txBody>
        </p:sp>
        <p:sp>
          <p:nvSpPr>
            <p:cNvPr id="958482" name="文本框 958481"/>
            <p:cNvSpPr txBox="1"/>
            <p:nvPr/>
          </p:nvSpPr>
          <p:spPr>
            <a:xfrm>
              <a:off x="2326" y="1979"/>
              <a:ext cx="115" cy="306"/>
            </a:xfrm>
            <a:prstGeom prst="rect">
              <a:avLst/>
            </a:prstGeom>
            <a:noFill/>
            <a:ln w="9525">
              <a:noFill/>
            </a:ln>
          </p:spPr>
          <p:txBody>
            <a:bodyPr lIns="0" tIns="0" rIns="0" bIns="0"/>
            <a:lstStyle/>
            <a:p>
              <a:pPr algn="just"/>
              <a:endParaRPr sz="2000" u="none" dirty="0">
                <a:solidFill>
                  <a:schemeClr val="tx2"/>
                </a:solidFill>
                <a:latin typeface="Times New Roman" panose="02020603050405020304" pitchFamily="18" charset="0"/>
              </a:endParaRPr>
            </a:p>
          </p:txBody>
        </p:sp>
        <p:sp>
          <p:nvSpPr>
            <p:cNvPr id="958483" name="文本框 958482"/>
            <p:cNvSpPr txBox="1"/>
            <p:nvPr/>
          </p:nvSpPr>
          <p:spPr>
            <a:xfrm>
              <a:off x="2441" y="1774"/>
              <a:ext cx="114" cy="305"/>
            </a:xfrm>
            <a:prstGeom prst="rect">
              <a:avLst/>
            </a:prstGeom>
            <a:noFill/>
            <a:ln w="9525">
              <a:noFill/>
            </a:ln>
          </p:spPr>
          <p:txBody>
            <a:bodyPr lIns="0" tIns="0" rIns="0" bIns="0"/>
            <a:lstStyle/>
            <a:p>
              <a:pPr algn="just"/>
              <a:endParaRPr sz="2000" u="none" dirty="0">
                <a:solidFill>
                  <a:schemeClr val="tx2"/>
                </a:solidFill>
                <a:latin typeface="Times New Roman" panose="02020603050405020304" pitchFamily="18" charset="0"/>
              </a:endParaRPr>
            </a:p>
          </p:txBody>
        </p:sp>
        <p:sp>
          <p:nvSpPr>
            <p:cNvPr id="958484" name="文本框 958483"/>
            <p:cNvSpPr txBox="1"/>
            <p:nvPr/>
          </p:nvSpPr>
          <p:spPr>
            <a:xfrm>
              <a:off x="2784" y="1774"/>
              <a:ext cx="114" cy="305"/>
            </a:xfrm>
            <a:prstGeom prst="rect">
              <a:avLst/>
            </a:prstGeom>
            <a:noFill/>
            <a:ln w="9525">
              <a:noFill/>
            </a:ln>
          </p:spPr>
          <p:txBody>
            <a:bodyPr lIns="0" tIns="0" rIns="0" bIns="0"/>
            <a:lstStyle/>
            <a:p>
              <a:pPr algn="just"/>
              <a:endParaRPr sz="2000" u="none" dirty="0">
                <a:solidFill>
                  <a:schemeClr val="tx2"/>
                </a:solidFill>
                <a:latin typeface="Times New Roman" panose="02020603050405020304" pitchFamily="18" charset="0"/>
              </a:endParaRPr>
            </a:p>
          </p:txBody>
        </p:sp>
        <p:sp>
          <p:nvSpPr>
            <p:cNvPr id="958485" name="文本框 958484"/>
            <p:cNvSpPr txBox="1"/>
            <p:nvPr/>
          </p:nvSpPr>
          <p:spPr>
            <a:xfrm>
              <a:off x="3013" y="1569"/>
              <a:ext cx="114" cy="305"/>
            </a:xfrm>
            <a:prstGeom prst="rect">
              <a:avLst/>
            </a:prstGeom>
            <a:noFill/>
            <a:ln w="9525">
              <a:noFill/>
            </a:ln>
          </p:spPr>
          <p:txBody>
            <a:bodyPr lIns="0" tIns="0" rIns="0" bIns="0"/>
            <a:lstStyle/>
            <a:p>
              <a:pPr algn="just"/>
              <a:endParaRPr sz="2000" u="none" dirty="0">
                <a:solidFill>
                  <a:schemeClr val="tx2"/>
                </a:solidFill>
                <a:latin typeface="Times New Roman" panose="02020603050405020304" pitchFamily="18" charset="0"/>
              </a:endParaRPr>
            </a:p>
          </p:txBody>
        </p:sp>
        <p:sp>
          <p:nvSpPr>
            <p:cNvPr id="958486" name="文本框 958485"/>
            <p:cNvSpPr txBox="1"/>
            <p:nvPr/>
          </p:nvSpPr>
          <p:spPr>
            <a:xfrm>
              <a:off x="3013" y="1466"/>
              <a:ext cx="114" cy="306"/>
            </a:xfrm>
            <a:prstGeom prst="rect">
              <a:avLst/>
            </a:prstGeom>
            <a:noFill/>
            <a:ln w="9525">
              <a:noFill/>
            </a:ln>
          </p:spPr>
          <p:txBody>
            <a:bodyPr lIns="0" tIns="0" rIns="0" bIns="0"/>
            <a:lstStyle/>
            <a:p>
              <a:pPr algn="just"/>
              <a:endParaRPr sz="2000" u="none" dirty="0">
                <a:solidFill>
                  <a:schemeClr val="tx2"/>
                </a:solidFill>
                <a:latin typeface="Times New Roman" panose="02020603050405020304" pitchFamily="18" charset="0"/>
              </a:endParaRPr>
            </a:p>
          </p:txBody>
        </p:sp>
        <p:sp>
          <p:nvSpPr>
            <p:cNvPr id="958487" name="文本框 958486"/>
            <p:cNvSpPr txBox="1"/>
            <p:nvPr/>
          </p:nvSpPr>
          <p:spPr>
            <a:xfrm>
              <a:off x="3127" y="1569"/>
              <a:ext cx="115" cy="305"/>
            </a:xfrm>
            <a:prstGeom prst="rect">
              <a:avLst/>
            </a:prstGeom>
            <a:noFill/>
            <a:ln w="9525">
              <a:noFill/>
            </a:ln>
          </p:spPr>
          <p:txBody>
            <a:bodyPr lIns="0" tIns="0" rIns="0" bIns="0"/>
            <a:lstStyle/>
            <a:p>
              <a:pPr algn="just"/>
              <a:endParaRPr sz="2000" u="none" dirty="0">
                <a:solidFill>
                  <a:schemeClr val="tx2"/>
                </a:solidFill>
                <a:latin typeface="Times New Roman" panose="02020603050405020304" pitchFamily="18" charset="0"/>
              </a:endParaRPr>
            </a:p>
          </p:txBody>
        </p:sp>
        <p:sp>
          <p:nvSpPr>
            <p:cNvPr id="958488" name="文本框 958487"/>
            <p:cNvSpPr txBox="1"/>
            <p:nvPr/>
          </p:nvSpPr>
          <p:spPr>
            <a:xfrm>
              <a:off x="2784" y="1569"/>
              <a:ext cx="114" cy="305"/>
            </a:xfrm>
            <a:prstGeom prst="rect">
              <a:avLst/>
            </a:prstGeom>
            <a:noFill/>
            <a:ln w="9525">
              <a:noFill/>
            </a:ln>
          </p:spPr>
          <p:txBody>
            <a:bodyPr lIns="0" tIns="0" rIns="0" bIns="0"/>
            <a:lstStyle/>
            <a:p>
              <a:pPr algn="just"/>
              <a:endParaRPr sz="2000" u="none" dirty="0">
                <a:solidFill>
                  <a:schemeClr val="tx2"/>
                </a:solidFill>
                <a:latin typeface="Times New Roman" panose="02020603050405020304" pitchFamily="18" charset="0"/>
              </a:endParaRPr>
            </a:p>
          </p:txBody>
        </p:sp>
        <p:sp>
          <p:nvSpPr>
            <p:cNvPr id="958489" name="文本框 958488"/>
            <p:cNvSpPr txBox="1"/>
            <p:nvPr/>
          </p:nvSpPr>
          <p:spPr>
            <a:xfrm>
              <a:off x="3127" y="1466"/>
              <a:ext cx="115" cy="306"/>
            </a:xfrm>
            <a:prstGeom prst="rect">
              <a:avLst/>
            </a:prstGeom>
            <a:noFill/>
            <a:ln w="9525">
              <a:noFill/>
            </a:ln>
          </p:spPr>
          <p:txBody>
            <a:bodyPr lIns="0" tIns="0" rIns="0" bIns="0"/>
            <a:lstStyle/>
            <a:p>
              <a:pPr algn="just"/>
              <a:endParaRPr sz="2000" u="none" dirty="0">
                <a:solidFill>
                  <a:schemeClr val="tx2"/>
                </a:solidFill>
                <a:latin typeface="Times New Roman" panose="02020603050405020304" pitchFamily="18" charset="0"/>
              </a:endParaRPr>
            </a:p>
          </p:txBody>
        </p:sp>
        <p:sp>
          <p:nvSpPr>
            <p:cNvPr id="958490" name="文本框 958489"/>
            <p:cNvSpPr txBox="1"/>
            <p:nvPr/>
          </p:nvSpPr>
          <p:spPr>
            <a:xfrm>
              <a:off x="3242" y="1466"/>
              <a:ext cx="114" cy="306"/>
            </a:xfrm>
            <a:prstGeom prst="rect">
              <a:avLst/>
            </a:prstGeom>
            <a:noFill/>
            <a:ln w="9525">
              <a:noFill/>
            </a:ln>
          </p:spPr>
          <p:txBody>
            <a:bodyPr lIns="0" tIns="0" rIns="0" bIns="0"/>
            <a:lstStyle/>
            <a:p>
              <a:pPr algn="just"/>
              <a:endParaRPr sz="2000" u="none" dirty="0">
                <a:solidFill>
                  <a:schemeClr val="tx2"/>
                </a:solidFill>
                <a:latin typeface="Times New Roman" panose="02020603050405020304" pitchFamily="18" charset="0"/>
              </a:endParaRPr>
            </a:p>
          </p:txBody>
        </p:sp>
        <p:sp>
          <p:nvSpPr>
            <p:cNvPr id="958491" name="文本框 958490"/>
            <p:cNvSpPr txBox="1"/>
            <p:nvPr/>
          </p:nvSpPr>
          <p:spPr>
            <a:xfrm>
              <a:off x="2670" y="1876"/>
              <a:ext cx="114" cy="306"/>
            </a:xfrm>
            <a:prstGeom prst="rect">
              <a:avLst/>
            </a:prstGeom>
            <a:noFill/>
            <a:ln w="9525">
              <a:noFill/>
            </a:ln>
          </p:spPr>
          <p:txBody>
            <a:bodyPr lIns="0" tIns="0" rIns="0" bIns="0"/>
            <a:lstStyle/>
            <a:p>
              <a:pPr algn="just"/>
              <a:endParaRPr sz="2000" u="none" dirty="0">
                <a:solidFill>
                  <a:schemeClr val="tx2"/>
                </a:solidFill>
                <a:latin typeface="Times New Roman" panose="02020603050405020304" pitchFamily="18" charset="0"/>
              </a:endParaRPr>
            </a:p>
          </p:txBody>
        </p:sp>
        <p:sp>
          <p:nvSpPr>
            <p:cNvPr id="958492" name="文本框 958491"/>
            <p:cNvSpPr txBox="1"/>
            <p:nvPr/>
          </p:nvSpPr>
          <p:spPr>
            <a:xfrm>
              <a:off x="2441" y="1876"/>
              <a:ext cx="114" cy="306"/>
            </a:xfrm>
            <a:prstGeom prst="rect">
              <a:avLst/>
            </a:prstGeom>
            <a:noFill/>
            <a:ln w="9525">
              <a:noFill/>
            </a:ln>
          </p:spPr>
          <p:txBody>
            <a:bodyPr lIns="0" tIns="0" rIns="0" bIns="0"/>
            <a:lstStyle/>
            <a:p>
              <a:pPr algn="just"/>
              <a:endParaRPr sz="2000" u="none" dirty="0">
                <a:solidFill>
                  <a:schemeClr val="tx2"/>
                </a:solidFill>
                <a:latin typeface="Times New Roman" panose="02020603050405020304" pitchFamily="18" charset="0"/>
              </a:endParaRPr>
            </a:p>
          </p:txBody>
        </p:sp>
        <p:sp>
          <p:nvSpPr>
            <p:cNvPr id="958493" name="文本框 958492"/>
            <p:cNvSpPr txBox="1"/>
            <p:nvPr/>
          </p:nvSpPr>
          <p:spPr>
            <a:xfrm>
              <a:off x="2555" y="1774"/>
              <a:ext cx="115" cy="305"/>
            </a:xfrm>
            <a:prstGeom prst="rect">
              <a:avLst/>
            </a:prstGeom>
            <a:noFill/>
            <a:ln w="9525">
              <a:noFill/>
            </a:ln>
          </p:spPr>
          <p:txBody>
            <a:bodyPr lIns="0" tIns="0" rIns="0" bIns="0"/>
            <a:lstStyle/>
            <a:p>
              <a:pPr algn="just"/>
              <a:endParaRPr sz="2000" u="none" dirty="0">
                <a:solidFill>
                  <a:schemeClr val="tx2"/>
                </a:solidFill>
                <a:latin typeface="Times New Roman" panose="02020603050405020304" pitchFamily="18" charset="0"/>
              </a:endParaRPr>
            </a:p>
          </p:txBody>
        </p:sp>
        <p:sp>
          <p:nvSpPr>
            <p:cNvPr id="958494" name="文本框 958493"/>
            <p:cNvSpPr txBox="1"/>
            <p:nvPr/>
          </p:nvSpPr>
          <p:spPr>
            <a:xfrm>
              <a:off x="2898" y="1774"/>
              <a:ext cx="115" cy="305"/>
            </a:xfrm>
            <a:prstGeom prst="rect">
              <a:avLst/>
            </a:prstGeom>
            <a:noFill/>
            <a:ln w="9525">
              <a:noFill/>
            </a:ln>
          </p:spPr>
          <p:txBody>
            <a:bodyPr lIns="0" tIns="0" rIns="0" bIns="0"/>
            <a:lstStyle/>
            <a:p>
              <a:pPr algn="just"/>
              <a:endParaRPr sz="2000" u="none" dirty="0">
                <a:solidFill>
                  <a:schemeClr val="tx2"/>
                </a:solidFill>
                <a:latin typeface="Times New Roman" panose="02020603050405020304" pitchFamily="18" charset="0"/>
              </a:endParaRPr>
            </a:p>
          </p:txBody>
        </p:sp>
        <p:sp>
          <p:nvSpPr>
            <p:cNvPr id="958495" name="文本框 958494"/>
            <p:cNvSpPr txBox="1"/>
            <p:nvPr/>
          </p:nvSpPr>
          <p:spPr>
            <a:xfrm>
              <a:off x="2898" y="1671"/>
              <a:ext cx="115" cy="306"/>
            </a:xfrm>
            <a:prstGeom prst="rect">
              <a:avLst/>
            </a:prstGeom>
            <a:noFill/>
            <a:ln w="9525">
              <a:noFill/>
            </a:ln>
          </p:spPr>
          <p:txBody>
            <a:bodyPr lIns="0" tIns="0" rIns="0" bIns="0"/>
            <a:lstStyle/>
            <a:p>
              <a:pPr algn="just"/>
              <a:endParaRPr sz="2000" u="none" dirty="0">
                <a:solidFill>
                  <a:schemeClr val="tx2"/>
                </a:solidFill>
                <a:latin typeface="Times New Roman" panose="02020603050405020304" pitchFamily="18" charset="0"/>
              </a:endParaRPr>
            </a:p>
          </p:txBody>
        </p:sp>
        <p:sp>
          <p:nvSpPr>
            <p:cNvPr id="958496" name="文本框 958495"/>
            <p:cNvSpPr txBox="1"/>
            <p:nvPr/>
          </p:nvSpPr>
          <p:spPr>
            <a:xfrm>
              <a:off x="3013" y="1671"/>
              <a:ext cx="114" cy="306"/>
            </a:xfrm>
            <a:prstGeom prst="rect">
              <a:avLst/>
            </a:prstGeom>
            <a:noFill/>
            <a:ln w="9525">
              <a:noFill/>
            </a:ln>
          </p:spPr>
          <p:txBody>
            <a:bodyPr lIns="0" tIns="0" rIns="0" bIns="0"/>
            <a:lstStyle/>
            <a:p>
              <a:pPr algn="just"/>
              <a:endParaRPr sz="2000" u="none" dirty="0">
                <a:solidFill>
                  <a:schemeClr val="tx2"/>
                </a:solidFill>
                <a:latin typeface="Times New Roman" panose="02020603050405020304" pitchFamily="18" charset="0"/>
              </a:endParaRPr>
            </a:p>
          </p:txBody>
        </p:sp>
        <p:sp>
          <p:nvSpPr>
            <p:cNvPr id="958497" name="文本框 958496"/>
            <p:cNvSpPr txBox="1"/>
            <p:nvPr/>
          </p:nvSpPr>
          <p:spPr>
            <a:xfrm>
              <a:off x="2326" y="2184"/>
              <a:ext cx="115" cy="306"/>
            </a:xfrm>
            <a:prstGeom prst="rect">
              <a:avLst/>
            </a:prstGeom>
            <a:noFill/>
            <a:ln w="9525">
              <a:noFill/>
            </a:ln>
          </p:spPr>
          <p:txBody>
            <a:bodyPr lIns="0" tIns="0" rIns="0" bIns="0"/>
            <a:lstStyle/>
            <a:p>
              <a:pPr algn="just"/>
              <a:endParaRPr sz="2000" u="none" dirty="0">
                <a:solidFill>
                  <a:schemeClr val="tx2"/>
                </a:solidFill>
                <a:latin typeface="Times New Roman" panose="02020603050405020304" pitchFamily="18" charset="0"/>
              </a:endParaRPr>
            </a:p>
          </p:txBody>
        </p:sp>
        <p:sp>
          <p:nvSpPr>
            <p:cNvPr id="958498" name="文本框 958497"/>
            <p:cNvSpPr txBox="1"/>
            <p:nvPr/>
          </p:nvSpPr>
          <p:spPr>
            <a:xfrm>
              <a:off x="2441" y="2184"/>
              <a:ext cx="114" cy="306"/>
            </a:xfrm>
            <a:prstGeom prst="rect">
              <a:avLst/>
            </a:prstGeom>
            <a:noFill/>
            <a:ln w="9525">
              <a:noFill/>
            </a:ln>
          </p:spPr>
          <p:txBody>
            <a:bodyPr lIns="0" tIns="0" rIns="0" bIns="0"/>
            <a:lstStyle/>
            <a:p>
              <a:pPr algn="just"/>
              <a:endParaRPr sz="2000" u="none" dirty="0">
                <a:solidFill>
                  <a:schemeClr val="tx2"/>
                </a:solidFill>
                <a:latin typeface="Times New Roman" panose="02020603050405020304" pitchFamily="18" charset="0"/>
              </a:endParaRPr>
            </a:p>
          </p:txBody>
        </p:sp>
        <p:sp>
          <p:nvSpPr>
            <p:cNvPr id="958499" name="文本框 958498"/>
            <p:cNvSpPr txBox="1"/>
            <p:nvPr/>
          </p:nvSpPr>
          <p:spPr>
            <a:xfrm>
              <a:off x="2441" y="2081"/>
              <a:ext cx="114" cy="306"/>
            </a:xfrm>
            <a:prstGeom prst="rect">
              <a:avLst/>
            </a:prstGeom>
            <a:noFill/>
            <a:ln w="9525">
              <a:noFill/>
            </a:ln>
          </p:spPr>
          <p:txBody>
            <a:bodyPr lIns="0" tIns="0" rIns="0" bIns="0"/>
            <a:lstStyle/>
            <a:p>
              <a:pPr algn="just"/>
              <a:endParaRPr sz="2000" u="none" dirty="0">
                <a:solidFill>
                  <a:schemeClr val="tx2"/>
                </a:solidFill>
                <a:latin typeface="Times New Roman" panose="02020603050405020304" pitchFamily="18" charset="0"/>
              </a:endParaRPr>
            </a:p>
          </p:txBody>
        </p:sp>
        <p:sp>
          <p:nvSpPr>
            <p:cNvPr id="958500" name="文本框 958499"/>
            <p:cNvSpPr txBox="1"/>
            <p:nvPr/>
          </p:nvSpPr>
          <p:spPr>
            <a:xfrm>
              <a:off x="2555" y="1671"/>
              <a:ext cx="115" cy="306"/>
            </a:xfrm>
            <a:prstGeom prst="rect">
              <a:avLst/>
            </a:prstGeom>
            <a:noFill/>
            <a:ln w="9525">
              <a:noFill/>
            </a:ln>
          </p:spPr>
          <p:txBody>
            <a:bodyPr lIns="0" tIns="0" rIns="0" bIns="0"/>
            <a:lstStyle/>
            <a:p>
              <a:pPr algn="just"/>
              <a:endParaRPr sz="2000" u="none" dirty="0">
                <a:solidFill>
                  <a:schemeClr val="tx2"/>
                </a:solidFill>
                <a:latin typeface="Times New Roman" panose="02020603050405020304" pitchFamily="18" charset="0"/>
              </a:endParaRPr>
            </a:p>
          </p:txBody>
        </p:sp>
        <p:sp>
          <p:nvSpPr>
            <p:cNvPr id="958501" name="文本框 958500"/>
            <p:cNvSpPr txBox="1"/>
            <p:nvPr/>
          </p:nvSpPr>
          <p:spPr>
            <a:xfrm>
              <a:off x="2555" y="2081"/>
              <a:ext cx="115" cy="306"/>
            </a:xfrm>
            <a:prstGeom prst="rect">
              <a:avLst/>
            </a:prstGeom>
            <a:noFill/>
            <a:ln w="9525">
              <a:noFill/>
            </a:ln>
          </p:spPr>
          <p:txBody>
            <a:bodyPr lIns="0" tIns="0" rIns="0" bIns="0"/>
            <a:lstStyle/>
            <a:p>
              <a:pPr algn="just"/>
              <a:endParaRPr sz="2000" u="none" dirty="0">
                <a:solidFill>
                  <a:schemeClr val="tx2"/>
                </a:solidFill>
                <a:latin typeface="Times New Roman" panose="02020603050405020304" pitchFamily="18" charset="0"/>
              </a:endParaRPr>
            </a:p>
          </p:txBody>
        </p:sp>
        <p:sp>
          <p:nvSpPr>
            <p:cNvPr id="958502" name="文本框 958501"/>
            <p:cNvSpPr txBox="1"/>
            <p:nvPr/>
          </p:nvSpPr>
          <p:spPr>
            <a:xfrm>
              <a:off x="2555" y="1979"/>
              <a:ext cx="115" cy="306"/>
            </a:xfrm>
            <a:prstGeom prst="rect">
              <a:avLst/>
            </a:prstGeom>
            <a:noFill/>
            <a:ln w="9525">
              <a:noFill/>
            </a:ln>
          </p:spPr>
          <p:txBody>
            <a:bodyPr lIns="0" tIns="0" rIns="0" bIns="0"/>
            <a:lstStyle/>
            <a:p>
              <a:pPr algn="just"/>
              <a:endParaRPr sz="2000" u="none" dirty="0">
                <a:solidFill>
                  <a:schemeClr val="tx2"/>
                </a:solidFill>
                <a:latin typeface="Times New Roman" panose="02020603050405020304" pitchFamily="18" charset="0"/>
              </a:endParaRPr>
            </a:p>
          </p:txBody>
        </p:sp>
      </p:grpSp>
    </p:spTree>
  </p:cSld>
  <p:clrMapOvr>
    <a:masterClrMapping/>
  </p:clrMapOvr>
  <p:transition>
    <p:random/>
  </p:transition>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959490" name="标题 959489"/>
          <p:cNvSpPr>
            <a:spLocks noGrp="1"/>
          </p:cNvSpPr>
          <p:nvPr>
            <p:ph type="title"/>
          </p:nvPr>
        </p:nvSpPr>
        <p:spPr>
          <a:ln/>
        </p:spPr>
        <p:txBody>
          <a:bodyPr anchor="ctr"/>
          <a:lstStyle/>
          <a:p>
            <a:r>
              <a:rPr lang="zh-CN" altLang="en-US" dirty="0"/>
              <a:t>企业的三种薪酬政策</a:t>
            </a:r>
          </a:p>
        </p:txBody>
      </p:sp>
      <p:grpSp>
        <p:nvGrpSpPr>
          <p:cNvPr id="959491" name="组合 959490"/>
          <p:cNvGrpSpPr/>
          <p:nvPr/>
        </p:nvGrpSpPr>
        <p:grpSpPr>
          <a:xfrm>
            <a:off x="1255713" y="1341438"/>
            <a:ext cx="6629400" cy="4419600"/>
            <a:chOff x="3600" y="10176"/>
            <a:chExt cx="5940" cy="3432"/>
          </a:xfrm>
        </p:grpSpPr>
        <p:sp>
          <p:nvSpPr>
            <p:cNvPr id="959492" name="直接连接符 959491"/>
            <p:cNvSpPr/>
            <p:nvPr/>
          </p:nvSpPr>
          <p:spPr>
            <a:xfrm>
              <a:off x="4320" y="13452"/>
              <a:ext cx="3420" cy="0"/>
            </a:xfrm>
            <a:prstGeom prst="line">
              <a:avLst/>
            </a:prstGeom>
            <a:ln w="9525" cap="flat" cmpd="sng">
              <a:solidFill>
                <a:srgbClr val="000000"/>
              </a:solidFill>
              <a:prstDash val="solid"/>
              <a:headEnd type="none" w="med" len="med"/>
              <a:tailEnd type="triangle" w="med" len="med"/>
            </a:ln>
          </p:spPr>
        </p:sp>
        <p:sp>
          <p:nvSpPr>
            <p:cNvPr id="959493" name="直接连接符 959492"/>
            <p:cNvSpPr/>
            <p:nvPr/>
          </p:nvSpPr>
          <p:spPr>
            <a:xfrm flipV="1">
              <a:off x="4320" y="10644"/>
              <a:ext cx="0" cy="2808"/>
            </a:xfrm>
            <a:prstGeom prst="line">
              <a:avLst/>
            </a:prstGeom>
            <a:ln w="9525" cap="flat" cmpd="sng">
              <a:solidFill>
                <a:srgbClr val="000000"/>
              </a:solidFill>
              <a:prstDash val="solid"/>
              <a:headEnd type="none" w="med" len="med"/>
              <a:tailEnd type="triangle" w="med" len="med"/>
            </a:ln>
          </p:spPr>
        </p:sp>
        <p:sp>
          <p:nvSpPr>
            <p:cNvPr id="959494" name="直接连接符 959493"/>
            <p:cNvSpPr/>
            <p:nvPr/>
          </p:nvSpPr>
          <p:spPr>
            <a:xfrm flipV="1">
              <a:off x="4680" y="11112"/>
              <a:ext cx="2520" cy="1716"/>
            </a:xfrm>
            <a:prstGeom prst="line">
              <a:avLst/>
            </a:prstGeom>
            <a:ln w="9525" cap="flat" cmpd="sng">
              <a:solidFill>
                <a:srgbClr val="000000"/>
              </a:solidFill>
              <a:prstDash val="solid"/>
              <a:headEnd type="none" w="med" len="med"/>
              <a:tailEnd type="none" w="med" len="med"/>
            </a:ln>
          </p:spPr>
        </p:sp>
        <p:sp>
          <p:nvSpPr>
            <p:cNvPr id="959495" name="文本框 959494"/>
            <p:cNvSpPr txBox="1"/>
            <p:nvPr/>
          </p:nvSpPr>
          <p:spPr>
            <a:xfrm>
              <a:off x="7920" y="13140"/>
              <a:ext cx="540" cy="468"/>
            </a:xfrm>
            <a:prstGeom prst="rect">
              <a:avLst/>
            </a:prstGeom>
            <a:solidFill>
              <a:srgbClr val="FFFFFF"/>
            </a:solidFill>
            <a:ln w="9525">
              <a:noFill/>
            </a:ln>
          </p:spPr>
          <p:txBody>
            <a:bodyPr/>
            <a:lstStyle/>
            <a:p>
              <a:pPr algn="just"/>
              <a:r>
                <a:rPr lang="en-US" altLang="zh-CN" sz="1800" b="1" u="none">
                  <a:latin typeface="Times New Roman" panose="02020603050405020304" pitchFamily="18" charset="0"/>
                </a:rPr>
                <a:t>X</a:t>
              </a:r>
            </a:p>
          </p:txBody>
        </p:sp>
        <p:sp>
          <p:nvSpPr>
            <p:cNvPr id="959496" name="文本框 959495"/>
            <p:cNvSpPr txBox="1"/>
            <p:nvPr/>
          </p:nvSpPr>
          <p:spPr>
            <a:xfrm>
              <a:off x="3600" y="10488"/>
              <a:ext cx="540" cy="468"/>
            </a:xfrm>
            <a:prstGeom prst="rect">
              <a:avLst/>
            </a:prstGeom>
            <a:solidFill>
              <a:srgbClr val="FFFFFF"/>
            </a:solidFill>
            <a:ln w="9525">
              <a:noFill/>
            </a:ln>
          </p:spPr>
          <p:txBody>
            <a:bodyPr/>
            <a:lstStyle/>
            <a:p>
              <a:pPr algn="just"/>
              <a:r>
                <a:rPr lang="en-US" altLang="zh-CN" sz="1800" b="1" u="none">
                  <a:latin typeface="Times New Roman" panose="02020603050405020304" pitchFamily="18" charset="0"/>
                </a:rPr>
                <a:t>Y</a:t>
              </a:r>
            </a:p>
          </p:txBody>
        </p:sp>
        <p:sp>
          <p:nvSpPr>
            <p:cNvPr id="959497" name="直接连接符 959496"/>
            <p:cNvSpPr/>
            <p:nvPr/>
          </p:nvSpPr>
          <p:spPr>
            <a:xfrm flipV="1">
              <a:off x="5040" y="11736"/>
              <a:ext cx="2520" cy="1248"/>
            </a:xfrm>
            <a:prstGeom prst="line">
              <a:avLst/>
            </a:prstGeom>
            <a:ln w="9525" cap="flat" cmpd="sng">
              <a:solidFill>
                <a:srgbClr val="000000"/>
              </a:solidFill>
              <a:prstDash val="solid"/>
              <a:headEnd type="none" w="med" len="med"/>
              <a:tailEnd type="none" w="med" len="med"/>
            </a:ln>
          </p:spPr>
        </p:sp>
        <p:sp>
          <p:nvSpPr>
            <p:cNvPr id="959498" name="直接连接符 959497"/>
            <p:cNvSpPr/>
            <p:nvPr/>
          </p:nvSpPr>
          <p:spPr>
            <a:xfrm flipV="1">
              <a:off x="4680" y="10644"/>
              <a:ext cx="2160" cy="1716"/>
            </a:xfrm>
            <a:prstGeom prst="line">
              <a:avLst/>
            </a:prstGeom>
            <a:ln w="9525" cap="flat" cmpd="sng">
              <a:solidFill>
                <a:srgbClr val="000000"/>
              </a:solidFill>
              <a:prstDash val="solid"/>
              <a:headEnd type="none" w="med" len="med"/>
              <a:tailEnd type="none" w="med" len="med"/>
            </a:ln>
          </p:spPr>
        </p:sp>
        <p:sp>
          <p:nvSpPr>
            <p:cNvPr id="959499" name="文本框 959498"/>
            <p:cNvSpPr txBox="1"/>
            <p:nvPr/>
          </p:nvSpPr>
          <p:spPr>
            <a:xfrm>
              <a:off x="7380" y="10800"/>
              <a:ext cx="1260" cy="363"/>
            </a:xfrm>
            <a:prstGeom prst="rect">
              <a:avLst/>
            </a:prstGeom>
            <a:noFill/>
            <a:ln w="9525">
              <a:noFill/>
            </a:ln>
          </p:spPr>
          <p:txBody>
            <a:bodyPr/>
            <a:lstStyle/>
            <a:p>
              <a:pPr algn="just"/>
              <a:r>
                <a:rPr lang="zh-CN" altLang="en-US" sz="1800" u="none" dirty="0">
                  <a:latin typeface="Times New Roman" panose="02020603050405020304" pitchFamily="18" charset="0"/>
                </a:rPr>
                <a:t>市场薪酬线</a:t>
              </a:r>
            </a:p>
          </p:txBody>
        </p:sp>
        <p:sp>
          <p:nvSpPr>
            <p:cNvPr id="959500" name="文本框 959499"/>
            <p:cNvSpPr txBox="1"/>
            <p:nvPr/>
          </p:nvSpPr>
          <p:spPr>
            <a:xfrm>
              <a:off x="7560" y="11580"/>
              <a:ext cx="1260" cy="363"/>
            </a:xfrm>
            <a:prstGeom prst="rect">
              <a:avLst/>
            </a:prstGeom>
            <a:noFill/>
            <a:ln w="9525">
              <a:noFill/>
            </a:ln>
          </p:spPr>
          <p:txBody>
            <a:bodyPr/>
            <a:lstStyle/>
            <a:p>
              <a:pPr algn="just"/>
              <a:r>
                <a:rPr lang="zh-CN" altLang="en-US" sz="1800" u="none" dirty="0">
                  <a:latin typeface="Times New Roman" panose="02020603050405020304" pitchFamily="18" charset="0"/>
                </a:rPr>
                <a:t>拖后型</a:t>
              </a:r>
            </a:p>
          </p:txBody>
        </p:sp>
        <p:sp>
          <p:nvSpPr>
            <p:cNvPr id="959501" name="文本框 959500"/>
            <p:cNvSpPr txBox="1"/>
            <p:nvPr/>
          </p:nvSpPr>
          <p:spPr>
            <a:xfrm>
              <a:off x="6840" y="10176"/>
              <a:ext cx="900" cy="363"/>
            </a:xfrm>
            <a:prstGeom prst="rect">
              <a:avLst/>
            </a:prstGeom>
            <a:noFill/>
            <a:ln w="9525">
              <a:noFill/>
            </a:ln>
          </p:spPr>
          <p:txBody>
            <a:bodyPr/>
            <a:lstStyle/>
            <a:p>
              <a:pPr algn="just"/>
              <a:r>
                <a:rPr lang="zh-CN" altLang="en-US" sz="1800" u="none" dirty="0">
                  <a:latin typeface="Times New Roman" panose="02020603050405020304" pitchFamily="18" charset="0"/>
                </a:rPr>
                <a:t>领先型</a:t>
              </a:r>
            </a:p>
          </p:txBody>
        </p:sp>
        <p:sp>
          <p:nvSpPr>
            <p:cNvPr id="959502" name="文本框 959501"/>
            <p:cNvSpPr txBox="1"/>
            <p:nvPr/>
          </p:nvSpPr>
          <p:spPr>
            <a:xfrm>
              <a:off x="8640" y="10800"/>
              <a:ext cx="900" cy="363"/>
            </a:xfrm>
            <a:prstGeom prst="rect">
              <a:avLst/>
            </a:prstGeom>
            <a:noFill/>
            <a:ln w="9525">
              <a:noFill/>
            </a:ln>
          </p:spPr>
          <p:txBody>
            <a:bodyPr/>
            <a:lstStyle/>
            <a:p>
              <a:pPr algn="just"/>
              <a:r>
                <a:rPr lang="zh-CN" altLang="en-US" sz="1800" u="none" dirty="0">
                  <a:latin typeface="Times New Roman" panose="02020603050405020304" pitchFamily="18" charset="0"/>
                </a:rPr>
                <a:t>匹配型</a:t>
              </a:r>
            </a:p>
          </p:txBody>
        </p:sp>
      </p:grpSp>
    </p:spTree>
  </p:cSld>
  <p:clrMapOvr>
    <a:masterClrMapping/>
  </p:clrMapOvr>
  <p:transition>
    <p:random/>
  </p:transition>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960514" name="标题 960513"/>
          <p:cNvSpPr>
            <a:spLocks noGrp="1"/>
          </p:cNvSpPr>
          <p:nvPr>
            <p:ph type="title"/>
          </p:nvPr>
        </p:nvSpPr>
        <p:spPr>
          <a:xfrm>
            <a:off x="685800" y="228600"/>
            <a:ext cx="7773988" cy="968375"/>
          </a:xfrm>
          <a:ln/>
        </p:spPr>
        <p:txBody>
          <a:bodyPr anchor="ctr"/>
          <a:lstStyle/>
          <a:p>
            <a:r>
              <a:rPr lang="en-US" altLang="zh-CN" sz="3600" b="1" dirty="0"/>
              <a:t>5</a:t>
            </a:r>
            <a:r>
              <a:rPr lang="zh-CN" altLang="en-US" sz="3600" b="1" dirty="0"/>
              <a:t>、确定工资结构</a:t>
            </a:r>
          </a:p>
        </p:txBody>
      </p:sp>
      <p:sp>
        <p:nvSpPr>
          <p:cNvPr id="960515" name="文本占位符 960514"/>
          <p:cNvSpPr>
            <a:spLocks noGrp="1"/>
          </p:cNvSpPr>
          <p:nvPr>
            <p:ph type="body" idx="1"/>
          </p:nvPr>
        </p:nvSpPr>
        <p:spPr>
          <a:xfrm>
            <a:off x="755650" y="1125538"/>
            <a:ext cx="8137525" cy="4751387"/>
          </a:xfrm>
          <a:ln/>
        </p:spPr>
        <p:txBody>
          <a:bodyPr/>
          <a:lstStyle/>
          <a:p>
            <a:r>
              <a:rPr lang="en-US" altLang="zh-CN" b="1" dirty="0"/>
              <a:t>1</a:t>
            </a:r>
            <a:r>
              <a:rPr lang="zh-CN" altLang="en-US" b="1" dirty="0"/>
              <a:t>）工资项目的确定</a:t>
            </a:r>
          </a:p>
          <a:p>
            <a:r>
              <a:rPr lang="en-US" altLang="zh-CN" b="1" dirty="0"/>
              <a:t>2</a:t>
            </a:r>
            <a:r>
              <a:rPr lang="zh-CN" altLang="en-US" b="1" dirty="0"/>
              <a:t>）工资档次的划分</a:t>
            </a:r>
          </a:p>
          <a:p>
            <a:r>
              <a:rPr lang="en-US" altLang="zh-CN" b="1" dirty="0"/>
              <a:t>3) </a:t>
            </a:r>
            <a:r>
              <a:rPr lang="zh-CN" altLang="en-US" b="1" dirty="0"/>
              <a:t>浮动工资的设计  </a:t>
            </a:r>
          </a:p>
          <a:p>
            <a:r>
              <a:rPr lang="zh-CN" altLang="en-US" b="1" dirty="0"/>
              <a:t>    浮动工资的确定要与企业和员工的绩效挂钩</a:t>
            </a:r>
          </a:p>
          <a:p>
            <a:r>
              <a:rPr lang="zh-CN" altLang="en-US" b="1" dirty="0"/>
              <a:t>常用方法</a:t>
            </a:r>
          </a:p>
          <a:p>
            <a:r>
              <a:rPr lang="zh-CN" altLang="en-US" b="1" dirty="0"/>
              <a:t> 工资总额除以销售收入再乘以实际销售收入</a:t>
            </a:r>
          </a:p>
        </p:txBody>
      </p:sp>
    </p:spTree>
  </p:cSld>
  <p:clrMapOvr>
    <a:masterClrMapping/>
  </p:clrMapOvr>
  <p:transition>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2258" name="标题 992257"/>
          <p:cNvSpPr>
            <a:spLocks noGrp="1"/>
          </p:cNvSpPr>
          <p:nvPr>
            <p:ph type="title"/>
          </p:nvPr>
        </p:nvSpPr>
        <p:spPr>
          <a:ln/>
        </p:spPr>
        <p:txBody>
          <a:bodyPr lIns="0" tIns="0" rIns="0" bIns="0" anchor="b"/>
          <a:lstStyle/>
          <a:p>
            <a:r>
              <a:rPr lang="zh-CN" altLang="en-US" sz="3200" b="1" dirty="0"/>
              <a:t>人力资源和人力资本的区别（</a:t>
            </a:r>
            <a:r>
              <a:rPr lang="en-US" altLang="zh-CN" sz="3200" b="1" dirty="0"/>
              <a:t>1</a:t>
            </a:r>
            <a:r>
              <a:rPr lang="zh-CN" altLang="en-US" sz="3200" b="1" dirty="0"/>
              <a:t>）</a:t>
            </a:r>
            <a:endParaRPr lang="zh-CN" altLang="en-US" sz="3200" b="1"/>
          </a:p>
        </p:txBody>
      </p:sp>
      <p:sp>
        <p:nvSpPr>
          <p:cNvPr id="992259" name="文本占位符 992258"/>
          <p:cNvSpPr>
            <a:spLocks noGrp="1"/>
          </p:cNvSpPr>
          <p:nvPr>
            <p:ph type="body" idx="1"/>
          </p:nvPr>
        </p:nvSpPr>
        <p:spPr>
          <a:xfrm>
            <a:off x="900113" y="981075"/>
            <a:ext cx="7786687" cy="5114925"/>
          </a:xfrm>
          <a:ln/>
        </p:spPr>
        <p:txBody>
          <a:bodyPr lIns="0" tIns="0" rIns="0" bIns="0"/>
          <a:lstStyle/>
          <a:p>
            <a:pPr>
              <a:lnSpc>
                <a:spcPct val="155000"/>
              </a:lnSpc>
              <a:spcBef>
                <a:spcPct val="30000"/>
              </a:spcBef>
              <a:buNone/>
            </a:pPr>
            <a:r>
              <a:rPr lang="en-US" altLang="zh-CN" sz="2400" b="1" dirty="0">
                <a:solidFill>
                  <a:srgbClr val="FF0000"/>
                </a:solidFill>
              </a:rPr>
              <a:t>   </a:t>
            </a:r>
            <a:r>
              <a:rPr lang="zh-CN" altLang="en-US" sz="2400" b="1" dirty="0">
                <a:solidFill>
                  <a:srgbClr val="FF0000"/>
                </a:solidFill>
              </a:rPr>
              <a:t>在于社会财富和社会价值的关系上，两者是不同的</a:t>
            </a:r>
          </a:p>
          <a:p>
            <a:pPr>
              <a:lnSpc>
                <a:spcPct val="155000"/>
              </a:lnSpc>
              <a:spcBef>
                <a:spcPct val="30000"/>
              </a:spcBef>
            </a:pPr>
            <a:r>
              <a:rPr lang="zh-CN" altLang="en-US" sz="2400" b="1" dirty="0"/>
              <a:t>人力资本是由投资形成的，强调以某种代价获得能力或技能的价值，投资的代价可在提高生产力过程中以更大的收益收回。</a:t>
            </a:r>
            <a:r>
              <a:rPr lang="zh-CN" altLang="en-US" sz="2400" b="1" dirty="0">
                <a:solidFill>
                  <a:srgbClr val="FF0000"/>
                </a:solidFill>
              </a:rPr>
              <a:t>它与社会价值的关系应当说是一种由因索果的关系。</a:t>
            </a:r>
            <a:endParaRPr lang="zh-CN" altLang="en-US" sz="2400" b="1">
              <a:solidFill>
                <a:srgbClr val="FF0000"/>
              </a:solidFill>
            </a:endParaRPr>
          </a:p>
          <a:p>
            <a:pPr>
              <a:lnSpc>
                <a:spcPct val="155000"/>
              </a:lnSpc>
              <a:spcBef>
                <a:spcPct val="30000"/>
              </a:spcBef>
            </a:pPr>
            <a:r>
              <a:rPr lang="zh-CN" altLang="en-US" sz="2400" b="1" dirty="0"/>
              <a:t>人力资源是指劳动者用其所有的脑力和体力对价值创造起了重要的贡献作用，强调人力作为生产要素在生产过程中的生产、创造能力，</a:t>
            </a:r>
            <a:r>
              <a:rPr lang="zh-CN" altLang="en-US" sz="2400" b="1" dirty="0">
                <a:solidFill>
                  <a:srgbClr val="FF0000"/>
                </a:solidFill>
              </a:rPr>
              <a:t>它在生过程中可以创造产品、财富，促进社会发展。</a:t>
            </a:r>
            <a:r>
              <a:rPr lang="zh-CN" altLang="en-US" sz="2400" b="1" dirty="0"/>
              <a:t>它与社会价值的关系应当说是</a:t>
            </a:r>
            <a:r>
              <a:rPr lang="zh-CN" altLang="en-US" sz="2400" b="1" dirty="0">
                <a:solidFill>
                  <a:srgbClr val="FF0000"/>
                </a:solidFill>
              </a:rPr>
              <a:t>一种由果溯因的关系。</a:t>
            </a:r>
            <a:endParaRPr lang="zh-CN" altLang="en-US" sz="2400" b="1">
              <a:solidFill>
                <a:srgbClr val="FF0000"/>
              </a:solidFill>
            </a:endParaRPr>
          </a:p>
        </p:txBody>
      </p:sp>
    </p:spTree>
  </p:cSld>
  <p:clrMapOvr>
    <a:masterClrMapping/>
  </p:clrMapOvr>
  <p:transition>
    <p:random/>
  </p:transition>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961538" name="标题 961537"/>
          <p:cNvSpPr>
            <a:spLocks noGrp="1"/>
          </p:cNvSpPr>
          <p:nvPr>
            <p:ph type="title"/>
          </p:nvPr>
        </p:nvSpPr>
        <p:spPr>
          <a:ln/>
        </p:spPr>
        <p:txBody>
          <a:bodyPr anchor="ctr"/>
          <a:lstStyle/>
          <a:p>
            <a:r>
              <a:rPr lang="en-US" altLang="zh-CN" sz="3600" b="1" dirty="0"/>
              <a:t>6</a:t>
            </a:r>
            <a:r>
              <a:rPr lang="zh-CN" altLang="en-US" sz="3600" b="1" dirty="0"/>
              <a:t>、工资制度实施</a:t>
            </a:r>
          </a:p>
        </p:txBody>
      </p:sp>
      <p:sp>
        <p:nvSpPr>
          <p:cNvPr id="961539" name="文本占位符 961538"/>
          <p:cNvSpPr>
            <a:spLocks noGrp="1"/>
          </p:cNvSpPr>
          <p:nvPr>
            <p:ph type="body" idx="1"/>
          </p:nvPr>
        </p:nvSpPr>
        <p:spPr>
          <a:xfrm>
            <a:off x="684213" y="1196975"/>
            <a:ext cx="8208962" cy="5040313"/>
          </a:xfrm>
          <a:ln/>
        </p:spPr>
        <p:txBody>
          <a:bodyPr/>
          <a:lstStyle/>
          <a:p>
            <a:r>
              <a:rPr lang="en-US" altLang="zh-CN" b="1" dirty="0"/>
              <a:t>1</a:t>
            </a:r>
            <a:r>
              <a:rPr lang="zh-CN" altLang="en-US" b="1" dirty="0"/>
              <a:t>）实施</a:t>
            </a:r>
          </a:p>
          <a:p>
            <a:r>
              <a:rPr lang="en-US" altLang="zh-CN" b="1" dirty="0"/>
              <a:t>2</a:t>
            </a:r>
            <a:r>
              <a:rPr lang="zh-CN" altLang="en-US" b="1" dirty="0"/>
              <a:t>）工资的调整</a:t>
            </a:r>
          </a:p>
        </p:txBody>
      </p:sp>
    </p:spTree>
  </p:cSld>
  <p:clrMapOvr>
    <a:masterClrMapping/>
  </p:clrMapOvr>
  <p:transition>
    <p:random/>
  </p:transition>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962562" name="标题 962561"/>
          <p:cNvSpPr>
            <a:spLocks noGrp="1"/>
          </p:cNvSpPr>
          <p:nvPr>
            <p:ph type="title"/>
          </p:nvPr>
        </p:nvSpPr>
        <p:spPr>
          <a:xfrm>
            <a:off x="755650" y="1412875"/>
            <a:ext cx="7847013" cy="3848100"/>
          </a:xfrm>
          <a:ln/>
        </p:spPr>
        <p:txBody>
          <a:bodyPr anchor="ctr"/>
          <a:lstStyle/>
          <a:p>
            <a:r>
              <a:rPr lang="zh-CN" altLang="en-US" sz="4000" b="1" dirty="0"/>
              <a:t>第三节  奖金管理</a:t>
            </a:r>
          </a:p>
        </p:txBody>
      </p:sp>
      <p:sp>
        <p:nvSpPr>
          <p:cNvPr id="962563" name="文本占位符 962562"/>
          <p:cNvSpPr>
            <a:spLocks noGrp="1"/>
          </p:cNvSpPr>
          <p:nvPr>
            <p:ph type="body" idx="1"/>
          </p:nvPr>
        </p:nvSpPr>
        <p:spPr>
          <a:xfrm>
            <a:off x="1258888" y="-3997325"/>
            <a:ext cx="7634287" cy="3997325"/>
          </a:xfrm>
          <a:ln/>
        </p:spPr>
        <p:txBody>
          <a:bodyPr/>
          <a:lstStyle/>
          <a:p>
            <a:endParaRPr dirty="0"/>
          </a:p>
        </p:txBody>
      </p:sp>
    </p:spTree>
  </p:cSld>
  <p:clrMapOvr>
    <a:masterClrMapping/>
  </p:clrMapOvr>
  <p:transition>
    <p:random/>
  </p:transition>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964610" name="标题 964609"/>
          <p:cNvSpPr>
            <a:spLocks noGrp="1"/>
          </p:cNvSpPr>
          <p:nvPr>
            <p:ph type="title"/>
          </p:nvPr>
        </p:nvSpPr>
        <p:spPr>
          <a:ln/>
        </p:spPr>
        <p:txBody>
          <a:bodyPr anchor="ctr"/>
          <a:lstStyle/>
          <a:p>
            <a:r>
              <a:rPr lang="zh-CN" altLang="en-US" sz="4000" b="1" dirty="0">
                <a:solidFill>
                  <a:srgbClr val="990000"/>
                </a:solidFill>
                <a:ea typeface="隶书" panose="02010509060101010101" pitchFamily="49" charset="-122"/>
              </a:rPr>
              <a:t>一、个人层面的奖励制度</a:t>
            </a:r>
          </a:p>
        </p:txBody>
      </p:sp>
      <p:sp>
        <p:nvSpPr>
          <p:cNvPr id="964611" name="矩形 964610"/>
          <p:cNvSpPr/>
          <p:nvPr/>
        </p:nvSpPr>
        <p:spPr>
          <a:xfrm>
            <a:off x="395288" y="1484313"/>
            <a:ext cx="8229600" cy="4302125"/>
          </a:xfrm>
          <a:prstGeom prst="rect">
            <a:avLst/>
          </a:prstGeom>
          <a:noFill/>
          <a:ln w="9525">
            <a:noFill/>
          </a:ln>
        </p:spPr>
        <p:txBody>
          <a:bodyPr/>
          <a:lstStyle>
            <a:lvl1pPr marL="342900" lvl="0" indent="-342900" algn="just" defTabSz="914400" rtl="0" eaLnBrk="1" fontAlgn="base" latinLnBrk="0" hangingPunct="1">
              <a:lnSpc>
                <a:spcPct val="100000"/>
              </a:lnSpc>
              <a:spcBef>
                <a:spcPct val="20000"/>
              </a:spcBef>
              <a:spcAft>
                <a:spcPct val="0"/>
              </a:spcAft>
              <a:buChar char="•"/>
              <a:defRPr sz="32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5pPr>
          </a:lstStyle>
          <a:p>
            <a:pPr lvl="0"/>
            <a:r>
              <a:rPr lang="en-US" altLang="zh-CN" b="1" u="sng" dirty="0">
                <a:solidFill>
                  <a:schemeClr val="tx2"/>
                </a:solidFill>
              </a:rPr>
              <a:t>1</a:t>
            </a:r>
            <a:r>
              <a:rPr lang="zh-CN" altLang="en-US" b="1" u="sng" dirty="0">
                <a:solidFill>
                  <a:schemeClr val="tx2"/>
                </a:solidFill>
              </a:rPr>
              <a:t>、计件制</a:t>
            </a:r>
          </a:p>
          <a:p>
            <a:pPr lvl="0"/>
            <a:r>
              <a:rPr lang="zh-CN" altLang="en-US" b="1" dirty="0">
                <a:solidFill>
                  <a:schemeClr val="tx2"/>
                </a:solidFill>
              </a:rPr>
              <a:t>计算公式</a:t>
            </a:r>
            <a:r>
              <a:rPr lang="en-US" altLang="zh-CN" b="1">
                <a:solidFill>
                  <a:schemeClr val="tx2"/>
                </a:solidFill>
              </a:rPr>
              <a:t>: W = K * Q</a:t>
            </a:r>
          </a:p>
          <a:p>
            <a:pPr lvl="0"/>
            <a:r>
              <a:rPr lang="zh-CN" altLang="en-US" b="1" dirty="0">
                <a:solidFill>
                  <a:schemeClr val="tx2"/>
                </a:solidFill>
              </a:rPr>
              <a:t>计件工资制的特点</a:t>
            </a:r>
            <a:endParaRPr lang="zh-CN" altLang="en-US" b="1">
              <a:solidFill>
                <a:schemeClr val="tx2"/>
              </a:solidFill>
            </a:endParaRPr>
          </a:p>
          <a:p>
            <a:pPr lvl="1"/>
            <a:r>
              <a:rPr lang="zh-CN" altLang="en-US" b="1" dirty="0">
                <a:solidFill>
                  <a:schemeClr val="tx2"/>
                </a:solidFill>
              </a:rPr>
              <a:t>较好体现按劳分配原则的方法</a:t>
            </a:r>
          </a:p>
          <a:p>
            <a:pPr lvl="1"/>
            <a:r>
              <a:rPr lang="zh-CN" altLang="en-US" b="1" dirty="0">
                <a:solidFill>
                  <a:schemeClr val="tx2"/>
                </a:solidFill>
              </a:rPr>
              <a:t>激励作用比较大的一种报酬方法</a:t>
            </a:r>
          </a:p>
          <a:p>
            <a:pPr lvl="1"/>
            <a:r>
              <a:rPr lang="zh-CN" altLang="en-US" b="1" dirty="0">
                <a:solidFill>
                  <a:schemeClr val="tx2"/>
                </a:solidFill>
              </a:rPr>
              <a:t>计量方法简单</a:t>
            </a:r>
          </a:p>
          <a:p>
            <a:pPr lvl="1"/>
            <a:r>
              <a:rPr lang="zh-CN" altLang="en-US" b="1" dirty="0">
                <a:solidFill>
                  <a:schemeClr val="tx2"/>
                </a:solidFill>
              </a:rPr>
              <a:t>鼓励数量，不鼓励质量，质量容易受到影响</a:t>
            </a:r>
          </a:p>
          <a:p>
            <a:pPr lvl="1"/>
            <a:r>
              <a:rPr lang="zh-CN" altLang="en-US" b="1" dirty="0">
                <a:solidFill>
                  <a:schemeClr val="tx2"/>
                </a:solidFill>
              </a:rPr>
              <a:t>鼓励短期利益</a:t>
            </a:r>
            <a:r>
              <a:rPr lang="en-US" altLang="zh-CN" b="1" dirty="0">
                <a:solidFill>
                  <a:schemeClr val="tx2"/>
                </a:solidFill>
              </a:rPr>
              <a:t>,</a:t>
            </a:r>
            <a:r>
              <a:rPr lang="zh-CN" altLang="en-US" b="1" dirty="0">
                <a:solidFill>
                  <a:schemeClr val="tx2"/>
                </a:solidFill>
              </a:rPr>
              <a:t>不鼓励长期利益</a:t>
            </a:r>
          </a:p>
        </p:txBody>
      </p:sp>
    </p:spTree>
  </p:cSld>
  <p:clrMapOvr>
    <a:masterClrMapping/>
  </p:clrMapOvr>
  <p:transition>
    <p:random/>
  </p:transition>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968706" name="文本占位符 968705"/>
          <p:cNvSpPr>
            <a:spLocks noGrp="1"/>
          </p:cNvSpPr>
          <p:nvPr>
            <p:ph type="body" idx="1"/>
          </p:nvPr>
        </p:nvSpPr>
        <p:spPr>
          <a:ln/>
        </p:spPr>
        <p:txBody>
          <a:bodyPr/>
          <a:lstStyle/>
          <a:p>
            <a:pPr>
              <a:buNone/>
            </a:pPr>
            <a:r>
              <a:rPr lang="en-US" altLang="zh-CN" sz="3600" dirty="0">
                <a:solidFill>
                  <a:srgbClr val="FF0066"/>
                </a:solidFill>
                <a:latin typeface="隶书" panose="02010509060101010101" pitchFamily="49" charset="-122"/>
                <a:ea typeface="隶书" panose="02010509060101010101" pitchFamily="49" charset="-122"/>
              </a:rPr>
              <a:t>  “</a:t>
            </a:r>
            <a:r>
              <a:rPr lang="zh-CN" altLang="en-US" sz="3600" b="1" dirty="0">
                <a:solidFill>
                  <a:srgbClr val="FF0066"/>
                </a:solidFill>
                <a:latin typeface="隶书" panose="02010509060101010101" pitchFamily="49" charset="-122"/>
                <a:ea typeface="隶书" panose="02010509060101010101" pitchFamily="49" charset="-122"/>
              </a:rPr>
              <a:t>世界上不存在比计件制更有激励作用的方法。在可能的情况，尽量采用计件工资制”。</a:t>
            </a:r>
          </a:p>
          <a:p>
            <a:pPr>
              <a:buNone/>
            </a:pPr>
            <a:r>
              <a:rPr lang="zh-CN" altLang="en-US" sz="3600" b="1" dirty="0">
                <a:solidFill>
                  <a:srgbClr val="FF0066"/>
                </a:solidFill>
                <a:latin typeface="隶书" panose="02010509060101010101" pitchFamily="49" charset="-122"/>
                <a:ea typeface="隶书" panose="02010509060101010101" pitchFamily="49" charset="-122"/>
              </a:rPr>
              <a:t>  “计件工资可以解决</a:t>
            </a:r>
            <a:r>
              <a:rPr lang="en-US" altLang="zh-CN" sz="3600" b="1" dirty="0">
                <a:solidFill>
                  <a:srgbClr val="FF0066"/>
                </a:solidFill>
                <a:latin typeface="隶书" panose="02010509060101010101" pitchFamily="49" charset="-122"/>
                <a:ea typeface="隶书" panose="02010509060101010101" pitchFamily="49" charset="-122"/>
              </a:rPr>
              <a:t>80%</a:t>
            </a:r>
            <a:r>
              <a:rPr lang="zh-CN" altLang="en-US" sz="3600" b="1" dirty="0">
                <a:solidFill>
                  <a:srgbClr val="FF0066"/>
                </a:solidFill>
                <a:latin typeface="隶书" panose="02010509060101010101" pitchFamily="49" charset="-122"/>
                <a:ea typeface="隶书" panose="02010509060101010101" pitchFamily="49" charset="-122"/>
              </a:rPr>
              <a:t>的员工物质激励问题”。</a:t>
            </a:r>
          </a:p>
          <a:p>
            <a:pPr algn="r">
              <a:buNone/>
            </a:pPr>
            <a:r>
              <a:rPr lang="zh-CN" altLang="en-US" sz="3600" dirty="0">
                <a:solidFill>
                  <a:srgbClr val="FF0066"/>
                </a:solidFill>
                <a:latin typeface="隶书" panose="02010509060101010101" pitchFamily="49" charset="-122"/>
                <a:ea typeface="隶书" panose="02010509060101010101" pitchFamily="49" charset="-122"/>
              </a:rPr>
              <a:t> </a:t>
            </a:r>
          </a:p>
        </p:txBody>
      </p:sp>
    </p:spTree>
  </p:cSld>
  <p:clrMapOvr>
    <a:masterClrMapping/>
  </p:clrMapOvr>
  <p:transition>
    <p:random/>
  </p:transition>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969730" name="标题 969729"/>
          <p:cNvSpPr>
            <a:spLocks noGrp="1"/>
          </p:cNvSpPr>
          <p:nvPr>
            <p:ph type="title"/>
          </p:nvPr>
        </p:nvSpPr>
        <p:spPr>
          <a:xfrm>
            <a:off x="685800" y="765175"/>
            <a:ext cx="7772400" cy="606425"/>
          </a:xfrm>
          <a:ln/>
        </p:spPr>
        <p:txBody>
          <a:bodyPr anchor="ctr"/>
          <a:lstStyle/>
          <a:p>
            <a:r>
              <a:rPr lang="zh-CN" altLang="en-US" sz="4000" b="1" dirty="0">
                <a:ea typeface="隶书" panose="02010509060101010101" pitchFamily="49" charset="-122"/>
              </a:rPr>
              <a:t>计件制适用的范围</a:t>
            </a:r>
          </a:p>
        </p:txBody>
      </p:sp>
      <p:sp>
        <p:nvSpPr>
          <p:cNvPr id="969731" name="文本占位符 969730"/>
          <p:cNvSpPr>
            <a:spLocks noGrp="1"/>
          </p:cNvSpPr>
          <p:nvPr>
            <p:ph type="body" idx="1"/>
          </p:nvPr>
        </p:nvSpPr>
        <p:spPr>
          <a:ln/>
        </p:spPr>
        <p:txBody>
          <a:bodyPr/>
          <a:lstStyle/>
          <a:p>
            <a:r>
              <a:rPr lang="zh-CN" altLang="en-US" b="1" dirty="0">
                <a:solidFill>
                  <a:schemeClr val="tx2"/>
                </a:solidFill>
              </a:rPr>
              <a:t>个人或集体成果能单独体现的工作</a:t>
            </a:r>
          </a:p>
          <a:p>
            <a:r>
              <a:rPr lang="zh-CN" altLang="en-US" b="1" dirty="0">
                <a:solidFill>
                  <a:schemeClr val="tx2"/>
                </a:solidFill>
              </a:rPr>
              <a:t>工作质量不受数量影响的工作</a:t>
            </a:r>
          </a:p>
          <a:p>
            <a:pPr lvl="1"/>
            <a:r>
              <a:rPr lang="zh-CN" altLang="en-US" b="1" dirty="0">
                <a:solidFill>
                  <a:schemeClr val="tx2"/>
                </a:solidFill>
              </a:rPr>
              <a:t>销售工作</a:t>
            </a:r>
          </a:p>
          <a:p>
            <a:pPr lvl="1"/>
            <a:r>
              <a:rPr lang="zh-CN" altLang="en-US" b="1" dirty="0">
                <a:solidFill>
                  <a:schemeClr val="tx2"/>
                </a:solidFill>
              </a:rPr>
              <a:t>生产过程稳定的工作</a:t>
            </a:r>
          </a:p>
          <a:p>
            <a:pPr lvl="1"/>
            <a:r>
              <a:rPr lang="zh-CN" altLang="en-US" b="1" dirty="0">
                <a:solidFill>
                  <a:schemeClr val="tx2"/>
                </a:solidFill>
              </a:rPr>
              <a:t>质量可以严格把关的工作</a:t>
            </a:r>
          </a:p>
        </p:txBody>
      </p:sp>
    </p:spTree>
  </p:cSld>
  <p:clrMapOvr>
    <a:masterClrMapping/>
  </p:clrMapOvr>
  <p:transition>
    <p:random/>
  </p:transition>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965634" name="标题 965633"/>
          <p:cNvSpPr>
            <a:spLocks noGrp="1"/>
          </p:cNvSpPr>
          <p:nvPr>
            <p:ph type="title"/>
          </p:nvPr>
        </p:nvSpPr>
        <p:spPr>
          <a:xfrm>
            <a:off x="685800" y="765175"/>
            <a:ext cx="7772400" cy="606425"/>
          </a:xfrm>
          <a:ln/>
        </p:spPr>
        <p:txBody>
          <a:bodyPr anchor="ctr"/>
          <a:lstStyle/>
          <a:p>
            <a:r>
              <a:rPr lang="en-US" altLang="zh-CN" sz="4000" b="1" dirty="0">
                <a:latin typeface="隶书" panose="02010509060101010101" pitchFamily="49" charset="-122"/>
                <a:ea typeface="隶书" panose="02010509060101010101" pitchFamily="49" charset="-122"/>
              </a:rPr>
              <a:t>2</a:t>
            </a:r>
            <a:r>
              <a:rPr lang="zh-CN" altLang="en-US" sz="4000" b="1" dirty="0">
                <a:latin typeface="隶书" panose="02010509060101010101" pitchFamily="49" charset="-122"/>
                <a:ea typeface="隶书" panose="02010509060101010101" pitchFamily="49" charset="-122"/>
              </a:rPr>
              <a:t>、计时制</a:t>
            </a:r>
            <a:endParaRPr lang="zh-CN" altLang="en-US" sz="4000" b="1">
              <a:latin typeface="隶书" panose="02010509060101010101" pitchFamily="49" charset="-122"/>
              <a:ea typeface="隶书" panose="02010509060101010101" pitchFamily="49" charset="-122"/>
            </a:endParaRPr>
          </a:p>
        </p:txBody>
      </p:sp>
      <p:sp>
        <p:nvSpPr>
          <p:cNvPr id="965635" name="文本占位符 965634"/>
          <p:cNvSpPr>
            <a:spLocks noGrp="1"/>
          </p:cNvSpPr>
          <p:nvPr>
            <p:ph type="body" idx="1"/>
          </p:nvPr>
        </p:nvSpPr>
        <p:spPr>
          <a:ln/>
        </p:spPr>
        <p:txBody>
          <a:bodyPr/>
          <a:lstStyle/>
          <a:p>
            <a:r>
              <a:rPr lang="zh-CN" altLang="en-US" b="1" dirty="0"/>
              <a:t>公式</a:t>
            </a:r>
            <a:r>
              <a:rPr lang="en-US" altLang="zh-CN" b="1"/>
              <a:t>: W=K*T</a:t>
            </a:r>
          </a:p>
          <a:p>
            <a:pPr lvl="1"/>
            <a:r>
              <a:rPr lang="en-US" altLang="zh-CN" b="1" dirty="0"/>
              <a:t>W: </a:t>
            </a:r>
            <a:r>
              <a:rPr lang="zh-CN" altLang="en-US" b="1" dirty="0"/>
              <a:t>工资</a:t>
            </a:r>
            <a:endParaRPr lang="zh-CN" altLang="en-US" b="1"/>
          </a:p>
          <a:p>
            <a:r>
              <a:rPr lang="zh-CN" altLang="en-US" b="1" dirty="0"/>
              <a:t> 计时工资制的特点</a:t>
            </a:r>
            <a:endParaRPr lang="zh-CN" altLang="en-US" b="1"/>
          </a:p>
          <a:p>
            <a:pPr lvl="1"/>
            <a:r>
              <a:rPr lang="zh-CN" altLang="en-US" b="1" dirty="0"/>
              <a:t>测量简单</a:t>
            </a:r>
            <a:r>
              <a:rPr lang="en-US" altLang="zh-CN" b="1" dirty="0"/>
              <a:t>,</a:t>
            </a:r>
            <a:r>
              <a:rPr lang="zh-CN" altLang="en-US" b="1" dirty="0"/>
              <a:t>实施方便</a:t>
            </a:r>
          </a:p>
          <a:p>
            <a:pPr lvl="1"/>
            <a:r>
              <a:rPr lang="zh-CN" altLang="en-US" b="1" dirty="0"/>
              <a:t>鼓励出勤</a:t>
            </a:r>
          </a:p>
          <a:p>
            <a:pPr lvl="1"/>
            <a:r>
              <a:rPr lang="zh-CN" altLang="en-US" b="1" dirty="0"/>
              <a:t>容易产生出工不出力的现象</a:t>
            </a:r>
            <a:endParaRPr lang="zh-CN" altLang="en-US" b="1"/>
          </a:p>
        </p:txBody>
      </p:sp>
    </p:spTree>
  </p:cSld>
  <p:clrMapOvr>
    <a:masterClrMapping/>
  </p:clrMapOvr>
  <p:transition>
    <p:random/>
  </p:transition>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966658" name="文本占位符 966657"/>
          <p:cNvSpPr>
            <a:spLocks noGrp="1"/>
          </p:cNvSpPr>
          <p:nvPr>
            <p:ph type="body" idx="1"/>
          </p:nvPr>
        </p:nvSpPr>
        <p:spPr>
          <a:ln/>
        </p:spPr>
        <p:txBody>
          <a:bodyPr/>
          <a:lstStyle/>
          <a:p>
            <a:pPr>
              <a:buNone/>
            </a:pPr>
            <a:r>
              <a:rPr lang="en-US" altLang="zh-CN" sz="3600" dirty="0">
                <a:solidFill>
                  <a:srgbClr val="FF0066"/>
                </a:solidFill>
                <a:ea typeface="隶书" panose="02010509060101010101" pitchFamily="49" charset="-122"/>
              </a:rPr>
              <a:t>   </a:t>
            </a:r>
            <a:r>
              <a:rPr lang="en-US" altLang="zh-CN" sz="3600" b="1" dirty="0">
                <a:solidFill>
                  <a:srgbClr val="FF0066"/>
                </a:solidFill>
                <a:ea typeface="隶书" panose="02010509060101010101" pitchFamily="49" charset="-122"/>
              </a:rPr>
              <a:t>“</a:t>
            </a:r>
            <a:r>
              <a:rPr lang="zh-CN" altLang="en-US" sz="3600" b="1" dirty="0">
                <a:solidFill>
                  <a:srgbClr val="FF0066"/>
                </a:solidFill>
                <a:ea typeface="隶书" panose="02010509060101010101" pitchFamily="49" charset="-122"/>
              </a:rPr>
              <a:t>计时工资制应用的最广不是因为它是最好的方法，而是因为它是最坏的一种方法。只有在没有其他办法的情况下才采用计时工资制”</a:t>
            </a:r>
          </a:p>
          <a:p>
            <a:pPr>
              <a:buNone/>
            </a:pPr>
            <a:r>
              <a:rPr lang="zh-CN" altLang="en-US" sz="3600" b="1" dirty="0">
                <a:solidFill>
                  <a:srgbClr val="FF0066"/>
                </a:solidFill>
                <a:ea typeface="隶书" panose="02010509060101010101" pitchFamily="49" charset="-122"/>
              </a:rPr>
              <a:t>   “计时工资制如果不与考核起来，它实际上是一种鼓励懒汉的办法”</a:t>
            </a:r>
          </a:p>
          <a:p>
            <a:pPr algn="r">
              <a:buNone/>
            </a:pPr>
            <a:endParaRPr lang="zh-CN" altLang="en-US" sz="4400" b="1" dirty="0">
              <a:solidFill>
                <a:srgbClr val="FF0066"/>
              </a:solidFill>
              <a:ea typeface="隶书" panose="02010509060101010101" pitchFamily="49" charset="-122"/>
            </a:endParaRPr>
          </a:p>
        </p:txBody>
      </p:sp>
      <p:sp>
        <p:nvSpPr>
          <p:cNvPr id="966659" name="标题 966658"/>
          <p:cNvSpPr>
            <a:spLocks noGrp="1"/>
          </p:cNvSpPr>
          <p:nvPr>
            <p:ph type="title"/>
          </p:nvPr>
        </p:nvSpPr>
        <p:spPr>
          <a:xfrm>
            <a:off x="827088" y="-1143000"/>
            <a:ext cx="7772400" cy="1143000"/>
          </a:xfrm>
          <a:ln/>
        </p:spPr>
        <p:txBody>
          <a:bodyPr anchor="ctr"/>
          <a:lstStyle/>
          <a:p>
            <a:endParaRPr dirty="0"/>
          </a:p>
        </p:txBody>
      </p:sp>
    </p:spTree>
  </p:cSld>
  <p:clrMapOvr>
    <a:masterClrMapping/>
  </p:clrMapOvr>
  <p:transition>
    <p:random/>
  </p:transition>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967682" name="标题 967681"/>
          <p:cNvSpPr>
            <a:spLocks noGrp="1"/>
          </p:cNvSpPr>
          <p:nvPr>
            <p:ph type="title"/>
          </p:nvPr>
        </p:nvSpPr>
        <p:spPr>
          <a:xfrm>
            <a:off x="685800" y="765175"/>
            <a:ext cx="7772400" cy="606425"/>
          </a:xfrm>
          <a:ln/>
        </p:spPr>
        <p:txBody>
          <a:bodyPr anchor="ctr"/>
          <a:lstStyle/>
          <a:p>
            <a:r>
              <a:rPr lang="zh-CN" altLang="en-US" sz="4000" b="1" dirty="0">
                <a:ea typeface="隶书" panose="02010509060101010101" pitchFamily="49" charset="-122"/>
              </a:rPr>
              <a:t>计时工资制适应的范围</a:t>
            </a:r>
          </a:p>
        </p:txBody>
      </p:sp>
      <p:sp>
        <p:nvSpPr>
          <p:cNvPr id="967683" name="文本占位符 967682"/>
          <p:cNvSpPr>
            <a:spLocks noGrp="1"/>
          </p:cNvSpPr>
          <p:nvPr>
            <p:ph type="body" idx="1"/>
          </p:nvPr>
        </p:nvSpPr>
        <p:spPr>
          <a:ln/>
        </p:spPr>
        <p:txBody>
          <a:bodyPr/>
          <a:lstStyle/>
          <a:p>
            <a:r>
              <a:rPr lang="zh-CN" altLang="en-US" b="1" dirty="0"/>
              <a:t>劳动成果无法衡量的工作</a:t>
            </a:r>
          </a:p>
          <a:p>
            <a:r>
              <a:rPr lang="zh-CN" altLang="en-US" b="1" dirty="0"/>
              <a:t>门卫式的工作</a:t>
            </a:r>
          </a:p>
          <a:p>
            <a:r>
              <a:rPr lang="zh-CN" altLang="en-US" b="1" dirty="0"/>
              <a:t>有自觉性的工作（如科研人员）</a:t>
            </a:r>
          </a:p>
          <a:p>
            <a:r>
              <a:rPr lang="zh-CN" altLang="en-US" b="1" dirty="0"/>
              <a:t>临时性的工作</a:t>
            </a:r>
          </a:p>
        </p:txBody>
      </p:sp>
    </p:spTree>
  </p:cSld>
  <p:clrMapOvr>
    <a:masterClrMapping/>
  </p:clrMapOvr>
  <p:transition>
    <p:random/>
  </p:transition>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972802" name="标题 972801"/>
          <p:cNvSpPr>
            <a:spLocks noGrp="1"/>
          </p:cNvSpPr>
          <p:nvPr>
            <p:ph type="title"/>
          </p:nvPr>
        </p:nvSpPr>
        <p:spPr>
          <a:ln/>
        </p:spPr>
        <p:txBody>
          <a:bodyPr anchor="ctr"/>
          <a:lstStyle/>
          <a:p>
            <a:r>
              <a:rPr lang="en-US" altLang="zh-CN" sz="4000" b="1" dirty="0">
                <a:ea typeface="隶书" panose="02010509060101010101" pitchFamily="49" charset="-122"/>
              </a:rPr>
              <a:t>4</a:t>
            </a:r>
            <a:r>
              <a:rPr lang="zh-CN" altLang="en-US" sz="4000" b="1" dirty="0">
                <a:ea typeface="隶书" panose="02010509060101010101" pitchFamily="49" charset="-122"/>
              </a:rPr>
              <a:t>、佣金制</a:t>
            </a:r>
          </a:p>
        </p:txBody>
      </p:sp>
      <p:sp>
        <p:nvSpPr>
          <p:cNvPr id="972803" name="文本占位符 972802"/>
          <p:cNvSpPr>
            <a:spLocks noGrp="1"/>
          </p:cNvSpPr>
          <p:nvPr>
            <p:ph type="body" idx="1"/>
          </p:nvPr>
        </p:nvSpPr>
        <p:spPr>
          <a:xfrm>
            <a:off x="457200" y="1828800"/>
            <a:ext cx="8229600" cy="4724400"/>
          </a:xfrm>
          <a:ln/>
        </p:spPr>
        <p:txBody>
          <a:bodyPr/>
          <a:lstStyle/>
          <a:p>
            <a:r>
              <a:rPr lang="zh-CN" altLang="en-US" b="1" dirty="0"/>
              <a:t>单纯佣金制</a:t>
            </a:r>
          </a:p>
          <a:p>
            <a:pPr algn="ctr">
              <a:buNone/>
            </a:pPr>
            <a:r>
              <a:rPr lang="zh-CN" altLang="en-US" sz="2400" b="1" dirty="0"/>
              <a:t>收入</a:t>
            </a:r>
            <a:r>
              <a:rPr lang="en-US" altLang="zh-CN" sz="2400" b="1" dirty="0"/>
              <a:t>=</a:t>
            </a:r>
            <a:r>
              <a:rPr lang="zh-CN" altLang="en-US" sz="2400" b="1" dirty="0"/>
              <a:t>单价</a:t>
            </a:r>
            <a:r>
              <a:rPr lang="en-US" altLang="zh-CN" sz="2400" b="1" dirty="0"/>
              <a:t>*</a:t>
            </a:r>
            <a:r>
              <a:rPr lang="zh-CN" altLang="en-US" sz="2400" b="1" dirty="0"/>
              <a:t>数量</a:t>
            </a:r>
            <a:r>
              <a:rPr lang="en-US" altLang="zh-CN" sz="2400" b="1" dirty="0"/>
              <a:t>*</a:t>
            </a:r>
            <a:r>
              <a:rPr lang="zh-CN" altLang="en-US" sz="2400" b="1" dirty="0">
                <a:solidFill>
                  <a:srgbClr val="FF0000"/>
                </a:solidFill>
              </a:rPr>
              <a:t>提成比例</a:t>
            </a:r>
          </a:p>
          <a:p>
            <a:r>
              <a:rPr lang="zh-CN" altLang="en-US" b="1" dirty="0"/>
              <a:t>混合佣金制</a:t>
            </a:r>
          </a:p>
          <a:p>
            <a:pPr algn="ctr">
              <a:buNone/>
            </a:pPr>
            <a:r>
              <a:rPr lang="zh-CN" altLang="en-US" sz="2400" b="1" dirty="0"/>
              <a:t>收入</a:t>
            </a:r>
            <a:r>
              <a:rPr lang="en-US" altLang="zh-CN" sz="2400" b="1" dirty="0"/>
              <a:t>=</a:t>
            </a:r>
            <a:r>
              <a:rPr lang="zh-CN" altLang="en-US" sz="2400" b="1" dirty="0"/>
              <a:t>底薪</a:t>
            </a:r>
            <a:r>
              <a:rPr lang="en-US" altLang="zh-CN" sz="2400" b="1" dirty="0"/>
              <a:t>+</a:t>
            </a:r>
            <a:r>
              <a:rPr lang="zh-CN" altLang="en-US" sz="2400" b="1" dirty="0"/>
              <a:t>单价</a:t>
            </a:r>
            <a:r>
              <a:rPr lang="en-US" altLang="zh-CN" sz="2400" b="1" dirty="0"/>
              <a:t>*</a:t>
            </a:r>
            <a:r>
              <a:rPr lang="zh-CN" altLang="en-US" sz="2400" b="1" dirty="0"/>
              <a:t>数量</a:t>
            </a:r>
            <a:r>
              <a:rPr lang="en-US" altLang="zh-CN" sz="2400" b="1" dirty="0"/>
              <a:t>*</a:t>
            </a:r>
            <a:r>
              <a:rPr lang="zh-CN" altLang="en-US" sz="2400" b="1" dirty="0">
                <a:solidFill>
                  <a:srgbClr val="FF0000"/>
                </a:solidFill>
              </a:rPr>
              <a:t>提成比例</a:t>
            </a:r>
            <a:endParaRPr lang="zh-CN" altLang="en-US" sz="2400" b="1">
              <a:solidFill>
                <a:srgbClr val="FF0000"/>
              </a:solidFill>
            </a:endParaRPr>
          </a:p>
          <a:p>
            <a:r>
              <a:rPr lang="zh-CN" altLang="en-US" b="1" dirty="0"/>
              <a:t>超额佣金制</a:t>
            </a:r>
          </a:p>
          <a:p>
            <a:pPr algn="ctr">
              <a:buNone/>
            </a:pPr>
            <a:r>
              <a:rPr lang="zh-CN" altLang="en-US" sz="2400" b="1" dirty="0"/>
              <a:t>收入</a:t>
            </a:r>
            <a:r>
              <a:rPr lang="en-US" altLang="zh-CN" sz="2400" b="1" dirty="0"/>
              <a:t>=(</a:t>
            </a:r>
            <a:r>
              <a:rPr lang="zh-CN" altLang="en-US" sz="2400" b="1" dirty="0"/>
              <a:t>销售数量</a:t>
            </a:r>
            <a:r>
              <a:rPr lang="en-US" altLang="zh-CN" sz="2400" b="1" dirty="0"/>
              <a:t>-</a:t>
            </a:r>
            <a:r>
              <a:rPr lang="zh-CN" altLang="en-US" sz="2400" b="1" dirty="0"/>
              <a:t>定额</a:t>
            </a:r>
            <a:r>
              <a:rPr lang="en-US" altLang="zh-CN" sz="2400" b="1" dirty="0"/>
              <a:t>) *</a:t>
            </a:r>
            <a:r>
              <a:rPr lang="zh-CN" altLang="en-US" sz="2400" b="1" dirty="0"/>
              <a:t>单价</a:t>
            </a:r>
            <a:r>
              <a:rPr lang="en-US" altLang="zh-CN" sz="2400" b="1" dirty="0"/>
              <a:t>*</a:t>
            </a:r>
            <a:r>
              <a:rPr lang="zh-CN" altLang="en-US" sz="2400" b="1" dirty="0">
                <a:solidFill>
                  <a:srgbClr val="FF0000"/>
                </a:solidFill>
              </a:rPr>
              <a:t>提成比例</a:t>
            </a:r>
          </a:p>
          <a:p>
            <a:pPr>
              <a:buNone/>
            </a:pPr>
            <a:endParaRPr lang="zh-CN" altLang="en-US" sz="2400" b="1" dirty="0">
              <a:solidFill>
                <a:srgbClr val="FF0000"/>
              </a:solidFill>
            </a:endParaRPr>
          </a:p>
          <a:p>
            <a:pPr>
              <a:buNone/>
            </a:pPr>
            <a:r>
              <a:rPr lang="zh-CN" altLang="en-US" sz="2800" b="1" dirty="0">
                <a:solidFill>
                  <a:srgbClr val="FF0000"/>
                </a:solidFill>
              </a:rPr>
              <a:t>优点：激励效果明显</a:t>
            </a:r>
          </a:p>
          <a:p>
            <a:pPr>
              <a:buNone/>
            </a:pPr>
            <a:r>
              <a:rPr lang="zh-CN" altLang="en-US" sz="2800" b="1" dirty="0">
                <a:solidFill>
                  <a:srgbClr val="FF0000"/>
                </a:solidFill>
              </a:rPr>
              <a:t>缺点：不稳定，非可控因素，短期行为</a:t>
            </a:r>
          </a:p>
          <a:p>
            <a:endParaRPr lang="zh-CN" altLang="en-US" sz="2400" b="1"/>
          </a:p>
        </p:txBody>
      </p:sp>
    </p:spTree>
  </p:cSld>
  <p:clrMapOvr>
    <a:masterClrMapping/>
  </p:clrMapOvr>
  <p:transition>
    <p:random/>
  </p:transition>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973826" name="标题 973825"/>
          <p:cNvSpPr>
            <a:spLocks noGrp="1"/>
          </p:cNvSpPr>
          <p:nvPr>
            <p:ph type="title"/>
          </p:nvPr>
        </p:nvSpPr>
        <p:spPr>
          <a:xfrm>
            <a:off x="0" y="0"/>
            <a:ext cx="8278813" cy="347663"/>
          </a:xfrm>
          <a:ln/>
        </p:spPr>
        <p:txBody>
          <a:bodyPr anchor="ctr"/>
          <a:lstStyle/>
          <a:p>
            <a:r>
              <a:rPr lang="zh-CN" altLang="en-US" sz="3200" b="1" dirty="0">
                <a:ea typeface="隶书" panose="02010509060101010101" pitchFamily="49" charset="-122"/>
              </a:rPr>
              <a:t>二、团队层面的奖励制度</a:t>
            </a:r>
          </a:p>
        </p:txBody>
      </p:sp>
      <p:sp>
        <p:nvSpPr>
          <p:cNvPr id="973827" name="文本占位符 973826"/>
          <p:cNvSpPr>
            <a:spLocks noGrp="1"/>
          </p:cNvSpPr>
          <p:nvPr>
            <p:ph type="body" idx="1"/>
          </p:nvPr>
        </p:nvSpPr>
        <p:spPr>
          <a:xfrm>
            <a:off x="611188" y="476250"/>
            <a:ext cx="8064500" cy="5472113"/>
          </a:xfrm>
          <a:ln/>
        </p:spPr>
        <p:txBody>
          <a:bodyPr/>
          <a:lstStyle/>
          <a:p>
            <a:pPr>
              <a:lnSpc>
                <a:spcPct val="80000"/>
              </a:lnSpc>
            </a:pPr>
            <a:r>
              <a:rPr lang="en-US" altLang="zh-CN" sz="2800" b="1" dirty="0"/>
              <a:t>1</a:t>
            </a:r>
            <a:r>
              <a:rPr lang="zh-CN" altLang="en-US" sz="2800" b="1" dirty="0"/>
              <a:t>、斯坎伦计划</a:t>
            </a:r>
          </a:p>
          <a:p>
            <a:pPr>
              <a:lnSpc>
                <a:spcPct val="105000"/>
              </a:lnSpc>
              <a:spcBef>
                <a:spcPct val="25000"/>
              </a:spcBef>
              <a:buNone/>
            </a:pPr>
            <a:r>
              <a:rPr lang="zh-CN" altLang="en-US" sz="2400" b="1" dirty="0">
                <a:latin typeface="Times New Roman" panose="02020603050405020304" pitchFamily="18" charset="0"/>
                <a:ea typeface="宋体" panose="02010600030101010101" pitchFamily="2" charset="-122"/>
              </a:rPr>
              <a:t>     收益分享总额＝（基期或目标的斯坎伦比率－当期的斯坎伦比率）</a:t>
            </a:r>
            <a:r>
              <a:rPr lang="en-US" altLang="zh-CN" sz="2400" b="1" dirty="0">
                <a:latin typeface="Times New Roman" panose="02020603050405020304" pitchFamily="18" charset="0"/>
                <a:ea typeface="宋体" panose="02010600030101010101" pitchFamily="2" charset="-122"/>
              </a:rPr>
              <a:t>×</a:t>
            </a:r>
            <a:r>
              <a:rPr lang="zh-CN" altLang="en-US" sz="2400" b="1" dirty="0">
                <a:latin typeface="Times New Roman" panose="02020603050405020304" pitchFamily="18" charset="0"/>
                <a:ea typeface="宋体" panose="02010600030101010101" pitchFamily="2" charset="-122"/>
              </a:rPr>
              <a:t>当期的产品销售价值</a:t>
            </a:r>
          </a:p>
          <a:p>
            <a:pPr>
              <a:lnSpc>
                <a:spcPct val="105000"/>
              </a:lnSpc>
              <a:spcBef>
                <a:spcPct val="25000"/>
              </a:spcBef>
              <a:buNone/>
            </a:pPr>
            <a:r>
              <a:rPr lang="zh-CN" altLang="en-US" sz="2400" b="1" dirty="0">
                <a:latin typeface="Times New Roman" panose="02020603050405020304" pitchFamily="18" charset="0"/>
                <a:ea typeface="宋体" panose="02010600030101010101" pitchFamily="2" charset="-122"/>
              </a:rPr>
              <a:t>              斯坎伦比率＝工资总额</a:t>
            </a:r>
            <a:r>
              <a:rPr lang="en-US" altLang="zh-CN" sz="2400" b="1">
                <a:latin typeface="宋体" panose="02010600030101010101" pitchFamily="2" charset="-122"/>
                <a:ea typeface="宋体" panose="02010600030101010101" pitchFamily="2" charset="-122"/>
              </a:rPr>
              <a:t>/</a:t>
            </a:r>
            <a:r>
              <a:rPr lang="zh-CN" altLang="en-US" sz="2400" b="1" dirty="0">
                <a:latin typeface="Times New Roman" panose="02020603050405020304" pitchFamily="18" charset="0"/>
                <a:ea typeface="宋体" panose="02010600030101010101" pitchFamily="2" charset="-122"/>
              </a:rPr>
              <a:t>产品的销售价值</a:t>
            </a:r>
            <a:endParaRPr lang="zh-CN" altLang="en-US" sz="2400"/>
          </a:p>
          <a:p>
            <a:pPr>
              <a:lnSpc>
                <a:spcPct val="80000"/>
              </a:lnSpc>
            </a:pPr>
            <a:r>
              <a:rPr lang="en-US" altLang="zh-CN" sz="2800" b="1" dirty="0"/>
              <a:t>2</a:t>
            </a:r>
            <a:r>
              <a:rPr lang="zh-CN" altLang="en-US" sz="2800" b="1" dirty="0"/>
              <a:t>、拉克计划</a:t>
            </a:r>
            <a:r>
              <a:rPr lang="zh-CN" altLang="en-US" sz="2800" b="1" dirty="0">
                <a:latin typeface="Times New Roman" panose="02020603050405020304" pitchFamily="18" charset="0"/>
                <a:ea typeface="宋体" panose="02010600030101010101" pitchFamily="2" charset="-122"/>
              </a:rPr>
              <a:t>收益</a:t>
            </a:r>
          </a:p>
          <a:p>
            <a:pPr>
              <a:lnSpc>
                <a:spcPct val="80000"/>
              </a:lnSpc>
            </a:pPr>
            <a:r>
              <a:rPr lang="zh-CN" altLang="en-US" sz="2400" b="1" dirty="0">
                <a:latin typeface="Times New Roman" panose="02020603050405020304" pitchFamily="18" charset="0"/>
                <a:ea typeface="宋体" panose="02010600030101010101" pitchFamily="2" charset="-122"/>
              </a:rPr>
              <a:t>分享总额＝（当期的拉克比率－基期或目标的拉克比率）</a:t>
            </a:r>
            <a:r>
              <a:rPr lang="en-US" altLang="zh-CN" sz="2400" b="1" dirty="0">
                <a:latin typeface="Times New Roman" panose="02020603050405020304" pitchFamily="18" charset="0"/>
                <a:ea typeface="宋体" panose="02010600030101010101" pitchFamily="2" charset="-122"/>
              </a:rPr>
              <a:t>×</a:t>
            </a:r>
            <a:r>
              <a:rPr lang="zh-CN" altLang="en-US" sz="2400" b="1" dirty="0">
                <a:latin typeface="Times New Roman" panose="02020603050405020304" pitchFamily="18" charset="0"/>
                <a:ea typeface="宋体" panose="02010600030101010101" pitchFamily="2" charset="-122"/>
              </a:rPr>
              <a:t>当期的雇佣成本</a:t>
            </a:r>
          </a:p>
          <a:p>
            <a:pPr>
              <a:lnSpc>
                <a:spcPct val="110000"/>
              </a:lnSpc>
              <a:spcBef>
                <a:spcPct val="30000"/>
              </a:spcBef>
              <a:buNone/>
            </a:pPr>
            <a:r>
              <a:rPr lang="zh-CN" altLang="en-US" sz="2400" b="1" dirty="0">
                <a:latin typeface="宋体" panose="02010600030101010101" pitchFamily="2" charset="-122"/>
                <a:ea typeface="宋体" panose="02010600030101010101" pitchFamily="2" charset="-122"/>
              </a:rPr>
              <a:t>       拉克比率＝销售额－（购买的原材料成本、供给成本和服务成本）</a:t>
            </a:r>
            <a:r>
              <a:rPr lang="zh-CN" altLang="en-US" sz="2400" dirty="0">
                <a:ea typeface="宋体" panose="02010600030101010101" pitchFamily="2" charset="-122"/>
              </a:rPr>
              <a:t> </a:t>
            </a:r>
            <a:endParaRPr lang="zh-CN" altLang="en-US" sz="2400" b="1" dirty="0"/>
          </a:p>
          <a:p>
            <a:pPr>
              <a:lnSpc>
                <a:spcPct val="80000"/>
              </a:lnSpc>
            </a:pPr>
            <a:r>
              <a:rPr lang="en-US" altLang="zh-CN" sz="2800" b="1" dirty="0"/>
              <a:t>3</a:t>
            </a:r>
            <a:r>
              <a:rPr lang="zh-CN" altLang="en-US" sz="2800" b="1" dirty="0"/>
              <a:t>、分享生产率计划</a:t>
            </a:r>
          </a:p>
          <a:p>
            <a:pPr>
              <a:lnSpc>
                <a:spcPct val="115000"/>
              </a:lnSpc>
              <a:spcBef>
                <a:spcPct val="40000"/>
              </a:spcBef>
            </a:pPr>
            <a:r>
              <a:rPr lang="zh-CN" altLang="en-US" sz="2400" b="1" dirty="0">
                <a:latin typeface="宋体" panose="02010600030101010101" pitchFamily="2" charset="-122"/>
                <a:ea typeface="宋体" panose="02010600030101010101" pitchFamily="2" charset="-122"/>
              </a:rPr>
              <a:t>分享生产率计划不再衡量节省成本的经济价值，而是追求在更短的劳动时间内生产出更多的产品，这计划的关键是计算劳动时间比率，即生产单位产品所需要耗费的劳动小时数，通过将当期的劳动时间比率与基期或者目标的劳动时间比率进行比较，决定是否奖励员工</a:t>
            </a:r>
          </a:p>
          <a:p>
            <a:pPr>
              <a:lnSpc>
                <a:spcPct val="80000"/>
              </a:lnSpc>
            </a:pPr>
            <a:endParaRPr lang="zh-CN" altLang="en-US" sz="2400" b="1" dirty="0"/>
          </a:p>
        </p:txBody>
      </p:sp>
    </p:spTree>
  </p:cSld>
  <p:clrMapOvr>
    <a:masterClrMapping/>
  </p:clrMapOvr>
  <p:transition>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1474" name="标题 1001473"/>
          <p:cNvSpPr>
            <a:spLocks noGrp="1"/>
          </p:cNvSpPr>
          <p:nvPr>
            <p:ph type="title"/>
          </p:nvPr>
        </p:nvSpPr>
        <p:spPr>
          <a:ln/>
        </p:spPr>
        <p:txBody>
          <a:bodyPr lIns="0" tIns="0" rIns="0" bIns="0" anchor="b"/>
          <a:lstStyle/>
          <a:p>
            <a:r>
              <a:rPr lang="zh-CN" altLang="en-US" dirty="0"/>
              <a:t>人力资源和人力资本的区别（</a:t>
            </a:r>
            <a:r>
              <a:rPr lang="en-US" altLang="zh-CN" dirty="0"/>
              <a:t>2</a:t>
            </a:r>
            <a:r>
              <a:rPr lang="zh-CN" altLang="en-US" dirty="0"/>
              <a:t>）</a:t>
            </a:r>
          </a:p>
        </p:txBody>
      </p:sp>
      <p:sp>
        <p:nvSpPr>
          <p:cNvPr id="1001475" name="文本占位符 1001474"/>
          <p:cNvSpPr>
            <a:spLocks noGrp="1"/>
          </p:cNvSpPr>
          <p:nvPr>
            <p:ph type="body" idx="1"/>
          </p:nvPr>
        </p:nvSpPr>
        <p:spPr>
          <a:xfrm>
            <a:off x="1116013" y="1268413"/>
            <a:ext cx="7570787" cy="4827587"/>
          </a:xfrm>
          <a:ln/>
        </p:spPr>
        <p:txBody>
          <a:bodyPr lIns="0" tIns="0" rIns="0" bIns="0"/>
          <a:lstStyle/>
          <a:p>
            <a:pPr>
              <a:spcBef>
                <a:spcPct val="30000"/>
              </a:spcBef>
              <a:buNone/>
            </a:pPr>
            <a:r>
              <a:rPr lang="zh-CN" altLang="en-US" sz="2400" b="1" dirty="0">
                <a:solidFill>
                  <a:srgbClr val="FF3300"/>
                </a:solidFill>
              </a:rPr>
              <a:t>两者研究问题和关注的重点不同</a:t>
            </a:r>
          </a:p>
          <a:p>
            <a:pPr>
              <a:spcBef>
                <a:spcPct val="30000"/>
              </a:spcBef>
            </a:pPr>
            <a:r>
              <a:rPr lang="zh-CN" altLang="en-US" sz="2400" b="1" dirty="0"/>
              <a:t>人力资本是通过投资形成的存在于人体中的资本形式，是形成人的脑力和体力的物质资本在人身上的价值凝结，是从</a:t>
            </a:r>
            <a:r>
              <a:rPr lang="zh-CN" altLang="en-US" sz="2400" b="1" dirty="0">
                <a:solidFill>
                  <a:schemeClr val="hlink"/>
                </a:solidFill>
              </a:rPr>
              <a:t>成本收益的角度来研究</a:t>
            </a:r>
            <a:r>
              <a:rPr lang="zh-CN" altLang="en-US" sz="2400" b="1" dirty="0"/>
              <a:t>人在经济增长中的作用，强调投资付出的代价及其收回，考虑投资成本带来多少价值，研究的是价值增值的速度和幅度，关注的是收益问题，即投资能否带来收益及其带来多少收益的问题。</a:t>
            </a:r>
          </a:p>
          <a:p>
            <a:pPr>
              <a:spcBef>
                <a:spcPct val="30000"/>
              </a:spcBef>
            </a:pPr>
            <a:r>
              <a:rPr lang="zh-CN" altLang="en-US" sz="2400" b="1" dirty="0"/>
              <a:t>人力资源将人作为财富的来源来看待，使从投入产出的角度来研究人对经济发展的作用，</a:t>
            </a:r>
            <a:r>
              <a:rPr lang="zh-CN" altLang="en-US" sz="2400" b="1" dirty="0">
                <a:solidFill>
                  <a:schemeClr val="hlink"/>
                </a:solidFill>
              </a:rPr>
              <a:t>关注的重点是产出的问题，即人力资源对经济发展的贡献有多大</a:t>
            </a:r>
            <a:r>
              <a:rPr lang="zh-CN" altLang="en-US" sz="2400" b="1" dirty="0"/>
              <a:t>，对经济的推动力有多强。</a:t>
            </a:r>
          </a:p>
          <a:p>
            <a:endParaRPr lang="zh-CN" altLang="en-US" sz="2400" b="1" dirty="0"/>
          </a:p>
        </p:txBody>
      </p:sp>
    </p:spTree>
  </p:cSld>
  <p:clrMapOvr>
    <a:masterClrMapping/>
  </p:clrMapOvr>
  <p:transition>
    <p:random/>
  </p:transition>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974850" name="标题 974849"/>
          <p:cNvSpPr>
            <a:spLocks noGrp="1"/>
          </p:cNvSpPr>
          <p:nvPr>
            <p:ph type="title"/>
          </p:nvPr>
        </p:nvSpPr>
        <p:spPr>
          <a:ln/>
        </p:spPr>
        <p:txBody>
          <a:bodyPr anchor="ctr"/>
          <a:lstStyle/>
          <a:p>
            <a:endParaRPr dirty="0"/>
          </a:p>
        </p:txBody>
      </p:sp>
      <p:sp>
        <p:nvSpPr>
          <p:cNvPr id="974851" name="文本占位符 974850"/>
          <p:cNvSpPr>
            <a:spLocks noGrp="1"/>
          </p:cNvSpPr>
          <p:nvPr>
            <p:ph type="body" idx="1"/>
          </p:nvPr>
        </p:nvSpPr>
        <p:spPr>
          <a:ln/>
        </p:spPr>
        <p:txBody>
          <a:bodyPr/>
          <a:lstStyle/>
          <a:p>
            <a:r>
              <a:rPr lang="zh-CN" altLang="en-US" b="1" dirty="0">
                <a:solidFill>
                  <a:srgbClr val="FF0000"/>
                </a:solidFill>
              </a:rPr>
              <a:t>优势：</a:t>
            </a:r>
          </a:p>
          <a:p>
            <a:r>
              <a:rPr lang="zh-CN" altLang="en-US" sz="2400" b="1" dirty="0"/>
              <a:t>易于计算</a:t>
            </a:r>
          </a:p>
          <a:p>
            <a:r>
              <a:rPr lang="zh-CN" altLang="en-US" sz="2400" b="1" dirty="0"/>
              <a:t>鼓励团队合作</a:t>
            </a:r>
          </a:p>
          <a:p>
            <a:r>
              <a:rPr lang="zh-CN" altLang="en-US" sz="2400" b="1" dirty="0"/>
              <a:t>促进员工参与</a:t>
            </a:r>
          </a:p>
          <a:p>
            <a:r>
              <a:rPr lang="zh-CN" altLang="en-US" b="1" dirty="0">
                <a:solidFill>
                  <a:srgbClr val="0000CC"/>
                </a:solidFill>
              </a:rPr>
              <a:t>劣势：</a:t>
            </a:r>
          </a:p>
          <a:p>
            <a:r>
              <a:rPr lang="zh-CN" altLang="en-US" sz="2400" b="1" dirty="0"/>
              <a:t>团队内分配困难</a:t>
            </a:r>
          </a:p>
          <a:p>
            <a:r>
              <a:rPr lang="zh-CN" altLang="en-US" sz="2400" b="1" dirty="0"/>
              <a:t>搭便车</a:t>
            </a:r>
          </a:p>
          <a:p>
            <a:r>
              <a:rPr lang="zh-CN" altLang="en-US" sz="2400" b="1" dirty="0"/>
              <a:t>员工个人绩效与薪酬关系变弱</a:t>
            </a:r>
          </a:p>
          <a:p>
            <a:endParaRPr lang="zh-CN" altLang="en-US" sz="2400" b="1" dirty="0"/>
          </a:p>
        </p:txBody>
      </p:sp>
    </p:spTree>
  </p:cSld>
  <p:clrMapOvr>
    <a:masterClrMapping/>
  </p:clrMapOvr>
  <p:transition>
    <p:random/>
  </p:transition>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975874" name="标题 975873"/>
          <p:cNvSpPr>
            <a:spLocks noGrp="1"/>
          </p:cNvSpPr>
          <p:nvPr>
            <p:ph type="title"/>
          </p:nvPr>
        </p:nvSpPr>
        <p:spPr>
          <a:ln/>
        </p:spPr>
        <p:txBody>
          <a:bodyPr anchor="ctr"/>
          <a:lstStyle/>
          <a:p>
            <a:r>
              <a:rPr lang="zh-CN" altLang="en-US" sz="4000" b="1" dirty="0">
                <a:ea typeface="隶书" panose="02010509060101010101" pitchFamily="49" charset="-122"/>
              </a:rPr>
              <a:t>三、企业层面的奖励制度</a:t>
            </a:r>
          </a:p>
        </p:txBody>
      </p:sp>
      <p:sp>
        <p:nvSpPr>
          <p:cNvPr id="975875" name="文本占位符 975874"/>
          <p:cNvSpPr>
            <a:spLocks noGrp="1"/>
          </p:cNvSpPr>
          <p:nvPr>
            <p:ph type="body" idx="1"/>
          </p:nvPr>
        </p:nvSpPr>
        <p:spPr>
          <a:ln/>
        </p:spPr>
        <p:txBody>
          <a:bodyPr/>
          <a:lstStyle/>
          <a:p>
            <a:r>
              <a:rPr lang="zh-CN" altLang="en-US" b="1" dirty="0"/>
              <a:t>利润分红（现金、全体）</a:t>
            </a:r>
          </a:p>
          <a:p>
            <a:r>
              <a:rPr lang="zh-CN" altLang="en-US" b="1" dirty="0"/>
              <a:t>股权激励（高管、骨干）</a:t>
            </a:r>
          </a:p>
          <a:p>
            <a:r>
              <a:rPr lang="zh-CN" altLang="en-US" sz="2400" b="1" dirty="0"/>
              <a:t>限制性股票</a:t>
            </a:r>
          </a:p>
          <a:p>
            <a:r>
              <a:rPr lang="zh-CN" altLang="en-US" sz="2400" b="1" dirty="0"/>
              <a:t>股票期权</a:t>
            </a:r>
          </a:p>
          <a:p>
            <a:r>
              <a:rPr lang="zh-CN" altLang="en-US" sz="2400" b="1" dirty="0"/>
              <a:t>虚拟股票或股票增值权</a:t>
            </a:r>
          </a:p>
          <a:p>
            <a:r>
              <a:rPr lang="zh-CN" altLang="en-US" sz="2400" b="1" dirty="0"/>
              <a:t>延期支付计划</a:t>
            </a:r>
          </a:p>
          <a:p>
            <a:r>
              <a:rPr lang="zh-CN" altLang="en-US" sz="2400" b="1" dirty="0"/>
              <a:t>业绩股票</a:t>
            </a:r>
          </a:p>
          <a:p>
            <a:r>
              <a:rPr lang="zh-CN" altLang="en-US" sz="2400" b="1" dirty="0"/>
              <a:t>员工持股计划</a:t>
            </a:r>
          </a:p>
          <a:p>
            <a:r>
              <a:rPr lang="en-US" altLang="zh-CN" sz="2400" b="1">
                <a:solidFill>
                  <a:srgbClr val="FF0000"/>
                </a:solidFill>
                <a:latin typeface="Times New Roman" panose="02020603050405020304" pitchFamily="18" charset="0"/>
              </a:rPr>
              <a:t>——</a:t>
            </a:r>
            <a:r>
              <a:rPr lang="zh-CN" altLang="en-US" sz="2400" b="1" dirty="0">
                <a:solidFill>
                  <a:srgbClr val="FF0000"/>
                </a:solidFill>
              </a:rPr>
              <a:t>金手铐</a:t>
            </a:r>
          </a:p>
        </p:txBody>
      </p:sp>
    </p:spTree>
  </p:cSld>
  <p:clrMapOvr>
    <a:masterClrMapping/>
  </p:clrMapOvr>
  <p:transition>
    <p:random/>
  </p:transition>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963586" name="标题 963585"/>
          <p:cNvSpPr>
            <a:spLocks noGrp="1"/>
          </p:cNvSpPr>
          <p:nvPr>
            <p:ph type="title"/>
          </p:nvPr>
        </p:nvSpPr>
        <p:spPr>
          <a:xfrm>
            <a:off x="755650" y="-242887"/>
            <a:ext cx="7772400" cy="1143000"/>
          </a:xfrm>
          <a:ln/>
        </p:spPr>
        <p:txBody>
          <a:bodyPr anchor="ctr"/>
          <a:lstStyle/>
          <a:p>
            <a:r>
              <a:rPr lang="zh-CN" altLang="en-US" sz="4000" b="1" dirty="0"/>
              <a:t>第四节 福利管理</a:t>
            </a:r>
          </a:p>
        </p:txBody>
      </p:sp>
      <p:sp>
        <p:nvSpPr>
          <p:cNvPr id="963587" name="文本占位符 963586"/>
          <p:cNvSpPr>
            <a:spLocks noGrp="1"/>
          </p:cNvSpPr>
          <p:nvPr>
            <p:ph type="body" idx="1"/>
          </p:nvPr>
        </p:nvSpPr>
        <p:spPr>
          <a:xfrm>
            <a:off x="827088" y="836613"/>
            <a:ext cx="8316912" cy="5616575"/>
          </a:xfrm>
          <a:ln/>
        </p:spPr>
        <p:txBody>
          <a:bodyPr/>
          <a:lstStyle/>
          <a:p>
            <a:r>
              <a:rPr lang="zh-CN" altLang="en-US" b="1" dirty="0">
                <a:latin typeface="Times New Roman" panose="02020603050405020304" pitchFamily="18" charset="0"/>
              </a:rPr>
              <a:t>一、</a:t>
            </a:r>
            <a:r>
              <a:rPr lang="zh-CN" altLang="en-US" b="1" dirty="0">
                <a:latin typeface="Times New Roman" panose="02020603050405020304" pitchFamily="18" charset="0"/>
                <a:ea typeface="宋体" panose="02010600030101010101" pitchFamily="2" charset="-122"/>
              </a:rPr>
              <a:t>福</a:t>
            </a:r>
            <a:r>
              <a:rPr lang="zh-CN" altLang="en-US" b="1" dirty="0">
                <a:latin typeface="Times New Roman" panose="02020603050405020304" pitchFamily="18" charset="0"/>
              </a:rPr>
              <a:t>利的内涵</a:t>
            </a:r>
            <a:endParaRPr lang="zh-CN" altLang="en-US" b="1" dirty="0">
              <a:latin typeface="Times New Roman" panose="02020603050405020304" pitchFamily="18" charset="0"/>
              <a:ea typeface="宋体" panose="02010600030101010101" pitchFamily="2" charset="-122"/>
            </a:endParaRPr>
          </a:p>
          <a:p>
            <a:r>
              <a:rPr lang="en-US" altLang="zh-CN" b="1" dirty="0">
                <a:latin typeface="Times New Roman" panose="02020603050405020304" pitchFamily="18" charset="0"/>
                <a:ea typeface="宋体" panose="02010600030101010101" pitchFamily="2" charset="-122"/>
              </a:rPr>
              <a:t>1</a:t>
            </a:r>
            <a:r>
              <a:rPr lang="zh-CN" altLang="en-US" b="1" dirty="0">
                <a:latin typeface="Times New Roman" panose="02020603050405020304" pitchFamily="18" charset="0"/>
                <a:ea typeface="宋体" panose="02010600030101010101" pitchFamily="2" charset="-122"/>
              </a:rPr>
              <a:t>、概念</a:t>
            </a:r>
          </a:p>
          <a:p>
            <a:r>
              <a:rPr lang="zh-CN" altLang="en-US" b="1" dirty="0">
                <a:latin typeface="Times New Roman" panose="02020603050405020304" pitchFamily="18" charset="0"/>
              </a:rPr>
              <a:t>  </a:t>
            </a:r>
            <a:r>
              <a:rPr lang="zh-CN" altLang="en-US" b="1" dirty="0">
                <a:latin typeface="Times New Roman" panose="02020603050405020304" pitchFamily="18" charset="0"/>
                <a:ea typeface="宋体" panose="02010600030101010101" pitchFamily="2" charset="-122"/>
              </a:rPr>
              <a:t>是指企业向员工提供的除工资、奖金之外的各种保障计划、补贴、服务以及实物报酬</a:t>
            </a:r>
          </a:p>
          <a:p>
            <a:pPr>
              <a:buNone/>
            </a:pPr>
            <a:endParaRPr lang="zh-CN" altLang="en-US" b="1" dirty="0">
              <a:latin typeface="Times New Roman" panose="02020603050405020304" pitchFamily="18" charset="0"/>
              <a:ea typeface="宋体" panose="02010600030101010101" pitchFamily="2" charset="-122"/>
            </a:endParaRPr>
          </a:p>
          <a:p>
            <a:r>
              <a:rPr lang="zh-CN" altLang="en-US" b="1" dirty="0">
                <a:latin typeface="Times New Roman" panose="02020603050405020304" pitchFamily="18" charset="0"/>
                <a:ea typeface="宋体" panose="02010600030101010101" pitchFamily="2" charset="-122"/>
              </a:rPr>
              <a:t>在现代企业中，福利在整个薪酬包中的比重已经越来越大，对企业的人工成本产生了十分重要的影响。</a:t>
            </a:r>
            <a:endParaRPr lang="zh-CN" altLang="en-US" b="1" dirty="0">
              <a:latin typeface="宋体" panose="02010600030101010101" pitchFamily="2" charset="-122"/>
              <a:ea typeface="宋体" panose="02010600030101010101" pitchFamily="2" charset="-122"/>
            </a:endParaRPr>
          </a:p>
          <a:p>
            <a:endParaRPr lang="zh-CN" altLang="en-US" b="1" dirty="0"/>
          </a:p>
        </p:txBody>
      </p:sp>
    </p:spTree>
  </p:cSld>
  <p:clrMapOvr>
    <a:masterClrMapping/>
  </p:clrMapOvr>
  <p:transition>
    <p:random/>
  </p:transition>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977922" name="标题 977921"/>
          <p:cNvSpPr>
            <a:spLocks noGrp="1"/>
          </p:cNvSpPr>
          <p:nvPr>
            <p:ph type="title"/>
          </p:nvPr>
        </p:nvSpPr>
        <p:spPr>
          <a:ln/>
        </p:spPr>
        <p:txBody>
          <a:bodyPr anchor="ctr"/>
          <a:lstStyle/>
          <a:p>
            <a:r>
              <a:rPr lang="en-US" altLang="zh-CN" sz="3600" b="1" dirty="0">
                <a:ea typeface="隶书" panose="02010509060101010101" pitchFamily="49" charset="-122"/>
              </a:rPr>
              <a:t>2</a:t>
            </a:r>
            <a:r>
              <a:rPr lang="zh-CN" altLang="en-US" sz="3600" b="1" dirty="0">
                <a:ea typeface="隶书" panose="02010509060101010101" pitchFamily="49" charset="-122"/>
              </a:rPr>
              <a:t>、企业福利的作用</a:t>
            </a:r>
          </a:p>
        </p:txBody>
      </p:sp>
      <p:sp>
        <p:nvSpPr>
          <p:cNvPr id="977923" name="文本占位符 977922"/>
          <p:cNvSpPr>
            <a:spLocks noGrp="1"/>
          </p:cNvSpPr>
          <p:nvPr>
            <p:ph type="body" idx="1"/>
          </p:nvPr>
        </p:nvSpPr>
        <p:spPr>
          <a:ln/>
        </p:spPr>
        <p:txBody>
          <a:bodyPr/>
          <a:lstStyle/>
          <a:p>
            <a:pPr>
              <a:lnSpc>
                <a:spcPct val="110000"/>
              </a:lnSpc>
              <a:spcBef>
                <a:spcPct val="55000"/>
              </a:spcBef>
            </a:pPr>
            <a:r>
              <a:rPr lang="zh-CN" altLang="en-US" b="1" dirty="0">
                <a:latin typeface="宋体" panose="02010600030101010101" pitchFamily="2" charset="-122"/>
                <a:ea typeface="宋体" panose="02010600030101010101" pitchFamily="2" charset="-122"/>
              </a:rPr>
              <a:t>传递企业的文化和价值观</a:t>
            </a:r>
            <a:r>
              <a:rPr lang="zh-CN" altLang="en-US" b="1" dirty="0">
                <a:ea typeface="宋体" panose="02010600030101010101" pitchFamily="2" charset="-122"/>
              </a:rPr>
              <a:t> </a:t>
            </a:r>
          </a:p>
          <a:p>
            <a:pPr>
              <a:lnSpc>
                <a:spcPct val="110000"/>
              </a:lnSpc>
              <a:spcBef>
                <a:spcPct val="55000"/>
              </a:spcBef>
            </a:pPr>
            <a:r>
              <a:rPr lang="zh-CN" altLang="en-US" b="1" dirty="0">
                <a:latin typeface="Times New Roman" panose="02020603050405020304" pitchFamily="18" charset="0"/>
                <a:ea typeface="宋体" panose="02010600030101010101" pitchFamily="2" charset="-122"/>
              </a:rPr>
              <a:t>吸引和保留人才</a:t>
            </a:r>
          </a:p>
          <a:p>
            <a:pPr>
              <a:lnSpc>
                <a:spcPct val="110000"/>
              </a:lnSpc>
              <a:spcBef>
                <a:spcPct val="55000"/>
              </a:spcBef>
            </a:pPr>
            <a:r>
              <a:rPr lang="zh-CN" altLang="en-US" b="1" dirty="0">
                <a:latin typeface="宋体" panose="02010600030101010101" pitchFamily="2" charset="-122"/>
                <a:ea typeface="宋体" panose="02010600030101010101" pitchFamily="2" charset="-122"/>
              </a:rPr>
              <a:t>税收减免 </a:t>
            </a:r>
          </a:p>
          <a:p>
            <a:pPr>
              <a:lnSpc>
                <a:spcPct val="110000"/>
              </a:lnSpc>
              <a:spcBef>
                <a:spcPct val="55000"/>
              </a:spcBef>
            </a:pPr>
            <a:endParaRPr lang="zh-CN" altLang="en-US" b="1" dirty="0">
              <a:ea typeface="宋体" panose="02010600030101010101" pitchFamily="2" charset="-122"/>
            </a:endParaRPr>
          </a:p>
          <a:p>
            <a:pPr>
              <a:lnSpc>
                <a:spcPct val="110000"/>
              </a:lnSpc>
              <a:spcBef>
                <a:spcPct val="55000"/>
              </a:spcBef>
            </a:pPr>
            <a:endParaRPr lang="zh-CN" altLang="en-US" b="1" dirty="0"/>
          </a:p>
        </p:txBody>
      </p:sp>
    </p:spTree>
  </p:cSld>
  <p:clrMapOvr>
    <a:masterClrMapping/>
  </p:clrMapOvr>
  <p:transition>
    <p:random/>
  </p:transition>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978946" name="标题 978945"/>
          <p:cNvSpPr>
            <a:spLocks noGrp="1"/>
          </p:cNvSpPr>
          <p:nvPr>
            <p:ph type="title"/>
          </p:nvPr>
        </p:nvSpPr>
        <p:spPr>
          <a:ln/>
        </p:spPr>
        <p:txBody>
          <a:bodyPr anchor="ctr"/>
          <a:lstStyle/>
          <a:p>
            <a:r>
              <a:rPr lang="zh-CN" altLang="en-US" sz="3600" b="1" dirty="0">
                <a:ea typeface="隶书" panose="02010509060101010101" pitchFamily="49" charset="-122"/>
              </a:rPr>
              <a:t>二、企业福利的类型</a:t>
            </a:r>
          </a:p>
        </p:txBody>
      </p:sp>
      <p:sp>
        <p:nvSpPr>
          <p:cNvPr id="978947" name="文本占位符 978946"/>
          <p:cNvSpPr>
            <a:spLocks noGrp="1"/>
          </p:cNvSpPr>
          <p:nvPr>
            <p:ph type="body" idx="1"/>
          </p:nvPr>
        </p:nvSpPr>
        <p:spPr>
          <a:ln/>
        </p:spPr>
        <p:txBody>
          <a:bodyPr/>
          <a:lstStyle/>
          <a:p>
            <a:r>
              <a:rPr lang="zh-CN" altLang="en-US" sz="2800" b="1" dirty="0">
                <a:solidFill>
                  <a:srgbClr val="FF0000"/>
                </a:solidFill>
              </a:rPr>
              <a:t>经济性福利</a:t>
            </a:r>
          </a:p>
          <a:p>
            <a:r>
              <a:rPr lang="zh-CN" altLang="en-US" sz="2400" b="1" dirty="0"/>
              <a:t>年节费、福利房</a:t>
            </a:r>
            <a:r>
              <a:rPr lang="en-US" altLang="zh-CN" sz="2400" b="1" dirty="0"/>
              <a:t>/</a:t>
            </a:r>
            <a:r>
              <a:rPr lang="zh-CN" altLang="en-US" sz="2400" b="1" dirty="0"/>
              <a:t>补贴、交通餐饮补贴、培训进修、低息</a:t>
            </a:r>
            <a:r>
              <a:rPr lang="en-US" altLang="zh-CN" sz="2400" b="1" dirty="0"/>
              <a:t>/</a:t>
            </a:r>
            <a:r>
              <a:rPr lang="zh-CN" altLang="en-US" sz="2400" b="1" dirty="0"/>
              <a:t>无息贷款</a:t>
            </a:r>
          </a:p>
          <a:p>
            <a:r>
              <a:rPr lang="zh-CN" altLang="en-US" sz="2800" b="1" dirty="0">
                <a:solidFill>
                  <a:srgbClr val="FF0000"/>
                </a:solidFill>
              </a:rPr>
              <a:t>带薪休息</a:t>
            </a:r>
          </a:p>
          <a:p>
            <a:r>
              <a:rPr lang="zh-CN" altLang="en-US" sz="2400" b="1" dirty="0"/>
              <a:t>年假、病事假</a:t>
            </a:r>
          </a:p>
          <a:p>
            <a:r>
              <a:rPr lang="zh-CN" altLang="en-US" sz="2800" b="1" dirty="0">
                <a:solidFill>
                  <a:srgbClr val="FF0000"/>
                </a:solidFill>
              </a:rPr>
              <a:t>保险</a:t>
            </a:r>
          </a:p>
          <a:p>
            <a:r>
              <a:rPr lang="zh-CN" altLang="en-US" sz="2400" b="1" dirty="0"/>
              <a:t>五险一金、补充商业保险</a:t>
            </a:r>
          </a:p>
          <a:p>
            <a:r>
              <a:rPr lang="zh-CN" altLang="en-US" sz="2800" b="1" dirty="0">
                <a:solidFill>
                  <a:srgbClr val="FF0000"/>
                </a:solidFill>
              </a:rPr>
              <a:t>员工服务</a:t>
            </a:r>
          </a:p>
          <a:p>
            <a:r>
              <a:rPr lang="en-US" altLang="zh-CN" sz="2400" b="1" dirty="0"/>
              <a:t>EAP</a:t>
            </a:r>
            <a:r>
              <a:rPr lang="zh-CN" altLang="en-US" sz="2400" b="1" dirty="0"/>
              <a:t>、员工日、家庭日、旅游、文体活动</a:t>
            </a:r>
          </a:p>
        </p:txBody>
      </p:sp>
    </p:spTree>
  </p:cSld>
  <p:clrMapOvr>
    <a:masterClrMapping/>
  </p:clrMapOvr>
  <p:transition>
    <p:random/>
  </p:transition>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979970" name="标题 979969"/>
          <p:cNvSpPr>
            <a:spLocks noGrp="1"/>
          </p:cNvSpPr>
          <p:nvPr>
            <p:ph type="title"/>
          </p:nvPr>
        </p:nvSpPr>
        <p:spPr>
          <a:xfrm>
            <a:off x="684213" y="0"/>
            <a:ext cx="7772400" cy="1143000"/>
          </a:xfrm>
          <a:ln/>
        </p:spPr>
        <p:txBody>
          <a:bodyPr anchor="ctr"/>
          <a:lstStyle/>
          <a:p>
            <a:r>
              <a:rPr lang="zh-CN" altLang="en-US" sz="4000" b="1" dirty="0">
                <a:ea typeface="隶书" panose="02010509060101010101" pitchFamily="49" charset="-122"/>
              </a:rPr>
              <a:t>三、影响福利设计的因素</a:t>
            </a:r>
          </a:p>
        </p:txBody>
      </p:sp>
      <p:sp>
        <p:nvSpPr>
          <p:cNvPr id="979971" name="文本占位符 979970"/>
          <p:cNvSpPr>
            <a:spLocks noGrp="1"/>
          </p:cNvSpPr>
          <p:nvPr>
            <p:ph type="body" idx="1"/>
          </p:nvPr>
        </p:nvSpPr>
        <p:spPr>
          <a:xfrm>
            <a:off x="684213" y="1341438"/>
            <a:ext cx="7926387" cy="5018087"/>
          </a:xfrm>
          <a:ln/>
        </p:spPr>
        <p:txBody>
          <a:bodyPr/>
          <a:lstStyle/>
          <a:p>
            <a:r>
              <a:rPr lang="zh-CN" altLang="en-US" b="1" dirty="0">
                <a:solidFill>
                  <a:srgbClr val="FF0000"/>
                </a:solidFill>
              </a:rPr>
              <a:t>外在因素</a:t>
            </a:r>
          </a:p>
          <a:p>
            <a:r>
              <a:rPr lang="zh-CN" altLang="en-US" sz="2400" b="1" dirty="0"/>
              <a:t>市场标准</a:t>
            </a:r>
          </a:p>
          <a:p>
            <a:r>
              <a:rPr lang="zh-CN" altLang="en-US" sz="2400" b="1" dirty="0"/>
              <a:t>政府法规</a:t>
            </a:r>
          </a:p>
          <a:p>
            <a:r>
              <a:rPr lang="zh-CN" altLang="en-US" sz="2400" b="1" dirty="0"/>
              <a:t>工会咨询</a:t>
            </a:r>
          </a:p>
          <a:p>
            <a:r>
              <a:rPr lang="zh-CN" altLang="en-US" b="1" dirty="0">
                <a:solidFill>
                  <a:srgbClr val="FF0000"/>
                </a:solidFill>
              </a:rPr>
              <a:t>内在因素</a:t>
            </a:r>
          </a:p>
          <a:p>
            <a:r>
              <a:rPr lang="zh-CN" altLang="en-US" sz="2400" b="1" dirty="0"/>
              <a:t>竞争策略，企业发展阶段</a:t>
            </a:r>
          </a:p>
          <a:p>
            <a:r>
              <a:rPr lang="zh-CN" altLang="en-US" sz="2400" b="1" dirty="0"/>
              <a:t>企业文化</a:t>
            </a:r>
          </a:p>
          <a:p>
            <a:r>
              <a:rPr lang="zh-CN" altLang="en-US" sz="2400" b="1" dirty="0"/>
              <a:t>员工的个性需要</a:t>
            </a:r>
            <a:r>
              <a:rPr lang="en-US" altLang="zh-CN" sz="2400" b="1">
                <a:latin typeface="Times New Roman" panose="02020603050405020304" pitchFamily="18" charset="0"/>
              </a:rPr>
              <a:t>—</a:t>
            </a:r>
            <a:r>
              <a:rPr lang="zh-CN" altLang="en-US" sz="2400" b="1" dirty="0"/>
              <a:t>福利包</a:t>
            </a:r>
          </a:p>
        </p:txBody>
      </p:sp>
    </p:spTree>
  </p:cSld>
  <p:clrMapOvr>
    <a:masterClrMapping/>
  </p:clrMapOvr>
  <p:transition>
    <p:random/>
  </p:transition>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983042" name="标题 983041"/>
          <p:cNvSpPr>
            <a:spLocks noGrp="1"/>
          </p:cNvSpPr>
          <p:nvPr>
            <p:ph type="title"/>
          </p:nvPr>
        </p:nvSpPr>
        <p:spPr>
          <a:ln/>
        </p:spPr>
        <p:txBody>
          <a:bodyPr anchor="ctr"/>
          <a:lstStyle/>
          <a:p>
            <a:endParaRPr dirty="0"/>
          </a:p>
        </p:txBody>
      </p:sp>
      <p:sp>
        <p:nvSpPr>
          <p:cNvPr id="983043" name="文本占位符 983042"/>
          <p:cNvSpPr>
            <a:spLocks noGrp="1"/>
          </p:cNvSpPr>
          <p:nvPr>
            <p:ph type="body" idx="1"/>
          </p:nvPr>
        </p:nvSpPr>
        <p:spPr>
          <a:ln/>
        </p:spPr>
        <p:txBody>
          <a:bodyPr/>
          <a:lstStyle/>
          <a:p>
            <a:endParaRPr dirty="0"/>
          </a:p>
        </p:txBody>
      </p:sp>
      <p:pic>
        <p:nvPicPr>
          <p:cNvPr id="983044" name="图片 983043" descr="20110515_fd87d041f7a907f61d99PePT0RksBTYw"/>
          <p:cNvPicPr>
            <a:picLocks noChangeAspect="1"/>
          </p:cNvPicPr>
          <p:nvPr/>
        </p:nvPicPr>
        <p:blipFill>
          <a:blip r:embed="rId2"/>
          <a:stretch>
            <a:fillRect/>
          </a:stretch>
        </p:blipFill>
        <p:spPr>
          <a:xfrm>
            <a:off x="0" y="1588"/>
            <a:ext cx="9140825" cy="6856412"/>
          </a:xfrm>
          <a:prstGeom prst="rect">
            <a:avLst/>
          </a:prstGeom>
          <a:noFill/>
          <a:ln w="9525">
            <a:noFill/>
          </a:ln>
        </p:spPr>
      </p:pic>
    </p:spTree>
  </p:cSld>
  <p:clrMapOvr>
    <a:masterClrMapping/>
  </p:clrMapOvr>
  <p:transition>
    <p:random/>
  </p:transition>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733188" name="矩形 733187"/>
          <p:cNvSpPr/>
          <p:nvPr/>
        </p:nvSpPr>
        <p:spPr>
          <a:xfrm>
            <a:off x="900113" y="1052513"/>
            <a:ext cx="7200900" cy="4321175"/>
          </a:xfrm>
          <a:prstGeom prst="rect">
            <a:avLst/>
          </a:prstGeom>
        </p:spPr>
        <p:txBody>
          <a:bodyPr wrap="none" fromWordArt="1">
            <a:prstTxWarp prst="textCascadeUp">
              <a:avLst>
                <a:gd name="adj" fmla="val 54884"/>
              </a:avLst>
            </a:prstTxWarp>
            <a:normAutofit/>
            <a:scene3d>
              <a:camera prst="legacyPerspectiveFront">
                <a:rot lat="20520000" lon="1080000" rev="0"/>
              </a:camera>
              <a:lightRig rig="legacyHarsh2" dir="b"/>
            </a:scene3d>
            <a:sp3d extrusionH="430200" prstMaterial="legacyMatte">
              <a:extrusionClr>
                <a:srgbClr val="FF6600"/>
              </a:extrusionClr>
            </a:sp3d>
          </a:bodyPr>
          <a:lstStyle/>
          <a:p>
            <a:pPr algn="ctr"/>
            <a:r>
              <a:rPr lang="zh-CN" altLang="en-US" sz="3600">
                <a:gradFill rotWithShape="0">
                  <a:gsLst>
                    <a:gs pos="0">
                      <a:srgbClr val="FFE701"/>
                    </a:gs>
                    <a:gs pos="100000">
                      <a:srgbClr val="FE3E02"/>
                    </a:gs>
                  </a:gsLst>
                  <a:lin ang="5400000" scaled="1"/>
                  <a:tileRect/>
                </a:gradFill>
                <a:latin typeface="宋体" panose="02010600030101010101" pitchFamily="2" charset="-122"/>
                <a:ea typeface="宋体" panose="02010600030101010101" pitchFamily="2" charset="-122"/>
              </a:rPr>
              <a:t>第十章 劳动关系管理</a:t>
            </a:r>
          </a:p>
        </p:txBody>
      </p:sp>
    </p:spTree>
  </p:cSld>
  <p:clrMapOvr>
    <a:masterClrMapping/>
  </p:clrMapOvr>
  <p:transition>
    <p:random/>
  </p:transition>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734210" name="标题 734209"/>
          <p:cNvSpPr>
            <a:spLocks noGrp="1"/>
          </p:cNvSpPr>
          <p:nvPr>
            <p:ph type="title"/>
          </p:nvPr>
        </p:nvSpPr>
        <p:spPr>
          <a:xfrm>
            <a:off x="684213" y="0"/>
            <a:ext cx="7772400" cy="896938"/>
          </a:xfrm>
          <a:ln/>
        </p:spPr>
        <p:txBody>
          <a:bodyPr anchor="ctr"/>
          <a:lstStyle/>
          <a:p>
            <a:r>
              <a:rPr lang="zh-CN" altLang="en-US" b="1" dirty="0">
                <a:solidFill>
                  <a:schemeClr val="hlink"/>
                </a:solidFill>
              </a:rPr>
              <a:t>一、劳动关系管理内容</a:t>
            </a:r>
          </a:p>
        </p:txBody>
      </p:sp>
      <p:sp>
        <p:nvSpPr>
          <p:cNvPr id="734211" name="文本占位符 734210"/>
          <p:cNvSpPr>
            <a:spLocks noGrp="1"/>
          </p:cNvSpPr>
          <p:nvPr>
            <p:ph type="body" idx="1"/>
          </p:nvPr>
        </p:nvSpPr>
        <p:spPr>
          <a:xfrm>
            <a:off x="755650" y="1052513"/>
            <a:ext cx="7772400" cy="5545137"/>
          </a:xfrm>
          <a:ln/>
        </p:spPr>
        <p:txBody>
          <a:bodyPr/>
          <a:lstStyle/>
          <a:p>
            <a:pPr>
              <a:lnSpc>
                <a:spcPct val="80000"/>
              </a:lnSpc>
              <a:buNone/>
            </a:pPr>
            <a:r>
              <a:rPr lang="en-US" altLang="zh-CN" sz="2400" dirty="0"/>
              <a:t>1</a:t>
            </a:r>
            <a:r>
              <a:rPr lang="zh-CN" altLang="en-US" sz="2400" dirty="0"/>
              <a:t>、雇佣关系管理：注意</a:t>
            </a:r>
            <a:r>
              <a:rPr lang="en-US" altLang="zh-CN" sz="2400" dirty="0"/>
              <a:t>5</a:t>
            </a:r>
            <a:r>
              <a:rPr lang="zh-CN" altLang="en-US" sz="2400" dirty="0"/>
              <a:t>个问题</a:t>
            </a:r>
          </a:p>
          <a:p>
            <a:pPr>
              <a:lnSpc>
                <a:spcPct val="80000"/>
              </a:lnSpc>
            </a:pPr>
            <a:r>
              <a:rPr lang="zh-CN" altLang="en-US" sz="2400" dirty="0"/>
              <a:t>要符合相关劳动法律、法规的规定和要求</a:t>
            </a:r>
          </a:p>
          <a:p>
            <a:pPr>
              <a:lnSpc>
                <a:spcPct val="80000"/>
              </a:lnSpc>
            </a:pPr>
            <a:r>
              <a:rPr lang="zh-CN" altLang="en-US" sz="2400" dirty="0"/>
              <a:t>严格把好选人关，选对人、选好人，为后续的管理打好基础</a:t>
            </a:r>
          </a:p>
          <a:p>
            <a:pPr>
              <a:lnSpc>
                <a:spcPct val="80000"/>
              </a:lnSpc>
            </a:pPr>
            <a:r>
              <a:rPr lang="zh-CN" altLang="en-US" sz="2400" dirty="0"/>
              <a:t>注意签订明确规定双方权利义务的劳动合同或劳动合约</a:t>
            </a:r>
          </a:p>
          <a:p>
            <a:pPr>
              <a:lnSpc>
                <a:spcPct val="80000"/>
              </a:lnSpc>
            </a:pPr>
            <a:r>
              <a:rPr lang="zh-CN" altLang="en-US" sz="2400" dirty="0"/>
              <a:t>做好员工的入职培训，在入职培训中让新员工了解企业的各项规章制度和行为规范，让新员工尽快融入到组织的企业文化中</a:t>
            </a:r>
          </a:p>
          <a:p>
            <a:pPr>
              <a:lnSpc>
                <a:spcPct val="80000"/>
              </a:lnSpc>
            </a:pPr>
            <a:r>
              <a:rPr lang="zh-CN" altLang="en-US" sz="2400" dirty="0"/>
              <a:t>关心新员工的工作和生活，帮助新员工解决实际困难和各种实际问题，用真心换来员工的真情，为建立良好的劳动关系打好基础</a:t>
            </a:r>
          </a:p>
          <a:p>
            <a:pPr>
              <a:lnSpc>
                <a:spcPct val="80000"/>
              </a:lnSpc>
              <a:buNone/>
            </a:pPr>
            <a:r>
              <a:rPr lang="en-US" altLang="zh-CN" sz="2400" dirty="0"/>
              <a:t>2</a:t>
            </a:r>
            <a:r>
              <a:rPr lang="zh-CN" altLang="en-US" sz="2400" dirty="0"/>
              <a:t>、劳动纪律与奖惩管理</a:t>
            </a:r>
          </a:p>
          <a:p>
            <a:pPr>
              <a:lnSpc>
                <a:spcPct val="80000"/>
              </a:lnSpc>
              <a:buNone/>
            </a:pPr>
            <a:r>
              <a:rPr lang="en-US" altLang="zh-CN" sz="2400" dirty="0"/>
              <a:t>3</a:t>
            </a:r>
            <a:r>
              <a:rPr lang="zh-CN" altLang="en-US" sz="2400" dirty="0"/>
              <a:t>、劳动权益保护管理</a:t>
            </a:r>
          </a:p>
          <a:p>
            <a:pPr>
              <a:lnSpc>
                <a:spcPct val="80000"/>
              </a:lnSpc>
              <a:buNone/>
            </a:pPr>
            <a:r>
              <a:rPr lang="en-US" altLang="zh-CN" sz="2400" dirty="0"/>
              <a:t>4</a:t>
            </a:r>
            <a:r>
              <a:rPr lang="zh-CN" altLang="en-US" sz="2400" dirty="0"/>
              <a:t>、劳动争议管理</a:t>
            </a:r>
          </a:p>
          <a:p>
            <a:pPr>
              <a:lnSpc>
                <a:spcPct val="80000"/>
              </a:lnSpc>
              <a:buNone/>
            </a:pPr>
            <a:r>
              <a:rPr lang="en-US" altLang="zh-CN" sz="2400" dirty="0"/>
              <a:t>5</a:t>
            </a:r>
            <a:r>
              <a:rPr lang="zh-CN" altLang="en-US" sz="2400" dirty="0"/>
              <a:t>、社会保障管理</a:t>
            </a:r>
            <a:endParaRPr lang="zh-CN" altLang="en-US" sz="2400"/>
          </a:p>
        </p:txBody>
      </p:sp>
    </p:spTree>
  </p:cSld>
  <p:clrMapOvr>
    <a:masterClrMapping/>
  </p:clrMapOvr>
  <p:transition>
    <p:random/>
  </p:transition>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736258" name="标题 736257"/>
          <p:cNvSpPr>
            <a:spLocks noGrp="1"/>
          </p:cNvSpPr>
          <p:nvPr>
            <p:ph type="title"/>
          </p:nvPr>
        </p:nvSpPr>
        <p:spPr>
          <a:xfrm>
            <a:off x="611188" y="0"/>
            <a:ext cx="7772400" cy="1143000"/>
          </a:xfrm>
          <a:ln/>
        </p:spPr>
        <p:txBody>
          <a:bodyPr anchor="ctr"/>
          <a:lstStyle/>
          <a:p>
            <a:r>
              <a:rPr lang="zh-CN" altLang="en-US" b="1" dirty="0">
                <a:solidFill>
                  <a:schemeClr val="hlink"/>
                </a:solidFill>
              </a:rPr>
              <a:t>二、劳动三方机制</a:t>
            </a:r>
            <a:endParaRPr lang="zh-CN" altLang="en-US" b="1">
              <a:solidFill>
                <a:schemeClr val="hlink"/>
              </a:solidFill>
            </a:endParaRPr>
          </a:p>
        </p:txBody>
      </p:sp>
      <p:sp>
        <p:nvSpPr>
          <p:cNvPr id="736259" name="文本占位符 736258"/>
          <p:cNvSpPr>
            <a:spLocks noGrp="1"/>
          </p:cNvSpPr>
          <p:nvPr>
            <p:ph type="body" idx="1"/>
          </p:nvPr>
        </p:nvSpPr>
        <p:spPr>
          <a:xfrm>
            <a:off x="468313" y="1125538"/>
            <a:ext cx="7772400" cy="4679950"/>
          </a:xfrm>
          <a:ln/>
        </p:spPr>
        <p:txBody>
          <a:bodyPr/>
          <a:lstStyle/>
          <a:p>
            <a:pPr>
              <a:lnSpc>
                <a:spcPct val="80000"/>
              </a:lnSpc>
              <a:buNone/>
            </a:pPr>
            <a:r>
              <a:rPr lang="en-US" altLang="zh-CN" sz="2400" dirty="0"/>
              <a:t>1</a:t>
            </a:r>
            <a:r>
              <a:rPr lang="zh-CN" altLang="en-US" sz="2400" dirty="0"/>
              <a:t>、劳动三方机制是指政府、雇主组织和工人组织之间，就制定和实施经济与社会政策而进行的所有交往和活动</a:t>
            </a:r>
          </a:p>
          <a:p>
            <a:pPr>
              <a:lnSpc>
                <a:spcPct val="80000"/>
              </a:lnSpc>
              <a:buNone/>
            </a:pPr>
            <a:r>
              <a:rPr lang="en-US" altLang="zh-CN" sz="2400" dirty="0"/>
              <a:t>2</a:t>
            </a:r>
            <a:r>
              <a:rPr lang="zh-CN" altLang="en-US" sz="2400" dirty="0"/>
              <a:t>、三方机制的主要职能</a:t>
            </a:r>
          </a:p>
          <a:p>
            <a:pPr>
              <a:lnSpc>
                <a:spcPct val="80000"/>
              </a:lnSpc>
            </a:pPr>
            <a:r>
              <a:rPr lang="zh-CN" altLang="en-US" sz="2400" dirty="0"/>
              <a:t>进行磋商和咨询</a:t>
            </a:r>
          </a:p>
          <a:p>
            <a:pPr>
              <a:lnSpc>
                <a:spcPct val="80000"/>
              </a:lnSpc>
            </a:pPr>
            <a:r>
              <a:rPr lang="zh-CN" altLang="en-US" sz="2400" dirty="0"/>
              <a:t>谈判</a:t>
            </a:r>
          </a:p>
          <a:p>
            <a:pPr>
              <a:lnSpc>
                <a:spcPct val="80000"/>
              </a:lnSpc>
            </a:pPr>
            <a:r>
              <a:rPr lang="zh-CN" altLang="en-US" sz="2400" dirty="0"/>
              <a:t>调解和仲裁</a:t>
            </a:r>
          </a:p>
          <a:p>
            <a:pPr>
              <a:lnSpc>
                <a:spcPct val="80000"/>
              </a:lnSpc>
              <a:buNone/>
            </a:pPr>
            <a:r>
              <a:rPr lang="en-US" altLang="zh-CN" sz="2400" dirty="0"/>
              <a:t>3</a:t>
            </a:r>
            <a:r>
              <a:rPr lang="zh-CN" altLang="en-US" sz="2400" dirty="0"/>
              <a:t>、三方机制的原则</a:t>
            </a:r>
          </a:p>
          <a:p>
            <a:pPr>
              <a:lnSpc>
                <a:spcPct val="80000"/>
              </a:lnSpc>
            </a:pPr>
            <a:r>
              <a:rPr lang="zh-CN" altLang="en-US" sz="2400" dirty="0"/>
              <a:t>三方自愿参与原则</a:t>
            </a:r>
          </a:p>
          <a:p>
            <a:pPr>
              <a:lnSpc>
                <a:spcPct val="80000"/>
              </a:lnSpc>
            </a:pPr>
            <a:r>
              <a:rPr lang="zh-CN" altLang="en-US" sz="2400" dirty="0"/>
              <a:t>平等协商原则</a:t>
            </a:r>
          </a:p>
          <a:p>
            <a:pPr>
              <a:lnSpc>
                <a:spcPct val="80000"/>
              </a:lnSpc>
            </a:pPr>
            <a:r>
              <a:rPr lang="zh-CN" altLang="en-US" sz="2400" dirty="0"/>
              <a:t>合作原则</a:t>
            </a:r>
          </a:p>
          <a:p>
            <a:pPr>
              <a:lnSpc>
                <a:spcPct val="80000"/>
              </a:lnSpc>
            </a:pPr>
            <a:r>
              <a:rPr lang="zh-CN" altLang="en-US" sz="2400" dirty="0"/>
              <a:t>国家、公众利益优先的原则</a:t>
            </a:r>
          </a:p>
          <a:p>
            <a:pPr>
              <a:lnSpc>
                <a:spcPct val="80000"/>
              </a:lnSpc>
            </a:pPr>
            <a:endParaRPr lang="zh-CN" altLang="en-US" sz="2400"/>
          </a:p>
          <a:p>
            <a:pPr>
              <a:lnSpc>
                <a:spcPct val="80000"/>
              </a:lnSpc>
            </a:pPr>
            <a:endParaRPr lang="zh-CN" altLang="en-US" sz="2400"/>
          </a:p>
        </p:txBody>
      </p:sp>
    </p:spTree>
  </p:cSld>
  <p:clrMapOvr>
    <a:masterClrMapping/>
  </p:clrMapOvr>
  <p:transition>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4306" name="标题 994305"/>
          <p:cNvSpPr>
            <a:spLocks noGrp="1"/>
          </p:cNvSpPr>
          <p:nvPr>
            <p:ph type="title"/>
          </p:nvPr>
        </p:nvSpPr>
        <p:spPr>
          <a:ln/>
        </p:spPr>
        <p:txBody>
          <a:bodyPr lIns="0" tIns="0" rIns="0" bIns="0" anchor="b"/>
          <a:lstStyle/>
          <a:p>
            <a:r>
              <a:rPr lang="zh-CN" altLang="en-US" dirty="0"/>
              <a:t>人力资源和人力资本的区别（</a:t>
            </a:r>
            <a:r>
              <a:rPr lang="en-US" altLang="zh-CN" dirty="0"/>
              <a:t>3</a:t>
            </a:r>
            <a:r>
              <a:rPr lang="zh-CN" altLang="en-US" dirty="0"/>
              <a:t>）</a:t>
            </a:r>
          </a:p>
        </p:txBody>
      </p:sp>
      <p:sp>
        <p:nvSpPr>
          <p:cNvPr id="994307" name="文本占位符 994306"/>
          <p:cNvSpPr>
            <a:spLocks noGrp="1"/>
          </p:cNvSpPr>
          <p:nvPr>
            <p:ph type="body" idx="1"/>
          </p:nvPr>
        </p:nvSpPr>
        <p:spPr>
          <a:xfrm>
            <a:off x="1187450" y="1268413"/>
            <a:ext cx="7499350" cy="4827587"/>
          </a:xfrm>
          <a:ln/>
        </p:spPr>
        <p:txBody>
          <a:bodyPr lIns="0" tIns="0" rIns="0" bIns="0"/>
          <a:lstStyle/>
          <a:p>
            <a:pPr>
              <a:lnSpc>
                <a:spcPct val="140000"/>
              </a:lnSpc>
              <a:spcBef>
                <a:spcPct val="15000"/>
              </a:spcBef>
              <a:buNone/>
            </a:pPr>
            <a:r>
              <a:rPr lang="zh-CN" altLang="en-US" sz="2400" b="1" dirty="0">
                <a:solidFill>
                  <a:srgbClr val="FF0000"/>
                </a:solidFill>
              </a:rPr>
              <a:t>人力资源和人力资本的计量形式不同</a:t>
            </a:r>
          </a:p>
          <a:p>
            <a:pPr>
              <a:lnSpc>
                <a:spcPct val="140000"/>
              </a:lnSpc>
              <a:spcBef>
                <a:spcPct val="15000"/>
              </a:spcBef>
            </a:pPr>
            <a:r>
              <a:rPr lang="zh-CN" altLang="en-US" sz="2400" b="1" dirty="0"/>
              <a:t>人力资源是指一定时间、一定空间内人所具有的对价值创造其贡献作用并且能够为组织所利用的体力和脑力的总和，是</a:t>
            </a:r>
            <a:r>
              <a:rPr lang="zh-CN" altLang="en-US" sz="2400" b="1" dirty="0">
                <a:solidFill>
                  <a:srgbClr val="FF0000"/>
                </a:solidFill>
              </a:rPr>
              <a:t>存量的概念。</a:t>
            </a:r>
          </a:p>
          <a:p>
            <a:pPr>
              <a:lnSpc>
                <a:spcPct val="140000"/>
              </a:lnSpc>
              <a:spcBef>
                <a:spcPct val="15000"/>
              </a:spcBef>
            </a:pPr>
            <a:r>
              <a:rPr lang="zh-CN" altLang="en-US" sz="2400" b="1" dirty="0"/>
              <a:t>人力资本，如果从生产活动的角度来看，往往是与</a:t>
            </a:r>
            <a:r>
              <a:rPr lang="zh-CN" altLang="en-US" sz="2400" b="1" dirty="0">
                <a:solidFill>
                  <a:srgbClr val="FF0000"/>
                </a:solidFill>
              </a:rPr>
              <a:t>流量核算相联系的，表现为经验的不断积累、技能的不断改进、产出量的不断变化和体能的不断消耗；</a:t>
            </a:r>
            <a:r>
              <a:rPr lang="zh-CN" altLang="en-US" sz="2400" b="1" dirty="0"/>
              <a:t>如果从投资活动的角度来看，又与存量核算相联系，表现为</a:t>
            </a:r>
            <a:r>
              <a:rPr lang="zh-CN" altLang="en-US" sz="2400" b="1" dirty="0">
                <a:solidFill>
                  <a:srgbClr val="FF0000"/>
                </a:solidFill>
              </a:rPr>
              <a:t>投入到教育培训、迁移和健康等方面的资本在人身上的凝结。</a:t>
            </a:r>
            <a:endParaRPr lang="zh-CN" altLang="en-US" sz="2400" b="1">
              <a:solidFill>
                <a:srgbClr val="FF0000"/>
              </a:solidFill>
            </a:endParaRPr>
          </a:p>
        </p:txBody>
      </p:sp>
    </p:spTree>
  </p:cSld>
  <p:clrMapOvr>
    <a:masterClrMapping/>
  </p:clrMapOvr>
  <p:transition>
    <p:random/>
  </p:transition>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737282" name="标题 737281"/>
          <p:cNvSpPr>
            <a:spLocks noGrp="1"/>
          </p:cNvSpPr>
          <p:nvPr>
            <p:ph type="title"/>
          </p:nvPr>
        </p:nvSpPr>
        <p:spPr>
          <a:ln/>
        </p:spPr>
        <p:txBody>
          <a:bodyPr anchor="ctr"/>
          <a:lstStyle/>
          <a:p>
            <a:r>
              <a:rPr lang="zh-CN" altLang="en-US" b="1" dirty="0">
                <a:solidFill>
                  <a:schemeClr val="hlink"/>
                </a:solidFill>
              </a:rPr>
              <a:t>三、相关劳动法规法律</a:t>
            </a:r>
            <a:endParaRPr lang="zh-CN" altLang="en-US" b="1">
              <a:solidFill>
                <a:schemeClr val="hlink"/>
              </a:solidFill>
            </a:endParaRPr>
          </a:p>
        </p:txBody>
      </p:sp>
      <p:sp>
        <p:nvSpPr>
          <p:cNvPr id="737283" name="文本占位符 737282"/>
          <p:cNvSpPr>
            <a:spLocks noGrp="1"/>
          </p:cNvSpPr>
          <p:nvPr>
            <p:ph type="body" idx="1"/>
          </p:nvPr>
        </p:nvSpPr>
        <p:spPr>
          <a:ln/>
        </p:spPr>
        <p:txBody>
          <a:bodyPr/>
          <a:lstStyle/>
          <a:p>
            <a:pPr>
              <a:lnSpc>
                <a:spcPct val="90000"/>
              </a:lnSpc>
            </a:pPr>
            <a:r>
              <a:rPr lang="en-US" altLang="zh-CN" sz="2800" dirty="0"/>
              <a:t>《</a:t>
            </a:r>
            <a:r>
              <a:rPr lang="zh-CN" altLang="en-US" sz="2800" dirty="0"/>
              <a:t>中华人民共和国劳动法</a:t>
            </a:r>
            <a:r>
              <a:rPr lang="en-US" altLang="zh-CN" sz="2800"/>
              <a:t>》</a:t>
            </a:r>
          </a:p>
          <a:p>
            <a:pPr>
              <a:lnSpc>
                <a:spcPct val="90000"/>
              </a:lnSpc>
            </a:pPr>
            <a:r>
              <a:rPr lang="en-US" altLang="zh-CN" sz="2800" dirty="0"/>
              <a:t>《</a:t>
            </a:r>
            <a:r>
              <a:rPr lang="zh-CN" altLang="en-US" sz="2800" dirty="0"/>
              <a:t>集体合同规定</a:t>
            </a:r>
            <a:r>
              <a:rPr lang="en-US" altLang="zh-CN" sz="2800"/>
              <a:t>》</a:t>
            </a:r>
          </a:p>
          <a:p>
            <a:pPr>
              <a:lnSpc>
                <a:spcPct val="90000"/>
              </a:lnSpc>
            </a:pPr>
            <a:r>
              <a:rPr lang="en-US" altLang="zh-CN" sz="2800" dirty="0"/>
              <a:t>《</a:t>
            </a:r>
            <a:r>
              <a:rPr lang="zh-CN" altLang="en-US" sz="2800" dirty="0"/>
              <a:t>最低工资规定</a:t>
            </a:r>
            <a:r>
              <a:rPr lang="en-US" altLang="zh-CN" sz="2800"/>
              <a:t>》</a:t>
            </a:r>
          </a:p>
          <a:p>
            <a:pPr>
              <a:lnSpc>
                <a:spcPct val="90000"/>
              </a:lnSpc>
            </a:pPr>
            <a:r>
              <a:rPr lang="en-US" altLang="zh-CN" sz="2800" dirty="0"/>
              <a:t>《</a:t>
            </a:r>
            <a:r>
              <a:rPr lang="zh-CN" altLang="en-US" sz="2800" dirty="0"/>
              <a:t>国务院关于职工工作时间的规定</a:t>
            </a:r>
            <a:r>
              <a:rPr lang="en-US" altLang="zh-CN" sz="2800"/>
              <a:t>》</a:t>
            </a:r>
          </a:p>
          <a:p>
            <a:pPr>
              <a:lnSpc>
                <a:spcPct val="90000"/>
              </a:lnSpc>
            </a:pPr>
            <a:r>
              <a:rPr lang="en-US" altLang="zh-CN" sz="2800" dirty="0"/>
              <a:t>《</a:t>
            </a:r>
            <a:r>
              <a:rPr lang="zh-CN" altLang="en-US" sz="2800" dirty="0"/>
              <a:t>中华人民共和国安全生产法</a:t>
            </a:r>
            <a:r>
              <a:rPr lang="en-US" altLang="zh-CN" sz="2800"/>
              <a:t>》</a:t>
            </a:r>
          </a:p>
          <a:p>
            <a:pPr>
              <a:lnSpc>
                <a:spcPct val="90000"/>
              </a:lnSpc>
            </a:pPr>
            <a:r>
              <a:rPr lang="en-US" altLang="zh-CN" sz="2800" dirty="0"/>
              <a:t>《</a:t>
            </a:r>
            <a:r>
              <a:rPr lang="zh-CN" altLang="en-US" sz="2800" dirty="0"/>
              <a:t>社会保险费征缴条例</a:t>
            </a:r>
            <a:r>
              <a:rPr lang="en-US" altLang="zh-CN" sz="2800"/>
              <a:t>》</a:t>
            </a:r>
          </a:p>
          <a:p>
            <a:pPr>
              <a:lnSpc>
                <a:spcPct val="90000"/>
              </a:lnSpc>
            </a:pPr>
            <a:r>
              <a:rPr lang="en-US" altLang="zh-CN" sz="2800" dirty="0"/>
              <a:t>《</a:t>
            </a:r>
            <a:r>
              <a:rPr lang="zh-CN" altLang="en-US" sz="2800" dirty="0"/>
              <a:t>中华人民共和国工伤条例</a:t>
            </a:r>
            <a:r>
              <a:rPr lang="en-US" altLang="zh-CN" sz="2800"/>
              <a:t>》</a:t>
            </a:r>
          </a:p>
          <a:p>
            <a:pPr>
              <a:lnSpc>
                <a:spcPct val="90000"/>
              </a:lnSpc>
            </a:pPr>
            <a:r>
              <a:rPr lang="en-US" altLang="zh-CN" sz="2800" dirty="0"/>
              <a:t>《</a:t>
            </a:r>
            <a:r>
              <a:rPr lang="zh-CN" altLang="en-US" sz="2800" dirty="0"/>
              <a:t>中华人民共和国企业劳动争议处理条例</a:t>
            </a:r>
            <a:r>
              <a:rPr lang="en-US" altLang="zh-CN" sz="2800"/>
              <a:t>》</a:t>
            </a:r>
          </a:p>
        </p:txBody>
      </p:sp>
    </p:spTree>
  </p:cSld>
  <p:clrMapOvr>
    <a:masterClrMapping/>
  </p:clrMapOvr>
  <p:transition>
    <p:random/>
  </p:transition>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738306" name="标题 738305"/>
          <p:cNvSpPr>
            <a:spLocks noGrp="1"/>
          </p:cNvSpPr>
          <p:nvPr>
            <p:ph type="title"/>
          </p:nvPr>
        </p:nvSpPr>
        <p:spPr>
          <a:ln/>
        </p:spPr>
        <p:txBody>
          <a:bodyPr anchor="ctr"/>
          <a:lstStyle/>
          <a:p>
            <a:r>
              <a:rPr lang="zh-CN" altLang="en-US" dirty="0">
                <a:solidFill>
                  <a:schemeClr val="hlink"/>
                </a:solidFill>
              </a:rPr>
              <a:t>四、了解员工心理</a:t>
            </a:r>
            <a:endParaRPr lang="zh-CN" altLang="en-US">
              <a:solidFill>
                <a:schemeClr val="hlink"/>
              </a:solidFill>
            </a:endParaRPr>
          </a:p>
        </p:txBody>
      </p:sp>
      <p:sp>
        <p:nvSpPr>
          <p:cNvPr id="738307" name="文本占位符 738306"/>
          <p:cNvSpPr>
            <a:spLocks noGrp="1"/>
          </p:cNvSpPr>
          <p:nvPr>
            <p:ph type="body" idx="1"/>
          </p:nvPr>
        </p:nvSpPr>
        <p:spPr>
          <a:ln/>
        </p:spPr>
        <p:txBody>
          <a:bodyPr/>
          <a:lstStyle/>
          <a:p>
            <a:pPr>
              <a:buNone/>
            </a:pPr>
            <a:r>
              <a:rPr lang="en-US" altLang="zh-CN" dirty="0"/>
              <a:t>1</a:t>
            </a:r>
            <a:r>
              <a:rPr lang="zh-CN" altLang="en-US" dirty="0"/>
              <a:t>、影响员工行为的个性心理</a:t>
            </a:r>
          </a:p>
          <a:p>
            <a:pPr>
              <a:buNone/>
            </a:pPr>
            <a:r>
              <a:rPr lang="zh-CN" altLang="en-US" dirty="0"/>
              <a:t>知觉、价值观、态度、需要、性格和气质、兴趣和能力</a:t>
            </a:r>
          </a:p>
          <a:p>
            <a:pPr>
              <a:buNone/>
            </a:pPr>
            <a:r>
              <a:rPr lang="en-US" altLang="zh-CN" dirty="0"/>
              <a:t>2</a:t>
            </a:r>
            <a:r>
              <a:rPr lang="zh-CN" altLang="en-US" dirty="0"/>
              <a:t>、影响员工行为的群体心理</a:t>
            </a:r>
          </a:p>
          <a:p>
            <a:pPr>
              <a:buNone/>
            </a:pPr>
            <a:r>
              <a:rPr lang="zh-CN" altLang="en-US" dirty="0"/>
              <a:t>从众心理、逆反心理、舆论、流言、骚乱与公众行为</a:t>
            </a:r>
            <a:endParaRPr lang="zh-CN" altLang="en-US"/>
          </a:p>
        </p:txBody>
      </p:sp>
    </p:spTree>
  </p:cSld>
  <p:clrMapOvr>
    <a:masterClrMapping/>
  </p:clrMapOvr>
  <p:transition>
    <p:random/>
  </p:transition>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739330" name="标题 739329"/>
          <p:cNvSpPr>
            <a:spLocks noGrp="1"/>
          </p:cNvSpPr>
          <p:nvPr>
            <p:ph type="title"/>
          </p:nvPr>
        </p:nvSpPr>
        <p:spPr>
          <a:ln/>
        </p:spPr>
        <p:txBody>
          <a:bodyPr anchor="ctr"/>
          <a:lstStyle/>
          <a:p>
            <a:r>
              <a:rPr lang="zh-CN" altLang="en-US" b="1" dirty="0">
                <a:solidFill>
                  <a:schemeClr val="hlink"/>
                </a:solidFill>
              </a:rPr>
              <a:t>五、沟通</a:t>
            </a:r>
          </a:p>
        </p:txBody>
      </p:sp>
      <p:sp>
        <p:nvSpPr>
          <p:cNvPr id="739331" name="文本占位符 739330"/>
          <p:cNvSpPr>
            <a:spLocks noGrp="1"/>
          </p:cNvSpPr>
          <p:nvPr>
            <p:ph type="body" idx="1"/>
          </p:nvPr>
        </p:nvSpPr>
        <p:spPr>
          <a:xfrm>
            <a:off x="762000" y="1600200"/>
            <a:ext cx="7772400" cy="4133850"/>
          </a:xfrm>
          <a:ln/>
        </p:spPr>
        <p:txBody>
          <a:bodyPr/>
          <a:lstStyle/>
          <a:p>
            <a:pPr>
              <a:buNone/>
            </a:pPr>
            <a:r>
              <a:rPr lang="en-US" altLang="zh-CN" sz="2800" dirty="0"/>
              <a:t>1</a:t>
            </a:r>
            <a:r>
              <a:rPr lang="zh-CN" altLang="en-US" sz="2800" dirty="0"/>
              <a:t>、有效沟通的原则</a:t>
            </a:r>
          </a:p>
          <a:p>
            <a:r>
              <a:rPr lang="zh-CN" altLang="en-US" sz="2800" dirty="0"/>
              <a:t>真诚、信任、合作、善于倾听</a:t>
            </a:r>
          </a:p>
          <a:p>
            <a:pPr>
              <a:buNone/>
            </a:pPr>
            <a:r>
              <a:rPr lang="en-US" altLang="zh-CN" sz="2800" dirty="0"/>
              <a:t>2</a:t>
            </a:r>
            <a:r>
              <a:rPr lang="zh-CN" altLang="en-US" sz="2800" dirty="0"/>
              <a:t>、有效沟通的干扰因素</a:t>
            </a:r>
          </a:p>
          <a:p>
            <a:r>
              <a:rPr lang="zh-CN" altLang="en-US" sz="2800" dirty="0"/>
              <a:t>过滤、选择性知觉、情绪、语言、非语言提示</a:t>
            </a:r>
          </a:p>
          <a:p>
            <a:pPr>
              <a:buNone/>
            </a:pPr>
            <a:r>
              <a:rPr lang="en-US" altLang="zh-CN" sz="2800" dirty="0"/>
              <a:t>3</a:t>
            </a:r>
            <a:r>
              <a:rPr lang="zh-CN" altLang="en-US" sz="2800" dirty="0"/>
              <a:t>、克服沟通障碍</a:t>
            </a:r>
          </a:p>
          <a:p>
            <a:r>
              <a:rPr lang="zh-CN" altLang="en-US" sz="2800" dirty="0"/>
              <a:t>运用反馈、简化语言、积极倾听、抑制情绪、短传递链、建立特别委员会、充分发挥职工代表大会职能</a:t>
            </a:r>
            <a:endParaRPr lang="zh-CN" altLang="en-US" sz="2800"/>
          </a:p>
        </p:txBody>
      </p:sp>
    </p:spTree>
  </p:cSld>
  <p:clrMapOvr>
    <a:masterClrMapping/>
  </p:clrMapOvr>
  <p:transition>
    <p:random/>
  </p:transition>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735236" name="矩形 735235"/>
          <p:cNvSpPr/>
          <p:nvPr/>
        </p:nvSpPr>
        <p:spPr>
          <a:xfrm>
            <a:off x="468313" y="1557338"/>
            <a:ext cx="8207375" cy="2447925"/>
          </a:xfrm>
          <a:prstGeom prst="rect">
            <a:avLst/>
          </a:prstGeom>
        </p:spPr>
        <p:txBody>
          <a:bodyPr wrap="none" fromWordArt="1">
            <a:prstTxWarp prst="textCurveUp">
              <a:avLst>
                <a:gd name="adj" fmla="val 17218"/>
              </a:avLst>
            </a:prstTxWarp>
            <a:normAutofit/>
          </a:bodyPr>
          <a:lstStyle/>
          <a:p>
            <a:pPr algn="ctr"/>
            <a:r>
              <a:rPr lang="zh-CN" altLang="en-US" sz="3600">
                <a:ln w="12700" cap="flat" cmpd="sng">
                  <a:solidFill>
                    <a:srgbClr val="000000"/>
                  </a:solidFill>
                  <a:prstDash val="solid"/>
                  <a:headEnd type="none" w="med" len="med"/>
                  <a:tailEnd type="none" w="med" len="med"/>
                </a:ln>
                <a:pattFill prst="dashHorz">
                  <a:fgClr>
                    <a:srgbClr val="808080"/>
                  </a:fgClr>
                  <a:bgClr>
                    <a:srgbClr val="FFFF00"/>
                  </a:bgClr>
                </a:pattFill>
                <a:effectLst>
                  <a:outerShdw dist="45791" dir="2021404" algn="ctr" rotWithShape="0">
                    <a:srgbClr val="808080">
                      <a:alpha val="80000"/>
                    </a:srgbClr>
                  </a:outerShdw>
                </a:effectLst>
                <a:latin typeface="宋体" panose="02010600030101010101" pitchFamily="2" charset="-122"/>
                <a:ea typeface="宋体" panose="02010600030101010101" pitchFamily="2" charset="-122"/>
              </a:rPr>
              <a:t>第十一章   社会保障管理</a:t>
            </a:r>
          </a:p>
        </p:txBody>
      </p:sp>
    </p:spTree>
  </p:cSld>
  <p:clrMapOvr>
    <a:masterClrMapping/>
  </p:clrMapOvr>
  <p:transition>
    <p:random/>
  </p:transition>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740354" name="标题 740353"/>
          <p:cNvSpPr>
            <a:spLocks noGrp="1"/>
          </p:cNvSpPr>
          <p:nvPr>
            <p:ph type="title"/>
          </p:nvPr>
        </p:nvSpPr>
        <p:spPr>
          <a:ln/>
        </p:spPr>
        <p:txBody>
          <a:bodyPr anchor="ctr"/>
          <a:lstStyle/>
          <a:p>
            <a:r>
              <a:rPr lang="zh-CN" altLang="en-US" dirty="0">
                <a:solidFill>
                  <a:schemeClr val="hlink"/>
                </a:solidFill>
              </a:rPr>
              <a:t>社会保障体系构成</a:t>
            </a:r>
            <a:endParaRPr lang="zh-CN" altLang="en-US">
              <a:solidFill>
                <a:schemeClr val="hlink"/>
              </a:solidFill>
            </a:endParaRPr>
          </a:p>
        </p:txBody>
      </p:sp>
      <p:sp>
        <p:nvSpPr>
          <p:cNvPr id="740355" name="文本占位符 740354"/>
          <p:cNvSpPr>
            <a:spLocks noGrp="1"/>
          </p:cNvSpPr>
          <p:nvPr>
            <p:ph type="body" idx="1"/>
          </p:nvPr>
        </p:nvSpPr>
        <p:spPr>
          <a:xfrm>
            <a:off x="762000" y="1600200"/>
            <a:ext cx="7772400" cy="4205288"/>
          </a:xfrm>
          <a:ln/>
        </p:spPr>
        <p:txBody>
          <a:bodyPr/>
          <a:lstStyle/>
          <a:p>
            <a:pPr>
              <a:lnSpc>
                <a:spcPct val="90000"/>
              </a:lnSpc>
            </a:pPr>
            <a:r>
              <a:rPr lang="zh-CN" altLang="en-US" b="1" dirty="0"/>
              <a:t>社会保险</a:t>
            </a:r>
            <a:r>
              <a:rPr lang="zh-CN" altLang="en-US" dirty="0"/>
              <a:t>：养老保险、医疗保险、失业保险、生育和工伤保险</a:t>
            </a:r>
            <a:endParaRPr lang="zh-CN" altLang="en-US"/>
          </a:p>
          <a:p>
            <a:pPr>
              <a:lnSpc>
                <a:spcPct val="90000"/>
              </a:lnSpc>
            </a:pPr>
            <a:r>
              <a:rPr lang="zh-CN" altLang="en-US" b="1" dirty="0"/>
              <a:t>社会救助</a:t>
            </a:r>
          </a:p>
          <a:p>
            <a:pPr>
              <a:lnSpc>
                <a:spcPct val="90000"/>
              </a:lnSpc>
            </a:pPr>
            <a:r>
              <a:rPr lang="zh-CN" altLang="en-US" b="1" dirty="0"/>
              <a:t>社会福利：</a:t>
            </a:r>
            <a:r>
              <a:rPr lang="zh-CN" altLang="en-US" dirty="0"/>
              <a:t>财政福利、职工福利和特殊福利</a:t>
            </a:r>
            <a:endParaRPr lang="zh-CN" altLang="en-US" b="1"/>
          </a:p>
          <a:p>
            <a:pPr>
              <a:lnSpc>
                <a:spcPct val="90000"/>
              </a:lnSpc>
            </a:pPr>
            <a:r>
              <a:rPr lang="zh-CN" altLang="en-US" b="1" dirty="0"/>
              <a:t>社会优抚与安置</a:t>
            </a:r>
            <a:r>
              <a:rPr lang="zh-CN" altLang="en-US" dirty="0"/>
              <a:t>：国家抚恤、国家补助、群众优待、优抚事业、拥军优属和褒扬革命烈士</a:t>
            </a:r>
            <a:endParaRPr lang="zh-CN" altLang="en-US"/>
          </a:p>
        </p:txBody>
      </p:sp>
    </p:spTree>
  </p:cSld>
  <p:clrMapOvr>
    <a:masterClrMapping/>
  </p:clrMapOvr>
  <p:transition>
    <p:random/>
  </p:transition>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741378" name="标题 741377"/>
          <p:cNvSpPr>
            <a:spLocks noGrp="1"/>
          </p:cNvSpPr>
          <p:nvPr>
            <p:ph type="title"/>
          </p:nvPr>
        </p:nvSpPr>
        <p:spPr>
          <a:ln/>
        </p:spPr>
        <p:txBody>
          <a:bodyPr anchor="ctr"/>
          <a:lstStyle/>
          <a:p>
            <a:r>
              <a:rPr lang="zh-CN" altLang="en-US" dirty="0">
                <a:solidFill>
                  <a:schemeClr val="hlink"/>
                </a:solidFill>
              </a:rPr>
              <a:t>社会保险</a:t>
            </a:r>
            <a:endParaRPr lang="zh-CN" altLang="en-US">
              <a:solidFill>
                <a:schemeClr val="hlink"/>
              </a:solidFill>
            </a:endParaRPr>
          </a:p>
        </p:txBody>
      </p:sp>
      <p:sp>
        <p:nvSpPr>
          <p:cNvPr id="741379" name="文本占位符 741378"/>
          <p:cNvSpPr>
            <a:spLocks noGrp="1"/>
          </p:cNvSpPr>
          <p:nvPr>
            <p:ph type="body" idx="1"/>
          </p:nvPr>
        </p:nvSpPr>
        <p:spPr>
          <a:ln/>
        </p:spPr>
        <p:txBody>
          <a:bodyPr/>
          <a:lstStyle/>
          <a:p>
            <a:pPr>
              <a:lnSpc>
                <a:spcPct val="90000"/>
              </a:lnSpc>
            </a:pPr>
            <a:r>
              <a:rPr lang="zh-CN" altLang="en-US" dirty="0"/>
              <a:t>社会保险的内容：养老保险、医疗保险、失业保险、生育和工伤保险</a:t>
            </a:r>
          </a:p>
          <a:p>
            <a:pPr>
              <a:lnSpc>
                <a:spcPct val="90000"/>
              </a:lnSpc>
            </a:pPr>
            <a:r>
              <a:rPr lang="zh-CN" altLang="en-US" dirty="0"/>
              <a:t>社会承保对象包括：特定职业中的雇佣人员、一般的雇佣人员、一般从业人员、全体公民</a:t>
            </a:r>
          </a:p>
          <a:p>
            <a:pPr>
              <a:lnSpc>
                <a:spcPct val="90000"/>
              </a:lnSpc>
            </a:pPr>
            <a:r>
              <a:rPr lang="zh-CN" altLang="en-US" dirty="0"/>
              <a:t>社会保险主要筹资渠道：财政拨款、企业和雇主缴费，个人缴费，社保基金本身的增值，国内外各界的社会保障捐赠</a:t>
            </a:r>
            <a:endParaRPr lang="zh-CN" altLang="en-US"/>
          </a:p>
        </p:txBody>
      </p:sp>
    </p:spTree>
  </p:cSld>
  <p:clrMapOvr>
    <a:masterClrMapping/>
  </p:clrMapOvr>
  <p:transition>
    <p:random/>
  </p:transition>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607234" name="标题 607233"/>
          <p:cNvSpPr>
            <a:spLocks noGrp="1"/>
          </p:cNvSpPr>
          <p:nvPr>
            <p:ph type="title"/>
          </p:nvPr>
        </p:nvSpPr>
        <p:spPr>
          <a:ln/>
        </p:spPr>
        <p:txBody>
          <a:bodyPr anchor="ctr"/>
          <a:lstStyle/>
          <a:p>
            <a:r>
              <a:rPr lang="zh-CN" altLang="en-US" dirty="0">
                <a:solidFill>
                  <a:schemeClr val="hlink"/>
                </a:solidFill>
              </a:rPr>
              <a:t>员工福利</a:t>
            </a:r>
          </a:p>
        </p:txBody>
      </p:sp>
      <p:sp>
        <p:nvSpPr>
          <p:cNvPr id="607235" name="文本占位符 607234"/>
          <p:cNvSpPr>
            <a:spLocks noGrp="1"/>
          </p:cNvSpPr>
          <p:nvPr>
            <p:ph type="body" idx="1"/>
          </p:nvPr>
        </p:nvSpPr>
        <p:spPr>
          <a:xfrm>
            <a:off x="323850" y="1196975"/>
            <a:ext cx="8640763" cy="4895850"/>
          </a:xfrm>
          <a:ln/>
        </p:spPr>
        <p:txBody>
          <a:bodyPr/>
          <a:lstStyle/>
          <a:p>
            <a:pPr>
              <a:lnSpc>
                <a:spcPct val="80000"/>
              </a:lnSpc>
            </a:pPr>
            <a:r>
              <a:rPr lang="zh-CN" altLang="en-US" sz="2400" dirty="0"/>
              <a:t>我国员工福利构成：</a:t>
            </a:r>
          </a:p>
          <a:p>
            <a:pPr>
              <a:lnSpc>
                <a:spcPct val="80000"/>
              </a:lnSpc>
              <a:buNone/>
            </a:pPr>
            <a:r>
              <a:rPr lang="en-US" altLang="zh-CN" sz="2400" dirty="0"/>
              <a:t>1</a:t>
            </a:r>
            <a:r>
              <a:rPr lang="zh-CN" altLang="en-US" sz="2400" dirty="0"/>
              <a:t>、员工集体福利：</a:t>
            </a:r>
          </a:p>
          <a:p>
            <a:pPr>
              <a:lnSpc>
                <a:spcPct val="80000"/>
              </a:lnSpc>
              <a:buNone/>
            </a:pPr>
            <a:r>
              <a:rPr lang="zh-CN" altLang="en-US" sz="2400" dirty="0"/>
              <a:t>第一，员工集体生活福利：员工食堂、职工医院、交通车、免费工作餐</a:t>
            </a:r>
          </a:p>
          <a:p>
            <a:pPr>
              <a:lnSpc>
                <a:spcPct val="80000"/>
              </a:lnSpc>
              <a:buNone/>
            </a:pPr>
            <a:r>
              <a:rPr lang="zh-CN" altLang="en-US" sz="2400" dirty="0"/>
              <a:t>第二，员工集体文化福利：俱乐部、图书馆、体育设施等</a:t>
            </a:r>
          </a:p>
          <a:p>
            <a:pPr>
              <a:lnSpc>
                <a:spcPct val="80000"/>
              </a:lnSpc>
              <a:buNone/>
            </a:pPr>
            <a:r>
              <a:rPr lang="en-US" altLang="zh-CN" sz="2400" dirty="0"/>
              <a:t>2</a:t>
            </a:r>
            <a:r>
              <a:rPr lang="zh-CN" altLang="en-US" sz="2400" dirty="0"/>
              <a:t>、员工个人福利：</a:t>
            </a:r>
          </a:p>
          <a:p>
            <a:pPr>
              <a:lnSpc>
                <a:spcPct val="80000"/>
              </a:lnSpc>
              <a:buNone/>
            </a:pPr>
            <a:r>
              <a:rPr lang="zh-CN" altLang="en-US" sz="2400" dirty="0"/>
              <a:t>第一，法定福利：社会保险（养老保险、医疗保险、失业保险、工伤保险和生育保险）和带薪休假</a:t>
            </a:r>
          </a:p>
          <a:p>
            <a:pPr>
              <a:lnSpc>
                <a:spcPct val="80000"/>
              </a:lnSpc>
              <a:buNone/>
            </a:pPr>
            <a:r>
              <a:rPr lang="zh-CN" altLang="en-US" sz="2400" dirty="0"/>
              <a:t>第二，员工福利补贴：员工住房补贴、住房公积金、水电补贴、卫生费、子女医疗费补助等等</a:t>
            </a:r>
          </a:p>
          <a:p>
            <a:pPr>
              <a:lnSpc>
                <a:spcPct val="80000"/>
              </a:lnSpc>
              <a:buNone/>
            </a:pPr>
            <a:r>
              <a:rPr lang="zh-CN" altLang="en-US" sz="2400" dirty="0"/>
              <a:t>第三，企业补充保险：企业补充养老保险（企业年金计划）和企业补充医疗保险</a:t>
            </a:r>
          </a:p>
          <a:p>
            <a:pPr>
              <a:lnSpc>
                <a:spcPct val="80000"/>
              </a:lnSpc>
              <a:buNone/>
            </a:pPr>
            <a:r>
              <a:rPr lang="zh-CN" altLang="en-US" sz="2400" dirty="0"/>
              <a:t>第四，员工服务福利：员工援助计划、咨询服务、教育援助计划、饮食服务和健康服务等</a:t>
            </a:r>
          </a:p>
        </p:txBody>
      </p:sp>
    </p:spTree>
  </p:cSld>
  <p:clrMapOvr>
    <a:masterClrMapping/>
  </p:clrMapOvr>
  <p:transition>
    <p:random/>
  </p:transition>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742405" name="矩形 742404"/>
          <p:cNvSpPr/>
          <p:nvPr/>
        </p:nvSpPr>
        <p:spPr>
          <a:xfrm>
            <a:off x="611188" y="1268413"/>
            <a:ext cx="7632700" cy="3529012"/>
          </a:xfrm>
          <a:prstGeom prst="rect">
            <a:avLst/>
          </a:prstGeom>
        </p:spPr>
        <p:txBody>
          <a:bodyPr wrap="none" fromWordArt="1">
            <a:prstTxWarp prst="textSlantUp">
              <a:avLst>
                <a:gd name="adj" fmla="val 32056"/>
              </a:avLst>
            </a:prstTxWarp>
            <a:normAutofit/>
          </a:bodyPr>
          <a:lstStyle/>
          <a:p>
            <a:pPr algn="ctr"/>
            <a:r>
              <a:rPr lang="zh-CN" altLang="en-US" sz="3600">
                <a:ln w="9525" cap="flat" cmpd="sng">
                  <a:solidFill>
                    <a:srgbClr val="CC99FF"/>
                  </a:solidFill>
                  <a:prstDash val="solid"/>
                  <a:headEnd type="none" w="med" len="med"/>
                  <a:tailEnd type="none" w="med" len="med"/>
                </a:ln>
                <a:gradFill rotWithShape="0">
                  <a:gsLst>
                    <a:gs pos="0">
                      <a:srgbClr val="6600CC"/>
                    </a:gs>
                    <a:gs pos="100000">
                      <a:srgbClr val="CC00CC"/>
                    </a:gs>
                  </a:gsLst>
                  <a:lin ang="5400000" scaled="1"/>
                  <a:tileRect/>
                </a:gradFill>
                <a:effectLst>
                  <a:outerShdw dist="53882" dir="2699999" algn="ctr" rotWithShape="0">
                    <a:srgbClr val="9999FF">
                      <a:alpha val="80000"/>
                    </a:srgbClr>
                  </a:outerShdw>
                </a:effectLst>
                <a:latin typeface="宋体" panose="02010600030101010101" pitchFamily="2" charset="-122"/>
                <a:ea typeface="宋体" panose="02010600030101010101" pitchFamily="2" charset="-122"/>
              </a:rPr>
              <a:t>第十二章 人力资源管理前沿问题</a:t>
            </a:r>
          </a:p>
        </p:txBody>
      </p:sp>
    </p:spTree>
  </p:cSld>
  <p:clrMapOvr>
    <a:masterClrMapping/>
  </p:clrMapOvr>
  <p:transition>
    <p:random/>
  </p:transition>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743426" name="标题 743425"/>
          <p:cNvSpPr>
            <a:spLocks noGrp="1"/>
          </p:cNvSpPr>
          <p:nvPr>
            <p:ph type="title"/>
          </p:nvPr>
        </p:nvSpPr>
        <p:spPr>
          <a:ln/>
        </p:spPr>
        <p:txBody>
          <a:bodyPr anchor="ctr"/>
          <a:lstStyle/>
          <a:p>
            <a:r>
              <a:rPr lang="zh-CN" altLang="en-US" dirty="0">
                <a:solidFill>
                  <a:schemeClr val="hlink"/>
                </a:solidFill>
              </a:rPr>
              <a:t>人力资源管理创新的要求</a:t>
            </a:r>
            <a:endParaRPr lang="zh-CN" altLang="en-US">
              <a:solidFill>
                <a:schemeClr val="hlink"/>
              </a:solidFill>
            </a:endParaRPr>
          </a:p>
        </p:txBody>
      </p:sp>
      <p:sp>
        <p:nvSpPr>
          <p:cNvPr id="743427" name="文本占位符 743426"/>
          <p:cNvSpPr>
            <a:spLocks noGrp="1"/>
          </p:cNvSpPr>
          <p:nvPr>
            <p:ph type="body" idx="1"/>
          </p:nvPr>
        </p:nvSpPr>
        <p:spPr>
          <a:ln/>
        </p:spPr>
        <p:txBody>
          <a:bodyPr/>
          <a:lstStyle/>
          <a:p>
            <a:pPr>
              <a:lnSpc>
                <a:spcPct val="90000"/>
              </a:lnSpc>
            </a:pPr>
            <a:r>
              <a:rPr lang="zh-CN" altLang="en-US" dirty="0"/>
              <a:t>人力资源管理部门职能向直线管理部门的回归</a:t>
            </a:r>
          </a:p>
          <a:p>
            <a:pPr>
              <a:lnSpc>
                <a:spcPct val="90000"/>
              </a:lnSpc>
            </a:pPr>
            <a:r>
              <a:rPr lang="zh-CN" altLang="en-US" dirty="0"/>
              <a:t>分化人力资源管理职能</a:t>
            </a:r>
          </a:p>
          <a:p>
            <a:pPr>
              <a:lnSpc>
                <a:spcPct val="90000"/>
              </a:lnSpc>
            </a:pPr>
            <a:r>
              <a:rPr lang="zh-CN" altLang="en-US" dirty="0"/>
              <a:t>突出人力资源的战略地位和制度化建设</a:t>
            </a:r>
          </a:p>
          <a:p>
            <a:pPr>
              <a:lnSpc>
                <a:spcPct val="90000"/>
              </a:lnSpc>
            </a:pPr>
            <a:r>
              <a:rPr lang="zh-CN" altLang="en-US" dirty="0"/>
              <a:t>人力资源管理要柔性化，扁平化</a:t>
            </a:r>
          </a:p>
          <a:p>
            <a:pPr>
              <a:lnSpc>
                <a:spcPct val="90000"/>
              </a:lnSpc>
            </a:pPr>
            <a:r>
              <a:rPr lang="zh-CN" altLang="en-US" dirty="0"/>
              <a:t>管理者观念的转换</a:t>
            </a:r>
          </a:p>
          <a:p>
            <a:pPr>
              <a:lnSpc>
                <a:spcPct val="90000"/>
              </a:lnSpc>
            </a:pPr>
            <a:r>
              <a:rPr lang="zh-CN" altLang="en-US" dirty="0"/>
              <a:t>落实到制度的建设</a:t>
            </a:r>
            <a:endParaRPr lang="zh-CN" altLang="en-US"/>
          </a:p>
          <a:p>
            <a:pPr>
              <a:lnSpc>
                <a:spcPct val="90000"/>
              </a:lnSpc>
            </a:pPr>
            <a:endParaRPr lang="zh-CN" altLang="en-US"/>
          </a:p>
        </p:txBody>
      </p:sp>
    </p:spTree>
  </p:cSld>
  <p:clrMapOvr>
    <a:masterClrMapping/>
  </p:clrMapOvr>
  <p:transition>
    <p:random/>
  </p:transition>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744450" name="标题 744449"/>
          <p:cNvSpPr>
            <a:spLocks noGrp="1"/>
          </p:cNvSpPr>
          <p:nvPr>
            <p:ph type="title"/>
          </p:nvPr>
        </p:nvSpPr>
        <p:spPr>
          <a:ln/>
        </p:spPr>
        <p:txBody>
          <a:bodyPr anchor="ctr"/>
          <a:lstStyle/>
          <a:p>
            <a:r>
              <a:rPr lang="zh-CN" altLang="en-US" sz="4000" dirty="0">
                <a:solidFill>
                  <a:schemeClr val="hlink"/>
                </a:solidFill>
              </a:rPr>
              <a:t>经济全球化对管理者角色的要求</a:t>
            </a:r>
            <a:endParaRPr lang="zh-CN" altLang="en-US" sz="4000">
              <a:solidFill>
                <a:schemeClr val="hlink"/>
              </a:solidFill>
            </a:endParaRPr>
          </a:p>
        </p:txBody>
      </p:sp>
      <p:sp>
        <p:nvSpPr>
          <p:cNvPr id="744451" name="文本占位符 744450"/>
          <p:cNvSpPr>
            <a:spLocks noGrp="1"/>
          </p:cNvSpPr>
          <p:nvPr>
            <p:ph type="body" idx="1"/>
          </p:nvPr>
        </p:nvSpPr>
        <p:spPr>
          <a:ln/>
        </p:spPr>
        <p:txBody>
          <a:bodyPr/>
          <a:lstStyle/>
          <a:p>
            <a:r>
              <a:rPr lang="zh-CN" altLang="en-US" dirty="0"/>
              <a:t>信息时代特有的沟通能力</a:t>
            </a:r>
          </a:p>
          <a:p>
            <a:r>
              <a:rPr lang="zh-CN" altLang="en-US" dirty="0"/>
              <a:t>对多变的、复杂的组织环境的预测和把握</a:t>
            </a:r>
          </a:p>
          <a:p>
            <a:r>
              <a:rPr lang="zh-CN" altLang="en-US" dirty="0"/>
              <a:t>适应性较强的个人影响力</a:t>
            </a:r>
          </a:p>
          <a:p>
            <a:endParaRPr lang="zh-CN" altLang="en-US"/>
          </a:p>
        </p:txBody>
      </p:sp>
    </p:spTree>
  </p:cSld>
  <p:clrMapOvr>
    <a:masterClrMapping/>
  </p:clrMapOvr>
  <p:transition>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31745"/>
          <p:cNvSpPr>
            <a:spLocks noGrp="1"/>
          </p:cNvSpPr>
          <p:nvPr>
            <p:ph type="title"/>
          </p:nvPr>
        </p:nvSpPr>
        <p:spPr>
          <a:ln/>
        </p:spPr>
        <p:txBody>
          <a:bodyPr lIns="0" tIns="0" rIns="0" bIns="0" anchor="b"/>
          <a:lstStyle/>
          <a:p>
            <a:r>
              <a:rPr lang="zh-CN" altLang="en-US" sz="3600" b="1" dirty="0">
                <a:solidFill>
                  <a:schemeClr val="accent2"/>
                </a:solidFill>
                <a:latin typeface="黑体" panose="02010609060101010101" pitchFamily="49" charset="-122"/>
                <a:ea typeface="黑体" panose="02010609060101010101" pitchFamily="49" charset="-122"/>
              </a:rPr>
              <a:t>第二节 人力资源管理</a:t>
            </a:r>
            <a:endParaRPr lang="zh-CN" altLang="en-US" sz="3600" b="1">
              <a:solidFill>
                <a:schemeClr val="accent2"/>
              </a:solidFill>
              <a:latin typeface="黑体" panose="02010609060101010101" pitchFamily="49" charset="-122"/>
              <a:ea typeface="黑体" panose="02010609060101010101" pitchFamily="49" charset="-122"/>
            </a:endParaRPr>
          </a:p>
        </p:txBody>
      </p:sp>
      <p:sp>
        <p:nvSpPr>
          <p:cNvPr id="31747" name="文本占位符 31746"/>
          <p:cNvSpPr>
            <a:spLocks noGrp="1"/>
          </p:cNvSpPr>
          <p:nvPr>
            <p:ph type="body" idx="1"/>
          </p:nvPr>
        </p:nvSpPr>
        <p:spPr>
          <a:xfrm>
            <a:off x="503238" y="1268413"/>
            <a:ext cx="8640762" cy="4876800"/>
          </a:xfrm>
          <a:ln/>
        </p:spPr>
        <p:txBody>
          <a:bodyPr lIns="0" tIns="0" rIns="0" bIns="0"/>
          <a:lstStyle/>
          <a:p>
            <a:r>
              <a:rPr lang="zh-CN" altLang="en-US" sz="2800" b="1" dirty="0">
                <a:solidFill>
                  <a:schemeClr val="tx2"/>
                </a:solidFill>
                <a:latin typeface="黑体" panose="02010609060101010101" pitchFamily="49" charset="-122"/>
                <a:ea typeface="黑体" panose="02010609060101010101" pitchFamily="49" charset="-122"/>
              </a:rPr>
              <a:t>一、人力资源管理的概念 </a:t>
            </a:r>
            <a:endParaRPr lang="zh-CN" altLang="en-US" sz="2800" b="1">
              <a:solidFill>
                <a:schemeClr val="tx2"/>
              </a:solidFill>
              <a:latin typeface="黑体" panose="02010609060101010101" pitchFamily="49" charset="-122"/>
              <a:ea typeface="黑体" panose="02010609060101010101" pitchFamily="49" charset="-122"/>
            </a:endParaRPr>
          </a:p>
          <a:p>
            <a:pPr>
              <a:buNone/>
            </a:pPr>
            <a:r>
              <a:rPr lang="zh-CN" altLang="en-US" sz="2500"/>
              <a:t>    </a:t>
            </a:r>
            <a:r>
              <a:rPr lang="zh-CN" altLang="en-US" sz="2500" b="1" dirty="0"/>
              <a:t>人力资源管理是围绕组织的战略和目标，有计划的对组织的人力资源进行合理配置 ，通过对企业中的人力资源的招 用、培训和激励等一系列的过程 ，调动员工的积极性，发挥员工潜能，确保企业战略目标的实现 。</a:t>
            </a:r>
          </a:p>
          <a:p>
            <a:pPr>
              <a:buNone/>
            </a:pPr>
            <a:r>
              <a:rPr lang="zh-CN" altLang="en-US" sz="2500" b="1" dirty="0"/>
              <a:t>   </a:t>
            </a:r>
            <a:r>
              <a:rPr lang="en-US" altLang="zh-CN" sz="2500" b="1" dirty="0"/>
              <a:t>1</a:t>
            </a:r>
            <a:r>
              <a:rPr lang="zh-CN" altLang="en-US" sz="2500" b="1" dirty="0"/>
              <a:t>、为组织的战略和目标服务</a:t>
            </a:r>
          </a:p>
          <a:p>
            <a:pPr>
              <a:buNone/>
            </a:pPr>
            <a:r>
              <a:rPr lang="zh-CN" altLang="en-US" sz="2500" b="1" dirty="0"/>
              <a:t>   </a:t>
            </a:r>
            <a:r>
              <a:rPr lang="en-US" altLang="zh-CN" sz="2500" b="1" dirty="0"/>
              <a:t>2</a:t>
            </a:r>
            <a:r>
              <a:rPr lang="zh-CN" altLang="en-US" sz="2500" b="1" dirty="0"/>
              <a:t>、人是组织最重要的资源</a:t>
            </a:r>
          </a:p>
          <a:p>
            <a:pPr>
              <a:buNone/>
            </a:pPr>
            <a:r>
              <a:rPr lang="zh-CN" altLang="en-US" sz="2500" b="1" dirty="0"/>
              <a:t>   </a:t>
            </a:r>
            <a:r>
              <a:rPr lang="en-US" altLang="zh-CN" sz="2500" b="1" dirty="0"/>
              <a:t>3</a:t>
            </a:r>
            <a:r>
              <a:rPr lang="zh-CN" altLang="en-US" sz="2500" b="1" dirty="0"/>
              <a:t>、招、用、留和激励的过程管理</a:t>
            </a:r>
          </a:p>
          <a:p>
            <a:pPr>
              <a:buNone/>
            </a:pPr>
            <a:r>
              <a:rPr lang="zh-CN" altLang="en-US" sz="2500" b="1" dirty="0"/>
              <a:t>   </a:t>
            </a:r>
            <a:r>
              <a:rPr lang="en-US" altLang="zh-CN" sz="2500" b="1" dirty="0"/>
              <a:t>4</a:t>
            </a:r>
            <a:r>
              <a:rPr lang="zh-CN" altLang="en-US" sz="2500" b="1" dirty="0"/>
              <a:t>、强调人才的开发和储备</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1746"/>
                                        </p:tgtEl>
                                        <p:attrNameLst>
                                          <p:attrName>style.visibility</p:attrName>
                                        </p:attrNameLst>
                                      </p:cBhvr>
                                      <p:to>
                                        <p:strVal val="visible"/>
                                      </p:to>
                                    </p:set>
                                    <p:anim calcmode="lin" valueType="num">
                                      <p:cBhvr additive="base">
                                        <p:cTn id="7" dur="500" fill="hold"/>
                                        <p:tgtEl>
                                          <p:spTgt spid="31746"/>
                                        </p:tgtEl>
                                        <p:attrNameLst>
                                          <p:attrName>ppt_x</p:attrName>
                                        </p:attrNameLst>
                                      </p:cBhvr>
                                      <p:tavLst>
                                        <p:tav tm="0">
                                          <p:val>
                                            <p:strVal val="0-#ppt_w/2"/>
                                          </p:val>
                                        </p:tav>
                                        <p:tav tm="100000">
                                          <p:val>
                                            <p:strVal val="#ppt_x"/>
                                          </p:val>
                                        </p:tav>
                                      </p:tavLst>
                                    </p:anim>
                                    <p:anim calcmode="lin" valueType="num">
                                      <p:cBhvr additive="base">
                                        <p:cTn id="8" dur="500" fill="hold"/>
                                        <p:tgtEl>
                                          <p:spTgt spid="3174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1747">
                                            <p:txEl>
                                              <p:pRg st="0" end="0"/>
                                            </p:txEl>
                                          </p:spTgt>
                                        </p:tgtEl>
                                        <p:attrNameLst>
                                          <p:attrName>style.visibility</p:attrName>
                                        </p:attrNameLst>
                                      </p:cBhvr>
                                      <p:to>
                                        <p:strVal val="visible"/>
                                      </p:to>
                                    </p:set>
                                    <p:anim calcmode="lin" valueType="num">
                                      <p:cBhvr additive="base">
                                        <p:cTn id="13" dur="500" fill="hold"/>
                                        <p:tgtEl>
                                          <p:spTgt spid="3174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17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1747">
                                            <p:txEl>
                                              <p:pRg st="1" end="1"/>
                                            </p:txEl>
                                          </p:spTgt>
                                        </p:tgtEl>
                                        <p:attrNameLst>
                                          <p:attrName>style.visibility</p:attrName>
                                        </p:attrNameLst>
                                      </p:cBhvr>
                                      <p:to>
                                        <p:strVal val="visible"/>
                                      </p:to>
                                    </p:set>
                                    <p:anim calcmode="lin" valueType="num">
                                      <p:cBhvr additive="base">
                                        <p:cTn id="19" dur="500" fill="hold"/>
                                        <p:tgtEl>
                                          <p:spTgt spid="31747">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17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1747">
                                            <p:txEl>
                                              <p:pRg st="2" end="2"/>
                                            </p:txEl>
                                          </p:spTgt>
                                        </p:tgtEl>
                                        <p:attrNameLst>
                                          <p:attrName>style.visibility</p:attrName>
                                        </p:attrNameLst>
                                      </p:cBhvr>
                                      <p:to>
                                        <p:strVal val="visible"/>
                                      </p:to>
                                    </p:set>
                                    <p:anim calcmode="lin" valueType="num">
                                      <p:cBhvr additive="base">
                                        <p:cTn id="25" dur="500" fill="hold"/>
                                        <p:tgtEl>
                                          <p:spTgt spid="31747">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174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1747">
                                            <p:txEl>
                                              <p:pRg st="3" end="3"/>
                                            </p:txEl>
                                          </p:spTgt>
                                        </p:tgtEl>
                                        <p:attrNameLst>
                                          <p:attrName>style.visibility</p:attrName>
                                        </p:attrNameLst>
                                      </p:cBhvr>
                                      <p:to>
                                        <p:strVal val="visible"/>
                                      </p:to>
                                    </p:set>
                                    <p:anim calcmode="lin" valueType="num">
                                      <p:cBhvr additive="base">
                                        <p:cTn id="31" dur="500" fill="hold"/>
                                        <p:tgtEl>
                                          <p:spTgt spid="31747">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174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1747">
                                            <p:txEl>
                                              <p:pRg st="4" end="4"/>
                                            </p:txEl>
                                          </p:spTgt>
                                        </p:tgtEl>
                                        <p:attrNameLst>
                                          <p:attrName>style.visibility</p:attrName>
                                        </p:attrNameLst>
                                      </p:cBhvr>
                                      <p:to>
                                        <p:strVal val="visible"/>
                                      </p:to>
                                    </p:set>
                                    <p:anim calcmode="lin" valueType="num">
                                      <p:cBhvr additive="base">
                                        <p:cTn id="37" dur="500" fill="hold"/>
                                        <p:tgtEl>
                                          <p:spTgt spid="31747">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174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1747">
                                            <p:txEl>
                                              <p:pRg st="5" end="5"/>
                                            </p:txEl>
                                          </p:spTgt>
                                        </p:tgtEl>
                                        <p:attrNameLst>
                                          <p:attrName>style.visibility</p:attrName>
                                        </p:attrNameLst>
                                      </p:cBhvr>
                                      <p:to>
                                        <p:strVal val="visible"/>
                                      </p:to>
                                    </p:set>
                                    <p:anim calcmode="lin" valueType="num">
                                      <p:cBhvr additive="base">
                                        <p:cTn id="43" dur="500" fill="hold"/>
                                        <p:tgtEl>
                                          <p:spTgt spid="31747">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174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p:bldP spid="31747" grpId="0" build="p"/>
    </p:bld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745474" name="标题 745473"/>
          <p:cNvSpPr>
            <a:spLocks noGrp="1"/>
          </p:cNvSpPr>
          <p:nvPr>
            <p:ph type="title"/>
          </p:nvPr>
        </p:nvSpPr>
        <p:spPr>
          <a:ln/>
        </p:spPr>
        <p:txBody>
          <a:bodyPr anchor="ctr"/>
          <a:lstStyle/>
          <a:p>
            <a:r>
              <a:rPr lang="zh-CN" altLang="en-US" dirty="0">
                <a:solidFill>
                  <a:schemeClr val="hlink"/>
                </a:solidFill>
              </a:rPr>
              <a:t>跨文化人力资源管理的策略</a:t>
            </a:r>
            <a:endParaRPr lang="zh-CN" altLang="en-US">
              <a:solidFill>
                <a:schemeClr val="hlink"/>
              </a:solidFill>
            </a:endParaRPr>
          </a:p>
        </p:txBody>
      </p:sp>
      <p:sp>
        <p:nvSpPr>
          <p:cNvPr id="745475" name="文本占位符 745474"/>
          <p:cNvSpPr>
            <a:spLocks noGrp="1"/>
          </p:cNvSpPr>
          <p:nvPr>
            <p:ph type="body" idx="1"/>
          </p:nvPr>
        </p:nvSpPr>
        <p:spPr>
          <a:ln/>
        </p:spPr>
        <p:txBody>
          <a:bodyPr/>
          <a:lstStyle/>
          <a:p>
            <a:r>
              <a:rPr lang="zh-CN" altLang="en-US" dirty="0"/>
              <a:t>强化海外商务旅行和工作经历</a:t>
            </a:r>
          </a:p>
          <a:p>
            <a:r>
              <a:rPr lang="zh-CN" altLang="en-US" dirty="0"/>
              <a:t>通过培训增强跨文化工作能力</a:t>
            </a:r>
          </a:p>
          <a:p>
            <a:r>
              <a:rPr lang="zh-CN" altLang="en-US" dirty="0"/>
              <a:t>利用文化顾问培训和指导员工</a:t>
            </a:r>
          </a:p>
          <a:p>
            <a:r>
              <a:rPr lang="zh-CN" altLang="en-US" dirty="0"/>
              <a:t>聘用合适的人员赴海外任职</a:t>
            </a:r>
          </a:p>
          <a:p>
            <a:r>
              <a:rPr lang="zh-CN" altLang="en-US" dirty="0"/>
              <a:t>在企业文化中遵循多样化政策</a:t>
            </a:r>
            <a:endParaRPr lang="zh-CN" altLang="en-US"/>
          </a:p>
        </p:txBody>
      </p:sp>
    </p:spTree>
  </p:cSld>
  <p:clrMapOvr>
    <a:masterClrMapping/>
  </p:clrMapOvr>
  <p:transition>
    <p:random/>
  </p:transition>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746498" name="标题 746497"/>
          <p:cNvSpPr>
            <a:spLocks noGrp="1"/>
          </p:cNvSpPr>
          <p:nvPr>
            <p:ph type="title"/>
          </p:nvPr>
        </p:nvSpPr>
        <p:spPr>
          <a:xfrm>
            <a:off x="684213" y="0"/>
            <a:ext cx="7772400" cy="1143000"/>
          </a:xfrm>
          <a:ln/>
        </p:spPr>
        <p:txBody>
          <a:bodyPr anchor="ctr"/>
          <a:lstStyle/>
          <a:p>
            <a:r>
              <a:rPr lang="zh-CN" altLang="en-US" dirty="0">
                <a:solidFill>
                  <a:schemeClr val="hlink"/>
                </a:solidFill>
              </a:rPr>
              <a:t>电子人力资源管理问题</a:t>
            </a:r>
            <a:endParaRPr lang="zh-CN" altLang="en-US">
              <a:solidFill>
                <a:schemeClr val="hlink"/>
              </a:solidFill>
            </a:endParaRPr>
          </a:p>
        </p:txBody>
      </p:sp>
      <p:sp>
        <p:nvSpPr>
          <p:cNvPr id="746499" name="文本占位符 746498"/>
          <p:cNvSpPr>
            <a:spLocks noGrp="1"/>
          </p:cNvSpPr>
          <p:nvPr>
            <p:ph type="body" idx="1"/>
          </p:nvPr>
        </p:nvSpPr>
        <p:spPr>
          <a:xfrm>
            <a:off x="323850" y="981075"/>
            <a:ext cx="8496300" cy="5329238"/>
          </a:xfrm>
          <a:ln/>
        </p:spPr>
        <p:txBody>
          <a:bodyPr/>
          <a:lstStyle/>
          <a:p>
            <a:pPr>
              <a:lnSpc>
                <a:spcPct val="80000"/>
              </a:lnSpc>
              <a:buNone/>
            </a:pPr>
            <a:r>
              <a:rPr lang="zh-CN" altLang="en-US" sz="2000" b="1" dirty="0"/>
              <a:t>电子人力资源管理体现如下：</a:t>
            </a:r>
          </a:p>
          <a:p>
            <a:pPr>
              <a:lnSpc>
                <a:spcPct val="80000"/>
              </a:lnSpc>
              <a:buNone/>
            </a:pPr>
            <a:r>
              <a:rPr lang="zh-CN" altLang="en-US" sz="2000" dirty="0"/>
              <a:t>基于互联网的人力资源管理流程化于自动化</a:t>
            </a:r>
          </a:p>
          <a:p>
            <a:pPr>
              <a:lnSpc>
                <a:spcPct val="80000"/>
              </a:lnSpc>
              <a:buNone/>
            </a:pPr>
            <a:r>
              <a:rPr lang="zh-CN" altLang="en-US" sz="2000" dirty="0"/>
              <a:t>实现人力资源管理的自动化</a:t>
            </a:r>
          </a:p>
          <a:p>
            <a:pPr>
              <a:lnSpc>
                <a:spcPct val="80000"/>
              </a:lnSpc>
              <a:buNone/>
            </a:pPr>
            <a:r>
              <a:rPr lang="zh-CN" altLang="en-US" sz="2000" dirty="0"/>
              <a:t>实现人力资源管理的</a:t>
            </a:r>
            <a:r>
              <a:rPr lang="en-US" altLang="zh-CN" sz="2000"/>
              <a:t>B2E</a:t>
            </a:r>
          </a:p>
          <a:p>
            <a:pPr>
              <a:lnSpc>
                <a:spcPct val="80000"/>
              </a:lnSpc>
              <a:buNone/>
            </a:pPr>
            <a:r>
              <a:rPr lang="zh-CN" altLang="en-US" sz="2000" b="1" dirty="0"/>
              <a:t>企业</a:t>
            </a:r>
            <a:r>
              <a:rPr lang="en-US" altLang="zh-CN" sz="2000" b="1" dirty="0"/>
              <a:t>E</a:t>
            </a:r>
            <a:r>
              <a:rPr lang="zh-CN" altLang="en-US" sz="2000" b="1" dirty="0"/>
              <a:t>化的问题：</a:t>
            </a:r>
          </a:p>
          <a:p>
            <a:pPr>
              <a:lnSpc>
                <a:spcPct val="80000"/>
              </a:lnSpc>
            </a:pPr>
            <a:r>
              <a:rPr lang="zh-CN" altLang="en-US" sz="2000" dirty="0"/>
              <a:t>缺乏有效的领导</a:t>
            </a:r>
          </a:p>
          <a:p>
            <a:pPr>
              <a:lnSpc>
                <a:spcPct val="80000"/>
              </a:lnSpc>
            </a:pPr>
            <a:r>
              <a:rPr lang="zh-CN" altLang="en-US" sz="2000" dirty="0"/>
              <a:t>目标不明确</a:t>
            </a:r>
          </a:p>
          <a:p>
            <a:pPr>
              <a:lnSpc>
                <a:spcPct val="80000"/>
              </a:lnSpc>
            </a:pPr>
            <a:r>
              <a:rPr lang="zh-CN" altLang="en-US" sz="2000" dirty="0"/>
              <a:t>忽视组织因素</a:t>
            </a:r>
          </a:p>
          <a:p>
            <a:pPr>
              <a:lnSpc>
                <a:spcPct val="80000"/>
              </a:lnSpc>
            </a:pPr>
            <a:r>
              <a:rPr lang="zh-CN" altLang="en-US" sz="2000" dirty="0"/>
              <a:t>没有检查和优化业务流程</a:t>
            </a:r>
          </a:p>
          <a:p>
            <a:pPr>
              <a:lnSpc>
                <a:spcPct val="80000"/>
              </a:lnSpc>
            </a:pPr>
            <a:r>
              <a:rPr lang="zh-CN" altLang="en-US" sz="2000" dirty="0"/>
              <a:t>忽视约束</a:t>
            </a:r>
          </a:p>
          <a:p>
            <a:pPr>
              <a:lnSpc>
                <a:spcPct val="80000"/>
              </a:lnSpc>
            </a:pPr>
            <a:r>
              <a:rPr lang="zh-CN" altLang="en-US" sz="2000" dirty="0"/>
              <a:t>忽视企业文化</a:t>
            </a:r>
          </a:p>
          <a:p>
            <a:pPr>
              <a:lnSpc>
                <a:spcPct val="80000"/>
              </a:lnSpc>
            </a:pPr>
            <a:r>
              <a:rPr lang="zh-CN" altLang="en-US" sz="2000" dirty="0"/>
              <a:t>供应商选择失败</a:t>
            </a:r>
          </a:p>
          <a:p>
            <a:pPr>
              <a:lnSpc>
                <a:spcPct val="80000"/>
              </a:lnSpc>
              <a:buNone/>
            </a:pPr>
            <a:r>
              <a:rPr lang="zh-CN" altLang="en-US" sz="2000" b="1" dirty="0"/>
              <a:t>企业做好</a:t>
            </a:r>
            <a:r>
              <a:rPr lang="en-US" altLang="zh-CN" sz="2000" b="1" dirty="0"/>
              <a:t>E</a:t>
            </a:r>
            <a:r>
              <a:rPr lang="zh-CN" altLang="en-US" sz="2000" b="1" dirty="0"/>
              <a:t>化工作的几个方面：</a:t>
            </a:r>
          </a:p>
          <a:p>
            <a:pPr>
              <a:lnSpc>
                <a:spcPct val="80000"/>
              </a:lnSpc>
            </a:pPr>
            <a:r>
              <a:rPr lang="zh-CN" altLang="en-US" sz="2000" dirty="0"/>
              <a:t>决策人员要重视</a:t>
            </a:r>
          </a:p>
          <a:p>
            <a:pPr>
              <a:lnSpc>
                <a:spcPct val="80000"/>
              </a:lnSpc>
            </a:pPr>
            <a:r>
              <a:rPr lang="zh-CN" altLang="en-US" sz="2000" dirty="0"/>
              <a:t>重视科学管理</a:t>
            </a:r>
          </a:p>
          <a:p>
            <a:pPr>
              <a:lnSpc>
                <a:spcPct val="80000"/>
              </a:lnSpc>
            </a:pPr>
            <a:r>
              <a:rPr lang="zh-CN" altLang="en-US" sz="2000" dirty="0"/>
              <a:t>针对性问题</a:t>
            </a:r>
          </a:p>
          <a:p>
            <a:pPr>
              <a:lnSpc>
                <a:spcPct val="80000"/>
              </a:lnSpc>
            </a:pPr>
            <a:r>
              <a:rPr lang="zh-CN" altLang="en-US" sz="2000" dirty="0"/>
              <a:t>正确认识</a:t>
            </a:r>
            <a:r>
              <a:rPr lang="en-US" altLang="zh-CN" sz="2000" dirty="0"/>
              <a:t>e-HR</a:t>
            </a:r>
            <a:r>
              <a:rPr lang="zh-CN" altLang="en-US" sz="2000" dirty="0"/>
              <a:t>的应用范畴</a:t>
            </a:r>
            <a:endParaRPr lang="zh-CN" altLang="en-US" sz="2000"/>
          </a:p>
          <a:p>
            <a:pPr>
              <a:lnSpc>
                <a:spcPct val="80000"/>
              </a:lnSpc>
              <a:buNone/>
            </a:pPr>
            <a:endParaRPr lang="zh-CN" altLang="en-US" sz="2000"/>
          </a:p>
        </p:txBody>
      </p:sp>
    </p:spTree>
  </p:cSld>
  <p:clrMapOvr>
    <a:masterClrMapping/>
  </p:clrMapOvr>
  <p:transition>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46" name="标题 774145"/>
          <p:cNvSpPr>
            <a:spLocks noGrp="1"/>
          </p:cNvSpPr>
          <p:nvPr>
            <p:ph type="title"/>
          </p:nvPr>
        </p:nvSpPr>
        <p:spPr>
          <a:ln/>
        </p:spPr>
        <p:txBody>
          <a:bodyPr lIns="0" tIns="0" rIns="0" bIns="0" anchor="b"/>
          <a:lstStyle/>
          <a:p>
            <a:r>
              <a:rPr lang="zh-CN" altLang="en-US" sz="3200" b="1" dirty="0"/>
              <a:t>二、人力资源管理的特点</a:t>
            </a:r>
          </a:p>
        </p:txBody>
      </p:sp>
      <p:sp>
        <p:nvSpPr>
          <p:cNvPr id="774147" name="文本占位符 774146"/>
          <p:cNvSpPr>
            <a:spLocks noGrp="1"/>
          </p:cNvSpPr>
          <p:nvPr>
            <p:ph type="body" idx="1"/>
          </p:nvPr>
        </p:nvSpPr>
        <p:spPr>
          <a:ln/>
        </p:spPr>
        <p:txBody>
          <a:bodyPr lIns="0" tIns="0" rIns="0" bIns="0"/>
          <a:lstStyle/>
          <a:p>
            <a:r>
              <a:rPr lang="en-US" altLang="zh-CN" sz="3200" b="1" dirty="0"/>
              <a:t>1</a:t>
            </a:r>
            <a:r>
              <a:rPr lang="zh-CN" altLang="en-US" sz="3200" b="1" dirty="0"/>
              <a:t>、人力资源管理具有艺术性</a:t>
            </a:r>
          </a:p>
          <a:p>
            <a:r>
              <a:rPr lang="en-US" altLang="zh-CN" sz="3200" b="1" dirty="0"/>
              <a:t>2</a:t>
            </a:r>
            <a:r>
              <a:rPr lang="zh-CN" altLang="en-US" sz="3200" b="1" dirty="0"/>
              <a:t>、人力资源管理最具文化亲缘性</a:t>
            </a:r>
          </a:p>
          <a:p>
            <a:r>
              <a:rPr lang="en-US" altLang="zh-CN" sz="3200" b="1" dirty="0"/>
              <a:t>3</a:t>
            </a:r>
            <a:r>
              <a:rPr lang="zh-CN" altLang="en-US" sz="3200" b="1" dirty="0"/>
              <a:t>、人力资源管理最具创新性</a:t>
            </a:r>
          </a:p>
        </p:txBody>
      </p:sp>
      <p:pic>
        <p:nvPicPr>
          <p:cNvPr id="774148" name="图片 774147" descr="BD06517_"/>
          <p:cNvPicPr>
            <a:picLocks noChangeAspect="1"/>
          </p:cNvPicPr>
          <p:nvPr/>
        </p:nvPicPr>
        <p:blipFill>
          <a:blip r:embed="rId2"/>
          <a:stretch>
            <a:fillRect/>
          </a:stretch>
        </p:blipFill>
        <p:spPr>
          <a:xfrm>
            <a:off x="4643438" y="4149725"/>
            <a:ext cx="3429000" cy="2262188"/>
          </a:xfrm>
          <a:prstGeom prst="rect">
            <a:avLst/>
          </a:prstGeom>
          <a:noFill/>
          <a:ln w="9525">
            <a:noFill/>
          </a:ln>
        </p:spPr>
      </p:pic>
    </p:spTree>
  </p:cSld>
  <p:clrMapOvr>
    <a:masterClrMapping/>
  </p:clrMapOvr>
  <p:transition>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5330" name="灯片编号占位符 5"/>
          <p:cNvSpPr txBox="1">
            <a:spLocks noGrp="1"/>
          </p:cNvSpPr>
          <p:nvPr/>
        </p:nvSpPr>
        <p:spPr>
          <a:xfrm>
            <a:off x="6553200" y="6248400"/>
            <a:ext cx="2195513" cy="457200"/>
          </a:xfrm>
          <a:prstGeom prst="rect">
            <a:avLst/>
          </a:prstGeom>
          <a:noFill/>
          <a:ln w="9525">
            <a:noFill/>
          </a:ln>
        </p:spPr>
        <p:txBody>
          <a:bodyPr/>
          <a:lstStyle/>
          <a:p>
            <a:pPr algn="r" eaLnBrk="1" hangingPunct="1"/>
            <a:fld id="{9A0DB2DC-4C9A-4742-B13C-FB6460FD3503}" type="slidenum">
              <a:rPr lang="zh-CN" altLang="en-US" sz="1400" u="none" dirty="0">
                <a:latin typeface="Times New Roman" panose="02020603050405020304" pitchFamily="18" charset="0"/>
              </a:rPr>
              <a:t>29</a:t>
            </a:fld>
            <a:endParaRPr lang="zh-CN" altLang="en-US" sz="1400" u="none" dirty="0">
              <a:latin typeface="Times New Roman" panose="02020603050405020304" pitchFamily="18" charset="0"/>
            </a:endParaRPr>
          </a:p>
        </p:txBody>
      </p:sp>
      <p:sp>
        <p:nvSpPr>
          <p:cNvPr id="995331" name="Rectangle 2"/>
          <p:cNvSpPr>
            <a:spLocks noGrp="1"/>
          </p:cNvSpPr>
          <p:nvPr>
            <p:ph type="title" idx="4294967295"/>
          </p:nvPr>
        </p:nvSpPr>
        <p:spPr>
          <a:ln/>
        </p:spPr>
        <p:txBody>
          <a:bodyPr vert="horz" wrap="square" lIns="91440" tIns="45720" rIns="91440" bIns="45720" anchor="ctr"/>
          <a:lstStyle/>
          <a:p>
            <a:r>
              <a:rPr lang="zh-CN" altLang="en-US" b="1" dirty="0"/>
              <a:t>三、人力资源管理的功能</a:t>
            </a:r>
          </a:p>
        </p:txBody>
      </p:sp>
      <p:sp>
        <p:nvSpPr>
          <p:cNvPr id="995332" name="内容占位符 4"/>
          <p:cNvSpPr>
            <a:spLocks noGrp="1"/>
          </p:cNvSpPr>
          <p:nvPr>
            <p:ph idx="1"/>
          </p:nvPr>
        </p:nvSpPr>
        <p:spPr>
          <a:xfrm>
            <a:off x="250825" y="908050"/>
            <a:ext cx="8629650" cy="5184775"/>
          </a:xfrm>
          <a:ln/>
        </p:spPr>
        <p:txBody>
          <a:bodyPr vert="horz" wrap="square" lIns="91440" tIns="45720" rIns="91440" bIns="45720" anchor="t"/>
          <a:lstStyle/>
          <a:p>
            <a:pPr>
              <a:lnSpc>
                <a:spcPct val="150000"/>
              </a:lnSpc>
            </a:pPr>
            <a:r>
              <a:rPr lang="zh-CN" altLang="en-US" sz="2400" b="1" dirty="0"/>
              <a:t>人力资源管理的功能是指它自身所具备或应该具备的作用， </a:t>
            </a:r>
            <a:endParaRPr lang="zh-CN" altLang="en-US" sz="2400" b="1"/>
          </a:p>
          <a:p>
            <a:pPr>
              <a:lnSpc>
                <a:spcPct val="150000"/>
              </a:lnSpc>
            </a:pPr>
            <a:r>
              <a:rPr lang="zh-CN" altLang="en-US" sz="2400" b="1" dirty="0"/>
              <a:t>人力资源管理的功能主要体现在四个方面： </a:t>
            </a:r>
            <a:endParaRPr lang="zh-CN" altLang="en-US" sz="2400" b="1"/>
          </a:p>
          <a:p>
            <a:pPr lvl="1">
              <a:lnSpc>
                <a:spcPct val="150000"/>
              </a:lnSpc>
            </a:pPr>
            <a:r>
              <a:rPr lang="zh-CN" altLang="en-US" sz="2400" b="1" dirty="0"/>
              <a:t>吸纳功能主要是指吸引并让优秀的人才加入本企业。</a:t>
            </a:r>
            <a:r>
              <a:rPr lang="en-US" altLang="zh-CN" sz="2400" b="1" dirty="0"/>
              <a:t>(</a:t>
            </a:r>
            <a:r>
              <a:rPr lang="zh-CN" altLang="en-US" sz="2400" b="1" dirty="0"/>
              <a:t>基础</a:t>
            </a:r>
            <a:r>
              <a:rPr lang="en-US" altLang="zh-CN" sz="2400" b="1"/>
              <a:t>)</a:t>
            </a:r>
          </a:p>
          <a:p>
            <a:pPr lvl="1">
              <a:lnSpc>
                <a:spcPct val="150000"/>
              </a:lnSpc>
            </a:pPr>
            <a:r>
              <a:rPr lang="zh-CN" altLang="en-US" sz="2400" b="1" dirty="0"/>
              <a:t>维持功能是指让已经敬爱如的员工继续留在本企业工作。</a:t>
            </a:r>
            <a:r>
              <a:rPr lang="en-US" altLang="zh-CN" sz="2400" b="1" dirty="0"/>
              <a:t>(</a:t>
            </a:r>
            <a:r>
              <a:rPr lang="zh-CN" altLang="en-US" sz="2400" b="1" dirty="0"/>
              <a:t>保障</a:t>
            </a:r>
            <a:r>
              <a:rPr lang="en-US" altLang="zh-CN" sz="2400" b="1"/>
              <a:t>)</a:t>
            </a:r>
          </a:p>
          <a:p>
            <a:pPr lvl="1">
              <a:lnSpc>
                <a:spcPct val="150000"/>
              </a:lnSpc>
            </a:pPr>
            <a:r>
              <a:rPr lang="zh-CN" altLang="en-US" sz="2400" b="1" dirty="0"/>
              <a:t>开发功能是指让员工保持能够满足当前及未来工作需要的技能。</a:t>
            </a:r>
            <a:r>
              <a:rPr lang="en-US" altLang="zh-CN" sz="2400" b="1" dirty="0"/>
              <a:t>(</a:t>
            </a:r>
            <a:r>
              <a:rPr lang="zh-CN" altLang="en-US" sz="2400" b="1" dirty="0"/>
              <a:t>手段</a:t>
            </a:r>
            <a:r>
              <a:rPr lang="en-US" altLang="zh-CN" sz="2400" b="1"/>
              <a:t>)</a:t>
            </a:r>
          </a:p>
          <a:p>
            <a:pPr lvl="1">
              <a:lnSpc>
                <a:spcPct val="150000"/>
              </a:lnSpc>
            </a:pPr>
            <a:r>
              <a:rPr lang="zh-CN" altLang="en-US" sz="2400" b="1" dirty="0"/>
              <a:t>激励功能是指让员工在现有的工作岗位上创造出优良的绩效。</a:t>
            </a:r>
            <a:r>
              <a:rPr lang="en-US" altLang="zh-CN" sz="2400" b="1" dirty="0"/>
              <a:t>(</a:t>
            </a:r>
            <a:r>
              <a:rPr lang="zh-CN" altLang="en-US" sz="2400" b="1" dirty="0"/>
              <a:t>核心</a:t>
            </a:r>
            <a:r>
              <a:rPr lang="en-US" altLang="zh-CN" sz="2400" b="1"/>
              <a:t>)</a:t>
            </a:r>
          </a:p>
        </p:txBody>
      </p:sp>
    </p:spTree>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标题 762881"/>
          <p:cNvSpPr>
            <a:spLocks noGrp="1"/>
          </p:cNvSpPr>
          <p:nvPr>
            <p:ph type="title"/>
          </p:nvPr>
        </p:nvSpPr>
        <p:spPr>
          <a:xfrm>
            <a:off x="1600200" y="671513"/>
            <a:ext cx="7234238" cy="395287"/>
          </a:xfrm>
          <a:ln/>
        </p:spPr>
        <p:txBody>
          <a:bodyPr lIns="0" tIns="0" rIns="0" bIns="0" anchor="b"/>
          <a:lstStyle/>
          <a:p>
            <a:pPr algn="ctr"/>
            <a:r>
              <a:rPr lang="zh-CN" altLang="en-US" sz="3200" b="1" dirty="0"/>
              <a:t>参考书目</a:t>
            </a:r>
          </a:p>
        </p:txBody>
      </p:sp>
      <p:sp>
        <p:nvSpPr>
          <p:cNvPr id="762883" name="文本占位符 762882"/>
          <p:cNvSpPr>
            <a:spLocks noGrp="1"/>
          </p:cNvSpPr>
          <p:nvPr>
            <p:ph type="body" sz="half" idx="1"/>
          </p:nvPr>
        </p:nvSpPr>
        <p:spPr>
          <a:xfrm>
            <a:off x="1143000" y="1752600"/>
            <a:ext cx="3698875" cy="4343400"/>
          </a:xfrm>
          <a:ln/>
        </p:spPr>
        <p:txBody>
          <a:bodyPr lIns="0" tIns="0" rIns="0" bIns="0"/>
          <a:lstStyle/>
          <a:p>
            <a:pPr algn="just">
              <a:buClr>
                <a:srgbClr val="093A80"/>
              </a:buClr>
              <a:buSzPct val="75000"/>
              <a:buFont typeface="Wingdings" panose="05000000000000000000" pitchFamily="2" charset="2"/>
              <a:buNone/>
            </a:pPr>
            <a:r>
              <a:rPr lang="en-US" altLang="zh-CN" sz="2100" dirty="0"/>
              <a:t> </a:t>
            </a:r>
          </a:p>
        </p:txBody>
      </p:sp>
      <p:pic>
        <p:nvPicPr>
          <p:cNvPr id="762884" name="联机映像占位符 762883" descr="BD05094_"/>
          <p:cNvPicPr>
            <a:picLocks noGrp="1" noChangeAspect="1"/>
          </p:cNvPicPr>
          <p:nvPr>
            <p:ph type="clipArt" sz="half" idx="2"/>
          </p:nvPr>
        </p:nvPicPr>
        <p:blipFill>
          <a:blip r:embed="rId2"/>
          <a:stretch>
            <a:fillRect/>
          </a:stretch>
        </p:blipFill>
        <p:spPr>
          <a:xfrm>
            <a:off x="4211638" y="3933825"/>
            <a:ext cx="4248150" cy="2659063"/>
          </a:xfrm>
          <a:ln/>
        </p:spPr>
      </p:pic>
      <p:sp>
        <p:nvSpPr>
          <p:cNvPr id="762885" name="矩形 762884"/>
          <p:cNvSpPr/>
          <p:nvPr/>
        </p:nvSpPr>
        <p:spPr>
          <a:xfrm>
            <a:off x="1403350" y="1412875"/>
            <a:ext cx="7561263" cy="1373188"/>
          </a:xfrm>
          <a:prstGeom prst="rect">
            <a:avLst/>
          </a:prstGeom>
          <a:noFill/>
          <a:ln w="12700">
            <a:noFill/>
          </a:ln>
        </p:spPr>
        <p:txBody>
          <a:bodyPr>
            <a:spAutoFit/>
          </a:bodyPr>
          <a:lstStyle/>
          <a:p>
            <a:r>
              <a:rPr lang="zh-CN" altLang="en-US" sz="2800" b="1" u="none" dirty="0">
                <a:latin typeface="Times New Roman" panose="02020603050405020304" pitchFamily="18" charset="0"/>
              </a:rPr>
              <a:t>人：自由是人的天性</a:t>
            </a:r>
          </a:p>
          <a:p>
            <a:r>
              <a:rPr lang="zh-CN" altLang="en-US" sz="2800" b="1" u="none" dirty="0">
                <a:latin typeface="Times New Roman" panose="02020603050405020304" pitchFamily="18" charset="0"/>
              </a:rPr>
              <a:t>管理：控制人的自由</a:t>
            </a:r>
          </a:p>
          <a:p>
            <a:r>
              <a:rPr lang="zh-CN" altLang="en-US" sz="2800" b="1" u="none" dirty="0">
                <a:latin typeface="Times New Roman" panose="02020603050405020304" pitchFamily="18" charset="0"/>
              </a:rPr>
              <a:t>人力资源管理：是解决人类本质矛盾的过程</a:t>
            </a:r>
          </a:p>
        </p:txBody>
      </p:sp>
      <p:sp>
        <p:nvSpPr>
          <p:cNvPr id="762886" name="矩形 762885"/>
          <p:cNvSpPr/>
          <p:nvPr/>
        </p:nvSpPr>
        <p:spPr>
          <a:xfrm flipV="1">
            <a:off x="2339975" y="1006475"/>
            <a:ext cx="4500563" cy="1006475"/>
          </a:xfrm>
          <a:prstGeom prst="rect">
            <a:avLst/>
          </a:prstGeom>
          <a:noFill/>
          <a:ln w="12700">
            <a:noFill/>
          </a:ln>
        </p:spPr>
        <p:txBody>
          <a:bodyPr rot="10800000">
            <a:spAutoFit/>
          </a:bodyPr>
          <a:lstStyle/>
          <a:p>
            <a:endParaRPr u="none" dirty="0">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62882"/>
                                        </p:tgtEl>
                                        <p:attrNameLst>
                                          <p:attrName>style.visibility</p:attrName>
                                        </p:attrNameLst>
                                      </p:cBhvr>
                                      <p:to>
                                        <p:strVal val="visible"/>
                                      </p:to>
                                    </p:set>
                                    <p:animEffect transition="in" filter="dissolve">
                                      <p:cBhvr>
                                        <p:cTn id="7" dur="500"/>
                                        <p:tgtEl>
                                          <p:spTgt spid="762882"/>
                                        </p:tgtEl>
                                      </p:cBhvr>
                                    </p:animEffect>
                                  </p:childTnLst>
                                </p:cTn>
                              </p:par>
                            </p:childTnLst>
                          </p:cTn>
                        </p:par>
                        <p:par>
                          <p:cTn id="8" fill="hold">
                            <p:stCondLst>
                              <p:cond delay="500"/>
                            </p:stCondLst>
                            <p:childTnLst>
                              <p:par>
                                <p:cTn id="9" presetID="19" presetClass="entr" presetSubtype="10" fill="hold" nodeType="afterEffect">
                                  <p:stCondLst>
                                    <p:cond delay="0"/>
                                  </p:stCondLst>
                                  <p:childTnLst>
                                    <p:set>
                                      <p:cBhvr>
                                        <p:cTn id="10" dur="1" fill="hold">
                                          <p:stCondLst>
                                            <p:cond delay="0"/>
                                          </p:stCondLst>
                                        </p:cTn>
                                        <p:tgtEl>
                                          <p:spTgt spid="762884"/>
                                        </p:tgtEl>
                                        <p:attrNameLst>
                                          <p:attrName>style.visibility</p:attrName>
                                        </p:attrNameLst>
                                      </p:cBhvr>
                                      <p:to>
                                        <p:strVal val="visible"/>
                                      </p:to>
                                    </p:set>
                                    <p:anim calcmode="lin" valueType="num">
                                      <p:cBhvr>
                                        <p:cTn id="11" dur="5000" fill="hold"/>
                                        <p:tgtEl>
                                          <p:spTgt spid="762884"/>
                                        </p:tgtEl>
                                        <p:attrNameLst>
                                          <p:attrName>ppt_w</p:attrName>
                                        </p:attrNameLst>
                                      </p:cBhvr>
                                      <p:tavLst>
                                        <p:tav tm="0" fmla="#ppt_w*sin(2.5*pi*$)">
                                          <p:val>
                                            <p:fltVal val="0"/>
                                          </p:val>
                                        </p:tav>
                                        <p:tav tm="100000">
                                          <p:val>
                                            <p:fltVal val="1"/>
                                          </p:val>
                                        </p:tav>
                                      </p:tavLst>
                                    </p:anim>
                                    <p:anim calcmode="lin" valueType="num">
                                      <p:cBhvr>
                                        <p:cTn id="12" dur="5000" fill="hold"/>
                                        <p:tgtEl>
                                          <p:spTgt spid="76288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288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4" name="灯片编号占位符 5"/>
          <p:cNvSpPr txBox="1">
            <a:spLocks noGrp="1"/>
          </p:cNvSpPr>
          <p:nvPr/>
        </p:nvSpPr>
        <p:spPr>
          <a:xfrm>
            <a:off x="6553200" y="6248400"/>
            <a:ext cx="2195513" cy="457200"/>
          </a:xfrm>
          <a:prstGeom prst="rect">
            <a:avLst/>
          </a:prstGeom>
          <a:noFill/>
          <a:ln w="9525">
            <a:noFill/>
          </a:ln>
        </p:spPr>
        <p:txBody>
          <a:bodyPr/>
          <a:lstStyle/>
          <a:p>
            <a:pPr algn="r" eaLnBrk="1" hangingPunct="1"/>
            <a:fld id="{9A0DB2DC-4C9A-4742-B13C-FB6460FD3503}" type="slidenum">
              <a:rPr lang="zh-CN" altLang="en-US" sz="1400" u="none" dirty="0">
                <a:latin typeface="Times New Roman" panose="02020603050405020304" pitchFamily="18" charset="0"/>
              </a:rPr>
              <a:t>30</a:t>
            </a:fld>
            <a:endParaRPr lang="zh-CN" altLang="en-US" sz="1400" u="none" dirty="0">
              <a:latin typeface="Times New Roman" panose="02020603050405020304" pitchFamily="18" charset="0"/>
            </a:endParaRPr>
          </a:p>
        </p:txBody>
      </p:sp>
      <p:sp>
        <p:nvSpPr>
          <p:cNvPr id="781315" name="Rectangle 2"/>
          <p:cNvSpPr>
            <a:spLocks noGrp="1"/>
          </p:cNvSpPr>
          <p:nvPr>
            <p:ph type="title" idx="4294967295"/>
          </p:nvPr>
        </p:nvSpPr>
        <p:spPr>
          <a:ln/>
        </p:spPr>
        <p:txBody>
          <a:bodyPr vert="horz" wrap="square" lIns="91440" tIns="45720" rIns="91440" bIns="45720" anchor="ctr"/>
          <a:lstStyle/>
          <a:p>
            <a:r>
              <a:rPr lang="zh-CN" altLang="en-US" sz="3200" b="1" dirty="0"/>
              <a:t>人力资源管理的功能</a:t>
            </a:r>
            <a:r>
              <a:rPr lang="zh-CN" altLang="en-US" dirty="0"/>
              <a:t>  </a:t>
            </a:r>
          </a:p>
        </p:txBody>
      </p:sp>
      <p:pic>
        <p:nvPicPr>
          <p:cNvPr id="781316" name="内容占位符 5"/>
          <p:cNvPicPr>
            <a:picLocks noGrp="1"/>
          </p:cNvPicPr>
          <p:nvPr>
            <p:ph idx="1"/>
          </p:nvPr>
        </p:nvPicPr>
        <p:blipFill>
          <a:blip r:embed="rId2"/>
          <a:stretch>
            <a:fillRect/>
          </a:stretch>
        </p:blipFill>
        <p:spPr>
          <a:xfrm>
            <a:off x="463550" y="1408113"/>
            <a:ext cx="8126413" cy="4700587"/>
          </a:xfrm>
          <a:ln/>
        </p:spPr>
      </p:pic>
    </p:spTree>
  </p:cSld>
  <p:clrMapOvr>
    <a:masterClrMapping/>
  </p:clrMapOvr>
  <p:transition>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2338" name="灯片编号占位符 5"/>
          <p:cNvSpPr txBox="1">
            <a:spLocks noGrp="1"/>
          </p:cNvSpPr>
          <p:nvPr/>
        </p:nvSpPr>
        <p:spPr>
          <a:xfrm>
            <a:off x="6553200" y="6248400"/>
            <a:ext cx="2195513" cy="457200"/>
          </a:xfrm>
          <a:prstGeom prst="rect">
            <a:avLst/>
          </a:prstGeom>
          <a:noFill/>
          <a:ln w="9525">
            <a:noFill/>
          </a:ln>
        </p:spPr>
        <p:txBody>
          <a:bodyPr/>
          <a:lstStyle/>
          <a:p>
            <a:pPr algn="r" eaLnBrk="1" hangingPunct="1"/>
            <a:fld id="{9A0DB2DC-4C9A-4742-B13C-FB6460FD3503}" type="slidenum">
              <a:rPr lang="zh-CN" altLang="en-US" sz="1400" u="none" dirty="0">
                <a:latin typeface="Times New Roman" panose="02020603050405020304" pitchFamily="18" charset="0"/>
              </a:rPr>
              <a:t>31</a:t>
            </a:fld>
            <a:endParaRPr lang="zh-CN" altLang="en-US" sz="1400" u="none" dirty="0">
              <a:latin typeface="Times New Roman" panose="02020603050405020304" pitchFamily="18" charset="0"/>
            </a:endParaRPr>
          </a:p>
        </p:txBody>
      </p:sp>
      <p:sp>
        <p:nvSpPr>
          <p:cNvPr id="782339" name="Rectangle 2"/>
          <p:cNvSpPr>
            <a:spLocks noGrp="1"/>
          </p:cNvSpPr>
          <p:nvPr>
            <p:ph type="title" idx="4294967295"/>
          </p:nvPr>
        </p:nvSpPr>
        <p:spPr>
          <a:xfrm>
            <a:off x="1547813" y="188913"/>
            <a:ext cx="7272337" cy="719137"/>
          </a:xfrm>
          <a:ln/>
        </p:spPr>
        <p:txBody>
          <a:bodyPr vert="horz" wrap="square" lIns="91440" tIns="45720" rIns="91440" bIns="45720" anchor="ctr"/>
          <a:lstStyle/>
          <a:p>
            <a:r>
              <a:rPr lang="zh-CN" altLang="en-US" sz="3600" b="1" dirty="0">
                <a:solidFill>
                  <a:srgbClr val="FF0000"/>
                </a:solidFill>
              </a:rPr>
              <a:t>四、人力资源管理的基本职能</a:t>
            </a:r>
            <a:r>
              <a:rPr lang="zh-CN" altLang="en-US" dirty="0"/>
              <a:t> </a:t>
            </a:r>
          </a:p>
        </p:txBody>
      </p:sp>
      <p:sp>
        <p:nvSpPr>
          <p:cNvPr id="782340" name="内容占位符 4"/>
          <p:cNvSpPr>
            <a:spLocks noGrp="1"/>
          </p:cNvSpPr>
          <p:nvPr>
            <p:ph idx="1"/>
          </p:nvPr>
        </p:nvSpPr>
        <p:spPr>
          <a:xfrm>
            <a:off x="322263" y="836613"/>
            <a:ext cx="8499475" cy="5184775"/>
          </a:xfrm>
          <a:ln/>
        </p:spPr>
        <p:txBody>
          <a:bodyPr vert="horz" wrap="square" lIns="91440" tIns="45720" rIns="91440" bIns="45720" anchor="t"/>
          <a:lstStyle/>
          <a:p>
            <a:pPr>
              <a:lnSpc>
                <a:spcPct val="180000"/>
              </a:lnSpc>
            </a:pPr>
            <a:r>
              <a:rPr lang="en-US" altLang="zh-CN" sz="3200" b="1" dirty="0"/>
              <a:t> 1</a:t>
            </a:r>
            <a:r>
              <a:rPr lang="zh-CN" altLang="en-US" sz="3200" b="1" dirty="0"/>
              <a:t>、人力资源规划</a:t>
            </a:r>
            <a:r>
              <a:rPr lang="zh-CN" altLang="en-US" dirty="0"/>
              <a:t>。</a:t>
            </a:r>
            <a:r>
              <a:rPr lang="zh-CN" altLang="en-US" b="1" dirty="0"/>
              <a:t>主要包括的活动有：对组织在一定时期内的人力资源需求和供给做出预测；根据预测的结果制定出平衡供需的计划，等等。</a:t>
            </a:r>
            <a:endParaRPr lang="zh-CN" altLang="en-US" b="1"/>
          </a:p>
          <a:p>
            <a:pPr>
              <a:lnSpc>
                <a:spcPct val="180000"/>
              </a:lnSpc>
            </a:pPr>
            <a:r>
              <a:rPr lang="zh-CN" altLang="en-US" sz="3200" b="1" dirty="0"/>
              <a:t> </a:t>
            </a:r>
            <a:r>
              <a:rPr lang="en-US" altLang="zh-CN" sz="3200" b="1" dirty="0"/>
              <a:t>2</a:t>
            </a:r>
            <a:r>
              <a:rPr lang="zh-CN" altLang="en-US" sz="3200" b="1" dirty="0"/>
              <a:t>、职位分析</a:t>
            </a:r>
            <a:r>
              <a:rPr lang="zh-CN" altLang="en-US" dirty="0"/>
              <a:t>。</a:t>
            </a:r>
            <a:r>
              <a:rPr lang="zh-CN" altLang="en-US" b="1" dirty="0"/>
              <a:t>主要包括的活动有：一是对组织内各职位所要从事的工作内容和承担的工作职责进行清晰的界定；二是确定各职位所要求的任职资格， </a:t>
            </a:r>
            <a:endParaRPr lang="zh-CN" altLang="en-US" b="1"/>
          </a:p>
        </p:txBody>
      </p:sp>
    </p:spTree>
  </p:cSld>
  <p:clrMapOvr>
    <a:masterClrMapping/>
  </p:clrMapOvr>
  <p:transition>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362" name="灯片编号占位符 5"/>
          <p:cNvSpPr txBox="1">
            <a:spLocks noGrp="1"/>
          </p:cNvSpPr>
          <p:nvPr/>
        </p:nvSpPr>
        <p:spPr>
          <a:xfrm>
            <a:off x="6553200" y="6248400"/>
            <a:ext cx="2195513" cy="457200"/>
          </a:xfrm>
          <a:prstGeom prst="rect">
            <a:avLst/>
          </a:prstGeom>
          <a:noFill/>
          <a:ln w="9525">
            <a:noFill/>
          </a:ln>
        </p:spPr>
        <p:txBody>
          <a:bodyPr/>
          <a:lstStyle/>
          <a:p>
            <a:pPr algn="r" eaLnBrk="1" hangingPunct="1"/>
            <a:fld id="{9A0DB2DC-4C9A-4742-B13C-FB6460FD3503}" type="slidenum">
              <a:rPr lang="zh-CN" altLang="en-US" sz="1400" u="none" dirty="0">
                <a:latin typeface="Times New Roman" panose="02020603050405020304" pitchFamily="18" charset="0"/>
              </a:rPr>
              <a:t>32</a:t>
            </a:fld>
            <a:endParaRPr lang="zh-CN" altLang="en-US" sz="1400" u="none" dirty="0">
              <a:latin typeface="Times New Roman" panose="02020603050405020304" pitchFamily="18" charset="0"/>
            </a:endParaRPr>
          </a:p>
        </p:txBody>
      </p:sp>
      <p:sp>
        <p:nvSpPr>
          <p:cNvPr id="783363" name="Rectangle 2"/>
          <p:cNvSpPr>
            <a:spLocks noGrp="1"/>
          </p:cNvSpPr>
          <p:nvPr>
            <p:ph type="title" idx="4294967295"/>
          </p:nvPr>
        </p:nvSpPr>
        <p:spPr>
          <a:ln/>
        </p:spPr>
        <p:txBody>
          <a:bodyPr vert="horz" wrap="square" lIns="91440" tIns="45720" rIns="91440" bIns="45720" anchor="ctr"/>
          <a:lstStyle/>
          <a:p>
            <a:r>
              <a:rPr lang="en-US" altLang="zh-CN" dirty="0"/>
              <a:t> </a:t>
            </a:r>
            <a:r>
              <a:rPr lang="en-US" altLang="zh-CN" sz="3200" b="1" dirty="0"/>
              <a:t> </a:t>
            </a:r>
            <a:r>
              <a:rPr lang="en-US" altLang="zh-CN" dirty="0"/>
              <a:t> </a:t>
            </a:r>
          </a:p>
        </p:txBody>
      </p:sp>
      <p:sp>
        <p:nvSpPr>
          <p:cNvPr id="783364" name="内容占位符 4"/>
          <p:cNvSpPr>
            <a:spLocks noGrp="1"/>
          </p:cNvSpPr>
          <p:nvPr>
            <p:ph idx="1"/>
          </p:nvPr>
        </p:nvSpPr>
        <p:spPr>
          <a:xfrm>
            <a:off x="323850" y="0"/>
            <a:ext cx="8499475" cy="5184775"/>
          </a:xfrm>
          <a:ln/>
        </p:spPr>
        <p:txBody>
          <a:bodyPr vert="horz" wrap="square" lIns="91440" tIns="45720" rIns="91440" bIns="45720" anchor="t"/>
          <a:lstStyle/>
          <a:p>
            <a:pPr>
              <a:lnSpc>
                <a:spcPct val="200000"/>
              </a:lnSpc>
              <a:spcBef>
                <a:spcPts val="2400"/>
              </a:spcBef>
            </a:pPr>
            <a:r>
              <a:rPr lang="en-US" altLang="zh-CN" dirty="0"/>
              <a:t>   </a:t>
            </a:r>
            <a:r>
              <a:rPr lang="en-US" altLang="zh-CN" sz="3200" b="1" dirty="0">
                <a:solidFill>
                  <a:srgbClr val="FF0000"/>
                </a:solidFill>
              </a:rPr>
              <a:t>3</a:t>
            </a:r>
            <a:r>
              <a:rPr lang="zh-CN" altLang="en-US" sz="3200" b="1" dirty="0">
                <a:solidFill>
                  <a:srgbClr val="FF0000"/>
                </a:solidFill>
              </a:rPr>
              <a:t>、招聘录用</a:t>
            </a:r>
            <a:r>
              <a:rPr lang="zh-CN" altLang="en-US" dirty="0"/>
              <a:t>  </a:t>
            </a:r>
          </a:p>
          <a:p>
            <a:pPr>
              <a:lnSpc>
                <a:spcPct val="200000"/>
              </a:lnSpc>
              <a:spcBef>
                <a:spcPts val="2400"/>
              </a:spcBef>
            </a:pPr>
            <a:r>
              <a:rPr lang="zh-CN" altLang="en-US" sz="2800" b="1" dirty="0"/>
              <a:t>  </a:t>
            </a:r>
            <a:r>
              <a:rPr lang="en-US" altLang="zh-CN" sz="3200" b="1" dirty="0">
                <a:solidFill>
                  <a:srgbClr val="FF0000"/>
                </a:solidFill>
              </a:rPr>
              <a:t>4</a:t>
            </a:r>
            <a:r>
              <a:rPr lang="zh-CN" altLang="en-US" sz="3200" b="1" dirty="0">
                <a:solidFill>
                  <a:srgbClr val="FF0000"/>
                </a:solidFill>
              </a:rPr>
              <a:t>、绩效管理</a:t>
            </a:r>
            <a:r>
              <a:rPr lang="zh-CN" altLang="en-US" dirty="0"/>
              <a:t>。</a:t>
            </a:r>
            <a:r>
              <a:rPr lang="zh-CN" altLang="en-US" sz="2800" b="1" dirty="0"/>
              <a:t>就是根据既定的目标对员工的工作结果进行    评价，发现其工作中存在的问题并加以改进，包括制定绩效计划、进行绩效考核以及实施绩效沟通等。</a:t>
            </a:r>
          </a:p>
        </p:txBody>
      </p:sp>
      <p:pic>
        <p:nvPicPr>
          <p:cNvPr id="783365" name="图片 783364" descr="BD05552_"/>
          <p:cNvPicPr>
            <a:picLocks noChangeAspect="1"/>
          </p:cNvPicPr>
          <p:nvPr/>
        </p:nvPicPr>
        <p:blipFill>
          <a:blip r:embed="rId3"/>
          <a:stretch>
            <a:fillRect/>
          </a:stretch>
        </p:blipFill>
        <p:spPr>
          <a:xfrm>
            <a:off x="5508625" y="3933825"/>
            <a:ext cx="3332163" cy="2740025"/>
          </a:xfrm>
          <a:prstGeom prst="rect">
            <a:avLst/>
          </a:prstGeom>
          <a:noFill/>
          <a:ln w="9525">
            <a:noFill/>
          </a:ln>
        </p:spPr>
      </p:pic>
    </p:spTree>
  </p:cSld>
  <p:clrMapOvr>
    <a:masterClrMapping/>
  </p:clrMapOvr>
  <p:transition>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8402" name="灯片编号占位符 5"/>
          <p:cNvSpPr txBox="1">
            <a:spLocks noGrp="1"/>
          </p:cNvSpPr>
          <p:nvPr/>
        </p:nvSpPr>
        <p:spPr>
          <a:xfrm>
            <a:off x="6553200" y="6248400"/>
            <a:ext cx="2195513" cy="457200"/>
          </a:xfrm>
          <a:prstGeom prst="rect">
            <a:avLst/>
          </a:prstGeom>
          <a:noFill/>
          <a:ln w="9525">
            <a:noFill/>
          </a:ln>
        </p:spPr>
        <p:txBody>
          <a:bodyPr/>
          <a:lstStyle/>
          <a:p>
            <a:pPr algn="r" eaLnBrk="1" hangingPunct="1"/>
            <a:fld id="{9A0DB2DC-4C9A-4742-B13C-FB6460FD3503}" type="slidenum">
              <a:rPr lang="zh-CN" altLang="en-US" sz="1400" u="none" dirty="0">
                <a:latin typeface="Times New Roman" panose="02020603050405020304" pitchFamily="18" charset="0"/>
              </a:rPr>
              <a:t>33</a:t>
            </a:fld>
            <a:endParaRPr lang="zh-CN" altLang="en-US" sz="1400" u="none" dirty="0">
              <a:latin typeface="Times New Roman" panose="02020603050405020304" pitchFamily="18" charset="0"/>
            </a:endParaRPr>
          </a:p>
        </p:txBody>
      </p:sp>
      <p:sp>
        <p:nvSpPr>
          <p:cNvPr id="998403" name="Rectangle 2"/>
          <p:cNvSpPr>
            <a:spLocks noGrp="1"/>
          </p:cNvSpPr>
          <p:nvPr>
            <p:ph type="title" idx="4294967295"/>
          </p:nvPr>
        </p:nvSpPr>
        <p:spPr>
          <a:xfrm>
            <a:off x="971550" y="404813"/>
            <a:ext cx="7234238" cy="685800"/>
          </a:xfrm>
          <a:ln/>
        </p:spPr>
        <p:txBody>
          <a:bodyPr vert="horz" wrap="square" lIns="91440" tIns="45720" rIns="91440" bIns="45720" anchor="ctr"/>
          <a:lstStyle/>
          <a:p>
            <a:r>
              <a:rPr lang="en-US" altLang="zh-CN" b="1" dirty="0">
                <a:solidFill>
                  <a:srgbClr val="FF3300"/>
                </a:solidFill>
              </a:rPr>
              <a:t>5</a:t>
            </a:r>
            <a:r>
              <a:rPr lang="zh-CN" altLang="en-US" b="1" dirty="0">
                <a:solidFill>
                  <a:srgbClr val="FF3300"/>
                </a:solidFill>
              </a:rPr>
              <a:t>、薪酬管理</a:t>
            </a:r>
          </a:p>
        </p:txBody>
      </p:sp>
      <p:sp>
        <p:nvSpPr>
          <p:cNvPr id="998404" name="内容占位符 4"/>
          <p:cNvSpPr>
            <a:spLocks noGrp="1"/>
          </p:cNvSpPr>
          <p:nvPr>
            <p:ph idx="1"/>
          </p:nvPr>
        </p:nvSpPr>
        <p:spPr>
          <a:xfrm>
            <a:off x="322263" y="836613"/>
            <a:ext cx="8499475" cy="5184775"/>
          </a:xfrm>
          <a:ln/>
        </p:spPr>
        <p:txBody>
          <a:bodyPr vert="horz" wrap="square" lIns="91440" tIns="45720" rIns="91440" bIns="45720" anchor="t"/>
          <a:lstStyle/>
          <a:p>
            <a:pPr>
              <a:lnSpc>
                <a:spcPct val="150000"/>
              </a:lnSpc>
            </a:pPr>
            <a:r>
              <a:rPr lang="en-US" altLang="zh-CN" dirty="0"/>
              <a:t> </a:t>
            </a:r>
            <a:r>
              <a:rPr lang="zh-CN" altLang="en-US" sz="2400" b="1" dirty="0"/>
              <a:t>主要包括的活动有：确定薪酬的结构和水平，实施职位评价，制定福利和其他优惠的标准以及进行薪酬的测算和发放</a:t>
            </a:r>
            <a:endParaRPr lang="zh-CN" altLang="en-US" sz="2400" b="1"/>
          </a:p>
          <a:p>
            <a:pPr>
              <a:lnSpc>
                <a:spcPct val="150000"/>
              </a:lnSpc>
            </a:pPr>
            <a:r>
              <a:rPr lang="en-US" altLang="zh-CN" sz="2400" b="1" dirty="0">
                <a:solidFill>
                  <a:srgbClr val="FF3300"/>
                </a:solidFill>
              </a:rPr>
              <a:t>6</a:t>
            </a:r>
            <a:r>
              <a:rPr lang="zh-CN" altLang="en-US" sz="2400" b="1" dirty="0">
                <a:solidFill>
                  <a:srgbClr val="FF3300"/>
                </a:solidFill>
              </a:rPr>
              <a:t>、培训与开发</a:t>
            </a:r>
            <a:r>
              <a:rPr lang="zh-CN" altLang="en-US" sz="2400" b="1" dirty="0"/>
              <a:t>。主要包括的活动有：建立培训体系，确定培训需求和计划，组织实施培训过程，对培训效果进行反馈总结等。</a:t>
            </a:r>
            <a:endParaRPr lang="zh-CN" altLang="en-US" sz="2400" b="1"/>
          </a:p>
          <a:p>
            <a:pPr>
              <a:lnSpc>
                <a:spcPct val="150000"/>
              </a:lnSpc>
            </a:pPr>
            <a:r>
              <a:rPr lang="en-US" altLang="zh-CN" sz="2400" b="1" dirty="0">
                <a:solidFill>
                  <a:srgbClr val="FF3300"/>
                </a:solidFill>
              </a:rPr>
              <a:t>7</a:t>
            </a:r>
            <a:r>
              <a:rPr lang="zh-CN" altLang="en-US" sz="2400" b="1" dirty="0">
                <a:solidFill>
                  <a:srgbClr val="FF3300"/>
                </a:solidFill>
              </a:rPr>
              <a:t>、员工关系管理</a:t>
            </a:r>
            <a:r>
              <a:rPr lang="zh-CN" altLang="en-US" sz="2400" b="1" dirty="0"/>
              <a:t>。这一职能除了要协调劳动关系、进行企业文化建设以创造融洽的</a:t>
            </a:r>
            <a:r>
              <a:rPr lang="zh-CN" altLang="en-US" sz="2400" b="1" dirty="0">
                <a:solidFill>
                  <a:srgbClr val="FF3300"/>
                </a:solidFill>
              </a:rPr>
              <a:t>人际关系和良好的工作氛围</a:t>
            </a:r>
            <a:r>
              <a:rPr lang="zh-CN" altLang="en-US" sz="2400" b="1" dirty="0"/>
              <a:t>外，还要对员工的</a:t>
            </a:r>
            <a:r>
              <a:rPr lang="zh-CN" altLang="en-US" sz="2400" b="1" dirty="0">
                <a:solidFill>
                  <a:srgbClr val="FF3300"/>
                </a:solidFill>
              </a:rPr>
              <a:t>职业生涯进行设计和管理。</a:t>
            </a:r>
            <a:endParaRPr lang="zh-CN" altLang="en-US" sz="2400" b="1">
              <a:solidFill>
                <a:srgbClr val="FF3300"/>
              </a:solidFill>
            </a:endParaRPr>
          </a:p>
        </p:txBody>
      </p:sp>
    </p:spTree>
  </p:cSld>
  <p:clrMapOvr>
    <a:masterClrMapping/>
  </p:clrMapOvr>
  <p:transition>
    <p:rand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9426" name="灯片编号占位符 5"/>
          <p:cNvSpPr txBox="1">
            <a:spLocks noGrp="1"/>
          </p:cNvSpPr>
          <p:nvPr/>
        </p:nvSpPr>
        <p:spPr>
          <a:xfrm>
            <a:off x="6553200" y="6240463"/>
            <a:ext cx="2195513" cy="457200"/>
          </a:xfrm>
          <a:prstGeom prst="rect">
            <a:avLst/>
          </a:prstGeom>
          <a:noFill/>
          <a:ln w="9525">
            <a:noFill/>
          </a:ln>
        </p:spPr>
        <p:txBody>
          <a:bodyPr/>
          <a:lstStyle/>
          <a:p>
            <a:pPr algn="r" eaLnBrk="1" hangingPunct="1"/>
            <a:fld id="{9A0DB2DC-4C9A-4742-B13C-FB6460FD3503}" type="slidenum">
              <a:rPr lang="zh-CN" altLang="en-US" sz="1400" u="none" dirty="0">
                <a:latin typeface="Times New Roman" panose="02020603050405020304" pitchFamily="18" charset="0"/>
              </a:rPr>
              <a:t>34</a:t>
            </a:fld>
            <a:endParaRPr lang="zh-CN" altLang="en-US" sz="1400" u="none" dirty="0">
              <a:latin typeface="Times New Roman" panose="02020603050405020304" pitchFamily="18" charset="0"/>
            </a:endParaRPr>
          </a:p>
        </p:txBody>
      </p:sp>
      <p:sp>
        <p:nvSpPr>
          <p:cNvPr id="999427" name="Rectangle 2"/>
          <p:cNvSpPr>
            <a:spLocks noGrp="1"/>
          </p:cNvSpPr>
          <p:nvPr>
            <p:ph type="title" idx="4294967295"/>
          </p:nvPr>
        </p:nvSpPr>
        <p:spPr>
          <a:ln/>
        </p:spPr>
        <p:txBody>
          <a:bodyPr vert="horz" wrap="square" lIns="91440" tIns="45720" rIns="91440" bIns="45720" anchor="ctr"/>
          <a:lstStyle/>
          <a:p>
            <a:r>
              <a:rPr lang="zh-CN" altLang="en-US" b="1" dirty="0"/>
              <a:t>人力资源管理职能之间的关系</a:t>
            </a:r>
          </a:p>
        </p:txBody>
      </p:sp>
      <p:sp>
        <p:nvSpPr>
          <p:cNvPr id="999428" name="椭圆 5"/>
          <p:cNvSpPr/>
          <p:nvPr/>
        </p:nvSpPr>
        <p:spPr>
          <a:xfrm>
            <a:off x="1628775" y="1019175"/>
            <a:ext cx="2247900" cy="668338"/>
          </a:xfrm>
          <a:prstGeom prst="ellipse">
            <a:avLst/>
          </a:prstGeom>
          <a:pattFill prst="pct60">
            <a:fgClr>
              <a:srgbClr val="FFCC00"/>
            </a:fgClr>
            <a:bgClr>
              <a:schemeClr val="bg1"/>
            </a:bgClr>
          </a:pattFill>
          <a:ln w="12700" cap="flat" cmpd="sng">
            <a:solidFill>
              <a:srgbClr val="FF9900"/>
            </a:solidFill>
            <a:prstDash val="solid"/>
            <a:miter/>
            <a:headEnd type="none" w="med" len="med"/>
            <a:tailEnd type="none" w="med" len="med"/>
          </a:ln>
        </p:spPr>
        <p:txBody>
          <a:bodyPr wrap="none" anchor="ctr"/>
          <a:lstStyle/>
          <a:p>
            <a:pPr algn="ctr" eaLnBrk="1" hangingPunct="1"/>
            <a:r>
              <a:rPr lang="zh-CN" altLang="en-US" sz="2400" u="none" dirty="0">
                <a:latin typeface="Times New Roman" panose="02020603050405020304" pitchFamily="18" charset="0"/>
              </a:rPr>
              <a:t>人力资源规划</a:t>
            </a:r>
          </a:p>
        </p:txBody>
      </p:sp>
      <p:sp>
        <p:nvSpPr>
          <p:cNvPr id="999429" name="椭圆 6"/>
          <p:cNvSpPr/>
          <p:nvPr/>
        </p:nvSpPr>
        <p:spPr>
          <a:xfrm>
            <a:off x="5226050" y="1019175"/>
            <a:ext cx="2247900" cy="668338"/>
          </a:xfrm>
          <a:prstGeom prst="ellipse">
            <a:avLst/>
          </a:prstGeom>
          <a:pattFill prst="pct60">
            <a:fgClr>
              <a:srgbClr val="FFCC00"/>
            </a:fgClr>
            <a:bgClr>
              <a:schemeClr val="bg1"/>
            </a:bgClr>
          </a:pattFill>
          <a:ln w="12700" cap="flat" cmpd="sng">
            <a:solidFill>
              <a:srgbClr val="FF9900"/>
            </a:solidFill>
            <a:prstDash val="solid"/>
            <a:miter/>
            <a:headEnd type="none" w="med" len="med"/>
            <a:tailEnd type="none" w="med" len="med"/>
          </a:ln>
        </p:spPr>
        <p:txBody>
          <a:bodyPr wrap="none" anchor="ctr"/>
          <a:lstStyle/>
          <a:p>
            <a:pPr algn="ctr" eaLnBrk="1" hangingPunct="1"/>
            <a:r>
              <a:rPr lang="zh-CN" altLang="en-US" sz="2400" u="none" dirty="0">
                <a:latin typeface="Times New Roman" panose="02020603050405020304" pitchFamily="18" charset="0"/>
              </a:rPr>
              <a:t>员工关系管理</a:t>
            </a:r>
          </a:p>
        </p:txBody>
      </p:sp>
      <p:sp>
        <p:nvSpPr>
          <p:cNvPr id="999430" name="椭圆 7"/>
          <p:cNvSpPr/>
          <p:nvPr/>
        </p:nvSpPr>
        <p:spPr>
          <a:xfrm>
            <a:off x="3448050" y="2730500"/>
            <a:ext cx="2247900" cy="666750"/>
          </a:xfrm>
          <a:prstGeom prst="ellipse">
            <a:avLst/>
          </a:prstGeom>
          <a:pattFill prst="pct60">
            <a:fgClr>
              <a:srgbClr val="FFCC00"/>
            </a:fgClr>
            <a:bgClr>
              <a:schemeClr val="bg1"/>
            </a:bgClr>
          </a:pattFill>
          <a:ln w="12700" cap="flat" cmpd="sng">
            <a:solidFill>
              <a:srgbClr val="FF9900"/>
            </a:solidFill>
            <a:prstDash val="solid"/>
            <a:miter/>
            <a:headEnd type="none" w="med" len="med"/>
            <a:tailEnd type="none" w="med" len="med"/>
          </a:ln>
        </p:spPr>
        <p:txBody>
          <a:bodyPr wrap="none" anchor="ctr"/>
          <a:lstStyle/>
          <a:p>
            <a:pPr algn="ctr" eaLnBrk="1" hangingPunct="1"/>
            <a:r>
              <a:rPr lang="zh-CN" altLang="en-US" sz="2400" u="none" dirty="0">
                <a:latin typeface="Times New Roman" panose="02020603050405020304" pitchFamily="18" charset="0"/>
              </a:rPr>
              <a:t>绩效管理</a:t>
            </a:r>
          </a:p>
        </p:txBody>
      </p:sp>
      <p:sp>
        <p:nvSpPr>
          <p:cNvPr id="999431" name="椭圆 8"/>
          <p:cNvSpPr/>
          <p:nvPr/>
        </p:nvSpPr>
        <p:spPr>
          <a:xfrm>
            <a:off x="6486525" y="2730500"/>
            <a:ext cx="2247900" cy="666750"/>
          </a:xfrm>
          <a:prstGeom prst="ellipse">
            <a:avLst/>
          </a:prstGeom>
          <a:pattFill prst="pct60">
            <a:fgClr>
              <a:srgbClr val="FFCC00"/>
            </a:fgClr>
            <a:bgClr>
              <a:schemeClr val="bg1"/>
            </a:bgClr>
          </a:pattFill>
          <a:ln w="12700" cap="flat" cmpd="sng">
            <a:solidFill>
              <a:srgbClr val="FF9900"/>
            </a:solidFill>
            <a:prstDash val="solid"/>
            <a:miter/>
            <a:headEnd type="none" w="med" len="med"/>
            <a:tailEnd type="none" w="med" len="med"/>
          </a:ln>
        </p:spPr>
        <p:txBody>
          <a:bodyPr wrap="none" anchor="ctr"/>
          <a:lstStyle/>
          <a:p>
            <a:pPr algn="ctr" eaLnBrk="1" hangingPunct="1"/>
            <a:r>
              <a:rPr lang="zh-CN" altLang="en-US" sz="2400" u="none" dirty="0">
                <a:latin typeface="Times New Roman" panose="02020603050405020304" pitchFamily="18" charset="0"/>
              </a:rPr>
              <a:t>薪酬管理</a:t>
            </a:r>
          </a:p>
        </p:txBody>
      </p:sp>
      <p:sp>
        <p:nvSpPr>
          <p:cNvPr id="999432" name="椭圆 9"/>
          <p:cNvSpPr/>
          <p:nvPr/>
        </p:nvSpPr>
        <p:spPr>
          <a:xfrm>
            <a:off x="407988" y="2730500"/>
            <a:ext cx="2247900" cy="666750"/>
          </a:xfrm>
          <a:prstGeom prst="ellipse">
            <a:avLst/>
          </a:prstGeom>
          <a:pattFill prst="pct60">
            <a:fgClr>
              <a:srgbClr val="FFCC00"/>
            </a:fgClr>
            <a:bgClr>
              <a:schemeClr val="bg1"/>
            </a:bgClr>
          </a:pattFill>
          <a:ln w="12700" cap="flat" cmpd="sng">
            <a:solidFill>
              <a:srgbClr val="FF9900"/>
            </a:solidFill>
            <a:prstDash val="solid"/>
            <a:miter/>
            <a:headEnd type="none" w="med" len="med"/>
            <a:tailEnd type="none" w="med" len="med"/>
          </a:ln>
        </p:spPr>
        <p:txBody>
          <a:bodyPr wrap="none" anchor="ctr"/>
          <a:lstStyle/>
          <a:p>
            <a:pPr algn="ctr" eaLnBrk="1" hangingPunct="1"/>
            <a:r>
              <a:rPr lang="zh-CN" altLang="en-US" sz="2400" u="none" dirty="0">
                <a:latin typeface="Times New Roman" panose="02020603050405020304" pitchFamily="18" charset="0"/>
              </a:rPr>
              <a:t>计划招聘</a:t>
            </a:r>
          </a:p>
        </p:txBody>
      </p:sp>
      <p:sp>
        <p:nvSpPr>
          <p:cNvPr id="999433" name="椭圆 10"/>
          <p:cNvSpPr/>
          <p:nvPr/>
        </p:nvSpPr>
        <p:spPr>
          <a:xfrm>
            <a:off x="1628775" y="4378325"/>
            <a:ext cx="2247900" cy="668338"/>
          </a:xfrm>
          <a:prstGeom prst="ellipse">
            <a:avLst/>
          </a:prstGeom>
          <a:pattFill prst="pct60">
            <a:fgClr>
              <a:srgbClr val="FFCC00"/>
            </a:fgClr>
            <a:bgClr>
              <a:schemeClr val="bg1"/>
            </a:bgClr>
          </a:pattFill>
          <a:ln w="12700" cap="flat" cmpd="sng">
            <a:solidFill>
              <a:srgbClr val="FF9900"/>
            </a:solidFill>
            <a:prstDash val="solid"/>
            <a:miter/>
            <a:headEnd type="none" w="med" len="med"/>
            <a:tailEnd type="none" w="med" len="med"/>
          </a:ln>
        </p:spPr>
        <p:txBody>
          <a:bodyPr wrap="none" anchor="ctr"/>
          <a:lstStyle/>
          <a:p>
            <a:pPr algn="ctr" eaLnBrk="1" hangingPunct="1"/>
            <a:r>
              <a:rPr lang="zh-CN" altLang="en-US" sz="2400" u="none" dirty="0">
                <a:latin typeface="Times New Roman" panose="02020603050405020304" pitchFamily="18" charset="0"/>
              </a:rPr>
              <a:t>录用甄选</a:t>
            </a:r>
          </a:p>
        </p:txBody>
      </p:sp>
      <p:sp>
        <p:nvSpPr>
          <p:cNvPr id="999434" name="椭圆 11"/>
          <p:cNvSpPr/>
          <p:nvPr/>
        </p:nvSpPr>
        <p:spPr>
          <a:xfrm>
            <a:off x="5226050" y="4398963"/>
            <a:ext cx="2247900" cy="668337"/>
          </a:xfrm>
          <a:prstGeom prst="ellipse">
            <a:avLst/>
          </a:prstGeom>
          <a:pattFill prst="pct60">
            <a:fgClr>
              <a:srgbClr val="FFCC00"/>
            </a:fgClr>
            <a:bgClr>
              <a:schemeClr val="bg1"/>
            </a:bgClr>
          </a:pattFill>
          <a:ln w="12700" cap="flat" cmpd="sng">
            <a:solidFill>
              <a:srgbClr val="FF9900"/>
            </a:solidFill>
            <a:prstDash val="solid"/>
            <a:miter/>
            <a:headEnd type="none" w="med" len="med"/>
            <a:tailEnd type="none" w="med" len="med"/>
          </a:ln>
        </p:spPr>
        <p:txBody>
          <a:bodyPr wrap="none" anchor="ctr"/>
          <a:lstStyle/>
          <a:p>
            <a:pPr algn="ctr" eaLnBrk="1" hangingPunct="1"/>
            <a:r>
              <a:rPr lang="zh-CN" altLang="en-US" sz="2400" u="none" dirty="0">
                <a:latin typeface="Times New Roman" panose="02020603050405020304" pitchFamily="18" charset="0"/>
              </a:rPr>
              <a:t>培训开发</a:t>
            </a:r>
          </a:p>
        </p:txBody>
      </p:sp>
      <p:sp>
        <p:nvSpPr>
          <p:cNvPr id="999435" name="矩形 12"/>
          <p:cNvSpPr/>
          <p:nvPr/>
        </p:nvSpPr>
        <p:spPr>
          <a:xfrm>
            <a:off x="68263" y="5567363"/>
            <a:ext cx="8994775" cy="668337"/>
          </a:xfrm>
          <a:prstGeom prst="rect">
            <a:avLst/>
          </a:prstGeom>
          <a:pattFill prst="pct60">
            <a:fgClr>
              <a:srgbClr val="FFCC00"/>
            </a:fgClr>
            <a:bgClr>
              <a:schemeClr val="bg1"/>
            </a:bgClr>
          </a:pattFill>
          <a:ln w="12700" cap="flat" cmpd="sng">
            <a:solidFill>
              <a:srgbClr val="FF9900"/>
            </a:solidFill>
            <a:prstDash val="solid"/>
            <a:miter/>
            <a:headEnd type="none" w="med" len="med"/>
            <a:tailEnd type="none" w="med" len="med"/>
          </a:ln>
        </p:spPr>
        <p:txBody>
          <a:bodyPr wrap="none" anchor="ctr"/>
          <a:lstStyle/>
          <a:p>
            <a:pPr algn="ctr" eaLnBrk="1" hangingPunct="1"/>
            <a:r>
              <a:rPr lang="zh-CN" altLang="en-US" sz="2400" u="none" dirty="0">
                <a:latin typeface="Times New Roman" panose="02020603050405020304" pitchFamily="18" charset="0"/>
              </a:rPr>
              <a:t>职位分析和职位评价</a:t>
            </a:r>
          </a:p>
        </p:txBody>
      </p:sp>
      <p:cxnSp>
        <p:nvCxnSpPr>
          <p:cNvPr id="999436" name="直接箭头连接符 16"/>
          <p:cNvCxnSpPr>
            <a:stCxn id="999429" idx="2"/>
            <a:endCxn id="999428" idx="6"/>
          </p:cNvCxnSpPr>
          <p:nvPr/>
        </p:nvCxnSpPr>
        <p:spPr>
          <a:xfrm flipH="1">
            <a:off x="3876675" y="1354138"/>
            <a:ext cx="1349375" cy="0"/>
          </a:xfrm>
          <a:prstGeom prst="straightConnector1">
            <a:avLst/>
          </a:prstGeom>
          <a:ln w="12700" cap="flat" cmpd="sng">
            <a:solidFill>
              <a:srgbClr val="FF00FF"/>
            </a:solidFill>
            <a:prstDash val="solid"/>
            <a:headEnd type="none" w="lg" len="lg"/>
            <a:tailEnd type="arrow" w="med" len="med"/>
          </a:ln>
        </p:spPr>
      </p:cxnSp>
      <p:cxnSp>
        <p:nvCxnSpPr>
          <p:cNvPr id="999437" name="直接箭头连接符 18"/>
          <p:cNvCxnSpPr>
            <a:stCxn id="999428" idx="3"/>
            <a:endCxn id="999432" idx="0"/>
          </p:cNvCxnSpPr>
          <p:nvPr/>
        </p:nvCxnSpPr>
        <p:spPr>
          <a:xfrm flipH="1">
            <a:off x="1531938" y="1589088"/>
            <a:ext cx="425450" cy="1141412"/>
          </a:xfrm>
          <a:prstGeom prst="straightConnector1">
            <a:avLst/>
          </a:prstGeom>
          <a:ln w="12700" cap="flat" cmpd="sng">
            <a:solidFill>
              <a:srgbClr val="FF00FF"/>
            </a:solidFill>
            <a:prstDash val="solid"/>
            <a:headEnd type="none" w="lg" len="lg"/>
            <a:tailEnd type="arrow" w="med" len="med"/>
          </a:ln>
        </p:spPr>
      </p:cxnSp>
      <p:cxnSp>
        <p:nvCxnSpPr>
          <p:cNvPr id="999438" name="直接箭头连接符 22"/>
          <p:cNvCxnSpPr>
            <a:endCxn id="999428" idx="5"/>
          </p:cNvCxnSpPr>
          <p:nvPr/>
        </p:nvCxnSpPr>
        <p:spPr>
          <a:xfrm rot="-5400000" flipV="1">
            <a:off x="3201988" y="1933575"/>
            <a:ext cx="1182687" cy="492125"/>
          </a:xfrm>
          <a:prstGeom prst="straightConnector1">
            <a:avLst/>
          </a:prstGeom>
          <a:ln w="12700" cap="flat" cmpd="sng">
            <a:solidFill>
              <a:srgbClr val="FF00FF"/>
            </a:solidFill>
            <a:prstDash val="solid"/>
            <a:headEnd type="none" w="lg" len="lg"/>
            <a:tailEnd type="arrow" w="med" len="med"/>
          </a:ln>
        </p:spPr>
      </p:cxnSp>
      <p:cxnSp>
        <p:nvCxnSpPr>
          <p:cNvPr id="999439" name="直接箭头连接符 32"/>
          <p:cNvCxnSpPr>
            <a:stCxn id="999429" idx="3"/>
          </p:cNvCxnSpPr>
          <p:nvPr/>
        </p:nvCxnSpPr>
        <p:spPr>
          <a:xfrm rot="5400000">
            <a:off x="4716463" y="1933575"/>
            <a:ext cx="1182687" cy="492125"/>
          </a:xfrm>
          <a:prstGeom prst="straightConnector1">
            <a:avLst/>
          </a:prstGeom>
          <a:ln w="12700" cap="flat" cmpd="sng">
            <a:solidFill>
              <a:srgbClr val="FF00FF"/>
            </a:solidFill>
            <a:prstDash val="solid"/>
            <a:headEnd type="none" w="lg" len="lg"/>
            <a:tailEnd type="arrow" w="med" len="med"/>
          </a:ln>
        </p:spPr>
      </p:cxnSp>
      <p:cxnSp>
        <p:nvCxnSpPr>
          <p:cNvPr id="999440" name="直接箭头连接符 34"/>
          <p:cNvCxnSpPr>
            <a:stCxn id="999431" idx="0"/>
            <a:endCxn id="999429" idx="5"/>
          </p:cNvCxnSpPr>
          <p:nvPr/>
        </p:nvCxnSpPr>
        <p:spPr>
          <a:xfrm flipH="1" flipV="1">
            <a:off x="7145338" y="1589088"/>
            <a:ext cx="465137" cy="1141412"/>
          </a:xfrm>
          <a:prstGeom prst="straightConnector1">
            <a:avLst/>
          </a:prstGeom>
          <a:ln w="12700" cap="flat" cmpd="sng">
            <a:solidFill>
              <a:srgbClr val="FF00FF"/>
            </a:solidFill>
            <a:prstDash val="solid"/>
            <a:headEnd type="none" w="lg" len="lg"/>
            <a:tailEnd type="arrow" w="med" len="med"/>
          </a:ln>
        </p:spPr>
      </p:cxnSp>
      <p:cxnSp>
        <p:nvCxnSpPr>
          <p:cNvPr id="999441" name="直接箭头连接符 36"/>
          <p:cNvCxnSpPr/>
          <p:nvPr/>
        </p:nvCxnSpPr>
        <p:spPr>
          <a:xfrm rot="5400000" flipH="1" flipV="1">
            <a:off x="4941888" y="3035300"/>
            <a:ext cx="2754312" cy="1588"/>
          </a:xfrm>
          <a:prstGeom prst="straightConnector1">
            <a:avLst/>
          </a:prstGeom>
          <a:ln w="12700" cap="flat" cmpd="sng">
            <a:solidFill>
              <a:srgbClr val="FF00FF"/>
            </a:solidFill>
            <a:prstDash val="solid"/>
            <a:headEnd type="none" w="lg" len="lg"/>
            <a:tailEnd type="arrow" w="med" len="med"/>
          </a:ln>
        </p:spPr>
      </p:cxnSp>
      <p:cxnSp>
        <p:nvCxnSpPr>
          <p:cNvPr id="999442" name="直接箭头连接符 38"/>
          <p:cNvCxnSpPr>
            <a:stCxn id="999430" idx="6"/>
            <a:endCxn id="999431" idx="2"/>
          </p:cNvCxnSpPr>
          <p:nvPr/>
        </p:nvCxnSpPr>
        <p:spPr>
          <a:xfrm>
            <a:off x="5695950" y="3063875"/>
            <a:ext cx="790575" cy="0"/>
          </a:xfrm>
          <a:prstGeom prst="straightConnector1">
            <a:avLst/>
          </a:prstGeom>
          <a:ln w="12700" cap="flat" cmpd="sng">
            <a:solidFill>
              <a:srgbClr val="FF00FF"/>
            </a:solidFill>
            <a:prstDash val="solid"/>
            <a:headEnd type="none" w="lg" len="lg"/>
            <a:tailEnd type="arrow" w="med" len="med"/>
          </a:ln>
        </p:spPr>
      </p:cxnSp>
      <p:cxnSp>
        <p:nvCxnSpPr>
          <p:cNvPr id="999443" name="直接箭头连接符 40"/>
          <p:cNvCxnSpPr>
            <a:stCxn id="999430" idx="2"/>
            <a:endCxn id="999432" idx="6"/>
          </p:cNvCxnSpPr>
          <p:nvPr/>
        </p:nvCxnSpPr>
        <p:spPr>
          <a:xfrm flipH="1">
            <a:off x="2655888" y="3063875"/>
            <a:ext cx="792162" cy="0"/>
          </a:xfrm>
          <a:prstGeom prst="straightConnector1">
            <a:avLst/>
          </a:prstGeom>
          <a:ln w="12700" cap="flat" cmpd="sng">
            <a:solidFill>
              <a:srgbClr val="FF00FF"/>
            </a:solidFill>
            <a:prstDash val="solid"/>
            <a:headEnd type="none" w="lg" len="lg"/>
            <a:tailEnd type="arrow" w="med" len="med"/>
          </a:ln>
        </p:spPr>
      </p:cxnSp>
      <p:cxnSp>
        <p:nvCxnSpPr>
          <p:cNvPr id="999444" name="直接箭头连接符 42"/>
          <p:cNvCxnSpPr/>
          <p:nvPr/>
        </p:nvCxnSpPr>
        <p:spPr>
          <a:xfrm rot="-5400000" flipH="1">
            <a:off x="1666875" y="3644900"/>
            <a:ext cx="1044575" cy="466725"/>
          </a:xfrm>
          <a:prstGeom prst="straightConnector1">
            <a:avLst/>
          </a:prstGeom>
          <a:ln w="12700" cap="flat" cmpd="sng">
            <a:solidFill>
              <a:srgbClr val="FF00FF"/>
            </a:solidFill>
            <a:prstDash val="solid"/>
            <a:headEnd type="none" w="lg" len="lg"/>
            <a:tailEnd type="arrow" w="med" len="med"/>
          </a:ln>
        </p:spPr>
      </p:cxnSp>
      <p:cxnSp>
        <p:nvCxnSpPr>
          <p:cNvPr id="999445" name="直接箭头连接符 44"/>
          <p:cNvCxnSpPr>
            <a:stCxn id="999434" idx="0"/>
            <a:endCxn id="999431" idx="4"/>
          </p:cNvCxnSpPr>
          <p:nvPr/>
        </p:nvCxnSpPr>
        <p:spPr>
          <a:xfrm flipV="1">
            <a:off x="6350000" y="3397250"/>
            <a:ext cx="1260475" cy="1001713"/>
          </a:xfrm>
          <a:prstGeom prst="straightConnector1">
            <a:avLst/>
          </a:prstGeom>
          <a:ln w="12700" cap="flat" cmpd="sng">
            <a:solidFill>
              <a:srgbClr val="FF00FF"/>
            </a:solidFill>
            <a:prstDash val="solid"/>
            <a:headEnd type="none" w="lg" len="lg"/>
            <a:tailEnd type="arrow" w="med" len="med"/>
          </a:ln>
        </p:spPr>
      </p:cxnSp>
      <p:cxnSp>
        <p:nvCxnSpPr>
          <p:cNvPr id="999446" name="直接箭头连接符 46"/>
          <p:cNvCxnSpPr/>
          <p:nvPr/>
        </p:nvCxnSpPr>
        <p:spPr>
          <a:xfrm rot="5400000" flipH="1" flipV="1">
            <a:off x="6615113" y="4484688"/>
            <a:ext cx="2159000" cy="1587"/>
          </a:xfrm>
          <a:prstGeom prst="straightConnector1">
            <a:avLst/>
          </a:prstGeom>
          <a:ln w="12700" cap="flat" cmpd="sng">
            <a:solidFill>
              <a:srgbClr val="FF00FF"/>
            </a:solidFill>
            <a:prstDash val="solid"/>
            <a:headEnd type="none" w="lg" len="lg"/>
            <a:tailEnd type="arrow" w="med" len="med"/>
          </a:ln>
        </p:spPr>
      </p:cxnSp>
      <p:cxnSp>
        <p:nvCxnSpPr>
          <p:cNvPr id="999447" name="直接箭头连接符 51"/>
          <p:cNvCxnSpPr>
            <a:stCxn id="999430" idx="4"/>
            <a:endCxn id="999435" idx="0"/>
          </p:cNvCxnSpPr>
          <p:nvPr/>
        </p:nvCxnSpPr>
        <p:spPr>
          <a:xfrm flipH="1">
            <a:off x="4565650" y="3397250"/>
            <a:ext cx="6350" cy="2170113"/>
          </a:xfrm>
          <a:prstGeom prst="straightConnector1">
            <a:avLst/>
          </a:prstGeom>
          <a:ln w="12700" cap="flat" cmpd="sng">
            <a:solidFill>
              <a:srgbClr val="FF00FF"/>
            </a:solidFill>
            <a:prstDash val="solid"/>
            <a:headEnd type="none" w="lg" len="lg"/>
            <a:tailEnd type="arrow" w="med" len="med"/>
          </a:ln>
        </p:spPr>
      </p:cxnSp>
      <p:cxnSp>
        <p:nvCxnSpPr>
          <p:cNvPr id="999448" name="直接箭头连接符 53"/>
          <p:cNvCxnSpPr>
            <a:endCxn id="999430" idx="3"/>
          </p:cNvCxnSpPr>
          <p:nvPr/>
        </p:nvCxnSpPr>
        <p:spPr>
          <a:xfrm rot="5400000" flipH="1" flipV="1">
            <a:off x="2901950" y="3490913"/>
            <a:ext cx="1066800" cy="682625"/>
          </a:xfrm>
          <a:prstGeom prst="straightConnector1">
            <a:avLst/>
          </a:prstGeom>
          <a:ln w="12700" cap="flat" cmpd="sng">
            <a:solidFill>
              <a:srgbClr val="FF00FF"/>
            </a:solidFill>
            <a:prstDash val="solid"/>
            <a:headEnd type="triangle" w="lg" len="lg"/>
            <a:tailEnd type="arrow" w="med" len="med"/>
          </a:ln>
        </p:spPr>
      </p:cxnSp>
      <p:cxnSp>
        <p:nvCxnSpPr>
          <p:cNvPr id="999449" name="直接箭头连接符 55"/>
          <p:cNvCxnSpPr>
            <a:endCxn id="999430" idx="5"/>
          </p:cNvCxnSpPr>
          <p:nvPr/>
        </p:nvCxnSpPr>
        <p:spPr>
          <a:xfrm rot="-5400000" flipV="1">
            <a:off x="5094288" y="3570288"/>
            <a:ext cx="1098550" cy="554037"/>
          </a:xfrm>
          <a:prstGeom prst="straightConnector1">
            <a:avLst/>
          </a:prstGeom>
          <a:ln w="12700" cap="flat" cmpd="sng">
            <a:solidFill>
              <a:srgbClr val="FF00FF"/>
            </a:solidFill>
            <a:prstDash val="solid"/>
            <a:headEnd type="triangle" w="lg" len="lg"/>
            <a:tailEnd type="arrow" w="med" len="med"/>
          </a:ln>
        </p:spPr>
      </p:cxnSp>
      <p:cxnSp>
        <p:nvCxnSpPr>
          <p:cNvPr id="999450" name="直接箭头连接符 57"/>
          <p:cNvCxnSpPr>
            <a:stCxn id="999433" idx="6"/>
            <a:endCxn id="999434" idx="2"/>
          </p:cNvCxnSpPr>
          <p:nvPr/>
        </p:nvCxnSpPr>
        <p:spPr>
          <a:xfrm>
            <a:off x="3876675" y="4713288"/>
            <a:ext cx="1349375" cy="20637"/>
          </a:xfrm>
          <a:prstGeom prst="straightConnector1">
            <a:avLst/>
          </a:prstGeom>
          <a:ln w="12700" cap="flat" cmpd="sng">
            <a:solidFill>
              <a:srgbClr val="FF00FF"/>
            </a:solidFill>
            <a:prstDash val="solid"/>
            <a:headEnd type="none" w="lg" len="lg"/>
            <a:tailEnd type="arrow" w="med" len="med"/>
          </a:ln>
        </p:spPr>
      </p:cxnSp>
      <p:cxnSp>
        <p:nvCxnSpPr>
          <p:cNvPr id="999451" name="直接箭头连接符 63"/>
          <p:cNvCxnSpPr/>
          <p:nvPr/>
        </p:nvCxnSpPr>
        <p:spPr>
          <a:xfrm rot="5400000" flipH="1" flipV="1">
            <a:off x="368300" y="4484688"/>
            <a:ext cx="2159000" cy="1587"/>
          </a:xfrm>
          <a:prstGeom prst="straightConnector1">
            <a:avLst/>
          </a:prstGeom>
          <a:ln w="12700" cap="flat" cmpd="sng">
            <a:solidFill>
              <a:srgbClr val="FF00FF"/>
            </a:solidFill>
            <a:prstDash val="solid"/>
            <a:headEnd type="none" w="lg" len="lg"/>
            <a:tailEnd type="arrow" w="med" len="med"/>
          </a:ln>
        </p:spPr>
      </p:cxnSp>
      <p:cxnSp>
        <p:nvCxnSpPr>
          <p:cNvPr id="999452" name="肘形连接符 68"/>
          <p:cNvCxnSpPr>
            <a:endCxn id="999429" idx="6"/>
          </p:cNvCxnSpPr>
          <p:nvPr/>
        </p:nvCxnSpPr>
        <p:spPr>
          <a:xfrm rot="-5400000" flipV="1">
            <a:off x="6080125" y="2747963"/>
            <a:ext cx="4194175" cy="1406525"/>
          </a:xfrm>
          <a:prstGeom prst="bentConnector2">
            <a:avLst/>
          </a:prstGeom>
          <a:ln w="12700" cap="flat" cmpd="sng">
            <a:solidFill>
              <a:srgbClr val="FF00FF"/>
            </a:solidFill>
            <a:prstDash val="solid"/>
            <a:round/>
            <a:headEnd type="none" w="lg" len="lg"/>
            <a:tailEnd type="arrow" w="med" len="med"/>
          </a:ln>
        </p:spPr>
      </p:cxnSp>
      <p:cxnSp>
        <p:nvCxnSpPr>
          <p:cNvPr id="999453" name="肘形连接符 71"/>
          <p:cNvCxnSpPr>
            <a:endCxn id="999428" idx="2"/>
          </p:cNvCxnSpPr>
          <p:nvPr/>
        </p:nvCxnSpPr>
        <p:spPr>
          <a:xfrm rot="5400000" flipH="1" flipV="1">
            <a:off x="-1168400" y="2747963"/>
            <a:ext cx="4194175" cy="1401762"/>
          </a:xfrm>
          <a:prstGeom prst="bentConnector2">
            <a:avLst/>
          </a:prstGeom>
          <a:ln w="12700" cap="flat" cmpd="sng">
            <a:solidFill>
              <a:srgbClr val="FF00FF"/>
            </a:solidFill>
            <a:prstDash val="solid"/>
            <a:round/>
            <a:headEnd type="none" w="lg" len="lg"/>
            <a:tailEnd type="arrow" w="med" len="med"/>
          </a:ln>
        </p:spPr>
      </p:cxnSp>
    </p:spTree>
  </p:cSld>
  <p:clrMapOvr>
    <a:masterClrMapping/>
  </p:clrMapOvr>
  <p:transition>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8" name="五边形 787457"/>
          <p:cNvSpPr/>
          <p:nvPr/>
        </p:nvSpPr>
        <p:spPr>
          <a:xfrm>
            <a:off x="539750" y="1628775"/>
            <a:ext cx="2808288" cy="1439863"/>
          </a:xfrm>
          <a:prstGeom prst="homePlate">
            <a:avLst>
              <a:gd name="adj" fmla="val 48759"/>
            </a:avLst>
          </a:prstGeom>
          <a:solidFill>
            <a:srgbClr val="FF9999"/>
          </a:solidFill>
          <a:ln w="9525" cap="flat" cmpd="sng">
            <a:solidFill>
              <a:schemeClr val="tx1"/>
            </a:solidFill>
            <a:prstDash val="solid"/>
            <a:miter/>
            <a:headEnd type="none" w="med" len="med"/>
            <a:tailEnd type="none" w="med" len="med"/>
          </a:ln>
        </p:spPr>
        <p:txBody>
          <a:bodyPr wrap="none" anchor="ctr"/>
          <a:lstStyle/>
          <a:p>
            <a:pPr algn="ctr" eaLnBrk="1" hangingPunct="1"/>
            <a:r>
              <a:rPr lang="zh-CN" altLang="en-US" sz="2400" b="1" u="none" dirty="0">
                <a:latin typeface="Arial" panose="020B0604020202020204" pitchFamily="34" charset="0"/>
              </a:rPr>
              <a:t>事有差异</a:t>
            </a:r>
          </a:p>
          <a:p>
            <a:pPr algn="ctr" eaLnBrk="1" hangingPunct="1"/>
            <a:r>
              <a:rPr lang="zh-CN" altLang="en-US" sz="2400" b="1" u="none" dirty="0">
                <a:latin typeface="Arial" panose="020B0604020202020204" pitchFamily="34" charset="0"/>
              </a:rPr>
              <a:t>人有差异</a:t>
            </a:r>
            <a:endParaRPr lang="zh-CN" altLang="en-US" sz="2400" b="1" u="none">
              <a:latin typeface="Arial" panose="020B0604020202020204" pitchFamily="34" charset="0"/>
            </a:endParaRPr>
          </a:p>
        </p:txBody>
      </p:sp>
      <p:sp>
        <p:nvSpPr>
          <p:cNvPr id="787459" name="燕尾形 787458"/>
          <p:cNvSpPr/>
          <p:nvPr/>
        </p:nvSpPr>
        <p:spPr>
          <a:xfrm>
            <a:off x="2914650" y="1628775"/>
            <a:ext cx="3241675" cy="1439863"/>
          </a:xfrm>
          <a:prstGeom prst="chevron">
            <a:avLst>
              <a:gd name="adj" fmla="val 56284"/>
            </a:avLst>
          </a:prstGeom>
          <a:solidFill>
            <a:srgbClr val="FF9999"/>
          </a:solidFill>
          <a:ln w="9525" cap="flat" cmpd="sng">
            <a:solidFill>
              <a:schemeClr val="tx1"/>
            </a:solidFill>
            <a:prstDash val="solid"/>
            <a:miter/>
            <a:headEnd type="none" w="med" len="med"/>
            <a:tailEnd type="none" w="med" len="med"/>
          </a:ln>
        </p:spPr>
        <p:txBody>
          <a:bodyPr wrap="none" anchor="ctr"/>
          <a:lstStyle/>
          <a:p>
            <a:pPr algn="ctr" eaLnBrk="1" hangingPunct="1"/>
            <a:r>
              <a:rPr lang="en-US" altLang="zh-CN" sz="2400" b="1" u="none" dirty="0">
                <a:latin typeface="Arial" panose="020B0604020202020204" pitchFamily="34" charset="0"/>
              </a:rPr>
              <a:t>       </a:t>
            </a:r>
            <a:r>
              <a:rPr lang="zh-CN" altLang="en-US" sz="2400" b="1" u="none" dirty="0">
                <a:latin typeface="Arial" panose="020B0604020202020204" pitchFamily="34" charset="0"/>
              </a:rPr>
              <a:t>把合适的人放在</a:t>
            </a:r>
          </a:p>
          <a:p>
            <a:pPr algn="ctr" eaLnBrk="1" hangingPunct="1"/>
            <a:r>
              <a:rPr lang="zh-CN" altLang="en-US" sz="2400" b="1" u="none" dirty="0">
                <a:latin typeface="Arial" panose="020B0604020202020204" pitchFamily="34" charset="0"/>
              </a:rPr>
              <a:t>    合适的岗位上</a:t>
            </a:r>
          </a:p>
        </p:txBody>
      </p:sp>
      <p:sp>
        <p:nvSpPr>
          <p:cNvPr id="787460" name="燕尾形 787459"/>
          <p:cNvSpPr/>
          <p:nvPr/>
        </p:nvSpPr>
        <p:spPr>
          <a:xfrm>
            <a:off x="5795963" y="1628800"/>
            <a:ext cx="3188549" cy="1431224"/>
          </a:xfrm>
          <a:prstGeom prst="chevron">
            <a:avLst>
              <a:gd name="adj" fmla="val 55622"/>
            </a:avLst>
          </a:prstGeom>
          <a:solidFill>
            <a:srgbClr val="FF9999"/>
          </a:solidFill>
          <a:ln w="9525" cap="flat" cmpd="sng">
            <a:solidFill>
              <a:schemeClr val="tx1"/>
            </a:solidFill>
            <a:prstDash val="solid"/>
            <a:miter/>
            <a:headEnd type="none" w="med" len="med"/>
            <a:tailEnd type="none" w="med" len="med"/>
          </a:ln>
        </p:spPr>
        <p:txBody>
          <a:bodyPr wrap="none" anchor="ctr"/>
          <a:lstStyle/>
          <a:p>
            <a:pPr algn="ctr" eaLnBrk="1" hangingPunct="1"/>
            <a:r>
              <a:rPr lang="en-US" altLang="zh-CN" sz="2400" b="1" u="none" dirty="0">
                <a:latin typeface="Arial" panose="020B0604020202020204" pitchFamily="34" charset="0"/>
              </a:rPr>
              <a:t>          HRM</a:t>
            </a:r>
            <a:r>
              <a:rPr lang="zh-CN" altLang="en-US" sz="2400" b="1" u="none" dirty="0">
                <a:latin typeface="Arial" panose="020B0604020202020204" pitchFamily="34" charset="0"/>
              </a:rPr>
              <a:t>第一定律</a:t>
            </a:r>
          </a:p>
        </p:txBody>
      </p:sp>
      <p:sp>
        <p:nvSpPr>
          <p:cNvPr id="787461" name="五边形 787460"/>
          <p:cNvSpPr/>
          <p:nvPr/>
        </p:nvSpPr>
        <p:spPr>
          <a:xfrm>
            <a:off x="539750" y="3716338"/>
            <a:ext cx="2808288" cy="1439862"/>
          </a:xfrm>
          <a:prstGeom prst="homePlate">
            <a:avLst>
              <a:gd name="adj" fmla="val 48759"/>
            </a:avLst>
          </a:prstGeom>
          <a:solidFill>
            <a:srgbClr val="FF9999"/>
          </a:solidFill>
          <a:ln w="9525" cap="flat" cmpd="sng">
            <a:solidFill>
              <a:schemeClr val="tx1"/>
            </a:solidFill>
            <a:prstDash val="solid"/>
            <a:miter/>
            <a:headEnd type="none" w="med" len="med"/>
            <a:tailEnd type="none" w="med" len="med"/>
          </a:ln>
        </p:spPr>
        <p:txBody>
          <a:bodyPr wrap="none" anchor="ctr"/>
          <a:lstStyle/>
          <a:p>
            <a:pPr algn="ctr" eaLnBrk="1" hangingPunct="1"/>
            <a:r>
              <a:rPr lang="zh-CN" altLang="en-US" sz="2400" b="1" u="none" dirty="0">
                <a:latin typeface="Arial" panose="020B0604020202020204" pitchFamily="34" charset="0"/>
              </a:rPr>
              <a:t>人需要激励</a:t>
            </a:r>
            <a:endParaRPr lang="zh-CN" altLang="en-US" sz="2400" b="1" u="none">
              <a:latin typeface="Arial" panose="020B0604020202020204" pitchFamily="34" charset="0"/>
            </a:endParaRPr>
          </a:p>
        </p:txBody>
      </p:sp>
      <p:sp>
        <p:nvSpPr>
          <p:cNvPr id="787462" name="燕尾形 787461"/>
          <p:cNvSpPr/>
          <p:nvPr/>
        </p:nvSpPr>
        <p:spPr>
          <a:xfrm>
            <a:off x="2914650" y="3716338"/>
            <a:ext cx="3241675" cy="1439862"/>
          </a:xfrm>
          <a:prstGeom prst="chevron">
            <a:avLst>
              <a:gd name="adj" fmla="val 56284"/>
            </a:avLst>
          </a:prstGeom>
          <a:solidFill>
            <a:srgbClr val="FF9999"/>
          </a:solidFill>
          <a:ln w="9525" cap="flat" cmpd="sng">
            <a:solidFill>
              <a:schemeClr val="tx1"/>
            </a:solidFill>
            <a:prstDash val="solid"/>
            <a:miter/>
            <a:headEnd type="none" w="med" len="med"/>
            <a:tailEnd type="none" w="med" len="med"/>
          </a:ln>
        </p:spPr>
        <p:txBody>
          <a:bodyPr wrap="none" anchor="ctr"/>
          <a:lstStyle/>
          <a:p>
            <a:pPr algn="ctr" eaLnBrk="1" hangingPunct="1"/>
            <a:r>
              <a:rPr lang="en-US" altLang="zh-CN" sz="2400" b="1" u="none" dirty="0">
                <a:latin typeface="Arial" panose="020B0604020202020204" pitchFamily="34" charset="0"/>
              </a:rPr>
              <a:t>       </a:t>
            </a:r>
            <a:r>
              <a:rPr lang="zh-CN" altLang="en-US" sz="2400" b="1" u="none" dirty="0">
                <a:latin typeface="Arial" panose="020B0604020202020204" pitchFamily="34" charset="0"/>
              </a:rPr>
              <a:t>让合适的人</a:t>
            </a:r>
          </a:p>
          <a:p>
            <a:pPr algn="ctr" eaLnBrk="1" hangingPunct="1"/>
            <a:r>
              <a:rPr lang="zh-CN" altLang="en-US" sz="2400" b="1" u="none" dirty="0">
                <a:latin typeface="Arial" panose="020B0604020202020204" pitchFamily="34" charset="0"/>
              </a:rPr>
              <a:t>   拼命工作</a:t>
            </a:r>
            <a:endParaRPr lang="zh-CN" altLang="en-US" sz="2400" b="1" u="none">
              <a:latin typeface="Arial" panose="020B0604020202020204" pitchFamily="34" charset="0"/>
            </a:endParaRPr>
          </a:p>
        </p:txBody>
      </p:sp>
      <p:sp>
        <p:nvSpPr>
          <p:cNvPr id="787463" name="燕尾形 787462"/>
          <p:cNvSpPr/>
          <p:nvPr/>
        </p:nvSpPr>
        <p:spPr>
          <a:xfrm>
            <a:off x="5795963" y="3716338"/>
            <a:ext cx="3203575" cy="1439862"/>
          </a:xfrm>
          <a:prstGeom prst="chevron">
            <a:avLst>
              <a:gd name="adj" fmla="val 55622"/>
            </a:avLst>
          </a:prstGeom>
          <a:solidFill>
            <a:srgbClr val="FF9999"/>
          </a:solidFill>
          <a:ln w="9525" cap="flat" cmpd="sng">
            <a:solidFill>
              <a:schemeClr val="tx1"/>
            </a:solidFill>
            <a:prstDash val="solid"/>
            <a:miter/>
            <a:headEnd type="none" w="med" len="med"/>
            <a:tailEnd type="none" w="med" len="med"/>
          </a:ln>
        </p:spPr>
        <p:txBody>
          <a:bodyPr wrap="none" anchor="ctr"/>
          <a:lstStyle/>
          <a:p>
            <a:pPr algn="ctr" eaLnBrk="1" hangingPunct="1"/>
            <a:r>
              <a:rPr lang="en-US" altLang="zh-CN" sz="2400" b="1" u="none" dirty="0">
                <a:latin typeface="Arial" panose="020B0604020202020204" pitchFamily="34" charset="0"/>
              </a:rPr>
              <a:t>          HRM</a:t>
            </a:r>
            <a:r>
              <a:rPr lang="zh-CN" altLang="en-US" sz="2400" b="1" u="none" dirty="0">
                <a:latin typeface="Arial" panose="020B0604020202020204" pitchFamily="34" charset="0"/>
              </a:rPr>
              <a:t>第二定律</a:t>
            </a:r>
          </a:p>
        </p:txBody>
      </p:sp>
      <p:sp>
        <p:nvSpPr>
          <p:cNvPr id="787464" name="矩形 787463"/>
          <p:cNvSpPr/>
          <p:nvPr/>
        </p:nvSpPr>
        <p:spPr>
          <a:xfrm>
            <a:off x="1763713" y="0"/>
            <a:ext cx="5184775" cy="914400"/>
          </a:xfrm>
          <a:prstGeom prst="rect">
            <a:avLst/>
          </a:prstGeom>
          <a:noFill/>
          <a:ln w="9525">
            <a:noFill/>
          </a:ln>
        </p:spPr>
        <p:txBody>
          <a:bodyPr wrap="none" anchor="ctr"/>
          <a:lstStyle/>
          <a:p>
            <a:pPr algn="ctr" eaLnBrk="1" hangingPunct="1"/>
            <a:r>
              <a:rPr lang="en-US" altLang="zh-CN" sz="2800" b="1" u="none" dirty="0">
                <a:solidFill>
                  <a:srgbClr val="FF0000"/>
                </a:solidFill>
                <a:latin typeface="Arial" panose="020B0604020202020204" pitchFamily="34" charset="0"/>
                <a:ea typeface="楷体_GB2312" pitchFamily="49" charset="-122"/>
              </a:rPr>
              <a:t> </a:t>
            </a:r>
            <a:r>
              <a:rPr lang="zh-CN" altLang="en-US" sz="3200" b="1" u="none" dirty="0">
                <a:solidFill>
                  <a:srgbClr val="FF0000"/>
                </a:solidFill>
                <a:latin typeface="Arial" panose="020B0604020202020204" pitchFamily="34" charset="0"/>
                <a:ea typeface="楷体_GB2312" pitchFamily="49" charset="-122"/>
              </a:rPr>
              <a:t>五、人力资源管理的任务</a:t>
            </a:r>
            <a:r>
              <a:rPr lang="zh-CN" altLang="en-US" sz="2800" b="1" u="none" dirty="0">
                <a:solidFill>
                  <a:srgbClr val="FF0000"/>
                </a:solidFill>
                <a:latin typeface="Arial" panose="020B0604020202020204" pitchFamily="34" charset="0"/>
                <a:ea typeface="楷体_GB2312" pitchFamily="49" charset="-122"/>
              </a:rPr>
              <a:t> </a:t>
            </a:r>
          </a:p>
        </p:txBody>
      </p:sp>
    </p:spTree>
  </p:cSld>
  <p:clrMapOvr>
    <a:masterClrMapping/>
  </p:clrMapOvr>
  <p:transition>
    <p:rand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2" name="标题 788481"/>
          <p:cNvSpPr>
            <a:spLocks noGrp="1"/>
          </p:cNvSpPr>
          <p:nvPr>
            <p:ph type="title"/>
          </p:nvPr>
        </p:nvSpPr>
        <p:spPr>
          <a:ln/>
        </p:spPr>
        <p:txBody>
          <a:bodyPr lIns="0" tIns="0" rIns="0" bIns="0" anchor="b"/>
          <a:lstStyle/>
          <a:p>
            <a:r>
              <a:rPr lang="zh-CN" altLang="en-US" b="1" dirty="0"/>
              <a:t>六、获取竞争优势的人力资源管理</a:t>
            </a:r>
          </a:p>
        </p:txBody>
      </p:sp>
      <p:sp>
        <p:nvSpPr>
          <p:cNvPr id="788483" name="文本占位符 788482"/>
          <p:cNvSpPr>
            <a:spLocks noGrp="1"/>
          </p:cNvSpPr>
          <p:nvPr>
            <p:ph type="body" idx="1"/>
          </p:nvPr>
        </p:nvSpPr>
        <p:spPr>
          <a:ln/>
        </p:spPr>
        <p:txBody>
          <a:bodyPr lIns="0" tIns="0" rIns="0" bIns="0"/>
          <a:lstStyle/>
          <a:p>
            <a:r>
              <a:rPr lang="en-US" altLang="zh-CN" sz="2800" b="1" dirty="0"/>
              <a:t>1</a:t>
            </a:r>
            <a:r>
              <a:rPr lang="zh-CN" altLang="en-US" sz="2800" b="1" dirty="0"/>
              <a:t>、成本领先</a:t>
            </a:r>
          </a:p>
          <a:p>
            <a:r>
              <a:rPr lang="zh-CN" altLang="en-US" sz="2800" b="1" dirty="0"/>
              <a:t>   如培训员工、宣传企业文化等</a:t>
            </a:r>
          </a:p>
          <a:p>
            <a:r>
              <a:rPr lang="en-US" altLang="zh-CN" sz="2800" b="1" dirty="0"/>
              <a:t>2</a:t>
            </a:r>
            <a:r>
              <a:rPr lang="zh-CN" altLang="en-US" sz="2800" b="1" dirty="0"/>
              <a:t>、产品差异化</a:t>
            </a:r>
          </a:p>
          <a:p>
            <a:r>
              <a:rPr lang="zh-CN" altLang="en-US" sz="2800" b="1" dirty="0"/>
              <a:t>  通过有效的人员甄选，获取优秀人才，设计激励薪酬、团队合作等方式以提升产品的差异性</a:t>
            </a:r>
          </a:p>
        </p:txBody>
      </p:sp>
    </p:spTree>
  </p:cSld>
  <p:clrMapOvr>
    <a:masterClrMapping/>
  </p:clrMapOvr>
  <p:transition>
    <p:rand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266" name="灯片编号占位符 5"/>
          <p:cNvSpPr txBox="1">
            <a:spLocks noGrp="1"/>
          </p:cNvSpPr>
          <p:nvPr/>
        </p:nvSpPr>
        <p:spPr>
          <a:xfrm>
            <a:off x="6553200" y="6248400"/>
            <a:ext cx="2195513" cy="457200"/>
          </a:xfrm>
          <a:prstGeom prst="rect">
            <a:avLst/>
          </a:prstGeom>
          <a:noFill/>
          <a:ln w="9525">
            <a:noFill/>
          </a:ln>
        </p:spPr>
        <p:txBody>
          <a:bodyPr/>
          <a:lstStyle/>
          <a:p>
            <a:pPr algn="r" eaLnBrk="1" hangingPunct="1"/>
            <a:fld id="{9A0DB2DC-4C9A-4742-B13C-FB6460FD3503}" type="slidenum">
              <a:rPr lang="zh-CN" altLang="en-US" sz="1400" u="none" dirty="0">
                <a:latin typeface="Times New Roman" panose="02020603050405020304" pitchFamily="18" charset="0"/>
              </a:rPr>
              <a:t>37</a:t>
            </a:fld>
            <a:endParaRPr lang="zh-CN" altLang="en-US" sz="1400" u="none" dirty="0">
              <a:latin typeface="Times New Roman" panose="02020603050405020304" pitchFamily="18" charset="0"/>
            </a:endParaRPr>
          </a:p>
        </p:txBody>
      </p:sp>
      <p:sp>
        <p:nvSpPr>
          <p:cNvPr id="779267" name="Rectangle 2"/>
          <p:cNvSpPr>
            <a:spLocks noGrp="1"/>
          </p:cNvSpPr>
          <p:nvPr>
            <p:ph type="title" idx="4294967295"/>
          </p:nvPr>
        </p:nvSpPr>
        <p:spPr>
          <a:ln/>
        </p:spPr>
        <p:txBody>
          <a:bodyPr vert="horz" wrap="square" lIns="91440" tIns="45720" rIns="91440" bIns="45720" anchor="ctr"/>
          <a:lstStyle/>
          <a:p>
            <a:r>
              <a:rPr lang="zh-CN" altLang="en-US" sz="2400" b="1" dirty="0"/>
              <a:t>人力资源管理和人事管理的区别</a:t>
            </a:r>
          </a:p>
        </p:txBody>
      </p:sp>
      <p:graphicFrame>
        <p:nvGraphicFramePr>
          <p:cNvPr id="779336" name="内容占位符 779335"/>
          <p:cNvGraphicFramePr>
            <a:graphicFrameLocks noGrp="1"/>
          </p:cNvGraphicFramePr>
          <p:nvPr>
            <p:ph idx="4294967295"/>
          </p:nvPr>
        </p:nvGraphicFramePr>
        <p:xfrm>
          <a:off x="250825" y="908050"/>
          <a:ext cx="8893175" cy="5761038"/>
        </p:xfrm>
        <a:graphic>
          <a:graphicData uri="http://schemas.openxmlformats.org/drawingml/2006/table">
            <a:tbl>
              <a:tblPr/>
              <a:tblGrid>
                <a:gridCol w="2103438">
                  <a:extLst>
                    <a:ext uri="{9D8B030D-6E8A-4147-A177-3AD203B41FA5}">
                      <a16:colId xmlns:a16="http://schemas.microsoft.com/office/drawing/2014/main" val="20000"/>
                    </a:ext>
                  </a:extLst>
                </a:gridCol>
                <a:gridCol w="3394075">
                  <a:extLst>
                    <a:ext uri="{9D8B030D-6E8A-4147-A177-3AD203B41FA5}">
                      <a16:colId xmlns:a16="http://schemas.microsoft.com/office/drawing/2014/main" val="20001"/>
                    </a:ext>
                  </a:extLst>
                </a:gridCol>
                <a:gridCol w="3395662">
                  <a:extLst>
                    <a:ext uri="{9D8B030D-6E8A-4147-A177-3AD203B41FA5}">
                      <a16:colId xmlns:a16="http://schemas.microsoft.com/office/drawing/2014/main" val="20002"/>
                    </a:ext>
                  </a:extLst>
                </a:gridCol>
              </a:tblGrid>
              <a:tr h="639763">
                <a:tc>
                  <a:txBody>
                    <a:bodyPr/>
                    <a:lstStyle>
                      <a:lvl1pPr marL="342900" lvl="0" indent="-342900" algn="l" defTabSz="914400" rtl="0" eaLnBrk="0" fontAlgn="base" latinLnBrk="0" hangingPunct="0">
                        <a:lnSpc>
                          <a:spcPct val="95000"/>
                        </a:lnSpc>
                        <a:spcBef>
                          <a:spcPct val="50000"/>
                        </a:spcBef>
                        <a:spcAft>
                          <a:spcPct val="0"/>
                        </a:spcAft>
                        <a:buClr>
                          <a:srgbClr val="093A80"/>
                        </a:buClr>
                        <a:buSzPct val="75000"/>
                        <a:buFont typeface="Wingdings" panose="05000000000000000000" pitchFamily="2" charset="2"/>
                        <a:buChar char="l"/>
                        <a:defRPr sz="2100" u="none" kern="1200" baseline="0">
                          <a:solidFill>
                            <a:schemeClr val="tx1"/>
                          </a:solidFill>
                          <a:latin typeface="楷体" panose="02010609060101010101" pitchFamily="49" charset="-122"/>
                          <a:ea typeface="楷体" panose="02010609060101010101" pitchFamily="49" charset="-122"/>
                        </a:defRPr>
                      </a:lvl1pPr>
                      <a:lvl2pPr marL="742950" lvl="1" indent="-285750" algn="l" defTabSz="914400" rtl="0" eaLnBrk="0" fontAlgn="base" latinLnBrk="0" hangingPunct="0">
                        <a:lnSpc>
                          <a:spcPct val="100000"/>
                        </a:lnSpc>
                        <a:spcBef>
                          <a:spcPct val="25000"/>
                        </a:spcBef>
                        <a:spcAft>
                          <a:spcPct val="0"/>
                        </a:spcAft>
                        <a:buClr>
                          <a:srgbClr val="093A80"/>
                        </a:buClr>
                        <a:buSzPct val="75000"/>
                        <a:buFontTx/>
                        <a:buChar char="–"/>
                        <a:defRPr sz="2000" b="0" i="0" u="none" kern="1200" baseline="0">
                          <a:solidFill>
                            <a:schemeClr val="tx1"/>
                          </a:solidFill>
                          <a:latin typeface="楷体" panose="02010609060101010101" pitchFamily="49" charset="-122"/>
                          <a:ea typeface="楷体" panose="02010609060101010101" pitchFamily="49" charset="-122"/>
                        </a:defRPr>
                      </a:lvl2pPr>
                      <a:lvl3pPr marL="1143000" lvl="2" indent="-228600" algn="l" defTabSz="914400" rtl="0" eaLnBrk="0" fontAlgn="base" latinLnBrk="0" hangingPunct="0">
                        <a:lnSpc>
                          <a:spcPct val="100000"/>
                        </a:lnSpc>
                        <a:spcBef>
                          <a:spcPct val="20000"/>
                        </a:spcBef>
                        <a:spcAft>
                          <a:spcPct val="0"/>
                        </a:spcAft>
                        <a:buClr>
                          <a:srgbClr val="093A80"/>
                        </a:buClr>
                        <a:buSzPct val="75000"/>
                        <a:buFont typeface="Wingdings" panose="05000000000000000000" pitchFamily="2" charset="2"/>
                        <a:buChar char="l"/>
                        <a:defRPr sz="1800" b="0" i="0" u="none" kern="1200" baseline="0">
                          <a:solidFill>
                            <a:schemeClr val="tx1"/>
                          </a:solidFill>
                          <a:latin typeface="楷体" panose="02010609060101010101" pitchFamily="49" charset="-122"/>
                          <a:ea typeface="楷体" panose="02010609060101010101" pitchFamily="49" charset="-122"/>
                        </a:defRPr>
                      </a:lvl3pPr>
                      <a:lvl4pPr marL="1600200" lvl="3" indent="-228600" algn="l" defTabSz="914400" rtl="0" eaLnBrk="0" fontAlgn="base" latinLnBrk="0" hangingPunct="0">
                        <a:lnSpc>
                          <a:spcPct val="100000"/>
                        </a:lnSpc>
                        <a:spcBef>
                          <a:spcPct val="20000"/>
                        </a:spcBef>
                        <a:spcAft>
                          <a:spcPct val="0"/>
                        </a:spcAft>
                        <a:buClr>
                          <a:srgbClr val="093A80"/>
                        </a:buClr>
                        <a:buSzPct val="75000"/>
                        <a:buFontTx/>
                        <a:buChar char="–"/>
                        <a:defRPr sz="1800" b="0" i="0" u="none" kern="1200" baseline="0">
                          <a:solidFill>
                            <a:schemeClr val="tx1"/>
                          </a:solidFill>
                          <a:latin typeface="楷体" panose="02010609060101010101" pitchFamily="49" charset="-122"/>
                          <a:ea typeface="楷体" panose="02010609060101010101" pitchFamily="49" charset="-122"/>
                        </a:defRPr>
                      </a:lvl4pPr>
                      <a:lvl5pPr marL="2057400" lvl="4" indent="-228600" algn="l" defTabSz="914400" rtl="0" eaLnBrk="0" fontAlgn="base" latinLnBrk="0" hangingPunct="0">
                        <a:lnSpc>
                          <a:spcPct val="100000"/>
                        </a:lnSpc>
                        <a:spcBef>
                          <a:spcPct val="20000"/>
                        </a:spcBef>
                        <a:spcAft>
                          <a:spcPct val="0"/>
                        </a:spcAft>
                        <a:buClr>
                          <a:srgbClr val="093A80"/>
                        </a:buClr>
                        <a:buSzPct val="75000"/>
                        <a:buFont typeface="Wingdings" panose="05000000000000000000" pitchFamily="2" charset="2"/>
                        <a:buChar char="l"/>
                        <a:defRPr sz="1800" b="0" i="0" u="none" kern="1200" baseline="0">
                          <a:solidFill>
                            <a:schemeClr val="tx1"/>
                          </a:solidFill>
                          <a:latin typeface="楷体" panose="02010609060101010101" pitchFamily="49" charset="-122"/>
                          <a:ea typeface="楷体" panose="02010609060101010101" pitchFamily="49" charset="-122"/>
                        </a:defRPr>
                      </a:lvl5pPr>
                    </a:lstStyle>
                    <a:p>
                      <a:pPr marL="0" lvl="0" indent="0" algn="ctr">
                        <a:lnSpc>
                          <a:spcPct val="100000"/>
                        </a:lnSpc>
                        <a:buFontTx/>
                        <a:buNone/>
                      </a:pPr>
                      <a:r>
                        <a:rPr lang="zh-CN" altLang="en-US" sz="1800" b="1" dirty="0">
                          <a:latin typeface="黑体" panose="02010609060101010101" pitchFamily="49" charset="-122"/>
                        </a:rPr>
                        <a:t>比较项目</a:t>
                      </a:r>
                    </a:p>
                  </a:txBody>
                  <a:tcPr anchor="ctr">
                    <a:lnL cap="flat">
                      <a:noFill/>
                    </a:lnL>
                    <a:lnR w="12700" cap="flat" cmpd="sng">
                      <a:solidFill>
                        <a:schemeClr val="bg1"/>
                      </a:solidFill>
                      <a:prstDash val="solid"/>
                      <a:headEnd type="none" w="med" len="med"/>
                      <a:tailEnd type="none" w="med" len="med"/>
                    </a:lnR>
                    <a:lnT cap="flat">
                      <a:noFill/>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l" defTabSz="914400" rtl="0" eaLnBrk="0" fontAlgn="base" latinLnBrk="0" hangingPunct="0">
                        <a:lnSpc>
                          <a:spcPct val="95000"/>
                        </a:lnSpc>
                        <a:spcBef>
                          <a:spcPct val="50000"/>
                        </a:spcBef>
                        <a:spcAft>
                          <a:spcPct val="0"/>
                        </a:spcAft>
                        <a:buClr>
                          <a:srgbClr val="093A80"/>
                        </a:buClr>
                        <a:buSzPct val="75000"/>
                        <a:buFont typeface="Wingdings" panose="05000000000000000000" pitchFamily="2" charset="2"/>
                        <a:buChar char="l"/>
                        <a:defRPr sz="2100" u="none" kern="1200" baseline="0">
                          <a:solidFill>
                            <a:schemeClr val="tx1"/>
                          </a:solidFill>
                          <a:latin typeface="楷体" panose="02010609060101010101" pitchFamily="49" charset="-122"/>
                          <a:ea typeface="楷体" panose="02010609060101010101" pitchFamily="49" charset="-122"/>
                        </a:defRPr>
                      </a:lvl1pPr>
                      <a:lvl2pPr marL="742950" lvl="1" indent="-285750" algn="l" defTabSz="914400" rtl="0" eaLnBrk="0" fontAlgn="base" latinLnBrk="0" hangingPunct="0">
                        <a:lnSpc>
                          <a:spcPct val="100000"/>
                        </a:lnSpc>
                        <a:spcBef>
                          <a:spcPct val="25000"/>
                        </a:spcBef>
                        <a:spcAft>
                          <a:spcPct val="0"/>
                        </a:spcAft>
                        <a:buClr>
                          <a:srgbClr val="093A80"/>
                        </a:buClr>
                        <a:buSzPct val="75000"/>
                        <a:buFontTx/>
                        <a:buChar char="–"/>
                        <a:defRPr sz="2000" b="0" i="0" u="none" kern="1200" baseline="0">
                          <a:solidFill>
                            <a:schemeClr val="tx1"/>
                          </a:solidFill>
                          <a:latin typeface="楷体" panose="02010609060101010101" pitchFamily="49" charset="-122"/>
                          <a:ea typeface="楷体" panose="02010609060101010101" pitchFamily="49" charset="-122"/>
                        </a:defRPr>
                      </a:lvl2pPr>
                      <a:lvl3pPr marL="1143000" lvl="2" indent="-228600" algn="l" defTabSz="914400" rtl="0" eaLnBrk="0" fontAlgn="base" latinLnBrk="0" hangingPunct="0">
                        <a:lnSpc>
                          <a:spcPct val="100000"/>
                        </a:lnSpc>
                        <a:spcBef>
                          <a:spcPct val="20000"/>
                        </a:spcBef>
                        <a:spcAft>
                          <a:spcPct val="0"/>
                        </a:spcAft>
                        <a:buClr>
                          <a:srgbClr val="093A80"/>
                        </a:buClr>
                        <a:buSzPct val="75000"/>
                        <a:buFont typeface="Wingdings" panose="05000000000000000000" pitchFamily="2" charset="2"/>
                        <a:buChar char="l"/>
                        <a:defRPr sz="1800" b="0" i="0" u="none" kern="1200" baseline="0">
                          <a:solidFill>
                            <a:schemeClr val="tx1"/>
                          </a:solidFill>
                          <a:latin typeface="楷体" panose="02010609060101010101" pitchFamily="49" charset="-122"/>
                          <a:ea typeface="楷体" panose="02010609060101010101" pitchFamily="49" charset="-122"/>
                        </a:defRPr>
                      </a:lvl3pPr>
                      <a:lvl4pPr marL="1600200" lvl="3" indent="-228600" algn="l" defTabSz="914400" rtl="0" eaLnBrk="0" fontAlgn="base" latinLnBrk="0" hangingPunct="0">
                        <a:lnSpc>
                          <a:spcPct val="100000"/>
                        </a:lnSpc>
                        <a:spcBef>
                          <a:spcPct val="20000"/>
                        </a:spcBef>
                        <a:spcAft>
                          <a:spcPct val="0"/>
                        </a:spcAft>
                        <a:buClr>
                          <a:srgbClr val="093A80"/>
                        </a:buClr>
                        <a:buSzPct val="75000"/>
                        <a:buFontTx/>
                        <a:buChar char="–"/>
                        <a:defRPr sz="1800" b="0" i="0" u="none" kern="1200" baseline="0">
                          <a:solidFill>
                            <a:schemeClr val="tx1"/>
                          </a:solidFill>
                          <a:latin typeface="楷体" panose="02010609060101010101" pitchFamily="49" charset="-122"/>
                          <a:ea typeface="楷体" panose="02010609060101010101" pitchFamily="49" charset="-122"/>
                        </a:defRPr>
                      </a:lvl4pPr>
                      <a:lvl5pPr marL="2057400" lvl="4" indent="-228600" algn="l" defTabSz="914400" rtl="0" eaLnBrk="0" fontAlgn="base" latinLnBrk="0" hangingPunct="0">
                        <a:lnSpc>
                          <a:spcPct val="100000"/>
                        </a:lnSpc>
                        <a:spcBef>
                          <a:spcPct val="20000"/>
                        </a:spcBef>
                        <a:spcAft>
                          <a:spcPct val="0"/>
                        </a:spcAft>
                        <a:buClr>
                          <a:srgbClr val="093A80"/>
                        </a:buClr>
                        <a:buSzPct val="75000"/>
                        <a:buFont typeface="Wingdings" panose="05000000000000000000" pitchFamily="2" charset="2"/>
                        <a:buChar char="l"/>
                        <a:defRPr sz="1800" b="0" i="0" u="none" kern="1200" baseline="0">
                          <a:solidFill>
                            <a:schemeClr val="tx1"/>
                          </a:solidFill>
                          <a:latin typeface="楷体" panose="02010609060101010101" pitchFamily="49" charset="-122"/>
                          <a:ea typeface="楷体" panose="02010609060101010101" pitchFamily="49" charset="-122"/>
                        </a:defRPr>
                      </a:lvl5pPr>
                    </a:lstStyle>
                    <a:p>
                      <a:pPr marL="0" lvl="0" indent="0" algn="ctr">
                        <a:lnSpc>
                          <a:spcPct val="100000"/>
                        </a:lnSpc>
                        <a:buFontTx/>
                        <a:buNone/>
                      </a:pPr>
                      <a:r>
                        <a:rPr lang="zh-CN" altLang="en-US" sz="1800" b="1" dirty="0">
                          <a:latin typeface="黑体" panose="02010609060101010101" pitchFamily="49" charset="-122"/>
                        </a:rPr>
                        <a:t>人事管理</a:t>
                      </a:r>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cap="flat">
                      <a:noFill/>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l" defTabSz="914400" rtl="0" eaLnBrk="0" fontAlgn="base" latinLnBrk="0" hangingPunct="0">
                        <a:lnSpc>
                          <a:spcPct val="95000"/>
                        </a:lnSpc>
                        <a:spcBef>
                          <a:spcPct val="50000"/>
                        </a:spcBef>
                        <a:spcAft>
                          <a:spcPct val="0"/>
                        </a:spcAft>
                        <a:buClr>
                          <a:srgbClr val="093A80"/>
                        </a:buClr>
                        <a:buSzPct val="75000"/>
                        <a:buFont typeface="Wingdings" panose="05000000000000000000" pitchFamily="2" charset="2"/>
                        <a:buChar char="l"/>
                        <a:defRPr sz="2100" u="none" kern="1200" baseline="0">
                          <a:solidFill>
                            <a:schemeClr val="tx1"/>
                          </a:solidFill>
                          <a:latin typeface="楷体" panose="02010609060101010101" pitchFamily="49" charset="-122"/>
                          <a:ea typeface="楷体" panose="02010609060101010101" pitchFamily="49" charset="-122"/>
                        </a:defRPr>
                      </a:lvl1pPr>
                      <a:lvl2pPr marL="742950" lvl="1" indent="-285750" algn="l" defTabSz="914400" rtl="0" eaLnBrk="0" fontAlgn="base" latinLnBrk="0" hangingPunct="0">
                        <a:lnSpc>
                          <a:spcPct val="100000"/>
                        </a:lnSpc>
                        <a:spcBef>
                          <a:spcPct val="25000"/>
                        </a:spcBef>
                        <a:spcAft>
                          <a:spcPct val="0"/>
                        </a:spcAft>
                        <a:buClr>
                          <a:srgbClr val="093A80"/>
                        </a:buClr>
                        <a:buSzPct val="75000"/>
                        <a:buFontTx/>
                        <a:buChar char="–"/>
                        <a:defRPr sz="2000" b="0" i="0" u="none" kern="1200" baseline="0">
                          <a:solidFill>
                            <a:schemeClr val="tx1"/>
                          </a:solidFill>
                          <a:latin typeface="楷体" panose="02010609060101010101" pitchFamily="49" charset="-122"/>
                          <a:ea typeface="楷体" panose="02010609060101010101" pitchFamily="49" charset="-122"/>
                        </a:defRPr>
                      </a:lvl2pPr>
                      <a:lvl3pPr marL="1143000" lvl="2" indent="-228600" algn="l" defTabSz="914400" rtl="0" eaLnBrk="0" fontAlgn="base" latinLnBrk="0" hangingPunct="0">
                        <a:lnSpc>
                          <a:spcPct val="100000"/>
                        </a:lnSpc>
                        <a:spcBef>
                          <a:spcPct val="20000"/>
                        </a:spcBef>
                        <a:spcAft>
                          <a:spcPct val="0"/>
                        </a:spcAft>
                        <a:buClr>
                          <a:srgbClr val="093A80"/>
                        </a:buClr>
                        <a:buSzPct val="75000"/>
                        <a:buFont typeface="Wingdings" panose="05000000000000000000" pitchFamily="2" charset="2"/>
                        <a:buChar char="l"/>
                        <a:defRPr sz="1800" b="0" i="0" u="none" kern="1200" baseline="0">
                          <a:solidFill>
                            <a:schemeClr val="tx1"/>
                          </a:solidFill>
                          <a:latin typeface="楷体" panose="02010609060101010101" pitchFamily="49" charset="-122"/>
                          <a:ea typeface="楷体" panose="02010609060101010101" pitchFamily="49" charset="-122"/>
                        </a:defRPr>
                      </a:lvl3pPr>
                      <a:lvl4pPr marL="1600200" lvl="3" indent="-228600" algn="l" defTabSz="914400" rtl="0" eaLnBrk="0" fontAlgn="base" latinLnBrk="0" hangingPunct="0">
                        <a:lnSpc>
                          <a:spcPct val="100000"/>
                        </a:lnSpc>
                        <a:spcBef>
                          <a:spcPct val="20000"/>
                        </a:spcBef>
                        <a:spcAft>
                          <a:spcPct val="0"/>
                        </a:spcAft>
                        <a:buClr>
                          <a:srgbClr val="093A80"/>
                        </a:buClr>
                        <a:buSzPct val="75000"/>
                        <a:buFontTx/>
                        <a:buChar char="–"/>
                        <a:defRPr sz="1800" b="0" i="0" u="none" kern="1200" baseline="0">
                          <a:solidFill>
                            <a:schemeClr val="tx1"/>
                          </a:solidFill>
                          <a:latin typeface="楷体" panose="02010609060101010101" pitchFamily="49" charset="-122"/>
                          <a:ea typeface="楷体" panose="02010609060101010101" pitchFamily="49" charset="-122"/>
                        </a:defRPr>
                      </a:lvl4pPr>
                      <a:lvl5pPr marL="2057400" lvl="4" indent="-228600" algn="l" defTabSz="914400" rtl="0" eaLnBrk="0" fontAlgn="base" latinLnBrk="0" hangingPunct="0">
                        <a:lnSpc>
                          <a:spcPct val="100000"/>
                        </a:lnSpc>
                        <a:spcBef>
                          <a:spcPct val="20000"/>
                        </a:spcBef>
                        <a:spcAft>
                          <a:spcPct val="0"/>
                        </a:spcAft>
                        <a:buClr>
                          <a:srgbClr val="093A80"/>
                        </a:buClr>
                        <a:buSzPct val="75000"/>
                        <a:buFont typeface="Wingdings" panose="05000000000000000000" pitchFamily="2" charset="2"/>
                        <a:buChar char="l"/>
                        <a:defRPr sz="1800" b="0" i="0" u="none" kern="1200" baseline="0">
                          <a:solidFill>
                            <a:schemeClr val="tx1"/>
                          </a:solidFill>
                          <a:latin typeface="楷体" panose="02010609060101010101" pitchFamily="49" charset="-122"/>
                          <a:ea typeface="楷体" panose="02010609060101010101" pitchFamily="49" charset="-122"/>
                        </a:defRPr>
                      </a:lvl5pPr>
                    </a:lstStyle>
                    <a:p>
                      <a:pPr marL="0" lvl="0" indent="0" algn="ctr">
                        <a:lnSpc>
                          <a:spcPct val="100000"/>
                        </a:lnSpc>
                        <a:buFontTx/>
                        <a:buNone/>
                      </a:pPr>
                      <a:r>
                        <a:rPr lang="zh-CN" altLang="en-US" sz="1800" b="1" dirty="0">
                          <a:latin typeface="黑体" panose="02010609060101010101" pitchFamily="49" charset="-122"/>
                        </a:rPr>
                        <a:t>人力资源管理</a:t>
                      </a:r>
                    </a:p>
                  </a:txBody>
                  <a:tcPr anchor="ctr">
                    <a:lnL w="12700" cap="flat" cmpd="sng">
                      <a:solidFill>
                        <a:schemeClr val="bg1"/>
                      </a:solidFill>
                      <a:prstDash val="solid"/>
                      <a:headEnd type="none" w="med" len="med"/>
                      <a:tailEnd type="none" w="med" len="med"/>
                    </a:lnL>
                    <a:lnR cap="flat">
                      <a:noFill/>
                    </a:lnR>
                    <a:lnT cap="flat">
                      <a:noFill/>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extLst>
                  <a:ext uri="{0D108BD9-81ED-4DB2-BD59-A6C34878D82A}">
                    <a16:rowId xmlns:a16="http://schemas.microsoft.com/office/drawing/2014/main" val="10000"/>
                  </a:ext>
                </a:extLst>
              </a:tr>
              <a:tr h="639762">
                <a:tc>
                  <a:txBody>
                    <a:bodyPr/>
                    <a:lstStyle>
                      <a:lvl1pPr marL="342900" lvl="0" indent="-342900" algn="l" defTabSz="914400" rtl="0" eaLnBrk="0" fontAlgn="base" latinLnBrk="0" hangingPunct="0">
                        <a:lnSpc>
                          <a:spcPct val="95000"/>
                        </a:lnSpc>
                        <a:spcBef>
                          <a:spcPct val="50000"/>
                        </a:spcBef>
                        <a:spcAft>
                          <a:spcPct val="0"/>
                        </a:spcAft>
                        <a:buClr>
                          <a:srgbClr val="093A80"/>
                        </a:buClr>
                        <a:buSzPct val="75000"/>
                        <a:buFont typeface="Wingdings" panose="05000000000000000000" pitchFamily="2" charset="2"/>
                        <a:buChar char="l"/>
                        <a:defRPr sz="2100" u="none" kern="1200" baseline="0">
                          <a:solidFill>
                            <a:schemeClr val="tx1"/>
                          </a:solidFill>
                          <a:latin typeface="楷体" panose="02010609060101010101" pitchFamily="49" charset="-122"/>
                          <a:ea typeface="楷体" panose="02010609060101010101" pitchFamily="49" charset="-122"/>
                        </a:defRPr>
                      </a:lvl1pPr>
                      <a:lvl2pPr marL="742950" lvl="1" indent="-285750" algn="l" defTabSz="914400" rtl="0" eaLnBrk="0" fontAlgn="base" latinLnBrk="0" hangingPunct="0">
                        <a:lnSpc>
                          <a:spcPct val="100000"/>
                        </a:lnSpc>
                        <a:spcBef>
                          <a:spcPct val="25000"/>
                        </a:spcBef>
                        <a:spcAft>
                          <a:spcPct val="0"/>
                        </a:spcAft>
                        <a:buClr>
                          <a:srgbClr val="093A80"/>
                        </a:buClr>
                        <a:buSzPct val="75000"/>
                        <a:buFontTx/>
                        <a:buChar char="–"/>
                        <a:defRPr sz="2000" b="0" i="0" u="none" kern="1200" baseline="0">
                          <a:solidFill>
                            <a:schemeClr val="tx1"/>
                          </a:solidFill>
                          <a:latin typeface="楷体" panose="02010609060101010101" pitchFamily="49" charset="-122"/>
                          <a:ea typeface="楷体" panose="02010609060101010101" pitchFamily="49" charset="-122"/>
                        </a:defRPr>
                      </a:lvl2pPr>
                      <a:lvl3pPr marL="1143000" lvl="2" indent="-228600" algn="l" defTabSz="914400" rtl="0" eaLnBrk="0" fontAlgn="base" latinLnBrk="0" hangingPunct="0">
                        <a:lnSpc>
                          <a:spcPct val="100000"/>
                        </a:lnSpc>
                        <a:spcBef>
                          <a:spcPct val="20000"/>
                        </a:spcBef>
                        <a:spcAft>
                          <a:spcPct val="0"/>
                        </a:spcAft>
                        <a:buClr>
                          <a:srgbClr val="093A80"/>
                        </a:buClr>
                        <a:buSzPct val="75000"/>
                        <a:buFont typeface="Wingdings" panose="05000000000000000000" pitchFamily="2" charset="2"/>
                        <a:buChar char="l"/>
                        <a:defRPr sz="1800" b="0" i="0" u="none" kern="1200" baseline="0">
                          <a:solidFill>
                            <a:schemeClr val="tx1"/>
                          </a:solidFill>
                          <a:latin typeface="楷体" panose="02010609060101010101" pitchFamily="49" charset="-122"/>
                          <a:ea typeface="楷体" panose="02010609060101010101" pitchFamily="49" charset="-122"/>
                        </a:defRPr>
                      </a:lvl3pPr>
                      <a:lvl4pPr marL="1600200" lvl="3" indent="-228600" algn="l" defTabSz="914400" rtl="0" eaLnBrk="0" fontAlgn="base" latinLnBrk="0" hangingPunct="0">
                        <a:lnSpc>
                          <a:spcPct val="100000"/>
                        </a:lnSpc>
                        <a:spcBef>
                          <a:spcPct val="20000"/>
                        </a:spcBef>
                        <a:spcAft>
                          <a:spcPct val="0"/>
                        </a:spcAft>
                        <a:buClr>
                          <a:srgbClr val="093A80"/>
                        </a:buClr>
                        <a:buSzPct val="75000"/>
                        <a:buFontTx/>
                        <a:buChar char="–"/>
                        <a:defRPr sz="1800" b="0" i="0" u="none" kern="1200" baseline="0">
                          <a:solidFill>
                            <a:schemeClr val="tx1"/>
                          </a:solidFill>
                          <a:latin typeface="楷体" panose="02010609060101010101" pitchFamily="49" charset="-122"/>
                          <a:ea typeface="楷体" panose="02010609060101010101" pitchFamily="49" charset="-122"/>
                        </a:defRPr>
                      </a:lvl4pPr>
                      <a:lvl5pPr marL="2057400" lvl="4" indent="-228600" algn="l" defTabSz="914400" rtl="0" eaLnBrk="0" fontAlgn="base" latinLnBrk="0" hangingPunct="0">
                        <a:lnSpc>
                          <a:spcPct val="100000"/>
                        </a:lnSpc>
                        <a:spcBef>
                          <a:spcPct val="20000"/>
                        </a:spcBef>
                        <a:spcAft>
                          <a:spcPct val="0"/>
                        </a:spcAft>
                        <a:buClr>
                          <a:srgbClr val="093A80"/>
                        </a:buClr>
                        <a:buSzPct val="75000"/>
                        <a:buFont typeface="Wingdings" panose="05000000000000000000" pitchFamily="2" charset="2"/>
                        <a:buChar char="l"/>
                        <a:defRPr sz="1800" b="0" i="0" u="none" kern="1200" baseline="0">
                          <a:solidFill>
                            <a:schemeClr val="tx1"/>
                          </a:solidFill>
                          <a:latin typeface="楷体" panose="02010609060101010101" pitchFamily="49" charset="-122"/>
                          <a:ea typeface="楷体" panose="02010609060101010101" pitchFamily="49" charset="-122"/>
                        </a:defRPr>
                      </a:lvl5pPr>
                    </a:lstStyle>
                    <a:p>
                      <a:pPr marL="0" lvl="0" indent="0" algn="ctr">
                        <a:lnSpc>
                          <a:spcPct val="100000"/>
                        </a:lnSpc>
                        <a:buFontTx/>
                        <a:buNone/>
                      </a:pPr>
                      <a:r>
                        <a:rPr lang="zh-CN" altLang="en-US" sz="1800" b="1" dirty="0">
                          <a:latin typeface="黑体" panose="02010609060101010101" pitchFamily="49" charset="-122"/>
                        </a:rPr>
                        <a:t>管理视角</a:t>
                      </a:r>
                    </a:p>
                  </a:txBody>
                  <a:tcPr anchor="ctr">
                    <a:lnL cap="flat">
                      <a:noFill/>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l" defTabSz="914400" rtl="0" eaLnBrk="0" fontAlgn="base" latinLnBrk="0" hangingPunct="0">
                        <a:lnSpc>
                          <a:spcPct val="95000"/>
                        </a:lnSpc>
                        <a:spcBef>
                          <a:spcPct val="50000"/>
                        </a:spcBef>
                        <a:spcAft>
                          <a:spcPct val="0"/>
                        </a:spcAft>
                        <a:buClr>
                          <a:srgbClr val="093A80"/>
                        </a:buClr>
                        <a:buSzPct val="75000"/>
                        <a:buFont typeface="Wingdings" panose="05000000000000000000" pitchFamily="2" charset="2"/>
                        <a:buChar char="l"/>
                        <a:defRPr sz="2100" u="none" kern="1200" baseline="0">
                          <a:solidFill>
                            <a:schemeClr val="tx1"/>
                          </a:solidFill>
                          <a:latin typeface="楷体" panose="02010609060101010101" pitchFamily="49" charset="-122"/>
                          <a:ea typeface="楷体" panose="02010609060101010101" pitchFamily="49" charset="-122"/>
                        </a:defRPr>
                      </a:lvl1pPr>
                      <a:lvl2pPr marL="742950" lvl="1" indent="-285750" algn="l" defTabSz="914400" rtl="0" eaLnBrk="0" fontAlgn="base" latinLnBrk="0" hangingPunct="0">
                        <a:lnSpc>
                          <a:spcPct val="100000"/>
                        </a:lnSpc>
                        <a:spcBef>
                          <a:spcPct val="25000"/>
                        </a:spcBef>
                        <a:spcAft>
                          <a:spcPct val="0"/>
                        </a:spcAft>
                        <a:buClr>
                          <a:srgbClr val="093A80"/>
                        </a:buClr>
                        <a:buSzPct val="75000"/>
                        <a:buFontTx/>
                        <a:buChar char="–"/>
                        <a:defRPr sz="2000" b="0" i="0" u="none" kern="1200" baseline="0">
                          <a:solidFill>
                            <a:schemeClr val="tx1"/>
                          </a:solidFill>
                          <a:latin typeface="楷体" panose="02010609060101010101" pitchFamily="49" charset="-122"/>
                          <a:ea typeface="楷体" panose="02010609060101010101" pitchFamily="49" charset="-122"/>
                        </a:defRPr>
                      </a:lvl2pPr>
                      <a:lvl3pPr marL="1143000" lvl="2" indent="-228600" algn="l" defTabSz="914400" rtl="0" eaLnBrk="0" fontAlgn="base" latinLnBrk="0" hangingPunct="0">
                        <a:lnSpc>
                          <a:spcPct val="100000"/>
                        </a:lnSpc>
                        <a:spcBef>
                          <a:spcPct val="20000"/>
                        </a:spcBef>
                        <a:spcAft>
                          <a:spcPct val="0"/>
                        </a:spcAft>
                        <a:buClr>
                          <a:srgbClr val="093A80"/>
                        </a:buClr>
                        <a:buSzPct val="75000"/>
                        <a:buFont typeface="Wingdings" panose="05000000000000000000" pitchFamily="2" charset="2"/>
                        <a:buChar char="l"/>
                        <a:defRPr sz="1800" b="0" i="0" u="none" kern="1200" baseline="0">
                          <a:solidFill>
                            <a:schemeClr val="tx1"/>
                          </a:solidFill>
                          <a:latin typeface="楷体" panose="02010609060101010101" pitchFamily="49" charset="-122"/>
                          <a:ea typeface="楷体" panose="02010609060101010101" pitchFamily="49" charset="-122"/>
                        </a:defRPr>
                      </a:lvl3pPr>
                      <a:lvl4pPr marL="1600200" lvl="3" indent="-228600" algn="l" defTabSz="914400" rtl="0" eaLnBrk="0" fontAlgn="base" latinLnBrk="0" hangingPunct="0">
                        <a:lnSpc>
                          <a:spcPct val="100000"/>
                        </a:lnSpc>
                        <a:spcBef>
                          <a:spcPct val="20000"/>
                        </a:spcBef>
                        <a:spcAft>
                          <a:spcPct val="0"/>
                        </a:spcAft>
                        <a:buClr>
                          <a:srgbClr val="093A80"/>
                        </a:buClr>
                        <a:buSzPct val="75000"/>
                        <a:buFontTx/>
                        <a:buChar char="–"/>
                        <a:defRPr sz="1800" b="0" i="0" u="none" kern="1200" baseline="0">
                          <a:solidFill>
                            <a:schemeClr val="tx1"/>
                          </a:solidFill>
                          <a:latin typeface="楷体" panose="02010609060101010101" pitchFamily="49" charset="-122"/>
                          <a:ea typeface="楷体" panose="02010609060101010101" pitchFamily="49" charset="-122"/>
                        </a:defRPr>
                      </a:lvl4pPr>
                      <a:lvl5pPr marL="2057400" lvl="4" indent="-228600" algn="l" defTabSz="914400" rtl="0" eaLnBrk="0" fontAlgn="base" latinLnBrk="0" hangingPunct="0">
                        <a:lnSpc>
                          <a:spcPct val="100000"/>
                        </a:lnSpc>
                        <a:spcBef>
                          <a:spcPct val="20000"/>
                        </a:spcBef>
                        <a:spcAft>
                          <a:spcPct val="0"/>
                        </a:spcAft>
                        <a:buClr>
                          <a:srgbClr val="093A80"/>
                        </a:buClr>
                        <a:buSzPct val="75000"/>
                        <a:buFont typeface="Wingdings" panose="05000000000000000000" pitchFamily="2" charset="2"/>
                        <a:buChar char="l"/>
                        <a:defRPr sz="1800" b="0" i="0" u="none" kern="1200" baseline="0">
                          <a:solidFill>
                            <a:schemeClr val="tx1"/>
                          </a:solidFill>
                          <a:latin typeface="楷体" panose="02010609060101010101" pitchFamily="49" charset="-122"/>
                          <a:ea typeface="楷体" panose="02010609060101010101" pitchFamily="49" charset="-122"/>
                        </a:defRPr>
                      </a:lvl5pPr>
                    </a:lstStyle>
                    <a:p>
                      <a:pPr marL="0" lvl="0" indent="0">
                        <a:lnSpc>
                          <a:spcPct val="100000"/>
                        </a:lnSpc>
                        <a:buFontTx/>
                        <a:buNone/>
                      </a:pPr>
                      <a:r>
                        <a:rPr lang="zh-CN" altLang="en-US" sz="1800" b="1" dirty="0">
                          <a:latin typeface="黑体" panose="02010609060101010101" pitchFamily="49" charset="-122"/>
                        </a:rPr>
                        <a:t>视员工为负担、成本</a:t>
                      </a:r>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l" defTabSz="914400" rtl="0" eaLnBrk="0" fontAlgn="base" latinLnBrk="0" hangingPunct="0">
                        <a:lnSpc>
                          <a:spcPct val="95000"/>
                        </a:lnSpc>
                        <a:spcBef>
                          <a:spcPct val="50000"/>
                        </a:spcBef>
                        <a:spcAft>
                          <a:spcPct val="0"/>
                        </a:spcAft>
                        <a:buClr>
                          <a:srgbClr val="093A80"/>
                        </a:buClr>
                        <a:buSzPct val="75000"/>
                        <a:buFont typeface="Wingdings" panose="05000000000000000000" pitchFamily="2" charset="2"/>
                        <a:buChar char="l"/>
                        <a:defRPr sz="2100" u="none" kern="1200" baseline="0">
                          <a:solidFill>
                            <a:schemeClr val="tx1"/>
                          </a:solidFill>
                          <a:latin typeface="楷体" panose="02010609060101010101" pitchFamily="49" charset="-122"/>
                          <a:ea typeface="楷体" panose="02010609060101010101" pitchFamily="49" charset="-122"/>
                        </a:defRPr>
                      </a:lvl1pPr>
                      <a:lvl2pPr marL="742950" lvl="1" indent="-285750" algn="l" defTabSz="914400" rtl="0" eaLnBrk="0" fontAlgn="base" latinLnBrk="0" hangingPunct="0">
                        <a:lnSpc>
                          <a:spcPct val="100000"/>
                        </a:lnSpc>
                        <a:spcBef>
                          <a:spcPct val="25000"/>
                        </a:spcBef>
                        <a:spcAft>
                          <a:spcPct val="0"/>
                        </a:spcAft>
                        <a:buClr>
                          <a:srgbClr val="093A80"/>
                        </a:buClr>
                        <a:buSzPct val="75000"/>
                        <a:buFontTx/>
                        <a:buChar char="–"/>
                        <a:defRPr sz="2000" b="0" i="0" u="none" kern="1200" baseline="0">
                          <a:solidFill>
                            <a:schemeClr val="tx1"/>
                          </a:solidFill>
                          <a:latin typeface="楷体" panose="02010609060101010101" pitchFamily="49" charset="-122"/>
                          <a:ea typeface="楷体" panose="02010609060101010101" pitchFamily="49" charset="-122"/>
                        </a:defRPr>
                      </a:lvl2pPr>
                      <a:lvl3pPr marL="1143000" lvl="2" indent="-228600" algn="l" defTabSz="914400" rtl="0" eaLnBrk="0" fontAlgn="base" latinLnBrk="0" hangingPunct="0">
                        <a:lnSpc>
                          <a:spcPct val="100000"/>
                        </a:lnSpc>
                        <a:spcBef>
                          <a:spcPct val="20000"/>
                        </a:spcBef>
                        <a:spcAft>
                          <a:spcPct val="0"/>
                        </a:spcAft>
                        <a:buClr>
                          <a:srgbClr val="093A80"/>
                        </a:buClr>
                        <a:buSzPct val="75000"/>
                        <a:buFont typeface="Wingdings" panose="05000000000000000000" pitchFamily="2" charset="2"/>
                        <a:buChar char="l"/>
                        <a:defRPr sz="1800" b="0" i="0" u="none" kern="1200" baseline="0">
                          <a:solidFill>
                            <a:schemeClr val="tx1"/>
                          </a:solidFill>
                          <a:latin typeface="楷体" panose="02010609060101010101" pitchFamily="49" charset="-122"/>
                          <a:ea typeface="楷体" panose="02010609060101010101" pitchFamily="49" charset="-122"/>
                        </a:defRPr>
                      </a:lvl3pPr>
                      <a:lvl4pPr marL="1600200" lvl="3" indent="-228600" algn="l" defTabSz="914400" rtl="0" eaLnBrk="0" fontAlgn="base" latinLnBrk="0" hangingPunct="0">
                        <a:lnSpc>
                          <a:spcPct val="100000"/>
                        </a:lnSpc>
                        <a:spcBef>
                          <a:spcPct val="20000"/>
                        </a:spcBef>
                        <a:spcAft>
                          <a:spcPct val="0"/>
                        </a:spcAft>
                        <a:buClr>
                          <a:srgbClr val="093A80"/>
                        </a:buClr>
                        <a:buSzPct val="75000"/>
                        <a:buFontTx/>
                        <a:buChar char="–"/>
                        <a:defRPr sz="1800" b="0" i="0" u="none" kern="1200" baseline="0">
                          <a:solidFill>
                            <a:schemeClr val="tx1"/>
                          </a:solidFill>
                          <a:latin typeface="楷体" panose="02010609060101010101" pitchFamily="49" charset="-122"/>
                          <a:ea typeface="楷体" panose="02010609060101010101" pitchFamily="49" charset="-122"/>
                        </a:defRPr>
                      </a:lvl4pPr>
                      <a:lvl5pPr marL="2057400" lvl="4" indent="-228600" algn="l" defTabSz="914400" rtl="0" eaLnBrk="0" fontAlgn="base" latinLnBrk="0" hangingPunct="0">
                        <a:lnSpc>
                          <a:spcPct val="100000"/>
                        </a:lnSpc>
                        <a:spcBef>
                          <a:spcPct val="20000"/>
                        </a:spcBef>
                        <a:spcAft>
                          <a:spcPct val="0"/>
                        </a:spcAft>
                        <a:buClr>
                          <a:srgbClr val="093A80"/>
                        </a:buClr>
                        <a:buSzPct val="75000"/>
                        <a:buFont typeface="Wingdings" panose="05000000000000000000" pitchFamily="2" charset="2"/>
                        <a:buChar char="l"/>
                        <a:defRPr sz="1800" b="0" i="0" u="none" kern="1200" baseline="0">
                          <a:solidFill>
                            <a:schemeClr val="tx1"/>
                          </a:solidFill>
                          <a:latin typeface="楷体" panose="02010609060101010101" pitchFamily="49" charset="-122"/>
                          <a:ea typeface="楷体" panose="02010609060101010101" pitchFamily="49" charset="-122"/>
                        </a:defRPr>
                      </a:lvl5pPr>
                    </a:lstStyle>
                    <a:p>
                      <a:pPr marL="0" lvl="0" indent="0">
                        <a:lnSpc>
                          <a:spcPct val="100000"/>
                        </a:lnSpc>
                        <a:buFontTx/>
                        <a:buNone/>
                      </a:pPr>
                      <a:r>
                        <a:rPr lang="zh-CN" altLang="en-US" sz="1800" b="1" dirty="0">
                          <a:latin typeface="黑体" panose="02010609060101010101" pitchFamily="49" charset="-122"/>
                        </a:rPr>
                        <a:t>视员工为第一资源</a:t>
                      </a:r>
                    </a:p>
                  </a:txBody>
                  <a:tcPr anchor="ctr">
                    <a:lnL w="12700" cap="flat" cmpd="sng">
                      <a:solidFill>
                        <a:schemeClr val="bg1"/>
                      </a:solidFill>
                      <a:prstDash val="solid"/>
                      <a:headEnd type="none" w="med" len="med"/>
                      <a:tailEnd type="none" w="med" len="med"/>
                    </a:lnL>
                    <a:lnR cap="flat">
                      <a:noFill/>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extLst>
                  <a:ext uri="{0D108BD9-81ED-4DB2-BD59-A6C34878D82A}">
                    <a16:rowId xmlns:a16="http://schemas.microsoft.com/office/drawing/2014/main" val="10001"/>
                  </a:ext>
                </a:extLst>
              </a:tr>
              <a:tr h="641350">
                <a:tc>
                  <a:txBody>
                    <a:bodyPr/>
                    <a:lstStyle>
                      <a:lvl1pPr marL="342900" lvl="0" indent="-342900" algn="l" defTabSz="914400" rtl="0" eaLnBrk="0" fontAlgn="base" latinLnBrk="0" hangingPunct="0">
                        <a:lnSpc>
                          <a:spcPct val="95000"/>
                        </a:lnSpc>
                        <a:spcBef>
                          <a:spcPct val="50000"/>
                        </a:spcBef>
                        <a:spcAft>
                          <a:spcPct val="0"/>
                        </a:spcAft>
                        <a:buClr>
                          <a:srgbClr val="093A80"/>
                        </a:buClr>
                        <a:buSzPct val="75000"/>
                        <a:buFont typeface="Wingdings" panose="05000000000000000000" pitchFamily="2" charset="2"/>
                        <a:buChar char="l"/>
                        <a:defRPr sz="2100" u="none" kern="1200" baseline="0">
                          <a:solidFill>
                            <a:schemeClr val="tx1"/>
                          </a:solidFill>
                          <a:latin typeface="楷体" panose="02010609060101010101" pitchFamily="49" charset="-122"/>
                          <a:ea typeface="楷体" panose="02010609060101010101" pitchFamily="49" charset="-122"/>
                        </a:defRPr>
                      </a:lvl1pPr>
                      <a:lvl2pPr marL="742950" lvl="1" indent="-285750" algn="l" defTabSz="914400" rtl="0" eaLnBrk="0" fontAlgn="base" latinLnBrk="0" hangingPunct="0">
                        <a:lnSpc>
                          <a:spcPct val="100000"/>
                        </a:lnSpc>
                        <a:spcBef>
                          <a:spcPct val="25000"/>
                        </a:spcBef>
                        <a:spcAft>
                          <a:spcPct val="0"/>
                        </a:spcAft>
                        <a:buClr>
                          <a:srgbClr val="093A80"/>
                        </a:buClr>
                        <a:buSzPct val="75000"/>
                        <a:buFontTx/>
                        <a:buChar char="–"/>
                        <a:defRPr sz="2000" b="0" i="0" u="none" kern="1200" baseline="0">
                          <a:solidFill>
                            <a:schemeClr val="tx1"/>
                          </a:solidFill>
                          <a:latin typeface="楷体" panose="02010609060101010101" pitchFamily="49" charset="-122"/>
                          <a:ea typeface="楷体" panose="02010609060101010101" pitchFamily="49" charset="-122"/>
                        </a:defRPr>
                      </a:lvl2pPr>
                      <a:lvl3pPr marL="1143000" lvl="2" indent="-228600" algn="l" defTabSz="914400" rtl="0" eaLnBrk="0" fontAlgn="base" latinLnBrk="0" hangingPunct="0">
                        <a:lnSpc>
                          <a:spcPct val="100000"/>
                        </a:lnSpc>
                        <a:spcBef>
                          <a:spcPct val="20000"/>
                        </a:spcBef>
                        <a:spcAft>
                          <a:spcPct val="0"/>
                        </a:spcAft>
                        <a:buClr>
                          <a:srgbClr val="093A80"/>
                        </a:buClr>
                        <a:buSzPct val="75000"/>
                        <a:buFont typeface="Wingdings" panose="05000000000000000000" pitchFamily="2" charset="2"/>
                        <a:buChar char="l"/>
                        <a:defRPr sz="1800" b="0" i="0" u="none" kern="1200" baseline="0">
                          <a:solidFill>
                            <a:schemeClr val="tx1"/>
                          </a:solidFill>
                          <a:latin typeface="楷体" panose="02010609060101010101" pitchFamily="49" charset="-122"/>
                          <a:ea typeface="楷体" panose="02010609060101010101" pitchFamily="49" charset="-122"/>
                        </a:defRPr>
                      </a:lvl3pPr>
                      <a:lvl4pPr marL="1600200" lvl="3" indent="-228600" algn="l" defTabSz="914400" rtl="0" eaLnBrk="0" fontAlgn="base" latinLnBrk="0" hangingPunct="0">
                        <a:lnSpc>
                          <a:spcPct val="100000"/>
                        </a:lnSpc>
                        <a:spcBef>
                          <a:spcPct val="20000"/>
                        </a:spcBef>
                        <a:spcAft>
                          <a:spcPct val="0"/>
                        </a:spcAft>
                        <a:buClr>
                          <a:srgbClr val="093A80"/>
                        </a:buClr>
                        <a:buSzPct val="75000"/>
                        <a:buFontTx/>
                        <a:buChar char="–"/>
                        <a:defRPr sz="1800" b="0" i="0" u="none" kern="1200" baseline="0">
                          <a:solidFill>
                            <a:schemeClr val="tx1"/>
                          </a:solidFill>
                          <a:latin typeface="楷体" panose="02010609060101010101" pitchFamily="49" charset="-122"/>
                          <a:ea typeface="楷体" panose="02010609060101010101" pitchFamily="49" charset="-122"/>
                        </a:defRPr>
                      </a:lvl4pPr>
                      <a:lvl5pPr marL="2057400" lvl="4" indent="-228600" algn="l" defTabSz="914400" rtl="0" eaLnBrk="0" fontAlgn="base" latinLnBrk="0" hangingPunct="0">
                        <a:lnSpc>
                          <a:spcPct val="100000"/>
                        </a:lnSpc>
                        <a:spcBef>
                          <a:spcPct val="20000"/>
                        </a:spcBef>
                        <a:spcAft>
                          <a:spcPct val="0"/>
                        </a:spcAft>
                        <a:buClr>
                          <a:srgbClr val="093A80"/>
                        </a:buClr>
                        <a:buSzPct val="75000"/>
                        <a:buFont typeface="Wingdings" panose="05000000000000000000" pitchFamily="2" charset="2"/>
                        <a:buChar char="l"/>
                        <a:defRPr sz="1800" b="0" i="0" u="none" kern="1200" baseline="0">
                          <a:solidFill>
                            <a:schemeClr val="tx1"/>
                          </a:solidFill>
                          <a:latin typeface="楷体" panose="02010609060101010101" pitchFamily="49" charset="-122"/>
                          <a:ea typeface="楷体" panose="02010609060101010101" pitchFamily="49" charset="-122"/>
                        </a:defRPr>
                      </a:lvl5pPr>
                    </a:lstStyle>
                    <a:p>
                      <a:pPr marL="0" lvl="0" indent="0" algn="ctr">
                        <a:lnSpc>
                          <a:spcPct val="100000"/>
                        </a:lnSpc>
                        <a:buFontTx/>
                        <a:buNone/>
                      </a:pPr>
                      <a:r>
                        <a:rPr lang="zh-CN" altLang="en-US" sz="1800" b="1" dirty="0">
                          <a:latin typeface="黑体" panose="02010609060101010101" pitchFamily="49" charset="-122"/>
                        </a:rPr>
                        <a:t>管理目的</a:t>
                      </a:r>
                    </a:p>
                  </a:txBody>
                  <a:tcPr anchor="ctr">
                    <a:lnL cap="flat">
                      <a:noFill/>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l" defTabSz="914400" rtl="0" eaLnBrk="0" fontAlgn="base" latinLnBrk="0" hangingPunct="0">
                        <a:lnSpc>
                          <a:spcPct val="95000"/>
                        </a:lnSpc>
                        <a:spcBef>
                          <a:spcPct val="50000"/>
                        </a:spcBef>
                        <a:spcAft>
                          <a:spcPct val="0"/>
                        </a:spcAft>
                        <a:buClr>
                          <a:srgbClr val="093A80"/>
                        </a:buClr>
                        <a:buSzPct val="75000"/>
                        <a:buFont typeface="Wingdings" panose="05000000000000000000" pitchFamily="2" charset="2"/>
                        <a:buChar char="l"/>
                        <a:defRPr sz="2100" u="none" kern="1200" baseline="0">
                          <a:solidFill>
                            <a:schemeClr val="tx1"/>
                          </a:solidFill>
                          <a:latin typeface="楷体" panose="02010609060101010101" pitchFamily="49" charset="-122"/>
                          <a:ea typeface="楷体" panose="02010609060101010101" pitchFamily="49" charset="-122"/>
                        </a:defRPr>
                      </a:lvl1pPr>
                      <a:lvl2pPr marL="742950" lvl="1" indent="-285750" algn="l" defTabSz="914400" rtl="0" eaLnBrk="0" fontAlgn="base" latinLnBrk="0" hangingPunct="0">
                        <a:lnSpc>
                          <a:spcPct val="100000"/>
                        </a:lnSpc>
                        <a:spcBef>
                          <a:spcPct val="25000"/>
                        </a:spcBef>
                        <a:spcAft>
                          <a:spcPct val="0"/>
                        </a:spcAft>
                        <a:buClr>
                          <a:srgbClr val="093A80"/>
                        </a:buClr>
                        <a:buSzPct val="75000"/>
                        <a:buFontTx/>
                        <a:buChar char="–"/>
                        <a:defRPr sz="2000" b="0" i="0" u="none" kern="1200" baseline="0">
                          <a:solidFill>
                            <a:schemeClr val="tx1"/>
                          </a:solidFill>
                          <a:latin typeface="楷体" panose="02010609060101010101" pitchFamily="49" charset="-122"/>
                          <a:ea typeface="楷体" panose="02010609060101010101" pitchFamily="49" charset="-122"/>
                        </a:defRPr>
                      </a:lvl2pPr>
                      <a:lvl3pPr marL="1143000" lvl="2" indent="-228600" algn="l" defTabSz="914400" rtl="0" eaLnBrk="0" fontAlgn="base" latinLnBrk="0" hangingPunct="0">
                        <a:lnSpc>
                          <a:spcPct val="100000"/>
                        </a:lnSpc>
                        <a:spcBef>
                          <a:spcPct val="20000"/>
                        </a:spcBef>
                        <a:spcAft>
                          <a:spcPct val="0"/>
                        </a:spcAft>
                        <a:buClr>
                          <a:srgbClr val="093A80"/>
                        </a:buClr>
                        <a:buSzPct val="75000"/>
                        <a:buFont typeface="Wingdings" panose="05000000000000000000" pitchFamily="2" charset="2"/>
                        <a:buChar char="l"/>
                        <a:defRPr sz="1800" b="0" i="0" u="none" kern="1200" baseline="0">
                          <a:solidFill>
                            <a:schemeClr val="tx1"/>
                          </a:solidFill>
                          <a:latin typeface="楷体" panose="02010609060101010101" pitchFamily="49" charset="-122"/>
                          <a:ea typeface="楷体" panose="02010609060101010101" pitchFamily="49" charset="-122"/>
                        </a:defRPr>
                      </a:lvl3pPr>
                      <a:lvl4pPr marL="1600200" lvl="3" indent="-228600" algn="l" defTabSz="914400" rtl="0" eaLnBrk="0" fontAlgn="base" latinLnBrk="0" hangingPunct="0">
                        <a:lnSpc>
                          <a:spcPct val="100000"/>
                        </a:lnSpc>
                        <a:spcBef>
                          <a:spcPct val="20000"/>
                        </a:spcBef>
                        <a:spcAft>
                          <a:spcPct val="0"/>
                        </a:spcAft>
                        <a:buClr>
                          <a:srgbClr val="093A80"/>
                        </a:buClr>
                        <a:buSzPct val="75000"/>
                        <a:buFontTx/>
                        <a:buChar char="–"/>
                        <a:defRPr sz="1800" b="0" i="0" u="none" kern="1200" baseline="0">
                          <a:solidFill>
                            <a:schemeClr val="tx1"/>
                          </a:solidFill>
                          <a:latin typeface="楷体" panose="02010609060101010101" pitchFamily="49" charset="-122"/>
                          <a:ea typeface="楷体" panose="02010609060101010101" pitchFamily="49" charset="-122"/>
                        </a:defRPr>
                      </a:lvl4pPr>
                      <a:lvl5pPr marL="2057400" lvl="4" indent="-228600" algn="l" defTabSz="914400" rtl="0" eaLnBrk="0" fontAlgn="base" latinLnBrk="0" hangingPunct="0">
                        <a:lnSpc>
                          <a:spcPct val="100000"/>
                        </a:lnSpc>
                        <a:spcBef>
                          <a:spcPct val="20000"/>
                        </a:spcBef>
                        <a:spcAft>
                          <a:spcPct val="0"/>
                        </a:spcAft>
                        <a:buClr>
                          <a:srgbClr val="093A80"/>
                        </a:buClr>
                        <a:buSzPct val="75000"/>
                        <a:buFont typeface="Wingdings" panose="05000000000000000000" pitchFamily="2" charset="2"/>
                        <a:buChar char="l"/>
                        <a:defRPr sz="1800" b="0" i="0" u="none" kern="1200" baseline="0">
                          <a:solidFill>
                            <a:schemeClr val="tx1"/>
                          </a:solidFill>
                          <a:latin typeface="楷体" panose="02010609060101010101" pitchFamily="49" charset="-122"/>
                          <a:ea typeface="楷体" panose="02010609060101010101" pitchFamily="49" charset="-122"/>
                        </a:defRPr>
                      </a:lvl5pPr>
                    </a:lstStyle>
                    <a:p>
                      <a:pPr marL="0" lvl="0" indent="0">
                        <a:lnSpc>
                          <a:spcPct val="100000"/>
                        </a:lnSpc>
                        <a:buFontTx/>
                        <a:buNone/>
                      </a:pPr>
                      <a:r>
                        <a:rPr lang="zh-CN" altLang="en-US" sz="1800" b="1" dirty="0">
                          <a:latin typeface="黑体" panose="02010609060101010101" pitchFamily="49" charset="-122"/>
                        </a:rPr>
                        <a:t>组织短期目标的实现</a:t>
                      </a:r>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l" defTabSz="914400" rtl="0" eaLnBrk="0" fontAlgn="base" latinLnBrk="0" hangingPunct="0">
                        <a:lnSpc>
                          <a:spcPct val="95000"/>
                        </a:lnSpc>
                        <a:spcBef>
                          <a:spcPct val="50000"/>
                        </a:spcBef>
                        <a:spcAft>
                          <a:spcPct val="0"/>
                        </a:spcAft>
                        <a:buClr>
                          <a:srgbClr val="093A80"/>
                        </a:buClr>
                        <a:buSzPct val="75000"/>
                        <a:buFont typeface="Wingdings" panose="05000000000000000000" pitchFamily="2" charset="2"/>
                        <a:buChar char="l"/>
                        <a:defRPr sz="2100" u="none" kern="1200" baseline="0">
                          <a:solidFill>
                            <a:schemeClr val="tx1"/>
                          </a:solidFill>
                          <a:latin typeface="楷体" panose="02010609060101010101" pitchFamily="49" charset="-122"/>
                          <a:ea typeface="楷体" panose="02010609060101010101" pitchFamily="49" charset="-122"/>
                        </a:defRPr>
                      </a:lvl1pPr>
                      <a:lvl2pPr marL="742950" lvl="1" indent="-285750" algn="l" defTabSz="914400" rtl="0" eaLnBrk="0" fontAlgn="base" latinLnBrk="0" hangingPunct="0">
                        <a:lnSpc>
                          <a:spcPct val="100000"/>
                        </a:lnSpc>
                        <a:spcBef>
                          <a:spcPct val="25000"/>
                        </a:spcBef>
                        <a:spcAft>
                          <a:spcPct val="0"/>
                        </a:spcAft>
                        <a:buClr>
                          <a:srgbClr val="093A80"/>
                        </a:buClr>
                        <a:buSzPct val="75000"/>
                        <a:buFontTx/>
                        <a:buChar char="–"/>
                        <a:defRPr sz="2000" b="0" i="0" u="none" kern="1200" baseline="0">
                          <a:solidFill>
                            <a:schemeClr val="tx1"/>
                          </a:solidFill>
                          <a:latin typeface="楷体" panose="02010609060101010101" pitchFamily="49" charset="-122"/>
                          <a:ea typeface="楷体" panose="02010609060101010101" pitchFamily="49" charset="-122"/>
                        </a:defRPr>
                      </a:lvl2pPr>
                      <a:lvl3pPr marL="1143000" lvl="2" indent="-228600" algn="l" defTabSz="914400" rtl="0" eaLnBrk="0" fontAlgn="base" latinLnBrk="0" hangingPunct="0">
                        <a:lnSpc>
                          <a:spcPct val="100000"/>
                        </a:lnSpc>
                        <a:spcBef>
                          <a:spcPct val="20000"/>
                        </a:spcBef>
                        <a:spcAft>
                          <a:spcPct val="0"/>
                        </a:spcAft>
                        <a:buClr>
                          <a:srgbClr val="093A80"/>
                        </a:buClr>
                        <a:buSzPct val="75000"/>
                        <a:buFont typeface="Wingdings" panose="05000000000000000000" pitchFamily="2" charset="2"/>
                        <a:buChar char="l"/>
                        <a:defRPr sz="1800" b="0" i="0" u="none" kern="1200" baseline="0">
                          <a:solidFill>
                            <a:schemeClr val="tx1"/>
                          </a:solidFill>
                          <a:latin typeface="楷体" panose="02010609060101010101" pitchFamily="49" charset="-122"/>
                          <a:ea typeface="楷体" panose="02010609060101010101" pitchFamily="49" charset="-122"/>
                        </a:defRPr>
                      </a:lvl3pPr>
                      <a:lvl4pPr marL="1600200" lvl="3" indent="-228600" algn="l" defTabSz="914400" rtl="0" eaLnBrk="0" fontAlgn="base" latinLnBrk="0" hangingPunct="0">
                        <a:lnSpc>
                          <a:spcPct val="100000"/>
                        </a:lnSpc>
                        <a:spcBef>
                          <a:spcPct val="20000"/>
                        </a:spcBef>
                        <a:spcAft>
                          <a:spcPct val="0"/>
                        </a:spcAft>
                        <a:buClr>
                          <a:srgbClr val="093A80"/>
                        </a:buClr>
                        <a:buSzPct val="75000"/>
                        <a:buFontTx/>
                        <a:buChar char="–"/>
                        <a:defRPr sz="1800" b="0" i="0" u="none" kern="1200" baseline="0">
                          <a:solidFill>
                            <a:schemeClr val="tx1"/>
                          </a:solidFill>
                          <a:latin typeface="楷体" panose="02010609060101010101" pitchFamily="49" charset="-122"/>
                          <a:ea typeface="楷体" panose="02010609060101010101" pitchFamily="49" charset="-122"/>
                        </a:defRPr>
                      </a:lvl4pPr>
                      <a:lvl5pPr marL="2057400" lvl="4" indent="-228600" algn="l" defTabSz="914400" rtl="0" eaLnBrk="0" fontAlgn="base" latinLnBrk="0" hangingPunct="0">
                        <a:lnSpc>
                          <a:spcPct val="100000"/>
                        </a:lnSpc>
                        <a:spcBef>
                          <a:spcPct val="20000"/>
                        </a:spcBef>
                        <a:spcAft>
                          <a:spcPct val="0"/>
                        </a:spcAft>
                        <a:buClr>
                          <a:srgbClr val="093A80"/>
                        </a:buClr>
                        <a:buSzPct val="75000"/>
                        <a:buFont typeface="Wingdings" panose="05000000000000000000" pitchFamily="2" charset="2"/>
                        <a:buChar char="l"/>
                        <a:defRPr sz="1800" b="0" i="0" u="none" kern="1200" baseline="0">
                          <a:solidFill>
                            <a:schemeClr val="tx1"/>
                          </a:solidFill>
                          <a:latin typeface="楷体" panose="02010609060101010101" pitchFamily="49" charset="-122"/>
                          <a:ea typeface="楷体" panose="02010609060101010101" pitchFamily="49" charset="-122"/>
                        </a:defRPr>
                      </a:lvl5pPr>
                    </a:lstStyle>
                    <a:p>
                      <a:pPr marL="0" lvl="0" indent="0">
                        <a:lnSpc>
                          <a:spcPct val="100000"/>
                        </a:lnSpc>
                        <a:buFontTx/>
                        <a:buNone/>
                      </a:pPr>
                      <a:r>
                        <a:rPr lang="zh-CN" altLang="en-US" sz="1800" b="1" dirty="0">
                          <a:latin typeface="黑体" panose="02010609060101010101" pitchFamily="49" charset="-122"/>
                        </a:rPr>
                        <a:t>组织和员工利益的共同实现</a:t>
                      </a:r>
                    </a:p>
                  </a:txBody>
                  <a:tcPr anchor="ctr">
                    <a:lnL w="12700" cap="flat" cmpd="sng">
                      <a:solidFill>
                        <a:schemeClr val="bg1"/>
                      </a:solidFill>
                      <a:prstDash val="solid"/>
                      <a:headEnd type="none" w="med" len="med"/>
                      <a:tailEnd type="none" w="med" len="med"/>
                    </a:lnL>
                    <a:lnR cap="flat">
                      <a:noFill/>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extLst>
                  <a:ext uri="{0D108BD9-81ED-4DB2-BD59-A6C34878D82A}">
                    <a16:rowId xmlns:a16="http://schemas.microsoft.com/office/drawing/2014/main" val="10002"/>
                  </a:ext>
                </a:extLst>
              </a:tr>
              <a:tr h="639763">
                <a:tc>
                  <a:txBody>
                    <a:bodyPr/>
                    <a:lstStyle>
                      <a:lvl1pPr marL="342900" lvl="0" indent="-342900" algn="l" defTabSz="914400" rtl="0" eaLnBrk="0" fontAlgn="base" latinLnBrk="0" hangingPunct="0">
                        <a:lnSpc>
                          <a:spcPct val="95000"/>
                        </a:lnSpc>
                        <a:spcBef>
                          <a:spcPct val="50000"/>
                        </a:spcBef>
                        <a:spcAft>
                          <a:spcPct val="0"/>
                        </a:spcAft>
                        <a:buClr>
                          <a:srgbClr val="093A80"/>
                        </a:buClr>
                        <a:buSzPct val="75000"/>
                        <a:buFont typeface="Wingdings" panose="05000000000000000000" pitchFamily="2" charset="2"/>
                        <a:buChar char="l"/>
                        <a:defRPr sz="2100" u="none" kern="1200" baseline="0">
                          <a:solidFill>
                            <a:schemeClr val="tx1"/>
                          </a:solidFill>
                          <a:latin typeface="楷体" panose="02010609060101010101" pitchFamily="49" charset="-122"/>
                          <a:ea typeface="楷体" panose="02010609060101010101" pitchFamily="49" charset="-122"/>
                        </a:defRPr>
                      </a:lvl1pPr>
                      <a:lvl2pPr marL="742950" lvl="1" indent="-285750" algn="l" defTabSz="914400" rtl="0" eaLnBrk="0" fontAlgn="base" latinLnBrk="0" hangingPunct="0">
                        <a:lnSpc>
                          <a:spcPct val="100000"/>
                        </a:lnSpc>
                        <a:spcBef>
                          <a:spcPct val="25000"/>
                        </a:spcBef>
                        <a:spcAft>
                          <a:spcPct val="0"/>
                        </a:spcAft>
                        <a:buClr>
                          <a:srgbClr val="093A80"/>
                        </a:buClr>
                        <a:buSzPct val="75000"/>
                        <a:buFontTx/>
                        <a:buChar char="–"/>
                        <a:defRPr sz="2000" b="0" i="0" u="none" kern="1200" baseline="0">
                          <a:solidFill>
                            <a:schemeClr val="tx1"/>
                          </a:solidFill>
                          <a:latin typeface="楷体" panose="02010609060101010101" pitchFamily="49" charset="-122"/>
                          <a:ea typeface="楷体" panose="02010609060101010101" pitchFamily="49" charset="-122"/>
                        </a:defRPr>
                      </a:lvl2pPr>
                      <a:lvl3pPr marL="1143000" lvl="2" indent="-228600" algn="l" defTabSz="914400" rtl="0" eaLnBrk="0" fontAlgn="base" latinLnBrk="0" hangingPunct="0">
                        <a:lnSpc>
                          <a:spcPct val="100000"/>
                        </a:lnSpc>
                        <a:spcBef>
                          <a:spcPct val="20000"/>
                        </a:spcBef>
                        <a:spcAft>
                          <a:spcPct val="0"/>
                        </a:spcAft>
                        <a:buClr>
                          <a:srgbClr val="093A80"/>
                        </a:buClr>
                        <a:buSzPct val="75000"/>
                        <a:buFont typeface="Wingdings" panose="05000000000000000000" pitchFamily="2" charset="2"/>
                        <a:buChar char="l"/>
                        <a:defRPr sz="1800" b="0" i="0" u="none" kern="1200" baseline="0">
                          <a:solidFill>
                            <a:schemeClr val="tx1"/>
                          </a:solidFill>
                          <a:latin typeface="楷体" panose="02010609060101010101" pitchFamily="49" charset="-122"/>
                          <a:ea typeface="楷体" panose="02010609060101010101" pitchFamily="49" charset="-122"/>
                        </a:defRPr>
                      </a:lvl3pPr>
                      <a:lvl4pPr marL="1600200" lvl="3" indent="-228600" algn="l" defTabSz="914400" rtl="0" eaLnBrk="0" fontAlgn="base" latinLnBrk="0" hangingPunct="0">
                        <a:lnSpc>
                          <a:spcPct val="100000"/>
                        </a:lnSpc>
                        <a:spcBef>
                          <a:spcPct val="20000"/>
                        </a:spcBef>
                        <a:spcAft>
                          <a:spcPct val="0"/>
                        </a:spcAft>
                        <a:buClr>
                          <a:srgbClr val="093A80"/>
                        </a:buClr>
                        <a:buSzPct val="75000"/>
                        <a:buFontTx/>
                        <a:buChar char="–"/>
                        <a:defRPr sz="1800" b="0" i="0" u="none" kern="1200" baseline="0">
                          <a:solidFill>
                            <a:schemeClr val="tx1"/>
                          </a:solidFill>
                          <a:latin typeface="楷体" panose="02010609060101010101" pitchFamily="49" charset="-122"/>
                          <a:ea typeface="楷体" panose="02010609060101010101" pitchFamily="49" charset="-122"/>
                        </a:defRPr>
                      </a:lvl4pPr>
                      <a:lvl5pPr marL="2057400" lvl="4" indent="-228600" algn="l" defTabSz="914400" rtl="0" eaLnBrk="0" fontAlgn="base" latinLnBrk="0" hangingPunct="0">
                        <a:lnSpc>
                          <a:spcPct val="100000"/>
                        </a:lnSpc>
                        <a:spcBef>
                          <a:spcPct val="20000"/>
                        </a:spcBef>
                        <a:spcAft>
                          <a:spcPct val="0"/>
                        </a:spcAft>
                        <a:buClr>
                          <a:srgbClr val="093A80"/>
                        </a:buClr>
                        <a:buSzPct val="75000"/>
                        <a:buFont typeface="Wingdings" panose="05000000000000000000" pitchFamily="2" charset="2"/>
                        <a:buChar char="l"/>
                        <a:defRPr sz="1800" b="0" i="0" u="none" kern="1200" baseline="0">
                          <a:solidFill>
                            <a:schemeClr val="tx1"/>
                          </a:solidFill>
                          <a:latin typeface="楷体" panose="02010609060101010101" pitchFamily="49" charset="-122"/>
                          <a:ea typeface="楷体" panose="02010609060101010101" pitchFamily="49" charset="-122"/>
                        </a:defRPr>
                      </a:lvl5pPr>
                    </a:lstStyle>
                    <a:p>
                      <a:pPr marL="0" lvl="0" indent="0" algn="ctr">
                        <a:lnSpc>
                          <a:spcPct val="100000"/>
                        </a:lnSpc>
                        <a:buFontTx/>
                        <a:buNone/>
                      </a:pPr>
                      <a:r>
                        <a:rPr lang="zh-CN" altLang="en-US" sz="1800" b="1" dirty="0">
                          <a:latin typeface="黑体" panose="02010609060101010101" pitchFamily="49" charset="-122"/>
                        </a:rPr>
                        <a:t>管理活动</a:t>
                      </a:r>
                    </a:p>
                  </a:txBody>
                  <a:tcPr anchor="ctr">
                    <a:lnL cap="flat">
                      <a:noFill/>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l" defTabSz="914400" rtl="0" eaLnBrk="0" fontAlgn="base" latinLnBrk="0" hangingPunct="0">
                        <a:lnSpc>
                          <a:spcPct val="95000"/>
                        </a:lnSpc>
                        <a:spcBef>
                          <a:spcPct val="50000"/>
                        </a:spcBef>
                        <a:spcAft>
                          <a:spcPct val="0"/>
                        </a:spcAft>
                        <a:buClr>
                          <a:srgbClr val="093A80"/>
                        </a:buClr>
                        <a:buSzPct val="75000"/>
                        <a:buFont typeface="Wingdings" panose="05000000000000000000" pitchFamily="2" charset="2"/>
                        <a:buChar char="l"/>
                        <a:defRPr sz="2100" u="none" kern="1200" baseline="0">
                          <a:solidFill>
                            <a:schemeClr val="tx1"/>
                          </a:solidFill>
                          <a:latin typeface="楷体" panose="02010609060101010101" pitchFamily="49" charset="-122"/>
                          <a:ea typeface="楷体" panose="02010609060101010101" pitchFamily="49" charset="-122"/>
                        </a:defRPr>
                      </a:lvl1pPr>
                      <a:lvl2pPr marL="742950" lvl="1" indent="-285750" algn="l" defTabSz="914400" rtl="0" eaLnBrk="0" fontAlgn="base" latinLnBrk="0" hangingPunct="0">
                        <a:lnSpc>
                          <a:spcPct val="100000"/>
                        </a:lnSpc>
                        <a:spcBef>
                          <a:spcPct val="25000"/>
                        </a:spcBef>
                        <a:spcAft>
                          <a:spcPct val="0"/>
                        </a:spcAft>
                        <a:buClr>
                          <a:srgbClr val="093A80"/>
                        </a:buClr>
                        <a:buSzPct val="75000"/>
                        <a:buFontTx/>
                        <a:buChar char="–"/>
                        <a:defRPr sz="2000" b="0" i="0" u="none" kern="1200" baseline="0">
                          <a:solidFill>
                            <a:schemeClr val="tx1"/>
                          </a:solidFill>
                          <a:latin typeface="楷体" panose="02010609060101010101" pitchFamily="49" charset="-122"/>
                          <a:ea typeface="楷体" panose="02010609060101010101" pitchFamily="49" charset="-122"/>
                        </a:defRPr>
                      </a:lvl2pPr>
                      <a:lvl3pPr marL="1143000" lvl="2" indent="-228600" algn="l" defTabSz="914400" rtl="0" eaLnBrk="0" fontAlgn="base" latinLnBrk="0" hangingPunct="0">
                        <a:lnSpc>
                          <a:spcPct val="100000"/>
                        </a:lnSpc>
                        <a:spcBef>
                          <a:spcPct val="20000"/>
                        </a:spcBef>
                        <a:spcAft>
                          <a:spcPct val="0"/>
                        </a:spcAft>
                        <a:buClr>
                          <a:srgbClr val="093A80"/>
                        </a:buClr>
                        <a:buSzPct val="75000"/>
                        <a:buFont typeface="Wingdings" panose="05000000000000000000" pitchFamily="2" charset="2"/>
                        <a:buChar char="l"/>
                        <a:defRPr sz="1800" b="0" i="0" u="none" kern="1200" baseline="0">
                          <a:solidFill>
                            <a:schemeClr val="tx1"/>
                          </a:solidFill>
                          <a:latin typeface="楷体" panose="02010609060101010101" pitchFamily="49" charset="-122"/>
                          <a:ea typeface="楷体" panose="02010609060101010101" pitchFamily="49" charset="-122"/>
                        </a:defRPr>
                      </a:lvl3pPr>
                      <a:lvl4pPr marL="1600200" lvl="3" indent="-228600" algn="l" defTabSz="914400" rtl="0" eaLnBrk="0" fontAlgn="base" latinLnBrk="0" hangingPunct="0">
                        <a:lnSpc>
                          <a:spcPct val="100000"/>
                        </a:lnSpc>
                        <a:spcBef>
                          <a:spcPct val="20000"/>
                        </a:spcBef>
                        <a:spcAft>
                          <a:spcPct val="0"/>
                        </a:spcAft>
                        <a:buClr>
                          <a:srgbClr val="093A80"/>
                        </a:buClr>
                        <a:buSzPct val="75000"/>
                        <a:buFontTx/>
                        <a:buChar char="–"/>
                        <a:defRPr sz="1800" b="0" i="0" u="none" kern="1200" baseline="0">
                          <a:solidFill>
                            <a:schemeClr val="tx1"/>
                          </a:solidFill>
                          <a:latin typeface="楷体" panose="02010609060101010101" pitchFamily="49" charset="-122"/>
                          <a:ea typeface="楷体" panose="02010609060101010101" pitchFamily="49" charset="-122"/>
                        </a:defRPr>
                      </a:lvl4pPr>
                      <a:lvl5pPr marL="2057400" lvl="4" indent="-228600" algn="l" defTabSz="914400" rtl="0" eaLnBrk="0" fontAlgn="base" latinLnBrk="0" hangingPunct="0">
                        <a:lnSpc>
                          <a:spcPct val="100000"/>
                        </a:lnSpc>
                        <a:spcBef>
                          <a:spcPct val="20000"/>
                        </a:spcBef>
                        <a:spcAft>
                          <a:spcPct val="0"/>
                        </a:spcAft>
                        <a:buClr>
                          <a:srgbClr val="093A80"/>
                        </a:buClr>
                        <a:buSzPct val="75000"/>
                        <a:buFont typeface="Wingdings" panose="05000000000000000000" pitchFamily="2" charset="2"/>
                        <a:buChar char="l"/>
                        <a:defRPr sz="1800" b="0" i="0" u="none" kern="1200" baseline="0">
                          <a:solidFill>
                            <a:schemeClr val="tx1"/>
                          </a:solidFill>
                          <a:latin typeface="楷体" panose="02010609060101010101" pitchFamily="49" charset="-122"/>
                          <a:ea typeface="楷体" panose="02010609060101010101" pitchFamily="49" charset="-122"/>
                        </a:defRPr>
                      </a:lvl5pPr>
                    </a:lstStyle>
                    <a:p>
                      <a:pPr marL="0" lvl="0" indent="0">
                        <a:lnSpc>
                          <a:spcPct val="100000"/>
                        </a:lnSpc>
                        <a:buFontTx/>
                        <a:buNone/>
                      </a:pPr>
                      <a:r>
                        <a:rPr lang="zh-CN" altLang="en-US" sz="1800" b="1" dirty="0">
                          <a:latin typeface="黑体" panose="02010609060101010101" pitchFamily="49" charset="-122"/>
                        </a:rPr>
                        <a:t>重视用、轻开发</a:t>
                      </a:r>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l" defTabSz="914400" rtl="0" eaLnBrk="0" fontAlgn="base" latinLnBrk="0" hangingPunct="0">
                        <a:lnSpc>
                          <a:spcPct val="95000"/>
                        </a:lnSpc>
                        <a:spcBef>
                          <a:spcPct val="50000"/>
                        </a:spcBef>
                        <a:spcAft>
                          <a:spcPct val="0"/>
                        </a:spcAft>
                        <a:buClr>
                          <a:srgbClr val="093A80"/>
                        </a:buClr>
                        <a:buSzPct val="75000"/>
                        <a:buFont typeface="Wingdings" panose="05000000000000000000" pitchFamily="2" charset="2"/>
                        <a:buChar char="l"/>
                        <a:defRPr sz="2100" u="none" kern="1200" baseline="0">
                          <a:solidFill>
                            <a:schemeClr val="tx1"/>
                          </a:solidFill>
                          <a:latin typeface="楷体" panose="02010609060101010101" pitchFamily="49" charset="-122"/>
                          <a:ea typeface="楷体" panose="02010609060101010101" pitchFamily="49" charset="-122"/>
                        </a:defRPr>
                      </a:lvl1pPr>
                      <a:lvl2pPr marL="742950" lvl="1" indent="-285750" algn="l" defTabSz="914400" rtl="0" eaLnBrk="0" fontAlgn="base" latinLnBrk="0" hangingPunct="0">
                        <a:lnSpc>
                          <a:spcPct val="100000"/>
                        </a:lnSpc>
                        <a:spcBef>
                          <a:spcPct val="25000"/>
                        </a:spcBef>
                        <a:spcAft>
                          <a:spcPct val="0"/>
                        </a:spcAft>
                        <a:buClr>
                          <a:srgbClr val="093A80"/>
                        </a:buClr>
                        <a:buSzPct val="75000"/>
                        <a:buFontTx/>
                        <a:buChar char="–"/>
                        <a:defRPr sz="2000" b="0" i="0" u="none" kern="1200" baseline="0">
                          <a:solidFill>
                            <a:schemeClr val="tx1"/>
                          </a:solidFill>
                          <a:latin typeface="楷体" panose="02010609060101010101" pitchFamily="49" charset="-122"/>
                          <a:ea typeface="楷体" panose="02010609060101010101" pitchFamily="49" charset="-122"/>
                        </a:defRPr>
                      </a:lvl2pPr>
                      <a:lvl3pPr marL="1143000" lvl="2" indent="-228600" algn="l" defTabSz="914400" rtl="0" eaLnBrk="0" fontAlgn="base" latinLnBrk="0" hangingPunct="0">
                        <a:lnSpc>
                          <a:spcPct val="100000"/>
                        </a:lnSpc>
                        <a:spcBef>
                          <a:spcPct val="20000"/>
                        </a:spcBef>
                        <a:spcAft>
                          <a:spcPct val="0"/>
                        </a:spcAft>
                        <a:buClr>
                          <a:srgbClr val="093A80"/>
                        </a:buClr>
                        <a:buSzPct val="75000"/>
                        <a:buFont typeface="Wingdings" panose="05000000000000000000" pitchFamily="2" charset="2"/>
                        <a:buChar char="l"/>
                        <a:defRPr sz="1800" b="0" i="0" u="none" kern="1200" baseline="0">
                          <a:solidFill>
                            <a:schemeClr val="tx1"/>
                          </a:solidFill>
                          <a:latin typeface="楷体" panose="02010609060101010101" pitchFamily="49" charset="-122"/>
                          <a:ea typeface="楷体" panose="02010609060101010101" pitchFamily="49" charset="-122"/>
                        </a:defRPr>
                      </a:lvl3pPr>
                      <a:lvl4pPr marL="1600200" lvl="3" indent="-228600" algn="l" defTabSz="914400" rtl="0" eaLnBrk="0" fontAlgn="base" latinLnBrk="0" hangingPunct="0">
                        <a:lnSpc>
                          <a:spcPct val="100000"/>
                        </a:lnSpc>
                        <a:spcBef>
                          <a:spcPct val="20000"/>
                        </a:spcBef>
                        <a:spcAft>
                          <a:spcPct val="0"/>
                        </a:spcAft>
                        <a:buClr>
                          <a:srgbClr val="093A80"/>
                        </a:buClr>
                        <a:buSzPct val="75000"/>
                        <a:buFontTx/>
                        <a:buChar char="–"/>
                        <a:defRPr sz="1800" b="0" i="0" u="none" kern="1200" baseline="0">
                          <a:solidFill>
                            <a:schemeClr val="tx1"/>
                          </a:solidFill>
                          <a:latin typeface="楷体" panose="02010609060101010101" pitchFamily="49" charset="-122"/>
                          <a:ea typeface="楷体" panose="02010609060101010101" pitchFamily="49" charset="-122"/>
                        </a:defRPr>
                      </a:lvl4pPr>
                      <a:lvl5pPr marL="2057400" lvl="4" indent="-228600" algn="l" defTabSz="914400" rtl="0" eaLnBrk="0" fontAlgn="base" latinLnBrk="0" hangingPunct="0">
                        <a:lnSpc>
                          <a:spcPct val="100000"/>
                        </a:lnSpc>
                        <a:spcBef>
                          <a:spcPct val="20000"/>
                        </a:spcBef>
                        <a:spcAft>
                          <a:spcPct val="0"/>
                        </a:spcAft>
                        <a:buClr>
                          <a:srgbClr val="093A80"/>
                        </a:buClr>
                        <a:buSzPct val="75000"/>
                        <a:buFont typeface="Wingdings" panose="05000000000000000000" pitchFamily="2" charset="2"/>
                        <a:buChar char="l"/>
                        <a:defRPr sz="1800" b="0" i="0" u="none" kern="1200" baseline="0">
                          <a:solidFill>
                            <a:schemeClr val="tx1"/>
                          </a:solidFill>
                          <a:latin typeface="楷体" panose="02010609060101010101" pitchFamily="49" charset="-122"/>
                          <a:ea typeface="楷体" panose="02010609060101010101" pitchFamily="49" charset="-122"/>
                        </a:defRPr>
                      </a:lvl5pPr>
                    </a:lstStyle>
                    <a:p>
                      <a:pPr marL="0" lvl="0" indent="0">
                        <a:lnSpc>
                          <a:spcPct val="100000"/>
                        </a:lnSpc>
                        <a:buFontTx/>
                        <a:buNone/>
                      </a:pPr>
                      <a:r>
                        <a:rPr lang="zh-CN" altLang="en-US" sz="1800" b="1" dirty="0">
                          <a:latin typeface="黑体" panose="02010609060101010101" pitchFamily="49" charset="-122"/>
                        </a:rPr>
                        <a:t>重视培训开发</a:t>
                      </a:r>
                    </a:p>
                  </a:txBody>
                  <a:tcPr anchor="ctr">
                    <a:lnL w="12700" cap="flat" cmpd="sng">
                      <a:solidFill>
                        <a:schemeClr val="bg1"/>
                      </a:solidFill>
                      <a:prstDash val="solid"/>
                      <a:headEnd type="none" w="med" len="med"/>
                      <a:tailEnd type="none" w="med" len="med"/>
                    </a:lnL>
                    <a:lnR cap="flat">
                      <a:noFill/>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extLst>
                  <a:ext uri="{0D108BD9-81ED-4DB2-BD59-A6C34878D82A}">
                    <a16:rowId xmlns:a16="http://schemas.microsoft.com/office/drawing/2014/main" val="10003"/>
                  </a:ext>
                </a:extLst>
              </a:tr>
              <a:tr h="639762">
                <a:tc>
                  <a:txBody>
                    <a:bodyPr/>
                    <a:lstStyle>
                      <a:lvl1pPr marL="342900" lvl="0" indent="-342900" algn="l" defTabSz="914400" rtl="0" eaLnBrk="0" fontAlgn="base" latinLnBrk="0" hangingPunct="0">
                        <a:lnSpc>
                          <a:spcPct val="95000"/>
                        </a:lnSpc>
                        <a:spcBef>
                          <a:spcPct val="50000"/>
                        </a:spcBef>
                        <a:spcAft>
                          <a:spcPct val="0"/>
                        </a:spcAft>
                        <a:buClr>
                          <a:srgbClr val="093A80"/>
                        </a:buClr>
                        <a:buSzPct val="75000"/>
                        <a:buFont typeface="Wingdings" panose="05000000000000000000" pitchFamily="2" charset="2"/>
                        <a:buChar char="l"/>
                        <a:defRPr sz="2100" u="none" kern="1200" baseline="0">
                          <a:solidFill>
                            <a:schemeClr val="tx1"/>
                          </a:solidFill>
                          <a:latin typeface="楷体" panose="02010609060101010101" pitchFamily="49" charset="-122"/>
                          <a:ea typeface="楷体" panose="02010609060101010101" pitchFamily="49" charset="-122"/>
                        </a:defRPr>
                      </a:lvl1pPr>
                      <a:lvl2pPr marL="742950" lvl="1" indent="-285750" algn="l" defTabSz="914400" rtl="0" eaLnBrk="0" fontAlgn="base" latinLnBrk="0" hangingPunct="0">
                        <a:lnSpc>
                          <a:spcPct val="100000"/>
                        </a:lnSpc>
                        <a:spcBef>
                          <a:spcPct val="25000"/>
                        </a:spcBef>
                        <a:spcAft>
                          <a:spcPct val="0"/>
                        </a:spcAft>
                        <a:buClr>
                          <a:srgbClr val="093A80"/>
                        </a:buClr>
                        <a:buSzPct val="75000"/>
                        <a:buFontTx/>
                        <a:buChar char="–"/>
                        <a:defRPr sz="2000" b="0" i="0" u="none" kern="1200" baseline="0">
                          <a:solidFill>
                            <a:schemeClr val="tx1"/>
                          </a:solidFill>
                          <a:latin typeface="楷体" panose="02010609060101010101" pitchFamily="49" charset="-122"/>
                          <a:ea typeface="楷体" panose="02010609060101010101" pitchFamily="49" charset="-122"/>
                        </a:defRPr>
                      </a:lvl2pPr>
                      <a:lvl3pPr marL="1143000" lvl="2" indent="-228600" algn="l" defTabSz="914400" rtl="0" eaLnBrk="0" fontAlgn="base" latinLnBrk="0" hangingPunct="0">
                        <a:lnSpc>
                          <a:spcPct val="100000"/>
                        </a:lnSpc>
                        <a:spcBef>
                          <a:spcPct val="20000"/>
                        </a:spcBef>
                        <a:spcAft>
                          <a:spcPct val="0"/>
                        </a:spcAft>
                        <a:buClr>
                          <a:srgbClr val="093A80"/>
                        </a:buClr>
                        <a:buSzPct val="75000"/>
                        <a:buFont typeface="Wingdings" panose="05000000000000000000" pitchFamily="2" charset="2"/>
                        <a:buChar char="l"/>
                        <a:defRPr sz="1800" b="0" i="0" u="none" kern="1200" baseline="0">
                          <a:solidFill>
                            <a:schemeClr val="tx1"/>
                          </a:solidFill>
                          <a:latin typeface="楷体" panose="02010609060101010101" pitchFamily="49" charset="-122"/>
                          <a:ea typeface="楷体" panose="02010609060101010101" pitchFamily="49" charset="-122"/>
                        </a:defRPr>
                      </a:lvl3pPr>
                      <a:lvl4pPr marL="1600200" lvl="3" indent="-228600" algn="l" defTabSz="914400" rtl="0" eaLnBrk="0" fontAlgn="base" latinLnBrk="0" hangingPunct="0">
                        <a:lnSpc>
                          <a:spcPct val="100000"/>
                        </a:lnSpc>
                        <a:spcBef>
                          <a:spcPct val="20000"/>
                        </a:spcBef>
                        <a:spcAft>
                          <a:spcPct val="0"/>
                        </a:spcAft>
                        <a:buClr>
                          <a:srgbClr val="093A80"/>
                        </a:buClr>
                        <a:buSzPct val="75000"/>
                        <a:buFontTx/>
                        <a:buChar char="–"/>
                        <a:defRPr sz="1800" b="0" i="0" u="none" kern="1200" baseline="0">
                          <a:solidFill>
                            <a:schemeClr val="tx1"/>
                          </a:solidFill>
                          <a:latin typeface="楷体" panose="02010609060101010101" pitchFamily="49" charset="-122"/>
                          <a:ea typeface="楷体" panose="02010609060101010101" pitchFamily="49" charset="-122"/>
                        </a:defRPr>
                      </a:lvl4pPr>
                      <a:lvl5pPr marL="2057400" lvl="4" indent="-228600" algn="l" defTabSz="914400" rtl="0" eaLnBrk="0" fontAlgn="base" latinLnBrk="0" hangingPunct="0">
                        <a:lnSpc>
                          <a:spcPct val="100000"/>
                        </a:lnSpc>
                        <a:spcBef>
                          <a:spcPct val="20000"/>
                        </a:spcBef>
                        <a:spcAft>
                          <a:spcPct val="0"/>
                        </a:spcAft>
                        <a:buClr>
                          <a:srgbClr val="093A80"/>
                        </a:buClr>
                        <a:buSzPct val="75000"/>
                        <a:buFont typeface="Wingdings" panose="05000000000000000000" pitchFamily="2" charset="2"/>
                        <a:buChar char="l"/>
                        <a:defRPr sz="1800" b="0" i="0" u="none" kern="1200" baseline="0">
                          <a:solidFill>
                            <a:schemeClr val="tx1"/>
                          </a:solidFill>
                          <a:latin typeface="楷体" panose="02010609060101010101" pitchFamily="49" charset="-122"/>
                          <a:ea typeface="楷体" panose="02010609060101010101" pitchFamily="49" charset="-122"/>
                        </a:defRPr>
                      </a:lvl5pPr>
                    </a:lstStyle>
                    <a:p>
                      <a:pPr marL="0" lvl="0" indent="0" algn="ctr">
                        <a:lnSpc>
                          <a:spcPct val="100000"/>
                        </a:lnSpc>
                        <a:buFontTx/>
                        <a:buNone/>
                      </a:pPr>
                      <a:r>
                        <a:rPr lang="zh-CN" altLang="en-US" sz="1800" b="1" dirty="0">
                          <a:latin typeface="黑体" panose="02010609060101010101" pitchFamily="49" charset="-122"/>
                        </a:rPr>
                        <a:t>管理内容</a:t>
                      </a:r>
                    </a:p>
                  </a:txBody>
                  <a:tcPr anchor="ctr">
                    <a:lnL cap="flat">
                      <a:noFill/>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l" defTabSz="914400" rtl="0" eaLnBrk="0" fontAlgn="base" latinLnBrk="0" hangingPunct="0">
                        <a:lnSpc>
                          <a:spcPct val="95000"/>
                        </a:lnSpc>
                        <a:spcBef>
                          <a:spcPct val="50000"/>
                        </a:spcBef>
                        <a:spcAft>
                          <a:spcPct val="0"/>
                        </a:spcAft>
                        <a:buClr>
                          <a:srgbClr val="093A80"/>
                        </a:buClr>
                        <a:buSzPct val="75000"/>
                        <a:buFont typeface="Wingdings" panose="05000000000000000000" pitchFamily="2" charset="2"/>
                        <a:buChar char="l"/>
                        <a:defRPr sz="2100" u="none" kern="1200" baseline="0">
                          <a:solidFill>
                            <a:schemeClr val="tx1"/>
                          </a:solidFill>
                          <a:latin typeface="楷体" panose="02010609060101010101" pitchFamily="49" charset="-122"/>
                          <a:ea typeface="楷体" panose="02010609060101010101" pitchFamily="49" charset="-122"/>
                        </a:defRPr>
                      </a:lvl1pPr>
                      <a:lvl2pPr marL="742950" lvl="1" indent="-285750" algn="l" defTabSz="914400" rtl="0" eaLnBrk="0" fontAlgn="base" latinLnBrk="0" hangingPunct="0">
                        <a:lnSpc>
                          <a:spcPct val="100000"/>
                        </a:lnSpc>
                        <a:spcBef>
                          <a:spcPct val="25000"/>
                        </a:spcBef>
                        <a:spcAft>
                          <a:spcPct val="0"/>
                        </a:spcAft>
                        <a:buClr>
                          <a:srgbClr val="093A80"/>
                        </a:buClr>
                        <a:buSzPct val="75000"/>
                        <a:buFontTx/>
                        <a:buChar char="–"/>
                        <a:defRPr sz="2000" b="0" i="0" u="none" kern="1200" baseline="0">
                          <a:solidFill>
                            <a:schemeClr val="tx1"/>
                          </a:solidFill>
                          <a:latin typeface="楷体" panose="02010609060101010101" pitchFamily="49" charset="-122"/>
                          <a:ea typeface="楷体" panose="02010609060101010101" pitchFamily="49" charset="-122"/>
                        </a:defRPr>
                      </a:lvl2pPr>
                      <a:lvl3pPr marL="1143000" lvl="2" indent="-228600" algn="l" defTabSz="914400" rtl="0" eaLnBrk="0" fontAlgn="base" latinLnBrk="0" hangingPunct="0">
                        <a:lnSpc>
                          <a:spcPct val="100000"/>
                        </a:lnSpc>
                        <a:spcBef>
                          <a:spcPct val="20000"/>
                        </a:spcBef>
                        <a:spcAft>
                          <a:spcPct val="0"/>
                        </a:spcAft>
                        <a:buClr>
                          <a:srgbClr val="093A80"/>
                        </a:buClr>
                        <a:buSzPct val="75000"/>
                        <a:buFont typeface="Wingdings" panose="05000000000000000000" pitchFamily="2" charset="2"/>
                        <a:buChar char="l"/>
                        <a:defRPr sz="1800" b="0" i="0" u="none" kern="1200" baseline="0">
                          <a:solidFill>
                            <a:schemeClr val="tx1"/>
                          </a:solidFill>
                          <a:latin typeface="楷体" panose="02010609060101010101" pitchFamily="49" charset="-122"/>
                          <a:ea typeface="楷体" panose="02010609060101010101" pitchFamily="49" charset="-122"/>
                        </a:defRPr>
                      </a:lvl3pPr>
                      <a:lvl4pPr marL="1600200" lvl="3" indent="-228600" algn="l" defTabSz="914400" rtl="0" eaLnBrk="0" fontAlgn="base" latinLnBrk="0" hangingPunct="0">
                        <a:lnSpc>
                          <a:spcPct val="100000"/>
                        </a:lnSpc>
                        <a:spcBef>
                          <a:spcPct val="20000"/>
                        </a:spcBef>
                        <a:spcAft>
                          <a:spcPct val="0"/>
                        </a:spcAft>
                        <a:buClr>
                          <a:srgbClr val="093A80"/>
                        </a:buClr>
                        <a:buSzPct val="75000"/>
                        <a:buFontTx/>
                        <a:buChar char="–"/>
                        <a:defRPr sz="1800" b="0" i="0" u="none" kern="1200" baseline="0">
                          <a:solidFill>
                            <a:schemeClr val="tx1"/>
                          </a:solidFill>
                          <a:latin typeface="楷体" panose="02010609060101010101" pitchFamily="49" charset="-122"/>
                          <a:ea typeface="楷体" panose="02010609060101010101" pitchFamily="49" charset="-122"/>
                        </a:defRPr>
                      </a:lvl4pPr>
                      <a:lvl5pPr marL="2057400" lvl="4" indent="-228600" algn="l" defTabSz="914400" rtl="0" eaLnBrk="0" fontAlgn="base" latinLnBrk="0" hangingPunct="0">
                        <a:lnSpc>
                          <a:spcPct val="100000"/>
                        </a:lnSpc>
                        <a:spcBef>
                          <a:spcPct val="20000"/>
                        </a:spcBef>
                        <a:spcAft>
                          <a:spcPct val="0"/>
                        </a:spcAft>
                        <a:buClr>
                          <a:srgbClr val="093A80"/>
                        </a:buClr>
                        <a:buSzPct val="75000"/>
                        <a:buFont typeface="Wingdings" panose="05000000000000000000" pitchFamily="2" charset="2"/>
                        <a:buChar char="l"/>
                        <a:defRPr sz="1800" b="0" i="0" u="none" kern="1200" baseline="0">
                          <a:solidFill>
                            <a:schemeClr val="tx1"/>
                          </a:solidFill>
                          <a:latin typeface="楷体" panose="02010609060101010101" pitchFamily="49" charset="-122"/>
                          <a:ea typeface="楷体" panose="02010609060101010101" pitchFamily="49" charset="-122"/>
                        </a:defRPr>
                      </a:lvl5pPr>
                    </a:lstStyle>
                    <a:p>
                      <a:pPr marL="0" lvl="0" indent="0">
                        <a:lnSpc>
                          <a:spcPct val="100000"/>
                        </a:lnSpc>
                        <a:buFontTx/>
                        <a:buNone/>
                      </a:pPr>
                      <a:r>
                        <a:rPr lang="zh-CN" altLang="en-US" sz="1800" b="1" dirty="0">
                          <a:latin typeface="黑体" panose="02010609060101010101" pitchFamily="49" charset="-122"/>
                        </a:rPr>
                        <a:t>简单的事务管理</a:t>
                      </a:r>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l" defTabSz="914400" rtl="0" eaLnBrk="0" fontAlgn="base" latinLnBrk="0" hangingPunct="0">
                        <a:lnSpc>
                          <a:spcPct val="95000"/>
                        </a:lnSpc>
                        <a:spcBef>
                          <a:spcPct val="50000"/>
                        </a:spcBef>
                        <a:spcAft>
                          <a:spcPct val="0"/>
                        </a:spcAft>
                        <a:buClr>
                          <a:srgbClr val="093A80"/>
                        </a:buClr>
                        <a:buSzPct val="75000"/>
                        <a:buFont typeface="Wingdings" panose="05000000000000000000" pitchFamily="2" charset="2"/>
                        <a:buChar char="l"/>
                        <a:defRPr sz="2100" u="none" kern="1200" baseline="0">
                          <a:solidFill>
                            <a:schemeClr val="tx1"/>
                          </a:solidFill>
                          <a:latin typeface="楷体" panose="02010609060101010101" pitchFamily="49" charset="-122"/>
                          <a:ea typeface="楷体" panose="02010609060101010101" pitchFamily="49" charset="-122"/>
                        </a:defRPr>
                      </a:lvl1pPr>
                      <a:lvl2pPr marL="742950" lvl="1" indent="-285750" algn="l" defTabSz="914400" rtl="0" eaLnBrk="0" fontAlgn="base" latinLnBrk="0" hangingPunct="0">
                        <a:lnSpc>
                          <a:spcPct val="100000"/>
                        </a:lnSpc>
                        <a:spcBef>
                          <a:spcPct val="25000"/>
                        </a:spcBef>
                        <a:spcAft>
                          <a:spcPct val="0"/>
                        </a:spcAft>
                        <a:buClr>
                          <a:srgbClr val="093A80"/>
                        </a:buClr>
                        <a:buSzPct val="75000"/>
                        <a:buFontTx/>
                        <a:buChar char="–"/>
                        <a:defRPr sz="2000" b="0" i="0" u="none" kern="1200" baseline="0">
                          <a:solidFill>
                            <a:schemeClr val="tx1"/>
                          </a:solidFill>
                          <a:latin typeface="楷体" panose="02010609060101010101" pitchFamily="49" charset="-122"/>
                          <a:ea typeface="楷体" panose="02010609060101010101" pitchFamily="49" charset="-122"/>
                        </a:defRPr>
                      </a:lvl2pPr>
                      <a:lvl3pPr marL="1143000" lvl="2" indent="-228600" algn="l" defTabSz="914400" rtl="0" eaLnBrk="0" fontAlgn="base" latinLnBrk="0" hangingPunct="0">
                        <a:lnSpc>
                          <a:spcPct val="100000"/>
                        </a:lnSpc>
                        <a:spcBef>
                          <a:spcPct val="20000"/>
                        </a:spcBef>
                        <a:spcAft>
                          <a:spcPct val="0"/>
                        </a:spcAft>
                        <a:buClr>
                          <a:srgbClr val="093A80"/>
                        </a:buClr>
                        <a:buSzPct val="75000"/>
                        <a:buFont typeface="Wingdings" panose="05000000000000000000" pitchFamily="2" charset="2"/>
                        <a:buChar char="l"/>
                        <a:defRPr sz="1800" b="0" i="0" u="none" kern="1200" baseline="0">
                          <a:solidFill>
                            <a:schemeClr val="tx1"/>
                          </a:solidFill>
                          <a:latin typeface="楷体" panose="02010609060101010101" pitchFamily="49" charset="-122"/>
                          <a:ea typeface="楷体" panose="02010609060101010101" pitchFamily="49" charset="-122"/>
                        </a:defRPr>
                      </a:lvl3pPr>
                      <a:lvl4pPr marL="1600200" lvl="3" indent="-228600" algn="l" defTabSz="914400" rtl="0" eaLnBrk="0" fontAlgn="base" latinLnBrk="0" hangingPunct="0">
                        <a:lnSpc>
                          <a:spcPct val="100000"/>
                        </a:lnSpc>
                        <a:spcBef>
                          <a:spcPct val="20000"/>
                        </a:spcBef>
                        <a:spcAft>
                          <a:spcPct val="0"/>
                        </a:spcAft>
                        <a:buClr>
                          <a:srgbClr val="093A80"/>
                        </a:buClr>
                        <a:buSzPct val="75000"/>
                        <a:buFontTx/>
                        <a:buChar char="–"/>
                        <a:defRPr sz="1800" b="0" i="0" u="none" kern="1200" baseline="0">
                          <a:solidFill>
                            <a:schemeClr val="tx1"/>
                          </a:solidFill>
                          <a:latin typeface="楷体" panose="02010609060101010101" pitchFamily="49" charset="-122"/>
                          <a:ea typeface="楷体" panose="02010609060101010101" pitchFamily="49" charset="-122"/>
                        </a:defRPr>
                      </a:lvl4pPr>
                      <a:lvl5pPr marL="2057400" lvl="4" indent="-228600" algn="l" defTabSz="914400" rtl="0" eaLnBrk="0" fontAlgn="base" latinLnBrk="0" hangingPunct="0">
                        <a:lnSpc>
                          <a:spcPct val="100000"/>
                        </a:lnSpc>
                        <a:spcBef>
                          <a:spcPct val="20000"/>
                        </a:spcBef>
                        <a:spcAft>
                          <a:spcPct val="0"/>
                        </a:spcAft>
                        <a:buClr>
                          <a:srgbClr val="093A80"/>
                        </a:buClr>
                        <a:buSzPct val="75000"/>
                        <a:buFont typeface="Wingdings" panose="05000000000000000000" pitchFamily="2" charset="2"/>
                        <a:buChar char="l"/>
                        <a:defRPr sz="1800" b="0" i="0" u="none" kern="1200" baseline="0">
                          <a:solidFill>
                            <a:schemeClr val="tx1"/>
                          </a:solidFill>
                          <a:latin typeface="楷体" panose="02010609060101010101" pitchFamily="49" charset="-122"/>
                          <a:ea typeface="楷体" panose="02010609060101010101" pitchFamily="49" charset="-122"/>
                        </a:defRPr>
                      </a:lvl5pPr>
                    </a:lstStyle>
                    <a:p>
                      <a:pPr marL="0" lvl="0" indent="0">
                        <a:lnSpc>
                          <a:spcPct val="100000"/>
                        </a:lnSpc>
                        <a:buFontTx/>
                        <a:buNone/>
                      </a:pPr>
                      <a:r>
                        <a:rPr lang="zh-CN" altLang="en-US" sz="1800" b="1" dirty="0">
                          <a:latin typeface="黑体" panose="02010609060101010101" pitchFamily="49" charset="-122"/>
                        </a:rPr>
                        <a:t>非常丰富</a:t>
                      </a:r>
                    </a:p>
                  </a:txBody>
                  <a:tcPr anchor="ctr">
                    <a:lnL w="12700" cap="flat" cmpd="sng">
                      <a:solidFill>
                        <a:schemeClr val="bg1"/>
                      </a:solidFill>
                      <a:prstDash val="solid"/>
                      <a:headEnd type="none" w="med" len="med"/>
                      <a:tailEnd type="none" w="med" len="med"/>
                    </a:lnL>
                    <a:lnR cap="flat">
                      <a:noFill/>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extLst>
                  <a:ext uri="{0D108BD9-81ED-4DB2-BD59-A6C34878D82A}">
                    <a16:rowId xmlns:a16="http://schemas.microsoft.com/office/drawing/2014/main" val="10004"/>
                  </a:ext>
                </a:extLst>
              </a:tr>
              <a:tr h="639763">
                <a:tc>
                  <a:txBody>
                    <a:bodyPr/>
                    <a:lstStyle>
                      <a:lvl1pPr marL="342900" lvl="0" indent="-342900" algn="l" defTabSz="914400" rtl="0" eaLnBrk="0" fontAlgn="base" latinLnBrk="0" hangingPunct="0">
                        <a:lnSpc>
                          <a:spcPct val="95000"/>
                        </a:lnSpc>
                        <a:spcBef>
                          <a:spcPct val="50000"/>
                        </a:spcBef>
                        <a:spcAft>
                          <a:spcPct val="0"/>
                        </a:spcAft>
                        <a:buClr>
                          <a:srgbClr val="093A80"/>
                        </a:buClr>
                        <a:buSzPct val="75000"/>
                        <a:buFont typeface="Wingdings" panose="05000000000000000000" pitchFamily="2" charset="2"/>
                        <a:buChar char="l"/>
                        <a:defRPr sz="2100" u="none" kern="1200" baseline="0">
                          <a:solidFill>
                            <a:schemeClr val="tx1"/>
                          </a:solidFill>
                          <a:latin typeface="楷体" panose="02010609060101010101" pitchFamily="49" charset="-122"/>
                          <a:ea typeface="楷体" panose="02010609060101010101" pitchFamily="49" charset="-122"/>
                        </a:defRPr>
                      </a:lvl1pPr>
                      <a:lvl2pPr marL="742950" lvl="1" indent="-285750" algn="l" defTabSz="914400" rtl="0" eaLnBrk="0" fontAlgn="base" latinLnBrk="0" hangingPunct="0">
                        <a:lnSpc>
                          <a:spcPct val="100000"/>
                        </a:lnSpc>
                        <a:spcBef>
                          <a:spcPct val="25000"/>
                        </a:spcBef>
                        <a:spcAft>
                          <a:spcPct val="0"/>
                        </a:spcAft>
                        <a:buClr>
                          <a:srgbClr val="093A80"/>
                        </a:buClr>
                        <a:buSzPct val="75000"/>
                        <a:buFontTx/>
                        <a:buChar char="–"/>
                        <a:defRPr sz="2000" b="0" i="0" u="none" kern="1200" baseline="0">
                          <a:solidFill>
                            <a:schemeClr val="tx1"/>
                          </a:solidFill>
                          <a:latin typeface="楷体" panose="02010609060101010101" pitchFamily="49" charset="-122"/>
                          <a:ea typeface="楷体" panose="02010609060101010101" pitchFamily="49" charset="-122"/>
                        </a:defRPr>
                      </a:lvl2pPr>
                      <a:lvl3pPr marL="1143000" lvl="2" indent="-228600" algn="l" defTabSz="914400" rtl="0" eaLnBrk="0" fontAlgn="base" latinLnBrk="0" hangingPunct="0">
                        <a:lnSpc>
                          <a:spcPct val="100000"/>
                        </a:lnSpc>
                        <a:spcBef>
                          <a:spcPct val="20000"/>
                        </a:spcBef>
                        <a:spcAft>
                          <a:spcPct val="0"/>
                        </a:spcAft>
                        <a:buClr>
                          <a:srgbClr val="093A80"/>
                        </a:buClr>
                        <a:buSzPct val="75000"/>
                        <a:buFont typeface="Wingdings" panose="05000000000000000000" pitchFamily="2" charset="2"/>
                        <a:buChar char="l"/>
                        <a:defRPr sz="1800" b="0" i="0" u="none" kern="1200" baseline="0">
                          <a:solidFill>
                            <a:schemeClr val="tx1"/>
                          </a:solidFill>
                          <a:latin typeface="楷体" panose="02010609060101010101" pitchFamily="49" charset="-122"/>
                          <a:ea typeface="楷体" panose="02010609060101010101" pitchFamily="49" charset="-122"/>
                        </a:defRPr>
                      </a:lvl3pPr>
                      <a:lvl4pPr marL="1600200" lvl="3" indent="-228600" algn="l" defTabSz="914400" rtl="0" eaLnBrk="0" fontAlgn="base" latinLnBrk="0" hangingPunct="0">
                        <a:lnSpc>
                          <a:spcPct val="100000"/>
                        </a:lnSpc>
                        <a:spcBef>
                          <a:spcPct val="20000"/>
                        </a:spcBef>
                        <a:spcAft>
                          <a:spcPct val="0"/>
                        </a:spcAft>
                        <a:buClr>
                          <a:srgbClr val="093A80"/>
                        </a:buClr>
                        <a:buSzPct val="75000"/>
                        <a:buFontTx/>
                        <a:buChar char="–"/>
                        <a:defRPr sz="1800" b="0" i="0" u="none" kern="1200" baseline="0">
                          <a:solidFill>
                            <a:schemeClr val="tx1"/>
                          </a:solidFill>
                          <a:latin typeface="楷体" panose="02010609060101010101" pitchFamily="49" charset="-122"/>
                          <a:ea typeface="楷体" panose="02010609060101010101" pitchFamily="49" charset="-122"/>
                        </a:defRPr>
                      </a:lvl4pPr>
                      <a:lvl5pPr marL="2057400" lvl="4" indent="-228600" algn="l" defTabSz="914400" rtl="0" eaLnBrk="0" fontAlgn="base" latinLnBrk="0" hangingPunct="0">
                        <a:lnSpc>
                          <a:spcPct val="100000"/>
                        </a:lnSpc>
                        <a:spcBef>
                          <a:spcPct val="20000"/>
                        </a:spcBef>
                        <a:spcAft>
                          <a:spcPct val="0"/>
                        </a:spcAft>
                        <a:buClr>
                          <a:srgbClr val="093A80"/>
                        </a:buClr>
                        <a:buSzPct val="75000"/>
                        <a:buFont typeface="Wingdings" panose="05000000000000000000" pitchFamily="2" charset="2"/>
                        <a:buChar char="l"/>
                        <a:defRPr sz="1800" b="0" i="0" u="none" kern="1200" baseline="0">
                          <a:solidFill>
                            <a:schemeClr val="tx1"/>
                          </a:solidFill>
                          <a:latin typeface="楷体" panose="02010609060101010101" pitchFamily="49" charset="-122"/>
                          <a:ea typeface="楷体" panose="02010609060101010101" pitchFamily="49" charset="-122"/>
                        </a:defRPr>
                      </a:lvl5pPr>
                    </a:lstStyle>
                    <a:p>
                      <a:pPr marL="0" lvl="0" indent="0" algn="ctr">
                        <a:lnSpc>
                          <a:spcPct val="100000"/>
                        </a:lnSpc>
                        <a:buFontTx/>
                        <a:buNone/>
                      </a:pPr>
                      <a:r>
                        <a:rPr lang="zh-CN" altLang="en-US" sz="1800" b="1" dirty="0">
                          <a:latin typeface="黑体" panose="02010609060101010101" pitchFamily="49" charset="-122"/>
                        </a:rPr>
                        <a:t>管理地位</a:t>
                      </a:r>
                    </a:p>
                  </a:txBody>
                  <a:tcPr anchor="ctr">
                    <a:lnL cap="flat">
                      <a:noFill/>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l" defTabSz="914400" rtl="0" eaLnBrk="0" fontAlgn="base" latinLnBrk="0" hangingPunct="0">
                        <a:lnSpc>
                          <a:spcPct val="95000"/>
                        </a:lnSpc>
                        <a:spcBef>
                          <a:spcPct val="50000"/>
                        </a:spcBef>
                        <a:spcAft>
                          <a:spcPct val="0"/>
                        </a:spcAft>
                        <a:buClr>
                          <a:srgbClr val="093A80"/>
                        </a:buClr>
                        <a:buSzPct val="75000"/>
                        <a:buFont typeface="Wingdings" panose="05000000000000000000" pitchFamily="2" charset="2"/>
                        <a:buChar char="l"/>
                        <a:defRPr sz="2100" u="none" kern="1200" baseline="0">
                          <a:solidFill>
                            <a:schemeClr val="tx1"/>
                          </a:solidFill>
                          <a:latin typeface="楷体" panose="02010609060101010101" pitchFamily="49" charset="-122"/>
                          <a:ea typeface="楷体" panose="02010609060101010101" pitchFamily="49" charset="-122"/>
                        </a:defRPr>
                      </a:lvl1pPr>
                      <a:lvl2pPr marL="742950" lvl="1" indent="-285750" algn="l" defTabSz="914400" rtl="0" eaLnBrk="0" fontAlgn="base" latinLnBrk="0" hangingPunct="0">
                        <a:lnSpc>
                          <a:spcPct val="100000"/>
                        </a:lnSpc>
                        <a:spcBef>
                          <a:spcPct val="25000"/>
                        </a:spcBef>
                        <a:spcAft>
                          <a:spcPct val="0"/>
                        </a:spcAft>
                        <a:buClr>
                          <a:srgbClr val="093A80"/>
                        </a:buClr>
                        <a:buSzPct val="75000"/>
                        <a:buFontTx/>
                        <a:buChar char="–"/>
                        <a:defRPr sz="2000" b="0" i="0" u="none" kern="1200" baseline="0">
                          <a:solidFill>
                            <a:schemeClr val="tx1"/>
                          </a:solidFill>
                          <a:latin typeface="楷体" panose="02010609060101010101" pitchFamily="49" charset="-122"/>
                          <a:ea typeface="楷体" panose="02010609060101010101" pitchFamily="49" charset="-122"/>
                        </a:defRPr>
                      </a:lvl2pPr>
                      <a:lvl3pPr marL="1143000" lvl="2" indent="-228600" algn="l" defTabSz="914400" rtl="0" eaLnBrk="0" fontAlgn="base" latinLnBrk="0" hangingPunct="0">
                        <a:lnSpc>
                          <a:spcPct val="100000"/>
                        </a:lnSpc>
                        <a:spcBef>
                          <a:spcPct val="20000"/>
                        </a:spcBef>
                        <a:spcAft>
                          <a:spcPct val="0"/>
                        </a:spcAft>
                        <a:buClr>
                          <a:srgbClr val="093A80"/>
                        </a:buClr>
                        <a:buSzPct val="75000"/>
                        <a:buFont typeface="Wingdings" panose="05000000000000000000" pitchFamily="2" charset="2"/>
                        <a:buChar char="l"/>
                        <a:defRPr sz="1800" b="0" i="0" u="none" kern="1200" baseline="0">
                          <a:solidFill>
                            <a:schemeClr val="tx1"/>
                          </a:solidFill>
                          <a:latin typeface="楷体" panose="02010609060101010101" pitchFamily="49" charset="-122"/>
                          <a:ea typeface="楷体" panose="02010609060101010101" pitchFamily="49" charset="-122"/>
                        </a:defRPr>
                      </a:lvl3pPr>
                      <a:lvl4pPr marL="1600200" lvl="3" indent="-228600" algn="l" defTabSz="914400" rtl="0" eaLnBrk="0" fontAlgn="base" latinLnBrk="0" hangingPunct="0">
                        <a:lnSpc>
                          <a:spcPct val="100000"/>
                        </a:lnSpc>
                        <a:spcBef>
                          <a:spcPct val="20000"/>
                        </a:spcBef>
                        <a:spcAft>
                          <a:spcPct val="0"/>
                        </a:spcAft>
                        <a:buClr>
                          <a:srgbClr val="093A80"/>
                        </a:buClr>
                        <a:buSzPct val="75000"/>
                        <a:buFontTx/>
                        <a:buChar char="–"/>
                        <a:defRPr sz="1800" b="0" i="0" u="none" kern="1200" baseline="0">
                          <a:solidFill>
                            <a:schemeClr val="tx1"/>
                          </a:solidFill>
                          <a:latin typeface="楷体" panose="02010609060101010101" pitchFamily="49" charset="-122"/>
                          <a:ea typeface="楷体" panose="02010609060101010101" pitchFamily="49" charset="-122"/>
                        </a:defRPr>
                      </a:lvl4pPr>
                      <a:lvl5pPr marL="2057400" lvl="4" indent="-228600" algn="l" defTabSz="914400" rtl="0" eaLnBrk="0" fontAlgn="base" latinLnBrk="0" hangingPunct="0">
                        <a:lnSpc>
                          <a:spcPct val="100000"/>
                        </a:lnSpc>
                        <a:spcBef>
                          <a:spcPct val="20000"/>
                        </a:spcBef>
                        <a:spcAft>
                          <a:spcPct val="0"/>
                        </a:spcAft>
                        <a:buClr>
                          <a:srgbClr val="093A80"/>
                        </a:buClr>
                        <a:buSzPct val="75000"/>
                        <a:buFont typeface="Wingdings" panose="05000000000000000000" pitchFamily="2" charset="2"/>
                        <a:buChar char="l"/>
                        <a:defRPr sz="1800" b="0" i="0" u="none" kern="1200" baseline="0">
                          <a:solidFill>
                            <a:schemeClr val="tx1"/>
                          </a:solidFill>
                          <a:latin typeface="楷体" panose="02010609060101010101" pitchFamily="49" charset="-122"/>
                          <a:ea typeface="楷体" panose="02010609060101010101" pitchFamily="49" charset="-122"/>
                        </a:defRPr>
                      </a:lvl5pPr>
                    </a:lstStyle>
                    <a:p>
                      <a:pPr marL="0" lvl="0" indent="0">
                        <a:lnSpc>
                          <a:spcPct val="100000"/>
                        </a:lnSpc>
                        <a:buFontTx/>
                        <a:buNone/>
                      </a:pPr>
                      <a:r>
                        <a:rPr lang="zh-CN" altLang="en-US" sz="1800" b="1" dirty="0">
                          <a:latin typeface="黑体" panose="02010609060101010101" pitchFamily="49" charset="-122"/>
                        </a:rPr>
                        <a:t>执行层</a:t>
                      </a:r>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l" defTabSz="914400" rtl="0" eaLnBrk="0" fontAlgn="base" latinLnBrk="0" hangingPunct="0">
                        <a:lnSpc>
                          <a:spcPct val="95000"/>
                        </a:lnSpc>
                        <a:spcBef>
                          <a:spcPct val="50000"/>
                        </a:spcBef>
                        <a:spcAft>
                          <a:spcPct val="0"/>
                        </a:spcAft>
                        <a:buClr>
                          <a:srgbClr val="093A80"/>
                        </a:buClr>
                        <a:buSzPct val="75000"/>
                        <a:buFont typeface="Wingdings" panose="05000000000000000000" pitchFamily="2" charset="2"/>
                        <a:buChar char="l"/>
                        <a:defRPr sz="2100" u="none" kern="1200" baseline="0">
                          <a:solidFill>
                            <a:schemeClr val="tx1"/>
                          </a:solidFill>
                          <a:latin typeface="楷体" panose="02010609060101010101" pitchFamily="49" charset="-122"/>
                          <a:ea typeface="楷体" panose="02010609060101010101" pitchFamily="49" charset="-122"/>
                        </a:defRPr>
                      </a:lvl1pPr>
                      <a:lvl2pPr marL="742950" lvl="1" indent="-285750" algn="l" defTabSz="914400" rtl="0" eaLnBrk="0" fontAlgn="base" latinLnBrk="0" hangingPunct="0">
                        <a:lnSpc>
                          <a:spcPct val="100000"/>
                        </a:lnSpc>
                        <a:spcBef>
                          <a:spcPct val="25000"/>
                        </a:spcBef>
                        <a:spcAft>
                          <a:spcPct val="0"/>
                        </a:spcAft>
                        <a:buClr>
                          <a:srgbClr val="093A80"/>
                        </a:buClr>
                        <a:buSzPct val="75000"/>
                        <a:buFontTx/>
                        <a:buChar char="–"/>
                        <a:defRPr sz="2000" b="0" i="0" u="none" kern="1200" baseline="0">
                          <a:solidFill>
                            <a:schemeClr val="tx1"/>
                          </a:solidFill>
                          <a:latin typeface="楷体" panose="02010609060101010101" pitchFamily="49" charset="-122"/>
                          <a:ea typeface="楷体" panose="02010609060101010101" pitchFamily="49" charset="-122"/>
                        </a:defRPr>
                      </a:lvl2pPr>
                      <a:lvl3pPr marL="1143000" lvl="2" indent="-228600" algn="l" defTabSz="914400" rtl="0" eaLnBrk="0" fontAlgn="base" latinLnBrk="0" hangingPunct="0">
                        <a:lnSpc>
                          <a:spcPct val="100000"/>
                        </a:lnSpc>
                        <a:spcBef>
                          <a:spcPct val="20000"/>
                        </a:spcBef>
                        <a:spcAft>
                          <a:spcPct val="0"/>
                        </a:spcAft>
                        <a:buClr>
                          <a:srgbClr val="093A80"/>
                        </a:buClr>
                        <a:buSzPct val="75000"/>
                        <a:buFont typeface="Wingdings" panose="05000000000000000000" pitchFamily="2" charset="2"/>
                        <a:buChar char="l"/>
                        <a:defRPr sz="1800" b="0" i="0" u="none" kern="1200" baseline="0">
                          <a:solidFill>
                            <a:schemeClr val="tx1"/>
                          </a:solidFill>
                          <a:latin typeface="楷体" panose="02010609060101010101" pitchFamily="49" charset="-122"/>
                          <a:ea typeface="楷体" panose="02010609060101010101" pitchFamily="49" charset="-122"/>
                        </a:defRPr>
                      </a:lvl3pPr>
                      <a:lvl4pPr marL="1600200" lvl="3" indent="-228600" algn="l" defTabSz="914400" rtl="0" eaLnBrk="0" fontAlgn="base" latinLnBrk="0" hangingPunct="0">
                        <a:lnSpc>
                          <a:spcPct val="100000"/>
                        </a:lnSpc>
                        <a:spcBef>
                          <a:spcPct val="20000"/>
                        </a:spcBef>
                        <a:spcAft>
                          <a:spcPct val="0"/>
                        </a:spcAft>
                        <a:buClr>
                          <a:srgbClr val="093A80"/>
                        </a:buClr>
                        <a:buSzPct val="75000"/>
                        <a:buFontTx/>
                        <a:buChar char="–"/>
                        <a:defRPr sz="1800" b="0" i="0" u="none" kern="1200" baseline="0">
                          <a:solidFill>
                            <a:schemeClr val="tx1"/>
                          </a:solidFill>
                          <a:latin typeface="楷体" panose="02010609060101010101" pitchFamily="49" charset="-122"/>
                          <a:ea typeface="楷体" panose="02010609060101010101" pitchFamily="49" charset="-122"/>
                        </a:defRPr>
                      </a:lvl4pPr>
                      <a:lvl5pPr marL="2057400" lvl="4" indent="-228600" algn="l" defTabSz="914400" rtl="0" eaLnBrk="0" fontAlgn="base" latinLnBrk="0" hangingPunct="0">
                        <a:lnSpc>
                          <a:spcPct val="100000"/>
                        </a:lnSpc>
                        <a:spcBef>
                          <a:spcPct val="20000"/>
                        </a:spcBef>
                        <a:spcAft>
                          <a:spcPct val="0"/>
                        </a:spcAft>
                        <a:buClr>
                          <a:srgbClr val="093A80"/>
                        </a:buClr>
                        <a:buSzPct val="75000"/>
                        <a:buFont typeface="Wingdings" panose="05000000000000000000" pitchFamily="2" charset="2"/>
                        <a:buChar char="l"/>
                        <a:defRPr sz="1800" b="0" i="0" u="none" kern="1200" baseline="0">
                          <a:solidFill>
                            <a:schemeClr val="tx1"/>
                          </a:solidFill>
                          <a:latin typeface="楷体" panose="02010609060101010101" pitchFamily="49" charset="-122"/>
                          <a:ea typeface="楷体" panose="02010609060101010101" pitchFamily="49" charset="-122"/>
                        </a:defRPr>
                      </a:lvl5pPr>
                    </a:lstStyle>
                    <a:p>
                      <a:pPr marL="0" lvl="0" indent="0">
                        <a:lnSpc>
                          <a:spcPct val="100000"/>
                        </a:lnSpc>
                        <a:buFontTx/>
                        <a:buNone/>
                      </a:pPr>
                      <a:r>
                        <a:rPr lang="zh-CN" altLang="en-US" sz="1800" b="1" dirty="0">
                          <a:latin typeface="黑体" panose="02010609060101010101" pitchFamily="49" charset="-122"/>
                        </a:rPr>
                        <a:t>战略层</a:t>
                      </a:r>
                    </a:p>
                  </a:txBody>
                  <a:tcPr anchor="ctr">
                    <a:lnL w="12700" cap="flat" cmpd="sng">
                      <a:solidFill>
                        <a:schemeClr val="bg1"/>
                      </a:solidFill>
                      <a:prstDash val="solid"/>
                      <a:headEnd type="none" w="med" len="med"/>
                      <a:tailEnd type="none" w="med" len="med"/>
                    </a:lnL>
                    <a:lnR cap="flat">
                      <a:noFill/>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extLst>
                  <a:ext uri="{0D108BD9-81ED-4DB2-BD59-A6C34878D82A}">
                    <a16:rowId xmlns:a16="http://schemas.microsoft.com/office/drawing/2014/main" val="10005"/>
                  </a:ext>
                </a:extLst>
              </a:tr>
              <a:tr h="641350">
                <a:tc>
                  <a:txBody>
                    <a:bodyPr/>
                    <a:lstStyle>
                      <a:lvl1pPr marL="342900" lvl="0" indent="-342900" algn="l" defTabSz="914400" rtl="0" eaLnBrk="0" fontAlgn="base" latinLnBrk="0" hangingPunct="0">
                        <a:lnSpc>
                          <a:spcPct val="95000"/>
                        </a:lnSpc>
                        <a:spcBef>
                          <a:spcPct val="50000"/>
                        </a:spcBef>
                        <a:spcAft>
                          <a:spcPct val="0"/>
                        </a:spcAft>
                        <a:buClr>
                          <a:srgbClr val="093A80"/>
                        </a:buClr>
                        <a:buSzPct val="75000"/>
                        <a:buFont typeface="Wingdings" panose="05000000000000000000" pitchFamily="2" charset="2"/>
                        <a:buChar char="l"/>
                        <a:defRPr sz="2100" u="none" kern="1200" baseline="0">
                          <a:solidFill>
                            <a:schemeClr val="tx1"/>
                          </a:solidFill>
                          <a:latin typeface="楷体" panose="02010609060101010101" pitchFamily="49" charset="-122"/>
                          <a:ea typeface="楷体" panose="02010609060101010101" pitchFamily="49" charset="-122"/>
                        </a:defRPr>
                      </a:lvl1pPr>
                      <a:lvl2pPr marL="742950" lvl="1" indent="-285750" algn="l" defTabSz="914400" rtl="0" eaLnBrk="0" fontAlgn="base" latinLnBrk="0" hangingPunct="0">
                        <a:lnSpc>
                          <a:spcPct val="100000"/>
                        </a:lnSpc>
                        <a:spcBef>
                          <a:spcPct val="25000"/>
                        </a:spcBef>
                        <a:spcAft>
                          <a:spcPct val="0"/>
                        </a:spcAft>
                        <a:buClr>
                          <a:srgbClr val="093A80"/>
                        </a:buClr>
                        <a:buSzPct val="75000"/>
                        <a:buFontTx/>
                        <a:buChar char="–"/>
                        <a:defRPr sz="2000" b="0" i="0" u="none" kern="1200" baseline="0">
                          <a:solidFill>
                            <a:schemeClr val="tx1"/>
                          </a:solidFill>
                          <a:latin typeface="楷体" panose="02010609060101010101" pitchFamily="49" charset="-122"/>
                          <a:ea typeface="楷体" panose="02010609060101010101" pitchFamily="49" charset="-122"/>
                        </a:defRPr>
                      </a:lvl2pPr>
                      <a:lvl3pPr marL="1143000" lvl="2" indent="-228600" algn="l" defTabSz="914400" rtl="0" eaLnBrk="0" fontAlgn="base" latinLnBrk="0" hangingPunct="0">
                        <a:lnSpc>
                          <a:spcPct val="100000"/>
                        </a:lnSpc>
                        <a:spcBef>
                          <a:spcPct val="20000"/>
                        </a:spcBef>
                        <a:spcAft>
                          <a:spcPct val="0"/>
                        </a:spcAft>
                        <a:buClr>
                          <a:srgbClr val="093A80"/>
                        </a:buClr>
                        <a:buSzPct val="75000"/>
                        <a:buFont typeface="Wingdings" panose="05000000000000000000" pitchFamily="2" charset="2"/>
                        <a:buChar char="l"/>
                        <a:defRPr sz="1800" b="0" i="0" u="none" kern="1200" baseline="0">
                          <a:solidFill>
                            <a:schemeClr val="tx1"/>
                          </a:solidFill>
                          <a:latin typeface="楷体" panose="02010609060101010101" pitchFamily="49" charset="-122"/>
                          <a:ea typeface="楷体" panose="02010609060101010101" pitchFamily="49" charset="-122"/>
                        </a:defRPr>
                      </a:lvl3pPr>
                      <a:lvl4pPr marL="1600200" lvl="3" indent="-228600" algn="l" defTabSz="914400" rtl="0" eaLnBrk="0" fontAlgn="base" latinLnBrk="0" hangingPunct="0">
                        <a:lnSpc>
                          <a:spcPct val="100000"/>
                        </a:lnSpc>
                        <a:spcBef>
                          <a:spcPct val="20000"/>
                        </a:spcBef>
                        <a:spcAft>
                          <a:spcPct val="0"/>
                        </a:spcAft>
                        <a:buClr>
                          <a:srgbClr val="093A80"/>
                        </a:buClr>
                        <a:buSzPct val="75000"/>
                        <a:buFontTx/>
                        <a:buChar char="–"/>
                        <a:defRPr sz="1800" b="0" i="0" u="none" kern="1200" baseline="0">
                          <a:solidFill>
                            <a:schemeClr val="tx1"/>
                          </a:solidFill>
                          <a:latin typeface="楷体" panose="02010609060101010101" pitchFamily="49" charset="-122"/>
                          <a:ea typeface="楷体" panose="02010609060101010101" pitchFamily="49" charset="-122"/>
                        </a:defRPr>
                      </a:lvl4pPr>
                      <a:lvl5pPr marL="2057400" lvl="4" indent="-228600" algn="l" defTabSz="914400" rtl="0" eaLnBrk="0" fontAlgn="base" latinLnBrk="0" hangingPunct="0">
                        <a:lnSpc>
                          <a:spcPct val="100000"/>
                        </a:lnSpc>
                        <a:spcBef>
                          <a:spcPct val="20000"/>
                        </a:spcBef>
                        <a:spcAft>
                          <a:spcPct val="0"/>
                        </a:spcAft>
                        <a:buClr>
                          <a:srgbClr val="093A80"/>
                        </a:buClr>
                        <a:buSzPct val="75000"/>
                        <a:buFont typeface="Wingdings" panose="05000000000000000000" pitchFamily="2" charset="2"/>
                        <a:buChar char="l"/>
                        <a:defRPr sz="1800" b="0" i="0" u="none" kern="1200" baseline="0">
                          <a:solidFill>
                            <a:schemeClr val="tx1"/>
                          </a:solidFill>
                          <a:latin typeface="楷体" panose="02010609060101010101" pitchFamily="49" charset="-122"/>
                          <a:ea typeface="楷体" panose="02010609060101010101" pitchFamily="49" charset="-122"/>
                        </a:defRPr>
                      </a:lvl5pPr>
                    </a:lstStyle>
                    <a:p>
                      <a:pPr marL="0" lvl="0" indent="0" algn="ctr">
                        <a:lnSpc>
                          <a:spcPct val="100000"/>
                        </a:lnSpc>
                        <a:buFontTx/>
                        <a:buNone/>
                      </a:pPr>
                      <a:r>
                        <a:rPr lang="zh-CN" altLang="en-US" sz="1800" b="1" dirty="0">
                          <a:latin typeface="黑体" panose="02010609060101010101" pitchFamily="49" charset="-122"/>
                        </a:rPr>
                        <a:t>管理模式</a:t>
                      </a:r>
                    </a:p>
                  </a:txBody>
                  <a:tcPr anchor="ctr">
                    <a:lnL cap="flat">
                      <a:noFill/>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l" defTabSz="914400" rtl="0" eaLnBrk="0" fontAlgn="base" latinLnBrk="0" hangingPunct="0">
                        <a:lnSpc>
                          <a:spcPct val="95000"/>
                        </a:lnSpc>
                        <a:spcBef>
                          <a:spcPct val="50000"/>
                        </a:spcBef>
                        <a:spcAft>
                          <a:spcPct val="0"/>
                        </a:spcAft>
                        <a:buClr>
                          <a:srgbClr val="093A80"/>
                        </a:buClr>
                        <a:buSzPct val="75000"/>
                        <a:buFont typeface="Wingdings" panose="05000000000000000000" pitchFamily="2" charset="2"/>
                        <a:buChar char="l"/>
                        <a:defRPr sz="2100" u="none" kern="1200" baseline="0">
                          <a:solidFill>
                            <a:schemeClr val="tx1"/>
                          </a:solidFill>
                          <a:latin typeface="楷体" panose="02010609060101010101" pitchFamily="49" charset="-122"/>
                          <a:ea typeface="楷体" panose="02010609060101010101" pitchFamily="49" charset="-122"/>
                        </a:defRPr>
                      </a:lvl1pPr>
                      <a:lvl2pPr marL="742950" lvl="1" indent="-285750" algn="l" defTabSz="914400" rtl="0" eaLnBrk="0" fontAlgn="base" latinLnBrk="0" hangingPunct="0">
                        <a:lnSpc>
                          <a:spcPct val="100000"/>
                        </a:lnSpc>
                        <a:spcBef>
                          <a:spcPct val="25000"/>
                        </a:spcBef>
                        <a:spcAft>
                          <a:spcPct val="0"/>
                        </a:spcAft>
                        <a:buClr>
                          <a:srgbClr val="093A80"/>
                        </a:buClr>
                        <a:buSzPct val="75000"/>
                        <a:buFontTx/>
                        <a:buChar char="–"/>
                        <a:defRPr sz="2000" b="0" i="0" u="none" kern="1200" baseline="0">
                          <a:solidFill>
                            <a:schemeClr val="tx1"/>
                          </a:solidFill>
                          <a:latin typeface="楷体" panose="02010609060101010101" pitchFamily="49" charset="-122"/>
                          <a:ea typeface="楷体" panose="02010609060101010101" pitchFamily="49" charset="-122"/>
                        </a:defRPr>
                      </a:lvl2pPr>
                      <a:lvl3pPr marL="1143000" lvl="2" indent="-228600" algn="l" defTabSz="914400" rtl="0" eaLnBrk="0" fontAlgn="base" latinLnBrk="0" hangingPunct="0">
                        <a:lnSpc>
                          <a:spcPct val="100000"/>
                        </a:lnSpc>
                        <a:spcBef>
                          <a:spcPct val="20000"/>
                        </a:spcBef>
                        <a:spcAft>
                          <a:spcPct val="0"/>
                        </a:spcAft>
                        <a:buClr>
                          <a:srgbClr val="093A80"/>
                        </a:buClr>
                        <a:buSzPct val="75000"/>
                        <a:buFont typeface="Wingdings" panose="05000000000000000000" pitchFamily="2" charset="2"/>
                        <a:buChar char="l"/>
                        <a:defRPr sz="1800" b="0" i="0" u="none" kern="1200" baseline="0">
                          <a:solidFill>
                            <a:schemeClr val="tx1"/>
                          </a:solidFill>
                          <a:latin typeface="楷体" panose="02010609060101010101" pitchFamily="49" charset="-122"/>
                          <a:ea typeface="楷体" panose="02010609060101010101" pitchFamily="49" charset="-122"/>
                        </a:defRPr>
                      </a:lvl3pPr>
                      <a:lvl4pPr marL="1600200" lvl="3" indent="-228600" algn="l" defTabSz="914400" rtl="0" eaLnBrk="0" fontAlgn="base" latinLnBrk="0" hangingPunct="0">
                        <a:lnSpc>
                          <a:spcPct val="100000"/>
                        </a:lnSpc>
                        <a:spcBef>
                          <a:spcPct val="20000"/>
                        </a:spcBef>
                        <a:spcAft>
                          <a:spcPct val="0"/>
                        </a:spcAft>
                        <a:buClr>
                          <a:srgbClr val="093A80"/>
                        </a:buClr>
                        <a:buSzPct val="75000"/>
                        <a:buFontTx/>
                        <a:buChar char="–"/>
                        <a:defRPr sz="1800" b="0" i="0" u="none" kern="1200" baseline="0">
                          <a:solidFill>
                            <a:schemeClr val="tx1"/>
                          </a:solidFill>
                          <a:latin typeface="楷体" panose="02010609060101010101" pitchFamily="49" charset="-122"/>
                          <a:ea typeface="楷体" panose="02010609060101010101" pitchFamily="49" charset="-122"/>
                        </a:defRPr>
                      </a:lvl4pPr>
                      <a:lvl5pPr marL="2057400" lvl="4" indent="-228600" algn="l" defTabSz="914400" rtl="0" eaLnBrk="0" fontAlgn="base" latinLnBrk="0" hangingPunct="0">
                        <a:lnSpc>
                          <a:spcPct val="100000"/>
                        </a:lnSpc>
                        <a:spcBef>
                          <a:spcPct val="20000"/>
                        </a:spcBef>
                        <a:spcAft>
                          <a:spcPct val="0"/>
                        </a:spcAft>
                        <a:buClr>
                          <a:srgbClr val="093A80"/>
                        </a:buClr>
                        <a:buSzPct val="75000"/>
                        <a:buFont typeface="Wingdings" panose="05000000000000000000" pitchFamily="2" charset="2"/>
                        <a:buChar char="l"/>
                        <a:defRPr sz="1800" b="0" i="0" u="none" kern="1200" baseline="0">
                          <a:solidFill>
                            <a:schemeClr val="tx1"/>
                          </a:solidFill>
                          <a:latin typeface="楷体" panose="02010609060101010101" pitchFamily="49" charset="-122"/>
                          <a:ea typeface="楷体" panose="02010609060101010101" pitchFamily="49" charset="-122"/>
                        </a:defRPr>
                      </a:lvl5pPr>
                    </a:lstStyle>
                    <a:p>
                      <a:pPr marL="0" lvl="0" indent="0">
                        <a:lnSpc>
                          <a:spcPct val="100000"/>
                        </a:lnSpc>
                        <a:buFontTx/>
                        <a:buNone/>
                      </a:pPr>
                      <a:r>
                        <a:rPr lang="zh-CN" altLang="en-US" sz="1800" b="1" dirty="0">
                          <a:latin typeface="黑体" panose="02010609060101010101" pitchFamily="49" charset="-122"/>
                        </a:rPr>
                        <a:t>以事为中心</a:t>
                      </a:r>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l" defTabSz="914400" rtl="0" eaLnBrk="0" fontAlgn="base" latinLnBrk="0" hangingPunct="0">
                        <a:lnSpc>
                          <a:spcPct val="95000"/>
                        </a:lnSpc>
                        <a:spcBef>
                          <a:spcPct val="50000"/>
                        </a:spcBef>
                        <a:spcAft>
                          <a:spcPct val="0"/>
                        </a:spcAft>
                        <a:buClr>
                          <a:srgbClr val="093A80"/>
                        </a:buClr>
                        <a:buSzPct val="75000"/>
                        <a:buFont typeface="Wingdings" panose="05000000000000000000" pitchFamily="2" charset="2"/>
                        <a:buChar char="l"/>
                        <a:defRPr sz="2100" u="none" kern="1200" baseline="0">
                          <a:solidFill>
                            <a:schemeClr val="tx1"/>
                          </a:solidFill>
                          <a:latin typeface="楷体" panose="02010609060101010101" pitchFamily="49" charset="-122"/>
                          <a:ea typeface="楷体" panose="02010609060101010101" pitchFamily="49" charset="-122"/>
                        </a:defRPr>
                      </a:lvl1pPr>
                      <a:lvl2pPr marL="742950" lvl="1" indent="-285750" algn="l" defTabSz="914400" rtl="0" eaLnBrk="0" fontAlgn="base" latinLnBrk="0" hangingPunct="0">
                        <a:lnSpc>
                          <a:spcPct val="100000"/>
                        </a:lnSpc>
                        <a:spcBef>
                          <a:spcPct val="25000"/>
                        </a:spcBef>
                        <a:spcAft>
                          <a:spcPct val="0"/>
                        </a:spcAft>
                        <a:buClr>
                          <a:srgbClr val="093A80"/>
                        </a:buClr>
                        <a:buSzPct val="75000"/>
                        <a:buFontTx/>
                        <a:buChar char="–"/>
                        <a:defRPr sz="2000" b="0" i="0" u="none" kern="1200" baseline="0">
                          <a:solidFill>
                            <a:schemeClr val="tx1"/>
                          </a:solidFill>
                          <a:latin typeface="楷体" panose="02010609060101010101" pitchFamily="49" charset="-122"/>
                          <a:ea typeface="楷体" panose="02010609060101010101" pitchFamily="49" charset="-122"/>
                        </a:defRPr>
                      </a:lvl2pPr>
                      <a:lvl3pPr marL="1143000" lvl="2" indent="-228600" algn="l" defTabSz="914400" rtl="0" eaLnBrk="0" fontAlgn="base" latinLnBrk="0" hangingPunct="0">
                        <a:lnSpc>
                          <a:spcPct val="100000"/>
                        </a:lnSpc>
                        <a:spcBef>
                          <a:spcPct val="20000"/>
                        </a:spcBef>
                        <a:spcAft>
                          <a:spcPct val="0"/>
                        </a:spcAft>
                        <a:buClr>
                          <a:srgbClr val="093A80"/>
                        </a:buClr>
                        <a:buSzPct val="75000"/>
                        <a:buFont typeface="Wingdings" panose="05000000000000000000" pitchFamily="2" charset="2"/>
                        <a:buChar char="l"/>
                        <a:defRPr sz="1800" b="0" i="0" u="none" kern="1200" baseline="0">
                          <a:solidFill>
                            <a:schemeClr val="tx1"/>
                          </a:solidFill>
                          <a:latin typeface="楷体" panose="02010609060101010101" pitchFamily="49" charset="-122"/>
                          <a:ea typeface="楷体" panose="02010609060101010101" pitchFamily="49" charset="-122"/>
                        </a:defRPr>
                      </a:lvl3pPr>
                      <a:lvl4pPr marL="1600200" lvl="3" indent="-228600" algn="l" defTabSz="914400" rtl="0" eaLnBrk="0" fontAlgn="base" latinLnBrk="0" hangingPunct="0">
                        <a:lnSpc>
                          <a:spcPct val="100000"/>
                        </a:lnSpc>
                        <a:spcBef>
                          <a:spcPct val="20000"/>
                        </a:spcBef>
                        <a:spcAft>
                          <a:spcPct val="0"/>
                        </a:spcAft>
                        <a:buClr>
                          <a:srgbClr val="093A80"/>
                        </a:buClr>
                        <a:buSzPct val="75000"/>
                        <a:buFontTx/>
                        <a:buChar char="–"/>
                        <a:defRPr sz="1800" b="0" i="0" u="none" kern="1200" baseline="0">
                          <a:solidFill>
                            <a:schemeClr val="tx1"/>
                          </a:solidFill>
                          <a:latin typeface="楷体" panose="02010609060101010101" pitchFamily="49" charset="-122"/>
                          <a:ea typeface="楷体" panose="02010609060101010101" pitchFamily="49" charset="-122"/>
                        </a:defRPr>
                      </a:lvl4pPr>
                      <a:lvl5pPr marL="2057400" lvl="4" indent="-228600" algn="l" defTabSz="914400" rtl="0" eaLnBrk="0" fontAlgn="base" latinLnBrk="0" hangingPunct="0">
                        <a:lnSpc>
                          <a:spcPct val="100000"/>
                        </a:lnSpc>
                        <a:spcBef>
                          <a:spcPct val="20000"/>
                        </a:spcBef>
                        <a:spcAft>
                          <a:spcPct val="0"/>
                        </a:spcAft>
                        <a:buClr>
                          <a:srgbClr val="093A80"/>
                        </a:buClr>
                        <a:buSzPct val="75000"/>
                        <a:buFont typeface="Wingdings" panose="05000000000000000000" pitchFamily="2" charset="2"/>
                        <a:buChar char="l"/>
                        <a:defRPr sz="1800" b="0" i="0" u="none" kern="1200" baseline="0">
                          <a:solidFill>
                            <a:schemeClr val="tx1"/>
                          </a:solidFill>
                          <a:latin typeface="楷体" panose="02010609060101010101" pitchFamily="49" charset="-122"/>
                          <a:ea typeface="楷体" panose="02010609060101010101" pitchFamily="49" charset="-122"/>
                        </a:defRPr>
                      </a:lvl5pPr>
                    </a:lstStyle>
                    <a:p>
                      <a:pPr marL="0" lvl="0" indent="0">
                        <a:lnSpc>
                          <a:spcPct val="100000"/>
                        </a:lnSpc>
                        <a:buFontTx/>
                        <a:buNone/>
                      </a:pPr>
                      <a:r>
                        <a:rPr lang="zh-CN" altLang="en-US" sz="1800" b="1" dirty="0">
                          <a:latin typeface="黑体" panose="02010609060101010101" pitchFamily="49" charset="-122"/>
                        </a:rPr>
                        <a:t>以人为中心</a:t>
                      </a:r>
                    </a:p>
                  </a:txBody>
                  <a:tcPr anchor="ctr">
                    <a:lnL w="12700" cap="flat" cmpd="sng">
                      <a:solidFill>
                        <a:schemeClr val="bg1"/>
                      </a:solidFill>
                      <a:prstDash val="solid"/>
                      <a:headEnd type="none" w="med" len="med"/>
                      <a:tailEnd type="none" w="med" len="med"/>
                    </a:lnL>
                    <a:lnR cap="flat">
                      <a:noFill/>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extLst>
                  <a:ext uri="{0D108BD9-81ED-4DB2-BD59-A6C34878D82A}">
                    <a16:rowId xmlns:a16="http://schemas.microsoft.com/office/drawing/2014/main" val="10006"/>
                  </a:ext>
                </a:extLst>
              </a:tr>
              <a:tr h="639762">
                <a:tc>
                  <a:txBody>
                    <a:bodyPr/>
                    <a:lstStyle>
                      <a:lvl1pPr marL="342900" lvl="0" indent="-342900" algn="l" defTabSz="914400" rtl="0" eaLnBrk="0" fontAlgn="base" latinLnBrk="0" hangingPunct="0">
                        <a:lnSpc>
                          <a:spcPct val="95000"/>
                        </a:lnSpc>
                        <a:spcBef>
                          <a:spcPct val="50000"/>
                        </a:spcBef>
                        <a:spcAft>
                          <a:spcPct val="0"/>
                        </a:spcAft>
                        <a:buClr>
                          <a:srgbClr val="093A80"/>
                        </a:buClr>
                        <a:buSzPct val="75000"/>
                        <a:buFont typeface="Wingdings" panose="05000000000000000000" pitchFamily="2" charset="2"/>
                        <a:buChar char="l"/>
                        <a:defRPr sz="2100" u="none" kern="1200" baseline="0">
                          <a:solidFill>
                            <a:schemeClr val="tx1"/>
                          </a:solidFill>
                          <a:latin typeface="楷体" panose="02010609060101010101" pitchFamily="49" charset="-122"/>
                          <a:ea typeface="楷体" panose="02010609060101010101" pitchFamily="49" charset="-122"/>
                        </a:defRPr>
                      </a:lvl1pPr>
                      <a:lvl2pPr marL="742950" lvl="1" indent="-285750" algn="l" defTabSz="914400" rtl="0" eaLnBrk="0" fontAlgn="base" latinLnBrk="0" hangingPunct="0">
                        <a:lnSpc>
                          <a:spcPct val="100000"/>
                        </a:lnSpc>
                        <a:spcBef>
                          <a:spcPct val="25000"/>
                        </a:spcBef>
                        <a:spcAft>
                          <a:spcPct val="0"/>
                        </a:spcAft>
                        <a:buClr>
                          <a:srgbClr val="093A80"/>
                        </a:buClr>
                        <a:buSzPct val="75000"/>
                        <a:buFontTx/>
                        <a:buChar char="–"/>
                        <a:defRPr sz="2000" b="0" i="0" u="none" kern="1200" baseline="0">
                          <a:solidFill>
                            <a:schemeClr val="tx1"/>
                          </a:solidFill>
                          <a:latin typeface="楷体" panose="02010609060101010101" pitchFamily="49" charset="-122"/>
                          <a:ea typeface="楷体" panose="02010609060101010101" pitchFamily="49" charset="-122"/>
                        </a:defRPr>
                      </a:lvl2pPr>
                      <a:lvl3pPr marL="1143000" lvl="2" indent="-228600" algn="l" defTabSz="914400" rtl="0" eaLnBrk="0" fontAlgn="base" latinLnBrk="0" hangingPunct="0">
                        <a:lnSpc>
                          <a:spcPct val="100000"/>
                        </a:lnSpc>
                        <a:spcBef>
                          <a:spcPct val="20000"/>
                        </a:spcBef>
                        <a:spcAft>
                          <a:spcPct val="0"/>
                        </a:spcAft>
                        <a:buClr>
                          <a:srgbClr val="093A80"/>
                        </a:buClr>
                        <a:buSzPct val="75000"/>
                        <a:buFont typeface="Wingdings" panose="05000000000000000000" pitchFamily="2" charset="2"/>
                        <a:buChar char="l"/>
                        <a:defRPr sz="1800" b="0" i="0" u="none" kern="1200" baseline="0">
                          <a:solidFill>
                            <a:schemeClr val="tx1"/>
                          </a:solidFill>
                          <a:latin typeface="楷体" panose="02010609060101010101" pitchFamily="49" charset="-122"/>
                          <a:ea typeface="楷体" panose="02010609060101010101" pitchFamily="49" charset="-122"/>
                        </a:defRPr>
                      </a:lvl3pPr>
                      <a:lvl4pPr marL="1600200" lvl="3" indent="-228600" algn="l" defTabSz="914400" rtl="0" eaLnBrk="0" fontAlgn="base" latinLnBrk="0" hangingPunct="0">
                        <a:lnSpc>
                          <a:spcPct val="100000"/>
                        </a:lnSpc>
                        <a:spcBef>
                          <a:spcPct val="20000"/>
                        </a:spcBef>
                        <a:spcAft>
                          <a:spcPct val="0"/>
                        </a:spcAft>
                        <a:buClr>
                          <a:srgbClr val="093A80"/>
                        </a:buClr>
                        <a:buSzPct val="75000"/>
                        <a:buFontTx/>
                        <a:buChar char="–"/>
                        <a:defRPr sz="1800" b="0" i="0" u="none" kern="1200" baseline="0">
                          <a:solidFill>
                            <a:schemeClr val="tx1"/>
                          </a:solidFill>
                          <a:latin typeface="楷体" panose="02010609060101010101" pitchFamily="49" charset="-122"/>
                          <a:ea typeface="楷体" panose="02010609060101010101" pitchFamily="49" charset="-122"/>
                        </a:defRPr>
                      </a:lvl4pPr>
                      <a:lvl5pPr marL="2057400" lvl="4" indent="-228600" algn="l" defTabSz="914400" rtl="0" eaLnBrk="0" fontAlgn="base" latinLnBrk="0" hangingPunct="0">
                        <a:lnSpc>
                          <a:spcPct val="100000"/>
                        </a:lnSpc>
                        <a:spcBef>
                          <a:spcPct val="20000"/>
                        </a:spcBef>
                        <a:spcAft>
                          <a:spcPct val="0"/>
                        </a:spcAft>
                        <a:buClr>
                          <a:srgbClr val="093A80"/>
                        </a:buClr>
                        <a:buSzPct val="75000"/>
                        <a:buFont typeface="Wingdings" panose="05000000000000000000" pitchFamily="2" charset="2"/>
                        <a:buChar char="l"/>
                        <a:defRPr sz="1800" b="0" i="0" u="none" kern="1200" baseline="0">
                          <a:solidFill>
                            <a:schemeClr val="tx1"/>
                          </a:solidFill>
                          <a:latin typeface="楷体" panose="02010609060101010101" pitchFamily="49" charset="-122"/>
                          <a:ea typeface="楷体" panose="02010609060101010101" pitchFamily="49" charset="-122"/>
                        </a:defRPr>
                      </a:lvl5pPr>
                    </a:lstStyle>
                    <a:p>
                      <a:pPr marL="0" lvl="0" indent="0" algn="ctr">
                        <a:lnSpc>
                          <a:spcPct val="100000"/>
                        </a:lnSpc>
                        <a:buFontTx/>
                        <a:buNone/>
                      </a:pPr>
                      <a:r>
                        <a:rPr lang="zh-CN" altLang="en-US" sz="1800" b="1" dirty="0">
                          <a:latin typeface="黑体" panose="02010609060101010101" pitchFamily="49" charset="-122"/>
                        </a:rPr>
                        <a:t>管理方法</a:t>
                      </a:r>
                    </a:p>
                  </a:txBody>
                  <a:tcPr anchor="ctr">
                    <a:lnL cap="flat">
                      <a:noFill/>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l" defTabSz="914400" rtl="0" eaLnBrk="0" fontAlgn="base" latinLnBrk="0" hangingPunct="0">
                        <a:lnSpc>
                          <a:spcPct val="95000"/>
                        </a:lnSpc>
                        <a:spcBef>
                          <a:spcPct val="50000"/>
                        </a:spcBef>
                        <a:spcAft>
                          <a:spcPct val="0"/>
                        </a:spcAft>
                        <a:buClr>
                          <a:srgbClr val="093A80"/>
                        </a:buClr>
                        <a:buSzPct val="75000"/>
                        <a:buFont typeface="Wingdings" panose="05000000000000000000" pitchFamily="2" charset="2"/>
                        <a:buChar char="l"/>
                        <a:defRPr sz="2100" u="none" kern="1200" baseline="0">
                          <a:solidFill>
                            <a:schemeClr val="tx1"/>
                          </a:solidFill>
                          <a:latin typeface="楷体" panose="02010609060101010101" pitchFamily="49" charset="-122"/>
                          <a:ea typeface="楷体" panose="02010609060101010101" pitchFamily="49" charset="-122"/>
                        </a:defRPr>
                      </a:lvl1pPr>
                      <a:lvl2pPr marL="742950" lvl="1" indent="-285750" algn="l" defTabSz="914400" rtl="0" eaLnBrk="0" fontAlgn="base" latinLnBrk="0" hangingPunct="0">
                        <a:lnSpc>
                          <a:spcPct val="100000"/>
                        </a:lnSpc>
                        <a:spcBef>
                          <a:spcPct val="25000"/>
                        </a:spcBef>
                        <a:spcAft>
                          <a:spcPct val="0"/>
                        </a:spcAft>
                        <a:buClr>
                          <a:srgbClr val="093A80"/>
                        </a:buClr>
                        <a:buSzPct val="75000"/>
                        <a:buFontTx/>
                        <a:buChar char="–"/>
                        <a:defRPr sz="2000" b="0" i="0" u="none" kern="1200" baseline="0">
                          <a:solidFill>
                            <a:schemeClr val="tx1"/>
                          </a:solidFill>
                          <a:latin typeface="楷体" panose="02010609060101010101" pitchFamily="49" charset="-122"/>
                          <a:ea typeface="楷体" panose="02010609060101010101" pitchFamily="49" charset="-122"/>
                        </a:defRPr>
                      </a:lvl2pPr>
                      <a:lvl3pPr marL="1143000" lvl="2" indent="-228600" algn="l" defTabSz="914400" rtl="0" eaLnBrk="0" fontAlgn="base" latinLnBrk="0" hangingPunct="0">
                        <a:lnSpc>
                          <a:spcPct val="100000"/>
                        </a:lnSpc>
                        <a:spcBef>
                          <a:spcPct val="20000"/>
                        </a:spcBef>
                        <a:spcAft>
                          <a:spcPct val="0"/>
                        </a:spcAft>
                        <a:buClr>
                          <a:srgbClr val="093A80"/>
                        </a:buClr>
                        <a:buSzPct val="75000"/>
                        <a:buFont typeface="Wingdings" panose="05000000000000000000" pitchFamily="2" charset="2"/>
                        <a:buChar char="l"/>
                        <a:defRPr sz="1800" b="0" i="0" u="none" kern="1200" baseline="0">
                          <a:solidFill>
                            <a:schemeClr val="tx1"/>
                          </a:solidFill>
                          <a:latin typeface="楷体" panose="02010609060101010101" pitchFamily="49" charset="-122"/>
                          <a:ea typeface="楷体" panose="02010609060101010101" pitchFamily="49" charset="-122"/>
                        </a:defRPr>
                      </a:lvl3pPr>
                      <a:lvl4pPr marL="1600200" lvl="3" indent="-228600" algn="l" defTabSz="914400" rtl="0" eaLnBrk="0" fontAlgn="base" latinLnBrk="0" hangingPunct="0">
                        <a:lnSpc>
                          <a:spcPct val="100000"/>
                        </a:lnSpc>
                        <a:spcBef>
                          <a:spcPct val="20000"/>
                        </a:spcBef>
                        <a:spcAft>
                          <a:spcPct val="0"/>
                        </a:spcAft>
                        <a:buClr>
                          <a:srgbClr val="093A80"/>
                        </a:buClr>
                        <a:buSzPct val="75000"/>
                        <a:buFontTx/>
                        <a:buChar char="–"/>
                        <a:defRPr sz="1800" b="0" i="0" u="none" kern="1200" baseline="0">
                          <a:solidFill>
                            <a:schemeClr val="tx1"/>
                          </a:solidFill>
                          <a:latin typeface="楷体" panose="02010609060101010101" pitchFamily="49" charset="-122"/>
                          <a:ea typeface="楷体" panose="02010609060101010101" pitchFamily="49" charset="-122"/>
                        </a:defRPr>
                      </a:lvl4pPr>
                      <a:lvl5pPr marL="2057400" lvl="4" indent="-228600" algn="l" defTabSz="914400" rtl="0" eaLnBrk="0" fontAlgn="base" latinLnBrk="0" hangingPunct="0">
                        <a:lnSpc>
                          <a:spcPct val="100000"/>
                        </a:lnSpc>
                        <a:spcBef>
                          <a:spcPct val="20000"/>
                        </a:spcBef>
                        <a:spcAft>
                          <a:spcPct val="0"/>
                        </a:spcAft>
                        <a:buClr>
                          <a:srgbClr val="093A80"/>
                        </a:buClr>
                        <a:buSzPct val="75000"/>
                        <a:buFont typeface="Wingdings" panose="05000000000000000000" pitchFamily="2" charset="2"/>
                        <a:buChar char="l"/>
                        <a:defRPr sz="1800" b="0" i="0" u="none" kern="1200" baseline="0">
                          <a:solidFill>
                            <a:schemeClr val="tx1"/>
                          </a:solidFill>
                          <a:latin typeface="楷体" panose="02010609060101010101" pitchFamily="49" charset="-122"/>
                          <a:ea typeface="楷体" panose="02010609060101010101" pitchFamily="49" charset="-122"/>
                        </a:defRPr>
                      </a:lvl5pPr>
                    </a:lstStyle>
                    <a:p>
                      <a:pPr marL="0" lvl="0" indent="0">
                        <a:lnSpc>
                          <a:spcPct val="100000"/>
                        </a:lnSpc>
                        <a:buFontTx/>
                        <a:buNone/>
                      </a:pPr>
                      <a:r>
                        <a:rPr lang="zh-CN" altLang="en-US" sz="1800" b="1" dirty="0">
                          <a:latin typeface="黑体" panose="02010609060101010101" pitchFamily="49" charset="-122"/>
                        </a:rPr>
                        <a:t>命令式、控制式</a:t>
                      </a:r>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l" defTabSz="914400" rtl="0" eaLnBrk="0" fontAlgn="base" latinLnBrk="0" hangingPunct="0">
                        <a:lnSpc>
                          <a:spcPct val="95000"/>
                        </a:lnSpc>
                        <a:spcBef>
                          <a:spcPct val="50000"/>
                        </a:spcBef>
                        <a:spcAft>
                          <a:spcPct val="0"/>
                        </a:spcAft>
                        <a:buClr>
                          <a:srgbClr val="093A80"/>
                        </a:buClr>
                        <a:buSzPct val="75000"/>
                        <a:buFont typeface="Wingdings" panose="05000000000000000000" pitchFamily="2" charset="2"/>
                        <a:buChar char="l"/>
                        <a:defRPr sz="2100" u="none" kern="1200" baseline="0">
                          <a:solidFill>
                            <a:schemeClr val="tx1"/>
                          </a:solidFill>
                          <a:latin typeface="楷体" panose="02010609060101010101" pitchFamily="49" charset="-122"/>
                          <a:ea typeface="楷体" panose="02010609060101010101" pitchFamily="49" charset="-122"/>
                        </a:defRPr>
                      </a:lvl1pPr>
                      <a:lvl2pPr marL="742950" lvl="1" indent="-285750" algn="l" defTabSz="914400" rtl="0" eaLnBrk="0" fontAlgn="base" latinLnBrk="0" hangingPunct="0">
                        <a:lnSpc>
                          <a:spcPct val="100000"/>
                        </a:lnSpc>
                        <a:spcBef>
                          <a:spcPct val="25000"/>
                        </a:spcBef>
                        <a:spcAft>
                          <a:spcPct val="0"/>
                        </a:spcAft>
                        <a:buClr>
                          <a:srgbClr val="093A80"/>
                        </a:buClr>
                        <a:buSzPct val="75000"/>
                        <a:buFontTx/>
                        <a:buChar char="–"/>
                        <a:defRPr sz="2000" b="0" i="0" u="none" kern="1200" baseline="0">
                          <a:solidFill>
                            <a:schemeClr val="tx1"/>
                          </a:solidFill>
                          <a:latin typeface="楷体" panose="02010609060101010101" pitchFamily="49" charset="-122"/>
                          <a:ea typeface="楷体" panose="02010609060101010101" pitchFamily="49" charset="-122"/>
                        </a:defRPr>
                      </a:lvl2pPr>
                      <a:lvl3pPr marL="1143000" lvl="2" indent="-228600" algn="l" defTabSz="914400" rtl="0" eaLnBrk="0" fontAlgn="base" latinLnBrk="0" hangingPunct="0">
                        <a:lnSpc>
                          <a:spcPct val="100000"/>
                        </a:lnSpc>
                        <a:spcBef>
                          <a:spcPct val="20000"/>
                        </a:spcBef>
                        <a:spcAft>
                          <a:spcPct val="0"/>
                        </a:spcAft>
                        <a:buClr>
                          <a:srgbClr val="093A80"/>
                        </a:buClr>
                        <a:buSzPct val="75000"/>
                        <a:buFont typeface="Wingdings" panose="05000000000000000000" pitchFamily="2" charset="2"/>
                        <a:buChar char="l"/>
                        <a:defRPr sz="1800" b="0" i="0" u="none" kern="1200" baseline="0">
                          <a:solidFill>
                            <a:schemeClr val="tx1"/>
                          </a:solidFill>
                          <a:latin typeface="楷体" panose="02010609060101010101" pitchFamily="49" charset="-122"/>
                          <a:ea typeface="楷体" panose="02010609060101010101" pitchFamily="49" charset="-122"/>
                        </a:defRPr>
                      </a:lvl3pPr>
                      <a:lvl4pPr marL="1600200" lvl="3" indent="-228600" algn="l" defTabSz="914400" rtl="0" eaLnBrk="0" fontAlgn="base" latinLnBrk="0" hangingPunct="0">
                        <a:lnSpc>
                          <a:spcPct val="100000"/>
                        </a:lnSpc>
                        <a:spcBef>
                          <a:spcPct val="20000"/>
                        </a:spcBef>
                        <a:spcAft>
                          <a:spcPct val="0"/>
                        </a:spcAft>
                        <a:buClr>
                          <a:srgbClr val="093A80"/>
                        </a:buClr>
                        <a:buSzPct val="75000"/>
                        <a:buFontTx/>
                        <a:buChar char="–"/>
                        <a:defRPr sz="1800" b="0" i="0" u="none" kern="1200" baseline="0">
                          <a:solidFill>
                            <a:schemeClr val="tx1"/>
                          </a:solidFill>
                          <a:latin typeface="楷体" panose="02010609060101010101" pitchFamily="49" charset="-122"/>
                          <a:ea typeface="楷体" panose="02010609060101010101" pitchFamily="49" charset="-122"/>
                        </a:defRPr>
                      </a:lvl4pPr>
                      <a:lvl5pPr marL="2057400" lvl="4" indent="-228600" algn="l" defTabSz="914400" rtl="0" eaLnBrk="0" fontAlgn="base" latinLnBrk="0" hangingPunct="0">
                        <a:lnSpc>
                          <a:spcPct val="100000"/>
                        </a:lnSpc>
                        <a:spcBef>
                          <a:spcPct val="20000"/>
                        </a:spcBef>
                        <a:spcAft>
                          <a:spcPct val="0"/>
                        </a:spcAft>
                        <a:buClr>
                          <a:srgbClr val="093A80"/>
                        </a:buClr>
                        <a:buSzPct val="75000"/>
                        <a:buFont typeface="Wingdings" panose="05000000000000000000" pitchFamily="2" charset="2"/>
                        <a:buChar char="l"/>
                        <a:defRPr sz="1800" b="0" i="0" u="none" kern="1200" baseline="0">
                          <a:solidFill>
                            <a:schemeClr val="tx1"/>
                          </a:solidFill>
                          <a:latin typeface="楷体" panose="02010609060101010101" pitchFamily="49" charset="-122"/>
                          <a:ea typeface="楷体" panose="02010609060101010101" pitchFamily="49" charset="-122"/>
                        </a:defRPr>
                      </a:lvl5pPr>
                    </a:lstStyle>
                    <a:p>
                      <a:pPr marL="0" lvl="0" indent="0">
                        <a:lnSpc>
                          <a:spcPct val="100000"/>
                        </a:lnSpc>
                        <a:buFontTx/>
                        <a:buNone/>
                      </a:pPr>
                      <a:r>
                        <a:rPr lang="zh-CN" altLang="en-US" sz="1800" b="1" dirty="0">
                          <a:latin typeface="黑体" panose="02010609060101010101" pitchFamily="49" charset="-122"/>
                        </a:rPr>
                        <a:t>强调民主、参与</a:t>
                      </a:r>
                    </a:p>
                  </a:txBody>
                  <a:tcPr anchor="ctr">
                    <a:lnL w="12700" cap="flat" cmpd="sng">
                      <a:solidFill>
                        <a:schemeClr val="bg1"/>
                      </a:solidFill>
                      <a:prstDash val="solid"/>
                      <a:headEnd type="none" w="med" len="med"/>
                      <a:tailEnd type="none" w="med" len="med"/>
                    </a:lnL>
                    <a:lnR cap="flat">
                      <a:noFill/>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extLst>
                  <a:ext uri="{0D108BD9-81ED-4DB2-BD59-A6C34878D82A}">
                    <a16:rowId xmlns:a16="http://schemas.microsoft.com/office/drawing/2014/main" val="10007"/>
                  </a:ext>
                </a:extLst>
              </a:tr>
              <a:tr h="639763">
                <a:tc>
                  <a:txBody>
                    <a:bodyPr/>
                    <a:lstStyle>
                      <a:lvl1pPr marL="342900" lvl="0" indent="-342900" algn="l" defTabSz="914400" rtl="0" eaLnBrk="0" fontAlgn="base" latinLnBrk="0" hangingPunct="0">
                        <a:lnSpc>
                          <a:spcPct val="95000"/>
                        </a:lnSpc>
                        <a:spcBef>
                          <a:spcPct val="50000"/>
                        </a:spcBef>
                        <a:spcAft>
                          <a:spcPct val="0"/>
                        </a:spcAft>
                        <a:buClr>
                          <a:srgbClr val="093A80"/>
                        </a:buClr>
                        <a:buSzPct val="75000"/>
                        <a:buFont typeface="Wingdings" panose="05000000000000000000" pitchFamily="2" charset="2"/>
                        <a:buChar char="l"/>
                        <a:defRPr sz="2100" u="none" kern="1200" baseline="0">
                          <a:solidFill>
                            <a:schemeClr val="tx1"/>
                          </a:solidFill>
                          <a:latin typeface="楷体" panose="02010609060101010101" pitchFamily="49" charset="-122"/>
                          <a:ea typeface="楷体" panose="02010609060101010101" pitchFamily="49" charset="-122"/>
                        </a:defRPr>
                      </a:lvl1pPr>
                      <a:lvl2pPr marL="742950" lvl="1" indent="-285750" algn="l" defTabSz="914400" rtl="0" eaLnBrk="0" fontAlgn="base" latinLnBrk="0" hangingPunct="0">
                        <a:lnSpc>
                          <a:spcPct val="100000"/>
                        </a:lnSpc>
                        <a:spcBef>
                          <a:spcPct val="25000"/>
                        </a:spcBef>
                        <a:spcAft>
                          <a:spcPct val="0"/>
                        </a:spcAft>
                        <a:buClr>
                          <a:srgbClr val="093A80"/>
                        </a:buClr>
                        <a:buSzPct val="75000"/>
                        <a:buFontTx/>
                        <a:buChar char="–"/>
                        <a:defRPr sz="2000" b="0" i="0" u="none" kern="1200" baseline="0">
                          <a:solidFill>
                            <a:schemeClr val="tx1"/>
                          </a:solidFill>
                          <a:latin typeface="楷体" panose="02010609060101010101" pitchFamily="49" charset="-122"/>
                          <a:ea typeface="楷体" panose="02010609060101010101" pitchFamily="49" charset="-122"/>
                        </a:defRPr>
                      </a:lvl2pPr>
                      <a:lvl3pPr marL="1143000" lvl="2" indent="-228600" algn="l" defTabSz="914400" rtl="0" eaLnBrk="0" fontAlgn="base" latinLnBrk="0" hangingPunct="0">
                        <a:lnSpc>
                          <a:spcPct val="100000"/>
                        </a:lnSpc>
                        <a:spcBef>
                          <a:spcPct val="20000"/>
                        </a:spcBef>
                        <a:spcAft>
                          <a:spcPct val="0"/>
                        </a:spcAft>
                        <a:buClr>
                          <a:srgbClr val="093A80"/>
                        </a:buClr>
                        <a:buSzPct val="75000"/>
                        <a:buFont typeface="Wingdings" panose="05000000000000000000" pitchFamily="2" charset="2"/>
                        <a:buChar char="l"/>
                        <a:defRPr sz="1800" b="0" i="0" u="none" kern="1200" baseline="0">
                          <a:solidFill>
                            <a:schemeClr val="tx1"/>
                          </a:solidFill>
                          <a:latin typeface="楷体" panose="02010609060101010101" pitchFamily="49" charset="-122"/>
                          <a:ea typeface="楷体" panose="02010609060101010101" pitchFamily="49" charset="-122"/>
                        </a:defRPr>
                      </a:lvl3pPr>
                      <a:lvl4pPr marL="1600200" lvl="3" indent="-228600" algn="l" defTabSz="914400" rtl="0" eaLnBrk="0" fontAlgn="base" latinLnBrk="0" hangingPunct="0">
                        <a:lnSpc>
                          <a:spcPct val="100000"/>
                        </a:lnSpc>
                        <a:spcBef>
                          <a:spcPct val="20000"/>
                        </a:spcBef>
                        <a:spcAft>
                          <a:spcPct val="0"/>
                        </a:spcAft>
                        <a:buClr>
                          <a:srgbClr val="093A80"/>
                        </a:buClr>
                        <a:buSzPct val="75000"/>
                        <a:buFontTx/>
                        <a:buChar char="–"/>
                        <a:defRPr sz="1800" b="0" i="0" u="none" kern="1200" baseline="0">
                          <a:solidFill>
                            <a:schemeClr val="tx1"/>
                          </a:solidFill>
                          <a:latin typeface="楷体" panose="02010609060101010101" pitchFamily="49" charset="-122"/>
                          <a:ea typeface="楷体" panose="02010609060101010101" pitchFamily="49" charset="-122"/>
                        </a:defRPr>
                      </a:lvl4pPr>
                      <a:lvl5pPr marL="2057400" lvl="4" indent="-228600" algn="l" defTabSz="914400" rtl="0" eaLnBrk="0" fontAlgn="base" latinLnBrk="0" hangingPunct="0">
                        <a:lnSpc>
                          <a:spcPct val="100000"/>
                        </a:lnSpc>
                        <a:spcBef>
                          <a:spcPct val="20000"/>
                        </a:spcBef>
                        <a:spcAft>
                          <a:spcPct val="0"/>
                        </a:spcAft>
                        <a:buClr>
                          <a:srgbClr val="093A80"/>
                        </a:buClr>
                        <a:buSzPct val="75000"/>
                        <a:buFont typeface="Wingdings" panose="05000000000000000000" pitchFamily="2" charset="2"/>
                        <a:buChar char="l"/>
                        <a:defRPr sz="1800" b="0" i="0" u="none" kern="1200" baseline="0">
                          <a:solidFill>
                            <a:schemeClr val="tx1"/>
                          </a:solidFill>
                          <a:latin typeface="楷体" panose="02010609060101010101" pitchFamily="49" charset="-122"/>
                          <a:ea typeface="楷体" panose="02010609060101010101" pitchFamily="49" charset="-122"/>
                        </a:defRPr>
                      </a:lvl5pPr>
                    </a:lstStyle>
                    <a:p>
                      <a:pPr marL="0" lvl="0" indent="0" algn="ctr">
                        <a:lnSpc>
                          <a:spcPct val="100000"/>
                        </a:lnSpc>
                        <a:buFontTx/>
                        <a:buNone/>
                      </a:pPr>
                      <a:r>
                        <a:rPr lang="zh-CN" altLang="en-US" sz="1800" b="1" dirty="0">
                          <a:latin typeface="黑体" panose="02010609060101010101" pitchFamily="49" charset="-122"/>
                        </a:rPr>
                        <a:t>管理性质</a:t>
                      </a:r>
                    </a:p>
                  </a:txBody>
                  <a:tcPr anchor="ctr">
                    <a:lnL cap="flat">
                      <a:noFill/>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cap="flat">
                      <a:noFill/>
                    </a:lnB>
                    <a:lnTlToBr>
                      <a:noFill/>
                    </a:lnTlToBr>
                    <a:lnBlToTr>
                      <a:noFill/>
                    </a:lnBlToTr>
                    <a:pattFill prst="pct60">
                      <a:fgClr>
                        <a:srgbClr val="FFCC00"/>
                      </a:fgClr>
                      <a:bgClr>
                        <a:schemeClr val="bg1"/>
                      </a:bgClr>
                    </a:pattFill>
                  </a:tcPr>
                </a:tc>
                <a:tc>
                  <a:txBody>
                    <a:bodyPr/>
                    <a:lstStyle>
                      <a:lvl1pPr marL="342900" lvl="0" indent="-342900" algn="l" defTabSz="914400" rtl="0" eaLnBrk="0" fontAlgn="base" latinLnBrk="0" hangingPunct="0">
                        <a:lnSpc>
                          <a:spcPct val="95000"/>
                        </a:lnSpc>
                        <a:spcBef>
                          <a:spcPct val="50000"/>
                        </a:spcBef>
                        <a:spcAft>
                          <a:spcPct val="0"/>
                        </a:spcAft>
                        <a:buClr>
                          <a:srgbClr val="093A80"/>
                        </a:buClr>
                        <a:buSzPct val="75000"/>
                        <a:buFont typeface="Wingdings" panose="05000000000000000000" pitchFamily="2" charset="2"/>
                        <a:buChar char="l"/>
                        <a:defRPr sz="2100" u="none" kern="1200" baseline="0">
                          <a:solidFill>
                            <a:schemeClr val="tx1"/>
                          </a:solidFill>
                          <a:latin typeface="楷体" panose="02010609060101010101" pitchFamily="49" charset="-122"/>
                          <a:ea typeface="楷体" panose="02010609060101010101" pitchFamily="49" charset="-122"/>
                        </a:defRPr>
                      </a:lvl1pPr>
                      <a:lvl2pPr marL="742950" lvl="1" indent="-285750" algn="l" defTabSz="914400" rtl="0" eaLnBrk="0" fontAlgn="base" latinLnBrk="0" hangingPunct="0">
                        <a:lnSpc>
                          <a:spcPct val="100000"/>
                        </a:lnSpc>
                        <a:spcBef>
                          <a:spcPct val="25000"/>
                        </a:spcBef>
                        <a:spcAft>
                          <a:spcPct val="0"/>
                        </a:spcAft>
                        <a:buClr>
                          <a:srgbClr val="093A80"/>
                        </a:buClr>
                        <a:buSzPct val="75000"/>
                        <a:buFontTx/>
                        <a:buChar char="–"/>
                        <a:defRPr sz="2000" b="0" i="0" u="none" kern="1200" baseline="0">
                          <a:solidFill>
                            <a:schemeClr val="tx1"/>
                          </a:solidFill>
                          <a:latin typeface="楷体" panose="02010609060101010101" pitchFamily="49" charset="-122"/>
                          <a:ea typeface="楷体" panose="02010609060101010101" pitchFamily="49" charset="-122"/>
                        </a:defRPr>
                      </a:lvl2pPr>
                      <a:lvl3pPr marL="1143000" lvl="2" indent="-228600" algn="l" defTabSz="914400" rtl="0" eaLnBrk="0" fontAlgn="base" latinLnBrk="0" hangingPunct="0">
                        <a:lnSpc>
                          <a:spcPct val="100000"/>
                        </a:lnSpc>
                        <a:spcBef>
                          <a:spcPct val="20000"/>
                        </a:spcBef>
                        <a:spcAft>
                          <a:spcPct val="0"/>
                        </a:spcAft>
                        <a:buClr>
                          <a:srgbClr val="093A80"/>
                        </a:buClr>
                        <a:buSzPct val="75000"/>
                        <a:buFont typeface="Wingdings" panose="05000000000000000000" pitchFamily="2" charset="2"/>
                        <a:buChar char="l"/>
                        <a:defRPr sz="1800" b="0" i="0" u="none" kern="1200" baseline="0">
                          <a:solidFill>
                            <a:schemeClr val="tx1"/>
                          </a:solidFill>
                          <a:latin typeface="楷体" panose="02010609060101010101" pitchFamily="49" charset="-122"/>
                          <a:ea typeface="楷体" panose="02010609060101010101" pitchFamily="49" charset="-122"/>
                        </a:defRPr>
                      </a:lvl3pPr>
                      <a:lvl4pPr marL="1600200" lvl="3" indent="-228600" algn="l" defTabSz="914400" rtl="0" eaLnBrk="0" fontAlgn="base" latinLnBrk="0" hangingPunct="0">
                        <a:lnSpc>
                          <a:spcPct val="100000"/>
                        </a:lnSpc>
                        <a:spcBef>
                          <a:spcPct val="20000"/>
                        </a:spcBef>
                        <a:spcAft>
                          <a:spcPct val="0"/>
                        </a:spcAft>
                        <a:buClr>
                          <a:srgbClr val="093A80"/>
                        </a:buClr>
                        <a:buSzPct val="75000"/>
                        <a:buFontTx/>
                        <a:buChar char="–"/>
                        <a:defRPr sz="1800" b="0" i="0" u="none" kern="1200" baseline="0">
                          <a:solidFill>
                            <a:schemeClr val="tx1"/>
                          </a:solidFill>
                          <a:latin typeface="楷体" panose="02010609060101010101" pitchFamily="49" charset="-122"/>
                          <a:ea typeface="楷体" panose="02010609060101010101" pitchFamily="49" charset="-122"/>
                        </a:defRPr>
                      </a:lvl4pPr>
                      <a:lvl5pPr marL="2057400" lvl="4" indent="-228600" algn="l" defTabSz="914400" rtl="0" eaLnBrk="0" fontAlgn="base" latinLnBrk="0" hangingPunct="0">
                        <a:lnSpc>
                          <a:spcPct val="100000"/>
                        </a:lnSpc>
                        <a:spcBef>
                          <a:spcPct val="20000"/>
                        </a:spcBef>
                        <a:spcAft>
                          <a:spcPct val="0"/>
                        </a:spcAft>
                        <a:buClr>
                          <a:srgbClr val="093A80"/>
                        </a:buClr>
                        <a:buSzPct val="75000"/>
                        <a:buFont typeface="Wingdings" panose="05000000000000000000" pitchFamily="2" charset="2"/>
                        <a:buChar char="l"/>
                        <a:defRPr sz="1800" b="0" i="0" u="none" kern="1200" baseline="0">
                          <a:solidFill>
                            <a:schemeClr val="tx1"/>
                          </a:solidFill>
                          <a:latin typeface="楷体" panose="02010609060101010101" pitchFamily="49" charset="-122"/>
                          <a:ea typeface="楷体" panose="02010609060101010101" pitchFamily="49" charset="-122"/>
                        </a:defRPr>
                      </a:lvl5pPr>
                    </a:lstStyle>
                    <a:p>
                      <a:pPr marL="0" lvl="0" indent="0">
                        <a:lnSpc>
                          <a:spcPct val="100000"/>
                        </a:lnSpc>
                        <a:buFontTx/>
                        <a:buNone/>
                      </a:pPr>
                      <a:r>
                        <a:rPr lang="zh-CN" altLang="en-US" sz="1800" b="1" dirty="0">
                          <a:latin typeface="黑体" panose="02010609060101010101" pitchFamily="49" charset="-122"/>
                        </a:rPr>
                        <a:t>战术性、分散性</a:t>
                      </a:r>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cap="flat">
                      <a:noFill/>
                    </a:lnB>
                    <a:lnTlToBr>
                      <a:noFill/>
                    </a:lnTlToBr>
                    <a:lnBlToTr>
                      <a:noFill/>
                    </a:lnBlToTr>
                    <a:pattFill prst="pct60">
                      <a:fgClr>
                        <a:srgbClr val="FFCC00"/>
                      </a:fgClr>
                      <a:bgClr>
                        <a:schemeClr val="bg1"/>
                      </a:bgClr>
                    </a:pattFill>
                  </a:tcPr>
                </a:tc>
                <a:tc>
                  <a:txBody>
                    <a:bodyPr/>
                    <a:lstStyle>
                      <a:lvl1pPr marL="342900" lvl="0" indent="-342900" algn="l" defTabSz="914400" rtl="0" eaLnBrk="0" fontAlgn="base" latinLnBrk="0" hangingPunct="0">
                        <a:lnSpc>
                          <a:spcPct val="95000"/>
                        </a:lnSpc>
                        <a:spcBef>
                          <a:spcPct val="50000"/>
                        </a:spcBef>
                        <a:spcAft>
                          <a:spcPct val="0"/>
                        </a:spcAft>
                        <a:buClr>
                          <a:srgbClr val="093A80"/>
                        </a:buClr>
                        <a:buSzPct val="75000"/>
                        <a:buFont typeface="Wingdings" panose="05000000000000000000" pitchFamily="2" charset="2"/>
                        <a:buChar char="l"/>
                        <a:defRPr sz="2100" u="none" kern="1200" baseline="0">
                          <a:solidFill>
                            <a:schemeClr val="tx1"/>
                          </a:solidFill>
                          <a:latin typeface="楷体" panose="02010609060101010101" pitchFamily="49" charset="-122"/>
                          <a:ea typeface="楷体" panose="02010609060101010101" pitchFamily="49" charset="-122"/>
                        </a:defRPr>
                      </a:lvl1pPr>
                      <a:lvl2pPr marL="742950" lvl="1" indent="-285750" algn="l" defTabSz="914400" rtl="0" eaLnBrk="0" fontAlgn="base" latinLnBrk="0" hangingPunct="0">
                        <a:lnSpc>
                          <a:spcPct val="100000"/>
                        </a:lnSpc>
                        <a:spcBef>
                          <a:spcPct val="25000"/>
                        </a:spcBef>
                        <a:spcAft>
                          <a:spcPct val="0"/>
                        </a:spcAft>
                        <a:buClr>
                          <a:srgbClr val="093A80"/>
                        </a:buClr>
                        <a:buSzPct val="75000"/>
                        <a:buFontTx/>
                        <a:buChar char="–"/>
                        <a:defRPr sz="2000" b="0" i="0" u="none" kern="1200" baseline="0">
                          <a:solidFill>
                            <a:schemeClr val="tx1"/>
                          </a:solidFill>
                          <a:latin typeface="楷体" panose="02010609060101010101" pitchFamily="49" charset="-122"/>
                          <a:ea typeface="楷体" panose="02010609060101010101" pitchFamily="49" charset="-122"/>
                        </a:defRPr>
                      </a:lvl2pPr>
                      <a:lvl3pPr marL="1143000" lvl="2" indent="-228600" algn="l" defTabSz="914400" rtl="0" eaLnBrk="0" fontAlgn="base" latinLnBrk="0" hangingPunct="0">
                        <a:lnSpc>
                          <a:spcPct val="100000"/>
                        </a:lnSpc>
                        <a:spcBef>
                          <a:spcPct val="20000"/>
                        </a:spcBef>
                        <a:spcAft>
                          <a:spcPct val="0"/>
                        </a:spcAft>
                        <a:buClr>
                          <a:srgbClr val="093A80"/>
                        </a:buClr>
                        <a:buSzPct val="75000"/>
                        <a:buFont typeface="Wingdings" panose="05000000000000000000" pitchFamily="2" charset="2"/>
                        <a:buChar char="l"/>
                        <a:defRPr sz="1800" b="0" i="0" u="none" kern="1200" baseline="0">
                          <a:solidFill>
                            <a:schemeClr val="tx1"/>
                          </a:solidFill>
                          <a:latin typeface="楷体" panose="02010609060101010101" pitchFamily="49" charset="-122"/>
                          <a:ea typeface="楷体" panose="02010609060101010101" pitchFamily="49" charset="-122"/>
                        </a:defRPr>
                      </a:lvl3pPr>
                      <a:lvl4pPr marL="1600200" lvl="3" indent="-228600" algn="l" defTabSz="914400" rtl="0" eaLnBrk="0" fontAlgn="base" latinLnBrk="0" hangingPunct="0">
                        <a:lnSpc>
                          <a:spcPct val="100000"/>
                        </a:lnSpc>
                        <a:spcBef>
                          <a:spcPct val="20000"/>
                        </a:spcBef>
                        <a:spcAft>
                          <a:spcPct val="0"/>
                        </a:spcAft>
                        <a:buClr>
                          <a:srgbClr val="093A80"/>
                        </a:buClr>
                        <a:buSzPct val="75000"/>
                        <a:buFontTx/>
                        <a:buChar char="–"/>
                        <a:defRPr sz="1800" b="0" i="0" u="none" kern="1200" baseline="0">
                          <a:solidFill>
                            <a:schemeClr val="tx1"/>
                          </a:solidFill>
                          <a:latin typeface="楷体" panose="02010609060101010101" pitchFamily="49" charset="-122"/>
                          <a:ea typeface="楷体" panose="02010609060101010101" pitchFamily="49" charset="-122"/>
                        </a:defRPr>
                      </a:lvl4pPr>
                      <a:lvl5pPr marL="2057400" lvl="4" indent="-228600" algn="l" defTabSz="914400" rtl="0" eaLnBrk="0" fontAlgn="base" latinLnBrk="0" hangingPunct="0">
                        <a:lnSpc>
                          <a:spcPct val="100000"/>
                        </a:lnSpc>
                        <a:spcBef>
                          <a:spcPct val="20000"/>
                        </a:spcBef>
                        <a:spcAft>
                          <a:spcPct val="0"/>
                        </a:spcAft>
                        <a:buClr>
                          <a:srgbClr val="093A80"/>
                        </a:buClr>
                        <a:buSzPct val="75000"/>
                        <a:buFont typeface="Wingdings" panose="05000000000000000000" pitchFamily="2" charset="2"/>
                        <a:buChar char="l"/>
                        <a:defRPr sz="1800" b="0" i="0" u="none" kern="1200" baseline="0">
                          <a:solidFill>
                            <a:schemeClr val="tx1"/>
                          </a:solidFill>
                          <a:latin typeface="楷体" panose="02010609060101010101" pitchFamily="49" charset="-122"/>
                          <a:ea typeface="楷体" panose="02010609060101010101" pitchFamily="49" charset="-122"/>
                        </a:defRPr>
                      </a:lvl5pPr>
                    </a:lstStyle>
                    <a:p>
                      <a:pPr marL="0" lvl="0" indent="0">
                        <a:lnSpc>
                          <a:spcPct val="100000"/>
                        </a:lnSpc>
                        <a:buFontTx/>
                        <a:buNone/>
                      </a:pPr>
                      <a:r>
                        <a:rPr lang="zh-CN" altLang="en-US" sz="1800" b="1" dirty="0">
                          <a:latin typeface="黑体" panose="02010609060101010101" pitchFamily="49" charset="-122"/>
                        </a:rPr>
                        <a:t>战略性、整体性</a:t>
                      </a:r>
                    </a:p>
                  </a:txBody>
                  <a:tcPr anchor="ctr">
                    <a:lnL w="12700" cap="flat" cmpd="sng">
                      <a:solidFill>
                        <a:schemeClr val="bg1"/>
                      </a:solidFill>
                      <a:prstDash val="solid"/>
                      <a:headEnd type="none" w="med" len="med"/>
                      <a:tailEnd type="none" w="med" len="med"/>
                    </a:lnL>
                    <a:lnR cap="flat">
                      <a:noFill/>
                    </a:lnR>
                    <a:lnT w="12700" cap="flat" cmpd="sng">
                      <a:solidFill>
                        <a:schemeClr val="bg1"/>
                      </a:solidFill>
                      <a:prstDash val="solid"/>
                      <a:headEnd type="none" w="med" len="med"/>
                      <a:tailEnd type="none" w="med" len="med"/>
                    </a:lnT>
                    <a:lnB cap="flat">
                      <a:noFill/>
                    </a:lnB>
                    <a:lnTlToBr>
                      <a:noFill/>
                    </a:lnTlToBr>
                    <a:lnBlToTr>
                      <a:noFill/>
                    </a:lnBlToTr>
                    <a:pattFill prst="pct60">
                      <a:fgClr>
                        <a:srgbClr val="FFCC00"/>
                      </a:fgClr>
                      <a:bgClr>
                        <a:schemeClr val="bg1"/>
                      </a:bgClr>
                    </a:pattFill>
                  </a:tcPr>
                </a:tc>
                <a:extLst>
                  <a:ext uri="{0D108BD9-81ED-4DB2-BD59-A6C34878D82A}">
                    <a16:rowId xmlns:a16="http://schemas.microsoft.com/office/drawing/2014/main" val="10008"/>
                  </a:ext>
                </a:extLst>
              </a:tr>
            </a:tbl>
          </a:graphicData>
        </a:graphic>
      </p:graphicFrame>
    </p:spTree>
  </p:cSld>
  <p:clrMapOvr>
    <a:masterClrMapping/>
  </p:clrMapOvr>
  <p:transition>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文本框 621569"/>
          <p:cNvSpPr txBox="1"/>
          <p:nvPr/>
        </p:nvSpPr>
        <p:spPr>
          <a:xfrm>
            <a:off x="533400" y="411163"/>
            <a:ext cx="4572000" cy="579437"/>
          </a:xfrm>
          <a:prstGeom prst="rect">
            <a:avLst/>
          </a:prstGeom>
          <a:noFill/>
          <a:ln w="9525">
            <a:noFill/>
          </a:ln>
          <a:effectLst>
            <a:outerShdw dist="35921" dir="2699999" algn="ctr" rotWithShape="0">
              <a:schemeClr val="bg1"/>
            </a:outerShdw>
          </a:effectLst>
        </p:spPr>
        <p:txBody>
          <a:bodyPr>
            <a:spAutoFit/>
          </a:bodyPr>
          <a:lstStyle/>
          <a:p>
            <a:pPr eaLnBrk="1" hangingPunct="1">
              <a:spcBef>
                <a:spcPct val="50000"/>
              </a:spcBef>
            </a:pPr>
            <a:r>
              <a:rPr lang="en-US" altLang="zh-CN" sz="3200" b="1" i="1" u="none" dirty="0">
                <a:solidFill>
                  <a:srgbClr val="FF3300"/>
                </a:solidFill>
                <a:latin typeface="黑体" panose="02010609060101010101" pitchFamily="49" charset="-122"/>
                <a:ea typeface="黑体" panose="02010609060101010101" pitchFamily="49" charset="-122"/>
              </a:rPr>
              <a:t>HRM</a:t>
            </a:r>
            <a:r>
              <a:rPr lang="zh-CN" altLang="en-US" sz="3200" b="1" i="1" u="none" dirty="0">
                <a:solidFill>
                  <a:srgbClr val="FF3300"/>
                </a:solidFill>
                <a:latin typeface="黑体" panose="02010609060101010101" pitchFamily="49" charset="-122"/>
                <a:ea typeface="黑体" panose="02010609060101010101" pitchFamily="49" charset="-122"/>
              </a:rPr>
              <a:t>为什么重要</a:t>
            </a:r>
            <a:endParaRPr lang="zh-CN" altLang="en-US" sz="3200" b="1" i="1" u="none">
              <a:solidFill>
                <a:srgbClr val="FF3300"/>
              </a:solidFill>
              <a:latin typeface="黑体" panose="02010609060101010101" pitchFamily="49" charset="-122"/>
              <a:ea typeface="黑体" panose="02010609060101010101" pitchFamily="49" charset="-122"/>
            </a:endParaRPr>
          </a:p>
        </p:txBody>
      </p:sp>
      <p:sp>
        <p:nvSpPr>
          <p:cNvPr id="621571" name="文本框 621570"/>
          <p:cNvSpPr txBox="1"/>
          <p:nvPr/>
        </p:nvSpPr>
        <p:spPr>
          <a:xfrm>
            <a:off x="533400" y="1703388"/>
            <a:ext cx="7696200" cy="2870200"/>
          </a:xfrm>
          <a:prstGeom prst="rect">
            <a:avLst/>
          </a:prstGeom>
          <a:noFill/>
          <a:ln w="9525">
            <a:noFill/>
          </a:ln>
        </p:spPr>
        <p:txBody>
          <a:bodyPr>
            <a:spAutoFit/>
          </a:bodyPr>
          <a:lstStyle/>
          <a:p>
            <a:pPr eaLnBrk="1" hangingPunct="1">
              <a:spcBef>
                <a:spcPct val="50000"/>
              </a:spcBef>
              <a:buClr>
                <a:srgbClr val="00CC66"/>
              </a:buClr>
              <a:buFont typeface="Wingdings" panose="05000000000000000000" pitchFamily="2" charset="2"/>
              <a:buChar char="n"/>
            </a:pPr>
            <a:r>
              <a:rPr lang="zh-CN" altLang="en-US" sz="2800" u="none" dirty="0">
                <a:latin typeface="Times New Roman" panose="02020603050405020304" pitchFamily="18" charset="0"/>
                <a:ea typeface="黑体" panose="02010609060101010101" pitchFamily="49" charset="-122"/>
              </a:rPr>
              <a:t>企业管理发展的必然</a:t>
            </a:r>
          </a:p>
          <a:p>
            <a:pPr eaLnBrk="1" hangingPunct="1">
              <a:spcBef>
                <a:spcPct val="50000"/>
              </a:spcBef>
              <a:buClr>
                <a:srgbClr val="00CC66"/>
              </a:buClr>
              <a:buFont typeface="Wingdings" panose="05000000000000000000" pitchFamily="2" charset="2"/>
              <a:buChar char="n"/>
            </a:pPr>
            <a:r>
              <a:rPr lang="zh-CN" altLang="en-US" sz="2800" b="1" u="none" dirty="0">
                <a:latin typeface="Times New Roman" panose="02020603050405020304" pitchFamily="18" charset="0"/>
              </a:rPr>
              <a:t>为企业获得竞争优势，提高企业竞争力</a:t>
            </a:r>
            <a:endParaRPr lang="zh-CN" altLang="en-US" sz="2800" b="1" u="none" dirty="0">
              <a:latin typeface="Times New Roman" panose="02020603050405020304" pitchFamily="18" charset="0"/>
              <a:ea typeface="黑体" panose="02010609060101010101" pitchFamily="49" charset="-122"/>
            </a:endParaRPr>
          </a:p>
          <a:p>
            <a:pPr eaLnBrk="1" hangingPunct="1">
              <a:spcBef>
                <a:spcPct val="50000"/>
              </a:spcBef>
              <a:buClr>
                <a:srgbClr val="00CC66"/>
              </a:buClr>
              <a:buFont typeface="Wingdings" panose="05000000000000000000" pitchFamily="2" charset="2"/>
              <a:buChar char="n"/>
            </a:pPr>
            <a:r>
              <a:rPr lang="zh-CN" altLang="en-US" sz="2800" u="none" dirty="0">
                <a:latin typeface="Times New Roman" panose="02020603050405020304" pitchFamily="18" charset="0"/>
                <a:ea typeface="黑体" panose="02010609060101010101" pitchFamily="49" charset="-122"/>
              </a:rPr>
              <a:t>实现企业组织目标</a:t>
            </a:r>
          </a:p>
          <a:p>
            <a:pPr eaLnBrk="1" hangingPunct="1">
              <a:spcBef>
                <a:spcPct val="50000"/>
              </a:spcBef>
              <a:buClr>
                <a:srgbClr val="00CC66"/>
              </a:buClr>
              <a:buFont typeface="Wingdings" panose="05000000000000000000" pitchFamily="2" charset="2"/>
              <a:buChar char="n"/>
            </a:pPr>
            <a:r>
              <a:rPr lang="zh-CN" altLang="en-US" sz="2800" u="none" dirty="0">
                <a:latin typeface="Times New Roman" panose="02020603050405020304" pitchFamily="18" charset="0"/>
                <a:ea typeface="黑体" panose="02010609060101010101" pitchFamily="49" charset="-122"/>
              </a:rPr>
              <a:t>提高员工的职业生活质量   如</a:t>
            </a:r>
            <a:r>
              <a:rPr lang="zh-CN" altLang="en-US" sz="2800" b="1" u="none" dirty="0">
                <a:effectLst>
                  <a:outerShdw blurRad="38100" dist="38100" dir="2700000">
                    <a:srgbClr val="FFFFFF"/>
                  </a:outerShdw>
                </a:effectLst>
                <a:latin typeface="Times New Roman" panose="02020603050405020304" pitchFamily="18" charset="0"/>
              </a:rPr>
              <a:t>安全感、满意程度以及自身的成就感</a:t>
            </a:r>
          </a:p>
        </p:txBody>
      </p:sp>
    </p:spTree>
  </p:cSld>
  <p:clrMapOvr>
    <a:masterClrMapping/>
  </p:clrMapOvr>
  <p:transition>
    <p:rand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135170" name="标题 135169"/>
          <p:cNvSpPr>
            <a:spLocks noGrp="1"/>
          </p:cNvSpPr>
          <p:nvPr>
            <p:ph type="title"/>
          </p:nvPr>
        </p:nvSpPr>
        <p:spPr>
          <a:xfrm>
            <a:off x="1042988" y="1484313"/>
            <a:ext cx="7200900" cy="1600200"/>
          </a:xfrm>
          <a:ln/>
        </p:spPr>
        <p:txBody>
          <a:bodyPr anchor="ctr"/>
          <a:lstStyle/>
          <a:p>
            <a:r>
              <a:rPr lang="zh-CN" altLang="en-US" b="1" dirty="0">
                <a:effectLst>
                  <a:outerShdw blurRad="38100" dist="38100" dir="2700000">
                    <a:srgbClr val="C0C0C0"/>
                  </a:outerShdw>
                </a:effectLst>
                <a:latin typeface="黑体" panose="02010609060101010101" pitchFamily="49" charset="-122"/>
                <a:ea typeface="黑体" panose="02010609060101010101" pitchFamily="49" charset="-122"/>
              </a:rPr>
              <a:t>第二章 工作分析与岗位评价</a:t>
            </a:r>
            <a:endParaRPr lang="zh-CN" altLang="en-US" b="1">
              <a:effectLst>
                <a:outerShdw blurRad="38100" dist="38100" dir="2700000">
                  <a:srgbClr val="C0C0C0"/>
                </a:outerShdw>
              </a:effectLst>
              <a:latin typeface="黑体" panose="02010609060101010101" pitchFamily="49" charset="-122"/>
              <a:ea typeface="黑体" panose="02010609060101010101" pitchFamily="49" charset="-122"/>
            </a:endParaRPr>
          </a:p>
        </p:txBody>
      </p:sp>
      <p:pic>
        <p:nvPicPr>
          <p:cNvPr id="135187" name="图片 135186" descr="PE01460_"/>
          <p:cNvPicPr>
            <a:picLocks noChangeAspect="1"/>
          </p:cNvPicPr>
          <p:nvPr/>
        </p:nvPicPr>
        <p:blipFill>
          <a:blip r:embed="rId2"/>
          <a:stretch>
            <a:fillRect/>
          </a:stretch>
        </p:blipFill>
        <p:spPr>
          <a:xfrm>
            <a:off x="5508625" y="2997200"/>
            <a:ext cx="2514600" cy="3124200"/>
          </a:xfrm>
          <a:prstGeom prst="rect">
            <a:avLst/>
          </a:prstGeom>
          <a:noFill/>
          <a:ln w="9525">
            <a:noFill/>
          </a:ln>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906" name="文本占位符 763905"/>
          <p:cNvSpPr>
            <a:spLocks noGrp="1"/>
          </p:cNvSpPr>
          <p:nvPr>
            <p:ph type="body" idx="1"/>
          </p:nvPr>
        </p:nvSpPr>
        <p:spPr>
          <a:xfrm>
            <a:off x="827088" y="0"/>
            <a:ext cx="7935912" cy="6324600"/>
          </a:xfrm>
          <a:ln/>
        </p:spPr>
        <p:txBody>
          <a:bodyPr lIns="0" tIns="0" rIns="0" bIns="0"/>
          <a:lstStyle/>
          <a:p>
            <a:pPr marL="762000" lvl="4" indent="0">
              <a:lnSpc>
                <a:spcPct val="90000"/>
              </a:lnSpc>
              <a:buNone/>
            </a:pPr>
            <a:endParaRPr lang="en-US" altLang="zh-CN" sz="2600" b="1" dirty="0">
              <a:latin typeface="Times New Roman" panose="02020603050405020304" pitchFamily="18" charset="0"/>
            </a:endParaRPr>
          </a:p>
          <a:p>
            <a:pPr marL="762000" lvl="4" indent="0">
              <a:lnSpc>
                <a:spcPct val="90000"/>
              </a:lnSpc>
              <a:buNone/>
            </a:pPr>
            <a:endParaRPr lang="en-US" altLang="zh-CN" sz="2600" b="1" dirty="0">
              <a:latin typeface="Times New Roman" panose="02020603050405020304" pitchFamily="18" charset="0"/>
            </a:endParaRPr>
          </a:p>
          <a:p>
            <a:pPr marL="762000" lvl="4" indent="0">
              <a:lnSpc>
                <a:spcPct val="90000"/>
              </a:lnSpc>
              <a:buNone/>
            </a:pPr>
            <a:endParaRPr lang="en-US" altLang="zh-CN" sz="2600" b="1" dirty="0">
              <a:latin typeface="Times New Roman" panose="02020603050405020304" pitchFamily="18" charset="0"/>
            </a:endParaRPr>
          </a:p>
          <a:p>
            <a:pPr marL="762000" lvl="4" indent="0">
              <a:lnSpc>
                <a:spcPct val="90000"/>
              </a:lnSpc>
              <a:buNone/>
            </a:pPr>
            <a:r>
              <a:rPr lang="en-US" altLang="zh-CN" sz="2600" b="1" dirty="0">
                <a:latin typeface="Times New Roman" panose="02020603050405020304" pitchFamily="18" charset="0"/>
              </a:rPr>
              <a:t>《</a:t>
            </a:r>
            <a:r>
              <a:rPr lang="zh-CN" altLang="en-US" sz="2600" b="1" dirty="0">
                <a:latin typeface="Times New Roman" panose="02020603050405020304" pitchFamily="18" charset="0"/>
              </a:rPr>
              <a:t>人力资源管理</a:t>
            </a:r>
            <a:r>
              <a:rPr lang="en-US" altLang="zh-CN" sz="2600" b="1">
                <a:latin typeface="Times New Roman" panose="02020603050405020304" pitchFamily="18" charset="0"/>
              </a:rPr>
              <a:t>》</a:t>
            </a:r>
            <a:r>
              <a:rPr lang="en-US" altLang="zh-CN" b="1" dirty="0">
                <a:latin typeface="Times New Roman" panose="02020603050405020304" pitchFamily="18" charset="0"/>
              </a:rPr>
              <a:t>                </a:t>
            </a:r>
            <a:r>
              <a:rPr lang="zh-CN" altLang="en-US" b="1" dirty="0">
                <a:latin typeface="Times New Roman" panose="02020603050405020304" pitchFamily="18" charset="0"/>
              </a:rPr>
              <a:t>（美）</a:t>
            </a:r>
            <a:r>
              <a:rPr lang="zh-CN" altLang="en-US" b="1" dirty="0"/>
              <a:t> </a:t>
            </a:r>
            <a:r>
              <a:rPr lang="zh-CN" altLang="en-US" b="1" dirty="0">
                <a:latin typeface="Times New Roman" panose="02020603050405020304" pitchFamily="18" charset="0"/>
              </a:rPr>
              <a:t>加里</a:t>
            </a:r>
            <a:r>
              <a:rPr lang="zh-CN" altLang="en-US" b="1" dirty="0"/>
              <a:t> </a:t>
            </a:r>
            <a:r>
              <a:rPr lang="zh-CN" altLang="en-US" b="1" dirty="0">
                <a:latin typeface="Times New Roman" panose="02020603050405020304" pitchFamily="18" charset="0"/>
              </a:rPr>
              <a:t>德斯勒</a:t>
            </a:r>
            <a:r>
              <a:rPr lang="zh-CN" altLang="en-US" b="1" dirty="0"/>
              <a:t> </a:t>
            </a:r>
            <a:r>
              <a:rPr lang="zh-CN" altLang="en-US" b="1" dirty="0">
                <a:latin typeface="Times New Roman" panose="02020603050405020304" pitchFamily="18" charset="0"/>
              </a:rPr>
              <a:t>著</a:t>
            </a:r>
            <a:r>
              <a:rPr lang="zh-CN" altLang="en-US" b="1" dirty="0"/>
              <a:t> </a:t>
            </a:r>
          </a:p>
          <a:p>
            <a:pPr marL="762000" lvl="4" indent="0">
              <a:lnSpc>
                <a:spcPct val="90000"/>
              </a:lnSpc>
              <a:buNone/>
            </a:pPr>
            <a:r>
              <a:rPr lang="zh-CN" altLang="en-US" b="1" dirty="0">
                <a:latin typeface="Times New Roman" panose="02020603050405020304" pitchFamily="18" charset="0"/>
              </a:rPr>
              <a:t>                                                                     中国人民大学出版社</a:t>
            </a:r>
            <a:endParaRPr lang="zh-CN" altLang="en-US" b="1" dirty="0"/>
          </a:p>
          <a:p>
            <a:pPr marL="762000" lvl="4" indent="0">
              <a:lnSpc>
                <a:spcPct val="90000"/>
              </a:lnSpc>
              <a:buNone/>
            </a:pPr>
            <a:r>
              <a:rPr lang="en-US" altLang="zh-CN" sz="2200" b="1">
                <a:latin typeface="Times New Roman" panose="02020603050405020304" pitchFamily="18" charset="0"/>
              </a:rPr>
              <a:t>《</a:t>
            </a:r>
            <a:r>
              <a:rPr lang="zh-CN" altLang="en-US" sz="2600" b="1" dirty="0">
                <a:latin typeface="Times New Roman" panose="02020603050405020304" pitchFamily="18" charset="0"/>
              </a:rPr>
              <a:t>人力资源管理</a:t>
            </a:r>
            <a:r>
              <a:rPr lang="en-US" altLang="zh-CN" sz="2200" b="1">
                <a:latin typeface="Times New Roman" panose="02020603050405020304" pitchFamily="18" charset="0"/>
              </a:rPr>
              <a:t>》</a:t>
            </a:r>
            <a:r>
              <a:rPr lang="en-US" altLang="zh-CN" b="1" dirty="0">
                <a:latin typeface="Times New Roman" panose="02020603050405020304" pitchFamily="18" charset="0"/>
              </a:rPr>
              <a:t>                 </a:t>
            </a:r>
            <a:r>
              <a:rPr lang="zh-CN" altLang="en-US" b="1" dirty="0">
                <a:latin typeface="Times New Roman" panose="02020603050405020304" pitchFamily="18" charset="0"/>
              </a:rPr>
              <a:t>（美）</a:t>
            </a:r>
            <a:r>
              <a:rPr lang="zh-CN" altLang="en-US" b="1" dirty="0"/>
              <a:t> </a:t>
            </a:r>
            <a:r>
              <a:rPr lang="en-US" altLang="zh-CN" b="1"/>
              <a:t>R </a:t>
            </a:r>
            <a:r>
              <a:rPr lang="zh-CN" altLang="en-US" b="1" dirty="0">
                <a:latin typeface="Times New Roman" panose="02020603050405020304" pitchFamily="18" charset="0"/>
              </a:rPr>
              <a:t>韦恩</a:t>
            </a:r>
            <a:r>
              <a:rPr lang="zh-CN" altLang="en-US" b="1" dirty="0"/>
              <a:t> </a:t>
            </a:r>
            <a:r>
              <a:rPr lang="zh-CN" altLang="en-US" b="1" dirty="0">
                <a:latin typeface="Times New Roman" panose="02020603050405020304" pitchFamily="18" charset="0"/>
              </a:rPr>
              <a:t>蒙迪</a:t>
            </a:r>
            <a:endParaRPr lang="zh-CN" altLang="en-US" b="1" dirty="0"/>
          </a:p>
          <a:p>
            <a:pPr marL="762000" lvl="4" indent="0">
              <a:lnSpc>
                <a:spcPct val="90000"/>
              </a:lnSpc>
              <a:buNone/>
            </a:pPr>
            <a:r>
              <a:rPr lang="zh-CN" altLang="en-US" b="1" dirty="0">
                <a:latin typeface="Times New Roman" panose="02020603050405020304" pitchFamily="18" charset="0"/>
              </a:rPr>
              <a:t>                                                                      罗伯特</a:t>
            </a:r>
            <a:r>
              <a:rPr lang="zh-CN" altLang="en-US" b="1" dirty="0"/>
              <a:t> </a:t>
            </a:r>
            <a:r>
              <a:rPr lang="en-US" altLang="zh-CN" b="1"/>
              <a:t>M </a:t>
            </a:r>
            <a:r>
              <a:rPr lang="zh-CN" altLang="en-US" b="1" dirty="0">
                <a:latin typeface="Times New Roman" panose="02020603050405020304" pitchFamily="18" charset="0"/>
              </a:rPr>
              <a:t>诺埃  </a:t>
            </a:r>
            <a:endParaRPr lang="zh-CN" altLang="en-US" b="1" dirty="0"/>
          </a:p>
          <a:p>
            <a:pPr marL="762000" lvl="4" indent="0">
              <a:lnSpc>
                <a:spcPct val="90000"/>
              </a:lnSpc>
              <a:buNone/>
            </a:pPr>
            <a:r>
              <a:rPr lang="zh-CN" altLang="en-US" b="1" dirty="0">
                <a:latin typeface="Times New Roman" panose="02020603050405020304" pitchFamily="18" charset="0"/>
              </a:rPr>
              <a:t>                                                                          经济科学出版社</a:t>
            </a:r>
            <a:endParaRPr lang="zh-CN" altLang="en-US" b="1" dirty="0"/>
          </a:p>
          <a:p>
            <a:pPr marL="762000" lvl="4" indent="0">
              <a:lnSpc>
                <a:spcPct val="90000"/>
              </a:lnSpc>
              <a:buNone/>
            </a:pPr>
            <a:r>
              <a:rPr lang="en-US" altLang="zh-CN" sz="2600" b="1" dirty="0">
                <a:latin typeface="Times New Roman" panose="02020603050405020304" pitchFamily="18" charset="0"/>
              </a:rPr>
              <a:t>《</a:t>
            </a:r>
            <a:r>
              <a:rPr lang="zh-CN" altLang="en-US" sz="2600" b="1" dirty="0">
                <a:latin typeface="Times New Roman" panose="02020603050405020304" pitchFamily="18" charset="0"/>
              </a:rPr>
              <a:t>活的资源</a:t>
            </a:r>
          </a:p>
          <a:p>
            <a:pPr marL="762000" lvl="4" indent="0">
              <a:lnSpc>
                <a:spcPct val="90000"/>
              </a:lnSpc>
              <a:buNone/>
            </a:pPr>
            <a:r>
              <a:rPr lang="zh-CN" altLang="en-US" sz="2600" b="1" dirty="0">
                <a:latin typeface="Times New Roman" panose="02020603050405020304" pitchFamily="18" charset="0"/>
              </a:rPr>
              <a:t>     </a:t>
            </a:r>
            <a:r>
              <a:rPr lang="en-US" altLang="zh-CN" sz="2600" b="1">
                <a:latin typeface="Arial" panose="020B0604020202020204" pitchFamily="34" charset="0"/>
              </a:rPr>
              <a:t>—</a:t>
            </a:r>
            <a:r>
              <a:rPr lang="zh-CN" altLang="en-US" sz="2600" b="1" dirty="0">
                <a:latin typeface="Times New Roman" panose="02020603050405020304" pitchFamily="18" charset="0"/>
              </a:rPr>
              <a:t>人力资源管理</a:t>
            </a:r>
            <a:r>
              <a:rPr lang="en-US" altLang="zh-CN" sz="2600" b="1">
                <a:latin typeface="Times New Roman" panose="02020603050405020304" pitchFamily="18" charset="0"/>
              </a:rPr>
              <a:t>》</a:t>
            </a:r>
            <a:r>
              <a:rPr lang="en-US" altLang="zh-CN" b="1" dirty="0">
                <a:latin typeface="Times New Roman" panose="02020603050405020304" pitchFamily="18" charset="0"/>
              </a:rPr>
              <a:t>         </a:t>
            </a:r>
            <a:r>
              <a:rPr lang="zh-CN" altLang="en-US" b="1" dirty="0">
                <a:latin typeface="Times New Roman" panose="02020603050405020304" pitchFamily="18" charset="0"/>
              </a:rPr>
              <a:t>（美）</a:t>
            </a:r>
            <a:r>
              <a:rPr lang="zh-CN" altLang="en-US" b="1" dirty="0"/>
              <a:t> </a:t>
            </a:r>
            <a:r>
              <a:rPr lang="zh-CN" altLang="en-US" b="1" dirty="0">
                <a:latin typeface="Times New Roman" panose="02020603050405020304" pitchFamily="18" charset="0"/>
              </a:rPr>
              <a:t>韦恩</a:t>
            </a:r>
            <a:r>
              <a:rPr lang="zh-CN" altLang="en-US" b="1" dirty="0"/>
              <a:t> </a:t>
            </a:r>
            <a:r>
              <a:rPr lang="zh-CN" altLang="en-US" b="1" dirty="0">
                <a:latin typeface="Times New Roman" panose="02020603050405020304" pitchFamily="18" charset="0"/>
              </a:rPr>
              <a:t>卡肖著</a:t>
            </a:r>
            <a:endParaRPr lang="zh-CN" altLang="en-US" b="1" dirty="0"/>
          </a:p>
          <a:p>
            <a:pPr marL="762000" lvl="4" indent="0">
              <a:lnSpc>
                <a:spcPct val="90000"/>
              </a:lnSpc>
              <a:buNone/>
            </a:pPr>
            <a:r>
              <a:rPr lang="zh-CN" altLang="en-US" b="1" dirty="0">
                <a:latin typeface="Times New Roman" panose="02020603050405020304" pitchFamily="18" charset="0"/>
              </a:rPr>
              <a:t>                                                                       张续超等译</a:t>
            </a:r>
            <a:endParaRPr lang="zh-CN" altLang="en-US" b="1" dirty="0"/>
          </a:p>
          <a:p>
            <a:pPr marL="762000" lvl="4" indent="0">
              <a:lnSpc>
                <a:spcPct val="90000"/>
              </a:lnSpc>
              <a:buNone/>
            </a:pPr>
            <a:r>
              <a:rPr lang="zh-CN" altLang="en-US" b="1" dirty="0"/>
              <a:t>                                       </a:t>
            </a:r>
            <a:r>
              <a:rPr lang="zh-CN" altLang="en-US" b="1" dirty="0">
                <a:latin typeface="Times New Roman" panose="02020603050405020304" pitchFamily="18" charset="0"/>
              </a:rPr>
              <a:t>煤炭工业出版社</a:t>
            </a:r>
            <a:endParaRPr lang="zh-CN" altLang="en-US" b="1" dirty="0"/>
          </a:p>
          <a:p>
            <a:pPr marL="762000" lvl="4" indent="0">
              <a:lnSpc>
                <a:spcPct val="90000"/>
              </a:lnSpc>
              <a:buNone/>
            </a:pPr>
            <a:r>
              <a:rPr lang="en-US" altLang="zh-CN" sz="2600" b="1" dirty="0">
                <a:latin typeface="Times New Roman" panose="02020603050405020304" pitchFamily="18" charset="0"/>
              </a:rPr>
              <a:t>《</a:t>
            </a:r>
            <a:r>
              <a:rPr lang="zh-CN" altLang="en-US" sz="2600" b="1" dirty="0">
                <a:latin typeface="Times New Roman" panose="02020603050405020304" pitchFamily="18" charset="0"/>
              </a:rPr>
              <a:t>人力资源管理教程</a:t>
            </a:r>
            <a:r>
              <a:rPr lang="en-US" altLang="zh-CN" sz="2600" b="1">
                <a:latin typeface="Times New Roman" panose="02020603050405020304" pitchFamily="18" charset="0"/>
              </a:rPr>
              <a:t>》</a:t>
            </a:r>
            <a:r>
              <a:rPr lang="en-US" altLang="zh-CN" b="1"/>
              <a:t>     </a:t>
            </a:r>
            <a:r>
              <a:rPr lang="zh-CN" altLang="en-US" b="1" dirty="0">
                <a:latin typeface="Times New Roman" panose="02020603050405020304" pitchFamily="18" charset="0"/>
              </a:rPr>
              <a:t>张一弛编著</a:t>
            </a:r>
            <a:r>
              <a:rPr lang="zh-CN" altLang="en-US" b="1" dirty="0"/>
              <a:t> </a:t>
            </a:r>
          </a:p>
          <a:p>
            <a:pPr marL="762000" lvl="4" indent="0">
              <a:lnSpc>
                <a:spcPct val="90000"/>
              </a:lnSpc>
              <a:buNone/>
            </a:pPr>
            <a:r>
              <a:rPr lang="zh-CN" altLang="en-US" b="1" dirty="0"/>
              <a:t>                                        </a:t>
            </a:r>
            <a:r>
              <a:rPr lang="zh-CN" altLang="en-US" b="1" dirty="0">
                <a:latin typeface="Times New Roman" panose="02020603050405020304" pitchFamily="18" charset="0"/>
              </a:rPr>
              <a:t>北京大学出版社  </a:t>
            </a:r>
            <a:endParaRPr lang="zh-CN" altLang="en-US" b="1" dirty="0"/>
          </a:p>
          <a:p>
            <a:pPr marL="762000" lvl="4" indent="0">
              <a:lnSpc>
                <a:spcPct val="90000"/>
              </a:lnSpc>
              <a:buNone/>
            </a:pPr>
            <a:r>
              <a:rPr lang="zh-CN" altLang="en-US" sz="2600" b="1" dirty="0">
                <a:latin typeface="Times New Roman" panose="02020603050405020304" pitchFamily="18" charset="0"/>
              </a:rPr>
              <a:t> </a:t>
            </a:r>
            <a:endParaRPr lang="zh-CN" altLang="en-US" sz="1600" b="1"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763906">
                                            <p:txEl>
                                              <p:pRg st="3" end="3"/>
                                            </p:txEl>
                                          </p:spTgt>
                                        </p:tgtEl>
                                        <p:attrNameLst>
                                          <p:attrName>style.visibility</p:attrName>
                                        </p:attrNameLst>
                                      </p:cBhvr>
                                      <p:to>
                                        <p:strVal val="visible"/>
                                      </p:to>
                                    </p:set>
                                    <p:animEffect transition="in" filter="barn(outVertical)">
                                      <p:cBhvr>
                                        <p:cTn id="7" dur="500"/>
                                        <p:tgtEl>
                                          <p:spTgt spid="763906">
                                            <p:txEl>
                                              <p:pRg st="3" end="3"/>
                                            </p:txEl>
                                          </p:spTgt>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763906">
                                            <p:txEl>
                                              <p:pRg st="4" end="4"/>
                                            </p:txEl>
                                          </p:spTgt>
                                        </p:tgtEl>
                                        <p:attrNameLst>
                                          <p:attrName>style.visibility</p:attrName>
                                        </p:attrNameLst>
                                      </p:cBhvr>
                                      <p:to>
                                        <p:strVal val="visible"/>
                                      </p:to>
                                    </p:set>
                                    <p:animEffect transition="in" filter="barn(outVertical)">
                                      <p:cBhvr>
                                        <p:cTn id="10" dur="500"/>
                                        <p:tgtEl>
                                          <p:spTgt spid="763906">
                                            <p:txEl>
                                              <p:pRg st="4" end="4"/>
                                            </p:txEl>
                                          </p:spTgt>
                                        </p:tgtEl>
                                      </p:cBhvr>
                                    </p:animEffect>
                                  </p:childTnLst>
                                </p:cTn>
                              </p:par>
                              <p:par>
                                <p:cTn id="11" presetID="16" presetClass="entr" presetSubtype="37" fill="hold" grpId="0" nodeType="withEffect">
                                  <p:stCondLst>
                                    <p:cond delay="0"/>
                                  </p:stCondLst>
                                  <p:childTnLst>
                                    <p:set>
                                      <p:cBhvr>
                                        <p:cTn id="12" dur="1" fill="hold">
                                          <p:stCondLst>
                                            <p:cond delay="0"/>
                                          </p:stCondLst>
                                        </p:cTn>
                                        <p:tgtEl>
                                          <p:spTgt spid="763906">
                                            <p:txEl>
                                              <p:pRg st="5" end="5"/>
                                            </p:txEl>
                                          </p:spTgt>
                                        </p:tgtEl>
                                        <p:attrNameLst>
                                          <p:attrName>style.visibility</p:attrName>
                                        </p:attrNameLst>
                                      </p:cBhvr>
                                      <p:to>
                                        <p:strVal val="visible"/>
                                      </p:to>
                                    </p:set>
                                    <p:animEffect transition="in" filter="barn(outVertical)">
                                      <p:cBhvr>
                                        <p:cTn id="13" dur="500"/>
                                        <p:tgtEl>
                                          <p:spTgt spid="763906">
                                            <p:txEl>
                                              <p:pRg st="5" end="5"/>
                                            </p:txEl>
                                          </p:spTgt>
                                        </p:tgtEl>
                                      </p:cBhvr>
                                    </p:animEffect>
                                  </p:childTnLst>
                                </p:cTn>
                              </p:par>
                              <p:par>
                                <p:cTn id="14" presetID="16" presetClass="entr" presetSubtype="37" fill="hold" grpId="0" nodeType="withEffect">
                                  <p:stCondLst>
                                    <p:cond delay="0"/>
                                  </p:stCondLst>
                                  <p:childTnLst>
                                    <p:set>
                                      <p:cBhvr>
                                        <p:cTn id="15" dur="1" fill="hold">
                                          <p:stCondLst>
                                            <p:cond delay="0"/>
                                          </p:stCondLst>
                                        </p:cTn>
                                        <p:tgtEl>
                                          <p:spTgt spid="763906">
                                            <p:txEl>
                                              <p:pRg st="6" end="6"/>
                                            </p:txEl>
                                          </p:spTgt>
                                        </p:tgtEl>
                                        <p:attrNameLst>
                                          <p:attrName>style.visibility</p:attrName>
                                        </p:attrNameLst>
                                      </p:cBhvr>
                                      <p:to>
                                        <p:strVal val="visible"/>
                                      </p:to>
                                    </p:set>
                                    <p:animEffect transition="in" filter="barn(outVertical)">
                                      <p:cBhvr>
                                        <p:cTn id="16" dur="500"/>
                                        <p:tgtEl>
                                          <p:spTgt spid="763906">
                                            <p:txEl>
                                              <p:pRg st="6" end="6"/>
                                            </p:txEl>
                                          </p:spTgt>
                                        </p:tgtEl>
                                      </p:cBhvr>
                                    </p:animEffect>
                                  </p:childTnLst>
                                </p:cTn>
                              </p:par>
                              <p:par>
                                <p:cTn id="17" presetID="16" presetClass="entr" presetSubtype="37" fill="hold" grpId="0" nodeType="withEffect">
                                  <p:stCondLst>
                                    <p:cond delay="0"/>
                                  </p:stCondLst>
                                  <p:childTnLst>
                                    <p:set>
                                      <p:cBhvr>
                                        <p:cTn id="18" dur="1" fill="hold">
                                          <p:stCondLst>
                                            <p:cond delay="0"/>
                                          </p:stCondLst>
                                        </p:cTn>
                                        <p:tgtEl>
                                          <p:spTgt spid="763906">
                                            <p:txEl>
                                              <p:pRg st="7" end="7"/>
                                            </p:txEl>
                                          </p:spTgt>
                                        </p:tgtEl>
                                        <p:attrNameLst>
                                          <p:attrName>style.visibility</p:attrName>
                                        </p:attrNameLst>
                                      </p:cBhvr>
                                      <p:to>
                                        <p:strVal val="visible"/>
                                      </p:to>
                                    </p:set>
                                    <p:animEffect transition="in" filter="barn(outVertical)">
                                      <p:cBhvr>
                                        <p:cTn id="19" dur="500"/>
                                        <p:tgtEl>
                                          <p:spTgt spid="763906">
                                            <p:txEl>
                                              <p:pRg st="7" end="7"/>
                                            </p:txEl>
                                          </p:spTgt>
                                        </p:tgtEl>
                                      </p:cBhvr>
                                    </p:animEffect>
                                  </p:childTnLst>
                                </p:cTn>
                              </p:par>
                              <p:par>
                                <p:cTn id="20" presetID="16" presetClass="entr" presetSubtype="37" fill="hold" grpId="0" nodeType="withEffect">
                                  <p:stCondLst>
                                    <p:cond delay="0"/>
                                  </p:stCondLst>
                                  <p:childTnLst>
                                    <p:set>
                                      <p:cBhvr>
                                        <p:cTn id="21" dur="1" fill="hold">
                                          <p:stCondLst>
                                            <p:cond delay="0"/>
                                          </p:stCondLst>
                                        </p:cTn>
                                        <p:tgtEl>
                                          <p:spTgt spid="763906">
                                            <p:txEl>
                                              <p:pRg st="8" end="8"/>
                                            </p:txEl>
                                          </p:spTgt>
                                        </p:tgtEl>
                                        <p:attrNameLst>
                                          <p:attrName>style.visibility</p:attrName>
                                        </p:attrNameLst>
                                      </p:cBhvr>
                                      <p:to>
                                        <p:strVal val="visible"/>
                                      </p:to>
                                    </p:set>
                                    <p:animEffect transition="in" filter="barn(outVertical)">
                                      <p:cBhvr>
                                        <p:cTn id="22" dur="500"/>
                                        <p:tgtEl>
                                          <p:spTgt spid="763906">
                                            <p:txEl>
                                              <p:pRg st="8" end="8"/>
                                            </p:txEl>
                                          </p:spTgt>
                                        </p:tgtEl>
                                      </p:cBhvr>
                                    </p:animEffect>
                                  </p:childTnLst>
                                </p:cTn>
                              </p:par>
                              <p:par>
                                <p:cTn id="23" presetID="16" presetClass="entr" presetSubtype="37" fill="hold" grpId="0" nodeType="withEffect">
                                  <p:stCondLst>
                                    <p:cond delay="0"/>
                                  </p:stCondLst>
                                  <p:childTnLst>
                                    <p:set>
                                      <p:cBhvr>
                                        <p:cTn id="24" dur="1" fill="hold">
                                          <p:stCondLst>
                                            <p:cond delay="0"/>
                                          </p:stCondLst>
                                        </p:cTn>
                                        <p:tgtEl>
                                          <p:spTgt spid="763906">
                                            <p:txEl>
                                              <p:pRg st="9" end="9"/>
                                            </p:txEl>
                                          </p:spTgt>
                                        </p:tgtEl>
                                        <p:attrNameLst>
                                          <p:attrName>style.visibility</p:attrName>
                                        </p:attrNameLst>
                                      </p:cBhvr>
                                      <p:to>
                                        <p:strVal val="visible"/>
                                      </p:to>
                                    </p:set>
                                    <p:animEffect transition="in" filter="barn(outVertical)">
                                      <p:cBhvr>
                                        <p:cTn id="25" dur="500"/>
                                        <p:tgtEl>
                                          <p:spTgt spid="763906">
                                            <p:txEl>
                                              <p:pRg st="9" end="9"/>
                                            </p:txEl>
                                          </p:spTgt>
                                        </p:tgtEl>
                                      </p:cBhvr>
                                    </p:animEffect>
                                  </p:childTnLst>
                                </p:cTn>
                              </p:par>
                              <p:par>
                                <p:cTn id="26" presetID="16" presetClass="entr" presetSubtype="37" fill="hold" grpId="0" nodeType="withEffect">
                                  <p:stCondLst>
                                    <p:cond delay="0"/>
                                  </p:stCondLst>
                                  <p:childTnLst>
                                    <p:set>
                                      <p:cBhvr>
                                        <p:cTn id="27" dur="1" fill="hold">
                                          <p:stCondLst>
                                            <p:cond delay="0"/>
                                          </p:stCondLst>
                                        </p:cTn>
                                        <p:tgtEl>
                                          <p:spTgt spid="763906">
                                            <p:txEl>
                                              <p:pRg st="10" end="10"/>
                                            </p:txEl>
                                          </p:spTgt>
                                        </p:tgtEl>
                                        <p:attrNameLst>
                                          <p:attrName>style.visibility</p:attrName>
                                        </p:attrNameLst>
                                      </p:cBhvr>
                                      <p:to>
                                        <p:strVal val="visible"/>
                                      </p:to>
                                    </p:set>
                                    <p:animEffect transition="in" filter="barn(outVertical)">
                                      <p:cBhvr>
                                        <p:cTn id="28" dur="500"/>
                                        <p:tgtEl>
                                          <p:spTgt spid="763906">
                                            <p:txEl>
                                              <p:pRg st="10" end="10"/>
                                            </p:txEl>
                                          </p:spTgt>
                                        </p:tgtEl>
                                      </p:cBhvr>
                                    </p:animEffect>
                                  </p:childTnLst>
                                </p:cTn>
                              </p:par>
                              <p:par>
                                <p:cTn id="29" presetID="16" presetClass="entr" presetSubtype="37" fill="hold" grpId="0" nodeType="withEffect">
                                  <p:stCondLst>
                                    <p:cond delay="0"/>
                                  </p:stCondLst>
                                  <p:childTnLst>
                                    <p:set>
                                      <p:cBhvr>
                                        <p:cTn id="30" dur="1" fill="hold">
                                          <p:stCondLst>
                                            <p:cond delay="0"/>
                                          </p:stCondLst>
                                        </p:cTn>
                                        <p:tgtEl>
                                          <p:spTgt spid="763906">
                                            <p:txEl>
                                              <p:pRg st="11" end="11"/>
                                            </p:txEl>
                                          </p:spTgt>
                                        </p:tgtEl>
                                        <p:attrNameLst>
                                          <p:attrName>style.visibility</p:attrName>
                                        </p:attrNameLst>
                                      </p:cBhvr>
                                      <p:to>
                                        <p:strVal val="visible"/>
                                      </p:to>
                                    </p:set>
                                    <p:animEffect transition="in" filter="barn(outVertical)">
                                      <p:cBhvr>
                                        <p:cTn id="31" dur="500"/>
                                        <p:tgtEl>
                                          <p:spTgt spid="763906">
                                            <p:txEl>
                                              <p:pRg st="11" end="11"/>
                                            </p:txEl>
                                          </p:spTgt>
                                        </p:tgtEl>
                                      </p:cBhvr>
                                    </p:animEffect>
                                  </p:childTnLst>
                                </p:cTn>
                              </p:par>
                              <p:par>
                                <p:cTn id="32" presetID="16" presetClass="entr" presetSubtype="37" fill="hold" grpId="0" nodeType="withEffect">
                                  <p:stCondLst>
                                    <p:cond delay="0"/>
                                  </p:stCondLst>
                                  <p:childTnLst>
                                    <p:set>
                                      <p:cBhvr>
                                        <p:cTn id="33" dur="1" fill="hold">
                                          <p:stCondLst>
                                            <p:cond delay="0"/>
                                          </p:stCondLst>
                                        </p:cTn>
                                        <p:tgtEl>
                                          <p:spTgt spid="763906">
                                            <p:txEl>
                                              <p:pRg st="12" end="12"/>
                                            </p:txEl>
                                          </p:spTgt>
                                        </p:tgtEl>
                                        <p:attrNameLst>
                                          <p:attrName>style.visibility</p:attrName>
                                        </p:attrNameLst>
                                      </p:cBhvr>
                                      <p:to>
                                        <p:strVal val="visible"/>
                                      </p:to>
                                    </p:set>
                                    <p:animEffect transition="in" filter="barn(outVertical)">
                                      <p:cBhvr>
                                        <p:cTn id="34" dur="500"/>
                                        <p:tgtEl>
                                          <p:spTgt spid="763906">
                                            <p:txEl>
                                              <p:pRg st="12" end="12"/>
                                            </p:txEl>
                                          </p:spTgt>
                                        </p:tgtEl>
                                      </p:cBhvr>
                                    </p:animEffect>
                                  </p:childTnLst>
                                </p:cTn>
                              </p:par>
                              <p:par>
                                <p:cTn id="35" presetID="16" presetClass="entr" presetSubtype="37" fill="hold" grpId="0" nodeType="withEffect">
                                  <p:stCondLst>
                                    <p:cond delay="0"/>
                                  </p:stCondLst>
                                  <p:childTnLst>
                                    <p:set>
                                      <p:cBhvr>
                                        <p:cTn id="36" dur="1" fill="hold">
                                          <p:stCondLst>
                                            <p:cond delay="0"/>
                                          </p:stCondLst>
                                        </p:cTn>
                                        <p:tgtEl>
                                          <p:spTgt spid="763906">
                                            <p:txEl>
                                              <p:pRg st="13" end="13"/>
                                            </p:txEl>
                                          </p:spTgt>
                                        </p:tgtEl>
                                        <p:attrNameLst>
                                          <p:attrName>style.visibility</p:attrName>
                                        </p:attrNameLst>
                                      </p:cBhvr>
                                      <p:to>
                                        <p:strVal val="visible"/>
                                      </p:to>
                                    </p:set>
                                    <p:animEffect transition="in" filter="barn(outVertical)">
                                      <p:cBhvr>
                                        <p:cTn id="37" dur="500"/>
                                        <p:tgtEl>
                                          <p:spTgt spid="76390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3906" grpId="0" build="p" advAuto="100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795650" name="标题 795649"/>
          <p:cNvSpPr>
            <a:spLocks noGrp="1"/>
          </p:cNvSpPr>
          <p:nvPr>
            <p:ph type="title"/>
          </p:nvPr>
        </p:nvSpPr>
        <p:spPr>
          <a:xfrm>
            <a:off x="1371600" y="152400"/>
            <a:ext cx="7772400" cy="396875"/>
          </a:xfrm>
          <a:ln/>
        </p:spPr>
        <p:txBody>
          <a:bodyPr anchor="ctr"/>
          <a:lstStyle/>
          <a:p>
            <a:r>
              <a:rPr lang="zh-CN" altLang="en-US" sz="2000" b="1" dirty="0">
                <a:latin typeface="Times New Roman" panose="02020603050405020304" pitchFamily="18" charset="0"/>
              </a:rPr>
              <a:t>案例（二）                     工作职责分歧</a:t>
            </a:r>
            <a:endParaRPr lang="zh-CN" altLang="en-US" sz="3600" dirty="0"/>
          </a:p>
        </p:txBody>
      </p:sp>
      <p:sp>
        <p:nvSpPr>
          <p:cNvPr id="795651" name="文本占位符 795650"/>
          <p:cNvSpPr>
            <a:spLocks noGrp="1"/>
          </p:cNvSpPr>
          <p:nvPr>
            <p:ph type="body" idx="1"/>
          </p:nvPr>
        </p:nvSpPr>
        <p:spPr>
          <a:xfrm>
            <a:off x="990600" y="762000"/>
            <a:ext cx="7848600" cy="4114800"/>
          </a:xfrm>
          <a:ln/>
        </p:spPr>
        <p:txBody>
          <a:bodyPr/>
          <a:lstStyle/>
          <a:p>
            <a:pPr>
              <a:lnSpc>
                <a:spcPct val="90000"/>
              </a:lnSpc>
              <a:buNone/>
            </a:pPr>
            <a:r>
              <a:rPr lang="en-US" altLang="zh-CN" sz="2000" b="1" dirty="0"/>
              <a:t> </a:t>
            </a:r>
            <a:endParaRPr lang="en-US" altLang="zh-CN" sz="2000" dirty="0"/>
          </a:p>
          <a:p>
            <a:pPr>
              <a:lnSpc>
                <a:spcPct val="90000"/>
              </a:lnSpc>
              <a:buNone/>
            </a:pPr>
            <a:r>
              <a:rPr lang="en-US" altLang="zh-CN" sz="2000" dirty="0"/>
              <a:t>          </a:t>
            </a:r>
            <a:r>
              <a:rPr lang="zh-CN" altLang="en-US" sz="2000" b="1" dirty="0">
                <a:latin typeface="Times New Roman" panose="02020603050405020304" pitchFamily="18" charset="0"/>
              </a:rPr>
              <a:t>一个机床操作工把大量的液体洒在他机床周围的地板上，车间主任叫操作工把洒在地板上的液体打扫干净，操作工拒绝执行，理由是任职说明书里并没有包括清扫的条文。车间主任顾不上去查任职说明书上的原文，就找来一名服务工来做清扫工作。但服务工同样拒绝，他的理由是任职说明书里同样也没有包括这一类工作，这个工作应该由清杂工来完成，因为清杂工的责任之一是作好清扫工作。车间主任威胁服务工说要解雇他，因为，这种服务工是分配到车间来做杂务的临时工。服务工勉强同意，但是干完以后立即向公司投诉。</a:t>
            </a:r>
            <a:endParaRPr lang="zh-CN" altLang="en-US" sz="2000" b="1" dirty="0"/>
          </a:p>
          <a:p>
            <a:pPr>
              <a:lnSpc>
                <a:spcPct val="90000"/>
              </a:lnSpc>
              <a:buNone/>
            </a:pPr>
            <a:r>
              <a:rPr lang="zh-CN" altLang="en-US" sz="2000" b="1" dirty="0">
                <a:latin typeface="Times New Roman" panose="02020603050405020304" pitchFamily="18" charset="0"/>
              </a:rPr>
              <a:t>	        有关人员看了投诉以后，审阅了这三类人员的任职说明书：机床操作工、服务工和清杂工。机床操作工的任职说明书上规定：操作工有责任保持机床的清洁，使之处于可操作的状态，但并未提及清扫地板；服务工的任职说明书上规定：服务工有责任以各种方式协助操作工，如领取原料和工具，随叫随到，即时服务，但也没有包括清扫工作。清杂工的任职说明书确实包括了各种形式的清扫工作，但他的工作时间是从正常工人下班以后开始。</a:t>
            </a:r>
          </a:p>
          <a:p>
            <a:pPr>
              <a:lnSpc>
                <a:spcPct val="90000"/>
              </a:lnSpc>
              <a:buNone/>
            </a:pPr>
            <a:endParaRPr lang="zh-CN" altLang="en-US" sz="2000" b="1" dirty="0">
              <a:latin typeface="Times New Roman" panose="02020603050405020304" pitchFamily="18" charset="0"/>
            </a:endParaRPr>
          </a:p>
        </p:txBody>
      </p:sp>
    </p:spTree>
  </p:cSld>
  <p:clrMapOvr>
    <a:masterClrMapping/>
  </p:clrMapOvr>
  <p:transition>
    <p:rand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456706" name="文本框 456705"/>
          <p:cNvSpPr txBox="1"/>
          <p:nvPr/>
        </p:nvSpPr>
        <p:spPr>
          <a:xfrm>
            <a:off x="611188" y="1484313"/>
            <a:ext cx="8281987" cy="5643562"/>
          </a:xfrm>
          <a:prstGeom prst="rect">
            <a:avLst/>
          </a:prstGeom>
          <a:noFill/>
          <a:ln w="9525">
            <a:noFill/>
          </a:ln>
        </p:spPr>
        <p:txBody>
          <a:bodyPr>
            <a:spAutoFit/>
          </a:bodyPr>
          <a:lstStyle/>
          <a:p>
            <a:pPr eaLnBrk="1" hangingPunct="1">
              <a:lnSpc>
                <a:spcPct val="145000"/>
              </a:lnSpc>
            </a:pPr>
            <a:r>
              <a:rPr lang="zh-CN" altLang="en-US" sz="2800" b="1" u="none" dirty="0">
                <a:latin typeface="Times New Roman" panose="02020603050405020304" pitchFamily="18" charset="0"/>
                <a:ea typeface="黑体" panose="02010609060101010101" pitchFamily="49" charset="-122"/>
              </a:rPr>
              <a:t>对某特定的工作的性质、任务、责任 及完成这一工作所需要 资格条件等进行调查、研究分析，并加以科学系统描绘 、并作出规范化的记录的过程</a:t>
            </a:r>
          </a:p>
          <a:p>
            <a:pPr eaLnBrk="1" hangingPunct="1">
              <a:lnSpc>
                <a:spcPct val="145000"/>
              </a:lnSpc>
            </a:pPr>
            <a:endParaRPr lang="zh-CN" altLang="en-US" sz="2800" u="none" dirty="0">
              <a:latin typeface="Times New Roman" panose="02020603050405020304" pitchFamily="18" charset="0"/>
              <a:ea typeface="黑体" panose="02010609060101010101" pitchFamily="49" charset="-122"/>
            </a:endParaRPr>
          </a:p>
          <a:p>
            <a:r>
              <a:rPr lang="zh-CN" altLang="en-US" sz="2800" b="1" u="none" dirty="0">
                <a:solidFill>
                  <a:srgbClr val="000000"/>
                </a:solidFill>
                <a:latin typeface="Times New Roman" panose="02020603050405020304" pitchFamily="18" charset="0"/>
              </a:rPr>
              <a:t>工作分析包括两个方面的内容：</a:t>
            </a:r>
          </a:p>
          <a:p>
            <a:endParaRPr lang="zh-CN" altLang="en-US" sz="2800" b="1" u="none" dirty="0">
              <a:solidFill>
                <a:srgbClr val="000000"/>
              </a:solidFill>
              <a:latin typeface="Times New Roman" panose="02020603050405020304" pitchFamily="18" charset="0"/>
            </a:endParaRPr>
          </a:p>
          <a:p>
            <a:pPr lvl="1" eaLnBrk="0" hangingPunct="0">
              <a:buNone/>
            </a:pPr>
            <a:r>
              <a:rPr lang="zh-CN" altLang="en-US" sz="2800" b="1" u="none" dirty="0">
                <a:latin typeface="Times New Roman" panose="02020603050405020304" pitchFamily="18" charset="0"/>
              </a:rPr>
              <a:t>     </a:t>
            </a:r>
            <a:r>
              <a:rPr lang="en-US" altLang="zh-CN" sz="2800" b="1" u="none" dirty="0">
                <a:latin typeface="Times New Roman" panose="02020603050405020304" pitchFamily="18" charset="0"/>
              </a:rPr>
              <a:t>1</a:t>
            </a:r>
            <a:r>
              <a:rPr lang="zh-CN" altLang="en-US" sz="2800" b="1" u="none" dirty="0">
                <a:latin typeface="Times New Roman" panose="02020603050405020304" pitchFamily="18" charset="0"/>
              </a:rPr>
              <a:t>、关于工作方面的（工作说明）</a:t>
            </a:r>
          </a:p>
          <a:p>
            <a:pPr lvl="1" eaLnBrk="0" hangingPunct="0">
              <a:buNone/>
            </a:pPr>
            <a:r>
              <a:rPr lang="zh-CN" altLang="en-US" sz="2800" b="1" u="none" dirty="0">
                <a:latin typeface="Times New Roman" panose="02020603050405020304" pitchFamily="18" charset="0"/>
              </a:rPr>
              <a:t> </a:t>
            </a:r>
          </a:p>
          <a:p>
            <a:pPr lvl="1" eaLnBrk="0" hangingPunct="0">
              <a:buNone/>
            </a:pPr>
            <a:r>
              <a:rPr lang="zh-CN" altLang="en-US" sz="2800" b="1" u="none" dirty="0">
                <a:latin typeface="Times New Roman" panose="02020603050405020304" pitchFamily="18" charset="0"/>
              </a:rPr>
              <a:t>   </a:t>
            </a:r>
            <a:r>
              <a:rPr lang="en-US" altLang="zh-CN" sz="2800" b="1" u="none" dirty="0">
                <a:latin typeface="Times New Roman" panose="02020603050405020304" pitchFamily="18" charset="0"/>
              </a:rPr>
              <a:t>2</a:t>
            </a:r>
            <a:r>
              <a:rPr lang="zh-CN" altLang="en-US" sz="2800" b="1" u="none" dirty="0">
                <a:latin typeface="Times New Roman" panose="02020603050405020304" pitchFamily="18" charset="0"/>
              </a:rPr>
              <a:t>、关于员工方面的（任职说明）</a:t>
            </a:r>
          </a:p>
          <a:p>
            <a:pPr lvl="1" eaLnBrk="0" hangingPunct="0">
              <a:buNone/>
            </a:pPr>
            <a:r>
              <a:rPr lang="zh-CN" altLang="en-US" sz="2800" b="1" u="none" dirty="0">
                <a:latin typeface="Times New Roman" panose="02020603050405020304" pitchFamily="18" charset="0"/>
              </a:rPr>
              <a:t> </a:t>
            </a:r>
            <a:endParaRPr lang="zh-CN" altLang="en-US" sz="2800" b="1" u="none" dirty="0">
              <a:solidFill>
                <a:srgbClr val="000000"/>
              </a:solidFill>
              <a:latin typeface="Times New Roman" panose="02020603050405020304" pitchFamily="18" charset="0"/>
            </a:endParaRPr>
          </a:p>
          <a:p>
            <a:pPr lvl="1" eaLnBrk="1" hangingPunct="1">
              <a:spcBef>
                <a:spcPct val="20000"/>
              </a:spcBef>
              <a:buClr>
                <a:schemeClr val="bg1"/>
              </a:buClr>
              <a:buFont typeface="Wingdings" panose="05000000000000000000" pitchFamily="2" charset="2"/>
              <a:buAutoNum type="arabicPlain"/>
            </a:pPr>
            <a:endParaRPr lang="zh-CN" altLang="en-US" sz="2800" b="1" u="none">
              <a:latin typeface="Times New Roman" panose="02020603050405020304" pitchFamily="18" charset="0"/>
              <a:ea typeface="黑体" panose="02010609060101010101" pitchFamily="49" charset="-122"/>
            </a:endParaRPr>
          </a:p>
        </p:txBody>
      </p:sp>
      <p:sp>
        <p:nvSpPr>
          <p:cNvPr id="456707" name="文本框 456706"/>
          <p:cNvSpPr txBox="1"/>
          <p:nvPr/>
        </p:nvSpPr>
        <p:spPr>
          <a:xfrm>
            <a:off x="533400" y="381000"/>
            <a:ext cx="4759325" cy="579438"/>
          </a:xfrm>
          <a:prstGeom prst="rect">
            <a:avLst/>
          </a:prstGeom>
          <a:noFill/>
          <a:ln w="9525">
            <a:noFill/>
          </a:ln>
        </p:spPr>
        <p:txBody>
          <a:bodyPr>
            <a:spAutoFit/>
          </a:bodyPr>
          <a:lstStyle/>
          <a:p>
            <a:pPr eaLnBrk="1" hangingPunct="1">
              <a:spcBef>
                <a:spcPct val="50000"/>
              </a:spcBef>
            </a:pPr>
            <a:r>
              <a:rPr lang="zh-CN" altLang="en-US" sz="3200" b="1" i="1" u="none" dirty="0">
                <a:solidFill>
                  <a:srgbClr val="FF3300"/>
                </a:solidFill>
                <a:latin typeface="黑体" panose="02010609060101010101" pitchFamily="49" charset="-122"/>
                <a:ea typeface="黑体" panose="02010609060101010101" pitchFamily="49" charset="-122"/>
              </a:rPr>
              <a:t>一、工作分析的概念</a:t>
            </a:r>
            <a:endParaRPr lang="zh-CN" altLang="en-US" sz="3200" b="1" i="1" u="none">
              <a:solidFill>
                <a:srgbClr val="FF3300"/>
              </a:solidFill>
              <a:latin typeface="黑体" panose="02010609060101010101" pitchFamily="49" charset="-122"/>
              <a:ea typeface="黑体" panose="02010609060101010101" pitchFamily="49" charset="-122"/>
            </a:endParaRPr>
          </a:p>
        </p:txBody>
      </p:sp>
    </p:spTree>
  </p:cSld>
  <p:clrMapOvr>
    <a:masterClrMapping/>
  </p:clrMapOvr>
  <p:transition>
    <p:rand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797698" name="文本框 797697"/>
          <p:cNvSpPr txBox="1"/>
          <p:nvPr/>
        </p:nvSpPr>
        <p:spPr>
          <a:xfrm>
            <a:off x="611188" y="620713"/>
            <a:ext cx="8208962" cy="5981700"/>
          </a:xfrm>
          <a:prstGeom prst="rect">
            <a:avLst/>
          </a:prstGeom>
          <a:noFill/>
          <a:ln w="9525">
            <a:noFill/>
          </a:ln>
        </p:spPr>
        <p:txBody>
          <a:bodyPr>
            <a:spAutoFit/>
          </a:bodyPr>
          <a:lstStyle/>
          <a:p>
            <a:pPr marL="288925" indent="-288925" algn="just" eaLnBrk="1" hangingPunct="1">
              <a:lnSpc>
                <a:spcPct val="115000"/>
              </a:lnSpc>
              <a:buClr>
                <a:schemeClr val="accent1"/>
              </a:buClr>
              <a:buFont typeface="Wingdings" panose="05000000000000000000" pitchFamily="2" charset="2"/>
              <a:buChar char="n"/>
            </a:pPr>
            <a:r>
              <a:rPr lang="zh-CN" altLang="en-US" sz="2400" b="1" i="1" u="sng" dirty="0">
                <a:solidFill>
                  <a:schemeClr val="accent2"/>
                </a:solidFill>
                <a:latin typeface="Times New Roman" panose="02020603050405020304" pitchFamily="18" charset="0"/>
              </a:rPr>
              <a:t>工作要素</a:t>
            </a:r>
            <a:r>
              <a:rPr lang="zh-CN" altLang="en-US" sz="2400" b="1" u="none" dirty="0">
                <a:latin typeface="Times New Roman" panose="02020603050405020304" pitchFamily="18" charset="0"/>
              </a:rPr>
              <a:t>：工作中不能再继续分解的最小动作单位。</a:t>
            </a:r>
          </a:p>
          <a:p>
            <a:pPr marL="288925" indent="-288925" algn="just" eaLnBrk="1" hangingPunct="1">
              <a:lnSpc>
                <a:spcPct val="115000"/>
              </a:lnSpc>
              <a:buClr>
                <a:schemeClr val="accent1"/>
              </a:buClr>
              <a:buFont typeface="Wingdings" panose="05000000000000000000" pitchFamily="2" charset="2"/>
              <a:buChar char="n"/>
            </a:pPr>
            <a:r>
              <a:rPr lang="zh-CN" altLang="en-US" sz="2400" b="1" i="1" u="sng" dirty="0">
                <a:solidFill>
                  <a:schemeClr val="accent2"/>
                </a:solidFill>
                <a:latin typeface="Times New Roman" panose="02020603050405020304" pitchFamily="18" charset="0"/>
              </a:rPr>
              <a:t>任务</a:t>
            </a:r>
            <a:r>
              <a:rPr lang="zh-CN" altLang="en-US" sz="2400" b="1" u="none" dirty="0">
                <a:latin typeface="Times New Roman" panose="02020603050405020304" pitchFamily="18" charset="0"/>
              </a:rPr>
              <a:t>：为达到某一明确目的所从事的一系列活动。</a:t>
            </a:r>
          </a:p>
          <a:p>
            <a:pPr marL="288925" indent="-288925" algn="just" eaLnBrk="1" hangingPunct="1">
              <a:lnSpc>
                <a:spcPct val="115000"/>
              </a:lnSpc>
              <a:buClr>
                <a:schemeClr val="accent1"/>
              </a:buClr>
              <a:buFont typeface="Wingdings" panose="05000000000000000000" pitchFamily="2" charset="2"/>
              <a:buChar char="n"/>
            </a:pPr>
            <a:r>
              <a:rPr lang="zh-CN" altLang="en-US" sz="2400" b="1" i="1" u="sng" dirty="0">
                <a:solidFill>
                  <a:schemeClr val="accent2"/>
                </a:solidFill>
                <a:latin typeface="Times New Roman" panose="02020603050405020304" pitchFamily="18" charset="0"/>
              </a:rPr>
              <a:t>职位</a:t>
            </a:r>
            <a:r>
              <a:rPr lang="zh-CN" altLang="en-US" sz="2400" b="1" u="none" dirty="0">
                <a:latin typeface="Times New Roman" panose="02020603050405020304" pitchFamily="18" charset="0"/>
              </a:rPr>
              <a:t>：即岗位。是组织要求个体完成的一项或多项责任以及为此赋予个体的权力的总和。</a:t>
            </a:r>
          </a:p>
          <a:p>
            <a:pPr marL="288925" indent="-288925" algn="just" eaLnBrk="1" hangingPunct="1">
              <a:lnSpc>
                <a:spcPct val="115000"/>
              </a:lnSpc>
              <a:buClr>
                <a:schemeClr val="accent1"/>
              </a:buClr>
              <a:buFont typeface="Wingdings" panose="05000000000000000000" pitchFamily="2" charset="2"/>
              <a:buChar char="n"/>
            </a:pPr>
            <a:r>
              <a:rPr lang="zh-CN" altLang="en-US" sz="2400" b="1" i="1" u="sng" dirty="0">
                <a:solidFill>
                  <a:schemeClr val="accent2"/>
                </a:solidFill>
                <a:latin typeface="Times New Roman" panose="02020603050405020304" pitchFamily="18" charset="0"/>
              </a:rPr>
              <a:t>职务</a:t>
            </a:r>
            <a:r>
              <a:rPr lang="zh-CN" altLang="en-US" sz="2400" b="1" u="none" dirty="0">
                <a:latin typeface="Times New Roman" panose="02020603050405020304" pitchFamily="18" charset="0"/>
              </a:rPr>
              <a:t>：即工作。是按规定担任的工作或为实现某一目的而从事的明确的工作行为，由一组主要职责相似的职位所组成。</a:t>
            </a:r>
          </a:p>
          <a:p>
            <a:pPr marL="288925" indent="-288925" algn="just" eaLnBrk="1" hangingPunct="1">
              <a:lnSpc>
                <a:spcPct val="115000"/>
              </a:lnSpc>
              <a:buClr>
                <a:schemeClr val="accent1"/>
              </a:buClr>
              <a:buFont typeface="Wingdings" panose="05000000000000000000" pitchFamily="2" charset="2"/>
              <a:buChar char="n"/>
            </a:pPr>
            <a:r>
              <a:rPr lang="zh-CN" altLang="en-US" sz="2400" b="1" i="1" u="sng" dirty="0">
                <a:solidFill>
                  <a:schemeClr val="accent2"/>
                </a:solidFill>
                <a:latin typeface="Times New Roman" panose="02020603050405020304" pitchFamily="18" charset="0"/>
              </a:rPr>
              <a:t> 职系 </a:t>
            </a:r>
            <a:r>
              <a:rPr lang="zh-CN" altLang="en-US" sz="2400" b="1" u="none" dirty="0">
                <a:latin typeface="Times New Roman" panose="02020603050405020304" pitchFamily="18" charset="0"/>
              </a:rPr>
              <a:t>：是指一些工作性质相同，而责任轻重和困难程度不同，所以职级、职等也分不同的职位系列。</a:t>
            </a:r>
          </a:p>
          <a:p>
            <a:pPr marL="288925" indent="-288925" eaLnBrk="1" hangingPunct="1">
              <a:lnSpc>
                <a:spcPct val="115000"/>
              </a:lnSpc>
              <a:buClr>
                <a:schemeClr val="accent1"/>
              </a:buClr>
              <a:buFont typeface="Wingdings" panose="05000000000000000000" pitchFamily="2" charset="2"/>
              <a:buChar char="n"/>
            </a:pPr>
            <a:r>
              <a:rPr lang="zh-CN" altLang="en-US" sz="2400" b="1" i="1" u="sng" dirty="0">
                <a:solidFill>
                  <a:schemeClr val="accent2"/>
                </a:solidFill>
                <a:latin typeface="Times New Roman" panose="02020603050405020304" pitchFamily="18" charset="0"/>
              </a:rPr>
              <a:t>职组</a:t>
            </a:r>
            <a:r>
              <a:rPr lang="zh-CN" altLang="en-US" sz="2400" b="1" u="none" dirty="0">
                <a:latin typeface="Times New Roman" panose="02020603050405020304" pitchFamily="18" charset="0"/>
              </a:rPr>
              <a:t>：工作性质相近的若干职系综合而成为职组。</a:t>
            </a:r>
          </a:p>
          <a:p>
            <a:pPr marL="288925" indent="-288925" algn="just" eaLnBrk="1" hangingPunct="1">
              <a:lnSpc>
                <a:spcPct val="115000"/>
              </a:lnSpc>
              <a:buClr>
                <a:schemeClr val="accent1"/>
              </a:buClr>
              <a:buFont typeface="Wingdings" panose="05000000000000000000" pitchFamily="2" charset="2"/>
              <a:buChar char="n"/>
            </a:pPr>
            <a:r>
              <a:rPr lang="zh-CN" altLang="en-US" sz="2400" b="1" i="1" u="sng" dirty="0">
                <a:solidFill>
                  <a:schemeClr val="accent2"/>
                </a:solidFill>
                <a:latin typeface="Times New Roman" panose="02020603050405020304" pitchFamily="18" charset="0"/>
              </a:rPr>
              <a:t>职级</a:t>
            </a:r>
            <a:r>
              <a:rPr lang="zh-CN" altLang="en-US" sz="2400" b="1" u="none" dirty="0">
                <a:latin typeface="Times New Roman" panose="02020603050405020304" pitchFamily="18" charset="0"/>
              </a:rPr>
              <a:t>：工作内容、难易程度、责任大小、所需资格皆很相似的职位。</a:t>
            </a:r>
          </a:p>
          <a:p>
            <a:pPr marL="288925" indent="-288925" algn="just" eaLnBrk="1" hangingPunct="1">
              <a:lnSpc>
                <a:spcPct val="115000"/>
              </a:lnSpc>
              <a:buClr>
                <a:schemeClr val="accent1"/>
              </a:buClr>
              <a:buFont typeface="Wingdings" panose="05000000000000000000" pitchFamily="2" charset="2"/>
              <a:buChar char="n"/>
            </a:pPr>
            <a:r>
              <a:rPr lang="zh-CN" altLang="en-US" sz="2400" b="1" i="1" u="sng" dirty="0">
                <a:solidFill>
                  <a:schemeClr val="accent2"/>
                </a:solidFill>
                <a:latin typeface="Times New Roman" panose="02020603050405020304" pitchFamily="18" charset="0"/>
              </a:rPr>
              <a:t>职等</a:t>
            </a:r>
            <a:r>
              <a:rPr lang="zh-CN" altLang="en-US" sz="2400" b="1" u="none" dirty="0">
                <a:latin typeface="Times New Roman" panose="02020603050405020304" pitchFamily="18" charset="0"/>
              </a:rPr>
              <a:t>：工作性质不同或主要职务不同，但其困难程度、职责大小、工作所需资格等条件充分相同的职级为同一</a:t>
            </a:r>
            <a:r>
              <a:rPr lang="zh-CN" altLang="en-US" sz="2400" u="none" dirty="0">
                <a:latin typeface="Times New Roman" panose="02020603050405020304" pitchFamily="18" charset="0"/>
              </a:rPr>
              <a:t>职等。</a:t>
            </a:r>
            <a:endParaRPr lang="zh-CN" altLang="en-US" sz="2400" u="none">
              <a:latin typeface="Times New Roman" panose="02020603050405020304" pitchFamily="18" charset="0"/>
            </a:endParaRPr>
          </a:p>
        </p:txBody>
      </p:sp>
      <p:sp>
        <p:nvSpPr>
          <p:cNvPr id="797699" name="文本框 797698"/>
          <p:cNvSpPr txBox="1"/>
          <p:nvPr/>
        </p:nvSpPr>
        <p:spPr>
          <a:xfrm>
            <a:off x="468313" y="0"/>
            <a:ext cx="3810000" cy="579438"/>
          </a:xfrm>
          <a:prstGeom prst="rect">
            <a:avLst/>
          </a:prstGeom>
          <a:noFill/>
          <a:ln w="9525">
            <a:noFill/>
          </a:ln>
          <a:effectLst>
            <a:outerShdw dist="35921" dir="2699999" algn="ctr" rotWithShape="0">
              <a:schemeClr val="bg1"/>
            </a:outerShdw>
          </a:effectLst>
        </p:spPr>
        <p:txBody>
          <a:bodyPr>
            <a:spAutoFit/>
          </a:bodyPr>
          <a:lstStyle/>
          <a:p>
            <a:pPr eaLnBrk="1" hangingPunct="1">
              <a:spcBef>
                <a:spcPct val="50000"/>
              </a:spcBef>
            </a:pPr>
            <a:r>
              <a:rPr lang="zh-CN" altLang="en-US" sz="3200" b="1" i="1" u="none" dirty="0">
                <a:solidFill>
                  <a:srgbClr val="FF0066"/>
                </a:solidFill>
                <a:latin typeface="黑体" panose="02010609060101010101" pitchFamily="49" charset="-122"/>
                <a:ea typeface="黑体" panose="02010609060101010101" pitchFamily="49" charset="-122"/>
              </a:rPr>
              <a:t>工作分析中的术语</a:t>
            </a:r>
            <a:endParaRPr lang="zh-CN" altLang="en-US" sz="3200" b="1" i="1" u="none">
              <a:latin typeface="黑体" panose="02010609060101010101" pitchFamily="49" charset="-122"/>
              <a:ea typeface="黑体" panose="02010609060101010101" pitchFamily="49" charset="-122"/>
            </a:endParaRPr>
          </a:p>
        </p:txBody>
      </p:sp>
    </p:spTree>
  </p:cSld>
  <p:clrMapOvr>
    <a:masterClrMapping/>
  </p:clrMapOvr>
  <p:transition>
    <p:rand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798722" name="标题 798721"/>
          <p:cNvSpPr>
            <a:spLocks noGrp="1"/>
          </p:cNvSpPr>
          <p:nvPr>
            <p:ph type="title"/>
          </p:nvPr>
        </p:nvSpPr>
        <p:spPr>
          <a:xfrm>
            <a:off x="990600" y="457200"/>
            <a:ext cx="7772400" cy="609600"/>
          </a:xfrm>
          <a:ln/>
        </p:spPr>
        <p:txBody>
          <a:bodyPr wrap="square" anchor="ctr"/>
          <a:lstStyle/>
          <a:p>
            <a:r>
              <a:rPr lang="zh-CN" altLang="en-US" sz="3400" dirty="0"/>
              <a:t>职系、职组、职级、职等之间的关系</a:t>
            </a:r>
          </a:p>
        </p:txBody>
      </p:sp>
      <p:graphicFrame>
        <p:nvGraphicFramePr>
          <p:cNvPr id="798780" name="表格 798779"/>
          <p:cNvGraphicFramePr/>
          <p:nvPr/>
        </p:nvGraphicFramePr>
        <p:xfrm>
          <a:off x="990600" y="1447800"/>
          <a:ext cx="7848600" cy="4824413"/>
        </p:xfrm>
        <a:graphic>
          <a:graphicData uri="http://schemas.openxmlformats.org/drawingml/2006/table">
            <a:tbl>
              <a:tblPr/>
              <a:tblGrid>
                <a:gridCol w="1120775">
                  <a:extLst>
                    <a:ext uri="{9D8B030D-6E8A-4147-A177-3AD203B41FA5}">
                      <a16:colId xmlns:a16="http://schemas.microsoft.com/office/drawing/2014/main" val="20000"/>
                    </a:ext>
                  </a:extLst>
                </a:gridCol>
                <a:gridCol w="1165225">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1131888">
                  <a:extLst>
                    <a:ext uri="{9D8B030D-6E8A-4147-A177-3AD203B41FA5}">
                      <a16:colId xmlns:a16="http://schemas.microsoft.com/office/drawing/2014/main" val="20003"/>
                    </a:ext>
                  </a:extLst>
                </a:gridCol>
                <a:gridCol w="1120775">
                  <a:extLst>
                    <a:ext uri="{9D8B030D-6E8A-4147-A177-3AD203B41FA5}">
                      <a16:colId xmlns:a16="http://schemas.microsoft.com/office/drawing/2014/main" val="20004"/>
                    </a:ext>
                  </a:extLst>
                </a:gridCol>
                <a:gridCol w="1122362">
                  <a:extLst>
                    <a:ext uri="{9D8B030D-6E8A-4147-A177-3AD203B41FA5}">
                      <a16:colId xmlns:a16="http://schemas.microsoft.com/office/drawing/2014/main" val="20005"/>
                    </a:ext>
                  </a:extLst>
                </a:gridCol>
                <a:gridCol w="1120775">
                  <a:extLst>
                    <a:ext uri="{9D8B030D-6E8A-4147-A177-3AD203B41FA5}">
                      <a16:colId xmlns:a16="http://schemas.microsoft.com/office/drawing/2014/main" val="20006"/>
                    </a:ext>
                  </a:extLst>
                </a:gridCol>
              </a:tblGrid>
              <a:tr h="577850">
                <a:tc rowSpan="2" gridSpan="2">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1600" dirty="0"/>
                        <a:t>             </a:t>
                      </a:r>
                      <a:r>
                        <a:rPr lang="zh-CN" altLang="en-US" sz="1600" dirty="0"/>
                        <a:t>职等                                        </a:t>
                      </a:r>
                      <a:r>
                        <a:rPr lang="zh-CN" altLang="en-US" sz="1800" dirty="0"/>
                        <a:t> </a:t>
                      </a:r>
                    </a:p>
                    <a:p>
                      <a:pPr marL="0" lvl="0" indent="0">
                        <a:buNone/>
                      </a:pPr>
                      <a:r>
                        <a:rPr lang="zh-CN" altLang="en-US" sz="1800" dirty="0"/>
                        <a:t>                 </a:t>
                      </a:r>
                    </a:p>
                    <a:p>
                      <a:pPr marL="0" lvl="0" indent="0">
                        <a:buNone/>
                      </a:pPr>
                      <a:r>
                        <a:rPr lang="zh-CN" altLang="en-US" sz="1800" dirty="0"/>
                        <a:t>             职级                        </a:t>
                      </a:r>
                    </a:p>
                    <a:p>
                      <a:pPr marL="0" lvl="0" indent="0">
                        <a:buNone/>
                      </a:pPr>
                      <a:r>
                        <a:rPr lang="zh-CN" altLang="en-US" sz="1800" dirty="0"/>
                        <a:t>职组       职系</a:t>
                      </a:r>
                    </a:p>
                  </a:txBody>
                  <a:tcPr>
                    <a:lnL w="28575" cap="flat" cmpd="sng">
                      <a:solidFill>
                        <a:schemeClr val="tx1"/>
                      </a:solidFill>
                      <a:prstDash val="solid"/>
                      <a:miter/>
                      <a:headEnd type="none" w="sm" len="sm"/>
                      <a:tailEnd type="none" w="sm" len="sm"/>
                    </a:lnL>
                    <a:lnR w="12700" cap="flat" cmpd="sng">
                      <a:solidFill>
                        <a:schemeClr val="tx1"/>
                      </a:solidFill>
                      <a:prstDash val="solid"/>
                      <a:miter/>
                      <a:headEnd type="none" w="sm" len="sm"/>
                      <a:tailEnd type="none" w="sm" len="sm"/>
                    </a:lnR>
                    <a:lnT w="28575" cap="flat" cmpd="sng">
                      <a:solidFill>
                        <a:schemeClr val="tx1"/>
                      </a:solidFill>
                      <a:prstDash val="solid"/>
                      <a:miter/>
                      <a:headEnd type="none" w="sm" len="sm"/>
                      <a:tailEnd type="none" w="sm" len="sm"/>
                    </a:lnT>
                    <a:lnB w="12700" cap="flat" cmpd="sng">
                      <a:solidFill>
                        <a:schemeClr val="tx1"/>
                      </a:solidFill>
                      <a:prstDash val="solid"/>
                      <a:miter/>
                      <a:headEnd type="none" w="sm" len="sm"/>
                      <a:tailEnd type="none" w="sm" len="sm"/>
                    </a:lnB>
                    <a:lnTlToBr>
                      <a:noFill/>
                    </a:lnTlToBr>
                    <a:lnBlToTr>
                      <a:noFill/>
                    </a:lnBlToTr>
                    <a:noFill/>
                  </a:tcPr>
                </a:tc>
                <a:tc rowSpan="2" hMerge="1">
                  <a:txBody>
                    <a:bodyPr/>
                    <a:lstStyle/>
                    <a:p>
                      <a:endParaRPr lang="zh-CN"/>
                    </a:p>
                  </a:txBody>
                  <a:tcPr>
                    <a:lnR w="12700" cap="flat" cmpd="sng">
                      <a:solidFill>
                        <a:schemeClr val="tx1"/>
                      </a:solidFill>
                      <a:prstDash val="solid"/>
                      <a:miter/>
                      <a:headEnd type="none" w="sm" len="sm"/>
                      <a:tailEnd type="none" w="sm" len="sm"/>
                    </a:lnR>
                    <a:lnT w="28575" cap="flat" cmpd="sng">
                      <a:solidFill>
                        <a:schemeClr val="tx1"/>
                      </a:solidFill>
                      <a:prstDash val="solid"/>
                      <a:miter/>
                      <a:headEnd type="none" w="sm" len="sm"/>
                      <a:tailEnd type="none" w="sm" len="sm"/>
                    </a:lnT>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dirty="0"/>
                        <a:t>Ⅴ </a:t>
                      </a:r>
                      <a:endParaRPr lang="zh-CN" altLang="en-US" dirty="0"/>
                    </a:p>
                  </a:txBody>
                  <a:tcPr>
                    <a:lnL w="12700" cap="flat" cmpd="sng">
                      <a:solidFill>
                        <a:schemeClr val="tx1"/>
                      </a:solidFill>
                      <a:prstDash val="solid"/>
                      <a:miter/>
                      <a:headEnd type="none" w="sm" len="sm"/>
                      <a:tailEnd type="none" w="sm" len="sm"/>
                    </a:lnL>
                    <a:lnR w="12700" cap="flat" cmpd="sng">
                      <a:solidFill>
                        <a:schemeClr val="tx1"/>
                      </a:solidFill>
                      <a:prstDash val="solid"/>
                      <a:miter/>
                      <a:headEnd type="none" w="sm" len="sm"/>
                      <a:tailEnd type="none" w="sm" len="sm"/>
                    </a:lnR>
                    <a:lnT w="28575" cap="flat" cmpd="sng">
                      <a:solidFill>
                        <a:schemeClr val="tx1"/>
                      </a:solidFill>
                      <a:prstDash val="solid"/>
                      <a:miter/>
                      <a:headEnd type="none" w="sm" len="sm"/>
                      <a:tailEnd type="none" w="sm" len="sm"/>
                    </a:lnT>
                    <a:lnB w="12700" cap="flat" cmpd="sng">
                      <a:solidFill>
                        <a:schemeClr val="tx1"/>
                      </a:solidFill>
                      <a:prstDash val="solid"/>
                      <a:miter/>
                      <a:headEnd type="none" w="sm" len="sm"/>
                      <a:tailEnd type="none" w="sm" len="sm"/>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dirty="0"/>
                        <a:t>Ⅳ </a:t>
                      </a:r>
                      <a:endParaRPr lang="zh-CN" altLang="en-US" dirty="0"/>
                    </a:p>
                  </a:txBody>
                  <a:tcPr>
                    <a:lnL w="12700" cap="flat" cmpd="sng">
                      <a:solidFill>
                        <a:schemeClr val="tx1"/>
                      </a:solidFill>
                      <a:prstDash val="solid"/>
                      <a:miter/>
                      <a:headEnd type="none" w="sm" len="sm"/>
                      <a:tailEnd type="none" w="sm" len="sm"/>
                    </a:lnL>
                    <a:lnR w="12700" cap="flat" cmpd="sng">
                      <a:solidFill>
                        <a:schemeClr val="tx1"/>
                      </a:solidFill>
                      <a:prstDash val="solid"/>
                      <a:miter/>
                      <a:headEnd type="none" w="sm" len="sm"/>
                      <a:tailEnd type="none" w="sm" len="sm"/>
                    </a:lnR>
                    <a:lnT w="28575" cap="flat" cmpd="sng">
                      <a:solidFill>
                        <a:schemeClr val="tx1"/>
                      </a:solidFill>
                      <a:prstDash val="solid"/>
                      <a:miter/>
                      <a:headEnd type="none" w="sm" len="sm"/>
                      <a:tailEnd type="none" w="sm" len="sm"/>
                    </a:lnT>
                    <a:lnB w="12700" cap="flat" cmpd="sng">
                      <a:solidFill>
                        <a:schemeClr val="tx1"/>
                      </a:solidFill>
                      <a:prstDash val="solid"/>
                      <a:miter/>
                      <a:headEnd type="none" w="sm" len="sm"/>
                      <a:tailEnd type="none" w="sm" len="sm"/>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dirty="0"/>
                        <a:t>Ⅲ </a:t>
                      </a:r>
                      <a:endParaRPr lang="zh-CN" altLang="en-US" dirty="0"/>
                    </a:p>
                  </a:txBody>
                  <a:tcPr>
                    <a:lnL w="12700" cap="flat" cmpd="sng">
                      <a:solidFill>
                        <a:schemeClr val="tx1"/>
                      </a:solidFill>
                      <a:prstDash val="solid"/>
                      <a:miter/>
                      <a:headEnd type="none" w="sm" len="sm"/>
                      <a:tailEnd type="none" w="sm" len="sm"/>
                    </a:lnL>
                    <a:lnR w="12700" cap="flat" cmpd="sng">
                      <a:solidFill>
                        <a:schemeClr val="tx1"/>
                      </a:solidFill>
                      <a:prstDash val="solid"/>
                      <a:miter/>
                      <a:headEnd type="none" w="sm" len="sm"/>
                      <a:tailEnd type="none" w="sm" len="sm"/>
                    </a:lnR>
                    <a:lnT w="28575" cap="flat" cmpd="sng">
                      <a:solidFill>
                        <a:schemeClr val="tx1"/>
                      </a:solidFill>
                      <a:prstDash val="solid"/>
                      <a:miter/>
                      <a:headEnd type="none" w="sm" len="sm"/>
                      <a:tailEnd type="none" w="sm" len="sm"/>
                    </a:lnT>
                    <a:lnB w="12700" cap="flat" cmpd="sng">
                      <a:solidFill>
                        <a:schemeClr val="tx1"/>
                      </a:solidFill>
                      <a:prstDash val="solid"/>
                      <a:miter/>
                      <a:headEnd type="none" w="sm" len="sm"/>
                      <a:tailEnd type="none" w="sm" len="sm"/>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dirty="0"/>
                        <a:t>Ⅱ </a:t>
                      </a:r>
                      <a:endParaRPr lang="zh-CN" altLang="en-US" dirty="0"/>
                    </a:p>
                  </a:txBody>
                  <a:tcPr>
                    <a:lnL w="12700" cap="flat" cmpd="sng">
                      <a:solidFill>
                        <a:schemeClr val="tx1"/>
                      </a:solidFill>
                      <a:prstDash val="solid"/>
                      <a:miter/>
                      <a:headEnd type="none" w="sm" len="sm"/>
                      <a:tailEnd type="none" w="sm" len="sm"/>
                    </a:lnL>
                    <a:lnR w="12700" cap="flat" cmpd="sng">
                      <a:solidFill>
                        <a:schemeClr val="tx1"/>
                      </a:solidFill>
                      <a:prstDash val="solid"/>
                      <a:miter/>
                      <a:headEnd type="none" w="sm" len="sm"/>
                      <a:tailEnd type="none" w="sm" len="sm"/>
                    </a:lnR>
                    <a:lnT w="28575" cap="flat" cmpd="sng">
                      <a:solidFill>
                        <a:schemeClr val="tx1"/>
                      </a:solidFill>
                      <a:prstDash val="solid"/>
                      <a:miter/>
                      <a:headEnd type="none" w="sm" len="sm"/>
                      <a:tailEnd type="none" w="sm" len="sm"/>
                    </a:lnT>
                    <a:lnB w="12700" cap="flat" cmpd="sng">
                      <a:solidFill>
                        <a:schemeClr val="tx1"/>
                      </a:solidFill>
                      <a:prstDash val="solid"/>
                      <a:miter/>
                      <a:headEnd type="none" w="sm" len="sm"/>
                      <a:tailEnd type="none" w="sm" len="sm"/>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dirty="0"/>
                        <a:t>Ⅰ </a:t>
                      </a:r>
                      <a:endParaRPr lang="zh-CN" altLang="en-US" dirty="0"/>
                    </a:p>
                  </a:txBody>
                  <a:tcPr>
                    <a:lnL w="12700" cap="flat" cmpd="sng">
                      <a:solidFill>
                        <a:schemeClr val="tx1"/>
                      </a:solidFill>
                      <a:prstDash val="solid"/>
                      <a:miter/>
                      <a:headEnd type="none" w="sm" len="sm"/>
                      <a:tailEnd type="none" w="sm" len="sm"/>
                    </a:lnL>
                    <a:lnR w="28575" cap="flat" cmpd="sng">
                      <a:solidFill>
                        <a:schemeClr val="tx1"/>
                      </a:solidFill>
                      <a:prstDash val="solid"/>
                      <a:miter/>
                      <a:headEnd type="none" w="sm" len="sm"/>
                      <a:tailEnd type="none" w="sm" len="sm"/>
                    </a:lnR>
                    <a:lnT w="28575" cap="flat" cmpd="sng">
                      <a:solidFill>
                        <a:schemeClr val="tx1"/>
                      </a:solidFill>
                      <a:prstDash val="solid"/>
                      <a:miter/>
                      <a:headEnd type="none" w="sm" len="sm"/>
                      <a:tailEnd type="none" w="sm" len="sm"/>
                    </a:lnT>
                    <a:lnB w="12700" cap="flat" cmpd="sng">
                      <a:solidFill>
                        <a:schemeClr val="tx1"/>
                      </a:solidFill>
                      <a:prstDash val="solid"/>
                      <a:miter/>
                      <a:headEnd type="none" w="sm" len="sm"/>
                      <a:tailEnd type="none" w="sm" len="sm"/>
                    </a:lnB>
                    <a:lnTlToBr>
                      <a:noFill/>
                    </a:lnTlToBr>
                    <a:lnBlToTr>
                      <a:noFill/>
                    </a:lnBlToTr>
                    <a:noFill/>
                  </a:tcPr>
                </a:tc>
                <a:extLst>
                  <a:ext uri="{0D108BD9-81ED-4DB2-BD59-A6C34878D82A}">
                    <a16:rowId xmlns:a16="http://schemas.microsoft.com/office/drawing/2014/main" val="10000"/>
                  </a:ext>
                </a:extLst>
              </a:tr>
              <a:tr h="777875">
                <a:tc gridSpan="2" vMerge="1">
                  <a:txBody>
                    <a:bodyPr/>
                    <a:lstStyle/>
                    <a:p>
                      <a:endParaRPr lang="zh-CN"/>
                    </a:p>
                  </a:txBody>
                  <a:tcPr>
                    <a:lnL w="28575" cap="flat" cmpd="sng">
                      <a:solidFill>
                        <a:schemeClr val="tx1"/>
                      </a:solidFill>
                      <a:prstDash val="solid"/>
                      <a:miter/>
                      <a:headEnd type="none" w="sm" len="sm"/>
                      <a:tailEnd type="none" w="sm" len="sm"/>
                    </a:lnL>
                    <a:lnB w="12700" cap="flat" cmpd="sng">
                      <a:solidFill>
                        <a:schemeClr val="tx1"/>
                      </a:solidFill>
                      <a:prstDash val="solid"/>
                      <a:miter/>
                      <a:headEnd type="none" w="sm" len="sm"/>
                      <a:tailEnd type="none" w="sm" len="sm"/>
                    </a:lnB>
                  </a:tcPr>
                </a:tc>
                <a:tc hMerge="1" vMerge="1">
                  <a:txBody>
                    <a:bodyPr/>
                    <a:lstStyle/>
                    <a:p>
                      <a:endParaRPr lang="zh-CN"/>
                    </a:p>
                  </a:txBody>
                  <a:tcPr>
                    <a:lnR w="12700" cap="flat" cmpd="sng">
                      <a:solidFill>
                        <a:schemeClr val="tx1"/>
                      </a:solidFill>
                      <a:prstDash val="solid"/>
                      <a:miter/>
                      <a:headEnd type="none" w="sm" len="sm"/>
                      <a:tailEnd type="none" w="sm" len="sm"/>
                    </a:lnR>
                    <a:lnB w="12700" cap="flat" cmpd="sng">
                      <a:solidFill>
                        <a:schemeClr val="tx1"/>
                      </a:solidFill>
                      <a:prstDash val="solid"/>
                      <a:miter/>
                      <a:headEnd type="none" w="sm" len="sm"/>
                      <a:tailEnd type="none" w="sm" len="sm"/>
                    </a:lnB>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2000" dirty="0"/>
                        <a:t>员级</a:t>
                      </a:r>
                    </a:p>
                  </a:txBody>
                  <a:tcPr>
                    <a:lnL w="12700" cap="flat" cmpd="sng">
                      <a:solidFill>
                        <a:schemeClr val="tx1"/>
                      </a:solidFill>
                      <a:prstDash val="solid"/>
                      <a:miter/>
                      <a:headEnd type="none" w="sm" len="sm"/>
                      <a:tailEnd type="none" w="sm" len="sm"/>
                    </a:lnL>
                    <a:lnR w="12700" cap="flat" cmpd="sng">
                      <a:solidFill>
                        <a:schemeClr val="tx1"/>
                      </a:solidFill>
                      <a:prstDash val="solid"/>
                      <a:miter/>
                      <a:headEnd type="none" w="sm" len="sm"/>
                      <a:tailEnd type="none" w="sm" len="sm"/>
                    </a:lnR>
                    <a:lnT w="12700" cap="flat" cmpd="sng">
                      <a:solidFill>
                        <a:schemeClr val="tx1"/>
                      </a:solidFill>
                      <a:prstDash val="solid"/>
                      <a:miter/>
                      <a:headEnd type="none" w="sm" len="sm"/>
                      <a:tailEnd type="none" w="sm" len="sm"/>
                    </a:lnT>
                    <a:lnB w="12700" cap="flat" cmpd="sng">
                      <a:solidFill>
                        <a:schemeClr val="tx1"/>
                      </a:solidFill>
                      <a:prstDash val="solid"/>
                      <a:miter/>
                      <a:headEnd type="none" w="sm" len="sm"/>
                      <a:tailEnd type="none" w="sm" len="sm"/>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2000" dirty="0"/>
                        <a:t>助级</a:t>
                      </a:r>
                    </a:p>
                  </a:txBody>
                  <a:tcPr>
                    <a:lnL w="12700" cap="flat" cmpd="sng">
                      <a:solidFill>
                        <a:schemeClr val="tx1"/>
                      </a:solidFill>
                      <a:prstDash val="solid"/>
                      <a:miter/>
                      <a:headEnd type="none" w="sm" len="sm"/>
                      <a:tailEnd type="none" w="sm" len="sm"/>
                    </a:lnL>
                    <a:lnR w="12700" cap="flat" cmpd="sng">
                      <a:solidFill>
                        <a:schemeClr val="tx1"/>
                      </a:solidFill>
                      <a:prstDash val="solid"/>
                      <a:miter/>
                      <a:headEnd type="none" w="sm" len="sm"/>
                      <a:tailEnd type="none" w="sm" len="sm"/>
                    </a:lnR>
                    <a:lnT w="12700" cap="flat" cmpd="sng">
                      <a:solidFill>
                        <a:schemeClr val="tx1"/>
                      </a:solidFill>
                      <a:prstDash val="solid"/>
                      <a:miter/>
                      <a:headEnd type="none" w="sm" len="sm"/>
                      <a:tailEnd type="none" w="sm" len="sm"/>
                    </a:lnT>
                    <a:lnB w="12700" cap="flat" cmpd="sng">
                      <a:solidFill>
                        <a:schemeClr val="tx1"/>
                      </a:solidFill>
                      <a:prstDash val="solid"/>
                      <a:miter/>
                      <a:headEnd type="none" w="sm" len="sm"/>
                      <a:tailEnd type="none" w="sm" len="sm"/>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2000" dirty="0"/>
                        <a:t>中级</a:t>
                      </a:r>
                    </a:p>
                  </a:txBody>
                  <a:tcPr>
                    <a:lnL w="12700" cap="flat" cmpd="sng">
                      <a:solidFill>
                        <a:schemeClr val="tx1"/>
                      </a:solidFill>
                      <a:prstDash val="solid"/>
                      <a:miter/>
                      <a:headEnd type="none" w="sm" len="sm"/>
                      <a:tailEnd type="none" w="sm" len="sm"/>
                    </a:lnL>
                    <a:lnR w="12700" cap="flat" cmpd="sng">
                      <a:solidFill>
                        <a:schemeClr val="tx1"/>
                      </a:solidFill>
                      <a:prstDash val="solid"/>
                      <a:miter/>
                      <a:headEnd type="none" w="sm" len="sm"/>
                      <a:tailEnd type="none" w="sm" len="sm"/>
                    </a:lnR>
                    <a:lnT w="12700" cap="flat" cmpd="sng">
                      <a:solidFill>
                        <a:schemeClr val="tx1"/>
                      </a:solidFill>
                      <a:prstDash val="solid"/>
                      <a:miter/>
                      <a:headEnd type="none" w="sm" len="sm"/>
                      <a:tailEnd type="none" w="sm" len="sm"/>
                    </a:lnT>
                    <a:lnB w="12700" cap="flat" cmpd="sng">
                      <a:solidFill>
                        <a:schemeClr val="tx1"/>
                      </a:solidFill>
                      <a:prstDash val="solid"/>
                      <a:miter/>
                      <a:headEnd type="none" w="sm" len="sm"/>
                      <a:tailEnd type="none" w="sm" len="sm"/>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2000" dirty="0"/>
                        <a:t>副高职</a:t>
                      </a:r>
                    </a:p>
                  </a:txBody>
                  <a:tcPr>
                    <a:lnL w="12700" cap="flat" cmpd="sng">
                      <a:solidFill>
                        <a:schemeClr val="tx1"/>
                      </a:solidFill>
                      <a:prstDash val="solid"/>
                      <a:miter/>
                      <a:headEnd type="none" w="sm" len="sm"/>
                      <a:tailEnd type="none" w="sm" len="sm"/>
                    </a:lnL>
                    <a:lnR w="12700" cap="flat" cmpd="sng">
                      <a:solidFill>
                        <a:schemeClr val="tx1"/>
                      </a:solidFill>
                      <a:prstDash val="solid"/>
                      <a:miter/>
                      <a:headEnd type="none" w="sm" len="sm"/>
                      <a:tailEnd type="none" w="sm" len="sm"/>
                    </a:lnR>
                    <a:lnT w="12700" cap="flat" cmpd="sng">
                      <a:solidFill>
                        <a:schemeClr val="tx1"/>
                      </a:solidFill>
                      <a:prstDash val="solid"/>
                      <a:miter/>
                      <a:headEnd type="none" w="sm" len="sm"/>
                      <a:tailEnd type="none" w="sm" len="sm"/>
                    </a:lnT>
                    <a:lnB w="12700" cap="flat" cmpd="sng">
                      <a:solidFill>
                        <a:schemeClr val="tx1"/>
                      </a:solidFill>
                      <a:prstDash val="solid"/>
                      <a:miter/>
                      <a:headEnd type="none" w="sm" len="sm"/>
                      <a:tailEnd type="none" w="sm" len="sm"/>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2000" dirty="0"/>
                        <a:t>正高职</a:t>
                      </a:r>
                    </a:p>
                  </a:txBody>
                  <a:tcPr>
                    <a:lnL w="12700" cap="flat" cmpd="sng">
                      <a:solidFill>
                        <a:schemeClr val="tx1"/>
                      </a:solidFill>
                      <a:prstDash val="solid"/>
                      <a:miter/>
                      <a:headEnd type="none" w="sm" len="sm"/>
                      <a:tailEnd type="none" w="sm" len="sm"/>
                    </a:lnL>
                    <a:lnR w="28575" cap="flat" cmpd="sng">
                      <a:solidFill>
                        <a:schemeClr val="tx1"/>
                      </a:solidFill>
                      <a:prstDash val="solid"/>
                      <a:miter/>
                      <a:headEnd type="none" w="sm" len="sm"/>
                      <a:tailEnd type="none" w="sm" len="sm"/>
                    </a:lnR>
                    <a:lnT w="12700" cap="flat" cmpd="sng">
                      <a:solidFill>
                        <a:schemeClr val="tx1"/>
                      </a:solidFill>
                      <a:prstDash val="solid"/>
                      <a:miter/>
                      <a:headEnd type="none" w="sm" len="sm"/>
                      <a:tailEnd type="none" w="sm" len="sm"/>
                    </a:lnT>
                    <a:lnB w="12700" cap="flat" cmpd="sng">
                      <a:solidFill>
                        <a:schemeClr val="tx1"/>
                      </a:solidFill>
                      <a:prstDash val="solid"/>
                      <a:miter/>
                      <a:headEnd type="none" w="sm" len="sm"/>
                      <a:tailEnd type="none" w="sm" len="sm"/>
                    </a:lnB>
                    <a:lnTlToBr>
                      <a:noFill/>
                    </a:lnTlToBr>
                    <a:lnBlToTr>
                      <a:noFill/>
                    </a:lnBlToTr>
                    <a:noFill/>
                  </a:tcPr>
                </a:tc>
                <a:extLst>
                  <a:ext uri="{0D108BD9-81ED-4DB2-BD59-A6C34878D82A}">
                    <a16:rowId xmlns:a16="http://schemas.microsoft.com/office/drawing/2014/main" val="10001"/>
                  </a:ext>
                </a:extLst>
              </a:tr>
              <a:tr h="574675">
                <a:tc rowSpan="4">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2000" dirty="0"/>
                        <a:t>高等教育</a:t>
                      </a:r>
                    </a:p>
                  </a:txBody>
                  <a:tcPr>
                    <a:lnL w="28575" cap="flat" cmpd="sng">
                      <a:solidFill>
                        <a:schemeClr val="tx1"/>
                      </a:solidFill>
                      <a:prstDash val="solid"/>
                      <a:miter/>
                      <a:headEnd type="none" w="sm" len="sm"/>
                      <a:tailEnd type="none" w="sm" len="sm"/>
                    </a:lnL>
                    <a:lnR w="12700" cap="flat" cmpd="sng">
                      <a:solidFill>
                        <a:schemeClr val="tx1"/>
                      </a:solidFill>
                      <a:prstDash val="solid"/>
                      <a:miter/>
                      <a:headEnd type="none" w="sm" len="sm"/>
                      <a:tailEnd type="none" w="sm" len="sm"/>
                    </a:lnR>
                    <a:lnT w="12700" cap="flat" cmpd="sng">
                      <a:solidFill>
                        <a:schemeClr val="tx1"/>
                      </a:solidFill>
                      <a:prstDash val="solid"/>
                      <a:miter/>
                      <a:headEnd type="none" w="sm" len="sm"/>
                      <a:tailEnd type="none" w="sm" len="sm"/>
                    </a:lnT>
                    <a:lnB w="28575" cap="flat" cmpd="sng">
                      <a:solidFill>
                        <a:schemeClr val="tx1"/>
                      </a:solidFill>
                      <a:prstDash val="solid"/>
                      <a:miter/>
                      <a:headEnd type="none" w="sm" len="sm"/>
                      <a:tailEnd type="none" w="sm" len="sm"/>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2000" dirty="0"/>
                        <a:t>教师</a:t>
                      </a:r>
                    </a:p>
                  </a:txBody>
                  <a:tcPr>
                    <a:lnL w="12700" cap="flat" cmpd="sng">
                      <a:solidFill>
                        <a:schemeClr val="tx1"/>
                      </a:solidFill>
                      <a:prstDash val="solid"/>
                      <a:miter/>
                      <a:headEnd type="none" w="sm" len="sm"/>
                      <a:tailEnd type="none" w="sm" len="sm"/>
                    </a:lnL>
                    <a:lnR w="12700" cap="flat" cmpd="sng">
                      <a:solidFill>
                        <a:schemeClr val="tx1"/>
                      </a:solidFill>
                      <a:prstDash val="solid"/>
                      <a:miter/>
                      <a:headEnd type="none" w="sm" len="sm"/>
                      <a:tailEnd type="none" w="sm" len="sm"/>
                    </a:lnR>
                    <a:lnT w="12700" cap="flat" cmpd="sng">
                      <a:solidFill>
                        <a:schemeClr val="tx1"/>
                      </a:solidFill>
                      <a:prstDash val="solid"/>
                      <a:miter/>
                      <a:headEnd type="none" w="sm" len="sm"/>
                      <a:tailEnd type="none" w="sm" len="sm"/>
                    </a:lnT>
                    <a:lnB w="12700" cap="flat" cmpd="sng">
                      <a:solidFill>
                        <a:schemeClr val="tx1"/>
                      </a:solidFill>
                      <a:prstDash val="solid"/>
                      <a:miter/>
                      <a:headEnd type="none" w="sm" len="sm"/>
                      <a:tailEnd type="none" w="sm" len="sm"/>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sz="2000" dirty="0"/>
                    </a:p>
                  </a:txBody>
                  <a:tcPr>
                    <a:lnL w="12700" cap="flat" cmpd="sng">
                      <a:solidFill>
                        <a:schemeClr val="tx1"/>
                      </a:solidFill>
                      <a:prstDash val="solid"/>
                      <a:miter/>
                      <a:headEnd type="none" w="sm" len="sm"/>
                      <a:tailEnd type="none" w="sm" len="sm"/>
                    </a:lnL>
                    <a:lnR w="12700" cap="flat" cmpd="sng">
                      <a:solidFill>
                        <a:schemeClr val="tx1"/>
                      </a:solidFill>
                      <a:prstDash val="solid"/>
                      <a:miter/>
                      <a:headEnd type="none" w="sm" len="sm"/>
                      <a:tailEnd type="none" w="sm" len="sm"/>
                    </a:lnR>
                    <a:lnT w="12700" cap="flat" cmpd="sng">
                      <a:solidFill>
                        <a:schemeClr val="tx1"/>
                      </a:solidFill>
                      <a:prstDash val="solid"/>
                      <a:miter/>
                      <a:headEnd type="none" w="sm" len="sm"/>
                      <a:tailEnd type="none" w="sm" len="sm"/>
                    </a:lnT>
                    <a:lnB w="12700" cap="flat" cmpd="sng">
                      <a:solidFill>
                        <a:schemeClr val="tx1"/>
                      </a:solidFill>
                      <a:prstDash val="solid"/>
                      <a:miter/>
                      <a:headEnd type="none" w="sm" len="sm"/>
                      <a:tailEnd type="none" w="sm" len="sm"/>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2000" dirty="0"/>
                        <a:t>助教</a:t>
                      </a:r>
                    </a:p>
                  </a:txBody>
                  <a:tcPr>
                    <a:lnL w="12700" cap="flat" cmpd="sng">
                      <a:solidFill>
                        <a:schemeClr val="tx1"/>
                      </a:solidFill>
                      <a:prstDash val="solid"/>
                      <a:miter/>
                      <a:headEnd type="none" w="sm" len="sm"/>
                      <a:tailEnd type="none" w="sm" len="sm"/>
                    </a:lnL>
                    <a:lnR w="12700" cap="flat" cmpd="sng">
                      <a:solidFill>
                        <a:schemeClr val="tx1"/>
                      </a:solidFill>
                      <a:prstDash val="solid"/>
                      <a:miter/>
                      <a:headEnd type="none" w="sm" len="sm"/>
                      <a:tailEnd type="none" w="sm" len="sm"/>
                    </a:lnR>
                    <a:lnT w="12700" cap="flat" cmpd="sng">
                      <a:solidFill>
                        <a:schemeClr val="tx1"/>
                      </a:solidFill>
                      <a:prstDash val="solid"/>
                      <a:miter/>
                      <a:headEnd type="none" w="sm" len="sm"/>
                      <a:tailEnd type="none" w="sm" len="sm"/>
                    </a:lnT>
                    <a:lnB w="12700" cap="flat" cmpd="sng">
                      <a:solidFill>
                        <a:schemeClr val="tx1"/>
                      </a:solidFill>
                      <a:prstDash val="solid"/>
                      <a:miter/>
                      <a:headEnd type="none" w="sm" len="sm"/>
                      <a:tailEnd type="none" w="sm" len="sm"/>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2000" dirty="0"/>
                        <a:t>讲师</a:t>
                      </a:r>
                    </a:p>
                  </a:txBody>
                  <a:tcPr>
                    <a:lnL w="12700" cap="flat" cmpd="sng">
                      <a:solidFill>
                        <a:schemeClr val="tx1"/>
                      </a:solidFill>
                      <a:prstDash val="solid"/>
                      <a:miter/>
                      <a:headEnd type="none" w="sm" len="sm"/>
                      <a:tailEnd type="none" w="sm" len="sm"/>
                    </a:lnL>
                    <a:lnR w="12700" cap="flat" cmpd="sng">
                      <a:solidFill>
                        <a:schemeClr val="tx1"/>
                      </a:solidFill>
                      <a:prstDash val="solid"/>
                      <a:miter/>
                      <a:headEnd type="none" w="sm" len="sm"/>
                      <a:tailEnd type="none" w="sm" len="sm"/>
                    </a:lnR>
                    <a:lnT w="12700" cap="flat" cmpd="sng">
                      <a:solidFill>
                        <a:schemeClr val="tx1"/>
                      </a:solidFill>
                      <a:prstDash val="solid"/>
                      <a:miter/>
                      <a:headEnd type="none" w="sm" len="sm"/>
                      <a:tailEnd type="none" w="sm" len="sm"/>
                    </a:lnT>
                    <a:lnB w="12700" cap="flat" cmpd="sng">
                      <a:solidFill>
                        <a:schemeClr val="tx1"/>
                      </a:solidFill>
                      <a:prstDash val="solid"/>
                      <a:miter/>
                      <a:headEnd type="none" w="sm" len="sm"/>
                      <a:tailEnd type="none" w="sm" len="sm"/>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2000" dirty="0"/>
                        <a:t>副教授</a:t>
                      </a:r>
                    </a:p>
                  </a:txBody>
                  <a:tcPr>
                    <a:lnL w="12700" cap="flat" cmpd="sng">
                      <a:solidFill>
                        <a:schemeClr val="tx1"/>
                      </a:solidFill>
                      <a:prstDash val="solid"/>
                      <a:miter/>
                      <a:headEnd type="none" w="sm" len="sm"/>
                      <a:tailEnd type="none" w="sm" len="sm"/>
                    </a:lnL>
                    <a:lnR w="12700" cap="flat" cmpd="sng">
                      <a:solidFill>
                        <a:schemeClr val="tx1"/>
                      </a:solidFill>
                      <a:prstDash val="solid"/>
                      <a:miter/>
                      <a:headEnd type="none" w="sm" len="sm"/>
                      <a:tailEnd type="none" w="sm" len="sm"/>
                    </a:lnR>
                    <a:lnT w="12700" cap="flat" cmpd="sng">
                      <a:solidFill>
                        <a:schemeClr val="tx1"/>
                      </a:solidFill>
                      <a:prstDash val="solid"/>
                      <a:miter/>
                      <a:headEnd type="none" w="sm" len="sm"/>
                      <a:tailEnd type="none" w="sm" len="sm"/>
                    </a:lnT>
                    <a:lnB w="12700" cap="flat" cmpd="sng">
                      <a:solidFill>
                        <a:schemeClr val="tx1"/>
                      </a:solidFill>
                      <a:prstDash val="solid"/>
                      <a:miter/>
                      <a:headEnd type="none" w="sm" len="sm"/>
                      <a:tailEnd type="none" w="sm" len="sm"/>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2000" dirty="0"/>
                        <a:t>教授</a:t>
                      </a:r>
                    </a:p>
                  </a:txBody>
                  <a:tcPr>
                    <a:lnL w="12700" cap="flat" cmpd="sng">
                      <a:solidFill>
                        <a:schemeClr val="tx1"/>
                      </a:solidFill>
                      <a:prstDash val="solid"/>
                      <a:miter/>
                      <a:headEnd type="none" w="sm" len="sm"/>
                      <a:tailEnd type="none" w="sm" len="sm"/>
                    </a:lnL>
                    <a:lnR w="28575" cap="flat" cmpd="sng">
                      <a:solidFill>
                        <a:schemeClr val="tx1"/>
                      </a:solidFill>
                      <a:prstDash val="solid"/>
                      <a:miter/>
                      <a:headEnd type="none" w="sm" len="sm"/>
                      <a:tailEnd type="none" w="sm" len="sm"/>
                    </a:lnR>
                    <a:lnT w="12700" cap="flat" cmpd="sng">
                      <a:solidFill>
                        <a:schemeClr val="tx1"/>
                      </a:solidFill>
                      <a:prstDash val="solid"/>
                      <a:miter/>
                      <a:headEnd type="none" w="sm" len="sm"/>
                      <a:tailEnd type="none" w="sm" len="sm"/>
                    </a:lnT>
                    <a:lnB w="12700" cap="flat" cmpd="sng">
                      <a:solidFill>
                        <a:schemeClr val="tx1"/>
                      </a:solidFill>
                      <a:prstDash val="solid"/>
                      <a:miter/>
                      <a:headEnd type="none" w="sm" len="sm"/>
                      <a:tailEnd type="none" w="sm" len="sm"/>
                    </a:lnB>
                    <a:lnTlToBr>
                      <a:noFill/>
                    </a:lnTlToBr>
                    <a:lnBlToTr>
                      <a:noFill/>
                    </a:lnBlToTr>
                    <a:noFill/>
                  </a:tcPr>
                </a:tc>
                <a:extLst>
                  <a:ext uri="{0D108BD9-81ED-4DB2-BD59-A6C34878D82A}">
                    <a16:rowId xmlns:a16="http://schemas.microsoft.com/office/drawing/2014/main" val="10002"/>
                  </a:ext>
                </a:extLst>
              </a:tr>
              <a:tr h="812800">
                <a:tc vMerge="1">
                  <a:txBody>
                    <a:bodyPr/>
                    <a:lstStyle/>
                    <a:p>
                      <a:endParaRPr lang="zh-CN"/>
                    </a:p>
                  </a:txBody>
                  <a:tcPr>
                    <a:lnL w="28575" cap="flat" cmpd="sng">
                      <a:solidFill>
                        <a:schemeClr val="tx1"/>
                      </a:solidFill>
                      <a:prstDash val="solid"/>
                      <a:miter/>
                      <a:headEnd type="none" w="sm" len="sm"/>
                      <a:tailEnd type="none" w="sm" len="sm"/>
                    </a:lnL>
                    <a:lnR w="12700" cap="flat" cmpd="sng">
                      <a:solidFill>
                        <a:schemeClr val="tx1"/>
                      </a:solidFill>
                      <a:prstDash val="solid"/>
                      <a:miter/>
                      <a:headEnd type="none" w="sm" len="sm"/>
                      <a:tailEnd type="none" w="sm" len="sm"/>
                    </a:lnR>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2000" dirty="0"/>
                        <a:t>科研</a:t>
                      </a:r>
                    </a:p>
                    <a:p>
                      <a:pPr marL="0" lvl="0" indent="0" algn="ctr">
                        <a:buNone/>
                      </a:pPr>
                      <a:r>
                        <a:rPr lang="zh-CN" altLang="en-US" sz="2000" dirty="0"/>
                        <a:t>人员</a:t>
                      </a:r>
                    </a:p>
                  </a:txBody>
                  <a:tcPr>
                    <a:lnL w="12700" cap="flat" cmpd="sng">
                      <a:solidFill>
                        <a:schemeClr val="tx1"/>
                      </a:solidFill>
                      <a:prstDash val="solid"/>
                      <a:miter/>
                      <a:headEnd type="none" w="sm" len="sm"/>
                      <a:tailEnd type="none" w="sm" len="sm"/>
                    </a:lnL>
                    <a:lnR w="12700" cap="flat" cmpd="sng">
                      <a:solidFill>
                        <a:schemeClr val="tx1"/>
                      </a:solidFill>
                      <a:prstDash val="solid"/>
                      <a:miter/>
                      <a:headEnd type="none" w="sm" len="sm"/>
                      <a:tailEnd type="none" w="sm" len="sm"/>
                    </a:lnR>
                    <a:lnT w="12700" cap="flat" cmpd="sng">
                      <a:solidFill>
                        <a:schemeClr val="tx1"/>
                      </a:solidFill>
                      <a:prstDash val="solid"/>
                      <a:miter/>
                      <a:headEnd type="none" w="sm" len="sm"/>
                      <a:tailEnd type="none" w="sm" len="sm"/>
                    </a:lnT>
                    <a:lnB w="12700" cap="flat" cmpd="sng">
                      <a:solidFill>
                        <a:schemeClr val="tx1"/>
                      </a:solidFill>
                      <a:prstDash val="solid"/>
                      <a:miter/>
                      <a:headEnd type="none" w="sm" len="sm"/>
                      <a:tailEnd type="none" w="sm" len="sm"/>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sz="2000" dirty="0"/>
                    </a:p>
                  </a:txBody>
                  <a:tcPr>
                    <a:lnL w="12700" cap="flat" cmpd="sng">
                      <a:solidFill>
                        <a:schemeClr val="tx1"/>
                      </a:solidFill>
                      <a:prstDash val="solid"/>
                      <a:miter/>
                      <a:headEnd type="none" w="sm" len="sm"/>
                      <a:tailEnd type="none" w="sm" len="sm"/>
                    </a:lnL>
                    <a:lnR w="12700" cap="flat" cmpd="sng">
                      <a:solidFill>
                        <a:schemeClr val="tx1"/>
                      </a:solidFill>
                      <a:prstDash val="solid"/>
                      <a:miter/>
                      <a:headEnd type="none" w="sm" len="sm"/>
                      <a:tailEnd type="none" w="sm" len="sm"/>
                    </a:lnR>
                    <a:lnT w="12700" cap="flat" cmpd="sng">
                      <a:solidFill>
                        <a:schemeClr val="tx1"/>
                      </a:solidFill>
                      <a:prstDash val="solid"/>
                      <a:miter/>
                      <a:headEnd type="none" w="sm" len="sm"/>
                      <a:tailEnd type="none" w="sm" len="sm"/>
                    </a:lnT>
                    <a:lnB w="12700" cap="flat" cmpd="sng">
                      <a:solidFill>
                        <a:schemeClr val="tx1"/>
                      </a:solidFill>
                      <a:prstDash val="solid"/>
                      <a:miter/>
                      <a:headEnd type="none" w="sm" len="sm"/>
                      <a:tailEnd type="none" w="sm" len="sm"/>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2000" dirty="0"/>
                        <a:t>助理工程师</a:t>
                      </a:r>
                    </a:p>
                  </a:txBody>
                  <a:tcPr>
                    <a:lnL w="12700" cap="flat" cmpd="sng">
                      <a:solidFill>
                        <a:schemeClr val="tx1"/>
                      </a:solidFill>
                      <a:prstDash val="solid"/>
                      <a:miter/>
                      <a:headEnd type="none" w="sm" len="sm"/>
                      <a:tailEnd type="none" w="sm" len="sm"/>
                    </a:lnL>
                    <a:lnR w="12700" cap="flat" cmpd="sng">
                      <a:solidFill>
                        <a:schemeClr val="tx1"/>
                      </a:solidFill>
                      <a:prstDash val="solid"/>
                      <a:miter/>
                      <a:headEnd type="none" w="sm" len="sm"/>
                      <a:tailEnd type="none" w="sm" len="sm"/>
                    </a:lnR>
                    <a:lnT w="12700" cap="flat" cmpd="sng">
                      <a:solidFill>
                        <a:schemeClr val="tx1"/>
                      </a:solidFill>
                      <a:prstDash val="solid"/>
                      <a:miter/>
                      <a:headEnd type="none" w="sm" len="sm"/>
                      <a:tailEnd type="none" w="sm" len="sm"/>
                    </a:lnT>
                    <a:lnB w="12700" cap="flat" cmpd="sng">
                      <a:solidFill>
                        <a:schemeClr val="tx1"/>
                      </a:solidFill>
                      <a:prstDash val="solid"/>
                      <a:miter/>
                      <a:headEnd type="none" w="sm" len="sm"/>
                      <a:tailEnd type="none" w="sm" len="sm"/>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2000" dirty="0"/>
                        <a:t>工程师</a:t>
                      </a:r>
                    </a:p>
                  </a:txBody>
                  <a:tcPr>
                    <a:lnL w="12700" cap="flat" cmpd="sng">
                      <a:solidFill>
                        <a:schemeClr val="tx1"/>
                      </a:solidFill>
                      <a:prstDash val="solid"/>
                      <a:miter/>
                      <a:headEnd type="none" w="sm" len="sm"/>
                      <a:tailEnd type="none" w="sm" len="sm"/>
                    </a:lnL>
                    <a:lnR w="12700" cap="flat" cmpd="sng">
                      <a:solidFill>
                        <a:schemeClr val="tx1"/>
                      </a:solidFill>
                      <a:prstDash val="solid"/>
                      <a:miter/>
                      <a:headEnd type="none" w="sm" len="sm"/>
                      <a:tailEnd type="none" w="sm" len="sm"/>
                    </a:lnR>
                    <a:lnT w="12700" cap="flat" cmpd="sng">
                      <a:solidFill>
                        <a:schemeClr val="tx1"/>
                      </a:solidFill>
                      <a:prstDash val="solid"/>
                      <a:miter/>
                      <a:headEnd type="none" w="sm" len="sm"/>
                      <a:tailEnd type="none" w="sm" len="sm"/>
                    </a:lnT>
                    <a:lnB w="12700" cap="flat" cmpd="sng">
                      <a:solidFill>
                        <a:schemeClr val="tx1"/>
                      </a:solidFill>
                      <a:prstDash val="solid"/>
                      <a:miter/>
                      <a:headEnd type="none" w="sm" len="sm"/>
                      <a:tailEnd type="none" w="sm" len="sm"/>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2000" dirty="0"/>
                        <a:t>高级工程师</a:t>
                      </a:r>
                    </a:p>
                  </a:txBody>
                  <a:tcPr>
                    <a:lnL w="12700" cap="flat" cmpd="sng">
                      <a:solidFill>
                        <a:schemeClr val="tx1"/>
                      </a:solidFill>
                      <a:prstDash val="solid"/>
                      <a:miter/>
                      <a:headEnd type="none" w="sm" len="sm"/>
                      <a:tailEnd type="none" w="sm" len="sm"/>
                    </a:lnL>
                    <a:lnR w="12700" cap="flat" cmpd="sng">
                      <a:solidFill>
                        <a:schemeClr val="tx1"/>
                      </a:solidFill>
                      <a:prstDash val="solid"/>
                      <a:miter/>
                      <a:headEnd type="none" w="sm" len="sm"/>
                      <a:tailEnd type="none" w="sm" len="sm"/>
                    </a:lnR>
                    <a:lnT w="12700" cap="flat" cmpd="sng">
                      <a:solidFill>
                        <a:schemeClr val="tx1"/>
                      </a:solidFill>
                      <a:prstDash val="solid"/>
                      <a:miter/>
                      <a:headEnd type="none" w="sm" len="sm"/>
                      <a:tailEnd type="none" w="sm" len="sm"/>
                    </a:lnT>
                    <a:lnB w="12700" cap="flat" cmpd="sng">
                      <a:solidFill>
                        <a:schemeClr val="tx1"/>
                      </a:solidFill>
                      <a:prstDash val="solid"/>
                      <a:miter/>
                      <a:headEnd type="none" w="sm" len="sm"/>
                      <a:tailEnd type="none" w="sm" len="sm"/>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sz="2000" dirty="0"/>
                    </a:p>
                  </a:txBody>
                  <a:tcPr>
                    <a:lnL w="12700" cap="flat" cmpd="sng">
                      <a:solidFill>
                        <a:schemeClr val="tx1"/>
                      </a:solidFill>
                      <a:prstDash val="solid"/>
                      <a:miter/>
                      <a:headEnd type="none" w="sm" len="sm"/>
                      <a:tailEnd type="none" w="sm" len="sm"/>
                    </a:lnL>
                    <a:lnR w="28575" cap="flat" cmpd="sng">
                      <a:solidFill>
                        <a:schemeClr val="tx1"/>
                      </a:solidFill>
                      <a:prstDash val="solid"/>
                      <a:miter/>
                      <a:headEnd type="none" w="sm" len="sm"/>
                      <a:tailEnd type="none" w="sm" len="sm"/>
                    </a:lnR>
                    <a:lnT w="12700" cap="flat" cmpd="sng">
                      <a:solidFill>
                        <a:schemeClr val="tx1"/>
                      </a:solidFill>
                      <a:prstDash val="solid"/>
                      <a:miter/>
                      <a:headEnd type="none" w="sm" len="sm"/>
                      <a:tailEnd type="none" w="sm" len="sm"/>
                    </a:lnT>
                    <a:lnB w="12700" cap="flat" cmpd="sng">
                      <a:solidFill>
                        <a:schemeClr val="tx1"/>
                      </a:solidFill>
                      <a:prstDash val="solid"/>
                      <a:miter/>
                      <a:headEnd type="none" w="sm" len="sm"/>
                      <a:tailEnd type="none" w="sm" len="sm"/>
                    </a:lnB>
                    <a:lnTlToBr>
                      <a:noFill/>
                    </a:lnTlToBr>
                    <a:lnBlToTr>
                      <a:noFill/>
                    </a:lnBlToTr>
                    <a:noFill/>
                  </a:tcPr>
                </a:tc>
                <a:extLst>
                  <a:ext uri="{0D108BD9-81ED-4DB2-BD59-A6C34878D82A}">
                    <a16:rowId xmlns:a16="http://schemas.microsoft.com/office/drawing/2014/main" val="10003"/>
                  </a:ext>
                </a:extLst>
              </a:tr>
              <a:tr h="877888">
                <a:tc vMerge="1">
                  <a:txBody>
                    <a:bodyPr/>
                    <a:lstStyle/>
                    <a:p>
                      <a:endParaRPr lang="zh-CN"/>
                    </a:p>
                  </a:txBody>
                  <a:tcPr>
                    <a:lnL w="28575" cap="flat" cmpd="sng">
                      <a:solidFill>
                        <a:schemeClr val="tx1"/>
                      </a:solidFill>
                      <a:prstDash val="solid"/>
                      <a:miter/>
                      <a:headEnd type="none" w="sm" len="sm"/>
                      <a:tailEnd type="none" w="sm" len="sm"/>
                    </a:lnL>
                    <a:lnR w="12700" cap="flat" cmpd="sng">
                      <a:solidFill>
                        <a:schemeClr val="tx1"/>
                      </a:solidFill>
                      <a:prstDash val="solid"/>
                      <a:miter/>
                      <a:headEnd type="none" w="sm" len="sm"/>
                      <a:tailEnd type="none" w="sm" len="sm"/>
                    </a:lnR>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2000" dirty="0"/>
                        <a:t>实验</a:t>
                      </a:r>
                    </a:p>
                    <a:p>
                      <a:pPr marL="0" lvl="0" indent="0" algn="ctr">
                        <a:buNone/>
                      </a:pPr>
                      <a:r>
                        <a:rPr lang="zh-CN" altLang="en-US" sz="2000" dirty="0"/>
                        <a:t>人员</a:t>
                      </a:r>
                    </a:p>
                  </a:txBody>
                  <a:tcPr>
                    <a:lnL w="12700" cap="flat" cmpd="sng">
                      <a:solidFill>
                        <a:schemeClr val="tx1"/>
                      </a:solidFill>
                      <a:prstDash val="solid"/>
                      <a:miter/>
                      <a:headEnd type="none" w="sm" len="sm"/>
                      <a:tailEnd type="none" w="sm" len="sm"/>
                    </a:lnL>
                    <a:lnR w="12700" cap="flat" cmpd="sng">
                      <a:solidFill>
                        <a:schemeClr val="tx1"/>
                      </a:solidFill>
                      <a:prstDash val="solid"/>
                      <a:miter/>
                      <a:headEnd type="none" w="sm" len="sm"/>
                      <a:tailEnd type="none" w="sm" len="sm"/>
                    </a:lnR>
                    <a:lnT w="12700" cap="flat" cmpd="sng">
                      <a:solidFill>
                        <a:schemeClr val="tx1"/>
                      </a:solidFill>
                      <a:prstDash val="solid"/>
                      <a:miter/>
                      <a:headEnd type="none" w="sm" len="sm"/>
                      <a:tailEnd type="none" w="sm" len="sm"/>
                    </a:lnT>
                    <a:lnB w="12700" cap="flat" cmpd="sng">
                      <a:solidFill>
                        <a:schemeClr val="tx1"/>
                      </a:solidFill>
                      <a:prstDash val="solid"/>
                      <a:miter/>
                      <a:headEnd type="none" w="sm" len="sm"/>
                      <a:tailEnd type="none" w="sm" len="sm"/>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2000" dirty="0"/>
                        <a:t>实验员</a:t>
                      </a:r>
                    </a:p>
                  </a:txBody>
                  <a:tcPr>
                    <a:lnL w="12700" cap="flat" cmpd="sng">
                      <a:solidFill>
                        <a:schemeClr val="tx1"/>
                      </a:solidFill>
                      <a:prstDash val="solid"/>
                      <a:miter/>
                      <a:headEnd type="none" w="sm" len="sm"/>
                      <a:tailEnd type="none" w="sm" len="sm"/>
                    </a:lnL>
                    <a:lnR w="12700" cap="flat" cmpd="sng">
                      <a:solidFill>
                        <a:schemeClr val="tx1"/>
                      </a:solidFill>
                      <a:prstDash val="solid"/>
                      <a:miter/>
                      <a:headEnd type="none" w="sm" len="sm"/>
                      <a:tailEnd type="none" w="sm" len="sm"/>
                    </a:lnR>
                    <a:lnT w="12700" cap="flat" cmpd="sng">
                      <a:solidFill>
                        <a:schemeClr val="tx1"/>
                      </a:solidFill>
                      <a:prstDash val="solid"/>
                      <a:miter/>
                      <a:headEnd type="none" w="sm" len="sm"/>
                      <a:tailEnd type="none" w="sm" len="sm"/>
                    </a:lnT>
                    <a:lnB w="12700" cap="flat" cmpd="sng">
                      <a:solidFill>
                        <a:schemeClr val="tx1"/>
                      </a:solidFill>
                      <a:prstDash val="solid"/>
                      <a:miter/>
                      <a:headEnd type="none" w="sm" len="sm"/>
                      <a:tailEnd type="none" w="sm" len="sm"/>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2000" dirty="0"/>
                        <a:t>助理实验师</a:t>
                      </a:r>
                    </a:p>
                  </a:txBody>
                  <a:tcPr>
                    <a:lnL w="12700" cap="flat" cmpd="sng">
                      <a:solidFill>
                        <a:schemeClr val="tx1"/>
                      </a:solidFill>
                      <a:prstDash val="solid"/>
                      <a:miter/>
                      <a:headEnd type="none" w="sm" len="sm"/>
                      <a:tailEnd type="none" w="sm" len="sm"/>
                    </a:lnL>
                    <a:lnR w="12700" cap="flat" cmpd="sng">
                      <a:solidFill>
                        <a:schemeClr val="tx1"/>
                      </a:solidFill>
                      <a:prstDash val="solid"/>
                      <a:miter/>
                      <a:headEnd type="none" w="sm" len="sm"/>
                      <a:tailEnd type="none" w="sm" len="sm"/>
                    </a:lnR>
                    <a:lnT w="12700" cap="flat" cmpd="sng">
                      <a:solidFill>
                        <a:schemeClr val="tx1"/>
                      </a:solidFill>
                      <a:prstDash val="solid"/>
                      <a:miter/>
                      <a:headEnd type="none" w="sm" len="sm"/>
                      <a:tailEnd type="none" w="sm" len="sm"/>
                    </a:lnT>
                    <a:lnB w="12700" cap="flat" cmpd="sng">
                      <a:solidFill>
                        <a:schemeClr val="tx1"/>
                      </a:solidFill>
                      <a:prstDash val="solid"/>
                      <a:miter/>
                      <a:headEnd type="none" w="sm" len="sm"/>
                      <a:tailEnd type="none" w="sm" len="sm"/>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2000" dirty="0"/>
                        <a:t>实验师</a:t>
                      </a:r>
                    </a:p>
                  </a:txBody>
                  <a:tcPr>
                    <a:lnL w="12700" cap="flat" cmpd="sng">
                      <a:solidFill>
                        <a:schemeClr val="tx1"/>
                      </a:solidFill>
                      <a:prstDash val="solid"/>
                      <a:miter/>
                      <a:headEnd type="none" w="sm" len="sm"/>
                      <a:tailEnd type="none" w="sm" len="sm"/>
                    </a:lnL>
                    <a:lnR w="12700" cap="flat" cmpd="sng">
                      <a:solidFill>
                        <a:schemeClr val="tx1"/>
                      </a:solidFill>
                      <a:prstDash val="solid"/>
                      <a:miter/>
                      <a:headEnd type="none" w="sm" len="sm"/>
                      <a:tailEnd type="none" w="sm" len="sm"/>
                    </a:lnR>
                    <a:lnT w="12700" cap="flat" cmpd="sng">
                      <a:solidFill>
                        <a:schemeClr val="tx1"/>
                      </a:solidFill>
                      <a:prstDash val="solid"/>
                      <a:miter/>
                      <a:headEnd type="none" w="sm" len="sm"/>
                      <a:tailEnd type="none" w="sm" len="sm"/>
                    </a:lnT>
                    <a:lnB w="12700" cap="flat" cmpd="sng">
                      <a:solidFill>
                        <a:schemeClr val="tx1"/>
                      </a:solidFill>
                      <a:prstDash val="solid"/>
                      <a:miter/>
                      <a:headEnd type="none" w="sm" len="sm"/>
                      <a:tailEnd type="none" w="sm" len="sm"/>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2000" dirty="0"/>
                        <a:t>高级实验师</a:t>
                      </a:r>
                    </a:p>
                  </a:txBody>
                  <a:tcPr>
                    <a:lnL w="12700" cap="flat" cmpd="sng">
                      <a:solidFill>
                        <a:schemeClr val="tx1"/>
                      </a:solidFill>
                      <a:prstDash val="solid"/>
                      <a:miter/>
                      <a:headEnd type="none" w="sm" len="sm"/>
                      <a:tailEnd type="none" w="sm" len="sm"/>
                    </a:lnL>
                    <a:lnR w="12700" cap="flat" cmpd="sng">
                      <a:solidFill>
                        <a:schemeClr val="tx1"/>
                      </a:solidFill>
                      <a:prstDash val="solid"/>
                      <a:miter/>
                      <a:headEnd type="none" w="sm" len="sm"/>
                      <a:tailEnd type="none" w="sm" len="sm"/>
                    </a:lnR>
                    <a:lnT w="12700" cap="flat" cmpd="sng">
                      <a:solidFill>
                        <a:schemeClr val="tx1"/>
                      </a:solidFill>
                      <a:prstDash val="solid"/>
                      <a:miter/>
                      <a:headEnd type="none" w="sm" len="sm"/>
                      <a:tailEnd type="none" w="sm" len="sm"/>
                    </a:lnT>
                    <a:lnB w="12700" cap="flat" cmpd="sng">
                      <a:solidFill>
                        <a:schemeClr val="tx1"/>
                      </a:solidFill>
                      <a:prstDash val="solid"/>
                      <a:miter/>
                      <a:headEnd type="none" w="sm" len="sm"/>
                      <a:tailEnd type="none" w="sm" len="sm"/>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sz="2000" dirty="0"/>
                    </a:p>
                  </a:txBody>
                  <a:tcPr>
                    <a:lnL w="12700" cap="flat" cmpd="sng">
                      <a:solidFill>
                        <a:schemeClr val="tx1"/>
                      </a:solidFill>
                      <a:prstDash val="solid"/>
                      <a:miter/>
                      <a:headEnd type="none" w="sm" len="sm"/>
                      <a:tailEnd type="none" w="sm" len="sm"/>
                    </a:lnL>
                    <a:lnR w="28575" cap="flat" cmpd="sng">
                      <a:solidFill>
                        <a:schemeClr val="tx1"/>
                      </a:solidFill>
                      <a:prstDash val="solid"/>
                      <a:miter/>
                      <a:headEnd type="none" w="sm" len="sm"/>
                      <a:tailEnd type="none" w="sm" len="sm"/>
                    </a:lnR>
                    <a:lnT w="12700" cap="flat" cmpd="sng">
                      <a:solidFill>
                        <a:schemeClr val="tx1"/>
                      </a:solidFill>
                      <a:prstDash val="solid"/>
                      <a:miter/>
                      <a:headEnd type="none" w="sm" len="sm"/>
                      <a:tailEnd type="none" w="sm" len="sm"/>
                    </a:lnT>
                    <a:lnB w="12700" cap="flat" cmpd="sng">
                      <a:solidFill>
                        <a:schemeClr val="tx1"/>
                      </a:solidFill>
                      <a:prstDash val="solid"/>
                      <a:miter/>
                      <a:headEnd type="none" w="sm" len="sm"/>
                      <a:tailEnd type="none" w="sm" len="sm"/>
                    </a:lnB>
                    <a:lnTlToBr>
                      <a:noFill/>
                    </a:lnTlToBr>
                    <a:lnBlToTr>
                      <a:noFill/>
                    </a:lnBlToTr>
                    <a:noFill/>
                  </a:tcPr>
                </a:tc>
                <a:extLst>
                  <a:ext uri="{0D108BD9-81ED-4DB2-BD59-A6C34878D82A}">
                    <a16:rowId xmlns:a16="http://schemas.microsoft.com/office/drawing/2014/main" val="10004"/>
                  </a:ext>
                </a:extLst>
              </a:tr>
              <a:tr h="1203325">
                <a:tc vMerge="1">
                  <a:txBody>
                    <a:bodyPr/>
                    <a:lstStyle/>
                    <a:p>
                      <a:endParaRPr lang="zh-CN"/>
                    </a:p>
                  </a:txBody>
                  <a:tcPr>
                    <a:lnL w="28575" cap="flat" cmpd="sng">
                      <a:solidFill>
                        <a:schemeClr val="tx1"/>
                      </a:solidFill>
                      <a:prstDash val="solid"/>
                      <a:miter/>
                      <a:headEnd type="none" w="sm" len="sm"/>
                      <a:tailEnd type="none" w="sm" len="sm"/>
                    </a:lnL>
                    <a:lnR w="12700" cap="flat" cmpd="sng">
                      <a:solidFill>
                        <a:schemeClr val="tx1"/>
                      </a:solidFill>
                      <a:prstDash val="solid"/>
                      <a:miter/>
                      <a:headEnd type="none" w="sm" len="sm"/>
                      <a:tailEnd type="none" w="sm" len="sm"/>
                    </a:lnR>
                    <a:lnB w="28575" cap="flat" cmpd="sng">
                      <a:solidFill>
                        <a:schemeClr val="tx1"/>
                      </a:solidFill>
                      <a:prstDash val="solid"/>
                      <a:miter/>
                      <a:headEnd type="none" w="sm" len="sm"/>
                      <a:tailEnd type="none" w="sm" len="sm"/>
                    </a:lnB>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2000" dirty="0"/>
                        <a:t>图书、资料、档案</a:t>
                      </a:r>
                    </a:p>
                  </a:txBody>
                  <a:tcPr>
                    <a:lnL w="12700" cap="flat" cmpd="sng">
                      <a:solidFill>
                        <a:schemeClr val="tx1"/>
                      </a:solidFill>
                      <a:prstDash val="solid"/>
                      <a:miter/>
                      <a:headEnd type="none" w="sm" len="sm"/>
                      <a:tailEnd type="none" w="sm" len="sm"/>
                    </a:lnL>
                    <a:lnR w="12700" cap="flat" cmpd="sng">
                      <a:solidFill>
                        <a:schemeClr val="tx1"/>
                      </a:solidFill>
                      <a:prstDash val="solid"/>
                      <a:miter/>
                      <a:headEnd type="none" w="sm" len="sm"/>
                      <a:tailEnd type="none" w="sm" len="sm"/>
                    </a:lnR>
                    <a:lnT w="12700" cap="flat" cmpd="sng">
                      <a:solidFill>
                        <a:schemeClr val="tx1"/>
                      </a:solidFill>
                      <a:prstDash val="solid"/>
                      <a:miter/>
                      <a:headEnd type="none" w="sm" len="sm"/>
                      <a:tailEnd type="none" w="sm" len="sm"/>
                    </a:lnT>
                    <a:lnB w="28575" cap="flat" cmpd="sng">
                      <a:solidFill>
                        <a:schemeClr val="tx1"/>
                      </a:solidFill>
                      <a:prstDash val="solid"/>
                      <a:miter/>
                      <a:headEnd type="none" w="sm" len="sm"/>
                      <a:tailEnd type="none" w="sm" len="sm"/>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2000" dirty="0"/>
                        <a:t>管理员</a:t>
                      </a:r>
                    </a:p>
                  </a:txBody>
                  <a:tcPr>
                    <a:lnL w="12700" cap="flat" cmpd="sng">
                      <a:solidFill>
                        <a:schemeClr val="tx1"/>
                      </a:solidFill>
                      <a:prstDash val="solid"/>
                      <a:miter/>
                      <a:headEnd type="none" w="sm" len="sm"/>
                      <a:tailEnd type="none" w="sm" len="sm"/>
                    </a:lnL>
                    <a:lnR w="12700" cap="flat" cmpd="sng">
                      <a:solidFill>
                        <a:schemeClr val="tx1"/>
                      </a:solidFill>
                      <a:prstDash val="solid"/>
                      <a:miter/>
                      <a:headEnd type="none" w="sm" len="sm"/>
                      <a:tailEnd type="none" w="sm" len="sm"/>
                    </a:lnR>
                    <a:lnT w="12700" cap="flat" cmpd="sng">
                      <a:solidFill>
                        <a:schemeClr val="tx1"/>
                      </a:solidFill>
                      <a:prstDash val="solid"/>
                      <a:miter/>
                      <a:headEnd type="none" w="sm" len="sm"/>
                      <a:tailEnd type="none" w="sm" len="sm"/>
                    </a:lnT>
                    <a:lnB w="28575" cap="flat" cmpd="sng">
                      <a:solidFill>
                        <a:schemeClr val="tx1"/>
                      </a:solidFill>
                      <a:prstDash val="solid"/>
                      <a:miter/>
                      <a:headEnd type="none" w="sm" len="sm"/>
                      <a:tailEnd type="none" w="sm" len="sm"/>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2000" dirty="0"/>
                        <a:t>助理</a:t>
                      </a:r>
                    </a:p>
                    <a:p>
                      <a:pPr marL="0" lvl="0" indent="0" algn="ctr">
                        <a:buNone/>
                      </a:pPr>
                      <a:r>
                        <a:rPr lang="zh-CN" altLang="en-US" sz="2000" dirty="0"/>
                        <a:t>馆院</a:t>
                      </a:r>
                    </a:p>
                  </a:txBody>
                  <a:tcPr>
                    <a:lnL w="12700" cap="flat" cmpd="sng">
                      <a:solidFill>
                        <a:schemeClr val="tx1"/>
                      </a:solidFill>
                      <a:prstDash val="solid"/>
                      <a:miter/>
                      <a:headEnd type="none" w="sm" len="sm"/>
                      <a:tailEnd type="none" w="sm" len="sm"/>
                    </a:lnL>
                    <a:lnR w="12700" cap="flat" cmpd="sng">
                      <a:solidFill>
                        <a:schemeClr val="tx1"/>
                      </a:solidFill>
                      <a:prstDash val="solid"/>
                      <a:miter/>
                      <a:headEnd type="none" w="sm" len="sm"/>
                      <a:tailEnd type="none" w="sm" len="sm"/>
                    </a:lnR>
                    <a:lnT w="12700" cap="flat" cmpd="sng">
                      <a:solidFill>
                        <a:schemeClr val="tx1"/>
                      </a:solidFill>
                      <a:prstDash val="solid"/>
                      <a:miter/>
                      <a:headEnd type="none" w="sm" len="sm"/>
                      <a:tailEnd type="none" w="sm" len="sm"/>
                    </a:lnT>
                    <a:lnB w="28575" cap="flat" cmpd="sng">
                      <a:solidFill>
                        <a:schemeClr val="tx1"/>
                      </a:solidFill>
                      <a:prstDash val="solid"/>
                      <a:miter/>
                      <a:headEnd type="none" w="sm" len="sm"/>
                      <a:tailEnd type="none" w="sm" len="sm"/>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2000" dirty="0"/>
                        <a:t>馆员</a:t>
                      </a:r>
                    </a:p>
                  </a:txBody>
                  <a:tcPr>
                    <a:lnL w="12700" cap="flat" cmpd="sng">
                      <a:solidFill>
                        <a:schemeClr val="tx1"/>
                      </a:solidFill>
                      <a:prstDash val="solid"/>
                      <a:miter/>
                      <a:headEnd type="none" w="sm" len="sm"/>
                      <a:tailEnd type="none" w="sm" len="sm"/>
                    </a:lnL>
                    <a:lnR w="12700" cap="flat" cmpd="sng">
                      <a:solidFill>
                        <a:schemeClr val="tx1"/>
                      </a:solidFill>
                      <a:prstDash val="solid"/>
                      <a:miter/>
                      <a:headEnd type="none" w="sm" len="sm"/>
                      <a:tailEnd type="none" w="sm" len="sm"/>
                    </a:lnR>
                    <a:lnT w="12700" cap="flat" cmpd="sng">
                      <a:solidFill>
                        <a:schemeClr val="tx1"/>
                      </a:solidFill>
                      <a:prstDash val="solid"/>
                      <a:miter/>
                      <a:headEnd type="none" w="sm" len="sm"/>
                      <a:tailEnd type="none" w="sm" len="sm"/>
                    </a:lnT>
                    <a:lnB w="28575" cap="flat" cmpd="sng">
                      <a:solidFill>
                        <a:schemeClr val="tx1"/>
                      </a:solidFill>
                      <a:prstDash val="solid"/>
                      <a:miter/>
                      <a:headEnd type="none" w="sm" len="sm"/>
                      <a:tailEnd type="none" w="sm" len="sm"/>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2000" dirty="0"/>
                        <a:t>副研究馆员</a:t>
                      </a:r>
                    </a:p>
                  </a:txBody>
                  <a:tcPr>
                    <a:lnL w="12700" cap="flat" cmpd="sng">
                      <a:solidFill>
                        <a:schemeClr val="tx1"/>
                      </a:solidFill>
                      <a:prstDash val="solid"/>
                      <a:miter/>
                      <a:headEnd type="none" w="sm" len="sm"/>
                      <a:tailEnd type="none" w="sm" len="sm"/>
                    </a:lnL>
                    <a:lnR w="12700" cap="flat" cmpd="sng">
                      <a:solidFill>
                        <a:schemeClr val="tx1"/>
                      </a:solidFill>
                      <a:prstDash val="solid"/>
                      <a:miter/>
                      <a:headEnd type="none" w="sm" len="sm"/>
                      <a:tailEnd type="none" w="sm" len="sm"/>
                    </a:lnR>
                    <a:lnT w="12700" cap="flat" cmpd="sng">
                      <a:solidFill>
                        <a:schemeClr val="tx1"/>
                      </a:solidFill>
                      <a:prstDash val="solid"/>
                      <a:miter/>
                      <a:headEnd type="none" w="sm" len="sm"/>
                      <a:tailEnd type="none" w="sm" len="sm"/>
                    </a:lnT>
                    <a:lnB w="28575" cap="flat" cmpd="sng">
                      <a:solidFill>
                        <a:schemeClr val="tx1"/>
                      </a:solidFill>
                      <a:prstDash val="solid"/>
                      <a:miter/>
                      <a:headEnd type="none" w="sm" len="sm"/>
                      <a:tailEnd type="none" w="sm" len="sm"/>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2000" dirty="0"/>
                        <a:t>研究</a:t>
                      </a:r>
                    </a:p>
                    <a:p>
                      <a:pPr marL="0" lvl="0" indent="0" algn="ctr">
                        <a:buNone/>
                      </a:pPr>
                      <a:r>
                        <a:rPr lang="zh-CN" altLang="en-US" sz="2000" dirty="0"/>
                        <a:t>馆员</a:t>
                      </a:r>
                    </a:p>
                  </a:txBody>
                  <a:tcPr>
                    <a:lnL w="12700" cap="flat" cmpd="sng">
                      <a:solidFill>
                        <a:schemeClr val="tx1"/>
                      </a:solidFill>
                      <a:prstDash val="solid"/>
                      <a:miter/>
                      <a:headEnd type="none" w="sm" len="sm"/>
                      <a:tailEnd type="none" w="sm" len="sm"/>
                    </a:lnL>
                    <a:lnR w="28575" cap="flat" cmpd="sng">
                      <a:solidFill>
                        <a:schemeClr val="tx1"/>
                      </a:solidFill>
                      <a:prstDash val="solid"/>
                      <a:miter/>
                      <a:headEnd type="none" w="sm" len="sm"/>
                      <a:tailEnd type="none" w="sm" len="sm"/>
                    </a:lnR>
                    <a:lnT w="12700" cap="flat" cmpd="sng">
                      <a:solidFill>
                        <a:schemeClr val="tx1"/>
                      </a:solidFill>
                      <a:prstDash val="solid"/>
                      <a:miter/>
                      <a:headEnd type="none" w="sm" len="sm"/>
                      <a:tailEnd type="none" w="sm" len="sm"/>
                    </a:lnT>
                    <a:lnB w="28575" cap="flat" cmpd="sng">
                      <a:solidFill>
                        <a:schemeClr val="tx1"/>
                      </a:solidFill>
                      <a:prstDash val="solid"/>
                      <a:miter/>
                      <a:headEnd type="none" w="sm" len="sm"/>
                      <a:tailEnd type="none" w="sm" len="sm"/>
                    </a:lnB>
                    <a:lnTlToBr>
                      <a:noFill/>
                    </a:lnTlToBr>
                    <a:lnBlToTr>
                      <a:noFill/>
                    </a:lnBlToTr>
                    <a:noFill/>
                  </a:tcPr>
                </a:tc>
                <a:extLst>
                  <a:ext uri="{0D108BD9-81ED-4DB2-BD59-A6C34878D82A}">
                    <a16:rowId xmlns:a16="http://schemas.microsoft.com/office/drawing/2014/main" val="10005"/>
                  </a:ext>
                </a:extLst>
              </a:tr>
            </a:tbl>
          </a:graphicData>
        </a:graphic>
      </p:graphicFrame>
      <p:sp>
        <p:nvSpPr>
          <p:cNvPr id="798775" name="直接连接符 798774"/>
          <p:cNvSpPr/>
          <p:nvPr/>
        </p:nvSpPr>
        <p:spPr>
          <a:xfrm>
            <a:off x="914400" y="1447800"/>
            <a:ext cx="2286000" cy="533400"/>
          </a:xfrm>
          <a:prstGeom prst="line">
            <a:avLst/>
          </a:prstGeom>
          <a:ln w="9525" cap="flat" cmpd="sng">
            <a:solidFill>
              <a:schemeClr val="tx1"/>
            </a:solidFill>
            <a:prstDash val="solid"/>
            <a:miter/>
            <a:headEnd type="none" w="sm" len="sm"/>
            <a:tailEnd type="none" w="sm" len="sm"/>
          </a:ln>
        </p:spPr>
      </p:sp>
      <p:sp>
        <p:nvSpPr>
          <p:cNvPr id="798776" name="直接连接符 798775"/>
          <p:cNvSpPr/>
          <p:nvPr/>
        </p:nvSpPr>
        <p:spPr>
          <a:xfrm>
            <a:off x="914400" y="1524000"/>
            <a:ext cx="2209800" cy="1295400"/>
          </a:xfrm>
          <a:prstGeom prst="line">
            <a:avLst/>
          </a:prstGeom>
          <a:ln w="9525" cap="flat" cmpd="sng">
            <a:solidFill>
              <a:schemeClr val="tx1"/>
            </a:solidFill>
            <a:prstDash val="solid"/>
            <a:miter/>
            <a:headEnd type="none" w="sm" len="sm"/>
            <a:tailEnd type="none" w="sm" len="sm"/>
          </a:ln>
        </p:spPr>
      </p:sp>
      <p:sp>
        <p:nvSpPr>
          <p:cNvPr id="798777" name="直接连接符 798776"/>
          <p:cNvSpPr/>
          <p:nvPr/>
        </p:nvSpPr>
        <p:spPr>
          <a:xfrm>
            <a:off x="914400" y="1524000"/>
            <a:ext cx="1066800" cy="1295400"/>
          </a:xfrm>
          <a:prstGeom prst="line">
            <a:avLst/>
          </a:prstGeom>
          <a:ln w="9525" cap="flat" cmpd="sng">
            <a:solidFill>
              <a:schemeClr val="tx1"/>
            </a:solidFill>
            <a:prstDash val="solid"/>
            <a:miter/>
            <a:headEnd type="none" w="sm" len="sm"/>
            <a:tailEnd type="none" w="sm" len="sm"/>
          </a:ln>
        </p:spPr>
      </p:sp>
    </p:spTree>
  </p:cSld>
  <p:clrMapOvr>
    <a:masterClrMapping/>
  </p:clrMapOvr>
  <p:transition>
    <p:rand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464898" name="矩形 464897"/>
          <p:cNvSpPr/>
          <p:nvPr/>
        </p:nvSpPr>
        <p:spPr>
          <a:xfrm>
            <a:off x="3200400" y="1524000"/>
            <a:ext cx="381000" cy="3352800"/>
          </a:xfrm>
          <a:prstGeom prst="rect">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sp>
        <p:nvSpPr>
          <p:cNvPr id="464899" name="矩形 464898"/>
          <p:cNvSpPr/>
          <p:nvPr/>
        </p:nvSpPr>
        <p:spPr>
          <a:xfrm>
            <a:off x="6705600" y="3657600"/>
            <a:ext cx="381000" cy="1828800"/>
          </a:xfrm>
          <a:prstGeom prst="rect">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sp>
        <p:nvSpPr>
          <p:cNvPr id="464900" name="矩形 464899"/>
          <p:cNvSpPr/>
          <p:nvPr/>
        </p:nvSpPr>
        <p:spPr>
          <a:xfrm>
            <a:off x="5715000" y="1524000"/>
            <a:ext cx="381000" cy="2438400"/>
          </a:xfrm>
          <a:prstGeom prst="rect">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sp>
        <p:nvSpPr>
          <p:cNvPr id="464901" name="矩形 464900"/>
          <p:cNvSpPr/>
          <p:nvPr/>
        </p:nvSpPr>
        <p:spPr>
          <a:xfrm>
            <a:off x="4419600" y="3048000"/>
            <a:ext cx="381000" cy="3048000"/>
          </a:xfrm>
          <a:prstGeom prst="rect">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sp>
        <p:nvSpPr>
          <p:cNvPr id="464902" name="矩形 464901"/>
          <p:cNvSpPr/>
          <p:nvPr/>
        </p:nvSpPr>
        <p:spPr>
          <a:xfrm>
            <a:off x="1981200" y="2133600"/>
            <a:ext cx="381000" cy="3962400"/>
          </a:xfrm>
          <a:prstGeom prst="rect">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sp>
        <p:nvSpPr>
          <p:cNvPr id="464903" name="文本框 464902"/>
          <p:cNvSpPr txBox="1"/>
          <p:nvPr/>
        </p:nvSpPr>
        <p:spPr>
          <a:xfrm>
            <a:off x="457200" y="381000"/>
            <a:ext cx="3810000" cy="579438"/>
          </a:xfrm>
          <a:prstGeom prst="rect">
            <a:avLst/>
          </a:prstGeom>
          <a:noFill/>
          <a:ln w="9525">
            <a:noFill/>
          </a:ln>
          <a:effectLst>
            <a:outerShdw dist="35921" dir="2699999" algn="ctr" rotWithShape="0">
              <a:schemeClr val="bg1"/>
            </a:outerShdw>
          </a:effectLst>
        </p:spPr>
        <p:txBody>
          <a:bodyPr>
            <a:spAutoFit/>
          </a:bodyPr>
          <a:lstStyle/>
          <a:p>
            <a:pPr eaLnBrk="1" hangingPunct="1">
              <a:spcBef>
                <a:spcPct val="50000"/>
              </a:spcBef>
            </a:pPr>
            <a:r>
              <a:rPr lang="zh-CN" altLang="en-US" sz="3200" b="1" i="1" u="none" dirty="0">
                <a:solidFill>
                  <a:srgbClr val="FF0066"/>
                </a:solidFill>
                <a:latin typeface="黑体" panose="02010609060101010101" pitchFamily="49" charset="-122"/>
                <a:ea typeface="黑体" panose="02010609060101010101" pitchFamily="49" charset="-122"/>
              </a:rPr>
              <a:t>工作分析中的术语</a:t>
            </a:r>
            <a:endParaRPr lang="zh-CN" altLang="en-US" sz="3200" b="1" i="1" u="none">
              <a:latin typeface="黑体" panose="02010609060101010101" pitchFamily="49" charset="-122"/>
              <a:ea typeface="黑体" panose="02010609060101010101" pitchFamily="49" charset="-122"/>
            </a:endParaRPr>
          </a:p>
        </p:txBody>
      </p:sp>
      <p:sp>
        <p:nvSpPr>
          <p:cNvPr id="464904" name="直接连接符 464903"/>
          <p:cNvSpPr/>
          <p:nvPr/>
        </p:nvSpPr>
        <p:spPr>
          <a:xfrm>
            <a:off x="1295400" y="6096000"/>
            <a:ext cx="6858000" cy="0"/>
          </a:xfrm>
          <a:prstGeom prst="line">
            <a:avLst/>
          </a:prstGeom>
          <a:ln w="9525" cap="flat" cmpd="sng">
            <a:solidFill>
              <a:schemeClr val="tx1"/>
            </a:solidFill>
            <a:prstDash val="solid"/>
            <a:headEnd type="none" w="med" len="med"/>
            <a:tailEnd type="triangle" w="med" len="med"/>
          </a:ln>
        </p:spPr>
      </p:sp>
      <p:sp>
        <p:nvSpPr>
          <p:cNvPr id="464905" name="直接连接符 464904"/>
          <p:cNvSpPr/>
          <p:nvPr/>
        </p:nvSpPr>
        <p:spPr>
          <a:xfrm flipV="1">
            <a:off x="1295400" y="1143000"/>
            <a:ext cx="0" cy="4953000"/>
          </a:xfrm>
          <a:prstGeom prst="line">
            <a:avLst/>
          </a:prstGeom>
          <a:ln w="9525" cap="flat" cmpd="sng">
            <a:solidFill>
              <a:schemeClr val="tx1"/>
            </a:solidFill>
            <a:prstDash val="solid"/>
            <a:headEnd type="none" w="med" len="med"/>
            <a:tailEnd type="triangle" w="med" len="med"/>
          </a:ln>
        </p:spPr>
      </p:sp>
      <p:sp>
        <p:nvSpPr>
          <p:cNvPr id="464906" name="直接连接符 464905"/>
          <p:cNvSpPr/>
          <p:nvPr/>
        </p:nvSpPr>
        <p:spPr>
          <a:xfrm>
            <a:off x="1295400" y="5791200"/>
            <a:ext cx="3505200" cy="0"/>
          </a:xfrm>
          <a:prstGeom prst="line">
            <a:avLst/>
          </a:prstGeom>
          <a:ln w="9525" cap="flat" cmpd="sng">
            <a:solidFill>
              <a:schemeClr val="tx1"/>
            </a:solidFill>
            <a:prstDash val="dash"/>
            <a:headEnd type="none" w="med" len="med"/>
            <a:tailEnd type="none" w="med" len="med"/>
          </a:ln>
        </p:spPr>
      </p:sp>
      <p:sp>
        <p:nvSpPr>
          <p:cNvPr id="464907" name="直接连接符 464906"/>
          <p:cNvSpPr/>
          <p:nvPr/>
        </p:nvSpPr>
        <p:spPr>
          <a:xfrm>
            <a:off x="1295400" y="5486400"/>
            <a:ext cx="3505200" cy="0"/>
          </a:xfrm>
          <a:prstGeom prst="line">
            <a:avLst/>
          </a:prstGeom>
          <a:ln w="9525" cap="flat" cmpd="sng">
            <a:solidFill>
              <a:schemeClr val="tx1"/>
            </a:solidFill>
            <a:prstDash val="dash"/>
            <a:headEnd type="none" w="med" len="med"/>
            <a:tailEnd type="none" w="med" len="med"/>
          </a:ln>
        </p:spPr>
      </p:sp>
      <p:sp>
        <p:nvSpPr>
          <p:cNvPr id="464908" name="直接连接符 464907"/>
          <p:cNvSpPr/>
          <p:nvPr/>
        </p:nvSpPr>
        <p:spPr>
          <a:xfrm>
            <a:off x="1295400" y="5181600"/>
            <a:ext cx="5791200" cy="0"/>
          </a:xfrm>
          <a:prstGeom prst="line">
            <a:avLst/>
          </a:prstGeom>
          <a:ln w="9525" cap="flat" cmpd="sng">
            <a:solidFill>
              <a:schemeClr val="tx1"/>
            </a:solidFill>
            <a:prstDash val="dash"/>
            <a:headEnd type="none" w="med" len="med"/>
            <a:tailEnd type="none" w="med" len="med"/>
          </a:ln>
        </p:spPr>
      </p:sp>
      <p:sp>
        <p:nvSpPr>
          <p:cNvPr id="464909" name="直接连接符 464908"/>
          <p:cNvSpPr/>
          <p:nvPr/>
        </p:nvSpPr>
        <p:spPr>
          <a:xfrm>
            <a:off x="1295400" y="4876800"/>
            <a:ext cx="5791200" cy="0"/>
          </a:xfrm>
          <a:prstGeom prst="line">
            <a:avLst/>
          </a:prstGeom>
          <a:ln w="9525" cap="flat" cmpd="sng">
            <a:solidFill>
              <a:schemeClr val="tx1"/>
            </a:solidFill>
            <a:prstDash val="dash"/>
            <a:headEnd type="none" w="med" len="med"/>
            <a:tailEnd type="none" w="med" len="med"/>
          </a:ln>
        </p:spPr>
      </p:sp>
      <p:sp>
        <p:nvSpPr>
          <p:cNvPr id="464910" name="直接连接符 464909"/>
          <p:cNvSpPr/>
          <p:nvPr/>
        </p:nvSpPr>
        <p:spPr>
          <a:xfrm>
            <a:off x="1295400" y="4572000"/>
            <a:ext cx="5791200" cy="0"/>
          </a:xfrm>
          <a:prstGeom prst="line">
            <a:avLst/>
          </a:prstGeom>
          <a:ln w="9525" cap="flat" cmpd="sng">
            <a:solidFill>
              <a:schemeClr val="tx1"/>
            </a:solidFill>
            <a:prstDash val="dash"/>
            <a:headEnd type="none" w="med" len="med"/>
            <a:tailEnd type="none" w="med" len="med"/>
          </a:ln>
        </p:spPr>
      </p:sp>
      <p:sp>
        <p:nvSpPr>
          <p:cNvPr id="464911" name="直接连接符 464910"/>
          <p:cNvSpPr/>
          <p:nvPr/>
        </p:nvSpPr>
        <p:spPr>
          <a:xfrm>
            <a:off x="1295400" y="4267200"/>
            <a:ext cx="5791200" cy="0"/>
          </a:xfrm>
          <a:prstGeom prst="line">
            <a:avLst/>
          </a:prstGeom>
          <a:ln w="9525" cap="flat" cmpd="sng">
            <a:solidFill>
              <a:schemeClr val="tx1"/>
            </a:solidFill>
            <a:prstDash val="dash"/>
            <a:headEnd type="none" w="med" len="med"/>
            <a:tailEnd type="none" w="med" len="med"/>
          </a:ln>
        </p:spPr>
      </p:sp>
      <p:sp>
        <p:nvSpPr>
          <p:cNvPr id="464912" name="直接连接符 464911"/>
          <p:cNvSpPr/>
          <p:nvPr/>
        </p:nvSpPr>
        <p:spPr>
          <a:xfrm>
            <a:off x="1295400" y="3962400"/>
            <a:ext cx="5791200" cy="0"/>
          </a:xfrm>
          <a:prstGeom prst="line">
            <a:avLst/>
          </a:prstGeom>
          <a:ln w="9525" cap="flat" cmpd="sng">
            <a:solidFill>
              <a:schemeClr val="tx1"/>
            </a:solidFill>
            <a:prstDash val="dash"/>
            <a:headEnd type="none" w="med" len="med"/>
            <a:tailEnd type="none" w="med" len="med"/>
          </a:ln>
        </p:spPr>
      </p:sp>
      <p:sp>
        <p:nvSpPr>
          <p:cNvPr id="464913" name="直接连接符 464912"/>
          <p:cNvSpPr/>
          <p:nvPr/>
        </p:nvSpPr>
        <p:spPr>
          <a:xfrm>
            <a:off x="1295400" y="3657600"/>
            <a:ext cx="5791200" cy="0"/>
          </a:xfrm>
          <a:prstGeom prst="line">
            <a:avLst/>
          </a:prstGeom>
          <a:ln w="9525" cap="flat" cmpd="sng">
            <a:solidFill>
              <a:schemeClr val="tx1"/>
            </a:solidFill>
            <a:prstDash val="dash"/>
            <a:headEnd type="none" w="med" len="med"/>
            <a:tailEnd type="none" w="med" len="med"/>
          </a:ln>
        </p:spPr>
      </p:sp>
      <p:sp>
        <p:nvSpPr>
          <p:cNvPr id="464914" name="直接连接符 464913"/>
          <p:cNvSpPr/>
          <p:nvPr/>
        </p:nvSpPr>
        <p:spPr>
          <a:xfrm>
            <a:off x="1295400" y="3352800"/>
            <a:ext cx="4800600" cy="0"/>
          </a:xfrm>
          <a:prstGeom prst="line">
            <a:avLst/>
          </a:prstGeom>
          <a:ln w="9525" cap="flat" cmpd="sng">
            <a:solidFill>
              <a:schemeClr val="tx1"/>
            </a:solidFill>
            <a:prstDash val="dash"/>
            <a:headEnd type="none" w="med" len="med"/>
            <a:tailEnd type="none" w="med" len="med"/>
          </a:ln>
        </p:spPr>
      </p:sp>
      <p:sp>
        <p:nvSpPr>
          <p:cNvPr id="464915" name="直接连接符 464914"/>
          <p:cNvSpPr/>
          <p:nvPr/>
        </p:nvSpPr>
        <p:spPr>
          <a:xfrm>
            <a:off x="1295400" y="3048000"/>
            <a:ext cx="4800600" cy="0"/>
          </a:xfrm>
          <a:prstGeom prst="line">
            <a:avLst/>
          </a:prstGeom>
          <a:ln w="9525" cap="flat" cmpd="sng">
            <a:solidFill>
              <a:schemeClr val="tx1"/>
            </a:solidFill>
            <a:prstDash val="dash"/>
            <a:headEnd type="none" w="med" len="med"/>
            <a:tailEnd type="none" w="med" len="med"/>
          </a:ln>
        </p:spPr>
      </p:sp>
      <p:sp>
        <p:nvSpPr>
          <p:cNvPr id="464916" name="直接连接符 464915"/>
          <p:cNvSpPr/>
          <p:nvPr/>
        </p:nvSpPr>
        <p:spPr>
          <a:xfrm>
            <a:off x="1295400" y="2743200"/>
            <a:ext cx="4800600" cy="0"/>
          </a:xfrm>
          <a:prstGeom prst="line">
            <a:avLst/>
          </a:prstGeom>
          <a:ln w="9525" cap="flat" cmpd="sng">
            <a:solidFill>
              <a:schemeClr val="tx1"/>
            </a:solidFill>
            <a:prstDash val="dash"/>
            <a:headEnd type="none" w="med" len="med"/>
            <a:tailEnd type="none" w="med" len="med"/>
          </a:ln>
        </p:spPr>
      </p:sp>
      <p:sp>
        <p:nvSpPr>
          <p:cNvPr id="464917" name="直接连接符 464916"/>
          <p:cNvSpPr/>
          <p:nvPr/>
        </p:nvSpPr>
        <p:spPr>
          <a:xfrm>
            <a:off x="1295400" y="2438400"/>
            <a:ext cx="4724400" cy="0"/>
          </a:xfrm>
          <a:prstGeom prst="line">
            <a:avLst/>
          </a:prstGeom>
          <a:ln w="9525" cap="flat" cmpd="sng">
            <a:solidFill>
              <a:schemeClr val="tx1"/>
            </a:solidFill>
            <a:prstDash val="dash"/>
            <a:headEnd type="none" w="med" len="med"/>
            <a:tailEnd type="none" w="med" len="med"/>
          </a:ln>
        </p:spPr>
      </p:sp>
      <p:sp>
        <p:nvSpPr>
          <p:cNvPr id="464918" name="直接连接符 464917"/>
          <p:cNvSpPr/>
          <p:nvPr/>
        </p:nvSpPr>
        <p:spPr>
          <a:xfrm>
            <a:off x="1295400" y="2133600"/>
            <a:ext cx="4800600" cy="0"/>
          </a:xfrm>
          <a:prstGeom prst="line">
            <a:avLst/>
          </a:prstGeom>
          <a:ln w="9525" cap="flat" cmpd="sng">
            <a:solidFill>
              <a:schemeClr val="tx1"/>
            </a:solidFill>
            <a:prstDash val="dash"/>
            <a:headEnd type="none" w="med" len="med"/>
            <a:tailEnd type="none" w="med" len="med"/>
          </a:ln>
        </p:spPr>
      </p:sp>
      <p:sp>
        <p:nvSpPr>
          <p:cNvPr id="464919" name="直接连接符 464918"/>
          <p:cNvSpPr/>
          <p:nvPr/>
        </p:nvSpPr>
        <p:spPr>
          <a:xfrm>
            <a:off x="1295400" y="1828800"/>
            <a:ext cx="4800600" cy="0"/>
          </a:xfrm>
          <a:prstGeom prst="line">
            <a:avLst/>
          </a:prstGeom>
          <a:ln w="9525" cap="flat" cmpd="sng">
            <a:solidFill>
              <a:schemeClr val="tx1"/>
            </a:solidFill>
            <a:prstDash val="dash"/>
            <a:headEnd type="none" w="med" len="med"/>
            <a:tailEnd type="none" w="med" len="med"/>
          </a:ln>
        </p:spPr>
      </p:sp>
      <p:sp>
        <p:nvSpPr>
          <p:cNvPr id="464920" name="直接连接符 464919"/>
          <p:cNvSpPr/>
          <p:nvPr/>
        </p:nvSpPr>
        <p:spPr>
          <a:xfrm>
            <a:off x="1258888" y="1557338"/>
            <a:ext cx="4800600" cy="0"/>
          </a:xfrm>
          <a:prstGeom prst="line">
            <a:avLst/>
          </a:prstGeom>
          <a:ln w="9525" cap="flat" cmpd="sng">
            <a:solidFill>
              <a:schemeClr val="tx1"/>
            </a:solidFill>
            <a:prstDash val="dash"/>
            <a:headEnd type="none" w="med" len="med"/>
            <a:tailEnd type="none" w="med" len="med"/>
          </a:ln>
        </p:spPr>
      </p:sp>
      <p:sp>
        <p:nvSpPr>
          <p:cNvPr id="464921" name="文本框 464920"/>
          <p:cNvSpPr txBox="1"/>
          <p:nvPr/>
        </p:nvSpPr>
        <p:spPr>
          <a:xfrm>
            <a:off x="762000" y="1371600"/>
            <a:ext cx="381000" cy="4592638"/>
          </a:xfrm>
          <a:prstGeom prst="rect">
            <a:avLst/>
          </a:prstGeom>
          <a:noFill/>
          <a:ln w="9525">
            <a:noFill/>
          </a:ln>
        </p:spPr>
        <p:txBody>
          <a:bodyPr lIns="18000" rIns="18000">
            <a:spAutoFit/>
          </a:bodyPr>
          <a:lstStyle/>
          <a:p>
            <a:pPr algn="r" eaLnBrk="1" hangingPunct="1">
              <a:spcBef>
                <a:spcPct val="50000"/>
              </a:spcBef>
            </a:pPr>
            <a:r>
              <a:rPr lang="en-US" altLang="zh-CN" sz="1400" u="none">
                <a:latin typeface="Times New Roman" panose="02020603050405020304" pitchFamily="18" charset="0"/>
              </a:rPr>
              <a:t>15</a:t>
            </a:r>
          </a:p>
          <a:p>
            <a:pPr algn="r" eaLnBrk="1" hangingPunct="1">
              <a:spcBef>
                <a:spcPct val="50000"/>
              </a:spcBef>
            </a:pPr>
            <a:r>
              <a:rPr lang="en-US" altLang="zh-CN" sz="1400" u="none">
                <a:latin typeface="Times New Roman" panose="02020603050405020304" pitchFamily="18" charset="0"/>
              </a:rPr>
              <a:t>14</a:t>
            </a:r>
          </a:p>
          <a:p>
            <a:pPr algn="r" eaLnBrk="1" hangingPunct="1">
              <a:spcBef>
                <a:spcPct val="50000"/>
              </a:spcBef>
            </a:pPr>
            <a:r>
              <a:rPr lang="en-US" altLang="zh-CN" sz="1400" u="none">
                <a:latin typeface="Times New Roman" panose="02020603050405020304" pitchFamily="18" charset="0"/>
              </a:rPr>
              <a:t>13</a:t>
            </a:r>
          </a:p>
          <a:p>
            <a:pPr algn="r" eaLnBrk="1" hangingPunct="1">
              <a:spcBef>
                <a:spcPct val="35000"/>
              </a:spcBef>
            </a:pPr>
            <a:r>
              <a:rPr lang="en-US" altLang="zh-CN" sz="1400" u="none">
                <a:latin typeface="Times New Roman" panose="02020603050405020304" pitchFamily="18" charset="0"/>
              </a:rPr>
              <a:t>12</a:t>
            </a:r>
          </a:p>
          <a:p>
            <a:pPr algn="r" eaLnBrk="1" hangingPunct="1">
              <a:spcBef>
                <a:spcPct val="35000"/>
              </a:spcBef>
            </a:pPr>
            <a:r>
              <a:rPr lang="en-US" altLang="zh-CN" sz="1400" u="none">
                <a:latin typeface="Times New Roman" panose="02020603050405020304" pitchFamily="18" charset="0"/>
              </a:rPr>
              <a:t>11</a:t>
            </a:r>
          </a:p>
          <a:p>
            <a:pPr algn="r" eaLnBrk="1" hangingPunct="1">
              <a:spcBef>
                <a:spcPct val="35000"/>
              </a:spcBef>
            </a:pPr>
            <a:r>
              <a:rPr lang="en-US" altLang="zh-CN" sz="1400" u="none">
                <a:latin typeface="Times New Roman" panose="02020603050405020304" pitchFamily="18" charset="0"/>
              </a:rPr>
              <a:t>10</a:t>
            </a:r>
          </a:p>
          <a:p>
            <a:pPr algn="r" eaLnBrk="1" hangingPunct="1">
              <a:spcBef>
                <a:spcPct val="50000"/>
              </a:spcBef>
            </a:pPr>
            <a:r>
              <a:rPr lang="en-US" altLang="zh-CN" sz="1400" u="none">
                <a:latin typeface="Times New Roman" panose="02020603050405020304" pitchFamily="18" charset="0"/>
              </a:rPr>
              <a:t>9</a:t>
            </a:r>
          </a:p>
          <a:p>
            <a:pPr algn="r" eaLnBrk="1" hangingPunct="1">
              <a:spcBef>
                <a:spcPct val="50000"/>
              </a:spcBef>
            </a:pPr>
            <a:r>
              <a:rPr lang="en-US" altLang="zh-CN" sz="1400" u="none">
                <a:latin typeface="Times New Roman" panose="02020603050405020304" pitchFamily="18" charset="0"/>
              </a:rPr>
              <a:t>8</a:t>
            </a:r>
          </a:p>
          <a:p>
            <a:pPr algn="r" eaLnBrk="1" hangingPunct="1">
              <a:spcBef>
                <a:spcPct val="50000"/>
              </a:spcBef>
            </a:pPr>
            <a:r>
              <a:rPr lang="en-US" altLang="zh-CN" sz="1400" u="none">
                <a:latin typeface="Times New Roman" panose="02020603050405020304" pitchFamily="18" charset="0"/>
              </a:rPr>
              <a:t>7</a:t>
            </a:r>
          </a:p>
          <a:p>
            <a:pPr algn="r" eaLnBrk="1" hangingPunct="1">
              <a:spcBef>
                <a:spcPct val="30000"/>
              </a:spcBef>
            </a:pPr>
            <a:r>
              <a:rPr lang="en-US" altLang="zh-CN" sz="1400" u="none">
                <a:latin typeface="Times New Roman" panose="02020603050405020304" pitchFamily="18" charset="0"/>
              </a:rPr>
              <a:t>6</a:t>
            </a:r>
          </a:p>
          <a:p>
            <a:pPr algn="r" eaLnBrk="1" hangingPunct="1">
              <a:spcBef>
                <a:spcPct val="40000"/>
              </a:spcBef>
            </a:pPr>
            <a:r>
              <a:rPr lang="en-US" altLang="zh-CN" sz="1400" u="none">
                <a:latin typeface="Times New Roman" panose="02020603050405020304" pitchFamily="18" charset="0"/>
              </a:rPr>
              <a:t>5</a:t>
            </a:r>
          </a:p>
          <a:p>
            <a:pPr algn="r" eaLnBrk="1" hangingPunct="1">
              <a:spcBef>
                <a:spcPct val="40000"/>
              </a:spcBef>
            </a:pPr>
            <a:r>
              <a:rPr lang="en-US" altLang="zh-CN" sz="1400" u="none">
                <a:latin typeface="Times New Roman" panose="02020603050405020304" pitchFamily="18" charset="0"/>
              </a:rPr>
              <a:t>4</a:t>
            </a:r>
          </a:p>
          <a:p>
            <a:pPr algn="r" eaLnBrk="1" hangingPunct="1">
              <a:spcBef>
                <a:spcPct val="50000"/>
              </a:spcBef>
            </a:pPr>
            <a:r>
              <a:rPr lang="en-US" altLang="zh-CN" sz="1400" u="none">
                <a:latin typeface="Times New Roman" panose="02020603050405020304" pitchFamily="18" charset="0"/>
              </a:rPr>
              <a:t>3</a:t>
            </a:r>
          </a:p>
          <a:p>
            <a:pPr algn="r" eaLnBrk="1" hangingPunct="1">
              <a:spcBef>
                <a:spcPct val="50000"/>
              </a:spcBef>
            </a:pPr>
            <a:r>
              <a:rPr lang="en-US" altLang="zh-CN" sz="1400" u="none">
                <a:latin typeface="Times New Roman" panose="02020603050405020304" pitchFamily="18" charset="0"/>
              </a:rPr>
              <a:t>2</a:t>
            </a:r>
          </a:p>
          <a:p>
            <a:pPr algn="r" eaLnBrk="1" hangingPunct="1">
              <a:spcBef>
                <a:spcPct val="50000"/>
              </a:spcBef>
            </a:pPr>
            <a:r>
              <a:rPr lang="en-US" altLang="zh-CN" sz="1400" u="none">
                <a:latin typeface="Times New Roman" panose="02020603050405020304" pitchFamily="18" charset="0"/>
              </a:rPr>
              <a:t>1</a:t>
            </a:r>
          </a:p>
        </p:txBody>
      </p:sp>
      <p:sp>
        <p:nvSpPr>
          <p:cNvPr id="464922" name="文本框 464921"/>
          <p:cNvSpPr txBox="1"/>
          <p:nvPr/>
        </p:nvSpPr>
        <p:spPr>
          <a:xfrm>
            <a:off x="4953000" y="2890838"/>
            <a:ext cx="381000" cy="3052762"/>
          </a:xfrm>
          <a:prstGeom prst="rect">
            <a:avLst/>
          </a:prstGeom>
          <a:solidFill>
            <a:schemeClr val="bg1"/>
          </a:solidFill>
          <a:ln w="9525">
            <a:noFill/>
          </a:ln>
        </p:spPr>
        <p:txBody>
          <a:bodyPr lIns="18000" rIns="18000">
            <a:spAutoFit/>
          </a:bodyPr>
          <a:lstStyle/>
          <a:p>
            <a:pPr eaLnBrk="1" hangingPunct="1">
              <a:spcBef>
                <a:spcPct val="50000"/>
              </a:spcBef>
            </a:pPr>
            <a:r>
              <a:rPr lang="en-US" altLang="zh-CN" sz="1300" u="none">
                <a:latin typeface="Arial" panose="020B0604020202020204" pitchFamily="34" charset="0"/>
              </a:rPr>
              <a:t>C10</a:t>
            </a:r>
          </a:p>
          <a:p>
            <a:pPr eaLnBrk="1" hangingPunct="1">
              <a:spcBef>
                <a:spcPct val="50000"/>
              </a:spcBef>
            </a:pPr>
            <a:r>
              <a:rPr lang="en-US" altLang="zh-CN" sz="1300" u="none">
                <a:latin typeface="Arial" panose="020B0604020202020204" pitchFamily="34" charset="0"/>
              </a:rPr>
              <a:t>C9</a:t>
            </a:r>
          </a:p>
          <a:p>
            <a:pPr eaLnBrk="1" hangingPunct="1">
              <a:spcBef>
                <a:spcPct val="60000"/>
              </a:spcBef>
            </a:pPr>
            <a:r>
              <a:rPr lang="en-US" altLang="zh-CN" sz="1300" u="none">
                <a:latin typeface="Arial" panose="020B0604020202020204" pitchFamily="34" charset="0"/>
              </a:rPr>
              <a:t>C8</a:t>
            </a:r>
          </a:p>
          <a:p>
            <a:pPr eaLnBrk="1" hangingPunct="1">
              <a:spcBef>
                <a:spcPct val="60000"/>
              </a:spcBef>
            </a:pPr>
            <a:r>
              <a:rPr lang="en-US" altLang="zh-CN" sz="1300" u="none">
                <a:latin typeface="Arial" panose="020B0604020202020204" pitchFamily="34" charset="0"/>
              </a:rPr>
              <a:t>C7</a:t>
            </a:r>
          </a:p>
          <a:p>
            <a:pPr eaLnBrk="1" hangingPunct="1">
              <a:spcBef>
                <a:spcPct val="60000"/>
              </a:spcBef>
            </a:pPr>
            <a:r>
              <a:rPr lang="en-US" altLang="zh-CN" sz="1300" u="none">
                <a:latin typeface="Arial" panose="020B0604020202020204" pitchFamily="34" charset="0"/>
              </a:rPr>
              <a:t>C6</a:t>
            </a:r>
          </a:p>
          <a:p>
            <a:pPr eaLnBrk="1" hangingPunct="1">
              <a:spcBef>
                <a:spcPct val="60000"/>
              </a:spcBef>
            </a:pPr>
            <a:r>
              <a:rPr lang="en-US" altLang="zh-CN" sz="1300" u="none">
                <a:latin typeface="Arial" panose="020B0604020202020204" pitchFamily="34" charset="0"/>
              </a:rPr>
              <a:t>C5</a:t>
            </a:r>
          </a:p>
          <a:p>
            <a:pPr eaLnBrk="1" hangingPunct="1">
              <a:spcBef>
                <a:spcPct val="50000"/>
              </a:spcBef>
            </a:pPr>
            <a:r>
              <a:rPr lang="en-US" altLang="zh-CN" sz="1300" u="none">
                <a:latin typeface="Arial" panose="020B0604020202020204" pitchFamily="34" charset="0"/>
              </a:rPr>
              <a:t>C4</a:t>
            </a:r>
          </a:p>
          <a:p>
            <a:pPr eaLnBrk="1" hangingPunct="1">
              <a:spcBef>
                <a:spcPct val="50000"/>
              </a:spcBef>
            </a:pPr>
            <a:r>
              <a:rPr lang="en-US" altLang="zh-CN" sz="1300" u="none">
                <a:latin typeface="Arial" panose="020B0604020202020204" pitchFamily="34" charset="0"/>
              </a:rPr>
              <a:t>C3</a:t>
            </a:r>
          </a:p>
          <a:p>
            <a:pPr eaLnBrk="1" hangingPunct="1">
              <a:spcBef>
                <a:spcPct val="50000"/>
              </a:spcBef>
            </a:pPr>
            <a:r>
              <a:rPr lang="en-US" altLang="zh-CN" sz="1300" u="none">
                <a:latin typeface="Arial" panose="020B0604020202020204" pitchFamily="34" charset="0"/>
              </a:rPr>
              <a:t>C2</a:t>
            </a:r>
          </a:p>
          <a:p>
            <a:pPr eaLnBrk="1" hangingPunct="1">
              <a:spcBef>
                <a:spcPct val="50000"/>
              </a:spcBef>
            </a:pPr>
            <a:r>
              <a:rPr lang="en-US" altLang="zh-CN" sz="1300" u="none">
                <a:latin typeface="Arial" panose="020B0604020202020204" pitchFamily="34" charset="0"/>
              </a:rPr>
              <a:t>C1</a:t>
            </a:r>
          </a:p>
        </p:txBody>
      </p:sp>
      <p:sp>
        <p:nvSpPr>
          <p:cNvPr id="464923" name="文本框 464922"/>
          <p:cNvSpPr txBox="1"/>
          <p:nvPr/>
        </p:nvSpPr>
        <p:spPr>
          <a:xfrm>
            <a:off x="3733800" y="1371600"/>
            <a:ext cx="381000" cy="3351213"/>
          </a:xfrm>
          <a:prstGeom prst="rect">
            <a:avLst/>
          </a:prstGeom>
          <a:solidFill>
            <a:schemeClr val="bg1"/>
          </a:solidFill>
          <a:ln w="9525">
            <a:noFill/>
          </a:ln>
        </p:spPr>
        <p:txBody>
          <a:bodyPr lIns="18000" rIns="18000">
            <a:spAutoFit/>
          </a:bodyPr>
          <a:lstStyle/>
          <a:p>
            <a:pPr eaLnBrk="1" hangingPunct="1">
              <a:spcBef>
                <a:spcPct val="50000"/>
              </a:spcBef>
            </a:pPr>
            <a:r>
              <a:rPr lang="en-US" altLang="zh-CN" sz="1300" u="none">
                <a:latin typeface="Arial" panose="020B0604020202020204" pitchFamily="34" charset="0"/>
              </a:rPr>
              <a:t>B11</a:t>
            </a:r>
          </a:p>
          <a:p>
            <a:pPr eaLnBrk="1" hangingPunct="1">
              <a:spcBef>
                <a:spcPct val="50000"/>
              </a:spcBef>
            </a:pPr>
            <a:r>
              <a:rPr lang="en-US" altLang="zh-CN" sz="1300" u="none">
                <a:latin typeface="Arial" panose="020B0604020202020204" pitchFamily="34" charset="0"/>
              </a:rPr>
              <a:t>B10</a:t>
            </a:r>
          </a:p>
          <a:p>
            <a:pPr eaLnBrk="1" hangingPunct="1">
              <a:spcBef>
                <a:spcPct val="50000"/>
              </a:spcBef>
            </a:pPr>
            <a:r>
              <a:rPr lang="en-US" altLang="zh-CN" sz="1300" u="none">
                <a:latin typeface="Arial" panose="020B0604020202020204" pitchFamily="34" charset="0"/>
              </a:rPr>
              <a:t>B9</a:t>
            </a:r>
          </a:p>
          <a:p>
            <a:pPr eaLnBrk="1" hangingPunct="1">
              <a:spcBef>
                <a:spcPct val="60000"/>
              </a:spcBef>
            </a:pPr>
            <a:r>
              <a:rPr lang="en-US" altLang="zh-CN" sz="1300" u="none">
                <a:latin typeface="Arial" panose="020B0604020202020204" pitchFamily="34" charset="0"/>
              </a:rPr>
              <a:t>B8</a:t>
            </a:r>
          </a:p>
          <a:p>
            <a:pPr eaLnBrk="1" hangingPunct="1">
              <a:spcBef>
                <a:spcPct val="60000"/>
              </a:spcBef>
            </a:pPr>
            <a:r>
              <a:rPr lang="en-US" altLang="zh-CN" sz="1300" u="none">
                <a:latin typeface="Arial" panose="020B0604020202020204" pitchFamily="34" charset="0"/>
              </a:rPr>
              <a:t>B7</a:t>
            </a:r>
          </a:p>
          <a:p>
            <a:pPr eaLnBrk="1" hangingPunct="1">
              <a:spcBef>
                <a:spcPct val="60000"/>
              </a:spcBef>
            </a:pPr>
            <a:r>
              <a:rPr lang="en-US" altLang="zh-CN" sz="1300" u="none">
                <a:latin typeface="Arial" panose="020B0604020202020204" pitchFamily="34" charset="0"/>
              </a:rPr>
              <a:t>B6</a:t>
            </a:r>
          </a:p>
          <a:p>
            <a:pPr eaLnBrk="1" hangingPunct="1">
              <a:spcBef>
                <a:spcPct val="60000"/>
              </a:spcBef>
            </a:pPr>
            <a:r>
              <a:rPr lang="en-US" altLang="zh-CN" sz="1300" u="none">
                <a:latin typeface="Arial" panose="020B0604020202020204" pitchFamily="34" charset="0"/>
              </a:rPr>
              <a:t>B5</a:t>
            </a:r>
          </a:p>
          <a:p>
            <a:pPr eaLnBrk="1" hangingPunct="1">
              <a:spcBef>
                <a:spcPct val="50000"/>
              </a:spcBef>
            </a:pPr>
            <a:r>
              <a:rPr lang="en-US" altLang="zh-CN" sz="1300" u="none">
                <a:latin typeface="Arial" panose="020B0604020202020204" pitchFamily="34" charset="0"/>
              </a:rPr>
              <a:t>B4</a:t>
            </a:r>
          </a:p>
          <a:p>
            <a:pPr eaLnBrk="1" hangingPunct="1">
              <a:spcBef>
                <a:spcPct val="50000"/>
              </a:spcBef>
            </a:pPr>
            <a:r>
              <a:rPr lang="en-US" altLang="zh-CN" sz="1300" u="none">
                <a:latin typeface="Arial" panose="020B0604020202020204" pitchFamily="34" charset="0"/>
              </a:rPr>
              <a:t>B3</a:t>
            </a:r>
          </a:p>
          <a:p>
            <a:pPr eaLnBrk="1" hangingPunct="1">
              <a:spcBef>
                <a:spcPct val="50000"/>
              </a:spcBef>
            </a:pPr>
            <a:r>
              <a:rPr lang="en-US" altLang="zh-CN" sz="1300" u="none">
                <a:latin typeface="Arial" panose="020B0604020202020204" pitchFamily="34" charset="0"/>
              </a:rPr>
              <a:t>B2</a:t>
            </a:r>
          </a:p>
          <a:p>
            <a:pPr eaLnBrk="1" hangingPunct="1">
              <a:spcBef>
                <a:spcPct val="50000"/>
              </a:spcBef>
            </a:pPr>
            <a:r>
              <a:rPr lang="en-US" altLang="zh-CN" sz="1300" u="none">
                <a:latin typeface="Arial" panose="020B0604020202020204" pitchFamily="34" charset="0"/>
              </a:rPr>
              <a:t>B1</a:t>
            </a:r>
          </a:p>
        </p:txBody>
      </p:sp>
      <p:sp>
        <p:nvSpPr>
          <p:cNvPr id="464924" name="文本框 464923"/>
          <p:cNvSpPr txBox="1"/>
          <p:nvPr/>
        </p:nvSpPr>
        <p:spPr>
          <a:xfrm>
            <a:off x="6172200" y="1373188"/>
            <a:ext cx="381000" cy="2436812"/>
          </a:xfrm>
          <a:prstGeom prst="rect">
            <a:avLst/>
          </a:prstGeom>
          <a:solidFill>
            <a:schemeClr val="bg1"/>
          </a:solidFill>
          <a:ln w="9525">
            <a:noFill/>
          </a:ln>
        </p:spPr>
        <p:txBody>
          <a:bodyPr lIns="18000" rIns="18000">
            <a:spAutoFit/>
          </a:bodyPr>
          <a:lstStyle/>
          <a:p>
            <a:pPr eaLnBrk="1" hangingPunct="1">
              <a:spcBef>
                <a:spcPct val="50000"/>
              </a:spcBef>
            </a:pPr>
            <a:r>
              <a:rPr lang="en-US" altLang="zh-CN" sz="1300" u="none">
                <a:latin typeface="Arial" panose="020B0604020202020204" pitchFamily="34" charset="0"/>
              </a:rPr>
              <a:t>D8</a:t>
            </a:r>
          </a:p>
          <a:p>
            <a:pPr eaLnBrk="1" hangingPunct="1">
              <a:spcBef>
                <a:spcPct val="60000"/>
              </a:spcBef>
            </a:pPr>
            <a:r>
              <a:rPr lang="en-US" altLang="zh-CN" sz="1300" u="none">
                <a:latin typeface="Arial" panose="020B0604020202020204" pitchFamily="34" charset="0"/>
              </a:rPr>
              <a:t>D7</a:t>
            </a:r>
          </a:p>
          <a:p>
            <a:pPr eaLnBrk="1" hangingPunct="1">
              <a:spcBef>
                <a:spcPct val="60000"/>
              </a:spcBef>
            </a:pPr>
            <a:r>
              <a:rPr lang="en-US" altLang="zh-CN" sz="1300" u="none">
                <a:latin typeface="Arial" panose="020B0604020202020204" pitchFamily="34" charset="0"/>
              </a:rPr>
              <a:t>D6</a:t>
            </a:r>
          </a:p>
          <a:p>
            <a:pPr eaLnBrk="1" hangingPunct="1">
              <a:spcBef>
                <a:spcPct val="60000"/>
              </a:spcBef>
            </a:pPr>
            <a:r>
              <a:rPr lang="en-US" altLang="zh-CN" sz="1300" u="none">
                <a:latin typeface="Arial" panose="020B0604020202020204" pitchFamily="34" charset="0"/>
              </a:rPr>
              <a:t>D5</a:t>
            </a:r>
          </a:p>
          <a:p>
            <a:pPr eaLnBrk="1" hangingPunct="1">
              <a:spcBef>
                <a:spcPct val="50000"/>
              </a:spcBef>
            </a:pPr>
            <a:r>
              <a:rPr lang="en-US" altLang="zh-CN" sz="1300" u="none">
                <a:latin typeface="Arial" panose="020B0604020202020204" pitchFamily="34" charset="0"/>
              </a:rPr>
              <a:t>D4</a:t>
            </a:r>
          </a:p>
          <a:p>
            <a:pPr eaLnBrk="1" hangingPunct="1">
              <a:spcBef>
                <a:spcPct val="50000"/>
              </a:spcBef>
            </a:pPr>
            <a:r>
              <a:rPr lang="en-US" altLang="zh-CN" sz="1300" u="none">
                <a:latin typeface="Arial" panose="020B0604020202020204" pitchFamily="34" charset="0"/>
              </a:rPr>
              <a:t>D3</a:t>
            </a:r>
          </a:p>
          <a:p>
            <a:pPr eaLnBrk="1" hangingPunct="1">
              <a:spcBef>
                <a:spcPct val="50000"/>
              </a:spcBef>
            </a:pPr>
            <a:r>
              <a:rPr lang="en-US" altLang="zh-CN" sz="1300" u="none">
                <a:latin typeface="Arial" panose="020B0604020202020204" pitchFamily="34" charset="0"/>
              </a:rPr>
              <a:t>D2</a:t>
            </a:r>
          </a:p>
          <a:p>
            <a:pPr eaLnBrk="1" hangingPunct="1">
              <a:spcBef>
                <a:spcPct val="50000"/>
              </a:spcBef>
            </a:pPr>
            <a:r>
              <a:rPr lang="en-US" altLang="zh-CN" sz="1300" u="none">
                <a:latin typeface="Arial" panose="020B0604020202020204" pitchFamily="34" charset="0"/>
              </a:rPr>
              <a:t>D1</a:t>
            </a:r>
          </a:p>
        </p:txBody>
      </p:sp>
      <p:sp>
        <p:nvSpPr>
          <p:cNvPr id="464925" name="文本框 464924"/>
          <p:cNvSpPr txBox="1"/>
          <p:nvPr/>
        </p:nvSpPr>
        <p:spPr>
          <a:xfrm>
            <a:off x="7162800" y="3532188"/>
            <a:ext cx="381000" cy="1801812"/>
          </a:xfrm>
          <a:prstGeom prst="rect">
            <a:avLst/>
          </a:prstGeom>
          <a:solidFill>
            <a:schemeClr val="bg1"/>
          </a:solidFill>
          <a:ln w="9525">
            <a:noFill/>
          </a:ln>
        </p:spPr>
        <p:txBody>
          <a:bodyPr lIns="18000" rIns="18000">
            <a:spAutoFit/>
          </a:bodyPr>
          <a:lstStyle/>
          <a:p>
            <a:pPr eaLnBrk="1" hangingPunct="1">
              <a:spcBef>
                <a:spcPct val="60000"/>
              </a:spcBef>
            </a:pPr>
            <a:r>
              <a:rPr lang="en-US" altLang="zh-CN" sz="1300" u="none">
                <a:latin typeface="Arial" panose="020B0604020202020204" pitchFamily="34" charset="0"/>
              </a:rPr>
              <a:t>E6</a:t>
            </a:r>
          </a:p>
          <a:p>
            <a:pPr eaLnBrk="1" hangingPunct="1">
              <a:spcBef>
                <a:spcPct val="60000"/>
              </a:spcBef>
            </a:pPr>
            <a:r>
              <a:rPr lang="en-US" altLang="zh-CN" sz="1300" u="none">
                <a:latin typeface="Arial" panose="020B0604020202020204" pitchFamily="34" charset="0"/>
              </a:rPr>
              <a:t>E5</a:t>
            </a:r>
          </a:p>
          <a:p>
            <a:pPr eaLnBrk="1" hangingPunct="1">
              <a:spcBef>
                <a:spcPct val="50000"/>
              </a:spcBef>
            </a:pPr>
            <a:r>
              <a:rPr lang="en-US" altLang="zh-CN" sz="1300" u="none">
                <a:latin typeface="Arial" panose="020B0604020202020204" pitchFamily="34" charset="0"/>
              </a:rPr>
              <a:t>E4</a:t>
            </a:r>
          </a:p>
          <a:p>
            <a:pPr eaLnBrk="1" hangingPunct="1">
              <a:spcBef>
                <a:spcPct val="50000"/>
              </a:spcBef>
            </a:pPr>
            <a:r>
              <a:rPr lang="en-US" altLang="zh-CN" sz="1300" u="none">
                <a:latin typeface="Arial" panose="020B0604020202020204" pitchFamily="34" charset="0"/>
              </a:rPr>
              <a:t>E3</a:t>
            </a:r>
          </a:p>
          <a:p>
            <a:pPr eaLnBrk="1" hangingPunct="1">
              <a:spcBef>
                <a:spcPct val="50000"/>
              </a:spcBef>
            </a:pPr>
            <a:r>
              <a:rPr lang="en-US" altLang="zh-CN" sz="1300" u="none">
                <a:latin typeface="Arial" panose="020B0604020202020204" pitchFamily="34" charset="0"/>
              </a:rPr>
              <a:t>E2</a:t>
            </a:r>
          </a:p>
          <a:p>
            <a:pPr eaLnBrk="1" hangingPunct="1">
              <a:spcBef>
                <a:spcPct val="50000"/>
              </a:spcBef>
            </a:pPr>
            <a:r>
              <a:rPr lang="en-US" altLang="zh-CN" sz="1300" u="none">
                <a:latin typeface="Arial" panose="020B0604020202020204" pitchFamily="34" charset="0"/>
              </a:rPr>
              <a:t>E1</a:t>
            </a:r>
          </a:p>
        </p:txBody>
      </p:sp>
      <p:sp>
        <p:nvSpPr>
          <p:cNvPr id="464926" name="文本框 464925"/>
          <p:cNvSpPr txBox="1"/>
          <p:nvPr/>
        </p:nvSpPr>
        <p:spPr>
          <a:xfrm>
            <a:off x="2057400" y="6096000"/>
            <a:ext cx="304800" cy="234950"/>
          </a:xfrm>
          <a:prstGeom prst="rect">
            <a:avLst/>
          </a:prstGeom>
          <a:noFill/>
          <a:ln w="9525">
            <a:noFill/>
          </a:ln>
        </p:spPr>
        <p:txBody>
          <a:bodyPr lIns="18000" tIns="10800" rIns="18000" bIns="10800">
            <a:spAutoFit/>
          </a:bodyPr>
          <a:lstStyle/>
          <a:p>
            <a:pPr eaLnBrk="1" hangingPunct="1">
              <a:spcBef>
                <a:spcPct val="50000"/>
              </a:spcBef>
            </a:pPr>
            <a:r>
              <a:rPr lang="en-US" altLang="zh-CN" sz="1400" u="none">
                <a:latin typeface="Arial" panose="020B0604020202020204" pitchFamily="34" charset="0"/>
              </a:rPr>
              <a:t>A</a:t>
            </a:r>
          </a:p>
        </p:txBody>
      </p:sp>
      <p:sp>
        <p:nvSpPr>
          <p:cNvPr id="464927" name="文本框 464926"/>
          <p:cNvSpPr txBox="1"/>
          <p:nvPr/>
        </p:nvSpPr>
        <p:spPr>
          <a:xfrm>
            <a:off x="3276600" y="6096000"/>
            <a:ext cx="304800" cy="234950"/>
          </a:xfrm>
          <a:prstGeom prst="rect">
            <a:avLst/>
          </a:prstGeom>
          <a:noFill/>
          <a:ln w="9525">
            <a:noFill/>
          </a:ln>
        </p:spPr>
        <p:txBody>
          <a:bodyPr lIns="18000" tIns="10800" rIns="18000" bIns="10800">
            <a:spAutoFit/>
          </a:bodyPr>
          <a:lstStyle/>
          <a:p>
            <a:pPr eaLnBrk="1" hangingPunct="1">
              <a:spcBef>
                <a:spcPct val="50000"/>
              </a:spcBef>
            </a:pPr>
            <a:r>
              <a:rPr lang="en-US" altLang="zh-CN" sz="1400" u="none">
                <a:latin typeface="Arial" panose="020B0604020202020204" pitchFamily="34" charset="0"/>
              </a:rPr>
              <a:t>B</a:t>
            </a:r>
          </a:p>
        </p:txBody>
      </p:sp>
      <p:sp>
        <p:nvSpPr>
          <p:cNvPr id="464928" name="文本框 464927"/>
          <p:cNvSpPr txBox="1"/>
          <p:nvPr/>
        </p:nvSpPr>
        <p:spPr>
          <a:xfrm>
            <a:off x="4495800" y="6096000"/>
            <a:ext cx="304800" cy="234950"/>
          </a:xfrm>
          <a:prstGeom prst="rect">
            <a:avLst/>
          </a:prstGeom>
          <a:noFill/>
          <a:ln w="9525">
            <a:noFill/>
          </a:ln>
        </p:spPr>
        <p:txBody>
          <a:bodyPr lIns="18000" tIns="10800" rIns="18000" bIns="10800">
            <a:spAutoFit/>
          </a:bodyPr>
          <a:lstStyle/>
          <a:p>
            <a:pPr eaLnBrk="1" hangingPunct="1">
              <a:spcBef>
                <a:spcPct val="50000"/>
              </a:spcBef>
            </a:pPr>
            <a:r>
              <a:rPr lang="en-US" altLang="zh-CN" sz="1400" u="none">
                <a:latin typeface="Arial" panose="020B0604020202020204" pitchFamily="34" charset="0"/>
              </a:rPr>
              <a:t>C</a:t>
            </a:r>
          </a:p>
        </p:txBody>
      </p:sp>
      <p:sp>
        <p:nvSpPr>
          <p:cNvPr id="464929" name="文本框 464928"/>
          <p:cNvSpPr txBox="1"/>
          <p:nvPr/>
        </p:nvSpPr>
        <p:spPr>
          <a:xfrm>
            <a:off x="5791200" y="6096000"/>
            <a:ext cx="304800" cy="234950"/>
          </a:xfrm>
          <a:prstGeom prst="rect">
            <a:avLst/>
          </a:prstGeom>
          <a:noFill/>
          <a:ln w="9525">
            <a:noFill/>
          </a:ln>
        </p:spPr>
        <p:txBody>
          <a:bodyPr lIns="18000" tIns="10800" rIns="18000" bIns="10800">
            <a:spAutoFit/>
          </a:bodyPr>
          <a:lstStyle/>
          <a:p>
            <a:pPr eaLnBrk="1" hangingPunct="1">
              <a:spcBef>
                <a:spcPct val="50000"/>
              </a:spcBef>
            </a:pPr>
            <a:r>
              <a:rPr lang="en-US" altLang="zh-CN" sz="1400" u="none">
                <a:latin typeface="Arial" panose="020B0604020202020204" pitchFamily="34" charset="0"/>
              </a:rPr>
              <a:t>D</a:t>
            </a:r>
          </a:p>
        </p:txBody>
      </p:sp>
      <p:sp>
        <p:nvSpPr>
          <p:cNvPr id="464930" name="文本框 464929"/>
          <p:cNvSpPr txBox="1"/>
          <p:nvPr/>
        </p:nvSpPr>
        <p:spPr>
          <a:xfrm>
            <a:off x="6781800" y="6096000"/>
            <a:ext cx="304800" cy="234950"/>
          </a:xfrm>
          <a:prstGeom prst="rect">
            <a:avLst/>
          </a:prstGeom>
          <a:noFill/>
          <a:ln w="9525">
            <a:noFill/>
          </a:ln>
        </p:spPr>
        <p:txBody>
          <a:bodyPr lIns="18000" tIns="10800" rIns="18000" bIns="10800">
            <a:spAutoFit/>
          </a:bodyPr>
          <a:lstStyle/>
          <a:p>
            <a:pPr eaLnBrk="1" hangingPunct="1">
              <a:spcBef>
                <a:spcPct val="50000"/>
              </a:spcBef>
            </a:pPr>
            <a:r>
              <a:rPr lang="en-US" altLang="zh-CN" sz="1400" u="none">
                <a:latin typeface="Arial" panose="020B0604020202020204" pitchFamily="34" charset="0"/>
              </a:rPr>
              <a:t>E</a:t>
            </a:r>
          </a:p>
        </p:txBody>
      </p:sp>
      <p:sp>
        <p:nvSpPr>
          <p:cNvPr id="464931" name="文本框 464930"/>
          <p:cNvSpPr txBox="1"/>
          <p:nvPr/>
        </p:nvSpPr>
        <p:spPr>
          <a:xfrm>
            <a:off x="2743200" y="6470650"/>
            <a:ext cx="1143000" cy="234950"/>
          </a:xfrm>
          <a:prstGeom prst="rect">
            <a:avLst/>
          </a:prstGeom>
          <a:noFill/>
          <a:ln w="9525">
            <a:noFill/>
          </a:ln>
        </p:spPr>
        <p:txBody>
          <a:bodyPr tIns="10800" bIns="10800">
            <a:spAutoFit/>
          </a:bodyPr>
          <a:lstStyle/>
          <a:p>
            <a:pPr algn="ctr" eaLnBrk="1" hangingPunct="1">
              <a:spcBef>
                <a:spcPct val="50000"/>
              </a:spcBef>
            </a:pPr>
            <a:r>
              <a:rPr lang="zh-CN" altLang="zh-CN" sz="1400" b="1" u="none" dirty="0">
                <a:solidFill>
                  <a:srgbClr val="3333CC"/>
                </a:solidFill>
                <a:latin typeface="黑体" panose="02010609060101010101" pitchFamily="49" charset="-122"/>
                <a:ea typeface="黑体" panose="02010609060101010101" pitchFamily="49" charset="-122"/>
              </a:rPr>
              <a:t>职组1</a:t>
            </a:r>
            <a:endParaRPr lang="en-US" altLang="zh-CN" sz="1400" b="1" u="none">
              <a:solidFill>
                <a:srgbClr val="3333CC"/>
              </a:solidFill>
              <a:latin typeface="黑体" panose="02010609060101010101" pitchFamily="49" charset="-122"/>
              <a:ea typeface="黑体" panose="02010609060101010101" pitchFamily="49" charset="-122"/>
            </a:endParaRPr>
          </a:p>
        </p:txBody>
      </p:sp>
      <p:sp>
        <p:nvSpPr>
          <p:cNvPr id="464932" name="左大括号 464931"/>
          <p:cNvSpPr/>
          <p:nvPr/>
        </p:nvSpPr>
        <p:spPr>
          <a:xfrm rot="16200000">
            <a:off x="3200400" y="5029200"/>
            <a:ext cx="228600" cy="2667000"/>
          </a:xfrm>
          <a:prstGeom prst="leftBrace">
            <a:avLst>
              <a:gd name="adj1" fmla="val 97222"/>
              <a:gd name="adj2" fmla="val 49162"/>
            </a:avLst>
          </a:prstGeom>
          <a:noFill/>
          <a:ln w="9525" cap="flat" cmpd="sng">
            <a:solidFill>
              <a:schemeClr val="tx1"/>
            </a:solidFill>
            <a:prstDash val="solid"/>
            <a:headEnd type="none" w="med" len="med"/>
            <a:tailEnd type="none" w="med" len="med"/>
          </a:ln>
        </p:spPr>
        <p:txBody>
          <a:bodyPr/>
          <a:lstStyle/>
          <a:p>
            <a:endParaRPr lang="zh-CN" altLang="en-US"/>
          </a:p>
        </p:txBody>
      </p:sp>
      <p:sp>
        <p:nvSpPr>
          <p:cNvPr id="464933" name="左大括号 464932"/>
          <p:cNvSpPr/>
          <p:nvPr/>
        </p:nvSpPr>
        <p:spPr>
          <a:xfrm rot="16200000">
            <a:off x="6248400" y="5715000"/>
            <a:ext cx="228600" cy="1295400"/>
          </a:xfrm>
          <a:prstGeom prst="leftBrace">
            <a:avLst>
              <a:gd name="adj1" fmla="val 47222"/>
              <a:gd name="adj2" fmla="val 49162"/>
            </a:avLst>
          </a:prstGeom>
          <a:noFill/>
          <a:ln w="9525" cap="flat" cmpd="sng">
            <a:solidFill>
              <a:schemeClr val="tx1"/>
            </a:solidFill>
            <a:prstDash val="solid"/>
            <a:headEnd type="none" w="med" len="med"/>
            <a:tailEnd type="none" w="med" len="med"/>
          </a:ln>
        </p:spPr>
        <p:txBody>
          <a:bodyPr/>
          <a:lstStyle/>
          <a:p>
            <a:endParaRPr lang="zh-CN" altLang="en-US"/>
          </a:p>
        </p:txBody>
      </p:sp>
      <p:sp>
        <p:nvSpPr>
          <p:cNvPr id="464934" name="文本框 464933"/>
          <p:cNvSpPr txBox="1"/>
          <p:nvPr/>
        </p:nvSpPr>
        <p:spPr>
          <a:xfrm>
            <a:off x="5791200" y="6470650"/>
            <a:ext cx="1143000" cy="234950"/>
          </a:xfrm>
          <a:prstGeom prst="rect">
            <a:avLst/>
          </a:prstGeom>
          <a:noFill/>
          <a:ln w="9525">
            <a:noFill/>
          </a:ln>
        </p:spPr>
        <p:txBody>
          <a:bodyPr tIns="10800" bIns="10800">
            <a:spAutoFit/>
          </a:bodyPr>
          <a:lstStyle/>
          <a:p>
            <a:pPr algn="ctr" eaLnBrk="1" hangingPunct="1">
              <a:spcBef>
                <a:spcPct val="50000"/>
              </a:spcBef>
            </a:pPr>
            <a:r>
              <a:rPr lang="zh-CN" altLang="zh-CN" sz="1400" b="1" u="none" dirty="0">
                <a:solidFill>
                  <a:srgbClr val="3333CC"/>
                </a:solidFill>
                <a:latin typeface="黑体" panose="02010609060101010101" pitchFamily="49" charset="-122"/>
                <a:ea typeface="黑体" panose="02010609060101010101" pitchFamily="49" charset="-122"/>
              </a:rPr>
              <a:t>职组2</a:t>
            </a:r>
            <a:endParaRPr lang="en-US" altLang="zh-CN" sz="1400" b="1" u="none">
              <a:solidFill>
                <a:srgbClr val="3333CC"/>
              </a:solidFill>
              <a:latin typeface="黑体" panose="02010609060101010101" pitchFamily="49" charset="-122"/>
              <a:ea typeface="黑体" panose="02010609060101010101" pitchFamily="49" charset="-122"/>
            </a:endParaRPr>
          </a:p>
        </p:txBody>
      </p:sp>
      <p:sp>
        <p:nvSpPr>
          <p:cNvPr id="464935" name="文本框 464934"/>
          <p:cNvSpPr txBox="1"/>
          <p:nvPr/>
        </p:nvSpPr>
        <p:spPr>
          <a:xfrm>
            <a:off x="7543800" y="6172200"/>
            <a:ext cx="1143000" cy="234950"/>
          </a:xfrm>
          <a:prstGeom prst="rect">
            <a:avLst/>
          </a:prstGeom>
          <a:noFill/>
          <a:ln w="9525">
            <a:noFill/>
          </a:ln>
        </p:spPr>
        <p:txBody>
          <a:bodyPr tIns="10800" bIns="10800">
            <a:spAutoFit/>
          </a:bodyPr>
          <a:lstStyle/>
          <a:p>
            <a:pPr algn="ctr" eaLnBrk="1" hangingPunct="1">
              <a:spcBef>
                <a:spcPct val="50000"/>
              </a:spcBef>
            </a:pPr>
            <a:r>
              <a:rPr lang="zh-CN" altLang="zh-CN" sz="1400" b="1" u="none" dirty="0">
                <a:solidFill>
                  <a:srgbClr val="3333CC"/>
                </a:solidFill>
                <a:latin typeface="黑体" panose="02010609060101010101" pitchFamily="49" charset="-122"/>
                <a:ea typeface="黑体" panose="02010609060101010101" pitchFamily="49" charset="-122"/>
              </a:rPr>
              <a:t>职系</a:t>
            </a:r>
            <a:endParaRPr lang="en-US" altLang="zh-CN" sz="1400" b="1" u="none">
              <a:solidFill>
                <a:srgbClr val="3333CC"/>
              </a:solidFill>
              <a:latin typeface="黑体" panose="02010609060101010101" pitchFamily="49" charset="-122"/>
              <a:ea typeface="黑体" panose="02010609060101010101" pitchFamily="49" charset="-122"/>
            </a:endParaRPr>
          </a:p>
        </p:txBody>
      </p:sp>
      <p:sp>
        <p:nvSpPr>
          <p:cNvPr id="464936" name="文本框 464935"/>
          <p:cNvSpPr txBox="1"/>
          <p:nvPr/>
        </p:nvSpPr>
        <p:spPr>
          <a:xfrm>
            <a:off x="685800" y="1066800"/>
            <a:ext cx="685800" cy="234950"/>
          </a:xfrm>
          <a:prstGeom prst="rect">
            <a:avLst/>
          </a:prstGeom>
          <a:noFill/>
          <a:ln w="9525">
            <a:noFill/>
          </a:ln>
        </p:spPr>
        <p:txBody>
          <a:bodyPr tIns="10800" bIns="10800">
            <a:spAutoFit/>
          </a:bodyPr>
          <a:lstStyle/>
          <a:p>
            <a:pPr algn="ctr" eaLnBrk="1" hangingPunct="1">
              <a:spcBef>
                <a:spcPct val="50000"/>
              </a:spcBef>
            </a:pPr>
            <a:r>
              <a:rPr lang="zh-CN" altLang="zh-CN" sz="1400" b="1" u="none" dirty="0">
                <a:solidFill>
                  <a:srgbClr val="3333CC"/>
                </a:solidFill>
                <a:latin typeface="黑体" panose="02010609060101010101" pitchFamily="49" charset="-122"/>
                <a:ea typeface="黑体" panose="02010609060101010101" pitchFamily="49" charset="-122"/>
              </a:rPr>
              <a:t>职等</a:t>
            </a:r>
            <a:endParaRPr lang="en-US" altLang="zh-CN" sz="1400" b="1" u="none">
              <a:solidFill>
                <a:srgbClr val="3333CC"/>
              </a:solidFill>
              <a:latin typeface="黑体" panose="02010609060101010101" pitchFamily="49" charset="-122"/>
              <a:ea typeface="黑体" panose="02010609060101010101" pitchFamily="49" charset="-122"/>
            </a:endParaRPr>
          </a:p>
        </p:txBody>
      </p:sp>
      <p:sp>
        <p:nvSpPr>
          <p:cNvPr id="464937" name="文本框 464936"/>
          <p:cNvSpPr txBox="1"/>
          <p:nvPr/>
        </p:nvSpPr>
        <p:spPr>
          <a:xfrm>
            <a:off x="2514600" y="1981200"/>
            <a:ext cx="381000" cy="3948113"/>
          </a:xfrm>
          <a:prstGeom prst="rect">
            <a:avLst/>
          </a:prstGeom>
          <a:solidFill>
            <a:schemeClr val="bg1"/>
          </a:solidFill>
          <a:ln w="9525">
            <a:noFill/>
          </a:ln>
        </p:spPr>
        <p:txBody>
          <a:bodyPr lIns="18000" rIns="18000">
            <a:spAutoFit/>
          </a:bodyPr>
          <a:lstStyle/>
          <a:p>
            <a:pPr eaLnBrk="1" hangingPunct="1">
              <a:spcBef>
                <a:spcPct val="50000"/>
              </a:spcBef>
            </a:pPr>
            <a:r>
              <a:rPr lang="en-US" altLang="zh-CN" sz="1300" u="none">
                <a:latin typeface="Arial" panose="020B0604020202020204" pitchFamily="34" charset="0"/>
              </a:rPr>
              <a:t>A13</a:t>
            </a:r>
          </a:p>
          <a:p>
            <a:pPr eaLnBrk="1" hangingPunct="1">
              <a:spcBef>
                <a:spcPct val="50000"/>
              </a:spcBef>
            </a:pPr>
            <a:r>
              <a:rPr lang="en-US" altLang="zh-CN" sz="1300" u="none">
                <a:latin typeface="Arial" panose="020B0604020202020204" pitchFamily="34" charset="0"/>
              </a:rPr>
              <a:t>A12</a:t>
            </a:r>
          </a:p>
          <a:p>
            <a:pPr eaLnBrk="1" hangingPunct="1">
              <a:spcBef>
                <a:spcPct val="50000"/>
              </a:spcBef>
            </a:pPr>
            <a:r>
              <a:rPr lang="en-US" altLang="zh-CN" sz="1300" u="none">
                <a:latin typeface="Arial" panose="020B0604020202020204" pitchFamily="34" charset="0"/>
              </a:rPr>
              <a:t>A11</a:t>
            </a:r>
          </a:p>
          <a:p>
            <a:pPr eaLnBrk="1" hangingPunct="1">
              <a:spcBef>
                <a:spcPct val="50000"/>
              </a:spcBef>
            </a:pPr>
            <a:r>
              <a:rPr lang="en-US" altLang="zh-CN" sz="1300" u="none">
                <a:latin typeface="Arial" panose="020B0604020202020204" pitchFamily="34" charset="0"/>
              </a:rPr>
              <a:t>A10</a:t>
            </a:r>
          </a:p>
          <a:p>
            <a:pPr eaLnBrk="1" hangingPunct="1">
              <a:spcBef>
                <a:spcPct val="50000"/>
              </a:spcBef>
            </a:pPr>
            <a:r>
              <a:rPr lang="en-US" altLang="zh-CN" sz="1300" u="none">
                <a:latin typeface="Arial" panose="020B0604020202020204" pitchFamily="34" charset="0"/>
              </a:rPr>
              <a:t>A9</a:t>
            </a:r>
          </a:p>
          <a:p>
            <a:pPr eaLnBrk="1" hangingPunct="1">
              <a:spcBef>
                <a:spcPct val="60000"/>
              </a:spcBef>
            </a:pPr>
            <a:r>
              <a:rPr lang="en-US" altLang="zh-CN" sz="1300" u="none">
                <a:latin typeface="Arial" panose="020B0604020202020204" pitchFamily="34" charset="0"/>
              </a:rPr>
              <a:t>A8</a:t>
            </a:r>
          </a:p>
          <a:p>
            <a:pPr eaLnBrk="1" hangingPunct="1">
              <a:spcBef>
                <a:spcPct val="60000"/>
              </a:spcBef>
            </a:pPr>
            <a:r>
              <a:rPr lang="en-US" altLang="zh-CN" sz="1300" u="none">
                <a:latin typeface="Arial" panose="020B0604020202020204" pitchFamily="34" charset="0"/>
              </a:rPr>
              <a:t>A7</a:t>
            </a:r>
          </a:p>
          <a:p>
            <a:pPr eaLnBrk="1" hangingPunct="1">
              <a:spcBef>
                <a:spcPct val="60000"/>
              </a:spcBef>
            </a:pPr>
            <a:r>
              <a:rPr lang="en-US" altLang="zh-CN" sz="1300" u="none">
                <a:latin typeface="Arial" panose="020B0604020202020204" pitchFamily="34" charset="0"/>
              </a:rPr>
              <a:t>A6</a:t>
            </a:r>
          </a:p>
          <a:p>
            <a:pPr eaLnBrk="1" hangingPunct="1">
              <a:spcBef>
                <a:spcPct val="60000"/>
              </a:spcBef>
            </a:pPr>
            <a:r>
              <a:rPr lang="en-US" altLang="zh-CN" sz="1300" u="none">
                <a:latin typeface="Arial" panose="020B0604020202020204" pitchFamily="34" charset="0"/>
              </a:rPr>
              <a:t>A5</a:t>
            </a:r>
          </a:p>
          <a:p>
            <a:pPr eaLnBrk="1" hangingPunct="1">
              <a:spcBef>
                <a:spcPct val="50000"/>
              </a:spcBef>
            </a:pPr>
            <a:r>
              <a:rPr lang="en-US" altLang="zh-CN" sz="1300" u="none">
                <a:latin typeface="Arial" panose="020B0604020202020204" pitchFamily="34" charset="0"/>
              </a:rPr>
              <a:t>A4</a:t>
            </a:r>
          </a:p>
          <a:p>
            <a:pPr eaLnBrk="1" hangingPunct="1">
              <a:spcBef>
                <a:spcPct val="50000"/>
              </a:spcBef>
            </a:pPr>
            <a:r>
              <a:rPr lang="en-US" altLang="zh-CN" sz="1300" u="none">
                <a:latin typeface="Arial" panose="020B0604020202020204" pitchFamily="34" charset="0"/>
              </a:rPr>
              <a:t>A3</a:t>
            </a:r>
          </a:p>
          <a:p>
            <a:pPr eaLnBrk="1" hangingPunct="1">
              <a:spcBef>
                <a:spcPct val="50000"/>
              </a:spcBef>
            </a:pPr>
            <a:r>
              <a:rPr lang="en-US" altLang="zh-CN" sz="1300" u="none">
                <a:latin typeface="Arial" panose="020B0604020202020204" pitchFamily="34" charset="0"/>
              </a:rPr>
              <a:t>A2</a:t>
            </a:r>
          </a:p>
          <a:p>
            <a:pPr eaLnBrk="1" hangingPunct="1">
              <a:spcBef>
                <a:spcPct val="50000"/>
              </a:spcBef>
            </a:pPr>
            <a:r>
              <a:rPr lang="en-US" altLang="zh-CN" sz="1300" u="none">
                <a:latin typeface="Arial" panose="020B0604020202020204" pitchFamily="34" charset="0"/>
              </a:rPr>
              <a:t>A1</a:t>
            </a:r>
          </a:p>
        </p:txBody>
      </p:sp>
    </p:spTree>
  </p:cSld>
  <p:clrMapOvr>
    <a:masterClrMapping/>
  </p:clrMapOvr>
  <p:transition>
    <p:rand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137218" name="矩形 137217"/>
          <p:cNvSpPr/>
          <p:nvPr/>
        </p:nvSpPr>
        <p:spPr>
          <a:xfrm>
            <a:off x="0" y="2862263"/>
            <a:ext cx="9144000" cy="0"/>
          </a:xfrm>
          <a:prstGeom prst="rect">
            <a:avLst/>
          </a:prstGeom>
          <a:noFill/>
          <a:ln w="9525">
            <a:noFill/>
          </a:ln>
        </p:spPr>
        <p:txBody>
          <a:bodyPr/>
          <a:lstStyle/>
          <a:p>
            <a:endParaRPr lang="zh-CN" altLang="en-US"/>
          </a:p>
        </p:txBody>
      </p:sp>
      <p:sp>
        <p:nvSpPr>
          <p:cNvPr id="137220" name="矩形 137219"/>
          <p:cNvSpPr/>
          <p:nvPr/>
        </p:nvSpPr>
        <p:spPr>
          <a:xfrm>
            <a:off x="395288" y="2073275"/>
            <a:ext cx="8088312" cy="3081338"/>
          </a:xfrm>
          <a:prstGeom prst="rect">
            <a:avLst/>
          </a:prstGeom>
          <a:noFill/>
          <a:ln w="9525">
            <a:noFill/>
          </a:ln>
        </p:spPr>
        <p:txBody>
          <a:bodyPr anchor="ctr">
            <a:spAutoFit/>
          </a:bodyPr>
          <a:lstStyle/>
          <a:p>
            <a:pPr indent="257175" eaLnBrk="1" hangingPunct="1"/>
            <a:r>
              <a:rPr lang="zh-CN" altLang="en-US" sz="2800" u="none" dirty="0">
                <a:latin typeface="宋体" panose="02010600030101010101" pitchFamily="2" charset="-122"/>
              </a:rPr>
              <a:t>工作分析是人力资源管理的基石：</a:t>
            </a:r>
          </a:p>
          <a:p>
            <a:pPr indent="257175" eaLnBrk="1" hangingPunct="1">
              <a:buChar char="•"/>
            </a:pPr>
            <a:r>
              <a:rPr lang="zh-CN" altLang="en-US" sz="2800" u="none" dirty="0">
                <a:latin typeface="宋体" panose="02010600030101010101" pitchFamily="2" charset="-122"/>
              </a:rPr>
              <a:t>人员招聘</a:t>
            </a:r>
          </a:p>
          <a:p>
            <a:pPr indent="257175" eaLnBrk="1" hangingPunct="1">
              <a:buChar char="•"/>
            </a:pPr>
            <a:r>
              <a:rPr lang="zh-CN" altLang="en-US" sz="2800" u="none" dirty="0">
                <a:latin typeface="宋体" panose="02010600030101010101" pitchFamily="2" charset="-122"/>
              </a:rPr>
              <a:t>培训与开发</a:t>
            </a:r>
          </a:p>
          <a:p>
            <a:pPr indent="257175" eaLnBrk="1" hangingPunct="1">
              <a:buChar char="•"/>
            </a:pPr>
            <a:r>
              <a:rPr lang="zh-CN" altLang="en-US" sz="2800" u="none" dirty="0">
                <a:latin typeface="宋体" panose="02010600030101010101" pitchFamily="2" charset="-122"/>
              </a:rPr>
              <a:t>职业发展</a:t>
            </a:r>
          </a:p>
          <a:p>
            <a:pPr indent="257175" eaLnBrk="1" hangingPunct="1">
              <a:buChar char="•"/>
            </a:pPr>
            <a:r>
              <a:rPr lang="zh-CN" altLang="en-US" sz="2800" u="none" dirty="0">
                <a:latin typeface="宋体" panose="02010600030101010101" pitchFamily="2" charset="-122"/>
              </a:rPr>
              <a:t>绩效管理</a:t>
            </a:r>
          </a:p>
          <a:p>
            <a:pPr indent="257175" eaLnBrk="1" hangingPunct="1">
              <a:buChar char="•"/>
            </a:pPr>
            <a:r>
              <a:rPr lang="zh-CN" altLang="en-US" sz="2800" u="none" dirty="0">
                <a:latin typeface="宋体" panose="02010600030101010101" pitchFamily="2" charset="-122"/>
              </a:rPr>
              <a:t>薪酬管理</a:t>
            </a:r>
          </a:p>
          <a:p>
            <a:pPr indent="257175" eaLnBrk="1" hangingPunct="1">
              <a:buChar char="•"/>
            </a:pPr>
            <a:r>
              <a:rPr lang="zh-CN" altLang="en-US" sz="2800" u="none" dirty="0">
                <a:latin typeface="宋体" panose="02010600030101010101" pitchFamily="2" charset="-122"/>
              </a:rPr>
              <a:t>劳动安全保障</a:t>
            </a:r>
          </a:p>
        </p:txBody>
      </p:sp>
      <p:sp>
        <p:nvSpPr>
          <p:cNvPr id="137221" name="文本框 137220"/>
          <p:cNvSpPr txBox="1"/>
          <p:nvPr/>
        </p:nvSpPr>
        <p:spPr>
          <a:xfrm>
            <a:off x="1835150" y="836613"/>
            <a:ext cx="5761038" cy="762000"/>
          </a:xfrm>
          <a:prstGeom prst="rect">
            <a:avLst/>
          </a:prstGeom>
          <a:noFill/>
          <a:ln w="12700">
            <a:noFill/>
          </a:ln>
        </p:spPr>
        <p:txBody>
          <a:bodyPr>
            <a:spAutoFit/>
          </a:bodyPr>
          <a:lstStyle/>
          <a:p>
            <a:pPr>
              <a:spcBef>
                <a:spcPct val="50000"/>
              </a:spcBef>
            </a:pPr>
            <a:r>
              <a:rPr lang="zh-CN" altLang="en-US" sz="4400" b="1" u="none" dirty="0">
                <a:solidFill>
                  <a:srgbClr val="FF0000"/>
                </a:solidFill>
                <a:latin typeface="Times New Roman" panose="02020603050405020304" pitchFamily="18" charset="0"/>
              </a:rPr>
              <a:t>二、工作分析的意义</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138242" name="标题 138241"/>
          <p:cNvSpPr>
            <a:spLocks noGrp="1"/>
          </p:cNvSpPr>
          <p:nvPr>
            <p:ph type="title"/>
          </p:nvPr>
        </p:nvSpPr>
        <p:spPr>
          <a:xfrm>
            <a:off x="900113" y="404813"/>
            <a:ext cx="7272337" cy="720725"/>
          </a:xfrm>
          <a:solidFill>
            <a:srgbClr val="FFCCCC"/>
          </a:solidFill>
          <a:ln/>
        </p:spPr>
        <p:txBody>
          <a:bodyPr anchor="ctr"/>
          <a:lstStyle/>
          <a:p>
            <a:r>
              <a:rPr lang="zh-CN" altLang="en-US" sz="3200" b="1" dirty="0">
                <a:solidFill>
                  <a:srgbClr val="0061C2"/>
                </a:solidFill>
              </a:rPr>
              <a:t>三、在什么情形下需要进行工作分析？</a:t>
            </a:r>
            <a:endParaRPr lang="zh-CN" altLang="en-US" sz="3200" b="1">
              <a:solidFill>
                <a:srgbClr val="0061C2"/>
              </a:solidFill>
            </a:endParaRPr>
          </a:p>
        </p:txBody>
      </p:sp>
      <p:sp>
        <p:nvSpPr>
          <p:cNvPr id="138243" name="文本占位符 138242"/>
          <p:cNvSpPr>
            <a:spLocks noGrp="1"/>
          </p:cNvSpPr>
          <p:nvPr>
            <p:ph type="body" idx="1"/>
          </p:nvPr>
        </p:nvSpPr>
        <p:spPr>
          <a:xfrm>
            <a:off x="838200" y="1600200"/>
            <a:ext cx="7543800" cy="4572000"/>
          </a:xfrm>
          <a:ln/>
        </p:spPr>
        <p:txBody>
          <a:bodyPr/>
          <a:lstStyle/>
          <a:p>
            <a:pPr>
              <a:lnSpc>
                <a:spcPct val="90000"/>
              </a:lnSpc>
            </a:pPr>
            <a:r>
              <a:rPr lang="zh-CN" altLang="en-US" sz="2800" b="1" dirty="0"/>
              <a:t>一般，在三种情形下需要进行工作分析：</a:t>
            </a:r>
          </a:p>
          <a:p>
            <a:pPr>
              <a:lnSpc>
                <a:spcPct val="90000"/>
              </a:lnSpc>
              <a:buNone/>
            </a:pPr>
            <a:r>
              <a:rPr lang="zh-CN" altLang="en-US" sz="2800" b="1" dirty="0"/>
              <a:t>     </a:t>
            </a:r>
            <a:r>
              <a:rPr lang="en-US" altLang="zh-CN" sz="2800" b="1" dirty="0"/>
              <a:t>1  </a:t>
            </a:r>
            <a:r>
              <a:rPr lang="zh-CN" altLang="en-US" sz="2800" b="1" dirty="0"/>
              <a:t>当新组织建立，工作分析首次被正式引进时；</a:t>
            </a:r>
          </a:p>
          <a:p>
            <a:pPr>
              <a:lnSpc>
                <a:spcPct val="90000"/>
              </a:lnSpc>
              <a:buNone/>
            </a:pPr>
            <a:r>
              <a:rPr lang="en-US" altLang="zh-CN" sz="2800" b="1" dirty="0"/>
              <a:t>      2  </a:t>
            </a:r>
            <a:r>
              <a:rPr lang="zh-CN" altLang="en-US" sz="2800" b="1" dirty="0"/>
              <a:t>当组织内有新的工作产生时；</a:t>
            </a:r>
          </a:p>
          <a:p>
            <a:pPr>
              <a:lnSpc>
                <a:spcPct val="90000"/>
              </a:lnSpc>
              <a:buNone/>
            </a:pPr>
            <a:r>
              <a:rPr lang="zh-CN" altLang="en-US" sz="2800" b="1" dirty="0"/>
              <a:t>     </a:t>
            </a:r>
            <a:r>
              <a:rPr lang="en-US" altLang="zh-CN" sz="2800" b="1" dirty="0"/>
              <a:t>3  </a:t>
            </a:r>
            <a:r>
              <a:rPr lang="zh-CN" altLang="en-US" sz="2800" b="1" dirty="0"/>
              <a:t>当工作由于新技术、新方法、新工艺或新系统的产生而发生重要变化时。</a:t>
            </a:r>
          </a:p>
          <a:p>
            <a:pPr>
              <a:lnSpc>
                <a:spcPct val="90000"/>
              </a:lnSpc>
              <a:buNone/>
            </a:pPr>
            <a:r>
              <a:rPr lang="zh-CN" altLang="en-US" sz="2800" b="1" dirty="0"/>
              <a:t>    </a:t>
            </a:r>
            <a:r>
              <a:rPr lang="en-US" altLang="zh-CN" sz="2800" b="1" dirty="0"/>
              <a:t>▲</a:t>
            </a:r>
            <a:r>
              <a:rPr lang="zh-CN" altLang="en-US" sz="2800" b="1" dirty="0"/>
              <a:t>在工作性质发生变化时 最需要进行工作分析。</a:t>
            </a:r>
          </a:p>
          <a:p>
            <a:pPr>
              <a:lnSpc>
                <a:spcPct val="90000"/>
              </a:lnSpc>
              <a:buNone/>
            </a:pPr>
            <a:r>
              <a:rPr lang="zh-CN" altLang="en-US" sz="2800" b="1" dirty="0"/>
              <a:t>    </a:t>
            </a:r>
            <a:r>
              <a:rPr lang="en-US" altLang="zh-CN" sz="2800" b="1" dirty="0"/>
              <a:t>▲</a:t>
            </a:r>
            <a:r>
              <a:rPr lang="zh-CN" altLang="en-US" sz="2800" b="1" dirty="0"/>
              <a:t>在准备职位描述 工作规范时需要用到工作分析 的有关信息。</a:t>
            </a:r>
          </a:p>
          <a:p>
            <a:pPr>
              <a:lnSpc>
                <a:spcPct val="90000"/>
              </a:lnSpc>
            </a:pPr>
            <a:endParaRPr lang="zh-CN" altLang="en-US" sz="2800" b="1"/>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667650" name="标题 667649"/>
          <p:cNvSpPr>
            <a:spLocks noGrp="1"/>
          </p:cNvSpPr>
          <p:nvPr>
            <p:ph type="title"/>
          </p:nvPr>
        </p:nvSpPr>
        <p:spPr>
          <a:xfrm>
            <a:off x="755650" y="228600"/>
            <a:ext cx="7702550" cy="896938"/>
          </a:xfrm>
          <a:ln/>
        </p:spPr>
        <p:txBody>
          <a:bodyPr anchor="ctr"/>
          <a:lstStyle/>
          <a:p>
            <a:r>
              <a:rPr lang="zh-CN" altLang="en-US" sz="3600" b="1" dirty="0">
                <a:solidFill>
                  <a:srgbClr val="FF0000"/>
                </a:solidFill>
              </a:rPr>
              <a:t>第二节 工作分析的 方法</a:t>
            </a:r>
          </a:p>
        </p:txBody>
      </p:sp>
      <p:sp>
        <p:nvSpPr>
          <p:cNvPr id="667651" name="文本占位符 667650"/>
          <p:cNvSpPr>
            <a:spLocks noGrp="1"/>
          </p:cNvSpPr>
          <p:nvPr>
            <p:ph type="body" idx="1"/>
          </p:nvPr>
        </p:nvSpPr>
        <p:spPr>
          <a:xfrm>
            <a:off x="611188" y="908050"/>
            <a:ext cx="8208962" cy="5472113"/>
          </a:xfrm>
          <a:ln/>
        </p:spPr>
        <p:txBody>
          <a:bodyPr/>
          <a:lstStyle/>
          <a:p>
            <a:pPr>
              <a:lnSpc>
                <a:spcPct val="150000"/>
              </a:lnSpc>
              <a:buNone/>
            </a:pPr>
            <a:r>
              <a:rPr lang="zh-CN" altLang="en-US" sz="2800" b="1" dirty="0"/>
              <a:t>一、访谈法</a:t>
            </a:r>
          </a:p>
          <a:p>
            <a:pPr>
              <a:lnSpc>
                <a:spcPct val="150000"/>
              </a:lnSpc>
              <a:buNone/>
            </a:pPr>
            <a:r>
              <a:rPr lang="zh-CN" altLang="en-US" sz="2400" b="1" dirty="0"/>
              <a:t>    </a:t>
            </a:r>
            <a:r>
              <a:rPr lang="zh-CN" altLang="en-US" sz="2800" b="1" dirty="0"/>
              <a:t>是指与职位的承担者面谈收集信息的一种方法。</a:t>
            </a:r>
          </a:p>
          <a:p>
            <a:pPr>
              <a:lnSpc>
                <a:spcPct val="150000"/>
              </a:lnSpc>
            </a:pPr>
            <a:r>
              <a:rPr lang="zh-CN" altLang="en-US" sz="2800" b="1" dirty="0"/>
              <a:t> 优点：能简单、快速地收集职位分析资料，适用性强。</a:t>
            </a:r>
          </a:p>
          <a:p>
            <a:pPr>
              <a:lnSpc>
                <a:spcPct val="150000"/>
              </a:lnSpc>
            </a:pPr>
            <a:r>
              <a:rPr lang="zh-CN" altLang="en-US" sz="2800" b="1" dirty="0"/>
              <a:t> 缺点：被访谈者往往夸大其承担的责任和工作难度，容易引起职位分析材料的失真和扭曲。</a:t>
            </a:r>
          </a:p>
          <a:p>
            <a:pPr>
              <a:lnSpc>
                <a:spcPct val="150000"/>
              </a:lnSpc>
            </a:pPr>
            <a:r>
              <a:rPr lang="zh-CN" altLang="en-US" sz="2800" b="1" dirty="0"/>
              <a:t> </a:t>
            </a:r>
            <a:endParaRPr lang="zh-CN" altLang="en-US" b="1" dirty="0"/>
          </a:p>
        </p:txBody>
      </p:sp>
      <p:sp>
        <p:nvSpPr>
          <p:cNvPr id="667652" name="矩形 667651"/>
          <p:cNvSpPr/>
          <p:nvPr/>
        </p:nvSpPr>
        <p:spPr>
          <a:xfrm>
            <a:off x="3924300" y="6157913"/>
            <a:ext cx="2279650" cy="433387"/>
          </a:xfrm>
          <a:prstGeom prst="rect">
            <a:avLst/>
          </a:prstGeom>
          <a:noFill/>
          <a:ln w="12700">
            <a:noFill/>
          </a:ln>
        </p:spPr>
        <p:txBody>
          <a:bodyPr wrap="none" anchor="t">
            <a:spAutoFit/>
          </a:bodyPr>
          <a:lstStyle/>
          <a:p>
            <a:pPr lvl="4" eaLnBrk="1" hangingPunct="1">
              <a:lnSpc>
                <a:spcPct val="80000"/>
              </a:lnSpc>
              <a:spcBef>
                <a:spcPct val="50000"/>
              </a:spcBef>
              <a:buChar char="–"/>
            </a:pPr>
            <a:r>
              <a:rPr lang="en-US" altLang="zh-CN" sz="2800" b="1" u="none" dirty="0">
                <a:latin typeface="Times New Roman" panose="02020603050405020304" pitchFamily="18" charset="0"/>
              </a:rPr>
              <a:t> </a:t>
            </a:r>
          </a:p>
        </p:txBody>
      </p:sp>
    </p:spTree>
  </p:cSld>
  <p:clrMapOvr>
    <a:masterClrMapping/>
  </p:clrMapOvr>
  <p:transition>
    <p:rand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799746" name="标题 799745"/>
          <p:cNvSpPr>
            <a:spLocks noGrp="1"/>
          </p:cNvSpPr>
          <p:nvPr>
            <p:ph type="title"/>
          </p:nvPr>
        </p:nvSpPr>
        <p:spPr>
          <a:ln/>
        </p:spPr>
        <p:txBody>
          <a:bodyPr anchor="ctr"/>
          <a:lstStyle/>
          <a:p>
            <a:r>
              <a:rPr lang="zh-CN" altLang="en-US" sz="3600" b="1" dirty="0"/>
              <a:t>访谈问题提纲</a:t>
            </a:r>
            <a:endParaRPr lang="zh-CN" altLang="en-US" sz="3600" b="1"/>
          </a:p>
        </p:txBody>
      </p:sp>
      <p:sp>
        <p:nvSpPr>
          <p:cNvPr id="799747" name="文本占位符 799746"/>
          <p:cNvSpPr>
            <a:spLocks noGrp="1"/>
          </p:cNvSpPr>
          <p:nvPr>
            <p:ph type="body" idx="1"/>
          </p:nvPr>
        </p:nvSpPr>
        <p:spPr>
          <a:xfrm>
            <a:off x="827088" y="1196975"/>
            <a:ext cx="7707312" cy="4213225"/>
          </a:xfrm>
          <a:ln/>
        </p:spPr>
        <p:txBody>
          <a:bodyPr/>
          <a:lstStyle/>
          <a:p>
            <a:pPr>
              <a:lnSpc>
                <a:spcPct val="110000"/>
              </a:lnSpc>
            </a:pPr>
            <a:r>
              <a:rPr lang="zh-CN" altLang="en-US" sz="2400" b="1" dirty="0"/>
              <a:t>你平时需要做哪些工作？</a:t>
            </a:r>
            <a:endParaRPr lang="zh-CN" altLang="en-US" sz="2400" b="1"/>
          </a:p>
          <a:p>
            <a:pPr>
              <a:lnSpc>
                <a:spcPct val="110000"/>
              </a:lnSpc>
            </a:pPr>
            <a:r>
              <a:rPr lang="zh-CN" altLang="en-US" sz="2400" b="1" dirty="0"/>
              <a:t>主要的职责有哪些？</a:t>
            </a:r>
            <a:endParaRPr lang="zh-CN" altLang="en-US" sz="2400" b="1"/>
          </a:p>
          <a:p>
            <a:pPr>
              <a:lnSpc>
                <a:spcPct val="110000"/>
              </a:lnSpc>
            </a:pPr>
            <a:r>
              <a:rPr lang="zh-CN" altLang="en-US" sz="2400" b="1" dirty="0"/>
              <a:t>如何去完成它们？</a:t>
            </a:r>
          </a:p>
          <a:p>
            <a:pPr>
              <a:lnSpc>
                <a:spcPct val="110000"/>
              </a:lnSpc>
            </a:pPr>
            <a:r>
              <a:rPr lang="zh-CN" altLang="en-US" sz="2400" b="1" dirty="0"/>
              <a:t>在哪些地点工作？</a:t>
            </a:r>
            <a:endParaRPr lang="zh-CN" altLang="en-US" sz="2400" b="1"/>
          </a:p>
          <a:p>
            <a:pPr>
              <a:lnSpc>
                <a:spcPct val="110000"/>
              </a:lnSpc>
            </a:pPr>
            <a:r>
              <a:rPr lang="zh-CN" altLang="en-US" sz="2400" b="1" dirty="0"/>
              <a:t>工作需要怎样的学历、经验、技能或专业执照？</a:t>
            </a:r>
          </a:p>
          <a:p>
            <a:pPr>
              <a:lnSpc>
                <a:spcPct val="110000"/>
              </a:lnSpc>
            </a:pPr>
            <a:r>
              <a:rPr lang="zh-CN" altLang="en-US" sz="2400" b="1" dirty="0"/>
              <a:t>基本的绩效标准是什么？</a:t>
            </a:r>
          </a:p>
          <a:p>
            <a:pPr>
              <a:lnSpc>
                <a:spcPct val="110000"/>
              </a:lnSpc>
            </a:pPr>
            <a:r>
              <a:rPr lang="zh-CN" altLang="en-US" sz="2400" b="1" dirty="0"/>
              <a:t>工作有哪些条件和环境？</a:t>
            </a:r>
          </a:p>
          <a:p>
            <a:pPr>
              <a:lnSpc>
                <a:spcPct val="110000"/>
              </a:lnSpc>
            </a:pPr>
            <a:r>
              <a:rPr lang="zh-CN" altLang="en-US" sz="2400" b="1" dirty="0"/>
              <a:t>工作有哪些生理要求和情绪及感情上的要求？</a:t>
            </a:r>
          </a:p>
          <a:p>
            <a:pPr>
              <a:lnSpc>
                <a:spcPct val="110000"/>
              </a:lnSpc>
            </a:pPr>
            <a:r>
              <a:rPr lang="zh-CN" altLang="en-US" sz="2400" b="1" dirty="0"/>
              <a:t>工作的安全和卫生状况如何？</a:t>
            </a:r>
            <a:endParaRPr lang="zh-CN" altLang="en-US" sz="2400" b="1"/>
          </a:p>
          <a:p>
            <a:pPr>
              <a:lnSpc>
                <a:spcPct val="110000"/>
              </a:lnSpc>
            </a:pPr>
            <a:endParaRPr lang="zh-CN" altLang="en-US" sz="2400" b="1"/>
          </a:p>
          <a:p>
            <a:pPr>
              <a:lnSpc>
                <a:spcPct val="110000"/>
              </a:lnSpc>
            </a:pPr>
            <a:endParaRPr lang="zh-CN" altLang="en-US" sz="2400"/>
          </a:p>
        </p:txBody>
      </p:sp>
      <p:sp>
        <p:nvSpPr>
          <p:cNvPr id="799748" name="矩形 799747"/>
          <p:cNvSpPr/>
          <p:nvPr/>
        </p:nvSpPr>
        <p:spPr>
          <a:xfrm>
            <a:off x="4262438" y="3284538"/>
            <a:ext cx="641350" cy="336550"/>
          </a:xfrm>
          <a:prstGeom prst="rect">
            <a:avLst/>
          </a:prstGeom>
          <a:noFill/>
          <a:ln w="12700">
            <a:noFill/>
          </a:ln>
        </p:spPr>
        <p:txBody>
          <a:bodyPr wrap="none" anchor="t">
            <a:spAutoFit/>
          </a:bodyPr>
          <a:lstStyle/>
          <a:p>
            <a:pPr lvl="1" algn="ctr" eaLnBrk="1" hangingPunct="1">
              <a:lnSpc>
                <a:spcPct val="80000"/>
              </a:lnSpc>
              <a:spcBef>
                <a:spcPct val="50000"/>
              </a:spcBef>
            </a:pPr>
            <a:endParaRPr sz="2000" b="1" u="none" dirty="0">
              <a:latin typeface="Times New Roman" panose="02020603050405020304" pitchFamily="18" charset="0"/>
            </a:endParaRPr>
          </a:p>
        </p:txBody>
      </p:sp>
    </p:spTree>
  </p:cSld>
  <p:clrMapOvr>
    <a:masterClrMapping/>
  </p:clrMapOvr>
  <p:transition>
    <p:rand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800770" name="标题 800769"/>
          <p:cNvSpPr>
            <a:spLocks noGrp="1"/>
          </p:cNvSpPr>
          <p:nvPr>
            <p:ph type="title"/>
          </p:nvPr>
        </p:nvSpPr>
        <p:spPr>
          <a:xfrm>
            <a:off x="684213" y="-242887"/>
            <a:ext cx="7773987" cy="1079500"/>
          </a:xfrm>
          <a:ln/>
        </p:spPr>
        <p:txBody>
          <a:bodyPr anchor="ctr"/>
          <a:lstStyle/>
          <a:p>
            <a:r>
              <a:rPr lang="zh-CN" altLang="en-US" sz="3200" b="1" dirty="0"/>
              <a:t>访谈过程中需要注意的问题</a:t>
            </a:r>
          </a:p>
        </p:txBody>
      </p:sp>
      <p:sp>
        <p:nvSpPr>
          <p:cNvPr id="800771" name="文本占位符 800770"/>
          <p:cNvSpPr>
            <a:spLocks noGrp="1"/>
          </p:cNvSpPr>
          <p:nvPr>
            <p:ph type="body" idx="1"/>
          </p:nvPr>
        </p:nvSpPr>
        <p:spPr>
          <a:xfrm>
            <a:off x="250825" y="549275"/>
            <a:ext cx="8713788" cy="5975350"/>
          </a:xfrm>
          <a:ln/>
        </p:spPr>
        <p:txBody>
          <a:bodyPr/>
          <a:lstStyle/>
          <a:p>
            <a:pPr>
              <a:lnSpc>
                <a:spcPct val="140000"/>
              </a:lnSpc>
              <a:spcAft>
                <a:spcPct val="25000"/>
              </a:spcAft>
            </a:pPr>
            <a:r>
              <a:rPr lang="zh-CN" altLang="en-US" sz="2000" b="1" dirty="0"/>
              <a:t>选择最了解工作内容、最能客观描述职责的员工。</a:t>
            </a:r>
          </a:p>
          <a:p>
            <a:pPr>
              <a:lnSpc>
                <a:spcPct val="140000"/>
              </a:lnSpc>
              <a:spcAft>
                <a:spcPct val="25000"/>
              </a:spcAft>
            </a:pPr>
            <a:r>
              <a:rPr lang="zh-CN" altLang="en-US" sz="2000" b="1" dirty="0"/>
              <a:t>尽快建立融洽的感情，说明访谈的目的及选择对方进行访谈的原因。</a:t>
            </a:r>
          </a:p>
          <a:p>
            <a:pPr>
              <a:lnSpc>
                <a:spcPct val="140000"/>
              </a:lnSpc>
              <a:spcAft>
                <a:spcPct val="25000"/>
              </a:spcAft>
            </a:pPr>
            <a:r>
              <a:rPr lang="zh-CN" altLang="en-US" sz="2000" b="1" dirty="0"/>
              <a:t>事先准备一份完整的访谈问题表，重要的问题先问，次要的问题后问。</a:t>
            </a:r>
          </a:p>
          <a:p>
            <a:pPr>
              <a:lnSpc>
                <a:spcPct val="140000"/>
              </a:lnSpc>
              <a:spcAft>
                <a:spcPct val="25000"/>
              </a:spcAft>
            </a:pPr>
            <a:r>
              <a:rPr lang="zh-CN" altLang="en-US" sz="2000" b="1" dirty="0"/>
              <a:t>如果工作不是每天都相同，就请对方将各种工作责任一一列出，然后根据重要性排出次序，以避免忽略那些虽不常见但却是很重要的问题。</a:t>
            </a:r>
          </a:p>
          <a:p>
            <a:pPr>
              <a:lnSpc>
                <a:spcPct val="140000"/>
              </a:lnSpc>
              <a:spcAft>
                <a:spcPct val="25000"/>
              </a:spcAft>
            </a:pPr>
            <a:r>
              <a:rPr lang="zh-CN" altLang="en-US" sz="2000" b="1" dirty="0"/>
              <a:t>在访谈过程中，职位分析人员只是被动地接受信息。</a:t>
            </a:r>
          </a:p>
          <a:p>
            <a:pPr>
              <a:lnSpc>
                <a:spcPct val="140000"/>
              </a:lnSpc>
              <a:spcAft>
                <a:spcPct val="25000"/>
              </a:spcAft>
            </a:pPr>
            <a:r>
              <a:rPr lang="zh-CN" altLang="en-US" sz="2000" b="1" dirty="0"/>
              <a:t>如果出现不同的看法，不要与员工争论。</a:t>
            </a:r>
          </a:p>
          <a:p>
            <a:pPr>
              <a:lnSpc>
                <a:spcPct val="140000"/>
              </a:lnSpc>
              <a:spcAft>
                <a:spcPct val="25000"/>
              </a:spcAft>
            </a:pPr>
            <a:r>
              <a:rPr lang="zh-CN" altLang="en-US" sz="2000" b="1" dirty="0"/>
              <a:t>如果出现对主管人员进行抱怨，职位分析人员不要介入。</a:t>
            </a:r>
          </a:p>
          <a:p>
            <a:pPr>
              <a:lnSpc>
                <a:spcPct val="140000"/>
              </a:lnSpc>
              <a:spcAft>
                <a:spcPct val="25000"/>
              </a:spcAft>
            </a:pPr>
            <a:r>
              <a:rPr lang="zh-CN" altLang="en-US" sz="2000" b="1" dirty="0"/>
              <a:t>不要流露出对工资待遇方面有任何兴趣，否则员工会夸大自己的职责。</a:t>
            </a:r>
          </a:p>
          <a:p>
            <a:pPr>
              <a:lnSpc>
                <a:spcPct val="140000"/>
              </a:lnSpc>
              <a:spcAft>
                <a:spcPct val="25000"/>
              </a:spcAft>
            </a:pPr>
            <a:r>
              <a:rPr lang="zh-CN" altLang="en-US" sz="2000" b="1" dirty="0"/>
              <a:t>访谈结束后，将收集到的材料请任职者和他的直属上司仔细阅读一遍，以便做修改和补充。</a:t>
            </a:r>
            <a:r>
              <a:rPr lang="zh-CN" altLang="en-US" sz="1400" b="1" dirty="0"/>
              <a:t> </a:t>
            </a:r>
          </a:p>
        </p:txBody>
      </p:sp>
    </p:spTree>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5090" name="Rectangle 11"/>
          <p:cNvSpPr txBox="1">
            <a:spLocks noGrp="1"/>
          </p:cNvSpPr>
          <p:nvPr/>
        </p:nvSpPr>
        <p:spPr>
          <a:xfrm>
            <a:off x="8675688" y="6453188"/>
            <a:ext cx="468312" cy="404812"/>
          </a:xfrm>
          <a:prstGeom prst="rect">
            <a:avLst/>
          </a:prstGeom>
          <a:noFill/>
          <a:ln w="9525">
            <a:noFill/>
          </a:ln>
        </p:spPr>
        <p:txBody>
          <a:bodyPr/>
          <a:lstStyle/>
          <a:p>
            <a:pPr algn="r" eaLnBrk="1" hangingPunct="1"/>
            <a:fld id="{9A0DB2DC-4C9A-4742-B13C-FB6460FD3503}" type="slidenum">
              <a:rPr lang="zh-CN" altLang="en-US" sz="1000" u="none" dirty="0">
                <a:latin typeface="Arial" panose="020B0604020202020204" pitchFamily="34" charset="0"/>
              </a:rPr>
              <a:t>5</a:t>
            </a:fld>
            <a:endParaRPr lang="zh-CN" altLang="en-US" sz="1000" u="none" dirty="0">
              <a:latin typeface="Arial" panose="020B0604020202020204" pitchFamily="34" charset="0"/>
            </a:endParaRPr>
          </a:p>
        </p:txBody>
      </p:sp>
      <p:sp>
        <p:nvSpPr>
          <p:cNvPr id="985091" name="Rectangle 2"/>
          <p:cNvSpPr>
            <a:spLocks noGrp="1"/>
          </p:cNvSpPr>
          <p:nvPr>
            <p:ph type="title" idx="4294967295"/>
          </p:nvPr>
        </p:nvSpPr>
        <p:spPr>
          <a:ln/>
        </p:spPr>
        <p:txBody>
          <a:bodyPr vert="horz" wrap="square" lIns="91440" tIns="45720" rIns="91440" bIns="45720" anchor="ctr"/>
          <a:lstStyle/>
          <a:p>
            <a:pPr algn="ctr"/>
            <a:r>
              <a:rPr lang="zh-CN" altLang="en-US" sz="3200" b="1" dirty="0"/>
              <a:t>人力资源管理课程阶段及目标</a:t>
            </a:r>
            <a:endParaRPr lang="zh-CN" altLang="en-US" sz="3200" b="1" dirty="0">
              <a:latin typeface="Times New Roman" panose="02020603050405020304" pitchFamily="18" charset="0"/>
            </a:endParaRPr>
          </a:p>
        </p:txBody>
      </p:sp>
      <p:sp>
        <p:nvSpPr>
          <p:cNvPr id="985092" name="Rectangle 3"/>
          <p:cNvSpPr>
            <a:spLocks noGrp="1"/>
          </p:cNvSpPr>
          <p:nvPr>
            <p:ph type="body" idx="4294967295"/>
          </p:nvPr>
        </p:nvSpPr>
        <p:spPr>
          <a:xfrm>
            <a:off x="1042988" y="1341438"/>
            <a:ext cx="7777162" cy="5183187"/>
          </a:xfrm>
          <a:ln/>
        </p:spPr>
        <p:txBody>
          <a:bodyPr vert="horz" wrap="square" lIns="91440" tIns="45720" rIns="91440" bIns="45720" anchor="t"/>
          <a:lstStyle/>
          <a:p>
            <a:pPr>
              <a:buNone/>
            </a:pPr>
            <a:r>
              <a:rPr lang="zh-CN" altLang="en-US" sz="3200" b="1" dirty="0">
                <a:solidFill>
                  <a:srgbClr val="0033CC"/>
                </a:solidFill>
              </a:rPr>
              <a:t>人力资源管理课程阶段划分</a:t>
            </a:r>
            <a:r>
              <a:rPr lang="zh-CN" altLang="en-US" sz="3200" b="1" dirty="0"/>
              <a:t>两个阶段：</a:t>
            </a:r>
          </a:p>
          <a:p>
            <a:pPr>
              <a:lnSpc>
                <a:spcPct val="130000"/>
              </a:lnSpc>
            </a:pPr>
            <a:r>
              <a:rPr lang="zh-CN" altLang="en-US" sz="3200" b="1" dirty="0">
                <a:solidFill>
                  <a:srgbClr val="0033CC"/>
                </a:solidFill>
              </a:rPr>
              <a:t>第一阶段</a:t>
            </a:r>
            <a:r>
              <a:rPr lang="zh-CN" altLang="en-US" sz="3200" b="1" dirty="0"/>
              <a:t>为人力资源管理概述、工作分析与工作设计和人力资源规划等三章；</a:t>
            </a:r>
          </a:p>
          <a:p>
            <a:pPr>
              <a:lnSpc>
                <a:spcPct val="130000"/>
              </a:lnSpc>
            </a:pPr>
            <a:r>
              <a:rPr lang="zh-CN" altLang="en-US" sz="3200" b="1" dirty="0">
                <a:solidFill>
                  <a:srgbClr val="0033CC"/>
                </a:solidFill>
              </a:rPr>
              <a:t>第二阶段</a:t>
            </a:r>
            <a:r>
              <a:rPr lang="zh-CN" altLang="en-US" sz="3200" b="1" dirty="0"/>
              <a:t>为招聘、绩效管理、薪酬、 员工培训和职业生涯设计等五章。</a:t>
            </a:r>
          </a:p>
        </p:txBody>
      </p:sp>
    </p:spTree>
  </p:cSld>
  <p:clrMapOvr>
    <a:masterClrMapping/>
  </p:clrMapOvr>
  <p:transition>
    <p:rand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801794" name="标题 801793"/>
          <p:cNvSpPr>
            <a:spLocks noGrp="1"/>
          </p:cNvSpPr>
          <p:nvPr>
            <p:ph type="title"/>
          </p:nvPr>
        </p:nvSpPr>
        <p:spPr>
          <a:xfrm>
            <a:off x="755650" y="-242887"/>
            <a:ext cx="7772400" cy="1143000"/>
          </a:xfrm>
          <a:ln/>
        </p:spPr>
        <p:txBody>
          <a:bodyPr anchor="ctr"/>
          <a:lstStyle/>
          <a:p>
            <a:r>
              <a:rPr lang="zh-CN" altLang="en-US" sz="3200" b="1" dirty="0"/>
              <a:t>二、非定量问卷调查法</a:t>
            </a:r>
          </a:p>
        </p:txBody>
      </p:sp>
      <p:sp>
        <p:nvSpPr>
          <p:cNvPr id="801795" name="文本占位符 801794"/>
          <p:cNvSpPr>
            <a:spLocks noGrp="1"/>
          </p:cNvSpPr>
          <p:nvPr>
            <p:ph type="body" idx="1"/>
          </p:nvPr>
        </p:nvSpPr>
        <p:spPr>
          <a:xfrm>
            <a:off x="250825" y="836613"/>
            <a:ext cx="8497888" cy="5688012"/>
          </a:xfrm>
          <a:ln/>
        </p:spPr>
        <p:txBody>
          <a:bodyPr/>
          <a:lstStyle/>
          <a:p>
            <a:pPr marL="0" indent="0">
              <a:lnSpc>
                <a:spcPct val="140000"/>
              </a:lnSpc>
              <a:buNone/>
            </a:pPr>
            <a:r>
              <a:rPr lang="en-US" altLang="zh-CN" dirty="0"/>
              <a:t>  </a:t>
            </a:r>
            <a:r>
              <a:rPr lang="zh-CN" altLang="en-US" sz="2800" b="1" dirty="0"/>
              <a:t>非定量问卷调查法是通过将问题制作成问卷发给员工，让其填写来搜集信息</a:t>
            </a:r>
            <a:r>
              <a:rPr lang="zh-CN" altLang="en-US" sz="2800" dirty="0"/>
              <a:t>。</a:t>
            </a:r>
            <a:endParaRPr lang="zh-CN" altLang="en-US" sz="2800"/>
          </a:p>
          <a:p>
            <a:pPr marL="0" indent="0">
              <a:lnSpc>
                <a:spcPct val="140000"/>
              </a:lnSpc>
            </a:pPr>
            <a:r>
              <a:rPr lang="zh-CN" altLang="en-US" sz="2800" b="1" dirty="0"/>
              <a:t>   优点</a:t>
            </a:r>
          </a:p>
          <a:p>
            <a:pPr marL="1009650" lvl="1" indent="-381000">
              <a:lnSpc>
                <a:spcPct val="140000"/>
              </a:lnSpc>
            </a:pPr>
            <a:r>
              <a:rPr lang="zh-CN" altLang="en-US" b="1" dirty="0"/>
              <a:t>能迅速得到进行职位分析所需的资料、速度快；</a:t>
            </a:r>
          </a:p>
          <a:p>
            <a:pPr marL="1009650" lvl="1" indent="-381000">
              <a:lnSpc>
                <a:spcPct val="140000"/>
              </a:lnSpc>
            </a:pPr>
            <a:r>
              <a:rPr lang="zh-CN" altLang="en-US" b="1" dirty="0"/>
              <a:t>节省时间和人力，实施费用较低；</a:t>
            </a:r>
          </a:p>
          <a:p>
            <a:pPr marL="1009650" lvl="1" indent="-381000">
              <a:lnSpc>
                <a:spcPct val="140000"/>
              </a:lnSpc>
            </a:pPr>
            <a:r>
              <a:rPr lang="zh-CN" altLang="en-US" b="1" dirty="0"/>
              <a:t>调查表可在工作之余填写，不会影响工作；</a:t>
            </a:r>
          </a:p>
          <a:p>
            <a:pPr marL="1009650" lvl="1" indent="-381000">
              <a:lnSpc>
                <a:spcPct val="140000"/>
              </a:lnSpc>
            </a:pPr>
            <a:r>
              <a:rPr lang="zh-CN" altLang="en-US" b="1" dirty="0"/>
              <a:t>可以使调查的样本量很大，适用于需要对很多工作者进行调查的情况。</a:t>
            </a:r>
          </a:p>
          <a:p>
            <a:pPr marL="0" indent="0">
              <a:lnSpc>
                <a:spcPct val="140000"/>
              </a:lnSpc>
            </a:pPr>
            <a:r>
              <a:rPr lang="zh-CN" altLang="en-US" sz="2800" b="1" dirty="0"/>
              <a:t> </a:t>
            </a:r>
          </a:p>
        </p:txBody>
      </p:sp>
    </p:spTree>
  </p:cSld>
  <p:clrMapOvr>
    <a:masterClrMapping/>
  </p:clrMapOvr>
  <p:transition>
    <p:rand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806914" name="标题 806913"/>
          <p:cNvSpPr>
            <a:spLocks noGrp="1"/>
          </p:cNvSpPr>
          <p:nvPr>
            <p:ph type="title"/>
          </p:nvPr>
        </p:nvSpPr>
        <p:spPr>
          <a:ln/>
        </p:spPr>
        <p:txBody>
          <a:bodyPr anchor="ctr"/>
          <a:lstStyle/>
          <a:p>
            <a:endParaRPr dirty="0"/>
          </a:p>
        </p:txBody>
      </p:sp>
      <p:sp>
        <p:nvSpPr>
          <p:cNvPr id="806915" name="文本占位符 806914"/>
          <p:cNvSpPr>
            <a:spLocks noGrp="1"/>
          </p:cNvSpPr>
          <p:nvPr>
            <p:ph type="body" idx="1"/>
          </p:nvPr>
        </p:nvSpPr>
        <p:spPr>
          <a:ln/>
        </p:spPr>
        <p:txBody>
          <a:bodyPr/>
          <a:lstStyle/>
          <a:p>
            <a:pPr>
              <a:lnSpc>
                <a:spcPct val="140000"/>
              </a:lnSpc>
            </a:pPr>
            <a:r>
              <a:rPr lang="zh-CN" altLang="en-US" b="1" dirty="0"/>
              <a:t>缺点</a:t>
            </a:r>
          </a:p>
          <a:p>
            <a:pPr lvl="1">
              <a:lnSpc>
                <a:spcPct val="140000"/>
              </a:lnSpc>
            </a:pPr>
            <a:r>
              <a:rPr lang="zh-CN" altLang="en-US" sz="2400" b="1" dirty="0"/>
              <a:t>设计理想的调查表费时、费力，设计费用较高；</a:t>
            </a:r>
          </a:p>
          <a:p>
            <a:pPr lvl="1">
              <a:lnSpc>
                <a:spcPct val="140000"/>
              </a:lnSpc>
            </a:pPr>
            <a:r>
              <a:rPr lang="zh-CN" altLang="en-US" sz="2400" b="1" dirty="0"/>
              <a:t>调查表由工作者单独填写，缺乏交流；</a:t>
            </a:r>
          </a:p>
          <a:p>
            <a:pPr lvl="1">
              <a:lnSpc>
                <a:spcPct val="140000"/>
              </a:lnSpc>
            </a:pPr>
            <a:r>
              <a:rPr lang="zh-CN" altLang="en-US" sz="2400" b="1" dirty="0"/>
              <a:t>被调查者可能不积极配合，不认真填写，从而影响调查质量。</a:t>
            </a:r>
          </a:p>
          <a:p>
            <a:endParaRPr lang="zh-CN" altLang="en-US" b="1" dirty="0"/>
          </a:p>
        </p:txBody>
      </p:sp>
    </p:spTree>
  </p:cSld>
  <p:clrMapOvr>
    <a:masterClrMapping/>
  </p:clrMapOvr>
  <p:transition>
    <p:rand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803842" name="标题 803841"/>
          <p:cNvSpPr>
            <a:spLocks noGrp="1"/>
          </p:cNvSpPr>
          <p:nvPr>
            <p:ph type="title"/>
          </p:nvPr>
        </p:nvSpPr>
        <p:spPr>
          <a:xfrm>
            <a:off x="684213" y="228600"/>
            <a:ext cx="7773987" cy="752475"/>
          </a:xfrm>
          <a:ln/>
        </p:spPr>
        <p:txBody>
          <a:bodyPr anchor="ctr"/>
          <a:lstStyle/>
          <a:p>
            <a:r>
              <a:rPr lang="zh-CN" altLang="en-US" sz="3600" b="1" dirty="0"/>
              <a:t>三、观察法</a:t>
            </a:r>
          </a:p>
        </p:txBody>
      </p:sp>
      <p:sp>
        <p:nvSpPr>
          <p:cNvPr id="803843" name="文本占位符 803842"/>
          <p:cNvSpPr>
            <a:spLocks noGrp="1"/>
          </p:cNvSpPr>
          <p:nvPr>
            <p:ph type="body" idx="1"/>
          </p:nvPr>
        </p:nvSpPr>
        <p:spPr>
          <a:xfrm>
            <a:off x="611188" y="1052513"/>
            <a:ext cx="7923212" cy="4357687"/>
          </a:xfrm>
          <a:ln/>
        </p:spPr>
        <p:txBody>
          <a:bodyPr/>
          <a:lstStyle/>
          <a:p>
            <a:pPr marL="0" indent="0">
              <a:lnSpc>
                <a:spcPct val="160000"/>
              </a:lnSpc>
              <a:spcAft>
                <a:spcPct val="65000"/>
              </a:spcAft>
              <a:buNone/>
            </a:pPr>
            <a:r>
              <a:rPr lang="en-US" altLang="zh-CN" dirty="0"/>
              <a:t>     </a:t>
            </a:r>
            <a:r>
              <a:rPr lang="zh-CN" altLang="en-US" sz="2400" b="1" dirty="0"/>
              <a:t>由职位分析人员直接观察所需分析的工作，记录某一时期该职位工作的内容、形式、过程和方法，在此基础上进行分析的方法。</a:t>
            </a:r>
          </a:p>
          <a:p>
            <a:pPr lvl="1">
              <a:lnSpc>
                <a:spcPct val="160000"/>
              </a:lnSpc>
              <a:spcAft>
                <a:spcPct val="65000"/>
              </a:spcAft>
              <a:buFont typeface="Wingdings" panose="05000000000000000000" pitchFamily="2" charset="2"/>
              <a:buChar char="u"/>
            </a:pPr>
            <a:r>
              <a:rPr lang="zh-CN" altLang="en-US" sz="2400" b="1" dirty="0"/>
              <a:t>优点：职位分析人员能较全面、深入地了解工作的要求和内容。</a:t>
            </a:r>
          </a:p>
          <a:p>
            <a:pPr lvl="1">
              <a:lnSpc>
                <a:spcPct val="160000"/>
              </a:lnSpc>
              <a:spcAft>
                <a:spcPct val="65000"/>
              </a:spcAft>
              <a:buFont typeface="Wingdings" panose="05000000000000000000" pitchFamily="2" charset="2"/>
              <a:buChar char="u"/>
            </a:pPr>
            <a:r>
              <a:rPr lang="zh-CN" altLang="en-US" sz="2400" b="1" dirty="0"/>
              <a:t>缺点：只适用于工作内容主要是由身体活动来完成而且重复性大、重复周期较短的工作。</a:t>
            </a:r>
            <a:endParaRPr lang="zh-CN" altLang="en-US" sz="2400" b="1"/>
          </a:p>
        </p:txBody>
      </p:sp>
    </p:spTree>
  </p:cSld>
  <p:clrMapOvr>
    <a:masterClrMapping/>
  </p:clrMapOvr>
  <p:transition>
    <p:rand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804866" name="标题 804865"/>
          <p:cNvSpPr>
            <a:spLocks noGrp="1"/>
          </p:cNvSpPr>
          <p:nvPr>
            <p:ph type="title"/>
          </p:nvPr>
        </p:nvSpPr>
        <p:spPr>
          <a:xfrm>
            <a:off x="684213" y="228600"/>
            <a:ext cx="7773987" cy="823913"/>
          </a:xfrm>
          <a:ln/>
        </p:spPr>
        <p:txBody>
          <a:bodyPr anchor="ctr"/>
          <a:lstStyle/>
          <a:p>
            <a:r>
              <a:rPr lang="zh-CN" altLang="en-US" sz="3200" b="1" dirty="0"/>
              <a:t>四、关键事件技术（</a:t>
            </a:r>
            <a:r>
              <a:rPr lang="en-US" altLang="zh-CN" sz="3200" b="1" dirty="0"/>
              <a:t>CIT</a:t>
            </a:r>
            <a:r>
              <a:rPr lang="zh-CN" altLang="en-US" dirty="0"/>
              <a:t>）</a:t>
            </a:r>
          </a:p>
        </p:txBody>
      </p:sp>
      <p:sp>
        <p:nvSpPr>
          <p:cNvPr id="804867" name="文本占位符 804866"/>
          <p:cNvSpPr>
            <a:spLocks noGrp="1"/>
          </p:cNvSpPr>
          <p:nvPr>
            <p:ph type="body" idx="1"/>
          </p:nvPr>
        </p:nvSpPr>
        <p:spPr>
          <a:xfrm>
            <a:off x="684213" y="1052513"/>
            <a:ext cx="8459787" cy="5616575"/>
          </a:xfrm>
          <a:ln/>
        </p:spPr>
        <p:txBody>
          <a:bodyPr/>
          <a:lstStyle/>
          <a:p>
            <a:pPr marL="0" indent="0">
              <a:lnSpc>
                <a:spcPct val="150000"/>
              </a:lnSpc>
              <a:spcAft>
                <a:spcPct val="10000"/>
              </a:spcAft>
              <a:buNone/>
            </a:pPr>
            <a:r>
              <a:rPr lang="en-US" altLang="zh-CN" dirty="0"/>
              <a:t>     </a:t>
            </a:r>
            <a:r>
              <a:rPr lang="zh-CN" altLang="en-US" sz="2400" b="1" dirty="0"/>
              <a:t>关键事件技术是通过一定的表格，专门记录工作者工作过程中那些特别有效或特别无效的行为，以此作为确定任职资格的一种依据。</a:t>
            </a:r>
          </a:p>
          <a:p>
            <a:pPr marL="0" indent="0">
              <a:lnSpc>
                <a:spcPct val="150000"/>
              </a:lnSpc>
              <a:spcAft>
                <a:spcPct val="10000"/>
              </a:spcAft>
              <a:buNone/>
            </a:pPr>
            <a:r>
              <a:rPr lang="zh-CN" altLang="en-US" sz="2400" b="1" dirty="0"/>
              <a:t>     记录的内容包括：</a:t>
            </a:r>
          </a:p>
          <a:p>
            <a:pPr lvl="1">
              <a:lnSpc>
                <a:spcPct val="150000"/>
              </a:lnSpc>
              <a:spcAft>
                <a:spcPct val="10000"/>
              </a:spcAft>
              <a:buFont typeface="Wingdings" panose="05000000000000000000" pitchFamily="2" charset="2"/>
              <a:buChar char="u"/>
            </a:pPr>
            <a:r>
              <a:rPr lang="zh-CN" altLang="en-US" sz="2400" b="1" dirty="0"/>
              <a:t>导致事件发生的原因</a:t>
            </a:r>
          </a:p>
          <a:p>
            <a:pPr lvl="1">
              <a:lnSpc>
                <a:spcPct val="150000"/>
              </a:lnSpc>
              <a:spcAft>
                <a:spcPct val="10000"/>
              </a:spcAft>
              <a:buFont typeface="Wingdings" panose="05000000000000000000" pitchFamily="2" charset="2"/>
              <a:buChar char="u"/>
            </a:pPr>
            <a:r>
              <a:rPr lang="zh-CN" altLang="en-US" sz="2400" b="1" dirty="0"/>
              <a:t>有效和无效行为的特征现象</a:t>
            </a:r>
          </a:p>
          <a:p>
            <a:pPr lvl="1">
              <a:lnSpc>
                <a:spcPct val="150000"/>
              </a:lnSpc>
              <a:spcAft>
                <a:spcPct val="10000"/>
              </a:spcAft>
              <a:buFont typeface="Wingdings" panose="05000000000000000000" pitchFamily="2" charset="2"/>
              <a:buChar char="u"/>
            </a:pPr>
            <a:r>
              <a:rPr lang="zh-CN" altLang="en-US" sz="2400" b="1" dirty="0"/>
              <a:t>行为的后果</a:t>
            </a:r>
          </a:p>
          <a:p>
            <a:pPr lvl="1">
              <a:lnSpc>
                <a:spcPct val="150000"/>
              </a:lnSpc>
              <a:spcAft>
                <a:spcPct val="10000"/>
              </a:spcAft>
              <a:buFont typeface="Wingdings" panose="05000000000000000000" pitchFamily="2" charset="2"/>
              <a:buChar char="u"/>
            </a:pPr>
            <a:r>
              <a:rPr lang="zh-CN" altLang="en-US" sz="2400" b="1" dirty="0"/>
              <a:t>工作者可以控制的氛围</a:t>
            </a:r>
          </a:p>
          <a:p>
            <a:pPr lvl="1">
              <a:lnSpc>
                <a:spcPct val="150000"/>
              </a:lnSpc>
              <a:spcAft>
                <a:spcPct val="10000"/>
              </a:spcAft>
              <a:buFont typeface="Wingdings" panose="05000000000000000000" pitchFamily="2" charset="2"/>
              <a:buChar char="u"/>
            </a:pPr>
            <a:r>
              <a:rPr lang="zh-CN" altLang="en-US" sz="2400" b="1" dirty="0"/>
              <a:t>努力程度的评估</a:t>
            </a:r>
          </a:p>
        </p:txBody>
      </p:sp>
    </p:spTree>
  </p:cSld>
  <p:clrMapOvr>
    <a:masterClrMapping/>
  </p:clrMapOvr>
  <p:transition>
    <p:rand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805890" name="标题 805889"/>
          <p:cNvSpPr>
            <a:spLocks noGrp="1"/>
          </p:cNvSpPr>
          <p:nvPr>
            <p:ph type="title"/>
          </p:nvPr>
        </p:nvSpPr>
        <p:spPr>
          <a:xfrm>
            <a:off x="827088" y="228600"/>
            <a:ext cx="7631112" cy="679450"/>
          </a:xfrm>
          <a:ln/>
        </p:spPr>
        <p:txBody>
          <a:bodyPr anchor="ctr"/>
          <a:lstStyle/>
          <a:p>
            <a:r>
              <a:rPr lang="zh-CN" altLang="en-US" sz="3200" b="1" dirty="0"/>
              <a:t>关键事件记录的操作步骤</a:t>
            </a:r>
            <a:endParaRPr lang="zh-CN" altLang="en-US" sz="3200" b="1"/>
          </a:p>
        </p:txBody>
      </p:sp>
      <p:sp>
        <p:nvSpPr>
          <p:cNvPr id="805891" name="文本占位符 805890"/>
          <p:cNvSpPr>
            <a:spLocks noGrp="1"/>
          </p:cNvSpPr>
          <p:nvPr>
            <p:ph type="body" idx="1"/>
          </p:nvPr>
        </p:nvSpPr>
        <p:spPr>
          <a:xfrm>
            <a:off x="755650" y="908050"/>
            <a:ext cx="7772400" cy="3810000"/>
          </a:xfrm>
          <a:ln/>
        </p:spPr>
        <p:txBody>
          <a:bodyPr/>
          <a:lstStyle/>
          <a:p>
            <a:pPr>
              <a:lnSpc>
                <a:spcPct val="160000"/>
              </a:lnSpc>
              <a:spcAft>
                <a:spcPct val="40000"/>
              </a:spcAft>
            </a:pPr>
            <a:r>
              <a:rPr lang="en-US" altLang="zh-CN" sz="2800" b="1" dirty="0"/>
              <a:t>1</a:t>
            </a:r>
            <a:r>
              <a:rPr lang="zh-CN" altLang="en-US" sz="2800" b="1" dirty="0"/>
              <a:t>、把每一关键事件打印在卡片上。</a:t>
            </a:r>
          </a:p>
          <a:p>
            <a:pPr>
              <a:lnSpc>
                <a:spcPct val="160000"/>
              </a:lnSpc>
              <a:spcAft>
                <a:spcPct val="40000"/>
              </a:spcAft>
            </a:pPr>
            <a:r>
              <a:rPr lang="zh-CN" altLang="en-US" sz="2800" b="1" dirty="0"/>
              <a:t> </a:t>
            </a:r>
            <a:r>
              <a:rPr lang="en-US" altLang="zh-CN" sz="2800" b="1" dirty="0"/>
              <a:t>2</a:t>
            </a:r>
            <a:r>
              <a:rPr lang="zh-CN" altLang="en-US" sz="2800" b="1" dirty="0"/>
              <a:t>、让多位有经验的职位分析者对所有卡片进行分类，分类的标准可以统一，也可不统一，对那些分类有争议的事件要讨论，直到取得一致意见。</a:t>
            </a:r>
          </a:p>
          <a:p>
            <a:pPr>
              <a:lnSpc>
                <a:spcPct val="160000"/>
              </a:lnSpc>
              <a:spcAft>
                <a:spcPct val="40000"/>
              </a:spcAft>
            </a:pPr>
            <a:r>
              <a:rPr lang="zh-CN" altLang="en-US" sz="2800" b="1" dirty="0"/>
              <a:t>对类别予以明确的概括和定义。</a:t>
            </a:r>
          </a:p>
          <a:p>
            <a:pPr>
              <a:lnSpc>
                <a:spcPct val="160000"/>
              </a:lnSpc>
              <a:spcAft>
                <a:spcPct val="40000"/>
              </a:spcAft>
            </a:pPr>
            <a:r>
              <a:rPr lang="zh-CN" altLang="en-US" sz="2800" b="1" dirty="0"/>
              <a:t>资格条件比较。</a:t>
            </a:r>
            <a:endParaRPr lang="zh-CN" altLang="en-US" sz="2800" b="1"/>
          </a:p>
        </p:txBody>
      </p:sp>
    </p:spTree>
  </p:cSld>
  <p:clrMapOvr>
    <a:masterClrMapping/>
  </p:clrMapOvr>
  <p:transition>
    <p:rand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807938" name="标题 807937"/>
          <p:cNvSpPr>
            <a:spLocks noGrp="1"/>
          </p:cNvSpPr>
          <p:nvPr>
            <p:ph type="title"/>
          </p:nvPr>
        </p:nvSpPr>
        <p:spPr>
          <a:xfrm>
            <a:off x="755650" y="228600"/>
            <a:ext cx="7702550" cy="679450"/>
          </a:xfrm>
          <a:ln/>
        </p:spPr>
        <p:txBody>
          <a:bodyPr anchor="ctr"/>
          <a:lstStyle/>
          <a:p>
            <a:r>
              <a:rPr lang="zh-CN" altLang="en-US" sz="3200" b="1" dirty="0"/>
              <a:t>五、工作日志法</a:t>
            </a:r>
            <a:endParaRPr lang="zh-CN" altLang="en-US" sz="3200" b="1"/>
          </a:p>
        </p:txBody>
      </p:sp>
      <p:sp>
        <p:nvSpPr>
          <p:cNvPr id="807939" name="文本占位符 807938"/>
          <p:cNvSpPr>
            <a:spLocks noGrp="1"/>
          </p:cNvSpPr>
          <p:nvPr>
            <p:ph type="body" idx="1"/>
          </p:nvPr>
        </p:nvSpPr>
        <p:spPr>
          <a:xfrm>
            <a:off x="539750" y="836613"/>
            <a:ext cx="8208963" cy="5400675"/>
          </a:xfrm>
          <a:ln/>
        </p:spPr>
        <p:txBody>
          <a:bodyPr/>
          <a:lstStyle/>
          <a:p>
            <a:pPr marL="0" indent="0">
              <a:lnSpc>
                <a:spcPct val="170000"/>
              </a:lnSpc>
              <a:spcAft>
                <a:spcPct val="40000"/>
              </a:spcAft>
              <a:buNone/>
            </a:pPr>
            <a:r>
              <a:rPr lang="en-US" altLang="zh-CN" dirty="0"/>
              <a:t>     </a:t>
            </a:r>
            <a:r>
              <a:rPr lang="zh-CN" altLang="en-US" sz="2800" b="1" dirty="0"/>
              <a:t>工作日志法是由职位的任职者本人按照时间顺序记录工作过程，然后经过归纳提炼取得所需要资料的一种方法。</a:t>
            </a:r>
          </a:p>
          <a:p>
            <a:pPr marL="828675" lvl="1">
              <a:lnSpc>
                <a:spcPct val="170000"/>
              </a:lnSpc>
              <a:spcAft>
                <a:spcPct val="40000"/>
              </a:spcAft>
            </a:pPr>
            <a:r>
              <a:rPr lang="zh-CN" altLang="en-US" b="1" dirty="0"/>
              <a:t>优点：搜集的信息比较全面，一般不容易遗漏。</a:t>
            </a:r>
          </a:p>
          <a:p>
            <a:pPr marL="828675" lvl="1">
              <a:lnSpc>
                <a:spcPct val="170000"/>
              </a:lnSpc>
              <a:spcAft>
                <a:spcPct val="40000"/>
              </a:spcAft>
            </a:pPr>
            <a:r>
              <a:rPr lang="zh-CN" altLang="en-US" b="1" dirty="0"/>
              <a:t>缺点：使用范围较小；信息整理量大，归纳工作繁琐。</a:t>
            </a:r>
            <a:r>
              <a:rPr lang="zh-CN" altLang="en-US" sz="2000" dirty="0"/>
              <a:t>  </a:t>
            </a:r>
            <a:r>
              <a:rPr lang="zh-CN" altLang="en-US" sz="2400" b="1" dirty="0"/>
              <a:t>员工反感，分析工作量太大</a:t>
            </a:r>
          </a:p>
          <a:p>
            <a:pPr marL="828675" lvl="1">
              <a:lnSpc>
                <a:spcPct val="170000"/>
              </a:lnSpc>
              <a:spcAft>
                <a:spcPct val="40000"/>
              </a:spcAft>
            </a:pPr>
            <a:r>
              <a:rPr lang="zh-CN" altLang="en-US" sz="2400" b="1" dirty="0"/>
              <a:t>可靠性：不能保证。</a:t>
            </a:r>
          </a:p>
          <a:p>
            <a:pPr marL="0" indent="0"/>
            <a:endParaRPr lang="zh-CN" altLang="en-US" b="1"/>
          </a:p>
        </p:txBody>
      </p:sp>
    </p:spTree>
  </p:cSld>
  <p:clrMapOvr>
    <a:masterClrMapping/>
  </p:clrMapOvr>
  <p:transition>
    <p:rand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808962" name="标题 808961"/>
          <p:cNvSpPr>
            <a:spLocks noGrp="1"/>
          </p:cNvSpPr>
          <p:nvPr>
            <p:ph type="title"/>
          </p:nvPr>
        </p:nvSpPr>
        <p:spPr>
          <a:xfrm>
            <a:off x="684213" y="-171450"/>
            <a:ext cx="7772400" cy="1143000"/>
          </a:xfrm>
          <a:ln/>
        </p:spPr>
        <p:txBody>
          <a:bodyPr anchor="ctr"/>
          <a:lstStyle/>
          <a:p>
            <a:r>
              <a:rPr lang="zh-CN" altLang="en-US" dirty="0"/>
              <a:t>工作日志填写示例</a:t>
            </a:r>
          </a:p>
        </p:txBody>
      </p:sp>
      <p:graphicFrame>
        <p:nvGraphicFramePr>
          <p:cNvPr id="808963" name="内容占位符 808962"/>
          <p:cNvGraphicFramePr>
            <a:graphicFrameLocks noGrp="1"/>
          </p:cNvGraphicFramePr>
          <p:nvPr>
            <p:ph idx="1"/>
          </p:nvPr>
        </p:nvGraphicFramePr>
        <p:xfrm>
          <a:off x="250825" y="908050"/>
          <a:ext cx="8631238" cy="5720081"/>
        </p:xfrm>
        <a:graphic>
          <a:graphicData uri="http://schemas.openxmlformats.org/drawingml/2006/table">
            <a:tbl>
              <a:tblPr/>
              <a:tblGrid>
                <a:gridCol w="908050">
                  <a:extLst>
                    <a:ext uri="{9D8B030D-6E8A-4147-A177-3AD203B41FA5}">
                      <a16:colId xmlns:a16="http://schemas.microsoft.com/office/drawing/2014/main" val="20000"/>
                    </a:ext>
                  </a:extLst>
                </a:gridCol>
                <a:gridCol w="1565275">
                  <a:extLst>
                    <a:ext uri="{9D8B030D-6E8A-4147-A177-3AD203B41FA5}">
                      <a16:colId xmlns:a16="http://schemas.microsoft.com/office/drawing/2014/main" val="20001"/>
                    </a:ext>
                  </a:extLst>
                </a:gridCol>
                <a:gridCol w="1711325">
                  <a:extLst>
                    <a:ext uri="{9D8B030D-6E8A-4147-A177-3AD203B41FA5}">
                      <a16:colId xmlns:a16="http://schemas.microsoft.com/office/drawing/2014/main" val="20002"/>
                    </a:ext>
                  </a:extLst>
                </a:gridCol>
                <a:gridCol w="1565275">
                  <a:extLst>
                    <a:ext uri="{9D8B030D-6E8A-4147-A177-3AD203B41FA5}">
                      <a16:colId xmlns:a16="http://schemas.microsoft.com/office/drawing/2014/main" val="20003"/>
                    </a:ext>
                  </a:extLst>
                </a:gridCol>
                <a:gridCol w="1692275">
                  <a:extLst>
                    <a:ext uri="{9D8B030D-6E8A-4147-A177-3AD203B41FA5}">
                      <a16:colId xmlns:a16="http://schemas.microsoft.com/office/drawing/2014/main" val="20004"/>
                    </a:ext>
                  </a:extLst>
                </a:gridCol>
                <a:gridCol w="1189038">
                  <a:extLst>
                    <a:ext uri="{9D8B030D-6E8A-4147-A177-3AD203B41FA5}">
                      <a16:colId xmlns:a16="http://schemas.microsoft.com/office/drawing/2014/main" val="20005"/>
                    </a:ext>
                  </a:extLst>
                </a:gridCol>
              </a:tblGrid>
              <a:tr h="633413">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lvl="0" algn="ctr">
                        <a:buNone/>
                      </a:pPr>
                      <a:r>
                        <a:rPr lang="zh-CN" altLang="en-US" sz="2400" dirty="0">
                          <a:latin typeface="黑体" panose="02010609060101010101" pitchFamily="49" charset="-122"/>
                          <a:cs typeface="Times New Roman" panose="02020603050405020304" pitchFamily="18" charset="0"/>
                        </a:rPr>
                        <a:t>日期</a:t>
                      </a:r>
                      <a:endParaRPr lang="zh-CN" altLang="en-US" sz="2400" dirty="0">
                        <a:latin typeface="黑体" panose="02010609060101010101" pitchFamily="49" charset="-122"/>
                        <a:ea typeface="Times New Roman" panose="02020603050405020304" pitchFamily="18" charset="0"/>
                      </a:endParaRPr>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lvl="0" algn="ctr">
                        <a:buNone/>
                      </a:pPr>
                      <a:r>
                        <a:rPr lang="en-US" altLang="zh-CN" sz="2400" dirty="0">
                          <a:latin typeface="黑体" panose="02010609060101010101" pitchFamily="49" charset="-122"/>
                          <a:cs typeface="Times New Roman" panose="02020603050405020304" pitchFamily="18" charset="0"/>
                        </a:rPr>
                        <a:t>6</a:t>
                      </a:r>
                      <a:r>
                        <a:rPr lang="zh-CN" altLang="en-US" sz="2400" dirty="0">
                          <a:latin typeface="黑体" panose="02010609060101010101" pitchFamily="49" charset="-122"/>
                          <a:cs typeface="Times New Roman" panose="02020603050405020304" pitchFamily="18" charset="0"/>
                        </a:rPr>
                        <a:t>月</a:t>
                      </a:r>
                      <a:r>
                        <a:rPr lang="en-US" altLang="zh-CN" sz="2400" dirty="0">
                          <a:latin typeface="黑体" panose="02010609060101010101" pitchFamily="49" charset="-122"/>
                          <a:cs typeface="Times New Roman" panose="02020603050405020304" pitchFamily="18" charset="0"/>
                        </a:rPr>
                        <a:t>6</a:t>
                      </a:r>
                      <a:r>
                        <a:rPr lang="zh-CN" altLang="en-US" sz="2400" dirty="0">
                          <a:latin typeface="黑体" panose="02010609060101010101" pitchFamily="49" charset="-122"/>
                          <a:cs typeface="Times New Roman" panose="02020603050405020304" pitchFamily="18" charset="0"/>
                        </a:rPr>
                        <a:t>日</a:t>
                      </a:r>
                      <a:endParaRPr lang="zh-CN" altLang="en-US" sz="2400" dirty="0">
                        <a:latin typeface="黑体" panose="02010609060101010101" pitchFamily="49" charset="-122"/>
                        <a:ea typeface="Times New Roman" panose="02020603050405020304" pitchFamily="18" charset="0"/>
                      </a:endParaRPr>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lvl="0" algn="ctr">
                        <a:buNone/>
                      </a:pPr>
                      <a:r>
                        <a:rPr lang="zh-CN" altLang="en-US" sz="2400" dirty="0">
                          <a:latin typeface="黑体" panose="02010609060101010101" pitchFamily="49" charset="-122"/>
                          <a:cs typeface="Times New Roman" panose="02020603050405020304" pitchFamily="18" charset="0"/>
                        </a:rPr>
                        <a:t>工作开始时间</a:t>
                      </a:r>
                      <a:endParaRPr lang="zh-CN" altLang="en-US" sz="2400" dirty="0">
                        <a:latin typeface="黑体" panose="02010609060101010101" pitchFamily="49" charset="-122"/>
                        <a:ea typeface="Times New Roman" panose="02020603050405020304" pitchFamily="18" charset="0"/>
                      </a:endParaRPr>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lvl="0" algn="ctr">
                        <a:buNone/>
                      </a:pPr>
                      <a:r>
                        <a:rPr lang="en-US" altLang="zh-CN" sz="2400" dirty="0">
                          <a:latin typeface="黑体" panose="02010609060101010101" pitchFamily="49" charset="-122"/>
                          <a:cs typeface="Times New Roman" panose="02020603050405020304" pitchFamily="18" charset="0"/>
                        </a:rPr>
                        <a:t>9</a:t>
                      </a:r>
                      <a:r>
                        <a:rPr lang="zh-CN" altLang="en-US" sz="2400" dirty="0">
                          <a:latin typeface="黑体" panose="02010609060101010101" pitchFamily="49" charset="-122"/>
                          <a:cs typeface="Times New Roman" panose="02020603050405020304" pitchFamily="18" charset="0"/>
                        </a:rPr>
                        <a:t>：</a:t>
                      </a:r>
                      <a:r>
                        <a:rPr lang="en-US" altLang="zh-CN" sz="2400">
                          <a:latin typeface="黑体" panose="02010609060101010101" pitchFamily="49" charset="-122"/>
                          <a:cs typeface="Times New Roman" panose="02020603050405020304" pitchFamily="18" charset="0"/>
                        </a:rPr>
                        <a:t>00</a:t>
                      </a:r>
                      <a:endParaRPr lang="zh-CN" altLang="en-US" sz="2400">
                        <a:latin typeface="黑体" panose="02010609060101010101" pitchFamily="49" charset="-122"/>
                        <a:ea typeface="Times New Roman" panose="02020603050405020304" pitchFamily="18" charset="0"/>
                      </a:endParaRPr>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lvl="0" algn="ctr">
                        <a:buNone/>
                      </a:pPr>
                      <a:r>
                        <a:rPr lang="zh-CN" altLang="en-US" sz="2400" dirty="0">
                          <a:latin typeface="黑体" panose="02010609060101010101" pitchFamily="49" charset="-122"/>
                          <a:cs typeface="Times New Roman" panose="02020603050405020304" pitchFamily="18" charset="0"/>
                        </a:rPr>
                        <a:t>工作结束时间</a:t>
                      </a:r>
                      <a:endParaRPr lang="zh-CN" altLang="en-US" sz="2400" dirty="0">
                        <a:latin typeface="黑体" panose="02010609060101010101" pitchFamily="49" charset="-122"/>
                        <a:ea typeface="Times New Roman" panose="02020603050405020304" pitchFamily="18" charset="0"/>
                      </a:endParaRPr>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lvl="0" algn="ctr">
                        <a:buNone/>
                      </a:pPr>
                      <a:r>
                        <a:rPr lang="en-US" altLang="zh-CN" sz="2400" dirty="0">
                          <a:latin typeface="黑体" panose="02010609060101010101" pitchFamily="49" charset="-122"/>
                          <a:cs typeface="Times New Roman" panose="02020603050405020304" pitchFamily="18" charset="0"/>
                        </a:rPr>
                        <a:t>17</a:t>
                      </a:r>
                      <a:r>
                        <a:rPr lang="zh-CN" altLang="en-US" sz="2400" dirty="0">
                          <a:latin typeface="黑体" panose="02010609060101010101" pitchFamily="49" charset="-122"/>
                          <a:cs typeface="Times New Roman" panose="02020603050405020304" pitchFamily="18" charset="0"/>
                        </a:rPr>
                        <a:t>：</a:t>
                      </a:r>
                      <a:r>
                        <a:rPr lang="en-US" altLang="zh-CN" sz="2400">
                          <a:latin typeface="黑体" panose="02010609060101010101" pitchFamily="49" charset="-122"/>
                          <a:cs typeface="Times New Roman" panose="02020603050405020304" pitchFamily="18" charset="0"/>
                        </a:rPr>
                        <a:t>30</a:t>
                      </a:r>
                      <a:endParaRPr lang="zh-CN" altLang="en-US" sz="2400">
                        <a:latin typeface="黑体" panose="02010609060101010101" pitchFamily="49" charset="-122"/>
                        <a:ea typeface="Times New Roman" panose="02020603050405020304" pitchFamily="18" charset="0"/>
                      </a:endParaRPr>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extLst>
                  <a:ext uri="{0D108BD9-81ED-4DB2-BD59-A6C34878D82A}">
                    <a16:rowId xmlns:a16="http://schemas.microsoft.com/office/drawing/2014/main" val="10000"/>
                  </a:ext>
                </a:extLst>
              </a:tr>
              <a:tr h="668337">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lvl="0" algn="ctr">
                        <a:buNone/>
                      </a:pPr>
                      <a:r>
                        <a:rPr lang="zh-CN" altLang="en-US" sz="2400" dirty="0">
                          <a:latin typeface="黑体" panose="02010609060101010101" pitchFamily="49" charset="-122"/>
                          <a:cs typeface="Times New Roman" panose="02020603050405020304" pitchFamily="18" charset="0"/>
                        </a:rPr>
                        <a:t>序号</a:t>
                      </a:r>
                      <a:endParaRPr lang="zh-CN" altLang="en-US" sz="2400" dirty="0">
                        <a:latin typeface="黑体" panose="02010609060101010101" pitchFamily="49" charset="-122"/>
                        <a:ea typeface="Times New Roman" panose="02020603050405020304" pitchFamily="18" charset="0"/>
                      </a:endParaRPr>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lvl="0" algn="ctr">
                        <a:buNone/>
                      </a:pPr>
                      <a:r>
                        <a:rPr lang="zh-CN" altLang="en-US" sz="2400" dirty="0">
                          <a:latin typeface="黑体" panose="02010609060101010101" pitchFamily="49" charset="-122"/>
                          <a:cs typeface="Times New Roman" panose="02020603050405020304" pitchFamily="18" charset="0"/>
                        </a:rPr>
                        <a:t>工作活动名称</a:t>
                      </a:r>
                      <a:endParaRPr lang="zh-CN" altLang="en-US" sz="2400" dirty="0">
                        <a:latin typeface="黑体" panose="02010609060101010101" pitchFamily="49" charset="-122"/>
                        <a:ea typeface="Times New Roman" panose="02020603050405020304" pitchFamily="18" charset="0"/>
                      </a:endParaRPr>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lvl="0" algn="ctr">
                        <a:buNone/>
                      </a:pPr>
                      <a:r>
                        <a:rPr lang="zh-CN" altLang="en-US" sz="2400" dirty="0">
                          <a:latin typeface="黑体" panose="02010609060101010101" pitchFamily="49" charset="-122"/>
                          <a:cs typeface="Times New Roman" panose="02020603050405020304" pitchFamily="18" charset="0"/>
                        </a:rPr>
                        <a:t>工作活动内容</a:t>
                      </a:r>
                      <a:endParaRPr lang="zh-CN" altLang="en-US" sz="2400" dirty="0">
                        <a:latin typeface="黑体" panose="02010609060101010101" pitchFamily="49" charset="-122"/>
                        <a:ea typeface="Times New Roman" panose="02020603050405020304" pitchFamily="18" charset="0"/>
                      </a:endParaRPr>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lvl="0" algn="ctr">
                        <a:buNone/>
                      </a:pPr>
                      <a:r>
                        <a:rPr lang="zh-CN" altLang="en-US" sz="2400" dirty="0">
                          <a:latin typeface="黑体" panose="02010609060101010101" pitchFamily="49" charset="-122"/>
                          <a:cs typeface="Times New Roman" panose="02020603050405020304" pitchFamily="18" charset="0"/>
                        </a:rPr>
                        <a:t>工作活动结果</a:t>
                      </a:r>
                      <a:endParaRPr lang="zh-CN" altLang="en-US" sz="2400" dirty="0">
                        <a:latin typeface="黑体" panose="02010609060101010101" pitchFamily="49" charset="-122"/>
                        <a:ea typeface="Times New Roman" panose="02020603050405020304" pitchFamily="18" charset="0"/>
                      </a:endParaRPr>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lvl="0" algn="ctr">
                        <a:buNone/>
                      </a:pPr>
                      <a:r>
                        <a:rPr lang="zh-CN" altLang="en-US" sz="2400" dirty="0">
                          <a:latin typeface="黑体" panose="02010609060101010101" pitchFamily="49" charset="-122"/>
                          <a:cs typeface="Times New Roman" panose="02020603050405020304" pitchFamily="18" charset="0"/>
                        </a:rPr>
                        <a:t>时间消耗</a:t>
                      </a:r>
                      <a:endParaRPr lang="zh-CN" altLang="en-US" sz="2400" dirty="0">
                        <a:latin typeface="黑体" panose="02010609060101010101" pitchFamily="49" charset="-122"/>
                        <a:ea typeface="Times New Roman" panose="02020603050405020304" pitchFamily="18" charset="0"/>
                      </a:endParaRPr>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lvl="0" algn="ctr">
                        <a:buNone/>
                      </a:pPr>
                      <a:r>
                        <a:rPr lang="zh-CN" altLang="en-US" sz="2400" dirty="0">
                          <a:latin typeface="黑体" panose="02010609060101010101" pitchFamily="49" charset="-122"/>
                          <a:cs typeface="Times New Roman" panose="02020603050405020304" pitchFamily="18" charset="0"/>
                        </a:rPr>
                        <a:t>备注</a:t>
                      </a:r>
                      <a:endParaRPr lang="zh-CN" altLang="en-US" sz="2400" dirty="0">
                        <a:latin typeface="黑体" panose="02010609060101010101" pitchFamily="49" charset="-122"/>
                        <a:ea typeface="Times New Roman" panose="02020603050405020304" pitchFamily="18" charset="0"/>
                      </a:endParaRPr>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extLst>
                  <a:ext uri="{0D108BD9-81ED-4DB2-BD59-A6C34878D82A}">
                    <a16:rowId xmlns:a16="http://schemas.microsoft.com/office/drawing/2014/main" val="10001"/>
                  </a:ext>
                </a:extLst>
              </a:tr>
              <a:tr h="649288">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lvl="0" algn="ctr">
                        <a:buNone/>
                      </a:pPr>
                      <a:r>
                        <a:rPr lang="en-US" altLang="zh-CN" sz="2400">
                          <a:latin typeface="黑体" panose="02010609060101010101" pitchFamily="49" charset="-122"/>
                          <a:cs typeface="Times New Roman" panose="02020603050405020304" pitchFamily="18" charset="0"/>
                        </a:rPr>
                        <a:t>1</a:t>
                      </a:r>
                      <a:endParaRPr lang="zh-CN" altLang="en-US" sz="2400">
                        <a:latin typeface="黑体" panose="02010609060101010101" pitchFamily="49" charset="-122"/>
                        <a:ea typeface="Times New Roman" panose="02020603050405020304" pitchFamily="18" charset="0"/>
                      </a:endParaRPr>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lvl="0" algn="ctr">
                        <a:buNone/>
                      </a:pPr>
                      <a:r>
                        <a:rPr lang="zh-CN" altLang="en-US" sz="2400" dirty="0">
                          <a:latin typeface="黑体" panose="02010609060101010101" pitchFamily="49" charset="-122"/>
                          <a:cs typeface="Times New Roman" panose="02020603050405020304" pitchFamily="18" charset="0"/>
                        </a:rPr>
                        <a:t>复印</a:t>
                      </a:r>
                      <a:endParaRPr lang="zh-CN" altLang="en-US" sz="2400" dirty="0">
                        <a:latin typeface="黑体" panose="02010609060101010101" pitchFamily="49" charset="-122"/>
                        <a:ea typeface="Times New Roman" panose="02020603050405020304" pitchFamily="18" charset="0"/>
                      </a:endParaRPr>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lvl="0" algn="ctr">
                        <a:buNone/>
                      </a:pPr>
                      <a:r>
                        <a:rPr lang="zh-CN" altLang="en-US" sz="2400" dirty="0">
                          <a:latin typeface="黑体" panose="02010609060101010101" pitchFamily="49" charset="-122"/>
                          <a:cs typeface="Times New Roman" panose="02020603050405020304" pitchFamily="18" charset="0"/>
                        </a:rPr>
                        <a:t>文件</a:t>
                      </a:r>
                      <a:endParaRPr lang="zh-CN" altLang="en-US" sz="2400" dirty="0">
                        <a:latin typeface="黑体" panose="02010609060101010101" pitchFamily="49" charset="-122"/>
                        <a:ea typeface="Times New Roman" panose="02020603050405020304" pitchFamily="18" charset="0"/>
                      </a:endParaRPr>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lvl="0" algn="ctr">
                        <a:buNone/>
                      </a:pPr>
                      <a:r>
                        <a:rPr lang="en-US" altLang="zh-CN" sz="2400" dirty="0">
                          <a:latin typeface="黑体" panose="02010609060101010101" pitchFamily="49" charset="-122"/>
                          <a:cs typeface="Times New Roman" panose="02020603050405020304" pitchFamily="18" charset="0"/>
                        </a:rPr>
                        <a:t>40</a:t>
                      </a:r>
                      <a:r>
                        <a:rPr lang="zh-CN" altLang="en-US" sz="2400" dirty="0">
                          <a:latin typeface="黑体" panose="02010609060101010101" pitchFamily="49" charset="-122"/>
                          <a:cs typeface="Times New Roman" panose="02020603050405020304" pitchFamily="18" charset="0"/>
                        </a:rPr>
                        <a:t>页</a:t>
                      </a:r>
                      <a:endParaRPr lang="zh-CN" altLang="en-US" sz="2400" dirty="0">
                        <a:latin typeface="黑体" panose="02010609060101010101" pitchFamily="49" charset="-122"/>
                        <a:ea typeface="Times New Roman" panose="02020603050405020304" pitchFamily="18" charset="0"/>
                      </a:endParaRPr>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lvl="0" algn="ctr">
                        <a:buNone/>
                      </a:pPr>
                      <a:r>
                        <a:rPr lang="en-US" altLang="zh-CN" sz="2400" dirty="0">
                          <a:latin typeface="黑体" panose="02010609060101010101" pitchFamily="49" charset="-122"/>
                          <a:cs typeface="Times New Roman" panose="02020603050405020304" pitchFamily="18" charset="0"/>
                        </a:rPr>
                        <a:t>5</a:t>
                      </a:r>
                      <a:r>
                        <a:rPr lang="zh-CN" altLang="en-US" sz="2400" dirty="0">
                          <a:latin typeface="黑体" panose="02010609060101010101" pitchFamily="49" charset="-122"/>
                          <a:cs typeface="Times New Roman" panose="02020603050405020304" pitchFamily="18" charset="0"/>
                        </a:rPr>
                        <a:t>分钟</a:t>
                      </a:r>
                      <a:endParaRPr lang="zh-CN" altLang="en-US" sz="2400" dirty="0">
                        <a:latin typeface="黑体" panose="02010609060101010101" pitchFamily="49" charset="-122"/>
                        <a:ea typeface="Times New Roman" panose="02020603050405020304" pitchFamily="18" charset="0"/>
                      </a:endParaRPr>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lvl="0" algn="ctr">
                        <a:buNone/>
                      </a:pPr>
                      <a:r>
                        <a:rPr lang="zh-CN" altLang="en-US" sz="2400" dirty="0">
                          <a:latin typeface="黑体" panose="02010609060101010101" pitchFamily="49" charset="-122"/>
                          <a:cs typeface="Times New Roman" panose="02020603050405020304" pitchFamily="18" charset="0"/>
                        </a:rPr>
                        <a:t>存档</a:t>
                      </a:r>
                      <a:endParaRPr lang="zh-CN" altLang="en-US" sz="2400" dirty="0">
                        <a:latin typeface="黑体" panose="02010609060101010101" pitchFamily="49" charset="-122"/>
                        <a:ea typeface="Times New Roman" panose="02020603050405020304" pitchFamily="18" charset="0"/>
                      </a:endParaRPr>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extLst>
                  <a:ext uri="{0D108BD9-81ED-4DB2-BD59-A6C34878D82A}">
                    <a16:rowId xmlns:a16="http://schemas.microsoft.com/office/drawing/2014/main" val="10002"/>
                  </a:ext>
                </a:extLst>
              </a:tr>
              <a:tr h="650875">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lvl="0" algn="ctr">
                        <a:buNone/>
                      </a:pPr>
                      <a:r>
                        <a:rPr lang="en-US" altLang="zh-CN" sz="2400">
                          <a:latin typeface="黑体" panose="02010609060101010101" pitchFamily="49" charset="-122"/>
                          <a:cs typeface="Times New Roman" panose="02020603050405020304" pitchFamily="18" charset="0"/>
                        </a:rPr>
                        <a:t>2</a:t>
                      </a:r>
                      <a:endParaRPr lang="zh-CN" altLang="en-US" sz="2400">
                        <a:latin typeface="黑体" panose="02010609060101010101" pitchFamily="49" charset="-122"/>
                        <a:ea typeface="Times New Roman" panose="02020603050405020304" pitchFamily="18" charset="0"/>
                      </a:endParaRPr>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lvl="0" algn="ctr">
                        <a:buNone/>
                      </a:pPr>
                      <a:r>
                        <a:rPr lang="zh-CN" altLang="en-US" sz="2400" dirty="0">
                          <a:latin typeface="黑体" panose="02010609060101010101" pitchFamily="49" charset="-122"/>
                          <a:cs typeface="Times New Roman" panose="02020603050405020304" pitchFamily="18" charset="0"/>
                        </a:rPr>
                        <a:t>起草公文</a:t>
                      </a:r>
                      <a:endParaRPr lang="zh-CN" altLang="en-US" sz="2400" dirty="0">
                        <a:latin typeface="黑体" panose="02010609060101010101" pitchFamily="49" charset="-122"/>
                        <a:ea typeface="Times New Roman" panose="02020603050405020304" pitchFamily="18" charset="0"/>
                      </a:endParaRPr>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lvl="0" algn="ctr">
                        <a:buNone/>
                      </a:pPr>
                      <a:r>
                        <a:rPr lang="zh-CN" altLang="en-US" sz="2400" dirty="0">
                          <a:latin typeface="黑体" panose="02010609060101010101" pitchFamily="49" charset="-122"/>
                          <a:cs typeface="Times New Roman" panose="02020603050405020304" pitchFamily="18" charset="0"/>
                        </a:rPr>
                        <a:t>代理委托书</a:t>
                      </a:r>
                      <a:endParaRPr lang="zh-CN" altLang="en-US" sz="2400" dirty="0">
                        <a:latin typeface="黑体" panose="02010609060101010101" pitchFamily="49" charset="-122"/>
                        <a:ea typeface="Times New Roman" panose="02020603050405020304" pitchFamily="18" charset="0"/>
                      </a:endParaRPr>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lvl="0" algn="ctr">
                        <a:buNone/>
                      </a:pPr>
                      <a:r>
                        <a:rPr lang="en-US" altLang="zh-CN" sz="2400" dirty="0">
                          <a:latin typeface="黑体" panose="02010609060101010101" pitchFamily="49" charset="-122"/>
                          <a:cs typeface="Times New Roman" panose="02020603050405020304" pitchFamily="18" charset="0"/>
                        </a:rPr>
                        <a:t>1200</a:t>
                      </a:r>
                      <a:r>
                        <a:rPr lang="zh-CN" altLang="en-US" sz="2400" dirty="0">
                          <a:latin typeface="黑体" panose="02010609060101010101" pitchFamily="49" charset="-122"/>
                          <a:cs typeface="Times New Roman" panose="02020603050405020304" pitchFamily="18" charset="0"/>
                        </a:rPr>
                        <a:t>字</a:t>
                      </a:r>
                      <a:endParaRPr lang="zh-CN" altLang="en-US" sz="2400" dirty="0">
                        <a:latin typeface="黑体" panose="02010609060101010101" pitchFamily="49" charset="-122"/>
                        <a:ea typeface="Times New Roman" panose="02020603050405020304" pitchFamily="18" charset="0"/>
                      </a:endParaRPr>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lvl="0" algn="ctr">
                        <a:buNone/>
                      </a:pPr>
                      <a:r>
                        <a:rPr lang="en-US" altLang="zh-CN" sz="2400" dirty="0">
                          <a:latin typeface="黑体" panose="02010609060101010101" pitchFamily="49" charset="-122"/>
                          <a:cs typeface="Times New Roman" panose="02020603050405020304" pitchFamily="18" charset="0"/>
                        </a:rPr>
                        <a:t>1</a:t>
                      </a:r>
                      <a:r>
                        <a:rPr lang="zh-CN" altLang="en-US" sz="2400" dirty="0">
                          <a:latin typeface="黑体" panose="02010609060101010101" pitchFamily="49" charset="-122"/>
                          <a:cs typeface="Times New Roman" panose="02020603050405020304" pitchFamily="18" charset="0"/>
                        </a:rPr>
                        <a:t>小时</a:t>
                      </a:r>
                      <a:endParaRPr lang="zh-CN" altLang="en-US" sz="2400" dirty="0">
                        <a:latin typeface="黑体" panose="02010609060101010101" pitchFamily="49" charset="-122"/>
                        <a:ea typeface="Times New Roman" panose="02020603050405020304" pitchFamily="18" charset="0"/>
                      </a:endParaRPr>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lvl="0" algn="ctr">
                        <a:buNone/>
                      </a:pPr>
                      <a:r>
                        <a:rPr lang="zh-CN" altLang="en-US" sz="2400" dirty="0">
                          <a:latin typeface="黑体" panose="02010609060101010101" pitchFamily="49" charset="-122"/>
                          <a:cs typeface="Times New Roman" panose="02020603050405020304" pitchFamily="18" charset="0"/>
                        </a:rPr>
                        <a:t>报上级</a:t>
                      </a:r>
                      <a:endParaRPr lang="zh-CN" altLang="en-US" sz="2400" dirty="0">
                        <a:latin typeface="黑体" panose="02010609060101010101" pitchFamily="49" charset="-122"/>
                        <a:ea typeface="Times New Roman" panose="02020603050405020304" pitchFamily="18" charset="0"/>
                      </a:endParaRPr>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extLst>
                  <a:ext uri="{0D108BD9-81ED-4DB2-BD59-A6C34878D82A}">
                    <a16:rowId xmlns:a16="http://schemas.microsoft.com/office/drawing/2014/main" val="10003"/>
                  </a:ext>
                </a:extLst>
              </a:tr>
              <a:tr h="649287">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lvl="0" algn="ctr">
                        <a:buNone/>
                      </a:pPr>
                      <a:r>
                        <a:rPr lang="en-US" altLang="zh-CN" sz="2400">
                          <a:latin typeface="黑体" panose="02010609060101010101" pitchFamily="49" charset="-122"/>
                          <a:cs typeface="Times New Roman" panose="02020603050405020304" pitchFamily="18" charset="0"/>
                        </a:rPr>
                        <a:t>3</a:t>
                      </a:r>
                      <a:endParaRPr lang="zh-CN" altLang="en-US" sz="2400">
                        <a:latin typeface="黑体" panose="02010609060101010101" pitchFamily="49" charset="-122"/>
                        <a:ea typeface="Times New Roman" panose="02020603050405020304" pitchFamily="18" charset="0"/>
                      </a:endParaRPr>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lvl="0" algn="ctr">
                        <a:buNone/>
                      </a:pPr>
                      <a:r>
                        <a:rPr lang="zh-CN" altLang="en-US" sz="2400" dirty="0">
                          <a:latin typeface="黑体" panose="02010609060101010101" pitchFamily="49" charset="-122"/>
                          <a:cs typeface="Times New Roman" panose="02020603050405020304" pitchFamily="18" charset="0"/>
                        </a:rPr>
                        <a:t>参加会议</a:t>
                      </a:r>
                      <a:endParaRPr lang="zh-CN" altLang="en-US" sz="2400" dirty="0">
                        <a:latin typeface="黑体" panose="02010609060101010101" pitchFamily="49" charset="-122"/>
                        <a:ea typeface="Times New Roman" panose="02020603050405020304" pitchFamily="18" charset="0"/>
                      </a:endParaRPr>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lvl="0" algn="ctr">
                        <a:buNone/>
                      </a:pPr>
                      <a:r>
                        <a:rPr lang="zh-CN" altLang="en-US" sz="2400" dirty="0">
                          <a:latin typeface="黑体" panose="02010609060101010101" pitchFamily="49" charset="-122"/>
                          <a:cs typeface="Times New Roman" panose="02020603050405020304" pitchFamily="18" charset="0"/>
                        </a:rPr>
                        <a:t>上级布置任务</a:t>
                      </a:r>
                      <a:endParaRPr lang="zh-CN" altLang="en-US" sz="2400" dirty="0">
                        <a:latin typeface="黑体" panose="02010609060101010101" pitchFamily="49" charset="-122"/>
                        <a:ea typeface="Times New Roman" panose="02020603050405020304" pitchFamily="18" charset="0"/>
                      </a:endParaRPr>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lvl="0" algn="ctr">
                        <a:buNone/>
                      </a:pPr>
                      <a:r>
                        <a:rPr lang="en-US" altLang="zh-CN" sz="2400" dirty="0">
                          <a:latin typeface="黑体" panose="02010609060101010101" pitchFamily="49" charset="-122"/>
                          <a:cs typeface="Times New Roman" panose="02020603050405020304" pitchFamily="18" charset="0"/>
                        </a:rPr>
                        <a:t>1</a:t>
                      </a:r>
                      <a:r>
                        <a:rPr lang="zh-CN" altLang="en-US" sz="2400" dirty="0">
                          <a:latin typeface="黑体" panose="02010609060101010101" pitchFamily="49" charset="-122"/>
                          <a:cs typeface="Times New Roman" panose="02020603050405020304" pitchFamily="18" charset="0"/>
                        </a:rPr>
                        <a:t>次</a:t>
                      </a:r>
                      <a:endParaRPr lang="zh-CN" altLang="en-US" sz="2400" dirty="0">
                        <a:latin typeface="黑体" panose="02010609060101010101" pitchFamily="49" charset="-122"/>
                        <a:ea typeface="Times New Roman" panose="02020603050405020304" pitchFamily="18" charset="0"/>
                      </a:endParaRPr>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lvl="0" algn="ctr">
                        <a:buNone/>
                      </a:pPr>
                      <a:r>
                        <a:rPr lang="en-US" altLang="zh-CN" sz="2400" dirty="0">
                          <a:latin typeface="黑体" panose="02010609060101010101" pitchFamily="49" charset="-122"/>
                          <a:cs typeface="Times New Roman" panose="02020603050405020304" pitchFamily="18" charset="0"/>
                        </a:rPr>
                        <a:t>30</a:t>
                      </a:r>
                      <a:r>
                        <a:rPr lang="zh-CN" altLang="en-US" sz="2400" dirty="0">
                          <a:latin typeface="黑体" panose="02010609060101010101" pitchFamily="49" charset="-122"/>
                          <a:cs typeface="Times New Roman" panose="02020603050405020304" pitchFamily="18" charset="0"/>
                        </a:rPr>
                        <a:t>分钟</a:t>
                      </a:r>
                      <a:endParaRPr lang="zh-CN" altLang="en-US" sz="2400" dirty="0">
                        <a:latin typeface="黑体" panose="02010609060101010101" pitchFamily="49" charset="-122"/>
                        <a:ea typeface="Times New Roman" panose="02020603050405020304" pitchFamily="18" charset="0"/>
                      </a:endParaRPr>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lvl="0" algn="ctr">
                        <a:buNone/>
                      </a:pPr>
                      <a:r>
                        <a:rPr lang="zh-CN" altLang="en-US" sz="2400" dirty="0">
                          <a:latin typeface="黑体" panose="02010609060101010101" pitchFamily="49" charset="-122"/>
                          <a:cs typeface="Times New Roman" panose="02020603050405020304" pitchFamily="18" charset="0"/>
                        </a:rPr>
                        <a:t>参与</a:t>
                      </a:r>
                      <a:endParaRPr lang="zh-CN" altLang="en-US" sz="2400" dirty="0">
                        <a:latin typeface="黑体" panose="02010609060101010101" pitchFamily="49" charset="-122"/>
                        <a:ea typeface="Times New Roman" panose="02020603050405020304" pitchFamily="18" charset="0"/>
                      </a:endParaRPr>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extLst>
                  <a:ext uri="{0D108BD9-81ED-4DB2-BD59-A6C34878D82A}">
                    <a16:rowId xmlns:a16="http://schemas.microsoft.com/office/drawing/2014/main" val="10004"/>
                  </a:ext>
                </a:extLst>
              </a:tr>
              <a:tr h="650875">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lvl="0" algn="ctr">
                        <a:buNone/>
                      </a:pPr>
                      <a:r>
                        <a:rPr lang="en-US" altLang="zh-CN" sz="2400">
                          <a:latin typeface="黑体" panose="02010609060101010101" pitchFamily="49" charset="-122"/>
                          <a:cs typeface="Times New Roman" panose="02020603050405020304" pitchFamily="18" charset="0"/>
                        </a:rPr>
                        <a:t>4</a:t>
                      </a:r>
                      <a:endParaRPr lang="zh-CN" altLang="en-US" sz="2400">
                        <a:latin typeface="黑体" panose="02010609060101010101" pitchFamily="49" charset="-122"/>
                        <a:ea typeface="Times New Roman" panose="02020603050405020304" pitchFamily="18" charset="0"/>
                      </a:endParaRPr>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lvl="0" algn="ctr">
                        <a:buNone/>
                      </a:pPr>
                      <a:r>
                        <a:rPr lang="zh-CN" altLang="en-US" sz="2400" dirty="0">
                          <a:latin typeface="黑体" panose="02010609060101010101" pitchFamily="49" charset="-122"/>
                          <a:cs typeface="Times New Roman" panose="02020603050405020304" pitchFamily="18" charset="0"/>
                        </a:rPr>
                        <a:t>请示</a:t>
                      </a:r>
                      <a:endParaRPr lang="zh-CN" altLang="en-US" sz="2400" dirty="0">
                        <a:latin typeface="黑体" panose="02010609060101010101" pitchFamily="49" charset="-122"/>
                        <a:ea typeface="Times New Roman" panose="02020603050405020304" pitchFamily="18" charset="0"/>
                      </a:endParaRPr>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lvl="0" algn="ctr">
                        <a:buNone/>
                      </a:pPr>
                      <a:r>
                        <a:rPr lang="zh-CN" altLang="en-US" sz="2400" dirty="0">
                          <a:latin typeface="黑体" panose="02010609060101010101" pitchFamily="49" charset="-122"/>
                          <a:cs typeface="Times New Roman" panose="02020603050405020304" pitchFamily="18" charset="0"/>
                        </a:rPr>
                        <a:t>贷款数额</a:t>
                      </a:r>
                      <a:endParaRPr lang="zh-CN" altLang="en-US" sz="2400" dirty="0">
                        <a:latin typeface="黑体" panose="02010609060101010101" pitchFamily="49" charset="-122"/>
                        <a:ea typeface="Times New Roman" panose="02020603050405020304" pitchFamily="18" charset="0"/>
                      </a:endParaRPr>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lvl="0" algn="ctr">
                        <a:buNone/>
                      </a:pPr>
                      <a:r>
                        <a:rPr lang="en-US" altLang="zh-CN" sz="2400" dirty="0">
                          <a:latin typeface="黑体" panose="02010609060101010101" pitchFamily="49" charset="-122"/>
                          <a:cs typeface="Times New Roman" panose="02020603050405020304" pitchFamily="18" charset="0"/>
                        </a:rPr>
                        <a:t>1</a:t>
                      </a:r>
                      <a:r>
                        <a:rPr lang="zh-CN" altLang="en-US" sz="2400" dirty="0">
                          <a:latin typeface="黑体" panose="02010609060101010101" pitchFamily="49" charset="-122"/>
                          <a:cs typeface="Times New Roman" panose="02020603050405020304" pitchFamily="18" charset="0"/>
                        </a:rPr>
                        <a:t>次</a:t>
                      </a:r>
                      <a:endParaRPr lang="zh-CN" altLang="en-US" sz="2400" dirty="0">
                        <a:latin typeface="黑体" panose="02010609060101010101" pitchFamily="49" charset="-122"/>
                        <a:ea typeface="Times New Roman" panose="02020603050405020304" pitchFamily="18" charset="0"/>
                      </a:endParaRPr>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lvl="0" algn="ctr">
                        <a:buNone/>
                      </a:pPr>
                      <a:r>
                        <a:rPr lang="en-US" altLang="zh-CN" sz="2400" dirty="0">
                          <a:latin typeface="黑体" panose="02010609060101010101" pitchFamily="49" charset="-122"/>
                          <a:cs typeface="Times New Roman" panose="02020603050405020304" pitchFamily="18" charset="0"/>
                        </a:rPr>
                        <a:t>20</a:t>
                      </a:r>
                      <a:r>
                        <a:rPr lang="zh-CN" altLang="en-US" sz="2400" dirty="0">
                          <a:latin typeface="黑体" panose="02010609060101010101" pitchFamily="49" charset="-122"/>
                          <a:cs typeface="Times New Roman" panose="02020603050405020304" pitchFamily="18" charset="0"/>
                        </a:rPr>
                        <a:t>分钟</a:t>
                      </a:r>
                      <a:endParaRPr lang="zh-CN" altLang="en-US" sz="2400" dirty="0">
                        <a:latin typeface="黑体" panose="02010609060101010101" pitchFamily="49" charset="-122"/>
                        <a:ea typeface="Times New Roman" panose="02020603050405020304" pitchFamily="18" charset="0"/>
                      </a:endParaRPr>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lvl="0" algn="ctr">
                        <a:buNone/>
                      </a:pPr>
                      <a:r>
                        <a:rPr lang="zh-CN" altLang="en-US" sz="2400" dirty="0">
                          <a:latin typeface="黑体" panose="02010609060101010101" pitchFamily="49" charset="-122"/>
                          <a:cs typeface="Times New Roman" panose="02020603050405020304" pitchFamily="18" charset="0"/>
                        </a:rPr>
                        <a:t>报批</a:t>
                      </a:r>
                      <a:endParaRPr lang="zh-CN" altLang="en-US" sz="2400" dirty="0">
                        <a:latin typeface="黑体" panose="02010609060101010101" pitchFamily="49" charset="-122"/>
                        <a:ea typeface="Times New Roman" panose="02020603050405020304" pitchFamily="18" charset="0"/>
                      </a:endParaRPr>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extLst>
                  <a:ext uri="{0D108BD9-81ED-4DB2-BD59-A6C34878D82A}">
                    <a16:rowId xmlns:a16="http://schemas.microsoft.com/office/drawing/2014/main" val="10005"/>
                  </a:ext>
                </a:extLst>
              </a:tr>
              <a:tr h="649288">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lvl="0" algn="ctr">
                        <a:buNone/>
                      </a:pPr>
                      <a:r>
                        <a:rPr lang="en-US" altLang="zh-CN" sz="2400" b="1">
                          <a:latin typeface="Times New Roman" panose="02020603050405020304" pitchFamily="18" charset="0"/>
                          <a:ea typeface="Times New Roman" panose="02020603050405020304" pitchFamily="18" charset="0"/>
                        </a:rPr>
                        <a:t>…</a:t>
                      </a:r>
                      <a:endParaRPr lang="zh-CN" altLang="en-US" sz="2400">
                        <a:latin typeface="黑体" panose="02010609060101010101" pitchFamily="49" charset="-122"/>
                        <a:ea typeface="Times New Roman" panose="02020603050405020304" pitchFamily="18" charset="0"/>
                      </a:endParaRPr>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lvl="0" algn="ctr">
                        <a:buNone/>
                      </a:pPr>
                      <a:r>
                        <a:rPr lang="en-US" altLang="zh-CN" sz="2400" b="1">
                          <a:latin typeface="Times New Roman" panose="02020603050405020304" pitchFamily="18" charset="0"/>
                          <a:ea typeface="Times New Roman" panose="02020603050405020304" pitchFamily="18" charset="0"/>
                        </a:rPr>
                        <a:t>…</a:t>
                      </a:r>
                      <a:endParaRPr lang="zh-CN" altLang="en-US" sz="2400">
                        <a:latin typeface="黑体" panose="02010609060101010101" pitchFamily="49" charset="-122"/>
                        <a:ea typeface="Times New Roman" panose="02020603050405020304" pitchFamily="18" charset="0"/>
                      </a:endParaRPr>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lvl="0" algn="ctr">
                        <a:buNone/>
                      </a:pPr>
                      <a:r>
                        <a:rPr lang="en-US" altLang="zh-CN" sz="2400" b="1">
                          <a:latin typeface="Times New Roman" panose="02020603050405020304" pitchFamily="18" charset="0"/>
                          <a:ea typeface="Times New Roman" panose="02020603050405020304" pitchFamily="18" charset="0"/>
                        </a:rPr>
                        <a:t>…</a:t>
                      </a:r>
                      <a:endParaRPr lang="zh-CN" altLang="en-US" sz="2400">
                        <a:latin typeface="黑体" panose="02010609060101010101" pitchFamily="49" charset="-122"/>
                        <a:ea typeface="Times New Roman" panose="02020603050405020304" pitchFamily="18" charset="0"/>
                      </a:endParaRPr>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lvl="0" algn="ctr">
                        <a:buNone/>
                      </a:pPr>
                      <a:r>
                        <a:rPr lang="en-US" altLang="zh-CN" sz="2400" b="1">
                          <a:latin typeface="Times New Roman" panose="02020603050405020304" pitchFamily="18" charset="0"/>
                          <a:ea typeface="Times New Roman" panose="02020603050405020304" pitchFamily="18" charset="0"/>
                        </a:rPr>
                        <a:t>…</a:t>
                      </a:r>
                      <a:endParaRPr lang="zh-CN" altLang="en-US" sz="2400">
                        <a:latin typeface="黑体" panose="02010609060101010101" pitchFamily="49" charset="-122"/>
                        <a:ea typeface="Times New Roman" panose="02020603050405020304" pitchFamily="18" charset="0"/>
                      </a:endParaRPr>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lvl="0" algn="ctr">
                        <a:buNone/>
                      </a:pPr>
                      <a:r>
                        <a:rPr lang="en-US" altLang="zh-CN" sz="2400" b="1">
                          <a:latin typeface="Times New Roman" panose="02020603050405020304" pitchFamily="18" charset="0"/>
                          <a:ea typeface="Times New Roman" panose="02020603050405020304" pitchFamily="18" charset="0"/>
                        </a:rPr>
                        <a:t>…</a:t>
                      </a:r>
                      <a:endParaRPr lang="zh-CN" altLang="en-US" sz="2400">
                        <a:latin typeface="黑体" panose="02010609060101010101" pitchFamily="49" charset="-122"/>
                        <a:ea typeface="Times New Roman" panose="02020603050405020304" pitchFamily="18" charset="0"/>
                      </a:endParaRPr>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lvl="0" algn="ctr">
                        <a:buNone/>
                      </a:pPr>
                      <a:r>
                        <a:rPr lang="en-US" altLang="zh-CN" sz="2400" b="1">
                          <a:latin typeface="Times New Roman" panose="02020603050405020304" pitchFamily="18" charset="0"/>
                          <a:ea typeface="Times New Roman" panose="02020603050405020304" pitchFamily="18" charset="0"/>
                        </a:rPr>
                        <a:t>…</a:t>
                      </a:r>
                      <a:endParaRPr lang="zh-CN" altLang="en-US" sz="2400">
                        <a:latin typeface="黑体" panose="02010609060101010101" pitchFamily="49" charset="-122"/>
                        <a:ea typeface="Times New Roman" panose="02020603050405020304" pitchFamily="18" charset="0"/>
                      </a:endParaRPr>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extLst>
                  <a:ext uri="{0D108BD9-81ED-4DB2-BD59-A6C34878D82A}">
                    <a16:rowId xmlns:a16="http://schemas.microsoft.com/office/drawing/2014/main" val="10006"/>
                  </a:ext>
                </a:extLst>
              </a:tr>
              <a:tr h="650875">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lvl="0" algn="ctr">
                        <a:buNone/>
                      </a:pPr>
                      <a:r>
                        <a:rPr lang="en-US" altLang="zh-CN" sz="2400">
                          <a:latin typeface="黑体" panose="02010609060101010101" pitchFamily="49" charset="-122"/>
                          <a:cs typeface="Times New Roman" panose="02020603050405020304" pitchFamily="18" charset="0"/>
                        </a:rPr>
                        <a:t>18</a:t>
                      </a:r>
                      <a:endParaRPr lang="zh-CN" altLang="en-US" sz="2400">
                        <a:latin typeface="黑体" panose="02010609060101010101" pitchFamily="49" charset="-122"/>
                        <a:ea typeface="Times New Roman" panose="02020603050405020304" pitchFamily="18" charset="0"/>
                      </a:endParaRPr>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lvl="0" algn="ctr">
                        <a:buNone/>
                      </a:pPr>
                      <a:r>
                        <a:rPr lang="zh-CN" altLang="en-US" sz="2400" dirty="0">
                          <a:latin typeface="黑体" panose="02010609060101010101" pitchFamily="49" charset="-122"/>
                          <a:cs typeface="Times New Roman" panose="02020603050405020304" pitchFamily="18" charset="0"/>
                        </a:rPr>
                        <a:t>录入数据</a:t>
                      </a:r>
                      <a:endParaRPr lang="zh-CN" altLang="en-US" sz="2400" dirty="0">
                        <a:latin typeface="黑体" panose="02010609060101010101" pitchFamily="49" charset="-122"/>
                        <a:ea typeface="Times New Roman" panose="02020603050405020304" pitchFamily="18" charset="0"/>
                      </a:endParaRPr>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lvl="0" algn="ctr">
                        <a:buNone/>
                      </a:pPr>
                      <a:r>
                        <a:rPr lang="zh-CN" altLang="en-US" sz="2400" dirty="0">
                          <a:latin typeface="黑体" panose="02010609060101010101" pitchFamily="49" charset="-122"/>
                          <a:cs typeface="Times New Roman" panose="02020603050405020304" pitchFamily="18" charset="0"/>
                        </a:rPr>
                        <a:t>经营数据</a:t>
                      </a:r>
                      <a:endParaRPr lang="zh-CN" altLang="en-US" sz="2400" dirty="0">
                        <a:latin typeface="黑体" panose="02010609060101010101" pitchFamily="49" charset="-122"/>
                        <a:ea typeface="Times New Roman" panose="02020603050405020304" pitchFamily="18" charset="0"/>
                      </a:endParaRPr>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lvl="0" algn="ctr">
                        <a:buNone/>
                      </a:pPr>
                      <a:r>
                        <a:rPr lang="en-US" altLang="zh-CN" sz="2400" dirty="0">
                          <a:latin typeface="黑体" panose="02010609060101010101" pitchFamily="49" charset="-122"/>
                          <a:cs typeface="Times New Roman" panose="02020603050405020304" pitchFamily="18" charset="0"/>
                        </a:rPr>
                        <a:t>200</a:t>
                      </a:r>
                      <a:r>
                        <a:rPr lang="zh-CN" altLang="en-US" sz="2400" dirty="0">
                          <a:latin typeface="黑体" panose="02010609060101010101" pitchFamily="49" charset="-122"/>
                          <a:cs typeface="Times New Roman" panose="02020603050405020304" pitchFamily="18" charset="0"/>
                        </a:rPr>
                        <a:t>条</a:t>
                      </a:r>
                      <a:endParaRPr lang="zh-CN" altLang="en-US" sz="2400" dirty="0">
                        <a:latin typeface="黑体" panose="02010609060101010101" pitchFamily="49" charset="-122"/>
                        <a:ea typeface="Times New Roman" panose="02020603050405020304" pitchFamily="18" charset="0"/>
                      </a:endParaRPr>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lvl="0" algn="ctr">
                        <a:buNone/>
                      </a:pPr>
                      <a:r>
                        <a:rPr lang="en-US" altLang="zh-CN" sz="2400" dirty="0">
                          <a:latin typeface="黑体" panose="02010609060101010101" pitchFamily="49" charset="-122"/>
                          <a:cs typeface="Times New Roman" panose="02020603050405020304" pitchFamily="18" charset="0"/>
                        </a:rPr>
                        <a:t>45</a:t>
                      </a:r>
                      <a:r>
                        <a:rPr lang="zh-CN" altLang="en-US" sz="2400" dirty="0">
                          <a:latin typeface="黑体" panose="02010609060101010101" pitchFamily="49" charset="-122"/>
                          <a:cs typeface="Times New Roman" panose="02020603050405020304" pitchFamily="18" charset="0"/>
                        </a:rPr>
                        <a:t>分钟</a:t>
                      </a:r>
                      <a:endParaRPr lang="zh-CN" altLang="en-US" sz="2400" dirty="0">
                        <a:latin typeface="黑体" panose="02010609060101010101" pitchFamily="49" charset="-122"/>
                        <a:ea typeface="Times New Roman" panose="02020603050405020304" pitchFamily="18" charset="0"/>
                      </a:endParaRPr>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lvl="0" algn="ctr">
                        <a:buNone/>
                      </a:pPr>
                      <a:r>
                        <a:rPr lang="zh-CN" altLang="en-US" sz="2400" dirty="0">
                          <a:latin typeface="黑体" panose="02010609060101010101" pitchFamily="49" charset="-122"/>
                          <a:cs typeface="Times New Roman" panose="02020603050405020304" pitchFamily="18" charset="0"/>
                        </a:rPr>
                        <a:t>承办</a:t>
                      </a:r>
                      <a:endParaRPr lang="zh-CN" altLang="en-US" sz="2400" dirty="0">
                        <a:latin typeface="黑体" panose="02010609060101010101" pitchFamily="49" charset="-122"/>
                        <a:ea typeface="Times New Roman" panose="02020603050405020304" pitchFamily="18" charset="0"/>
                      </a:endParaRPr>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extLst>
                  <a:ext uri="{0D108BD9-81ED-4DB2-BD59-A6C34878D82A}">
                    <a16:rowId xmlns:a16="http://schemas.microsoft.com/office/drawing/2014/main" val="10007"/>
                  </a:ext>
                </a:extLst>
              </a:tr>
            </a:tbl>
          </a:graphicData>
        </a:graphic>
      </p:graphicFrame>
    </p:spTree>
  </p:cSld>
  <p:clrMapOvr>
    <a:masterClrMapping/>
  </p:clrMapOvr>
  <p:transition>
    <p:rand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809986" name="标题 809985"/>
          <p:cNvSpPr>
            <a:spLocks noGrp="1"/>
          </p:cNvSpPr>
          <p:nvPr>
            <p:ph type="title"/>
          </p:nvPr>
        </p:nvSpPr>
        <p:spPr>
          <a:xfrm>
            <a:off x="684213" y="0"/>
            <a:ext cx="7772400" cy="1143000"/>
          </a:xfrm>
          <a:ln/>
        </p:spPr>
        <p:txBody>
          <a:bodyPr anchor="ctr"/>
          <a:lstStyle/>
          <a:p>
            <a:r>
              <a:rPr lang="zh-CN" altLang="en-US" sz="3200" b="1" dirty="0"/>
              <a:t>六、工作实践法</a:t>
            </a:r>
            <a:endParaRPr lang="zh-CN" altLang="en-US" sz="3200" b="1"/>
          </a:p>
        </p:txBody>
      </p:sp>
      <p:sp>
        <p:nvSpPr>
          <p:cNvPr id="809987" name="文本占位符 809986"/>
          <p:cNvSpPr>
            <a:spLocks noGrp="1"/>
          </p:cNvSpPr>
          <p:nvPr>
            <p:ph type="body" idx="1"/>
          </p:nvPr>
        </p:nvSpPr>
        <p:spPr>
          <a:xfrm>
            <a:off x="684213" y="836613"/>
            <a:ext cx="8280400" cy="5400675"/>
          </a:xfrm>
          <a:ln/>
        </p:spPr>
        <p:txBody>
          <a:bodyPr/>
          <a:lstStyle/>
          <a:p>
            <a:pPr marL="0" indent="0">
              <a:lnSpc>
                <a:spcPct val="160000"/>
              </a:lnSpc>
              <a:spcAft>
                <a:spcPct val="45000"/>
              </a:spcAft>
              <a:buNone/>
            </a:pPr>
            <a:r>
              <a:rPr lang="en-US" altLang="zh-CN" sz="2400" dirty="0"/>
              <a:t>     </a:t>
            </a:r>
            <a:r>
              <a:rPr lang="zh-CN" altLang="en-US" sz="2400" b="1" dirty="0"/>
              <a:t>工作实践法是指由职位分析人员亲自从事所需研究的工作，以搜集相关信息。</a:t>
            </a:r>
          </a:p>
          <a:p>
            <a:pPr lvl="1">
              <a:lnSpc>
                <a:spcPct val="160000"/>
              </a:lnSpc>
              <a:spcAft>
                <a:spcPct val="45000"/>
              </a:spcAft>
            </a:pPr>
            <a:r>
              <a:rPr lang="zh-CN" altLang="en-US" sz="2400" b="1" dirty="0"/>
              <a:t>优点：获得第一手资料，准确地了解工作的实际过程，以及在体力、知识和经验等方面对任职者的要求。</a:t>
            </a:r>
          </a:p>
          <a:p>
            <a:pPr lvl="1">
              <a:lnSpc>
                <a:spcPct val="160000"/>
              </a:lnSpc>
              <a:spcAft>
                <a:spcPct val="45000"/>
              </a:spcAft>
            </a:pPr>
            <a:r>
              <a:rPr lang="zh-CN" altLang="en-US" sz="2400" b="1" dirty="0"/>
              <a:t>缺点：只适用于短期内可以掌握的工作或工作内容比较简单的工作，不适用于需要进行大量训练和危险的工作。</a:t>
            </a:r>
            <a:endParaRPr lang="zh-CN" altLang="en-US" sz="2400" b="1"/>
          </a:p>
        </p:txBody>
      </p:sp>
    </p:spTree>
  </p:cSld>
  <p:clrMapOvr>
    <a:masterClrMapping/>
  </p:clrMapOvr>
  <p:transition>
    <p:rand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829442" name="文本框 829441"/>
          <p:cNvSpPr txBox="1"/>
          <p:nvPr/>
        </p:nvSpPr>
        <p:spPr>
          <a:xfrm>
            <a:off x="609600" y="1268760"/>
            <a:ext cx="990600" cy="1022350"/>
          </a:xfrm>
          <a:prstGeom prst="rect">
            <a:avLst/>
          </a:prstGeom>
          <a:gradFill rotWithShape="0">
            <a:gsLst>
              <a:gs pos="0">
                <a:schemeClr val="bg1"/>
              </a:gs>
              <a:gs pos="100000">
                <a:srgbClr val="66CCFF"/>
              </a:gs>
            </a:gsLst>
            <a:lin ang="2700000" scaled="1"/>
            <a:tileRect/>
          </a:gradFill>
          <a:ln w="9525" cap="flat" cmpd="sng">
            <a:solidFill>
              <a:schemeClr val="folHlink"/>
            </a:solidFill>
            <a:prstDash val="solid"/>
            <a:miter/>
            <a:headEnd type="none" w="med" len="med"/>
            <a:tailEnd type="none" w="med" len="med"/>
          </a:ln>
          <a:effectLst>
            <a:outerShdw dist="107763" dir="2699999" algn="ctr" rotWithShape="0">
              <a:schemeClr val="bg2"/>
            </a:outerShdw>
          </a:effectLst>
        </p:spPr>
        <p:txBody>
          <a:bodyPr tIns="262800"/>
          <a:lstStyle/>
          <a:p>
            <a:pPr algn="ctr" eaLnBrk="1" hangingPunct="1">
              <a:spcBef>
                <a:spcPct val="50000"/>
              </a:spcBef>
            </a:pPr>
            <a:r>
              <a:rPr lang="zh-CN" altLang="en-US" sz="2000" u="none" dirty="0">
                <a:latin typeface="Times New Roman" panose="02020603050405020304" pitchFamily="18" charset="0"/>
                <a:ea typeface="黑体" panose="02010609060101010101" pitchFamily="49" charset="-122"/>
              </a:rPr>
              <a:t>观察法</a:t>
            </a:r>
            <a:endParaRPr lang="zh-CN" altLang="en-US" sz="2000" u="none">
              <a:latin typeface="Times New Roman" panose="02020603050405020304" pitchFamily="18" charset="0"/>
              <a:ea typeface="黑体" panose="02010609060101010101" pitchFamily="49" charset="-122"/>
            </a:endParaRPr>
          </a:p>
        </p:txBody>
      </p:sp>
      <p:sp>
        <p:nvSpPr>
          <p:cNvPr id="829443" name="文本框 829442"/>
          <p:cNvSpPr txBox="1"/>
          <p:nvPr/>
        </p:nvSpPr>
        <p:spPr>
          <a:xfrm>
            <a:off x="1828800" y="1268760"/>
            <a:ext cx="3124200" cy="1022350"/>
          </a:xfrm>
          <a:prstGeom prst="rect">
            <a:avLst/>
          </a:prstGeom>
          <a:gradFill rotWithShape="0">
            <a:gsLst>
              <a:gs pos="0">
                <a:schemeClr val="bg1"/>
              </a:gs>
              <a:gs pos="100000">
                <a:srgbClr val="FF9933"/>
              </a:gs>
            </a:gsLst>
            <a:lin ang="2700000" scaled="1"/>
            <a:tileRect/>
          </a:gradFill>
          <a:ln w="9525" cap="flat" cmpd="sng">
            <a:solidFill>
              <a:schemeClr val="folHlink"/>
            </a:solidFill>
            <a:prstDash val="solid"/>
            <a:miter/>
            <a:headEnd type="none" w="med" len="med"/>
            <a:tailEnd type="none" w="med" len="med"/>
          </a:ln>
          <a:effectLst>
            <a:outerShdw dist="107763" dir="2699999" algn="ctr" rotWithShape="0">
              <a:schemeClr val="bg2"/>
            </a:outerShdw>
          </a:effectLst>
        </p:spPr>
        <p:txBody>
          <a:bodyPr/>
          <a:lstStyle/>
          <a:p>
            <a:pPr eaLnBrk="1" hangingPunct="1">
              <a:spcBef>
                <a:spcPct val="50000"/>
              </a:spcBef>
            </a:pPr>
            <a:r>
              <a:rPr lang="zh-CN" altLang="en-US" sz="1800" u="none" dirty="0">
                <a:latin typeface="Times New Roman" panose="02020603050405020304" pitchFamily="18" charset="0"/>
              </a:rPr>
              <a:t>能较多、较深刻地了解工作要求</a:t>
            </a:r>
            <a:endParaRPr lang="zh-CN" altLang="en-US" sz="1800" u="none">
              <a:latin typeface="Times New Roman" panose="02020603050405020304" pitchFamily="18" charset="0"/>
            </a:endParaRPr>
          </a:p>
        </p:txBody>
      </p:sp>
      <p:sp>
        <p:nvSpPr>
          <p:cNvPr id="829444" name="文本框 829443"/>
          <p:cNvSpPr txBox="1"/>
          <p:nvPr/>
        </p:nvSpPr>
        <p:spPr>
          <a:xfrm>
            <a:off x="5118100" y="1268760"/>
            <a:ext cx="3416300" cy="1022350"/>
          </a:xfrm>
          <a:prstGeom prst="rect">
            <a:avLst/>
          </a:prstGeom>
          <a:gradFill rotWithShape="0">
            <a:gsLst>
              <a:gs pos="0">
                <a:schemeClr val="bg1"/>
              </a:gs>
              <a:gs pos="100000">
                <a:schemeClr val="accent1"/>
              </a:gs>
            </a:gsLst>
            <a:lin ang="2700000" scaled="1"/>
            <a:tileRect/>
          </a:gradFill>
          <a:ln w="9525" cap="flat" cmpd="sng">
            <a:solidFill>
              <a:schemeClr val="folHlink"/>
            </a:solidFill>
            <a:prstDash val="solid"/>
            <a:miter/>
            <a:headEnd type="none" w="med" len="med"/>
            <a:tailEnd type="none" w="med" len="med"/>
          </a:ln>
          <a:effectLst>
            <a:outerShdw dist="107763" dir="2699999" algn="ctr" rotWithShape="0">
              <a:schemeClr val="bg2"/>
            </a:outerShdw>
          </a:effectLst>
        </p:spPr>
        <p:txBody>
          <a:bodyPr/>
          <a:lstStyle/>
          <a:p>
            <a:pPr eaLnBrk="1" hangingPunct="1">
              <a:spcBef>
                <a:spcPct val="50000"/>
              </a:spcBef>
            </a:pPr>
            <a:r>
              <a:rPr lang="zh-CN" altLang="en-US" sz="1800" u="none" dirty="0">
                <a:latin typeface="Times New Roman" panose="02020603050405020304" pitchFamily="18" charset="0"/>
                <a:ea typeface="幼圆" panose="02010509060101010101" pitchFamily="49" charset="-122"/>
              </a:rPr>
              <a:t>不适用于高层领导、研究工作、耗时长或技术复杂的工作、不确定性工作</a:t>
            </a:r>
            <a:endParaRPr lang="zh-CN" altLang="en-US" sz="1800" u="none">
              <a:latin typeface="Times New Roman" panose="02020603050405020304" pitchFamily="18" charset="0"/>
              <a:ea typeface="幼圆" panose="02010509060101010101" pitchFamily="49" charset="-122"/>
            </a:endParaRPr>
          </a:p>
        </p:txBody>
      </p:sp>
      <p:sp>
        <p:nvSpPr>
          <p:cNvPr id="829445" name="文本框 829444"/>
          <p:cNvSpPr txBox="1"/>
          <p:nvPr/>
        </p:nvSpPr>
        <p:spPr>
          <a:xfrm>
            <a:off x="609600" y="2443510"/>
            <a:ext cx="990600" cy="838200"/>
          </a:xfrm>
          <a:prstGeom prst="rect">
            <a:avLst/>
          </a:prstGeom>
          <a:gradFill rotWithShape="0">
            <a:gsLst>
              <a:gs pos="0">
                <a:schemeClr val="bg1"/>
              </a:gs>
              <a:gs pos="100000">
                <a:srgbClr val="66CCFF"/>
              </a:gs>
            </a:gsLst>
            <a:lin ang="2700000" scaled="1"/>
            <a:tileRect/>
          </a:gradFill>
          <a:ln w="9525" cap="flat" cmpd="sng">
            <a:solidFill>
              <a:schemeClr val="folHlink"/>
            </a:solidFill>
            <a:prstDash val="solid"/>
            <a:miter/>
            <a:headEnd type="none" w="med" len="med"/>
            <a:tailEnd type="none" w="med" len="med"/>
          </a:ln>
          <a:effectLst>
            <a:outerShdw dist="107763" dir="2699999" algn="ctr" rotWithShape="0">
              <a:schemeClr val="bg2"/>
            </a:outerShdw>
          </a:effectLst>
        </p:spPr>
        <p:txBody>
          <a:bodyPr tIns="262800"/>
          <a:lstStyle/>
          <a:p>
            <a:pPr algn="ctr" eaLnBrk="1" hangingPunct="1">
              <a:spcBef>
                <a:spcPct val="50000"/>
              </a:spcBef>
            </a:pPr>
            <a:r>
              <a:rPr lang="zh-CN" altLang="en-US" sz="2000" u="none" dirty="0">
                <a:latin typeface="Times New Roman" panose="02020603050405020304" pitchFamily="18" charset="0"/>
                <a:ea typeface="黑体" panose="02010609060101010101" pitchFamily="49" charset="-122"/>
              </a:rPr>
              <a:t>面谈法</a:t>
            </a:r>
            <a:endParaRPr lang="zh-CN" altLang="en-US" sz="2000" u="none">
              <a:latin typeface="Times New Roman" panose="02020603050405020304" pitchFamily="18" charset="0"/>
              <a:ea typeface="黑体" panose="02010609060101010101" pitchFamily="49" charset="-122"/>
            </a:endParaRPr>
          </a:p>
        </p:txBody>
      </p:sp>
      <p:sp>
        <p:nvSpPr>
          <p:cNvPr id="829446" name="文本框 829445"/>
          <p:cNvSpPr txBox="1"/>
          <p:nvPr/>
        </p:nvSpPr>
        <p:spPr>
          <a:xfrm>
            <a:off x="1828800" y="2443510"/>
            <a:ext cx="3124200" cy="838200"/>
          </a:xfrm>
          <a:prstGeom prst="rect">
            <a:avLst/>
          </a:prstGeom>
          <a:gradFill rotWithShape="0">
            <a:gsLst>
              <a:gs pos="0">
                <a:schemeClr val="bg1"/>
              </a:gs>
              <a:gs pos="100000">
                <a:srgbClr val="FF9933"/>
              </a:gs>
            </a:gsLst>
            <a:lin ang="2700000" scaled="1"/>
            <a:tileRect/>
          </a:gradFill>
          <a:ln w="9525" cap="flat" cmpd="sng">
            <a:solidFill>
              <a:schemeClr val="folHlink"/>
            </a:solidFill>
            <a:prstDash val="solid"/>
            <a:miter/>
            <a:headEnd type="none" w="med" len="med"/>
            <a:tailEnd type="none" w="med" len="med"/>
          </a:ln>
          <a:effectLst>
            <a:outerShdw dist="107763" dir="2699999" algn="ctr" rotWithShape="0">
              <a:schemeClr val="bg2"/>
            </a:outerShdw>
          </a:effectLst>
        </p:spPr>
        <p:txBody>
          <a:bodyPr/>
          <a:lstStyle/>
          <a:p>
            <a:pPr eaLnBrk="1" hangingPunct="1">
              <a:spcBef>
                <a:spcPct val="50000"/>
              </a:spcBef>
            </a:pPr>
            <a:r>
              <a:rPr lang="zh-CN" altLang="en-US" sz="1800" u="none" dirty="0">
                <a:latin typeface="Times New Roman" panose="02020603050405020304" pitchFamily="18" charset="0"/>
              </a:rPr>
              <a:t>效率较高</a:t>
            </a:r>
            <a:endParaRPr lang="zh-CN" altLang="en-US" sz="1800" u="none">
              <a:latin typeface="Times New Roman" panose="02020603050405020304" pitchFamily="18" charset="0"/>
            </a:endParaRPr>
          </a:p>
        </p:txBody>
      </p:sp>
      <p:sp>
        <p:nvSpPr>
          <p:cNvPr id="829447" name="文本框 829446"/>
          <p:cNvSpPr txBox="1"/>
          <p:nvPr/>
        </p:nvSpPr>
        <p:spPr>
          <a:xfrm>
            <a:off x="5118100" y="2443510"/>
            <a:ext cx="3416300" cy="838200"/>
          </a:xfrm>
          <a:prstGeom prst="rect">
            <a:avLst/>
          </a:prstGeom>
          <a:gradFill rotWithShape="0">
            <a:gsLst>
              <a:gs pos="0">
                <a:schemeClr val="bg1"/>
              </a:gs>
              <a:gs pos="100000">
                <a:schemeClr val="accent1"/>
              </a:gs>
            </a:gsLst>
            <a:lin ang="2700000" scaled="1"/>
            <a:tileRect/>
          </a:gradFill>
          <a:ln w="9525" cap="flat" cmpd="sng">
            <a:solidFill>
              <a:schemeClr val="folHlink"/>
            </a:solidFill>
            <a:prstDash val="solid"/>
            <a:miter/>
            <a:headEnd type="none" w="med" len="med"/>
            <a:tailEnd type="none" w="med" len="med"/>
          </a:ln>
          <a:effectLst>
            <a:outerShdw dist="107763" dir="2699999" algn="ctr" rotWithShape="0">
              <a:schemeClr val="bg2"/>
            </a:outerShdw>
          </a:effectLst>
        </p:spPr>
        <p:txBody>
          <a:bodyPr/>
          <a:lstStyle/>
          <a:p>
            <a:pPr eaLnBrk="1" hangingPunct="1"/>
            <a:r>
              <a:rPr lang="zh-CN" altLang="en-US" sz="1800" u="none" dirty="0">
                <a:latin typeface="Times New Roman" panose="02020603050405020304" pitchFamily="18" charset="0"/>
              </a:rPr>
              <a:t>面谈对象可能持怀疑、保留态度；对提问要求高；易失真	</a:t>
            </a:r>
          </a:p>
        </p:txBody>
      </p:sp>
      <p:sp>
        <p:nvSpPr>
          <p:cNvPr id="829448" name="文本框 829447"/>
          <p:cNvSpPr txBox="1"/>
          <p:nvPr/>
        </p:nvSpPr>
        <p:spPr>
          <a:xfrm>
            <a:off x="609600" y="3434110"/>
            <a:ext cx="990600" cy="1295400"/>
          </a:xfrm>
          <a:prstGeom prst="rect">
            <a:avLst/>
          </a:prstGeom>
          <a:gradFill rotWithShape="0">
            <a:gsLst>
              <a:gs pos="0">
                <a:schemeClr val="bg1"/>
              </a:gs>
              <a:gs pos="100000">
                <a:srgbClr val="66CCFF"/>
              </a:gs>
            </a:gsLst>
            <a:lin ang="2700000" scaled="1"/>
            <a:tileRect/>
          </a:gradFill>
          <a:ln w="9525" cap="flat" cmpd="sng">
            <a:solidFill>
              <a:schemeClr val="folHlink"/>
            </a:solidFill>
            <a:prstDash val="solid"/>
            <a:miter/>
            <a:headEnd type="none" w="med" len="med"/>
            <a:tailEnd type="none" w="med" len="med"/>
          </a:ln>
          <a:effectLst>
            <a:outerShdw dist="107763" dir="2699999" algn="ctr" rotWithShape="0">
              <a:schemeClr val="bg2"/>
            </a:outerShdw>
          </a:effectLst>
        </p:spPr>
        <p:txBody>
          <a:bodyPr tIns="262800"/>
          <a:lstStyle/>
          <a:p>
            <a:pPr algn="ctr" eaLnBrk="1" hangingPunct="1">
              <a:spcBef>
                <a:spcPct val="50000"/>
              </a:spcBef>
            </a:pPr>
            <a:r>
              <a:rPr lang="zh-CN" altLang="en-US" sz="2000" u="none" dirty="0">
                <a:latin typeface="Times New Roman" panose="02020603050405020304" pitchFamily="18" charset="0"/>
                <a:ea typeface="黑体" panose="02010609060101010101" pitchFamily="49" charset="-122"/>
              </a:rPr>
              <a:t>问卷调查法</a:t>
            </a:r>
            <a:endParaRPr lang="zh-CN" altLang="en-US" sz="2000" u="none">
              <a:latin typeface="Times New Roman" panose="02020603050405020304" pitchFamily="18" charset="0"/>
              <a:ea typeface="黑体" panose="02010609060101010101" pitchFamily="49" charset="-122"/>
            </a:endParaRPr>
          </a:p>
        </p:txBody>
      </p:sp>
      <p:sp>
        <p:nvSpPr>
          <p:cNvPr id="829449" name="文本框 829448"/>
          <p:cNvSpPr txBox="1"/>
          <p:nvPr/>
        </p:nvSpPr>
        <p:spPr>
          <a:xfrm>
            <a:off x="1828800" y="3434110"/>
            <a:ext cx="3124200" cy="1295400"/>
          </a:xfrm>
          <a:prstGeom prst="rect">
            <a:avLst/>
          </a:prstGeom>
          <a:gradFill rotWithShape="0">
            <a:gsLst>
              <a:gs pos="0">
                <a:schemeClr val="bg1"/>
              </a:gs>
              <a:gs pos="100000">
                <a:srgbClr val="FF9933"/>
              </a:gs>
            </a:gsLst>
            <a:lin ang="2700000" scaled="1"/>
            <a:tileRect/>
          </a:gradFill>
          <a:ln w="9525" cap="flat" cmpd="sng">
            <a:solidFill>
              <a:schemeClr val="folHlink"/>
            </a:solidFill>
            <a:prstDash val="solid"/>
            <a:miter/>
            <a:headEnd type="none" w="med" len="med"/>
            <a:tailEnd type="none" w="med" len="med"/>
          </a:ln>
          <a:effectLst>
            <a:outerShdw dist="107763" dir="2699999" algn="ctr" rotWithShape="0">
              <a:schemeClr val="bg2"/>
            </a:outerShdw>
          </a:effectLst>
        </p:spPr>
        <p:txBody>
          <a:bodyPr/>
          <a:lstStyle/>
          <a:p>
            <a:pPr eaLnBrk="1" hangingPunct="1">
              <a:spcBef>
                <a:spcPct val="50000"/>
              </a:spcBef>
            </a:pPr>
            <a:r>
              <a:rPr lang="zh-CN" altLang="en-US" sz="1800" u="none" dirty="0">
                <a:latin typeface="Times New Roman" panose="02020603050405020304" pitchFamily="18" charset="0"/>
              </a:rPr>
              <a:t>费用低；速度快，调查面广；可在业余进行；易于量化；可对调查结果进行多方式、多用途的分析</a:t>
            </a:r>
            <a:endParaRPr lang="zh-CN" altLang="en-US" sz="1800" u="none">
              <a:latin typeface="Times New Roman" panose="02020603050405020304" pitchFamily="18" charset="0"/>
            </a:endParaRPr>
          </a:p>
        </p:txBody>
      </p:sp>
      <p:sp>
        <p:nvSpPr>
          <p:cNvPr id="829450" name="文本框 829449"/>
          <p:cNvSpPr txBox="1"/>
          <p:nvPr/>
        </p:nvSpPr>
        <p:spPr>
          <a:xfrm>
            <a:off x="5118100" y="3434110"/>
            <a:ext cx="3416300" cy="1295400"/>
          </a:xfrm>
          <a:prstGeom prst="rect">
            <a:avLst/>
          </a:prstGeom>
          <a:gradFill rotWithShape="0">
            <a:gsLst>
              <a:gs pos="0">
                <a:schemeClr val="bg1"/>
              </a:gs>
              <a:gs pos="100000">
                <a:schemeClr val="accent1"/>
              </a:gs>
            </a:gsLst>
            <a:lin ang="2700000" scaled="1"/>
            <a:tileRect/>
          </a:gradFill>
          <a:ln w="9525" cap="flat" cmpd="sng">
            <a:solidFill>
              <a:schemeClr val="folHlink"/>
            </a:solidFill>
            <a:prstDash val="solid"/>
            <a:miter/>
            <a:headEnd type="none" w="med" len="med"/>
            <a:tailEnd type="none" w="med" len="med"/>
          </a:ln>
          <a:effectLst>
            <a:outerShdw dist="107763" dir="2699999" algn="ctr" rotWithShape="0">
              <a:schemeClr val="bg2"/>
            </a:outerShdw>
          </a:effectLst>
        </p:spPr>
        <p:txBody>
          <a:bodyPr/>
          <a:lstStyle/>
          <a:p>
            <a:pPr eaLnBrk="1" hangingPunct="1"/>
            <a:r>
              <a:rPr lang="zh-CN" altLang="en-US" sz="1800" u="none" dirty="0">
                <a:latin typeface="Times New Roman" panose="02020603050405020304" pitchFamily="18" charset="0"/>
              </a:rPr>
              <a:t>对问卷设计要求高；可能产生理解上的不一致</a:t>
            </a:r>
          </a:p>
        </p:txBody>
      </p:sp>
      <p:sp>
        <p:nvSpPr>
          <p:cNvPr id="829451" name="文本框 829450"/>
          <p:cNvSpPr txBox="1"/>
          <p:nvPr/>
        </p:nvSpPr>
        <p:spPr>
          <a:xfrm>
            <a:off x="609600" y="4881910"/>
            <a:ext cx="990600" cy="685800"/>
          </a:xfrm>
          <a:prstGeom prst="rect">
            <a:avLst/>
          </a:prstGeom>
          <a:gradFill rotWithShape="0">
            <a:gsLst>
              <a:gs pos="0">
                <a:schemeClr val="bg1"/>
              </a:gs>
              <a:gs pos="100000">
                <a:srgbClr val="66CCFF"/>
              </a:gs>
            </a:gsLst>
            <a:lin ang="2700000" scaled="1"/>
            <a:tileRect/>
          </a:gradFill>
          <a:ln w="9525" cap="flat" cmpd="sng">
            <a:solidFill>
              <a:schemeClr val="folHlink"/>
            </a:solidFill>
            <a:prstDash val="solid"/>
            <a:miter/>
            <a:headEnd type="none" w="med" len="med"/>
            <a:tailEnd type="none" w="med" len="med"/>
          </a:ln>
          <a:effectLst>
            <a:outerShdw dist="107763" dir="2699999" algn="ctr" rotWithShape="0">
              <a:schemeClr val="bg2"/>
            </a:outerShdw>
          </a:effectLst>
        </p:spPr>
        <p:txBody>
          <a:bodyPr tIns="118800"/>
          <a:lstStyle/>
          <a:p>
            <a:pPr algn="ctr" eaLnBrk="1" hangingPunct="1">
              <a:spcBef>
                <a:spcPct val="50000"/>
              </a:spcBef>
            </a:pPr>
            <a:r>
              <a:rPr lang="zh-CN" altLang="en-US" sz="2000" u="none" dirty="0">
                <a:latin typeface="Times New Roman" panose="02020603050405020304" pitchFamily="18" charset="0"/>
                <a:ea typeface="黑体" panose="02010609060101010101" pitchFamily="49" charset="-122"/>
              </a:rPr>
              <a:t>实践法</a:t>
            </a:r>
            <a:endParaRPr lang="zh-CN" altLang="en-US" sz="2000" u="none">
              <a:latin typeface="Times New Roman" panose="02020603050405020304" pitchFamily="18" charset="0"/>
              <a:ea typeface="黑体" panose="02010609060101010101" pitchFamily="49" charset="-122"/>
            </a:endParaRPr>
          </a:p>
        </p:txBody>
      </p:sp>
      <p:sp>
        <p:nvSpPr>
          <p:cNvPr id="829452" name="文本框 829451"/>
          <p:cNvSpPr txBox="1"/>
          <p:nvPr/>
        </p:nvSpPr>
        <p:spPr>
          <a:xfrm>
            <a:off x="1828800" y="4881910"/>
            <a:ext cx="3124200" cy="685800"/>
          </a:xfrm>
          <a:prstGeom prst="rect">
            <a:avLst/>
          </a:prstGeom>
          <a:gradFill rotWithShape="0">
            <a:gsLst>
              <a:gs pos="0">
                <a:schemeClr val="bg1"/>
              </a:gs>
              <a:gs pos="100000">
                <a:srgbClr val="FF9933"/>
              </a:gs>
            </a:gsLst>
            <a:lin ang="2700000" scaled="1"/>
            <a:tileRect/>
          </a:gradFill>
          <a:ln w="9525" cap="flat" cmpd="sng">
            <a:solidFill>
              <a:schemeClr val="folHlink"/>
            </a:solidFill>
            <a:prstDash val="solid"/>
            <a:miter/>
            <a:headEnd type="none" w="med" len="med"/>
            <a:tailEnd type="none" w="med" len="med"/>
          </a:ln>
          <a:effectLst>
            <a:outerShdw dist="107763" dir="2699999" algn="ctr" rotWithShape="0">
              <a:schemeClr val="bg2"/>
            </a:outerShdw>
          </a:effectLst>
        </p:spPr>
        <p:txBody>
          <a:bodyPr/>
          <a:lstStyle/>
          <a:p>
            <a:pPr eaLnBrk="1" hangingPunct="1">
              <a:spcBef>
                <a:spcPct val="50000"/>
              </a:spcBef>
            </a:pPr>
            <a:r>
              <a:rPr lang="zh-CN" altLang="en-US" sz="1800" u="none" dirty="0">
                <a:latin typeface="Times New Roman" panose="02020603050405020304" pitchFamily="18" charset="0"/>
                <a:ea typeface="幼圆" panose="02010509060101010101" pitchFamily="49" charset="-122"/>
              </a:rPr>
              <a:t>短期内可掌握的工作</a:t>
            </a:r>
            <a:endParaRPr lang="zh-CN" altLang="en-US" sz="1800" u="none">
              <a:latin typeface="Times New Roman" panose="02020603050405020304" pitchFamily="18" charset="0"/>
              <a:ea typeface="幼圆" panose="02010509060101010101" pitchFamily="49" charset="-122"/>
            </a:endParaRPr>
          </a:p>
        </p:txBody>
      </p:sp>
      <p:sp>
        <p:nvSpPr>
          <p:cNvPr id="829453" name="文本框 829452"/>
          <p:cNvSpPr txBox="1"/>
          <p:nvPr/>
        </p:nvSpPr>
        <p:spPr>
          <a:xfrm>
            <a:off x="5118100" y="4881910"/>
            <a:ext cx="3416300" cy="685800"/>
          </a:xfrm>
          <a:prstGeom prst="rect">
            <a:avLst/>
          </a:prstGeom>
          <a:gradFill rotWithShape="0">
            <a:gsLst>
              <a:gs pos="0">
                <a:schemeClr val="bg1"/>
              </a:gs>
              <a:gs pos="100000">
                <a:schemeClr val="accent1"/>
              </a:gs>
            </a:gsLst>
            <a:lin ang="2700000" scaled="1"/>
            <a:tileRect/>
          </a:gradFill>
          <a:ln w="9525" cap="flat" cmpd="sng">
            <a:solidFill>
              <a:schemeClr val="folHlink"/>
            </a:solidFill>
            <a:prstDash val="solid"/>
            <a:miter/>
            <a:headEnd type="none" w="med" len="med"/>
            <a:tailEnd type="none" w="med" len="med"/>
          </a:ln>
          <a:effectLst>
            <a:outerShdw dist="107763" dir="2699999" algn="ctr" rotWithShape="0">
              <a:schemeClr val="bg2"/>
            </a:outerShdw>
          </a:effectLst>
        </p:spPr>
        <p:txBody>
          <a:bodyPr/>
          <a:lstStyle/>
          <a:p>
            <a:pPr eaLnBrk="1" hangingPunct="1"/>
            <a:r>
              <a:rPr lang="zh-CN" altLang="en-US" sz="1800" u="none" dirty="0">
                <a:latin typeface="Times New Roman" panose="02020603050405020304" pitchFamily="18" charset="0"/>
                <a:ea typeface="幼圆" panose="02010509060101010101" pitchFamily="49" charset="-122"/>
              </a:rPr>
              <a:t>不适用于需进行大量训练或危险的工作</a:t>
            </a:r>
          </a:p>
        </p:txBody>
      </p:sp>
      <p:sp>
        <p:nvSpPr>
          <p:cNvPr id="829454" name="文本框 829453"/>
          <p:cNvSpPr txBox="1"/>
          <p:nvPr/>
        </p:nvSpPr>
        <p:spPr>
          <a:xfrm>
            <a:off x="609600" y="5720110"/>
            <a:ext cx="990600" cy="762000"/>
          </a:xfrm>
          <a:prstGeom prst="rect">
            <a:avLst/>
          </a:prstGeom>
          <a:gradFill rotWithShape="0">
            <a:gsLst>
              <a:gs pos="0">
                <a:schemeClr val="bg1"/>
              </a:gs>
              <a:gs pos="100000">
                <a:srgbClr val="66CCFF"/>
              </a:gs>
            </a:gsLst>
            <a:lin ang="2700000" scaled="1"/>
            <a:tileRect/>
          </a:gradFill>
          <a:ln w="9525" cap="flat" cmpd="sng">
            <a:solidFill>
              <a:schemeClr val="folHlink"/>
            </a:solidFill>
            <a:prstDash val="solid"/>
            <a:miter/>
            <a:headEnd type="none" w="med" len="med"/>
            <a:tailEnd type="none" w="med" len="med"/>
          </a:ln>
          <a:effectLst>
            <a:outerShdw dist="107763" dir="2699999" algn="ctr" rotWithShape="0">
              <a:schemeClr val="bg2"/>
            </a:outerShdw>
          </a:effectLst>
        </p:spPr>
        <p:txBody>
          <a:bodyPr/>
          <a:lstStyle/>
          <a:p>
            <a:pPr algn="ctr" eaLnBrk="1" hangingPunct="1">
              <a:spcBef>
                <a:spcPct val="50000"/>
              </a:spcBef>
            </a:pPr>
            <a:r>
              <a:rPr lang="zh-CN" altLang="en-US" sz="2000" u="none" dirty="0">
                <a:latin typeface="Times New Roman" panose="02020603050405020304" pitchFamily="18" charset="0"/>
                <a:ea typeface="黑体" panose="02010609060101010101" pitchFamily="49" charset="-122"/>
              </a:rPr>
              <a:t>关键事件法</a:t>
            </a:r>
            <a:endParaRPr lang="zh-CN" altLang="en-US" sz="2000" u="none">
              <a:latin typeface="Times New Roman" panose="02020603050405020304" pitchFamily="18" charset="0"/>
              <a:ea typeface="黑体" panose="02010609060101010101" pitchFamily="49" charset="-122"/>
            </a:endParaRPr>
          </a:p>
        </p:txBody>
      </p:sp>
      <p:sp>
        <p:nvSpPr>
          <p:cNvPr id="829455" name="文本框 829454"/>
          <p:cNvSpPr txBox="1"/>
          <p:nvPr/>
        </p:nvSpPr>
        <p:spPr>
          <a:xfrm>
            <a:off x="1828800" y="5720110"/>
            <a:ext cx="3124200" cy="762000"/>
          </a:xfrm>
          <a:prstGeom prst="rect">
            <a:avLst/>
          </a:prstGeom>
          <a:gradFill rotWithShape="0">
            <a:gsLst>
              <a:gs pos="0">
                <a:schemeClr val="bg1"/>
              </a:gs>
              <a:gs pos="100000">
                <a:srgbClr val="FF9933"/>
              </a:gs>
            </a:gsLst>
            <a:lin ang="2700000" scaled="1"/>
            <a:tileRect/>
          </a:gradFill>
          <a:ln w="9525" cap="flat" cmpd="sng">
            <a:solidFill>
              <a:schemeClr val="folHlink"/>
            </a:solidFill>
            <a:prstDash val="solid"/>
            <a:miter/>
            <a:headEnd type="none" w="med" len="med"/>
            <a:tailEnd type="none" w="med" len="med"/>
          </a:ln>
          <a:effectLst>
            <a:outerShdw dist="107763" dir="2699999" algn="ctr" rotWithShape="0">
              <a:schemeClr val="bg2"/>
            </a:outerShdw>
          </a:effectLst>
        </p:spPr>
        <p:txBody>
          <a:bodyPr/>
          <a:lstStyle/>
          <a:p>
            <a:pPr eaLnBrk="1" hangingPunct="1">
              <a:spcBef>
                <a:spcPct val="50000"/>
              </a:spcBef>
            </a:pPr>
            <a:r>
              <a:rPr lang="zh-CN" altLang="en-US" sz="1800" u="none" dirty="0">
                <a:latin typeface="Times New Roman" panose="02020603050405020304" pitchFamily="18" charset="0"/>
                <a:ea typeface="幼圆" panose="02010509060101010101" pitchFamily="49" charset="-122"/>
              </a:rPr>
              <a:t>可揭示工作的动态性，生动具体</a:t>
            </a:r>
            <a:endParaRPr lang="zh-CN" altLang="en-US" sz="1800" u="none">
              <a:latin typeface="Times New Roman" panose="02020603050405020304" pitchFamily="18" charset="0"/>
              <a:ea typeface="幼圆" panose="02010509060101010101" pitchFamily="49" charset="-122"/>
            </a:endParaRPr>
          </a:p>
        </p:txBody>
      </p:sp>
      <p:sp>
        <p:nvSpPr>
          <p:cNvPr id="829456" name="文本框 829455"/>
          <p:cNvSpPr txBox="1"/>
          <p:nvPr/>
        </p:nvSpPr>
        <p:spPr>
          <a:xfrm>
            <a:off x="5118100" y="5720110"/>
            <a:ext cx="3416300" cy="762000"/>
          </a:xfrm>
          <a:prstGeom prst="rect">
            <a:avLst/>
          </a:prstGeom>
          <a:gradFill rotWithShape="0">
            <a:gsLst>
              <a:gs pos="0">
                <a:schemeClr val="bg1"/>
              </a:gs>
              <a:gs pos="100000">
                <a:schemeClr val="accent1"/>
              </a:gs>
            </a:gsLst>
            <a:lin ang="2700000" scaled="1"/>
            <a:tileRect/>
          </a:gradFill>
          <a:ln w="9525" cap="flat" cmpd="sng">
            <a:solidFill>
              <a:schemeClr val="folHlink"/>
            </a:solidFill>
            <a:prstDash val="solid"/>
            <a:miter/>
            <a:headEnd type="none" w="med" len="med"/>
            <a:tailEnd type="none" w="med" len="med"/>
          </a:ln>
          <a:effectLst>
            <a:outerShdw dist="107763" dir="2699999" algn="ctr" rotWithShape="0">
              <a:schemeClr val="bg2"/>
            </a:outerShdw>
          </a:effectLst>
        </p:spPr>
        <p:txBody>
          <a:bodyPr/>
          <a:lstStyle/>
          <a:p>
            <a:pPr eaLnBrk="1" hangingPunct="1"/>
            <a:r>
              <a:rPr lang="zh-CN" altLang="en-US" sz="1800" u="none" dirty="0">
                <a:latin typeface="Times New Roman" panose="02020603050405020304" pitchFamily="18" charset="0"/>
                <a:ea typeface="幼圆" panose="02010509060101010101" pitchFamily="49" charset="-122"/>
              </a:rPr>
              <a:t>费时；难以形成对一般性工作行为的总的概念</a:t>
            </a:r>
          </a:p>
        </p:txBody>
      </p:sp>
      <p:sp>
        <p:nvSpPr>
          <p:cNvPr id="829457" name="文本框 829456"/>
          <p:cNvSpPr txBox="1"/>
          <p:nvPr/>
        </p:nvSpPr>
        <p:spPr>
          <a:xfrm>
            <a:off x="533400" y="334963"/>
            <a:ext cx="5943600" cy="579437"/>
          </a:xfrm>
          <a:prstGeom prst="rect">
            <a:avLst/>
          </a:prstGeom>
          <a:noFill/>
          <a:ln w="9525">
            <a:noFill/>
          </a:ln>
          <a:effectLst>
            <a:outerShdw dist="35921" dir="2699999" algn="ctr" rotWithShape="0">
              <a:schemeClr val="bg1"/>
            </a:outerShdw>
          </a:effectLst>
        </p:spPr>
        <p:txBody>
          <a:bodyPr>
            <a:spAutoFit/>
          </a:bodyPr>
          <a:lstStyle/>
          <a:p>
            <a:pPr eaLnBrk="1" hangingPunct="1">
              <a:spcBef>
                <a:spcPct val="50000"/>
              </a:spcBef>
            </a:pPr>
            <a:r>
              <a:rPr lang="zh-CN" altLang="en-US" sz="3200" b="1" i="1" u="none" dirty="0">
                <a:solidFill>
                  <a:srgbClr val="FF0066"/>
                </a:solidFill>
                <a:latin typeface="Times New Roman" panose="02020603050405020304" pitchFamily="18" charset="0"/>
                <a:ea typeface="黑体" panose="02010609060101010101" pitchFamily="49" charset="-122"/>
              </a:rPr>
              <a:t>各种工作分析方法的优缺点</a:t>
            </a:r>
            <a:endParaRPr lang="zh-CN" altLang="en-US" sz="3200" b="1" i="1" u="none">
              <a:solidFill>
                <a:srgbClr val="FF0066"/>
              </a:solidFill>
              <a:latin typeface="Times New Roman" panose="02020603050405020304" pitchFamily="18" charset="0"/>
              <a:ea typeface="黑体" panose="02010609060101010101" pitchFamily="49" charset="-122"/>
            </a:endParaRPr>
          </a:p>
        </p:txBody>
      </p:sp>
    </p:spTree>
  </p:cSld>
  <p:clrMapOvr>
    <a:masterClrMapping/>
  </p:clrMapOvr>
  <p:transition>
    <p:rand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812034" name="标题 812033"/>
          <p:cNvSpPr>
            <a:spLocks noGrp="1"/>
          </p:cNvSpPr>
          <p:nvPr>
            <p:ph type="title"/>
          </p:nvPr>
        </p:nvSpPr>
        <p:spPr>
          <a:xfrm>
            <a:off x="684213" y="692150"/>
            <a:ext cx="7543800" cy="785813"/>
          </a:xfrm>
          <a:ln/>
        </p:spPr>
        <p:txBody>
          <a:bodyPr anchor="ctr"/>
          <a:lstStyle/>
          <a:p>
            <a:r>
              <a:rPr lang="zh-CN" altLang="en-US" sz="4100" dirty="0">
                <a:solidFill>
                  <a:schemeClr val="tx1"/>
                </a:solidFill>
                <a:latin typeface="黑体" panose="02010609060101010101" pitchFamily="49" charset="-122"/>
              </a:rPr>
              <a:t>第三节 工作分析的流程</a:t>
            </a:r>
          </a:p>
        </p:txBody>
      </p:sp>
      <p:grpSp>
        <p:nvGrpSpPr>
          <p:cNvPr id="812035" name="组合 812034"/>
          <p:cNvGrpSpPr/>
          <p:nvPr/>
        </p:nvGrpSpPr>
        <p:grpSpPr>
          <a:xfrm>
            <a:off x="755650" y="1771650"/>
            <a:ext cx="7237413" cy="4105275"/>
            <a:chOff x="657" y="663"/>
            <a:chExt cx="4559" cy="2586"/>
          </a:xfrm>
        </p:grpSpPr>
        <p:sp>
          <p:nvSpPr>
            <p:cNvPr id="812036" name="矩形 812035"/>
            <p:cNvSpPr/>
            <p:nvPr/>
          </p:nvSpPr>
          <p:spPr>
            <a:xfrm>
              <a:off x="1134" y="663"/>
              <a:ext cx="4082" cy="501"/>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812037" name="矩形 812036"/>
            <p:cNvSpPr/>
            <p:nvPr/>
          </p:nvSpPr>
          <p:spPr>
            <a:xfrm>
              <a:off x="1134" y="1344"/>
              <a:ext cx="4082" cy="480"/>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812038" name="矩形 812037"/>
            <p:cNvSpPr/>
            <p:nvPr/>
          </p:nvSpPr>
          <p:spPr>
            <a:xfrm>
              <a:off x="1134" y="2160"/>
              <a:ext cx="4082" cy="409"/>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812039" name="矩形 812038"/>
            <p:cNvSpPr/>
            <p:nvPr/>
          </p:nvSpPr>
          <p:spPr>
            <a:xfrm>
              <a:off x="1134" y="2750"/>
              <a:ext cx="4082" cy="499"/>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812040" name="文本框 812039"/>
            <p:cNvSpPr txBox="1"/>
            <p:nvPr/>
          </p:nvSpPr>
          <p:spPr>
            <a:xfrm>
              <a:off x="1225" y="1389"/>
              <a:ext cx="3901" cy="364"/>
            </a:xfrm>
            <a:prstGeom prst="rect">
              <a:avLst/>
            </a:prstGeom>
            <a:noFill/>
            <a:ln w="9525">
              <a:noFill/>
            </a:ln>
          </p:spPr>
          <p:txBody>
            <a:bodyPr>
              <a:spAutoFit/>
            </a:bodyPr>
            <a:lstStyle/>
            <a:p>
              <a:pPr algn="ctr" eaLnBrk="1" hangingPunct="1">
                <a:lnSpc>
                  <a:spcPct val="60000"/>
                </a:lnSpc>
                <a:spcBef>
                  <a:spcPct val="50000"/>
                </a:spcBef>
              </a:pPr>
              <a:r>
                <a:rPr lang="zh-CN" altLang="en-US" sz="2000" b="1" u="none" dirty="0">
                  <a:solidFill>
                    <a:srgbClr val="FF0000"/>
                  </a:solidFill>
                  <a:latin typeface="黑体" panose="02010609060101010101" pitchFamily="49" charset="-122"/>
                  <a:ea typeface="黑体" panose="02010609060101010101" pitchFamily="49" charset="-122"/>
                </a:rPr>
                <a:t>调查阶段</a:t>
              </a:r>
            </a:p>
            <a:p>
              <a:pPr algn="ctr" eaLnBrk="1" hangingPunct="1">
                <a:lnSpc>
                  <a:spcPct val="60000"/>
                </a:lnSpc>
                <a:spcBef>
                  <a:spcPct val="50000"/>
                </a:spcBef>
              </a:pPr>
              <a:r>
                <a:rPr lang="zh-CN" altLang="en-US" sz="1800" b="1" u="none" dirty="0">
                  <a:latin typeface="Arial" panose="020B0604020202020204" pitchFamily="34" charset="0"/>
                </a:rPr>
                <a:t>使用访谈、问卷和观察法等进行工作分析</a:t>
              </a:r>
            </a:p>
          </p:txBody>
        </p:sp>
        <p:sp>
          <p:nvSpPr>
            <p:cNvPr id="812041" name="文本框 812040"/>
            <p:cNvSpPr txBox="1"/>
            <p:nvPr/>
          </p:nvSpPr>
          <p:spPr>
            <a:xfrm>
              <a:off x="1769" y="2205"/>
              <a:ext cx="2784" cy="384"/>
            </a:xfrm>
            <a:prstGeom prst="rect">
              <a:avLst/>
            </a:prstGeom>
            <a:noFill/>
            <a:ln w="9525">
              <a:noFill/>
            </a:ln>
          </p:spPr>
          <p:txBody>
            <a:bodyPr>
              <a:spAutoFit/>
            </a:bodyPr>
            <a:lstStyle/>
            <a:p>
              <a:pPr algn="ctr" eaLnBrk="1" hangingPunct="1">
                <a:lnSpc>
                  <a:spcPct val="60000"/>
                </a:lnSpc>
                <a:spcBef>
                  <a:spcPct val="50000"/>
                </a:spcBef>
              </a:pPr>
              <a:r>
                <a:rPr lang="zh-CN" altLang="en-US" sz="2000" b="1" u="none" dirty="0">
                  <a:solidFill>
                    <a:srgbClr val="FF0000"/>
                  </a:solidFill>
                  <a:latin typeface="黑体" panose="02010609060101010101" pitchFamily="49" charset="-122"/>
                  <a:ea typeface="黑体" panose="02010609060101010101" pitchFamily="49" charset="-122"/>
                </a:rPr>
                <a:t>分析阶段</a:t>
              </a:r>
            </a:p>
            <a:p>
              <a:pPr algn="ctr" eaLnBrk="1" hangingPunct="1">
                <a:lnSpc>
                  <a:spcPct val="60000"/>
                </a:lnSpc>
                <a:spcBef>
                  <a:spcPct val="50000"/>
                </a:spcBef>
              </a:pPr>
              <a:r>
                <a:rPr lang="zh-CN" altLang="en-US" sz="2000" b="1" u="none" dirty="0">
                  <a:latin typeface="黑体" panose="02010609060101010101" pitchFamily="49" charset="-122"/>
                  <a:ea typeface="黑体" panose="02010609060101010101" pitchFamily="49" charset="-122"/>
                </a:rPr>
                <a:t>对获得的材料进行归纳和总结</a:t>
              </a:r>
              <a:endParaRPr lang="zh-CN" altLang="en-US" sz="2000" b="1" u="none">
                <a:latin typeface="黑体" panose="02010609060101010101" pitchFamily="49" charset="-122"/>
                <a:ea typeface="黑体" panose="02010609060101010101" pitchFamily="49" charset="-122"/>
              </a:endParaRPr>
            </a:p>
          </p:txBody>
        </p:sp>
        <p:sp>
          <p:nvSpPr>
            <p:cNvPr id="812042" name="文本框 812041"/>
            <p:cNvSpPr txBox="1"/>
            <p:nvPr/>
          </p:nvSpPr>
          <p:spPr>
            <a:xfrm>
              <a:off x="1179" y="2795"/>
              <a:ext cx="4037" cy="384"/>
            </a:xfrm>
            <a:prstGeom prst="rect">
              <a:avLst/>
            </a:prstGeom>
            <a:noFill/>
            <a:ln w="9525">
              <a:noFill/>
            </a:ln>
          </p:spPr>
          <p:txBody>
            <a:bodyPr>
              <a:spAutoFit/>
            </a:bodyPr>
            <a:lstStyle/>
            <a:p>
              <a:pPr algn="ctr" eaLnBrk="1" hangingPunct="1">
                <a:lnSpc>
                  <a:spcPct val="60000"/>
                </a:lnSpc>
                <a:spcBef>
                  <a:spcPct val="50000"/>
                </a:spcBef>
              </a:pPr>
              <a:r>
                <a:rPr lang="zh-CN" altLang="en-US" sz="2000" b="1" u="none" dirty="0">
                  <a:solidFill>
                    <a:srgbClr val="FF0000"/>
                  </a:solidFill>
                  <a:latin typeface="黑体" panose="02010609060101010101" pitchFamily="49" charset="-122"/>
                  <a:ea typeface="黑体" panose="02010609060101010101" pitchFamily="49" charset="-122"/>
                </a:rPr>
                <a:t>实践运用</a:t>
              </a:r>
            </a:p>
            <a:p>
              <a:pPr algn="ctr" eaLnBrk="1" hangingPunct="1">
                <a:lnSpc>
                  <a:spcPct val="60000"/>
                </a:lnSpc>
                <a:spcBef>
                  <a:spcPct val="50000"/>
                </a:spcBef>
              </a:pPr>
              <a:r>
                <a:rPr lang="zh-CN" altLang="en-US" sz="2000" b="1" u="none" dirty="0">
                  <a:latin typeface="黑体" panose="02010609060101010101" pitchFamily="49" charset="-122"/>
                  <a:ea typeface="黑体" panose="02010609060101010101" pitchFamily="49" charset="-122"/>
                </a:rPr>
                <a:t>形成、修订工作说明书，运用于实际</a:t>
              </a:r>
              <a:endParaRPr lang="zh-CN" altLang="en-US" sz="2000" b="1" u="none">
                <a:latin typeface="黑体" panose="02010609060101010101" pitchFamily="49" charset="-122"/>
                <a:ea typeface="黑体" panose="02010609060101010101" pitchFamily="49" charset="-122"/>
              </a:endParaRPr>
            </a:p>
          </p:txBody>
        </p:sp>
        <p:sp>
          <p:nvSpPr>
            <p:cNvPr id="812043" name="直接连接符 812042"/>
            <p:cNvSpPr/>
            <p:nvPr/>
          </p:nvSpPr>
          <p:spPr>
            <a:xfrm>
              <a:off x="3175" y="1162"/>
              <a:ext cx="0" cy="192"/>
            </a:xfrm>
            <a:prstGeom prst="line">
              <a:avLst/>
            </a:prstGeom>
            <a:ln w="38100" cap="flat" cmpd="sng">
              <a:solidFill>
                <a:schemeClr val="tx1"/>
              </a:solidFill>
              <a:prstDash val="solid"/>
              <a:headEnd type="none" w="med" len="med"/>
              <a:tailEnd type="triangle" w="med" len="med"/>
            </a:ln>
          </p:spPr>
        </p:sp>
        <p:sp>
          <p:nvSpPr>
            <p:cNvPr id="812044" name="直接连接符 812043"/>
            <p:cNvSpPr/>
            <p:nvPr/>
          </p:nvSpPr>
          <p:spPr>
            <a:xfrm>
              <a:off x="3175" y="1842"/>
              <a:ext cx="0" cy="288"/>
            </a:xfrm>
            <a:prstGeom prst="line">
              <a:avLst/>
            </a:prstGeom>
            <a:ln w="38100" cap="flat" cmpd="sng">
              <a:solidFill>
                <a:schemeClr val="tx1"/>
              </a:solidFill>
              <a:prstDash val="solid"/>
              <a:headEnd type="none" w="med" len="med"/>
              <a:tailEnd type="triangle" w="med" len="med"/>
            </a:ln>
          </p:spPr>
        </p:sp>
        <p:sp>
          <p:nvSpPr>
            <p:cNvPr id="812045" name="直接连接符 812044"/>
            <p:cNvSpPr/>
            <p:nvPr/>
          </p:nvSpPr>
          <p:spPr>
            <a:xfrm>
              <a:off x="3175" y="2568"/>
              <a:ext cx="0" cy="192"/>
            </a:xfrm>
            <a:prstGeom prst="line">
              <a:avLst/>
            </a:prstGeom>
            <a:ln w="38100" cap="flat" cmpd="sng">
              <a:solidFill>
                <a:schemeClr val="tx1"/>
              </a:solidFill>
              <a:prstDash val="solid"/>
              <a:headEnd type="none" w="med" len="med"/>
              <a:tailEnd type="triangle" w="med" len="med"/>
            </a:ln>
          </p:spPr>
        </p:sp>
        <p:sp>
          <p:nvSpPr>
            <p:cNvPr id="812046" name="矩形 812045"/>
            <p:cNvSpPr/>
            <p:nvPr/>
          </p:nvSpPr>
          <p:spPr>
            <a:xfrm>
              <a:off x="1202" y="709"/>
              <a:ext cx="3856" cy="442"/>
            </a:xfrm>
            <a:prstGeom prst="rect">
              <a:avLst/>
            </a:prstGeom>
            <a:noFill/>
            <a:ln w="9525">
              <a:noFill/>
            </a:ln>
          </p:spPr>
          <p:txBody>
            <a:bodyPr>
              <a:spAutoFit/>
            </a:bodyPr>
            <a:lstStyle/>
            <a:p>
              <a:pPr algn="ctr" eaLnBrk="1" hangingPunct="1"/>
              <a:r>
                <a:rPr lang="zh-CN" altLang="en-US" sz="2000" b="1" u="none" dirty="0">
                  <a:solidFill>
                    <a:srgbClr val="FF0000"/>
                  </a:solidFill>
                  <a:latin typeface="黑体" panose="02010609060101010101" pitchFamily="49" charset="-122"/>
                  <a:ea typeface="黑体" panose="02010609060101010101" pitchFamily="49" charset="-122"/>
                </a:rPr>
                <a:t>准备阶段</a:t>
              </a:r>
            </a:p>
            <a:p>
              <a:pPr algn="ctr" eaLnBrk="1" hangingPunct="1"/>
              <a:r>
                <a:rPr lang="zh-CN" altLang="en-US" sz="2000" b="1" u="none" dirty="0">
                  <a:latin typeface="黑体" panose="02010609060101010101" pitchFamily="49" charset="-122"/>
                  <a:ea typeface="黑体" panose="02010609060101010101" pitchFamily="49" charset="-122"/>
                </a:rPr>
                <a:t>发现问题、明确目的、组成项目小组、收集背景信息</a:t>
              </a:r>
            </a:p>
          </p:txBody>
        </p:sp>
        <p:sp>
          <p:nvSpPr>
            <p:cNvPr id="812047" name="任意多边形 812046"/>
            <p:cNvSpPr/>
            <p:nvPr/>
          </p:nvSpPr>
          <p:spPr>
            <a:xfrm>
              <a:off x="657" y="872"/>
              <a:ext cx="499" cy="2150"/>
            </a:xfrm>
            <a:custGeom>
              <a:avLst/>
              <a:gdLst/>
              <a:ahLst/>
              <a:cxnLst/>
              <a:rect l="0" t="0" r="0" b="0"/>
              <a:pathLst>
                <a:path w="478" h="2787">
                  <a:moveTo>
                    <a:pt x="478" y="2785"/>
                  </a:moveTo>
                  <a:lnTo>
                    <a:pt x="0" y="2787"/>
                  </a:lnTo>
                  <a:lnTo>
                    <a:pt x="25" y="0"/>
                  </a:lnTo>
                  <a:lnTo>
                    <a:pt x="466" y="0"/>
                  </a:lnTo>
                </a:path>
              </a:pathLst>
            </a:custGeom>
            <a:noFill/>
            <a:ln w="38100" cap="flat" cmpd="sng">
              <a:solidFill>
                <a:srgbClr val="FF0000"/>
              </a:solidFill>
              <a:prstDash val="solid"/>
              <a:headEnd type="none" w="med" len="med"/>
              <a:tailEnd type="triangle" w="med" len="med"/>
            </a:ln>
          </p:spPr>
          <p:txBody>
            <a:bodyPr/>
            <a:lstStyle/>
            <a:p>
              <a:endParaRPr lang="zh-CN" altLang="en-US"/>
            </a:p>
          </p:txBody>
        </p:sp>
      </p:grpSp>
    </p:spTree>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8162" name="文本框 988161"/>
          <p:cNvSpPr txBox="1"/>
          <p:nvPr/>
        </p:nvSpPr>
        <p:spPr>
          <a:xfrm>
            <a:off x="533400" y="1219200"/>
            <a:ext cx="8077200" cy="4108450"/>
          </a:xfrm>
          <a:prstGeom prst="rect">
            <a:avLst/>
          </a:prstGeom>
          <a:noFill/>
          <a:ln w="9525">
            <a:noFill/>
          </a:ln>
        </p:spPr>
        <p:txBody>
          <a:bodyPr>
            <a:spAutoFit/>
          </a:bodyPr>
          <a:lstStyle/>
          <a:p>
            <a:pPr marL="201930" indent="-201930" algn="just" eaLnBrk="1" hangingPunct="1">
              <a:lnSpc>
                <a:spcPct val="120000"/>
              </a:lnSpc>
              <a:buClr>
                <a:srgbClr val="FF3300"/>
              </a:buClr>
              <a:buFont typeface="Wingdings" panose="05000000000000000000" pitchFamily="2" charset="2"/>
              <a:buChar char="n"/>
            </a:pPr>
            <a:r>
              <a:rPr lang="zh-CN" altLang="en-US" sz="2000" b="1" u="none" dirty="0">
                <a:latin typeface="黑体" panose="02010609060101010101" pitchFamily="49" charset="-122"/>
                <a:ea typeface="黑体" panose="02010609060101010101" pitchFamily="49" charset="-122"/>
              </a:rPr>
              <a:t>优秀公司所以优秀是因为他们能把普通人组织起来做出不普通的事业。</a:t>
            </a:r>
          </a:p>
          <a:p>
            <a:pPr marL="201930" indent="-201930" algn="r" eaLnBrk="1" hangingPunct="1">
              <a:lnSpc>
                <a:spcPct val="120000"/>
              </a:lnSpc>
              <a:buClr>
                <a:srgbClr val="FF3300"/>
              </a:buClr>
              <a:buFont typeface="Wingdings" panose="05000000000000000000" pitchFamily="2" charset="2"/>
            </a:pPr>
            <a:r>
              <a:rPr lang="en-US" altLang="zh-CN" sz="2000" b="1" u="none" dirty="0">
                <a:solidFill>
                  <a:srgbClr val="6600CC"/>
                </a:solidFill>
                <a:latin typeface="Times New Roman" panose="02020603050405020304" pitchFamily="18" charset="0"/>
                <a:ea typeface="楷体_GB2312" pitchFamily="49" charset="-122"/>
              </a:rPr>
              <a:t>——</a:t>
            </a:r>
            <a:r>
              <a:rPr lang="zh-CN" altLang="en-US" sz="2000" b="1" u="none" dirty="0">
                <a:solidFill>
                  <a:srgbClr val="6600CC"/>
                </a:solidFill>
                <a:latin typeface="楷体_GB2312" pitchFamily="49" charset="-122"/>
                <a:ea typeface="楷体_GB2312" pitchFamily="49" charset="-122"/>
              </a:rPr>
              <a:t>（美）汤姆</a:t>
            </a:r>
            <a:r>
              <a:rPr lang="en-US" altLang="zh-CN" sz="2000" b="1" u="none">
                <a:solidFill>
                  <a:srgbClr val="6600CC"/>
                </a:solidFill>
                <a:latin typeface="Times New Roman" panose="02020603050405020304" pitchFamily="18" charset="0"/>
                <a:ea typeface="楷体_GB2312" pitchFamily="49" charset="-122"/>
              </a:rPr>
              <a:t>·</a:t>
            </a:r>
            <a:r>
              <a:rPr lang="zh-CN" altLang="en-US" sz="2000" b="1" u="none" dirty="0">
                <a:solidFill>
                  <a:srgbClr val="6600CC"/>
                </a:solidFill>
                <a:latin typeface="楷体_GB2312" pitchFamily="49" charset="-122"/>
                <a:ea typeface="楷体_GB2312" pitchFamily="49" charset="-122"/>
              </a:rPr>
              <a:t>彼得斯  小罗伯特</a:t>
            </a:r>
            <a:r>
              <a:rPr lang="en-US" altLang="zh-CN" sz="2000" b="1" u="none">
                <a:solidFill>
                  <a:srgbClr val="6600CC"/>
                </a:solidFill>
                <a:latin typeface="Times New Roman" panose="02020603050405020304" pitchFamily="18" charset="0"/>
                <a:ea typeface="楷体_GB2312" pitchFamily="49" charset="-122"/>
              </a:rPr>
              <a:t>·</a:t>
            </a:r>
            <a:r>
              <a:rPr lang="zh-CN" altLang="en-US" sz="2000" b="1" u="none" dirty="0">
                <a:solidFill>
                  <a:srgbClr val="6600CC"/>
                </a:solidFill>
                <a:latin typeface="楷体_GB2312" pitchFamily="49" charset="-122"/>
                <a:ea typeface="楷体_GB2312" pitchFamily="49" charset="-122"/>
              </a:rPr>
              <a:t>沃特曼</a:t>
            </a:r>
            <a:endParaRPr lang="zh-CN" altLang="en-US" sz="2000" b="1" u="none" dirty="0">
              <a:latin typeface="楷体_GB2312" pitchFamily="49" charset="-122"/>
              <a:ea typeface="楷体_GB2312" pitchFamily="49" charset="-122"/>
            </a:endParaRPr>
          </a:p>
          <a:p>
            <a:pPr marL="201930" indent="-201930" algn="just" eaLnBrk="1" hangingPunct="1">
              <a:lnSpc>
                <a:spcPct val="120000"/>
              </a:lnSpc>
              <a:buClr>
                <a:srgbClr val="FF3300"/>
              </a:buClr>
              <a:buFont typeface="Wingdings" panose="05000000000000000000" pitchFamily="2" charset="2"/>
              <a:buChar char="n"/>
            </a:pPr>
            <a:r>
              <a:rPr lang="zh-CN" altLang="en-US" sz="2000" b="1" u="none" dirty="0">
                <a:latin typeface="黑体" panose="02010609060101010101" pitchFamily="49" charset="-122"/>
                <a:ea typeface="黑体" panose="02010609060101010101" pitchFamily="49" charset="-122"/>
              </a:rPr>
              <a:t>你可以接管我的工厂，烧掉我的厂房，但只要留下我的那些人，我就可以重建</a:t>
            </a:r>
            <a:r>
              <a:rPr lang="en-US" altLang="zh-CN" sz="2000" b="1" u="none" dirty="0">
                <a:latin typeface="黑体" panose="02010609060101010101" pitchFamily="49" charset="-122"/>
                <a:ea typeface="黑体" panose="02010609060101010101" pitchFamily="49" charset="-122"/>
              </a:rPr>
              <a:t>IBM</a:t>
            </a:r>
            <a:r>
              <a:rPr lang="zh-CN" altLang="en-US" sz="2000" b="1" u="none" dirty="0">
                <a:latin typeface="黑体" panose="02010609060101010101" pitchFamily="49" charset="-122"/>
                <a:ea typeface="黑体" panose="02010609060101010101" pitchFamily="49" charset="-122"/>
              </a:rPr>
              <a:t>公司。                 </a:t>
            </a:r>
            <a:r>
              <a:rPr lang="en-US" altLang="zh-CN" sz="2000" b="1" u="none" dirty="0">
                <a:solidFill>
                  <a:srgbClr val="6600CC"/>
                </a:solidFill>
                <a:latin typeface="Times New Roman" panose="02020603050405020304" pitchFamily="18" charset="0"/>
                <a:ea typeface="楷体_GB2312" pitchFamily="49" charset="-122"/>
              </a:rPr>
              <a:t>—</a:t>
            </a:r>
            <a:r>
              <a:rPr lang="zh-CN" altLang="en-US" sz="2000" b="1" u="none" dirty="0">
                <a:solidFill>
                  <a:srgbClr val="6600CC"/>
                </a:solidFill>
                <a:latin typeface="楷体_GB2312" pitchFamily="49" charset="-122"/>
                <a:ea typeface="楷体_GB2312" pitchFamily="49" charset="-122"/>
              </a:rPr>
              <a:t>（美）</a:t>
            </a:r>
            <a:r>
              <a:rPr lang="en-US" altLang="zh-CN" sz="2000" b="1" u="none" dirty="0">
                <a:solidFill>
                  <a:srgbClr val="6600CC"/>
                </a:solidFill>
                <a:latin typeface="楷体_GB2312" pitchFamily="49" charset="-122"/>
                <a:ea typeface="楷体_GB2312" pitchFamily="49" charset="-122"/>
              </a:rPr>
              <a:t>IBM</a:t>
            </a:r>
            <a:r>
              <a:rPr lang="zh-CN" altLang="en-US" sz="2000" b="1" u="none" dirty="0">
                <a:solidFill>
                  <a:srgbClr val="6600CC"/>
                </a:solidFill>
                <a:latin typeface="楷体_GB2312" pitchFamily="49" charset="-122"/>
                <a:ea typeface="楷体_GB2312" pitchFamily="49" charset="-122"/>
              </a:rPr>
              <a:t>公司创建人沃森</a:t>
            </a:r>
            <a:endParaRPr lang="zh-CN" altLang="en-US" sz="2000" b="1" u="none" dirty="0">
              <a:latin typeface="黑体" panose="02010609060101010101" pitchFamily="49" charset="-122"/>
              <a:ea typeface="黑体" panose="02010609060101010101" pitchFamily="49" charset="-122"/>
            </a:endParaRPr>
          </a:p>
          <a:p>
            <a:pPr marL="201930" indent="-201930" algn="just" eaLnBrk="1" hangingPunct="1">
              <a:lnSpc>
                <a:spcPct val="120000"/>
              </a:lnSpc>
              <a:buClr>
                <a:srgbClr val="FF3300"/>
              </a:buClr>
              <a:buFont typeface="Wingdings" panose="05000000000000000000" pitchFamily="2" charset="2"/>
              <a:buChar char="n"/>
            </a:pPr>
            <a:r>
              <a:rPr lang="zh-CN" altLang="en-US" sz="2000" b="1" u="none" dirty="0">
                <a:latin typeface="黑体" panose="02010609060101010101" pitchFamily="49" charset="-122"/>
                <a:ea typeface="黑体" panose="02010609060101010101" pitchFamily="49" charset="-122"/>
              </a:rPr>
              <a:t>将我所有的工厂、设备、市场、资金全夺去，但只要保留我的组织、人员，四年以后，我仍将是一个钢铁大王</a:t>
            </a:r>
            <a:r>
              <a:rPr lang="en-US" altLang="zh-CN" sz="2000" b="1" u="none" dirty="0">
                <a:solidFill>
                  <a:srgbClr val="6600CC"/>
                </a:solidFill>
                <a:latin typeface="Times New Roman" panose="02020603050405020304" pitchFamily="18" charset="0"/>
                <a:ea typeface="楷体_GB2312" pitchFamily="49" charset="-122"/>
              </a:rPr>
              <a:t>——</a:t>
            </a:r>
            <a:r>
              <a:rPr lang="zh-CN" altLang="en-US" sz="2000" b="1" u="none" dirty="0">
                <a:solidFill>
                  <a:srgbClr val="6600CC"/>
                </a:solidFill>
                <a:latin typeface="楷体_GB2312" pitchFamily="49" charset="-122"/>
                <a:ea typeface="楷体_GB2312" pitchFamily="49" charset="-122"/>
              </a:rPr>
              <a:t>（美）钢铁大王卡内基</a:t>
            </a:r>
            <a:endParaRPr lang="zh-CN" altLang="en-US" sz="2000" b="1" u="none" dirty="0">
              <a:solidFill>
                <a:srgbClr val="6600CC"/>
              </a:solidFill>
              <a:latin typeface="黑体" panose="02010609060101010101" pitchFamily="49" charset="-122"/>
              <a:ea typeface="黑体" panose="02010609060101010101" pitchFamily="49" charset="-122"/>
            </a:endParaRPr>
          </a:p>
          <a:p>
            <a:pPr marL="201930" indent="-201930" algn="just" eaLnBrk="1" hangingPunct="1">
              <a:lnSpc>
                <a:spcPct val="120000"/>
              </a:lnSpc>
              <a:buClr>
                <a:srgbClr val="FF3300"/>
              </a:buClr>
              <a:buFont typeface="Wingdings" panose="05000000000000000000" pitchFamily="2" charset="2"/>
              <a:buChar char="n"/>
            </a:pPr>
            <a:r>
              <a:rPr lang="zh-CN" altLang="en-US" sz="2000" b="1" u="none" dirty="0">
                <a:latin typeface="黑体" panose="02010609060101010101" pitchFamily="49" charset="-122"/>
                <a:ea typeface="黑体" panose="02010609060101010101" pitchFamily="49" charset="-122"/>
              </a:rPr>
              <a:t>我最大的成就是发现人才，发现一大批人才。他们比绝大多数的首席执行官都要优秀。这些一流的人物在</a:t>
            </a:r>
            <a:r>
              <a:rPr lang="en-US" altLang="zh-CN" sz="2000" b="1" u="none" dirty="0">
                <a:latin typeface="黑体" panose="02010609060101010101" pitchFamily="49" charset="-122"/>
                <a:ea typeface="黑体" panose="02010609060101010101" pitchFamily="49" charset="-122"/>
              </a:rPr>
              <a:t>GE</a:t>
            </a:r>
            <a:r>
              <a:rPr lang="zh-CN" altLang="en-US" sz="2000" b="1" u="none" dirty="0">
                <a:latin typeface="黑体" panose="02010609060101010101" pitchFamily="49" charset="-122"/>
                <a:ea typeface="黑体" panose="02010609060101010101" pitchFamily="49" charset="-122"/>
              </a:rPr>
              <a:t>如鱼得水。</a:t>
            </a:r>
          </a:p>
          <a:p>
            <a:pPr marL="201930" indent="-201930" algn="r" eaLnBrk="1" hangingPunct="1">
              <a:lnSpc>
                <a:spcPct val="120000"/>
              </a:lnSpc>
              <a:buClr>
                <a:srgbClr val="FF3300"/>
              </a:buClr>
              <a:buFont typeface="Wingdings" panose="05000000000000000000" pitchFamily="2" charset="2"/>
            </a:pPr>
            <a:r>
              <a:rPr lang="en-US" altLang="zh-CN" sz="2000" b="1" u="none">
                <a:solidFill>
                  <a:srgbClr val="6600CC"/>
                </a:solidFill>
                <a:latin typeface="Times New Roman" panose="02020603050405020304" pitchFamily="18" charset="0"/>
                <a:ea typeface="楷体_GB2312" pitchFamily="49" charset="-122"/>
              </a:rPr>
              <a:t>——</a:t>
            </a:r>
            <a:r>
              <a:rPr lang="zh-CN" altLang="en-US" sz="2000" b="1" u="none" dirty="0">
                <a:solidFill>
                  <a:srgbClr val="6600CC"/>
                </a:solidFill>
                <a:latin typeface="楷体_GB2312" pitchFamily="49" charset="-122"/>
                <a:ea typeface="楷体_GB2312" pitchFamily="49" charset="-122"/>
              </a:rPr>
              <a:t>（美）通用电气公司</a:t>
            </a:r>
            <a:r>
              <a:rPr lang="en-US" altLang="zh-CN" sz="2000" b="1" u="none" dirty="0">
                <a:solidFill>
                  <a:srgbClr val="6600CC"/>
                </a:solidFill>
                <a:latin typeface="楷体_GB2312" pitchFamily="49" charset="-122"/>
                <a:ea typeface="楷体_GB2312" pitchFamily="49" charset="-122"/>
              </a:rPr>
              <a:t>CEO</a:t>
            </a:r>
            <a:r>
              <a:rPr lang="zh-CN" altLang="en-US" sz="2000" b="1" u="none" dirty="0">
                <a:solidFill>
                  <a:srgbClr val="6600CC"/>
                </a:solidFill>
                <a:latin typeface="楷体_GB2312" pitchFamily="49" charset="-122"/>
                <a:ea typeface="楷体_GB2312" pitchFamily="49" charset="-122"/>
              </a:rPr>
              <a:t>杰克</a:t>
            </a:r>
            <a:r>
              <a:rPr lang="en-US" altLang="zh-CN" sz="2000" b="1" u="none">
                <a:solidFill>
                  <a:srgbClr val="6600CC"/>
                </a:solidFill>
                <a:latin typeface="Times New Roman" panose="02020603050405020304" pitchFamily="18" charset="0"/>
                <a:ea typeface="楷体_GB2312" pitchFamily="49" charset="-122"/>
              </a:rPr>
              <a:t>·</a:t>
            </a:r>
            <a:r>
              <a:rPr lang="zh-CN" altLang="en-US" sz="2000" b="1" u="none" dirty="0">
                <a:solidFill>
                  <a:srgbClr val="6600CC"/>
                </a:solidFill>
                <a:latin typeface="楷体_GB2312" pitchFamily="49" charset="-122"/>
                <a:ea typeface="楷体_GB2312" pitchFamily="49" charset="-122"/>
              </a:rPr>
              <a:t>韦尔奇</a:t>
            </a:r>
            <a:endParaRPr lang="zh-CN" altLang="en-US" sz="2000" b="1" u="none" dirty="0">
              <a:latin typeface="黑体" panose="02010609060101010101" pitchFamily="49" charset="-122"/>
              <a:ea typeface="黑体" panose="02010609060101010101" pitchFamily="49" charset="-122"/>
            </a:endParaRPr>
          </a:p>
          <a:p>
            <a:pPr marL="201930" indent="-201930" algn="just" eaLnBrk="1" hangingPunct="1">
              <a:lnSpc>
                <a:spcPct val="120000"/>
              </a:lnSpc>
              <a:buClr>
                <a:srgbClr val="FF3300"/>
              </a:buClr>
              <a:buFont typeface="Wingdings" panose="05000000000000000000" pitchFamily="2" charset="2"/>
            </a:pPr>
            <a:r>
              <a:rPr lang="zh-CN" altLang="en-US" sz="2000" b="1" u="none" dirty="0">
                <a:latin typeface="黑体" panose="02010609060101010101" pitchFamily="49" charset="-122"/>
                <a:ea typeface="黑体" panose="02010609060101010101" pitchFamily="49" charset="-122"/>
              </a:rPr>
              <a:t>  凡事皆须务本，国以人为本。                       </a:t>
            </a:r>
            <a:r>
              <a:rPr lang="en-US" altLang="zh-CN" sz="2000" b="1" u="none">
                <a:solidFill>
                  <a:srgbClr val="6600CC"/>
                </a:solidFill>
                <a:latin typeface="Times New Roman" panose="02020603050405020304" pitchFamily="18" charset="0"/>
                <a:ea typeface="楷体_GB2312" pitchFamily="49" charset="-122"/>
              </a:rPr>
              <a:t>——</a:t>
            </a:r>
            <a:r>
              <a:rPr lang="zh-CN" altLang="en-US" sz="2000" b="1" u="none" dirty="0">
                <a:solidFill>
                  <a:srgbClr val="6600CC"/>
                </a:solidFill>
                <a:latin typeface="楷体_GB2312" pitchFamily="49" charset="-122"/>
                <a:ea typeface="楷体_GB2312" pitchFamily="49" charset="-122"/>
              </a:rPr>
              <a:t>李世民</a:t>
            </a:r>
          </a:p>
          <a:p>
            <a:pPr marL="201930" indent="-201930" algn="just" eaLnBrk="1" hangingPunct="1">
              <a:lnSpc>
                <a:spcPct val="120000"/>
              </a:lnSpc>
              <a:buClr>
                <a:srgbClr val="FF3300"/>
              </a:buClr>
              <a:buFont typeface="Wingdings" panose="05000000000000000000" pitchFamily="2" charset="2"/>
              <a:buChar char="n"/>
            </a:pPr>
            <a:r>
              <a:rPr lang="zh-CN" altLang="en-US" sz="2000" b="1" u="none" dirty="0">
                <a:latin typeface="黑体" panose="02010609060101010101" pitchFamily="49" charset="-122"/>
                <a:ea typeface="黑体" panose="02010609060101010101" pitchFamily="49" charset="-122"/>
              </a:rPr>
              <a:t>间于天地之间，莫贵于人</a:t>
            </a:r>
            <a:r>
              <a:rPr lang="zh-CN" altLang="en-US" sz="1800" u="none" dirty="0">
                <a:latin typeface="黑体" panose="02010609060101010101" pitchFamily="49" charset="-122"/>
                <a:ea typeface="黑体" panose="02010609060101010101" pitchFamily="49" charset="-122"/>
              </a:rPr>
              <a:t>。                             </a:t>
            </a:r>
            <a:r>
              <a:rPr lang="en-US" altLang="zh-CN" sz="1800" b="1" u="none">
                <a:solidFill>
                  <a:srgbClr val="6600CC"/>
                </a:solidFill>
                <a:latin typeface="Times New Roman" panose="02020603050405020304" pitchFamily="18" charset="0"/>
                <a:ea typeface="黑体" panose="02010609060101010101" pitchFamily="49" charset="-122"/>
              </a:rPr>
              <a:t>——</a:t>
            </a:r>
            <a:r>
              <a:rPr lang="zh-CN" altLang="en-US" sz="1800" b="1" u="none" dirty="0">
                <a:solidFill>
                  <a:srgbClr val="6600CC"/>
                </a:solidFill>
                <a:latin typeface="楷体_GB2312" pitchFamily="49" charset="-122"/>
                <a:ea typeface="楷体_GB2312" pitchFamily="49" charset="-122"/>
              </a:rPr>
              <a:t>孙膑</a:t>
            </a:r>
            <a:endParaRPr lang="zh-CN" altLang="en-US" sz="1800" b="1" u="none">
              <a:solidFill>
                <a:srgbClr val="6600CC"/>
              </a:solidFill>
              <a:latin typeface="楷体_GB2312" pitchFamily="49" charset="-122"/>
              <a:ea typeface="楷体_GB2312" pitchFamily="49" charset="-122"/>
            </a:endParaRPr>
          </a:p>
        </p:txBody>
      </p:sp>
      <p:sp>
        <p:nvSpPr>
          <p:cNvPr id="988163" name="文本框 988162"/>
          <p:cNvSpPr txBox="1"/>
          <p:nvPr/>
        </p:nvSpPr>
        <p:spPr>
          <a:xfrm>
            <a:off x="533400" y="411163"/>
            <a:ext cx="3048000" cy="579437"/>
          </a:xfrm>
          <a:prstGeom prst="rect">
            <a:avLst/>
          </a:prstGeom>
          <a:noFill/>
          <a:ln w="9525">
            <a:noFill/>
          </a:ln>
          <a:effectLst>
            <a:outerShdw dist="35921" dir="2699999" algn="ctr" rotWithShape="0">
              <a:schemeClr val="bg1"/>
            </a:outerShdw>
          </a:effectLst>
        </p:spPr>
        <p:txBody>
          <a:bodyPr>
            <a:spAutoFit/>
          </a:bodyPr>
          <a:lstStyle/>
          <a:p>
            <a:pPr eaLnBrk="1" hangingPunct="1">
              <a:spcBef>
                <a:spcPct val="50000"/>
              </a:spcBef>
            </a:pPr>
            <a:r>
              <a:rPr lang="zh-CN" altLang="en-US" sz="3200" b="1" i="1" u="none" dirty="0">
                <a:solidFill>
                  <a:srgbClr val="FF0066"/>
                </a:solidFill>
                <a:latin typeface="Times New Roman" panose="02020603050405020304" pitchFamily="18" charset="0"/>
                <a:ea typeface="黑体" panose="02010609060101010101" pitchFamily="49" charset="-122"/>
              </a:rPr>
              <a:t>真知灼见</a:t>
            </a:r>
            <a:endParaRPr lang="zh-CN" altLang="en-US" sz="3200" b="1" i="1" u="none">
              <a:latin typeface="Times New Roman" panose="02020603050405020304" pitchFamily="18" charset="0"/>
              <a:ea typeface="黑体" panose="02010609060101010101" pitchFamily="49" charset="-122"/>
            </a:endParaRPr>
          </a:p>
        </p:txBody>
      </p:sp>
    </p:spTree>
  </p:cSld>
  <p:clrMapOvr>
    <a:masterClrMapping/>
  </p:clrMapOvr>
  <p:transition>
    <p:random/>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813058" name="标题 813057"/>
          <p:cNvSpPr>
            <a:spLocks noGrp="1"/>
          </p:cNvSpPr>
          <p:nvPr>
            <p:ph type="title"/>
          </p:nvPr>
        </p:nvSpPr>
        <p:spPr>
          <a:xfrm>
            <a:off x="685800" y="228600"/>
            <a:ext cx="7772400" cy="820738"/>
          </a:xfrm>
          <a:ln/>
        </p:spPr>
        <p:txBody>
          <a:bodyPr anchor="ctr"/>
          <a:lstStyle/>
          <a:p>
            <a:r>
              <a:rPr lang="en-US" altLang="zh-CN" b="1"/>
              <a:t> </a:t>
            </a:r>
            <a:r>
              <a:rPr lang="zh-CN" altLang="en-US" sz="4000" b="1" dirty="0">
                <a:solidFill>
                  <a:schemeClr val="accent2"/>
                </a:solidFill>
              </a:rPr>
              <a:t>一、</a:t>
            </a:r>
            <a:r>
              <a:rPr lang="zh-CN" altLang="en-US" sz="4000" dirty="0">
                <a:solidFill>
                  <a:schemeClr val="accent2"/>
                </a:solidFill>
              </a:rPr>
              <a:t>准备阶段</a:t>
            </a:r>
            <a:endParaRPr lang="zh-CN" altLang="en-US" sz="4000" b="1">
              <a:solidFill>
                <a:schemeClr val="accent2"/>
              </a:solidFill>
            </a:endParaRPr>
          </a:p>
        </p:txBody>
      </p:sp>
      <p:sp>
        <p:nvSpPr>
          <p:cNvPr id="813059" name="文本占位符 813058"/>
          <p:cNvSpPr>
            <a:spLocks noGrp="1"/>
          </p:cNvSpPr>
          <p:nvPr>
            <p:ph type="body" idx="1"/>
          </p:nvPr>
        </p:nvSpPr>
        <p:spPr>
          <a:xfrm>
            <a:off x="395288" y="1341438"/>
            <a:ext cx="8421687" cy="4965700"/>
          </a:xfrm>
          <a:ln/>
        </p:spPr>
        <p:txBody>
          <a:bodyPr/>
          <a:lstStyle/>
          <a:p>
            <a:pPr marL="533400" indent="-533400">
              <a:lnSpc>
                <a:spcPct val="80000"/>
              </a:lnSpc>
              <a:buClr>
                <a:schemeClr val="bg1"/>
              </a:buClr>
              <a:buNone/>
            </a:pPr>
            <a:r>
              <a:rPr lang="en-US" altLang="zh-CN" sz="2400" b="1" dirty="0"/>
              <a:t>1</a:t>
            </a:r>
            <a:r>
              <a:rPr lang="zh-CN" altLang="en-US" sz="2400" b="1" dirty="0"/>
              <a:t>、明确调查目的：</a:t>
            </a:r>
          </a:p>
          <a:p>
            <a:pPr marL="533400" indent="-533400">
              <a:lnSpc>
                <a:spcPct val="80000"/>
              </a:lnSpc>
              <a:buClr>
                <a:schemeClr val="bg1"/>
              </a:buClr>
              <a:buNone/>
            </a:pPr>
            <a:r>
              <a:rPr lang="zh-CN" altLang="en-US" sz="2400" dirty="0"/>
              <a:t>      </a:t>
            </a:r>
            <a:r>
              <a:rPr lang="zh-CN" altLang="en-US" sz="2400" b="1" dirty="0"/>
              <a:t>是为了组织结构调整、薪酬结构调整还是为了建立考核体系？</a:t>
            </a:r>
          </a:p>
          <a:p>
            <a:pPr marL="533400" indent="-533400">
              <a:lnSpc>
                <a:spcPct val="80000"/>
              </a:lnSpc>
              <a:buClr>
                <a:schemeClr val="bg1"/>
              </a:buClr>
              <a:buNone/>
            </a:pPr>
            <a:r>
              <a:rPr lang="en-US" altLang="zh-CN" sz="2000" b="1" dirty="0"/>
              <a:t>2</a:t>
            </a:r>
            <a:r>
              <a:rPr lang="zh-CN" altLang="en-US" sz="2000" b="1" dirty="0"/>
              <a:t>、</a:t>
            </a:r>
            <a:r>
              <a:rPr lang="zh-CN" altLang="en-US" sz="2400" b="1" dirty="0"/>
              <a:t>成立职位分析小组。小组一般由以下三类人员组成：</a:t>
            </a:r>
          </a:p>
          <a:p>
            <a:pPr marL="933450" lvl="1" indent="-457200">
              <a:lnSpc>
                <a:spcPct val="160000"/>
              </a:lnSpc>
              <a:spcAft>
                <a:spcPct val="45000"/>
              </a:spcAft>
            </a:pPr>
            <a:r>
              <a:rPr lang="zh-CN" altLang="en-US" sz="2400" b="1" dirty="0"/>
              <a:t>企业的高层领导；职位分析人员；外部的专家和顾问</a:t>
            </a:r>
          </a:p>
          <a:p>
            <a:pPr marL="533400" indent="-533400">
              <a:lnSpc>
                <a:spcPct val="80000"/>
              </a:lnSpc>
              <a:buClr>
                <a:schemeClr val="bg1"/>
              </a:buClr>
              <a:buNone/>
            </a:pPr>
            <a:r>
              <a:rPr lang="en-US" altLang="zh-CN" sz="2400" b="1" dirty="0"/>
              <a:t>3</a:t>
            </a:r>
            <a:r>
              <a:rPr lang="zh-CN" altLang="en-US" sz="2400" b="1" dirty="0"/>
              <a:t>、收集组织相关信息：</a:t>
            </a:r>
          </a:p>
          <a:p>
            <a:pPr marL="533400" indent="-533400">
              <a:lnSpc>
                <a:spcPct val="80000"/>
              </a:lnSpc>
              <a:buClr>
                <a:schemeClr val="bg1"/>
              </a:buClr>
              <a:buNone/>
            </a:pPr>
            <a:r>
              <a:rPr lang="zh-CN" altLang="en-US" sz="2000" b="1" dirty="0"/>
              <a:t>	组织结构图、工作流程图、过去的职务描述资料等。</a:t>
            </a:r>
          </a:p>
          <a:p>
            <a:pPr marL="533400" indent="-533400">
              <a:lnSpc>
                <a:spcPct val="80000"/>
              </a:lnSpc>
              <a:buClr>
                <a:schemeClr val="bg1"/>
              </a:buClr>
              <a:buNone/>
            </a:pPr>
            <a:r>
              <a:rPr lang="zh-CN" altLang="en-US" sz="2000" b="1" dirty="0"/>
              <a:t>确定调查的范围、对象和内容，规定调查方式、方法</a:t>
            </a:r>
          </a:p>
          <a:p>
            <a:pPr marL="533400" indent="-533400">
              <a:lnSpc>
                <a:spcPct val="80000"/>
              </a:lnSpc>
              <a:buClr>
                <a:schemeClr val="bg1"/>
              </a:buClr>
              <a:buNone/>
            </a:pPr>
            <a:r>
              <a:rPr lang="en-US" altLang="zh-CN" sz="2400" b="1" dirty="0"/>
              <a:t>4</a:t>
            </a:r>
            <a:r>
              <a:rPr lang="zh-CN" altLang="en-US" sz="2400" b="1" dirty="0"/>
              <a:t>、调查动员：</a:t>
            </a:r>
          </a:p>
          <a:p>
            <a:pPr marL="533400" indent="-533400">
              <a:lnSpc>
                <a:spcPct val="80000"/>
              </a:lnSpc>
              <a:buClr>
                <a:schemeClr val="bg1"/>
              </a:buClr>
              <a:buNone/>
            </a:pPr>
            <a:r>
              <a:rPr lang="zh-CN" altLang="en-US" sz="2000" b="1" dirty="0"/>
              <a:t>	</a:t>
            </a:r>
            <a:r>
              <a:rPr lang="zh-CN" altLang="en-US" sz="2400" b="1" dirty="0"/>
              <a:t>宣传、动员，营造良好的职务分析氛围。</a:t>
            </a:r>
          </a:p>
          <a:p>
            <a:pPr marL="533400" indent="-533400">
              <a:lnSpc>
                <a:spcPct val="80000"/>
              </a:lnSpc>
              <a:buClr>
                <a:schemeClr val="bg1"/>
              </a:buClr>
              <a:buNone/>
            </a:pPr>
            <a:r>
              <a:rPr lang="en-US" altLang="zh-CN" sz="2400" b="1" dirty="0"/>
              <a:t>5</a:t>
            </a:r>
            <a:r>
              <a:rPr lang="zh-CN" altLang="en-US" sz="2400" b="1" dirty="0"/>
              <a:t>、组织学习：</a:t>
            </a:r>
          </a:p>
          <a:p>
            <a:pPr marL="533400" indent="-533400">
              <a:lnSpc>
                <a:spcPct val="80000"/>
              </a:lnSpc>
              <a:buClr>
                <a:schemeClr val="bg1"/>
              </a:buClr>
              <a:buNone/>
            </a:pPr>
            <a:r>
              <a:rPr lang="zh-CN" altLang="en-US" sz="2000" b="1" dirty="0"/>
              <a:t>	</a:t>
            </a:r>
            <a:r>
              <a:rPr lang="zh-CN" altLang="en-US" sz="2400" b="1" dirty="0"/>
              <a:t>组织有关人员学习掌握职位调查、分析的具体实施步骤和方法。</a:t>
            </a:r>
            <a:endParaRPr lang="zh-CN" altLang="en-US" sz="2400" b="1"/>
          </a:p>
        </p:txBody>
      </p:sp>
    </p:spTree>
  </p:cSld>
  <p:clrMapOvr>
    <a:masterClrMapping/>
  </p:clrMapOvr>
  <p:transition>
    <p:random/>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817154" name="标题 817153"/>
          <p:cNvSpPr>
            <a:spLocks noGrp="1"/>
          </p:cNvSpPr>
          <p:nvPr>
            <p:ph type="title"/>
          </p:nvPr>
        </p:nvSpPr>
        <p:spPr>
          <a:xfrm>
            <a:off x="684213" y="0"/>
            <a:ext cx="7772400" cy="1143000"/>
          </a:xfrm>
          <a:ln/>
        </p:spPr>
        <p:txBody>
          <a:bodyPr anchor="ctr"/>
          <a:lstStyle/>
          <a:p>
            <a:r>
              <a:rPr lang="zh-CN" altLang="en-US" dirty="0"/>
              <a:t>二、调查阶段</a:t>
            </a:r>
            <a:endParaRPr lang="zh-CN" altLang="en-US"/>
          </a:p>
        </p:txBody>
      </p:sp>
      <p:sp>
        <p:nvSpPr>
          <p:cNvPr id="817155" name="文本占位符 817154"/>
          <p:cNvSpPr>
            <a:spLocks noGrp="1"/>
          </p:cNvSpPr>
          <p:nvPr>
            <p:ph type="body" idx="1"/>
          </p:nvPr>
        </p:nvSpPr>
        <p:spPr>
          <a:xfrm>
            <a:off x="684213" y="1052513"/>
            <a:ext cx="7850187" cy="4357687"/>
          </a:xfrm>
          <a:ln/>
        </p:spPr>
        <p:txBody>
          <a:bodyPr/>
          <a:lstStyle/>
          <a:p>
            <a:pPr>
              <a:lnSpc>
                <a:spcPct val="140000"/>
              </a:lnSpc>
            </a:pPr>
            <a:r>
              <a:rPr lang="zh-CN" altLang="en-US" sz="2400" b="1" dirty="0"/>
              <a:t>制定职位分析的时间计划进度表。</a:t>
            </a:r>
            <a:endParaRPr lang="zh-CN" altLang="en-US" sz="2400" b="1"/>
          </a:p>
          <a:p>
            <a:pPr>
              <a:lnSpc>
                <a:spcPct val="140000"/>
              </a:lnSpc>
            </a:pPr>
            <a:r>
              <a:rPr lang="zh-CN" altLang="en-US" sz="2400" b="1" dirty="0"/>
              <a:t>根据职位分析的目的，选择搜集工作内容及相关信息的方法。</a:t>
            </a:r>
          </a:p>
          <a:p>
            <a:pPr>
              <a:lnSpc>
                <a:spcPct val="140000"/>
              </a:lnSpc>
            </a:pPr>
            <a:r>
              <a:rPr lang="zh-CN" altLang="en-US" sz="2400" b="1" dirty="0"/>
              <a:t>搜集工作的背景资料。</a:t>
            </a:r>
            <a:endParaRPr lang="zh-CN" altLang="en-US" sz="2400" b="1"/>
          </a:p>
          <a:p>
            <a:pPr>
              <a:lnSpc>
                <a:spcPct val="140000"/>
              </a:lnSpc>
            </a:pPr>
            <a:r>
              <a:rPr lang="zh-CN" altLang="en-US" sz="2400" b="1" dirty="0"/>
              <a:t>搜集职位的相关信息。</a:t>
            </a:r>
          </a:p>
          <a:p>
            <a:pPr lvl="1">
              <a:lnSpc>
                <a:spcPct val="140000"/>
              </a:lnSpc>
            </a:pPr>
            <a:r>
              <a:rPr lang="zh-CN" altLang="en-US" sz="2400" b="1" dirty="0"/>
              <a:t>工作活动；工作中的人的活动；工作绩效的信息</a:t>
            </a:r>
          </a:p>
          <a:p>
            <a:pPr lvl="1">
              <a:lnSpc>
                <a:spcPct val="140000"/>
              </a:lnSpc>
            </a:pPr>
            <a:r>
              <a:rPr lang="zh-CN" altLang="en-US" sz="2400" b="1" dirty="0"/>
              <a:t>在工作中所使用的机器、工具、设备及工作辅助用品</a:t>
            </a:r>
          </a:p>
          <a:p>
            <a:pPr lvl="1">
              <a:lnSpc>
                <a:spcPct val="140000"/>
              </a:lnSpc>
            </a:pPr>
            <a:r>
              <a:rPr lang="zh-CN" altLang="en-US" sz="2400" b="1" dirty="0"/>
              <a:t>工作的背景条件；工作对人的要求</a:t>
            </a:r>
          </a:p>
          <a:p>
            <a:pPr lvl="1">
              <a:lnSpc>
                <a:spcPct val="140000"/>
              </a:lnSpc>
            </a:pPr>
            <a:endParaRPr lang="zh-CN" altLang="en-US" sz="2400" dirty="0"/>
          </a:p>
          <a:p>
            <a:pPr>
              <a:lnSpc>
                <a:spcPct val="140000"/>
              </a:lnSpc>
              <a:buNone/>
            </a:pPr>
            <a:endParaRPr lang="zh-CN" altLang="en-US" sz="2400"/>
          </a:p>
          <a:p>
            <a:pPr>
              <a:lnSpc>
                <a:spcPct val="140000"/>
              </a:lnSpc>
            </a:pPr>
            <a:endParaRPr lang="zh-CN" altLang="en-US" sz="2400" dirty="0"/>
          </a:p>
        </p:txBody>
      </p:sp>
    </p:spTree>
  </p:cSld>
  <p:clrMapOvr>
    <a:masterClrMapping/>
  </p:clrMapOvr>
  <p:transition>
    <p:random/>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818178" name="标题 818177"/>
          <p:cNvSpPr>
            <a:spLocks noGrp="1"/>
          </p:cNvSpPr>
          <p:nvPr>
            <p:ph type="title"/>
          </p:nvPr>
        </p:nvSpPr>
        <p:spPr>
          <a:xfrm>
            <a:off x="684213" y="-171450"/>
            <a:ext cx="7772400" cy="1143000"/>
          </a:xfrm>
          <a:ln/>
        </p:spPr>
        <p:txBody>
          <a:bodyPr anchor="ctr"/>
          <a:lstStyle/>
          <a:p>
            <a:r>
              <a:rPr lang="zh-CN" altLang="en-US" sz="4000" b="1" dirty="0"/>
              <a:t>三、分析阶段</a:t>
            </a:r>
            <a:endParaRPr lang="zh-CN" altLang="en-US" sz="4000" b="1"/>
          </a:p>
        </p:txBody>
      </p:sp>
      <p:sp>
        <p:nvSpPr>
          <p:cNvPr id="818179" name="文本占位符 818178"/>
          <p:cNvSpPr>
            <a:spLocks noGrp="1"/>
          </p:cNvSpPr>
          <p:nvPr>
            <p:ph type="body" idx="1"/>
          </p:nvPr>
        </p:nvSpPr>
        <p:spPr>
          <a:xfrm>
            <a:off x="684213" y="765175"/>
            <a:ext cx="7843837" cy="4673600"/>
          </a:xfrm>
          <a:ln/>
        </p:spPr>
        <p:txBody>
          <a:bodyPr/>
          <a:lstStyle/>
          <a:p>
            <a:pPr marL="457200" indent="-457200"/>
            <a:endParaRPr lang="en-US" altLang="zh-CN" sz="2800" b="1" dirty="0"/>
          </a:p>
          <a:p>
            <a:pPr marL="457200" indent="-457200"/>
            <a:r>
              <a:rPr lang="zh-CN" altLang="en-US" sz="2800" b="1" dirty="0"/>
              <a:t>审核收到的各种工作信息</a:t>
            </a:r>
          </a:p>
          <a:p>
            <a:pPr marL="457200" indent="-457200">
              <a:buNone/>
            </a:pPr>
            <a:endParaRPr lang="zh-CN" altLang="en-US" sz="2800" b="1" dirty="0"/>
          </a:p>
          <a:p>
            <a:pPr marL="457200" indent="-457200"/>
            <a:r>
              <a:rPr lang="zh-CN" altLang="en-US" sz="2800" b="1" dirty="0"/>
              <a:t>分析、发现有关工作和任职人的关键 信息</a:t>
            </a:r>
          </a:p>
          <a:p>
            <a:pPr marL="457200" indent="-457200"/>
            <a:endParaRPr lang="zh-CN" altLang="en-US" sz="2800" b="1" dirty="0"/>
          </a:p>
          <a:p>
            <a:pPr marL="457200" indent="-457200"/>
            <a:r>
              <a:rPr lang="zh-CN" altLang="en-US" sz="2800" b="1" dirty="0"/>
              <a:t>归纳、总结出工作分析的必要材料</a:t>
            </a:r>
          </a:p>
          <a:p>
            <a:pPr marL="457200" indent="-457200"/>
            <a:endParaRPr lang="zh-CN" altLang="en-US" sz="2800" b="1" dirty="0"/>
          </a:p>
          <a:p>
            <a:pPr marL="457200" indent="-457200"/>
            <a:endParaRPr lang="zh-CN" altLang="en-US" sz="2800" b="1" dirty="0"/>
          </a:p>
          <a:p>
            <a:pPr marL="457200" indent="-457200"/>
            <a:endParaRPr lang="zh-CN" altLang="en-US" sz="2800" b="1" dirty="0"/>
          </a:p>
          <a:p>
            <a:pPr marL="457200" indent="-457200">
              <a:lnSpc>
                <a:spcPct val="160000"/>
              </a:lnSpc>
              <a:spcAft>
                <a:spcPct val="60000"/>
              </a:spcAft>
            </a:pPr>
            <a:endParaRPr lang="zh-CN" altLang="en-US" sz="2400"/>
          </a:p>
        </p:txBody>
      </p:sp>
    </p:spTree>
  </p:cSld>
  <p:clrMapOvr>
    <a:masterClrMapping/>
  </p:clrMapOvr>
  <p:transition>
    <p:random/>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819202" name="标题 819201"/>
          <p:cNvSpPr>
            <a:spLocks noGrp="1"/>
          </p:cNvSpPr>
          <p:nvPr>
            <p:ph type="title"/>
          </p:nvPr>
        </p:nvSpPr>
        <p:spPr>
          <a:xfrm>
            <a:off x="684213" y="0"/>
            <a:ext cx="7772400" cy="1143000"/>
          </a:xfrm>
          <a:ln/>
        </p:spPr>
        <p:txBody>
          <a:bodyPr anchor="ctr"/>
          <a:lstStyle/>
          <a:p>
            <a:r>
              <a:rPr lang="zh-CN" altLang="en-US" sz="3600" b="1" dirty="0"/>
              <a:t>四、完成阶段</a:t>
            </a:r>
            <a:endParaRPr lang="zh-CN" altLang="en-US" sz="3600" b="1"/>
          </a:p>
        </p:txBody>
      </p:sp>
      <p:sp>
        <p:nvSpPr>
          <p:cNvPr id="819203" name="文本占位符 819202"/>
          <p:cNvSpPr>
            <a:spLocks noGrp="1"/>
          </p:cNvSpPr>
          <p:nvPr>
            <p:ph type="body" idx="1"/>
          </p:nvPr>
        </p:nvSpPr>
        <p:spPr>
          <a:xfrm>
            <a:off x="250825" y="908050"/>
            <a:ext cx="8497888" cy="5400675"/>
          </a:xfrm>
          <a:ln/>
        </p:spPr>
        <p:txBody>
          <a:bodyPr/>
          <a:lstStyle/>
          <a:p>
            <a:pPr>
              <a:lnSpc>
                <a:spcPct val="160000"/>
              </a:lnSpc>
              <a:spcAft>
                <a:spcPct val="25000"/>
              </a:spcAft>
            </a:pPr>
            <a:r>
              <a:rPr lang="zh-CN" altLang="en-US" sz="2400" b="1" dirty="0"/>
              <a:t>编写职位说明书。</a:t>
            </a:r>
          </a:p>
          <a:p>
            <a:pPr>
              <a:lnSpc>
                <a:spcPct val="160000"/>
              </a:lnSpc>
              <a:spcAft>
                <a:spcPct val="25000"/>
              </a:spcAft>
            </a:pPr>
            <a:r>
              <a:rPr lang="zh-CN" altLang="en-US" sz="2400" b="1" dirty="0"/>
              <a:t>对整个职位分析过程进行总结，以利于以后更好地进行职位分析。</a:t>
            </a:r>
            <a:endParaRPr lang="zh-CN" altLang="en-US" sz="2400" b="1"/>
          </a:p>
          <a:p>
            <a:pPr>
              <a:lnSpc>
                <a:spcPct val="160000"/>
              </a:lnSpc>
              <a:spcAft>
                <a:spcPct val="25000"/>
              </a:spcAft>
            </a:pPr>
            <a:r>
              <a:rPr lang="zh-CN" altLang="en-US" sz="2400" b="1" dirty="0"/>
              <a:t>将职位分析结果运用于人力资源管理及企业管理的相关方面，真正发挥职位分析的作用。</a:t>
            </a:r>
          </a:p>
          <a:p>
            <a:pPr>
              <a:lnSpc>
                <a:spcPct val="160000"/>
              </a:lnSpc>
              <a:spcAft>
                <a:spcPct val="25000"/>
              </a:spcAft>
            </a:pPr>
            <a:r>
              <a:rPr lang="zh-CN" altLang="en-US" sz="2400" b="1" dirty="0"/>
              <a:t>需要强调的是，作为人力资源管理的一项活动，职位分析是一个连续不断的动态过程，应当根据企业的发展变化随时进行这项工作，使职位说明书能及时地反应职位的变化情况。</a:t>
            </a:r>
            <a:endParaRPr lang="zh-CN" altLang="en-US" sz="2400" b="1"/>
          </a:p>
          <a:p>
            <a:pPr>
              <a:lnSpc>
                <a:spcPct val="160000"/>
              </a:lnSpc>
              <a:spcAft>
                <a:spcPct val="25000"/>
              </a:spcAft>
            </a:pPr>
            <a:endParaRPr lang="zh-CN" altLang="en-US" sz="2400" b="1" dirty="0"/>
          </a:p>
          <a:p>
            <a:pPr>
              <a:lnSpc>
                <a:spcPct val="160000"/>
              </a:lnSpc>
              <a:spcAft>
                <a:spcPct val="25000"/>
              </a:spcAft>
              <a:buNone/>
            </a:pPr>
            <a:endParaRPr lang="zh-CN" altLang="en-US" sz="2400" b="1" dirty="0"/>
          </a:p>
        </p:txBody>
      </p:sp>
    </p:spTree>
  </p:cSld>
  <p:clrMapOvr>
    <a:masterClrMapping/>
  </p:clrMapOvr>
  <p:transition>
    <p:random/>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820226" name="标题 820225"/>
          <p:cNvSpPr>
            <a:spLocks noGrp="1"/>
          </p:cNvSpPr>
          <p:nvPr>
            <p:ph type="title"/>
          </p:nvPr>
        </p:nvSpPr>
        <p:spPr>
          <a:xfrm>
            <a:off x="684213" y="0"/>
            <a:ext cx="7772400" cy="1143000"/>
          </a:xfrm>
          <a:ln/>
        </p:spPr>
        <p:txBody>
          <a:bodyPr anchor="ctr"/>
          <a:lstStyle/>
          <a:p>
            <a:r>
              <a:rPr lang="zh-CN" altLang="en-US" b="1" dirty="0">
                <a:solidFill>
                  <a:srgbClr val="FF0000"/>
                </a:solidFill>
              </a:rPr>
              <a:t>第四节 工作说明书的编写</a:t>
            </a:r>
            <a:endParaRPr lang="zh-CN" altLang="en-US" b="1">
              <a:solidFill>
                <a:srgbClr val="FF0000"/>
              </a:solidFill>
            </a:endParaRPr>
          </a:p>
        </p:txBody>
      </p:sp>
      <p:sp>
        <p:nvSpPr>
          <p:cNvPr id="820227" name="文本占位符 820226"/>
          <p:cNvSpPr>
            <a:spLocks noGrp="1"/>
          </p:cNvSpPr>
          <p:nvPr>
            <p:ph type="body" idx="1"/>
          </p:nvPr>
        </p:nvSpPr>
        <p:spPr>
          <a:xfrm>
            <a:off x="250825" y="908050"/>
            <a:ext cx="8497888" cy="5545138"/>
          </a:xfrm>
          <a:ln/>
        </p:spPr>
        <p:txBody>
          <a:bodyPr/>
          <a:lstStyle/>
          <a:p>
            <a:pPr marL="457200" indent="-457200">
              <a:lnSpc>
                <a:spcPct val="140000"/>
              </a:lnSpc>
            </a:pPr>
            <a:r>
              <a:rPr lang="zh-CN" altLang="en-US" b="1" dirty="0">
                <a:solidFill>
                  <a:srgbClr val="990000"/>
                </a:solidFill>
              </a:rPr>
              <a:t>一、职位说明书应包括的内容</a:t>
            </a:r>
          </a:p>
          <a:p>
            <a:pPr marL="838200" lvl="1" indent="-381000">
              <a:lnSpc>
                <a:spcPct val="140000"/>
              </a:lnSpc>
              <a:buNone/>
            </a:pPr>
            <a:r>
              <a:rPr lang="zh-CN" altLang="en-US" b="1" dirty="0"/>
              <a:t>         职位描述          职位规范</a:t>
            </a:r>
          </a:p>
          <a:p>
            <a:pPr marL="457200" indent="-457200">
              <a:lnSpc>
                <a:spcPct val="140000"/>
              </a:lnSpc>
            </a:pPr>
            <a:r>
              <a:rPr lang="zh-CN" altLang="en-US" b="1" dirty="0"/>
              <a:t> 一份完整的职位说明书应包括的具体项目：</a:t>
            </a:r>
          </a:p>
          <a:p>
            <a:pPr marL="838200" lvl="1" indent="-381000">
              <a:lnSpc>
                <a:spcPct val="140000"/>
              </a:lnSpc>
              <a:buNone/>
            </a:pPr>
            <a:r>
              <a:rPr lang="zh-CN" altLang="en-US" b="1" dirty="0"/>
              <a:t>        职位标识                         工作环境和工作条件</a:t>
            </a:r>
          </a:p>
          <a:p>
            <a:pPr marL="838200" lvl="1" indent="-381000">
              <a:lnSpc>
                <a:spcPct val="140000"/>
              </a:lnSpc>
              <a:buNone/>
            </a:pPr>
            <a:r>
              <a:rPr lang="zh-CN" altLang="en-US" b="1" dirty="0"/>
              <a:t>        职位概要                          任职资格条件</a:t>
            </a:r>
          </a:p>
          <a:p>
            <a:pPr marL="838200" lvl="1" indent="-381000">
              <a:lnSpc>
                <a:spcPct val="140000"/>
              </a:lnSpc>
              <a:buNone/>
            </a:pPr>
            <a:r>
              <a:rPr lang="zh-CN" altLang="en-US" b="1" dirty="0"/>
              <a:t>       履行职责                           其他信息</a:t>
            </a:r>
          </a:p>
          <a:p>
            <a:pPr marL="838200" lvl="1" indent="-381000">
              <a:lnSpc>
                <a:spcPct val="140000"/>
              </a:lnSpc>
              <a:buNone/>
            </a:pPr>
            <a:r>
              <a:rPr lang="zh-CN" altLang="en-US" b="1" dirty="0"/>
              <a:t>       业绩标准                           工作关系</a:t>
            </a:r>
          </a:p>
          <a:p>
            <a:pPr marL="838200" lvl="1" indent="-381000">
              <a:lnSpc>
                <a:spcPct val="140000"/>
              </a:lnSpc>
            </a:pPr>
            <a:endParaRPr lang="zh-CN" altLang="en-US" b="1" dirty="0"/>
          </a:p>
        </p:txBody>
      </p:sp>
      <p:sp>
        <p:nvSpPr>
          <p:cNvPr id="820228" name="文本框 820227"/>
          <p:cNvSpPr txBox="1"/>
          <p:nvPr/>
        </p:nvSpPr>
        <p:spPr>
          <a:xfrm>
            <a:off x="4859338" y="4070350"/>
            <a:ext cx="3889375" cy="1884363"/>
          </a:xfrm>
          <a:prstGeom prst="rect">
            <a:avLst/>
          </a:prstGeom>
          <a:noFill/>
          <a:ln w="12700">
            <a:noFill/>
          </a:ln>
        </p:spPr>
        <p:txBody>
          <a:bodyPr>
            <a:spAutoFit/>
          </a:bodyPr>
          <a:lstStyle/>
          <a:p>
            <a:pPr marL="457200" indent="-457200" eaLnBrk="1" hangingPunct="1">
              <a:lnSpc>
                <a:spcPct val="140000"/>
              </a:lnSpc>
              <a:buFont typeface="Wingdings" panose="05000000000000000000" pitchFamily="2" charset="2"/>
            </a:pPr>
            <a:endParaRPr lang="en-US" altLang="zh-CN" sz="2000" u="none" dirty="0">
              <a:latin typeface="Times New Roman" panose="02020603050405020304" pitchFamily="18" charset="0"/>
              <a:ea typeface="黑体" panose="02010609060101010101" pitchFamily="49" charset="-122"/>
            </a:endParaRPr>
          </a:p>
          <a:p>
            <a:pPr marL="457200" indent="-457200" eaLnBrk="1" hangingPunct="1">
              <a:lnSpc>
                <a:spcPct val="140000"/>
              </a:lnSpc>
              <a:buFont typeface="Wingdings" panose="05000000000000000000" pitchFamily="2" charset="2"/>
            </a:pPr>
            <a:endParaRPr lang="en-US" altLang="zh-CN" sz="2000" u="none" dirty="0">
              <a:latin typeface="Times New Roman" panose="02020603050405020304" pitchFamily="18" charset="0"/>
              <a:ea typeface="黑体" panose="02010609060101010101" pitchFamily="49" charset="-122"/>
            </a:endParaRPr>
          </a:p>
          <a:p>
            <a:pPr marL="457200" indent="-457200" eaLnBrk="1" hangingPunct="1">
              <a:lnSpc>
                <a:spcPct val="140000"/>
              </a:lnSpc>
              <a:buFont typeface="Wingdings" panose="05000000000000000000" pitchFamily="2" charset="2"/>
            </a:pPr>
            <a:endParaRPr lang="en-US" altLang="zh-CN" sz="2000" u="none">
              <a:latin typeface="Times New Roman" panose="02020603050405020304" pitchFamily="18" charset="0"/>
              <a:ea typeface="黑体" panose="02010609060101010101" pitchFamily="49" charset="-122"/>
            </a:endParaRPr>
          </a:p>
          <a:p>
            <a:pPr marL="457200" indent="-457200" algn="ctr" eaLnBrk="1" hangingPunct="1">
              <a:lnSpc>
                <a:spcPct val="140000"/>
              </a:lnSpc>
              <a:buAutoNum type="arabicPeriod" startAt="5"/>
            </a:pPr>
            <a:endParaRPr lang="en-US" altLang="zh-CN" sz="2400" u="none" dirty="0">
              <a:latin typeface="Times New Roman" panose="02020603050405020304" pitchFamily="18" charset="0"/>
            </a:endParaRPr>
          </a:p>
        </p:txBody>
      </p:sp>
    </p:spTree>
  </p:cSld>
  <p:clrMapOvr>
    <a:masterClrMapping/>
  </p:clrMapOvr>
  <p:transition>
    <p:random/>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821250" name="标题 821249"/>
          <p:cNvSpPr>
            <a:spLocks noGrp="1"/>
          </p:cNvSpPr>
          <p:nvPr>
            <p:ph type="title"/>
          </p:nvPr>
        </p:nvSpPr>
        <p:spPr>
          <a:xfrm>
            <a:off x="611188" y="0"/>
            <a:ext cx="7772400" cy="1143000"/>
          </a:xfrm>
          <a:ln/>
        </p:spPr>
        <p:txBody>
          <a:bodyPr anchor="ctr"/>
          <a:lstStyle/>
          <a:p>
            <a:r>
              <a:rPr lang="en-US" altLang="zh-CN" sz="3200" b="1" dirty="0">
                <a:solidFill>
                  <a:srgbClr val="A50021"/>
                </a:solidFill>
              </a:rPr>
              <a:t>1</a:t>
            </a:r>
            <a:r>
              <a:rPr lang="zh-CN" altLang="en-US" sz="3200" b="1" dirty="0">
                <a:solidFill>
                  <a:srgbClr val="A50021"/>
                </a:solidFill>
              </a:rPr>
              <a:t>、职位标识</a:t>
            </a:r>
          </a:p>
        </p:txBody>
      </p:sp>
      <p:sp>
        <p:nvSpPr>
          <p:cNvPr id="821251" name="文本占位符 821250"/>
          <p:cNvSpPr>
            <a:spLocks noGrp="1"/>
          </p:cNvSpPr>
          <p:nvPr>
            <p:ph type="body" idx="1"/>
          </p:nvPr>
        </p:nvSpPr>
        <p:spPr>
          <a:xfrm>
            <a:off x="539750" y="836613"/>
            <a:ext cx="8353425" cy="5183187"/>
          </a:xfrm>
          <a:ln/>
        </p:spPr>
        <p:txBody>
          <a:bodyPr/>
          <a:lstStyle/>
          <a:p>
            <a:pPr marL="0" indent="0">
              <a:lnSpc>
                <a:spcPct val="160000"/>
              </a:lnSpc>
              <a:spcAft>
                <a:spcPct val="40000"/>
              </a:spcAft>
              <a:buNone/>
            </a:pPr>
            <a:r>
              <a:rPr lang="en-US" altLang="zh-CN" sz="3600" dirty="0">
                <a:latin typeface="黑体" panose="02010609060101010101" pitchFamily="49" charset="-122"/>
              </a:rPr>
              <a:t>    </a:t>
            </a:r>
            <a:r>
              <a:rPr lang="zh-CN" altLang="en-US" b="1" dirty="0">
                <a:latin typeface="黑体" panose="02010609060101010101" pitchFamily="49" charset="-122"/>
              </a:rPr>
              <a:t>职位标识，这就如同职位的一个标签， 一般要包括以下几项内容：</a:t>
            </a:r>
          </a:p>
          <a:p>
            <a:pPr marL="828675" lvl="1">
              <a:lnSpc>
                <a:spcPct val="160000"/>
              </a:lnSpc>
              <a:spcAft>
                <a:spcPct val="40000"/>
              </a:spcAft>
              <a:buFont typeface="Wingdings" panose="05000000000000000000" pitchFamily="2" charset="2"/>
              <a:buChar char="u"/>
            </a:pPr>
            <a:r>
              <a:rPr lang="zh-CN" altLang="en-US" sz="3200" b="1" dirty="0">
                <a:latin typeface="黑体" panose="02010609060101010101" pitchFamily="49" charset="-122"/>
              </a:rPr>
              <a:t>职位编号             直接上级</a:t>
            </a:r>
          </a:p>
          <a:p>
            <a:pPr marL="828675" lvl="1">
              <a:lnSpc>
                <a:spcPct val="160000"/>
              </a:lnSpc>
              <a:spcAft>
                <a:spcPct val="40000"/>
              </a:spcAft>
              <a:buFont typeface="Wingdings" panose="05000000000000000000" pitchFamily="2" charset="2"/>
              <a:buChar char="u"/>
            </a:pPr>
            <a:endParaRPr lang="zh-CN" altLang="en-US" sz="3200" b="1" dirty="0">
              <a:latin typeface="黑体" panose="02010609060101010101" pitchFamily="49" charset="-122"/>
            </a:endParaRPr>
          </a:p>
          <a:p>
            <a:pPr marL="828675" lvl="1">
              <a:lnSpc>
                <a:spcPct val="160000"/>
              </a:lnSpc>
              <a:spcAft>
                <a:spcPct val="40000"/>
              </a:spcAft>
              <a:buFont typeface="Wingdings" panose="05000000000000000000" pitchFamily="2" charset="2"/>
              <a:buChar char="u"/>
            </a:pPr>
            <a:r>
              <a:rPr lang="zh-CN" altLang="en-US" sz="3200" b="1" dirty="0">
                <a:latin typeface="黑体" panose="02010609060101010101" pitchFamily="49" charset="-122"/>
              </a:rPr>
              <a:t>职位名称               所属部门</a:t>
            </a:r>
          </a:p>
          <a:p>
            <a:pPr marL="828675" lvl="1">
              <a:lnSpc>
                <a:spcPct val="160000"/>
              </a:lnSpc>
              <a:spcAft>
                <a:spcPct val="40000"/>
              </a:spcAft>
              <a:buFont typeface="Wingdings" panose="05000000000000000000" pitchFamily="2" charset="2"/>
              <a:buChar char="u"/>
            </a:pPr>
            <a:endParaRPr lang="zh-CN" altLang="en-US" sz="3200" b="1" dirty="0">
              <a:latin typeface="黑体" panose="02010609060101010101" pitchFamily="49" charset="-122"/>
            </a:endParaRPr>
          </a:p>
          <a:p>
            <a:pPr marL="828675" lvl="1">
              <a:lnSpc>
                <a:spcPct val="160000"/>
              </a:lnSpc>
              <a:spcAft>
                <a:spcPct val="40000"/>
              </a:spcAft>
              <a:buFont typeface="Wingdings" panose="05000000000000000000" pitchFamily="2" charset="2"/>
              <a:buChar char="u"/>
            </a:pPr>
            <a:endParaRPr lang="zh-CN" altLang="en-US" sz="3200" b="1" dirty="0">
              <a:latin typeface="黑体" panose="02010609060101010101" pitchFamily="49" charset="-122"/>
            </a:endParaRPr>
          </a:p>
        </p:txBody>
      </p:sp>
    </p:spTree>
  </p:cSld>
  <p:clrMapOvr>
    <a:masterClrMapping/>
  </p:clrMapOvr>
  <p:transition>
    <p:random/>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822274" name="标题 822273"/>
          <p:cNvSpPr>
            <a:spLocks noGrp="1"/>
          </p:cNvSpPr>
          <p:nvPr>
            <p:ph type="title"/>
          </p:nvPr>
        </p:nvSpPr>
        <p:spPr>
          <a:xfrm>
            <a:off x="684213" y="-242887"/>
            <a:ext cx="7772400" cy="1143000"/>
          </a:xfrm>
          <a:ln/>
        </p:spPr>
        <p:txBody>
          <a:bodyPr anchor="ctr"/>
          <a:lstStyle/>
          <a:p>
            <a:r>
              <a:rPr lang="en-US" altLang="zh-CN" sz="3200" b="1" dirty="0">
                <a:solidFill>
                  <a:srgbClr val="A50021"/>
                </a:solidFill>
              </a:rPr>
              <a:t>2</a:t>
            </a:r>
            <a:r>
              <a:rPr lang="zh-CN" altLang="en-US" sz="3200" b="1" dirty="0">
                <a:solidFill>
                  <a:srgbClr val="A50021"/>
                </a:solidFill>
              </a:rPr>
              <a:t>、职位概要</a:t>
            </a:r>
          </a:p>
        </p:txBody>
      </p:sp>
      <p:sp>
        <p:nvSpPr>
          <p:cNvPr id="822275" name="文本占位符 822274"/>
          <p:cNvSpPr>
            <a:spLocks noGrp="1"/>
          </p:cNvSpPr>
          <p:nvPr>
            <p:ph type="body" idx="1"/>
          </p:nvPr>
        </p:nvSpPr>
        <p:spPr>
          <a:xfrm>
            <a:off x="250825" y="908050"/>
            <a:ext cx="8497888" cy="5545138"/>
          </a:xfrm>
          <a:ln/>
        </p:spPr>
        <p:txBody>
          <a:bodyPr/>
          <a:lstStyle/>
          <a:p>
            <a:pPr>
              <a:lnSpc>
                <a:spcPct val="110000"/>
              </a:lnSpc>
              <a:spcAft>
                <a:spcPct val="40000"/>
              </a:spcAft>
            </a:pPr>
            <a:r>
              <a:rPr lang="zh-CN" altLang="en-US" sz="2400" b="1" dirty="0">
                <a:latin typeface="黑体" panose="02010609060101010101" pitchFamily="49" charset="-122"/>
              </a:rPr>
              <a:t>职位概要</a:t>
            </a:r>
          </a:p>
          <a:p>
            <a:pPr>
              <a:lnSpc>
                <a:spcPct val="110000"/>
              </a:lnSpc>
              <a:spcAft>
                <a:spcPct val="40000"/>
              </a:spcAft>
            </a:pPr>
            <a:r>
              <a:rPr lang="zh-CN" altLang="en-US" sz="2400" b="1" dirty="0">
                <a:solidFill>
                  <a:srgbClr val="A50021"/>
                </a:solidFill>
                <a:latin typeface="黑体" panose="02010609060101010101" pitchFamily="49" charset="-122"/>
              </a:rPr>
              <a:t>就是要用一句或几句比较简练的话来说明这一职位的主要工作职责 </a:t>
            </a:r>
          </a:p>
          <a:p>
            <a:pPr>
              <a:lnSpc>
                <a:spcPct val="110000"/>
              </a:lnSpc>
              <a:spcAft>
                <a:spcPct val="40000"/>
              </a:spcAft>
            </a:pPr>
            <a:r>
              <a:rPr lang="zh-CN" altLang="en-US" sz="2400" b="1" dirty="0">
                <a:latin typeface="黑体" panose="02010609060101010101" pitchFamily="49" charset="-122"/>
              </a:rPr>
              <a:t>例如人力资源部经理的职位概要可以这样描述，“制定、实施公司的人力资源战略和年度规划，主持制定完善人力资源管理制度以及相关政策，指导解决公司人力资源管理中存在的问题，努力提高员工的绩效水平和工作满意度，塑造一支敬职敬业、团队协助的员工队伍，为实现公司的经营目标和战略意图提供人力资源支持。” </a:t>
            </a:r>
          </a:p>
          <a:p>
            <a:pPr>
              <a:lnSpc>
                <a:spcPct val="110000"/>
              </a:lnSpc>
              <a:spcAft>
                <a:spcPct val="40000"/>
              </a:spcAft>
            </a:pPr>
            <a:r>
              <a:rPr lang="zh-CN" altLang="en-US" sz="2400" b="1" dirty="0">
                <a:latin typeface="黑体" panose="02010609060101010101" pitchFamily="49" charset="-122"/>
              </a:rPr>
              <a:t>公司前台的职位概要则要这样描述，“承担公司前台服务工作，接待安排客户的来电、来访，负责员工午餐餐券、报刊杂志的发放、管理等行政服务工作，维护公司良好的形象。”</a:t>
            </a:r>
          </a:p>
        </p:txBody>
      </p:sp>
    </p:spTree>
  </p:cSld>
  <p:clrMapOvr>
    <a:masterClrMapping/>
  </p:clrMapOvr>
  <p:transition>
    <p:random/>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823298" name="标题 823297"/>
          <p:cNvSpPr>
            <a:spLocks noGrp="1"/>
          </p:cNvSpPr>
          <p:nvPr>
            <p:ph type="title"/>
          </p:nvPr>
        </p:nvSpPr>
        <p:spPr>
          <a:xfrm>
            <a:off x="755650" y="-242887"/>
            <a:ext cx="7772400" cy="1143000"/>
          </a:xfrm>
          <a:ln/>
        </p:spPr>
        <p:txBody>
          <a:bodyPr anchor="ctr"/>
          <a:lstStyle/>
          <a:p>
            <a:r>
              <a:rPr lang="en-US" altLang="zh-CN" sz="3200" b="1" dirty="0">
                <a:solidFill>
                  <a:srgbClr val="A50021"/>
                </a:solidFill>
              </a:rPr>
              <a:t>3</a:t>
            </a:r>
            <a:r>
              <a:rPr lang="zh-CN" altLang="en-US" sz="3200" b="1" dirty="0">
                <a:solidFill>
                  <a:srgbClr val="A50021"/>
                </a:solidFill>
              </a:rPr>
              <a:t>、工作职责</a:t>
            </a:r>
          </a:p>
        </p:txBody>
      </p:sp>
      <p:sp>
        <p:nvSpPr>
          <p:cNvPr id="823299" name="文本占位符 823298"/>
          <p:cNvSpPr>
            <a:spLocks noGrp="1"/>
          </p:cNvSpPr>
          <p:nvPr>
            <p:ph type="body" idx="1"/>
          </p:nvPr>
        </p:nvSpPr>
        <p:spPr>
          <a:xfrm>
            <a:off x="755650" y="836613"/>
            <a:ext cx="7772400" cy="1800225"/>
          </a:xfrm>
          <a:ln/>
        </p:spPr>
        <p:txBody>
          <a:bodyPr/>
          <a:lstStyle/>
          <a:p>
            <a:r>
              <a:rPr lang="zh-CN" altLang="en-US" sz="2800" b="1" dirty="0"/>
              <a:t>履行职责，就是职位概要的具体细化，要描述出这一职位承担的职责以及每项职责的主要任务活动。</a:t>
            </a:r>
          </a:p>
          <a:p>
            <a:r>
              <a:rPr lang="zh-CN" altLang="en-US" sz="2800" b="1" dirty="0"/>
              <a:t>首先，要将职位所有的工作活动划分为几项职责，然后再将每项职责进行进一步的细分，分解为不同的任务。</a:t>
            </a:r>
          </a:p>
        </p:txBody>
      </p:sp>
      <p:sp>
        <p:nvSpPr>
          <p:cNvPr id="823300" name="椭圆 823299"/>
          <p:cNvSpPr/>
          <p:nvPr/>
        </p:nvSpPr>
        <p:spPr>
          <a:xfrm>
            <a:off x="323850" y="4078288"/>
            <a:ext cx="2284413" cy="2286000"/>
          </a:xfrm>
          <a:prstGeom prst="ellipse">
            <a:avLst/>
          </a:prstGeom>
          <a:solidFill>
            <a:srgbClr val="FFFF00"/>
          </a:solidFill>
          <a:ln w="9525">
            <a:noFill/>
          </a:ln>
        </p:spPr>
        <p:txBody>
          <a:bodyPr/>
          <a:lstStyle/>
          <a:p>
            <a:endParaRPr lang="zh-CN" altLang="en-US"/>
          </a:p>
        </p:txBody>
      </p:sp>
      <p:grpSp>
        <p:nvGrpSpPr>
          <p:cNvPr id="823301" name="组合 823300"/>
          <p:cNvGrpSpPr/>
          <p:nvPr/>
        </p:nvGrpSpPr>
        <p:grpSpPr>
          <a:xfrm>
            <a:off x="3203575" y="4095750"/>
            <a:ext cx="2305050" cy="2286000"/>
            <a:chOff x="2064" y="1208"/>
            <a:chExt cx="1452" cy="1440"/>
          </a:xfrm>
        </p:grpSpPr>
        <p:sp>
          <p:nvSpPr>
            <p:cNvPr id="823302" name="椭圆 823301"/>
            <p:cNvSpPr/>
            <p:nvPr/>
          </p:nvSpPr>
          <p:spPr>
            <a:xfrm>
              <a:off x="2064" y="1208"/>
              <a:ext cx="1440" cy="1440"/>
            </a:xfrm>
            <a:prstGeom prst="ellipse">
              <a:avLst/>
            </a:prstGeom>
            <a:solidFill>
              <a:schemeClr val="accent2"/>
            </a:solidFill>
            <a:ln w="9525">
              <a:noFill/>
            </a:ln>
          </p:spPr>
          <p:txBody>
            <a:bodyPr/>
            <a:lstStyle/>
            <a:p>
              <a:endParaRPr lang="zh-CN" altLang="en-US"/>
            </a:p>
          </p:txBody>
        </p:sp>
        <p:sp>
          <p:nvSpPr>
            <p:cNvPr id="823303" name="直接连接符 823302"/>
            <p:cNvSpPr/>
            <p:nvPr/>
          </p:nvSpPr>
          <p:spPr>
            <a:xfrm>
              <a:off x="2076" y="1911"/>
              <a:ext cx="1440" cy="0"/>
            </a:xfrm>
            <a:prstGeom prst="line">
              <a:avLst/>
            </a:prstGeom>
            <a:ln w="9525" cap="flat" cmpd="sng">
              <a:solidFill>
                <a:schemeClr val="tx1"/>
              </a:solidFill>
              <a:prstDash val="solid"/>
              <a:headEnd type="none" w="med" len="med"/>
              <a:tailEnd type="none" w="med" len="med"/>
            </a:ln>
          </p:spPr>
        </p:sp>
        <p:sp>
          <p:nvSpPr>
            <p:cNvPr id="823304" name="直接连接符 823303"/>
            <p:cNvSpPr/>
            <p:nvPr/>
          </p:nvSpPr>
          <p:spPr>
            <a:xfrm>
              <a:off x="2784" y="1208"/>
              <a:ext cx="0" cy="1440"/>
            </a:xfrm>
            <a:prstGeom prst="line">
              <a:avLst/>
            </a:prstGeom>
            <a:ln w="9525" cap="flat" cmpd="sng">
              <a:solidFill>
                <a:schemeClr val="tx1"/>
              </a:solidFill>
              <a:prstDash val="solid"/>
              <a:headEnd type="none" w="med" len="med"/>
              <a:tailEnd type="none" w="med" len="med"/>
            </a:ln>
          </p:spPr>
        </p:sp>
        <p:sp>
          <p:nvSpPr>
            <p:cNvPr id="823305" name="椭圆 823304"/>
            <p:cNvSpPr/>
            <p:nvPr/>
          </p:nvSpPr>
          <p:spPr>
            <a:xfrm>
              <a:off x="2676" y="1795"/>
              <a:ext cx="240" cy="240"/>
            </a:xfrm>
            <a:prstGeom prst="ellipse">
              <a:avLst/>
            </a:prstGeom>
            <a:noFill/>
            <a:ln w="9525" cap="flat" cmpd="sng">
              <a:solidFill>
                <a:schemeClr val="tx1"/>
              </a:solidFill>
              <a:prstDash val="solid"/>
              <a:headEnd type="none" w="med" len="med"/>
              <a:tailEnd type="none" w="med" len="med"/>
            </a:ln>
          </p:spPr>
          <p:txBody>
            <a:bodyPr/>
            <a:lstStyle/>
            <a:p>
              <a:endParaRPr lang="zh-CN" altLang="en-US"/>
            </a:p>
          </p:txBody>
        </p:sp>
        <p:sp>
          <p:nvSpPr>
            <p:cNvPr id="823306" name="矩形 823305"/>
            <p:cNvSpPr/>
            <p:nvPr/>
          </p:nvSpPr>
          <p:spPr>
            <a:xfrm>
              <a:off x="2304" y="1495"/>
              <a:ext cx="480" cy="289"/>
            </a:xfrm>
            <a:prstGeom prst="rect">
              <a:avLst/>
            </a:prstGeom>
            <a:noFill/>
            <a:ln w="9525">
              <a:noFill/>
            </a:ln>
          </p:spPr>
          <p:txBody>
            <a:bodyPr lIns="91417" tIns="45707" rIns="91417" bIns="45707"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Times New Roman" panose="02020603050405020304" pitchFamily="18" charset="0"/>
                  <a:ea typeface="宋体" panose="02010600030101010101" pitchFamily="2" charset="-122"/>
                </a:defRPr>
              </a:lvl1pPr>
            </a:lstStyle>
            <a:p>
              <a:pPr lvl="0" defTabSz="1193800"/>
              <a:r>
                <a:rPr lang="en-US" altLang="zh-CN" sz="2000">
                  <a:solidFill>
                    <a:schemeClr val="bg1"/>
                  </a:solidFill>
                  <a:effectLst>
                    <a:outerShdw blurRad="38100" dist="38100" dir="2700000">
                      <a:srgbClr val="C0C0C0"/>
                    </a:outerShdw>
                  </a:effectLst>
                  <a:latin typeface="Bookman Old Style" panose="02050604050505020204" pitchFamily="18" charset="0"/>
                </a:rPr>
                <a:t>4.0</a:t>
              </a:r>
              <a:endParaRPr lang="en-US" altLang="zh-CN" sz="4800">
                <a:solidFill>
                  <a:schemeClr val="bg1"/>
                </a:solidFill>
                <a:effectLst>
                  <a:outerShdw blurRad="38100" dist="38100" dir="2700000">
                    <a:srgbClr val="C0C0C0"/>
                  </a:outerShdw>
                </a:effectLst>
                <a:latin typeface="Bookman Old Style" panose="02050604050505020204" pitchFamily="18" charset="0"/>
              </a:endParaRPr>
            </a:p>
          </p:txBody>
        </p:sp>
        <p:sp>
          <p:nvSpPr>
            <p:cNvPr id="823307" name="矩形 823306"/>
            <p:cNvSpPr/>
            <p:nvPr/>
          </p:nvSpPr>
          <p:spPr>
            <a:xfrm>
              <a:off x="2832" y="1495"/>
              <a:ext cx="480" cy="192"/>
            </a:xfrm>
            <a:prstGeom prst="rect">
              <a:avLst/>
            </a:prstGeom>
            <a:noFill/>
            <a:ln w="9525">
              <a:noFill/>
            </a:ln>
          </p:spPr>
          <p:txBody>
            <a:bodyPr lIns="91417" tIns="45707" rIns="91417" bIns="45707"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Times New Roman" panose="02020603050405020304" pitchFamily="18" charset="0"/>
                  <a:ea typeface="宋体" panose="02010600030101010101" pitchFamily="2" charset="-122"/>
                </a:defRPr>
              </a:lvl1pPr>
            </a:lstStyle>
            <a:p>
              <a:pPr lvl="0" defTabSz="1193800"/>
              <a:r>
                <a:rPr lang="en-US" altLang="zh-CN" sz="2000">
                  <a:solidFill>
                    <a:schemeClr val="bg1"/>
                  </a:solidFill>
                  <a:effectLst>
                    <a:outerShdw blurRad="38100" dist="38100" dir="2700000">
                      <a:srgbClr val="C0C0C0"/>
                    </a:outerShdw>
                  </a:effectLst>
                  <a:latin typeface="Bookman Old Style" panose="02050604050505020204" pitchFamily="18" charset="0"/>
                </a:rPr>
                <a:t>1.0</a:t>
              </a:r>
              <a:endParaRPr lang="en-US" altLang="zh-CN" sz="4800">
                <a:solidFill>
                  <a:schemeClr val="bg1"/>
                </a:solidFill>
                <a:effectLst>
                  <a:outerShdw blurRad="38100" dist="38100" dir="2700000">
                    <a:srgbClr val="C0C0C0"/>
                  </a:outerShdw>
                </a:effectLst>
                <a:latin typeface="Bookman Old Style" panose="02050604050505020204" pitchFamily="18" charset="0"/>
              </a:endParaRPr>
            </a:p>
          </p:txBody>
        </p:sp>
        <p:sp>
          <p:nvSpPr>
            <p:cNvPr id="823308" name="矩形 823307"/>
            <p:cNvSpPr/>
            <p:nvPr/>
          </p:nvSpPr>
          <p:spPr>
            <a:xfrm>
              <a:off x="2880" y="2025"/>
              <a:ext cx="480" cy="288"/>
            </a:xfrm>
            <a:prstGeom prst="rect">
              <a:avLst/>
            </a:prstGeom>
            <a:noFill/>
            <a:ln w="9525">
              <a:noFill/>
            </a:ln>
          </p:spPr>
          <p:txBody>
            <a:bodyPr lIns="91417" tIns="45707" rIns="91417" bIns="45707"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Times New Roman" panose="02020603050405020304" pitchFamily="18" charset="0"/>
                  <a:ea typeface="宋体" panose="02010600030101010101" pitchFamily="2" charset="-122"/>
                </a:defRPr>
              </a:lvl1pPr>
            </a:lstStyle>
            <a:p>
              <a:pPr lvl="0" defTabSz="1193800"/>
              <a:r>
                <a:rPr lang="en-US" altLang="zh-CN" sz="2000">
                  <a:solidFill>
                    <a:schemeClr val="bg1"/>
                  </a:solidFill>
                  <a:effectLst>
                    <a:outerShdw blurRad="38100" dist="38100" dir="2700000">
                      <a:srgbClr val="C0C0C0"/>
                    </a:outerShdw>
                  </a:effectLst>
                  <a:latin typeface="Bookman Old Style" panose="02050604050505020204" pitchFamily="18" charset="0"/>
                </a:rPr>
                <a:t>2.0</a:t>
              </a:r>
              <a:endParaRPr lang="en-US" altLang="zh-CN" sz="4800">
                <a:solidFill>
                  <a:schemeClr val="bg1"/>
                </a:solidFill>
                <a:effectLst>
                  <a:outerShdw blurRad="38100" dist="38100" dir="2700000">
                    <a:srgbClr val="C0C0C0"/>
                  </a:outerShdw>
                </a:effectLst>
                <a:latin typeface="Bookman Old Style" panose="02050604050505020204" pitchFamily="18" charset="0"/>
              </a:endParaRPr>
            </a:p>
          </p:txBody>
        </p:sp>
        <p:sp>
          <p:nvSpPr>
            <p:cNvPr id="823309" name="矩形 823308"/>
            <p:cNvSpPr/>
            <p:nvPr/>
          </p:nvSpPr>
          <p:spPr>
            <a:xfrm>
              <a:off x="2290" y="2025"/>
              <a:ext cx="480" cy="288"/>
            </a:xfrm>
            <a:prstGeom prst="rect">
              <a:avLst/>
            </a:prstGeom>
            <a:noFill/>
            <a:ln w="9525">
              <a:noFill/>
            </a:ln>
          </p:spPr>
          <p:txBody>
            <a:bodyPr lIns="91417" tIns="45707" rIns="91417" bIns="45707"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Times New Roman" panose="02020603050405020304" pitchFamily="18" charset="0"/>
                  <a:ea typeface="宋体" panose="02010600030101010101" pitchFamily="2" charset="-122"/>
                </a:defRPr>
              </a:lvl1pPr>
            </a:lstStyle>
            <a:p>
              <a:pPr lvl="0" defTabSz="1193800"/>
              <a:r>
                <a:rPr lang="en-US" altLang="zh-CN" sz="2000">
                  <a:solidFill>
                    <a:schemeClr val="bg1"/>
                  </a:solidFill>
                  <a:effectLst>
                    <a:outerShdw blurRad="38100" dist="38100" dir="2700000">
                      <a:srgbClr val="C0C0C0"/>
                    </a:outerShdw>
                  </a:effectLst>
                  <a:latin typeface="Bookman Old Style" panose="02050604050505020204" pitchFamily="18" charset="0"/>
                </a:rPr>
                <a:t>3.0</a:t>
              </a:r>
              <a:endParaRPr lang="en-US" altLang="zh-CN" sz="4800">
                <a:solidFill>
                  <a:schemeClr val="bg1"/>
                </a:solidFill>
                <a:effectLst>
                  <a:outerShdw blurRad="38100" dist="38100" dir="2700000">
                    <a:srgbClr val="C0C0C0"/>
                  </a:outerShdw>
                </a:effectLst>
                <a:latin typeface="Bookman Old Style" panose="02050604050505020204" pitchFamily="18" charset="0"/>
              </a:endParaRPr>
            </a:p>
          </p:txBody>
        </p:sp>
      </p:grpSp>
      <p:grpSp>
        <p:nvGrpSpPr>
          <p:cNvPr id="823310" name="组合 823309"/>
          <p:cNvGrpSpPr/>
          <p:nvPr/>
        </p:nvGrpSpPr>
        <p:grpSpPr>
          <a:xfrm>
            <a:off x="6227763" y="4076700"/>
            <a:ext cx="2305050" cy="2286000"/>
            <a:chOff x="3923" y="2297"/>
            <a:chExt cx="1452" cy="1440"/>
          </a:xfrm>
        </p:grpSpPr>
        <p:sp>
          <p:nvSpPr>
            <p:cNvPr id="823311" name="椭圆 823310"/>
            <p:cNvSpPr/>
            <p:nvPr/>
          </p:nvSpPr>
          <p:spPr>
            <a:xfrm>
              <a:off x="3923" y="2297"/>
              <a:ext cx="1440" cy="1440"/>
            </a:xfrm>
            <a:prstGeom prst="ellipse">
              <a:avLst/>
            </a:prstGeom>
            <a:solidFill>
              <a:srgbClr val="FF0000"/>
            </a:solidFill>
            <a:ln w="9525">
              <a:noFill/>
            </a:ln>
          </p:spPr>
          <p:txBody>
            <a:bodyPr/>
            <a:lstStyle/>
            <a:p>
              <a:endParaRPr lang="zh-CN" altLang="en-US"/>
            </a:p>
          </p:txBody>
        </p:sp>
        <p:sp>
          <p:nvSpPr>
            <p:cNvPr id="823312" name="直接连接符 823311"/>
            <p:cNvSpPr/>
            <p:nvPr/>
          </p:nvSpPr>
          <p:spPr>
            <a:xfrm>
              <a:off x="3935" y="3017"/>
              <a:ext cx="1440" cy="0"/>
            </a:xfrm>
            <a:prstGeom prst="line">
              <a:avLst/>
            </a:prstGeom>
            <a:ln w="9525" cap="flat" cmpd="sng">
              <a:solidFill>
                <a:schemeClr val="tx1"/>
              </a:solidFill>
              <a:prstDash val="solid"/>
              <a:headEnd type="none" w="med" len="med"/>
              <a:tailEnd type="none" w="med" len="med"/>
            </a:ln>
          </p:spPr>
        </p:sp>
        <p:sp>
          <p:nvSpPr>
            <p:cNvPr id="823313" name="直接连接符 823312"/>
            <p:cNvSpPr/>
            <p:nvPr/>
          </p:nvSpPr>
          <p:spPr>
            <a:xfrm>
              <a:off x="4643" y="2297"/>
              <a:ext cx="0" cy="1440"/>
            </a:xfrm>
            <a:prstGeom prst="line">
              <a:avLst/>
            </a:prstGeom>
            <a:ln w="9525" cap="flat" cmpd="sng">
              <a:solidFill>
                <a:schemeClr val="tx1"/>
              </a:solidFill>
              <a:prstDash val="solid"/>
              <a:headEnd type="none" w="med" len="med"/>
              <a:tailEnd type="none" w="med" len="med"/>
            </a:ln>
          </p:spPr>
        </p:sp>
        <p:sp>
          <p:nvSpPr>
            <p:cNvPr id="823314" name="椭圆 823313"/>
            <p:cNvSpPr/>
            <p:nvPr/>
          </p:nvSpPr>
          <p:spPr>
            <a:xfrm>
              <a:off x="4535" y="2884"/>
              <a:ext cx="240" cy="240"/>
            </a:xfrm>
            <a:prstGeom prst="ellipse">
              <a:avLst/>
            </a:prstGeom>
            <a:noFill/>
            <a:ln w="9525" cap="flat" cmpd="sng">
              <a:solidFill>
                <a:schemeClr val="tx1"/>
              </a:solidFill>
              <a:prstDash val="solid"/>
              <a:headEnd type="none" w="med" len="med"/>
              <a:tailEnd type="none" w="med" len="med"/>
            </a:ln>
          </p:spPr>
          <p:txBody>
            <a:bodyPr/>
            <a:lstStyle/>
            <a:p>
              <a:endParaRPr lang="zh-CN" altLang="en-US"/>
            </a:p>
          </p:txBody>
        </p:sp>
        <p:sp>
          <p:nvSpPr>
            <p:cNvPr id="823315" name="直接连接符 823314"/>
            <p:cNvSpPr/>
            <p:nvPr/>
          </p:nvSpPr>
          <p:spPr>
            <a:xfrm flipV="1">
              <a:off x="4643" y="2344"/>
              <a:ext cx="288" cy="673"/>
            </a:xfrm>
            <a:prstGeom prst="line">
              <a:avLst/>
            </a:prstGeom>
            <a:ln w="9525" cap="flat" cmpd="sng">
              <a:solidFill>
                <a:schemeClr val="tx1"/>
              </a:solidFill>
              <a:prstDash val="solid"/>
              <a:headEnd type="none" w="med" len="med"/>
              <a:tailEnd type="none" w="med" len="med"/>
            </a:ln>
          </p:spPr>
        </p:sp>
        <p:sp>
          <p:nvSpPr>
            <p:cNvPr id="823316" name="直接连接符 823315"/>
            <p:cNvSpPr/>
            <p:nvPr/>
          </p:nvSpPr>
          <p:spPr>
            <a:xfrm flipV="1">
              <a:off x="4691" y="2537"/>
              <a:ext cx="480" cy="432"/>
            </a:xfrm>
            <a:prstGeom prst="line">
              <a:avLst/>
            </a:prstGeom>
            <a:ln w="9525" cap="flat" cmpd="sng">
              <a:solidFill>
                <a:schemeClr val="tx1"/>
              </a:solidFill>
              <a:prstDash val="solid"/>
              <a:headEnd type="none" w="med" len="med"/>
              <a:tailEnd type="none" w="med" len="med"/>
            </a:ln>
          </p:spPr>
        </p:sp>
        <p:sp>
          <p:nvSpPr>
            <p:cNvPr id="823317" name="直接连接符 823316"/>
            <p:cNvSpPr/>
            <p:nvPr/>
          </p:nvSpPr>
          <p:spPr>
            <a:xfrm flipV="1">
              <a:off x="4598" y="2776"/>
              <a:ext cx="717" cy="252"/>
            </a:xfrm>
            <a:prstGeom prst="line">
              <a:avLst/>
            </a:prstGeom>
            <a:ln w="9525" cap="flat" cmpd="sng">
              <a:solidFill>
                <a:schemeClr val="tx1"/>
              </a:solidFill>
              <a:prstDash val="solid"/>
              <a:headEnd type="none" w="med" len="med"/>
              <a:tailEnd type="none" w="med" len="med"/>
            </a:ln>
          </p:spPr>
        </p:sp>
        <p:sp>
          <p:nvSpPr>
            <p:cNvPr id="823318" name="直接连接符 823317"/>
            <p:cNvSpPr/>
            <p:nvPr/>
          </p:nvSpPr>
          <p:spPr>
            <a:xfrm>
              <a:off x="4643" y="3017"/>
              <a:ext cx="624" cy="287"/>
            </a:xfrm>
            <a:prstGeom prst="line">
              <a:avLst/>
            </a:prstGeom>
            <a:ln w="9525" cap="flat" cmpd="sng">
              <a:solidFill>
                <a:schemeClr val="tx1"/>
              </a:solidFill>
              <a:prstDash val="solid"/>
              <a:headEnd type="none" w="med" len="med"/>
              <a:tailEnd type="none" w="med" len="med"/>
            </a:ln>
          </p:spPr>
        </p:sp>
        <p:sp>
          <p:nvSpPr>
            <p:cNvPr id="823319" name="直接连接符 823318"/>
            <p:cNvSpPr/>
            <p:nvPr/>
          </p:nvSpPr>
          <p:spPr>
            <a:xfrm>
              <a:off x="4643" y="3028"/>
              <a:ext cx="384" cy="576"/>
            </a:xfrm>
            <a:prstGeom prst="line">
              <a:avLst/>
            </a:prstGeom>
            <a:ln w="9525" cap="flat" cmpd="sng">
              <a:solidFill>
                <a:schemeClr val="tx1"/>
              </a:solidFill>
              <a:prstDash val="solid"/>
              <a:headEnd type="none" w="med" len="med"/>
              <a:tailEnd type="none" w="med" len="med"/>
            </a:ln>
          </p:spPr>
        </p:sp>
        <p:sp>
          <p:nvSpPr>
            <p:cNvPr id="823320" name="直接连接符 823319"/>
            <p:cNvSpPr/>
            <p:nvPr/>
          </p:nvSpPr>
          <p:spPr>
            <a:xfrm flipH="1">
              <a:off x="4355" y="3017"/>
              <a:ext cx="288" cy="623"/>
            </a:xfrm>
            <a:prstGeom prst="line">
              <a:avLst/>
            </a:prstGeom>
            <a:ln w="9525" cap="flat" cmpd="sng">
              <a:solidFill>
                <a:schemeClr val="tx1"/>
              </a:solidFill>
              <a:prstDash val="solid"/>
              <a:headEnd type="none" w="med" len="med"/>
              <a:tailEnd type="none" w="med" len="med"/>
            </a:ln>
          </p:spPr>
        </p:sp>
        <p:sp>
          <p:nvSpPr>
            <p:cNvPr id="823321" name="直接连接符 823320"/>
            <p:cNvSpPr/>
            <p:nvPr/>
          </p:nvSpPr>
          <p:spPr>
            <a:xfrm flipH="1">
              <a:off x="4067" y="3017"/>
              <a:ext cx="576" cy="432"/>
            </a:xfrm>
            <a:prstGeom prst="line">
              <a:avLst/>
            </a:prstGeom>
            <a:ln w="9525" cap="flat" cmpd="sng">
              <a:solidFill>
                <a:schemeClr val="tx1"/>
              </a:solidFill>
              <a:prstDash val="solid"/>
              <a:headEnd type="none" w="med" len="med"/>
              <a:tailEnd type="none" w="med" len="med"/>
            </a:ln>
          </p:spPr>
        </p:sp>
        <p:sp>
          <p:nvSpPr>
            <p:cNvPr id="823322" name="直接连接符 823321"/>
            <p:cNvSpPr/>
            <p:nvPr/>
          </p:nvSpPr>
          <p:spPr>
            <a:xfrm flipH="1">
              <a:off x="3971" y="3017"/>
              <a:ext cx="672" cy="191"/>
            </a:xfrm>
            <a:prstGeom prst="line">
              <a:avLst/>
            </a:prstGeom>
            <a:ln w="9525" cap="flat" cmpd="sng">
              <a:solidFill>
                <a:schemeClr val="tx1"/>
              </a:solidFill>
              <a:prstDash val="solid"/>
              <a:headEnd type="none" w="med" len="med"/>
              <a:tailEnd type="none" w="med" len="med"/>
            </a:ln>
          </p:spPr>
        </p:sp>
        <p:sp>
          <p:nvSpPr>
            <p:cNvPr id="823323" name="直接连接符 823322"/>
            <p:cNvSpPr/>
            <p:nvPr/>
          </p:nvSpPr>
          <p:spPr>
            <a:xfrm flipH="1" flipV="1">
              <a:off x="3971" y="2825"/>
              <a:ext cx="624" cy="192"/>
            </a:xfrm>
            <a:prstGeom prst="line">
              <a:avLst/>
            </a:prstGeom>
            <a:ln w="9525" cap="flat" cmpd="sng">
              <a:solidFill>
                <a:schemeClr val="tx1"/>
              </a:solidFill>
              <a:prstDash val="solid"/>
              <a:headEnd type="none" w="med" len="med"/>
              <a:tailEnd type="none" w="med" len="med"/>
            </a:ln>
          </p:spPr>
        </p:sp>
        <p:sp>
          <p:nvSpPr>
            <p:cNvPr id="823324" name="直接连接符 823323"/>
            <p:cNvSpPr/>
            <p:nvPr/>
          </p:nvSpPr>
          <p:spPr>
            <a:xfrm flipH="1" flipV="1">
              <a:off x="4115" y="2584"/>
              <a:ext cx="480" cy="433"/>
            </a:xfrm>
            <a:prstGeom prst="line">
              <a:avLst/>
            </a:prstGeom>
            <a:ln w="9525" cap="flat" cmpd="sng">
              <a:solidFill>
                <a:schemeClr val="tx1"/>
              </a:solidFill>
              <a:prstDash val="solid"/>
              <a:headEnd type="none" w="med" len="med"/>
              <a:tailEnd type="none" w="med" len="med"/>
            </a:ln>
          </p:spPr>
        </p:sp>
        <p:sp>
          <p:nvSpPr>
            <p:cNvPr id="823325" name="直接连接符 823324"/>
            <p:cNvSpPr/>
            <p:nvPr/>
          </p:nvSpPr>
          <p:spPr>
            <a:xfrm flipH="1" flipV="1">
              <a:off x="4259" y="2393"/>
              <a:ext cx="336" cy="624"/>
            </a:xfrm>
            <a:prstGeom prst="line">
              <a:avLst/>
            </a:prstGeom>
            <a:ln w="9525" cap="flat" cmpd="sng">
              <a:solidFill>
                <a:schemeClr val="tx1"/>
              </a:solidFill>
              <a:prstDash val="solid"/>
              <a:headEnd type="none" w="med" len="med"/>
              <a:tailEnd type="none" w="med" len="med"/>
            </a:ln>
          </p:spPr>
        </p:sp>
        <p:sp>
          <p:nvSpPr>
            <p:cNvPr id="823326" name="直接连接符 823325"/>
            <p:cNvSpPr/>
            <p:nvPr/>
          </p:nvSpPr>
          <p:spPr>
            <a:xfrm flipH="1" flipV="1">
              <a:off x="4462" y="2302"/>
              <a:ext cx="181" cy="726"/>
            </a:xfrm>
            <a:prstGeom prst="line">
              <a:avLst/>
            </a:prstGeom>
            <a:ln w="9525" cap="flat" cmpd="sng">
              <a:solidFill>
                <a:schemeClr val="tx1"/>
              </a:solidFill>
              <a:prstDash val="solid"/>
              <a:headEnd type="none" w="med" len="med"/>
              <a:tailEnd type="none" w="med" len="med"/>
            </a:ln>
          </p:spPr>
        </p:sp>
        <p:sp>
          <p:nvSpPr>
            <p:cNvPr id="823327" name="矩形 823326"/>
            <p:cNvSpPr/>
            <p:nvPr/>
          </p:nvSpPr>
          <p:spPr>
            <a:xfrm>
              <a:off x="4595" y="2344"/>
              <a:ext cx="336" cy="193"/>
            </a:xfrm>
            <a:prstGeom prst="rect">
              <a:avLst/>
            </a:prstGeom>
            <a:noFill/>
            <a:ln w="9525">
              <a:noFill/>
            </a:ln>
          </p:spPr>
          <p:txBody>
            <a:bodyPr lIns="91417" tIns="45707" rIns="91417" bIns="45707"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Times New Roman" panose="02020603050405020304" pitchFamily="18" charset="0"/>
                  <a:ea typeface="宋体" panose="02010600030101010101" pitchFamily="2" charset="-122"/>
                </a:defRPr>
              </a:lvl1pPr>
            </a:lstStyle>
            <a:p>
              <a:pPr lvl="0" defTabSz="1193800"/>
              <a:r>
                <a:rPr lang="en-US" altLang="zh-CN" sz="2000" b="1">
                  <a:solidFill>
                    <a:schemeClr val="bg1"/>
                  </a:solidFill>
                </a:rPr>
                <a:t>1.1</a:t>
              </a:r>
              <a:endParaRPr lang="en-US" altLang="zh-CN" sz="4800">
                <a:solidFill>
                  <a:schemeClr val="bg1"/>
                </a:solidFill>
              </a:endParaRPr>
            </a:p>
          </p:txBody>
        </p:sp>
        <p:sp>
          <p:nvSpPr>
            <p:cNvPr id="823328" name="矩形 823327"/>
            <p:cNvSpPr/>
            <p:nvPr/>
          </p:nvSpPr>
          <p:spPr>
            <a:xfrm>
              <a:off x="4787" y="2441"/>
              <a:ext cx="336" cy="191"/>
            </a:xfrm>
            <a:prstGeom prst="rect">
              <a:avLst/>
            </a:prstGeom>
            <a:noFill/>
            <a:ln w="9525">
              <a:noFill/>
            </a:ln>
          </p:spPr>
          <p:txBody>
            <a:bodyPr lIns="91417" tIns="45707" rIns="91417" bIns="45707"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Times New Roman" panose="02020603050405020304" pitchFamily="18" charset="0"/>
                  <a:ea typeface="宋体" panose="02010600030101010101" pitchFamily="2" charset="-122"/>
                </a:defRPr>
              </a:lvl1pPr>
            </a:lstStyle>
            <a:p>
              <a:pPr lvl="0" defTabSz="1193800"/>
              <a:r>
                <a:rPr lang="en-US" altLang="zh-CN" sz="2000" b="1">
                  <a:solidFill>
                    <a:schemeClr val="bg1"/>
                  </a:solidFill>
                </a:rPr>
                <a:t>1.2</a:t>
              </a:r>
              <a:endParaRPr lang="en-US" altLang="zh-CN" sz="4800">
                <a:solidFill>
                  <a:schemeClr val="bg1"/>
                </a:solidFill>
              </a:endParaRPr>
            </a:p>
          </p:txBody>
        </p:sp>
        <p:sp>
          <p:nvSpPr>
            <p:cNvPr id="823329" name="矩形 823328"/>
            <p:cNvSpPr/>
            <p:nvPr/>
          </p:nvSpPr>
          <p:spPr>
            <a:xfrm>
              <a:off x="4931" y="2632"/>
              <a:ext cx="336" cy="193"/>
            </a:xfrm>
            <a:prstGeom prst="rect">
              <a:avLst/>
            </a:prstGeom>
            <a:noFill/>
            <a:ln w="9525">
              <a:noFill/>
            </a:ln>
          </p:spPr>
          <p:txBody>
            <a:bodyPr lIns="91417" tIns="45707" rIns="91417" bIns="45707"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Times New Roman" panose="02020603050405020304" pitchFamily="18" charset="0"/>
                  <a:ea typeface="宋体" panose="02010600030101010101" pitchFamily="2" charset="-122"/>
                </a:defRPr>
              </a:lvl1pPr>
            </a:lstStyle>
            <a:p>
              <a:pPr lvl="0" defTabSz="1193800"/>
              <a:r>
                <a:rPr lang="en-US" altLang="zh-CN" sz="2000" b="1">
                  <a:solidFill>
                    <a:schemeClr val="bg1"/>
                  </a:solidFill>
                </a:rPr>
                <a:t>1.3</a:t>
              </a:r>
              <a:endParaRPr lang="en-US" altLang="zh-CN" sz="4800">
                <a:solidFill>
                  <a:schemeClr val="bg1"/>
                </a:solidFill>
              </a:endParaRPr>
            </a:p>
          </p:txBody>
        </p:sp>
        <p:sp>
          <p:nvSpPr>
            <p:cNvPr id="823330" name="矩形 823329"/>
            <p:cNvSpPr/>
            <p:nvPr/>
          </p:nvSpPr>
          <p:spPr>
            <a:xfrm>
              <a:off x="4931" y="2825"/>
              <a:ext cx="336" cy="192"/>
            </a:xfrm>
            <a:prstGeom prst="rect">
              <a:avLst/>
            </a:prstGeom>
            <a:noFill/>
            <a:ln w="9525">
              <a:noFill/>
            </a:ln>
          </p:spPr>
          <p:txBody>
            <a:bodyPr lIns="91417" tIns="45707" rIns="91417" bIns="45707"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Times New Roman" panose="02020603050405020304" pitchFamily="18" charset="0"/>
                  <a:ea typeface="宋体" panose="02010600030101010101" pitchFamily="2" charset="-122"/>
                </a:defRPr>
              </a:lvl1pPr>
            </a:lstStyle>
            <a:p>
              <a:pPr lvl="0" defTabSz="1193800"/>
              <a:r>
                <a:rPr lang="en-US" altLang="zh-CN" sz="2000" b="1">
                  <a:solidFill>
                    <a:schemeClr val="bg1"/>
                  </a:solidFill>
                </a:rPr>
                <a:t>1.4</a:t>
              </a:r>
              <a:endParaRPr lang="en-US" altLang="zh-CN" sz="4800">
                <a:solidFill>
                  <a:schemeClr val="bg1"/>
                </a:solidFill>
              </a:endParaRPr>
            </a:p>
          </p:txBody>
        </p:sp>
        <p:sp>
          <p:nvSpPr>
            <p:cNvPr id="823331" name="矩形 823330"/>
            <p:cNvSpPr/>
            <p:nvPr/>
          </p:nvSpPr>
          <p:spPr>
            <a:xfrm>
              <a:off x="5027" y="3017"/>
              <a:ext cx="336" cy="191"/>
            </a:xfrm>
            <a:prstGeom prst="rect">
              <a:avLst/>
            </a:prstGeom>
            <a:noFill/>
            <a:ln w="9525">
              <a:noFill/>
            </a:ln>
          </p:spPr>
          <p:txBody>
            <a:bodyPr lIns="91417" tIns="45707" rIns="91417" bIns="45707"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Times New Roman" panose="02020603050405020304" pitchFamily="18" charset="0"/>
                  <a:ea typeface="宋体" panose="02010600030101010101" pitchFamily="2" charset="-122"/>
                </a:defRPr>
              </a:lvl1pPr>
            </a:lstStyle>
            <a:p>
              <a:pPr lvl="0" defTabSz="1193800"/>
              <a:r>
                <a:rPr lang="en-US" altLang="zh-CN" sz="2000" b="1">
                  <a:solidFill>
                    <a:schemeClr val="bg1"/>
                  </a:solidFill>
                </a:rPr>
                <a:t>2.1</a:t>
              </a:r>
              <a:endParaRPr lang="en-US" altLang="zh-CN" sz="4800">
                <a:solidFill>
                  <a:schemeClr val="bg1"/>
                </a:solidFill>
              </a:endParaRPr>
            </a:p>
          </p:txBody>
        </p:sp>
        <p:sp>
          <p:nvSpPr>
            <p:cNvPr id="823332" name="矩形 823331"/>
            <p:cNvSpPr/>
            <p:nvPr/>
          </p:nvSpPr>
          <p:spPr>
            <a:xfrm>
              <a:off x="4835" y="3208"/>
              <a:ext cx="336" cy="193"/>
            </a:xfrm>
            <a:prstGeom prst="rect">
              <a:avLst/>
            </a:prstGeom>
            <a:noFill/>
            <a:ln w="9525">
              <a:noFill/>
            </a:ln>
          </p:spPr>
          <p:txBody>
            <a:bodyPr lIns="91417" tIns="45707" rIns="91417" bIns="45707"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Times New Roman" panose="02020603050405020304" pitchFamily="18" charset="0"/>
                  <a:ea typeface="宋体" panose="02010600030101010101" pitchFamily="2" charset="-122"/>
                </a:defRPr>
              </a:lvl1pPr>
            </a:lstStyle>
            <a:p>
              <a:pPr lvl="0" defTabSz="1193800"/>
              <a:r>
                <a:rPr lang="en-US" altLang="zh-CN" sz="2000" b="1">
                  <a:solidFill>
                    <a:schemeClr val="bg1"/>
                  </a:solidFill>
                </a:rPr>
                <a:t>2.2</a:t>
              </a:r>
              <a:endParaRPr lang="en-US" altLang="zh-CN" sz="4800">
                <a:solidFill>
                  <a:schemeClr val="bg1"/>
                </a:solidFill>
              </a:endParaRPr>
            </a:p>
          </p:txBody>
        </p:sp>
        <p:sp>
          <p:nvSpPr>
            <p:cNvPr id="823333" name="矩形 823332"/>
            <p:cNvSpPr/>
            <p:nvPr/>
          </p:nvSpPr>
          <p:spPr>
            <a:xfrm>
              <a:off x="4643" y="3401"/>
              <a:ext cx="337" cy="192"/>
            </a:xfrm>
            <a:prstGeom prst="rect">
              <a:avLst/>
            </a:prstGeom>
            <a:noFill/>
            <a:ln w="9525">
              <a:noFill/>
            </a:ln>
          </p:spPr>
          <p:txBody>
            <a:bodyPr lIns="91417" tIns="45707" rIns="91417" bIns="45707"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Times New Roman" panose="02020603050405020304" pitchFamily="18" charset="0"/>
                  <a:ea typeface="宋体" panose="02010600030101010101" pitchFamily="2" charset="-122"/>
                </a:defRPr>
              </a:lvl1pPr>
            </a:lstStyle>
            <a:p>
              <a:pPr lvl="0" defTabSz="1193800"/>
              <a:r>
                <a:rPr lang="en-US" altLang="zh-CN" sz="2000" b="1">
                  <a:solidFill>
                    <a:schemeClr val="bg1"/>
                  </a:solidFill>
                </a:rPr>
                <a:t>2.3</a:t>
              </a:r>
              <a:endParaRPr lang="en-US" altLang="zh-CN" sz="4800">
                <a:solidFill>
                  <a:schemeClr val="bg1"/>
                </a:solidFill>
              </a:endParaRPr>
            </a:p>
          </p:txBody>
        </p:sp>
        <p:sp>
          <p:nvSpPr>
            <p:cNvPr id="823334" name="矩形 823333"/>
            <p:cNvSpPr/>
            <p:nvPr/>
          </p:nvSpPr>
          <p:spPr>
            <a:xfrm>
              <a:off x="4355" y="3401"/>
              <a:ext cx="336" cy="192"/>
            </a:xfrm>
            <a:prstGeom prst="rect">
              <a:avLst/>
            </a:prstGeom>
            <a:noFill/>
            <a:ln w="9525">
              <a:noFill/>
            </a:ln>
          </p:spPr>
          <p:txBody>
            <a:bodyPr lIns="91417" tIns="45707" rIns="91417" bIns="45707"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Times New Roman" panose="02020603050405020304" pitchFamily="18" charset="0"/>
                  <a:ea typeface="宋体" panose="02010600030101010101" pitchFamily="2" charset="-122"/>
                </a:defRPr>
              </a:lvl1pPr>
            </a:lstStyle>
            <a:p>
              <a:pPr lvl="0" defTabSz="1193800"/>
              <a:r>
                <a:rPr lang="en-US" altLang="zh-CN" sz="2000" b="1">
                  <a:solidFill>
                    <a:schemeClr val="bg1"/>
                  </a:solidFill>
                </a:rPr>
                <a:t>3.1</a:t>
              </a:r>
              <a:endParaRPr lang="en-US" altLang="zh-CN" sz="4800">
                <a:solidFill>
                  <a:schemeClr val="bg1"/>
                </a:solidFill>
              </a:endParaRPr>
            </a:p>
          </p:txBody>
        </p:sp>
        <p:sp>
          <p:nvSpPr>
            <p:cNvPr id="823335" name="矩形 823334"/>
            <p:cNvSpPr/>
            <p:nvPr/>
          </p:nvSpPr>
          <p:spPr>
            <a:xfrm>
              <a:off x="4163" y="3304"/>
              <a:ext cx="336" cy="192"/>
            </a:xfrm>
            <a:prstGeom prst="rect">
              <a:avLst/>
            </a:prstGeom>
            <a:noFill/>
            <a:ln w="9525">
              <a:noFill/>
            </a:ln>
          </p:spPr>
          <p:txBody>
            <a:bodyPr lIns="91417" tIns="45707" rIns="91417" bIns="45707"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Times New Roman" panose="02020603050405020304" pitchFamily="18" charset="0"/>
                  <a:ea typeface="宋体" panose="02010600030101010101" pitchFamily="2" charset="-122"/>
                </a:defRPr>
              </a:lvl1pPr>
            </a:lstStyle>
            <a:p>
              <a:pPr lvl="0" defTabSz="1193800"/>
              <a:r>
                <a:rPr lang="en-US" altLang="zh-CN" sz="2000" b="1">
                  <a:solidFill>
                    <a:schemeClr val="bg1"/>
                  </a:solidFill>
                </a:rPr>
                <a:t>3.2</a:t>
              </a:r>
              <a:endParaRPr lang="en-US" altLang="zh-CN" sz="4800">
                <a:solidFill>
                  <a:schemeClr val="bg1"/>
                </a:solidFill>
              </a:endParaRPr>
            </a:p>
          </p:txBody>
        </p:sp>
        <p:sp>
          <p:nvSpPr>
            <p:cNvPr id="823336" name="矩形 823335"/>
            <p:cNvSpPr/>
            <p:nvPr/>
          </p:nvSpPr>
          <p:spPr>
            <a:xfrm>
              <a:off x="4019" y="3161"/>
              <a:ext cx="336" cy="191"/>
            </a:xfrm>
            <a:prstGeom prst="rect">
              <a:avLst/>
            </a:prstGeom>
            <a:noFill/>
            <a:ln w="9525">
              <a:noFill/>
            </a:ln>
          </p:spPr>
          <p:txBody>
            <a:bodyPr lIns="91417" tIns="45707" rIns="91417" bIns="45707"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Times New Roman" panose="02020603050405020304" pitchFamily="18" charset="0"/>
                  <a:ea typeface="宋体" panose="02010600030101010101" pitchFamily="2" charset="-122"/>
                </a:defRPr>
              </a:lvl1pPr>
            </a:lstStyle>
            <a:p>
              <a:pPr lvl="0" defTabSz="1193800"/>
              <a:r>
                <a:rPr lang="en-US" altLang="zh-CN" sz="2000" b="1">
                  <a:solidFill>
                    <a:schemeClr val="bg1"/>
                  </a:solidFill>
                </a:rPr>
                <a:t>3.3</a:t>
              </a:r>
              <a:endParaRPr lang="en-US" altLang="zh-CN" sz="4800">
                <a:solidFill>
                  <a:schemeClr val="bg1"/>
                </a:solidFill>
              </a:endParaRPr>
            </a:p>
          </p:txBody>
        </p:sp>
        <p:sp>
          <p:nvSpPr>
            <p:cNvPr id="823337" name="矩形 823336"/>
            <p:cNvSpPr/>
            <p:nvPr/>
          </p:nvSpPr>
          <p:spPr>
            <a:xfrm>
              <a:off x="3923" y="3017"/>
              <a:ext cx="336" cy="191"/>
            </a:xfrm>
            <a:prstGeom prst="rect">
              <a:avLst/>
            </a:prstGeom>
            <a:noFill/>
            <a:ln w="9525">
              <a:noFill/>
            </a:ln>
          </p:spPr>
          <p:txBody>
            <a:bodyPr lIns="91417" tIns="45707" rIns="91417" bIns="45707"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Times New Roman" panose="02020603050405020304" pitchFamily="18" charset="0"/>
                  <a:ea typeface="宋体" panose="02010600030101010101" pitchFamily="2" charset="-122"/>
                </a:defRPr>
              </a:lvl1pPr>
            </a:lstStyle>
            <a:p>
              <a:pPr lvl="0" defTabSz="1193800"/>
              <a:r>
                <a:rPr lang="en-US" altLang="zh-CN" sz="2000" b="1">
                  <a:solidFill>
                    <a:schemeClr val="bg1"/>
                  </a:solidFill>
                </a:rPr>
                <a:t>3.4</a:t>
              </a:r>
              <a:endParaRPr lang="en-US" altLang="zh-CN" sz="4800">
                <a:solidFill>
                  <a:schemeClr val="bg1"/>
                </a:solidFill>
              </a:endParaRPr>
            </a:p>
          </p:txBody>
        </p:sp>
        <p:sp>
          <p:nvSpPr>
            <p:cNvPr id="823338" name="矩形 823337"/>
            <p:cNvSpPr/>
            <p:nvPr/>
          </p:nvSpPr>
          <p:spPr>
            <a:xfrm>
              <a:off x="3923" y="2825"/>
              <a:ext cx="336" cy="192"/>
            </a:xfrm>
            <a:prstGeom prst="rect">
              <a:avLst/>
            </a:prstGeom>
            <a:noFill/>
            <a:ln w="9525">
              <a:noFill/>
            </a:ln>
          </p:spPr>
          <p:txBody>
            <a:bodyPr lIns="91417" tIns="45707" rIns="91417" bIns="45707"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Times New Roman" panose="02020603050405020304" pitchFamily="18" charset="0"/>
                  <a:ea typeface="宋体" panose="02010600030101010101" pitchFamily="2" charset="-122"/>
                </a:defRPr>
              </a:lvl1pPr>
            </a:lstStyle>
            <a:p>
              <a:pPr lvl="0" defTabSz="1193800"/>
              <a:r>
                <a:rPr lang="en-US" altLang="zh-CN" sz="2000" b="1">
                  <a:solidFill>
                    <a:schemeClr val="bg1"/>
                  </a:solidFill>
                </a:rPr>
                <a:t>4.1</a:t>
              </a:r>
              <a:endParaRPr lang="en-US" altLang="zh-CN" sz="4800">
                <a:solidFill>
                  <a:schemeClr val="bg1"/>
                </a:solidFill>
              </a:endParaRPr>
            </a:p>
          </p:txBody>
        </p:sp>
        <p:sp>
          <p:nvSpPr>
            <p:cNvPr id="823339" name="矩形 823338"/>
            <p:cNvSpPr/>
            <p:nvPr/>
          </p:nvSpPr>
          <p:spPr>
            <a:xfrm>
              <a:off x="3923" y="2681"/>
              <a:ext cx="336" cy="192"/>
            </a:xfrm>
            <a:prstGeom prst="rect">
              <a:avLst/>
            </a:prstGeom>
            <a:noFill/>
            <a:ln w="9525">
              <a:noFill/>
            </a:ln>
          </p:spPr>
          <p:txBody>
            <a:bodyPr lIns="91417" tIns="45707" rIns="91417" bIns="45707"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Times New Roman" panose="02020603050405020304" pitchFamily="18" charset="0"/>
                  <a:ea typeface="宋体" panose="02010600030101010101" pitchFamily="2" charset="-122"/>
                </a:defRPr>
              </a:lvl1pPr>
            </a:lstStyle>
            <a:p>
              <a:pPr lvl="0" defTabSz="1193800"/>
              <a:r>
                <a:rPr lang="en-US" altLang="zh-CN" sz="2000" b="1">
                  <a:solidFill>
                    <a:schemeClr val="bg1"/>
                  </a:solidFill>
                </a:rPr>
                <a:t>4.2</a:t>
              </a:r>
              <a:endParaRPr lang="en-US" altLang="zh-CN" sz="4800">
                <a:solidFill>
                  <a:schemeClr val="bg1"/>
                </a:solidFill>
              </a:endParaRPr>
            </a:p>
          </p:txBody>
        </p:sp>
        <p:sp>
          <p:nvSpPr>
            <p:cNvPr id="823340" name="矩形 823339"/>
            <p:cNvSpPr/>
            <p:nvPr/>
          </p:nvSpPr>
          <p:spPr>
            <a:xfrm>
              <a:off x="4067" y="2477"/>
              <a:ext cx="337" cy="191"/>
            </a:xfrm>
            <a:prstGeom prst="rect">
              <a:avLst/>
            </a:prstGeom>
            <a:noFill/>
            <a:ln w="9525">
              <a:noFill/>
            </a:ln>
          </p:spPr>
          <p:txBody>
            <a:bodyPr lIns="91417" tIns="45707" rIns="91417" bIns="45707"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Times New Roman" panose="02020603050405020304" pitchFamily="18" charset="0"/>
                  <a:ea typeface="宋体" panose="02010600030101010101" pitchFamily="2" charset="-122"/>
                </a:defRPr>
              </a:lvl1pPr>
            </a:lstStyle>
            <a:p>
              <a:pPr lvl="0" defTabSz="1193800"/>
              <a:r>
                <a:rPr lang="en-US" altLang="zh-CN" sz="2000" b="1">
                  <a:solidFill>
                    <a:schemeClr val="bg1"/>
                  </a:solidFill>
                </a:rPr>
                <a:t>4.3</a:t>
              </a:r>
              <a:endParaRPr lang="en-US" altLang="zh-CN" sz="4800">
                <a:solidFill>
                  <a:schemeClr val="bg1"/>
                </a:solidFill>
              </a:endParaRPr>
            </a:p>
          </p:txBody>
        </p:sp>
        <p:sp>
          <p:nvSpPr>
            <p:cNvPr id="823341" name="矩形 823340"/>
            <p:cNvSpPr/>
            <p:nvPr/>
          </p:nvSpPr>
          <p:spPr>
            <a:xfrm>
              <a:off x="4211" y="2344"/>
              <a:ext cx="336" cy="193"/>
            </a:xfrm>
            <a:prstGeom prst="rect">
              <a:avLst/>
            </a:prstGeom>
            <a:noFill/>
            <a:ln w="9525">
              <a:noFill/>
            </a:ln>
          </p:spPr>
          <p:txBody>
            <a:bodyPr lIns="91417" tIns="45707" rIns="91417" bIns="45707"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Times New Roman" panose="02020603050405020304" pitchFamily="18" charset="0"/>
                  <a:ea typeface="宋体" panose="02010600030101010101" pitchFamily="2" charset="-122"/>
                </a:defRPr>
              </a:lvl1pPr>
            </a:lstStyle>
            <a:p>
              <a:pPr lvl="0" defTabSz="1193800"/>
              <a:r>
                <a:rPr lang="en-US" altLang="zh-CN" sz="2000" b="1">
                  <a:solidFill>
                    <a:schemeClr val="bg1"/>
                  </a:solidFill>
                </a:rPr>
                <a:t>4.4</a:t>
              </a:r>
              <a:endParaRPr lang="en-US" altLang="zh-CN" sz="4800">
                <a:solidFill>
                  <a:schemeClr val="bg1"/>
                </a:solidFill>
              </a:endParaRPr>
            </a:p>
          </p:txBody>
        </p:sp>
        <p:sp>
          <p:nvSpPr>
            <p:cNvPr id="823342" name="矩形 823341"/>
            <p:cNvSpPr/>
            <p:nvPr/>
          </p:nvSpPr>
          <p:spPr>
            <a:xfrm>
              <a:off x="4391" y="2333"/>
              <a:ext cx="336" cy="191"/>
            </a:xfrm>
            <a:prstGeom prst="rect">
              <a:avLst/>
            </a:prstGeom>
            <a:noFill/>
            <a:ln w="9525">
              <a:noFill/>
            </a:ln>
          </p:spPr>
          <p:txBody>
            <a:bodyPr lIns="91417" tIns="45707" rIns="91417" bIns="45707"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Times New Roman" panose="02020603050405020304" pitchFamily="18" charset="0"/>
                  <a:ea typeface="宋体" panose="02010600030101010101" pitchFamily="2" charset="-122"/>
                </a:defRPr>
              </a:lvl1pPr>
            </a:lstStyle>
            <a:p>
              <a:pPr lvl="0" defTabSz="1193800"/>
              <a:r>
                <a:rPr lang="en-US" altLang="zh-CN" sz="2000" b="1">
                  <a:solidFill>
                    <a:schemeClr val="bg1"/>
                  </a:solidFill>
                </a:rPr>
                <a:t>4.5</a:t>
              </a:r>
              <a:endParaRPr lang="en-US" altLang="zh-CN" sz="4800">
                <a:solidFill>
                  <a:schemeClr val="bg1"/>
                </a:solidFill>
              </a:endParaRPr>
            </a:p>
          </p:txBody>
        </p:sp>
      </p:grpSp>
      <p:sp>
        <p:nvSpPr>
          <p:cNvPr id="823343" name="文本框 823342"/>
          <p:cNvSpPr txBox="1"/>
          <p:nvPr/>
        </p:nvSpPr>
        <p:spPr>
          <a:xfrm>
            <a:off x="900113" y="3573463"/>
            <a:ext cx="1150937" cy="457200"/>
          </a:xfrm>
          <a:prstGeom prst="rect">
            <a:avLst/>
          </a:prstGeom>
          <a:noFill/>
          <a:ln w="12700">
            <a:noFill/>
          </a:ln>
        </p:spPr>
        <p:txBody>
          <a:bodyPr>
            <a:spAutoFit/>
          </a:bodyPr>
          <a:lstStyle/>
          <a:p>
            <a:pPr algn="ctr" eaLnBrk="1" hangingPunct="1">
              <a:spcBef>
                <a:spcPct val="50000"/>
              </a:spcBef>
            </a:pPr>
            <a:r>
              <a:rPr lang="zh-CN" altLang="en-US" sz="2400" u="none" dirty="0">
                <a:latin typeface="Times New Roman" panose="02020603050405020304" pitchFamily="18" charset="0"/>
                <a:ea typeface="黑体" panose="02010609060101010101" pitchFamily="49" charset="-122"/>
              </a:rPr>
              <a:t>职位</a:t>
            </a:r>
          </a:p>
        </p:txBody>
      </p:sp>
      <p:sp>
        <p:nvSpPr>
          <p:cNvPr id="823344" name="文本框 823343"/>
          <p:cNvSpPr txBox="1"/>
          <p:nvPr/>
        </p:nvSpPr>
        <p:spPr>
          <a:xfrm>
            <a:off x="3563938" y="3573463"/>
            <a:ext cx="1512887" cy="457200"/>
          </a:xfrm>
          <a:prstGeom prst="rect">
            <a:avLst/>
          </a:prstGeom>
          <a:noFill/>
          <a:ln w="12700">
            <a:noFill/>
          </a:ln>
        </p:spPr>
        <p:txBody>
          <a:bodyPr>
            <a:spAutoFit/>
          </a:bodyPr>
          <a:lstStyle/>
          <a:p>
            <a:pPr algn="ctr" eaLnBrk="1" hangingPunct="1">
              <a:spcBef>
                <a:spcPct val="50000"/>
              </a:spcBef>
            </a:pPr>
            <a:r>
              <a:rPr lang="zh-CN" altLang="en-US" sz="2400" u="none" dirty="0">
                <a:latin typeface="Times New Roman" panose="02020603050405020304" pitchFamily="18" charset="0"/>
                <a:ea typeface="黑体" panose="02010609060101010101" pitchFamily="49" charset="-122"/>
              </a:rPr>
              <a:t>主要职责</a:t>
            </a:r>
          </a:p>
        </p:txBody>
      </p:sp>
      <p:sp>
        <p:nvSpPr>
          <p:cNvPr id="823345" name="文本框 823344"/>
          <p:cNvSpPr txBox="1"/>
          <p:nvPr/>
        </p:nvSpPr>
        <p:spPr>
          <a:xfrm>
            <a:off x="6443663" y="3573463"/>
            <a:ext cx="1728787" cy="457200"/>
          </a:xfrm>
          <a:prstGeom prst="rect">
            <a:avLst/>
          </a:prstGeom>
          <a:noFill/>
          <a:ln w="12700">
            <a:noFill/>
          </a:ln>
        </p:spPr>
        <p:txBody>
          <a:bodyPr>
            <a:spAutoFit/>
          </a:bodyPr>
          <a:lstStyle/>
          <a:p>
            <a:pPr algn="ctr" eaLnBrk="1" hangingPunct="1">
              <a:spcBef>
                <a:spcPct val="50000"/>
              </a:spcBef>
            </a:pPr>
            <a:r>
              <a:rPr lang="zh-CN" altLang="en-US" sz="2400" u="none" dirty="0">
                <a:latin typeface="Times New Roman" panose="02020603050405020304" pitchFamily="18" charset="0"/>
                <a:ea typeface="黑体" panose="02010609060101010101" pitchFamily="49" charset="-122"/>
              </a:rPr>
              <a:t>职责的分解</a:t>
            </a:r>
          </a:p>
        </p:txBody>
      </p:sp>
      <p:sp>
        <p:nvSpPr>
          <p:cNvPr id="823346" name="右箭头 823345"/>
          <p:cNvSpPr/>
          <p:nvPr/>
        </p:nvSpPr>
        <p:spPr>
          <a:xfrm>
            <a:off x="2771775" y="4941888"/>
            <a:ext cx="360363" cy="574675"/>
          </a:xfrm>
          <a:prstGeom prst="rightArrow">
            <a:avLst>
              <a:gd name="adj1" fmla="val 50000"/>
              <a:gd name="adj2" fmla="val 25000"/>
            </a:avLst>
          </a:prstGeom>
          <a:solidFill>
            <a:srgbClr val="FF00FF"/>
          </a:solidFill>
          <a:ln w="12700" cap="flat" cmpd="sng">
            <a:solidFill>
              <a:srgbClr val="FF00FF"/>
            </a:solidFill>
            <a:prstDash val="solid"/>
            <a:miter/>
            <a:headEnd type="none" w="med" len="med"/>
            <a:tailEnd type="none" w="med" len="med"/>
          </a:ln>
        </p:spPr>
        <p:txBody>
          <a:bodyPr/>
          <a:lstStyle/>
          <a:p>
            <a:endParaRPr lang="zh-CN" altLang="en-US"/>
          </a:p>
        </p:txBody>
      </p:sp>
      <p:sp>
        <p:nvSpPr>
          <p:cNvPr id="823347" name="右箭头 823346"/>
          <p:cNvSpPr/>
          <p:nvPr/>
        </p:nvSpPr>
        <p:spPr>
          <a:xfrm>
            <a:off x="5724525" y="4941888"/>
            <a:ext cx="360363" cy="574675"/>
          </a:xfrm>
          <a:prstGeom prst="rightArrow">
            <a:avLst>
              <a:gd name="adj1" fmla="val 50000"/>
              <a:gd name="adj2" fmla="val 25000"/>
            </a:avLst>
          </a:prstGeom>
          <a:solidFill>
            <a:srgbClr val="FF00FF"/>
          </a:solidFill>
          <a:ln w="12700" cap="flat" cmpd="sng">
            <a:solidFill>
              <a:srgbClr val="FF00FF"/>
            </a:solidFill>
            <a:prstDash val="solid"/>
            <a:miter/>
            <a:headEnd type="none" w="med" len="med"/>
            <a:tailEnd type="none" w="med" len="med"/>
          </a:ln>
        </p:spPr>
        <p:txBody>
          <a:bodyPr/>
          <a:lstStyle/>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23300"/>
                                        </p:tgtEl>
                                        <p:attrNameLst>
                                          <p:attrName>style.visibility</p:attrName>
                                        </p:attrNameLst>
                                      </p:cBhvr>
                                      <p:to>
                                        <p:strVal val="visible"/>
                                      </p:to>
                                    </p:set>
                                    <p:animEffect transition="in" filter="wipe(left)">
                                      <p:cBhvr>
                                        <p:cTn id="7" dur="500"/>
                                        <p:tgtEl>
                                          <p:spTgt spid="82330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23301"/>
                                        </p:tgtEl>
                                        <p:attrNameLst>
                                          <p:attrName>style.visibility</p:attrName>
                                        </p:attrNameLst>
                                      </p:cBhvr>
                                      <p:to>
                                        <p:strVal val="visible"/>
                                      </p:to>
                                    </p:set>
                                    <p:animEffect transition="in" filter="wipe(left)">
                                      <p:cBhvr>
                                        <p:cTn id="11" dur="500"/>
                                        <p:tgtEl>
                                          <p:spTgt spid="823301"/>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823310"/>
                                        </p:tgtEl>
                                        <p:attrNameLst>
                                          <p:attrName>style.visibility</p:attrName>
                                        </p:attrNameLst>
                                      </p:cBhvr>
                                      <p:to>
                                        <p:strVal val="visible"/>
                                      </p:to>
                                    </p:set>
                                    <p:animEffect transition="in" filter="wipe(left)">
                                      <p:cBhvr>
                                        <p:cTn id="15" dur="500"/>
                                        <p:tgtEl>
                                          <p:spTgt spid="8233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824322" name="标题 824321"/>
          <p:cNvSpPr>
            <a:spLocks noGrp="1"/>
          </p:cNvSpPr>
          <p:nvPr>
            <p:ph type="title"/>
          </p:nvPr>
        </p:nvSpPr>
        <p:spPr>
          <a:xfrm>
            <a:off x="684213" y="0"/>
            <a:ext cx="7772400" cy="1143000"/>
          </a:xfrm>
          <a:ln/>
        </p:spPr>
        <p:txBody>
          <a:bodyPr anchor="ctr"/>
          <a:lstStyle/>
          <a:p>
            <a:r>
              <a:rPr lang="zh-CN" altLang="en-US" sz="3600" b="1" dirty="0"/>
              <a:t>描述职责时要注意的问题</a:t>
            </a:r>
          </a:p>
        </p:txBody>
      </p:sp>
      <p:sp>
        <p:nvSpPr>
          <p:cNvPr id="824323" name="文本占位符 824322"/>
          <p:cNvSpPr>
            <a:spLocks noGrp="1"/>
          </p:cNvSpPr>
          <p:nvPr>
            <p:ph type="body" idx="1"/>
          </p:nvPr>
        </p:nvSpPr>
        <p:spPr>
          <a:xfrm>
            <a:off x="762000" y="1600200"/>
            <a:ext cx="7772400" cy="1958975"/>
          </a:xfrm>
          <a:ln/>
        </p:spPr>
        <p:txBody>
          <a:bodyPr/>
          <a:lstStyle/>
          <a:p>
            <a:r>
              <a:rPr lang="zh-CN" altLang="en-US" b="1" dirty="0"/>
              <a:t>要按照动宾短语的格式来描述，即按照“动词</a:t>
            </a:r>
            <a:r>
              <a:rPr lang="en-US" altLang="zh-CN" b="1" dirty="0"/>
              <a:t>+ </a:t>
            </a:r>
            <a:r>
              <a:rPr lang="zh-CN" altLang="en-US" b="1" dirty="0"/>
              <a:t>宾语</a:t>
            </a:r>
            <a:r>
              <a:rPr lang="en-US" altLang="zh-CN" b="1" dirty="0"/>
              <a:t>+</a:t>
            </a:r>
            <a:r>
              <a:rPr lang="zh-CN" altLang="en-US" b="1" dirty="0"/>
              <a:t>目的状语”的格式来进行描述。</a:t>
            </a:r>
          </a:p>
          <a:p>
            <a:pPr lvl="1"/>
            <a:r>
              <a:rPr lang="zh-CN" altLang="en-US" b="1" dirty="0"/>
              <a:t>示例：监督和控制部门年度预算，以保证开支符合业务计划要求。</a:t>
            </a:r>
          </a:p>
          <a:p>
            <a:pPr lvl="1"/>
            <a:r>
              <a:rPr lang="zh-CN" altLang="en-US" b="1" dirty="0"/>
              <a:t>示例：指导下属制定招聘计划，以保证各部门的用人需求 。</a:t>
            </a:r>
          </a:p>
          <a:p>
            <a:pPr lvl="1"/>
            <a:endParaRPr lang="zh-CN" altLang="en-US" b="1" dirty="0"/>
          </a:p>
          <a:p>
            <a:r>
              <a:rPr lang="zh-CN" altLang="en-US" b="1" dirty="0"/>
              <a:t>要准确地使用动词。下面是一些常用的动词举例：</a:t>
            </a:r>
          </a:p>
        </p:txBody>
      </p:sp>
    </p:spTree>
  </p:cSld>
  <p:clrMapOvr>
    <a:masterClrMapping/>
  </p:clrMapOvr>
  <p:transition>
    <p:random/>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825346" name="标题 825345"/>
          <p:cNvSpPr>
            <a:spLocks noGrp="1"/>
          </p:cNvSpPr>
          <p:nvPr>
            <p:ph type="title"/>
          </p:nvPr>
        </p:nvSpPr>
        <p:spPr>
          <a:xfrm>
            <a:off x="684213" y="-171450"/>
            <a:ext cx="7772400" cy="1143000"/>
          </a:xfrm>
          <a:ln/>
        </p:spPr>
        <p:txBody>
          <a:bodyPr anchor="ctr"/>
          <a:lstStyle/>
          <a:p>
            <a:r>
              <a:rPr lang="en-US" altLang="zh-CN" sz="3600" b="1" dirty="0">
                <a:solidFill>
                  <a:srgbClr val="A50021"/>
                </a:solidFill>
              </a:rPr>
              <a:t>4</a:t>
            </a:r>
            <a:r>
              <a:rPr lang="zh-CN" altLang="en-US" sz="3600" b="1" dirty="0">
                <a:solidFill>
                  <a:srgbClr val="A50021"/>
                </a:solidFill>
              </a:rPr>
              <a:t>、业绩标准与工作关系</a:t>
            </a:r>
          </a:p>
        </p:txBody>
      </p:sp>
      <p:sp>
        <p:nvSpPr>
          <p:cNvPr id="825347" name="文本占位符 825346"/>
          <p:cNvSpPr>
            <a:spLocks noGrp="1"/>
          </p:cNvSpPr>
          <p:nvPr>
            <p:ph type="body" idx="1"/>
          </p:nvPr>
        </p:nvSpPr>
        <p:spPr>
          <a:xfrm>
            <a:off x="250825" y="908050"/>
            <a:ext cx="8893175" cy="5949950"/>
          </a:xfrm>
          <a:ln/>
        </p:spPr>
        <p:txBody>
          <a:bodyPr/>
          <a:lstStyle/>
          <a:p>
            <a:pPr marL="449580" indent="-449580">
              <a:lnSpc>
                <a:spcPct val="160000"/>
              </a:lnSpc>
            </a:pPr>
            <a:r>
              <a:rPr lang="en-US" altLang="zh-CN" sz="2400" b="1" dirty="0"/>
              <a:t>1</a:t>
            </a:r>
            <a:r>
              <a:rPr lang="zh-CN" altLang="en-US" sz="2400" b="1" dirty="0"/>
              <a:t>）业绩标准，就是职位上每项职责工作业绩的衡量要素和衡量标准，</a:t>
            </a:r>
            <a:r>
              <a:rPr lang="zh-CN" altLang="en-US" sz="2400" b="1" dirty="0">
                <a:solidFill>
                  <a:schemeClr val="accent2"/>
                </a:solidFill>
              </a:rPr>
              <a:t>衡量要素是</a:t>
            </a:r>
            <a:r>
              <a:rPr lang="zh-CN" altLang="en-US" sz="2400" b="1" dirty="0"/>
              <a:t>指对于每项职责，应当从哪些方面来衡量它是完成的好还是完成的不好；衡量标准则是指这些要素必须达到的最低要求，这一标准可以是具体的数字，也可以是百分比。</a:t>
            </a:r>
          </a:p>
          <a:p>
            <a:pPr marL="449580" indent="-449580">
              <a:lnSpc>
                <a:spcPct val="160000"/>
              </a:lnSpc>
            </a:pPr>
            <a:r>
              <a:rPr lang="en-US" altLang="zh-CN" sz="2400" b="1" dirty="0"/>
              <a:t>2</a:t>
            </a:r>
            <a:r>
              <a:rPr lang="zh-CN" altLang="en-US" sz="2400" b="1" dirty="0"/>
              <a:t>）工作关系，主要是指某一职位在正常工作的情况下主要与企业内部哪些部门和哪些职位发生工作关系，以及需要于企业外部哪些部门和人员发生工作关系。</a:t>
            </a:r>
          </a:p>
        </p:txBody>
      </p:sp>
    </p:spTree>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1" name="文本占位符 334850"/>
          <p:cNvSpPr>
            <a:spLocks noGrp="1"/>
          </p:cNvSpPr>
          <p:nvPr>
            <p:ph type="body" idx="1"/>
          </p:nvPr>
        </p:nvSpPr>
        <p:spPr>
          <a:xfrm>
            <a:off x="971550" y="2514600"/>
            <a:ext cx="7543800" cy="2786063"/>
          </a:xfrm>
          <a:ln/>
        </p:spPr>
        <p:txBody>
          <a:bodyPr lIns="0" tIns="0" rIns="0" bIns="0"/>
          <a:lstStyle/>
          <a:p>
            <a:r>
              <a:rPr lang="zh-CN" altLang="en-US" sz="4400" b="1" dirty="0">
                <a:solidFill>
                  <a:srgbClr val="FF0000"/>
                </a:solidFill>
              </a:rPr>
              <a:t>第一章 人力资源管理概述</a:t>
            </a:r>
          </a:p>
        </p:txBody>
      </p:sp>
      <p:pic>
        <p:nvPicPr>
          <p:cNvPr id="334852" name="图片 334851" descr="BD05617_"/>
          <p:cNvPicPr>
            <a:picLocks noChangeAspect="1"/>
          </p:cNvPicPr>
          <p:nvPr/>
        </p:nvPicPr>
        <p:blipFill>
          <a:blip r:embed="rId3"/>
          <a:stretch>
            <a:fillRect/>
          </a:stretch>
        </p:blipFill>
        <p:spPr>
          <a:xfrm>
            <a:off x="2895600" y="3733800"/>
            <a:ext cx="5181600" cy="2505075"/>
          </a:xfrm>
          <a:prstGeom prst="rect">
            <a:avLst/>
          </a:prstGeom>
          <a:noFill/>
          <a:ln w="9525">
            <a:noFill/>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1" fill="hold">
                                          <p:stCondLst>
                                            <p:cond delay="0"/>
                                          </p:stCondLst>
                                        </p:cTn>
                                        <p:tgtEl>
                                          <p:spTgt spid="334852"/>
                                        </p:tgtEl>
                                        <p:attrNameLst>
                                          <p:attrName>style.visibility</p:attrName>
                                        </p:attrNameLst>
                                      </p:cBhvr>
                                      <p:to>
                                        <p:strVal val="visible"/>
                                      </p:to>
                                    </p:set>
                                    <p:animEffect transition="in" filter="box(out)">
                                      <p:cBhvr>
                                        <p:cTn id="7" dur="500"/>
                                        <p:tgtEl>
                                          <p:spTgt spid="334852"/>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826370" name="标题 826369"/>
          <p:cNvSpPr>
            <a:spLocks noGrp="1"/>
          </p:cNvSpPr>
          <p:nvPr>
            <p:ph type="title"/>
          </p:nvPr>
        </p:nvSpPr>
        <p:spPr>
          <a:xfrm>
            <a:off x="611188" y="-171450"/>
            <a:ext cx="7772400" cy="1143000"/>
          </a:xfrm>
          <a:ln/>
        </p:spPr>
        <p:txBody>
          <a:bodyPr anchor="ctr"/>
          <a:lstStyle/>
          <a:p>
            <a:r>
              <a:rPr lang="en-US" altLang="zh-CN" sz="3200" b="1" dirty="0">
                <a:solidFill>
                  <a:srgbClr val="A50021"/>
                </a:solidFill>
              </a:rPr>
              <a:t>5</a:t>
            </a:r>
            <a:r>
              <a:rPr lang="zh-CN" altLang="en-US" sz="3200" b="1" dirty="0">
                <a:solidFill>
                  <a:srgbClr val="A50021"/>
                </a:solidFill>
              </a:rPr>
              <a:t>、使用设备、工作的环境与条件</a:t>
            </a:r>
          </a:p>
        </p:txBody>
      </p:sp>
      <p:sp>
        <p:nvSpPr>
          <p:cNvPr id="826371" name="文本占位符 826370"/>
          <p:cNvSpPr>
            <a:spLocks noGrp="1"/>
          </p:cNvSpPr>
          <p:nvPr>
            <p:ph type="body" idx="1"/>
          </p:nvPr>
        </p:nvSpPr>
        <p:spPr>
          <a:xfrm>
            <a:off x="611188" y="836613"/>
            <a:ext cx="8353425" cy="5545137"/>
          </a:xfrm>
          <a:ln/>
        </p:spPr>
        <p:txBody>
          <a:bodyPr/>
          <a:lstStyle/>
          <a:p>
            <a:pPr marL="363855" indent="-363855">
              <a:lnSpc>
                <a:spcPct val="160000"/>
              </a:lnSpc>
            </a:pPr>
            <a:r>
              <a:rPr lang="zh-CN" altLang="en-US" b="1" dirty="0"/>
              <a:t>使用设备，就是工作过程中需要使用的各种仪器、工具、设备等等。</a:t>
            </a:r>
          </a:p>
          <a:p>
            <a:pPr marL="363855" indent="-363855">
              <a:lnSpc>
                <a:spcPct val="160000"/>
              </a:lnSpc>
            </a:pPr>
            <a:endParaRPr lang="zh-CN" altLang="en-US" b="1" dirty="0"/>
          </a:p>
          <a:p>
            <a:pPr marL="363855" indent="-363855">
              <a:lnSpc>
                <a:spcPct val="160000"/>
              </a:lnSpc>
            </a:pPr>
            <a:r>
              <a:rPr lang="zh-CN" altLang="en-US" b="1" dirty="0"/>
              <a:t>工作的环境和工作条件，包括工作的时间要求、工作的地点要求、工作的物理环境条件等等。</a:t>
            </a:r>
          </a:p>
        </p:txBody>
      </p:sp>
    </p:spTree>
  </p:cSld>
  <p:clrMapOvr>
    <a:masterClrMapping/>
  </p:clrMapOvr>
  <p:transition>
    <p:random/>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827394" name="标题 827393"/>
          <p:cNvSpPr>
            <a:spLocks noGrp="1"/>
          </p:cNvSpPr>
          <p:nvPr>
            <p:ph type="title"/>
          </p:nvPr>
        </p:nvSpPr>
        <p:spPr>
          <a:xfrm>
            <a:off x="684213" y="0"/>
            <a:ext cx="7772400" cy="1143000"/>
          </a:xfrm>
          <a:ln/>
        </p:spPr>
        <p:txBody>
          <a:bodyPr anchor="ctr"/>
          <a:lstStyle/>
          <a:p>
            <a:r>
              <a:rPr lang="en-US" altLang="zh-CN" sz="3200" b="1" dirty="0">
                <a:solidFill>
                  <a:srgbClr val="A50021"/>
                </a:solidFill>
              </a:rPr>
              <a:t>6</a:t>
            </a:r>
            <a:r>
              <a:rPr lang="zh-CN" altLang="en-US" sz="3200" b="1" dirty="0">
                <a:solidFill>
                  <a:srgbClr val="A50021"/>
                </a:solidFill>
              </a:rPr>
              <a:t>、任职资格</a:t>
            </a:r>
            <a:r>
              <a:rPr lang="zh-CN" altLang="en-US" sz="3200" b="1" dirty="0"/>
              <a:t> </a:t>
            </a:r>
            <a:endParaRPr lang="zh-CN" altLang="en-US" dirty="0"/>
          </a:p>
        </p:txBody>
      </p:sp>
      <p:sp>
        <p:nvSpPr>
          <p:cNvPr id="827395" name="文本占位符 827394"/>
          <p:cNvSpPr>
            <a:spLocks noGrp="1"/>
          </p:cNvSpPr>
          <p:nvPr>
            <p:ph type="body" idx="1"/>
          </p:nvPr>
        </p:nvSpPr>
        <p:spPr>
          <a:xfrm>
            <a:off x="684213" y="836613"/>
            <a:ext cx="8280400" cy="6021387"/>
          </a:xfrm>
          <a:ln/>
        </p:spPr>
        <p:txBody>
          <a:bodyPr/>
          <a:lstStyle/>
          <a:p>
            <a:pPr marL="0" indent="536575">
              <a:lnSpc>
                <a:spcPct val="160000"/>
              </a:lnSpc>
              <a:buNone/>
            </a:pPr>
            <a:r>
              <a:rPr lang="zh-CN" altLang="en-US" sz="2800" b="1" dirty="0"/>
              <a:t>综合各方面的研究成果，一般来说任职资格应包括以下几项内容：</a:t>
            </a:r>
          </a:p>
          <a:p>
            <a:pPr marL="1002030" lvl="1">
              <a:lnSpc>
                <a:spcPct val="160000"/>
              </a:lnSpc>
              <a:buFont typeface="Wingdings" panose="05000000000000000000" pitchFamily="2" charset="2"/>
              <a:buChar char="u"/>
            </a:pPr>
            <a:r>
              <a:rPr lang="zh-CN" altLang="en-US" b="1" dirty="0"/>
              <a:t>所学的专业</a:t>
            </a:r>
          </a:p>
          <a:p>
            <a:pPr marL="1002030" lvl="1">
              <a:lnSpc>
                <a:spcPct val="160000"/>
              </a:lnSpc>
              <a:buFont typeface="Wingdings" panose="05000000000000000000" pitchFamily="2" charset="2"/>
              <a:buChar char="u"/>
            </a:pPr>
            <a:r>
              <a:rPr lang="zh-CN" altLang="en-US" b="1" dirty="0"/>
              <a:t>学历水平</a:t>
            </a:r>
          </a:p>
          <a:p>
            <a:pPr marL="1002030" lvl="1">
              <a:lnSpc>
                <a:spcPct val="160000"/>
              </a:lnSpc>
              <a:buFont typeface="Wingdings" panose="05000000000000000000" pitchFamily="2" charset="2"/>
              <a:buChar char="u"/>
            </a:pPr>
            <a:r>
              <a:rPr lang="zh-CN" altLang="en-US" b="1" dirty="0"/>
              <a:t>资格证书</a:t>
            </a:r>
          </a:p>
          <a:p>
            <a:pPr marL="1002030" lvl="1">
              <a:lnSpc>
                <a:spcPct val="160000"/>
              </a:lnSpc>
              <a:buFont typeface="Wingdings" panose="05000000000000000000" pitchFamily="2" charset="2"/>
              <a:buChar char="u"/>
            </a:pPr>
            <a:r>
              <a:rPr lang="zh-CN" altLang="en-US" b="1" dirty="0"/>
              <a:t>工作的经验</a:t>
            </a:r>
          </a:p>
          <a:p>
            <a:pPr marL="1002030" lvl="1">
              <a:lnSpc>
                <a:spcPct val="160000"/>
              </a:lnSpc>
              <a:buFont typeface="Wingdings" panose="05000000000000000000" pitchFamily="2" charset="2"/>
              <a:buChar char="u"/>
            </a:pPr>
            <a:r>
              <a:rPr lang="zh-CN" altLang="en-US" b="1" dirty="0"/>
              <a:t>必要的知识和能力</a:t>
            </a:r>
          </a:p>
          <a:p>
            <a:pPr marL="1002030" lvl="1">
              <a:lnSpc>
                <a:spcPct val="160000"/>
              </a:lnSpc>
              <a:buFont typeface="Wingdings" panose="05000000000000000000" pitchFamily="2" charset="2"/>
              <a:buChar char="u"/>
            </a:pPr>
            <a:r>
              <a:rPr lang="zh-CN" altLang="en-US" b="1" dirty="0"/>
              <a:t>身体状况</a:t>
            </a:r>
          </a:p>
        </p:txBody>
      </p:sp>
    </p:spTree>
  </p:cSld>
  <p:clrMapOvr>
    <a:masterClrMapping/>
  </p:clrMapOvr>
  <p:transition>
    <p:random/>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828418" name="标题 828417"/>
          <p:cNvSpPr>
            <a:spLocks noGrp="1"/>
          </p:cNvSpPr>
          <p:nvPr>
            <p:ph type="title"/>
          </p:nvPr>
        </p:nvSpPr>
        <p:spPr>
          <a:xfrm>
            <a:off x="684213" y="-171450"/>
            <a:ext cx="7772400" cy="792163"/>
          </a:xfrm>
          <a:ln/>
        </p:spPr>
        <p:txBody>
          <a:bodyPr anchor="ctr"/>
          <a:lstStyle/>
          <a:p>
            <a:r>
              <a:rPr lang="zh-CN" altLang="en-US" b="1" dirty="0"/>
              <a:t>职位说明书范例</a:t>
            </a:r>
          </a:p>
        </p:txBody>
      </p:sp>
      <p:graphicFrame>
        <p:nvGraphicFramePr>
          <p:cNvPr id="828446" name="内容占位符 828445"/>
          <p:cNvGraphicFramePr>
            <a:graphicFrameLocks noGrp="1"/>
          </p:cNvGraphicFramePr>
          <p:nvPr>
            <p:ph idx="1"/>
          </p:nvPr>
        </p:nvGraphicFramePr>
        <p:xfrm>
          <a:off x="430213" y="377825"/>
          <a:ext cx="8713788" cy="6480175"/>
        </p:xfrm>
        <a:graphic>
          <a:graphicData uri="http://schemas.openxmlformats.org/drawingml/2006/table">
            <a:tbl>
              <a:tblPr/>
              <a:tblGrid>
                <a:gridCol w="2216150">
                  <a:extLst>
                    <a:ext uri="{9D8B030D-6E8A-4147-A177-3AD203B41FA5}">
                      <a16:colId xmlns:a16="http://schemas.microsoft.com/office/drawing/2014/main" val="20000"/>
                    </a:ext>
                  </a:extLst>
                </a:gridCol>
                <a:gridCol w="2141538">
                  <a:extLst>
                    <a:ext uri="{9D8B030D-6E8A-4147-A177-3AD203B41FA5}">
                      <a16:colId xmlns:a16="http://schemas.microsoft.com/office/drawing/2014/main" val="20001"/>
                    </a:ext>
                  </a:extLst>
                </a:gridCol>
                <a:gridCol w="2178050">
                  <a:extLst>
                    <a:ext uri="{9D8B030D-6E8A-4147-A177-3AD203B41FA5}">
                      <a16:colId xmlns:a16="http://schemas.microsoft.com/office/drawing/2014/main" val="20002"/>
                    </a:ext>
                  </a:extLst>
                </a:gridCol>
                <a:gridCol w="2178050">
                  <a:extLst>
                    <a:ext uri="{9D8B030D-6E8A-4147-A177-3AD203B41FA5}">
                      <a16:colId xmlns:a16="http://schemas.microsoft.com/office/drawing/2014/main" val="20003"/>
                    </a:ext>
                  </a:extLst>
                </a:gridCol>
              </a:tblGrid>
              <a:tr h="774700">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b="1" dirty="0"/>
                        <a:t>职位名称</a:t>
                      </a:r>
                      <a:endParaRPr lang="zh-CN" altLang="en-US" b="1"/>
                    </a:p>
                  </a:txBody>
                  <a:tcPr>
                    <a:lnL cap="flat">
                      <a:noFill/>
                    </a:lnL>
                    <a:lnR w="12700" cap="flat" cmpd="sng">
                      <a:solidFill>
                        <a:schemeClr val="bg1"/>
                      </a:solidFill>
                      <a:prstDash val="solid"/>
                      <a:headEnd type="none" w="med" len="med"/>
                      <a:tailEnd type="none" w="med" len="med"/>
                    </a:lnR>
                    <a:lnT cap="flat">
                      <a:noFill/>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endParaRPr lang="zh-CN" altLang="en-US" dirty="0"/>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cap="flat">
                      <a:noFill/>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b="1" dirty="0"/>
                        <a:t>部门</a:t>
                      </a: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cap="flat">
                      <a:noFill/>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endParaRPr lang="zh-CN" altLang="en-US" dirty="0"/>
                    </a:p>
                  </a:txBody>
                  <a:tcPr>
                    <a:lnL w="12700" cap="flat" cmpd="sng">
                      <a:solidFill>
                        <a:schemeClr val="bg1"/>
                      </a:solidFill>
                      <a:prstDash val="solid"/>
                      <a:headEnd type="none" w="med" len="med"/>
                      <a:tailEnd type="none" w="med" len="med"/>
                    </a:lnL>
                    <a:lnR cap="flat">
                      <a:noFill/>
                    </a:lnR>
                    <a:lnT cap="flat">
                      <a:noFill/>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extLst>
                  <a:ext uri="{0D108BD9-81ED-4DB2-BD59-A6C34878D82A}">
                    <a16:rowId xmlns:a16="http://schemas.microsoft.com/office/drawing/2014/main" val="10000"/>
                  </a:ext>
                </a:extLst>
              </a:tr>
              <a:tr h="1081088">
                <a:tc gridSpan="4">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381000" lvl="0" indent="-381000">
                        <a:buNone/>
                      </a:pPr>
                      <a:r>
                        <a:rPr lang="zh-CN" altLang="en-US" b="1" dirty="0"/>
                        <a:t>工作内容：</a:t>
                      </a:r>
                      <a:endParaRPr lang="zh-CN" altLang="en-US" b="1"/>
                    </a:p>
                  </a:txBody>
                  <a:tcPr>
                    <a:lnL cap="flat">
                      <a:noFill/>
                    </a:lnL>
                    <a:lnR cap="flat">
                      <a:noFill/>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hMerge="1">
                  <a:txBody>
                    <a:bodyPr/>
                    <a:lstStyle/>
                    <a:p>
                      <a:endParaRPr lang="zh-CN"/>
                    </a:p>
                  </a:txBody>
                  <a:tcP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hMerge="1">
                  <a:txBody>
                    <a:bodyPr/>
                    <a:lstStyle/>
                    <a:p>
                      <a:endParaRPr lang="zh-CN"/>
                    </a:p>
                  </a:txBody>
                  <a:tcP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hMerge="1">
                  <a:txBody>
                    <a:bodyPr/>
                    <a:lstStyle/>
                    <a:p>
                      <a:endParaRPr lang="zh-CN"/>
                    </a:p>
                  </a:txBody>
                  <a:tcPr>
                    <a:lnR cap="flat">
                      <a:noFill/>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extLst>
                  <a:ext uri="{0D108BD9-81ED-4DB2-BD59-A6C34878D82A}">
                    <a16:rowId xmlns:a16="http://schemas.microsoft.com/office/drawing/2014/main" val="10001"/>
                  </a:ext>
                </a:extLst>
              </a:tr>
              <a:tr h="3081337">
                <a:tc gridSpan="4">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381000" lvl="0" indent="-381000">
                        <a:buNone/>
                      </a:pPr>
                      <a:r>
                        <a:rPr lang="zh-CN" altLang="en-US" b="1" dirty="0"/>
                        <a:t>任职资格：</a:t>
                      </a:r>
                    </a:p>
                    <a:p>
                      <a:pPr marL="381000" lvl="0" indent="-381000">
                        <a:buFont typeface="Wingdings" panose="05000000000000000000" pitchFamily="2" charset="2"/>
                        <a:buAutoNum type="arabicPeriod"/>
                      </a:pPr>
                      <a:r>
                        <a:rPr lang="zh-CN" altLang="en-US" b="1" dirty="0"/>
                        <a:t>学历要求：</a:t>
                      </a:r>
                    </a:p>
                    <a:p>
                      <a:pPr marL="381000" lvl="0" indent="-381000">
                        <a:buFont typeface="Wingdings" panose="05000000000000000000" pitchFamily="2" charset="2"/>
                        <a:buAutoNum type="arabicPeriod"/>
                      </a:pPr>
                      <a:r>
                        <a:rPr lang="zh-CN" altLang="en-US" b="1" dirty="0"/>
                        <a:t>工作经验要求：</a:t>
                      </a:r>
                    </a:p>
                    <a:p>
                      <a:pPr marL="381000" lvl="0" indent="-381000">
                        <a:buFont typeface="Wingdings" panose="05000000000000000000" pitchFamily="2" charset="2"/>
                        <a:buAutoNum type="arabicPeriod"/>
                      </a:pPr>
                      <a:r>
                        <a:rPr lang="zh-CN" altLang="en-US" b="1" dirty="0"/>
                        <a:t>必要的知识和能力：</a:t>
                      </a:r>
                    </a:p>
                    <a:p>
                      <a:pPr marL="381000" lvl="0" indent="-381000">
                        <a:buFont typeface="Wingdings" panose="05000000000000000000" pitchFamily="2" charset="2"/>
                        <a:buAutoNum type="arabicPeriod"/>
                      </a:pPr>
                      <a:r>
                        <a:rPr lang="zh-CN" altLang="en-US" b="1" dirty="0"/>
                        <a:t>综合素质要求：</a:t>
                      </a:r>
                    </a:p>
                    <a:p>
                      <a:pPr marL="381000" lvl="0" indent="-381000">
                        <a:buFont typeface="Wingdings" panose="05000000000000000000" pitchFamily="2" charset="2"/>
                        <a:buAutoNum type="arabicPeriod"/>
                      </a:pPr>
                      <a:r>
                        <a:rPr lang="zh-CN" altLang="en-US" b="1" dirty="0"/>
                        <a:t>其他要求：</a:t>
                      </a:r>
                      <a:endParaRPr lang="zh-CN" altLang="en-US" b="1"/>
                    </a:p>
                  </a:txBody>
                  <a:tcPr>
                    <a:lnL cap="flat">
                      <a:noFill/>
                    </a:lnL>
                    <a:lnR cap="flat">
                      <a:noFill/>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pattFill prst="pct60">
                      <a:fgClr>
                        <a:srgbClr val="FFCC00"/>
                      </a:fgClr>
                      <a:bgClr>
                        <a:schemeClr val="bg1"/>
                      </a:bgClr>
                    </a:pattFill>
                  </a:tcPr>
                </a:tc>
                <a:tc hMerge="1">
                  <a:txBody>
                    <a:bodyPr/>
                    <a:lstStyle/>
                    <a:p>
                      <a:endParaRPr lang="zh-CN"/>
                    </a:p>
                  </a:txBody>
                  <a:tcP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hMerge="1">
                  <a:txBody>
                    <a:bodyPr/>
                    <a:lstStyle/>
                    <a:p>
                      <a:endParaRPr lang="zh-CN"/>
                    </a:p>
                  </a:txBody>
                  <a:tcP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tc hMerge="1">
                  <a:txBody>
                    <a:bodyPr/>
                    <a:lstStyle/>
                    <a:p>
                      <a:endParaRPr lang="zh-CN"/>
                    </a:p>
                  </a:txBody>
                  <a:tcPr>
                    <a:lnR cap="flat">
                      <a:noFill/>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tcPr>
                </a:tc>
                <a:extLst>
                  <a:ext uri="{0D108BD9-81ED-4DB2-BD59-A6C34878D82A}">
                    <a16:rowId xmlns:a16="http://schemas.microsoft.com/office/drawing/2014/main" val="10002"/>
                  </a:ext>
                </a:extLst>
              </a:tr>
              <a:tr h="1543050">
                <a:tc gridSpan="4">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381000" lvl="0" indent="-381000">
                        <a:buNone/>
                      </a:pPr>
                      <a:r>
                        <a:rPr lang="zh-CN" altLang="en-US" b="1" dirty="0"/>
                        <a:t>工作环境：</a:t>
                      </a:r>
                    </a:p>
                    <a:p>
                      <a:pPr marL="381000" lvl="0" indent="-381000">
                        <a:buFont typeface="Wingdings" panose="05000000000000000000" pitchFamily="2" charset="2"/>
                        <a:buAutoNum type="arabicPeriod"/>
                      </a:pPr>
                      <a:r>
                        <a:rPr lang="zh-CN" altLang="en-US" b="1" dirty="0"/>
                        <a:t>工作地点：</a:t>
                      </a:r>
                    </a:p>
                    <a:p>
                      <a:pPr marL="381000" lvl="0" indent="-381000">
                        <a:buFont typeface="Wingdings" panose="05000000000000000000" pitchFamily="2" charset="2"/>
                        <a:buAutoNum type="arabicPeriod"/>
                      </a:pPr>
                      <a:r>
                        <a:rPr lang="zh-CN" altLang="en-US" b="1" dirty="0"/>
                        <a:t>工作条件：</a:t>
                      </a:r>
                      <a:endParaRPr lang="zh-CN" altLang="en-US" b="1"/>
                    </a:p>
                  </a:txBody>
                  <a:tcPr>
                    <a:lnL cap="flat">
                      <a:noFill/>
                    </a:lnL>
                    <a:lnR cap="flat">
                      <a:noFill/>
                    </a:lnR>
                    <a:lnT w="12700" cap="flat" cmpd="sng">
                      <a:solidFill>
                        <a:schemeClr val="bg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pattFill prst="pct60">
                      <a:fgClr>
                        <a:srgbClr val="FFCC00"/>
                      </a:fgClr>
                      <a:bgClr>
                        <a:schemeClr val="bg1"/>
                      </a:bgClr>
                    </a:pattFill>
                  </a:tcPr>
                </a:tc>
                <a:tc hMerge="1">
                  <a:txBody>
                    <a:bodyPr/>
                    <a:lstStyle/>
                    <a:p>
                      <a:endParaRPr lang="zh-CN"/>
                    </a:p>
                  </a:txBody>
                  <a:tcPr>
                    <a:lnT w="12700" cap="flat" cmpd="sng">
                      <a:solidFill>
                        <a:schemeClr val="bg1"/>
                      </a:solidFill>
                      <a:prstDash val="solid"/>
                      <a:headEnd type="none" w="med" len="med"/>
                      <a:tailEnd type="none" w="med" len="med"/>
                    </a:lnT>
                    <a:lnB w="12700" cap="flat" cmpd="sng">
                      <a:solidFill>
                        <a:schemeClr val="tx1"/>
                      </a:solidFill>
                      <a:prstDash val="solid"/>
                      <a:headEnd type="none" w="med" len="med"/>
                      <a:tailEnd type="none" w="med" len="med"/>
                    </a:lnB>
                  </a:tcPr>
                </a:tc>
                <a:tc hMerge="1">
                  <a:txBody>
                    <a:bodyPr/>
                    <a:lstStyle/>
                    <a:p>
                      <a:endParaRPr lang="zh-CN"/>
                    </a:p>
                  </a:txBody>
                  <a:tcPr>
                    <a:lnT w="12700" cap="flat" cmpd="sng">
                      <a:solidFill>
                        <a:schemeClr val="bg1"/>
                      </a:solidFill>
                      <a:prstDash val="solid"/>
                      <a:headEnd type="none" w="med" len="med"/>
                      <a:tailEnd type="none" w="med" len="med"/>
                    </a:lnT>
                    <a:lnB w="12700" cap="flat" cmpd="sng">
                      <a:solidFill>
                        <a:schemeClr val="tx1"/>
                      </a:solidFill>
                      <a:prstDash val="solid"/>
                      <a:headEnd type="none" w="med" len="med"/>
                      <a:tailEnd type="none" w="med" len="med"/>
                    </a:lnB>
                  </a:tcPr>
                </a:tc>
                <a:tc hMerge="1">
                  <a:txBody>
                    <a:bodyPr/>
                    <a:lstStyle/>
                    <a:p>
                      <a:endParaRPr lang="zh-CN"/>
                    </a:p>
                  </a:txBody>
                  <a:tcPr>
                    <a:lnR cap="flat">
                      <a:noFill/>
                    </a:lnR>
                    <a:lnT w="12700" cap="flat" cmpd="sng">
                      <a:solidFill>
                        <a:schemeClr val="bg1"/>
                      </a:solidFill>
                      <a:prstDash val="solid"/>
                      <a:headEnd type="none" w="med" len="med"/>
                      <a:tailEnd type="none" w="med" len="med"/>
                    </a:lnT>
                    <a:lnB w="12700" cap="flat" cmpd="sng">
                      <a:solidFill>
                        <a:schemeClr val="tx1"/>
                      </a:solidFill>
                      <a:prstDash val="soli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transition>
    <p:random/>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graphicFrame>
        <p:nvGraphicFramePr>
          <p:cNvPr id="468994" name="对象 468993"/>
          <p:cNvGraphicFramePr/>
          <p:nvPr/>
        </p:nvGraphicFramePr>
        <p:xfrm>
          <a:off x="519113" y="1270000"/>
          <a:ext cx="8081962" cy="5108575"/>
        </p:xfrm>
        <a:graphic>
          <a:graphicData uri="http://schemas.openxmlformats.org/presentationml/2006/ole">
            <mc:AlternateContent xmlns:mc="http://schemas.openxmlformats.org/markup-compatibility/2006">
              <mc:Choice xmlns:v="urn:schemas-microsoft-com:vml" Requires="v">
                <p:oleObj spid="_x0000_s4099" r:id="rId3" imgW="8007350" imgH="5190490" progId="Word.Document.8">
                  <p:embed/>
                </p:oleObj>
              </mc:Choice>
              <mc:Fallback>
                <p:oleObj r:id="rId3" imgW="8007350" imgH="5190490" progId="Word.Document.8">
                  <p:embed/>
                  <p:pic>
                    <p:nvPicPr>
                      <p:cNvPr id="0" name="图片 3075"/>
                      <p:cNvPicPr/>
                      <p:nvPr/>
                    </p:nvPicPr>
                    <p:blipFill>
                      <a:blip r:embed="rId4"/>
                      <a:stretch>
                        <a:fillRect/>
                      </a:stretch>
                    </p:blipFill>
                    <p:spPr>
                      <a:xfrm>
                        <a:off x="519113" y="1270000"/>
                        <a:ext cx="8081962" cy="5108575"/>
                      </a:xfrm>
                      <a:prstGeom prst="rect">
                        <a:avLst/>
                      </a:prstGeom>
                      <a:noFill/>
                      <a:ln w="38100">
                        <a:noFill/>
                        <a:miter/>
                      </a:ln>
                    </p:spPr>
                  </p:pic>
                </p:oleObj>
              </mc:Fallback>
            </mc:AlternateContent>
          </a:graphicData>
        </a:graphic>
      </p:graphicFrame>
      <p:sp>
        <p:nvSpPr>
          <p:cNvPr id="468995" name="文本框 468994"/>
          <p:cNvSpPr txBox="1"/>
          <p:nvPr/>
        </p:nvSpPr>
        <p:spPr>
          <a:xfrm>
            <a:off x="457200" y="381000"/>
            <a:ext cx="6477000" cy="579438"/>
          </a:xfrm>
          <a:prstGeom prst="rect">
            <a:avLst/>
          </a:prstGeom>
          <a:noFill/>
          <a:ln w="9525">
            <a:noFill/>
          </a:ln>
          <a:effectLst>
            <a:outerShdw dist="35921" dir="2699999" algn="ctr" rotWithShape="0">
              <a:schemeClr val="bg1"/>
            </a:outerShdw>
          </a:effectLst>
        </p:spPr>
        <p:txBody>
          <a:bodyPr>
            <a:spAutoFit/>
          </a:bodyPr>
          <a:lstStyle/>
          <a:p>
            <a:pPr eaLnBrk="1" hangingPunct="1">
              <a:spcBef>
                <a:spcPct val="50000"/>
              </a:spcBef>
            </a:pPr>
            <a:r>
              <a:rPr lang="zh-CN" altLang="en-US" sz="3200" b="1" i="1" u="none" dirty="0">
                <a:solidFill>
                  <a:srgbClr val="FF0066"/>
                </a:solidFill>
                <a:latin typeface="Times New Roman" panose="02020603050405020304" pitchFamily="18" charset="0"/>
                <a:ea typeface="黑体" panose="02010609060101010101" pitchFamily="49" charset="-122"/>
              </a:rPr>
              <a:t>职务说明书</a:t>
            </a:r>
            <a:r>
              <a:rPr lang="en-US" altLang="zh-CN" sz="3200" b="1" i="1" u="none">
                <a:solidFill>
                  <a:srgbClr val="FF0066"/>
                </a:solidFill>
                <a:latin typeface="Times New Roman" panose="02020603050405020304" pitchFamily="18" charset="0"/>
                <a:ea typeface="黑体" panose="02010609060101010101" pitchFamily="49" charset="-122"/>
              </a:rPr>
              <a:t>——</a:t>
            </a:r>
            <a:r>
              <a:rPr lang="zh-CN" altLang="en-US" sz="3200" b="1" i="1" u="none" dirty="0">
                <a:solidFill>
                  <a:srgbClr val="FF0066"/>
                </a:solidFill>
                <a:latin typeface="Times New Roman" panose="02020603050405020304" pitchFamily="18" charset="0"/>
                <a:ea typeface="黑体" panose="02010609060101010101" pitchFamily="49" charset="-122"/>
              </a:rPr>
              <a:t>示例</a:t>
            </a:r>
            <a:endParaRPr lang="zh-CN" altLang="en-US" sz="2400" b="1" i="1" u="sng">
              <a:latin typeface="Times New Roman" panose="02020603050405020304" pitchFamily="18" charset="0"/>
            </a:endParaRPr>
          </a:p>
        </p:txBody>
      </p:sp>
    </p:spTree>
  </p:cSld>
  <p:clrMapOvr>
    <a:masterClrMapping/>
  </p:clrMapOvr>
  <p:transition>
    <p:random/>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471042" name="文本框 471041"/>
          <p:cNvSpPr txBox="1"/>
          <p:nvPr/>
        </p:nvSpPr>
        <p:spPr>
          <a:xfrm>
            <a:off x="533400" y="381000"/>
            <a:ext cx="6477000" cy="579438"/>
          </a:xfrm>
          <a:prstGeom prst="rect">
            <a:avLst/>
          </a:prstGeom>
          <a:noFill/>
          <a:ln w="9525">
            <a:noFill/>
          </a:ln>
          <a:effectLst>
            <a:outerShdw dist="35921" dir="2699999" algn="ctr" rotWithShape="0">
              <a:schemeClr val="bg1"/>
            </a:outerShdw>
          </a:effectLst>
        </p:spPr>
        <p:txBody>
          <a:bodyPr>
            <a:spAutoFit/>
          </a:bodyPr>
          <a:lstStyle/>
          <a:p>
            <a:pPr eaLnBrk="1" hangingPunct="1">
              <a:spcBef>
                <a:spcPct val="50000"/>
              </a:spcBef>
            </a:pPr>
            <a:r>
              <a:rPr lang="zh-CN" altLang="en-US" sz="3200" b="1" i="1" u="none" dirty="0">
                <a:solidFill>
                  <a:srgbClr val="FF0066"/>
                </a:solidFill>
                <a:latin typeface="Times New Roman" panose="02020603050405020304" pitchFamily="18" charset="0"/>
                <a:ea typeface="黑体" panose="02010609060101010101" pitchFamily="49" charset="-122"/>
              </a:rPr>
              <a:t>职务说明书</a:t>
            </a:r>
            <a:r>
              <a:rPr lang="en-US" altLang="zh-CN" sz="3200" b="1" i="1" u="none">
                <a:solidFill>
                  <a:srgbClr val="FF0066"/>
                </a:solidFill>
                <a:latin typeface="Times New Roman" panose="02020603050405020304" pitchFamily="18" charset="0"/>
                <a:ea typeface="黑体" panose="02010609060101010101" pitchFamily="49" charset="-122"/>
              </a:rPr>
              <a:t>——</a:t>
            </a:r>
            <a:r>
              <a:rPr lang="zh-CN" altLang="en-US" sz="3200" b="1" i="1" u="none" dirty="0">
                <a:solidFill>
                  <a:srgbClr val="FF0066"/>
                </a:solidFill>
                <a:latin typeface="Times New Roman" panose="02020603050405020304" pitchFamily="18" charset="0"/>
                <a:ea typeface="黑体" panose="02010609060101010101" pitchFamily="49" charset="-122"/>
              </a:rPr>
              <a:t>示例</a:t>
            </a:r>
            <a:endParaRPr lang="zh-CN" altLang="en-US" sz="2400" b="1" i="1" u="sng">
              <a:latin typeface="Times New Roman" panose="02020603050405020304" pitchFamily="18" charset="0"/>
            </a:endParaRPr>
          </a:p>
        </p:txBody>
      </p:sp>
      <p:graphicFrame>
        <p:nvGraphicFramePr>
          <p:cNvPr id="471043" name="对象 471042"/>
          <p:cNvGraphicFramePr/>
          <p:nvPr/>
        </p:nvGraphicFramePr>
        <p:xfrm>
          <a:off x="1547813" y="981075"/>
          <a:ext cx="6102350" cy="5627688"/>
        </p:xfrm>
        <a:graphic>
          <a:graphicData uri="http://schemas.openxmlformats.org/presentationml/2006/ole">
            <mc:AlternateContent xmlns:mc="http://schemas.openxmlformats.org/markup-compatibility/2006">
              <mc:Choice xmlns:v="urn:schemas-microsoft-com:vml" Requires="v">
                <p:oleObj spid="_x0000_s5123" r:id="rId3" imgW="6111240" imgH="5635625" progId="Word.Document.8">
                  <p:embed/>
                </p:oleObj>
              </mc:Choice>
              <mc:Fallback>
                <p:oleObj r:id="rId3" imgW="6111240" imgH="5635625" progId="Word.Document.8">
                  <p:embed/>
                  <p:pic>
                    <p:nvPicPr>
                      <p:cNvPr id="0" name="图片 3076"/>
                      <p:cNvPicPr/>
                      <p:nvPr/>
                    </p:nvPicPr>
                    <p:blipFill>
                      <a:blip r:embed="rId4"/>
                      <a:stretch>
                        <a:fillRect/>
                      </a:stretch>
                    </p:blipFill>
                    <p:spPr>
                      <a:xfrm>
                        <a:off x="1547813" y="981075"/>
                        <a:ext cx="6102350" cy="5627688"/>
                      </a:xfrm>
                      <a:prstGeom prst="rect">
                        <a:avLst/>
                      </a:prstGeom>
                      <a:noFill/>
                      <a:ln w="38100">
                        <a:noFill/>
                        <a:miter/>
                      </a:ln>
                    </p:spPr>
                  </p:pic>
                </p:oleObj>
              </mc:Fallback>
            </mc:AlternateContent>
          </a:graphicData>
        </a:graphic>
      </p:graphicFrame>
    </p:spTree>
  </p:cSld>
  <p:clrMapOvr>
    <a:masterClrMapping/>
  </p:clrMapOvr>
  <p:transition>
    <p:random/>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653314" name="标题 653313"/>
          <p:cNvSpPr>
            <a:spLocks noGrp="1"/>
          </p:cNvSpPr>
          <p:nvPr>
            <p:ph type="title"/>
          </p:nvPr>
        </p:nvSpPr>
        <p:spPr>
          <a:xfrm>
            <a:off x="609600" y="457200"/>
            <a:ext cx="7772400" cy="1143000"/>
          </a:xfrm>
          <a:ln/>
        </p:spPr>
        <p:txBody>
          <a:bodyPr anchor="ctr"/>
          <a:lstStyle/>
          <a:p>
            <a:r>
              <a:rPr lang="zh-CN" altLang="en-US" b="1" dirty="0"/>
              <a:t>第四章   人力资源规划</a:t>
            </a:r>
            <a:endParaRPr lang="zh-CN" altLang="en-US" b="1"/>
          </a:p>
        </p:txBody>
      </p:sp>
      <p:sp>
        <p:nvSpPr>
          <p:cNvPr id="653315" name="文本占位符 653314"/>
          <p:cNvSpPr>
            <a:spLocks noGrp="1"/>
          </p:cNvSpPr>
          <p:nvPr>
            <p:ph type="body" idx="1"/>
          </p:nvPr>
        </p:nvSpPr>
        <p:spPr>
          <a:xfrm>
            <a:off x="827088" y="2060575"/>
            <a:ext cx="7777162" cy="4321175"/>
          </a:xfrm>
          <a:ln/>
        </p:spPr>
        <p:txBody>
          <a:bodyPr/>
          <a:lstStyle/>
          <a:p>
            <a:pPr>
              <a:buNone/>
            </a:pPr>
            <a:r>
              <a:rPr lang="zh-CN" altLang="en-US" sz="2800" b="1" dirty="0">
                <a:solidFill>
                  <a:srgbClr val="0061C2"/>
                </a:solidFill>
              </a:rPr>
              <a:t>一、定义：</a:t>
            </a:r>
          </a:p>
          <a:p>
            <a:pPr>
              <a:buNone/>
            </a:pPr>
            <a:r>
              <a:rPr lang="zh-CN" altLang="en-US" sz="2800" b="1" dirty="0">
                <a:solidFill>
                  <a:srgbClr val="0061C2"/>
                </a:solidFill>
              </a:rPr>
              <a:t>   人力资源规划是为了实现企业的战略和目标，评估企业现有人力资源的优势和劣势，分析企业内外部环境的各种因素及其对企业尤其劳动力市场的影响，预测企业近期、中期和长期的人力资源需求及劳动力市场供给，制定相应的政策和措施，使企业能够及时获得所需要的人才，同时使员工得到施展才华的空间并与企业一同成长。</a:t>
            </a:r>
            <a:endParaRPr lang="zh-CN" altLang="en-US" sz="2800" b="1">
              <a:solidFill>
                <a:srgbClr val="0061C2"/>
              </a:solidFill>
            </a:endParaRPr>
          </a:p>
        </p:txBody>
      </p:sp>
      <p:sp>
        <p:nvSpPr>
          <p:cNvPr id="653316" name="文本框 653315"/>
          <p:cNvSpPr txBox="1"/>
          <p:nvPr/>
        </p:nvSpPr>
        <p:spPr>
          <a:xfrm>
            <a:off x="1981200" y="1524000"/>
            <a:ext cx="6248400" cy="579438"/>
          </a:xfrm>
          <a:prstGeom prst="rect">
            <a:avLst/>
          </a:prstGeom>
          <a:noFill/>
          <a:ln w="9525">
            <a:noFill/>
          </a:ln>
        </p:spPr>
        <p:txBody>
          <a:bodyPr>
            <a:spAutoFit/>
          </a:bodyPr>
          <a:lstStyle/>
          <a:p>
            <a:pPr algn="ctr" eaLnBrk="1" hangingPunct="1">
              <a:spcBef>
                <a:spcPct val="50000"/>
              </a:spcBef>
            </a:pPr>
            <a:r>
              <a:rPr lang="zh-CN" altLang="en-US" sz="3200" b="1" u="none" dirty="0">
                <a:solidFill>
                  <a:srgbClr val="A50021"/>
                </a:solidFill>
                <a:latin typeface="Times New Roman" panose="02020603050405020304" pitchFamily="18" charset="0"/>
              </a:rPr>
              <a:t>第一节人力资源规划的概述</a:t>
            </a:r>
            <a:endParaRPr lang="zh-CN" altLang="en-US" sz="3200" b="1" u="none">
              <a:solidFill>
                <a:srgbClr val="A50021"/>
              </a:solidFill>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53314"/>
                                        </p:tgtEl>
                                        <p:attrNameLst>
                                          <p:attrName>style.visibility</p:attrName>
                                        </p:attrNameLst>
                                      </p:cBhvr>
                                      <p:to>
                                        <p:strVal val="visible"/>
                                      </p:to>
                                    </p:set>
                                    <p:anim calcmode="lin" valueType="num">
                                      <p:cBhvr additive="base">
                                        <p:cTn id="7" dur="500" fill="hold"/>
                                        <p:tgtEl>
                                          <p:spTgt spid="653314"/>
                                        </p:tgtEl>
                                        <p:attrNameLst>
                                          <p:attrName>ppt_x</p:attrName>
                                        </p:attrNameLst>
                                      </p:cBhvr>
                                      <p:tavLst>
                                        <p:tav tm="0">
                                          <p:val>
                                            <p:strVal val="0-#ppt_w/2"/>
                                          </p:val>
                                        </p:tav>
                                        <p:tav tm="100000">
                                          <p:val>
                                            <p:strVal val="#ppt_x"/>
                                          </p:val>
                                        </p:tav>
                                      </p:tavLst>
                                    </p:anim>
                                    <p:anim calcmode="lin" valueType="num">
                                      <p:cBhvr additive="base">
                                        <p:cTn id="8" dur="500" fill="hold"/>
                                        <p:tgtEl>
                                          <p:spTgt spid="65331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53315">
                                            <p:txEl>
                                              <p:pRg st="0" end="0"/>
                                            </p:txEl>
                                          </p:spTgt>
                                        </p:tgtEl>
                                        <p:attrNameLst>
                                          <p:attrName>style.visibility</p:attrName>
                                        </p:attrNameLst>
                                      </p:cBhvr>
                                      <p:to>
                                        <p:strVal val="visible"/>
                                      </p:to>
                                    </p:set>
                                    <p:anim calcmode="lin" valueType="num">
                                      <p:cBhvr additive="base">
                                        <p:cTn id="13" dur="500" fill="hold"/>
                                        <p:tgtEl>
                                          <p:spTgt spid="65331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533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53315">
                                            <p:txEl>
                                              <p:pRg st="1" end="1"/>
                                            </p:txEl>
                                          </p:spTgt>
                                        </p:tgtEl>
                                        <p:attrNameLst>
                                          <p:attrName>style.visibility</p:attrName>
                                        </p:attrNameLst>
                                      </p:cBhvr>
                                      <p:to>
                                        <p:strVal val="visible"/>
                                      </p:to>
                                    </p:set>
                                    <p:anim calcmode="lin" valueType="num">
                                      <p:cBhvr additive="base">
                                        <p:cTn id="19" dur="500" fill="hold"/>
                                        <p:tgtEl>
                                          <p:spTgt spid="653315">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53315">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3314" grpId="0"/>
      <p:bldP spid="653315"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669698" name="标题 669697"/>
          <p:cNvSpPr>
            <a:spLocks noGrp="1"/>
          </p:cNvSpPr>
          <p:nvPr>
            <p:ph type="title"/>
          </p:nvPr>
        </p:nvSpPr>
        <p:spPr>
          <a:ln/>
        </p:spPr>
        <p:txBody>
          <a:bodyPr anchor="ctr"/>
          <a:lstStyle/>
          <a:p>
            <a:r>
              <a:rPr lang="zh-CN" altLang="en-US" dirty="0"/>
              <a:t>二、影响人力资源规划的因素</a:t>
            </a:r>
          </a:p>
        </p:txBody>
      </p:sp>
      <p:sp>
        <p:nvSpPr>
          <p:cNvPr id="669699" name="文本占位符 669698"/>
          <p:cNvSpPr>
            <a:spLocks noGrp="1"/>
          </p:cNvSpPr>
          <p:nvPr>
            <p:ph type="body" idx="1"/>
          </p:nvPr>
        </p:nvSpPr>
        <p:spPr>
          <a:xfrm>
            <a:off x="762000" y="1600200"/>
            <a:ext cx="7986713" cy="4565650"/>
          </a:xfrm>
          <a:ln/>
        </p:spPr>
        <p:txBody>
          <a:bodyPr/>
          <a:lstStyle/>
          <a:p>
            <a:pPr>
              <a:buNone/>
            </a:pPr>
            <a:r>
              <a:rPr lang="en-US" altLang="zh-CN" sz="2800" b="1" dirty="0"/>
              <a:t>1</a:t>
            </a:r>
            <a:r>
              <a:rPr lang="zh-CN" altLang="en-US" sz="2800" b="1" dirty="0"/>
              <a:t>、内部因素：企业目标的变化；员工素质的变化；组织形式的变化；企业最高领导层的理念</a:t>
            </a:r>
          </a:p>
          <a:p>
            <a:pPr>
              <a:buNone/>
            </a:pPr>
            <a:r>
              <a:rPr lang="en-US" altLang="zh-CN" sz="2800" b="1" dirty="0"/>
              <a:t>2</a:t>
            </a:r>
            <a:r>
              <a:rPr lang="zh-CN" altLang="en-US" sz="2800" b="1" dirty="0"/>
              <a:t>、外部因素：劳动力市场的变化；政府相关政策变化；行业发展状况变化；科学技术的发展</a:t>
            </a:r>
          </a:p>
          <a:p>
            <a:pPr>
              <a:buNone/>
            </a:pPr>
            <a:r>
              <a:rPr lang="en-US" altLang="zh-CN" sz="2800" b="1" dirty="0"/>
              <a:t>3</a:t>
            </a:r>
            <a:r>
              <a:rPr lang="zh-CN" altLang="en-US" sz="2800" b="1" dirty="0"/>
              <a:t>、影响人力资源需求的因素：企业发展目标；企业的经营计划；企业现有的员工位置空缺</a:t>
            </a:r>
          </a:p>
          <a:p>
            <a:pPr>
              <a:buNone/>
            </a:pPr>
            <a:r>
              <a:rPr lang="en-US" altLang="zh-CN" sz="2800" b="1" dirty="0"/>
              <a:t>4</a:t>
            </a:r>
            <a:r>
              <a:rPr lang="zh-CN" altLang="en-US" sz="2800" b="1" dirty="0"/>
              <a:t>、影响人力资源供给的因素：现有人力资源的存量；企业内部的人力资源流动；企业员工的培训</a:t>
            </a:r>
          </a:p>
        </p:txBody>
      </p:sp>
    </p:spTree>
  </p:cSld>
  <p:clrMapOvr>
    <a:masterClrMapping/>
  </p:clrMapOvr>
  <p:transition>
    <p:random/>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655362" name="标题 655361"/>
          <p:cNvSpPr>
            <a:spLocks noGrp="1"/>
          </p:cNvSpPr>
          <p:nvPr>
            <p:ph type="title"/>
          </p:nvPr>
        </p:nvSpPr>
        <p:spPr>
          <a:xfrm>
            <a:off x="395288" y="0"/>
            <a:ext cx="7772400" cy="765175"/>
          </a:xfrm>
          <a:ln/>
        </p:spPr>
        <p:txBody>
          <a:bodyPr anchor="ctr"/>
          <a:lstStyle/>
          <a:p>
            <a:r>
              <a:rPr lang="zh-CN" altLang="en-US" dirty="0">
                <a:solidFill>
                  <a:srgbClr val="D98907"/>
                </a:solidFill>
              </a:rPr>
              <a:t>三、人力资源规划种类</a:t>
            </a:r>
            <a:endParaRPr lang="zh-CN" altLang="en-US">
              <a:solidFill>
                <a:srgbClr val="D98907"/>
              </a:solidFill>
            </a:endParaRPr>
          </a:p>
        </p:txBody>
      </p:sp>
      <p:sp>
        <p:nvSpPr>
          <p:cNvPr id="655364" name="文本占位符 655363"/>
          <p:cNvSpPr>
            <a:spLocks noGrp="1"/>
          </p:cNvSpPr>
          <p:nvPr>
            <p:ph type="body" idx="1"/>
          </p:nvPr>
        </p:nvSpPr>
        <p:spPr>
          <a:xfrm>
            <a:off x="323850" y="981075"/>
            <a:ext cx="8496300" cy="5040313"/>
          </a:xfrm>
          <a:ln/>
        </p:spPr>
        <p:txBody>
          <a:bodyPr/>
          <a:lstStyle/>
          <a:p>
            <a:pPr>
              <a:lnSpc>
                <a:spcPct val="80000"/>
              </a:lnSpc>
              <a:buNone/>
            </a:pPr>
            <a:r>
              <a:rPr lang="en-US" altLang="zh-CN" sz="2800" b="1" dirty="0"/>
              <a:t>1</a:t>
            </a:r>
            <a:r>
              <a:rPr lang="zh-CN" altLang="en-US" sz="2800" b="1" dirty="0"/>
              <a:t>、按规划的时间跨度划分：</a:t>
            </a:r>
          </a:p>
          <a:p>
            <a:pPr>
              <a:lnSpc>
                <a:spcPct val="80000"/>
              </a:lnSpc>
            </a:pPr>
            <a:r>
              <a:rPr lang="zh-CN" altLang="en-US" sz="2800" b="1" dirty="0"/>
              <a:t>短期规划：未来</a:t>
            </a:r>
            <a:r>
              <a:rPr lang="en-US" altLang="zh-CN" sz="2800" b="1" dirty="0"/>
              <a:t>3</a:t>
            </a:r>
            <a:r>
              <a:rPr lang="zh-CN" altLang="en-US" sz="2800" b="1" dirty="0"/>
              <a:t>年</a:t>
            </a:r>
          </a:p>
          <a:p>
            <a:pPr>
              <a:lnSpc>
                <a:spcPct val="80000"/>
              </a:lnSpc>
            </a:pPr>
            <a:r>
              <a:rPr lang="zh-CN" altLang="en-US" sz="2800" b="1" dirty="0"/>
              <a:t>中期规划：未来</a:t>
            </a:r>
            <a:r>
              <a:rPr lang="en-US" altLang="zh-CN" sz="2800" b="1" dirty="0"/>
              <a:t>5</a:t>
            </a:r>
            <a:r>
              <a:rPr lang="zh-CN" altLang="en-US" sz="2800" b="1" dirty="0"/>
              <a:t>年</a:t>
            </a:r>
          </a:p>
          <a:p>
            <a:pPr>
              <a:lnSpc>
                <a:spcPct val="80000"/>
              </a:lnSpc>
            </a:pPr>
            <a:r>
              <a:rPr lang="zh-CN" altLang="en-US" sz="2800" b="1" dirty="0"/>
              <a:t>长期规划：未来</a:t>
            </a:r>
            <a:r>
              <a:rPr lang="en-US" altLang="zh-CN" sz="2800" b="1" dirty="0"/>
              <a:t>10</a:t>
            </a:r>
            <a:r>
              <a:rPr lang="zh-CN" altLang="en-US" sz="2800" b="1" dirty="0"/>
              <a:t>年</a:t>
            </a:r>
          </a:p>
          <a:p>
            <a:pPr>
              <a:lnSpc>
                <a:spcPct val="80000"/>
              </a:lnSpc>
              <a:buNone/>
            </a:pPr>
            <a:r>
              <a:rPr lang="en-US" altLang="zh-CN" sz="2800" b="1" dirty="0"/>
              <a:t>2</a:t>
            </a:r>
            <a:r>
              <a:rPr lang="zh-CN" altLang="en-US" sz="2800" b="1" dirty="0"/>
              <a:t>、按规划的适用范围划分</a:t>
            </a:r>
          </a:p>
          <a:p>
            <a:pPr>
              <a:lnSpc>
                <a:spcPct val="80000"/>
              </a:lnSpc>
            </a:pPr>
            <a:r>
              <a:rPr lang="zh-CN" altLang="en-US" sz="2800" b="1" dirty="0"/>
              <a:t>企业人力资源规划：适用整个企业</a:t>
            </a:r>
          </a:p>
          <a:p>
            <a:pPr>
              <a:lnSpc>
                <a:spcPct val="80000"/>
              </a:lnSpc>
            </a:pPr>
            <a:r>
              <a:rPr lang="zh-CN" altLang="en-US" sz="2800" b="1" dirty="0"/>
              <a:t>部门人力资源规划：适用部门</a:t>
            </a:r>
          </a:p>
          <a:p>
            <a:pPr>
              <a:lnSpc>
                <a:spcPct val="80000"/>
              </a:lnSpc>
              <a:buNone/>
            </a:pPr>
            <a:r>
              <a:rPr lang="en-US" altLang="zh-CN" sz="2800" b="1" dirty="0"/>
              <a:t>3</a:t>
            </a:r>
            <a:r>
              <a:rPr lang="zh-CN" altLang="en-US" sz="2800" b="1" dirty="0"/>
              <a:t>、规划的内容划分：</a:t>
            </a:r>
          </a:p>
          <a:p>
            <a:pPr>
              <a:lnSpc>
                <a:spcPct val="80000"/>
              </a:lnSpc>
            </a:pPr>
            <a:r>
              <a:rPr lang="zh-CN" altLang="en-US" sz="2800" b="1" dirty="0"/>
              <a:t>战略性人力资源规划：企业未来人力资源配置应采取的策略。</a:t>
            </a:r>
          </a:p>
          <a:p>
            <a:pPr>
              <a:lnSpc>
                <a:spcPct val="80000"/>
              </a:lnSpc>
            </a:pPr>
            <a:r>
              <a:rPr lang="zh-CN" altLang="en-US" sz="2800" b="1" dirty="0"/>
              <a:t>战术性人力资源规划：具体的人力资源供需预测和供需平衡</a:t>
            </a:r>
            <a:endParaRPr lang="zh-CN" altLang="en-US" sz="2800" b="1"/>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55362"/>
                                        </p:tgtEl>
                                        <p:attrNameLst>
                                          <p:attrName>style.visibility</p:attrName>
                                        </p:attrNameLst>
                                      </p:cBhvr>
                                      <p:to>
                                        <p:strVal val="visible"/>
                                      </p:to>
                                    </p:set>
                                    <p:anim calcmode="lin" valueType="num">
                                      <p:cBhvr additive="base">
                                        <p:cTn id="7" dur="500" fill="hold"/>
                                        <p:tgtEl>
                                          <p:spTgt spid="655362"/>
                                        </p:tgtEl>
                                        <p:attrNameLst>
                                          <p:attrName>ppt_x</p:attrName>
                                        </p:attrNameLst>
                                      </p:cBhvr>
                                      <p:tavLst>
                                        <p:tav tm="0">
                                          <p:val>
                                            <p:strVal val="0-#ppt_w/2"/>
                                          </p:val>
                                        </p:tav>
                                        <p:tav tm="100000">
                                          <p:val>
                                            <p:strVal val="#ppt_x"/>
                                          </p:val>
                                        </p:tav>
                                      </p:tavLst>
                                    </p:anim>
                                    <p:anim calcmode="lin" valueType="num">
                                      <p:cBhvr additive="base">
                                        <p:cTn id="8" dur="500" fill="hold"/>
                                        <p:tgtEl>
                                          <p:spTgt spid="6553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62"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671746" name="标题 671745"/>
          <p:cNvSpPr>
            <a:spLocks noGrp="1"/>
          </p:cNvSpPr>
          <p:nvPr>
            <p:ph type="title"/>
          </p:nvPr>
        </p:nvSpPr>
        <p:spPr>
          <a:xfrm>
            <a:off x="757238" y="487363"/>
            <a:ext cx="4822825" cy="533400"/>
          </a:xfrm>
          <a:ln/>
          <a:effectLst>
            <a:outerShdw dist="35921" dir="2699999" algn="ctr" rotWithShape="0">
              <a:schemeClr val="bg1"/>
            </a:outerShdw>
          </a:effectLst>
        </p:spPr>
        <p:txBody>
          <a:bodyPr anchor="ctr"/>
          <a:lstStyle/>
          <a:p>
            <a:pPr algn="just"/>
            <a:r>
              <a:rPr lang="zh-CN" altLang="en-US" sz="3200" b="1" i="1" dirty="0">
                <a:solidFill>
                  <a:srgbClr val="FF6600"/>
                </a:solidFill>
                <a:ea typeface="黑体" panose="02010609060101010101" pitchFamily="49" charset="-122"/>
              </a:rPr>
              <a:t>四、人力资源规划的内容</a:t>
            </a:r>
          </a:p>
        </p:txBody>
      </p:sp>
      <p:sp>
        <p:nvSpPr>
          <p:cNvPr id="671747" name="文本框 671746"/>
          <p:cNvSpPr txBox="1"/>
          <p:nvPr/>
        </p:nvSpPr>
        <p:spPr>
          <a:xfrm>
            <a:off x="609600" y="1828800"/>
            <a:ext cx="1295400" cy="457200"/>
          </a:xfrm>
          <a:prstGeom prst="rect">
            <a:avLst/>
          </a:prstGeom>
          <a:gradFill rotWithShape="0">
            <a:gsLst>
              <a:gs pos="0">
                <a:schemeClr val="bg1"/>
              </a:gs>
              <a:gs pos="100000">
                <a:srgbClr val="FF9900"/>
              </a:gs>
            </a:gsLst>
            <a:lin ang="2700000" scaled="1"/>
            <a:tileRect/>
          </a:gradFill>
          <a:ln w="9525" cap="flat" cmpd="sng">
            <a:solidFill>
              <a:schemeClr val="folHlink"/>
            </a:solidFill>
            <a:prstDash val="solid"/>
            <a:miter/>
            <a:headEnd type="none" w="med" len="med"/>
            <a:tailEnd type="none" w="med" len="med"/>
          </a:ln>
          <a:effectLst>
            <a:outerShdw dist="107763" dir="2699999" algn="ctr" rotWithShape="0">
              <a:schemeClr val="bg2"/>
            </a:outerShdw>
          </a:effectLst>
        </p:spPr>
        <p:txBody>
          <a:bodyPr lIns="18000" tIns="46800" rIns="18000"/>
          <a:lstStyle/>
          <a:p>
            <a:pPr algn="ctr" eaLnBrk="1" hangingPunct="1">
              <a:spcBef>
                <a:spcPct val="50000"/>
              </a:spcBef>
            </a:pPr>
            <a:r>
              <a:rPr lang="zh-CN" altLang="en-US" sz="1400" u="none" dirty="0">
                <a:latin typeface="Times New Roman" panose="02020603050405020304" pitchFamily="18" charset="0"/>
                <a:ea typeface="黑体" panose="02010609060101010101" pitchFamily="49" charset="-122"/>
              </a:rPr>
              <a:t>总体规划</a:t>
            </a:r>
            <a:endParaRPr lang="zh-CN" altLang="en-US" sz="1400" u="none">
              <a:latin typeface="Times New Roman" panose="02020603050405020304" pitchFamily="18" charset="0"/>
              <a:ea typeface="黑体" panose="02010609060101010101" pitchFamily="49" charset="-122"/>
            </a:endParaRPr>
          </a:p>
        </p:txBody>
      </p:sp>
      <p:sp>
        <p:nvSpPr>
          <p:cNvPr id="671748" name="文本框 671747"/>
          <p:cNvSpPr txBox="1"/>
          <p:nvPr/>
        </p:nvSpPr>
        <p:spPr>
          <a:xfrm>
            <a:off x="609600" y="2362200"/>
            <a:ext cx="1295400" cy="457200"/>
          </a:xfrm>
          <a:prstGeom prst="rect">
            <a:avLst/>
          </a:prstGeom>
          <a:gradFill rotWithShape="0">
            <a:gsLst>
              <a:gs pos="0">
                <a:schemeClr val="bg1"/>
              </a:gs>
              <a:gs pos="100000">
                <a:srgbClr val="FF9900"/>
              </a:gs>
            </a:gsLst>
            <a:lin ang="2700000" scaled="1"/>
            <a:tileRect/>
          </a:gradFill>
          <a:ln w="9525" cap="flat" cmpd="sng">
            <a:solidFill>
              <a:schemeClr val="folHlink"/>
            </a:solidFill>
            <a:prstDash val="solid"/>
            <a:miter/>
            <a:headEnd type="none" w="med" len="med"/>
            <a:tailEnd type="none" w="med" len="med"/>
          </a:ln>
          <a:effectLst>
            <a:outerShdw dist="107763" dir="2699999" algn="ctr" rotWithShape="0">
              <a:schemeClr val="bg2"/>
            </a:outerShdw>
          </a:effectLst>
        </p:spPr>
        <p:txBody>
          <a:bodyPr lIns="18000" tIns="46800" rIns="18000"/>
          <a:lstStyle/>
          <a:p>
            <a:pPr algn="ctr" eaLnBrk="1" hangingPunct="1">
              <a:spcBef>
                <a:spcPct val="50000"/>
              </a:spcBef>
            </a:pPr>
            <a:r>
              <a:rPr lang="zh-CN" altLang="en-US" sz="1400" u="none" dirty="0">
                <a:latin typeface="Times New Roman" panose="02020603050405020304" pitchFamily="18" charset="0"/>
                <a:ea typeface="黑体" panose="02010609060101010101" pitchFamily="49" charset="-122"/>
              </a:rPr>
              <a:t>配备计划</a:t>
            </a:r>
            <a:endParaRPr lang="zh-CN" altLang="en-US" sz="1400" u="none">
              <a:latin typeface="Times New Roman" panose="02020603050405020304" pitchFamily="18" charset="0"/>
              <a:ea typeface="黑体" panose="02010609060101010101" pitchFamily="49" charset="-122"/>
            </a:endParaRPr>
          </a:p>
        </p:txBody>
      </p:sp>
      <p:sp>
        <p:nvSpPr>
          <p:cNvPr id="671749" name="文本框 671748"/>
          <p:cNvSpPr txBox="1"/>
          <p:nvPr/>
        </p:nvSpPr>
        <p:spPr>
          <a:xfrm>
            <a:off x="609600" y="2895600"/>
            <a:ext cx="1295400" cy="457200"/>
          </a:xfrm>
          <a:prstGeom prst="rect">
            <a:avLst/>
          </a:prstGeom>
          <a:gradFill rotWithShape="0">
            <a:gsLst>
              <a:gs pos="0">
                <a:schemeClr val="bg1"/>
              </a:gs>
              <a:gs pos="100000">
                <a:srgbClr val="FF9900"/>
              </a:gs>
            </a:gsLst>
            <a:lin ang="2700000" scaled="1"/>
            <a:tileRect/>
          </a:gradFill>
          <a:ln w="9525" cap="flat" cmpd="sng">
            <a:solidFill>
              <a:schemeClr val="folHlink"/>
            </a:solidFill>
            <a:prstDash val="solid"/>
            <a:miter/>
            <a:headEnd type="none" w="med" len="med"/>
            <a:tailEnd type="none" w="med" len="med"/>
          </a:ln>
          <a:effectLst>
            <a:outerShdw dist="107763" dir="2699999" algn="ctr" rotWithShape="0">
              <a:schemeClr val="bg2"/>
            </a:outerShdw>
          </a:effectLst>
        </p:spPr>
        <p:txBody>
          <a:bodyPr lIns="18000" tIns="46800" rIns="18000"/>
          <a:lstStyle/>
          <a:p>
            <a:pPr algn="ctr" eaLnBrk="1" hangingPunct="1">
              <a:spcBef>
                <a:spcPct val="50000"/>
              </a:spcBef>
            </a:pPr>
            <a:r>
              <a:rPr lang="zh-CN" altLang="en-US" sz="1400" u="none" dirty="0">
                <a:latin typeface="Times New Roman" panose="02020603050405020304" pitchFamily="18" charset="0"/>
                <a:ea typeface="黑体" panose="02010609060101010101" pitchFamily="49" charset="-122"/>
              </a:rPr>
              <a:t>退休解聘计划</a:t>
            </a:r>
            <a:endParaRPr lang="zh-CN" altLang="en-US" sz="1400" u="none">
              <a:latin typeface="Times New Roman" panose="02020603050405020304" pitchFamily="18" charset="0"/>
              <a:ea typeface="黑体" panose="02010609060101010101" pitchFamily="49" charset="-122"/>
            </a:endParaRPr>
          </a:p>
        </p:txBody>
      </p:sp>
      <p:sp>
        <p:nvSpPr>
          <p:cNvPr id="671750" name="文本框 671749"/>
          <p:cNvSpPr txBox="1"/>
          <p:nvPr/>
        </p:nvSpPr>
        <p:spPr>
          <a:xfrm>
            <a:off x="609600" y="3429000"/>
            <a:ext cx="1295400" cy="457200"/>
          </a:xfrm>
          <a:prstGeom prst="rect">
            <a:avLst/>
          </a:prstGeom>
          <a:gradFill rotWithShape="0">
            <a:gsLst>
              <a:gs pos="0">
                <a:schemeClr val="bg1"/>
              </a:gs>
              <a:gs pos="100000">
                <a:srgbClr val="FF9900"/>
              </a:gs>
            </a:gsLst>
            <a:lin ang="2700000" scaled="1"/>
            <a:tileRect/>
          </a:gradFill>
          <a:ln w="9525" cap="flat" cmpd="sng">
            <a:solidFill>
              <a:schemeClr val="folHlink"/>
            </a:solidFill>
            <a:prstDash val="solid"/>
            <a:miter/>
            <a:headEnd type="none" w="med" len="med"/>
            <a:tailEnd type="none" w="med" len="med"/>
          </a:ln>
          <a:effectLst>
            <a:outerShdw dist="107763" dir="2699999" algn="ctr" rotWithShape="0">
              <a:schemeClr val="bg2"/>
            </a:outerShdw>
          </a:effectLst>
        </p:spPr>
        <p:txBody>
          <a:bodyPr lIns="18000" tIns="46800" rIns="18000"/>
          <a:lstStyle/>
          <a:p>
            <a:pPr algn="ctr" eaLnBrk="1" hangingPunct="1">
              <a:spcBef>
                <a:spcPct val="50000"/>
              </a:spcBef>
            </a:pPr>
            <a:r>
              <a:rPr lang="zh-CN" altLang="en-US" sz="1400" u="none" dirty="0">
                <a:latin typeface="Times New Roman" panose="02020603050405020304" pitchFamily="18" charset="0"/>
                <a:ea typeface="黑体" panose="02010609060101010101" pitchFamily="49" charset="-122"/>
              </a:rPr>
              <a:t>补充计划</a:t>
            </a:r>
            <a:endParaRPr lang="zh-CN" altLang="en-US" sz="1400" u="none">
              <a:latin typeface="Times New Roman" panose="02020603050405020304" pitchFamily="18" charset="0"/>
              <a:ea typeface="黑体" panose="02010609060101010101" pitchFamily="49" charset="-122"/>
            </a:endParaRPr>
          </a:p>
        </p:txBody>
      </p:sp>
      <p:sp>
        <p:nvSpPr>
          <p:cNvPr id="671751" name="文本框 671750"/>
          <p:cNvSpPr txBox="1"/>
          <p:nvPr/>
        </p:nvSpPr>
        <p:spPr>
          <a:xfrm>
            <a:off x="609600" y="3962400"/>
            <a:ext cx="1295400" cy="457200"/>
          </a:xfrm>
          <a:prstGeom prst="rect">
            <a:avLst/>
          </a:prstGeom>
          <a:gradFill rotWithShape="0">
            <a:gsLst>
              <a:gs pos="0">
                <a:schemeClr val="bg1"/>
              </a:gs>
              <a:gs pos="100000">
                <a:srgbClr val="FF9900"/>
              </a:gs>
            </a:gsLst>
            <a:lin ang="2700000" scaled="1"/>
            <a:tileRect/>
          </a:gradFill>
          <a:ln w="9525" cap="flat" cmpd="sng">
            <a:solidFill>
              <a:schemeClr val="folHlink"/>
            </a:solidFill>
            <a:prstDash val="solid"/>
            <a:miter/>
            <a:headEnd type="none" w="med" len="med"/>
            <a:tailEnd type="none" w="med" len="med"/>
          </a:ln>
          <a:effectLst>
            <a:outerShdw dist="107763" dir="2699999" algn="ctr" rotWithShape="0">
              <a:schemeClr val="bg2"/>
            </a:outerShdw>
          </a:effectLst>
        </p:spPr>
        <p:txBody>
          <a:bodyPr lIns="18000" tIns="46800" rIns="18000"/>
          <a:lstStyle/>
          <a:p>
            <a:pPr algn="ctr" eaLnBrk="1" hangingPunct="1">
              <a:spcBef>
                <a:spcPct val="50000"/>
              </a:spcBef>
            </a:pPr>
            <a:r>
              <a:rPr lang="zh-CN" altLang="en-US" sz="1400" u="none" dirty="0">
                <a:latin typeface="Times New Roman" panose="02020603050405020304" pitchFamily="18" charset="0"/>
                <a:ea typeface="黑体" panose="02010609060101010101" pitchFamily="49" charset="-122"/>
              </a:rPr>
              <a:t>使用计划</a:t>
            </a:r>
            <a:endParaRPr lang="zh-CN" altLang="en-US" sz="1400" u="none">
              <a:latin typeface="Times New Roman" panose="02020603050405020304" pitchFamily="18" charset="0"/>
              <a:ea typeface="黑体" panose="02010609060101010101" pitchFamily="49" charset="-122"/>
            </a:endParaRPr>
          </a:p>
        </p:txBody>
      </p:sp>
      <p:sp>
        <p:nvSpPr>
          <p:cNvPr id="671752" name="文本框 671751"/>
          <p:cNvSpPr txBox="1"/>
          <p:nvPr/>
        </p:nvSpPr>
        <p:spPr>
          <a:xfrm>
            <a:off x="609600" y="4495800"/>
            <a:ext cx="1295400" cy="457200"/>
          </a:xfrm>
          <a:prstGeom prst="rect">
            <a:avLst/>
          </a:prstGeom>
          <a:gradFill rotWithShape="0">
            <a:gsLst>
              <a:gs pos="0">
                <a:schemeClr val="bg1"/>
              </a:gs>
              <a:gs pos="100000">
                <a:srgbClr val="FF9900"/>
              </a:gs>
            </a:gsLst>
            <a:lin ang="2700000" scaled="1"/>
            <a:tileRect/>
          </a:gradFill>
          <a:ln w="9525" cap="flat" cmpd="sng">
            <a:solidFill>
              <a:schemeClr val="folHlink"/>
            </a:solidFill>
            <a:prstDash val="solid"/>
            <a:miter/>
            <a:headEnd type="none" w="med" len="med"/>
            <a:tailEnd type="none" w="med" len="med"/>
          </a:ln>
          <a:effectLst>
            <a:outerShdw dist="107763" dir="2699999" algn="ctr" rotWithShape="0">
              <a:schemeClr val="bg2"/>
            </a:outerShdw>
          </a:effectLst>
        </p:spPr>
        <p:txBody>
          <a:bodyPr lIns="18000" tIns="46800" rIns="18000"/>
          <a:lstStyle/>
          <a:p>
            <a:pPr algn="ctr" eaLnBrk="1" hangingPunct="1">
              <a:spcBef>
                <a:spcPct val="50000"/>
              </a:spcBef>
            </a:pPr>
            <a:r>
              <a:rPr lang="zh-CN" altLang="en-US" sz="1400" u="none" dirty="0">
                <a:latin typeface="Times New Roman" panose="02020603050405020304" pitchFamily="18" charset="0"/>
                <a:ea typeface="黑体" panose="02010609060101010101" pitchFamily="49" charset="-122"/>
              </a:rPr>
              <a:t>培训开发计划</a:t>
            </a:r>
            <a:endParaRPr lang="zh-CN" altLang="en-US" sz="1400" u="none">
              <a:latin typeface="Times New Roman" panose="02020603050405020304" pitchFamily="18" charset="0"/>
              <a:ea typeface="黑体" panose="02010609060101010101" pitchFamily="49" charset="-122"/>
            </a:endParaRPr>
          </a:p>
        </p:txBody>
      </p:sp>
      <p:sp>
        <p:nvSpPr>
          <p:cNvPr id="671753" name="文本框 671752"/>
          <p:cNvSpPr txBox="1"/>
          <p:nvPr/>
        </p:nvSpPr>
        <p:spPr>
          <a:xfrm>
            <a:off x="2057400" y="1828800"/>
            <a:ext cx="4191000" cy="457200"/>
          </a:xfrm>
          <a:prstGeom prst="rect">
            <a:avLst/>
          </a:prstGeom>
          <a:gradFill rotWithShape="0">
            <a:gsLst>
              <a:gs pos="0">
                <a:srgbClr val="FFFFFF"/>
              </a:gs>
              <a:gs pos="100000">
                <a:srgbClr val="00CCFF"/>
              </a:gs>
            </a:gsLst>
            <a:lin ang="2700000" scaled="1"/>
            <a:tileRect/>
          </a:gradFill>
          <a:ln w="9525" cap="flat" cmpd="sng">
            <a:solidFill>
              <a:schemeClr val="folHlink"/>
            </a:solidFill>
            <a:prstDash val="solid"/>
            <a:miter/>
            <a:headEnd type="none" w="med" len="med"/>
            <a:tailEnd type="none" w="med" len="med"/>
          </a:ln>
          <a:effectLst>
            <a:outerShdw dist="107763" dir="2699999" algn="ctr" rotWithShape="0">
              <a:schemeClr val="bg2"/>
            </a:outerShdw>
          </a:effectLst>
        </p:spPr>
        <p:txBody>
          <a:bodyPr lIns="54000" rIns="54000"/>
          <a:lstStyle/>
          <a:p>
            <a:pPr eaLnBrk="1" hangingPunct="1">
              <a:spcBef>
                <a:spcPct val="50000"/>
              </a:spcBef>
            </a:pPr>
            <a:r>
              <a:rPr lang="zh-CN" altLang="en-US" sz="1200" u="none" dirty="0">
                <a:latin typeface="幼圆" panose="02010509060101010101" pitchFamily="49" charset="-122"/>
                <a:ea typeface="幼圆" panose="02010509060101010101" pitchFamily="49" charset="-122"/>
              </a:rPr>
              <a:t>人力资源管理的的总体目标和配套政策</a:t>
            </a:r>
            <a:endParaRPr lang="zh-CN" altLang="en-US" sz="1200" u="none">
              <a:latin typeface="幼圆" panose="02010509060101010101" pitchFamily="49" charset="-122"/>
              <a:ea typeface="幼圆" panose="02010509060101010101" pitchFamily="49" charset="-122"/>
            </a:endParaRPr>
          </a:p>
        </p:txBody>
      </p:sp>
      <p:sp>
        <p:nvSpPr>
          <p:cNvPr id="671754" name="文本框 671753"/>
          <p:cNvSpPr txBox="1"/>
          <p:nvPr/>
        </p:nvSpPr>
        <p:spPr>
          <a:xfrm>
            <a:off x="2057400" y="2362200"/>
            <a:ext cx="4191000" cy="457200"/>
          </a:xfrm>
          <a:prstGeom prst="rect">
            <a:avLst/>
          </a:prstGeom>
          <a:gradFill rotWithShape="0">
            <a:gsLst>
              <a:gs pos="0">
                <a:srgbClr val="FFFFFF"/>
              </a:gs>
              <a:gs pos="100000">
                <a:srgbClr val="00CCFF"/>
              </a:gs>
            </a:gsLst>
            <a:lin ang="2700000" scaled="1"/>
            <a:tileRect/>
          </a:gradFill>
          <a:ln w="9525" cap="flat" cmpd="sng">
            <a:solidFill>
              <a:schemeClr val="folHlink"/>
            </a:solidFill>
            <a:prstDash val="solid"/>
            <a:miter/>
            <a:headEnd type="none" w="med" len="med"/>
            <a:tailEnd type="none" w="med" len="med"/>
          </a:ln>
          <a:effectLst>
            <a:outerShdw dist="107763" dir="2699999" algn="ctr" rotWithShape="0">
              <a:schemeClr val="bg2"/>
            </a:outerShdw>
          </a:effectLst>
        </p:spPr>
        <p:txBody>
          <a:bodyPr lIns="54000" rIns="54000"/>
          <a:lstStyle/>
          <a:p>
            <a:pPr eaLnBrk="1" hangingPunct="1"/>
            <a:r>
              <a:rPr lang="zh-CN" altLang="en-US" sz="1200" u="none" dirty="0">
                <a:latin typeface="幼圆" panose="02010509060101010101" pitchFamily="49" charset="-122"/>
                <a:ea typeface="幼圆" panose="02010509060101010101" pitchFamily="49" charset="-122"/>
              </a:rPr>
              <a:t>中、长期内不同职务、部门或工作类型的人员的分布状况	</a:t>
            </a:r>
          </a:p>
        </p:txBody>
      </p:sp>
      <p:sp>
        <p:nvSpPr>
          <p:cNvPr id="671755" name="文本框 671754"/>
          <p:cNvSpPr txBox="1"/>
          <p:nvPr/>
        </p:nvSpPr>
        <p:spPr>
          <a:xfrm>
            <a:off x="2057400" y="2895600"/>
            <a:ext cx="4191000" cy="457200"/>
          </a:xfrm>
          <a:prstGeom prst="rect">
            <a:avLst/>
          </a:prstGeom>
          <a:gradFill rotWithShape="0">
            <a:gsLst>
              <a:gs pos="0">
                <a:srgbClr val="FFFFFF"/>
              </a:gs>
              <a:gs pos="100000">
                <a:srgbClr val="00CCFF"/>
              </a:gs>
            </a:gsLst>
            <a:lin ang="2700000" scaled="1"/>
            <a:tileRect/>
          </a:gradFill>
          <a:ln w="9525" cap="flat" cmpd="sng">
            <a:solidFill>
              <a:schemeClr val="folHlink"/>
            </a:solidFill>
            <a:prstDash val="solid"/>
            <a:miter/>
            <a:headEnd type="none" w="med" len="med"/>
            <a:tailEnd type="none" w="med" len="med"/>
          </a:ln>
          <a:effectLst>
            <a:outerShdw dist="107763" dir="2699999" algn="ctr" rotWithShape="0">
              <a:schemeClr val="bg2"/>
            </a:outerShdw>
          </a:effectLst>
        </p:spPr>
        <p:txBody>
          <a:bodyPr lIns="54000" rIns="54000"/>
          <a:lstStyle/>
          <a:p>
            <a:pPr eaLnBrk="1" hangingPunct="1">
              <a:spcBef>
                <a:spcPct val="50000"/>
              </a:spcBef>
            </a:pPr>
            <a:r>
              <a:rPr lang="zh-CN" altLang="en-US" sz="1200" u="none" dirty="0">
                <a:latin typeface="幼圆" panose="02010509060101010101" pitchFamily="49" charset="-122"/>
                <a:ea typeface="幼圆" panose="02010509060101010101" pitchFamily="49" charset="-122"/>
              </a:rPr>
              <a:t>因各种原因离职的人员情况及其所在岗位情况</a:t>
            </a:r>
            <a:endParaRPr lang="zh-CN" altLang="en-US" sz="1200" u="none">
              <a:latin typeface="幼圆" panose="02010509060101010101" pitchFamily="49" charset="-122"/>
              <a:ea typeface="幼圆" panose="02010509060101010101" pitchFamily="49" charset="-122"/>
            </a:endParaRPr>
          </a:p>
        </p:txBody>
      </p:sp>
      <p:sp>
        <p:nvSpPr>
          <p:cNvPr id="671756" name="文本框 671755"/>
          <p:cNvSpPr txBox="1"/>
          <p:nvPr/>
        </p:nvSpPr>
        <p:spPr>
          <a:xfrm>
            <a:off x="2057400" y="3429000"/>
            <a:ext cx="4191000" cy="457200"/>
          </a:xfrm>
          <a:prstGeom prst="rect">
            <a:avLst/>
          </a:prstGeom>
          <a:gradFill rotWithShape="0">
            <a:gsLst>
              <a:gs pos="0">
                <a:srgbClr val="FFFFFF"/>
              </a:gs>
              <a:gs pos="100000">
                <a:srgbClr val="00CCFF"/>
              </a:gs>
            </a:gsLst>
            <a:lin ang="2700000" scaled="1"/>
            <a:tileRect/>
          </a:gradFill>
          <a:ln w="9525" cap="flat" cmpd="sng">
            <a:solidFill>
              <a:schemeClr val="folHlink"/>
            </a:solidFill>
            <a:prstDash val="solid"/>
            <a:miter/>
            <a:headEnd type="none" w="med" len="med"/>
            <a:tailEnd type="none" w="med" len="med"/>
          </a:ln>
          <a:effectLst>
            <a:outerShdw dist="107763" dir="2699999" algn="ctr" rotWithShape="0">
              <a:schemeClr val="bg2"/>
            </a:outerShdw>
          </a:effectLst>
        </p:spPr>
        <p:txBody>
          <a:bodyPr lIns="54000" rIns="54000"/>
          <a:lstStyle/>
          <a:p>
            <a:pPr eaLnBrk="1" hangingPunct="1"/>
            <a:r>
              <a:rPr lang="zh-CN" altLang="en-US" sz="1200" u="none" dirty="0">
                <a:latin typeface="幼圆" panose="02010509060101010101" pitchFamily="49" charset="-122"/>
                <a:ea typeface="幼圆" panose="02010509060101010101" pitchFamily="49" charset="-122"/>
              </a:rPr>
              <a:t>需要补充人员的岗位、补充人员的数量、对人员的要求</a:t>
            </a:r>
          </a:p>
        </p:txBody>
      </p:sp>
      <p:sp>
        <p:nvSpPr>
          <p:cNvPr id="671757" name="文本框 671756"/>
          <p:cNvSpPr txBox="1"/>
          <p:nvPr/>
        </p:nvSpPr>
        <p:spPr>
          <a:xfrm>
            <a:off x="2057400" y="3962400"/>
            <a:ext cx="4191000" cy="457200"/>
          </a:xfrm>
          <a:prstGeom prst="rect">
            <a:avLst/>
          </a:prstGeom>
          <a:gradFill rotWithShape="0">
            <a:gsLst>
              <a:gs pos="0">
                <a:srgbClr val="FFFFFF"/>
              </a:gs>
              <a:gs pos="100000">
                <a:srgbClr val="00CCFF"/>
              </a:gs>
            </a:gsLst>
            <a:lin ang="2700000" scaled="1"/>
            <a:tileRect/>
          </a:gradFill>
          <a:ln w="9525" cap="flat" cmpd="sng">
            <a:solidFill>
              <a:schemeClr val="folHlink"/>
            </a:solidFill>
            <a:prstDash val="solid"/>
            <a:miter/>
            <a:headEnd type="none" w="med" len="med"/>
            <a:tailEnd type="none" w="med" len="med"/>
          </a:ln>
          <a:effectLst>
            <a:outerShdw dist="107763" dir="2699999" algn="ctr" rotWithShape="0">
              <a:schemeClr val="bg2"/>
            </a:outerShdw>
          </a:effectLst>
        </p:spPr>
        <p:txBody>
          <a:bodyPr lIns="54000" rIns="54000"/>
          <a:lstStyle/>
          <a:p>
            <a:pPr eaLnBrk="1" hangingPunct="1"/>
            <a:r>
              <a:rPr lang="zh-CN" altLang="en-US" sz="1200" u="none" dirty="0">
                <a:latin typeface="幼圆" panose="02010509060101010101" pitchFamily="49" charset="-122"/>
                <a:ea typeface="幼圆" panose="02010509060101010101" pitchFamily="49" charset="-122"/>
              </a:rPr>
              <a:t>人员晋升政策，晋升时间；轮换工作的岗位情况、人员情况、轮换时间	</a:t>
            </a:r>
            <a:endParaRPr lang="zh-CN" altLang="en-US" sz="1200" u="none">
              <a:latin typeface="幼圆" panose="02010509060101010101" pitchFamily="49" charset="-122"/>
              <a:ea typeface="幼圆" panose="02010509060101010101" pitchFamily="49" charset="-122"/>
            </a:endParaRPr>
          </a:p>
        </p:txBody>
      </p:sp>
      <p:sp>
        <p:nvSpPr>
          <p:cNvPr id="671758" name="文本框 671757"/>
          <p:cNvSpPr txBox="1"/>
          <p:nvPr/>
        </p:nvSpPr>
        <p:spPr>
          <a:xfrm>
            <a:off x="2057400" y="4495800"/>
            <a:ext cx="4191000" cy="457200"/>
          </a:xfrm>
          <a:prstGeom prst="rect">
            <a:avLst/>
          </a:prstGeom>
          <a:gradFill rotWithShape="0">
            <a:gsLst>
              <a:gs pos="0">
                <a:srgbClr val="FFFFFF"/>
              </a:gs>
              <a:gs pos="100000">
                <a:srgbClr val="00CCFF"/>
              </a:gs>
            </a:gsLst>
            <a:lin ang="2700000" scaled="1"/>
            <a:tileRect/>
          </a:gradFill>
          <a:ln w="9525" cap="flat" cmpd="sng">
            <a:solidFill>
              <a:schemeClr val="folHlink"/>
            </a:solidFill>
            <a:prstDash val="solid"/>
            <a:miter/>
            <a:headEnd type="none" w="med" len="med"/>
            <a:tailEnd type="none" w="med" len="med"/>
          </a:ln>
          <a:effectLst>
            <a:outerShdw dist="107763" dir="2699999" algn="ctr" rotWithShape="0">
              <a:schemeClr val="bg2"/>
            </a:outerShdw>
          </a:effectLst>
        </p:spPr>
        <p:txBody>
          <a:bodyPr lIns="54000" rIns="54000"/>
          <a:lstStyle/>
          <a:p>
            <a:pPr eaLnBrk="1" hangingPunct="1">
              <a:spcBef>
                <a:spcPct val="50000"/>
              </a:spcBef>
            </a:pPr>
            <a:r>
              <a:rPr lang="zh-CN" altLang="en-US" sz="1200" u="none" dirty="0">
                <a:latin typeface="幼圆" panose="02010509060101010101" pitchFamily="49" charset="-122"/>
                <a:ea typeface="幼圆" panose="02010509060101010101" pitchFamily="49" charset="-122"/>
              </a:rPr>
              <a:t>培训对象、目的、内容、时间、地点、教员等</a:t>
            </a:r>
            <a:endParaRPr lang="zh-CN" altLang="en-US" sz="1200" u="none">
              <a:latin typeface="幼圆" panose="02010509060101010101" pitchFamily="49" charset="-122"/>
              <a:ea typeface="幼圆" panose="02010509060101010101" pitchFamily="49" charset="-122"/>
            </a:endParaRPr>
          </a:p>
        </p:txBody>
      </p:sp>
      <p:sp>
        <p:nvSpPr>
          <p:cNvPr id="671759" name="文本框 671758"/>
          <p:cNvSpPr txBox="1"/>
          <p:nvPr/>
        </p:nvSpPr>
        <p:spPr>
          <a:xfrm>
            <a:off x="6400800" y="1828800"/>
            <a:ext cx="2286000" cy="457200"/>
          </a:xfrm>
          <a:prstGeom prst="rect">
            <a:avLst/>
          </a:prstGeom>
          <a:gradFill rotWithShape="0">
            <a:gsLst>
              <a:gs pos="0">
                <a:srgbClr val="FFFFFF"/>
              </a:gs>
              <a:gs pos="100000">
                <a:schemeClr val="hlink"/>
              </a:gs>
            </a:gsLst>
            <a:lin ang="2700000" scaled="1"/>
            <a:tileRect/>
          </a:gradFill>
          <a:ln w="9525" cap="flat" cmpd="sng">
            <a:solidFill>
              <a:schemeClr val="folHlink"/>
            </a:solidFill>
            <a:prstDash val="solid"/>
            <a:miter/>
            <a:headEnd type="none" w="med" len="med"/>
            <a:tailEnd type="none" w="med" len="med"/>
          </a:ln>
          <a:effectLst>
            <a:outerShdw dist="107763" dir="2699999" algn="ctr" rotWithShape="0">
              <a:schemeClr val="bg2"/>
            </a:outerShdw>
          </a:effectLst>
        </p:spPr>
        <p:txBody>
          <a:bodyPr lIns="54000" rIns="54000"/>
          <a:lstStyle/>
          <a:p>
            <a:pPr eaLnBrk="1" hangingPunct="1">
              <a:spcBef>
                <a:spcPct val="50000"/>
              </a:spcBef>
            </a:pPr>
            <a:r>
              <a:rPr lang="zh-CN" altLang="en-US" sz="1200" u="none" dirty="0">
                <a:latin typeface="幼圆" panose="02010509060101010101" pitchFamily="49" charset="-122"/>
                <a:ea typeface="幼圆" panose="02010509060101010101" pitchFamily="49" charset="-122"/>
              </a:rPr>
              <a:t>预算总额</a:t>
            </a:r>
            <a:endParaRPr lang="zh-CN" altLang="en-US" sz="1200" u="none">
              <a:latin typeface="幼圆" panose="02010509060101010101" pitchFamily="49" charset="-122"/>
              <a:ea typeface="幼圆" panose="02010509060101010101" pitchFamily="49" charset="-122"/>
            </a:endParaRPr>
          </a:p>
        </p:txBody>
      </p:sp>
      <p:sp>
        <p:nvSpPr>
          <p:cNvPr id="671760" name="文本框 671759"/>
          <p:cNvSpPr txBox="1"/>
          <p:nvPr/>
        </p:nvSpPr>
        <p:spPr>
          <a:xfrm>
            <a:off x="6400800" y="2362200"/>
            <a:ext cx="2286000" cy="457200"/>
          </a:xfrm>
          <a:prstGeom prst="rect">
            <a:avLst/>
          </a:prstGeom>
          <a:gradFill rotWithShape="0">
            <a:gsLst>
              <a:gs pos="0">
                <a:srgbClr val="FFFFFF"/>
              </a:gs>
              <a:gs pos="100000">
                <a:schemeClr val="hlink"/>
              </a:gs>
            </a:gsLst>
            <a:lin ang="2700000" scaled="1"/>
            <a:tileRect/>
          </a:gradFill>
          <a:ln w="9525" cap="flat" cmpd="sng">
            <a:solidFill>
              <a:schemeClr val="folHlink"/>
            </a:solidFill>
            <a:prstDash val="solid"/>
            <a:miter/>
            <a:headEnd type="none" w="med" len="med"/>
            <a:tailEnd type="none" w="med" len="med"/>
          </a:ln>
          <a:effectLst>
            <a:outerShdw dist="107763" dir="2699999" algn="ctr" rotWithShape="0">
              <a:schemeClr val="bg2"/>
            </a:outerShdw>
          </a:effectLst>
        </p:spPr>
        <p:txBody>
          <a:bodyPr lIns="54000" rIns="54000"/>
          <a:lstStyle/>
          <a:p>
            <a:pPr eaLnBrk="1" hangingPunct="1">
              <a:spcBef>
                <a:spcPct val="50000"/>
              </a:spcBef>
            </a:pPr>
            <a:r>
              <a:rPr lang="zh-CN" altLang="en-US" sz="1200" u="none" dirty="0">
                <a:latin typeface="幼圆" panose="02010509060101010101" pitchFamily="49" charset="-122"/>
                <a:ea typeface="幼圆" panose="02010509060101010101" pitchFamily="49" charset="-122"/>
              </a:rPr>
              <a:t>人员总体规模变化而引起的费用变化</a:t>
            </a:r>
            <a:endParaRPr lang="zh-CN" altLang="en-US" sz="1200" u="none">
              <a:latin typeface="幼圆" panose="02010509060101010101" pitchFamily="49" charset="-122"/>
              <a:ea typeface="幼圆" panose="02010509060101010101" pitchFamily="49" charset="-122"/>
            </a:endParaRPr>
          </a:p>
        </p:txBody>
      </p:sp>
      <p:sp>
        <p:nvSpPr>
          <p:cNvPr id="671761" name="文本框 671760"/>
          <p:cNvSpPr txBox="1"/>
          <p:nvPr/>
        </p:nvSpPr>
        <p:spPr>
          <a:xfrm>
            <a:off x="6400800" y="2895600"/>
            <a:ext cx="2286000" cy="457200"/>
          </a:xfrm>
          <a:prstGeom prst="rect">
            <a:avLst/>
          </a:prstGeom>
          <a:gradFill rotWithShape="0">
            <a:gsLst>
              <a:gs pos="0">
                <a:srgbClr val="FFFFFF"/>
              </a:gs>
              <a:gs pos="100000">
                <a:schemeClr val="hlink"/>
              </a:gs>
            </a:gsLst>
            <a:lin ang="2700000" scaled="1"/>
            <a:tileRect/>
          </a:gradFill>
          <a:ln w="9525" cap="flat" cmpd="sng">
            <a:solidFill>
              <a:schemeClr val="folHlink"/>
            </a:solidFill>
            <a:prstDash val="solid"/>
            <a:miter/>
            <a:headEnd type="none" w="med" len="med"/>
            <a:tailEnd type="none" w="med" len="med"/>
          </a:ln>
          <a:effectLst>
            <a:outerShdw dist="107763" dir="2699999" algn="ctr" rotWithShape="0">
              <a:schemeClr val="bg2"/>
            </a:outerShdw>
          </a:effectLst>
        </p:spPr>
        <p:txBody>
          <a:bodyPr lIns="54000" rIns="54000"/>
          <a:lstStyle/>
          <a:p>
            <a:pPr eaLnBrk="1" hangingPunct="1">
              <a:spcBef>
                <a:spcPct val="50000"/>
              </a:spcBef>
            </a:pPr>
            <a:r>
              <a:rPr lang="zh-CN" altLang="en-US" sz="1200" u="none" dirty="0">
                <a:latin typeface="幼圆" panose="02010509060101010101" pitchFamily="49" charset="-122"/>
                <a:ea typeface="幼圆" panose="02010509060101010101" pitchFamily="49" charset="-122"/>
              </a:rPr>
              <a:t>安置费</a:t>
            </a:r>
            <a:endParaRPr lang="zh-CN" altLang="en-US" sz="1200" u="none">
              <a:latin typeface="幼圆" panose="02010509060101010101" pitchFamily="49" charset="-122"/>
              <a:ea typeface="幼圆" panose="02010509060101010101" pitchFamily="49" charset="-122"/>
            </a:endParaRPr>
          </a:p>
        </p:txBody>
      </p:sp>
      <p:sp>
        <p:nvSpPr>
          <p:cNvPr id="671762" name="文本框 671761"/>
          <p:cNvSpPr txBox="1"/>
          <p:nvPr/>
        </p:nvSpPr>
        <p:spPr>
          <a:xfrm>
            <a:off x="6400800" y="3429000"/>
            <a:ext cx="2286000" cy="457200"/>
          </a:xfrm>
          <a:prstGeom prst="rect">
            <a:avLst/>
          </a:prstGeom>
          <a:gradFill rotWithShape="0">
            <a:gsLst>
              <a:gs pos="0">
                <a:srgbClr val="FFFFFF"/>
              </a:gs>
              <a:gs pos="100000">
                <a:schemeClr val="hlink"/>
              </a:gs>
            </a:gsLst>
            <a:lin ang="2700000" scaled="1"/>
            <a:tileRect/>
          </a:gradFill>
          <a:ln w="9525" cap="flat" cmpd="sng">
            <a:solidFill>
              <a:schemeClr val="folHlink"/>
            </a:solidFill>
            <a:prstDash val="solid"/>
            <a:miter/>
            <a:headEnd type="none" w="med" len="med"/>
            <a:tailEnd type="none" w="med" len="med"/>
          </a:ln>
          <a:effectLst>
            <a:outerShdw dist="107763" dir="2699999" algn="ctr" rotWithShape="0">
              <a:schemeClr val="bg2"/>
            </a:outerShdw>
          </a:effectLst>
        </p:spPr>
        <p:txBody>
          <a:bodyPr lIns="54000" rIns="54000"/>
          <a:lstStyle/>
          <a:p>
            <a:pPr eaLnBrk="1" hangingPunct="1">
              <a:spcBef>
                <a:spcPct val="50000"/>
              </a:spcBef>
            </a:pPr>
            <a:r>
              <a:rPr lang="zh-CN" altLang="en-US" sz="1200" u="none" dirty="0">
                <a:latin typeface="幼圆" panose="02010509060101010101" pitchFamily="49" charset="-122"/>
                <a:ea typeface="幼圆" panose="02010509060101010101" pitchFamily="49" charset="-122"/>
              </a:rPr>
              <a:t>招募、选拔费用</a:t>
            </a:r>
            <a:endParaRPr lang="zh-CN" altLang="en-US" sz="1200" u="none">
              <a:latin typeface="幼圆" panose="02010509060101010101" pitchFamily="49" charset="-122"/>
              <a:ea typeface="幼圆" panose="02010509060101010101" pitchFamily="49" charset="-122"/>
            </a:endParaRPr>
          </a:p>
        </p:txBody>
      </p:sp>
      <p:sp>
        <p:nvSpPr>
          <p:cNvPr id="671763" name="文本框 671762"/>
          <p:cNvSpPr txBox="1"/>
          <p:nvPr/>
        </p:nvSpPr>
        <p:spPr>
          <a:xfrm>
            <a:off x="6400800" y="3962400"/>
            <a:ext cx="2286000" cy="457200"/>
          </a:xfrm>
          <a:prstGeom prst="rect">
            <a:avLst/>
          </a:prstGeom>
          <a:gradFill rotWithShape="0">
            <a:gsLst>
              <a:gs pos="0">
                <a:srgbClr val="FFFFFF"/>
              </a:gs>
              <a:gs pos="100000">
                <a:schemeClr val="hlink"/>
              </a:gs>
            </a:gsLst>
            <a:lin ang="2700000" scaled="1"/>
            <a:tileRect/>
          </a:gradFill>
          <a:ln w="9525" cap="flat" cmpd="sng">
            <a:solidFill>
              <a:schemeClr val="folHlink"/>
            </a:solidFill>
            <a:prstDash val="solid"/>
            <a:miter/>
            <a:headEnd type="none" w="med" len="med"/>
            <a:tailEnd type="none" w="med" len="med"/>
          </a:ln>
          <a:effectLst>
            <a:outerShdw dist="107763" dir="2699999" algn="ctr" rotWithShape="0">
              <a:schemeClr val="bg2"/>
            </a:outerShdw>
          </a:effectLst>
        </p:spPr>
        <p:txBody>
          <a:bodyPr lIns="54000" rIns="54000"/>
          <a:lstStyle/>
          <a:p>
            <a:pPr eaLnBrk="1" hangingPunct="1">
              <a:spcBef>
                <a:spcPct val="50000"/>
              </a:spcBef>
            </a:pPr>
            <a:r>
              <a:rPr lang="zh-CN" altLang="en-US" sz="1200" u="none" dirty="0">
                <a:latin typeface="幼圆" panose="02010509060101010101" pitchFamily="49" charset="-122"/>
                <a:ea typeface="幼圆" panose="02010509060101010101" pitchFamily="49" charset="-122"/>
              </a:rPr>
              <a:t>职位变化引起的薪酬福利等支出的变化</a:t>
            </a:r>
            <a:endParaRPr lang="zh-CN" altLang="en-US" sz="1200" u="none">
              <a:latin typeface="幼圆" panose="02010509060101010101" pitchFamily="49" charset="-122"/>
              <a:ea typeface="幼圆" panose="02010509060101010101" pitchFamily="49" charset="-122"/>
            </a:endParaRPr>
          </a:p>
        </p:txBody>
      </p:sp>
      <p:sp>
        <p:nvSpPr>
          <p:cNvPr id="671764" name="文本框 671763"/>
          <p:cNvSpPr txBox="1"/>
          <p:nvPr/>
        </p:nvSpPr>
        <p:spPr>
          <a:xfrm>
            <a:off x="6400800" y="4495800"/>
            <a:ext cx="2286000" cy="457200"/>
          </a:xfrm>
          <a:prstGeom prst="rect">
            <a:avLst/>
          </a:prstGeom>
          <a:gradFill rotWithShape="0">
            <a:gsLst>
              <a:gs pos="0">
                <a:srgbClr val="FFFFFF"/>
              </a:gs>
              <a:gs pos="100000">
                <a:schemeClr val="hlink"/>
              </a:gs>
            </a:gsLst>
            <a:lin ang="2700000" scaled="1"/>
            <a:tileRect/>
          </a:gradFill>
          <a:ln w="9525" cap="flat" cmpd="sng">
            <a:solidFill>
              <a:schemeClr val="folHlink"/>
            </a:solidFill>
            <a:prstDash val="solid"/>
            <a:miter/>
            <a:headEnd type="none" w="med" len="med"/>
            <a:tailEnd type="none" w="med" len="med"/>
          </a:ln>
          <a:effectLst>
            <a:outerShdw dist="107763" dir="2699999" algn="ctr" rotWithShape="0">
              <a:schemeClr val="bg2"/>
            </a:outerShdw>
          </a:effectLst>
        </p:spPr>
        <p:txBody>
          <a:bodyPr lIns="54000" rIns="54000"/>
          <a:lstStyle/>
          <a:p>
            <a:pPr eaLnBrk="1" hangingPunct="1"/>
            <a:r>
              <a:rPr lang="zh-CN" altLang="en-US" sz="1200" u="none" dirty="0">
                <a:latin typeface="幼圆" panose="02010509060101010101" pitchFamily="49" charset="-122"/>
                <a:ea typeface="幼圆" panose="02010509060101010101" pitchFamily="49" charset="-122"/>
              </a:rPr>
              <a:t>培训总投入、脱产人员工资及脱产损失	</a:t>
            </a:r>
          </a:p>
        </p:txBody>
      </p:sp>
      <p:sp>
        <p:nvSpPr>
          <p:cNvPr id="671765" name="文本框 671764"/>
          <p:cNvSpPr txBox="1"/>
          <p:nvPr/>
        </p:nvSpPr>
        <p:spPr>
          <a:xfrm>
            <a:off x="609600" y="5029200"/>
            <a:ext cx="1295400" cy="457200"/>
          </a:xfrm>
          <a:prstGeom prst="rect">
            <a:avLst/>
          </a:prstGeom>
          <a:gradFill rotWithShape="0">
            <a:gsLst>
              <a:gs pos="0">
                <a:schemeClr val="bg1"/>
              </a:gs>
              <a:gs pos="100000">
                <a:srgbClr val="FF9900"/>
              </a:gs>
            </a:gsLst>
            <a:lin ang="2700000" scaled="1"/>
            <a:tileRect/>
          </a:gradFill>
          <a:ln w="9525" cap="flat" cmpd="sng">
            <a:solidFill>
              <a:schemeClr val="folHlink"/>
            </a:solidFill>
            <a:prstDash val="solid"/>
            <a:miter/>
            <a:headEnd type="none" w="med" len="med"/>
            <a:tailEnd type="none" w="med" len="med"/>
          </a:ln>
          <a:effectLst>
            <a:outerShdw dist="107763" dir="2699999" algn="ctr" rotWithShape="0">
              <a:schemeClr val="bg2"/>
            </a:outerShdw>
          </a:effectLst>
        </p:spPr>
        <p:txBody>
          <a:bodyPr lIns="18000" tIns="46800" rIns="18000"/>
          <a:lstStyle/>
          <a:p>
            <a:pPr algn="ctr" eaLnBrk="1" hangingPunct="1">
              <a:spcBef>
                <a:spcPct val="50000"/>
              </a:spcBef>
            </a:pPr>
            <a:r>
              <a:rPr lang="zh-CN" altLang="en-US" sz="1400" u="none" dirty="0">
                <a:latin typeface="Times New Roman" panose="02020603050405020304" pitchFamily="18" charset="0"/>
                <a:ea typeface="黑体" panose="02010609060101010101" pitchFamily="49" charset="-122"/>
              </a:rPr>
              <a:t>职业计划</a:t>
            </a:r>
            <a:endParaRPr lang="zh-CN" altLang="en-US" sz="1400" u="none">
              <a:latin typeface="Times New Roman" panose="02020603050405020304" pitchFamily="18" charset="0"/>
              <a:ea typeface="黑体" panose="02010609060101010101" pitchFamily="49" charset="-122"/>
            </a:endParaRPr>
          </a:p>
        </p:txBody>
      </p:sp>
      <p:sp>
        <p:nvSpPr>
          <p:cNvPr id="671766" name="文本框 671765"/>
          <p:cNvSpPr txBox="1"/>
          <p:nvPr/>
        </p:nvSpPr>
        <p:spPr>
          <a:xfrm>
            <a:off x="609600" y="5562600"/>
            <a:ext cx="1295400" cy="457200"/>
          </a:xfrm>
          <a:prstGeom prst="rect">
            <a:avLst/>
          </a:prstGeom>
          <a:gradFill rotWithShape="0">
            <a:gsLst>
              <a:gs pos="0">
                <a:schemeClr val="bg1"/>
              </a:gs>
              <a:gs pos="100000">
                <a:srgbClr val="FF9900"/>
              </a:gs>
            </a:gsLst>
            <a:lin ang="2700000" scaled="1"/>
            <a:tileRect/>
          </a:gradFill>
          <a:ln w="9525" cap="flat" cmpd="sng">
            <a:solidFill>
              <a:schemeClr val="folHlink"/>
            </a:solidFill>
            <a:prstDash val="solid"/>
            <a:miter/>
            <a:headEnd type="none" w="med" len="med"/>
            <a:tailEnd type="none" w="med" len="med"/>
          </a:ln>
          <a:effectLst>
            <a:outerShdw dist="107763" dir="2699999" algn="ctr" rotWithShape="0">
              <a:schemeClr val="bg2"/>
            </a:outerShdw>
          </a:effectLst>
        </p:spPr>
        <p:txBody>
          <a:bodyPr lIns="18000" tIns="46800" rIns="18000"/>
          <a:lstStyle/>
          <a:p>
            <a:pPr algn="ctr" eaLnBrk="1" hangingPunct="1">
              <a:spcBef>
                <a:spcPct val="50000"/>
              </a:spcBef>
            </a:pPr>
            <a:r>
              <a:rPr lang="zh-CN" altLang="en-US" sz="1400" u="none" dirty="0">
                <a:latin typeface="Times New Roman" panose="02020603050405020304" pitchFamily="18" charset="0"/>
                <a:ea typeface="黑体" panose="02010609060101010101" pitchFamily="49" charset="-122"/>
              </a:rPr>
              <a:t>绩效与薪酬福利计划</a:t>
            </a:r>
            <a:endParaRPr lang="zh-CN" altLang="en-US" sz="1400" u="none">
              <a:latin typeface="Times New Roman" panose="02020603050405020304" pitchFamily="18" charset="0"/>
              <a:ea typeface="黑体" panose="02010609060101010101" pitchFamily="49" charset="-122"/>
            </a:endParaRPr>
          </a:p>
        </p:txBody>
      </p:sp>
      <p:sp>
        <p:nvSpPr>
          <p:cNvPr id="671767" name="文本框 671766"/>
          <p:cNvSpPr txBox="1"/>
          <p:nvPr/>
        </p:nvSpPr>
        <p:spPr>
          <a:xfrm>
            <a:off x="609600" y="6096000"/>
            <a:ext cx="1295400" cy="457200"/>
          </a:xfrm>
          <a:prstGeom prst="rect">
            <a:avLst/>
          </a:prstGeom>
          <a:gradFill rotWithShape="0">
            <a:gsLst>
              <a:gs pos="0">
                <a:schemeClr val="bg1"/>
              </a:gs>
              <a:gs pos="100000">
                <a:srgbClr val="FF9900"/>
              </a:gs>
            </a:gsLst>
            <a:lin ang="2700000" scaled="1"/>
            <a:tileRect/>
          </a:gradFill>
          <a:ln w="9525" cap="flat" cmpd="sng">
            <a:solidFill>
              <a:schemeClr val="folHlink"/>
            </a:solidFill>
            <a:prstDash val="solid"/>
            <a:miter/>
            <a:headEnd type="none" w="med" len="med"/>
            <a:tailEnd type="none" w="med" len="med"/>
          </a:ln>
          <a:effectLst>
            <a:outerShdw dist="107763" dir="2699999" algn="ctr" rotWithShape="0">
              <a:schemeClr val="bg2"/>
            </a:outerShdw>
          </a:effectLst>
        </p:spPr>
        <p:txBody>
          <a:bodyPr lIns="18000" tIns="46800" rIns="18000"/>
          <a:lstStyle/>
          <a:p>
            <a:pPr algn="ctr" eaLnBrk="1" hangingPunct="1">
              <a:spcBef>
                <a:spcPct val="50000"/>
              </a:spcBef>
            </a:pPr>
            <a:r>
              <a:rPr lang="zh-CN" altLang="en-US" sz="1400" u="none" dirty="0">
                <a:latin typeface="Times New Roman" panose="02020603050405020304" pitchFamily="18" charset="0"/>
                <a:ea typeface="黑体" panose="02010609060101010101" pitchFamily="49" charset="-122"/>
              </a:rPr>
              <a:t>劳动关系计划</a:t>
            </a:r>
            <a:endParaRPr lang="zh-CN" altLang="en-US" sz="1400" u="none">
              <a:latin typeface="Times New Roman" panose="02020603050405020304" pitchFamily="18" charset="0"/>
              <a:ea typeface="黑体" panose="02010609060101010101" pitchFamily="49" charset="-122"/>
            </a:endParaRPr>
          </a:p>
        </p:txBody>
      </p:sp>
      <p:sp>
        <p:nvSpPr>
          <p:cNvPr id="671768" name="文本框 671767"/>
          <p:cNvSpPr txBox="1"/>
          <p:nvPr/>
        </p:nvSpPr>
        <p:spPr>
          <a:xfrm>
            <a:off x="2057400" y="5029200"/>
            <a:ext cx="4191000" cy="457200"/>
          </a:xfrm>
          <a:prstGeom prst="rect">
            <a:avLst/>
          </a:prstGeom>
          <a:gradFill rotWithShape="0">
            <a:gsLst>
              <a:gs pos="0">
                <a:srgbClr val="FFFFFF"/>
              </a:gs>
              <a:gs pos="100000">
                <a:srgbClr val="00CCFF"/>
              </a:gs>
            </a:gsLst>
            <a:lin ang="2700000" scaled="1"/>
            <a:tileRect/>
          </a:gradFill>
          <a:ln w="9525" cap="flat" cmpd="sng">
            <a:solidFill>
              <a:schemeClr val="folHlink"/>
            </a:solidFill>
            <a:prstDash val="solid"/>
            <a:miter/>
            <a:headEnd type="none" w="med" len="med"/>
            <a:tailEnd type="none" w="med" len="med"/>
          </a:ln>
          <a:effectLst>
            <a:outerShdw dist="107763" dir="2699999" algn="ctr" rotWithShape="0">
              <a:schemeClr val="bg2"/>
            </a:outerShdw>
          </a:effectLst>
        </p:spPr>
        <p:txBody>
          <a:bodyPr lIns="54000" rIns="54000"/>
          <a:lstStyle/>
          <a:p>
            <a:pPr eaLnBrk="1" hangingPunct="1"/>
            <a:r>
              <a:rPr lang="zh-CN" altLang="en-US" sz="1200" u="none" dirty="0">
                <a:latin typeface="幼圆" panose="02010509060101010101" pitchFamily="49" charset="-122"/>
                <a:ea typeface="幼圆" panose="02010509060101010101" pitchFamily="49" charset="-122"/>
              </a:rPr>
              <a:t>骨干人员的使用和培养方案</a:t>
            </a:r>
          </a:p>
        </p:txBody>
      </p:sp>
      <p:sp>
        <p:nvSpPr>
          <p:cNvPr id="671769" name="文本框 671768"/>
          <p:cNvSpPr txBox="1"/>
          <p:nvPr/>
        </p:nvSpPr>
        <p:spPr>
          <a:xfrm>
            <a:off x="2057400" y="5562600"/>
            <a:ext cx="4191000" cy="457200"/>
          </a:xfrm>
          <a:prstGeom prst="rect">
            <a:avLst/>
          </a:prstGeom>
          <a:gradFill rotWithShape="0">
            <a:gsLst>
              <a:gs pos="0">
                <a:srgbClr val="FFFFFF"/>
              </a:gs>
              <a:gs pos="100000">
                <a:srgbClr val="00CCFF"/>
              </a:gs>
            </a:gsLst>
            <a:lin ang="2700000" scaled="1"/>
            <a:tileRect/>
          </a:gradFill>
          <a:ln w="9525" cap="flat" cmpd="sng">
            <a:solidFill>
              <a:schemeClr val="folHlink"/>
            </a:solidFill>
            <a:prstDash val="solid"/>
            <a:miter/>
            <a:headEnd type="none" w="med" len="med"/>
            <a:tailEnd type="none" w="med" len="med"/>
          </a:ln>
          <a:effectLst>
            <a:outerShdw dist="107763" dir="2699999" algn="ctr" rotWithShape="0">
              <a:schemeClr val="bg2"/>
            </a:outerShdw>
          </a:effectLst>
        </p:spPr>
        <p:txBody>
          <a:bodyPr lIns="54000" rIns="54000"/>
          <a:lstStyle/>
          <a:p>
            <a:pPr eaLnBrk="1" hangingPunct="1"/>
            <a:r>
              <a:rPr lang="zh-CN" altLang="en-US" sz="1200" u="none" dirty="0">
                <a:latin typeface="幼圆" panose="02010509060101010101" pitchFamily="49" charset="-122"/>
                <a:ea typeface="幼圆" panose="02010509060101010101" pitchFamily="49" charset="-122"/>
              </a:rPr>
              <a:t>个人及部门的绩效标准、衡量方法；薪酬结构、工资总额、工资关系、福利项目以及绩效与薪酬的对应关系等	</a:t>
            </a:r>
          </a:p>
        </p:txBody>
      </p:sp>
      <p:sp>
        <p:nvSpPr>
          <p:cNvPr id="671770" name="文本框 671769"/>
          <p:cNvSpPr txBox="1"/>
          <p:nvPr/>
        </p:nvSpPr>
        <p:spPr>
          <a:xfrm>
            <a:off x="2057400" y="6096000"/>
            <a:ext cx="4191000" cy="457200"/>
          </a:xfrm>
          <a:prstGeom prst="rect">
            <a:avLst/>
          </a:prstGeom>
          <a:gradFill rotWithShape="0">
            <a:gsLst>
              <a:gs pos="0">
                <a:srgbClr val="FFFFFF"/>
              </a:gs>
              <a:gs pos="100000">
                <a:srgbClr val="00CCFF"/>
              </a:gs>
            </a:gsLst>
            <a:lin ang="2700000" scaled="1"/>
            <a:tileRect/>
          </a:gradFill>
          <a:ln w="9525" cap="flat" cmpd="sng">
            <a:solidFill>
              <a:schemeClr val="folHlink"/>
            </a:solidFill>
            <a:prstDash val="solid"/>
            <a:miter/>
            <a:headEnd type="none" w="med" len="med"/>
            <a:tailEnd type="none" w="med" len="med"/>
          </a:ln>
          <a:effectLst>
            <a:outerShdw dist="107763" dir="2699999" algn="ctr" rotWithShape="0">
              <a:schemeClr val="bg2"/>
            </a:outerShdw>
          </a:effectLst>
        </p:spPr>
        <p:txBody>
          <a:bodyPr lIns="54000" rIns="54000"/>
          <a:lstStyle/>
          <a:p>
            <a:pPr eaLnBrk="1" hangingPunct="1"/>
            <a:r>
              <a:rPr lang="zh-CN" altLang="en-US" sz="1200" u="none" dirty="0">
                <a:latin typeface="幼圆" panose="02010509060101010101" pitchFamily="49" charset="-122"/>
                <a:ea typeface="幼圆" panose="02010509060101010101" pitchFamily="49" charset="-122"/>
              </a:rPr>
              <a:t>减少和预防劳动争议，改进劳动关系的目标和措施	</a:t>
            </a:r>
          </a:p>
        </p:txBody>
      </p:sp>
      <p:sp>
        <p:nvSpPr>
          <p:cNvPr id="671771" name="文本框 671770"/>
          <p:cNvSpPr txBox="1"/>
          <p:nvPr/>
        </p:nvSpPr>
        <p:spPr>
          <a:xfrm>
            <a:off x="6400800" y="5029200"/>
            <a:ext cx="2286000" cy="457200"/>
          </a:xfrm>
          <a:prstGeom prst="rect">
            <a:avLst/>
          </a:prstGeom>
          <a:gradFill rotWithShape="0">
            <a:gsLst>
              <a:gs pos="0">
                <a:srgbClr val="FFFFFF"/>
              </a:gs>
              <a:gs pos="100000">
                <a:schemeClr val="hlink"/>
              </a:gs>
            </a:gsLst>
            <a:lin ang="2700000" scaled="1"/>
            <a:tileRect/>
          </a:gradFill>
          <a:ln w="9525" cap="flat" cmpd="sng">
            <a:solidFill>
              <a:schemeClr val="folHlink"/>
            </a:solidFill>
            <a:prstDash val="solid"/>
            <a:miter/>
            <a:headEnd type="none" w="med" len="med"/>
            <a:tailEnd type="none" w="med" len="med"/>
          </a:ln>
          <a:effectLst>
            <a:outerShdw dist="107763" dir="2699999" algn="ctr" rotWithShape="0">
              <a:schemeClr val="bg2"/>
            </a:outerShdw>
          </a:effectLst>
        </p:spPr>
        <p:txBody>
          <a:bodyPr lIns="54000" rIns="54000"/>
          <a:lstStyle/>
          <a:p>
            <a:pPr eaLnBrk="1" hangingPunct="1">
              <a:spcBef>
                <a:spcPct val="50000"/>
              </a:spcBef>
            </a:pPr>
            <a:endParaRPr sz="1200" u="none" dirty="0">
              <a:latin typeface="幼圆" panose="02010509060101010101" pitchFamily="49" charset="-122"/>
              <a:ea typeface="幼圆" panose="02010509060101010101" pitchFamily="49" charset="-122"/>
            </a:endParaRPr>
          </a:p>
        </p:txBody>
      </p:sp>
      <p:sp>
        <p:nvSpPr>
          <p:cNvPr id="671772" name="文本框 671771"/>
          <p:cNvSpPr txBox="1"/>
          <p:nvPr/>
        </p:nvSpPr>
        <p:spPr>
          <a:xfrm>
            <a:off x="6400800" y="5562600"/>
            <a:ext cx="2286000" cy="457200"/>
          </a:xfrm>
          <a:prstGeom prst="rect">
            <a:avLst/>
          </a:prstGeom>
          <a:gradFill rotWithShape="0">
            <a:gsLst>
              <a:gs pos="0">
                <a:srgbClr val="FFFFFF"/>
              </a:gs>
              <a:gs pos="100000">
                <a:schemeClr val="hlink"/>
              </a:gs>
            </a:gsLst>
            <a:lin ang="2700000" scaled="1"/>
            <a:tileRect/>
          </a:gradFill>
          <a:ln w="9525" cap="flat" cmpd="sng">
            <a:solidFill>
              <a:schemeClr val="folHlink"/>
            </a:solidFill>
            <a:prstDash val="solid"/>
            <a:miter/>
            <a:headEnd type="none" w="med" len="med"/>
            <a:tailEnd type="none" w="med" len="med"/>
          </a:ln>
          <a:effectLst>
            <a:outerShdw dist="107763" dir="2699999" algn="ctr" rotWithShape="0">
              <a:schemeClr val="bg2"/>
            </a:outerShdw>
          </a:effectLst>
        </p:spPr>
        <p:txBody>
          <a:bodyPr lIns="54000" rIns="54000"/>
          <a:lstStyle/>
          <a:p>
            <a:pPr eaLnBrk="1" hangingPunct="1">
              <a:spcBef>
                <a:spcPct val="50000"/>
              </a:spcBef>
            </a:pPr>
            <a:r>
              <a:rPr lang="zh-CN" altLang="en-US" sz="1200" u="none" dirty="0">
                <a:latin typeface="幼圆" panose="02010509060101010101" pitchFamily="49" charset="-122"/>
                <a:ea typeface="幼圆" panose="02010509060101010101" pitchFamily="49" charset="-122"/>
              </a:rPr>
              <a:t>薪酬福利的变动额</a:t>
            </a:r>
            <a:endParaRPr lang="zh-CN" altLang="en-US" sz="1200" u="none">
              <a:latin typeface="幼圆" panose="02010509060101010101" pitchFamily="49" charset="-122"/>
              <a:ea typeface="幼圆" panose="02010509060101010101" pitchFamily="49" charset="-122"/>
            </a:endParaRPr>
          </a:p>
        </p:txBody>
      </p:sp>
      <p:sp>
        <p:nvSpPr>
          <p:cNvPr id="671773" name="文本框 671772"/>
          <p:cNvSpPr txBox="1"/>
          <p:nvPr/>
        </p:nvSpPr>
        <p:spPr>
          <a:xfrm>
            <a:off x="6400800" y="6096000"/>
            <a:ext cx="2286000" cy="457200"/>
          </a:xfrm>
          <a:prstGeom prst="rect">
            <a:avLst/>
          </a:prstGeom>
          <a:gradFill rotWithShape="0">
            <a:gsLst>
              <a:gs pos="0">
                <a:srgbClr val="FFFFFF"/>
              </a:gs>
              <a:gs pos="100000">
                <a:schemeClr val="hlink"/>
              </a:gs>
            </a:gsLst>
            <a:lin ang="2700000" scaled="1"/>
            <a:tileRect/>
          </a:gradFill>
          <a:ln w="9525" cap="flat" cmpd="sng">
            <a:solidFill>
              <a:schemeClr val="folHlink"/>
            </a:solidFill>
            <a:prstDash val="solid"/>
            <a:miter/>
            <a:headEnd type="none" w="med" len="med"/>
            <a:tailEnd type="none" w="med" len="med"/>
          </a:ln>
          <a:effectLst>
            <a:outerShdw dist="107763" dir="2699999" algn="ctr" rotWithShape="0">
              <a:schemeClr val="bg2"/>
            </a:outerShdw>
          </a:effectLst>
        </p:spPr>
        <p:txBody>
          <a:bodyPr lIns="54000" rIns="54000"/>
          <a:lstStyle/>
          <a:p>
            <a:pPr eaLnBrk="1" hangingPunct="1"/>
            <a:r>
              <a:rPr lang="zh-CN" altLang="en-US" sz="1200" u="none" dirty="0">
                <a:latin typeface="幼圆" panose="02010509060101010101" pitchFamily="49" charset="-122"/>
                <a:ea typeface="幼圆" panose="02010509060101010101" pitchFamily="49" charset="-122"/>
              </a:rPr>
              <a:t>诉讼费用及可能的赔偿</a:t>
            </a:r>
          </a:p>
        </p:txBody>
      </p:sp>
      <p:sp>
        <p:nvSpPr>
          <p:cNvPr id="671774" name="文本框 671773"/>
          <p:cNvSpPr txBox="1"/>
          <p:nvPr/>
        </p:nvSpPr>
        <p:spPr>
          <a:xfrm>
            <a:off x="609600" y="1295400"/>
            <a:ext cx="1295400" cy="381000"/>
          </a:xfrm>
          <a:prstGeom prst="rect">
            <a:avLst/>
          </a:prstGeom>
          <a:gradFill rotWithShape="0">
            <a:gsLst>
              <a:gs pos="0">
                <a:srgbClr val="FF9900"/>
              </a:gs>
              <a:gs pos="50000">
                <a:schemeClr val="bg1"/>
              </a:gs>
              <a:gs pos="100000">
                <a:srgbClr val="FF9900"/>
              </a:gs>
            </a:gsLst>
            <a:lin ang="5400000" scaled="1"/>
            <a:tileRect/>
          </a:gradFill>
          <a:ln w="9525" cap="flat" cmpd="sng">
            <a:solidFill>
              <a:schemeClr val="folHlink"/>
            </a:solidFill>
            <a:prstDash val="solid"/>
            <a:miter/>
            <a:headEnd type="none" w="med" len="med"/>
            <a:tailEnd type="none" w="med" len="med"/>
          </a:ln>
          <a:effectLst>
            <a:outerShdw dist="107763" dir="2699999" algn="ctr" rotWithShape="0">
              <a:schemeClr val="bg2"/>
            </a:outerShdw>
          </a:effectLst>
        </p:spPr>
        <p:txBody>
          <a:bodyPr lIns="18000" tIns="46800" rIns="18000"/>
          <a:lstStyle/>
          <a:p>
            <a:pPr algn="ctr" eaLnBrk="1" hangingPunct="1">
              <a:spcBef>
                <a:spcPct val="50000"/>
              </a:spcBef>
            </a:pPr>
            <a:r>
              <a:rPr lang="zh-CN" altLang="en-US" sz="1400" b="1" u="none" dirty="0">
                <a:latin typeface="Times New Roman" panose="02020603050405020304" pitchFamily="18" charset="0"/>
                <a:ea typeface="黑体" panose="02010609060101010101" pitchFamily="49" charset="-122"/>
              </a:rPr>
              <a:t>计划项目</a:t>
            </a:r>
            <a:endParaRPr lang="zh-CN" altLang="en-US" sz="1400" b="1" u="none">
              <a:latin typeface="Times New Roman" panose="02020603050405020304" pitchFamily="18" charset="0"/>
              <a:ea typeface="黑体" panose="02010609060101010101" pitchFamily="49" charset="-122"/>
            </a:endParaRPr>
          </a:p>
        </p:txBody>
      </p:sp>
      <p:sp>
        <p:nvSpPr>
          <p:cNvPr id="671775" name="文本框 671774"/>
          <p:cNvSpPr txBox="1"/>
          <p:nvPr/>
        </p:nvSpPr>
        <p:spPr>
          <a:xfrm>
            <a:off x="2057400" y="1295400"/>
            <a:ext cx="4191000" cy="381000"/>
          </a:xfrm>
          <a:prstGeom prst="rect">
            <a:avLst/>
          </a:prstGeom>
          <a:gradFill rotWithShape="0">
            <a:gsLst>
              <a:gs pos="0">
                <a:srgbClr val="00CCFF"/>
              </a:gs>
              <a:gs pos="50000">
                <a:srgbClr val="FFFFFF"/>
              </a:gs>
              <a:gs pos="100000">
                <a:srgbClr val="00CCFF"/>
              </a:gs>
            </a:gsLst>
            <a:lin ang="5400000" scaled="1"/>
            <a:tileRect/>
          </a:gradFill>
          <a:ln w="9525" cap="flat" cmpd="sng">
            <a:solidFill>
              <a:schemeClr val="folHlink"/>
            </a:solidFill>
            <a:prstDash val="solid"/>
            <a:miter/>
            <a:headEnd type="none" w="med" len="med"/>
            <a:tailEnd type="none" w="med" len="med"/>
          </a:ln>
          <a:effectLst>
            <a:outerShdw dist="107763" dir="2699999" algn="ctr" rotWithShape="0">
              <a:schemeClr val="bg2"/>
            </a:outerShdw>
          </a:effectLst>
        </p:spPr>
        <p:txBody>
          <a:bodyPr lIns="54000" rIns="54000"/>
          <a:lstStyle/>
          <a:p>
            <a:pPr algn="ctr" eaLnBrk="1" hangingPunct="1">
              <a:spcBef>
                <a:spcPct val="50000"/>
              </a:spcBef>
            </a:pPr>
            <a:r>
              <a:rPr lang="zh-CN" altLang="en-US" sz="1400" b="1" u="none" dirty="0">
                <a:latin typeface="黑体" panose="02010609060101010101" pitchFamily="49" charset="-122"/>
                <a:ea typeface="黑体" panose="02010609060101010101" pitchFamily="49" charset="-122"/>
              </a:rPr>
              <a:t>主  要  内  容</a:t>
            </a:r>
            <a:endParaRPr lang="zh-CN" altLang="en-US" sz="1400" b="1" u="none">
              <a:latin typeface="黑体" panose="02010609060101010101" pitchFamily="49" charset="-122"/>
              <a:ea typeface="黑体" panose="02010609060101010101" pitchFamily="49" charset="-122"/>
            </a:endParaRPr>
          </a:p>
        </p:txBody>
      </p:sp>
      <p:sp>
        <p:nvSpPr>
          <p:cNvPr id="671776" name="文本框 671775"/>
          <p:cNvSpPr txBox="1"/>
          <p:nvPr/>
        </p:nvSpPr>
        <p:spPr>
          <a:xfrm>
            <a:off x="6400800" y="1295400"/>
            <a:ext cx="2286000" cy="381000"/>
          </a:xfrm>
          <a:prstGeom prst="rect">
            <a:avLst/>
          </a:prstGeom>
          <a:gradFill rotWithShape="0">
            <a:gsLst>
              <a:gs pos="0">
                <a:schemeClr val="hlink"/>
              </a:gs>
              <a:gs pos="50000">
                <a:srgbClr val="FFFFFF"/>
              </a:gs>
              <a:gs pos="100000">
                <a:schemeClr val="hlink"/>
              </a:gs>
            </a:gsLst>
            <a:lin ang="5400000" scaled="1"/>
            <a:tileRect/>
          </a:gradFill>
          <a:ln w="9525" cap="flat" cmpd="sng">
            <a:solidFill>
              <a:schemeClr val="folHlink"/>
            </a:solidFill>
            <a:prstDash val="solid"/>
            <a:miter/>
            <a:headEnd type="none" w="med" len="med"/>
            <a:tailEnd type="none" w="med" len="med"/>
          </a:ln>
          <a:effectLst>
            <a:outerShdw dist="107763" dir="2699999" algn="ctr" rotWithShape="0">
              <a:schemeClr val="bg2"/>
            </a:outerShdw>
          </a:effectLst>
        </p:spPr>
        <p:txBody>
          <a:bodyPr lIns="54000" rIns="54000"/>
          <a:lstStyle/>
          <a:p>
            <a:pPr algn="ctr" eaLnBrk="1" hangingPunct="1">
              <a:spcBef>
                <a:spcPct val="50000"/>
              </a:spcBef>
            </a:pPr>
            <a:r>
              <a:rPr lang="zh-CN" altLang="en-US" sz="1400" b="1" u="none" dirty="0">
                <a:latin typeface="黑体" panose="02010609060101010101" pitchFamily="49" charset="-122"/>
                <a:ea typeface="黑体" panose="02010609060101010101" pitchFamily="49" charset="-122"/>
              </a:rPr>
              <a:t>预 算 内 容</a:t>
            </a:r>
            <a:endParaRPr lang="zh-CN" altLang="en-US" sz="1400" b="1" u="none">
              <a:latin typeface="黑体" panose="02010609060101010101" pitchFamily="49" charset="-122"/>
              <a:ea typeface="黑体" panose="02010609060101010101" pitchFamily="49" charset="-122"/>
            </a:endParaRPr>
          </a:p>
        </p:txBody>
      </p:sp>
    </p:spTree>
  </p:cSld>
  <p:clrMapOvr>
    <a:masterClrMapping/>
  </p:clrMapOvr>
  <p:transition>
    <p:random/>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670722" name="文本框 670721"/>
          <p:cNvSpPr txBox="1"/>
          <p:nvPr/>
        </p:nvSpPr>
        <p:spPr>
          <a:xfrm>
            <a:off x="533400" y="487363"/>
            <a:ext cx="5486400" cy="579437"/>
          </a:xfrm>
          <a:prstGeom prst="rect">
            <a:avLst/>
          </a:prstGeom>
          <a:noFill/>
          <a:ln w="9525">
            <a:noFill/>
          </a:ln>
          <a:effectLst>
            <a:outerShdw dist="35921" dir="2699999" algn="ctr" rotWithShape="0">
              <a:schemeClr val="bg1"/>
            </a:outerShdw>
          </a:effectLst>
        </p:spPr>
        <p:txBody>
          <a:bodyPr>
            <a:spAutoFit/>
          </a:bodyPr>
          <a:lstStyle/>
          <a:p>
            <a:pPr eaLnBrk="1" hangingPunct="1">
              <a:spcBef>
                <a:spcPct val="50000"/>
              </a:spcBef>
            </a:pPr>
            <a:r>
              <a:rPr lang="zh-CN" altLang="en-US" sz="3200" b="1" i="1" u="none" dirty="0">
                <a:solidFill>
                  <a:srgbClr val="FF6600"/>
                </a:solidFill>
                <a:latin typeface="Times New Roman" panose="02020603050405020304" pitchFamily="18" charset="0"/>
                <a:ea typeface="黑体" panose="02010609060101010101" pitchFamily="49" charset="-122"/>
              </a:rPr>
              <a:t>五、人力资源规划的制定</a:t>
            </a:r>
            <a:endParaRPr lang="zh-CN" altLang="en-US" sz="3200" b="1" i="1" u="none">
              <a:solidFill>
                <a:srgbClr val="FF6600"/>
              </a:solidFill>
              <a:latin typeface="Times New Roman" panose="02020603050405020304" pitchFamily="18" charset="0"/>
              <a:ea typeface="黑体" panose="02010609060101010101" pitchFamily="49" charset="-122"/>
            </a:endParaRPr>
          </a:p>
        </p:txBody>
      </p:sp>
      <p:sp>
        <p:nvSpPr>
          <p:cNvPr id="670723" name="文本框 670722"/>
          <p:cNvSpPr txBox="1"/>
          <p:nvPr/>
        </p:nvSpPr>
        <p:spPr>
          <a:xfrm>
            <a:off x="533400" y="1590675"/>
            <a:ext cx="7543800" cy="457200"/>
          </a:xfrm>
          <a:prstGeom prst="rect">
            <a:avLst/>
          </a:prstGeom>
          <a:noFill/>
          <a:ln w="9525">
            <a:noFill/>
          </a:ln>
        </p:spPr>
        <p:txBody>
          <a:bodyPr>
            <a:spAutoFit/>
          </a:bodyPr>
          <a:lstStyle/>
          <a:p>
            <a:pPr eaLnBrk="1" hangingPunct="1">
              <a:spcBef>
                <a:spcPct val="50000"/>
              </a:spcBef>
            </a:pPr>
            <a:endParaRPr sz="2400" b="1" u="none" dirty="0">
              <a:latin typeface="Times New Roman" panose="02020603050405020304" pitchFamily="18" charset="0"/>
            </a:endParaRPr>
          </a:p>
        </p:txBody>
      </p:sp>
      <p:sp>
        <p:nvSpPr>
          <p:cNvPr id="670724" name="文本框 670723"/>
          <p:cNvSpPr txBox="1"/>
          <p:nvPr/>
        </p:nvSpPr>
        <p:spPr>
          <a:xfrm>
            <a:off x="533400" y="2133600"/>
            <a:ext cx="7772400" cy="457200"/>
          </a:xfrm>
          <a:prstGeom prst="rect">
            <a:avLst/>
          </a:prstGeom>
          <a:noFill/>
          <a:ln w="9525">
            <a:noFill/>
          </a:ln>
        </p:spPr>
        <p:txBody>
          <a:bodyPr>
            <a:spAutoFit/>
          </a:bodyPr>
          <a:lstStyle/>
          <a:p>
            <a:pPr eaLnBrk="1" hangingPunct="1">
              <a:spcBef>
                <a:spcPct val="50000"/>
              </a:spcBef>
            </a:pPr>
            <a:endParaRPr sz="2400" u="none" dirty="0">
              <a:latin typeface="Times New Roman" panose="02020603050405020304" pitchFamily="18" charset="0"/>
            </a:endParaRPr>
          </a:p>
        </p:txBody>
      </p:sp>
      <p:sp>
        <p:nvSpPr>
          <p:cNvPr id="670725" name="文本框 670724"/>
          <p:cNvSpPr txBox="1"/>
          <p:nvPr/>
        </p:nvSpPr>
        <p:spPr>
          <a:xfrm>
            <a:off x="3576638" y="1295400"/>
            <a:ext cx="1244600" cy="300038"/>
          </a:xfrm>
          <a:prstGeom prst="rect">
            <a:avLst/>
          </a:prstGeom>
          <a:solidFill>
            <a:srgbClr val="CCFFCC"/>
          </a:solidFill>
          <a:ln w="9525" cap="flat" cmpd="sng">
            <a:prstDash val="solid"/>
            <a:miter/>
            <a:headEnd type="none" w="med" len="med"/>
            <a:tailEnd type="none" w="med" len="med"/>
          </a:ln>
          <a:scene3d>
            <a:camera prst="legacyObliqueTopLeft">
              <a:rot lat="0" lon="0" rev="0"/>
            </a:camera>
            <a:lightRig rig="legacyFlat3" dir="t"/>
          </a:scene3d>
          <a:sp3d extrusionH="201600" prstMaterial="legacyMatte">
            <a:bevelT w="13500" h="13500" prst="angle"/>
            <a:bevelB w="13500" h="13500" prst="angle"/>
            <a:extrusionClr>
              <a:srgbClr val="CCFFCC"/>
            </a:extrusionClr>
          </a:sp3d>
        </p:spPr>
        <p:txBody>
          <a:bodyPr>
            <a:flatTx/>
          </a:bodyPr>
          <a:lstStyle/>
          <a:p>
            <a:pPr algn="ctr" eaLnBrk="1" hangingPunct="1"/>
            <a:r>
              <a:rPr lang="zh-CN" altLang="en-US" sz="1200" u="none" dirty="0">
                <a:latin typeface="Times New Roman" panose="02020603050405020304" pitchFamily="18" charset="0"/>
                <a:ea typeface="幼圆" panose="02010509060101010101" pitchFamily="49" charset="-122"/>
              </a:rPr>
              <a:t>企业战略规划</a:t>
            </a:r>
          </a:p>
        </p:txBody>
      </p:sp>
      <p:sp>
        <p:nvSpPr>
          <p:cNvPr id="670726" name="文本框 670725"/>
          <p:cNvSpPr txBox="1"/>
          <p:nvPr/>
        </p:nvSpPr>
        <p:spPr>
          <a:xfrm>
            <a:off x="2330450" y="1897063"/>
            <a:ext cx="1479550" cy="300037"/>
          </a:xfrm>
          <a:prstGeom prst="rect">
            <a:avLst/>
          </a:prstGeom>
          <a:solidFill>
            <a:srgbClr val="CCFFCC"/>
          </a:solidFill>
          <a:ln w="9525" cap="flat" cmpd="sng">
            <a:prstDash val="solid"/>
            <a:miter/>
            <a:headEnd type="none" w="med" len="med"/>
            <a:tailEnd type="none" w="med" len="med"/>
          </a:ln>
          <a:scene3d>
            <a:camera prst="legacyObliqueTopLeft">
              <a:rot lat="0" lon="0" rev="0"/>
            </a:camera>
            <a:lightRig rig="legacyFlat3" dir="t"/>
          </a:scene3d>
          <a:sp3d extrusionH="201600" prstMaterial="legacyMatte">
            <a:bevelT w="13500" h="13500" prst="angle"/>
            <a:bevelB w="13500" h="13500" prst="angle"/>
            <a:extrusionClr>
              <a:srgbClr val="CCFFCC"/>
            </a:extrusionClr>
          </a:sp3d>
        </p:spPr>
        <p:txBody>
          <a:bodyPr>
            <a:flatTx/>
          </a:bodyPr>
          <a:lstStyle/>
          <a:p>
            <a:pPr algn="ctr" eaLnBrk="1" hangingPunct="1"/>
            <a:r>
              <a:rPr lang="zh-CN" altLang="en-US" sz="1200" u="none" dirty="0">
                <a:latin typeface="Times New Roman" panose="02020603050405020304" pitchFamily="18" charset="0"/>
                <a:ea typeface="幼圆" panose="02010509060101010101" pitchFamily="49" charset="-122"/>
              </a:rPr>
              <a:t>现有人力资源核查</a:t>
            </a:r>
          </a:p>
        </p:txBody>
      </p:sp>
      <p:sp>
        <p:nvSpPr>
          <p:cNvPr id="670727" name="文本框 670726"/>
          <p:cNvSpPr txBox="1"/>
          <p:nvPr/>
        </p:nvSpPr>
        <p:spPr>
          <a:xfrm>
            <a:off x="4510088" y="1897063"/>
            <a:ext cx="1244600" cy="300037"/>
          </a:xfrm>
          <a:prstGeom prst="rect">
            <a:avLst/>
          </a:prstGeom>
          <a:solidFill>
            <a:srgbClr val="CCFFCC"/>
          </a:solidFill>
          <a:ln w="9525" cap="flat" cmpd="sng">
            <a:prstDash val="solid"/>
            <a:miter/>
            <a:headEnd type="none" w="med" len="med"/>
            <a:tailEnd type="none" w="med" len="med"/>
          </a:ln>
          <a:scene3d>
            <a:camera prst="legacyObliqueTopLeft">
              <a:rot lat="0" lon="0" rev="0"/>
            </a:camera>
            <a:lightRig rig="legacyFlat3" dir="t"/>
          </a:scene3d>
          <a:sp3d extrusionH="201600" prstMaterial="legacyMatte">
            <a:bevelT w="13500" h="13500" prst="angle"/>
            <a:bevelB w="13500" h="13500" prst="angle"/>
            <a:extrusionClr>
              <a:srgbClr val="CCFFCC"/>
            </a:extrusionClr>
          </a:sp3d>
        </p:spPr>
        <p:txBody>
          <a:bodyPr>
            <a:flatTx/>
          </a:bodyPr>
          <a:lstStyle/>
          <a:p>
            <a:pPr algn="ctr" eaLnBrk="1" hangingPunct="1"/>
            <a:r>
              <a:rPr lang="zh-CN" altLang="en-US" sz="1200" u="none" dirty="0">
                <a:latin typeface="Times New Roman" panose="02020603050405020304" pitchFamily="18" charset="0"/>
                <a:ea typeface="幼圆" panose="02010509060101010101" pitchFamily="49" charset="-122"/>
              </a:rPr>
              <a:t>人力需求预测</a:t>
            </a:r>
          </a:p>
        </p:txBody>
      </p:sp>
      <p:sp>
        <p:nvSpPr>
          <p:cNvPr id="670728" name="文本框 670727"/>
          <p:cNvSpPr txBox="1"/>
          <p:nvPr/>
        </p:nvSpPr>
        <p:spPr>
          <a:xfrm>
            <a:off x="2408238" y="2647950"/>
            <a:ext cx="1479550" cy="300038"/>
          </a:xfrm>
          <a:prstGeom prst="rect">
            <a:avLst/>
          </a:prstGeom>
          <a:solidFill>
            <a:srgbClr val="CCFFCC"/>
          </a:solidFill>
          <a:ln w="9525" cap="flat" cmpd="sng">
            <a:prstDash val="solid"/>
            <a:miter/>
            <a:headEnd type="none" w="med" len="med"/>
            <a:tailEnd type="none" w="med" len="med"/>
          </a:ln>
          <a:scene3d>
            <a:camera prst="legacyObliqueTopLeft">
              <a:rot lat="0" lon="0" rev="0"/>
            </a:camera>
            <a:lightRig rig="legacyFlat3" dir="t"/>
          </a:scene3d>
          <a:sp3d extrusionH="201600" prstMaterial="legacyMatte">
            <a:bevelT w="13500" h="13500" prst="angle"/>
            <a:bevelB w="13500" h="13500" prst="angle"/>
            <a:extrusionClr>
              <a:srgbClr val="CCFFCC"/>
            </a:extrusionClr>
          </a:sp3d>
        </p:spPr>
        <p:txBody>
          <a:bodyPr>
            <a:flatTx/>
          </a:bodyPr>
          <a:lstStyle/>
          <a:p>
            <a:pPr algn="ctr" eaLnBrk="1" hangingPunct="1"/>
            <a:r>
              <a:rPr lang="zh-CN" altLang="en-US" sz="1200" u="none" dirty="0">
                <a:latin typeface="Times New Roman" panose="02020603050405020304" pitchFamily="18" charset="0"/>
                <a:ea typeface="幼圆" panose="02010509060101010101" pitchFamily="49" charset="-122"/>
              </a:rPr>
              <a:t>人力供给预测</a:t>
            </a:r>
          </a:p>
        </p:txBody>
      </p:sp>
      <p:sp>
        <p:nvSpPr>
          <p:cNvPr id="670729" name="文本框 670728"/>
          <p:cNvSpPr txBox="1"/>
          <p:nvPr/>
        </p:nvSpPr>
        <p:spPr>
          <a:xfrm>
            <a:off x="4510088" y="2647950"/>
            <a:ext cx="1244600" cy="300038"/>
          </a:xfrm>
          <a:prstGeom prst="rect">
            <a:avLst/>
          </a:prstGeom>
          <a:solidFill>
            <a:srgbClr val="CCFFCC"/>
          </a:solidFill>
          <a:ln w="9525" cap="flat" cmpd="sng">
            <a:prstDash val="solid"/>
            <a:miter/>
            <a:headEnd type="none" w="med" len="med"/>
            <a:tailEnd type="none" w="med" len="med"/>
          </a:ln>
          <a:scene3d>
            <a:camera prst="legacyObliqueTopLeft">
              <a:rot lat="0" lon="0" rev="0"/>
            </a:camera>
            <a:lightRig rig="legacyFlat3" dir="t"/>
          </a:scene3d>
          <a:sp3d extrusionH="201600" prstMaterial="legacyMatte">
            <a:bevelT w="13500" h="13500" prst="angle"/>
            <a:bevelB w="13500" h="13500" prst="angle"/>
            <a:extrusionClr>
              <a:srgbClr val="CCFFCC"/>
            </a:extrusionClr>
          </a:sp3d>
        </p:spPr>
        <p:txBody>
          <a:bodyPr>
            <a:flatTx/>
          </a:bodyPr>
          <a:lstStyle/>
          <a:p>
            <a:pPr algn="ctr" eaLnBrk="1" hangingPunct="1"/>
            <a:r>
              <a:rPr lang="zh-CN" altLang="en-US" sz="1200" u="none" dirty="0">
                <a:latin typeface="Times New Roman" panose="02020603050405020304" pitchFamily="18" charset="0"/>
                <a:ea typeface="幼圆" panose="02010509060101010101" pitchFamily="49" charset="-122"/>
              </a:rPr>
              <a:t>人员净需求量</a:t>
            </a:r>
          </a:p>
        </p:txBody>
      </p:sp>
      <p:sp>
        <p:nvSpPr>
          <p:cNvPr id="670730" name="文本框 670729"/>
          <p:cNvSpPr txBox="1"/>
          <p:nvPr/>
        </p:nvSpPr>
        <p:spPr>
          <a:xfrm>
            <a:off x="4510088" y="3548063"/>
            <a:ext cx="1322387" cy="301625"/>
          </a:xfrm>
          <a:prstGeom prst="rect">
            <a:avLst/>
          </a:prstGeom>
          <a:solidFill>
            <a:srgbClr val="CCFFCC"/>
          </a:solidFill>
          <a:ln w="9525" cap="flat" cmpd="sng">
            <a:prstDash val="solid"/>
            <a:miter/>
            <a:headEnd type="none" w="med" len="med"/>
            <a:tailEnd type="none" w="med" len="med"/>
          </a:ln>
          <a:scene3d>
            <a:camera prst="legacyObliqueTopLeft">
              <a:rot lat="0" lon="0" rev="0"/>
            </a:camera>
            <a:lightRig rig="legacyFlat3" dir="t"/>
          </a:scene3d>
          <a:sp3d extrusionH="201600" prstMaterial="legacyMatte">
            <a:bevelT w="13500" h="13500" prst="angle"/>
            <a:bevelB w="13500" h="13500" prst="angle"/>
            <a:extrusionClr>
              <a:srgbClr val="CCFFCC"/>
            </a:extrusionClr>
          </a:sp3d>
        </p:spPr>
        <p:txBody>
          <a:bodyPr>
            <a:flatTx/>
          </a:bodyPr>
          <a:lstStyle/>
          <a:p>
            <a:pPr algn="ctr" eaLnBrk="1" hangingPunct="1"/>
            <a:r>
              <a:rPr lang="zh-CN" altLang="en-US" sz="1200" u="none" dirty="0">
                <a:latin typeface="Times New Roman" panose="02020603050405020304" pitchFamily="18" charset="0"/>
                <a:ea typeface="幼圆" panose="02010509060101010101" pitchFamily="49" charset="-122"/>
              </a:rPr>
              <a:t>目标及匹配政策</a:t>
            </a:r>
          </a:p>
        </p:txBody>
      </p:sp>
      <p:sp>
        <p:nvSpPr>
          <p:cNvPr id="670731" name="文本框 670730"/>
          <p:cNvSpPr txBox="1"/>
          <p:nvPr/>
        </p:nvSpPr>
        <p:spPr>
          <a:xfrm>
            <a:off x="3421063" y="5200650"/>
            <a:ext cx="1011237" cy="301625"/>
          </a:xfrm>
          <a:prstGeom prst="rect">
            <a:avLst/>
          </a:prstGeom>
          <a:solidFill>
            <a:srgbClr val="CCFFCC"/>
          </a:solidFill>
          <a:ln w="9525" cap="flat" cmpd="sng">
            <a:prstDash val="solid"/>
            <a:miter/>
            <a:headEnd type="none" w="med" len="med"/>
            <a:tailEnd type="none" w="med" len="med"/>
          </a:ln>
          <a:scene3d>
            <a:camera prst="legacyObliqueTopLeft">
              <a:rot lat="0" lon="0" rev="0"/>
            </a:camera>
            <a:lightRig rig="legacyFlat3" dir="t"/>
          </a:scene3d>
          <a:sp3d extrusionH="201600" prstMaterial="legacyMatte">
            <a:bevelT w="13500" h="13500" prst="angle"/>
            <a:bevelB w="13500" h="13500" prst="angle"/>
            <a:extrusionClr>
              <a:srgbClr val="CCFFCC"/>
            </a:extrusionClr>
          </a:sp3d>
        </p:spPr>
        <p:txBody>
          <a:bodyPr>
            <a:flatTx/>
          </a:bodyPr>
          <a:lstStyle/>
          <a:p>
            <a:pPr algn="ctr" eaLnBrk="1" hangingPunct="1"/>
            <a:r>
              <a:rPr lang="zh-CN" altLang="en-US" sz="1200" u="none" dirty="0">
                <a:latin typeface="Times New Roman" panose="02020603050405020304" pitchFamily="18" charset="0"/>
                <a:ea typeface="幼圆" panose="02010509060101010101" pitchFamily="49" charset="-122"/>
              </a:rPr>
              <a:t>执行计划</a:t>
            </a:r>
          </a:p>
        </p:txBody>
      </p:sp>
      <p:sp>
        <p:nvSpPr>
          <p:cNvPr id="670732" name="文本框 670731"/>
          <p:cNvSpPr txBox="1"/>
          <p:nvPr/>
        </p:nvSpPr>
        <p:spPr>
          <a:xfrm>
            <a:off x="6067425" y="1524000"/>
            <a:ext cx="1400175" cy="1273175"/>
          </a:xfrm>
          <a:prstGeom prst="rect">
            <a:avLst/>
          </a:prstGeom>
          <a:solidFill>
            <a:srgbClr val="CCFFCC"/>
          </a:solidFill>
          <a:ln w="9525" cap="flat" cmpd="sng">
            <a:prstDash val="solid"/>
            <a:miter/>
            <a:headEnd type="none" w="med" len="med"/>
            <a:tailEnd type="none" w="med" len="med"/>
          </a:ln>
          <a:scene3d>
            <a:camera prst="legacyObliqueTopLeft">
              <a:rot lat="0" lon="0" rev="0"/>
            </a:camera>
            <a:lightRig rig="legacyFlat3" dir="t"/>
          </a:scene3d>
          <a:sp3d extrusionH="201600" prstMaterial="legacyMatte">
            <a:bevelT w="13500" h="13500" prst="angle"/>
            <a:bevelB w="13500" h="13500" prst="angle"/>
            <a:extrusionClr>
              <a:srgbClr val="CCFFCC"/>
            </a:extrusionClr>
          </a:sp3d>
        </p:spPr>
        <p:txBody>
          <a:bodyPr>
            <a:flatTx/>
          </a:bodyPr>
          <a:lstStyle/>
          <a:p>
            <a:pPr algn="ctr" eaLnBrk="1" hangingPunct="1">
              <a:spcAft>
                <a:spcPct val="40000"/>
              </a:spcAft>
            </a:pPr>
            <a:r>
              <a:rPr lang="zh-CN" altLang="en-US" sz="1000" b="1" u="sng" dirty="0">
                <a:latin typeface="Times New Roman" panose="02020603050405020304" pitchFamily="18" charset="0"/>
                <a:ea typeface="幼圆" panose="02010509060101010101" pitchFamily="49" charset="-122"/>
              </a:rPr>
              <a:t>影响需求因素</a:t>
            </a:r>
          </a:p>
          <a:p>
            <a:pPr algn="just" eaLnBrk="1" hangingPunct="1">
              <a:buClr>
                <a:srgbClr val="FFCC66"/>
              </a:buClr>
              <a:buFont typeface="Wingdings" panose="05000000000000000000" pitchFamily="2" charset="2"/>
              <a:buChar char="l"/>
            </a:pPr>
            <a:r>
              <a:rPr lang="zh-CN" altLang="en-US" sz="1000" u="none" dirty="0">
                <a:latin typeface="Times New Roman" panose="02020603050405020304" pitchFamily="18" charset="0"/>
                <a:ea typeface="幼圆" panose="02010509060101010101" pitchFamily="49" charset="-122"/>
              </a:rPr>
              <a:t> 市场需求</a:t>
            </a:r>
          </a:p>
          <a:p>
            <a:pPr algn="just" eaLnBrk="1" hangingPunct="1">
              <a:buClr>
                <a:srgbClr val="FFCC66"/>
              </a:buClr>
              <a:buFont typeface="Wingdings" panose="05000000000000000000" pitchFamily="2" charset="2"/>
              <a:buChar char="l"/>
            </a:pPr>
            <a:r>
              <a:rPr lang="zh-CN" altLang="en-US" sz="1000" u="none" dirty="0">
                <a:latin typeface="Times New Roman" panose="02020603050405020304" pitchFamily="18" charset="0"/>
                <a:ea typeface="幼圆" panose="02010509060101010101" pitchFamily="49" charset="-122"/>
              </a:rPr>
              <a:t> 技术与组织结构</a:t>
            </a:r>
          </a:p>
          <a:p>
            <a:pPr algn="just" eaLnBrk="1" hangingPunct="1">
              <a:buClr>
                <a:srgbClr val="FFCC66"/>
              </a:buClr>
              <a:buFont typeface="Wingdings" panose="05000000000000000000" pitchFamily="2" charset="2"/>
              <a:buChar char="l"/>
            </a:pPr>
            <a:r>
              <a:rPr lang="zh-CN" altLang="en-US" sz="1000" u="none" dirty="0">
                <a:latin typeface="Times New Roman" panose="02020603050405020304" pitchFamily="18" charset="0"/>
                <a:ea typeface="幼圆" panose="02010509060101010101" pitchFamily="49" charset="-122"/>
              </a:rPr>
              <a:t> 预期活动变化</a:t>
            </a:r>
          </a:p>
          <a:p>
            <a:pPr algn="just" eaLnBrk="1" hangingPunct="1">
              <a:buClr>
                <a:srgbClr val="FFCC66"/>
              </a:buClr>
              <a:buFont typeface="Wingdings" panose="05000000000000000000" pitchFamily="2" charset="2"/>
              <a:buChar char="l"/>
            </a:pPr>
            <a:r>
              <a:rPr lang="zh-CN" altLang="en-US" sz="1000" u="none" dirty="0">
                <a:latin typeface="Times New Roman" panose="02020603050405020304" pitchFamily="18" charset="0"/>
                <a:ea typeface="幼圆" panose="02010509060101010101" pitchFamily="49" charset="-122"/>
              </a:rPr>
              <a:t> 工作时间</a:t>
            </a:r>
          </a:p>
          <a:p>
            <a:pPr algn="just" eaLnBrk="1" hangingPunct="1">
              <a:buClr>
                <a:srgbClr val="FFCC66"/>
              </a:buClr>
              <a:buFont typeface="Wingdings" panose="05000000000000000000" pitchFamily="2" charset="2"/>
              <a:buChar char="l"/>
            </a:pPr>
            <a:r>
              <a:rPr lang="zh-CN" altLang="en-US" sz="1000" u="none" dirty="0">
                <a:latin typeface="Times New Roman" panose="02020603050405020304" pitchFamily="18" charset="0"/>
                <a:ea typeface="幼圆" panose="02010509060101010101" pitchFamily="49" charset="-122"/>
              </a:rPr>
              <a:t> 教育和培训</a:t>
            </a:r>
          </a:p>
          <a:p>
            <a:pPr algn="just" eaLnBrk="1" hangingPunct="1">
              <a:buClr>
                <a:srgbClr val="FFCC66"/>
              </a:buClr>
              <a:buFont typeface="Wingdings" panose="05000000000000000000" pitchFamily="2" charset="2"/>
              <a:buChar char="l"/>
            </a:pPr>
            <a:r>
              <a:rPr lang="zh-CN" altLang="en-US" sz="1000" u="none" dirty="0">
                <a:latin typeface="Times New Roman" panose="02020603050405020304" pitchFamily="18" charset="0"/>
                <a:ea typeface="幼圆" panose="02010509060101010101" pitchFamily="49" charset="-122"/>
              </a:rPr>
              <a:t> 劳动力稳定性</a:t>
            </a:r>
          </a:p>
        </p:txBody>
      </p:sp>
      <p:sp>
        <p:nvSpPr>
          <p:cNvPr id="670733" name="文本框 670732"/>
          <p:cNvSpPr txBox="1"/>
          <p:nvPr/>
        </p:nvSpPr>
        <p:spPr>
          <a:xfrm>
            <a:off x="6067425" y="3248025"/>
            <a:ext cx="1400175" cy="901700"/>
          </a:xfrm>
          <a:prstGeom prst="rect">
            <a:avLst/>
          </a:prstGeom>
          <a:solidFill>
            <a:srgbClr val="CCFFCC"/>
          </a:solidFill>
          <a:ln w="9525" cap="flat" cmpd="sng">
            <a:prstDash val="solid"/>
            <a:miter/>
            <a:headEnd type="none" w="med" len="med"/>
            <a:tailEnd type="none" w="med" len="med"/>
          </a:ln>
          <a:scene3d>
            <a:camera prst="legacyObliqueTopLeft">
              <a:rot lat="0" lon="0" rev="0"/>
            </a:camera>
            <a:lightRig rig="legacyFlat3" dir="t"/>
          </a:scene3d>
          <a:sp3d extrusionH="201600" prstMaterial="legacyMatte">
            <a:bevelT w="13500" h="13500" prst="angle"/>
            <a:bevelB w="13500" h="13500" prst="angle"/>
            <a:extrusionClr>
              <a:srgbClr val="CCFFCC"/>
            </a:extrusionClr>
          </a:sp3d>
        </p:spPr>
        <p:txBody>
          <a:bodyPr>
            <a:flatTx/>
          </a:bodyPr>
          <a:lstStyle/>
          <a:p>
            <a:pPr algn="just" eaLnBrk="1" hangingPunct="1">
              <a:buClr>
                <a:srgbClr val="FFCC66"/>
              </a:buClr>
              <a:buFont typeface="Wingdings" panose="05000000000000000000" pitchFamily="2" charset="2"/>
              <a:buChar char="l"/>
            </a:pPr>
            <a:r>
              <a:rPr lang="en-US" altLang="zh-CN" sz="1000" u="none" dirty="0">
                <a:latin typeface="Times New Roman" panose="02020603050405020304" pitchFamily="18" charset="0"/>
                <a:ea typeface="幼圆" panose="02010509060101010101" pitchFamily="49" charset="-122"/>
              </a:rPr>
              <a:t> </a:t>
            </a:r>
            <a:r>
              <a:rPr lang="zh-CN" altLang="en-US" sz="1000" u="none" dirty="0">
                <a:latin typeface="Times New Roman" panose="02020603050405020304" pitchFamily="18" charset="0"/>
                <a:ea typeface="幼圆" panose="02010509060101010101" pitchFamily="49" charset="-122"/>
              </a:rPr>
              <a:t>晋升</a:t>
            </a:r>
          </a:p>
          <a:p>
            <a:pPr algn="just" eaLnBrk="1" hangingPunct="1">
              <a:buClr>
                <a:srgbClr val="FFCC66"/>
              </a:buClr>
              <a:buFont typeface="Wingdings" panose="05000000000000000000" pitchFamily="2" charset="2"/>
              <a:buChar char="l"/>
            </a:pPr>
            <a:r>
              <a:rPr lang="zh-CN" altLang="en-US" sz="1000" u="none" dirty="0">
                <a:latin typeface="Times New Roman" panose="02020603050405020304" pitchFamily="18" charset="0"/>
                <a:ea typeface="幼圆" panose="02010509060101010101" pitchFamily="49" charset="-122"/>
              </a:rPr>
              <a:t> 补充</a:t>
            </a:r>
          </a:p>
          <a:p>
            <a:pPr algn="just" eaLnBrk="1" hangingPunct="1">
              <a:buClr>
                <a:srgbClr val="FFCC66"/>
              </a:buClr>
              <a:buFont typeface="Wingdings" panose="05000000000000000000" pitchFamily="2" charset="2"/>
              <a:buChar char="l"/>
            </a:pPr>
            <a:r>
              <a:rPr lang="zh-CN" altLang="en-US" sz="1000" u="none" dirty="0">
                <a:latin typeface="Times New Roman" panose="02020603050405020304" pitchFamily="18" charset="0"/>
                <a:ea typeface="幼圆" panose="02010509060101010101" pitchFamily="49" charset="-122"/>
              </a:rPr>
              <a:t> 培训开发</a:t>
            </a:r>
          </a:p>
          <a:p>
            <a:pPr algn="just" eaLnBrk="1" hangingPunct="1">
              <a:buClr>
                <a:srgbClr val="FFCC66"/>
              </a:buClr>
              <a:buFont typeface="Wingdings" panose="05000000000000000000" pitchFamily="2" charset="2"/>
              <a:buChar char="l"/>
            </a:pPr>
            <a:r>
              <a:rPr lang="zh-CN" altLang="en-US" sz="1000" u="none" dirty="0">
                <a:latin typeface="Times New Roman" panose="02020603050405020304" pitchFamily="18" charset="0"/>
                <a:ea typeface="幼圆" panose="02010509060101010101" pitchFamily="49" charset="-122"/>
              </a:rPr>
              <a:t> 配备</a:t>
            </a:r>
          </a:p>
          <a:p>
            <a:pPr algn="just" eaLnBrk="1" hangingPunct="1">
              <a:buClr>
                <a:srgbClr val="FFCC66"/>
              </a:buClr>
              <a:buFont typeface="Wingdings" panose="05000000000000000000" pitchFamily="2" charset="2"/>
              <a:buChar char="l"/>
            </a:pPr>
            <a:r>
              <a:rPr lang="zh-CN" altLang="en-US" sz="1000" u="none" dirty="0">
                <a:latin typeface="Times New Roman" panose="02020603050405020304" pitchFamily="18" charset="0"/>
                <a:ea typeface="幼圆" panose="02010509060101010101" pitchFamily="49" charset="-122"/>
              </a:rPr>
              <a:t> 职业发展</a:t>
            </a:r>
          </a:p>
        </p:txBody>
      </p:sp>
      <p:sp>
        <p:nvSpPr>
          <p:cNvPr id="670734" name="文本框 670733"/>
          <p:cNvSpPr txBox="1"/>
          <p:nvPr/>
        </p:nvSpPr>
        <p:spPr>
          <a:xfrm>
            <a:off x="4665663" y="4449763"/>
            <a:ext cx="700087" cy="450850"/>
          </a:xfrm>
          <a:prstGeom prst="rect">
            <a:avLst/>
          </a:prstGeom>
          <a:solidFill>
            <a:srgbClr val="CCFFCC"/>
          </a:solidFill>
          <a:ln w="9525" cap="flat" cmpd="sng">
            <a:prstDash val="solid"/>
            <a:miter/>
            <a:headEnd type="none" w="med" len="med"/>
            <a:tailEnd type="none" w="med" len="med"/>
          </a:ln>
          <a:scene3d>
            <a:camera prst="legacyObliqueTopLeft">
              <a:rot lat="0" lon="0" rev="0"/>
            </a:camera>
            <a:lightRig rig="legacyFlat3" dir="t"/>
          </a:scene3d>
          <a:sp3d extrusionH="201600" prstMaterial="legacyMatte">
            <a:bevelT w="13500" h="13500" prst="angle"/>
            <a:bevelB w="13500" h="13500" prst="angle"/>
            <a:extrusionClr>
              <a:srgbClr val="CCFFCC"/>
            </a:extrusionClr>
          </a:sp3d>
        </p:spPr>
        <p:txBody>
          <a:bodyPr>
            <a:flatTx/>
          </a:bodyPr>
          <a:lstStyle/>
          <a:p>
            <a:pPr algn="ctr" eaLnBrk="1" hangingPunct="1"/>
            <a:r>
              <a:rPr lang="zh-CN" altLang="en-US" sz="1200" u="none" dirty="0">
                <a:latin typeface="Times New Roman" panose="02020603050405020304" pitchFamily="18" charset="0"/>
                <a:ea typeface="幼圆" panose="02010509060101010101" pitchFamily="49" charset="-122"/>
              </a:rPr>
              <a:t>劳动力过剩</a:t>
            </a:r>
          </a:p>
        </p:txBody>
      </p:sp>
      <p:sp>
        <p:nvSpPr>
          <p:cNvPr id="670735" name="文本框 670734"/>
          <p:cNvSpPr txBox="1"/>
          <p:nvPr/>
        </p:nvSpPr>
        <p:spPr>
          <a:xfrm>
            <a:off x="5521325" y="4300538"/>
            <a:ext cx="1336675" cy="900112"/>
          </a:xfrm>
          <a:prstGeom prst="rect">
            <a:avLst/>
          </a:prstGeom>
          <a:solidFill>
            <a:srgbClr val="FF7C80"/>
          </a:solidFill>
          <a:ln w="9525" cap="flat" cmpd="sng">
            <a:prstDash val="solid"/>
            <a:miter/>
            <a:headEnd type="none" w="med" len="med"/>
            <a:tailEnd type="none" w="med" len="med"/>
          </a:ln>
          <a:scene3d>
            <a:camera prst="legacyObliqueTopLeft">
              <a:rot lat="0" lon="0" rev="0"/>
            </a:camera>
            <a:lightRig rig="legacyFlat3" dir="t"/>
          </a:scene3d>
          <a:sp3d extrusionH="201600" prstMaterial="legacyMatte">
            <a:bevelT w="13500" h="13500" prst="angle"/>
            <a:bevelB w="13500" h="13500" prst="angle"/>
            <a:extrusionClr>
              <a:srgbClr val="FF7C80"/>
            </a:extrusionClr>
          </a:sp3d>
        </p:spPr>
        <p:txBody>
          <a:bodyPr>
            <a:flatTx/>
          </a:bodyPr>
          <a:lstStyle/>
          <a:p>
            <a:pPr algn="just" eaLnBrk="1" hangingPunct="1">
              <a:buClr>
                <a:srgbClr val="00FF00"/>
              </a:buClr>
              <a:buFont typeface="Wingdings" panose="05000000000000000000" pitchFamily="2" charset="2"/>
              <a:buChar char="n"/>
            </a:pPr>
            <a:r>
              <a:rPr lang="en-US" altLang="zh-CN" sz="1000" u="none" dirty="0">
                <a:latin typeface="Times New Roman" panose="02020603050405020304" pitchFamily="18" charset="0"/>
                <a:ea typeface="幼圆" panose="02010509060101010101" pitchFamily="49" charset="-122"/>
              </a:rPr>
              <a:t> </a:t>
            </a:r>
            <a:r>
              <a:rPr lang="zh-CN" altLang="en-US" sz="1000" u="none" dirty="0">
                <a:latin typeface="Times New Roman" panose="02020603050405020304" pitchFamily="18" charset="0"/>
                <a:ea typeface="幼圆" panose="02010509060101010101" pitchFamily="49" charset="-122"/>
              </a:rPr>
              <a:t>辞退</a:t>
            </a:r>
          </a:p>
          <a:p>
            <a:pPr algn="just" eaLnBrk="1" hangingPunct="1">
              <a:buClr>
                <a:srgbClr val="00FF00"/>
              </a:buClr>
              <a:buFont typeface="Wingdings" panose="05000000000000000000" pitchFamily="2" charset="2"/>
              <a:buChar char="n"/>
            </a:pPr>
            <a:r>
              <a:rPr lang="zh-CN" altLang="en-US" sz="1000" u="none" dirty="0">
                <a:latin typeface="Times New Roman" panose="02020603050405020304" pitchFamily="18" charset="0"/>
                <a:ea typeface="幼圆" panose="02010509060101010101" pitchFamily="49" charset="-122"/>
              </a:rPr>
              <a:t> 不再续签合同</a:t>
            </a:r>
          </a:p>
          <a:p>
            <a:pPr algn="just" eaLnBrk="1" hangingPunct="1">
              <a:buClr>
                <a:srgbClr val="00FF00"/>
              </a:buClr>
              <a:buFont typeface="Wingdings" panose="05000000000000000000" pitchFamily="2" charset="2"/>
              <a:buChar char="n"/>
            </a:pPr>
            <a:r>
              <a:rPr lang="zh-CN" altLang="en-US" sz="1000" u="none" dirty="0">
                <a:latin typeface="Times New Roman" panose="02020603050405020304" pitchFamily="18" charset="0"/>
                <a:ea typeface="幼圆" panose="02010509060101010101" pitchFamily="49" charset="-122"/>
              </a:rPr>
              <a:t> 劳务输出</a:t>
            </a:r>
          </a:p>
          <a:p>
            <a:pPr algn="just" eaLnBrk="1" hangingPunct="1">
              <a:buClr>
                <a:srgbClr val="00FF00"/>
              </a:buClr>
              <a:buFont typeface="Wingdings" panose="05000000000000000000" pitchFamily="2" charset="2"/>
              <a:buChar char="n"/>
            </a:pPr>
            <a:r>
              <a:rPr lang="zh-CN" altLang="en-US" sz="1000" u="none" dirty="0">
                <a:latin typeface="Times New Roman" panose="02020603050405020304" pitchFamily="18" charset="0"/>
                <a:ea typeface="幼圆" panose="02010509060101010101" pitchFamily="49" charset="-122"/>
              </a:rPr>
              <a:t> 提前退休</a:t>
            </a:r>
          </a:p>
          <a:p>
            <a:pPr algn="just" eaLnBrk="1" hangingPunct="1">
              <a:buClr>
                <a:srgbClr val="00FF00"/>
              </a:buClr>
              <a:buFont typeface="Wingdings" panose="05000000000000000000" pitchFamily="2" charset="2"/>
              <a:buChar char="n"/>
            </a:pPr>
            <a:r>
              <a:rPr lang="zh-CN" altLang="en-US" sz="1000" u="none" dirty="0">
                <a:latin typeface="Times New Roman" panose="02020603050405020304" pitchFamily="18" charset="0"/>
                <a:ea typeface="幼圆" panose="02010509060101010101" pitchFamily="49" charset="-122"/>
              </a:rPr>
              <a:t> 缩减工作时间</a:t>
            </a:r>
          </a:p>
        </p:txBody>
      </p:sp>
      <p:sp>
        <p:nvSpPr>
          <p:cNvPr id="670736" name="文本框 670735"/>
          <p:cNvSpPr txBox="1"/>
          <p:nvPr/>
        </p:nvSpPr>
        <p:spPr>
          <a:xfrm>
            <a:off x="4665663" y="5651500"/>
            <a:ext cx="700087" cy="450850"/>
          </a:xfrm>
          <a:prstGeom prst="rect">
            <a:avLst/>
          </a:prstGeom>
          <a:solidFill>
            <a:srgbClr val="CCFFCC"/>
          </a:solidFill>
          <a:ln w="9525" cap="flat" cmpd="sng">
            <a:prstDash val="solid"/>
            <a:miter/>
            <a:headEnd type="none" w="med" len="med"/>
            <a:tailEnd type="none" w="med" len="med"/>
          </a:ln>
          <a:scene3d>
            <a:camera prst="legacyObliqueTopLeft">
              <a:rot lat="0" lon="0" rev="0"/>
            </a:camera>
            <a:lightRig rig="legacyFlat3" dir="t"/>
          </a:scene3d>
          <a:sp3d extrusionH="201600" prstMaterial="legacyMatte">
            <a:bevelT w="13500" h="13500" prst="angle"/>
            <a:bevelB w="13500" h="13500" prst="angle"/>
            <a:extrusionClr>
              <a:srgbClr val="CCFFCC"/>
            </a:extrusionClr>
          </a:sp3d>
        </p:spPr>
        <p:txBody>
          <a:bodyPr>
            <a:flatTx/>
          </a:bodyPr>
          <a:lstStyle/>
          <a:p>
            <a:pPr algn="ctr" eaLnBrk="1" hangingPunct="1"/>
            <a:r>
              <a:rPr lang="zh-CN" altLang="en-US" sz="1200" u="none" dirty="0">
                <a:latin typeface="Times New Roman" panose="02020603050405020304" pitchFamily="18" charset="0"/>
                <a:ea typeface="幼圆" panose="02010509060101010101" pitchFamily="49" charset="-122"/>
              </a:rPr>
              <a:t>劳动力短缺</a:t>
            </a:r>
          </a:p>
        </p:txBody>
      </p:sp>
      <p:sp>
        <p:nvSpPr>
          <p:cNvPr id="670737" name="文本框 670736"/>
          <p:cNvSpPr txBox="1"/>
          <p:nvPr/>
        </p:nvSpPr>
        <p:spPr>
          <a:xfrm>
            <a:off x="5521325" y="5351463"/>
            <a:ext cx="1336675" cy="1050925"/>
          </a:xfrm>
          <a:prstGeom prst="rect">
            <a:avLst/>
          </a:prstGeom>
          <a:solidFill>
            <a:srgbClr val="FF7C80"/>
          </a:solidFill>
          <a:ln w="9525" cap="flat" cmpd="sng">
            <a:prstDash val="solid"/>
            <a:miter/>
            <a:headEnd type="none" w="med" len="med"/>
            <a:tailEnd type="none" w="med" len="med"/>
          </a:ln>
          <a:scene3d>
            <a:camera prst="legacyObliqueTopLeft">
              <a:rot lat="0" lon="0" rev="0"/>
            </a:camera>
            <a:lightRig rig="legacyFlat3" dir="t"/>
          </a:scene3d>
          <a:sp3d extrusionH="201600" prstMaterial="legacyMatte">
            <a:bevelT w="13500" h="13500" prst="angle"/>
            <a:bevelB w="13500" h="13500" prst="angle"/>
            <a:extrusionClr>
              <a:srgbClr val="FF7C80"/>
            </a:extrusionClr>
          </a:sp3d>
        </p:spPr>
        <p:txBody>
          <a:bodyPr>
            <a:flatTx/>
          </a:bodyPr>
          <a:lstStyle/>
          <a:p>
            <a:pPr algn="just" eaLnBrk="1" hangingPunct="1">
              <a:buClr>
                <a:srgbClr val="00FF00"/>
              </a:buClr>
              <a:buFont typeface="Wingdings" panose="05000000000000000000" pitchFamily="2" charset="2"/>
              <a:buChar char="n"/>
            </a:pPr>
            <a:r>
              <a:rPr lang="en-US" altLang="zh-CN" sz="1000" u="none" dirty="0">
                <a:latin typeface="Times New Roman" panose="02020603050405020304" pitchFamily="18" charset="0"/>
                <a:ea typeface="幼圆" panose="02010509060101010101" pitchFamily="49" charset="-122"/>
              </a:rPr>
              <a:t> </a:t>
            </a:r>
            <a:r>
              <a:rPr lang="zh-CN" altLang="en-US" sz="1000" u="none" dirty="0">
                <a:latin typeface="Times New Roman" panose="02020603050405020304" pitchFamily="18" charset="0"/>
                <a:ea typeface="幼圆" panose="02010509060101010101" pitchFamily="49" charset="-122"/>
              </a:rPr>
              <a:t>加班</a:t>
            </a:r>
          </a:p>
          <a:p>
            <a:pPr algn="just" eaLnBrk="1" hangingPunct="1">
              <a:buClr>
                <a:srgbClr val="00FF00"/>
              </a:buClr>
              <a:buFont typeface="Wingdings" panose="05000000000000000000" pitchFamily="2" charset="2"/>
              <a:buChar char="n"/>
            </a:pPr>
            <a:r>
              <a:rPr lang="zh-CN" altLang="en-US" sz="1000" u="none" dirty="0">
                <a:latin typeface="Times New Roman" panose="02020603050405020304" pitchFamily="18" charset="0"/>
                <a:ea typeface="幼圆" panose="02010509060101010101" pitchFamily="49" charset="-122"/>
              </a:rPr>
              <a:t> 补充</a:t>
            </a:r>
          </a:p>
          <a:p>
            <a:pPr algn="just" eaLnBrk="1" hangingPunct="1">
              <a:buClr>
                <a:srgbClr val="00FF00"/>
              </a:buClr>
              <a:buFont typeface="Wingdings" panose="05000000000000000000" pitchFamily="2" charset="2"/>
              <a:buChar char="n"/>
            </a:pPr>
            <a:r>
              <a:rPr lang="zh-CN" altLang="en-US" sz="1000" u="none" dirty="0">
                <a:latin typeface="Times New Roman" panose="02020603050405020304" pitchFamily="18" charset="0"/>
                <a:ea typeface="幼圆" panose="02010509060101010101" pitchFamily="49" charset="-122"/>
              </a:rPr>
              <a:t> 培训</a:t>
            </a:r>
          </a:p>
          <a:p>
            <a:pPr algn="just" eaLnBrk="1" hangingPunct="1">
              <a:buClr>
                <a:srgbClr val="00FF00"/>
              </a:buClr>
              <a:buFont typeface="Wingdings" panose="05000000000000000000" pitchFamily="2" charset="2"/>
              <a:buChar char="n"/>
            </a:pPr>
            <a:r>
              <a:rPr lang="zh-CN" altLang="en-US" sz="1000" u="none" dirty="0">
                <a:latin typeface="Times New Roman" panose="02020603050405020304" pitchFamily="18" charset="0"/>
                <a:ea typeface="幼圆" panose="02010509060101010101" pitchFamily="49" charset="-122"/>
              </a:rPr>
              <a:t> 晋升</a:t>
            </a:r>
          </a:p>
          <a:p>
            <a:pPr algn="just" eaLnBrk="1" hangingPunct="1">
              <a:buClr>
                <a:srgbClr val="00FF00"/>
              </a:buClr>
              <a:buFont typeface="Wingdings" panose="05000000000000000000" pitchFamily="2" charset="2"/>
              <a:buChar char="n"/>
            </a:pPr>
            <a:r>
              <a:rPr lang="zh-CN" altLang="en-US" sz="1000" u="none" dirty="0">
                <a:latin typeface="Times New Roman" panose="02020603050405020304" pitchFamily="18" charset="0"/>
                <a:ea typeface="幼圆" panose="02010509060101010101" pitchFamily="49" charset="-122"/>
              </a:rPr>
              <a:t> 工作再设计</a:t>
            </a:r>
          </a:p>
          <a:p>
            <a:pPr algn="just" eaLnBrk="1" hangingPunct="1">
              <a:buClr>
                <a:srgbClr val="00FF00"/>
              </a:buClr>
              <a:buFont typeface="Wingdings" panose="05000000000000000000" pitchFamily="2" charset="2"/>
              <a:buChar char="n"/>
            </a:pPr>
            <a:r>
              <a:rPr lang="zh-CN" altLang="en-US" sz="1000" u="none" dirty="0">
                <a:latin typeface="Times New Roman" panose="02020603050405020304" pitchFamily="18" charset="0"/>
                <a:ea typeface="幼圆" panose="02010509060101010101" pitchFamily="49" charset="-122"/>
              </a:rPr>
              <a:t> 借调</a:t>
            </a:r>
          </a:p>
        </p:txBody>
      </p:sp>
      <p:sp>
        <p:nvSpPr>
          <p:cNvPr id="670738" name="文本框 670737"/>
          <p:cNvSpPr txBox="1"/>
          <p:nvPr/>
        </p:nvSpPr>
        <p:spPr>
          <a:xfrm>
            <a:off x="3421063" y="6253163"/>
            <a:ext cx="1011237" cy="300037"/>
          </a:xfrm>
          <a:prstGeom prst="rect">
            <a:avLst/>
          </a:prstGeom>
          <a:solidFill>
            <a:srgbClr val="CCFFCC"/>
          </a:solidFill>
          <a:ln w="9525" cap="flat" cmpd="sng">
            <a:prstDash val="solid"/>
            <a:miter/>
            <a:headEnd type="none" w="med" len="med"/>
            <a:tailEnd type="none" w="med" len="med"/>
          </a:ln>
          <a:scene3d>
            <a:camera prst="legacyObliqueTopLeft">
              <a:rot lat="0" lon="0" rev="0"/>
            </a:camera>
            <a:lightRig rig="legacyFlat3" dir="t"/>
          </a:scene3d>
          <a:sp3d extrusionH="201600" prstMaterial="legacyMatte">
            <a:bevelT w="13500" h="13500" prst="angle"/>
            <a:bevelB w="13500" h="13500" prst="angle"/>
            <a:extrusionClr>
              <a:srgbClr val="CCFFCC"/>
            </a:extrusionClr>
          </a:sp3d>
        </p:spPr>
        <p:txBody>
          <a:bodyPr>
            <a:flatTx/>
          </a:bodyPr>
          <a:lstStyle/>
          <a:p>
            <a:pPr algn="ctr" eaLnBrk="1" hangingPunct="1"/>
            <a:r>
              <a:rPr lang="zh-CN" altLang="en-US" sz="1200" u="none" dirty="0">
                <a:latin typeface="Times New Roman" panose="02020603050405020304" pitchFamily="18" charset="0"/>
                <a:ea typeface="幼圆" panose="02010509060101010101" pitchFamily="49" charset="-122"/>
              </a:rPr>
              <a:t>执行反馈</a:t>
            </a:r>
          </a:p>
        </p:txBody>
      </p:sp>
      <p:sp>
        <p:nvSpPr>
          <p:cNvPr id="670739" name="文本框 670738"/>
          <p:cNvSpPr txBox="1"/>
          <p:nvPr/>
        </p:nvSpPr>
        <p:spPr>
          <a:xfrm>
            <a:off x="914400" y="2346325"/>
            <a:ext cx="1338263" cy="1052513"/>
          </a:xfrm>
          <a:prstGeom prst="rect">
            <a:avLst/>
          </a:prstGeom>
          <a:solidFill>
            <a:srgbClr val="CCFFCC"/>
          </a:solidFill>
          <a:ln w="9525" cap="flat" cmpd="sng">
            <a:prstDash val="solid"/>
            <a:miter/>
            <a:headEnd type="none" w="med" len="med"/>
            <a:tailEnd type="none" w="med" len="med"/>
          </a:ln>
          <a:scene3d>
            <a:camera prst="legacyObliqueTopLeft">
              <a:rot lat="0" lon="0" rev="0"/>
            </a:camera>
            <a:lightRig rig="legacyFlat3" dir="t"/>
          </a:scene3d>
          <a:sp3d extrusionH="201600" prstMaterial="legacyMatte">
            <a:bevelT w="13500" h="13500" prst="angle"/>
            <a:bevelB w="13500" h="13500" prst="angle"/>
            <a:extrusionClr>
              <a:srgbClr val="CCFFCC"/>
            </a:extrusionClr>
          </a:sp3d>
        </p:spPr>
        <p:txBody>
          <a:bodyPr>
            <a:flatTx/>
          </a:bodyPr>
          <a:lstStyle/>
          <a:p>
            <a:pPr algn="ctr" eaLnBrk="1" hangingPunct="1">
              <a:spcAft>
                <a:spcPct val="40000"/>
              </a:spcAft>
            </a:pPr>
            <a:r>
              <a:rPr lang="zh-CN" altLang="en-US" sz="1000" b="1" u="sng" dirty="0">
                <a:latin typeface="Times New Roman" panose="02020603050405020304" pitchFamily="18" charset="0"/>
                <a:ea typeface="幼圆" panose="02010509060101010101" pitchFamily="49" charset="-122"/>
              </a:rPr>
              <a:t>影响供给因素</a:t>
            </a:r>
          </a:p>
          <a:p>
            <a:pPr algn="just" eaLnBrk="1" hangingPunct="1">
              <a:buClr>
                <a:srgbClr val="FF9900"/>
              </a:buClr>
              <a:buFont typeface="Wingdings" panose="05000000000000000000" pitchFamily="2" charset="2"/>
              <a:buChar char="l"/>
            </a:pPr>
            <a:r>
              <a:rPr lang="zh-CN" altLang="en-US" sz="1000" u="none" dirty="0">
                <a:latin typeface="Times New Roman" panose="02020603050405020304" pitchFamily="18" charset="0"/>
                <a:ea typeface="幼圆" panose="02010509060101010101" pitchFamily="49" charset="-122"/>
              </a:rPr>
              <a:t> 现有人力资源</a:t>
            </a:r>
          </a:p>
          <a:p>
            <a:pPr algn="just" eaLnBrk="1" hangingPunct="1">
              <a:buClr>
                <a:srgbClr val="FF9900"/>
              </a:buClr>
              <a:buFont typeface="Wingdings" panose="05000000000000000000" pitchFamily="2" charset="2"/>
              <a:buChar char="l"/>
            </a:pPr>
            <a:r>
              <a:rPr lang="zh-CN" altLang="en-US" sz="1000" u="none" dirty="0">
                <a:latin typeface="Times New Roman" panose="02020603050405020304" pitchFamily="18" charset="0"/>
                <a:ea typeface="幼圆" panose="02010509060101010101" pitchFamily="49" charset="-122"/>
              </a:rPr>
              <a:t> 预期职位空缺</a:t>
            </a:r>
          </a:p>
          <a:p>
            <a:pPr algn="just" eaLnBrk="1" hangingPunct="1">
              <a:buClr>
                <a:srgbClr val="FF9900"/>
              </a:buClr>
              <a:buFont typeface="Wingdings" panose="05000000000000000000" pitchFamily="2" charset="2"/>
              <a:buChar char="l"/>
            </a:pPr>
            <a:r>
              <a:rPr lang="zh-CN" altLang="en-US" sz="1000" u="none" dirty="0">
                <a:latin typeface="Times New Roman" panose="02020603050405020304" pitchFamily="18" charset="0"/>
                <a:ea typeface="幼圆" panose="02010509060101010101" pitchFamily="49" charset="-122"/>
              </a:rPr>
              <a:t> 劳动市场</a:t>
            </a:r>
          </a:p>
          <a:p>
            <a:pPr algn="just" eaLnBrk="1" hangingPunct="1">
              <a:buClr>
                <a:srgbClr val="FF9900"/>
              </a:buClr>
              <a:buFont typeface="Wingdings" panose="05000000000000000000" pitchFamily="2" charset="2"/>
              <a:buChar char="l"/>
            </a:pPr>
            <a:r>
              <a:rPr lang="zh-CN" altLang="en-US" sz="1000" u="none" dirty="0">
                <a:latin typeface="Times New Roman" panose="02020603050405020304" pitchFamily="18" charset="0"/>
                <a:ea typeface="幼圆" panose="02010509060101010101" pitchFamily="49" charset="-122"/>
              </a:rPr>
              <a:t> 社会政策</a:t>
            </a:r>
          </a:p>
        </p:txBody>
      </p:sp>
      <p:sp>
        <p:nvSpPr>
          <p:cNvPr id="670740" name="直接连接符 670739"/>
          <p:cNvSpPr/>
          <p:nvPr/>
        </p:nvSpPr>
        <p:spPr>
          <a:xfrm>
            <a:off x="3032125" y="1746250"/>
            <a:ext cx="2100263" cy="0"/>
          </a:xfrm>
          <a:prstGeom prst="line">
            <a:avLst/>
          </a:prstGeom>
          <a:ln w="9525" cap="flat" cmpd="sng">
            <a:solidFill>
              <a:srgbClr val="FF6600"/>
            </a:solidFill>
            <a:prstDash val="solid"/>
            <a:headEnd type="none" w="med" len="med"/>
            <a:tailEnd type="none" w="med" len="med"/>
          </a:ln>
        </p:spPr>
      </p:sp>
      <p:sp>
        <p:nvSpPr>
          <p:cNvPr id="670741" name="直接连接符 670740"/>
          <p:cNvSpPr/>
          <p:nvPr/>
        </p:nvSpPr>
        <p:spPr>
          <a:xfrm>
            <a:off x="3032125" y="1744663"/>
            <a:ext cx="0" cy="150812"/>
          </a:xfrm>
          <a:prstGeom prst="line">
            <a:avLst/>
          </a:prstGeom>
          <a:ln w="9525" cap="flat" cmpd="sng">
            <a:solidFill>
              <a:srgbClr val="FF6600"/>
            </a:solidFill>
            <a:prstDash val="solid"/>
            <a:headEnd type="none" w="med" len="med"/>
            <a:tailEnd type="triangle" w="sm" len="med"/>
          </a:ln>
        </p:spPr>
      </p:sp>
      <p:sp>
        <p:nvSpPr>
          <p:cNvPr id="670742" name="直接连接符 670741"/>
          <p:cNvSpPr/>
          <p:nvPr/>
        </p:nvSpPr>
        <p:spPr>
          <a:xfrm>
            <a:off x="5132388" y="1744663"/>
            <a:ext cx="0" cy="150812"/>
          </a:xfrm>
          <a:prstGeom prst="line">
            <a:avLst/>
          </a:prstGeom>
          <a:ln w="9525" cap="flat" cmpd="sng">
            <a:solidFill>
              <a:srgbClr val="FF6600"/>
            </a:solidFill>
            <a:prstDash val="solid"/>
            <a:headEnd type="none" w="med" len="med"/>
            <a:tailEnd type="triangle" w="sm" len="med"/>
          </a:ln>
        </p:spPr>
      </p:sp>
      <p:sp>
        <p:nvSpPr>
          <p:cNvPr id="670743" name="直接连接符 670742"/>
          <p:cNvSpPr/>
          <p:nvPr/>
        </p:nvSpPr>
        <p:spPr>
          <a:xfrm>
            <a:off x="4198938" y="1595438"/>
            <a:ext cx="0" cy="150812"/>
          </a:xfrm>
          <a:prstGeom prst="line">
            <a:avLst/>
          </a:prstGeom>
          <a:ln w="9525" cap="flat" cmpd="sng">
            <a:solidFill>
              <a:srgbClr val="FF6600"/>
            </a:solidFill>
            <a:prstDash val="solid"/>
            <a:headEnd type="none" w="med" len="med"/>
            <a:tailEnd type="none" w="med" len="med"/>
          </a:ln>
        </p:spPr>
      </p:sp>
      <p:sp>
        <p:nvSpPr>
          <p:cNvPr id="670744" name="直接连接符 670743"/>
          <p:cNvSpPr/>
          <p:nvPr/>
        </p:nvSpPr>
        <p:spPr>
          <a:xfrm>
            <a:off x="3806825" y="2044700"/>
            <a:ext cx="701675" cy="0"/>
          </a:xfrm>
          <a:prstGeom prst="line">
            <a:avLst/>
          </a:prstGeom>
          <a:ln w="9525" cap="flat" cmpd="sng">
            <a:solidFill>
              <a:srgbClr val="FF6600"/>
            </a:solidFill>
            <a:prstDash val="solid"/>
            <a:headEnd type="none" w="med" len="med"/>
            <a:tailEnd type="triangle" w="sm" len="med"/>
          </a:ln>
        </p:spPr>
      </p:sp>
      <p:sp>
        <p:nvSpPr>
          <p:cNvPr id="670745" name="直接连接符 670744"/>
          <p:cNvSpPr/>
          <p:nvPr/>
        </p:nvSpPr>
        <p:spPr>
          <a:xfrm>
            <a:off x="3032125" y="2197100"/>
            <a:ext cx="0" cy="450850"/>
          </a:xfrm>
          <a:prstGeom prst="line">
            <a:avLst/>
          </a:prstGeom>
          <a:ln w="9525" cap="flat" cmpd="sng">
            <a:solidFill>
              <a:srgbClr val="FF6600"/>
            </a:solidFill>
            <a:prstDash val="solid"/>
            <a:headEnd type="none" w="med" len="med"/>
            <a:tailEnd type="triangle" w="sm" len="med"/>
          </a:ln>
        </p:spPr>
      </p:sp>
      <p:sp>
        <p:nvSpPr>
          <p:cNvPr id="670746" name="直接连接符 670745"/>
          <p:cNvSpPr/>
          <p:nvPr/>
        </p:nvSpPr>
        <p:spPr>
          <a:xfrm>
            <a:off x="5132388" y="2197100"/>
            <a:ext cx="0" cy="450850"/>
          </a:xfrm>
          <a:prstGeom prst="line">
            <a:avLst/>
          </a:prstGeom>
          <a:ln w="9525" cap="flat" cmpd="sng">
            <a:solidFill>
              <a:srgbClr val="FF6600"/>
            </a:solidFill>
            <a:prstDash val="solid"/>
            <a:headEnd type="none" w="med" len="med"/>
            <a:tailEnd type="triangle" w="sm" len="med"/>
          </a:ln>
        </p:spPr>
      </p:sp>
      <p:sp>
        <p:nvSpPr>
          <p:cNvPr id="670747" name="直接连接符 670746"/>
          <p:cNvSpPr/>
          <p:nvPr/>
        </p:nvSpPr>
        <p:spPr>
          <a:xfrm>
            <a:off x="3887788" y="2744788"/>
            <a:ext cx="622300" cy="0"/>
          </a:xfrm>
          <a:prstGeom prst="line">
            <a:avLst/>
          </a:prstGeom>
          <a:ln w="9525" cap="flat" cmpd="sng">
            <a:solidFill>
              <a:srgbClr val="FF6600"/>
            </a:solidFill>
            <a:prstDash val="solid"/>
            <a:headEnd type="none" w="med" len="med"/>
            <a:tailEnd type="triangle" w="sm" len="med"/>
          </a:ln>
        </p:spPr>
      </p:sp>
      <p:sp>
        <p:nvSpPr>
          <p:cNvPr id="670748" name="直接连接符 670747"/>
          <p:cNvSpPr/>
          <p:nvPr/>
        </p:nvSpPr>
        <p:spPr>
          <a:xfrm>
            <a:off x="5132388" y="2947988"/>
            <a:ext cx="0" cy="600075"/>
          </a:xfrm>
          <a:prstGeom prst="line">
            <a:avLst/>
          </a:prstGeom>
          <a:ln w="9525" cap="flat" cmpd="sng">
            <a:solidFill>
              <a:srgbClr val="FF6600"/>
            </a:solidFill>
            <a:prstDash val="solid"/>
            <a:headEnd type="none" w="med" len="med"/>
            <a:tailEnd type="triangle" w="sm" len="med"/>
          </a:ln>
        </p:spPr>
      </p:sp>
      <p:sp>
        <p:nvSpPr>
          <p:cNvPr id="670749" name="直接连接符 670748"/>
          <p:cNvSpPr/>
          <p:nvPr/>
        </p:nvSpPr>
        <p:spPr>
          <a:xfrm>
            <a:off x="4276725" y="3698875"/>
            <a:ext cx="0" cy="1501775"/>
          </a:xfrm>
          <a:prstGeom prst="line">
            <a:avLst/>
          </a:prstGeom>
          <a:ln w="9525" cap="flat" cmpd="sng">
            <a:solidFill>
              <a:srgbClr val="FF6600"/>
            </a:solidFill>
            <a:prstDash val="solid"/>
            <a:headEnd type="none" w="med" len="med"/>
            <a:tailEnd type="triangle" w="sm" len="med"/>
          </a:ln>
        </p:spPr>
      </p:sp>
      <p:sp>
        <p:nvSpPr>
          <p:cNvPr id="670750" name="直接连接符 670749"/>
          <p:cNvSpPr/>
          <p:nvPr/>
        </p:nvSpPr>
        <p:spPr>
          <a:xfrm>
            <a:off x="4276725" y="3698875"/>
            <a:ext cx="233363" cy="0"/>
          </a:xfrm>
          <a:prstGeom prst="line">
            <a:avLst/>
          </a:prstGeom>
          <a:ln w="9525" cap="flat" cmpd="sng">
            <a:solidFill>
              <a:srgbClr val="FF6600"/>
            </a:solidFill>
            <a:prstDash val="solid"/>
            <a:headEnd type="none" w="med" len="med"/>
            <a:tailEnd type="none" w="med" len="med"/>
          </a:ln>
        </p:spPr>
      </p:sp>
      <p:sp>
        <p:nvSpPr>
          <p:cNvPr id="670751" name="直接连接符 670750"/>
          <p:cNvSpPr/>
          <p:nvPr/>
        </p:nvSpPr>
        <p:spPr>
          <a:xfrm>
            <a:off x="4510088" y="4749800"/>
            <a:ext cx="0" cy="1052513"/>
          </a:xfrm>
          <a:prstGeom prst="line">
            <a:avLst/>
          </a:prstGeom>
          <a:ln w="9525" cap="flat" cmpd="sng">
            <a:solidFill>
              <a:srgbClr val="FF6600"/>
            </a:solidFill>
            <a:prstDash val="solid"/>
            <a:headEnd type="none" w="med" len="med"/>
            <a:tailEnd type="none" w="med" len="med"/>
          </a:ln>
        </p:spPr>
      </p:sp>
      <p:sp>
        <p:nvSpPr>
          <p:cNvPr id="670752" name="直接连接符 670751"/>
          <p:cNvSpPr/>
          <p:nvPr/>
        </p:nvSpPr>
        <p:spPr>
          <a:xfrm>
            <a:off x="4510088" y="4749800"/>
            <a:ext cx="155575" cy="0"/>
          </a:xfrm>
          <a:prstGeom prst="line">
            <a:avLst/>
          </a:prstGeom>
          <a:ln w="9525" cap="flat" cmpd="sng">
            <a:solidFill>
              <a:srgbClr val="FF6600"/>
            </a:solidFill>
            <a:prstDash val="solid"/>
            <a:headEnd type="none" w="med" len="med"/>
            <a:tailEnd type="none" w="med" len="med"/>
          </a:ln>
        </p:spPr>
      </p:sp>
      <p:sp>
        <p:nvSpPr>
          <p:cNvPr id="670753" name="直接连接符 670752"/>
          <p:cNvSpPr/>
          <p:nvPr/>
        </p:nvSpPr>
        <p:spPr>
          <a:xfrm>
            <a:off x="4510088" y="5802313"/>
            <a:ext cx="155575" cy="0"/>
          </a:xfrm>
          <a:prstGeom prst="line">
            <a:avLst/>
          </a:prstGeom>
          <a:ln w="9525" cap="flat" cmpd="sng">
            <a:solidFill>
              <a:srgbClr val="FF6600"/>
            </a:solidFill>
            <a:prstDash val="solid"/>
            <a:headEnd type="none" w="med" len="med"/>
            <a:tailEnd type="none" w="med" len="med"/>
          </a:ln>
        </p:spPr>
      </p:sp>
      <p:sp>
        <p:nvSpPr>
          <p:cNvPr id="670754" name="直接连接符 670753"/>
          <p:cNvSpPr/>
          <p:nvPr/>
        </p:nvSpPr>
        <p:spPr>
          <a:xfrm>
            <a:off x="4043363" y="2797175"/>
            <a:ext cx="0" cy="2403475"/>
          </a:xfrm>
          <a:prstGeom prst="line">
            <a:avLst/>
          </a:prstGeom>
          <a:ln w="9525" cap="flat" cmpd="sng">
            <a:solidFill>
              <a:srgbClr val="FF6600"/>
            </a:solidFill>
            <a:prstDash val="solid"/>
            <a:headEnd type="none" w="med" len="med"/>
            <a:tailEnd type="triangle" w="sm" len="med"/>
          </a:ln>
        </p:spPr>
      </p:sp>
      <p:sp>
        <p:nvSpPr>
          <p:cNvPr id="670755" name="直接连接符 670754"/>
          <p:cNvSpPr/>
          <p:nvPr/>
        </p:nvSpPr>
        <p:spPr>
          <a:xfrm>
            <a:off x="4432300" y="5351463"/>
            <a:ext cx="77788" cy="0"/>
          </a:xfrm>
          <a:prstGeom prst="line">
            <a:avLst/>
          </a:prstGeom>
          <a:ln w="9525" cap="flat" cmpd="sng">
            <a:solidFill>
              <a:srgbClr val="FF6600"/>
            </a:solidFill>
            <a:prstDash val="solid"/>
            <a:headEnd type="none" w="med" len="med"/>
            <a:tailEnd type="none" w="med" len="med"/>
          </a:ln>
        </p:spPr>
      </p:sp>
      <p:sp>
        <p:nvSpPr>
          <p:cNvPr id="670756" name="直接连接符 670755"/>
          <p:cNvSpPr/>
          <p:nvPr/>
        </p:nvSpPr>
        <p:spPr>
          <a:xfrm>
            <a:off x="3887788" y="5502275"/>
            <a:ext cx="0" cy="750888"/>
          </a:xfrm>
          <a:prstGeom prst="line">
            <a:avLst/>
          </a:prstGeom>
          <a:ln w="9525" cap="flat" cmpd="sng">
            <a:solidFill>
              <a:srgbClr val="FF6600"/>
            </a:solidFill>
            <a:prstDash val="solid"/>
            <a:headEnd type="none" w="med" len="med"/>
            <a:tailEnd type="triangle" w="sm" len="med"/>
          </a:ln>
        </p:spPr>
      </p:sp>
      <p:sp>
        <p:nvSpPr>
          <p:cNvPr id="670757" name="直接连接符 670756"/>
          <p:cNvSpPr/>
          <p:nvPr/>
        </p:nvSpPr>
        <p:spPr>
          <a:xfrm>
            <a:off x="5365750" y="5802313"/>
            <a:ext cx="155575" cy="0"/>
          </a:xfrm>
          <a:prstGeom prst="line">
            <a:avLst/>
          </a:prstGeom>
          <a:ln w="9525" cap="flat" cmpd="sng">
            <a:solidFill>
              <a:srgbClr val="FF6600"/>
            </a:solidFill>
            <a:prstDash val="solid"/>
            <a:headEnd type="none" w="med" len="med"/>
            <a:tailEnd type="none" w="med" len="med"/>
          </a:ln>
        </p:spPr>
      </p:sp>
      <p:sp>
        <p:nvSpPr>
          <p:cNvPr id="670758" name="直接连接符 670757"/>
          <p:cNvSpPr/>
          <p:nvPr/>
        </p:nvSpPr>
        <p:spPr>
          <a:xfrm>
            <a:off x="2252663" y="2797175"/>
            <a:ext cx="155575" cy="0"/>
          </a:xfrm>
          <a:prstGeom prst="line">
            <a:avLst/>
          </a:prstGeom>
          <a:ln w="9525" cap="flat" cmpd="sng">
            <a:solidFill>
              <a:srgbClr val="FF6600"/>
            </a:solidFill>
            <a:prstDash val="solid"/>
            <a:headEnd type="none" w="med" len="med"/>
            <a:tailEnd type="none" w="med" len="med"/>
          </a:ln>
        </p:spPr>
      </p:sp>
      <p:sp>
        <p:nvSpPr>
          <p:cNvPr id="670759" name="直接连接符 670758"/>
          <p:cNvSpPr/>
          <p:nvPr/>
        </p:nvSpPr>
        <p:spPr>
          <a:xfrm>
            <a:off x="5754688" y="2046288"/>
            <a:ext cx="312737" cy="0"/>
          </a:xfrm>
          <a:prstGeom prst="line">
            <a:avLst/>
          </a:prstGeom>
          <a:ln w="9525" cap="flat" cmpd="sng">
            <a:solidFill>
              <a:srgbClr val="FF6600"/>
            </a:solidFill>
            <a:prstDash val="solid"/>
            <a:headEnd type="none" w="med" len="med"/>
            <a:tailEnd type="none" w="med" len="med"/>
          </a:ln>
        </p:spPr>
      </p:sp>
      <p:sp>
        <p:nvSpPr>
          <p:cNvPr id="670760" name="直接连接符 670759"/>
          <p:cNvSpPr/>
          <p:nvPr/>
        </p:nvSpPr>
        <p:spPr>
          <a:xfrm>
            <a:off x="5832475" y="3698875"/>
            <a:ext cx="234950" cy="0"/>
          </a:xfrm>
          <a:prstGeom prst="line">
            <a:avLst/>
          </a:prstGeom>
          <a:ln w="9525" cap="flat" cmpd="sng">
            <a:solidFill>
              <a:srgbClr val="FF6600"/>
            </a:solidFill>
            <a:prstDash val="solid"/>
            <a:headEnd type="none" w="med" len="med"/>
            <a:tailEnd type="none" w="med" len="med"/>
          </a:ln>
        </p:spPr>
      </p:sp>
      <p:sp>
        <p:nvSpPr>
          <p:cNvPr id="670761" name="直接连接符 670760"/>
          <p:cNvSpPr/>
          <p:nvPr/>
        </p:nvSpPr>
        <p:spPr>
          <a:xfrm>
            <a:off x="5365750" y="4600575"/>
            <a:ext cx="155575" cy="0"/>
          </a:xfrm>
          <a:prstGeom prst="line">
            <a:avLst/>
          </a:prstGeom>
          <a:ln w="9525" cap="flat" cmpd="sng">
            <a:solidFill>
              <a:srgbClr val="FF6600"/>
            </a:solidFill>
            <a:prstDash val="solid"/>
            <a:headEnd type="none" w="med" len="med"/>
            <a:tailEnd type="none" w="med" len="med"/>
          </a:ln>
        </p:spPr>
      </p:sp>
      <p:sp>
        <p:nvSpPr>
          <p:cNvPr id="670762" name="直接连接符 670761"/>
          <p:cNvSpPr/>
          <p:nvPr/>
        </p:nvSpPr>
        <p:spPr>
          <a:xfrm>
            <a:off x="4043363" y="2797175"/>
            <a:ext cx="466725" cy="0"/>
          </a:xfrm>
          <a:prstGeom prst="line">
            <a:avLst/>
          </a:prstGeom>
          <a:ln w="9525" cap="flat" cmpd="sng">
            <a:solidFill>
              <a:srgbClr val="FF6600"/>
            </a:solidFill>
            <a:prstDash val="solid"/>
            <a:headEnd type="none" w="med" len="med"/>
            <a:tailEnd type="none" w="med" len="med"/>
          </a:ln>
        </p:spPr>
      </p:sp>
    </p:spTree>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954" name="标题 765953"/>
          <p:cNvSpPr>
            <a:spLocks noGrp="1"/>
          </p:cNvSpPr>
          <p:nvPr>
            <p:ph type="ctrTitle"/>
          </p:nvPr>
        </p:nvSpPr>
        <p:spPr>
          <a:xfrm>
            <a:off x="609600" y="3095625"/>
            <a:ext cx="3884613" cy="715963"/>
          </a:xfrm>
          <a:ln/>
        </p:spPr>
        <p:txBody>
          <a:bodyPr lIns="0" tIns="0" rIns="0" bIns="0" anchor="b"/>
          <a:lstStyle/>
          <a:p>
            <a:pPr algn="ctr" defTabSz="914400">
              <a:buSzTx/>
            </a:pPr>
            <a:r>
              <a:rPr lang="zh-CN" altLang="en-US" sz="3200" b="1" kern="1200" baseline="0" dirty="0">
                <a:latin typeface="楷体" panose="02010609060101010101" pitchFamily="49" charset="-122"/>
                <a:ea typeface="楷体" panose="02010609060101010101" pitchFamily="49" charset="-122"/>
              </a:rPr>
              <a:t>第一节人力资源概论</a:t>
            </a:r>
            <a:br>
              <a:rPr lang="zh-CN" altLang="en-US" sz="3200" kern="1200" baseline="0" dirty="0">
                <a:latin typeface="楷体" panose="02010609060101010101" pitchFamily="49" charset="-122"/>
                <a:ea typeface="楷体" panose="02010609060101010101" pitchFamily="49" charset="-122"/>
              </a:rPr>
            </a:br>
            <a:endParaRPr lang="zh-CN" altLang="en-US" sz="3200" kern="1200" baseline="0" dirty="0">
              <a:latin typeface="楷体" panose="02010609060101010101" pitchFamily="49" charset="-122"/>
              <a:ea typeface="楷体" panose="02010609060101010101" pitchFamily="49" charset="-122"/>
            </a:endParaRPr>
          </a:p>
        </p:txBody>
      </p:sp>
      <p:sp>
        <p:nvSpPr>
          <p:cNvPr id="765955" name="副标题 765954"/>
          <p:cNvSpPr>
            <a:spLocks noGrp="1"/>
          </p:cNvSpPr>
          <p:nvPr>
            <p:ph type="subTitle" idx="1"/>
          </p:nvPr>
        </p:nvSpPr>
        <p:spPr>
          <a:xfrm>
            <a:off x="611188" y="6858000"/>
            <a:ext cx="4105275" cy="100013"/>
          </a:xfrm>
          <a:ln/>
        </p:spPr>
        <p:txBody>
          <a:bodyPr lIns="0" tIns="0" rIns="0" bIns="0" anchor="t"/>
          <a:lstStyle/>
          <a:p>
            <a:pPr defTabSz="914400">
              <a:lnSpc>
                <a:spcPct val="75000"/>
              </a:lnSpc>
              <a:buSzPct val="75000"/>
            </a:pPr>
            <a:endParaRPr sz="1400" kern="1200" baseline="0" dirty="0">
              <a:latin typeface="楷体" panose="02010609060101010101" pitchFamily="49" charset="-122"/>
              <a:ea typeface="楷体" panose="0201060906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765954"/>
                                        </p:tgtEl>
                                        <p:attrNameLst>
                                          <p:attrName>style.visibility</p:attrName>
                                        </p:attrNameLst>
                                      </p:cBhvr>
                                      <p:to>
                                        <p:strVal val="visible"/>
                                      </p:to>
                                    </p:set>
                                    <p:animEffect transition="in" filter="blinds(horizontal)">
                                      <p:cBhvr>
                                        <p:cTn id="7" dur="500"/>
                                        <p:tgtEl>
                                          <p:spTgt spid="765954"/>
                                        </p:tgtEl>
                                      </p:cBhvr>
                                    </p:animEffect>
                                  </p:childTnLst>
                                </p:cTn>
                              </p:par>
                            </p:childTnLst>
                          </p:cTn>
                        </p:par>
                        <p:par>
                          <p:cTn id="8" fill="hold">
                            <p:stCondLst>
                              <p:cond delay="500"/>
                            </p:stCondLst>
                            <p:childTnLst>
                              <p:par>
                                <p:cTn id="9" presetID="15" presetClass="entr" presetSubtype="0" fill="hold" grpId="0" nodeType="afterEffect" nodePh="1">
                                  <p:stCondLst>
                                    <p:cond delay="0"/>
                                  </p:stCondLst>
                                  <p:endCondLst>
                                    <p:cond evt="begin" delay="0">
                                      <p:tn val="9"/>
                                    </p:cond>
                                  </p:endCondLst>
                                  <p:childTnLst>
                                    <p:set>
                                      <p:cBhvr>
                                        <p:cTn id="10" dur="1" fill="hold">
                                          <p:stCondLst>
                                            <p:cond delay="0"/>
                                          </p:stCondLst>
                                        </p:cTn>
                                        <p:tgtEl>
                                          <p:spTgt spid="765955">
                                            <p:txEl>
                                              <p:pRg st="0" end="0"/>
                                            </p:txEl>
                                          </p:spTgt>
                                        </p:tgtEl>
                                        <p:attrNameLst>
                                          <p:attrName>style.visibility</p:attrName>
                                        </p:attrNameLst>
                                      </p:cBhvr>
                                      <p:to>
                                        <p:strVal val="visible"/>
                                      </p:to>
                                    </p:set>
                                    <p:anim calcmode="lin" valueType="num">
                                      <p:cBhvr>
                                        <p:cTn id="11" dur="1000" fill="hold"/>
                                        <p:tgtEl>
                                          <p:spTgt spid="765955">
                                            <p:txEl>
                                              <p:pRg st="0" end="0"/>
                                            </p:txEl>
                                          </p:spTgt>
                                        </p:tgtEl>
                                        <p:attrNameLst>
                                          <p:attrName>ppt_w</p:attrName>
                                        </p:attrNameLst>
                                      </p:cBhvr>
                                      <p:tavLst>
                                        <p:tav tm="0">
                                          <p:val>
                                            <p:fltVal val="0"/>
                                          </p:val>
                                        </p:tav>
                                        <p:tav tm="100000">
                                          <p:val>
                                            <p:strVal val="#ppt_w"/>
                                          </p:val>
                                        </p:tav>
                                      </p:tavLst>
                                    </p:anim>
                                    <p:anim calcmode="lin" valueType="num">
                                      <p:cBhvr>
                                        <p:cTn id="12" dur="1000" fill="hold"/>
                                        <p:tgtEl>
                                          <p:spTgt spid="765955">
                                            <p:txEl>
                                              <p:pRg st="0" end="0"/>
                                            </p:txEl>
                                          </p:spTgt>
                                        </p:tgtEl>
                                        <p:attrNameLst>
                                          <p:attrName>ppt_h</p:attrName>
                                        </p:attrNameLst>
                                      </p:cBhvr>
                                      <p:tavLst>
                                        <p:tav tm="0">
                                          <p:val>
                                            <p:fltVal val="0"/>
                                          </p:val>
                                        </p:tav>
                                        <p:tav tm="100000">
                                          <p:val>
                                            <p:strVal val="#ppt_h"/>
                                          </p:val>
                                        </p:tav>
                                      </p:tavLst>
                                    </p:anim>
                                    <p:anim calcmode="lin" valueType="num">
                                      <p:cBhvr>
                                        <p:cTn id="13" dur="1000" fill="hold"/>
                                        <p:tgtEl>
                                          <p:spTgt spid="765955">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4" dur="1000" fill="hold"/>
                                        <p:tgtEl>
                                          <p:spTgt spid="765955">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5954" grpId="0"/>
      <p:bldP spid="765955" grpId="0" build="p" advAuto="100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657410" name="矩形 657409"/>
          <p:cNvSpPr/>
          <p:nvPr/>
        </p:nvSpPr>
        <p:spPr>
          <a:xfrm>
            <a:off x="533400" y="533400"/>
            <a:ext cx="7391400" cy="457200"/>
          </a:xfrm>
          <a:prstGeom prst="rect">
            <a:avLst/>
          </a:prstGeom>
          <a:noFill/>
          <a:ln w="9525">
            <a:noFill/>
          </a:ln>
          <a:effectLst>
            <a:outerShdw dist="35921" dir="2699999" algn="ctr" rotWithShape="0">
              <a:schemeClr val="bg1"/>
            </a:outerShdw>
          </a:effectLst>
        </p:spPr>
        <p:txBody>
          <a:bodyPr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Times New Roman" panose="02020603050405020304" pitchFamily="18" charset="0"/>
                <a:ea typeface="宋体" panose="02010600030101010101" pitchFamily="2" charset="-122"/>
              </a:defRPr>
            </a:lvl1pPr>
          </a:lstStyle>
          <a:p>
            <a:pPr lvl="0" algn="just"/>
            <a:r>
              <a:rPr lang="zh-CN" altLang="en-US" sz="3200" b="1" i="1" dirty="0">
                <a:solidFill>
                  <a:srgbClr val="FF6600"/>
                </a:solidFill>
                <a:latin typeface="黑体" panose="02010609060101010101" pitchFamily="49" charset="-122"/>
                <a:ea typeface="黑体" panose="02010609060101010101" pitchFamily="49" charset="-122"/>
              </a:rPr>
              <a:t>六、三个层次的企业计划对</a:t>
            </a:r>
            <a:r>
              <a:rPr lang="en-US" altLang="zh-CN" sz="3200" b="1" i="1" dirty="0">
                <a:solidFill>
                  <a:srgbClr val="FF6600"/>
                </a:solidFill>
                <a:latin typeface="黑体" panose="02010609060101010101" pitchFamily="49" charset="-122"/>
                <a:ea typeface="黑体" panose="02010609060101010101" pitchFamily="49" charset="-122"/>
              </a:rPr>
              <a:t>HRP</a:t>
            </a:r>
            <a:r>
              <a:rPr lang="zh-CN" altLang="en-US" sz="3200" b="1" i="1" dirty="0">
                <a:solidFill>
                  <a:srgbClr val="FF6600"/>
                </a:solidFill>
                <a:latin typeface="黑体" panose="02010609060101010101" pitchFamily="49" charset="-122"/>
                <a:ea typeface="黑体" panose="02010609060101010101" pitchFamily="49" charset="-122"/>
              </a:rPr>
              <a:t>的影响</a:t>
            </a:r>
            <a:endParaRPr lang="zh-CN" altLang="en-US" sz="3200" i="1" dirty="0">
              <a:solidFill>
                <a:srgbClr val="FF6600"/>
              </a:solidFill>
              <a:latin typeface="黑体" panose="02010609060101010101" pitchFamily="49" charset="-122"/>
              <a:ea typeface="黑体" panose="02010609060101010101" pitchFamily="49" charset="-122"/>
            </a:endParaRPr>
          </a:p>
        </p:txBody>
      </p:sp>
      <p:sp>
        <p:nvSpPr>
          <p:cNvPr id="657411" name="矩形 657410"/>
          <p:cNvSpPr/>
          <p:nvPr/>
        </p:nvSpPr>
        <p:spPr>
          <a:xfrm>
            <a:off x="762000" y="1600200"/>
            <a:ext cx="7772400" cy="4114800"/>
          </a:xfrm>
          <a:prstGeom prst="rect">
            <a:avLst/>
          </a:prstGeom>
          <a:noFill/>
          <a:ln w="9525">
            <a:noFill/>
          </a:ln>
        </p:spPr>
        <p:txBody>
          <a:bodyPr/>
          <a:lstStyle>
            <a:lvl1pPr marL="342900" lvl="0" indent="-342900" algn="just" defTabSz="914400" rtl="0" eaLnBrk="1" fontAlgn="base" latinLnBrk="0" hangingPunct="1">
              <a:lnSpc>
                <a:spcPct val="100000"/>
              </a:lnSpc>
              <a:spcBef>
                <a:spcPct val="20000"/>
              </a:spcBef>
              <a:spcAft>
                <a:spcPct val="0"/>
              </a:spcAft>
              <a:buChar char="•"/>
              <a:defRPr sz="32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5pPr>
          </a:lstStyle>
          <a:p>
            <a:pPr lvl="0"/>
            <a:endParaRPr lang="en-US" altLang="zh-CN" dirty="0"/>
          </a:p>
          <a:p>
            <a:pPr lvl="0"/>
            <a:endParaRPr lang="en-US" altLang="zh-CN" dirty="0"/>
          </a:p>
          <a:p>
            <a:pPr lvl="0"/>
            <a:endParaRPr lang="en-US" altLang="zh-CN" dirty="0"/>
          </a:p>
          <a:p>
            <a:pPr lvl="0"/>
            <a:endParaRPr lang="en-US" altLang="zh-CN" dirty="0"/>
          </a:p>
          <a:p>
            <a:pPr lvl="0"/>
            <a:endParaRPr lang="en-US" altLang="zh-CN" dirty="0"/>
          </a:p>
          <a:p>
            <a:pPr lvl="0"/>
            <a:endParaRPr lang="en-US" altLang="zh-CN" dirty="0"/>
          </a:p>
          <a:p>
            <a:pPr lvl="0"/>
            <a:endParaRPr lang="en-US" altLang="zh-CN" dirty="0"/>
          </a:p>
          <a:p>
            <a:pPr lvl="0"/>
            <a:endParaRPr lang="en-US" altLang="zh-CN" dirty="0"/>
          </a:p>
          <a:p>
            <a:pPr lvl="0"/>
            <a:endParaRPr lang="en-US" altLang="zh-CN" dirty="0"/>
          </a:p>
          <a:p>
            <a:pPr lvl="0"/>
            <a:endParaRPr lang="en-US" altLang="zh-CN" dirty="0"/>
          </a:p>
          <a:p>
            <a:pPr lvl="0"/>
            <a:endParaRPr lang="en-US" altLang="zh-CN" dirty="0"/>
          </a:p>
          <a:p>
            <a:pPr lvl="0"/>
            <a:endParaRPr lang="en-US" altLang="zh-CN" dirty="0"/>
          </a:p>
          <a:p>
            <a:pPr lvl="0"/>
            <a:endParaRPr lang="en-US" altLang="zh-CN" dirty="0"/>
          </a:p>
          <a:p>
            <a:pPr lvl="0"/>
            <a:endParaRPr lang="en-US" altLang="zh-CN" dirty="0"/>
          </a:p>
          <a:p>
            <a:pPr lvl="0"/>
            <a:endParaRPr lang="en-US" altLang="zh-CN" dirty="0"/>
          </a:p>
          <a:p>
            <a:pPr lvl="0"/>
            <a:endParaRPr lang="en-US" altLang="zh-CN" dirty="0"/>
          </a:p>
          <a:p>
            <a:pPr lvl="0"/>
            <a:endParaRPr lang="en-US" altLang="zh-CN" dirty="0"/>
          </a:p>
          <a:p>
            <a:pPr marL="819150" lvl="1" indent="-285750">
              <a:buNone/>
            </a:pPr>
            <a:endParaRPr lang="en-US" altLang="zh-CN"/>
          </a:p>
        </p:txBody>
      </p:sp>
      <p:sp>
        <p:nvSpPr>
          <p:cNvPr id="657412" name="文本框 657411"/>
          <p:cNvSpPr txBox="1"/>
          <p:nvPr/>
        </p:nvSpPr>
        <p:spPr>
          <a:xfrm>
            <a:off x="685800" y="1600200"/>
            <a:ext cx="533400" cy="1727200"/>
          </a:xfrm>
          <a:prstGeom prst="rect">
            <a:avLst/>
          </a:prstGeom>
          <a:gradFill rotWithShape="0">
            <a:gsLst>
              <a:gs pos="0">
                <a:srgbClr val="FFFFFF"/>
              </a:gs>
              <a:gs pos="100000">
                <a:srgbClr val="FFCC00"/>
              </a:gs>
            </a:gsLst>
            <a:lin ang="2700000" scaled="1"/>
            <a:tileRect/>
          </a:gradFill>
          <a:ln w="9525" cap="flat" cmpd="sng">
            <a:solidFill>
              <a:srgbClr val="969696"/>
            </a:solidFill>
            <a:prstDash val="solid"/>
            <a:miter/>
            <a:headEnd type="none" w="med" len="med"/>
            <a:tailEnd type="none" w="med" len="med"/>
          </a:ln>
          <a:effectLst>
            <a:outerShdw dist="107763" dir="2699999" algn="ctr" rotWithShape="0">
              <a:schemeClr val="bg2"/>
            </a:outerShdw>
          </a:effectLst>
        </p:spPr>
        <p:txBody>
          <a:bodyPr/>
          <a:lstStyle/>
          <a:p>
            <a:pPr algn="ctr" eaLnBrk="1" hangingPunct="1">
              <a:spcBef>
                <a:spcPct val="50000"/>
              </a:spcBef>
            </a:pPr>
            <a:r>
              <a:rPr lang="zh-CN" altLang="en-US" sz="1600" b="1" u="none" dirty="0">
                <a:latin typeface="Times New Roman" panose="02020603050405020304" pitchFamily="18" charset="0"/>
                <a:ea typeface="黑体" panose="02010609060101010101" pitchFamily="49" charset="-122"/>
              </a:rPr>
              <a:t>企业计划过程</a:t>
            </a:r>
            <a:endParaRPr lang="zh-CN" altLang="en-US" sz="2400" b="1" u="none">
              <a:latin typeface="Times New Roman" panose="02020603050405020304" pitchFamily="18" charset="0"/>
              <a:ea typeface="黑体" panose="02010609060101010101" pitchFamily="49" charset="-122"/>
            </a:endParaRPr>
          </a:p>
        </p:txBody>
      </p:sp>
      <p:sp>
        <p:nvSpPr>
          <p:cNvPr id="657413" name="文本框 657412"/>
          <p:cNvSpPr txBox="1"/>
          <p:nvPr/>
        </p:nvSpPr>
        <p:spPr>
          <a:xfrm>
            <a:off x="685800" y="3810000"/>
            <a:ext cx="533400" cy="2087563"/>
          </a:xfrm>
          <a:prstGeom prst="rect">
            <a:avLst/>
          </a:prstGeom>
          <a:gradFill rotWithShape="0">
            <a:gsLst>
              <a:gs pos="0">
                <a:srgbClr val="FFFFFF"/>
              </a:gs>
              <a:gs pos="100000">
                <a:srgbClr val="FFCC00"/>
              </a:gs>
            </a:gsLst>
            <a:lin ang="2700000" scaled="1"/>
            <a:tileRect/>
          </a:gradFill>
          <a:ln w="9525" cap="flat" cmpd="sng">
            <a:solidFill>
              <a:srgbClr val="969696"/>
            </a:solidFill>
            <a:prstDash val="solid"/>
            <a:miter/>
            <a:headEnd type="none" w="med" len="med"/>
            <a:tailEnd type="none" w="med" len="med"/>
          </a:ln>
          <a:effectLst>
            <a:outerShdw dist="107763" dir="2699999" algn="ctr" rotWithShape="0">
              <a:schemeClr val="bg2"/>
            </a:outerShdw>
          </a:effectLst>
        </p:spPr>
        <p:txBody>
          <a:bodyPr/>
          <a:lstStyle/>
          <a:p>
            <a:pPr algn="ctr" eaLnBrk="1" hangingPunct="1">
              <a:spcBef>
                <a:spcPct val="50000"/>
              </a:spcBef>
            </a:pPr>
            <a:r>
              <a:rPr lang="zh-CN" altLang="en-US" sz="1600" b="1" u="none" dirty="0">
                <a:latin typeface="Times New Roman" panose="02020603050405020304" pitchFamily="18" charset="0"/>
                <a:ea typeface="黑体" panose="02010609060101010101" pitchFamily="49" charset="-122"/>
              </a:rPr>
              <a:t>人力资源规划过程</a:t>
            </a:r>
            <a:endParaRPr lang="zh-CN" altLang="en-US" sz="1600" b="1" u="none">
              <a:latin typeface="Times New Roman" panose="02020603050405020304" pitchFamily="18" charset="0"/>
              <a:ea typeface="黑体" panose="02010609060101010101" pitchFamily="49" charset="-122"/>
            </a:endParaRPr>
          </a:p>
        </p:txBody>
      </p:sp>
      <p:sp>
        <p:nvSpPr>
          <p:cNvPr id="657414" name="文本框 657413"/>
          <p:cNvSpPr txBox="1"/>
          <p:nvPr/>
        </p:nvSpPr>
        <p:spPr>
          <a:xfrm>
            <a:off x="1752600" y="1600200"/>
            <a:ext cx="1524000" cy="1727200"/>
          </a:xfrm>
          <a:prstGeom prst="rect">
            <a:avLst/>
          </a:prstGeom>
          <a:gradFill rotWithShape="0">
            <a:gsLst>
              <a:gs pos="0">
                <a:srgbClr val="FFFFFF"/>
              </a:gs>
              <a:gs pos="100000">
                <a:srgbClr val="99FF99"/>
              </a:gs>
            </a:gsLst>
            <a:lin ang="2700000" scaled="1"/>
            <a:tileRect/>
          </a:gradFill>
          <a:ln w="9525" cap="flat" cmpd="sng">
            <a:solidFill>
              <a:srgbClr val="969696"/>
            </a:solidFill>
            <a:prstDash val="solid"/>
            <a:miter/>
            <a:headEnd type="none" w="med" len="med"/>
            <a:tailEnd type="none" w="med" len="med"/>
          </a:ln>
          <a:effectLst>
            <a:outerShdw dist="107763" dir="2699999" algn="ctr" rotWithShape="0">
              <a:schemeClr val="bg2"/>
            </a:outerShdw>
          </a:effectLst>
        </p:spPr>
        <p:txBody>
          <a:bodyPr/>
          <a:lstStyle/>
          <a:p>
            <a:pPr algn="ctr" eaLnBrk="1" hangingPunct="1">
              <a:spcBef>
                <a:spcPct val="50000"/>
              </a:spcBef>
            </a:pPr>
            <a:r>
              <a:rPr lang="zh-CN" altLang="en-US" sz="1600" u="sng" dirty="0">
                <a:latin typeface="Times New Roman" panose="02020603050405020304" pitchFamily="18" charset="0"/>
                <a:ea typeface="黑体" panose="02010609060101010101" pitchFamily="49" charset="-122"/>
              </a:rPr>
              <a:t>战略计划</a:t>
            </a:r>
          </a:p>
          <a:p>
            <a:pPr algn="ctr" eaLnBrk="1" hangingPunct="1">
              <a:lnSpc>
                <a:spcPct val="60000"/>
              </a:lnSpc>
              <a:spcBef>
                <a:spcPct val="50000"/>
              </a:spcBef>
            </a:pPr>
            <a:r>
              <a:rPr lang="zh-CN" altLang="en-US" sz="1200" u="none" dirty="0">
                <a:latin typeface="Times New Roman" panose="02020603050405020304" pitchFamily="18" charset="0"/>
              </a:rPr>
              <a:t>（长期）</a:t>
            </a:r>
          </a:p>
          <a:p>
            <a:pPr eaLnBrk="1" hangingPunct="1">
              <a:lnSpc>
                <a:spcPct val="60000"/>
              </a:lnSpc>
              <a:spcBef>
                <a:spcPct val="50000"/>
              </a:spcBef>
              <a:buClr>
                <a:srgbClr val="FF9900"/>
              </a:buClr>
              <a:buFont typeface="Wingdings" panose="05000000000000000000" pitchFamily="2" charset="2"/>
              <a:buChar char="n"/>
            </a:pPr>
            <a:r>
              <a:rPr lang="zh-CN" altLang="en-US" sz="1600" u="none" dirty="0">
                <a:latin typeface="Times New Roman" panose="02020603050405020304" pitchFamily="18" charset="0"/>
                <a:ea typeface="幼圆" panose="02010509060101010101" pitchFamily="49" charset="-122"/>
              </a:rPr>
              <a:t> 宗旨</a:t>
            </a:r>
          </a:p>
          <a:p>
            <a:pPr eaLnBrk="1" hangingPunct="1">
              <a:lnSpc>
                <a:spcPct val="60000"/>
              </a:lnSpc>
              <a:spcBef>
                <a:spcPct val="50000"/>
              </a:spcBef>
              <a:buClr>
                <a:srgbClr val="FF9900"/>
              </a:buClr>
              <a:buFont typeface="Wingdings" panose="05000000000000000000" pitchFamily="2" charset="2"/>
              <a:buChar char="n"/>
            </a:pPr>
            <a:r>
              <a:rPr lang="zh-CN" altLang="en-US" sz="1600" u="none" dirty="0">
                <a:latin typeface="Times New Roman" panose="02020603050405020304" pitchFamily="18" charset="0"/>
                <a:ea typeface="幼圆" panose="02010509060101010101" pitchFamily="49" charset="-122"/>
              </a:rPr>
              <a:t> 环境</a:t>
            </a:r>
          </a:p>
          <a:p>
            <a:pPr eaLnBrk="1" hangingPunct="1">
              <a:lnSpc>
                <a:spcPct val="60000"/>
              </a:lnSpc>
              <a:spcBef>
                <a:spcPct val="50000"/>
              </a:spcBef>
              <a:buClr>
                <a:srgbClr val="FF9900"/>
              </a:buClr>
              <a:buFont typeface="Wingdings" panose="05000000000000000000" pitchFamily="2" charset="2"/>
              <a:buChar char="n"/>
            </a:pPr>
            <a:r>
              <a:rPr lang="zh-CN" altLang="en-US" sz="1600" u="none" dirty="0">
                <a:latin typeface="Times New Roman" panose="02020603050405020304" pitchFamily="18" charset="0"/>
                <a:ea typeface="幼圆" panose="02010509060101010101" pitchFamily="49" charset="-122"/>
              </a:rPr>
              <a:t> 目标</a:t>
            </a:r>
          </a:p>
          <a:p>
            <a:pPr eaLnBrk="1" hangingPunct="1">
              <a:lnSpc>
                <a:spcPct val="60000"/>
              </a:lnSpc>
              <a:spcBef>
                <a:spcPct val="50000"/>
              </a:spcBef>
              <a:buClr>
                <a:srgbClr val="FF9900"/>
              </a:buClr>
              <a:buFont typeface="Wingdings" panose="05000000000000000000" pitchFamily="2" charset="2"/>
              <a:buChar char="n"/>
            </a:pPr>
            <a:r>
              <a:rPr lang="zh-CN" altLang="en-US" sz="1600" u="none" dirty="0">
                <a:latin typeface="Times New Roman" panose="02020603050405020304" pitchFamily="18" charset="0"/>
                <a:ea typeface="幼圆" panose="02010509060101010101" pitchFamily="49" charset="-122"/>
              </a:rPr>
              <a:t> 战略</a:t>
            </a:r>
            <a:endParaRPr lang="zh-CN" altLang="en-US" sz="1600" u="none">
              <a:latin typeface="Times New Roman" panose="02020603050405020304" pitchFamily="18" charset="0"/>
            </a:endParaRPr>
          </a:p>
        </p:txBody>
      </p:sp>
      <p:sp>
        <p:nvSpPr>
          <p:cNvPr id="657415" name="文本框 657414"/>
          <p:cNvSpPr txBox="1"/>
          <p:nvPr/>
        </p:nvSpPr>
        <p:spPr>
          <a:xfrm>
            <a:off x="3810000" y="1600200"/>
            <a:ext cx="1828800" cy="1727200"/>
          </a:xfrm>
          <a:prstGeom prst="rect">
            <a:avLst/>
          </a:prstGeom>
          <a:gradFill rotWithShape="0">
            <a:gsLst>
              <a:gs pos="0">
                <a:srgbClr val="FFFFFF"/>
              </a:gs>
              <a:gs pos="100000">
                <a:srgbClr val="99FF99"/>
              </a:gs>
            </a:gsLst>
            <a:lin ang="2700000" scaled="1"/>
            <a:tileRect/>
          </a:gradFill>
          <a:ln w="9525" cap="flat" cmpd="sng">
            <a:solidFill>
              <a:srgbClr val="969696"/>
            </a:solidFill>
            <a:prstDash val="solid"/>
            <a:miter/>
            <a:headEnd type="none" w="med" len="med"/>
            <a:tailEnd type="none" w="med" len="med"/>
          </a:ln>
          <a:effectLst>
            <a:outerShdw dist="107763" dir="2699999" algn="ctr" rotWithShape="0">
              <a:schemeClr val="bg2"/>
            </a:outerShdw>
          </a:effectLst>
        </p:spPr>
        <p:txBody>
          <a:bodyPr/>
          <a:lstStyle/>
          <a:p>
            <a:pPr marL="195580" indent="-195580" algn="ctr" eaLnBrk="1" hangingPunct="1">
              <a:spcBef>
                <a:spcPct val="50000"/>
              </a:spcBef>
            </a:pPr>
            <a:r>
              <a:rPr lang="zh-CN" altLang="en-US" sz="1600" u="sng" dirty="0">
                <a:latin typeface="Times New Roman" panose="02020603050405020304" pitchFamily="18" charset="0"/>
                <a:ea typeface="黑体" panose="02010609060101010101" pitchFamily="49" charset="-122"/>
              </a:rPr>
              <a:t>经营计划</a:t>
            </a:r>
          </a:p>
          <a:p>
            <a:pPr marL="195580" indent="-195580" algn="ctr" eaLnBrk="1" hangingPunct="1">
              <a:lnSpc>
                <a:spcPct val="80000"/>
              </a:lnSpc>
              <a:spcBef>
                <a:spcPct val="50000"/>
              </a:spcBef>
            </a:pPr>
            <a:r>
              <a:rPr lang="zh-CN" altLang="en-US" sz="1200" u="none" dirty="0">
                <a:latin typeface="Times New Roman" panose="02020603050405020304" pitchFamily="18" charset="0"/>
              </a:rPr>
              <a:t>（中长期）</a:t>
            </a:r>
          </a:p>
          <a:p>
            <a:pPr marL="195580" indent="-195580" eaLnBrk="1" hangingPunct="1">
              <a:lnSpc>
                <a:spcPct val="90000"/>
              </a:lnSpc>
              <a:spcBef>
                <a:spcPct val="50000"/>
              </a:spcBef>
              <a:buClr>
                <a:srgbClr val="FF9900"/>
              </a:buClr>
              <a:buFont typeface="Wingdings" panose="05000000000000000000" pitchFamily="2" charset="2"/>
              <a:buChar char="n"/>
            </a:pPr>
            <a:r>
              <a:rPr lang="zh-CN" altLang="en-US" sz="1600" u="none" dirty="0">
                <a:latin typeface="幼圆" panose="02010509060101010101" pitchFamily="49" charset="-122"/>
                <a:ea typeface="幼圆" panose="02010509060101010101" pitchFamily="49" charset="-122"/>
              </a:rPr>
              <a:t>计划方案所需的资源组织策略</a:t>
            </a:r>
          </a:p>
          <a:p>
            <a:pPr marL="195580" indent="-195580" eaLnBrk="1" hangingPunct="1">
              <a:lnSpc>
                <a:spcPct val="90000"/>
              </a:lnSpc>
              <a:spcBef>
                <a:spcPct val="50000"/>
              </a:spcBef>
              <a:buClr>
                <a:srgbClr val="FF9900"/>
              </a:buClr>
              <a:buFont typeface="Wingdings" panose="05000000000000000000" pitchFamily="2" charset="2"/>
              <a:buChar char="n"/>
            </a:pPr>
            <a:r>
              <a:rPr lang="zh-CN" altLang="en-US" sz="1600" u="none" dirty="0">
                <a:latin typeface="幼圆" panose="02010509060101010101" pitchFamily="49" charset="-122"/>
                <a:ea typeface="幼圆" panose="02010509060101010101" pitchFamily="49" charset="-122"/>
              </a:rPr>
              <a:t>开发新项目</a:t>
            </a:r>
            <a:endParaRPr lang="zh-CN" altLang="en-US" sz="2400" u="none">
              <a:latin typeface="Times New Roman" panose="02020603050405020304" pitchFamily="18" charset="0"/>
            </a:endParaRPr>
          </a:p>
        </p:txBody>
      </p:sp>
      <p:sp>
        <p:nvSpPr>
          <p:cNvPr id="657416" name="文本框 657415"/>
          <p:cNvSpPr txBox="1"/>
          <p:nvPr/>
        </p:nvSpPr>
        <p:spPr>
          <a:xfrm>
            <a:off x="6172200" y="1600200"/>
            <a:ext cx="1905000" cy="1727200"/>
          </a:xfrm>
          <a:prstGeom prst="rect">
            <a:avLst/>
          </a:prstGeom>
          <a:gradFill rotWithShape="0">
            <a:gsLst>
              <a:gs pos="0">
                <a:srgbClr val="FFFFFF"/>
              </a:gs>
              <a:gs pos="100000">
                <a:srgbClr val="99FF99"/>
              </a:gs>
            </a:gsLst>
            <a:lin ang="2700000" scaled="1"/>
            <a:tileRect/>
          </a:gradFill>
          <a:ln w="9525" cap="flat" cmpd="sng">
            <a:solidFill>
              <a:srgbClr val="969696"/>
            </a:solidFill>
            <a:prstDash val="solid"/>
            <a:miter/>
            <a:headEnd type="none" w="med" len="med"/>
            <a:tailEnd type="none" w="med" len="med"/>
          </a:ln>
          <a:effectLst>
            <a:outerShdw dist="107763" dir="2699999" algn="ctr" rotWithShape="0">
              <a:schemeClr val="bg2"/>
            </a:outerShdw>
          </a:effectLst>
        </p:spPr>
        <p:txBody>
          <a:bodyPr/>
          <a:lstStyle/>
          <a:p>
            <a:pPr marL="195580" indent="-195580" algn="ctr" eaLnBrk="1" hangingPunct="1">
              <a:spcBef>
                <a:spcPct val="100000"/>
              </a:spcBef>
            </a:pPr>
            <a:r>
              <a:rPr lang="zh-CN" altLang="en-US" sz="1600" u="sng" dirty="0">
                <a:latin typeface="Times New Roman" panose="02020603050405020304" pitchFamily="18" charset="0"/>
                <a:ea typeface="黑体" panose="02010609060101010101" pitchFamily="49" charset="-122"/>
              </a:rPr>
              <a:t>年度计划</a:t>
            </a:r>
            <a:endParaRPr lang="zh-CN" altLang="en-US" sz="1600" u="none" dirty="0">
              <a:latin typeface="Times New Roman" panose="02020603050405020304" pitchFamily="18" charset="0"/>
            </a:endParaRPr>
          </a:p>
          <a:p>
            <a:pPr marL="195580" indent="-195580" algn="ctr" eaLnBrk="1" hangingPunct="1">
              <a:lnSpc>
                <a:spcPct val="40000"/>
              </a:lnSpc>
              <a:spcBef>
                <a:spcPct val="50000"/>
              </a:spcBef>
            </a:pPr>
            <a:r>
              <a:rPr lang="zh-CN" altLang="en-US" sz="1200" u="none" dirty="0">
                <a:latin typeface="Times New Roman" panose="02020603050405020304" pitchFamily="18" charset="0"/>
              </a:rPr>
              <a:t>（年度）</a:t>
            </a:r>
          </a:p>
          <a:p>
            <a:pPr marL="195580" indent="-195580" eaLnBrk="1" fontAlgn="b" hangingPunct="1">
              <a:buClr>
                <a:srgbClr val="FF9900"/>
              </a:buClr>
              <a:buFont typeface="Wingdings" panose="05000000000000000000" pitchFamily="2" charset="2"/>
              <a:buChar char="n"/>
            </a:pPr>
            <a:r>
              <a:rPr lang="zh-CN" altLang="en-US" sz="1400" u="none" dirty="0">
                <a:latin typeface="幼圆" panose="02010509060101010101" pitchFamily="49" charset="-122"/>
                <a:ea typeface="幼圆" panose="02010509060101010101" pitchFamily="49" charset="-122"/>
              </a:rPr>
              <a:t>目标</a:t>
            </a:r>
          </a:p>
          <a:p>
            <a:pPr marL="195580" indent="-195580" eaLnBrk="1" fontAlgn="b" hangingPunct="1">
              <a:buClr>
                <a:srgbClr val="FF9900"/>
              </a:buClr>
              <a:buFont typeface="Wingdings" panose="05000000000000000000" pitchFamily="2" charset="2"/>
              <a:buChar char="n"/>
            </a:pPr>
            <a:r>
              <a:rPr lang="zh-CN" altLang="en-US" sz="1400" u="none" dirty="0">
                <a:latin typeface="幼圆" panose="02010509060101010101" pitchFamily="49" charset="-122"/>
                <a:ea typeface="幼圆" panose="02010509060101010101" pitchFamily="49" charset="-122"/>
              </a:rPr>
              <a:t>预算</a:t>
            </a:r>
          </a:p>
          <a:p>
            <a:pPr marL="195580" indent="-195580" eaLnBrk="1" fontAlgn="b" hangingPunct="1">
              <a:buClr>
                <a:srgbClr val="FF9900"/>
              </a:buClr>
              <a:buFont typeface="Wingdings" panose="05000000000000000000" pitchFamily="2" charset="2"/>
              <a:buChar char="n"/>
            </a:pPr>
            <a:r>
              <a:rPr lang="zh-CN" altLang="en-US" sz="1400" u="none" dirty="0">
                <a:latin typeface="幼圆" panose="02010509060101010101" pitchFamily="49" charset="-122"/>
                <a:ea typeface="幼圆" panose="02010509060101010101" pitchFamily="49" charset="-122"/>
              </a:rPr>
              <a:t>项目计划与安排</a:t>
            </a:r>
          </a:p>
          <a:p>
            <a:pPr marL="195580" indent="-195580" eaLnBrk="1" fontAlgn="b" hangingPunct="1">
              <a:buClr>
                <a:srgbClr val="FF9900"/>
              </a:buClr>
              <a:buFont typeface="Wingdings" panose="05000000000000000000" pitchFamily="2" charset="2"/>
              <a:buChar char="n"/>
            </a:pPr>
            <a:r>
              <a:rPr lang="zh-CN" altLang="en-US" sz="1400" u="none" dirty="0">
                <a:latin typeface="幼圆" panose="02010509060101010101" pitchFamily="49" charset="-122"/>
                <a:ea typeface="幼圆" panose="02010509060101010101" pitchFamily="49" charset="-122"/>
              </a:rPr>
              <a:t>对结果的监督与控制</a:t>
            </a:r>
            <a:endParaRPr lang="zh-CN" altLang="en-US" sz="1400" u="none">
              <a:latin typeface="Times New Roman" panose="02020603050405020304" pitchFamily="18" charset="0"/>
            </a:endParaRPr>
          </a:p>
        </p:txBody>
      </p:sp>
      <p:sp>
        <p:nvSpPr>
          <p:cNvPr id="657417" name="文本框 657416"/>
          <p:cNvSpPr txBox="1"/>
          <p:nvPr/>
        </p:nvSpPr>
        <p:spPr>
          <a:xfrm>
            <a:off x="1752600" y="3810000"/>
            <a:ext cx="1524000" cy="2087563"/>
          </a:xfrm>
          <a:prstGeom prst="rect">
            <a:avLst/>
          </a:prstGeom>
          <a:gradFill rotWithShape="0">
            <a:gsLst>
              <a:gs pos="0">
                <a:srgbClr val="FFFFFF"/>
              </a:gs>
              <a:gs pos="100000">
                <a:srgbClr val="66FFFF"/>
              </a:gs>
            </a:gsLst>
            <a:lin ang="2700000" scaled="1"/>
            <a:tileRect/>
          </a:gradFill>
          <a:ln w="9525" cap="flat" cmpd="sng">
            <a:solidFill>
              <a:srgbClr val="969696"/>
            </a:solidFill>
            <a:prstDash val="solid"/>
            <a:miter/>
            <a:headEnd type="none" w="med" len="med"/>
            <a:tailEnd type="none" w="med" len="med"/>
          </a:ln>
          <a:effectLst>
            <a:outerShdw dist="107763" dir="2699999" algn="ctr" rotWithShape="0">
              <a:schemeClr val="bg2"/>
            </a:outerShdw>
          </a:effectLst>
        </p:spPr>
        <p:txBody>
          <a:bodyPr/>
          <a:lstStyle/>
          <a:p>
            <a:pPr marL="195580" indent="-195580" algn="ctr" eaLnBrk="1" hangingPunct="1">
              <a:lnSpc>
                <a:spcPct val="110000"/>
              </a:lnSpc>
              <a:spcBef>
                <a:spcPct val="50000"/>
              </a:spcBef>
            </a:pPr>
            <a:r>
              <a:rPr lang="zh-CN" altLang="en-US" sz="1600" u="sng" dirty="0">
                <a:latin typeface="Times New Roman" panose="02020603050405020304" pitchFamily="18" charset="0"/>
                <a:ea typeface="黑体" panose="02010609060101010101" pitchFamily="49" charset="-122"/>
              </a:rPr>
              <a:t>分析问题</a:t>
            </a:r>
          </a:p>
          <a:p>
            <a:pPr marL="195580" indent="-195580" eaLnBrk="1" hangingPunct="1">
              <a:lnSpc>
                <a:spcPct val="80000"/>
              </a:lnSpc>
              <a:spcBef>
                <a:spcPct val="50000"/>
              </a:spcBef>
              <a:buClr>
                <a:srgbClr val="FF9900"/>
              </a:buClr>
              <a:buFont typeface="Wingdings" panose="05000000000000000000" pitchFamily="2" charset="2"/>
              <a:buChar char="n"/>
            </a:pPr>
            <a:r>
              <a:rPr lang="zh-CN" altLang="en-US" sz="1600" u="none" dirty="0">
                <a:latin typeface="幼圆" panose="02010509060101010101" pitchFamily="49" charset="-122"/>
                <a:ea typeface="幼圆" panose="02010509060101010101" pitchFamily="49" charset="-122"/>
              </a:rPr>
              <a:t>企业需求（对</a:t>
            </a:r>
            <a:r>
              <a:rPr lang="en-US" altLang="zh-CN" sz="1600" u="none" dirty="0">
                <a:latin typeface="幼圆" panose="02010509060101010101" pitchFamily="49" charset="-122"/>
                <a:ea typeface="幼圆" panose="02010509060101010101" pitchFamily="49" charset="-122"/>
              </a:rPr>
              <a:t>HR</a:t>
            </a:r>
            <a:r>
              <a:rPr lang="zh-CN" altLang="en-US" sz="1600" u="none" dirty="0">
                <a:latin typeface="幼圆" panose="02010509060101010101" pitchFamily="49" charset="-122"/>
                <a:ea typeface="幼圆" panose="02010509060101010101" pitchFamily="49" charset="-122"/>
              </a:rPr>
              <a:t>要求）</a:t>
            </a:r>
          </a:p>
          <a:p>
            <a:pPr marL="195580" indent="-195580" eaLnBrk="1" hangingPunct="1">
              <a:lnSpc>
                <a:spcPct val="80000"/>
              </a:lnSpc>
              <a:spcBef>
                <a:spcPct val="50000"/>
              </a:spcBef>
              <a:buClr>
                <a:srgbClr val="FF9900"/>
              </a:buClr>
              <a:buFont typeface="Wingdings" panose="05000000000000000000" pitchFamily="2" charset="2"/>
              <a:buChar char="n"/>
            </a:pPr>
            <a:r>
              <a:rPr lang="zh-CN" altLang="en-US" sz="1600" u="none" dirty="0">
                <a:latin typeface="幼圆" panose="02010509060101010101" pitchFamily="49" charset="-122"/>
                <a:ea typeface="幼圆" panose="02010509060101010101" pitchFamily="49" charset="-122"/>
              </a:rPr>
              <a:t>外部因素</a:t>
            </a:r>
          </a:p>
          <a:p>
            <a:pPr marL="195580" indent="-195580" eaLnBrk="1" hangingPunct="1">
              <a:lnSpc>
                <a:spcPct val="80000"/>
              </a:lnSpc>
              <a:spcBef>
                <a:spcPct val="50000"/>
              </a:spcBef>
              <a:buClr>
                <a:srgbClr val="FF9900"/>
              </a:buClr>
              <a:buFont typeface="Wingdings" panose="05000000000000000000" pitchFamily="2" charset="2"/>
              <a:buChar char="n"/>
            </a:pPr>
            <a:r>
              <a:rPr lang="zh-CN" altLang="en-US" sz="1600" u="none" dirty="0">
                <a:latin typeface="幼圆" panose="02010509060101010101" pitchFamily="49" charset="-122"/>
                <a:ea typeface="幼圆" panose="02010509060101010101" pitchFamily="49" charset="-122"/>
              </a:rPr>
              <a:t>内部供给分</a:t>
            </a:r>
          </a:p>
          <a:p>
            <a:pPr marL="195580" indent="-195580" eaLnBrk="1" hangingPunct="1">
              <a:lnSpc>
                <a:spcPct val="80000"/>
              </a:lnSpc>
              <a:spcBef>
                <a:spcPct val="50000"/>
              </a:spcBef>
              <a:buClr>
                <a:srgbClr val="FF9900"/>
              </a:buClr>
              <a:buFont typeface="Wingdings" panose="05000000000000000000" pitchFamily="2" charset="2"/>
            </a:pPr>
            <a:r>
              <a:rPr lang="zh-CN" altLang="en-US" sz="1600" u="none" dirty="0">
                <a:latin typeface="幼圆" panose="02010509060101010101" pitchFamily="49" charset="-122"/>
                <a:ea typeface="幼圆" panose="02010509060101010101" pitchFamily="49" charset="-122"/>
              </a:rPr>
              <a:t>  析</a:t>
            </a:r>
            <a:endParaRPr lang="zh-CN" altLang="en-US" sz="1600" u="none">
              <a:latin typeface="Times New Roman" panose="02020603050405020304" pitchFamily="18" charset="0"/>
            </a:endParaRPr>
          </a:p>
        </p:txBody>
      </p:sp>
      <p:sp>
        <p:nvSpPr>
          <p:cNvPr id="657418" name="文本框 657417"/>
          <p:cNvSpPr txBox="1"/>
          <p:nvPr/>
        </p:nvSpPr>
        <p:spPr>
          <a:xfrm>
            <a:off x="3810000" y="3810000"/>
            <a:ext cx="1828800" cy="2087563"/>
          </a:xfrm>
          <a:prstGeom prst="rect">
            <a:avLst/>
          </a:prstGeom>
          <a:gradFill rotWithShape="0">
            <a:gsLst>
              <a:gs pos="0">
                <a:srgbClr val="FFFFFF"/>
              </a:gs>
              <a:gs pos="100000">
                <a:srgbClr val="66FFFF"/>
              </a:gs>
            </a:gsLst>
            <a:lin ang="2700000" scaled="1"/>
            <a:tileRect/>
          </a:gradFill>
          <a:ln w="9525" cap="flat" cmpd="sng">
            <a:solidFill>
              <a:srgbClr val="969696"/>
            </a:solidFill>
            <a:prstDash val="solid"/>
            <a:miter/>
            <a:headEnd type="none" w="med" len="med"/>
            <a:tailEnd type="none" w="med" len="med"/>
          </a:ln>
          <a:effectLst>
            <a:outerShdw dist="107763" dir="2699999" algn="ctr" rotWithShape="0">
              <a:schemeClr val="bg2"/>
            </a:outerShdw>
          </a:effectLst>
        </p:spPr>
        <p:txBody>
          <a:bodyPr/>
          <a:lstStyle/>
          <a:p>
            <a:pPr algn="ctr" eaLnBrk="1" hangingPunct="1">
              <a:lnSpc>
                <a:spcPct val="110000"/>
              </a:lnSpc>
              <a:spcBef>
                <a:spcPct val="50000"/>
              </a:spcBef>
            </a:pPr>
            <a:r>
              <a:rPr lang="zh-CN" altLang="en-US" sz="1600" u="sng" dirty="0">
                <a:latin typeface="Times New Roman" panose="02020603050405020304" pitchFamily="18" charset="0"/>
                <a:ea typeface="黑体" panose="02010609060101010101" pitchFamily="49" charset="-122"/>
              </a:rPr>
              <a:t>预测需求</a:t>
            </a:r>
          </a:p>
          <a:p>
            <a:pPr eaLnBrk="1" hangingPunct="1">
              <a:lnSpc>
                <a:spcPct val="60000"/>
              </a:lnSpc>
              <a:spcBef>
                <a:spcPct val="50000"/>
              </a:spcBef>
              <a:buClr>
                <a:srgbClr val="FF9900"/>
              </a:buClr>
              <a:buFont typeface="Wingdings" panose="05000000000000000000" pitchFamily="2" charset="2"/>
              <a:buChar char="n"/>
            </a:pPr>
            <a:r>
              <a:rPr lang="zh-CN" altLang="en-US" sz="1600" u="none" dirty="0">
                <a:latin typeface="Times New Roman" panose="02020603050405020304" pitchFamily="18" charset="0"/>
                <a:ea typeface="幼圆" panose="02010509060101010101" pitchFamily="49" charset="-122"/>
              </a:rPr>
              <a:t>雇员数量</a:t>
            </a:r>
          </a:p>
          <a:p>
            <a:pPr eaLnBrk="1" hangingPunct="1">
              <a:lnSpc>
                <a:spcPct val="60000"/>
              </a:lnSpc>
              <a:spcBef>
                <a:spcPct val="50000"/>
              </a:spcBef>
              <a:buClr>
                <a:srgbClr val="FF9900"/>
              </a:buClr>
              <a:buFont typeface="Wingdings" panose="05000000000000000000" pitchFamily="2" charset="2"/>
              <a:buChar char="n"/>
            </a:pPr>
            <a:r>
              <a:rPr lang="zh-CN" altLang="en-US" sz="1600" u="none" dirty="0">
                <a:latin typeface="Times New Roman" panose="02020603050405020304" pitchFamily="18" charset="0"/>
                <a:ea typeface="幼圆" panose="02010509060101010101" pitchFamily="49" charset="-122"/>
              </a:rPr>
              <a:t>雇员结构</a:t>
            </a:r>
          </a:p>
          <a:p>
            <a:pPr eaLnBrk="1" hangingPunct="1">
              <a:lnSpc>
                <a:spcPct val="60000"/>
              </a:lnSpc>
              <a:spcBef>
                <a:spcPct val="50000"/>
              </a:spcBef>
              <a:buClr>
                <a:srgbClr val="FF9900"/>
              </a:buClr>
              <a:buFont typeface="Wingdings" panose="05000000000000000000" pitchFamily="2" charset="2"/>
              <a:buChar char="n"/>
            </a:pPr>
            <a:r>
              <a:rPr lang="zh-CN" altLang="en-US" sz="1600" u="none" dirty="0">
                <a:latin typeface="Times New Roman" panose="02020603050405020304" pitchFamily="18" charset="0"/>
                <a:ea typeface="幼圆" panose="02010509060101010101" pitchFamily="49" charset="-122"/>
              </a:rPr>
              <a:t>组织和工作设计</a:t>
            </a:r>
          </a:p>
          <a:p>
            <a:pPr eaLnBrk="1" hangingPunct="1">
              <a:lnSpc>
                <a:spcPct val="60000"/>
              </a:lnSpc>
              <a:spcBef>
                <a:spcPct val="50000"/>
              </a:spcBef>
              <a:buClr>
                <a:srgbClr val="FF9900"/>
              </a:buClr>
              <a:buFont typeface="Wingdings" panose="05000000000000000000" pitchFamily="2" charset="2"/>
              <a:buChar char="n"/>
            </a:pPr>
            <a:r>
              <a:rPr lang="zh-CN" altLang="en-US" sz="1600" u="none" dirty="0">
                <a:latin typeface="Times New Roman" panose="02020603050405020304" pitchFamily="18" charset="0"/>
                <a:ea typeface="幼圆" panose="02010509060101010101" pitchFamily="49" charset="-122"/>
              </a:rPr>
              <a:t>可供的和所需的</a:t>
            </a:r>
          </a:p>
          <a:p>
            <a:pPr eaLnBrk="1" hangingPunct="1">
              <a:lnSpc>
                <a:spcPct val="60000"/>
              </a:lnSpc>
              <a:spcBef>
                <a:spcPct val="50000"/>
              </a:spcBef>
              <a:buClr>
                <a:srgbClr val="FF9900"/>
              </a:buClr>
              <a:buFont typeface="Wingdings" panose="05000000000000000000" pitchFamily="2" charset="2"/>
            </a:pPr>
            <a:r>
              <a:rPr lang="zh-CN" altLang="en-US" sz="1600" u="none" dirty="0">
                <a:latin typeface="Times New Roman" panose="02020603050405020304" pitchFamily="18" charset="0"/>
                <a:ea typeface="幼圆" panose="02010509060101010101" pitchFamily="49" charset="-122"/>
              </a:rPr>
              <a:t>   资源</a:t>
            </a:r>
          </a:p>
          <a:p>
            <a:pPr eaLnBrk="1" hangingPunct="1">
              <a:lnSpc>
                <a:spcPct val="60000"/>
              </a:lnSpc>
              <a:spcBef>
                <a:spcPct val="50000"/>
              </a:spcBef>
              <a:buClr>
                <a:srgbClr val="FF9900"/>
              </a:buClr>
              <a:buFont typeface="Wingdings" panose="05000000000000000000" pitchFamily="2" charset="2"/>
              <a:buChar char="n"/>
            </a:pPr>
            <a:r>
              <a:rPr lang="zh-CN" altLang="en-US" sz="1600" u="none" dirty="0">
                <a:latin typeface="Times New Roman" panose="02020603050405020304" pitchFamily="18" charset="0"/>
                <a:ea typeface="幼圆" panose="02010509060101010101" pitchFamily="49" charset="-122"/>
              </a:rPr>
              <a:t>净需求量</a:t>
            </a:r>
            <a:endParaRPr lang="zh-CN" altLang="en-US" sz="1600" u="none">
              <a:latin typeface="Times New Roman" panose="02020603050405020304" pitchFamily="18" charset="0"/>
            </a:endParaRPr>
          </a:p>
        </p:txBody>
      </p:sp>
      <p:sp>
        <p:nvSpPr>
          <p:cNvPr id="657419" name="文本框 657418"/>
          <p:cNvSpPr txBox="1"/>
          <p:nvPr/>
        </p:nvSpPr>
        <p:spPr>
          <a:xfrm>
            <a:off x="6172200" y="3810000"/>
            <a:ext cx="1905000" cy="2087563"/>
          </a:xfrm>
          <a:prstGeom prst="rect">
            <a:avLst/>
          </a:prstGeom>
          <a:gradFill rotWithShape="0">
            <a:gsLst>
              <a:gs pos="0">
                <a:srgbClr val="FFFFFF"/>
              </a:gs>
              <a:gs pos="100000">
                <a:srgbClr val="66FFFF"/>
              </a:gs>
            </a:gsLst>
            <a:lin ang="2700000" scaled="1"/>
            <a:tileRect/>
          </a:gradFill>
          <a:ln w="9525" cap="flat" cmpd="sng">
            <a:solidFill>
              <a:srgbClr val="969696"/>
            </a:solidFill>
            <a:prstDash val="solid"/>
            <a:miter/>
            <a:headEnd type="none" w="med" len="med"/>
            <a:tailEnd type="none" w="med" len="med"/>
          </a:ln>
          <a:effectLst>
            <a:outerShdw dist="107763" dir="2699999" algn="ctr" rotWithShape="0">
              <a:schemeClr val="bg2"/>
            </a:outerShdw>
          </a:effectLst>
        </p:spPr>
        <p:txBody>
          <a:bodyPr/>
          <a:lstStyle/>
          <a:p>
            <a:pPr algn="ctr" eaLnBrk="1" hangingPunct="1">
              <a:lnSpc>
                <a:spcPct val="110000"/>
              </a:lnSpc>
              <a:spcBef>
                <a:spcPct val="50000"/>
              </a:spcBef>
            </a:pPr>
            <a:r>
              <a:rPr lang="zh-CN" altLang="en-US" sz="1600" u="sng" dirty="0">
                <a:latin typeface="Times New Roman" panose="02020603050405020304" pitchFamily="18" charset="0"/>
                <a:ea typeface="黑体" panose="02010609060101010101" pitchFamily="49" charset="-122"/>
              </a:rPr>
              <a:t>制定行动方案</a:t>
            </a:r>
          </a:p>
          <a:p>
            <a:pPr eaLnBrk="1" hangingPunct="1">
              <a:lnSpc>
                <a:spcPct val="50000"/>
              </a:lnSpc>
              <a:spcBef>
                <a:spcPct val="50000"/>
              </a:spcBef>
              <a:buClr>
                <a:srgbClr val="FF9900"/>
              </a:buClr>
              <a:buFont typeface="Wingdings" panose="05000000000000000000" pitchFamily="2" charset="2"/>
              <a:buChar char="n"/>
            </a:pPr>
            <a:r>
              <a:rPr lang="zh-CN" altLang="en-US" sz="1600" u="none" dirty="0">
                <a:latin typeface="Times New Roman" panose="02020603050405020304" pitchFamily="18" charset="0"/>
                <a:ea typeface="幼圆" panose="02010509060101010101" pitchFamily="49" charset="-122"/>
              </a:rPr>
              <a:t>人员审核</a:t>
            </a:r>
          </a:p>
          <a:p>
            <a:pPr eaLnBrk="1" hangingPunct="1">
              <a:lnSpc>
                <a:spcPct val="50000"/>
              </a:lnSpc>
              <a:spcBef>
                <a:spcPct val="50000"/>
              </a:spcBef>
              <a:buClr>
                <a:srgbClr val="FF9900"/>
              </a:buClr>
              <a:buFont typeface="Wingdings" panose="05000000000000000000" pitchFamily="2" charset="2"/>
              <a:buChar char="n"/>
            </a:pPr>
            <a:r>
              <a:rPr lang="zh-CN" altLang="en-US" sz="1600" u="none" dirty="0">
                <a:latin typeface="Times New Roman" panose="02020603050405020304" pitchFamily="18" charset="0"/>
                <a:ea typeface="幼圆" panose="02010509060101010101" pitchFamily="49" charset="-122"/>
              </a:rPr>
              <a:t>招聘</a:t>
            </a:r>
          </a:p>
          <a:p>
            <a:pPr eaLnBrk="1" hangingPunct="1">
              <a:lnSpc>
                <a:spcPct val="50000"/>
              </a:lnSpc>
              <a:spcBef>
                <a:spcPct val="50000"/>
              </a:spcBef>
              <a:buClr>
                <a:srgbClr val="FF9900"/>
              </a:buClr>
              <a:buFont typeface="Wingdings" panose="05000000000000000000" pitchFamily="2" charset="2"/>
              <a:buChar char="n"/>
            </a:pPr>
            <a:r>
              <a:rPr lang="zh-CN" altLang="en-US" sz="1600" u="none" dirty="0">
                <a:latin typeface="Times New Roman" panose="02020603050405020304" pitchFamily="18" charset="0"/>
                <a:ea typeface="幼圆" panose="02010509060101010101" pitchFamily="49" charset="-122"/>
              </a:rPr>
              <a:t>提升与调动</a:t>
            </a:r>
          </a:p>
          <a:p>
            <a:pPr eaLnBrk="1" hangingPunct="1">
              <a:lnSpc>
                <a:spcPct val="50000"/>
              </a:lnSpc>
              <a:spcBef>
                <a:spcPct val="50000"/>
              </a:spcBef>
              <a:buClr>
                <a:srgbClr val="FF9900"/>
              </a:buClr>
              <a:buFont typeface="Wingdings" panose="05000000000000000000" pitchFamily="2" charset="2"/>
              <a:buChar char="n"/>
            </a:pPr>
            <a:r>
              <a:rPr lang="zh-CN" altLang="en-US" sz="1600" u="none" dirty="0">
                <a:latin typeface="Times New Roman" panose="02020603050405020304" pitchFamily="18" charset="0"/>
                <a:ea typeface="幼圆" panose="02010509060101010101" pitchFamily="49" charset="-122"/>
              </a:rPr>
              <a:t>组织变动</a:t>
            </a:r>
          </a:p>
          <a:p>
            <a:pPr eaLnBrk="1" hangingPunct="1">
              <a:lnSpc>
                <a:spcPct val="50000"/>
              </a:lnSpc>
              <a:spcBef>
                <a:spcPct val="50000"/>
              </a:spcBef>
              <a:buClr>
                <a:srgbClr val="FF9900"/>
              </a:buClr>
              <a:buFont typeface="Wingdings" panose="05000000000000000000" pitchFamily="2" charset="2"/>
              <a:buChar char="n"/>
            </a:pPr>
            <a:r>
              <a:rPr lang="zh-CN" altLang="en-US" sz="1600" u="none" dirty="0">
                <a:latin typeface="Times New Roman" panose="02020603050405020304" pitchFamily="18" charset="0"/>
                <a:ea typeface="幼圆" panose="02010509060101010101" pitchFamily="49" charset="-122"/>
              </a:rPr>
              <a:t>培训与发展</a:t>
            </a:r>
          </a:p>
          <a:p>
            <a:pPr eaLnBrk="1" hangingPunct="1">
              <a:lnSpc>
                <a:spcPct val="50000"/>
              </a:lnSpc>
              <a:spcBef>
                <a:spcPct val="50000"/>
              </a:spcBef>
              <a:buClr>
                <a:srgbClr val="FF9900"/>
              </a:buClr>
              <a:buFont typeface="Wingdings" panose="05000000000000000000" pitchFamily="2" charset="2"/>
              <a:buChar char="n"/>
            </a:pPr>
            <a:r>
              <a:rPr lang="zh-CN" altLang="en-US" sz="1600" u="none" dirty="0">
                <a:latin typeface="Times New Roman" panose="02020603050405020304" pitchFamily="18" charset="0"/>
                <a:ea typeface="幼圆" panose="02010509060101010101" pitchFamily="49" charset="-122"/>
              </a:rPr>
              <a:t>工资与福利</a:t>
            </a:r>
          </a:p>
          <a:p>
            <a:pPr eaLnBrk="1" hangingPunct="1">
              <a:lnSpc>
                <a:spcPct val="50000"/>
              </a:lnSpc>
              <a:spcBef>
                <a:spcPct val="50000"/>
              </a:spcBef>
              <a:buClr>
                <a:srgbClr val="FF9900"/>
              </a:buClr>
              <a:buFont typeface="Wingdings" panose="05000000000000000000" pitchFamily="2" charset="2"/>
              <a:buChar char="n"/>
            </a:pPr>
            <a:r>
              <a:rPr lang="zh-CN" altLang="en-US" sz="1600" u="none" dirty="0">
                <a:latin typeface="Times New Roman" panose="02020603050405020304" pitchFamily="18" charset="0"/>
                <a:ea typeface="幼圆" panose="02010509060101010101" pitchFamily="49" charset="-122"/>
              </a:rPr>
              <a:t>劳动关系</a:t>
            </a:r>
            <a:endParaRPr lang="zh-CN" altLang="en-US" sz="1600" u="none">
              <a:latin typeface="Times New Roman" panose="02020603050405020304" pitchFamily="18" charset="0"/>
            </a:endParaRPr>
          </a:p>
        </p:txBody>
      </p:sp>
      <p:sp>
        <p:nvSpPr>
          <p:cNvPr id="657420" name="右箭头 657419"/>
          <p:cNvSpPr/>
          <p:nvPr/>
        </p:nvSpPr>
        <p:spPr>
          <a:xfrm>
            <a:off x="3276600" y="2286000"/>
            <a:ext cx="533400" cy="381000"/>
          </a:xfrm>
          <a:prstGeom prst="rightArrow">
            <a:avLst>
              <a:gd name="adj1" fmla="val 50000"/>
              <a:gd name="adj2" fmla="val 35000"/>
            </a:avLst>
          </a:prstGeom>
          <a:solidFill>
            <a:srgbClr val="00FF00"/>
          </a:solidFill>
          <a:ln w="9525" cap="flat" cmpd="sng">
            <a:solidFill>
              <a:schemeClr val="tx1"/>
            </a:solidFill>
            <a:prstDash val="solid"/>
            <a:miter/>
            <a:headEnd type="none" w="med" len="med"/>
            <a:tailEnd type="none" w="med" len="med"/>
          </a:ln>
        </p:spPr>
        <p:txBody>
          <a:bodyPr/>
          <a:lstStyle/>
          <a:p>
            <a:endParaRPr lang="zh-CN" altLang="en-US"/>
          </a:p>
        </p:txBody>
      </p:sp>
      <p:sp>
        <p:nvSpPr>
          <p:cNvPr id="657421" name="右箭头 657420"/>
          <p:cNvSpPr/>
          <p:nvPr/>
        </p:nvSpPr>
        <p:spPr>
          <a:xfrm>
            <a:off x="5638800" y="2286000"/>
            <a:ext cx="533400" cy="381000"/>
          </a:xfrm>
          <a:prstGeom prst="rightArrow">
            <a:avLst>
              <a:gd name="adj1" fmla="val 50000"/>
              <a:gd name="adj2" fmla="val 35000"/>
            </a:avLst>
          </a:prstGeom>
          <a:solidFill>
            <a:srgbClr val="00FF00"/>
          </a:solidFill>
          <a:ln w="9525" cap="flat" cmpd="sng">
            <a:solidFill>
              <a:schemeClr val="tx1"/>
            </a:solidFill>
            <a:prstDash val="solid"/>
            <a:miter/>
            <a:headEnd type="none" w="med" len="med"/>
            <a:tailEnd type="none" w="med" len="med"/>
          </a:ln>
        </p:spPr>
        <p:txBody>
          <a:bodyPr/>
          <a:lstStyle/>
          <a:p>
            <a:endParaRPr lang="zh-CN" altLang="en-US"/>
          </a:p>
        </p:txBody>
      </p:sp>
      <p:sp>
        <p:nvSpPr>
          <p:cNvPr id="657422" name="右箭头 657421"/>
          <p:cNvSpPr/>
          <p:nvPr/>
        </p:nvSpPr>
        <p:spPr>
          <a:xfrm>
            <a:off x="3276600" y="4648200"/>
            <a:ext cx="533400" cy="381000"/>
          </a:xfrm>
          <a:prstGeom prst="rightArrow">
            <a:avLst>
              <a:gd name="adj1" fmla="val 50000"/>
              <a:gd name="adj2" fmla="val 35000"/>
            </a:avLst>
          </a:prstGeom>
          <a:solidFill>
            <a:srgbClr val="00FF00"/>
          </a:solidFill>
          <a:ln w="9525" cap="flat" cmpd="sng">
            <a:solidFill>
              <a:schemeClr val="tx1"/>
            </a:solidFill>
            <a:prstDash val="solid"/>
            <a:miter/>
            <a:headEnd type="none" w="med" len="med"/>
            <a:tailEnd type="none" w="med" len="med"/>
          </a:ln>
        </p:spPr>
        <p:txBody>
          <a:bodyPr/>
          <a:lstStyle/>
          <a:p>
            <a:endParaRPr lang="zh-CN" altLang="en-US"/>
          </a:p>
        </p:txBody>
      </p:sp>
      <p:sp>
        <p:nvSpPr>
          <p:cNvPr id="657423" name="右箭头 657422"/>
          <p:cNvSpPr/>
          <p:nvPr/>
        </p:nvSpPr>
        <p:spPr>
          <a:xfrm>
            <a:off x="5638800" y="4648200"/>
            <a:ext cx="533400" cy="381000"/>
          </a:xfrm>
          <a:prstGeom prst="rightArrow">
            <a:avLst>
              <a:gd name="adj1" fmla="val 50000"/>
              <a:gd name="adj2" fmla="val 35000"/>
            </a:avLst>
          </a:prstGeom>
          <a:solidFill>
            <a:srgbClr val="00FF00"/>
          </a:solidFill>
          <a:ln w="9525" cap="flat" cmpd="sng">
            <a:solidFill>
              <a:schemeClr val="tx1"/>
            </a:solidFill>
            <a:prstDash val="solid"/>
            <a:miter/>
            <a:headEnd type="none" w="med" len="med"/>
            <a:tailEnd type="none" w="med" len="med"/>
          </a:ln>
        </p:spPr>
        <p:txBody>
          <a:bodyPr/>
          <a:lstStyle/>
          <a:p>
            <a:endParaRPr lang="zh-CN" altLang="en-US"/>
          </a:p>
        </p:txBody>
      </p:sp>
      <p:sp>
        <p:nvSpPr>
          <p:cNvPr id="657424" name="下箭头 657423"/>
          <p:cNvSpPr/>
          <p:nvPr/>
        </p:nvSpPr>
        <p:spPr>
          <a:xfrm>
            <a:off x="2362200" y="3352800"/>
            <a:ext cx="304800" cy="457200"/>
          </a:xfrm>
          <a:prstGeom prst="downArrow">
            <a:avLst>
              <a:gd name="adj1" fmla="val 50000"/>
              <a:gd name="adj2" fmla="val 37500"/>
            </a:avLst>
          </a:prstGeom>
          <a:solidFill>
            <a:srgbClr val="FF5050"/>
          </a:solidFill>
          <a:ln w="9525" cap="flat" cmpd="sng">
            <a:solidFill>
              <a:srgbClr val="FFFF00"/>
            </a:solidFill>
            <a:prstDash val="solid"/>
            <a:miter/>
            <a:headEnd type="none" w="med" len="med"/>
            <a:tailEnd type="none" w="med" len="med"/>
          </a:ln>
        </p:spPr>
        <p:txBody>
          <a:bodyPr/>
          <a:lstStyle/>
          <a:p>
            <a:endParaRPr lang="zh-CN" altLang="en-US"/>
          </a:p>
        </p:txBody>
      </p:sp>
      <p:sp>
        <p:nvSpPr>
          <p:cNvPr id="657425" name="下箭头 657424"/>
          <p:cNvSpPr/>
          <p:nvPr/>
        </p:nvSpPr>
        <p:spPr>
          <a:xfrm>
            <a:off x="4572000" y="3352800"/>
            <a:ext cx="304800" cy="457200"/>
          </a:xfrm>
          <a:prstGeom prst="downArrow">
            <a:avLst>
              <a:gd name="adj1" fmla="val 50000"/>
              <a:gd name="adj2" fmla="val 37500"/>
            </a:avLst>
          </a:prstGeom>
          <a:solidFill>
            <a:srgbClr val="FF5050"/>
          </a:solidFill>
          <a:ln w="9525" cap="flat" cmpd="sng">
            <a:solidFill>
              <a:srgbClr val="FFFF00"/>
            </a:solidFill>
            <a:prstDash val="solid"/>
            <a:miter/>
            <a:headEnd type="none" w="med" len="med"/>
            <a:tailEnd type="none" w="med" len="med"/>
          </a:ln>
        </p:spPr>
        <p:txBody>
          <a:bodyPr/>
          <a:lstStyle/>
          <a:p>
            <a:endParaRPr lang="zh-CN" altLang="en-US"/>
          </a:p>
        </p:txBody>
      </p:sp>
      <p:sp>
        <p:nvSpPr>
          <p:cNvPr id="657426" name="下箭头 657425"/>
          <p:cNvSpPr/>
          <p:nvPr/>
        </p:nvSpPr>
        <p:spPr>
          <a:xfrm>
            <a:off x="6858000" y="3352800"/>
            <a:ext cx="304800" cy="457200"/>
          </a:xfrm>
          <a:prstGeom prst="downArrow">
            <a:avLst>
              <a:gd name="adj1" fmla="val 50000"/>
              <a:gd name="adj2" fmla="val 37500"/>
            </a:avLst>
          </a:prstGeom>
          <a:solidFill>
            <a:srgbClr val="FF5050"/>
          </a:solidFill>
          <a:ln w="9525" cap="flat" cmpd="sng">
            <a:solidFill>
              <a:srgbClr val="FFFF00"/>
            </a:solidFill>
            <a:prstDash val="solid"/>
            <a:miter/>
            <a:headEnd type="none" w="med" len="med"/>
            <a:tailEnd type="none" w="med" len="med"/>
          </a:ln>
        </p:spPr>
        <p:txBody>
          <a:bodyPr/>
          <a:lstStyle/>
          <a:p>
            <a:endParaRPr lang="zh-CN" altLang="en-US"/>
          </a:p>
        </p:txBody>
      </p:sp>
    </p:spTree>
  </p:cSld>
  <p:clrMapOvr>
    <a:masterClrMapping/>
  </p:clrMapOvr>
  <p:transition>
    <p:random/>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672770" name="标题 672769"/>
          <p:cNvSpPr>
            <a:spLocks noGrp="1"/>
          </p:cNvSpPr>
          <p:nvPr>
            <p:ph type="title"/>
          </p:nvPr>
        </p:nvSpPr>
        <p:spPr>
          <a:ln/>
        </p:spPr>
        <p:txBody>
          <a:bodyPr anchor="ctr"/>
          <a:lstStyle/>
          <a:p>
            <a:r>
              <a:rPr lang="zh-CN" altLang="en-US" b="1" dirty="0"/>
              <a:t>九、避免预期出现的劳动力短缺的方法</a:t>
            </a:r>
            <a:endParaRPr lang="zh-CN" altLang="en-US" b="1"/>
          </a:p>
        </p:txBody>
      </p:sp>
      <p:graphicFrame>
        <p:nvGraphicFramePr>
          <p:cNvPr id="672820" name="内容占位符 672819"/>
          <p:cNvGraphicFramePr>
            <a:graphicFrameLocks noGrp="1"/>
          </p:cNvGraphicFramePr>
          <p:nvPr>
            <p:ph idx="1"/>
          </p:nvPr>
        </p:nvGraphicFramePr>
        <p:xfrm>
          <a:off x="762000" y="1600200"/>
          <a:ext cx="7772400" cy="4145280"/>
        </p:xfrm>
        <a:graphic>
          <a:graphicData uri="http://schemas.openxmlformats.org/drawingml/2006/table">
            <a:tbl>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517525">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dirty="0"/>
                        <a:t>方法</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dirty="0"/>
                        <a:t>速度</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dirty="0"/>
                        <a:t>可回撤的程度</a:t>
                      </a:r>
                      <a:endParaRPr lang="zh-CN" altLang="en-US"/>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7525">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dirty="0"/>
                        <a:t>加班</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dirty="0"/>
                        <a:t>快</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dirty="0"/>
                        <a:t>高</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7525">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dirty="0"/>
                        <a:t>临时雇用</a:t>
                      </a:r>
                      <a:endParaRPr lang="zh-CN" altLang="en-US"/>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dirty="0"/>
                        <a:t>快</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dirty="0"/>
                        <a:t>高</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7525">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dirty="0"/>
                        <a:t>外包</a:t>
                      </a:r>
                      <a:endParaRPr lang="zh-CN" altLang="en-US"/>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dirty="0"/>
                        <a:t>快</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dirty="0"/>
                        <a:t>高</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7525">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dirty="0"/>
                        <a:t>再培训后换岗</a:t>
                      </a:r>
                      <a:endParaRPr lang="zh-CN" altLang="en-US"/>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dirty="0"/>
                        <a:t>慢</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dirty="0"/>
                        <a:t>高</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7525">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dirty="0"/>
                        <a:t>减少流动数量</a:t>
                      </a:r>
                      <a:endParaRPr lang="zh-CN" altLang="en-US"/>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dirty="0"/>
                        <a:t>慢</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dirty="0"/>
                        <a:t>中等</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7525">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dirty="0"/>
                        <a:t>外部雇用新人</a:t>
                      </a:r>
                      <a:endParaRPr lang="zh-CN" altLang="en-US"/>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dirty="0"/>
                        <a:t>慢</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dirty="0"/>
                        <a:t>低</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17525">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dirty="0"/>
                        <a:t>技术创新</a:t>
                      </a:r>
                      <a:endParaRPr lang="zh-CN" altLang="en-US"/>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dirty="0"/>
                        <a:t>慢</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dirty="0"/>
                        <a:t>低</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transition>
    <p:random/>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830466" name="标题 830465"/>
          <p:cNvSpPr>
            <a:spLocks noGrp="1"/>
          </p:cNvSpPr>
          <p:nvPr>
            <p:ph type="title"/>
          </p:nvPr>
        </p:nvSpPr>
        <p:spPr>
          <a:xfrm>
            <a:off x="457200" y="1447800"/>
            <a:ext cx="8229600" cy="1143000"/>
          </a:xfrm>
          <a:ln/>
        </p:spPr>
        <p:txBody>
          <a:bodyPr anchor="ctr"/>
          <a:lstStyle/>
          <a:p>
            <a:r>
              <a:rPr lang="zh-CN" altLang="en-US" sz="4000" b="1" dirty="0"/>
              <a:t>第三节 人力资源需求预测的方法</a:t>
            </a:r>
            <a:endParaRPr lang="zh-CN" altLang="en-US" sz="4000" b="1"/>
          </a:p>
        </p:txBody>
      </p:sp>
      <p:sp>
        <p:nvSpPr>
          <p:cNvPr id="830467" name="文本占位符 830466"/>
          <p:cNvSpPr>
            <a:spLocks noGrp="1"/>
          </p:cNvSpPr>
          <p:nvPr>
            <p:ph type="body" idx="1"/>
          </p:nvPr>
        </p:nvSpPr>
        <p:spPr>
          <a:xfrm>
            <a:off x="1524000" y="2667000"/>
            <a:ext cx="6324600" cy="3810000"/>
          </a:xfrm>
          <a:ln/>
        </p:spPr>
        <p:txBody>
          <a:bodyPr/>
          <a:lstStyle/>
          <a:p>
            <a:r>
              <a:rPr lang="zh-CN" altLang="en-US" dirty="0"/>
              <a:t>专家评估法</a:t>
            </a:r>
          </a:p>
          <a:p>
            <a:r>
              <a:rPr lang="zh-CN" altLang="en-US" dirty="0"/>
              <a:t>工作负荷法</a:t>
            </a:r>
          </a:p>
          <a:p>
            <a:r>
              <a:rPr lang="zh-CN" altLang="en-US" dirty="0"/>
              <a:t>趋势分析法</a:t>
            </a:r>
          </a:p>
          <a:p>
            <a:r>
              <a:rPr lang="zh-CN" altLang="en-US" dirty="0"/>
              <a:t>回归分析法</a:t>
            </a:r>
          </a:p>
          <a:p>
            <a:r>
              <a:rPr lang="zh-CN" altLang="en-US" dirty="0"/>
              <a:t>马尔科夫链</a:t>
            </a:r>
          </a:p>
        </p:txBody>
      </p:sp>
    </p:spTree>
  </p:cSld>
  <p:clrMapOvr>
    <a:masterClrMapping/>
  </p:clrMapOvr>
  <p:transition>
    <p:random/>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832514" name="标题 832513"/>
          <p:cNvSpPr>
            <a:spLocks noGrp="1"/>
          </p:cNvSpPr>
          <p:nvPr>
            <p:ph type="title"/>
          </p:nvPr>
        </p:nvSpPr>
        <p:spPr>
          <a:xfrm>
            <a:off x="381000" y="1219200"/>
            <a:ext cx="8229600" cy="1143000"/>
          </a:xfrm>
          <a:ln/>
        </p:spPr>
        <p:txBody>
          <a:bodyPr anchor="ctr"/>
          <a:lstStyle/>
          <a:p>
            <a:r>
              <a:rPr lang="en-US" altLang="zh-CN" dirty="0"/>
              <a:t>2</a:t>
            </a:r>
            <a:r>
              <a:rPr lang="zh-CN" altLang="en-US" dirty="0"/>
              <a:t>、工作负荷法</a:t>
            </a:r>
          </a:p>
        </p:txBody>
      </p:sp>
      <p:sp>
        <p:nvSpPr>
          <p:cNvPr id="832515" name="文本占位符 832514"/>
          <p:cNvSpPr>
            <a:spLocks noGrp="1"/>
          </p:cNvSpPr>
          <p:nvPr>
            <p:ph type="body" idx="1"/>
          </p:nvPr>
        </p:nvSpPr>
        <p:spPr>
          <a:xfrm>
            <a:off x="762000" y="2178050"/>
            <a:ext cx="7772400" cy="2757488"/>
          </a:xfrm>
          <a:ln/>
        </p:spPr>
        <p:txBody>
          <a:bodyPr/>
          <a:lstStyle/>
          <a:p>
            <a:pPr>
              <a:lnSpc>
                <a:spcPct val="90000"/>
              </a:lnSpc>
            </a:pPr>
            <a:r>
              <a:rPr lang="zh-CN" altLang="en-US" sz="2800" dirty="0">
                <a:latin typeface="Times New Roman" panose="02020603050405020304" pitchFamily="18" charset="0"/>
              </a:rPr>
              <a:t>方法：</a:t>
            </a:r>
            <a:r>
              <a:rPr lang="zh-CN" altLang="en-US" sz="2800" err="1">
                <a:latin typeface="Times New Roman" panose="02020603050405020304" pitchFamily="18" charset="0"/>
              </a:rPr>
              <a:t> </a:t>
            </a:r>
            <a:r>
              <a:rPr lang="en-US" altLang="zh-CN" sz="2800" err="1">
                <a:latin typeface="Times New Roman" panose="02020603050405020304" pitchFamily="18" charset="0"/>
              </a:rPr>
              <a:t>Yi = Ki</a:t>
            </a:r>
            <a:r>
              <a:rPr lang="en-US" altLang="zh-CN" sz="2800">
                <a:latin typeface="Times New Roman" panose="02020603050405020304" pitchFamily="18" charset="0"/>
              </a:rPr>
              <a:t> * Xi</a:t>
            </a:r>
          </a:p>
          <a:p>
            <a:pPr>
              <a:lnSpc>
                <a:spcPct val="90000"/>
              </a:lnSpc>
            </a:pPr>
            <a:r>
              <a:rPr lang="zh-CN" altLang="en-US" sz="2800" dirty="0">
                <a:latin typeface="Times New Roman" panose="02020603050405020304" pitchFamily="18" charset="0"/>
              </a:rPr>
              <a:t>式中：</a:t>
            </a:r>
            <a:r>
              <a:rPr lang="en-US" altLang="zh-CN" sz="2800" dirty="0">
                <a:latin typeface="Times New Roman" panose="02020603050405020304" pitchFamily="18" charset="0"/>
              </a:rPr>
              <a:t>Yi </a:t>
            </a:r>
            <a:r>
              <a:rPr lang="zh-CN" altLang="en-US" sz="2800" dirty="0">
                <a:latin typeface="Times New Roman" panose="02020603050405020304" pitchFamily="18" charset="0"/>
              </a:rPr>
              <a:t>为 第 </a:t>
            </a:r>
            <a:r>
              <a:rPr lang="en-US" altLang="zh-CN" sz="2800" dirty="0">
                <a:latin typeface="Times New Roman" panose="02020603050405020304" pitchFamily="18" charset="0"/>
              </a:rPr>
              <a:t>i </a:t>
            </a:r>
            <a:r>
              <a:rPr lang="zh-CN" altLang="en-US" sz="2800" dirty="0">
                <a:latin typeface="Times New Roman" panose="02020603050405020304" pitchFamily="18" charset="0"/>
              </a:rPr>
              <a:t>项工作需要的人数， </a:t>
            </a:r>
            <a:r>
              <a:rPr lang="en-US" altLang="zh-CN" sz="2800" dirty="0">
                <a:latin typeface="Times New Roman" panose="02020603050405020304" pitchFamily="18" charset="0"/>
              </a:rPr>
              <a:t>Xi</a:t>
            </a:r>
            <a:r>
              <a:rPr lang="zh-CN" altLang="en-US" sz="2800" dirty="0">
                <a:latin typeface="Times New Roman" panose="02020603050405020304" pitchFamily="18" charset="0"/>
              </a:rPr>
              <a:t>为第</a:t>
            </a:r>
            <a:r>
              <a:rPr lang="en-US" altLang="zh-CN" sz="2800" dirty="0">
                <a:latin typeface="Times New Roman" panose="02020603050405020304" pitchFamily="18" charset="0"/>
              </a:rPr>
              <a:t>i </a:t>
            </a:r>
            <a:r>
              <a:rPr lang="zh-CN" altLang="en-US" sz="2800" dirty="0">
                <a:latin typeface="Times New Roman" panose="02020603050405020304" pitchFamily="18" charset="0"/>
              </a:rPr>
              <a:t>项任务的工作量， </a:t>
            </a:r>
            <a:r>
              <a:rPr lang="en-US" altLang="zh-CN" sz="2800" dirty="0">
                <a:latin typeface="Times New Roman" panose="02020603050405020304" pitchFamily="18" charset="0"/>
              </a:rPr>
              <a:t>K i</a:t>
            </a:r>
            <a:r>
              <a:rPr lang="zh-CN" altLang="en-US" sz="2800" dirty="0">
                <a:latin typeface="Times New Roman" panose="02020603050405020304" pitchFamily="18" charset="0"/>
              </a:rPr>
              <a:t>为完成单位 </a:t>
            </a:r>
            <a:r>
              <a:rPr lang="en-US" altLang="zh-CN" sz="2800" dirty="0">
                <a:latin typeface="Times New Roman" panose="02020603050405020304" pitchFamily="18" charset="0"/>
              </a:rPr>
              <a:t>Xi </a:t>
            </a:r>
            <a:r>
              <a:rPr lang="zh-CN" altLang="en-US" sz="2800" dirty="0">
                <a:latin typeface="Times New Roman" panose="02020603050405020304" pitchFamily="18" charset="0"/>
              </a:rPr>
              <a:t>任务需要人数 </a:t>
            </a:r>
          </a:p>
          <a:p>
            <a:pPr>
              <a:lnSpc>
                <a:spcPct val="90000"/>
              </a:lnSpc>
            </a:pPr>
            <a:r>
              <a:rPr lang="zh-CN" altLang="en-US" sz="2800" dirty="0">
                <a:latin typeface="Times New Roman" panose="02020603050405020304" pitchFamily="18" charset="0"/>
              </a:rPr>
              <a:t>总人数</a:t>
            </a:r>
            <a:r>
              <a:rPr lang="zh-CN" altLang="en-US" sz="2800">
                <a:latin typeface="Times New Roman" panose="02020603050405020304" pitchFamily="18" charset="0"/>
              </a:rPr>
              <a:t>：</a:t>
            </a:r>
            <a:r>
              <a:rPr lang="en-US" altLang="zh-CN" sz="2800">
                <a:latin typeface="Times New Roman" panose="02020603050405020304" pitchFamily="18" charset="0"/>
              </a:rPr>
              <a:t>Y = </a:t>
            </a:r>
            <a:r>
              <a:rPr lang="en-US" altLang="zh-CN" sz="2800">
                <a:latin typeface="Times New Roman" panose="02020603050405020304" pitchFamily="18" charset="0"/>
                <a:sym typeface="Symbol" panose="05050102010706020507" pitchFamily="18" charset="2"/>
              </a:rPr>
              <a:t> Yi</a:t>
            </a:r>
          </a:p>
          <a:p>
            <a:pPr>
              <a:lnSpc>
                <a:spcPct val="90000"/>
              </a:lnSpc>
            </a:pPr>
            <a:r>
              <a:rPr lang="zh-CN" altLang="en-US" sz="2800" dirty="0">
                <a:latin typeface="Times New Roman" panose="02020603050405020304" pitchFamily="18" charset="0"/>
                <a:sym typeface="Symbol" panose="05050102010706020507" pitchFamily="18" charset="2"/>
              </a:rPr>
              <a:t>应用范围：生产一线工人</a:t>
            </a:r>
          </a:p>
          <a:p>
            <a:pPr>
              <a:lnSpc>
                <a:spcPct val="90000"/>
              </a:lnSpc>
            </a:pPr>
            <a:r>
              <a:rPr lang="zh-CN" altLang="en-US" sz="2800" dirty="0">
                <a:latin typeface="Times New Roman" panose="02020603050405020304" pitchFamily="18" charset="0"/>
              </a:rPr>
              <a:t>在此基础上，也可按比例法计算出总需求。</a:t>
            </a:r>
          </a:p>
        </p:txBody>
      </p:sp>
    </p:spTree>
  </p:cSld>
  <p:clrMapOvr>
    <a:masterClrMapping/>
  </p:clrMapOvr>
  <p:transition>
    <p:random/>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833538" name="文本占位符 833537"/>
          <p:cNvSpPr>
            <a:spLocks noGrp="1"/>
          </p:cNvSpPr>
          <p:nvPr>
            <p:ph type="body" sz="half" idx="1"/>
          </p:nvPr>
        </p:nvSpPr>
        <p:spPr>
          <a:xfrm>
            <a:off x="1066800" y="1295400"/>
            <a:ext cx="7467600" cy="5257800"/>
          </a:xfrm>
          <a:ln/>
        </p:spPr>
        <p:txBody>
          <a:bodyPr/>
          <a:lstStyle/>
          <a:p>
            <a:pPr algn="ctr">
              <a:buClrTx/>
              <a:buSzTx/>
              <a:buFontTx/>
              <a:buNone/>
            </a:pPr>
            <a:r>
              <a:rPr lang="zh-CN" altLang="en-US" sz="2400" b="1" dirty="0">
                <a:solidFill>
                  <a:srgbClr val="FF0000"/>
                </a:solidFill>
                <a:sym typeface="Symbol" panose="05050102010706020507" pitchFamily="18" charset="2"/>
              </a:rPr>
              <a:t>实例：</a:t>
            </a:r>
            <a:r>
              <a:rPr lang="en-US" altLang="zh-CN" sz="2400" b="1" dirty="0">
                <a:solidFill>
                  <a:srgbClr val="FF0000"/>
                </a:solidFill>
                <a:sym typeface="Symbol" panose="05050102010706020507" pitchFamily="18" charset="2"/>
              </a:rPr>
              <a:t>**</a:t>
            </a:r>
            <a:r>
              <a:rPr lang="zh-CN" altLang="en-US" sz="2400" b="1" dirty="0">
                <a:solidFill>
                  <a:srgbClr val="FF0000"/>
                </a:solidFill>
                <a:sym typeface="Symbol" panose="05050102010706020507" pitchFamily="18" charset="2"/>
              </a:rPr>
              <a:t>设计院员工人数预测</a:t>
            </a:r>
          </a:p>
          <a:p>
            <a:pPr algn="ctr">
              <a:buClrTx/>
              <a:buSzTx/>
              <a:buFontTx/>
              <a:buNone/>
            </a:pPr>
            <a:endParaRPr lang="zh-CN" altLang="en-US" b="1">
              <a:sym typeface="Symbol" panose="05050102010706020507" pitchFamily="18" charset="2"/>
            </a:endParaRPr>
          </a:p>
          <a:p>
            <a:pPr algn="ctr">
              <a:buClrTx/>
              <a:buSzTx/>
              <a:buFontTx/>
              <a:buNone/>
            </a:pPr>
            <a:r>
              <a:rPr lang="en-US" altLang="zh-CN" b="1" dirty="0">
                <a:sym typeface="Symbol" panose="05050102010706020507" pitchFamily="18" charset="2"/>
              </a:rPr>
              <a:t>STEP1:</a:t>
            </a:r>
            <a:r>
              <a:rPr lang="zh-CN" altLang="en-US" b="1" dirty="0">
                <a:sym typeface="Symbol" panose="05050102010706020507" pitchFamily="18" charset="2"/>
              </a:rPr>
              <a:t>预测业务量</a:t>
            </a:r>
          </a:p>
          <a:p>
            <a:pPr>
              <a:buClrTx/>
              <a:buSzTx/>
              <a:buFontTx/>
              <a:buNone/>
            </a:pPr>
            <a:r>
              <a:rPr lang="zh-CN" altLang="en-US" sz="2000" b="1" dirty="0">
                <a:sym typeface="Symbol" panose="05050102010706020507" pitchFamily="18" charset="2"/>
              </a:rPr>
              <a:t>     该设计院承担的业务包括：居民用电项目、农网改造项目、</a:t>
            </a:r>
            <a:r>
              <a:rPr lang="en-US" altLang="zh-CN" sz="2000" b="1" dirty="0">
                <a:sym typeface="Symbol" panose="05050102010706020507" pitchFamily="18" charset="2"/>
              </a:rPr>
              <a:t>10KV</a:t>
            </a:r>
            <a:r>
              <a:rPr lang="zh-CN" altLang="en-US" sz="2000" b="1" dirty="0">
                <a:sym typeface="Symbol" panose="05050102010706020507" pitchFamily="18" charset="2"/>
              </a:rPr>
              <a:t>以下项目、</a:t>
            </a:r>
            <a:r>
              <a:rPr lang="en-US" altLang="zh-CN" sz="2000" b="1" dirty="0">
                <a:sym typeface="Symbol" panose="05050102010706020507" pitchFamily="18" charset="2"/>
              </a:rPr>
              <a:t>10-100KV</a:t>
            </a:r>
            <a:r>
              <a:rPr lang="zh-CN" altLang="en-US" sz="2000" b="1" dirty="0">
                <a:sym typeface="Symbol" panose="05050102010706020507" pitchFamily="18" charset="2"/>
              </a:rPr>
              <a:t>项目。根据国家宏观政策，预测在未来三年各类项目总量如下表所示。</a:t>
            </a:r>
          </a:p>
          <a:p>
            <a:pPr algn="ctr">
              <a:buClrTx/>
              <a:buSzTx/>
              <a:buFontTx/>
              <a:buNone/>
            </a:pPr>
            <a:endParaRPr lang="zh-CN" altLang="en-US" sz="2000" b="1" dirty="0">
              <a:sym typeface="Symbol" panose="05050102010706020507" pitchFamily="18" charset="2"/>
            </a:endParaRPr>
          </a:p>
          <a:p>
            <a:pPr algn="ctr">
              <a:buClrTx/>
              <a:buSzTx/>
              <a:buFontTx/>
              <a:buNone/>
            </a:pPr>
            <a:endParaRPr lang="zh-CN" altLang="en-US" sz="2000" b="1" dirty="0">
              <a:sym typeface="Symbol" panose="05050102010706020507" pitchFamily="18" charset="2"/>
            </a:endParaRPr>
          </a:p>
          <a:p>
            <a:pPr algn="ctr">
              <a:buClrTx/>
              <a:buSzTx/>
              <a:buFontTx/>
              <a:buNone/>
            </a:pPr>
            <a:r>
              <a:rPr lang="zh-CN" altLang="en-US" sz="2000" b="1">
                <a:sym typeface="Symbol" panose="05050102010706020507" pitchFamily="18" charset="2"/>
              </a:rPr>
              <a:t> </a:t>
            </a:r>
            <a:endParaRPr lang="zh-CN" altLang="en-US" sz="1400" b="1" dirty="0">
              <a:sym typeface="Symbol" panose="05050102010706020507" pitchFamily="18" charset="2"/>
            </a:endParaRPr>
          </a:p>
          <a:p>
            <a:pPr>
              <a:buClrTx/>
              <a:buSzTx/>
              <a:buFontTx/>
              <a:buNone/>
            </a:pPr>
            <a:r>
              <a:rPr lang="zh-CN" altLang="en-US" sz="2800" dirty="0">
                <a:sym typeface="Symbol" panose="05050102010706020507" pitchFamily="18" charset="2"/>
              </a:rPr>
              <a:t> </a:t>
            </a:r>
            <a:endParaRPr lang="zh-CN" altLang="en-US" sz="2000" b="1" dirty="0">
              <a:sym typeface="Symbol" panose="05050102010706020507" pitchFamily="18" charset="2"/>
            </a:endParaRPr>
          </a:p>
          <a:p>
            <a:pPr algn="ctr">
              <a:buClrTx/>
              <a:buSzTx/>
              <a:buFontTx/>
            </a:pPr>
            <a:endParaRPr lang="zh-CN" altLang="en-US" sz="2800" dirty="0"/>
          </a:p>
        </p:txBody>
      </p:sp>
      <p:graphicFrame>
        <p:nvGraphicFramePr>
          <p:cNvPr id="833539" name="内容占位符 833538"/>
          <p:cNvGraphicFramePr>
            <a:graphicFrameLocks noGrp="1"/>
          </p:cNvGraphicFramePr>
          <p:nvPr>
            <p:ph sz="quarter" idx="2"/>
          </p:nvPr>
        </p:nvGraphicFramePr>
        <p:xfrm>
          <a:off x="0" y="4084638"/>
          <a:ext cx="9220200" cy="2087562"/>
        </p:xfrm>
        <a:graphic>
          <a:graphicData uri="http://schemas.openxmlformats.org/presentationml/2006/ole">
            <mc:AlternateContent xmlns:mc="http://schemas.openxmlformats.org/markup-compatibility/2006">
              <mc:Choice xmlns:v="urn:schemas-microsoft-com:vml" Requires="v">
                <p:oleObj spid="_x0000_s6147" r:id="rId3" imgW="5414645" imgH="1226820" progId="Word.Document.8">
                  <p:embed/>
                </p:oleObj>
              </mc:Choice>
              <mc:Fallback>
                <p:oleObj r:id="rId3" imgW="5414645" imgH="1226820" progId="Word.Document.8">
                  <p:embed/>
                  <p:pic>
                    <p:nvPicPr>
                      <p:cNvPr id="0" name="图片 3077"/>
                      <p:cNvPicPr/>
                      <p:nvPr/>
                    </p:nvPicPr>
                    <p:blipFill>
                      <a:blip r:embed="rId4"/>
                      <a:stretch>
                        <a:fillRect/>
                      </a:stretch>
                    </p:blipFill>
                    <p:spPr>
                      <a:xfrm>
                        <a:off x="0" y="4084638"/>
                        <a:ext cx="9220200" cy="2087562"/>
                      </a:xfrm>
                      <a:prstGeom prst="rect">
                        <a:avLst/>
                      </a:prstGeom>
                      <a:noFill/>
                      <a:ln w="38100">
                        <a:miter/>
                      </a:ln>
                    </p:spPr>
                  </p:pic>
                </p:oleObj>
              </mc:Fallback>
            </mc:AlternateContent>
          </a:graphicData>
        </a:graphic>
      </p:graphicFrame>
    </p:spTree>
  </p:cSld>
  <p:clrMapOvr>
    <a:masterClrMapping/>
  </p:clrMapOvr>
  <p:transition>
    <p:random/>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835586" name="文本占位符 835585"/>
          <p:cNvSpPr>
            <a:spLocks noGrp="1"/>
          </p:cNvSpPr>
          <p:nvPr>
            <p:ph type="body" sz="half" idx="1"/>
          </p:nvPr>
        </p:nvSpPr>
        <p:spPr>
          <a:xfrm>
            <a:off x="1122363" y="1600200"/>
            <a:ext cx="7196137" cy="3810000"/>
          </a:xfrm>
          <a:ln/>
        </p:spPr>
        <p:txBody>
          <a:bodyPr/>
          <a:lstStyle/>
          <a:p>
            <a:pPr algn="ctr">
              <a:buClrTx/>
              <a:buSzTx/>
              <a:buFontTx/>
              <a:buNone/>
            </a:pPr>
            <a:r>
              <a:rPr lang="en-US" altLang="zh-CN" sz="2800" b="1" dirty="0">
                <a:sym typeface="Symbol" panose="05050102010706020507" pitchFamily="18" charset="2"/>
              </a:rPr>
              <a:t>STEP2:</a:t>
            </a:r>
            <a:r>
              <a:rPr lang="zh-CN" altLang="en-US" sz="2800" b="1" dirty="0">
                <a:sym typeface="Symbol" panose="05050102010706020507" pitchFamily="18" charset="2"/>
              </a:rPr>
              <a:t>折算工作量</a:t>
            </a:r>
          </a:p>
          <a:p>
            <a:pPr>
              <a:buClrTx/>
              <a:buSzTx/>
              <a:buFontTx/>
              <a:buNone/>
            </a:pPr>
            <a:r>
              <a:rPr lang="zh-CN" altLang="en-US" sz="2000" b="1" dirty="0">
                <a:sym typeface="Symbol" panose="05050102010706020507" pitchFamily="18" charset="2"/>
              </a:rPr>
              <a:t>     根据国家相关工程设计工时定额，居民用电项目平均设计工时</a:t>
            </a:r>
            <a:r>
              <a:rPr lang="en-US" altLang="zh-CN" sz="2000" b="1" dirty="0">
                <a:sym typeface="Symbol" panose="05050102010706020507" pitchFamily="18" charset="2"/>
              </a:rPr>
              <a:t>30</a:t>
            </a:r>
            <a:r>
              <a:rPr lang="zh-CN" altLang="en-US" sz="2000" b="1" dirty="0">
                <a:sym typeface="Symbol" panose="05050102010706020507" pitchFamily="18" charset="2"/>
              </a:rPr>
              <a:t>天，农网改造项目平均设计工时</a:t>
            </a:r>
            <a:r>
              <a:rPr lang="en-US" altLang="zh-CN" sz="2000" b="1" dirty="0">
                <a:sym typeface="Symbol" panose="05050102010706020507" pitchFamily="18" charset="2"/>
              </a:rPr>
              <a:t>45</a:t>
            </a:r>
            <a:r>
              <a:rPr lang="zh-CN" altLang="en-US" sz="2000" b="1" dirty="0">
                <a:sym typeface="Symbol" panose="05050102010706020507" pitchFamily="18" charset="2"/>
              </a:rPr>
              <a:t>天，</a:t>
            </a:r>
            <a:r>
              <a:rPr lang="en-US" altLang="zh-CN" sz="2000" b="1" dirty="0">
                <a:sym typeface="Symbol" panose="05050102010706020507" pitchFamily="18" charset="2"/>
              </a:rPr>
              <a:t>10KV</a:t>
            </a:r>
            <a:r>
              <a:rPr lang="zh-CN" altLang="en-US" sz="2000" b="1" dirty="0">
                <a:sym typeface="Symbol" panose="05050102010706020507" pitchFamily="18" charset="2"/>
              </a:rPr>
              <a:t>以下项目平均设计工时</a:t>
            </a:r>
            <a:r>
              <a:rPr lang="en-US" altLang="zh-CN" sz="2000" b="1" dirty="0">
                <a:sym typeface="Symbol" panose="05050102010706020507" pitchFamily="18" charset="2"/>
              </a:rPr>
              <a:t>75</a:t>
            </a:r>
            <a:r>
              <a:rPr lang="zh-CN" altLang="en-US" sz="2000" b="1" dirty="0">
                <a:sym typeface="Symbol" panose="05050102010706020507" pitchFamily="18" charset="2"/>
              </a:rPr>
              <a:t>天，</a:t>
            </a:r>
            <a:r>
              <a:rPr lang="en-US" altLang="zh-CN" sz="2000" b="1" dirty="0">
                <a:sym typeface="Symbol" panose="05050102010706020507" pitchFamily="18" charset="2"/>
              </a:rPr>
              <a:t>10-100KV</a:t>
            </a:r>
            <a:r>
              <a:rPr lang="zh-CN" altLang="en-US" sz="2000" b="1" dirty="0">
                <a:sym typeface="Symbol" panose="05050102010706020507" pitchFamily="18" charset="2"/>
              </a:rPr>
              <a:t>项目设计平均工时</a:t>
            </a:r>
            <a:r>
              <a:rPr lang="en-US" altLang="zh-CN" sz="2000" b="1" dirty="0">
                <a:sym typeface="Symbol" panose="05050102010706020507" pitchFamily="18" charset="2"/>
              </a:rPr>
              <a:t>150</a:t>
            </a:r>
            <a:r>
              <a:rPr lang="zh-CN" altLang="en-US" sz="2000" b="1" dirty="0">
                <a:sym typeface="Symbol" panose="05050102010706020507" pitchFamily="18" charset="2"/>
              </a:rPr>
              <a:t>天。</a:t>
            </a:r>
          </a:p>
        </p:txBody>
      </p:sp>
      <p:graphicFrame>
        <p:nvGraphicFramePr>
          <p:cNvPr id="835587" name="内容占位符 835586"/>
          <p:cNvGraphicFramePr>
            <a:graphicFrameLocks noGrp="1"/>
          </p:cNvGraphicFramePr>
          <p:nvPr>
            <p:ph sz="half" idx="2"/>
          </p:nvPr>
        </p:nvGraphicFramePr>
        <p:xfrm>
          <a:off x="533400" y="3505200"/>
          <a:ext cx="8610600" cy="2274888"/>
        </p:xfrm>
        <a:graphic>
          <a:graphicData uri="http://schemas.openxmlformats.org/presentationml/2006/ole">
            <mc:AlternateContent xmlns:mc="http://schemas.openxmlformats.org/markup-compatibility/2006">
              <mc:Choice xmlns:v="urn:schemas-microsoft-com:vml" Requires="v">
                <p:oleObj spid="_x0000_s7171" r:id="rId3" imgW="5414645" imgH="1431290" progId="Word.Document.8">
                  <p:embed/>
                </p:oleObj>
              </mc:Choice>
              <mc:Fallback>
                <p:oleObj r:id="rId3" imgW="5414645" imgH="1431290" progId="Word.Document.8">
                  <p:embed/>
                  <p:pic>
                    <p:nvPicPr>
                      <p:cNvPr id="0" name="图片 3078"/>
                      <p:cNvPicPr/>
                      <p:nvPr/>
                    </p:nvPicPr>
                    <p:blipFill>
                      <a:blip r:embed="rId4"/>
                      <a:stretch>
                        <a:fillRect/>
                      </a:stretch>
                    </p:blipFill>
                    <p:spPr>
                      <a:xfrm>
                        <a:off x="533400" y="3505200"/>
                        <a:ext cx="8610600" cy="2274888"/>
                      </a:xfrm>
                      <a:prstGeom prst="rect">
                        <a:avLst/>
                      </a:prstGeom>
                      <a:noFill/>
                      <a:ln w="38100">
                        <a:miter/>
                      </a:ln>
                    </p:spPr>
                  </p:pic>
                </p:oleObj>
              </mc:Fallback>
            </mc:AlternateContent>
          </a:graphicData>
        </a:graphic>
      </p:graphicFrame>
    </p:spTree>
  </p:cSld>
  <p:clrMapOvr>
    <a:masterClrMapping/>
  </p:clrMapOvr>
  <p:transition>
    <p:random/>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836610" name="文本占位符 836609"/>
          <p:cNvSpPr>
            <a:spLocks noGrp="1"/>
          </p:cNvSpPr>
          <p:nvPr>
            <p:ph type="body" sz="half" idx="1"/>
          </p:nvPr>
        </p:nvSpPr>
        <p:spPr>
          <a:xfrm>
            <a:off x="1122363" y="1600200"/>
            <a:ext cx="7196137" cy="3810000"/>
          </a:xfrm>
          <a:ln/>
        </p:spPr>
        <p:txBody>
          <a:bodyPr/>
          <a:lstStyle/>
          <a:p>
            <a:pPr algn="ctr">
              <a:buClrTx/>
              <a:buSzTx/>
              <a:buFontTx/>
              <a:buNone/>
            </a:pPr>
            <a:r>
              <a:rPr lang="en-US" altLang="zh-CN" sz="2800" b="1" dirty="0">
                <a:sym typeface="Symbol" panose="05050102010706020507" pitchFamily="18" charset="2"/>
              </a:rPr>
              <a:t>STEP2:</a:t>
            </a:r>
            <a:r>
              <a:rPr lang="zh-CN" altLang="en-US" sz="2800" b="1" dirty="0">
                <a:sym typeface="Symbol" panose="05050102010706020507" pitchFamily="18" charset="2"/>
              </a:rPr>
              <a:t>折算工作量</a:t>
            </a:r>
          </a:p>
          <a:p>
            <a:pPr>
              <a:buClrTx/>
              <a:buSzTx/>
              <a:buFontTx/>
              <a:buNone/>
            </a:pPr>
            <a:r>
              <a:rPr lang="zh-CN" altLang="en-US" sz="2000" b="1" dirty="0">
                <a:sym typeface="Symbol" panose="05050102010706020507" pitchFamily="18" charset="2"/>
              </a:rPr>
              <a:t>     根据国家相关工程设计工时定额，居民用电项目平均设计工时</a:t>
            </a:r>
            <a:r>
              <a:rPr lang="en-US" altLang="zh-CN" sz="2000" b="1" dirty="0">
                <a:sym typeface="Symbol" panose="05050102010706020507" pitchFamily="18" charset="2"/>
              </a:rPr>
              <a:t>30</a:t>
            </a:r>
            <a:r>
              <a:rPr lang="zh-CN" altLang="en-US" sz="2000" b="1" dirty="0">
                <a:sym typeface="Symbol" panose="05050102010706020507" pitchFamily="18" charset="2"/>
              </a:rPr>
              <a:t>天，农网改造项目平均设计工时</a:t>
            </a:r>
            <a:r>
              <a:rPr lang="en-US" altLang="zh-CN" sz="2000" b="1" dirty="0">
                <a:sym typeface="Symbol" panose="05050102010706020507" pitchFamily="18" charset="2"/>
              </a:rPr>
              <a:t>45</a:t>
            </a:r>
            <a:r>
              <a:rPr lang="zh-CN" altLang="en-US" sz="2000" b="1" dirty="0">
                <a:sym typeface="Symbol" panose="05050102010706020507" pitchFamily="18" charset="2"/>
              </a:rPr>
              <a:t>天，</a:t>
            </a:r>
            <a:r>
              <a:rPr lang="en-US" altLang="zh-CN" sz="2000" b="1" dirty="0">
                <a:sym typeface="Symbol" panose="05050102010706020507" pitchFamily="18" charset="2"/>
              </a:rPr>
              <a:t>10KV</a:t>
            </a:r>
            <a:r>
              <a:rPr lang="zh-CN" altLang="en-US" sz="2000" b="1" dirty="0">
                <a:sym typeface="Symbol" panose="05050102010706020507" pitchFamily="18" charset="2"/>
              </a:rPr>
              <a:t>以下项目平均设计工时</a:t>
            </a:r>
            <a:r>
              <a:rPr lang="en-US" altLang="zh-CN" sz="2000" b="1" dirty="0">
                <a:sym typeface="Symbol" panose="05050102010706020507" pitchFamily="18" charset="2"/>
              </a:rPr>
              <a:t>75</a:t>
            </a:r>
            <a:r>
              <a:rPr lang="zh-CN" altLang="en-US" sz="2000" b="1" dirty="0">
                <a:sym typeface="Symbol" panose="05050102010706020507" pitchFamily="18" charset="2"/>
              </a:rPr>
              <a:t>天，</a:t>
            </a:r>
            <a:r>
              <a:rPr lang="en-US" altLang="zh-CN" sz="2000" b="1" dirty="0">
                <a:sym typeface="Symbol" panose="05050102010706020507" pitchFamily="18" charset="2"/>
              </a:rPr>
              <a:t>10-100KV</a:t>
            </a:r>
            <a:r>
              <a:rPr lang="zh-CN" altLang="en-US" sz="2000" b="1" dirty="0">
                <a:sym typeface="Symbol" panose="05050102010706020507" pitchFamily="18" charset="2"/>
              </a:rPr>
              <a:t>项目设计平均工时</a:t>
            </a:r>
            <a:r>
              <a:rPr lang="en-US" altLang="zh-CN" sz="2000" b="1" dirty="0">
                <a:sym typeface="Symbol" panose="05050102010706020507" pitchFamily="18" charset="2"/>
              </a:rPr>
              <a:t>150</a:t>
            </a:r>
            <a:r>
              <a:rPr lang="zh-CN" altLang="en-US" sz="2000" b="1" dirty="0">
                <a:sym typeface="Symbol" panose="05050102010706020507" pitchFamily="18" charset="2"/>
              </a:rPr>
              <a:t>天。</a:t>
            </a:r>
          </a:p>
        </p:txBody>
      </p:sp>
      <p:graphicFrame>
        <p:nvGraphicFramePr>
          <p:cNvPr id="836611" name="内容占位符 836610"/>
          <p:cNvGraphicFramePr>
            <a:graphicFrameLocks noGrp="1"/>
          </p:cNvGraphicFramePr>
          <p:nvPr>
            <p:ph sz="half" idx="2"/>
          </p:nvPr>
        </p:nvGraphicFramePr>
        <p:xfrm>
          <a:off x="533400" y="3505200"/>
          <a:ext cx="8610600" cy="2274888"/>
        </p:xfrm>
        <a:graphic>
          <a:graphicData uri="http://schemas.openxmlformats.org/presentationml/2006/ole">
            <mc:AlternateContent xmlns:mc="http://schemas.openxmlformats.org/markup-compatibility/2006">
              <mc:Choice xmlns:v="urn:schemas-microsoft-com:vml" Requires="v">
                <p:oleObj spid="_x0000_s8195" r:id="rId3" imgW="5414645" imgH="1431290" progId="Word.Document.8">
                  <p:embed/>
                </p:oleObj>
              </mc:Choice>
              <mc:Fallback>
                <p:oleObj r:id="rId3" imgW="5414645" imgH="1431290" progId="Word.Document.8">
                  <p:embed/>
                  <p:pic>
                    <p:nvPicPr>
                      <p:cNvPr id="0" name="图片 3079"/>
                      <p:cNvPicPr/>
                      <p:nvPr/>
                    </p:nvPicPr>
                    <p:blipFill>
                      <a:blip r:embed="rId4"/>
                      <a:stretch>
                        <a:fillRect/>
                      </a:stretch>
                    </p:blipFill>
                    <p:spPr>
                      <a:xfrm>
                        <a:off x="533400" y="3505200"/>
                        <a:ext cx="8610600" cy="2274888"/>
                      </a:xfrm>
                      <a:prstGeom prst="rect">
                        <a:avLst/>
                      </a:prstGeom>
                      <a:noFill/>
                      <a:ln w="38100">
                        <a:miter/>
                      </a:ln>
                    </p:spPr>
                  </p:pic>
                </p:oleObj>
              </mc:Fallback>
            </mc:AlternateContent>
          </a:graphicData>
        </a:graphic>
      </p:graphicFrame>
    </p:spTree>
  </p:cSld>
  <p:clrMapOvr>
    <a:masterClrMapping/>
  </p:clrMapOvr>
  <p:transition>
    <p:random/>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837634" name="标题 837633"/>
          <p:cNvSpPr>
            <a:spLocks noGrp="1"/>
          </p:cNvSpPr>
          <p:nvPr>
            <p:ph type="title"/>
          </p:nvPr>
        </p:nvSpPr>
        <p:spPr>
          <a:xfrm>
            <a:off x="381000" y="1219200"/>
            <a:ext cx="8229600" cy="762000"/>
          </a:xfrm>
          <a:ln/>
        </p:spPr>
        <p:txBody>
          <a:bodyPr anchor="ctr"/>
          <a:lstStyle/>
          <a:p>
            <a:r>
              <a:rPr lang="zh-CN" altLang="en-US" b="1" dirty="0"/>
              <a:t>负荷法续：结构分析法</a:t>
            </a:r>
          </a:p>
        </p:txBody>
      </p:sp>
      <p:sp>
        <p:nvSpPr>
          <p:cNvPr id="837635" name="文本占位符 837634"/>
          <p:cNvSpPr>
            <a:spLocks noGrp="1"/>
          </p:cNvSpPr>
          <p:nvPr>
            <p:ph type="body" idx="1"/>
          </p:nvPr>
        </p:nvSpPr>
        <p:spPr>
          <a:xfrm>
            <a:off x="906463" y="2112963"/>
            <a:ext cx="7556500" cy="2693987"/>
          </a:xfrm>
          <a:ln/>
        </p:spPr>
        <p:txBody>
          <a:bodyPr/>
          <a:lstStyle/>
          <a:p>
            <a:r>
              <a:rPr lang="zh-CN" altLang="en-US" dirty="0"/>
              <a:t>线性增加人数</a:t>
            </a:r>
          </a:p>
          <a:p>
            <a:r>
              <a:rPr lang="zh-CN" altLang="en-US" dirty="0"/>
              <a:t>辅助人员增加人数</a:t>
            </a:r>
          </a:p>
          <a:p>
            <a:r>
              <a:rPr lang="zh-CN" altLang="en-US" dirty="0"/>
              <a:t>固定不变人数</a:t>
            </a:r>
          </a:p>
          <a:p>
            <a:r>
              <a:rPr lang="zh-CN" altLang="en-US" dirty="0"/>
              <a:t>由于技术进步减少的人数</a:t>
            </a:r>
          </a:p>
          <a:p>
            <a:r>
              <a:rPr lang="zh-CN" altLang="en-US" dirty="0"/>
              <a:t>公司需要增加的总人数</a:t>
            </a:r>
          </a:p>
        </p:txBody>
      </p:sp>
    </p:spTree>
  </p:cSld>
  <p:clrMapOvr>
    <a:masterClrMapping/>
  </p:clrMapOvr>
  <p:transition>
    <p:random/>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838658" name="标题 838657"/>
          <p:cNvSpPr>
            <a:spLocks noGrp="1"/>
          </p:cNvSpPr>
          <p:nvPr>
            <p:ph type="title"/>
          </p:nvPr>
        </p:nvSpPr>
        <p:spPr>
          <a:xfrm>
            <a:off x="457200" y="1295400"/>
            <a:ext cx="8229600" cy="838200"/>
          </a:xfrm>
          <a:ln/>
        </p:spPr>
        <p:txBody>
          <a:bodyPr anchor="ctr"/>
          <a:lstStyle/>
          <a:p>
            <a:r>
              <a:rPr lang="en-US" altLang="zh-CN" b="1" dirty="0"/>
              <a:t>3</a:t>
            </a:r>
            <a:r>
              <a:rPr lang="zh-CN" altLang="en-US" b="1" dirty="0"/>
              <a:t>、趋势预测法</a:t>
            </a:r>
          </a:p>
        </p:txBody>
      </p:sp>
      <p:sp>
        <p:nvSpPr>
          <p:cNvPr id="838659" name="文本占位符 838658"/>
          <p:cNvSpPr>
            <a:spLocks noGrp="1"/>
          </p:cNvSpPr>
          <p:nvPr>
            <p:ph type="body" idx="1"/>
          </p:nvPr>
        </p:nvSpPr>
        <p:spPr>
          <a:xfrm>
            <a:off x="1697038" y="2241550"/>
            <a:ext cx="5902325" cy="2052638"/>
          </a:xfrm>
          <a:ln/>
        </p:spPr>
        <p:txBody>
          <a:bodyPr/>
          <a:lstStyle/>
          <a:p>
            <a:r>
              <a:rPr lang="zh-CN" altLang="en-US" b="1" dirty="0">
                <a:ea typeface="楷体_GB2312" pitchFamily="49" charset="-122"/>
              </a:rPr>
              <a:t>图示法</a:t>
            </a:r>
          </a:p>
          <a:p>
            <a:r>
              <a:rPr lang="zh-CN" altLang="en-US" b="1" dirty="0">
                <a:ea typeface="楷体_GB2312" pitchFamily="49" charset="-122"/>
              </a:rPr>
              <a:t>最小平方法</a:t>
            </a:r>
          </a:p>
        </p:txBody>
      </p:sp>
    </p:spTree>
  </p:cSld>
  <p:clrMapOvr>
    <a:masterClrMapping/>
  </p:clrMapOvr>
  <p:transition>
    <p:random/>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839682" name="标题 839681"/>
          <p:cNvSpPr>
            <a:spLocks noGrp="1"/>
          </p:cNvSpPr>
          <p:nvPr>
            <p:ph type="title"/>
          </p:nvPr>
        </p:nvSpPr>
        <p:spPr>
          <a:xfrm>
            <a:off x="381000" y="1295400"/>
            <a:ext cx="8229600" cy="838200"/>
          </a:xfrm>
          <a:ln/>
        </p:spPr>
        <p:txBody>
          <a:bodyPr anchor="ctr"/>
          <a:lstStyle/>
          <a:p>
            <a:r>
              <a:rPr lang="zh-CN" altLang="en-US" b="1" dirty="0"/>
              <a:t>图示法</a:t>
            </a:r>
          </a:p>
        </p:txBody>
      </p:sp>
      <p:sp>
        <p:nvSpPr>
          <p:cNvPr id="839683" name="文本占位符 839682"/>
          <p:cNvSpPr>
            <a:spLocks noGrp="1"/>
          </p:cNvSpPr>
          <p:nvPr>
            <p:ph type="body" sz="half" idx="1"/>
          </p:nvPr>
        </p:nvSpPr>
        <p:spPr>
          <a:xfrm>
            <a:off x="762000" y="2049463"/>
            <a:ext cx="3810000" cy="3360737"/>
          </a:xfrm>
          <a:ln/>
        </p:spPr>
        <p:txBody>
          <a:bodyPr/>
          <a:lstStyle/>
          <a:p>
            <a:pPr>
              <a:buClrTx/>
              <a:buSzTx/>
              <a:buFontTx/>
            </a:pPr>
            <a:r>
              <a:rPr lang="zh-CN" altLang="en-US" sz="2800" dirty="0"/>
              <a:t>某公司在过去</a:t>
            </a:r>
            <a:r>
              <a:rPr lang="en-US" altLang="zh-CN" sz="2800" dirty="0"/>
              <a:t>5</a:t>
            </a:r>
            <a:r>
              <a:rPr lang="zh-CN" altLang="en-US" sz="2800" dirty="0"/>
              <a:t>年招聘的人数分别为</a:t>
            </a:r>
            <a:r>
              <a:rPr lang="en-US" altLang="zh-CN" sz="2800" dirty="0"/>
              <a:t>100</a:t>
            </a:r>
            <a:r>
              <a:rPr lang="zh-CN" altLang="en-US" sz="2800" dirty="0"/>
              <a:t>，</a:t>
            </a:r>
            <a:r>
              <a:rPr lang="en-US" altLang="zh-CN" sz="2800" dirty="0"/>
              <a:t>150</a:t>
            </a:r>
            <a:r>
              <a:rPr lang="zh-CN" altLang="en-US" sz="2800" dirty="0"/>
              <a:t>，</a:t>
            </a:r>
            <a:r>
              <a:rPr lang="en-US" altLang="zh-CN" sz="2800" dirty="0"/>
              <a:t>140</a:t>
            </a:r>
            <a:r>
              <a:rPr lang="zh-CN" altLang="en-US" sz="2800" dirty="0"/>
              <a:t>，</a:t>
            </a:r>
            <a:r>
              <a:rPr lang="en-US" altLang="zh-CN" sz="2800" dirty="0"/>
              <a:t>170</a:t>
            </a:r>
            <a:r>
              <a:rPr lang="zh-CN" altLang="en-US" sz="2800" dirty="0"/>
              <a:t>， </a:t>
            </a:r>
            <a:r>
              <a:rPr lang="en-US" altLang="zh-CN" sz="2800" dirty="0"/>
              <a:t>200</a:t>
            </a:r>
            <a:r>
              <a:rPr lang="zh-CN" altLang="en-US" sz="2800" dirty="0"/>
              <a:t>，请预测明年应招多少人？</a:t>
            </a:r>
          </a:p>
          <a:p>
            <a:pPr>
              <a:buClrTx/>
              <a:buSzTx/>
              <a:buFontTx/>
            </a:pPr>
            <a:r>
              <a:rPr lang="zh-CN" altLang="en-US" sz="2800" dirty="0"/>
              <a:t>优点：简单</a:t>
            </a:r>
          </a:p>
          <a:p>
            <a:pPr>
              <a:buClrTx/>
              <a:buSzTx/>
              <a:buFontTx/>
            </a:pPr>
            <a:r>
              <a:rPr lang="zh-CN" altLang="en-US" sz="2800" dirty="0"/>
              <a:t>缺点：不准确</a:t>
            </a:r>
          </a:p>
        </p:txBody>
      </p:sp>
      <p:graphicFrame>
        <p:nvGraphicFramePr>
          <p:cNvPr id="839684" name="图表占位符 839683"/>
          <p:cNvGraphicFramePr>
            <a:graphicFrameLocks noGrp="1"/>
          </p:cNvGraphicFramePr>
          <p:nvPr>
            <p:ph type="chart" sz="half" idx="2"/>
          </p:nvPr>
        </p:nvGraphicFramePr>
        <p:xfrm>
          <a:off x="4724400" y="2112963"/>
          <a:ext cx="3810000" cy="3297237"/>
        </p:xfrm>
        <a:graphic>
          <a:graphicData uri="http://schemas.openxmlformats.org/presentationml/2006/ole">
            <mc:AlternateContent xmlns:mc="http://schemas.openxmlformats.org/markup-compatibility/2006">
              <mc:Choice xmlns:v="urn:schemas-microsoft-com:vml" Requires="v">
                <p:oleObj spid="_x0000_s9219" r:id="rId3" imgW="3703955" imgH="3999230" progId="MSGraph.Chart.8">
                  <p:embed/>
                </p:oleObj>
              </mc:Choice>
              <mc:Fallback>
                <p:oleObj r:id="rId3" imgW="3703955" imgH="3999230" progId="MSGraph.Chart.8">
                  <p:embed/>
                  <p:pic>
                    <p:nvPicPr>
                      <p:cNvPr id="0" name="图片 3080"/>
                      <p:cNvPicPr/>
                      <p:nvPr/>
                    </p:nvPicPr>
                    <p:blipFill>
                      <a:blip r:embed="rId4"/>
                      <a:stretch>
                        <a:fillRect/>
                      </a:stretch>
                    </p:blipFill>
                    <p:spPr>
                      <a:xfrm>
                        <a:off x="4724400" y="2112963"/>
                        <a:ext cx="3810000" cy="3297237"/>
                      </a:xfrm>
                      <a:prstGeom prst="rect">
                        <a:avLst/>
                      </a:prstGeom>
                      <a:noFill/>
                      <a:ln w="38100">
                        <a:miter/>
                      </a:ln>
                    </p:spPr>
                  </p:pic>
                </p:oleObj>
              </mc:Fallback>
            </mc:AlternateContent>
          </a:graphicData>
        </a:graphic>
      </p:graphicFrame>
      <p:sp>
        <p:nvSpPr>
          <p:cNvPr id="839685" name="直接连接符 839684"/>
          <p:cNvSpPr/>
          <p:nvPr/>
        </p:nvSpPr>
        <p:spPr>
          <a:xfrm flipV="1">
            <a:off x="7848600" y="2590800"/>
            <a:ext cx="0" cy="2895600"/>
          </a:xfrm>
          <a:prstGeom prst="line">
            <a:avLst/>
          </a:prstGeom>
          <a:ln w="12700" cap="flat" cmpd="sng">
            <a:solidFill>
              <a:schemeClr val="tx1"/>
            </a:solidFill>
            <a:prstDash val="dash"/>
            <a:headEnd type="none" w="sm" len="sm"/>
            <a:tailEnd type="none" w="sm" len="sm"/>
          </a:ln>
        </p:spPr>
      </p:sp>
      <p:sp>
        <p:nvSpPr>
          <p:cNvPr id="839686" name="直接连接符 839685"/>
          <p:cNvSpPr/>
          <p:nvPr/>
        </p:nvSpPr>
        <p:spPr>
          <a:xfrm flipV="1">
            <a:off x="5562600" y="2743200"/>
            <a:ext cx="2362200" cy="2133600"/>
          </a:xfrm>
          <a:prstGeom prst="line">
            <a:avLst/>
          </a:prstGeom>
          <a:ln w="28575" cap="flat" cmpd="sng">
            <a:solidFill>
              <a:schemeClr val="tx1"/>
            </a:solidFill>
            <a:prstDash val="solid"/>
            <a:headEnd type="none" w="sm" len="sm"/>
            <a:tailEnd type="none" w="sm" len="sm"/>
          </a:ln>
        </p:spPr>
      </p:sp>
      <p:sp>
        <p:nvSpPr>
          <p:cNvPr id="839687" name="直接连接符 839686"/>
          <p:cNvSpPr/>
          <p:nvPr/>
        </p:nvSpPr>
        <p:spPr>
          <a:xfrm flipH="1">
            <a:off x="5410200" y="2819400"/>
            <a:ext cx="2438400" cy="0"/>
          </a:xfrm>
          <a:prstGeom prst="line">
            <a:avLst/>
          </a:prstGeom>
          <a:ln w="12700" cap="flat" cmpd="sng">
            <a:solidFill>
              <a:schemeClr val="tx1"/>
            </a:solidFill>
            <a:prstDash val="dash"/>
            <a:headEnd type="none" w="sm" len="sm"/>
            <a:tailEnd type="none" w="sm" len="sm"/>
          </a:ln>
        </p:spPr>
      </p:sp>
    </p:spTree>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930" name="标题 764929"/>
          <p:cNvSpPr>
            <a:spLocks noGrp="1"/>
          </p:cNvSpPr>
          <p:nvPr>
            <p:ph type="title"/>
          </p:nvPr>
        </p:nvSpPr>
        <p:spPr>
          <a:xfrm>
            <a:off x="1116013" y="476250"/>
            <a:ext cx="7737475" cy="552450"/>
          </a:xfrm>
          <a:ln/>
        </p:spPr>
        <p:txBody>
          <a:bodyPr lIns="0" tIns="0" rIns="0" bIns="0" anchor="b"/>
          <a:lstStyle/>
          <a:p>
            <a:r>
              <a:rPr lang="en-US" altLang="zh-CN" sz="3600" b="1" dirty="0">
                <a:solidFill>
                  <a:schemeClr val="hlink"/>
                </a:solidFill>
              </a:rPr>
              <a:t>  </a:t>
            </a:r>
            <a:r>
              <a:rPr lang="zh-CN" altLang="en-US" sz="3600" b="1" dirty="0">
                <a:solidFill>
                  <a:schemeClr val="hlink"/>
                </a:solidFill>
              </a:rPr>
              <a:t>一、人力资源管理的渊源</a:t>
            </a:r>
          </a:p>
        </p:txBody>
      </p:sp>
      <p:sp>
        <p:nvSpPr>
          <p:cNvPr id="764931" name="文本占位符 764930"/>
          <p:cNvSpPr>
            <a:spLocks noGrp="1"/>
          </p:cNvSpPr>
          <p:nvPr>
            <p:ph type="body" idx="1"/>
          </p:nvPr>
        </p:nvSpPr>
        <p:spPr>
          <a:xfrm>
            <a:off x="900113" y="1341438"/>
            <a:ext cx="8064500" cy="5516562"/>
          </a:xfrm>
          <a:ln/>
        </p:spPr>
        <p:txBody>
          <a:bodyPr lIns="0" tIns="0" rIns="0" bIns="0"/>
          <a:lstStyle/>
          <a:p>
            <a:r>
              <a:rPr lang="en-US" altLang="zh-CN" sz="3200" b="1" dirty="0">
                <a:solidFill>
                  <a:schemeClr val="accent1"/>
                </a:solidFill>
              </a:rPr>
              <a:t>1</a:t>
            </a:r>
            <a:r>
              <a:rPr lang="zh-CN" altLang="en-US" sz="3200" b="1" dirty="0">
                <a:solidFill>
                  <a:schemeClr val="accent1"/>
                </a:solidFill>
              </a:rPr>
              <a:t>、西方人力资源管理发展的背景</a:t>
            </a:r>
          </a:p>
          <a:p>
            <a:r>
              <a:rPr lang="zh-CN" altLang="en-US" sz="2800" b="1" dirty="0"/>
              <a:t> </a:t>
            </a:r>
            <a:r>
              <a:rPr lang="en-US" altLang="zh-CN" sz="2800" b="1" dirty="0"/>
              <a:t>1</a:t>
            </a:r>
            <a:r>
              <a:rPr lang="zh-CN" altLang="en-US" sz="2800" b="1" dirty="0"/>
              <a:t>）美国的国内外竞争激烈</a:t>
            </a:r>
          </a:p>
          <a:p>
            <a:r>
              <a:rPr lang="zh-CN" altLang="en-US" sz="2800" b="1" dirty="0"/>
              <a:t> </a:t>
            </a:r>
            <a:r>
              <a:rPr lang="en-US" altLang="zh-CN" sz="2800" b="1" dirty="0"/>
              <a:t>2</a:t>
            </a:r>
            <a:r>
              <a:rPr lang="zh-CN" altLang="en-US" sz="2800" b="1" dirty="0"/>
              <a:t>）日本企业成功的管理模式</a:t>
            </a:r>
          </a:p>
          <a:p>
            <a:r>
              <a:rPr lang="zh-CN" altLang="en-US" sz="2800" b="1" dirty="0"/>
              <a:t> </a:t>
            </a:r>
            <a:r>
              <a:rPr lang="en-US" altLang="zh-CN" sz="2800" b="1" dirty="0"/>
              <a:t>3</a:t>
            </a:r>
            <a:r>
              <a:rPr lang="zh-CN" altLang="en-US" sz="2800" b="1" dirty="0"/>
              <a:t>）美国传统的人力资源管理不能有效发挥作用</a:t>
            </a:r>
          </a:p>
          <a:p>
            <a:r>
              <a:rPr lang="zh-CN" altLang="en-US" sz="2800" b="1" dirty="0"/>
              <a:t>在</a:t>
            </a:r>
            <a:r>
              <a:rPr lang="en-US" altLang="zh-CN" sz="2800" b="1" dirty="0"/>
              <a:t>20</a:t>
            </a:r>
            <a:r>
              <a:rPr lang="zh-CN" altLang="en-US" sz="2800" b="1" dirty="0"/>
              <a:t>世纪</a:t>
            </a:r>
            <a:r>
              <a:rPr lang="en-US" altLang="zh-CN" sz="2800" b="1" dirty="0"/>
              <a:t>60</a:t>
            </a:r>
            <a:r>
              <a:rPr lang="zh-CN" altLang="en-US" sz="2800" b="1" dirty="0"/>
              <a:t>年代，人力资源管理在美国产生</a:t>
            </a:r>
          </a:p>
          <a:p>
            <a:r>
              <a:rPr lang="en-US" altLang="zh-CN" sz="3200" b="1" dirty="0">
                <a:solidFill>
                  <a:schemeClr val="accent1"/>
                </a:solidFill>
              </a:rPr>
              <a:t>2</a:t>
            </a:r>
            <a:r>
              <a:rPr lang="zh-CN" altLang="en-US" sz="3200" b="1" dirty="0">
                <a:solidFill>
                  <a:schemeClr val="accent1"/>
                </a:solidFill>
              </a:rPr>
              <a:t>、中国古代文化中的人力资源管理思想</a:t>
            </a:r>
          </a:p>
        </p:txBody>
      </p:sp>
    </p:spTree>
  </p:cSld>
  <p:clrMapOvr>
    <a:masterClrMapping/>
  </p:clrMapOvr>
  <p:transition>
    <p:random/>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840706" name="标题 840705"/>
          <p:cNvSpPr>
            <a:spLocks noGrp="1"/>
          </p:cNvSpPr>
          <p:nvPr>
            <p:ph type="title"/>
          </p:nvPr>
        </p:nvSpPr>
        <p:spPr>
          <a:xfrm>
            <a:off x="381000" y="1295400"/>
            <a:ext cx="8229600" cy="884238"/>
          </a:xfrm>
          <a:ln/>
        </p:spPr>
        <p:txBody>
          <a:bodyPr anchor="ctr"/>
          <a:lstStyle/>
          <a:p>
            <a:r>
              <a:rPr lang="zh-CN" altLang="en-US" b="1" dirty="0"/>
              <a:t>最小平方法</a:t>
            </a:r>
            <a:r>
              <a:rPr lang="zh-CN" altLang="en-US" dirty="0"/>
              <a:t> </a:t>
            </a:r>
          </a:p>
        </p:txBody>
      </p:sp>
      <p:sp>
        <p:nvSpPr>
          <p:cNvPr id="840707" name="文本占位符 840706"/>
          <p:cNvSpPr>
            <a:spLocks noGrp="1"/>
          </p:cNvSpPr>
          <p:nvPr>
            <p:ph type="body" idx="1"/>
          </p:nvPr>
        </p:nvSpPr>
        <p:spPr>
          <a:xfrm>
            <a:off x="381000" y="2019300"/>
            <a:ext cx="8229600" cy="2209800"/>
          </a:xfrm>
          <a:ln/>
        </p:spPr>
        <p:txBody>
          <a:bodyPr/>
          <a:lstStyle/>
          <a:p>
            <a:pPr>
              <a:buNone/>
            </a:pPr>
            <a:r>
              <a:rPr lang="zh-CN" altLang="en-US" sz="2800" dirty="0">
                <a:latin typeface="楷体_GB2312" pitchFamily="49" charset="-122"/>
                <a:ea typeface="楷体_GB2312" pitchFamily="49" charset="-122"/>
              </a:rPr>
              <a:t>比图示法得到的结果更准确</a:t>
            </a:r>
          </a:p>
          <a:p>
            <a:pPr>
              <a:buNone/>
            </a:pPr>
            <a:r>
              <a:rPr lang="zh-CN" altLang="en-US" sz="2800" dirty="0">
                <a:latin typeface="楷体_GB2312" pitchFamily="49" charset="-122"/>
                <a:ea typeface="楷体_GB2312" pitchFamily="49" charset="-122"/>
              </a:rPr>
              <a:t>历史资料越多，预测越准确</a:t>
            </a:r>
          </a:p>
          <a:p>
            <a:pPr>
              <a:buNone/>
            </a:pPr>
            <a:r>
              <a:rPr lang="zh-CN" altLang="en-US" sz="2800" dirty="0">
                <a:latin typeface="楷体_GB2312" pitchFamily="49" charset="-122"/>
                <a:ea typeface="楷体_GB2312" pitchFamily="49" charset="-122"/>
              </a:rPr>
              <a:t>利用统计软件轻松实现（</a:t>
            </a:r>
            <a:r>
              <a:rPr lang="en-US" altLang="zh-CN" sz="2800">
                <a:latin typeface="Times New Roman" panose="02020603050405020304" pitchFamily="18" charset="0"/>
                <a:ea typeface="楷体_GB2312" pitchFamily="49" charset="-122"/>
              </a:rPr>
              <a:t>SPSS</a:t>
            </a:r>
            <a:r>
              <a:rPr lang="zh-CN" altLang="en-US" sz="2800">
                <a:latin typeface="Times New Roman" panose="02020603050405020304" pitchFamily="18" charset="0"/>
                <a:ea typeface="楷体_GB2312" pitchFamily="49" charset="-122"/>
              </a:rPr>
              <a:t>，</a:t>
            </a:r>
            <a:r>
              <a:rPr lang="en-US" altLang="zh-CN" sz="2800">
                <a:latin typeface="Times New Roman" panose="02020603050405020304" pitchFamily="18" charset="0"/>
                <a:ea typeface="楷体_GB2312" pitchFamily="49" charset="-122"/>
              </a:rPr>
              <a:t>EXCEL</a:t>
            </a:r>
            <a:r>
              <a:rPr lang="zh-CN" altLang="en-US" sz="2800">
                <a:latin typeface="楷体_GB2312" pitchFamily="49" charset="-122"/>
                <a:ea typeface="楷体_GB2312" pitchFamily="49" charset="-122"/>
              </a:rPr>
              <a:t>）</a:t>
            </a:r>
          </a:p>
          <a:p>
            <a:pPr algn="ctr">
              <a:buNone/>
            </a:pPr>
            <a:r>
              <a:rPr lang="en-US" altLang="zh-CN" err="1"/>
              <a:t>y=a+bx</a:t>
            </a:r>
            <a:endParaRPr lang="en-US" altLang="zh-CN"/>
          </a:p>
        </p:txBody>
      </p:sp>
      <p:sp>
        <p:nvSpPr>
          <p:cNvPr id="840708" name="矩形 840707"/>
          <p:cNvSpPr/>
          <p:nvPr/>
        </p:nvSpPr>
        <p:spPr>
          <a:xfrm>
            <a:off x="457200" y="4419600"/>
            <a:ext cx="8229600" cy="2209800"/>
          </a:xfrm>
          <a:solidFill>
            <a:srgbClr val="FFFFFF"/>
          </a:solidFill>
          <a:ln w="9525" cap="flat" cmpd="sng">
            <a:solidFill>
              <a:srgbClr val="000000"/>
            </a:solidFill>
            <a:prstDash val="solid"/>
            <a:headEnd type="none" w="med" len="med"/>
            <a:tailEnd type="none" w="med" len="med"/>
          </a:ln>
        </p:spPr>
        <p:txBody>
          <a:bodyPr/>
          <a:lstStyle>
            <a:lvl1pPr marL="342900" lvl="0" indent="-342900" algn="just" defTabSz="914400" rtl="0" eaLnBrk="1" fontAlgn="base" latinLnBrk="0" hangingPunct="1">
              <a:lnSpc>
                <a:spcPct val="100000"/>
              </a:lnSpc>
              <a:spcBef>
                <a:spcPct val="20000"/>
              </a:spcBef>
              <a:spcAft>
                <a:spcPct val="0"/>
              </a:spcAft>
              <a:buChar char="•"/>
              <a:defRPr sz="32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5pPr>
          </a:lstStyle>
          <a:p>
            <a:pPr lvl="0">
              <a:buNone/>
            </a:pPr>
            <a:r>
              <a:rPr lang="zh-CN" altLang="en-US" sz="2800" b="1" dirty="0">
                <a:solidFill>
                  <a:srgbClr val="FF0000"/>
                </a:solidFill>
                <a:latin typeface="楷体_GB2312" pitchFamily="49" charset="-122"/>
                <a:ea typeface="楷体_GB2312" pitchFamily="49" charset="-122"/>
              </a:rPr>
              <a:t>问题：</a:t>
            </a:r>
          </a:p>
          <a:p>
            <a:pPr lvl="0">
              <a:buNone/>
            </a:pPr>
            <a:r>
              <a:rPr lang="zh-CN" altLang="en-US" sz="2800" dirty="0">
                <a:latin typeface="楷体_GB2312" pitchFamily="49" charset="-122"/>
                <a:ea typeface="楷体_GB2312" pitchFamily="49" charset="-122"/>
              </a:rPr>
              <a:t>趋势的持续性，这个前提假设大多数时候不成立</a:t>
            </a:r>
          </a:p>
          <a:p>
            <a:pPr lvl="0">
              <a:buNone/>
            </a:pPr>
            <a:r>
              <a:rPr lang="zh-CN" altLang="en-US" sz="2800" dirty="0">
                <a:latin typeface="楷体_GB2312" pitchFamily="49" charset="-122"/>
                <a:ea typeface="楷体_GB2312" pitchFamily="49" charset="-122"/>
              </a:rPr>
              <a:t>绝大部分情况是非线性，而非线性</a:t>
            </a:r>
          </a:p>
          <a:p>
            <a:pPr lvl="0">
              <a:buNone/>
            </a:pPr>
            <a:r>
              <a:rPr lang="zh-CN" altLang="en-US" sz="2800" dirty="0">
                <a:latin typeface="楷体_GB2312" pitchFamily="49" charset="-122"/>
                <a:ea typeface="楷体_GB2312" pitchFamily="49" charset="-122"/>
              </a:rPr>
              <a:t>影响因素的多元性，时间序列变量预测力最差</a:t>
            </a:r>
            <a:endParaRPr lang="zh-CN" altLang="en-US"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40708"/>
                                        </p:tgtEl>
                                        <p:attrNameLst>
                                          <p:attrName>style.visibility</p:attrName>
                                        </p:attrNameLst>
                                      </p:cBhvr>
                                      <p:to>
                                        <p:strVal val="visible"/>
                                      </p:to>
                                    </p:set>
                                    <p:animEffect transition="in" filter="blinds(horizontal)">
                                      <p:cBhvr>
                                        <p:cTn id="7" dur="500"/>
                                        <p:tgtEl>
                                          <p:spTgt spid="8407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0708"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841730" name="标题 841729"/>
          <p:cNvSpPr>
            <a:spLocks noGrp="1"/>
          </p:cNvSpPr>
          <p:nvPr>
            <p:ph type="title"/>
          </p:nvPr>
        </p:nvSpPr>
        <p:spPr>
          <a:xfrm>
            <a:off x="381000" y="1219200"/>
            <a:ext cx="8229600" cy="1143000"/>
          </a:xfrm>
          <a:ln/>
        </p:spPr>
        <p:txBody>
          <a:bodyPr anchor="ctr"/>
          <a:lstStyle/>
          <a:p>
            <a:r>
              <a:rPr lang="en-US" altLang="zh-CN" b="1" dirty="0"/>
              <a:t>4</a:t>
            </a:r>
            <a:r>
              <a:rPr lang="zh-CN" altLang="en-US" b="1" dirty="0"/>
              <a:t>、多元回归分析法</a:t>
            </a:r>
          </a:p>
        </p:txBody>
      </p:sp>
      <p:sp>
        <p:nvSpPr>
          <p:cNvPr id="841731" name="文本占位符 841730"/>
          <p:cNvSpPr>
            <a:spLocks noGrp="1"/>
          </p:cNvSpPr>
          <p:nvPr>
            <p:ph type="body" idx="1"/>
          </p:nvPr>
        </p:nvSpPr>
        <p:spPr>
          <a:xfrm>
            <a:off x="609600" y="1981200"/>
            <a:ext cx="8229600" cy="2895600"/>
          </a:xfrm>
          <a:ln/>
        </p:spPr>
        <p:txBody>
          <a:bodyPr/>
          <a:lstStyle/>
          <a:p>
            <a:pPr marL="609600" indent="-609600"/>
            <a:r>
              <a:rPr lang="zh-CN" altLang="en-US" dirty="0"/>
              <a:t>多元回归分析法</a:t>
            </a:r>
          </a:p>
          <a:p>
            <a:pPr marL="990600" lvl="1" indent="-533400">
              <a:buFontTx/>
              <a:buAutoNum type="arabicPeriod"/>
            </a:pPr>
            <a:r>
              <a:rPr lang="zh-CN" altLang="en-US" sz="2400" dirty="0"/>
              <a:t>明确有效的预测因子（经验、理论、相关系数）</a:t>
            </a:r>
            <a:r>
              <a:rPr lang="zh-CN" altLang="en-US" sz="2400" dirty="0">
                <a:solidFill>
                  <a:srgbClr val="FF0000"/>
                </a:solidFill>
              </a:rPr>
              <a:t>★</a:t>
            </a:r>
          </a:p>
          <a:p>
            <a:pPr marL="990600" lvl="1" indent="-533400">
              <a:buFontTx/>
              <a:buAutoNum type="arabicPeriod"/>
            </a:pPr>
            <a:r>
              <a:rPr lang="en-US" altLang="zh-CN" sz="2400"/>
              <a:t>Y  = a+K</a:t>
            </a:r>
            <a:r>
              <a:rPr lang="en-US" altLang="zh-CN" sz="2400" baseline="-25000"/>
              <a:t>1</a:t>
            </a:r>
            <a:r>
              <a:rPr lang="en-US" altLang="zh-CN" sz="2400"/>
              <a:t>X</a:t>
            </a:r>
            <a:r>
              <a:rPr lang="en-US" altLang="zh-CN" sz="2400" baseline="-25000"/>
              <a:t>1</a:t>
            </a:r>
            <a:r>
              <a:rPr lang="en-US" altLang="zh-CN" sz="2400"/>
              <a:t> + K</a:t>
            </a:r>
            <a:r>
              <a:rPr lang="en-US" altLang="zh-CN" sz="2400" baseline="-25000"/>
              <a:t>2</a:t>
            </a:r>
            <a:r>
              <a:rPr lang="en-US" altLang="zh-CN" sz="2400"/>
              <a:t>X</a:t>
            </a:r>
            <a:r>
              <a:rPr lang="en-US" altLang="zh-CN" sz="2400" baseline="-25000"/>
              <a:t>2</a:t>
            </a:r>
            <a:r>
              <a:rPr lang="en-US" altLang="zh-CN" sz="2400"/>
              <a:t> </a:t>
            </a:r>
          </a:p>
          <a:p>
            <a:pPr marL="990600" lvl="1" indent="-533400">
              <a:buFontTx/>
              <a:buAutoNum type="arabicPeriod"/>
            </a:pPr>
            <a:r>
              <a:rPr lang="zh-CN" altLang="en-US" sz="2400" dirty="0"/>
              <a:t>找出过去的</a:t>
            </a:r>
            <a:r>
              <a:rPr lang="en-US" altLang="zh-CN" sz="2400"/>
              <a:t>Y </a:t>
            </a:r>
            <a:r>
              <a:rPr lang="zh-CN" altLang="en-US" sz="2400"/>
              <a:t>，</a:t>
            </a:r>
            <a:r>
              <a:rPr lang="en-US" altLang="zh-CN" sz="2400"/>
              <a:t>X</a:t>
            </a:r>
            <a:r>
              <a:rPr lang="en-US" altLang="zh-CN" sz="2400" baseline="-25000"/>
              <a:t>1</a:t>
            </a:r>
            <a:r>
              <a:rPr lang="zh-CN" altLang="en-US" sz="2400"/>
              <a:t>， </a:t>
            </a:r>
            <a:r>
              <a:rPr lang="en-US" altLang="zh-CN" sz="2400"/>
              <a:t>X</a:t>
            </a:r>
            <a:r>
              <a:rPr lang="en-US" altLang="zh-CN" sz="2400" baseline="-25000"/>
              <a:t>2</a:t>
            </a:r>
            <a:r>
              <a:rPr lang="en-US" altLang="zh-CN" sz="2400"/>
              <a:t>    </a:t>
            </a:r>
          </a:p>
          <a:p>
            <a:pPr marL="990600" lvl="1" indent="-533400">
              <a:buFontTx/>
              <a:buAutoNum type="arabicPeriod"/>
            </a:pPr>
            <a:r>
              <a:rPr lang="zh-CN" altLang="en-US" sz="2400" dirty="0"/>
              <a:t>通过线性回归计算出</a:t>
            </a:r>
            <a:r>
              <a:rPr lang="en-US" altLang="zh-CN" sz="2400"/>
              <a:t>a</a:t>
            </a:r>
            <a:r>
              <a:rPr lang="zh-CN" altLang="en-US" sz="2400"/>
              <a:t>，</a:t>
            </a:r>
            <a:r>
              <a:rPr lang="en-US" altLang="zh-CN" sz="2400"/>
              <a:t>K</a:t>
            </a:r>
            <a:r>
              <a:rPr lang="en-US" altLang="zh-CN" sz="2400" baseline="-25000"/>
              <a:t>1</a:t>
            </a:r>
            <a:r>
              <a:rPr lang="zh-CN" altLang="en-US" sz="2400"/>
              <a:t>， </a:t>
            </a:r>
            <a:r>
              <a:rPr lang="en-US" altLang="zh-CN" sz="2400"/>
              <a:t>K</a:t>
            </a:r>
            <a:r>
              <a:rPr lang="en-US" altLang="zh-CN" sz="2400" baseline="-25000"/>
              <a:t>2</a:t>
            </a:r>
            <a:endParaRPr lang="en-US" altLang="zh-CN" sz="2400"/>
          </a:p>
          <a:p>
            <a:pPr marL="990600" lvl="1" indent="-533400">
              <a:buFontTx/>
              <a:buAutoNum type="arabicPeriod"/>
            </a:pPr>
            <a:r>
              <a:rPr lang="zh-CN" altLang="en-US" sz="2400" dirty="0"/>
              <a:t>给出新的</a:t>
            </a:r>
            <a:r>
              <a:rPr lang="en-US" altLang="zh-CN" sz="2400"/>
              <a:t>X’</a:t>
            </a:r>
            <a:r>
              <a:rPr lang="en-US" altLang="zh-CN" sz="2400" baseline="-25000"/>
              <a:t>1</a:t>
            </a:r>
            <a:r>
              <a:rPr lang="zh-CN" altLang="en-US" sz="2400"/>
              <a:t>， </a:t>
            </a:r>
            <a:r>
              <a:rPr lang="en-US" altLang="zh-CN" sz="2400"/>
              <a:t>X’</a:t>
            </a:r>
            <a:r>
              <a:rPr lang="en-US" altLang="zh-CN" sz="2400" baseline="-25000"/>
              <a:t>2</a:t>
            </a:r>
            <a:r>
              <a:rPr lang="en-US" altLang="zh-CN" sz="2400" dirty="0"/>
              <a:t> </a:t>
            </a:r>
            <a:r>
              <a:rPr lang="zh-CN" altLang="en-US" sz="2400" dirty="0"/>
              <a:t>，可计算出新的</a:t>
            </a:r>
            <a:r>
              <a:rPr lang="en-US" altLang="zh-CN" sz="2400"/>
              <a:t>Y’</a:t>
            </a:r>
          </a:p>
        </p:txBody>
      </p:sp>
      <p:sp>
        <p:nvSpPr>
          <p:cNvPr id="841732" name="矩形 841731"/>
          <p:cNvSpPr/>
          <p:nvPr/>
        </p:nvSpPr>
        <p:spPr>
          <a:xfrm>
            <a:off x="381000" y="5181600"/>
            <a:ext cx="8458200" cy="1143000"/>
          </a:xfrm>
          <a:prstGeom prst="rect">
            <a:avLst/>
          </a:prstGeom>
          <a:noFill/>
          <a:ln w="9525" cap="flat" cmpd="sng">
            <a:solidFill>
              <a:schemeClr val="tx1"/>
            </a:solidFill>
            <a:prstDash val="solid"/>
            <a:miter/>
            <a:headEnd type="none" w="med" len="med"/>
            <a:tailEnd type="none" w="med" len="med"/>
          </a:ln>
        </p:spPr>
        <p:txBody>
          <a:bodyPr wrap="none" anchor="ctr"/>
          <a:lstStyle/>
          <a:p>
            <a:pPr eaLnBrk="1" hangingPunct="1">
              <a:spcBef>
                <a:spcPct val="20000"/>
              </a:spcBef>
            </a:pPr>
            <a:r>
              <a:rPr lang="zh-CN" altLang="en-US" sz="1800" u="none" dirty="0">
                <a:latin typeface="Arial" panose="020B0604020202020204" pitchFamily="34" charset="0"/>
              </a:rPr>
              <a:t>预测护士人数：病人数量，高级病房数量，普通病房数量，新型护理设备台数</a:t>
            </a:r>
          </a:p>
          <a:p>
            <a:pPr eaLnBrk="1" hangingPunct="1">
              <a:spcBef>
                <a:spcPct val="20000"/>
              </a:spcBef>
            </a:pPr>
            <a:r>
              <a:rPr lang="zh-CN" altLang="en-US" sz="1800" u="none" dirty="0">
                <a:latin typeface="Arial" panose="020B0604020202020204" pitchFamily="34" charset="0"/>
              </a:rPr>
              <a:t>预测教师人数：适龄受教育人口、同等学校数量、入学率、当地经济水平</a:t>
            </a:r>
            <a:endParaRPr lang="zh-CN" altLang="en-US" sz="1800" u="none">
              <a:latin typeface="Arial" panose="020B0604020202020204" pitchFamily="34" charset="0"/>
            </a:endParaRPr>
          </a:p>
          <a:p>
            <a:pPr eaLnBrk="1" hangingPunct="1"/>
            <a:endParaRPr lang="zh-CN" altLang="en-US" sz="1800" u="none" dirty="0">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41732"/>
                                        </p:tgtEl>
                                        <p:attrNameLst>
                                          <p:attrName>style.visibility</p:attrName>
                                        </p:attrNameLst>
                                      </p:cBhvr>
                                      <p:to>
                                        <p:strVal val="visible"/>
                                      </p:to>
                                    </p:set>
                                    <p:animEffect transition="in" filter="blinds(horizontal)">
                                      <p:cBhvr>
                                        <p:cTn id="7" dur="500"/>
                                        <p:tgtEl>
                                          <p:spTgt spid="8417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1732"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842754" name="标题 842753"/>
          <p:cNvSpPr>
            <a:spLocks noGrp="1"/>
          </p:cNvSpPr>
          <p:nvPr>
            <p:ph type="title"/>
          </p:nvPr>
        </p:nvSpPr>
        <p:spPr>
          <a:xfrm>
            <a:off x="533400" y="1371600"/>
            <a:ext cx="8229600" cy="762000"/>
          </a:xfrm>
          <a:ln/>
        </p:spPr>
        <p:txBody>
          <a:bodyPr anchor="ctr"/>
          <a:lstStyle/>
          <a:p>
            <a:r>
              <a:rPr lang="zh-CN" altLang="en-US" b="1" dirty="0"/>
              <a:t>第四节 人力资源的供给预测</a:t>
            </a:r>
          </a:p>
        </p:txBody>
      </p:sp>
      <p:sp>
        <p:nvSpPr>
          <p:cNvPr id="842755" name="文本占位符 842754"/>
          <p:cNvSpPr>
            <a:spLocks noGrp="1"/>
          </p:cNvSpPr>
          <p:nvPr>
            <p:ph type="body" idx="1"/>
          </p:nvPr>
        </p:nvSpPr>
        <p:spPr>
          <a:xfrm>
            <a:off x="1338263" y="2627313"/>
            <a:ext cx="6835775" cy="2500312"/>
          </a:xfrm>
          <a:ln/>
        </p:spPr>
        <p:txBody>
          <a:bodyPr/>
          <a:lstStyle/>
          <a:p>
            <a:r>
              <a:rPr lang="zh-CN" altLang="en-US" dirty="0"/>
              <a:t>外部人力资源预测</a:t>
            </a:r>
          </a:p>
          <a:p>
            <a:r>
              <a:rPr lang="zh-CN" altLang="en-US" dirty="0"/>
              <a:t>内部人力资源预测</a:t>
            </a:r>
          </a:p>
          <a:p>
            <a:r>
              <a:rPr lang="zh-CN" altLang="en-US" dirty="0"/>
              <a:t>人力损耗估算</a:t>
            </a:r>
          </a:p>
          <a:p>
            <a:r>
              <a:rPr lang="zh-CN" altLang="en-US" dirty="0"/>
              <a:t>人力资源利用情况分析</a:t>
            </a:r>
          </a:p>
        </p:txBody>
      </p:sp>
    </p:spTree>
  </p:cSld>
  <p:clrMapOvr>
    <a:masterClrMapping/>
  </p:clrMapOvr>
  <p:transition>
    <p:random/>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844802" name="标题 844801"/>
          <p:cNvSpPr>
            <a:spLocks noGrp="1"/>
          </p:cNvSpPr>
          <p:nvPr>
            <p:ph type="title"/>
          </p:nvPr>
        </p:nvSpPr>
        <p:spPr>
          <a:xfrm>
            <a:off x="304800" y="1295400"/>
            <a:ext cx="8229600" cy="838200"/>
          </a:xfrm>
          <a:ln/>
        </p:spPr>
        <p:txBody>
          <a:bodyPr anchor="ctr"/>
          <a:lstStyle/>
          <a:p>
            <a:r>
              <a:rPr lang="en-US" altLang="zh-CN" sz="3600" b="1" dirty="0"/>
              <a:t>1</a:t>
            </a:r>
            <a:r>
              <a:rPr lang="zh-CN" altLang="en-US" sz="3600" b="1" dirty="0"/>
              <a:t>、外部供给因素分析</a:t>
            </a:r>
          </a:p>
        </p:txBody>
      </p:sp>
      <p:sp>
        <p:nvSpPr>
          <p:cNvPr id="844803" name="文本占位符 844802"/>
          <p:cNvSpPr>
            <a:spLocks noGrp="1"/>
          </p:cNvSpPr>
          <p:nvPr>
            <p:ph type="body" idx="1"/>
          </p:nvPr>
        </p:nvSpPr>
        <p:spPr>
          <a:xfrm>
            <a:off x="1912938" y="1920875"/>
            <a:ext cx="5829300" cy="2436813"/>
          </a:xfrm>
          <a:ln/>
        </p:spPr>
        <p:txBody>
          <a:bodyPr/>
          <a:lstStyle/>
          <a:p>
            <a:pPr>
              <a:lnSpc>
                <a:spcPct val="90000"/>
              </a:lnSpc>
            </a:pPr>
            <a:r>
              <a:rPr lang="zh-CN" altLang="en-US" sz="2400" dirty="0">
                <a:solidFill>
                  <a:srgbClr val="FF0000"/>
                </a:solidFill>
              </a:rPr>
              <a:t>当地</a:t>
            </a:r>
            <a:r>
              <a:rPr lang="zh-CN" altLang="en-US" sz="2400" dirty="0"/>
              <a:t>人力资源总量</a:t>
            </a:r>
          </a:p>
          <a:p>
            <a:pPr>
              <a:lnSpc>
                <a:spcPct val="90000"/>
              </a:lnSpc>
            </a:pPr>
            <a:r>
              <a:rPr lang="zh-CN" altLang="en-US" sz="2400" dirty="0">
                <a:solidFill>
                  <a:srgbClr val="FF0000"/>
                </a:solidFill>
              </a:rPr>
              <a:t>当地</a:t>
            </a:r>
            <a:r>
              <a:rPr lang="zh-CN" altLang="en-US" sz="2400" dirty="0"/>
              <a:t>人力资源的总体构成</a:t>
            </a:r>
          </a:p>
          <a:p>
            <a:pPr>
              <a:lnSpc>
                <a:spcPct val="90000"/>
              </a:lnSpc>
            </a:pPr>
            <a:r>
              <a:rPr lang="zh-CN" altLang="en-US" sz="2400" dirty="0">
                <a:solidFill>
                  <a:srgbClr val="FF0000"/>
                </a:solidFill>
              </a:rPr>
              <a:t>本地区</a:t>
            </a:r>
            <a:r>
              <a:rPr lang="zh-CN" altLang="en-US" sz="2400" dirty="0"/>
              <a:t>的经济发展水平</a:t>
            </a:r>
          </a:p>
          <a:p>
            <a:pPr>
              <a:lnSpc>
                <a:spcPct val="90000"/>
              </a:lnSpc>
            </a:pPr>
            <a:r>
              <a:rPr lang="zh-CN" altLang="en-US" sz="2400" dirty="0">
                <a:solidFill>
                  <a:srgbClr val="FF0000"/>
                </a:solidFill>
              </a:rPr>
              <a:t>本地区</a:t>
            </a:r>
            <a:r>
              <a:rPr lang="zh-CN" altLang="en-US" sz="2400" dirty="0"/>
              <a:t>的教育水平</a:t>
            </a:r>
          </a:p>
          <a:p>
            <a:pPr>
              <a:lnSpc>
                <a:spcPct val="90000"/>
              </a:lnSpc>
            </a:pPr>
            <a:r>
              <a:rPr lang="zh-CN" altLang="en-US" sz="2400" dirty="0">
                <a:solidFill>
                  <a:srgbClr val="FF0000"/>
                </a:solidFill>
              </a:rPr>
              <a:t>本地区</a:t>
            </a:r>
            <a:r>
              <a:rPr lang="zh-CN" altLang="en-US" sz="2400" dirty="0"/>
              <a:t>的劳动力平均价格</a:t>
            </a:r>
          </a:p>
          <a:p>
            <a:pPr>
              <a:lnSpc>
                <a:spcPct val="90000"/>
              </a:lnSpc>
            </a:pPr>
            <a:r>
              <a:rPr lang="zh-CN" altLang="en-US" sz="2400" dirty="0">
                <a:solidFill>
                  <a:srgbClr val="FF0000"/>
                </a:solidFill>
              </a:rPr>
              <a:t>本地区</a:t>
            </a:r>
            <a:r>
              <a:rPr lang="zh-CN" altLang="en-US" sz="2400" dirty="0"/>
              <a:t>的劳动力需求</a:t>
            </a:r>
          </a:p>
          <a:p>
            <a:pPr>
              <a:lnSpc>
                <a:spcPct val="90000"/>
              </a:lnSpc>
            </a:pPr>
            <a:r>
              <a:rPr lang="zh-CN" altLang="en-US" sz="2400" dirty="0"/>
              <a:t>对外地劳动力的吸引力</a:t>
            </a:r>
          </a:p>
        </p:txBody>
      </p:sp>
      <p:sp>
        <p:nvSpPr>
          <p:cNvPr id="844804" name="矩形 844803"/>
          <p:cNvSpPr/>
          <p:nvPr/>
        </p:nvSpPr>
        <p:spPr>
          <a:xfrm>
            <a:off x="1219200" y="5029200"/>
            <a:ext cx="7010400" cy="1524000"/>
          </a:xfrm>
          <a:solidFill>
            <a:srgbClr val="FFFFFF"/>
          </a:solidFill>
          <a:ln w="9525" cap="flat" cmpd="sng">
            <a:solidFill>
              <a:srgbClr val="000000"/>
            </a:solidFill>
            <a:prstDash val="solid"/>
            <a:headEnd type="none" w="med" len="med"/>
            <a:tailEnd type="none" w="med" len="med"/>
          </a:ln>
        </p:spPr>
        <p:txBody>
          <a:bodyPr/>
          <a:lstStyle>
            <a:lvl1pPr marL="342900" lvl="0" indent="-342900" algn="just" defTabSz="914400" rtl="0" eaLnBrk="1" fontAlgn="base" latinLnBrk="0" hangingPunct="1">
              <a:lnSpc>
                <a:spcPct val="100000"/>
              </a:lnSpc>
              <a:spcBef>
                <a:spcPct val="20000"/>
              </a:spcBef>
              <a:spcAft>
                <a:spcPct val="0"/>
              </a:spcAft>
              <a:buChar char="•"/>
              <a:defRPr sz="32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5pPr>
          </a:lstStyle>
          <a:p>
            <a:pPr lvl="0">
              <a:lnSpc>
                <a:spcPct val="90000"/>
              </a:lnSpc>
            </a:pPr>
            <a:r>
              <a:rPr lang="zh-CN" altLang="en-US" sz="2400" dirty="0">
                <a:latin typeface="Times New Roman" panose="02020603050405020304" pitchFamily="18" charset="0"/>
                <a:ea typeface="楷体_GB2312" pitchFamily="49" charset="-122"/>
              </a:rPr>
              <a:t>上海 </a:t>
            </a:r>
            <a:r>
              <a:rPr lang="en-US" altLang="zh-CN" sz="2400" dirty="0">
                <a:latin typeface="Times New Roman" panose="02020603050405020304" pitchFamily="18" charset="0"/>
                <a:ea typeface="楷体_GB2312" pitchFamily="49" charset="-122"/>
              </a:rPr>
              <a:t>VS </a:t>
            </a:r>
            <a:r>
              <a:rPr lang="zh-CN" altLang="en-US" sz="2400" dirty="0">
                <a:latin typeface="Times New Roman" panose="02020603050405020304" pitchFamily="18" charset="0"/>
                <a:ea typeface="楷体_GB2312" pitchFamily="49" charset="-122"/>
              </a:rPr>
              <a:t>香港，大中华金融中心之争</a:t>
            </a:r>
          </a:p>
          <a:p>
            <a:pPr lvl="0">
              <a:lnSpc>
                <a:spcPct val="90000"/>
              </a:lnSpc>
            </a:pPr>
            <a:r>
              <a:rPr lang="zh-CN" altLang="en-US" sz="2400" dirty="0">
                <a:latin typeface="Times New Roman" panose="02020603050405020304" pitchFamily="18" charset="0"/>
                <a:ea typeface="楷体_GB2312" pitchFamily="49" charset="-122"/>
              </a:rPr>
              <a:t>美国：小地方，大企业；中国：小地方，小企业</a:t>
            </a:r>
          </a:p>
          <a:p>
            <a:pPr lvl="0">
              <a:lnSpc>
                <a:spcPct val="90000"/>
              </a:lnSpc>
            </a:pPr>
            <a:r>
              <a:rPr lang="zh-CN" altLang="en-US" sz="2400" dirty="0">
                <a:latin typeface="Times New Roman" panose="02020603050405020304" pitchFamily="18" charset="0"/>
                <a:ea typeface="楷体_GB2312" pitchFamily="49" charset="-122"/>
              </a:rPr>
              <a:t>人才吸引力</a:t>
            </a:r>
            <a:r>
              <a:rPr lang="en-US" altLang="zh-CN" sz="2400" dirty="0">
                <a:latin typeface="Times New Roman" panose="02020603050405020304" pitchFamily="18" charset="0"/>
                <a:ea typeface="楷体_GB2312" pitchFamily="49" charset="-122"/>
              </a:rPr>
              <a:t>TOP10</a:t>
            </a:r>
            <a:r>
              <a:rPr lang="zh-CN" altLang="en-US" sz="2400" dirty="0">
                <a:latin typeface="Times New Roman" panose="02020603050405020304" pitchFamily="18" charset="0"/>
                <a:ea typeface="楷体_GB2312" pitchFamily="49" charset="-122"/>
              </a:rPr>
              <a:t>：上海、北京、杭州、广州、深圳、苏州、南京、成都、大连、无锡</a:t>
            </a:r>
            <a:r>
              <a:rPr lang="zh-CN" altLang="en-US" sz="2400" dirty="0"/>
              <a:t> </a:t>
            </a:r>
          </a:p>
        </p:txBody>
      </p:sp>
      <p:sp>
        <p:nvSpPr>
          <p:cNvPr id="844805" name="矩形 844804"/>
          <p:cNvSpPr/>
          <p:nvPr/>
        </p:nvSpPr>
        <p:spPr>
          <a:xfrm>
            <a:off x="1676400" y="1981200"/>
            <a:ext cx="6172200" cy="2895600"/>
          </a:xfrm>
          <a:solidFill>
            <a:srgbClr val="FFFFFF"/>
          </a:solidFill>
          <a:ln w="9525" cap="flat" cmpd="sng">
            <a:solidFill>
              <a:srgbClr val="000000"/>
            </a:solidFill>
            <a:prstDash val="solid"/>
            <a:headEnd type="none" w="med" len="med"/>
            <a:tailEnd type="none" w="med" len="med"/>
          </a:ln>
        </p:spPr>
        <p:txBody>
          <a:bodyPr/>
          <a:lstStyle>
            <a:lvl1pPr marL="342900" lvl="0" indent="-342900" algn="just" defTabSz="914400" rtl="0" eaLnBrk="1" fontAlgn="base" latinLnBrk="0" hangingPunct="1">
              <a:lnSpc>
                <a:spcPct val="100000"/>
              </a:lnSpc>
              <a:spcBef>
                <a:spcPct val="20000"/>
              </a:spcBef>
              <a:spcAft>
                <a:spcPct val="0"/>
              </a:spcAft>
              <a:buChar char="•"/>
              <a:defRPr sz="32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nSpc>
                <a:spcPct val="90000"/>
              </a:lnSpc>
              <a:buNone/>
            </a:pPr>
            <a:endParaRPr lang="zh-CN" altLang="en-US" sz="2400"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44804"/>
                                        </p:tgtEl>
                                        <p:attrNameLst>
                                          <p:attrName>style.visibility</p:attrName>
                                        </p:attrNameLst>
                                      </p:cBhvr>
                                      <p:to>
                                        <p:strVal val="visible"/>
                                      </p:to>
                                    </p:set>
                                    <p:animEffect transition="in" filter="blinds(horizontal)">
                                      <p:cBhvr>
                                        <p:cTn id="7" dur="500"/>
                                        <p:tgtEl>
                                          <p:spTgt spid="8448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4804"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845826" name="文本占位符 845825"/>
          <p:cNvSpPr>
            <a:spLocks noGrp="1"/>
          </p:cNvSpPr>
          <p:nvPr>
            <p:ph type="body" idx="1"/>
          </p:nvPr>
        </p:nvSpPr>
        <p:spPr>
          <a:xfrm>
            <a:off x="1049338" y="2433638"/>
            <a:ext cx="6981825" cy="2052637"/>
          </a:xfrm>
          <a:ln/>
        </p:spPr>
        <p:txBody>
          <a:bodyPr/>
          <a:lstStyle/>
          <a:p>
            <a:r>
              <a:rPr lang="en-US" altLang="zh-CN" sz="3600" dirty="0">
                <a:solidFill>
                  <a:srgbClr val="FF0000"/>
                </a:solidFill>
                <a:latin typeface="隶书" panose="02010509060101010101" pitchFamily="49" charset="-122"/>
                <a:ea typeface="隶书" panose="02010509060101010101" pitchFamily="49" charset="-122"/>
              </a:rPr>
              <a:t>“</a:t>
            </a:r>
            <a:r>
              <a:rPr lang="zh-CN" altLang="en-US" sz="3600" dirty="0">
                <a:solidFill>
                  <a:srgbClr val="FF0000"/>
                </a:solidFill>
                <a:latin typeface="隶书" panose="02010509060101010101" pitchFamily="49" charset="-122"/>
                <a:ea typeface="隶书" panose="02010509060101010101" pitchFamily="49" charset="-122"/>
              </a:rPr>
              <a:t>保证自己永远不会失业的最好方法是降低自己的需求，同时增加自己的效用”</a:t>
            </a:r>
          </a:p>
          <a:p>
            <a:pPr>
              <a:buNone/>
            </a:pPr>
            <a:r>
              <a:rPr lang="zh-CN" altLang="en-US" sz="3600" dirty="0">
                <a:solidFill>
                  <a:srgbClr val="FF3399"/>
                </a:solidFill>
                <a:latin typeface="隶书" panose="02010509060101010101" pitchFamily="49" charset="-122"/>
                <a:ea typeface="隶书" panose="02010509060101010101" pitchFamily="49" charset="-122"/>
              </a:rPr>
              <a:t>						 </a:t>
            </a:r>
            <a:endParaRPr lang="zh-CN" altLang="en-US" sz="3600">
              <a:solidFill>
                <a:srgbClr val="FF3399"/>
              </a:solidFill>
              <a:latin typeface="隶书" panose="02010509060101010101" pitchFamily="49" charset="-122"/>
              <a:ea typeface="隶书" panose="02010509060101010101" pitchFamily="49" charset="-122"/>
            </a:endParaRPr>
          </a:p>
        </p:txBody>
      </p:sp>
      <p:sp>
        <p:nvSpPr>
          <p:cNvPr id="845827" name="标题 845826"/>
          <p:cNvSpPr>
            <a:spLocks noGrp="1"/>
          </p:cNvSpPr>
          <p:nvPr>
            <p:ph type="title"/>
          </p:nvPr>
        </p:nvSpPr>
        <p:spPr>
          <a:ln/>
        </p:spPr>
        <p:txBody>
          <a:bodyPr anchor="ctr"/>
          <a:lstStyle/>
          <a:p>
            <a:r>
              <a:rPr lang="en-US" altLang="zh-CN" dirty="0"/>
              <a:t> </a:t>
            </a:r>
          </a:p>
        </p:txBody>
      </p:sp>
    </p:spTree>
  </p:cSld>
  <p:clrMapOvr>
    <a:masterClrMapping/>
  </p:clrMapOvr>
  <p:transition>
    <p:random/>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846850" name="文本占位符 846849"/>
          <p:cNvSpPr>
            <a:spLocks noGrp="1"/>
          </p:cNvSpPr>
          <p:nvPr>
            <p:ph type="body" idx="1"/>
          </p:nvPr>
        </p:nvSpPr>
        <p:spPr>
          <a:ln/>
        </p:spPr>
        <p:txBody>
          <a:bodyPr/>
          <a:lstStyle/>
          <a:p>
            <a:pPr algn="ctr">
              <a:buNone/>
            </a:pPr>
            <a:r>
              <a:rPr lang="en-US" altLang="zh-CN" b="1" dirty="0"/>
              <a:t>2 </a:t>
            </a:r>
            <a:r>
              <a:rPr lang="zh-CN" altLang="en-US" b="1" dirty="0"/>
              <a:t>内部人力资源供给分析</a:t>
            </a:r>
          </a:p>
          <a:p>
            <a:pPr>
              <a:buNone/>
            </a:pPr>
            <a:endParaRPr lang="zh-CN" altLang="en-US" dirty="0"/>
          </a:p>
          <a:p>
            <a:pPr algn="ctr">
              <a:buNone/>
            </a:pPr>
            <a:r>
              <a:rPr lang="zh-CN" altLang="en-US" dirty="0"/>
              <a:t>人力资源审计</a:t>
            </a:r>
            <a:r>
              <a:rPr lang="en-US" altLang="zh-CN" dirty="0"/>
              <a:t>/</a:t>
            </a:r>
            <a:r>
              <a:rPr lang="zh-CN" altLang="en-US" dirty="0"/>
              <a:t>人事技能清单</a:t>
            </a:r>
          </a:p>
          <a:p>
            <a:pPr algn="ctr">
              <a:buNone/>
            </a:pPr>
            <a:r>
              <a:rPr lang="zh-CN" altLang="en-US" dirty="0"/>
              <a:t>人事替代图</a:t>
            </a:r>
          </a:p>
          <a:p>
            <a:pPr algn="ctr">
              <a:buNone/>
            </a:pPr>
            <a:r>
              <a:rPr lang="zh-CN" altLang="en-US" dirty="0"/>
              <a:t>马尔科夫链</a:t>
            </a:r>
          </a:p>
          <a:p>
            <a:pPr algn="ctr">
              <a:buNone/>
            </a:pPr>
            <a:r>
              <a:rPr lang="zh-CN" altLang="en-US" dirty="0"/>
              <a:t>计算机模拟</a:t>
            </a:r>
          </a:p>
          <a:p>
            <a:pPr algn="ctr">
              <a:buNone/>
            </a:pPr>
            <a:endParaRPr lang="zh-CN" altLang="en-US" dirty="0"/>
          </a:p>
        </p:txBody>
      </p:sp>
    </p:spTree>
  </p:cSld>
  <p:clrMapOvr>
    <a:masterClrMapping/>
  </p:clrMapOvr>
  <p:transition>
    <p:random/>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847874" name="矩形 847873"/>
          <p:cNvSpPr/>
          <p:nvPr/>
        </p:nvSpPr>
        <p:spPr>
          <a:xfrm>
            <a:off x="914400" y="1066800"/>
            <a:ext cx="7391400" cy="468313"/>
          </a:xfrm>
          <a:prstGeom prst="rect">
            <a:avLst/>
          </a:prstGeom>
          <a:noFill/>
          <a:ln w="12700">
            <a:noFill/>
          </a:ln>
        </p:spPr>
        <p:txBody>
          <a:bodyPr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Times New Roman" panose="02020603050405020304" pitchFamily="18" charset="0"/>
                <a:ea typeface="宋体" panose="02010600030101010101" pitchFamily="2" charset="-122"/>
              </a:defRPr>
            </a:lvl1pPr>
          </a:lstStyle>
          <a:p>
            <a:pPr lvl="0"/>
            <a:r>
              <a:rPr lang="zh-CN" altLang="en-US" sz="2800" b="1" dirty="0">
                <a:solidFill>
                  <a:schemeClr val="tx1"/>
                </a:solidFill>
              </a:rPr>
              <a:t>人事技能清单</a:t>
            </a:r>
            <a:endParaRPr lang="zh-CN" altLang="en-US" sz="2800" b="1">
              <a:solidFill>
                <a:schemeClr val="tx1"/>
              </a:solidFill>
            </a:endParaRPr>
          </a:p>
        </p:txBody>
      </p:sp>
      <p:graphicFrame>
        <p:nvGraphicFramePr>
          <p:cNvPr id="847875" name="表格 847874"/>
          <p:cNvGraphicFramePr/>
          <p:nvPr/>
        </p:nvGraphicFramePr>
        <p:xfrm>
          <a:off x="1066800" y="1524000"/>
          <a:ext cx="7391400" cy="5197475"/>
        </p:xfrm>
        <a:graphic>
          <a:graphicData uri="http://schemas.openxmlformats.org/drawingml/2006/table">
            <a:tbl>
              <a:tblPr/>
              <a:tblGrid>
                <a:gridCol w="465138">
                  <a:extLst>
                    <a:ext uri="{9D8B030D-6E8A-4147-A177-3AD203B41FA5}">
                      <a16:colId xmlns:a16="http://schemas.microsoft.com/office/drawing/2014/main" val="20000"/>
                    </a:ext>
                  </a:extLst>
                </a:gridCol>
                <a:gridCol w="666750">
                  <a:extLst>
                    <a:ext uri="{9D8B030D-6E8A-4147-A177-3AD203B41FA5}">
                      <a16:colId xmlns:a16="http://schemas.microsoft.com/office/drawing/2014/main" val="20001"/>
                    </a:ext>
                  </a:extLst>
                </a:gridCol>
                <a:gridCol w="398462">
                  <a:extLst>
                    <a:ext uri="{9D8B030D-6E8A-4147-A177-3AD203B41FA5}">
                      <a16:colId xmlns:a16="http://schemas.microsoft.com/office/drawing/2014/main" val="20002"/>
                    </a:ext>
                  </a:extLst>
                </a:gridCol>
                <a:gridCol w="468313">
                  <a:extLst>
                    <a:ext uri="{9D8B030D-6E8A-4147-A177-3AD203B41FA5}">
                      <a16:colId xmlns:a16="http://schemas.microsoft.com/office/drawing/2014/main" val="20003"/>
                    </a:ext>
                  </a:extLst>
                </a:gridCol>
                <a:gridCol w="265112">
                  <a:extLst>
                    <a:ext uri="{9D8B030D-6E8A-4147-A177-3AD203B41FA5}">
                      <a16:colId xmlns:a16="http://schemas.microsoft.com/office/drawing/2014/main" val="20004"/>
                    </a:ext>
                  </a:extLst>
                </a:gridCol>
                <a:gridCol w="212725">
                  <a:extLst>
                    <a:ext uri="{9D8B030D-6E8A-4147-A177-3AD203B41FA5}">
                      <a16:colId xmlns:a16="http://schemas.microsoft.com/office/drawing/2014/main" val="20005"/>
                    </a:ext>
                  </a:extLst>
                </a:gridCol>
                <a:gridCol w="319088">
                  <a:extLst>
                    <a:ext uri="{9D8B030D-6E8A-4147-A177-3AD203B41FA5}">
                      <a16:colId xmlns:a16="http://schemas.microsoft.com/office/drawing/2014/main" val="20006"/>
                    </a:ext>
                  </a:extLst>
                </a:gridCol>
                <a:gridCol w="735012">
                  <a:extLst>
                    <a:ext uri="{9D8B030D-6E8A-4147-A177-3AD203B41FA5}">
                      <a16:colId xmlns:a16="http://schemas.microsoft.com/office/drawing/2014/main" val="20007"/>
                    </a:ext>
                  </a:extLst>
                </a:gridCol>
                <a:gridCol w="212725">
                  <a:extLst>
                    <a:ext uri="{9D8B030D-6E8A-4147-A177-3AD203B41FA5}">
                      <a16:colId xmlns:a16="http://schemas.microsoft.com/office/drawing/2014/main" val="20008"/>
                    </a:ext>
                  </a:extLst>
                </a:gridCol>
                <a:gridCol w="319088">
                  <a:extLst>
                    <a:ext uri="{9D8B030D-6E8A-4147-A177-3AD203B41FA5}">
                      <a16:colId xmlns:a16="http://schemas.microsoft.com/office/drawing/2014/main" val="20009"/>
                    </a:ext>
                  </a:extLst>
                </a:gridCol>
                <a:gridCol w="798512">
                  <a:extLst>
                    <a:ext uri="{9D8B030D-6E8A-4147-A177-3AD203B41FA5}">
                      <a16:colId xmlns:a16="http://schemas.microsoft.com/office/drawing/2014/main" val="20010"/>
                    </a:ext>
                  </a:extLst>
                </a:gridCol>
                <a:gridCol w="400050">
                  <a:extLst>
                    <a:ext uri="{9D8B030D-6E8A-4147-A177-3AD203B41FA5}">
                      <a16:colId xmlns:a16="http://schemas.microsoft.com/office/drawing/2014/main" val="20011"/>
                    </a:ext>
                  </a:extLst>
                </a:gridCol>
                <a:gridCol w="331788">
                  <a:extLst>
                    <a:ext uri="{9D8B030D-6E8A-4147-A177-3AD203B41FA5}">
                      <a16:colId xmlns:a16="http://schemas.microsoft.com/office/drawing/2014/main" val="20012"/>
                    </a:ext>
                  </a:extLst>
                </a:gridCol>
                <a:gridCol w="214312">
                  <a:extLst>
                    <a:ext uri="{9D8B030D-6E8A-4147-A177-3AD203B41FA5}">
                      <a16:colId xmlns:a16="http://schemas.microsoft.com/office/drawing/2014/main" val="20013"/>
                    </a:ext>
                  </a:extLst>
                </a:gridCol>
                <a:gridCol w="249238">
                  <a:extLst>
                    <a:ext uri="{9D8B030D-6E8A-4147-A177-3AD203B41FA5}">
                      <a16:colId xmlns:a16="http://schemas.microsoft.com/office/drawing/2014/main" val="20014"/>
                    </a:ext>
                  </a:extLst>
                </a:gridCol>
                <a:gridCol w="669925">
                  <a:extLst>
                    <a:ext uri="{9D8B030D-6E8A-4147-A177-3AD203B41FA5}">
                      <a16:colId xmlns:a16="http://schemas.microsoft.com/office/drawing/2014/main" val="20015"/>
                    </a:ext>
                  </a:extLst>
                </a:gridCol>
                <a:gridCol w="665162">
                  <a:extLst>
                    <a:ext uri="{9D8B030D-6E8A-4147-A177-3AD203B41FA5}">
                      <a16:colId xmlns:a16="http://schemas.microsoft.com/office/drawing/2014/main" val="20016"/>
                    </a:ext>
                  </a:extLst>
                </a:gridCol>
              </a:tblGrid>
              <a:tr h="280988">
                <a:tc gridSpan="3">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sz="1200" dirty="0"/>
                        <a:t>姓名：</a:t>
                      </a:r>
                      <a:endParaRPr lang="zh-CN" altLang="en-US" sz="1200"/>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hMerge="1">
                  <a:txBody>
                    <a:bodyPr/>
                    <a:lstStyle/>
                    <a:p>
                      <a:endParaRPr lang="zh-CN"/>
                    </a:p>
                  </a:txBody>
                  <a:tcP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R w="12700"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gridSpan="4">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sz="1200" dirty="0"/>
                        <a:t>部门：</a:t>
                      </a:r>
                      <a:endParaRPr lang="zh-CN" altLang="en-US" sz="1200"/>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hMerge="1">
                  <a:txBody>
                    <a:bodyPr/>
                    <a:lstStyle/>
                    <a:p>
                      <a:endParaRPr lang="zh-CN"/>
                    </a:p>
                  </a:txBody>
                  <a:tcP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R w="12700"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gridSpan="3">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sz="1200" dirty="0"/>
                        <a:t>科室：</a:t>
                      </a:r>
                      <a:endParaRPr lang="zh-CN" altLang="en-US" sz="1200"/>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hMerge="1">
                  <a:txBody>
                    <a:bodyPr/>
                    <a:lstStyle/>
                    <a:p>
                      <a:endParaRPr lang="zh-CN"/>
                    </a:p>
                  </a:txBody>
                  <a:tcP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R w="12700"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gridSpan="4">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sz="1200" dirty="0"/>
                        <a:t>工作地点：</a:t>
                      </a:r>
                      <a:endParaRPr lang="zh-CN" altLang="en-US" sz="1200"/>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hMerge="1">
                  <a:txBody>
                    <a:bodyPr/>
                    <a:lstStyle/>
                    <a:p>
                      <a:endParaRPr lang="zh-CN"/>
                    </a:p>
                  </a:txBody>
                  <a:tcP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R w="12700"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gridSpan="3">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sz="1200" dirty="0"/>
                        <a:t>填表日期：</a:t>
                      </a:r>
                      <a:endParaRPr lang="zh-CN" altLang="en-US" sz="1200"/>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hMerge="1">
                  <a:txBody>
                    <a:bodyPr/>
                    <a:lstStyle/>
                    <a:p>
                      <a:endParaRPr lang="zh-CN"/>
                    </a:p>
                  </a:txBody>
                  <a:tcP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R w="28575"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extLst>
                  <a:ext uri="{0D108BD9-81ED-4DB2-BD59-A6C34878D82A}">
                    <a16:rowId xmlns:a16="http://schemas.microsoft.com/office/drawing/2014/main" val="10000"/>
                  </a:ext>
                </a:extLst>
              </a:tr>
              <a:tr h="273050">
                <a:tc gridSpan="4">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sz="1200" dirty="0"/>
                        <a:t>到职日期：</a:t>
                      </a:r>
                      <a:endParaRPr lang="zh-CN" altLang="en-US" sz="1200"/>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gridSpan="4">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sz="1200" dirty="0"/>
                        <a:t>出生年月：</a:t>
                      </a:r>
                      <a:endParaRPr lang="zh-CN" altLang="en-US" sz="1200"/>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gridSpan="4">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sz="1200" dirty="0"/>
                        <a:t>婚姻状况：</a:t>
                      </a:r>
                      <a:endParaRPr lang="zh-CN" altLang="en-US" sz="1200"/>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gridSpan="5">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sz="1200" dirty="0"/>
                        <a:t>工作职称：</a:t>
                      </a:r>
                      <a:endParaRPr lang="zh-CN" altLang="en-US" sz="1200"/>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extLst>
                  <a:ext uri="{0D108BD9-81ED-4DB2-BD59-A6C34878D82A}">
                    <a16:rowId xmlns:a16="http://schemas.microsoft.com/office/drawing/2014/main" val="10001"/>
                  </a:ext>
                </a:extLst>
              </a:tr>
              <a:tr h="273050">
                <a:tc rowSpan="5">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1200" dirty="0"/>
                        <a:t>教育背景</a:t>
                      </a:r>
                      <a:endParaRPr lang="zh-CN" altLang="en-US" sz="1200"/>
                    </a:p>
                  </a:txBody>
                  <a:tcPr anchor="ct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1200" dirty="0"/>
                        <a:t>类别</a:t>
                      </a:r>
                      <a:endParaRPr lang="zh-CN" altLang="en-US" sz="1200"/>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gridSpan="3">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1200" dirty="0"/>
                        <a:t>学位种类</a:t>
                      </a:r>
                      <a:endParaRPr lang="zh-CN" altLang="en-US" sz="1200"/>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gridSpan="4">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1200" dirty="0"/>
                        <a:t>毕业日期</a:t>
                      </a:r>
                      <a:endParaRPr lang="zh-CN" altLang="en-US" sz="1200"/>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gridSpan="4">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1200" dirty="0"/>
                        <a:t>学校</a:t>
                      </a:r>
                      <a:endParaRPr lang="zh-CN" altLang="en-US" sz="1200"/>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gridSpan="4">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1200" dirty="0"/>
                        <a:t>主修科目</a:t>
                      </a:r>
                      <a:endParaRPr lang="zh-CN" altLang="en-US" sz="1200"/>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extLst>
                  <a:ext uri="{0D108BD9-81ED-4DB2-BD59-A6C34878D82A}">
                    <a16:rowId xmlns:a16="http://schemas.microsoft.com/office/drawing/2014/main" val="10002"/>
                  </a:ext>
                </a:extLst>
              </a:tr>
              <a:tr h="273050">
                <a:tc vMerge="1">
                  <a:txBody>
                    <a:bodyPr/>
                    <a:lstStyle/>
                    <a:p>
                      <a:endParaRPr lang="zh-CN"/>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1200" dirty="0"/>
                        <a:t>高中</a:t>
                      </a:r>
                      <a:endParaRPr lang="zh-CN" altLang="en-US" sz="1200"/>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gridSpan="3">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endParaRPr lang="zh-CN" altLang="en-US" sz="1200" dirty="0"/>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gridSpan="4">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endParaRPr lang="zh-CN" altLang="en-US" sz="1200" dirty="0"/>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gridSpan="4">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endParaRPr lang="zh-CN" altLang="en-US" sz="1200" dirty="0"/>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gridSpan="4">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endParaRPr lang="zh-CN" altLang="en-US" sz="1200" dirty="0"/>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extLst>
                  <a:ext uri="{0D108BD9-81ED-4DB2-BD59-A6C34878D82A}">
                    <a16:rowId xmlns:a16="http://schemas.microsoft.com/office/drawing/2014/main" val="10003"/>
                  </a:ext>
                </a:extLst>
              </a:tr>
              <a:tr h="273050">
                <a:tc vMerge="1">
                  <a:txBody>
                    <a:bodyPr/>
                    <a:lstStyle/>
                    <a:p>
                      <a:endParaRPr lang="zh-CN"/>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1200" dirty="0"/>
                        <a:t>大学</a:t>
                      </a:r>
                      <a:endParaRPr lang="zh-CN" altLang="en-US" sz="1200"/>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gridSpan="3">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endParaRPr lang="zh-CN" altLang="en-US" sz="1200" dirty="0"/>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gridSpan="4">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endParaRPr lang="zh-CN" altLang="en-US" sz="1200" dirty="0"/>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gridSpan="4">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endParaRPr lang="zh-CN" altLang="en-US" sz="1200" dirty="0"/>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gridSpan="4">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endParaRPr lang="zh-CN" altLang="en-US" sz="1200" dirty="0"/>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extLst>
                  <a:ext uri="{0D108BD9-81ED-4DB2-BD59-A6C34878D82A}">
                    <a16:rowId xmlns:a16="http://schemas.microsoft.com/office/drawing/2014/main" val="10004"/>
                  </a:ext>
                </a:extLst>
              </a:tr>
              <a:tr h="273050">
                <a:tc vMerge="1">
                  <a:txBody>
                    <a:bodyPr/>
                    <a:lstStyle/>
                    <a:p>
                      <a:endParaRPr lang="zh-CN"/>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1200" dirty="0"/>
                        <a:t>硕士</a:t>
                      </a:r>
                      <a:endParaRPr lang="zh-CN" altLang="en-US" sz="1200"/>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gridSpan="3">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endParaRPr lang="zh-CN" altLang="en-US" sz="1200" dirty="0"/>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gridSpan="4">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endParaRPr lang="zh-CN" altLang="en-US" sz="1200" dirty="0"/>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gridSpan="4">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endParaRPr lang="zh-CN" altLang="en-US" sz="1200" dirty="0"/>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gridSpan="4">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endParaRPr lang="zh-CN" altLang="en-US" sz="1200" dirty="0"/>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extLst>
                  <a:ext uri="{0D108BD9-81ED-4DB2-BD59-A6C34878D82A}">
                    <a16:rowId xmlns:a16="http://schemas.microsoft.com/office/drawing/2014/main" val="10005"/>
                  </a:ext>
                </a:extLst>
              </a:tr>
              <a:tr h="273050">
                <a:tc vMerge="1">
                  <a:txBody>
                    <a:bodyPr/>
                    <a:lstStyle/>
                    <a:p>
                      <a:endParaRPr lang="zh-CN"/>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B w="12700" cap="flat" cmpd="sng">
                      <a:solidFill>
                        <a:schemeClr val="tx1"/>
                      </a:solidFill>
                      <a:prstDash val="solid"/>
                      <a:headEnd type="none" w="sm" len="sm"/>
                      <a:tailEnd type="none" w="sm" len="sm"/>
                    </a:lnB>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1200" dirty="0"/>
                        <a:t>博士</a:t>
                      </a:r>
                      <a:endParaRPr lang="zh-CN" altLang="en-US" sz="1200"/>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gridSpan="3">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endParaRPr lang="zh-CN" altLang="en-US" sz="1200" dirty="0"/>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gridSpan="4">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endParaRPr lang="zh-CN" altLang="en-US" sz="1200" dirty="0"/>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gridSpan="4">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endParaRPr lang="zh-CN" altLang="en-US" sz="1200" dirty="0"/>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gridSpan="4">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endParaRPr lang="zh-CN" altLang="en-US" sz="1200" dirty="0"/>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extLst>
                  <a:ext uri="{0D108BD9-81ED-4DB2-BD59-A6C34878D82A}">
                    <a16:rowId xmlns:a16="http://schemas.microsoft.com/office/drawing/2014/main" val="10006"/>
                  </a:ext>
                </a:extLst>
              </a:tr>
              <a:tr h="273050">
                <a:tc rowSpan="3">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1200" dirty="0"/>
                        <a:t>训练背景</a:t>
                      </a:r>
                      <a:endParaRPr lang="zh-CN" altLang="en-US" sz="1200"/>
                    </a:p>
                  </a:txBody>
                  <a:tcPr anchor="ct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gridSpan="4">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1200" dirty="0"/>
                        <a:t>训练主题</a:t>
                      </a:r>
                      <a:endParaRPr lang="zh-CN" altLang="en-US" sz="1200"/>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gridSpan="6">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1200" dirty="0"/>
                        <a:t>训练机构</a:t>
                      </a:r>
                      <a:endParaRPr lang="zh-CN" altLang="en-US" sz="1200"/>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gridSpan="6">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1200" dirty="0"/>
                        <a:t>训练时间</a:t>
                      </a:r>
                      <a:endParaRPr lang="zh-CN" altLang="en-US" sz="1200"/>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extLst>
                  <a:ext uri="{0D108BD9-81ED-4DB2-BD59-A6C34878D82A}">
                    <a16:rowId xmlns:a16="http://schemas.microsoft.com/office/drawing/2014/main" val="10007"/>
                  </a:ext>
                </a:extLst>
              </a:tr>
              <a:tr h="273050">
                <a:tc vMerge="1">
                  <a:txBody>
                    <a:bodyPr/>
                    <a:lstStyle/>
                    <a:p>
                      <a:endParaRPr lang="zh-CN"/>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tcPr>
                </a:tc>
                <a:tc gridSpan="4">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sz="1200" dirty="0"/>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gridSpan="6">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sz="1200" dirty="0"/>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gridSpan="6">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sz="1200" dirty="0"/>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extLst>
                  <a:ext uri="{0D108BD9-81ED-4DB2-BD59-A6C34878D82A}">
                    <a16:rowId xmlns:a16="http://schemas.microsoft.com/office/drawing/2014/main" val="10008"/>
                  </a:ext>
                </a:extLst>
              </a:tr>
              <a:tr h="274637">
                <a:tc vMerge="1">
                  <a:txBody>
                    <a:bodyPr/>
                    <a:lstStyle/>
                    <a:p>
                      <a:endParaRPr lang="zh-CN"/>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B w="12700" cap="flat" cmpd="sng">
                      <a:solidFill>
                        <a:schemeClr val="tx1"/>
                      </a:solidFill>
                      <a:prstDash val="solid"/>
                      <a:headEnd type="none" w="sm" len="sm"/>
                      <a:tailEnd type="none" w="sm" len="sm"/>
                    </a:lnB>
                  </a:tcPr>
                </a:tc>
                <a:tc gridSpan="4">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sz="1200" dirty="0"/>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gridSpan="6">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sz="1200" dirty="0"/>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gridSpan="6">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sz="1200" dirty="0"/>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extLst>
                  <a:ext uri="{0D108BD9-81ED-4DB2-BD59-A6C34878D82A}">
                    <a16:rowId xmlns:a16="http://schemas.microsoft.com/office/drawing/2014/main" val="10009"/>
                  </a:ext>
                </a:extLst>
              </a:tr>
              <a:tr h="273050">
                <a:tc rowSpan="2">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1200" dirty="0"/>
                        <a:t>技能</a:t>
                      </a:r>
                      <a:endParaRPr lang="zh-CN" altLang="en-US" sz="1200"/>
                    </a:p>
                  </a:txBody>
                  <a:tcPr anchor="ct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gridSpan="8">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1200" dirty="0"/>
                        <a:t>技能种类</a:t>
                      </a:r>
                      <a:endParaRPr lang="zh-CN" altLang="en-US" sz="1200"/>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gridSpan="8">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1200" dirty="0"/>
                        <a:t>证书</a:t>
                      </a:r>
                      <a:endParaRPr lang="zh-CN" altLang="en-US" sz="1200"/>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extLst>
                  <a:ext uri="{0D108BD9-81ED-4DB2-BD59-A6C34878D82A}">
                    <a16:rowId xmlns:a16="http://schemas.microsoft.com/office/drawing/2014/main" val="10010"/>
                  </a:ext>
                </a:extLst>
              </a:tr>
              <a:tr h="273050">
                <a:tc vMerge="1">
                  <a:txBody>
                    <a:bodyPr/>
                    <a:lstStyle/>
                    <a:p>
                      <a:endParaRPr lang="zh-CN"/>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B w="12700" cap="flat" cmpd="sng">
                      <a:solidFill>
                        <a:schemeClr val="tx1"/>
                      </a:solidFill>
                      <a:prstDash val="solid"/>
                      <a:headEnd type="none" w="sm" len="sm"/>
                      <a:tailEnd type="none" w="sm" len="sm"/>
                    </a:lnB>
                  </a:tcPr>
                </a:tc>
                <a:tc gridSpan="8">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sz="1200" dirty="0"/>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gridSpan="8">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sz="1200" dirty="0"/>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extLst>
                  <a:ext uri="{0D108BD9-81ED-4DB2-BD59-A6C34878D82A}">
                    <a16:rowId xmlns:a16="http://schemas.microsoft.com/office/drawing/2014/main" val="10011"/>
                  </a:ext>
                </a:extLst>
              </a:tr>
              <a:tr h="273050">
                <a:tc rowSpan="4">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1200" dirty="0"/>
                        <a:t>志向</a:t>
                      </a:r>
                      <a:endParaRPr lang="zh-CN" altLang="en-US" sz="1200"/>
                    </a:p>
                  </a:txBody>
                  <a:tcPr anchor="ct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gridSpan="14">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1200" dirty="0"/>
                        <a:t>你是否愿意担任其它类型的工作？</a:t>
                      </a:r>
                      <a:endParaRPr lang="zh-CN" altLang="en-US" sz="1200"/>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1200"/>
                        <a:t>是</a:t>
                      </a: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1200"/>
                        <a:t>否</a:t>
                      </a:r>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extLst>
                  <a:ext uri="{0D108BD9-81ED-4DB2-BD59-A6C34878D82A}">
                    <a16:rowId xmlns:a16="http://schemas.microsoft.com/office/drawing/2014/main" val="10012"/>
                  </a:ext>
                </a:extLst>
              </a:tr>
              <a:tr h="273050">
                <a:tc vMerge="1">
                  <a:txBody>
                    <a:bodyPr/>
                    <a:lstStyle/>
                    <a:p>
                      <a:endParaRPr lang="zh-CN"/>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tcPr>
                </a:tc>
                <a:tc gridSpan="14">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1200" dirty="0"/>
                        <a:t>你是否愿意调到其他部门工作？</a:t>
                      </a:r>
                      <a:endParaRPr lang="zh-CN" altLang="en-US" sz="1200"/>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1200"/>
                        <a:t>是</a:t>
                      </a: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1200"/>
                        <a:t>否</a:t>
                      </a:r>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extLst>
                  <a:ext uri="{0D108BD9-81ED-4DB2-BD59-A6C34878D82A}">
                    <a16:rowId xmlns:a16="http://schemas.microsoft.com/office/drawing/2014/main" val="10013"/>
                  </a:ext>
                </a:extLst>
              </a:tr>
              <a:tr h="273050">
                <a:tc vMerge="1">
                  <a:txBody>
                    <a:bodyPr/>
                    <a:lstStyle/>
                    <a:p>
                      <a:endParaRPr lang="zh-CN"/>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tcPr>
                </a:tc>
                <a:tc gridSpan="14">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1200" dirty="0"/>
                        <a:t>你是否愿意接受工作轮调以丰富工作经验？</a:t>
                      </a:r>
                      <a:endParaRPr lang="zh-CN" altLang="en-US" sz="1200"/>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1200"/>
                        <a:t>是</a:t>
                      </a: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1200"/>
                        <a:t>否</a:t>
                      </a:r>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extLst>
                  <a:ext uri="{0D108BD9-81ED-4DB2-BD59-A6C34878D82A}">
                    <a16:rowId xmlns:a16="http://schemas.microsoft.com/office/drawing/2014/main" val="10014"/>
                  </a:ext>
                </a:extLst>
              </a:tr>
              <a:tr h="273050">
                <a:tc vMerge="1">
                  <a:txBody>
                    <a:bodyPr/>
                    <a:lstStyle/>
                    <a:p>
                      <a:endParaRPr lang="zh-CN"/>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B w="12700" cap="flat" cmpd="sng">
                      <a:solidFill>
                        <a:schemeClr val="tx1"/>
                      </a:solidFill>
                      <a:prstDash val="solid"/>
                      <a:headEnd type="none" w="sm" len="sm"/>
                      <a:tailEnd type="none" w="sm" len="sm"/>
                    </a:lnB>
                  </a:tcPr>
                </a:tc>
                <a:tc gridSpan="8">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1200" dirty="0"/>
                        <a:t>如果可能，你愿意承担那种工作？</a:t>
                      </a:r>
                      <a:endParaRPr lang="zh-CN" altLang="en-US" sz="1200"/>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gridSpan="8">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endParaRPr lang="zh-CN" altLang="en-US" sz="1200" dirty="0"/>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extLst>
                  <a:ext uri="{0D108BD9-81ED-4DB2-BD59-A6C34878D82A}">
                    <a16:rowId xmlns:a16="http://schemas.microsoft.com/office/drawing/2014/main" val="10015"/>
                  </a:ext>
                </a:extLst>
              </a:tr>
              <a:tr h="273050">
                <a:tc rowSpan="2" gridSpan="6">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1200" dirty="0"/>
                        <a:t>你认为自己需要接受何种训练？</a:t>
                      </a:r>
                      <a:endParaRPr lang="zh-CN" altLang="en-US" sz="1200"/>
                    </a:p>
                  </a:txBody>
                  <a:tcPr anchor="ct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rowSpan="2" hMerge="1">
                  <a:txBody>
                    <a:bodyPr/>
                    <a:lstStyle/>
                    <a:p>
                      <a:endParaRPr lang="zh-CN"/>
                    </a:p>
                  </a:txBody>
                  <a:tcPr>
                    <a:lnT w="12700" cap="flat" cmpd="sng">
                      <a:solidFill>
                        <a:schemeClr val="tx1"/>
                      </a:solidFill>
                      <a:prstDash val="solid"/>
                      <a:headEnd type="none" w="sm" len="sm"/>
                      <a:tailEnd type="none" w="sm" len="sm"/>
                    </a:lnT>
                  </a:tcPr>
                </a:tc>
                <a:tc rowSpan="2" hMerge="1">
                  <a:txBody>
                    <a:bodyPr/>
                    <a:lstStyle/>
                    <a:p>
                      <a:endParaRPr lang="zh-CN"/>
                    </a:p>
                  </a:txBody>
                  <a:tcPr>
                    <a:lnT w="12700" cap="flat" cmpd="sng">
                      <a:solidFill>
                        <a:schemeClr val="tx1"/>
                      </a:solidFill>
                      <a:prstDash val="solid"/>
                      <a:headEnd type="none" w="sm" len="sm"/>
                      <a:tailEnd type="none" w="sm" len="sm"/>
                    </a:lnT>
                  </a:tcPr>
                </a:tc>
                <a:tc rowSpan="2" hMerge="1">
                  <a:txBody>
                    <a:bodyPr/>
                    <a:lstStyle/>
                    <a:p>
                      <a:endParaRPr lang="zh-CN"/>
                    </a:p>
                  </a:txBody>
                  <a:tcPr>
                    <a:lnT w="12700" cap="flat" cmpd="sng">
                      <a:solidFill>
                        <a:schemeClr val="tx1"/>
                      </a:solidFill>
                      <a:prstDash val="solid"/>
                      <a:headEnd type="none" w="sm" len="sm"/>
                      <a:tailEnd type="none" w="sm" len="sm"/>
                    </a:lnT>
                  </a:tcPr>
                </a:tc>
                <a:tc rowSpan="2" hMerge="1">
                  <a:txBody>
                    <a:bodyPr/>
                    <a:lstStyle/>
                    <a:p>
                      <a:endParaRPr lang="zh-CN"/>
                    </a:p>
                  </a:txBody>
                  <a:tcPr>
                    <a:lnT w="12700" cap="flat" cmpd="sng">
                      <a:solidFill>
                        <a:schemeClr val="tx1"/>
                      </a:solidFill>
                      <a:prstDash val="solid"/>
                      <a:headEnd type="none" w="sm" len="sm"/>
                      <a:tailEnd type="none" w="sm" len="sm"/>
                    </a:lnT>
                  </a:tcPr>
                </a:tc>
                <a:tc rowSpan="2" hMerge="1">
                  <a:txBody>
                    <a:bodyPr/>
                    <a:lstStyle/>
                    <a:p>
                      <a:endParaRPr lang="zh-CN"/>
                    </a:p>
                  </a:txBody>
                  <a:tcPr>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tcPr>
                </a:tc>
                <a:tc gridSpan="11">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1200" dirty="0"/>
                        <a:t>改善目前的技能和绩效：</a:t>
                      </a:r>
                      <a:endParaRPr lang="zh-CN" altLang="en-US" sz="1200"/>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extLst>
                  <a:ext uri="{0D108BD9-81ED-4DB2-BD59-A6C34878D82A}">
                    <a16:rowId xmlns:a16="http://schemas.microsoft.com/office/drawing/2014/main" val="10016"/>
                  </a:ext>
                </a:extLst>
              </a:tr>
              <a:tr h="273050">
                <a:tc gridSpan="6" vMerge="1">
                  <a:txBody>
                    <a:bodyPr/>
                    <a:lstStyle/>
                    <a:p>
                      <a:endParaRPr lang="zh-CN"/>
                    </a:p>
                  </a:txBody>
                  <a:tcPr>
                    <a:lnL w="28575" cap="flat" cmpd="sng">
                      <a:solidFill>
                        <a:schemeClr val="tx1"/>
                      </a:solidFill>
                      <a:prstDash val="solid"/>
                      <a:headEnd type="none" w="sm" len="sm"/>
                      <a:tailEnd type="none" w="sm" len="sm"/>
                    </a:lnL>
                    <a:lnB w="12700" cap="flat" cmpd="sng">
                      <a:solidFill>
                        <a:schemeClr val="tx1"/>
                      </a:solidFill>
                      <a:prstDash val="solid"/>
                      <a:headEnd type="none" w="sm" len="sm"/>
                      <a:tailEnd type="none" w="sm" len="sm"/>
                    </a:lnB>
                  </a:tcPr>
                </a:tc>
                <a:tc hMerge="1" vMerge="1">
                  <a:txBody>
                    <a:bodyPr/>
                    <a:lstStyle/>
                    <a:p>
                      <a:endParaRPr lang="zh-CN"/>
                    </a:p>
                  </a:txBody>
                  <a:tcPr>
                    <a:lnB w="12700" cap="flat" cmpd="sng">
                      <a:solidFill>
                        <a:schemeClr val="tx1"/>
                      </a:solidFill>
                      <a:prstDash val="solid"/>
                      <a:headEnd type="none" w="sm" len="sm"/>
                      <a:tailEnd type="none" w="sm" len="sm"/>
                    </a:lnB>
                  </a:tcPr>
                </a:tc>
                <a:tc hMerge="1" vMerge="1">
                  <a:txBody>
                    <a:bodyPr/>
                    <a:lstStyle/>
                    <a:p>
                      <a:endParaRPr lang="zh-CN"/>
                    </a:p>
                  </a:txBody>
                  <a:tcPr>
                    <a:lnB w="12700" cap="flat" cmpd="sng">
                      <a:solidFill>
                        <a:schemeClr val="tx1"/>
                      </a:solidFill>
                      <a:prstDash val="solid"/>
                      <a:headEnd type="none" w="sm" len="sm"/>
                      <a:tailEnd type="none" w="sm" len="sm"/>
                    </a:lnB>
                  </a:tcPr>
                </a:tc>
                <a:tc hMerge="1" vMerge="1">
                  <a:txBody>
                    <a:bodyPr/>
                    <a:lstStyle/>
                    <a:p>
                      <a:endParaRPr lang="zh-CN"/>
                    </a:p>
                  </a:txBody>
                  <a:tcPr>
                    <a:lnB w="12700" cap="flat" cmpd="sng">
                      <a:solidFill>
                        <a:schemeClr val="tx1"/>
                      </a:solidFill>
                      <a:prstDash val="solid"/>
                      <a:headEnd type="none" w="sm" len="sm"/>
                      <a:tailEnd type="none" w="sm" len="sm"/>
                    </a:lnB>
                  </a:tcPr>
                </a:tc>
                <a:tc hMerge="1" vMerge="1">
                  <a:txBody>
                    <a:bodyPr/>
                    <a:lstStyle/>
                    <a:p>
                      <a:endParaRPr lang="zh-CN"/>
                    </a:p>
                  </a:txBody>
                  <a:tcPr>
                    <a:lnB w="12700" cap="flat" cmpd="sng">
                      <a:solidFill>
                        <a:schemeClr val="tx1"/>
                      </a:solidFill>
                      <a:prstDash val="solid"/>
                      <a:headEnd type="none" w="sm" len="sm"/>
                      <a:tailEnd type="none" w="sm" len="sm"/>
                    </a:lnB>
                  </a:tcPr>
                </a:tc>
                <a:tc hMerge="1" vMerge="1">
                  <a:txBody>
                    <a:bodyPr/>
                    <a:lstStyle/>
                    <a:p>
                      <a:endParaRPr lang="zh-CN"/>
                    </a:p>
                  </a:txBody>
                  <a:tcPr>
                    <a:lnR w="12700" cap="flat" cmpd="sng">
                      <a:solidFill>
                        <a:schemeClr val="tx1"/>
                      </a:solidFill>
                      <a:prstDash val="solid"/>
                      <a:headEnd type="none" w="sm" len="sm"/>
                      <a:tailEnd type="none" w="sm" len="sm"/>
                    </a:lnR>
                    <a:lnB w="12700" cap="flat" cmpd="sng">
                      <a:solidFill>
                        <a:schemeClr val="tx1"/>
                      </a:solidFill>
                      <a:prstDash val="solid"/>
                      <a:headEnd type="none" w="sm" len="sm"/>
                      <a:tailEnd type="none" w="sm" len="sm"/>
                    </a:lnB>
                  </a:tcPr>
                </a:tc>
                <a:tc gridSpan="11">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1200" dirty="0"/>
                        <a:t>提高晋升所需要的经验和能力：</a:t>
                      </a:r>
                      <a:endParaRPr lang="zh-CN" altLang="en-US" sz="1200"/>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xBody>
                    <a:bodyPr/>
                    <a:lstStyle/>
                    <a:p>
                      <a:endParaRPr lang="zh-CN"/>
                    </a:p>
                  </a:txBody>
                  <a:tcPr>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extLst>
                  <a:ext uri="{0D108BD9-81ED-4DB2-BD59-A6C34878D82A}">
                    <a16:rowId xmlns:a16="http://schemas.microsoft.com/office/drawing/2014/main" val="10017"/>
                  </a:ext>
                </a:extLst>
              </a:tr>
              <a:tr h="273050">
                <a:tc gridSpan="17">
                  <a:txBody>
                    <a:bodyPr/>
                    <a:lstStyle>
                      <a:lvl1pPr marL="342900" lvl="0" indent="-342900" algn="just"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sz="1200" dirty="0"/>
                        <a:t>你认为自己现在就可以接受哪种工作指派？</a:t>
                      </a:r>
                      <a:endParaRPr lang="zh-CN" altLang="en-US" sz="1200"/>
                    </a:p>
                  </a:txBody>
                  <a:tcPr>
                    <a:lnL w="28575"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lnTlToBr>
                      <a:noFill/>
                    </a:lnTlToBr>
                    <a:lnBlToTr>
                      <a:noFill/>
                    </a:lnBlToTr>
                    <a:noFill/>
                  </a:tcPr>
                </a:tc>
                <a:tc hMerge="1">
                  <a:txBody>
                    <a:bodyPr/>
                    <a:lstStyle/>
                    <a:p>
                      <a:endParaRPr lang="zh-CN"/>
                    </a:p>
                  </a:txBody>
                  <a:tcP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tcPr>
                </a:tc>
                <a:tc hMerge="1">
                  <a:txBody>
                    <a:bodyPr/>
                    <a:lstStyle/>
                    <a:p>
                      <a:endParaRPr lang="zh-CN"/>
                    </a:p>
                  </a:txBody>
                  <a:tcP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tcPr>
                </a:tc>
                <a:tc hMerge="1">
                  <a:txBody>
                    <a:bodyPr/>
                    <a:lstStyle/>
                    <a:p>
                      <a:endParaRPr lang="zh-CN"/>
                    </a:p>
                  </a:txBody>
                  <a:tcPr>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tcPr>
                </a:tc>
                <a:extLst>
                  <a:ext uri="{0D108BD9-81ED-4DB2-BD59-A6C34878D82A}">
                    <a16:rowId xmlns:a16="http://schemas.microsoft.com/office/drawing/2014/main" val="10018"/>
                  </a:ext>
                </a:extLst>
              </a:tr>
            </a:tbl>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47875"/>
                                        </p:tgtEl>
                                        <p:attrNameLst>
                                          <p:attrName>style.visibility</p:attrName>
                                        </p:attrNameLst>
                                      </p:cBhvr>
                                      <p:to>
                                        <p:strVal val="visible"/>
                                      </p:to>
                                    </p:set>
                                    <p:animEffect transition="in" filter="dissolve">
                                      <p:cBhvr>
                                        <p:cTn id="7" dur="500"/>
                                        <p:tgtEl>
                                          <p:spTgt spid="8478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848898" name="标题 848897"/>
          <p:cNvSpPr>
            <a:spLocks noGrp="1"/>
          </p:cNvSpPr>
          <p:nvPr>
            <p:ph type="title"/>
          </p:nvPr>
        </p:nvSpPr>
        <p:spPr>
          <a:xfrm>
            <a:off x="457200" y="1371600"/>
            <a:ext cx="8229600" cy="1143000"/>
          </a:xfrm>
          <a:ln/>
        </p:spPr>
        <p:txBody>
          <a:bodyPr anchor="ctr"/>
          <a:lstStyle/>
          <a:p>
            <a:r>
              <a:rPr lang="zh-CN" altLang="en-US" sz="4000" b="1" dirty="0"/>
              <a:t>人员替代法（替换单法）</a:t>
            </a:r>
            <a:endParaRPr lang="zh-CN" altLang="en-US" sz="4000" b="1"/>
          </a:p>
        </p:txBody>
      </p:sp>
      <p:sp>
        <p:nvSpPr>
          <p:cNvPr id="848899" name="文本占位符 848898"/>
          <p:cNvSpPr>
            <a:spLocks noGrp="1"/>
          </p:cNvSpPr>
          <p:nvPr>
            <p:ph type="body" idx="1"/>
          </p:nvPr>
        </p:nvSpPr>
        <p:spPr>
          <a:xfrm>
            <a:off x="533400" y="2514600"/>
            <a:ext cx="8229600" cy="2667000"/>
          </a:xfrm>
          <a:ln/>
        </p:spPr>
        <p:txBody>
          <a:bodyPr/>
          <a:lstStyle/>
          <a:p>
            <a:r>
              <a:rPr lang="zh-CN" altLang="en-US" sz="2800" dirty="0"/>
              <a:t>以绩效作为预测的依据</a:t>
            </a:r>
          </a:p>
          <a:p>
            <a:r>
              <a:rPr lang="zh-CN" altLang="en-US" sz="2800" dirty="0"/>
              <a:t>通过职位空缺来预测人力需求的方法，而职位空缺的产生主要是因离职、辞退、晋升或业务扩大产生的。</a:t>
            </a:r>
          </a:p>
          <a:p>
            <a:r>
              <a:rPr lang="zh-CN" altLang="en-US" sz="2800" dirty="0"/>
              <a:t>激励员工，降低招聘成本</a:t>
            </a:r>
          </a:p>
        </p:txBody>
      </p:sp>
    </p:spTree>
  </p:cSld>
  <p:clrMapOvr>
    <a:masterClrMapping/>
  </p:clrMapOvr>
  <p:transition>
    <p:random/>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graphicFrame>
        <p:nvGraphicFramePr>
          <p:cNvPr id="849922" name="表格占位符 849921"/>
          <p:cNvGraphicFramePr>
            <a:graphicFrameLocks noGrp="1"/>
          </p:cNvGraphicFramePr>
          <p:nvPr>
            <p:ph type="tbl" idx="1"/>
          </p:nvPr>
        </p:nvGraphicFramePr>
        <p:xfrm>
          <a:off x="838200" y="1447800"/>
          <a:ext cx="7953375" cy="4589463"/>
        </p:xfrm>
        <a:graphic>
          <a:graphicData uri="http://schemas.openxmlformats.org/presentationml/2006/ole">
            <mc:AlternateContent xmlns:mc="http://schemas.openxmlformats.org/markup-compatibility/2006">
              <mc:Choice xmlns:v="urn:schemas-microsoft-com:vml" Requires="v">
                <p:oleObj spid="_x0000_s10243" r:id="rId3" imgW="8810625" imgH="4581525" progId="Word.Document.8">
                  <p:embed/>
                </p:oleObj>
              </mc:Choice>
              <mc:Fallback>
                <p:oleObj r:id="rId3" imgW="8810625" imgH="4581525" progId="Word.Document.8">
                  <p:embed/>
                  <p:pic>
                    <p:nvPicPr>
                      <p:cNvPr id="0" name="图片 3081"/>
                      <p:cNvPicPr/>
                      <p:nvPr/>
                    </p:nvPicPr>
                    <p:blipFill>
                      <a:blip r:embed="rId4"/>
                      <a:stretch>
                        <a:fillRect/>
                      </a:stretch>
                    </p:blipFill>
                    <p:spPr>
                      <a:xfrm>
                        <a:off x="838200" y="1447800"/>
                        <a:ext cx="7953375" cy="4589463"/>
                      </a:xfrm>
                      <a:prstGeom prst="rect">
                        <a:avLst/>
                      </a:prstGeom>
                      <a:noFill/>
                      <a:ln w="38100">
                        <a:miter/>
                      </a:ln>
                    </p:spPr>
                  </p:pic>
                </p:oleObj>
              </mc:Fallback>
            </mc:AlternateContent>
          </a:graphicData>
        </a:graphic>
      </p:graphicFrame>
      <p:sp>
        <p:nvSpPr>
          <p:cNvPr id="849923" name="文本框 849922"/>
          <p:cNvSpPr txBox="1"/>
          <p:nvPr/>
        </p:nvSpPr>
        <p:spPr>
          <a:xfrm>
            <a:off x="3962400" y="1447800"/>
            <a:ext cx="4800600" cy="519113"/>
          </a:xfrm>
          <a:prstGeom prst="rect">
            <a:avLst/>
          </a:prstGeom>
          <a:noFill/>
          <a:ln w="9525">
            <a:noFill/>
          </a:ln>
        </p:spPr>
        <p:txBody>
          <a:bodyPr>
            <a:spAutoFit/>
          </a:bodyPr>
          <a:lstStyle/>
          <a:p>
            <a:pPr eaLnBrk="1" hangingPunct="1">
              <a:spcBef>
                <a:spcPct val="50000"/>
              </a:spcBef>
            </a:pPr>
            <a:r>
              <a:rPr lang="zh-CN" altLang="en-US" sz="2800" b="1" u="none" dirty="0">
                <a:latin typeface="Tahoma" panose="020B0604030504040204" pitchFamily="34" charset="0"/>
              </a:rPr>
              <a:t>类似于“管理人员接续计划”</a:t>
            </a:r>
            <a:endParaRPr lang="zh-CN" altLang="en-US" sz="2800" b="1" u="none">
              <a:latin typeface="Tahoma" panose="020B0604030504040204" pitchFamily="34" charset="0"/>
            </a:endParaRPr>
          </a:p>
        </p:txBody>
      </p:sp>
    </p:spTree>
  </p:cSld>
  <p:clrMapOvr>
    <a:masterClrMapping/>
  </p:clrMapOvr>
  <p:transition>
    <p:random/>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a:r>
              <a:rPr lang="en-US" altLang="zh-CN" sz="1400" u="none" dirty="0" err="1">
                <a:solidFill>
                  <a:srgbClr val="33CCFF"/>
                </a:solidFill>
                <a:latin typeface="Times New Roman" panose="02020603050405020304" pitchFamily="18" charset="0"/>
              </a:rPr>
              <a:t>wangchenggang</a:t>
            </a:r>
            <a:endParaRPr lang="en-US" altLang="zh-CN" sz="1400" u="none">
              <a:solidFill>
                <a:srgbClr val="33CCFF"/>
              </a:solidFill>
              <a:latin typeface="Times New Roman" panose="02020603050405020304" pitchFamily="18" charset="0"/>
            </a:endParaRPr>
          </a:p>
        </p:txBody>
      </p:sp>
      <p:sp>
        <p:nvSpPr>
          <p:cNvPr id="831490" name="标题 831489"/>
          <p:cNvSpPr>
            <a:spLocks noGrp="1"/>
          </p:cNvSpPr>
          <p:nvPr>
            <p:ph type="title"/>
          </p:nvPr>
        </p:nvSpPr>
        <p:spPr>
          <a:xfrm>
            <a:off x="468313" y="765175"/>
            <a:ext cx="8289925" cy="792163"/>
          </a:xfrm>
          <a:ln/>
        </p:spPr>
        <p:txBody>
          <a:bodyPr anchor="ctr"/>
          <a:lstStyle/>
          <a:p>
            <a:r>
              <a:rPr lang="en-US" altLang="zh-CN" dirty="0"/>
              <a:t>1</a:t>
            </a:r>
            <a:r>
              <a:rPr lang="zh-CN" altLang="en-US" dirty="0"/>
              <a:t>、专家评估法</a:t>
            </a:r>
          </a:p>
        </p:txBody>
      </p:sp>
      <p:sp>
        <p:nvSpPr>
          <p:cNvPr id="831491" name="文本占位符 831490"/>
          <p:cNvSpPr>
            <a:spLocks noGrp="1"/>
          </p:cNvSpPr>
          <p:nvPr>
            <p:ph type="body" idx="1"/>
          </p:nvPr>
        </p:nvSpPr>
        <p:spPr>
          <a:xfrm>
            <a:off x="395288" y="1628775"/>
            <a:ext cx="8229600" cy="4191000"/>
          </a:xfrm>
          <a:ln/>
        </p:spPr>
        <p:txBody>
          <a:bodyPr/>
          <a:lstStyle/>
          <a:p>
            <a:pPr>
              <a:lnSpc>
                <a:spcPct val="80000"/>
              </a:lnSpc>
            </a:pPr>
            <a:r>
              <a:rPr lang="zh-CN" altLang="en-US" sz="2800" b="1" dirty="0"/>
              <a:t>这种方法是由有经验的</a:t>
            </a:r>
            <a:r>
              <a:rPr lang="zh-CN" altLang="en-US" sz="2800" b="1" u="sng" dirty="0"/>
              <a:t>专家</a:t>
            </a:r>
            <a:r>
              <a:rPr lang="zh-CN" altLang="en-US" sz="2800" b="1" dirty="0"/>
              <a:t>或</a:t>
            </a:r>
            <a:r>
              <a:rPr lang="zh-CN" altLang="en-US" sz="2800" b="1" u="sng" dirty="0"/>
              <a:t>管理人员</a:t>
            </a:r>
            <a:r>
              <a:rPr lang="zh-CN" altLang="en-US" sz="2800" b="1" dirty="0"/>
              <a:t>进行基于直觉判断的预测。</a:t>
            </a:r>
          </a:p>
          <a:p>
            <a:pPr>
              <a:lnSpc>
                <a:spcPct val="80000"/>
              </a:lnSpc>
            </a:pPr>
            <a:r>
              <a:rPr lang="zh-CN" altLang="en-US" sz="2800" b="1" dirty="0"/>
              <a:t>优点：简单易行</a:t>
            </a:r>
          </a:p>
          <a:p>
            <a:pPr>
              <a:lnSpc>
                <a:spcPct val="80000"/>
              </a:lnSpc>
            </a:pPr>
            <a:r>
              <a:rPr lang="zh-CN" altLang="en-US" sz="2800" b="1" dirty="0"/>
              <a:t>缺点：误差较大</a:t>
            </a:r>
          </a:p>
          <a:p>
            <a:pPr>
              <a:lnSpc>
                <a:spcPct val="80000"/>
              </a:lnSpc>
            </a:pPr>
            <a:r>
              <a:rPr lang="zh-CN" altLang="en-US" sz="2800" b="1" dirty="0"/>
              <a:t>适用范围：情况不明，时间紧迫</a:t>
            </a:r>
          </a:p>
          <a:p>
            <a:pPr>
              <a:lnSpc>
                <a:spcPct val="80000"/>
              </a:lnSpc>
            </a:pPr>
            <a:r>
              <a:rPr lang="zh-CN" altLang="en-US" sz="2800" b="1" dirty="0"/>
              <a:t>方法</a:t>
            </a:r>
          </a:p>
          <a:p>
            <a:pPr lvl="1">
              <a:lnSpc>
                <a:spcPct val="80000"/>
              </a:lnSpc>
            </a:pPr>
            <a:r>
              <a:rPr lang="zh-CN" altLang="en-US" sz="2400" b="1" dirty="0"/>
              <a:t>个别单独评估</a:t>
            </a:r>
          </a:p>
          <a:p>
            <a:pPr lvl="1">
              <a:lnSpc>
                <a:spcPct val="80000"/>
              </a:lnSpc>
            </a:pPr>
            <a:r>
              <a:rPr lang="zh-CN" altLang="en-US" sz="2400" b="1" dirty="0"/>
              <a:t>问卷调查法</a:t>
            </a:r>
          </a:p>
          <a:p>
            <a:pPr lvl="1">
              <a:lnSpc>
                <a:spcPct val="80000"/>
              </a:lnSpc>
            </a:pPr>
            <a:r>
              <a:rPr lang="zh-CN" altLang="en-US" sz="2400" b="1" dirty="0"/>
              <a:t>专家集体评估</a:t>
            </a:r>
          </a:p>
          <a:p>
            <a:pPr lvl="1">
              <a:lnSpc>
                <a:spcPct val="80000"/>
              </a:lnSpc>
              <a:buNone/>
            </a:pPr>
            <a:r>
              <a:rPr lang="zh-CN" altLang="en-US" sz="2000" b="1" dirty="0"/>
              <a:t>头脑风暴法、虚拟团队法、德尔菲法（</a:t>
            </a:r>
            <a:r>
              <a:rPr lang="en-US" altLang="zh-CN" sz="2000" b="1"/>
              <a:t>Delphi</a:t>
            </a:r>
            <a:r>
              <a:rPr lang="zh-CN" altLang="en-US" sz="2000" b="1"/>
              <a:t>）</a:t>
            </a:r>
          </a:p>
        </p:txBody>
      </p:sp>
    </p:spTree>
  </p:cSld>
  <p:clrMapOvr>
    <a:masterClrMapping/>
  </p:clrMapOvr>
  <p:transition>
    <p:random/>
  </p:transition>
</p:sld>
</file>

<file path=ppt/theme/theme1.xml><?xml version="1.0" encoding="utf-8"?>
<a:theme xmlns:a="http://schemas.openxmlformats.org/drawingml/2006/main" name="MBA教学方法与技巧">
  <a:themeElements>
    <a:clrScheme name="">
      <a:dk1>
        <a:srgbClr val="000000"/>
      </a:dk1>
      <a:lt1>
        <a:srgbClr val="FFFFFF"/>
      </a:lt1>
      <a:dk2>
        <a:srgbClr val="0000D0"/>
      </a:dk2>
      <a:lt2>
        <a:srgbClr val="FF9900"/>
      </a:lt2>
      <a:accent1>
        <a:srgbClr val="339933"/>
      </a:accent1>
      <a:accent2>
        <a:srgbClr val="800000"/>
      </a:accent2>
      <a:accent3>
        <a:srgbClr val="FFFFFF"/>
      </a:accent3>
      <a:accent4>
        <a:srgbClr val="000000"/>
      </a:accent4>
      <a:accent5>
        <a:srgbClr val="ADCAAD"/>
      </a:accent5>
      <a:accent6>
        <a:srgbClr val="720000"/>
      </a:accent6>
      <a:hlink>
        <a:srgbClr val="0033CC"/>
      </a:hlink>
      <a:folHlink>
        <a:srgbClr val="FFCC66"/>
      </a:folHlink>
    </a:clrScheme>
    <a:fontScheme name="">
      <a:majorFont>
        <a:latin typeface="楷体"/>
        <a:ea typeface="楷体"/>
        <a:cs typeface=""/>
      </a:majorFont>
      <a:minorFont>
        <a:latin typeface="楷体"/>
        <a:ea typeface="楷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D0"/>
        </a:dk2>
        <a:lt2>
          <a:srgbClr val="FF9900"/>
        </a:lt2>
        <a:accent1>
          <a:srgbClr val="339933"/>
        </a:accent1>
        <a:accent2>
          <a:srgbClr val="800000"/>
        </a:accent2>
        <a:accent3>
          <a:srgbClr val="FFFFFF"/>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第三章群体课件05张">
  <a:themeElements>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fontScheme name="">
      <a:majorFont>
        <a:latin typeface="Times New Roman"/>
        <a:ea typeface="宋体"/>
        <a:cs typeface=""/>
      </a:majorFont>
      <a:minorFont>
        <a:latin typeface="宋体"/>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C:\Documents and Settings\李晓园\Application Data\Microsoft\Templates\MBA教学方法与技巧.pot</Template>
  <TotalTime>578</TotalTime>
  <Words>19153</Words>
  <Application>Microsoft Office PowerPoint</Application>
  <PresentationFormat>全屏显示(4:3)</PresentationFormat>
  <Paragraphs>2803</Paragraphs>
  <Slides>271</Slides>
  <Notes>5</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3</vt:i4>
      </vt:variant>
      <vt:variant>
        <vt:lpstr>幻灯片标题</vt:lpstr>
      </vt:variant>
      <vt:variant>
        <vt:i4>271</vt:i4>
      </vt:variant>
    </vt:vector>
  </HeadingPairs>
  <TitlesOfParts>
    <vt:vector size="288" baseType="lpstr">
      <vt:lpstr>黑体</vt:lpstr>
      <vt:lpstr>楷体</vt:lpstr>
      <vt:lpstr>楷体_GB2312</vt:lpstr>
      <vt:lpstr>隶书</vt:lpstr>
      <vt:lpstr>宋体</vt:lpstr>
      <vt:lpstr>幼圆</vt:lpstr>
      <vt:lpstr>Arial</vt:lpstr>
      <vt:lpstr>Arial Narrow</vt:lpstr>
      <vt:lpstr>Bookman Old Style</vt:lpstr>
      <vt:lpstr>Tahoma</vt:lpstr>
      <vt:lpstr>Times New Roman</vt:lpstr>
      <vt:lpstr>Wingdings</vt:lpstr>
      <vt:lpstr>MBA教学方法与技巧</vt:lpstr>
      <vt:lpstr>第三章群体课件05张</vt:lpstr>
      <vt:lpstr>MS_ClipArt_Gallery.2</vt:lpstr>
      <vt:lpstr>Microsoft Word 文档</vt:lpstr>
      <vt:lpstr>Microsoft Graph Chart</vt:lpstr>
      <vt:lpstr>人力资源管理</vt:lpstr>
      <vt:lpstr>PowerPoint 演示文稿</vt:lpstr>
      <vt:lpstr>参考书目</vt:lpstr>
      <vt:lpstr>PowerPoint 演示文稿</vt:lpstr>
      <vt:lpstr>人力资源管理课程阶段及目标</vt:lpstr>
      <vt:lpstr>PowerPoint 演示文稿</vt:lpstr>
      <vt:lpstr>PowerPoint 演示文稿</vt:lpstr>
      <vt:lpstr>第一节人力资源概论 </vt:lpstr>
      <vt:lpstr>  一、人力资源管理的渊源</vt:lpstr>
      <vt:lpstr>   二、人力资源的定义和特性</vt:lpstr>
      <vt:lpstr>1）人力资源的数量的计量</vt:lpstr>
      <vt:lpstr>人口构成示意图</vt:lpstr>
      <vt:lpstr>2）人力资源的质量</vt:lpstr>
      <vt:lpstr>劳动者类型变化的示意图</vt:lpstr>
      <vt:lpstr>几种须区别的概念</vt:lpstr>
      <vt:lpstr>人口资源、人力资源、人才资源、天才资源</vt:lpstr>
      <vt:lpstr>2.人力资源的特征</vt:lpstr>
      <vt:lpstr>  </vt:lpstr>
      <vt:lpstr>PowerPoint 演示文稿</vt:lpstr>
      <vt:lpstr>三、人力资本（1）</vt:lpstr>
      <vt:lpstr>  </vt:lpstr>
      <vt:lpstr>人力资本（2）</vt:lpstr>
      <vt:lpstr>人力资源与人力资本的联系</vt:lpstr>
      <vt:lpstr>人力资源和人力资本的区别（1）</vt:lpstr>
      <vt:lpstr>人力资源和人力资本的区别（2）</vt:lpstr>
      <vt:lpstr>人力资源和人力资本的区别（3）</vt:lpstr>
      <vt:lpstr>第二节 人力资源管理</vt:lpstr>
      <vt:lpstr>二、人力资源管理的特点</vt:lpstr>
      <vt:lpstr>三、人力资源管理的功能</vt:lpstr>
      <vt:lpstr>人力资源管理的功能  </vt:lpstr>
      <vt:lpstr>四、人力资源管理的基本职能 </vt:lpstr>
      <vt:lpstr>   </vt:lpstr>
      <vt:lpstr>5、薪酬管理</vt:lpstr>
      <vt:lpstr>人力资源管理职能之间的关系</vt:lpstr>
      <vt:lpstr>PowerPoint 演示文稿</vt:lpstr>
      <vt:lpstr>六、获取竞争优势的人力资源管理</vt:lpstr>
      <vt:lpstr>人力资源管理和人事管理的区别</vt:lpstr>
      <vt:lpstr>PowerPoint 演示文稿</vt:lpstr>
      <vt:lpstr>第二章 工作分析与岗位评价</vt:lpstr>
      <vt:lpstr>案例（二）                     工作职责分歧</vt:lpstr>
      <vt:lpstr>PowerPoint 演示文稿</vt:lpstr>
      <vt:lpstr>PowerPoint 演示文稿</vt:lpstr>
      <vt:lpstr>职系、职组、职级、职等之间的关系</vt:lpstr>
      <vt:lpstr>PowerPoint 演示文稿</vt:lpstr>
      <vt:lpstr>PowerPoint 演示文稿</vt:lpstr>
      <vt:lpstr>三、在什么情形下需要进行工作分析？</vt:lpstr>
      <vt:lpstr>第二节 工作分析的 方法</vt:lpstr>
      <vt:lpstr>访谈问题提纲</vt:lpstr>
      <vt:lpstr>访谈过程中需要注意的问题</vt:lpstr>
      <vt:lpstr>二、非定量问卷调查法</vt:lpstr>
      <vt:lpstr>PowerPoint 演示文稿</vt:lpstr>
      <vt:lpstr>三、观察法</vt:lpstr>
      <vt:lpstr>四、关键事件技术（CIT）</vt:lpstr>
      <vt:lpstr>关键事件记录的操作步骤</vt:lpstr>
      <vt:lpstr>五、工作日志法</vt:lpstr>
      <vt:lpstr>工作日志填写示例</vt:lpstr>
      <vt:lpstr>六、工作实践法</vt:lpstr>
      <vt:lpstr>PowerPoint 演示文稿</vt:lpstr>
      <vt:lpstr>第三节 工作分析的流程</vt:lpstr>
      <vt:lpstr> 一、准备阶段</vt:lpstr>
      <vt:lpstr>二、调查阶段</vt:lpstr>
      <vt:lpstr>三、分析阶段</vt:lpstr>
      <vt:lpstr>四、完成阶段</vt:lpstr>
      <vt:lpstr>第四节 工作说明书的编写</vt:lpstr>
      <vt:lpstr>1、职位标识</vt:lpstr>
      <vt:lpstr>2、职位概要</vt:lpstr>
      <vt:lpstr>3、工作职责</vt:lpstr>
      <vt:lpstr>描述职责时要注意的问题</vt:lpstr>
      <vt:lpstr>4、业绩标准与工作关系</vt:lpstr>
      <vt:lpstr>5、使用设备、工作的环境与条件</vt:lpstr>
      <vt:lpstr>6、任职资格 </vt:lpstr>
      <vt:lpstr>职位说明书范例</vt:lpstr>
      <vt:lpstr>PowerPoint 演示文稿</vt:lpstr>
      <vt:lpstr>PowerPoint 演示文稿</vt:lpstr>
      <vt:lpstr>第四章   人力资源规划</vt:lpstr>
      <vt:lpstr>二、影响人力资源规划的因素</vt:lpstr>
      <vt:lpstr>三、人力资源规划种类</vt:lpstr>
      <vt:lpstr>四、人力资源规划的内容</vt:lpstr>
      <vt:lpstr>PowerPoint 演示文稿</vt:lpstr>
      <vt:lpstr>PowerPoint 演示文稿</vt:lpstr>
      <vt:lpstr>九、避免预期出现的劳动力短缺的方法</vt:lpstr>
      <vt:lpstr>第三节 人力资源需求预测的方法</vt:lpstr>
      <vt:lpstr>2、工作负荷法</vt:lpstr>
      <vt:lpstr>PowerPoint 演示文稿</vt:lpstr>
      <vt:lpstr>PowerPoint 演示文稿</vt:lpstr>
      <vt:lpstr>PowerPoint 演示文稿</vt:lpstr>
      <vt:lpstr>负荷法续：结构分析法</vt:lpstr>
      <vt:lpstr>3、趋势预测法</vt:lpstr>
      <vt:lpstr>图示法</vt:lpstr>
      <vt:lpstr>最小平方法 </vt:lpstr>
      <vt:lpstr>4、多元回归分析法</vt:lpstr>
      <vt:lpstr>第四节 人力资源的供给预测</vt:lpstr>
      <vt:lpstr>1、外部供给因素分析</vt:lpstr>
      <vt:lpstr> </vt:lpstr>
      <vt:lpstr>PowerPoint 演示文稿</vt:lpstr>
      <vt:lpstr>PowerPoint 演示文稿</vt:lpstr>
      <vt:lpstr>人员替代法（替换单法）</vt:lpstr>
      <vt:lpstr>PowerPoint 演示文稿</vt:lpstr>
      <vt:lpstr>1、专家评估法</vt:lpstr>
      <vt:lpstr>人员继承判别标准</vt:lpstr>
      <vt:lpstr>马尔科夫转移矩阵</vt:lpstr>
      <vt:lpstr>状态变化矩阵</vt:lpstr>
      <vt:lpstr>人员变化情况</vt:lpstr>
      <vt:lpstr>下年度人员补充计划</vt:lpstr>
      <vt:lpstr>十一、实践困境讨论</vt:lpstr>
      <vt:lpstr>PowerPoint 演示文稿</vt:lpstr>
      <vt:lpstr>第一节 招聘的概念、意义</vt:lpstr>
      <vt:lpstr>PowerPoint 演示文稿</vt:lpstr>
      <vt:lpstr>PowerPoint 演示文稿</vt:lpstr>
      <vt:lpstr>三、影响求职决策的因素</vt:lpstr>
      <vt:lpstr>PowerPoint 演示文稿</vt:lpstr>
      <vt:lpstr>第三节、招募的来源 </vt:lpstr>
      <vt:lpstr>二、内部招募的具体来源</vt:lpstr>
      <vt:lpstr>三、 外部招募的具体来源</vt:lpstr>
      <vt:lpstr>四、外部招聘的方法</vt:lpstr>
      <vt:lpstr>广告招聘</vt:lpstr>
      <vt:lpstr>  五、招聘渠道优劣</vt:lpstr>
      <vt:lpstr>第四节、 员工的甄选</vt:lpstr>
      <vt:lpstr>PowerPoint 演示文稿</vt:lpstr>
      <vt:lpstr>二、招聘工作的程序</vt:lpstr>
      <vt:lpstr> </vt:lpstr>
      <vt:lpstr> 制定招聘计划</vt:lpstr>
      <vt:lpstr>PowerPoint 演示文稿</vt:lpstr>
      <vt:lpstr> </vt:lpstr>
      <vt:lpstr>如何识别简历中的虚假信息</vt:lpstr>
      <vt:lpstr>PowerPoint 演示文稿</vt:lpstr>
      <vt:lpstr>PowerPoint 演示文稿</vt:lpstr>
      <vt:lpstr>3）测试 </vt:lpstr>
      <vt:lpstr>PowerPoint 演示文稿</vt:lpstr>
      <vt:lpstr>PowerPoint 演示文稿</vt:lpstr>
      <vt:lpstr>PowerPoint 演示文稿</vt:lpstr>
      <vt:lpstr>上海德人都高级人才顾问公司 面试标准记录表</vt:lpstr>
      <vt:lpstr>PowerPoint 演示文稿</vt:lpstr>
      <vt:lpstr>B、评价中心测试</vt:lpstr>
      <vt:lpstr>   3.录用 </vt:lpstr>
      <vt:lpstr>（三）评估阶段 </vt:lpstr>
      <vt:lpstr> 第六章   员工培训 </vt:lpstr>
      <vt:lpstr>第一节、员工 培训的概述</vt:lpstr>
      <vt:lpstr>二、培训与开发的含义</vt:lpstr>
      <vt:lpstr>三、员工培训 的意义</vt:lpstr>
      <vt:lpstr>PowerPoint 演示文稿</vt:lpstr>
      <vt:lpstr>PowerPoint 演示文稿</vt:lpstr>
      <vt:lpstr>培训需求分析的方法</vt:lpstr>
      <vt:lpstr>二、确保受训人员做好培训准备</vt:lpstr>
      <vt:lpstr>三、培训方案的设计</vt:lpstr>
      <vt:lpstr>PowerPoint 演示文稿</vt:lpstr>
      <vt:lpstr> 四、实施培训</vt:lpstr>
      <vt:lpstr>五、培训效果的评估</vt:lpstr>
      <vt:lpstr>反应 </vt:lpstr>
      <vt:lpstr>第三节  培训与开发的主要方法</vt:lpstr>
      <vt:lpstr> </vt:lpstr>
      <vt:lpstr> </vt:lpstr>
      <vt:lpstr>第七章</vt:lpstr>
      <vt:lpstr>第一节 基本理论</vt:lpstr>
      <vt:lpstr>PowerPoint 演示文稿</vt:lpstr>
      <vt:lpstr>PowerPoint 演示文稿</vt:lpstr>
      <vt:lpstr>第二节、员工职业发展的管理</vt:lpstr>
      <vt:lpstr>职业锚理论</vt:lpstr>
      <vt:lpstr>职业性向及职业类型分类（霍兰德）</vt:lpstr>
      <vt:lpstr>PowerPoint 演示文稿</vt:lpstr>
      <vt:lpstr>PowerPoint 演示文稿</vt:lpstr>
      <vt:lpstr>职业生涯设计</vt:lpstr>
      <vt:lpstr>PowerPoint 演示文稿</vt:lpstr>
      <vt:lpstr>职业生涯建议</vt:lpstr>
      <vt:lpstr>职业生涯建议</vt:lpstr>
      <vt:lpstr>PowerPoint 演示文稿</vt:lpstr>
      <vt:lpstr>PowerPoint 演示文稿</vt:lpstr>
      <vt:lpstr>帮助员工实现职业计划</vt:lpstr>
      <vt:lpstr>第三节 实践困境</vt:lpstr>
      <vt:lpstr>PowerPoint 演示文稿</vt:lpstr>
      <vt:lpstr>PowerPoint 演示文稿</vt:lpstr>
      <vt:lpstr>PowerPoint 演示文稿</vt:lpstr>
      <vt:lpstr>第八章 绩效管理</vt:lpstr>
      <vt:lpstr>开篇案例</vt:lpstr>
      <vt:lpstr>第一节 绩效管理的概述 </vt:lpstr>
      <vt:lpstr>PowerPoint 演示文稿</vt:lpstr>
      <vt:lpstr>二、绩效管理的含义</vt:lpstr>
      <vt:lpstr> 四、绩效评估的目的 </vt:lpstr>
      <vt:lpstr>五、 评价绩效管理系统的标准 </vt:lpstr>
      <vt:lpstr>绩效指标的缺失和溢出</vt:lpstr>
      <vt:lpstr>PowerPoint 演示文稿</vt:lpstr>
      <vt:lpstr>PowerPoint 演示文稿</vt:lpstr>
      <vt:lpstr>第二节 绩效评估的过程</vt:lpstr>
      <vt:lpstr> 一、绩效考评的一般程序</vt:lpstr>
      <vt:lpstr>PowerPoint 演示文稿</vt:lpstr>
      <vt:lpstr>二、  绩效评估的方法 </vt:lpstr>
      <vt:lpstr>1）排序法</vt:lpstr>
      <vt:lpstr> 2）交替比较法</vt:lpstr>
      <vt:lpstr>3）配对比较法    将要评价的员工与其他员工一一比较，价值高的得1分，低的的0分</vt:lpstr>
      <vt:lpstr>4）强制分布法</vt:lpstr>
      <vt:lpstr>强制比例法示例</vt:lpstr>
      <vt:lpstr>强制分布法优缺点</vt:lpstr>
      <vt:lpstr>2、量表评定法</vt:lpstr>
      <vt:lpstr> </vt:lpstr>
      <vt:lpstr>PowerPoint 演示文稿</vt:lpstr>
      <vt:lpstr>3、目标考核法</vt:lpstr>
      <vt:lpstr>目标考核法的步骤</vt:lpstr>
      <vt:lpstr>目标管理的评价</vt:lpstr>
      <vt:lpstr>4、关键事件法</vt:lpstr>
      <vt:lpstr>5、行为锚定法</vt:lpstr>
      <vt:lpstr>行为锚定评价法举例</vt:lpstr>
      <vt:lpstr>行为锚定法</vt:lpstr>
      <vt:lpstr>行为锚定法评价</vt:lpstr>
      <vt:lpstr>二、绩效管理的信息来源</vt:lpstr>
      <vt:lpstr>PowerPoint 演示文稿</vt:lpstr>
      <vt:lpstr>第三节 绩效沟通</vt:lpstr>
      <vt:lpstr>PowerPoint 演示文稿</vt:lpstr>
      <vt:lpstr>二、反馈面谈的准备</vt:lpstr>
      <vt:lpstr>PowerPoint 演示文稿</vt:lpstr>
      <vt:lpstr>三、面谈的实施</vt:lpstr>
      <vt:lpstr>绩效反馈面谈表</vt:lpstr>
      <vt:lpstr>PowerPoint 演示文稿</vt:lpstr>
      <vt:lpstr> 第一节 基本理论</vt:lpstr>
      <vt:lpstr>PowerPoint 演示文稿</vt:lpstr>
      <vt:lpstr>四、影响薪酬管理的主要因素</vt:lpstr>
      <vt:lpstr>PowerPoint 演示文稿</vt:lpstr>
      <vt:lpstr> </vt:lpstr>
      <vt:lpstr>七、工作评价方法</vt:lpstr>
      <vt:lpstr>2、归类法</vt:lpstr>
      <vt:lpstr>3、要素比较法</vt:lpstr>
      <vt:lpstr>4、要素计点法</vt:lpstr>
      <vt:lpstr>报酬等级划分和含义的界定</vt:lpstr>
      <vt:lpstr>点数分配的举例</vt:lpstr>
      <vt:lpstr>点数分配的举例（续前表）</vt:lpstr>
      <vt:lpstr>对某职位进行评价的举例</vt:lpstr>
      <vt:lpstr>要素计点法的优缺点</vt:lpstr>
      <vt:lpstr>第二节 工资管理</vt:lpstr>
      <vt:lpstr>2、工资制度的分类</vt:lpstr>
      <vt:lpstr>岗位工资制的类型 </vt:lpstr>
      <vt:lpstr>2)技能工资制</vt:lpstr>
      <vt:lpstr>技能工资种类</vt:lpstr>
      <vt:lpstr>3）绩效工资制度</vt:lpstr>
      <vt:lpstr>4）年薪制</vt:lpstr>
      <vt:lpstr>二、企业工资制度设计的流程</vt:lpstr>
      <vt:lpstr>3、工资市场调查</vt:lpstr>
      <vt:lpstr>4、工资水平的确定 </vt:lpstr>
      <vt:lpstr>职位评价点值和市场工资之间的回归线 </vt:lpstr>
      <vt:lpstr>企业的三种薪酬政策</vt:lpstr>
      <vt:lpstr>5、确定工资结构</vt:lpstr>
      <vt:lpstr>6、工资制度实施</vt:lpstr>
      <vt:lpstr>第三节  奖金管理</vt:lpstr>
      <vt:lpstr>一、个人层面的奖励制度</vt:lpstr>
      <vt:lpstr>PowerPoint 演示文稿</vt:lpstr>
      <vt:lpstr>计件制适用的范围</vt:lpstr>
      <vt:lpstr>2、计时制</vt:lpstr>
      <vt:lpstr>PowerPoint 演示文稿</vt:lpstr>
      <vt:lpstr>计时工资制适应的范围</vt:lpstr>
      <vt:lpstr>4、佣金制</vt:lpstr>
      <vt:lpstr>二、团队层面的奖励制度</vt:lpstr>
      <vt:lpstr>PowerPoint 演示文稿</vt:lpstr>
      <vt:lpstr>三、企业层面的奖励制度</vt:lpstr>
      <vt:lpstr>第四节 福利管理</vt:lpstr>
      <vt:lpstr>2、企业福利的作用</vt:lpstr>
      <vt:lpstr>二、企业福利的类型</vt:lpstr>
      <vt:lpstr>三、影响福利设计的因素</vt:lpstr>
      <vt:lpstr>PowerPoint 演示文稿</vt:lpstr>
      <vt:lpstr>PowerPoint 演示文稿</vt:lpstr>
      <vt:lpstr>一、劳动关系管理内容</vt:lpstr>
      <vt:lpstr>二、劳动三方机制</vt:lpstr>
      <vt:lpstr>三、相关劳动法规法律</vt:lpstr>
      <vt:lpstr>四、了解员工心理</vt:lpstr>
      <vt:lpstr>五、沟通</vt:lpstr>
      <vt:lpstr>PowerPoint 演示文稿</vt:lpstr>
      <vt:lpstr>社会保障体系构成</vt:lpstr>
      <vt:lpstr>社会保险</vt:lpstr>
      <vt:lpstr>员工福利</vt:lpstr>
      <vt:lpstr>PowerPoint 演示文稿</vt:lpstr>
      <vt:lpstr>人力资源管理创新的要求</vt:lpstr>
      <vt:lpstr>经济全球化对管理者角色的要求</vt:lpstr>
      <vt:lpstr>跨文化人力资源管理的策略</vt:lpstr>
      <vt:lpstr>电子人力资源管理问题</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李晓园</dc:creator>
  <cp:lastModifiedBy>罗 凯斌</cp:lastModifiedBy>
  <cp:revision>110</cp:revision>
  <dcterms:created xsi:type="dcterms:W3CDTF">2005-02-28T12:23:07Z</dcterms:created>
  <dcterms:modified xsi:type="dcterms:W3CDTF">2019-12-15T12:04:31Z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2052-11.1.0.9305</vt:lpwstr>
  </property>
</Properties>
</file>