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81"/>
  </p:notesMasterIdLst>
  <p:sldIdLst>
    <p:sldId id="256" r:id="rId2"/>
    <p:sldId id="864" r:id="rId3"/>
    <p:sldId id="876" r:id="rId4"/>
    <p:sldId id="877" r:id="rId5"/>
    <p:sldId id="878" r:id="rId6"/>
    <p:sldId id="879" r:id="rId7"/>
    <p:sldId id="880" r:id="rId8"/>
    <p:sldId id="881" r:id="rId9"/>
    <p:sldId id="882" r:id="rId10"/>
    <p:sldId id="883" r:id="rId11"/>
    <p:sldId id="884" r:id="rId12"/>
    <p:sldId id="885" r:id="rId13"/>
    <p:sldId id="886" r:id="rId14"/>
    <p:sldId id="887" r:id="rId15"/>
    <p:sldId id="888" r:id="rId16"/>
    <p:sldId id="889" r:id="rId17"/>
    <p:sldId id="890" r:id="rId18"/>
    <p:sldId id="891" r:id="rId19"/>
    <p:sldId id="892" r:id="rId20"/>
    <p:sldId id="893" r:id="rId21"/>
    <p:sldId id="894" r:id="rId22"/>
    <p:sldId id="895" r:id="rId23"/>
    <p:sldId id="896" r:id="rId24"/>
    <p:sldId id="897" r:id="rId25"/>
    <p:sldId id="898" r:id="rId26"/>
    <p:sldId id="899" r:id="rId27"/>
    <p:sldId id="900" r:id="rId28"/>
    <p:sldId id="901" r:id="rId29"/>
    <p:sldId id="902" r:id="rId30"/>
    <p:sldId id="903" r:id="rId31"/>
    <p:sldId id="904" r:id="rId32"/>
    <p:sldId id="905" r:id="rId33"/>
    <p:sldId id="906" r:id="rId34"/>
    <p:sldId id="907" r:id="rId35"/>
    <p:sldId id="908" r:id="rId36"/>
    <p:sldId id="909" r:id="rId37"/>
    <p:sldId id="910" r:id="rId38"/>
    <p:sldId id="911" r:id="rId39"/>
    <p:sldId id="912" r:id="rId40"/>
    <p:sldId id="913" r:id="rId41"/>
    <p:sldId id="914" r:id="rId42"/>
    <p:sldId id="839" r:id="rId43"/>
    <p:sldId id="830" r:id="rId44"/>
    <p:sldId id="868" r:id="rId45"/>
    <p:sldId id="869" r:id="rId46"/>
    <p:sldId id="870" r:id="rId47"/>
    <p:sldId id="871" r:id="rId48"/>
    <p:sldId id="840" r:id="rId49"/>
    <p:sldId id="872" r:id="rId50"/>
    <p:sldId id="841" r:id="rId51"/>
    <p:sldId id="842" r:id="rId52"/>
    <p:sldId id="849" r:id="rId53"/>
    <p:sldId id="850" r:id="rId54"/>
    <p:sldId id="831" r:id="rId55"/>
    <p:sldId id="873" r:id="rId56"/>
    <p:sldId id="851" r:id="rId57"/>
    <p:sldId id="852" r:id="rId58"/>
    <p:sldId id="853" r:id="rId59"/>
    <p:sldId id="854" r:id="rId60"/>
    <p:sldId id="859" r:id="rId61"/>
    <p:sldId id="855" r:id="rId62"/>
    <p:sldId id="856" r:id="rId63"/>
    <p:sldId id="857" r:id="rId64"/>
    <p:sldId id="860" r:id="rId65"/>
    <p:sldId id="858" r:id="rId66"/>
    <p:sldId id="861" r:id="rId67"/>
    <p:sldId id="862" r:id="rId68"/>
    <p:sldId id="832" r:id="rId69"/>
    <p:sldId id="833" r:id="rId70"/>
    <p:sldId id="865" r:id="rId71"/>
    <p:sldId id="866" r:id="rId72"/>
    <p:sldId id="867" r:id="rId73"/>
    <p:sldId id="874" r:id="rId74"/>
    <p:sldId id="834" r:id="rId75"/>
    <p:sldId id="835" r:id="rId76"/>
    <p:sldId id="836" r:id="rId77"/>
    <p:sldId id="837" r:id="rId78"/>
    <p:sldId id="838" r:id="rId79"/>
    <p:sldId id="263" r:id="rId80"/>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20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a:srgbClr val="540694"/>
    <a:srgbClr val="6807B9"/>
    <a:srgbClr val="0000CC"/>
    <a:srgbClr val="64C100"/>
    <a:srgbClr val="A60BFE"/>
    <a:srgbClr val="3D046C"/>
    <a:srgbClr val="FF9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34" autoAdjust="0"/>
    <p:restoredTop sz="93882" autoAdjust="0"/>
  </p:normalViewPr>
  <p:slideViewPr>
    <p:cSldViewPr>
      <p:cViewPr varScale="1">
        <p:scale>
          <a:sx n="66" d="100"/>
          <a:sy n="66" d="100"/>
        </p:scale>
        <p:origin x="-732" y="-114"/>
      </p:cViewPr>
      <p:guideLst>
        <p:guide orient="horz" pos="2205"/>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AAC351C0-6D6D-4B39-8738-A7C7486B0710}" type="datetimeFigureOut">
              <a:rPr lang="zh-CN" altLang="en-US"/>
              <a:pPr>
                <a:defRPr/>
              </a:pPr>
              <a:t>2019/1/10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F4870BEF-24BB-4678-92B8-D9C03FCDED1A}" type="slidenum">
              <a:rPr lang="zh-CN" altLang="en-US"/>
              <a:pPr/>
              <a:t>‹#›</a:t>
            </a:fld>
            <a:endParaRPr lang="zh-CN" altLang="en-US"/>
          </a:p>
        </p:txBody>
      </p:sp>
    </p:spTree>
    <p:extLst>
      <p:ext uri="{BB962C8B-B14F-4D97-AF65-F5344CB8AC3E}">
        <p14:creationId xmlns:p14="http://schemas.microsoft.com/office/powerpoint/2010/main" val="22183208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s</a:t>
            </a:r>
            <a:endParaRPr lang="zh-CN" altLang="en-US"/>
          </a:p>
        </p:txBody>
      </p:sp>
      <p:sp>
        <p:nvSpPr>
          <p:cNvPr id="79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72B6D8C-6458-4548-BD75-3CEE170667F7}" type="slidenum">
              <a:rPr lang="zh-CN" altLang="en-US">
                <a:latin typeface="Calibri" panose="020F0502020204030204" pitchFamily="34" charset="0"/>
              </a:rPr>
              <a:pPr eaLnBrk="1" hangingPunct="1"/>
              <a:t>1</a:t>
            </a:fld>
            <a:endParaRPr lang="zh-CN" altLang="en-US">
              <a:latin typeface="Calibri" panose="020F0502020204030204" pitchFamily="34" charset="0"/>
            </a:endParaRPr>
          </a:p>
        </p:txBody>
      </p:sp>
    </p:spTree>
    <p:extLst>
      <p:ext uri="{BB962C8B-B14F-4D97-AF65-F5344CB8AC3E}">
        <p14:creationId xmlns:p14="http://schemas.microsoft.com/office/powerpoint/2010/main" val="1297139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47</a:t>
            </a:fld>
            <a:endParaRPr lang="zh-CN" altLang="en-US"/>
          </a:p>
        </p:txBody>
      </p:sp>
    </p:spTree>
    <p:extLst>
      <p:ext uri="{BB962C8B-B14F-4D97-AF65-F5344CB8AC3E}">
        <p14:creationId xmlns:p14="http://schemas.microsoft.com/office/powerpoint/2010/main" val="2622997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48</a:t>
            </a:fld>
            <a:endParaRPr lang="zh-CN" altLang="en-US"/>
          </a:p>
        </p:txBody>
      </p:sp>
    </p:spTree>
    <p:extLst>
      <p:ext uri="{BB962C8B-B14F-4D97-AF65-F5344CB8AC3E}">
        <p14:creationId xmlns:p14="http://schemas.microsoft.com/office/powerpoint/2010/main" val="42379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49</a:t>
            </a:fld>
            <a:endParaRPr lang="zh-CN" altLang="en-US"/>
          </a:p>
        </p:txBody>
      </p:sp>
    </p:spTree>
    <p:extLst>
      <p:ext uri="{BB962C8B-B14F-4D97-AF65-F5344CB8AC3E}">
        <p14:creationId xmlns:p14="http://schemas.microsoft.com/office/powerpoint/2010/main" val="982425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50</a:t>
            </a:fld>
            <a:endParaRPr lang="zh-CN" altLang="en-US"/>
          </a:p>
        </p:txBody>
      </p:sp>
    </p:spTree>
    <p:extLst>
      <p:ext uri="{BB962C8B-B14F-4D97-AF65-F5344CB8AC3E}">
        <p14:creationId xmlns:p14="http://schemas.microsoft.com/office/powerpoint/2010/main" val="3844544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51</a:t>
            </a:fld>
            <a:endParaRPr lang="zh-CN" altLang="en-US"/>
          </a:p>
        </p:txBody>
      </p:sp>
    </p:spTree>
    <p:extLst>
      <p:ext uri="{BB962C8B-B14F-4D97-AF65-F5344CB8AC3E}">
        <p14:creationId xmlns:p14="http://schemas.microsoft.com/office/powerpoint/2010/main" val="2116733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52</a:t>
            </a:fld>
            <a:endParaRPr lang="zh-CN" altLang="en-US"/>
          </a:p>
        </p:txBody>
      </p:sp>
    </p:spTree>
    <p:extLst>
      <p:ext uri="{BB962C8B-B14F-4D97-AF65-F5344CB8AC3E}">
        <p14:creationId xmlns:p14="http://schemas.microsoft.com/office/powerpoint/2010/main" val="3545495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53</a:t>
            </a:fld>
            <a:endParaRPr lang="zh-CN" altLang="en-US"/>
          </a:p>
        </p:txBody>
      </p:sp>
    </p:spTree>
    <p:extLst>
      <p:ext uri="{BB962C8B-B14F-4D97-AF65-F5344CB8AC3E}">
        <p14:creationId xmlns:p14="http://schemas.microsoft.com/office/powerpoint/2010/main" val="3364839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54</a:t>
            </a:fld>
            <a:endParaRPr lang="zh-CN" altLang="en-US"/>
          </a:p>
        </p:txBody>
      </p:sp>
    </p:spTree>
    <p:extLst>
      <p:ext uri="{BB962C8B-B14F-4D97-AF65-F5344CB8AC3E}">
        <p14:creationId xmlns:p14="http://schemas.microsoft.com/office/powerpoint/2010/main" val="9158038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55</a:t>
            </a:fld>
            <a:endParaRPr lang="zh-CN" altLang="en-US"/>
          </a:p>
        </p:txBody>
      </p:sp>
    </p:spTree>
    <p:extLst>
      <p:ext uri="{BB962C8B-B14F-4D97-AF65-F5344CB8AC3E}">
        <p14:creationId xmlns:p14="http://schemas.microsoft.com/office/powerpoint/2010/main" val="37252436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56</a:t>
            </a:fld>
            <a:endParaRPr lang="zh-CN" altLang="en-US"/>
          </a:p>
        </p:txBody>
      </p:sp>
    </p:spTree>
    <p:extLst>
      <p:ext uri="{BB962C8B-B14F-4D97-AF65-F5344CB8AC3E}">
        <p14:creationId xmlns:p14="http://schemas.microsoft.com/office/powerpoint/2010/main" val="574806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A1ED033-5F5C-4572-AE4B-7CFF71C657D2}" type="slidenum">
              <a:rPr lang="zh-CN" altLang="en-US" smtClean="0"/>
              <a:pPr>
                <a:defRPr/>
              </a:pPr>
              <a:t>3</a:t>
            </a:fld>
            <a:endParaRPr lang="en-US" altLang="zh-CN"/>
          </a:p>
        </p:txBody>
      </p:sp>
    </p:spTree>
    <p:extLst>
      <p:ext uri="{BB962C8B-B14F-4D97-AF65-F5344CB8AC3E}">
        <p14:creationId xmlns:p14="http://schemas.microsoft.com/office/powerpoint/2010/main" val="26770558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57</a:t>
            </a:fld>
            <a:endParaRPr lang="zh-CN" altLang="en-US"/>
          </a:p>
        </p:txBody>
      </p:sp>
    </p:spTree>
    <p:extLst>
      <p:ext uri="{BB962C8B-B14F-4D97-AF65-F5344CB8AC3E}">
        <p14:creationId xmlns:p14="http://schemas.microsoft.com/office/powerpoint/2010/main" val="38211570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58</a:t>
            </a:fld>
            <a:endParaRPr lang="zh-CN" altLang="en-US"/>
          </a:p>
        </p:txBody>
      </p:sp>
    </p:spTree>
    <p:extLst>
      <p:ext uri="{BB962C8B-B14F-4D97-AF65-F5344CB8AC3E}">
        <p14:creationId xmlns:p14="http://schemas.microsoft.com/office/powerpoint/2010/main" val="1797875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59</a:t>
            </a:fld>
            <a:endParaRPr lang="zh-CN" altLang="en-US"/>
          </a:p>
        </p:txBody>
      </p:sp>
    </p:spTree>
    <p:extLst>
      <p:ext uri="{BB962C8B-B14F-4D97-AF65-F5344CB8AC3E}">
        <p14:creationId xmlns:p14="http://schemas.microsoft.com/office/powerpoint/2010/main" val="15218789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60</a:t>
            </a:fld>
            <a:endParaRPr lang="zh-CN" altLang="en-US"/>
          </a:p>
        </p:txBody>
      </p:sp>
    </p:spTree>
    <p:extLst>
      <p:ext uri="{BB962C8B-B14F-4D97-AF65-F5344CB8AC3E}">
        <p14:creationId xmlns:p14="http://schemas.microsoft.com/office/powerpoint/2010/main" val="17458598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61</a:t>
            </a:fld>
            <a:endParaRPr lang="zh-CN" altLang="en-US"/>
          </a:p>
        </p:txBody>
      </p:sp>
    </p:spTree>
    <p:extLst>
      <p:ext uri="{BB962C8B-B14F-4D97-AF65-F5344CB8AC3E}">
        <p14:creationId xmlns:p14="http://schemas.microsoft.com/office/powerpoint/2010/main" val="7896709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62</a:t>
            </a:fld>
            <a:endParaRPr lang="zh-CN" altLang="en-US"/>
          </a:p>
        </p:txBody>
      </p:sp>
    </p:spTree>
    <p:extLst>
      <p:ext uri="{BB962C8B-B14F-4D97-AF65-F5344CB8AC3E}">
        <p14:creationId xmlns:p14="http://schemas.microsoft.com/office/powerpoint/2010/main" val="845720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63</a:t>
            </a:fld>
            <a:endParaRPr lang="zh-CN" altLang="en-US"/>
          </a:p>
        </p:txBody>
      </p:sp>
    </p:spTree>
    <p:extLst>
      <p:ext uri="{BB962C8B-B14F-4D97-AF65-F5344CB8AC3E}">
        <p14:creationId xmlns:p14="http://schemas.microsoft.com/office/powerpoint/2010/main" val="10789613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64</a:t>
            </a:fld>
            <a:endParaRPr lang="zh-CN" altLang="en-US"/>
          </a:p>
        </p:txBody>
      </p:sp>
    </p:spTree>
    <p:extLst>
      <p:ext uri="{BB962C8B-B14F-4D97-AF65-F5344CB8AC3E}">
        <p14:creationId xmlns:p14="http://schemas.microsoft.com/office/powerpoint/2010/main" val="34882694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65</a:t>
            </a:fld>
            <a:endParaRPr lang="zh-CN" altLang="en-US"/>
          </a:p>
        </p:txBody>
      </p:sp>
    </p:spTree>
    <p:extLst>
      <p:ext uri="{BB962C8B-B14F-4D97-AF65-F5344CB8AC3E}">
        <p14:creationId xmlns:p14="http://schemas.microsoft.com/office/powerpoint/2010/main" val="22514401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66</a:t>
            </a:fld>
            <a:endParaRPr lang="zh-CN" altLang="en-US"/>
          </a:p>
        </p:txBody>
      </p:sp>
    </p:spTree>
    <p:extLst>
      <p:ext uri="{BB962C8B-B14F-4D97-AF65-F5344CB8AC3E}">
        <p14:creationId xmlns:p14="http://schemas.microsoft.com/office/powerpoint/2010/main" val="4209650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55000" lnSpcReduction="20000"/>
          </a:bodyPr>
          <a:lstStyle/>
          <a:p>
            <a:r>
              <a:rPr lang="en-US" altLang="zh-CN" dirty="0" smtClean="0"/>
              <a:t>TCSEC</a:t>
            </a:r>
            <a:r>
              <a:rPr lang="zh-CN" altLang="en-US" dirty="0" smtClean="0"/>
              <a:t>标准是计算机系统安全评估的第一个正式标准，具有划时代的意义。该准则于</a:t>
            </a:r>
            <a:r>
              <a:rPr lang="en-US" altLang="zh-CN" dirty="0" smtClean="0"/>
              <a:t>1970</a:t>
            </a:r>
            <a:r>
              <a:rPr lang="zh-CN" altLang="en-US" dirty="0" smtClean="0"/>
              <a:t>年由美国国防科学委员会提出，并于</a:t>
            </a:r>
            <a:r>
              <a:rPr lang="en-US" altLang="zh-CN" dirty="0" smtClean="0"/>
              <a:t>1985</a:t>
            </a:r>
            <a:r>
              <a:rPr lang="zh-CN" altLang="en-US" dirty="0" smtClean="0"/>
              <a:t>年</a:t>
            </a:r>
            <a:r>
              <a:rPr lang="en-US" altLang="zh-CN" dirty="0" smtClean="0"/>
              <a:t>12</a:t>
            </a:r>
            <a:r>
              <a:rPr lang="zh-CN" altLang="en-US" dirty="0" smtClean="0"/>
              <a:t>月由美国国防部公布。</a:t>
            </a:r>
            <a:r>
              <a:rPr lang="en-US" altLang="zh-CN" dirty="0" smtClean="0"/>
              <a:t>TCSEC</a:t>
            </a:r>
            <a:r>
              <a:rPr lang="zh-CN" altLang="en-US" dirty="0" smtClean="0"/>
              <a:t>最初只是军用标准，后来延至民用领域。</a:t>
            </a:r>
            <a:r>
              <a:rPr lang="en-US" altLang="zh-CN" dirty="0" smtClean="0"/>
              <a:t>TCSEC</a:t>
            </a:r>
            <a:r>
              <a:rPr lang="zh-CN" altLang="en-US" dirty="0" smtClean="0"/>
              <a:t>将计算机系统的安全划分为</a:t>
            </a:r>
            <a:r>
              <a:rPr lang="en-US" altLang="zh-CN" dirty="0" smtClean="0"/>
              <a:t>4</a:t>
            </a:r>
            <a:r>
              <a:rPr lang="zh-CN" altLang="en-US" dirty="0" smtClean="0"/>
              <a:t>个等级、</a:t>
            </a:r>
            <a:r>
              <a:rPr lang="en-US" altLang="zh-CN" dirty="0" smtClean="0"/>
              <a:t>7</a:t>
            </a:r>
            <a:r>
              <a:rPr lang="zh-CN" altLang="en-US" dirty="0" smtClean="0"/>
              <a:t>个级别。</a:t>
            </a:r>
            <a:endParaRPr lang="en-US" altLang="zh-CN" dirty="0" smtClean="0"/>
          </a:p>
          <a:p>
            <a:endParaRPr lang="en-US" altLang="zh-CN" dirty="0" smtClean="0"/>
          </a:p>
          <a:p>
            <a:r>
              <a:rPr lang="zh-CN" altLang="en-US" dirty="0" smtClean="0"/>
              <a:t>安全等级：</a:t>
            </a:r>
          </a:p>
          <a:p>
            <a:r>
              <a:rPr lang="en-US" altLang="zh-CN" dirty="0" smtClean="0"/>
              <a:t>D</a:t>
            </a:r>
            <a:r>
              <a:rPr lang="zh-CN" altLang="en-US" dirty="0" smtClean="0"/>
              <a:t>类安全等级</a:t>
            </a:r>
          </a:p>
          <a:p>
            <a:r>
              <a:rPr lang="en-US" altLang="zh-CN" dirty="0" smtClean="0"/>
              <a:t>D</a:t>
            </a:r>
            <a:r>
              <a:rPr lang="zh-CN" altLang="en-US" dirty="0" smtClean="0"/>
              <a:t>类安全等级只包括</a:t>
            </a:r>
            <a:r>
              <a:rPr lang="en-US" altLang="zh-CN" dirty="0" smtClean="0"/>
              <a:t>D1</a:t>
            </a:r>
            <a:r>
              <a:rPr lang="zh-CN" altLang="en-US" dirty="0" smtClean="0"/>
              <a:t>一个级别。</a:t>
            </a:r>
            <a:endParaRPr lang="en-US" altLang="zh-CN" dirty="0" smtClean="0"/>
          </a:p>
          <a:p>
            <a:r>
              <a:rPr lang="en-US" altLang="zh-CN" dirty="0" smtClean="0"/>
              <a:t>D1</a:t>
            </a:r>
            <a:r>
              <a:rPr lang="zh-CN" altLang="en-US" dirty="0" smtClean="0"/>
              <a:t>的安全等级最低。</a:t>
            </a:r>
            <a:r>
              <a:rPr lang="en-US" altLang="zh-CN" dirty="0" smtClean="0"/>
              <a:t>D1</a:t>
            </a:r>
            <a:r>
              <a:rPr lang="zh-CN" altLang="en-US" dirty="0" smtClean="0"/>
              <a:t>系统只为文件和用户提供安全保护。</a:t>
            </a:r>
            <a:r>
              <a:rPr lang="en-US" altLang="zh-CN" dirty="0" smtClean="0"/>
              <a:t>D1</a:t>
            </a:r>
            <a:r>
              <a:rPr lang="zh-CN" altLang="en-US" dirty="0" smtClean="0"/>
              <a:t>系统最普通的形式是本地操作系统，或者是一个完全没有保护的网络。</a:t>
            </a:r>
          </a:p>
          <a:p>
            <a:endParaRPr lang="zh-CN" altLang="en-US" dirty="0" smtClean="0"/>
          </a:p>
          <a:p>
            <a:r>
              <a:rPr lang="en-US" altLang="zh-CN" dirty="0" smtClean="0"/>
              <a:t>C</a:t>
            </a:r>
            <a:r>
              <a:rPr lang="zh-CN" altLang="en-US" dirty="0" smtClean="0"/>
              <a:t>类安全等级</a:t>
            </a:r>
          </a:p>
          <a:p>
            <a:r>
              <a:rPr lang="zh-CN" altLang="en-US" dirty="0" smtClean="0"/>
              <a:t>该类安全等级能够提供审记的保护，并为用户的行动和责任提供审计能力。</a:t>
            </a:r>
            <a:r>
              <a:rPr lang="en-US" altLang="zh-CN" dirty="0" smtClean="0"/>
              <a:t>C</a:t>
            </a:r>
            <a:r>
              <a:rPr lang="zh-CN" altLang="en-US" dirty="0" smtClean="0"/>
              <a:t>类安全等级可划分为</a:t>
            </a:r>
            <a:r>
              <a:rPr lang="en-US" altLang="zh-CN" dirty="0" smtClean="0"/>
              <a:t>C1</a:t>
            </a:r>
            <a:r>
              <a:rPr lang="zh-CN" altLang="en-US" dirty="0" smtClean="0"/>
              <a:t>和</a:t>
            </a:r>
            <a:r>
              <a:rPr lang="en-US" altLang="zh-CN" dirty="0" smtClean="0"/>
              <a:t>C2</a:t>
            </a:r>
            <a:r>
              <a:rPr lang="zh-CN" altLang="en-US" dirty="0" smtClean="0"/>
              <a:t>两类。</a:t>
            </a:r>
            <a:endParaRPr lang="en-US" altLang="zh-CN" dirty="0" smtClean="0"/>
          </a:p>
          <a:p>
            <a:r>
              <a:rPr lang="en-US" altLang="zh-CN" dirty="0" smtClean="0"/>
              <a:t>C1</a:t>
            </a:r>
            <a:r>
              <a:rPr lang="zh-CN" altLang="en-US" dirty="0" smtClean="0"/>
              <a:t>系统的可信任运算基础体制（</a:t>
            </a:r>
            <a:r>
              <a:rPr lang="en-US" altLang="zh-CN" dirty="0" smtClean="0"/>
              <a:t>Trusted Computing Base</a:t>
            </a:r>
            <a:r>
              <a:rPr lang="zh-CN" altLang="en-US" dirty="0" smtClean="0"/>
              <a:t>，</a:t>
            </a:r>
            <a:r>
              <a:rPr lang="en-US" altLang="zh-CN" dirty="0" smtClean="0"/>
              <a:t>TCB</a:t>
            </a:r>
            <a:r>
              <a:rPr lang="zh-CN" altLang="en-US" dirty="0" smtClean="0"/>
              <a:t>）通过将用户和数据分开来达到安全的目的。在</a:t>
            </a:r>
            <a:r>
              <a:rPr lang="en-US" altLang="zh-CN" dirty="0" smtClean="0"/>
              <a:t>C1</a:t>
            </a:r>
            <a:r>
              <a:rPr lang="zh-CN" altLang="en-US" dirty="0" smtClean="0"/>
              <a:t>系统中，所有的用户以同样的灵敏度来处理数据，即用户认为</a:t>
            </a:r>
            <a:r>
              <a:rPr lang="en-US" altLang="zh-CN" dirty="0" smtClean="0"/>
              <a:t>C1</a:t>
            </a:r>
            <a:r>
              <a:rPr lang="zh-CN" altLang="en-US" dirty="0" smtClean="0"/>
              <a:t>系统中的所有文档都具有相同的机密性。</a:t>
            </a:r>
            <a:endParaRPr lang="en-US" altLang="zh-CN" dirty="0" smtClean="0"/>
          </a:p>
          <a:p>
            <a:r>
              <a:rPr lang="en-US" altLang="zh-CN" dirty="0" smtClean="0"/>
              <a:t>C2</a:t>
            </a:r>
            <a:r>
              <a:rPr lang="zh-CN" altLang="en-US" dirty="0" smtClean="0"/>
              <a:t>系统比</a:t>
            </a:r>
            <a:r>
              <a:rPr lang="en-US" altLang="zh-CN" dirty="0" smtClean="0"/>
              <a:t>C1</a:t>
            </a:r>
            <a:r>
              <a:rPr lang="zh-CN" altLang="en-US" dirty="0" smtClean="0"/>
              <a:t>系统加强了可调的审慎控制。在连接到网络上时，</a:t>
            </a:r>
            <a:r>
              <a:rPr lang="en-US" altLang="zh-CN" dirty="0" smtClean="0"/>
              <a:t>C2</a:t>
            </a:r>
            <a:r>
              <a:rPr lang="zh-CN" altLang="en-US" dirty="0" smtClean="0"/>
              <a:t>系统的用户分别对各自的行为负责。</a:t>
            </a:r>
            <a:r>
              <a:rPr lang="en-US" altLang="zh-CN" dirty="0" smtClean="0"/>
              <a:t>C2</a:t>
            </a:r>
            <a:r>
              <a:rPr lang="zh-CN" altLang="en-US" dirty="0" smtClean="0"/>
              <a:t>系统通过登陆过程、安全事件和资源隔离来增强这种控制。</a:t>
            </a:r>
            <a:r>
              <a:rPr lang="en-US" altLang="zh-CN" dirty="0" smtClean="0"/>
              <a:t>C2</a:t>
            </a:r>
            <a:r>
              <a:rPr lang="zh-CN" altLang="en-US" dirty="0" smtClean="0"/>
              <a:t>系统具有</a:t>
            </a:r>
            <a:r>
              <a:rPr lang="en-US" altLang="zh-CN" dirty="0" smtClean="0"/>
              <a:t>C1</a:t>
            </a:r>
            <a:r>
              <a:rPr lang="zh-CN" altLang="en-US" dirty="0" smtClean="0"/>
              <a:t>系统中所有的安全性特征。</a:t>
            </a:r>
          </a:p>
          <a:p>
            <a:endParaRPr lang="zh-CN" altLang="en-US" dirty="0" smtClean="0"/>
          </a:p>
          <a:p>
            <a:r>
              <a:rPr lang="en-US" altLang="zh-CN" dirty="0" smtClean="0"/>
              <a:t>B</a:t>
            </a:r>
            <a:r>
              <a:rPr lang="zh-CN" altLang="en-US" dirty="0" smtClean="0"/>
              <a:t>类安全等级</a:t>
            </a:r>
          </a:p>
          <a:p>
            <a:r>
              <a:rPr lang="en-US" altLang="zh-CN" dirty="0" smtClean="0"/>
              <a:t>B</a:t>
            </a:r>
            <a:r>
              <a:rPr lang="zh-CN" altLang="en-US" dirty="0" smtClean="0"/>
              <a:t>类安全等级可分为</a:t>
            </a:r>
            <a:r>
              <a:rPr lang="en-US" altLang="zh-CN" dirty="0" smtClean="0"/>
              <a:t>B1</a:t>
            </a:r>
            <a:r>
              <a:rPr lang="zh-CN" altLang="en-US" dirty="0" smtClean="0"/>
              <a:t>、</a:t>
            </a:r>
            <a:r>
              <a:rPr lang="en-US" altLang="zh-CN" dirty="0" smtClean="0"/>
              <a:t>B2</a:t>
            </a:r>
            <a:r>
              <a:rPr lang="zh-CN" altLang="en-US" dirty="0" smtClean="0"/>
              <a:t>和</a:t>
            </a:r>
            <a:r>
              <a:rPr lang="en-US" altLang="zh-CN" dirty="0" smtClean="0"/>
              <a:t>B3</a:t>
            </a:r>
            <a:r>
              <a:rPr lang="zh-CN" altLang="en-US" dirty="0" smtClean="0"/>
              <a:t>三类。</a:t>
            </a:r>
            <a:r>
              <a:rPr lang="en-US" altLang="zh-CN" dirty="0" smtClean="0"/>
              <a:t>B</a:t>
            </a:r>
            <a:r>
              <a:rPr lang="zh-CN" altLang="en-US" dirty="0" smtClean="0"/>
              <a:t>类系统具有强制性保护功能。强制性保护意味着如果用户没有与安全等级相连，系统就不会让用户存取对象。</a:t>
            </a:r>
            <a:endParaRPr lang="en-US" altLang="zh-CN" dirty="0" smtClean="0"/>
          </a:p>
          <a:p>
            <a:r>
              <a:rPr lang="en-US" altLang="zh-CN" dirty="0" smtClean="0"/>
              <a:t>B1</a:t>
            </a:r>
            <a:r>
              <a:rPr lang="zh-CN" altLang="en-US" dirty="0" smtClean="0"/>
              <a:t>系统满足下列要求：系统对网络控制下的每个对象都进行灵敏度标记；系统使用灵敏度标记作为所有强迫访问控制的基础；系统在把导入的、非标记的对象放入系统前标记它们；灵敏度标记必须准确地表示其所联系的对象的安全级别</a:t>
            </a:r>
            <a:r>
              <a:rPr lang="en-US" altLang="zh-CN" dirty="0" smtClean="0"/>
              <a:t>;</a:t>
            </a:r>
            <a:r>
              <a:rPr lang="zh-CN" altLang="en-US" dirty="0" smtClean="0"/>
              <a:t>当系统管理员创建系统或者增加新的通信通道或</a:t>
            </a:r>
            <a:r>
              <a:rPr lang="en-US" altLang="zh-CN" dirty="0" smtClean="0"/>
              <a:t>I/O</a:t>
            </a:r>
            <a:r>
              <a:rPr lang="zh-CN" altLang="en-US" dirty="0" smtClean="0"/>
              <a:t>设备时，管理员必须指定每个通信通道和</a:t>
            </a:r>
            <a:r>
              <a:rPr lang="en-US" altLang="zh-CN" dirty="0" smtClean="0"/>
              <a:t>I/O</a:t>
            </a:r>
            <a:r>
              <a:rPr lang="zh-CN" altLang="en-US" dirty="0" smtClean="0"/>
              <a:t>设备是单级还是多级，并且管理员只能手工改变指定</a:t>
            </a:r>
            <a:r>
              <a:rPr lang="en-US" altLang="zh-CN" dirty="0" smtClean="0"/>
              <a:t>;</a:t>
            </a:r>
            <a:r>
              <a:rPr lang="zh-CN" altLang="en-US" dirty="0" smtClean="0"/>
              <a:t>单级设备并不保持传输信息的灵敏度级别</a:t>
            </a:r>
            <a:r>
              <a:rPr lang="en-US" altLang="zh-CN" dirty="0" smtClean="0"/>
              <a:t>;</a:t>
            </a:r>
            <a:r>
              <a:rPr lang="zh-CN" altLang="en-US" dirty="0" smtClean="0"/>
              <a:t>所有直接面向用户位置的输出（无论是虚拟的还是物理的）都必须产生标记来指示关于输出对象的灵敏度</a:t>
            </a:r>
            <a:r>
              <a:rPr lang="en-US" altLang="zh-CN" dirty="0" smtClean="0"/>
              <a:t>;</a:t>
            </a:r>
            <a:r>
              <a:rPr lang="zh-CN" altLang="en-US" dirty="0" smtClean="0"/>
              <a:t>系统必须使用用户的口令或证明来决定用户的安全访问级别</a:t>
            </a:r>
            <a:r>
              <a:rPr lang="en-US" altLang="zh-CN" dirty="0" smtClean="0"/>
              <a:t>;</a:t>
            </a:r>
            <a:r>
              <a:rPr lang="zh-CN" altLang="en-US" dirty="0" smtClean="0"/>
              <a:t>系统必须通过审计来记录未授权访问的企图。</a:t>
            </a:r>
          </a:p>
          <a:p>
            <a:r>
              <a:rPr lang="en-US" altLang="zh-CN" dirty="0" smtClean="0"/>
              <a:t>B2</a:t>
            </a:r>
            <a:r>
              <a:rPr lang="zh-CN" altLang="en-US" dirty="0" smtClean="0"/>
              <a:t>系统必须满足</a:t>
            </a:r>
            <a:r>
              <a:rPr lang="en-US" altLang="zh-CN" dirty="0" smtClean="0"/>
              <a:t>B1</a:t>
            </a:r>
            <a:r>
              <a:rPr lang="zh-CN" altLang="en-US" dirty="0" smtClean="0"/>
              <a:t>系统的所有要求。另外，</a:t>
            </a:r>
            <a:r>
              <a:rPr lang="en-US" altLang="zh-CN" dirty="0" smtClean="0"/>
              <a:t>B2</a:t>
            </a:r>
            <a:r>
              <a:rPr lang="zh-CN" altLang="en-US" dirty="0" smtClean="0"/>
              <a:t>系统的管理员必须使用一个明确的、文档化的安全策略模式作为系统的可信任运算基础体制。</a:t>
            </a:r>
            <a:r>
              <a:rPr lang="en-US" altLang="zh-CN" dirty="0" smtClean="0"/>
              <a:t>B2</a:t>
            </a:r>
            <a:r>
              <a:rPr lang="zh-CN" altLang="en-US" dirty="0" smtClean="0"/>
              <a:t>系统必须满足下列要求：系统必须立即通知系统中的每一个用户所有与之相关的网络连接的改变；只有用户能够在可信任通信路径中进行初始化通信；可信任运算基础体制能够支持独立的操作者和管理员。</a:t>
            </a:r>
          </a:p>
          <a:p>
            <a:r>
              <a:rPr lang="en-US" altLang="zh-CN" dirty="0" smtClean="0"/>
              <a:t>B3</a:t>
            </a:r>
            <a:r>
              <a:rPr lang="zh-CN" altLang="en-US" dirty="0" smtClean="0"/>
              <a:t>系统必须符合</a:t>
            </a:r>
            <a:r>
              <a:rPr lang="en-US" altLang="zh-CN" dirty="0" smtClean="0"/>
              <a:t>B2</a:t>
            </a:r>
            <a:r>
              <a:rPr lang="zh-CN" altLang="en-US" dirty="0" smtClean="0"/>
              <a:t>系统的所有安全需求。</a:t>
            </a:r>
            <a:r>
              <a:rPr lang="en-US" altLang="zh-CN" dirty="0" smtClean="0"/>
              <a:t>B3</a:t>
            </a:r>
            <a:r>
              <a:rPr lang="zh-CN" altLang="en-US" dirty="0" smtClean="0"/>
              <a:t>系统具有很强的监视委托管理访问能力和抗干扰能力。</a:t>
            </a:r>
            <a:r>
              <a:rPr lang="en-US" altLang="zh-CN" dirty="0" smtClean="0"/>
              <a:t>B3</a:t>
            </a:r>
            <a:r>
              <a:rPr lang="zh-CN" altLang="en-US" dirty="0" smtClean="0"/>
              <a:t>系统必须设有安全管理员。</a:t>
            </a:r>
            <a:r>
              <a:rPr lang="en-US" altLang="zh-CN" dirty="0" smtClean="0"/>
              <a:t>B3</a:t>
            </a:r>
            <a:r>
              <a:rPr lang="zh-CN" altLang="en-US" dirty="0" smtClean="0"/>
              <a:t>系统应满足以下要求</a:t>
            </a:r>
            <a:r>
              <a:rPr lang="en-US" altLang="zh-CN" dirty="0" smtClean="0"/>
              <a:t>:</a:t>
            </a:r>
            <a:r>
              <a:rPr lang="zh-CN" altLang="en-US" dirty="0" smtClean="0"/>
              <a:t>除了控制对个别对象的访问外，</a:t>
            </a:r>
            <a:r>
              <a:rPr lang="en-US" altLang="zh-CN" dirty="0" smtClean="0"/>
              <a:t>B3</a:t>
            </a:r>
            <a:r>
              <a:rPr lang="zh-CN" altLang="en-US" dirty="0" smtClean="0"/>
              <a:t>必须产生一个可读的安全列表；每个被命名的对象提供对该对象没有访问权的用户列表说明</a:t>
            </a:r>
            <a:r>
              <a:rPr lang="en-US" altLang="zh-CN" dirty="0" smtClean="0"/>
              <a:t>;B3</a:t>
            </a:r>
            <a:r>
              <a:rPr lang="zh-CN" altLang="en-US" dirty="0" smtClean="0"/>
              <a:t>系统在进行任何操作前，要求用户进行身份验证；</a:t>
            </a:r>
            <a:r>
              <a:rPr lang="en-US" altLang="zh-CN" dirty="0" smtClean="0"/>
              <a:t>B3</a:t>
            </a:r>
            <a:r>
              <a:rPr lang="zh-CN" altLang="en-US" dirty="0" smtClean="0"/>
              <a:t>系统验证每个用户，同时还会发送一个取消访问的审计跟踪消息；设计者必须正确区分可信任的通信路径和其他路径；可信任的通信基础体制为每一个被命名的对象建立安全审计跟踪；可信任的运算基础体制支持独立的安全管理。</a:t>
            </a:r>
          </a:p>
          <a:p>
            <a:endParaRPr lang="zh-CN" altLang="en-US" dirty="0" smtClean="0"/>
          </a:p>
          <a:p>
            <a:r>
              <a:rPr lang="en-US" altLang="zh-CN" dirty="0" smtClean="0"/>
              <a:t>A</a:t>
            </a:r>
            <a:r>
              <a:rPr lang="zh-CN" altLang="en-US" dirty="0" smtClean="0"/>
              <a:t>类安全等级</a:t>
            </a:r>
          </a:p>
          <a:p>
            <a:r>
              <a:rPr lang="en-US" altLang="zh-CN" dirty="0" smtClean="0"/>
              <a:t>A</a:t>
            </a:r>
            <a:r>
              <a:rPr lang="zh-CN" altLang="en-US" dirty="0" smtClean="0"/>
              <a:t>系统的安全级别最高。目前，</a:t>
            </a:r>
            <a:r>
              <a:rPr lang="en-US" altLang="zh-CN" dirty="0" smtClean="0"/>
              <a:t>A</a:t>
            </a:r>
            <a:r>
              <a:rPr lang="zh-CN" altLang="en-US" dirty="0" smtClean="0"/>
              <a:t>类安全等级只包含</a:t>
            </a:r>
            <a:r>
              <a:rPr lang="en-US" altLang="zh-CN" dirty="0" smtClean="0"/>
              <a:t>A1</a:t>
            </a:r>
            <a:r>
              <a:rPr lang="zh-CN" altLang="en-US" dirty="0" smtClean="0"/>
              <a:t>一个安全类别。</a:t>
            </a:r>
            <a:r>
              <a:rPr lang="en-US" altLang="zh-CN" dirty="0" smtClean="0"/>
              <a:t>A1</a:t>
            </a:r>
            <a:r>
              <a:rPr lang="zh-CN" altLang="en-US" dirty="0" smtClean="0"/>
              <a:t>类与</a:t>
            </a:r>
            <a:r>
              <a:rPr lang="en-US" altLang="zh-CN" dirty="0" smtClean="0"/>
              <a:t>B3</a:t>
            </a:r>
            <a:r>
              <a:rPr lang="zh-CN" altLang="en-US" dirty="0" smtClean="0"/>
              <a:t>类相似，对系统的结构和策略不作特别要求。</a:t>
            </a:r>
            <a:r>
              <a:rPr lang="en-US" altLang="zh-CN" dirty="0" smtClean="0"/>
              <a:t>A1</a:t>
            </a:r>
            <a:r>
              <a:rPr lang="zh-CN" altLang="en-US" dirty="0" smtClean="0"/>
              <a:t>系统的显著特征是，系统的设计者必须按照一个正式的设计规范来分析系统。对系统分析后，设计者必须运用核对技术来确保系统符合设计规范。</a:t>
            </a:r>
            <a:r>
              <a:rPr lang="en-US" altLang="zh-CN" dirty="0" smtClean="0"/>
              <a:t>A1</a:t>
            </a:r>
            <a:r>
              <a:rPr lang="zh-CN" altLang="en-US" dirty="0" smtClean="0"/>
              <a:t>系统必须满足下列要求：系统管理员必须从开发者那里接收到一个安全策略的正式模型</a:t>
            </a:r>
            <a:r>
              <a:rPr lang="en-US" altLang="zh-CN" dirty="0" smtClean="0"/>
              <a:t>;</a:t>
            </a:r>
            <a:r>
              <a:rPr lang="zh-CN" altLang="en-US" dirty="0" smtClean="0"/>
              <a:t>所有的安装操作都必须由系统管理员进行；系统管理员进行的每一步安装操作都必须有正式文档。</a:t>
            </a:r>
            <a:endParaRPr lang="zh-CN" altLang="en-US" dirty="0"/>
          </a:p>
        </p:txBody>
      </p:sp>
      <p:sp>
        <p:nvSpPr>
          <p:cNvPr id="4" name="灯片编号占位符 3"/>
          <p:cNvSpPr>
            <a:spLocks noGrp="1"/>
          </p:cNvSpPr>
          <p:nvPr>
            <p:ph type="sldNum" sz="quarter" idx="10"/>
          </p:nvPr>
        </p:nvSpPr>
        <p:spPr/>
        <p:txBody>
          <a:bodyPr/>
          <a:lstStyle/>
          <a:p>
            <a:pPr>
              <a:defRPr/>
            </a:pPr>
            <a:fld id="{7A1ED033-5F5C-4572-AE4B-7CFF71C657D2}" type="slidenum">
              <a:rPr lang="zh-CN" altLang="en-US" smtClean="0"/>
              <a:pPr>
                <a:defRPr/>
              </a:pPr>
              <a:t>39</a:t>
            </a:fld>
            <a:endParaRPr lang="en-US" altLang="zh-CN"/>
          </a:p>
        </p:txBody>
      </p:sp>
    </p:spTree>
    <p:extLst>
      <p:ext uri="{BB962C8B-B14F-4D97-AF65-F5344CB8AC3E}">
        <p14:creationId xmlns:p14="http://schemas.microsoft.com/office/powerpoint/2010/main" val="10766793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67</a:t>
            </a:fld>
            <a:endParaRPr lang="zh-CN" altLang="en-US"/>
          </a:p>
        </p:txBody>
      </p:sp>
    </p:spTree>
    <p:extLst>
      <p:ext uri="{BB962C8B-B14F-4D97-AF65-F5344CB8AC3E}">
        <p14:creationId xmlns:p14="http://schemas.microsoft.com/office/powerpoint/2010/main" val="16697889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68</a:t>
            </a:fld>
            <a:endParaRPr lang="zh-CN" altLang="en-US"/>
          </a:p>
        </p:txBody>
      </p:sp>
    </p:spTree>
    <p:extLst>
      <p:ext uri="{BB962C8B-B14F-4D97-AF65-F5344CB8AC3E}">
        <p14:creationId xmlns:p14="http://schemas.microsoft.com/office/powerpoint/2010/main" val="26709478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69</a:t>
            </a:fld>
            <a:endParaRPr lang="zh-CN" altLang="en-US"/>
          </a:p>
        </p:txBody>
      </p:sp>
    </p:spTree>
    <p:extLst>
      <p:ext uri="{BB962C8B-B14F-4D97-AF65-F5344CB8AC3E}">
        <p14:creationId xmlns:p14="http://schemas.microsoft.com/office/powerpoint/2010/main" val="39474006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70</a:t>
            </a:fld>
            <a:endParaRPr lang="zh-CN" altLang="en-US"/>
          </a:p>
        </p:txBody>
      </p:sp>
    </p:spTree>
    <p:extLst>
      <p:ext uri="{BB962C8B-B14F-4D97-AF65-F5344CB8AC3E}">
        <p14:creationId xmlns:p14="http://schemas.microsoft.com/office/powerpoint/2010/main" val="26142192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71</a:t>
            </a:fld>
            <a:endParaRPr lang="zh-CN" altLang="en-US"/>
          </a:p>
        </p:txBody>
      </p:sp>
    </p:spTree>
    <p:extLst>
      <p:ext uri="{BB962C8B-B14F-4D97-AF65-F5344CB8AC3E}">
        <p14:creationId xmlns:p14="http://schemas.microsoft.com/office/powerpoint/2010/main" val="18913868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72</a:t>
            </a:fld>
            <a:endParaRPr lang="zh-CN" altLang="en-US"/>
          </a:p>
        </p:txBody>
      </p:sp>
    </p:spTree>
    <p:extLst>
      <p:ext uri="{BB962C8B-B14F-4D97-AF65-F5344CB8AC3E}">
        <p14:creationId xmlns:p14="http://schemas.microsoft.com/office/powerpoint/2010/main" val="25640266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73</a:t>
            </a:fld>
            <a:endParaRPr lang="zh-CN" altLang="en-US"/>
          </a:p>
        </p:txBody>
      </p:sp>
    </p:spTree>
    <p:extLst>
      <p:ext uri="{BB962C8B-B14F-4D97-AF65-F5344CB8AC3E}">
        <p14:creationId xmlns:p14="http://schemas.microsoft.com/office/powerpoint/2010/main" val="2205743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74</a:t>
            </a:fld>
            <a:endParaRPr lang="zh-CN" altLang="en-US"/>
          </a:p>
        </p:txBody>
      </p:sp>
    </p:spTree>
    <p:extLst>
      <p:ext uri="{BB962C8B-B14F-4D97-AF65-F5344CB8AC3E}">
        <p14:creationId xmlns:p14="http://schemas.microsoft.com/office/powerpoint/2010/main" val="19946414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75</a:t>
            </a:fld>
            <a:endParaRPr lang="zh-CN" altLang="en-US"/>
          </a:p>
        </p:txBody>
      </p:sp>
    </p:spTree>
    <p:extLst>
      <p:ext uri="{BB962C8B-B14F-4D97-AF65-F5344CB8AC3E}">
        <p14:creationId xmlns:p14="http://schemas.microsoft.com/office/powerpoint/2010/main" val="39870083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76</a:t>
            </a:fld>
            <a:endParaRPr lang="zh-CN" altLang="en-US"/>
          </a:p>
        </p:txBody>
      </p:sp>
    </p:spTree>
    <p:extLst>
      <p:ext uri="{BB962C8B-B14F-4D97-AF65-F5344CB8AC3E}">
        <p14:creationId xmlns:p14="http://schemas.microsoft.com/office/powerpoint/2010/main" val="1329012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r>
              <a:rPr lang="en-US" altLang="zh-CN" dirty="0" err="1" smtClean="0"/>
              <a:t>multics</a:t>
            </a:r>
            <a:r>
              <a:rPr lang="zh-CN" altLang="en-US" dirty="0" smtClean="0"/>
              <a:t>是一个分时操作系统，该系统开始作为一个合资项目，是</a:t>
            </a:r>
            <a:r>
              <a:rPr lang="en-US" altLang="zh-CN" dirty="0" smtClean="0"/>
              <a:t>1964</a:t>
            </a:r>
            <a:r>
              <a:rPr lang="zh-CN" altLang="en-US" dirty="0" smtClean="0"/>
              <a:t>年由贝尔实验室、麻省理工学院及美国通用电气公司所共同参与研发的，其目的是为了开发出一套安装在大型主机上多人多工的操作系统。</a:t>
            </a:r>
            <a:endParaRPr lang="en-US" altLang="zh-CN" dirty="0" smtClean="0"/>
          </a:p>
          <a:p>
            <a:r>
              <a:rPr lang="en-US" altLang="zh-CN" dirty="0" smtClean="0"/>
              <a:t>============</a:t>
            </a:r>
          </a:p>
          <a:p>
            <a:r>
              <a:rPr lang="zh-CN" altLang="en-US" dirty="0" smtClean="0"/>
              <a:t>数据安全领域</a:t>
            </a:r>
            <a:r>
              <a:rPr lang="en-US" altLang="zh-CN" dirty="0" smtClean="0"/>
              <a:t>(</a:t>
            </a:r>
            <a:r>
              <a:rPr lang="zh-CN" altLang="en-US" dirty="0" smtClean="0"/>
              <a:t>访问控制</a:t>
            </a:r>
            <a:r>
              <a:rPr lang="en-US" altLang="zh-CN" dirty="0" smtClean="0"/>
              <a:t>)</a:t>
            </a:r>
            <a:r>
              <a:rPr lang="zh-CN" altLang="en-US" dirty="0" smtClean="0"/>
              <a:t>的</a:t>
            </a:r>
            <a:r>
              <a:rPr lang="en-US" altLang="zh-CN" dirty="0" smtClean="0"/>
              <a:t>BLP</a:t>
            </a:r>
            <a:r>
              <a:rPr lang="zh-CN" altLang="en-US" dirty="0" smtClean="0"/>
              <a:t>模型</a:t>
            </a:r>
            <a:endParaRPr lang="en-US" altLang="zh-CN" dirty="0" smtClean="0"/>
          </a:p>
          <a:p>
            <a:r>
              <a:rPr lang="zh-CN" altLang="en-US" dirty="0" smtClean="0"/>
              <a:t>信息安全的形式化理论模型是系统安全策略的精确描述，有无歧义、简单抽象的特点，在安全系统设计和开发过程中有重要作用。</a:t>
            </a:r>
            <a:r>
              <a:rPr lang="en-US" altLang="zh-CN" dirty="0" smtClean="0"/>
              <a:t>BLP</a:t>
            </a:r>
            <a:r>
              <a:rPr lang="zh-CN" altLang="en-US" dirty="0" smtClean="0"/>
              <a:t>模型是在</a:t>
            </a:r>
            <a:r>
              <a:rPr lang="en-US" altLang="zh-CN" dirty="0" smtClean="0"/>
              <a:t>1973</a:t>
            </a:r>
            <a:r>
              <a:rPr lang="zh-CN" altLang="en-US" dirty="0" smtClean="0"/>
              <a:t>年由</a:t>
            </a:r>
            <a:r>
              <a:rPr lang="en-US" altLang="zh-CN" dirty="0" err="1" smtClean="0"/>
              <a:t>D.Bell</a:t>
            </a:r>
            <a:r>
              <a:rPr lang="zh-CN" altLang="en-US" dirty="0" smtClean="0"/>
              <a:t>和</a:t>
            </a:r>
            <a:r>
              <a:rPr lang="en-US" altLang="zh-CN" dirty="0" err="1" smtClean="0"/>
              <a:t>J.LaPadula</a:t>
            </a:r>
            <a:r>
              <a:rPr lang="zh-CN" altLang="en-US" dirty="0" smtClean="0"/>
              <a:t>在</a:t>
            </a:r>
            <a:r>
              <a:rPr lang="en-US" altLang="zh-CN" dirty="0" smtClean="0"/>
              <a:t>《Mathematical </a:t>
            </a:r>
            <a:r>
              <a:rPr lang="en-US" altLang="zh-CN" dirty="0" err="1" smtClean="0"/>
              <a:t>founda-ons</a:t>
            </a:r>
            <a:r>
              <a:rPr lang="en-US" altLang="zh-CN" dirty="0" smtClean="0"/>
              <a:t> and model》</a:t>
            </a:r>
            <a:r>
              <a:rPr lang="zh-CN" altLang="en-US" dirty="0" smtClean="0"/>
              <a:t>提出并加以完善，它根据军方的安全政策设计，解决的本质题是对具有密级划分信息的访问控制，是第一个比较完整地形式化方法对系统安全进行严格证明的数学模型，被广泛应于描述计算机系统的安全问题。</a:t>
            </a:r>
            <a:endParaRPr lang="en-US" altLang="zh-CN" dirty="0" smtClean="0"/>
          </a:p>
          <a:p>
            <a:r>
              <a:rPr lang="en-US" altLang="zh-CN" dirty="0" smtClean="0"/>
              <a:t>=============</a:t>
            </a:r>
          </a:p>
          <a:p>
            <a:r>
              <a:rPr lang="en-US" altLang="zh-CN" dirty="0" err="1" smtClean="0"/>
              <a:t>Biba</a:t>
            </a:r>
            <a:r>
              <a:rPr lang="zh-CN" altLang="en-US" dirty="0" smtClean="0"/>
              <a:t>模型</a:t>
            </a:r>
            <a:r>
              <a:rPr lang="en-US" altLang="zh-CN" dirty="0" smtClean="0"/>
              <a:t>:</a:t>
            </a:r>
            <a:r>
              <a:rPr lang="zh-CN" altLang="en-US" dirty="0" smtClean="0"/>
              <a:t>状态机模型，使用规则为，不能向上写</a:t>
            </a:r>
            <a:r>
              <a:rPr lang="en-US" altLang="zh-CN" dirty="0" smtClean="0"/>
              <a:t>:</a:t>
            </a:r>
            <a:r>
              <a:rPr lang="zh-CN" altLang="en-US" dirty="0" smtClean="0"/>
              <a:t>一个主体不能把数据写入位于较高完整性级别的客体。不能向下读</a:t>
            </a:r>
            <a:r>
              <a:rPr lang="en-US" altLang="zh-CN" dirty="0" smtClean="0"/>
              <a:t>:</a:t>
            </a:r>
            <a:r>
              <a:rPr lang="zh-CN" altLang="en-US" dirty="0" smtClean="0"/>
              <a:t>一个主体不能从较低的完整性级别读取数据。主要用于商业活动中的信息完整性问题。</a:t>
            </a:r>
            <a:endParaRPr lang="en-US" altLang="zh-CN" dirty="0" smtClean="0"/>
          </a:p>
          <a:p>
            <a:r>
              <a:rPr lang="en-US" altLang="zh-CN" dirty="0" smtClean="0"/>
              <a:t>=============</a:t>
            </a:r>
          </a:p>
          <a:p>
            <a:r>
              <a:rPr lang="en-US" altLang="zh-CN" dirty="0" smtClean="0"/>
              <a:t>Adept-50</a:t>
            </a:r>
            <a:r>
              <a:rPr lang="zh-CN" altLang="en-US" dirty="0" smtClean="0"/>
              <a:t>是一个分时安全操作系统，可以实际投入使用，</a:t>
            </a:r>
            <a:r>
              <a:rPr lang="en-US" altLang="zh-CN" dirty="0" smtClean="0"/>
              <a:t>1969</a:t>
            </a:r>
            <a:r>
              <a:rPr lang="zh-CN" altLang="en-US" dirty="0" smtClean="0"/>
              <a:t>年</a:t>
            </a:r>
            <a:r>
              <a:rPr lang="en-US" altLang="zh-CN" dirty="0" err="1" smtClean="0"/>
              <a:t>C.Weissman</a:t>
            </a:r>
            <a:r>
              <a:rPr lang="zh-CN" altLang="en-US" dirty="0" smtClean="0"/>
              <a:t>发表了有关</a:t>
            </a:r>
            <a:r>
              <a:rPr lang="en-US" altLang="zh-CN" dirty="0" smtClean="0"/>
              <a:t>Adept-50</a:t>
            </a:r>
            <a:r>
              <a:rPr lang="zh-CN" altLang="en-US" dirty="0" smtClean="0"/>
              <a:t>的安全控制的研究成果。安全</a:t>
            </a:r>
            <a:r>
              <a:rPr lang="en-US" altLang="zh-CN" dirty="0" smtClean="0"/>
              <a:t>Adept-50</a:t>
            </a:r>
            <a:r>
              <a:rPr lang="zh-CN" altLang="en-US" dirty="0" smtClean="0"/>
              <a:t>运行于</a:t>
            </a:r>
            <a:r>
              <a:rPr lang="en-US" altLang="zh-CN" dirty="0" smtClean="0"/>
              <a:t>IBM/360</a:t>
            </a:r>
            <a:r>
              <a:rPr lang="zh-CN" altLang="en-US" dirty="0" smtClean="0"/>
              <a:t>硬件平台，它以一个形式化的安全模型</a:t>
            </a:r>
            <a:r>
              <a:rPr lang="en-US" altLang="zh-CN" dirty="0" smtClean="0"/>
              <a:t>--</a:t>
            </a:r>
            <a:r>
              <a:rPr lang="zh-CN" altLang="en-US" dirty="0" smtClean="0"/>
              <a:t>高水印模型 </a:t>
            </a:r>
            <a:r>
              <a:rPr lang="en-US" altLang="zh-CN" dirty="0" smtClean="0"/>
              <a:t>(High-Water-Mark Model) </a:t>
            </a:r>
            <a:r>
              <a:rPr lang="zh-CN" altLang="en-US" dirty="0" smtClean="0"/>
              <a:t>为基础，实现了美国的一个军事安全系统模型，为给定的安全问题提供了一个比较形式化的解决方案。在该系统中可以为客体标上 敏感级别 </a:t>
            </a:r>
            <a:r>
              <a:rPr lang="en-US" altLang="zh-CN" dirty="0" smtClean="0"/>
              <a:t>(Sensitivity Level) </a:t>
            </a:r>
            <a:r>
              <a:rPr lang="zh-CN" altLang="en-US" dirty="0" smtClean="0"/>
              <a:t>属性。系统支持的基本安全条件是，对于读操作不允许信息的敏感级别高于用户的安全级别</a:t>
            </a:r>
            <a:r>
              <a:rPr lang="en-US" altLang="zh-CN" dirty="0" smtClean="0"/>
              <a:t>(Clearance);</a:t>
            </a:r>
            <a:r>
              <a:rPr lang="zh-CN" altLang="en-US" dirty="0" smtClean="0"/>
              <a:t>在授权情况下，对于写操作允许信息从高敏感级别移向低敏感级别。</a:t>
            </a:r>
            <a:endParaRPr lang="en-US" altLang="zh-CN" dirty="0" smtClean="0"/>
          </a:p>
          <a:p>
            <a:r>
              <a:rPr lang="en-US" altLang="zh-CN" dirty="0" smtClean="0"/>
              <a:t>=============</a:t>
            </a:r>
          </a:p>
          <a:p>
            <a:r>
              <a:rPr lang="en-US" altLang="zh-CN" dirty="0" err="1" smtClean="0"/>
              <a:t>AppArmor</a:t>
            </a:r>
            <a:r>
              <a:rPr lang="zh-CN" altLang="en-US" dirty="0" smtClean="0"/>
              <a:t>是一个高效和易于使用的</a:t>
            </a:r>
            <a:r>
              <a:rPr lang="en-US" altLang="zh-CN" dirty="0" smtClean="0"/>
              <a:t>Linux</a:t>
            </a:r>
            <a:r>
              <a:rPr lang="zh-CN" altLang="en-US" dirty="0" smtClean="0"/>
              <a:t>系统安全应用程序。</a:t>
            </a:r>
            <a:r>
              <a:rPr lang="en-US" altLang="zh-CN" dirty="0" err="1" smtClean="0"/>
              <a:t>AppArmor</a:t>
            </a:r>
            <a:r>
              <a:rPr lang="zh-CN" altLang="en-US" dirty="0" smtClean="0"/>
              <a:t>对操作系统和应用程序所受到的威胁进行从内到外的保护，甚至是未被发现的</a:t>
            </a:r>
            <a:r>
              <a:rPr lang="en-US" altLang="zh-CN" dirty="0" smtClean="0"/>
              <a:t>0day</a:t>
            </a:r>
            <a:r>
              <a:rPr lang="zh-CN" altLang="en-US" dirty="0" smtClean="0"/>
              <a:t>漏洞和未知的应用程序漏洞所导致的攻击。</a:t>
            </a:r>
            <a:r>
              <a:rPr lang="en-US" altLang="zh-CN" dirty="0" err="1" smtClean="0"/>
              <a:t>AppArmor</a:t>
            </a:r>
            <a:r>
              <a:rPr lang="zh-CN" altLang="en-US" dirty="0" smtClean="0"/>
              <a:t>安全策略可以完全定义个别应用程序可以访问的系统资源与各自的特权。</a:t>
            </a:r>
            <a:r>
              <a:rPr lang="en-US" altLang="zh-CN" dirty="0" err="1" smtClean="0"/>
              <a:t>AppArmor</a:t>
            </a:r>
            <a:r>
              <a:rPr lang="zh-CN" altLang="en-US" dirty="0" smtClean="0"/>
              <a:t>包含大量的默认策略，它将先进的静态分析和基于学习的工具结合起来，</a:t>
            </a:r>
            <a:r>
              <a:rPr lang="en-US" altLang="zh-CN" dirty="0" err="1" smtClean="0"/>
              <a:t>AppArmor</a:t>
            </a:r>
            <a:r>
              <a:rPr lang="zh-CN" altLang="en-US" dirty="0" smtClean="0"/>
              <a:t>甚至可以使非常复杂的应用可以使用在很短的时间内应用成功。</a:t>
            </a:r>
            <a:endParaRPr lang="zh-CN" altLang="en-US" dirty="0"/>
          </a:p>
        </p:txBody>
      </p:sp>
      <p:sp>
        <p:nvSpPr>
          <p:cNvPr id="4" name="灯片编号占位符 3"/>
          <p:cNvSpPr>
            <a:spLocks noGrp="1"/>
          </p:cNvSpPr>
          <p:nvPr>
            <p:ph type="sldNum" sz="quarter" idx="10"/>
          </p:nvPr>
        </p:nvSpPr>
        <p:spPr/>
        <p:txBody>
          <a:bodyPr/>
          <a:lstStyle/>
          <a:p>
            <a:pPr>
              <a:defRPr/>
            </a:pPr>
            <a:fld id="{7A1ED033-5F5C-4572-AE4B-7CFF71C657D2}" type="slidenum">
              <a:rPr lang="zh-CN" altLang="en-US" smtClean="0"/>
              <a:pPr>
                <a:defRPr/>
              </a:pPr>
              <a:t>40</a:t>
            </a:fld>
            <a:endParaRPr lang="en-US" altLang="zh-CN"/>
          </a:p>
        </p:txBody>
      </p:sp>
    </p:spTree>
    <p:extLst>
      <p:ext uri="{BB962C8B-B14F-4D97-AF65-F5344CB8AC3E}">
        <p14:creationId xmlns:p14="http://schemas.microsoft.com/office/powerpoint/2010/main" val="2499188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77</a:t>
            </a:fld>
            <a:endParaRPr lang="zh-CN" altLang="en-US"/>
          </a:p>
        </p:txBody>
      </p:sp>
    </p:spTree>
    <p:extLst>
      <p:ext uri="{BB962C8B-B14F-4D97-AF65-F5344CB8AC3E}">
        <p14:creationId xmlns:p14="http://schemas.microsoft.com/office/powerpoint/2010/main" val="29639229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78</a:t>
            </a:fld>
            <a:endParaRPr lang="zh-CN" altLang="en-US"/>
          </a:p>
        </p:txBody>
      </p:sp>
    </p:spTree>
    <p:extLst>
      <p:ext uri="{BB962C8B-B14F-4D97-AF65-F5344CB8AC3E}">
        <p14:creationId xmlns:p14="http://schemas.microsoft.com/office/powerpoint/2010/main" val="606635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42</a:t>
            </a:fld>
            <a:endParaRPr lang="zh-CN" altLang="en-US"/>
          </a:p>
        </p:txBody>
      </p:sp>
    </p:spTree>
    <p:extLst>
      <p:ext uri="{BB962C8B-B14F-4D97-AF65-F5344CB8AC3E}">
        <p14:creationId xmlns:p14="http://schemas.microsoft.com/office/powerpoint/2010/main" val="1261218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43</a:t>
            </a:fld>
            <a:endParaRPr lang="zh-CN" altLang="en-US"/>
          </a:p>
        </p:txBody>
      </p:sp>
    </p:spTree>
    <p:extLst>
      <p:ext uri="{BB962C8B-B14F-4D97-AF65-F5344CB8AC3E}">
        <p14:creationId xmlns:p14="http://schemas.microsoft.com/office/powerpoint/2010/main" val="3644712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44</a:t>
            </a:fld>
            <a:endParaRPr lang="zh-CN" altLang="en-US"/>
          </a:p>
        </p:txBody>
      </p:sp>
    </p:spTree>
    <p:extLst>
      <p:ext uri="{BB962C8B-B14F-4D97-AF65-F5344CB8AC3E}">
        <p14:creationId xmlns:p14="http://schemas.microsoft.com/office/powerpoint/2010/main" val="1431230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45</a:t>
            </a:fld>
            <a:endParaRPr lang="zh-CN" altLang="en-US"/>
          </a:p>
        </p:txBody>
      </p:sp>
    </p:spTree>
    <p:extLst>
      <p:ext uri="{BB962C8B-B14F-4D97-AF65-F5344CB8AC3E}">
        <p14:creationId xmlns:p14="http://schemas.microsoft.com/office/powerpoint/2010/main" val="3863724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46</a:t>
            </a:fld>
            <a:endParaRPr lang="zh-CN" altLang="en-US"/>
          </a:p>
        </p:txBody>
      </p:sp>
    </p:spTree>
    <p:extLst>
      <p:ext uri="{BB962C8B-B14F-4D97-AF65-F5344CB8AC3E}">
        <p14:creationId xmlns:p14="http://schemas.microsoft.com/office/powerpoint/2010/main" val="235457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lgn="ctr">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extLst>
      <p:ext uri="{BB962C8B-B14F-4D97-AF65-F5344CB8AC3E}">
        <p14:creationId xmlns:p14="http://schemas.microsoft.com/office/powerpoint/2010/main" val="2589573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9756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800523" y="274639"/>
            <a:ext cx="781877"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9902891"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7" name="直接连接符 6"/>
          <p:cNvCxnSpPr/>
          <p:nvPr userDrawn="1"/>
        </p:nvCxnSpPr>
        <p:spPr>
          <a:xfrm>
            <a:off x="10704512" y="274639"/>
            <a:ext cx="0" cy="5851525"/>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025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marL="342900" indent="-342900">
              <a:buFont typeface="Wingdings" panose="05000000000000000000" pitchFamily="2" charset="2"/>
              <a:buChar char="Ø"/>
              <a:defRPr/>
            </a:lvl1pPr>
            <a:lvl2pPr marL="742950" indent="-285750">
              <a:buFont typeface="Wingdings" panose="05000000000000000000" pitchFamily="2" charset="2"/>
              <a:buChar char="Ø"/>
              <a:defRPr/>
            </a:lvl2pPr>
            <a:lvl3pPr marL="1143000" indent="-228600">
              <a:buFont typeface="Wingdings" panose="05000000000000000000" pitchFamily="2" charset="2"/>
              <a:buChar char="Ø"/>
              <a:defRPr/>
            </a:lvl3pPr>
            <a:lvl4pPr marL="1600200" indent="-228600">
              <a:buFont typeface="Wingdings" panose="05000000000000000000" pitchFamily="2" charset="2"/>
              <a:buChar char="Ø"/>
              <a:defRPr/>
            </a:lvl4pPr>
            <a:lvl5pPr marL="2057400" indent="-228600">
              <a:buFont typeface="Wingdings" panose="05000000000000000000" pitchFamily="2" charset="2"/>
              <a:buChar char="Ø"/>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cxnSp>
        <p:nvCxnSpPr>
          <p:cNvPr id="6" name="直接连接符 5"/>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1337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ctr">
              <a:defRPr sz="4000" b="1" cap="all"/>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3355885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sz="half" idx="1"/>
          </p:nvPr>
        </p:nvSpPr>
        <p:spPr>
          <a:xfrm>
            <a:off x="609600" y="994892"/>
            <a:ext cx="5384800" cy="5131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994890"/>
            <a:ext cx="5384800" cy="513127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8" name="直接连接符 7"/>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91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980728"/>
            <a:ext cx="5386917"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1836515"/>
            <a:ext cx="5386917" cy="428964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980728"/>
            <a:ext cx="5389033"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1836515"/>
            <a:ext cx="5389033" cy="428964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10" name="直接连接符 9"/>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468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cxnSp>
        <p:nvCxnSpPr>
          <p:cNvPr id="6" name="直接连接符 5"/>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268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08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ctr"/>
          <a:lstStyle>
            <a:lvl1pPr algn="l">
              <a:defRPr sz="2800" b="1" u="none"/>
            </a:lvl1pPr>
          </a:lstStyle>
          <a:p>
            <a:r>
              <a:rPr lang="zh-CN" altLang="en-US"/>
              <a:t>单击此处编辑母版标题样式</a:t>
            </a:r>
            <a:endParaRPr lang="zh-CN" altLang="en-US" dirty="0"/>
          </a:p>
        </p:txBody>
      </p:sp>
      <p:sp>
        <p:nvSpPr>
          <p:cNvPr id="3" name="内容占位符 2"/>
          <p:cNvSpPr>
            <a:spLocks noGrp="1"/>
          </p:cNvSpPr>
          <p:nvPr>
            <p:ph idx="1"/>
          </p:nvPr>
        </p:nvSpPr>
        <p:spPr>
          <a:xfrm>
            <a:off x="4766733" y="273051"/>
            <a:ext cx="6815667" cy="5853113"/>
          </a:xfrm>
        </p:spPr>
        <p:txBody>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70869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ctr"/>
          <a:lstStyle>
            <a:lvl1pPr algn="ctr">
              <a:defRPr sz="2000" b="1"/>
            </a:lvl1pPr>
          </a:lstStyle>
          <a:p>
            <a:r>
              <a:rPr lang="zh-CN" altLang="en-US"/>
              <a:t>单击此处编辑母版标题样式</a:t>
            </a:r>
            <a:endParaRPr lang="zh-CN" altLang="en-US" dirty="0"/>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689529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49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文本占位符 2"/>
          <p:cNvSpPr>
            <a:spLocks noGrp="1"/>
          </p:cNvSpPr>
          <p:nvPr>
            <p:ph type="body" idx="1"/>
          </p:nvPr>
        </p:nvSpPr>
        <p:spPr bwMode="auto">
          <a:xfrm>
            <a:off x="609600" y="980729"/>
            <a:ext cx="10972800" cy="514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28" name="Picture 11" descr="E:\公司素材\公司LOGO\白色透明LOGO.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43933" y="6381751"/>
            <a:ext cx="127154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Box 7"/>
          <p:cNvSpPr txBox="1">
            <a:spLocks noChangeArrowheads="1"/>
          </p:cNvSpPr>
          <p:nvPr userDrawn="1"/>
        </p:nvSpPr>
        <p:spPr bwMode="auto">
          <a:xfrm>
            <a:off x="8976321" y="6571954"/>
            <a:ext cx="32022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en-US" altLang="zh-CN" sz="1200" dirty="0">
                <a:solidFill>
                  <a:schemeClr val="bg1"/>
                </a:solidFill>
                <a:latin typeface="楷体" pitchFamily="49" charset="-122"/>
                <a:ea typeface="楷体" pitchFamily="49" charset="-122"/>
              </a:rPr>
              <a:t>© 2015</a:t>
            </a:r>
            <a:r>
              <a:rPr lang="zh-CN" altLang="en-US" sz="1200" dirty="0">
                <a:solidFill>
                  <a:schemeClr val="bg1"/>
                </a:solidFill>
                <a:latin typeface="楷体" pitchFamily="49" charset="-122"/>
                <a:ea typeface="楷体" pitchFamily="49" charset="-122"/>
              </a:rPr>
              <a:t>谷安天下版权所有</a:t>
            </a:r>
          </a:p>
        </p:txBody>
      </p:sp>
      <p:sp>
        <p:nvSpPr>
          <p:cNvPr id="2" name="文本框 1"/>
          <p:cNvSpPr txBox="1"/>
          <p:nvPr userDrawn="1"/>
        </p:nvSpPr>
        <p:spPr>
          <a:xfrm>
            <a:off x="7344139" y="6571953"/>
            <a:ext cx="1531188" cy="261610"/>
          </a:xfrm>
          <a:prstGeom prst="rect">
            <a:avLst/>
          </a:prstGeom>
          <a:noFill/>
        </p:spPr>
        <p:txBody>
          <a:bodyPr wrap="none" rtlCol="0">
            <a:spAutoFit/>
          </a:bodyPr>
          <a:lstStyle/>
          <a:p>
            <a:fld id="{B395237E-8500-4FE0-A669-5FCAC893D89F}" type="datetime8">
              <a:rPr lang="en-US" altLang="zh-CN" sz="1100" smtClean="0">
                <a:solidFill>
                  <a:schemeClr val="bg1"/>
                </a:solidFill>
              </a:rPr>
              <a:t>1/10/2019 3:05 PM</a:t>
            </a:fld>
            <a:endParaRPr lang="zh-CN" altLang="en-US" sz="1100" dirty="0">
              <a:solidFill>
                <a:schemeClr val="bg1"/>
              </a:solidFill>
            </a:endParaRPr>
          </a:p>
        </p:txBody>
      </p:sp>
      <p:sp>
        <p:nvSpPr>
          <p:cNvPr id="3" name="文本框 2"/>
          <p:cNvSpPr txBox="1"/>
          <p:nvPr userDrawn="1"/>
        </p:nvSpPr>
        <p:spPr>
          <a:xfrm>
            <a:off x="2364592" y="6571832"/>
            <a:ext cx="638316" cy="261610"/>
          </a:xfrm>
          <a:prstGeom prst="rect">
            <a:avLst/>
          </a:prstGeom>
          <a:noFill/>
        </p:spPr>
        <p:txBody>
          <a:bodyPr wrap="none" rtlCol="0">
            <a:spAutoFit/>
          </a:bodyPr>
          <a:lstStyle/>
          <a:p>
            <a:r>
              <a:rPr lang="zh-CN" altLang="en-US" sz="1100" dirty="0">
                <a:solidFill>
                  <a:schemeClr val="bg1"/>
                </a:solidFill>
              </a:rPr>
              <a:t>第</a:t>
            </a:r>
            <a:fld id="{37E5D1F4-5835-4861-BEE9-F37CD80E098F}" type="slidenum">
              <a:rPr lang="zh-CN" altLang="en-US" sz="1100" smtClean="0">
                <a:solidFill>
                  <a:schemeClr val="bg1"/>
                </a:solidFill>
              </a:rPr>
              <a:t>‹#›</a:t>
            </a:fld>
            <a:r>
              <a:rPr lang="zh-CN" altLang="en-US" sz="1100" dirty="0">
                <a:solidFill>
                  <a:schemeClr val="bg1"/>
                </a:solidFill>
              </a:rPr>
              <a:t>页</a:t>
            </a:r>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fontAlgn="base" hangingPunct="1">
        <a:spcBef>
          <a:spcPct val="0"/>
        </a:spcBef>
        <a:spcAft>
          <a:spcPct val="0"/>
        </a:spcAft>
        <a:defRPr sz="3200" u="none" kern="120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7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3314" name="Title 3"/>
          <p:cNvSpPr>
            <a:spLocks noGrp="1"/>
          </p:cNvSpPr>
          <p:nvPr>
            <p:ph type="ctrTitle"/>
          </p:nvPr>
        </p:nvSpPr>
        <p:spPr>
          <a:xfrm>
            <a:off x="2711451" y="3728369"/>
            <a:ext cx="6804025" cy="1932879"/>
          </a:xfrm>
        </p:spPr>
        <p:txBody>
          <a:bodyPr/>
          <a:lstStyle/>
          <a:p>
            <a:pPr algn="ctr" eaLnBrk="1" hangingPunct="1"/>
            <a:r>
              <a:rPr lang="en-US" altLang="zh-CN" sz="3600" b="1">
                <a:solidFill>
                  <a:srgbClr val="64C100"/>
                </a:solidFill>
                <a:cs typeface="Adobe 黑体 Std R"/>
              </a:rPr>
              <a:t>linux</a:t>
            </a:r>
            <a:r>
              <a:rPr lang="zh-CN" altLang="en-US" sz="3600" b="1">
                <a:solidFill>
                  <a:srgbClr val="64C100"/>
                </a:solidFill>
                <a:cs typeface="Adobe 黑体 Std R"/>
              </a:rPr>
              <a:t>操作系统</a:t>
            </a:r>
            <a:r>
              <a:rPr lang="zh-CN" altLang="en-US" sz="3600" b="1" dirty="0">
                <a:solidFill>
                  <a:srgbClr val="64C100"/>
                </a:solidFill>
                <a:cs typeface="Adobe 黑体 Std R"/>
              </a:rPr>
              <a:t>安全</a:t>
            </a:r>
            <a:endParaRPr lang="en-US" sz="3600" b="1" dirty="0">
              <a:solidFill>
                <a:srgbClr val="64C100"/>
              </a:solidFill>
              <a:cs typeface="Adobe 黑体 Std R"/>
            </a:endParaRPr>
          </a:p>
        </p:txBody>
      </p:sp>
      <p:pic>
        <p:nvPicPr>
          <p:cNvPr id="13315" name="Picture 4" descr="E:\公司素材\公司LOGO\透明.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36" y="95251"/>
            <a:ext cx="16510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Rectangle 18"/>
          <p:cNvSpPr>
            <a:spLocks noChangeArrowheads="1"/>
          </p:cNvSpPr>
          <p:nvPr/>
        </p:nvSpPr>
        <p:spPr bwMode="auto">
          <a:xfrm>
            <a:off x="8185026" y="5877272"/>
            <a:ext cx="230346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lIns="0" tIns="0" rIns="0" bIns="0" anchor="ctr"/>
          <a:lstStyle>
            <a:lvl1pPr marL="12700" indent="-12700"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110000"/>
              </a:lnSpc>
            </a:pPr>
            <a:r>
              <a:rPr lang="zh-CN" altLang="en-US" sz="1600" dirty="0">
                <a:solidFill>
                  <a:srgbClr val="323433"/>
                </a:solidFill>
                <a:latin typeface="华文新魏" panose="02010800040101010101" pitchFamily="2" charset="-122"/>
                <a:ea typeface="华文新魏" panose="02010800040101010101" pitchFamily="2" charset="-122"/>
                <a:cs typeface="Arial Unicode MS" panose="020B0604020202020204" pitchFamily="34" charset="-122"/>
              </a:rPr>
              <a:t>主讲：</a:t>
            </a:r>
            <a:endParaRPr lang="en-US" altLang="zh-CN" sz="1600" dirty="0">
              <a:solidFill>
                <a:srgbClr val="323433"/>
              </a:solidFill>
              <a:latin typeface="华文新魏" panose="02010800040101010101" pitchFamily="2" charset="-122"/>
              <a:ea typeface="华文新魏" panose="02010800040101010101" pitchFamily="2"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系统安全审计</a:t>
            </a:r>
            <a:r>
              <a:rPr lang="en-US" altLang="zh-CN" dirty="0" smtClean="0"/>
              <a:t>-</a:t>
            </a:r>
            <a:r>
              <a:rPr lang="zh-CN" altLang="en-US" dirty="0" smtClean="0"/>
              <a:t>日志系统</a:t>
            </a:r>
            <a:endParaRPr lang="zh-CN" altLang="en-US" dirty="0"/>
          </a:p>
        </p:txBody>
      </p:sp>
      <p:sp>
        <p:nvSpPr>
          <p:cNvPr id="3" name="内容占位符 2"/>
          <p:cNvSpPr>
            <a:spLocks noGrp="1"/>
          </p:cNvSpPr>
          <p:nvPr>
            <p:ph idx="1"/>
          </p:nvPr>
        </p:nvSpPr>
        <p:spPr>
          <a:xfrm>
            <a:off x="609600" y="980728"/>
            <a:ext cx="10972800" cy="5420072"/>
          </a:xfrm>
        </p:spPr>
        <p:txBody>
          <a:bodyPr/>
          <a:lstStyle/>
          <a:p>
            <a:r>
              <a:rPr lang="zh-CN" altLang="en-US" dirty="0" smtClean="0"/>
              <a:t>系统日</a:t>
            </a:r>
            <a:r>
              <a:rPr lang="zh-CN" altLang="en-US" dirty="0"/>
              <a:t>志类型</a:t>
            </a:r>
            <a:endParaRPr lang="en-US" altLang="zh-CN" dirty="0"/>
          </a:p>
          <a:p>
            <a:pPr lvl="1"/>
            <a:r>
              <a:rPr lang="zh-CN" altLang="en-US" dirty="0"/>
              <a:t>连接时间日</a:t>
            </a:r>
            <a:r>
              <a:rPr lang="zh-CN" altLang="en-US" dirty="0" smtClean="0"/>
              <a:t>志</a:t>
            </a:r>
            <a:endParaRPr lang="en-US" altLang="zh-CN" dirty="0" smtClean="0"/>
          </a:p>
          <a:p>
            <a:pPr lvl="2"/>
            <a:r>
              <a:rPr lang="en-US" altLang="zh-CN" dirty="0"/>
              <a:t>/</a:t>
            </a:r>
            <a:r>
              <a:rPr lang="en-US" altLang="zh-CN" dirty="0" err="1"/>
              <a:t>var</a:t>
            </a:r>
            <a:r>
              <a:rPr lang="en-US" altLang="zh-CN" dirty="0"/>
              <a:t>/log/</a:t>
            </a:r>
            <a:r>
              <a:rPr lang="en-US" altLang="zh-CN" dirty="0" err="1"/>
              <a:t>wtmp</a:t>
            </a:r>
            <a:r>
              <a:rPr lang="zh-CN" altLang="zh-CN" dirty="0"/>
              <a:t>和</a:t>
            </a:r>
            <a:r>
              <a:rPr lang="en-US" altLang="zh-CN" dirty="0"/>
              <a:t>/</a:t>
            </a:r>
            <a:r>
              <a:rPr lang="en-US" altLang="zh-CN" dirty="0" err="1"/>
              <a:t>var</a:t>
            </a:r>
            <a:r>
              <a:rPr lang="en-US" altLang="zh-CN" dirty="0"/>
              <a:t>/run/</a:t>
            </a:r>
            <a:r>
              <a:rPr lang="en-US" altLang="zh-CN" dirty="0" err="1"/>
              <a:t>utmp</a:t>
            </a:r>
            <a:endParaRPr lang="en-US" altLang="zh-CN" dirty="0" smtClean="0"/>
          </a:p>
          <a:p>
            <a:pPr lvl="2"/>
            <a:r>
              <a:rPr lang="zh-CN" altLang="en-US" dirty="0" smtClean="0"/>
              <a:t>由多个程序执行，记录用户登录时间</a:t>
            </a:r>
            <a:endParaRPr lang="en-US" altLang="zh-CN" dirty="0"/>
          </a:p>
          <a:p>
            <a:pPr lvl="1"/>
            <a:r>
              <a:rPr lang="zh-CN" altLang="en-US" dirty="0"/>
              <a:t>进程统</a:t>
            </a:r>
            <a:r>
              <a:rPr lang="zh-CN" altLang="en-US" dirty="0" smtClean="0"/>
              <a:t>计</a:t>
            </a:r>
            <a:endParaRPr lang="en-US" altLang="zh-CN" dirty="0" smtClean="0"/>
          </a:p>
          <a:p>
            <a:pPr lvl="2"/>
            <a:r>
              <a:rPr lang="zh-CN" altLang="en-US" dirty="0" smtClean="0"/>
              <a:t>由系统内核执行，为系统基本服务提供命令使用统计</a:t>
            </a:r>
            <a:endParaRPr lang="en-US" altLang="zh-CN" dirty="0" smtClean="0"/>
          </a:p>
          <a:p>
            <a:pPr lvl="1"/>
            <a:r>
              <a:rPr lang="zh-CN" altLang="en-US" dirty="0" smtClean="0"/>
              <a:t>错</a:t>
            </a:r>
            <a:r>
              <a:rPr lang="zh-CN" altLang="en-US" dirty="0"/>
              <a:t>误日</a:t>
            </a:r>
            <a:r>
              <a:rPr lang="zh-CN" altLang="en-US" dirty="0" smtClean="0"/>
              <a:t>志</a:t>
            </a:r>
            <a:endParaRPr lang="en-US" altLang="zh-CN" dirty="0" smtClean="0"/>
          </a:p>
          <a:p>
            <a:pPr lvl="2"/>
            <a:r>
              <a:rPr lang="en-US" altLang="zh-CN" dirty="0"/>
              <a:t>/</a:t>
            </a:r>
            <a:r>
              <a:rPr lang="en-US" altLang="zh-CN" dirty="0" err="1" smtClean="0"/>
              <a:t>var</a:t>
            </a:r>
            <a:r>
              <a:rPr lang="en-US" altLang="zh-CN" dirty="0" smtClean="0"/>
              <a:t>/log/messages</a:t>
            </a:r>
          </a:p>
          <a:p>
            <a:pPr lvl="2"/>
            <a:r>
              <a:rPr lang="zh-CN" altLang="en-US" dirty="0" smtClean="0"/>
              <a:t>由</a:t>
            </a:r>
            <a:r>
              <a:rPr lang="en-US" altLang="zh-CN" dirty="0" err="1" smtClean="0"/>
              <a:t>syslogd</a:t>
            </a:r>
            <a:r>
              <a:rPr lang="zh-CN" altLang="en-US" dirty="0" smtClean="0"/>
              <a:t>守护记录，制定注意的事项</a:t>
            </a:r>
            <a:endParaRPr lang="en-US" altLang="zh-CN" dirty="0" smtClean="0"/>
          </a:p>
          <a:p>
            <a:r>
              <a:rPr lang="zh-CN" altLang="en-US" dirty="0" smtClean="0"/>
              <a:t>应</a:t>
            </a:r>
            <a:r>
              <a:rPr lang="zh-CN" altLang="en-US" dirty="0"/>
              <a:t>用程序日</a:t>
            </a:r>
            <a:r>
              <a:rPr lang="zh-CN" altLang="en-US" dirty="0" smtClean="0"/>
              <a:t>志</a:t>
            </a:r>
            <a:endParaRPr lang="en-US" altLang="zh-CN" dirty="0" smtClean="0"/>
          </a:p>
          <a:p>
            <a:pPr lvl="1"/>
            <a:r>
              <a:rPr lang="zh-CN" altLang="en-US" dirty="0"/>
              <a:t>应</a:t>
            </a:r>
            <a:r>
              <a:rPr lang="zh-CN" altLang="en-US" dirty="0" smtClean="0"/>
              <a:t>用程序如（</a:t>
            </a:r>
            <a:r>
              <a:rPr lang="en-US" altLang="zh-CN" dirty="0" smtClean="0"/>
              <a:t>HTTP</a:t>
            </a:r>
            <a:r>
              <a:rPr lang="zh-CN" altLang="en-US" dirty="0" smtClean="0"/>
              <a:t>、</a:t>
            </a:r>
            <a:r>
              <a:rPr lang="en-US" altLang="zh-CN" dirty="0" smtClean="0"/>
              <a:t>FTP</a:t>
            </a:r>
            <a:r>
              <a:rPr lang="zh-CN" altLang="en-US" dirty="0" smtClean="0"/>
              <a:t>）等创建的日志</a:t>
            </a:r>
            <a:endParaRPr lang="en-US" altLang="zh-CN" dirty="0"/>
          </a:p>
          <a:p>
            <a:endParaRPr lang="zh-CN" altLang="en-US" dirty="0"/>
          </a:p>
        </p:txBody>
      </p:sp>
    </p:spTree>
    <p:extLst>
      <p:ext uri="{BB962C8B-B14F-4D97-AF65-F5344CB8AC3E}">
        <p14:creationId xmlns:p14="http://schemas.microsoft.com/office/powerpoint/2010/main" val="3219388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a:t>文</a:t>
            </a:r>
            <a:r>
              <a:rPr lang="zh-CN" altLang="en-US" dirty="0" smtClean="0"/>
              <a:t>件系统</a:t>
            </a:r>
            <a:endParaRPr lang="zh-CN" altLang="en-US" dirty="0"/>
          </a:p>
        </p:txBody>
      </p:sp>
      <p:sp>
        <p:nvSpPr>
          <p:cNvPr id="3" name="内容占位符 2"/>
          <p:cNvSpPr>
            <a:spLocks noGrp="1"/>
          </p:cNvSpPr>
          <p:nvPr>
            <p:ph idx="1"/>
          </p:nvPr>
        </p:nvSpPr>
        <p:spPr/>
        <p:txBody>
          <a:bodyPr/>
          <a:lstStyle/>
          <a:p>
            <a:r>
              <a:rPr lang="zh-CN" altLang="en-US" dirty="0" smtClean="0"/>
              <a:t>文件系统类型</a:t>
            </a:r>
            <a:endParaRPr lang="en-US" altLang="zh-CN" dirty="0" smtClean="0"/>
          </a:p>
          <a:p>
            <a:pPr lvl="1"/>
            <a:r>
              <a:rPr lang="zh-CN" altLang="zh-CN" dirty="0"/>
              <a:t>日志文件系</a:t>
            </a:r>
            <a:r>
              <a:rPr lang="zh-CN" altLang="zh-CN" dirty="0" smtClean="0"/>
              <a:t>统</a:t>
            </a:r>
            <a:r>
              <a:rPr lang="zh-CN" altLang="en-US" dirty="0"/>
              <a:t>：</a:t>
            </a:r>
            <a:r>
              <a:rPr lang="en-US" altLang="zh-CN" dirty="0" smtClean="0"/>
              <a:t>Ext4</a:t>
            </a:r>
            <a:r>
              <a:rPr lang="zh-CN" altLang="zh-CN" dirty="0"/>
              <a:t>、</a:t>
            </a:r>
            <a:r>
              <a:rPr lang="en-US" altLang="zh-CN" dirty="0"/>
              <a:t>Ext3</a:t>
            </a:r>
            <a:r>
              <a:rPr lang="zh-CN" altLang="zh-CN" dirty="0"/>
              <a:t>、</a:t>
            </a:r>
            <a:r>
              <a:rPr lang="en-US" altLang="zh-CN" dirty="0"/>
              <a:t>Ext2</a:t>
            </a:r>
            <a:r>
              <a:rPr lang="zh-CN" altLang="zh-CN" dirty="0"/>
              <a:t>、</a:t>
            </a:r>
            <a:r>
              <a:rPr lang="en-US" altLang="zh-CN" dirty="0" err="1"/>
              <a:t>ReiserFS</a:t>
            </a:r>
            <a:r>
              <a:rPr lang="zh-CN" altLang="zh-CN" dirty="0"/>
              <a:t>、</a:t>
            </a:r>
            <a:r>
              <a:rPr lang="en-US" altLang="zh-CN" dirty="0"/>
              <a:t>XFS</a:t>
            </a:r>
            <a:r>
              <a:rPr lang="zh-CN" altLang="zh-CN" dirty="0"/>
              <a:t>、</a:t>
            </a:r>
            <a:r>
              <a:rPr lang="en-US" altLang="zh-CN" dirty="0" smtClean="0"/>
              <a:t>JFS</a:t>
            </a:r>
            <a:r>
              <a:rPr lang="zh-CN" altLang="en-US" dirty="0" smtClean="0"/>
              <a:t>等</a:t>
            </a:r>
            <a:endParaRPr lang="en-US" altLang="zh-CN" dirty="0" smtClean="0"/>
          </a:p>
          <a:p>
            <a:r>
              <a:rPr lang="zh-CN" altLang="en-US" dirty="0" smtClean="0"/>
              <a:t>文件系统安全</a:t>
            </a:r>
            <a:endParaRPr lang="en-US" altLang="zh-CN" dirty="0" smtClean="0"/>
          </a:p>
          <a:p>
            <a:pPr lvl="1"/>
            <a:r>
              <a:rPr lang="zh-CN" altLang="en-US" dirty="0"/>
              <a:t>访</a:t>
            </a:r>
            <a:r>
              <a:rPr lang="zh-CN" altLang="en-US" dirty="0" smtClean="0"/>
              <a:t>问权限</a:t>
            </a:r>
            <a:endParaRPr lang="en-US" altLang="zh-CN" dirty="0" smtClean="0"/>
          </a:p>
          <a:p>
            <a:pPr lvl="1"/>
            <a:r>
              <a:rPr lang="zh-CN" altLang="en-US" dirty="0" smtClean="0"/>
              <a:t>文件系统加密</a:t>
            </a:r>
            <a:endParaRPr lang="en-US" altLang="zh-CN" dirty="0" smtClean="0"/>
          </a:p>
          <a:p>
            <a:pPr lvl="2"/>
            <a:r>
              <a:rPr lang="en-US" altLang="zh-CN" dirty="0" err="1" smtClean="0"/>
              <a:t>eCryptfs</a:t>
            </a:r>
            <a:r>
              <a:rPr lang="zh-CN" altLang="en-US" dirty="0" smtClean="0"/>
              <a:t>（</a:t>
            </a:r>
            <a:r>
              <a:rPr lang="en-US" altLang="zh-CN" dirty="0"/>
              <a:t>Enterprise Cryptographic </a:t>
            </a:r>
            <a:r>
              <a:rPr lang="en-US" altLang="zh-CN" dirty="0" err="1"/>
              <a:t>Filesystem</a:t>
            </a:r>
            <a:r>
              <a:rPr lang="zh-CN" altLang="en-US" dirty="0" smtClean="0"/>
              <a:t>）</a:t>
            </a:r>
            <a:endParaRPr lang="en-US" altLang="zh-CN" dirty="0" smtClean="0"/>
          </a:p>
          <a:p>
            <a:pPr lvl="2"/>
            <a:r>
              <a:rPr lang="zh-CN" altLang="en-US" dirty="0"/>
              <a:t>基于</a:t>
            </a:r>
            <a:r>
              <a:rPr lang="zh-CN" altLang="en-US" dirty="0" smtClean="0"/>
              <a:t>内核，安全性高，用户操作便利</a:t>
            </a:r>
            <a:endParaRPr lang="en-US" altLang="zh-CN" dirty="0" smtClean="0"/>
          </a:p>
          <a:p>
            <a:pPr lvl="2"/>
            <a:r>
              <a:rPr lang="zh-CN" altLang="zh-CN" dirty="0"/>
              <a:t>加密</a:t>
            </a:r>
            <a:r>
              <a:rPr lang="zh-CN" altLang="zh-CN" dirty="0" smtClean="0"/>
              <a:t>元</a:t>
            </a:r>
            <a:r>
              <a:rPr lang="zh-CN" altLang="en-US" dirty="0" smtClean="0"/>
              <a:t>数据</a:t>
            </a:r>
            <a:r>
              <a:rPr lang="zh-CN" altLang="zh-CN" dirty="0" smtClean="0"/>
              <a:t>写</a:t>
            </a:r>
            <a:r>
              <a:rPr lang="zh-CN" altLang="zh-CN" dirty="0"/>
              <a:t>在每个加密文件的</a:t>
            </a:r>
            <a:r>
              <a:rPr lang="zh-CN" altLang="zh-CN" dirty="0" smtClean="0"/>
              <a:t>头</a:t>
            </a:r>
            <a:r>
              <a:rPr lang="zh-CN" altLang="en-US" dirty="0" smtClean="0"/>
              <a:t>部，方便迁移，备份</a:t>
            </a:r>
            <a:endParaRPr lang="en-US" altLang="zh-CN" dirty="0"/>
          </a:p>
          <a:p>
            <a:pPr lvl="1"/>
            <a:endParaRPr lang="en-US" altLang="zh-CN" dirty="0" smtClean="0"/>
          </a:p>
        </p:txBody>
      </p:sp>
    </p:spTree>
    <p:extLst>
      <p:ext uri="{BB962C8B-B14F-4D97-AF65-F5344CB8AC3E}">
        <p14:creationId xmlns:p14="http://schemas.microsoft.com/office/powerpoint/2010/main" val="3373297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文件系统目录结构</a:t>
            </a:r>
            <a:endParaRPr lang="zh-CN" altLang="en-US" dirty="0"/>
          </a:p>
        </p:txBody>
      </p:sp>
      <p:sp>
        <p:nvSpPr>
          <p:cNvPr id="6" name="Text Box 4"/>
          <p:cNvSpPr txBox="1">
            <a:spLocks noChangeArrowheads="1"/>
          </p:cNvSpPr>
          <p:nvPr/>
        </p:nvSpPr>
        <p:spPr bwMode="auto">
          <a:xfrm>
            <a:off x="5664201" y="1403177"/>
            <a:ext cx="936625" cy="396875"/>
          </a:xfrm>
          <a:prstGeom prst="rect">
            <a:avLst/>
          </a:prstGeom>
          <a:noFill/>
          <a:ln w="9525">
            <a:noFill/>
            <a:miter lim="800000"/>
            <a:headEnd/>
            <a:tailEnd/>
          </a:ln>
          <a:effectLst/>
        </p:spPr>
        <p:txBody>
          <a:bodyPr>
            <a:spAutoFit/>
          </a:bodyPr>
          <a:lstStyle/>
          <a:p>
            <a:pPr algn="l">
              <a:spcBef>
                <a:spcPct val="50000"/>
              </a:spcBef>
            </a:pPr>
            <a:r>
              <a:rPr lang="en-US" altLang="zh-CN" sz="2000"/>
              <a:t>/</a:t>
            </a:r>
          </a:p>
        </p:txBody>
      </p:sp>
      <p:sp>
        <p:nvSpPr>
          <p:cNvPr id="7" name="Text Box 5"/>
          <p:cNvSpPr txBox="1">
            <a:spLocks noChangeArrowheads="1"/>
          </p:cNvSpPr>
          <p:nvPr/>
        </p:nvSpPr>
        <p:spPr bwMode="auto">
          <a:xfrm>
            <a:off x="2927351" y="3492327"/>
            <a:ext cx="6264275" cy="396875"/>
          </a:xfrm>
          <a:prstGeom prst="rect">
            <a:avLst/>
          </a:prstGeom>
          <a:noFill/>
          <a:ln w="9525">
            <a:noFill/>
            <a:miter lim="800000"/>
            <a:headEnd/>
            <a:tailEnd/>
          </a:ln>
          <a:effectLst/>
        </p:spPr>
        <p:txBody>
          <a:bodyPr>
            <a:spAutoFit/>
          </a:bodyPr>
          <a:lstStyle/>
          <a:p>
            <a:pPr algn="l">
              <a:spcBef>
                <a:spcPct val="50000"/>
              </a:spcBef>
            </a:pPr>
            <a:r>
              <a:rPr lang="en-US" altLang="zh-CN" sz="2000"/>
              <a:t>home   bin   proc   usr   boot   lib     dev   etc   var</a:t>
            </a:r>
          </a:p>
        </p:txBody>
      </p:sp>
      <p:sp>
        <p:nvSpPr>
          <p:cNvPr id="8" name="Text Box 6"/>
          <p:cNvSpPr txBox="1">
            <a:spLocks noChangeArrowheads="1"/>
          </p:cNvSpPr>
          <p:nvPr/>
        </p:nvSpPr>
        <p:spPr bwMode="auto">
          <a:xfrm>
            <a:off x="2063750" y="5795790"/>
            <a:ext cx="8135938" cy="396875"/>
          </a:xfrm>
          <a:prstGeom prst="rect">
            <a:avLst/>
          </a:prstGeom>
          <a:noFill/>
          <a:ln w="9525">
            <a:noFill/>
            <a:miter lim="800000"/>
            <a:headEnd/>
            <a:tailEnd/>
          </a:ln>
          <a:effectLst/>
        </p:spPr>
        <p:txBody>
          <a:bodyPr>
            <a:spAutoFit/>
          </a:bodyPr>
          <a:lstStyle/>
          <a:p>
            <a:pPr algn="l">
              <a:spcBef>
                <a:spcPct val="50000"/>
              </a:spcBef>
            </a:pPr>
            <a:r>
              <a:rPr lang="en-US" altLang="zh-CN" sz="2000"/>
              <a:t>ftp   ljw   linux      bin   lib   man   tmp       lib   log   run   spool   tmp</a:t>
            </a:r>
          </a:p>
        </p:txBody>
      </p:sp>
      <p:sp>
        <p:nvSpPr>
          <p:cNvPr id="9" name="Line 9"/>
          <p:cNvSpPr>
            <a:spLocks noChangeShapeType="1"/>
          </p:cNvSpPr>
          <p:nvPr/>
        </p:nvSpPr>
        <p:spPr bwMode="auto">
          <a:xfrm flipH="1">
            <a:off x="3287714" y="1763540"/>
            <a:ext cx="2447925" cy="1800225"/>
          </a:xfrm>
          <a:prstGeom prst="line">
            <a:avLst/>
          </a:prstGeom>
          <a:noFill/>
          <a:ln w="9525">
            <a:solidFill>
              <a:schemeClr val="tx1"/>
            </a:solidFill>
            <a:round/>
            <a:headEnd/>
            <a:tailEnd/>
          </a:ln>
          <a:effectLst/>
        </p:spPr>
        <p:txBody>
          <a:bodyPr wrap="none"/>
          <a:lstStyle/>
          <a:p>
            <a:endParaRPr lang="zh-CN" altLang="en-US"/>
          </a:p>
        </p:txBody>
      </p:sp>
      <p:sp>
        <p:nvSpPr>
          <p:cNvPr id="10" name="Line 12"/>
          <p:cNvSpPr>
            <a:spLocks noChangeShapeType="1"/>
          </p:cNvSpPr>
          <p:nvPr/>
        </p:nvSpPr>
        <p:spPr bwMode="auto">
          <a:xfrm flipH="1">
            <a:off x="4079876" y="1763540"/>
            <a:ext cx="1655763" cy="1728787"/>
          </a:xfrm>
          <a:prstGeom prst="line">
            <a:avLst/>
          </a:prstGeom>
          <a:noFill/>
          <a:ln w="9525">
            <a:solidFill>
              <a:schemeClr val="tx1"/>
            </a:solidFill>
            <a:round/>
            <a:headEnd/>
            <a:tailEnd/>
          </a:ln>
          <a:effectLst/>
        </p:spPr>
        <p:txBody>
          <a:bodyPr wrap="none"/>
          <a:lstStyle/>
          <a:p>
            <a:endParaRPr lang="zh-CN" altLang="en-US"/>
          </a:p>
        </p:txBody>
      </p:sp>
      <p:sp>
        <p:nvSpPr>
          <p:cNvPr id="11" name="Line 13"/>
          <p:cNvSpPr>
            <a:spLocks noChangeShapeType="1"/>
          </p:cNvSpPr>
          <p:nvPr/>
        </p:nvSpPr>
        <p:spPr bwMode="auto">
          <a:xfrm flipH="1">
            <a:off x="4727576" y="1763540"/>
            <a:ext cx="1008063" cy="1728787"/>
          </a:xfrm>
          <a:prstGeom prst="line">
            <a:avLst/>
          </a:prstGeom>
          <a:noFill/>
          <a:ln w="9525">
            <a:solidFill>
              <a:schemeClr val="tx1"/>
            </a:solidFill>
            <a:round/>
            <a:headEnd/>
            <a:tailEnd/>
          </a:ln>
          <a:effectLst/>
        </p:spPr>
        <p:txBody>
          <a:bodyPr wrap="none"/>
          <a:lstStyle/>
          <a:p>
            <a:endParaRPr lang="zh-CN" altLang="en-US"/>
          </a:p>
        </p:txBody>
      </p:sp>
      <p:sp>
        <p:nvSpPr>
          <p:cNvPr id="12" name="Line 14"/>
          <p:cNvSpPr>
            <a:spLocks noChangeShapeType="1"/>
          </p:cNvSpPr>
          <p:nvPr/>
        </p:nvSpPr>
        <p:spPr bwMode="auto">
          <a:xfrm flipH="1">
            <a:off x="5375276" y="1763540"/>
            <a:ext cx="360363" cy="1728787"/>
          </a:xfrm>
          <a:prstGeom prst="line">
            <a:avLst/>
          </a:prstGeom>
          <a:noFill/>
          <a:ln w="9525">
            <a:solidFill>
              <a:schemeClr val="tx1"/>
            </a:solidFill>
            <a:round/>
            <a:headEnd/>
            <a:tailEnd/>
          </a:ln>
          <a:effectLst/>
        </p:spPr>
        <p:txBody>
          <a:bodyPr wrap="none"/>
          <a:lstStyle/>
          <a:p>
            <a:endParaRPr lang="zh-CN" altLang="en-US"/>
          </a:p>
        </p:txBody>
      </p:sp>
      <p:sp>
        <p:nvSpPr>
          <p:cNvPr id="13" name="Line 15"/>
          <p:cNvSpPr>
            <a:spLocks noChangeShapeType="1"/>
          </p:cNvSpPr>
          <p:nvPr/>
        </p:nvSpPr>
        <p:spPr bwMode="auto">
          <a:xfrm>
            <a:off x="5735638" y="1763540"/>
            <a:ext cx="215900" cy="1728787"/>
          </a:xfrm>
          <a:prstGeom prst="line">
            <a:avLst/>
          </a:prstGeom>
          <a:noFill/>
          <a:ln w="9525">
            <a:solidFill>
              <a:schemeClr val="tx1"/>
            </a:solidFill>
            <a:round/>
            <a:headEnd/>
            <a:tailEnd/>
          </a:ln>
          <a:effectLst/>
        </p:spPr>
        <p:txBody>
          <a:bodyPr wrap="none"/>
          <a:lstStyle/>
          <a:p>
            <a:endParaRPr lang="zh-CN" altLang="en-US"/>
          </a:p>
        </p:txBody>
      </p:sp>
      <p:sp>
        <p:nvSpPr>
          <p:cNvPr id="14" name="Line 16"/>
          <p:cNvSpPr>
            <a:spLocks noChangeShapeType="1"/>
          </p:cNvSpPr>
          <p:nvPr/>
        </p:nvSpPr>
        <p:spPr bwMode="auto">
          <a:xfrm>
            <a:off x="5735639" y="1763540"/>
            <a:ext cx="865187" cy="1728787"/>
          </a:xfrm>
          <a:prstGeom prst="line">
            <a:avLst/>
          </a:prstGeom>
          <a:noFill/>
          <a:ln w="9525">
            <a:solidFill>
              <a:schemeClr val="tx1"/>
            </a:solidFill>
            <a:round/>
            <a:headEnd/>
            <a:tailEnd/>
          </a:ln>
          <a:effectLst/>
        </p:spPr>
        <p:txBody>
          <a:bodyPr wrap="none"/>
          <a:lstStyle/>
          <a:p>
            <a:endParaRPr lang="zh-CN" altLang="en-US"/>
          </a:p>
        </p:txBody>
      </p:sp>
      <p:sp>
        <p:nvSpPr>
          <p:cNvPr id="15" name="Line 17"/>
          <p:cNvSpPr>
            <a:spLocks noChangeShapeType="1"/>
          </p:cNvSpPr>
          <p:nvPr/>
        </p:nvSpPr>
        <p:spPr bwMode="auto">
          <a:xfrm>
            <a:off x="5735639" y="1763540"/>
            <a:ext cx="1584325" cy="1728787"/>
          </a:xfrm>
          <a:prstGeom prst="line">
            <a:avLst/>
          </a:prstGeom>
          <a:noFill/>
          <a:ln w="9525">
            <a:solidFill>
              <a:schemeClr val="tx1"/>
            </a:solidFill>
            <a:round/>
            <a:headEnd/>
            <a:tailEnd/>
          </a:ln>
          <a:effectLst/>
        </p:spPr>
        <p:txBody>
          <a:bodyPr wrap="none"/>
          <a:lstStyle/>
          <a:p>
            <a:endParaRPr lang="zh-CN" altLang="en-US"/>
          </a:p>
        </p:txBody>
      </p:sp>
      <p:sp>
        <p:nvSpPr>
          <p:cNvPr id="16" name="Line 18"/>
          <p:cNvSpPr>
            <a:spLocks noChangeShapeType="1"/>
          </p:cNvSpPr>
          <p:nvPr/>
        </p:nvSpPr>
        <p:spPr bwMode="auto">
          <a:xfrm>
            <a:off x="5735639" y="1763540"/>
            <a:ext cx="2160587" cy="1728787"/>
          </a:xfrm>
          <a:prstGeom prst="line">
            <a:avLst/>
          </a:prstGeom>
          <a:noFill/>
          <a:ln w="9525">
            <a:solidFill>
              <a:schemeClr val="tx1"/>
            </a:solidFill>
            <a:round/>
            <a:headEnd/>
            <a:tailEnd/>
          </a:ln>
          <a:effectLst/>
        </p:spPr>
        <p:txBody>
          <a:bodyPr wrap="none"/>
          <a:lstStyle/>
          <a:p>
            <a:endParaRPr lang="zh-CN" altLang="en-US"/>
          </a:p>
        </p:txBody>
      </p:sp>
      <p:sp>
        <p:nvSpPr>
          <p:cNvPr id="17" name="Line 19"/>
          <p:cNvSpPr>
            <a:spLocks noChangeShapeType="1"/>
          </p:cNvSpPr>
          <p:nvPr/>
        </p:nvSpPr>
        <p:spPr bwMode="auto">
          <a:xfrm>
            <a:off x="5735639" y="1763540"/>
            <a:ext cx="2808287" cy="1800225"/>
          </a:xfrm>
          <a:prstGeom prst="line">
            <a:avLst/>
          </a:prstGeom>
          <a:noFill/>
          <a:ln w="9525">
            <a:solidFill>
              <a:schemeClr val="tx1"/>
            </a:solidFill>
            <a:round/>
            <a:headEnd/>
            <a:tailEnd/>
          </a:ln>
          <a:effectLst/>
        </p:spPr>
        <p:txBody>
          <a:bodyPr wrap="none"/>
          <a:lstStyle/>
          <a:p>
            <a:endParaRPr lang="zh-CN" altLang="en-US"/>
          </a:p>
        </p:txBody>
      </p:sp>
      <p:sp>
        <p:nvSpPr>
          <p:cNvPr id="18" name="Line 20"/>
          <p:cNvSpPr>
            <a:spLocks noChangeShapeType="1"/>
          </p:cNvSpPr>
          <p:nvPr/>
        </p:nvSpPr>
        <p:spPr bwMode="auto">
          <a:xfrm flipH="1">
            <a:off x="2351089" y="3852690"/>
            <a:ext cx="936625" cy="2016125"/>
          </a:xfrm>
          <a:prstGeom prst="line">
            <a:avLst/>
          </a:prstGeom>
          <a:noFill/>
          <a:ln w="9525">
            <a:solidFill>
              <a:schemeClr val="tx1"/>
            </a:solidFill>
            <a:round/>
            <a:headEnd/>
            <a:tailEnd/>
          </a:ln>
          <a:effectLst/>
        </p:spPr>
        <p:txBody>
          <a:bodyPr wrap="none"/>
          <a:lstStyle/>
          <a:p>
            <a:endParaRPr lang="zh-CN" altLang="en-US"/>
          </a:p>
        </p:txBody>
      </p:sp>
      <p:sp>
        <p:nvSpPr>
          <p:cNvPr id="19" name="Line 21"/>
          <p:cNvSpPr>
            <a:spLocks noChangeShapeType="1"/>
          </p:cNvSpPr>
          <p:nvPr/>
        </p:nvSpPr>
        <p:spPr bwMode="auto">
          <a:xfrm flipH="1">
            <a:off x="2855913" y="3852689"/>
            <a:ext cx="431800" cy="1943100"/>
          </a:xfrm>
          <a:prstGeom prst="line">
            <a:avLst/>
          </a:prstGeom>
          <a:noFill/>
          <a:ln w="9525">
            <a:solidFill>
              <a:schemeClr val="tx1"/>
            </a:solidFill>
            <a:round/>
            <a:headEnd/>
            <a:tailEnd/>
          </a:ln>
          <a:effectLst/>
        </p:spPr>
        <p:txBody>
          <a:bodyPr wrap="none"/>
          <a:lstStyle/>
          <a:p>
            <a:endParaRPr lang="zh-CN" altLang="en-US"/>
          </a:p>
        </p:txBody>
      </p:sp>
      <p:sp>
        <p:nvSpPr>
          <p:cNvPr id="20" name="Line 22"/>
          <p:cNvSpPr>
            <a:spLocks noChangeShapeType="1"/>
          </p:cNvSpPr>
          <p:nvPr/>
        </p:nvSpPr>
        <p:spPr bwMode="auto">
          <a:xfrm>
            <a:off x="3287713" y="3852690"/>
            <a:ext cx="215900" cy="2016125"/>
          </a:xfrm>
          <a:prstGeom prst="line">
            <a:avLst/>
          </a:prstGeom>
          <a:noFill/>
          <a:ln w="9525">
            <a:solidFill>
              <a:schemeClr val="tx1"/>
            </a:solidFill>
            <a:round/>
            <a:headEnd/>
            <a:tailEnd/>
          </a:ln>
          <a:effectLst/>
        </p:spPr>
        <p:txBody>
          <a:bodyPr wrap="none"/>
          <a:lstStyle/>
          <a:p>
            <a:endParaRPr lang="zh-CN" altLang="en-US"/>
          </a:p>
        </p:txBody>
      </p:sp>
      <p:sp>
        <p:nvSpPr>
          <p:cNvPr id="21" name="Line 23"/>
          <p:cNvSpPr>
            <a:spLocks noChangeShapeType="1"/>
          </p:cNvSpPr>
          <p:nvPr/>
        </p:nvSpPr>
        <p:spPr bwMode="auto">
          <a:xfrm flipH="1">
            <a:off x="4367214" y="3852690"/>
            <a:ext cx="936625" cy="2016125"/>
          </a:xfrm>
          <a:prstGeom prst="line">
            <a:avLst/>
          </a:prstGeom>
          <a:noFill/>
          <a:ln w="9525">
            <a:solidFill>
              <a:schemeClr val="tx1"/>
            </a:solidFill>
            <a:round/>
            <a:headEnd/>
            <a:tailEnd/>
          </a:ln>
          <a:effectLst/>
        </p:spPr>
        <p:txBody>
          <a:bodyPr wrap="none"/>
          <a:lstStyle/>
          <a:p>
            <a:endParaRPr lang="zh-CN" altLang="en-US"/>
          </a:p>
        </p:txBody>
      </p:sp>
      <p:sp>
        <p:nvSpPr>
          <p:cNvPr id="22" name="Line 24"/>
          <p:cNvSpPr>
            <a:spLocks noChangeShapeType="1"/>
          </p:cNvSpPr>
          <p:nvPr/>
        </p:nvSpPr>
        <p:spPr bwMode="auto">
          <a:xfrm flipH="1">
            <a:off x="4943476" y="3852690"/>
            <a:ext cx="360363" cy="2016125"/>
          </a:xfrm>
          <a:prstGeom prst="line">
            <a:avLst/>
          </a:prstGeom>
          <a:noFill/>
          <a:ln w="9525">
            <a:solidFill>
              <a:schemeClr val="tx1"/>
            </a:solidFill>
            <a:round/>
            <a:headEnd/>
            <a:tailEnd/>
          </a:ln>
          <a:effectLst/>
        </p:spPr>
        <p:txBody>
          <a:bodyPr wrap="none"/>
          <a:lstStyle/>
          <a:p>
            <a:endParaRPr lang="zh-CN" altLang="en-US"/>
          </a:p>
        </p:txBody>
      </p:sp>
      <p:sp>
        <p:nvSpPr>
          <p:cNvPr id="23" name="Line 25"/>
          <p:cNvSpPr>
            <a:spLocks noChangeShapeType="1"/>
          </p:cNvSpPr>
          <p:nvPr/>
        </p:nvSpPr>
        <p:spPr bwMode="auto">
          <a:xfrm>
            <a:off x="5303838" y="3852690"/>
            <a:ext cx="215900" cy="2016125"/>
          </a:xfrm>
          <a:prstGeom prst="line">
            <a:avLst/>
          </a:prstGeom>
          <a:noFill/>
          <a:ln w="9525">
            <a:solidFill>
              <a:schemeClr val="tx1"/>
            </a:solidFill>
            <a:round/>
            <a:headEnd/>
            <a:tailEnd/>
          </a:ln>
          <a:effectLst/>
        </p:spPr>
        <p:txBody>
          <a:bodyPr wrap="none"/>
          <a:lstStyle/>
          <a:p>
            <a:endParaRPr lang="zh-CN" altLang="en-US"/>
          </a:p>
        </p:txBody>
      </p:sp>
      <p:sp>
        <p:nvSpPr>
          <p:cNvPr id="24" name="Line 26"/>
          <p:cNvSpPr>
            <a:spLocks noChangeShapeType="1"/>
          </p:cNvSpPr>
          <p:nvPr/>
        </p:nvSpPr>
        <p:spPr bwMode="auto">
          <a:xfrm>
            <a:off x="5303838" y="3852690"/>
            <a:ext cx="863600" cy="2016125"/>
          </a:xfrm>
          <a:prstGeom prst="line">
            <a:avLst/>
          </a:prstGeom>
          <a:noFill/>
          <a:ln w="9525">
            <a:solidFill>
              <a:schemeClr val="tx1"/>
            </a:solidFill>
            <a:round/>
            <a:headEnd/>
            <a:tailEnd/>
          </a:ln>
          <a:effectLst/>
        </p:spPr>
        <p:txBody>
          <a:bodyPr wrap="none"/>
          <a:lstStyle/>
          <a:p>
            <a:endParaRPr lang="zh-CN" altLang="en-US"/>
          </a:p>
        </p:txBody>
      </p:sp>
      <p:sp>
        <p:nvSpPr>
          <p:cNvPr id="25" name="Line 27"/>
          <p:cNvSpPr>
            <a:spLocks noChangeShapeType="1"/>
          </p:cNvSpPr>
          <p:nvPr/>
        </p:nvSpPr>
        <p:spPr bwMode="auto">
          <a:xfrm flipH="1">
            <a:off x="7104064" y="3852690"/>
            <a:ext cx="1368425" cy="2016125"/>
          </a:xfrm>
          <a:prstGeom prst="line">
            <a:avLst/>
          </a:prstGeom>
          <a:noFill/>
          <a:ln w="9525">
            <a:solidFill>
              <a:schemeClr val="tx1"/>
            </a:solidFill>
            <a:round/>
            <a:headEnd/>
            <a:tailEnd/>
          </a:ln>
          <a:effectLst/>
        </p:spPr>
        <p:txBody>
          <a:bodyPr wrap="none"/>
          <a:lstStyle/>
          <a:p>
            <a:endParaRPr lang="zh-CN" altLang="en-US"/>
          </a:p>
        </p:txBody>
      </p:sp>
      <p:sp>
        <p:nvSpPr>
          <p:cNvPr id="26" name="Line 28"/>
          <p:cNvSpPr>
            <a:spLocks noChangeShapeType="1"/>
          </p:cNvSpPr>
          <p:nvPr/>
        </p:nvSpPr>
        <p:spPr bwMode="auto">
          <a:xfrm flipH="1">
            <a:off x="7751764" y="3852690"/>
            <a:ext cx="720725" cy="2016125"/>
          </a:xfrm>
          <a:prstGeom prst="line">
            <a:avLst/>
          </a:prstGeom>
          <a:noFill/>
          <a:ln w="9525">
            <a:solidFill>
              <a:schemeClr val="tx1"/>
            </a:solidFill>
            <a:round/>
            <a:headEnd/>
            <a:tailEnd/>
          </a:ln>
          <a:effectLst/>
        </p:spPr>
        <p:txBody>
          <a:bodyPr wrap="none"/>
          <a:lstStyle/>
          <a:p>
            <a:endParaRPr lang="zh-CN" altLang="en-US"/>
          </a:p>
        </p:txBody>
      </p:sp>
      <p:sp>
        <p:nvSpPr>
          <p:cNvPr id="27" name="Line 29"/>
          <p:cNvSpPr>
            <a:spLocks noChangeShapeType="1"/>
          </p:cNvSpPr>
          <p:nvPr/>
        </p:nvSpPr>
        <p:spPr bwMode="auto">
          <a:xfrm flipH="1">
            <a:off x="8256588" y="3852690"/>
            <a:ext cx="215900" cy="2016125"/>
          </a:xfrm>
          <a:prstGeom prst="line">
            <a:avLst/>
          </a:prstGeom>
          <a:noFill/>
          <a:ln w="9525">
            <a:solidFill>
              <a:schemeClr val="tx1"/>
            </a:solidFill>
            <a:round/>
            <a:headEnd/>
            <a:tailEnd/>
          </a:ln>
          <a:effectLst/>
        </p:spPr>
        <p:txBody>
          <a:bodyPr wrap="none"/>
          <a:lstStyle/>
          <a:p>
            <a:endParaRPr lang="zh-CN" altLang="en-US"/>
          </a:p>
        </p:txBody>
      </p:sp>
      <p:sp>
        <p:nvSpPr>
          <p:cNvPr id="28" name="Line 30"/>
          <p:cNvSpPr>
            <a:spLocks noChangeShapeType="1"/>
          </p:cNvSpPr>
          <p:nvPr/>
        </p:nvSpPr>
        <p:spPr bwMode="auto">
          <a:xfrm>
            <a:off x="8472488" y="3852690"/>
            <a:ext cx="431800" cy="2016125"/>
          </a:xfrm>
          <a:prstGeom prst="line">
            <a:avLst/>
          </a:prstGeom>
          <a:noFill/>
          <a:ln w="9525">
            <a:solidFill>
              <a:schemeClr val="tx1"/>
            </a:solidFill>
            <a:round/>
            <a:headEnd/>
            <a:tailEnd/>
          </a:ln>
          <a:effectLst/>
        </p:spPr>
        <p:txBody>
          <a:bodyPr wrap="none"/>
          <a:lstStyle/>
          <a:p>
            <a:endParaRPr lang="zh-CN" altLang="en-US"/>
          </a:p>
        </p:txBody>
      </p:sp>
      <p:sp>
        <p:nvSpPr>
          <p:cNvPr id="29" name="Line 31"/>
          <p:cNvSpPr>
            <a:spLocks noChangeShapeType="1"/>
          </p:cNvSpPr>
          <p:nvPr/>
        </p:nvSpPr>
        <p:spPr bwMode="auto">
          <a:xfrm>
            <a:off x="8472488" y="3852690"/>
            <a:ext cx="1223962" cy="2016125"/>
          </a:xfrm>
          <a:prstGeom prst="line">
            <a:avLst/>
          </a:prstGeom>
          <a:noFill/>
          <a:ln w="9525">
            <a:solidFill>
              <a:schemeClr val="tx1"/>
            </a:solidFill>
            <a:round/>
            <a:headEnd/>
            <a:tailEnd/>
          </a:ln>
          <a:effectLst/>
        </p:spPr>
        <p:txBody>
          <a:bodyPr wrap="none"/>
          <a:lstStyle/>
          <a:p>
            <a:endParaRPr lang="zh-CN" altLang="en-US"/>
          </a:p>
        </p:txBody>
      </p:sp>
      <p:sp>
        <p:nvSpPr>
          <p:cNvPr id="30" name="Freeform 33"/>
          <p:cNvSpPr>
            <a:spLocks/>
          </p:cNvSpPr>
          <p:nvPr/>
        </p:nvSpPr>
        <p:spPr bwMode="auto">
          <a:xfrm>
            <a:off x="2351088" y="1331739"/>
            <a:ext cx="7173912" cy="2957512"/>
          </a:xfrm>
          <a:custGeom>
            <a:avLst/>
            <a:gdLst/>
            <a:ahLst/>
            <a:cxnLst>
              <a:cxn ang="0">
                <a:pos x="2416" y="19"/>
              </a:cxn>
              <a:cxn ang="0">
                <a:pos x="2224" y="0"/>
              </a:cxn>
              <a:cxn ang="0">
                <a:pos x="1869" y="19"/>
              </a:cxn>
              <a:cxn ang="0">
                <a:pos x="1620" y="67"/>
              </a:cxn>
              <a:cxn ang="0">
                <a:pos x="1418" y="144"/>
              </a:cxn>
              <a:cxn ang="0">
                <a:pos x="1284" y="163"/>
              </a:cxn>
              <a:cxn ang="0">
                <a:pos x="986" y="259"/>
              </a:cxn>
              <a:cxn ang="0">
                <a:pos x="823" y="307"/>
              </a:cxn>
              <a:cxn ang="0">
                <a:pos x="573" y="384"/>
              </a:cxn>
              <a:cxn ang="0">
                <a:pos x="477" y="432"/>
              </a:cxn>
              <a:cxn ang="0">
                <a:pos x="391" y="480"/>
              </a:cxn>
              <a:cxn ang="0">
                <a:pos x="285" y="538"/>
              </a:cxn>
              <a:cxn ang="0">
                <a:pos x="247" y="586"/>
              </a:cxn>
              <a:cxn ang="0">
                <a:pos x="237" y="624"/>
              </a:cxn>
              <a:cxn ang="0">
                <a:pos x="218" y="653"/>
              </a:cxn>
              <a:cxn ang="0">
                <a:pos x="199" y="691"/>
              </a:cxn>
              <a:cxn ang="0">
                <a:pos x="160" y="787"/>
              </a:cxn>
              <a:cxn ang="0">
                <a:pos x="93" y="941"/>
              </a:cxn>
              <a:cxn ang="0">
                <a:pos x="170" y="1517"/>
              </a:cxn>
              <a:cxn ang="0">
                <a:pos x="602" y="1690"/>
              </a:cxn>
              <a:cxn ang="0">
                <a:pos x="736" y="1728"/>
              </a:cxn>
              <a:cxn ang="0">
                <a:pos x="832" y="1767"/>
              </a:cxn>
              <a:cxn ang="0">
                <a:pos x="957" y="1776"/>
              </a:cxn>
              <a:cxn ang="0">
                <a:pos x="1120" y="1795"/>
              </a:cxn>
              <a:cxn ang="0">
                <a:pos x="1207" y="1834"/>
              </a:cxn>
              <a:cxn ang="0">
                <a:pos x="1303" y="1863"/>
              </a:cxn>
              <a:cxn ang="0">
                <a:pos x="4250" y="1853"/>
              </a:cxn>
              <a:cxn ang="0">
                <a:pos x="4471" y="1786"/>
              </a:cxn>
              <a:cxn ang="0">
                <a:pos x="4519" y="1680"/>
              </a:cxn>
              <a:cxn ang="0">
                <a:pos x="4509" y="1229"/>
              </a:cxn>
              <a:cxn ang="0">
                <a:pos x="4423" y="1095"/>
              </a:cxn>
              <a:cxn ang="0">
                <a:pos x="4298" y="960"/>
              </a:cxn>
              <a:cxn ang="0">
                <a:pos x="4250" y="903"/>
              </a:cxn>
              <a:cxn ang="0">
                <a:pos x="4192" y="864"/>
              </a:cxn>
              <a:cxn ang="0">
                <a:pos x="4154" y="845"/>
              </a:cxn>
              <a:cxn ang="0">
                <a:pos x="4087" y="807"/>
              </a:cxn>
              <a:cxn ang="0">
                <a:pos x="3952" y="711"/>
              </a:cxn>
              <a:cxn ang="0">
                <a:pos x="3914" y="682"/>
              </a:cxn>
              <a:cxn ang="0">
                <a:pos x="3876" y="663"/>
              </a:cxn>
              <a:cxn ang="0">
                <a:pos x="3770" y="595"/>
              </a:cxn>
              <a:cxn ang="0">
                <a:pos x="3626" y="576"/>
              </a:cxn>
              <a:cxn ang="0">
                <a:pos x="3597" y="557"/>
              </a:cxn>
              <a:cxn ang="0">
                <a:pos x="3568" y="528"/>
              </a:cxn>
              <a:cxn ang="0">
                <a:pos x="3540" y="519"/>
              </a:cxn>
              <a:cxn ang="0">
                <a:pos x="3492" y="490"/>
              </a:cxn>
              <a:cxn ang="0">
                <a:pos x="3367" y="394"/>
              </a:cxn>
              <a:cxn ang="0">
                <a:pos x="3309" y="327"/>
              </a:cxn>
              <a:cxn ang="0">
                <a:pos x="3223" y="250"/>
              </a:cxn>
              <a:cxn ang="0">
                <a:pos x="3175" y="192"/>
              </a:cxn>
              <a:cxn ang="0">
                <a:pos x="3117" y="173"/>
              </a:cxn>
              <a:cxn ang="0">
                <a:pos x="2887" y="48"/>
              </a:cxn>
              <a:cxn ang="0">
                <a:pos x="2685" y="58"/>
              </a:cxn>
              <a:cxn ang="0">
                <a:pos x="2512" y="39"/>
              </a:cxn>
              <a:cxn ang="0">
                <a:pos x="2416" y="19"/>
              </a:cxn>
            </a:cxnLst>
            <a:rect l="0" t="0" r="r" b="b"/>
            <a:pathLst>
              <a:path w="4519" h="1863">
                <a:moveTo>
                  <a:pt x="2416" y="19"/>
                </a:moveTo>
                <a:cubicBezTo>
                  <a:pt x="2352" y="15"/>
                  <a:pt x="2288" y="0"/>
                  <a:pt x="2224" y="0"/>
                </a:cubicBezTo>
                <a:cubicBezTo>
                  <a:pt x="2140" y="0"/>
                  <a:pt x="1966" y="13"/>
                  <a:pt x="1869" y="19"/>
                </a:cubicBezTo>
                <a:cubicBezTo>
                  <a:pt x="1786" y="34"/>
                  <a:pt x="1703" y="51"/>
                  <a:pt x="1620" y="67"/>
                </a:cubicBezTo>
                <a:cubicBezTo>
                  <a:pt x="1564" y="96"/>
                  <a:pt x="1480" y="137"/>
                  <a:pt x="1418" y="144"/>
                </a:cubicBezTo>
                <a:cubicBezTo>
                  <a:pt x="1316" y="156"/>
                  <a:pt x="1360" y="149"/>
                  <a:pt x="1284" y="163"/>
                </a:cubicBezTo>
                <a:cubicBezTo>
                  <a:pt x="1187" y="204"/>
                  <a:pt x="1086" y="228"/>
                  <a:pt x="986" y="259"/>
                </a:cubicBezTo>
                <a:cubicBezTo>
                  <a:pt x="946" y="301"/>
                  <a:pt x="876" y="289"/>
                  <a:pt x="823" y="307"/>
                </a:cubicBezTo>
                <a:cubicBezTo>
                  <a:pt x="740" y="336"/>
                  <a:pt x="655" y="354"/>
                  <a:pt x="573" y="384"/>
                </a:cubicBezTo>
                <a:cubicBezTo>
                  <a:pt x="537" y="397"/>
                  <a:pt x="513" y="421"/>
                  <a:pt x="477" y="432"/>
                </a:cubicBezTo>
                <a:cubicBezTo>
                  <a:pt x="412" y="477"/>
                  <a:pt x="442" y="464"/>
                  <a:pt x="391" y="480"/>
                </a:cubicBezTo>
                <a:cubicBezTo>
                  <a:pt x="357" y="514"/>
                  <a:pt x="332" y="526"/>
                  <a:pt x="285" y="538"/>
                </a:cubicBezTo>
                <a:cubicBezTo>
                  <a:pt x="258" y="626"/>
                  <a:pt x="302" y="506"/>
                  <a:pt x="247" y="586"/>
                </a:cubicBezTo>
                <a:cubicBezTo>
                  <a:pt x="240" y="597"/>
                  <a:pt x="242" y="612"/>
                  <a:pt x="237" y="624"/>
                </a:cubicBezTo>
                <a:cubicBezTo>
                  <a:pt x="232" y="635"/>
                  <a:pt x="224" y="643"/>
                  <a:pt x="218" y="653"/>
                </a:cubicBezTo>
                <a:cubicBezTo>
                  <a:pt x="211" y="665"/>
                  <a:pt x="204" y="678"/>
                  <a:pt x="199" y="691"/>
                </a:cubicBezTo>
                <a:cubicBezTo>
                  <a:pt x="185" y="729"/>
                  <a:pt x="184" y="753"/>
                  <a:pt x="160" y="787"/>
                </a:cubicBezTo>
                <a:cubicBezTo>
                  <a:pt x="148" y="837"/>
                  <a:pt x="122" y="897"/>
                  <a:pt x="93" y="941"/>
                </a:cubicBezTo>
                <a:cubicBezTo>
                  <a:pt x="95" y="1056"/>
                  <a:pt x="0" y="1458"/>
                  <a:pt x="170" y="1517"/>
                </a:cubicBezTo>
                <a:cubicBezTo>
                  <a:pt x="299" y="1646"/>
                  <a:pt x="422" y="1674"/>
                  <a:pt x="602" y="1690"/>
                </a:cubicBezTo>
                <a:cubicBezTo>
                  <a:pt x="646" y="1704"/>
                  <a:pt x="694" y="1708"/>
                  <a:pt x="736" y="1728"/>
                </a:cubicBezTo>
                <a:cubicBezTo>
                  <a:pt x="759" y="1739"/>
                  <a:pt x="809" y="1765"/>
                  <a:pt x="832" y="1767"/>
                </a:cubicBezTo>
                <a:cubicBezTo>
                  <a:pt x="874" y="1770"/>
                  <a:pt x="915" y="1773"/>
                  <a:pt x="957" y="1776"/>
                </a:cubicBezTo>
                <a:cubicBezTo>
                  <a:pt x="1011" y="1784"/>
                  <a:pt x="1066" y="1785"/>
                  <a:pt x="1120" y="1795"/>
                </a:cubicBezTo>
                <a:cubicBezTo>
                  <a:pt x="1200" y="1810"/>
                  <a:pt x="1155" y="1809"/>
                  <a:pt x="1207" y="1834"/>
                </a:cubicBezTo>
                <a:cubicBezTo>
                  <a:pt x="1235" y="1848"/>
                  <a:pt x="1273" y="1855"/>
                  <a:pt x="1303" y="1863"/>
                </a:cubicBezTo>
                <a:cubicBezTo>
                  <a:pt x="2285" y="1860"/>
                  <a:pt x="3268" y="1860"/>
                  <a:pt x="4250" y="1853"/>
                </a:cubicBezTo>
                <a:cubicBezTo>
                  <a:pt x="4315" y="1853"/>
                  <a:pt x="4413" y="1824"/>
                  <a:pt x="4471" y="1786"/>
                </a:cubicBezTo>
                <a:cubicBezTo>
                  <a:pt x="4518" y="1714"/>
                  <a:pt x="4504" y="1751"/>
                  <a:pt x="4519" y="1680"/>
                </a:cubicBezTo>
                <a:cubicBezTo>
                  <a:pt x="4516" y="1530"/>
                  <a:pt x="4518" y="1379"/>
                  <a:pt x="4509" y="1229"/>
                </a:cubicBezTo>
                <a:cubicBezTo>
                  <a:pt x="4507" y="1195"/>
                  <a:pt x="4436" y="1113"/>
                  <a:pt x="4423" y="1095"/>
                </a:cubicBezTo>
                <a:cubicBezTo>
                  <a:pt x="4386" y="1042"/>
                  <a:pt x="4343" y="1006"/>
                  <a:pt x="4298" y="960"/>
                </a:cubicBezTo>
                <a:cubicBezTo>
                  <a:pt x="4243" y="904"/>
                  <a:pt x="4321" y="958"/>
                  <a:pt x="4250" y="903"/>
                </a:cubicBezTo>
                <a:cubicBezTo>
                  <a:pt x="4232" y="889"/>
                  <a:pt x="4213" y="874"/>
                  <a:pt x="4192" y="864"/>
                </a:cubicBezTo>
                <a:cubicBezTo>
                  <a:pt x="4179" y="858"/>
                  <a:pt x="4166" y="853"/>
                  <a:pt x="4154" y="845"/>
                </a:cubicBezTo>
                <a:cubicBezTo>
                  <a:pt x="4093" y="801"/>
                  <a:pt x="4160" y="824"/>
                  <a:pt x="4087" y="807"/>
                </a:cubicBezTo>
                <a:cubicBezTo>
                  <a:pt x="4047" y="767"/>
                  <a:pt x="4008" y="728"/>
                  <a:pt x="3952" y="711"/>
                </a:cubicBezTo>
                <a:cubicBezTo>
                  <a:pt x="3939" y="701"/>
                  <a:pt x="3927" y="691"/>
                  <a:pt x="3914" y="682"/>
                </a:cubicBezTo>
                <a:cubicBezTo>
                  <a:pt x="3902" y="674"/>
                  <a:pt x="3888" y="671"/>
                  <a:pt x="3876" y="663"/>
                </a:cubicBezTo>
                <a:cubicBezTo>
                  <a:pt x="3841" y="638"/>
                  <a:pt x="3816" y="603"/>
                  <a:pt x="3770" y="595"/>
                </a:cubicBezTo>
                <a:cubicBezTo>
                  <a:pt x="3722" y="587"/>
                  <a:pt x="3674" y="582"/>
                  <a:pt x="3626" y="576"/>
                </a:cubicBezTo>
                <a:cubicBezTo>
                  <a:pt x="3616" y="570"/>
                  <a:pt x="3606" y="564"/>
                  <a:pt x="3597" y="557"/>
                </a:cubicBezTo>
                <a:cubicBezTo>
                  <a:pt x="3586" y="548"/>
                  <a:pt x="3579" y="536"/>
                  <a:pt x="3568" y="528"/>
                </a:cubicBezTo>
                <a:cubicBezTo>
                  <a:pt x="3560" y="523"/>
                  <a:pt x="3549" y="523"/>
                  <a:pt x="3540" y="519"/>
                </a:cubicBezTo>
                <a:cubicBezTo>
                  <a:pt x="3523" y="511"/>
                  <a:pt x="3507" y="501"/>
                  <a:pt x="3492" y="490"/>
                </a:cubicBezTo>
                <a:cubicBezTo>
                  <a:pt x="3451" y="461"/>
                  <a:pt x="3405" y="427"/>
                  <a:pt x="3367" y="394"/>
                </a:cubicBezTo>
                <a:cubicBezTo>
                  <a:pt x="3293" y="330"/>
                  <a:pt x="3386" y="404"/>
                  <a:pt x="3309" y="327"/>
                </a:cubicBezTo>
                <a:cubicBezTo>
                  <a:pt x="3206" y="224"/>
                  <a:pt x="3349" y="395"/>
                  <a:pt x="3223" y="250"/>
                </a:cubicBezTo>
                <a:cubicBezTo>
                  <a:pt x="3198" y="222"/>
                  <a:pt x="3210" y="215"/>
                  <a:pt x="3175" y="192"/>
                </a:cubicBezTo>
                <a:cubicBezTo>
                  <a:pt x="3158" y="181"/>
                  <a:pt x="3136" y="180"/>
                  <a:pt x="3117" y="173"/>
                </a:cubicBezTo>
                <a:cubicBezTo>
                  <a:pt x="3044" y="100"/>
                  <a:pt x="2984" y="68"/>
                  <a:pt x="2887" y="48"/>
                </a:cubicBezTo>
                <a:cubicBezTo>
                  <a:pt x="2858" y="131"/>
                  <a:pt x="2754" y="79"/>
                  <a:pt x="2685" y="58"/>
                </a:cubicBezTo>
                <a:cubicBezTo>
                  <a:pt x="2625" y="19"/>
                  <a:pt x="2586" y="31"/>
                  <a:pt x="2512" y="39"/>
                </a:cubicBezTo>
                <a:cubicBezTo>
                  <a:pt x="2443" y="15"/>
                  <a:pt x="2475" y="19"/>
                  <a:pt x="2416" y="19"/>
                </a:cubicBezTo>
                <a:close/>
              </a:path>
            </a:pathLst>
          </a:custGeom>
          <a:solidFill>
            <a:schemeClr val="bg1">
              <a:alpha val="0"/>
            </a:schemeClr>
          </a:solidFill>
          <a:ln w="9525" cap="flat" cmpd="sng">
            <a:solidFill>
              <a:schemeClr val="tx1"/>
            </a:solidFill>
            <a:prstDash val="dash"/>
            <a:round/>
            <a:headEnd type="none" w="med" len="med"/>
            <a:tailEnd type="none" w="med" len="med"/>
          </a:ln>
          <a:effectLst/>
        </p:spPr>
        <p:txBody>
          <a:bodyPr wrap="none"/>
          <a:lstStyle/>
          <a:p>
            <a:endParaRPr lang="zh-CN" altLang="en-US"/>
          </a:p>
        </p:txBody>
      </p:sp>
      <p:sp>
        <p:nvSpPr>
          <p:cNvPr id="31" name="Freeform 34"/>
          <p:cNvSpPr>
            <a:spLocks/>
          </p:cNvSpPr>
          <p:nvPr/>
        </p:nvSpPr>
        <p:spPr bwMode="auto">
          <a:xfrm>
            <a:off x="1655764" y="3422477"/>
            <a:ext cx="2466975" cy="3025775"/>
          </a:xfrm>
          <a:custGeom>
            <a:avLst/>
            <a:gdLst/>
            <a:ahLst/>
            <a:cxnLst>
              <a:cxn ang="0">
                <a:pos x="1079" y="18"/>
              </a:cxn>
              <a:cxn ang="0">
                <a:pos x="896" y="9"/>
              </a:cxn>
              <a:cxn ang="0">
                <a:pos x="723" y="66"/>
              </a:cxn>
              <a:cxn ang="0">
                <a:pos x="666" y="76"/>
              </a:cxn>
              <a:cxn ang="0">
                <a:pos x="560" y="182"/>
              </a:cxn>
              <a:cxn ang="0">
                <a:pos x="522" y="230"/>
              </a:cxn>
              <a:cxn ang="0">
                <a:pos x="512" y="268"/>
              </a:cxn>
              <a:cxn ang="0">
                <a:pos x="445" y="345"/>
              </a:cxn>
              <a:cxn ang="0">
                <a:pos x="397" y="393"/>
              </a:cxn>
              <a:cxn ang="0">
                <a:pos x="349" y="441"/>
              </a:cxn>
              <a:cxn ang="0">
                <a:pos x="330" y="470"/>
              </a:cxn>
              <a:cxn ang="0">
                <a:pos x="301" y="489"/>
              </a:cxn>
              <a:cxn ang="0">
                <a:pos x="272" y="556"/>
              </a:cxn>
              <a:cxn ang="0">
                <a:pos x="234" y="614"/>
              </a:cxn>
              <a:cxn ang="0">
                <a:pos x="176" y="748"/>
              </a:cxn>
              <a:cxn ang="0">
                <a:pos x="138" y="844"/>
              </a:cxn>
              <a:cxn ang="0">
                <a:pos x="99" y="930"/>
              </a:cxn>
              <a:cxn ang="0">
                <a:pos x="32" y="1094"/>
              </a:cxn>
              <a:cxn ang="0">
                <a:pos x="23" y="1353"/>
              </a:cxn>
              <a:cxn ang="0">
                <a:pos x="32" y="1602"/>
              </a:cxn>
              <a:cxn ang="0">
                <a:pos x="99" y="1698"/>
              </a:cxn>
              <a:cxn ang="0">
                <a:pos x="205" y="1814"/>
              </a:cxn>
              <a:cxn ang="0">
                <a:pos x="311" y="1833"/>
              </a:cxn>
              <a:cxn ang="0">
                <a:pos x="483" y="1871"/>
              </a:cxn>
              <a:cxn ang="0">
                <a:pos x="637" y="1890"/>
              </a:cxn>
              <a:cxn ang="0">
                <a:pos x="1434" y="1852"/>
              </a:cxn>
              <a:cxn ang="0">
                <a:pos x="1511" y="1766"/>
              </a:cxn>
              <a:cxn ang="0">
                <a:pos x="1482" y="1372"/>
              </a:cxn>
              <a:cxn ang="0">
                <a:pos x="1443" y="796"/>
              </a:cxn>
              <a:cxn ang="0">
                <a:pos x="1415" y="729"/>
              </a:cxn>
              <a:cxn ang="0">
                <a:pos x="1376" y="614"/>
              </a:cxn>
              <a:cxn ang="0">
                <a:pos x="1357" y="412"/>
              </a:cxn>
              <a:cxn ang="0">
                <a:pos x="1319" y="326"/>
              </a:cxn>
              <a:cxn ang="0">
                <a:pos x="1309" y="297"/>
              </a:cxn>
              <a:cxn ang="0">
                <a:pos x="1299" y="172"/>
              </a:cxn>
              <a:cxn ang="0">
                <a:pos x="1251" y="124"/>
              </a:cxn>
              <a:cxn ang="0">
                <a:pos x="1127" y="47"/>
              </a:cxn>
              <a:cxn ang="0">
                <a:pos x="1079" y="18"/>
              </a:cxn>
            </a:cxnLst>
            <a:rect l="0" t="0" r="r" b="b"/>
            <a:pathLst>
              <a:path w="1554" h="1906">
                <a:moveTo>
                  <a:pt x="1079" y="18"/>
                </a:moveTo>
                <a:cubicBezTo>
                  <a:pt x="1012" y="3"/>
                  <a:pt x="965" y="0"/>
                  <a:pt x="896" y="9"/>
                </a:cubicBezTo>
                <a:cubicBezTo>
                  <a:pt x="793" y="60"/>
                  <a:pt x="844" y="43"/>
                  <a:pt x="723" y="66"/>
                </a:cubicBezTo>
                <a:cubicBezTo>
                  <a:pt x="704" y="70"/>
                  <a:pt x="666" y="76"/>
                  <a:pt x="666" y="76"/>
                </a:cubicBezTo>
                <a:cubicBezTo>
                  <a:pt x="634" y="108"/>
                  <a:pt x="598" y="156"/>
                  <a:pt x="560" y="182"/>
                </a:cubicBezTo>
                <a:cubicBezTo>
                  <a:pt x="549" y="199"/>
                  <a:pt x="531" y="212"/>
                  <a:pt x="522" y="230"/>
                </a:cubicBezTo>
                <a:cubicBezTo>
                  <a:pt x="516" y="242"/>
                  <a:pt x="518" y="256"/>
                  <a:pt x="512" y="268"/>
                </a:cubicBezTo>
                <a:cubicBezTo>
                  <a:pt x="483" y="325"/>
                  <a:pt x="486" y="318"/>
                  <a:pt x="445" y="345"/>
                </a:cubicBezTo>
                <a:cubicBezTo>
                  <a:pt x="394" y="422"/>
                  <a:pt x="461" y="329"/>
                  <a:pt x="397" y="393"/>
                </a:cubicBezTo>
                <a:cubicBezTo>
                  <a:pt x="333" y="457"/>
                  <a:pt x="426" y="390"/>
                  <a:pt x="349" y="441"/>
                </a:cubicBezTo>
                <a:cubicBezTo>
                  <a:pt x="343" y="451"/>
                  <a:pt x="338" y="462"/>
                  <a:pt x="330" y="470"/>
                </a:cubicBezTo>
                <a:cubicBezTo>
                  <a:pt x="322" y="478"/>
                  <a:pt x="308" y="480"/>
                  <a:pt x="301" y="489"/>
                </a:cubicBezTo>
                <a:cubicBezTo>
                  <a:pt x="286" y="508"/>
                  <a:pt x="284" y="535"/>
                  <a:pt x="272" y="556"/>
                </a:cubicBezTo>
                <a:cubicBezTo>
                  <a:pt x="260" y="576"/>
                  <a:pt x="234" y="614"/>
                  <a:pt x="234" y="614"/>
                </a:cubicBezTo>
                <a:cubicBezTo>
                  <a:pt x="222" y="661"/>
                  <a:pt x="198" y="705"/>
                  <a:pt x="176" y="748"/>
                </a:cubicBezTo>
                <a:cubicBezTo>
                  <a:pt x="167" y="786"/>
                  <a:pt x="159" y="811"/>
                  <a:pt x="138" y="844"/>
                </a:cubicBezTo>
                <a:cubicBezTo>
                  <a:pt x="128" y="881"/>
                  <a:pt x="126" y="904"/>
                  <a:pt x="99" y="930"/>
                </a:cubicBezTo>
                <a:cubicBezTo>
                  <a:pt x="81" y="987"/>
                  <a:pt x="65" y="1043"/>
                  <a:pt x="32" y="1094"/>
                </a:cubicBezTo>
                <a:cubicBezTo>
                  <a:pt x="0" y="1193"/>
                  <a:pt x="17" y="1216"/>
                  <a:pt x="23" y="1353"/>
                </a:cubicBezTo>
                <a:cubicBezTo>
                  <a:pt x="27" y="1436"/>
                  <a:pt x="24" y="1519"/>
                  <a:pt x="32" y="1602"/>
                </a:cubicBezTo>
                <a:cubicBezTo>
                  <a:pt x="36" y="1640"/>
                  <a:pt x="77" y="1672"/>
                  <a:pt x="99" y="1698"/>
                </a:cubicBezTo>
                <a:cubicBezTo>
                  <a:pt x="116" y="1718"/>
                  <a:pt x="185" y="1803"/>
                  <a:pt x="205" y="1814"/>
                </a:cubicBezTo>
                <a:cubicBezTo>
                  <a:pt x="236" y="1832"/>
                  <a:pt x="276" y="1827"/>
                  <a:pt x="311" y="1833"/>
                </a:cubicBezTo>
                <a:cubicBezTo>
                  <a:pt x="368" y="1843"/>
                  <a:pt x="426" y="1863"/>
                  <a:pt x="483" y="1871"/>
                </a:cubicBezTo>
                <a:cubicBezTo>
                  <a:pt x="732" y="1906"/>
                  <a:pt x="496" y="1864"/>
                  <a:pt x="637" y="1890"/>
                </a:cubicBezTo>
                <a:cubicBezTo>
                  <a:pt x="934" y="1875"/>
                  <a:pt x="1065" y="1864"/>
                  <a:pt x="1434" y="1852"/>
                </a:cubicBezTo>
                <a:cubicBezTo>
                  <a:pt x="1490" y="1833"/>
                  <a:pt x="1473" y="1802"/>
                  <a:pt x="1511" y="1766"/>
                </a:cubicBezTo>
                <a:cubicBezTo>
                  <a:pt x="1554" y="1626"/>
                  <a:pt x="1522" y="1500"/>
                  <a:pt x="1482" y="1372"/>
                </a:cubicBezTo>
                <a:cubicBezTo>
                  <a:pt x="1480" y="1249"/>
                  <a:pt x="1551" y="953"/>
                  <a:pt x="1443" y="796"/>
                </a:cubicBezTo>
                <a:cubicBezTo>
                  <a:pt x="1421" y="703"/>
                  <a:pt x="1450" y="808"/>
                  <a:pt x="1415" y="729"/>
                </a:cubicBezTo>
                <a:cubicBezTo>
                  <a:pt x="1399" y="693"/>
                  <a:pt x="1389" y="651"/>
                  <a:pt x="1376" y="614"/>
                </a:cubicBezTo>
                <a:cubicBezTo>
                  <a:pt x="1375" y="594"/>
                  <a:pt x="1384" y="467"/>
                  <a:pt x="1357" y="412"/>
                </a:cubicBezTo>
                <a:cubicBezTo>
                  <a:pt x="1312" y="322"/>
                  <a:pt x="1368" y="471"/>
                  <a:pt x="1319" y="326"/>
                </a:cubicBezTo>
                <a:cubicBezTo>
                  <a:pt x="1316" y="316"/>
                  <a:pt x="1309" y="297"/>
                  <a:pt x="1309" y="297"/>
                </a:cubicBezTo>
                <a:cubicBezTo>
                  <a:pt x="1306" y="255"/>
                  <a:pt x="1312" y="212"/>
                  <a:pt x="1299" y="172"/>
                </a:cubicBezTo>
                <a:cubicBezTo>
                  <a:pt x="1292" y="151"/>
                  <a:pt x="1267" y="140"/>
                  <a:pt x="1251" y="124"/>
                </a:cubicBezTo>
                <a:cubicBezTo>
                  <a:pt x="1214" y="87"/>
                  <a:pt x="1176" y="64"/>
                  <a:pt x="1127" y="47"/>
                </a:cubicBezTo>
                <a:cubicBezTo>
                  <a:pt x="1086" y="16"/>
                  <a:pt x="1104" y="18"/>
                  <a:pt x="1079" y="18"/>
                </a:cubicBezTo>
                <a:close/>
              </a:path>
            </a:pathLst>
          </a:custGeom>
          <a:solidFill>
            <a:schemeClr val="bg1">
              <a:alpha val="0"/>
            </a:schemeClr>
          </a:solidFill>
          <a:ln w="9525" cap="flat" cmpd="sng">
            <a:solidFill>
              <a:schemeClr val="tx1"/>
            </a:solidFill>
            <a:prstDash val="dash"/>
            <a:round/>
            <a:headEnd type="none" w="med" len="med"/>
            <a:tailEnd type="none" w="med" len="med"/>
          </a:ln>
          <a:effectLst/>
        </p:spPr>
        <p:txBody>
          <a:bodyPr wrap="none"/>
          <a:lstStyle/>
          <a:p>
            <a:endParaRPr lang="zh-CN" altLang="en-US"/>
          </a:p>
        </p:txBody>
      </p:sp>
      <p:sp>
        <p:nvSpPr>
          <p:cNvPr id="32" name="Freeform 35"/>
          <p:cNvSpPr>
            <a:spLocks/>
          </p:cNvSpPr>
          <p:nvPr/>
        </p:nvSpPr>
        <p:spPr bwMode="auto">
          <a:xfrm>
            <a:off x="4151313" y="3419302"/>
            <a:ext cx="2520950" cy="3071813"/>
          </a:xfrm>
          <a:custGeom>
            <a:avLst/>
            <a:gdLst/>
            <a:ahLst/>
            <a:cxnLst>
              <a:cxn ang="0">
                <a:pos x="769" y="14"/>
              </a:cxn>
              <a:cxn ang="0">
                <a:pos x="587" y="53"/>
              </a:cxn>
              <a:cxn ang="0">
                <a:pos x="539" y="245"/>
              </a:cxn>
              <a:cxn ang="0">
                <a:pos x="510" y="312"/>
              </a:cxn>
              <a:cxn ang="0">
                <a:pos x="491" y="379"/>
              </a:cxn>
              <a:cxn ang="0">
                <a:pos x="404" y="571"/>
              </a:cxn>
              <a:cxn ang="0">
                <a:pos x="327" y="638"/>
              </a:cxn>
              <a:cxn ang="0">
                <a:pos x="241" y="792"/>
              </a:cxn>
              <a:cxn ang="0">
                <a:pos x="164" y="993"/>
              </a:cxn>
              <a:cxn ang="0">
                <a:pos x="126" y="1128"/>
              </a:cxn>
              <a:cxn ang="0">
                <a:pos x="87" y="1205"/>
              </a:cxn>
              <a:cxn ang="0">
                <a:pos x="39" y="1454"/>
              </a:cxn>
              <a:cxn ang="0">
                <a:pos x="39" y="1800"/>
              </a:cxn>
              <a:cxn ang="0">
                <a:pos x="97" y="1829"/>
              </a:cxn>
              <a:cxn ang="0">
                <a:pos x="327" y="1886"/>
              </a:cxn>
              <a:cxn ang="0">
                <a:pos x="923" y="1934"/>
              </a:cxn>
              <a:cxn ang="0">
                <a:pos x="1191" y="1915"/>
              </a:cxn>
              <a:cxn ang="0">
                <a:pos x="1412" y="1867"/>
              </a:cxn>
              <a:cxn ang="0">
                <a:pos x="1508" y="1848"/>
              </a:cxn>
              <a:cxn ang="0">
                <a:pos x="1547" y="1800"/>
              </a:cxn>
              <a:cxn ang="0">
                <a:pos x="1566" y="1733"/>
              </a:cxn>
              <a:cxn ang="0">
                <a:pos x="1585" y="1617"/>
              </a:cxn>
              <a:cxn ang="0">
                <a:pos x="1518" y="1272"/>
              </a:cxn>
              <a:cxn ang="0">
                <a:pos x="1479" y="1195"/>
              </a:cxn>
              <a:cxn ang="0">
                <a:pos x="1470" y="1157"/>
              </a:cxn>
              <a:cxn ang="0">
                <a:pos x="1431" y="1080"/>
              </a:cxn>
              <a:cxn ang="0">
                <a:pos x="1297" y="830"/>
              </a:cxn>
              <a:cxn ang="0">
                <a:pos x="1182" y="705"/>
              </a:cxn>
              <a:cxn ang="0">
                <a:pos x="1095" y="533"/>
              </a:cxn>
              <a:cxn ang="0">
                <a:pos x="1038" y="408"/>
              </a:cxn>
              <a:cxn ang="0">
                <a:pos x="1009" y="321"/>
              </a:cxn>
              <a:cxn ang="0">
                <a:pos x="990" y="293"/>
              </a:cxn>
              <a:cxn ang="0">
                <a:pos x="932" y="149"/>
              </a:cxn>
              <a:cxn ang="0">
                <a:pos x="865" y="62"/>
              </a:cxn>
              <a:cxn ang="0">
                <a:pos x="817" y="24"/>
              </a:cxn>
              <a:cxn ang="0">
                <a:pos x="769" y="14"/>
              </a:cxn>
            </a:cxnLst>
            <a:rect l="0" t="0" r="r" b="b"/>
            <a:pathLst>
              <a:path w="1588" h="1935">
                <a:moveTo>
                  <a:pt x="769" y="14"/>
                </a:moveTo>
                <a:cubicBezTo>
                  <a:pt x="699" y="19"/>
                  <a:pt x="635" y="3"/>
                  <a:pt x="587" y="53"/>
                </a:cubicBezTo>
                <a:cubicBezTo>
                  <a:pt x="563" y="119"/>
                  <a:pt x="579" y="185"/>
                  <a:pt x="539" y="245"/>
                </a:cubicBezTo>
                <a:cubicBezTo>
                  <a:pt x="510" y="354"/>
                  <a:pt x="550" y="220"/>
                  <a:pt x="510" y="312"/>
                </a:cubicBezTo>
                <a:cubicBezTo>
                  <a:pt x="501" y="333"/>
                  <a:pt x="498" y="357"/>
                  <a:pt x="491" y="379"/>
                </a:cubicBezTo>
                <a:cubicBezTo>
                  <a:pt x="484" y="454"/>
                  <a:pt x="487" y="542"/>
                  <a:pt x="404" y="571"/>
                </a:cubicBezTo>
                <a:cubicBezTo>
                  <a:pt x="381" y="594"/>
                  <a:pt x="347" y="612"/>
                  <a:pt x="327" y="638"/>
                </a:cubicBezTo>
                <a:cubicBezTo>
                  <a:pt x="290" y="687"/>
                  <a:pt x="274" y="742"/>
                  <a:pt x="241" y="792"/>
                </a:cubicBezTo>
                <a:cubicBezTo>
                  <a:pt x="229" y="862"/>
                  <a:pt x="204" y="934"/>
                  <a:pt x="164" y="993"/>
                </a:cubicBezTo>
                <a:cubicBezTo>
                  <a:pt x="154" y="1082"/>
                  <a:pt x="155" y="1062"/>
                  <a:pt x="126" y="1128"/>
                </a:cubicBezTo>
                <a:cubicBezTo>
                  <a:pt x="91" y="1207"/>
                  <a:pt x="127" y="1165"/>
                  <a:pt x="87" y="1205"/>
                </a:cubicBezTo>
                <a:cubicBezTo>
                  <a:pt x="81" y="1344"/>
                  <a:pt x="115" y="1381"/>
                  <a:pt x="39" y="1454"/>
                </a:cubicBezTo>
                <a:cubicBezTo>
                  <a:pt x="0" y="1579"/>
                  <a:pt x="15" y="1521"/>
                  <a:pt x="39" y="1800"/>
                </a:cubicBezTo>
                <a:cubicBezTo>
                  <a:pt x="41" y="1821"/>
                  <a:pt x="90" y="1827"/>
                  <a:pt x="97" y="1829"/>
                </a:cubicBezTo>
                <a:cubicBezTo>
                  <a:pt x="189" y="1855"/>
                  <a:pt x="222" y="1876"/>
                  <a:pt x="327" y="1886"/>
                </a:cubicBezTo>
                <a:cubicBezTo>
                  <a:pt x="468" y="1935"/>
                  <a:pt x="804" y="1927"/>
                  <a:pt x="923" y="1934"/>
                </a:cubicBezTo>
                <a:cubicBezTo>
                  <a:pt x="977" y="1931"/>
                  <a:pt x="1122" y="1927"/>
                  <a:pt x="1191" y="1915"/>
                </a:cubicBezTo>
                <a:cubicBezTo>
                  <a:pt x="1267" y="1902"/>
                  <a:pt x="1335" y="1877"/>
                  <a:pt x="1412" y="1867"/>
                </a:cubicBezTo>
                <a:cubicBezTo>
                  <a:pt x="1443" y="1856"/>
                  <a:pt x="1478" y="1861"/>
                  <a:pt x="1508" y="1848"/>
                </a:cubicBezTo>
                <a:cubicBezTo>
                  <a:pt x="1527" y="1840"/>
                  <a:pt x="1532" y="1814"/>
                  <a:pt x="1547" y="1800"/>
                </a:cubicBezTo>
                <a:cubicBezTo>
                  <a:pt x="1552" y="1777"/>
                  <a:pt x="1562" y="1756"/>
                  <a:pt x="1566" y="1733"/>
                </a:cubicBezTo>
                <a:cubicBezTo>
                  <a:pt x="1588" y="1602"/>
                  <a:pt x="1561" y="1685"/>
                  <a:pt x="1585" y="1617"/>
                </a:cubicBezTo>
                <a:cubicBezTo>
                  <a:pt x="1576" y="1429"/>
                  <a:pt x="1587" y="1412"/>
                  <a:pt x="1518" y="1272"/>
                </a:cubicBezTo>
                <a:cubicBezTo>
                  <a:pt x="1502" y="1241"/>
                  <a:pt x="1505" y="1220"/>
                  <a:pt x="1479" y="1195"/>
                </a:cubicBezTo>
                <a:cubicBezTo>
                  <a:pt x="1476" y="1182"/>
                  <a:pt x="1475" y="1169"/>
                  <a:pt x="1470" y="1157"/>
                </a:cubicBezTo>
                <a:cubicBezTo>
                  <a:pt x="1459" y="1130"/>
                  <a:pt x="1431" y="1080"/>
                  <a:pt x="1431" y="1080"/>
                </a:cubicBezTo>
                <a:cubicBezTo>
                  <a:pt x="1415" y="1009"/>
                  <a:pt x="1346" y="885"/>
                  <a:pt x="1297" y="830"/>
                </a:cubicBezTo>
                <a:cubicBezTo>
                  <a:pt x="1258" y="786"/>
                  <a:pt x="1218" y="751"/>
                  <a:pt x="1182" y="705"/>
                </a:cubicBezTo>
                <a:cubicBezTo>
                  <a:pt x="1141" y="654"/>
                  <a:pt x="1132" y="585"/>
                  <a:pt x="1095" y="533"/>
                </a:cubicBezTo>
                <a:cubicBezTo>
                  <a:pt x="1079" y="484"/>
                  <a:pt x="1061" y="453"/>
                  <a:pt x="1038" y="408"/>
                </a:cubicBezTo>
                <a:cubicBezTo>
                  <a:pt x="1026" y="385"/>
                  <a:pt x="1021" y="339"/>
                  <a:pt x="1009" y="321"/>
                </a:cubicBezTo>
                <a:cubicBezTo>
                  <a:pt x="1003" y="312"/>
                  <a:pt x="995" y="303"/>
                  <a:pt x="990" y="293"/>
                </a:cubicBezTo>
                <a:cubicBezTo>
                  <a:pt x="966" y="245"/>
                  <a:pt x="962" y="194"/>
                  <a:pt x="932" y="149"/>
                </a:cubicBezTo>
                <a:cubicBezTo>
                  <a:pt x="917" y="102"/>
                  <a:pt x="899" y="97"/>
                  <a:pt x="865" y="62"/>
                </a:cubicBezTo>
                <a:cubicBezTo>
                  <a:pt x="823" y="19"/>
                  <a:pt x="873" y="41"/>
                  <a:pt x="817" y="24"/>
                </a:cubicBezTo>
                <a:cubicBezTo>
                  <a:pt x="782" y="1"/>
                  <a:pt x="798" y="0"/>
                  <a:pt x="769" y="14"/>
                </a:cubicBezTo>
                <a:close/>
              </a:path>
            </a:pathLst>
          </a:custGeom>
          <a:solidFill>
            <a:schemeClr val="bg1">
              <a:alpha val="0"/>
            </a:schemeClr>
          </a:solidFill>
          <a:ln w="9525" cap="flat" cmpd="sng">
            <a:solidFill>
              <a:schemeClr val="tx1"/>
            </a:solidFill>
            <a:prstDash val="dash"/>
            <a:round/>
            <a:headEnd type="none" w="med" len="med"/>
            <a:tailEnd type="none" w="med" len="med"/>
          </a:ln>
          <a:effectLst/>
        </p:spPr>
        <p:txBody>
          <a:bodyPr wrap="none"/>
          <a:lstStyle/>
          <a:p>
            <a:endParaRPr lang="zh-CN" altLang="en-US"/>
          </a:p>
        </p:txBody>
      </p:sp>
      <p:sp>
        <p:nvSpPr>
          <p:cNvPr id="33" name="Freeform 36"/>
          <p:cNvSpPr>
            <a:spLocks/>
          </p:cNvSpPr>
          <p:nvPr/>
        </p:nvSpPr>
        <p:spPr bwMode="auto">
          <a:xfrm>
            <a:off x="6873875" y="3444702"/>
            <a:ext cx="3384550" cy="3368675"/>
          </a:xfrm>
          <a:custGeom>
            <a:avLst/>
            <a:gdLst/>
            <a:ahLst/>
            <a:cxnLst>
              <a:cxn ang="0">
                <a:pos x="1046" y="4"/>
              </a:cxn>
              <a:cxn ang="0">
                <a:pos x="883" y="24"/>
              </a:cxn>
              <a:cxn ang="0">
                <a:pos x="864" y="81"/>
              </a:cxn>
              <a:cxn ang="0">
                <a:pos x="768" y="379"/>
              </a:cxn>
              <a:cxn ang="0">
                <a:pos x="672" y="446"/>
              </a:cxn>
              <a:cxn ang="0">
                <a:pos x="652" y="465"/>
              </a:cxn>
              <a:cxn ang="0">
                <a:pos x="624" y="484"/>
              </a:cxn>
              <a:cxn ang="0">
                <a:pos x="518" y="600"/>
              </a:cxn>
              <a:cxn ang="0">
                <a:pos x="364" y="744"/>
              </a:cxn>
              <a:cxn ang="0">
                <a:pos x="259" y="888"/>
              </a:cxn>
              <a:cxn ang="0">
                <a:pos x="240" y="916"/>
              </a:cxn>
              <a:cxn ang="0">
                <a:pos x="220" y="936"/>
              </a:cxn>
              <a:cxn ang="0">
                <a:pos x="134" y="1051"/>
              </a:cxn>
              <a:cxn ang="0">
                <a:pos x="76" y="1137"/>
              </a:cxn>
              <a:cxn ang="0">
                <a:pos x="19" y="1243"/>
              </a:cxn>
              <a:cxn ang="0">
                <a:pos x="0" y="1406"/>
              </a:cxn>
              <a:cxn ang="0">
                <a:pos x="9" y="1809"/>
              </a:cxn>
              <a:cxn ang="0">
                <a:pos x="76" y="1876"/>
              </a:cxn>
              <a:cxn ang="0">
                <a:pos x="336" y="1896"/>
              </a:cxn>
              <a:cxn ang="0">
                <a:pos x="470" y="1905"/>
              </a:cxn>
              <a:cxn ang="0">
                <a:pos x="1862" y="1886"/>
              </a:cxn>
              <a:cxn ang="0">
                <a:pos x="2035" y="1809"/>
              </a:cxn>
              <a:cxn ang="0">
                <a:pos x="2083" y="1684"/>
              </a:cxn>
              <a:cxn ang="0">
                <a:pos x="2102" y="1627"/>
              </a:cxn>
              <a:cxn ang="0">
                <a:pos x="2035" y="1147"/>
              </a:cxn>
              <a:cxn ang="0">
                <a:pos x="1891" y="907"/>
              </a:cxn>
              <a:cxn ang="0">
                <a:pos x="1814" y="792"/>
              </a:cxn>
              <a:cxn ang="0">
                <a:pos x="1680" y="590"/>
              </a:cxn>
              <a:cxn ang="0">
                <a:pos x="1612" y="484"/>
              </a:cxn>
              <a:cxn ang="0">
                <a:pos x="1545" y="388"/>
              </a:cxn>
              <a:cxn ang="0">
                <a:pos x="1497" y="312"/>
              </a:cxn>
              <a:cxn ang="0">
                <a:pos x="1372" y="139"/>
              </a:cxn>
              <a:cxn ang="0">
                <a:pos x="1324" y="91"/>
              </a:cxn>
              <a:cxn ang="0">
                <a:pos x="1248" y="33"/>
              </a:cxn>
              <a:cxn ang="0">
                <a:pos x="1132" y="24"/>
              </a:cxn>
              <a:cxn ang="0">
                <a:pos x="1046" y="4"/>
              </a:cxn>
            </a:cxnLst>
            <a:rect l="0" t="0" r="r" b="b"/>
            <a:pathLst>
              <a:path w="2132" h="2122">
                <a:moveTo>
                  <a:pt x="1046" y="4"/>
                </a:moveTo>
                <a:cubicBezTo>
                  <a:pt x="992" y="10"/>
                  <a:pt x="932" y="0"/>
                  <a:pt x="883" y="24"/>
                </a:cubicBezTo>
                <a:cubicBezTo>
                  <a:pt x="881" y="25"/>
                  <a:pt x="864" y="80"/>
                  <a:pt x="864" y="81"/>
                </a:cubicBezTo>
                <a:cubicBezTo>
                  <a:pt x="859" y="194"/>
                  <a:pt x="895" y="334"/>
                  <a:pt x="768" y="379"/>
                </a:cubicBezTo>
                <a:cubicBezTo>
                  <a:pt x="740" y="406"/>
                  <a:pt x="709" y="433"/>
                  <a:pt x="672" y="446"/>
                </a:cubicBezTo>
                <a:cubicBezTo>
                  <a:pt x="665" y="452"/>
                  <a:pt x="659" y="459"/>
                  <a:pt x="652" y="465"/>
                </a:cubicBezTo>
                <a:cubicBezTo>
                  <a:pt x="643" y="472"/>
                  <a:pt x="632" y="477"/>
                  <a:pt x="624" y="484"/>
                </a:cubicBezTo>
                <a:cubicBezTo>
                  <a:pt x="582" y="521"/>
                  <a:pt x="555" y="561"/>
                  <a:pt x="518" y="600"/>
                </a:cubicBezTo>
                <a:cubicBezTo>
                  <a:pt x="494" y="668"/>
                  <a:pt x="406" y="688"/>
                  <a:pt x="364" y="744"/>
                </a:cubicBezTo>
                <a:cubicBezTo>
                  <a:pt x="330" y="789"/>
                  <a:pt x="305" y="856"/>
                  <a:pt x="259" y="888"/>
                </a:cubicBezTo>
                <a:cubicBezTo>
                  <a:pt x="253" y="897"/>
                  <a:pt x="247" y="907"/>
                  <a:pt x="240" y="916"/>
                </a:cubicBezTo>
                <a:cubicBezTo>
                  <a:pt x="234" y="923"/>
                  <a:pt x="226" y="928"/>
                  <a:pt x="220" y="936"/>
                </a:cubicBezTo>
                <a:cubicBezTo>
                  <a:pt x="190" y="976"/>
                  <a:pt x="176" y="1024"/>
                  <a:pt x="134" y="1051"/>
                </a:cubicBezTo>
                <a:cubicBezTo>
                  <a:pt x="114" y="1081"/>
                  <a:pt x="102" y="1112"/>
                  <a:pt x="76" y="1137"/>
                </a:cubicBezTo>
                <a:cubicBezTo>
                  <a:pt x="33" y="1224"/>
                  <a:pt x="54" y="1190"/>
                  <a:pt x="19" y="1243"/>
                </a:cubicBezTo>
                <a:cubicBezTo>
                  <a:pt x="14" y="1297"/>
                  <a:pt x="0" y="1351"/>
                  <a:pt x="0" y="1406"/>
                </a:cubicBezTo>
                <a:cubicBezTo>
                  <a:pt x="0" y="1540"/>
                  <a:pt x="0" y="1675"/>
                  <a:pt x="9" y="1809"/>
                </a:cubicBezTo>
                <a:cubicBezTo>
                  <a:pt x="10" y="1827"/>
                  <a:pt x="58" y="1874"/>
                  <a:pt x="76" y="1876"/>
                </a:cubicBezTo>
                <a:cubicBezTo>
                  <a:pt x="162" y="1888"/>
                  <a:pt x="249" y="1889"/>
                  <a:pt x="336" y="1896"/>
                </a:cubicBezTo>
                <a:cubicBezTo>
                  <a:pt x="381" y="1899"/>
                  <a:pt x="425" y="1902"/>
                  <a:pt x="470" y="1905"/>
                </a:cubicBezTo>
                <a:cubicBezTo>
                  <a:pt x="904" y="2122"/>
                  <a:pt x="1406" y="1954"/>
                  <a:pt x="1862" y="1886"/>
                </a:cubicBezTo>
                <a:cubicBezTo>
                  <a:pt x="1916" y="1851"/>
                  <a:pt x="1981" y="1844"/>
                  <a:pt x="2035" y="1809"/>
                </a:cubicBezTo>
                <a:cubicBezTo>
                  <a:pt x="2046" y="1763"/>
                  <a:pt x="2068" y="1730"/>
                  <a:pt x="2083" y="1684"/>
                </a:cubicBezTo>
                <a:cubicBezTo>
                  <a:pt x="2089" y="1665"/>
                  <a:pt x="2102" y="1627"/>
                  <a:pt x="2102" y="1627"/>
                </a:cubicBezTo>
                <a:cubicBezTo>
                  <a:pt x="2097" y="1435"/>
                  <a:pt x="2132" y="1296"/>
                  <a:pt x="2035" y="1147"/>
                </a:cubicBezTo>
                <a:cubicBezTo>
                  <a:pt x="2011" y="1055"/>
                  <a:pt x="1959" y="975"/>
                  <a:pt x="1891" y="907"/>
                </a:cubicBezTo>
                <a:cubicBezTo>
                  <a:pt x="1870" y="863"/>
                  <a:pt x="1837" y="833"/>
                  <a:pt x="1814" y="792"/>
                </a:cubicBezTo>
                <a:cubicBezTo>
                  <a:pt x="1774" y="722"/>
                  <a:pt x="1736" y="648"/>
                  <a:pt x="1680" y="590"/>
                </a:cubicBezTo>
                <a:cubicBezTo>
                  <a:pt x="1668" y="543"/>
                  <a:pt x="1641" y="523"/>
                  <a:pt x="1612" y="484"/>
                </a:cubicBezTo>
                <a:cubicBezTo>
                  <a:pt x="1600" y="446"/>
                  <a:pt x="1572" y="417"/>
                  <a:pt x="1545" y="388"/>
                </a:cubicBezTo>
                <a:cubicBezTo>
                  <a:pt x="1535" y="356"/>
                  <a:pt x="1516" y="340"/>
                  <a:pt x="1497" y="312"/>
                </a:cubicBezTo>
                <a:cubicBezTo>
                  <a:pt x="1481" y="262"/>
                  <a:pt x="1411" y="183"/>
                  <a:pt x="1372" y="139"/>
                </a:cubicBezTo>
                <a:cubicBezTo>
                  <a:pt x="1357" y="122"/>
                  <a:pt x="1336" y="110"/>
                  <a:pt x="1324" y="91"/>
                </a:cubicBezTo>
                <a:cubicBezTo>
                  <a:pt x="1311" y="70"/>
                  <a:pt x="1274" y="38"/>
                  <a:pt x="1248" y="33"/>
                </a:cubicBezTo>
                <a:cubicBezTo>
                  <a:pt x="1210" y="26"/>
                  <a:pt x="1171" y="27"/>
                  <a:pt x="1132" y="24"/>
                </a:cubicBezTo>
                <a:cubicBezTo>
                  <a:pt x="1066" y="1"/>
                  <a:pt x="1095" y="4"/>
                  <a:pt x="1046" y="4"/>
                </a:cubicBezTo>
                <a:close/>
              </a:path>
            </a:pathLst>
          </a:custGeom>
          <a:solidFill>
            <a:schemeClr val="bg1">
              <a:alpha val="0"/>
            </a:schemeClr>
          </a:solidFill>
          <a:ln w="9525" cap="flat" cmpd="sng">
            <a:solidFill>
              <a:schemeClr val="tx1"/>
            </a:solidFill>
            <a:prstDash val="dash"/>
            <a:round/>
            <a:headEnd type="none" w="med" len="med"/>
            <a:tailEnd type="none" w="med" len="med"/>
          </a:ln>
          <a:effectLst/>
        </p:spPr>
        <p:txBody>
          <a:bodyPr wrap="none"/>
          <a:lstStyle/>
          <a:p>
            <a:endParaRPr lang="zh-CN" altLang="en-US"/>
          </a:p>
        </p:txBody>
      </p:sp>
    </p:spTree>
    <p:extLst>
      <p:ext uri="{BB962C8B-B14F-4D97-AF65-F5344CB8AC3E}">
        <p14:creationId xmlns:p14="http://schemas.microsoft.com/office/powerpoint/2010/main" val="2334869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系统的特权管理</a:t>
            </a:r>
            <a:endParaRPr lang="zh-CN" altLang="en-US" dirty="0"/>
          </a:p>
        </p:txBody>
      </p:sp>
      <p:sp>
        <p:nvSpPr>
          <p:cNvPr id="3" name="内容占位符 2"/>
          <p:cNvSpPr>
            <a:spLocks noGrp="1"/>
          </p:cNvSpPr>
          <p:nvPr>
            <p:ph idx="1"/>
          </p:nvPr>
        </p:nvSpPr>
        <p:spPr/>
        <p:txBody>
          <a:bodyPr/>
          <a:lstStyle/>
          <a:p>
            <a:r>
              <a:rPr lang="zh-CN" altLang="en-US" dirty="0" smtClean="0"/>
              <a:t>特权划分</a:t>
            </a:r>
            <a:endParaRPr lang="en-US" altLang="zh-CN" dirty="0" smtClean="0"/>
          </a:p>
          <a:p>
            <a:pPr lvl="1"/>
            <a:r>
              <a:rPr lang="zh-CN" altLang="en-US" dirty="0" smtClean="0"/>
              <a:t>分</a:t>
            </a:r>
            <a:r>
              <a:rPr lang="zh-CN" altLang="en-US" dirty="0"/>
              <a:t>割管理权</a:t>
            </a:r>
            <a:r>
              <a:rPr lang="zh-CN" altLang="en-US" dirty="0" smtClean="0"/>
              <a:t>限，</a:t>
            </a:r>
            <a:r>
              <a:rPr lang="en-US" altLang="zh-CN" dirty="0" smtClean="0"/>
              <a:t>30</a:t>
            </a:r>
            <a:r>
              <a:rPr lang="zh-CN" altLang="en-US" dirty="0"/>
              <a:t>多种管理特权</a:t>
            </a:r>
            <a:endParaRPr lang="en-US" altLang="zh-CN" dirty="0" smtClean="0"/>
          </a:p>
          <a:p>
            <a:pPr lvl="1"/>
            <a:r>
              <a:rPr lang="zh-CN" altLang="en-US" dirty="0" smtClean="0"/>
              <a:t>根用户（</a:t>
            </a:r>
            <a:r>
              <a:rPr lang="en-US" altLang="zh-CN" dirty="0" smtClean="0"/>
              <a:t>root</a:t>
            </a:r>
            <a:r>
              <a:rPr lang="zh-CN" altLang="en-US" dirty="0" smtClean="0"/>
              <a:t>）</a:t>
            </a:r>
            <a:r>
              <a:rPr lang="zh-CN" altLang="en-US" dirty="0"/>
              <a:t>拥有所有特权</a:t>
            </a:r>
            <a:endParaRPr lang="en-US" altLang="zh-CN" dirty="0" smtClean="0"/>
          </a:p>
          <a:p>
            <a:pPr lvl="1"/>
            <a:r>
              <a:rPr lang="zh-CN" altLang="en-US" dirty="0" smtClean="0"/>
              <a:t>普通用户特权操作实现</a:t>
            </a:r>
            <a:endParaRPr lang="en-US" altLang="zh-CN" dirty="0" smtClean="0"/>
          </a:p>
          <a:p>
            <a:pPr lvl="2"/>
            <a:r>
              <a:rPr lang="en-US" altLang="zh-CN" dirty="0" err="1" smtClean="0"/>
              <a:t>setuid</a:t>
            </a:r>
            <a:r>
              <a:rPr lang="en-US" altLang="zh-CN" dirty="0" smtClean="0"/>
              <a:t>  </a:t>
            </a:r>
            <a:r>
              <a:rPr lang="en-US" altLang="zh-CN" dirty="0" err="1" smtClean="0"/>
              <a:t>setgid</a:t>
            </a:r>
            <a:endParaRPr lang="en-US" altLang="zh-CN" dirty="0" smtClean="0"/>
          </a:p>
          <a:p>
            <a:r>
              <a:rPr lang="zh-CN" altLang="en-US" dirty="0"/>
              <a:t>特</a:t>
            </a:r>
            <a:r>
              <a:rPr lang="zh-CN" altLang="en-US" dirty="0" smtClean="0"/>
              <a:t>权保护：保护</a:t>
            </a:r>
            <a:r>
              <a:rPr lang="en-US" altLang="zh-CN" dirty="0" smtClean="0"/>
              <a:t>root</a:t>
            </a:r>
            <a:r>
              <a:rPr lang="zh-CN" altLang="en-US" dirty="0" smtClean="0"/>
              <a:t>账号</a:t>
            </a:r>
            <a:endParaRPr lang="en-US" altLang="zh-CN" dirty="0" smtClean="0"/>
          </a:p>
          <a:p>
            <a:pPr lvl="1"/>
            <a:r>
              <a:rPr lang="zh-CN" altLang="en-US" dirty="0" smtClean="0"/>
              <a:t>不直接使用</a:t>
            </a:r>
            <a:r>
              <a:rPr lang="en-US" altLang="zh-CN" dirty="0" smtClean="0"/>
              <a:t>root</a:t>
            </a:r>
            <a:r>
              <a:rPr lang="zh-CN" altLang="en-US" dirty="0" smtClean="0"/>
              <a:t>登录，普通用户</a:t>
            </a:r>
            <a:r>
              <a:rPr lang="en-US" altLang="zh-CN" dirty="0" err="1" smtClean="0"/>
              <a:t>su</a:t>
            </a:r>
            <a:r>
              <a:rPr lang="zh-CN" altLang="en-US" dirty="0" smtClean="0"/>
              <a:t>成为</a:t>
            </a:r>
            <a:r>
              <a:rPr lang="en-US" altLang="zh-CN" dirty="0" smtClean="0"/>
              <a:t>root</a:t>
            </a:r>
            <a:endParaRPr lang="en-US" altLang="zh-CN" dirty="0"/>
          </a:p>
          <a:p>
            <a:pPr lvl="1"/>
            <a:r>
              <a:rPr lang="zh-CN" altLang="en-US" dirty="0" smtClean="0"/>
              <a:t>控制</a:t>
            </a:r>
            <a:r>
              <a:rPr lang="en-US" altLang="zh-CN" dirty="0" smtClean="0"/>
              <a:t>root</a:t>
            </a:r>
            <a:r>
              <a:rPr lang="zh-CN" altLang="en-US" dirty="0" smtClean="0"/>
              <a:t>权限使用</a:t>
            </a:r>
            <a:endParaRPr lang="en-US" altLang="zh-CN" dirty="0"/>
          </a:p>
          <a:p>
            <a:endParaRPr lang="en-US" altLang="zh-CN" dirty="0" smtClean="0"/>
          </a:p>
          <a:p>
            <a:pPr lvl="1"/>
            <a:endParaRPr lang="en-US" altLang="zh-CN" dirty="0" smtClean="0"/>
          </a:p>
        </p:txBody>
      </p:sp>
    </p:spTree>
    <p:extLst>
      <p:ext uri="{BB962C8B-B14F-4D97-AF65-F5344CB8AC3E}">
        <p14:creationId xmlns:p14="http://schemas.microsoft.com/office/powerpoint/2010/main" val="180390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系统安全设置</a:t>
            </a:r>
          </a:p>
        </p:txBody>
      </p:sp>
      <p:sp>
        <p:nvSpPr>
          <p:cNvPr id="3" name="内容占位符 2"/>
          <p:cNvSpPr>
            <a:spLocks noGrp="1"/>
          </p:cNvSpPr>
          <p:nvPr>
            <p:ph idx="1"/>
          </p:nvPr>
        </p:nvSpPr>
        <p:spPr/>
        <p:txBody>
          <a:bodyPr/>
          <a:lstStyle/>
          <a:p>
            <a:pPr>
              <a:defRPr/>
            </a:pPr>
            <a:r>
              <a:rPr lang="en-US" altLang="zh-CN" dirty="0"/>
              <a:t>1</a:t>
            </a:r>
            <a:r>
              <a:rPr lang="zh-CN" altLang="en-US" dirty="0"/>
              <a:t>、安全配置前置工作</a:t>
            </a:r>
            <a:endParaRPr lang="en-US" altLang="zh-CN" dirty="0"/>
          </a:p>
          <a:p>
            <a:pPr>
              <a:defRPr/>
            </a:pPr>
            <a:r>
              <a:rPr lang="en-US" altLang="zh-CN" dirty="0"/>
              <a:t>2</a:t>
            </a:r>
            <a:r>
              <a:rPr lang="zh-CN" altLang="en-US" dirty="0"/>
              <a:t>、账号和口令安全</a:t>
            </a:r>
            <a:endParaRPr lang="en-US" altLang="zh-CN" dirty="0"/>
          </a:p>
          <a:p>
            <a:pPr>
              <a:defRPr/>
            </a:pPr>
            <a:r>
              <a:rPr lang="en-US" altLang="zh-CN" dirty="0"/>
              <a:t>3</a:t>
            </a:r>
            <a:r>
              <a:rPr lang="zh-CN" altLang="en-US" dirty="0" smtClean="0"/>
              <a:t>、</a:t>
            </a:r>
            <a:r>
              <a:rPr lang="zh-CN" altLang="en-US" dirty="0"/>
              <a:t>系统服务配置</a:t>
            </a:r>
            <a:endParaRPr lang="en-US" altLang="zh-CN" dirty="0"/>
          </a:p>
          <a:p>
            <a:pPr>
              <a:defRPr/>
            </a:pPr>
            <a:r>
              <a:rPr lang="en-US" altLang="zh-CN" dirty="0"/>
              <a:t>4</a:t>
            </a:r>
            <a:r>
              <a:rPr lang="zh-CN" altLang="en-US" dirty="0" smtClean="0"/>
              <a:t>、</a:t>
            </a:r>
            <a:r>
              <a:rPr lang="zh-CN" altLang="en-US" dirty="0"/>
              <a:t>远程登录</a:t>
            </a:r>
            <a:r>
              <a:rPr lang="zh-CN" altLang="en-US" dirty="0" smtClean="0"/>
              <a:t>安全</a:t>
            </a:r>
            <a:endParaRPr lang="en-US" altLang="zh-CN" dirty="0"/>
          </a:p>
          <a:p>
            <a:pPr>
              <a:defRPr/>
            </a:pPr>
            <a:r>
              <a:rPr lang="en-US" altLang="zh-CN" dirty="0"/>
              <a:t>5</a:t>
            </a:r>
            <a:r>
              <a:rPr lang="zh-CN" altLang="en-US" dirty="0"/>
              <a:t>、文件和目录安全</a:t>
            </a:r>
            <a:endParaRPr lang="en-US" altLang="zh-CN" dirty="0"/>
          </a:p>
          <a:p>
            <a:pPr>
              <a:defRPr/>
            </a:pPr>
            <a:r>
              <a:rPr lang="en-US" altLang="zh-CN" dirty="0"/>
              <a:t>6</a:t>
            </a:r>
            <a:r>
              <a:rPr lang="zh-CN" altLang="en-US" dirty="0"/>
              <a:t>、系统日志配置</a:t>
            </a:r>
            <a:endParaRPr lang="en-US" altLang="zh-CN" dirty="0"/>
          </a:p>
          <a:p>
            <a:pPr>
              <a:defRPr/>
            </a:pPr>
            <a:r>
              <a:rPr lang="en-US" altLang="zh-CN" dirty="0"/>
              <a:t>7</a:t>
            </a:r>
            <a:r>
              <a:rPr lang="zh-CN" altLang="en-US" dirty="0" smtClean="0"/>
              <a:t>、使用安全软件</a:t>
            </a:r>
            <a:endParaRPr lang="en-US" altLang="zh-CN" dirty="0"/>
          </a:p>
          <a:p>
            <a:endParaRPr lang="zh-CN" altLang="en-US" dirty="0"/>
          </a:p>
        </p:txBody>
      </p:sp>
    </p:spTree>
    <p:extLst>
      <p:ext uri="{BB962C8B-B14F-4D97-AF65-F5344CB8AC3E}">
        <p14:creationId xmlns:p14="http://schemas.microsoft.com/office/powerpoint/2010/main" val="2357299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设置</a:t>
            </a:r>
            <a:r>
              <a:rPr lang="en-US" altLang="zh-CN" dirty="0" smtClean="0"/>
              <a:t>--</a:t>
            </a:r>
            <a:r>
              <a:rPr lang="zh-CN" altLang="en-US" dirty="0" smtClean="0"/>
              <a:t>安全</a:t>
            </a:r>
            <a:r>
              <a:rPr lang="zh-CN" altLang="en-US" dirty="0"/>
              <a:t>配置前置工作</a:t>
            </a:r>
          </a:p>
        </p:txBody>
      </p:sp>
      <p:sp>
        <p:nvSpPr>
          <p:cNvPr id="3" name="内容占位符 2"/>
          <p:cNvSpPr>
            <a:spLocks noGrp="1"/>
          </p:cNvSpPr>
          <p:nvPr>
            <p:ph idx="1"/>
          </p:nvPr>
        </p:nvSpPr>
        <p:spPr/>
        <p:txBody>
          <a:bodyPr/>
          <a:lstStyle/>
          <a:p>
            <a:r>
              <a:rPr lang="zh-CN" altLang="en-US" dirty="0" smtClean="0"/>
              <a:t>系统安装</a:t>
            </a:r>
            <a:endParaRPr lang="en-US" altLang="zh-CN" dirty="0" smtClean="0"/>
          </a:p>
          <a:p>
            <a:pPr lvl="1"/>
            <a:r>
              <a:rPr lang="zh-CN" altLang="en-US" dirty="0" smtClean="0"/>
              <a:t>使用官方</a:t>
            </a:r>
            <a:r>
              <a:rPr lang="en-US" altLang="zh-CN" dirty="0" smtClean="0"/>
              <a:t>/</a:t>
            </a:r>
            <a:r>
              <a:rPr lang="zh-CN" altLang="en-US" dirty="0" smtClean="0"/>
              <a:t>正版软件</a:t>
            </a:r>
            <a:endParaRPr lang="en-US" altLang="zh-CN" dirty="0" smtClean="0"/>
          </a:p>
          <a:p>
            <a:pPr lvl="1"/>
            <a:r>
              <a:rPr lang="zh-CN" altLang="en-US" dirty="0" smtClean="0"/>
              <a:t>分区挂载重要目录</a:t>
            </a:r>
            <a:endParaRPr lang="en-US" altLang="zh-CN" dirty="0" smtClean="0"/>
          </a:p>
          <a:p>
            <a:pPr lvl="2"/>
            <a:r>
              <a:rPr lang="zh-CN" altLang="en-US" dirty="0"/>
              <a:t>根目录（</a:t>
            </a:r>
            <a:r>
              <a:rPr lang="en-US" altLang="zh-CN" dirty="0"/>
              <a:t>/</a:t>
            </a:r>
            <a:r>
              <a:rPr lang="zh-CN" altLang="en-US" dirty="0"/>
              <a:t>）、用户目录（</a:t>
            </a:r>
            <a:r>
              <a:rPr lang="en-US" altLang="zh-CN" dirty="0"/>
              <a:t>/home</a:t>
            </a:r>
            <a:r>
              <a:rPr lang="zh-CN" altLang="en-US" dirty="0"/>
              <a:t>）、临时目录（</a:t>
            </a:r>
            <a:r>
              <a:rPr lang="en-US" altLang="zh-CN" dirty="0"/>
              <a:t>/</a:t>
            </a:r>
            <a:r>
              <a:rPr lang="en-US" altLang="zh-CN" dirty="0" err="1"/>
              <a:t>tmp</a:t>
            </a:r>
            <a:r>
              <a:rPr lang="zh-CN" altLang="en-US" dirty="0"/>
              <a:t>）等应分开到不同的磁盘分区</a:t>
            </a:r>
            <a:endParaRPr lang="en-US" altLang="zh-CN" dirty="0"/>
          </a:p>
          <a:p>
            <a:pPr lvl="1"/>
            <a:r>
              <a:rPr lang="zh-CN" altLang="en-US" dirty="0"/>
              <a:t>自定义</a:t>
            </a:r>
            <a:r>
              <a:rPr lang="zh-CN" altLang="en-US" dirty="0" smtClean="0"/>
              <a:t>安装，选择需要的软件包</a:t>
            </a:r>
            <a:endParaRPr lang="en-US" altLang="zh-CN" dirty="0" smtClean="0"/>
          </a:p>
          <a:p>
            <a:pPr lvl="2"/>
            <a:r>
              <a:rPr lang="zh-CN" altLang="en-US" dirty="0"/>
              <a:t>不安装全部软件包，尤其是那些不需要的网络服务包</a:t>
            </a:r>
          </a:p>
          <a:p>
            <a:r>
              <a:rPr lang="zh-CN" altLang="en-US" dirty="0" smtClean="0"/>
              <a:t>系统补丁</a:t>
            </a:r>
            <a:endParaRPr lang="en-US" altLang="zh-CN" dirty="0" smtClean="0"/>
          </a:p>
          <a:p>
            <a:pPr lvl="1"/>
            <a:r>
              <a:rPr lang="zh-CN" altLang="en-US" dirty="0" smtClean="0"/>
              <a:t>及时</a:t>
            </a:r>
            <a:r>
              <a:rPr lang="zh-CN" altLang="en-US" dirty="0"/>
              <a:t>安装系统</a:t>
            </a:r>
            <a:r>
              <a:rPr lang="zh-CN" altLang="en-US" dirty="0" smtClean="0"/>
              <a:t>补丁</a:t>
            </a:r>
            <a:endParaRPr lang="en-US" altLang="zh-CN" dirty="0" smtClean="0"/>
          </a:p>
          <a:p>
            <a:pPr lvl="1"/>
            <a:r>
              <a:rPr lang="zh-CN" altLang="en-US" dirty="0" smtClean="0"/>
              <a:t>更新</a:t>
            </a:r>
            <a:r>
              <a:rPr lang="zh-CN" altLang="en-US" dirty="0"/>
              <a:t>补丁前，要求先在测试系统上对补丁进行</a:t>
            </a:r>
            <a:r>
              <a:rPr lang="zh-CN" altLang="en-US" dirty="0" smtClean="0"/>
              <a:t>可用性</a:t>
            </a:r>
            <a:r>
              <a:rPr lang="zh-CN" altLang="en-US" dirty="0"/>
              <a:t>和兼容性验证</a:t>
            </a:r>
          </a:p>
          <a:p>
            <a:endParaRPr lang="zh-CN" altLang="en-US" dirty="0"/>
          </a:p>
        </p:txBody>
      </p:sp>
    </p:spTree>
    <p:extLst>
      <p:ext uri="{BB962C8B-B14F-4D97-AF65-F5344CB8AC3E}">
        <p14:creationId xmlns:p14="http://schemas.microsoft.com/office/powerpoint/2010/main" val="1079855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设置</a:t>
            </a:r>
            <a:r>
              <a:rPr lang="en-US" altLang="zh-CN" dirty="0" smtClean="0"/>
              <a:t>——</a:t>
            </a:r>
            <a:r>
              <a:rPr lang="zh-CN" altLang="en-US" dirty="0"/>
              <a:t>账号和口令安全</a:t>
            </a:r>
          </a:p>
        </p:txBody>
      </p:sp>
      <p:sp>
        <p:nvSpPr>
          <p:cNvPr id="3" name="内容占位符 2"/>
          <p:cNvSpPr>
            <a:spLocks noGrp="1"/>
          </p:cNvSpPr>
          <p:nvPr>
            <p:ph idx="1"/>
          </p:nvPr>
        </p:nvSpPr>
        <p:spPr/>
        <p:txBody>
          <a:bodyPr/>
          <a:lstStyle/>
          <a:p>
            <a:r>
              <a:rPr lang="zh-CN" altLang="en-US" dirty="0" smtClean="0"/>
              <a:t>账号通用配置</a:t>
            </a:r>
            <a:endParaRPr lang="en-US" altLang="zh-CN" dirty="0" smtClean="0"/>
          </a:p>
          <a:p>
            <a:r>
              <a:rPr lang="zh-CN" altLang="en-US" dirty="0" smtClean="0"/>
              <a:t>保护</a:t>
            </a:r>
            <a:r>
              <a:rPr lang="en-US" altLang="zh-CN" dirty="0" smtClean="0"/>
              <a:t>root</a:t>
            </a:r>
            <a:r>
              <a:rPr lang="zh-CN" altLang="en-US" dirty="0" smtClean="0"/>
              <a:t>账号</a:t>
            </a:r>
            <a:endParaRPr lang="en-US" altLang="zh-CN" dirty="0" smtClean="0"/>
          </a:p>
          <a:p>
            <a:r>
              <a:rPr lang="zh-CN" altLang="en-US" dirty="0" smtClean="0"/>
              <a:t>口令安全策略</a:t>
            </a:r>
            <a:endParaRPr lang="zh-CN" altLang="en-US" dirty="0"/>
          </a:p>
        </p:txBody>
      </p:sp>
    </p:spTree>
    <p:extLst>
      <p:ext uri="{BB962C8B-B14F-4D97-AF65-F5344CB8AC3E}">
        <p14:creationId xmlns:p14="http://schemas.microsoft.com/office/powerpoint/2010/main" val="1235803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40012" y="260351"/>
            <a:ext cx="7740464" cy="487363"/>
          </a:xfrm>
        </p:spPr>
        <p:txBody>
          <a:bodyPr/>
          <a:lstStyle/>
          <a:p>
            <a:r>
              <a:rPr lang="zh-CN" altLang="en-US" dirty="0"/>
              <a:t>账号和口令</a:t>
            </a:r>
            <a:r>
              <a:rPr lang="zh-CN" altLang="en-US" dirty="0" smtClean="0"/>
              <a:t>安全</a:t>
            </a:r>
            <a:r>
              <a:rPr lang="en-US" altLang="zh-CN" dirty="0" smtClean="0"/>
              <a:t>——</a:t>
            </a:r>
            <a:r>
              <a:rPr lang="zh-CN" altLang="en-US" dirty="0"/>
              <a:t>账号通用</a:t>
            </a:r>
            <a:r>
              <a:rPr lang="zh-CN" altLang="en-US" dirty="0" smtClean="0"/>
              <a:t>配置（</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zh-CN" dirty="0" smtClean="0"/>
              <a:t>检查</a:t>
            </a:r>
            <a:r>
              <a:rPr lang="zh-CN" altLang="en-US" dirty="0" smtClean="0"/>
              <a:t>、</a:t>
            </a:r>
            <a:r>
              <a:rPr lang="zh-CN" altLang="zh-CN" dirty="0" smtClean="0"/>
              <a:t>清除</a:t>
            </a:r>
            <a:r>
              <a:rPr lang="zh-CN" altLang="en-US" dirty="0" smtClean="0"/>
              <a:t>系统中</a:t>
            </a:r>
            <a:r>
              <a:rPr lang="zh-CN" altLang="zh-CN" dirty="0" smtClean="0"/>
              <a:t>多余</a:t>
            </a:r>
            <a:r>
              <a:rPr lang="zh-CN" altLang="zh-CN" dirty="0"/>
              <a:t>账号</a:t>
            </a:r>
          </a:p>
          <a:p>
            <a:pPr lvl="1"/>
            <a:r>
              <a:rPr lang="zh-CN" altLang="en-US" dirty="0" smtClean="0"/>
              <a:t>检查</a:t>
            </a:r>
            <a:endParaRPr lang="en-US" altLang="zh-CN" dirty="0" smtClean="0"/>
          </a:p>
          <a:p>
            <a:pPr lvl="2"/>
            <a:r>
              <a:rPr lang="en-US" altLang="zh-CN" dirty="0" smtClean="0"/>
              <a:t>#</a:t>
            </a:r>
            <a:r>
              <a:rPr lang="en-US" altLang="zh-CN" dirty="0"/>
              <a:t>cat /</a:t>
            </a:r>
            <a:r>
              <a:rPr lang="en-US" altLang="zh-CN" dirty="0" err="1"/>
              <a:t>etc</a:t>
            </a:r>
            <a:r>
              <a:rPr lang="en-US" altLang="zh-CN" dirty="0"/>
              <a:t>/</a:t>
            </a:r>
            <a:r>
              <a:rPr lang="en-US" altLang="zh-CN" dirty="0" err="1"/>
              <a:t>passwd</a:t>
            </a:r>
            <a:endParaRPr lang="zh-CN" altLang="zh-CN" dirty="0"/>
          </a:p>
          <a:p>
            <a:pPr lvl="2"/>
            <a:r>
              <a:rPr lang="en-US" altLang="zh-CN" dirty="0"/>
              <a:t>#cat /</a:t>
            </a:r>
            <a:r>
              <a:rPr lang="en-US" altLang="zh-CN" dirty="0" err="1"/>
              <a:t>etc</a:t>
            </a:r>
            <a:r>
              <a:rPr lang="en-US" altLang="zh-CN" dirty="0"/>
              <a:t>/shadow</a:t>
            </a:r>
            <a:endParaRPr lang="zh-CN" altLang="zh-CN" dirty="0"/>
          </a:p>
          <a:p>
            <a:pPr lvl="1"/>
            <a:r>
              <a:rPr lang="zh-CN" altLang="en-US" dirty="0" smtClean="0"/>
              <a:t>清除多余账号</a:t>
            </a:r>
            <a:endParaRPr lang="en-US" altLang="zh-CN" dirty="0" smtClean="0"/>
          </a:p>
          <a:p>
            <a:pPr lvl="1"/>
            <a:r>
              <a:rPr lang="zh-CN" altLang="en-US" dirty="0" smtClean="0"/>
              <a:t>锁定账号</a:t>
            </a:r>
            <a:endParaRPr lang="en-US" altLang="zh-CN" dirty="0" smtClean="0"/>
          </a:p>
          <a:p>
            <a:pPr lvl="2"/>
            <a:r>
              <a:rPr lang="zh-CN" altLang="en-US" dirty="0" smtClean="0"/>
              <a:t>特殊</a:t>
            </a:r>
            <a:r>
              <a:rPr lang="zh-CN" altLang="zh-CN" dirty="0" smtClean="0"/>
              <a:t>保留</a:t>
            </a:r>
            <a:r>
              <a:rPr lang="zh-CN" altLang="zh-CN" dirty="0"/>
              <a:t>的系统伪</a:t>
            </a:r>
            <a:r>
              <a:rPr lang="zh-CN" altLang="zh-CN" dirty="0" smtClean="0"/>
              <a:t>账户</a:t>
            </a:r>
            <a:r>
              <a:rPr lang="zh-CN" altLang="en-US" dirty="0" smtClean="0"/>
              <a:t>，可以设置锁定登录</a:t>
            </a:r>
            <a:endParaRPr lang="en-US" altLang="zh-CN" dirty="0" smtClean="0"/>
          </a:p>
          <a:p>
            <a:pPr lvl="2"/>
            <a:r>
              <a:rPr lang="zh-CN" altLang="en-US" dirty="0" smtClean="0"/>
              <a:t>锁定命令：</a:t>
            </a:r>
            <a:r>
              <a:rPr lang="en-US" altLang="zh-CN" dirty="0" smtClean="0"/>
              <a:t>#</a:t>
            </a:r>
            <a:r>
              <a:rPr lang="en-US" altLang="zh-CN" dirty="0" err="1" smtClean="0"/>
              <a:t>passwd</a:t>
            </a:r>
            <a:r>
              <a:rPr lang="en-US" altLang="zh-CN" dirty="0" smtClean="0"/>
              <a:t> </a:t>
            </a:r>
            <a:r>
              <a:rPr lang="en-US" altLang="zh-CN" dirty="0"/>
              <a:t>-l &lt;</a:t>
            </a:r>
            <a:r>
              <a:rPr lang="zh-CN" altLang="zh-CN" dirty="0"/>
              <a:t>用户名</a:t>
            </a:r>
            <a:r>
              <a:rPr lang="en-US" altLang="zh-CN" dirty="0" smtClean="0"/>
              <a:t>&gt;</a:t>
            </a:r>
          </a:p>
          <a:p>
            <a:pPr lvl="2"/>
            <a:r>
              <a:rPr lang="zh-CN" altLang="zh-CN" dirty="0" smtClean="0"/>
              <a:t>解锁命令：</a:t>
            </a:r>
            <a:r>
              <a:rPr lang="en-US" altLang="zh-CN" dirty="0" smtClean="0"/>
              <a:t>#</a:t>
            </a:r>
            <a:r>
              <a:rPr lang="en-US" altLang="zh-CN" dirty="0" err="1" smtClean="0"/>
              <a:t>passwd</a:t>
            </a:r>
            <a:r>
              <a:rPr lang="en-US" altLang="zh-CN" dirty="0" smtClean="0"/>
              <a:t> </a:t>
            </a:r>
            <a:r>
              <a:rPr lang="en-US" altLang="zh-CN" dirty="0"/>
              <a:t>-u &lt;</a:t>
            </a:r>
            <a:r>
              <a:rPr lang="zh-CN" altLang="zh-CN" dirty="0"/>
              <a:t>用户名</a:t>
            </a:r>
            <a:r>
              <a:rPr lang="en-US" altLang="zh-CN" dirty="0" smtClean="0"/>
              <a:t>&gt;</a:t>
            </a:r>
            <a:endParaRPr lang="zh-CN" altLang="en-US" dirty="0"/>
          </a:p>
        </p:txBody>
      </p:sp>
    </p:spTree>
    <p:extLst>
      <p:ext uri="{BB962C8B-B14F-4D97-AF65-F5344CB8AC3E}">
        <p14:creationId xmlns:p14="http://schemas.microsoft.com/office/powerpoint/2010/main" val="1512043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40013" y="260351"/>
            <a:ext cx="7608887" cy="487363"/>
          </a:xfrm>
        </p:spPr>
        <p:txBody>
          <a:bodyPr/>
          <a:lstStyle/>
          <a:p>
            <a:r>
              <a:rPr lang="zh-CN" altLang="en-US" dirty="0"/>
              <a:t>账号和口令安全</a:t>
            </a:r>
            <a:r>
              <a:rPr lang="en-US" altLang="zh-CN" dirty="0"/>
              <a:t>——</a:t>
            </a:r>
            <a:r>
              <a:rPr lang="zh-CN" altLang="en-US" dirty="0"/>
              <a:t>账号通用配置</a:t>
            </a:r>
            <a:r>
              <a:rPr lang="zh-CN" altLang="en-US" dirty="0" smtClean="0"/>
              <a:t>（</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zh-CN" dirty="0"/>
              <a:t>禁用</a:t>
            </a:r>
            <a:r>
              <a:rPr lang="en-US" altLang="zh-CN" dirty="0"/>
              <a:t>root</a:t>
            </a:r>
            <a:r>
              <a:rPr lang="zh-CN" altLang="zh-CN" dirty="0"/>
              <a:t>之外的超级</a:t>
            </a:r>
            <a:r>
              <a:rPr lang="zh-CN" altLang="zh-CN" dirty="0" smtClean="0"/>
              <a:t>用户</a:t>
            </a:r>
            <a:endParaRPr lang="en-US" altLang="zh-CN" dirty="0" smtClean="0"/>
          </a:p>
          <a:p>
            <a:pPr lvl="1"/>
            <a:r>
              <a:rPr lang="zh-CN" altLang="en-US" dirty="0"/>
              <a:t>打开</a:t>
            </a:r>
            <a:r>
              <a:rPr lang="zh-CN" altLang="en-US" dirty="0" smtClean="0"/>
              <a:t>系统账号</a:t>
            </a:r>
            <a:r>
              <a:rPr lang="zh-CN" altLang="en-US" dirty="0"/>
              <a:t>文件</a:t>
            </a:r>
            <a:r>
              <a:rPr lang="en-US" altLang="zh-CN" dirty="0"/>
              <a:t>/</a:t>
            </a:r>
            <a:r>
              <a:rPr lang="en-US" altLang="zh-CN" dirty="0" err="1"/>
              <a:t>etc</a:t>
            </a:r>
            <a:r>
              <a:rPr lang="en-US" altLang="zh-CN" dirty="0"/>
              <a:t>/</a:t>
            </a:r>
            <a:r>
              <a:rPr lang="en-US" altLang="zh-CN" dirty="0" err="1"/>
              <a:t>passwd</a:t>
            </a:r>
            <a:endParaRPr lang="zh-CN" altLang="en-US" dirty="0"/>
          </a:p>
          <a:p>
            <a:pPr lvl="1"/>
            <a:r>
              <a:rPr lang="zh-CN" altLang="en-US" dirty="0" smtClean="0"/>
              <a:t>若</a:t>
            </a:r>
            <a:r>
              <a:rPr lang="zh-CN" altLang="en-US" dirty="0"/>
              <a:t>用户</a:t>
            </a:r>
            <a:r>
              <a:rPr lang="en-US" altLang="zh-CN" dirty="0"/>
              <a:t>ID=0</a:t>
            </a:r>
            <a:r>
              <a:rPr lang="zh-CN" altLang="en-US" dirty="0"/>
              <a:t>，则</a:t>
            </a:r>
            <a:r>
              <a:rPr lang="zh-CN" altLang="en-US" dirty="0" smtClean="0"/>
              <a:t>表示该</a:t>
            </a:r>
            <a:r>
              <a:rPr lang="zh-CN" altLang="en-US" dirty="0"/>
              <a:t>用户拥有超级用户的</a:t>
            </a:r>
            <a:r>
              <a:rPr lang="zh-CN" altLang="en-US" dirty="0" smtClean="0"/>
              <a:t>权限</a:t>
            </a:r>
            <a:endParaRPr lang="en-US" altLang="zh-CN" dirty="0" smtClean="0"/>
          </a:p>
          <a:p>
            <a:pPr lvl="1"/>
            <a:r>
              <a:rPr lang="zh-CN" altLang="en-US" dirty="0" smtClean="0"/>
              <a:t>检查是否</a:t>
            </a:r>
            <a:r>
              <a:rPr lang="zh-CN" altLang="en-US" dirty="0"/>
              <a:t>有多个</a:t>
            </a:r>
            <a:r>
              <a:rPr lang="en-US" altLang="zh-CN" dirty="0" smtClean="0"/>
              <a:t>ID=0</a:t>
            </a:r>
          </a:p>
          <a:p>
            <a:pPr lvl="1"/>
            <a:r>
              <a:rPr lang="zh-CN" altLang="en-US" dirty="0" smtClean="0"/>
              <a:t>禁用或删除多余的账号</a:t>
            </a:r>
            <a:endParaRPr lang="zh-CN" altLang="en-US" dirty="0"/>
          </a:p>
          <a:p>
            <a:endParaRPr lang="zh-CN" altLang="en-US" dirty="0"/>
          </a:p>
        </p:txBody>
      </p:sp>
    </p:spTree>
    <p:extLst>
      <p:ext uri="{BB962C8B-B14F-4D97-AF65-F5344CB8AC3E}">
        <p14:creationId xmlns:p14="http://schemas.microsoft.com/office/powerpoint/2010/main" val="3802150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40013" y="260351"/>
            <a:ext cx="7452431" cy="487363"/>
          </a:xfrm>
        </p:spPr>
        <p:txBody>
          <a:bodyPr/>
          <a:lstStyle/>
          <a:p>
            <a:r>
              <a:rPr lang="zh-CN" altLang="en-US" dirty="0"/>
              <a:t>账号和口令安全</a:t>
            </a:r>
            <a:r>
              <a:rPr lang="en-US" altLang="zh-CN" dirty="0"/>
              <a:t>——</a:t>
            </a:r>
            <a:r>
              <a:rPr lang="zh-CN" altLang="en-US" dirty="0"/>
              <a:t>账号通用配置</a:t>
            </a:r>
            <a:r>
              <a:rPr lang="zh-CN" altLang="en-US" dirty="0" smtClean="0"/>
              <a:t>（</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zh-CN" dirty="0"/>
              <a:t>检查是否存在空口令账号</a:t>
            </a:r>
          </a:p>
          <a:p>
            <a:pPr lvl="1"/>
            <a:r>
              <a:rPr lang="zh-CN" altLang="zh-CN" dirty="0" smtClean="0"/>
              <a:t>执行命令</a:t>
            </a:r>
            <a:endParaRPr lang="zh-CN" altLang="zh-CN" dirty="0"/>
          </a:p>
          <a:p>
            <a:pPr lvl="2"/>
            <a:r>
              <a:rPr lang="en-US" altLang="zh-CN" dirty="0"/>
              <a:t>#</a:t>
            </a:r>
            <a:r>
              <a:rPr lang="en-US" altLang="zh-CN" dirty="0" err="1"/>
              <a:t>awk</a:t>
            </a:r>
            <a:r>
              <a:rPr lang="en-US" altLang="zh-CN" dirty="0"/>
              <a:t> -F: </a:t>
            </a:r>
            <a:r>
              <a:rPr lang="en-US" altLang="zh-CN" dirty="0" smtClean="0"/>
              <a:t>‘( $2== </a:t>
            </a:r>
            <a:r>
              <a:rPr lang="en-US" altLang="zh-CN" dirty="0"/>
              <a:t>"") { print $1}' /</a:t>
            </a:r>
            <a:r>
              <a:rPr lang="en-US" altLang="zh-CN" dirty="0" err="1"/>
              <a:t>etc</a:t>
            </a:r>
            <a:r>
              <a:rPr lang="en-US" altLang="zh-CN" dirty="0"/>
              <a:t>/shadow</a:t>
            </a:r>
            <a:endParaRPr lang="zh-CN" altLang="zh-CN" dirty="0"/>
          </a:p>
          <a:p>
            <a:pPr lvl="1"/>
            <a:r>
              <a:rPr lang="zh-CN" altLang="zh-CN" dirty="0"/>
              <a:t>如果存在空口令账号，则对其进行锁定，或要求增加</a:t>
            </a:r>
            <a:r>
              <a:rPr lang="zh-CN" altLang="zh-CN" dirty="0" smtClean="0"/>
              <a:t>密码</a:t>
            </a:r>
            <a:endParaRPr lang="en-US" altLang="zh-CN" dirty="0" smtClean="0"/>
          </a:p>
          <a:p>
            <a:pPr lvl="1"/>
            <a:r>
              <a:rPr lang="zh-CN" altLang="zh-CN" dirty="0" smtClean="0"/>
              <a:t>要</a:t>
            </a:r>
            <a:r>
              <a:rPr lang="zh-CN" altLang="zh-CN" dirty="0"/>
              <a:t>确认空口令账户是否</a:t>
            </a:r>
            <a:r>
              <a:rPr lang="zh-CN" altLang="zh-CN" dirty="0" smtClean="0"/>
              <a:t>和</a:t>
            </a:r>
            <a:r>
              <a:rPr lang="zh-CN" altLang="en-US" dirty="0" smtClean="0"/>
              <a:t>已有</a:t>
            </a:r>
            <a:r>
              <a:rPr lang="zh-CN" altLang="zh-CN" dirty="0" smtClean="0"/>
              <a:t>应用</a:t>
            </a:r>
            <a:r>
              <a:rPr lang="zh-CN" altLang="zh-CN" dirty="0"/>
              <a:t>关联，增加密码是否会引起应用无法连接的问题</a:t>
            </a:r>
            <a:endParaRPr lang="zh-CN" altLang="en-US" dirty="0"/>
          </a:p>
        </p:txBody>
      </p:sp>
    </p:spTree>
    <p:extLst>
      <p:ext uri="{BB962C8B-B14F-4D97-AF65-F5344CB8AC3E}">
        <p14:creationId xmlns:p14="http://schemas.microsoft.com/office/powerpoint/2010/main" val="3613530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10A2350-A4CA-4373-935A-63772E832868}"/>
              </a:ext>
            </a:extLst>
          </p:cNvPr>
          <p:cNvSpPr>
            <a:spLocks noGrp="1"/>
          </p:cNvSpPr>
          <p:nvPr>
            <p:ph type="title"/>
          </p:nvPr>
        </p:nvSpPr>
        <p:spPr/>
        <p:txBody>
          <a:bodyPr/>
          <a:lstStyle/>
          <a:p>
            <a:r>
              <a:rPr lang="zh-CN" altLang="en-US" dirty="0"/>
              <a:t>知识体系</a:t>
            </a:r>
          </a:p>
        </p:txBody>
      </p:sp>
      <p:sp>
        <p:nvSpPr>
          <p:cNvPr id="43" name="灯片编号占位符 4">
            <a:extLst>
              <a:ext uri="{FF2B5EF4-FFF2-40B4-BE49-F238E27FC236}">
                <a16:creationId xmlns:a16="http://schemas.microsoft.com/office/drawing/2014/main" xmlns="" id="{96FAB31A-5402-420F-B6A4-743D2BD3442E}"/>
              </a:ext>
            </a:extLst>
          </p:cNvPr>
          <p:cNvSpPr txBox="1">
            <a:spLocks/>
          </p:cNvSpPr>
          <p:nvPr/>
        </p:nvSpPr>
        <p:spPr>
          <a:xfrm>
            <a:off x="4191000" y="6505575"/>
            <a:ext cx="838200" cy="261938"/>
          </a:xfrm>
          <a:prstGeom prst="rect">
            <a:avLst/>
          </a:prstGeom>
          <a:noFill/>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8257DB9-2D9E-4A4D-AE3F-C5CFAF25B303}" type="slidenum">
              <a:rPr lang="zh-CN" altLang="en-US" smtClean="0"/>
              <a:pPr/>
              <a:t>2</a:t>
            </a:fld>
            <a:endParaRPr lang="en-US" altLang="zh-CN"/>
          </a:p>
        </p:txBody>
      </p:sp>
      <p:sp>
        <p:nvSpPr>
          <p:cNvPr id="44" name="Line 3">
            <a:extLst>
              <a:ext uri="{FF2B5EF4-FFF2-40B4-BE49-F238E27FC236}">
                <a16:creationId xmlns:a16="http://schemas.microsoft.com/office/drawing/2014/main" xmlns="" id="{70C0E0B1-2CEF-4E8A-A6E9-1C1DE39EF6C6}"/>
              </a:ext>
            </a:extLst>
          </p:cNvPr>
          <p:cNvSpPr>
            <a:spLocks noChangeShapeType="1"/>
          </p:cNvSpPr>
          <p:nvPr/>
        </p:nvSpPr>
        <p:spPr bwMode="auto">
          <a:xfrm>
            <a:off x="3575720" y="1341277"/>
            <a:ext cx="0" cy="4465637"/>
          </a:xfrm>
          <a:prstGeom prst="line">
            <a:avLst/>
          </a:prstGeom>
          <a:noFill/>
          <a:ln w="38100">
            <a:solidFill>
              <a:schemeClr val="tx1"/>
            </a:solidFill>
            <a:prstDash val="dash"/>
            <a:round/>
            <a:headEnd/>
            <a:tailEnd/>
          </a:ln>
        </p:spPr>
        <p:txBody>
          <a:bodyPr anchor="ctr"/>
          <a:lstStyle/>
          <a:p>
            <a:endParaRPr lang="zh-CN" altLang="en-US"/>
          </a:p>
        </p:txBody>
      </p:sp>
      <p:sp>
        <p:nvSpPr>
          <p:cNvPr id="45" name="AutoShape 4">
            <a:extLst>
              <a:ext uri="{FF2B5EF4-FFF2-40B4-BE49-F238E27FC236}">
                <a16:creationId xmlns:a16="http://schemas.microsoft.com/office/drawing/2014/main" xmlns="" id="{9BEF6BB8-2BBF-42C6-8FC9-65BEA9FA5E95}"/>
              </a:ext>
            </a:extLst>
          </p:cNvPr>
          <p:cNvSpPr>
            <a:spLocks noChangeArrowheads="1"/>
          </p:cNvSpPr>
          <p:nvPr/>
        </p:nvSpPr>
        <p:spPr bwMode="auto">
          <a:xfrm>
            <a:off x="1199044" y="3285455"/>
            <a:ext cx="2148832" cy="647700"/>
          </a:xfrm>
          <a:prstGeom prst="roundRect">
            <a:avLst>
              <a:gd name="adj" fmla="val 16667"/>
            </a:avLst>
          </a:prstGeom>
          <a:gradFill rotWithShape="1">
            <a:gsLst>
              <a:gs pos="0">
                <a:srgbClr val="99CCFF"/>
              </a:gs>
              <a:gs pos="100000">
                <a:srgbClr val="E3F1FF"/>
              </a:gs>
            </a:gsLst>
            <a:lin ang="5400000" scaled="1"/>
          </a:gradFill>
          <a:ln w="38100">
            <a:solidFill>
              <a:srgbClr val="3366FF"/>
            </a:solidFill>
            <a:round/>
            <a:headEnd/>
            <a:tailEnd/>
          </a:ln>
        </p:spPr>
        <p:txBody>
          <a:bodyPr anchor="ctr"/>
          <a:lstStyle/>
          <a:p>
            <a:pPr algn="ctr" eaLnBrk="0" hangingPunct="0"/>
            <a:r>
              <a:rPr lang="en-US" altLang="zh-CN" b="1" dirty="0">
                <a:solidFill>
                  <a:srgbClr val="040404"/>
                </a:solidFill>
              </a:rPr>
              <a:t>Linux</a:t>
            </a:r>
            <a:r>
              <a:rPr lang="zh-CN" altLang="en-US" b="1" dirty="0">
                <a:solidFill>
                  <a:srgbClr val="040404"/>
                </a:solidFill>
              </a:rPr>
              <a:t>系统安全</a:t>
            </a:r>
          </a:p>
        </p:txBody>
      </p:sp>
      <p:sp>
        <p:nvSpPr>
          <p:cNvPr id="46" name="Text Box 5">
            <a:extLst>
              <a:ext uri="{FF2B5EF4-FFF2-40B4-BE49-F238E27FC236}">
                <a16:creationId xmlns:a16="http://schemas.microsoft.com/office/drawing/2014/main" xmlns="" id="{5315387B-A121-41E4-A26E-1DF421955550}"/>
              </a:ext>
            </a:extLst>
          </p:cNvPr>
          <p:cNvSpPr txBox="1">
            <a:spLocks noChangeArrowheads="1"/>
          </p:cNvSpPr>
          <p:nvPr/>
        </p:nvSpPr>
        <p:spPr bwMode="auto">
          <a:xfrm>
            <a:off x="1847528" y="5445224"/>
            <a:ext cx="1092193" cy="366713"/>
          </a:xfrm>
          <a:prstGeom prst="rect">
            <a:avLst/>
          </a:prstGeom>
          <a:noFill/>
          <a:ln w="9525" algn="ctr">
            <a:noFill/>
            <a:miter lim="800000"/>
            <a:headEnd/>
            <a:tailEnd/>
          </a:ln>
        </p:spPr>
        <p:txBody>
          <a:bodyPr>
            <a:spAutoFit/>
          </a:bodyPr>
          <a:lstStyle/>
          <a:p>
            <a:pPr algn="ctr"/>
            <a:r>
              <a:rPr lang="zh-CN" altLang="en-US" b="1" dirty="0">
                <a:solidFill>
                  <a:srgbClr val="B01302"/>
                </a:solidFill>
              </a:rPr>
              <a:t>知识体</a:t>
            </a:r>
          </a:p>
        </p:txBody>
      </p:sp>
      <p:sp>
        <p:nvSpPr>
          <p:cNvPr id="47" name="Text Box 6">
            <a:extLst>
              <a:ext uri="{FF2B5EF4-FFF2-40B4-BE49-F238E27FC236}">
                <a16:creationId xmlns:a16="http://schemas.microsoft.com/office/drawing/2014/main" xmlns="" id="{3E7900A6-F52A-4BCC-8952-E8EB1BCB75E2}"/>
              </a:ext>
            </a:extLst>
          </p:cNvPr>
          <p:cNvSpPr txBox="1">
            <a:spLocks noChangeArrowheads="1"/>
          </p:cNvSpPr>
          <p:nvPr/>
        </p:nvSpPr>
        <p:spPr bwMode="auto">
          <a:xfrm>
            <a:off x="4295800" y="5438551"/>
            <a:ext cx="1092193" cy="366713"/>
          </a:xfrm>
          <a:prstGeom prst="rect">
            <a:avLst/>
          </a:prstGeom>
          <a:noFill/>
          <a:ln w="9525" algn="ctr">
            <a:noFill/>
            <a:miter lim="800000"/>
            <a:headEnd/>
            <a:tailEnd/>
          </a:ln>
        </p:spPr>
        <p:txBody>
          <a:bodyPr>
            <a:spAutoFit/>
          </a:bodyPr>
          <a:lstStyle/>
          <a:p>
            <a:pPr algn="ctr"/>
            <a:r>
              <a:rPr lang="zh-CN" altLang="en-US" b="1" dirty="0">
                <a:solidFill>
                  <a:srgbClr val="B01302"/>
                </a:solidFill>
              </a:rPr>
              <a:t>知识域</a:t>
            </a:r>
          </a:p>
        </p:txBody>
      </p:sp>
      <p:sp>
        <p:nvSpPr>
          <p:cNvPr id="49" name="Line 8">
            <a:extLst>
              <a:ext uri="{FF2B5EF4-FFF2-40B4-BE49-F238E27FC236}">
                <a16:creationId xmlns:a16="http://schemas.microsoft.com/office/drawing/2014/main" xmlns="" id="{02868999-2CA2-45EA-9142-0858C04B4B42}"/>
              </a:ext>
            </a:extLst>
          </p:cNvPr>
          <p:cNvSpPr>
            <a:spLocks noChangeShapeType="1"/>
          </p:cNvSpPr>
          <p:nvPr/>
        </p:nvSpPr>
        <p:spPr bwMode="auto">
          <a:xfrm>
            <a:off x="5951984" y="1340768"/>
            <a:ext cx="36513" cy="4464049"/>
          </a:xfrm>
          <a:prstGeom prst="line">
            <a:avLst/>
          </a:prstGeom>
          <a:noFill/>
          <a:ln w="38100">
            <a:solidFill>
              <a:schemeClr val="tx1"/>
            </a:solidFill>
            <a:prstDash val="dash"/>
            <a:round/>
            <a:headEnd/>
            <a:tailEnd/>
          </a:ln>
        </p:spPr>
        <p:txBody>
          <a:bodyPr anchor="ctr"/>
          <a:lstStyle/>
          <a:p>
            <a:endParaRPr lang="zh-CN" altLang="en-US"/>
          </a:p>
        </p:txBody>
      </p:sp>
      <p:sp>
        <p:nvSpPr>
          <p:cNvPr id="50" name="AutoShape 9">
            <a:extLst>
              <a:ext uri="{FF2B5EF4-FFF2-40B4-BE49-F238E27FC236}">
                <a16:creationId xmlns:a16="http://schemas.microsoft.com/office/drawing/2014/main" xmlns="" id="{036ACB4F-0A6D-40DC-8EEF-0102C6912C73}"/>
              </a:ext>
            </a:extLst>
          </p:cNvPr>
          <p:cNvSpPr>
            <a:spLocks noChangeArrowheads="1"/>
          </p:cNvSpPr>
          <p:nvPr/>
        </p:nvSpPr>
        <p:spPr bwMode="auto">
          <a:xfrm>
            <a:off x="4187908" y="1743575"/>
            <a:ext cx="1439854" cy="576263"/>
          </a:xfrm>
          <a:prstGeom prst="flowChartAlternateProcess">
            <a:avLst/>
          </a:prstGeom>
          <a:gradFill rotWithShape="1">
            <a:gsLst>
              <a:gs pos="0">
                <a:srgbClr val="9966FF"/>
              </a:gs>
              <a:gs pos="100000">
                <a:srgbClr val="6B47B2"/>
              </a:gs>
            </a:gsLst>
            <a:lin ang="5400000" scaled="1"/>
          </a:gradFill>
          <a:ln w="25400">
            <a:solidFill>
              <a:srgbClr val="3366FF"/>
            </a:solidFill>
            <a:miter lim="800000"/>
            <a:headEnd/>
            <a:tailEnd/>
          </a:ln>
        </p:spPr>
        <p:txBody>
          <a:bodyPr wrap="none" lIns="36000" rIns="36000" anchor="ctr"/>
          <a:lstStyle/>
          <a:p>
            <a:pPr algn="ctr"/>
            <a:r>
              <a:rPr lang="zh-CN" altLang="en-US" b="1" dirty="0">
                <a:solidFill>
                  <a:schemeClr val="bg1"/>
                </a:solidFill>
              </a:rPr>
              <a:t>账户安全</a:t>
            </a:r>
          </a:p>
        </p:txBody>
      </p:sp>
      <p:sp>
        <p:nvSpPr>
          <p:cNvPr id="51" name="Text Box 11">
            <a:extLst>
              <a:ext uri="{FF2B5EF4-FFF2-40B4-BE49-F238E27FC236}">
                <a16:creationId xmlns:a16="http://schemas.microsoft.com/office/drawing/2014/main" xmlns="" id="{E618A23A-6AB2-4AC5-A777-D8FE65AF0AFA}"/>
              </a:ext>
            </a:extLst>
          </p:cNvPr>
          <p:cNvSpPr txBox="1">
            <a:spLocks noChangeArrowheads="1"/>
          </p:cNvSpPr>
          <p:nvPr/>
        </p:nvSpPr>
        <p:spPr bwMode="auto">
          <a:xfrm>
            <a:off x="7046613" y="5429437"/>
            <a:ext cx="1435286" cy="369332"/>
          </a:xfrm>
          <a:prstGeom prst="rect">
            <a:avLst/>
          </a:prstGeom>
          <a:noFill/>
          <a:ln w="9525" algn="ctr">
            <a:noFill/>
            <a:miter lim="800000"/>
            <a:headEnd/>
            <a:tailEnd/>
          </a:ln>
        </p:spPr>
        <p:txBody>
          <a:bodyPr wrap="square">
            <a:spAutoFit/>
          </a:bodyPr>
          <a:lstStyle/>
          <a:p>
            <a:pPr algn="ctr"/>
            <a:r>
              <a:rPr lang="zh-CN" altLang="en-US" b="1" dirty="0">
                <a:solidFill>
                  <a:srgbClr val="B01302"/>
                </a:solidFill>
              </a:rPr>
              <a:t>知识子域</a:t>
            </a:r>
          </a:p>
        </p:txBody>
      </p:sp>
      <p:grpSp>
        <p:nvGrpSpPr>
          <p:cNvPr id="60" name="Group 42">
            <a:extLst>
              <a:ext uri="{FF2B5EF4-FFF2-40B4-BE49-F238E27FC236}">
                <a16:creationId xmlns:a16="http://schemas.microsoft.com/office/drawing/2014/main" xmlns="" id="{F6278209-8ED9-4970-BD57-70D02EB71DC7}"/>
              </a:ext>
            </a:extLst>
          </p:cNvPr>
          <p:cNvGrpSpPr>
            <a:grpSpLocks/>
          </p:cNvGrpSpPr>
          <p:nvPr/>
        </p:nvGrpSpPr>
        <p:grpSpPr bwMode="auto">
          <a:xfrm>
            <a:off x="6538031" y="1354367"/>
            <a:ext cx="2438289" cy="418794"/>
            <a:chOff x="535" y="663"/>
            <a:chExt cx="1142" cy="272"/>
          </a:xfrm>
        </p:grpSpPr>
        <p:grpSp>
          <p:nvGrpSpPr>
            <p:cNvPr id="61" name="Group 43">
              <a:extLst>
                <a:ext uri="{FF2B5EF4-FFF2-40B4-BE49-F238E27FC236}">
                  <a16:creationId xmlns:a16="http://schemas.microsoft.com/office/drawing/2014/main" xmlns="" id="{065B06FA-6871-44DE-A3C6-363302592C6F}"/>
                </a:ext>
              </a:extLst>
            </p:cNvPr>
            <p:cNvGrpSpPr>
              <a:grpSpLocks/>
            </p:cNvGrpSpPr>
            <p:nvPr/>
          </p:nvGrpSpPr>
          <p:grpSpPr bwMode="auto">
            <a:xfrm>
              <a:off x="535" y="663"/>
              <a:ext cx="1139" cy="272"/>
              <a:chOff x="2272" y="1479"/>
              <a:chExt cx="1363" cy="1800"/>
            </a:xfrm>
          </p:grpSpPr>
          <p:sp>
            <p:nvSpPr>
              <p:cNvPr id="63" name="AutoShape 44">
                <a:extLst>
                  <a:ext uri="{FF2B5EF4-FFF2-40B4-BE49-F238E27FC236}">
                    <a16:creationId xmlns:a16="http://schemas.microsoft.com/office/drawing/2014/main" xmlns="" id="{07720B4A-D5EF-4B15-B1D1-D4F97DEB77CF}"/>
                  </a:ext>
                </a:extLst>
              </p:cNvPr>
              <p:cNvSpPr>
                <a:spLocks noChangeArrowheads="1"/>
              </p:cNvSpPr>
              <p:nvPr/>
            </p:nvSpPr>
            <p:spPr bwMode="gray">
              <a:xfrm>
                <a:off x="2272" y="1479"/>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p:spPr>
            <p:txBody>
              <a:bodyPr wrap="none" anchor="ctr"/>
              <a:lstStyle/>
              <a:p>
                <a:endParaRPr lang="zh-CN" altLang="en-US"/>
              </a:p>
            </p:txBody>
          </p:sp>
          <p:sp>
            <p:nvSpPr>
              <p:cNvPr id="64" name="AutoShape 45">
                <a:extLst>
                  <a:ext uri="{FF2B5EF4-FFF2-40B4-BE49-F238E27FC236}">
                    <a16:creationId xmlns:a16="http://schemas.microsoft.com/office/drawing/2014/main" xmlns="" id="{4152E881-90A2-41B0-97E7-459CE69D1C0E}"/>
                  </a:ext>
                </a:extLst>
              </p:cNvPr>
              <p:cNvSpPr>
                <a:spLocks noChangeArrowheads="1"/>
              </p:cNvSpPr>
              <p:nvPr/>
            </p:nvSpPr>
            <p:spPr bwMode="gray">
              <a:xfrm>
                <a:off x="2293" y="1484"/>
                <a:ext cx="1322" cy="1766"/>
              </a:xfrm>
              <a:prstGeom prst="roundRect">
                <a:avLst>
                  <a:gd name="adj" fmla="val 16667"/>
                </a:avLst>
              </a:prstGeom>
              <a:solidFill>
                <a:srgbClr val="73E77E"/>
              </a:solidFill>
              <a:ln w="9525">
                <a:noFill/>
                <a:round/>
                <a:headEnd/>
                <a:tailEnd/>
              </a:ln>
            </p:spPr>
            <p:txBody>
              <a:bodyPr wrap="none" anchor="ctr"/>
              <a:lstStyle/>
              <a:p>
                <a:endParaRPr lang="zh-CN" altLang="en-US"/>
              </a:p>
            </p:txBody>
          </p:sp>
          <p:sp>
            <p:nvSpPr>
              <p:cNvPr id="65" name="AutoShape 46">
                <a:extLst>
                  <a:ext uri="{FF2B5EF4-FFF2-40B4-BE49-F238E27FC236}">
                    <a16:creationId xmlns:a16="http://schemas.microsoft.com/office/drawing/2014/main" xmlns="" id="{181ABE19-D35B-48C4-ADEA-B3375E88790A}"/>
                  </a:ext>
                </a:extLst>
              </p:cNvPr>
              <p:cNvSpPr>
                <a:spLocks noChangeArrowheads="1"/>
              </p:cNvSpPr>
              <p:nvPr/>
            </p:nvSpPr>
            <p:spPr bwMode="gray">
              <a:xfrm>
                <a:off x="2304" y="2784"/>
                <a:ext cx="1304" cy="447"/>
              </a:xfrm>
              <a:prstGeom prst="roundRect">
                <a:avLst>
                  <a:gd name="adj" fmla="val 50000"/>
                </a:avLst>
              </a:prstGeom>
              <a:gradFill rotWithShape="1">
                <a:gsLst>
                  <a:gs pos="0">
                    <a:srgbClr val="73E77E"/>
                  </a:gs>
                  <a:gs pos="100000">
                    <a:srgbClr val="B3F2B9"/>
                  </a:gs>
                </a:gsLst>
                <a:lin ang="5400000" scaled="1"/>
              </a:gradFill>
              <a:ln w="9525">
                <a:noFill/>
                <a:round/>
                <a:headEnd/>
                <a:tailEnd/>
              </a:ln>
            </p:spPr>
            <p:txBody>
              <a:bodyPr wrap="none" anchor="ctr"/>
              <a:lstStyle/>
              <a:p>
                <a:endParaRPr lang="zh-CN" altLang="en-US"/>
              </a:p>
            </p:txBody>
          </p:sp>
          <p:sp>
            <p:nvSpPr>
              <p:cNvPr id="66" name="AutoShape 47">
                <a:extLst>
                  <a:ext uri="{FF2B5EF4-FFF2-40B4-BE49-F238E27FC236}">
                    <a16:creationId xmlns:a16="http://schemas.microsoft.com/office/drawing/2014/main" xmlns="" id="{2D84E8B8-7BF3-4385-90F6-F9CAA8C3230E}"/>
                  </a:ext>
                </a:extLst>
              </p:cNvPr>
              <p:cNvSpPr>
                <a:spLocks noChangeArrowheads="1"/>
              </p:cNvSpPr>
              <p:nvPr/>
            </p:nvSpPr>
            <p:spPr bwMode="gray">
              <a:xfrm>
                <a:off x="2304" y="1498"/>
                <a:ext cx="1304" cy="446"/>
              </a:xfrm>
              <a:prstGeom prst="roundRect">
                <a:avLst>
                  <a:gd name="adj" fmla="val 50000"/>
                </a:avLst>
              </a:prstGeom>
              <a:gradFill rotWithShape="1">
                <a:gsLst>
                  <a:gs pos="0">
                    <a:srgbClr val="D0F7D4"/>
                  </a:gs>
                  <a:gs pos="100000">
                    <a:srgbClr val="73E77E"/>
                  </a:gs>
                </a:gsLst>
                <a:lin ang="5400000" scaled="1"/>
              </a:gradFill>
              <a:ln w="9525">
                <a:noFill/>
                <a:round/>
                <a:headEnd/>
                <a:tailEnd/>
              </a:ln>
            </p:spPr>
            <p:txBody>
              <a:bodyPr wrap="none" anchor="ctr"/>
              <a:lstStyle/>
              <a:p>
                <a:endParaRPr lang="zh-CN" altLang="en-US"/>
              </a:p>
            </p:txBody>
          </p:sp>
        </p:grpSp>
        <p:sp>
          <p:nvSpPr>
            <p:cNvPr id="62" name="Rectangle 48">
              <a:extLst>
                <a:ext uri="{FF2B5EF4-FFF2-40B4-BE49-F238E27FC236}">
                  <a16:creationId xmlns:a16="http://schemas.microsoft.com/office/drawing/2014/main" xmlns="" id="{530ECB27-AD97-4684-8A6E-4EB9E23811F6}"/>
                </a:ext>
              </a:extLst>
            </p:cNvPr>
            <p:cNvSpPr>
              <a:spLocks noChangeArrowheads="1"/>
            </p:cNvSpPr>
            <p:nvPr/>
          </p:nvSpPr>
          <p:spPr bwMode="auto">
            <a:xfrm>
              <a:off x="586" y="663"/>
              <a:ext cx="1091" cy="240"/>
            </a:xfrm>
            <a:prstGeom prst="rect">
              <a:avLst/>
            </a:prstGeom>
            <a:noFill/>
            <a:ln w="9525">
              <a:noFill/>
              <a:miter lim="800000"/>
              <a:headEnd/>
              <a:tailEnd/>
            </a:ln>
          </p:spPr>
          <p:txBody>
            <a:bodyPr>
              <a:spAutoFit/>
            </a:bodyPr>
            <a:lstStyle/>
            <a:p>
              <a:r>
                <a:rPr lang="zh-CN" altLang="en-US" b="1" dirty="0">
                  <a:solidFill>
                    <a:srgbClr val="040404"/>
                  </a:solidFill>
                </a:rPr>
                <a:t>账户的基本概念</a:t>
              </a:r>
              <a:endParaRPr lang="zh-CN" altLang="zh-CN" b="1" dirty="0">
                <a:solidFill>
                  <a:srgbClr val="040404"/>
                </a:solidFill>
              </a:endParaRPr>
            </a:p>
          </p:txBody>
        </p:sp>
      </p:grpSp>
      <p:sp>
        <p:nvSpPr>
          <p:cNvPr id="82" name="AutoShape 9">
            <a:extLst>
              <a:ext uri="{FF2B5EF4-FFF2-40B4-BE49-F238E27FC236}">
                <a16:creationId xmlns:a16="http://schemas.microsoft.com/office/drawing/2014/main" xmlns="" id="{4FE86F47-3874-4BDC-97DF-FC5C882B7183}"/>
              </a:ext>
            </a:extLst>
          </p:cNvPr>
          <p:cNvSpPr>
            <a:spLocks noChangeArrowheads="1"/>
          </p:cNvSpPr>
          <p:nvPr/>
        </p:nvSpPr>
        <p:spPr bwMode="auto">
          <a:xfrm>
            <a:off x="4148729" y="3015512"/>
            <a:ext cx="1623235" cy="576263"/>
          </a:xfrm>
          <a:prstGeom prst="flowChartAlternateProcess">
            <a:avLst/>
          </a:prstGeom>
          <a:gradFill rotWithShape="1">
            <a:gsLst>
              <a:gs pos="0">
                <a:srgbClr val="9966FF"/>
              </a:gs>
              <a:gs pos="100000">
                <a:srgbClr val="6B47B2"/>
              </a:gs>
            </a:gsLst>
            <a:lin ang="5400000" scaled="1"/>
          </a:gradFill>
          <a:ln w="25400">
            <a:solidFill>
              <a:srgbClr val="3366FF"/>
            </a:solidFill>
            <a:miter lim="800000"/>
            <a:headEnd/>
            <a:tailEnd/>
          </a:ln>
        </p:spPr>
        <p:txBody>
          <a:bodyPr wrap="none" lIns="36000" rIns="36000" anchor="ctr"/>
          <a:lstStyle/>
          <a:p>
            <a:pPr algn="ctr"/>
            <a:r>
              <a:rPr lang="zh-CN" altLang="en-US" b="1" dirty="0">
                <a:solidFill>
                  <a:schemeClr val="bg1"/>
                </a:solidFill>
              </a:rPr>
              <a:t>文件系统安全</a:t>
            </a:r>
          </a:p>
        </p:txBody>
      </p:sp>
      <p:sp>
        <p:nvSpPr>
          <p:cNvPr id="83" name="AutoShape 9">
            <a:extLst>
              <a:ext uri="{FF2B5EF4-FFF2-40B4-BE49-F238E27FC236}">
                <a16:creationId xmlns:a16="http://schemas.microsoft.com/office/drawing/2014/main" xmlns="" id="{7DD893FE-E0E8-404B-802C-101A0F8C022A}"/>
              </a:ext>
            </a:extLst>
          </p:cNvPr>
          <p:cNvSpPr>
            <a:spLocks noChangeArrowheads="1"/>
          </p:cNvSpPr>
          <p:nvPr/>
        </p:nvSpPr>
        <p:spPr bwMode="auto">
          <a:xfrm>
            <a:off x="4177864" y="4429345"/>
            <a:ext cx="1439854" cy="576263"/>
          </a:xfrm>
          <a:prstGeom prst="flowChartAlternateProcess">
            <a:avLst/>
          </a:prstGeom>
          <a:gradFill rotWithShape="1">
            <a:gsLst>
              <a:gs pos="0">
                <a:srgbClr val="9966FF"/>
              </a:gs>
              <a:gs pos="100000">
                <a:srgbClr val="6B47B2"/>
              </a:gs>
            </a:gsLst>
            <a:lin ang="5400000" scaled="1"/>
          </a:gradFill>
          <a:ln w="25400">
            <a:solidFill>
              <a:srgbClr val="3366FF"/>
            </a:solidFill>
            <a:miter lim="800000"/>
            <a:headEnd/>
            <a:tailEnd/>
          </a:ln>
        </p:spPr>
        <p:txBody>
          <a:bodyPr wrap="none" lIns="36000" rIns="36000" anchor="ctr"/>
          <a:lstStyle/>
          <a:p>
            <a:pPr algn="ctr"/>
            <a:r>
              <a:rPr lang="zh-CN" altLang="en-US" b="1" dirty="0">
                <a:solidFill>
                  <a:schemeClr val="bg1"/>
                </a:solidFill>
              </a:rPr>
              <a:t>日志分析</a:t>
            </a:r>
          </a:p>
        </p:txBody>
      </p:sp>
      <p:sp>
        <p:nvSpPr>
          <p:cNvPr id="84" name="AutoShape 26">
            <a:extLst>
              <a:ext uri="{FF2B5EF4-FFF2-40B4-BE49-F238E27FC236}">
                <a16:creationId xmlns:a16="http://schemas.microsoft.com/office/drawing/2014/main" xmlns="" id="{B8FDD243-8B33-4754-A34F-522B773AF5A9}"/>
              </a:ext>
            </a:extLst>
          </p:cNvPr>
          <p:cNvSpPr>
            <a:spLocks/>
          </p:cNvSpPr>
          <p:nvPr/>
        </p:nvSpPr>
        <p:spPr bwMode="auto">
          <a:xfrm>
            <a:off x="3647727" y="1988841"/>
            <a:ext cx="336147" cy="2736304"/>
          </a:xfrm>
          <a:prstGeom prst="leftBrace">
            <a:avLst>
              <a:gd name="adj1" fmla="val 21659"/>
              <a:gd name="adj2" fmla="val 50000"/>
            </a:avLst>
          </a:prstGeom>
          <a:noFill/>
          <a:ln w="38100">
            <a:solidFill>
              <a:schemeClr val="tx1"/>
            </a:solidFill>
            <a:round/>
            <a:headEnd/>
            <a:tailEnd/>
          </a:ln>
        </p:spPr>
        <p:txBody>
          <a:bodyPr anchor="ctr"/>
          <a:lstStyle/>
          <a:p>
            <a:endParaRPr lang="zh-CN" altLang="en-US"/>
          </a:p>
        </p:txBody>
      </p:sp>
      <p:sp>
        <p:nvSpPr>
          <p:cNvPr id="85" name="AutoShape 26">
            <a:extLst>
              <a:ext uri="{FF2B5EF4-FFF2-40B4-BE49-F238E27FC236}">
                <a16:creationId xmlns:a16="http://schemas.microsoft.com/office/drawing/2014/main" xmlns="" id="{FFFB03ED-4C43-4EF0-A7AE-CFEC527E7215}"/>
              </a:ext>
            </a:extLst>
          </p:cNvPr>
          <p:cNvSpPr>
            <a:spLocks/>
          </p:cNvSpPr>
          <p:nvPr/>
        </p:nvSpPr>
        <p:spPr bwMode="auto">
          <a:xfrm>
            <a:off x="6065409" y="1556792"/>
            <a:ext cx="292606" cy="848958"/>
          </a:xfrm>
          <a:prstGeom prst="leftBrace">
            <a:avLst>
              <a:gd name="adj1" fmla="val 21659"/>
              <a:gd name="adj2" fmla="val 50000"/>
            </a:avLst>
          </a:prstGeom>
          <a:noFill/>
          <a:ln w="38100">
            <a:solidFill>
              <a:schemeClr val="tx1"/>
            </a:solidFill>
            <a:round/>
            <a:headEnd/>
            <a:tailEnd/>
          </a:ln>
        </p:spPr>
        <p:txBody>
          <a:bodyPr anchor="ctr"/>
          <a:lstStyle/>
          <a:p>
            <a:endParaRPr lang="zh-CN" altLang="en-US"/>
          </a:p>
        </p:txBody>
      </p:sp>
      <p:grpSp>
        <p:nvGrpSpPr>
          <p:cNvPr id="91" name="Group 42">
            <a:extLst>
              <a:ext uri="{FF2B5EF4-FFF2-40B4-BE49-F238E27FC236}">
                <a16:creationId xmlns:a16="http://schemas.microsoft.com/office/drawing/2014/main" xmlns="" id="{56C4A35F-84D8-49D2-9E76-FCB53ABE5F68}"/>
              </a:ext>
            </a:extLst>
          </p:cNvPr>
          <p:cNvGrpSpPr>
            <a:grpSpLocks/>
          </p:cNvGrpSpPr>
          <p:nvPr/>
        </p:nvGrpSpPr>
        <p:grpSpPr bwMode="auto">
          <a:xfrm>
            <a:off x="6529419" y="2102124"/>
            <a:ext cx="2440496" cy="418794"/>
            <a:chOff x="535" y="663"/>
            <a:chExt cx="1142" cy="272"/>
          </a:xfrm>
        </p:grpSpPr>
        <p:grpSp>
          <p:nvGrpSpPr>
            <p:cNvPr id="92" name="Group 43">
              <a:extLst>
                <a:ext uri="{FF2B5EF4-FFF2-40B4-BE49-F238E27FC236}">
                  <a16:creationId xmlns:a16="http://schemas.microsoft.com/office/drawing/2014/main" xmlns="" id="{4C8D6737-A6B1-40C4-95D2-6EBF1B7DB725}"/>
                </a:ext>
              </a:extLst>
            </p:cNvPr>
            <p:cNvGrpSpPr>
              <a:grpSpLocks/>
            </p:cNvGrpSpPr>
            <p:nvPr/>
          </p:nvGrpSpPr>
          <p:grpSpPr bwMode="auto">
            <a:xfrm>
              <a:off x="535" y="663"/>
              <a:ext cx="1139" cy="272"/>
              <a:chOff x="2272" y="1479"/>
              <a:chExt cx="1363" cy="1800"/>
            </a:xfrm>
          </p:grpSpPr>
          <p:sp>
            <p:nvSpPr>
              <p:cNvPr id="94" name="AutoShape 44">
                <a:extLst>
                  <a:ext uri="{FF2B5EF4-FFF2-40B4-BE49-F238E27FC236}">
                    <a16:creationId xmlns:a16="http://schemas.microsoft.com/office/drawing/2014/main" xmlns="" id="{5680350F-C08D-45A8-9687-947CA4C12601}"/>
                  </a:ext>
                </a:extLst>
              </p:cNvPr>
              <p:cNvSpPr>
                <a:spLocks noChangeArrowheads="1"/>
              </p:cNvSpPr>
              <p:nvPr/>
            </p:nvSpPr>
            <p:spPr bwMode="gray">
              <a:xfrm>
                <a:off x="2272" y="1479"/>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p:spPr>
            <p:txBody>
              <a:bodyPr wrap="none" anchor="ctr"/>
              <a:lstStyle/>
              <a:p>
                <a:endParaRPr lang="zh-CN" altLang="en-US"/>
              </a:p>
            </p:txBody>
          </p:sp>
          <p:sp>
            <p:nvSpPr>
              <p:cNvPr id="95" name="AutoShape 45">
                <a:extLst>
                  <a:ext uri="{FF2B5EF4-FFF2-40B4-BE49-F238E27FC236}">
                    <a16:creationId xmlns:a16="http://schemas.microsoft.com/office/drawing/2014/main" xmlns="" id="{0C3CDA9E-AD23-40FB-A8A1-A793DE2EE670}"/>
                  </a:ext>
                </a:extLst>
              </p:cNvPr>
              <p:cNvSpPr>
                <a:spLocks noChangeArrowheads="1"/>
              </p:cNvSpPr>
              <p:nvPr/>
            </p:nvSpPr>
            <p:spPr bwMode="gray">
              <a:xfrm>
                <a:off x="2293" y="1484"/>
                <a:ext cx="1322" cy="1766"/>
              </a:xfrm>
              <a:prstGeom prst="roundRect">
                <a:avLst>
                  <a:gd name="adj" fmla="val 16667"/>
                </a:avLst>
              </a:prstGeom>
              <a:solidFill>
                <a:srgbClr val="73E77E"/>
              </a:solidFill>
              <a:ln w="9525">
                <a:noFill/>
                <a:round/>
                <a:headEnd/>
                <a:tailEnd/>
              </a:ln>
            </p:spPr>
            <p:txBody>
              <a:bodyPr wrap="none" anchor="ctr"/>
              <a:lstStyle/>
              <a:p>
                <a:endParaRPr lang="zh-CN" altLang="en-US"/>
              </a:p>
            </p:txBody>
          </p:sp>
          <p:sp>
            <p:nvSpPr>
              <p:cNvPr id="96" name="AutoShape 46">
                <a:extLst>
                  <a:ext uri="{FF2B5EF4-FFF2-40B4-BE49-F238E27FC236}">
                    <a16:creationId xmlns:a16="http://schemas.microsoft.com/office/drawing/2014/main" xmlns="" id="{4B630B21-9A1F-4C17-8507-06E9509E552B}"/>
                  </a:ext>
                </a:extLst>
              </p:cNvPr>
              <p:cNvSpPr>
                <a:spLocks noChangeArrowheads="1"/>
              </p:cNvSpPr>
              <p:nvPr/>
            </p:nvSpPr>
            <p:spPr bwMode="gray">
              <a:xfrm>
                <a:off x="2304" y="2784"/>
                <a:ext cx="1304" cy="447"/>
              </a:xfrm>
              <a:prstGeom prst="roundRect">
                <a:avLst>
                  <a:gd name="adj" fmla="val 50000"/>
                </a:avLst>
              </a:prstGeom>
              <a:gradFill rotWithShape="1">
                <a:gsLst>
                  <a:gs pos="0">
                    <a:srgbClr val="73E77E"/>
                  </a:gs>
                  <a:gs pos="100000">
                    <a:srgbClr val="B3F2B9"/>
                  </a:gs>
                </a:gsLst>
                <a:lin ang="5400000" scaled="1"/>
              </a:gradFill>
              <a:ln w="9525">
                <a:noFill/>
                <a:round/>
                <a:headEnd/>
                <a:tailEnd/>
              </a:ln>
            </p:spPr>
            <p:txBody>
              <a:bodyPr wrap="none" anchor="ctr"/>
              <a:lstStyle/>
              <a:p>
                <a:endParaRPr lang="zh-CN" altLang="en-US"/>
              </a:p>
            </p:txBody>
          </p:sp>
          <p:sp>
            <p:nvSpPr>
              <p:cNvPr id="97" name="AutoShape 47">
                <a:extLst>
                  <a:ext uri="{FF2B5EF4-FFF2-40B4-BE49-F238E27FC236}">
                    <a16:creationId xmlns:a16="http://schemas.microsoft.com/office/drawing/2014/main" xmlns="" id="{31B07777-86CF-434E-8CFD-24DCAA1ADF11}"/>
                  </a:ext>
                </a:extLst>
              </p:cNvPr>
              <p:cNvSpPr>
                <a:spLocks noChangeArrowheads="1"/>
              </p:cNvSpPr>
              <p:nvPr/>
            </p:nvSpPr>
            <p:spPr bwMode="gray">
              <a:xfrm>
                <a:off x="2304" y="1498"/>
                <a:ext cx="1304" cy="446"/>
              </a:xfrm>
              <a:prstGeom prst="roundRect">
                <a:avLst>
                  <a:gd name="adj" fmla="val 50000"/>
                </a:avLst>
              </a:prstGeom>
              <a:gradFill rotWithShape="1">
                <a:gsLst>
                  <a:gs pos="0">
                    <a:srgbClr val="D0F7D4"/>
                  </a:gs>
                  <a:gs pos="100000">
                    <a:srgbClr val="73E77E"/>
                  </a:gs>
                </a:gsLst>
                <a:lin ang="5400000" scaled="1"/>
              </a:gradFill>
              <a:ln w="9525">
                <a:noFill/>
                <a:round/>
                <a:headEnd/>
                <a:tailEnd/>
              </a:ln>
            </p:spPr>
            <p:txBody>
              <a:bodyPr wrap="none" anchor="ctr"/>
              <a:lstStyle/>
              <a:p>
                <a:endParaRPr lang="zh-CN" altLang="en-US"/>
              </a:p>
            </p:txBody>
          </p:sp>
        </p:grpSp>
        <p:sp>
          <p:nvSpPr>
            <p:cNvPr id="93" name="Rectangle 48">
              <a:extLst>
                <a:ext uri="{FF2B5EF4-FFF2-40B4-BE49-F238E27FC236}">
                  <a16:creationId xmlns:a16="http://schemas.microsoft.com/office/drawing/2014/main" xmlns="" id="{5BDDE908-1DA1-4BFD-AD5D-451216E339C0}"/>
                </a:ext>
              </a:extLst>
            </p:cNvPr>
            <p:cNvSpPr>
              <a:spLocks noChangeArrowheads="1"/>
            </p:cNvSpPr>
            <p:nvPr/>
          </p:nvSpPr>
          <p:spPr bwMode="auto">
            <a:xfrm>
              <a:off x="586" y="663"/>
              <a:ext cx="1091" cy="240"/>
            </a:xfrm>
            <a:prstGeom prst="rect">
              <a:avLst/>
            </a:prstGeom>
            <a:noFill/>
            <a:ln w="9525">
              <a:noFill/>
              <a:miter lim="800000"/>
              <a:headEnd/>
              <a:tailEnd/>
            </a:ln>
          </p:spPr>
          <p:txBody>
            <a:bodyPr>
              <a:spAutoFit/>
            </a:bodyPr>
            <a:lstStyle/>
            <a:p>
              <a:r>
                <a:rPr lang="zh-CN" altLang="en-US" b="1" dirty="0">
                  <a:solidFill>
                    <a:srgbClr val="040404"/>
                  </a:solidFill>
                </a:rPr>
                <a:t>账户风险与安全策略</a:t>
              </a:r>
              <a:endParaRPr lang="zh-CN" altLang="zh-CN" b="1" dirty="0">
                <a:solidFill>
                  <a:srgbClr val="040404"/>
                </a:solidFill>
              </a:endParaRPr>
            </a:p>
          </p:txBody>
        </p:sp>
      </p:grpSp>
      <p:grpSp>
        <p:nvGrpSpPr>
          <p:cNvPr id="98" name="Group 42">
            <a:extLst>
              <a:ext uri="{FF2B5EF4-FFF2-40B4-BE49-F238E27FC236}">
                <a16:creationId xmlns:a16="http://schemas.microsoft.com/office/drawing/2014/main" xmlns="" id="{45DC24F5-7E3F-4B76-9E74-4FEA8FA0581B}"/>
              </a:ext>
            </a:extLst>
          </p:cNvPr>
          <p:cNvGrpSpPr>
            <a:grpSpLocks/>
          </p:cNvGrpSpPr>
          <p:nvPr/>
        </p:nvGrpSpPr>
        <p:grpSpPr bwMode="auto">
          <a:xfrm>
            <a:off x="6529419" y="2698068"/>
            <a:ext cx="2446901" cy="418794"/>
            <a:chOff x="535" y="663"/>
            <a:chExt cx="1142" cy="272"/>
          </a:xfrm>
        </p:grpSpPr>
        <p:grpSp>
          <p:nvGrpSpPr>
            <p:cNvPr id="99" name="Group 43">
              <a:extLst>
                <a:ext uri="{FF2B5EF4-FFF2-40B4-BE49-F238E27FC236}">
                  <a16:creationId xmlns:a16="http://schemas.microsoft.com/office/drawing/2014/main" xmlns="" id="{FFD0B75A-FA5F-4D97-A0C8-3462F3D2D141}"/>
                </a:ext>
              </a:extLst>
            </p:cNvPr>
            <p:cNvGrpSpPr>
              <a:grpSpLocks/>
            </p:cNvGrpSpPr>
            <p:nvPr/>
          </p:nvGrpSpPr>
          <p:grpSpPr bwMode="auto">
            <a:xfrm>
              <a:off x="535" y="663"/>
              <a:ext cx="1139" cy="272"/>
              <a:chOff x="2272" y="1479"/>
              <a:chExt cx="1363" cy="1800"/>
            </a:xfrm>
          </p:grpSpPr>
          <p:sp>
            <p:nvSpPr>
              <p:cNvPr id="101" name="AutoShape 44">
                <a:extLst>
                  <a:ext uri="{FF2B5EF4-FFF2-40B4-BE49-F238E27FC236}">
                    <a16:creationId xmlns:a16="http://schemas.microsoft.com/office/drawing/2014/main" xmlns="" id="{C1D93195-8153-46DC-98B9-F56C861510A6}"/>
                  </a:ext>
                </a:extLst>
              </p:cNvPr>
              <p:cNvSpPr>
                <a:spLocks noChangeArrowheads="1"/>
              </p:cNvSpPr>
              <p:nvPr/>
            </p:nvSpPr>
            <p:spPr bwMode="gray">
              <a:xfrm>
                <a:off x="2272" y="1479"/>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p:spPr>
            <p:txBody>
              <a:bodyPr wrap="none" anchor="ctr"/>
              <a:lstStyle/>
              <a:p>
                <a:endParaRPr lang="zh-CN" altLang="en-US"/>
              </a:p>
            </p:txBody>
          </p:sp>
          <p:sp>
            <p:nvSpPr>
              <p:cNvPr id="102" name="AutoShape 45">
                <a:extLst>
                  <a:ext uri="{FF2B5EF4-FFF2-40B4-BE49-F238E27FC236}">
                    <a16:creationId xmlns:a16="http://schemas.microsoft.com/office/drawing/2014/main" xmlns="" id="{2A652AB0-5CF1-41E0-8C89-78A1A5351086}"/>
                  </a:ext>
                </a:extLst>
              </p:cNvPr>
              <p:cNvSpPr>
                <a:spLocks noChangeArrowheads="1"/>
              </p:cNvSpPr>
              <p:nvPr/>
            </p:nvSpPr>
            <p:spPr bwMode="gray">
              <a:xfrm>
                <a:off x="2293" y="1484"/>
                <a:ext cx="1322" cy="1766"/>
              </a:xfrm>
              <a:prstGeom prst="roundRect">
                <a:avLst>
                  <a:gd name="adj" fmla="val 16667"/>
                </a:avLst>
              </a:prstGeom>
              <a:solidFill>
                <a:srgbClr val="73E77E"/>
              </a:solidFill>
              <a:ln w="9525">
                <a:noFill/>
                <a:round/>
                <a:headEnd/>
                <a:tailEnd/>
              </a:ln>
            </p:spPr>
            <p:txBody>
              <a:bodyPr wrap="none" anchor="ctr"/>
              <a:lstStyle/>
              <a:p>
                <a:endParaRPr lang="zh-CN" altLang="en-US"/>
              </a:p>
            </p:txBody>
          </p:sp>
          <p:sp>
            <p:nvSpPr>
              <p:cNvPr id="103" name="AutoShape 46">
                <a:extLst>
                  <a:ext uri="{FF2B5EF4-FFF2-40B4-BE49-F238E27FC236}">
                    <a16:creationId xmlns:a16="http://schemas.microsoft.com/office/drawing/2014/main" xmlns="" id="{99F270DF-945D-46BE-9769-111D3702B8B5}"/>
                  </a:ext>
                </a:extLst>
              </p:cNvPr>
              <p:cNvSpPr>
                <a:spLocks noChangeArrowheads="1"/>
              </p:cNvSpPr>
              <p:nvPr/>
            </p:nvSpPr>
            <p:spPr bwMode="gray">
              <a:xfrm>
                <a:off x="2304" y="2784"/>
                <a:ext cx="1304" cy="447"/>
              </a:xfrm>
              <a:prstGeom prst="roundRect">
                <a:avLst>
                  <a:gd name="adj" fmla="val 50000"/>
                </a:avLst>
              </a:prstGeom>
              <a:gradFill rotWithShape="1">
                <a:gsLst>
                  <a:gs pos="0">
                    <a:srgbClr val="73E77E"/>
                  </a:gs>
                  <a:gs pos="100000">
                    <a:srgbClr val="B3F2B9"/>
                  </a:gs>
                </a:gsLst>
                <a:lin ang="5400000" scaled="1"/>
              </a:gradFill>
              <a:ln w="9525">
                <a:noFill/>
                <a:round/>
                <a:headEnd/>
                <a:tailEnd/>
              </a:ln>
            </p:spPr>
            <p:txBody>
              <a:bodyPr wrap="none" anchor="ctr"/>
              <a:lstStyle/>
              <a:p>
                <a:endParaRPr lang="zh-CN" altLang="en-US"/>
              </a:p>
            </p:txBody>
          </p:sp>
          <p:sp>
            <p:nvSpPr>
              <p:cNvPr id="104" name="AutoShape 47">
                <a:extLst>
                  <a:ext uri="{FF2B5EF4-FFF2-40B4-BE49-F238E27FC236}">
                    <a16:creationId xmlns:a16="http://schemas.microsoft.com/office/drawing/2014/main" xmlns="" id="{35672EB7-34D1-4AA3-BD2B-C2E025452520}"/>
                  </a:ext>
                </a:extLst>
              </p:cNvPr>
              <p:cNvSpPr>
                <a:spLocks noChangeArrowheads="1"/>
              </p:cNvSpPr>
              <p:nvPr/>
            </p:nvSpPr>
            <p:spPr bwMode="gray">
              <a:xfrm>
                <a:off x="2304" y="1498"/>
                <a:ext cx="1304" cy="446"/>
              </a:xfrm>
              <a:prstGeom prst="roundRect">
                <a:avLst>
                  <a:gd name="adj" fmla="val 50000"/>
                </a:avLst>
              </a:prstGeom>
              <a:gradFill rotWithShape="1">
                <a:gsLst>
                  <a:gs pos="0">
                    <a:srgbClr val="D0F7D4"/>
                  </a:gs>
                  <a:gs pos="100000">
                    <a:srgbClr val="73E77E"/>
                  </a:gs>
                </a:gsLst>
                <a:lin ang="5400000" scaled="1"/>
              </a:gradFill>
              <a:ln w="9525">
                <a:noFill/>
                <a:round/>
                <a:headEnd/>
                <a:tailEnd/>
              </a:ln>
            </p:spPr>
            <p:txBody>
              <a:bodyPr wrap="none" anchor="ctr"/>
              <a:lstStyle/>
              <a:p>
                <a:endParaRPr lang="zh-CN" altLang="en-US"/>
              </a:p>
            </p:txBody>
          </p:sp>
        </p:grpSp>
        <p:sp>
          <p:nvSpPr>
            <p:cNvPr id="100" name="Rectangle 48">
              <a:extLst>
                <a:ext uri="{FF2B5EF4-FFF2-40B4-BE49-F238E27FC236}">
                  <a16:creationId xmlns:a16="http://schemas.microsoft.com/office/drawing/2014/main" xmlns="" id="{4D513D27-395A-49E8-BBB1-8B80D8FB3811}"/>
                </a:ext>
              </a:extLst>
            </p:cNvPr>
            <p:cNvSpPr>
              <a:spLocks noChangeArrowheads="1"/>
            </p:cNvSpPr>
            <p:nvPr/>
          </p:nvSpPr>
          <p:spPr bwMode="auto">
            <a:xfrm>
              <a:off x="586" y="663"/>
              <a:ext cx="1091" cy="240"/>
            </a:xfrm>
            <a:prstGeom prst="rect">
              <a:avLst/>
            </a:prstGeom>
            <a:noFill/>
            <a:ln w="9525">
              <a:noFill/>
              <a:miter lim="800000"/>
              <a:headEnd/>
              <a:tailEnd/>
            </a:ln>
          </p:spPr>
          <p:txBody>
            <a:bodyPr>
              <a:spAutoFit/>
            </a:bodyPr>
            <a:lstStyle/>
            <a:p>
              <a:r>
                <a:rPr lang="zh-CN" altLang="en-US" b="1" dirty="0">
                  <a:solidFill>
                    <a:srgbClr val="040404"/>
                  </a:solidFill>
                </a:rPr>
                <a:t>文件系统的格式</a:t>
              </a:r>
              <a:endParaRPr lang="zh-CN" altLang="zh-CN" b="1" dirty="0">
                <a:solidFill>
                  <a:srgbClr val="040404"/>
                </a:solidFill>
              </a:endParaRPr>
            </a:p>
          </p:txBody>
        </p:sp>
      </p:grpSp>
      <p:grpSp>
        <p:nvGrpSpPr>
          <p:cNvPr id="105" name="Group 42">
            <a:extLst>
              <a:ext uri="{FF2B5EF4-FFF2-40B4-BE49-F238E27FC236}">
                <a16:creationId xmlns:a16="http://schemas.microsoft.com/office/drawing/2014/main" xmlns="" id="{A531407F-C162-4443-86DF-DF87316D3540}"/>
              </a:ext>
            </a:extLst>
          </p:cNvPr>
          <p:cNvGrpSpPr>
            <a:grpSpLocks/>
          </p:cNvGrpSpPr>
          <p:nvPr/>
        </p:nvGrpSpPr>
        <p:grpSpPr bwMode="auto">
          <a:xfrm>
            <a:off x="6525844" y="3496660"/>
            <a:ext cx="2437660" cy="418794"/>
            <a:chOff x="535" y="663"/>
            <a:chExt cx="1142" cy="272"/>
          </a:xfrm>
        </p:grpSpPr>
        <p:grpSp>
          <p:nvGrpSpPr>
            <p:cNvPr id="106" name="Group 43">
              <a:extLst>
                <a:ext uri="{FF2B5EF4-FFF2-40B4-BE49-F238E27FC236}">
                  <a16:creationId xmlns:a16="http://schemas.microsoft.com/office/drawing/2014/main" xmlns="" id="{F4ED82CC-F31B-4B15-8390-DED9870E59F4}"/>
                </a:ext>
              </a:extLst>
            </p:cNvPr>
            <p:cNvGrpSpPr>
              <a:grpSpLocks/>
            </p:cNvGrpSpPr>
            <p:nvPr/>
          </p:nvGrpSpPr>
          <p:grpSpPr bwMode="auto">
            <a:xfrm>
              <a:off x="535" y="663"/>
              <a:ext cx="1139" cy="272"/>
              <a:chOff x="2272" y="1479"/>
              <a:chExt cx="1363" cy="1800"/>
            </a:xfrm>
          </p:grpSpPr>
          <p:sp>
            <p:nvSpPr>
              <p:cNvPr id="108" name="AutoShape 44">
                <a:extLst>
                  <a:ext uri="{FF2B5EF4-FFF2-40B4-BE49-F238E27FC236}">
                    <a16:creationId xmlns:a16="http://schemas.microsoft.com/office/drawing/2014/main" xmlns="" id="{DCFB90A9-58B8-480C-82CE-C06CE982664B}"/>
                  </a:ext>
                </a:extLst>
              </p:cNvPr>
              <p:cNvSpPr>
                <a:spLocks noChangeArrowheads="1"/>
              </p:cNvSpPr>
              <p:nvPr/>
            </p:nvSpPr>
            <p:spPr bwMode="gray">
              <a:xfrm>
                <a:off x="2272" y="1479"/>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p:spPr>
            <p:txBody>
              <a:bodyPr wrap="none" anchor="ctr"/>
              <a:lstStyle/>
              <a:p>
                <a:endParaRPr lang="zh-CN" altLang="en-US"/>
              </a:p>
            </p:txBody>
          </p:sp>
          <p:sp>
            <p:nvSpPr>
              <p:cNvPr id="109" name="AutoShape 45">
                <a:extLst>
                  <a:ext uri="{FF2B5EF4-FFF2-40B4-BE49-F238E27FC236}">
                    <a16:creationId xmlns:a16="http://schemas.microsoft.com/office/drawing/2014/main" xmlns="" id="{5267FBC1-7C0D-4E98-A751-A330DDDD7821}"/>
                  </a:ext>
                </a:extLst>
              </p:cNvPr>
              <p:cNvSpPr>
                <a:spLocks noChangeArrowheads="1"/>
              </p:cNvSpPr>
              <p:nvPr/>
            </p:nvSpPr>
            <p:spPr bwMode="gray">
              <a:xfrm>
                <a:off x="2293" y="1484"/>
                <a:ext cx="1322" cy="1766"/>
              </a:xfrm>
              <a:prstGeom prst="roundRect">
                <a:avLst>
                  <a:gd name="adj" fmla="val 16667"/>
                </a:avLst>
              </a:prstGeom>
              <a:solidFill>
                <a:srgbClr val="73E77E"/>
              </a:solidFill>
              <a:ln w="9525">
                <a:noFill/>
                <a:round/>
                <a:headEnd/>
                <a:tailEnd/>
              </a:ln>
            </p:spPr>
            <p:txBody>
              <a:bodyPr wrap="none" anchor="ctr"/>
              <a:lstStyle/>
              <a:p>
                <a:endParaRPr lang="zh-CN" altLang="en-US"/>
              </a:p>
            </p:txBody>
          </p:sp>
          <p:sp>
            <p:nvSpPr>
              <p:cNvPr id="110" name="AutoShape 46">
                <a:extLst>
                  <a:ext uri="{FF2B5EF4-FFF2-40B4-BE49-F238E27FC236}">
                    <a16:creationId xmlns:a16="http://schemas.microsoft.com/office/drawing/2014/main" xmlns="" id="{EC922F6B-2DFF-4F89-AE63-3249FE1F411D}"/>
                  </a:ext>
                </a:extLst>
              </p:cNvPr>
              <p:cNvSpPr>
                <a:spLocks noChangeArrowheads="1"/>
              </p:cNvSpPr>
              <p:nvPr/>
            </p:nvSpPr>
            <p:spPr bwMode="gray">
              <a:xfrm>
                <a:off x="2304" y="2784"/>
                <a:ext cx="1304" cy="447"/>
              </a:xfrm>
              <a:prstGeom prst="roundRect">
                <a:avLst>
                  <a:gd name="adj" fmla="val 50000"/>
                </a:avLst>
              </a:prstGeom>
              <a:gradFill rotWithShape="1">
                <a:gsLst>
                  <a:gs pos="0">
                    <a:srgbClr val="73E77E"/>
                  </a:gs>
                  <a:gs pos="100000">
                    <a:srgbClr val="B3F2B9"/>
                  </a:gs>
                </a:gsLst>
                <a:lin ang="5400000" scaled="1"/>
              </a:gradFill>
              <a:ln w="9525">
                <a:noFill/>
                <a:round/>
                <a:headEnd/>
                <a:tailEnd/>
              </a:ln>
            </p:spPr>
            <p:txBody>
              <a:bodyPr wrap="none" anchor="ctr"/>
              <a:lstStyle/>
              <a:p>
                <a:endParaRPr lang="zh-CN" altLang="en-US"/>
              </a:p>
            </p:txBody>
          </p:sp>
          <p:sp>
            <p:nvSpPr>
              <p:cNvPr id="111" name="AutoShape 47">
                <a:extLst>
                  <a:ext uri="{FF2B5EF4-FFF2-40B4-BE49-F238E27FC236}">
                    <a16:creationId xmlns:a16="http://schemas.microsoft.com/office/drawing/2014/main" xmlns="" id="{4C861CD4-2FEC-41B3-821D-4CCD4F380D09}"/>
                  </a:ext>
                </a:extLst>
              </p:cNvPr>
              <p:cNvSpPr>
                <a:spLocks noChangeArrowheads="1"/>
              </p:cNvSpPr>
              <p:nvPr/>
            </p:nvSpPr>
            <p:spPr bwMode="gray">
              <a:xfrm>
                <a:off x="2304" y="1498"/>
                <a:ext cx="1304" cy="446"/>
              </a:xfrm>
              <a:prstGeom prst="roundRect">
                <a:avLst>
                  <a:gd name="adj" fmla="val 50000"/>
                </a:avLst>
              </a:prstGeom>
              <a:gradFill rotWithShape="1">
                <a:gsLst>
                  <a:gs pos="0">
                    <a:srgbClr val="D0F7D4"/>
                  </a:gs>
                  <a:gs pos="100000">
                    <a:srgbClr val="73E77E"/>
                  </a:gs>
                </a:gsLst>
                <a:lin ang="5400000" scaled="1"/>
              </a:gradFill>
              <a:ln w="9525">
                <a:noFill/>
                <a:round/>
                <a:headEnd/>
                <a:tailEnd/>
              </a:ln>
            </p:spPr>
            <p:txBody>
              <a:bodyPr wrap="none" anchor="ctr"/>
              <a:lstStyle/>
              <a:p>
                <a:endParaRPr lang="zh-CN" altLang="en-US"/>
              </a:p>
            </p:txBody>
          </p:sp>
        </p:grpSp>
        <p:sp>
          <p:nvSpPr>
            <p:cNvPr id="107" name="Rectangle 48">
              <a:extLst>
                <a:ext uri="{FF2B5EF4-FFF2-40B4-BE49-F238E27FC236}">
                  <a16:creationId xmlns:a16="http://schemas.microsoft.com/office/drawing/2014/main" xmlns="" id="{02DC5054-C145-4F8C-BB06-B84B0705DCA8}"/>
                </a:ext>
              </a:extLst>
            </p:cNvPr>
            <p:cNvSpPr>
              <a:spLocks noChangeArrowheads="1"/>
            </p:cNvSpPr>
            <p:nvPr/>
          </p:nvSpPr>
          <p:spPr bwMode="auto">
            <a:xfrm>
              <a:off x="586" y="663"/>
              <a:ext cx="1091" cy="240"/>
            </a:xfrm>
            <a:prstGeom prst="rect">
              <a:avLst/>
            </a:prstGeom>
            <a:noFill/>
            <a:ln w="9525">
              <a:noFill/>
              <a:miter lim="800000"/>
              <a:headEnd/>
              <a:tailEnd/>
            </a:ln>
          </p:spPr>
          <p:txBody>
            <a:bodyPr>
              <a:spAutoFit/>
            </a:bodyPr>
            <a:lstStyle/>
            <a:p>
              <a:r>
                <a:rPr lang="zh-CN" altLang="en-US" b="1" dirty="0">
                  <a:solidFill>
                    <a:srgbClr val="040404"/>
                  </a:solidFill>
                </a:rPr>
                <a:t>安全访问与权限设置</a:t>
              </a:r>
              <a:endParaRPr lang="zh-CN" altLang="zh-CN" b="1" dirty="0">
                <a:solidFill>
                  <a:srgbClr val="040404"/>
                </a:solidFill>
              </a:endParaRPr>
            </a:p>
          </p:txBody>
        </p:sp>
      </p:grpSp>
      <p:grpSp>
        <p:nvGrpSpPr>
          <p:cNvPr id="112" name="Group 42">
            <a:extLst>
              <a:ext uri="{FF2B5EF4-FFF2-40B4-BE49-F238E27FC236}">
                <a16:creationId xmlns:a16="http://schemas.microsoft.com/office/drawing/2014/main" xmlns="" id="{1829D341-24E4-48F3-B2ED-EC09E5A4902E}"/>
              </a:ext>
            </a:extLst>
          </p:cNvPr>
          <p:cNvGrpSpPr>
            <a:grpSpLocks/>
          </p:cNvGrpSpPr>
          <p:nvPr/>
        </p:nvGrpSpPr>
        <p:grpSpPr bwMode="auto">
          <a:xfrm>
            <a:off x="6477110" y="4092017"/>
            <a:ext cx="2457120" cy="418794"/>
            <a:chOff x="535" y="663"/>
            <a:chExt cx="1142" cy="272"/>
          </a:xfrm>
        </p:grpSpPr>
        <p:grpSp>
          <p:nvGrpSpPr>
            <p:cNvPr id="113" name="Group 43">
              <a:extLst>
                <a:ext uri="{FF2B5EF4-FFF2-40B4-BE49-F238E27FC236}">
                  <a16:creationId xmlns:a16="http://schemas.microsoft.com/office/drawing/2014/main" xmlns="" id="{10E97B37-F5E8-471A-AB05-929E444AC1D6}"/>
                </a:ext>
              </a:extLst>
            </p:cNvPr>
            <p:cNvGrpSpPr>
              <a:grpSpLocks/>
            </p:cNvGrpSpPr>
            <p:nvPr/>
          </p:nvGrpSpPr>
          <p:grpSpPr bwMode="auto">
            <a:xfrm>
              <a:off x="535" y="663"/>
              <a:ext cx="1139" cy="272"/>
              <a:chOff x="2272" y="1479"/>
              <a:chExt cx="1363" cy="1800"/>
            </a:xfrm>
          </p:grpSpPr>
          <p:sp>
            <p:nvSpPr>
              <p:cNvPr id="115" name="AutoShape 44">
                <a:extLst>
                  <a:ext uri="{FF2B5EF4-FFF2-40B4-BE49-F238E27FC236}">
                    <a16:creationId xmlns:a16="http://schemas.microsoft.com/office/drawing/2014/main" xmlns="" id="{F7CD58A5-D050-4429-AD5F-471C203E641C}"/>
                  </a:ext>
                </a:extLst>
              </p:cNvPr>
              <p:cNvSpPr>
                <a:spLocks noChangeArrowheads="1"/>
              </p:cNvSpPr>
              <p:nvPr/>
            </p:nvSpPr>
            <p:spPr bwMode="gray">
              <a:xfrm>
                <a:off x="2272" y="1479"/>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p:spPr>
            <p:txBody>
              <a:bodyPr wrap="none" anchor="ctr"/>
              <a:lstStyle/>
              <a:p>
                <a:endParaRPr lang="zh-CN" altLang="en-US"/>
              </a:p>
            </p:txBody>
          </p:sp>
          <p:sp>
            <p:nvSpPr>
              <p:cNvPr id="116" name="AutoShape 45">
                <a:extLst>
                  <a:ext uri="{FF2B5EF4-FFF2-40B4-BE49-F238E27FC236}">
                    <a16:creationId xmlns:a16="http://schemas.microsoft.com/office/drawing/2014/main" xmlns="" id="{8B196827-0358-4449-B67E-1D6A4934B1BE}"/>
                  </a:ext>
                </a:extLst>
              </p:cNvPr>
              <p:cNvSpPr>
                <a:spLocks noChangeArrowheads="1"/>
              </p:cNvSpPr>
              <p:nvPr/>
            </p:nvSpPr>
            <p:spPr bwMode="gray">
              <a:xfrm>
                <a:off x="2293" y="1484"/>
                <a:ext cx="1322" cy="1766"/>
              </a:xfrm>
              <a:prstGeom prst="roundRect">
                <a:avLst>
                  <a:gd name="adj" fmla="val 16667"/>
                </a:avLst>
              </a:prstGeom>
              <a:solidFill>
                <a:srgbClr val="73E77E"/>
              </a:solidFill>
              <a:ln w="9525">
                <a:noFill/>
                <a:round/>
                <a:headEnd/>
                <a:tailEnd/>
              </a:ln>
            </p:spPr>
            <p:txBody>
              <a:bodyPr wrap="none" anchor="ctr"/>
              <a:lstStyle/>
              <a:p>
                <a:endParaRPr lang="zh-CN" altLang="en-US"/>
              </a:p>
            </p:txBody>
          </p:sp>
          <p:sp>
            <p:nvSpPr>
              <p:cNvPr id="117" name="AutoShape 46">
                <a:extLst>
                  <a:ext uri="{FF2B5EF4-FFF2-40B4-BE49-F238E27FC236}">
                    <a16:creationId xmlns:a16="http://schemas.microsoft.com/office/drawing/2014/main" xmlns="" id="{86792EFC-C11E-423A-9DFE-1A54A9A37808}"/>
                  </a:ext>
                </a:extLst>
              </p:cNvPr>
              <p:cNvSpPr>
                <a:spLocks noChangeArrowheads="1"/>
              </p:cNvSpPr>
              <p:nvPr/>
            </p:nvSpPr>
            <p:spPr bwMode="gray">
              <a:xfrm>
                <a:off x="2304" y="2784"/>
                <a:ext cx="1304" cy="447"/>
              </a:xfrm>
              <a:prstGeom prst="roundRect">
                <a:avLst>
                  <a:gd name="adj" fmla="val 50000"/>
                </a:avLst>
              </a:prstGeom>
              <a:gradFill rotWithShape="1">
                <a:gsLst>
                  <a:gs pos="0">
                    <a:srgbClr val="73E77E"/>
                  </a:gs>
                  <a:gs pos="100000">
                    <a:srgbClr val="B3F2B9"/>
                  </a:gs>
                </a:gsLst>
                <a:lin ang="5400000" scaled="1"/>
              </a:gradFill>
              <a:ln w="9525">
                <a:noFill/>
                <a:round/>
                <a:headEnd/>
                <a:tailEnd/>
              </a:ln>
            </p:spPr>
            <p:txBody>
              <a:bodyPr wrap="none" anchor="ctr"/>
              <a:lstStyle/>
              <a:p>
                <a:endParaRPr lang="zh-CN" altLang="en-US"/>
              </a:p>
            </p:txBody>
          </p:sp>
          <p:sp>
            <p:nvSpPr>
              <p:cNvPr id="118" name="AutoShape 47">
                <a:extLst>
                  <a:ext uri="{FF2B5EF4-FFF2-40B4-BE49-F238E27FC236}">
                    <a16:creationId xmlns:a16="http://schemas.microsoft.com/office/drawing/2014/main" xmlns="" id="{861E43DA-DC46-4164-ABFE-C2B1CFA7EEE9}"/>
                  </a:ext>
                </a:extLst>
              </p:cNvPr>
              <p:cNvSpPr>
                <a:spLocks noChangeArrowheads="1"/>
              </p:cNvSpPr>
              <p:nvPr/>
            </p:nvSpPr>
            <p:spPr bwMode="gray">
              <a:xfrm>
                <a:off x="2304" y="1498"/>
                <a:ext cx="1304" cy="446"/>
              </a:xfrm>
              <a:prstGeom prst="roundRect">
                <a:avLst>
                  <a:gd name="adj" fmla="val 50000"/>
                </a:avLst>
              </a:prstGeom>
              <a:gradFill rotWithShape="1">
                <a:gsLst>
                  <a:gs pos="0">
                    <a:srgbClr val="D0F7D4"/>
                  </a:gs>
                  <a:gs pos="100000">
                    <a:srgbClr val="73E77E"/>
                  </a:gs>
                </a:gsLst>
                <a:lin ang="5400000" scaled="1"/>
              </a:gradFill>
              <a:ln w="9525">
                <a:noFill/>
                <a:round/>
                <a:headEnd/>
                <a:tailEnd/>
              </a:ln>
            </p:spPr>
            <p:txBody>
              <a:bodyPr wrap="none" anchor="ctr"/>
              <a:lstStyle/>
              <a:p>
                <a:endParaRPr lang="zh-CN" altLang="en-US"/>
              </a:p>
            </p:txBody>
          </p:sp>
        </p:grpSp>
        <p:sp>
          <p:nvSpPr>
            <p:cNvPr id="114" name="Rectangle 48">
              <a:extLst>
                <a:ext uri="{FF2B5EF4-FFF2-40B4-BE49-F238E27FC236}">
                  <a16:creationId xmlns:a16="http://schemas.microsoft.com/office/drawing/2014/main" xmlns="" id="{332F07EF-3D87-4D4F-8574-18446BB82090}"/>
                </a:ext>
              </a:extLst>
            </p:cNvPr>
            <p:cNvSpPr>
              <a:spLocks noChangeArrowheads="1"/>
            </p:cNvSpPr>
            <p:nvPr/>
          </p:nvSpPr>
          <p:spPr bwMode="auto">
            <a:xfrm>
              <a:off x="586" y="663"/>
              <a:ext cx="1091" cy="240"/>
            </a:xfrm>
            <a:prstGeom prst="rect">
              <a:avLst/>
            </a:prstGeom>
            <a:noFill/>
            <a:ln w="9525">
              <a:noFill/>
              <a:miter lim="800000"/>
              <a:headEnd/>
              <a:tailEnd/>
            </a:ln>
          </p:spPr>
          <p:txBody>
            <a:bodyPr>
              <a:spAutoFit/>
            </a:bodyPr>
            <a:lstStyle/>
            <a:p>
              <a:r>
                <a:rPr lang="zh-CN" altLang="en-US" b="1" dirty="0">
                  <a:solidFill>
                    <a:srgbClr val="040404"/>
                  </a:solidFill>
                </a:rPr>
                <a:t>系统日志的分类</a:t>
              </a:r>
              <a:endParaRPr lang="zh-CN" altLang="zh-CN" b="1" dirty="0">
                <a:solidFill>
                  <a:srgbClr val="040404"/>
                </a:solidFill>
              </a:endParaRPr>
            </a:p>
          </p:txBody>
        </p:sp>
      </p:grpSp>
      <p:grpSp>
        <p:nvGrpSpPr>
          <p:cNvPr id="126" name="Group 42">
            <a:extLst>
              <a:ext uri="{FF2B5EF4-FFF2-40B4-BE49-F238E27FC236}">
                <a16:creationId xmlns:a16="http://schemas.microsoft.com/office/drawing/2014/main" xmlns="" id="{8E201233-8515-4AA5-B58A-F6D7FB584AF9}"/>
              </a:ext>
            </a:extLst>
          </p:cNvPr>
          <p:cNvGrpSpPr>
            <a:grpSpLocks/>
          </p:cNvGrpSpPr>
          <p:nvPr/>
        </p:nvGrpSpPr>
        <p:grpSpPr bwMode="auto">
          <a:xfrm>
            <a:off x="6491050" y="4834080"/>
            <a:ext cx="2478842" cy="418794"/>
            <a:chOff x="535" y="663"/>
            <a:chExt cx="1142" cy="272"/>
          </a:xfrm>
        </p:grpSpPr>
        <p:grpSp>
          <p:nvGrpSpPr>
            <p:cNvPr id="127" name="Group 43">
              <a:extLst>
                <a:ext uri="{FF2B5EF4-FFF2-40B4-BE49-F238E27FC236}">
                  <a16:creationId xmlns:a16="http://schemas.microsoft.com/office/drawing/2014/main" xmlns="" id="{776E19D6-03D8-46D4-9134-A6E2AB7A1ED0}"/>
                </a:ext>
              </a:extLst>
            </p:cNvPr>
            <p:cNvGrpSpPr>
              <a:grpSpLocks/>
            </p:cNvGrpSpPr>
            <p:nvPr/>
          </p:nvGrpSpPr>
          <p:grpSpPr bwMode="auto">
            <a:xfrm>
              <a:off x="535" y="663"/>
              <a:ext cx="1139" cy="272"/>
              <a:chOff x="2272" y="1479"/>
              <a:chExt cx="1363" cy="1800"/>
            </a:xfrm>
          </p:grpSpPr>
          <p:sp>
            <p:nvSpPr>
              <p:cNvPr id="129" name="AutoShape 44">
                <a:extLst>
                  <a:ext uri="{FF2B5EF4-FFF2-40B4-BE49-F238E27FC236}">
                    <a16:creationId xmlns:a16="http://schemas.microsoft.com/office/drawing/2014/main" xmlns="" id="{1CB93441-D46D-455A-BA92-6CF5E9E1E088}"/>
                  </a:ext>
                </a:extLst>
              </p:cNvPr>
              <p:cNvSpPr>
                <a:spLocks noChangeArrowheads="1"/>
              </p:cNvSpPr>
              <p:nvPr/>
            </p:nvSpPr>
            <p:spPr bwMode="gray">
              <a:xfrm>
                <a:off x="2272" y="1479"/>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p:spPr>
            <p:txBody>
              <a:bodyPr wrap="none" anchor="ctr"/>
              <a:lstStyle/>
              <a:p>
                <a:endParaRPr lang="zh-CN" altLang="en-US"/>
              </a:p>
            </p:txBody>
          </p:sp>
          <p:sp>
            <p:nvSpPr>
              <p:cNvPr id="130" name="AutoShape 45">
                <a:extLst>
                  <a:ext uri="{FF2B5EF4-FFF2-40B4-BE49-F238E27FC236}">
                    <a16:creationId xmlns:a16="http://schemas.microsoft.com/office/drawing/2014/main" xmlns="" id="{8B9274EE-255D-4375-99FD-5DA79E7A0621}"/>
                  </a:ext>
                </a:extLst>
              </p:cNvPr>
              <p:cNvSpPr>
                <a:spLocks noChangeArrowheads="1"/>
              </p:cNvSpPr>
              <p:nvPr/>
            </p:nvSpPr>
            <p:spPr bwMode="gray">
              <a:xfrm>
                <a:off x="2293" y="1484"/>
                <a:ext cx="1322" cy="1766"/>
              </a:xfrm>
              <a:prstGeom prst="roundRect">
                <a:avLst>
                  <a:gd name="adj" fmla="val 16667"/>
                </a:avLst>
              </a:prstGeom>
              <a:solidFill>
                <a:srgbClr val="73E77E"/>
              </a:solidFill>
              <a:ln w="9525">
                <a:noFill/>
                <a:round/>
                <a:headEnd/>
                <a:tailEnd/>
              </a:ln>
            </p:spPr>
            <p:txBody>
              <a:bodyPr wrap="none" anchor="ctr"/>
              <a:lstStyle/>
              <a:p>
                <a:endParaRPr lang="zh-CN" altLang="en-US"/>
              </a:p>
            </p:txBody>
          </p:sp>
          <p:sp>
            <p:nvSpPr>
              <p:cNvPr id="131" name="AutoShape 46">
                <a:extLst>
                  <a:ext uri="{FF2B5EF4-FFF2-40B4-BE49-F238E27FC236}">
                    <a16:creationId xmlns:a16="http://schemas.microsoft.com/office/drawing/2014/main" xmlns="" id="{BE60444A-9E83-4A39-B369-41071C59E85C}"/>
                  </a:ext>
                </a:extLst>
              </p:cNvPr>
              <p:cNvSpPr>
                <a:spLocks noChangeArrowheads="1"/>
              </p:cNvSpPr>
              <p:nvPr/>
            </p:nvSpPr>
            <p:spPr bwMode="gray">
              <a:xfrm>
                <a:off x="2304" y="2784"/>
                <a:ext cx="1304" cy="447"/>
              </a:xfrm>
              <a:prstGeom prst="roundRect">
                <a:avLst>
                  <a:gd name="adj" fmla="val 50000"/>
                </a:avLst>
              </a:prstGeom>
              <a:gradFill rotWithShape="1">
                <a:gsLst>
                  <a:gs pos="0">
                    <a:srgbClr val="73E77E"/>
                  </a:gs>
                  <a:gs pos="100000">
                    <a:srgbClr val="B3F2B9"/>
                  </a:gs>
                </a:gsLst>
                <a:lin ang="5400000" scaled="1"/>
              </a:gradFill>
              <a:ln w="9525">
                <a:noFill/>
                <a:round/>
                <a:headEnd/>
                <a:tailEnd/>
              </a:ln>
            </p:spPr>
            <p:txBody>
              <a:bodyPr wrap="none" anchor="ctr"/>
              <a:lstStyle/>
              <a:p>
                <a:endParaRPr lang="zh-CN" altLang="en-US"/>
              </a:p>
            </p:txBody>
          </p:sp>
          <p:sp>
            <p:nvSpPr>
              <p:cNvPr id="132" name="AutoShape 47">
                <a:extLst>
                  <a:ext uri="{FF2B5EF4-FFF2-40B4-BE49-F238E27FC236}">
                    <a16:creationId xmlns:a16="http://schemas.microsoft.com/office/drawing/2014/main" xmlns="" id="{29C97B3E-3C74-48AC-8E10-46DBA137992B}"/>
                  </a:ext>
                </a:extLst>
              </p:cNvPr>
              <p:cNvSpPr>
                <a:spLocks noChangeArrowheads="1"/>
              </p:cNvSpPr>
              <p:nvPr/>
            </p:nvSpPr>
            <p:spPr bwMode="gray">
              <a:xfrm>
                <a:off x="2304" y="1498"/>
                <a:ext cx="1304" cy="446"/>
              </a:xfrm>
              <a:prstGeom prst="roundRect">
                <a:avLst>
                  <a:gd name="adj" fmla="val 50000"/>
                </a:avLst>
              </a:prstGeom>
              <a:gradFill rotWithShape="1">
                <a:gsLst>
                  <a:gs pos="0">
                    <a:srgbClr val="D0F7D4"/>
                  </a:gs>
                  <a:gs pos="100000">
                    <a:srgbClr val="73E77E"/>
                  </a:gs>
                </a:gsLst>
                <a:lin ang="5400000" scaled="1"/>
              </a:gradFill>
              <a:ln w="9525">
                <a:noFill/>
                <a:round/>
                <a:headEnd/>
                <a:tailEnd/>
              </a:ln>
            </p:spPr>
            <p:txBody>
              <a:bodyPr wrap="none" anchor="ctr"/>
              <a:lstStyle/>
              <a:p>
                <a:endParaRPr lang="zh-CN" altLang="en-US"/>
              </a:p>
            </p:txBody>
          </p:sp>
        </p:grpSp>
        <p:sp>
          <p:nvSpPr>
            <p:cNvPr id="128" name="Rectangle 48">
              <a:extLst>
                <a:ext uri="{FF2B5EF4-FFF2-40B4-BE49-F238E27FC236}">
                  <a16:creationId xmlns:a16="http://schemas.microsoft.com/office/drawing/2014/main" xmlns="" id="{EBD30153-C1F0-45D9-BA47-A67C3ADE6BCF}"/>
                </a:ext>
              </a:extLst>
            </p:cNvPr>
            <p:cNvSpPr>
              <a:spLocks noChangeArrowheads="1"/>
            </p:cNvSpPr>
            <p:nvPr/>
          </p:nvSpPr>
          <p:spPr bwMode="auto">
            <a:xfrm>
              <a:off x="586" y="663"/>
              <a:ext cx="1091" cy="240"/>
            </a:xfrm>
            <a:prstGeom prst="rect">
              <a:avLst/>
            </a:prstGeom>
            <a:noFill/>
            <a:ln w="9525">
              <a:noFill/>
              <a:miter lim="800000"/>
              <a:headEnd/>
              <a:tailEnd/>
            </a:ln>
          </p:spPr>
          <p:txBody>
            <a:bodyPr>
              <a:spAutoFit/>
            </a:bodyPr>
            <a:lstStyle/>
            <a:p>
              <a:r>
                <a:rPr lang="zh-CN" altLang="en-US" b="1" dirty="0">
                  <a:solidFill>
                    <a:srgbClr val="040404"/>
                  </a:solidFill>
                </a:rPr>
                <a:t>系统日志的审计方法</a:t>
              </a:r>
              <a:endParaRPr lang="zh-CN" altLang="zh-CN" b="1" dirty="0">
                <a:solidFill>
                  <a:srgbClr val="040404"/>
                </a:solidFill>
              </a:endParaRPr>
            </a:p>
          </p:txBody>
        </p:sp>
      </p:grpSp>
      <p:sp>
        <p:nvSpPr>
          <p:cNvPr id="133" name="AutoShape 26">
            <a:extLst>
              <a:ext uri="{FF2B5EF4-FFF2-40B4-BE49-F238E27FC236}">
                <a16:creationId xmlns:a16="http://schemas.microsoft.com/office/drawing/2014/main" xmlns="" id="{9BD6F0D6-A974-42FE-B163-55630C2D99C7}"/>
              </a:ext>
            </a:extLst>
          </p:cNvPr>
          <p:cNvSpPr>
            <a:spLocks/>
          </p:cNvSpPr>
          <p:nvPr/>
        </p:nvSpPr>
        <p:spPr bwMode="auto">
          <a:xfrm>
            <a:off x="6046486" y="2878266"/>
            <a:ext cx="292606" cy="848958"/>
          </a:xfrm>
          <a:prstGeom prst="leftBrace">
            <a:avLst>
              <a:gd name="adj1" fmla="val 21659"/>
              <a:gd name="adj2" fmla="val 50000"/>
            </a:avLst>
          </a:prstGeom>
          <a:noFill/>
          <a:ln w="38100">
            <a:solidFill>
              <a:schemeClr val="tx1"/>
            </a:solidFill>
            <a:round/>
            <a:headEnd/>
            <a:tailEnd/>
          </a:ln>
        </p:spPr>
        <p:txBody>
          <a:bodyPr anchor="ctr"/>
          <a:lstStyle/>
          <a:p>
            <a:endParaRPr lang="zh-CN" altLang="en-US"/>
          </a:p>
        </p:txBody>
      </p:sp>
      <p:sp>
        <p:nvSpPr>
          <p:cNvPr id="134" name="AutoShape 26">
            <a:extLst>
              <a:ext uri="{FF2B5EF4-FFF2-40B4-BE49-F238E27FC236}">
                <a16:creationId xmlns:a16="http://schemas.microsoft.com/office/drawing/2014/main" xmlns="" id="{84957C22-F149-4042-9E5D-F75444EF15CA}"/>
              </a:ext>
            </a:extLst>
          </p:cNvPr>
          <p:cNvSpPr>
            <a:spLocks/>
          </p:cNvSpPr>
          <p:nvPr/>
        </p:nvSpPr>
        <p:spPr bwMode="auto">
          <a:xfrm>
            <a:off x="6037940" y="4248792"/>
            <a:ext cx="292606" cy="848958"/>
          </a:xfrm>
          <a:prstGeom prst="leftBrace">
            <a:avLst>
              <a:gd name="adj1" fmla="val 21659"/>
              <a:gd name="adj2" fmla="val 50000"/>
            </a:avLst>
          </a:prstGeom>
          <a:noFill/>
          <a:ln w="38100">
            <a:solidFill>
              <a:schemeClr val="tx1"/>
            </a:solidFill>
            <a:round/>
            <a:headEnd/>
            <a:tailEnd/>
          </a:ln>
        </p:spPr>
        <p:txBody>
          <a:bodyPr anchor="ctr"/>
          <a:lstStyle/>
          <a:p>
            <a:endParaRPr lang="zh-CN" altLang="en-US"/>
          </a:p>
        </p:txBody>
      </p:sp>
    </p:spTree>
    <p:extLst>
      <p:ext uri="{BB962C8B-B14F-4D97-AF65-F5344CB8AC3E}">
        <p14:creationId xmlns:p14="http://schemas.microsoft.com/office/powerpoint/2010/main" val="34677830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账号和口令安全</a:t>
            </a:r>
            <a:r>
              <a:rPr lang="en-US" altLang="zh-CN" dirty="0"/>
              <a:t>——</a:t>
            </a:r>
            <a:r>
              <a:rPr lang="zh-CN" altLang="en-US" dirty="0"/>
              <a:t>账号通用配置（</a:t>
            </a:r>
            <a:r>
              <a:rPr lang="en-US" altLang="zh-CN" dirty="0"/>
              <a:t>3</a:t>
            </a:r>
            <a:r>
              <a:rPr lang="zh-CN" altLang="en-US" dirty="0"/>
              <a:t>）</a:t>
            </a:r>
          </a:p>
        </p:txBody>
      </p:sp>
      <p:sp>
        <p:nvSpPr>
          <p:cNvPr id="3" name="内容占位符 2"/>
          <p:cNvSpPr>
            <a:spLocks noGrp="1"/>
          </p:cNvSpPr>
          <p:nvPr>
            <p:ph idx="1"/>
          </p:nvPr>
        </p:nvSpPr>
        <p:spPr/>
        <p:txBody>
          <a:bodyPr/>
          <a:lstStyle/>
          <a:p>
            <a:r>
              <a:rPr lang="zh-CN" altLang="zh-CN" dirty="0"/>
              <a:t>设置账户锁定登录失败锁定次数、锁定</a:t>
            </a:r>
            <a:r>
              <a:rPr lang="zh-CN" altLang="zh-CN" dirty="0" smtClean="0"/>
              <a:t>时间</a:t>
            </a:r>
            <a:endParaRPr lang="en-US" altLang="zh-CN" dirty="0" smtClean="0"/>
          </a:p>
          <a:p>
            <a:endParaRPr lang="en-US" altLang="zh-CN" dirty="0"/>
          </a:p>
          <a:p>
            <a:endParaRPr lang="en-US" altLang="zh-CN" dirty="0" smtClean="0"/>
          </a:p>
          <a:p>
            <a:endParaRPr lang="en-US" altLang="zh-CN" dirty="0" smtClean="0"/>
          </a:p>
          <a:p>
            <a:r>
              <a:rPr lang="zh-CN" altLang="zh-CN" dirty="0"/>
              <a:t>修改账户超时值，设置自动注销时间</a:t>
            </a:r>
            <a:endParaRPr lang="zh-CN" altLang="en-US" dirty="0"/>
          </a:p>
        </p:txBody>
      </p:sp>
      <p:pic>
        <p:nvPicPr>
          <p:cNvPr id="5" name="图片 4"/>
          <p:cNvPicPr>
            <a:picLocks noChangeAspect="1"/>
          </p:cNvPicPr>
          <p:nvPr/>
        </p:nvPicPr>
        <p:blipFill>
          <a:blip r:embed="rId2"/>
          <a:stretch>
            <a:fillRect/>
          </a:stretch>
        </p:blipFill>
        <p:spPr>
          <a:xfrm>
            <a:off x="3035661" y="1556792"/>
            <a:ext cx="5953125" cy="847725"/>
          </a:xfrm>
          <a:prstGeom prst="rect">
            <a:avLst/>
          </a:prstGeom>
        </p:spPr>
      </p:pic>
      <p:pic>
        <p:nvPicPr>
          <p:cNvPr id="7" name="图片 6"/>
          <p:cNvPicPr>
            <a:picLocks noChangeAspect="1"/>
          </p:cNvPicPr>
          <p:nvPr/>
        </p:nvPicPr>
        <p:blipFill>
          <a:blip r:embed="rId3"/>
          <a:stretch>
            <a:fillRect/>
          </a:stretch>
        </p:blipFill>
        <p:spPr>
          <a:xfrm>
            <a:off x="3042313" y="3645024"/>
            <a:ext cx="6010275" cy="847725"/>
          </a:xfrm>
          <a:prstGeom prst="rect">
            <a:avLst/>
          </a:prstGeom>
        </p:spPr>
      </p:pic>
    </p:spTree>
    <p:extLst>
      <p:ext uri="{BB962C8B-B14F-4D97-AF65-F5344CB8AC3E}">
        <p14:creationId xmlns:p14="http://schemas.microsoft.com/office/powerpoint/2010/main" val="1692545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账号和口令安全</a:t>
            </a:r>
            <a:r>
              <a:rPr lang="en-US" altLang="zh-CN" dirty="0" smtClean="0"/>
              <a:t>——</a:t>
            </a:r>
            <a:r>
              <a:rPr lang="zh-CN" altLang="en-US" dirty="0"/>
              <a:t>保护</a:t>
            </a:r>
            <a:r>
              <a:rPr lang="en-US" altLang="zh-CN" dirty="0"/>
              <a:t>root</a:t>
            </a:r>
            <a:r>
              <a:rPr lang="zh-CN" altLang="en-US" dirty="0" smtClean="0"/>
              <a:t>账号</a:t>
            </a:r>
            <a:endParaRPr lang="zh-CN" altLang="en-US" dirty="0"/>
          </a:p>
        </p:txBody>
      </p:sp>
      <p:sp>
        <p:nvSpPr>
          <p:cNvPr id="3" name="内容占位符 2"/>
          <p:cNvSpPr>
            <a:spLocks noGrp="1"/>
          </p:cNvSpPr>
          <p:nvPr>
            <p:ph idx="1"/>
          </p:nvPr>
        </p:nvSpPr>
        <p:spPr/>
        <p:txBody>
          <a:bodyPr/>
          <a:lstStyle/>
          <a:p>
            <a:r>
              <a:rPr lang="en-US" altLang="zh-CN" dirty="0" smtClean="0"/>
              <a:t>root</a:t>
            </a:r>
            <a:r>
              <a:rPr lang="zh-CN" altLang="en-US" dirty="0" smtClean="0"/>
              <a:t>账号权限很高</a:t>
            </a:r>
            <a:endParaRPr lang="en-US" altLang="zh-CN" dirty="0"/>
          </a:p>
          <a:p>
            <a:r>
              <a:rPr lang="zh-CN" altLang="en-US" dirty="0" smtClean="0"/>
              <a:t>保护措施</a:t>
            </a:r>
            <a:endParaRPr lang="en-US" altLang="zh-CN" dirty="0" smtClean="0"/>
          </a:p>
          <a:p>
            <a:pPr lvl="1"/>
            <a:r>
              <a:rPr lang="zh-CN" altLang="en-US" dirty="0"/>
              <a:t>禁止使用</a:t>
            </a:r>
            <a:r>
              <a:rPr lang="en-US" altLang="zh-CN" dirty="0"/>
              <a:t>root</a:t>
            </a:r>
            <a:r>
              <a:rPr lang="zh-CN" altLang="en-US" dirty="0"/>
              <a:t>登录系统</a:t>
            </a:r>
          </a:p>
          <a:p>
            <a:pPr lvl="1"/>
            <a:r>
              <a:rPr lang="zh-CN" altLang="en-US" dirty="0"/>
              <a:t>只允许普通用户登陆，然后通过</a:t>
            </a:r>
            <a:r>
              <a:rPr lang="en-US" altLang="zh-CN" dirty="0" err="1"/>
              <a:t>su</a:t>
            </a:r>
            <a:r>
              <a:rPr lang="zh-CN" altLang="en-US" dirty="0"/>
              <a:t>命令切换到</a:t>
            </a:r>
            <a:r>
              <a:rPr lang="en-US" altLang="zh-CN" dirty="0"/>
              <a:t>root</a:t>
            </a:r>
          </a:p>
          <a:p>
            <a:pPr lvl="1"/>
            <a:r>
              <a:rPr lang="zh-CN" altLang="en-US" dirty="0"/>
              <a:t>不要随意把</a:t>
            </a:r>
            <a:r>
              <a:rPr lang="en-US" altLang="zh-CN" dirty="0"/>
              <a:t>root shell</a:t>
            </a:r>
            <a:r>
              <a:rPr lang="zh-CN" altLang="en-US" dirty="0"/>
              <a:t>留在终端上；</a:t>
            </a:r>
          </a:p>
          <a:p>
            <a:pPr lvl="1"/>
            <a:r>
              <a:rPr lang="zh-CN" altLang="en-US" dirty="0"/>
              <a:t>不要把当前目录</a:t>
            </a:r>
            <a:r>
              <a:rPr lang="en-US" altLang="zh-CN" dirty="0"/>
              <a:t>(“ . /”)</a:t>
            </a:r>
            <a:r>
              <a:rPr lang="zh-CN" altLang="en-US" dirty="0"/>
              <a:t>和普通用户的</a:t>
            </a:r>
            <a:r>
              <a:rPr lang="en-US" altLang="zh-CN" dirty="0"/>
              <a:t>bin</a:t>
            </a:r>
            <a:r>
              <a:rPr lang="zh-CN" altLang="en-US" dirty="0"/>
              <a:t>目录放在</a:t>
            </a:r>
            <a:r>
              <a:rPr lang="en-US" altLang="zh-CN" dirty="0"/>
              <a:t>root</a:t>
            </a:r>
            <a:r>
              <a:rPr lang="zh-CN" altLang="en-US" dirty="0"/>
              <a:t>账号的环境变量</a:t>
            </a:r>
            <a:r>
              <a:rPr lang="en-US" altLang="zh-CN" dirty="0"/>
              <a:t>PATH</a:t>
            </a:r>
            <a:r>
              <a:rPr lang="zh-CN" altLang="en-US" dirty="0"/>
              <a:t>中</a:t>
            </a:r>
          </a:p>
          <a:p>
            <a:pPr lvl="1"/>
            <a:r>
              <a:rPr lang="zh-CN" altLang="en-US" dirty="0"/>
              <a:t>永远不以</a:t>
            </a:r>
            <a:r>
              <a:rPr lang="en-US" altLang="zh-CN" dirty="0"/>
              <a:t>root</a:t>
            </a:r>
            <a:r>
              <a:rPr lang="zh-CN" altLang="en-US" dirty="0"/>
              <a:t>运行其他用户的或不熟悉的程序</a:t>
            </a:r>
          </a:p>
          <a:p>
            <a:pPr marL="457200" lvl="1" indent="0">
              <a:buNone/>
            </a:pPr>
            <a:endParaRPr lang="zh-CN" altLang="en-US" dirty="0"/>
          </a:p>
        </p:txBody>
      </p:sp>
    </p:spTree>
    <p:extLst>
      <p:ext uri="{BB962C8B-B14F-4D97-AF65-F5344CB8AC3E}">
        <p14:creationId xmlns:p14="http://schemas.microsoft.com/office/powerpoint/2010/main" val="81106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40013" y="260351"/>
            <a:ext cx="7488435" cy="487363"/>
          </a:xfrm>
        </p:spPr>
        <p:txBody>
          <a:bodyPr/>
          <a:lstStyle/>
          <a:p>
            <a:r>
              <a:rPr lang="zh-CN" altLang="en-US" dirty="0"/>
              <a:t>账号和口令安全</a:t>
            </a:r>
            <a:r>
              <a:rPr lang="en-US" altLang="zh-CN" dirty="0" smtClean="0"/>
              <a:t>——</a:t>
            </a:r>
            <a:r>
              <a:rPr lang="zh-CN" altLang="en-US" dirty="0" smtClean="0"/>
              <a:t>口令安全策略</a:t>
            </a:r>
            <a:endParaRPr lang="zh-CN" altLang="en-US" dirty="0"/>
          </a:p>
        </p:txBody>
      </p:sp>
      <p:sp>
        <p:nvSpPr>
          <p:cNvPr id="3" name="内容占位符 2"/>
          <p:cNvSpPr>
            <a:spLocks noGrp="1"/>
          </p:cNvSpPr>
          <p:nvPr>
            <p:ph idx="1"/>
          </p:nvPr>
        </p:nvSpPr>
        <p:spPr/>
        <p:txBody>
          <a:bodyPr/>
          <a:lstStyle/>
          <a:p>
            <a:r>
              <a:rPr lang="zh-CN" altLang="en-US" dirty="0" smtClean="0"/>
              <a:t>口令安全策略</a:t>
            </a:r>
            <a:endParaRPr lang="en-US" altLang="zh-CN" dirty="0" smtClean="0"/>
          </a:p>
          <a:p>
            <a:pPr lvl="1"/>
            <a:r>
              <a:rPr lang="zh-CN" altLang="en-US" dirty="0" smtClean="0"/>
              <a:t>要求使用安全口令</a:t>
            </a:r>
            <a:endParaRPr lang="en-US" altLang="zh-CN" dirty="0" smtClean="0"/>
          </a:p>
          <a:p>
            <a:pPr lvl="2"/>
            <a:r>
              <a:rPr lang="zh-CN" altLang="en-US" dirty="0" smtClean="0"/>
              <a:t>口令长度、字符要求</a:t>
            </a:r>
            <a:endParaRPr lang="en-US" altLang="zh-CN" dirty="0" smtClean="0"/>
          </a:p>
          <a:p>
            <a:pPr lvl="1"/>
            <a:r>
              <a:rPr lang="zh-CN" altLang="en-US" dirty="0" smtClean="0"/>
              <a:t>口令修改策略</a:t>
            </a:r>
            <a:endParaRPr lang="en-US" altLang="zh-CN" dirty="0" smtClean="0"/>
          </a:p>
          <a:p>
            <a:pPr lvl="2"/>
            <a:r>
              <a:rPr lang="zh-CN" altLang="en-US" dirty="0" smtClean="0"/>
              <a:t>强制口令使用有效期</a:t>
            </a:r>
            <a:endParaRPr lang="en-US" altLang="zh-CN" dirty="0" smtClean="0"/>
          </a:p>
          <a:p>
            <a:pPr lvl="2"/>
            <a:r>
              <a:rPr lang="zh-CN" altLang="en-US" dirty="0" smtClean="0"/>
              <a:t>设置口令修改提醒</a:t>
            </a:r>
            <a:endParaRPr lang="en-US" altLang="zh-CN" dirty="0" smtClean="0"/>
          </a:p>
          <a:p>
            <a:pPr lvl="2"/>
            <a:r>
              <a:rPr lang="zh-CN" altLang="zh-CN" dirty="0"/>
              <a:t>设置账户锁定登录失败锁定次数、锁定时间</a:t>
            </a:r>
            <a:endParaRPr lang="zh-CN" altLang="en-US" dirty="0"/>
          </a:p>
        </p:txBody>
      </p:sp>
      <p:sp>
        <p:nvSpPr>
          <p:cNvPr id="6" name="AutoShape 72"/>
          <p:cNvSpPr>
            <a:spLocks noChangeArrowheads="1"/>
          </p:cNvSpPr>
          <p:nvPr/>
        </p:nvSpPr>
        <p:spPr bwMode="auto">
          <a:xfrm>
            <a:off x="2993102" y="4149080"/>
            <a:ext cx="5603007" cy="1533382"/>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lIns="91394" tIns="45698" rIns="91394" bIns="45698"/>
          <a:lstStyle/>
          <a:p>
            <a:pPr defTabSz="446088" eaLnBrk="0" hangingPunct="0"/>
            <a:r>
              <a:rPr lang="en-US" altLang="zh-CN" b="1" dirty="0">
                <a:solidFill>
                  <a:srgbClr val="0000CC"/>
                </a:solidFill>
              </a:rPr>
              <a:t>vi /</a:t>
            </a:r>
            <a:r>
              <a:rPr lang="en-US" altLang="zh-CN" b="1" dirty="0" err="1">
                <a:solidFill>
                  <a:srgbClr val="0000CC"/>
                </a:solidFill>
              </a:rPr>
              <a:t>etc</a:t>
            </a:r>
            <a:r>
              <a:rPr lang="en-US" altLang="zh-CN" b="1" dirty="0">
                <a:solidFill>
                  <a:srgbClr val="0000CC"/>
                </a:solidFill>
              </a:rPr>
              <a:t>/login.def  </a:t>
            </a:r>
          </a:p>
          <a:p>
            <a:pPr defTabSz="446088" eaLnBrk="0" hangingPunct="0"/>
            <a:r>
              <a:rPr lang="en-US" altLang="zh-CN" b="1" dirty="0">
                <a:solidFill>
                  <a:srgbClr val="0000CC"/>
                </a:solidFill>
              </a:rPr>
              <a:t>PASS_MAX_DAYS	90 </a:t>
            </a:r>
          </a:p>
          <a:p>
            <a:pPr defTabSz="446088" eaLnBrk="0" hangingPunct="0"/>
            <a:r>
              <a:rPr lang="en-US" altLang="zh-CN" b="1" dirty="0">
                <a:solidFill>
                  <a:srgbClr val="0000CC"/>
                </a:solidFill>
              </a:rPr>
              <a:t>PASS_MIN_DAYS	7 </a:t>
            </a:r>
          </a:p>
          <a:p>
            <a:pPr defTabSz="446088" eaLnBrk="0" hangingPunct="0"/>
            <a:r>
              <a:rPr lang="en-US" altLang="zh-CN" b="1" dirty="0">
                <a:solidFill>
                  <a:srgbClr val="0000CC"/>
                </a:solidFill>
              </a:rPr>
              <a:t>PASS_MIN_LEN 	6 </a:t>
            </a:r>
          </a:p>
          <a:p>
            <a:pPr defTabSz="446088" eaLnBrk="0" hangingPunct="0"/>
            <a:r>
              <a:rPr lang="en-US" altLang="zh-CN" b="1" dirty="0">
                <a:solidFill>
                  <a:srgbClr val="0000CC"/>
                </a:solidFill>
              </a:rPr>
              <a:t>PASS_WARN_AGE	28</a:t>
            </a:r>
          </a:p>
        </p:txBody>
      </p:sp>
      <p:grpSp>
        <p:nvGrpSpPr>
          <p:cNvPr id="7" name="Group 73"/>
          <p:cNvGrpSpPr>
            <a:grpSpLocks/>
          </p:cNvGrpSpPr>
          <p:nvPr/>
        </p:nvGrpSpPr>
        <p:grpSpPr bwMode="auto">
          <a:xfrm>
            <a:off x="8596317" y="5040462"/>
            <a:ext cx="1022350" cy="593725"/>
            <a:chOff x="2061" y="1529"/>
            <a:chExt cx="1384" cy="917"/>
          </a:xfrm>
        </p:grpSpPr>
        <p:sp>
          <p:nvSpPr>
            <p:cNvPr id="8" name="Freeform 74"/>
            <p:cNvSpPr>
              <a:spLocks/>
            </p:cNvSpPr>
            <p:nvPr/>
          </p:nvSpPr>
          <p:spPr bwMode="auto">
            <a:xfrm>
              <a:off x="2619" y="1966"/>
              <a:ext cx="825" cy="480"/>
            </a:xfrm>
            <a:custGeom>
              <a:avLst/>
              <a:gdLst/>
              <a:ahLst/>
              <a:cxnLst>
                <a:cxn ang="0">
                  <a:pos x="295" y="397"/>
                </a:cxn>
                <a:cxn ang="0">
                  <a:pos x="241" y="350"/>
                </a:cxn>
                <a:cxn ang="0">
                  <a:pos x="161" y="271"/>
                </a:cxn>
                <a:cxn ang="0">
                  <a:pos x="41" y="146"/>
                </a:cxn>
                <a:cxn ang="0">
                  <a:pos x="15" y="122"/>
                </a:cxn>
                <a:cxn ang="0">
                  <a:pos x="2" y="107"/>
                </a:cxn>
                <a:cxn ang="0">
                  <a:pos x="0" y="95"/>
                </a:cxn>
                <a:cxn ang="0">
                  <a:pos x="8" y="70"/>
                </a:cxn>
                <a:cxn ang="0">
                  <a:pos x="21" y="48"/>
                </a:cxn>
                <a:cxn ang="0">
                  <a:pos x="57" y="35"/>
                </a:cxn>
                <a:cxn ang="0">
                  <a:pos x="107" y="24"/>
                </a:cxn>
                <a:cxn ang="0">
                  <a:pos x="198" y="11"/>
                </a:cxn>
                <a:cxn ang="0">
                  <a:pos x="250" y="2"/>
                </a:cxn>
                <a:cxn ang="0">
                  <a:pos x="278" y="0"/>
                </a:cxn>
                <a:cxn ang="0">
                  <a:pos x="290" y="0"/>
                </a:cxn>
                <a:cxn ang="0">
                  <a:pos x="303" y="2"/>
                </a:cxn>
                <a:cxn ang="0">
                  <a:pos x="425" y="57"/>
                </a:cxn>
                <a:cxn ang="0">
                  <a:pos x="508" y="110"/>
                </a:cxn>
                <a:cxn ang="0">
                  <a:pos x="542" y="139"/>
                </a:cxn>
                <a:cxn ang="0">
                  <a:pos x="576" y="169"/>
                </a:cxn>
                <a:cxn ang="0">
                  <a:pos x="653" y="209"/>
                </a:cxn>
                <a:cxn ang="0">
                  <a:pos x="683" y="213"/>
                </a:cxn>
                <a:cxn ang="0">
                  <a:pos x="697" y="213"/>
                </a:cxn>
                <a:cxn ang="0">
                  <a:pos x="706" y="213"/>
                </a:cxn>
                <a:cxn ang="0">
                  <a:pos x="715" y="212"/>
                </a:cxn>
                <a:cxn ang="0">
                  <a:pos x="744" y="213"/>
                </a:cxn>
                <a:cxn ang="0">
                  <a:pos x="780" y="210"/>
                </a:cxn>
                <a:cxn ang="0">
                  <a:pos x="821" y="206"/>
                </a:cxn>
                <a:cxn ang="0">
                  <a:pos x="824" y="206"/>
                </a:cxn>
                <a:cxn ang="0">
                  <a:pos x="824" y="479"/>
                </a:cxn>
                <a:cxn ang="0">
                  <a:pos x="824" y="476"/>
                </a:cxn>
                <a:cxn ang="0">
                  <a:pos x="617" y="451"/>
                </a:cxn>
                <a:cxn ang="0">
                  <a:pos x="602" y="450"/>
                </a:cxn>
                <a:cxn ang="0">
                  <a:pos x="595" y="451"/>
                </a:cxn>
                <a:cxn ang="0">
                  <a:pos x="586" y="452"/>
                </a:cxn>
                <a:cxn ang="0">
                  <a:pos x="548" y="460"/>
                </a:cxn>
                <a:cxn ang="0">
                  <a:pos x="502" y="468"/>
                </a:cxn>
                <a:cxn ang="0">
                  <a:pos x="489" y="468"/>
                </a:cxn>
                <a:cxn ang="0">
                  <a:pos x="480" y="468"/>
                </a:cxn>
                <a:cxn ang="0">
                  <a:pos x="471" y="467"/>
                </a:cxn>
                <a:cxn ang="0">
                  <a:pos x="425" y="454"/>
                </a:cxn>
                <a:cxn ang="0">
                  <a:pos x="358" y="431"/>
                </a:cxn>
                <a:cxn ang="0">
                  <a:pos x="294" y="401"/>
                </a:cxn>
                <a:cxn ang="0">
                  <a:pos x="295" y="397"/>
                </a:cxn>
              </a:cxnLst>
              <a:rect l="0" t="0" r="r" b="b"/>
              <a:pathLst>
                <a:path w="825" h="480">
                  <a:moveTo>
                    <a:pt x="295" y="397"/>
                  </a:moveTo>
                  <a:lnTo>
                    <a:pt x="241" y="350"/>
                  </a:lnTo>
                  <a:lnTo>
                    <a:pt x="161" y="271"/>
                  </a:lnTo>
                  <a:lnTo>
                    <a:pt x="41" y="146"/>
                  </a:lnTo>
                  <a:lnTo>
                    <a:pt x="15" y="122"/>
                  </a:lnTo>
                  <a:lnTo>
                    <a:pt x="2" y="107"/>
                  </a:lnTo>
                  <a:lnTo>
                    <a:pt x="0" y="95"/>
                  </a:lnTo>
                  <a:lnTo>
                    <a:pt x="8" y="70"/>
                  </a:lnTo>
                  <a:lnTo>
                    <a:pt x="21" y="48"/>
                  </a:lnTo>
                  <a:lnTo>
                    <a:pt x="57" y="35"/>
                  </a:lnTo>
                  <a:lnTo>
                    <a:pt x="107" y="24"/>
                  </a:lnTo>
                  <a:lnTo>
                    <a:pt x="198" y="11"/>
                  </a:lnTo>
                  <a:lnTo>
                    <a:pt x="250" y="2"/>
                  </a:lnTo>
                  <a:lnTo>
                    <a:pt x="278" y="0"/>
                  </a:lnTo>
                  <a:lnTo>
                    <a:pt x="290" y="0"/>
                  </a:lnTo>
                  <a:lnTo>
                    <a:pt x="303" y="2"/>
                  </a:lnTo>
                  <a:lnTo>
                    <a:pt x="425" y="57"/>
                  </a:lnTo>
                  <a:lnTo>
                    <a:pt x="508" y="110"/>
                  </a:lnTo>
                  <a:lnTo>
                    <a:pt x="542" y="139"/>
                  </a:lnTo>
                  <a:lnTo>
                    <a:pt x="576" y="169"/>
                  </a:lnTo>
                  <a:lnTo>
                    <a:pt x="653" y="209"/>
                  </a:lnTo>
                  <a:lnTo>
                    <a:pt x="683" y="213"/>
                  </a:lnTo>
                  <a:lnTo>
                    <a:pt x="697" y="213"/>
                  </a:lnTo>
                  <a:lnTo>
                    <a:pt x="706" y="213"/>
                  </a:lnTo>
                  <a:lnTo>
                    <a:pt x="715" y="212"/>
                  </a:lnTo>
                  <a:lnTo>
                    <a:pt x="744" y="213"/>
                  </a:lnTo>
                  <a:lnTo>
                    <a:pt x="780" y="210"/>
                  </a:lnTo>
                  <a:lnTo>
                    <a:pt x="821" y="206"/>
                  </a:lnTo>
                  <a:lnTo>
                    <a:pt x="824" y="206"/>
                  </a:lnTo>
                  <a:lnTo>
                    <a:pt x="824" y="479"/>
                  </a:lnTo>
                  <a:lnTo>
                    <a:pt x="824" y="476"/>
                  </a:lnTo>
                  <a:lnTo>
                    <a:pt x="617" y="451"/>
                  </a:lnTo>
                  <a:lnTo>
                    <a:pt x="602" y="450"/>
                  </a:lnTo>
                  <a:lnTo>
                    <a:pt x="595" y="451"/>
                  </a:lnTo>
                  <a:lnTo>
                    <a:pt x="586" y="452"/>
                  </a:lnTo>
                  <a:lnTo>
                    <a:pt x="548" y="460"/>
                  </a:lnTo>
                  <a:lnTo>
                    <a:pt x="502" y="468"/>
                  </a:lnTo>
                  <a:lnTo>
                    <a:pt x="489" y="468"/>
                  </a:lnTo>
                  <a:lnTo>
                    <a:pt x="480" y="468"/>
                  </a:lnTo>
                  <a:lnTo>
                    <a:pt x="471" y="467"/>
                  </a:lnTo>
                  <a:lnTo>
                    <a:pt x="425" y="454"/>
                  </a:lnTo>
                  <a:lnTo>
                    <a:pt x="358" y="431"/>
                  </a:lnTo>
                  <a:lnTo>
                    <a:pt x="294" y="401"/>
                  </a:lnTo>
                  <a:lnTo>
                    <a:pt x="295" y="397"/>
                  </a:lnTo>
                </a:path>
              </a:pathLst>
            </a:custGeom>
            <a:solidFill>
              <a:srgbClr val="E26200"/>
            </a:solidFill>
            <a:ln w="12700" cap="rnd" cmpd="sng">
              <a:noFill/>
              <a:prstDash val="solid"/>
              <a:round/>
              <a:headEnd type="none" w="med" len="med"/>
              <a:tailEnd type="none" w="med" len="med"/>
            </a:ln>
            <a:effectLst/>
          </p:spPr>
          <p:txBody>
            <a:bodyPr/>
            <a:lstStyle/>
            <a:p>
              <a:endParaRPr lang="zh-CN" altLang="en-US"/>
            </a:p>
          </p:txBody>
        </p:sp>
        <p:sp>
          <p:nvSpPr>
            <p:cNvPr id="9" name="Freeform 75"/>
            <p:cNvSpPr>
              <a:spLocks/>
            </p:cNvSpPr>
            <p:nvPr/>
          </p:nvSpPr>
          <p:spPr bwMode="auto">
            <a:xfrm>
              <a:off x="2751" y="1978"/>
              <a:ext cx="192" cy="37"/>
            </a:xfrm>
            <a:custGeom>
              <a:avLst/>
              <a:gdLst/>
              <a:ahLst/>
              <a:cxnLst>
                <a:cxn ang="0">
                  <a:pos x="173" y="19"/>
                </a:cxn>
                <a:cxn ang="0">
                  <a:pos x="191" y="19"/>
                </a:cxn>
                <a:cxn ang="0">
                  <a:pos x="143" y="0"/>
                </a:cxn>
                <a:cxn ang="0">
                  <a:pos x="135" y="0"/>
                </a:cxn>
                <a:cxn ang="0">
                  <a:pos x="125" y="0"/>
                </a:cxn>
                <a:cxn ang="0">
                  <a:pos x="102" y="3"/>
                </a:cxn>
                <a:cxn ang="0">
                  <a:pos x="61" y="9"/>
                </a:cxn>
                <a:cxn ang="0">
                  <a:pos x="27" y="11"/>
                </a:cxn>
                <a:cxn ang="0">
                  <a:pos x="0" y="19"/>
                </a:cxn>
                <a:cxn ang="0">
                  <a:pos x="18" y="30"/>
                </a:cxn>
                <a:cxn ang="0">
                  <a:pos x="60" y="36"/>
                </a:cxn>
                <a:cxn ang="0">
                  <a:pos x="84" y="36"/>
                </a:cxn>
                <a:cxn ang="0">
                  <a:pos x="104" y="35"/>
                </a:cxn>
                <a:cxn ang="0">
                  <a:pos x="172" y="23"/>
                </a:cxn>
                <a:cxn ang="0">
                  <a:pos x="173" y="19"/>
                </a:cxn>
              </a:cxnLst>
              <a:rect l="0" t="0" r="r" b="b"/>
              <a:pathLst>
                <a:path w="192" h="37">
                  <a:moveTo>
                    <a:pt x="173" y="19"/>
                  </a:moveTo>
                  <a:lnTo>
                    <a:pt x="191" y="19"/>
                  </a:lnTo>
                  <a:lnTo>
                    <a:pt x="143" y="0"/>
                  </a:lnTo>
                  <a:lnTo>
                    <a:pt x="135" y="0"/>
                  </a:lnTo>
                  <a:lnTo>
                    <a:pt x="125" y="0"/>
                  </a:lnTo>
                  <a:lnTo>
                    <a:pt x="102" y="3"/>
                  </a:lnTo>
                  <a:lnTo>
                    <a:pt x="61" y="9"/>
                  </a:lnTo>
                  <a:lnTo>
                    <a:pt x="27" y="11"/>
                  </a:lnTo>
                  <a:lnTo>
                    <a:pt x="0" y="19"/>
                  </a:lnTo>
                  <a:lnTo>
                    <a:pt x="18" y="30"/>
                  </a:lnTo>
                  <a:lnTo>
                    <a:pt x="60" y="36"/>
                  </a:lnTo>
                  <a:lnTo>
                    <a:pt x="84" y="36"/>
                  </a:lnTo>
                  <a:lnTo>
                    <a:pt x="104" y="35"/>
                  </a:lnTo>
                  <a:lnTo>
                    <a:pt x="172" y="23"/>
                  </a:lnTo>
                  <a:lnTo>
                    <a:pt x="173" y="19"/>
                  </a:lnTo>
                </a:path>
              </a:pathLst>
            </a:custGeom>
            <a:solidFill>
              <a:srgbClr val="FF8141"/>
            </a:solidFill>
            <a:ln w="12700" cap="rnd" cmpd="sng">
              <a:noFill/>
              <a:prstDash val="solid"/>
              <a:round/>
              <a:headEnd type="none" w="med" len="med"/>
              <a:tailEnd type="none" w="med" len="med"/>
            </a:ln>
            <a:effectLst/>
          </p:spPr>
          <p:txBody>
            <a:bodyPr/>
            <a:lstStyle/>
            <a:p>
              <a:endParaRPr lang="zh-CN" altLang="en-US"/>
            </a:p>
          </p:txBody>
        </p:sp>
        <p:sp>
          <p:nvSpPr>
            <p:cNvPr id="10" name="Freeform 76"/>
            <p:cNvSpPr>
              <a:spLocks/>
            </p:cNvSpPr>
            <p:nvPr/>
          </p:nvSpPr>
          <p:spPr bwMode="auto">
            <a:xfrm>
              <a:off x="2690" y="1998"/>
              <a:ext cx="414" cy="340"/>
            </a:xfrm>
            <a:custGeom>
              <a:avLst/>
              <a:gdLst/>
              <a:ahLst/>
              <a:cxnLst>
                <a:cxn ang="0">
                  <a:pos x="413" y="247"/>
                </a:cxn>
                <a:cxn ang="0">
                  <a:pos x="409" y="265"/>
                </a:cxn>
                <a:cxn ang="0">
                  <a:pos x="397" y="291"/>
                </a:cxn>
                <a:cxn ang="0">
                  <a:pos x="381" y="314"/>
                </a:cxn>
                <a:cxn ang="0">
                  <a:pos x="366" y="324"/>
                </a:cxn>
                <a:cxn ang="0">
                  <a:pos x="350" y="324"/>
                </a:cxn>
                <a:cxn ang="0">
                  <a:pos x="333" y="326"/>
                </a:cxn>
                <a:cxn ang="0">
                  <a:pos x="318" y="333"/>
                </a:cxn>
                <a:cxn ang="0">
                  <a:pos x="302" y="339"/>
                </a:cxn>
                <a:cxn ang="0">
                  <a:pos x="288" y="331"/>
                </a:cxn>
                <a:cxn ang="0">
                  <a:pos x="273" y="316"/>
                </a:cxn>
                <a:cxn ang="0">
                  <a:pos x="244" y="287"/>
                </a:cxn>
                <a:cxn ang="0">
                  <a:pos x="157" y="234"/>
                </a:cxn>
                <a:cxn ang="0">
                  <a:pos x="109" y="205"/>
                </a:cxn>
                <a:cxn ang="0">
                  <a:pos x="72" y="175"/>
                </a:cxn>
                <a:cxn ang="0">
                  <a:pos x="23" y="107"/>
                </a:cxn>
                <a:cxn ang="0">
                  <a:pos x="4" y="67"/>
                </a:cxn>
                <a:cxn ang="0">
                  <a:pos x="0" y="49"/>
                </a:cxn>
                <a:cxn ang="0">
                  <a:pos x="0" y="41"/>
                </a:cxn>
                <a:cxn ang="0">
                  <a:pos x="2" y="32"/>
                </a:cxn>
                <a:cxn ang="0">
                  <a:pos x="17" y="20"/>
                </a:cxn>
                <a:cxn ang="0">
                  <a:pos x="37" y="14"/>
                </a:cxn>
                <a:cxn ang="0">
                  <a:pos x="113" y="4"/>
                </a:cxn>
                <a:cxn ang="0">
                  <a:pos x="142" y="6"/>
                </a:cxn>
                <a:cxn ang="0">
                  <a:pos x="173" y="8"/>
                </a:cxn>
                <a:cxn ang="0">
                  <a:pos x="218" y="0"/>
                </a:cxn>
                <a:cxn ang="0">
                  <a:pos x="225" y="0"/>
                </a:cxn>
                <a:cxn ang="0">
                  <a:pos x="234" y="0"/>
                </a:cxn>
                <a:cxn ang="0">
                  <a:pos x="251" y="4"/>
                </a:cxn>
                <a:cxn ang="0">
                  <a:pos x="282" y="20"/>
                </a:cxn>
                <a:cxn ang="0">
                  <a:pos x="307" y="42"/>
                </a:cxn>
                <a:cxn ang="0">
                  <a:pos x="330" y="71"/>
                </a:cxn>
                <a:cxn ang="0">
                  <a:pos x="370" y="141"/>
                </a:cxn>
                <a:cxn ang="0">
                  <a:pos x="413" y="247"/>
                </a:cxn>
              </a:cxnLst>
              <a:rect l="0" t="0" r="r" b="b"/>
              <a:pathLst>
                <a:path w="414" h="340">
                  <a:moveTo>
                    <a:pt x="413" y="247"/>
                  </a:moveTo>
                  <a:lnTo>
                    <a:pt x="409" y="265"/>
                  </a:lnTo>
                  <a:lnTo>
                    <a:pt x="397" y="291"/>
                  </a:lnTo>
                  <a:lnTo>
                    <a:pt x="381" y="314"/>
                  </a:lnTo>
                  <a:lnTo>
                    <a:pt x="366" y="324"/>
                  </a:lnTo>
                  <a:lnTo>
                    <a:pt x="350" y="324"/>
                  </a:lnTo>
                  <a:lnTo>
                    <a:pt x="333" y="326"/>
                  </a:lnTo>
                  <a:lnTo>
                    <a:pt x="318" y="333"/>
                  </a:lnTo>
                  <a:lnTo>
                    <a:pt x="302" y="339"/>
                  </a:lnTo>
                  <a:lnTo>
                    <a:pt x="288" y="331"/>
                  </a:lnTo>
                  <a:lnTo>
                    <a:pt x="273" y="316"/>
                  </a:lnTo>
                  <a:lnTo>
                    <a:pt x="244" y="287"/>
                  </a:lnTo>
                  <a:lnTo>
                    <a:pt x="157" y="234"/>
                  </a:lnTo>
                  <a:lnTo>
                    <a:pt x="109" y="205"/>
                  </a:lnTo>
                  <a:lnTo>
                    <a:pt x="72" y="175"/>
                  </a:lnTo>
                  <a:lnTo>
                    <a:pt x="23" y="107"/>
                  </a:lnTo>
                  <a:lnTo>
                    <a:pt x="4" y="67"/>
                  </a:lnTo>
                  <a:lnTo>
                    <a:pt x="0" y="49"/>
                  </a:lnTo>
                  <a:lnTo>
                    <a:pt x="0" y="41"/>
                  </a:lnTo>
                  <a:lnTo>
                    <a:pt x="2" y="32"/>
                  </a:lnTo>
                  <a:lnTo>
                    <a:pt x="17" y="20"/>
                  </a:lnTo>
                  <a:lnTo>
                    <a:pt x="37" y="14"/>
                  </a:lnTo>
                  <a:lnTo>
                    <a:pt x="113" y="4"/>
                  </a:lnTo>
                  <a:lnTo>
                    <a:pt x="142" y="6"/>
                  </a:lnTo>
                  <a:lnTo>
                    <a:pt x="173" y="8"/>
                  </a:lnTo>
                  <a:lnTo>
                    <a:pt x="218" y="0"/>
                  </a:lnTo>
                  <a:lnTo>
                    <a:pt x="225" y="0"/>
                  </a:lnTo>
                  <a:lnTo>
                    <a:pt x="234" y="0"/>
                  </a:lnTo>
                  <a:lnTo>
                    <a:pt x="251" y="4"/>
                  </a:lnTo>
                  <a:lnTo>
                    <a:pt x="282" y="20"/>
                  </a:lnTo>
                  <a:lnTo>
                    <a:pt x="307" y="42"/>
                  </a:lnTo>
                  <a:lnTo>
                    <a:pt x="330" y="71"/>
                  </a:lnTo>
                  <a:lnTo>
                    <a:pt x="370" y="141"/>
                  </a:lnTo>
                  <a:lnTo>
                    <a:pt x="413" y="247"/>
                  </a:lnTo>
                </a:path>
              </a:pathLst>
            </a:custGeom>
            <a:solidFill>
              <a:srgbClr val="622100"/>
            </a:solidFill>
            <a:ln w="12700" cap="rnd" cmpd="sng">
              <a:noFill/>
              <a:prstDash val="solid"/>
              <a:round/>
              <a:headEnd type="none" w="med" len="med"/>
              <a:tailEnd type="none" w="med" len="med"/>
            </a:ln>
            <a:effectLst/>
          </p:spPr>
          <p:txBody>
            <a:bodyPr/>
            <a:lstStyle/>
            <a:p>
              <a:endParaRPr lang="zh-CN" altLang="en-US"/>
            </a:p>
          </p:txBody>
        </p:sp>
        <p:sp>
          <p:nvSpPr>
            <p:cNvPr id="11" name="Freeform 77"/>
            <p:cNvSpPr>
              <a:spLocks/>
            </p:cNvSpPr>
            <p:nvPr/>
          </p:nvSpPr>
          <p:spPr bwMode="auto">
            <a:xfrm>
              <a:off x="2763" y="2279"/>
              <a:ext cx="234" cy="115"/>
            </a:xfrm>
            <a:custGeom>
              <a:avLst/>
              <a:gdLst/>
              <a:ahLst/>
              <a:cxnLst>
                <a:cxn ang="0">
                  <a:pos x="12" y="33"/>
                </a:cxn>
                <a:cxn ang="0">
                  <a:pos x="0" y="51"/>
                </a:cxn>
                <a:cxn ang="0">
                  <a:pos x="9" y="84"/>
                </a:cxn>
                <a:cxn ang="0">
                  <a:pos x="43" y="101"/>
                </a:cxn>
                <a:cxn ang="0">
                  <a:pos x="69" y="110"/>
                </a:cxn>
                <a:cxn ang="0">
                  <a:pos x="81" y="113"/>
                </a:cxn>
                <a:cxn ang="0">
                  <a:pos x="91" y="114"/>
                </a:cxn>
                <a:cxn ang="0">
                  <a:pos x="140" y="97"/>
                </a:cxn>
                <a:cxn ang="0">
                  <a:pos x="187" y="72"/>
                </a:cxn>
                <a:cxn ang="0">
                  <a:pos x="214" y="58"/>
                </a:cxn>
                <a:cxn ang="0">
                  <a:pos x="226" y="48"/>
                </a:cxn>
                <a:cxn ang="0">
                  <a:pos x="233" y="37"/>
                </a:cxn>
                <a:cxn ang="0">
                  <a:pos x="233" y="30"/>
                </a:cxn>
                <a:cxn ang="0">
                  <a:pos x="231" y="24"/>
                </a:cxn>
                <a:cxn ang="0">
                  <a:pos x="217" y="10"/>
                </a:cxn>
                <a:cxn ang="0">
                  <a:pos x="199" y="1"/>
                </a:cxn>
                <a:cxn ang="0">
                  <a:pos x="189" y="0"/>
                </a:cxn>
                <a:cxn ang="0">
                  <a:pos x="177" y="1"/>
                </a:cxn>
                <a:cxn ang="0">
                  <a:pos x="160" y="1"/>
                </a:cxn>
                <a:cxn ang="0">
                  <a:pos x="139" y="3"/>
                </a:cxn>
                <a:cxn ang="0">
                  <a:pos x="92" y="8"/>
                </a:cxn>
                <a:cxn ang="0">
                  <a:pos x="47" y="18"/>
                </a:cxn>
                <a:cxn ang="0">
                  <a:pos x="12" y="33"/>
                </a:cxn>
              </a:cxnLst>
              <a:rect l="0" t="0" r="r" b="b"/>
              <a:pathLst>
                <a:path w="234" h="115">
                  <a:moveTo>
                    <a:pt x="12" y="33"/>
                  </a:moveTo>
                  <a:lnTo>
                    <a:pt x="0" y="51"/>
                  </a:lnTo>
                  <a:lnTo>
                    <a:pt x="9" y="84"/>
                  </a:lnTo>
                  <a:lnTo>
                    <a:pt x="43" y="101"/>
                  </a:lnTo>
                  <a:lnTo>
                    <a:pt x="69" y="110"/>
                  </a:lnTo>
                  <a:lnTo>
                    <a:pt x="81" y="113"/>
                  </a:lnTo>
                  <a:lnTo>
                    <a:pt x="91" y="114"/>
                  </a:lnTo>
                  <a:lnTo>
                    <a:pt x="140" y="97"/>
                  </a:lnTo>
                  <a:lnTo>
                    <a:pt x="187" y="72"/>
                  </a:lnTo>
                  <a:lnTo>
                    <a:pt x="214" y="58"/>
                  </a:lnTo>
                  <a:lnTo>
                    <a:pt x="226" y="48"/>
                  </a:lnTo>
                  <a:lnTo>
                    <a:pt x="233" y="37"/>
                  </a:lnTo>
                  <a:lnTo>
                    <a:pt x="233" y="30"/>
                  </a:lnTo>
                  <a:lnTo>
                    <a:pt x="231" y="24"/>
                  </a:lnTo>
                  <a:lnTo>
                    <a:pt x="217" y="10"/>
                  </a:lnTo>
                  <a:lnTo>
                    <a:pt x="199" y="1"/>
                  </a:lnTo>
                  <a:lnTo>
                    <a:pt x="189" y="0"/>
                  </a:lnTo>
                  <a:lnTo>
                    <a:pt x="177" y="1"/>
                  </a:lnTo>
                  <a:lnTo>
                    <a:pt x="160" y="1"/>
                  </a:lnTo>
                  <a:lnTo>
                    <a:pt x="139" y="3"/>
                  </a:lnTo>
                  <a:lnTo>
                    <a:pt x="92" y="8"/>
                  </a:lnTo>
                  <a:lnTo>
                    <a:pt x="47" y="18"/>
                  </a:lnTo>
                  <a:lnTo>
                    <a:pt x="12" y="33"/>
                  </a:lnTo>
                </a:path>
              </a:pathLst>
            </a:custGeom>
            <a:solidFill>
              <a:srgbClr val="FF8141"/>
            </a:solidFill>
            <a:ln w="12700" cap="rnd" cmpd="sng">
              <a:solidFill>
                <a:srgbClr val="400000"/>
              </a:solidFill>
              <a:prstDash val="solid"/>
              <a:round/>
              <a:headEnd type="none" w="med" len="med"/>
              <a:tailEnd type="none" w="med" len="med"/>
            </a:ln>
            <a:effectLst/>
          </p:spPr>
          <p:txBody>
            <a:bodyPr/>
            <a:lstStyle/>
            <a:p>
              <a:endParaRPr lang="zh-CN" altLang="en-US"/>
            </a:p>
          </p:txBody>
        </p:sp>
        <p:sp>
          <p:nvSpPr>
            <p:cNvPr id="12" name="Freeform 78"/>
            <p:cNvSpPr>
              <a:spLocks/>
            </p:cNvSpPr>
            <p:nvPr/>
          </p:nvSpPr>
          <p:spPr bwMode="auto">
            <a:xfrm>
              <a:off x="2695" y="2203"/>
              <a:ext cx="272" cy="118"/>
            </a:xfrm>
            <a:custGeom>
              <a:avLst/>
              <a:gdLst/>
              <a:ahLst/>
              <a:cxnLst>
                <a:cxn ang="0">
                  <a:pos x="11" y="11"/>
                </a:cxn>
                <a:cxn ang="0">
                  <a:pos x="0" y="46"/>
                </a:cxn>
                <a:cxn ang="0">
                  <a:pos x="8" y="80"/>
                </a:cxn>
                <a:cxn ang="0">
                  <a:pos x="55" y="101"/>
                </a:cxn>
                <a:cxn ang="0">
                  <a:pos x="90" y="111"/>
                </a:cxn>
                <a:cxn ang="0">
                  <a:pos x="104" y="116"/>
                </a:cxn>
                <a:cxn ang="0">
                  <a:pos x="116" y="117"/>
                </a:cxn>
                <a:cxn ang="0">
                  <a:pos x="164" y="107"/>
                </a:cxn>
                <a:cxn ang="0">
                  <a:pos x="212" y="90"/>
                </a:cxn>
                <a:cxn ang="0">
                  <a:pos x="245" y="78"/>
                </a:cxn>
                <a:cxn ang="0">
                  <a:pos x="262" y="72"/>
                </a:cxn>
                <a:cxn ang="0">
                  <a:pos x="271" y="61"/>
                </a:cxn>
                <a:cxn ang="0">
                  <a:pos x="267" y="52"/>
                </a:cxn>
                <a:cxn ang="0">
                  <a:pos x="255" y="38"/>
                </a:cxn>
                <a:cxn ang="0">
                  <a:pos x="229" y="20"/>
                </a:cxn>
                <a:cxn ang="0">
                  <a:pos x="212" y="13"/>
                </a:cxn>
                <a:cxn ang="0">
                  <a:pos x="203" y="11"/>
                </a:cxn>
                <a:cxn ang="0">
                  <a:pos x="193" y="11"/>
                </a:cxn>
                <a:cxn ang="0">
                  <a:pos x="99" y="1"/>
                </a:cxn>
                <a:cxn ang="0">
                  <a:pos x="73" y="0"/>
                </a:cxn>
                <a:cxn ang="0">
                  <a:pos x="61" y="0"/>
                </a:cxn>
                <a:cxn ang="0">
                  <a:pos x="49" y="0"/>
                </a:cxn>
                <a:cxn ang="0">
                  <a:pos x="11" y="11"/>
                </a:cxn>
              </a:cxnLst>
              <a:rect l="0" t="0" r="r" b="b"/>
              <a:pathLst>
                <a:path w="272" h="118">
                  <a:moveTo>
                    <a:pt x="11" y="11"/>
                  </a:moveTo>
                  <a:lnTo>
                    <a:pt x="0" y="46"/>
                  </a:lnTo>
                  <a:lnTo>
                    <a:pt x="8" y="80"/>
                  </a:lnTo>
                  <a:lnTo>
                    <a:pt x="55" y="101"/>
                  </a:lnTo>
                  <a:lnTo>
                    <a:pt x="90" y="111"/>
                  </a:lnTo>
                  <a:lnTo>
                    <a:pt x="104" y="116"/>
                  </a:lnTo>
                  <a:lnTo>
                    <a:pt x="116" y="117"/>
                  </a:lnTo>
                  <a:lnTo>
                    <a:pt x="164" y="107"/>
                  </a:lnTo>
                  <a:lnTo>
                    <a:pt x="212" y="90"/>
                  </a:lnTo>
                  <a:lnTo>
                    <a:pt x="245" y="78"/>
                  </a:lnTo>
                  <a:lnTo>
                    <a:pt x="262" y="72"/>
                  </a:lnTo>
                  <a:lnTo>
                    <a:pt x="271" y="61"/>
                  </a:lnTo>
                  <a:lnTo>
                    <a:pt x="267" y="52"/>
                  </a:lnTo>
                  <a:lnTo>
                    <a:pt x="255" y="38"/>
                  </a:lnTo>
                  <a:lnTo>
                    <a:pt x="229" y="20"/>
                  </a:lnTo>
                  <a:lnTo>
                    <a:pt x="212" y="13"/>
                  </a:lnTo>
                  <a:lnTo>
                    <a:pt x="203" y="11"/>
                  </a:lnTo>
                  <a:lnTo>
                    <a:pt x="193" y="11"/>
                  </a:lnTo>
                  <a:lnTo>
                    <a:pt x="99" y="1"/>
                  </a:lnTo>
                  <a:lnTo>
                    <a:pt x="73" y="0"/>
                  </a:lnTo>
                  <a:lnTo>
                    <a:pt x="61" y="0"/>
                  </a:lnTo>
                  <a:lnTo>
                    <a:pt x="49" y="0"/>
                  </a:lnTo>
                  <a:lnTo>
                    <a:pt x="11" y="11"/>
                  </a:lnTo>
                </a:path>
              </a:pathLst>
            </a:custGeom>
            <a:solidFill>
              <a:srgbClr val="FF8141"/>
            </a:solidFill>
            <a:ln w="12700" cap="rnd" cmpd="sng">
              <a:solidFill>
                <a:srgbClr val="400000"/>
              </a:solidFill>
              <a:prstDash val="solid"/>
              <a:round/>
              <a:headEnd type="none" w="med" len="med"/>
              <a:tailEnd type="none" w="med" len="med"/>
            </a:ln>
            <a:effectLst/>
          </p:spPr>
          <p:txBody>
            <a:bodyPr/>
            <a:lstStyle/>
            <a:p>
              <a:endParaRPr lang="zh-CN" altLang="en-US"/>
            </a:p>
          </p:txBody>
        </p:sp>
        <p:sp>
          <p:nvSpPr>
            <p:cNvPr id="13" name="Freeform 79"/>
            <p:cNvSpPr>
              <a:spLocks/>
            </p:cNvSpPr>
            <p:nvPr/>
          </p:nvSpPr>
          <p:spPr bwMode="auto">
            <a:xfrm>
              <a:off x="2650" y="2117"/>
              <a:ext cx="278" cy="136"/>
            </a:xfrm>
            <a:custGeom>
              <a:avLst/>
              <a:gdLst/>
              <a:ahLst/>
              <a:cxnLst>
                <a:cxn ang="0">
                  <a:pos x="16" y="1"/>
                </a:cxn>
                <a:cxn ang="0">
                  <a:pos x="0" y="21"/>
                </a:cxn>
                <a:cxn ang="0">
                  <a:pos x="4" y="53"/>
                </a:cxn>
                <a:cxn ang="0">
                  <a:pos x="49" y="96"/>
                </a:cxn>
                <a:cxn ang="0">
                  <a:pos x="84" y="122"/>
                </a:cxn>
                <a:cxn ang="0">
                  <a:pos x="111" y="135"/>
                </a:cxn>
                <a:cxn ang="0">
                  <a:pos x="122" y="135"/>
                </a:cxn>
                <a:cxn ang="0">
                  <a:pos x="134" y="135"/>
                </a:cxn>
                <a:cxn ang="0">
                  <a:pos x="162" y="128"/>
                </a:cxn>
                <a:cxn ang="0">
                  <a:pos x="213" y="113"/>
                </a:cxn>
                <a:cxn ang="0">
                  <a:pos x="248" y="102"/>
                </a:cxn>
                <a:cxn ang="0">
                  <a:pos x="277" y="84"/>
                </a:cxn>
                <a:cxn ang="0">
                  <a:pos x="274" y="75"/>
                </a:cxn>
                <a:cxn ang="0">
                  <a:pos x="265" y="63"/>
                </a:cxn>
                <a:cxn ang="0">
                  <a:pos x="243" y="44"/>
                </a:cxn>
                <a:cxn ang="0">
                  <a:pos x="222" y="36"/>
                </a:cxn>
                <a:cxn ang="0">
                  <a:pos x="196" y="32"/>
                </a:cxn>
                <a:cxn ang="0">
                  <a:pos x="184" y="32"/>
                </a:cxn>
                <a:cxn ang="0">
                  <a:pos x="171" y="33"/>
                </a:cxn>
                <a:cxn ang="0">
                  <a:pos x="148" y="39"/>
                </a:cxn>
                <a:cxn ang="0">
                  <a:pos x="131" y="37"/>
                </a:cxn>
                <a:cxn ang="0">
                  <a:pos x="73" y="14"/>
                </a:cxn>
                <a:cxn ang="0">
                  <a:pos x="43" y="2"/>
                </a:cxn>
                <a:cxn ang="0">
                  <a:pos x="29" y="0"/>
                </a:cxn>
                <a:cxn ang="0">
                  <a:pos x="16" y="1"/>
                </a:cxn>
              </a:cxnLst>
              <a:rect l="0" t="0" r="r" b="b"/>
              <a:pathLst>
                <a:path w="278" h="136">
                  <a:moveTo>
                    <a:pt x="16" y="1"/>
                  </a:moveTo>
                  <a:lnTo>
                    <a:pt x="0" y="21"/>
                  </a:lnTo>
                  <a:lnTo>
                    <a:pt x="4" y="53"/>
                  </a:lnTo>
                  <a:lnTo>
                    <a:pt x="49" y="96"/>
                  </a:lnTo>
                  <a:lnTo>
                    <a:pt x="84" y="122"/>
                  </a:lnTo>
                  <a:lnTo>
                    <a:pt x="111" y="135"/>
                  </a:lnTo>
                  <a:lnTo>
                    <a:pt x="122" y="135"/>
                  </a:lnTo>
                  <a:lnTo>
                    <a:pt x="134" y="135"/>
                  </a:lnTo>
                  <a:lnTo>
                    <a:pt x="162" y="128"/>
                  </a:lnTo>
                  <a:lnTo>
                    <a:pt x="213" y="113"/>
                  </a:lnTo>
                  <a:lnTo>
                    <a:pt x="248" y="102"/>
                  </a:lnTo>
                  <a:lnTo>
                    <a:pt x="277" y="84"/>
                  </a:lnTo>
                  <a:lnTo>
                    <a:pt x="274" y="75"/>
                  </a:lnTo>
                  <a:lnTo>
                    <a:pt x="265" y="63"/>
                  </a:lnTo>
                  <a:lnTo>
                    <a:pt x="243" y="44"/>
                  </a:lnTo>
                  <a:lnTo>
                    <a:pt x="222" y="36"/>
                  </a:lnTo>
                  <a:lnTo>
                    <a:pt x="196" y="32"/>
                  </a:lnTo>
                  <a:lnTo>
                    <a:pt x="184" y="32"/>
                  </a:lnTo>
                  <a:lnTo>
                    <a:pt x="171" y="33"/>
                  </a:lnTo>
                  <a:lnTo>
                    <a:pt x="148" y="39"/>
                  </a:lnTo>
                  <a:lnTo>
                    <a:pt x="131" y="37"/>
                  </a:lnTo>
                  <a:lnTo>
                    <a:pt x="73" y="14"/>
                  </a:lnTo>
                  <a:lnTo>
                    <a:pt x="43" y="2"/>
                  </a:lnTo>
                  <a:lnTo>
                    <a:pt x="29" y="0"/>
                  </a:lnTo>
                  <a:lnTo>
                    <a:pt x="16" y="1"/>
                  </a:lnTo>
                </a:path>
              </a:pathLst>
            </a:custGeom>
            <a:solidFill>
              <a:srgbClr val="FF8141"/>
            </a:solidFill>
            <a:ln w="12700" cap="rnd" cmpd="sng">
              <a:solidFill>
                <a:srgbClr val="400000"/>
              </a:solidFill>
              <a:prstDash val="solid"/>
              <a:round/>
              <a:headEnd type="none" w="med" len="med"/>
              <a:tailEnd type="none" w="med" len="med"/>
            </a:ln>
            <a:effectLst/>
          </p:spPr>
          <p:txBody>
            <a:bodyPr/>
            <a:lstStyle/>
            <a:p>
              <a:endParaRPr lang="zh-CN" altLang="en-US"/>
            </a:p>
          </p:txBody>
        </p:sp>
        <p:sp>
          <p:nvSpPr>
            <p:cNvPr id="14" name="Freeform 80"/>
            <p:cNvSpPr>
              <a:spLocks/>
            </p:cNvSpPr>
            <p:nvPr/>
          </p:nvSpPr>
          <p:spPr bwMode="auto">
            <a:xfrm>
              <a:off x="2623" y="2010"/>
              <a:ext cx="169" cy="167"/>
            </a:xfrm>
            <a:custGeom>
              <a:avLst/>
              <a:gdLst/>
              <a:ahLst/>
              <a:cxnLst>
                <a:cxn ang="0">
                  <a:pos x="144" y="81"/>
                </a:cxn>
                <a:cxn ang="0">
                  <a:pos x="156" y="96"/>
                </a:cxn>
                <a:cxn ang="0">
                  <a:pos x="168" y="118"/>
                </a:cxn>
                <a:cxn ang="0">
                  <a:pos x="166" y="131"/>
                </a:cxn>
                <a:cxn ang="0">
                  <a:pos x="160" y="143"/>
                </a:cxn>
                <a:cxn ang="0">
                  <a:pos x="148" y="156"/>
                </a:cxn>
                <a:cxn ang="0">
                  <a:pos x="139" y="166"/>
                </a:cxn>
                <a:cxn ang="0">
                  <a:pos x="88" y="144"/>
                </a:cxn>
                <a:cxn ang="0">
                  <a:pos x="41" y="104"/>
                </a:cxn>
                <a:cxn ang="0">
                  <a:pos x="15" y="81"/>
                </a:cxn>
                <a:cxn ang="0">
                  <a:pos x="2" y="66"/>
                </a:cxn>
                <a:cxn ang="0">
                  <a:pos x="0" y="54"/>
                </a:cxn>
                <a:cxn ang="0">
                  <a:pos x="7" y="26"/>
                </a:cxn>
                <a:cxn ang="0">
                  <a:pos x="20" y="0"/>
                </a:cxn>
                <a:cxn ang="0">
                  <a:pos x="26" y="0"/>
                </a:cxn>
                <a:cxn ang="0">
                  <a:pos x="34" y="0"/>
                </a:cxn>
                <a:cxn ang="0">
                  <a:pos x="50" y="5"/>
                </a:cxn>
                <a:cxn ang="0">
                  <a:pos x="85" y="27"/>
                </a:cxn>
                <a:cxn ang="0">
                  <a:pos x="144" y="81"/>
                </a:cxn>
              </a:cxnLst>
              <a:rect l="0" t="0" r="r" b="b"/>
              <a:pathLst>
                <a:path w="169" h="167">
                  <a:moveTo>
                    <a:pt x="144" y="81"/>
                  </a:moveTo>
                  <a:lnTo>
                    <a:pt x="156" y="96"/>
                  </a:lnTo>
                  <a:lnTo>
                    <a:pt x="168" y="118"/>
                  </a:lnTo>
                  <a:lnTo>
                    <a:pt x="166" y="131"/>
                  </a:lnTo>
                  <a:lnTo>
                    <a:pt x="160" y="143"/>
                  </a:lnTo>
                  <a:lnTo>
                    <a:pt x="148" y="156"/>
                  </a:lnTo>
                  <a:lnTo>
                    <a:pt x="139" y="166"/>
                  </a:lnTo>
                  <a:lnTo>
                    <a:pt x="88" y="144"/>
                  </a:lnTo>
                  <a:lnTo>
                    <a:pt x="41" y="104"/>
                  </a:lnTo>
                  <a:lnTo>
                    <a:pt x="15" y="81"/>
                  </a:lnTo>
                  <a:lnTo>
                    <a:pt x="2" y="66"/>
                  </a:lnTo>
                  <a:lnTo>
                    <a:pt x="0" y="54"/>
                  </a:lnTo>
                  <a:lnTo>
                    <a:pt x="7" y="26"/>
                  </a:lnTo>
                  <a:lnTo>
                    <a:pt x="20" y="0"/>
                  </a:lnTo>
                  <a:lnTo>
                    <a:pt x="26" y="0"/>
                  </a:lnTo>
                  <a:lnTo>
                    <a:pt x="34" y="0"/>
                  </a:lnTo>
                  <a:lnTo>
                    <a:pt x="50" y="5"/>
                  </a:lnTo>
                  <a:lnTo>
                    <a:pt x="85" y="27"/>
                  </a:lnTo>
                  <a:lnTo>
                    <a:pt x="144" y="81"/>
                  </a:lnTo>
                </a:path>
              </a:pathLst>
            </a:custGeom>
            <a:solidFill>
              <a:srgbClr val="FF8141"/>
            </a:solidFill>
            <a:ln w="12700" cap="rnd" cmpd="sng">
              <a:solidFill>
                <a:srgbClr val="400000"/>
              </a:solidFill>
              <a:prstDash val="solid"/>
              <a:round/>
              <a:headEnd type="none" w="med" len="med"/>
              <a:tailEnd type="none" w="med" len="med"/>
            </a:ln>
            <a:effectLst/>
          </p:spPr>
          <p:txBody>
            <a:bodyPr/>
            <a:lstStyle/>
            <a:p>
              <a:endParaRPr lang="zh-CN" altLang="en-US"/>
            </a:p>
          </p:txBody>
        </p:sp>
        <p:sp>
          <p:nvSpPr>
            <p:cNvPr id="15" name="Freeform 81"/>
            <p:cNvSpPr>
              <a:spLocks/>
            </p:cNvSpPr>
            <p:nvPr/>
          </p:nvSpPr>
          <p:spPr bwMode="auto">
            <a:xfrm>
              <a:off x="2065" y="1536"/>
              <a:ext cx="646" cy="516"/>
            </a:xfrm>
            <a:custGeom>
              <a:avLst/>
              <a:gdLst/>
              <a:ahLst/>
              <a:cxnLst>
                <a:cxn ang="0">
                  <a:pos x="618" y="449"/>
                </a:cxn>
                <a:cxn ang="0">
                  <a:pos x="12" y="0"/>
                </a:cxn>
                <a:cxn ang="0">
                  <a:pos x="0" y="2"/>
                </a:cxn>
                <a:cxn ang="0">
                  <a:pos x="3" y="15"/>
                </a:cxn>
                <a:cxn ang="0">
                  <a:pos x="641" y="515"/>
                </a:cxn>
                <a:cxn ang="0">
                  <a:pos x="645" y="477"/>
                </a:cxn>
                <a:cxn ang="0">
                  <a:pos x="618" y="449"/>
                </a:cxn>
              </a:cxnLst>
              <a:rect l="0" t="0" r="r" b="b"/>
              <a:pathLst>
                <a:path w="646" h="516">
                  <a:moveTo>
                    <a:pt x="618" y="449"/>
                  </a:moveTo>
                  <a:lnTo>
                    <a:pt x="12" y="0"/>
                  </a:lnTo>
                  <a:lnTo>
                    <a:pt x="0" y="2"/>
                  </a:lnTo>
                  <a:lnTo>
                    <a:pt x="3" y="15"/>
                  </a:lnTo>
                  <a:lnTo>
                    <a:pt x="641" y="515"/>
                  </a:lnTo>
                  <a:lnTo>
                    <a:pt x="645" y="477"/>
                  </a:lnTo>
                  <a:lnTo>
                    <a:pt x="618" y="449"/>
                  </a:lnTo>
                </a:path>
              </a:pathLst>
            </a:custGeom>
            <a:solidFill>
              <a:srgbClr val="C0C0C0"/>
            </a:solidFill>
            <a:ln w="12700" cap="rnd" cmpd="sng">
              <a:solidFill>
                <a:srgbClr val="5F5F5F"/>
              </a:solidFill>
              <a:prstDash val="solid"/>
              <a:round/>
              <a:headEnd type="none" w="med" len="med"/>
              <a:tailEnd type="none" w="med" len="med"/>
            </a:ln>
            <a:effectLst/>
          </p:spPr>
          <p:txBody>
            <a:bodyPr/>
            <a:lstStyle/>
            <a:p>
              <a:endParaRPr lang="zh-CN" altLang="en-US"/>
            </a:p>
          </p:txBody>
        </p:sp>
        <p:sp>
          <p:nvSpPr>
            <p:cNvPr id="16" name="Freeform 82"/>
            <p:cNvSpPr>
              <a:spLocks/>
            </p:cNvSpPr>
            <p:nvPr/>
          </p:nvSpPr>
          <p:spPr bwMode="auto">
            <a:xfrm>
              <a:off x="2673" y="1986"/>
              <a:ext cx="417" cy="336"/>
            </a:xfrm>
            <a:custGeom>
              <a:avLst/>
              <a:gdLst/>
              <a:ahLst/>
              <a:cxnLst>
                <a:cxn ang="0">
                  <a:pos x="2" y="0"/>
                </a:cxn>
                <a:cxn ang="0">
                  <a:pos x="0" y="2"/>
                </a:cxn>
                <a:cxn ang="0">
                  <a:pos x="0" y="14"/>
                </a:cxn>
                <a:cxn ang="0">
                  <a:pos x="1" y="33"/>
                </a:cxn>
                <a:cxn ang="0">
                  <a:pos x="8" y="52"/>
                </a:cxn>
                <a:cxn ang="0">
                  <a:pos x="18" y="67"/>
                </a:cxn>
                <a:cxn ang="0">
                  <a:pos x="37" y="84"/>
                </a:cxn>
                <a:cxn ang="0">
                  <a:pos x="83" y="108"/>
                </a:cxn>
                <a:cxn ang="0">
                  <a:pos x="90" y="109"/>
                </a:cxn>
                <a:cxn ang="0">
                  <a:pos x="96" y="109"/>
                </a:cxn>
                <a:cxn ang="0">
                  <a:pos x="108" y="117"/>
                </a:cxn>
                <a:cxn ang="0">
                  <a:pos x="123" y="123"/>
                </a:cxn>
                <a:cxn ang="0">
                  <a:pos x="146" y="128"/>
                </a:cxn>
                <a:cxn ang="0">
                  <a:pos x="188" y="132"/>
                </a:cxn>
                <a:cxn ang="0">
                  <a:pos x="195" y="133"/>
                </a:cxn>
                <a:cxn ang="0">
                  <a:pos x="195" y="138"/>
                </a:cxn>
                <a:cxn ang="0">
                  <a:pos x="194" y="144"/>
                </a:cxn>
                <a:cxn ang="0">
                  <a:pos x="199" y="152"/>
                </a:cxn>
                <a:cxn ang="0">
                  <a:pos x="236" y="185"/>
                </a:cxn>
                <a:cxn ang="0">
                  <a:pos x="267" y="226"/>
                </a:cxn>
                <a:cxn ang="0">
                  <a:pos x="289" y="264"/>
                </a:cxn>
                <a:cxn ang="0">
                  <a:pos x="316" y="297"/>
                </a:cxn>
                <a:cxn ang="0">
                  <a:pos x="360" y="321"/>
                </a:cxn>
                <a:cxn ang="0">
                  <a:pos x="410" y="335"/>
                </a:cxn>
                <a:cxn ang="0">
                  <a:pos x="416" y="329"/>
                </a:cxn>
                <a:cxn ang="0">
                  <a:pos x="411" y="307"/>
                </a:cxn>
                <a:cxn ang="0">
                  <a:pos x="393" y="273"/>
                </a:cxn>
                <a:cxn ang="0">
                  <a:pos x="357" y="227"/>
                </a:cxn>
                <a:cxn ang="0">
                  <a:pos x="302" y="175"/>
                </a:cxn>
                <a:cxn ang="0">
                  <a:pos x="227" y="117"/>
                </a:cxn>
                <a:cxn ang="0">
                  <a:pos x="128" y="59"/>
                </a:cxn>
                <a:cxn ang="0">
                  <a:pos x="2" y="0"/>
                </a:cxn>
              </a:cxnLst>
              <a:rect l="0" t="0" r="r" b="b"/>
              <a:pathLst>
                <a:path w="417" h="336">
                  <a:moveTo>
                    <a:pt x="2" y="0"/>
                  </a:moveTo>
                  <a:lnTo>
                    <a:pt x="0" y="2"/>
                  </a:lnTo>
                  <a:lnTo>
                    <a:pt x="0" y="14"/>
                  </a:lnTo>
                  <a:lnTo>
                    <a:pt x="1" y="33"/>
                  </a:lnTo>
                  <a:lnTo>
                    <a:pt x="8" y="52"/>
                  </a:lnTo>
                  <a:lnTo>
                    <a:pt x="18" y="67"/>
                  </a:lnTo>
                  <a:lnTo>
                    <a:pt x="37" y="84"/>
                  </a:lnTo>
                  <a:lnTo>
                    <a:pt x="83" y="108"/>
                  </a:lnTo>
                  <a:lnTo>
                    <a:pt x="90" y="109"/>
                  </a:lnTo>
                  <a:lnTo>
                    <a:pt x="96" y="109"/>
                  </a:lnTo>
                  <a:lnTo>
                    <a:pt x="108" y="117"/>
                  </a:lnTo>
                  <a:lnTo>
                    <a:pt x="123" y="123"/>
                  </a:lnTo>
                  <a:lnTo>
                    <a:pt x="146" y="128"/>
                  </a:lnTo>
                  <a:lnTo>
                    <a:pt x="188" y="132"/>
                  </a:lnTo>
                  <a:lnTo>
                    <a:pt x="195" y="133"/>
                  </a:lnTo>
                  <a:lnTo>
                    <a:pt x="195" y="138"/>
                  </a:lnTo>
                  <a:lnTo>
                    <a:pt x="194" y="144"/>
                  </a:lnTo>
                  <a:lnTo>
                    <a:pt x="199" y="152"/>
                  </a:lnTo>
                  <a:lnTo>
                    <a:pt x="236" y="185"/>
                  </a:lnTo>
                  <a:lnTo>
                    <a:pt x="267" y="226"/>
                  </a:lnTo>
                  <a:lnTo>
                    <a:pt x="289" y="264"/>
                  </a:lnTo>
                  <a:lnTo>
                    <a:pt x="316" y="297"/>
                  </a:lnTo>
                  <a:lnTo>
                    <a:pt x="360" y="321"/>
                  </a:lnTo>
                  <a:lnTo>
                    <a:pt x="410" y="335"/>
                  </a:lnTo>
                  <a:lnTo>
                    <a:pt x="416" y="329"/>
                  </a:lnTo>
                  <a:lnTo>
                    <a:pt x="411" y="307"/>
                  </a:lnTo>
                  <a:lnTo>
                    <a:pt x="393" y="273"/>
                  </a:lnTo>
                  <a:lnTo>
                    <a:pt x="357" y="227"/>
                  </a:lnTo>
                  <a:lnTo>
                    <a:pt x="302" y="175"/>
                  </a:lnTo>
                  <a:lnTo>
                    <a:pt x="227" y="117"/>
                  </a:lnTo>
                  <a:lnTo>
                    <a:pt x="128" y="59"/>
                  </a:lnTo>
                  <a:lnTo>
                    <a:pt x="2" y="0"/>
                  </a:lnTo>
                </a:path>
              </a:pathLst>
            </a:custGeom>
            <a:solidFill>
              <a:srgbClr val="A13F00"/>
            </a:solidFill>
            <a:ln w="12700" cap="rnd" cmpd="sng">
              <a:noFill/>
              <a:prstDash val="solid"/>
              <a:round/>
              <a:headEnd type="none" w="med" len="med"/>
              <a:tailEnd type="none" w="med" len="med"/>
            </a:ln>
            <a:effectLst/>
          </p:spPr>
          <p:txBody>
            <a:bodyPr/>
            <a:lstStyle/>
            <a:p>
              <a:endParaRPr lang="zh-CN" altLang="en-US"/>
            </a:p>
          </p:txBody>
        </p:sp>
        <p:sp>
          <p:nvSpPr>
            <p:cNvPr id="17" name="Freeform 83"/>
            <p:cNvSpPr>
              <a:spLocks/>
            </p:cNvSpPr>
            <p:nvPr/>
          </p:nvSpPr>
          <p:spPr bwMode="auto">
            <a:xfrm>
              <a:off x="2679" y="1986"/>
              <a:ext cx="508" cy="338"/>
            </a:xfrm>
            <a:custGeom>
              <a:avLst/>
              <a:gdLst/>
              <a:ahLst/>
              <a:cxnLst>
                <a:cxn ang="0">
                  <a:pos x="322" y="33"/>
                </a:cxn>
                <a:cxn ang="0">
                  <a:pos x="257" y="22"/>
                </a:cxn>
                <a:cxn ang="0">
                  <a:pos x="237" y="20"/>
                </a:cxn>
                <a:cxn ang="0">
                  <a:pos x="227" y="20"/>
                </a:cxn>
                <a:cxn ang="0">
                  <a:pos x="216" y="22"/>
                </a:cxn>
                <a:cxn ang="0">
                  <a:pos x="193" y="26"/>
                </a:cxn>
                <a:cxn ang="0">
                  <a:pos x="184" y="27"/>
                </a:cxn>
                <a:cxn ang="0">
                  <a:pos x="174" y="28"/>
                </a:cxn>
                <a:cxn ang="0">
                  <a:pos x="70" y="15"/>
                </a:cxn>
                <a:cxn ang="0">
                  <a:pos x="4" y="0"/>
                </a:cxn>
                <a:cxn ang="0">
                  <a:pos x="1" y="2"/>
                </a:cxn>
                <a:cxn ang="0">
                  <a:pos x="1" y="14"/>
                </a:cxn>
                <a:cxn ang="0">
                  <a:pos x="0" y="30"/>
                </a:cxn>
                <a:cxn ang="0">
                  <a:pos x="2" y="47"/>
                </a:cxn>
                <a:cxn ang="0">
                  <a:pos x="14" y="62"/>
                </a:cxn>
                <a:cxn ang="0">
                  <a:pos x="38" y="79"/>
                </a:cxn>
                <a:cxn ang="0">
                  <a:pos x="93" y="103"/>
                </a:cxn>
                <a:cxn ang="0">
                  <a:pos x="170" y="122"/>
                </a:cxn>
                <a:cxn ang="0">
                  <a:pos x="185" y="118"/>
                </a:cxn>
                <a:cxn ang="0">
                  <a:pos x="200" y="112"/>
                </a:cxn>
                <a:cxn ang="0">
                  <a:pos x="205" y="126"/>
                </a:cxn>
                <a:cxn ang="0">
                  <a:pos x="209" y="143"/>
                </a:cxn>
                <a:cxn ang="0">
                  <a:pos x="248" y="181"/>
                </a:cxn>
                <a:cxn ang="0">
                  <a:pos x="281" y="228"/>
                </a:cxn>
                <a:cxn ang="0">
                  <a:pos x="298" y="261"/>
                </a:cxn>
                <a:cxn ang="0">
                  <a:pos x="322" y="289"/>
                </a:cxn>
                <a:cxn ang="0">
                  <a:pos x="371" y="317"/>
                </a:cxn>
                <a:cxn ang="0">
                  <a:pos x="424" y="335"/>
                </a:cxn>
                <a:cxn ang="0">
                  <a:pos x="449" y="337"/>
                </a:cxn>
                <a:cxn ang="0">
                  <a:pos x="474" y="333"/>
                </a:cxn>
                <a:cxn ang="0">
                  <a:pos x="501" y="325"/>
                </a:cxn>
                <a:cxn ang="0">
                  <a:pos x="505" y="311"/>
                </a:cxn>
                <a:cxn ang="0">
                  <a:pos x="506" y="304"/>
                </a:cxn>
                <a:cxn ang="0">
                  <a:pos x="507" y="295"/>
                </a:cxn>
                <a:cxn ang="0">
                  <a:pos x="498" y="258"/>
                </a:cxn>
                <a:cxn ang="0">
                  <a:pos x="479" y="216"/>
                </a:cxn>
                <a:cxn ang="0">
                  <a:pos x="451" y="172"/>
                </a:cxn>
                <a:cxn ang="0">
                  <a:pos x="385" y="90"/>
                </a:cxn>
                <a:cxn ang="0">
                  <a:pos x="322" y="33"/>
                </a:cxn>
              </a:cxnLst>
              <a:rect l="0" t="0" r="r" b="b"/>
              <a:pathLst>
                <a:path w="508" h="338">
                  <a:moveTo>
                    <a:pt x="322" y="33"/>
                  </a:moveTo>
                  <a:lnTo>
                    <a:pt x="257" y="22"/>
                  </a:lnTo>
                  <a:lnTo>
                    <a:pt x="237" y="20"/>
                  </a:lnTo>
                  <a:lnTo>
                    <a:pt x="227" y="20"/>
                  </a:lnTo>
                  <a:lnTo>
                    <a:pt x="216" y="22"/>
                  </a:lnTo>
                  <a:lnTo>
                    <a:pt x="193" y="26"/>
                  </a:lnTo>
                  <a:lnTo>
                    <a:pt x="184" y="27"/>
                  </a:lnTo>
                  <a:lnTo>
                    <a:pt x="174" y="28"/>
                  </a:lnTo>
                  <a:lnTo>
                    <a:pt x="70" y="15"/>
                  </a:lnTo>
                  <a:lnTo>
                    <a:pt x="4" y="0"/>
                  </a:lnTo>
                  <a:lnTo>
                    <a:pt x="1" y="2"/>
                  </a:lnTo>
                  <a:lnTo>
                    <a:pt x="1" y="14"/>
                  </a:lnTo>
                  <a:lnTo>
                    <a:pt x="0" y="30"/>
                  </a:lnTo>
                  <a:lnTo>
                    <a:pt x="2" y="47"/>
                  </a:lnTo>
                  <a:lnTo>
                    <a:pt x="14" y="62"/>
                  </a:lnTo>
                  <a:lnTo>
                    <a:pt x="38" y="79"/>
                  </a:lnTo>
                  <a:lnTo>
                    <a:pt x="93" y="103"/>
                  </a:lnTo>
                  <a:lnTo>
                    <a:pt x="170" y="122"/>
                  </a:lnTo>
                  <a:lnTo>
                    <a:pt x="185" y="118"/>
                  </a:lnTo>
                  <a:lnTo>
                    <a:pt x="200" y="112"/>
                  </a:lnTo>
                  <a:lnTo>
                    <a:pt x="205" y="126"/>
                  </a:lnTo>
                  <a:lnTo>
                    <a:pt x="209" y="143"/>
                  </a:lnTo>
                  <a:lnTo>
                    <a:pt x="248" y="181"/>
                  </a:lnTo>
                  <a:lnTo>
                    <a:pt x="281" y="228"/>
                  </a:lnTo>
                  <a:lnTo>
                    <a:pt x="298" y="261"/>
                  </a:lnTo>
                  <a:lnTo>
                    <a:pt x="322" y="289"/>
                  </a:lnTo>
                  <a:lnTo>
                    <a:pt x="371" y="317"/>
                  </a:lnTo>
                  <a:lnTo>
                    <a:pt x="424" y="335"/>
                  </a:lnTo>
                  <a:lnTo>
                    <a:pt x="449" y="337"/>
                  </a:lnTo>
                  <a:lnTo>
                    <a:pt x="474" y="333"/>
                  </a:lnTo>
                  <a:lnTo>
                    <a:pt x="501" y="325"/>
                  </a:lnTo>
                  <a:lnTo>
                    <a:pt x="505" y="311"/>
                  </a:lnTo>
                  <a:lnTo>
                    <a:pt x="506" y="304"/>
                  </a:lnTo>
                  <a:lnTo>
                    <a:pt x="507" y="295"/>
                  </a:lnTo>
                  <a:lnTo>
                    <a:pt x="498" y="258"/>
                  </a:lnTo>
                  <a:lnTo>
                    <a:pt x="479" y="216"/>
                  </a:lnTo>
                  <a:lnTo>
                    <a:pt x="451" y="172"/>
                  </a:lnTo>
                  <a:lnTo>
                    <a:pt x="385" y="90"/>
                  </a:lnTo>
                  <a:lnTo>
                    <a:pt x="322" y="33"/>
                  </a:lnTo>
                </a:path>
              </a:pathLst>
            </a:custGeom>
            <a:solidFill>
              <a:srgbClr val="E26200"/>
            </a:solidFill>
            <a:ln w="12700" cap="rnd" cmpd="sng">
              <a:noFill/>
              <a:prstDash val="solid"/>
              <a:round/>
              <a:headEnd type="none" w="med" len="med"/>
              <a:tailEnd type="none" w="med" len="med"/>
            </a:ln>
            <a:effectLst/>
          </p:spPr>
          <p:txBody>
            <a:bodyPr/>
            <a:lstStyle/>
            <a:p>
              <a:endParaRPr lang="zh-CN" altLang="en-US"/>
            </a:p>
          </p:txBody>
        </p:sp>
        <p:sp>
          <p:nvSpPr>
            <p:cNvPr id="18" name="Freeform 84"/>
            <p:cNvSpPr>
              <a:spLocks/>
            </p:cNvSpPr>
            <p:nvPr/>
          </p:nvSpPr>
          <p:spPr bwMode="auto">
            <a:xfrm>
              <a:off x="2694" y="2008"/>
              <a:ext cx="574" cy="291"/>
            </a:xfrm>
            <a:custGeom>
              <a:avLst/>
              <a:gdLst/>
              <a:ahLst/>
              <a:cxnLst>
                <a:cxn ang="0">
                  <a:pos x="460" y="131"/>
                </a:cxn>
                <a:cxn ang="0">
                  <a:pos x="498" y="159"/>
                </a:cxn>
                <a:cxn ang="0">
                  <a:pos x="511" y="168"/>
                </a:cxn>
                <a:cxn ang="0">
                  <a:pos x="537" y="178"/>
                </a:cxn>
                <a:cxn ang="0">
                  <a:pos x="561" y="187"/>
                </a:cxn>
                <a:cxn ang="0">
                  <a:pos x="573" y="199"/>
                </a:cxn>
                <a:cxn ang="0">
                  <a:pos x="561" y="215"/>
                </a:cxn>
                <a:cxn ang="0">
                  <a:pos x="532" y="243"/>
                </a:cxn>
                <a:cxn ang="0">
                  <a:pos x="486" y="285"/>
                </a:cxn>
                <a:cxn ang="0">
                  <a:pos x="467" y="290"/>
                </a:cxn>
                <a:cxn ang="0">
                  <a:pos x="439" y="286"/>
                </a:cxn>
                <a:cxn ang="0">
                  <a:pos x="388" y="271"/>
                </a:cxn>
                <a:cxn ang="0">
                  <a:pos x="349" y="258"/>
                </a:cxn>
                <a:cxn ang="0">
                  <a:pos x="316" y="236"/>
                </a:cxn>
                <a:cxn ang="0">
                  <a:pos x="298" y="207"/>
                </a:cxn>
                <a:cxn ang="0">
                  <a:pos x="278" y="179"/>
                </a:cxn>
                <a:cxn ang="0">
                  <a:pos x="232" y="132"/>
                </a:cxn>
                <a:cxn ang="0">
                  <a:pos x="210" y="93"/>
                </a:cxn>
                <a:cxn ang="0">
                  <a:pos x="208" y="75"/>
                </a:cxn>
                <a:cxn ang="0">
                  <a:pos x="207" y="65"/>
                </a:cxn>
                <a:cxn ang="0">
                  <a:pos x="204" y="60"/>
                </a:cxn>
                <a:cxn ang="0">
                  <a:pos x="187" y="70"/>
                </a:cxn>
                <a:cxn ang="0">
                  <a:pos x="171" y="82"/>
                </a:cxn>
                <a:cxn ang="0">
                  <a:pos x="163" y="84"/>
                </a:cxn>
                <a:cxn ang="0">
                  <a:pos x="154" y="82"/>
                </a:cxn>
                <a:cxn ang="0">
                  <a:pos x="136" y="78"/>
                </a:cxn>
                <a:cxn ang="0">
                  <a:pos x="78" y="65"/>
                </a:cxn>
                <a:cxn ang="0">
                  <a:pos x="17" y="36"/>
                </a:cxn>
                <a:cxn ang="0">
                  <a:pos x="5" y="22"/>
                </a:cxn>
                <a:cxn ang="0">
                  <a:pos x="0" y="5"/>
                </a:cxn>
                <a:cxn ang="0">
                  <a:pos x="19" y="0"/>
                </a:cxn>
                <a:cxn ang="0">
                  <a:pos x="32" y="2"/>
                </a:cxn>
                <a:cxn ang="0">
                  <a:pos x="49" y="9"/>
                </a:cxn>
                <a:cxn ang="0">
                  <a:pos x="79" y="23"/>
                </a:cxn>
                <a:cxn ang="0">
                  <a:pos x="136" y="33"/>
                </a:cxn>
                <a:cxn ang="0">
                  <a:pos x="150" y="32"/>
                </a:cxn>
                <a:cxn ang="0">
                  <a:pos x="167" y="28"/>
                </a:cxn>
                <a:cxn ang="0">
                  <a:pos x="207" y="14"/>
                </a:cxn>
                <a:cxn ang="0">
                  <a:pos x="245" y="4"/>
                </a:cxn>
                <a:cxn ang="0">
                  <a:pos x="262" y="1"/>
                </a:cxn>
                <a:cxn ang="0">
                  <a:pos x="269" y="1"/>
                </a:cxn>
                <a:cxn ang="0">
                  <a:pos x="277" y="2"/>
                </a:cxn>
                <a:cxn ang="0">
                  <a:pos x="319" y="20"/>
                </a:cxn>
                <a:cxn ang="0">
                  <a:pos x="369" y="49"/>
                </a:cxn>
                <a:cxn ang="0">
                  <a:pos x="428" y="88"/>
                </a:cxn>
                <a:cxn ang="0">
                  <a:pos x="460" y="131"/>
                </a:cxn>
              </a:cxnLst>
              <a:rect l="0" t="0" r="r" b="b"/>
              <a:pathLst>
                <a:path w="574" h="291">
                  <a:moveTo>
                    <a:pt x="460" y="131"/>
                  </a:moveTo>
                  <a:lnTo>
                    <a:pt x="498" y="159"/>
                  </a:lnTo>
                  <a:lnTo>
                    <a:pt x="511" y="168"/>
                  </a:lnTo>
                  <a:lnTo>
                    <a:pt x="537" y="178"/>
                  </a:lnTo>
                  <a:lnTo>
                    <a:pt x="561" y="187"/>
                  </a:lnTo>
                  <a:lnTo>
                    <a:pt x="573" y="199"/>
                  </a:lnTo>
                  <a:lnTo>
                    <a:pt x="561" y="215"/>
                  </a:lnTo>
                  <a:lnTo>
                    <a:pt x="532" y="243"/>
                  </a:lnTo>
                  <a:lnTo>
                    <a:pt x="486" y="285"/>
                  </a:lnTo>
                  <a:lnTo>
                    <a:pt x="467" y="290"/>
                  </a:lnTo>
                  <a:lnTo>
                    <a:pt x="439" y="286"/>
                  </a:lnTo>
                  <a:lnTo>
                    <a:pt x="388" y="271"/>
                  </a:lnTo>
                  <a:lnTo>
                    <a:pt x="349" y="258"/>
                  </a:lnTo>
                  <a:lnTo>
                    <a:pt x="316" y="236"/>
                  </a:lnTo>
                  <a:lnTo>
                    <a:pt x="298" y="207"/>
                  </a:lnTo>
                  <a:lnTo>
                    <a:pt x="278" y="179"/>
                  </a:lnTo>
                  <a:lnTo>
                    <a:pt x="232" y="132"/>
                  </a:lnTo>
                  <a:lnTo>
                    <a:pt x="210" y="93"/>
                  </a:lnTo>
                  <a:lnTo>
                    <a:pt x="208" y="75"/>
                  </a:lnTo>
                  <a:lnTo>
                    <a:pt x="207" y="65"/>
                  </a:lnTo>
                  <a:lnTo>
                    <a:pt x="204" y="60"/>
                  </a:lnTo>
                  <a:lnTo>
                    <a:pt x="187" y="70"/>
                  </a:lnTo>
                  <a:lnTo>
                    <a:pt x="171" y="82"/>
                  </a:lnTo>
                  <a:lnTo>
                    <a:pt x="163" y="84"/>
                  </a:lnTo>
                  <a:lnTo>
                    <a:pt x="154" y="82"/>
                  </a:lnTo>
                  <a:lnTo>
                    <a:pt x="136" y="78"/>
                  </a:lnTo>
                  <a:lnTo>
                    <a:pt x="78" y="65"/>
                  </a:lnTo>
                  <a:lnTo>
                    <a:pt x="17" y="36"/>
                  </a:lnTo>
                  <a:lnTo>
                    <a:pt x="5" y="22"/>
                  </a:lnTo>
                  <a:lnTo>
                    <a:pt x="0" y="5"/>
                  </a:lnTo>
                  <a:lnTo>
                    <a:pt x="19" y="0"/>
                  </a:lnTo>
                  <a:lnTo>
                    <a:pt x="32" y="2"/>
                  </a:lnTo>
                  <a:lnTo>
                    <a:pt x="49" y="9"/>
                  </a:lnTo>
                  <a:lnTo>
                    <a:pt x="79" y="23"/>
                  </a:lnTo>
                  <a:lnTo>
                    <a:pt x="136" y="33"/>
                  </a:lnTo>
                  <a:lnTo>
                    <a:pt x="150" y="32"/>
                  </a:lnTo>
                  <a:lnTo>
                    <a:pt x="167" y="28"/>
                  </a:lnTo>
                  <a:lnTo>
                    <a:pt x="207" y="14"/>
                  </a:lnTo>
                  <a:lnTo>
                    <a:pt x="245" y="4"/>
                  </a:lnTo>
                  <a:lnTo>
                    <a:pt x="262" y="1"/>
                  </a:lnTo>
                  <a:lnTo>
                    <a:pt x="269" y="1"/>
                  </a:lnTo>
                  <a:lnTo>
                    <a:pt x="277" y="2"/>
                  </a:lnTo>
                  <a:lnTo>
                    <a:pt x="319" y="20"/>
                  </a:lnTo>
                  <a:lnTo>
                    <a:pt x="369" y="49"/>
                  </a:lnTo>
                  <a:lnTo>
                    <a:pt x="428" y="88"/>
                  </a:lnTo>
                  <a:lnTo>
                    <a:pt x="460" y="131"/>
                  </a:lnTo>
                </a:path>
              </a:pathLst>
            </a:custGeom>
            <a:solidFill>
              <a:srgbClr val="FF8141"/>
            </a:solidFill>
            <a:ln w="12700" cap="rnd" cmpd="sng">
              <a:noFill/>
              <a:prstDash val="solid"/>
              <a:round/>
              <a:headEnd type="none" w="med" len="med"/>
              <a:tailEnd type="none" w="med" len="med"/>
            </a:ln>
            <a:effectLst/>
          </p:spPr>
          <p:txBody>
            <a:bodyPr/>
            <a:lstStyle/>
            <a:p>
              <a:endParaRPr lang="zh-CN" altLang="en-US"/>
            </a:p>
          </p:txBody>
        </p:sp>
        <p:sp>
          <p:nvSpPr>
            <p:cNvPr id="19" name="Freeform 85"/>
            <p:cNvSpPr>
              <a:spLocks/>
            </p:cNvSpPr>
            <p:nvPr/>
          </p:nvSpPr>
          <p:spPr bwMode="auto">
            <a:xfrm>
              <a:off x="2749" y="2010"/>
              <a:ext cx="397" cy="216"/>
            </a:xfrm>
            <a:custGeom>
              <a:avLst/>
              <a:gdLst/>
              <a:ahLst/>
              <a:cxnLst>
                <a:cxn ang="0">
                  <a:pos x="155" y="1"/>
                </a:cxn>
                <a:cxn ang="0">
                  <a:pos x="114" y="9"/>
                </a:cxn>
                <a:cxn ang="0">
                  <a:pos x="98" y="9"/>
                </a:cxn>
                <a:cxn ang="0">
                  <a:pos x="90" y="9"/>
                </a:cxn>
                <a:cxn ang="0">
                  <a:pos x="82" y="10"/>
                </a:cxn>
                <a:cxn ang="0">
                  <a:pos x="66" y="10"/>
                </a:cxn>
                <a:cxn ang="0">
                  <a:pos x="58" y="10"/>
                </a:cxn>
                <a:cxn ang="0">
                  <a:pos x="49" y="9"/>
                </a:cxn>
                <a:cxn ang="0">
                  <a:pos x="28" y="5"/>
                </a:cxn>
                <a:cxn ang="0">
                  <a:pos x="18" y="4"/>
                </a:cxn>
                <a:cxn ang="0">
                  <a:pos x="6" y="3"/>
                </a:cxn>
                <a:cxn ang="0">
                  <a:pos x="0" y="8"/>
                </a:cxn>
                <a:cxn ang="0">
                  <a:pos x="0" y="20"/>
                </a:cxn>
                <a:cxn ang="0">
                  <a:pos x="10" y="37"/>
                </a:cxn>
                <a:cxn ang="0">
                  <a:pos x="31" y="49"/>
                </a:cxn>
                <a:cxn ang="0">
                  <a:pos x="107" y="58"/>
                </a:cxn>
                <a:cxn ang="0">
                  <a:pos x="117" y="55"/>
                </a:cxn>
                <a:cxn ang="0">
                  <a:pos x="132" y="46"/>
                </a:cxn>
                <a:cxn ang="0">
                  <a:pos x="157" y="34"/>
                </a:cxn>
                <a:cxn ang="0">
                  <a:pos x="166" y="46"/>
                </a:cxn>
                <a:cxn ang="0">
                  <a:pos x="170" y="62"/>
                </a:cxn>
                <a:cxn ang="0">
                  <a:pos x="184" y="92"/>
                </a:cxn>
                <a:cxn ang="0">
                  <a:pos x="260" y="176"/>
                </a:cxn>
                <a:cxn ang="0">
                  <a:pos x="296" y="200"/>
                </a:cxn>
                <a:cxn ang="0">
                  <a:pos x="336" y="215"/>
                </a:cxn>
                <a:cxn ang="0">
                  <a:pos x="349" y="214"/>
                </a:cxn>
                <a:cxn ang="0">
                  <a:pos x="366" y="210"/>
                </a:cxn>
                <a:cxn ang="0">
                  <a:pos x="392" y="196"/>
                </a:cxn>
                <a:cxn ang="0">
                  <a:pos x="396" y="185"/>
                </a:cxn>
                <a:cxn ang="0">
                  <a:pos x="396" y="177"/>
                </a:cxn>
                <a:cxn ang="0">
                  <a:pos x="395" y="169"/>
                </a:cxn>
                <a:cxn ang="0">
                  <a:pos x="384" y="142"/>
                </a:cxn>
                <a:cxn ang="0">
                  <a:pos x="372" y="117"/>
                </a:cxn>
                <a:cxn ang="0">
                  <a:pos x="355" y="93"/>
                </a:cxn>
                <a:cxn ang="0">
                  <a:pos x="267" y="39"/>
                </a:cxn>
                <a:cxn ang="0">
                  <a:pos x="219" y="14"/>
                </a:cxn>
                <a:cxn ang="0">
                  <a:pos x="178" y="0"/>
                </a:cxn>
                <a:cxn ang="0">
                  <a:pos x="155" y="1"/>
                </a:cxn>
              </a:cxnLst>
              <a:rect l="0" t="0" r="r" b="b"/>
              <a:pathLst>
                <a:path w="397" h="216">
                  <a:moveTo>
                    <a:pt x="155" y="1"/>
                  </a:moveTo>
                  <a:lnTo>
                    <a:pt x="114" y="9"/>
                  </a:lnTo>
                  <a:lnTo>
                    <a:pt x="98" y="9"/>
                  </a:lnTo>
                  <a:lnTo>
                    <a:pt x="90" y="9"/>
                  </a:lnTo>
                  <a:lnTo>
                    <a:pt x="82" y="10"/>
                  </a:lnTo>
                  <a:lnTo>
                    <a:pt x="66" y="10"/>
                  </a:lnTo>
                  <a:lnTo>
                    <a:pt x="58" y="10"/>
                  </a:lnTo>
                  <a:lnTo>
                    <a:pt x="49" y="9"/>
                  </a:lnTo>
                  <a:lnTo>
                    <a:pt x="28" y="5"/>
                  </a:lnTo>
                  <a:lnTo>
                    <a:pt x="18" y="4"/>
                  </a:lnTo>
                  <a:lnTo>
                    <a:pt x="6" y="3"/>
                  </a:lnTo>
                  <a:lnTo>
                    <a:pt x="0" y="8"/>
                  </a:lnTo>
                  <a:lnTo>
                    <a:pt x="0" y="20"/>
                  </a:lnTo>
                  <a:lnTo>
                    <a:pt x="10" y="37"/>
                  </a:lnTo>
                  <a:lnTo>
                    <a:pt x="31" y="49"/>
                  </a:lnTo>
                  <a:lnTo>
                    <a:pt x="107" y="58"/>
                  </a:lnTo>
                  <a:lnTo>
                    <a:pt x="117" y="55"/>
                  </a:lnTo>
                  <a:lnTo>
                    <a:pt x="132" y="46"/>
                  </a:lnTo>
                  <a:lnTo>
                    <a:pt x="157" y="34"/>
                  </a:lnTo>
                  <a:lnTo>
                    <a:pt x="166" y="46"/>
                  </a:lnTo>
                  <a:lnTo>
                    <a:pt x="170" y="62"/>
                  </a:lnTo>
                  <a:lnTo>
                    <a:pt x="184" y="92"/>
                  </a:lnTo>
                  <a:lnTo>
                    <a:pt x="260" y="176"/>
                  </a:lnTo>
                  <a:lnTo>
                    <a:pt x="296" y="200"/>
                  </a:lnTo>
                  <a:lnTo>
                    <a:pt x="336" y="215"/>
                  </a:lnTo>
                  <a:lnTo>
                    <a:pt x="349" y="214"/>
                  </a:lnTo>
                  <a:lnTo>
                    <a:pt x="366" y="210"/>
                  </a:lnTo>
                  <a:lnTo>
                    <a:pt x="392" y="196"/>
                  </a:lnTo>
                  <a:lnTo>
                    <a:pt x="396" y="185"/>
                  </a:lnTo>
                  <a:lnTo>
                    <a:pt x="396" y="177"/>
                  </a:lnTo>
                  <a:lnTo>
                    <a:pt x="395" y="169"/>
                  </a:lnTo>
                  <a:lnTo>
                    <a:pt x="384" y="142"/>
                  </a:lnTo>
                  <a:lnTo>
                    <a:pt x="372" y="117"/>
                  </a:lnTo>
                  <a:lnTo>
                    <a:pt x="355" y="93"/>
                  </a:lnTo>
                  <a:lnTo>
                    <a:pt x="267" y="39"/>
                  </a:lnTo>
                  <a:lnTo>
                    <a:pt x="219" y="14"/>
                  </a:lnTo>
                  <a:lnTo>
                    <a:pt x="178" y="0"/>
                  </a:lnTo>
                  <a:lnTo>
                    <a:pt x="155" y="1"/>
                  </a:lnTo>
                </a:path>
              </a:pathLst>
            </a:custGeom>
            <a:solidFill>
              <a:srgbClr val="FF9F71"/>
            </a:solidFill>
            <a:ln w="12700" cap="rnd" cmpd="sng">
              <a:noFill/>
              <a:prstDash val="solid"/>
              <a:round/>
              <a:headEnd type="none" w="med" len="med"/>
              <a:tailEnd type="none" w="med" len="med"/>
            </a:ln>
            <a:effectLst/>
          </p:spPr>
          <p:txBody>
            <a:bodyPr/>
            <a:lstStyle/>
            <a:p>
              <a:endParaRPr lang="zh-CN" altLang="en-US"/>
            </a:p>
          </p:txBody>
        </p:sp>
        <p:sp>
          <p:nvSpPr>
            <p:cNvPr id="20" name="Freeform 86"/>
            <p:cNvSpPr>
              <a:spLocks/>
            </p:cNvSpPr>
            <p:nvPr/>
          </p:nvSpPr>
          <p:spPr bwMode="auto">
            <a:xfrm>
              <a:off x="2678" y="1981"/>
              <a:ext cx="80" cy="44"/>
            </a:xfrm>
            <a:custGeom>
              <a:avLst/>
              <a:gdLst/>
              <a:ahLst/>
              <a:cxnLst>
                <a:cxn ang="0">
                  <a:pos x="61" y="16"/>
                </a:cxn>
                <a:cxn ang="0">
                  <a:pos x="43" y="8"/>
                </a:cxn>
                <a:cxn ang="0">
                  <a:pos x="30" y="3"/>
                </a:cxn>
                <a:cxn ang="0">
                  <a:pos x="16" y="0"/>
                </a:cxn>
                <a:cxn ang="0">
                  <a:pos x="0" y="6"/>
                </a:cxn>
                <a:cxn ang="0">
                  <a:pos x="11" y="27"/>
                </a:cxn>
                <a:cxn ang="0">
                  <a:pos x="40" y="43"/>
                </a:cxn>
                <a:cxn ang="0">
                  <a:pos x="46" y="43"/>
                </a:cxn>
                <a:cxn ang="0">
                  <a:pos x="57" y="43"/>
                </a:cxn>
                <a:cxn ang="0">
                  <a:pos x="73" y="38"/>
                </a:cxn>
                <a:cxn ang="0">
                  <a:pos x="79" y="25"/>
                </a:cxn>
                <a:cxn ang="0">
                  <a:pos x="60" y="18"/>
                </a:cxn>
                <a:cxn ang="0">
                  <a:pos x="61" y="16"/>
                </a:cxn>
              </a:cxnLst>
              <a:rect l="0" t="0" r="r" b="b"/>
              <a:pathLst>
                <a:path w="80" h="44">
                  <a:moveTo>
                    <a:pt x="61" y="16"/>
                  </a:moveTo>
                  <a:lnTo>
                    <a:pt x="43" y="8"/>
                  </a:lnTo>
                  <a:lnTo>
                    <a:pt x="30" y="3"/>
                  </a:lnTo>
                  <a:lnTo>
                    <a:pt x="16" y="0"/>
                  </a:lnTo>
                  <a:lnTo>
                    <a:pt x="0" y="6"/>
                  </a:lnTo>
                  <a:lnTo>
                    <a:pt x="11" y="27"/>
                  </a:lnTo>
                  <a:lnTo>
                    <a:pt x="40" y="43"/>
                  </a:lnTo>
                  <a:lnTo>
                    <a:pt x="46" y="43"/>
                  </a:lnTo>
                  <a:lnTo>
                    <a:pt x="57" y="43"/>
                  </a:lnTo>
                  <a:lnTo>
                    <a:pt x="73" y="38"/>
                  </a:lnTo>
                  <a:lnTo>
                    <a:pt x="79" y="25"/>
                  </a:lnTo>
                  <a:lnTo>
                    <a:pt x="60" y="18"/>
                  </a:lnTo>
                  <a:lnTo>
                    <a:pt x="61" y="16"/>
                  </a:lnTo>
                </a:path>
              </a:pathLst>
            </a:custGeom>
            <a:solidFill>
              <a:srgbClr val="FFE1DC"/>
            </a:solidFill>
            <a:ln w="12700" cap="rnd" cmpd="sng">
              <a:noFill/>
              <a:prstDash val="solid"/>
              <a:round/>
              <a:headEnd type="none" w="med" len="med"/>
              <a:tailEnd type="none" w="med" len="med"/>
            </a:ln>
            <a:effectLst/>
          </p:spPr>
          <p:txBody>
            <a:bodyPr/>
            <a:lstStyle/>
            <a:p>
              <a:endParaRPr lang="zh-CN" altLang="en-US"/>
            </a:p>
          </p:txBody>
        </p:sp>
        <p:sp>
          <p:nvSpPr>
            <p:cNvPr id="21" name="Freeform 87"/>
            <p:cNvSpPr>
              <a:spLocks/>
            </p:cNvSpPr>
            <p:nvPr/>
          </p:nvSpPr>
          <p:spPr bwMode="auto">
            <a:xfrm>
              <a:off x="3196" y="2199"/>
              <a:ext cx="249" cy="105"/>
            </a:xfrm>
            <a:custGeom>
              <a:avLst/>
              <a:gdLst/>
              <a:ahLst/>
              <a:cxnLst>
                <a:cxn ang="0">
                  <a:pos x="204" y="2"/>
                </a:cxn>
                <a:cxn ang="0">
                  <a:pos x="97" y="8"/>
                </a:cxn>
                <a:cxn ang="0">
                  <a:pos x="78" y="8"/>
                </a:cxn>
                <a:cxn ang="0">
                  <a:pos x="50" y="5"/>
                </a:cxn>
                <a:cxn ang="0">
                  <a:pos x="24" y="2"/>
                </a:cxn>
                <a:cxn ang="0">
                  <a:pos x="14" y="2"/>
                </a:cxn>
                <a:cxn ang="0">
                  <a:pos x="8" y="5"/>
                </a:cxn>
                <a:cxn ang="0">
                  <a:pos x="0" y="50"/>
                </a:cxn>
                <a:cxn ang="0">
                  <a:pos x="0" y="79"/>
                </a:cxn>
                <a:cxn ang="0">
                  <a:pos x="8" y="95"/>
                </a:cxn>
                <a:cxn ang="0">
                  <a:pos x="40" y="104"/>
                </a:cxn>
                <a:cxn ang="0">
                  <a:pos x="64" y="103"/>
                </a:cxn>
                <a:cxn ang="0">
                  <a:pos x="90" y="100"/>
                </a:cxn>
                <a:cxn ang="0">
                  <a:pos x="141" y="92"/>
                </a:cxn>
                <a:cxn ang="0">
                  <a:pos x="164" y="89"/>
                </a:cxn>
                <a:cxn ang="0">
                  <a:pos x="173" y="89"/>
                </a:cxn>
                <a:cxn ang="0">
                  <a:pos x="182" y="88"/>
                </a:cxn>
                <a:cxn ang="0">
                  <a:pos x="246" y="92"/>
                </a:cxn>
                <a:cxn ang="0">
                  <a:pos x="248" y="0"/>
                </a:cxn>
                <a:cxn ang="0">
                  <a:pos x="236" y="0"/>
                </a:cxn>
                <a:cxn ang="0">
                  <a:pos x="229" y="0"/>
                </a:cxn>
                <a:cxn ang="0">
                  <a:pos x="221" y="0"/>
                </a:cxn>
                <a:cxn ang="0">
                  <a:pos x="204" y="2"/>
                </a:cxn>
              </a:cxnLst>
              <a:rect l="0" t="0" r="r" b="b"/>
              <a:pathLst>
                <a:path w="249" h="105">
                  <a:moveTo>
                    <a:pt x="204" y="2"/>
                  </a:moveTo>
                  <a:lnTo>
                    <a:pt x="97" y="8"/>
                  </a:lnTo>
                  <a:lnTo>
                    <a:pt x="78" y="8"/>
                  </a:lnTo>
                  <a:lnTo>
                    <a:pt x="50" y="5"/>
                  </a:lnTo>
                  <a:lnTo>
                    <a:pt x="24" y="2"/>
                  </a:lnTo>
                  <a:lnTo>
                    <a:pt x="14" y="2"/>
                  </a:lnTo>
                  <a:lnTo>
                    <a:pt x="8" y="5"/>
                  </a:lnTo>
                  <a:lnTo>
                    <a:pt x="0" y="50"/>
                  </a:lnTo>
                  <a:lnTo>
                    <a:pt x="0" y="79"/>
                  </a:lnTo>
                  <a:lnTo>
                    <a:pt x="8" y="95"/>
                  </a:lnTo>
                  <a:lnTo>
                    <a:pt x="40" y="104"/>
                  </a:lnTo>
                  <a:lnTo>
                    <a:pt x="64" y="103"/>
                  </a:lnTo>
                  <a:lnTo>
                    <a:pt x="90" y="100"/>
                  </a:lnTo>
                  <a:lnTo>
                    <a:pt x="141" y="92"/>
                  </a:lnTo>
                  <a:lnTo>
                    <a:pt x="164" y="89"/>
                  </a:lnTo>
                  <a:lnTo>
                    <a:pt x="173" y="89"/>
                  </a:lnTo>
                  <a:lnTo>
                    <a:pt x="182" y="88"/>
                  </a:lnTo>
                  <a:lnTo>
                    <a:pt x="246" y="92"/>
                  </a:lnTo>
                  <a:lnTo>
                    <a:pt x="248" y="0"/>
                  </a:lnTo>
                  <a:lnTo>
                    <a:pt x="236" y="0"/>
                  </a:lnTo>
                  <a:lnTo>
                    <a:pt x="229" y="0"/>
                  </a:lnTo>
                  <a:lnTo>
                    <a:pt x="221" y="0"/>
                  </a:lnTo>
                  <a:lnTo>
                    <a:pt x="204" y="2"/>
                  </a:lnTo>
                </a:path>
              </a:pathLst>
            </a:custGeom>
            <a:solidFill>
              <a:srgbClr val="FF8141"/>
            </a:solidFill>
            <a:ln w="12700" cap="rnd" cmpd="sng">
              <a:noFill/>
              <a:prstDash val="solid"/>
              <a:round/>
              <a:headEnd type="none" w="med" len="med"/>
              <a:tailEnd type="none" w="med" len="med"/>
            </a:ln>
            <a:effectLst/>
          </p:spPr>
          <p:txBody>
            <a:bodyPr/>
            <a:lstStyle/>
            <a:p>
              <a:endParaRPr lang="zh-CN" altLang="en-US"/>
            </a:p>
          </p:txBody>
        </p:sp>
        <p:sp>
          <p:nvSpPr>
            <p:cNvPr id="22" name="Freeform 88"/>
            <p:cNvSpPr>
              <a:spLocks/>
            </p:cNvSpPr>
            <p:nvPr/>
          </p:nvSpPr>
          <p:spPr bwMode="auto">
            <a:xfrm>
              <a:off x="2646" y="2036"/>
              <a:ext cx="123" cy="110"/>
            </a:xfrm>
            <a:custGeom>
              <a:avLst/>
              <a:gdLst/>
              <a:ahLst/>
              <a:cxnLst>
                <a:cxn ang="0">
                  <a:pos x="109" y="65"/>
                </a:cxn>
                <a:cxn ang="0">
                  <a:pos x="122" y="90"/>
                </a:cxn>
                <a:cxn ang="0">
                  <a:pos x="112" y="109"/>
                </a:cxn>
                <a:cxn ang="0">
                  <a:pos x="101" y="106"/>
                </a:cxn>
                <a:cxn ang="0">
                  <a:pos x="86" y="96"/>
                </a:cxn>
                <a:cxn ang="0">
                  <a:pos x="60" y="76"/>
                </a:cxn>
                <a:cxn ang="0">
                  <a:pos x="5" y="33"/>
                </a:cxn>
                <a:cxn ang="0">
                  <a:pos x="0" y="17"/>
                </a:cxn>
                <a:cxn ang="0">
                  <a:pos x="0" y="8"/>
                </a:cxn>
                <a:cxn ang="0">
                  <a:pos x="0" y="0"/>
                </a:cxn>
                <a:cxn ang="0">
                  <a:pos x="9" y="0"/>
                </a:cxn>
                <a:cxn ang="0">
                  <a:pos x="24" y="6"/>
                </a:cxn>
                <a:cxn ang="0">
                  <a:pos x="36" y="17"/>
                </a:cxn>
                <a:cxn ang="0">
                  <a:pos x="48" y="32"/>
                </a:cxn>
                <a:cxn ang="0">
                  <a:pos x="90" y="58"/>
                </a:cxn>
                <a:cxn ang="0">
                  <a:pos x="107" y="65"/>
                </a:cxn>
                <a:cxn ang="0">
                  <a:pos x="109" y="65"/>
                </a:cxn>
              </a:cxnLst>
              <a:rect l="0" t="0" r="r" b="b"/>
              <a:pathLst>
                <a:path w="123" h="110">
                  <a:moveTo>
                    <a:pt x="109" y="65"/>
                  </a:moveTo>
                  <a:lnTo>
                    <a:pt x="122" y="90"/>
                  </a:lnTo>
                  <a:lnTo>
                    <a:pt x="112" y="109"/>
                  </a:lnTo>
                  <a:lnTo>
                    <a:pt x="101" y="106"/>
                  </a:lnTo>
                  <a:lnTo>
                    <a:pt x="86" y="96"/>
                  </a:lnTo>
                  <a:lnTo>
                    <a:pt x="60" y="76"/>
                  </a:lnTo>
                  <a:lnTo>
                    <a:pt x="5" y="33"/>
                  </a:lnTo>
                  <a:lnTo>
                    <a:pt x="0" y="17"/>
                  </a:lnTo>
                  <a:lnTo>
                    <a:pt x="0" y="8"/>
                  </a:lnTo>
                  <a:lnTo>
                    <a:pt x="0" y="0"/>
                  </a:lnTo>
                  <a:lnTo>
                    <a:pt x="9" y="0"/>
                  </a:lnTo>
                  <a:lnTo>
                    <a:pt x="24" y="6"/>
                  </a:lnTo>
                  <a:lnTo>
                    <a:pt x="36" y="17"/>
                  </a:lnTo>
                  <a:lnTo>
                    <a:pt x="48" y="32"/>
                  </a:lnTo>
                  <a:lnTo>
                    <a:pt x="90" y="58"/>
                  </a:lnTo>
                  <a:lnTo>
                    <a:pt x="107" y="65"/>
                  </a:lnTo>
                  <a:lnTo>
                    <a:pt x="109" y="65"/>
                  </a:lnTo>
                </a:path>
              </a:pathLst>
            </a:custGeom>
            <a:solidFill>
              <a:srgbClr val="FF9F71"/>
            </a:solidFill>
            <a:ln w="12700" cap="rnd" cmpd="sng">
              <a:noFill/>
              <a:prstDash val="solid"/>
              <a:round/>
              <a:headEnd type="none" w="med" len="med"/>
              <a:tailEnd type="none" w="med" len="med"/>
            </a:ln>
            <a:effectLst/>
          </p:spPr>
          <p:txBody>
            <a:bodyPr/>
            <a:lstStyle/>
            <a:p>
              <a:endParaRPr lang="zh-CN" altLang="en-US"/>
            </a:p>
          </p:txBody>
        </p:sp>
        <p:sp>
          <p:nvSpPr>
            <p:cNvPr id="23" name="Freeform 89"/>
            <p:cNvSpPr>
              <a:spLocks/>
            </p:cNvSpPr>
            <p:nvPr/>
          </p:nvSpPr>
          <p:spPr bwMode="auto">
            <a:xfrm>
              <a:off x="2723" y="2127"/>
              <a:ext cx="50" cy="39"/>
            </a:xfrm>
            <a:custGeom>
              <a:avLst/>
              <a:gdLst/>
              <a:ahLst/>
              <a:cxnLst>
                <a:cxn ang="0">
                  <a:pos x="45" y="38"/>
                </a:cxn>
                <a:cxn ang="0">
                  <a:pos x="49" y="14"/>
                </a:cxn>
                <a:cxn ang="0">
                  <a:pos x="26" y="0"/>
                </a:cxn>
                <a:cxn ang="0">
                  <a:pos x="4" y="8"/>
                </a:cxn>
                <a:cxn ang="0">
                  <a:pos x="0" y="22"/>
                </a:cxn>
                <a:cxn ang="0">
                  <a:pos x="27" y="32"/>
                </a:cxn>
                <a:cxn ang="0">
                  <a:pos x="45" y="38"/>
                </a:cxn>
              </a:cxnLst>
              <a:rect l="0" t="0" r="r" b="b"/>
              <a:pathLst>
                <a:path w="50" h="39">
                  <a:moveTo>
                    <a:pt x="45" y="38"/>
                  </a:moveTo>
                  <a:lnTo>
                    <a:pt x="49" y="14"/>
                  </a:lnTo>
                  <a:lnTo>
                    <a:pt x="26" y="0"/>
                  </a:lnTo>
                  <a:lnTo>
                    <a:pt x="4" y="8"/>
                  </a:lnTo>
                  <a:lnTo>
                    <a:pt x="0" y="22"/>
                  </a:lnTo>
                  <a:lnTo>
                    <a:pt x="27" y="32"/>
                  </a:lnTo>
                  <a:lnTo>
                    <a:pt x="45" y="38"/>
                  </a:lnTo>
                </a:path>
              </a:pathLst>
            </a:custGeom>
            <a:solidFill>
              <a:srgbClr val="FFC0B6"/>
            </a:solidFill>
            <a:ln w="12700" cap="rnd" cmpd="sng">
              <a:noFill/>
              <a:prstDash val="solid"/>
              <a:round/>
              <a:headEnd type="none" w="med" len="med"/>
              <a:tailEnd type="none" w="med" len="med"/>
            </a:ln>
            <a:effectLst/>
          </p:spPr>
          <p:txBody>
            <a:bodyPr/>
            <a:lstStyle/>
            <a:p>
              <a:endParaRPr lang="zh-CN" altLang="en-US"/>
            </a:p>
          </p:txBody>
        </p:sp>
        <p:sp>
          <p:nvSpPr>
            <p:cNvPr id="24" name="Freeform 90"/>
            <p:cNvSpPr>
              <a:spLocks/>
            </p:cNvSpPr>
            <p:nvPr/>
          </p:nvSpPr>
          <p:spPr bwMode="auto">
            <a:xfrm>
              <a:off x="2662" y="2144"/>
              <a:ext cx="232" cy="91"/>
            </a:xfrm>
            <a:custGeom>
              <a:avLst/>
              <a:gdLst/>
              <a:ahLst/>
              <a:cxnLst>
                <a:cxn ang="0">
                  <a:pos x="227" y="41"/>
                </a:cxn>
                <a:cxn ang="0">
                  <a:pos x="221" y="22"/>
                </a:cxn>
                <a:cxn ang="0">
                  <a:pos x="195" y="18"/>
                </a:cxn>
                <a:cxn ang="0">
                  <a:pos x="181" y="18"/>
                </a:cxn>
                <a:cxn ang="0">
                  <a:pos x="169" y="18"/>
                </a:cxn>
                <a:cxn ang="0">
                  <a:pos x="115" y="38"/>
                </a:cxn>
                <a:cxn ang="0">
                  <a:pos x="94" y="39"/>
                </a:cxn>
                <a:cxn ang="0">
                  <a:pos x="73" y="35"/>
                </a:cxn>
                <a:cxn ang="0">
                  <a:pos x="40" y="14"/>
                </a:cxn>
                <a:cxn ang="0">
                  <a:pos x="20" y="3"/>
                </a:cxn>
                <a:cxn ang="0">
                  <a:pos x="5" y="0"/>
                </a:cxn>
                <a:cxn ang="0">
                  <a:pos x="0" y="8"/>
                </a:cxn>
                <a:cxn ang="0">
                  <a:pos x="0" y="15"/>
                </a:cxn>
                <a:cxn ang="0">
                  <a:pos x="1" y="22"/>
                </a:cxn>
                <a:cxn ang="0">
                  <a:pos x="18" y="40"/>
                </a:cxn>
                <a:cxn ang="0">
                  <a:pos x="41" y="55"/>
                </a:cxn>
                <a:cxn ang="0">
                  <a:pos x="70" y="76"/>
                </a:cxn>
                <a:cxn ang="0">
                  <a:pos x="88" y="87"/>
                </a:cxn>
                <a:cxn ang="0">
                  <a:pos x="102" y="90"/>
                </a:cxn>
                <a:cxn ang="0">
                  <a:pos x="106" y="85"/>
                </a:cxn>
                <a:cxn ang="0">
                  <a:pos x="108" y="77"/>
                </a:cxn>
                <a:cxn ang="0">
                  <a:pos x="114" y="62"/>
                </a:cxn>
                <a:cxn ang="0">
                  <a:pos x="168" y="49"/>
                </a:cxn>
                <a:cxn ang="0">
                  <a:pos x="231" y="43"/>
                </a:cxn>
                <a:cxn ang="0">
                  <a:pos x="227" y="41"/>
                </a:cxn>
              </a:cxnLst>
              <a:rect l="0" t="0" r="r" b="b"/>
              <a:pathLst>
                <a:path w="232" h="91">
                  <a:moveTo>
                    <a:pt x="227" y="41"/>
                  </a:moveTo>
                  <a:lnTo>
                    <a:pt x="221" y="22"/>
                  </a:lnTo>
                  <a:lnTo>
                    <a:pt x="195" y="18"/>
                  </a:lnTo>
                  <a:lnTo>
                    <a:pt x="181" y="18"/>
                  </a:lnTo>
                  <a:lnTo>
                    <a:pt x="169" y="18"/>
                  </a:lnTo>
                  <a:lnTo>
                    <a:pt x="115" y="38"/>
                  </a:lnTo>
                  <a:lnTo>
                    <a:pt x="94" y="39"/>
                  </a:lnTo>
                  <a:lnTo>
                    <a:pt x="73" y="35"/>
                  </a:lnTo>
                  <a:lnTo>
                    <a:pt x="40" y="14"/>
                  </a:lnTo>
                  <a:lnTo>
                    <a:pt x="20" y="3"/>
                  </a:lnTo>
                  <a:lnTo>
                    <a:pt x="5" y="0"/>
                  </a:lnTo>
                  <a:lnTo>
                    <a:pt x="0" y="8"/>
                  </a:lnTo>
                  <a:lnTo>
                    <a:pt x="0" y="15"/>
                  </a:lnTo>
                  <a:lnTo>
                    <a:pt x="1" y="22"/>
                  </a:lnTo>
                  <a:lnTo>
                    <a:pt x="18" y="40"/>
                  </a:lnTo>
                  <a:lnTo>
                    <a:pt x="41" y="55"/>
                  </a:lnTo>
                  <a:lnTo>
                    <a:pt x="70" y="76"/>
                  </a:lnTo>
                  <a:lnTo>
                    <a:pt x="88" y="87"/>
                  </a:lnTo>
                  <a:lnTo>
                    <a:pt x="102" y="90"/>
                  </a:lnTo>
                  <a:lnTo>
                    <a:pt x="106" y="85"/>
                  </a:lnTo>
                  <a:lnTo>
                    <a:pt x="108" y="77"/>
                  </a:lnTo>
                  <a:lnTo>
                    <a:pt x="114" y="62"/>
                  </a:lnTo>
                  <a:lnTo>
                    <a:pt x="168" y="49"/>
                  </a:lnTo>
                  <a:lnTo>
                    <a:pt x="231" y="43"/>
                  </a:lnTo>
                  <a:lnTo>
                    <a:pt x="227" y="41"/>
                  </a:lnTo>
                </a:path>
              </a:pathLst>
            </a:custGeom>
            <a:solidFill>
              <a:srgbClr val="FF9F71"/>
            </a:solidFill>
            <a:ln w="12700" cap="rnd" cmpd="sng">
              <a:noFill/>
              <a:prstDash val="solid"/>
              <a:round/>
              <a:headEnd type="none" w="med" len="med"/>
              <a:tailEnd type="none" w="med" len="med"/>
            </a:ln>
            <a:effectLst/>
          </p:spPr>
          <p:txBody>
            <a:bodyPr/>
            <a:lstStyle/>
            <a:p>
              <a:endParaRPr lang="zh-CN" altLang="en-US"/>
            </a:p>
          </p:txBody>
        </p:sp>
        <p:sp>
          <p:nvSpPr>
            <p:cNvPr id="25" name="Freeform 91"/>
            <p:cNvSpPr>
              <a:spLocks/>
            </p:cNvSpPr>
            <p:nvPr/>
          </p:nvSpPr>
          <p:spPr bwMode="auto">
            <a:xfrm>
              <a:off x="2707" y="2231"/>
              <a:ext cx="227" cy="74"/>
            </a:xfrm>
            <a:custGeom>
              <a:avLst/>
              <a:gdLst/>
              <a:ahLst/>
              <a:cxnLst>
                <a:cxn ang="0">
                  <a:pos x="226" y="10"/>
                </a:cxn>
                <a:cxn ang="0">
                  <a:pos x="211" y="1"/>
                </a:cxn>
                <a:cxn ang="0">
                  <a:pos x="206" y="0"/>
                </a:cxn>
                <a:cxn ang="0">
                  <a:pos x="199" y="0"/>
                </a:cxn>
                <a:cxn ang="0">
                  <a:pos x="182" y="4"/>
                </a:cxn>
                <a:cxn ang="0">
                  <a:pos x="152" y="14"/>
                </a:cxn>
                <a:cxn ang="0">
                  <a:pos x="140" y="15"/>
                </a:cxn>
                <a:cxn ang="0">
                  <a:pos x="124" y="20"/>
                </a:cxn>
                <a:cxn ang="0">
                  <a:pos x="96" y="29"/>
                </a:cxn>
                <a:cxn ang="0">
                  <a:pos x="78" y="36"/>
                </a:cxn>
                <a:cxn ang="0">
                  <a:pos x="69" y="39"/>
                </a:cxn>
                <a:cxn ang="0">
                  <a:pos x="60" y="39"/>
                </a:cxn>
                <a:cxn ang="0">
                  <a:pos x="32" y="21"/>
                </a:cxn>
                <a:cxn ang="0">
                  <a:pos x="18" y="11"/>
                </a:cxn>
                <a:cxn ang="0">
                  <a:pos x="4" y="8"/>
                </a:cxn>
                <a:cxn ang="0">
                  <a:pos x="0" y="17"/>
                </a:cxn>
                <a:cxn ang="0">
                  <a:pos x="1" y="31"/>
                </a:cxn>
                <a:cxn ang="0">
                  <a:pos x="5" y="37"/>
                </a:cxn>
                <a:cxn ang="0">
                  <a:pos x="14" y="43"/>
                </a:cxn>
                <a:cxn ang="0">
                  <a:pos x="35" y="52"/>
                </a:cxn>
                <a:cxn ang="0">
                  <a:pos x="65" y="67"/>
                </a:cxn>
                <a:cxn ang="0">
                  <a:pos x="82" y="72"/>
                </a:cxn>
                <a:cxn ang="0">
                  <a:pos x="90" y="73"/>
                </a:cxn>
                <a:cxn ang="0">
                  <a:pos x="98" y="73"/>
                </a:cxn>
                <a:cxn ang="0">
                  <a:pos x="101" y="69"/>
                </a:cxn>
                <a:cxn ang="0">
                  <a:pos x="101" y="60"/>
                </a:cxn>
                <a:cxn ang="0">
                  <a:pos x="100" y="52"/>
                </a:cxn>
                <a:cxn ang="0">
                  <a:pos x="104" y="46"/>
                </a:cxn>
                <a:cxn ang="0">
                  <a:pos x="149" y="40"/>
                </a:cxn>
                <a:cxn ang="0">
                  <a:pos x="193" y="25"/>
                </a:cxn>
                <a:cxn ang="0">
                  <a:pos x="226" y="10"/>
                </a:cxn>
              </a:cxnLst>
              <a:rect l="0" t="0" r="r" b="b"/>
              <a:pathLst>
                <a:path w="227" h="74">
                  <a:moveTo>
                    <a:pt x="226" y="10"/>
                  </a:moveTo>
                  <a:lnTo>
                    <a:pt x="211" y="1"/>
                  </a:lnTo>
                  <a:lnTo>
                    <a:pt x="206" y="0"/>
                  </a:lnTo>
                  <a:lnTo>
                    <a:pt x="199" y="0"/>
                  </a:lnTo>
                  <a:lnTo>
                    <a:pt x="182" y="4"/>
                  </a:lnTo>
                  <a:lnTo>
                    <a:pt x="152" y="14"/>
                  </a:lnTo>
                  <a:lnTo>
                    <a:pt x="140" y="15"/>
                  </a:lnTo>
                  <a:lnTo>
                    <a:pt x="124" y="20"/>
                  </a:lnTo>
                  <a:lnTo>
                    <a:pt x="96" y="29"/>
                  </a:lnTo>
                  <a:lnTo>
                    <a:pt x="78" y="36"/>
                  </a:lnTo>
                  <a:lnTo>
                    <a:pt x="69" y="39"/>
                  </a:lnTo>
                  <a:lnTo>
                    <a:pt x="60" y="39"/>
                  </a:lnTo>
                  <a:lnTo>
                    <a:pt x="32" y="21"/>
                  </a:lnTo>
                  <a:lnTo>
                    <a:pt x="18" y="11"/>
                  </a:lnTo>
                  <a:lnTo>
                    <a:pt x="4" y="8"/>
                  </a:lnTo>
                  <a:lnTo>
                    <a:pt x="0" y="17"/>
                  </a:lnTo>
                  <a:lnTo>
                    <a:pt x="1" y="31"/>
                  </a:lnTo>
                  <a:lnTo>
                    <a:pt x="5" y="37"/>
                  </a:lnTo>
                  <a:lnTo>
                    <a:pt x="14" y="43"/>
                  </a:lnTo>
                  <a:lnTo>
                    <a:pt x="35" y="52"/>
                  </a:lnTo>
                  <a:lnTo>
                    <a:pt x="65" y="67"/>
                  </a:lnTo>
                  <a:lnTo>
                    <a:pt x="82" y="72"/>
                  </a:lnTo>
                  <a:lnTo>
                    <a:pt x="90" y="73"/>
                  </a:lnTo>
                  <a:lnTo>
                    <a:pt x="98" y="73"/>
                  </a:lnTo>
                  <a:lnTo>
                    <a:pt x="101" y="69"/>
                  </a:lnTo>
                  <a:lnTo>
                    <a:pt x="101" y="60"/>
                  </a:lnTo>
                  <a:lnTo>
                    <a:pt x="100" y="52"/>
                  </a:lnTo>
                  <a:lnTo>
                    <a:pt x="104" y="46"/>
                  </a:lnTo>
                  <a:lnTo>
                    <a:pt x="149" y="40"/>
                  </a:lnTo>
                  <a:lnTo>
                    <a:pt x="193" y="25"/>
                  </a:lnTo>
                  <a:lnTo>
                    <a:pt x="226" y="10"/>
                  </a:lnTo>
                </a:path>
              </a:pathLst>
            </a:custGeom>
            <a:solidFill>
              <a:srgbClr val="FF9F71"/>
            </a:solidFill>
            <a:ln w="12700" cap="rnd" cmpd="sng">
              <a:noFill/>
              <a:prstDash val="solid"/>
              <a:round/>
              <a:headEnd type="none" w="med" len="med"/>
              <a:tailEnd type="none" w="med" len="med"/>
            </a:ln>
            <a:effectLst/>
          </p:spPr>
          <p:txBody>
            <a:bodyPr/>
            <a:lstStyle/>
            <a:p>
              <a:endParaRPr lang="zh-CN" altLang="en-US"/>
            </a:p>
          </p:txBody>
        </p:sp>
        <p:sp>
          <p:nvSpPr>
            <p:cNvPr id="26" name="Freeform 92"/>
            <p:cNvSpPr>
              <a:spLocks/>
            </p:cNvSpPr>
            <p:nvPr/>
          </p:nvSpPr>
          <p:spPr bwMode="auto">
            <a:xfrm>
              <a:off x="2778" y="2294"/>
              <a:ext cx="193" cy="78"/>
            </a:xfrm>
            <a:custGeom>
              <a:avLst/>
              <a:gdLst/>
              <a:ahLst/>
              <a:cxnLst>
                <a:cxn ang="0">
                  <a:pos x="192" y="9"/>
                </a:cxn>
                <a:cxn ang="0">
                  <a:pos x="167" y="1"/>
                </a:cxn>
                <a:cxn ang="0">
                  <a:pos x="160" y="0"/>
                </a:cxn>
                <a:cxn ang="0">
                  <a:pos x="149" y="1"/>
                </a:cxn>
                <a:cxn ang="0">
                  <a:pos x="131" y="9"/>
                </a:cxn>
                <a:cxn ang="0">
                  <a:pos x="80" y="29"/>
                </a:cxn>
                <a:cxn ang="0">
                  <a:pos x="68" y="38"/>
                </a:cxn>
                <a:cxn ang="0">
                  <a:pos x="64" y="42"/>
                </a:cxn>
                <a:cxn ang="0">
                  <a:pos x="57" y="43"/>
                </a:cxn>
                <a:cxn ang="0">
                  <a:pos x="30" y="34"/>
                </a:cxn>
                <a:cxn ang="0">
                  <a:pos x="17" y="31"/>
                </a:cxn>
                <a:cxn ang="0">
                  <a:pos x="10" y="30"/>
                </a:cxn>
                <a:cxn ang="0">
                  <a:pos x="2" y="30"/>
                </a:cxn>
                <a:cxn ang="0">
                  <a:pos x="0" y="36"/>
                </a:cxn>
                <a:cxn ang="0">
                  <a:pos x="2" y="48"/>
                </a:cxn>
                <a:cxn ang="0">
                  <a:pos x="12" y="59"/>
                </a:cxn>
                <a:cxn ang="0">
                  <a:pos x="29" y="67"/>
                </a:cxn>
                <a:cxn ang="0">
                  <a:pos x="46" y="76"/>
                </a:cxn>
                <a:cxn ang="0">
                  <a:pos x="55" y="77"/>
                </a:cxn>
                <a:cxn ang="0">
                  <a:pos x="66" y="75"/>
                </a:cxn>
                <a:cxn ang="0">
                  <a:pos x="71" y="72"/>
                </a:cxn>
                <a:cxn ang="0">
                  <a:pos x="71" y="67"/>
                </a:cxn>
                <a:cxn ang="0">
                  <a:pos x="71" y="62"/>
                </a:cxn>
                <a:cxn ang="0">
                  <a:pos x="75" y="56"/>
                </a:cxn>
                <a:cxn ang="0">
                  <a:pos x="136" y="33"/>
                </a:cxn>
                <a:cxn ang="0">
                  <a:pos x="170" y="22"/>
                </a:cxn>
                <a:cxn ang="0">
                  <a:pos x="192" y="9"/>
                </a:cxn>
              </a:cxnLst>
              <a:rect l="0" t="0" r="r" b="b"/>
              <a:pathLst>
                <a:path w="193" h="78">
                  <a:moveTo>
                    <a:pt x="192" y="9"/>
                  </a:moveTo>
                  <a:lnTo>
                    <a:pt x="167" y="1"/>
                  </a:lnTo>
                  <a:lnTo>
                    <a:pt x="160" y="0"/>
                  </a:lnTo>
                  <a:lnTo>
                    <a:pt x="149" y="1"/>
                  </a:lnTo>
                  <a:lnTo>
                    <a:pt x="131" y="9"/>
                  </a:lnTo>
                  <a:lnTo>
                    <a:pt x="80" y="29"/>
                  </a:lnTo>
                  <a:lnTo>
                    <a:pt x="68" y="38"/>
                  </a:lnTo>
                  <a:lnTo>
                    <a:pt x="64" y="42"/>
                  </a:lnTo>
                  <a:lnTo>
                    <a:pt x="57" y="43"/>
                  </a:lnTo>
                  <a:lnTo>
                    <a:pt x="30" y="34"/>
                  </a:lnTo>
                  <a:lnTo>
                    <a:pt x="17" y="31"/>
                  </a:lnTo>
                  <a:lnTo>
                    <a:pt x="10" y="30"/>
                  </a:lnTo>
                  <a:lnTo>
                    <a:pt x="2" y="30"/>
                  </a:lnTo>
                  <a:lnTo>
                    <a:pt x="0" y="36"/>
                  </a:lnTo>
                  <a:lnTo>
                    <a:pt x="2" y="48"/>
                  </a:lnTo>
                  <a:lnTo>
                    <a:pt x="12" y="59"/>
                  </a:lnTo>
                  <a:lnTo>
                    <a:pt x="29" y="67"/>
                  </a:lnTo>
                  <a:lnTo>
                    <a:pt x="46" y="76"/>
                  </a:lnTo>
                  <a:lnTo>
                    <a:pt x="55" y="77"/>
                  </a:lnTo>
                  <a:lnTo>
                    <a:pt x="66" y="75"/>
                  </a:lnTo>
                  <a:lnTo>
                    <a:pt x="71" y="72"/>
                  </a:lnTo>
                  <a:lnTo>
                    <a:pt x="71" y="67"/>
                  </a:lnTo>
                  <a:lnTo>
                    <a:pt x="71" y="62"/>
                  </a:lnTo>
                  <a:lnTo>
                    <a:pt x="75" y="56"/>
                  </a:lnTo>
                  <a:lnTo>
                    <a:pt x="136" y="33"/>
                  </a:lnTo>
                  <a:lnTo>
                    <a:pt x="170" y="22"/>
                  </a:lnTo>
                  <a:lnTo>
                    <a:pt x="192" y="9"/>
                  </a:lnTo>
                </a:path>
              </a:pathLst>
            </a:custGeom>
            <a:solidFill>
              <a:srgbClr val="FF9F71"/>
            </a:solidFill>
            <a:ln w="12700" cap="rnd" cmpd="sng">
              <a:noFill/>
              <a:prstDash val="solid"/>
              <a:round/>
              <a:headEnd type="none" w="med" len="med"/>
              <a:tailEnd type="none" w="med" len="med"/>
            </a:ln>
            <a:effectLst/>
          </p:spPr>
          <p:txBody>
            <a:bodyPr/>
            <a:lstStyle/>
            <a:p>
              <a:endParaRPr lang="zh-CN" altLang="en-US"/>
            </a:p>
          </p:txBody>
        </p:sp>
        <p:sp>
          <p:nvSpPr>
            <p:cNvPr id="27" name="Freeform 93"/>
            <p:cNvSpPr>
              <a:spLocks/>
            </p:cNvSpPr>
            <p:nvPr/>
          </p:nvSpPr>
          <p:spPr bwMode="auto">
            <a:xfrm>
              <a:off x="3257" y="2221"/>
              <a:ext cx="187" cy="36"/>
            </a:xfrm>
            <a:custGeom>
              <a:avLst/>
              <a:gdLst/>
              <a:ahLst/>
              <a:cxnLst>
                <a:cxn ang="0">
                  <a:pos x="148" y="0"/>
                </a:cxn>
                <a:cxn ang="0">
                  <a:pos x="110" y="0"/>
                </a:cxn>
                <a:cxn ang="0">
                  <a:pos x="80" y="0"/>
                </a:cxn>
                <a:cxn ang="0">
                  <a:pos x="66" y="0"/>
                </a:cxn>
                <a:cxn ang="0">
                  <a:pos x="55" y="0"/>
                </a:cxn>
                <a:cxn ang="0">
                  <a:pos x="6" y="7"/>
                </a:cxn>
                <a:cxn ang="0">
                  <a:pos x="0" y="17"/>
                </a:cxn>
                <a:cxn ang="0">
                  <a:pos x="0" y="25"/>
                </a:cxn>
                <a:cxn ang="0">
                  <a:pos x="5" y="30"/>
                </a:cxn>
                <a:cxn ang="0">
                  <a:pos x="29" y="34"/>
                </a:cxn>
                <a:cxn ang="0">
                  <a:pos x="45" y="34"/>
                </a:cxn>
                <a:cxn ang="0">
                  <a:pos x="54" y="34"/>
                </a:cxn>
                <a:cxn ang="0">
                  <a:pos x="64" y="35"/>
                </a:cxn>
                <a:cxn ang="0">
                  <a:pos x="102" y="34"/>
                </a:cxn>
                <a:cxn ang="0">
                  <a:pos x="119" y="33"/>
                </a:cxn>
                <a:cxn ang="0">
                  <a:pos x="133" y="32"/>
                </a:cxn>
                <a:cxn ang="0">
                  <a:pos x="147" y="32"/>
                </a:cxn>
                <a:cxn ang="0">
                  <a:pos x="156" y="32"/>
                </a:cxn>
                <a:cxn ang="0">
                  <a:pos x="165" y="33"/>
                </a:cxn>
                <a:cxn ang="0">
                  <a:pos x="186" y="34"/>
                </a:cxn>
                <a:cxn ang="0">
                  <a:pos x="186" y="20"/>
                </a:cxn>
                <a:cxn ang="0">
                  <a:pos x="186" y="10"/>
                </a:cxn>
                <a:cxn ang="0">
                  <a:pos x="186" y="0"/>
                </a:cxn>
                <a:cxn ang="0">
                  <a:pos x="150" y="0"/>
                </a:cxn>
                <a:cxn ang="0">
                  <a:pos x="148" y="0"/>
                </a:cxn>
              </a:cxnLst>
              <a:rect l="0" t="0" r="r" b="b"/>
              <a:pathLst>
                <a:path w="187" h="36">
                  <a:moveTo>
                    <a:pt x="148" y="0"/>
                  </a:moveTo>
                  <a:lnTo>
                    <a:pt x="110" y="0"/>
                  </a:lnTo>
                  <a:lnTo>
                    <a:pt x="80" y="0"/>
                  </a:lnTo>
                  <a:lnTo>
                    <a:pt x="66" y="0"/>
                  </a:lnTo>
                  <a:lnTo>
                    <a:pt x="55" y="0"/>
                  </a:lnTo>
                  <a:lnTo>
                    <a:pt x="6" y="7"/>
                  </a:lnTo>
                  <a:lnTo>
                    <a:pt x="0" y="17"/>
                  </a:lnTo>
                  <a:lnTo>
                    <a:pt x="0" y="25"/>
                  </a:lnTo>
                  <a:lnTo>
                    <a:pt x="5" y="30"/>
                  </a:lnTo>
                  <a:lnTo>
                    <a:pt x="29" y="34"/>
                  </a:lnTo>
                  <a:lnTo>
                    <a:pt x="45" y="34"/>
                  </a:lnTo>
                  <a:lnTo>
                    <a:pt x="54" y="34"/>
                  </a:lnTo>
                  <a:lnTo>
                    <a:pt x="64" y="35"/>
                  </a:lnTo>
                  <a:lnTo>
                    <a:pt x="102" y="34"/>
                  </a:lnTo>
                  <a:lnTo>
                    <a:pt x="119" y="33"/>
                  </a:lnTo>
                  <a:lnTo>
                    <a:pt x="133" y="32"/>
                  </a:lnTo>
                  <a:lnTo>
                    <a:pt x="147" y="32"/>
                  </a:lnTo>
                  <a:lnTo>
                    <a:pt x="156" y="32"/>
                  </a:lnTo>
                  <a:lnTo>
                    <a:pt x="165" y="33"/>
                  </a:lnTo>
                  <a:lnTo>
                    <a:pt x="186" y="34"/>
                  </a:lnTo>
                  <a:lnTo>
                    <a:pt x="186" y="20"/>
                  </a:lnTo>
                  <a:lnTo>
                    <a:pt x="186" y="10"/>
                  </a:lnTo>
                  <a:lnTo>
                    <a:pt x="186" y="0"/>
                  </a:lnTo>
                  <a:lnTo>
                    <a:pt x="150" y="0"/>
                  </a:lnTo>
                  <a:lnTo>
                    <a:pt x="148" y="0"/>
                  </a:lnTo>
                </a:path>
              </a:pathLst>
            </a:custGeom>
            <a:solidFill>
              <a:srgbClr val="FF9F71"/>
            </a:solidFill>
            <a:ln w="12700" cap="rnd" cmpd="sng">
              <a:noFill/>
              <a:prstDash val="solid"/>
              <a:round/>
              <a:headEnd type="none" w="med" len="med"/>
              <a:tailEnd type="none" w="med" len="med"/>
            </a:ln>
            <a:effectLst/>
          </p:spPr>
          <p:txBody>
            <a:bodyPr/>
            <a:lstStyle/>
            <a:p>
              <a:endParaRPr lang="zh-CN" altLang="en-US"/>
            </a:p>
          </p:txBody>
        </p:sp>
        <p:sp>
          <p:nvSpPr>
            <p:cNvPr id="28" name="Freeform 94"/>
            <p:cNvSpPr>
              <a:spLocks/>
            </p:cNvSpPr>
            <p:nvPr/>
          </p:nvSpPr>
          <p:spPr bwMode="auto">
            <a:xfrm>
              <a:off x="2864" y="2178"/>
              <a:ext cx="59" cy="41"/>
            </a:xfrm>
            <a:custGeom>
              <a:avLst/>
              <a:gdLst/>
              <a:ahLst/>
              <a:cxnLst>
                <a:cxn ang="0">
                  <a:pos x="2" y="40"/>
                </a:cxn>
                <a:cxn ang="0">
                  <a:pos x="0" y="18"/>
                </a:cxn>
                <a:cxn ang="0">
                  <a:pos x="9" y="6"/>
                </a:cxn>
                <a:cxn ang="0">
                  <a:pos x="24" y="0"/>
                </a:cxn>
                <a:cxn ang="0">
                  <a:pos x="40" y="3"/>
                </a:cxn>
                <a:cxn ang="0">
                  <a:pos x="55" y="11"/>
                </a:cxn>
                <a:cxn ang="0">
                  <a:pos x="58" y="21"/>
                </a:cxn>
                <a:cxn ang="0">
                  <a:pos x="36" y="31"/>
                </a:cxn>
                <a:cxn ang="0">
                  <a:pos x="2" y="40"/>
                </a:cxn>
              </a:cxnLst>
              <a:rect l="0" t="0" r="r" b="b"/>
              <a:pathLst>
                <a:path w="59" h="41">
                  <a:moveTo>
                    <a:pt x="2" y="40"/>
                  </a:moveTo>
                  <a:lnTo>
                    <a:pt x="0" y="18"/>
                  </a:lnTo>
                  <a:lnTo>
                    <a:pt x="9" y="6"/>
                  </a:lnTo>
                  <a:lnTo>
                    <a:pt x="24" y="0"/>
                  </a:lnTo>
                  <a:lnTo>
                    <a:pt x="40" y="3"/>
                  </a:lnTo>
                  <a:lnTo>
                    <a:pt x="55" y="11"/>
                  </a:lnTo>
                  <a:lnTo>
                    <a:pt x="58" y="21"/>
                  </a:lnTo>
                  <a:lnTo>
                    <a:pt x="36" y="31"/>
                  </a:lnTo>
                  <a:lnTo>
                    <a:pt x="2" y="40"/>
                  </a:lnTo>
                </a:path>
              </a:pathLst>
            </a:custGeom>
            <a:solidFill>
              <a:srgbClr val="FFC0B6"/>
            </a:solidFill>
            <a:ln w="12700" cap="rnd" cmpd="sng">
              <a:noFill/>
              <a:prstDash val="solid"/>
              <a:round/>
              <a:headEnd type="none" w="med" len="med"/>
              <a:tailEnd type="none" w="med" len="med"/>
            </a:ln>
            <a:effectLst/>
          </p:spPr>
          <p:txBody>
            <a:bodyPr/>
            <a:lstStyle/>
            <a:p>
              <a:endParaRPr lang="zh-CN" altLang="en-US"/>
            </a:p>
          </p:txBody>
        </p:sp>
        <p:sp>
          <p:nvSpPr>
            <p:cNvPr id="29" name="Freeform 95"/>
            <p:cNvSpPr>
              <a:spLocks/>
            </p:cNvSpPr>
            <p:nvPr/>
          </p:nvSpPr>
          <p:spPr bwMode="auto">
            <a:xfrm>
              <a:off x="2910" y="2240"/>
              <a:ext cx="52" cy="37"/>
            </a:xfrm>
            <a:custGeom>
              <a:avLst/>
              <a:gdLst/>
              <a:ahLst/>
              <a:cxnLst>
                <a:cxn ang="0">
                  <a:pos x="0" y="31"/>
                </a:cxn>
                <a:cxn ang="0">
                  <a:pos x="0" y="17"/>
                </a:cxn>
                <a:cxn ang="0">
                  <a:pos x="8" y="6"/>
                </a:cxn>
                <a:cxn ang="0">
                  <a:pos x="21" y="0"/>
                </a:cxn>
                <a:cxn ang="0">
                  <a:pos x="35" y="3"/>
                </a:cxn>
                <a:cxn ang="0">
                  <a:pos x="48" y="11"/>
                </a:cxn>
                <a:cxn ang="0">
                  <a:pos x="51" y="20"/>
                </a:cxn>
                <a:cxn ang="0">
                  <a:pos x="31" y="29"/>
                </a:cxn>
                <a:cxn ang="0">
                  <a:pos x="17" y="33"/>
                </a:cxn>
                <a:cxn ang="0">
                  <a:pos x="11" y="36"/>
                </a:cxn>
                <a:cxn ang="0">
                  <a:pos x="0" y="31"/>
                </a:cxn>
              </a:cxnLst>
              <a:rect l="0" t="0" r="r" b="b"/>
              <a:pathLst>
                <a:path w="52" h="37">
                  <a:moveTo>
                    <a:pt x="0" y="31"/>
                  </a:moveTo>
                  <a:lnTo>
                    <a:pt x="0" y="17"/>
                  </a:lnTo>
                  <a:lnTo>
                    <a:pt x="8" y="6"/>
                  </a:lnTo>
                  <a:lnTo>
                    <a:pt x="21" y="0"/>
                  </a:lnTo>
                  <a:lnTo>
                    <a:pt x="35" y="3"/>
                  </a:lnTo>
                  <a:lnTo>
                    <a:pt x="48" y="11"/>
                  </a:lnTo>
                  <a:lnTo>
                    <a:pt x="51" y="20"/>
                  </a:lnTo>
                  <a:lnTo>
                    <a:pt x="31" y="29"/>
                  </a:lnTo>
                  <a:lnTo>
                    <a:pt x="17" y="33"/>
                  </a:lnTo>
                  <a:lnTo>
                    <a:pt x="11" y="36"/>
                  </a:lnTo>
                  <a:lnTo>
                    <a:pt x="0" y="31"/>
                  </a:lnTo>
                </a:path>
              </a:pathLst>
            </a:custGeom>
            <a:solidFill>
              <a:srgbClr val="FFC0B6"/>
            </a:solidFill>
            <a:ln w="12700" cap="rnd" cmpd="sng">
              <a:noFill/>
              <a:prstDash val="solid"/>
              <a:round/>
              <a:headEnd type="none" w="med" len="med"/>
              <a:tailEnd type="none" w="med" len="med"/>
            </a:ln>
            <a:effectLst/>
          </p:spPr>
          <p:txBody>
            <a:bodyPr/>
            <a:lstStyle/>
            <a:p>
              <a:endParaRPr lang="zh-CN" altLang="en-US"/>
            </a:p>
          </p:txBody>
        </p:sp>
        <p:sp>
          <p:nvSpPr>
            <p:cNvPr id="30" name="Freeform 96"/>
            <p:cNvSpPr>
              <a:spLocks/>
            </p:cNvSpPr>
            <p:nvPr/>
          </p:nvSpPr>
          <p:spPr bwMode="auto">
            <a:xfrm>
              <a:off x="2951" y="2297"/>
              <a:ext cx="43" cy="39"/>
            </a:xfrm>
            <a:custGeom>
              <a:avLst/>
              <a:gdLst/>
              <a:ahLst/>
              <a:cxnLst>
                <a:cxn ang="0">
                  <a:pos x="9" y="38"/>
                </a:cxn>
                <a:cxn ang="0">
                  <a:pos x="0" y="30"/>
                </a:cxn>
                <a:cxn ang="0">
                  <a:pos x="0" y="14"/>
                </a:cxn>
                <a:cxn ang="0">
                  <a:pos x="5" y="0"/>
                </a:cxn>
                <a:cxn ang="0">
                  <a:pos x="20" y="0"/>
                </a:cxn>
                <a:cxn ang="0">
                  <a:pos x="35" y="3"/>
                </a:cxn>
                <a:cxn ang="0">
                  <a:pos x="42" y="12"/>
                </a:cxn>
                <a:cxn ang="0">
                  <a:pos x="28" y="26"/>
                </a:cxn>
                <a:cxn ang="0">
                  <a:pos x="16" y="34"/>
                </a:cxn>
                <a:cxn ang="0">
                  <a:pos x="9" y="38"/>
                </a:cxn>
              </a:cxnLst>
              <a:rect l="0" t="0" r="r" b="b"/>
              <a:pathLst>
                <a:path w="43" h="39">
                  <a:moveTo>
                    <a:pt x="9" y="38"/>
                  </a:moveTo>
                  <a:lnTo>
                    <a:pt x="0" y="30"/>
                  </a:lnTo>
                  <a:lnTo>
                    <a:pt x="0" y="14"/>
                  </a:lnTo>
                  <a:lnTo>
                    <a:pt x="5" y="0"/>
                  </a:lnTo>
                  <a:lnTo>
                    <a:pt x="20" y="0"/>
                  </a:lnTo>
                  <a:lnTo>
                    <a:pt x="35" y="3"/>
                  </a:lnTo>
                  <a:lnTo>
                    <a:pt x="42" y="12"/>
                  </a:lnTo>
                  <a:lnTo>
                    <a:pt x="28" y="26"/>
                  </a:lnTo>
                  <a:lnTo>
                    <a:pt x="16" y="34"/>
                  </a:lnTo>
                  <a:lnTo>
                    <a:pt x="9" y="38"/>
                  </a:lnTo>
                </a:path>
              </a:pathLst>
            </a:custGeom>
            <a:solidFill>
              <a:srgbClr val="FFC0B6"/>
            </a:solidFill>
            <a:ln w="12700" cap="rnd" cmpd="sng">
              <a:noFill/>
              <a:prstDash val="solid"/>
              <a:round/>
              <a:headEnd type="none" w="med" len="med"/>
              <a:tailEnd type="none" w="med" len="med"/>
            </a:ln>
            <a:effectLst/>
          </p:spPr>
          <p:txBody>
            <a:bodyPr/>
            <a:lstStyle/>
            <a:p>
              <a:endParaRPr lang="zh-CN" altLang="en-US"/>
            </a:p>
          </p:txBody>
        </p:sp>
        <p:sp>
          <p:nvSpPr>
            <p:cNvPr id="31" name="Line 97"/>
            <p:cNvSpPr>
              <a:spLocks noChangeShapeType="1"/>
            </p:cNvSpPr>
            <p:nvPr/>
          </p:nvSpPr>
          <p:spPr bwMode="auto">
            <a:xfrm flipH="1" flipV="1">
              <a:off x="2067" y="1529"/>
              <a:ext cx="614" cy="471"/>
            </a:xfrm>
            <a:prstGeom prst="line">
              <a:avLst/>
            </a:prstGeom>
            <a:noFill/>
            <a:ln w="12700">
              <a:solidFill>
                <a:srgbClr val="FFFFFF"/>
              </a:solidFill>
              <a:round/>
              <a:headEnd/>
              <a:tailEnd/>
            </a:ln>
            <a:effectLst/>
          </p:spPr>
          <p:txBody>
            <a:bodyPr wrap="none" anchor="ctr"/>
            <a:lstStyle/>
            <a:p>
              <a:endParaRPr lang="zh-CN" altLang="en-US"/>
            </a:p>
          </p:txBody>
        </p:sp>
        <p:sp>
          <p:nvSpPr>
            <p:cNvPr id="32" name="Line 98"/>
            <p:cNvSpPr>
              <a:spLocks noChangeShapeType="1"/>
            </p:cNvSpPr>
            <p:nvPr/>
          </p:nvSpPr>
          <p:spPr bwMode="auto">
            <a:xfrm flipH="1" flipV="1">
              <a:off x="2061" y="1535"/>
              <a:ext cx="628" cy="493"/>
            </a:xfrm>
            <a:prstGeom prst="line">
              <a:avLst/>
            </a:prstGeom>
            <a:noFill/>
            <a:ln w="12700">
              <a:solidFill>
                <a:srgbClr val="4F4F4F"/>
              </a:solidFill>
              <a:round/>
              <a:headEnd/>
              <a:tailEnd/>
            </a:ln>
            <a:effectLst/>
          </p:spPr>
          <p:txBody>
            <a:bodyPr wrap="none" anchor="ctr"/>
            <a:lstStyle/>
            <a:p>
              <a:endParaRPr lang="zh-CN" altLang="en-US"/>
            </a:p>
          </p:txBody>
        </p:sp>
        <p:sp>
          <p:nvSpPr>
            <p:cNvPr id="33" name="Freeform 99"/>
            <p:cNvSpPr>
              <a:spLocks/>
            </p:cNvSpPr>
            <p:nvPr/>
          </p:nvSpPr>
          <p:spPr bwMode="auto">
            <a:xfrm>
              <a:off x="2918" y="2350"/>
              <a:ext cx="526" cy="83"/>
            </a:xfrm>
            <a:custGeom>
              <a:avLst/>
              <a:gdLst/>
              <a:ahLst/>
              <a:cxnLst>
                <a:cxn ang="0">
                  <a:pos x="525" y="26"/>
                </a:cxn>
                <a:cxn ang="0">
                  <a:pos x="525" y="81"/>
                </a:cxn>
                <a:cxn ang="0">
                  <a:pos x="367" y="56"/>
                </a:cxn>
                <a:cxn ang="0">
                  <a:pos x="334" y="53"/>
                </a:cxn>
                <a:cxn ang="0">
                  <a:pos x="316" y="53"/>
                </a:cxn>
                <a:cxn ang="0">
                  <a:pos x="309" y="53"/>
                </a:cxn>
                <a:cxn ang="0">
                  <a:pos x="300" y="53"/>
                </a:cxn>
                <a:cxn ang="0">
                  <a:pos x="239" y="76"/>
                </a:cxn>
                <a:cxn ang="0">
                  <a:pos x="214" y="80"/>
                </a:cxn>
                <a:cxn ang="0">
                  <a:pos x="200" y="82"/>
                </a:cxn>
                <a:cxn ang="0">
                  <a:pos x="188" y="82"/>
                </a:cxn>
                <a:cxn ang="0">
                  <a:pos x="95" y="59"/>
                </a:cxn>
                <a:cxn ang="0">
                  <a:pos x="28" y="36"/>
                </a:cxn>
                <a:cxn ang="0">
                  <a:pos x="0" y="20"/>
                </a:cxn>
                <a:cxn ang="0">
                  <a:pos x="39" y="0"/>
                </a:cxn>
                <a:cxn ang="0">
                  <a:pos x="47" y="17"/>
                </a:cxn>
                <a:cxn ang="0">
                  <a:pos x="61" y="31"/>
                </a:cxn>
                <a:cxn ang="0">
                  <a:pos x="120" y="50"/>
                </a:cxn>
                <a:cxn ang="0">
                  <a:pos x="156" y="57"/>
                </a:cxn>
                <a:cxn ang="0">
                  <a:pos x="171" y="59"/>
                </a:cxn>
                <a:cxn ang="0">
                  <a:pos x="183" y="59"/>
                </a:cxn>
                <a:cxn ang="0">
                  <a:pos x="248" y="43"/>
                </a:cxn>
                <a:cxn ang="0">
                  <a:pos x="261" y="36"/>
                </a:cxn>
                <a:cxn ang="0">
                  <a:pos x="271" y="23"/>
                </a:cxn>
                <a:cxn ang="0">
                  <a:pos x="280" y="12"/>
                </a:cxn>
                <a:cxn ang="0">
                  <a:pos x="286" y="9"/>
                </a:cxn>
                <a:cxn ang="0">
                  <a:pos x="294" y="8"/>
                </a:cxn>
                <a:cxn ang="0">
                  <a:pos x="378" y="26"/>
                </a:cxn>
                <a:cxn ang="0">
                  <a:pos x="419" y="28"/>
                </a:cxn>
                <a:cxn ang="0">
                  <a:pos x="461" y="22"/>
                </a:cxn>
                <a:cxn ang="0">
                  <a:pos x="477" y="19"/>
                </a:cxn>
                <a:cxn ang="0">
                  <a:pos x="488" y="19"/>
                </a:cxn>
                <a:cxn ang="0">
                  <a:pos x="499" y="21"/>
                </a:cxn>
                <a:cxn ang="0">
                  <a:pos x="525" y="26"/>
                </a:cxn>
              </a:cxnLst>
              <a:rect l="0" t="0" r="r" b="b"/>
              <a:pathLst>
                <a:path w="526" h="83">
                  <a:moveTo>
                    <a:pt x="525" y="26"/>
                  </a:moveTo>
                  <a:lnTo>
                    <a:pt x="525" y="81"/>
                  </a:lnTo>
                  <a:lnTo>
                    <a:pt x="367" y="56"/>
                  </a:lnTo>
                  <a:lnTo>
                    <a:pt x="334" y="53"/>
                  </a:lnTo>
                  <a:lnTo>
                    <a:pt x="316" y="53"/>
                  </a:lnTo>
                  <a:lnTo>
                    <a:pt x="309" y="53"/>
                  </a:lnTo>
                  <a:lnTo>
                    <a:pt x="300" y="53"/>
                  </a:lnTo>
                  <a:lnTo>
                    <a:pt x="239" y="76"/>
                  </a:lnTo>
                  <a:lnTo>
                    <a:pt x="214" y="80"/>
                  </a:lnTo>
                  <a:lnTo>
                    <a:pt x="200" y="82"/>
                  </a:lnTo>
                  <a:lnTo>
                    <a:pt x="188" y="82"/>
                  </a:lnTo>
                  <a:lnTo>
                    <a:pt x="95" y="59"/>
                  </a:lnTo>
                  <a:lnTo>
                    <a:pt x="28" y="36"/>
                  </a:lnTo>
                  <a:lnTo>
                    <a:pt x="0" y="20"/>
                  </a:lnTo>
                  <a:lnTo>
                    <a:pt x="39" y="0"/>
                  </a:lnTo>
                  <a:lnTo>
                    <a:pt x="47" y="17"/>
                  </a:lnTo>
                  <a:lnTo>
                    <a:pt x="61" y="31"/>
                  </a:lnTo>
                  <a:lnTo>
                    <a:pt x="120" y="50"/>
                  </a:lnTo>
                  <a:lnTo>
                    <a:pt x="156" y="57"/>
                  </a:lnTo>
                  <a:lnTo>
                    <a:pt x="171" y="59"/>
                  </a:lnTo>
                  <a:lnTo>
                    <a:pt x="183" y="59"/>
                  </a:lnTo>
                  <a:lnTo>
                    <a:pt x="248" y="43"/>
                  </a:lnTo>
                  <a:lnTo>
                    <a:pt x="261" y="36"/>
                  </a:lnTo>
                  <a:lnTo>
                    <a:pt x="271" y="23"/>
                  </a:lnTo>
                  <a:lnTo>
                    <a:pt x="280" y="12"/>
                  </a:lnTo>
                  <a:lnTo>
                    <a:pt x="286" y="9"/>
                  </a:lnTo>
                  <a:lnTo>
                    <a:pt x="294" y="8"/>
                  </a:lnTo>
                  <a:lnTo>
                    <a:pt x="378" y="26"/>
                  </a:lnTo>
                  <a:lnTo>
                    <a:pt x="419" y="28"/>
                  </a:lnTo>
                  <a:lnTo>
                    <a:pt x="461" y="22"/>
                  </a:lnTo>
                  <a:lnTo>
                    <a:pt x="477" y="19"/>
                  </a:lnTo>
                  <a:lnTo>
                    <a:pt x="488" y="19"/>
                  </a:lnTo>
                  <a:lnTo>
                    <a:pt x="499" y="21"/>
                  </a:lnTo>
                  <a:lnTo>
                    <a:pt x="525" y="26"/>
                  </a:lnTo>
                </a:path>
              </a:pathLst>
            </a:custGeom>
            <a:solidFill>
              <a:srgbClr val="A13F00"/>
            </a:solidFill>
            <a:ln w="12700" cap="rnd" cmpd="sng">
              <a:noFill/>
              <a:prstDash val="solid"/>
              <a:round/>
              <a:headEnd type="none" w="med" len="med"/>
              <a:tailEnd type="none" w="med" len="med"/>
            </a:ln>
            <a:effectLst/>
          </p:spPr>
          <p:txBody>
            <a:bodyPr/>
            <a:lstStyle/>
            <a:p>
              <a:endParaRPr lang="zh-CN" altLang="en-US"/>
            </a:p>
          </p:txBody>
        </p:sp>
        <p:sp>
          <p:nvSpPr>
            <p:cNvPr id="34" name="Freeform 100"/>
            <p:cNvSpPr>
              <a:spLocks/>
            </p:cNvSpPr>
            <p:nvPr/>
          </p:nvSpPr>
          <p:spPr bwMode="auto">
            <a:xfrm>
              <a:off x="2716" y="2213"/>
              <a:ext cx="160" cy="40"/>
            </a:xfrm>
            <a:custGeom>
              <a:avLst/>
              <a:gdLst/>
              <a:ahLst/>
              <a:cxnLst>
                <a:cxn ang="0">
                  <a:pos x="159" y="12"/>
                </a:cxn>
                <a:cxn ang="0">
                  <a:pos x="152" y="6"/>
                </a:cxn>
                <a:cxn ang="0">
                  <a:pos x="134" y="0"/>
                </a:cxn>
                <a:cxn ang="0">
                  <a:pos x="124" y="0"/>
                </a:cxn>
                <a:cxn ang="0">
                  <a:pos x="114" y="3"/>
                </a:cxn>
                <a:cxn ang="0">
                  <a:pos x="63" y="10"/>
                </a:cxn>
                <a:cxn ang="0">
                  <a:pos x="56" y="27"/>
                </a:cxn>
                <a:cxn ang="0">
                  <a:pos x="37" y="23"/>
                </a:cxn>
                <a:cxn ang="0">
                  <a:pos x="17" y="15"/>
                </a:cxn>
                <a:cxn ang="0">
                  <a:pos x="0" y="9"/>
                </a:cxn>
                <a:cxn ang="0">
                  <a:pos x="39" y="37"/>
                </a:cxn>
                <a:cxn ang="0">
                  <a:pos x="56" y="39"/>
                </a:cxn>
                <a:cxn ang="0">
                  <a:pos x="76" y="37"/>
                </a:cxn>
                <a:cxn ang="0">
                  <a:pos x="159" y="12"/>
                </a:cxn>
              </a:cxnLst>
              <a:rect l="0" t="0" r="r" b="b"/>
              <a:pathLst>
                <a:path w="160" h="40">
                  <a:moveTo>
                    <a:pt x="159" y="12"/>
                  </a:moveTo>
                  <a:lnTo>
                    <a:pt x="152" y="6"/>
                  </a:lnTo>
                  <a:lnTo>
                    <a:pt x="134" y="0"/>
                  </a:lnTo>
                  <a:lnTo>
                    <a:pt x="124" y="0"/>
                  </a:lnTo>
                  <a:lnTo>
                    <a:pt x="114" y="3"/>
                  </a:lnTo>
                  <a:lnTo>
                    <a:pt x="63" y="10"/>
                  </a:lnTo>
                  <a:lnTo>
                    <a:pt x="56" y="27"/>
                  </a:lnTo>
                  <a:lnTo>
                    <a:pt x="37" y="23"/>
                  </a:lnTo>
                  <a:lnTo>
                    <a:pt x="17" y="15"/>
                  </a:lnTo>
                  <a:lnTo>
                    <a:pt x="0" y="9"/>
                  </a:lnTo>
                  <a:lnTo>
                    <a:pt x="39" y="37"/>
                  </a:lnTo>
                  <a:lnTo>
                    <a:pt x="56" y="39"/>
                  </a:lnTo>
                  <a:lnTo>
                    <a:pt x="76" y="37"/>
                  </a:lnTo>
                  <a:lnTo>
                    <a:pt x="159" y="12"/>
                  </a:lnTo>
                </a:path>
              </a:pathLst>
            </a:custGeom>
            <a:solidFill>
              <a:srgbClr val="BF4100"/>
            </a:solidFill>
            <a:ln w="12700" cap="rnd" cmpd="sng">
              <a:noFill/>
              <a:prstDash val="solid"/>
              <a:round/>
              <a:headEnd type="none" w="med" len="med"/>
              <a:tailEnd type="none" w="med" len="med"/>
            </a:ln>
            <a:effectLst/>
          </p:spPr>
          <p:txBody>
            <a:bodyPr/>
            <a:lstStyle/>
            <a:p>
              <a:endParaRPr lang="zh-CN" altLang="en-US"/>
            </a:p>
          </p:txBody>
        </p:sp>
        <p:sp>
          <p:nvSpPr>
            <p:cNvPr id="35" name="Freeform 101"/>
            <p:cNvSpPr>
              <a:spLocks/>
            </p:cNvSpPr>
            <p:nvPr/>
          </p:nvSpPr>
          <p:spPr bwMode="auto">
            <a:xfrm>
              <a:off x="2752" y="2282"/>
              <a:ext cx="172" cy="39"/>
            </a:xfrm>
            <a:custGeom>
              <a:avLst/>
              <a:gdLst/>
              <a:ahLst/>
              <a:cxnLst>
                <a:cxn ang="0">
                  <a:pos x="171" y="4"/>
                </a:cxn>
                <a:cxn ang="0">
                  <a:pos x="159" y="0"/>
                </a:cxn>
                <a:cxn ang="0">
                  <a:pos x="135" y="1"/>
                </a:cxn>
                <a:cxn ang="0">
                  <a:pos x="128" y="6"/>
                </a:cxn>
                <a:cxn ang="0">
                  <a:pos x="119" y="12"/>
                </a:cxn>
                <a:cxn ang="0">
                  <a:pos x="99" y="12"/>
                </a:cxn>
                <a:cxn ang="0">
                  <a:pos x="85" y="12"/>
                </a:cxn>
                <a:cxn ang="0">
                  <a:pos x="75" y="13"/>
                </a:cxn>
                <a:cxn ang="0">
                  <a:pos x="57" y="25"/>
                </a:cxn>
                <a:cxn ang="0">
                  <a:pos x="48" y="25"/>
                </a:cxn>
                <a:cxn ang="0">
                  <a:pos x="35" y="25"/>
                </a:cxn>
                <a:cxn ang="0">
                  <a:pos x="12" y="19"/>
                </a:cxn>
                <a:cxn ang="0">
                  <a:pos x="4" y="19"/>
                </a:cxn>
                <a:cxn ang="0">
                  <a:pos x="0" y="21"/>
                </a:cxn>
                <a:cxn ang="0">
                  <a:pos x="44" y="36"/>
                </a:cxn>
                <a:cxn ang="0">
                  <a:pos x="61" y="38"/>
                </a:cxn>
                <a:cxn ang="0">
                  <a:pos x="82" y="34"/>
                </a:cxn>
                <a:cxn ang="0">
                  <a:pos x="171" y="4"/>
                </a:cxn>
              </a:cxnLst>
              <a:rect l="0" t="0" r="r" b="b"/>
              <a:pathLst>
                <a:path w="172" h="39">
                  <a:moveTo>
                    <a:pt x="171" y="4"/>
                  </a:moveTo>
                  <a:lnTo>
                    <a:pt x="159" y="0"/>
                  </a:lnTo>
                  <a:lnTo>
                    <a:pt x="135" y="1"/>
                  </a:lnTo>
                  <a:lnTo>
                    <a:pt x="128" y="6"/>
                  </a:lnTo>
                  <a:lnTo>
                    <a:pt x="119" y="12"/>
                  </a:lnTo>
                  <a:lnTo>
                    <a:pt x="99" y="12"/>
                  </a:lnTo>
                  <a:lnTo>
                    <a:pt x="85" y="12"/>
                  </a:lnTo>
                  <a:lnTo>
                    <a:pt x="75" y="13"/>
                  </a:lnTo>
                  <a:lnTo>
                    <a:pt x="57" y="25"/>
                  </a:lnTo>
                  <a:lnTo>
                    <a:pt x="48" y="25"/>
                  </a:lnTo>
                  <a:lnTo>
                    <a:pt x="35" y="25"/>
                  </a:lnTo>
                  <a:lnTo>
                    <a:pt x="12" y="19"/>
                  </a:lnTo>
                  <a:lnTo>
                    <a:pt x="4" y="19"/>
                  </a:lnTo>
                  <a:lnTo>
                    <a:pt x="0" y="21"/>
                  </a:lnTo>
                  <a:lnTo>
                    <a:pt x="44" y="36"/>
                  </a:lnTo>
                  <a:lnTo>
                    <a:pt x="61" y="38"/>
                  </a:lnTo>
                  <a:lnTo>
                    <a:pt x="82" y="34"/>
                  </a:lnTo>
                  <a:lnTo>
                    <a:pt x="171" y="4"/>
                  </a:lnTo>
                </a:path>
              </a:pathLst>
            </a:custGeom>
            <a:solidFill>
              <a:srgbClr val="BF4100"/>
            </a:solidFill>
            <a:ln w="12700" cap="rnd" cmpd="sng">
              <a:noFill/>
              <a:prstDash val="solid"/>
              <a:round/>
              <a:headEnd type="none" w="med" len="med"/>
              <a:tailEnd type="none" w="med" len="med"/>
            </a:ln>
            <a:effectLst/>
          </p:spPr>
          <p:txBody>
            <a:bodyPr/>
            <a:lstStyle/>
            <a:p>
              <a:endParaRPr lang="zh-CN" altLang="en-US"/>
            </a:p>
          </p:txBody>
        </p:sp>
        <p:sp>
          <p:nvSpPr>
            <p:cNvPr id="36" name="Freeform 102"/>
            <p:cNvSpPr>
              <a:spLocks/>
            </p:cNvSpPr>
            <p:nvPr/>
          </p:nvSpPr>
          <p:spPr bwMode="auto">
            <a:xfrm>
              <a:off x="2817" y="2338"/>
              <a:ext cx="157" cy="54"/>
            </a:xfrm>
            <a:custGeom>
              <a:avLst/>
              <a:gdLst/>
              <a:ahLst/>
              <a:cxnLst>
                <a:cxn ang="0">
                  <a:pos x="156" y="0"/>
                </a:cxn>
                <a:cxn ang="0">
                  <a:pos x="136" y="3"/>
                </a:cxn>
                <a:cxn ang="0">
                  <a:pos x="111" y="7"/>
                </a:cxn>
                <a:cxn ang="0">
                  <a:pos x="94" y="17"/>
                </a:cxn>
                <a:cxn ang="0">
                  <a:pos x="77" y="29"/>
                </a:cxn>
                <a:cxn ang="0">
                  <a:pos x="61" y="27"/>
                </a:cxn>
                <a:cxn ang="0">
                  <a:pos x="51" y="26"/>
                </a:cxn>
                <a:cxn ang="0">
                  <a:pos x="41" y="28"/>
                </a:cxn>
                <a:cxn ang="0">
                  <a:pos x="40" y="34"/>
                </a:cxn>
                <a:cxn ang="0">
                  <a:pos x="38" y="40"/>
                </a:cxn>
                <a:cxn ang="0">
                  <a:pos x="35" y="45"/>
                </a:cxn>
                <a:cxn ang="0">
                  <a:pos x="32" y="46"/>
                </a:cxn>
                <a:cxn ang="0">
                  <a:pos x="0" y="43"/>
                </a:cxn>
                <a:cxn ang="0">
                  <a:pos x="22" y="53"/>
                </a:cxn>
                <a:cxn ang="0">
                  <a:pos x="31" y="53"/>
                </a:cxn>
                <a:cxn ang="0">
                  <a:pos x="41" y="53"/>
                </a:cxn>
                <a:cxn ang="0">
                  <a:pos x="61" y="48"/>
                </a:cxn>
                <a:cxn ang="0">
                  <a:pos x="136" y="11"/>
                </a:cxn>
                <a:cxn ang="0">
                  <a:pos x="156" y="0"/>
                </a:cxn>
              </a:cxnLst>
              <a:rect l="0" t="0" r="r" b="b"/>
              <a:pathLst>
                <a:path w="157" h="54">
                  <a:moveTo>
                    <a:pt x="156" y="0"/>
                  </a:moveTo>
                  <a:lnTo>
                    <a:pt x="136" y="3"/>
                  </a:lnTo>
                  <a:lnTo>
                    <a:pt x="111" y="7"/>
                  </a:lnTo>
                  <a:lnTo>
                    <a:pt x="94" y="17"/>
                  </a:lnTo>
                  <a:lnTo>
                    <a:pt x="77" y="29"/>
                  </a:lnTo>
                  <a:lnTo>
                    <a:pt x="61" y="27"/>
                  </a:lnTo>
                  <a:lnTo>
                    <a:pt x="51" y="26"/>
                  </a:lnTo>
                  <a:lnTo>
                    <a:pt x="41" y="28"/>
                  </a:lnTo>
                  <a:lnTo>
                    <a:pt x="40" y="34"/>
                  </a:lnTo>
                  <a:lnTo>
                    <a:pt x="38" y="40"/>
                  </a:lnTo>
                  <a:lnTo>
                    <a:pt x="35" y="45"/>
                  </a:lnTo>
                  <a:lnTo>
                    <a:pt x="32" y="46"/>
                  </a:lnTo>
                  <a:lnTo>
                    <a:pt x="0" y="43"/>
                  </a:lnTo>
                  <a:lnTo>
                    <a:pt x="22" y="53"/>
                  </a:lnTo>
                  <a:lnTo>
                    <a:pt x="31" y="53"/>
                  </a:lnTo>
                  <a:lnTo>
                    <a:pt x="41" y="53"/>
                  </a:lnTo>
                  <a:lnTo>
                    <a:pt x="61" y="48"/>
                  </a:lnTo>
                  <a:lnTo>
                    <a:pt x="136" y="11"/>
                  </a:lnTo>
                  <a:lnTo>
                    <a:pt x="156" y="0"/>
                  </a:lnTo>
                </a:path>
              </a:pathLst>
            </a:custGeom>
            <a:solidFill>
              <a:srgbClr val="BF4100"/>
            </a:solidFill>
            <a:ln w="12700" cap="rnd" cmpd="sng">
              <a:noFill/>
              <a:prstDash val="solid"/>
              <a:round/>
              <a:headEnd type="none" w="med" len="med"/>
              <a:tailEnd type="none" w="med" len="med"/>
            </a:ln>
            <a:effectLst/>
          </p:spPr>
          <p:txBody>
            <a:bodyPr/>
            <a:lstStyle/>
            <a:p>
              <a:endParaRPr lang="zh-CN" altLang="en-US"/>
            </a:p>
          </p:txBody>
        </p:sp>
        <p:sp>
          <p:nvSpPr>
            <p:cNvPr id="37" name="Freeform 103"/>
            <p:cNvSpPr>
              <a:spLocks/>
            </p:cNvSpPr>
            <p:nvPr/>
          </p:nvSpPr>
          <p:spPr bwMode="auto">
            <a:xfrm>
              <a:off x="2921" y="2367"/>
              <a:ext cx="522" cy="78"/>
            </a:xfrm>
            <a:custGeom>
              <a:avLst/>
              <a:gdLst/>
              <a:ahLst/>
              <a:cxnLst>
                <a:cxn ang="0">
                  <a:pos x="521" y="77"/>
                </a:cxn>
                <a:cxn ang="0">
                  <a:pos x="300" y="48"/>
                </a:cxn>
                <a:cxn ang="0">
                  <a:pos x="264" y="56"/>
                </a:cxn>
                <a:cxn ang="0">
                  <a:pos x="201" y="68"/>
                </a:cxn>
                <a:cxn ang="0">
                  <a:pos x="167" y="65"/>
                </a:cxn>
                <a:cxn ang="0">
                  <a:pos x="94" y="44"/>
                </a:cxn>
                <a:cxn ang="0">
                  <a:pos x="15" y="14"/>
                </a:cxn>
                <a:cxn ang="0">
                  <a:pos x="0" y="0"/>
                </a:cxn>
              </a:cxnLst>
              <a:rect l="0" t="0" r="r" b="b"/>
              <a:pathLst>
                <a:path w="522" h="78">
                  <a:moveTo>
                    <a:pt x="521" y="77"/>
                  </a:moveTo>
                  <a:lnTo>
                    <a:pt x="300" y="48"/>
                  </a:lnTo>
                  <a:lnTo>
                    <a:pt x="264" y="56"/>
                  </a:lnTo>
                  <a:lnTo>
                    <a:pt x="201" y="68"/>
                  </a:lnTo>
                  <a:lnTo>
                    <a:pt x="167" y="65"/>
                  </a:lnTo>
                  <a:lnTo>
                    <a:pt x="94" y="44"/>
                  </a:lnTo>
                  <a:lnTo>
                    <a:pt x="15" y="14"/>
                  </a:lnTo>
                  <a:lnTo>
                    <a:pt x="0" y="0"/>
                  </a:lnTo>
                </a:path>
              </a:pathLst>
            </a:custGeom>
            <a:noFill/>
            <a:ln w="12700" cap="rnd" cmpd="sng">
              <a:solidFill>
                <a:srgbClr val="400000"/>
              </a:solidFill>
              <a:prstDash val="solid"/>
              <a:round/>
              <a:headEnd type="none" w="med" len="med"/>
              <a:tailEnd type="none" w="med" len="med"/>
            </a:ln>
            <a:effectLst/>
          </p:spPr>
          <p:txBody>
            <a:bodyPr/>
            <a:lstStyle/>
            <a:p>
              <a:endParaRPr lang="zh-CN" altLang="en-US"/>
            </a:p>
          </p:txBody>
        </p:sp>
        <p:sp>
          <p:nvSpPr>
            <p:cNvPr id="38" name="Freeform 104"/>
            <p:cNvSpPr>
              <a:spLocks/>
            </p:cNvSpPr>
            <p:nvPr/>
          </p:nvSpPr>
          <p:spPr bwMode="auto">
            <a:xfrm>
              <a:off x="2722" y="1969"/>
              <a:ext cx="721" cy="212"/>
            </a:xfrm>
            <a:custGeom>
              <a:avLst/>
              <a:gdLst/>
              <a:ahLst/>
              <a:cxnLst>
                <a:cxn ang="0">
                  <a:pos x="720" y="205"/>
                </a:cxn>
                <a:cxn ang="0">
                  <a:pos x="608" y="211"/>
                </a:cxn>
                <a:cxn ang="0">
                  <a:pos x="596" y="211"/>
                </a:cxn>
                <a:cxn ang="0">
                  <a:pos x="588" y="211"/>
                </a:cxn>
                <a:cxn ang="0">
                  <a:pos x="580" y="211"/>
                </a:cxn>
                <a:cxn ang="0">
                  <a:pos x="564" y="211"/>
                </a:cxn>
                <a:cxn ang="0">
                  <a:pos x="552" y="209"/>
                </a:cxn>
                <a:cxn ang="0">
                  <a:pos x="508" y="189"/>
                </a:cxn>
                <a:cxn ang="0">
                  <a:pos x="467" y="163"/>
                </a:cxn>
                <a:cxn ang="0">
                  <a:pos x="415" y="116"/>
                </a:cxn>
                <a:cxn ang="0">
                  <a:pos x="321" y="58"/>
                </a:cxn>
                <a:cxn ang="0">
                  <a:pos x="260" y="25"/>
                </a:cxn>
                <a:cxn ang="0">
                  <a:pos x="194" y="0"/>
                </a:cxn>
                <a:cxn ang="0">
                  <a:pos x="186" y="0"/>
                </a:cxn>
                <a:cxn ang="0">
                  <a:pos x="175" y="0"/>
                </a:cxn>
                <a:cxn ang="0">
                  <a:pos x="153" y="1"/>
                </a:cxn>
                <a:cxn ang="0">
                  <a:pos x="75" y="14"/>
                </a:cxn>
                <a:cxn ang="0">
                  <a:pos x="0" y="20"/>
                </a:cxn>
              </a:cxnLst>
              <a:rect l="0" t="0" r="r" b="b"/>
              <a:pathLst>
                <a:path w="721" h="212">
                  <a:moveTo>
                    <a:pt x="720" y="205"/>
                  </a:moveTo>
                  <a:lnTo>
                    <a:pt x="608" y="211"/>
                  </a:lnTo>
                  <a:lnTo>
                    <a:pt x="596" y="211"/>
                  </a:lnTo>
                  <a:lnTo>
                    <a:pt x="588" y="211"/>
                  </a:lnTo>
                  <a:lnTo>
                    <a:pt x="580" y="211"/>
                  </a:lnTo>
                  <a:lnTo>
                    <a:pt x="564" y="211"/>
                  </a:lnTo>
                  <a:lnTo>
                    <a:pt x="552" y="209"/>
                  </a:lnTo>
                  <a:lnTo>
                    <a:pt x="508" y="189"/>
                  </a:lnTo>
                  <a:lnTo>
                    <a:pt x="467" y="163"/>
                  </a:lnTo>
                  <a:lnTo>
                    <a:pt x="415" y="116"/>
                  </a:lnTo>
                  <a:lnTo>
                    <a:pt x="321" y="58"/>
                  </a:lnTo>
                  <a:lnTo>
                    <a:pt x="260" y="25"/>
                  </a:lnTo>
                  <a:lnTo>
                    <a:pt x="194" y="0"/>
                  </a:lnTo>
                  <a:lnTo>
                    <a:pt x="186" y="0"/>
                  </a:lnTo>
                  <a:lnTo>
                    <a:pt x="175" y="0"/>
                  </a:lnTo>
                  <a:lnTo>
                    <a:pt x="153" y="1"/>
                  </a:lnTo>
                  <a:lnTo>
                    <a:pt x="75" y="14"/>
                  </a:lnTo>
                  <a:lnTo>
                    <a:pt x="0" y="20"/>
                  </a:lnTo>
                </a:path>
              </a:pathLst>
            </a:custGeom>
            <a:noFill/>
            <a:ln w="12700" cap="rnd" cmpd="sng">
              <a:solidFill>
                <a:srgbClr val="400000"/>
              </a:solidFill>
              <a:prstDash val="solid"/>
              <a:round/>
              <a:headEnd type="none" w="med" len="med"/>
              <a:tailEnd type="none" w="med" len="med"/>
            </a:ln>
            <a:effectLst/>
          </p:spPr>
          <p:txBody>
            <a:bodyPr/>
            <a:lstStyle/>
            <a:p>
              <a:endParaRPr lang="zh-CN" altLang="en-US"/>
            </a:p>
          </p:txBody>
        </p:sp>
        <p:sp>
          <p:nvSpPr>
            <p:cNvPr id="39" name="Freeform 105"/>
            <p:cNvSpPr>
              <a:spLocks/>
            </p:cNvSpPr>
            <p:nvPr/>
          </p:nvSpPr>
          <p:spPr bwMode="auto">
            <a:xfrm>
              <a:off x="3012" y="2330"/>
              <a:ext cx="134" cy="48"/>
            </a:xfrm>
            <a:custGeom>
              <a:avLst/>
              <a:gdLst/>
              <a:ahLst/>
              <a:cxnLst>
                <a:cxn ang="0">
                  <a:pos x="129" y="14"/>
                </a:cxn>
                <a:cxn ang="0">
                  <a:pos x="122" y="4"/>
                </a:cxn>
                <a:cxn ang="0">
                  <a:pos x="95" y="0"/>
                </a:cxn>
                <a:cxn ang="0">
                  <a:pos x="81" y="0"/>
                </a:cxn>
                <a:cxn ang="0">
                  <a:pos x="74" y="0"/>
                </a:cxn>
                <a:cxn ang="0">
                  <a:pos x="67" y="0"/>
                </a:cxn>
                <a:cxn ang="0">
                  <a:pos x="61" y="0"/>
                </a:cxn>
                <a:cxn ang="0">
                  <a:pos x="51" y="0"/>
                </a:cxn>
                <a:cxn ang="0">
                  <a:pos x="33" y="4"/>
                </a:cxn>
                <a:cxn ang="0">
                  <a:pos x="14" y="11"/>
                </a:cxn>
                <a:cxn ang="0">
                  <a:pos x="0" y="25"/>
                </a:cxn>
                <a:cxn ang="0">
                  <a:pos x="8" y="42"/>
                </a:cxn>
                <a:cxn ang="0">
                  <a:pos x="25" y="46"/>
                </a:cxn>
                <a:cxn ang="0">
                  <a:pos x="35" y="47"/>
                </a:cxn>
                <a:cxn ang="0">
                  <a:pos x="45" y="46"/>
                </a:cxn>
                <a:cxn ang="0">
                  <a:pos x="73" y="33"/>
                </a:cxn>
                <a:cxn ang="0">
                  <a:pos x="79" y="27"/>
                </a:cxn>
                <a:cxn ang="0">
                  <a:pos x="92" y="42"/>
                </a:cxn>
                <a:cxn ang="0">
                  <a:pos x="106" y="33"/>
                </a:cxn>
                <a:cxn ang="0">
                  <a:pos x="106" y="25"/>
                </a:cxn>
                <a:cxn ang="0">
                  <a:pos x="116" y="29"/>
                </a:cxn>
                <a:cxn ang="0">
                  <a:pos x="133" y="27"/>
                </a:cxn>
                <a:cxn ang="0">
                  <a:pos x="131" y="11"/>
                </a:cxn>
                <a:cxn ang="0">
                  <a:pos x="129" y="14"/>
                </a:cxn>
              </a:cxnLst>
              <a:rect l="0" t="0" r="r" b="b"/>
              <a:pathLst>
                <a:path w="134" h="48">
                  <a:moveTo>
                    <a:pt x="129" y="14"/>
                  </a:moveTo>
                  <a:lnTo>
                    <a:pt x="122" y="4"/>
                  </a:lnTo>
                  <a:lnTo>
                    <a:pt x="95" y="0"/>
                  </a:lnTo>
                  <a:lnTo>
                    <a:pt x="81" y="0"/>
                  </a:lnTo>
                  <a:lnTo>
                    <a:pt x="74" y="0"/>
                  </a:lnTo>
                  <a:lnTo>
                    <a:pt x="67" y="0"/>
                  </a:lnTo>
                  <a:lnTo>
                    <a:pt x="61" y="0"/>
                  </a:lnTo>
                  <a:lnTo>
                    <a:pt x="51" y="0"/>
                  </a:lnTo>
                  <a:lnTo>
                    <a:pt x="33" y="4"/>
                  </a:lnTo>
                  <a:lnTo>
                    <a:pt x="14" y="11"/>
                  </a:lnTo>
                  <a:lnTo>
                    <a:pt x="0" y="25"/>
                  </a:lnTo>
                  <a:lnTo>
                    <a:pt x="8" y="42"/>
                  </a:lnTo>
                  <a:lnTo>
                    <a:pt x="25" y="46"/>
                  </a:lnTo>
                  <a:lnTo>
                    <a:pt x="35" y="47"/>
                  </a:lnTo>
                  <a:lnTo>
                    <a:pt x="45" y="46"/>
                  </a:lnTo>
                  <a:lnTo>
                    <a:pt x="73" y="33"/>
                  </a:lnTo>
                  <a:lnTo>
                    <a:pt x="79" y="27"/>
                  </a:lnTo>
                  <a:lnTo>
                    <a:pt x="92" y="42"/>
                  </a:lnTo>
                  <a:lnTo>
                    <a:pt x="106" y="33"/>
                  </a:lnTo>
                  <a:lnTo>
                    <a:pt x="106" y="25"/>
                  </a:lnTo>
                  <a:lnTo>
                    <a:pt x="116" y="29"/>
                  </a:lnTo>
                  <a:lnTo>
                    <a:pt x="133" y="27"/>
                  </a:lnTo>
                  <a:lnTo>
                    <a:pt x="131" y="11"/>
                  </a:lnTo>
                  <a:lnTo>
                    <a:pt x="129" y="14"/>
                  </a:lnTo>
                </a:path>
              </a:pathLst>
            </a:custGeom>
            <a:solidFill>
              <a:srgbClr val="FF8141"/>
            </a:solidFill>
            <a:ln w="12700" cap="rnd" cmpd="sng">
              <a:noFill/>
              <a:prstDash val="solid"/>
              <a:round/>
              <a:headEnd type="none" w="med" len="med"/>
              <a:tailEnd type="none" w="med" len="med"/>
            </a:ln>
            <a:effectLst/>
          </p:spPr>
          <p:txBody>
            <a:bodyPr/>
            <a:lstStyle/>
            <a:p>
              <a:endParaRPr lang="zh-CN" altLang="en-US"/>
            </a:p>
          </p:txBody>
        </p:sp>
      </p:grpSp>
    </p:spTree>
    <p:extLst>
      <p:ext uri="{BB962C8B-B14F-4D97-AF65-F5344CB8AC3E}">
        <p14:creationId xmlns:p14="http://schemas.microsoft.com/office/powerpoint/2010/main" val="2324752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设置</a:t>
            </a:r>
            <a:r>
              <a:rPr lang="en-US" altLang="zh-CN" dirty="0" smtClean="0"/>
              <a:t>——</a:t>
            </a:r>
            <a:r>
              <a:rPr lang="zh-CN" altLang="en-US" dirty="0" smtClean="0"/>
              <a:t>系统服务配置</a:t>
            </a:r>
            <a:endParaRPr lang="zh-CN" altLang="en-US" dirty="0"/>
          </a:p>
        </p:txBody>
      </p:sp>
      <p:sp>
        <p:nvSpPr>
          <p:cNvPr id="3" name="内容占位符 2"/>
          <p:cNvSpPr>
            <a:spLocks noGrp="1"/>
          </p:cNvSpPr>
          <p:nvPr>
            <p:ph idx="1"/>
          </p:nvPr>
        </p:nvSpPr>
        <p:spPr/>
        <p:txBody>
          <a:bodyPr/>
          <a:lstStyle/>
          <a:p>
            <a:r>
              <a:rPr lang="zh-CN" altLang="en-US" dirty="0" smtClean="0"/>
              <a:t>禁止</a:t>
            </a:r>
            <a:r>
              <a:rPr lang="zh-CN" altLang="zh-CN" dirty="0" smtClean="0"/>
              <a:t>危险</a:t>
            </a:r>
            <a:r>
              <a:rPr lang="zh-CN" altLang="zh-CN" dirty="0"/>
              <a:t>的网络</a:t>
            </a:r>
            <a:r>
              <a:rPr lang="zh-CN" altLang="zh-CN" dirty="0" smtClean="0"/>
              <a:t>服务</a:t>
            </a:r>
            <a:endParaRPr lang="en-US" altLang="zh-CN" dirty="0" smtClean="0"/>
          </a:p>
          <a:p>
            <a:pPr lvl="1"/>
            <a:r>
              <a:rPr lang="en-US" altLang="zh-CN" dirty="0" smtClean="0"/>
              <a:t>telnet</a:t>
            </a:r>
            <a:r>
              <a:rPr lang="zh-CN" altLang="en-US" dirty="0"/>
              <a:t>、</a:t>
            </a:r>
            <a:r>
              <a:rPr lang="en-US" altLang="zh-CN" dirty="0"/>
              <a:t>FTP</a:t>
            </a:r>
            <a:endParaRPr lang="zh-CN" altLang="zh-CN" dirty="0"/>
          </a:p>
          <a:p>
            <a:pPr lvl="1"/>
            <a:r>
              <a:rPr lang="en-US" altLang="zh-CN" dirty="0" smtClean="0"/>
              <a:t>echo</a:t>
            </a:r>
            <a:r>
              <a:rPr lang="zh-CN" altLang="zh-CN" dirty="0"/>
              <a:t>、</a:t>
            </a:r>
            <a:r>
              <a:rPr lang="en-US" altLang="zh-CN" dirty="0" err="1"/>
              <a:t>chargen</a:t>
            </a:r>
            <a:r>
              <a:rPr lang="zh-CN" altLang="zh-CN" dirty="0"/>
              <a:t>、</a:t>
            </a:r>
            <a:r>
              <a:rPr lang="en-US" altLang="zh-CN" dirty="0"/>
              <a:t>shell</a:t>
            </a:r>
            <a:r>
              <a:rPr lang="zh-CN" altLang="zh-CN" dirty="0" smtClean="0"/>
              <a:t>、</a:t>
            </a:r>
            <a:r>
              <a:rPr lang="en-US" altLang="zh-CN" dirty="0" smtClean="0"/>
              <a:t>finger</a:t>
            </a:r>
            <a:r>
              <a:rPr lang="zh-CN" altLang="zh-CN" dirty="0"/>
              <a:t>、</a:t>
            </a:r>
            <a:r>
              <a:rPr lang="en-US" altLang="zh-CN" dirty="0"/>
              <a:t>NFS</a:t>
            </a:r>
            <a:r>
              <a:rPr lang="zh-CN" altLang="zh-CN" dirty="0"/>
              <a:t>、</a:t>
            </a:r>
            <a:r>
              <a:rPr lang="en-US" altLang="zh-CN" dirty="0"/>
              <a:t>RPC</a:t>
            </a:r>
            <a:r>
              <a:rPr lang="zh-CN" altLang="zh-CN" dirty="0" smtClean="0"/>
              <a:t>等</a:t>
            </a:r>
            <a:endParaRPr lang="zh-CN" altLang="zh-CN" dirty="0"/>
          </a:p>
          <a:p>
            <a:r>
              <a:rPr lang="zh-CN" altLang="zh-CN" dirty="0" smtClean="0"/>
              <a:t>关闭</a:t>
            </a:r>
            <a:r>
              <a:rPr lang="zh-CN" altLang="zh-CN" dirty="0"/>
              <a:t>非必需的网络</a:t>
            </a:r>
            <a:r>
              <a:rPr lang="zh-CN" altLang="zh-CN" dirty="0" smtClean="0"/>
              <a:t>服务</a:t>
            </a:r>
            <a:endParaRPr lang="en-US" altLang="zh-CN" dirty="0" smtClean="0"/>
          </a:p>
          <a:p>
            <a:pPr lvl="1"/>
            <a:r>
              <a:rPr lang="en-US" altLang="zh-CN" dirty="0" smtClean="0"/>
              <a:t>talk</a:t>
            </a:r>
            <a:r>
              <a:rPr lang="zh-CN" altLang="zh-CN" dirty="0"/>
              <a:t>、</a:t>
            </a:r>
            <a:r>
              <a:rPr lang="en-US" altLang="zh-CN" dirty="0" err="1" smtClean="0"/>
              <a:t>ntalk</a:t>
            </a:r>
            <a:r>
              <a:rPr lang="zh-CN" altLang="zh-CN" dirty="0" smtClean="0"/>
              <a:t>等</a:t>
            </a:r>
            <a:endParaRPr lang="zh-CN" altLang="zh-CN" dirty="0"/>
          </a:p>
          <a:p>
            <a:r>
              <a:rPr lang="zh-CN" altLang="zh-CN" dirty="0" smtClean="0"/>
              <a:t>确保</a:t>
            </a:r>
            <a:r>
              <a:rPr lang="zh-CN" altLang="en-US" dirty="0" smtClean="0"/>
              <a:t>最新版本</a:t>
            </a:r>
            <a:endParaRPr lang="en-US" altLang="zh-CN" dirty="0" smtClean="0"/>
          </a:p>
          <a:p>
            <a:pPr lvl="1"/>
            <a:r>
              <a:rPr lang="zh-CN" altLang="en-US" dirty="0" smtClean="0"/>
              <a:t>使用</a:t>
            </a:r>
            <a:r>
              <a:rPr lang="zh-CN" altLang="zh-CN" dirty="0" smtClean="0"/>
              <a:t>当前</a:t>
            </a:r>
            <a:r>
              <a:rPr lang="zh-CN" altLang="zh-CN" dirty="0"/>
              <a:t>最新和最安全的</a:t>
            </a:r>
            <a:r>
              <a:rPr lang="zh-CN" altLang="zh-CN" dirty="0" smtClean="0"/>
              <a:t>版本</a:t>
            </a:r>
            <a:r>
              <a:rPr lang="zh-CN" altLang="en-US" dirty="0" smtClean="0"/>
              <a:t>的服务软件</a:t>
            </a:r>
            <a:endParaRPr lang="zh-CN" altLang="en-US" dirty="0"/>
          </a:p>
        </p:txBody>
      </p:sp>
      <p:sp>
        <p:nvSpPr>
          <p:cNvPr id="5" name="AutoShape 72"/>
          <p:cNvSpPr>
            <a:spLocks noChangeArrowheads="1"/>
          </p:cNvSpPr>
          <p:nvPr/>
        </p:nvSpPr>
        <p:spPr bwMode="auto">
          <a:xfrm>
            <a:off x="2057401" y="4509120"/>
            <a:ext cx="7128947" cy="1041880"/>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lIns="91394" tIns="45698" rIns="91394" bIns="45698"/>
          <a:lstStyle/>
          <a:p>
            <a:pPr defTabSz="446088" eaLnBrk="0" hangingPunct="0"/>
            <a:r>
              <a:rPr lang="zh-CN" altLang="en-US" b="1" dirty="0">
                <a:solidFill>
                  <a:srgbClr val="0000CC"/>
                </a:solidFill>
              </a:rPr>
              <a:t>关闭邮件</a:t>
            </a:r>
            <a:r>
              <a:rPr lang="zh-CN" altLang="en-US" b="1" dirty="0" smtClean="0">
                <a:solidFill>
                  <a:srgbClr val="0000CC"/>
                </a:solidFill>
              </a:rPr>
              <a:t>服务：</a:t>
            </a:r>
            <a:r>
              <a:rPr lang="en-US" altLang="zh-CN" b="1" dirty="0" err="1">
                <a:solidFill>
                  <a:srgbClr val="0000CC"/>
                </a:solidFill>
              </a:rPr>
              <a:t>chkconfig</a:t>
            </a:r>
            <a:r>
              <a:rPr lang="en-US" altLang="zh-CN" b="1" dirty="0">
                <a:solidFill>
                  <a:srgbClr val="0000CC"/>
                </a:solidFill>
              </a:rPr>
              <a:t> --level 12345 </a:t>
            </a:r>
            <a:r>
              <a:rPr lang="en-US" altLang="zh-CN" b="1" dirty="0" err="1">
                <a:solidFill>
                  <a:srgbClr val="0000CC"/>
                </a:solidFill>
              </a:rPr>
              <a:t>sendmail</a:t>
            </a:r>
            <a:r>
              <a:rPr lang="en-US" altLang="zh-CN" b="1" dirty="0">
                <a:solidFill>
                  <a:srgbClr val="0000CC"/>
                </a:solidFill>
              </a:rPr>
              <a:t> </a:t>
            </a:r>
            <a:r>
              <a:rPr lang="en-US" altLang="zh-CN" b="1" dirty="0" smtClean="0">
                <a:solidFill>
                  <a:srgbClr val="0000CC"/>
                </a:solidFill>
              </a:rPr>
              <a:t>off</a:t>
            </a:r>
          </a:p>
          <a:p>
            <a:pPr defTabSz="446088" eaLnBrk="0" hangingPunct="0"/>
            <a:r>
              <a:rPr lang="zh-CN" altLang="en-US" b="1" dirty="0" smtClean="0">
                <a:solidFill>
                  <a:srgbClr val="0000CC"/>
                </a:solidFill>
              </a:rPr>
              <a:t>关闭图形登录服务：编辑</a:t>
            </a:r>
            <a:r>
              <a:rPr lang="en-US" altLang="zh-CN" b="1" dirty="0" smtClean="0">
                <a:solidFill>
                  <a:srgbClr val="0000CC"/>
                </a:solidFill>
              </a:rPr>
              <a:t>/</a:t>
            </a:r>
            <a:r>
              <a:rPr lang="en-US" altLang="zh-CN" b="1" dirty="0" err="1" smtClean="0">
                <a:solidFill>
                  <a:srgbClr val="0000CC"/>
                </a:solidFill>
              </a:rPr>
              <a:t>etc</a:t>
            </a:r>
            <a:r>
              <a:rPr lang="en-US" altLang="zh-CN" b="1" dirty="0" smtClean="0">
                <a:solidFill>
                  <a:srgbClr val="0000CC"/>
                </a:solidFill>
              </a:rPr>
              <a:t>/</a:t>
            </a:r>
            <a:r>
              <a:rPr lang="en-US" altLang="zh-CN" b="1" dirty="0" err="1" smtClean="0">
                <a:solidFill>
                  <a:srgbClr val="0000CC"/>
                </a:solidFill>
              </a:rPr>
              <a:t>inittab</a:t>
            </a:r>
            <a:r>
              <a:rPr lang="zh-CN" altLang="en-US" b="1" dirty="0" smtClean="0">
                <a:solidFill>
                  <a:srgbClr val="0000CC"/>
                </a:solidFill>
              </a:rPr>
              <a:t>文件</a:t>
            </a:r>
            <a:r>
              <a:rPr lang="zh-CN" altLang="en-US" b="1" dirty="0">
                <a:solidFill>
                  <a:srgbClr val="0000CC"/>
                </a:solidFill>
              </a:rPr>
              <a:t>，</a:t>
            </a:r>
            <a:r>
              <a:rPr lang="zh-CN" altLang="en-US" b="1" dirty="0" smtClean="0">
                <a:solidFill>
                  <a:srgbClr val="0000CC"/>
                </a:solidFill>
              </a:rPr>
              <a:t>修改为</a:t>
            </a:r>
            <a:r>
              <a:rPr lang="en-US" altLang="zh-CN" b="1" dirty="0" smtClean="0">
                <a:solidFill>
                  <a:srgbClr val="0000CC"/>
                </a:solidFill>
              </a:rPr>
              <a:t>id:3:initdefault:</a:t>
            </a:r>
          </a:p>
          <a:p>
            <a:pPr defTabSz="446088" eaLnBrk="0" hangingPunct="0"/>
            <a:r>
              <a:rPr lang="zh-CN" altLang="en-US" b="1" dirty="0" smtClean="0">
                <a:solidFill>
                  <a:srgbClr val="0000CC"/>
                </a:solidFill>
              </a:rPr>
              <a:t>关闭</a:t>
            </a:r>
            <a:r>
              <a:rPr lang="en-US" altLang="zh-CN" b="1" dirty="0" smtClean="0">
                <a:solidFill>
                  <a:srgbClr val="0000CC"/>
                </a:solidFill>
              </a:rPr>
              <a:t>X font</a:t>
            </a:r>
            <a:r>
              <a:rPr lang="zh-CN" altLang="en-US" b="1" dirty="0" smtClean="0">
                <a:solidFill>
                  <a:srgbClr val="0000CC"/>
                </a:solidFill>
              </a:rPr>
              <a:t>服务：</a:t>
            </a:r>
            <a:r>
              <a:rPr lang="en-US" altLang="zh-CN" b="1" dirty="0" err="1">
                <a:solidFill>
                  <a:srgbClr val="0000CC"/>
                </a:solidFill>
              </a:rPr>
              <a:t>chkconfig</a:t>
            </a:r>
            <a:r>
              <a:rPr lang="en-US" altLang="zh-CN" b="1" dirty="0">
                <a:solidFill>
                  <a:srgbClr val="0000CC"/>
                </a:solidFill>
              </a:rPr>
              <a:t> </a:t>
            </a:r>
            <a:r>
              <a:rPr lang="en-US" altLang="zh-CN" b="1" dirty="0" err="1">
                <a:solidFill>
                  <a:srgbClr val="0000CC"/>
                </a:solidFill>
              </a:rPr>
              <a:t>xfs</a:t>
            </a:r>
            <a:r>
              <a:rPr lang="en-US" altLang="zh-CN" b="1" dirty="0">
                <a:solidFill>
                  <a:srgbClr val="0000CC"/>
                </a:solidFill>
              </a:rPr>
              <a:t> </a:t>
            </a:r>
            <a:r>
              <a:rPr lang="en-US" altLang="zh-CN" b="1" dirty="0" smtClean="0">
                <a:solidFill>
                  <a:srgbClr val="0000CC"/>
                </a:solidFill>
              </a:rPr>
              <a:t>off</a:t>
            </a:r>
          </a:p>
          <a:p>
            <a:pPr defTabSz="446088" eaLnBrk="0" hangingPunct="0"/>
            <a:endParaRPr lang="en-US" altLang="zh-CN" b="1" dirty="0">
              <a:solidFill>
                <a:srgbClr val="0000CC"/>
              </a:solidFill>
            </a:endParaRPr>
          </a:p>
        </p:txBody>
      </p:sp>
      <p:grpSp>
        <p:nvGrpSpPr>
          <p:cNvPr id="6" name="Group 73"/>
          <p:cNvGrpSpPr>
            <a:grpSpLocks/>
          </p:cNvGrpSpPr>
          <p:nvPr/>
        </p:nvGrpSpPr>
        <p:grpSpPr bwMode="auto">
          <a:xfrm>
            <a:off x="9186347" y="5123000"/>
            <a:ext cx="1022350" cy="593725"/>
            <a:chOff x="2061" y="1529"/>
            <a:chExt cx="1384" cy="917"/>
          </a:xfrm>
        </p:grpSpPr>
        <p:sp>
          <p:nvSpPr>
            <p:cNvPr id="7" name="Freeform 74"/>
            <p:cNvSpPr>
              <a:spLocks/>
            </p:cNvSpPr>
            <p:nvPr/>
          </p:nvSpPr>
          <p:spPr bwMode="auto">
            <a:xfrm>
              <a:off x="2619" y="1966"/>
              <a:ext cx="825" cy="480"/>
            </a:xfrm>
            <a:custGeom>
              <a:avLst/>
              <a:gdLst/>
              <a:ahLst/>
              <a:cxnLst>
                <a:cxn ang="0">
                  <a:pos x="295" y="397"/>
                </a:cxn>
                <a:cxn ang="0">
                  <a:pos x="241" y="350"/>
                </a:cxn>
                <a:cxn ang="0">
                  <a:pos x="161" y="271"/>
                </a:cxn>
                <a:cxn ang="0">
                  <a:pos x="41" y="146"/>
                </a:cxn>
                <a:cxn ang="0">
                  <a:pos x="15" y="122"/>
                </a:cxn>
                <a:cxn ang="0">
                  <a:pos x="2" y="107"/>
                </a:cxn>
                <a:cxn ang="0">
                  <a:pos x="0" y="95"/>
                </a:cxn>
                <a:cxn ang="0">
                  <a:pos x="8" y="70"/>
                </a:cxn>
                <a:cxn ang="0">
                  <a:pos x="21" y="48"/>
                </a:cxn>
                <a:cxn ang="0">
                  <a:pos x="57" y="35"/>
                </a:cxn>
                <a:cxn ang="0">
                  <a:pos x="107" y="24"/>
                </a:cxn>
                <a:cxn ang="0">
                  <a:pos x="198" y="11"/>
                </a:cxn>
                <a:cxn ang="0">
                  <a:pos x="250" y="2"/>
                </a:cxn>
                <a:cxn ang="0">
                  <a:pos x="278" y="0"/>
                </a:cxn>
                <a:cxn ang="0">
                  <a:pos x="290" y="0"/>
                </a:cxn>
                <a:cxn ang="0">
                  <a:pos x="303" y="2"/>
                </a:cxn>
                <a:cxn ang="0">
                  <a:pos x="425" y="57"/>
                </a:cxn>
                <a:cxn ang="0">
                  <a:pos x="508" y="110"/>
                </a:cxn>
                <a:cxn ang="0">
                  <a:pos x="542" y="139"/>
                </a:cxn>
                <a:cxn ang="0">
                  <a:pos x="576" y="169"/>
                </a:cxn>
                <a:cxn ang="0">
                  <a:pos x="653" y="209"/>
                </a:cxn>
                <a:cxn ang="0">
                  <a:pos x="683" y="213"/>
                </a:cxn>
                <a:cxn ang="0">
                  <a:pos x="697" y="213"/>
                </a:cxn>
                <a:cxn ang="0">
                  <a:pos x="706" y="213"/>
                </a:cxn>
                <a:cxn ang="0">
                  <a:pos x="715" y="212"/>
                </a:cxn>
                <a:cxn ang="0">
                  <a:pos x="744" y="213"/>
                </a:cxn>
                <a:cxn ang="0">
                  <a:pos x="780" y="210"/>
                </a:cxn>
                <a:cxn ang="0">
                  <a:pos x="821" y="206"/>
                </a:cxn>
                <a:cxn ang="0">
                  <a:pos x="824" y="206"/>
                </a:cxn>
                <a:cxn ang="0">
                  <a:pos x="824" y="479"/>
                </a:cxn>
                <a:cxn ang="0">
                  <a:pos x="824" y="476"/>
                </a:cxn>
                <a:cxn ang="0">
                  <a:pos x="617" y="451"/>
                </a:cxn>
                <a:cxn ang="0">
                  <a:pos x="602" y="450"/>
                </a:cxn>
                <a:cxn ang="0">
                  <a:pos x="595" y="451"/>
                </a:cxn>
                <a:cxn ang="0">
                  <a:pos x="586" y="452"/>
                </a:cxn>
                <a:cxn ang="0">
                  <a:pos x="548" y="460"/>
                </a:cxn>
                <a:cxn ang="0">
                  <a:pos x="502" y="468"/>
                </a:cxn>
                <a:cxn ang="0">
                  <a:pos x="489" y="468"/>
                </a:cxn>
                <a:cxn ang="0">
                  <a:pos x="480" y="468"/>
                </a:cxn>
                <a:cxn ang="0">
                  <a:pos x="471" y="467"/>
                </a:cxn>
                <a:cxn ang="0">
                  <a:pos x="425" y="454"/>
                </a:cxn>
                <a:cxn ang="0">
                  <a:pos x="358" y="431"/>
                </a:cxn>
                <a:cxn ang="0">
                  <a:pos x="294" y="401"/>
                </a:cxn>
                <a:cxn ang="0">
                  <a:pos x="295" y="397"/>
                </a:cxn>
              </a:cxnLst>
              <a:rect l="0" t="0" r="r" b="b"/>
              <a:pathLst>
                <a:path w="825" h="480">
                  <a:moveTo>
                    <a:pt x="295" y="397"/>
                  </a:moveTo>
                  <a:lnTo>
                    <a:pt x="241" y="350"/>
                  </a:lnTo>
                  <a:lnTo>
                    <a:pt x="161" y="271"/>
                  </a:lnTo>
                  <a:lnTo>
                    <a:pt x="41" y="146"/>
                  </a:lnTo>
                  <a:lnTo>
                    <a:pt x="15" y="122"/>
                  </a:lnTo>
                  <a:lnTo>
                    <a:pt x="2" y="107"/>
                  </a:lnTo>
                  <a:lnTo>
                    <a:pt x="0" y="95"/>
                  </a:lnTo>
                  <a:lnTo>
                    <a:pt x="8" y="70"/>
                  </a:lnTo>
                  <a:lnTo>
                    <a:pt x="21" y="48"/>
                  </a:lnTo>
                  <a:lnTo>
                    <a:pt x="57" y="35"/>
                  </a:lnTo>
                  <a:lnTo>
                    <a:pt x="107" y="24"/>
                  </a:lnTo>
                  <a:lnTo>
                    <a:pt x="198" y="11"/>
                  </a:lnTo>
                  <a:lnTo>
                    <a:pt x="250" y="2"/>
                  </a:lnTo>
                  <a:lnTo>
                    <a:pt x="278" y="0"/>
                  </a:lnTo>
                  <a:lnTo>
                    <a:pt x="290" y="0"/>
                  </a:lnTo>
                  <a:lnTo>
                    <a:pt x="303" y="2"/>
                  </a:lnTo>
                  <a:lnTo>
                    <a:pt x="425" y="57"/>
                  </a:lnTo>
                  <a:lnTo>
                    <a:pt x="508" y="110"/>
                  </a:lnTo>
                  <a:lnTo>
                    <a:pt x="542" y="139"/>
                  </a:lnTo>
                  <a:lnTo>
                    <a:pt x="576" y="169"/>
                  </a:lnTo>
                  <a:lnTo>
                    <a:pt x="653" y="209"/>
                  </a:lnTo>
                  <a:lnTo>
                    <a:pt x="683" y="213"/>
                  </a:lnTo>
                  <a:lnTo>
                    <a:pt x="697" y="213"/>
                  </a:lnTo>
                  <a:lnTo>
                    <a:pt x="706" y="213"/>
                  </a:lnTo>
                  <a:lnTo>
                    <a:pt x="715" y="212"/>
                  </a:lnTo>
                  <a:lnTo>
                    <a:pt x="744" y="213"/>
                  </a:lnTo>
                  <a:lnTo>
                    <a:pt x="780" y="210"/>
                  </a:lnTo>
                  <a:lnTo>
                    <a:pt x="821" y="206"/>
                  </a:lnTo>
                  <a:lnTo>
                    <a:pt x="824" y="206"/>
                  </a:lnTo>
                  <a:lnTo>
                    <a:pt x="824" y="479"/>
                  </a:lnTo>
                  <a:lnTo>
                    <a:pt x="824" y="476"/>
                  </a:lnTo>
                  <a:lnTo>
                    <a:pt x="617" y="451"/>
                  </a:lnTo>
                  <a:lnTo>
                    <a:pt x="602" y="450"/>
                  </a:lnTo>
                  <a:lnTo>
                    <a:pt x="595" y="451"/>
                  </a:lnTo>
                  <a:lnTo>
                    <a:pt x="586" y="452"/>
                  </a:lnTo>
                  <a:lnTo>
                    <a:pt x="548" y="460"/>
                  </a:lnTo>
                  <a:lnTo>
                    <a:pt x="502" y="468"/>
                  </a:lnTo>
                  <a:lnTo>
                    <a:pt x="489" y="468"/>
                  </a:lnTo>
                  <a:lnTo>
                    <a:pt x="480" y="468"/>
                  </a:lnTo>
                  <a:lnTo>
                    <a:pt x="471" y="467"/>
                  </a:lnTo>
                  <a:lnTo>
                    <a:pt x="425" y="454"/>
                  </a:lnTo>
                  <a:lnTo>
                    <a:pt x="358" y="431"/>
                  </a:lnTo>
                  <a:lnTo>
                    <a:pt x="294" y="401"/>
                  </a:lnTo>
                  <a:lnTo>
                    <a:pt x="295" y="397"/>
                  </a:lnTo>
                </a:path>
              </a:pathLst>
            </a:custGeom>
            <a:solidFill>
              <a:srgbClr val="E26200"/>
            </a:solidFill>
            <a:ln w="12700" cap="rnd" cmpd="sng">
              <a:noFill/>
              <a:prstDash val="solid"/>
              <a:round/>
              <a:headEnd type="none" w="med" len="med"/>
              <a:tailEnd type="none" w="med" len="med"/>
            </a:ln>
            <a:effectLst/>
          </p:spPr>
          <p:txBody>
            <a:bodyPr/>
            <a:lstStyle/>
            <a:p>
              <a:endParaRPr lang="zh-CN" altLang="en-US"/>
            </a:p>
          </p:txBody>
        </p:sp>
        <p:sp>
          <p:nvSpPr>
            <p:cNvPr id="8" name="Freeform 75"/>
            <p:cNvSpPr>
              <a:spLocks/>
            </p:cNvSpPr>
            <p:nvPr/>
          </p:nvSpPr>
          <p:spPr bwMode="auto">
            <a:xfrm>
              <a:off x="2751" y="1978"/>
              <a:ext cx="192" cy="37"/>
            </a:xfrm>
            <a:custGeom>
              <a:avLst/>
              <a:gdLst/>
              <a:ahLst/>
              <a:cxnLst>
                <a:cxn ang="0">
                  <a:pos x="173" y="19"/>
                </a:cxn>
                <a:cxn ang="0">
                  <a:pos x="191" y="19"/>
                </a:cxn>
                <a:cxn ang="0">
                  <a:pos x="143" y="0"/>
                </a:cxn>
                <a:cxn ang="0">
                  <a:pos x="135" y="0"/>
                </a:cxn>
                <a:cxn ang="0">
                  <a:pos x="125" y="0"/>
                </a:cxn>
                <a:cxn ang="0">
                  <a:pos x="102" y="3"/>
                </a:cxn>
                <a:cxn ang="0">
                  <a:pos x="61" y="9"/>
                </a:cxn>
                <a:cxn ang="0">
                  <a:pos x="27" y="11"/>
                </a:cxn>
                <a:cxn ang="0">
                  <a:pos x="0" y="19"/>
                </a:cxn>
                <a:cxn ang="0">
                  <a:pos x="18" y="30"/>
                </a:cxn>
                <a:cxn ang="0">
                  <a:pos x="60" y="36"/>
                </a:cxn>
                <a:cxn ang="0">
                  <a:pos x="84" y="36"/>
                </a:cxn>
                <a:cxn ang="0">
                  <a:pos x="104" y="35"/>
                </a:cxn>
                <a:cxn ang="0">
                  <a:pos x="172" y="23"/>
                </a:cxn>
                <a:cxn ang="0">
                  <a:pos x="173" y="19"/>
                </a:cxn>
              </a:cxnLst>
              <a:rect l="0" t="0" r="r" b="b"/>
              <a:pathLst>
                <a:path w="192" h="37">
                  <a:moveTo>
                    <a:pt x="173" y="19"/>
                  </a:moveTo>
                  <a:lnTo>
                    <a:pt x="191" y="19"/>
                  </a:lnTo>
                  <a:lnTo>
                    <a:pt x="143" y="0"/>
                  </a:lnTo>
                  <a:lnTo>
                    <a:pt x="135" y="0"/>
                  </a:lnTo>
                  <a:lnTo>
                    <a:pt x="125" y="0"/>
                  </a:lnTo>
                  <a:lnTo>
                    <a:pt x="102" y="3"/>
                  </a:lnTo>
                  <a:lnTo>
                    <a:pt x="61" y="9"/>
                  </a:lnTo>
                  <a:lnTo>
                    <a:pt x="27" y="11"/>
                  </a:lnTo>
                  <a:lnTo>
                    <a:pt x="0" y="19"/>
                  </a:lnTo>
                  <a:lnTo>
                    <a:pt x="18" y="30"/>
                  </a:lnTo>
                  <a:lnTo>
                    <a:pt x="60" y="36"/>
                  </a:lnTo>
                  <a:lnTo>
                    <a:pt x="84" y="36"/>
                  </a:lnTo>
                  <a:lnTo>
                    <a:pt x="104" y="35"/>
                  </a:lnTo>
                  <a:lnTo>
                    <a:pt x="172" y="23"/>
                  </a:lnTo>
                  <a:lnTo>
                    <a:pt x="173" y="19"/>
                  </a:lnTo>
                </a:path>
              </a:pathLst>
            </a:custGeom>
            <a:solidFill>
              <a:srgbClr val="FF8141"/>
            </a:solidFill>
            <a:ln w="12700" cap="rnd" cmpd="sng">
              <a:noFill/>
              <a:prstDash val="solid"/>
              <a:round/>
              <a:headEnd type="none" w="med" len="med"/>
              <a:tailEnd type="none" w="med" len="med"/>
            </a:ln>
            <a:effectLst/>
          </p:spPr>
          <p:txBody>
            <a:bodyPr/>
            <a:lstStyle/>
            <a:p>
              <a:endParaRPr lang="zh-CN" altLang="en-US"/>
            </a:p>
          </p:txBody>
        </p:sp>
        <p:sp>
          <p:nvSpPr>
            <p:cNvPr id="9" name="Freeform 76"/>
            <p:cNvSpPr>
              <a:spLocks/>
            </p:cNvSpPr>
            <p:nvPr/>
          </p:nvSpPr>
          <p:spPr bwMode="auto">
            <a:xfrm>
              <a:off x="2690" y="1998"/>
              <a:ext cx="414" cy="340"/>
            </a:xfrm>
            <a:custGeom>
              <a:avLst/>
              <a:gdLst/>
              <a:ahLst/>
              <a:cxnLst>
                <a:cxn ang="0">
                  <a:pos x="413" y="247"/>
                </a:cxn>
                <a:cxn ang="0">
                  <a:pos x="409" y="265"/>
                </a:cxn>
                <a:cxn ang="0">
                  <a:pos x="397" y="291"/>
                </a:cxn>
                <a:cxn ang="0">
                  <a:pos x="381" y="314"/>
                </a:cxn>
                <a:cxn ang="0">
                  <a:pos x="366" y="324"/>
                </a:cxn>
                <a:cxn ang="0">
                  <a:pos x="350" y="324"/>
                </a:cxn>
                <a:cxn ang="0">
                  <a:pos x="333" y="326"/>
                </a:cxn>
                <a:cxn ang="0">
                  <a:pos x="318" y="333"/>
                </a:cxn>
                <a:cxn ang="0">
                  <a:pos x="302" y="339"/>
                </a:cxn>
                <a:cxn ang="0">
                  <a:pos x="288" y="331"/>
                </a:cxn>
                <a:cxn ang="0">
                  <a:pos x="273" y="316"/>
                </a:cxn>
                <a:cxn ang="0">
                  <a:pos x="244" y="287"/>
                </a:cxn>
                <a:cxn ang="0">
                  <a:pos x="157" y="234"/>
                </a:cxn>
                <a:cxn ang="0">
                  <a:pos x="109" y="205"/>
                </a:cxn>
                <a:cxn ang="0">
                  <a:pos x="72" y="175"/>
                </a:cxn>
                <a:cxn ang="0">
                  <a:pos x="23" y="107"/>
                </a:cxn>
                <a:cxn ang="0">
                  <a:pos x="4" y="67"/>
                </a:cxn>
                <a:cxn ang="0">
                  <a:pos x="0" y="49"/>
                </a:cxn>
                <a:cxn ang="0">
                  <a:pos x="0" y="41"/>
                </a:cxn>
                <a:cxn ang="0">
                  <a:pos x="2" y="32"/>
                </a:cxn>
                <a:cxn ang="0">
                  <a:pos x="17" y="20"/>
                </a:cxn>
                <a:cxn ang="0">
                  <a:pos x="37" y="14"/>
                </a:cxn>
                <a:cxn ang="0">
                  <a:pos x="113" y="4"/>
                </a:cxn>
                <a:cxn ang="0">
                  <a:pos x="142" y="6"/>
                </a:cxn>
                <a:cxn ang="0">
                  <a:pos x="173" y="8"/>
                </a:cxn>
                <a:cxn ang="0">
                  <a:pos x="218" y="0"/>
                </a:cxn>
                <a:cxn ang="0">
                  <a:pos x="225" y="0"/>
                </a:cxn>
                <a:cxn ang="0">
                  <a:pos x="234" y="0"/>
                </a:cxn>
                <a:cxn ang="0">
                  <a:pos x="251" y="4"/>
                </a:cxn>
                <a:cxn ang="0">
                  <a:pos x="282" y="20"/>
                </a:cxn>
                <a:cxn ang="0">
                  <a:pos x="307" y="42"/>
                </a:cxn>
                <a:cxn ang="0">
                  <a:pos x="330" y="71"/>
                </a:cxn>
                <a:cxn ang="0">
                  <a:pos x="370" y="141"/>
                </a:cxn>
                <a:cxn ang="0">
                  <a:pos x="413" y="247"/>
                </a:cxn>
              </a:cxnLst>
              <a:rect l="0" t="0" r="r" b="b"/>
              <a:pathLst>
                <a:path w="414" h="340">
                  <a:moveTo>
                    <a:pt x="413" y="247"/>
                  </a:moveTo>
                  <a:lnTo>
                    <a:pt x="409" y="265"/>
                  </a:lnTo>
                  <a:lnTo>
                    <a:pt x="397" y="291"/>
                  </a:lnTo>
                  <a:lnTo>
                    <a:pt x="381" y="314"/>
                  </a:lnTo>
                  <a:lnTo>
                    <a:pt x="366" y="324"/>
                  </a:lnTo>
                  <a:lnTo>
                    <a:pt x="350" y="324"/>
                  </a:lnTo>
                  <a:lnTo>
                    <a:pt x="333" y="326"/>
                  </a:lnTo>
                  <a:lnTo>
                    <a:pt x="318" y="333"/>
                  </a:lnTo>
                  <a:lnTo>
                    <a:pt x="302" y="339"/>
                  </a:lnTo>
                  <a:lnTo>
                    <a:pt x="288" y="331"/>
                  </a:lnTo>
                  <a:lnTo>
                    <a:pt x="273" y="316"/>
                  </a:lnTo>
                  <a:lnTo>
                    <a:pt x="244" y="287"/>
                  </a:lnTo>
                  <a:lnTo>
                    <a:pt x="157" y="234"/>
                  </a:lnTo>
                  <a:lnTo>
                    <a:pt x="109" y="205"/>
                  </a:lnTo>
                  <a:lnTo>
                    <a:pt x="72" y="175"/>
                  </a:lnTo>
                  <a:lnTo>
                    <a:pt x="23" y="107"/>
                  </a:lnTo>
                  <a:lnTo>
                    <a:pt x="4" y="67"/>
                  </a:lnTo>
                  <a:lnTo>
                    <a:pt x="0" y="49"/>
                  </a:lnTo>
                  <a:lnTo>
                    <a:pt x="0" y="41"/>
                  </a:lnTo>
                  <a:lnTo>
                    <a:pt x="2" y="32"/>
                  </a:lnTo>
                  <a:lnTo>
                    <a:pt x="17" y="20"/>
                  </a:lnTo>
                  <a:lnTo>
                    <a:pt x="37" y="14"/>
                  </a:lnTo>
                  <a:lnTo>
                    <a:pt x="113" y="4"/>
                  </a:lnTo>
                  <a:lnTo>
                    <a:pt x="142" y="6"/>
                  </a:lnTo>
                  <a:lnTo>
                    <a:pt x="173" y="8"/>
                  </a:lnTo>
                  <a:lnTo>
                    <a:pt x="218" y="0"/>
                  </a:lnTo>
                  <a:lnTo>
                    <a:pt x="225" y="0"/>
                  </a:lnTo>
                  <a:lnTo>
                    <a:pt x="234" y="0"/>
                  </a:lnTo>
                  <a:lnTo>
                    <a:pt x="251" y="4"/>
                  </a:lnTo>
                  <a:lnTo>
                    <a:pt x="282" y="20"/>
                  </a:lnTo>
                  <a:lnTo>
                    <a:pt x="307" y="42"/>
                  </a:lnTo>
                  <a:lnTo>
                    <a:pt x="330" y="71"/>
                  </a:lnTo>
                  <a:lnTo>
                    <a:pt x="370" y="141"/>
                  </a:lnTo>
                  <a:lnTo>
                    <a:pt x="413" y="247"/>
                  </a:lnTo>
                </a:path>
              </a:pathLst>
            </a:custGeom>
            <a:solidFill>
              <a:srgbClr val="622100"/>
            </a:solidFill>
            <a:ln w="12700" cap="rnd" cmpd="sng">
              <a:noFill/>
              <a:prstDash val="solid"/>
              <a:round/>
              <a:headEnd type="none" w="med" len="med"/>
              <a:tailEnd type="none" w="med" len="med"/>
            </a:ln>
            <a:effectLst/>
          </p:spPr>
          <p:txBody>
            <a:bodyPr/>
            <a:lstStyle/>
            <a:p>
              <a:endParaRPr lang="zh-CN" altLang="en-US"/>
            </a:p>
          </p:txBody>
        </p:sp>
        <p:sp>
          <p:nvSpPr>
            <p:cNvPr id="10" name="Freeform 77"/>
            <p:cNvSpPr>
              <a:spLocks/>
            </p:cNvSpPr>
            <p:nvPr/>
          </p:nvSpPr>
          <p:spPr bwMode="auto">
            <a:xfrm>
              <a:off x="2763" y="2279"/>
              <a:ext cx="234" cy="115"/>
            </a:xfrm>
            <a:custGeom>
              <a:avLst/>
              <a:gdLst/>
              <a:ahLst/>
              <a:cxnLst>
                <a:cxn ang="0">
                  <a:pos x="12" y="33"/>
                </a:cxn>
                <a:cxn ang="0">
                  <a:pos x="0" y="51"/>
                </a:cxn>
                <a:cxn ang="0">
                  <a:pos x="9" y="84"/>
                </a:cxn>
                <a:cxn ang="0">
                  <a:pos x="43" y="101"/>
                </a:cxn>
                <a:cxn ang="0">
                  <a:pos x="69" y="110"/>
                </a:cxn>
                <a:cxn ang="0">
                  <a:pos x="81" y="113"/>
                </a:cxn>
                <a:cxn ang="0">
                  <a:pos x="91" y="114"/>
                </a:cxn>
                <a:cxn ang="0">
                  <a:pos x="140" y="97"/>
                </a:cxn>
                <a:cxn ang="0">
                  <a:pos x="187" y="72"/>
                </a:cxn>
                <a:cxn ang="0">
                  <a:pos x="214" y="58"/>
                </a:cxn>
                <a:cxn ang="0">
                  <a:pos x="226" y="48"/>
                </a:cxn>
                <a:cxn ang="0">
                  <a:pos x="233" y="37"/>
                </a:cxn>
                <a:cxn ang="0">
                  <a:pos x="233" y="30"/>
                </a:cxn>
                <a:cxn ang="0">
                  <a:pos x="231" y="24"/>
                </a:cxn>
                <a:cxn ang="0">
                  <a:pos x="217" y="10"/>
                </a:cxn>
                <a:cxn ang="0">
                  <a:pos x="199" y="1"/>
                </a:cxn>
                <a:cxn ang="0">
                  <a:pos x="189" y="0"/>
                </a:cxn>
                <a:cxn ang="0">
                  <a:pos x="177" y="1"/>
                </a:cxn>
                <a:cxn ang="0">
                  <a:pos x="160" y="1"/>
                </a:cxn>
                <a:cxn ang="0">
                  <a:pos x="139" y="3"/>
                </a:cxn>
                <a:cxn ang="0">
                  <a:pos x="92" y="8"/>
                </a:cxn>
                <a:cxn ang="0">
                  <a:pos x="47" y="18"/>
                </a:cxn>
                <a:cxn ang="0">
                  <a:pos x="12" y="33"/>
                </a:cxn>
              </a:cxnLst>
              <a:rect l="0" t="0" r="r" b="b"/>
              <a:pathLst>
                <a:path w="234" h="115">
                  <a:moveTo>
                    <a:pt x="12" y="33"/>
                  </a:moveTo>
                  <a:lnTo>
                    <a:pt x="0" y="51"/>
                  </a:lnTo>
                  <a:lnTo>
                    <a:pt x="9" y="84"/>
                  </a:lnTo>
                  <a:lnTo>
                    <a:pt x="43" y="101"/>
                  </a:lnTo>
                  <a:lnTo>
                    <a:pt x="69" y="110"/>
                  </a:lnTo>
                  <a:lnTo>
                    <a:pt x="81" y="113"/>
                  </a:lnTo>
                  <a:lnTo>
                    <a:pt x="91" y="114"/>
                  </a:lnTo>
                  <a:lnTo>
                    <a:pt x="140" y="97"/>
                  </a:lnTo>
                  <a:lnTo>
                    <a:pt x="187" y="72"/>
                  </a:lnTo>
                  <a:lnTo>
                    <a:pt x="214" y="58"/>
                  </a:lnTo>
                  <a:lnTo>
                    <a:pt x="226" y="48"/>
                  </a:lnTo>
                  <a:lnTo>
                    <a:pt x="233" y="37"/>
                  </a:lnTo>
                  <a:lnTo>
                    <a:pt x="233" y="30"/>
                  </a:lnTo>
                  <a:lnTo>
                    <a:pt x="231" y="24"/>
                  </a:lnTo>
                  <a:lnTo>
                    <a:pt x="217" y="10"/>
                  </a:lnTo>
                  <a:lnTo>
                    <a:pt x="199" y="1"/>
                  </a:lnTo>
                  <a:lnTo>
                    <a:pt x="189" y="0"/>
                  </a:lnTo>
                  <a:lnTo>
                    <a:pt x="177" y="1"/>
                  </a:lnTo>
                  <a:lnTo>
                    <a:pt x="160" y="1"/>
                  </a:lnTo>
                  <a:lnTo>
                    <a:pt x="139" y="3"/>
                  </a:lnTo>
                  <a:lnTo>
                    <a:pt x="92" y="8"/>
                  </a:lnTo>
                  <a:lnTo>
                    <a:pt x="47" y="18"/>
                  </a:lnTo>
                  <a:lnTo>
                    <a:pt x="12" y="33"/>
                  </a:lnTo>
                </a:path>
              </a:pathLst>
            </a:custGeom>
            <a:solidFill>
              <a:srgbClr val="FF8141"/>
            </a:solidFill>
            <a:ln w="12700" cap="rnd" cmpd="sng">
              <a:solidFill>
                <a:srgbClr val="400000"/>
              </a:solidFill>
              <a:prstDash val="solid"/>
              <a:round/>
              <a:headEnd type="none" w="med" len="med"/>
              <a:tailEnd type="none" w="med" len="med"/>
            </a:ln>
            <a:effectLst/>
          </p:spPr>
          <p:txBody>
            <a:bodyPr/>
            <a:lstStyle/>
            <a:p>
              <a:endParaRPr lang="zh-CN" altLang="en-US"/>
            </a:p>
          </p:txBody>
        </p:sp>
        <p:sp>
          <p:nvSpPr>
            <p:cNvPr id="11" name="Freeform 78"/>
            <p:cNvSpPr>
              <a:spLocks/>
            </p:cNvSpPr>
            <p:nvPr/>
          </p:nvSpPr>
          <p:spPr bwMode="auto">
            <a:xfrm>
              <a:off x="2695" y="2203"/>
              <a:ext cx="272" cy="118"/>
            </a:xfrm>
            <a:custGeom>
              <a:avLst/>
              <a:gdLst/>
              <a:ahLst/>
              <a:cxnLst>
                <a:cxn ang="0">
                  <a:pos x="11" y="11"/>
                </a:cxn>
                <a:cxn ang="0">
                  <a:pos x="0" y="46"/>
                </a:cxn>
                <a:cxn ang="0">
                  <a:pos x="8" y="80"/>
                </a:cxn>
                <a:cxn ang="0">
                  <a:pos x="55" y="101"/>
                </a:cxn>
                <a:cxn ang="0">
                  <a:pos x="90" y="111"/>
                </a:cxn>
                <a:cxn ang="0">
                  <a:pos x="104" y="116"/>
                </a:cxn>
                <a:cxn ang="0">
                  <a:pos x="116" y="117"/>
                </a:cxn>
                <a:cxn ang="0">
                  <a:pos x="164" y="107"/>
                </a:cxn>
                <a:cxn ang="0">
                  <a:pos x="212" y="90"/>
                </a:cxn>
                <a:cxn ang="0">
                  <a:pos x="245" y="78"/>
                </a:cxn>
                <a:cxn ang="0">
                  <a:pos x="262" y="72"/>
                </a:cxn>
                <a:cxn ang="0">
                  <a:pos x="271" y="61"/>
                </a:cxn>
                <a:cxn ang="0">
                  <a:pos x="267" y="52"/>
                </a:cxn>
                <a:cxn ang="0">
                  <a:pos x="255" y="38"/>
                </a:cxn>
                <a:cxn ang="0">
                  <a:pos x="229" y="20"/>
                </a:cxn>
                <a:cxn ang="0">
                  <a:pos x="212" y="13"/>
                </a:cxn>
                <a:cxn ang="0">
                  <a:pos x="203" y="11"/>
                </a:cxn>
                <a:cxn ang="0">
                  <a:pos x="193" y="11"/>
                </a:cxn>
                <a:cxn ang="0">
                  <a:pos x="99" y="1"/>
                </a:cxn>
                <a:cxn ang="0">
                  <a:pos x="73" y="0"/>
                </a:cxn>
                <a:cxn ang="0">
                  <a:pos x="61" y="0"/>
                </a:cxn>
                <a:cxn ang="0">
                  <a:pos x="49" y="0"/>
                </a:cxn>
                <a:cxn ang="0">
                  <a:pos x="11" y="11"/>
                </a:cxn>
              </a:cxnLst>
              <a:rect l="0" t="0" r="r" b="b"/>
              <a:pathLst>
                <a:path w="272" h="118">
                  <a:moveTo>
                    <a:pt x="11" y="11"/>
                  </a:moveTo>
                  <a:lnTo>
                    <a:pt x="0" y="46"/>
                  </a:lnTo>
                  <a:lnTo>
                    <a:pt x="8" y="80"/>
                  </a:lnTo>
                  <a:lnTo>
                    <a:pt x="55" y="101"/>
                  </a:lnTo>
                  <a:lnTo>
                    <a:pt x="90" y="111"/>
                  </a:lnTo>
                  <a:lnTo>
                    <a:pt x="104" y="116"/>
                  </a:lnTo>
                  <a:lnTo>
                    <a:pt x="116" y="117"/>
                  </a:lnTo>
                  <a:lnTo>
                    <a:pt x="164" y="107"/>
                  </a:lnTo>
                  <a:lnTo>
                    <a:pt x="212" y="90"/>
                  </a:lnTo>
                  <a:lnTo>
                    <a:pt x="245" y="78"/>
                  </a:lnTo>
                  <a:lnTo>
                    <a:pt x="262" y="72"/>
                  </a:lnTo>
                  <a:lnTo>
                    <a:pt x="271" y="61"/>
                  </a:lnTo>
                  <a:lnTo>
                    <a:pt x="267" y="52"/>
                  </a:lnTo>
                  <a:lnTo>
                    <a:pt x="255" y="38"/>
                  </a:lnTo>
                  <a:lnTo>
                    <a:pt x="229" y="20"/>
                  </a:lnTo>
                  <a:lnTo>
                    <a:pt x="212" y="13"/>
                  </a:lnTo>
                  <a:lnTo>
                    <a:pt x="203" y="11"/>
                  </a:lnTo>
                  <a:lnTo>
                    <a:pt x="193" y="11"/>
                  </a:lnTo>
                  <a:lnTo>
                    <a:pt x="99" y="1"/>
                  </a:lnTo>
                  <a:lnTo>
                    <a:pt x="73" y="0"/>
                  </a:lnTo>
                  <a:lnTo>
                    <a:pt x="61" y="0"/>
                  </a:lnTo>
                  <a:lnTo>
                    <a:pt x="49" y="0"/>
                  </a:lnTo>
                  <a:lnTo>
                    <a:pt x="11" y="11"/>
                  </a:lnTo>
                </a:path>
              </a:pathLst>
            </a:custGeom>
            <a:solidFill>
              <a:srgbClr val="FF8141"/>
            </a:solidFill>
            <a:ln w="12700" cap="rnd" cmpd="sng">
              <a:solidFill>
                <a:srgbClr val="400000"/>
              </a:solidFill>
              <a:prstDash val="solid"/>
              <a:round/>
              <a:headEnd type="none" w="med" len="med"/>
              <a:tailEnd type="none" w="med" len="med"/>
            </a:ln>
            <a:effectLst/>
          </p:spPr>
          <p:txBody>
            <a:bodyPr/>
            <a:lstStyle/>
            <a:p>
              <a:endParaRPr lang="zh-CN" altLang="en-US"/>
            </a:p>
          </p:txBody>
        </p:sp>
        <p:sp>
          <p:nvSpPr>
            <p:cNvPr id="12" name="Freeform 79"/>
            <p:cNvSpPr>
              <a:spLocks/>
            </p:cNvSpPr>
            <p:nvPr/>
          </p:nvSpPr>
          <p:spPr bwMode="auto">
            <a:xfrm>
              <a:off x="2650" y="2117"/>
              <a:ext cx="278" cy="136"/>
            </a:xfrm>
            <a:custGeom>
              <a:avLst/>
              <a:gdLst/>
              <a:ahLst/>
              <a:cxnLst>
                <a:cxn ang="0">
                  <a:pos x="16" y="1"/>
                </a:cxn>
                <a:cxn ang="0">
                  <a:pos x="0" y="21"/>
                </a:cxn>
                <a:cxn ang="0">
                  <a:pos x="4" y="53"/>
                </a:cxn>
                <a:cxn ang="0">
                  <a:pos x="49" y="96"/>
                </a:cxn>
                <a:cxn ang="0">
                  <a:pos x="84" y="122"/>
                </a:cxn>
                <a:cxn ang="0">
                  <a:pos x="111" y="135"/>
                </a:cxn>
                <a:cxn ang="0">
                  <a:pos x="122" y="135"/>
                </a:cxn>
                <a:cxn ang="0">
                  <a:pos x="134" y="135"/>
                </a:cxn>
                <a:cxn ang="0">
                  <a:pos x="162" y="128"/>
                </a:cxn>
                <a:cxn ang="0">
                  <a:pos x="213" y="113"/>
                </a:cxn>
                <a:cxn ang="0">
                  <a:pos x="248" y="102"/>
                </a:cxn>
                <a:cxn ang="0">
                  <a:pos x="277" y="84"/>
                </a:cxn>
                <a:cxn ang="0">
                  <a:pos x="274" y="75"/>
                </a:cxn>
                <a:cxn ang="0">
                  <a:pos x="265" y="63"/>
                </a:cxn>
                <a:cxn ang="0">
                  <a:pos x="243" y="44"/>
                </a:cxn>
                <a:cxn ang="0">
                  <a:pos x="222" y="36"/>
                </a:cxn>
                <a:cxn ang="0">
                  <a:pos x="196" y="32"/>
                </a:cxn>
                <a:cxn ang="0">
                  <a:pos x="184" y="32"/>
                </a:cxn>
                <a:cxn ang="0">
                  <a:pos x="171" y="33"/>
                </a:cxn>
                <a:cxn ang="0">
                  <a:pos x="148" y="39"/>
                </a:cxn>
                <a:cxn ang="0">
                  <a:pos x="131" y="37"/>
                </a:cxn>
                <a:cxn ang="0">
                  <a:pos x="73" y="14"/>
                </a:cxn>
                <a:cxn ang="0">
                  <a:pos x="43" y="2"/>
                </a:cxn>
                <a:cxn ang="0">
                  <a:pos x="29" y="0"/>
                </a:cxn>
                <a:cxn ang="0">
                  <a:pos x="16" y="1"/>
                </a:cxn>
              </a:cxnLst>
              <a:rect l="0" t="0" r="r" b="b"/>
              <a:pathLst>
                <a:path w="278" h="136">
                  <a:moveTo>
                    <a:pt x="16" y="1"/>
                  </a:moveTo>
                  <a:lnTo>
                    <a:pt x="0" y="21"/>
                  </a:lnTo>
                  <a:lnTo>
                    <a:pt x="4" y="53"/>
                  </a:lnTo>
                  <a:lnTo>
                    <a:pt x="49" y="96"/>
                  </a:lnTo>
                  <a:lnTo>
                    <a:pt x="84" y="122"/>
                  </a:lnTo>
                  <a:lnTo>
                    <a:pt x="111" y="135"/>
                  </a:lnTo>
                  <a:lnTo>
                    <a:pt x="122" y="135"/>
                  </a:lnTo>
                  <a:lnTo>
                    <a:pt x="134" y="135"/>
                  </a:lnTo>
                  <a:lnTo>
                    <a:pt x="162" y="128"/>
                  </a:lnTo>
                  <a:lnTo>
                    <a:pt x="213" y="113"/>
                  </a:lnTo>
                  <a:lnTo>
                    <a:pt x="248" y="102"/>
                  </a:lnTo>
                  <a:lnTo>
                    <a:pt x="277" y="84"/>
                  </a:lnTo>
                  <a:lnTo>
                    <a:pt x="274" y="75"/>
                  </a:lnTo>
                  <a:lnTo>
                    <a:pt x="265" y="63"/>
                  </a:lnTo>
                  <a:lnTo>
                    <a:pt x="243" y="44"/>
                  </a:lnTo>
                  <a:lnTo>
                    <a:pt x="222" y="36"/>
                  </a:lnTo>
                  <a:lnTo>
                    <a:pt x="196" y="32"/>
                  </a:lnTo>
                  <a:lnTo>
                    <a:pt x="184" y="32"/>
                  </a:lnTo>
                  <a:lnTo>
                    <a:pt x="171" y="33"/>
                  </a:lnTo>
                  <a:lnTo>
                    <a:pt x="148" y="39"/>
                  </a:lnTo>
                  <a:lnTo>
                    <a:pt x="131" y="37"/>
                  </a:lnTo>
                  <a:lnTo>
                    <a:pt x="73" y="14"/>
                  </a:lnTo>
                  <a:lnTo>
                    <a:pt x="43" y="2"/>
                  </a:lnTo>
                  <a:lnTo>
                    <a:pt x="29" y="0"/>
                  </a:lnTo>
                  <a:lnTo>
                    <a:pt x="16" y="1"/>
                  </a:lnTo>
                </a:path>
              </a:pathLst>
            </a:custGeom>
            <a:solidFill>
              <a:srgbClr val="FF8141"/>
            </a:solidFill>
            <a:ln w="12700" cap="rnd" cmpd="sng">
              <a:solidFill>
                <a:srgbClr val="400000"/>
              </a:solidFill>
              <a:prstDash val="solid"/>
              <a:round/>
              <a:headEnd type="none" w="med" len="med"/>
              <a:tailEnd type="none" w="med" len="med"/>
            </a:ln>
            <a:effectLst/>
          </p:spPr>
          <p:txBody>
            <a:bodyPr/>
            <a:lstStyle/>
            <a:p>
              <a:endParaRPr lang="zh-CN" altLang="en-US"/>
            </a:p>
          </p:txBody>
        </p:sp>
        <p:sp>
          <p:nvSpPr>
            <p:cNvPr id="13" name="Freeform 80"/>
            <p:cNvSpPr>
              <a:spLocks/>
            </p:cNvSpPr>
            <p:nvPr/>
          </p:nvSpPr>
          <p:spPr bwMode="auto">
            <a:xfrm>
              <a:off x="2623" y="2010"/>
              <a:ext cx="169" cy="167"/>
            </a:xfrm>
            <a:custGeom>
              <a:avLst/>
              <a:gdLst/>
              <a:ahLst/>
              <a:cxnLst>
                <a:cxn ang="0">
                  <a:pos x="144" y="81"/>
                </a:cxn>
                <a:cxn ang="0">
                  <a:pos x="156" y="96"/>
                </a:cxn>
                <a:cxn ang="0">
                  <a:pos x="168" y="118"/>
                </a:cxn>
                <a:cxn ang="0">
                  <a:pos x="166" y="131"/>
                </a:cxn>
                <a:cxn ang="0">
                  <a:pos x="160" y="143"/>
                </a:cxn>
                <a:cxn ang="0">
                  <a:pos x="148" y="156"/>
                </a:cxn>
                <a:cxn ang="0">
                  <a:pos x="139" y="166"/>
                </a:cxn>
                <a:cxn ang="0">
                  <a:pos x="88" y="144"/>
                </a:cxn>
                <a:cxn ang="0">
                  <a:pos x="41" y="104"/>
                </a:cxn>
                <a:cxn ang="0">
                  <a:pos x="15" y="81"/>
                </a:cxn>
                <a:cxn ang="0">
                  <a:pos x="2" y="66"/>
                </a:cxn>
                <a:cxn ang="0">
                  <a:pos x="0" y="54"/>
                </a:cxn>
                <a:cxn ang="0">
                  <a:pos x="7" y="26"/>
                </a:cxn>
                <a:cxn ang="0">
                  <a:pos x="20" y="0"/>
                </a:cxn>
                <a:cxn ang="0">
                  <a:pos x="26" y="0"/>
                </a:cxn>
                <a:cxn ang="0">
                  <a:pos x="34" y="0"/>
                </a:cxn>
                <a:cxn ang="0">
                  <a:pos x="50" y="5"/>
                </a:cxn>
                <a:cxn ang="0">
                  <a:pos x="85" y="27"/>
                </a:cxn>
                <a:cxn ang="0">
                  <a:pos x="144" y="81"/>
                </a:cxn>
              </a:cxnLst>
              <a:rect l="0" t="0" r="r" b="b"/>
              <a:pathLst>
                <a:path w="169" h="167">
                  <a:moveTo>
                    <a:pt x="144" y="81"/>
                  </a:moveTo>
                  <a:lnTo>
                    <a:pt x="156" y="96"/>
                  </a:lnTo>
                  <a:lnTo>
                    <a:pt x="168" y="118"/>
                  </a:lnTo>
                  <a:lnTo>
                    <a:pt x="166" y="131"/>
                  </a:lnTo>
                  <a:lnTo>
                    <a:pt x="160" y="143"/>
                  </a:lnTo>
                  <a:lnTo>
                    <a:pt x="148" y="156"/>
                  </a:lnTo>
                  <a:lnTo>
                    <a:pt x="139" y="166"/>
                  </a:lnTo>
                  <a:lnTo>
                    <a:pt x="88" y="144"/>
                  </a:lnTo>
                  <a:lnTo>
                    <a:pt x="41" y="104"/>
                  </a:lnTo>
                  <a:lnTo>
                    <a:pt x="15" y="81"/>
                  </a:lnTo>
                  <a:lnTo>
                    <a:pt x="2" y="66"/>
                  </a:lnTo>
                  <a:lnTo>
                    <a:pt x="0" y="54"/>
                  </a:lnTo>
                  <a:lnTo>
                    <a:pt x="7" y="26"/>
                  </a:lnTo>
                  <a:lnTo>
                    <a:pt x="20" y="0"/>
                  </a:lnTo>
                  <a:lnTo>
                    <a:pt x="26" y="0"/>
                  </a:lnTo>
                  <a:lnTo>
                    <a:pt x="34" y="0"/>
                  </a:lnTo>
                  <a:lnTo>
                    <a:pt x="50" y="5"/>
                  </a:lnTo>
                  <a:lnTo>
                    <a:pt x="85" y="27"/>
                  </a:lnTo>
                  <a:lnTo>
                    <a:pt x="144" y="81"/>
                  </a:lnTo>
                </a:path>
              </a:pathLst>
            </a:custGeom>
            <a:solidFill>
              <a:srgbClr val="FF8141"/>
            </a:solidFill>
            <a:ln w="12700" cap="rnd" cmpd="sng">
              <a:solidFill>
                <a:srgbClr val="400000"/>
              </a:solidFill>
              <a:prstDash val="solid"/>
              <a:round/>
              <a:headEnd type="none" w="med" len="med"/>
              <a:tailEnd type="none" w="med" len="med"/>
            </a:ln>
            <a:effectLst/>
          </p:spPr>
          <p:txBody>
            <a:bodyPr/>
            <a:lstStyle/>
            <a:p>
              <a:endParaRPr lang="zh-CN" altLang="en-US"/>
            </a:p>
          </p:txBody>
        </p:sp>
        <p:sp>
          <p:nvSpPr>
            <p:cNvPr id="14" name="Freeform 81"/>
            <p:cNvSpPr>
              <a:spLocks/>
            </p:cNvSpPr>
            <p:nvPr/>
          </p:nvSpPr>
          <p:spPr bwMode="auto">
            <a:xfrm>
              <a:off x="2065" y="1536"/>
              <a:ext cx="646" cy="516"/>
            </a:xfrm>
            <a:custGeom>
              <a:avLst/>
              <a:gdLst/>
              <a:ahLst/>
              <a:cxnLst>
                <a:cxn ang="0">
                  <a:pos x="618" y="449"/>
                </a:cxn>
                <a:cxn ang="0">
                  <a:pos x="12" y="0"/>
                </a:cxn>
                <a:cxn ang="0">
                  <a:pos x="0" y="2"/>
                </a:cxn>
                <a:cxn ang="0">
                  <a:pos x="3" y="15"/>
                </a:cxn>
                <a:cxn ang="0">
                  <a:pos x="641" y="515"/>
                </a:cxn>
                <a:cxn ang="0">
                  <a:pos x="645" y="477"/>
                </a:cxn>
                <a:cxn ang="0">
                  <a:pos x="618" y="449"/>
                </a:cxn>
              </a:cxnLst>
              <a:rect l="0" t="0" r="r" b="b"/>
              <a:pathLst>
                <a:path w="646" h="516">
                  <a:moveTo>
                    <a:pt x="618" y="449"/>
                  </a:moveTo>
                  <a:lnTo>
                    <a:pt x="12" y="0"/>
                  </a:lnTo>
                  <a:lnTo>
                    <a:pt x="0" y="2"/>
                  </a:lnTo>
                  <a:lnTo>
                    <a:pt x="3" y="15"/>
                  </a:lnTo>
                  <a:lnTo>
                    <a:pt x="641" y="515"/>
                  </a:lnTo>
                  <a:lnTo>
                    <a:pt x="645" y="477"/>
                  </a:lnTo>
                  <a:lnTo>
                    <a:pt x="618" y="449"/>
                  </a:lnTo>
                </a:path>
              </a:pathLst>
            </a:custGeom>
            <a:solidFill>
              <a:srgbClr val="C0C0C0"/>
            </a:solidFill>
            <a:ln w="12700" cap="rnd" cmpd="sng">
              <a:solidFill>
                <a:srgbClr val="5F5F5F"/>
              </a:solidFill>
              <a:prstDash val="solid"/>
              <a:round/>
              <a:headEnd type="none" w="med" len="med"/>
              <a:tailEnd type="none" w="med" len="med"/>
            </a:ln>
            <a:effectLst/>
          </p:spPr>
          <p:txBody>
            <a:bodyPr/>
            <a:lstStyle/>
            <a:p>
              <a:endParaRPr lang="zh-CN" altLang="en-US"/>
            </a:p>
          </p:txBody>
        </p:sp>
        <p:sp>
          <p:nvSpPr>
            <p:cNvPr id="15" name="Freeform 82"/>
            <p:cNvSpPr>
              <a:spLocks/>
            </p:cNvSpPr>
            <p:nvPr/>
          </p:nvSpPr>
          <p:spPr bwMode="auto">
            <a:xfrm>
              <a:off x="2673" y="1986"/>
              <a:ext cx="417" cy="336"/>
            </a:xfrm>
            <a:custGeom>
              <a:avLst/>
              <a:gdLst/>
              <a:ahLst/>
              <a:cxnLst>
                <a:cxn ang="0">
                  <a:pos x="2" y="0"/>
                </a:cxn>
                <a:cxn ang="0">
                  <a:pos x="0" y="2"/>
                </a:cxn>
                <a:cxn ang="0">
                  <a:pos x="0" y="14"/>
                </a:cxn>
                <a:cxn ang="0">
                  <a:pos x="1" y="33"/>
                </a:cxn>
                <a:cxn ang="0">
                  <a:pos x="8" y="52"/>
                </a:cxn>
                <a:cxn ang="0">
                  <a:pos x="18" y="67"/>
                </a:cxn>
                <a:cxn ang="0">
                  <a:pos x="37" y="84"/>
                </a:cxn>
                <a:cxn ang="0">
                  <a:pos x="83" y="108"/>
                </a:cxn>
                <a:cxn ang="0">
                  <a:pos x="90" y="109"/>
                </a:cxn>
                <a:cxn ang="0">
                  <a:pos x="96" y="109"/>
                </a:cxn>
                <a:cxn ang="0">
                  <a:pos x="108" y="117"/>
                </a:cxn>
                <a:cxn ang="0">
                  <a:pos x="123" y="123"/>
                </a:cxn>
                <a:cxn ang="0">
                  <a:pos x="146" y="128"/>
                </a:cxn>
                <a:cxn ang="0">
                  <a:pos x="188" y="132"/>
                </a:cxn>
                <a:cxn ang="0">
                  <a:pos x="195" y="133"/>
                </a:cxn>
                <a:cxn ang="0">
                  <a:pos x="195" y="138"/>
                </a:cxn>
                <a:cxn ang="0">
                  <a:pos x="194" y="144"/>
                </a:cxn>
                <a:cxn ang="0">
                  <a:pos x="199" y="152"/>
                </a:cxn>
                <a:cxn ang="0">
                  <a:pos x="236" y="185"/>
                </a:cxn>
                <a:cxn ang="0">
                  <a:pos x="267" y="226"/>
                </a:cxn>
                <a:cxn ang="0">
                  <a:pos x="289" y="264"/>
                </a:cxn>
                <a:cxn ang="0">
                  <a:pos x="316" y="297"/>
                </a:cxn>
                <a:cxn ang="0">
                  <a:pos x="360" y="321"/>
                </a:cxn>
                <a:cxn ang="0">
                  <a:pos x="410" y="335"/>
                </a:cxn>
                <a:cxn ang="0">
                  <a:pos x="416" y="329"/>
                </a:cxn>
                <a:cxn ang="0">
                  <a:pos x="411" y="307"/>
                </a:cxn>
                <a:cxn ang="0">
                  <a:pos x="393" y="273"/>
                </a:cxn>
                <a:cxn ang="0">
                  <a:pos x="357" y="227"/>
                </a:cxn>
                <a:cxn ang="0">
                  <a:pos x="302" y="175"/>
                </a:cxn>
                <a:cxn ang="0">
                  <a:pos x="227" y="117"/>
                </a:cxn>
                <a:cxn ang="0">
                  <a:pos x="128" y="59"/>
                </a:cxn>
                <a:cxn ang="0">
                  <a:pos x="2" y="0"/>
                </a:cxn>
              </a:cxnLst>
              <a:rect l="0" t="0" r="r" b="b"/>
              <a:pathLst>
                <a:path w="417" h="336">
                  <a:moveTo>
                    <a:pt x="2" y="0"/>
                  </a:moveTo>
                  <a:lnTo>
                    <a:pt x="0" y="2"/>
                  </a:lnTo>
                  <a:lnTo>
                    <a:pt x="0" y="14"/>
                  </a:lnTo>
                  <a:lnTo>
                    <a:pt x="1" y="33"/>
                  </a:lnTo>
                  <a:lnTo>
                    <a:pt x="8" y="52"/>
                  </a:lnTo>
                  <a:lnTo>
                    <a:pt x="18" y="67"/>
                  </a:lnTo>
                  <a:lnTo>
                    <a:pt x="37" y="84"/>
                  </a:lnTo>
                  <a:lnTo>
                    <a:pt x="83" y="108"/>
                  </a:lnTo>
                  <a:lnTo>
                    <a:pt x="90" y="109"/>
                  </a:lnTo>
                  <a:lnTo>
                    <a:pt x="96" y="109"/>
                  </a:lnTo>
                  <a:lnTo>
                    <a:pt x="108" y="117"/>
                  </a:lnTo>
                  <a:lnTo>
                    <a:pt x="123" y="123"/>
                  </a:lnTo>
                  <a:lnTo>
                    <a:pt x="146" y="128"/>
                  </a:lnTo>
                  <a:lnTo>
                    <a:pt x="188" y="132"/>
                  </a:lnTo>
                  <a:lnTo>
                    <a:pt x="195" y="133"/>
                  </a:lnTo>
                  <a:lnTo>
                    <a:pt x="195" y="138"/>
                  </a:lnTo>
                  <a:lnTo>
                    <a:pt x="194" y="144"/>
                  </a:lnTo>
                  <a:lnTo>
                    <a:pt x="199" y="152"/>
                  </a:lnTo>
                  <a:lnTo>
                    <a:pt x="236" y="185"/>
                  </a:lnTo>
                  <a:lnTo>
                    <a:pt x="267" y="226"/>
                  </a:lnTo>
                  <a:lnTo>
                    <a:pt x="289" y="264"/>
                  </a:lnTo>
                  <a:lnTo>
                    <a:pt x="316" y="297"/>
                  </a:lnTo>
                  <a:lnTo>
                    <a:pt x="360" y="321"/>
                  </a:lnTo>
                  <a:lnTo>
                    <a:pt x="410" y="335"/>
                  </a:lnTo>
                  <a:lnTo>
                    <a:pt x="416" y="329"/>
                  </a:lnTo>
                  <a:lnTo>
                    <a:pt x="411" y="307"/>
                  </a:lnTo>
                  <a:lnTo>
                    <a:pt x="393" y="273"/>
                  </a:lnTo>
                  <a:lnTo>
                    <a:pt x="357" y="227"/>
                  </a:lnTo>
                  <a:lnTo>
                    <a:pt x="302" y="175"/>
                  </a:lnTo>
                  <a:lnTo>
                    <a:pt x="227" y="117"/>
                  </a:lnTo>
                  <a:lnTo>
                    <a:pt x="128" y="59"/>
                  </a:lnTo>
                  <a:lnTo>
                    <a:pt x="2" y="0"/>
                  </a:lnTo>
                </a:path>
              </a:pathLst>
            </a:custGeom>
            <a:solidFill>
              <a:srgbClr val="A13F00"/>
            </a:solidFill>
            <a:ln w="12700" cap="rnd" cmpd="sng">
              <a:noFill/>
              <a:prstDash val="solid"/>
              <a:round/>
              <a:headEnd type="none" w="med" len="med"/>
              <a:tailEnd type="none" w="med" len="med"/>
            </a:ln>
            <a:effectLst/>
          </p:spPr>
          <p:txBody>
            <a:bodyPr/>
            <a:lstStyle/>
            <a:p>
              <a:endParaRPr lang="zh-CN" altLang="en-US"/>
            </a:p>
          </p:txBody>
        </p:sp>
        <p:sp>
          <p:nvSpPr>
            <p:cNvPr id="16" name="Freeform 83"/>
            <p:cNvSpPr>
              <a:spLocks/>
            </p:cNvSpPr>
            <p:nvPr/>
          </p:nvSpPr>
          <p:spPr bwMode="auto">
            <a:xfrm>
              <a:off x="2679" y="1986"/>
              <a:ext cx="508" cy="338"/>
            </a:xfrm>
            <a:custGeom>
              <a:avLst/>
              <a:gdLst/>
              <a:ahLst/>
              <a:cxnLst>
                <a:cxn ang="0">
                  <a:pos x="322" y="33"/>
                </a:cxn>
                <a:cxn ang="0">
                  <a:pos x="257" y="22"/>
                </a:cxn>
                <a:cxn ang="0">
                  <a:pos x="237" y="20"/>
                </a:cxn>
                <a:cxn ang="0">
                  <a:pos x="227" y="20"/>
                </a:cxn>
                <a:cxn ang="0">
                  <a:pos x="216" y="22"/>
                </a:cxn>
                <a:cxn ang="0">
                  <a:pos x="193" y="26"/>
                </a:cxn>
                <a:cxn ang="0">
                  <a:pos x="184" y="27"/>
                </a:cxn>
                <a:cxn ang="0">
                  <a:pos x="174" y="28"/>
                </a:cxn>
                <a:cxn ang="0">
                  <a:pos x="70" y="15"/>
                </a:cxn>
                <a:cxn ang="0">
                  <a:pos x="4" y="0"/>
                </a:cxn>
                <a:cxn ang="0">
                  <a:pos x="1" y="2"/>
                </a:cxn>
                <a:cxn ang="0">
                  <a:pos x="1" y="14"/>
                </a:cxn>
                <a:cxn ang="0">
                  <a:pos x="0" y="30"/>
                </a:cxn>
                <a:cxn ang="0">
                  <a:pos x="2" y="47"/>
                </a:cxn>
                <a:cxn ang="0">
                  <a:pos x="14" y="62"/>
                </a:cxn>
                <a:cxn ang="0">
                  <a:pos x="38" y="79"/>
                </a:cxn>
                <a:cxn ang="0">
                  <a:pos x="93" y="103"/>
                </a:cxn>
                <a:cxn ang="0">
                  <a:pos x="170" y="122"/>
                </a:cxn>
                <a:cxn ang="0">
                  <a:pos x="185" y="118"/>
                </a:cxn>
                <a:cxn ang="0">
                  <a:pos x="200" y="112"/>
                </a:cxn>
                <a:cxn ang="0">
                  <a:pos x="205" y="126"/>
                </a:cxn>
                <a:cxn ang="0">
                  <a:pos x="209" y="143"/>
                </a:cxn>
                <a:cxn ang="0">
                  <a:pos x="248" y="181"/>
                </a:cxn>
                <a:cxn ang="0">
                  <a:pos x="281" y="228"/>
                </a:cxn>
                <a:cxn ang="0">
                  <a:pos x="298" y="261"/>
                </a:cxn>
                <a:cxn ang="0">
                  <a:pos x="322" y="289"/>
                </a:cxn>
                <a:cxn ang="0">
                  <a:pos x="371" y="317"/>
                </a:cxn>
                <a:cxn ang="0">
                  <a:pos x="424" y="335"/>
                </a:cxn>
                <a:cxn ang="0">
                  <a:pos x="449" y="337"/>
                </a:cxn>
                <a:cxn ang="0">
                  <a:pos x="474" y="333"/>
                </a:cxn>
                <a:cxn ang="0">
                  <a:pos x="501" y="325"/>
                </a:cxn>
                <a:cxn ang="0">
                  <a:pos x="505" y="311"/>
                </a:cxn>
                <a:cxn ang="0">
                  <a:pos x="506" y="304"/>
                </a:cxn>
                <a:cxn ang="0">
                  <a:pos x="507" y="295"/>
                </a:cxn>
                <a:cxn ang="0">
                  <a:pos x="498" y="258"/>
                </a:cxn>
                <a:cxn ang="0">
                  <a:pos x="479" y="216"/>
                </a:cxn>
                <a:cxn ang="0">
                  <a:pos x="451" y="172"/>
                </a:cxn>
                <a:cxn ang="0">
                  <a:pos x="385" y="90"/>
                </a:cxn>
                <a:cxn ang="0">
                  <a:pos x="322" y="33"/>
                </a:cxn>
              </a:cxnLst>
              <a:rect l="0" t="0" r="r" b="b"/>
              <a:pathLst>
                <a:path w="508" h="338">
                  <a:moveTo>
                    <a:pt x="322" y="33"/>
                  </a:moveTo>
                  <a:lnTo>
                    <a:pt x="257" y="22"/>
                  </a:lnTo>
                  <a:lnTo>
                    <a:pt x="237" y="20"/>
                  </a:lnTo>
                  <a:lnTo>
                    <a:pt x="227" y="20"/>
                  </a:lnTo>
                  <a:lnTo>
                    <a:pt x="216" y="22"/>
                  </a:lnTo>
                  <a:lnTo>
                    <a:pt x="193" y="26"/>
                  </a:lnTo>
                  <a:lnTo>
                    <a:pt x="184" y="27"/>
                  </a:lnTo>
                  <a:lnTo>
                    <a:pt x="174" y="28"/>
                  </a:lnTo>
                  <a:lnTo>
                    <a:pt x="70" y="15"/>
                  </a:lnTo>
                  <a:lnTo>
                    <a:pt x="4" y="0"/>
                  </a:lnTo>
                  <a:lnTo>
                    <a:pt x="1" y="2"/>
                  </a:lnTo>
                  <a:lnTo>
                    <a:pt x="1" y="14"/>
                  </a:lnTo>
                  <a:lnTo>
                    <a:pt x="0" y="30"/>
                  </a:lnTo>
                  <a:lnTo>
                    <a:pt x="2" y="47"/>
                  </a:lnTo>
                  <a:lnTo>
                    <a:pt x="14" y="62"/>
                  </a:lnTo>
                  <a:lnTo>
                    <a:pt x="38" y="79"/>
                  </a:lnTo>
                  <a:lnTo>
                    <a:pt x="93" y="103"/>
                  </a:lnTo>
                  <a:lnTo>
                    <a:pt x="170" y="122"/>
                  </a:lnTo>
                  <a:lnTo>
                    <a:pt x="185" y="118"/>
                  </a:lnTo>
                  <a:lnTo>
                    <a:pt x="200" y="112"/>
                  </a:lnTo>
                  <a:lnTo>
                    <a:pt x="205" y="126"/>
                  </a:lnTo>
                  <a:lnTo>
                    <a:pt x="209" y="143"/>
                  </a:lnTo>
                  <a:lnTo>
                    <a:pt x="248" y="181"/>
                  </a:lnTo>
                  <a:lnTo>
                    <a:pt x="281" y="228"/>
                  </a:lnTo>
                  <a:lnTo>
                    <a:pt x="298" y="261"/>
                  </a:lnTo>
                  <a:lnTo>
                    <a:pt x="322" y="289"/>
                  </a:lnTo>
                  <a:lnTo>
                    <a:pt x="371" y="317"/>
                  </a:lnTo>
                  <a:lnTo>
                    <a:pt x="424" y="335"/>
                  </a:lnTo>
                  <a:lnTo>
                    <a:pt x="449" y="337"/>
                  </a:lnTo>
                  <a:lnTo>
                    <a:pt x="474" y="333"/>
                  </a:lnTo>
                  <a:lnTo>
                    <a:pt x="501" y="325"/>
                  </a:lnTo>
                  <a:lnTo>
                    <a:pt x="505" y="311"/>
                  </a:lnTo>
                  <a:lnTo>
                    <a:pt x="506" y="304"/>
                  </a:lnTo>
                  <a:lnTo>
                    <a:pt x="507" y="295"/>
                  </a:lnTo>
                  <a:lnTo>
                    <a:pt x="498" y="258"/>
                  </a:lnTo>
                  <a:lnTo>
                    <a:pt x="479" y="216"/>
                  </a:lnTo>
                  <a:lnTo>
                    <a:pt x="451" y="172"/>
                  </a:lnTo>
                  <a:lnTo>
                    <a:pt x="385" y="90"/>
                  </a:lnTo>
                  <a:lnTo>
                    <a:pt x="322" y="33"/>
                  </a:lnTo>
                </a:path>
              </a:pathLst>
            </a:custGeom>
            <a:solidFill>
              <a:srgbClr val="E26200"/>
            </a:solidFill>
            <a:ln w="12700" cap="rnd" cmpd="sng">
              <a:noFill/>
              <a:prstDash val="solid"/>
              <a:round/>
              <a:headEnd type="none" w="med" len="med"/>
              <a:tailEnd type="none" w="med" len="med"/>
            </a:ln>
            <a:effectLst/>
          </p:spPr>
          <p:txBody>
            <a:bodyPr/>
            <a:lstStyle/>
            <a:p>
              <a:endParaRPr lang="zh-CN" altLang="en-US"/>
            </a:p>
          </p:txBody>
        </p:sp>
        <p:sp>
          <p:nvSpPr>
            <p:cNvPr id="17" name="Freeform 84"/>
            <p:cNvSpPr>
              <a:spLocks/>
            </p:cNvSpPr>
            <p:nvPr/>
          </p:nvSpPr>
          <p:spPr bwMode="auto">
            <a:xfrm>
              <a:off x="2694" y="2008"/>
              <a:ext cx="574" cy="291"/>
            </a:xfrm>
            <a:custGeom>
              <a:avLst/>
              <a:gdLst/>
              <a:ahLst/>
              <a:cxnLst>
                <a:cxn ang="0">
                  <a:pos x="460" y="131"/>
                </a:cxn>
                <a:cxn ang="0">
                  <a:pos x="498" y="159"/>
                </a:cxn>
                <a:cxn ang="0">
                  <a:pos x="511" y="168"/>
                </a:cxn>
                <a:cxn ang="0">
                  <a:pos x="537" y="178"/>
                </a:cxn>
                <a:cxn ang="0">
                  <a:pos x="561" y="187"/>
                </a:cxn>
                <a:cxn ang="0">
                  <a:pos x="573" y="199"/>
                </a:cxn>
                <a:cxn ang="0">
                  <a:pos x="561" y="215"/>
                </a:cxn>
                <a:cxn ang="0">
                  <a:pos x="532" y="243"/>
                </a:cxn>
                <a:cxn ang="0">
                  <a:pos x="486" y="285"/>
                </a:cxn>
                <a:cxn ang="0">
                  <a:pos x="467" y="290"/>
                </a:cxn>
                <a:cxn ang="0">
                  <a:pos x="439" y="286"/>
                </a:cxn>
                <a:cxn ang="0">
                  <a:pos x="388" y="271"/>
                </a:cxn>
                <a:cxn ang="0">
                  <a:pos x="349" y="258"/>
                </a:cxn>
                <a:cxn ang="0">
                  <a:pos x="316" y="236"/>
                </a:cxn>
                <a:cxn ang="0">
                  <a:pos x="298" y="207"/>
                </a:cxn>
                <a:cxn ang="0">
                  <a:pos x="278" y="179"/>
                </a:cxn>
                <a:cxn ang="0">
                  <a:pos x="232" y="132"/>
                </a:cxn>
                <a:cxn ang="0">
                  <a:pos x="210" y="93"/>
                </a:cxn>
                <a:cxn ang="0">
                  <a:pos x="208" y="75"/>
                </a:cxn>
                <a:cxn ang="0">
                  <a:pos x="207" y="65"/>
                </a:cxn>
                <a:cxn ang="0">
                  <a:pos x="204" y="60"/>
                </a:cxn>
                <a:cxn ang="0">
                  <a:pos x="187" y="70"/>
                </a:cxn>
                <a:cxn ang="0">
                  <a:pos x="171" y="82"/>
                </a:cxn>
                <a:cxn ang="0">
                  <a:pos x="163" y="84"/>
                </a:cxn>
                <a:cxn ang="0">
                  <a:pos x="154" y="82"/>
                </a:cxn>
                <a:cxn ang="0">
                  <a:pos x="136" y="78"/>
                </a:cxn>
                <a:cxn ang="0">
                  <a:pos x="78" y="65"/>
                </a:cxn>
                <a:cxn ang="0">
                  <a:pos x="17" y="36"/>
                </a:cxn>
                <a:cxn ang="0">
                  <a:pos x="5" y="22"/>
                </a:cxn>
                <a:cxn ang="0">
                  <a:pos x="0" y="5"/>
                </a:cxn>
                <a:cxn ang="0">
                  <a:pos x="19" y="0"/>
                </a:cxn>
                <a:cxn ang="0">
                  <a:pos x="32" y="2"/>
                </a:cxn>
                <a:cxn ang="0">
                  <a:pos x="49" y="9"/>
                </a:cxn>
                <a:cxn ang="0">
                  <a:pos x="79" y="23"/>
                </a:cxn>
                <a:cxn ang="0">
                  <a:pos x="136" y="33"/>
                </a:cxn>
                <a:cxn ang="0">
                  <a:pos x="150" y="32"/>
                </a:cxn>
                <a:cxn ang="0">
                  <a:pos x="167" y="28"/>
                </a:cxn>
                <a:cxn ang="0">
                  <a:pos x="207" y="14"/>
                </a:cxn>
                <a:cxn ang="0">
                  <a:pos x="245" y="4"/>
                </a:cxn>
                <a:cxn ang="0">
                  <a:pos x="262" y="1"/>
                </a:cxn>
                <a:cxn ang="0">
                  <a:pos x="269" y="1"/>
                </a:cxn>
                <a:cxn ang="0">
                  <a:pos x="277" y="2"/>
                </a:cxn>
                <a:cxn ang="0">
                  <a:pos x="319" y="20"/>
                </a:cxn>
                <a:cxn ang="0">
                  <a:pos x="369" y="49"/>
                </a:cxn>
                <a:cxn ang="0">
                  <a:pos x="428" y="88"/>
                </a:cxn>
                <a:cxn ang="0">
                  <a:pos x="460" y="131"/>
                </a:cxn>
              </a:cxnLst>
              <a:rect l="0" t="0" r="r" b="b"/>
              <a:pathLst>
                <a:path w="574" h="291">
                  <a:moveTo>
                    <a:pt x="460" y="131"/>
                  </a:moveTo>
                  <a:lnTo>
                    <a:pt x="498" y="159"/>
                  </a:lnTo>
                  <a:lnTo>
                    <a:pt x="511" y="168"/>
                  </a:lnTo>
                  <a:lnTo>
                    <a:pt x="537" y="178"/>
                  </a:lnTo>
                  <a:lnTo>
                    <a:pt x="561" y="187"/>
                  </a:lnTo>
                  <a:lnTo>
                    <a:pt x="573" y="199"/>
                  </a:lnTo>
                  <a:lnTo>
                    <a:pt x="561" y="215"/>
                  </a:lnTo>
                  <a:lnTo>
                    <a:pt x="532" y="243"/>
                  </a:lnTo>
                  <a:lnTo>
                    <a:pt x="486" y="285"/>
                  </a:lnTo>
                  <a:lnTo>
                    <a:pt x="467" y="290"/>
                  </a:lnTo>
                  <a:lnTo>
                    <a:pt x="439" y="286"/>
                  </a:lnTo>
                  <a:lnTo>
                    <a:pt x="388" y="271"/>
                  </a:lnTo>
                  <a:lnTo>
                    <a:pt x="349" y="258"/>
                  </a:lnTo>
                  <a:lnTo>
                    <a:pt x="316" y="236"/>
                  </a:lnTo>
                  <a:lnTo>
                    <a:pt x="298" y="207"/>
                  </a:lnTo>
                  <a:lnTo>
                    <a:pt x="278" y="179"/>
                  </a:lnTo>
                  <a:lnTo>
                    <a:pt x="232" y="132"/>
                  </a:lnTo>
                  <a:lnTo>
                    <a:pt x="210" y="93"/>
                  </a:lnTo>
                  <a:lnTo>
                    <a:pt x="208" y="75"/>
                  </a:lnTo>
                  <a:lnTo>
                    <a:pt x="207" y="65"/>
                  </a:lnTo>
                  <a:lnTo>
                    <a:pt x="204" y="60"/>
                  </a:lnTo>
                  <a:lnTo>
                    <a:pt x="187" y="70"/>
                  </a:lnTo>
                  <a:lnTo>
                    <a:pt x="171" y="82"/>
                  </a:lnTo>
                  <a:lnTo>
                    <a:pt x="163" y="84"/>
                  </a:lnTo>
                  <a:lnTo>
                    <a:pt x="154" y="82"/>
                  </a:lnTo>
                  <a:lnTo>
                    <a:pt x="136" y="78"/>
                  </a:lnTo>
                  <a:lnTo>
                    <a:pt x="78" y="65"/>
                  </a:lnTo>
                  <a:lnTo>
                    <a:pt x="17" y="36"/>
                  </a:lnTo>
                  <a:lnTo>
                    <a:pt x="5" y="22"/>
                  </a:lnTo>
                  <a:lnTo>
                    <a:pt x="0" y="5"/>
                  </a:lnTo>
                  <a:lnTo>
                    <a:pt x="19" y="0"/>
                  </a:lnTo>
                  <a:lnTo>
                    <a:pt x="32" y="2"/>
                  </a:lnTo>
                  <a:lnTo>
                    <a:pt x="49" y="9"/>
                  </a:lnTo>
                  <a:lnTo>
                    <a:pt x="79" y="23"/>
                  </a:lnTo>
                  <a:lnTo>
                    <a:pt x="136" y="33"/>
                  </a:lnTo>
                  <a:lnTo>
                    <a:pt x="150" y="32"/>
                  </a:lnTo>
                  <a:lnTo>
                    <a:pt x="167" y="28"/>
                  </a:lnTo>
                  <a:lnTo>
                    <a:pt x="207" y="14"/>
                  </a:lnTo>
                  <a:lnTo>
                    <a:pt x="245" y="4"/>
                  </a:lnTo>
                  <a:lnTo>
                    <a:pt x="262" y="1"/>
                  </a:lnTo>
                  <a:lnTo>
                    <a:pt x="269" y="1"/>
                  </a:lnTo>
                  <a:lnTo>
                    <a:pt x="277" y="2"/>
                  </a:lnTo>
                  <a:lnTo>
                    <a:pt x="319" y="20"/>
                  </a:lnTo>
                  <a:lnTo>
                    <a:pt x="369" y="49"/>
                  </a:lnTo>
                  <a:lnTo>
                    <a:pt x="428" y="88"/>
                  </a:lnTo>
                  <a:lnTo>
                    <a:pt x="460" y="131"/>
                  </a:lnTo>
                </a:path>
              </a:pathLst>
            </a:custGeom>
            <a:solidFill>
              <a:srgbClr val="FF8141"/>
            </a:solidFill>
            <a:ln w="12700" cap="rnd" cmpd="sng">
              <a:noFill/>
              <a:prstDash val="solid"/>
              <a:round/>
              <a:headEnd type="none" w="med" len="med"/>
              <a:tailEnd type="none" w="med" len="med"/>
            </a:ln>
            <a:effectLst/>
          </p:spPr>
          <p:txBody>
            <a:bodyPr/>
            <a:lstStyle/>
            <a:p>
              <a:endParaRPr lang="zh-CN" altLang="en-US"/>
            </a:p>
          </p:txBody>
        </p:sp>
        <p:sp>
          <p:nvSpPr>
            <p:cNvPr id="18" name="Freeform 85"/>
            <p:cNvSpPr>
              <a:spLocks/>
            </p:cNvSpPr>
            <p:nvPr/>
          </p:nvSpPr>
          <p:spPr bwMode="auto">
            <a:xfrm>
              <a:off x="2749" y="2010"/>
              <a:ext cx="397" cy="216"/>
            </a:xfrm>
            <a:custGeom>
              <a:avLst/>
              <a:gdLst/>
              <a:ahLst/>
              <a:cxnLst>
                <a:cxn ang="0">
                  <a:pos x="155" y="1"/>
                </a:cxn>
                <a:cxn ang="0">
                  <a:pos x="114" y="9"/>
                </a:cxn>
                <a:cxn ang="0">
                  <a:pos x="98" y="9"/>
                </a:cxn>
                <a:cxn ang="0">
                  <a:pos x="90" y="9"/>
                </a:cxn>
                <a:cxn ang="0">
                  <a:pos x="82" y="10"/>
                </a:cxn>
                <a:cxn ang="0">
                  <a:pos x="66" y="10"/>
                </a:cxn>
                <a:cxn ang="0">
                  <a:pos x="58" y="10"/>
                </a:cxn>
                <a:cxn ang="0">
                  <a:pos x="49" y="9"/>
                </a:cxn>
                <a:cxn ang="0">
                  <a:pos x="28" y="5"/>
                </a:cxn>
                <a:cxn ang="0">
                  <a:pos x="18" y="4"/>
                </a:cxn>
                <a:cxn ang="0">
                  <a:pos x="6" y="3"/>
                </a:cxn>
                <a:cxn ang="0">
                  <a:pos x="0" y="8"/>
                </a:cxn>
                <a:cxn ang="0">
                  <a:pos x="0" y="20"/>
                </a:cxn>
                <a:cxn ang="0">
                  <a:pos x="10" y="37"/>
                </a:cxn>
                <a:cxn ang="0">
                  <a:pos x="31" y="49"/>
                </a:cxn>
                <a:cxn ang="0">
                  <a:pos x="107" y="58"/>
                </a:cxn>
                <a:cxn ang="0">
                  <a:pos x="117" y="55"/>
                </a:cxn>
                <a:cxn ang="0">
                  <a:pos x="132" y="46"/>
                </a:cxn>
                <a:cxn ang="0">
                  <a:pos x="157" y="34"/>
                </a:cxn>
                <a:cxn ang="0">
                  <a:pos x="166" y="46"/>
                </a:cxn>
                <a:cxn ang="0">
                  <a:pos x="170" y="62"/>
                </a:cxn>
                <a:cxn ang="0">
                  <a:pos x="184" y="92"/>
                </a:cxn>
                <a:cxn ang="0">
                  <a:pos x="260" y="176"/>
                </a:cxn>
                <a:cxn ang="0">
                  <a:pos x="296" y="200"/>
                </a:cxn>
                <a:cxn ang="0">
                  <a:pos x="336" y="215"/>
                </a:cxn>
                <a:cxn ang="0">
                  <a:pos x="349" y="214"/>
                </a:cxn>
                <a:cxn ang="0">
                  <a:pos x="366" y="210"/>
                </a:cxn>
                <a:cxn ang="0">
                  <a:pos x="392" y="196"/>
                </a:cxn>
                <a:cxn ang="0">
                  <a:pos x="396" y="185"/>
                </a:cxn>
                <a:cxn ang="0">
                  <a:pos x="396" y="177"/>
                </a:cxn>
                <a:cxn ang="0">
                  <a:pos x="395" y="169"/>
                </a:cxn>
                <a:cxn ang="0">
                  <a:pos x="384" y="142"/>
                </a:cxn>
                <a:cxn ang="0">
                  <a:pos x="372" y="117"/>
                </a:cxn>
                <a:cxn ang="0">
                  <a:pos x="355" y="93"/>
                </a:cxn>
                <a:cxn ang="0">
                  <a:pos x="267" y="39"/>
                </a:cxn>
                <a:cxn ang="0">
                  <a:pos x="219" y="14"/>
                </a:cxn>
                <a:cxn ang="0">
                  <a:pos x="178" y="0"/>
                </a:cxn>
                <a:cxn ang="0">
                  <a:pos x="155" y="1"/>
                </a:cxn>
              </a:cxnLst>
              <a:rect l="0" t="0" r="r" b="b"/>
              <a:pathLst>
                <a:path w="397" h="216">
                  <a:moveTo>
                    <a:pt x="155" y="1"/>
                  </a:moveTo>
                  <a:lnTo>
                    <a:pt x="114" y="9"/>
                  </a:lnTo>
                  <a:lnTo>
                    <a:pt x="98" y="9"/>
                  </a:lnTo>
                  <a:lnTo>
                    <a:pt x="90" y="9"/>
                  </a:lnTo>
                  <a:lnTo>
                    <a:pt x="82" y="10"/>
                  </a:lnTo>
                  <a:lnTo>
                    <a:pt x="66" y="10"/>
                  </a:lnTo>
                  <a:lnTo>
                    <a:pt x="58" y="10"/>
                  </a:lnTo>
                  <a:lnTo>
                    <a:pt x="49" y="9"/>
                  </a:lnTo>
                  <a:lnTo>
                    <a:pt x="28" y="5"/>
                  </a:lnTo>
                  <a:lnTo>
                    <a:pt x="18" y="4"/>
                  </a:lnTo>
                  <a:lnTo>
                    <a:pt x="6" y="3"/>
                  </a:lnTo>
                  <a:lnTo>
                    <a:pt x="0" y="8"/>
                  </a:lnTo>
                  <a:lnTo>
                    <a:pt x="0" y="20"/>
                  </a:lnTo>
                  <a:lnTo>
                    <a:pt x="10" y="37"/>
                  </a:lnTo>
                  <a:lnTo>
                    <a:pt x="31" y="49"/>
                  </a:lnTo>
                  <a:lnTo>
                    <a:pt x="107" y="58"/>
                  </a:lnTo>
                  <a:lnTo>
                    <a:pt x="117" y="55"/>
                  </a:lnTo>
                  <a:lnTo>
                    <a:pt x="132" y="46"/>
                  </a:lnTo>
                  <a:lnTo>
                    <a:pt x="157" y="34"/>
                  </a:lnTo>
                  <a:lnTo>
                    <a:pt x="166" y="46"/>
                  </a:lnTo>
                  <a:lnTo>
                    <a:pt x="170" y="62"/>
                  </a:lnTo>
                  <a:lnTo>
                    <a:pt x="184" y="92"/>
                  </a:lnTo>
                  <a:lnTo>
                    <a:pt x="260" y="176"/>
                  </a:lnTo>
                  <a:lnTo>
                    <a:pt x="296" y="200"/>
                  </a:lnTo>
                  <a:lnTo>
                    <a:pt x="336" y="215"/>
                  </a:lnTo>
                  <a:lnTo>
                    <a:pt x="349" y="214"/>
                  </a:lnTo>
                  <a:lnTo>
                    <a:pt x="366" y="210"/>
                  </a:lnTo>
                  <a:lnTo>
                    <a:pt x="392" y="196"/>
                  </a:lnTo>
                  <a:lnTo>
                    <a:pt x="396" y="185"/>
                  </a:lnTo>
                  <a:lnTo>
                    <a:pt x="396" y="177"/>
                  </a:lnTo>
                  <a:lnTo>
                    <a:pt x="395" y="169"/>
                  </a:lnTo>
                  <a:lnTo>
                    <a:pt x="384" y="142"/>
                  </a:lnTo>
                  <a:lnTo>
                    <a:pt x="372" y="117"/>
                  </a:lnTo>
                  <a:lnTo>
                    <a:pt x="355" y="93"/>
                  </a:lnTo>
                  <a:lnTo>
                    <a:pt x="267" y="39"/>
                  </a:lnTo>
                  <a:lnTo>
                    <a:pt x="219" y="14"/>
                  </a:lnTo>
                  <a:lnTo>
                    <a:pt x="178" y="0"/>
                  </a:lnTo>
                  <a:lnTo>
                    <a:pt x="155" y="1"/>
                  </a:lnTo>
                </a:path>
              </a:pathLst>
            </a:custGeom>
            <a:solidFill>
              <a:srgbClr val="FF9F71"/>
            </a:solidFill>
            <a:ln w="12700" cap="rnd" cmpd="sng">
              <a:noFill/>
              <a:prstDash val="solid"/>
              <a:round/>
              <a:headEnd type="none" w="med" len="med"/>
              <a:tailEnd type="none" w="med" len="med"/>
            </a:ln>
            <a:effectLst/>
          </p:spPr>
          <p:txBody>
            <a:bodyPr/>
            <a:lstStyle/>
            <a:p>
              <a:endParaRPr lang="zh-CN" altLang="en-US"/>
            </a:p>
          </p:txBody>
        </p:sp>
        <p:sp>
          <p:nvSpPr>
            <p:cNvPr id="19" name="Freeform 86"/>
            <p:cNvSpPr>
              <a:spLocks/>
            </p:cNvSpPr>
            <p:nvPr/>
          </p:nvSpPr>
          <p:spPr bwMode="auto">
            <a:xfrm>
              <a:off x="2678" y="1981"/>
              <a:ext cx="80" cy="44"/>
            </a:xfrm>
            <a:custGeom>
              <a:avLst/>
              <a:gdLst/>
              <a:ahLst/>
              <a:cxnLst>
                <a:cxn ang="0">
                  <a:pos x="61" y="16"/>
                </a:cxn>
                <a:cxn ang="0">
                  <a:pos x="43" y="8"/>
                </a:cxn>
                <a:cxn ang="0">
                  <a:pos x="30" y="3"/>
                </a:cxn>
                <a:cxn ang="0">
                  <a:pos x="16" y="0"/>
                </a:cxn>
                <a:cxn ang="0">
                  <a:pos x="0" y="6"/>
                </a:cxn>
                <a:cxn ang="0">
                  <a:pos x="11" y="27"/>
                </a:cxn>
                <a:cxn ang="0">
                  <a:pos x="40" y="43"/>
                </a:cxn>
                <a:cxn ang="0">
                  <a:pos x="46" y="43"/>
                </a:cxn>
                <a:cxn ang="0">
                  <a:pos x="57" y="43"/>
                </a:cxn>
                <a:cxn ang="0">
                  <a:pos x="73" y="38"/>
                </a:cxn>
                <a:cxn ang="0">
                  <a:pos x="79" y="25"/>
                </a:cxn>
                <a:cxn ang="0">
                  <a:pos x="60" y="18"/>
                </a:cxn>
                <a:cxn ang="0">
                  <a:pos x="61" y="16"/>
                </a:cxn>
              </a:cxnLst>
              <a:rect l="0" t="0" r="r" b="b"/>
              <a:pathLst>
                <a:path w="80" h="44">
                  <a:moveTo>
                    <a:pt x="61" y="16"/>
                  </a:moveTo>
                  <a:lnTo>
                    <a:pt x="43" y="8"/>
                  </a:lnTo>
                  <a:lnTo>
                    <a:pt x="30" y="3"/>
                  </a:lnTo>
                  <a:lnTo>
                    <a:pt x="16" y="0"/>
                  </a:lnTo>
                  <a:lnTo>
                    <a:pt x="0" y="6"/>
                  </a:lnTo>
                  <a:lnTo>
                    <a:pt x="11" y="27"/>
                  </a:lnTo>
                  <a:lnTo>
                    <a:pt x="40" y="43"/>
                  </a:lnTo>
                  <a:lnTo>
                    <a:pt x="46" y="43"/>
                  </a:lnTo>
                  <a:lnTo>
                    <a:pt x="57" y="43"/>
                  </a:lnTo>
                  <a:lnTo>
                    <a:pt x="73" y="38"/>
                  </a:lnTo>
                  <a:lnTo>
                    <a:pt x="79" y="25"/>
                  </a:lnTo>
                  <a:lnTo>
                    <a:pt x="60" y="18"/>
                  </a:lnTo>
                  <a:lnTo>
                    <a:pt x="61" y="16"/>
                  </a:lnTo>
                </a:path>
              </a:pathLst>
            </a:custGeom>
            <a:solidFill>
              <a:srgbClr val="FFE1DC"/>
            </a:solidFill>
            <a:ln w="12700" cap="rnd" cmpd="sng">
              <a:noFill/>
              <a:prstDash val="solid"/>
              <a:round/>
              <a:headEnd type="none" w="med" len="med"/>
              <a:tailEnd type="none" w="med" len="med"/>
            </a:ln>
            <a:effectLst/>
          </p:spPr>
          <p:txBody>
            <a:bodyPr/>
            <a:lstStyle/>
            <a:p>
              <a:endParaRPr lang="zh-CN" altLang="en-US"/>
            </a:p>
          </p:txBody>
        </p:sp>
        <p:sp>
          <p:nvSpPr>
            <p:cNvPr id="20" name="Freeform 87"/>
            <p:cNvSpPr>
              <a:spLocks/>
            </p:cNvSpPr>
            <p:nvPr/>
          </p:nvSpPr>
          <p:spPr bwMode="auto">
            <a:xfrm>
              <a:off x="3196" y="2199"/>
              <a:ext cx="249" cy="105"/>
            </a:xfrm>
            <a:custGeom>
              <a:avLst/>
              <a:gdLst/>
              <a:ahLst/>
              <a:cxnLst>
                <a:cxn ang="0">
                  <a:pos x="204" y="2"/>
                </a:cxn>
                <a:cxn ang="0">
                  <a:pos x="97" y="8"/>
                </a:cxn>
                <a:cxn ang="0">
                  <a:pos x="78" y="8"/>
                </a:cxn>
                <a:cxn ang="0">
                  <a:pos x="50" y="5"/>
                </a:cxn>
                <a:cxn ang="0">
                  <a:pos x="24" y="2"/>
                </a:cxn>
                <a:cxn ang="0">
                  <a:pos x="14" y="2"/>
                </a:cxn>
                <a:cxn ang="0">
                  <a:pos x="8" y="5"/>
                </a:cxn>
                <a:cxn ang="0">
                  <a:pos x="0" y="50"/>
                </a:cxn>
                <a:cxn ang="0">
                  <a:pos x="0" y="79"/>
                </a:cxn>
                <a:cxn ang="0">
                  <a:pos x="8" y="95"/>
                </a:cxn>
                <a:cxn ang="0">
                  <a:pos x="40" y="104"/>
                </a:cxn>
                <a:cxn ang="0">
                  <a:pos x="64" y="103"/>
                </a:cxn>
                <a:cxn ang="0">
                  <a:pos x="90" y="100"/>
                </a:cxn>
                <a:cxn ang="0">
                  <a:pos x="141" y="92"/>
                </a:cxn>
                <a:cxn ang="0">
                  <a:pos x="164" y="89"/>
                </a:cxn>
                <a:cxn ang="0">
                  <a:pos x="173" y="89"/>
                </a:cxn>
                <a:cxn ang="0">
                  <a:pos x="182" y="88"/>
                </a:cxn>
                <a:cxn ang="0">
                  <a:pos x="246" y="92"/>
                </a:cxn>
                <a:cxn ang="0">
                  <a:pos x="248" y="0"/>
                </a:cxn>
                <a:cxn ang="0">
                  <a:pos x="236" y="0"/>
                </a:cxn>
                <a:cxn ang="0">
                  <a:pos x="229" y="0"/>
                </a:cxn>
                <a:cxn ang="0">
                  <a:pos x="221" y="0"/>
                </a:cxn>
                <a:cxn ang="0">
                  <a:pos x="204" y="2"/>
                </a:cxn>
              </a:cxnLst>
              <a:rect l="0" t="0" r="r" b="b"/>
              <a:pathLst>
                <a:path w="249" h="105">
                  <a:moveTo>
                    <a:pt x="204" y="2"/>
                  </a:moveTo>
                  <a:lnTo>
                    <a:pt x="97" y="8"/>
                  </a:lnTo>
                  <a:lnTo>
                    <a:pt x="78" y="8"/>
                  </a:lnTo>
                  <a:lnTo>
                    <a:pt x="50" y="5"/>
                  </a:lnTo>
                  <a:lnTo>
                    <a:pt x="24" y="2"/>
                  </a:lnTo>
                  <a:lnTo>
                    <a:pt x="14" y="2"/>
                  </a:lnTo>
                  <a:lnTo>
                    <a:pt x="8" y="5"/>
                  </a:lnTo>
                  <a:lnTo>
                    <a:pt x="0" y="50"/>
                  </a:lnTo>
                  <a:lnTo>
                    <a:pt x="0" y="79"/>
                  </a:lnTo>
                  <a:lnTo>
                    <a:pt x="8" y="95"/>
                  </a:lnTo>
                  <a:lnTo>
                    <a:pt x="40" y="104"/>
                  </a:lnTo>
                  <a:lnTo>
                    <a:pt x="64" y="103"/>
                  </a:lnTo>
                  <a:lnTo>
                    <a:pt x="90" y="100"/>
                  </a:lnTo>
                  <a:lnTo>
                    <a:pt x="141" y="92"/>
                  </a:lnTo>
                  <a:lnTo>
                    <a:pt x="164" y="89"/>
                  </a:lnTo>
                  <a:lnTo>
                    <a:pt x="173" y="89"/>
                  </a:lnTo>
                  <a:lnTo>
                    <a:pt x="182" y="88"/>
                  </a:lnTo>
                  <a:lnTo>
                    <a:pt x="246" y="92"/>
                  </a:lnTo>
                  <a:lnTo>
                    <a:pt x="248" y="0"/>
                  </a:lnTo>
                  <a:lnTo>
                    <a:pt x="236" y="0"/>
                  </a:lnTo>
                  <a:lnTo>
                    <a:pt x="229" y="0"/>
                  </a:lnTo>
                  <a:lnTo>
                    <a:pt x="221" y="0"/>
                  </a:lnTo>
                  <a:lnTo>
                    <a:pt x="204" y="2"/>
                  </a:lnTo>
                </a:path>
              </a:pathLst>
            </a:custGeom>
            <a:solidFill>
              <a:srgbClr val="FF8141"/>
            </a:solidFill>
            <a:ln w="12700" cap="rnd" cmpd="sng">
              <a:noFill/>
              <a:prstDash val="solid"/>
              <a:round/>
              <a:headEnd type="none" w="med" len="med"/>
              <a:tailEnd type="none" w="med" len="med"/>
            </a:ln>
            <a:effectLst/>
          </p:spPr>
          <p:txBody>
            <a:bodyPr/>
            <a:lstStyle/>
            <a:p>
              <a:endParaRPr lang="zh-CN" altLang="en-US"/>
            </a:p>
          </p:txBody>
        </p:sp>
        <p:sp>
          <p:nvSpPr>
            <p:cNvPr id="21" name="Freeform 88"/>
            <p:cNvSpPr>
              <a:spLocks/>
            </p:cNvSpPr>
            <p:nvPr/>
          </p:nvSpPr>
          <p:spPr bwMode="auto">
            <a:xfrm>
              <a:off x="2646" y="2036"/>
              <a:ext cx="123" cy="110"/>
            </a:xfrm>
            <a:custGeom>
              <a:avLst/>
              <a:gdLst/>
              <a:ahLst/>
              <a:cxnLst>
                <a:cxn ang="0">
                  <a:pos x="109" y="65"/>
                </a:cxn>
                <a:cxn ang="0">
                  <a:pos x="122" y="90"/>
                </a:cxn>
                <a:cxn ang="0">
                  <a:pos x="112" y="109"/>
                </a:cxn>
                <a:cxn ang="0">
                  <a:pos x="101" y="106"/>
                </a:cxn>
                <a:cxn ang="0">
                  <a:pos x="86" y="96"/>
                </a:cxn>
                <a:cxn ang="0">
                  <a:pos x="60" y="76"/>
                </a:cxn>
                <a:cxn ang="0">
                  <a:pos x="5" y="33"/>
                </a:cxn>
                <a:cxn ang="0">
                  <a:pos x="0" y="17"/>
                </a:cxn>
                <a:cxn ang="0">
                  <a:pos x="0" y="8"/>
                </a:cxn>
                <a:cxn ang="0">
                  <a:pos x="0" y="0"/>
                </a:cxn>
                <a:cxn ang="0">
                  <a:pos x="9" y="0"/>
                </a:cxn>
                <a:cxn ang="0">
                  <a:pos x="24" y="6"/>
                </a:cxn>
                <a:cxn ang="0">
                  <a:pos x="36" y="17"/>
                </a:cxn>
                <a:cxn ang="0">
                  <a:pos x="48" y="32"/>
                </a:cxn>
                <a:cxn ang="0">
                  <a:pos x="90" y="58"/>
                </a:cxn>
                <a:cxn ang="0">
                  <a:pos x="107" y="65"/>
                </a:cxn>
                <a:cxn ang="0">
                  <a:pos x="109" y="65"/>
                </a:cxn>
              </a:cxnLst>
              <a:rect l="0" t="0" r="r" b="b"/>
              <a:pathLst>
                <a:path w="123" h="110">
                  <a:moveTo>
                    <a:pt x="109" y="65"/>
                  </a:moveTo>
                  <a:lnTo>
                    <a:pt x="122" y="90"/>
                  </a:lnTo>
                  <a:lnTo>
                    <a:pt x="112" y="109"/>
                  </a:lnTo>
                  <a:lnTo>
                    <a:pt x="101" y="106"/>
                  </a:lnTo>
                  <a:lnTo>
                    <a:pt x="86" y="96"/>
                  </a:lnTo>
                  <a:lnTo>
                    <a:pt x="60" y="76"/>
                  </a:lnTo>
                  <a:lnTo>
                    <a:pt x="5" y="33"/>
                  </a:lnTo>
                  <a:lnTo>
                    <a:pt x="0" y="17"/>
                  </a:lnTo>
                  <a:lnTo>
                    <a:pt x="0" y="8"/>
                  </a:lnTo>
                  <a:lnTo>
                    <a:pt x="0" y="0"/>
                  </a:lnTo>
                  <a:lnTo>
                    <a:pt x="9" y="0"/>
                  </a:lnTo>
                  <a:lnTo>
                    <a:pt x="24" y="6"/>
                  </a:lnTo>
                  <a:lnTo>
                    <a:pt x="36" y="17"/>
                  </a:lnTo>
                  <a:lnTo>
                    <a:pt x="48" y="32"/>
                  </a:lnTo>
                  <a:lnTo>
                    <a:pt x="90" y="58"/>
                  </a:lnTo>
                  <a:lnTo>
                    <a:pt x="107" y="65"/>
                  </a:lnTo>
                  <a:lnTo>
                    <a:pt x="109" y="65"/>
                  </a:lnTo>
                </a:path>
              </a:pathLst>
            </a:custGeom>
            <a:solidFill>
              <a:srgbClr val="FF9F71"/>
            </a:solidFill>
            <a:ln w="12700" cap="rnd" cmpd="sng">
              <a:noFill/>
              <a:prstDash val="solid"/>
              <a:round/>
              <a:headEnd type="none" w="med" len="med"/>
              <a:tailEnd type="none" w="med" len="med"/>
            </a:ln>
            <a:effectLst/>
          </p:spPr>
          <p:txBody>
            <a:bodyPr/>
            <a:lstStyle/>
            <a:p>
              <a:endParaRPr lang="zh-CN" altLang="en-US"/>
            </a:p>
          </p:txBody>
        </p:sp>
        <p:sp>
          <p:nvSpPr>
            <p:cNvPr id="22" name="Freeform 89"/>
            <p:cNvSpPr>
              <a:spLocks/>
            </p:cNvSpPr>
            <p:nvPr/>
          </p:nvSpPr>
          <p:spPr bwMode="auto">
            <a:xfrm>
              <a:off x="2723" y="2127"/>
              <a:ext cx="50" cy="39"/>
            </a:xfrm>
            <a:custGeom>
              <a:avLst/>
              <a:gdLst/>
              <a:ahLst/>
              <a:cxnLst>
                <a:cxn ang="0">
                  <a:pos x="45" y="38"/>
                </a:cxn>
                <a:cxn ang="0">
                  <a:pos x="49" y="14"/>
                </a:cxn>
                <a:cxn ang="0">
                  <a:pos x="26" y="0"/>
                </a:cxn>
                <a:cxn ang="0">
                  <a:pos x="4" y="8"/>
                </a:cxn>
                <a:cxn ang="0">
                  <a:pos x="0" y="22"/>
                </a:cxn>
                <a:cxn ang="0">
                  <a:pos x="27" y="32"/>
                </a:cxn>
                <a:cxn ang="0">
                  <a:pos x="45" y="38"/>
                </a:cxn>
              </a:cxnLst>
              <a:rect l="0" t="0" r="r" b="b"/>
              <a:pathLst>
                <a:path w="50" h="39">
                  <a:moveTo>
                    <a:pt x="45" y="38"/>
                  </a:moveTo>
                  <a:lnTo>
                    <a:pt x="49" y="14"/>
                  </a:lnTo>
                  <a:lnTo>
                    <a:pt x="26" y="0"/>
                  </a:lnTo>
                  <a:lnTo>
                    <a:pt x="4" y="8"/>
                  </a:lnTo>
                  <a:lnTo>
                    <a:pt x="0" y="22"/>
                  </a:lnTo>
                  <a:lnTo>
                    <a:pt x="27" y="32"/>
                  </a:lnTo>
                  <a:lnTo>
                    <a:pt x="45" y="38"/>
                  </a:lnTo>
                </a:path>
              </a:pathLst>
            </a:custGeom>
            <a:solidFill>
              <a:srgbClr val="FFC0B6"/>
            </a:solidFill>
            <a:ln w="12700" cap="rnd" cmpd="sng">
              <a:noFill/>
              <a:prstDash val="solid"/>
              <a:round/>
              <a:headEnd type="none" w="med" len="med"/>
              <a:tailEnd type="none" w="med" len="med"/>
            </a:ln>
            <a:effectLst/>
          </p:spPr>
          <p:txBody>
            <a:bodyPr/>
            <a:lstStyle/>
            <a:p>
              <a:endParaRPr lang="zh-CN" altLang="en-US"/>
            </a:p>
          </p:txBody>
        </p:sp>
        <p:sp>
          <p:nvSpPr>
            <p:cNvPr id="23" name="Freeform 90"/>
            <p:cNvSpPr>
              <a:spLocks/>
            </p:cNvSpPr>
            <p:nvPr/>
          </p:nvSpPr>
          <p:spPr bwMode="auto">
            <a:xfrm>
              <a:off x="2662" y="2144"/>
              <a:ext cx="232" cy="91"/>
            </a:xfrm>
            <a:custGeom>
              <a:avLst/>
              <a:gdLst/>
              <a:ahLst/>
              <a:cxnLst>
                <a:cxn ang="0">
                  <a:pos x="227" y="41"/>
                </a:cxn>
                <a:cxn ang="0">
                  <a:pos x="221" y="22"/>
                </a:cxn>
                <a:cxn ang="0">
                  <a:pos x="195" y="18"/>
                </a:cxn>
                <a:cxn ang="0">
                  <a:pos x="181" y="18"/>
                </a:cxn>
                <a:cxn ang="0">
                  <a:pos x="169" y="18"/>
                </a:cxn>
                <a:cxn ang="0">
                  <a:pos x="115" y="38"/>
                </a:cxn>
                <a:cxn ang="0">
                  <a:pos x="94" y="39"/>
                </a:cxn>
                <a:cxn ang="0">
                  <a:pos x="73" y="35"/>
                </a:cxn>
                <a:cxn ang="0">
                  <a:pos x="40" y="14"/>
                </a:cxn>
                <a:cxn ang="0">
                  <a:pos x="20" y="3"/>
                </a:cxn>
                <a:cxn ang="0">
                  <a:pos x="5" y="0"/>
                </a:cxn>
                <a:cxn ang="0">
                  <a:pos x="0" y="8"/>
                </a:cxn>
                <a:cxn ang="0">
                  <a:pos x="0" y="15"/>
                </a:cxn>
                <a:cxn ang="0">
                  <a:pos x="1" y="22"/>
                </a:cxn>
                <a:cxn ang="0">
                  <a:pos x="18" y="40"/>
                </a:cxn>
                <a:cxn ang="0">
                  <a:pos x="41" y="55"/>
                </a:cxn>
                <a:cxn ang="0">
                  <a:pos x="70" y="76"/>
                </a:cxn>
                <a:cxn ang="0">
                  <a:pos x="88" y="87"/>
                </a:cxn>
                <a:cxn ang="0">
                  <a:pos x="102" y="90"/>
                </a:cxn>
                <a:cxn ang="0">
                  <a:pos x="106" y="85"/>
                </a:cxn>
                <a:cxn ang="0">
                  <a:pos x="108" y="77"/>
                </a:cxn>
                <a:cxn ang="0">
                  <a:pos x="114" y="62"/>
                </a:cxn>
                <a:cxn ang="0">
                  <a:pos x="168" y="49"/>
                </a:cxn>
                <a:cxn ang="0">
                  <a:pos x="231" y="43"/>
                </a:cxn>
                <a:cxn ang="0">
                  <a:pos x="227" y="41"/>
                </a:cxn>
              </a:cxnLst>
              <a:rect l="0" t="0" r="r" b="b"/>
              <a:pathLst>
                <a:path w="232" h="91">
                  <a:moveTo>
                    <a:pt x="227" y="41"/>
                  </a:moveTo>
                  <a:lnTo>
                    <a:pt x="221" y="22"/>
                  </a:lnTo>
                  <a:lnTo>
                    <a:pt x="195" y="18"/>
                  </a:lnTo>
                  <a:lnTo>
                    <a:pt x="181" y="18"/>
                  </a:lnTo>
                  <a:lnTo>
                    <a:pt x="169" y="18"/>
                  </a:lnTo>
                  <a:lnTo>
                    <a:pt x="115" y="38"/>
                  </a:lnTo>
                  <a:lnTo>
                    <a:pt x="94" y="39"/>
                  </a:lnTo>
                  <a:lnTo>
                    <a:pt x="73" y="35"/>
                  </a:lnTo>
                  <a:lnTo>
                    <a:pt x="40" y="14"/>
                  </a:lnTo>
                  <a:lnTo>
                    <a:pt x="20" y="3"/>
                  </a:lnTo>
                  <a:lnTo>
                    <a:pt x="5" y="0"/>
                  </a:lnTo>
                  <a:lnTo>
                    <a:pt x="0" y="8"/>
                  </a:lnTo>
                  <a:lnTo>
                    <a:pt x="0" y="15"/>
                  </a:lnTo>
                  <a:lnTo>
                    <a:pt x="1" y="22"/>
                  </a:lnTo>
                  <a:lnTo>
                    <a:pt x="18" y="40"/>
                  </a:lnTo>
                  <a:lnTo>
                    <a:pt x="41" y="55"/>
                  </a:lnTo>
                  <a:lnTo>
                    <a:pt x="70" y="76"/>
                  </a:lnTo>
                  <a:lnTo>
                    <a:pt x="88" y="87"/>
                  </a:lnTo>
                  <a:lnTo>
                    <a:pt x="102" y="90"/>
                  </a:lnTo>
                  <a:lnTo>
                    <a:pt x="106" y="85"/>
                  </a:lnTo>
                  <a:lnTo>
                    <a:pt x="108" y="77"/>
                  </a:lnTo>
                  <a:lnTo>
                    <a:pt x="114" y="62"/>
                  </a:lnTo>
                  <a:lnTo>
                    <a:pt x="168" y="49"/>
                  </a:lnTo>
                  <a:lnTo>
                    <a:pt x="231" y="43"/>
                  </a:lnTo>
                  <a:lnTo>
                    <a:pt x="227" y="41"/>
                  </a:lnTo>
                </a:path>
              </a:pathLst>
            </a:custGeom>
            <a:solidFill>
              <a:srgbClr val="FF9F71"/>
            </a:solidFill>
            <a:ln w="12700" cap="rnd" cmpd="sng">
              <a:noFill/>
              <a:prstDash val="solid"/>
              <a:round/>
              <a:headEnd type="none" w="med" len="med"/>
              <a:tailEnd type="none" w="med" len="med"/>
            </a:ln>
            <a:effectLst/>
          </p:spPr>
          <p:txBody>
            <a:bodyPr/>
            <a:lstStyle/>
            <a:p>
              <a:endParaRPr lang="zh-CN" altLang="en-US"/>
            </a:p>
          </p:txBody>
        </p:sp>
        <p:sp>
          <p:nvSpPr>
            <p:cNvPr id="24" name="Freeform 91"/>
            <p:cNvSpPr>
              <a:spLocks/>
            </p:cNvSpPr>
            <p:nvPr/>
          </p:nvSpPr>
          <p:spPr bwMode="auto">
            <a:xfrm>
              <a:off x="2707" y="2231"/>
              <a:ext cx="227" cy="74"/>
            </a:xfrm>
            <a:custGeom>
              <a:avLst/>
              <a:gdLst/>
              <a:ahLst/>
              <a:cxnLst>
                <a:cxn ang="0">
                  <a:pos x="226" y="10"/>
                </a:cxn>
                <a:cxn ang="0">
                  <a:pos x="211" y="1"/>
                </a:cxn>
                <a:cxn ang="0">
                  <a:pos x="206" y="0"/>
                </a:cxn>
                <a:cxn ang="0">
                  <a:pos x="199" y="0"/>
                </a:cxn>
                <a:cxn ang="0">
                  <a:pos x="182" y="4"/>
                </a:cxn>
                <a:cxn ang="0">
                  <a:pos x="152" y="14"/>
                </a:cxn>
                <a:cxn ang="0">
                  <a:pos x="140" y="15"/>
                </a:cxn>
                <a:cxn ang="0">
                  <a:pos x="124" y="20"/>
                </a:cxn>
                <a:cxn ang="0">
                  <a:pos x="96" y="29"/>
                </a:cxn>
                <a:cxn ang="0">
                  <a:pos x="78" y="36"/>
                </a:cxn>
                <a:cxn ang="0">
                  <a:pos x="69" y="39"/>
                </a:cxn>
                <a:cxn ang="0">
                  <a:pos x="60" y="39"/>
                </a:cxn>
                <a:cxn ang="0">
                  <a:pos x="32" y="21"/>
                </a:cxn>
                <a:cxn ang="0">
                  <a:pos x="18" y="11"/>
                </a:cxn>
                <a:cxn ang="0">
                  <a:pos x="4" y="8"/>
                </a:cxn>
                <a:cxn ang="0">
                  <a:pos x="0" y="17"/>
                </a:cxn>
                <a:cxn ang="0">
                  <a:pos x="1" y="31"/>
                </a:cxn>
                <a:cxn ang="0">
                  <a:pos x="5" y="37"/>
                </a:cxn>
                <a:cxn ang="0">
                  <a:pos x="14" y="43"/>
                </a:cxn>
                <a:cxn ang="0">
                  <a:pos x="35" y="52"/>
                </a:cxn>
                <a:cxn ang="0">
                  <a:pos x="65" y="67"/>
                </a:cxn>
                <a:cxn ang="0">
                  <a:pos x="82" y="72"/>
                </a:cxn>
                <a:cxn ang="0">
                  <a:pos x="90" y="73"/>
                </a:cxn>
                <a:cxn ang="0">
                  <a:pos x="98" y="73"/>
                </a:cxn>
                <a:cxn ang="0">
                  <a:pos x="101" y="69"/>
                </a:cxn>
                <a:cxn ang="0">
                  <a:pos x="101" y="60"/>
                </a:cxn>
                <a:cxn ang="0">
                  <a:pos x="100" y="52"/>
                </a:cxn>
                <a:cxn ang="0">
                  <a:pos x="104" y="46"/>
                </a:cxn>
                <a:cxn ang="0">
                  <a:pos x="149" y="40"/>
                </a:cxn>
                <a:cxn ang="0">
                  <a:pos x="193" y="25"/>
                </a:cxn>
                <a:cxn ang="0">
                  <a:pos x="226" y="10"/>
                </a:cxn>
              </a:cxnLst>
              <a:rect l="0" t="0" r="r" b="b"/>
              <a:pathLst>
                <a:path w="227" h="74">
                  <a:moveTo>
                    <a:pt x="226" y="10"/>
                  </a:moveTo>
                  <a:lnTo>
                    <a:pt x="211" y="1"/>
                  </a:lnTo>
                  <a:lnTo>
                    <a:pt x="206" y="0"/>
                  </a:lnTo>
                  <a:lnTo>
                    <a:pt x="199" y="0"/>
                  </a:lnTo>
                  <a:lnTo>
                    <a:pt x="182" y="4"/>
                  </a:lnTo>
                  <a:lnTo>
                    <a:pt x="152" y="14"/>
                  </a:lnTo>
                  <a:lnTo>
                    <a:pt x="140" y="15"/>
                  </a:lnTo>
                  <a:lnTo>
                    <a:pt x="124" y="20"/>
                  </a:lnTo>
                  <a:lnTo>
                    <a:pt x="96" y="29"/>
                  </a:lnTo>
                  <a:lnTo>
                    <a:pt x="78" y="36"/>
                  </a:lnTo>
                  <a:lnTo>
                    <a:pt x="69" y="39"/>
                  </a:lnTo>
                  <a:lnTo>
                    <a:pt x="60" y="39"/>
                  </a:lnTo>
                  <a:lnTo>
                    <a:pt x="32" y="21"/>
                  </a:lnTo>
                  <a:lnTo>
                    <a:pt x="18" y="11"/>
                  </a:lnTo>
                  <a:lnTo>
                    <a:pt x="4" y="8"/>
                  </a:lnTo>
                  <a:lnTo>
                    <a:pt x="0" y="17"/>
                  </a:lnTo>
                  <a:lnTo>
                    <a:pt x="1" y="31"/>
                  </a:lnTo>
                  <a:lnTo>
                    <a:pt x="5" y="37"/>
                  </a:lnTo>
                  <a:lnTo>
                    <a:pt x="14" y="43"/>
                  </a:lnTo>
                  <a:lnTo>
                    <a:pt x="35" y="52"/>
                  </a:lnTo>
                  <a:lnTo>
                    <a:pt x="65" y="67"/>
                  </a:lnTo>
                  <a:lnTo>
                    <a:pt x="82" y="72"/>
                  </a:lnTo>
                  <a:lnTo>
                    <a:pt x="90" y="73"/>
                  </a:lnTo>
                  <a:lnTo>
                    <a:pt x="98" y="73"/>
                  </a:lnTo>
                  <a:lnTo>
                    <a:pt x="101" y="69"/>
                  </a:lnTo>
                  <a:lnTo>
                    <a:pt x="101" y="60"/>
                  </a:lnTo>
                  <a:lnTo>
                    <a:pt x="100" y="52"/>
                  </a:lnTo>
                  <a:lnTo>
                    <a:pt x="104" y="46"/>
                  </a:lnTo>
                  <a:lnTo>
                    <a:pt x="149" y="40"/>
                  </a:lnTo>
                  <a:lnTo>
                    <a:pt x="193" y="25"/>
                  </a:lnTo>
                  <a:lnTo>
                    <a:pt x="226" y="10"/>
                  </a:lnTo>
                </a:path>
              </a:pathLst>
            </a:custGeom>
            <a:solidFill>
              <a:srgbClr val="FF9F71"/>
            </a:solidFill>
            <a:ln w="12700" cap="rnd" cmpd="sng">
              <a:noFill/>
              <a:prstDash val="solid"/>
              <a:round/>
              <a:headEnd type="none" w="med" len="med"/>
              <a:tailEnd type="none" w="med" len="med"/>
            </a:ln>
            <a:effectLst/>
          </p:spPr>
          <p:txBody>
            <a:bodyPr/>
            <a:lstStyle/>
            <a:p>
              <a:endParaRPr lang="zh-CN" altLang="en-US"/>
            </a:p>
          </p:txBody>
        </p:sp>
        <p:sp>
          <p:nvSpPr>
            <p:cNvPr id="25" name="Freeform 92"/>
            <p:cNvSpPr>
              <a:spLocks/>
            </p:cNvSpPr>
            <p:nvPr/>
          </p:nvSpPr>
          <p:spPr bwMode="auto">
            <a:xfrm>
              <a:off x="2778" y="2294"/>
              <a:ext cx="193" cy="78"/>
            </a:xfrm>
            <a:custGeom>
              <a:avLst/>
              <a:gdLst/>
              <a:ahLst/>
              <a:cxnLst>
                <a:cxn ang="0">
                  <a:pos x="192" y="9"/>
                </a:cxn>
                <a:cxn ang="0">
                  <a:pos x="167" y="1"/>
                </a:cxn>
                <a:cxn ang="0">
                  <a:pos x="160" y="0"/>
                </a:cxn>
                <a:cxn ang="0">
                  <a:pos x="149" y="1"/>
                </a:cxn>
                <a:cxn ang="0">
                  <a:pos x="131" y="9"/>
                </a:cxn>
                <a:cxn ang="0">
                  <a:pos x="80" y="29"/>
                </a:cxn>
                <a:cxn ang="0">
                  <a:pos x="68" y="38"/>
                </a:cxn>
                <a:cxn ang="0">
                  <a:pos x="64" y="42"/>
                </a:cxn>
                <a:cxn ang="0">
                  <a:pos x="57" y="43"/>
                </a:cxn>
                <a:cxn ang="0">
                  <a:pos x="30" y="34"/>
                </a:cxn>
                <a:cxn ang="0">
                  <a:pos x="17" y="31"/>
                </a:cxn>
                <a:cxn ang="0">
                  <a:pos x="10" y="30"/>
                </a:cxn>
                <a:cxn ang="0">
                  <a:pos x="2" y="30"/>
                </a:cxn>
                <a:cxn ang="0">
                  <a:pos x="0" y="36"/>
                </a:cxn>
                <a:cxn ang="0">
                  <a:pos x="2" y="48"/>
                </a:cxn>
                <a:cxn ang="0">
                  <a:pos x="12" y="59"/>
                </a:cxn>
                <a:cxn ang="0">
                  <a:pos x="29" y="67"/>
                </a:cxn>
                <a:cxn ang="0">
                  <a:pos x="46" y="76"/>
                </a:cxn>
                <a:cxn ang="0">
                  <a:pos x="55" y="77"/>
                </a:cxn>
                <a:cxn ang="0">
                  <a:pos x="66" y="75"/>
                </a:cxn>
                <a:cxn ang="0">
                  <a:pos x="71" y="72"/>
                </a:cxn>
                <a:cxn ang="0">
                  <a:pos x="71" y="67"/>
                </a:cxn>
                <a:cxn ang="0">
                  <a:pos x="71" y="62"/>
                </a:cxn>
                <a:cxn ang="0">
                  <a:pos x="75" y="56"/>
                </a:cxn>
                <a:cxn ang="0">
                  <a:pos x="136" y="33"/>
                </a:cxn>
                <a:cxn ang="0">
                  <a:pos x="170" y="22"/>
                </a:cxn>
                <a:cxn ang="0">
                  <a:pos x="192" y="9"/>
                </a:cxn>
              </a:cxnLst>
              <a:rect l="0" t="0" r="r" b="b"/>
              <a:pathLst>
                <a:path w="193" h="78">
                  <a:moveTo>
                    <a:pt x="192" y="9"/>
                  </a:moveTo>
                  <a:lnTo>
                    <a:pt x="167" y="1"/>
                  </a:lnTo>
                  <a:lnTo>
                    <a:pt x="160" y="0"/>
                  </a:lnTo>
                  <a:lnTo>
                    <a:pt x="149" y="1"/>
                  </a:lnTo>
                  <a:lnTo>
                    <a:pt x="131" y="9"/>
                  </a:lnTo>
                  <a:lnTo>
                    <a:pt x="80" y="29"/>
                  </a:lnTo>
                  <a:lnTo>
                    <a:pt x="68" y="38"/>
                  </a:lnTo>
                  <a:lnTo>
                    <a:pt x="64" y="42"/>
                  </a:lnTo>
                  <a:lnTo>
                    <a:pt x="57" y="43"/>
                  </a:lnTo>
                  <a:lnTo>
                    <a:pt x="30" y="34"/>
                  </a:lnTo>
                  <a:lnTo>
                    <a:pt x="17" y="31"/>
                  </a:lnTo>
                  <a:lnTo>
                    <a:pt x="10" y="30"/>
                  </a:lnTo>
                  <a:lnTo>
                    <a:pt x="2" y="30"/>
                  </a:lnTo>
                  <a:lnTo>
                    <a:pt x="0" y="36"/>
                  </a:lnTo>
                  <a:lnTo>
                    <a:pt x="2" y="48"/>
                  </a:lnTo>
                  <a:lnTo>
                    <a:pt x="12" y="59"/>
                  </a:lnTo>
                  <a:lnTo>
                    <a:pt x="29" y="67"/>
                  </a:lnTo>
                  <a:lnTo>
                    <a:pt x="46" y="76"/>
                  </a:lnTo>
                  <a:lnTo>
                    <a:pt x="55" y="77"/>
                  </a:lnTo>
                  <a:lnTo>
                    <a:pt x="66" y="75"/>
                  </a:lnTo>
                  <a:lnTo>
                    <a:pt x="71" y="72"/>
                  </a:lnTo>
                  <a:lnTo>
                    <a:pt x="71" y="67"/>
                  </a:lnTo>
                  <a:lnTo>
                    <a:pt x="71" y="62"/>
                  </a:lnTo>
                  <a:lnTo>
                    <a:pt x="75" y="56"/>
                  </a:lnTo>
                  <a:lnTo>
                    <a:pt x="136" y="33"/>
                  </a:lnTo>
                  <a:lnTo>
                    <a:pt x="170" y="22"/>
                  </a:lnTo>
                  <a:lnTo>
                    <a:pt x="192" y="9"/>
                  </a:lnTo>
                </a:path>
              </a:pathLst>
            </a:custGeom>
            <a:solidFill>
              <a:srgbClr val="FF9F71"/>
            </a:solidFill>
            <a:ln w="12700" cap="rnd" cmpd="sng">
              <a:noFill/>
              <a:prstDash val="solid"/>
              <a:round/>
              <a:headEnd type="none" w="med" len="med"/>
              <a:tailEnd type="none" w="med" len="med"/>
            </a:ln>
            <a:effectLst/>
          </p:spPr>
          <p:txBody>
            <a:bodyPr/>
            <a:lstStyle/>
            <a:p>
              <a:endParaRPr lang="zh-CN" altLang="en-US"/>
            </a:p>
          </p:txBody>
        </p:sp>
        <p:sp>
          <p:nvSpPr>
            <p:cNvPr id="26" name="Freeform 93"/>
            <p:cNvSpPr>
              <a:spLocks/>
            </p:cNvSpPr>
            <p:nvPr/>
          </p:nvSpPr>
          <p:spPr bwMode="auto">
            <a:xfrm>
              <a:off x="3257" y="2221"/>
              <a:ext cx="187" cy="36"/>
            </a:xfrm>
            <a:custGeom>
              <a:avLst/>
              <a:gdLst/>
              <a:ahLst/>
              <a:cxnLst>
                <a:cxn ang="0">
                  <a:pos x="148" y="0"/>
                </a:cxn>
                <a:cxn ang="0">
                  <a:pos x="110" y="0"/>
                </a:cxn>
                <a:cxn ang="0">
                  <a:pos x="80" y="0"/>
                </a:cxn>
                <a:cxn ang="0">
                  <a:pos x="66" y="0"/>
                </a:cxn>
                <a:cxn ang="0">
                  <a:pos x="55" y="0"/>
                </a:cxn>
                <a:cxn ang="0">
                  <a:pos x="6" y="7"/>
                </a:cxn>
                <a:cxn ang="0">
                  <a:pos x="0" y="17"/>
                </a:cxn>
                <a:cxn ang="0">
                  <a:pos x="0" y="25"/>
                </a:cxn>
                <a:cxn ang="0">
                  <a:pos x="5" y="30"/>
                </a:cxn>
                <a:cxn ang="0">
                  <a:pos x="29" y="34"/>
                </a:cxn>
                <a:cxn ang="0">
                  <a:pos x="45" y="34"/>
                </a:cxn>
                <a:cxn ang="0">
                  <a:pos x="54" y="34"/>
                </a:cxn>
                <a:cxn ang="0">
                  <a:pos x="64" y="35"/>
                </a:cxn>
                <a:cxn ang="0">
                  <a:pos x="102" y="34"/>
                </a:cxn>
                <a:cxn ang="0">
                  <a:pos x="119" y="33"/>
                </a:cxn>
                <a:cxn ang="0">
                  <a:pos x="133" y="32"/>
                </a:cxn>
                <a:cxn ang="0">
                  <a:pos x="147" y="32"/>
                </a:cxn>
                <a:cxn ang="0">
                  <a:pos x="156" y="32"/>
                </a:cxn>
                <a:cxn ang="0">
                  <a:pos x="165" y="33"/>
                </a:cxn>
                <a:cxn ang="0">
                  <a:pos x="186" y="34"/>
                </a:cxn>
                <a:cxn ang="0">
                  <a:pos x="186" y="20"/>
                </a:cxn>
                <a:cxn ang="0">
                  <a:pos x="186" y="10"/>
                </a:cxn>
                <a:cxn ang="0">
                  <a:pos x="186" y="0"/>
                </a:cxn>
                <a:cxn ang="0">
                  <a:pos x="150" y="0"/>
                </a:cxn>
                <a:cxn ang="0">
                  <a:pos x="148" y="0"/>
                </a:cxn>
              </a:cxnLst>
              <a:rect l="0" t="0" r="r" b="b"/>
              <a:pathLst>
                <a:path w="187" h="36">
                  <a:moveTo>
                    <a:pt x="148" y="0"/>
                  </a:moveTo>
                  <a:lnTo>
                    <a:pt x="110" y="0"/>
                  </a:lnTo>
                  <a:lnTo>
                    <a:pt x="80" y="0"/>
                  </a:lnTo>
                  <a:lnTo>
                    <a:pt x="66" y="0"/>
                  </a:lnTo>
                  <a:lnTo>
                    <a:pt x="55" y="0"/>
                  </a:lnTo>
                  <a:lnTo>
                    <a:pt x="6" y="7"/>
                  </a:lnTo>
                  <a:lnTo>
                    <a:pt x="0" y="17"/>
                  </a:lnTo>
                  <a:lnTo>
                    <a:pt x="0" y="25"/>
                  </a:lnTo>
                  <a:lnTo>
                    <a:pt x="5" y="30"/>
                  </a:lnTo>
                  <a:lnTo>
                    <a:pt x="29" y="34"/>
                  </a:lnTo>
                  <a:lnTo>
                    <a:pt x="45" y="34"/>
                  </a:lnTo>
                  <a:lnTo>
                    <a:pt x="54" y="34"/>
                  </a:lnTo>
                  <a:lnTo>
                    <a:pt x="64" y="35"/>
                  </a:lnTo>
                  <a:lnTo>
                    <a:pt x="102" y="34"/>
                  </a:lnTo>
                  <a:lnTo>
                    <a:pt x="119" y="33"/>
                  </a:lnTo>
                  <a:lnTo>
                    <a:pt x="133" y="32"/>
                  </a:lnTo>
                  <a:lnTo>
                    <a:pt x="147" y="32"/>
                  </a:lnTo>
                  <a:lnTo>
                    <a:pt x="156" y="32"/>
                  </a:lnTo>
                  <a:lnTo>
                    <a:pt x="165" y="33"/>
                  </a:lnTo>
                  <a:lnTo>
                    <a:pt x="186" y="34"/>
                  </a:lnTo>
                  <a:lnTo>
                    <a:pt x="186" y="20"/>
                  </a:lnTo>
                  <a:lnTo>
                    <a:pt x="186" y="10"/>
                  </a:lnTo>
                  <a:lnTo>
                    <a:pt x="186" y="0"/>
                  </a:lnTo>
                  <a:lnTo>
                    <a:pt x="150" y="0"/>
                  </a:lnTo>
                  <a:lnTo>
                    <a:pt x="148" y="0"/>
                  </a:lnTo>
                </a:path>
              </a:pathLst>
            </a:custGeom>
            <a:solidFill>
              <a:srgbClr val="FF9F71"/>
            </a:solidFill>
            <a:ln w="12700" cap="rnd" cmpd="sng">
              <a:noFill/>
              <a:prstDash val="solid"/>
              <a:round/>
              <a:headEnd type="none" w="med" len="med"/>
              <a:tailEnd type="none" w="med" len="med"/>
            </a:ln>
            <a:effectLst/>
          </p:spPr>
          <p:txBody>
            <a:bodyPr/>
            <a:lstStyle/>
            <a:p>
              <a:endParaRPr lang="zh-CN" altLang="en-US"/>
            </a:p>
          </p:txBody>
        </p:sp>
        <p:sp>
          <p:nvSpPr>
            <p:cNvPr id="27" name="Freeform 94"/>
            <p:cNvSpPr>
              <a:spLocks/>
            </p:cNvSpPr>
            <p:nvPr/>
          </p:nvSpPr>
          <p:spPr bwMode="auto">
            <a:xfrm>
              <a:off x="2864" y="2178"/>
              <a:ext cx="59" cy="41"/>
            </a:xfrm>
            <a:custGeom>
              <a:avLst/>
              <a:gdLst/>
              <a:ahLst/>
              <a:cxnLst>
                <a:cxn ang="0">
                  <a:pos x="2" y="40"/>
                </a:cxn>
                <a:cxn ang="0">
                  <a:pos x="0" y="18"/>
                </a:cxn>
                <a:cxn ang="0">
                  <a:pos x="9" y="6"/>
                </a:cxn>
                <a:cxn ang="0">
                  <a:pos x="24" y="0"/>
                </a:cxn>
                <a:cxn ang="0">
                  <a:pos x="40" y="3"/>
                </a:cxn>
                <a:cxn ang="0">
                  <a:pos x="55" y="11"/>
                </a:cxn>
                <a:cxn ang="0">
                  <a:pos x="58" y="21"/>
                </a:cxn>
                <a:cxn ang="0">
                  <a:pos x="36" y="31"/>
                </a:cxn>
                <a:cxn ang="0">
                  <a:pos x="2" y="40"/>
                </a:cxn>
              </a:cxnLst>
              <a:rect l="0" t="0" r="r" b="b"/>
              <a:pathLst>
                <a:path w="59" h="41">
                  <a:moveTo>
                    <a:pt x="2" y="40"/>
                  </a:moveTo>
                  <a:lnTo>
                    <a:pt x="0" y="18"/>
                  </a:lnTo>
                  <a:lnTo>
                    <a:pt x="9" y="6"/>
                  </a:lnTo>
                  <a:lnTo>
                    <a:pt x="24" y="0"/>
                  </a:lnTo>
                  <a:lnTo>
                    <a:pt x="40" y="3"/>
                  </a:lnTo>
                  <a:lnTo>
                    <a:pt x="55" y="11"/>
                  </a:lnTo>
                  <a:lnTo>
                    <a:pt x="58" y="21"/>
                  </a:lnTo>
                  <a:lnTo>
                    <a:pt x="36" y="31"/>
                  </a:lnTo>
                  <a:lnTo>
                    <a:pt x="2" y="40"/>
                  </a:lnTo>
                </a:path>
              </a:pathLst>
            </a:custGeom>
            <a:solidFill>
              <a:srgbClr val="FFC0B6"/>
            </a:solidFill>
            <a:ln w="12700" cap="rnd" cmpd="sng">
              <a:noFill/>
              <a:prstDash val="solid"/>
              <a:round/>
              <a:headEnd type="none" w="med" len="med"/>
              <a:tailEnd type="none" w="med" len="med"/>
            </a:ln>
            <a:effectLst/>
          </p:spPr>
          <p:txBody>
            <a:bodyPr/>
            <a:lstStyle/>
            <a:p>
              <a:endParaRPr lang="zh-CN" altLang="en-US"/>
            </a:p>
          </p:txBody>
        </p:sp>
        <p:sp>
          <p:nvSpPr>
            <p:cNvPr id="28" name="Freeform 95"/>
            <p:cNvSpPr>
              <a:spLocks/>
            </p:cNvSpPr>
            <p:nvPr/>
          </p:nvSpPr>
          <p:spPr bwMode="auto">
            <a:xfrm>
              <a:off x="2910" y="2240"/>
              <a:ext cx="52" cy="37"/>
            </a:xfrm>
            <a:custGeom>
              <a:avLst/>
              <a:gdLst/>
              <a:ahLst/>
              <a:cxnLst>
                <a:cxn ang="0">
                  <a:pos x="0" y="31"/>
                </a:cxn>
                <a:cxn ang="0">
                  <a:pos x="0" y="17"/>
                </a:cxn>
                <a:cxn ang="0">
                  <a:pos x="8" y="6"/>
                </a:cxn>
                <a:cxn ang="0">
                  <a:pos x="21" y="0"/>
                </a:cxn>
                <a:cxn ang="0">
                  <a:pos x="35" y="3"/>
                </a:cxn>
                <a:cxn ang="0">
                  <a:pos x="48" y="11"/>
                </a:cxn>
                <a:cxn ang="0">
                  <a:pos x="51" y="20"/>
                </a:cxn>
                <a:cxn ang="0">
                  <a:pos x="31" y="29"/>
                </a:cxn>
                <a:cxn ang="0">
                  <a:pos x="17" y="33"/>
                </a:cxn>
                <a:cxn ang="0">
                  <a:pos x="11" y="36"/>
                </a:cxn>
                <a:cxn ang="0">
                  <a:pos x="0" y="31"/>
                </a:cxn>
              </a:cxnLst>
              <a:rect l="0" t="0" r="r" b="b"/>
              <a:pathLst>
                <a:path w="52" h="37">
                  <a:moveTo>
                    <a:pt x="0" y="31"/>
                  </a:moveTo>
                  <a:lnTo>
                    <a:pt x="0" y="17"/>
                  </a:lnTo>
                  <a:lnTo>
                    <a:pt x="8" y="6"/>
                  </a:lnTo>
                  <a:lnTo>
                    <a:pt x="21" y="0"/>
                  </a:lnTo>
                  <a:lnTo>
                    <a:pt x="35" y="3"/>
                  </a:lnTo>
                  <a:lnTo>
                    <a:pt x="48" y="11"/>
                  </a:lnTo>
                  <a:lnTo>
                    <a:pt x="51" y="20"/>
                  </a:lnTo>
                  <a:lnTo>
                    <a:pt x="31" y="29"/>
                  </a:lnTo>
                  <a:lnTo>
                    <a:pt x="17" y="33"/>
                  </a:lnTo>
                  <a:lnTo>
                    <a:pt x="11" y="36"/>
                  </a:lnTo>
                  <a:lnTo>
                    <a:pt x="0" y="31"/>
                  </a:lnTo>
                </a:path>
              </a:pathLst>
            </a:custGeom>
            <a:solidFill>
              <a:srgbClr val="FFC0B6"/>
            </a:solidFill>
            <a:ln w="12700" cap="rnd" cmpd="sng">
              <a:noFill/>
              <a:prstDash val="solid"/>
              <a:round/>
              <a:headEnd type="none" w="med" len="med"/>
              <a:tailEnd type="none" w="med" len="med"/>
            </a:ln>
            <a:effectLst/>
          </p:spPr>
          <p:txBody>
            <a:bodyPr/>
            <a:lstStyle/>
            <a:p>
              <a:endParaRPr lang="zh-CN" altLang="en-US"/>
            </a:p>
          </p:txBody>
        </p:sp>
        <p:sp>
          <p:nvSpPr>
            <p:cNvPr id="29" name="Freeform 96"/>
            <p:cNvSpPr>
              <a:spLocks/>
            </p:cNvSpPr>
            <p:nvPr/>
          </p:nvSpPr>
          <p:spPr bwMode="auto">
            <a:xfrm>
              <a:off x="2951" y="2297"/>
              <a:ext cx="43" cy="39"/>
            </a:xfrm>
            <a:custGeom>
              <a:avLst/>
              <a:gdLst/>
              <a:ahLst/>
              <a:cxnLst>
                <a:cxn ang="0">
                  <a:pos x="9" y="38"/>
                </a:cxn>
                <a:cxn ang="0">
                  <a:pos x="0" y="30"/>
                </a:cxn>
                <a:cxn ang="0">
                  <a:pos x="0" y="14"/>
                </a:cxn>
                <a:cxn ang="0">
                  <a:pos x="5" y="0"/>
                </a:cxn>
                <a:cxn ang="0">
                  <a:pos x="20" y="0"/>
                </a:cxn>
                <a:cxn ang="0">
                  <a:pos x="35" y="3"/>
                </a:cxn>
                <a:cxn ang="0">
                  <a:pos x="42" y="12"/>
                </a:cxn>
                <a:cxn ang="0">
                  <a:pos x="28" y="26"/>
                </a:cxn>
                <a:cxn ang="0">
                  <a:pos x="16" y="34"/>
                </a:cxn>
                <a:cxn ang="0">
                  <a:pos x="9" y="38"/>
                </a:cxn>
              </a:cxnLst>
              <a:rect l="0" t="0" r="r" b="b"/>
              <a:pathLst>
                <a:path w="43" h="39">
                  <a:moveTo>
                    <a:pt x="9" y="38"/>
                  </a:moveTo>
                  <a:lnTo>
                    <a:pt x="0" y="30"/>
                  </a:lnTo>
                  <a:lnTo>
                    <a:pt x="0" y="14"/>
                  </a:lnTo>
                  <a:lnTo>
                    <a:pt x="5" y="0"/>
                  </a:lnTo>
                  <a:lnTo>
                    <a:pt x="20" y="0"/>
                  </a:lnTo>
                  <a:lnTo>
                    <a:pt x="35" y="3"/>
                  </a:lnTo>
                  <a:lnTo>
                    <a:pt x="42" y="12"/>
                  </a:lnTo>
                  <a:lnTo>
                    <a:pt x="28" y="26"/>
                  </a:lnTo>
                  <a:lnTo>
                    <a:pt x="16" y="34"/>
                  </a:lnTo>
                  <a:lnTo>
                    <a:pt x="9" y="38"/>
                  </a:lnTo>
                </a:path>
              </a:pathLst>
            </a:custGeom>
            <a:solidFill>
              <a:srgbClr val="FFC0B6"/>
            </a:solidFill>
            <a:ln w="12700" cap="rnd" cmpd="sng">
              <a:noFill/>
              <a:prstDash val="solid"/>
              <a:round/>
              <a:headEnd type="none" w="med" len="med"/>
              <a:tailEnd type="none" w="med" len="med"/>
            </a:ln>
            <a:effectLst/>
          </p:spPr>
          <p:txBody>
            <a:bodyPr/>
            <a:lstStyle/>
            <a:p>
              <a:endParaRPr lang="zh-CN" altLang="en-US"/>
            </a:p>
          </p:txBody>
        </p:sp>
        <p:sp>
          <p:nvSpPr>
            <p:cNvPr id="30" name="Line 97"/>
            <p:cNvSpPr>
              <a:spLocks noChangeShapeType="1"/>
            </p:cNvSpPr>
            <p:nvPr/>
          </p:nvSpPr>
          <p:spPr bwMode="auto">
            <a:xfrm flipH="1" flipV="1">
              <a:off x="2067" y="1529"/>
              <a:ext cx="614" cy="471"/>
            </a:xfrm>
            <a:prstGeom prst="line">
              <a:avLst/>
            </a:prstGeom>
            <a:noFill/>
            <a:ln w="12700">
              <a:solidFill>
                <a:srgbClr val="FFFFFF"/>
              </a:solidFill>
              <a:round/>
              <a:headEnd/>
              <a:tailEnd/>
            </a:ln>
            <a:effectLst/>
          </p:spPr>
          <p:txBody>
            <a:bodyPr wrap="none" anchor="ctr"/>
            <a:lstStyle/>
            <a:p>
              <a:endParaRPr lang="zh-CN" altLang="en-US"/>
            </a:p>
          </p:txBody>
        </p:sp>
        <p:sp>
          <p:nvSpPr>
            <p:cNvPr id="31" name="Line 98"/>
            <p:cNvSpPr>
              <a:spLocks noChangeShapeType="1"/>
            </p:cNvSpPr>
            <p:nvPr/>
          </p:nvSpPr>
          <p:spPr bwMode="auto">
            <a:xfrm flipH="1" flipV="1">
              <a:off x="2061" y="1535"/>
              <a:ext cx="628" cy="493"/>
            </a:xfrm>
            <a:prstGeom prst="line">
              <a:avLst/>
            </a:prstGeom>
            <a:noFill/>
            <a:ln w="12700">
              <a:solidFill>
                <a:srgbClr val="4F4F4F"/>
              </a:solidFill>
              <a:round/>
              <a:headEnd/>
              <a:tailEnd/>
            </a:ln>
            <a:effectLst/>
          </p:spPr>
          <p:txBody>
            <a:bodyPr wrap="none" anchor="ctr"/>
            <a:lstStyle/>
            <a:p>
              <a:endParaRPr lang="zh-CN" altLang="en-US"/>
            </a:p>
          </p:txBody>
        </p:sp>
        <p:sp>
          <p:nvSpPr>
            <p:cNvPr id="32" name="Freeform 99"/>
            <p:cNvSpPr>
              <a:spLocks/>
            </p:cNvSpPr>
            <p:nvPr/>
          </p:nvSpPr>
          <p:spPr bwMode="auto">
            <a:xfrm>
              <a:off x="2918" y="2350"/>
              <a:ext cx="526" cy="83"/>
            </a:xfrm>
            <a:custGeom>
              <a:avLst/>
              <a:gdLst/>
              <a:ahLst/>
              <a:cxnLst>
                <a:cxn ang="0">
                  <a:pos x="525" y="26"/>
                </a:cxn>
                <a:cxn ang="0">
                  <a:pos x="525" y="81"/>
                </a:cxn>
                <a:cxn ang="0">
                  <a:pos x="367" y="56"/>
                </a:cxn>
                <a:cxn ang="0">
                  <a:pos x="334" y="53"/>
                </a:cxn>
                <a:cxn ang="0">
                  <a:pos x="316" y="53"/>
                </a:cxn>
                <a:cxn ang="0">
                  <a:pos x="309" y="53"/>
                </a:cxn>
                <a:cxn ang="0">
                  <a:pos x="300" y="53"/>
                </a:cxn>
                <a:cxn ang="0">
                  <a:pos x="239" y="76"/>
                </a:cxn>
                <a:cxn ang="0">
                  <a:pos x="214" y="80"/>
                </a:cxn>
                <a:cxn ang="0">
                  <a:pos x="200" y="82"/>
                </a:cxn>
                <a:cxn ang="0">
                  <a:pos x="188" y="82"/>
                </a:cxn>
                <a:cxn ang="0">
                  <a:pos x="95" y="59"/>
                </a:cxn>
                <a:cxn ang="0">
                  <a:pos x="28" y="36"/>
                </a:cxn>
                <a:cxn ang="0">
                  <a:pos x="0" y="20"/>
                </a:cxn>
                <a:cxn ang="0">
                  <a:pos x="39" y="0"/>
                </a:cxn>
                <a:cxn ang="0">
                  <a:pos x="47" y="17"/>
                </a:cxn>
                <a:cxn ang="0">
                  <a:pos x="61" y="31"/>
                </a:cxn>
                <a:cxn ang="0">
                  <a:pos x="120" y="50"/>
                </a:cxn>
                <a:cxn ang="0">
                  <a:pos x="156" y="57"/>
                </a:cxn>
                <a:cxn ang="0">
                  <a:pos x="171" y="59"/>
                </a:cxn>
                <a:cxn ang="0">
                  <a:pos x="183" y="59"/>
                </a:cxn>
                <a:cxn ang="0">
                  <a:pos x="248" y="43"/>
                </a:cxn>
                <a:cxn ang="0">
                  <a:pos x="261" y="36"/>
                </a:cxn>
                <a:cxn ang="0">
                  <a:pos x="271" y="23"/>
                </a:cxn>
                <a:cxn ang="0">
                  <a:pos x="280" y="12"/>
                </a:cxn>
                <a:cxn ang="0">
                  <a:pos x="286" y="9"/>
                </a:cxn>
                <a:cxn ang="0">
                  <a:pos x="294" y="8"/>
                </a:cxn>
                <a:cxn ang="0">
                  <a:pos x="378" y="26"/>
                </a:cxn>
                <a:cxn ang="0">
                  <a:pos x="419" y="28"/>
                </a:cxn>
                <a:cxn ang="0">
                  <a:pos x="461" y="22"/>
                </a:cxn>
                <a:cxn ang="0">
                  <a:pos x="477" y="19"/>
                </a:cxn>
                <a:cxn ang="0">
                  <a:pos x="488" y="19"/>
                </a:cxn>
                <a:cxn ang="0">
                  <a:pos x="499" y="21"/>
                </a:cxn>
                <a:cxn ang="0">
                  <a:pos x="525" y="26"/>
                </a:cxn>
              </a:cxnLst>
              <a:rect l="0" t="0" r="r" b="b"/>
              <a:pathLst>
                <a:path w="526" h="83">
                  <a:moveTo>
                    <a:pt x="525" y="26"/>
                  </a:moveTo>
                  <a:lnTo>
                    <a:pt x="525" y="81"/>
                  </a:lnTo>
                  <a:lnTo>
                    <a:pt x="367" y="56"/>
                  </a:lnTo>
                  <a:lnTo>
                    <a:pt x="334" y="53"/>
                  </a:lnTo>
                  <a:lnTo>
                    <a:pt x="316" y="53"/>
                  </a:lnTo>
                  <a:lnTo>
                    <a:pt x="309" y="53"/>
                  </a:lnTo>
                  <a:lnTo>
                    <a:pt x="300" y="53"/>
                  </a:lnTo>
                  <a:lnTo>
                    <a:pt x="239" y="76"/>
                  </a:lnTo>
                  <a:lnTo>
                    <a:pt x="214" y="80"/>
                  </a:lnTo>
                  <a:lnTo>
                    <a:pt x="200" y="82"/>
                  </a:lnTo>
                  <a:lnTo>
                    <a:pt x="188" y="82"/>
                  </a:lnTo>
                  <a:lnTo>
                    <a:pt x="95" y="59"/>
                  </a:lnTo>
                  <a:lnTo>
                    <a:pt x="28" y="36"/>
                  </a:lnTo>
                  <a:lnTo>
                    <a:pt x="0" y="20"/>
                  </a:lnTo>
                  <a:lnTo>
                    <a:pt x="39" y="0"/>
                  </a:lnTo>
                  <a:lnTo>
                    <a:pt x="47" y="17"/>
                  </a:lnTo>
                  <a:lnTo>
                    <a:pt x="61" y="31"/>
                  </a:lnTo>
                  <a:lnTo>
                    <a:pt x="120" y="50"/>
                  </a:lnTo>
                  <a:lnTo>
                    <a:pt x="156" y="57"/>
                  </a:lnTo>
                  <a:lnTo>
                    <a:pt x="171" y="59"/>
                  </a:lnTo>
                  <a:lnTo>
                    <a:pt x="183" y="59"/>
                  </a:lnTo>
                  <a:lnTo>
                    <a:pt x="248" y="43"/>
                  </a:lnTo>
                  <a:lnTo>
                    <a:pt x="261" y="36"/>
                  </a:lnTo>
                  <a:lnTo>
                    <a:pt x="271" y="23"/>
                  </a:lnTo>
                  <a:lnTo>
                    <a:pt x="280" y="12"/>
                  </a:lnTo>
                  <a:lnTo>
                    <a:pt x="286" y="9"/>
                  </a:lnTo>
                  <a:lnTo>
                    <a:pt x="294" y="8"/>
                  </a:lnTo>
                  <a:lnTo>
                    <a:pt x="378" y="26"/>
                  </a:lnTo>
                  <a:lnTo>
                    <a:pt x="419" y="28"/>
                  </a:lnTo>
                  <a:lnTo>
                    <a:pt x="461" y="22"/>
                  </a:lnTo>
                  <a:lnTo>
                    <a:pt x="477" y="19"/>
                  </a:lnTo>
                  <a:lnTo>
                    <a:pt x="488" y="19"/>
                  </a:lnTo>
                  <a:lnTo>
                    <a:pt x="499" y="21"/>
                  </a:lnTo>
                  <a:lnTo>
                    <a:pt x="525" y="26"/>
                  </a:lnTo>
                </a:path>
              </a:pathLst>
            </a:custGeom>
            <a:solidFill>
              <a:srgbClr val="A13F00"/>
            </a:solidFill>
            <a:ln w="12700" cap="rnd" cmpd="sng">
              <a:noFill/>
              <a:prstDash val="solid"/>
              <a:round/>
              <a:headEnd type="none" w="med" len="med"/>
              <a:tailEnd type="none" w="med" len="med"/>
            </a:ln>
            <a:effectLst/>
          </p:spPr>
          <p:txBody>
            <a:bodyPr/>
            <a:lstStyle/>
            <a:p>
              <a:endParaRPr lang="zh-CN" altLang="en-US"/>
            </a:p>
          </p:txBody>
        </p:sp>
        <p:sp>
          <p:nvSpPr>
            <p:cNvPr id="33" name="Freeform 100"/>
            <p:cNvSpPr>
              <a:spLocks/>
            </p:cNvSpPr>
            <p:nvPr/>
          </p:nvSpPr>
          <p:spPr bwMode="auto">
            <a:xfrm>
              <a:off x="2716" y="2213"/>
              <a:ext cx="160" cy="40"/>
            </a:xfrm>
            <a:custGeom>
              <a:avLst/>
              <a:gdLst/>
              <a:ahLst/>
              <a:cxnLst>
                <a:cxn ang="0">
                  <a:pos x="159" y="12"/>
                </a:cxn>
                <a:cxn ang="0">
                  <a:pos x="152" y="6"/>
                </a:cxn>
                <a:cxn ang="0">
                  <a:pos x="134" y="0"/>
                </a:cxn>
                <a:cxn ang="0">
                  <a:pos x="124" y="0"/>
                </a:cxn>
                <a:cxn ang="0">
                  <a:pos x="114" y="3"/>
                </a:cxn>
                <a:cxn ang="0">
                  <a:pos x="63" y="10"/>
                </a:cxn>
                <a:cxn ang="0">
                  <a:pos x="56" y="27"/>
                </a:cxn>
                <a:cxn ang="0">
                  <a:pos x="37" y="23"/>
                </a:cxn>
                <a:cxn ang="0">
                  <a:pos x="17" y="15"/>
                </a:cxn>
                <a:cxn ang="0">
                  <a:pos x="0" y="9"/>
                </a:cxn>
                <a:cxn ang="0">
                  <a:pos x="39" y="37"/>
                </a:cxn>
                <a:cxn ang="0">
                  <a:pos x="56" y="39"/>
                </a:cxn>
                <a:cxn ang="0">
                  <a:pos x="76" y="37"/>
                </a:cxn>
                <a:cxn ang="0">
                  <a:pos x="159" y="12"/>
                </a:cxn>
              </a:cxnLst>
              <a:rect l="0" t="0" r="r" b="b"/>
              <a:pathLst>
                <a:path w="160" h="40">
                  <a:moveTo>
                    <a:pt x="159" y="12"/>
                  </a:moveTo>
                  <a:lnTo>
                    <a:pt x="152" y="6"/>
                  </a:lnTo>
                  <a:lnTo>
                    <a:pt x="134" y="0"/>
                  </a:lnTo>
                  <a:lnTo>
                    <a:pt x="124" y="0"/>
                  </a:lnTo>
                  <a:lnTo>
                    <a:pt x="114" y="3"/>
                  </a:lnTo>
                  <a:lnTo>
                    <a:pt x="63" y="10"/>
                  </a:lnTo>
                  <a:lnTo>
                    <a:pt x="56" y="27"/>
                  </a:lnTo>
                  <a:lnTo>
                    <a:pt x="37" y="23"/>
                  </a:lnTo>
                  <a:lnTo>
                    <a:pt x="17" y="15"/>
                  </a:lnTo>
                  <a:lnTo>
                    <a:pt x="0" y="9"/>
                  </a:lnTo>
                  <a:lnTo>
                    <a:pt x="39" y="37"/>
                  </a:lnTo>
                  <a:lnTo>
                    <a:pt x="56" y="39"/>
                  </a:lnTo>
                  <a:lnTo>
                    <a:pt x="76" y="37"/>
                  </a:lnTo>
                  <a:lnTo>
                    <a:pt x="159" y="12"/>
                  </a:lnTo>
                </a:path>
              </a:pathLst>
            </a:custGeom>
            <a:solidFill>
              <a:srgbClr val="BF4100"/>
            </a:solidFill>
            <a:ln w="12700" cap="rnd" cmpd="sng">
              <a:noFill/>
              <a:prstDash val="solid"/>
              <a:round/>
              <a:headEnd type="none" w="med" len="med"/>
              <a:tailEnd type="none" w="med" len="med"/>
            </a:ln>
            <a:effectLst/>
          </p:spPr>
          <p:txBody>
            <a:bodyPr/>
            <a:lstStyle/>
            <a:p>
              <a:endParaRPr lang="zh-CN" altLang="en-US"/>
            </a:p>
          </p:txBody>
        </p:sp>
        <p:sp>
          <p:nvSpPr>
            <p:cNvPr id="34" name="Freeform 101"/>
            <p:cNvSpPr>
              <a:spLocks/>
            </p:cNvSpPr>
            <p:nvPr/>
          </p:nvSpPr>
          <p:spPr bwMode="auto">
            <a:xfrm>
              <a:off x="2752" y="2282"/>
              <a:ext cx="172" cy="39"/>
            </a:xfrm>
            <a:custGeom>
              <a:avLst/>
              <a:gdLst/>
              <a:ahLst/>
              <a:cxnLst>
                <a:cxn ang="0">
                  <a:pos x="171" y="4"/>
                </a:cxn>
                <a:cxn ang="0">
                  <a:pos x="159" y="0"/>
                </a:cxn>
                <a:cxn ang="0">
                  <a:pos x="135" y="1"/>
                </a:cxn>
                <a:cxn ang="0">
                  <a:pos x="128" y="6"/>
                </a:cxn>
                <a:cxn ang="0">
                  <a:pos x="119" y="12"/>
                </a:cxn>
                <a:cxn ang="0">
                  <a:pos x="99" y="12"/>
                </a:cxn>
                <a:cxn ang="0">
                  <a:pos x="85" y="12"/>
                </a:cxn>
                <a:cxn ang="0">
                  <a:pos x="75" y="13"/>
                </a:cxn>
                <a:cxn ang="0">
                  <a:pos x="57" y="25"/>
                </a:cxn>
                <a:cxn ang="0">
                  <a:pos x="48" y="25"/>
                </a:cxn>
                <a:cxn ang="0">
                  <a:pos x="35" y="25"/>
                </a:cxn>
                <a:cxn ang="0">
                  <a:pos x="12" y="19"/>
                </a:cxn>
                <a:cxn ang="0">
                  <a:pos x="4" y="19"/>
                </a:cxn>
                <a:cxn ang="0">
                  <a:pos x="0" y="21"/>
                </a:cxn>
                <a:cxn ang="0">
                  <a:pos x="44" y="36"/>
                </a:cxn>
                <a:cxn ang="0">
                  <a:pos x="61" y="38"/>
                </a:cxn>
                <a:cxn ang="0">
                  <a:pos x="82" y="34"/>
                </a:cxn>
                <a:cxn ang="0">
                  <a:pos x="171" y="4"/>
                </a:cxn>
              </a:cxnLst>
              <a:rect l="0" t="0" r="r" b="b"/>
              <a:pathLst>
                <a:path w="172" h="39">
                  <a:moveTo>
                    <a:pt x="171" y="4"/>
                  </a:moveTo>
                  <a:lnTo>
                    <a:pt x="159" y="0"/>
                  </a:lnTo>
                  <a:lnTo>
                    <a:pt x="135" y="1"/>
                  </a:lnTo>
                  <a:lnTo>
                    <a:pt x="128" y="6"/>
                  </a:lnTo>
                  <a:lnTo>
                    <a:pt x="119" y="12"/>
                  </a:lnTo>
                  <a:lnTo>
                    <a:pt x="99" y="12"/>
                  </a:lnTo>
                  <a:lnTo>
                    <a:pt x="85" y="12"/>
                  </a:lnTo>
                  <a:lnTo>
                    <a:pt x="75" y="13"/>
                  </a:lnTo>
                  <a:lnTo>
                    <a:pt x="57" y="25"/>
                  </a:lnTo>
                  <a:lnTo>
                    <a:pt x="48" y="25"/>
                  </a:lnTo>
                  <a:lnTo>
                    <a:pt x="35" y="25"/>
                  </a:lnTo>
                  <a:lnTo>
                    <a:pt x="12" y="19"/>
                  </a:lnTo>
                  <a:lnTo>
                    <a:pt x="4" y="19"/>
                  </a:lnTo>
                  <a:lnTo>
                    <a:pt x="0" y="21"/>
                  </a:lnTo>
                  <a:lnTo>
                    <a:pt x="44" y="36"/>
                  </a:lnTo>
                  <a:lnTo>
                    <a:pt x="61" y="38"/>
                  </a:lnTo>
                  <a:lnTo>
                    <a:pt x="82" y="34"/>
                  </a:lnTo>
                  <a:lnTo>
                    <a:pt x="171" y="4"/>
                  </a:lnTo>
                </a:path>
              </a:pathLst>
            </a:custGeom>
            <a:solidFill>
              <a:srgbClr val="BF4100"/>
            </a:solidFill>
            <a:ln w="12700" cap="rnd" cmpd="sng">
              <a:noFill/>
              <a:prstDash val="solid"/>
              <a:round/>
              <a:headEnd type="none" w="med" len="med"/>
              <a:tailEnd type="none" w="med" len="med"/>
            </a:ln>
            <a:effectLst/>
          </p:spPr>
          <p:txBody>
            <a:bodyPr/>
            <a:lstStyle/>
            <a:p>
              <a:endParaRPr lang="zh-CN" altLang="en-US"/>
            </a:p>
          </p:txBody>
        </p:sp>
        <p:sp>
          <p:nvSpPr>
            <p:cNvPr id="35" name="Freeform 102"/>
            <p:cNvSpPr>
              <a:spLocks/>
            </p:cNvSpPr>
            <p:nvPr/>
          </p:nvSpPr>
          <p:spPr bwMode="auto">
            <a:xfrm>
              <a:off x="2817" y="2338"/>
              <a:ext cx="157" cy="54"/>
            </a:xfrm>
            <a:custGeom>
              <a:avLst/>
              <a:gdLst/>
              <a:ahLst/>
              <a:cxnLst>
                <a:cxn ang="0">
                  <a:pos x="156" y="0"/>
                </a:cxn>
                <a:cxn ang="0">
                  <a:pos x="136" y="3"/>
                </a:cxn>
                <a:cxn ang="0">
                  <a:pos x="111" y="7"/>
                </a:cxn>
                <a:cxn ang="0">
                  <a:pos x="94" y="17"/>
                </a:cxn>
                <a:cxn ang="0">
                  <a:pos x="77" y="29"/>
                </a:cxn>
                <a:cxn ang="0">
                  <a:pos x="61" y="27"/>
                </a:cxn>
                <a:cxn ang="0">
                  <a:pos x="51" y="26"/>
                </a:cxn>
                <a:cxn ang="0">
                  <a:pos x="41" y="28"/>
                </a:cxn>
                <a:cxn ang="0">
                  <a:pos x="40" y="34"/>
                </a:cxn>
                <a:cxn ang="0">
                  <a:pos x="38" y="40"/>
                </a:cxn>
                <a:cxn ang="0">
                  <a:pos x="35" y="45"/>
                </a:cxn>
                <a:cxn ang="0">
                  <a:pos x="32" y="46"/>
                </a:cxn>
                <a:cxn ang="0">
                  <a:pos x="0" y="43"/>
                </a:cxn>
                <a:cxn ang="0">
                  <a:pos x="22" y="53"/>
                </a:cxn>
                <a:cxn ang="0">
                  <a:pos x="31" y="53"/>
                </a:cxn>
                <a:cxn ang="0">
                  <a:pos x="41" y="53"/>
                </a:cxn>
                <a:cxn ang="0">
                  <a:pos x="61" y="48"/>
                </a:cxn>
                <a:cxn ang="0">
                  <a:pos x="136" y="11"/>
                </a:cxn>
                <a:cxn ang="0">
                  <a:pos x="156" y="0"/>
                </a:cxn>
              </a:cxnLst>
              <a:rect l="0" t="0" r="r" b="b"/>
              <a:pathLst>
                <a:path w="157" h="54">
                  <a:moveTo>
                    <a:pt x="156" y="0"/>
                  </a:moveTo>
                  <a:lnTo>
                    <a:pt x="136" y="3"/>
                  </a:lnTo>
                  <a:lnTo>
                    <a:pt x="111" y="7"/>
                  </a:lnTo>
                  <a:lnTo>
                    <a:pt x="94" y="17"/>
                  </a:lnTo>
                  <a:lnTo>
                    <a:pt x="77" y="29"/>
                  </a:lnTo>
                  <a:lnTo>
                    <a:pt x="61" y="27"/>
                  </a:lnTo>
                  <a:lnTo>
                    <a:pt x="51" y="26"/>
                  </a:lnTo>
                  <a:lnTo>
                    <a:pt x="41" y="28"/>
                  </a:lnTo>
                  <a:lnTo>
                    <a:pt x="40" y="34"/>
                  </a:lnTo>
                  <a:lnTo>
                    <a:pt x="38" y="40"/>
                  </a:lnTo>
                  <a:lnTo>
                    <a:pt x="35" y="45"/>
                  </a:lnTo>
                  <a:lnTo>
                    <a:pt x="32" y="46"/>
                  </a:lnTo>
                  <a:lnTo>
                    <a:pt x="0" y="43"/>
                  </a:lnTo>
                  <a:lnTo>
                    <a:pt x="22" y="53"/>
                  </a:lnTo>
                  <a:lnTo>
                    <a:pt x="31" y="53"/>
                  </a:lnTo>
                  <a:lnTo>
                    <a:pt x="41" y="53"/>
                  </a:lnTo>
                  <a:lnTo>
                    <a:pt x="61" y="48"/>
                  </a:lnTo>
                  <a:lnTo>
                    <a:pt x="136" y="11"/>
                  </a:lnTo>
                  <a:lnTo>
                    <a:pt x="156" y="0"/>
                  </a:lnTo>
                </a:path>
              </a:pathLst>
            </a:custGeom>
            <a:solidFill>
              <a:srgbClr val="BF4100"/>
            </a:solidFill>
            <a:ln w="12700" cap="rnd" cmpd="sng">
              <a:noFill/>
              <a:prstDash val="solid"/>
              <a:round/>
              <a:headEnd type="none" w="med" len="med"/>
              <a:tailEnd type="none" w="med" len="med"/>
            </a:ln>
            <a:effectLst/>
          </p:spPr>
          <p:txBody>
            <a:bodyPr/>
            <a:lstStyle/>
            <a:p>
              <a:endParaRPr lang="zh-CN" altLang="en-US"/>
            </a:p>
          </p:txBody>
        </p:sp>
        <p:sp>
          <p:nvSpPr>
            <p:cNvPr id="36" name="Freeform 103"/>
            <p:cNvSpPr>
              <a:spLocks/>
            </p:cNvSpPr>
            <p:nvPr/>
          </p:nvSpPr>
          <p:spPr bwMode="auto">
            <a:xfrm>
              <a:off x="2921" y="2367"/>
              <a:ext cx="522" cy="78"/>
            </a:xfrm>
            <a:custGeom>
              <a:avLst/>
              <a:gdLst/>
              <a:ahLst/>
              <a:cxnLst>
                <a:cxn ang="0">
                  <a:pos x="521" y="77"/>
                </a:cxn>
                <a:cxn ang="0">
                  <a:pos x="300" y="48"/>
                </a:cxn>
                <a:cxn ang="0">
                  <a:pos x="264" y="56"/>
                </a:cxn>
                <a:cxn ang="0">
                  <a:pos x="201" y="68"/>
                </a:cxn>
                <a:cxn ang="0">
                  <a:pos x="167" y="65"/>
                </a:cxn>
                <a:cxn ang="0">
                  <a:pos x="94" y="44"/>
                </a:cxn>
                <a:cxn ang="0">
                  <a:pos x="15" y="14"/>
                </a:cxn>
                <a:cxn ang="0">
                  <a:pos x="0" y="0"/>
                </a:cxn>
              </a:cxnLst>
              <a:rect l="0" t="0" r="r" b="b"/>
              <a:pathLst>
                <a:path w="522" h="78">
                  <a:moveTo>
                    <a:pt x="521" y="77"/>
                  </a:moveTo>
                  <a:lnTo>
                    <a:pt x="300" y="48"/>
                  </a:lnTo>
                  <a:lnTo>
                    <a:pt x="264" y="56"/>
                  </a:lnTo>
                  <a:lnTo>
                    <a:pt x="201" y="68"/>
                  </a:lnTo>
                  <a:lnTo>
                    <a:pt x="167" y="65"/>
                  </a:lnTo>
                  <a:lnTo>
                    <a:pt x="94" y="44"/>
                  </a:lnTo>
                  <a:lnTo>
                    <a:pt x="15" y="14"/>
                  </a:lnTo>
                  <a:lnTo>
                    <a:pt x="0" y="0"/>
                  </a:lnTo>
                </a:path>
              </a:pathLst>
            </a:custGeom>
            <a:noFill/>
            <a:ln w="12700" cap="rnd" cmpd="sng">
              <a:solidFill>
                <a:srgbClr val="400000"/>
              </a:solidFill>
              <a:prstDash val="solid"/>
              <a:round/>
              <a:headEnd type="none" w="med" len="med"/>
              <a:tailEnd type="none" w="med" len="med"/>
            </a:ln>
            <a:effectLst/>
          </p:spPr>
          <p:txBody>
            <a:bodyPr/>
            <a:lstStyle/>
            <a:p>
              <a:endParaRPr lang="zh-CN" altLang="en-US"/>
            </a:p>
          </p:txBody>
        </p:sp>
        <p:sp>
          <p:nvSpPr>
            <p:cNvPr id="37" name="Freeform 104"/>
            <p:cNvSpPr>
              <a:spLocks/>
            </p:cNvSpPr>
            <p:nvPr/>
          </p:nvSpPr>
          <p:spPr bwMode="auto">
            <a:xfrm>
              <a:off x="2722" y="1969"/>
              <a:ext cx="721" cy="212"/>
            </a:xfrm>
            <a:custGeom>
              <a:avLst/>
              <a:gdLst/>
              <a:ahLst/>
              <a:cxnLst>
                <a:cxn ang="0">
                  <a:pos x="720" y="205"/>
                </a:cxn>
                <a:cxn ang="0">
                  <a:pos x="608" y="211"/>
                </a:cxn>
                <a:cxn ang="0">
                  <a:pos x="596" y="211"/>
                </a:cxn>
                <a:cxn ang="0">
                  <a:pos x="588" y="211"/>
                </a:cxn>
                <a:cxn ang="0">
                  <a:pos x="580" y="211"/>
                </a:cxn>
                <a:cxn ang="0">
                  <a:pos x="564" y="211"/>
                </a:cxn>
                <a:cxn ang="0">
                  <a:pos x="552" y="209"/>
                </a:cxn>
                <a:cxn ang="0">
                  <a:pos x="508" y="189"/>
                </a:cxn>
                <a:cxn ang="0">
                  <a:pos x="467" y="163"/>
                </a:cxn>
                <a:cxn ang="0">
                  <a:pos x="415" y="116"/>
                </a:cxn>
                <a:cxn ang="0">
                  <a:pos x="321" y="58"/>
                </a:cxn>
                <a:cxn ang="0">
                  <a:pos x="260" y="25"/>
                </a:cxn>
                <a:cxn ang="0">
                  <a:pos x="194" y="0"/>
                </a:cxn>
                <a:cxn ang="0">
                  <a:pos x="186" y="0"/>
                </a:cxn>
                <a:cxn ang="0">
                  <a:pos x="175" y="0"/>
                </a:cxn>
                <a:cxn ang="0">
                  <a:pos x="153" y="1"/>
                </a:cxn>
                <a:cxn ang="0">
                  <a:pos x="75" y="14"/>
                </a:cxn>
                <a:cxn ang="0">
                  <a:pos x="0" y="20"/>
                </a:cxn>
              </a:cxnLst>
              <a:rect l="0" t="0" r="r" b="b"/>
              <a:pathLst>
                <a:path w="721" h="212">
                  <a:moveTo>
                    <a:pt x="720" y="205"/>
                  </a:moveTo>
                  <a:lnTo>
                    <a:pt x="608" y="211"/>
                  </a:lnTo>
                  <a:lnTo>
                    <a:pt x="596" y="211"/>
                  </a:lnTo>
                  <a:lnTo>
                    <a:pt x="588" y="211"/>
                  </a:lnTo>
                  <a:lnTo>
                    <a:pt x="580" y="211"/>
                  </a:lnTo>
                  <a:lnTo>
                    <a:pt x="564" y="211"/>
                  </a:lnTo>
                  <a:lnTo>
                    <a:pt x="552" y="209"/>
                  </a:lnTo>
                  <a:lnTo>
                    <a:pt x="508" y="189"/>
                  </a:lnTo>
                  <a:lnTo>
                    <a:pt x="467" y="163"/>
                  </a:lnTo>
                  <a:lnTo>
                    <a:pt x="415" y="116"/>
                  </a:lnTo>
                  <a:lnTo>
                    <a:pt x="321" y="58"/>
                  </a:lnTo>
                  <a:lnTo>
                    <a:pt x="260" y="25"/>
                  </a:lnTo>
                  <a:lnTo>
                    <a:pt x="194" y="0"/>
                  </a:lnTo>
                  <a:lnTo>
                    <a:pt x="186" y="0"/>
                  </a:lnTo>
                  <a:lnTo>
                    <a:pt x="175" y="0"/>
                  </a:lnTo>
                  <a:lnTo>
                    <a:pt x="153" y="1"/>
                  </a:lnTo>
                  <a:lnTo>
                    <a:pt x="75" y="14"/>
                  </a:lnTo>
                  <a:lnTo>
                    <a:pt x="0" y="20"/>
                  </a:lnTo>
                </a:path>
              </a:pathLst>
            </a:custGeom>
            <a:noFill/>
            <a:ln w="12700" cap="rnd" cmpd="sng">
              <a:solidFill>
                <a:srgbClr val="400000"/>
              </a:solidFill>
              <a:prstDash val="solid"/>
              <a:round/>
              <a:headEnd type="none" w="med" len="med"/>
              <a:tailEnd type="none" w="med" len="med"/>
            </a:ln>
            <a:effectLst/>
          </p:spPr>
          <p:txBody>
            <a:bodyPr/>
            <a:lstStyle/>
            <a:p>
              <a:endParaRPr lang="zh-CN" altLang="en-US"/>
            </a:p>
          </p:txBody>
        </p:sp>
        <p:sp>
          <p:nvSpPr>
            <p:cNvPr id="38" name="Freeform 105"/>
            <p:cNvSpPr>
              <a:spLocks/>
            </p:cNvSpPr>
            <p:nvPr/>
          </p:nvSpPr>
          <p:spPr bwMode="auto">
            <a:xfrm>
              <a:off x="3012" y="2330"/>
              <a:ext cx="134" cy="48"/>
            </a:xfrm>
            <a:custGeom>
              <a:avLst/>
              <a:gdLst/>
              <a:ahLst/>
              <a:cxnLst>
                <a:cxn ang="0">
                  <a:pos x="129" y="14"/>
                </a:cxn>
                <a:cxn ang="0">
                  <a:pos x="122" y="4"/>
                </a:cxn>
                <a:cxn ang="0">
                  <a:pos x="95" y="0"/>
                </a:cxn>
                <a:cxn ang="0">
                  <a:pos x="81" y="0"/>
                </a:cxn>
                <a:cxn ang="0">
                  <a:pos x="74" y="0"/>
                </a:cxn>
                <a:cxn ang="0">
                  <a:pos x="67" y="0"/>
                </a:cxn>
                <a:cxn ang="0">
                  <a:pos x="61" y="0"/>
                </a:cxn>
                <a:cxn ang="0">
                  <a:pos x="51" y="0"/>
                </a:cxn>
                <a:cxn ang="0">
                  <a:pos x="33" y="4"/>
                </a:cxn>
                <a:cxn ang="0">
                  <a:pos x="14" y="11"/>
                </a:cxn>
                <a:cxn ang="0">
                  <a:pos x="0" y="25"/>
                </a:cxn>
                <a:cxn ang="0">
                  <a:pos x="8" y="42"/>
                </a:cxn>
                <a:cxn ang="0">
                  <a:pos x="25" y="46"/>
                </a:cxn>
                <a:cxn ang="0">
                  <a:pos x="35" y="47"/>
                </a:cxn>
                <a:cxn ang="0">
                  <a:pos x="45" y="46"/>
                </a:cxn>
                <a:cxn ang="0">
                  <a:pos x="73" y="33"/>
                </a:cxn>
                <a:cxn ang="0">
                  <a:pos x="79" y="27"/>
                </a:cxn>
                <a:cxn ang="0">
                  <a:pos x="92" y="42"/>
                </a:cxn>
                <a:cxn ang="0">
                  <a:pos x="106" y="33"/>
                </a:cxn>
                <a:cxn ang="0">
                  <a:pos x="106" y="25"/>
                </a:cxn>
                <a:cxn ang="0">
                  <a:pos x="116" y="29"/>
                </a:cxn>
                <a:cxn ang="0">
                  <a:pos x="133" y="27"/>
                </a:cxn>
                <a:cxn ang="0">
                  <a:pos x="131" y="11"/>
                </a:cxn>
                <a:cxn ang="0">
                  <a:pos x="129" y="14"/>
                </a:cxn>
              </a:cxnLst>
              <a:rect l="0" t="0" r="r" b="b"/>
              <a:pathLst>
                <a:path w="134" h="48">
                  <a:moveTo>
                    <a:pt x="129" y="14"/>
                  </a:moveTo>
                  <a:lnTo>
                    <a:pt x="122" y="4"/>
                  </a:lnTo>
                  <a:lnTo>
                    <a:pt x="95" y="0"/>
                  </a:lnTo>
                  <a:lnTo>
                    <a:pt x="81" y="0"/>
                  </a:lnTo>
                  <a:lnTo>
                    <a:pt x="74" y="0"/>
                  </a:lnTo>
                  <a:lnTo>
                    <a:pt x="67" y="0"/>
                  </a:lnTo>
                  <a:lnTo>
                    <a:pt x="61" y="0"/>
                  </a:lnTo>
                  <a:lnTo>
                    <a:pt x="51" y="0"/>
                  </a:lnTo>
                  <a:lnTo>
                    <a:pt x="33" y="4"/>
                  </a:lnTo>
                  <a:lnTo>
                    <a:pt x="14" y="11"/>
                  </a:lnTo>
                  <a:lnTo>
                    <a:pt x="0" y="25"/>
                  </a:lnTo>
                  <a:lnTo>
                    <a:pt x="8" y="42"/>
                  </a:lnTo>
                  <a:lnTo>
                    <a:pt x="25" y="46"/>
                  </a:lnTo>
                  <a:lnTo>
                    <a:pt x="35" y="47"/>
                  </a:lnTo>
                  <a:lnTo>
                    <a:pt x="45" y="46"/>
                  </a:lnTo>
                  <a:lnTo>
                    <a:pt x="73" y="33"/>
                  </a:lnTo>
                  <a:lnTo>
                    <a:pt x="79" y="27"/>
                  </a:lnTo>
                  <a:lnTo>
                    <a:pt x="92" y="42"/>
                  </a:lnTo>
                  <a:lnTo>
                    <a:pt x="106" y="33"/>
                  </a:lnTo>
                  <a:lnTo>
                    <a:pt x="106" y="25"/>
                  </a:lnTo>
                  <a:lnTo>
                    <a:pt x="116" y="29"/>
                  </a:lnTo>
                  <a:lnTo>
                    <a:pt x="133" y="27"/>
                  </a:lnTo>
                  <a:lnTo>
                    <a:pt x="131" y="11"/>
                  </a:lnTo>
                  <a:lnTo>
                    <a:pt x="129" y="14"/>
                  </a:lnTo>
                </a:path>
              </a:pathLst>
            </a:custGeom>
            <a:solidFill>
              <a:srgbClr val="FF8141"/>
            </a:solidFill>
            <a:ln w="12700" cap="rnd" cmpd="sng">
              <a:noFill/>
              <a:prstDash val="solid"/>
              <a:round/>
              <a:headEnd type="none" w="med" len="med"/>
              <a:tailEnd type="none" w="med" len="med"/>
            </a:ln>
            <a:effectLst/>
          </p:spPr>
          <p:txBody>
            <a:bodyPr/>
            <a:lstStyle/>
            <a:p>
              <a:endParaRPr lang="zh-CN" altLang="en-US"/>
            </a:p>
          </p:txBody>
        </p:sp>
      </p:grpSp>
    </p:spTree>
    <p:extLst>
      <p:ext uri="{BB962C8B-B14F-4D97-AF65-F5344CB8AC3E}">
        <p14:creationId xmlns:p14="http://schemas.microsoft.com/office/powerpoint/2010/main" val="3962953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设置</a:t>
            </a:r>
            <a:r>
              <a:rPr lang="en-US" altLang="zh-CN" dirty="0"/>
              <a:t>——</a:t>
            </a:r>
            <a:r>
              <a:rPr lang="zh-CN" altLang="en-US" dirty="0"/>
              <a:t>远程登录安全</a:t>
            </a:r>
          </a:p>
        </p:txBody>
      </p:sp>
      <p:sp>
        <p:nvSpPr>
          <p:cNvPr id="3" name="内容占位符 2"/>
          <p:cNvSpPr>
            <a:spLocks noGrp="1"/>
          </p:cNvSpPr>
          <p:nvPr>
            <p:ph idx="1"/>
          </p:nvPr>
        </p:nvSpPr>
        <p:spPr/>
        <p:txBody>
          <a:bodyPr/>
          <a:lstStyle/>
          <a:p>
            <a:r>
              <a:rPr lang="zh-CN" altLang="en-US" dirty="0"/>
              <a:t>禁用</a:t>
            </a:r>
            <a:r>
              <a:rPr lang="en-US" altLang="zh-CN" dirty="0"/>
              <a:t>telnet,</a:t>
            </a:r>
            <a:r>
              <a:rPr lang="zh-CN" altLang="zh-CN" dirty="0"/>
              <a:t>使用</a:t>
            </a:r>
            <a:r>
              <a:rPr lang="en-US" altLang="zh-CN" dirty="0"/>
              <a:t>SSH</a:t>
            </a:r>
            <a:r>
              <a:rPr lang="zh-CN" altLang="zh-CN" dirty="0"/>
              <a:t>进行</a:t>
            </a:r>
            <a:r>
              <a:rPr lang="zh-CN" altLang="zh-CN" dirty="0" smtClean="0"/>
              <a:t>管理</a:t>
            </a:r>
            <a:endParaRPr lang="en-US" altLang="zh-CN" dirty="0" smtClean="0"/>
          </a:p>
          <a:p>
            <a:r>
              <a:rPr lang="zh-CN" altLang="en-US" dirty="0"/>
              <a:t>限制</a:t>
            </a:r>
            <a:r>
              <a:rPr lang="zh-CN" altLang="zh-CN" dirty="0"/>
              <a:t>能够登录本机的</a:t>
            </a:r>
            <a:r>
              <a:rPr lang="en-US" altLang="zh-CN" dirty="0"/>
              <a:t>IP</a:t>
            </a:r>
            <a:r>
              <a:rPr lang="zh-CN" altLang="zh-CN" dirty="0" smtClean="0"/>
              <a:t>地址</a:t>
            </a:r>
            <a:endParaRPr lang="en-US" altLang="zh-CN" dirty="0" smtClean="0"/>
          </a:p>
          <a:p>
            <a:r>
              <a:rPr lang="zh-CN" altLang="zh-CN" dirty="0"/>
              <a:t>禁止</a:t>
            </a:r>
            <a:r>
              <a:rPr lang="en-US" altLang="zh-CN" dirty="0"/>
              <a:t>root</a:t>
            </a:r>
            <a:r>
              <a:rPr lang="zh-CN" altLang="zh-CN" dirty="0"/>
              <a:t>用户远程登陆</a:t>
            </a:r>
          </a:p>
          <a:p>
            <a:r>
              <a:rPr lang="zh-CN" altLang="zh-CN" dirty="0" smtClean="0"/>
              <a:t>限定</a:t>
            </a:r>
            <a:r>
              <a:rPr lang="zh-CN" altLang="zh-CN" dirty="0"/>
              <a:t>信任主机</a:t>
            </a:r>
          </a:p>
          <a:p>
            <a:r>
              <a:rPr lang="zh-CN" altLang="en-US" dirty="0"/>
              <a:t>修改</a:t>
            </a:r>
            <a:r>
              <a:rPr lang="en-US" altLang="zh-CN" dirty="0"/>
              <a:t>banner</a:t>
            </a:r>
            <a:r>
              <a:rPr lang="zh-CN" altLang="en-US" dirty="0"/>
              <a:t>信息</a:t>
            </a:r>
          </a:p>
        </p:txBody>
      </p:sp>
    </p:spTree>
    <p:extLst>
      <p:ext uri="{BB962C8B-B14F-4D97-AF65-F5344CB8AC3E}">
        <p14:creationId xmlns:p14="http://schemas.microsoft.com/office/powerpoint/2010/main" val="2430201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远程登录安全</a:t>
            </a:r>
            <a:r>
              <a:rPr lang="en-US" altLang="zh-CN" dirty="0" smtClean="0"/>
              <a:t>——</a:t>
            </a:r>
            <a:r>
              <a:rPr lang="zh-CN" altLang="zh-CN" dirty="0"/>
              <a:t>使用</a:t>
            </a:r>
            <a:r>
              <a:rPr lang="en-US" altLang="zh-CN" dirty="0" smtClean="0"/>
              <a:t>SSH/</a:t>
            </a:r>
            <a:r>
              <a:rPr lang="zh-CN" altLang="en-US" dirty="0" smtClean="0"/>
              <a:t>限制登录</a:t>
            </a:r>
            <a:r>
              <a:rPr lang="en-US" altLang="zh-CN" dirty="0" smtClean="0"/>
              <a:t>IP</a:t>
            </a:r>
            <a:endParaRPr lang="zh-CN" altLang="en-US" dirty="0"/>
          </a:p>
        </p:txBody>
      </p:sp>
      <p:sp>
        <p:nvSpPr>
          <p:cNvPr id="3" name="内容占位符 2"/>
          <p:cNvSpPr>
            <a:spLocks noGrp="1"/>
          </p:cNvSpPr>
          <p:nvPr>
            <p:ph idx="1"/>
          </p:nvPr>
        </p:nvSpPr>
        <p:spPr/>
        <p:txBody>
          <a:bodyPr/>
          <a:lstStyle/>
          <a:p>
            <a:r>
              <a:rPr lang="zh-CN" altLang="en-US" dirty="0" smtClean="0"/>
              <a:t>禁用</a:t>
            </a:r>
            <a:r>
              <a:rPr lang="en-US" altLang="zh-CN" dirty="0" smtClean="0"/>
              <a:t>telnet,</a:t>
            </a:r>
            <a:r>
              <a:rPr lang="zh-CN" altLang="zh-CN" dirty="0" smtClean="0"/>
              <a:t>使用</a:t>
            </a:r>
            <a:r>
              <a:rPr lang="en-US" altLang="zh-CN" dirty="0"/>
              <a:t>SSH</a:t>
            </a:r>
            <a:r>
              <a:rPr lang="zh-CN" altLang="zh-CN" dirty="0"/>
              <a:t>进行管理</a:t>
            </a:r>
          </a:p>
          <a:p>
            <a:pPr lvl="1"/>
            <a:r>
              <a:rPr lang="zh-CN" altLang="zh-CN" dirty="0"/>
              <a:t>开启</a:t>
            </a:r>
            <a:r>
              <a:rPr lang="en-US" altLang="zh-CN" dirty="0" err="1"/>
              <a:t>ssh</a:t>
            </a:r>
            <a:r>
              <a:rPr lang="zh-CN" altLang="zh-CN" dirty="0"/>
              <a:t>服务：</a:t>
            </a:r>
            <a:r>
              <a:rPr lang="en-US" altLang="zh-CN" dirty="0"/>
              <a:t>#service </a:t>
            </a:r>
            <a:r>
              <a:rPr lang="en-US" altLang="zh-CN" dirty="0" err="1"/>
              <a:t>sshd</a:t>
            </a:r>
            <a:r>
              <a:rPr lang="en-US" altLang="zh-CN" dirty="0"/>
              <a:t> start</a:t>
            </a:r>
            <a:endParaRPr lang="zh-CN" altLang="zh-CN" dirty="0"/>
          </a:p>
          <a:p>
            <a:r>
              <a:rPr lang="zh-CN" altLang="en-US" dirty="0"/>
              <a:t>限制</a:t>
            </a:r>
            <a:r>
              <a:rPr lang="zh-CN" altLang="zh-CN" dirty="0" smtClean="0"/>
              <a:t>能够</a:t>
            </a:r>
            <a:r>
              <a:rPr lang="zh-CN" altLang="zh-CN" dirty="0"/>
              <a:t>登录本机的</a:t>
            </a:r>
            <a:r>
              <a:rPr lang="en-US" altLang="zh-CN" dirty="0"/>
              <a:t>IP</a:t>
            </a:r>
            <a:r>
              <a:rPr lang="zh-CN" altLang="zh-CN" dirty="0"/>
              <a:t>地址</a:t>
            </a:r>
          </a:p>
          <a:p>
            <a:pPr lvl="1"/>
            <a:r>
              <a:rPr lang="en-US" altLang="zh-CN" dirty="0"/>
              <a:t>#vi /</a:t>
            </a:r>
            <a:r>
              <a:rPr lang="en-US" altLang="zh-CN" dirty="0" err="1"/>
              <a:t>etc</a:t>
            </a:r>
            <a:r>
              <a:rPr lang="en-US" altLang="zh-CN" dirty="0"/>
              <a:t>/</a:t>
            </a:r>
            <a:r>
              <a:rPr lang="en-US" altLang="zh-CN" dirty="0" err="1"/>
              <a:t>ssh</a:t>
            </a:r>
            <a:r>
              <a:rPr lang="en-US" altLang="zh-CN" dirty="0"/>
              <a:t>/</a:t>
            </a:r>
            <a:r>
              <a:rPr lang="en-US" altLang="zh-CN" dirty="0" err="1"/>
              <a:t>sshd_config</a:t>
            </a:r>
            <a:endParaRPr lang="zh-CN" altLang="zh-CN" dirty="0"/>
          </a:p>
          <a:p>
            <a:pPr lvl="1"/>
            <a:r>
              <a:rPr lang="zh-CN" altLang="zh-CN" dirty="0"/>
              <a:t>添加（或修改）：</a:t>
            </a:r>
          </a:p>
          <a:p>
            <a:pPr lvl="1"/>
            <a:r>
              <a:rPr lang="en-US" altLang="zh-CN" dirty="0" err="1"/>
              <a:t>AllowUsers</a:t>
            </a:r>
            <a:r>
              <a:rPr lang="en-US" altLang="zh-CN" dirty="0"/>
              <a:t> xyz@192.168.1.23</a:t>
            </a:r>
          </a:p>
          <a:p>
            <a:pPr lvl="2"/>
            <a:r>
              <a:rPr lang="zh-CN" altLang="zh-CN" sz="2200" dirty="0"/>
              <a:t>允许用户</a:t>
            </a:r>
            <a:r>
              <a:rPr lang="en-US" altLang="zh-CN" sz="2200" dirty="0"/>
              <a:t>xyz</a:t>
            </a:r>
            <a:r>
              <a:rPr lang="zh-CN" altLang="zh-CN" sz="2200" dirty="0"/>
              <a:t>通过地址</a:t>
            </a:r>
            <a:r>
              <a:rPr lang="en-US" altLang="zh-CN" sz="2200" dirty="0"/>
              <a:t>192.168.1.23</a:t>
            </a:r>
            <a:r>
              <a:rPr lang="zh-CN" altLang="zh-CN" sz="2200" dirty="0"/>
              <a:t>来登录本机</a:t>
            </a:r>
          </a:p>
          <a:p>
            <a:pPr lvl="1"/>
            <a:r>
              <a:rPr lang="en-US" altLang="zh-CN" dirty="0" err="1"/>
              <a:t>AllowUsers</a:t>
            </a:r>
            <a:r>
              <a:rPr lang="en-US" altLang="zh-CN" dirty="0"/>
              <a:t> *@192.168.*.*</a:t>
            </a:r>
            <a:endParaRPr lang="zh-CN" altLang="zh-CN" dirty="0"/>
          </a:p>
          <a:p>
            <a:pPr lvl="2"/>
            <a:r>
              <a:rPr lang="zh-CN" altLang="zh-CN" sz="2200" dirty="0"/>
              <a:t>仅允许</a:t>
            </a:r>
            <a:r>
              <a:rPr lang="en-US" altLang="zh-CN" sz="2200" dirty="0"/>
              <a:t>192.168.0.0/16</a:t>
            </a:r>
            <a:r>
              <a:rPr lang="zh-CN" altLang="zh-CN" sz="2200" dirty="0"/>
              <a:t>网段所有用户通过</a:t>
            </a:r>
            <a:r>
              <a:rPr lang="en-US" altLang="zh-CN" sz="2200" dirty="0" err="1"/>
              <a:t>ssh</a:t>
            </a:r>
            <a:r>
              <a:rPr lang="zh-CN" altLang="zh-CN" sz="2200" dirty="0"/>
              <a:t>访问。</a:t>
            </a:r>
          </a:p>
          <a:p>
            <a:pPr lvl="1"/>
            <a:endParaRPr lang="zh-CN" altLang="en-US" dirty="0"/>
          </a:p>
        </p:txBody>
      </p:sp>
    </p:spTree>
    <p:extLst>
      <p:ext uri="{BB962C8B-B14F-4D97-AF65-F5344CB8AC3E}">
        <p14:creationId xmlns:p14="http://schemas.microsoft.com/office/powerpoint/2010/main" val="3888865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远程登录安全</a:t>
            </a:r>
            <a:r>
              <a:rPr lang="en-US" altLang="zh-CN" dirty="0" smtClean="0"/>
              <a:t>——</a:t>
            </a:r>
            <a:r>
              <a:rPr lang="zh-CN" altLang="en-US" dirty="0" smtClean="0"/>
              <a:t>禁止</a:t>
            </a:r>
            <a:r>
              <a:rPr lang="en-US" altLang="zh-CN" dirty="0" smtClean="0"/>
              <a:t>root/</a:t>
            </a:r>
            <a:r>
              <a:rPr lang="zh-CN" altLang="en-US" dirty="0" smtClean="0"/>
              <a:t>限定信任主机</a:t>
            </a:r>
            <a:endParaRPr lang="zh-CN" altLang="en-US" dirty="0"/>
          </a:p>
        </p:txBody>
      </p:sp>
      <p:sp>
        <p:nvSpPr>
          <p:cNvPr id="3" name="内容占位符 2"/>
          <p:cNvSpPr>
            <a:spLocks noGrp="1"/>
          </p:cNvSpPr>
          <p:nvPr>
            <p:ph idx="1"/>
          </p:nvPr>
        </p:nvSpPr>
        <p:spPr/>
        <p:txBody>
          <a:bodyPr/>
          <a:lstStyle/>
          <a:p>
            <a:r>
              <a:rPr lang="zh-CN" altLang="zh-CN" dirty="0" smtClean="0"/>
              <a:t>禁止</a:t>
            </a:r>
            <a:r>
              <a:rPr lang="en-US" altLang="zh-CN" dirty="0"/>
              <a:t>root</a:t>
            </a:r>
            <a:r>
              <a:rPr lang="zh-CN" altLang="zh-CN" dirty="0"/>
              <a:t>用户远程登陆</a:t>
            </a:r>
          </a:p>
          <a:p>
            <a:pPr lvl="1"/>
            <a:r>
              <a:rPr lang="en-US" altLang="zh-CN" dirty="0"/>
              <a:t>#cat /</a:t>
            </a:r>
            <a:r>
              <a:rPr lang="en-US" altLang="zh-CN" dirty="0" err="1"/>
              <a:t>etc</a:t>
            </a:r>
            <a:r>
              <a:rPr lang="en-US" altLang="zh-CN" dirty="0"/>
              <a:t>/</a:t>
            </a:r>
            <a:r>
              <a:rPr lang="en-US" altLang="zh-CN" dirty="0" err="1"/>
              <a:t>ssh</a:t>
            </a:r>
            <a:r>
              <a:rPr lang="en-US" altLang="zh-CN" dirty="0"/>
              <a:t>/</a:t>
            </a:r>
            <a:r>
              <a:rPr lang="en-US" altLang="zh-CN" dirty="0" err="1"/>
              <a:t>sshd_config</a:t>
            </a:r>
            <a:endParaRPr lang="zh-CN" altLang="zh-CN" dirty="0"/>
          </a:p>
          <a:p>
            <a:pPr lvl="1"/>
            <a:r>
              <a:rPr lang="zh-CN" altLang="en-US" dirty="0"/>
              <a:t>确保</a:t>
            </a:r>
            <a:r>
              <a:rPr lang="en-US" altLang="zh-CN" dirty="0" err="1"/>
              <a:t>PermitRootLogin</a:t>
            </a:r>
            <a:r>
              <a:rPr lang="zh-CN" altLang="zh-CN" dirty="0"/>
              <a:t>为</a:t>
            </a:r>
            <a:r>
              <a:rPr lang="en-US" altLang="zh-CN" dirty="0"/>
              <a:t>no</a:t>
            </a:r>
          </a:p>
          <a:p>
            <a:r>
              <a:rPr lang="zh-CN" altLang="zh-CN" dirty="0" smtClean="0"/>
              <a:t>限定</a:t>
            </a:r>
            <a:r>
              <a:rPr lang="zh-CN" altLang="zh-CN" dirty="0"/>
              <a:t>信任主机</a:t>
            </a:r>
          </a:p>
          <a:p>
            <a:pPr lvl="1"/>
            <a:r>
              <a:rPr lang="en-US" altLang="zh-CN" dirty="0"/>
              <a:t>#cat /</a:t>
            </a:r>
            <a:r>
              <a:rPr lang="en-US" altLang="zh-CN" dirty="0" err="1"/>
              <a:t>etc</a:t>
            </a:r>
            <a:r>
              <a:rPr lang="en-US" altLang="zh-CN" dirty="0"/>
              <a:t>/</a:t>
            </a:r>
            <a:r>
              <a:rPr lang="en-US" altLang="zh-CN" dirty="0" err="1"/>
              <a:t>hosts.equiv</a:t>
            </a:r>
            <a:endParaRPr lang="zh-CN" altLang="zh-CN" dirty="0"/>
          </a:p>
          <a:p>
            <a:pPr lvl="1"/>
            <a:r>
              <a:rPr lang="en-US" altLang="zh-CN" dirty="0"/>
              <a:t>#cat /$HOME/.</a:t>
            </a:r>
            <a:r>
              <a:rPr lang="en-US" altLang="zh-CN" dirty="0" err="1"/>
              <a:t>rhosts</a:t>
            </a:r>
            <a:endParaRPr lang="zh-CN" altLang="zh-CN" dirty="0"/>
          </a:p>
          <a:p>
            <a:pPr lvl="1"/>
            <a:r>
              <a:rPr lang="zh-CN" altLang="zh-CN" dirty="0"/>
              <a:t>查看上述两个文件中的主机，删除其中不必要的主机，防止存在多余的信任主机</a:t>
            </a:r>
            <a:endParaRPr lang="en-US" altLang="zh-CN" dirty="0"/>
          </a:p>
          <a:p>
            <a:pPr lvl="1"/>
            <a:r>
              <a:rPr lang="zh-CN" altLang="en-US" dirty="0"/>
              <a:t>或直接关闭所有</a:t>
            </a:r>
            <a:r>
              <a:rPr lang="en-US" altLang="zh-CN" dirty="0"/>
              <a:t>R</a:t>
            </a:r>
            <a:r>
              <a:rPr lang="zh-CN" altLang="en-US" dirty="0"/>
              <a:t>系列远程服务</a:t>
            </a:r>
            <a:endParaRPr lang="en-US" altLang="zh-CN" dirty="0"/>
          </a:p>
          <a:p>
            <a:pPr lvl="2"/>
            <a:r>
              <a:rPr lang="en-US" altLang="zh-CN" sz="2200" dirty="0"/>
              <a:t>rlogin</a:t>
            </a:r>
          </a:p>
          <a:p>
            <a:pPr lvl="2"/>
            <a:r>
              <a:rPr lang="en-US" altLang="zh-CN" sz="2200" dirty="0" err="1"/>
              <a:t>rsh</a:t>
            </a:r>
            <a:endParaRPr lang="zh-CN" altLang="en-US" sz="2200" dirty="0"/>
          </a:p>
          <a:p>
            <a:pPr lvl="2"/>
            <a:r>
              <a:rPr lang="en-US" altLang="zh-CN" sz="2200" dirty="0" err="1"/>
              <a:t>rexec</a:t>
            </a:r>
            <a:endParaRPr lang="en-US" altLang="zh-CN" sz="2200" dirty="0"/>
          </a:p>
        </p:txBody>
      </p:sp>
    </p:spTree>
    <p:extLst>
      <p:ext uri="{BB962C8B-B14F-4D97-AF65-F5344CB8AC3E}">
        <p14:creationId xmlns:p14="http://schemas.microsoft.com/office/powerpoint/2010/main" val="1732296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远程登录安全</a:t>
            </a:r>
            <a:r>
              <a:rPr lang="en-US" altLang="zh-CN" dirty="0" smtClean="0"/>
              <a:t>——</a:t>
            </a:r>
            <a:r>
              <a:rPr lang="zh-CN" altLang="en-US" dirty="0" smtClean="0"/>
              <a:t>修改</a:t>
            </a:r>
            <a:r>
              <a:rPr lang="en-US" altLang="zh-CN" dirty="0" smtClean="0"/>
              <a:t>banner</a:t>
            </a:r>
            <a:r>
              <a:rPr lang="zh-CN" altLang="en-US" dirty="0" smtClean="0"/>
              <a:t>信息</a:t>
            </a:r>
            <a:endParaRPr lang="zh-CN" altLang="en-US" dirty="0"/>
          </a:p>
        </p:txBody>
      </p:sp>
      <p:sp>
        <p:nvSpPr>
          <p:cNvPr id="3" name="内容占位符 2"/>
          <p:cNvSpPr>
            <a:spLocks noGrp="1"/>
          </p:cNvSpPr>
          <p:nvPr>
            <p:ph idx="1"/>
          </p:nvPr>
        </p:nvSpPr>
        <p:spPr/>
        <p:txBody>
          <a:bodyPr/>
          <a:lstStyle/>
          <a:p>
            <a:r>
              <a:rPr lang="zh-CN" altLang="en-US" dirty="0" smtClean="0"/>
              <a:t>系统</a:t>
            </a:r>
            <a:r>
              <a:rPr lang="en-US" altLang="zh-CN" dirty="0" smtClean="0"/>
              <a:t>banner</a:t>
            </a:r>
            <a:r>
              <a:rPr lang="zh-CN" altLang="en-US" dirty="0" smtClean="0"/>
              <a:t>信息</a:t>
            </a:r>
            <a:endParaRPr lang="en-US" altLang="zh-CN" dirty="0" smtClean="0"/>
          </a:p>
          <a:p>
            <a:pPr lvl="1"/>
            <a:r>
              <a:rPr lang="zh-CN" altLang="en-US" dirty="0"/>
              <a:t>一般</a:t>
            </a:r>
            <a:r>
              <a:rPr lang="zh-CN" altLang="en-US" dirty="0" smtClean="0"/>
              <a:t>会给出操作系统</a:t>
            </a:r>
            <a:r>
              <a:rPr lang="zh-CN" altLang="en-US" dirty="0"/>
              <a:t>名称、版本号、主机名称</a:t>
            </a:r>
            <a:r>
              <a:rPr lang="zh-CN" altLang="en-US" dirty="0" smtClean="0"/>
              <a:t>等</a:t>
            </a:r>
            <a:endParaRPr lang="en-US" altLang="zh-CN" dirty="0" smtClean="0"/>
          </a:p>
          <a:p>
            <a:r>
              <a:rPr lang="zh-CN" altLang="en-US" dirty="0" smtClean="0"/>
              <a:t>修改</a:t>
            </a:r>
            <a:r>
              <a:rPr lang="en-US" altLang="zh-CN" dirty="0" smtClean="0"/>
              <a:t>banner</a:t>
            </a:r>
            <a:r>
              <a:rPr lang="zh-CN" altLang="en-US" dirty="0" smtClean="0"/>
              <a:t>信息</a:t>
            </a:r>
          </a:p>
          <a:p>
            <a:pPr lvl="1"/>
            <a:r>
              <a:rPr lang="zh-CN" altLang="en-US" dirty="0"/>
              <a:t>查看修改</a:t>
            </a:r>
            <a:r>
              <a:rPr lang="en-US" altLang="zh-CN" dirty="0" err="1"/>
              <a:t>sshd_config</a:t>
            </a:r>
            <a:endParaRPr lang="en-US" altLang="zh-CN" dirty="0"/>
          </a:p>
          <a:p>
            <a:pPr lvl="2"/>
            <a:r>
              <a:rPr lang="en-US" altLang="zh-CN" sz="2200" dirty="0"/>
              <a:t>#vi /</a:t>
            </a:r>
            <a:r>
              <a:rPr lang="en-US" altLang="zh-CN" sz="2200" dirty="0" err="1"/>
              <a:t>etc</a:t>
            </a:r>
            <a:r>
              <a:rPr lang="en-US" altLang="zh-CN" sz="2200" dirty="0"/>
              <a:t>/</a:t>
            </a:r>
            <a:r>
              <a:rPr lang="en-US" altLang="zh-CN" sz="2200" dirty="0" err="1"/>
              <a:t>ssh</a:t>
            </a:r>
            <a:r>
              <a:rPr lang="en-US" altLang="zh-CN" sz="2200" dirty="0"/>
              <a:t>/</a:t>
            </a:r>
            <a:r>
              <a:rPr lang="en-US" altLang="zh-CN" sz="2200" dirty="0" err="1"/>
              <a:t>sshd_config</a:t>
            </a:r>
            <a:endParaRPr lang="en-US" altLang="zh-CN" sz="2200" dirty="0"/>
          </a:p>
          <a:p>
            <a:pPr lvl="2"/>
            <a:r>
              <a:rPr lang="zh-CN" altLang="en-US" sz="2200" dirty="0"/>
              <a:t>如存在，则将</a:t>
            </a:r>
            <a:r>
              <a:rPr lang="en-US" altLang="zh-CN" sz="2200" dirty="0"/>
              <a:t>banner</a:t>
            </a:r>
            <a:r>
              <a:rPr lang="zh-CN" altLang="en-US" sz="2200" dirty="0"/>
              <a:t>字段设置为</a:t>
            </a:r>
            <a:r>
              <a:rPr lang="en-US" altLang="zh-CN" sz="2200" dirty="0"/>
              <a:t>NONE</a:t>
            </a:r>
          </a:p>
          <a:p>
            <a:pPr lvl="1"/>
            <a:r>
              <a:rPr lang="zh-CN" altLang="en-US" dirty="0" smtClean="0"/>
              <a:t>查看修改</a:t>
            </a:r>
            <a:r>
              <a:rPr lang="en-US" altLang="zh-CN" dirty="0" err="1" smtClean="0"/>
              <a:t>motd</a:t>
            </a:r>
            <a:r>
              <a:rPr lang="zh-CN" altLang="en-US" dirty="0"/>
              <a:t>：</a:t>
            </a:r>
          </a:p>
          <a:p>
            <a:pPr lvl="2"/>
            <a:r>
              <a:rPr lang="en-US" altLang="zh-CN" sz="2200" dirty="0"/>
              <a:t>#vi /</a:t>
            </a:r>
            <a:r>
              <a:rPr lang="en-US" altLang="zh-CN" sz="2200" dirty="0" err="1"/>
              <a:t>etc</a:t>
            </a:r>
            <a:r>
              <a:rPr lang="en-US" altLang="zh-CN" sz="2200" dirty="0"/>
              <a:t>/</a:t>
            </a:r>
            <a:r>
              <a:rPr lang="en-US" altLang="zh-CN" sz="2200" dirty="0" err="1"/>
              <a:t>motd</a:t>
            </a:r>
            <a:r>
              <a:rPr lang="en-US" altLang="zh-CN" sz="2200" dirty="0"/>
              <a:t> </a:t>
            </a:r>
          </a:p>
          <a:p>
            <a:pPr lvl="2"/>
            <a:r>
              <a:rPr lang="zh-CN" altLang="en-US" sz="2200" dirty="0"/>
              <a:t>该处内容将作为</a:t>
            </a:r>
            <a:r>
              <a:rPr lang="en-US" altLang="zh-CN" sz="2200" dirty="0"/>
              <a:t>banner</a:t>
            </a:r>
            <a:r>
              <a:rPr lang="zh-CN" altLang="en-US" sz="2200" dirty="0"/>
              <a:t>信息显示给登录用户。查看该文件内容，删除其中的内容，或更新成自己想要添加的内容</a:t>
            </a:r>
          </a:p>
          <a:p>
            <a:pPr lvl="1"/>
            <a:endParaRPr lang="zh-CN" altLang="en-US" dirty="0"/>
          </a:p>
        </p:txBody>
      </p:sp>
    </p:spTree>
    <p:extLst>
      <p:ext uri="{BB962C8B-B14F-4D97-AF65-F5344CB8AC3E}">
        <p14:creationId xmlns:p14="http://schemas.microsoft.com/office/powerpoint/2010/main" val="9296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设置</a:t>
            </a:r>
            <a:r>
              <a:rPr lang="en-US" altLang="zh-CN" dirty="0" smtClean="0"/>
              <a:t>——</a:t>
            </a:r>
            <a:r>
              <a:rPr lang="zh-CN" altLang="en-US" dirty="0" smtClean="0"/>
              <a:t>文件和目录安全</a:t>
            </a:r>
            <a:endParaRPr lang="zh-CN" altLang="en-US" dirty="0"/>
          </a:p>
        </p:txBody>
      </p:sp>
      <p:sp>
        <p:nvSpPr>
          <p:cNvPr id="3" name="内容占位符 2"/>
          <p:cNvSpPr>
            <a:spLocks noGrp="1"/>
          </p:cNvSpPr>
          <p:nvPr>
            <p:ph idx="1"/>
          </p:nvPr>
        </p:nvSpPr>
        <p:spPr/>
        <p:txBody>
          <a:bodyPr/>
          <a:lstStyle/>
          <a:p>
            <a:r>
              <a:rPr lang="zh-CN" altLang="en-US" dirty="0" smtClean="0"/>
              <a:t>设置文件目录权限</a:t>
            </a:r>
            <a:endParaRPr lang="en-US" altLang="zh-CN" dirty="0" smtClean="0"/>
          </a:p>
          <a:p>
            <a:r>
              <a:rPr lang="zh-CN" altLang="en-US" dirty="0" smtClean="0"/>
              <a:t>设置默认</a:t>
            </a:r>
            <a:r>
              <a:rPr lang="en-US" altLang="zh-CN" dirty="0" err="1" smtClean="0"/>
              <a:t>umask</a:t>
            </a:r>
            <a:r>
              <a:rPr lang="zh-CN" altLang="en-US" dirty="0" smtClean="0"/>
              <a:t>值</a:t>
            </a:r>
            <a:endParaRPr lang="en-US" altLang="zh-CN" dirty="0" smtClean="0"/>
          </a:p>
          <a:p>
            <a:r>
              <a:rPr lang="zh-CN" altLang="en-US" dirty="0" smtClean="0"/>
              <a:t>检查</a:t>
            </a:r>
            <a:r>
              <a:rPr lang="en-US" altLang="zh-CN" dirty="0" smtClean="0"/>
              <a:t>SUID/SGID</a:t>
            </a:r>
            <a:r>
              <a:rPr lang="zh-CN" altLang="en-US" dirty="0" smtClean="0"/>
              <a:t>文件</a:t>
            </a:r>
            <a:endParaRPr lang="zh-CN" altLang="en-US" dirty="0"/>
          </a:p>
        </p:txBody>
      </p:sp>
    </p:spTree>
    <p:extLst>
      <p:ext uri="{BB962C8B-B14F-4D97-AF65-F5344CB8AC3E}">
        <p14:creationId xmlns:p14="http://schemas.microsoft.com/office/powerpoint/2010/main" val="2063088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文件和目录</a:t>
            </a:r>
            <a:r>
              <a:rPr lang="zh-CN" altLang="en-US" dirty="0" smtClean="0"/>
              <a:t>安全</a:t>
            </a:r>
            <a:r>
              <a:rPr lang="en-US" altLang="zh-CN" dirty="0" smtClean="0"/>
              <a:t>——</a:t>
            </a:r>
            <a:r>
              <a:rPr lang="zh-CN" altLang="en-US" dirty="0"/>
              <a:t>设置文件目录权限</a:t>
            </a:r>
          </a:p>
        </p:txBody>
      </p:sp>
      <p:sp>
        <p:nvSpPr>
          <p:cNvPr id="3" name="内容占位符 2"/>
          <p:cNvSpPr>
            <a:spLocks noGrp="1"/>
          </p:cNvSpPr>
          <p:nvPr>
            <p:ph idx="1"/>
          </p:nvPr>
        </p:nvSpPr>
        <p:spPr/>
        <p:txBody>
          <a:bodyPr/>
          <a:lstStyle/>
          <a:p>
            <a:r>
              <a:rPr lang="zh-CN" altLang="en-US" dirty="0" smtClean="0"/>
              <a:t>保护重要的文件目录，限制用户访问</a:t>
            </a:r>
            <a:endParaRPr lang="en-US" altLang="zh-CN" dirty="0" smtClean="0"/>
          </a:p>
          <a:p>
            <a:pPr lvl="1"/>
            <a:r>
              <a:rPr lang="zh-CN" altLang="en-US" dirty="0" smtClean="0"/>
              <a:t>设置文件的属主和属性以进行保护</a:t>
            </a:r>
            <a:endParaRPr lang="en-US" altLang="zh-CN" dirty="0" smtClean="0"/>
          </a:p>
          <a:p>
            <a:pPr lvl="1"/>
            <a:r>
              <a:rPr lang="zh-CN" altLang="en-US" dirty="0" smtClean="0"/>
              <a:t>极其重要的文件或目录可以设置为不可改变属性</a:t>
            </a:r>
            <a:endParaRPr lang="en-US" altLang="zh-CN" dirty="0" smtClean="0"/>
          </a:p>
          <a:p>
            <a:pPr lvl="2"/>
            <a:r>
              <a:rPr lang="en-US" altLang="zh-CN" dirty="0" err="1"/>
              <a:t>chattr</a:t>
            </a:r>
            <a:r>
              <a:rPr lang="en-US" altLang="zh-CN" dirty="0"/>
              <a:t> +</a:t>
            </a:r>
            <a:r>
              <a:rPr lang="en-US" altLang="zh-CN" dirty="0" err="1"/>
              <a:t>i</a:t>
            </a:r>
            <a:r>
              <a:rPr lang="en-US" altLang="zh-CN" dirty="0"/>
              <a:t> /</a:t>
            </a:r>
            <a:r>
              <a:rPr lang="en-US" altLang="zh-CN" dirty="0" err="1"/>
              <a:t>etc</a:t>
            </a:r>
            <a:r>
              <a:rPr lang="en-US" altLang="zh-CN" dirty="0"/>
              <a:t>/</a:t>
            </a:r>
            <a:r>
              <a:rPr lang="en-US" altLang="zh-CN" dirty="0" err="1"/>
              <a:t>passwd</a:t>
            </a:r>
            <a:endParaRPr lang="en-US" altLang="zh-CN" dirty="0" smtClean="0"/>
          </a:p>
          <a:p>
            <a:r>
              <a:rPr lang="zh-CN" altLang="en-US" dirty="0"/>
              <a:t>临时文件不应该有执行</a:t>
            </a:r>
            <a:r>
              <a:rPr lang="zh-CN" altLang="en-US" dirty="0" smtClean="0"/>
              <a:t>权限</a:t>
            </a:r>
            <a:endParaRPr lang="en-US" altLang="zh-CN" dirty="0" smtClean="0"/>
          </a:p>
          <a:p>
            <a:endParaRPr lang="zh-CN" altLang="en-US" dirty="0"/>
          </a:p>
        </p:txBody>
      </p:sp>
      <p:sp>
        <p:nvSpPr>
          <p:cNvPr id="5" name="AutoShape 72"/>
          <p:cNvSpPr>
            <a:spLocks noChangeArrowheads="1"/>
          </p:cNvSpPr>
          <p:nvPr/>
        </p:nvSpPr>
        <p:spPr bwMode="auto">
          <a:xfrm>
            <a:off x="2913497" y="3861048"/>
            <a:ext cx="5603007" cy="786606"/>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lIns="91394" tIns="45698" rIns="91394" bIns="45698"/>
          <a:lstStyle/>
          <a:p>
            <a:pPr defTabSz="446088" eaLnBrk="0" hangingPunct="0"/>
            <a:r>
              <a:rPr lang="zh-CN" altLang="en-US" b="1" dirty="0" smtClean="0">
                <a:solidFill>
                  <a:srgbClr val="0000CC"/>
                </a:solidFill>
              </a:rPr>
              <a:t>常见文件权限及属性的操作命令：</a:t>
            </a:r>
            <a:endParaRPr lang="en-US" altLang="zh-CN" b="1" dirty="0" smtClean="0">
              <a:solidFill>
                <a:srgbClr val="0000CC"/>
              </a:solidFill>
            </a:endParaRPr>
          </a:p>
          <a:p>
            <a:pPr defTabSz="446088" eaLnBrk="0" hangingPunct="0"/>
            <a:r>
              <a:rPr lang="en-US" altLang="zh-CN" b="1" dirty="0">
                <a:solidFill>
                  <a:srgbClr val="0000CC"/>
                </a:solidFill>
              </a:rPr>
              <a:t>	</a:t>
            </a:r>
            <a:r>
              <a:rPr lang="en-US" altLang="zh-CN" b="1" dirty="0" err="1" smtClean="0">
                <a:solidFill>
                  <a:srgbClr val="0000CC"/>
                </a:solidFill>
              </a:rPr>
              <a:t>chmod</a:t>
            </a:r>
            <a:r>
              <a:rPr lang="zh-CN" altLang="en-US" b="1" dirty="0" smtClean="0">
                <a:solidFill>
                  <a:srgbClr val="0000CC"/>
                </a:solidFill>
              </a:rPr>
              <a:t>、</a:t>
            </a:r>
            <a:r>
              <a:rPr lang="en-US" altLang="zh-CN" b="1" dirty="0" err="1" smtClean="0">
                <a:solidFill>
                  <a:srgbClr val="0000CC"/>
                </a:solidFill>
              </a:rPr>
              <a:t>chown</a:t>
            </a:r>
            <a:r>
              <a:rPr lang="zh-CN" altLang="en-US" b="1" dirty="0" smtClean="0">
                <a:solidFill>
                  <a:srgbClr val="0000CC"/>
                </a:solidFill>
              </a:rPr>
              <a:t>、</a:t>
            </a:r>
            <a:r>
              <a:rPr lang="en-US" altLang="zh-CN" b="1" dirty="0" err="1">
                <a:solidFill>
                  <a:srgbClr val="0000CC"/>
                </a:solidFill>
              </a:rPr>
              <a:t>chattr</a:t>
            </a:r>
            <a:endParaRPr lang="en-US" altLang="zh-CN" b="1" dirty="0" smtClean="0">
              <a:solidFill>
                <a:srgbClr val="0000CC"/>
              </a:solidFill>
            </a:endParaRPr>
          </a:p>
          <a:p>
            <a:pPr defTabSz="446088" eaLnBrk="0" hangingPunct="0"/>
            <a:endParaRPr lang="en-US" altLang="zh-CN" b="1" dirty="0">
              <a:solidFill>
                <a:srgbClr val="0000CC"/>
              </a:solidFill>
            </a:endParaRPr>
          </a:p>
        </p:txBody>
      </p:sp>
      <p:grpSp>
        <p:nvGrpSpPr>
          <p:cNvPr id="6" name="Group 73"/>
          <p:cNvGrpSpPr>
            <a:grpSpLocks/>
          </p:cNvGrpSpPr>
          <p:nvPr/>
        </p:nvGrpSpPr>
        <p:grpSpPr bwMode="auto">
          <a:xfrm>
            <a:off x="8508804" y="4254352"/>
            <a:ext cx="1022350" cy="593725"/>
            <a:chOff x="2061" y="1529"/>
            <a:chExt cx="1384" cy="917"/>
          </a:xfrm>
        </p:grpSpPr>
        <p:sp>
          <p:nvSpPr>
            <p:cNvPr id="7" name="Freeform 74"/>
            <p:cNvSpPr>
              <a:spLocks/>
            </p:cNvSpPr>
            <p:nvPr/>
          </p:nvSpPr>
          <p:spPr bwMode="auto">
            <a:xfrm>
              <a:off x="2619" y="1966"/>
              <a:ext cx="825" cy="480"/>
            </a:xfrm>
            <a:custGeom>
              <a:avLst/>
              <a:gdLst/>
              <a:ahLst/>
              <a:cxnLst>
                <a:cxn ang="0">
                  <a:pos x="295" y="397"/>
                </a:cxn>
                <a:cxn ang="0">
                  <a:pos x="241" y="350"/>
                </a:cxn>
                <a:cxn ang="0">
                  <a:pos x="161" y="271"/>
                </a:cxn>
                <a:cxn ang="0">
                  <a:pos x="41" y="146"/>
                </a:cxn>
                <a:cxn ang="0">
                  <a:pos x="15" y="122"/>
                </a:cxn>
                <a:cxn ang="0">
                  <a:pos x="2" y="107"/>
                </a:cxn>
                <a:cxn ang="0">
                  <a:pos x="0" y="95"/>
                </a:cxn>
                <a:cxn ang="0">
                  <a:pos x="8" y="70"/>
                </a:cxn>
                <a:cxn ang="0">
                  <a:pos x="21" y="48"/>
                </a:cxn>
                <a:cxn ang="0">
                  <a:pos x="57" y="35"/>
                </a:cxn>
                <a:cxn ang="0">
                  <a:pos x="107" y="24"/>
                </a:cxn>
                <a:cxn ang="0">
                  <a:pos x="198" y="11"/>
                </a:cxn>
                <a:cxn ang="0">
                  <a:pos x="250" y="2"/>
                </a:cxn>
                <a:cxn ang="0">
                  <a:pos x="278" y="0"/>
                </a:cxn>
                <a:cxn ang="0">
                  <a:pos x="290" y="0"/>
                </a:cxn>
                <a:cxn ang="0">
                  <a:pos x="303" y="2"/>
                </a:cxn>
                <a:cxn ang="0">
                  <a:pos x="425" y="57"/>
                </a:cxn>
                <a:cxn ang="0">
                  <a:pos x="508" y="110"/>
                </a:cxn>
                <a:cxn ang="0">
                  <a:pos x="542" y="139"/>
                </a:cxn>
                <a:cxn ang="0">
                  <a:pos x="576" y="169"/>
                </a:cxn>
                <a:cxn ang="0">
                  <a:pos x="653" y="209"/>
                </a:cxn>
                <a:cxn ang="0">
                  <a:pos x="683" y="213"/>
                </a:cxn>
                <a:cxn ang="0">
                  <a:pos x="697" y="213"/>
                </a:cxn>
                <a:cxn ang="0">
                  <a:pos x="706" y="213"/>
                </a:cxn>
                <a:cxn ang="0">
                  <a:pos x="715" y="212"/>
                </a:cxn>
                <a:cxn ang="0">
                  <a:pos x="744" y="213"/>
                </a:cxn>
                <a:cxn ang="0">
                  <a:pos x="780" y="210"/>
                </a:cxn>
                <a:cxn ang="0">
                  <a:pos x="821" y="206"/>
                </a:cxn>
                <a:cxn ang="0">
                  <a:pos x="824" y="206"/>
                </a:cxn>
                <a:cxn ang="0">
                  <a:pos x="824" y="479"/>
                </a:cxn>
                <a:cxn ang="0">
                  <a:pos x="824" y="476"/>
                </a:cxn>
                <a:cxn ang="0">
                  <a:pos x="617" y="451"/>
                </a:cxn>
                <a:cxn ang="0">
                  <a:pos x="602" y="450"/>
                </a:cxn>
                <a:cxn ang="0">
                  <a:pos x="595" y="451"/>
                </a:cxn>
                <a:cxn ang="0">
                  <a:pos x="586" y="452"/>
                </a:cxn>
                <a:cxn ang="0">
                  <a:pos x="548" y="460"/>
                </a:cxn>
                <a:cxn ang="0">
                  <a:pos x="502" y="468"/>
                </a:cxn>
                <a:cxn ang="0">
                  <a:pos x="489" y="468"/>
                </a:cxn>
                <a:cxn ang="0">
                  <a:pos x="480" y="468"/>
                </a:cxn>
                <a:cxn ang="0">
                  <a:pos x="471" y="467"/>
                </a:cxn>
                <a:cxn ang="0">
                  <a:pos x="425" y="454"/>
                </a:cxn>
                <a:cxn ang="0">
                  <a:pos x="358" y="431"/>
                </a:cxn>
                <a:cxn ang="0">
                  <a:pos x="294" y="401"/>
                </a:cxn>
                <a:cxn ang="0">
                  <a:pos x="295" y="397"/>
                </a:cxn>
              </a:cxnLst>
              <a:rect l="0" t="0" r="r" b="b"/>
              <a:pathLst>
                <a:path w="825" h="480">
                  <a:moveTo>
                    <a:pt x="295" y="397"/>
                  </a:moveTo>
                  <a:lnTo>
                    <a:pt x="241" y="350"/>
                  </a:lnTo>
                  <a:lnTo>
                    <a:pt x="161" y="271"/>
                  </a:lnTo>
                  <a:lnTo>
                    <a:pt x="41" y="146"/>
                  </a:lnTo>
                  <a:lnTo>
                    <a:pt x="15" y="122"/>
                  </a:lnTo>
                  <a:lnTo>
                    <a:pt x="2" y="107"/>
                  </a:lnTo>
                  <a:lnTo>
                    <a:pt x="0" y="95"/>
                  </a:lnTo>
                  <a:lnTo>
                    <a:pt x="8" y="70"/>
                  </a:lnTo>
                  <a:lnTo>
                    <a:pt x="21" y="48"/>
                  </a:lnTo>
                  <a:lnTo>
                    <a:pt x="57" y="35"/>
                  </a:lnTo>
                  <a:lnTo>
                    <a:pt x="107" y="24"/>
                  </a:lnTo>
                  <a:lnTo>
                    <a:pt x="198" y="11"/>
                  </a:lnTo>
                  <a:lnTo>
                    <a:pt x="250" y="2"/>
                  </a:lnTo>
                  <a:lnTo>
                    <a:pt x="278" y="0"/>
                  </a:lnTo>
                  <a:lnTo>
                    <a:pt x="290" y="0"/>
                  </a:lnTo>
                  <a:lnTo>
                    <a:pt x="303" y="2"/>
                  </a:lnTo>
                  <a:lnTo>
                    <a:pt x="425" y="57"/>
                  </a:lnTo>
                  <a:lnTo>
                    <a:pt x="508" y="110"/>
                  </a:lnTo>
                  <a:lnTo>
                    <a:pt x="542" y="139"/>
                  </a:lnTo>
                  <a:lnTo>
                    <a:pt x="576" y="169"/>
                  </a:lnTo>
                  <a:lnTo>
                    <a:pt x="653" y="209"/>
                  </a:lnTo>
                  <a:lnTo>
                    <a:pt x="683" y="213"/>
                  </a:lnTo>
                  <a:lnTo>
                    <a:pt x="697" y="213"/>
                  </a:lnTo>
                  <a:lnTo>
                    <a:pt x="706" y="213"/>
                  </a:lnTo>
                  <a:lnTo>
                    <a:pt x="715" y="212"/>
                  </a:lnTo>
                  <a:lnTo>
                    <a:pt x="744" y="213"/>
                  </a:lnTo>
                  <a:lnTo>
                    <a:pt x="780" y="210"/>
                  </a:lnTo>
                  <a:lnTo>
                    <a:pt x="821" y="206"/>
                  </a:lnTo>
                  <a:lnTo>
                    <a:pt x="824" y="206"/>
                  </a:lnTo>
                  <a:lnTo>
                    <a:pt x="824" y="479"/>
                  </a:lnTo>
                  <a:lnTo>
                    <a:pt x="824" y="476"/>
                  </a:lnTo>
                  <a:lnTo>
                    <a:pt x="617" y="451"/>
                  </a:lnTo>
                  <a:lnTo>
                    <a:pt x="602" y="450"/>
                  </a:lnTo>
                  <a:lnTo>
                    <a:pt x="595" y="451"/>
                  </a:lnTo>
                  <a:lnTo>
                    <a:pt x="586" y="452"/>
                  </a:lnTo>
                  <a:lnTo>
                    <a:pt x="548" y="460"/>
                  </a:lnTo>
                  <a:lnTo>
                    <a:pt x="502" y="468"/>
                  </a:lnTo>
                  <a:lnTo>
                    <a:pt x="489" y="468"/>
                  </a:lnTo>
                  <a:lnTo>
                    <a:pt x="480" y="468"/>
                  </a:lnTo>
                  <a:lnTo>
                    <a:pt x="471" y="467"/>
                  </a:lnTo>
                  <a:lnTo>
                    <a:pt x="425" y="454"/>
                  </a:lnTo>
                  <a:lnTo>
                    <a:pt x="358" y="431"/>
                  </a:lnTo>
                  <a:lnTo>
                    <a:pt x="294" y="401"/>
                  </a:lnTo>
                  <a:lnTo>
                    <a:pt x="295" y="397"/>
                  </a:lnTo>
                </a:path>
              </a:pathLst>
            </a:custGeom>
            <a:solidFill>
              <a:srgbClr val="E26200"/>
            </a:solidFill>
            <a:ln w="12700" cap="rnd" cmpd="sng">
              <a:noFill/>
              <a:prstDash val="solid"/>
              <a:round/>
              <a:headEnd type="none" w="med" len="med"/>
              <a:tailEnd type="none" w="med" len="med"/>
            </a:ln>
            <a:effectLst/>
          </p:spPr>
          <p:txBody>
            <a:bodyPr/>
            <a:lstStyle/>
            <a:p>
              <a:endParaRPr lang="zh-CN" altLang="en-US"/>
            </a:p>
          </p:txBody>
        </p:sp>
        <p:sp>
          <p:nvSpPr>
            <p:cNvPr id="8" name="Freeform 75"/>
            <p:cNvSpPr>
              <a:spLocks/>
            </p:cNvSpPr>
            <p:nvPr/>
          </p:nvSpPr>
          <p:spPr bwMode="auto">
            <a:xfrm>
              <a:off x="2751" y="1978"/>
              <a:ext cx="192" cy="37"/>
            </a:xfrm>
            <a:custGeom>
              <a:avLst/>
              <a:gdLst/>
              <a:ahLst/>
              <a:cxnLst>
                <a:cxn ang="0">
                  <a:pos x="173" y="19"/>
                </a:cxn>
                <a:cxn ang="0">
                  <a:pos x="191" y="19"/>
                </a:cxn>
                <a:cxn ang="0">
                  <a:pos x="143" y="0"/>
                </a:cxn>
                <a:cxn ang="0">
                  <a:pos x="135" y="0"/>
                </a:cxn>
                <a:cxn ang="0">
                  <a:pos x="125" y="0"/>
                </a:cxn>
                <a:cxn ang="0">
                  <a:pos x="102" y="3"/>
                </a:cxn>
                <a:cxn ang="0">
                  <a:pos x="61" y="9"/>
                </a:cxn>
                <a:cxn ang="0">
                  <a:pos x="27" y="11"/>
                </a:cxn>
                <a:cxn ang="0">
                  <a:pos x="0" y="19"/>
                </a:cxn>
                <a:cxn ang="0">
                  <a:pos x="18" y="30"/>
                </a:cxn>
                <a:cxn ang="0">
                  <a:pos x="60" y="36"/>
                </a:cxn>
                <a:cxn ang="0">
                  <a:pos x="84" y="36"/>
                </a:cxn>
                <a:cxn ang="0">
                  <a:pos x="104" y="35"/>
                </a:cxn>
                <a:cxn ang="0">
                  <a:pos x="172" y="23"/>
                </a:cxn>
                <a:cxn ang="0">
                  <a:pos x="173" y="19"/>
                </a:cxn>
              </a:cxnLst>
              <a:rect l="0" t="0" r="r" b="b"/>
              <a:pathLst>
                <a:path w="192" h="37">
                  <a:moveTo>
                    <a:pt x="173" y="19"/>
                  </a:moveTo>
                  <a:lnTo>
                    <a:pt x="191" y="19"/>
                  </a:lnTo>
                  <a:lnTo>
                    <a:pt x="143" y="0"/>
                  </a:lnTo>
                  <a:lnTo>
                    <a:pt x="135" y="0"/>
                  </a:lnTo>
                  <a:lnTo>
                    <a:pt x="125" y="0"/>
                  </a:lnTo>
                  <a:lnTo>
                    <a:pt x="102" y="3"/>
                  </a:lnTo>
                  <a:lnTo>
                    <a:pt x="61" y="9"/>
                  </a:lnTo>
                  <a:lnTo>
                    <a:pt x="27" y="11"/>
                  </a:lnTo>
                  <a:lnTo>
                    <a:pt x="0" y="19"/>
                  </a:lnTo>
                  <a:lnTo>
                    <a:pt x="18" y="30"/>
                  </a:lnTo>
                  <a:lnTo>
                    <a:pt x="60" y="36"/>
                  </a:lnTo>
                  <a:lnTo>
                    <a:pt x="84" y="36"/>
                  </a:lnTo>
                  <a:lnTo>
                    <a:pt x="104" y="35"/>
                  </a:lnTo>
                  <a:lnTo>
                    <a:pt x="172" y="23"/>
                  </a:lnTo>
                  <a:lnTo>
                    <a:pt x="173" y="19"/>
                  </a:lnTo>
                </a:path>
              </a:pathLst>
            </a:custGeom>
            <a:solidFill>
              <a:srgbClr val="FF8141"/>
            </a:solidFill>
            <a:ln w="12700" cap="rnd" cmpd="sng">
              <a:noFill/>
              <a:prstDash val="solid"/>
              <a:round/>
              <a:headEnd type="none" w="med" len="med"/>
              <a:tailEnd type="none" w="med" len="med"/>
            </a:ln>
            <a:effectLst/>
          </p:spPr>
          <p:txBody>
            <a:bodyPr/>
            <a:lstStyle/>
            <a:p>
              <a:endParaRPr lang="zh-CN" altLang="en-US"/>
            </a:p>
          </p:txBody>
        </p:sp>
        <p:sp>
          <p:nvSpPr>
            <p:cNvPr id="9" name="Freeform 76"/>
            <p:cNvSpPr>
              <a:spLocks/>
            </p:cNvSpPr>
            <p:nvPr/>
          </p:nvSpPr>
          <p:spPr bwMode="auto">
            <a:xfrm>
              <a:off x="2690" y="1998"/>
              <a:ext cx="414" cy="340"/>
            </a:xfrm>
            <a:custGeom>
              <a:avLst/>
              <a:gdLst/>
              <a:ahLst/>
              <a:cxnLst>
                <a:cxn ang="0">
                  <a:pos x="413" y="247"/>
                </a:cxn>
                <a:cxn ang="0">
                  <a:pos x="409" y="265"/>
                </a:cxn>
                <a:cxn ang="0">
                  <a:pos x="397" y="291"/>
                </a:cxn>
                <a:cxn ang="0">
                  <a:pos x="381" y="314"/>
                </a:cxn>
                <a:cxn ang="0">
                  <a:pos x="366" y="324"/>
                </a:cxn>
                <a:cxn ang="0">
                  <a:pos x="350" y="324"/>
                </a:cxn>
                <a:cxn ang="0">
                  <a:pos x="333" y="326"/>
                </a:cxn>
                <a:cxn ang="0">
                  <a:pos x="318" y="333"/>
                </a:cxn>
                <a:cxn ang="0">
                  <a:pos x="302" y="339"/>
                </a:cxn>
                <a:cxn ang="0">
                  <a:pos x="288" y="331"/>
                </a:cxn>
                <a:cxn ang="0">
                  <a:pos x="273" y="316"/>
                </a:cxn>
                <a:cxn ang="0">
                  <a:pos x="244" y="287"/>
                </a:cxn>
                <a:cxn ang="0">
                  <a:pos x="157" y="234"/>
                </a:cxn>
                <a:cxn ang="0">
                  <a:pos x="109" y="205"/>
                </a:cxn>
                <a:cxn ang="0">
                  <a:pos x="72" y="175"/>
                </a:cxn>
                <a:cxn ang="0">
                  <a:pos x="23" y="107"/>
                </a:cxn>
                <a:cxn ang="0">
                  <a:pos x="4" y="67"/>
                </a:cxn>
                <a:cxn ang="0">
                  <a:pos x="0" y="49"/>
                </a:cxn>
                <a:cxn ang="0">
                  <a:pos x="0" y="41"/>
                </a:cxn>
                <a:cxn ang="0">
                  <a:pos x="2" y="32"/>
                </a:cxn>
                <a:cxn ang="0">
                  <a:pos x="17" y="20"/>
                </a:cxn>
                <a:cxn ang="0">
                  <a:pos x="37" y="14"/>
                </a:cxn>
                <a:cxn ang="0">
                  <a:pos x="113" y="4"/>
                </a:cxn>
                <a:cxn ang="0">
                  <a:pos x="142" y="6"/>
                </a:cxn>
                <a:cxn ang="0">
                  <a:pos x="173" y="8"/>
                </a:cxn>
                <a:cxn ang="0">
                  <a:pos x="218" y="0"/>
                </a:cxn>
                <a:cxn ang="0">
                  <a:pos x="225" y="0"/>
                </a:cxn>
                <a:cxn ang="0">
                  <a:pos x="234" y="0"/>
                </a:cxn>
                <a:cxn ang="0">
                  <a:pos x="251" y="4"/>
                </a:cxn>
                <a:cxn ang="0">
                  <a:pos x="282" y="20"/>
                </a:cxn>
                <a:cxn ang="0">
                  <a:pos x="307" y="42"/>
                </a:cxn>
                <a:cxn ang="0">
                  <a:pos x="330" y="71"/>
                </a:cxn>
                <a:cxn ang="0">
                  <a:pos x="370" y="141"/>
                </a:cxn>
                <a:cxn ang="0">
                  <a:pos x="413" y="247"/>
                </a:cxn>
              </a:cxnLst>
              <a:rect l="0" t="0" r="r" b="b"/>
              <a:pathLst>
                <a:path w="414" h="340">
                  <a:moveTo>
                    <a:pt x="413" y="247"/>
                  </a:moveTo>
                  <a:lnTo>
                    <a:pt x="409" y="265"/>
                  </a:lnTo>
                  <a:lnTo>
                    <a:pt x="397" y="291"/>
                  </a:lnTo>
                  <a:lnTo>
                    <a:pt x="381" y="314"/>
                  </a:lnTo>
                  <a:lnTo>
                    <a:pt x="366" y="324"/>
                  </a:lnTo>
                  <a:lnTo>
                    <a:pt x="350" y="324"/>
                  </a:lnTo>
                  <a:lnTo>
                    <a:pt x="333" y="326"/>
                  </a:lnTo>
                  <a:lnTo>
                    <a:pt x="318" y="333"/>
                  </a:lnTo>
                  <a:lnTo>
                    <a:pt x="302" y="339"/>
                  </a:lnTo>
                  <a:lnTo>
                    <a:pt x="288" y="331"/>
                  </a:lnTo>
                  <a:lnTo>
                    <a:pt x="273" y="316"/>
                  </a:lnTo>
                  <a:lnTo>
                    <a:pt x="244" y="287"/>
                  </a:lnTo>
                  <a:lnTo>
                    <a:pt x="157" y="234"/>
                  </a:lnTo>
                  <a:lnTo>
                    <a:pt x="109" y="205"/>
                  </a:lnTo>
                  <a:lnTo>
                    <a:pt x="72" y="175"/>
                  </a:lnTo>
                  <a:lnTo>
                    <a:pt x="23" y="107"/>
                  </a:lnTo>
                  <a:lnTo>
                    <a:pt x="4" y="67"/>
                  </a:lnTo>
                  <a:lnTo>
                    <a:pt x="0" y="49"/>
                  </a:lnTo>
                  <a:lnTo>
                    <a:pt x="0" y="41"/>
                  </a:lnTo>
                  <a:lnTo>
                    <a:pt x="2" y="32"/>
                  </a:lnTo>
                  <a:lnTo>
                    <a:pt x="17" y="20"/>
                  </a:lnTo>
                  <a:lnTo>
                    <a:pt x="37" y="14"/>
                  </a:lnTo>
                  <a:lnTo>
                    <a:pt x="113" y="4"/>
                  </a:lnTo>
                  <a:lnTo>
                    <a:pt x="142" y="6"/>
                  </a:lnTo>
                  <a:lnTo>
                    <a:pt x="173" y="8"/>
                  </a:lnTo>
                  <a:lnTo>
                    <a:pt x="218" y="0"/>
                  </a:lnTo>
                  <a:lnTo>
                    <a:pt x="225" y="0"/>
                  </a:lnTo>
                  <a:lnTo>
                    <a:pt x="234" y="0"/>
                  </a:lnTo>
                  <a:lnTo>
                    <a:pt x="251" y="4"/>
                  </a:lnTo>
                  <a:lnTo>
                    <a:pt x="282" y="20"/>
                  </a:lnTo>
                  <a:lnTo>
                    <a:pt x="307" y="42"/>
                  </a:lnTo>
                  <a:lnTo>
                    <a:pt x="330" y="71"/>
                  </a:lnTo>
                  <a:lnTo>
                    <a:pt x="370" y="141"/>
                  </a:lnTo>
                  <a:lnTo>
                    <a:pt x="413" y="247"/>
                  </a:lnTo>
                </a:path>
              </a:pathLst>
            </a:custGeom>
            <a:solidFill>
              <a:srgbClr val="622100"/>
            </a:solidFill>
            <a:ln w="12700" cap="rnd" cmpd="sng">
              <a:noFill/>
              <a:prstDash val="solid"/>
              <a:round/>
              <a:headEnd type="none" w="med" len="med"/>
              <a:tailEnd type="none" w="med" len="med"/>
            </a:ln>
            <a:effectLst/>
          </p:spPr>
          <p:txBody>
            <a:bodyPr/>
            <a:lstStyle/>
            <a:p>
              <a:endParaRPr lang="zh-CN" altLang="en-US"/>
            </a:p>
          </p:txBody>
        </p:sp>
        <p:sp>
          <p:nvSpPr>
            <p:cNvPr id="10" name="Freeform 77"/>
            <p:cNvSpPr>
              <a:spLocks/>
            </p:cNvSpPr>
            <p:nvPr/>
          </p:nvSpPr>
          <p:spPr bwMode="auto">
            <a:xfrm>
              <a:off x="2763" y="2279"/>
              <a:ext cx="234" cy="115"/>
            </a:xfrm>
            <a:custGeom>
              <a:avLst/>
              <a:gdLst/>
              <a:ahLst/>
              <a:cxnLst>
                <a:cxn ang="0">
                  <a:pos x="12" y="33"/>
                </a:cxn>
                <a:cxn ang="0">
                  <a:pos x="0" y="51"/>
                </a:cxn>
                <a:cxn ang="0">
                  <a:pos x="9" y="84"/>
                </a:cxn>
                <a:cxn ang="0">
                  <a:pos x="43" y="101"/>
                </a:cxn>
                <a:cxn ang="0">
                  <a:pos x="69" y="110"/>
                </a:cxn>
                <a:cxn ang="0">
                  <a:pos x="81" y="113"/>
                </a:cxn>
                <a:cxn ang="0">
                  <a:pos x="91" y="114"/>
                </a:cxn>
                <a:cxn ang="0">
                  <a:pos x="140" y="97"/>
                </a:cxn>
                <a:cxn ang="0">
                  <a:pos x="187" y="72"/>
                </a:cxn>
                <a:cxn ang="0">
                  <a:pos x="214" y="58"/>
                </a:cxn>
                <a:cxn ang="0">
                  <a:pos x="226" y="48"/>
                </a:cxn>
                <a:cxn ang="0">
                  <a:pos x="233" y="37"/>
                </a:cxn>
                <a:cxn ang="0">
                  <a:pos x="233" y="30"/>
                </a:cxn>
                <a:cxn ang="0">
                  <a:pos x="231" y="24"/>
                </a:cxn>
                <a:cxn ang="0">
                  <a:pos x="217" y="10"/>
                </a:cxn>
                <a:cxn ang="0">
                  <a:pos x="199" y="1"/>
                </a:cxn>
                <a:cxn ang="0">
                  <a:pos x="189" y="0"/>
                </a:cxn>
                <a:cxn ang="0">
                  <a:pos x="177" y="1"/>
                </a:cxn>
                <a:cxn ang="0">
                  <a:pos x="160" y="1"/>
                </a:cxn>
                <a:cxn ang="0">
                  <a:pos x="139" y="3"/>
                </a:cxn>
                <a:cxn ang="0">
                  <a:pos x="92" y="8"/>
                </a:cxn>
                <a:cxn ang="0">
                  <a:pos x="47" y="18"/>
                </a:cxn>
                <a:cxn ang="0">
                  <a:pos x="12" y="33"/>
                </a:cxn>
              </a:cxnLst>
              <a:rect l="0" t="0" r="r" b="b"/>
              <a:pathLst>
                <a:path w="234" h="115">
                  <a:moveTo>
                    <a:pt x="12" y="33"/>
                  </a:moveTo>
                  <a:lnTo>
                    <a:pt x="0" y="51"/>
                  </a:lnTo>
                  <a:lnTo>
                    <a:pt x="9" y="84"/>
                  </a:lnTo>
                  <a:lnTo>
                    <a:pt x="43" y="101"/>
                  </a:lnTo>
                  <a:lnTo>
                    <a:pt x="69" y="110"/>
                  </a:lnTo>
                  <a:lnTo>
                    <a:pt x="81" y="113"/>
                  </a:lnTo>
                  <a:lnTo>
                    <a:pt x="91" y="114"/>
                  </a:lnTo>
                  <a:lnTo>
                    <a:pt x="140" y="97"/>
                  </a:lnTo>
                  <a:lnTo>
                    <a:pt x="187" y="72"/>
                  </a:lnTo>
                  <a:lnTo>
                    <a:pt x="214" y="58"/>
                  </a:lnTo>
                  <a:lnTo>
                    <a:pt x="226" y="48"/>
                  </a:lnTo>
                  <a:lnTo>
                    <a:pt x="233" y="37"/>
                  </a:lnTo>
                  <a:lnTo>
                    <a:pt x="233" y="30"/>
                  </a:lnTo>
                  <a:lnTo>
                    <a:pt x="231" y="24"/>
                  </a:lnTo>
                  <a:lnTo>
                    <a:pt x="217" y="10"/>
                  </a:lnTo>
                  <a:lnTo>
                    <a:pt x="199" y="1"/>
                  </a:lnTo>
                  <a:lnTo>
                    <a:pt x="189" y="0"/>
                  </a:lnTo>
                  <a:lnTo>
                    <a:pt x="177" y="1"/>
                  </a:lnTo>
                  <a:lnTo>
                    <a:pt x="160" y="1"/>
                  </a:lnTo>
                  <a:lnTo>
                    <a:pt x="139" y="3"/>
                  </a:lnTo>
                  <a:lnTo>
                    <a:pt x="92" y="8"/>
                  </a:lnTo>
                  <a:lnTo>
                    <a:pt x="47" y="18"/>
                  </a:lnTo>
                  <a:lnTo>
                    <a:pt x="12" y="33"/>
                  </a:lnTo>
                </a:path>
              </a:pathLst>
            </a:custGeom>
            <a:solidFill>
              <a:srgbClr val="FF8141"/>
            </a:solidFill>
            <a:ln w="12700" cap="rnd" cmpd="sng">
              <a:solidFill>
                <a:srgbClr val="400000"/>
              </a:solidFill>
              <a:prstDash val="solid"/>
              <a:round/>
              <a:headEnd type="none" w="med" len="med"/>
              <a:tailEnd type="none" w="med" len="med"/>
            </a:ln>
            <a:effectLst/>
          </p:spPr>
          <p:txBody>
            <a:bodyPr/>
            <a:lstStyle/>
            <a:p>
              <a:endParaRPr lang="zh-CN" altLang="en-US"/>
            </a:p>
          </p:txBody>
        </p:sp>
        <p:sp>
          <p:nvSpPr>
            <p:cNvPr id="11" name="Freeform 78"/>
            <p:cNvSpPr>
              <a:spLocks/>
            </p:cNvSpPr>
            <p:nvPr/>
          </p:nvSpPr>
          <p:spPr bwMode="auto">
            <a:xfrm>
              <a:off x="2695" y="2203"/>
              <a:ext cx="272" cy="118"/>
            </a:xfrm>
            <a:custGeom>
              <a:avLst/>
              <a:gdLst/>
              <a:ahLst/>
              <a:cxnLst>
                <a:cxn ang="0">
                  <a:pos x="11" y="11"/>
                </a:cxn>
                <a:cxn ang="0">
                  <a:pos x="0" y="46"/>
                </a:cxn>
                <a:cxn ang="0">
                  <a:pos x="8" y="80"/>
                </a:cxn>
                <a:cxn ang="0">
                  <a:pos x="55" y="101"/>
                </a:cxn>
                <a:cxn ang="0">
                  <a:pos x="90" y="111"/>
                </a:cxn>
                <a:cxn ang="0">
                  <a:pos x="104" y="116"/>
                </a:cxn>
                <a:cxn ang="0">
                  <a:pos x="116" y="117"/>
                </a:cxn>
                <a:cxn ang="0">
                  <a:pos x="164" y="107"/>
                </a:cxn>
                <a:cxn ang="0">
                  <a:pos x="212" y="90"/>
                </a:cxn>
                <a:cxn ang="0">
                  <a:pos x="245" y="78"/>
                </a:cxn>
                <a:cxn ang="0">
                  <a:pos x="262" y="72"/>
                </a:cxn>
                <a:cxn ang="0">
                  <a:pos x="271" y="61"/>
                </a:cxn>
                <a:cxn ang="0">
                  <a:pos x="267" y="52"/>
                </a:cxn>
                <a:cxn ang="0">
                  <a:pos x="255" y="38"/>
                </a:cxn>
                <a:cxn ang="0">
                  <a:pos x="229" y="20"/>
                </a:cxn>
                <a:cxn ang="0">
                  <a:pos x="212" y="13"/>
                </a:cxn>
                <a:cxn ang="0">
                  <a:pos x="203" y="11"/>
                </a:cxn>
                <a:cxn ang="0">
                  <a:pos x="193" y="11"/>
                </a:cxn>
                <a:cxn ang="0">
                  <a:pos x="99" y="1"/>
                </a:cxn>
                <a:cxn ang="0">
                  <a:pos x="73" y="0"/>
                </a:cxn>
                <a:cxn ang="0">
                  <a:pos x="61" y="0"/>
                </a:cxn>
                <a:cxn ang="0">
                  <a:pos x="49" y="0"/>
                </a:cxn>
                <a:cxn ang="0">
                  <a:pos x="11" y="11"/>
                </a:cxn>
              </a:cxnLst>
              <a:rect l="0" t="0" r="r" b="b"/>
              <a:pathLst>
                <a:path w="272" h="118">
                  <a:moveTo>
                    <a:pt x="11" y="11"/>
                  </a:moveTo>
                  <a:lnTo>
                    <a:pt x="0" y="46"/>
                  </a:lnTo>
                  <a:lnTo>
                    <a:pt x="8" y="80"/>
                  </a:lnTo>
                  <a:lnTo>
                    <a:pt x="55" y="101"/>
                  </a:lnTo>
                  <a:lnTo>
                    <a:pt x="90" y="111"/>
                  </a:lnTo>
                  <a:lnTo>
                    <a:pt x="104" y="116"/>
                  </a:lnTo>
                  <a:lnTo>
                    <a:pt x="116" y="117"/>
                  </a:lnTo>
                  <a:lnTo>
                    <a:pt x="164" y="107"/>
                  </a:lnTo>
                  <a:lnTo>
                    <a:pt x="212" y="90"/>
                  </a:lnTo>
                  <a:lnTo>
                    <a:pt x="245" y="78"/>
                  </a:lnTo>
                  <a:lnTo>
                    <a:pt x="262" y="72"/>
                  </a:lnTo>
                  <a:lnTo>
                    <a:pt x="271" y="61"/>
                  </a:lnTo>
                  <a:lnTo>
                    <a:pt x="267" y="52"/>
                  </a:lnTo>
                  <a:lnTo>
                    <a:pt x="255" y="38"/>
                  </a:lnTo>
                  <a:lnTo>
                    <a:pt x="229" y="20"/>
                  </a:lnTo>
                  <a:lnTo>
                    <a:pt x="212" y="13"/>
                  </a:lnTo>
                  <a:lnTo>
                    <a:pt x="203" y="11"/>
                  </a:lnTo>
                  <a:lnTo>
                    <a:pt x="193" y="11"/>
                  </a:lnTo>
                  <a:lnTo>
                    <a:pt x="99" y="1"/>
                  </a:lnTo>
                  <a:lnTo>
                    <a:pt x="73" y="0"/>
                  </a:lnTo>
                  <a:lnTo>
                    <a:pt x="61" y="0"/>
                  </a:lnTo>
                  <a:lnTo>
                    <a:pt x="49" y="0"/>
                  </a:lnTo>
                  <a:lnTo>
                    <a:pt x="11" y="11"/>
                  </a:lnTo>
                </a:path>
              </a:pathLst>
            </a:custGeom>
            <a:solidFill>
              <a:srgbClr val="FF8141"/>
            </a:solidFill>
            <a:ln w="12700" cap="rnd" cmpd="sng">
              <a:solidFill>
                <a:srgbClr val="400000"/>
              </a:solidFill>
              <a:prstDash val="solid"/>
              <a:round/>
              <a:headEnd type="none" w="med" len="med"/>
              <a:tailEnd type="none" w="med" len="med"/>
            </a:ln>
            <a:effectLst/>
          </p:spPr>
          <p:txBody>
            <a:bodyPr/>
            <a:lstStyle/>
            <a:p>
              <a:endParaRPr lang="zh-CN" altLang="en-US"/>
            </a:p>
          </p:txBody>
        </p:sp>
        <p:sp>
          <p:nvSpPr>
            <p:cNvPr id="12" name="Freeform 79"/>
            <p:cNvSpPr>
              <a:spLocks/>
            </p:cNvSpPr>
            <p:nvPr/>
          </p:nvSpPr>
          <p:spPr bwMode="auto">
            <a:xfrm>
              <a:off x="2650" y="2117"/>
              <a:ext cx="278" cy="136"/>
            </a:xfrm>
            <a:custGeom>
              <a:avLst/>
              <a:gdLst/>
              <a:ahLst/>
              <a:cxnLst>
                <a:cxn ang="0">
                  <a:pos x="16" y="1"/>
                </a:cxn>
                <a:cxn ang="0">
                  <a:pos x="0" y="21"/>
                </a:cxn>
                <a:cxn ang="0">
                  <a:pos x="4" y="53"/>
                </a:cxn>
                <a:cxn ang="0">
                  <a:pos x="49" y="96"/>
                </a:cxn>
                <a:cxn ang="0">
                  <a:pos x="84" y="122"/>
                </a:cxn>
                <a:cxn ang="0">
                  <a:pos x="111" y="135"/>
                </a:cxn>
                <a:cxn ang="0">
                  <a:pos x="122" y="135"/>
                </a:cxn>
                <a:cxn ang="0">
                  <a:pos x="134" y="135"/>
                </a:cxn>
                <a:cxn ang="0">
                  <a:pos x="162" y="128"/>
                </a:cxn>
                <a:cxn ang="0">
                  <a:pos x="213" y="113"/>
                </a:cxn>
                <a:cxn ang="0">
                  <a:pos x="248" y="102"/>
                </a:cxn>
                <a:cxn ang="0">
                  <a:pos x="277" y="84"/>
                </a:cxn>
                <a:cxn ang="0">
                  <a:pos x="274" y="75"/>
                </a:cxn>
                <a:cxn ang="0">
                  <a:pos x="265" y="63"/>
                </a:cxn>
                <a:cxn ang="0">
                  <a:pos x="243" y="44"/>
                </a:cxn>
                <a:cxn ang="0">
                  <a:pos x="222" y="36"/>
                </a:cxn>
                <a:cxn ang="0">
                  <a:pos x="196" y="32"/>
                </a:cxn>
                <a:cxn ang="0">
                  <a:pos x="184" y="32"/>
                </a:cxn>
                <a:cxn ang="0">
                  <a:pos x="171" y="33"/>
                </a:cxn>
                <a:cxn ang="0">
                  <a:pos x="148" y="39"/>
                </a:cxn>
                <a:cxn ang="0">
                  <a:pos x="131" y="37"/>
                </a:cxn>
                <a:cxn ang="0">
                  <a:pos x="73" y="14"/>
                </a:cxn>
                <a:cxn ang="0">
                  <a:pos x="43" y="2"/>
                </a:cxn>
                <a:cxn ang="0">
                  <a:pos x="29" y="0"/>
                </a:cxn>
                <a:cxn ang="0">
                  <a:pos x="16" y="1"/>
                </a:cxn>
              </a:cxnLst>
              <a:rect l="0" t="0" r="r" b="b"/>
              <a:pathLst>
                <a:path w="278" h="136">
                  <a:moveTo>
                    <a:pt x="16" y="1"/>
                  </a:moveTo>
                  <a:lnTo>
                    <a:pt x="0" y="21"/>
                  </a:lnTo>
                  <a:lnTo>
                    <a:pt x="4" y="53"/>
                  </a:lnTo>
                  <a:lnTo>
                    <a:pt x="49" y="96"/>
                  </a:lnTo>
                  <a:lnTo>
                    <a:pt x="84" y="122"/>
                  </a:lnTo>
                  <a:lnTo>
                    <a:pt x="111" y="135"/>
                  </a:lnTo>
                  <a:lnTo>
                    <a:pt x="122" y="135"/>
                  </a:lnTo>
                  <a:lnTo>
                    <a:pt x="134" y="135"/>
                  </a:lnTo>
                  <a:lnTo>
                    <a:pt x="162" y="128"/>
                  </a:lnTo>
                  <a:lnTo>
                    <a:pt x="213" y="113"/>
                  </a:lnTo>
                  <a:lnTo>
                    <a:pt x="248" y="102"/>
                  </a:lnTo>
                  <a:lnTo>
                    <a:pt x="277" y="84"/>
                  </a:lnTo>
                  <a:lnTo>
                    <a:pt x="274" y="75"/>
                  </a:lnTo>
                  <a:lnTo>
                    <a:pt x="265" y="63"/>
                  </a:lnTo>
                  <a:lnTo>
                    <a:pt x="243" y="44"/>
                  </a:lnTo>
                  <a:lnTo>
                    <a:pt x="222" y="36"/>
                  </a:lnTo>
                  <a:lnTo>
                    <a:pt x="196" y="32"/>
                  </a:lnTo>
                  <a:lnTo>
                    <a:pt x="184" y="32"/>
                  </a:lnTo>
                  <a:lnTo>
                    <a:pt x="171" y="33"/>
                  </a:lnTo>
                  <a:lnTo>
                    <a:pt x="148" y="39"/>
                  </a:lnTo>
                  <a:lnTo>
                    <a:pt x="131" y="37"/>
                  </a:lnTo>
                  <a:lnTo>
                    <a:pt x="73" y="14"/>
                  </a:lnTo>
                  <a:lnTo>
                    <a:pt x="43" y="2"/>
                  </a:lnTo>
                  <a:lnTo>
                    <a:pt x="29" y="0"/>
                  </a:lnTo>
                  <a:lnTo>
                    <a:pt x="16" y="1"/>
                  </a:lnTo>
                </a:path>
              </a:pathLst>
            </a:custGeom>
            <a:solidFill>
              <a:srgbClr val="FF8141"/>
            </a:solidFill>
            <a:ln w="12700" cap="rnd" cmpd="sng">
              <a:solidFill>
                <a:srgbClr val="400000"/>
              </a:solidFill>
              <a:prstDash val="solid"/>
              <a:round/>
              <a:headEnd type="none" w="med" len="med"/>
              <a:tailEnd type="none" w="med" len="med"/>
            </a:ln>
            <a:effectLst/>
          </p:spPr>
          <p:txBody>
            <a:bodyPr/>
            <a:lstStyle/>
            <a:p>
              <a:endParaRPr lang="zh-CN" altLang="en-US"/>
            </a:p>
          </p:txBody>
        </p:sp>
        <p:sp>
          <p:nvSpPr>
            <p:cNvPr id="13" name="Freeform 80"/>
            <p:cNvSpPr>
              <a:spLocks/>
            </p:cNvSpPr>
            <p:nvPr/>
          </p:nvSpPr>
          <p:spPr bwMode="auto">
            <a:xfrm>
              <a:off x="2623" y="2010"/>
              <a:ext cx="169" cy="167"/>
            </a:xfrm>
            <a:custGeom>
              <a:avLst/>
              <a:gdLst/>
              <a:ahLst/>
              <a:cxnLst>
                <a:cxn ang="0">
                  <a:pos x="144" y="81"/>
                </a:cxn>
                <a:cxn ang="0">
                  <a:pos x="156" y="96"/>
                </a:cxn>
                <a:cxn ang="0">
                  <a:pos x="168" y="118"/>
                </a:cxn>
                <a:cxn ang="0">
                  <a:pos x="166" y="131"/>
                </a:cxn>
                <a:cxn ang="0">
                  <a:pos x="160" y="143"/>
                </a:cxn>
                <a:cxn ang="0">
                  <a:pos x="148" y="156"/>
                </a:cxn>
                <a:cxn ang="0">
                  <a:pos x="139" y="166"/>
                </a:cxn>
                <a:cxn ang="0">
                  <a:pos x="88" y="144"/>
                </a:cxn>
                <a:cxn ang="0">
                  <a:pos x="41" y="104"/>
                </a:cxn>
                <a:cxn ang="0">
                  <a:pos x="15" y="81"/>
                </a:cxn>
                <a:cxn ang="0">
                  <a:pos x="2" y="66"/>
                </a:cxn>
                <a:cxn ang="0">
                  <a:pos x="0" y="54"/>
                </a:cxn>
                <a:cxn ang="0">
                  <a:pos x="7" y="26"/>
                </a:cxn>
                <a:cxn ang="0">
                  <a:pos x="20" y="0"/>
                </a:cxn>
                <a:cxn ang="0">
                  <a:pos x="26" y="0"/>
                </a:cxn>
                <a:cxn ang="0">
                  <a:pos x="34" y="0"/>
                </a:cxn>
                <a:cxn ang="0">
                  <a:pos x="50" y="5"/>
                </a:cxn>
                <a:cxn ang="0">
                  <a:pos x="85" y="27"/>
                </a:cxn>
                <a:cxn ang="0">
                  <a:pos x="144" y="81"/>
                </a:cxn>
              </a:cxnLst>
              <a:rect l="0" t="0" r="r" b="b"/>
              <a:pathLst>
                <a:path w="169" h="167">
                  <a:moveTo>
                    <a:pt x="144" y="81"/>
                  </a:moveTo>
                  <a:lnTo>
                    <a:pt x="156" y="96"/>
                  </a:lnTo>
                  <a:lnTo>
                    <a:pt x="168" y="118"/>
                  </a:lnTo>
                  <a:lnTo>
                    <a:pt x="166" y="131"/>
                  </a:lnTo>
                  <a:lnTo>
                    <a:pt x="160" y="143"/>
                  </a:lnTo>
                  <a:lnTo>
                    <a:pt x="148" y="156"/>
                  </a:lnTo>
                  <a:lnTo>
                    <a:pt x="139" y="166"/>
                  </a:lnTo>
                  <a:lnTo>
                    <a:pt x="88" y="144"/>
                  </a:lnTo>
                  <a:lnTo>
                    <a:pt x="41" y="104"/>
                  </a:lnTo>
                  <a:lnTo>
                    <a:pt x="15" y="81"/>
                  </a:lnTo>
                  <a:lnTo>
                    <a:pt x="2" y="66"/>
                  </a:lnTo>
                  <a:lnTo>
                    <a:pt x="0" y="54"/>
                  </a:lnTo>
                  <a:lnTo>
                    <a:pt x="7" y="26"/>
                  </a:lnTo>
                  <a:lnTo>
                    <a:pt x="20" y="0"/>
                  </a:lnTo>
                  <a:lnTo>
                    <a:pt x="26" y="0"/>
                  </a:lnTo>
                  <a:lnTo>
                    <a:pt x="34" y="0"/>
                  </a:lnTo>
                  <a:lnTo>
                    <a:pt x="50" y="5"/>
                  </a:lnTo>
                  <a:lnTo>
                    <a:pt x="85" y="27"/>
                  </a:lnTo>
                  <a:lnTo>
                    <a:pt x="144" y="81"/>
                  </a:lnTo>
                </a:path>
              </a:pathLst>
            </a:custGeom>
            <a:solidFill>
              <a:srgbClr val="FF8141"/>
            </a:solidFill>
            <a:ln w="12700" cap="rnd" cmpd="sng">
              <a:solidFill>
                <a:srgbClr val="400000"/>
              </a:solidFill>
              <a:prstDash val="solid"/>
              <a:round/>
              <a:headEnd type="none" w="med" len="med"/>
              <a:tailEnd type="none" w="med" len="med"/>
            </a:ln>
            <a:effectLst/>
          </p:spPr>
          <p:txBody>
            <a:bodyPr/>
            <a:lstStyle/>
            <a:p>
              <a:endParaRPr lang="zh-CN" altLang="en-US"/>
            </a:p>
          </p:txBody>
        </p:sp>
        <p:sp>
          <p:nvSpPr>
            <p:cNvPr id="14" name="Freeform 81"/>
            <p:cNvSpPr>
              <a:spLocks/>
            </p:cNvSpPr>
            <p:nvPr/>
          </p:nvSpPr>
          <p:spPr bwMode="auto">
            <a:xfrm>
              <a:off x="2065" y="1536"/>
              <a:ext cx="646" cy="516"/>
            </a:xfrm>
            <a:custGeom>
              <a:avLst/>
              <a:gdLst/>
              <a:ahLst/>
              <a:cxnLst>
                <a:cxn ang="0">
                  <a:pos x="618" y="449"/>
                </a:cxn>
                <a:cxn ang="0">
                  <a:pos x="12" y="0"/>
                </a:cxn>
                <a:cxn ang="0">
                  <a:pos x="0" y="2"/>
                </a:cxn>
                <a:cxn ang="0">
                  <a:pos x="3" y="15"/>
                </a:cxn>
                <a:cxn ang="0">
                  <a:pos x="641" y="515"/>
                </a:cxn>
                <a:cxn ang="0">
                  <a:pos x="645" y="477"/>
                </a:cxn>
                <a:cxn ang="0">
                  <a:pos x="618" y="449"/>
                </a:cxn>
              </a:cxnLst>
              <a:rect l="0" t="0" r="r" b="b"/>
              <a:pathLst>
                <a:path w="646" h="516">
                  <a:moveTo>
                    <a:pt x="618" y="449"/>
                  </a:moveTo>
                  <a:lnTo>
                    <a:pt x="12" y="0"/>
                  </a:lnTo>
                  <a:lnTo>
                    <a:pt x="0" y="2"/>
                  </a:lnTo>
                  <a:lnTo>
                    <a:pt x="3" y="15"/>
                  </a:lnTo>
                  <a:lnTo>
                    <a:pt x="641" y="515"/>
                  </a:lnTo>
                  <a:lnTo>
                    <a:pt x="645" y="477"/>
                  </a:lnTo>
                  <a:lnTo>
                    <a:pt x="618" y="449"/>
                  </a:lnTo>
                </a:path>
              </a:pathLst>
            </a:custGeom>
            <a:solidFill>
              <a:srgbClr val="C0C0C0"/>
            </a:solidFill>
            <a:ln w="12700" cap="rnd" cmpd="sng">
              <a:solidFill>
                <a:srgbClr val="5F5F5F"/>
              </a:solidFill>
              <a:prstDash val="solid"/>
              <a:round/>
              <a:headEnd type="none" w="med" len="med"/>
              <a:tailEnd type="none" w="med" len="med"/>
            </a:ln>
            <a:effectLst/>
          </p:spPr>
          <p:txBody>
            <a:bodyPr/>
            <a:lstStyle/>
            <a:p>
              <a:endParaRPr lang="zh-CN" altLang="en-US"/>
            </a:p>
          </p:txBody>
        </p:sp>
        <p:sp>
          <p:nvSpPr>
            <p:cNvPr id="15" name="Freeform 82"/>
            <p:cNvSpPr>
              <a:spLocks/>
            </p:cNvSpPr>
            <p:nvPr/>
          </p:nvSpPr>
          <p:spPr bwMode="auto">
            <a:xfrm>
              <a:off x="2673" y="1986"/>
              <a:ext cx="417" cy="336"/>
            </a:xfrm>
            <a:custGeom>
              <a:avLst/>
              <a:gdLst/>
              <a:ahLst/>
              <a:cxnLst>
                <a:cxn ang="0">
                  <a:pos x="2" y="0"/>
                </a:cxn>
                <a:cxn ang="0">
                  <a:pos x="0" y="2"/>
                </a:cxn>
                <a:cxn ang="0">
                  <a:pos x="0" y="14"/>
                </a:cxn>
                <a:cxn ang="0">
                  <a:pos x="1" y="33"/>
                </a:cxn>
                <a:cxn ang="0">
                  <a:pos x="8" y="52"/>
                </a:cxn>
                <a:cxn ang="0">
                  <a:pos x="18" y="67"/>
                </a:cxn>
                <a:cxn ang="0">
                  <a:pos x="37" y="84"/>
                </a:cxn>
                <a:cxn ang="0">
                  <a:pos x="83" y="108"/>
                </a:cxn>
                <a:cxn ang="0">
                  <a:pos x="90" y="109"/>
                </a:cxn>
                <a:cxn ang="0">
                  <a:pos x="96" y="109"/>
                </a:cxn>
                <a:cxn ang="0">
                  <a:pos x="108" y="117"/>
                </a:cxn>
                <a:cxn ang="0">
                  <a:pos x="123" y="123"/>
                </a:cxn>
                <a:cxn ang="0">
                  <a:pos x="146" y="128"/>
                </a:cxn>
                <a:cxn ang="0">
                  <a:pos x="188" y="132"/>
                </a:cxn>
                <a:cxn ang="0">
                  <a:pos x="195" y="133"/>
                </a:cxn>
                <a:cxn ang="0">
                  <a:pos x="195" y="138"/>
                </a:cxn>
                <a:cxn ang="0">
                  <a:pos x="194" y="144"/>
                </a:cxn>
                <a:cxn ang="0">
                  <a:pos x="199" y="152"/>
                </a:cxn>
                <a:cxn ang="0">
                  <a:pos x="236" y="185"/>
                </a:cxn>
                <a:cxn ang="0">
                  <a:pos x="267" y="226"/>
                </a:cxn>
                <a:cxn ang="0">
                  <a:pos x="289" y="264"/>
                </a:cxn>
                <a:cxn ang="0">
                  <a:pos x="316" y="297"/>
                </a:cxn>
                <a:cxn ang="0">
                  <a:pos x="360" y="321"/>
                </a:cxn>
                <a:cxn ang="0">
                  <a:pos x="410" y="335"/>
                </a:cxn>
                <a:cxn ang="0">
                  <a:pos x="416" y="329"/>
                </a:cxn>
                <a:cxn ang="0">
                  <a:pos x="411" y="307"/>
                </a:cxn>
                <a:cxn ang="0">
                  <a:pos x="393" y="273"/>
                </a:cxn>
                <a:cxn ang="0">
                  <a:pos x="357" y="227"/>
                </a:cxn>
                <a:cxn ang="0">
                  <a:pos x="302" y="175"/>
                </a:cxn>
                <a:cxn ang="0">
                  <a:pos x="227" y="117"/>
                </a:cxn>
                <a:cxn ang="0">
                  <a:pos x="128" y="59"/>
                </a:cxn>
                <a:cxn ang="0">
                  <a:pos x="2" y="0"/>
                </a:cxn>
              </a:cxnLst>
              <a:rect l="0" t="0" r="r" b="b"/>
              <a:pathLst>
                <a:path w="417" h="336">
                  <a:moveTo>
                    <a:pt x="2" y="0"/>
                  </a:moveTo>
                  <a:lnTo>
                    <a:pt x="0" y="2"/>
                  </a:lnTo>
                  <a:lnTo>
                    <a:pt x="0" y="14"/>
                  </a:lnTo>
                  <a:lnTo>
                    <a:pt x="1" y="33"/>
                  </a:lnTo>
                  <a:lnTo>
                    <a:pt x="8" y="52"/>
                  </a:lnTo>
                  <a:lnTo>
                    <a:pt x="18" y="67"/>
                  </a:lnTo>
                  <a:lnTo>
                    <a:pt x="37" y="84"/>
                  </a:lnTo>
                  <a:lnTo>
                    <a:pt x="83" y="108"/>
                  </a:lnTo>
                  <a:lnTo>
                    <a:pt x="90" y="109"/>
                  </a:lnTo>
                  <a:lnTo>
                    <a:pt x="96" y="109"/>
                  </a:lnTo>
                  <a:lnTo>
                    <a:pt x="108" y="117"/>
                  </a:lnTo>
                  <a:lnTo>
                    <a:pt x="123" y="123"/>
                  </a:lnTo>
                  <a:lnTo>
                    <a:pt x="146" y="128"/>
                  </a:lnTo>
                  <a:lnTo>
                    <a:pt x="188" y="132"/>
                  </a:lnTo>
                  <a:lnTo>
                    <a:pt x="195" y="133"/>
                  </a:lnTo>
                  <a:lnTo>
                    <a:pt x="195" y="138"/>
                  </a:lnTo>
                  <a:lnTo>
                    <a:pt x="194" y="144"/>
                  </a:lnTo>
                  <a:lnTo>
                    <a:pt x="199" y="152"/>
                  </a:lnTo>
                  <a:lnTo>
                    <a:pt x="236" y="185"/>
                  </a:lnTo>
                  <a:lnTo>
                    <a:pt x="267" y="226"/>
                  </a:lnTo>
                  <a:lnTo>
                    <a:pt x="289" y="264"/>
                  </a:lnTo>
                  <a:lnTo>
                    <a:pt x="316" y="297"/>
                  </a:lnTo>
                  <a:lnTo>
                    <a:pt x="360" y="321"/>
                  </a:lnTo>
                  <a:lnTo>
                    <a:pt x="410" y="335"/>
                  </a:lnTo>
                  <a:lnTo>
                    <a:pt x="416" y="329"/>
                  </a:lnTo>
                  <a:lnTo>
                    <a:pt x="411" y="307"/>
                  </a:lnTo>
                  <a:lnTo>
                    <a:pt x="393" y="273"/>
                  </a:lnTo>
                  <a:lnTo>
                    <a:pt x="357" y="227"/>
                  </a:lnTo>
                  <a:lnTo>
                    <a:pt x="302" y="175"/>
                  </a:lnTo>
                  <a:lnTo>
                    <a:pt x="227" y="117"/>
                  </a:lnTo>
                  <a:lnTo>
                    <a:pt x="128" y="59"/>
                  </a:lnTo>
                  <a:lnTo>
                    <a:pt x="2" y="0"/>
                  </a:lnTo>
                </a:path>
              </a:pathLst>
            </a:custGeom>
            <a:solidFill>
              <a:srgbClr val="A13F00"/>
            </a:solidFill>
            <a:ln w="12700" cap="rnd" cmpd="sng">
              <a:noFill/>
              <a:prstDash val="solid"/>
              <a:round/>
              <a:headEnd type="none" w="med" len="med"/>
              <a:tailEnd type="none" w="med" len="med"/>
            </a:ln>
            <a:effectLst/>
          </p:spPr>
          <p:txBody>
            <a:bodyPr/>
            <a:lstStyle/>
            <a:p>
              <a:endParaRPr lang="zh-CN" altLang="en-US"/>
            </a:p>
          </p:txBody>
        </p:sp>
        <p:sp>
          <p:nvSpPr>
            <p:cNvPr id="16" name="Freeform 83"/>
            <p:cNvSpPr>
              <a:spLocks/>
            </p:cNvSpPr>
            <p:nvPr/>
          </p:nvSpPr>
          <p:spPr bwMode="auto">
            <a:xfrm>
              <a:off x="2679" y="1986"/>
              <a:ext cx="508" cy="338"/>
            </a:xfrm>
            <a:custGeom>
              <a:avLst/>
              <a:gdLst/>
              <a:ahLst/>
              <a:cxnLst>
                <a:cxn ang="0">
                  <a:pos x="322" y="33"/>
                </a:cxn>
                <a:cxn ang="0">
                  <a:pos x="257" y="22"/>
                </a:cxn>
                <a:cxn ang="0">
                  <a:pos x="237" y="20"/>
                </a:cxn>
                <a:cxn ang="0">
                  <a:pos x="227" y="20"/>
                </a:cxn>
                <a:cxn ang="0">
                  <a:pos x="216" y="22"/>
                </a:cxn>
                <a:cxn ang="0">
                  <a:pos x="193" y="26"/>
                </a:cxn>
                <a:cxn ang="0">
                  <a:pos x="184" y="27"/>
                </a:cxn>
                <a:cxn ang="0">
                  <a:pos x="174" y="28"/>
                </a:cxn>
                <a:cxn ang="0">
                  <a:pos x="70" y="15"/>
                </a:cxn>
                <a:cxn ang="0">
                  <a:pos x="4" y="0"/>
                </a:cxn>
                <a:cxn ang="0">
                  <a:pos x="1" y="2"/>
                </a:cxn>
                <a:cxn ang="0">
                  <a:pos x="1" y="14"/>
                </a:cxn>
                <a:cxn ang="0">
                  <a:pos x="0" y="30"/>
                </a:cxn>
                <a:cxn ang="0">
                  <a:pos x="2" y="47"/>
                </a:cxn>
                <a:cxn ang="0">
                  <a:pos x="14" y="62"/>
                </a:cxn>
                <a:cxn ang="0">
                  <a:pos x="38" y="79"/>
                </a:cxn>
                <a:cxn ang="0">
                  <a:pos x="93" y="103"/>
                </a:cxn>
                <a:cxn ang="0">
                  <a:pos x="170" y="122"/>
                </a:cxn>
                <a:cxn ang="0">
                  <a:pos x="185" y="118"/>
                </a:cxn>
                <a:cxn ang="0">
                  <a:pos x="200" y="112"/>
                </a:cxn>
                <a:cxn ang="0">
                  <a:pos x="205" y="126"/>
                </a:cxn>
                <a:cxn ang="0">
                  <a:pos x="209" y="143"/>
                </a:cxn>
                <a:cxn ang="0">
                  <a:pos x="248" y="181"/>
                </a:cxn>
                <a:cxn ang="0">
                  <a:pos x="281" y="228"/>
                </a:cxn>
                <a:cxn ang="0">
                  <a:pos x="298" y="261"/>
                </a:cxn>
                <a:cxn ang="0">
                  <a:pos x="322" y="289"/>
                </a:cxn>
                <a:cxn ang="0">
                  <a:pos x="371" y="317"/>
                </a:cxn>
                <a:cxn ang="0">
                  <a:pos x="424" y="335"/>
                </a:cxn>
                <a:cxn ang="0">
                  <a:pos x="449" y="337"/>
                </a:cxn>
                <a:cxn ang="0">
                  <a:pos x="474" y="333"/>
                </a:cxn>
                <a:cxn ang="0">
                  <a:pos x="501" y="325"/>
                </a:cxn>
                <a:cxn ang="0">
                  <a:pos x="505" y="311"/>
                </a:cxn>
                <a:cxn ang="0">
                  <a:pos x="506" y="304"/>
                </a:cxn>
                <a:cxn ang="0">
                  <a:pos x="507" y="295"/>
                </a:cxn>
                <a:cxn ang="0">
                  <a:pos x="498" y="258"/>
                </a:cxn>
                <a:cxn ang="0">
                  <a:pos x="479" y="216"/>
                </a:cxn>
                <a:cxn ang="0">
                  <a:pos x="451" y="172"/>
                </a:cxn>
                <a:cxn ang="0">
                  <a:pos x="385" y="90"/>
                </a:cxn>
                <a:cxn ang="0">
                  <a:pos x="322" y="33"/>
                </a:cxn>
              </a:cxnLst>
              <a:rect l="0" t="0" r="r" b="b"/>
              <a:pathLst>
                <a:path w="508" h="338">
                  <a:moveTo>
                    <a:pt x="322" y="33"/>
                  </a:moveTo>
                  <a:lnTo>
                    <a:pt x="257" y="22"/>
                  </a:lnTo>
                  <a:lnTo>
                    <a:pt x="237" y="20"/>
                  </a:lnTo>
                  <a:lnTo>
                    <a:pt x="227" y="20"/>
                  </a:lnTo>
                  <a:lnTo>
                    <a:pt x="216" y="22"/>
                  </a:lnTo>
                  <a:lnTo>
                    <a:pt x="193" y="26"/>
                  </a:lnTo>
                  <a:lnTo>
                    <a:pt x="184" y="27"/>
                  </a:lnTo>
                  <a:lnTo>
                    <a:pt x="174" y="28"/>
                  </a:lnTo>
                  <a:lnTo>
                    <a:pt x="70" y="15"/>
                  </a:lnTo>
                  <a:lnTo>
                    <a:pt x="4" y="0"/>
                  </a:lnTo>
                  <a:lnTo>
                    <a:pt x="1" y="2"/>
                  </a:lnTo>
                  <a:lnTo>
                    <a:pt x="1" y="14"/>
                  </a:lnTo>
                  <a:lnTo>
                    <a:pt x="0" y="30"/>
                  </a:lnTo>
                  <a:lnTo>
                    <a:pt x="2" y="47"/>
                  </a:lnTo>
                  <a:lnTo>
                    <a:pt x="14" y="62"/>
                  </a:lnTo>
                  <a:lnTo>
                    <a:pt x="38" y="79"/>
                  </a:lnTo>
                  <a:lnTo>
                    <a:pt x="93" y="103"/>
                  </a:lnTo>
                  <a:lnTo>
                    <a:pt x="170" y="122"/>
                  </a:lnTo>
                  <a:lnTo>
                    <a:pt x="185" y="118"/>
                  </a:lnTo>
                  <a:lnTo>
                    <a:pt x="200" y="112"/>
                  </a:lnTo>
                  <a:lnTo>
                    <a:pt x="205" y="126"/>
                  </a:lnTo>
                  <a:lnTo>
                    <a:pt x="209" y="143"/>
                  </a:lnTo>
                  <a:lnTo>
                    <a:pt x="248" y="181"/>
                  </a:lnTo>
                  <a:lnTo>
                    <a:pt x="281" y="228"/>
                  </a:lnTo>
                  <a:lnTo>
                    <a:pt x="298" y="261"/>
                  </a:lnTo>
                  <a:lnTo>
                    <a:pt x="322" y="289"/>
                  </a:lnTo>
                  <a:lnTo>
                    <a:pt x="371" y="317"/>
                  </a:lnTo>
                  <a:lnTo>
                    <a:pt x="424" y="335"/>
                  </a:lnTo>
                  <a:lnTo>
                    <a:pt x="449" y="337"/>
                  </a:lnTo>
                  <a:lnTo>
                    <a:pt x="474" y="333"/>
                  </a:lnTo>
                  <a:lnTo>
                    <a:pt x="501" y="325"/>
                  </a:lnTo>
                  <a:lnTo>
                    <a:pt x="505" y="311"/>
                  </a:lnTo>
                  <a:lnTo>
                    <a:pt x="506" y="304"/>
                  </a:lnTo>
                  <a:lnTo>
                    <a:pt x="507" y="295"/>
                  </a:lnTo>
                  <a:lnTo>
                    <a:pt x="498" y="258"/>
                  </a:lnTo>
                  <a:lnTo>
                    <a:pt x="479" y="216"/>
                  </a:lnTo>
                  <a:lnTo>
                    <a:pt x="451" y="172"/>
                  </a:lnTo>
                  <a:lnTo>
                    <a:pt x="385" y="90"/>
                  </a:lnTo>
                  <a:lnTo>
                    <a:pt x="322" y="33"/>
                  </a:lnTo>
                </a:path>
              </a:pathLst>
            </a:custGeom>
            <a:solidFill>
              <a:srgbClr val="E26200"/>
            </a:solidFill>
            <a:ln w="12700" cap="rnd" cmpd="sng">
              <a:noFill/>
              <a:prstDash val="solid"/>
              <a:round/>
              <a:headEnd type="none" w="med" len="med"/>
              <a:tailEnd type="none" w="med" len="med"/>
            </a:ln>
            <a:effectLst/>
          </p:spPr>
          <p:txBody>
            <a:bodyPr/>
            <a:lstStyle/>
            <a:p>
              <a:endParaRPr lang="zh-CN" altLang="en-US"/>
            </a:p>
          </p:txBody>
        </p:sp>
        <p:sp>
          <p:nvSpPr>
            <p:cNvPr id="17" name="Freeform 84"/>
            <p:cNvSpPr>
              <a:spLocks/>
            </p:cNvSpPr>
            <p:nvPr/>
          </p:nvSpPr>
          <p:spPr bwMode="auto">
            <a:xfrm>
              <a:off x="2694" y="2008"/>
              <a:ext cx="574" cy="291"/>
            </a:xfrm>
            <a:custGeom>
              <a:avLst/>
              <a:gdLst/>
              <a:ahLst/>
              <a:cxnLst>
                <a:cxn ang="0">
                  <a:pos x="460" y="131"/>
                </a:cxn>
                <a:cxn ang="0">
                  <a:pos x="498" y="159"/>
                </a:cxn>
                <a:cxn ang="0">
                  <a:pos x="511" y="168"/>
                </a:cxn>
                <a:cxn ang="0">
                  <a:pos x="537" y="178"/>
                </a:cxn>
                <a:cxn ang="0">
                  <a:pos x="561" y="187"/>
                </a:cxn>
                <a:cxn ang="0">
                  <a:pos x="573" y="199"/>
                </a:cxn>
                <a:cxn ang="0">
                  <a:pos x="561" y="215"/>
                </a:cxn>
                <a:cxn ang="0">
                  <a:pos x="532" y="243"/>
                </a:cxn>
                <a:cxn ang="0">
                  <a:pos x="486" y="285"/>
                </a:cxn>
                <a:cxn ang="0">
                  <a:pos x="467" y="290"/>
                </a:cxn>
                <a:cxn ang="0">
                  <a:pos x="439" y="286"/>
                </a:cxn>
                <a:cxn ang="0">
                  <a:pos x="388" y="271"/>
                </a:cxn>
                <a:cxn ang="0">
                  <a:pos x="349" y="258"/>
                </a:cxn>
                <a:cxn ang="0">
                  <a:pos x="316" y="236"/>
                </a:cxn>
                <a:cxn ang="0">
                  <a:pos x="298" y="207"/>
                </a:cxn>
                <a:cxn ang="0">
                  <a:pos x="278" y="179"/>
                </a:cxn>
                <a:cxn ang="0">
                  <a:pos x="232" y="132"/>
                </a:cxn>
                <a:cxn ang="0">
                  <a:pos x="210" y="93"/>
                </a:cxn>
                <a:cxn ang="0">
                  <a:pos x="208" y="75"/>
                </a:cxn>
                <a:cxn ang="0">
                  <a:pos x="207" y="65"/>
                </a:cxn>
                <a:cxn ang="0">
                  <a:pos x="204" y="60"/>
                </a:cxn>
                <a:cxn ang="0">
                  <a:pos x="187" y="70"/>
                </a:cxn>
                <a:cxn ang="0">
                  <a:pos x="171" y="82"/>
                </a:cxn>
                <a:cxn ang="0">
                  <a:pos x="163" y="84"/>
                </a:cxn>
                <a:cxn ang="0">
                  <a:pos x="154" y="82"/>
                </a:cxn>
                <a:cxn ang="0">
                  <a:pos x="136" y="78"/>
                </a:cxn>
                <a:cxn ang="0">
                  <a:pos x="78" y="65"/>
                </a:cxn>
                <a:cxn ang="0">
                  <a:pos x="17" y="36"/>
                </a:cxn>
                <a:cxn ang="0">
                  <a:pos x="5" y="22"/>
                </a:cxn>
                <a:cxn ang="0">
                  <a:pos x="0" y="5"/>
                </a:cxn>
                <a:cxn ang="0">
                  <a:pos x="19" y="0"/>
                </a:cxn>
                <a:cxn ang="0">
                  <a:pos x="32" y="2"/>
                </a:cxn>
                <a:cxn ang="0">
                  <a:pos x="49" y="9"/>
                </a:cxn>
                <a:cxn ang="0">
                  <a:pos x="79" y="23"/>
                </a:cxn>
                <a:cxn ang="0">
                  <a:pos x="136" y="33"/>
                </a:cxn>
                <a:cxn ang="0">
                  <a:pos x="150" y="32"/>
                </a:cxn>
                <a:cxn ang="0">
                  <a:pos x="167" y="28"/>
                </a:cxn>
                <a:cxn ang="0">
                  <a:pos x="207" y="14"/>
                </a:cxn>
                <a:cxn ang="0">
                  <a:pos x="245" y="4"/>
                </a:cxn>
                <a:cxn ang="0">
                  <a:pos x="262" y="1"/>
                </a:cxn>
                <a:cxn ang="0">
                  <a:pos x="269" y="1"/>
                </a:cxn>
                <a:cxn ang="0">
                  <a:pos x="277" y="2"/>
                </a:cxn>
                <a:cxn ang="0">
                  <a:pos x="319" y="20"/>
                </a:cxn>
                <a:cxn ang="0">
                  <a:pos x="369" y="49"/>
                </a:cxn>
                <a:cxn ang="0">
                  <a:pos x="428" y="88"/>
                </a:cxn>
                <a:cxn ang="0">
                  <a:pos x="460" y="131"/>
                </a:cxn>
              </a:cxnLst>
              <a:rect l="0" t="0" r="r" b="b"/>
              <a:pathLst>
                <a:path w="574" h="291">
                  <a:moveTo>
                    <a:pt x="460" y="131"/>
                  </a:moveTo>
                  <a:lnTo>
                    <a:pt x="498" y="159"/>
                  </a:lnTo>
                  <a:lnTo>
                    <a:pt x="511" y="168"/>
                  </a:lnTo>
                  <a:lnTo>
                    <a:pt x="537" y="178"/>
                  </a:lnTo>
                  <a:lnTo>
                    <a:pt x="561" y="187"/>
                  </a:lnTo>
                  <a:lnTo>
                    <a:pt x="573" y="199"/>
                  </a:lnTo>
                  <a:lnTo>
                    <a:pt x="561" y="215"/>
                  </a:lnTo>
                  <a:lnTo>
                    <a:pt x="532" y="243"/>
                  </a:lnTo>
                  <a:lnTo>
                    <a:pt x="486" y="285"/>
                  </a:lnTo>
                  <a:lnTo>
                    <a:pt x="467" y="290"/>
                  </a:lnTo>
                  <a:lnTo>
                    <a:pt x="439" y="286"/>
                  </a:lnTo>
                  <a:lnTo>
                    <a:pt x="388" y="271"/>
                  </a:lnTo>
                  <a:lnTo>
                    <a:pt x="349" y="258"/>
                  </a:lnTo>
                  <a:lnTo>
                    <a:pt x="316" y="236"/>
                  </a:lnTo>
                  <a:lnTo>
                    <a:pt x="298" y="207"/>
                  </a:lnTo>
                  <a:lnTo>
                    <a:pt x="278" y="179"/>
                  </a:lnTo>
                  <a:lnTo>
                    <a:pt x="232" y="132"/>
                  </a:lnTo>
                  <a:lnTo>
                    <a:pt x="210" y="93"/>
                  </a:lnTo>
                  <a:lnTo>
                    <a:pt x="208" y="75"/>
                  </a:lnTo>
                  <a:lnTo>
                    <a:pt x="207" y="65"/>
                  </a:lnTo>
                  <a:lnTo>
                    <a:pt x="204" y="60"/>
                  </a:lnTo>
                  <a:lnTo>
                    <a:pt x="187" y="70"/>
                  </a:lnTo>
                  <a:lnTo>
                    <a:pt x="171" y="82"/>
                  </a:lnTo>
                  <a:lnTo>
                    <a:pt x="163" y="84"/>
                  </a:lnTo>
                  <a:lnTo>
                    <a:pt x="154" y="82"/>
                  </a:lnTo>
                  <a:lnTo>
                    <a:pt x="136" y="78"/>
                  </a:lnTo>
                  <a:lnTo>
                    <a:pt x="78" y="65"/>
                  </a:lnTo>
                  <a:lnTo>
                    <a:pt x="17" y="36"/>
                  </a:lnTo>
                  <a:lnTo>
                    <a:pt x="5" y="22"/>
                  </a:lnTo>
                  <a:lnTo>
                    <a:pt x="0" y="5"/>
                  </a:lnTo>
                  <a:lnTo>
                    <a:pt x="19" y="0"/>
                  </a:lnTo>
                  <a:lnTo>
                    <a:pt x="32" y="2"/>
                  </a:lnTo>
                  <a:lnTo>
                    <a:pt x="49" y="9"/>
                  </a:lnTo>
                  <a:lnTo>
                    <a:pt x="79" y="23"/>
                  </a:lnTo>
                  <a:lnTo>
                    <a:pt x="136" y="33"/>
                  </a:lnTo>
                  <a:lnTo>
                    <a:pt x="150" y="32"/>
                  </a:lnTo>
                  <a:lnTo>
                    <a:pt x="167" y="28"/>
                  </a:lnTo>
                  <a:lnTo>
                    <a:pt x="207" y="14"/>
                  </a:lnTo>
                  <a:lnTo>
                    <a:pt x="245" y="4"/>
                  </a:lnTo>
                  <a:lnTo>
                    <a:pt x="262" y="1"/>
                  </a:lnTo>
                  <a:lnTo>
                    <a:pt x="269" y="1"/>
                  </a:lnTo>
                  <a:lnTo>
                    <a:pt x="277" y="2"/>
                  </a:lnTo>
                  <a:lnTo>
                    <a:pt x="319" y="20"/>
                  </a:lnTo>
                  <a:lnTo>
                    <a:pt x="369" y="49"/>
                  </a:lnTo>
                  <a:lnTo>
                    <a:pt x="428" y="88"/>
                  </a:lnTo>
                  <a:lnTo>
                    <a:pt x="460" y="131"/>
                  </a:lnTo>
                </a:path>
              </a:pathLst>
            </a:custGeom>
            <a:solidFill>
              <a:srgbClr val="FF8141"/>
            </a:solidFill>
            <a:ln w="12700" cap="rnd" cmpd="sng">
              <a:noFill/>
              <a:prstDash val="solid"/>
              <a:round/>
              <a:headEnd type="none" w="med" len="med"/>
              <a:tailEnd type="none" w="med" len="med"/>
            </a:ln>
            <a:effectLst/>
          </p:spPr>
          <p:txBody>
            <a:bodyPr/>
            <a:lstStyle/>
            <a:p>
              <a:endParaRPr lang="zh-CN" altLang="en-US"/>
            </a:p>
          </p:txBody>
        </p:sp>
        <p:sp>
          <p:nvSpPr>
            <p:cNvPr id="18" name="Freeform 85"/>
            <p:cNvSpPr>
              <a:spLocks/>
            </p:cNvSpPr>
            <p:nvPr/>
          </p:nvSpPr>
          <p:spPr bwMode="auto">
            <a:xfrm>
              <a:off x="2749" y="2010"/>
              <a:ext cx="397" cy="216"/>
            </a:xfrm>
            <a:custGeom>
              <a:avLst/>
              <a:gdLst/>
              <a:ahLst/>
              <a:cxnLst>
                <a:cxn ang="0">
                  <a:pos x="155" y="1"/>
                </a:cxn>
                <a:cxn ang="0">
                  <a:pos x="114" y="9"/>
                </a:cxn>
                <a:cxn ang="0">
                  <a:pos x="98" y="9"/>
                </a:cxn>
                <a:cxn ang="0">
                  <a:pos x="90" y="9"/>
                </a:cxn>
                <a:cxn ang="0">
                  <a:pos x="82" y="10"/>
                </a:cxn>
                <a:cxn ang="0">
                  <a:pos x="66" y="10"/>
                </a:cxn>
                <a:cxn ang="0">
                  <a:pos x="58" y="10"/>
                </a:cxn>
                <a:cxn ang="0">
                  <a:pos x="49" y="9"/>
                </a:cxn>
                <a:cxn ang="0">
                  <a:pos x="28" y="5"/>
                </a:cxn>
                <a:cxn ang="0">
                  <a:pos x="18" y="4"/>
                </a:cxn>
                <a:cxn ang="0">
                  <a:pos x="6" y="3"/>
                </a:cxn>
                <a:cxn ang="0">
                  <a:pos x="0" y="8"/>
                </a:cxn>
                <a:cxn ang="0">
                  <a:pos x="0" y="20"/>
                </a:cxn>
                <a:cxn ang="0">
                  <a:pos x="10" y="37"/>
                </a:cxn>
                <a:cxn ang="0">
                  <a:pos x="31" y="49"/>
                </a:cxn>
                <a:cxn ang="0">
                  <a:pos x="107" y="58"/>
                </a:cxn>
                <a:cxn ang="0">
                  <a:pos x="117" y="55"/>
                </a:cxn>
                <a:cxn ang="0">
                  <a:pos x="132" y="46"/>
                </a:cxn>
                <a:cxn ang="0">
                  <a:pos x="157" y="34"/>
                </a:cxn>
                <a:cxn ang="0">
                  <a:pos x="166" y="46"/>
                </a:cxn>
                <a:cxn ang="0">
                  <a:pos x="170" y="62"/>
                </a:cxn>
                <a:cxn ang="0">
                  <a:pos x="184" y="92"/>
                </a:cxn>
                <a:cxn ang="0">
                  <a:pos x="260" y="176"/>
                </a:cxn>
                <a:cxn ang="0">
                  <a:pos x="296" y="200"/>
                </a:cxn>
                <a:cxn ang="0">
                  <a:pos x="336" y="215"/>
                </a:cxn>
                <a:cxn ang="0">
                  <a:pos x="349" y="214"/>
                </a:cxn>
                <a:cxn ang="0">
                  <a:pos x="366" y="210"/>
                </a:cxn>
                <a:cxn ang="0">
                  <a:pos x="392" y="196"/>
                </a:cxn>
                <a:cxn ang="0">
                  <a:pos x="396" y="185"/>
                </a:cxn>
                <a:cxn ang="0">
                  <a:pos x="396" y="177"/>
                </a:cxn>
                <a:cxn ang="0">
                  <a:pos x="395" y="169"/>
                </a:cxn>
                <a:cxn ang="0">
                  <a:pos x="384" y="142"/>
                </a:cxn>
                <a:cxn ang="0">
                  <a:pos x="372" y="117"/>
                </a:cxn>
                <a:cxn ang="0">
                  <a:pos x="355" y="93"/>
                </a:cxn>
                <a:cxn ang="0">
                  <a:pos x="267" y="39"/>
                </a:cxn>
                <a:cxn ang="0">
                  <a:pos x="219" y="14"/>
                </a:cxn>
                <a:cxn ang="0">
                  <a:pos x="178" y="0"/>
                </a:cxn>
                <a:cxn ang="0">
                  <a:pos x="155" y="1"/>
                </a:cxn>
              </a:cxnLst>
              <a:rect l="0" t="0" r="r" b="b"/>
              <a:pathLst>
                <a:path w="397" h="216">
                  <a:moveTo>
                    <a:pt x="155" y="1"/>
                  </a:moveTo>
                  <a:lnTo>
                    <a:pt x="114" y="9"/>
                  </a:lnTo>
                  <a:lnTo>
                    <a:pt x="98" y="9"/>
                  </a:lnTo>
                  <a:lnTo>
                    <a:pt x="90" y="9"/>
                  </a:lnTo>
                  <a:lnTo>
                    <a:pt x="82" y="10"/>
                  </a:lnTo>
                  <a:lnTo>
                    <a:pt x="66" y="10"/>
                  </a:lnTo>
                  <a:lnTo>
                    <a:pt x="58" y="10"/>
                  </a:lnTo>
                  <a:lnTo>
                    <a:pt x="49" y="9"/>
                  </a:lnTo>
                  <a:lnTo>
                    <a:pt x="28" y="5"/>
                  </a:lnTo>
                  <a:lnTo>
                    <a:pt x="18" y="4"/>
                  </a:lnTo>
                  <a:lnTo>
                    <a:pt x="6" y="3"/>
                  </a:lnTo>
                  <a:lnTo>
                    <a:pt x="0" y="8"/>
                  </a:lnTo>
                  <a:lnTo>
                    <a:pt x="0" y="20"/>
                  </a:lnTo>
                  <a:lnTo>
                    <a:pt x="10" y="37"/>
                  </a:lnTo>
                  <a:lnTo>
                    <a:pt x="31" y="49"/>
                  </a:lnTo>
                  <a:lnTo>
                    <a:pt x="107" y="58"/>
                  </a:lnTo>
                  <a:lnTo>
                    <a:pt x="117" y="55"/>
                  </a:lnTo>
                  <a:lnTo>
                    <a:pt x="132" y="46"/>
                  </a:lnTo>
                  <a:lnTo>
                    <a:pt x="157" y="34"/>
                  </a:lnTo>
                  <a:lnTo>
                    <a:pt x="166" y="46"/>
                  </a:lnTo>
                  <a:lnTo>
                    <a:pt x="170" y="62"/>
                  </a:lnTo>
                  <a:lnTo>
                    <a:pt x="184" y="92"/>
                  </a:lnTo>
                  <a:lnTo>
                    <a:pt x="260" y="176"/>
                  </a:lnTo>
                  <a:lnTo>
                    <a:pt x="296" y="200"/>
                  </a:lnTo>
                  <a:lnTo>
                    <a:pt x="336" y="215"/>
                  </a:lnTo>
                  <a:lnTo>
                    <a:pt x="349" y="214"/>
                  </a:lnTo>
                  <a:lnTo>
                    <a:pt x="366" y="210"/>
                  </a:lnTo>
                  <a:lnTo>
                    <a:pt x="392" y="196"/>
                  </a:lnTo>
                  <a:lnTo>
                    <a:pt x="396" y="185"/>
                  </a:lnTo>
                  <a:lnTo>
                    <a:pt x="396" y="177"/>
                  </a:lnTo>
                  <a:lnTo>
                    <a:pt x="395" y="169"/>
                  </a:lnTo>
                  <a:lnTo>
                    <a:pt x="384" y="142"/>
                  </a:lnTo>
                  <a:lnTo>
                    <a:pt x="372" y="117"/>
                  </a:lnTo>
                  <a:lnTo>
                    <a:pt x="355" y="93"/>
                  </a:lnTo>
                  <a:lnTo>
                    <a:pt x="267" y="39"/>
                  </a:lnTo>
                  <a:lnTo>
                    <a:pt x="219" y="14"/>
                  </a:lnTo>
                  <a:lnTo>
                    <a:pt x="178" y="0"/>
                  </a:lnTo>
                  <a:lnTo>
                    <a:pt x="155" y="1"/>
                  </a:lnTo>
                </a:path>
              </a:pathLst>
            </a:custGeom>
            <a:solidFill>
              <a:srgbClr val="FF9F71"/>
            </a:solidFill>
            <a:ln w="12700" cap="rnd" cmpd="sng">
              <a:noFill/>
              <a:prstDash val="solid"/>
              <a:round/>
              <a:headEnd type="none" w="med" len="med"/>
              <a:tailEnd type="none" w="med" len="med"/>
            </a:ln>
            <a:effectLst/>
          </p:spPr>
          <p:txBody>
            <a:bodyPr/>
            <a:lstStyle/>
            <a:p>
              <a:endParaRPr lang="zh-CN" altLang="en-US"/>
            </a:p>
          </p:txBody>
        </p:sp>
        <p:sp>
          <p:nvSpPr>
            <p:cNvPr id="19" name="Freeform 86"/>
            <p:cNvSpPr>
              <a:spLocks/>
            </p:cNvSpPr>
            <p:nvPr/>
          </p:nvSpPr>
          <p:spPr bwMode="auto">
            <a:xfrm>
              <a:off x="2678" y="1981"/>
              <a:ext cx="80" cy="44"/>
            </a:xfrm>
            <a:custGeom>
              <a:avLst/>
              <a:gdLst/>
              <a:ahLst/>
              <a:cxnLst>
                <a:cxn ang="0">
                  <a:pos x="61" y="16"/>
                </a:cxn>
                <a:cxn ang="0">
                  <a:pos x="43" y="8"/>
                </a:cxn>
                <a:cxn ang="0">
                  <a:pos x="30" y="3"/>
                </a:cxn>
                <a:cxn ang="0">
                  <a:pos x="16" y="0"/>
                </a:cxn>
                <a:cxn ang="0">
                  <a:pos x="0" y="6"/>
                </a:cxn>
                <a:cxn ang="0">
                  <a:pos x="11" y="27"/>
                </a:cxn>
                <a:cxn ang="0">
                  <a:pos x="40" y="43"/>
                </a:cxn>
                <a:cxn ang="0">
                  <a:pos x="46" y="43"/>
                </a:cxn>
                <a:cxn ang="0">
                  <a:pos x="57" y="43"/>
                </a:cxn>
                <a:cxn ang="0">
                  <a:pos x="73" y="38"/>
                </a:cxn>
                <a:cxn ang="0">
                  <a:pos x="79" y="25"/>
                </a:cxn>
                <a:cxn ang="0">
                  <a:pos x="60" y="18"/>
                </a:cxn>
                <a:cxn ang="0">
                  <a:pos x="61" y="16"/>
                </a:cxn>
              </a:cxnLst>
              <a:rect l="0" t="0" r="r" b="b"/>
              <a:pathLst>
                <a:path w="80" h="44">
                  <a:moveTo>
                    <a:pt x="61" y="16"/>
                  </a:moveTo>
                  <a:lnTo>
                    <a:pt x="43" y="8"/>
                  </a:lnTo>
                  <a:lnTo>
                    <a:pt x="30" y="3"/>
                  </a:lnTo>
                  <a:lnTo>
                    <a:pt x="16" y="0"/>
                  </a:lnTo>
                  <a:lnTo>
                    <a:pt x="0" y="6"/>
                  </a:lnTo>
                  <a:lnTo>
                    <a:pt x="11" y="27"/>
                  </a:lnTo>
                  <a:lnTo>
                    <a:pt x="40" y="43"/>
                  </a:lnTo>
                  <a:lnTo>
                    <a:pt x="46" y="43"/>
                  </a:lnTo>
                  <a:lnTo>
                    <a:pt x="57" y="43"/>
                  </a:lnTo>
                  <a:lnTo>
                    <a:pt x="73" y="38"/>
                  </a:lnTo>
                  <a:lnTo>
                    <a:pt x="79" y="25"/>
                  </a:lnTo>
                  <a:lnTo>
                    <a:pt x="60" y="18"/>
                  </a:lnTo>
                  <a:lnTo>
                    <a:pt x="61" y="16"/>
                  </a:lnTo>
                </a:path>
              </a:pathLst>
            </a:custGeom>
            <a:solidFill>
              <a:srgbClr val="FFE1DC"/>
            </a:solidFill>
            <a:ln w="12700" cap="rnd" cmpd="sng">
              <a:noFill/>
              <a:prstDash val="solid"/>
              <a:round/>
              <a:headEnd type="none" w="med" len="med"/>
              <a:tailEnd type="none" w="med" len="med"/>
            </a:ln>
            <a:effectLst/>
          </p:spPr>
          <p:txBody>
            <a:bodyPr/>
            <a:lstStyle/>
            <a:p>
              <a:endParaRPr lang="zh-CN" altLang="en-US"/>
            </a:p>
          </p:txBody>
        </p:sp>
        <p:sp>
          <p:nvSpPr>
            <p:cNvPr id="20" name="Freeform 87"/>
            <p:cNvSpPr>
              <a:spLocks/>
            </p:cNvSpPr>
            <p:nvPr/>
          </p:nvSpPr>
          <p:spPr bwMode="auto">
            <a:xfrm>
              <a:off x="3196" y="2199"/>
              <a:ext cx="249" cy="105"/>
            </a:xfrm>
            <a:custGeom>
              <a:avLst/>
              <a:gdLst/>
              <a:ahLst/>
              <a:cxnLst>
                <a:cxn ang="0">
                  <a:pos x="204" y="2"/>
                </a:cxn>
                <a:cxn ang="0">
                  <a:pos x="97" y="8"/>
                </a:cxn>
                <a:cxn ang="0">
                  <a:pos x="78" y="8"/>
                </a:cxn>
                <a:cxn ang="0">
                  <a:pos x="50" y="5"/>
                </a:cxn>
                <a:cxn ang="0">
                  <a:pos x="24" y="2"/>
                </a:cxn>
                <a:cxn ang="0">
                  <a:pos x="14" y="2"/>
                </a:cxn>
                <a:cxn ang="0">
                  <a:pos x="8" y="5"/>
                </a:cxn>
                <a:cxn ang="0">
                  <a:pos x="0" y="50"/>
                </a:cxn>
                <a:cxn ang="0">
                  <a:pos x="0" y="79"/>
                </a:cxn>
                <a:cxn ang="0">
                  <a:pos x="8" y="95"/>
                </a:cxn>
                <a:cxn ang="0">
                  <a:pos x="40" y="104"/>
                </a:cxn>
                <a:cxn ang="0">
                  <a:pos x="64" y="103"/>
                </a:cxn>
                <a:cxn ang="0">
                  <a:pos x="90" y="100"/>
                </a:cxn>
                <a:cxn ang="0">
                  <a:pos x="141" y="92"/>
                </a:cxn>
                <a:cxn ang="0">
                  <a:pos x="164" y="89"/>
                </a:cxn>
                <a:cxn ang="0">
                  <a:pos x="173" y="89"/>
                </a:cxn>
                <a:cxn ang="0">
                  <a:pos x="182" y="88"/>
                </a:cxn>
                <a:cxn ang="0">
                  <a:pos x="246" y="92"/>
                </a:cxn>
                <a:cxn ang="0">
                  <a:pos x="248" y="0"/>
                </a:cxn>
                <a:cxn ang="0">
                  <a:pos x="236" y="0"/>
                </a:cxn>
                <a:cxn ang="0">
                  <a:pos x="229" y="0"/>
                </a:cxn>
                <a:cxn ang="0">
                  <a:pos x="221" y="0"/>
                </a:cxn>
                <a:cxn ang="0">
                  <a:pos x="204" y="2"/>
                </a:cxn>
              </a:cxnLst>
              <a:rect l="0" t="0" r="r" b="b"/>
              <a:pathLst>
                <a:path w="249" h="105">
                  <a:moveTo>
                    <a:pt x="204" y="2"/>
                  </a:moveTo>
                  <a:lnTo>
                    <a:pt x="97" y="8"/>
                  </a:lnTo>
                  <a:lnTo>
                    <a:pt x="78" y="8"/>
                  </a:lnTo>
                  <a:lnTo>
                    <a:pt x="50" y="5"/>
                  </a:lnTo>
                  <a:lnTo>
                    <a:pt x="24" y="2"/>
                  </a:lnTo>
                  <a:lnTo>
                    <a:pt x="14" y="2"/>
                  </a:lnTo>
                  <a:lnTo>
                    <a:pt x="8" y="5"/>
                  </a:lnTo>
                  <a:lnTo>
                    <a:pt x="0" y="50"/>
                  </a:lnTo>
                  <a:lnTo>
                    <a:pt x="0" y="79"/>
                  </a:lnTo>
                  <a:lnTo>
                    <a:pt x="8" y="95"/>
                  </a:lnTo>
                  <a:lnTo>
                    <a:pt x="40" y="104"/>
                  </a:lnTo>
                  <a:lnTo>
                    <a:pt x="64" y="103"/>
                  </a:lnTo>
                  <a:lnTo>
                    <a:pt x="90" y="100"/>
                  </a:lnTo>
                  <a:lnTo>
                    <a:pt x="141" y="92"/>
                  </a:lnTo>
                  <a:lnTo>
                    <a:pt x="164" y="89"/>
                  </a:lnTo>
                  <a:lnTo>
                    <a:pt x="173" y="89"/>
                  </a:lnTo>
                  <a:lnTo>
                    <a:pt x="182" y="88"/>
                  </a:lnTo>
                  <a:lnTo>
                    <a:pt x="246" y="92"/>
                  </a:lnTo>
                  <a:lnTo>
                    <a:pt x="248" y="0"/>
                  </a:lnTo>
                  <a:lnTo>
                    <a:pt x="236" y="0"/>
                  </a:lnTo>
                  <a:lnTo>
                    <a:pt x="229" y="0"/>
                  </a:lnTo>
                  <a:lnTo>
                    <a:pt x="221" y="0"/>
                  </a:lnTo>
                  <a:lnTo>
                    <a:pt x="204" y="2"/>
                  </a:lnTo>
                </a:path>
              </a:pathLst>
            </a:custGeom>
            <a:solidFill>
              <a:srgbClr val="FF8141"/>
            </a:solidFill>
            <a:ln w="12700" cap="rnd" cmpd="sng">
              <a:noFill/>
              <a:prstDash val="solid"/>
              <a:round/>
              <a:headEnd type="none" w="med" len="med"/>
              <a:tailEnd type="none" w="med" len="med"/>
            </a:ln>
            <a:effectLst/>
          </p:spPr>
          <p:txBody>
            <a:bodyPr/>
            <a:lstStyle/>
            <a:p>
              <a:endParaRPr lang="zh-CN" altLang="en-US"/>
            </a:p>
          </p:txBody>
        </p:sp>
        <p:sp>
          <p:nvSpPr>
            <p:cNvPr id="21" name="Freeform 88"/>
            <p:cNvSpPr>
              <a:spLocks/>
            </p:cNvSpPr>
            <p:nvPr/>
          </p:nvSpPr>
          <p:spPr bwMode="auto">
            <a:xfrm>
              <a:off x="2646" y="2036"/>
              <a:ext cx="123" cy="110"/>
            </a:xfrm>
            <a:custGeom>
              <a:avLst/>
              <a:gdLst/>
              <a:ahLst/>
              <a:cxnLst>
                <a:cxn ang="0">
                  <a:pos x="109" y="65"/>
                </a:cxn>
                <a:cxn ang="0">
                  <a:pos x="122" y="90"/>
                </a:cxn>
                <a:cxn ang="0">
                  <a:pos x="112" y="109"/>
                </a:cxn>
                <a:cxn ang="0">
                  <a:pos x="101" y="106"/>
                </a:cxn>
                <a:cxn ang="0">
                  <a:pos x="86" y="96"/>
                </a:cxn>
                <a:cxn ang="0">
                  <a:pos x="60" y="76"/>
                </a:cxn>
                <a:cxn ang="0">
                  <a:pos x="5" y="33"/>
                </a:cxn>
                <a:cxn ang="0">
                  <a:pos x="0" y="17"/>
                </a:cxn>
                <a:cxn ang="0">
                  <a:pos x="0" y="8"/>
                </a:cxn>
                <a:cxn ang="0">
                  <a:pos x="0" y="0"/>
                </a:cxn>
                <a:cxn ang="0">
                  <a:pos x="9" y="0"/>
                </a:cxn>
                <a:cxn ang="0">
                  <a:pos x="24" y="6"/>
                </a:cxn>
                <a:cxn ang="0">
                  <a:pos x="36" y="17"/>
                </a:cxn>
                <a:cxn ang="0">
                  <a:pos x="48" y="32"/>
                </a:cxn>
                <a:cxn ang="0">
                  <a:pos x="90" y="58"/>
                </a:cxn>
                <a:cxn ang="0">
                  <a:pos x="107" y="65"/>
                </a:cxn>
                <a:cxn ang="0">
                  <a:pos x="109" y="65"/>
                </a:cxn>
              </a:cxnLst>
              <a:rect l="0" t="0" r="r" b="b"/>
              <a:pathLst>
                <a:path w="123" h="110">
                  <a:moveTo>
                    <a:pt x="109" y="65"/>
                  </a:moveTo>
                  <a:lnTo>
                    <a:pt x="122" y="90"/>
                  </a:lnTo>
                  <a:lnTo>
                    <a:pt x="112" y="109"/>
                  </a:lnTo>
                  <a:lnTo>
                    <a:pt x="101" y="106"/>
                  </a:lnTo>
                  <a:lnTo>
                    <a:pt x="86" y="96"/>
                  </a:lnTo>
                  <a:lnTo>
                    <a:pt x="60" y="76"/>
                  </a:lnTo>
                  <a:lnTo>
                    <a:pt x="5" y="33"/>
                  </a:lnTo>
                  <a:lnTo>
                    <a:pt x="0" y="17"/>
                  </a:lnTo>
                  <a:lnTo>
                    <a:pt x="0" y="8"/>
                  </a:lnTo>
                  <a:lnTo>
                    <a:pt x="0" y="0"/>
                  </a:lnTo>
                  <a:lnTo>
                    <a:pt x="9" y="0"/>
                  </a:lnTo>
                  <a:lnTo>
                    <a:pt x="24" y="6"/>
                  </a:lnTo>
                  <a:lnTo>
                    <a:pt x="36" y="17"/>
                  </a:lnTo>
                  <a:lnTo>
                    <a:pt x="48" y="32"/>
                  </a:lnTo>
                  <a:lnTo>
                    <a:pt x="90" y="58"/>
                  </a:lnTo>
                  <a:lnTo>
                    <a:pt x="107" y="65"/>
                  </a:lnTo>
                  <a:lnTo>
                    <a:pt x="109" y="65"/>
                  </a:lnTo>
                </a:path>
              </a:pathLst>
            </a:custGeom>
            <a:solidFill>
              <a:srgbClr val="FF9F71"/>
            </a:solidFill>
            <a:ln w="12700" cap="rnd" cmpd="sng">
              <a:noFill/>
              <a:prstDash val="solid"/>
              <a:round/>
              <a:headEnd type="none" w="med" len="med"/>
              <a:tailEnd type="none" w="med" len="med"/>
            </a:ln>
            <a:effectLst/>
          </p:spPr>
          <p:txBody>
            <a:bodyPr/>
            <a:lstStyle/>
            <a:p>
              <a:endParaRPr lang="zh-CN" altLang="en-US"/>
            </a:p>
          </p:txBody>
        </p:sp>
        <p:sp>
          <p:nvSpPr>
            <p:cNvPr id="22" name="Freeform 89"/>
            <p:cNvSpPr>
              <a:spLocks/>
            </p:cNvSpPr>
            <p:nvPr/>
          </p:nvSpPr>
          <p:spPr bwMode="auto">
            <a:xfrm>
              <a:off x="2723" y="2127"/>
              <a:ext cx="50" cy="39"/>
            </a:xfrm>
            <a:custGeom>
              <a:avLst/>
              <a:gdLst/>
              <a:ahLst/>
              <a:cxnLst>
                <a:cxn ang="0">
                  <a:pos x="45" y="38"/>
                </a:cxn>
                <a:cxn ang="0">
                  <a:pos x="49" y="14"/>
                </a:cxn>
                <a:cxn ang="0">
                  <a:pos x="26" y="0"/>
                </a:cxn>
                <a:cxn ang="0">
                  <a:pos x="4" y="8"/>
                </a:cxn>
                <a:cxn ang="0">
                  <a:pos x="0" y="22"/>
                </a:cxn>
                <a:cxn ang="0">
                  <a:pos x="27" y="32"/>
                </a:cxn>
                <a:cxn ang="0">
                  <a:pos x="45" y="38"/>
                </a:cxn>
              </a:cxnLst>
              <a:rect l="0" t="0" r="r" b="b"/>
              <a:pathLst>
                <a:path w="50" h="39">
                  <a:moveTo>
                    <a:pt x="45" y="38"/>
                  </a:moveTo>
                  <a:lnTo>
                    <a:pt x="49" y="14"/>
                  </a:lnTo>
                  <a:lnTo>
                    <a:pt x="26" y="0"/>
                  </a:lnTo>
                  <a:lnTo>
                    <a:pt x="4" y="8"/>
                  </a:lnTo>
                  <a:lnTo>
                    <a:pt x="0" y="22"/>
                  </a:lnTo>
                  <a:lnTo>
                    <a:pt x="27" y="32"/>
                  </a:lnTo>
                  <a:lnTo>
                    <a:pt x="45" y="38"/>
                  </a:lnTo>
                </a:path>
              </a:pathLst>
            </a:custGeom>
            <a:solidFill>
              <a:srgbClr val="FFC0B6"/>
            </a:solidFill>
            <a:ln w="12700" cap="rnd" cmpd="sng">
              <a:noFill/>
              <a:prstDash val="solid"/>
              <a:round/>
              <a:headEnd type="none" w="med" len="med"/>
              <a:tailEnd type="none" w="med" len="med"/>
            </a:ln>
            <a:effectLst/>
          </p:spPr>
          <p:txBody>
            <a:bodyPr/>
            <a:lstStyle/>
            <a:p>
              <a:endParaRPr lang="zh-CN" altLang="en-US"/>
            </a:p>
          </p:txBody>
        </p:sp>
        <p:sp>
          <p:nvSpPr>
            <p:cNvPr id="23" name="Freeform 90"/>
            <p:cNvSpPr>
              <a:spLocks/>
            </p:cNvSpPr>
            <p:nvPr/>
          </p:nvSpPr>
          <p:spPr bwMode="auto">
            <a:xfrm>
              <a:off x="2662" y="2144"/>
              <a:ext cx="232" cy="91"/>
            </a:xfrm>
            <a:custGeom>
              <a:avLst/>
              <a:gdLst/>
              <a:ahLst/>
              <a:cxnLst>
                <a:cxn ang="0">
                  <a:pos x="227" y="41"/>
                </a:cxn>
                <a:cxn ang="0">
                  <a:pos x="221" y="22"/>
                </a:cxn>
                <a:cxn ang="0">
                  <a:pos x="195" y="18"/>
                </a:cxn>
                <a:cxn ang="0">
                  <a:pos x="181" y="18"/>
                </a:cxn>
                <a:cxn ang="0">
                  <a:pos x="169" y="18"/>
                </a:cxn>
                <a:cxn ang="0">
                  <a:pos x="115" y="38"/>
                </a:cxn>
                <a:cxn ang="0">
                  <a:pos x="94" y="39"/>
                </a:cxn>
                <a:cxn ang="0">
                  <a:pos x="73" y="35"/>
                </a:cxn>
                <a:cxn ang="0">
                  <a:pos x="40" y="14"/>
                </a:cxn>
                <a:cxn ang="0">
                  <a:pos x="20" y="3"/>
                </a:cxn>
                <a:cxn ang="0">
                  <a:pos x="5" y="0"/>
                </a:cxn>
                <a:cxn ang="0">
                  <a:pos x="0" y="8"/>
                </a:cxn>
                <a:cxn ang="0">
                  <a:pos x="0" y="15"/>
                </a:cxn>
                <a:cxn ang="0">
                  <a:pos x="1" y="22"/>
                </a:cxn>
                <a:cxn ang="0">
                  <a:pos x="18" y="40"/>
                </a:cxn>
                <a:cxn ang="0">
                  <a:pos x="41" y="55"/>
                </a:cxn>
                <a:cxn ang="0">
                  <a:pos x="70" y="76"/>
                </a:cxn>
                <a:cxn ang="0">
                  <a:pos x="88" y="87"/>
                </a:cxn>
                <a:cxn ang="0">
                  <a:pos x="102" y="90"/>
                </a:cxn>
                <a:cxn ang="0">
                  <a:pos x="106" y="85"/>
                </a:cxn>
                <a:cxn ang="0">
                  <a:pos x="108" y="77"/>
                </a:cxn>
                <a:cxn ang="0">
                  <a:pos x="114" y="62"/>
                </a:cxn>
                <a:cxn ang="0">
                  <a:pos x="168" y="49"/>
                </a:cxn>
                <a:cxn ang="0">
                  <a:pos x="231" y="43"/>
                </a:cxn>
                <a:cxn ang="0">
                  <a:pos x="227" y="41"/>
                </a:cxn>
              </a:cxnLst>
              <a:rect l="0" t="0" r="r" b="b"/>
              <a:pathLst>
                <a:path w="232" h="91">
                  <a:moveTo>
                    <a:pt x="227" y="41"/>
                  </a:moveTo>
                  <a:lnTo>
                    <a:pt x="221" y="22"/>
                  </a:lnTo>
                  <a:lnTo>
                    <a:pt x="195" y="18"/>
                  </a:lnTo>
                  <a:lnTo>
                    <a:pt x="181" y="18"/>
                  </a:lnTo>
                  <a:lnTo>
                    <a:pt x="169" y="18"/>
                  </a:lnTo>
                  <a:lnTo>
                    <a:pt x="115" y="38"/>
                  </a:lnTo>
                  <a:lnTo>
                    <a:pt x="94" y="39"/>
                  </a:lnTo>
                  <a:lnTo>
                    <a:pt x="73" y="35"/>
                  </a:lnTo>
                  <a:lnTo>
                    <a:pt x="40" y="14"/>
                  </a:lnTo>
                  <a:lnTo>
                    <a:pt x="20" y="3"/>
                  </a:lnTo>
                  <a:lnTo>
                    <a:pt x="5" y="0"/>
                  </a:lnTo>
                  <a:lnTo>
                    <a:pt x="0" y="8"/>
                  </a:lnTo>
                  <a:lnTo>
                    <a:pt x="0" y="15"/>
                  </a:lnTo>
                  <a:lnTo>
                    <a:pt x="1" y="22"/>
                  </a:lnTo>
                  <a:lnTo>
                    <a:pt x="18" y="40"/>
                  </a:lnTo>
                  <a:lnTo>
                    <a:pt x="41" y="55"/>
                  </a:lnTo>
                  <a:lnTo>
                    <a:pt x="70" y="76"/>
                  </a:lnTo>
                  <a:lnTo>
                    <a:pt x="88" y="87"/>
                  </a:lnTo>
                  <a:lnTo>
                    <a:pt x="102" y="90"/>
                  </a:lnTo>
                  <a:lnTo>
                    <a:pt x="106" y="85"/>
                  </a:lnTo>
                  <a:lnTo>
                    <a:pt x="108" y="77"/>
                  </a:lnTo>
                  <a:lnTo>
                    <a:pt x="114" y="62"/>
                  </a:lnTo>
                  <a:lnTo>
                    <a:pt x="168" y="49"/>
                  </a:lnTo>
                  <a:lnTo>
                    <a:pt x="231" y="43"/>
                  </a:lnTo>
                  <a:lnTo>
                    <a:pt x="227" y="41"/>
                  </a:lnTo>
                </a:path>
              </a:pathLst>
            </a:custGeom>
            <a:solidFill>
              <a:srgbClr val="FF9F71"/>
            </a:solidFill>
            <a:ln w="12700" cap="rnd" cmpd="sng">
              <a:noFill/>
              <a:prstDash val="solid"/>
              <a:round/>
              <a:headEnd type="none" w="med" len="med"/>
              <a:tailEnd type="none" w="med" len="med"/>
            </a:ln>
            <a:effectLst/>
          </p:spPr>
          <p:txBody>
            <a:bodyPr/>
            <a:lstStyle/>
            <a:p>
              <a:endParaRPr lang="zh-CN" altLang="en-US"/>
            </a:p>
          </p:txBody>
        </p:sp>
        <p:sp>
          <p:nvSpPr>
            <p:cNvPr id="24" name="Freeform 91"/>
            <p:cNvSpPr>
              <a:spLocks/>
            </p:cNvSpPr>
            <p:nvPr/>
          </p:nvSpPr>
          <p:spPr bwMode="auto">
            <a:xfrm>
              <a:off x="2707" y="2231"/>
              <a:ext cx="227" cy="74"/>
            </a:xfrm>
            <a:custGeom>
              <a:avLst/>
              <a:gdLst/>
              <a:ahLst/>
              <a:cxnLst>
                <a:cxn ang="0">
                  <a:pos x="226" y="10"/>
                </a:cxn>
                <a:cxn ang="0">
                  <a:pos x="211" y="1"/>
                </a:cxn>
                <a:cxn ang="0">
                  <a:pos x="206" y="0"/>
                </a:cxn>
                <a:cxn ang="0">
                  <a:pos x="199" y="0"/>
                </a:cxn>
                <a:cxn ang="0">
                  <a:pos x="182" y="4"/>
                </a:cxn>
                <a:cxn ang="0">
                  <a:pos x="152" y="14"/>
                </a:cxn>
                <a:cxn ang="0">
                  <a:pos x="140" y="15"/>
                </a:cxn>
                <a:cxn ang="0">
                  <a:pos x="124" y="20"/>
                </a:cxn>
                <a:cxn ang="0">
                  <a:pos x="96" y="29"/>
                </a:cxn>
                <a:cxn ang="0">
                  <a:pos x="78" y="36"/>
                </a:cxn>
                <a:cxn ang="0">
                  <a:pos x="69" y="39"/>
                </a:cxn>
                <a:cxn ang="0">
                  <a:pos x="60" y="39"/>
                </a:cxn>
                <a:cxn ang="0">
                  <a:pos x="32" y="21"/>
                </a:cxn>
                <a:cxn ang="0">
                  <a:pos x="18" y="11"/>
                </a:cxn>
                <a:cxn ang="0">
                  <a:pos x="4" y="8"/>
                </a:cxn>
                <a:cxn ang="0">
                  <a:pos x="0" y="17"/>
                </a:cxn>
                <a:cxn ang="0">
                  <a:pos x="1" y="31"/>
                </a:cxn>
                <a:cxn ang="0">
                  <a:pos x="5" y="37"/>
                </a:cxn>
                <a:cxn ang="0">
                  <a:pos x="14" y="43"/>
                </a:cxn>
                <a:cxn ang="0">
                  <a:pos x="35" y="52"/>
                </a:cxn>
                <a:cxn ang="0">
                  <a:pos x="65" y="67"/>
                </a:cxn>
                <a:cxn ang="0">
                  <a:pos x="82" y="72"/>
                </a:cxn>
                <a:cxn ang="0">
                  <a:pos x="90" y="73"/>
                </a:cxn>
                <a:cxn ang="0">
                  <a:pos x="98" y="73"/>
                </a:cxn>
                <a:cxn ang="0">
                  <a:pos x="101" y="69"/>
                </a:cxn>
                <a:cxn ang="0">
                  <a:pos x="101" y="60"/>
                </a:cxn>
                <a:cxn ang="0">
                  <a:pos x="100" y="52"/>
                </a:cxn>
                <a:cxn ang="0">
                  <a:pos x="104" y="46"/>
                </a:cxn>
                <a:cxn ang="0">
                  <a:pos x="149" y="40"/>
                </a:cxn>
                <a:cxn ang="0">
                  <a:pos x="193" y="25"/>
                </a:cxn>
                <a:cxn ang="0">
                  <a:pos x="226" y="10"/>
                </a:cxn>
              </a:cxnLst>
              <a:rect l="0" t="0" r="r" b="b"/>
              <a:pathLst>
                <a:path w="227" h="74">
                  <a:moveTo>
                    <a:pt x="226" y="10"/>
                  </a:moveTo>
                  <a:lnTo>
                    <a:pt x="211" y="1"/>
                  </a:lnTo>
                  <a:lnTo>
                    <a:pt x="206" y="0"/>
                  </a:lnTo>
                  <a:lnTo>
                    <a:pt x="199" y="0"/>
                  </a:lnTo>
                  <a:lnTo>
                    <a:pt x="182" y="4"/>
                  </a:lnTo>
                  <a:lnTo>
                    <a:pt x="152" y="14"/>
                  </a:lnTo>
                  <a:lnTo>
                    <a:pt x="140" y="15"/>
                  </a:lnTo>
                  <a:lnTo>
                    <a:pt x="124" y="20"/>
                  </a:lnTo>
                  <a:lnTo>
                    <a:pt x="96" y="29"/>
                  </a:lnTo>
                  <a:lnTo>
                    <a:pt x="78" y="36"/>
                  </a:lnTo>
                  <a:lnTo>
                    <a:pt x="69" y="39"/>
                  </a:lnTo>
                  <a:lnTo>
                    <a:pt x="60" y="39"/>
                  </a:lnTo>
                  <a:lnTo>
                    <a:pt x="32" y="21"/>
                  </a:lnTo>
                  <a:lnTo>
                    <a:pt x="18" y="11"/>
                  </a:lnTo>
                  <a:lnTo>
                    <a:pt x="4" y="8"/>
                  </a:lnTo>
                  <a:lnTo>
                    <a:pt x="0" y="17"/>
                  </a:lnTo>
                  <a:lnTo>
                    <a:pt x="1" y="31"/>
                  </a:lnTo>
                  <a:lnTo>
                    <a:pt x="5" y="37"/>
                  </a:lnTo>
                  <a:lnTo>
                    <a:pt x="14" y="43"/>
                  </a:lnTo>
                  <a:lnTo>
                    <a:pt x="35" y="52"/>
                  </a:lnTo>
                  <a:lnTo>
                    <a:pt x="65" y="67"/>
                  </a:lnTo>
                  <a:lnTo>
                    <a:pt x="82" y="72"/>
                  </a:lnTo>
                  <a:lnTo>
                    <a:pt x="90" y="73"/>
                  </a:lnTo>
                  <a:lnTo>
                    <a:pt x="98" y="73"/>
                  </a:lnTo>
                  <a:lnTo>
                    <a:pt x="101" y="69"/>
                  </a:lnTo>
                  <a:lnTo>
                    <a:pt x="101" y="60"/>
                  </a:lnTo>
                  <a:lnTo>
                    <a:pt x="100" y="52"/>
                  </a:lnTo>
                  <a:lnTo>
                    <a:pt x="104" y="46"/>
                  </a:lnTo>
                  <a:lnTo>
                    <a:pt x="149" y="40"/>
                  </a:lnTo>
                  <a:lnTo>
                    <a:pt x="193" y="25"/>
                  </a:lnTo>
                  <a:lnTo>
                    <a:pt x="226" y="10"/>
                  </a:lnTo>
                </a:path>
              </a:pathLst>
            </a:custGeom>
            <a:solidFill>
              <a:srgbClr val="FF9F71"/>
            </a:solidFill>
            <a:ln w="12700" cap="rnd" cmpd="sng">
              <a:noFill/>
              <a:prstDash val="solid"/>
              <a:round/>
              <a:headEnd type="none" w="med" len="med"/>
              <a:tailEnd type="none" w="med" len="med"/>
            </a:ln>
            <a:effectLst/>
          </p:spPr>
          <p:txBody>
            <a:bodyPr/>
            <a:lstStyle/>
            <a:p>
              <a:endParaRPr lang="zh-CN" altLang="en-US"/>
            </a:p>
          </p:txBody>
        </p:sp>
        <p:sp>
          <p:nvSpPr>
            <p:cNvPr id="25" name="Freeform 92"/>
            <p:cNvSpPr>
              <a:spLocks/>
            </p:cNvSpPr>
            <p:nvPr/>
          </p:nvSpPr>
          <p:spPr bwMode="auto">
            <a:xfrm>
              <a:off x="2778" y="2294"/>
              <a:ext cx="193" cy="78"/>
            </a:xfrm>
            <a:custGeom>
              <a:avLst/>
              <a:gdLst/>
              <a:ahLst/>
              <a:cxnLst>
                <a:cxn ang="0">
                  <a:pos x="192" y="9"/>
                </a:cxn>
                <a:cxn ang="0">
                  <a:pos x="167" y="1"/>
                </a:cxn>
                <a:cxn ang="0">
                  <a:pos x="160" y="0"/>
                </a:cxn>
                <a:cxn ang="0">
                  <a:pos x="149" y="1"/>
                </a:cxn>
                <a:cxn ang="0">
                  <a:pos x="131" y="9"/>
                </a:cxn>
                <a:cxn ang="0">
                  <a:pos x="80" y="29"/>
                </a:cxn>
                <a:cxn ang="0">
                  <a:pos x="68" y="38"/>
                </a:cxn>
                <a:cxn ang="0">
                  <a:pos x="64" y="42"/>
                </a:cxn>
                <a:cxn ang="0">
                  <a:pos x="57" y="43"/>
                </a:cxn>
                <a:cxn ang="0">
                  <a:pos x="30" y="34"/>
                </a:cxn>
                <a:cxn ang="0">
                  <a:pos x="17" y="31"/>
                </a:cxn>
                <a:cxn ang="0">
                  <a:pos x="10" y="30"/>
                </a:cxn>
                <a:cxn ang="0">
                  <a:pos x="2" y="30"/>
                </a:cxn>
                <a:cxn ang="0">
                  <a:pos x="0" y="36"/>
                </a:cxn>
                <a:cxn ang="0">
                  <a:pos x="2" y="48"/>
                </a:cxn>
                <a:cxn ang="0">
                  <a:pos x="12" y="59"/>
                </a:cxn>
                <a:cxn ang="0">
                  <a:pos x="29" y="67"/>
                </a:cxn>
                <a:cxn ang="0">
                  <a:pos x="46" y="76"/>
                </a:cxn>
                <a:cxn ang="0">
                  <a:pos x="55" y="77"/>
                </a:cxn>
                <a:cxn ang="0">
                  <a:pos x="66" y="75"/>
                </a:cxn>
                <a:cxn ang="0">
                  <a:pos x="71" y="72"/>
                </a:cxn>
                <a:cxn ang="0">
                  <a:pos x="71" y="67"/>
                </a:cxn>
                <a:cxn ang="0">
                  <a:pos x="71" y="62"/>
                </a:cxn>
                <a:cxn ang="0">
                  <a:pos x="75" y="56"/>
                </a:cxn>
                <a:cxn ang="0">
                  <a:pos x="136" y="33"/>
                </a:cxn>
                <a:cxn ang="0">
                  <a:pos x="170" y="22"/>
                </a:cxn>
                <a:cxn ang="0">
                  <a:pos x="192" y="9"/>
                </a:cxn>
              </a:cxnLst>
              <a:rect l="0" t="0" r="r" b="b"/>
              <a:pathLst>
                <a:path w="193" h="78">
                  <a:moveTo>
                    <a:pt x="192" y="9"/>
                  </a:moveTo>
                  <a:lnTo>
                    <a:pt x="167" y="1"/>
                  </a:lnTo>
                  <a:lnTo>
                    <a:pt x="160" y="0"/>
                  </a:lnTo>
                  <a:lnTo>
                    <a:pt x="149" y="1"/>
                  </a:lnTo>
                  <a:lnTo>
                    <a:pt x="131" y="9"/>
                  </a:lnTo>
                  <a:lnTo>
                    <a:pt x="80" y="29"/>
                  </a:lnTo>
                  <a:lnTo>
                    <a:pt x="68" y="38"/>
                  </a:lnTo>
                  <a:lnTo>
                    <a:pt x="64" y="42"/>
                  </a:lnTo>
                  <a:lnTo>
                    <a:pt x="57" y="43"/>
                  </a:lnTo>
                  <a:lnTo>
                    <a:pt x="30" y="34"/>
                  </a:lnTo>
                  <a:lnTo>
                    <a:pt x="17" y="31"/>
                  </a:lnTo>
                  <a:lnTo>
                    <a:pt x="10" y="30"/>
                  </a:lnTo>
                  <a:lnTo>
                    <a:pt x="2" y="30"/>
                  </a:lnTo>
                  <a:lnTo>
                    <a:pt x="0" y="36"/>
                  </a:lnTo>
                  <a:lnTo>
                    <a:pt x="2" y="48"/>
                  </a:lnTo>
                  <a:lnTo>
                    <a:pt x="12" y="59"/>
                  </a:lnTo>
                  <a:lnTo>
                    <a:pt x="29" y="67"/>
                  </a:lnTo>
                  <a:lnTo>
                    <a:pt x="46" y="76"/>
                  </a:lnTo>
                  <a:lnTo>
                    <a:pt x="55" y="77"/>
                  </a:lnTo>
                  <a:lnTo>
                    <a:pt x="66" y="75"/>
                  </a:lnTo>
                  <a:lnTo>
                    <a:pt x="71" y="72"/>
                  </a:lnTo>
                  <a:lnTo>
                    <a:pt x="71" y="67"/>
                  </a:lnTo>
                  <a:lnTo>
                    <a:pt x="71" y="62"/>
                  </a:lnTo>
                  <a:lnTo>
                    <a:pt x="75" y="56"/>
                  </a:lnTo>
                  <a:lnTo>
                    <a:pt x="136" y="33"/>
                  </a:lnTo>
                  <a:lnTo>
                    <a:pt x="170" y="22"/>
                  </a:lnTo>
                  <a:lnTo>
                    <a:pt x="192" y="9"/>
                  </a:lnTo>
                </a:path>
              </a:pathLst>
            </a:custGeom>
            <a:solidFill>
              <a:srgbClr val="FF9F71"/>
            </a:solidFill>
            <a:ln w="12700" cap="rnd" cmpd="sng">
              <a:noFill/>
              <a:prstDash val="solid"/>
              <a:round/>
              <a:headEnd type="none" w="med" len="med"/>
              <a:tailEnd type="none" w="med" len="med"/>
            </a:ln>
            <a:effectLst/>
          </p:spPr>
          <p:txBody>
            <a:bodyPr/>
            <a:lstStyle/>
            <a:p>
              <a:endParaRPr lang="zh-CN" altLang="en-US"/>
            </a:p>
          </p:txBody>
        </p:sp>
        <p:sp>
          <p:nvSpPr>
            <p:cNvPr id="26" name="Freeform 93"/>
            <p:cNvSpPr>
              <a:spLocks/>
            </p:cNvSpPr>
            <p:nvPr/>
          </p:nvSpPr>
          <p:spPr bwMode="auto">
            <a:xfrm>
              <a:off x="3257" y="2221"/>
              <a:ext cx="187" cy="36"/>
            </a:xfrm>
            <a:custGeom>
              <a:avLst/>
              <a:gdLst/>
              <a:ahLst/>
              <a:cxnLst>
                <a:cxn ang="0">
                  <a:pos x="148" y="0"/>
                </a:cxn>
                <a:cxn ang="0">
                  <a:pos x="110" y="0"/>
                </a:cxn>
                <a:cxn ang="0">
                  <a:pos x="80" y="0"/>
                </a:cxn>
                <a:cxn ang="0">
                  <a:pos x="66" y="0"/>
                </a:cxn>
                <a:cxn ang="0">
                  <a:pos x="55" y="0"/>
                </a:cxn>
                <a:cxn ang="0">
                  <a:pos x="6" y="7"/>
                </a:cxn>
                <a:cxn ang="0">
                  <a:pos x="0" y="17"/>
                </a:cxn>
                <a:cxn ang="0">
                  <a:pos x="0" y="25"/>
                </a:cxn>
                <a:cxn ang="0">
                  <a:pos x="5" y="30"/>
                </a:cxn>
                <a:cxn ang="0">
                  <a:pos x="29" y="34"/>
                </a:cxn>
                <a:cxn ang="0">
                  <a:pos x="45" y="34"/>
                </a:cxn>
                <a:cxn ang="0">
                  <a:pos x="54" y="34"/>
                </a:cxn>
                <a:cxn ang="0">
                  <a:pos x="64" y="35"/>
                </a:cxn>
                <a:cxn ang="0">
                  <a:pos x="102" y="34"/>
                </a:cxn>
                <a:cxn ang="0">
                  <a:pos x="119" y="33"/>
                </a:cxn>
                <a:cxn ang="0">
                  <a:pos x="133" y="32"/>
                </a:cxn>
                <a:cxn ang="0">
                  <a:pos x="147" y="32"/>
                </a:cxn>
                <a:cxn ang="0">
                  <a:pos x="156" y="32"/>
                </a:cxn>
                <a:cxn ang="0">
                  <a:pos x="165" y="33"/>
                </a:cxn>
                <a:cxn ang="0">
                  <a:pos x="186" y="34"/>
                </a:cxn>
                <a:cxn ang="0">
                  <a:pos x="186" y="20"/>
                </a:cxn>
                <a:cxn ang="0">
                  <a:pos x="186" y="10"/>
                </a:cxn>
                <a:cxn ang="0">
                  <a:pos x="186" y="0"/>
                </a:cxn>
                <a:cxn ang="0">
                  <a:pos x="150" y="0"/>
                </a:cxn>
                <a:cxn ang="0">
                  <a:pos x="148" y="0"/>
                </a:cxn>
              </a:cxnLst>
              <a:rect l="0" t="0" r="r" b="b"/>
              <a:pathLst>
                <a:path w="187" h="36">
                  <a:moveTo>
                    <a:pt x="148" y="0"/>
                  </a:moveTo>
                  <a:lnTo>
                    <a:pt x="110" y="0"/>
                  </a:lnTo>
                  <a:lnTo>
                    <a:pt x="80" y="0"/>
                  </a:lnTo>
                  <a:lnTo>
                    <a:pt x="66" y="0"/>
                  </a:lnTo>
                  <a:lnTo>
                    <a:pt x="55" y="0"/>
                  </a:lnTo>
                  <a:lnTo>
                    <a:pt x="6" y="7"/>
                  </a:lnTo>
                  <a:lnTo>
                    <a:pt x="0" y="17"/>
                  </a:lnTo>
                  <a:lnTo>
                    <a:pt x="0" y="25"/>
                  </a:lnTo>
                  <a:lnTo>
                    <a:pt x="5" y="30"/>
                  </a:lnTo>
                  <a:lnTo>
                    <a:pt x="29" y="34"/>
                  </a:lnTo>
                  <a:lnTo>
                    <a:pt x="45" y="34"/>
                  </a:lnTo>
                  <a:lnTo>
                    <a:pt x="54" y="34"/>
                  </a:lnTo>
                  <a:lnTo>
                    <a:pt x="64" y="35"/>
                  </a:lnTo>
                  <a:lnTo>
                    <a:pt x="102" y="34"/>
                  </a:lnTo>
                  <a:lnTo>
                    <a:pt x="119" y="33"/>
                  </a:lnTo>
                  <a:lnTo>
                    <a:pt x="133" y="32"/>
                  </a:lnTo>
                  <a:lnTo>
                    <a:pt x="147" y="32"/>
                  </a:lnTo>
                  <a:lnTo>
                    <a:pt x="156" y="32"/>
                  </a:lnTo>
                  <a:lnTo>
                    <a:pt x="165" y="33"/>
                  </a:lnTo>
                  <a:lnTo>
                    <a:pt x="186" y="34"/>
                  </a:lnTo>
                  <a:lnTo>
                    <a:pt x="186" y="20"/>
                  </a:lnTo>
                  <a:lnTo>
                    <a:pt x="186" y="10"/>
                  </a:lnTo>
                  <a:lnTo>
                    <a:pt x="186" y="0"/>
                  </a:lnTo>
                  <a:lnTo>
                    <a:pt x="150" y="0"/>
                  </a:lnTo>
                  <a:lnTo>
                    <a:pt x="148" y="0"/>
                  </a:lnTo>
                </a:path>
              </a:pathLst>
            </a:custGeom>
            <a:solidFill>
              <a:srgbClr val="FF9F71"/>
            </a:solidFill>
            <a:ln w="12700" cap="rnd" cmpd="sng">
              <a:noFill/>
              <a:prstDash val="solid"/>
              <a:round/>
              <a:headEnd type="none" w="med" len="med"/>
              <a:tailEnd type="none" w="med" len="med"/>
            </a:ln>
            <a:effectLst/>
          </p:spPr>
          <p:txBody>
            <a:bodyPr/>
            <a:lstStyle/>
            <a:p>
              <a:endParaRPr lang="zh-CN" altLang="en-US"/>
            </a:p>
          </p:txBody>
        </p:sp>
        <p:sp>
          <p:nvSpPr>
            <p:cNvPr id="27" name="Freeform 94"/>
            <p:cNvSpPr>
              <a:spLocks/>
            </p:cNvSpPr>
            <p:nvPr/>
          </p:nvSpPr>
          <p:spPr bwMode="auto">
            <a:xfrm>
              <a:off x="2864" y="2178"/>
              <a:ext cx="59" cy="41"/>
            </a:xfrm>
            <a:custGeom>
              <a:avLst/>
              <a:gdLst/>
              <a:ahLst/>
              <a:cxnLst>
                <a:cxn ang="0">
                  <a:pos x="2" y="40"/>
                </a:cxn>
                <a:cxn ang="0">
                  <a:pos x="0" y="18"/>
                </a:cxn>
                <a:cxn ang="0">
                  <a:pos x="9" y="6"/>
                </a:cxn>
                <a:cxn ang="0">
                  <a:pos x="24" y="0"/>
                </a:cxn>
                <a:cxn ang="0">
                  <a:pos x="40" y="3"/>
                </a:cxn>
                <a:cxn ang="0">
                  <a:pos x="55" y="11"/>
                </a:cxn>
                <a:cxn ang="0">
                  <a:pos x="58" y="21"/>
                </a:cxn>
                <a:cxn ang="0">
                  <a:pos x="36" y="31"/>
                </a:cxn>
                <a:cxn ang="0">
                  <a:pos x="2" y="40"/>
                </a:cxn>
              </a:cxnLst>
              <a:rect l="0" t="0" r="r" b="b"/>
              <a:pathLst>
                <a:path w="59" h="41">
                  <a:moveTo>
                    <a:pt x="2" y="40"/>
                  </a:moveTo>
                  <a:lnTo>
                    <a:pt x="0" y="18"/>
                  </a:lnTo>
                  <a:lnTo>
                    <a:pt x="9" y="6"/>
                  </a:lnTo>
                  <a:lnTo>
                    <a:pt x="24" y="0"/>
                  </a:lnTo>
                  <a:lnTo>
                    <a:pt x="40" y="3"/>
                  </a:lnTo>
                  <a:lnTo>
                    <a:pt x="55" y="11"/>
                  </a:lnTo>
                  <a:lnTo>
                    <a:pt x="58" y="21"/>
                  </a:lnTo>
                  <a:lnTo>
                    <a:pt x="36" y="31"/>
                  </a:lnTo>
                  <a:lnTo>
                    <a:pt x="2" y="40"/>
                  </a:lnTo>
                </a:path>
              </a:pathLst>
            </a:custGeom>
            <a:solidFill>
              <a:srgbClr val="FFC0B6"/>
            </a:solidFill>
            <a:ln w="12700" cap="rnd" cmpd="sng">
              <a:noFill/>
              <a:prstDash val="solid"/>
              <a:round/>
              <a:headEnd type="none" w="med" len="med"/>
              <a:tailEnd type="none" w="med" len="med"/>
            </a:ln>
            <a:effectLst/>
          </p:spPr>
          <p:txBody>
            <a:bodyPr/>
            <a:lstStyle/>
            <a:p>
              <a:endParaRPr lang="zh-CN" altLang="en-US"/>
            </a:p>
          </p:txBody>
        </p:sp>
        <p:sp>
          <p:nvSpPr>
            <p:cNvPr id="28" name="Freeform 95"/>
            <p:cNvSpPr>
              <a:spLocks/>
            </p:cNvSpPr>
            <p:nvPr/>
          </p:nvSpPr>
          <p:spPr bwMode="auto">
            <a:xfrm>
              <a:off x="2910" y="2240"/>
              <a:ext cx="52" cy="37"/>
            </a:xfrm>
            <a:custGeom>
              <a:avLst/>
              <a:gdLst/>
              <a:ahLst/>
              <a:cxnLst>
                <a:cxn ang="0">
                  <a:pos x="0" y="31"/>
                </a:cxn>
                <a:cxn ang="0">
                  <a:pos x="0" y="17"/>
                </a:cxn>
                <a:cxn ang="0">
                  <a:pos x="8" y="6"/>
                </a:cxn>
                <a:cxn ang="0">
                  <a:pos x="21" y="0"/>
                </a:cxn>
                <a:cxn ang="0">
                  <a:pos x="35" y="3"/>
                </a:cxn>
                <a:cxn ang="0">
                  <a:pos x="48" y="11"/>
                </a:cxn>
                <a:cxn ang="0">
                  <a:pos x="51" y="20"/>
                </a:cxn>
                <a:cxn ang="0">
                  <a:pos x="31" y="29"/>
                </a:cxn>
                <a:cxn ang="0">
                  <a:pos x="17" y="33"/>
                </a:cxn>
                <a:cxn ang="0">
                  <a:pos x="11" y="36"/>
                </a:cxn>
                <a:cxn ang="0">
                  <a:pos x="0" y="31"/>
                </a:cxn>
              </a:cxnLst>
              <a:rect l="0" t="0" r="r" b="b"/>
              <a:pathLst>
                <a:path w="52" h="37">
                  <a:moveTo>
                    <a:pt x="0" y="31"/>
                  </a:moveTo>
                  <a:lnTo>
                    <a:pt x="0" y="17"/>
                  </a:lnTo>
                  <a:lnTo>
                    <a:pt x="8" y="6"/>
                  </a:lnTo>
                  <a:lnTo>
                    <a:pt x="21" y="0"/>
                  </a:lnTo>
                  <a:lnTo>
                    <a:pt x="35" y="3"/>
                  </a:lnTo>
                  <a:lnTo>
                    <a:pt x="48" y="11"/>
                  </a:lnTo>
                  <a:lnTo>
                    <a:pt x="51" y="20"/>
                  </a:lnTo>
                  <a:lnTo>
                    <a:pt x="31" y="29"/>
                  </a:lnTo>
                  <a:lnTo>
                    <a:pt x="17" y="33"/>
                  </a:lnTo>
                  <a:lnTo>
                    <a:pt x="11" y="36"/>
                  </a:lnTo>
                  <a:lnTo>
                    <a:pt x="0" y="31"/>
                  </a:lnTo>
                </a:path>
              </a:pathLst>
            </a:custGeom>
            <a:solidFill>
              <a:srgbClr val="FFC0B6"/>
            </a:solidFill>
            <a:ln w="12700" cap="rnd" cmpd="sng">
              <a:noFill/>
              <a:prstDash val="solid"/>
              <a:round/>
              <a:headEnd type="none" w="med" len="med"/>
              <a:tailEnd type="none" w="med" len="med"/>
            </a:ln>
            <a:effectLst/>
          </p:spPr>
          <p:txBody>
            <a:bodyPr/>
            <a:lstStyle/>
            <a:p>
              <a:endParaRPr lang="zh-CN" altLang="en-US"/>
            </a:p>
          </p:txBody>
        </p:sp>
        <p:sp>
          <p:nvSpPr>
            <p:cNvPr id="29" name="Freeform 96"/>
            <p:cNvSpPr>
              <a:spLocks/>
            </p:cNvSpPr>
            <p:nvPr/>
          </p:nvSpPr>
          <p:spPr bwMode="auto">
            <a:xfrm>
              <a:off x="2951" y="2297"/>
              <a:ext cx="43" cy="39"/>
            </a:xfrm>
            <a:custGeom>
              <a:avLst/>
              <a:gdLst/>
              <a:ahLst/>
              <a:cxnLst>
                <a:cxn ang="0">
                  <a:pos x="9" y="38"/>
                </a:cxn>
                <a:cxn ang="0">
                  <a:pos x="0" y="30"/>
                </a:cxn>
                <a:cxn ang="0">
                  <a:pos x="0" y="14"/>
                </a:cxn>
                <a:cxn ang="0">
                  <a:pos x="5" y="0"/>
                </a:cxn>
                <a:cxn ang="0">
                  <a:pos x="20" y="0"/>
                </a:cxn>
                <a:cxn ang="0">
                  <a:pos x="35" y="3"/>
                </a:cxn>
                <a:cxn ang="0">
                  <a:pos x="42" y="12"/>
                </a:cxn>
                <a:cxn ang="0">
                  <a:pos x="28" y="26"/>
                </a:cxn>
                <a:cxn ang="0">
                  <a:pos x="16" y="34"/>
                </a:cxn>
                <a:cxn ang="0">
                  <a:pos x="9" y="38"/>
                </a:cxn>
              </a:cxnLst>
              <a:rect l="0" t="0" r="r" b="b"/>
              <a:pathLst>
                <a:path w="43" h="39">
                  <a:moveTo>
                    <a:pt x="9" y="38"/>
                  </a:moveTo>
                  <a:lnTo>
                    <a:pt x="0" y="30"/>
                  </a:lnTo>
                  <a:lnTo>
                    <a:pt x="0" y="14"/>
                  </a:lnTo>
                  <a:lnTo>
                    <a:pt x="5" y="0"/>
                  </a:lnTo>
                  <a:lnTo>
                    <a:pt x="20" y="0"/>
                  </a:lnTo>
                  <a:lnTo>
                    <a:pt x="35" y="3"/>
                  </a:lnTo>
                  <a:lnTo>
                    <a:pt x="42" y="12"/>
                  </a:lnTo>
                  <a:lnTo>
                    <a:pt x="28" y="26"/>
                  </a:lnTo>
                  <a:lnTo>
                    <a:pt x="16" y="34"/>
                  </a:lnTo>
                  <a:lnTo>
                    <a:pt x="9" y="38"/>
                  </a:lnTo>
                </a:path>
              </a:pathLst>
            </a:custGeom>
            <a:solidFill>
              <a:srgbClr val="FFC0B6"/>
            </a:solidFill>
            <a:ln w="12700" cap="rnd" cmpd="sng">
              <a:noFill/>
              <a:prstDash val="solid"/>
              <a:round/>
              <a:headEnd type="none" w="med" len="med"/>
              <a:tailEnd type="none" w="med" len="med"/>
            </a:ln>
            <a:effectLst/>
          </p:spPr>
          <p:txBody>
            <a:bodyPr/>
            <a:lstStyle/>
            <a:p>
              <a:endParaRPr lang="zh-CN" altLang="en-US"/>
            </a:p>
          </p:txBody>
        </p:sp>
        <p:sp>
          <p:nvSpPr>
            <p:cNvPr id="30" name="Line 97"/>
            <p:cNvSpPr>
              <a:spLocks noChangeShapeType="1"/>
            </p:cNvSpPr>
            <p:nvPr/>
          </p:nvSpPr>
          <p:spPr bwMode="auto">
            <a:xfrm flipH="1" flipV="1">
              <a:off x="2067" y="1529"/>
              <a:ext cx="614" cy="471"/>
            </a:xfrm>
            <a:prstGeom prst="line">
              <a:avLst/>
            </a:prstGeom>
            <a:noFill/>
            <a:ln w="12700">
              <a:solidFill>
                <a:srgbClr val="FFFFFF"/>
              </a:solidFill>
              <a:round/>
              <a:headEnd/>
              <a:tailEnd/>
            </a:ln>
            <a:effectLst/>
          </p:spPr>
          <p:txBody>
            <a:bodyPr wrap="none" anchor="ctr"/>
            <a:lstStyle/>
            <a:p>
              <a:endParaRPr lang="zh-CN" altLang="en-US"/>
            </a:p>
          </p:txBody>
        </p:sp>
        <p:sp>
          <p:nvSpPr>
            <p:cNvPr id="31" name="Line 98"/>
            <p:cNvSpPr>
              <a:spLocks noChangeShapeType="1"/>
            </p:cNvSpPr>
            <p:nvPr/>
          </p:nvSpPr>
          <p:spPr bwMode="auto">
            <a:xfrm flipH="1" flipV="1">
              <a:off x="2061" y="1535"/>
              <a:ext cx="628" cy="493"/>
            </a:xfrm>
            <a:prstGeom prst="line">
              <a:avLst/>
            </a:prstGeom>
            <a:noFill/>
            <a:ln w="12700">
              <a:solidFill>
                <a:srgbClr val="4F4F4F"/>
              </a:solidFill>
              <a:round/>
              <a:headEnd/>
              <a:tailEnd/>
            </a:ln>
            <a:effectLst/>
          </p:spPr>
          <p:txBody>
            <a:bodyPr wrap="none" anchor="ctr"/>
            <a:lstStyle/>
            <a:p>
              <a:endParaRPr lang="zh-CN" altLang="en-US"/>
            </a:p>
          </p:txBody>
        </p:sp>
        <p:sp>
          <p:nvSpPr>
            <p:cNvPr id="32" name="Freeform 99"/>
            <p:cNvSpPr>
              <a:spLocks/>
            </p:cNvSpPr>
            <p:nvPr/>
          </p:nvSpPr>
          <p:spPr bwMode="auto">
            <a:xfrm>
              <a:off x="2918" y="2350"/>
              <a:ext cx="526" cy="83"/>
            </a:xfrm>
            <a:custGeom>
              <a:avLst/>
              <a:gdLst/>
              <a:ahLst/>
              <a:cxnLst>
                <a:cxn ang="0">
                  <a:pos x="525" y="26"/>
                </a:cxn>
                <a:cxn ang="0">
                  <a:pos x="525" y="81"/>
                </a:cxn>
                <a:cxn ang="0">
                  <a:pos x="367" y="56"/>
                </a:cxn>
                <a:cxn ang="0">
                  <a:pos x="334" y="53"/>
                </a:cxn>
                <a:cxn ang="0">
                  <a:pos x="316" y="53"/>
                </a:cxn>
                <a:cxn ang="0">
                  <a:pos x="309" y="53"/>
                </a:cxn>
                <a:cxn ang="0">
                  <a:pos x="300" y="53"/>
                </a:cxn>
                <a:cxn ang="0">
                  <a:pos x="239" y="76"/>
                </a:cxn>
                <a:cxn ang="0">
                  <a:pos x="214" y="80"/>
                </a:cxn>
                <a:cxn ang="0">
                  <a:pos x="200" y="82"/>
                </a:cxn>
                <a:cxn ang="0">
                  <a:pos x="188" y="82"/>
                </a:cxn>
                <a:cxn ang="0">
                  <a:pos x="95" y="59"/>
                </a:cxn>
                <a:cxn ang="0">
                  <a:pos x="28" y="36"/>
                </a:cxn>
                <a:cxn ang="0">
                  <a:pos x="0" y="20"/>
                </a:cxn>
                <a:cxn ang="0">
                  <a:pos x="39" y="0"/>
                </a:cxn>
                <a:cxn ang="0">
                  <a:pos x="47" y="17"/>
                </a:cxn>
                <a:cxn ang="0">
                  <a:pos x="61" y="31"/>
                </a:cxn>
                <a:cxn ang="0">
                  <a:pos x="120" y="50"/>
                </a:cxn>
                <a:cxn ang="0">
                  <a:pos x="156" y="57"/>
                </a:cxn>
                <a:cxn ang="0">
                  <a:pos x="171" y="59"/>
                </a:cxn>
                <a:cxn ang="0">
                  <a:pos x="183" y="59"/>
                </a:cxn>
                <a:cxn ang="0">
                  <a:pos x="248" y="43"/>
                </a:cxn>
                <a:cxn ang="0">
                  <a:pos x="261" y="36"/>
                </a:cxn>
                <a:cxn ang="0">
                  <a:pos x="271" y="23"/>
                </a:cxn>
                <a:cxn ang="0">
                  <a:pos x="280" y="12"/>
                </a:cxn>
                <a:cxn ang="0">
                  <a:pos x="286" y="9"/>
                </a:cxn>
                <a:cxn ang="0">
                  <a:pos x="294" y="8"/>
                </a:cxn>
                <a:cxn ang="0">
                  <a:pos x="378" y="26"/>
                </a:cxn>
                <a:cxn ang="0">
                  <a:pos x="419" y="28"/>
                </a:cxn>
                <a:cxn ang="0">
                  <a:pos x="461" y="22"/>
                </a:cxn>
                <a:cxn ang="0">
                  <a:pos x="477" y="19"/>
                </a:cxn>
                <a:cxn ang="0">
                  <a:pos x="488" y="19"/>
                </a:cxn>
                <a:cxn ang="0">
                  <a:pos x="499" y="21"/>
                </a:cxn>
                <a:cxn ang="0">
                  <a:pos x="525" y="26"/>
                </a:cxn>
              </a:cxnLst>
              <a:rect l="0" t="0" r="r" b="b"/>
              <a:pathLst>
                <a:path w="526" h="83">
                  <a:moveTo>
                    <a:pt x="525" y="26"/>
                  </a:moveTo>
                  <a:lnTo>
                    <a:pt x="525" y="81"/>
                  </a:lnTo>
                  <a:lnTo>
                    <a:pt x="367" y="56"/>
                  </a:lnTo>
                  <a:lnTo>
                    <a:pt x="334" y="53"/>
                  </a:lnTo>
                  <a:lnTo>
                    <a:pt x="316" y="53"/>
                  </a:lnTo>
                  <a:lnTo>
                    <a:pt x="309" y="53"/>
                  </a:lnTo>
                  <a:lnTo>
                    <a:pt x="300" y="53"/>
                  </a:lnTo>
                  <a:lnTo>
                    <a:pt x="239" y="76"/>
                  </a:lnTo>
                  <a:lnTo>
                    <a:pt x="214" y="80"/>
                  </a:lnTo>
                  <a:lnTo>
                    <a:pt x="200" y="82"/>
                  </a:lnTo>
                  <a:lnTo>
                    <a:pt x="188" y="82"/>
                  </a:lnTo>
                  <a:lnTo>
                    <a:pt x="95" y="59"/>
                  </a:lnTo>
                  <a:lnTo>
                    <a:pt x="28" y="36"/>
                  </a:lnTo>
                  <a:lnTo>
                    <a:pt x="0" y="20"/>
                  </a:lnTo>
                  <a:lnTo>
                    <a:pt x="39" y="0"/>
                  </a:lnTo>
                  <a:lnTo>
                    <a:pt x="47" y="17"/>
                  </a:lnTo>
                  <a:lnTo>
                    <a:pt x="61" y="31"/>
                  </a:lnTo>
                  <a:lnTo>
                    <a:pt x="120" y="50"/>
                  </a:lnTo>
                  <a:lnTo>
                    <a:pt x="156" y="57"/>
                  </a:lnTo>
                  <a:lnTo>
                    <a:pt x="171" y="59"/>
                  </a:lnTo>
                  <a:lnTo>
                    <a:pt x="183" y="59"/>
                  </a:lnTo>
                  <a:lnTo>
                    <a:pt x="248" y="43"/>
                  </a:lnTo>
                  <a:lnTo>
                    <a:pt x="261" y="36"/>
                  </a:lnTo>
                  <a:lnTo>
                    <a:pt x="271" y="23"/>
                  </a:lnTo>
                  <a:lnTo>
                    <a:pt x="280" y="12"/>
                  </a:lnTo>
                  <a:lnTo>
                    <a:pt x="286" y="9"/>
                  </a:lnTo>
                  <a:lnTo>
                    <a:pt x="294" y="8"/>
                  </a:lnTo>
                  <a:lnTo>
                    <a:pt x="378" y="26"/>
                  </a:lnTo>
                  <a:lnTo>
                    <a:pt x="419" y="28"/>
                  </a:lnTo>
                  <a:lnTo>
                    <a:pt x="461" y="22"/>
                  </a:lnTo>
                  <a:lnTo>
                    <a:pt x="477" y="19"/>
                  </a:lnTo>
                  <a:lnTo>
                    <a:pt x="488" y="19"/>
                  </a:lnTo>
                  <a:lnTo>
                    <a:pt x="499" y="21"/>
                  </a:lnTo>
                  <a:lnTo>
                    <a:pt x="525" y="26"/>
                  </a:lnTo>
                </a:path>
              </a:pathLst>
            </a:custGeom>
            <a:solidFill>
              <a:srgbClr val="A13F00"/>
            </a:solidFill>
            <a:ln w="12700" cap="rnd" cmpd="sng">
              <a:noFill/>
              <a:prstDash val="solid"/>
              <a:round/>
              <a:headEnd type="none" w="med" len="med"/>
              <a:tailEnd type="none" w="med" len="med"/>
            </a:ln>
            <a:effectLst/>
          </p:spPr>
          <p:txBody>
            <a:bodyPr/>
            <a:lstStyle/>
            <a:p>
              <a:endParaRPr lang="zh-CN" altLang="en-US"/>
            </a:p>
          </p:txBody>
        </p:sp>
        <p:sp>
          <p:nvSpPr>
            <p:cNvPr id="33" name="Freeform 100"/>
            <p:cNvSpPr>
              <a:spLocks/>
            </p:cNvSpPr>
            <p:nvPr/>
          </p:nvSpPr>
          <p:spPr bwMode="auto">
            <a:xfrm>
              <a:off x="2716" y="2213"/>
              <a:ext cx="160" cy="40"/>
            </a:xfrm>
            <a:custGeom>
              <a:avLst/>
              <a:gdLst/>
              <a:ahLst/>
              <a:cxnLst>
                <a:cxn ang="0">
                  <a:pos x="159" y="12"/>
                </a:cxn>
                <a:cxn ang="0">
                  <a:pos x="152" y="6"/>
                </a:cxn>
                <a:cxn ang="0">
                  <a:pos x="134" y="0"/>
                </a:cxn>
                <a:cxn ang="0">
                  <a:pos x="124" y="0"/>
                </a:cxn>
                <a:cxn ang="0">
                  <a:pos x="114" y="3"/>
                </a:cxn>
                <a:cxn ang="0">
                  <a:pos x="63" y="10"/>
                </a:cxn>
                <a:cxn ang="0">
                  <a:pos x="56" y="27"/>
                </a:cxn>
                <a:cxn ang="0">
                  <a:pos x="37" y="23"/>
                </a:cxn>
                <a:cxn ang="0">
                  <a:pos x="17" y="15"/>
                </a:cxn>
                <a:cxn ang="0">
                  <a:pos x="0" y="9"/>
                </a:cxn>
                <a:cxn ang="0">
                  <a:pos x="39" y="37"/>
                </a:cxn>
                <a:cxn ang="0">
                  <a:pos x="56" y="39"/>
                </a:cxn>
                <a:cxn ang="0">
                  <a:pos x="76" y="37"/>
                </a:cxn>
                <a:cxn ang="0">
                  <a:pos x="159" y="12"/>
                </a:cxn>
              </a:cxnLst>
              <a:rect l="0" t="0" r="r" b="b"/>
              <a:pathLst>
                <a:path w="160" h="40">
                  <a:moveTo>
                    <a:pt x="159" y="12"/>
                  </a:moveTo>
                  <a:lnTo>
                    <a:pt x="152" y="6"/>
                  </a:lnTo>
                  <a:lnTo>
                    <a:pt x="134" y="0"/>
                  </a:lnTo>
                  <a:lnTo>
                    <a:pt x="124" y="0"/>
                  </a:lnTo>
                  <a:lnTo>
                    <a:pt x="114" y="3"/>
                  </a:lnTo>
                  <a:lnTo>
                    <a:pt x="63" y="10"/>
                  </a:lnTo>
                  <a:lnTo>
                    <a:pt x="56" y="27"/>
                  </a:lnTo>
                  <a:lnTo>
                    <a:pt x="37" y="23"/>
                  </a:lnTo>
                  <a:lnTo>
                    <a:pt x="17" y="15"/>
                  </a:lnTo>
                  <a:lnTo>
                    <a:pt x="0" y="9"/>
                  </a:lnTo>
                  <a:lnTo>
                    <a:pt x="39" y="37"/>
                  </a:lnTo>
                  <a:lnTo>
                    <a:pt x="56" y="39"/>
                  </a:lnTo>
                  <a:lnTo>
                    <a:pt x="76" y="37"/>
                  </a:lnTo>
                  <a:lnTo>
                    <a:pt x="159" y="12"/>
                  </a:lnTo>
                </a:path>
              </a:pathLst>
            </a:custGeom>
            <a:solidFill>
              <a:srgbClr val="BF4100"/>
            </a:solidFill>
            <a:ln w="12700" cap="rnd" cmpd="sng">
              <a:noFill/>
              <a:prstDash val="solid"/>
              <a:round/>
              <a:headEnd type="none" w="med" len="med"/>
              <a:tailEnd type="none" w="med" len="med"/>
            </a:ln>
            <a:effectLst/>
          </p:spPr>
          <p:txBody>
            <a:bodyPr/>
            <a:lstStyle/>
            <a:p>
              <a:endParaRPr lang="zh-CN" altLang="en-US"/>
            </a:p>
          </p:txBody>
        </p:sp>
        <p:sp>
          <p:nvSpPr>
            <p:cNvPr id="34" name="Freeform 101"/>
            <p:cNvSpPr>
              <a:spLocks/>
            </p:cNvSpPr>
            <p:nvPr/>
          </p:nvSpPr>
          <p:spPr bwMode="auto">
            <a:xfrm>
              <a:off x="2752" y="2282"/>
              <a:ext cx="172" cy="39"/>
            </a:xfrm>
            <a:custGeom>
              <a:avLst/>
              <a:gdLst/>
              <a:ahLst/>
              <a:cxnLst>
                <a:cxn ang="0">
                  <a:pos x="171" y="4"/>
                </a:cxn>
                <a:cxn ang="0">
                  <a:pos x="159" y="0"/>
                </a:cxn>
                <a:cxn ang="0">
                  <a:pos x="135" y="1"/>
                </a:cxn>
                <a:cxn ang="0">
                  <a:pos x="128" y="6"/>
                </a:cxn>
                <a:cxn ang="0">
                  <a:pos x="119" y="12"/>
                </a:cxn>
                <a:cxn ang="0">
                  <a:pos x="99" y="12"/>
                </a:cxn>
                <a:cxn ang="0">
                  <a:pos x="85" y="12"/>
                </a:cxn>
                <a:cxn ang="0">
                  <a:pos x="75" y="13"/>
                </a:cxn>
                <a:cxn ang="0">
                  <a:pos x="57" y="25"/>
                </a:cxn>
                <a:cxn ang="0">
                  <a:pos x="48" y="25"/>
                </a:cxn>
                <a:cxn ang="0">
                  <a:pos x="35" y="25"/>
                </a:cxn>
                <a:cxn ang="0">
                  <a:pos x="12" y="19"/>
                </a:cxn>
                <a:cxn ang="0">
                  <a:pos x="4" y="19"/>
                </a:cxn>
                <a:cxn ang="0">
                  <a:pos x="0" y="21"/>
                </a:cxn>
                <a:cxn ang="0">
                  <a:pos x="44" y="36"/>
                </a:cxn>
                <a:cxn ang="0">
                  <a:pos x="61" y="38"/>
                </a:cxn>
                <a:cxn ang="0">
                  <a:pos x="82" y="34"/>
                </a:cxn>
                <a:cxn ang="0">
                  <a:pos x="171" y="4"/>
                </a:cxn>
              </a:cxnLst>
              <a:rect l="0" t="0" r="r" b="b"/>
              <a:pathLst>
                <a:path w="172" h="39">
                  <a:moveTo>
                    <a:pt x="171" y="4"/>
                  </a:moveTo>
                  <a:lnTo>
                    <a:pt x="159" y="0"/>
                  </a:lnTo>
                  <a:lnTo>
                    <a:pt x="135" y="1"/>
                  </a:lnTo>
                  <a:lnTo>
                    <a:pt x="128" y="6"/>
                  </a:lnTo>
                  <a:lnTo>
                    <a:pt x="119" y="12"/>
                  </a:lnTo>
                  <a:lnTo>
                    <a:pt x="99" y="12"/>
                  </a:lnTo>
                  <a:lnTo>
                    <a:pt x="85" y="12"/>
                  </a:lnTo>
                  <a:lnTo>
                    <a:pt x="75" y="13"/>
                  </a:lnTo>
                  <a:lnTo>
                    <a:pt x="57" y="25"/>
                  </a:lnTo>
                  <a:lnTo>
                    <a:pt x="48" y="25"/>
                  </a:lnTo>
                  <a:lnTo>
                    <a:pt x="35" y="25"/>
                  </a:lnTo>
                  <a:lnTo>
                    <a:pt x="12" y="19"/>
                  </a:lnTo>
                  <a:lnTo>
                    <a:pt x="4" y="19"/>
                  </a:lnTo>
                  <a:lnTo>
                    <a:pt x="0" y="21"/>
                  </a:lnTo>
                  <a:lnTo>
                    <a:pt x="44" y="36"/>
                  </a:lnTo>
                  <a:lnTo>
                    <a:pt x="61" y="38"/>
                  </a:lnTo>
                  <a:lnTo>
                    <a:pt x="82" y="34"/>
                  </a:lnTo>
                  <a:lnTo>
                    <a:pt x="171" y="4"/>
                  </a:lnTo>
                </a:path>
              </a:pathLst>
            </a:custGeom>
            <a:solidFill>
              <a:srgbClr val="BF4100"/>
            </a:solidFill>
            <a:ln w="12700" cap="rnd" cmpd="sng">
              <a:noFill/>
              <a:prstDash val="solid"/>
              <a:round/>
              <a:headEnd type="none" w="med" len="med"/>
              <a:tailEnd type="none" w="med" len="med"/>
            </a:ln>
            <a:effectLst/>
          </p:spPr>
          <p:txBody>
            <a:bodyPr/>
            <a:lstStyle/>
            <a:p>
              <a:endParaRPr lang="zh-CN" altLang="en-US"/>
            </a:p>
          </p:txBody>
        </p:sp>
        <p:sp>
          <p:nvSpPr>
            <p:cNvPr id="35" name="Freeform 102"/>
            <p:cNvSpPr>
              <a:spLocks/>
            </p:cNvSpPr>
            <p:nvPr/>
          </p:nvSpPr>
          <p:spPr bwMode="auto">
            <a:xfrm>
              <a:off x="2817" y="2338"/>
              <a:ext cx="157" cy="54"/>
            </a:xfrm>
            <a:custGeom>
              <a:avLst/>
              <a:gdLst/>
              <a:ahLst/>
              <a:cxnLst>
                <a:cxn ang="0">
                  <a:pos x="156" y="0"/>
                </a:cxn>
                <a:cxn ang="0">
                  <a:pos x="136" y="3"/>
                </a:cxn>
                <a:cxn ang="0">
                  <a:pos x="111" y="7"/>
                </a:cxn>
                <a:cxn ang="0">
                  <a:pos x="94" y="17"/>
                </a:cxn>
                <a:cxn ang="0">
                  <a:pos x="77" y="29"/>
                </a:cxn>
                <a:cxn ang="0">
                  <a:pos x="61" y="27"/>
                </a:cxn>
                <a:cxn ang="0">
                  <a:pos x="51" y="26"/>
                </a:cxn>
                <a:cxn ang="0">
                  <a:pos x="41" y="28"/>
                </a:cxn>
                <a:cxn ang="0">
                  <a:pos x="40" y="34"/>
                </a:cxn>
                <a:cxn ang="0">
                  <a:pos x="38" y="40"/>
                </a:cxn>
                <a:cxn ang="0">
                  <a:pos x="35" y="45"/>
                </a:cxn>
                <a:cxn ang="0">
                  <a:pos x="32" y="46"/>
                </a:cxn>
                <a:cxn ang="0">
                  <a:pos x="0" y="43"/>
                </a:cxn>
                <a:cxn ang="0">
                  <a:pos x="22" y="53"/>
                </a:cxn>
                <a:cxn ang="0">
                  <a:pos x="31" y="53"/>
                </a:cxn>
                <a:cxn ang="0">
                  <a:pos x="41" y="53"/>
                </a:cxn>
                <a:cxn ang="0">
                  <a:pos x="61" y="48"/>
                </a:cxn>
                <a:cxn ang="0">
                  <a:pos x="136" y="11"/>
                </a:cxn>
                <a:cxn ang="0">
                  <a:pos x="156" y="0"/>
                </a:cxn>
              </a:cxnLst>
              <a:rect l="0" t="0" r="r" b="b"/>
              <a:pathLst>
                <a:path w="157" h="54">
                  <a:moveTo>
                    <a:pt x="156" y="0"/>
                  </a:moveTo>
                  <a:lnTo>
                    <a:pt x="136" y="3"/>
                  </a:lnTo>
                  <a:lnTo>
                    <a:pt x="111" y="7"/>
                  </a:lnTo>
                  <a:lnTo>
                    <a:pt x="94" y="17"/>
                  </a:lnTo>
                  <a:lnTo>
                    <a:pt x="77" y="29"/>
                  </a:lnTo>
                  <a:lnTo>
                    <a:pt x="61" y="27"/>
                  </a:lnTo>
                  <a:lnTo>
                    <a:pt x="51" y="26"/>
                  </a:lnTo>
                  <a:lnTo>
                    <a:pt x="41" y="28"/>
                  </a:lnTo>
                  <a:lnTo>
                    <a:pt x="40" y="34"/>
                  </a:lnTo>
                  <a:lnTo>
                    <a:pt x="38" y="40"/>
                  </a:lnTo>
                  <a:lnTo>
                    <a:pt x="35" y="45"/>
                  </a:lnTo>
                  <a:lnTo>
                    <a:pt x="32" y="46"/>
                  </a:lnTo>
                  <a:lnTo>
                    <a:pt x="0" y="43"/>
                  </a:lnTo>
                  <a:lnTo>
                    <a:pt x="22" y="53"/>
                  </a:lnTo>
                  <a:lnTo>
                    <a:pt x="31" y="53"/>
                  </a:lnTo>
                  <a:lnTo>
                    <a:pt x="41" y="53"/>
                  </a:lnTo>
                  <a:lnTo>
                    <a:pt x="61" y="48"/>
                  </a:lnTo>
                  <a:lnTo>
                    <a:pt x="136" y="11"/>
                  </a:lnTo>
                  <a:lnTo>
                    <a:pt x="156" y="0"/>
                  </a:lnTo>
                </a:path>
              </a:pathLst>
            </a:custGeom>
            <a:solidFill>
              <a:srgbClr val="BF4100"/>
            </a:solidFill>
            <a:ln w="12700" cap="rnd" cmpd="sng">
              <a:noFill/>
              <a:prstDash val="solid"/>
              <a:round/>
              <a:headEnd type="none" w="med" len="med"/>
              <a:tailEnd type="none" w="med" len="med"/>
            </a:ln>
            <a:effectLst/>
          </p:spPr>
          <p:txBody>
            <a:bodyPr/>
            <a:lstStyle/>
            <a:p>
              <a:endParaRPr lang="zh-CN" altLang="en-US"/>
            </a:p>
          </p:txBody>
        </p:sp>
        <p:sp>
          <p:nvSpPr>
            <p:cNvPr id="36" name="Freeform 103"/>
            <p:cNvSpPr>
              <a:spLocks/>
            </p:cNvSpPr>
            <p:nvPr/>
          </p:nvSpPr>
          <p:spPr bwMode="auto">
            <a:xfrm>
              <a:off x="2921" y="2367"/>
              <a:ext cx="522" cy="78"/>
            </a:xfrm>
            <a:custGeom>
              <a:avLst/>
              <a:gdLst/>
              <a:ahLst/>
              <a:cxnLst>
                <a:cxn ang="0">
                  <a:pos x="521" y="77"/>
                </a:cxn>
                <a:cxn ang="0">
                  <a:pos x="300" y="48"/>
                </a:cxn>
                <a:cxn ang="0">
                  <a:pos x="264" y="56"/>
                </a:cxn>
                <a:cxn ang="0">
                  <a:pos x="201" y="68"/>
                </a:cxn>
                <a:cxn ang="0">
                  <a:pos x="167" y="65"/>
                </a:cxn>
                <a:cxn ang="0">
                  <a:pos x="94" y="44"/>
                </a:cxn>
                <a:cxn ang="0">
                  <a:pos x="15" y="14"/>
                </a:cxn>
                <a:cxn ang="0">
                  <a:pos x="0" y="0"/>
                </a:cxn>
              </a:cxnLst>
              <a:rect l="0" t="0" r="r" b="b"/>
              <a:pathLst>
                <a:path w="522" h="78">
                  <a:moveTo>
                    <a:pt x="521" y="77"/>
                  </a:moveTo>
                  <a:lnTo>
                    <a:pt x="300" y="48"/>
                  </a:lnTo>
                  <a:lnTo>
                    <a:pt x="264" y="56"/>
                  </a:lnTo>
                  <a:lnTo>
                    <a:pt x="201" y="68"/>
                  </a:lnTo>
                  <a:lnTo>
                    <a:pt x="167" y="65"/>
                  </a:lnTo>
                  <a:lnTo>
                    <a:pt x="94" y="44"/>
                  </a:lnTo>
                  <a:lnTo>
                    <a:pt x="15" y="14"/>
                  </a:lnTo>
                  <a:lnTo>
                    <a:pt x="0" y="0"/>
                  </a:lnTo>
                </a:path>
              </a:pathLst>
            </a:custGeom>
            <a:noFill/>
            <a:ln w="12700" cap="rnd" cmpd="sng">
              <a:solidFill>
                <a:srgbClr val="400000"/>
              </a:solidFill>
              <a:prstDash val="solid"/>
              <a:round/>
              <a:headEnd type="none" w="med" len="med"/>
              <a:tailEnd type="none" w="med" len="med"/>
            </a:ln>
            <a:effectLst/>
          </p:spPr>
          <p:txBody>
            <a:bodyPr/>
            <a:lstStyle/>
            <a:p>
              <a:endParaRPr lang="zh-CN" altLang="en-US"/>
            </a:p>
          </p:txBody>
        </p:sp>
        <p:sp>
          <p:nvSpPr>
            <p:cNvPr id="37" name="Freeform 104"/>
            <p:cNvSpPr>
              <a:spLocks/>
            </p:cNvSpPr>
            <p:nvPr/>
          </p:nvSpPr>
          <p:spPr bwMode="auto">
            <a:xfrm>
              <a:off x="2722" y="1969"/>
              <a:ext cx="721" cy="212"/>
            </a:xfrm>
            <a:custGeom>
              <a:avLst/>
              <a:gdLst/>
              <a:ahLst/>
              <a:cxnLst>
                <a:cxn ang="0">
                  <a:pos x="720" y="205"/>
                </a:cxn>
                <a:cxn ang="0">
                  <a:pos x="608" y="211"/>
                </a:cxn>
                <a:cxn ang="0">
                  <a:pos x="596" y="211"/>
                </a:cxn>
                <a:cxn ang="0">
                  <a:pos x="588" y="211"/>
                </a:cxn>
                <a:cxn ang="0">
                  <a:pos x="580" y="211"/>
                </a:cxn>
                <a:cxn ang="0">
                  <a:pos x="564" y="211"/>
                </a:cxn>
                <a:cxn ang="0">
                  <a:pos x="552" y="209"/>
                </a:cxn>
                <a:cxn ang="0">
                  <a:pos x="508" y="189"/>
                </a:cxn>
                <a:cxn ang="0">
                  <a:pos x="467" y="163"/>
                </a:cxn>
                <a:cxn ang="0">
                  <a:pos x="415" y="116"/>
                </a:cxn>
                <a:cxn ang="0">
                  <a:pos x="321" y="58"/>
                </a:cxn>
                <a:cxn ang="0">
                  <a:pos x="260" y="25"/>
                </a:cxn>
                <a:cxn ang="0">
                  <a:pos x="194" y="0"/>
                </a:cxn>
                <a:cxn ang="0">
                  <a:pos x="186" y="0"/>
                </a:cxn>
                <a:cxn ang="0">
                  <a:pos x="175" y="0"/>
                </a:cxn>
                <a:cxn ang="0">
                  <a:pos x="153" y="1"/>
                </a:cxn>
                <a:cxn ang="0">
                  <a:pos x="75" y="14"/>
                </a:cxn>
                <a:cxn ang="0">
                  <a:pos x="0" y="20"/>
                </a:cxn>
              </a:cxnLst>
              <a:rect l="0" t="0" r="r" b="b"/>
              <a:pathLst>
                <a:path w="721" h="212">
                  <a:moveTo>
                    <a:pt x="720" y="205"/>
                  </a:moveTo>
                  <a:lnTo>
                    <a:pt x="608" y="211"/>
                  </a:lnTo>
                  <a:lnTo>
                    <a:pt x="596" y="211"/>
                  </a:lnTo>
                  <a:lnTo>
                    <a:pt x="588" y="211"/>
                  </a:lnTo>
                  <a:lnTo>
                    <a:pt x="580" y="211"/>
                  </a:lnTo>
                  <a:lnTo>
                    <a:pt x="564" y="211"/>
                  </a:lnTo>
                  <a:lnTo>
                    <a:pt x="552" y="209"/>
                  </a:lnTo>
                  <a:lnTo>
                    <a:pt x="508" y="189"/>
                  </a:lnTo>
                  <a:lnTo>
                    <a:pt x="467" y="163"/>
                  </a:lnTo>
                  <a:lnTo>
                    <a:pt x="415" y="116"/>
                  </a:lnTo>
                  <a:lnTo>
                    <a:pt x="321" y="58"/>
                  </a:lnTo>
                  <a:lnTo>
                    <a:pt x="260" y="25"/>
                  </a:lnTo>
                  <a:lnTo>
                    <a:pt x="194" y="0"/>
                  </a:lnTo>
                  <a:lnTo>
                    <a:pt x="186" y="0"/>
                  </a:lnTo>
                  <a:lnTo>
                    <a:pt x="175" y="0"/>
                  </a:lnTo>
                  <a:lnTo>
                    <a:pt x="153" y="1"/>
                  </a:lnTo>
                  <a:lnTo>
                    <a:pt x="75" y="14"/>
                  </a:lnTo>
                  <a:lnTo>
                    <a:pt x="0" y="20"/>
                  </a:lnTo>
                </a:path>
              </a:pathLst>
            </a:custGeom>
            <a:noFill/>
            <a:ln w="12700" cap="rnd" cmpd="sng">
              <a:solidFill>
                <a:srgbClr val="400000"/>
              </a:solidFill>
              <a:prstDash val="solid"/>
              <a:round/>
              <a:headEnd type="none" w="med" len="med"/>
              <a:tailEnd type="none" w="med" len="med"/>
            </a:ln>
            <a:effectLst/>
          </p:spPr>
          <p:txBody>
            <a:bodyPr/>
            <a:lstStyle/>
            <a:p>
              <a:endParaRPr lang="zh-CN" altLang="en-US"/>
            </a:p>
          </p:txBody>
        </p:sp>
        <p:sp>
          <p:nvSpPr>
            <p:cNvPr id="38" name="Freeform 105"/>
            <p:cNvSpPr>
              <a:spLocks/>
            </p:cNvSpPr>
            <p:nvPr/>
          </p:nvSpPr>
          <p:spPr bwMode="auto">
            <a:xfrm>
              <a:off x="3012" y="2330"/>
              <a:ext cx="134" cy="48"/>
            </a:xfrm>
            <a:custGeom>
              <a:avLst/>
              <a:gdLst/>
              <a:ahLst/>
              <a:cxnLst>
                <a:cxn ang="0">
                  <a:pos x="129" y="14"/>
                </a:cxn>
                <a:cxn ang="0">
                  <a:pos x="122" y="4"/>
                </a:cxn>
                <a:cxn ang="0">
                  <a:pos x="95" y="0"/>
                </a:cxn>
                <a:cxn ang="0">
                  <a:pos x="81" y="0"/>
                </a:cxn>
                <a:cxn ang="0">
                  <a:pos x="74" y="0"/>
                </a:cxn>
                <a:cxn ang="0">
                  <a:pos x="67" y="0"/>
                </a:cxn>
                <a:cxn ang="0">
                  <a:pos x="61" y="0"/>
                </a:cxn>
                <a:cxn ang="0">
                  <a:pos x="51" y="0"/>
                </a:cxn>
                <a:cxn ang="0">
                  <a:pos x="33" y="4"/>
                </a:cxn>
                <a:cxn ang="0">
                  <a:pos x="14" y="11"/>
                </a:cxn>
                <a:cxn ang="0">
                  <a:pos x="0" y="25"/>
                </a:cxn>
                <a:cxn ang="0">
                  <a:pos x="8" y="42"/>
                </a:cxn>
                <a:cxn ang="0">
                  <a:pos x="25" y="46"/>
                </a:cxn>
                <a:cxn ang="0">
                  <a:pos x="35" y="47"/>
                </a:cxn>
                <a:cxn ang="0">
                  <a:pos x="45" y="46"/>
                </a:cxn>
                <a:cxn ang="0">
                  <a:pos x="73" y="33"/>
                </a:cxn>
                <a:cxn ang="0">
                  <a:pos x="79" y="27"/>
                </a:cxn>
                <a:cxn ang="0">
                  <a:pos x="92" y="42"/>
                </a:cxn>
                <a:cxn ang="0">
                  <a:pos x="106" y="33"/>
                </a:cxn>
                <a:cxn ang="0">
                  <a:pos x="106" y="25"/>
                </a:cxn>
                <a:cxn ang="0">
                  <a:pos x="116" y="29"/>
                </a:cxn>
                <a:cxn ang="0">
                  <a:pos x="133" y="27"/>
                </a:cxn>
                <a:cxn ang="0">
                  <a:pos x="131" y="11"/>
                </a:cxn>
                <a:cxn ang="0">
                  <a:pos x="129" y="14"/>
                </a:cxn>
              </a:cxnLst>
              <a:rect l="0" t="0" r="r" b="b"/>
              <a:pathLst>
                <a:path w="134" h="48">
                  <a:moveTo>
                    <a:pt x="129" y="14"/>
                  </a:moveTo>
                  <a:lnTo>
                    <a:pt x="122" y="4"/>
                  </a:lnTo>
                  <a:lnTo>
                    <a:pt x="95" y="0"/>
                  </a:lnTo>
                  <a:lnTo>
                    <a:pt x="81" y="0"/>
                  </a:lnTo>
                  <a:lnTo>
                    <a:pt x="74" y="0"/>
                  </a:lnTo>
                  <a:lnTo>
                    <a:pt x="67" y="0"/>
                  </a:lnTo>
                  <a:lnTo>
                    <a:pt x="61" y="0"/>
                  </a:lnTo>
                  <a:lnTo>
                    <a:pt x="51" y="0"/>
                  </a:lnTo>
                  <a:lnTo>
                    <a:pt x="33" y="4"/>
                  </a:lnTo>
                  <a:lnTo>
                    <a:pt x="14" y="11"/>
                  </a:lnTo>
                  <a:lnTo>
                    <a:pt x="0" y="25"/>
                  </a:lnTo>
                  <a:lnTo>
                    <a:pt x="8" y="42"/>
                  </a:lnTo>
                  <a:lnTo>
                    <a:pt x="25" y="46"/>
                  </a:lnTo>
                  <a:lnTo>
                    <a:pt x="35" y="47"/>
                  </a:lnTo>
                  <a:lnTo>
                    <a:pt x="45" y="46"/>
                  </a:lnTo>
                  <a:lnTo>
                    <a:pt x="73" y="33"/>
                  </a:lnTo>
                  <a:lnTo>
                    <a:pt x="79" y="27"/>
                  </a:lnTo>
                  <a:lnTo>
                    <a:pt x="92" y="42"/>
                  </a:lnTo>
                  <a:lnTo>
                    <a:pt x="106" y="33"/>
                  </a:lnTo>
                  <a:lnTo>
                    <a:pt x="106" y="25"/>
                  </a:lnTo>
                  <a:lnTo>
                    <a:pt x="116" y="29"/>
                  </a:lnTo>
                  <a:lnTo>
                    <a:pt x="133" y="27"/>
                  </a:lnTo>
                  <a:lnTo>
                    <a:pt x="131" y="11"/>
                  </a:lnTo>
                  <a:lnTo>
                    <a:pt x="129" y="14"/>
                  </a:lnTo>
                </a:path>
              </a:pathLst>
            </a:custGeom>
            <a:solidFill>
              <a:srgbClr val="FF8141"/>
            </a:solidFill>
            <a:ln w="12700" cap="rnd" cmpd="sng">
              <a:noFill/>
              <a:prstDash val="solid"/>
              <a:round/>
              <a:headEnd type="none" w="med" len="med"/>
              <a:tailEnd type="none" w="med" len="med"/>
            </a:ln>
            <a:effectLst/>
          </p:spPr>
          <p:txBody>
            <a:bodyPr/>
            <a:lstStyle/>
            <a:p>
              <a:endParaRPr lang="zh-CN" altLang="en-US"/>
            </a:p>
          </p:txBody>
        </p:sp>
      </p:grpSp>
    </p:spTree>
    <p:extLst>
      <p:ext uri="{BB962C8B-B14F-4D97-AF65-F5344CB8AC3E}">
        <p14:creationId xmlns:p14="http://schemas.microsoft.com/office/powerpoint/2010/main" val="4077620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系统标识与鉴别</a:t>
            </a:r>
            <a:r>
              <a:rPr lang="en-US" altLang="zh-CN" dirty="0" smtClean="0"/>
              <a:t>-</a:t>
            </a:r>
            <a:r>
              <a:rPr lang="zh-CN" altLang="en-US" dirty="0" smtClean="0"/>
              <a:t>安全主体</a:t>
            </a:r>
            <a:endParaRPr lang="zh-CN" altLang="en-US" dirty="0"/>
          </a:p>
        </p:txBody>
      </p:sp>
      <p:sp>
        <p:nvSpPr>
          <p:cNvPr id="3" name="内容占位符 2"/>
          <p:cNvSpPr>
            <a:spLocks noGrp="1"/>
          </p:cNvSpPr>
          <p:nvPr>
            <p:ph idx="1"/>
          </p:nvPr>
        </p:nvSpPr>
        <p:spPr/>
        <p:txBody>
          <a:bodyPr/>
          <a:lstStyle/>
          <a:p>
            <a:r>
              <a:rPr lang="zh-CN" altLang="en-US" dirty="0"/>
              <a:t>安</a:t>
            </a:r>
            <a:r>
              <a:rPr lang="zh-CN" altLang="en-US" dirty="0" smtClean="0"/>
              <a:t>全主体</a:t>
            </a:r>
            <a:endParaRPr lang="en-US" altLang="zh-CN" dirty="0" smtClean="0"/>
          </a:p>
          <a:p>
            <a:pPr lvl="1"/>
            <a:r>
              <a:rPr lang="zh-CN" altLang="en-US" dirty="0" smtClean="0"/>
              <a:t>用户：身份标识（</a:t>
            </a:r>
            <a:r>
              <a:rPr lang="en-US" altLang="zh-CN" dirty="0" smtClean="0"/>
              <a:t>User ID</a:t>
            </a:r>
            <a:r>
              <a:rPr lang="zh-CN" altLang="en-US" dirty="0" smtClean="0"/>
              <a:t>）</a:t>
            </a:r>
            <a:endParaRPr lang="en-US" altLang="zh-CN" dirty="0" smtClean="0"/>
          </a:p>
          <a:p>
            <a:pPr lvl="1"/>
            <a:r>
              <a:rPr lang="zh-CN" altLang="en-US" dirty="0" smtClean="0"/>
              <a:t>组：身份标识（</a:t>
            </a:r>
            <a:r>
              <a:rPr lang="en-US" altLang="zh-CN" dirty="0" smtClean="0"/>
              <a:t>Group ID</a:t>
            </a:r>
            <a:r>
              <a:rPr lang="zh-CN" altLang="en-US" dirty="0" smtClean="0"/>
              <a:t>）</a:t>
            </a:r>
            <a:endParaRPr lang="en-US" altLang="zh-CN" dirty="0" smtClean="0"/>
          </a:p>
          <a:p>
            <a:r>
              <a:rPr lang="zh-CN" altLang="en-US" dirty="0" smtClean="0"/>
              <a:t>用户与组基本概念</a:t>
            </a:r>
            <a:endParaRPr lang="en-US" altLang="zh-CN" dirty="0" smtClean="0"/>
          </a:p>
          <a:p>
            <a:pPr lvl="1"/>
            <a:r>
              <a:rPr lang="zh-CN" altLang="en-US" dirty="0" smtClean="0"/>
              <a:t>文件必须有所有者</a:t>
            </a:r>
            <a:endParaRPr lang="en-US" altLang="zh-CN" dirty="0" smtClean="0"/>
          </a:p>
          <a:p>
            <a:pPr lvl="1"/>
            <a:r>
              <a:rPr lang="zh-CN" altLang="en-US" dirty="0" smtClean="0"/>
              <a:t>用</a:t>
            </a:r>
            <a:r>
              <a:rPr lang="zh-CN" altLang="en-US" dirty="0"/>
              <a:t>户</a:t>
            </a:r>
            <a:r>
              <a:rPr lang="zh-CN" altLang="en-US" dirty="0" smtClean="0"/>
              <a:t>必须属于某个或多个组</a:t>
            </a:r>
            <a:endParaRPr lang="en-US" altLang="zh-CN" dirty="0"/>
          </a:p>
          <a:p>
            <a:pPr lvl="1"/>
            <a:r>
              <a:rPr lang="zh-CN" altLang="en-US" dirty="0" smtClean="0"/>
              <a:t>用户与组的关系灵活（一对多、多对多等都可以）</a:t>
            </a:r>
            <a:endParaRPr lang="en-US" altLang="zh-CN" dirty="0" smtClean="0"/>
          </a:p>
          <a:p>
            <a:pPr lvl="1"/>
            <a:r>
              <a:rPr lang="zh-CN" altLang="en-US" dirty="0" smtClean="0"/>
              <a:t>根</a:t>
            </a:r>
            <a:r>
              <a:rPr lang="zh-CN" altLang="en-US" dirty="0"/>
              <a:t>用户拥有所有权</a:t>
            </a:r>
            <a:r>
              <a:rPr lang="zh-CN" altLang="en-US" dirty="0" smtClean="0"/>
              <a:t>限</a:t>
            </a:r>
            <a:endParaRPr lang="en-US" altLang="zh-CN" dirty="0"/>
          </a:p>
        </p:txBody>
      </p:sp>
    </p:spTree>
    <p:extLst>
      <p:ext uri="{BB962C8B-B14F-4D97-AF65-F5344CB8AC3E}">
        <p14:creationId xmlns:p14="http://schemas.microsoft.com/office/powerpoint/2010/main" val="584466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文件和目录安全</a:t>
            </a:r>
            <a:r>
              <a:rPr lang="en-US" altLang="zh-CN" dirty="0" smtClean="0"/>
              <a:t>——</a:t>
            </a:r>
            <a:r>
              <a:rPr lang="zh-CN" altLang="en-US" dirty="0"/>
              <a:t>设置默认</a:t>
            </a:r>
            <a:r>
              <a:rPr lang="en-US" altLang="zh-CN" dirty="0" err="1"/>
              <a:t>umask</a:t>
            </a:r>
            <a:r>
              <a:rPr lang="zh-CN" altLang="en-US" dirty="0"/>
              <a:t>值</a:t>
            </a:r>
          </a:p>
        </p:txBody>
      </p:sp>
      <p:sp>
        <p:nvSpPr>
          <p:cNvPr id="3" name="内容占位符 2"/>
          <p:cNvSpPr>
            <a:spLocks noGrp="1"/>
          </p:cNvSpPr>
          <p:nvPr>
            <p:ph idx="1"/>
          </p:nvPr>
        </p:nvSpPr>
        <p:spPr/>
        <p:txBody>
          <a:bodyPr/>
          <a:lstStyle/>
          <a:p>
            <a:r>
              <a:rPr lang="zh-CN" altLang="en-US" dirty="0" smtClean="0"/>
              <a:t>设置</a:t>
            </a:r>
            <a:r>
              <a:rPr lang="zh-CN" altLang="en-US" dirty="0"/>
              <a:t>新创建文件</a:t>
            </a:r>
            <a:r>
              <a:rPr lang="zh-CN" altLang="en-US" dirty="0" smtClean="0"/>
              <a:t>的默认权限掩码</a:t>
            </a:r>
            <a:endParaRPr lang="en-US" altLang="zh-CN" dirty="0" smtClean="0"/>
          </a:p>
          <a:p>
            <a:pPr lvl="1"/>
            <a:r>
              <a:rPr lang="zh-CN" altLang="en-US" dirty="0" smtClean="0"/>
              <a:t>可以根据要求设置新文件的默认访问权限，如仅允许文件属主访问，不允许其他人访问</a:t>
            </a:r>
            <a:endParaRPr lang="en-US" altLang="zh-CN" dirty="0" smtClean="0"/>
          </a:p>
          <a:p>
            <a:r>
              <a:rPr lang="en-US" altLang="zh-CN" dirty="0" err="1"/>
              <a:t>umask</a:t>
            </a:r>
            <a:r>
              <a:rPr lang="zh-CN" altLang="en-US" dirty="0"/>
              <a:t>设置的是权限“补码”</a:t>
            </a:r>
            <a:endParaRPr lang="en-US" altLang="zh-CN" dirty="0"/>
          </a:p>
          <a:p>
            <a:r>
              <a:rPr lang="zh-CN" altLang="en-US" dirty="0" smtClean="0"/>
              <a:t>设置方法</a:t>
            </a:r>
            <a:endParaRPr lang="en-US" altLang="zh-CN" dirty="0" smtClean="0"/>
          </a:p>
          <a:p>
            <a:pPr lvl="1"/>
            <a:r>
              <a:rPr lang="zh-CN" altLang="en-US" dirty="0" smtClean="0"/>
              <a:t>使用</a:t>
            </a:r>
            <a:r>
              <a:rPr lang="en-US" altLang="zh-CN" dirty="0" err="1" smtClean="0"/>
              <a:t>umask</a:t>
            </a:r>
            <a:r>
              <a:rPr lang="zh-CN" altLang="en-US" dirty="0" smtClean="0"/>
              <a:t>命令</a:t>
            </a:r>
            <a:endParaRPr lang="en-US" altLang="zh-CN" dirty="0" smtClean="0"/>
          </a:p>
          <a:p>
            <a:pPr lvl="2"/>
            <a:r>
              <a:rPr lang="zh-CN" altLang="en-US" dirty="0"/>
              <a:t>如 </a:t>
            </a:r>
            <a:r>
              <a:rPr lang="en-US" altLang="zh-CN" dirty="0"/>
              <a:t>#</a:t>
            </a:r>
            <a:r>
              <a:rPr lang="en-US" altLang="zh-CN" dirty="0" err="1"/>
              <a:t>umask</a:t>
            </a:r>
            <a:r>
              <a:rPr lang="en-US" altLang="zh-CN" dirty="0"/>
              <a:t> 066</a:t>
            </a:r>
          </a:p>
          <a:p>
            <a:pPr lvl="1"/>
            <a:r>
              <a:rPr lang="zh-CN" altLang="en-US" dirty="0" smtClean="0"/>
              <a:t>编辑</a:t>
            </a:r>
            <a:r>
              <a:rPr lang="en-US" altLang="zh-CN" dirty="0" smtClean="0"/>
              <a:t>/</a:t>
            </a:r>
            <a:r>
              <a:rPr lang="en-US" altLang="zh-CN" dirty="0" err="1" smtClean="0"/>
              <a:t>etc</a:t>
            </a:r>
            <a:r>
              <a:rPr lang="en-US" altLang="zh-CN" dirty="0" smtClean="0"/>
              <a:t>/profile</a:t>
            </a:r>
            <a:r>
              <a:rPr lang="zh-CN" altLang="en-US" dirty="0" smtClean="0"/>
              <a:t>文件</a:t>
            </a:r>
            <a:r>
              <a:rPr lang="zh-CN" altLang="en-US" dirty="0"/>
              <a:t>，</a:t>
            </a:r>
            <a:r>
              <a:rPr lang="zh-CN" altLang="en-US" dirty="0" smtClean="0"/>
              <a:t>设置</a:t>
            </a:r>
            <a:r>
              <a:rPr lang="en-US" altLang="zh-CN" dirty="0" err="1" smtClean="0"/>
              <a:t>umask</a:t>
            </a:r>
            <a:r>
              <a:rPr lang="zh-CN" altLang="en-US" dirty="0" smtClean="0"/>
              <a:t>值</a:t>
            </a:r>
            <a:endParaRPr lang="en-US" altLang="zh-CN" dirty="0" smtClean="0"/>
          </a:p>
        </p:txBody>
      </p:sp>
    </p:spTree>
    <p:extLst>
      <p:ext uri="{BB962C8B-B14F-4D97-AF65-F5344CB8AC3E}">
        <p14:creationId xmlns:p14="http://schemas.microsoft.com/office/powerpoint/2010/main" val="1909984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文件和目录安全</a:t>
            </a:r>
            <a:r>
              <a:rPr lang="en-US" altLang="zh-CN" dirty="0" smtClean="0"/>
              <a:t>——</a:t>
            </a:r>
            <a:r>
              <a:rPr lang="zh-CN" altLang="en-US" dirty="0"/>
              <a:t>检查</a:t>
            </a:r>
            <a:r>
              <a:rPr lang="en-US" altLang="zh-CN" dirty="0"/>
              <a:t>SUID/SGID</a:t>
            </a:r>
            <a:r>
              <a:rPr lang="zh-CN" altLang="en-US" dirty="0"/>
              <a:t>文件</a:t>
            </a:r>
          </a:p>
        </p:txBody>
      </p:sp>
      <p:sp>
        <p:nvSpPr>
          <p:cNvPr id="3" name="内容占位符 2"/>
          <p:cNvSpPr>
            <a:spLocks noGrp="1"/>
          </p:cNvSpPr>
          <p:nvPr>
            <p:ph idx="1"/>
          </p:nvPr>
        </p:nvSpPr>
        <p:spPr/>
        <p:txBody>
          <a:bodyPr/>
          <a:lstStyle/>
          <a:p>
            <a:r>
              <a:rPr lang="en-US" altLang="zh-CN" dirty="0" smtClean="0"/>
              <a:t>SUID/SGID</a:t>
            </a:r>
            <a:r>
              <a:rPr lang="zh-CN" altLang="en-US" dirty="0" smtClean="0"/>
              <a:t>的</a:t>
            </a:r>
            <a:r>
              <a:rPr lang="zh-CN" altLang="en-US" dirty="0"/>
              <a:t>程序在运行时</a:t>
            </a:r>
            <a:r>
              <a:rPr lang="zh-CN" altLang="en-US" dirty="0" smtClean="0"/>
              <a:t>，将</a:t>
            </a:r>
            <a:r>
              <a:rPr lang="zh-CN" altLang="en-US" dirty="0"/>
              <a:t>有效</a:t>
            </a:r>
            <a:r>
              <a:rPr lang="zh-CN" altLang="en-US" dirty="0" smtClean="0"/>
              <a:t>用户</a:t>
            </a:r>
            <a:r>
              <a:rPr lang="en-US" altLang="zh-CN" dirty="0" smtClean="0"/>
              <a:t>ID</a:t>
            </a:r>
            <a:r>
              <a:rPr lang="zh-CN" altLang="en-US" dirty="0" smtClean="0"/>
              <a:t>改变</a:t>
            </a:r>
            <a:r>
              <a:rPr lang="zh-CN" altLang="en-US" dirty="0"/>
              <a:t>为该程序的</a:t>
            </a:r>
            <a:r>
              <a:rPr lang="zh-CN" altLang="en-US" dirty="0" smtClean="0"/>
              <a:t>所有者</a:t>
            </a:r>
            <a:r>
              <a:rPr lang="en-US" altLang="zh-CN" dirty="0" smtClean="0"/>
              <a:t>(</a:t>
            </a:r>
            <a:r>
              <a:rPr lang="zh-CN" altLang="en-US" dirty="0" smtClean="0"/>
              <a:t>组</a:t>
            </a:r>
            <a:r>
              <a:rPr lang="en-US" altLang="zh-CN" dirty="0" smtClean="0"/>
              <a:t>)ID</a:t>
            </a:r>
            <a:r>
              <a:rPr lang="zh-CN" altLang="en-US" dirty="0" smtClean="0"/>
              <a:t>。因而</a:t>
            </a:r>
            <a:r>
              <a:rPr lang="zh-CN" altLang="en-US" dirty="0"/>
              <a:t>可能存在一定的安全</a:t>
            </a:r>
            <a:r>
              <a:rPr lang="zh-CN" altLang="en-US" dirty="0" smtClean="0"/>
              <a:t>隐患</a:t>
            </a:r>
            <a:endParaRPr lang="en-US" altLang="zh-CN" dirty="0" smtClean="0"/>
          </a:p>
          <a:p>
            <a:r>
              <a:rPr lang="zh-CN" altLang="en-US" dirty="0" smtClean="0"/>
              <a:t>找出系统中</a:t>
            </a:r>
            <a:r>
              <a:rPr lang="zh-CN" altLang="en-US" dirty="0"/>
              <a:t>所有</a:t>
            </a:r>
            <a:r>
              <a:rPr lang="zh-CN" altLang="en-US" dirty="0" smtClean="0"/>
              <a:t>含</a:t>
            </a:r>
            <a:r>
              <a:rPr lang="en-US" altLang="zh-CN" dirty="0" smtClean="0"/>
              <a:t>s“</a:t>
            </a:r>
            <a:r>
              <a:rPr lang="zh-CN" altLang="en-US" dirty="0" smtClean="0"/>
              <a:t>位</a:t>
            </a:r>
            <a:r>
              <a:rPr lang="zh-CN" altLang="en-US" dirty="0"/>
              <a:t>的</a:t>
            </a:r>
            <a:r>
              <a:rPr lang="zh-CN" altLang="en-US" dirty="0" smtClean="0"/>
              <a:t>程序</a:t>
            </a:r>
            <a:r>
              <a:rPr lang="en-US" altLang="zh-CN" dirty="0" smtClean="0"/>
              <a:t>,</a:t>
            </a:r>
            <a:r>
              <a:rPr lang="zh-CN" altLang="en-US" dirty="0" smtClean="0"/>
              <a:t>把</a:t>
            </a:r>
            <a:r>
              <a:rPr lang="zh-CN" altLang="en-US" dirty="0"/>
              <a:t>不必要</a:t>
            </a:r>
            <a:r>
              <a:rPr lang="zh-CN" altLang="en-US" dirty="0" smtClean="0"/>
              <a:t>的</a:t>
            </a:r>
            <a:r>
              <a:rPr lang="en-US" altLang="zh-CN" dirty="0" smtClean="0"/>
              <a:t>”s“</a:t>
            </a:r>
            <a:r>
              <a:rPr lang="zh-CN" altLang="en-US" dirty="0" smtClean="0"/>
              <a:t>位去掉</a:t>
            </a:r>
            <a:r>
              <a:rPr lang="en-US" altLang="zh-CN" dirty="0" smtClean="0"/>
              <a:t>,</a:t>
            </a:r>
            <a:r>
              <a:rPr lang="zh-CN" altLang="en-US" dirty="0" smtClean="0"/>
              <a:t>或者</a:t>
            </a:r>
            <a:r>
              <a:rPr lang="zh-CN" altLang="en-US" dirty="0"/>
              <a:t>把根本不用的直接</a:t>
            </a:r>
            <a:r>
              <a:rPr lang="zh-CN" altLang="en-US" dirty="0" smtClean="0"/>
              <a:t>删除</a:t>
            </a:r>
            <a:r>
              <a:rPr lang="en-US" altLang="zh-CN" dirty="0" smtClean="0"/>
              <a:t>,</a:t>
            </a:r>
            <a:r>
              <a:rPr lang="zh-CN" altLang="en-US" dirty="0" smtClean="0"/>
              <a:t>这样可以</a:t>
            </a:r>
            <a:r>
              <a:rPr lang="zh-CN" altLang="en-US" dirty="0"/>
              <a:t>防止用户滥用及提升权限的</a:t>
            </a:r>
            <a:r>
              <a:rPr lang="zh-CN" altLang="en-US" dirty="0" smtClean="0"/>
              <a:t>可能性</a:t>
            </a:r>
            <a:r>
              <a:rPr lang="en-US" altLang="zh-CN" dirty="0" smtClean="0"/>
              <a:t>,</a:t>
            </a:r>
            <a:r>
              <a:rPr lang="zh-CN" altLang="en-US" dirty="0" smtClean="0"/>
              <a:t>其</a:t>
            </a:r>
            <a:r>
              <a:rPr lang="zh-CN" altLang="en-US" dirty="0"/>
              <a:t>命令</a:t>
            </a:r>
            <a:r>
              <a:rPr lang="zh-CN" altLang="en-US" dirty="0" smtClean="0"/>
              <a:t>如下：</a:t>
            </a:r>
            <a:endParaRPr lang="en-US" altLang="zh-CN" dirty="0"/>
          </a:p>
          <a:p>
            <a:pPr lvl="1"/>
            <a:r>
              <a:rPr lang="zh-CN" altLang="en-US" dirty="0"/>
              <a:t>查找</a:t>
            </a:r>
            <a:r>
              <a:rPr lang="en-US" altLang="zh-CN" dirty="0"/>
              <a:t>SUID</a:t>
            </a:r>
            <a:r>
              <a:rPr lang="zh-CN" altLang="en-US" dirty="0"/>
              <a:t>可执行程序</a:t>
            </a:r>
            <a:endParaRPr lang="en-US" altLang="zh-CN" dirty="0"/>
          </a:p>
          <a:p>
            <a:pPr lvl="2"/>
            <a:r>
              <a:rPr lang="en-US" altLang="zh-CN" sz="2200" dirty="0"/>
              <a:t># find / -perm -4000 -user 0 –</a:t>
            </a:r>
            <a:r>
              <a:rPr lang="en-US" altLang="zh-CN" sz="2200" dirty="0" err="1"/>
              <a:t>ls</a:t>
            </a:r>
            <a:r>
              <a:rPr lang="en-US" altLang="zh-CN" sz="2200" dirty="0"/>
              <a:t> </a:t>
            </a:r>
          </a:p>
          <a:p>
            <a:pPr lvl="1"/>
            <a:r>
              <a:rPr lang="zh-CN" altLang="en-US" dirty="0"/>
              <a:t>查找</a:t>
            </a:r>
            <a:r>
              <a:rPr lang="en-US" altLang="zh-CN" dirty="0"/>
              <a:t>SGID</a:t>
            </a:r>
            <a:r>
              <a:rPr lang="zh-CN" altLang="en-US" dirty="0"/>
              <a:t>程序</a:t>
            </a:r>
            <a:endParaRPr lang="en-US" altLang="zh-CN" dirty="0"/>
          </a:p>
          <a:p>
            <a:pPr lvl="2"/>
            <a:r>
              <a:rPr lang="en-US" altLang="zh-CN" sz="2200" dirty="0"/>
              <a:t># find / -perm -2000 -user 0 –</a:t>
            </a:r>
            <a:r>
              <a:rPr lang="en-US" altLang="zh-CN" sz="2200" dirty="0" err="1"/>
              <a:t>ls</a:t>
            </a:r>
            <a:r>
              <a:rPr lang="en-US" altLang="zh-CN" sz="2200" dirty="0"/>
              <a:t> </a:t>
            </a:r>
            <a:endParaRPr lang="zh-CN" altLang="en-US" dirty="0"/>
          </a:p>
          <a:p>
            <a:endParaRPr lang="zh-CN" altLang="en-US" dirty="0"/>
          </a:p>
        </p:txBody>
      </p:sp>
    </p:spTree>
    <p:extLst>
      <p:ext uri="{BB962C8B-B14F-4D97-AF65-F5344CB8AC3E}">
        <p14:creationId xmlns:p14="http://schemas.microsoft.com/office/powerpoint/2010/main" val="775106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设置</a:t>
            </a:r>
            <a:r>
              <a:rPr lang="en-US" altLang="zh-CN" dirty="0"/>
              <a:t>——</a:t>
            </a:r>
            <a:r>
              <a:rPr lang="zh-CN" altLang="en-US" dirty="0"/>
              <a:t>系统日志</a:t>
            </a:r>
            <a:r>
              <a:rPr lang="zh-CN" altLang="en-US" dirty="0" smtClean="0"/>
              <a:t>配置（</a:t>
            </a:r>
            <a:r>
              <a:rPr lang="en-US" altLang="zh-CN" dirty="0" smtClean="0"/>
              <a:t>1</a:t>
            </a:r>
            <a:r>
              <a:rPr lang="zh-CN" altLang="en-US" dirty="0" smtClean="0"/>
              <a:t>）</a:t>
            </a:r>
            <a:endParaRPr lang="zh-CN" altLang="en-US" dirty="0"/>
          </a:p>
        </p:txBody>
      </p:sp>
      <p:sp>
        <p:nvSpPr>
          <p:cNvPr id="5" name="内容占位符 1"/>
          <p:cNvSpPr txBox="1">
            <a:spLocks/>
          </p:cNvSpPr>
          <p:nvPr/>
        </p:nvSpPr>
        <p:spPr>
          <a:xfrm>
            <a:off x="609600" y="980728"/>
            <a:ext cx="10972800" cy="5420072"/>
          </a:xfrm>
          <a:prstGeom prst="rect">
            <a:avLst/>
          </a:prstGeom>
        </p:spPr>
        <p:txBody>
          <a:bodyPr/>
          <a:lstStyle>
            <a:lvl1pPr marL="342900" indent="-342900" algn="l" rtl="0" eaLnBrk="0" fontAlgn="base" hangingPunct="0">
              <a:spcBef>
                <a:spcPct val="20000"/>
              </a:spcBef>
              <a:spcAft>
                <a:spcPct val="0"/>
              </a:spcAft>
              <a:buClr>
                <a:srgbClr val="3399FF"/>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9900"/>
              </a:buClr>
              <a:buFont typeface="Wingdings" pitchFamily="2" charset="2"/>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mn-ea"/>
              </a:defRPr>
            </a:lvl4pPr>
            <a:lvl5pPr marL="2057400" indent="-228600" algn="l" rtl="0" eaLnBrk="0" fontAlgn="base" hangingPunct="0">
              <a:spcBef>
                <a:spcPct val="20000"/>
              </a:spcBef>
              <a:spcAft>
                <a:spcPct val="0"/>
              </a:spcAft>
              <a:buChar char="»"/>
              <a:defRPr sz="2000">
                <a:solidFill>
                  <a:schemeClr val="tx1"/>
                </a:solidFill>
                <a:latin typeface="Arial" charset="0"/>
                <a:ea typeface="+mn-ea"/>
              </a:defRPr>
            </a:lvl5pPr>
            <a:lvl6pPr marL="2514600" indent="-228600" algn="l" rtl="0" fontAlgn="base">
              <a:spcBef>
                <a:spcPct val="20000"/>
              </a:spcBef>
              <a:spcAft>
                <a:spcPct val="0"/>
              </a:spcAft>
              <a:buChar char="»"/>
              <a:defRPr sz="2000">
                <a:solidFill>
                  <a:schemeClr val="tx1"/>
                </a:solidFill>
                <a:latin typeface="Arial" charset="0"/>
                <a:ea typeface="+mn-ea"/>
              </a:defRPr>
            </a:lvl6pPr>
            <a:lvl7pPr marL="2971800" indent="-228600" algn="l" rtl="0" fontAlgn="base">
              <a:spcBef>
                <a:spcPct val="20000"/>
              </a:spcBef>
              <a:spcAft>
                <a:spcPct val="0"/>
              </a:spcAft>
              <a:buChar char="»"/>
              <a:defRPr sz="2000">
                <a:solidFill>
                  <a:schemeClr val="tx1"/>
                </a:solidFill>
                <a:latin typeface="Arial" charset="0"/>
                <a:ea typeface="+mn-ea"/>
              </a:defRPr>
            </a:lvl7pPr>
            <a:lvl8pPr marL="3429000" indent="-228600" algn="l" rtl="0" fontAlgn="base">
              <a:spcBef>
                <a:spcPct val="20000"/>
              </a:spcBef>
              <a:spcAft>
                <a:spcPct val="0"/>
              </a:spcAft>
              <a:buChar char="»"/>
              <a:defRPr sz="2000">
                <a:solidFill>
                  <a:schemeClr val="tx1"/>
                </a:solidFill>
                <a:latin typeface="Arial" charset="0"/>
                <a:ea typeface="+mn-ea"/>
              </a:defRPr>
            </a:lvl8pPr>
            <a:lvl9pPr marL="3886200" indent="-228600" algn="l" rtl="0" fontAlgn="base">
              <a:spcBef>
                <a:spcPct val="20000"/>
              </a:spcBef>
              <a:spcAft>
                <a:spcPct val="0"/>
              </a:spcAft>
              <a:buChar char="»"/>
              <a:defRPr sz="2000">
                <a:solidFill>
                  <a:schemeClr val="tx1"/>
                </a:solidFill>
                <a:latin typeface="Arial" charset="0"/>
                <a:ea typeface="+mn-ea"/>
              </a:defRPr>
            </a:lvl9pPr>
          </a:lstStyle>
          <a:p>
            <a:pPr>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保护日志文件</a:t>
            </a:r>
            <a:endParaRPr lang="en-US" altLang="zh-CN"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审查日志中不正常情况</a:t>
            </a:r>
            <a:endParaRPr lang="en-US" altLang="zh-CN" dirty="0">
              <a:latin typeface="微软雅黑" panose="020B0503020204020204" pitchFamily="34" charset="-122"/>
              <a:ea typeface="微软雅黑" panose="020B0503020204020204" pitchFamily="34" charset="-122"/>
            </a:endParaRPr>
          </a:p>
          <a:p>
            <a:pPr lvl="2">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非常规时间登录</a:t>
            </a:r>
            <a:endParaRPr lang="en-US" altLang="zh-CN" dirty="0">
              <a:latin typeface="微软雅黑" panose="020B0503020204020204" pitchFamily="34" charset="-122"/>
              <a:ea typeface="微软雅黑" panose="020B0503020204020204" pitchFamily="34" charset="-122"/>
            </a:endParaRPr>
          </a:p>
          <a:p>
            <a:pPr lvl="2">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日志残缺</a:t>
            </a:r>
            <a:endParaRPr lang="en-US" altLang="zh-CN" dirty="0">
              <a:latin typeface="微软雅黑" panose="020B0503020204020204" pitchFamily="34" charset="-122"/>
              <a:ea typeface="微软雅黑" panose="020B0503020204020204" pitchFamily="34" charset="-122"/>
            </a:endParaRPr>
          </a:p>
          <a:p>
            <a:pPr lvl="2">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rPr>
              <a:t>Su</a:t>
            </a:r>
            <a:r>
              <a:rPr lang="zh-CN" altLang="en-US" dirty="0">
                <a:latin typeface="微软雅黑" panose="020B0503020204020204" pitchFamily="34" charset="-122"/>
                <a:ea typeface="微软雅黑" panose="020B0503020204020204" pitchFamily="34" charset="-122"/>
              </a:rPr>
              <a:t>的使用</a:t>
            </a:r>
            <a:endParaRPr lang="en-US" altLang="zh-CN" dirty="0">
              <a:latin typeface="微软雅黑" panose="020B0503020204020204" pitchFamily="34" charset="-122"/>
              <a:ea typeface="微软雅黑" panose="020B0503020204020204" pitchFamily="34" charset="-122"/>
            </a:endParaRPr>
          </a:p>
          <a:p>
            <a:pPr lvl="2">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服务的启动情况</a:t>
            </a:r>
            <a:endParaRPr lang="en-US" altLang="zh-CN" dirty="0">
              <a:latin typeface="微软雅黑" panose="020B0503020204020204" pitchFamily="34" charset="-122"/>
              <a:ea typeface="微软雅黑" panose="020B0503020204020204" pitchFamily="34" charset="-122"/>
            </a:endParaRPr>
          </a:p>
          <a:p>
            <a:pPr lvl="2">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rPr>
              <a:t>……</a:t>
            </a:r>
          </a:p>
          <a:p>
            <a:pPr lvl="1">
              <a:buFont typeface="Wingdings" panose="05000000000000000000" pitchFamily="2" charset="2"/>
              <a:buChar char="Ø"/>
            </a:pP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8799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设置</a:t>
            </a:r>
            <a:r>
              <a:rPr lang="en-US" altLang="zh-CN" dirty="0" smtClean="0"/>
              <a:t>——</a:t>
            </a:r>
            <a:r>
              <a:rPr lang="zh-CN" altLang="en-US" dirty="0" smtClean="0"/>
              <a:t>系统日志配置（</a:t>
            </a:r>
            <a:r>
              <a:rPr lang="en-US" altLang="zh-CN" dirty="0" smtClean="0"/>
              <a:t>2</a:t>
            </a:r>
            <a:r>
              <a:rPr lang="zh-CN" altLang="en-US" dirty="0" smtClean="0"/>
              <a:t>）</a:t>
            </a:r>
            <a:endParaRPr lang="zh-CN" altLang="en-US" dirty="0"/>
          </a:p>
        </p:txBody>
      </p:sp>
      <p:sp>
        <p:nvSpPr>
          <p:cNvPr id="5" name="内容占位符 4"/>
          <p:cNvSpPr>
            <a:spLocks noGrp="1"/>
          </p:cNvSpPr>
          <p:nvPr>
            <p:ph idx="1"/>
          </p:nvPr>
        </p:nvSpPr>
        <p:spPr/>
        <p:txBody>
          <a:bodyPr/>
          <a:lstStyle/>
          <a:p>
            <a:r>
              <a:rPr lang="zh-CN" altLang="en-US" dirty="0" smtClean="0">
                <a:latin typeface="Times New Roman" panose="02020603050405020304" pitchFamily="18" charset="0"/>
              </a:rPr>
              <a:t>启用</a:t>
            </a:r>
            <a:r>
              <a:rPr lang="en-US" altLang="zh-CN" dirty="0" err="1" smtClean="0">
                <a:latin typeface="Times New Roman" panose="02020603050405020304" pitchFamily="18" charset="0"/>
              </a:rPr>
              <a:t>syslogd</a:t>
            </a:r>
            <a:r>
              <a:rPr lang="zh-CN" altLang="en-US" dirty="0" smtClean="0">
                <a:latin typeface="Times New Roman" panose="02020603050405020304" pitchFamily="18" charset="0"/>
              </a:rPr>
              <a:t>服务</a:t>
            </a:r>
            <a:endParaRPr lang="en-US" altLang="zh-CN" dirty="0" smtClean="0">
              <a:latin typeface="Times New Roman" panose="02020603050405020304" pitchFamily="18" charset="0"/>
            </a:endParaRPr>
          </a:p>
          <a:p>
            <a:pPr lvl="0"/>
            <a:r>
              <a:rPr lang="zh-CN" altLang="zh-CN" dirty="0">
                <a:latin typeface="Times New Roman" panose="02020603050405020304" pitchFamily="18" charset="0"/>
              </a:rPr>
              <a:t>配置日志存储策略</a:t>
            </a:r>
          </a:p>
          <a:p>
            <a:pPr lvl="1"/>
            <a:r>
              <a:rPr lang="zh-CN" altLang="zh-CN" dirty="0">
                <a:latin typeface="Times New Roman" panose="02020603050405020304" pitchFamily="18" charset="0"/>
              </a:rPr>
              <a:t>打开</a:t>
            </a:r>
            <a:r>
              <a:rPr lang="en-US" altLang="zh-CN" dirty="0">
                <a:latin typeface="Times New Roman" panose="02020603050405020304" pitchFamily="18" charset="0"/>
              </a:rPr>
              <a:t>/</a:t>
            </a:r>
            <a:r>
              <a:rPr lang="en-US" altLang="zh-CN" dirty="0" err="1">
                <a:latin typeface="Times New Roman" panose="02020603050405020304" pitchFamily="18" charset="0"/>
              </a:rPr>
              <a:t>etc</a:t>
            </a:r>
            <a:r>
              <a:rPr lang="en-US" altLang="zh-CN" dirty="0">
                <a:latin typeface="Times New Roman" panose="02020603050405020304" pitchFamily="18" charset="0"/>
              </a:rPr>
              <a:t>/</a:t>
            </a:r>
            <a:r>
              <a:rPr lang="en-US" altLang="zh-CN" dirty="0" err="1">
                <a:latin typeface="Times New Roman" panose="02020603050405020304" pitchFamily="18" charset="0"/>
              </a:rPr>
              <a:t>logrotate.d</a:t>
            </a:r>
            <a:r>
              <a:rPr lang="en-US" altLang="zh-CN" dirty="0">
                <a:latin typeface="Times New Roman" panose="02020603050405020304" pitchFamily="18" charset="0"/>
              </a:rPr>
              <a:t>/syslog</a:t>
            </a:r>
            <a:r>
              <a:rPr lang="zh-CN" altLang="zh-CN" dirty="0">
                <a:latin typeface="Times New Roman" panose="02020603050405020304" pitchFamily="18" charset="0"/>
              </a:rPr>
              <a:t>文件，检查其对日志存储空间的大小和时间的设置</a:t>
            </a:r>
            <a:endParaRPr lang="zh-CN" altLang="en-US" dirty="0">
              <a:latin typeface="Times New Roman" panose="02020603050405020304" pitchFamily="18" charset="0"/>
            </a:endParaRPr>
          </a:p>
          <a:p>
            <a:r>
              <a:rPr lang="zh-CN" altLang="en-US" dirty="0" smtClean="0">
                <a:latin typeface="Times New Roman" panose="02020603050405020304" pitchFamily="18" charset="0"/>
              </a:rPr>
              <a:t>使用</a:t>
            </a:r>
            <a:r>
              <a:rPr lang="en-US" altLang="zh-CN" dirty="0">
                <a:latin typeface="Times New Roman" panose="02020603050405020304" pitchFamily="18" charset="0"/>
              </a:rPr>
              <a:t>syslog</a:t>
            </a:r>
            <a:r>
              <a:rPr lang="zh-CN" altLang="en-US" dirty="0">
                <a:latin typeface="Times New Roman" panose="02020603050405020304" pitchFamily="18" charset="0"/>
              </a:rPr>
              <a:t>设备</a:t>
            </a:r>
            <a:endParaRPr lang="en-US" altLang="zh-CN" dirty="0">
              <a:latin typeface="Times New Roman" panose="02020603050405020304" pitchFamily="18" charset="0"/>
            </a:endParaRPr>
          </a:p>
          <a:p>
            <a:pPr lvl="1"/>
            <a:r>
              <a:rPr lang="en-US" altLang="zh-CN" dirty="0" err="1">
                <a:latin typeface="Times New Roman" panose="02020603050405020304" pitchFamily="18" charset="0"/>
              </a:rPr>
              <a:t>Syslog.conf</a:t>
            </a:r>
            <a:r>
              <a:rPr lang="zh-CN" altLang="en-US" dirty="0">
                <a:latin typeface="Times New Roman" panose="02020603050405020304" pitchFamily="18" charset="0"/>
              </a:rPr>
              <a:t>设置</a:t>
            </a:r>
            <a:endParaRPr lang="en-US" altLang="zh-CN" dirty="0">
              <a:latin typeface="Times New Roman" panose="02020603050405020304" pitchFamily="18" charset="0"/>
            </a:endParaRPr>
          </a:p>
          <a:p>
            <a:pPr lvl="1"/>
            <a:r>
              <a:rPr lang="zh-CN" altLang="en-US" dirty="0">
                <a:latin typeface="Times New Roman" panose="02020603050405020304" pitchFamily="18" charset="0"/>
              </a:rPr>
              <a:t>使用</a:t>
            </a:r>
            <a:r>
              <a:rPr lang="en-US" altLang="zh-CN" dirty="0">
                <a:latin typeface="Times New Roman" panose="02020603050405020304" pitchFamily="18" charset="0"/>
              </a:rPr>
              <a:t>syslog</a:t>
            </a:r>
            <a:r>
              <a:rPr lang="zh-CN" altLang="en-US" dirty="0">
                <a:latin typeface="Times New Roman" panose="02020603050405020304" pitchFamily="18" charset="0"/>
              </a:rPr>
              <a:t>日志</a:t>
            </a:r>
            <a:r>
              <a:rPr lang="zh-CN" altLang="en-US" dirty="0" smtClean="0">
                <a:latin typeface="Times New Roman" panose="02020603050405020304" pitchFamily="18" charset="0"/>
              </a:rPr>
              <a:t>服务器</a:t>
            </a:r>
            <a:endParaRPr lang="en-US" altLang="zh-CN" dirty="0">
              <a:latin typeface="Times New Roman" panose="02020603050405020304" pitchFamily="18" charset="0"/>
            </a:endParaRPr>
          </a:p>
        </p:txBody>
      </p:sp>
    </p:spTree>
    <p:extLst>
      <p:ext uri="{BB962C8B-B14F-4D97-AF65-F5344CB8AC3E}">
        <p14:creationId xmlns:p14="http://schemas.microsoft.com/office/powerpoint/2010/main" val="3927685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设置</a:t>
            </a:r>
            <a:r>
              <a:rPr lang="en-US" altLang="zh-CN" dirty="0" smtClean="0"/>
              <a:t>——</a:t>
            </a:r>
            <a:r>
              <a:rPr lang="zh-CN" altLang="en-US" dirty="0" smtClean="0"/>
              <a:t>使用安全软件</a:t>
            </a:r>
            <a:endParaRPr lang="zh-CN" altLang="en-US" dirty="0"/>
          </a:p>
        </p:txBody>
      </p:sp>
      <p:sp>
        <p:nvSpPr>
          <p:cNvPr id="3" name="内容占位符 2"/>
          <p:cNvSpPr>
            <a:spLocks noGrp="1"/>
          </p:cNvSpPr>
          <p:nvPr>
            <p:ph idx="1"/>
          </p:nvPr>
        </p:nvSpPr>
        <p:spPr/>
        <p:txBody>
          <a:bodyPr/>
          <a:lstStyle/>
          <a:p>
            <a:r>
              <a:rPr lang="zh-CN" altLang="en-US" dirty="0" smtClean="0"/>
              <a:t>启用主机防火墙</a:t>
            </a:r>
            <a:endParaRPr lang="en-US" altLang="zh-CN" dirty="0" smtClean="0"/>
          </a:p>
          <a:p>
            <a:r>
              <a:rPr lang="zh-CN" altLang="en-US" dirty="0" smtClean="0"/>
              <a:t>使用最新版本安全软件</a:t>
            </a:r>
            <a:endParaRPr lang="zh-CN" altLang="en-US" dirty="0"/>
          </a:p>
        </p:txBody>
      </p:sp>
    </p:spTree>
    <p:extLst>
      <p:ext uri="{BB962C8B-B14F-4D97-AF65-F5344CB8AC3E}">
        <p14:creationId xmlns:p14="http://schemas.microsoft.com/office/powerpoint/2010/main" val="2786038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使用安全软件</a:t>
            </a:r>
            <a:r>
              <a:rPr lang="en-US" altLang="zh-CN" dirty="0" smtClean="0"/>
              <a:t>——</a:t>
            </a:r>
            <a:r>
              <a:rPr lang="zh-CN" altLang="en-US" dirty="0"/>
              <a:t>使用主机</a:t>
            </a:r>
            <a:r>
              <a:rPr lang="zh-CN" altLang="en-US" dirty="0" smtClean="0"/>
              <a:t>防火墙（</a:t>
            </a:r>
            <a:r>
              <a:rPr lang="en-US" altLang="zh-CN" dirty="0" smtClean="0"/>
              <a:t>1</a:t>
            </a:r>
            <a:r>
              <a:rPr lang="zh-CN" altLang="en-US" dirty="0" smtClean="0"/>
              <a:t>）</a:t>
            </a:r>
            <a:endParaRPr lang="zh-CN" altLang="en-US" dirty="0"/>
          </a:p>
        </p:txBody>
      </p:sp>
      <p:sp>
        <p:nvSpPr>
          <p:cNvPr id="5" name="内容占位符 1"/>
          <p:cNvSpPr txBox="1">
            <a:spLocks/>
          </p:cNvSpPr>
          <p:nvPr/>
        </p:nvSpPr>
        <p:spPr>
          <a:xfrm>
            <a:off x="609600" y="980728"/>
            <a:ext cx="9698868" cy="5420072"/>
          </a:xfrm>
          <a:prstGeom prst="rect">
            <a:avLst/>
          </a:prstGeom>
        </p:spPr>
        <p:txBody>
          <a:bodyPr/>
          <a:lstStyle>
            <a:lvl1pPr marL="342900" indent="-342900" algn="l" rtl="0" eaLnBrk="0" fontAlgn="base" hangingPunct="0">
              <a:spcBef>
                <a:spcPct val="20000"/>
              </a:spcBef>
              <a:spcAft>
                <a:spcPct val="0"/>
              </a:spcAft>
              <a:buClr>
                <a:srgbClr val="3399FF"/>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9900"/>
              </a:buClr>
              <a:buFont typeface="Wingdings" pitchFamily="2" charset="2"/>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mn-ea"/>
              </a:defRPr>
            </a:lvl4pPr>
            <a:lvl5pPr marL="2057400" indent="-228600" algn="l" rtl="0" eaLnBrk="0" fontAlgn="base" hangingPunct="0">
              <a:spcBef>
                <a:spcPct val="20000"/>
              </a:spcBef>
              <a:spcAft>
                <a:spcPct val="0"/>
              </a:spcAft>
              <a:buChar char="»"/>
              <a:defRPr sz="2000">
                <a:solidFill>
                  <a:schemeClr val="tx1"/>
                </a:solidFill>
                <a:latin typeface="Arial" charset="0"/>
                <a:ea typeface="+mn-ea"/>
              </a:defRPr>
            </a:lvl5pPr>
            <a:lvl6pPr marL="2514600" indent="-228600" algn="l" rtl="0" fontAlgn="base">
              <a:spcBef>
                <a:spcPct val="20000"/>
              </a:spcBef>
              <a:spcAft>
                <a:spcPct val="0"/>
              </a:spcAft>
              <a:buChar char="»"/>
              <a:defRPr sz="2000">
                <a:solidFill>
                  <a:schemeClr val="tx1"/>
                </a:solidFill>
                <a:latin typeface="Arial" charset="0"/>
                <a:ea typeface="+mn-ea"/>
              </a:defRPr>
            </a:lvl6pPr>
            <a:lvl7pPr marL="2971800" indent="-228600" algn="l" rtl="0" fontAlgn="base">
              <a:spcBef>
                <a:spcPct val="20000"/>
              </a:spcBef>
              <a:spcAft>
                <a:spcPct val="0"/>
              </a:spcAft>
              <a:buChar char="»"/>
              <a:defRPr sz="2000">
                <a:solidFill>
                  <a:schemeClr val="tx1"/>
                </a:solidFill>
                <a:latin typeface="Arial" charset="0"/>
                <a:ea typeface="+mn-ea"/>
              </a:defRPr>
            </a:lvl7pPr>
            <a:lvl8pPr marL="3429000" indent="-228600" algn="l" rtl="0" fontAlgn="base">
              <a:spcBef>
                <a:spcPct val="20000"/>
              </a:spcBef>
              <a:spcAft>
                <a:spcPct val="0"/>
              </a:spcAft>
              <a:buChar char="»"/>
              <a:defRPr sz="2000">
                <a:solidFill>
                  <a:schemeClr val="tx1"/>
                </a:solidFill>
                <a:latin typeface="Arial" charset="0"/>
                <a:ea typeface="+mn-ea"/>
              </a:defRPr>
            </a:lvl8pPr>
            <a:lvl9pPr marL="3886200" indent="-228600" algn="l" rtl="0" fontAlgn="base">
              <a:spcBef>
                <a:spcPct val="20000"/>
              </a:spcBef>
              <a:spcAft>
                <a:spcPct val="0"/>
              </a:spcAft>
              <a:buChar char="»"/>
              <a:defRPr sz="2000">
                <a:solidFill>
                  <a:schemeClr val="tx1"/>
                </a:solidFill>
                <a:latin typeface="Arial" charset="0"/>
                <a:ea typeface="+mn-ea"/>
              </a:defRPr>
            </a:lvl9pPr>
          </a:lstStyle>
          <a:p>
            <a:pPr>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rPr>
              <a:t>Linux</a:t>
            </a:r>
            <a:r>
              <a:rPr lang="zh-CN" altLang="en-US" dirty="0">
                <a:latin typeface="微软雅黑" panose="020B0503020204020204" pitchFamily="34" charset="-122"/>
                <a:ea typeface="微软雅黑" panose="020B0503020204020204" pitchFamily="34" charset="-122"/>
              </a:rPr>
              <a:t>下的防火墙框架</a:t>
            </a:r>
            <a:r>
              <a:rPr lang="en-US" altLang="zh-CN" dirty="0" err="1">
                <a:latin typeface="微软雅黑" panose="020B0503020204020204" pitchFamily="34" charset="-122"/>
                <a:ea typeface="微软雅黑" panose="020B0503020204020204" pitchFamily="34" charset="-122"/>
              </a:rPr>
              <a:t>iptables</a:t>
            </a:r>
            <a:endParaRPr lang="en-US" altLang="zh-CN"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包过滤</a:t>
            </a:r>
            <a:endParaRPr lang="en-US" altLang="zh-CN"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rPr>
              <a:t>NAT</a:t>
            </a:r>
          </a:p>
          <a:p>
            <a:pPr lvl="1">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数据包处理</a:t>
            </a:r>
            <a:endParaRPr lang="en-US" altLang="zh-CN"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en-US" altLang="zh-CN" dirty="0" err="1">
                <a:latin typeface="微软雅黑" panose="020B0503020204020204" pitchFamily="34" charset="-122"/>
                <a:ea typeface="微软雅黑" panose="020B0503020204020204" pitchFamily="34" charset="-122"/>
              </a:rPr>
              <a:t>Iptables</a:t>
            </a:r>
            <a:r>
              <a:rPr lang="zh-CN" altLang="en-US" dirty="0">
                <a:latin typeface="微软雅黑" panose="020B0503020204020204" pitchFamily="34" charset="-122"/>
                <a:ea typeface="微软雅黑" panose="020B0503020204020204" pitchFamily="34" charset="-122"/>
              </a:rPr>
              <a:t>基本规则</a:t>
            </a:r>
            <a:endParaRPr lang="en-US" altLang="zh-CN"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dirty="0" err="1">
                <a:latin typeface="微软雅黑" panose="020B0503020204020204" pitchFamily="34" charset="-122"/>
                <a:ea typeface="微软雅黑" panose="020B0503020204020204" pitchFamily="34" charset="-122"/>
              </a:rPr>
              <a:t>Iptables</a:t>
            </a:r>
            <a:r>
              <a:rPr lang="en-US" altLang="zh-CN" dirty="0">
                <a:latin typeface="微软雅黑" panose="020B0503020204020204" pitchFamily="34" charset="-122"/>
                <a:ea typeface="微软雅黑" panose="020B0503020204020204" pitchFamily="34" charset="-122"/>
              </a:rPr>
              <a:t> [-t table] command [match][target]</a:t>
            </a:r>
          </a:p>
          <a:p>
            <a:pPr>
              <a:buFont typeface="Wingdings" panose="05000000000000000000" pitchFamily="2" charset="2"/>
              <a:buChar char="Ø"/>
            </a:pPr>
            <a:r>
              <a:rPr lang="en-US" altLang="zh-CN" dirty="0" err="1">
                <a:latin typeface="微软雅黑" panose="020B0503020204020204" pitchFamily="34" charset="-122"/>
                <a:ea typeface="微软雅黑" panose="020B0503020204020204" pitchFamily="34" charset="-122"/>
              </a:rPr>
              <a:t>Iptables</a:t>
            </a:r>
            <a:r>
              <a:rPr lang="zh-CN" altLang="en-US" dirty="0">
                <a:latin typeface="微软雅黑" panose="020B0503020204020204" pitchFamily="34" charset="-122"/>
                <a:ea typeface="微软雅黑" panose="020B0503020204020204" pitchFamily="34" charset="-122"/>
              </a:rPr>
              <a:t>基本应用</a:t>
            </a:r>
            <a:endParaRPr lang="en-US" altLang="zh-CN"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dirty="0" err="1">
                <a:latin typeface="微软雅黑" panose="020B0503020204020204" pitchFamily="34" charset="-122"/>
                <a:ea typeface="微软雅黑" panose="020B0503020204020204" pitchFamily="34" charset="-122"/>
              </a:rPr>
              <a:t>Iptables</a:t>
            </a:r>
            <a:r>
              <a:rPr lang="en-US" altLang="zh-CN" dirty="0">
                <a:latin typeface="微软雅黑" panose="020B0503020204020204" pitchFamily="34" charset="-122"/>
                <a:ea typeface="微软雅黑" panose="020B0503020204020204" pitchFamily="34" charset="-122"/>
              </a:rPr>
              <a:t> –A INPUT –s 202.2.2.2 –j ACCEPT</a:t>
            </a:r>
          </a:p>
          <a:p>
            <a:pPr lvl="1">
              <a:buFont typeface="Wingdings" panose="05000000000000000000" pitchFamily="2" charset="2"/>
              <a:buChar char="Ø"/>
            </a:pPr>
            <a:r>
              <a:rPr lang="en-US" altLang="zh-CN" dirty="0" err="1">
                <a:latin typeface="微软雅黑" panose="020B0503020204020204" pitchFamily="34" charset="-122"/>
                <a:ea typeface="微软雅黑" panose="020B0503020204020204" pitchFamily="34" charset="-122"/>
              </a:rPr>
              <a:t>Iptables</a:t>
            </a:r>
            <a:r>
              <a:rPr lang="en-US" altLang="zh-CN" dirty="0">
                <a:latin typeface="微软雅黑" panose="020B0503020204020204" pitchFamily="34" charset="-122"/>
                <a:ea typeface="微软雅黑" panose="020B0503020204020204" pitchFamily="34" charset="-122"/>
              </a:rPr>
              <a:t> –D INPUT –p </a:t>
            </a:r>
            <a:r>
              <a:rPr lang="en-US" altLang="zh-CN" dirty="0" err="1">
                <a:latin typeface="微软雅黑" panose="020B0503020204020204" pitchFamily="34" charset="-122"/>
                <a:ea typeface="微软雅黑" panose="020B0503020204020204" pitchFamily="34" charset="-122"/>
              </a:rPr>
              <a:t>tcp</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dport</a:t>
            </a:r>
            <a:r>
              <a:rPr lang="en-US" altLang="zh-CN" dirty="0">
                <a:latin typeface="微软雅黑" panose="020B0503020204020204" pitchFamily="34" charset="-122"/>
                <a:ea typeface="微软雅黑" panose="020B0503020204020204" pitchFamily="34" charset="-122"/>
              </a:rPr>
              <a:t> 80 –j DROP</a:t>
            </a:r>
          </a:p>
        </p:txBody>
      </p:sp>
    </p:spTree>
    <p:extLst>
      <p:ext uri="{BB962C8B-B14F-4D97-AF65-F5344CB8AC3E}">
        <p14:creationId xmlns:p14="http://schemas.microsoft.com/office/powerpoint/2010/main" val="2170101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使用安全软件</a:t>
            </a:r>
            <a:r>
              <a:rPr lang="en-US" altLang="zh-CN" dirty="0" smtClean="0"/>
              <a:t>——</a:t>
            </a:r>
            <a:r>
              <a:rPr lang="zh-CN" altLang="en-US" dirty="0"/>
              <a:t>使用主机</a:t>
            </a:r>
            <a:r>
              <a:rPr lang="zh-CN" altLang="en-US" dirty="0" smtClean="0"/>
              <a:t>防火墙（</a:t>
            </a:r>
            <a:r>
              <a:rPr lang="en-US" altLang="zh-CN" dirty="0" smtClean="0"/>
              <a:t>2</a:t>
            </a:r>
            <a:r>
              <a:rPr lang="zh-CN" altLang="en-US" dirty="0" smtClean="0"/>
              <a:t>）</a:t>
            </a:r>
            <a:endParaRPr lang="zh-CN" altLang="en-US" dirty="0"/>
          </a:p>
        </p:txBody>
      </p:sp>
      <p:sp>
        <p:nvSpPr>
          <p:cNvPr id="5" name="内容占位符 4"/>
          <p:cNvSpPr>
            <a:spLocks noGrp="1"/>
          </p:cNvSpPr>
          <p:nvPr>
            <p:ph idx="1"/>
          </p:nvPr>
        </p:nvSpPr>
        <p:spPr/>
        <p:txBody>
          <a:bodyPr/>
          <a:lstStyle/>
          <a:p>
            <a:r>
              <a:rPr lang="en-US" altLang="zh-CN" dirty="0" err="1" smtClean="0"/>
              <a:t>Iptables</a:t>
            </a:r>
            <a:endParaRPr lang="en-US" altLang="zh-CN" dirty="0" smtClean="0"/>
          </a:p>
          <a:p>
            <a:pPr lvl="1"/>
            <a:r>
              <a:rPr lang="zh-CN" altLang="zh-CN" dirty="0" smtClean="0"/>
              <a:t>已内</a:t>
            </a:r>
            <a:r>
              <a:rPr lang="zh-CN" altLang="zh-CN" dirty="0"/>
              <a:t>嵌到</a:t>
            </a:r>
            <a:r>
              <a:rPr lang="en-US" altLang="zh-CN" dirty="0"/>
              <a:t>Linux</a:t>
            </a:r>
            <a:r>
              <a:rPr lang="zh-CN" altLang="zh-CN" dirty="0"/>
              <a:t>系统</a:t>
            </a:r>
            <a:r>
              <a:rPr lang="zh-CN" altLang="zh-CN" dirty="0" smtClean="0"/>
              <a:t>中</a:t>
            </a:r>
            <a:endParaRPr lang="en-US" altLang="zh-CN" dirty="0" smtClean="0"/>
          </a:p>
          <a:p>
            <a:pPr lvl="1"/>
            <a:r>
              <a:rPr lang="zh-CN" altLang="zh-CN" dirty="0" smtClean="0"/>
              <a:t>功能</a:t>
            </a:r>
            <a:r>
              <a:rPr lang="zh-CN" altLang="en-US" dirty="0" smtClean="0"/>
              <a:t>较</a:t>
            </a:r>
            <a:r>
              <a:rPr lang="zh-CN" altLang="zh-CN" dirty="0" smtClean="0"/>
              <a:t>强大</a:t>
            </a:r>
            <a:endParaRPr lang="en-US" altLang="zh-CN" dirty="0" smtClean="0"/>
          </a:p>
          <a:p>
            <a:r>
              <a:rPr lang="zh-CN" altLang="zh-CN" dirty="0" smtClean="0"/>
              <a:t>建议</a:t>
            </a:r>
            <a:r>
              <a:rPr lang="zh-CN" altLang="zh-CN" dirty="0"/>
              <a:t>设置</a:t>
            </a:r>
            <a:r>
              <a:rPr lang="en-US" altLang="zh-CN" dirty="0"/>
              <a:t>Linux</a:t>
            </a:r>
            <a:r>
              <a:rPr lang="zh-CN" altLang="zh-CN" dirty="0"/>
              <a:t>开机后自动启动该防火墙</a:t>
            </a:r>
            <a:endParaRPr lang="zh-CN" altLang="en-US" dirty="0"/>
          </a:p>
        </p:txBody>
      </p:sp>
    </p:spTree>
    <p:extLst>
      <p:ext uri="{BB962C8B-B14F-4D97-AF65-F5344CB8AC3E}">
        <p14:creationId xmlns:p14="http://schemas.microsoft.com/office/powerpoint/2010/main" val="3131247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使用安全软件</a:t>
            </a:r>
            <a:r>
              <a:rPr lang="en-US" altLang="zh-CN" dirty="0"/>
              <a:t>——</a:t>
            </a:r>
            <a:r>
              <a:rPr lang="zh-CN" altLang="en-US" dirty="0" smtClean="0"/>
              <a:t>使用</a:t>
            </a:r>
            <a:r>
              <a:rPr lang="zh-CN" altLang="en-US" dirty="0"/>
              <a:t>最新版本安全软件</a:t>
            </a:r>
          </a:p>
        </p:txBody>
      </p:sp>
      <p:sp>
        <p:nvSpPr>
          <p:cNvPr id="3" name="内容占位符 2"/>
          <p:cNvSpPr>
            <a:spLocks noGrp="1"/>
          </p:cNvSpPr>
          <p:nvPr>
            <p:ph idx="1"/>
          </p:nvPr>
        </p:nvSpPr>
        <p:spPr/>
        <p:txBody>
          <a:bodyPr/>
          <a:lstStyle/>
          <a:p>
            <a:r>
              <a:rPr lang="zh-CN" altLang="en-US" dirty="0" smtClean="0"/>
              <a:t>使用官方安全软件</a:t>
            </a:r>
            <a:endParaRPr lang="en-US" altLang="zh-CN" dirty="0" smtClean="0"/>
          </a:p>
          <a:p>
            <a:pPr lvl="1"/>
            <a:r>
              <a:rPr lang="en-US" altLang="zh-CN" dirty="0" err="1" smtClean="0"/>
              <a:t>openssh</a:t>
            </a:r>
            <a:endParaRPr lang="en-US" altLang="zh-CN" dirty="0" smtClean="0"/>
          </a:p>
          <a:p>
            <a:pPr lvl="1"/>
            <a:r>
              <a:rPr lang="en-US" altLang="zh-CN" dirty="0" err="1" smtClean="0"/>
              <a:t>openssl</a:t>
            </a:r>
            <a:endParaRPr lang="en-US" altLang="zh-CN" dirty="0" smtClean="0"/>
          </a:p>
          <a:p>
            <a:pPr lvl="1"/>
            <a:r>
              <a:rPr lang="en-US" altLang="zh-CN" dirty="0" smtClean="0"/>
              <a:t>snort</a:t>
            </a:r>
            <a:endParaRPr lang="en-US" altLang="zh-CN" dirty="0"/>
          </a:p>
          <a:p>
            <a:pPr lvl="1"/>
            <a:r>
              <a:rPr lang="en-US" altLang="zh-CN" dirty="0" smtClean="0"/>
              <a:t>…</a:t>
            </a:r>
          </a:p>
          <a:p>
            <a:r>
              <a:rPr lang="zh-CN" altLang="en-US" dirty="0" smtClean="0"/>
              <a:t>使用最新版软件</a:t>
            </a:r>
            <a:endParaRPr lang="en-US" altLang="zh-CN" dirty="0" smtClean="0"/>
          </a:p>
          <a:p>
            <a:pPr lvl="1"/>
            <a:r>
              <a:rPr lang="zh-CN" altLang="en-US" dirty="0" smtClean="0"/>
              <a:t>及时消除安全隐患</a:t>
            </a:r>
            <a:endParaRPr lang="zh-CN" altLang="en-US" dirty="0"/>
          </a:p>
        </p:txBody>
      </p:sp>
      <p:pic>
        <p:nvPicPr>
          <p:cNvPr id="1026" name="Picture 2" descr="http://e.hiphotos.baidu.com/baike/c0%3Dbaike92%2C5%2C5%2C92%2C30%3Bt%3Dgif/sign=96b1d058d5ca7bcb6976cf7ddf600006/71cf3bc79f3df8dc35bf660acf11728b461028af.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96400" y="4221088"/>
            <a:ext cx="1178493" cy="1418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348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smtClean="0"/>
              <a:t>知识域：操作系统安全</a:t>
            </a:r>
          </a:p>
        </p:txBody>
      </p:sp>
      <p:sp>
        <p:nvSpPr>
          <p:cNvPr id="10243" name="内容占位符 2"/>
          <p:cNvSpPr>
            <a:spLocks noGrp="1"/>
          </p:cNvSpPr>
          <p:nvPr>
            <p:ph idx="1"/>
          </p:nvPr>
        </p:nvSpPr>
        <p:spPr/>
        <p:txBody>
          <a:bodyPr/>
          <a:lstStyle/>
          <a:p>
            <a:pPr lvl="0"/>
            <a:r>
              <a:rPr lang="zh-CN" altLang="zh-CN" dirty="0" smtClean="0"/>
              <a:t>知</a:t>
            </a:r>
            <a:r>
              <a:rPr lang="zh-CN" altLang="zh-CN" dirty="0"/>
              <a:t>识子域：安全操作系统</a:t>
            </a:r>
          </a:p>
          <a:p>
            <a:pPr lvl="1"/>
            <a:r>
              <a:rPr lang="zh-CN" altLang="zh-CN" dirty="0"/>
              <a:t>了解安全操作系统的发展</a:t>
            </a:r>
          </a:p>
          <a:p>
            <a:pPr lvl="1"/>
            <a:r>
              <a:rPr lang="zh-CN" altLang="zh-CN" dirty="0"/>
              <a:t>了解安全操作系统的设计原则</a:t>
            </a:r>
          </a:p>
        </p:txBody>
      </p:sp>
    </p:spTree>
    <p:extLst>
      <p:ext uri="{BB962C8B-B14F-4D97-AF65-F5344CB8AC3E}">
        <p14:creationId xmlns:p14="http://schemas.microsoft.com/office/powerpoint/2010/main" val="610289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a:t>安全操作系统概念</a:t>
            </a:r>
            <a:endParaRPr lang="zh-CN" altLang="en-US" dirty="0" smtClean="0"/>
          </a:p>
        </p:txBody>
      </p:sp>
      <p:sp>
        <p:nvSpPr>
          <p:cNvPr id="10243" name="内容占位符 2"/>
          <p:cNvSpPr>
            <a:spLocks noGrp="1"/>
          </p:cNvSpPr>
          <p:nvPr>
            <p:ph idx="1"/>
          </p:nvPr>
        </p:nvSpPr>
        <p:spPr/>
        <p:txBody>
          <a:bodyPr/>
          <a:lstStyle/>
          <a:p>
            <a:r>
              <a:rPr lang="zh-CN" altLang="zh-CN" dirty="0"/>
              <a:t>操作系统</a:t>
            </a:r>
            <a:r>
              <a:rPr lang="zh-CN" altLang="zh-CN" dirty="0" smtClean="0"/>
              <a:t>安全</a:t>
            </a:r>
            <a:endParaRPr lang="en-US" altLang="zh-CN" dirty="0" smtClean="0"/>
          </a:p>
          <a:p>
            <a:pPr lvl="1"/>
            <a:r>
              <a:rPr lang="zh-CN" altLang="en-US" dirty="0" smtClean="0"/>
              <a:t>安全设置</a:t>
            </a:r>
            <a:endParaRPr lang="en-US" altLang="zh-CN" dirty="0" smtClean="0"/>
          </a:p>
          <a:p>
            <a:pPr lvl="1"/>
            <a:r>
              <a:rPr lang="zh-CN" altLang="en-US" dirty="0" smtClean="0"/>
              <a:t>安全增强</a:t>
            </a:r>
            <a:endParaRPr lang="en-US" altLang="zh-CN" dirty="0"/>
          </a:p>
          <a:p>
            <a:r>
              <a:rPr lang="zh-CN" altLang="zh-CN" dirty="0" smtClean="0"/>
              <a:t>安全操作系统</a:t>
            </a:r>
            <a:endParaRPr lang="en-US" altLang="zh-CN" dirty="0" smtClean="0"/>
          </a:p>
          <a:p>
            <a:pPr lvl="1"/>
            <a:r>
              <a:rPr lang="zh-CN" altLang="zh-CN" dirty="0"/>
              <a:t>可信计算机系统评价标准（</a:t>
            </a:r>
            <a:r>
              <a:rPr lang="en-US" altLang="zh-CN" dirty="0" err="1"/>
              <a:t>Truested</a:t>
            </a:r>
            <a:r>
              <a:rPr lang="en-US" altLang="zh-CN" dirty="0"/>
              <a:t> Computer Security Evaluation </a:t>
            </a:r>
            <a:r>
              <a:rPr lang="en-US" altLang="zh-CN" dirty="0" err="1"/>
              <a:t>Critria</a:t>
            </a:r>
            <a:r>
              <a:rPr lang="zh-CN" altLang="zh-CN" dirty="0"/>
              <a:t>，</a:t>
            </a:r>
            <a:r>
              <a:rPr lang="en-US" altLang="zh-CN" dirty="0"/>
              <a:t>TCSEC</a:t>
            </a:r>
            <a:r>
              <a:rPr lang="zh-CN" altLang="zh-CN" dirty="0" smtClean="0"/>
              <a:t>）</a:t>
            </a:r>
            <a:endParaRPr lang="en-US" altLang="zh-CN" dirty="0" smtClean="0"/>
          </a:p>
          <a:p>
            <a:pPr lvl="1"/>
            <a:r>
              <a:rPr lang="zh-CN" altLang="zh-CN" dirty="0"/>
              <a:t>可信操作系统</a:t>
            </a:r>
            <a:endParaRPr lang="zh-CN" altLang="en-US" dirty="0" smtClean="0"/>
          </a:p>
        </p:txBody>
      </p:sp>
    </p:spTree>
    <p:extLst>
      <p:ext uri="{BB962C8B-B14F-4D97-AF65-F5344CB8AC3E}">
        <p14:creationId xmlns:p14="http://schemas.microsoft.com/office/powerpoint/2010/main" val="3629581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392" y="260351"/>
            <a:ext cx="7164399" cy="487363"/>
          </a:xfrm>
        </p:spPr>
        <p:txBody>
          <a:bodyPr/>
          <a:lstStyle/>
          <a:p>
            <a:r>
              <a:rPr lang="en-US" altLang="zh-CN" dirty="0"/>
              <a:t>Linux</a:t>
            </a:r>
            <a:r>
              <a:rPr lang="zh-CN" altLang="en-US" dirty="0"/>
              <a:t>系统标识与鉴别</a:t>
            </a:r>
            <a:r>
              <a:rPr lang="en-US" altLang="zh-CN" dirty="0" smtClean="0"/>
              <a:t>-</a:t>
            </a:r>
            <a:r>
              <a:rPr lang="zh-CN" altLang="en-US" dirty="0" smtClean="0"/>
              <a:t>帐号信息存储</a:t>
            </a:r>
            <a:endParaRPr lang="zh-CN" altLang="en-US" dirty="0"/>
          </a:p>
        </p:txBody>
      </p:sp>
      <p:sp>
        <p:nvSpPr>
          <p:cNvPr id="3" name="内容占位符 2"/>
          <p:cNvSpPr>
            <a:spLocks noGrp="1"/>
          </p:cNvSpPr>
          <p:nvPr>
            <p:ph idx="1"/>
          </p:nvPr>
        </p:nvSpPr>
        <p:spPr/>
        <p:txBody>
          <a:bodyPr/>
          <a:lstStyle/>
          <a:p>
            <a:r>
              <a:rPr lang="zh-CN" altLang="en-US" dirty="0"/>
              <a:t>信息存储</a:t>
            </a:r>
            <a:endParaRPr lang="en-US" altLang="zh-CN" dirty="0"/>
          </a:p>
          <a:p>
            <a:pPr lvl="1"/>
            <a:r>
              <a:rPr lang="zh-CN" altLang="en-US" dirty="0"/>
              <a:t>用户信息</a:t>
            </a:r>
            <a:r>
              <a:rPr lang="zh-CN" altLang="en-US" dirty="0" smtClean="0"/>
              <a:t>：</a:t>
            </a:r>
            <a:endParaRPr lang="en-US" altLang="zh-CN" dirty="0" smtClean="0"/>
          </a:p>
          <a:p>
            <a:pPr lvl="2"/>
            <a:r>
              <a:rPr lang="en-US" altLang="zh-CN" dirty="0" smtClean="0"/>
              <a:t>/</a:t>
            </a:r>
            <a:r>
              <a:rPr lang="en-US" altLang="zh-CN" dirty="0" err="1" smtClean="0"/>
              <a:t>etc</a:t>
            </a:r>
            <a:r>
              <a:rPr lang="en-US" altLang="zh-CN" dirty="0" smtClean="0"/>
              <a:t>/</a:t>
            </a:r>
            <a:r>
              <a:rPr lang="en-US" altLang="zh-CN" dirty="0" err="1" smtClean="0"/>
              <a:t>passwd</a:t>
            </a:r>
            <a:endParaRPr lang="en-US" altLang="zh-CN" dirty="0" smtClean="0"/>
          </a:p>
          <a:p>
            <a:pPr lvl="2"/>
            <a:r>
              <a:rPr lang="en-US" altLang="zh-CN" dirty="0" smtClean="0"/>
              <a:t>/</a:t>
            </a:r>
            <a:r>
              <a:rPr lang="en-US" altLang="zh-CN" dirty="0" err="1" smtClean="0"/>
              <a:t>etc</a:t>
            </a:r>
            <a:r>
              <a:rPr lang="en-US" altLang="zh-CN" dirty="0" smtClean="0"/>
              <a:t>/shadow</a:t>
            </a:r>
            <a:endParaRPr lang="en-US" altLang="zh-CN" dirty="0"/>
          </a:p>
          <a:p>
            <a:pPr lvl="1"/>
            <a:r>
              <a:rPr lang="zh-CN" altLang="en-US" dirty="0"/>
              <a:t>组信</a:t>
            </a:r>
            <a:r>
              <a:rPr lang="zh-CN" altLang="en-US" dirty="0" smtClean="0"/>
              <a:t>息</a:t>
            </a:r>
            <a:endParaRPr lang="en-US" altLang="zh-CN" dirty="0" smtClean="0"/>
          </a:p>
          <a:p>
            <a:pPr lvl="2"/>
            <a:r>
              <a:rPr lang="en-US" altLang="zh-CN" dirty="0" smtClean="0"/>
              <a:t>/</a:t>
            </a:r>
            <a:r>
              <a:rPr lang="en-US" altLang="zh-CN" dirty="0" err="1" smtClean="0"/>
              <a:t>etc</a:t>
            </a:r>
            <a:r>
              <a:rPr lang="en-US" altLang="zh-CN" dirty="0" smtClean="0"/>
              <a:t>/group</a:t>
            </a:r>
          </a:p>
          <a:p>
            <a:pPr lvl="2"/>
            <a:r>
              <a:rPr lang="en-US" altLang="zh-CN" dirty="0" smtClean="0"/>
              <a:t>/</a:t>
            </a:r>
            <a:r>
              <a:rPr lang="en-US" altLang="zh-CN" dirty="0" err="1" smtClean="0"/>
              <a:t>etc</a:t>
            </a:r>
            <a:r>
              <a:rPr lang="en-US" altLang="zh-CN" dirty="0" smtClean="0"/>
              <a:t>/</a:t>
            </a:r>
            <a:r>
              <a:rPr lang="en-US" altLang="zh-CN" dirty="0" err="1" smtClean="0"/>
              <a:t>gshadow</a:t>
            </a:r>
            <a:endParaRPr lang="en-US" altLang="zh-CN" dirty="0"/>
          </a:p>
          <a:p>
            <a:endParaRPr lang="zh-CN" altLang="en-US" dirty="0"/>
          </a:p>
        </p:txBody>
      </p:sp>
    </p:spTree>
    <p:extLst>
      <p:ext uri="{BB962C8B-B14F-4D97-AF65-F5344CB8AC3E}">
        <p14:creationId xmlns:p14="http://schemas.microsoft.com/office/powerpoint/2010/main" val="1592895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smtClean="0"/>
              <a:t>安全操作系统研究概况</a:t>
            </a:r>
          </a:p>
        </p:txBody>
      </p:sp>
      <p:sp>
        <p:nvSpPr>
          <p:cNvPr id="10243" name="内容占位符 2"/>
          <p:cNvSpPr>
            <a:spLocks noGrp="1"/>
          </p:cNvSpPr>
          <p:nvPr>
            <p:ph idx="1"/>
          </p:nvPr>
        </p:nvSpPr>
        <p:spPr/>
        <p:txBody>
          <a:bodyPr/>
          <a:lstStyle/>
          <a:p>
            <a:r>
              <a:rPr lang="en-US" altLang="zh-CN" dirty="0" smtClean="0"/>
              <a:t>1965</a:t>
            </a:r>
            <a:r>
              <a:rPr lang="zh-CN" altLang="zh-CN" dirty="0" smtClean="0"/>
              <a:t>年</a:t>
            </a:r>
            <a:r>
              <a:rPr lang="zh-CN" altLang="en-US" dirty="0" smtClean="0"/>
              <a:t>，</a:t>
            </a:r>
            <a:r>
              <a:rPr lang="en-US" altLang="zh-CN" dirty="0" smtClean="0"/>
              <a:t>Multics</a:t>
            </a:r>
          </a:p>
          <a:p>
            <a:r>
              <a:rPr lang="en-US" altLang="zh-CN" dirty="0"/>
              <a:t>1973</a:t>
            </a:r>
            <a:r>
              <a:rPr lang="zh-CN" altLang="en-US" dirty="0"/>
              <a:t>年</a:t>
            </a:r>
            <a:r>
              <a:rPr lang="zh-CN" altLang="en-US" dirty="0" smtClean="0"/>
              <a:t>，安全模型</a:t>
            </a:r>
            <a:endParaRPr lang="en-US" altLang="zh-CN" dirty="0" smtClean="0"/>
          </a:p>
          <a:p>
            <a:pPr lvl="1"/>
            <a:r>
              <a:rPr lang="en-US" altLang="zh-CN" dirty="0" smtClean="0"/>
              <a:t>BLP</a:t>
            </a:r>
            <a:r>
              <a:rPr lang="zh-CN" altLang="en-US" dirty="0" smtClean="0"/>
              <a:t>模型：信息</a:t>
            </a:r>
            <a:r>
              <a:rPr lang="zh-CN" altLang="en-US" dirty="0"/>
              <a:t>的</a:t>
            </a:r>
            <a:r>
              <a:rPr lang="zh-CN" altLang="en-US" dirty="0" smtClean="0"/>
              <a:t>保密性</a:t>
            </a:r>
            <a:endParaRPr lang="en-US" altLang="zh-CN" dirty="0" smtClean="0"/>
          </a:p>
          <a:p>
            <a:pPr lvl="1"/>
            <a:r>
              <a:rPr lang="en-US" altLang="zh-CN" dirty="0" err="1"/>
              <a:t>Biba</a:t>
            </a:r>
            <a:r>
              <a:rPr lang="zh-CN" altLang="en-US" dirty="0" smtClean="0"/>
              <a:t>模型：信息</a:t>
            </a:r>
            <a:r>
              <a:rPr lang="zh-CN" altLang="en-US" dirty="0"/>
              <a:t>的</a:t>
            </a:r>
            <a:r>
              <a:rPr lang="zh-CN" altLang="en-US" dirty="0" smtClean="0"/>
              <a:t>完整性</a:t>
            </a:r>
            <a:endParaRPr lang="en-US" altLang="zh-CN" dirty="0" smtClean="0"/>
          </a:p>
          <a:p>
            <a:r>
              <a:rPr lang="en-US" altLang="zh-CN" dirty="0" smtClean="0"/>
              <a:t>1969</a:t>
            </a:r>
            <a:r>
              <a:rPr lang="zh-CN" altLang="en-US" dirty="0" smtClean="0"/>
              <a:t>年，</a:t>
            </a:r>
            <a:r>
              <a:rPr lang="en-US" altLang="zh-CN" dirty="0" smtClean="0"/>
              <a:t>Adept-50</a:t>
            </a:r>
          </a:p>
          <a:p>
            <a:r>
              <a:rPr lang="en-US" altLang="zh-CN" dirty="0"/>
              <a:t>1986</a:t>
            </a:r>
            <a:r>
              <a:rPr lang="zh-CN" altLang="en-US" dirty="0" smtClean="0"/>
              <a:t>年，</a:t>
            </a:r>
            <a:r>
              <a:rPr lang="en-US" altLang="zh-CN" dirty="0" err="1" smtClean="0"/>
              <a:t>SeeureXeniX</a:t>
            </a:r>
            <a:r>
              <a:rPr lang="zh-CN" altLang="en-US" dirty="0" smtClean="0"/>
              <a:t>，</a:t>
            </a:r>
            <a:r>
              <a:rPr lang="en-US" altLang="zh-CN" dirty="0" smtClean="0"/>
              <a:t>B2</a:t>
            </a:r>
          </a:p>
          <a:p>
            <a:r>
              <a:rPr lang="en-US" altLang="zh-CN" dirty="0"/>
              <a:t>1987</a:t>
            </a:r>
            <a:r>
              <a:rPr lang="zh-CN" altLang="en-US" dirty="0" smtClean="0"/>
              <a:t>年，</a:t>
            </a:r>
            <a:r>
              <a:rPr lang="en-US" altLang="zh-CN" dirty="0" err="1"/>
              <a:t>TMach</a:t>
            </a:r>
            <a:r>
              <a:rPr lang="en-US" altLang="zh-CN" dirty="0"/>
              <a:t>(</a:t>
            </a:r>
            <a:r>
              <a:rPr lang="en-US" altLang="zh-CN" dirty="0" err="1"/>
              <a:t>TrustedMach</a:t>
            </a:r>
            <a:r>
              <a:rPr lang="en-US" altLang="zh-CN" dirty="0" smtClean="0"/>
              <a:t>)</a:t>
            </a:r>
            <a:r>
              <a:rPr lang="zh-CN" altLang="en-US" dirty="0" smtClean="0"/>
              <a:t>，</a:t>
            </a:r>
            <a:r>
              <a:rPr lang="en-US" altLang="zh-CN" dirty="0" smtClean="0"/>
              <a:t>B3</a:t>
            </a:r>
          </a:p>
          <a:p>
            <a:r>
              <a:rPr lang="zh-CN" altLang="en-US" dirty="0" smtClean="0"/>
              <a:t>近年来</a:t>
            </a:r>
            <a:endParaRPr lang="en-US" altLang="zh-CN" dirty="0" smtClean="0"/>
          </a:p>
          <a:p>
            <a:pPr lvl="1"/>
            <a:r>
              <a:rPr lang="en-US" altLang="zh-CN" dirty="0"/>
              <a:t>Trusted </a:t>
            </a:r>
            <a:r>
              <a:rPr lang="en-US" altLang="zh-CN" dirty="0" smtClean="0"/>
              <a:t>BSD</a:t>
            </a:r>
          </a:p>
          <a:p>
            <a:pPr lvl="1"/>
            <a:r>
              <a:rPr lang="en-US" altLang="zh-CN" dirty="0" err="1" smtClean="0"/>
              <a:t>SELinux</a:t>
            </a:r>
            <a:endParaRPr lang="en-US" altLang="zh-CN" dirty="0" smtClean="0"/>
          </a:p>
          <a:p>
            <a:pPr lvl="1"/>
            <a:r>
              <a:rPr lang="en-US" altLang="zh-CN" dirty="0" err="1" smtClean="0"/>
              <a:t>AppArmor</a:t>
            </a:r>
            <a:endParaRPr lang="zh-CN" altLang="zh-CN" dirty="0" smtClean="0"/>
          </a:p>
          <a:p>
            <a:endParaRPr lang="zh-CN" altLang="en-US" dirty="0" smtClean="0"/>
          </a:p>
        </p:txBody>
      </p:sp>
    </p:spTree>
    <p:extLst>
      <p:ext uri="{BB962C8B-B14F-4D97-AF65-F5344CB8AC3E}">
        <p14:creationId xmlns:p14="http://schemas.microsoft.com/office/powerpoint/2010/main" val="212940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dirty="0" err="1" smtClean="0"/>
              <a:t>SELinux</a:t>
            </a:r>
            <a:r>
              <a:rPr lang="zh-CN" altLang="en-US" dirty="0" smtClean="0"/>
              <a:t>简介</a:t>
            </a:r>
          </a:p>
        </p:txBody>
      </p:sp>
      <p:sp>
        <p:nvSpPr>
          <p:cNvPr id="10243" name="内容占位符 2"/>
          <p:cNvSpPr>
            <a:spLocks noGrp="1"/>
          </p:cNvSpPr>
          <p:nvPr>
            <p:ph idx="1"/>
          </p:nvPr>
        </p:nvSpPr>
        <p:spPr/>
        <p:txBody>
          <a:bodyPr/>
          <a:lstStyle/>
          <a:p>
            <a:r>
              <a:rPr lang="en-US" altLang="zh-CN" dirty="0" err="1" smtClean="0"/>
              <a:t>SELinux</a:t>
            </a:r>
            <a:endParaRPr lang="en-US" altLang="zh-CN" dirty="0" smtClean="0"/>
          </a:p>
          <a:p>
            <a:pPr lvl="1"/>
            <a:r>
              <a:rPr lang="zh-CN" altLang="en-US" dirty="0" smtClean="0"/>
              <a:t>安全</a:t>
            </a:r>
            <a:r>
              <a:rPr lang="zh-CN" altLang="en-US" dirty="0"/>
              <a:t>增强</a:t>
            </a:r>
            <a:r>
              <a:rPr lang="en-US" altLang="zh-CN" dirty="0"/>
              <a:t>Linux</a:t>
            </a:r>
            <a:r>
              <a:rPr lang="zh-CN" altLang="en-US" dirty="0"/>
              <a:t>（</a:t>
            </a:r>
            <a:r>
              <a:rPr lang="en-US" altLang="zh-CN" dirty="0"/>
              <a:t>Security Enhanced Linux</a:t>
            </a:r>
            <a:r>
              <a:rPr lang="zh-CN" altLang="en-US" dirty="0" smtClean="0"/>
              <a:t>）</a:t>
            </a:r>
            <a:endParaRPr lang="en-US" altLang="zh-CN" dirty="0" smtClean="0"/>
          </a:p>
          <a:p>
            <a:pPr lvl="1"/>
            <a:r>
              <a:rPr lang="zh-CN" altLang="en-US" dirty="0" smtClean="0"/>
              <a:t>安全子系统</a:t>
            </a:r>
            <a:endParaRPr lang="en-US" altLang="zh-CN" dirty="0" smtClean="0"/>
          </a:p>
          <a:p>
            <a:pPr lvl="1"/>
            <a:r>
              <a:rPr lang="zh-CN" altLang="en-US" dirty="0"/>
              <a:t>强制访问控制</a:t>
            </a:r>
            <a:r>
              <a:rPr lang="zh-CN" altLang="en-US" dirty="0" smtClean="0"/>
              <a:t>（</a:t>
            </a:r>
            <a:r>
              <a:rPr lang="en-US" altLang="zh-CN" dirty="0" smtClean="0"/>
              <a:t>MAC</a:t>
            </a:r>
            <a:r>
              <a:rPr lang="zh-CN" altLang="en-US" dirty="0" smtClean="0"/>
              <a:t>）</a:t>
            </a:r>
            <a:endParaRPr lang="en-US" altLang="zh-CN" dirty="0" smtClean="0"/>
          </a:p>
          <a:p>
            <a:pPr lvl="1"/>
            <a:r>
              <a:rPr lang="zh-CN" altLang="en-US" dirty="0"/>
              <a:t>美国国家安全局</a:t>
            </a:r>
            <a:r>
              <a:rPr lang="zh-CN" altLang="en-US" dirty="0" smtClean="0"/>
              <a:t>开发</a:t>
            </a:r>
            <a:endParaRPr lang="en-US" altLang="zh-CN" dirty="0" smtClean="0"/>
          </a:p>
          <a:p>
            <a:pPr lvl="1"/>
            <a:r>
              <a:rPr lang="zh-CN" altLang="en-US" dirty="0" smtClean="0"/>
              <a:t>以</a:t>
            </a:r>
            <a:r>
              <a:rPr lang="en-US" altLang="zh-CN" dirty="0"/>
              <a:t>GNU GPL</a:t>
            </a:r>
            <a:r>
              <a:rPr lang="zh-CN" altLang="en-US" dirty="0"/>
              <a:t>形式开源发布</a:t>
            </a:r>
            <a:endParaRPr lang="en-US" altLang="zh-CN" dirty="0" smtClean="0"/>
          </a:p>
          <a:p>
            <a:endParaRPr lang="zh-CN" altLang="en-US" dirty="0" smtClean="0"/>
          </a:p>
        </p:txBody>
      </p:sp>
    </p:spTree>
    <p:extLst>
      <p:ext uri="{BB962C8B-B14F-4D97-AF65-F5344CB8AC3E}">
        <p14:creationId xmlns:p14="http://schemas.microsoft.com/office/powerpoint/2010/main" val="116015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pPr>
            <a:r>
              <a:rPr lang="zh-CN" altLang="en-US" sz="1800" dirty="0"/>
              <a:t>用户类型</a:t>
            </a:r>
            <a:endParaRPr lang="en-US" altLang="zh-CN" sz="1800" dirty="0"/>
          </a:p>
          <a:p>
            <a:pPr marL="0" indent="0">
              <a:lnSpc>
                <a:spcPct val="150000"/>
              </a:lnSpc>
              <a:buNone/>
            </a:pPr>
            <a:r>
              <a:rPr lang="en-US" altLang="zh-CN" sz="1800" dirty="0"/>
              <a:t>Linux</a:t>
            </a:r>
            <a:r>
              <a:rPr lang="zh-CN" altLang="en-US" sz="1800" dirty="0"/>
              <a:t>用户类型分为三类：超级用户、系统用户和普通用户</a:t>
            </a:r>
            <a:endParaRPr lang="en-US" altLang="zh-CN" sz="1800" dirty="0"/>
          </a:p>
          <a:p>
            <a:pPr>
              <a:lnSpc>
                <a:spcPct val="150000"/>
              </a:lnSpc>
              <a:buFont typeface="+mj-lt"/>
              <a:buAutoNum type="arabicPeriod"/>
            </a:pPr>
            <a:r>
              <a:rPr lang="zh-CN" altLang="en-US" sz="1800" dirty="0"/>
              <a:t>超级用户：用户名为</a:t>
            </a:r>
            <a:r>
              <a:rPr lang="en-US" altLang="zh-CN" sz="1800" dirty="0"/>
              <a:t>root</a:t>
            </a:r>
            <a:r>
              <a:rPr lang="zh-CN" altLang="en-US" sz="1800" dirty="0"/>
              <a:t>或</a:t>
            </a:r>
            <a:r>
              <a:rPr lang="en-US" altLang="zh-CN" sz="1800" dirty="0"/>
              <a:t>USER ID</a:t>
            </a:r>
            <a:r>
              <a:rPr lang="zh-CN" altLang="en-US" sz="1800" dirty="0"/>
              <a:t>（</a:t>
            </a:r>
            <a:r>
              <a:rPr lang="en-US" altLang="zh-CN" sz="1800" dirty="0"/>
              <a:t>UID</a:t>
            </a:r>
            <a:r>
              <a:rPr lang="zh-CN" altLang="en-US" sz="1800" dirty="0"/>
              <a:t>）为</a:t>
            </a:r>
            <a:r>
              <a:rPr lang="en-US" altLang="zh-CN" sz="1800" dirty="0"/>
              <a:t>0</a:t>
            </a:r>
            <a:r>
              <a:rPr lang="zh-CN" altLang="en-US" sz="1800" dirty="0"/>
              <a:t>的账号，具有一切权限，可以操作系统中的所有资源。</a:t>
            </a:r>
            <a:r>
              <a:rPr lang="en-US" altLang="zh-CN" sz="1800" dirty="0"/>
              <a:t>Root</a:t>
            </a:r>
            <a:r>
              <a:rPr lang="zh-CN" altLang="en-US" sz="1800" dirty="0"/>
              <a:t>用户可以进行基础的文件操作及特殊的系统管理，可以修改系统中的任何文件。</a:t>
            </a:r>
            <a:endParaRPr lang="en-US" altLang="zh-CN" sz="1800" dirty="0"/>
          </a:p>
          <a:p>
            <a:pPr>
              <a:lnSpc>
                <a:spcPct val="150000"/>
              </a:lnSpc>
              <a:buFont typeface="+mj-lt"/>
              <a:buAutoNum type="arabicPeriod"/>
            </a:pPr>
            <a:r>
              <a:rPr lang="zh-CN" altLang="en-US" sz="1800" dirty="0"/>
              <a:t>系统用户：正常运行系统时使用的账户。每个进程运行在系统里都有一个相应的属主，比如某个进程以何种身份运行，这些身份就是系统里对应的用户账号。</a:t>
            </a:r>
            <a:endParaRPr lang="en-US" altLang="zh-CN" sz="1800" dirty="0"/>
          </a:p>
          <a:p>
            <a:pPr>
              <a:lnSpc>
                <a:spcPct val="150000"/>
              </a:lnSpc>
              <a:buFont typeface="+mj-lt"/>
              <a:buAutoNum type="arabicPeriod"/>
            </a:pPr>
            <a:r>
              <a:rPr lang="zh-CN" altLang="en-US" sz="1800" dirty="0"/>
              <a:t>普通用户：普通使用者能使用</a:t>
            </a:r>
            <a:r>
              <a:rPr lang="en-US" altLang="zh-CN" sz="1800" dirty="0"/>
              <a:t>Linux</a:t>
            </a:r>
            <a:r>
              <a:rPr lang="zh-CN" altLang="en-US" sz="1800" dirty="0"/>
              <a:t>的大部分资源，一些特定的权限受到控制。用户只对自己的目录有写权限，读写权限受一定的限制，有效保证了系统安全性。</a:t>
            </a:r>
            <a:endParaRPr lang="en-US" altLang="zh-CN" sz="1800" dirty="0"/>
          </a:p>
        </p:txBody>
      </p:sp>
      <p:sp>
        <p:nvSpPr>
          <p:cNvPr id="4" name="内容占位符 6">
            <a:extLst>
              <a:ext uri="{FF2B5EF4-FFF2-40B4-BE49-F238E27FC236}">
                <a16:creationId xmlns:a16="http://schemas.microsoft.com/office/drawing/2014/main" xmlns=""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账户安全</a:t>
            </a:r>
          </a:p>
        </p:txBody>
      </p:sp>
    </p:spTree>
    <p:extLst>
      <p:ext uri="{BB962C8B-B14F-4D97-AF65-F5344CB8AC3E}">
        <p14:creationId xmlns:p14="http://schemas.microsoft.com/office/powerpoint/2010/main" val="27218857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pPr>
            <a:r>
              <a:rPr lang="zh-CN" altLang="en-US" sz="1800" dirty="0"/>
              <a:t>用户管理</a:t>
            </a:r>
            <a:endParaRPr lang="en-US" altLang="zh-CN" sz="1800" dirty="0"/>
          </a:p>
          <a:p>
            <a:pPr marL="0" indent="0">
              <a:lnSpc>
                <a:spcPct val="150000"/>
              </a:lnSpc>
              <a:buNone/>
            </a:pPr>
            <a:r>
              <a:rPr lang="en-US" altLang="zh-CN" sz="1800" dirty="0"/>
              <a:t>Linux</a:t>
            </a:r>
            <a:r>
              <a:rPr lang="zh-CN" altLang="en-US" sz="1800" dirty="0"/>
              <a:t>用户管理涉及的文件：用户账号文件</a:t>
            </a:r>
            <a:r>
              <a:rPr lang="en-US" altLang="zh-CN" sz="1800" dirty="0"/>
              <a:t>/</a:t>
            </a:r>
            <a:r>
              <a:rPr lang="en-US" altLang="zh-CN" sz="1800" dirty="0" err="1"/>
              <a:t>etc</a:t>
            </a:r>
            <a:r>
              <a:rPr lang="en-US" altLang="zh-CN" sz="1800" dirty="0"/>
              <a:t>/</a:t>
            </a:r>
            <a:r>
              <a:rPr lang="en-US" altLang="zh-CN" sz="1800" dirty="0" err="1"/>
              <a:t>passwd</a:t>
            </a:r>
            <a:r>
              <a:rPr lang="zh-CN" altLang="en-US" sz="1800" dirty="0"/>
              <a:t>、用户密码文件</a:t>
            </a:r>
            <a:r>
              <a:rPr lang="en-US" altLang="zh-CN" sz="1800" dirty="0"/>
              <a:t>/</a:t>
            </a:r>
            <a:r>
              <a:rPr lang="en-US" altLang="zh-CN" sz="1800" dirty="0" err="1"/>
              <a:t>etc</a:t>
            </a:r>
            <a:r>
              <a:rPr lang="en-US" altLang="zh-CN" sz="1800" dirty="0"/>
              <a:t>/shadow</a:t>
            </a:r>
            <a:r>
              <a:rPr lang="zh-CN" altLang="en-US" sz="1800" dirty="0"/>
              <a:t>、用户组文件</a:t>
            </a:r>
            <a:r>
              <a:rPr lang="en-US" altLang="zh-CN" sz="1800" dirty="0"/>
              <a:t>/</a:t>
            </a:r>
            <a:r>
              <a:rPr lang="en-US" altLang="zh-CN" sz="1800" dirty="0" err="1"/>
              <a:t>etc</a:t>
            </a:r>
            <a:r>
              <a:rPr lang="en-US" altLang="zh-CN" sz="1800" dirty="0"/>
              <a:t>/group</a:t>
            </a:r>
            <a:r>
              <a:rPr lang="zh-CN" altLang="en-US" sz="1800" dirty="0"/>
              <a:t>。</a:t>
            </a:r>
            <a:endParaRPr lang="en-US" altLang="zh-CN" sz="1800" dirty="0"/>
          </a:p>
          <a:p>
            <a:pPr>
              <a:lnSpc>
                <a:spcPct val="150000"/>
              </a:lnSpc>
              <a:buFont typeface="+mj-lt"/>
              <a:buAutoNum type="arabicPeriod"/>
            </a:pPr>
            <a:r>
              <a:rPr lang="en-US" altLang="zh-CN" sz="1800" dirty="0"/>
              <a:t>/</a:t>
            </a:r>
            <a:r>
              <a:rPr lang="en-US" altLang="zh-CN" sz="1800" dirty="0" err="1"/>
              <a:t>etc</a:t>
            </a:r>
            <a:r>
              <a:rPr lang="en-US" altLang="zh-CN" sz="1800" dirty="0"/>
              <a:t>/</a:t>
            </a:r>
            <a:r>
              <a:rPr lang="en-US" altLang="zh-CN" sz="1800" dirty="0" err="1"/>
              <a:t>passwd</a:t>
            </a:r>
            <a:r>
              <a:rPr lang="zh-CN" altLang="zh-CN" sz="1800" dirty="0"/>
              <a:t>文件中的每一行代表一个单独的用户，每一个用户的属性信息不同字段之间用“</a:t>
            </a:r>
            <a:r>
              <a:rPr lang="en-US" altLang="zh-CN" sz="1800" dirty="0"/>
              <a:t>:</a:t>
            </a:r>
            <a:r>
              <a:rPr lang="zh-CN" altLang="zh-CN" sz="1800" dirty="0"/>
              <a:t>”隔开。从左到右依次是用户名、密码、用户</a:t>
            </a:r>
            <a:r>
              <a:rPr lang="en-US" altLang="zh-CN" sz="1800" dirty="0"/>
              <a:t>ID</a:t>
            </a:r>
            <a:r>
              <a:rPr lang="zh-CN" altLang="zh-CN" sz="1800" dirty="0"/>
              <a:t>、主组</a:t>
            </a:r>
            <a:r>
              <a:rPr lang="en-US" altLang="zh-CN" sz="1800" dirty="0"/>
              <a:t>ID</a:t>
            </a:r>
            <a:r>
              <a:rPr lang="zh-CN" altLang="zh-CN" sz="1800" dirty="0"/>
              <a:t>、用户全称、主目录和登录</a:t>
            </a:r>
            <a:r>
              <a:rPr lang="en-US" altLang="zh-CN" sz="1800" dirty="0"/>
              <a:t>shell</a:t>
            </a:r>
            <a:r>
              <a:rPr lang="zh-CN" altLang="zh-CN" sz="1800" dirty="0"/>
              <a:t>。为了保证安全，</a:t>
            </a:r>
            <a:r>
              <a:rPr lang="en-US" altLang="zh-CN" sz="1800" dirty="0"/>
              <a:t>/</a:t>
            </a:r>
            <a:r>
              <a:rPr lang="en-US" altLang="zh-CN" sz="1800" dirty="0" err="1"/>
              <a:t>etc</a:t>
            </a:r>
            <a:r>
              <a:rPr lang="en-US" altLang="zh-CN" sz="1800" dirty="0"/>
              <a:t>/</a:t>
            </a:r>
            <a:r>
              <a:rPr lang="en-US" altLang="zh-CN" sz="1800" dirty="0" err="1"/>
              <a:t>passwd</a:t>
            </a:r>
            <a:r>
              <a:rPr lang="zh-CN" altLang="zh-CN" sz="1800" dirty="0"/>
              <a:t>文件中的用户密码均使用“</a:t>
            </a:r>
            <a:r>
              <a:rPr lang="en-US" altLang="zh-CN" sz="1800" dirty="0"/>
              <a:t>x</a:t>
            </a:r>
            <a:r>
              <a:rPr lang="zh-CN" altLang="zh-CN" sz="1800" dirty="0"/>
              <a:t>”代替，而所有密码均经过加密后保存在</a:t>
            </a:r>
            <a:r>
              <a:rPr lang="en-US" altLang="zh-CN" sz="1800" dirty="0"/>
              <a:t>/</a:t>
            </a:r>
            <a:r>
              <a:rPr lang="en-US" altLang="zh-CN" sz="1800" dirty="0" err="1"/>
              <a:t>etc</a:t>
            </a:r>
            <a:r>
              <a:rPr lang="en-US" altLang="zh-CN" sz="1800" dirty="0"/>
              <a:t>/shadow</a:t>
            </a:r>
            <a:r>
              <a:rPr lang="zh-CN" altLang="zh-CN" sz="1800" dirty="0"/>
              <a:t>文件中如图所示，用户</a:t>
            </a:r>
            <a:r>
              <a:rPr lang="en-US" altLang="zh-CN" sz="1800" dirty="0"/>
              <a:t>root</a:t>
            </a:r>
            <a:r>
              <a:rPr lang="zh-CN" altLang="zh-CN" sz="1800" dirty="0"/>
              <a:t>的用户名为“</a:t>
            </a:r>
            <a:r>
              <a:rPr lang="en-US" altLang="zh-CN" sz="1800" dirty="0"/>
              <a:t>root</a:t>
            </a:r>
            <a:r>
              <a:rPr lang="zh-CN" altLang="zh-CN" sz="1800" dirty="0"/>
              <a:t>”，密码屏蔽，用户</a:t>
            </a:r>
            <a:r>
              <a:rPr lang="en-US" altLang="zh-CN" sz="1800" dirty="0"/>
              <a:t>ID</a:t>
            </a:r>
            <a:r>
              <a:rPr lang="zh-CN" altLang="zh-CN" sz="1800" dirty="0"/>
              <a:t>为</a:t>
            </a:r>
            <a:r>
              <a:rPr lang="en-US" altLang="zh-CN" sz="1800" dirty="0"/>
              <a:t>0</a:t>
            </a:r>
            <a:r>
              <a:rPr lang="zh-CN" altLang="zh-CN" sz="1800" dirty="0"/>
              <a:t>，主组</a:t>
            </a:r>
            <a:r>
              <a:rPr lang="en-US" altLang="zh-CN" sz="1800" dirty="0"/>
              <a:t>ID</a:t>
            </a:r>
            <a:r>
              <a:rPr lang="zh-CN" altLang="zh-CN" sz="1800" dirty="0"/>
              <a:t>为</a:t>
            </a:r>
            <a:r>
              <a:rPr lang="en-US" altLang="zh-CN" sz="1800" dirty="0"/>
              <a:t>0</a:t>
            </a:r>
            <a:r>
              <a:rPr lang="zh-CN" altLang="zh-CN" sz="1800" dirty="0"/>
              <a:t>，用户全称为</a:t>
            </a:r>
            <a:r>
              <a:rPr lang="en-US" altLang="zh-CN" sz="1800" dirty="0"/>
              <a:t>root</a:t>
            </a:r>
            <a:r>
              <a:rPr lang="zh-CN" altLang="zh-CN" sz="1800" dirty="0"/>
              <a:t>，主目录位于</a:t>
            </a:r>
            <a:r>
              <a:rPr lang="en-US" altLang="zh-CN" sz="1800" dirty="0"/>
              <a:t>/root</a:t>
            </a:r>
            <a:r>
              <a:rPr lang="zh-CN" altLang="zh-CN" sz="1800" dirty="0"/>
              <a:t>，登录</a:t>
            </a:r>
            <a:r>
              <a:rPr lang="en-US" altLang="zh-CN" sz="1800" dirty="0"/>
              <a:t>Shell</a:t>
            </a:r>
            <a:r>
              <a:rPr lang="zh-CN" altLang="zh-CN" sz="1800" dirty="0"/>
              <a:t>为</a:t>
            </a:r>
            <a:r>
              <a:rPr lang="en-US" altLang="zh-CN" sz="1800" dirty="0"/>
              <a:t>/bin/bash</a:t>
            </a:r>
            <a:r>
              <a:rPr lang="zh-CN" altLang="zh-CN" sz="1800" dirty="0"/>
              <a:t>。</a:t>
            </a:r>
          </a:p>
          <a:p>
            <a:pPr>
              <a:lnSpc>
                <a:spcPct val="150000"/>
              </a:lnSpc>
              <a:buFont typeface="+mj-lt"/>
              <a:buAutoNum type="arabicPeriod"/>
            </a:pPr>
            <a:endParaRPr lang="en-US" altLang="zh-CN" sz="1800" dirty="0"/>
          </a:p>
          <a:p>
            <a:pPr marL="0" indent="0">
              <a:lnSpc>
                <a:spcPct val="150000"/>
              </a:lnSpc>
              <a:buNone/>
            </a:pPr>
            <a:r>
              <a:rPr lang="en-US" altLang="zh-CN" sz="1800" dirty="0"/>
              <a:t/>
            </a:r>
            <a:br>
              <a:rPr lang="en-US" altLang="zh-CN" sz="1800" dirty="0"/>
            </a:br>
            <a:endParaRPr lang="en-US" altLang="zh-CN" sz="1800" dirty="0"/>
          </a:p>
        </p:txBody>
      </p:sp>
      <p:sp>
        <p:nvSpPr>
          <p:cNvPr id="4" name="内容占位符 6">
            <a:extLst>
              <a:ext uri="{FF2B5EF4-FFF2-40B4-BE49-F238E27FC236}">
                <a16:creationId xmlns:a16="http://schemas.microsoft.com/office/drawing/2014/main" xmlns=""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账户安全</a:t>
            </a:r>
          </a:p>
        </p:txBody>
      </p:sp>
      <p:pic>
        <p:nvPicPr>
          <p:cNvPr id="8" name="图片 7">
            <a:extLst>
              <a:ext uri="{FF2B5EF4-FFF2-40B4-BE49-F238E27FC236}">
                <a16:creationId xmlns:a16="http://schemas.microsoft.com/office/drawing/2014/main" xmlns="" id="{DA89068D-82D4-4DD3-95F5-3A224A002CD9}"/>
              </a:ext>
            </a:extLst>
          </p:cNvPr>
          <p:cNvPicPr>
            <a:picLocks noChangeAspect="1"/>
          </p:cNvPicPr>
          <p:nvPr/>
        </p:nvPicPr>
        <p:blipFill>
          <a:blip r:embed="rId3"/>
          <a:stretch>
            <a:fillRect/>
          </a:stretch>
        </p:blipFill>
        <p:spPr>
          <a:xfrm>
            <a:off x="1559496" y="5301208"/>
            <a:ext cx="5184576" cy="453151"/>
          </a:xfrm>
          <a:prstGeom prst="rect">
            <a:avLst/>
          </a:prstGeom>
        </p:spPr>
      </p:pic>
    </p:spTree>
    <p:extLst>
      <p:ext uri="{BB962C8B-B14F-4D97-AF65-F5344CB8AC3E}">
        <p14:creationId xmlns:p14="http://schemas.microsoft.com/office/powerpoint/2010/main" val="40767646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marL="0" indent="0">
              <a:lnSpc>
                <a:spcPct val="150000"/>
              </a:lnSpc>
              <a:buNone/>
            </a:pPr>
            <a:r>
              <a:rPr lang="en-US" altLang="zh-CN" sz="1800" dirty="0"/>
              <a:t>2. /</a:t>
            </a:r>
            <a:r>
              <a:rPr lang="en-US" altLang="zh-CN" sz="1800" dirty="0" err="1"/>
              <a:t>etc</a:t>
            </a:r>
            <a:r>
              <a:rPr lang="en-US" altLang="zh-CN" sz="1800" dirty="0"/>
              <a:t>/shadow</a:t>
            </a:r>
            <a:r>
              <a:rPr lang="zh-CN" altLang="en-US" sz="1800" dirty="0"/>
              <a:t>文件格式：用户名：密码：上次修改密码的时间：两次修改密码间隔的最少天数：两次修改密码间隔的最多天数：提前几天警告用户密码过期：密码过期几天禁用用户：过期时间：保留字段</a:t>
            </a:r>
            <a:endParaRPr lang="en-US" altLang="zh-CN" sz="1800" dirty="0"/>
          </a:p>
          <a:p>
            <a:pPr marL="0" indent="0">
              <a:lnSpc>
                <a:spcPct val="150000"/>
              </a:lnSpc>
              <a:buNone/>
            </a:pPr>
            <a:r>
              <a:rPr lang="zh-CN" altLang="zh-CN" sz="1800" dirty="0"/>
              <a:t>系统中所有用户的用户密码保存在</a:t>
            </a:r>
            <a:r>
              <a:rPr lang="en-US" altLang="zh-CN" sz="1800" dirty="0"/>
              <a:t>/</a:t>
            </a:r>
            <a:r>
              <a:rPr lang="en-US" altLang="zh-CN" sz="1800" dirty="0" err="1"/>
              <a:t>etc</a:t>
            </a:r>
            <a:r>
              <a:rPr lang="en-US" altLang="zh-CN" sz="1800" dirty="0"/>
              <a:t>/shadow</a:t>
            </a:r>
            <a:r>
              <a:rPr lang="zh-CN" altLang="zh-CN" sz="1800" dirty="0"/>
              <a:t>文件中。所有的密码都是经过</a:t>
            </a:r>
            <a:r>
              <a:rPr lang="en-US" altLang="zh-CN" sz="1800" dirty="0"/>
              <a:t>MD5</a:t>
            </a:r>
            <a:r>
              <a:rPr lang="zh-CN" altLang="zh-CN" sz="1800" dirty="0"/>
              <a:t>算法加密处理过的，只有具备超级用户权限才能查看这个文件</a:t>
            </a:r>
            <a:endParaRPr lang="en-US" altLang="zh-CN" sz="1800" dirty="0"/>
          </a:p>
          <a:p>
            <a:pPr marL="0" indent="0">
              <a:lnSpc>
                <a:spcPct val="150000"/>
              </a:lnSpc>
              <a:buNone/>
            </a:pPr>
            <a:r>
              <a:rPr lang="en-US" altLang="zh-CN" sz="1800" dirty="0"/>
              <a:t>3.  /</a:t>
            </a:r>
            <a:r>
              <a:rPr lang="en-US" altLang="zh-CN" sz="1800" dirty="0" err="1"/>
              <a:t>etc</a:t>
            </a:r>
            <a:r>
              <a:rPr lang="en-US" altLang="zh-CN" sz="1800" dirty="0"/>
              <a:t>/</a:t>
            </a:r>
            <a:r>
              <a:rPr lang="en-US" altLang="zh-CN" sz="1800" dirty="0" err="1"/>
              <a:t>skel</a:t>
            </a:r>
            <a:r>
              <a:rPr lang="zh-CN" altLang="zh-CN" sz="1800" dirty="0"/>
              <a:t>目录</a:t>
            </a:r>
          </a:p>
          <a:p>
            <a:pPr marL="0" indent="0">
              <a:lnSpc>
                <a:spcPct val="150000"/>
              </a:lnSpc>
              <a:buNone/>
            </a:pPr>
            <a:r>
              <a:rPr lang="zh-CN" altLang="zh-CN" sz="1800" dirty="0"/>
              <a:t>在</a:t>
            </a:r>
            <a:r>
              <a:rPr lang="en-US" altLang="zh-CN" sz="1800" dirty="0"/>
              <a:t>Linux</a:t>
            </a:r>
            <a:r>
              <a:rPr lang="zh-CN" altLang="zh-CN" sz="1800" dirty="0"/>
              <a:t>系统中创建一个新用户时，系统会自动把</a:t>
            </a:r>
            <a:r>
              <a:rPr lang="en-US" altLang="zh-CN" sz="1800" dirty="0"/>
              <a:t>/</a:t>
            </a:r>
            <a:r>
              <a:rPr lang="en-US" altLang="zh-CN" sz="1800" dirty="0" err="1"/>
              <a:t>etc</a:t>
            </a:r>
            <a:r>
              <a:rPr lang="en-US" altLang="zh-CN" sz="1800" dirty="0"/>
              <a:t>/</a:t>
            </a:r>
            <a:r>
              <a:rPr lang="en-US" altLang="zh-CN" sz="1800" dirty="0" err="1"/>
              <a:t>skel</a:t>
            </a:r>
            <a:r>
              <a:rPr lang="zh-CN" altLang="zh-CN" sz="1800" dirty="0"/>
              <a:t>目录下的所有内容（包括目录、文件等）复制到新用户的主目录“</a:t>
            </a:r>
            <a:r>
              <a:rPr lang="en-US" altLang="zh-CN" sz="1800" dirty="0"/>
              <a:t>/home/&lt;</a:t>
            </a:r>
            <a:r>
              <a:rPr lang="zh-CN" altLang="zh-CN" sz="1800" dirty="0"/>
              <a:t>用户名</a:t>
            </a:r>
            <a:r>
              <a:rPr lang="en-US" altLang="zh-CN" sz="1800" dirty="0"/>
              <a:t>&gt;</a:t>
            </a:r>
            <a:r>
              <a:rPr lang="zh-CN" altLang="zh-CN" sz="1800" dirty="0"/>
              <a:t>”下。</a:t>
            </a:r>
            <a:endParaRPr lang="en-US" altLang="zh-CN" sz="1800" dirty="0"/>
          </a:p>
          <a:p>
            <a:pPr marL="0" indent="0">
              <a:lnSpc>
                <a:spcPct val="150000"/>
              </a:lnSpc>
              <a:buNone/>
            </a:pPr>
            <a:r>
              <a:rPr lang="en-US" altLang="zh-CN" sz="1800" dirty="0"/>
              <a:t>/</a:t>
            </a:r>
            <a:r>
              <a:rPr lang="en-US" altLang="zh-CN" sz="1800" dirty="0" err="1"/>
              <a:t>etc</a:t>
            </a:r>
            <a:r>
              <a:rPr lang="en-US" altLang="zh-CN" sz="1800" dirty="0"/>
              <a:t>/</a:t>
            </a:r>
            <a:r>
              <a:rPr lang="en-US" altLang="zh-CN" sz="1800" dirty="0" err="1"/>
              <a:t>skel</a:t>
            </a:r>
            <a:r>
              <a:rPr lang="zh-CN" altLang="zh-CN" sz="1800" dirty="0"/>
              <a:t>目录是一个配置文件框架，里面包含了一些默认配置文件，如</a:t>
            </a:r>
            <a:r>
              <a:rPr lang="en-US" altLang="zh-CN" sz="1800" dirty="0"/>
              <a:t>.</a:t>
            </a:r>
            <a:r>
              <a:rPr lang="en-US" altLang="zh-CN" sz="1800" dirty="0" err="1"/>
              <a:t>bashrc</a:t>
            </a:r>
            <a:r>
              <a:rPr lang="zh-CN" altLang="zh-CN" sz="1800" dirty="0"/>
              <a:t>、</a:t>
            </a:r>
            <a:r>
              <a:rPr lang="en-US" altLang="zh-CN" sz="1800" dirty="0"/>
              <a:t> .</a:t>
            </a:r>
            <a:r>
              <a:rPr lang="en-US" altLang="zh-CN" sz="1800" dirty="0" err="1"/>
              <a:t>bash_profile</a:t>
            </a:r>
            <a:r>
              <a:rPr lang="zh-CN" altLang="zh-CN" sz="1800" dirty="0"/>
              <a:t>等</a:t>
            </a:r>
            <a:r>
              <a:rPr lang="en-US" altLang="zh-CN" sz="1800" dirty="0"/>
              <a:t/>
            </a:r>
            <a:br>
              <a:rPr lang="en-US" altLang="zh-CN" sz="1800" dirty="0"/>
            </a:br>
            <a:endParaRPr lang="en-US" altLang="zh-CN" sz="1800" dirty="0"/>
          </a:p>
        </p:txBody>
      </p:sp>
      <p:sp>
        <p:nvSpPr>
          <p:cNvPr id="4" name="内容占位符 6">
            <a:extLst>
              <a:ext uri="{FF2B5EF4-FFF2-40B4-BE49-F238E27FC236}">
                <a16:creationId xmlns:a16="http://schemas.microsoft.com/office/drawing/2014/main" xmlns=""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账户安全</a:t>
            </a:r>
          </a:p>
        </p:txBody>
      </p:sp>
    </p:spTree>
    <p:extLst>
      <p:ext uri="{BB962C8B-B14F-4D97-AF65-F5344CB8AC3E}">
        <p14:creationId xmlns:p14="http://schemas.microsoft.com/office/powerpoint/2010/main" val="13117321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6819782" cy="4680520"/>
          </a:xfrm>
        </p:spPr>
        <p:txBody>
          <a:bodyPr/>
          <a:lstStyle/>
          <a:p>
            <a:pPr>
              <a:lnSpc>
                <a:spcPct val="150000"/>
              </a:lnSpc>
            </a:pPr>
            <a:r>
              <a:rPr lang="zh-CN" altLang="en-US" sz="1800" dirty="0"/>
              <a:t>用户组属性</a:t>
            </a:r>
            <a:endParaRPr lang="en-US" altLang="zh-CN" sz="1800" dirty="0"/>
          </a:p>
          <a:p>
            <a:pPr marL="0" indent="0">
              <a:lnSpc>
                <a:spcPct val="150000"/>
              </a:lnSpc>
              <a:buNone/>
            </a:pPr>
            <a:r>
              <a:rPr lang="en-US" altLang="zh-CN" sz="1800" dirty="0"/>
              <a:t>1.</a:t>
            </a:r>
            <a:r>
              <a:rPr lang="zh-CN" altLang="en-US" sz="1800" dirty="0"/>
              <a:t>组账户信息文件 </a:t>
            </a:r>
            <a:r>
              <a:rPr lang="en-US" altLang="zh-CN" sz="1800" dirty="0"/>
              <a:t>/</a:t>
            </a:r>
            <a:r>
              <a:rPr lang="en-US" altLang="zh-CN" sz="1800" dirty="0" err="1"/>
              <a:t>etc</a:t>
            </a:r>
            <a:r>
              <a:rPr lang="en-US" altLang="zh-CN" sz="1800" dirty="0"/>
              <a:t>/group</a:t>
            </a:r>
          </a:p>
          <a:p>
            <a:pPr marL="0" indent="0">
              <a:lnSpc>
                <a:spcPct val="150000"/>
              </a:lnSpc>
              <a:buNone/>
            </a:pPr>
            <a:r>
              <a:rPr lang="en-US" altLang="zh-CN" sz="1800" dirty="0"/>
              <a:t>/</a:t>
            </a:r>
            <a:r>
              <a:rPr lang="en-US" altLang="zh-CN" sz="1800" dirty="0" err="1"/>
              <a:t>etc</a:t>
            </a:r>
            <a:r>
              <a:rPr lang="en-US" altLang="zh-CN" sz="1800" dirty="0"/>
              <a:t>/group</a:t>
            </a:r>
            <a:r>
              <a:rPr lang="zh-CN" altLang="en-US" sz="1800" dirty="0"/>
              <a:t>文件中保存的是系统中所有组的属性信息。</a:t>
            </a:r>
          </a:p>
          <a:p>
            <a:pPr marL="0" indent="0">
              <a:lnSpc>
                <a:spcPct val="150000"/>
              </a:lnSpc>
              <a:buNone/>
            </a:pPr>
            <a:r>
              <a:rPr lang="zh-CN" altLang="en-US" sz="1800" dirty="0"/>
              <a:t>每一行代表一个单独的组，每一个组的属性信息分别用“</a:t>
            </a:r>
            <a:r>
              <a:rPr lang="en-US" altLang="zh-CN" sz="1800" dirty="0"/>
              <a:t>:”</a:t>
            </a:r>
            <a:r>
              <a:rPr lang="zh-CN" altLang="en-US" sz="1800" dirty="0"/>
              <a:t>隔开。</a:t>
            </a:r>
          </a:p>
          <a:p>
            <a:pPr marL="0" indent="0">
              <a:lnSpc>
                <a:spcPct val="150000"/>
              </a:lnSpc>
              <a:buNone/>
            </a:pPr>
            <a:r>
              <a:rPr lang="zh-CN" altLang="en-US" sz="1800" dirty="0"/>
              <a:t>各字段从左到右依次是组名、密码、组</a:t>
            </a:r>
            <a:r>
              <a:rPr lang="en-US" altLang="zh-CN" sz="1800" dirty="0"/>
              <a:t>ID</a:t>
            </a:r>
            <a:r>
              <a:rPr lang="zh-CN" altLang="en-US" sz="1800" dirty="0"/>
              <a:t>和用户列表。</a:t>
            </a:r>
          </a:p>
          <a:p>
            <a:pPr marL="0" indent="0">
              <a:lnSpc>
                <a:spcPct val="150000"/>
              </a:lnSpc>
              <a:buNone/>
            </a:pPr>
            <a:r>
              <a:rPr lang="en-US" altLang="zh-CN" sz="1800" dirty="0"/>
              <a:t>2. </a:t>
            </a:r>
            <a:r>
              <a:rPr lang="zh-CN" altLang="en-US" sz="1800" dirty="0"/>
              <a:t>组密码信息文件 </a:t>
            </a:r>
            <a:r>
              <a:rPr lang="en-US" altLang="zh-CN" sz="1800" dirty="0"/>
              <a:t>/</a:t>
            </a:r>
            <a:r>
              <a:rPr lang="en-US" altLang="zh-CN" sz="1800" dirty="0" err="1"/>
              <a:t>etc</a:t>
            </a:r>
            <a:r>
              <a:rPr lang="en-US" altLang="zh-CN" sz="1800" dirty="0"/>
              <a:t>/</a:t>
            </a:r>
            <a:r>
              <a:rPr lang="en-US" altLang="zh-CN" sz="1800" dirty="0" err="1"/>
              <a:t>gshadow</a:t>
            </a:r>
            <a:endParaRPr lang="en-US" altLang="zh-CN" sz="1800" dirty="0"/>
          </a:p>
          <a:p>
            <a:pPr marL="0" indent="0">
              <a:lnSpc>
                <a:spcPct val="150000"/>
              </a:lnSpc>
              <a:buNone/>
            </a:pPr>
            <a:r>
              <a:rPr lang="en-US" altLang="zh-CN" sz="1800" dirty="0"/>
              <a:t>/</a:t>
            </a:r>
            <a:r>
              <a:rPr lang="en-US" altLang="zh-CN" sz="1800" dirty="0" err="1"/>
              <a:t>etc</a:t>
            </a:r>
            <a:r>
              <a:rPr lang="en-US" altLang="zh-CN" sz="1800" dirty="0"/>
              <a:t>/</a:t>
            </a:r>
            <a:r>
              <a:rPr lang="en-US" altLang="zh-CN" sz="1800" dirty="0" err="1"/>
              <a:t>gshadow</a:t>
            </a:r>
            <a:r>
              <a:rPr lang="zh-CN" altLang="en-US" sz="1800" dirty="0"/>
              <a:t>文件用于保存系统中所有组的密码</a:t>
            </a:r>
          </a:p>
          <a:p>
            <a:pPr marL="0" indent="0">
              <a:lnSpc>
                <a:spcPct val="150000"/>
              </a:lnSpc>
              <a:buNone/>
            </a:pPr>
            <a:r>
              <a:rPr lang="zh-CN" altLang="en-US" sz="1800" dirty="0"/>
              <a:t>和</a:t>
            </a:r>
            <a:r>
              <a:rPr lang="en-US" altLang="zh-CN" sz="1800" dirty="0"/>
              <a:t>/</a:t>
            </a:r>
            <a:r>
              <a:rPr lang="en-US" altLang="zh-CN" sz="1800" dirty="0" err="1"/>
              <a:t>etc</a:t>
            </a:r>
            <a:r>
              <a:rPr lang="en-US" altLang="zh-CN" sz="1800" dirty="0"/>
              <a:t>/shadow</a:t>
            </a:r>
            <a:r>
              <a:rPr lang="zh-CN" altLang="en-US" sz="1800" dirty="0"/>
              <a:t>一样所有的密码都经过</a:t>
            </a:r>
            <a:r>
              <a:rPr lang="en-US" altLang="zh-CN" sz="1800" dirty="0"/>
              <a:t>MD5</a:t>
            </a:r>
            <a:r>
              <a:rPr lang="zh-CN" altLang="en-US" sz="1800" dirty="0"/>
              <a:t>算法加密处理，只有超级用户才能查看。</a:t>
            </a:r>
          </a:p>
        </p:txBody>
      </p:sp>
      <p:sp>
        <p:nvSpPr>
          <p:cNvPr id="4" name="内容占位符 6">
            <a:extLst>
              <a:ext uri="{FF2B5EF4-FFF2-40B4-BE49-F238E27FC236}">
                <a16:creationId xmlns:a16="http://schemas.microsoft.com/office/drawing/2014/main" xmlns=""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账户安全</a:t>
            </a:r>
          </a:p>
        </p:txBody>
      </p:sp>
      <p:pic>
        <p:nvPicPr>
          <p:cNvPr id="2" name="图片 1">
            <a:extLst>
              <a:ext uri="{FF2B5EF4-FFF2-40B4-BE49-F238E27FC236}">
                <a16:creationId xmlns:a16="http://schemas.microsoft.com/office/drawing/2014/main" xmlns="" id="{04E9F869-F1B9-4BA3-8CEF-0F31D3ADBE35}"/>
              </a:ext>
            </a:extLst>
          </p:cNvPr>
          <p:cNvPicPr>
            <a:picLocks noChangeAspect="1"/>
          </p:cNvPicPr>
          <p:nvPr/>
        </p:nvPicPr>
        <p:blipFill>
          <a:blip r:embed="rId3"/>
          <a:stretch>
            <a:fillRect/>
          </a:stretch>
        </p:blipFill>
        <p:spPr>
          <a:xfrm>
            <a:off x="7680176" y="1916832"/>
            <a:ext cx="3002104" cy="4155657"/>
          </a:xfrm>
          <a:prstGeom prst="rect">
            <a:avLst/>
          </a:prstGeom>
        </p:spPr>
      </p:pic>
    </p:spTree>
    <p:extLst>
      <p:ext uri="{BB962C8B-B14F-4D97-AF65-F5344CB8AC3E}">
        <p14:creationId xmlns:p14="http://schemas.microsoft.com/office/powerpoint/2010/main" val="19041967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3867454" cy="4680520"/>
          </a:xfrm>
        </p:spPr>
        <p:txBody>
          <a:bodyPr/>
          <a:lstStyle/>
          <a:p>
            <a:pPr>
              <a:lnSpc>
                <a:spcPct val="150000"/>
              </a:lnSpc>
            </a:pPr>
            <a:r>
              <a:rPr lang="zh-CN" altLang="en-US" sz="1800" dirty="0"/>
              <a:t>用户管理</a:t>
            </a:r>
            <a:endParaRPr lang="en-US" altLang="zh-CN" sz="1800" dirty="0"/>
          </a:p>
          <a:p>
            <a:pPr marL="0" indent="0">
              <a:lnSpc>
                <a:spcPct val="150000"/>
              </a:lnSpc>
              <a:buNone/>
            </a:pPr>
            <a:r>
              <a:rPr lang="en-US" altLang="zh-CN" sz="1800" dirty="0"/>
              <a:t>1. </a:t>
            </a:r>
            <a:r>
              <a:rPr lang="en-US" altLang="zh-CN" sz="1800" dirty="0" err="1"/>
              <a:t>useradd</a:t>
            </a:r>
            <a:endParaRPr lang="en-US" altLang="zh-CN" sz="1800" dirty="0"/>
          </a:p>
          <a:p>
            <a:pPr marL="0" indent="0">
              <a:lnSpc>
                <a:spcPct val="150000"/>
              </a:lnSpc>
              <a:buNone/>
            </a:pPr>
            <a:r>
              <a:rPr lang="en-US" altLang="zh-CN" sz="1800" dirty="0"/>
              <a:t>-u  </a:t>
            </a:r>
            <a:r>
              <a:rPr lang="zh-CN" altLang="en-US" sz="1800" dirty="0"/>
              <a:t>指定新建用户的用户</a:t>
            </a:r>
            <a:r>
              <a:rPr lang="en-US" altLang="zh-CN" sz="1800" dirty="0"/>
              <a:t>ID</a:t>
            </a:r>
            <a:r>
              <a:rPr lang="zh-CN" altLang="en-US" sz="1800" dirty="0"/>
              <a:t>。</a:t>
            </a:r>
          </a:p>
          <a:p>
            <a:pPr marL="0" indent="0">
              <a:lnSpc>
                <a:spcPct val="150000"/>
              </a:lnSpc>
              <a:buNone/>
            </a:pPr>
            <a:r>
              <a:rPr lang="en-US" altLang="zh-CN" sz="1800" dirty="0"/>
              <a:t>-c  </a:t>
            </a:r>
            <a:r>
              <a:rPr lang="zh-CN" altLang="en-US" sz="1800" dirty="0"/>
              <a:t>指定新建用户的用户全称。</a:t>
            </a:r>
          </a:p>
          <a:p>
            <a:pPr marL="0" indent="0">
              <a:lnSpc>
                <a:spcPct val="150000"/>
              </a:lnSpc>
              <a:buNone/>
            </a:pPr>
            <a:r>
              <a:rPr lang="en-US" altLang="zh-CN" sz="1800" dirty="0"/>
              <a:t>-d  </a:t>
            </a:r>
            <a:r>
              <a:rPr lang="zh-CN" altLang="en-US" sz="1800" dirty="0"/>
              <a:t>指定新建用户的主目录。</a:t>
            </a:r>
          </a:p>
          <a:p>
            <a:pPr marL="0" indent="0">
              <a:lnSpc>
                <a:spcPct val="150000"/>
              </a:lnSpc>
              <a:buNone/>
            </a:pPr>
            <a:r>
              <a:rPr lang="en-US" altLang="zh-CN" sz="1800" dirty="0"/>
              <a:t>-g  </a:t>
            </a:r>
            <a:r>
              <a:rPr lang="zh-CN" altLang="en-US" sz="1800" dirty="0"/>
              <a:t>指定新建用户的主组。</a:t>
            </a:r>
          </a:p>
          <a:p>
            <a:pPr marL="0" indent="0">
              <a:lnSpc>
                <a:spcPct val="150000"/>
              </a:lnSpc>
              <a:buNone/>
            </a:pPr>
            <a:r>
              <a:rPr lang="en-US" altLang="zh-CN" sz="1800" dirty="0"/>
              <a:t>-G  </a:t>
            </a:r>
            <a:r>
              <a:rPr lang="zh-CN" altLang="en-US" sz="1800" dirty="0"/>
              <a:t>指定新建用户所属的附加组。</a:t>
            </a:r>
          </a:p>
          <a:p>
            <a:pPr marL="0" indent="0">
              <a:lnSpc>
                <a:spcPct val="150000"/>
              </a:lnSpc>
              <a:buNone/>
            </a:pPr>
            <a:r>
              <a:rPr lang="en-US" altLang="zh-CN" sz="1800" dirty="0"/>
              <a:t>-s  </a:t>
            </a:r>
            <a:r>
              <a:rPr lang="zh-CN" altLang="en-US" sz="1800" dirty="0"/>
              <a:t>指定新建用户的登录</a:t>
            </a:r>
            <a:r>
              <a:rPr lang="en-US" altLang="zh-CN" sz="1800" dirty="0"/>
              <a:t>shell</a:t>
            </a:r>
            <a:r>
              <a:rPr lang="zh-CN" altLang="en-US" sz="1800" dirty="0"/>
              <a:t>。</a:t>
            </a:r>
          </a:p>
          <a:p>
            <a:pPr marL="0" indent="0">
              <a:lnSpc>
                <a:spcPct val="150000"/>
              </a:lnSpc>
              <a:buNone/>
            </a:pPr>
            <a:r>
              <a:rPr lang="en-US" altLang="zh-CN" sz="1800" dirty="0"/>
              <a:t>-m  </a:t>
            </a:r>
            <a:r>
              <a:rPr lang="zh-CN" altLang="en-US" sz="1800" dirty="0"/>
              <a:t>强制建立用户的主目录。</a:t>
            </a:r>
          </a:p>
          <a:p>
            <a:pPr marL="0" indent="0">
              <a:lnSpc>
                <a:spcPct val="150000"/>
              </a:lnSpc>
              <a:buNone/>
            </a:pPr>
            <a:endParaRPr lang="zh-CN" altLang="en-US" sz="1800" dirty="0"/>
          </a:p>
        </p:txBody>
      </p:sp>
      <p:sp>
        <p:nvSpPr>
          <p:cNvPr id="4" name="内容占位符 6">
            <a:extLst>
              <a:ext uri="{FF2B5EF4-FFF2-40B4-BE49-F238E27FC236}">
                <a16:creationId xmlns:a16="http://schemas.microsoft.com/office/drawing/2014/main" xmlns=""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账户安全</a:t>
            </a:r>
          </a:p>
        </p:txBody>
      </p:sp>
      <p:sp>
        <p:nvSpPr>
          <p:cNvPr id="8" name="内容占位符 6">
            <a:extLst>
              <a:ext uri="{FF2B5EF4-FFF2-40B4-BE49-F238E27FC236}">
                <a16:creationId xmlns:a16="http://schemas.microsoft.com/office/drawing/2014/main" xmlns="" id="{214A8B0A-4A4F-4DC4-AED5-7F931E9C2EA0}"/>
              </a:ext>
            </a:extLst>
          </p:cNvPr>
          <p:cNvSpPr txBox="1">
            <a:spLocks/>
          </p:cNvSpPr>
          <p:nvPr/>
        </p:nvSpPr>
        <p:spPr bwMode="auto">
          <a:xfrm>
            <a:off x="5663952" y="1664804"/>
            <a:ext cx="5112568"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1800" dirty="0"/>
              <a:t> 2.passwd</a:t>
            </a:r>
            <a:endParaRPr lang="zh-CN" altLang="zh-CN" sz="1800" dirty="0"/>
          </a:p>
          <a:p>
            <a:pPr marL="0" indent="0">
              <a:lnSpc>
                <a:spcPct val="150000"/>
              </a:lnSpc>
              <a:buNone/>
            </a:pPr>
            <a:r>
              <a:rPr lang="zh-CN" altLang="zh-CN" sz="1800" dirty="0"/>
              <a:t>设置、修改用户密码，还可以锁定用户账户等。</a:t>
            </a:r>
          </a:p>
          <a:p>
            <a:pPr marL="0" indent="0">
              <a:lnSpc>
                <a:spcPct val="150000"/>
              </a:lnSpc>
              <a:buNone/>
            </a:pPr>
            <a:r>
              <a:rPr lang="en-US" altLang="zh-CN" sz="1800" dirty="0" err="1"/>
              <a:t>passwd</a:t>
            </a:r>
            <a:r>
              <a:rPr lang="zh-CN" altLang="zh-CN" sz="1800" dirty="0"/>
              <a:t>命令的常用选项包括：</a:t>
            </a:r>
          </a:p>
          <a:p>
            <a:pPr marL="0" lvl="1" indent="0">
              <a:lnSpc>
                <a:spcPct val="150000"/>
              </a:lnSpc>
              <a:buNone/>
            </a:pPr>
            <a:r>
              <a:rPr lang="en-US" altLang="zh-CN" sz="1800" dirty="0"/>
              <a:t>-d  </a:t>
            </a:r>
            <a:r>
              <a:rPr lang="zh-CN" altLang="zh-CN" sz="1800" dirty="0"/>
              <a:t>删除用户密码。</a:t>
            </a:r>
          </a:p>
          <a:p>
            <a:pPr marL="0" lvl="1" indent="0">
              <a:lnSpc>
                <a:spcPct val="150000"/>
              </a:lnSpc>
              <a:buNone/>
            </a:pPr>
            <a:r>
              <a:rPr lang="en-US" altLang="zh-CN" sz="1800" dirty="0"/>
              <a:t>-l  </a:t>
            </a:r>
            <a:r>
              <a:rPr lang="zh-CN" altLang="zh-CN" sz="1800" dirty="0"/>
              <a:t>锁定指定用户账户。</a:t>
            </a:r>
          </a:p>
          <a:p>
            <a:pPr marL="0" lvl="1" indent="0">
              <a:lnSpc>
                <a:spcPct val="150000"/>
              </a:lnSpc>
              <a:buNone/>
            </a:pPr>
            <a:r>
              <a:rPr lang="en-US" altLang="zh-CN" sz="1800" dirty="0"/>
              <a:t>-u  </a:t>
            </a:r>
            <a:r>
              <a:rPr lang="zh-CN" altLang="zh-CN" sz="1800" dirty="0"/>
              <a:t>解除指定用户账户锁定。</a:t>
            </a:r>
          </a:p>
          <a:p>
            <a:pPr marL="0" lvl="1" indent="0">
              <a:lnSpc>
                <a:spcPct val="150000"/>
              </a:lnSpc>
              <a:buNone/>
            </a:pPr>
            <a:r>
              <a:rPr lang="en-US" altLang="zh-CN" sz="1800" dirty="0"/>
              <a:t>-S  </a:t>
            </a:r>
            <a:r>
              <a:rPr lang="zh-CN" altLang="zh-CN" sz="1800" dirty="0"/>
              <a:t>显示指定用户账户的状态。</a:t>
            </a:r>
          </a:p>
          <a:p>
            <a:pPr marL="0" indent="0">
              <a:lnSpc>
                <a:spcPct val="150000"/>
              </a:lnSpc>
              <a:buNone/>
            </a:pPr>
            <a:r>
              <a:rPr lang="zh-CN" altLang="zh-CN" sz="1800" dirty="0"/>
              <a:t>对于普通用户，要修改其他用户的密码，首先需要获得权限（使用</a:t>
            </a:r>
            <a:r>
              <a:rPr lang="en-US" altLang="zh-CN" sz="1800" dirty="0" err="1"/>
              <a:t>sudo</a:t>
            </a:r>
            <a:r>
              <a:rPr lang="zh-CN" altLang="zh-CN" sz="1800" dirty="0"/>
              <a:t>命令），否则只能修改自己的账户密码。</a:t>
            </a:r>
          </a:p>
          <a:p>
            <a:pPr marL="0" indent="0">
              <a:lnSpc>
                <a:spcPct val="150000"/>
              </a:lnSpc>
              <a:buFont typeface="Wingdings" panose="05000000000000000000" pitchFamily="2" charset="2"/>
              <a:buNone/>
            </a:pPr>
            <a:endParaRPr lang="zh-CN" altLang="en-US" sz="1800" dirty="0"/>
          </a:p>
        </p:txBody>
      </p:sp>
    </p:spTree>
    <p:extLst>
      <p:ext uri="{BB962C8B-B14F-4D97-AF65-F5344CB8AC3E}">
        <p14:creationId xmlns:p14="http://schemas.microsoft.com/office/powerpoint/2010/main" val="11798976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5019582" cy="4680520"/>
          </a:xfrm>
        </p:spPr>
        <p:txBody>
          <a:bodyPr/>
          <a:lstStyle/>
          <a:p>
            <a:pPr marL="0" indent="0">
              <a:lnSpc>
                <a:spcPct val="150000"/>
              </a:lnSpc>
              <a:buNone/>
            </a:pPr>
            <a:r>
              <a:rPr lang="en-US" altLang="zh-CN" sz="1800" dirty="0"/>
              <a:t>3.usermod</a:t>
            </a:r>
          </a:p>
          <a:p>
            <a:pPr marL="0" indent="0">
              <a:lnSpc>
                <a:spcPct val="150000"/>
              </a:lnSpc>
              <a:buNone/>
            </a:pPr>
            <a:r>
              <a:rPr lang="zh-CN" altLang="en-US" sz="1800" dirty="0"/>
              <a:t>使用</a:t>
            </a:r>
            <a:r>
              <a:rPr lang="en-US" altLang="zh-CN" sz="1800" dirty="0" err="1"/>
              <a:t>usermod</a:t>
            </a:r>
            <a:r>
              <a:rPr lang="zh-CN" altLang="en-US" sz="1800" dirty="0"/>
              <a:t>命令可以修改用户的属性信息。</a:t>
            </a:r>
          </a:p>
          <a:p>
            <a:pPr marL="0" indent="0">
              <a:lnSpc>
                <a:spcPct val="150000"/>
              </a:lnSpc>
              <a:buNone/>
            </a:pPr>
            <a:r>
              <a:rPr lang="en-US" altLang="zh-CN" sz="1800" dirty="0" err="1"/>
              <a:t>usermod</a:t>
            </a:r>
            <a:r>
              <a:rPr lang="zh-CN" altLang="en-US" sz="1800" dirty="0"/>
              <a:t>命令的常用选项包括：</a:t>
            </a:r>
          </a:p>
          <a:p>
            <a:pPr marL="0" indent="0">
              <a:lnSpc>
                <a:spcPct val="150000"/>
              </a:lnSpc>
              <a:buNone/>
            </a:pPr>
            <a:r>
              <a:rPr lang="en-US" altLang="zh-CN" sz="1800" dirty="0"/>
              <a:t>-c  </a:t>
            </a:r>
            <a:r>
              <a:rPr lang="zh-CN" altLang="en-US" sz="1800" dirty="0"/>
              <a:t>指定用户的用户全称。</a:t>
            </a:r>
          </a:p>
          <a:p>
            <a:pPr marL="0" indent="0">
              <a:lnSpc>
                <a:spcPct val="150000"/>
              </a:lnSpc>
              <a:buNone/>
            </a:pPr>
            <a:r>
              <a:rPr lang="en-US" altLang="zh-CN" sz="1800" dirty="0"/>
              <a:t>-d  </a:t>
            </a:r>
            <a:r>
              <a:rPr lang="zh-CN" altLang="en-US" sz="1800" dirty="0"/>
              <a:t>指定用户的主目录。</a:t>
            </a:r>
          </a:p>
          <a:p>
            <a:pPr marL="0" indent="0">
              <a:lnSpc>
                <a:spcPct val="150000"/>
              </a:lnSpc>
              <a:buNone/>
            </a:pPr>
            <a:r>
              <a:rPr lang="en-US" altLang="zh-CN" sz="1800" dirty="0"/>
              <a:t>-u  </a:t>
            </a:r>
            <a:r>
              <a:rPr lang="zh-CN" altLang="en-US" sz="1800" dirty="0"/>
              <a:t>修改用户的用户</a:t>
            </a:r>
            <a:r>
              <a:rPr lang="en-US" altLang="zh-CN" sz="1800" dirty="0"/>
              <a:t>ID</a:t>
            </a:r>
            <a:r>
              <a:rPr lang="zh-CN" altLang="en-US" sz="1800" dirty="0"/>
              <a:t>。</a:t>
            </a:r>
          </a:p>
          <a:p>
            <a:pPr marL="0" indent="0">
              <a:lnSpc>
                <a:spcPct val="150000"/>
              </a:lnSpc>
              <a:buNone/>
            </a:pPr>
            <a:r>
              <a:rPr lang="en-US" altLang="zh-CN" sz="1800" dirty="0"/>
              <a:t>-g  </a:t>
            </a:r>
            <a:r>
              <a:rPr lang="zh-CN" altLang="en-US" sz="1800" dirty="0"/>
              <a:t>指定用户的主组。</a:t>
            </a:r>
          </a:p>
          <a:p>
            <a:pPr marL="0" indent="0">
              <a:lnSpc>
                <a:spcPct val="150000"/>
              </a:lnSpc>
              <a:buNone/>
            </a:pPr>
            <a:r>
              <a:rPr lang="en-US" altLang="zh-CN" sz="1800" dirty="0"/>
              <a:t>-G  </a:t>
            </a:r>
            <a:r>
              <a:rPr lang="zh-CN" altLang="en-US" sz="1800" dirty="0"/>
              <a:t>指定用户所属的附加组。</a:t>
            </a:r>
          </a:p>
          <a:p>
            <a:pPr marL="0" indent="0">
              <a:lnSpc>
                <a:spcPct val="150000"/>
              </a:lnSpc>
              <a:buNone/>
            </a:pPr>
            <a:r>
              <a:rPr lang="en-US" altLang="zh-CN" sz="1800" dirty="0"/>
              <a:t>-s  </a:t>
            </a:r>
            <a:r>
              <a:rPr lang="zh-CN" altLang="en-US" sz="1800" dirty="0"/>
              <a:t>指定用户的登录</a:t>
            </a:r>
            <a:r>
              <a:rPr lang="en-US" altLang="zh-CN" sz="1800" dirty="0"/>
              <a:t>shell</a:t>
            </a:r>
            <a:r>
              <a:rPr lang="zh-CN" altLang="en-US" sz="1800" dirty="0"/>
              <a:t>。</a:t>
            </a:r>
          </a:p>
          <a:p>
            <a:pPr marL="0" indent="0">
              <a:lnSpc>
                <a:spcPct val="150000"/>
              </a:lnSpc>
              <a:buNone/>
            </a:pPr>
            <a:r>
              <a:rPr lang="en-US" altLang="zh-CN" sz="1800" dirty="0"/>
              <a:t>-l  </a:t>
            </a:r>
            <a:r>
              <a:rPr lang="zh-CN" altLang="en-US" sz="1800" dirty="0"/>
              <a:t>更改用户的用户名。</a:t>
            </a:r>
          </a:p>
          <a:p>
            <a:pPr marL="0" indent="0">
              <a:lnSpc>
                <a:spcPct val="150000"/>
              </a:lnSpc>
              <a:buNone/>
            </a:pPr>
            <a:endParaRPr lang="zh-CN" altLang="en-US" sz="1800" dirty="0"/>
          </a:p>
        </p:txBody>
      </p:sp>
      <p:sp>
        <p:nvSpPr>
          <p:cNvPr id="4" name="内容占位符 6">
            <a:extLst>
              <a:ext uri="{FF2B5EF4-FFF2-40B4-BE49-F238E27FC236}">
                <a16:creationId xmlns:a16="http://schemas.microsoft.com/office/drawing/2014/main" xmlns=""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账户安全</a:t>
            </a:r>
          </a:p>
        </p:txBody>
      </p:sp>
      <p:sp>
        <p:nvSpPr>
          <p:cNvPr id="8" name="内容占位符 6">
            <a:extLst>
              <a:ext uri="{FF2B5EF4-FFF2-40B4-BE49-F238E27FC236}">
                <a16:creationId xmlns:a16="http://schemas.microsoft.com/office/drawing/2014/main" xmlns="" id="{214A8B0A-4A4F-4DC4-AED5-7F931E9C2EA0}"/>
              </a:ext>
            </a:extLst>
          </p:cNvPr>
          <p:cNvSpPr txBox="1">
            <a:spLocks/>
          </p:cNvSpPr>
          <p:nvPr/>
        </p:nvSpPr>
        <p:spPr bwMode="auto">
          <a:xfrm>
            <a:off x="5663952" y="1664804"/>
            <a:ext cx="5112568"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1800" dirty="0"/>
              <a:t>4.userdel</a:t>
            </a:r>
          </a:p>
          <a:p>
            <a:pPr marL="0" indent="0">
              <a:lnSpc>
                <a:spcPct val="150000"/>
              </a:lnSpc>
              <a:buNone/>
            </a:pPr>
            <a:r>
              <a:rPr lang="zh-CN" altLang="en-US" sz="1800" dirty="0"/>
              <a:t>使用</a:t>
            </a:r>
            <a:r>
              <a:rPr lang="en-US" altLang="zh-CN" sz="1800" dirty="0" err="1"/>
              <a:t>userdel</a:t>
            </a:r>
            <a:r>
              <a:rPr lang="zh-CN" altLang="en-US" sz="1800" dirty="0"/>
              <a:t>命令可以删除指定用户账户，配合“</a:t>
            </a:r>
            <a:r>
              <a:rPr lang="en-US" altLang="zh-CN" sz="1800" dirty="0"/>
              <a:t>-r”</a:t>
            </a:r>
            <a:r>
              <a:rPr lang="zh-CN" altLang="en-US" sz="1800" dirty="0"/>
              <a:t>命令选项，还可以将该用户的主目录一起删除。</a:t>
            </a:r>
          </a:p>
          <a:p>
            <a:pPr marL="0" indent="0">
              <a:lnSpc>
                <a:spcPct val="150000"/>
              </a:lnSpc>
              <a:buNone/>
            </a:pPr>
            <a:r>
              <a:rPr lang="zh-CN" altLang="en-US" sz="1800" dirty="0"/>
              <a:t>例如，若管理员需要把系统中的</a:t>
            </a:r>
            <a:r>
              <a:rPr lang="en-US" altLang="zh-CN" sz="1800" dirty="0"/>
              <a:t>test2</a:t>
            </a:r>
            <a:r>
              <a:rPr lang="zh-CN" altLang="en-US" sz="1800" dirty="0"/>
              <a:t>用户及其主目录删除，则可以执行命令</a:t>
            </a:r>
            <a:r>
              <a:rPr lang="en-US" altLang="zh-CN" sz="1800" dirty="0"/>
              <a:t> </a:t>
            </a:r>
            <a:r>
              <a:rPr lang="en-US" altLang="zh-CN" sz="1800" dirty="0" err="1"/>
              <a:t>userdel</a:t>
            </a:r>
            <a:r>
              <a:rPr lang="en-US" altLang="zh-CN" sz="1800" dirty="0"/>
              <a:t> -r test2</a:t>
            </a:r>
          </a:p>
          <a:p>
            <a:pPr marL="0" indent="0">
              <a:lnSpc>
                <a:spcPct val="150000"/>
              </a:lnSpc>
              <a:buFont typeface="Wingdings" panose="05000000000000000000" pitchFamily="2" charset="2"/>
              <a:buNone/>
            </a:pPr>
            <a:endParaRPr lang="zh-CN" altLang="en-US" sz="1800" dirty="0"/>
          </a:p>
        </p:txBody>
      </p:sp>
    </p:spTree>
    <p:extLst>
      <p:ext uri="{BB962C8B-B14F-4D97-AF65-F5344CB8AC3E}">
        <p14:creationId xmlns:p14="http://schemas.microsoft.com/office/powerpoint/2010/main" val="7322794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pPr>
            <a:r>
              <a:rPr lang="zh-CN" altLang="en-US" sz="1800" dirty="0"/>
              <a:t>用户组管理</a:t>
            </a:r>
            <a:endParaRPr lang="en-US" altLang="zh-CN" sz="1800" dirty="0"/>
          </a:p>
          <a:p>
            <a:pPr marL="0" indent="457200">
              <a:lnSpc>
                <a:spcPct val="150000"/>
              </a:lnSpc>
              <a:buNone/>
            </a:pPr>
            <a:r>
              <a:rPr lang="zh-CN" altLang="en-US" sz="1800" dirty="0"/>
              <a:t>用户组就是具有相同特征的用户集合。每个用户都有一个用户组，系统能对一个用户组中的所有用户进行集中管理，可以把相同属性的用户定义到同一用户组，并赋予该用户组一定的操作权限，这样用户组下的用户对该文件或目目录都具备了相同的权限。通过对</a:t>
            </a:r>
            <a:r>
              <a:rPr lang="en-US" altLang="zh-CN" sz="1800" dirty="0"/>
              <a:t>/</a:t>
            </a:r>
            <a:r>
              <a:rPr lang="en-US" altLang="zh-CN" sz="1800" dirty="0" err="1"/>
              <a:t>etc</a:t>
            </a:r>
            <a:r>
              <a:rPr lang="en-US" altLang="zh-CN" sz="1800" dirty="0"/>
              <a:t>/group</a:t>
            </a:r>
            <a:r>
              <a:rPr lang="zh-CN" altLang="en-US" sz="1800" dirty="0"/>
              <a:t>文件的更新实现对用户组的添加、修改和删除。</a:t>
            </a:r>
            <a:endParaRPr lang="en-US" altLang="zh-CN" sz="1800" dirty="0"/>
          </a:p>
          <a:p>
            <a:pPr marL="0" indent="457200">
              <a:lnSpc>
                <a:spcPct val="150000"/>
              </a:lnSpc>
              <a:buNone/>
            </a:pPr>
            <a:r>
              <a:rPr lang="zh-CN" altLang="en-US" sz="1800" dirty="0"/>
              <a:t>一个用户可以属于多个组，</a:t>
            </a:r>
            <a:r>
              <a:rPr lang="en-US" altLang="zh-CN" sz="1800" dirty="0"/>
              <a:t>/</a:t>
            </a:r>
            <a:r>
              <a:rPr lang="en-US" altLang="zh-CN" sz="1800" dirty="0" err="1"/>
              <a:t>etc</a:t>
            </a:r>
            <a:r>
              <a:rPr lang="en-US" altLang="zh-CN" sz="1800" dirty="0"/>
              <a:t>/</a:t>
            </a:r>
            <a:r>
              <a:rPr lang="en-US" altLang="zh-CN" sz="1800" dirty="0" err="1"/>
              <a:t>passwd</a:t>
            </a:r>
            <a:r>
              <a:rPr lang="zh-CN" altLang="en-US" sz="1800" dirty="0"/>
              <a:t>中定义的用户组为基本组，用户所属的组有基本组和附加组。如果一个用户属于多个组，则该用户所拥有的权限是它所在的组的权限之和。</a:t>
            </a:r>
            <a:endParaRPr lang="en-US" altLang="zh-CN" sz="1800" dirty="0"/>
          </a:p>
        </p:txBody>
      </p:sp>
      <p:sp>
        <p:nvSpPr>
          <p:cNvPr id="4" name="内容占位符 6">
            <a:extLst>
              <a:ext uri="{FF2B5EF4-FFF2-40B4-BE49-F238E27FC236}">
                <a16:creationId xmlns:a16="http://schemas.microsoft.com/office/drawing/2014/main" xmlns=""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账户安全</a:t>
            </a:r>
          </a:p>
        </p:txBody>
      </p:sp>
    </p:spTree>
    <p:extLst>
      <p:ext uri="{BB962C8B-B14F-4D97-AF65-F5344CB8AC3E}">
        <p14:creationId xmlns:p14="http://schemas.microsoft.com/office/powerpoint/2010/main" val="17981428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marL="0" indent="0">
              <a:lnSpc>
                <a:spcPct val="150000"/>
              </a:lnSpc>
              <a:buNone/>
            </a:pPr>
            <a:r>
              <a:rPr lang="en-US" altLang="zh-CN" sz="1800" dirty="0"/>
              <a:t>1.groupadd</a:t>
            </a:r>
          </a:p>
          <a:p>
            <a:pPr marL="0" indent="0">
              <a:lnSpc>
                <a:spcPct val="150000"/>
              </a:lnSpc>
              <a:buNone/>
            </a:pPr>
            <a:r>
              <a:rPr lang="zh-CN" altLang="en-US" sz="1800" dirty="0"/>
              <a:t>使用</a:t>
            </a:r>
            <a:r>
              <a:rPr lang="en-US" altLang="zh-CN" sz="1800" dirty="0" err="1"/>
              <a:t>groupadd</a:t>
            </a:r>
            <a:r>
              <a:rPr lang="zh-CN" altLang="en-US" sz="1800" dirty="0"/>
              <a:t>命令，用户可以创建一个私人组。执行这一命令的结果就是在</a:t>
            </a:r>
            <a:r>
              <a:rPr lang="en-US" altLang="zh-CN" sz="1800" dirty="0"/>
              <a:t>/</a:t>
            </a:r>
            <a:r>
              <a:rPr lang="en-US" altLang="zh-CN" sz="1800" dirty="0" err="1"/>
              <a:t>etc</a:t>
            </a:r>
            <a:r>
              <a:rPr lang="en-US" altLang="zh-CN" sz="1800" dirty="0"/>
              <a:t>/group</a:t>
            </a:r>
            <a:r>
              <a:rPr lang="zh-CN" altLang="en-US" sz="1800" dirty="0"/>
              <a:t>和</a:t>
            </a:r>
            <a:r>
              <a:rPr lang="en-US" altLang="zh-CN" sz="1800" dirty="0"/>
              <a:t>/</a:t>
            </a:r>
            <a:r>
              <a:rPr lang="en-US" altLang="zh-CN" sz="1800" dirty="0" err="1"/>
              <a:t>etc</a:t>
            </a:r>
            <a:r>
              <a:rPr lang="en-US" altLang="zh-CN" sz="1800" dirty="0"/>
              <a:t>/</a:t>
            </a:r>
            <a:r>
              <a:rPr lang="en-US" altLang="zh-CN" sz="1800" dirty="0" err="1"/>
              <a:t>gshadow</a:t>
            </a:r>
            <a:r>
              <a:rPr lang="zh-CN" altLang="en-US" sz="1800" dirty="0"/>
              <a:t>文件中增加一行信息。例如：创建组</a:t>
            </a:r>
            <a:r>
              <a:rPr lang="en-US" altLang="zh-CN" sz="1800" dirty="0"/>
              <a:t>ID</a:t>
            </a:r>
            <a:r>
              <a:rPr lang="zh-CN" altLang="en-US" sz="1800" dirty="0"/>
              <a:t>为</a:t>
            </a:r>
            <a:r>
              <a:rPr lang="en-US" altLang="zh-CN" sz="1800" dirty="0"/>
              <a:t>1111</a:t>
            </a:r>
            <a:r>
              <a:rPr lang="zh-CN" altLang="en-US" sz="1800" dirty="0"/>
              <a:t>的用户组</a:t>
            </a:r>
            <a:r>
              <a:rPr lang="en-US" altLang="zh-CN" sz="1800" dirty="0"/>
              <a:t>test</a:t>
            </a:r>
            <a:r>
              <a:rPr lang="zh-CN" altLang="en-US" sz="1800" dirty="0"/>
              <a:t>，可以执行：</a:t>
            </a:r>
            <a:r>
              <a:rPr lang="en-US" altLang="zh-CN" sz="1800" dirty="0" err="1"/>
              <a:t>groupadd</a:t>
            </a:r>
            <a:r>
              <a:rPr lang="en-US" altLang="zh-CN" sz="1800" dirty="0"/>
              <a:t> –g 1111 test</a:t>
            </a:r>
          </a:p>
          <a:p>
            <a:pPr marL="0" indent="0">
              <a:lnSpc>
                <a:spcPct val="150000"/>
              </a:lnSpc>
              <a:buNone/>
            </a:pPr>
            <a:r>
              <a:rPr lang="en-US" altLang="zh-CN" sz="1800" dirty="0"/>
              <a:t>2. </a:t>
            </a:r>
            <a:r>
              <a:rPr lang="en-US" altLang="zh-CN" sz="1800" dirty="0" err="1"/>
              <a:t>groupmod</a:t>
            </a:r>
            <a:endParaRPr lang="zh-CN" altLang="zh-CN" sz="1800" dirty="0"/>
          </a:p>
          <a:p>
            <a:pPr marL="0" indent="0">
              <a:lnSpc>
                <a:spcPct val="150000"/>
              </a:lnSpc>
              <a:buNone/>
            </a:pPr>
            <a:r>
              <a:rPr lang="zh-CN" altLang="en-US" sz="1800" dirty="0"/>
              <a:t>使用</a:t>
            </a:r>
            <a:r>
              <a:rPr lang="en-US" altLang="zh-CN" sz="1800" dirty="0" err="1"/>
              <a:t>groupmod</a:t>
            </a:r>
            <a:r>
              <a:rPr lang="zh-CN" altLang="en-US" sz="1800" dirty="0"/>
              <a:t>命令可以修改指定组的属性。</a:t>
            </a:r>
          </a:p>
          <a:p>
            <a:pPr marL="0" indent="0">
              <a:lnSpc>
                <a:spcPct val="150000"/>
              </a:lnSpc>
              <a:buNone/>
            </a:pPr>
            <a:r>
              <a:rPr lang="zh-CN" altLang="en-US" sz="1800" dirty="0"/>
              <a:t>例如：要将系统中已经存在的组</a:t>
            </a:r>
            <a:r>
              <a:rPr lang="en-US" altLang="zh-CN" sz="1800" dirty="0"/>
              <a:t>ID</a:t>
            </a:r>
            <a:r>
              <a:rPr lang="zh-CN" altLang="en-US" sz="1800" dirty="0"/>
              <a:t>为</a:t>
            </a:r>
            <a:r>
              <a:rPr lang="en-US" altLang="zh-CN" sz="1800" dirty="0"/>
              <a:t>1111</a:t>
            </a:r>
            <a:r>
              <a:rPr lang="zh-CN" altLang="en-US" sz="1800" dirty="0"/>
              <a:t>的组</a:t>
            </a:r>
            <a:r>
              <a:rPr lang="en-US" altLang="zh-CN" sz="1800" dirty="0"/>
              <a:t>test</a:t>
            </a:r>
            <a:r>
              <a:rPr lang="zh-CN" altLang="en-US" sz="1800" dirty="0"/>
              <a:t>修改组名为</a:t>
            </a:r>
            <a:r>
              <a:rPr lang="en-US" altLang="zh-CN" sz="1800" dirty="0"/>
              <a:t>test1</a:t>
            </a:r>
            <a:r>
              <a:rPr lang="zh-CN" altLang="en-US" sz="1800" dirty="0"/>
              <a:t>、组</a:t>
            </a:r>
            <a:r>
              <a:rPr lang="en-US" altLang="zh-CN" sz="1800" dirty="0"/>
              <a:t>ID</a:t>
            </a:r>
            <a:r>
              <a:rPr lang="zh-CN" altLang="en-US" sz="1800" dirty="0"/>
              <a:t>为</a:t>
            </a:r>
            <a:r>
              <a:rPr lang="en-US" altLang="zh-CN" sz="1800" dirty="0"/>
              <a:t>1112</a:t>
            </a:r>
            <a:r>
              <a:rPr lang="zh-CN" altLang="en-US" sz="1800" dirty="0"/>
              <a:t>，可执行命令：</a:t>
            </a:r>
            <a:r>
              <a:rPr lang="en-US" altLang="zh-CN" sz="1800" dirty="0" err="1"/>
              <a:t>groupmod</a:t>
            </a:r>
            <a:r>
              <a:rPr lang="en-US" altLang="zh-CN" sz="1800" dirty="0"/>
              <a:t> –g 1112 –n test1 test</a:t>
            </a:r>
          </a:p>
          <a:p>
            <a:pPr marL="0" indent="0">
              <a:lnSpc>
                <a:spcPct val="150000"/>
              </a:lnSpc>
              <a:buNone/>
            </a:pPr>
            <a:r>
              <a:rPr lang="en-US" altLang="zh-CN" sz="1800" dirty="0"/>
              <a:t>3.groupdel</a:t>
            </a:r>
          </a:p>
          <a:p>
            <a:pPr marL="0" indent="0">
              <a:lnSpc>
                <a:spcPct val="150000"/>
              </a:lnSpc>
              <a:buNone/>
            </a:pPr>
            <a:r>
              <a:rPr lang="zh-CN" altLang="en-US" sz="1800" dirty="0"/>
              <a:t>使用</a:t>
            </a:r>
            <a:r>
              <a:rPr lang="en-US" altLang="zh-CN" sz="1800" dirty="0" err="1"/>
              <a:t>groupdel</a:t>
            </a:r>
            <a:r>
              <a:rPr lang="zh-CN" altLang="en-US" sz="1800" dirty="0"/>
              <a:t>命令可以删除指定组。</a:t>
            </a:r>
          </a:p>
          <a:p>
            <a:pPr marL="0" indent="0">
              <a:lnSpc>
                <a:spcPct val="150000"/>
              </a:lnSpc>
              <a:buNone/>
            </a:pPr>
            <a:r>
              <a:rPr lang="zh-CN" altLang="en-US" sz="1800" dirty="0"/>
              <a:t>例如要将系统中已经存在的组</a:t>
            </a:r>
            <a:r>
              <a:rPr lang="en-US" altLang="zh-CN" sz="1800" dirty="0"/>
              <a:t>test1</a:t>
            </a:r>
            <a:r>
              <a:rPr lang="zh-CN" altLang="en-US" sz="1800" dirty="0"/>
              <a:t>删除，可执行命令：</a:t>
            </a:r>
            <a:r>
              <a:rPr lang="en-US" altLang="zh-CN" sz="1800" dirty="0" err="1"/>
              <a:t>groupdel</a:t>
            </a:r>
            <a:r>
              <a:rPr lang="en-US" altLang="zh-CN" sz="1800" dirty="0"/>
              <a:t> test1</a:t>
            </a:r>
          </a:p>
          <a:p>
            <a:pPr marL="0" indent="0">
              <a:lnSpc>
                <a:spcPct val="150000"/>
              </a:lnSpc>
              <a:buNone/>
            </a:pPr>
            <a:endParaRPr lang="zh-CN" altLang="en-US" sz="1800" dirty="0"/>
          </a:p>
        </p:txBody>
      </p:sp>
      <p:sp>
        <p:nvSpPr>
          <p:cNvPr id="4" name="内容占位符 6">
            <a:extLst>
              <a:ext uri="{FF2B5EF4-FFF2-40B4-BE49-F238E27FC236}">
                <a16:creationId xmlns:a16="http://schemas.microsoft.com/office/drawing/2014/main" xmlns=""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账户安全</a:t>
            </a:r>
          </a:p>
        </p:txBody>
      </p:sp>
    </p:spTree>
    <p:extLst>
      <p:ext uri="{BB962C8B-B14F-4D97-AF65-F5344CB8AC3E}">
        <p14:creationId xmlns:p14="http://schemas.microsoft.com/office/powerpoint/2010/main" val="2834184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用户信息文件</a:t>
            </a:r>
            <a:r>
              <a:rPr lang="en-US" altLang="zh-CN" dirty="0"/>
              <a:t>-</a:t>
            </a:r>
            <a:r>
              <a:rPr lang="en-US" altLang="zh-CN" dirty="0" err="1"/>
              <a:t>passwd</a:t>
            </a:r>
            <a:endParaRPr lang="zh-CN" altLang="en-US" dirty="0"/>
          </a:p>
        </p:txBody>
      </p:sp>
      <p:sp>
        <p:nvSpPr>
          <p:cNvPr id="3" name="内容占位符 2"/>
          <p:cNvSpPr>
            <a:spLocks noGrp="1"/>
          </p:cNvSpPr>
          <p:nvPr>
            <p:ph idx="1"/>
          </p:nvPr>
        </p:nvSpPr>
        <p:spPr/>
        <p:txBody>
          <a:bodyPr/>
          <a:lstStyle/>
          <a:p>
            <a:r>
              <a:rPr lang="zh-CN" altLang="en-US" dirty="0"/>
              <a:t>用于存放用户信息（早期包括使用不可逆</a:t>
            </a:r>
            <a:r>
              <a:rPr lang="en-US" altLang="zh-CN" dirty="0"/>
              <a:t>DES</a:t>
            </a:r>
            <a:r>
              <a:rPr lang="zh-CN" altLang="en-US" dirty="0"/>
              <a:t>算法加密形成用户密码散列）</a:t>
            </a:r>
            <a:endParaRPr lang="en-US" altLang="zh-CN" dirty="0"/>
          </a:p>
          <a:p>
            <a:r>
              <a:rPr lang="zh-CN" altLang="en-US" dirty="0"/>
              <a:t>特点</a:t>
            </a:r>
            <a:endParaRPr lang="en-US" altLang="zh-CN" dirty="0"/>
          </a:p>
          <a:p>
            <a:pPr lvl="1"/>
            <a:r>
              <a:rPr lang="zh-CN" altLang="en-US" dirty="0"/>
              <a:t>文本格式</a:t>
            </a:r>
            <a:endParaRPr lang="en-US" altLang="zh-CN" dirty="0"/>
          </a:p>
          <a:p>
            <a:pPr lvl="1"/>
            <a:r>
              <a:rPr lang="zh-CN" altLang="en-US" dirty="0"/>
              <a:t>全局可读</a:t>
            </a:r>
            <a:endParaRPr lang="en-US" altLang="zh-CN" dirty="0"/>
          </a:p>
          <a:p>
            <a:r>
              <a:rPr lang="zh-CN" altLang="en-US" dirty="0"/>
              <a:t>存储条目格式</a:t>
            </a:r>
            <a:endParaRPr lang="en-US" altLang="zh-CN" dirty="0"/>
          </a:p>
          <a:p>
            <a:pPr marL="457200" lvl="1" indent="0">
              <a:buNone/>
            </a:pPr>
            <a:r>
              <a:rPr lang="en-US" altLang="zh-CN" sz="2000" b="1" dirty="0" err="1">
                <a:latin typeface="Arial" pitchFamily="34" charset="0"/>
              </a:rPr>
              <a:t>name:coded-passwd:UID:GID:userinfo:homedirectory:shell</a:t>
            </a:r>
            <a:endParaRPr lang="en-US" altLang="zh-CN" sz="2000" b="1" dirty="0">
              <a:latin typeface="Arial" pitchFamily="34" charset="0"/>
            </a:endParaRPr>
          </a:p>
          <a:p>
            <a:r>
              <a:rPr lang="zh-CN" altLang="en-US" dirty="0"/>
              <a:t>条目例子</a:t>
            </a:r>
            <a:endParaRPr lang="en-US" altLang="zh-CN" dirty="0"/>
          </a:p>
          <a:p>
            <a:pPr marL="457200" lvl="1" indent="0">
              <a:buNone/>
            </a:pPr>
            <a:r>
              <a:rPr lang="en-US" altLang="zh-CN" sz="2000" b="1" dirty="0">
                <a:latin typeface="Arial" pitchFamily="34" charset="0"/>
              </a:rPr>
              <a:t>demo:x:523:100:J.demo:/home/demo:/bin/</a:t>
            </a:r>
            <a:r>
              <a:rPr lang="en-US" altLang="zh-CN" sz="2000" b="1" dirty="0" err="1">
                <a:latin typeface="Arial" pitchFamily="34" charset="0"/>
              </a:rPr>
              <a:t>sh</a:t>
            </a:r>
            <a:endParaRPr lang="en-US" altLang="zh-CN" sz="2000" b="1" dirty="0">
              <a:latin typeface="Arial" pitchFamily="34" charset="0"/>
            </a:endParaRPr>
          </a:p>
          <a:p>
            <a:endParaRPr lang="zh-CN" altLang="en-US" dirty="0"/>
          </a:p>
        </p:txBody>
      </p:sp>
      <p:sp>
        <p:nvSpPr>
          <p:cNvPr id="5" name="圆角矩形标注 4"/>
          <p:cNvSpPr/>
          <p:nvPr/>
        </p:nvSpPr>
        <p:spPr>
          <a:xfrm>
            <a:off x="7606166" y="2600908"/>
            <a:ext cx="2052228" cy="1080120"/>
          </a:xfrm>
          <a:prstGeom prst="wedgeRoundRectCallout">
            <a:avLst>
              <a:gd name="adj1" fmla="val -275612"/>
              <a:gd name="adj2" fmla="val 1053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用户名</a:t>
            </a:r>
            <a:endParaRPr lang="zh-CN" altLang="en-US" dirty="0"/>
          </a:p>
        </p:txBody>
      </p:sp>
      <p:sp>
        <p:nvSpPr>
          <p:cNvPr id="6" name="圆角矩形标注 5"/>
          <p:cNvSpPr/>
          <p:nvPr/>
        </p:nvSpPr>
        <p:spPr>
          <a:xfrm>
            <a:off x="7767685" y="2585385"/>
            <a:ext cx="2405422" cy="1051787"/>
          </a:xfrm>
          <a:prstGeom prst="wedgeRoundRectCallout">
            <a:avLst>
              <a:gd name="adj1" fmla="val -177558"/>
              <a:gd name="adj2" fmla="val 11418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早期：密码散列</a:t>
            </a:r>
            <a:endParaRPr lang="en-US" altLang="zh-CN" dirty="0"/>
          </a:p>
          <a:p>
            <a:pPr algn="ctr"/>
            <a:r>
              <a:rPr lang="en-US" altLang="zh-CN" dirty="0" smtClean="0"/>
              <a:t>X:</a:t>
            </a:r>
            <a:r>
              <a:rPr lang="zh-CN" altLang="en-US" dirty="0"/>
              <a:t>代</a:t>
            </a:r>
            <a:r>
              <a:rPr lang="zh-CN" altLang="en-US" dirty="0" smtClean="0"/>
              <a:t>替密码散列</a:t>
            </a:r>
            <a:endParaRPr lang="en-US" altLang="zh-CN" dirty="0" smtClean="0"/>
          </a:p>
          <a:p>
            <a:pPr algn="ctr"/>
            <a:r>
              <a:rPr lang="en-US" altLang="zh-CN" dirty="0" smtClean="0"/>
              <a:t>*:</a:t>
            </a:r>
            <a:r>
              <a:rPr lang="zh-CN" altLang="en-US" dirty="0" smtClean="0"/>
              <a:t>账号不可交互登录</a:t>
            </a:r>
            <a:endParaRPr lang="en-US" altLang="zh-CN" dirty="0" smtClean="0"/>
          </a:p>
        </p:txBody>
      </p:sp>
      <p:sp>
        <p:nvSpPr>
          <p:cNvPr id="7" name="圆角矩形标注 6"/>
          <p:cNvSpPr/>
          <p:nvPr/>
        </p:nvSpPr>
        <p:spPr>
          <a:xfrm>
            <a:off x="7933398" y="2567029"/>
            <a:ext cx="2052228" cy="1080120"/>
          </a:xfrm>
          <a:prstGeom prst="wedgeRoundRectCallout">
            <a:avLst>
              <a:gd name="adj1" fmla="val -168437"/>
              <a:gd name="adj2" fmla="val 10496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a:t>
            </a:r>
            <a:r>
              <a:rPr lang="en-US" altLang="zh-CN" dirty="0" smtClean="0"/>
              <a:t>ID</a:t>
            </a:r>
            <a:endParaRPr lang="zh-CN" altLang="en-US" dirty="0"/>
          </a:p>
        </p:txBody>
      </p:sp>
      <p:sp>
        <p:nvSpPr>
          <p:cNvPr id="8" name="圆角矩形标注 7"/>
          <p:cNvSpPr/>
          <p:nvPr/>
        </p:nvSpPr>
        <p:spPr>
          <a:xfrm>
            <a:off x="8120879" y="2574791"/>
            <a:ext cx="2052228" cy="1080120"/>
          </a:xfrm>
          <a:prstGeom prst="wedgeRoundRectCallout">
            <a:avLst>
              <a:gd name="adj1" fmla="val -146492"/>
              <a:gd name="adj2" fmla="val 1077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用</a:t>
            </a:r>
            <a:r>
              <a:rPr lang="zh-CN" altLang="en-US" dirty="0" smtClean="0"/>
              <a:t>户所属组</a:t>
            </a:r>
            <a:r>
              <a:rPr lang="en-US" altLang="zh-CN" dirty="0" smtClean="0"/>
              <a:t>ID</a:t>
            </a:r>
            <a:endParaRPr lang="zh-CN" altLang="en-US" dirty="0"/>
          </a:p>
        </p:txBody>
      </p:sp>
      <p:sp>
        <p:nvSpPr>
          <p:cNvPr id="9" name="圆角矩形标注 8"/>
          <p:cNvSpPr/>
          <p:nvPr/>
        </p:nvSpPr>
        <p:spPr>
          <a:xfrm>
            <a:off x="8293203" y="2557051"/>
            <a:ext cx="2052228" cy="1080120"/>
          </a:xfrm>
          <a:prstGeom prst="wedgeRoundRectCallout">
            <a:avLst>
              <a:gd name="adj1" fmla="val -118360"/>
              <a:gd name="adj2" fmla="val 1116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用</a:t>
            </a:r>
            <a:r>
              <a:rPr lang="zh-CN" altLang="en-US" dirty="0" smtClean="0"/>
              <a:t>户信息</a:t>
            </a:r>
            <a:endParaRPr lang="zh-CN" altLang="en-US" dirty="0"/>
          </a:p>
        </p:txBody>
      </p:sp>
      <p:sp>
        <p:nvSpPr>
          <p:cNvPr id="10" name="圆角矩形标注 9"/>
          <p:cNvSpPr/>
          <p:nvPr/>
        </p:nvSpPr>
        <p:spPr>
          <a:xfrm>
            <a:off x="8454722" y="2571589"/>
            <a:ext cx="2052228" cy="1080120"/>
          </a:xfrm>
          <a:prstGeom prst="wedgeRoundRectCallout">
            <a:avLst>
              <a:gd name="adj1" fmla="val -56644"/>
              <a:gd name="adj2" fmla="val 1108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用户目录</a:t>
            </a:r>
            <a:endParaRPr lang="zh-CN" altLang="en-US" dirty="0"/>
          </a:p>
        </p:txBody>
      </p:sp>
      <p:sp>
        <p:nvSpPr>
          <p:cNvPr id="11" name="圆角矩形标注 10"/>
          <p:cNvSpPr/>
          <p:nvPr/>
        </p:nvSpPr>
        <p:spPr>
          <a:xfrm>
            <a:off x="8627046" y="2582553"/>
            <a:ext cx="2052228" cy="1080120"/>
          </a:xfrm>
          <a:prstGeom prst="wedgeRoundRectCallout">
            <a:avLst>
              <a:gd name="adj1" fmla="val -7755"/>
              <a:gd name="adj2" fmla="val 1108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用户登录后使用的</a:t>
            </a:r>
            <a:r>
              <a:rPr lang="en-US" altLang="zh-CN" dirty="0" smtClean="0"/>
              <a:t>shell</a:t>
            </a:r>
            <a:endParaRPr lang="zh-CN" altLang="en-US" dirty="0"/>
          </a:p>
        </p:txBody>
      </p:sp>
    </p:spTree>
    <p:extLst>
      <p:ext uri="{BB962C8B-B14F-4D97-AF65-F5344CB8AC3E}">
        <p14:creationId xmlns:p14="http://schemas.microsoft.com/office/powerpoint/2010/main" val="118226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pPr>
            <a:r>
              <a:rPr lang="zh-CN" altLang="en-US" sz="1800" dirty="0"/>
              <a:t>用户口令管理</a:t>
            </a:r>
            <a:endParaRPr lang="en-US" altLang="zh-CN" sz="1800" dirty="0"/>
          </a:p>
          <a:p>
            <a:pPr marL="0" indent="0">
              <a:lnSpc>
                <a:spcPct val="150000"/>
              </a:lnSpc>
              <a:buNone/>
            </a:pPr>
            <a:r>
              <a:rPr lang="zh-CN" altLang="en-US" sz="1800" dirty="0"/>
              <a:t>     空口令风险：用户账户如果设置了空口令，其它用户可以不需要任何技术手段进入计算机，访问浏览空口令用户下的任何数据。</a:t>
            </a:r>
            <a:endParaRPr lang="en-US" altLang="zh-CN" sz="1800" dirty="0"/>
          </a:p>
          <a:p>
            <a:pPr marL="0" indent="0">
              <a:lnSpc>
                <a:spcPct val="150000"/>
              </a:lnSpc>
              <a:buNone/>
            </a:pPr>
            <a:r>
              <a:rPr lang="en-US" altLang="zh-CN" sz="1800" dirty="0"/>
              <a:t>     </a:t>
            </a:r>
            <a:r>
              <a:rPr lang="zh-CN" altLang="en-US" sz="1800" dirty="0"/>
              <a:t>使用下面命令检查空口令账户是否存在</a:t>
            </a:r>
            <a:endParaRPr lang="en-US" altLang="zh-CN" sz="1800" dirty="0"/>
          </a:p>
          <a:p>
            <a:pPr marL="0" indent="0">
              <a:lnSpc>
                <a:spcPct val="150000"/>
              </a:lnSpc>
              <a:buNone/>
            </a:pPr>
            <a:r>
              <a:rPr lang="en-US" altLang="zh-CN" sz="1800" dirty="0"/>
              <a:t>     [</a:t>
            </a:r>
            <a:r>
              <a:rPr lang="en-US" altLang="zh-CN" sz="1800" dirty="0" err="1"/>
              <a:t>root@localhost</a:t>
            </a:r>
            <a:r>
              <a:rPr lang="en-US" altLang="zh-CN" sz="1800" dirty="0"/>
              <a:t> ~]# </a:t>
            </a:r>
            <a:r>
              <a:rPr lang="en-US" altLang="zh-CN" sz="1800" dirty="0" err="1"/>
              <a:t>awk</a:t>
            </a:r>
            <a:r>
              <a:rPr lang="en-US" altLang="zh-CN" sz="1800" dirty="0"/>
              <a:t> -F: '($2</a:t>
            </a:r>
            <a:r>
              <a:rPr lang="en-US" altLang="zh-CN" sz="1800" dirty="0" smtClean="0"/>
              <a:t>=="") </a:t>
            </a:r>
            <a:r>
              <a:rPr lang="en-US" altLang="zh-CN" sz="1800" dirty="0"/>
              <a:t>{print $1}' /</a:t>
            </a:r>
            <a:r>
              <a:rPr lang="en-US" altLang="zh-CN" sz="1800" dirty="0" err="1"/>
              <a:t>etc</a:t>
            </a:r>
            <a:r>
              <a:rPr lang="en-US" altLang="zh-CN" sz="1800" dirty="0"/>
              <a:t>/shadow</a:t>
            </a:r>
          </a:p>
        </p:txBody>
      </p:sp>
      <p:sp>
        <p:nvSpPr>
          <p:cNvPr id="4" name="内容占位符 6">
            <a:extLst>
              <a:ext uri="{FF2B5EF4-FFF2-40B4-BE49-F238E27FC236}">
                <a16:creationId xmlns:a16="http://schemas.microsoft.com/office/drawing/2014/main" xmlns=""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账户安全</a:t>
            </a:r>
          </a:p>
        </p:txBody>
      </p:sp>
    </p:spTree>
    <p:extLst>
      <p:ext uri="{BB962C8B-B14F-4D97-AF65-F5344CB8AC3E}">
        <p14:creationId xmlns:p14="http://schemas.microsoft.com/office/powerpoint/2010/main" val="32333401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pPr>
            <a:r>
              <a:rPr lang="zh-CN" altLang="en-US" sz="1800" dirty="0"/>
              <a:t>用户口令策略管理</a:t>
            </a:r>
            <a:endParaRPr lang="en-US" altLang="zh-CN" sz="1800" dirty="0"/>
          </a:p>
          <a:p>
            <a:pPr marL="0" indent="0">
              <a:lnSpc>
                <a:spcPct val="150000"/>
              </a:lnSpc>
              <a:buNone/>
            </a:pPr>
            <a:r>
              <a:rPr lang="zh-CN" altLang="en-US" sz="1800" dirty="0"/>
              <a:t>为防止用户使用弱口令或空口令，应在操作系统中配置安全策略，防止该类事件发生。除此之外还应对帐号口令的生存期，</a:t>
            </a:r>
            <a:r>
              <a:rPr lang="en-US" altLang="zh-CN" sz="1800" dirty="0"/>
              <a:t>root</a:t>
            </a:r>
            <a:r>
              <a:rPr lang="zh-CN" altLang="en-US" sz="1800" dirty="0"/>
              <a:t>的远程登录，禁止</a:t>
            </a:r>
            <a:r>
              <a:rPr lang="en-US" altLang="zh-CN" sz="1800" dirty="0" err="1"/>
              <a:t>su</a:t>
            </a:r>
            <a:r>
              <a:rPr lang="zh-CN" altLang="en-US" sz="1800" dirty="0"/>
              <a:t>到</a:t>
            </a:r>
            <a:r>
              <a:rPr lang="en-US" altLang="zh-CN" sz="1800" dirty="0"/>
              <a:t>root</a:t>
            </a:r>
            <a:r>
              <a:rPr lang="zh-CN" altLang="en-US" sz="1800" dirty="0"/>
              <a:t>等策略进行设置</a:t>
            </a:r>
            <a:endParaRPr lang="en-US" altLang="zh-CN" sz="1800" dirty="0"/>
          </a:p>
          <a:p>
            <a:pPr>
              <a:lnSpc>
                <a:spcPct val="150000"/>
              </a:lnSpc>
              <a:buFont typeface="Wingdings" panose="05000000000000000000" pitchFamily="2" charset="2"/>
              <a:buChar char="ü"/>
            </a:pPr>
            <a:r>
              <a:rPr lang="zh-CN" altLang="en-US" sz="1800" dirty="0"/>
              <a:t>口令复杂度策略设置</a:t>
            </a:r>
            <a:r>
              <a:rPr lang="en-US" altLang="zh-CN" sz="1800" dirty="0"/>
              <a:t/>
            </a:r>
            <a:br>
              <a:rPr lang="en-US" altLang="zh-CN" sz="1800" dirty="0"/>
            </a:br>
            <a:r>
              <a:rPr lang="en-US" altLang="zh-CN" sz="1800" dirty="0"/>
              <a:t>Vi /</a:t>
            </a:r>
            <a:r>
              <a:rPr lang="en-US" altLang="zh-CN" sz="1800" dirty="0" err="1"/>
              <a:t>etc</a:t>
            </a:r>
            <a:r>
              <a:rPr lang="en-US" altLang="zh-CN" sz="1800" dirty="0"/>
              <a:t>/</a:t>
            </a:r>
            <a:r>
              <a:rPr lang="en-US" altLang="zh-CN" sz="1800" dirty="0" err="1"/>
              <a:t>pam.d</a:t>
            </a:r>
            <a:r>
              <a:rPr lang="en-US" altLang="zh-CN" sz="1800" dirty="0"/>
              <a:t>/system-</a:t>
            </a:r>
            <a:r>
              <a:rPr lang="en-US" altLang="zh-CN" sz="1800" dirty="0" err="1"/>
              <a:t>auth</a:t>
            </a:r>
            <a:endParaRPr lang="en-US" altLang="zh-CN" sz="1800" dirty="0"/>
          </a:p>
          <a:p>
            <a:pPr marL="0" indent="0">
              <a:lnSpc>
                <a:spcPct val="150000"/>
              </a:lnSpc>
              <a:buNone/>
            </a:pPr>
            <a:r>
              <a:rPr lang="zh-CN" altLang="en-US" sz="1800" dirty="0"/>
              <a:t>     </a:t>
            </a:r>
            <a:r>
              <a:rPr lang="en-US" altLang="zh-CN" sz="1800" dirty="0"/>
              <a:t>password requisite  pam_cracklib.so </a:t>
            </a:r>
            <a:r>
              <a:rPr lang="zh-CN" altLang="en-US" sz="1800" dirty="0"/>
              <a:t>将其修改为</a:t>
            </a:r>
            <a:r>
              <a:rPr lang="en-US" altLang="zh-CN" sz="1800" dirty="0"/>
              <a:t>:password requisite  pam_cracklib.so </a:t>
            </a:r>
            <a:r>
              <a:rPr lang="en-US" altLang="zh-CN" sz="1800" dirty="0" err="1"/>
              <a:t>try_first_pass</a:t>
            </a:r>
            <a:r>
              <a:rPr lang="en-US" altLang="zh-CN" sz="1800" dirty="0"/>
              <a:t> retry=3 </a:t>
            </a:r>
            <a:r>
              <a:rPr lang="en-US" altLang="zh-CN" sz="1800" dirty="0" err="1"/>
              <a:t>dcredit</a:t>
            </a:r>
            <a:r>
              <a:rPr lang="en-US" altLang="zh-CN" sz="1800" dirty="0"/>
              <a:t>=-1 </a:t>
            </a:r>
            <a:r>
              <a:rPr lang="en-US" altLang="zh-CN" sz="1800" dirty="0" err="1"/>
              <a:t>lcredit</a:t>
            </a:r>
            <a:r>
              <a:rPr lang="en-US" altLang="zh-CN" sz="1800" dirty="0"/>
              <a:t>=-1 </a:t>
            </a:r>
            <a:r>
              <a:rPr lang="en-US" altLang="zh-CN" sz="1800" dirty="0" err="1"/>
              <a:t>ucredit</a:t>
            </a:r>
            <a:r>
              <a:rPr lang="en-US" altLang="zh-CN" sz="1800" dirty="0"/>
              <a:t>=-1 </a:t>
            </a:r>
            <a:r>
              <a:rPr lang="en-US" altLang="zh-CN" sz="1800" dirty="0" err="1"/>
              <a:t>ocredit</a:t>
            </a:r>
            <a:r>
              <a:rPr lang="en-US" altLang="zh-CN" sz="1800" dirty="0"/>
              <a:t>=-1 </a:t>
            </a:r>
            <a:r>
              <a:rPr lang="en-US" altLang="zh-CN" sz="1800" dirty="0" err="1"/>
              <a:t>minlen</a:t>
            </a:r>
            <a:r>
              <a:rPr lang="en-US" altLang="zh-CN" sz="1800" dirty="0"/>
              <a:t>=8</a:t>
            </a:r>
          </a:p>
          <a:p>
            <a:pPr marL="0" indent="0">
              <a:lnSpc>
                <a:spcPct val="150000"/>
              </a:lnSpc>
              <a:buNone/>
            </a:pPr>
            <a:r>
              <a:rPr lang="zh-CN" altLang="en-US" sz="1800" dirty="0"/>
              <a:t>注释：至少包含一个数字、一个小写字母、一个大写字母、一个特殊字符、且密码长度</a:t>
            </a:r>
            <a:r>
              <a:rPr lang="en-US" altLang="zh-CN" sz="1800" dirty="0"/>
              <a:t>&gt;=8</a:t>
            </a:r>
          </a:p>
          <a:p>
            <a:pPr marL="0" indent="0">
              <a:lnSpc>
                <a:spcPct val="150000"/>
              </a:lnSpc>
              <a:buNone/>
            </a:pPr>
            <a:endParaRPr lang="en-US" altLang="zh-CN" sz="1800" dirty="0"/>
          </a:p>
        </p:txBody>
      </p:sp>
      <p:sp>
        <p:nvSpPr>
          <p:cNvPr id="4" name="内容占位符 6">
            <a:extLst>
              <a:ext uri="{FF2B5EF4-FFF2-40B4-BE49-F238E27FC236}">
                <a16:creationId xmlns:a16="http://schemas.microsoft.com/office/drawing/2014/main" xmlns=""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账户安全</a:t>
            </a:r>
          </a:p>
        </p:txBody>
      </p:sp>
    </p:spTree>
    <p:extLst>
      <p:ext uri="{BB962C8B-B14F-4D97-AF65-F5344CB8AC3E}">
        <p14:creationId xmlns:p14="http://schemas.microsoft.com/office/powerpoint/2010/main" val="16213754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buFont typeface="Wingdings" panose="05000000000000000000" pitchFamily="2" charset="2"/>
              <a:buChar char="ü"/>
            </a:pPr>
            <a:r>
              <a:rPr lang="zh-CN" altLang="en-US" sz="1800" dirty="0"/>
              <a:t>口令生存期</a:t>
            </a:r>
            <a:r>
              <a:rPr lang="en-US" altLang="zh-CN" sz="1800" dirty="0"/>
              <a:t/>
            </a:r>
            <a:br>
              <a:rPr lang="en-US" altLang="zh-CN" sz="1800" dirty="0"/>
            </a:br>
            <a:r>
              <a:rPr lang="en-US" altLang="zh-CN" sz="1800" dirty="0"/>
              <a:t>Vi /</a:t>
            </a:r>
            <a:r>
              <a:rPr lang="en-US" altLang="zh-CN" sz="1800" dirty="0" err="1"/>
              <a:t>etc</a:t>
            </a:r>
            <a:r>
              <a:rPr lang="en-US" altLang="zh-CN" sz="1800" dirty="0"/>
              <a:t>/</a:t>
            </a:r>
            <a:r>
              <a:rPr lang="en-US" altLang="zh-CN" sz="1800" dirty="0" err="1"/>
              <a:t>login.defs</a:t>
            </a:r>
            <a:endParaRPr lang="en-US" altLang="zh-CN" sz="1800" dirty="0"/>
          </a:p>
          <a:p>
            <a:pPr marL="0" indent="0">
              <a:lnSpc>
                <a:spcPct val="150000"/>
              </a:lnSpc>
              <a:buNone/>
            </a:pPr>
            <a:r>
              <a:rPr lang="zh-CN" altLang="en-US" sz="1800" dirty="0"/>
              <a:t>     </a:t>
            </a:r>
            <a:r>
              <a:rPr lang="en-US" altLang="zh-CN" sz="1800" dirty="0"/>
              <a:t>PASS_MAX_DAYS   90        #</a:t>
            </a:r>
            <a:r>
              <a:rPr lang="zh-CN" altLang="en-US" sz="1800" dirty="0"/>
              <a:t>新建用户的密码最长使用天数不大于</a:t>
            </a:r>
            <a:r>
              <a:rPr lang="en-US" altLang="zh-CN" sz="1800" dirty="0"/>
              <a:t>90</a:t>
            </a:r>
          </a:p>
          <a:p>
            <a:pPr marL="0" indent="0">
              <a:lnSpc>
                <a:spcPct val="150000"/>
              </a:lnSpc>
              <a:buNone/>
            </a:pPr>
            <a:r>
              <a:rPr lang="en-US" altLang="zh-CN" sz="1800" dirty="0"/>
              <a:t>     PASS_MIN_DAYS    10        #</a:t>
            </a:r>
            <a:r>
              <a:rPr lang="zh-CN" altLang="en-US" sz="1800" dirty="0"/>
              <a:t>新建用户的密码最短使用天数为</a:t>
            </a:r>
            <a:r>
              <a:rPr lang="en-US" altLang="zh-CN" sz="1800" dirty="0"/>
              <a:t>10</a:t>
            </a:r>
          </a:p>
          <a:p>
            <a:pPr marL="0" indent="0">
              <a:lnSpc>
                <a:spcPct val="150000"/>
              </a:lnSpc>
              <a:buNone/>
            </a:pPr>
            <a:r>
              <a:rPr lang="en-US" altLang="zh-CN" sz="1800" dirty="0"/>
              <a:t>     PASS_WARN_AGE   7         #</a:t>
            </a:r>
            <a:r>
              <a:rPr lang="zh-CN" altLang="en-US" sz="1800" dirty="0"/>
              <a:t>新建用户的密码到期提前提醒天数为</a:t>
            </a:r>
            <a:r>
              <a:rPr lang="en-US" altLang="zh-CN" sz="1800" dirty="0"/>
              <a:t>7</a:t>
            </a:r>
          </a:p>
          <a:p>
            <a:pPr>
              <a:lnSpc>
                <a:spcPct val="150000"/>
              </a:lnSpc>
              <a:buFont typeface="Wingdings" panose="05000000000000000000" pitchFamily="2" charset="2"/>
              <a:buChar char="ü"/>
            </a:pPr>
            <a:r>
              <a:rPr lang="en-US" altLang="zh-CN" sz="1800" dirty="0"/>
              <a:t>Root</a:t>
            </a:r>
            <a:r>
              <a:rPr lang="zh-CN" altLang="en-US" sz="1800" dirty="0"/>
              <a:t>远程登录</a:t>
            </a:r>
            <a:endParaRPr lang="en-US" altLang="zh-CN" sz="1800" dirty="0"/>
          </a:p>
          <a:p>
            <a:pPr marL="0" indent="0">
              <a:lnSpc>
                <a:spcPct val="150000"/>
              </a:lnSpc>
              <a:buNone/>
            </a:pPr>
            <a:r>
              <a:rPr lang="en-US" altLang="zh-CN" sz="1800" dirty="0"/>
              <a:t>     vi /et	c/</a:t>
            </a:r>
            <a:r>
              <a:rPr lang="en-US" altLang="zh-CN" sz="1800" dirty="0" err="1"/>
              <a:t>ssh</a:t>
            </a:r>
            <a:r>
              <a:rPr lang="en-US" altLang="zh-CN" sz="1800" dirty="0"/>
              <a:t>/</a:t>
            </a:r>
            <a:r>
              <a:rPr lang="en-US" altLang="zh-CN" sz="1800" dirty="0" err="1"/>
              <a:t>sshd_config</a:t>
            </a:r>
            <a:endParaRPr lang="en-US" altLang="zh-CN" sz="1800" dirty="0"/>
          </a:p>
          <a:p>
            <a:pPr marL="0" indent="0">
              <a:lnSpc>
                <a:spcPct val="150000"/>
              </a:lnSpc>
              <a:buNone/>
            </a:pPr>
            <a:r>
              <a:rPr lang="en-US" altLang="zh-CN" sz="1800" dirty="0"/>
              <a:t>     </a:t>
            </a:r>
            <a:r>
              <a:rPr lang="en-US" altLang="zh-CN" sz="1800" dirty="0" err="1"/>
              <a:t>PermitRootLogin</a:t>
            </a:r>
            <a:r>
              <a:rPr lang="en-US" altLang="zh-CN" sz="1800" dirty="0"/>
              <a:t> no                      #</a:t>
            </a:r>
            <a:r>
              <a:rPr lang="zh-CN" altLang="en-US" sz="1800" dirty="0"/>
              <a:t>则禁止了</a:t>
            </a:r>
            <a:r>
              <a:rPr lang="en-US" altLang="zh-CN" sz="1800" dirty="0"/>
              <a:t>root</a:t>
            </a:r>
            <a:r>
              <a:rPr lang="zh-CN" altLang="en-US" sz="1800" dirty="0"/>
              <a:t>从</a:t>
            </a:r>
            <a:r>
              <a:rPr lang="en-US" altLang="zh-CN" sz="1800" dirty="0" err="1"/>
              <a:t>ssh</a:t>
            </a:r>
            <a:r>
              <a:rPr lang="zh-CN" altLang="en-US" sz="1800" dirty="0"/>
              <a:t>登录。</a:t>
            </a:r>
            <a:endParaRPr lang="en-US" altLang="zh-CN" sz="1800" dirty="0"/>
          </a:p>
        </p:txBody>
      </p:sp>
      <p:sp>
        <p:nvSpPr>
          <p:cNvPr id="4" name="内容占位符 6">
            <a:extLst>
              <a:ext uri="{FF2B5EF4-FFF2-40B4-BE49-F238E27FC236}">
                <a16:creationId xmlns:a16="http://schemas.microsoft.com/office/drawing/2014/main" xmlns=""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账户安全</a:t>
            </a:r>
          </a:p>
        </p:txBody>
      </p:sp>
    </p:spTree>
    <p:extLst>
      <p:ext uri="{BB962C8B-B14F-4D97-AF65-F5344CB8AC3E}">
        <p14:creationId xmlns:p14="http://schemas.microsoft.com/office/powerpoint/2010/main" val="13006275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buFont typeface="Wingdings" panose="05000000000000000000" pitchFamily="2" charset="2"/>
              <a:buChar char="ü"/>
            </a:pPr>
            <a:r>
              <a:rPr lang="zh-CN" altLang="en-US" sz="1800" dirty="0"/>
              <a:t>禁止</a:t>
            </a:r>
            <a:r>
              <a:rPr lang="en-US" altLang="zh-CN" sz="1800" dirty="0" err="1"/>
              <a:t>su</a:t>
            </a:r>
            <a:r>
              <a:rPr lang="zh-CN" altLang="en-US" sz="1800" dirty="0"/>
              <a:t>到</a:t>
            </a:r>
            <a:r>
              <a:rPr lang="en-US" altLang="zh-CN" sz="1800" dirty="0"/>
              <a:t>root</a:t>
            </a:r>
            <a:br>
              <a:rPr lang="en-US" altLang="zh-CN" sz="1800" dirty="0"/>
            </a:br>
            <a:r>
              <a:rPr lang="en-US" altLang="zh-CN" sz="1800" dirty="0"/>
              <a:t>Vi </a:t>
            </a:r>
            <a:r>
              <a:rPr lang="zh-CN" altLang="en-US" sz="1800" dirty="0"/>
              <a:t>  </a:t>
            </a:r>
            <a:r>
              <a:rPr lang="en-US" altLang="zh-CN" sz="1800" dirty="0"/>
              <a:t>/</a:t>
            </a:r>
            <a:r>
              <a:rPr lang="en-US" altLang="zh-CN" sz="1800" dirty="0" err="1"/>
              <a:t>etc</a:t>
            </a:r>
            <a:r>
              <a:rPr lang="en-US" altLang="zh-CN" sz="1800" dirty="0"/>
              <a:t>/</a:t>
            </a:r>
            <a:r>
              <a:rPr lang="en-US" altLang="zh-CN" sz="1800" dirty="0" err="1"/>
              <a:t>pam.d</a:t>
            </a:r>
            <a:r>
              <a:rPr lang="en-US" altLang="zh-CN" sz="1800" dirty="0"/>
              <a:t>/</a:t>
            </a:r>
            <a:r>
              <a:rPr lang="en-US" altLang="zh-CN" sz="1800" dirty="0" err="1"/>
              <a:t>su</a:t>
            </a:r>
            <a:endParaRPr lang="en-US" altLang="zh-CN" sz="1800" dirty="0"/>
          </a:p>
          <a:p>
            <a:pPr marL="0" indent="0">
              <a:lnSpc>
                <a:spcPct val="150000"/>
              </a:lnSpc>
              <a:buNone/>
            </a:pPr>
            <a:r>
              <a:rPr lang="en-US" altLang="zh-CN" sz="1800" dirty="0"/>
              <a:t>      </a:t>
            </a:r>
            <a:r>
              <a:rPr lang="zh-CN" altLang="en-US" sz="1800" dirty="0"/>
              <a:t>添加下面两行</a:t>
            </a:r>
            <a:endParaRPr lang="en-US" altLang="zh-CN" sz="1800" dirty="0"/>
          </a:p>
          <a:p>
            <a:pPr marL="0" indent="0">
              <a:lnSpc>
                <a:spcPct val="150000"/>
              </a:lnSpc>
              <a:buNone/>
            </a:pPr>
            <a:r>
              <a:rPr lang="en-US" altLang="zh-CN" sz="1800" dirty="0"/>
              <a:t>  </a:t>
            </a:r>
            <a:r>
              <a:rPr lang="zh-CN" altLang="en-US" sz="1800" dirty="0"/>
              <a:t>   </a:t>
            </a:r>
            <a:r>
              <a:rPr lang="en-US" altLang="zh-CN" sz="1800" dirty="0" err="1"/>
              <a:t>auth</a:t>
            </a:r>
            <a:r>
              <a:rPr lang="en-US" altLang="zh-CN" sz="1800" dirty="0"/>
              <a:t>		sufficient	pam_rootok.so </a:t>
            </a:r>
          </a:p>
          <a:p>
            <a:pPr marL="0" indent="0">
              <a:lnSpc>
                <a:spcPct val="150000"/>
              </a:lnSpc>
              <a:buNone/>
            </a:pPr>
            <a:r>
              <a:rPr lang="en-US" altLang="zh-CN" sz="1800" dirty="0"/>
              <a:t>     </a:t>
            </a:r>
            <a:r>
              <a:rPr lang="en-US" altLang="zh-CN" sz="1800" dirty="0" err="1"/>
              <a:t>auth</a:t>
            </a:r>
            <a:r>
              <a:rPr lang="en-US" altLang="zh-CN" sz="1800" dirty="0"/>
              <a:t>		required	pam_wheel.so group=wheel</a:t>
            </a:r>
          </a:p>
          <a:p>
            <a:pPr>
              <a:lnSpc>
                <a:spcPct val="150000"/>
              </a:lnSpc>
              <a:buFont typeface="Wingdings" panose="05000000000000000000" pitchFamily="2" charset="2"/>
              <a:buChar char="ü"/>
            </a:pPr>
            <a:r>
              <a:rPr lang="zh-CN" altLang="en-US" sz="1800" dirty="0"/>
              <a:t>设置用户登录失败</a:t>
            </a:r>
            <a:r>
              <a:rPr lang="en-US" altLang="zh-CN" sz="1800" dirty="0"/>
              <a:t>N</a:t>
            </a:r>
            <a:r>
              <a:rPr lang="zh-CN" altLang="en-US" sz="1800" dirty="0"/>
              <a:t>次锁定</a:t>
            </a:r>
            <a:r>
              <a:rPr lang="en-US" altLang="zh-CN" sz="1800" dirty="0"/>
              <a:t/>
            </a:r>
            <a:br>
              <a:rPr lang="en-US" altLang="zh-CN" sz="1800" dirty="0"/>
            </a:br>
            <a:r>
              <a:rPr lang="en-US" altLang="zh-CN" sz="1800" dirty="0"/>
              <a:t>Vi </a:t>
            </a:r>
            <a:r>
              <a:rPr lang="zh-CN" altLang="en-US" sz="1800" dirty="0"/>
              <a:t>  </a:t>
            </a:r>
            <a:r>
              <a:rPr lang="en-US" altLang="zh-CN" sz="1800" dirty="0"/>
              <a:t>/</a:t>
            </a:r>
            <a:r>
              <a:rPr lang="en-US" altLang="zh-CN" sz="1800" dirty="0" err="1"/>
              <a:t>etc</a:t>
            </a:r>
            <a:r>
              <a:rPr lang="en-US" altLang="zh-CN" sz="1800" dirty="0"/>
              <a:t>/</a:t>
            </a:r>
            <a:r>
              <a:rPr lang="en-US" altLang="zh-CN" sz="1800" dirty="0" err="1"/>
              <a:t>pam.d</a:t>
            </a:r>
            <a:r>
              <a:rPr lang="en-US" altLang="zh-CN" sz="1800" dirty="0"/>
              <a:t>/</a:t>
            </a:r>
            <a:r>
              <a:rPr lang="en-US" altLang="zh-CN" sz="1800" dirty="0" err="1"/>
              <a:t>sshd</a:t>
            </a:r>
            <a:endParaRPr lang="en-US" altLang="zh-CN" sz="1800" dirty="0"/>
          </a:p>
          <a:p>
            <a:pPr marL="0" indent="0">
              <a:lnSpc>
                <a:spcPct val="150000"/>
              </a:lnSpc>
              <a:buNone/>
            </a:pPr>
            <a:r>
              <a:rPr lang="en-US" altLang="zh-CN" sz="1800" dirty="0" err="1"/>
              <a:t>auth</a:t>
            </a:r>
            <a:r>
              <a:rPr lang="en-US" altLang="zh-CN" sz="1800" dirty="0"/>
              <a:t>    required        pam_tally2.so deny=3 </a:t>
            </a:r>
            <a:r>
              <a:rPr lang="en-US" altLang="zh-CN" sz="1800" dirty="0" err="1"/>
              <a:t>unlock_time</a:t>
            </a:r>
            <a:r>
              <a:rPr lang="en-US" altLang="zh-CN" sz="1800" dirty="0"/>
              <a:t>=120 </a:t>
            </a:r>
            <a:r>
              <a:rPr lang="en-US" altLang="zh-CN" sz="1800" dirty="0" err="1"/>
              <a:t>even_deny_root</a:t>
            </a:r>
            <a:r>
              <a:rPr lang="en-US" altLang="zh-CN" sz="1800" dirty="0"/>
              <a:t> </a:t>
            </a:r>
            <a:r>
              <a:rPr lang="en-US" altLang="zh-CN" sz="1800" dirty="0" err="1"/>
              <a:t>root_unlock_time</a:t>
            </a:r>
            <a:r>
              <a:rPr lang="en-US" altLang="zh-CN" sz="1800" dirty="0"/>
              <a:t>=60</a:t>
            </a:r>
          </a:p>
        </p:txBody>
      </p:sp>
      <p:sp>
        <p:nvSpPr>
          <p:cNvPr id="4" name="内容占位符 6">
            <a:extLst>
              <a:ext uri="{FF2B5EF4-FFF2-40B4-BE49-F238E27FC236}">
                <a16:creationId xmlns:a16="http://schemas.microsoft.com/office/drawing/2014/main" xmlns=""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账户安全</a:t>
            </a:r>
          </a:p>
        </p:txBody>
      </p:sp>
    </p:spTree>
    <p:extLst>
      <p:ext uri="{BB962C8B-B14F-4D97-AF65-F5344CB8AC3E}">
        <p14:creationId xmlns:p14="http://schemas.microsoft.com/office/powerpoint/2010/main" val="23121692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pPr>
            <a:r>
              <a:rPr lang="en-US" altLang="zh-CN" sz="1800" dirty="0"/>
              <a:t>Linux</a:t>
            </a:r>
            <a:r>
              <a:rPr lang="zh-CN" altLang="en-US" sz="1800" dirty="0"/>
              <a:t>文件系统简介</a:t>
            </a:r>
            <a:endParaRPr lang="en-US" altLang="zh-CN" sz="1800" dirty="0"/>
          </a:p>
          <a:p>
            <a:pPr marL="0" indent="0">
              <a:lnSpc>
                <a:spcPct val="150000"/>
              </a:lnSpc>
              <a:buNone/>
            </a:pPr>
            <a:r>
              <a:rPr lang="zh-CN" altLang="en-US" sz="1800" dirty="0"/>
              <a:t>在</a:t>
            </a:r>
            <a:r>
              <a:rPr lang="en-US" altLang="zh-CN" sz="1800" dirty="0" err="1"/>
              <a:t>linux</a:t>
            </a:r>
            <a:r>
              <a:rPr lang="zh-CN" altLang="en-US" sz="1800" dirty="0"/>
              <a:t>操作系统中，文件系统采用梳妆的层次的目录结构，最顶层是根目录，用“</a:t>
            </a:r>
            <a:r>
              <a:rPr lang="en-US" altLang="zh-CN" sz="1800" dirty="0"/>
              <a:t>/</a:t>
            </a:r>
            <a:r>
              <a:rPr lang="zh-CN" altLang="en-US" sz="1800" dirty="0"/>
              <a:t>”表示，往下延伸其各级子目录</a:t>
            </a:r>
            <a:endParaRPr lang="en-US" altLang="zh-CN" sz="1800" dirty="0"/>
          </a:p>
          <a:p>
            <a:pPr marL="0" indent="0">
              <a:lnSpc>
                <a:spcPct val="150000"/>
              </a:lnSpc>
              <a:buNone/>
            </a:pPr>
            <a:endParaRPr lang="en-US" altLang="zh-CN" sz="1800" dirty="0"/>
          </a:p>
        </p:txBody>
      </p:sp>
      <p:sp>
        <p:nvSpPr>
          <p:cNvPr id="4" name="内容占位符 6">
            <a:extLst>
              <a:ext uri="{FF2B5EF4-FFF2-40B4-BE49-F238E27FC236}">
                <a16:creationId xmlns:a16="http://schemas.microsoft.com/office/drawing/2014/main" xmlns=""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文件系统安全</a:t>
            </a:r>
          </a:p>
        </p:txBody>
      </p:sp>
      <p:pic>
        <p:nvPicPr>
          <p:cNvPr id="2" name="图片 1">
            <a:extLst>
              <a:ext uri="{FF2B5EF4-FFF2-40B4-BE49-F238E27FC236}">
                <a16:creationId xmlns:a16="http://schemas.microsoft.com/office/drawing/2014/main" xmlns="" id="{FCD2A350-14E2-4CF5-8018-43E489734BB0}"/>
              </a:ext>
            </a:extLst>
          </p:cNvPr>
          <p:cNvPicPr>
            <a:picLocks noChangeAspect="1"/>
          </p:cNvPicPr>
          <p:nvPr/>
        </p:nvPicPr>
        <p:blipFill>
          <a:blip r:embed="rId3"/>
          <a:stretch>
            <a:fillRect/>
          </a:stretch>
        </p:blipFill>
        <p:spPr>
          <a:xfrm>
            <a:off x="2135560" y="2996952"/>
            <a:ext cx="6952381" cy="3066667"/>
          </a:xfrm>
          <a:prstGeom prst="rect">
            <a:avLst/>
          </a:prstGeom>
        </p:spPr>
      </p:pic>
    </p:spTree>
    <p:extLst>
      <p:ext uri="{BB962C8B-B14F-4D97-AF65-F5344CB8AC3E}">
        <p14:creationId xmlns:p14="http://schemas.microsoft.com/office/powerpoint/2010/main" val="13914558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marL="0" indent="0">
              <a:lnSpc>
                <a:spcPct val="150000"/>
              </a:lnSpc>
              <a:buNone/>
            </a:pPr>
            <a:endParaRPr lang="en-US" altLang="zh-CN" sz="1800" dirty="0"/>
          </a:p>
          <a:p>
            <a:pPr marL="0" indent="0">
              <a:lnSpc>
                <a:spcPct val="150000"/>
              </a:lnSpc>
              <a:buNone/>
            </a:pPr>
            <a:endParaRPr lang="en-US" altLang="zh-CN" sz="1800" dirty="0"/>
          </a:p>
        </p:txBody>
      </p:sp>
      <p:sp>
        <p:nvSpPr>
          <p:cNvPr id="4" name="内容占位符 6">
            <a:extLst>
              <a:ext uri="{FF2B5EF4-FFF2-40B4-BE49-F238E27FC236}">
                <a16:creationId xmlns:a16="http://schemas.microsoft.com/office/drawing/2014/main" xmlns=""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文件系统安全</a:t>
            </a:r>
          </a:p>
        </p:txBody>
      </p:sp>
      <p:graphicFrame>
        <p:nvGraphicFramePr>
          <p:cNvPr id="2" name="表格 1">
            <a:extLst>
              <a:ext uri="{FF2B5EF4-FFF2-40B4-BE49-F238E27FC236}">
                <a16:creationId xmlns:a16="http://schemas.microsoft.com/office/drawing/2014/main" xmlns="" id="{8E45B8B3-0F4A-45D3-A9D9-7373D8BEBC53}"/>
              </a:ext>
            </a:extLst>
          </p:cNvPr>
          <p:cNvGraphicFramePr>
            <a:graphicFrameLocks noGrp="1"/>
          </p:cNvGraphicFramePr>
          <p:nvPr>
            <p:extLst>
              <p:ext uri="{D42A27DB-BD31-4B8C-83A1-F6EECF244321}">
                <p14:modId xmlns:p14="http://schemas.microsoft.com/office/powerpoint/2010/main" val="3718097985"/>
              </p:ext>
            </p:extLst>
          </p:nvPr>
        </p:nvGraphicFramePr>
        <p:xfrm>
          <a:off x="983432" y="1618511"/>
          <a:ext cx="10513168" cy="4902331"/>
        </p:xfrm>
        <a:graphic>
          <a:graphicData uri="http://schemas.openxmlformats.org/drawingml/2006/table">
            <a:tbl>
              <a:tblPr firstRow="1" bandRow="1">
                <a:tableStyleId>{5C22544A-7EE6-4342-B048-85BDC9FD1C3A}</a:tableStyleId>
              </a:tblPr>
              <a:tblGrid>
                <a:gridCol w="1576975">
                  <a:extLst>
                    <a:ext uri="{9D8B030D-6E8A-4147-A177-3AD203B41FA5}">
                      <a16:colId xmlns:a16="http://schemas.microsoft.com/office/drawing/2014/main" xmlns="" val="3107792337"/>
                    </a:ext>
                  </a:extLst>
                </a:gridCol>
                <a:gridCol w="8936193">
                  <a:extLst>
                    <a:ext uri="{9D8B030D-6E8A-4147-A177-3AD203B41FA5}">
                      <a16:colId xmlns:a16="http://schemas.microsoft.com/office/drawing/2014/main" xmlns="" val="3339334475"/>
                    </a:ext>
                  </a:extLst>
                </a:gridCol>
              </a:tblGrid>
              <a:tr h="337601">
                <a:tc>
                  <a:txBody>
                    <a:bodyPr/>
                    <a:lstStyle/>
                    <a:p>
                      <a:r>
                        <a:rPr lang="zh-CN" altLang="en-US" dirty="0"/>
                        <a:t>系统目录</a:t>
                      </a:r>
                    </a:p>
                  </a:txBody>
                  <a:tcPr/>
                </a:tc>
                <a:tc>
                  <a:txBody>
                    <a:bodyPr/>
                    <a:lstStyle/>
                    <a:p>
                      <a:r>
                        <a:rPr lang="zh-CN" altLang="en-US" dirty="0"/>
                        <a:t>文件系统说明</a:t>
                      </a:r>
                    </a:p>
                  </a:txBody>
                  <a:tcPr/>
                </a:tc>
                <a:extLst>
                  <a:ext uri="{0D108BD9-81ED-4DB2-BD59-A6C34878D82A}">
                    <a16:rowId xmlns:a16="http://schemas.microsoft.com/office/drawing/2014/main" xmlns="" val="1017786181"/>
                  </a:ext>
                </a:extLst>
              </a:tr>
              <a:tr h="337601">
                <a:tc>
                  <a:txBody>
                    <a:bodyPr/>
                    <a:lstStyle/>
                    <a:p>
                      <a:r>
                        <a:rPr lang="en-US" altLang="zh-CN" sz="1600" dirty="0"/>
                        <a:t>/root</a:t>
                      </a:r>
                      <a:endParaRPr lang="zh-CN" altLang="en-US" sz="1600" dirty="0"/>
                    </a:p>
                  </a:txBody>
                  <a:tcPr/>
                </a:tc>
                <a:tc>
                  <a:txBody>
                    <a:bodyPr/>
                    <a:lstStyle/>
                    <a:p>
                      <a:r>
                        <a:rPr lang="en-US" altLang="zh-CN" sz="1600" b="0" i="0" u="none" strike="noStrike" kern="1200" baseline="0" dirty="0">
                          <a:solidFill>
                            <a:schemeClr val="dk1"/>
                          </a:solidFill>
                          <a:latin typeface="+mn-lt"/>
                          <a:ea typeface="+mn-ea"/>
                          <a:cs typeface="+mn-cs"/>
                        </a:rPr>
                        <a:t>root </a:t>
                      </a:r>
                      <a:r>
                        <a:rPr lang="zh-CN" altLang="en-US" sz="1600" b="0" i="0" u="none" strike="noStrike" kern="1200" baseline="0" dirty="0">
                          <a:solidFill>
                            <a:schemeClr val="dk1"/>
                          </a:solidFill>
                          <a:latin typeface="+mn-lt"/>
                          <a:ea typeface="+mn-ea"/>
                          <a:cs typeface="+mn-cs"/>
                        </a:rPr>
                        <a:t>文件系统是文件系统的顶级目录。它必须包含在挂载其它文件系统前需要用来启动 </a:t>
                      </a:r>
                      <a:r>
                        <a:rPr lang="en-US" altLang="zh-CN" sz="1600" b="0" i="0" u="none" strike="noStrike" kern="1200" baseline="0" dirty="0">
                          <a:solidFill>
                            <a:schemeClr val="dk1"/>
                          </a:solidFill>
                          <a:latin typeface="+mn-lt"/>
                          <a:ea typeface="+mn-ea"/>
                          <a:cs typeface="+mn-cs"/>
                        </a:rPr>
                        <a:t>Linux </a:t>
                      </a:r>
                      <a:r>
                        <a:rPr lang="zh-CN" altLang="en-US" sz="1600" b="0" i="0" u="none" strike="noStrike" kern="1200" baseline="0" dirty="0">
                          <a:solidFill>
                            <a:schemeClr val="dk1"/>
                          </a:solidFill>
                          <a:latin typeface="+mn-lt"/>
                          <a:ea typeface="+mn-ea"/>
                          <a:cs typeface="+mn-cs"/>
                        </a:rPr>
                        <a:t>系统的全部文件。它必须包含需要用来启动剩余文件系统的全部可执行文件和库。文件系统启动以后，所有其他文件系统作为 </a:t>
                      </a:r>
                      <a:r>
                        <a:rPr lang="en-US" altLang="zh-CN" sz="1600" b="0" i="0" u="none" strike="noStrike" kern="1200" baseline="0" dirty="0">
                          <a:solidFill>
                            <a:schemeClr val="dk1"/>
                          </a:solidFill>
                          <a:latin typeface="+mn-lt"/>
                          <a:ea typeface="+mn-ea"/>
                          <a:cs typeface="+mn-cs"/>
                        </a:rPr>
                        <a:t>root </a:t>
                      </a:r>
                      <a:r>
                        <a:rPr lang="zh-CN" altLang="en-US" sz="1600" b="0" i="0" u="none" strike="noStrike" kern="1200" baseline="0" dirty="0">
                          <a:solidFill>
                            <a:schemeClr val="dk1"/>
                          </a:solidFill>
                          <a:latin typeface="+mn-lt"/>
                          <a:ea typeface="+mn-ea"/>
                          <a:cs typeface="+mn-cs"/>
                        </a:rPr>
                        <a:t>文件系统的子目录挂载到标准的、预定义好的挂载点上。</a:t>
                      </a:r>
                      <a:endParaRPr lang="zh-CN" altLang="en-US" sz="1600" dirty="0"/>
                    </a:p>
                  </a:txBody>
                  <a:tcPr/>
                </a:tc>
                <a:extLst>
                  <a:ext uri="{0D108BD9-81ED-4DB2-BD59-A6C34878D82A}">
                    <a16:rowId xmlns:a16="http://schemas.microsoft.com/office/drawing/2014/main" xmlns="" val="1206211316"/>
                  </a:ext>
                </a:extLst>
              </a:tr>
              <a:tr h="337601">
                <a:tc>
                  <a:txBody>
                    <a:bodyPr/>
                    <a:lstStyle/>
                    <a:p>
                      <a:r>
                        <a:rPr lang="en-US" altLang="zh-CN" sz="1600" dirty="0"/>
                        <a:t>/bin</a:t>
                      </a:r>
                    </a:p>
                  </a:txBody>
                  <a:tcPr/>
                </a:tc>
                <a:tc>
                  <a:txBody>
                    <a:bodyPr/>
                    <a:lstStyle/>
                    <a:p>
                      <a:r>
                        <a:rPr lang="zh-CN" altLang="en-US" sz="1600" dirty="0"/>
                        <a:t>目录包含用户的可执行文件</a:t>
                      </a:r>
                    </a:p>
                  </a:txBody>
                  <a:tcPr/>
                </a:tc>
                <a:extLst>
                  <a:ext uri="{0D108BD9-81ED-4DB2-BD59-A6C34878D82A}">
                    <a16:rowId xmlns:a16="http://schemas.microsoft.com/office/drawing/2014/main" xmlns="" val="2646415056"/>
                  </a:ext>
                </a:extLst>
              </a:tr>
              <a:tr h="337601">
                <a:tc>
                  <a:txBody>
                    <a:bodyPr/>
                    <a:lstStyle/>
                    <a:p>
                      <a:r>
                        <a:rPr lang="en-US" altLang="zh-CN" sz="1600" dirty="0"/>
                        <a:t>/boot</a:t>
                      </a:r>
                    </a:p>
                  </a:txBody>
                  <a:tcPr/>
                </a:tc>
                <a:tc>
                  <a:txBody>
                    <a:bodyPr/>
                    <a:lstStyle/>
                    <a:p>
                      <a:r>
                        <a:rPr lang="zh-CN" altLang="en-US" sz="1600" dirty="0"/>
                        <a:t>包含启动</a:t>
                      </a:r>
                      <a:r>
                        <a:rPr lang="en-US" altLang="zh-CN" sz="1600" dirty="0" err="1"/>
                        <a:t>linux</a:t>
                      </a:r>
                      <a:r>
                        <a:rPr lang="zh-CN" altLang="en-US" sz="1600" dirty="0"/>
                        <a:t>系统所需要的静态引导程序和内核可执行文件以及配置文件</a:t>
                      </a:r>
                    </a:p>
                  </a:txBody>
                  <a:tcPr/>
                </a:tc>
                <a:extLst>
                  <a:ext uri="{0D108BD9-81ED-4DB2-BD59-A6C34878D82A}">
                    <a16:rowId xmlns:a16="http://schemas.microsoft.com/office/drawing/2014/main" xmlns="" val="650732126"/>
                  </a:ext>
                </a:extLst>
              </a:tr>
              <a:tr h="337601">
                <a:tc>
                  <a:txBody>
                    <a:bodyPr/>
                    <a:lstStyle/>
                    <a:p>
                      <a:r>
                        <a:rPr lang="en-US" altLang="zh-CN" sz="1600" dirty="0"/>
                        <a:t>/dev</a:t>
                      </a:r>
                    </a:p>
                  </a:txBody>
                  <a:tcPr/>
                </a:tc>
                <a:tc>
                  <a:txBody>
                    <a:bodyPr/>
                    <a:lstStyle/>
                    <a:p>
                      <a:r>
                        <a:rPr lang="zh-CN" altLang="en-US" sz="1600" dirty="0"/>
                        <a:t>包含每一个链接到系统的硬件设备的设备文件，不是驱动，而是计算机上能够访问的设备</a:t>
                      </a:r>
                    </a:p>
                  </a:txBody>
                  <a:tcPr/>
                </a:tc>
                <a:extLst>
                  <a:ext uri="{0D108BD9-81ED-4DB2-BD59-A6C34878D82A}">
                    <a16:rowId xmlns:a16="http://schemas.microsoft.com/office/drawing/2014/main" xmlns="" val="3027928508"/>
                  </a:ext>
                </a:extLst>
              </a:tr>
              <a:tr h="337601">
                <a:tc>
                  <a:txBody>
                    <a:bodyPr/>
                    <a:lstStyle/>
                    <a:p>
                      <a:r>
                        <a:rPr lang="en-US" altLang="zh-CN" sz="1600" dirty="0"/>
                        <a:t>/</a:t>
                      </a:r>
                      <a:r>
                        <a:rPr lang="en-US" altLang="zh-CN" sz="1600" dirty="0" err="1"/>
                        <a:t>etc</a:t>
                      </a:r>
                      <a:endParaRPr lang="zh-CN" altLang="en-US" sz="1600" dirty="0"/>
                    </a:p>
                  </a:txBody>
                  <a:tcPr/>
                </a:tc>
                <a:tc>
                  <a:txBody>
                    <a:bodyPr/>
                    <a:lstStyle/>
                    <a:p>
                      <a:r>
                        <a:rPr lang="zh-CN" altLang="en-US" sz="1600" dirty="0"/>
                        <a:t>包含主机计算机的本地系统配置文件</a:t>
                      </a:r>
                    </a:p>
                  </a:txBody>
                  <a:tcPr/>
                </a:tc>
                <a:extLst>
                  <a:ext uri="{0D108BD9-81ED-4DB2-BD59-A6C34878D82A}">
                    <a16:rowId xmlns:a16="http://schemas.microsoft.com/office/drawing/2014/main" xmlns="" val="3635073126"/>
                  </a:ext>
                </a:extLst>
              </a:tr>
              <a:tr h="337601">
                <a:tc>
                  <a:txBody>
                    <a:bodyPr/>
                    <a:lstStyle/>
                    <a:p>
                      <a:r>
                        <a:rPr lang="en-US" altLang="zh-CN" sz="1600" dirty="0"/>
                        <a:t>/home</a:t>
                      </a:r>
                      <a:endParaRPr lang="zh-CN" altLang="en-US" sz="1600" dirty="0"/>
                    </a:p>
                  </a:txBody>
                  <a:tcPr/>
                </a:tc>
                <a:tc>
                  <a:txBody>
                    <a:bodyPr/>
                    <a:lstStyle/>
                    <a:p>
                      <a:r>
                        <a:rPr lang="zh-CN" altLang="en-US" sz="1600" dirty="0"/>
                        <a:t>主目录存储用户文件，每一个用户都有一个位于</a:t>
                      </a:r>
                      <a:r>
                        <a:rPr lang="en-US" altLang="zh-CN" sz="1600" dirty="0"/>
                        <a:t>/home</a:t>
                      </a:r>
                      <a:r>
                        <a:rPr lang="zh-CN" altLang="en-US" sz="1600" dirty="0"/>
                        <a:t>目录中的子目录</a:t>
                      </a:r>
                    </a:p>
                  </a:txBody>
                  <a:tcPr/>
                </a:tc>
                <a:extLst>
                  <a:ext uri="{0D108BD9-81ED-4DB2-BD59-A6C34878D82A}">
                    <a16:rowId xmlns:a16="http://schemas.microsoft.com/office/drawing/2014/main" xmlns="" val="1260628020"/>
                  </a:ext>
                </a:extLst>
              </a:tr>
              <a:tr h="337601">
                <a:tc>
                  <a:txBody>
                    <a:bodyPr/>
                    <a:lstStyle/>
                    <a:p>
                      <a:r>
                        <a:rPr lang="en-US" altLang="zh-CN" sz="1600" dirty="0"/>
                        <a:t>/lib</a:t>
                      </a:r>
                      <a:endParaRPr lang="zh-CN" altLang="en-US" sz="1600" dirty="0"/>
                    </a:p>
                  </a:txBody>
                  <a:tcPr/>
                </a:tc>
                <a:tc>
                  <a:txBody>
                    <a:bodyPr/>
                    <a:lstStyle/>
                    <a:p>
                      <a:r>
                        <a:rPr lang="zh-CN" altLang="en-US" sz="1600" dirty="0"/>
                        <a:t>包含启动系统所需要的共享库文件</a:t>
                      </a:r>
                    </a:p>
                  </a:txBody>
                  <a:tcPr/>
                </a:tc>
                <a:extLst>
                  <a:ext uri="{0D108BD9-81ED-4DB2-BD59-A6C34878D82A}">
                    <a16:rowId xmlns:a16="http://schemas.microsoft.com/office/drawing/2014/main" xmlns="" val="79599062"/>
                  </a:ext>
                </a:extLst>
              </a:tr>
              <a:tr h="337601">
                <a:tc>
                  <a:txBody>
                    <a:bodyPr/>
                    <a:lstStyle/>
                    <a:p>
                      <a:r>
                        <a:rPr lang="en-US" altLang="zh-CN" sz="1600" dirty="0"/>
                        <a:t>/opt</a:t>
                      </a:r>
                      <a:endParaRPr lang="zh-CN" altLang="en-US" sz="1600" dirty="0"/>
                    </a:p>
                  </a:txBody>
                  <a:tcPr/>
                </a:tc>
                <a:tc>
                  <a:txBody>
                    <a:bodyPr/>
                    <a:lstStyle/>
                    <a:p>
                      <a:r>
                        <a:rPr lang="zh-CN" altLang="en-US" sz="1600" dirty="0"/>
                        <a:t>可选文件</a:t>
                      </a:r>
                    </a:p>
                  </a:txBody>
                  <a:tcPr/>
                </a:tc>
                <a:extLst>
                  <a:ext uri="{0D108BD9-81ED-4DB2-BD59-A6C34878D82A}">
                    <a16:rowId xmlns:a16="http://schemas.microsoft.com/office/drawing/2014/main" xmlns="" val="2180262268"/>
                  </a:ext>
                </a:extLst>
              </a:tr>
              <a:tr h="337601">
                <a:tc>
                  <a:txBody>
                    <a:bodyPr/>
                    <a:lstStyle/>
                    <a:p>
                      <a:r>
                        <a:rPr lang="en-US" altLang="zh-CN" sz="1600" dirty="0"/>
                        <a:t>/</a:t>
                      </a:r>
                      <a:r>
                        <a:rPr lang="en-US" altLang="zh-CN" sz="1600" dirty="0" err="1"/>
                        <a:t>sbin</a:t>
                      </a:r>
                      <a:endParaRPr lang="zh-CN" altLang="en-US" sz="1600" dirty="0"/>
                    </a:p>
                  </a:txBody>
                  <a:tcPr/>
                </a:tc>
                <a:tc>
                  <a:txBody>
                    <a:bodyPr/>
                    <a:lstStyle/>
                    <a:p>
                      <a:r>
                        <a:rPr lang="zh-CN" altLang="en-US" sz="1600" dirty="0"/>
                        <a:t>系统二进制文件，用于系统管理的可执行文件</a:t>
                      </a:r>
                    </a:p>
                  </a:txBody>
                  <a:tcPr/>
                </a:tc>
                <a:extLst>
                  <a:ext uri="{0D108BD9-81ED-4DB2-BD59-A6C34878D82A}">
                    <a16:rowId xmlns:a16="http://schemas.microsoft.com/office/drawing/2014/main" xmlns="" val="2187606408"/>
                  </a:ext>
                </a:extLst>
              </a:tr>
              <a:tr h="337601">
                <a:tc>
                  <a:txBody>
                    <a:bodyPr/>
                    <a:lstStyle/>
                    <a:p>
                      <a:r>
                        <a:rPr lang="en-US" altLang="zh-CN" sz="1600" dirty="0"/>
                        <a:t>/</a:t>
                      </a:r>
                      <a:r>
                        <a:rPr lang="en-US" altLang="zh-CN" sz="1600" dirty="0" err="1"/>
                        <a:t>tmp</a:t>
                      </a:r>
                      <a:endParaRPr lang="zh-CN" altLang="en-US" sz="1600" dirty="0"/>
                    </a:p>
                  </a:txBody>
                  <a:tcPr/>
                </a:tc>
                <a:tc>
                  <a:txBody>
                    <a:bodyPr/>
                    <a:lstStyle/>
                    <a:p>
                      <a:r>
                        <a:rPr lang="zh-CN" altLang="en-US" sz="1600" dirty="0"/>
                        <a:t>临时目录</a:t>
                      </a:r>
                    </a:p>
                  </a:txBody>
                  <a:tcPr/>
                </a:tc>
                <a:extLst>
                  <a:ext uri="{0D108BD9-81ED-4DB2-BD59-A6C34878D82A}">
                    <a16:rowId xmlns:a16="http://schemas.microsoft.com/office/drawing/2014/main" xmlns="" val="546266715"/>
                  </a:ext>
                </a:extLst>
              </a:tr>
              <a:tr h="337601">
                <a:tc>
                  <a:txBody>
                    <a:bodyPr/>
                    <a:lstStyle/>
                    <a:p>
                      <a:r>
                        <a:rPr lang="en-US" altLang="zh-CN" sz="1600" dirty="0"/>
                        <a:t>/</a:t>
                      </a:r>
                      <a:r>
                        <a:rPr lang="en-US" altLang="zh-CN" sz="1600" dirty="0" err="1"/>
                        <a:t>var</a:t>
                      </a:r>
                      <a:endParaRPr lang="zh-CN" altLang="en-US" sz="1600" dirty="0"/>
                    </a:p>
                  </a:txBody>
                  <a:tcPr/>
                </a:tc>
                <a:tc>
                  <a:txBody>
                    <a:bodyPr/>
                    <a:lstStyle/>
                    <a:p>
                      <a:r>
                        <a:rPr lang="zh-CN" altLang="en-US" sz="1600" dirty="0"/>
                        <a:t>可变数据文件存储，包括日志文件、</a:t>
                      </a:r>
                      <a:r>
                        <a:rPr lang="en-US" altLang="zh-CN" sz="1600" dirty="0" err="1"/>
                        <a:t>mysql</a:t>
                      </a:r>
                      <a:r>
                        <a:rPr lang="zh-CN" altLang="en-US" sz="1600" dirty="0"/>
                        <a:t>和其他的数据库文件</a:t>
                      </a:r>
                    </a:p>
                  </a:txBody>
                  <a:tcPr/>
                </a:tc>
                <a:extLst>
                  <a:ext uri="{0D108BD9-81ED-4DB2-BD59-A6C34878D82A}">
                    <a16:rowId xmlns:a16="http://schemas.microsoft.com/office/drawing/2014/main" xmlns="" val="2294124594"/>
                  </a:ext>
                </a:extLst>
              </a:tr>
              <a:tr h="337601">
                <a:tc>
                  <a:txBody>
                    <a:bodyPr/>
                    <a:lstStyle/>
                    <a:p>
                      <a:r>
                        <a:rPr lang="en-US" altLang="zh-CN" sz="1600" dirty="0"/>
                        <a:t>/</a:t>
                      </a:r>
                      <a:r>
                        <a:rPr lang="en-US" altLang="zh-CN" sz="1600" dirty="0" err="1"/>
                        <a:t>usr</a:t>
                      </a:r>
                      <a:endParaRPr lang="zh-CN" altLang="en-US" sz="1600" dirty="0"/>
                    </a:p>
                  </a:txBody>
                  <a:tcPr/>
                </a:tc>
                <a:tc>
                  <a:txBody>
                    <a:bodyPr/>
                    <a:lstStyle/>
                    <a:p>
                      <a:r>
                        <a:rPr lang="zh-CN" altLang="en-US" sz="1600" dirty="0"/>
                        <a:t>包含可共享、只读的文件，包括可执行的二进制文件和库等</a:t>
                      </a:r>
                    </a:p>
                  </a:txBody>
                  <a:tcPr/>
                </a:tc>
                <a:extLst>
                  <a:ext uri="{0D108BD9-81ED-4DB2-BD59-A6C34878D82A}">
                    <a16:rowId xmlns:a16="http://schemas.microsoft.com/office/drawing/2014/main" xmlns="" val="2894593997"/>
                  </a:ext>
                </a:extLst>
              </a:tr>
            </a:tbl>
          </a:graphicData>
        </a:graphic>
      </p:graphicFrame>
    </p:spTree>
    <p:extLst>
      <p:ext uri="{BB962C8B-B14F-4D97-AF65-F5344CB8AC3E}">
        <p14:creationId xmlns:p14="http://schemas.microsoft.com/office/powerpoint/2010/main" val="37278323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pPr>
            <a:r>
              <a:rPr lang="en-US" altLang="zh-CN" sz="1800" dirty="0"/>
              <a:t>Linux</a:t>
            </a:r>
            <a:r>
              <a:rPr lang="zh-CN" altLang="en-US" sz="1800" dirty="0"/>
              <a:t>主要的文件系统类型</a:t>
            </a:r>
            <a:endParaRPr lang="en-US" altLang="zh-CN" sz="1800" dirty="0"/>
          </a:p>
          <a:p>
            <a:pPr marL="0" indent="0">
              <a:lnSpc>
                <a:spcPct val="150000"/>
              </a:lnSpc>
              <a:buNone/>
            </a:pPr>
            <a:endParaRPr lang="en-US" altLang="zh-CN" sz="1800" dirty="0"/>
          </a:p>
        </p:txBody>
      </p:sp>
      <p:sp>
        <p:nvSpPr>
          <p:cNvPr id="4" name="内容占位符 6">
            <a:extLst>
              <a:ext uri="{FF2B5EF4-FFF2-40B4-BE49-F238E27FC236}">
                <a16:creationId xmlns:a16="http://schemas.microsoft.com/office/drawing/2014/main" xmlns=""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文件系统安全</a:t>
            </a:r>
          </a:p>
        </p:txBody>
      </p:sp>
      <p:graphicFrame>
        <p:nvGraphicFramePr>
          <p:cNvPr id="2" name="表格 1">
            <a:extLst>
              <a:ext uri="{FF2B5EF4-FFF2-40B4-BE49-F238E27FC236}">
                <a16:creationId xmlns:a16="http://schemas.microsoft.com/office/drawing/2014/main" xmlns="" id="{8E45B8B3-0F4A-45D3-A9D9-7373D8BEBC53}"/>
              </a:ext>
            </a:extLst>
          </p:cNvPr>
          <p:cNvGraphicFramePr>
            <a:graphicFrameLocks noGrp="1"/>
          </p:cNvGraphicFramePr>
          <p:nvPr>
            <p:extLst>
              <p:ext uri="{D42A27DB-BD31-4B8C-83A1-F6EECF244321}">
                <p14:modId xmlns:p14="http://schemas.microsoft.com/office/powerpoint/2010/main" val="2452934631"/>
              </p:ext>
            </p:extLst>
          </p:nvPr>
        </p:nvGraphicFramePr>
        <p:xfrm>
          <a:off x="1271464" y="2010976"/>
          <a:ext cx="8640960" cy="4389120"/>
        </p:xfrm>
        <a:graphic>
          <a:graphicData uri="http://schemas.openxmlformats.org/drawingml/2006/table">
            <a:tbl>
              <a:tblPr firstRow="1" bandRow="1">
                <a:tableStyleId>{5C22544A-7EE6-4342-B048-85BDC9FD1C3A}</a:tableStyleId>
              </a:tblPr>
              <a:tblGrid>
                <a:gridCol w="2114277">
                  <a:extLst>
                    <a:ext uri="{9D8B030D-6E8A-4147-A177-3AD203B41FA5}">
                      <a16:colId xmlns:a16="http://schemas.microsoft.com/office/drawing/2014/main" xmlns="" val="3107792337"/>
                    </a:ext>
                  </a:extLst>
                </a:gridCol>
                <a:gridCol w="6526683">
                  <a:extLst>
                    <a:ext uri="{9D8B030D-6E8A-4147-A177-3AD203B41FA5}">
                      <a16:colId xmlns:a16="http://schemas.microsoft.com/office/drawing/2014/main" xmlns="" val="3339334475"/>
                    </a:ext>
                  </a:extLst>
                </a:gridCol>
              </a:tblGrid>
              <a:tr h="337601">
                <a:tc>
                  <a:txBody>
                    <a:bodyPr/>
                    <a:lstStyle/>
                    <a:p>
                      <a:r>
                        <a:rPr lang="zh-CN" altLang="en-US" dirty="0"/>
                        <a:t>文件系统类型</a:t>
                      </a:r>
                    </a:p>
                  </a:txBody>
                  <a:tcPr/>
                </a:tc>
                <a:tc>
                  <a:txBody>
                    <a:bodyPr/>
                    <a:lstStyle/>
                    <a:p>
                      <a:r>
                        <a:rPr lang="zh-CN" altLang="en-US" dirty="0"/>
                        <a:t>文件系统说明</a:t>
                      </a:r>
                    </a:p>
                  </a:txBody>
                  <a:tcPr/>
                </a:tc>
                <a:extLst>
                  <a:ext uri="{0D108BD9-81ED-4DB2-BD59-A6C34878D82A}">
                    <a16:rowId xmlns:a16="http://schemas.microsoft.com/office/drawing/2014/main" xmlns="" val="1017786181"/>
                  </a:ext>
                </a:extLst>
              </a:tr>
              <a:tr h="337601">
                <a:tc>
                  <a:txBody>
                    <a:bodyPr/>
                    <a:lstStyle/>
                    <a:p>
                      <a:r>
                        <a:rPr lang="en-US" altLang="zh-CN" dirty="0"/>
                        <a:t>Ext</a:t>
                      </a:r>
                      <a:endParaRPr lang="zh-CN" altLang="en-US" dirty="0"/>
                    </a:p>
                  </a:txBody>
                  <a:tcPr/>
                </a:tc>
                <a:tc>
                  <a:txBody>
                    <a:bodyPr/>
                    <a:lstStyle/>
                    <a:p>
                      <a:r>
                        <a:rPr lang="zh-CN" altLang="en-US" dirty="0"/>
                        <a:t>第一个专门针对</a:t>
                      </a:r>
                      <a:r>
                        <a:rPr lang="en-US" altLang="zh-CN" dirty="0" err="1"/>
                        <a:t>liunx</a:t>
                      </a:r>
                      <a:r>
                        <a:rPr lang="zh-CN" altLang="en-US" dirty="0"/>
                        <a:t>的文件系统</a:t>
                      </a:r>
                    </a:p>
                  </a:txBody>
                  <a:tcPr/>
                </a:tc>
                <a:extLst>
                  <a:ext uri="{0D108BD9-81ED-4DB2-BD59-A6C34878D82A}">
                    <a16:rowId xmlns:a16="http://schemas.microsoft.com/office/drawing/2014/main" xmlns="" val="1206211316"/>
                  </a:ext>
                </a:extLst>
              </a:tr>
              <a:tr h="337601">
                <a:tc>
                  <a:txBody>
                    <a:bodyPr/>
                    <a:lstStyle/>
                    <a:p>
                      <a:r>
                        <a:rPr lang="en-US" altLang="zh-CN" dirty="0"/>
                        <a:t>Ext2</a:t>
                      </a:r>
                    </a:p>
                  </a:txBody>
                  <a:tcPr/>
                </a:tc>
                <a:tc>
                  <a:txBody>
                    <a:bodyPr/>
                    <a:lstStyle/>
                    <a:p>
                      <a:r>
                        <a:rPr lang="zh-CN" altLang="en-US" dirty="0"/>
                        <a:t>为解决</a:t>
                      </a:r>
                      <a:r>
                        <a:rPr lang="en-US" altLang="zh-CN" dirty="0" err="1"/>
                        <a:t>ext</a:t>
                      </a:r>
                      <a:r>
                        <a:rPr lang="zh-CN" altLang="en-US" dirty="0"/>
                        <a:t>文件系统缺陷设计的高性能、可扩展的文件系统</a:t>
                      </a:r>
                    </a:p>
                  </a:txBody>
                  <a:tcPr/>
                </a:tc>
                <a:extLst>
                  <a:ext uri="{0D108BD9-81ED-4DB2-BD59-A6C34878D82A}">
                    <a16:rowId xmlns:a16="http://schemas.microsoft.com/office/drawing/2014/main" xmlns="" val="2646415056"/>
                  </a:ext>
                </a:extLst>
              </a:tr>
              <a:tr h="337601">
                <a:tc>
                  <a:txBody>
                    <a:bodyPr/>
                    <a:lstStyle/>
                    <a:p>
                      <a:r>
                        <a:rPr lang="en-US" altLang="zh-CN" dirty="0"/>
                        <a:t>Ext3</a:t>
                      </a:r>
                    </a:p>
                  </a:txBody>
                  <a:tcPr/>
                </a:tc>
                <a:tc>
                  <a:txBody>
                    <a:bodyPr/>
                    <a:lstStyle/>
                    <a:p>
                      <a:r>
                        <a:rPr lang="zh-CN" altLang="en-US" dirty="0"/>
                        <a:t>日志文件系统，</a:t>
                      </a:r>
                      <a:r>
                        <a:rPr lang="en-US" altLang="zh-CN" dirty="0"/>
                        <a:t>ext2</a:t>
                      </a:r>
                      <a:r>
                        <a:rPr lang="zh-CN" altLang="en-US" dirty="0"/>
                        <a:t>的升级版</a:t>
                      </a:r>
                    </a:p>
                  </a:txBody>
                  <a:tcPr/>
                </a:tc>
                <a:extLst>
                  <a:ext uri="{0D108BD9-81ED-4DB2-BD59-A6C34878D82A}">
                    <a16:rowId xmlns:a16="http://schemas.microsoft.com/office/drawing/2014/main" xmlns="" val="650732126"/>
                  </a:ext>
                </a:extLst>
              </a:tr>
              <a:tr h="337601">
                <a:tc>
                  <a:txBody>
                    <a:bodyPr/>
                    <a:lstStyle/>
                    <a:p>
                      <a:r>
                        <a:rPr lang="en-US" altLang="zh-CN" dirty="0"/>
                        <a:t>Ext4</a:t>
                      </a:r>
                    </a:p>
                  </a:txBody>
                  <a:tcPr/>
                </a:tc>
                <a:tc>
                  <a:txBody>
                    <a:bodyPr/>
                    <a:lstStyle/>
                    <a:p>
                      <a:r>
                        <a:rPr lang="en-US" altLang="zh-CN" dirty="0"/>
                        <a:t>Ext4</a:t>
                      </a:r>
                      <a:r>
                        <a:rPr lang="zh-CN" altLang="en-US" dirty="0"/>
                        <a:t>提供了更为可靠性的功能</a:t>
                      </a:r>
                    </a:p>
                  </a:txBody>
                  <a:tcPr/>
                </a:tc>
                <a:extLst>
                  <a:ext uri="{0D108BD9-81ED-4DB2-BD59-A6C34878D82A}">
                    <a16:rowId xmlns:a16="http://schemas.microsoft.com/office/drawing/2014/main" xmlns="" val="3027928508"/>
                  </a:ext>
                </a:extLst>
              </a:tr>
              <a:tr h="337601">
                <a:tc>
                  <a:txBody>
                    <a:bodyPr/>
                    <a:lstStyle/>
                    <a:p>
                      <a:r>
                        <a:rPr lang="en-US" altLang="zh-CN" dirty="0"/>
                        <a:t>swap</a:t>
                      </a:r>
                      <a:endParaRPr lang="zh-CN" altLang="en-US" dirty="0"/>
                    </a:p>
                  </a:txBody>
                  <a:tcPr/>
                </a:tc>
                <a:tc>
                  <a:txBody>
                    <a:bodyPr/>
                    <a:lstStyle/>
                    <a:p>
                      <a:r>
                        <a:rPr lang="en-US" altLang="zh-CN" dirty="0"/>
                        <a:t>Linux</a:t>
                      </a:r>
                      <a:r>
                        <a:rPr lang="zh-CN" altLang="en-US" dirty="0"/>
                        <a:t>的交换分区</a:t>
                      </a:r>
                    </a:p>
                  </a:txBody>
                  <a:tcPr/>
                </a:tc>
                <a:extLst>
                  <a:ext uri="{0D108BD9-81ED-4DB2-BD59-A6C34878D82A}">
                    <a16:rowId xmlns:a16="http://schemas.microsoft.com/office/drawing/2014/main" xmlns="" val="3635073126"/>
                  </a:ext>
                </a:extLst>
              </a:tr>
              <a:tr h="337601">
                <a:tc>
                  <a:txBody>
                    <a:bodyPr/>
                    <a:lstStyle/>
                    <a:p>
                      <a:r>
                        <a:rPr lang="en-US" altLang="zh-CN" dirty="0"/>
                        <a:t>NFS</a:t>
                      </a:r>
                      <a:endParaRPr lang="zh-CN" altLang="en-US" dirty="0"/>
                    </a:p>
                  </a:txBody>
                  <a:tcPr/>
                </a:tc>
                <a:tc>
                  <a:txBody>
                    <a:bodyPr/>
                    <a:lstStyle/>
                    <a:p>
                      <a:r>
                        <a:rPr lang="en-US" altLang="zh-CN" dirty="0"/>
                        <a:t>Linux</a:t>
                      </a:r>
                      <a:r>
                        <a:rPr lang="zh-CN" altLang="en-US" dirty="0"/>
                        <a:t>的网络文件系统</a:t>
                      </a:r>
                    </a:p>
                  </a:txBody>
                  <a:tcPr/>
                </a:tc>
                <a:extLst>
                  <a:ext uri="{0D108BD9-81ED-4DB2-BD59-A6C34878D82A}">
                    <a16:rowId xmlns:a16="http://schemas.microsoft.com/office/drawing/2014/main" xmlns="" val="1260628020"/>
                  </a:ext>
                </a:extLst>
              </a:tr>
              <a:tr h="337601">
                <a:tc>
                  <a:txBody>
                    <a:bodyPr/>
                    <a:lstStyle/>
                    <a:p>
                      <a:r>
                        <a:rPr lang="en-US" altLang="zh-CN" dirty="0" err="1"/>
                        <a:t>smb</a:t>
                      </a:r>
                      <a:endParaRPr lang="zh-CN" altLang="en-US" dirty="0"/>
                    </a:p>
                  </a:txBody>
                  <a:tcPr/>
                </a:tc>
                <a:tc>
                  <a:txBody>
                    <a:bodyPr/>
                    <a:lstStyle/>
                    <a:p>
                      <a:r>
                        <a:rPr lang="zh-CN" altLang="en-US" dirty="0"/>
                        <a:t>支持</a:t>
                      </a:r>
                      <a:r>
                        <a:rPr lang="en-US" altLang="zh-CN" dirty="0" err="1"/>
                        <a:t>smb</a:t>
                      </a:r>
                      <a:r>
                        <a:rPr lang="zh-CN" altLang="en-US" dirty="0"/>
                        <a:t>协议的网络文件系统</a:t>
                      </a:r>
                    </a:p>
                  </a:txBody>
                  <a:tcPr/>
                </a:tc>
                <a:extLst>
                  <a:ext uri="{0D108BD9-81ED-4DB2-BD59-A6C34878D82A}">
                    <a16:rowId xmlns:a16="http://schemas.microsoft.com/office/drawing/2014/main" xmlns="" val="79599062"/>
                  </a:ext>
                </a:extLst>
              </a:tr>
              <a:tr h="337601">
                <a:tc>
                  <a:txBody>
                    <a:bodyPr/>
                    <a:lstStyle/>
                    <a:p>
                      <a:r>
                        <a:rPr lang="en-US" altLang="zh-CN" dirty="0" err="1"/>
                        <a:t>vfat</a:t>
                      </a:r>
                      <a:endParaRPr lang="zh-CN" altLang="en-US" dirty="0"/>
                    </a:p>
                  </a:txBody>
                  <a:tcPr/>
                </a:tc>
                <a:tc>
                  <a:txBody>
                    <a:bodyPr/>
                    <a:lstStyle/>
                    <a:p>
                      <a:r>
                        <a:rPr lang="zh-CN" altLang="en-US" dirty="0"/>
                        <a:t>与</a:t>
                      </a:r>
                      <a:r>
                        <a:rPr lang="en-US" altLang="zh-CN" dirty="0"/>
                        <a:t>windows</a:t>
                      </a:r>
                      <a:r>
                        <a:rPr lang="zh-CN" altLang="en-US" dirty="0"/>
                        <a:t>系统兼容的</a:t>
                      </a:r>
                      <a:r>
                        <a:rPr lang="en-US" altLang="zh-CN" dirty="0" err="1"/>
                        <a:t>linux</a:t>
                      </a:r>
                      <a:r>
                        <a:rPr lang="zh-CN" altLang="en-US" dirty="0"/>
                        <a:t>文件系统</a:t>
                      </a:r>
                    </a:p>
                  </a:txBody>
                  <a:tcPr/>
                </a:tc>
                <a:extLst>
                  <a:ext uri="{0D108BD9-81ED-4DB2-BD59-A6C34878D82A}">
                    <a16:rowId xmlns:a16="http://schemas.microsoft.com/office/drawing/2014/main" xmlns="" val="2180262268"/>
                  </a:ext>
                </a:extLst>
              </a:tr>
              <a:tr h="337601">
                <a:tc>
                  <a:txBody>
                    <a:bodyPr/>
                    <a:lstStyle/>
                    <a:p>
                      <a:r>
                        <a:rPr lang="en-US" altLang="zh-CN" dirty="0" err="1"/>
                        <a:t>ntfs</a:t>
                      </a:r>
                      <a:endParaRPr lang="zh-CN" altLang="en-US" dirty="0"/>
                    </a:p>
                  </a:txBody>
                  <a:tcPr/>
                </a:tc>
                <a:tc>
                  <a:txBody>
                    <a:bodyPr/>
                    <a:lstStyle/>
                    <a:p>
                      <a:r>
                        <a:rPr lang="en-US" altLang="zh-CN" dirty="0" err="1"/>
                        <a:t>windowsNT</a:t>
                      </a:r>
                      <a:r>
                        <a:rPr lang="zh-CN" altLang="en-US" dirty="0"/>
                        <a:t>所采用的独特的文件系统结构</a:t>
                      </a:r>
                    </a:p>
                  </a:txBody>
                  <a:tcPr/>
                </a:tc>
                <a:extLst>
                  <a:ext uri="{0D108BD9-81ED-4DB2-BD59-A6C34878D82A}">
                    <a16:rowId xmlns:a16="http://schemas.microsoft.com/office/drawing/2014/main" xmlns="" val="2187606408"/>
                  </a:ext>
                </a:extLst>
              </a:tr>
              <a:tr h="337601">
                <a:tc>
                  <a:txBody>
                    <a:bodyPr/>
                    <a:lstStyle/>
                    <a:p>
                      <a:r>
                        <a:rPr lang="en-US" altLang="zh-CN" dirty="0"/>
                        <a:t>proc</a:t>
                      </a:r>
                      <a:endParaRPr lang="zh-CN" altLang="en-US" dirty="0"/>
                    </a:p>
                  </a:txBody>
                  <a:tcPr/>
                </a:tc>
                <a:tc>
                  <a:txBody>
                    <a:bodyPr/>
                    <a:lstStyle/>
                    <a:p>
                      <a:r>
                        <a:rPr lang="en-US" altLang="zh-CN" dirty="0"/>
                        <a:t>Linux</a:t>
                      </a:r>
                      <a:r>
                        <a:rPr lang="zh-CN" altLang="en-US" dirty="0"/>
                        <a:t>操作系统中的一种基于内存的伪文件系统</a:t>
                      </a:r>
                    </a:p>
                  </a:txBody>
                  <a:tcPr/>
                </a:tc>
                <a:extLst>
                  <a:ext uri="{0D108BD9-81ED-4DB2-BD59-A6C34878D82A}">
                    <a16:rowId xmlns:a16="http://schemas.microsoft.com/office/drawing/2014/main" xmlns="" val="546266715"/>
                  </a:ext>
                </a:extLst>
              </a:tr>
              <a:tr h="337601">
                <a:tc>
                  <a:txBody>
                    <a:bodyPr/>
                    <a:lstStyle/>
                    <a:p>
                      <a:r>
                        <a:rPr lang="en-US" altLang="zh-CN" dirty="0" err="1"/>
                        <a:t>xfs</a:t>
                      </a:r>
                      <a:endParaRPr lang="zh-CN" altLang="en-US" dirty="0"/>
                    </a:p>
                  </a:txBody>
                  <a:tcPr/>
                </a:tc>
                <a:tc>
                  <a:txBody>
                    <a:bodyPr/>
                    <a:lstStyle/>
                    <a:p>
                      <a:r>
                        <a:rPr lang="zh-CN" altLang="en-US" dirty="0"/>
                        <a:t>由</a:t>
                      </a:r>
                      <a:r>
                        <a:rPr lang="en-US" altLang="zh-CN" dirty="0"/>
                        <a:t>SGI</a:t>
                      </a:r>
                      <a:r>
                        <a:rPr lang="zh-CN" altLang="en-US" dirty="0"/>
                        <a:t>开发的一个全</a:t>
                      </a:r>
                      <a:r>
                        <a:rPr lang="en-US" altLang="zh-CN" dirty="0"/>
                        <a:t>64</a:t>
                      </a:r>
                      <a:r>
                        <a:rPr lang="zh-CN" altLang="en-US" dirty="0"/>
                        <a:t>位、快速、安全的日志文件系统</a:t>
                      </a:r>
                    </a:p>
                  </a:txBody>
                  <a:tcPr/>
                </a:tc>
                <a:extLst>
                  <a:ext uri="{0D108BD9-81ED-4DB2-BD59-A6C34878D82A}">
                    <a16:rowId xmlns:a16="http://schemas.microsoft.com/office/drawing/2014/main" xmlns="" val="2294124594"/>
                  </a:ext>
                </a:extLst>
              </a:tr>
            </a:tbl>
          </a:graphicData>
        </a:graphic>
      </p:graphicFrame>
    </p:spTree>
    <p:extLst>
      <p:ext uri="{BB962C8B-B14F-4D97-AF65-F5344CB8AC3E}">
        <p14:creationId xmlns:p14="http://schemas.microsoft.com/office/powerpoint/2010/main" val="9158044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buFont typeface="Wingdings" panose="05000000000000000000" pitchFamily="2" charset="2"/>
              <a:buChar char="ü"/>
            </a:pPr>
            <a:r>
              <a:rPr lang="zh-CN" altLang="en-US" sz="1800" dirty="0"/>
              <a:t>查看文件属性  </a:t>
            </a:r>
            <a:r>
              <a:rPr lang="en-US" altLang="zh-CN" sz="1800" dirty="0"/>
              <a:t>ls</a:t>
            </a:r>
            <a:r>
              <a:rPr lang="zh-CN" altLang="en-US" sz="1800" dirty="0"/>
              <a:t>命令</a:t>
            </a:r>
            <a:endParaRPr lang="en-US" altLang="zh-CN" sz="1800" dirty="0"/>
          </a:p>
          <a:p>
            <a:pPr marL="0" indent="0">
              <a:lnSpc>
                <a:spcPct val="150000"/>
              </a:lnSpc>
              <a:buNone/>
            </a:pPr>
            <a:r>
              <a:rPr lang="en-US" altLang="zh-CN" sz="1800" dirty="0"/>
              <a:t>-a</a:t>
            </a:r>
            <a:r>
              <a:rPr lang="zh-CN" altLang="en-US" sz="1800" dirty="0"/>
              <a:t>：列出指定目录下的所有文件和子目录（包括以“</a:t>
            </a:r>
            <a:r>
              <a:rPr lang="en-US" altLang="zh-CN" sz="1800" dirty="0"/>
              <a:t>.”</a:t>
            </a:r>
            <a:r>
              <a:rPr lang="zh-CN" altLang="en-US" sz="1800" dirty="0"/>
              <a:t>开头的隐含文件）。</a:t>
            </a:r>
          </a:p>
          <a:p>
            <a:pPr marL="0" indent="0">
              <a:lnSpc>
                <a:spcPct val="150000"/>
              </a:lnSpc>
              <a:buNone/>
            </a:pPr>
            <a:r>
              <a:rPr lang="en-US" altLang="zh-CN" sz="1800" dirty="0"/>
              <a:t>-b</a:t>
            </a:r>
            <a:r>
              <a:rPr lang="zh-CN" altLang="en-US" sz="1800" dirty="0"/>
              <a:t>：如果文件或目录名中有不可显示的字符时，显示该字符的八进制值。</a:t>
            </a:r>
          </a:p>
          <a:p>
            <a:pPr marL="0" indent="0">
              <a:lnSpc>
                <a:spcPct val="150000"/>
              </a:lnSpc>
              <a:buNone/>
            </a:pPr>
            <a:r>
              <a:rPr lang="en-US" altLang="zh-CN" sz="1800" dirty="0"/>
              <a:t>-c</a:t>
            </a:r>
            <a:r>
              <a:rPr lang="zh-CN" altLang="en-US" sz="1800" dirty="0"/>
              <a:t>：以文件状态信息的最后一次更新时间进行排序。</a:t>
            </a:r>
            <a:endParaRPr lang="en-US" altLang="zh-CN" sz="1800" dirty="0"/>
          </a:p>
          <a:p>
            <a:pPr marL="0" indent="0">
              <a:lnSpc>
                <a:spcPct val="150000"/>
              </a:lnSpc>
              <a:buNone/>
            </a:pPr>
            <a:r>
              <a:rPr lang="en-US" altLang="zh-CN" sz="1800" dirty="0"/>
              <a:t>-d</a:t>
            </a:r>
            <a:r>
              <a:rPr lang="zh-CN" altLang="en-US" sz="1800" dirty="0"/>
              <a:t>：如果是目录，则显示目录的属性而不是目录下的内容。</a:t>
            </a:r>
          </a:p>
          <a:p>
            <a:pPr marL="0" indent="0">
              <a:lnSpc>
                <a:spcPct val="150000"/>
              </a:lnSpc>
              <a:buNone/>
            </a:pPr>
            <a:r>
              <a:rPr lang="en-US" altLang="zh-CN" sz="1800" dirty="0"/>
              <a:t>-g</a:t>
            </a:r>
            <a:r>
              <a:rPr lang="zh-CN" altLang="en-US" sz="1800" dirty="0"/>
              <a:t>：与</a:t>
            </a:r>
            <a:r>
              <a:rPr lang="en-US" altLang="zh-CN" sz="1800" dirty="0"/>
              <a:t>-l</a:t>
            </a:r>
            <a:r>
              <a:rPr lang="zh-CN" altLang="en-US" sz="1800" dirty="0"/>
              <a:t>选项类似，但不显示文件或目录的所有者信息。</a:t>
            </a:r>
          </a:p>
          <a:p>
            <a:pPr marL="0" indent="0">
              <a:lnSpc>
                <a:spcPct val="150000"/>
              </a:lnSpc>
              <a:buNone/>
            </a:pPr>
            <a:r>
              <a:rPr lang="en-US" altLang="zh-CN" sz="1800" dirty="0"/>
              <a:t>-G</a:t>
            </a:r>
            <a:r>
              <a:rPr lang="zh-CN" altLang="en-US" sz="1800" dirty="0"/>
              <a:t>：与</a:t>
            </a:r>
            <a:r>
              <a:rPr lang="en-US" altLang="zh-CN" sz="1800" dirty="0"/>
              <a:t>-l</a:t>
            </a:r>
            <a:r>
              <a:rPr lang="zh-CN" altLang="en-US" sz="1800" dirty="0"/>
              <a:t>选项类似，但不显示文件或目录所有者的用户组信息。</a:t>
            </a:r>
            <a:endParaRPr lang="en-US" altLang="zh-CN" sz="1800" dirty="0"/>
          </a:p>
          <a:p>
            <a:pPr marL="0" indent="0">
              <a:lnSpc>
                <a:spcPct val="150000"/>
              </a:lnSpc>
              <a:buNone/>
            </a:pPr>
            <a:r>
              <a:rPr lang="en-US" altLang="zh-CN" sz="1800" dirty="0"/>
              <a:t>-l</a:t>
            </a:r>
            <a:r>
              <a:rPr lang="zh-CN" altLang="en-US" sz="1800" dirty="0"/>
              <a:t>：使用长格式显示文件或目录的详细属性信息。</a:t>
            </a:r>
          </a:p>
          <a:p>
            <a:pPr marL="0" indent="0">
              <a:lnSpc>
                <a:spcPct val="150000"/>
              </a:lnSpc>
              <a:buNone/>
            </a:pPr>
            <a:r>
              <a:rPr lang="en-US" altLang="zh-CN" sz="1800" dirty="0"/>
              <a:t>-n</a:t>
            </a:r>
            <a:r>
              <a:rPr lang="zh-CN" altLang="en-US" sz="1800" dirty="0"/>
              <a:t>：与</a:t>
            </a:r>
            <a:r>
              <a:rPr lang="en-US" altLang="zh-CN" sz="1800" dirty="0"/>
              <a:t>-l</a:t>
            </a:r>
            <a:r>
              <a:rPr lang="zh-CN" altLang="en-US" sz="1800" dirty="0"/>
              <a:t>选项类似，但以</a:t>
            </a:r>
            <a:r>
              <a:rPr lang="en-US" altLang="zh-CN" sz="1800" dirty="0"/>
              <a:t>UID</a:t>
            </a:r>
            <a:r>
              <a:rPr lang="zh-CN" altLang="en-US" sz="1800" dirty="0"/>
              <a:t>和</a:t>
            </a:r>
            <a:r>
              <a:rPr lang="en-US" altLang="zh-CN" sz="1800" dirty="0"/>
              <a:t>GID</a:t>
            </a:r>
            <a:r>
              <a:rPr lang="zh-CN" altLang="en-US" sz="1800" dirty="0"/>
              <a:t>代替文件或目录所有者和用户组信息。</a:t>
            </a:r>
          </a:p>
          <a:p>
            <a:pPr marL="0" indent="0">
              <a:lnSpc>
                <a:spcPct val="150000"/>
              </a:lnSpc>
              <a:buNone/>
            </a:pPr>
            <a:r>
              <a:rPr lang="en-US" altLang="zh-CN" sz="1800" dirty="0"/>
              <a:t>-R</a:t>
            </a:r>
            <a:r>
              <a:rPr lang="zh-CN" altLang="en-US" sz="1800" dirty="0"/>
              <a:t>：以递归方式显示目录下的各级子目录和文件。</a:t>
            </a:r>
          </a:p>
        </p:txBody>
      </p:sp>
      <p:sp>
        <p:nvSpPr>
          <p:cNvPr id="4" name="内容占位符 6">
            <a:extLst>
              <a:ext uri="{FF2B5EF4-FFF2-40B4-BE49-F238E27FC236}">
                <a16:creationId xmlns:a16="http://schemas.microsoft.com/office/drawing/2014/main" xmlns=""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文件系统安全</a:t>
            </a:r>
          </a:p>
        </p:txBody>
      </p:sp>
    </p:spTree>
    <p:extLst>
      <p:ext uri="{BB962C8B-B14F-4D97-AF65-F5344CB8AC3E}">
        <p14:creationId xmlns:p14="http://schemas.microsoft.com/office/powerpoint/2010/main" val="8996660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pPr>
            <a:r>
              <a:rPr lang="zh-CN" altLang="en-US" sz="1800" dirty="0"/>
              <a:t>系统文件属性</a:t>
            </a:r>
            <a:endParaRPr lang="en-US" altLang="zh-CN" sz="1800" dirty="0"/>
          </a:p>
          <a:p>
            <a:pPr marL="0" indent="0">
              <a:lnSpc>
                <a:spcPct val="150000"/>
              </a:lnSpc>
              <a:buNone/>
            </a:pPr>
            <a:r>
              <a:rPr lang="zh-CN" altLang="en-US" sz="1800" dirty="0"/>
              <a:t>第</a:t>
            </a:r>
            <a:r>
              <a:rPr lang="en-US" altLang="zh-CN" sz="1800" dirty="0"/>
              <a:t>1</a:t>
            </a:r>
            <a:r>
              <a:rPr lang="zh-CN" altLang="en-US" sz="1800" dirty="0"/>
              <a:t>部分：由</a:t>
            </a:r>
            <a:r>
              <a:rPr lang="en-US" altLang="zh-CN" sz="1800" dirty="0"/>
              <a:t>10</a:t>
            </a:r>
            <a:r>
              <a:rPr lang="zh-CN" altLang="en-US" sz="1800" dirty="0"/>
              <a:t>个字符组成，第一个字符用于标识文件的类型，其中“</a:t>
            </a:r>
            <a:r>
              <a:rPr lang="en-US" altLang="zh-CN" sz="1800" dirty="0"/>
              <a:t>-”</a:t>
            </a:r>
            <a:r>
              <a:rPr lang="zh-CN" altLang="en-US" sz="1800" dirty="0"/>
              <a:t>表示普通文件，</a:t>
            </a:r>
            <a:r>
              <a:rPr lang="en-US" altLang="zh-CN" sz="1800" dirty="0"/>
              <a:t>d</a:t>
            </a:r>
            <a:r>
              <a:rPr lang="zh-CN" altLang="en-US" sz="1800" dirty="0"/>
              <a:t>表示目录，</a:t>
            </a:r>
            <a:r>
              <a:rPr lang="en-US" altLang="zh-CN" sz="1800" dirty="0"/>
              <a:t>l</a:t>
            </a:r>
            <a:r>
              <a:rPr lang="zh-CN" altLang="en-US" sz="1800" dirty="0"/>
              <a:t>表示链接文件，</a:t>
            </a:r>
            <a:r>
              <a:rPr lang="en-US" altLang="zh-CN" sz="1800" dirty="0"/>
              <a:t>s</a:t>
            </a:r>
            <a:r>
              <a:rPr lang="zh-CN" altLang="en-US" sz="1800" dirty="0"/>
              <a:t>表示套接字文件，</a:t>
            </a:r>
            <a:r>
              <a:rPr lang="en-US" altLang="zh-CN" sz="1800" dirty="0"/>
              <a:t>p</a:t>
            </a:r>
            <a:r>
              <a:rPr lang="zh-CN" altLang="en-US" sz="1800" dirty="0"/>
              <a:t>表示命名管道文件，</a:t>
            </a:r>
            <a:r>
              <a:rPr lang="en-US" altLang="zh-CN" sz="1800" dirty="0"/>
              <a:t>c</a:t>
            </a:r>
            <a:r>
              <a:rPr lang="zh-CN" altLang="en-US" sz="1800" dirty="0"/>
              <a:t>表示字符设备文件，</a:t>
            </a:r>
            <a:r>
              <a:rPr lang="en-US" altLang="zh-CN" sz="1800" dirty="0"/>
              <a:t>b</a:t>
            </a:r>
            <a:r>
              <a:rPr lang="zh-CN" altLang="en-US" sz="1800" dirty="0"/>
              <a:t>表示块设备文件。</a:t>
            </a:r>
            <a:endParaRPr lang="en-US" altLang="zh-CN" sz="1800" dirty="0"/>
          </a:p>
          <a:p>
            <a:pPr marL="0" indent="0">
              <a:lnSpc>
                <a:spcPct val="150000"/>
              </a:lnSpc>
              <a:buNone/>
            </a:pPr>
            <a:r>
              <a:rPr lang="zh-CN" altLang="en-US" sz="1800" dirty="0"/>
              <a:t>第</a:t>
            </a:r>
            <a:r>
              <a:rPr lang="en-US" altLang="zh-CN" sz="1800" dirty="0"/>
              <a:t>2</a:t>
            </a:r>
            <a:r>
              <a:rPr lang="zh-CN" altLang="en-US" sz="1800" dirty="0"/>
              <a:t>部分：以冒号分隔，冒号前的是文件的所有者，冒号后为文件所有者的用户组。在图中，文件的所有者是</a:t>
            </a:r>
            <a:r>
              <a:rPr lang="en-US" altLang="zh-CN" sz="1800" dirty="0"/>
              <a:t>root</a:t>
            </a:r>
            <a:r>
              <a:rPr lang="zh-CN" altLang="en-US" sz="1800" dirty="0"/>
              <a:t>，用户组也是</a:t>
            </a:r>
            <a:r>
              <a:rPr lang="en-US" altLang="zh-CN" sz="1800" dirty="0"/>
              <a:t>root</a:t>
            </a:r>
            <a:r>
              <a:rPr lang="zh-CN" altLang="en-US" sz="1800" dirty="0"/>
              <a:t>。</a:t>
            </a:r>
            <a:endParaRPr lang="en-US" altLang="zh-CN" sz="1800" dirty="0"/>
          </a:p>
          <a:p>
            <a:pPr marL="0" indent="0">
              <a:lnSpc>
                <a:spcPct val="150000"/>
              </a:lnSpc>
              <a:buNone/>
            </a:pPr>
            <a:r>
              <a:rPr lang="zh-CN" altLang="en-US" sz="1800" dirty="0"/>
              <a:t>第</a:t>
            </a:r>
            <a:r>
              <a:rPr lang="en-US" altLang="zh-CN" sz="1800" dirty="0"/>
              <a:t>3</a:t>
            </a:r>
            <a:r>
              <a:rPr lang="zh-CN" altLang="en-US" sz="1800" dirty="0"/>
              <a:t>部分：表示文件的链接数</a:t>
            </a:r>
            <a:endParaRPr lang="en-US" altLang="zh-CN" sz="1800" dirty="0"/>
          </a:p>
          <a:p>
            <a:pPr marL="0" indent="0">
              <a:lnSpc>
                <a:spcPct val="150000"/>
              </a:lnSpc>
              <a:buNone/>
            </a:pPr>
            <a:r>
              <a:rPr lang="zh-CN" altLang="en-US" sz="1800" dirty="0"/>
              <a:t>第</a:t>
            </a:r>
            <a:r>
              <a:rPr lang="en-US" altLang="zh-CN" sz="1800" dirty="0"/>
              <a:t>4</a:t>
            </a:r>
            <a:r>
              <a:rPr lang="zh-CN" altLang="en-US" sz="1800" dirty="0"/>
              <a:t>部分：以字节为单位的文件大小</a:t>
            </a:r>
            <a:endParaRPr lang="en-US" altLang="zh-CN" sz="1800" dirty="0"/>
          </a:p>
          <a:p>
            <a:pPr marL="0" indent="0">
              <a:lnSpc>
                <a:spcPct val="150000"/>
              </a:lnSpc>
              <a:buNone/>
            </a:pPr>
            <a:r>
              <a:rPr lang="zh-CN" altLang="en-US" sz="1800" dirty="0"/>
              <a:t>第</a:t>
            </a:r>
            <a:r>
              <a:rPr lang="en-US" altLang="zh-CN" sz="1800" dirty="0"/>
              <a:t>5</a:t>
            </a:r>
            <a:r>
              <a:rPr lang="zh-CN" altLang="en-US" sz="1800" dirty="0"/>
              <a:t>、</a:t>
            </a:r>
            <a:r>
              <a:rPr lang="en-US" altLang="zh-CN" sz="1800" dirty="0"/>
              <a:t>6</a:t>
            </a:r>
            <a:r>
              <a:rPr lang="zh-CN" altLang="en-US" sz="1800" dirty="0"/>
              <a:t>、</a:t>
            </a:r>
            <a:r>
              <a:rPr lang="en-US" altLang="zh-CN" sz="1800" dirty="0"/>
              <a:t>7</a:t>
            </a:r>
            <a:r>
              <a:rPr lang="zh-CN" altLang="en-US" sz="1800" dirty="0"/>
              <a:t>部分：表示文件最后更新的时间</a:t>
            </a:r>
            <a:endParaRPr lang="en-US" altLang="zh-CN" sz="1800" dirty="0"/>
          </a:p>
          <a:p>
            <a:pPr marL="0" indent="0">
              <a:lnSpc>
                <a:spcPct val="150000"/>
              </a:lnSpc>
              <a:buNone/>
            </a:pPr>
            <a:r>
              <a:rPr lang="zh-CN" altLang="en-US" sz="1800" dirty="0"/>
              <a:t>第</a:t>
            </a:r>
            <a:r>
              <a:rPr lang="en-US" altLang="zh-CN" sz="1800" dirty="0"/>
              <a:t>8</a:t>
            </a:r>
            <a:r>
              <a:rPr lang="zh-CN" altLang="en-US" sz="1800" dirty="0"/>
              <a:t>部分：文件名</a:t>
            </a:r>
            <a:endParaRPr lang="en-US" altLang="zh-CN" sz="1800" dirty="0"/>
          </a:p>
        </p:txBody>
      </p:sp>
      <p:sp>
        <p:nvSpPr>
          <p:cNvPr id="4" name="内容占位符 6">
            <a:extLst>
              <a:ext uri="{FF2B5EF4-FFF2-40B4-BE49-F238E27FC236}">
                <a16:creationId xmlns:a16="http://schemas.microsoft.com/office/drawing/2014/main" xmlns=""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文件系统安全</a:t>
            </a:r>
          </a:p>
        </p:txBody>
      </p:sp>
      <p:pic>
        <p:nvPicPr>
          <p:cNvPr id="2" name="图片 1">
            <a:extLst>
              <a:ext uri="{FF2B5EF4-FFF2-40B4-BE49-F238E27FC236}">
                <a16:creationId xmlns:a16="http://schemas.microsoft.com/office/drawing/2014/main" xmlns="" id="{5907308F-47AD-4556-9859-D1FC915B9AA4}"/>
              </a:ext>
            </a:extLst>
          </p:cNvPr>
          <p:cNvPicPr>
            <a:picLocks noChangeAspect="1"/>
          </p:cNvPicPr>
          <p:nvPr/>
        </p:nvPicPr>
        <p:blipFill>
          <a:blip r:embed="rId3"/>
          <a:stretch>
            <a:fillRect/>
          </a:stretch>
        </p:blipFill>
        <p:spPr>
          <a:xfrm>
            <a:off x="2567608" y="1793022"/>
            <a:ext cx="6095238" cy="247619"/>
          </a:xfrm>
          <a:prstGeom prst="rect">
            <a:avLst/>
          </a:prstGeom>
        </p:spPr>
      </p:pic>
    </p:spTree>
    <p:extLst>
      <p:ext uri="{BB962C8B-B14F-4D97-AF65-F5344CB8AC3E}">
        <p14:creationId xmlns:p14="http://schemas.microsoft.com/office/powerpoint/2010/main" val="40321116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pPr>
            <a:r>
              <a:rPr lang="zh-CN" altLang="en-US" sz="1800" dirty="0"/>
              <a:t>文件类型</a:t>
            </a:r>
            <a:endParaRPr lang="en-US" altLang="zh-CN" sz="1800" dirty="0"/>
          </a:p>
          <a:p>
            <a:pPr marL="0" indent="457200">
              <a:lnSpc>
                <a:spcPct val="150000"/>
              </a:lnSpc>
              <a:buNone/>
            </a:pPr>
            <a:r>
              <a:rPr lang="en-US" altLang="zh-CN" sz="1800" dirty="0"/>
              <a:t>Linux</a:t>
            </a:r>
            <a:r>
              <a:rPr lang="zh-CN" altLang="en-US" sz="1800" dirty="0"/>
              <a:t>有</a:t>
            </a:r>
            <a:r>
              <a:rPr lang="en-US" altLang="zh-CN" sz="1800" dirty="0"/>
              <a:t>4</a:t>
            </a:r>
            <a:r>
              <a:rPr lang="zh-CN" altLang="en-US" sz="1800" dirty="0"/>
              <a:t>种基本文件系统类型：普通文件、目录文件、链接文件和特殊文件。通过</a:t>
            </a:r>
            <a:r>
              <a:rPr lang="en-US" altLang="zh-CN" sz="1800" dirty="0"/>
              <a:t>ls-l</a:t>
            </a:r>
            <a:r>
              <a:rPr lang="zh-CN" altLang="en-US" sz="1800" dirty="0"/>
              <a:t>命令可以返回文件的相关属性，其中第一个字符就是用于标识文件的类型。</a:t>
            </a:r>
            <a:endParaRPr lang="en-US" altLang="zh-CN" sz="1800" dirty="0"/>
          </a:p>
          <a:p>
            <a:pPr>
              <a:lnSpc>
                <a:spcPct val="150000"/>
              </a:lnSpc>
              <a:buFont typeface="Wingdings" panose="05000000000000000000" pitchFamily="2" charset="2"/>
              <a:buChar char="ü"/>
            </a:pPr>
            <a:r>
              <a:rPr lang="zh-CN" altLang="en-US" sz="1800" dirty="0"/>
              <a:t>普通文件</a:t>
            </a:r>
            <a:r>
              <a:rPr lang="en-US" altLang="zh-CN" sz="1800" dirty="0"/>
              <a:t/>
            </a:r>
            <a:br>
              <a:rPr lang="en-US" altLang="zh-CN" sz="1800" dirty="0"/>
            </a:br>
            <a:r>
              <a:rPr lang="zh-CN" altLang="en-US" sz="1800" dirty="0"/>
              <a:t>普通文件包括文本文件、程序代码文件、</a:t>
            </a:r>
            <a:r>
              <a:rPr lang="en-US" altLang="zh-CN" sz="1800" dirty="0"/>
              <a:t>Shell</a:t>
            </a:r>
            <a:r>
              <a:rPr lang="zh-CN" altLang="en-US" sz="1800" dirty="0"/>
              <a:t>脚本、二进制的可执行文件等，系统中的绝大部分文件都属于这种类型。</a:t>
            </a:r>
            <a:endParaRPr lang="en-US" altLang="zh-CN" sz="1800" dirty="0"/>
          </a:p>
          <a:p>
            <a:pPr>
              <a:lnSpc>
                <a:spcPct val="150000"/>
              </a:lnSpc>
              <a:buFont typeface="Wingdings" panose="05000000000000000000" pitchFamily="2" charset="2"/>
              <a:buChar char="ü"/>
            </a:pPr>
            <a:r>
              <a:rPr lang="zh-CN" altLang="en-US" sz="1800" dirty="0"/>
              <a:t>目录文件</a:t>
            </a:r>
            <a:r>
              <a:rPr lang="en-US" altLang="zh-CN" sz="1800" dirty="0"/>
              <a:t/>
            </a:r>
            <a:br>
              <a:rPr lang="en-US" altLang="zh-CN" sz="1800" dirty="0"/>
            </a:br>
            <a:r>
              <a:rPr lang="zh-CN" altLang="en-US" sz="1800" dirty="0"/>
              <a:t>目录是被作为一个文件来对待，其标识值为</a:t>
            </a:r>
            <a:r>
              <a:rPr lang="en-US" altLang="zh-CN" sz="1800" dirty="0"/>
              <a:t>d</a:t>
            </a:r>
            <a:r>
              <a:rPr lang="zh-CN" altLang="en-US" sz="1800" dirty="0"/>
              <a:t>。目录下可以包括文件和子目录。</a:t>
            </a:r>
            <a:endParaRPr lang="en-US" altLang="zh-CN" sz="1800" dirty="0"/>
          </a:p>
          <a:p>
            <a:pPr>
              <a:lnSpc>
                <a:spcPct val="150000"/>
              </a:lnSpc>
              <a:buFont typeface="Wingdings" panose="05000000000000000000" pitchFamily="2" charset="2"/>
              <a:buChar char="ü"/>
            </a:pPr>
            <a:r>
              <a:rPr lang="zh-CN" altLang="en-US" sz="1800" dirty="0"/>
              <a:t>链接文件</a:t>
            </a:r>
            <a:r>
              <a:rPr lang="en-US" altLang="zh-CN" sz="1800" dirty="0"/>
              <a:t/>
            </a:r>
            <a:br>
              <a:rPr lang="en-US" altLang="zh-CN" sz="1800" dirty="0"/>
            </a:br>
            <a:r>
              <a:rPr lang="zh-CN" altLang="en-US" sz="1800" dirty="0"/>
              <a:t>链接文件其实是一个指向文件的指针，通过链接文件，用户访问的将会是指针所指向的文件。</a:t>
            </a:r>
            <a:endParaRPr lang="en-US" altLang="zh-CN" sz="1800" dirty="0"/>
          </a:p>
          <a:p>
            <a:pPr>
              <a:lnSpc>
                <a:spcPct val="150000"/>
              </a:lnSpc>
              <a:buFont typeface="Wingdings" panose="05000000000000000000" pitchFamily="2" charset="2"/>
              <a:buChar char="ü"/>
            </a:pPr>
            <a:endParaRPr lang="en-US" altLang="zh-CN" sz="1800" dirty="0"/>
          </a:p>
        </p:txBody>
      </p:sp>
      <p:sp>
        <p:nvSpPr>
          <p:cNvPr id="4" name="内容占位符 6">
            <a:extLst>
              <a:ext uri="{FF2B5EF4-FFF2-40B4-BE49-F238E27FC236}">
                <a16:creationId xmlns:a16="http://schemas.microsoft.com/office/drawing/2014/main" xmlns=""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文件系统安全</a:t>
            </a:r>
          </a:p>
        </p:txBody>
      </p:sp>
    </p:spTree>
    <p:extLst>
      <p:ext uri="{BB962C8B-B14F-4D97-AF65-F5344CB8AC3E}">
        <p14:creationId xmlns:p14="http://schemas.microsoft.com/office/powerpoint/2010/main" val="1606180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用户帐号影子文件</a:t>
            </a:r>
            <a:r>
              <a:rPr lang="en-US" altLang="zh-CN" dirty="0"/>
              <a:t>-shadow</a:t>
            </a:r>
            <a:endParaRPr lang="zh-CN" altLang="en-US" dirty="0"/>
          </a:p>
        </p:txBody>
      </p:sp>
      <p:sp>
        <p:nvSpPr>
          <p:cNvPr id="3" name="内容占位符 2"/>
          <p:cNvSpPr>
            <a:spLocks noGrp="1"/>
          </p:cNvSpPr>
          <p:nvPr>
            <p:ph idx="1"/>
          </p:nvPr>
        </p:nvSpPr>
        <p:spPr/>
        <p:txBody>
          <a:bodyPr/>
          <a:lstStyle/>
          <a:p>
            <a:r>
              <a:rPr lang="zh-CN" altLang="en-US" dirty="0"/>
              <a:t>用于存放用户密码散列、密码管理信息等</a:t>
            </a:r>
            <a:endParaRPr lang="en-US" altLang="zh-CN" dirty="0"/>
          </a:p>
          <a:p>
            <a:r>
              <a:rPr lang="zh-CN" altLang="en-US" dirty="0"/>
              <a:t>特点</a:t>
            </a:r>
            <a:endParaRPr lang="en-US" altLang="zh-CN" dirty="0"/>
          </a:p>
          <a:p>
            <a:pPr lvl="1"/>
            <a:r>
              <a:rPr lang="zh-CN" altLang="en-US" dirty="0"/>
              <a:t>文本格式</a:t>
            </a:r>
            <a:endParaRPr lang="en-US" altLang="zh-CN" dirty="0"/>
          </a:p>
          <a:p>
            <a:pPr lvl="1"/>
            <a:r>
              <a:rPr lang="zh-CN" altLang="en-US" dirty="0"/>
              <a:t>仅对</a:t>
            </a:r>
            <a:r>
              <a:rPr lang="en-US" altLang="zh-CN" dirty="0"/>
              <a:t>root</a:t>
            </a:r>
            <a:r>
              <a:rPr lang="zh-CN" altLang="en-US" dirty="0"/>
              <a:t>可读可写</a:t>
            </a:r>
            <a:endParaRPr lang="en-US" altLang="zh-CN" dirty="0"/>
          </a:p>
          <a:p>
            <a:r>
              <a:rPr lang="zh-CN" altLang="en-US" dirty="0"/>
              <a:t>存储条目格式</a:t>
            </a:r>
            <a:endParaRPr lang="en-US" altLang="zh-CN" dirty="0"/>
          </a:p>
          <a:p>
            <a:pPr marL="457200" lvl="1" indent="0">
              <a:buNone/>
            </a:pPr>
            <a:r>
              <a:rPr lang="en-US" altLang="zh-CN" sz="2000" b="1" dirty="0" err="1">
                <a:latin typeface="Arial" pitchFamily="34" charset="0"/>
              </a:rPr>
              <a:t>name:passwd:lastchg:min:max:warn:inactive:expire:flag</a:t>
            </a:r>
            <a:endParaRPr lang="en-US" altLang="zh-CN" sz="2000" b="1" dirty="0">
              <a:latin typeface="Arial" pitchFamily="34" charset="0"/>
            </a:endParaRPr>
          </a:p>
          <a:p>
            <a:r>
              <a:rPr lang="zh-CN" altLang="en-US" dirty="0"/>
              <a:t>条目例子</a:t>
            </a:r>
            <a:endParaRPr lang="en-US" altLang="zh-CN" dirty="0"/>
          </a:p>
          <a:p>
            <a:pPr lvl="1">
              <a:lnSpc>
                <a:spcPct val="145000"/>
              </a:lnSpc>
              <a:defRPr/>
            </a:pPr>
            <a:r>
              <a:rPr lang="en-US" altLang="zh-CN" dirty="0"/>
              <a:t>#root:</a:t>
            </a:r>
            <a:r>
              <a:rPr lang="en-US" altLang="zh-CN" b="1" dirty="0"/>
              <a:t>$1$acQMceF9</a:t>
            </a:r>
            <a:r>
              <a:rPr lang="en-US" altLang="zh-CN" dirty="0"/>
              <a:t>:13402:0:99999:7:::</a:t>
            </a:r>
            <a:endParaRPr lang="zh-CN" altLang="en-US" dirty="0"/>
          </a:p>
          <a:p>
            <a:endParaRPr lang="zh-CN" altLang="en-US" dirty="0"/>
          </a:p>
        </p:txBody>
      </p:sp>
      <p:sp>
        <p:nvSpPr>
          <p:cNvPr id="5" name="圆角矩形标注 4"/>
          <p:cNvSpPr/>
          <p:nvPr/>
        </p:nvSpPr>
        <p:spPr>
          <a:xfrm>
            <a:off x="6999932" y="2340496"/>
            <a:ext cx="2052228" cy="1080120"/>
          </a:xfrm>
          <a:prstGeom prst="wedgeRoundRectCallout">
            <a:avLst>
              <a:gd name="adj1" fmla="val -228058"/>
              <a:gd name="adj2" fmla="val 9175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用</a:t>
            </a:r>
            <a:r>
              <a:rPr lang="zh-CN" altLang="en-US" dirty="0" smtClean="0"/>
              <a:t>户登录名及加密的用户口令</a:t>
            </a:r>
            <a:endParaRPr lang="zh-CN" altLang="en-US" dirty="0"/>
          </a:p>
        </p:txBody>
      </p:sp>
      <p:sp>
        <p:nvSpPr>
          <p:cNvPr id="6" name="圆角矩形标注 5"/>
          <p:cNvSpPr/>
          <p:nvPr/>
        </p:nvSpPr>
        <p:spPr>
          <a:xfrm>
            <a:off x="7285689" y="2325260"/>
            <a:ext cx="2052228" cy="1080120"/>
          </a:xfrm>
          <a:prstGeom prst="wedgeRoundRectCallout">
            <a:avLst>
              <a:gd name="adj1" fmla="val -168986"/>
              <a:gd name="adj2" fmla="val 912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上次修改口令日期</a:t>
            </a:r>
            <a:endParaRPr lang="zh-CN" altLang="en-US" dirty="0"/>
          </a:p>
        </p:txBody>
      </p:sp>
      <p:sp>
        <p:nvSpPr>
          <p:cNvPr id="7" name="圆角矩形标注 6"/>
          <p:cNvSpPr/>
          <p:nvPr/>
        </p:nvSpPr>
        <p:spPr>
          <a:xfrm>
            <a:off x="7560399" y="2325260"/>
            <a:ext cx="2052228" cy="1080120"/>
          </a:xfrm>
          <a:prstGeom prst="wedgeRoundRectCallout">
            <a:avLst>
              <a:gd name="adj1" fmla="val -131619"/>
              <a:gd name="adj2" fmla="val 931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口令两次修改最小天数及最大天数</a:t>
            </a:r>
            <a:endParaRPr lang="zh-CN" altLang="en-US" dirty="0"/>
          </a:p>
        </p:txBody>
      </p:sp>
      <p:sp>
        <p:nvSpPr>
          <p:cNvPr id="8" name="圆角矩形标注 7"/>
          <p:cNvSpPr/>
          <p:nvPr/>
        </p:nvSpPr>
        <p:spPr>
          <a:xfrm>
            <a:off x="7835109" y="2310024"/>
            <a:ext cx="2052228" cy="1080120"/>
          </a:xfrm>
          <a:prstGeom prst="wedgeRoundRectCallout">
            <a:avLst>
              <a:gd name="adj1" fmla="val -99119"/>
              <a:gd name="adj2" fmla="val 9442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口令失效前多少天向用户警告</a:t>
            </a:r>
            <a:endParaRPr lang="zh-CN" altLang="en-US" dirty="0"/>
          </a:p>
        </p:txBody>
      </p:sp>
      <p:sp>
        <p:nvSpPr>
          <p:cNvPr id="9" name="圆角矩形标注 8"/>
          <p:cNvSpPr/>
          <p:nvPr/>
        </p:nvSpPr>
        <p:spPr>
          <a:xfrm>
            <a:off x="8086476" y="2327896"/>
            <a:ext cx="2052228" cy="1080120"/>
          </a:xfrm>
          <a:prstGeom prst="wedgeRoundRectCallout">
            <a:avLst>
              <a:gd name="adj1" fmla="val -61040"/>
              <a:gd name="adj2" fmla="val 9065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被禁止登录前还有效天数</a:t>
            </a:r>
            <a:endParaRPr lang="zh-CN" altLang="en-US" dirty="0"/>
          </a:p>
        </p:txBody>
      </p:sp>
      <p:sp>
        <p:nvSpPr>
          <p:cNvPr id="10" name="圆角矩形标注 9"/>
          <p:cNvSpPr/>
          <p:nvPr/>
        </p:nvSpPr>
        <p:spPr>
          <a:xfrm>
            <a:off x="8357279" y="2310024"/>
            <a:ext cx="2052228" cy="1080120"/>
          </a:xfrm>
          <a:prstGeom prst="wedgeRoundRectCallout">
            <a:avLst>
              <a:gd name="adj1" fmla="val -36382"/>
              <a:gd name="adj2" fmla="val 954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帐号被禁止登录时间</a:t>
            </a:r>
            <a:endParaRPr lang="zh-CN" altLang="en-US" dirty="0"/>
          </a:p>
        </p:txBody>
      </p:sp>
      <p:sp>
        <p:nvSpPr>
          <p:cNvPr id="11" name="圆角矩形标注 10"/>
          <p:cNvSpPr/>
          <p:nvPr/>
        </p:nvSpPr>
        <p:spPr>
          <a:xfrm>
            <a:off x="8578546" y="2292152"/>
            <a:ext cx="2052228" cy="1080120"/>
          </a:xfrm>
          <a:prstGeom prst="wedgeRoundRectCallout">
            <a:avLst>
              <a:gd name="adj1" fmla="val -21504"/>
              <a:gd name="adj2" fmla="val 907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保留域</a:t>
            </a:r>
            <a:endParaRPr lang="zh-CN" altLang="en-US" dirty="0"/>
          </a:p>
        </p:txBody>
      </p:sp>
    </p:spTree>
    <p:extLst>
      <p:ext uri="{BB962C8B-B14F-4D97-AF65-F5344CB8AC3E}">
        <p14:creationId xmlns:p14="http://schemas.microsoft.com/office/powerpoint/2010/main" val="4185752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pPr>
            <a:r>
              <a:rPr lang="zh-CN" altLang="en-US" sz="1800" dirty="0"/>
              <a:t>文件类型</a:t>
            </a:r>
            <a:endParaRPr lang="en-US" altLang="zh-CN" sz="1800" dirty="0"/>
          </a:p>
          <a:p>
            <a:pPr>
              <a:lnSpc>
                <a:spcPct val="150000"/>
              </a:lnSpc>
              <a:buFont typeface="Wingdings" panose="05000000000000000000" pitchFamily="2" charset="2"/>
              <a:buChar char="ü"/>
            </a:pPr>
            <a:r>
              <a:rPr lang="zh-CN" altLang="en-US" sz="1800" dirty="0"/>
              <a:t>特殊文件</a:t>
            </a:r>
            <a:r>
              <a:rPr lang="en-US" altLang="zh-CN" sz="1800" dirty="0"/>
              <a:t/>
            </a:r>
            <a:br>
              <a:rPr lang="en-US" altLang="zh-CN" sz="1800" dirty="0"/>
            </a:br>
            <a:r>
              <a:rPr lang="zh-CN" altLang="en-US" sz="1800" dirty="0"/>
              <a:t>在</a:t>
            </a:r>
            <a:r>
              <a:rPr lang="en-US" altLang="zh-CN" sz="1800" dirty="0"/>
              <a:t>Linux</a:t>
            </a:r>
            <a:r>
              <a:rPr lang="zh-CN" altLang="en-US" sz="1800" dirty="0"/>
              <a:t>系统中有以下</a:t>
            </a:r>
            <a:r>
              <a:rPr lang="en-US" altLang="zh-CN" sz="1800" dirty="0"/>
              <a:t>3</a:t>
            </a:r>
            <a:r>
              <a:rPr lang="zh-CN" altLang="en-US" sz="1800" dirty="0"/>
              <a:t>种特殊文件。</a:t>
            </a:r>
            <a:r>
              <a:rPr lang="en-US" altLang="zh-CN" sz="1800" dirty="0"/>
              <a:t/>
            </a:r>
            <a:br>
              <a:rPr lang="en-US" altLang="zh-CN" sz="1800" dirty="0"/>
            </a:br>
            <a:r>
              <a:rPr lang="zh-CN" altLang="en-US" sz="1800" dirty="0"/>
              <a:t>套接字（</a:t>
            </a:r>
            <a:r>
              <a:rPr lang="en-US" altLang="zh-CN" sz="1800" dirty="0"/>
              <a:t>socket</a:t>
            </a:r>
            <a:r>
              <a:rPr lang="zh-CN" altLang="en-US" sz="1800" dirty="0"/>
              <a:t>）文件：通过套接字文件，可以实现网络通信。套接字文件的标识值为</a:t>
            </a:r>
            <a:r>
              <a:rPr lang="en-US" altLang="zh-CN" sz="1800" dirty="0"/>
              <a:t>s</a:t>
            </a:r>
            <a:r>
              <a:rPr lang="zh-CN" altLang="en-US" sz="1800" dirty="0"/>
              <a:t>。</a:t>
            </a:r>
            <a:r>
              <a:rPr lang="en-US" altLang="zh-CN" sz="1800" dirty="0"/>
              <a:t/>
            </a:r>
            <a:br>
              <a:rPr lang="en-US" altLang="zh-CN" sz="1800" dirty="0"/>
            </a:br>
            <a:r>
              <a:rPr lang="zh-CN" altLang="en-US" sz="1800" dirty="0"/>
              <a:t>命名管道文件：通过管道文件，可以实现进程间的通信。命名管道文件的标识值为</a:t>
            </a:r>
            <a:r>
              <a:rPr lang="en-US" altLang="zh-CN" sz="1800" dirty="0"/>
              <a:t>p</a:t>
            </a:r>
            <a:r>
              <a:rPr lang="zh-CN" altLang="en-US" sz="1800" dirty="0"/>
              <a:t>。</a:t>
            </a:r>
            <a:r>
              <a:rPr lang="en-US" altLang="zh-CN" sz="1800" dirty="0"/>
              <a:t/>
            </a:r>
            <a:br>
              <a:rPr lang="en-US" altLang="zh-CN" sz="1800" dirty="0"/>
            </a:br>
            <a:r>
              <a:rPr lang="zh-CN" altLang="en-US" sz="1800" dirty="0"/>
              <a:t>设备文件：</a:t>
            </a:r>
            <a:r>
              <a:rPr lang="en-US" altLang="zh-CN" sz="1800" dirty="0"/>
              <a:t>Linux</a:t>
            </a:r>
            <a:r>
              <a:rPr lang="zh-CN" altLang="en-US" sz="1800" dirty="0"/>
              <a:t>为每个设备分配一个设备文件，它们存放于</a:t>
            </a:r>
            <a:r>
              <a:rPr lang="en-US" altLang="zh-CN" sz="1800" dirty="0"/>
              <a:t>/dev</a:t>
            </a:r>
            <a:r>
              <a:rPr lang="zh-CN" altLang="en-US" sz="1800" dirty="0"/>
              <a:t>目录下，分字符设备文件和块设备文件。其中，键盘、</a:t>
            </a:r>
            <a:r>
              <a:rPr lang="en-US" altLang="zh-CN" sz="1800" dirty="0" err="1"/>
              <a:t>tty</a:t>
            </a:r>
            <a:r>
              <a:rPr lang="zh-CN" altLang="en-US" sz="1800" dirty="0"/>
              <a:t>等属于字符设备，其标识值为</a:t>
            </a:r>
            <a:r>
              <a:rPr lang="en-US" altLang="zh-CN" sz="1800" dirty="0"/>
              <a:t>c</a:t>
            </a:r>
            <a:r>
              <a:rPr lang="zh-CN" altLang="en-US" sz="1800" dirty="0"/>
              <a:t>；内存、磁盘等属于块设备文件，标识值为</a:t>
            </a:r>
            <a:r>
              <a:rPr lang="en-US" altLang="zh-CN" sz="1800" dirty="0"/>
              <a:t>b</a:t>
            </a:r>
            <a:r>
              <a:rPr lang="zh-CN" altLang="en-US" sz="1800" dirty="0"/>
              <a:t>。</a:t>
            </a:r>
            <a:endParaRPr lang="en-US" altLang="zh-CN" sz="1800" dirty="0"/>
          </a:p>
        </p:txBody>
      </p:sp>
      <p:sp>
        <p:nvSpPr>
          <p:cNvPr id="4" name="内容占位符 6">
            <a:extLst>
              <a:ext uri="{FF2B5EF4-FFF2-40B4-BE49-F238E27FC236}">
                <a16:creationId xmlns:a16="http://schemas.microsoft.com/office/drawing/2014/main" xmlns=""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文件系统安全</a:t>
            </a:r>
          </a:p>
        </p:txBody>
      </p:sp>
    </p:spTree>
    <p:extLst>
      <p:ext uri="{BB962C8B-B14F-4D97-AF65-F5344CB8AC3E}">
        <p14:creationId xmlns:p14="http://schemas.microsoft.com/office/powerpoint/2010/main" val="16839914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pPr>
            <a:r>
              <a:rPr lang="zh-CN" altLang="en-US" sz="1800" dirty="0"/>
              <a:t>文件和目录权限</a:t>
            </a:r>
            <a:endParaRPr lang="en-US" altLang="zh-CN" sz="1800" dirty="0"/>
          </a:p>
          <a:p>
            <a:pPr marL="0" indent="457200">
              <a:lnSpc>
                <a:spcPct val="150000"/>
              </a:lnSpc>
              <a:buNone/>
            </a:pPr>
            <a:r>
              <a:rPr lang="zh-CN" altLang="en-US" sz="1800" dirty="0"/>
              <a:t>在</a:t>
            </a:r>
            <a:r>
              <a:rPr lang="en-US" altLang="zh-CN" sz="1800" dirty="0"/>
              <a:t>Linux</a:t>
            </a:r>
            <a:r>
              <a:rPr lang="zh-CN" altLang="en-US" sz="1800" dirty="0"/>
              <a:t>中的每一个文件或目录都有自己的访问权限，这些访问权限决定了谁能访问和如何访问这些文件和目录。</a:t>
            </a:r>
            <a:endParaRPr lang="en-US" altLang="zh-CN" sz="1800" dirty="0"/>
          </a:p>
          <a:p>
            <a:pPr marL="0" indent="457200">
              <a:lnSpc>
                <a:spcPct val="150000"/>
              </a:lnSpc>
              <a:buNone/>
            </a:pPr>
            <a:endParaRPr lang="en-US" altLang="zh-CN" sz="1800" dirty="0"/>
          </a:p>
        </p:txBody>
      </p:sp>
      <p:sp>
        <p:nvSpPr>
          <p:cNvPr id="4" name="内容占位符 6">
            <a:extLst>
              <a:ext uri="{FF2B5EF4-FFF2-40B4-BE49-F238E27FC236}">
                <a16:creationId xmlns:a16="http://schemas.microsoft.com/office/drawing/2014/main" xmlns=""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文件系统安全</a:t>
            </a:r>
          </a:p>
        </p:txBody>
      </p:sp>
      <p:graphicFrame>
        <p:nvGraphicFramePr>
          <p:cNvPr id="2" name="表格 1">
            <a:extLst>
              <a:ext uri="{FF2B5EF4-FFF2-40B4-BE49-F238E27FC236}">
                <a16:creationId xmlns:a16="http://schemas.microsoft.com/office/drawing/2014/main" xmlns="" id="{97FFD1D1-71C3-4355-8023-C3117818887D}"/>
              </a:ext>
            </a:extLst>
          </p:cNvPr>
          <p:cNvGraphicFramePr>
            <a:graphicFrameLocks noGrp="1"/>
          </p:cNvGraphicFramePr>
          <p:nvPr>
            <p:extLst>
              <p:ext uri="{D42A27DB-BD31-4B8C-83A1-F6EECF244321}">
                <p14:modId xmlns:p14="http://schemas.microsoft.com/office/powerpoint/2010/main" val="1959636675"/>
              </p:ext>
            </p:extLst>
          </p:nvPr>
        </p:nvGraphicFramePr>
        <p:xfrm>
          <a:off x="1271464" y="3140968"/>
          <a:ext cx="9937104" cy="2982828"/>
        </p:xfrm>
        <a:graphic>
          <a:graphicData uri="http://schemas.openxmlformats.org/drawingml/2006/table">
            <a:tbl>
              <a:tblPr firstRow="1" bandRow="1">
                <a:tableStyleId>{5C22544A-7EE6-4342-B048-85BDC9FD1C3A}</a:tableStyleId>
              </a:tblPr>
              <a:tblGrid>
                <a:gridCol w="1086871">
                  <a:extLst>
                    <a:ext uri="{9D8B030D-6E8A-4147-A177-3AD203B41FA5}">
                      <a16:colId xmlns:a16="http://schemas.microsoft.com/office/drawing/2014/main" xmlns="" val="2861842308"/>
                    </a:ext>
                  </a:extLst>
                </a:gridCol>
                <a:gridCol w="5537865">
                  <a:extLst>
                    <a:ext uri="{9D8B030D-6E8A-4147-A177-3AD203B41FA5}">
                      <a16:colId xmlns:a16="http://schemas.microsoft.com/office/drawing/2014/main" xmlns="" val="655909330"/>
                    </a:ext>
                  </a:extLst>
                </a:gridCol>
                <a:gridCol w="3312368">
                  <a:extLst>
                    <a:ext uri="{9D8B030D-6E8A-4147-A177-3AD203B41FA5}">
                      <a16:colId xmlns:a16="http://schemas.microsoft.com/office/drawing/2014/main" xmlns="" val="2791710426"/>
                    </a:ext>
                  </a:extLst>
                </a:gridCol>
              </a:tblGrid>
              <a:tr h="689476">
                <a:tc>
                  <a:txBody>
                    <a:bodyPr/>
                    <a:lstStyle/>
                    <a:p>
                      <a:r>
                        <a:rPr lang="zh-CN" altLang="en-US" dirty="0"/>
                        <a:t>权限</a:t>
                      </a:r>
                    </a:p>
                  </a:txBody>
                  <a:tcPr/>
                </a:tc>
                <a:tc>
                  <a:txBody>
                    <a:bodyPr/>
                    <a:lstStyle/>
                    <a:p>
                      <a:r>
                        <a:rPr lang="zh-CN" altLang="en-US" dirty="0"/>
                        <a:t>文件</a:t>
                      </a:r>
                    </a:p>
                  </a:txBody>
                  <a:tcPr/>
                </a:tc>
                <a:tc>
                  <a:txBody>
                    <a:bodyPr/>
                    <a:lstStyle/>
                    <a:p>
                      <a:r>
                        <a:rPr lang="zh-CN" altLang="en-US" dirty="0"/>
                        <a:t>目录</a:t>
                      </a:r>
                    </a:p>
                  </a:txBody>
                  <a:tcPr/>
                </a:tc>
                <a:extLst>
                  <a:ext uri="{0D108BD9-81ED-4DB2-BD59-A6C34878D82A}">
                    <a16:rowId xmlns:a16="http://schemas.microsoft.com/office/drawing/2014/main" xmlns="" val="469028690"/>
                  </a:ext>
                </a:extLst>
              </a:tr>
              <a:tr h="689476">
                <a:tc>
                  <a:txBody>
                    <a:bodyPr/>
                    <a:lstStyle/>
                    <a:p>
                      <a:r>
                        <a:rPr lang="en-US" altLang="zh-CN" dirty="0"/>
                        <a:t>r</a:t>
                      </a:r>
                      <a:endParaRPr lang="zh-CN" altLang="en-US" dirty="0"/>
                    </a:p>
                  </a:txBody>
                  <a:tcPr/>
                </a:tc>
                <a:tc>
                  <a:txBody>
                    <a:bodyPr/>
                    <a:lstStyle/>
                    <a:p>
                      <a:r>
                        <a:rPr lang="zh-CN" altLang="en-US" dirty="0"/>
                        <a:t>可以查看文件的内容，可以使用</a:t>
                      </a:r>
                      <a:r>
                        <a:rPr lang="en-US" altLang="zh-CN" dirty="0"/>
                        <a:t>cat</a:t>
                      </a:r>
                      <a:r>
                        <a:rPr lang="zh-CN" altLang="en-US" dirty="0"/>
                        <a:t>、</a:t>
                      </a:r>
                      <a:r>
                        <a:rPr lang="en-US" altLang="zh-CN" dirty="0"/>
                        <a:t>more</a:t>
                      </a:r>
                      <a:r>
                        <a:rPr lang="zh-CN" altLang="en-US" dirty="0"/>
                        <a:t>、</a:t>
                      </a:r>
                      <a:r>
                        <a:rPr lang="en-US" altLang="zh-CN" dirty="0"/>
                        <a:t>less</a:t>
                      </a:r>
                      <a:r>
                        <a:rPr lang="zh-CN" altLang="en-US" dirty="0"/>
                        <a:t>等命令查看文件的内容</a:t>
                      </a:r>
                    </a:p>
                  </a:txBody>
                  <a:tcPr/>
                </a:tc>
                <a:tc>
                  <a:txBody>
                    <a:bodyPr/>
                    <a:lstStyle/>
                    <a:p>
                      <a:r>
                        <a:rPr lang="zh-CN" altLang="en-US" dirty="0"/>
                        <a:t>可以列出目录中的内容，可以使用</a:t>
                      </a:r>
                      <a:r>
                        <a:rPr lang="en-US" altLang="zh-CN" dirty="0"/>
                        <a:t>ls</a:t>
                      </a:r>
                      <a:r>
                        <a:rPr lang="zh-CN" altLang="en-US" dirty="0"/>
                        <a:t>命令列出目录内容</a:t>
                      </a:r>
                      <a:endParaRPr lang="en-US" altLang="zh-CN" dirty="0"/>
                    </a:p>
                  </a:txBody>
                  <a:tcPr/>
                </a:tc>
                <a:extLst>
                  <a:ext uri="{0D108BD9-81ED-4DB2-BD59-A6C34878D82A}">
                    <a16:rowId xmlns:a16="http://schemas.microsoft.com/office/drawing/2014/main" xmlns="" val="2422696196"/>
                  </a:ext>
                </a:extLst>
              </a:tr>
              <a:tr h="689476">
                <a:tc>
                  <a:txBody>
                    <a:bodyPr/>
                    <a:lstStyle/>
                    <a:p>
                      <a:r>
                        <a:rPr lang="en-US" altLang="zh-CN" dirty="0"/>
                        <a:t>w</a:t>
                      </a:r>
                      <a:endParaRPr lang="zh-CN" altLang="en-US" dirty="0"/>
                    </a:p>
                  </a:txBody>
                  <a:tcPr/>
                </a:tc>
                <a:tc>
                  <a:txBody>
                    <a:bodyPr/>
                    <a:lstStyle/>
                    <a:p>
                      <a:r>
                        <a:rPr lang="zh-CN" altLang="en-US" dirty="0"/>
                        <a:t>可以更改文件的内容，可以使用</a:t>
                      </a:r>
                      <a:r>
                        <a:rPr lang="en-US" altLang="zh-CN" dirty="0"/>
                        <a:t>vi</a:t>
                      </a:r>
                      <a:r>
                        <a:rPr lang="zh-CN" altLang="en-US" dirty="0"/>
                        <a:t>等文本编辑工具编辑文件的内容</a:t>
                      </a:r>
                    </a:p>
                  </a:txBody>
                  <a:tcPr/>
                </a:tc>
                <a:tc>
                  <a:txBody>
                    <a:bodyPr/>
                    <a:lstStyle/>
                    <a:p>
                      <a:r>
                        <a:rPr lang="zh-CN" altLang="en-US" dirty="0"/>
                        <a:t>可以在目录中添加删除文件，可以使用</a:t>
                      </a:r>
                      <a:r>
                        <a:rPr lang="en-US" altLang="zh-CN" dirty="0"/>
                        <a:t>mv</a:t>
                      </a:r>
                      <a:r>
                        <a:rPr lang="zh-CN" altLang="en-US" dirty="0"/>
                        <a:t>、</a:t>
                      </a:r>
                      <a:r>
                        <a:rPr lang="en-US" altLang="zh-CN" dirty="0" err="1"/>
                        <a:t>rm</a:t>
                      </a:r>
                      <a:r>
                        <a:rPr lang="zh-CN" altLang="en-US" dirty="0"/>
                        <a:t>等命令对目录中的文件进行操作</a:t>
                      </a:r>
                    </a:p>
                  </a:txBody>
                  <a:tcPr/>
                </a:tc>
                <a:extLst>
                  <a:ext uri="{0D108BD9-81ED-4DB2-BD59-A6C34878D82A}">
                    <a16:rowId xmlns:a16="http://schemas.microsoft.com/office/drawing/2014/main" xmlns="" val="3707880083"/>
                  </a:ext>
                </a:extLst>
              </a:tr>
              <a:tr h="689476">
                <a:tc>
                  <a:txBody>
                    <a:bodyPr/>
                    <a:lstStyle/>
                    <a:p>
                      <a:r>
                        <a:rPr lang="en-US" altLang="zh-CN" dirty="0"/>
                        <a:t>x</a:t>
                      </a:r>
                      <a:endParaRPr lang="zh-CN" altLang="en-US" dirty="0"/>
                    </a:p>
                  </a:txBody>
                  <a:tcPr/>
                </a:tc>
                <a:tc>
                  <a:txBody>
                    <a:bodyPr/>
                    <a:lstStyle/>
                    <a:p>
                      <a:r>
                        <a:rPr lang="zh-CN" altLang="en-US" dirty="0"/>
                        <a:t>可以执行文件，需要同时具有</a:t>
                      </a:r>
                      <a:r>
                        <a:rPr lang="en-US" altLang="zh-CN" dirty="0"/>
                        <a:t>r</a:t>
                      </a:r>
                      <a:r>
                        <a:rPr lang="zh-CN" altLang="en-US" dirty="0"/>
                        <a:t>的权限</a:t>
                      </a:r>
                    </a:p>
                  </a:txBody>
                  <a:tcPr/>
                </a:tc>
                <a:tc>
                  <a:txBody>
                    <a:bodyPr/>
                    <a:lstStyle/>
                    <a:p>
                      <a:r>
                        <a:rPr lang="zh-CN" altLang="en-US" dirty="0"/>
                        <a:t>可以进入目录，使用</a:t>
                      </a:r>
                      <a:r>
                        <a:rPr lang="en-US" altLang="zh-CN" dirty="0"/>
                        <a:t>cd</a:t>
                      </a:r>
                      <a:r>
                        <a:rPr lang="zh-CN" altLang="en-US" dirty="0"/>
                        <a:t>等命令</a:t>
                      </a:r>
                    </a:p>
                  </a:txBody>
                  <a:tcPr/>
                </a:tc>
                <a:extLst>
                  <a:ext uri="{0D108BD9-81ED-4DB2-BD59-A6C34878D82A}">
                    <a16:rowId xmlns:a16="http://schemas.microsoft.com/office/drawing/2014/main" xmlns="" val="272895591"/>
                  </a:ext>
                </a:extLst>
              </a:tr>
            </a:tbl>
          </a:graphicData>
        </a:graphic>
      </p:graphicFrame>
    </p:spTree>
    <p:extLst>
      <p:ext uri="{BB962C8B-B14F-4D97-AF65-F5344CB8AC3E}">
        <p14:creationId xmlns:p14="http://schemas.microsoft.com/office/powerpoint/2010/main" val="11514468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pPr>
            <a:r>
              <a:rPr lang="zh-CN" altLang="en-US" sz="1800" dirty="0"/>
              <a:t>文件和目录权限</a:t>
            </a:r>
            <a:endParaRPr lang="en-US" altLang="zh-CN" sz="1800" dirty="0"/>
          </a:p>
          <a:p>
            <a:pPr marL="0" indent="457200">
              <a:lnSpc>
                <a:spcPct val="150000"/>
              </a:lnSpc>
              <a:buNone/>
            </a:pPr>
            <a:r>
              <a:rPr lang="zh-CN" altLang="en-US" sz="1800" dirty="0"/>
              <a:t>文件和目录权限模型的控制对象包括</a:t>
            </a:r>
            <a:r>
              <a:rPr lang="en-US" altLang="zh-CN" sz="1800" dirty="0"/>
              <a:t>3</a:t>
            </a:r>
            <a:r>
              <a:rPr lang="zh-CN" altLang="en-US" sz="1800" dirty="0"/>
              <a:t>种用户，分别为文件的所有者、用户组用户和其他用户。</a:t>
            </a:r>
          </a:p>
          <a:p>
            <a:pPr marL="0" indent="457200">
              <a:lnSpc>
                <a:spcPct val="150000"/>
              </a:lnSpc>
              <a:buNone/>
            </a:pPr>
            <a:r>
              <a:rPr lang="zh-CN" altLang="en-US" sz="1800" dirty="0"/>
              <a:t>文件所有者：文件所有者默认就是创建该文件的用户。</a:t>
            </a:r>
          </a:p>
          <a:p>
            <a:pPr marL="0" indent="457200">
              <a:lnSpc>
                <a:spcPct val="150000"/>
              </a:lnSpc>
              <a:buNone/>
            </a:pPr>
            <a:r>
              <a:rPr lang="zh-CN" altLang="en-US" sz="1800" dirty="0"/>
              <a:t>文件属组：属于该用户组中的所有用户，文件的属组默认就是文件所有者所属的用户组</a:t>
            </a:r>
            <a:endParaRPr lang="en-US" altLang="zh-CN" sz="1800" dirty="0"/>
          </a:p>
          <a:p>
            <a:pPr marL="0" indent="457200">
              <a:lnSpc>
                <a:spcPct val="150000"/>
              </a:lnSpc>
              <a:buNone/>
            </a:pPr>
            <a:r>
              <a:rPr lang="zh-CN" altLang="en-US" sz="1800" dirty="0"/>
              <a:t>其它用户：除上述两类用户以外的系统中的所有用户。</a:t>
            </a:r>
            <a:endParaRPr lang="en-US" altLang="zh-CN" sz="1800" dirty="0"/>
          </a:p>
        </p:txBody>
      </p:sp>
      <p:sp>
        <p:nvSpPr>
          <p:cNvPr id="4" name="内容占位符 6">
            <a:extLst>
              <a:ext uri="{FF2B5EF4-FFF2-40B4-BE49-F238E27FC236}">
                <a16:creationId xmlns:a16="http://schemas.microsoft.com/office/drawing/2014/main" xmlns=""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文件系统安全</a:t>
            </a:r>
          </a:p>
        </p:txBody>
      </p:sp>
    </p:spTree>
    <p:extLst>
      <p:ext uri="{BB962C8B-B14F-4D97-AF65-F5344CB8AC3E}">
        <p14:creationId xmlns:p14="http://schemas.microsoft.com/office/powerpoint/2010/main" val="42641762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pPr>
            <a:r>
              <a:rPr lang="zh-CN" altLang="en-US" sz="1800" dirty="0"/>
              <a:t>更改文件和目录的所有者</a:t>
            </a:r>
            <a:endParaRPr lang="en-US" altLang="zh-CN" sz="1800" dirty="0"/>
          </a:p>
          <a:p>
            <a:pPr marL="0" indent="0">
              <a:lnSpc>
                <a:spcPct val="150000"/>
              </a:lnSpc>
              <a:buNone/>
            </a:pPr>
            <a:r>
              <a:rPr lang="en-US" altLang="zh-CN" sz="1800" dirty="0" err="1"/>
              <a:t>chown</a:t>
            </a:r>
            <a:r>
              <a:rPr lang="zh-CN" altLang="en-US" sz="1800" dirty="0"/>
              <a:t>命令用于更改文件或者目录的所有者和属组，包括目录下的各级子目录和文件。</a:t>
            </a:r>
            <a:endParaRPr lang="en-US" altLang="zh-CN" sz="1800" dirty="0"/>
          </a:p>
          <a:p>
            <a:pPr marL="0" indent="0">
              <a:lnSpc>
                <a:spcPct val="150000"/>
              </a:lnSpc>
              <a:buNone/>
            </a:pPr>
            <a:r>
              <a:rPr lang="zh-CN" altLang="en-US" sz="1800" dirty="0"/>
              <a:t>命令格式如下：</a:t>
            </a:r>
            <a:endParaRPr lang="en-US" altLang="zh-CN" sz="1800" dirty="0"/>
          </a:p>
          <a:p>
            <a:pPr marL="0" indent="0">
              <a:lnSpc>
                <a:spcPct val="150000"/>
              </a:lnSpc>
              <a:buNone/>
            </a:pPr>
            <a:r>
              <a:rPr lang="en-US" altLang="zh-CN" sz="1800" dirty="0" err="1"/>
              <a:t>Chown</a:t>
            </a:r>
            <a:r>
              <a:rPr lang="en-US" altLang="zh-CN" sz="1800" dirty="0"/>
              <a:t> 【option】…[owner]:[group] file…</a:t>
            </a:r>
          </a:p>
          <a:p>
            <a:pPr marL="0" indent="0">
              <a:lnSpc>
                <a:spcPct val="150000"/>
              </a:lnSpc>
              <a:buNone/>
            </a:pPr>
            <a:r>
              <a:rPr lang="zh-CN" altLang="en-US" sz="1800" dirty="0"/>
              <a:t>如果更改目录及其中各级子目录和文件的所有者和属性</a:t>
            </a:r>
            <a:endParaRPr lang="en-US" altLang="zh-CN" sz="1800" dirty="0"/>
          </a:p>
          <a:p>
            <a:pPr marL="0" indent="0">
              <a:lnSpc>
                <a:spcPct val="150000"/>
              </a:lnSpc>
              <a:buNone/>
            </a:pPr>
            <a:r>
              <a:rPr lang="en-US" altLang="zh-CN" sz="1800" dirty="0" err="1"/>
              <a:t>Chown</a:t>
            </a:r>
            <a:r>
              <a:rPr lang="en-US" altLang="zh-CN" sz="1800" dirty="0"/>
              <a:t> –R root</a:t>
            </a:r>
            <a:r>
              <a:rPr lang="zh-CN" altLang="en-US" sz="1800" dirty="0"/>
              <a:t>：</a:t>
            </a:r>
            <a:r>
              <a:rPr lang="en-US" altLang="zh-CN" sz="1800" dirty="0"/>
              <a:t>users /test</a:t>
            </a:r>
          </a:p>
        </p:txBody>
      </p:sp>
      <p:sp>
        <p:nvSpPr>
          <p:cNvPr id="4" name="内容占位符 6">
            <a:extLst>
              <a:ext uri="{FF2B5EF4-FFF2-40B4-BE49-F238E27FC236}">
                <a16:creationId xmlns:a16="http://schemas.microsoft.com/office/drawing/2014/main" xmlns=""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文件系统安全</a:t>
            </a:r>
          </a:p>
        </p:txBody>
      </p:sp>
    </p:spTree>
    <p:extLst>
      <p:ext uri="{BB962C8B-B14F-4D97-AF65-F5344CB8AC3E}">
        <p14:creationId xmlns:p14="http://schemas.microsoft.com/office/powerpoint/2010/main" val="42175717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pPr>
            <a:r>
              <a:rPr lang="zh-CN" altLang="en-US" sz="1800" dirty="0"/>
              <a:t>更改文件和目录的权限</a:t>
            </a:r>
            <a:endParaRPr lang="en-US" altLang="zh-CN" sz="1800" dirty="0"/>
          </a:p>
          <a:p>
            <a:pPr marL="0" indent="0">
              <a:lnSpc>
                <a:spcPct val="150000"/>
              </a:lnSpc>
              <a:buNone/>
            </a:pPr>
            <a:r>
              <a:rPr lang="en-US" altLang="zh-CN" sz="1800" dirty="0" err="1"/>
              <a:t>chmod</a:t>
            </a:r>
            <a:r>
              <a:rPr lang="zh-CN" altLang="en-US" sz="1800" dirty="0"/>
              <a:t>命令用于更改文件或者目录的访问权限，包括目录下的各级子目录和文件。</a:t>
            </a:r>
            <a:endParaRPr lang="en-US" altLang="zh-CN" sz="1800" dirty="0"/>
          </a:p>
          <a:p>
            <a:pPr marL="0" indent="0">
              <a:lnSpc>
                <a:spcPct val="150000"/>
              </a:lnSpc>
              <a:buNone/>
            </a:pPr>
            <a:r>
              <a:rPr lang="zh-CN" altLang="en-US" sz="1800" dirty="0"/>
              <a:t>命令格式如下：</a:t>
            </a:r>
            <a:endParaRPr lang="en-US" altLang="zh-CN" sz="1800" dirty="0"/>
          </a:p>
          <a:p>
            <a:pPr marL="0" indent="0">
              <a:lnSpc>
                <a:spcPct val="150000"/>
              </a:lnSpc>
              <a:buNone/>
            </a:pPr>
            <a:r>
              <a:rPr lang="en-US" altLang="zh-CN" sz="1800" dirty="0" err="1"/>
              <a:t>Chmod</a:t>
            </a:r>
            <a:r>
              <a:rPr lang="en-US" altLang="zh-CN" sz="1800" dirty="0"/>
              <a:t> 【option】…</a:t>
            </a:r>
            <a:r>
              <a:rPr lang="zh-CN" altLang="en-US" sz="1800" dirty="0"/>
              <a:t> </a:t>
            </a:r>
            <a:r>
              <a:rPr lang="en-US" altLang="zh-CN" sz="1800" dirty="0"/>
              <a:t>MODE【</a:t>
            </a:r>
            <a:r>
              <a:rPr lang="zh-CN" altLang="en-US" sz="1800" dirty="0"/>
              <a:t>，</a:t>
            </a:r>
            <a:r>
              <a:rPr lang="en-US" altLang="zh-CN" sz="1800" dirty="0"/>
              <a:t>mode】…file…</a:t>
            </a:r>
          </a:p>
          <a:p>
            <a:pPr>
              <a:lnSpc>
                <a:spcPct val="150000"/>
              </a:lnSpc>
            </a:pPr>
            <a:r>
              <a:rPr lang="en-US" altLang="zh-CN" sz="1800" dirty="0" err="1"/>
              <a:t>Chmod</a:t>
            </a:r>
            <a:r>
              <a:rPr lang="zh-CN" altLang="en-US" sz="1800" dirty="0"/>
              <a:t>命令可以通过以下两种方式来更改文件和目录的访问权限</a:t>
            </a:r>
            <a:endParaRPr lang="en-US" altLang="zh-CN" sz="1800" dirty="0"/>
          </a:p>
          <a:p>
            <a:pPr>
              <a:lnSpc>
                <a:spcPct val="150000"/>
              </a:lnSpc>
              <a:buFont typeface="+mj-lt"/>
              <a:buAutoNum type="arabicPeriod"/>
            </a:pPr>
            <a:r>
              <a:rPr lang="zh-CN" altLang="en-US" sz="1800" dirty="0"/>
              <a:t>字符方式：使用</a:t>
            </a:r>
            <a:r>
              <a:rPr lang="en-US" altLang="zh-CN" sz="1800" dirty="0"/>
              <a:t>u</a:t>
            </a:r>
            <a:r>
              <a:rPr lang="zh-CN" altLang="en-US" sz="1800" dirty="0"/>
              <a:t>、</a:t>
            </a:r>
            <a:r>
              <a:rPr lang="en-US" altLang="zh-CN" sz="1800" dirty="0"/>
              <a:t>g</a:t>
            </a:r>
            <a:r>
              <a:rPr lang="zh-CN" altLang="en-US" sz="1800" dirty="0"/>
              <a:t>、</a:t>
            </a:r>
            <a:r>
              <a:rPr lang="en-US" altLang="zh-CN" sz="1800" dirty="0"/>
              <a:t>o</a:t>
            </a:r>
            <a:r>
              <a:rPr lang="zh-CN" altLang="en-US" sz="1800" dirty="0"/>
              <a:t>和</a:t>
            </a:r>
            <a:r>
              <a:rPr lang="en-US" altLang="zh-CN" sz="1800" dirty="0"/>
              <a:t>a</a:t>
            </a:r>
            <a:r>
              <a:rPr lang="zh-CN" altLang="en-US" sz="1800" dirty="0"/>
              <a:t>分别代表文件所有者、属组、其它用户和所有用户</a:t>
            </a:r>
            <a:endParaRPr lang="en-US" altLang="zh-CN" sz="1800" dirty="0"/>
          </a:p>
          <a:p>
            <a:pPr>
              <a:lnSpc>
                <a:spcPct val="150000"/>
              </a:lnSpc>
              <a:buFont typeface="+mj-lt"/>
              <a:buAutoNum type="arabicPeriod"/>
            </a:pPr>
            <a:r>
              <a:rPr lang="zh-CN" altLang="en-US" sz="1800" dirty="0"/>
              <a:t>数字方式：</a:t>
            </a:r>
            <a:r>
              <a:rPr lang="en-US" altLang="zh-CN" sz="1800" dirty="0" err="1"/>
              <a:t>chmod</a:t>
            </a:r>
            <a:r>
              <a:rPr lang="en-US" altLang="zh-CN" sz="1800" dirty="0"/>
              <a:t> </a:t>
            </a:r>
            <a:r>
              <a:rPr lang="en-US" altLang="zh-CN" sz="1800" dirty="0" err="1"/>
              <a:t>nnn</a:t>
            </a:r>
            <a:r>
              <a:rPr lang="en-US" altLang="zh-CN" sz="1800" dirty="0"/>
              <a:t> file</a:t>
            </a:r>
          </a:p>
          <a:p>
            <a:pPr marL="0" indent="0">
              <a:lnSpc>
                <a:spcPct val="150000"/>
              </a:lnSpc>
              <a:buNone/>
            </a:pPr>
            <a:endParaRPr lang="en-US" altLang="zh-CN" sz="1800" dirty="0"/>
          </a:p>
          <a:p>
            <a:pPr marL="0" indent="0">
              <a:lnSpc>
                <a:spcPct val="150000"/>
              </a:lnSpc>
              <a:buNone/>
            </a:pPr>
            <a:endParaRPr lang="en-US" altLang="zh-CN" sz="1800" dirty="0"/>
          </a:p>
          <a:p>
            <a:pPr marL="0" indent="0">
              <a:lnSpc>
                <a:spcPct val="150000"/>
              </a:lnSpc>
              <a:buNone/>
            </a:pPr>
            <a:endParaRPr lang="en-US" altLang="zh-CN" sz="1800" dirty="0"/>
          </a:p>
        </p:txBody>
      </p:sp>
      <p:sp>
        <p:nvSpPr>
          <p:cNvPr id="4" name="内容占位符 6">
            <a:extLst>
              <a:ext uri="{FF2B5EF4-FFF2-40B4-BE49-F238E27FC236}">
                <a16:creationId xmlns:a16="http://schemas.microsoft.com/office/drawing/2014/main" xmlns=""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文件系统安全</a:t>
            </a:r>
          </a:p>
        </p:txBody>
      </p:sp>
    </p:spTree>
    <p:extLst>
      <p:ext uri="{BB962C8B-B14F-4D97-AF65-F5344CB8AC3E}">
        <p14:creationId xmlns:p14="http://schemas.microsoft.com/office/powerpoint/2010/main" val="4313747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buFont typeface="+mj-lt"/>
              <a:buAutoNum type="arabicPeriod"/>
            </a:pPr>
            <a:r>
              <a:rPr lang="zh-CN" altLang="en-US" sz="1800" dirty="0"/>
              <a:t>字符方式示例</a:t>
            </a:r>
            <a:endParaRPr lang="en-US" altLang="zh-CN" sz="1800" dirty="0"/>
          </a:p>
          <a:p>
            <a:pPr marL="0" indent="0">
              <a:lnSpc>
                <a:spcPct val="150000"/>
              </a:lnSpc>
              <a:buNone/>
            </a:pPr>
            <a:endParaRPr lang="en-US" altLang="zh-CN" sz="1800" dirty="0"/>
          </a:p>
        </p:txBody>
      </p:sp>
      <p:sp>
        <p:nvSpPr>
          <p:cNvPr id="4" name="内容占位符 6">
            <a:extLst>
              <a:ext uri="{FF2B5EF4-FFF2-40B4-BE49-F238E27FC236}">
                <a16:creationId xmlns:a16="http://schemas.microsoft.com/office/drawing/2014/main" xmlns=""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文件系统安全</a:t>
            </a:r>
          </a:p>
        </p:txBody>
      </p:sp>
      <p:graphicFrame>
        <p:nvGraphicFramePr>
          <p:cNvPr id="3" name="表格 2">
            <a:extLst>
              <a:ext uri="{FF2B5EF4-FFF2-40B4-BE49-F238E27FC236}">
                <a16:creationId xmlns:a16="http://schemas.microsoft.com/office/drawing/2014/main" xmlns="" id="{06AD06D3-AEF5-4605-986A-E0063FADEC6E}"/>
              </a:ext>
            </a:extLst>
          </p:cNvPr>
          <p:cNvGraphicFramePr>
            <a:graphicFrameLocks noGrp="1"/>
          </p:cNvGraphicFramePr>
          <p:nvPr>
            <p:extLst>
              <p:ext uri="{D42A27DB-BD31-4B8C-83A1-F6EECF244321}">
                <p14:modId xmlns:p14="http://schemas.microsoft.com/office/powerpoint/2010/main" val="1189145767"/>
              </p:ext>
            </p:extLst>
          </p:nvPr>
        </p:nvGraphicFramePr>
        <p:xfrm>
          <a:off x="983432" y="2204864"/>
          <a:ext cx="9433048" cy="3402378"/>
        </p:xfrm>
        <a:graphic>
          <a:graphicData uri="http://schemas.openxmlformats.org/drawingml/2006/table">
            <a:tbl>
              <a:tblPr firstRow="1" bandRow="1">
                <a:tableStyleId>{5C22544A-7EE6-4342-B048-85BDC9FD1C3A}</a:tableStyleId>
              </a:tblPr>
              <a:tblGrid>
                <a:gridCol w="3312368">
                  <a:extLst>
                    <a:ext uri="{9D8B030D-6E8A-4147-A177-3AD203B41FA5}">
                      <a16:colId xmlns:a16="http://schemas.microsoft.com/office/drawing/2014/main" xmlns="" val="2386955069"/>
                    </a:ext>
                  </a:extLst>
                </a:gridCol>
                <a:gridCol w="6120680">
                  <a:extLst>
                    <a:ext uri="{9D8B030D-6E8A-4147-A177-3AD203B41FA5}">
                      <a16:colId xmlns:a16="http://schemas.microsoft.com/office/drawing/2014/main" xmlns="" val="1027413934"/>
                    </a:ext>
                  </a:extLst>
                </a:gridCol>
              </a:tblGrid>
              <a:tr h="486054">
                <a:tc>
                  <a:txBody>
                    <a:bodyPr/>
                    <a:lstStyle/>
                    <a:p>
                      <a:r>
                        <a:rPr lang="zh-CN" altLang="en-US" dirty="0"/>
                        <a:t>命令</a:t>
                      </a:r>
                    </a:p>
                  </a:txBody>
                  <a:tcPr/>
                </a:tc>
                <a:tc>
                  <a:txBody>
                    <a:bodyPr/>
                    <a:lstStyle/>
                    <a:p>
                      <a:r>
                        <a:rPr lang="zh-CN" altLang="en-US" dirty="0"/>
                        <a:t>说明</a:t>
                      </a:r>
                    </a:p>
                  </a:txBody>
                  <a:tcPr/>
                </a:tc>
                <a:extLst>
                  <a:ext uri="{0D108BD9-81ED-4DB2-BD59-A6C34878D82A}">
                    <a16:rowId xmlns:a16="http://schemas.microsoft.com/office/drawing/2014/main" xmlns="" val="3819699512"/>
                  </a:ext>
                </a:extLst>
              </a:tr>
              <a:tr h="486054">
                <a:tc>
                  <a:txBody>
                    <a:bodyPr/>
                    <a:lstStyle/>
                    <a:p>
                      <a:r>
                        <a:rPr lang="en-US" altLang="zh-CN" dirty="0" err="1"/>
                        <a:t>Chmod</a:t>
                      </a:r>
                      <a:r>
                        <a:rPr lang="en-US" altLang="zh-CN" dirty="0"/>
                        <a:t> </a:t>
                      </a:r>
                      <a:r>
                        <a:rPr lang="en-US" altLang="zh-CN" dirty="0" err="1"/>
                        <a:t>u+x</a:t>
                      </a:r>
                      <a:r>
                        <a:rPr lang="en-US" altLang="zh-CN" dirty="0"/>
                        <a:t> file1</a:t>
                      </a:r>
                      <a:endParaRPr lang="zh-CN" altLang="en-US" dirty="0"/>
                    </a:p>
                  </a:txBody>
                  <a:tcPr/>
                </a:tc>
                <a:tc>
                  <a:txBody>
                    <a:bodyPr/>
                    <a:lstStyle/>
                    <a:p>
                      <a:r>
                        <a:rPr lang="zh-CN" altLang="en-US" dirty="0"/>
                        <a:t>为所有者添加</a:t>
                      </a:r>
                      <a:r>
                        <a:rPr lang="en-US" altLang="zh-CN" dirty="0"/>
                        <a:t>file1</a:t>
                      </a:r>
                      <a:r>
                        <a:rPr lang="zh-CN" altLang="en-US" dirty="0"/>
                        <a:t>文件的执行权限</a:t>
                      </a:r>
                    </a:p>
                  </a:txBody>
                  <a:tcPr/>
                </a:tc>
                <a:extLst>
                  <a:ext uri="{0D108BD9-81ED-4DB2-BD59-A6C34878D82A}">
                    <a16:rowId xmlns:a16="http://schemas.microsoft.com/office/drawing/2014/main" xmlns="" val="3204934500"/>
                  </a:ext>
                </a:extLst>
              </a:tr>
              <a:tr h="486054">
                <a:tc>
                  <a:txBody>
                    <a:bodyPr/>
                    <a:lstStyle/>
                    <a:p>
                      <a:r>
                        <a:rPr lang="en-US" altLang="zh-CN" dirty="0" err="1"/>
                        <a:t>Chmod</a:t>
                      </a:r>
                      <a:r>
                        <a:rPr lang="en-US" altLang="zh-CN" dirty="0"/>
                        <a:t> </a:t>
                      </a:r>
                      <a:r>
                        <a:rPr lang="en-US" altLang="zh-CN" dirty="0" err="1"/>
                        <a:t>g+w</a:t>
                      </a:r>
                      <a:r>
                        <a:rPr lang="zh-CN" altLang="en-US" dirty="0"/>
                        <a:t>，</a:t>
                      </a:r>
                      <a:r>
                        <a:rPr lang="en-US" altLang="zh-CN" dirty="0" err="1"/>
                        <a:t>o+w</a:t>
                      </a:r>
                      <a:r>
                        <a:rPr lang="en-US" altLang="zh-CN" dirty="0"/>
                        <a:t> file1 file2</a:t>
                      </a:r>
                      <a:endParaRPr lang="zh-CN" altLang="en-US" dirty="0"/>
                    </a:p>
                  </a:txBody>
                  <a:tcPr/>
                </a:tc>
                <a:tc>
                  <a:txBody>
                    <a:bodyPr/>
                    <a:lstStyle/>
                    <a:p>
                      <a:r>
                        <a:rPr lang="zh-CN" altLang="en-US" dirty="0"/>
                        <a:t>为属组和其它用户添加文件</a:t>
                      </a:r>
                      <a:r>
                        <a:rPr lang="en-US" altLang="zh-CN" dirty="0"/>
                        <a:t>file1</a:t>
                      </a:r>
                      <a:r>
                        <a:rPr lang="zh-CN" altLang="en-US" dirty="0"/>
                        <a:t>和</a:t>
                      </a:r>
                      <a:r>
                        <a:rPr lang="en-US" altLang="zh-CN" dirty="0"/>
                        <a:t>file2</a:t>
                      </a:r>
                      <a:r>
                        <a:rPr lang="zh-CN" altLang="en-US" dirty="0"/>
                        <a:t>的更改权限</a:t>
                      </a:r>
                    </a:p>
                  </a:txBody>
                  <a:tcPr/>
                </a:tc>
                <a:extLst>
                  <a:ext uri="{0D108BD9-81ED-4DB2-BD59-A6C34878D82A}">
                    <a16:rowId xmlns:a16="http://schemas.microsoft.com/office/drawing/2014/main" xmlns="" val="932912119"/>
                  </a:ext>
                </a:extLst>
              </a:tr>
              <a:tr h="486054">
                <a:tc>
                  <a:txBody>
                    <a:bodyPr/>
                    <a:lstStyle/>
                    <a:p>
                      <a:r>
                        <a:rPr lang="en-US" altLang="zh-CN" dirty="0" err="1"/>
                        <a:t>Chmod</a:t>
                      </a:r>
                      <a:r>
                        <a:rPr lang="en-US" altLang="zh-CN" dirty="0"/>
                        <a:t> a=</a:t>
                      </a:r>
                      <a:r>
                        <a:rPr lang="en-US" altLang="zh-CN" dirty="0" err="1"/>
                        <a:t>rwx</a:t>
                      </a:r>
                      <a:r>
                        <a:rPr lang="en-US" altLang="zh-CN" dirty="0"/>
                        <a:t> fiile1</a:t>
                      </a:r>
                      <a:endParaRPr lang="zh-CN" altLang="en-US" dirty="0"/>
                    </a:p>
                  </a:txBody>
                  <a:tcPr/>
                </a:tc>
                <a:tc>
                  <a:txBody>
                    <a:bodyPr/>
                    <a:lstStyle/>
                    <a:p>
                      <a:r>
                        <a:rPr lang="zh-CN" altLang="en-US" dirty="0"/>
                        <a:t>设置所有用户对</a:t>
                      </a:r>
                      <a:r>
                        <a:rPr lang="en-US" altLang="zh-CN" dirty="0"/>
                        <a:t>file1</a:t>
                      </a:r>
                      <a:r>
                        <a:rPr lang="zh-CN" altLang="en-US" dirty="0"/>
                        <a:t>文件的权限为可读、可修改和可执行</a:t>
                      </a:r>
                    </a:p>
                  </a:txBody>
                  <a:tcPr/>
                </a:tc>
                <a:extLst>
                  <a:ext uri="{0D108BD9-81ED-4DB2-BD59-A6C34878D82A}">
                    <a16:rowId xmlns:a16="http://schemas.microsoft.com/office/drawing/2014/main" xmlns="" val="599058914"/>
                  </a:ext>
                </a:extLst>
              </a:tr>
              <a:tr h="486054">
                <a:tc>
                  <a:txBody>
                    <a:bodyPr/>
                    <a:lstStyle/>
                    <a:p>
                      <a:pPr algn="l"/>
                      <a:r>
                        <a:rPr lang="en-US" altLang="zh-CN" dirty="0" err="1"/>
                        <a:t>Chmod</a:t>
                      </a:r>
                      <a:r>
                        <a:rPr lang="en-US" altLang="zh-CN" dirty="0"/>
                        <a:t> o-w file1</a:t>
                      </a:r>
                      <a:endParaRPr lang="zh-CN" altLang="en-US" dirty="0"/>
                    </a:p>
                  </a:txBody>
                  <a:tcPr/>
                </a:tc>
                <a:tc>
                  <a:txBody>
                    <a:bodyPr/>
                    <a:lstStyle/>
                    <a:p>
                      <a:r>
                        <a:rPr lang="zh-CN" altLang="en-US" dirty="0"/>
                        <a:t>取消其他用户对</a:t>
                      </a:r>
                      <a:r>
                        <a:rPr lang="en-US" altLang="zh-CN" dirty="0"/>
                        <a:t>file1</a:t>
                      </a:r>
                      <a:r>
                        <a:rPr lang="zh-CN" altLang="en-US" dirty="0"/>
                        <a:t>文件的可修改权限</a:t>
                      </a:r>
                    </a:p>
                  </a:txBody>
                  <a:tcPr/>
                </a:tc>
                <a:extLst>
                  <a:ext uri="{0D108BD9-81ED-4DB2-BD59-A6C34878D82A}">
                    <a16:rowId xmlns:a16="http://schemas.microsoft.com/office/drawing/2014/main" xmlns="" val="562875892"/>
                  </a:ext>
                </a:extLst>
              </a:tr>
              <a:tr h="4860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Chmod</a:t>
                      </a:r>
                      <a:r>
                        <a:rPr lang="en-US" altLang="zh-CN" dirty="0"/>
                        <a:t> o=1 file1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取消其他用户访问</a:t>
                      </a:r>
                      <a:r>
                        <a:rPr lang="en-US" altLang="zh-CN" dirty="0"/>
                        <a:t>file1</a:t>
                      </a:r>
                      <a:r>
                        <a:rPr lang="zh-CN" altLang="en-US" dirty="0"/>
                        <a:t>文件的所有权限</a:t>
                      </a:r>
                    </a:p>
                  </a:txBody>
                  <a:tcPr/>
                </a:tc>
                <a:extLst>
                  <a:ext uri="{0D108BD9-81ED-4DB2-BD59-A6C34878D82A}">
                    <a16:rowId xmlns:a16="http://schemas.microsoft.com/office/drawing/2014/main" xmlns="" val="1192470023"/>
                  </a:ext>
                </a:extLst>
              </a:tr>
              <a:tr h="486054">
                <a:tc>
                  <a:txBody>
                    <a:bodyPr/>
                    <a:lstStyle/>
                    <a:p>
                      <a:r>
                        <a:rPr lang="en-US" altLang="zh-CN" dirty="0" err="1"/>
                        <a:t>Chmod</a:t>
                      </a:r>
                      <a:r>
                        <a:rPr lang="en-US" altLang="zh-CN" dirty="0"/>
                        <a:t> –R </a:t>
                      </a:r>
                      <a:r>
                        <a:rPr lang="en-US" altLang="zh-CN" dirty="0" err="1"/>
                        <a:t>u+w</a:t>
                      </a:r>
                      <a:r>
                        <a:rPr lang="en-US" altLang="zh-CN" dirty="0"/>
                        <a:t> dir1</a:t>
                      </a:r>
                      <a:endParaRPr lang="zh-CN" altLang="en-US" dirty="0"/>
                    </a:p>
                  </a:txBody>
                  <a:tcPr/>
                </a:tc>
                <a:tc>
                  <a:txBody>
                    <a:bodyPr/>
                    <a:lstStyle/>
                    <a:p>
                      <a:r>
                        <a:rPr lang="zh-CN" altLang="en-US" dirty="0"/>
                        <a:t>为目录所有者添加对目录</a:t>
                      </a:r>
                      <a:r>
                        <a:rPr lang="en-US" altLang="zh-CN" dirty="0"/>
                        <a:t>dir1</a:t>
                      </a:r>
                      <a:r>
                        <a:rPr lang="zh-CN" altLang="en-US" dirty="0"/>
                        <a:t>的添加、删除文件权限</a:t>
                      </a:r>
                    </a:p>
                  </a:txBody>
                  <a:tcPr/>
                </a:tc>
                <a:extLst>
                  <a:ext uri="{0D108BD9-81ED-4DB2-BD59-A6C34878D82A}">
                    <a16:rowId xmlns:a16="http://schemas.microsoft.com/office/drawing/2014/main" xmlns="" val="2198924928"/>
                  </a:ext>
                </a:extLst>
              </a:tr>
            </a:tbl>
          </a:graphicData>
        </a:graphic>
      </p:graphicFrame>
    </p:spTree>
    <p:extLst>
      <p:ext uri="{BB962C8B-B14F-4D97-AF65-F5344CB8AC3E}">
        <p14:creationId xmlns:p14="http://schemas.microsoft.com/office/powerpoint/2010/main" val="37901210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marL="0" indent="0">
              <a:lnSpc>
                <a:spcPct val="150000"/>
              </a:lnSpc>
              <a:buNone/>
            </a:pPr>
            <a:r>
              <a:rPr lang="en-US" altLang="zh-CN" sz="1800" dirty="0"/>
              <a:t>2. </a:t>
            </a:r>
            <a:r>
              <a:rPr lang="zh-CN" altLang="en-US" sz="1800" dirty="0"/>
              <a:t>数字方式示例</a:t>
            </a:r>
            <a:endParaRPr lang="en-US" altLang="zh-CN" sz="1800" dirty="0"/>
          </a:p>
          <a:p>
            <a:pPr marL="0" indent="0">
              <a:lnSpc>
                <a:spcPct val="150000"/>
              </a:lnSpc>
              <a:buNone/>
            </a:pPr>
            <a:endParaRPr lang="en-US" altLang="zh-CN" sz="1800" dirty="0"/>
          </a:p>
        </p:txBody>
      </p:sp>
      <p:sp>
        <p:nvSpPr>
          <p:cNvPr id="4" name="内容占位符 6">
            <a:extLst>
              <a:ext uri="{FF2B5EF4-FFF2-40B4-BE49-F238E27FC236}">
                <a16:creationId xmlns:a16="http://schemas.microsoft.com/office/drawing/2014/main" xmlns=""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文件系统安全</a:t>
            </a:r>
          </a:p>
        </p:txBody>
      </p:sp>
      <p:graphicFrame>
        <p:nvGraphicFramePr>
          <p:cNvPr id="3" name="表格 2">
            <a:extLst>
              <a:ext uri="{FF2B5EF4-FFF2-40B4-BE49-F238E27FC236}">
                <a16:creationId xmlns:a16="http://schemas.microsoft.com/office/drawing/2014/main" xmlns="" id="{06AD06D3-AEF5-4605-986A-E0063FADEC6E}"/>
              </a:ext>
            </a:extLst>
          </p:cNvPr>
          <p:cNvGraphicFramePr>
            <a:graphicFrameLocks noGrp="1"/>
          </p:cNvGraphicFramePr>
          <p:nvPr>
            <p:extLst>
              <p:ext uri="{D42A27DB-BD31-4B8C-83A1-F6EECF244321}">
                <p14:modId xmlns:p14="http://schemas.microsoft.com/office/powerpoint/2010/main" val="2408191692"/>
              </p:ext>
            </p:extLst>
          </p:nvPr>
        </p:nvGraphicFramePr>
        <p:xfrm>
          <a:off x="983432" y="2204864"/>
          <a:ext cx="4032448" cy="1584176"/>
        </p:xfrm>
        <a:graphic>
          <a:graphicData uri="http://schemas.openxmlformats.org/drawingml/2006/table">
            <a:tbl>
              <a:tblPr firstRow="1" bandRow="1">
                <a:tableStyleId>{5C22544A-7EE6-4342-B048-85BDC9FD1C3A}</a:tableStyleId>
              </a:tblPr>
              <a:tblGrid>
                <a:gridCol w="2073391">
                  <a:extLst>
                    <a:ext uri="{9D8B030D-6E8A-4147-A177-3AD203B41FA5}">
                      <a16:colId xmlns:a16="http://schemas.microsoft.com/office/drawing/2014/main" xmlns="" val="2386955069"/>
                    </a:ext>
                  </a:extLst>
                </a:gridCol>
                <a:gridCol w="1959057">
                  <a:extLst>
                    <a:ext uri="{9D8B030D-6E8A-4147-A177-3AD203B41FA5}">
                      <a16:colId xmlns:a16="http://schemas.microsoft.com/office/drawing/2014/main" xmlns="" val="1027413934"/>
                    </a:ext>
                  </a:extLst>
                </a:gridCol>
              </a:tblGrid>
              <a:tr h="396044">
                <a:tc>
                  <a:txBody>
                    <a:bodyPr/>
                    <a:lstStyle/>
                    <a:p>
                      <a:r>
                        <a:rPr lang="zh-CN" altLang="en-US" dirty="0"/>
                        <a:t>权限</a:t>
                      </a:r>
                    </a:p>
                  </a:txBody>
                  <a:tcPr/>
                </a:tc>
                <a:tc>
                  <a:txBody>
                    <a:bodyPr/>
                    <a:lstStyle/>
                    <a:p>
                      <a:r>
                        <a:rPr lang="zh-CN" altLang="en-US" dirty="0"/>
                        <a:t>数值</a:t>
                      </a:r>
                    </a:p>
                  </a:txBody>
                  <a:tcPr/>
                </a:tc>
                <a:extLst>
                  <a:ext uri="{0D108BD9-81ED-4DB2-BD59-A6C34878D82A}">
                    <a16:rowId xmlns:a16="http://schemas.microsoft.com/office/drawing/2014/main" xmlns="" val="3819699512"/>
                  </a:ext>
                </a:extLst>
              </a:tr>
              <a:tr h="396044">
                <a:tc>
                  <a:txBody>
                    <a:bodyPr/>
                    <a:lstStyle/>
                    <a:p>
                      <a:r>
                        <a:rPr lang="en-US" altLang="zh-CN" dirty="0"/>
                        <a:t>r</a:t>
                      </a:r>
                      <a:endParaRPr lang="zh-CN" altLang="en-US" dirty="0"/>
                    </a:p>
                  </a:txBody>
                  <a:tcPr/>
                </a:tc>
                <a:tc>
                  <a:txBody>
                    <a:bodyPr/>
                    <a:lstStyle/>
                    <a:p>
                      <a:r>
                        <a:rPr lang="en-US" altLang="zh-CN" dirty="0"/>
                        <a:t>4</a:t>
                      </a:r>
                      <a:endParaRPr lang="zh-CN" altLang="en-US" dirty="0"/>
                    </a:p>
                  </a:txBody>
                  <a:tcPr/>
                </a:tc>
                <a:extLst>
                  <a:ext uri="{0D108BD9-81ED-4DB2-BD59-A6C34878D82A}">
                    <a16:rowId xmlns:a16="http://schemas.microsoft.com/office/drawing/2014/main" xmlns="" val="3204934500"/>
                  </a:ext>
                </a:extLst>
              </a:tr>
              <a:tr h="396044">
                <a:tc>
                  <a:txBody>
                    <a:bodyPr/>
                    <a:lstStyle/>
                    <a:p>
                      <a:r>
                        <a:rPr lang="en-US" altLang="zh-CN" dirty="0"/>
                        <a:t>w</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xmlns="" val="932912119"/>
                  </a:ext>
                </a:extLst>
              </a:tr>
              <a:tr h="396044">
                <a:tc>
                  <a:txBody>
                    <a:bodyPr/>
                    <a:lstStyle/>
                    <a:p>
                      <a:r>
                        <a:rPr lang="en-US" altLang="zh-CN" dirty="0"/>
                        <a:t>x</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xmlns="" val="599058914"/>
                  </a:ext>
                </a:extLst>
              </a:tr>
            </a:tbl>
          </a:graphicData>
        </a:graphic>
      </p:graphicFrame>
      <p:pic>
        <p:nvPicPr>
          <p:cNvPr id="2" name="图片 1">
            <a:extLst>
              <a:ext uri="{FF2B5EF4-FFF2-40B4-BE49-F238E27FC236}">
                <a16:creationId xmlns:a16="http://schemas.microsoft.com/office/drawing/2014/main" xmlns="" id="{CF89D90B-2DB7-49E3-8D21-634A0415B6FF}"/>
              </a:ext>
            </a:extLst>
          </p:cNvPr>
          <p:cNvPicPr>
            <a:picLocks noChangeAspect="1"/>
          </p:cNvPicPr>
          <p:nvPr/>
        </p:nvPicPr>
        <p:blipFill>
          <a:blip r:embed="rId3"/>
          <a:stretch>
            <a:fillRect/>
          </a:stretch>
        </p:blipFill>
        <p:spPr>
          <a:xfrm>
            <a:off x="6096000" y="2281009"/>
            <a:ext cx="4942857" cy="676190"/>
          </a:xfrm>
          <a:prstGeom prst="rect">
            <a:avLst/>
          </a:prstGeom>
        </p:spPr>
      </p:pic>
    </p:spTree>
    <p:extLst>
      <p:ext uri="{BB962C8B-B14F-4D97-AF65-F5344CB8AC3E}">
        <p14:creationId xmlns:p14="http://schemas.microsoft.com/office/powerpoint/2010/main" val="30074556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pPr>
            <a:r>
              <a:rPr lang="zh-CN" altLang="en-US" sz="1800" dirty="0"/>
              <a:t>设置文件和目录的默认权限</a:t>
            </a:r>
            <a:endParaRPr lang="en-US" altLang="zh-CN" sz="1800" dirty="0"/>
          </a:p>
          <a:p>
            <a:pPr marL="0" indent="457200">
              <a:lnSpc>
                <a:spcPct val="150000"/>
              </a:lnSpc>
              <a:buNone/>
            </a:pPr>
            <a:r>
              <a:rPr lang="zh-CN" altLang="en-US" sz="1800" dirty="0"/>
              <a:t>对于每个新创建的文件和目录，系统会为它们设置默认的访问权限。通过使用</a:t>
            </a:r>
            <a:r>
              <a:rPr lang="en-US" altLang="zh-CN" sz="1800" dirty="0" err="1"/>
              <a:t>umask</a:t>
            </a:r>
            <a:r>
              <a:rPr lang="zh-CN" altLang="en-US" sz="1800" dirty="0"/>
              <a:t>命令可以更改文件或目录的默认权限</a:t>
            </a:r>
            <a:endParaRPr lang="en-US" altLang="zh-CN" sz="1800" dirty="0"/>
          </a:p>
          <a:p>
            <a:pPr marL="0" indent="457200">
              <a:lnSpc>
                <a:spcPct val="150000"/>
              </a:lnSpc>
              <a:buNone/>
            </a:pPr>
            <a:r>
              <a:rPr lang="en-US" altLang="zh-CN" sz="1800" dirty="0" err="1"/>
              <a:t>Umask</a:t>
            </a:r>
            <a:r>
              <a:rPr lang="en-US" altLang="zh-CN" sz="1800" dirty="0"/>
              <a:t> 027</a:t>
            </a:r>
          </a:p>
          <a:p>
            <a:pPr marL="0" indent="457200">
              <a:lnSpc>
                <a:spcPct val="150000"/>
              </a:lnSpc>
              <a:buNone/>
            </a:pPr>
            <a:r>
              <a:rPr lang="zh-CN" altLang="en-US" sz="1800" dirty="0"/>
              <a:t>在创建文件或目录时，系统会先检查当前设置的</a:t>
            </a:r>
            <a:r>
              <a:rPr lang="en-US" altLang="zh-CN" sz="1800" dirty="0" err="1"/>
              <a:t>umask</a:t>
            </a:r>
            <a:r>
              <a:rPr lang="zh-CN" altLang="en-US" sz="1800" dirty="0"/>
              <a:t>值，然后把默认权限的值与权限掩码值相减，就得到新创建的文件或目录的访问权限。</a:t>
            </a:r>
            <a:endParaRPr lang="en-US" altLang="zh-CN" sz="1800" dirty="0"/>
          </a:p>
          <a:p>
            <a:pPr marL="0" indent="457200">
              <a:lnSpc>
                <a:spcPct val="150000"/>
              </a:lnSpc>
              <a:buNone/>
            </a:pPr>
            <a:r>
              <a:rPr lang="zh-CN" altLang="en-US" sz="1800" dirty="0"/>
              <a:t>在</a:t>
            </a:r>
            <a:r>
              <a:rPr lang="en-US" altLang="zh-CN" sz="1800" dirty="0"/>
              <a:t>Linux</a:t>
            </a:r>
            <a:r>
              <a:rPr lang="zh-CN" altLang="en-US" sz="1800" dirty="0"/>
              <a:t>中，每个用户都有自己的</a:t>
            </a:r>
            <a:r>
              <a:rPr lang="en-US" altLang="zh-CN" sz="1800" dirty="0" err="1"/>
              <a:t>umask</a:t>
            </a:r>
            <a:r>
              <a:rPr lang="zh-CN" altLang="en-US" sz="1800" dirty="0"/>
              <a:t>值，所以可以通过为不同安全级别的用户设置不同的</a:t>
            </a:r>
            <a:r>
              <a:rPr lang="en-US" altLang="zh-CN" sz="1800" dirty="0" err="1"/>
              <a:t>umask</a:t>
            </a:r>
            <a:r>
              <a:rPr lang="zh-CN" altLang="en-US" sz="1800" dirty="0"/>
              <a:t>值，来灵活控制用户的默认访问权限。一般常见的做法就是在</a:t>
            </a:r>
            <a:r>
              <a:rPr lang="en-US" altLang="zh-CN" sz="1800" dirty="0"/>
              <a:t>.</a:t>
            </a:r>
            <a:r>
              <a:rPr lang="en-US" altLang="zh-CN" sz="1800" dirty="0" err="1"/>
              <a:t>bash_profile</a:t>
            </a:r>
            <a:r>
              <a:rPr lang="zh-CN" altLang="en-US" sz="1800" dirty="0"/>
              <a:t>配置文件中设置</a:t>
            </a:r>
            <a:r>
              <a:rPr lang="en-US" altLang="zh-CN" sz="1800" dirty="0" err="1"/>
              <a:t>umask</a:t>
            </a:r>
            <a:r>
              <a:rPr lang="zh-CN" altLang="en-US" sz="1800" dirty="0"/>
              <a:t>值</a:t>
            </a:r>
            <a:endParaRPr lang="en-US" altLang="zh-CN" sz="1800" dirty="0"/>
          </a:p>
          <a:p>
            <a:pPr marL="0" indent="457200">
              <a:lnSpc>
                <a:spcPct val="150000"/>
              </a:lnSpc>
              <a:buNone/>
            </a:pPr>
            <a:r>
              <a:rPr lang="zh-CN" altLang="en-US" sz="1800" dirty="0"/>
              <a:t>用户每次登录系统，都必须先读取</a:t>
            </a:r>
            <a:r>
              <a:rPr lang="en-US" altLang="zh-CN" sz="1800" dirty="0"/>
              <a:t>.</a:t>
            </a:r>
            <a:r>
              <a:rPr lang="en-US" altLang="zh-CN" sz="1800" dirty="0" err="1"/>
              <a:t>bash_profile</a:t>
            </a:r>
            <a:r>
              <a:rPr lang="zh-CN" altLang="en-US" sz="1800" dirty="0"/>
              <a:t>配置文件的内容并执行，所以每次用户登录完成后，新的</a:t>
            </a:r>
            <a:r>
              <a:rPr lang="en-US" altLang="zh-CN" sz="1800" dirty="0" err="1"/>
              <a:t>umask</a:t>
            </a:r>
            <a:r>
              <a:rPr lang="zh-CN" altLang="en-US" sz="1800" dirty="0"/>
              <a:t>值都会立即生效。</a:t>
            </a:r>
            <a:endParaRPr lang="en-US" altLang="zh-CN" sz="1800" dirty="0"/>
          </a:p>
        </p:txBody>
      </p:sp>
      <p:sp>
        <p:nvSpPr>
          <p:cNvPr id="4" name="内容占位符 6">
            <a:extLst>
              <a:ext uri="{FF2B5EF4-FFF2-40B4-BE49-F238E27FC236}">
                <a16:creationId xmlns:a16="http://schemas.microsoft.com/office/drawing/2014/main" xmlns=""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文件系统安全</a:t>
            </a:r>
          </a:p>
        </p:txBody>
      </p:sp>
    </p:spTree>
    <p:extLst>
      <p:ext uri="{BB962C8B-B14F-4D97-AF65-F5344CB8AC3E}">
        <p14:creationId xmlns:p14="http://schemas.microsoft.com/office/powerpoint/2010/main" val="42596390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pPr>
            <a:r>
              <a:rPr lang="zh-CN" altLang="en-US" sz="1800" dirty="0"/>
              <a:t>日志文件系统已经成为</a:t>
            </a:r>
            <a:r>
              <a:rPr lang="en-US" altLang="zh-CN" sz="1800" dirty="0" err="1"/>
              <a:t>linux</a:t>
            </a:r>
            <a:r>
              <a:rPr lang="zh-CN" altLang="en-US" sz="1800" dirty="0"/>
              <a:t>中不可缺失的一部分。对于日常服务器的运行状态是否正常、遭受攻击时如何查找被攻击的痕迹、软件启动失败是如何查找原因等情况，</a:t>
            </a:r>
            <a:r>
              <a:rPr lang="en-US" altLang="zh-CN" sz="1800" dirty="0" err="1"/>
              <a:t>linux</a:t>
            </a:r>
            <a:r>
              <a:rPr lang="zh-CN" altLang="en-US" sz="1800" dirty="0"/>
              <a:t>日志系统都提供了相应的解决方案。</a:t>
            </a:r>
            <a:endParaRPr lang="en-US" altLang="zh-CN" sz="1800" dirty="0"/>
          </a:p>
          <a:p>
            <a:pPr>
              <a:lnSpc>
                <a:spcPct val="150000"/>
              </a:lnSpc>
            </a:pPr>
            <a:r>
              <a:rPr lang="zh-CN" altLang="en-US" sz="1800" dirty="0"/>
              <a:t>日志系统可以记录当前系统中发生的各种事件，比如登录日志记录每次登录的来源和时间、系统每次启动和关闭的情况、系统错误等。</a:t>
            </a:r>
            <a:endParaRPr lang="en-US" altLang="zh-CN" sz="1800" dirty="0"/>
          </a:p>
          <a:p>
            <a:pPr>
              <a:lnSpc>
                <a:spcPct val="150000"/>
              </a:lnSpc>
            </a:pPr>
            <a:r>
              <a:rPr lang="zh-CN" altLang="en-US" sz="1800" dirty="0"/>
              <a:t>日志的主要用途：</a:t>
            </a:r>
            <a:endParaRPr lang="en-US" altLang="zh-CN" sz="1800" dirty="0"/>
          </a:p>
          <a:p>
            <a:pPr>
              <a:lnSpc>
                <a:spcPct val="150000"/>
              </a:lnSpc>
              <a:buFont typeface="+mj-lt"/>
              <a:buAutoNum type="arabicPeriod"/>
            </a:pPr>
            <a:r>
              <a:rPr lang="zh-CN" altLang="en-US" sz="1800" dirty="0"/>
              <a:t>系统审计：记录登录系统的用户和日常行为</a:t>
            </a:r>
            <a:endParaRPr lang="en-US" altLang="zh-CN" sz="1800" dirty="0"/>
          </a:p>
          <a:p>
            <a:pPr>
              <a:lnSpc>
                <a:spcPct val="150000"/>
              </a:lnSpc>
              <a:buFont typeface="+mj-lt"/>
              <a:buAutoNum type="arabicPeriod"/>
            </a:pPr>
            <a:r>
              <a:rPr lang="zh-CN" altLang="en-US" sz="1800" dirty="0"/>
              <a:t>监测追踪：系统遭受到攻击时如何追踪溯源到攻击者</a:t>
            </a:r>
            <a:endParaRPr lang="en-US" altLang="zh-CN" sz="1800" dirty="0"/>
          </a:p>
          <a:p>
            <a:pPr>
              <a:lnSpc>
                <a:spcPct val="150000"/>
              </a:lnSpc>
              <a:buFont typeface="+mj-lt"/>
              <a:buAutoNum type="arabicPeriod"/>
            </a:pPr>
            <a:r>
              <a:rPr lang="zh-CN" altLang="en-US" sz="1800" dirty="0"/>
              <a:t>分析统计：系统的性能、错误等统计</a:t>
            </a:r>
            <a:endParaRPr lang="en-US" altLang="zh-CN" sz="1800" dirty="0"/>
          </a:p>
        </p:txBody>
      </p:sp>
      <p:sp>
        <p:nvSpPr>
          <p:cNvPr id="4" name="内容占位符 6">
            <a:extLst>
              <a:ext uri="{FF2B5EF4-FFF2-40B4-BE49-F238E27FC236}">
                <a16:creationId xmlns:a16="http://schemas.microsoft.com/office/drawing/2014/main" xmlns=""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日志分析</a:t>
            </a:r>
          </a:p>
        </p:txBody>
      </p:sp>
    </p:spTree>
    <p:extLst>
      <p:ext uri="{BB962C8B-B14F-4D97-AF65-F5344CB8AC3E}">
        <p14:creationId xmlns:p14="http://schemas.microsoft.com/office/powerpoint/2010/main" val="7618438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556792"/>
            <a:ext cx="11082046" cy="4680520"/>
          </a:xfrm>
        </p:spPr>
        <p:txBody>
          <a:bodyPr/>
          <a:lstStyle/>
          <a:p>
            <a:pPr>
              <a:lnSpc>
                <a:spcPct val="150000"/>
              </a:lnSpc>
            </a:pPr>
            <a:r>
              <a:rPr lang="zh-CN" altLang="en-US" sz="1800" dirty="0"/>
              <a:t>日志的分类</a:t>
            </a:r>
            <a:endParaRPr lang="en-US" altLang="zh-CN" sz="1800" dirty="0"/>
          </a:p>
        </p:txBody>
      </p:sp>
      <p:sp>
        <p:nvSpPr>
          <p:cNvPr id="4" name="内容占位符 6">
            <a:extLst>
              <a:ext uri="{FF2B5EF4-FFF2-40B4-BE49-F238E27FC236}">
                <a16:creationId xmlns:a16="http://schemas.microsoft.com/office/drawing/2014/main" xmlns=""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日志分析</a:t>
            </a:r>
          </a:p>
        </p:txBody>
      </p:sp>
      <p:graphicFrame>
        <p:nvGraphicFramePr>
          <p:cNvPr id="8" name="表格 7">
            <a:extLst>
              <a:ext uri="{FF2B5EF4-FFF2-40B4-BE49-F238E27FC236}">
                <a16:creationId xmlns:a16="http://schemas.microsoft.com/office/drawing/2014/main" xmlns="" id="{4B671067-E974-4236-BD9D-BFB3DACBFDD6}"/>
              </a:ext>
            </a:extLst>
          </p:cNvPr>
          <p:cNvGraphicFramePr>
            <a:graphicFrameLocks noGrp="1"/>
          </p:cNvGraphicFramePr>
          <p:nvPr>
            <p:extLst>
              <p:ext uri="{D42A27DB-BD31-4B8C-83A1-F6EECF244321}">
                <p14:modId xmlns:p14="http://schemas.microsoft.com/office/powerpoint/2010/main" val="1488855315"/>
              </p:ext>
            </p:extLst>
          </p:nvPr>
        </p:nvGraphicFramePr>
        <p:xfrm>
          <a:off x="839416" y="2276872"/>
          <a:ext cx="10009112" cy="3657600"/>
        </p:xfrm>
        <a:graphic>
          <a:graphicData uri="http://schemas.openxmlformats.org/drawingml/2006/table">
            <a:tbl>
              <a:tblPr firstRow="1" bandRow="1">
                <a:tableStyleId>{5C22544A-7EE6-4342-B048-85BDC9FD1C3A}</a:tableStyleId>
              </a:tblPr>
              <a:tblGrid>
                <a:gridCol w="1296144">
                  <a:extLst>
                    <a:ext uri="{9D8B030D-6E8A-4147-A177-3AD203B41FA5}">
                      <a16:colId xmlns:a16="http://schemas.microsoft.com/office/drawing/2014/main" xmlns="" val="2863575285"/>
                    </a:ext>
                  </a:extLst>
                </a:gridCol>
                <a:gridCol w="8712968">
                  <a:extLst>
                    <a:ext uri="{9D8B030D-6E8A-4147-A177-3AD203B41FA5}">
                      <a16:colId xmlns:a16="http://schemas.microsoft.com/office/drawing/2014/main" xmlns="" val="2597949694"/>
                    </a:ext>
                  </a:extLst>
                </a:gridCol>
              </a:tblGrid>
              <a:tr h="342038">
                <a:tc>
                  <a:txBody>
                    <a:bodyPr/>
                    <a:lstStyle/>
                    <a:p>
                      <a:r>
                        <a:rPr lang="zh-CN" altLang="en-US" dirty="0"/>
                        <a:t>日志分类</a:t>
                      </a:r>
                    </a:p>
                  </a:txBody>
                  <a:tcPr/>
                </a:tc>
                <a:tc>
                  <a:txBody>
                    <a:bodyPr/>
                    <a:lstStyle/>
                    <a:p>
                      <a:r>
                        <a:rPr lang="zh-CN" altLang="en-US" dirty="0"/>
                        <a:t>日志功能</a:t>
                      </a:r>
                    </a:p>
                  </a:txBody>
                  <a:tcPr/>
                </a:tc>
                <a:extLst>
                  <a:ext uri="{0D108BD9-81ED-4DB2-BD59-A6C34878D82A}">
                    <a16:rowId xmlns:a16="http://schemas.microsoft.com/office/drawing/2014/main" xmlns="" val="324016330"/>
                  </a:ext>
                </a:extLst>
              </a:tr>
              <a:tr h="342038">
                <a:tc>
                  <a:txBody>
                    <a:bodyPr/>
                    <a:lstStyle/>
                    <a:p>
                      <a:r>
                        <a:rPr lang="en-US" altLang="zh-CN" dirty="0"/>
                        <a:t>Access-log</a:t>
                      </a:r>
                      <a:endParaRPr lang="zh-CN" altLang="en-US" dirty="0"/>
                    </a:p>
                  </a:txBody>
                  <a:tcPr/>
                </a:tc>
                <a:tc>
                  <a:txBody>
                    <a:bodyPr/>
                    <a:lstStyle/>
                    <a:p>
                      <a:r>
                        <a:rPr lang="zh-CN" altLang="en-US" dirty="0"/>
                        <a:t>记录</a:t>
                      </a:r>
                      <a:r>
                        <a:rPr lang="en-US" altLang="zh-CN" dirty="0"/>
                        <a:t>web</a:t>
                      </a:r>
                      <a:r>
                        <a:rPr lang="zh-CN" altLang="en-US" dirty="0"/>
                        <a:t>服务的访问日志，</a:t>
                      </a:r>
                      <a:r>
                        <a:rPr lang="en-US" altLang="zh-CN" dirty="0"/>
                        <a:t>error-log</a:t>
                      </a:r>
                      <a:r>
                        <a:rPr lang="zh-CN" altLang="en-US" dirty="0"/>
                        <a:t>是其错误日志</a:t>
                      </a:r>
                    </a:p>
                  </a:txBody>
                  <a:tcPr/>
                </a:tc>
                <a:extLst>
                  <a:ext uri="{0D108BD9-81ED-4DB2-BD59-A6C34878D82A}">
                    <a16:rowId xmlns:a16="http://schemas.microsoft.com/office/drawing/2014/main" xmlns="" val="4199104417"/>
                  </a:ext>
                </a:extLst>
              </a:tr>
              <a:tr h="342038">
                <a:tc>
                  <a:txBody>
                    <a:bodyPr/>
                    <a:lstStyle/>
                    <a:p>
                      <a:r>
                        <a:rPr lang="en-US" altLang="zh-CN" dirty="0"/>
                        <a:t>Acct/</a:t>
                      </a:r>
                      <a:r>
                        <a:rPr lang="en-US" altLang="zh-CN" dirty="0" err="1"/>
                        <a:t>pacct</a:t>
                      </a:r>
                      <a:endParaRPr lang="zh-CN" altLang="en-US" dirty="0"/>
                    </a:p>
                  </a:txBody>
                  <a:tcPr/>
                </a:tc>
                <a:tc>
                  <a:txBody>
                    <a:bodyPr/>
                    <a:lstStyle/>
                    <a:p>
                      <a:r>
                        <a:rPr lang="zh-CN" altLang="en-US" dirty="0"/>
                        <a:t>记录用户命令</a:t>
                      </a:r>
                    </a:p>
                  </a:txBody>
                  <a:tcPr/>
                </a:tc>
                <a:extLst>
                  <a:ext uri="{0D108BD9-81ED-4DB2-BD59-A6C34878D82A}">
                    <a16:rowId xmlns:a16="http://schemas.microsoft.com/office/drawing/2014/main" xmlns="" val="1986636299"/>
                  </a:ext>
                </a:extLst>
              </a:tr>
              <a:tr h="342038">
                <a:tc>
                  <a:txBody>
                    <a:bodyPr/>
                    <a:lstStyle/>
                    <a:p>
                      <a:r>
                        <a:rPr lang="en-US" altLang="zh-CN" dirty="0" err="1"/>
                        <a:t>btmp</a:t>
                      </a:r>
                      <a:endParaRPr lang="zh-CN" altLang="en-US" dirty="0"/>
                    </a:p>
                  </a:txBody>
                  <a:tcPr/>
                </a:tc>
                <a:tc>
                  <a:txBody>
                    <a:bodyPr/>
                    <a:lstStyle/>
                    <a:p>
                      <a:r>
                        <a:rPr lang="zh-CN" altLang="en-US" dirty="0"/>
                        <a:t>记录失败记录</a:t>
                      </a:r>
                    </a:p>
                  </a:txBody>
                  <a:tcPr/>
                </a:tc>
                <a:extLst>
                  <a:ext uri="{0D108BD9-81ED-4DB2-BD59-A6C34878D82A}">
                    <a16:rowId xmlns:a16="http://schemas.microsoft.com/office/drawing/2014/main" xmlns="" val="1674021648"/>
                  </a:ext>
                </a:extLst>
              </a:tr>
              <a:tr h="342038">
                <a:tc>
                  <a:txBody>
                    <a:bodyPr/>
                    <a:lstStyle/>
                    <a:p>
                      <a:r>
                        <a:rPr lang="en-US" altLang="zh-CN" dirty="0" err="1"/>
                        <a:t>lastlog</a:t>
                      </a:r>
                      <a:endParaRPr lang="zh-CN" altLang="en-US" dirty="0"/>
                    </a:p>
                  </a:txBody>
                  <a:tcPr/>
                </a:tc>
                <a:tc>
                  <a:txBody>
                    <a:bodyPr/>
                    <a:lstStyle/>
                    <a:p>
                      <a:r>
                        <a:rPr lang="zh-CN" altLang="en-US" dirty="0"/>
                        <a:t>记录最近几次成功登录的事件和最后一次不成功的登录</a:t>
                      </a:r>
                    </a:p>
                  </a:txBody>
                  <a:tcPr/>
                </a:tc>
                <a:extLst>
                  <a:ext uri="{0D108BD9-81ED-4DB2-BD59-A6C34878D82A}">
                    <a16:rowId xmlns:a16="http://schemas.microsoft.com/office/drawing/2014/main" xmlns="" val="4269014073"/>
                  </a:ext>
                </a:extLst>
              </a:tr>
              <a:tr h="342038">
                <a:tc>
                  <a:txBody>
                    <a:bodyPr/>
                    <a:lstStyle/>
                    <a:p>
                      <a:r>
                        <a:rPr lang="en-US" altLang="zh-CN" dirty="0"/>
                        <a:t>messages</a:t>
                      </a:r>
                      <a:endParaRPr lang="zh-CN" altLang="en-US" dirty="0"/>
                    </a:p>
                  </a:txBody>
                  <a:tcPr/>
                </a:tc>
                <a:tc>
                  <a:txBody>
                    <a:bodyPr/>
                    <a:lstStyle/>
                    <a:p>
                      <a:r>
                        <a:rPr lang="zh-CN" altLang="en-US" dirty="0"/>
                        <a:t>服务器的系统日志</a:t>
                      </a:r>
                    </a:p>
                  </a:txBody>
                  <a:tcPr/>
                </a:tc>
                <a:extLst>
                  <a:ext uri="{0D108BD9-81ED-4DB2-BD59-A6C34878D82A}">
                    <a16:rowId xmlns:a16="http://schemas.microsoft.com/office/drawing/2014/main" xmlns="" val="453979930"/>
                  </a:ext>
                </a:extLst>
              </a:tr>
              <a:tr h="342038">
                <a:tc>
                  <a:txBody>
                    <a:bodyPr/>
                    <a:lstStyle/>
                    <a:p>
                      <a:r>
                        <a:rPr lang="en-US" altLang="zh-CN" dirty="0" err="1"/>
                        <a:t>Sudolog</a:t>
                      </a:r>
                      <a:endParaRPr lang="zh-CN" altLang="en-US" dirty="0"/>
                    </a:p>
                  </a:txBody>
                  <a:tcPr/>
                </a:tc>
                <a:tc>
                  <a:txBody>
                    <a:bodyPr/>
                    <a:lstStyle/>
                    <a:p>
                      <a:r>
                        <a:rPr lang="zh-CN" altLang="en-US" dirty="0"/>
                        <a:t>记录使用</a:t>
                      </a:r>
                      <a:r>
                        <a:rPr lang="en-US" altLang="zh-CN" dirty="0" err="1"/>
                        <a:t>sudo</a:t>
                      </a:r>
                      <a:r>
                        <a:rPr lang="zh-CN" altLang="en-US" dirty="0"/>
                        <a:t>发出的命令</a:t>
                      </a:r>
                    </a:p>
                  </a:txBody>
                  <a:tcPr/>
                </a:tc>
                <a:extLst>
                  <a:ext uri="{0D108BD9-81ED-4DB2-BD59-A6C34878D82A}">
                    <a16:rowId xmlns:a16="http://schemas.microsoft.com/office/drawing/2014/main" xmlns="" val="1202404808"/>
                  </a:ext>
                </a:extLst>
              </a:tr>
              <a:tr h="342038">
                <a:tc>
                  <a:txBody>
                    <a:bodyPr/>
                    <a:lstStyle/>
                    <a:p>
                      <a:r>
                        <a:rPr lang="en-US" altLang="zh-CN" dirty="0" err="1"/>
                        <a:t>Utmp</a:t>
                      </a:r>
                      <a:endParaRPr lang="zh-CN" altLang="en-US" dirty="0"/>
                    </a:p>
                  </a:txBody>
                  <a:tcPr/>
                </a:tc>
                <a:tc>
                  <a:txBody>
                    <a:bodyPr/>
                    <a:lstStyle/>
                    <a:p>
                      <a:r>
                        <a:rPr lang="zh-CN" altLang="en-US" dirty="0"/>
                        <a:t>记录当前登录的每个用户</a:t>
                      </a:r>
                    </a:p>
                  </a:txBody>
                  <a:tcPr/>
                </a:tc>
                <a:extLst>
                  <a:ext uri="{0D108BD9-81ED-4DB2-BD59-A6C34878D82A}">
                    <a16:rowId xmlns:a16="http://schemas.microsoft.com/office/drawing/2014/main" xmlns="" val="2561885081"/>
                  </a:ext>
                </a:extLst>
              </a:tr>
              <a:tr h="342038">
                <a:tc>
                  <a:txBody>
                    <a:bodyPr/>
                    <a:lstStyle/>
                    <a:p>
                      <a:r>
                        <a:rPr lang="en-US" altLang="zh-CN" dirty="0" err="1"/>
                        <a:t>Wtmp</a:t>
                      </a:r>
                      <a:endParaRPr lang="zh-CN" altLang="en-US" dirty="0"/>
                    </a:p>
                  </a:txBody>
                  <a:tcPr/>
                </a:tc>
                <a:tc>
                  <a:txBody>
                    <a:bodyPr/>
                    <a:lstStyle/>
                    <a:p>
                      <a:r>
                        <a:rPr lang="zh-CN" altLang="en-US" dirty="0"/>
                        <a:t>一个用户每次登录进入和退出时间的永久记录</a:t>
                      </a:r>
                    </a:p>
                  </a:txBody>
                  <a:tcPr/>
                </a:tc>
                <a:extLst>
                  <a:ext uri="{0D108BD9-81ED-4DB2-BD59-A6C34878D82A}">
                    <a16:rowId xmlns:a16="http://schemas.microsoft.com/office/drawing/2014/main" xmlns="" val="659190536"/>
                  </a:ext>
                </a:extLst>
              </a:tr>
              <a:tr h="342038">
                <a:tc>
                  <a:txBody>
                    <a:bodyPr/>
                    <a:lstStyle/>
                    <a:p>
                      <a:r>
                        <a:rPr lang="en-US" altLang="zh-CN" dirty="0"/>
                        <a:t>Secure</a:t>
                      </a:r>
                      <a:endParaRPr lang="zh-CN" altLang="en-US" dirty="0"/>
                    </a:p>
                  </a:txBody>
                  <a:tcPr/>
                </a:tc>
                <a:tc>
                  <a:txBody>
                    <a:bodyPr/>
                    <a:lstStyle/>
                    <a:p>
                      <a:r>
                        <a:rPr lang="zh-CN" altLang="en-US" dirty="0"/>
                        <a:t>记录系统登录行为，比如</a:t>
                      </a:r>
                      <a:r>
                        <a:rPr lang="en-US" altLang="zh-CN" dirty="0" err="1"/>
                        <a:t>ssh</a:t>
                      </a:r>
                      <a:r>
                        <a:rPr lang="zh-CN" altLang="en-US" dirty="0"/>
                        <a:t>的登录记录</a:t>
                      </a:r>
                    </a:p>
                  </a:txBody>
                  <a:tcPr/>
                </a:tc>
                <a:extLst>
                  <a:ext uri="{0D108BD9-81ED-4DB2-BD59-A6C34878D82A}">
                    <a16:rowId xmlns:a16="http://schemas.microsoft.com/office/drawing/2014/main" xmlns="" val="420044027"/>
                  </a:ext>
                </a:extLst>
              </a:tr>
            </a:tbl>
          </a:graphicData>
        </a:graphic>
      </p:graphicFrame>
    </p:spTree>
    <p:extLst>
      <p:ext uri="{BB962C8B-B14F-4D97-AF65-F5344CB8AC3E}">
        <p14:creationId xmlns:p14="http://schemas.microsoft.com/office/powerpoint/2010/main" val="3677709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系统身份鉴别</a:t>
            </a:r>
            <a:endParaRPr lang="zh-CN" altLang="en-US" dirty="0"/>
          </a:p>
        </p:txBody>
      </p:sp>
      <p:sp>
        <p:nvSpPr>
          <p:cNvPr id="3" name="内容占位符 2"/>
          <p:cNvSpPr>
            <a:spLocks noGrp="1"/>
          </p:cNvSpPr>
          <p:nvPr>
            <p:ph idx="1"/>
          </p:nvPr>
        </p:nvSpPr>
        <p:spPr/>
        <p:txBody>
          <a:bodyPr/>
          <a:lstStyle/>
          <a:p>
            <a:r>
              <a:rPr lang="zh-CN" altLang="en-US" dirty="0" smtClean="0"/>
              <a:t>口令鉴别</a:t>
            </a:r>
            <a:endParaRPr lang="en-US" altLang="zh-CN" dirty="0" smtClean="0"/>
          </a:p>
          <a:p>
            <a:pPr lvl="1"/>
            <a:r>
              <a:rPr lang="zh-CN" altLang="en-US" dirty="0"/>
              <a:t>本</a:t>
            </a:r>
            <a:r>
              <a:rPr lang="zh-CN" altLang="en-US" dirty="0" smtClean="0"/>
              <a:t>地登录</a:t>
            </a:r>
            <a:endParaRPr lang="en-US" altLang="zh-CN" dirty="0" smtClean="0"/>
          </a:p>
          <a:p>
            <a:pPr lvl="1"/>
            <a:r>
              <a:rPr lang="zh-CN" altLang="en-US" dirty="0"/>
              <a:t>远</a:t>
            </a:r>
            <a:r>
              <a:rPr lang="zh-CN" altLang="en-US" dirty="0" smtClean="0"/>
              <a:t>程登录（</a:t>
            </a:r>
            <a:r>
              <a:rPr lang="en-US" altLang="zh-CN" dirty="0" smtClean="0"/>
              <a:t>telnet</a:t>
            </a:r>
            <a:r>
              <a:rPr lang="zh-CN" altLang="en-US" dirty="0" smtClean="0"/>
              <a:t>、</a:t>
            </a:r>
            <a:r>
              <a:rPr lang="en-US" altLang="zh-CN" dirty="0" smtClean="0"/>
              <a:t>FTP</a:t>
            </a:r>
            <a:r>
              <a:rPr lang="zh-CN" altLang="en-US" dirty="0" smtClean="0"/>
              <a:t>等）</a:t>
            </a:r>
            <a:endParaRPr lang="en-US" altLang="zh-CN" dirty="0" smtClean="0"/>
          </a:p>
          <a:p>
            <a:r>
              <a:rPr lang="zh-CN" altLang="en-US" dirty="0" smtClean="0"/>
              <a:t>主机信任（基于证书）</a:t>
            </a:r>
            <a:endParaRPr lang="en-US" altLang="zh-CN" dirty="0" smtClean="0"/>
          </a:p>
          <a:p>
            <a:r>
              <a:rPr lang="en-US" altLang="zh-CN" dirty="0" smtClean="0"/>
              <a:t>PAM</a:t>
            </a:r>
            <a:r>
              <a:rPr lang="zh-CN" altLang="en-US" dirty="0" smtClean="0"/>
              <a:t>（</a:t>
            </a:r>
            <a:r>
              <a:rPr lang="en-US" altLang="zh-CN" dirty="0" smtClean="0"/>
              <a:t>Pluggable</a:t>
            </a:r>
            <a:r>
              <a:rPr lang="en-US" altLang="zh-CN" dirty="0"/>
              <a:t> Authentication </a:t>
            </a:r>
            <a:r>
              <a:rPr lang="en-US" altLang="zh-CN" dirty="0" smtClean="0"/>
              <a:t>Modules,</a:t>
            </a:r>
            <a:r>
              <a:rPr lang="zh-CN" altLang="en-US" dirty="0" smtClean="0"/>
              <a:t>可</a:t>
            </a:r>
            <a:r>
              <a:rPr lang="zh-CN" altLang="en-US" dirty="0"/>
              <a:t>插拔验证模</a:t>
            </a:r>
            <a:r>
              <a:rPr lang="zh-CN" altLang="en-US" dirty="0" smtClean="0"/>
              <a:t>块）</a:t>
            </a:r>
            <a:endParaRPr lang="en-US" altLang="zh-CN" dirty="0" smtClean="0"/>
          </a:p>
          <a:p>
            <a:pPr marL="0" indent="0">
              <a:buNone/>
            </a:pPr>
            <a:endParaRPr lang="en-US" altLang="zh-CN" dirty="0" smtClean="0"/>
          </a:p>
          <a:p>
            <a:pPr lvl="1"/>
            <a:endParaRPr lang="en-US" altLang="zh-CN" dirty="0" smtClean="0"/>
          </a:p>
          <a:p>
            <a:pPr lvl="1"/>
            <a:endParaRPr lang="zh-CN" altLang="en-US" dirty="0"/>
          </a:p>
          <a:p>
            <a:endParaRPr lang="zh-CN" altLang="en-US" dirty="0"/>
          </a:p>
        </p:txBody>
      </p:sp>
      <p:sp>
        <p:nvSpPr>
          <p:cNvPr id="5" name="矩形 4"/>
          <p:cNvSpPr/>
          <p:nvPr/>
        </p:nvSpPr>
        <p:spPr>
          <a:xfrm>
            <a:off x="3647728" y="4329100"/>
            <a:ext cx="1656184"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a:p>
          <a:p>
            <a:pPr algn="ctr"/>
            <a:r>
              <a:rPr lang="en-US" altLang="zh-CN" dirty="0" smtClean="0"/>
              <a:t>……</a:t>
            </a:r>
            <a:endParaRPr lang="zh-CN" altLang="en-US" dirty="0"/>
          </a:p>
        </p:txBody>
      </p:sp>
      <p:sp>
        <p:nvSpPr>
          <p:cNvPr id="6" name="矩形 5"/>
          <p:cNvSpPr/>
          <p:nvPr/>
        </p:nvSpPr>
        <p:spPr>
          <a:xfrm>
            <a:off x="5934504" y="4329100"/>
            <a:ext cx="842950"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PAM API</a:t>
            </a:r>
          </a:p>
          <a:p>
            <a:pPr algn="ctr"/>
            <a:endParaRPr lang="en-US" altLang="zh-CN" dirty="0"/>
          </a:p>
        </p:txBody>
      </p:sp>
      <p:sp>
        <p:nvSpPr>
          <p:cNvPr id="7" name="矩形 6"/>
          <p:cNvSpPr/>
          <p:nvPr/>
        </p:nvSpPr>
        <p:spPr>
          <a:xfrm>
            <a:off x="8325433" y="4313158"/>
            <a:ext cx="1656184"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p>
          <a:p>
            <a:pPr algn="ctr"/>
            <a:endParaRPr lang="en-US" altLang="zh-CN" dirty="0"/>
          </a:p>
          <a:p>
            <a:pPr algn="ctr"/>
            <a:endParaRPr lang="zh-CN" altLang="en-US" dirty="0"/>
          </a:p>
        </p:txBody>
      </p:sp>
      <p:sp>
        <p:nvSpPr>
          <p:cNvPr id="8" name="矩形 7"/>
          <p:cNvSpPr/>
          <p:nvPr/>
        </p:nvSpPr>
        <p:spPr>
          <a:xfrm>
            <a:off x="3845750" y="4484131"/>
            <a:ext cx="12601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login</a:t>
            </a:r>
            <a:endParaRPr lang="zh-CN" altLang="en-US" dirty="0"/>
          </a:p>
        </p:txBody>
      </p:sp>
      <p:sp>
        <p:nvSpPr>
          <p:cNvPr id="9" name="矩形 8"/>
          <p:cNvSpPr/>
          <p:nvPr/>
        </p:nvSpPr>
        <p:spPr>
          <a:xfrm>
            <a:off x="3845750" y="4962128"/>
            <a:ext cx="12601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telnet</a:t>
            </a:r>
            <a:endParaRPr lang="zh-CN" altLang="en-US" dirty="0"/>
          </a:p>
        </p:txBody>
      </p:sp>
      <p:sp>
        <p:nvSpPr>
          <p:cNvPr id="10" name="矩形 9"/>
          <p:cNvSpPr/>
          <p:nvPr/>
        </p:nvSpPr>
        <p:spPr>
          <a:xfrm>
            <a:off x="3827748" y="5654353"/>
            <a:ext cx="12601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SSH</a:t>
            </a:r>
            <a:endParaRPr lang="zh-CN" altLang="en-US" dirty="0"/>
          </a:p>
        </p:txBody>
      </p:sp>
      <p:sp>
        <p:nvSpPr>
          <p:cNvPr id="11" name="矩形 10"/>
          <p:cNvSpPr/>
          <p:nvPr/>
        </p:nvSpPr>
        <p:spPr>
          <a:xfrm>
            <a:off x="8505120" y="4426403"/>
            <a:ext cx="12601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Linux</a:t>
            </a:r>
            <a:endParaRPr lang="zh-CN" altLang="en-US" dirty="0"/>
          </a:p>
        </p:txBody>
      </p:sp>
      <p:sp>
        <p:nvSpPr>
          <p:cNvPr id="12" name="矩形 11"/>
          <p:cNvSpPr/>
          <p:nvPr/>
        </p:nvSpPr>
        <p:spPr>
          <a:xfrm>
            <a:off x="8508266" y="5182666"/>
            <a:ext cx="12601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Kerberos</a:t>
            </a:r>
            <a:endParaRPr lang="zh-CN" altLang="en-US" dirty="0"/>
          </a:p>
        </p:txBody>
      </p:sp>
      <p:sp>
        <p:nvSpPr>
          <p:cNvPr id="13" name="矩形 12"/>
          <p:cNvSpPr/>
          <p:nvPr/>
        </p:nvSpPr>
        <p:spPr>
          <a:xfrm>
            <a:off x="8508779" y="5619768"/>
            <a:ext cx="12601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S/key</a:t>
            </a:r>
            <a:endParaRPr lang="zh-CN" altLang="en-US" dirty="0"/>
          </a:p>
        </p:txBody>
      </p:sp>
      <p:sp>
        <p:nvSpPr>
          <p:cNvPr id="15" name="矩形 14"/>
          <p:cNvSpPr/>
          <p:nvPr/>
        </p:nvSpPr>
        <p:spPr>
          <a:xfrm>
            <a:off x="6801222" y="4329100"/>
            <a:ext cx="842950"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PAM SPI</a:t>
            </a:r>
          </a:p>
          <a:p>
            <a:pPr algn="ctr"/>
            <a:endParaRPr lang="en-US" altLang="zh-CN" dirty="0"/>
          </a:p>
        </p:txBody>
      </p:sp>
      <p:sp>
        <p:nvSpPr>
          <p:cNvPr id="16" name="右箭头 15"/>
          <p:cNvSpPr/>
          <p:nvPr/>
        </p:nvSpPr>
        <p:spPr>
          <a:xfrm>
            <a:off x="5303912" y="4962128"/>
            <a:ext cx="630592" cy="5805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7654530" y="4899995"/>
            <a:ext cx="681261" cy="6985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42136" y="4683878"/>
            <a:ext cx="669547" cy="1267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9" name="右箭头 18"/>
          <p:cNvSpPr/>
          <p:nvPr/>
        </p:nvSpPr>
        <p:spPr>
          <a:xfrm>
            <a:off x="2804778" y="4904733"/>
            <a:ext cx="819182" cy="6437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28222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pPr>
            <a:r>
              <a:rPr lang="zh-CN" altLang="en-US" sz="1800" dirty="0"/>
              <a:t>日志文件管理</a:t>
            </a:r>
            <a:endParaRPr lang="en-US" altLang="zh-CN" sz="1800" dirty="0"/>
          </a:p>
          <a:p>
            <a:pPr marL="0" indent="457200">
              <a:lnSpc>
                <a:spcPct val="150000"/>
              </a:lnSpc>
              <a:buNone/>
            </a:pPr>
            <a:r>
              <a:rPr lang="zh-CN" altLang="en-US" sz="1800" dirty="0"/>
              <a:t>日志文件中的信息可能比较烦，但有时特别重要。比如，硬件故障，错误配置，网络入侵等情况发生时，通过查看日志文件可以很轻松地定位问题所在。</a:t>
            </a:r>
          </a:p>
          <a:p>
            <a:pPr marL="0" indent="457200">
              <a:lnSpc>
                <a:spcPct val="150000"/>
              </a:lnSpc>
              <a:buNone/>
            </a:pPr>
            <a:r>
              <a:rPr lang="zh-CN" altLang="en-US" sz="1800" dirty="0"/>
              <a:t>你必须经常清空日志文件，去掉旧信息，以免磁盘占满。正确管理日志文件，可使你需要日志文件时能够访问到。清空日志文件时另作备分可使你获得更多审计信息。</a:t>
            </a:r>
          </a:p>
          <a:p>
            <a:pPr marL="0" indent="457200">
              <a:lnSpc>
                <a:spcPct val="150000"/>
              </a:lnSpc>
              <a:buNone/>
            </a:pPr>
            <a:r>
              <a:rPr lang="zh-CN" altLang="en-US" sz="1800" dirty="0"/>
              <a:t>这些管理工作看起来很枯燥无味将讨论的 </a:t>
            </a:r>
            <a:r>
              <a:rPr lang="en-US" altLang="zh-CN" sz="1800" dirty="0"/>
              <a:t>logrotate</a:t>
            </a:r>
            <a:r>
              <a:rPr lang="zh-CN" altLang="en-US" sz="1800" dirty="0"/>
              <a:t>、</a:t>
            </a:r>
            <a:r>
              <a:rPr lang="en-US" altLang="zh-CN" sz="1800" dirty="0"/>
              <a:t>swatch</a:t>
            </a:r>
            <a:r>
              <a:rPr lang="zh-CN" altLang="en-US" sz="1800" dirty="0"/>
              <a:t>、</a:t>
            </a:r>
            <a:r>
              <a:rPr lang="en-US" altLang="zh-CN" sz="1800" dirty="0" err="1"/>
              <a:t>logcheck</a:t>
            </a:r>
            <a:r>
              <a:rPr lang="en-US" altLang="zh-CN" sz="1800" dirty="0"/>
              <a:t> </a:t>
            </a:r>
            <a:r>
              <a:rPr lang="zh-CN" altLang="en-US" sz="1800" dirty="0"/>
              <a:t>可以帮助你。这些工具各自擅长某一方面，一起使用可为你的系统加一保护层。 </a:t>
            </a:r>
          </a:p>
          <a:p>
            <a:pPr marL="0" indent="0">
              <a:lnSpc>
                <a:spcPct val="150000"/>
              </a:lnSpc>
              <a:buNone/>
            </a:pPr>
            <a:endParaRPr lang="en-US" altLang="zh-CN" sz="1800" dirty="0"/>
          </a:p>
          <a:p>
            <a:pPr marL="0" indent="0">
              <a:lnSpc>
                <a:spcPct val="150000"/>
              </a:lnSpc>
              <a:buNone/>
            </a:pPr>
            <a:endParaRPr lang="en-US" altLang="zh-CN" sz="1800" dirty="0"/>
          </a:p>
        </p:txBody>
      </p:sp>
      <p:sp>
        <p:nvSpPr>
          <p:cNvPr id="4" name="内容占位符 6">
            <a:extLst>
              <a:ext uri="{FF2B5EF4-FFF2-40B4-BE49-F238E27FC236}">
                <a16:creationId xmlns:a16="http://schemas.microsoft.com/office/drawing/2014/main" xmlns=""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日志分析</a:t>
            </a:r>
          </a:p>
        </p:txBody>
      </p:sp>
    </p:spTree>
    <p:extLst>
      <p:ext uri="{BB962C8B-B14F-4D97-AF65-F5344CB8AC3E}">
        <p14:creationId xmlns:p14="http://schemas.microsoft.com/office/powerpoint/2010/main" val="1963085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pPr>
            <a:r>
              <a:rPr lang="zh-CN" altLang="en-US" sz="1800" dirty="0"/>
              <a:t>一般日志文件管理</a:t>
            </a:r>
            <a:endParaRPr lang="en-US" altLang="zh-CN" sz="1800" dirty="0"/>
          </a:p>
          <a:p>
            <a:pPr marL="0" indent="457200">
              <a:lnSpc>
                <a:spcPct val="150000"/>
              </a:lnSpc>
              <a:buNone/>
            </a:pPr>
            <a:r>
              <a:rPr lang="zh-CN" altLang="en-US" sz="1800" dirty="0"/>
              <a:t>日志文件应记录尽可能多的信息。 “在中央服务器上记录日志”一段描述了集中式日志的配置和安全需求。在安全、中心服务器上记录日志可减轻管理工作，并减少非法入侵的可能。</a:t>
            </a:r>
          </a:p>
          <a:p>
            <a:pPr marL="0" indent="457200">
              <a:lnSpc>
                <a:spcPct val="150000"/>
              </a:lnSpc>
              <a:buNone/>
            </a:pPr>
            <a:r>
              <a:rPr lang="zh-CN" altLang="en-US" sz="1800" dirty="0"/>
              <a:t> 日志文件应设置只允许 </a:t>
            </a:r>
            <a:r>
              <a:rPr lang="en-US" altLang="zh-CN" sz="1800" dirty="0"/>
              <a:t>root </a:t>
            </a:r>
            <a:r>
              <a:rPr lang="zh-CN" altLang="en-US" sz="1800" dirty="0"/>
              <a:t>可读的权限。如果日志记录对任何人可见，其中与软件包敏感的信息能帮助别人入侵系统。激活日志文件的脚本应包括安全权限设置。</a:t>
            </a:r>
          </a:p>
          <a:p>
            <a:pPr marL="0" indent="457200">
              <a:lnSpc>
                <a:spcPct val="150000"/>
              </a:lnSpc>
              <a:buNone/>
            </a:pPr>
            <a:r>
              <a:rPr lang="zh-CN" altLang="en-US" sz="1800" dirty="0"/>
              <a:t> 制定日志文件的覆写计划。日志文件保存时间应保证使用时还存在，但不能占满磁盘。只有通过不断试验、错误提示来决定对系统和当前活动最好的日志保存期。 </a:t>
            </a:r>
          </a:p>
          <a:p>
            <a:pPr marL="0" indent="457200">
              <a:lnSpc>
                <a:spcPct val="150000"/>
              </a:lnSpc>
              <a:buNone/>
            </a:pPr>
            <a:r>
              <a:rPr lang="zh-CN" altLang="en-US" sz="1800" dirty="0"/>
              <a:t>最重要的一条，阅读日志文件！通过日志文件排除不必要信息，定位重要信息。先实验出错情况，并记录尽可能多的错误信息，再修改脚本文件，使之不再产生不必要信息。当你在日志文件中看到异常记录时，检查系统运行情况是必要的，但也需知道，不仅你预期的程序和工具能产生日志信息，</a:t>
            </a:r>
            <a:r>
              <a:rPr lang="en-US" altLang="zh-CN" sz="1800" dirty="0"/>
              <a:t>logger </a:t>
            </a:r>
            <a:r>
              <a:rPr lang="zh-CN" altLang="en-US" sz="1800" dirty="0"/>
              <a:t>程序或用户程序调用 </a:t>
            </a:r>
            <a:r>
              <a:rPr lang="en-US" altLang="zh-CN" sz="1800" dirty="0"/>
              <a:t>syslog </a:t>
            </a:r>
            <a:r>
              <a:rPr lang="zh-CN" altLang="en-US" sz="1800" dirty="0"/>
              <a:t>也可能产生日志信息。</a:t>
            </a:r>
            <a:endParaRPr lang="en-US" altLang="zh-CN" sz="1800" dirty="0"/>
          </a:p>
          <a:p>
            <a:pPr marL="0" indent="0">
              <a:lnSpc>
                <a:spcPct val="150000"/>
              </a:lnSpc>
              <a:buNone/>
            </a:pPr>
            <a:endParaRPr lang="en-US" altLang="zh-CN" sz="1800" dirty="0"/>
          </a:p>
        </p:txBody>
      </p:sp>
      <p:sp>
        <p:nvSpPr>
          <p:cNvPr id="4" name="内容占位符 6">
            <a:extLst>
              <a:ext uri="{FF2B5EF4-FFF2-40B4-BE49-F238E27FC236}">
                <a16:creationId xmlns:a16="http://schemas.microsoft.com/office/drawing/2014/main" xmlns=""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日志分析</a:t>
            </a:r>
          </a:p>
        </p:txBody>
      </p:sp>
    </p:spTree>
    <p:extLst>
      <p:ext uri="{BB962C8B-B14F-4D97-AF65-F5344CB8AC3E}">
        <p14:creationId xmlns:p14="http://schemas.microsoft.com/office/powerpoint/2010/main" val="35956793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pPr>
            <a:r>
              <a:rPr lang="en-US" altLang="zh-CN" sz="1800" dirty="0"/>
              <a:t>Logrotate</a:t>
            </a:r>
          </a:p>
          <a:p>
            <a:pPr marL="0" indent="457200">
              <a:lnSpc>
                <a:spcPct val="150000"/>
              </a:lnSpc>
              <a:buNone/>
            </a:pPr>
            <a:r>
              <a:rPr lang="en-US" altLang="zh-CN" sz="1800" dirty="0"/>
              <a:t>logrotate </a:t>
            </a:r>
            <a:r>
              <a:rPr lang="zh-CN" altLang="en-US" sz="1800" dirty="0"/>
              <a:t>可自动使日志文件循环，删除其中保存时间最长的文件，并开始新文件。你可用时间调度工具 </a:t>
            </a:r>
            <a:r>
              <a:rPr lang="en-US" altLang="zh-CN" sz="1800" dirty="0" err="1"/>
              <a:t>cron</a:t>
            </a:r>
            <a:r>
              <a:rPr lang="en-US" altLang="zh-CN" sz="1800" dirty="0"/>
              <a:t> </a:t>
            </a:r>
            <a:r>
              <a:rPr lang="zh-CN" altLang="en-US" sz="1800" dirty="0"/>
              <a:t>激活 </a:t>
            </a:r>
            <a:r>
              <a:rPr lang="en-US" altLang="zh-CN" sz="1800" dirty="0" err="1"/>
              <a:t>logrorate</a:t>
            </a:r>
            <a:r>
              <a:rPr lang="zh-CN" altLang="en-US" sz="1800" dirty="0"/>
              <a:t>；也可为日志文件长度设置阀值，超过阀值时，系统自动激活 </a:t>
            </a:r>
            <a:r>
              <a:rPr lang="en-US" altLang="zh-CN" sz="1800" dirty="0" err="1"/>
              <a:t>logrorate</a:t>
            </a:r>
            <a:r>
              <a:rPr lang="zh-CN" altLang="en-US" sz="1800" dirty="0"/>
              <a:t>。</a:t>
            </a:r>
            <a:r>
              <a:rPr lang="en-US" altLang="zh-CN" sz="1800" dirty="0"/>
              <a:t>logrotate </a:t>
            </a:r>
            <a:r>
              <a:rPr lang="zh-CN" altLang="en-US" sz="1800" dirty="0"/>
              <a:t>比较灵活，可设置保存旧文件的数目，在执行旋转</a:t>
            </a:r>
            <a:r>
              <a:rPr lang="en-US" altLang="zh-CN" sz="1800" dirty="0"/>
              <a:t>(rotate)</a:t>
            </a:r>
            <a:r>
              <a:rPr lang="zh-CN" altLang="en-US" sz="1800" dirty="0"/>
              <a:t>时，还可选择日志文件是否压缩或用邮件发送出去。总之，</a:t>
            </a:r>
            <a:r>
              <a:rPr lang="en-US" altLang="zh-CN" sz="1800" dirty="0"/>
              <a:t>logrotate </a:t>
            </a:r>
            <a:r>
              <a:rPr lang="zh-CN" altLang="en-US" sz="1800" dirty="0"/>
              <a:t>能很好地处理物理文件管理</a:t>
            </a:r>
            <a:endParaRPr lang="en-US" altLang="zh-CN" sz="1800" dirty="0"/>
          </a:p>
          <a:p>
            <a:pPr>
              <a:lnSpc>
                <a:spcPct val="150000"/>
              </a:lnSpc>
            </a:pPr>
            <a:r>
              <a:rPr lang="en-US" altLang="zh-CN" sz="1800" dirty="0"/>
              <a:t>Logrotate</a:t>
            </a:r>
            <a:r>
              <a:rPr lang="zh-CN" altLang="en-US" sz="1800" dirty="0"/>
              <a:t>配置</a:t>
            </a:r>
            <a:endParaRPr lang="en-US" altLang="zh-CN" sz="1800" dirty="0"/>
          </a:p>
          <a:p>
            <a:pPr marL="0" indent="0">
              <a:lnSpc>
                <a:spcPct val="150000"/>
              </a:lnSpc>
              <a:buNone/>
            </a:pPr>
            <a:r>
              <a:rPr lang="en-US" altLang="zh-CN" sz="1800" dirty="0"/>
              <a:t>logrotate </a:t>
            </a:r>
            <a:r>
              <a:rPr lang="zh-CN" altLang="en-US" sz="1800" dirty="0"/>
              <a:t>包括以下部分：缺省值，</a:t>
            </a:r>
            <a:r>
              <a:rPr lang="en-US" altLang="zh-CN" sz="1800" dirty="0"/>
              <a:t>0 </a:t>
            </a:r>
            <a:r>
              <a:rPr lang="zh-CN" altLang="en-US" sz="1800" dirty="0"/>
              <a:t>或多个日志文件的配置参数，包含其他日志文件配置信息的可选项。</a:t>
            </a:r>
            <a:r>
              <a:rPr lang="en-US" altLang="zh-CN" sz="1800" dirty="0"/>
              <a:t> /</a:t>
            </a:r>
            <a:r>
              <a:rPr lang="en-US" altLang="zh-CN" sz="1800" dirty="0" err="1"/>
              <a:t>etc</a:t>
            </a:r>
            <a:r>
              <a:rPr lang="en-US" altLang="zh-CN" sz="1800" dirty="0"/>
              <a:t>/</a:t>
            </a:r>
            <a:r>
              <a:rPr lang="en-US" altLang="zh-CN" sz="1800" dirty="0" err="1"/>
              <a:t>logrotate.conf</a:t>
            </a:r>
            <a:endParaRPr lang="en-US" altLang="zh-CN" sz="1800" dirty="0"/>
          </a:p>
          <a:p>
            <a:pPr marL="0" indent="0">
              <a:lnSpc>
                <a:spcPct val="150000"/>
              </a:lnSpc>
              <a:buNone/>
            </a:pPr>
            <a:endParaRPr lang="en-US" altLang="zh-CN" sz="1800" dirty="0"/>
          </a:p>
        </p:txBody>
      </p:sp>
      <p:sp>
        <p:nvSpPr>
          <p:cNvPr id="4" name="内容占位符 6">
            <a:extLst>
              <a:ext uri="{FF2B5EF4-FFF2-40B4-BE49-F238E27FC236}">
                <a16:creationId xmlns:a16="http://schemas.microsoft.com/office/drawing/2014/main" xmlns=""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日志分析</a:t>
            </a:r>
          </a:p>
        </p:txBody>
      </p:sp>
    </p:spTree>
    <p:extLst>
      <p:ext uri="{BB962C8B-B14F-4D97-AF65-F5344CB8AC3E}">
        <p14:creationId xmlns:p14="http://schemas.microsoft.com/office/powerpoint/2010/main" val="19818532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4" name="内容占位符 6">
            <a:extLst>
              <a:ext uri="{FF2B5EF4-FFF2-40B4-BE49-F238E27FC236}">
                <a16:creationId xmlns:a16="http://schemas.microsoft.com/office/drawing/2014/main" xmlns=""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日志分析</a:t>
            </a:r>
          </a:p>
        </p:txBody>
      </p:sp>
      <p:sp>
        <p:nvSpPr>
          <p:cNvPr id="5" name="矩形 4">
            <a:extLst>
              <a:ext uri="{FF2B5EF4-FFF2-40B4-BE49-F238E27FC236}">
                <a16:creationId xmlns:a16="http://schemas.microsoft.com/office/drawing/2014/main" xmlns="" id="{B990C2FF-D5EF-4D08-A824-6C8897DB66FC}"/>
              </a:ext>
            </a:extLst>
          </p:cNvPr>
          <p:cNvSpPr/>
          <p:nvPr/>
        </p:nvSpPr>
        <p:spPr>
          <a:xfrm>
            <a:off x="609600" y="1916832"/>
            <a:ext cx="4982344" cy="3831818"/>
          </a:xfrm>
          <a:prstGeom prst="rect">
            <a:avLst/>
          </a:prstGeom>
        </p:spPr>
        <p:txBody>
          <a:bodyPr wrap="square">
            <a:spAutoFit/>
          </a:bodyPr>
          <a:lstStyle/>
          <a:p>
            <a:pPr indent="266700" algn="just">
              <a:lnSpc>
                <a:spcPct val="150000"/>
              </a:lnSpc>
              <a:spcAft>
                <a:spcPts val="0"/>
              </a:spcAft>
            </a:pPr>
            <a:r>
              <a:rPr lang="zh-CN" altLang="zh-CN" kern="100" dirty="0">
                <a:cs typeface="Arial" panose="020B0604020202020204" pitchFamily="34" charset="0"/>
              </a:rPr>
              <a:t>第</a:t>
            </a:r>
            <a:r>
              <a:rPr lang="en-US" altLang="zh-CN" kern="100" dirty="0"/>
              <a:t>3</a:t>
            </a:r>
            <a:r>
              <a:rPr lang="zh-CN" altLang="zh-CN" kern="100" dirty="0">
                <a:cs typeface="Arial" panose="020B0604020202020204" pitchFamily="34" charset="0"/>
              </a:rPr>
              <a:t>行</a:t>
            </a:r>
            <a:r>
              <a:rPr lang="en-US" altLang="zh-CN" kern="100" dirty="0"/>
              <a:t>weekly </a:t>
            </a:r>
            <a:r>
              <a:rPr lang="zh-CN" altLang="zh-CN" kern="100" dirty="0">
                <a:cs typeface="Arial" panose="020B0604020202020204" pitchFamily="34" charset="0"/>
              </a:rPr>
              <a:t>指定所有的日志文件每周转储一次。</a:t>
            </a:r>
            <a:endParaRPr lang="zh-CN" altLang="zh-CN" kern="100" dirty="0">
              <a:latin typeface="Times New Roman" panose="02020603050405020304" pitchFamily="18" charset="0"/>
            </a:endParaRPr>
          </a:p>
          <a:p>
            <a:pPr indent="266700" algn="just">
              <a:lnSpc>
                <a:spcPct val="150000"/>
              </a:lnSpc>
              <a:spcAft>
                <a:spcPts val="0"/>
              </a:spcAft>
            </a:pPr>
            <a:r>
              <a:rPr lang="zh-CN" altLang="zh-CN" kern="100" dirty="0">
                <a:cs typeface="Arial" panose="020B0604020202020204" pitchFamily="34" charset="0"/>
              </a:rPr>
              <a:t>第</a:t>
            </a:r>
            <a:r>
              <a:rPr lang="en-US" altLang="zh-CN" kern="100" dirty="0"/>
              <a:t>5</a:t>
            </a:r>
            <a:r>
              <a:rPr lang="zh-CN" altLang="zh-CN" kern="100" dirty="0">
                <a:cs typeface="Arial" panose="020B0604020202020204" pitchFamily="34" charset="0"/>
              </a:rPr>
              <a:t>行</a:t>
            </a:r>
            <a:r>
              <a:rPr lang="en-US" altLang="zh-CN" kern="100" dirty="0"/>
              <a:t> rotate 4 </a:t>
            </a:r>
            <a:r>
              <a:rPr lang="zh-CN" altLang="zh-CN" kern="100" dirty="0">
                <a:cs typeface="Arial" panose="020B0604020202020204" pitchFamily="34" charset="0"/>
              </a:rPr>
              <a:t>指定转储文件的保留</a:t>
            </a:r>
            <a:r>
              <a:rPr lang="en-US" altLang="zh-CN" kern="100" dirty="0"/>
              <a:t> 4</a:t>
            </a:r>
            <a:r>
              <a:rPr lang="zh-CN" altLang="zh-CN" kern="100" dirty="0">
                <a:cs typeface="Arial" panose="020B0604020202020204" pitchFamily="34" charset="0"/>
              </a:rPr>
              <a:t>份。</a:t>
            </a:r>
            <a:endParaRPr lang="zh-CN" altLang="zh-CN" kern="100" dirty="0">
              <a:latin typeface="Times New Roman" panose="02020603050405020304" pitchFamily="18" charset="0"/>
            </a:endParaRPr>
          </a:p>
          <a:p>
            <a:pPr indent="266700" algn="just">
              <a:lnSpc>
                <a:spcPct val="150000"/>
              </a:lnSpc>
              <a:spcAft>
                <a:spcPts val="0"/>
              </a:spcAft>
            </a:pPr>
            <a:r>
              <a:rPr lang="zh-CN" altLang="zh-CN" kern="100" dirty="0">
                <a:cs typeface="Arial" panose="020B0604020202020204" pitchFamily="34" charset="0"/>
              </a:rPr>
              <a:t>第</a:t>
            </a:r>
            <a:r>
              <a:rPr lang="en-US" altLang="zh-CN" kern="100" dirty="0"/>
              <a:t>7</a:t>
            </a:r>
            <a:r>
              <a:rPr lang="zh-CN" altLang="zh-CN" kern="100" dirty="0">
                <a:cs typeface="Arial" panose="020B0604020202020204" pitchFamily="34" charset="0"/>
              </a:rPr>
              <a:t>行</a:t>
            </a:r>
            <a:r>
              <a:rPr lang="en-US" altLang="zh-CN" kern="100" dirty="0"/>
              <a:t> errors root </a:t>
            </a:r>
            <a:r>
              <a:rPr lang="zh-CN" altLang="zh-CN" kern="100" dirty="0">
                <a:cs typeface="Arial" panose="020B0604020202020204" pitchFamily="34" charset="0"/>
              </a:rPr>
              <a:t>指定错误信息发送给</a:t>
            </a:r>
            <a:r>
              <a:rPr lang="en-US" altLang="zh-CN" kern="100" dirty="0"/>
              <a:t>root</a:t>
            </a:r>
            <a:r>
              <a:rPr lang="zh-CN" altLang="zh-CN" kern="100" dirty="0">
                <a:cs typeface="Arial" panose="020B0604020202020204" pitchFamily="34" charset="0"/>
              </a:rPr>
              <a:t>。</a:t>
            </a:r>
            <a:endParaRPr lang="zh-CN" altLang="zh-CN" kern="100" dirty="0">
              <a:latin typeface="Times New Roman" panose="02020603050405020304" pitchFamily="18" charset="0"/>
            </a:endParaRPr>
          </a:p>
          <a:p>
            <a:pPr indent="266700" algn="just">
              <a:lnSpc>
                <a:spcPct val="150000"/>
              </a:lnSpc>
              <a:spcAft>
                <a:spcPts val="0"/>
              </a:spcAft>
            </a:pPr>
            <a:r>
              <a:rPr lang="zh-CN" altLang="zh-CN" kern="100" dirty="0">
                <a:cs typeface="Arial" panose="020B0604020202020204" pitchFamily="34" charset="0"/>
              </a:rPr>
              <a:t>第</a:t>
            </a:r>
            <a:r>
              <a:rPr lang="en-US" altLang="zh-CN" kern="100" dirty="0"/>
              <a:t>9</a:t>
            </a:r>
            <a:r>
              <a:rPr lang="zh-CN" altLang="zh-CN" kern="100" dirty="0">
                <a:cs typeface="Arial" panose="020B0604020202020204" pitchFamily="34" charset="0"/>
              </a:rPr>
              <a:t>行</a:t>
            </a:r>
            <a:r>
              <a:rPr lang="en-US" altLang="zh-CN" kern="100" dirty="0"/>
              <a:t>create </a:t>
            </a:r>
            <a:r>
              <a:rPr lang="zh-CN" altLang="zh-CN" kern="100" dirty="0">
                <a:cs typeface="Arial" panose="020B0604020202020204" pitchFamily="34" charset="0"/>
              </a:rPr>
              <a:t>指定</a:t>
            </a:r>
            <a:r>
              <a:rPr lang="en-US" altLang="zh-CN" kern="100" dirty="0"/>
              <a:t> logrotate </a:t>
            </a:r>
            <a:r>
              <a:rPr lang="zh-CN" altLang="zh-CN" kern="100" dirty="0">
                <a:cs typeface="Arial" panose="020B0604020202020204" pitchFamily="34" charset="0"/>
              </a:rPr>
              <a:t>自动建立新的日志文件，新的日志文件具有和原来的文件一样的权限。</a:t>
            </a:r>
            <a:endParaRPr lang="zh-CN" altLang="zh-CN" kern="100" dirty="0">
              <a:latin typeface="Times New Roman" panose="02020603050405020304" pitchFamily="18" charset="0"/>
            </a:endParaRPr>
          </a:p>
          <a:p>
            <a:pPr indent="266700" algn="just">
              <a:lnSpc>
                <a:spcPct val="150000"/>
              </a:lnSpc>
              <a:spcAft>
                <a:spcPts val="0"/>
              </a:spcAft>
            </a:pPr>
            <a:r>
              <a:rPr lang="zh-CN" altLang="zh-CN" kern="100" dirty="0">
                <a:cs typeface="Arial" panose="020B0604020202020204" pitchFamily="34" charset="0"/>
              </a:rPr>
              <a:t>第</a:t>
            </a:r>
            <a:r>
              <a:rPr lang="en-US" altLang="zh-CN" kern="100" dirty="0"/>
              <a:t>11</a:t>
            </a:r>
            <a:r>
              <a:rPr lang="zh-CN" altLang="zh-CN" kern="100" dirty="0">
                <a:cs typeface="Arial" panose="020B0604020202020204" pitchFamily="34" charset="0"/>
              </a:rPr>
              <a:t>行</a:t>
            </a:r>
            <a:r>
              <a:rPr lang="en-US" altLang="zh-CN" kern="100" dirty="0"/>
              <a:t> #compress </a:t>
            </a:r>
            <a:r>
              <a:rPr lang="zh-CN" altLang="zh-CN" kern="100" dirty="0">
                <a:cs typeface="Arial" panose="020B0604020202020204" pitchFamily="34" charset="0"/>
              </a:rPr>
              <a:t>指定不压缩转储文件，如果需要压缩，去掉注释就可以了。</a:t>
            </a:r>
            <a:endParaRPr lang="zh-CN" altLang="zh-CN" kern="100" dirty="0">
              <a:latin typeface="Times New Roman" panose="02020603050405020304" pitchFamily="18" charset="0"/>
            </a:endParaRPr>
          </a:p>
        </p:txBody>
      </p:sp>
      <p:sp>
        <p:nvSpPr>
          <p:cNvPr id="8" name="矩形 7">
            <a:extLst>
              <a:ext uri="{FF2B5EF4-FFF2-40B4-BE49-F238E27FC236}">
                <a16:creationId xmlns:a16="http://schemas.microsoft.com/office/drawing/2014/main" xmlns="" id="{36FB01A0-FBB8-4F43-B974-4D8ED1DCD84E}"/>
              </a:ext>
            </a:extLst>
          </p:cNvPr>
          <p:cNvSpPr/>
          <p:nvPr/>
        </p:nvSpPr>
        <p:spPr>
          <a:xfrm>
            <a:off x="5807968" y="908720"/>
            <a:ext cx="6096000" cy="5478423"/>
          </a:xfrm>
          <a:prstGeom prst="rect">
            <a:avLst/>
          </a:prstGeom>
        </p:spPr>
        <p:txBody>
          <a:bodyPr>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 see "man logrotate" for details</a:t>
            </a:r>
            <a:endParaRPr lang="zh-CN" altLang="zh-CN" sz="1400" kern="100" dirty="0">
              <a:latin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 rotate log files weekly</a:t>
            </a:r>
            <a:endParaRPr lang="zh-CN" altLang="zh-CN" sz="1400" kern="100" dirty="0">
              <a:latin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weekly</a:t>
            </a:r>
            <a:endParaRPr lang="zh-CN" altLang="zh-CN" sz="1400" kern="100" dirty="0">
              <a:latin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 keep 4 weeks worth of backlogs</a:t>
            </a:r>
            <a:endParaRPr lang="zh-CN" altLang="zh-CN" sz="1400" kern="100" dirty="0">
              <a:latin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rotate 4</a:t>
            </a:r>
            <a:endParaRPr lang="zh-CN" altLang="zh-CN" sz="1400" kern="100" dirty="0">
              <a:latin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 send errors to root</a:t>
            </a:r>
            <a:endParaRPr lang="zh-CN" altLang="zh-CN" sz="1400" kern="100" dirty="0">
              <a:latin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errors root</a:t>
            </a:r>
            <a:endParaRPr lang="zh-CN" altLang="zh-CN" sz="1400" kern="100" dirty="0">
              <a:latin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 create new (empty) log files after rotating old ones</a:t>
            </a:r>
            <a:endParaRPr lang="zh-CN" altLang="zh-CN" sz="1400" kern="100" dirty="0">
              <a:latin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create</a:t>
            </a:r>
            <a:endParaRPr lang="zh-CN" altLang="zh-CN" sz="1400" kern="100" dirty="0">
              <a:latin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 uncomment this if you want your log files compressed</a:t>
            </a:r>
            <a:endParaRPr lang="zh-CN" altLang="zh-CN" sz="1400" kern="100" dirty="0">
              <a:latin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#compress</a:t>
            </a:r>
            <a:endParaRPr lang="zh-CN" altLang="zh-CN" sz="1400" kern="100" dirty="0">
              <a:latin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1</a:t>
            </a:r>
            <a:endParaRPr lang="zh-CN" altLang="zh-CN" sz="1400" kern="100" dirty="0">
              <a:latin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 RPM packages drop log rotation information into this directory</a:t>
            </a:r>
            <a:endParaRPr lang="zh-CN" altLang="zh-CN" sz="1400" kern="100" dirty="0">
              <a:latin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include /</a:t>
            </a:r>
            <a:r>
              <a:rPr lang="en-US" altLang="zh-CN" sz="1400" kern="0" dirty="0" err="1">
                <a:latin typeface="宋体" panose="02010600030101010101" pitchFamily="2" charset="-122"/>
                <a:cs typeface="宋体" panose="02010600030101010101" pitchFamily="2" charset="-122"/>
              </a:rPr>
              <a:t>etc</a:t>
            </a:r>
            <a:r>
              <a:rPr lang="en-US" altLang="zh-CN" sz="1400" kern="0" dirty="0">
                <a:latin typeface="宋体" panose="02010600030101010101" pitchFamily="2" charset="-122"/>
                <a:cs typeface="宋体" panose="02010600030101010101" pitchFamily="2" charset="-122"/>
              </a:rPr>
              <a:t>/</a:t>
            </a:r>
            <a:r>
              <a:rPr lang="en-US" altLang="zh-CN" sz="1400" kern="0" dirty="0" err="1">
                <a:latin typeface="宋体" panose="02010600030101010101" pitchFamily="2" charset="-122"/>
                <a:cs typeface="宋体" panose="02010600030101010101" pitchFamily="2" charset="-122"/>
              </a:rPr>
              <a:t>logrotate.d</a:t>
            </a:r>
            <a:endParaRPr lang="zh-CN" altLang="zh-CN" sz="1400" kern="100" dirty="0">
              <a:latin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 no packages own </a:t>
            </a:r>
            <a:r>
              <a:rPr lang="en-US" altLang="zh-CN" sz="1400" kern="0" dirty="0" err="1">
                <a:latin typeface="宋体" panose="02010600030101010101" pitchFamily="2" charset="-122"/>
                <a:cs typeface="宋体" panose="02010600030101010101" pitchFamily="2" charset="-122"/>
              </a:rPr>
              <a:t>lastlog</a:t>
            </a:r>
            <a:r>
              <a:rPr lang="en-US" altLang="zh-CN" sz="1400" kern="0" dirty="0">
                <a:latin typeface="宋体" panose="02010600030101010101" pitchFamily="2" charset="-122"/>
                <a:cs typeface="宋体" panose="02010600030101010101" pitchFamily="2" charset="-122"/>
              </a:rPr>
              <a:t> or </a:t>
            </a:r>
            <a:r>
              <a:rPr lang="en-US" altLang="zh-CN" sz="1400" kern="0" dirty="0" err="1">
                <a:latin typeface="宋体" panose="02010600030101010101" pitchFamily="2" charset="-122"/>
                <a:cs typeface="宋体" panose="02010600030101010101" pitchFamily="2" charset="-122"/>
              </a:rPr>
              <a:t>wtmp</a:t>
            </a:r>
            <a:r>
              <a:rPr lang="en-US" altLang="zh-CN" sz="1400" kern="0" dirty="0">
                <a:latin typeface="宋体" panose="02010600030101010101" pitchFamily="2" charset="-122"/>
                <a:cs typeface="宋体" panose="02010600030101010101" pitchFamily="2" charset="-122"/>
              </a:rPr>
              <a:t> --we'll rotate them here</a:t>
            </a:r>
            <a:endParaRPr lang="zh-CN" altLang="zh-CN" sz="1400" kern="100" dirty="0">
              <a:latin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a:t>
            </a:r>
            <a:r>
              <a:rPr lang="en-US" altLang="zh-CN" sz="1400" kern="0" dirty="0" err="1">
                <a:latin typeface="宋体" panose="02010600030101010101" pitchFamily="2" charset="-122"/>
                <a:cs typeface="宋体" panose="02010600030101010101" pitchFamily="2" charset="-122"/>
              </a:rPr>
              <a:t>var</a:t>
            </a:r>
            <a:r>
              <a:rPr lang="en-US" altLang="zh-CN" sz="1400" kern="0" dirty="0">
                <a:latin typeface="宋体" panose="02010600030101010101" pitchFamily="2" charset="-122"/>
                <a:cs typeface="宋体" panose="02010600030101010101" pitchFamily="2" charset="-122"/>
              </a:rPr>
              <a:t>/log/</a:t>
            </a:r>
            <a:r>
              <a:rPr lang="en-US" altLang="zh-CN" sz="1400" kern="0" dirty="0" err="1">
                <a:latin typeface="宋体" panose="02010600030101010101" pitchFamily="2" charset="-122"/>
                <a:cs typeface="宋体" panose="02010600030101010101" pitchFamily="2" charset="-122"/>
              </a:rPr>
              <a:t>wtmp</a:t>
            </a:r>
            <a:r>
              <a:rPr lang="en-US" altLang="zh-CN" sz="1400" kern="0" dirty="0">
                <a:latin typeface="宋体" panose="02010600030101010101" pitchFamily="2" charset="-122"/>
                <a:cs typeface="宋体" panose="02010600030101010101" pitchFamily="2" charset="-122"/>
              </a:rPr>
              <a:t> {</a:t>
            </a:r>
            <a:endParaRPr lang="zh-CN" altLang="zh-CN" sz="1400" kern="100" dirty="0">
              <a:latin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monthly</a:t>
            </a:r>
            <a:endParaRPr lang="zh-CN" altLang="zh-CN" sz="1400" kern="100" dirty="0">
              <a:latin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create 0664 root </a:t>
            </a:r>
            <a:r>
              <a:rPr lang="en-US" altLang="zh-CN" sz="1400" kern="0" dirty="0" err="1">
                <a:latin typeface="宋体" panose="02010600030101010101" pitchFamily="2" charset="-122"/>
                <a:cs typeface="宋体" panose="02010600030101010101" pitchFamily="2" charset="-122"/>
              </a:rPr>
              <a:t>utmp</a:t>
            </a:r>
            <a:endParaRPr lang="zh-CN" altLang="zh-CN" sz="1400" kern="100" dirty="0">
              <a:latin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rotate 1</a:t>
            </a:r>
            <a:endParaRPr lang="zh-CN" altLang="zh-CN" sz="1400" kern="100" dirty="0">
              <a:latin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a:t>
            </a:r>
            <a:endParaRPr lang="zh-CN" altLang="zh-CN" sz="1400" kern="100" dirty="0">
              <a:latin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a:t>
            </a:r>
            <a:r>
              <a:rPr lang="en-US" altLang="zh-CN" sz="1400" kern="0" dirty="0" err="1">
                <a:latin typeface="宋体" panose="02010600030101010101" pitchFamily="2" charset="-122"/>
                <a:cs typeface="宋体" panose="02010600030101010101" pitchFamily="2" charset="-122"/>
              </a:rPr>
              <a:t>var</a:t>
            </a:r>
            <a:r>
              <a:rPr lang="en-US" altLang="zh-CN" sz="1400" kern="0" dirty="0">
                <a:latin typeface="宋体" panose="02010600030101010101" pitchFamily="2" charset="-122"/>
                <a:cs typeface="宋体" panose="02010600030101010101" pitchFamily="2" charset="-122"/>
              </a:rPr>
              <a:t>/log/</a:t>
            </a:r>
            <a:r>
              <a:rPr lang="en-US" altLang="zh-CN" sz="1400" kern="0" dirty="0" err="1">
                <a:latin typeface="宋体" panose="02010600030101010101" pitchFamily="2" charset="-122"/>
                <a:cs typeface="宋体" panose="02010600030101010101" pitchFamily="2" charset="-122"/>
              </a:rPr>
              <a:t>lastlog</a:t>
            </a:r>
            <a:r>
              <a:rPr lang="en-US" altLang="zh-CN" sz="1400" kern="0" dirty="0">
                <a:latin typeface="宋体" panose="02010600030101010101" pitchFamily="2" charset="-122"/>
                <a:cs typeface="宋体" panose="02010600030101010101" pitchFamily="2" charset="-122"/>
              </a:rPr>
              <a:t> {</a:t>
            </a:r>
            <a:endParaRPr lang="zh-CN" altLang="zh-CN" sz="1400" kern="100" dirty="0">
              <a:latin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monthly</a:t>
            </a:r>
            <a:endParaRPr lang="zh-CN" altLang="zh-CN" sz="1400" kern="100" dirty="0">
              <a:latin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rotate 1</a:t>
            </a:r>
            <a:endParaRPr lang="zh-CN" altLang="zh-CN" sz="1400" kern="100" dirty="0">
              <a:latin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a:t>
            </a:r>
            <a:endParaRPr lang="zh-CN" altLang="zh-CN" sz="1400" kern="100" dirty="0">
              <a:latin typeface="Times New Roman" panose="02020603050405020304" pitchFamily="18" charset="0"/>
            </a:endParaRPr>
          </a:p>
          <a:p>
            <a:r>
              <a:rPr lang="en-US" altLang="zh-CN" sz="1400" dirty="0">
                <a:latin typeface="宋体" panose="02010600030101010101" pitchFamily="2" charset="-122"/>
                <a:cs typeface="宋体" panose="02010600030101010101" pitchFamily="2" charset="-122"/>
              </a:rPr>
              <a:t># system-specific logs may be configured here</a:t>
            </a:r>
            <a:endParaRPr lang="zh-CN" altLang="en-US" sz="1400" dirty="0"/>
          </a:p>
        </p:txBody>
      </p:sp>
    </p:spTree>
    <p:extLst>
      <p:ext uri="{BB962C8B-B14F-4D97-AF65-F5344CB8AC3E}">
        <p14:creationId xmlns:p14="http://schemas.microsoft.com/office/powerpoint/2010/main" val="34729177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556792"/>
            <a:ext cx="5667654" cy="4680520"/>
          </a:xfrm>
        </p:spPr>
        <p:txBody>
          <a:bodyPr/>
          <a:lstStyle/>
          <a:p>
            <a:pPr>
              <a:lnSpc>
                <a:spcPct val="150000"/>
              </a:lnSpc>
            </a:pPr>
            <a:r>
              <a:rPr lang="zh-CN" altLang="en-US" sz="1800" dirty="0"/>
              <a:t>日志格式</a:t>
            </a:r>
            <a:endParaRPr lang="en-US" altLang="zh-CN" sz="1800" dirty="0"/>
          </a:p>
          <a:p>
            <a:pPr marL="0" indent="0">
              <a:lnSpc>
                <a:spcPct val="150000"/>
              </a:lnSpc>
              <a:buNone/>
            </a:pPr>
            <a:r>
              <a:rPr lang="zh-CN" altLang="en-US" sz="1800" dirty="0"/>
              <a:t>对于文本类型的日志，每一行表示一个消息，由</a:t>
            </a:r>
            <a:r>
              <a:rPr lang="en-US" altLang="zh-CN" sz="1800" dirty="0"/>
              <a:t>4</a:t>
            </a:r>
            <a:r>
              <a:rPr lang="zh-CN" altLang="en-US" sz="1800" dirty="0"/>
              <a:t>个域的固定格式组成</a:t>
            </a:r>
            <a:endParaRPr lang="en-US" altLang="zh-CN" sz="1800" dirty="0"/>
          </a:p>
          <a:p>
            <a:pPr>
              <a:lnSpc>
                <a:spcPct val="150000"/>
              </a:lnSpc>
              <a:buFont typeface="+mj-lt"/>
              <a:buAutoNum type="arabicPeriod"/>
            </a:pPr>
            <a:r>
              <a:rPr lang="zh-CN" altLang="en-US" sz="1800" dirty="0"/>
              <a:t>记录时间：表示消息发出的日期和时间</a:t>
            </a:r>
            <a:endParaRPr lang="en-US" altLang="zh-CN" sz="1800" dirty="0"/>
          </a:p>
          <a:p>
            <a:pPr>
              <a:lnSpc>
                <a:spcPct val="150000"/>
              </a:lnSpc>
              <a:buFont typeface="+mj-lt"/>
              <a:buAutoNum type="arabicPeriod"/>
            </a:pPr>
            <a:r>
              <a:rPr lang="zh-CN" altLang="en-US" sz="1800" dirty="0"/>
              <a:t>主机名：表示生成消息的服务器的名字</a:t>
            </a:r>
            <a:endParaRPr lang="en-US" altLang="zh-CN" sz="1800" dirty="0"/>
          </a:p>
          <a:p>
            <a:pPr>
              <a:lnSpc>
                <a:spcPct val="150000"/>
              </a:lnSpc>
              <a:buFont typeface="+mj-lt"/>
              <a:buAutoNum type="arabicPeriod"/>
            </a:pPr>
            <a:r>
              <a:rPr lang="zh-CN" altLang="en-US" sz="1800" dirty="0"/>
              <a:t>生成消息的子系统的名字：来自内核则标识</a:t>
            </a:r>
            <a:r>
              <a:rPr lang="en-US" altLang="zh-CN" sz="1800" dirty="0"/>
              <a:t>kernel</a:t>
            </a:r>
            <a:r>
              <a:rPr lang="zh-CN" altLang="en-US" sz="1800" dirty="0"/>
              <a:t>，来自进程标识进程，方括号中表示进程的</a:t>
            </a:r>
            <a:r>
              <a:rPr lang="en-US" altLang="zh-CN" sz="1800" dirty="0"/>
              <a:t>PID</a:t>
            </a:r>
          </a:p>
          <a:p>
            <a:pPr>
              <a:lnSpc>
                <a:spcPct val="150000"/>
              </a:lnSpc>
              <a:buFont typeface="+mj-lt"/>
              <a:buAutoNum type="arabicPeriod"/>
            </a:pPr>
            <a:r>
              <a:rPr lang="zh-CN" altLang="en-US" sz="1800" dirty="0"/>
              <a:t>消息：剩下的部分表示消息的内容</a:t>
            </a:r>
            <a:endParaRPr lang="en-US" altLang="zh-CN" sz="1800" dirty="0"/>
          </a:p>
        </p:txBody>
      </p:sp>
      <p:sp>
        <p:nvSpPr>
          <p:cNvPr id="4" name="内容占位符 6">
            <a:extLst>
              <a:ext uri="{FF2B5EF4-FFF2-40B4-BE49-F238E27FC236}">
                <a16:creationId xmlns:a16="http://schemas.microsoft.com/office/drawing/2014/main" xmlns=""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日志分析</a:t>
            </a:r>
          </a:p>
        </p:txBody>
      </p:sp>
      <p:pic>
        <p:nvPicPr>
          <p:cNvPr id="3" name="图片 2">
            <a:extLst>
              <a:ext uri="{FF2B5EF4-FFF2-40B4-BE49-F238E27FC236}">
                <a16:creationId xmlns:a16="http://schemas.microsoft.com/office/drawing/2014/main" xmlns="" id="{95779AEB-05FF-406E-B6C7-1A917608B838}"/>
              </a:ext>
            </a:extLst>
          </p:cNvPr>
          <p:cNvPicPr>
            <a:picLocks noChangeAspect="1"/>
          </p:cNvPicPr>
          <p:nvPr/>
        </p:nvPicPr>
        <p:blipFill>
          <a:blip r:embed="rId3"/>
          <a:stretch>
            <a:fillRect/>
          </a:stretch>
        </p:blipFill>
        <p:spPr>
          <a:xfrm>
            <a:off x="6072525" y="1912400"/>
            <a:ext cx="5732717" cy="3892864"/>
          </a:xfrm>
          <a:prstGeom prst="rect">
            <a:avLst/>
          </a:prstGeom>
        </p:spPr>
      </p:pic>
    </p:spTree>
    <p:extLst>
      <p:ext uri="{BB962C8B-B14F-4D97-AF65-F5344CB8AC3E}">
        <p14:creationId xmlns:p14="http://schemas.microsoft.com/office/powerpoint/2010/main" val="22747853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556792"/>
            <a:ext cx="9340062" cy="4680520"/>
          </a:xfrm>
        </p:spPr>
        <p:txBody>
          <a:bodyPr/>
          <a:lstStyle/>
          <a:p>
            <a:pPr>
              <a:lnSpc>
                <a:spcPct val="150000"/>
              </a:lnSpc>
            </a:pPr>
            <a:r>
              <a:rPr lang="en-US" altLang="zh-CN" sz="1800" dirty="0"/>
              <a:t>/</a:t>
            </a:r>
            <a:r>
              <a:rPr lang="en-US" altLang="zh-CN" sz="1800" dirty="0" err="1"/>
              <a:t>var</a:t>
            </a:r>
            <a:r>
              <a:rPr lang="en-US" altLang="zh-CN" sz="1800" dirty="0"/>
              <a:t>/log/messages</a:t>
            </a:r>
            <a:r>
              <a:rPr lang="zh-CN" altLang="en-US" sz="1800" dirty="0"/>
              <a:t>为服务器的系统日志，该日志并不专门记录特定服务相关的日志，一般，后台守护进程（如</a:t>
            </a:r>
            <a:r>
              <a:rPr lang="en-US" altLang="zh-CN" sz="1800" dirty="0" err="1"/>
              <a:t>crond</a:t>
            </a:r>
            <a:r>
              <a:rPr lang="zh-CN" altLang="en-US" sz="1800" dirty="0"/>
              <a:t>）会把执行日志打印到此文件，查看此文件可以使用文本编辑器或文本查看命令，如</a:t>
            </a:r>
            <a:r>
              <a:rPr lang="en-US" altLang="zh-CN" sz="1800" dirty="0"/>
              <a:t>cat</a:t>
            </a:r>
            <a:r>
              <a:rPr lang="zh-CN" altLang="en-US" sz="1800" dirty="0"/>
              <a:t>、</a:t>
            </a:r>
            <a:r>
              <a:rPr lang="en-US" altLang="zh-CN" sz="1800" dirty="0"/>
              <a:t>head</a:t>
            </a:r>
            <a:r>
              <a:rPr lang="zh-CN" altLang="en-US" sz="1800" dirty="0"/>
              <a:t>或</a:t>
            </a:r>
            <a:r>
              <a:rPr lang="en-US" altLang="zh-CN" sz="1800" dirty="0"/>
              <a:t>tail</a:t>
            </a:r>
            <a:r>
              <a:rPr lang="zh-CN" altLang="en-US" sz="1800" dirty="0"/>
              <a:t>等。</a:t>
            </a:r>
            <a:endParaRPr lang="en-US" altLang="zh-CN" sz="1800" dirty="0"/>
          </a:p>
          <a:p>
            <a:pPr>
              <a:lnSpc>
                <a:spcPct val="150000"/>
              </a:lnSpc>
            </a:pPr>
            <a:r>
              <a:rPr lang="en-US" altLang="zh-CN" sz="1800" dirty="0"/>
              <a:t>/</a:t>
            </a:r>
            <a:r>
              <a:rPr lang="en-US" altLang="zh-CN" sz="1800" dirty="0" err="1"/>
              <a:t>var</a:t>
            </a:r>
            <a:r>
              <a:rPr lang="en-US" altLang="zh-CN" sz="1800" dirty="0"/>
              <a:t>/log/secure</a:t>
            </a:r>
            <a:r>
              <a:rPr lang="zh-CN" altLang="en-US" sz="1800" dirty="0"/>
              <a:t>记录了系统的登录行为，通过此日志可以分析异常的登录请求，可以使用文本查看相关的命令。</a:t>
            </a:r>
            <a:endParaRPr lang="en-US" altLang="zh-CN" sz="1800" dirty="0"/>
          </a:p>
          <a:p>
            <a:pPr>
              <a:lnSpc>
                <a:spcPct val="150000"/>
              </a:lnSpc>
            </a:pPr>
            <a:r>
              <a:rPr lang="en-US" altLang="zh-CN" sz="1800" dirty="0"/>
              <a:t>/</a:t>
            </a:r>
            <a:r>
              <a:rPr lang="en-US" altLang="zh-CN" sz="1800" dirty="0" err="1"/>
              <a:t>var</a:t>
            </a:r>
            <a:r>
              <a:rPr lang="en-US" altLang="zh-CN" sz="1800" dirty="0"/>
              <a:t>/log/</a:t>
            </a:r>
            <a:r>
              <a:rPr lang="en-US" altLang="zh-CN" sz="1800" dirty="0" err="1"/>
              <a:t>utmp</a:t>
            </a:r>
            <a:r>
              <a:rPr lang="zh-CN" altLang="en-US" sz="1800" dirty="0"/>
              <a:t>、</a:t>
            </a:r>
            <a:r>
              <a:rPr lang="en-US" altLang="zh-CN" sz="1800" dirty="0"/>
              <a:t>/</a:t>
            </a:r>
            <a:r>
              <a:rPr lang="en-US" altLang="zh-CN" sz="1800" dirty="0" err="1"/>
              <a:t>var</a:t>
            </a:r>
            <a:r>
              <a:rPr lang="en-US" altLang="zh-CN" sz="1800" dirty="0"/>
              <a:t>/log/</a:t>
            </a:r>
            <a:r>
              <a:rPr lang="en-US" altLang="zh-CN" sz="1800" dirty="0" err="1"/>
              <a:t>wtmp</a:t>
            </a:r>
            <a:r>
              <a:rPr lang="zh-CN" altLang="en-US" sz="1800" dirty="0"/>
              <a:t>、</a:t>
            </a:r>
            <a:r>
              <a:rPr lang="en-US" altLang="zh-CN" sz="1800" dirty="0"/>
              <a:t>/</a:t>
            </a:r>
            <a:r>
              <a:rPr lang="en-US" altLang="zh-CN" sz="1800" dirty="0" err="1"/>
              <a:t>var</a:t>
            </a:r>
            <a:r>
              <a:rPr lang="en-US" altLang="zh-CN" sz="1800" dirty="0"/>
              <a:t>/log/</a:t>
            </a:r>
            <a:r>
              <a:rPr lang="en-US" altLang="zh-CN" sz="1800" dirty="0" err="1"/>
              <a:t>lastlog</a:t>
            </a:r>
            <a:r>
              <a:rPr lang="zh-CN" altLang="en-US" sz="1800" dirty="0"/>
              <a:t>这</a:t>
            </a:r>
            <a:r>
              <a:rPr lang="en-US" altLang="zh-CN" sz="1800" dirty="0"/>
              <a:t>3</a:t>
            </a:r>
            <a:r>
              <a:rPr lang="zh-CN" altLang="en-US" sz="1800" dirty="0"/>
              <a:t>个日志文件记录了关于系统登录和退出信息。</a:t>
            </a:r>
            <a:endParaRPr lang="en-US" altLang="zh-CN" sz="1800" dirty="0"/>
          </a:p>
        </p:txBody>
      </p:sp>
      <p:sp>
        <p:nvSpPr>
          <p:cNvPr id="4" name="内容占位符 6">
            <a:extLst>
              <a:ext uri="{FF2B5EF4-FFF2-40B4-BE49-F238E27FC236}">
                <a16:creationId xmlns:a16="http://schemas.microsoft.com/office/drawing/2014/main" xmlns=""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日志分析</a:t>
            </a:r>
          </a:p>
        </p:txBody>
      </p:sp>
    </p:spTree>
    <p:extLst>
      <p:ext uri="{BB962C8B-B14F-4D97-AF65-F5344CB8AC3E}">
        <p14:creationId xmlns:p14="http://schemas.microsoft.com/office/powerpoint/2010/main" val="37034988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556792"/>
            <a:ext cx="9340062" cy="4680520"/>
          </a:xfrm>
        </p:spPr>
        <p:txBody>
          <a:bodyPr/>
          <a:lstStyle/>
          <a:p>
            <a:pPr>
              <a:lnSpc>
                <a:spcPct val="150000"/>
              </a:lnSpc>
            </a:pPr>
            <a:r>
              <a:rPr lang="en-US" altLang="zh-CN" sz="1800" dirty="0" err="1"/>
              <a:t>utmp</a:t>
            </a:r>
            <a:r>
              <a:rPr lang="zh-CN" altLang="en-US" sz="1800" dirty="0"/>
              <a:t>记录当前登录用户的信息。用户登录和退出的记录保存在</a:t>
            </a:r>
            <a:r>
              <a:rPr lang="en-US" altLang="zh-CN" sz="1800" dirty="0" err="1"/>
              <a:t>wtmp</a:t>
            </a:r>
            <a:r>
              <a:rPr lang="zh-CN" altLang="en-US" sz="1800" dirty="0"/>
              <a:t>文件中，各个用户最后一次登录的日志可以使用</a:t>
            </a:r>
            <a:r>
              <a:rPr lang="en-US" altLang="zh-CN" sz="1800" dirty="0" err="1"/>
              <a:t>lastlog</a:t>
            </a:r>
            <a:r>
              <a:rPr lang="zh-CN" altLang="en-US" sz="1800" dirty="0"/>
              <a:t>查看。所有的记录都包含时间戳。</a:t>
            </a:r>
            <a:endParaRPr lang="en-US" altLang="zh-CN" sz="1800" dirty="0"/>
          </a:p>
        </p:txBody>
      </p:sp>
      <p:sp>
        <p:nvSpPr>
          <p:cNvPr id="4" name="内容占位符 6">
            <a:extLst>
              <a:ext uri="{FF2B5EF4-FFF2-40B4-BE49-F238E27FC236}">
                <a16:creationId xmlns:a16="http://schemas.microsoft.com/office/drawing/2014/main" xmlns=""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日志分析</a:t>
            </a:r>
          </a:p>
        </p:txBody>
      </p:sp>
      <p:pic>
        <p:nvPicPr>
          <p:cNvPr id="2" name="图片 1">
            <a:extLst>
              <a:ext uri="{FF2B5EF4-FFF2-40B4-BE49-F238E27FC236}">
                <a16:creationId xmlns:a16="http://schemas.microsoft.com/office/drawing/2014/main" xmlns="" id="{30C20E33-1D3C-4E60-913B-67DC75857FCB}"/>
              </a:ext>
            </a:extLst>
          </p:cNvPr>
          <p:cNvPicPr>
            <a:picLocks noChangeAspect="1"/>
          </p:cNvPicPr>
          <p:nvPr/>
        </p:nvPicPr>
        <p:blipFill>
          <a:blip r:embed="rId3"/>
          <a:stretch>
            <a:fillRect/>
          </a:stretch>
        </p:blipFill>
        <p:spPr>
          <a:xfrm>
            <a:off x="983432" y="2492896"/>
            <a:ext cx="7920880" cy="3910277"/>
          </a:xfrm>
          <a:prstGeom prst="rect">
            <a:avLst/>
          </a:prstGeom>
        </p:spPr>
      </p:pic>
    </p:spTree>
    <p:extLst>
      <p:ext uri="{BB962C8B-B14F-4D97-AF65-F5344CB8AC3E}">
        <p14:creationId xmlns:p14="http://schemas.microsoft.com/office/powerpoint/2010/main" val="36924563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335360" y="1556792"/>
            <a:ext cx="4176482" cy="4680520"/>
          </a:xfrm>
        </p:spPr>
        <p:txBody>
          <a:bodyPr/>
          <a:lstStyle/>
          <a:p>
            <a:pPr>
              <a:lnSpc>
                <a:spcPct val="150000"/>
              </a:lnSpc>
            </a:pPr>
            <a:r>
              <a:rPr lang="en-US" altLang="zh-CN" sz="1800" dirty="0" err="1"/>
              <a:t>wtmp</a:t>
            </a:r>
            <a:r>
              <a:rPr lang="zh-CN" altLang="en-US" sz="1800" dirty="0"/>
              <a:t>和</a:t>
            </a:r>
            <a:r>
              <a:rPr lang="en-US" altLang="zh-CN" sz="1800" dirty="0" err="1"/>
              <a:t>utmp</a:t>
            </a:r>
            <a:r>
              <a:rPr lang="zh-CN" altLang="en-US" sz="1800" dirty="0"/>
              <a:t>为二进制文件，不能用文本查看命令直接查看，可以通过</a:t>
            </a:r>
            <a:r>
              <a:rPr lang="en-US" altLang="zh-CN" sz="1800" dirty="0"/>
              <a:t>who</a:t>
            </a:r>
            <a:r>
              <a:rPr lang="zh-CN" altLang="en-US" sz="1800" dirty="0"/>
              <a:t>、</a:t>
            </a:r>
            <a:r>
              <a:rPr lang="en-US" altLang="zh-CN" sz="1800" dirty="0"/>
              <a:t>w</a:t>
            </a:r>
            <a:r>
              <a:rPr lang="zh-CN" altLang="en-US" sz="1800" dirty="0"/>
              <a:t>、</a:t>
            </a:r>
            <a:r>
              <a:rPr lang="en-US" altLang="zh-CN" sz="1800" dirty="0"/>
              <a:t>users</a:t>
            </a:r>
            <a:r>
              <a:rPr lang="zh-CN" altLang="en-US" sz="1800" dirty="0"/>
              <a:t>、</a:t>
            </a:r>
            <a:r>
              <a:rPr lang="en-US" altLang="zh-CN" sz="1800" dirty="0"/>
              <a:t>last</a:t>
            </a:r>
            <a:r>
              <a:rPr lang="zh-CN" altLang="en-US" sz="1800" dirty="0"/>
              <a:t>和</a:t>
            </a:r>
            <a:r>
              <a:rPr lang="en-US" altLang="zh-CN" sz="1800" dirty="0"/>
              <a:t>ac</a:t>
            </a:r>
            <a:r>
              <a:rPr lang="zh-CN" altLang="en-US" sz="1800" dirty="0"/>
              <a:t>查看这两个文件包含的信息。</a:t>
            </a:r>
            <a:endParaRPr lang="en-US" altLang="zh-CN" sz="1800" dirty="0"/>
          </a:p>
          <a:p>
            <a:pPr>
              <a:lnSpc>
                <a:spcPct val="150000"/>
              </a:lnSpc>
            </a:pPr>
            <a:r>
              <a:rPr lang="en-US" altLang="zh-CN" sz="1800" dirty="0"/>
              <a:t>who</a:t>
            </a:r>
            <a:r>
              <a:rPr lang="zh-CN" altLang="en-US" sz="1800" dirty="0"/>
              <a:t>命令查询</a:t>
            </a:r>
            <a:r>
              <a:rPr lang="en-US" altLang="zh-CN" sz="1800" dirty="0" err="1"/>
              <a:t>utmp</a:t>
            </a:r>
            <a:r>
              <a:rPr lang="zh-CN" altLang="en-US" sz="1800" dirty="0"/>
              <a:t>文件输出包含用户名、终端类型、登录日期及登录的来源主机</a:t>
            </a:r>
            <a:endParaRPr lang="en-US" altLang="zh-CN" sz="1800" dirty="0"/>
          </a:p>
          <a:p>
            <a:pPr>
              <a:lnSpc>
                <a:spcPct val="150000"/>
              </a:lnSpc>
            </a:pPr>
            <a:r>
              <a:rPr lang="en-US" altLang="zh-CN" sz="1800" dirty="0"/>
              <a:t>who</a:t>
            </a:r>
            <a:r>
              <a:rPr lang="zh-CN" altLang="en-US" sz="1800" dirty="0"/>
              <a:t>命令跟</a:t>
            </a:r>
            <a:r>
              <a:rPr lang="en-US" altLang="zh-CN" sz="1800" dirty="0" err="1"/>
              <a:t>wtmp</a:t>
            </a:r>
            <a:r>
              <a:rPr lang="zh-CN" altLang="en-US" sz="1800" dirty="0"/>
              <a:t>文件名，则可以查看所有的登录记录信息。</a:t>
            </a:r>
          </a:p>
        </p:txBody>
      </p:sp>
      <p:sp>
        <p:nvSpPr>
          <p:cNvPr id="4" name="内容占位符 6">
            <a:extLst>
              <a:ext uri="{FF2B5EF4-FFF2-40B4-BE49-F238E27FC236}">
                <a16:creationId xmlns:a16="http://schemas.microsoft.com/office/drawing/2014/main" xmlns=""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日志分析</a:t>
            </a:r>
          </a:p>
        </p:txBody>
      </p:sp>
      <p:pic>
        <p:nvPicPr>
          <p:cNvPr id="3" name="图片 2">
            <a:extLst>
              <a:ext uri="{FF2B5EF4-FFF2-40B4-BE49-F238E27FC236}">
                <a16:creationId xmlns:a16="http://schemas.microsoft.com/office/drawing/2014/main" xmlns="" id="{87F4DE0E-15D7-4092-B5A9-4D756B9B19DA}"/>
              </a:ext>
            </a:extLst>
          </p:cNvPr>
          <p:cNvPicPr>
            <a:picLocks noChangeAspect="1"/>
          </p:cNvPicPr>
          <p:nvPr/>
        </p:nvPicPr>
        <p:blipFill rotWithShape="1">
          <a:blip r:embed="rId3"/>
          <a:srcRect l="-321" t="-223" r="464" b="28102"/>
          <a:stretch/>
        </p:blipFill>
        <p:spPr>
          <a:xfrm>
            <a:off x="4771927" y="1700808"/>
            <a:ext cx="7060381" cy="3539346"/>
          </a:xfrm>
          <a:prstGeom prst="rect">
            <a:avLst/>
          </a:prstGeom>
        </p:spPr>
      </p:pic>
    </p:spTree>
    <p:extLst>
      <p:ext uri="{BB962C8B-B14F-4D97-AF65-F5344CB8AC3E}">
        <p14:creationId xmlns:p14="http://schemas.microsoft.com/office/powerpoint/2010/main" val="25791755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335359" y="1556792"/>
            <a:ext cx="4449749" cy="4680520"/>
          </a:xfrm>
        </p:spPr>
        <p:txBody>
          <a:bodyPr/>
          <a:lstStyle/>
          <a:p>
            <a:pPr>
              <a:lnSpc>
                <a:spcPct val="150000"/>
              </a:lnSpc>
            </a:pPr>
            <a:r>
              <a:rPr lang="en-US" altLang="zh-CN" sz="1800" dirty="0"/>
              <a:t>w</a:t>
            </a:r>
            <a:r>
              <a:rPr lang="zh-CN" altLang="en-US" sz="1800" dirty="0"/>
              <a:t>命令</a:t>
            </a:r>
            <a:r>
              <a:rPr lang="en-US" altLang="zh-CN" sz="1800" dirty="0" err="1"/>
              <a:t>utmp</a:t>
            </a:r>
            <a:r>
              <a:rPr lang="zh-CN" altLang="en-US" sz="1800" dirty="0"/>
              <a:t>文件并显示当前系统中所有用户及所运行的进程信息</a:t>
            </a:r>
            <a:r>
              <a:rPr lang="en-US" altLang="zh-CN" sz="1800" dirty="0"/>
              <a:t>,</a:t>
            </a:r>
            <a:r>
              <a:rPr lang="zh-CN" altLang="en-US" sz="1800" dirty="0"/>
              <a:t>显示的信息依次为登录名、</a:t>
            </a:r>
            <a:r>
              <a:rPr lang="en-US" altLang="zh-CN" sz="1800" dirty="0" err="1"/>
              <a:t>tty</a:t>
            </a:r>
            <a:r>
              <a:rPr lang="zh-CN" altLang="en-US" sz="1800" dirty="0"/>
              <a:t>名称、远程主机、登录时间、空闲时间、</a:t>
            </a:r>
            <a:r>
              <a:rPr lang="en-US" altLang="zh-CN" sz="1800" dirty="0"/>
              <a:t>JCPU</a:t>
            </a:r>
            <a:r>
              <a:rPr lang="zh-CN" altLang="en-US" sz="1800" dirty="0"/>
              <a:t>、</a:t>
            </a:r>
            <a:r>
              <a:rPr lang="en-US" altLang="zh-CN" sz="1800" dirty="0"/>
              <a:t>PCPU</a:t>
            </a:r>
            <a:r>
              <a:rPr lang="zh-CN" altLang="en-US" sz="1800" dirty="0"/>
              <a:t>和其当前进程的命令行。</a:t>
            </a:r>
            <a:endParaRPr lang="en-US" altLang="zh-CN" sz="1800" dirty="0"/>
          </a:p>
          <a:p>
            <a:pPr>
              <a:lnSpc>
                <a:spcPct val="150000"/>
              </a:lnSpc>
            </a:pPr>
            <a:r>
              <a:rPr lang="en-US" altLang="zh-CN" sz="1800" dirty="0"/>
              <a:t>users</a:t>
            </a:r>
            <a:r>
              <a:rPr lang="zh-CN" altLang="en-US" sz="1800" dirty="0"/>
              <a:t>命令用单独的一行打印出当前登录的所有用户，每个显示的用户名对应一个登录会话。</a:t>
            </a:r>
            <a:endParaRPr lang="en-US" altLang="zh-CN" sz="1800" dirty="0"/>
          </a:p>
          <a:p>
            <a:pPr>
              <a:lnSpc>
                <a:spcPct val="150000"/>
              </a:lnSpc>
            </a:pPr>
            <a:r>
              <a:rPr lang="en-US" altLang="zh-CN" sz="1800" dirty="0"/>
              <a:t>last</a:t>
            </a:r>
            <a:r>
              <a:rPr lang="zh-CN" altLang="en-US" sz="1800" dirty="0"/>
              <a:t>命令往回搜索</a:t>
            </a:r>
            <a:r>
              <a:rPr lang="en-US" altLang="zh-CN" sz="1800" dirty="0" err="1"/>
              <a:t>wtmp</a:t>
            </a:r>
            <a:r>
              <a:rPr lang="zh-CN" altLang="en-US" sz="1800" dirty="0"/>
              <a:t>显示自从文件第一次创建以来所有用户的登录记录。</a:t>
            </a:r>
            <a:endParaRPr lang="en-US" altLang="zh-CN" sz="1800" dirty="0"/>
          </a:p>
        </p:txBody>
      </p:sp>
      <p:sp>
        <p:nvSpPr>
          <p:cNvPr id="4" name="内容占位符 6">
            <a:extLst>
              <a:ext uri="{FF2B5EF4-FFF2-40B4-BE49-F238E27FC236}">
                <a16:creationId xmlns:a16="http://schemas.microsoft.com/office/drawing/2014/main" xmlns=""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日志分析</a:t>
            </a:r>
          </a:p>
        </p:txBody>
      </p:sp>
      <p:pic>
        <p:nvPicPr>
          <p:cNvPr id="5" name="图片 4">
            <a:extLst>
              <a:ext uri="{FF2B5EF4-FFF2-40B4-BE49-F238E27FC236}">
                <a16:creationId xmlns:a16="http://schemas.microsoft.com/office/drawing/2014/main" xmlns="" id="{2EE71A0E-B4BB-4A42-AA27-67E472A4DC7B}"/>
              </a:ext>
            </a:extLst>
          </p:cNvPr>
          <p:cNvPicPr>
            <a:picLocks noChangeAspect="1"/>
          </p:cNvPicPr>
          <p:nvPr/>
        </p:nvPicPr>
        <p:blipFill>
          <a:blip r:embed="rId3"/>
          <a:stretch>
            <a:fillRect/>
          </a:stretch>
        </p:blipFill>
        <p:spPr>
          <a:xfrm>
            <a:off x="4871883" y="1700808"/>
            <a:ext cx="6984758" cy="1040104"/>
          </a:xfrm>
          <a:prstGeom prst="rect">
            <a:avLst/>
          </a:prstGeom>
        </p:spPr>
      </p:pic>
      <p:pic>
        <p:nvPicPr>
          <p:cNvPr id="2" name="图片 1">
            <a:extLst>
              <a:ext uri="{FF2B5EF4-FFF2-40B4-BE49-F238E27FC236}">
                <a16:creationId xmlns:a16="http://schemas.microsoft.com/office/drawing/2014/main" xmlns="" id="{3AA80DF1-FED5-4407-AE87-C3C303D041A6}"/>
              </a:ext>
            </a:extLst>
          </p:cNvPr>
          <p:cNvPicPr>
            <a:picLocks noChangeAspect="1"/>
          </p:cNvPicPr>
          <p:nvPr/>
        </p:nvPicPr>
        <p:blipFill>
          <a:blip r:embed="rId4"/>
          <a:stretch>
            <a:fillRect/>
          </a:stretch>
        </p:blipFill>
        <p:spPr>
          <a:xfrm>
            <a:off x="4860719" y="2758446"/>
            <a:ext cx="6984758" cy="492277"/>
          </a:xfrm>
          <a:prstGeom prst="rect">
            <a:avLst/>
          </a:prstGeom>
        </p:spPr>
      </p:pic>
      <p:pic>
        <p:nvPicPr>
          <p:cNvPr id="8" name="图片 7">
            <a:extLst>
              <a:ext uri="{FF2B5EF4-FFF2-40B4-BE49-F238E27FC236}">
                <a16:creationId xmlns:a16="http://schemas.microsoft.com/office/drawing/2014/main" xmlns="" id="{7C4A6011-3CDE-432B-AB77-15A5BF0D816D}"/>
              </a:ext>
            </a:extLst>
          </p:cNvPr>
          <p:cNvPicPr>
            <a:picLocks noChangeAspect="1"/>
          </p:cNvPicPr>
          <p:nvPr/>
        </p:nvPicPr>
        <p:blipFill>
          <a:blip r:embed="rId5"/>
          <a:stretch>
            <a:fillRect/>
          </a:stretch>
        </p:blipFill>
        <p:spPr>
          <a:xfrm>
            <a:off x="4871883" y="3268257"/>
            <a:ext cx="6973594" cy="3132936"/>
          </a:xfrm>
          <a:prstGeom prst="rect">
            <a:avLst/>
          </a:prstGeom>
        </p:spPr>
      </p:pic>
    </p:spTree>
    <p:extLst>
      <p:ext uri="{BB962C8B-B14F-4D97-AF65-F5344CB8AC3E}">
        <p14:creationId xmlns:p14="http://schemas.microsoft.com/office/powerpoint/2010/main" val="18956411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7826" name="TextBox 4"/>
          <p:cNvSpPr txBox="1">
            <a:spLocks noChangeArrowheads="1"/>
          </p:cNvSpPr>
          <p:nvPr/>
        </p:nvSpPr>
        <p:spPr bwMode="auto">
          <a:xfrm>
            <a:off x="119336" y="5572125"/>
            <a:ext cx="4897438"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dirty="0">
                <a:solidFill>
                  <a:schemeClr val="bg1"/>
                </a:solidFill>
                <a:latin typeface="Adobe 黑体 Std R"/>
                <a:ea typeface="Adobe 黑体 Std R"/>
                <a:cs typeface="Adobe 黑体 Std R"/>
              </a:rPr>
              <a:t>北京谷安天下科技有限公司</a:t>
            </a:r>
            <a:endParaRPr lang="en-US" altLang="zh-CN" sz="1200" dirty="0">
              <a:solidFill>
                <a:schemeClr val="bg1"/>
              </a:solidFill>
              <a:latin typeface="Adobe 黑体 Std R"/>
              <a:ea typeface="Adobe 黑体 Std R"/>
              <a:cs typeface="Adobe 黑体 Std R"/>
            </a:endParaRPr>
          </a:p>
          <a:p>
            <a:r>
              <a:rPr lang="zh-CN" altLang="en-US" sz="1200" dirty="0">
                <a:solidFill>
                  <a:schemeClr val="bg1"/>
                </a:solidFill>
                <a:latin typeface="Adobe 黑体 Std R"/>
                <a:ea typeface="Adobe 黑体 Std R"/>
                <a:cs typeface="Adobe 黑体 Std R"/>
              </a:rPr>
              <a:t>谷安天下公司主页：</a:t>
            </a:r>
            <a:r>
              <a:rPr lang="en-US" altLang="zh-CN" sz="1200" dirty="0">
                <a:solidFill>
                  <a:schemeClr val="bg1"/>
                </a:solidFill>
                <a:latin typeface="Adobe 黑体 Std R"/>
                <a:ea typeface="Adobe 黑体 Std R"/>
                <a:cs typeface="Adobe 黑体 Std R"/>
              </a:rPr>
              <a:t>www.gooann.com</a:t>
            </a:r>
          </a:p>
          <a:p>
            <a:r>
              <a:rPr lang="zh-CN" altLang="en-US" sz="1200" dirty="0">
                <a:solidFill>
                  <a:schemeClr val="bg1"/>
                </a:solidFill>
                <a:latin typeface="Adobe 黑体 Std R"/>
                <a:ea typeface="Adobe 黑体 Std R"/>
                <a:cs typeface="Adobe 黑体 Std R"/>
              </a:rPr>
              <a:t>谷安培训教育网页：</a:t>
            </a:r>
            <a:r>
              <a:rPr lang="en-US" altLang="zh-CN" sz="1200" dirty="0">
                <a:solidFill>
                  <a:schemeClr val="bg1"/>
                </a:solidFill>
                <a:latin typeface="Adobe 黑体 Std R"/>
                <a:ea typeface="Adobe 黑体 Std R"/>
                <a:cs typeface="Adobe 黑体 Std R"/>
              </a:rPr>
              <a:t>http://px.gooann.com</a:t>
            </a:r>
          </a:p>
          <a:p>
            <a:r>
              <a:rPr lang="zh-CN" altLang="en-US" sz="1200" dirty="0">
                <a:solidFill>
                  <a:schemeClr val="bg1"/>
                </a:solidFill>
                <a:latin typeface="Adobe 黑体 Std R"/>
                <a:ea typeface="Adobe 黑体 Std R"/>
                <a:cs typeface="Adobe 黑体 Std R"/>
              </a:rPr>
              <a:t>安全意识产品网页：</a:t>
            </a:r>
            <a:r>
              <a:rPr lang="en-US" altLang="zh-CN" sz="1200" dirty="0">
                <a:solidFill>
                  <a:schemeClr val="bg1"/>
                </a:solidFill>
                <a:latin typeface="Adobe 黑体 Std R"/>
                <a:ea typeface="Adobe 黑体 Std R"/>
                <a:cs typeface="Adobe 黑体 Std R"/>
              </a:rPr>
              <a:t>http://sectv.gooann.com</a:t>
            </a:r>
          </a:p>
          <a:p>
            <a:r>
              <a:rPr lang="zh-CN" altLang="en-US" sz="1200" dirty="0">
                <a:solidFill>
                  <a:schemeClr val="bg1"/>
                </a:solidFill>
                <a:latin typeface="Adobe 黑体 Std R"/>
                <a:ea typeface="Adobe 黑体 Std R"/>
                <a:cs typeface="Adobe 黑体 Std R"/>
              </a:rPr>
              <a:t>产品解决方案网页：</a:t>
            </a:r>
            <a:r>
              <a:rPr lang="en-US" altLang="zh-CN" sz="1200" dirty="0">
                <a:solidFill>
                  <a:schemeClr val="bg1"/>
                </a:solidFill>
                <a:latin typeface="Adobe 黑体 Std R"/>
                <a:ea typeface="Adobe 黑体 Std R"/>
                <a:cs typeface="Adobe 黑体 Std R"/>
              </a:rPr>
              <a:t>http://product.gooann.com</a:t>
            </a:r>
          </a:p>
          <a:p>
            <a:r>
              <a:rPr lang="zh-CN" altLang="en-US" sz="1200" dirty="0">
                <a:solidFill>
                  <a:schemeClr val="bg1"/>
                </a:solidFill>
                <a:latin typeface="Adobe 黑体 Std R"/>
                <a:ea typeface="Adobe 黑体 Std R"/>
                <a:cs typeface="Adobe 黑体 Std R"/>
              </a:rPr>
              <a:t>谷安信息安全商城：</a:t>
            </a:r>
            <a:r>
              <a:rPr lang="en-US" altLang="zh-CN" sz="1200" dirty="0">
                <a:solidFill>
                  <a:schemeClr val="bg1"/>
                </a:solidFill>
                <a:latin typeface="Adobe 黑体 Std R"/>
                <a:ea typeface="Adobe 黑体 Std R"/>
                <a:cs typeface="Adobe 黑体 Std R"/>
              </a:rPr>
              <a:t>http://gooannpx.taobao.com</a:t>
            </a:r>
          </a:p>
          <a:p>
            <a:endParaRPr lang="en-US" altLang="zh-CN" sz="1200" dirty="0">
              <a:solidFill>
                <a:schemeClr val="bg1"/>
              </a:solidFill>
              <a:latin typeface="Adobe 黑体 Std R"/>
              <a:ea typeface="Adobe 黑体 Std R"/>
              <a:cs typeface="Adobe 黑体 Std R"/>
            </a:endParaRPr>
          </a:p>
        </p:txBody>
      </p:sp>
      <p:sp>
        <p:nvSpPr>
          <p:cNvPr id="5" name="TextBox 4"/>
          <p:cNvSpPr txBox="1"/>
          <p:nvPr/>
        </p:nvSpPr>
        <p:spPr>
          <a:xfrm>
            <a:off x="2782888" y="2133600"/>
            <a:ext cx="6909264" cy="1446550"/>
          </a:xfrm>
          <a:prstGeom prst="rect">
            <a:avLst/>
          </a:prstGeom>
          <a:noFill/>
        </p:spPr>
        <p:txBody>
          <a:bodyPr wrap="none">
            <a:spAutoFit/>
          </a:bodyPr>
          <a:lstStyle/>
          <a:p>
            <a:pPr fontAlgn="auto">
              <a:spcBef>
                <a:spcPts val="0"/>
              </a:spcBef>
              <a:spcAft>
                <a:spcPts val="0"/>
              </a:spcAft>
              <a:defRPr/>
            </a:pPr>
            <a:r>
              <a:rPr lang="en-US" altLang="zh-CN" sz="4400" b="1" dirty="0">
                <a:solidFill>
                  <a:schemeClr val="tx1">
                    <a:lumMod val="65000"/>
                    <a:lumOff val="35000"/>
                  </a:schemeClr>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Arial" pitchFamily="34" charset="0"/>
              </a:rPr>
              <a:t>THANK YOU  </a:t>
            </a:r>
          </a:p>
          <a:p>
            <a:pPr fontAlgn="auto">
              <a:spcBef>
                <a:spcPts val="0"/>
              </a:spcBef>
              <a:spcAft>
                <a:spcPts val="0"/>
              </a:spcAft>
              <a:defRPr/>
            </a:pPr>
            <a:r>
              <a:rPr lang="en-US" altLang="zh-CN" sz="4400" b="1" dirty="0">
                <a:solidFill>
                  <a:schemeClr val="tx1">
                    <a:lumMod val="65000"/>
                    <a:lumOff val="35000"/>
                  </a:schemeClr>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Arial" pitchFamily="34" charset="0"/>
              </a:rPr>
              <a:t>FOR YOUR ATTENTION!</a:t>
            </a:r>
            <a:endParaRPr lang="zh-CN" altLang="en-US" sz="4400" b="1" dirty="0">
              <a:solidFill>
                <a:schemeClr val="tx1">
                  <a:lumMod val="65000"/>
                  <a:lumOff val="35000"/>
                </a:schemeClr>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Arial" pitchFamily="34" charset="0"/>
            </a:endParaRPr>
          </a:p>
        </p:txBody>
      </p:sp>
      <p:sp>
        <p:nvSpPr>
          <p:cNvPr id="77828" name="TextBox 5"/>
          <p:cNvSpPr txBox="1">
            <a:spLocks noChangeArrowheads="1"/>
          </p:cNvSpPr>
          <p:nvPr/>
        </p:nvSpPr>
        <p:spPr bwMode="auto">
          <a:xfrm>
            <a:off x="9264823" y="188913"/>
            <a:ext cx="2663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latin typeface="黑体" panose="02010609060101010101" pitchFamily="49" charset="-122"/>
                <a:ea typeface="黑体" panose="02010609060101010101" pitchFamily="49" charset="-122"/>
              </a:rPr>
              <a:t>联系我们  </a:t>
            </a:r>
            <a:r>
              <a:rPr lang="en-US" altLang="zh-CN" dirty="0">
                <a:latin typeface="Calibri" panose="020F0502020204030204" pitchFamily="34" charset="0"/>
              </a:rPr>
              <a:t>400 070 6887</a:t>
            </a:r>
            <a:endParaRPr lang="zh-CN" altLang="en-US" dirty="0">
              <a:latin typeface="Calibri" panose="020F0502020204030204" pitchFamily="34" charset="0"/>
            </a:endParaRPr>
          </a:p>
        </p:txBody>
      </p:sp>
      <p:sp>
        <p:nvSpPr>
          <p:cNvPr id="7" name="TextBox 6"/>
          <p:cNvSpPr txBox="1"/>
          <p:nvPr/>
        </p:nvSpPr>
        <p:spPr>
          <a:xfrm>
            <a:off x="6383338" y="2082800"/>
            <a:ext cx="2443162" cy="769938"/>
          </a:xfrm>
          <a:prstGeom prst="rect">
            <a:avLst/>
          </a:prstGeom>
          <a:noFill/>
        </p:spPr>
        <p:txBody>
          <a:bodyPr wrap="none">
            <a:spAutoFit/>
          </a:bodyPr>
          <a:lstStyle/>
          <a:p>
            <a:pPr fontAlgn="auto">
              <a:spcBef>
                <a:spcPts val="0"/>
              </a:spcBef>
              <a:spcAft>
                <a:spcPts val="0"/>
              </a:spcAft>
              <a:defRPr/>
            </a:pPr>
            <a:r>
              <a:rPr lang="zh-CN" altLang="en-US" sz="4400" dirty="0">
                <a:solidFill>
                  <a:schemeClr val="tx1">
                    <a:lumMod val="65000"/>
                    <a:lumOff val="35000"/>
                  </a:schemeClr>
                </a:solidFill>
                <a:latin typeface="Adobe 黑体 Std R" pitchFamily="34" charset="-122"/>
                <a:ea typeface="Adobe 黑体 Std R" pitchFamily="34" charset="-122"/>
                <a:cs typeface="Arial" pitchFamily="34" charset="0"/>
              </a:rPr>
              <a:t>感谢观看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系统访问控制</a:t>
            </a:r>
            <a:r>
              <a:rPr lang="en-US" altLang="zh-CN" dirty="0" smtClean="0"/>
              <a:t>-</a:t>
            </a:r>
            <a:r>
              <a:rPr lang="zh-CN" altLang="en-US" dirty="0" smtClean="0"/>
              <a:t>权限模式</a:t>
            </a:r>
            <a:endParaRPr lang="zh-CN" altLang="en-US" dirty="0"/>
          </a:p>
        </p:txBody>
      </p:sp>
      <p:sp>
        <p:nvSpPr>
          <p:cNvPr id="3" name="内容占位符 2"/>
          <p:cNvSpPr>
            <a:spLocks noGrp="1"/>
          </p:cNvSpPr>
          <p:nvPr>
            <p:ph idx="1"/>
          </p:nvPr>
        </p:nvSpPr>
        <p:spPr/>
        <p:txBody>
          <a:bodyPr/>
          <a:lstStyle/>
          <a:p>
            <a:r>
              <a:rPr lang="zh-CN" altLang="en-US" dirty="0"/>
              <a:t>文件</a:t>
            </a:r>
            <a:r>
              <a:rPr lang="en-US" altLang="zh-CN" dirty="0"/>
              <a:t>/</a:t>
            </a:r>
            <a:r>
              <a:rPr lang="zh-CN" altLang="en-US" dirty="0"/>
              <a:t>目录权限基本概念</a:t>
            </a:r>
            <a:endParaRPr lang="en-US" altLang="zh-CN" dirty="0"/>
          </a:p>
          <a:p>
            <a:pPr lvl="1"/>
            <a:r>
              <a:rPr lang="zh-CN" altLang="en-US" dirty="0"/>
              <a:t>权限类型：读、写、执行</a:t>
            </a:r>
            <a:endParaRPr lang="en-US" altLang="zh-CN" dirty="0"/>
          </a:p>
          <a:p>
            <a:pPr lvl="1"/>
            <a:r>
              <a:rPr lang="zh-CN" altLang="en-US" dirty="0"/>
              <a:t>权限表示方式：模式位</a:t>
            </a:r>
            <a:endParaRPr lang="en-US" altLang="zh-CN" dirty="0"/>
          </a:p>
          <a:p>
            <a:pPr lvl="1"/>
            <a:r>
              <a:rPr lang="en-US" altLang="zh-CN" sz="2000" b="1" dirty="0" err="1"/>
              <a:t>drwxr</a:t>
            </a:r>
            <a:r>
              <a:rPr lang="en-US" altLang="zh-CN" sz="2000" b="1" dirty="0"/>
              <a:t>-</a:t>
            </a:r>
            <a:r>
              <a:rPr lang="en-US" altLang="zh-CN" sz="2000" b="1" dirty="0" err="1"/>
              <a:t>xr</a:t>
            </a:r>
            <a:r>
              <a:rPr lang="en-US" altLang="zh-CN" sz="2000" b="1" dirty="0"/>
              <a:t>-x  3 root </a:t>
            </a:r>
            <a:r>
              <a:rPr lang="en-US" altLang="zh-CN" sz="2000" b="1" dirty="0" err="1"/>
              <a:t>root</a:t>
            </a:r>
            <a:r>
              <a:rPr lang="en-US" altLang="zh-CN" sz="2000" b="1" dirty="0"/>
              <a:t> 1024 Sep 13 11:58  test</a:t>
            </a:r>
          </a:p>
          <a:p>
            <a:endParaRPr lang="zh-CN" altLang="en-US" dirty="0"/>
          </a:p>
        </p:txBody>
      </p:sp>
      <p:grpSp>
        <p:nvGrpSpPr>
          <p:cNvPr id="91" name="组合 90"/>
          <p:cNvGrpSpPr/>
          <p:nvPr/>
        </p:nvGrpSpPr>
        <p:grpSpPr>
          <a:xfrm>
            <a:off x="1536914" y="2674952"/>
            <a:ext cx="3659607" cy="3544167"/>
            <a:chOff x="1439063" y="3067493"/>
            <a:chExt cx="3659607" cy="3544167"/>
          </a:xfrm>
        </p:grpSpPr>
        <p:cxnSp>
          <p:nvCxnSpPr>
            <p:cNvPr id="7" name="肘形连接符 6"/>
            <p:cNvCxnSpPr>
              <a:endCxn id="13" idx="1"/>
            </p:cNvCxnSpPr>
            <p:nvPr/>
          </p:nvCxnSpPr>
          <p:spPr>
            <a:xfrm rot="16200000" flipH="1">
              <a:off x="108903" y="4397653"/>
              <a:ext cx="3374890" cy="714570"/>
            </a:xfrm>
            <a:prstGeom prst="bentConnector2">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153633" y="6273106"/>
              <a:ext cx="2945037" cy="338554"/>
            </a:xfrm>
            <a:prstGeom prst="rect">
              <a:avLst/>
            </a:prstGeom>
            <a:noFill/>
          </p:spPr>
          <p:txBody>
            <a:bodyPr wrap="none" rtlCol="0">
              <a:spAutoFit/>
            </a:bodyPr>
            <a:lstStyle/>
            <a:p>
              <a:r>
                <a:rPr lang="zh-CN" altLang="en-US" sz="1600" dirty="0"/>
                <a:t>文件类型：</a:t>
              </a:r>
              <a:r>
                <a:rPr lang="en-US" altLang="zh-CN" sz="1600" dirty="0"/>
                <a:t>d</a:t>
              </a:r>
              <a:r>
                <a:rPr lang="zh-CN" altLang="en-US" sz="1600" dirty="0"/>
                <a:t>为文件夹  </a:t>
              </a:r>
              <a:r>
                <a:rPr lang="en-US" altLang="zh-CN" sz="1600" dirty="0"/>
                <a:t>-</a:t>
              </a:r>
              <a:r>
                <a:rPr lang="zh-CN" altLang="en-US" sz="1600" dirty="0"/>
                <a:t>是文件</a:t>
              </a:r>
            </a:p>
          </p:txBody>
        </p:sp>
      </p:grpSp>
      <p:grpSp>
        <p:nvGrpSpPr>
          <p:cNvPr id="92" name="组合 91"/>
          <p:cNvGrpSpPr/>
          <p:nvPr/>
        </p:nvGrpSpPr>
        <p:grpSpPr>
          <a:xfrm>
            <a:off x="1609511" y="2473343"/>
            <a:ext cx="3308665" cy="3415971"/>
            <a:chOff x="1511660" y="2865884"/>
            <a:chExt cx="3308665" cy="3415971"/>
          </a:xfrm>
        </p:grpSpPr>
        <p:sp>
          <p:nvSpPr>
            <p:cNvPr id="18" name="圆角矩形 17"/>
            <p:cNvSpPr/>
            <p:nvPr/>
          </p:nvSpPr>
          <p:spPr>
            <a:xfrm>
              <a:off x="1511660" y="2865884"/>
              <a:ext cx="477918" cy="201607"/>
            </a:xfrm>
            <a:prstGeom prst="roundRect">
              <a:avLst/>
            </a:prstGeom>
            <a:solidFill>
              <a:srgbClr val="FF0000">
                <a:alpha val="45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肘形连接符 20"/>
            <p:cNvCxnSpPr>
              <a:stCxn id="18" idx="2"/>
              <a:endCxn id="22" idx="1"/>
            </p:cNvCxnSpPr>
            <p:nvPr/>
          </p:nvCxnSpPr>
          <p:spPr>
            <a:xfrm rot="16200000" flipH="1">
              <a:off x="546418" y="4222657"/>
              <a:ext cx="3043618" cy="736223"/>
            </a:xfrm>
            <a:prstGeom prst="bentConnector2">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436339" y="5943301"/>
              <a:ext cx="2383986" cy="338554"/>
            </a:xfrm>
            <a:prstGeom prst="rect">
              <a:avLst/>
            </a:prstGeom>
            <a:noFill/>
          </p:spPr>
          <p:txBody>
            <a:bodyPr wrap="none" rtlCol="0">
              <a:spAutoFit/>
            </a:bodyPr>
            <a:lstStyle/>
            <a:p>
              <a:r>
                <a:rPr lang="zh-CN" altLang="en-US" sz="1600" dirty="0"/>
                <a:t>文件拥有者的权限（</a:t>
              </a:r>
              <a:r>
                <a:rPr lang="en-US" altLang="zh-CN" sz="1600" dirty="0"/>
                <a:t>U</a:t>
              </a:r>
              <a:r>
                <a:rPr lang="zh-CN" altLang="en-US" sz="1600" dirty="0"/>
                <a:t>）</a:t>
              </a:r>
            </a:p>
          </p:txBody>
        </p:sp>
      </p:grpSp>
      <p:grpSp>
        <p:nvGrpSpPr>
          <p:cNvPr id="93" name="组合 92"/>
          <p:cNvGrpSpPr/>
          <p:nvPr/>
        </p:nvGrpSpPr>
        <p:grpSpPr>
          <a:xfrm>
            <a:off x="2078210" y="2473342"/>
            <a:ext cx="4607864" cy="3118706"/>
            <a:chOff x="1980360" y="2865884"/>
            <a:chExt cx="4607864" cy="3118706"/>
          </a:xfrm>
        </p:grpSpPr>
        <p:sp>
          <p:nvSpPr>
            <p:cNvPr id="25" name="圆角矩形 24"/>
            <p:cNvSpPr/>
            <p:nvPr/>
          </p:nvSpPr>
          <p:spPr>
            <a:xfrm>
              <a:off x="1980360" y="2865884"/>
              <a:ext cx="376912" cy="203076"/>
            </a:xfrm>
            <a:prstGeom prst="roundRect">
              <a:avLst/>
            </a:prstGeom>
            <a:solidFill>
              <a:srgbClr val="FFC000">
                <a:alpha val="45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肘形连接符 26"/>
            <p:cNvCxnSpPr>
              <a:stCxn id="25" idx="2"/>
              <a:endCxn id="28" idx="1"/>
            </p:cNvCxnSpPr>
            <p:nvPr/>
          </p:nvCxnSpPr>
          <p:spPr>
            <a:xfrm rot="16200000" flipH="1">
              <a:off x="1111846" y="4034142"/>
              <a:ext cx="2746353" cy="815988"/>
            </a:xfrm>
            <a:prstGeom prst="bentConnector2">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2893016" y="5646036"/>
              <a:ext cx="3695208" cy="338554"/>
            </a:xfrm>
            <a:prstGeom prst="rect">
              <a:avLst/>
            </a:prstGeom>
            <a:noFill/>
          </p:spPr>
          <p:txBody>
            <a:bodyPr wrap="square" rtlCol="0">
              <a:spAutoFit/>
            </a:bodyPr>
            <a:lstStyle/>
            <a:p>
              <a:r>
                <a:rPr lang="zh-CN" altLang="en-US" sz="1600" dirty="0"/>
                <a:t>文件拥有者所在组其他用户的权限（</a:t>
              </a:r>
              <a:r>
                <a:rPr lang="en-US" altLang="zh-CN" sz="1600" dirty="0"/>
                <a:t>G</a:t>
              </a:r>
              <a:r>
                <a:rPr lang="zh-CN" altLang="en-US" sz="1600" dirty="0"/>
                <a:t>）</a:t>
              </a:r>
            </a:p>
          </p:txBody>
        </p:sp>
      </p:grpSp>
      <p:grpSp>
        <p:nvGrpSpPr>
          <p:cNvPr id="94" name="组合 93"/>
          <p:cNvGrpSpPr/>
          <p:nvPr/>
        </p:nvGrpSpPr>
        <p:grpSpPr>
          <a:xfrm>
            <a:off x="2457708" y="2471876"/>
            <a:ext cx="3832730" cy="2824532"/>
            <a:chOff x="2359858" y="2864418"/>
            <a:chExt cx="3832730" cy="2824532"/>
          </a:xfrm>
        </p:grpSpPr>
        <p:sp>
          <p:nvSpPr>
            <p:cNvPr id="26" name="圆角矩形 25"/>
            <p:cNvSpPr/>
            <p:nvPr/>
          </p:nvSpPr>
          <p:spPr>
            <a:xfrm>
              <a:off x="2359858" y="2864418"/>
              <a:ext cx="376912" cy="203076"/>
            </a:xfrm>
            <a:prstGeom prst="roundRect">
              <a:avLst/>
            </a:prstGeom>
            <a:solidFill>
              <a:schemeClr val="tx2">
                <a:lumMod val="60000"/>
                <a:lumOff val="40000"/>
                <a:alpha val="45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肘形连接符 30"/>
            <p:cNvCxnSpPr>
              <a:stCxn id="26" idx="2"/>
              <a:endCxn id="32" idx="1"/>
            </p:cNvCxnSpPr>
            <p:nvPr/>
          </p:nvCxnSpPr>
          <p:spPr>
            <a:xfrm rot="16200000" flipH="1">
              <a:off x="1796178" y="3725256"/>
              <a:ext cx="2452179" cy="1136654"/>
            </a:xfrm>
            <a:prstGeom prst="bentConnector2">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590594" y="5350396"/>
              <a:ext cx="2601994" cy="338554"/>
            </a:xfrm>
            <a:prstGeom prst="rect">
              <a:avLst/>
            </a:prstGeom>
            <a:noFill/>
          </p:spPr>
          <p:txBody>
            <a:bodyPr wrap="none" rtlCol="0">
              <a:spAutoFit/>
            </a:bodyPr>
            <a:lstStyle/>
            <a:p>
              <a:r>
                <a:rPr lang="zh-CN" altLang="en-US" sz="1600" dirty="0"/>
                <a:t>系统中其他用户权限（</a:t>
              </a:r>
              <a:r>
                <a:rPr lang="en-US" altLang="zh-CN" sz="1600" dirty="0"/>
                <a:t>O</a:t>
              </a:r>
              <a:r>
                <a:rPr lang="zh-CN" altLang="en-US" sz="1600" dirty="0"/>
                <a:t>）</a:t>
              </a:r>
            </a:p>
          </p:txBody>
        </p:sp>
      </p:grpSp>
      <p:grpSp>
        <p:nvGrpSpPr>
          <p:cNvPr id="95" name="组合 94"/>
          <p:cNvGrpSpPr/>
          <p:nvPr/>
        </p:nvGrpSpPr>
        <p:grpSpPr>
          <a:xfrm>
            <a:off x="3078316" y="2674951"/>
            <a:ext cx="1970347" cy="2325117"/>
            <a:chOff x="2980465" y="3067492"/>
            <a:chExt cx="1970347" cy="2325117"/>
          </a:xfrm>
        </p:grpSpPr>
        <p:cxnSp>
          <p:nvCxnSpPr>
            <p:cNvPr id="33" name="肘形连接符 32"/>
            <p:cNvCxnSpPr>
              <a:endCxn id="34" idx="1"/>
            </p:cNvCxnSpPr>
            <p:nvPr/>
          </p:nvCxnSpPr>
          <p:spPr>
            <a:xfrm rot="16200000" flipH="1">
              <a:off x="2487609" y="3560348"/>
              <a:ext cx="2155840" cy="1170127"/>
            </a:xfrm>
            <a:prstGeom prst="bentConnector2">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4150593" y="5054055"/>
              <a:ext cx="800219" cy="338554"/>
            </a:xfrm>
            <a:prstGeom prst="rect">
              <a:avLst/>
            </a:prstGeom>
            <a:noFill/>
          </p:spPr>
          <p:txBody>
            <a:bodyPr wrap="none" rtlCol="0">
              <a:spAutoFit/>
            </a:bodyPr>
            <a:lstStyle/>
            <a:p>
              <a:r>
                <a:rPr lang="zh-CN" altLang="en-US" sz="1600" dirty="0"/>
                <a:t>链接数</a:t>
              </a:r>
            </a:p>
          </p:txBody>
        </p:sp>
      </p:grpSp>
      <p:grpSp>
        <p:nvGrpSpPr>
          <p:cNvPr id="96" name="组合 95"/>
          <p:cNvGrpSpPr/>
          <p:nvPr/>
        </p:nvGrpSpPr>
        <p:grpSpPr>
          <a:xfrm>
            <a:off x="3517393" y="2683205"/>
            <a:ext cx="2787561" cy="2069659"/>
            <a:chOff x="3419542" y="3075746"/>
            <a:chExt cx="2787561" cy="2069659"/>
          </a:xfrm>
        </p:grpSpPr>
        <p:cxnSp>
          <p:nvCxnSpPr>
            <p:cNvPr id="35" name="肘形连接符 34"/>
            <p:cNvCxnSpPr>
              <a:endCxn id="36" idx="1"/>
            </p:cNvCxnSpPr>
            <p:nvPr/>
          </p:nvCxnSpPr>
          <p:spPr>
            <a:xfrm rot="16200000" flipH="1">
              <a:off x="2976774" y="3518514"/>
              <a:ext cx="1900382" cy="1014846"/>
            </a:xfrm>
            <a:prstGeom prst="bentConnector2">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4434388" y="4806851"/>
              <a:ext cx="1772715" cy="338554"/>
            </a:xfrm>
            <a:prstGeom prst="rect">
              <a:avLst/>
            </a:prstGeom>
            <a:noFill/>
          </p:spPr>
          <p:txBody>
            <a:bodyPr wrap="square" rtlCol="0">
              <a:spAutoFit/>
            </a:bodyPr>
            <a:lstStyle/>
            <a:p>
              <a:r>
                <a:rPr lang="zh-CN" altLang="en-US" sz="1600" dirty="0"/>
                <a:t>文件拥有者</a:t>
              </a:r>
              <a:r>
                <a:rPr lang="en-US" altLang="zh-CN" sz="1600" dirty="0"/>
                <a:t>UID</a:t>
              </a:r>
              <a:endParaRPr lang="zh-CN" altLang="en-US" sz="1600" dirty="0"/>
            </a:p>
          </p:txBody>
        </p:sp>
      </p:grpSp>
      <p:grpSp>
        <p:nvGrpSpPr>
          <p:cNvPr id="97" name="组合 96"/>
          <p:cNvGrpSpPr/>
          <p:nvPr/>
        </p:nvGrpSpPr>
        <p:grpSpPr>
          <a:xfrm>
            <a:off x="4187209" y="2683206"/>
            <a:ext cx="2465229" cy="1760183"/>
            <a:chOff x="4089358" y="3075747"/>
            <a:chExt cx="2465229" cy="1760183"/>
          </a:xfrm>
        </p:grpSpPr>
        <p:cxnSp>
          <p:nvCxnSpPr>
            <p:cNvPr id="37" name="肘形连接符 36"/>
            <p:cNvCxnSpPr>
              <a:endCxn id="38" idx="1"/>
            </p:cNvCxnSpPr>
            <p:nvPr/>
          </p:nvCxnSpPr>
          <p:spPr>
            <a:xfrm rot="16200000" flipH="1">
              <a:off x="3738484" y="3426621"/>
              <a:ext cx="1590905" cy="889158"/>
            </a:xfrm>
            <a:prstGeom prst="bentConnector2">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4978515" y="4497376"/>
              <a:ext cx="1576072" cy="338554"/>
            </a:xfrm>
            <a:prstGeom prst="rect">
              <a:avLst/>
            </a:prstGeom>
            <a:noFill/>
          </p:spPr>
          <p:txBody>
            <a:bodyPr wrap="none" rtlCol="0">
              <a:spAutoFit/>
            </a:bodyPr>
            <a:lstStyle/>
            <a:p>
              <a:r>
                <a:rPr lang="zh-CN" altLang="en-US" sz="1600" dirty="0"/>
                <a:t>文件拥有者</a:t>
              </a:r>
              <a:r>
                <a:rPr lang="en-US" altLang="zh-CN" sz="1600" dirty="0"/>
                <a:t>GID</a:t>
              </a:r>
              <a:endParaRPr lang="zh-CN" altLang="en-US" sz="1600" dirty="0"/>
            </a:p>
          </p:txBody>
        </p:sp>
      </p:grpSp>
      <p:grpSp>
        <p:nvGrpSpPr>
          <p:cNvPr id="98" name="组合 97"/>
          <p:cNvGrpSpPr/>
          <p:nvPr/>
        </p:nvGrpSpPr>
        <p:grpSpPr>
          <a:xfrm>
            <a:off x="4810205" y="2693895"/>
            <a:ext cx="2168139" cy="1440019"/>
            <a:chOff x="4712354" y="3086436"/>
            <a:chExt cx="2168139" cy="1440019"/>
          </a:xfrm>
        </p:grpSpPr>
        <p:cxnSp>
          <p:nvCxnSpPr>
            <p:cNvPr id="39" name="肘形连接符 38"/>
            <p:cNvCxnSpPr>
              <a:endCxn id="40" idx="1"/>
            </p:cNvCxnSpPr>
            <p:nvPr/>
          </p:nvCxnSpPr>
          <p:spPr>
            <a:xfrm rot="16200000" flipH="1">
              <a:off x="4658351" y="3140439"/>
              <a:ext cx="1270742" cy="1162735"/>
            </a:xfrm>
            <a:prstGeom prst="bentConnector2">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5875090" y="4187901"/>
              <a:ext cx="1005403" cy="338554"/>
            </a:xfrm>
            <a:prstGeom prst="rect">
              <a:avLst/>
            </a:prstGeom>
            <a:noFill/>
          </p:spPr>
          <p:txBody>
            <a:bodyPr wrap="none" rtlCol="0">
              <a:spAutoFit/>
            </a:bodyPr>
            <a:lstStyle/>
            <a:p>
              <a:r>
                <a:rPr lang="zh-CN" altLang="en-US" sz="1600" dirty="0"/>
                <a:t>文件大小</a:t>
              </a:r>
            </a:p>
          </p:txBody>
        </p:sp>
      </p:grpSp>
      <p:grpSp>
        <p:nvGrpSpPr>
          <p:cNvPr id="99" name="组合 98"/>
          <p:cNvGrpSpPr/>
          <p:nvPr/>
        </p:nvGrpSpPr>
        <p:grpSpPr>
          <a:xfrm>
            <a:off x="5894265" y="2693896"/>
            <a:ext cx="2151597" cy="1093747"/>
            <a:chOff x="5796414" y="3086437"/>
            <a:chExt cx="2151597" cy="1093747"/>
          </a:xfrm>
        </p:grpSpPr>
        <p:sp>
          <p:nvSpPr>
            <p:cNvPr id="42" name="文本框 41"/>
            <p:cNvSpPr txBox="1"/>
            <p:nvPr/>
          </p:nvSpPr>
          <p:spPr>
            <a:xfrm>
              <a:off x="6532239" y="3841630"/>
              <a:ext cx="1415772" cy="338554"/>
            </a:xfrm>
            <a:prstGeom prst="rect">
              <a:avLst/>
            </a:prstGeom>
            <a:noFill/>
          </p:spPr>
          <p:txBody>
            <a:bodyPr wrap="none" rtlCol="0">
              <a:spAutoFit/>
            </a:bodyPr>
            <a:lstStyle/>
            <a:p>
              <a:r>
                <a:rPr lang="zh-CN" altLang="en-US" sz="1600" dirty="0"/>
                <a:t>最后修改时间</a:t>
              </a:r>
            </a:p>
          </p:txBody>
        </p:sp>
        <p:cxnSp>
          <p:nvCxnSpPr>
            <p:cNvPr id="43" name="肘形连接符 42"/>
            <p:cNvCxnSpPr>
              <a:endCxn id="42" idx="1"/>
            </p:cNvCxnSpPr>
            <p:nvPr/>
          </p:nvCxnSpPr>
          <p:spPr>
            <a:xfrm rot="16200000" flipH="1">
              <a:off x="5702092" y="3180759"/>
              <a:ext cx="924469" cy="735825"/>
            </a:xfrm>
            <a:prstGeom prst="bentConnector2">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100" name="组合 99"/>
          <p:cNvGrpSpPr/>
          <p:nvPr/>
        </p:nvGrpSpPr>
        <p:grpSpPr>
          <a:xfrm>
            <a:off x="7262139" y="2683204"/>
            <a:ext cx="1020894" cy="743803"/>
            <a:chOff x="7164289" y="3075745"/>
            <a:chExt cx="1020894" cy="743803"/>
          </a:xfrm>
        </p:grpSpPr>
        <p:cxnSp>
          <p:nvCxnSpPr>
            <p:cNvPr id="41" name="肘形连接符 40"/>
            <p:cNvCxnSpPr>
              <a:endCxn id="44" idx="1"/>
            </p:cNvCxnSpPr>
            <p:nvPr/>
          </p:nvCxnSpPr>
          <p:spPr>
            <a:xfrm rot="16200000" flipH="1">
              <a:off x="6987364" y="3252670"/>
              <a:ext cx="574525" cy="220676"/>
            </a:xfrm>
            <a:prstGeom prst="bentConnector2">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7384964" y="3480994"/>
              <a:ext cx="800219" cy="338554"/>
            </a:xfrm>
            <a:prstGeom prst="rect">
              <a:avLst/>
            </a:prstGeom>
            <a:noFill/>
          </p:spPr>
          <p:txBody>
            <a:bodyPr wrap="none" rtlCol="0">
              <a:spAutoFit/>
            </a:bodyPr>
            <a:lstStyle/>
            <a:p>
              <a:r>
                <a:rPr lang="zh-CN" altLang="en-US" sz="1600" dirty="0"/>
                <a:t>文件名</a:t>
              </a:r>
            </a:p>
          </p:txBody>
        </p:sp>
      </p:grpSp>
    </p:spTree>
    <p:extLst>
      <p:ext uri="{BB962C8B-B14F-4D97-AF65-F5344CB8AC3E}">
        <p14:creationId xmlns:p14="http://schemas.microsoft.com/office/powerpoint/2010/main" val="345954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系统访问控制</a:t>
            </a:r>
            <a:r>
              <a:rPr lang="en-US" altLang="zh-CN" dirty="0" smtClean="0"/>
              <a:t>-</a:t>
            </a:r>
            <a:r>
              <a:rPr lang="zh-CN" altLang="en-US" dirty="0" smtClean="0"/>
              <a:t>权限模式</a:t>
            </a:r>
            <a:endParaRPr lang="zh-CN" altLang="en-US" dirty="0"/>
          </a:p>
        </p:txBody>
      </p:sp>
      <p:sp>
        <p:nvSpPr>
          <p:cNvPr id="3" name="内容占位符 2"/>
          <p:cNvSpPr>
            <a:spLocks noGrp="1"/>
          </p:cNvSpPr>
          <p:nvPr>
            <p:ph idx="1"/>
          </p:nvPr>
        </p:nvSpPr>
        <p:spPr/>
        <p:txBody>
          <a:bodyPr/>
          <a:lstStyle/>
          <a:p>
            <a:r>
              <a:rPr lang="zh-CN" altLang="en-US" dirty="0"/>
              <a:t>权</a:t>
            </a:r>
            <a:r>
              <a:rPr lang="zh-CN" altLang="en-US" dirty="0" smtClean="0"/>
              <a:t>限的数字表示法</a:t>
            </a:r>
            <a:endParaRPr lang="en-US" altLang="zh-CN" dirty="0" smtClean="0"/>
          </a:p>
          <a:p>
            <a:endParaRPr lang="en-US" altLang="zh-CN" dirty="0"/>
          </a:p>
          <a:p>
            <a:endParaRPr lang="en-US" altLang="zh-CN" dirty="0" smtClean="0"/>
          </a:p>
          <a:p>
            <a:endParaRPr lang="en-US" altLang="zh-CN" dirty="0" smtClean="0"/>
          </a:p>
          <a:p>
            <a:endParaRPr lang="en-US" altLang="zh-CN" dirty="0"/>
          </a:p>
          <a:p>
            <a:endParaRPr lang="en-US" altLang="zh-CN" dirty="0" smtClean="0"/>
          </a:p>
          <a:p>
            <a:r>
              <a:rPr lang="zh-CN" altLang="en-US" dirty="0" smtClean="0"/>
              <a:t>权限的特殊属性</a:t>
            </a:r>
            <a:endParaRPr lang="en-US" altLang="zh-CN" dirty="0" smtClean="0"/>
          </a:p>
          <a:p>
            <a:pPr lvl="1"/>
            <a:r>
              <a:rPr lang="en-US" altLang="zh-CN" dirty="0"/>
              <a:t> </a:t>
            </a:r>
            <a:r>
              <a:rPr lang="en-US" altLang="zh-CN" dirty="0" smtClean="0"/>
              <a:t>SUID</a:t>
            </a:r>
            <a:r>
              <a:rPr lang="zh-CN" altLang="en-US" dirty="0" smtClean="0"/>
              <a:t>、</a:t>
            </a:r>
            <a:r>
              <a:rPr lang="en-US" altLang="zh-CN" dirty="0" smtClean="0"/>
              <a:t>SGID</a:t>
            </a:r>
            <a:r>
              <a:rPr lang="zh-CN" altLang="en-US" dirty="0" smtClean="0"/>
              <a:t>、</a:t>
            </a:r>
            <a:r>
              <a:rPr lang="en-US" altLang="zh-CN" dirty="0" smtClean="0"/>
              <a:t>Sticky</a:t>
            </a:r>
            <a:r>
              <a:rPr lang="zh-CN" altLang="en-US" dirty="0" smtClean="0"/>
              <a:t>（防删除）</a:t>
            </a:r>
            <a:endParaRPr lang="en-US" altLang="zh-CN" dirty="0" smtClean="0"/>
          </a:p>
        </p:txBody>
      </p:sp>
      <p:pic>
        <p:nvPicPr>
          <p:cNvPr id="5" name="Picture 5"/>
          <p:cNvPicPr>
            <a:picLocks noChangeAspect="1" noChangeArrowheads="1"/>
          </p:cNvPicPr>
          <p:nvPr/>
        </p:nvPicPr>
        <p:blipFill>
          <a:blip r:embed="rId2" cstate="print"/>
          <a:srcRect/>
          <a:stretch>
            <a:fillRect/>
          </a:stretch>
        </p:blipFill>
        <p:spPr bwMode="auto">
          <a:xfrm>
            <a:off x="2495761" y="1896706"/>
            <a:ext cx="5172418" cy="2047416"/>
          </a:xfrm>
          <a:prstGeom prst="rect">
            <a:avLst/>
          </a:prstGeom>
          <a:noFill/>
          <a:ln w="9525">
            <a:noFill/>
            <a:miter lim="800000"/>
            <a:headEnd/>
            <a:tailEnd/>
          </a:ln>
        </p:spPr>
      </p:pic>
      <p:sp>
        <p:nvSpPr>
          <p:cNvPr id="9" name="矩形 8"/>
          <p:cNvSpPr/>
          <p:nvPr/>
        </p:nvSpPr>
        <p:spPr>
          <a:xfrm>
            <a:off x="2495761" y="5208758"/>
            <a:ext cx="8099262" cy="812530"/>
          </a:xfrm>
          <a:prstGeom prst="rect">
            <a:avLst/>
          </a:prstGeom>
        </p:spPr>
        <p:txBody>
          <a:bodyPr wrap="square">
            <a:spAutoFit/>
          </a:bodyPr>
          <a:lstStyle/>
          <a:p>
            <a:pPr marL="342900" indent="-342900">
              <a:lnSpc>
                <a:spcPct val="130000"/>
              </a:lnSpc>
              <a:spcBef>
                <a:spcPct val="20000"/>
              </a:spcBef>
              <a:defRPr/>
            </a:pPr>
            <a:r>
              <a:rPr kumimoji="1" lang="en-US" altLang="zh-CN" dirty="0">
                <a:latin typeface="黑体" pitchFamily="49" charset="-122"/>
                <a:ea typeface="黑体" pitchFamily="49" charset="-122"/>
              </a:rPr>
              <a:t>-r-s--x--x   1 root  </a:t>
            </a:r>
            <a:r>
              <a:rPr kumimoji="1" lang="en-US" altLang="zh-CN" dirty="0" err="1">
                <a:latin typeface="黑体" pitchFamily="49" charset="-122"/>
                <a:ea typeface="黑体" pitchFamily="49" charset="-122"/>
              </a:rPr>
              <a:t>root</a:t>
            </a:r>
            <a:r>
              <a:rPr kumimoji="1" lang="en-US" altLang="zh-CN" dirty="0">
                <a:latin typeface="黑体" pitchFamily="49" charset="-122"/>
                <a:ea typeface="黑体" pitchFamily="49" charset="-122"/>
              </a:rPr>
              <a:t>    10704 Apr 15  2002 /</a:t>
            </a:r>
            <a:r>
              <a:rPr kumimoji="1" lang="en-US" altLang="zh-CN" dirty="0" err="1">
                <a:latin typeface="黑体" pitchFamily="49" charset="-122"/>
                <a:ea typeface="黑体" pitchFamily="49" charset="-122"/>
              </a:rPr>
              <a:t>usr</a:t>
            </a:r>
            <a:r>
              <a:rPr kumimoji="1" lang="en-US" altLang="zh-CN" dirty="0">
                <a:latin typeface="黑体" pitchFamily="49" charset="-122"/>
                <a:ea typeface="黑体" pitchFamily="49" charset="-122"/>
              </a:rPr>
              <a:t>/bin/</a:t>
            </a:r>
            <a:r>
              <a:rPr kumimoji="1" lang="en-US" altLang="zh-CN" dirty="0" err="1">
                <a:latin typeface="黑体" pitchFamily="49" charset="-122"/>
                <a:ea typeface="黑体" pitchFamily="49" charset="-122"/>
              </a:rPr>
              <a:t>passwd</a:t>
            </a:r>
            <a:endParaRPr kumimoji="1" lang="en-US" altLang="zh-CN" dirty="0">
              <a:latin typeface="黑体" pitchFamily="49" charset="-122"/>
              <a:ea typeface="黑体" pitchFamily="49" charset="-122"/>
            </a:endParaRPr>
          </a:p>
          <a:p>
            <a:pPr marL="342900" indent="-342900">
              <a:lnSpc>
                <a:spcPct val="130000"/>
              </a:lnSpc>
              <a:defRPr/>
            </a:pPr>
            <a:r>
              <a:rPr lang="en-US" altLang="zh-CN" dirty="0">
                <a:latin typeface="黑体" pitchFamily="49" charset="-122"/>
                <a:ea typeface="黑体" pitchFamily="49" charset="-122"/>
              </a:rPr>
              <a:t>   ^SUID</a:t>
            </a:r>
            <a:r>
              <a:rPr lang="zh-CN" altLang="en-US" dirty="0">
                <a:latin typeface="黑体" pitchFamily="49" charset="-122"/>
                <a:ea typeface="黑体" pitchFamily="49" charset="-122"/>
              </a:rPr>
              <a:t>程序</a:t>
            </a:r>
          </a:p>
        </p:txBody>
      </p:sp>
    </p:spTree>
    <p:extLst>
      <p:ext uri="{BB962C8B-B14F-4D97-AF65-F5344CB8AC3E}">
        <p14:creationId xmlns:p14="http://schemas.microsoft.com/office/powerpoint/2010/main" val="2360800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0">
              <a:srgbClr val="C00000"/>
            </a:gs>
            <a:gs pos="80000">
              <a:srgbClr val="70201E"/>
            </a:gs>
            <a:gs pos="100000">
              <a:schemeClr val="accent2">
                <a:shade val="94000"/>
                <a:satMod val="135000"/>
              </a:schemeClr>
            </a:gs>
          </a:gsLst>
        </a:gradFill>
      </a:spPr>
      <a:bodyPr rtlCol="0" anchor="ctr"/>
      <a:lstStyle>
        <a:defPPr algn="ctr">
          <a:defRPr b="1" dirty="0"/>
        </a:defPPr>
      </a:lstStyle>
      <a:style>
        <a:lnRef idx="1">
          <a:schemeClr val="accent2"/>
        </a:lnRef>
        <a:fillRef idx="3">
          <a:schemeClr val="accent2"/>
        </a:fillRef>
        <a:effectRef idx="2">
          <a:schemeClr val="accent2"/>
        </a:effectRef>
        <a:fontRef idx="minor">
          <a:schemeClr val="lt1"/>
        </a:fontRef>
      </a:style>
    </a:spDef>
  </a:objectDefaults>
  <a:extraClrSchemeLst/>
  <a:extLst>
    <a:ext uri="{05A4C25C-085E-4340-85A3-A5531E510DB2}">
      <thm15:themeFamily xmlns:thm15="http://schemas.microsoft.com/office/thememl/2012/main" xmlns="" name="谷安模板-1.potx" id="{20370F93-E01C-46B9-8133-FC051707147A}" vid="{288D7D58-60AC-41C3-82B0-33C6BDCAB984}"/>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谷安模板-1</Template>
  <TotalTime>22635</TotalTime>
  <Words>7252</Words>
  <Application>Microsoft Office PowerPoint</Application>
  <PresentationFormat>自定义</PresentationFormat>
  <Paragraphs>834</Paragraphs>
  <Slides>79</Slides>
  <Notes>41</Notes>
  <HiddenSlides>0</HiddenSlides>
  <MMClips>0</MMClips>
  <ScaleCrop>false</ScaleCrop>
  <HeadingPairs>
    <vt:vector size="4" baseType="variant">
      <vt:variant>
        <vt:lpstr>主题</vt:lpstr>
      </vt:variant>
      <vt:variant>
        <vt:i4>1</vt:i4>
      </vt:variant>
      <vt:variant>
        <vt:lpstr>幻灯片标题</vt:lpstr>
      </vt:variant>
      <vt:variant>
        <vt:i4>79</vt:i4>
      </vt:variant>
    </vt:vector>
  </HeadingPairs>
  <TitlesOfParts>
    <vt:vector size="80" baseType="lpstr">
      <vt:lpstr>Office 主题</vt:lpstr>
      <vt:lpstr>linux操作系统安全</vt:lpstr>
      <vt:lpstr>知识体系</vt:lpstr>
      <vt:lpstr>Linux系统标识与鉴别-安全主体</vt:lpstr>
      <vt:lpstr>Linux系统标识与鉴别-帐号信息存储</vt:lpstr>
      <vt:lpstr>用户信息文件-passwd</vt:lpstr>
      <vt:lpstr>用户帐号影子文件-shadow</vt:lpstr>
      <vt:lpstr>Linux系统身份鉴别</vt:lpstr>
      <vt:lpstr>Linux系统访问控制-权限模式</vt:lpstr>
      <vt:lpstr>Linux系统访问控制-权限模式</vt:lpstr>
      <vt:lpstr>Linux系统安全审计-日志系统</vt:lpstr>
      <vt:lpstr>Linux文件系统</vt:lpstr>
      <vt:lpstr>文件系统目录结构</vt:lpstr>
      <vt:lpstr>Linux系统的特权管理</vt:lpstr>
      <vt:lpstr>Linux系统安全设置</vt:lpstr>
      <vt:lpstr>Linux设置--安全配置前置工作</vt:lpstr>
      <vt:lpstr>Linux设置——账号和口令安全</vt:lpstr>
      <vt:lpstr>账号和口令安全——账号通用配置（1）</vt:lpstr>
      <vt:lpstr>账号和口令安全——账号通用配置（2）</vt:lpstr>
      <vt:lpstr>账号和口令安全——账号通用配置（3）</vt:lpstr>
      <vt:lpstr>账号和口令安全——账号通用配置（3）</vt:lpstr>
      <vt:lpstr>账号和口令安全——保护root账号</vt:lpstr>
      <vt:lpstr>账号和口令安全——口令安全策略</vt:lpstr>
      <vt:lpstr>Linux设置——系统服务配置</vt:lpstr>
      <vt:lpstr>Linux设置——远程登录安全</vt:lpstr>
      <vt:lpstr>远程登录安全——使用SSH/限制登录IP</vt:lpstr>
      <vt:lpstr>远程登录安全——禁止root/限定信任主机</vt:lpstr>
      <vt:lpstr>远程登录安全——修改banner信息</vt:lpstr>
      <vt:lpstr>Linux设置——文件和目录安全</vt:lpstr>
      <vt:lpstr>文件和目录安全——设置文件目录权限</vt:lpstr>
      <vt:lpstr>文件和目录安全——设置默认umask值</vt:lpstr>
      <vt:lpstr>文件和目录安全——检查SUID/SGID文件</vt:lpstr>
      <vt:lpstr>Linux设置——系统日志配置（1）</vt:lpstr>
      <vt:lpstr>Linux设置——系统日志配置（2）</vt:lpstr>
      <vt:lpstr>Linux设置——使用安全软件</vt:lpstr>
      <vt:lpstr>使用安全软件——使用主机防火墙（1）</vt:lpstr>
      <vt:lpstr>使用安全软件——使用主机防火墙（2）</vt:lpstr>
      <vt:lpstr>使用安全软件——使用最新版本安全软件</vt:lpstr>
      <vt:lpstr>知识域：操作系统安全</vt:lpstr>
      <vt:lpstr>安全操作系统概念</vt:lpstr>
      <vt:lpstr>安全操作系统研究概况</vt:lpstr>
      <vt:lpstr>SELinux简介</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Linux系统管理与安全</dc:title>
  <dc:creator>高智震</dc:creator>
  <cp:lastModifiedBy>select</cp:lastModifiedBy>
  <cp:revision>2771</cp:revision>
  <dcterms:created xsi:type="dcterms:W3CDTF">2015-08-23T14:03:00Z</dcterms:created>
  <dcterms:modified xsi:type="dcterms:W3CDTF">2019-01-10T10:02:50Z</dcterms:modified>
</cp:coreProperties>
</file>