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3"/>
  </p:notesMasterIdLst>
  <p:sldIdLst>
    <p:sldId id="256" r:id="rId2"/>
    <p:sldId id="863" r:id="rId3"/>
    <p:sldId id="878" r:id="rId4"/>
    <p:sldId id="879" r:id="rId5"/>
    <p:sldId id="880" r:id="rId6"/>
    <p:sldId id="881" r:id="rId7"/>
    <p:sldId id="882" r:id="rId8"/>
    <p:sldId id="883" r:id="rId9"/>
    <p:sldId id="884" r:id="rId10"/>
    <p:sldId id="885" r:id="rId11"/>
    <p:sldId id="886" r:id="rId12"/>
    <p:sldId id="887" r:id="rId13"/>
    <p:sldId id="888" r:id="rId14"/>
    <p:sldId id="889" r:id="rId15"/>
    <p:sldId id="890" r:id="rId16"/>
    <p:sldId id="891" r:id="rId17"/>
    <p:sldId id="892" r:id="rId18"/>
    <p:sldId id="893" r:id="rId19"/>
    <p:sldId id="894" r:id="rId20"/>
    <p:sldId id="895" r:id="rId21"/>
    <p:sldId id="896" r:id="rId22"/>
    <p:sldId id="897" r:id="rId23"/>
    <p:sldId id="898" r:id="rId24"/>
    <p:sldId id="899" r:id="rId25"/>
    <p:sldId id="900" r:id="rId26"/>
    <p:sldId id="901" r:id="rId27"/>
    <p:sldId id="902" r:id="rId28"/>
    <p:sldId id="903" r:id="rId29"/>
    <p:sldId id="904" r:id="rId30"/>
    <p:sldId id="905" r:id="rId31"/>
    <p:sldId id="906" r:id="rId32"/>
    <p:sldId id="907" r:id="rId33"/>
    <p:sldId id="908" r:id="rId34"/>
    <p:sldId id="909" r:id="rId35"/>
    <p:sldId id="910" r:id="rId36"/>
    <p:sldId id="911" r:id="rId37"/>
    <p:sldId id="808" r:id="rId38"/>
    <p:sldId id="864" r:id="rId39"/>
    <p:sldId id="810" r:id="rId40"/>
    <p:sldId id="809" r:id="rId41"/>
    <p:sldId id="811" r:id="rId42"/>
    <p:sldId id="812" r:id="rId43"/>
    <p:sldId id="823" r:id="rId44"/>
    <p:sldId id="824" r:id="rId45"/>
    <p:sldId id="825" r:id="rId46"/>
    <p:sldId id="826" r:id="rId47"/>
    <p:sldId id="865" r:id="rId48"/>
    <p:sldId id="814" r:id="rId49"/>
    <p:sldId id="813" r:id="rId50"/>
    <p:sldId id="815" r:id="rId51"/>
    <p:sldId id="816" r:id="rId52"/>
    <p:sldId id="817" r:id="rId53"/>
    <p:sldId id="818" r:id="rId54"/>
    <p:sldId id="866" r:id="rId55"/>
    <p:sldId id="867" r:id="rId56"/>
    <p:sldId id="868" r:id="rId57"/>
    <p:sldId id="869" r:id="rId58"/>
    <p:sldId id="819" r:id="rId59"/>
    <p:sldId id="820" r:id="rId60"/>
    <p:sldId id="870" r:id="rId61"/>
    <p:sldId id="871" r:id="rId62"/>
    <p:sldId id="872" r:id="rId63"/>
    <p:sldId id="873" r:id="rId64"/>
    <p:sldId id="874" r:id="rId65"/>
    <p:sldId id="875" r:id="rId66"/>
    <p:sldId id="876" r:id="rId67"/>
    <p:sldId id="821" r:id="rId68"/>
    <p:sldId id="827" r:id="rId69"/>
    <p:sldId id="828" r:id="rId70"/>
    <p:sldId id="829" r:id="rId71"/>
    <p:sldId id="263" r:id="rId7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540694"/>
    <a:srgbClr val="6807B9"/>
    <a:srgbClr val="0000CC"/>
    <a:srgbClr val="64C100"/>
    <a:srgbClr val="A60BFE"/>
    <a:srgbClr val="3D046C"/>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74326" autoAdjust="0"/>
  </p:normalViewPr>
  <p:slideViewPr>
    <p:cSldViewPr>
      <p:cViewPr varScale="1">
        <p:scale>
          <a:sx n="48" d="100"/>
          <a:sy n="48" d="100"/>
        </p:scale>
        <p:origin x="448" y="0"/>
      </p:cViewPr>
      <p:guideLst>
        <p:guide orient="horz" pos="2205"/>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CFA1C-8851-40A9-93D6-7F36A4757DD5}" type="doc">
      <dgm:prSet loTypeId="urn:microsoft.com/office/officeart/2005/8/layout/process1" loCatId="process" qsTypeId="urn:microsoft.com/office/officeart/2005/8/quickstyle/3d2" qsCatId="3D" csTypeId="urn:microsoft.com/office/officeart/2005/8/colors/colorful1#2" csCatId="colorful" phldr="1"/>
      <dgm:spPr/>
      <dgm:t>
        <a:bodyPr/>
        <a:lstStyle/>
        <a:p>
          <a:endParaRPr lang="zh-CN" altLang="en-US"/>
        </a:p>
      </dgm:t>
    </dgm:pt>
    <dgm:pt modelId="{48629262-7C19-4022-BCEA-09346922E62E}">
      <dgm:prSet custT="1"/>
      <dgm:spPr/>
      <dgm:t>
        <a:bodyPr/>
        <a:lstStyle/>
        <a:p>
          <a:pPr rtl="0"/>
          <a:r>
            <a:rPr lang="zh-CN" altLang="en-US" sz="1800" dirty="0" smtClean="0">
              <a:solidFill>
                <a:schemeClr val="tx1"/>
              </a:solidFill>
            </a:rPr>
            <a:t>一句话“我的生日是</a:t>
          </a:r>
          <a:r>
            <a:rPr lang="en-US" altLang="zh-CN" sz="1800" dirty="0" smtClean="0">
              <a:solidFill>
                <a:schemeClr val="tx1"/>
              </a:solidFill>
            </a:rPr>
            <a:t>1</a:t>
          </a:r>
          <a:r>
            <a:rPr lang="zh-CN" altLang="en-US" sz="1800" dirty="0" smtClean="0">
              <a:solidFill>
                <a:schemeClr val="tx1"/>
              </a:solidFill>
            </a:rPr>
            <a:t>月</a:t>
          </a:r>
          <a:r>
            <a:rPr lang="en-US" altLang="zh-CN" sz="1800" dirty="0" smtClean="0">
              <a:solidFill>
                <a:schemeClr val="tx1"/>
              </a:solidFill>
            </a:rPr>
            <a:t>28</a:t>
          </a:r>
          <a:r>
            <a:rPr lang="zh-CN" altLang="en-US" sz="1800" dirty="0" smtClean="0">
              <a:solidFill>
                <a:schemeClr val="tx1"/>
              </a:solidFill>
            </a:rPr>
            <a:t>日</a:t>
          </a:r>
          <a:r>
            <a:rPr lang="en-US" altLang="zh-CN" sz="1800" dirty="0" smtClean="0">
              <a:solidFill>
                <a:schemeClr val="tx1"/>
              </a:solidFill>
            </a:rPr>
            <a:t>!</a:t>
          </a:r>
          <a:r>
            <a:rPr lang="zh-CN" altLang="en-US" sz="1800" dirty="0" smtClean="0">
              <a:solidFill>
                <a:schemeClr val="tx1"/>
              </a:solidFill>
            </a:rPr>
            <a:t>”</a:t>
          </a:r>
          <a:endParaRPr lang="zh-CN" altLang="en-US" sz="1800" dirty="0">
            <a:solidFill>
              <a:schemeClr val="tx1"/>
            </a:solidFill>
          </a:endParaRPr>
        </a:p>
      </dgm:t>
    </dgm:pt>
    <dgm:pt modelId="{F05AD27B-B80C-476E-BF72-BB7562E5BCEB}" type="parTrans" cxnId="{3FF86126-34FA-4AB3-A036-5EEE7A31FF2F}">
      <dgm:prSet/>
      <dgm:spPr/>
      <dgm:t>
        <a:bodyPr/>
        <a:lstStyle/>
        <a:p>
          <a:endParaRPr lang="zh-CN" altLang="en-US" sz="1800">
            <a:solidFill>
              <a:schemeClr val="tx1"/>
            </a:solidFill>
          </a:endParaRPr>
        </a:p>
      </dgm:t>
    </dgm:pt>
    <dgm:pt modelId="{4D1464F7-A2B8-464F-A0BB-B34889B960F7}" type="sibTrans" cxnId="{3FF86126-34FA-4AB3-A036-5EEE7A31FF2F}">
      <dgm:prSet custT="1"/>
      <dgm:spPr/>
      <dgm:t>
        <a:bodyPr/>
        <a:lstStyle/>
        <a:p>
          <a:endParaRPr lang="zh-CN" altLang="en-US" sz="1800">
            <a:solidFill>
              <a:schemeClr val="tx1"/>
            </a:solidFill>
          </a:endParaRPr>
        </a:p>
      </dgm:t>
    </dgm:pt>
    <dgm:pt modelId="{2D557722-E89F-4108-B3DA-CE74019A3F89}">
      <dgm:prSet custT="1"/>
      <dgm:spPr>
        <a:solidFill>
          <a:srgbClr val="00B050"/>
        </a:solidFill>
      </dgm:spPr>
      <dgm:t>
        <a:bodyPr/>
        <a:lstStyle/>
        <a:p>
          <a:pPr rtl="0"/>
          <a:r>
            <a:rPr lang="en-US" sz="1800" dirty="0" smtClean="0">
              <a:solidFill>
                <a:schemeClr val="tx1"/>
              </a:solidFill>
            </a:rPr>
            <a:t>Wdsrs1y28r</a:t>
          </a:r>
          <a:endParaRPr lang="zh-CN" sz="1800" dirty="0">
            <a:solidFill>
              <a:schemeClr val="tx1"/>
            </a:solidFill>
          </a:endParaRPr>
        </a:p>
      </dgm:t>
    </dgm:pt>
    <dgm:pt modelId="{A9B89A8C-F5E1-40D4-9889-630DA3FA4047}" type="parTrans" cxnId="{36CFDFF0-0898-410C-8078-721A3061B4B1}">
      <dgm:prSet/>
      <dgm:spPr/>
      <dgm:t>
        <a:bodyPr/>
        <a:lstStyle/>
        <a:p>
          <a:endParaRPr lang="zh-CN" altLang="en-US" sz="1800">
            <a:solidFill>
              <a:schemeClr val="tx1"/>
            </a:solidFill>
          </a:endParaRPr>
        </a:p>
      </dgm:t>
    </dgm:pt>
    <dgm:pt modelId="{271DF92D-C7C8-403A-8082-9EF6FAA04772}" type="sibTrans" cxnId="{36CFDFF0-0898-410C-8078-721A3061B4B1}">
      <dgm:prSet/>
      <dgm:spPr/>
      <dgm:t>
        <a:bodyPr/>
        <a:lstStyle/>
        <a:p>
          <a:endParaRPr lang="zh-CN" altLang="en-US" sz="1800">
            <a:solidFill>
              <a:schemeClr val="tx1"/>
            </a:solidFill>
          </a:endParaRPr>
        </a:p>
      </dgm:t>
    </dgm:pt>
    <dgm:pt modelId="{480E2781-E932-4685-A274-AC9E68E2C447}">
      <dgm:prSet custT="1"/>
      <dgm:spPr>
        <a:solidFill>
          <a:srgbClr val="00B050"/>
        </a:solidFill>
      </dgm:spPr>
      <dgm:t>
        <a:bodyPr/>
        <a:lstStyle/>
        <a:p>
          <a:pPr rtl="0"/>
          <a:r>
            <a:rPr lang="en-US" altLang="zh-CN" sz="1800" dirty="0" smtClean="0">
              <a:solidFill>
                <a:schemeClr val="tx1"/>
              </a:solidFill>
            </a:rPr>
            <a:t>WdSrS1Y28r!</a:t>
          </a:r>
          <a:endParaRPr lang="zh-CN" sz="1800" dirty="0">
            <a:solidFill>
              <a:schemeClr val="tx1"/>
            </a:solidFill>
          </a:endParaRPr>
        </a:p>
      </dgm:t>
    </dgm:pt>
    <dgm:pt modelId="{27C1B88E-3223-4593-899E-70E89A041E9E}" type="parTrans" cxnId="{E918B3FF-E06A-4FF2-AB99-A0E7B960E07F}">
      <dgm:prSet/>
      <dgm:spPr/>
      <dgm:t>
        <a:bodyPr/>
        <a:lstStyle/>
        <a:p>
          <a:endParaRPr lang="zh-CN" altLang="en-US">
            <a:solidFill>
              <a:schemeClr val="tx1"/>
            </a:solidFill>
          </a:endParaRPr>
        </a:p>
      </dgm:t>
    </dgm:pt>
    <dgm:pt modelId="{E72900BE-E856-4A0A-A6BC-475A916CA1EA}" type="sibTrans" cxnId="{E918B3FF-E06A-4FF2-AB99-A0E7B960E07F}">
      <dgm:prSet/>
      <dgm:spPr/>
      <dgm:t>
        <a:bodyPr/>
        <a:lstStyle/>
        <a:p>
          <a:endParaRPr lang="zh-CN" altLang="en-US">
            <a:solidFill>
              <a:schemeClr val="tx1"/>
            </a:solidFill>
          </a:endParaRPr>
        </a:p>
      </dgm:t>
    </dgm:pt>
    <dgm:pt modelId="{CA1A1D93-549B-4975-90ED-67B14EED3FA4}" type="pres">
      <dgm:prSet presAssocID="{E3FCFA1C-8851-40A9-93D6-7F36A4757DD5}" presName="Name0" presStyleCnt="0">
        <dgm:presLayoutVars>
          <dgm:dir/>
          <dgm:resizeHandles val="exact"/>
        </dgm:presLayoutVars>
      </dgm:prSet>
      <dgm:spPr/>
      <dgm:t>
        <a:bodyPr/>
        <a:lstStyle/>
        <a:p>
          <a:endParaRPr lang="zh-CN" altLang="en-US"/>
        </a:p>
      </dgm:t>
    </dgm:pt>
    <dgm:pt modelId="{4689A2F1-6F13-4AFB-B034-329216F171AE}" type="pres">
      <dgm:prSet presAssocID="{48629262-7C19-4022-BCEA-09346922E62E}" presName="node" presStyleLbl="node1" presStyleIdx="0" presStyleCnt="3" custScaleX="235440" custLinFactNeighborX="4001" custLinFactNeighborY="-5214">
        <dgm:presLayoutVars>
          <dgm:bulletEnabled val="1"/>
        </dgm:presLayoutVars>
      </dgm:prSet>
      <dgm:spPr/>
      <dgm:t>
        <a:bodyPr/>
        <a:lstStyle/>
        <a:p>
          <a:endParaRPr lang="zh-CN" altLang="en-US"/>
        </a:p>
      </dgm:t>
    </dgm:pt>
    <dgm:pt modelId="{8C32C9F8-604E-40AD-AC93-517DA2BE040E}" type="pres">
      <dgm:prSet presAssocID="{4D1464F7-A2B8-464F-A0BB-B34889B960F7}" presName="sibTrans" presStyleLbl="sibTrans2D1" presStyleIdx="0" presStyleCnt="2"/>
      <dgm:spPr/>
      <dgm:t>
        <a:bodyPr/>
        <a:lstStyle/>
        <a:p>
          <a:endParaRPr lang="zh-CN" altLang="en-US"/>
        </a:p>
      </dgm:t>
    </dgm:pt>
    <dgm:pt modelId="{9CFDA9F7-E8FB-466C-8B04-F91292677686}" type="pres">
      <dgm:prSet presAssocID="{4D1464F7-A2B8-464F-A0BB-B34889B960F7}" presName="connectorText" presStyleLbl="sibTrans2D1" presStyleIdx="0" presStyleCnt="2"/>
      <dgm:spPr/>
      <dgm:t>
        <a:bodyPr/>
        <a:lstStyle/>
        <a:p>
          <a:endParaRPr lang="zh-CN" altLang="en-US"/>
        </a:p>
      </dgm:t>
    </dgm:pt>
    <dgm:pt modelId="{015A819C-D4CD-407B-AEC0-F5EA0A5B733E}" type="pres">
      <dgm:prSet presAssocID="{2D557722-E89F-4108-B3DA-CE74019A3F89}" presName="node" presStyleLbl="node1" presStyleIdx="1" presStyleCnt="3">
        <dgm:presLayoutVars>
          <dgm:bulletEnabled val="1"/>
        </dgm:presLayoutVars>
      </dgm:prSet>
      <dgm:spPr/>
      <dgm:t>
        <a:bodyPr/>
        <a:lstStyle/>
        <a:p>
          <a:endParaRPr lang="zh-CN" altLang="en-US"/>
        </a:p>
      </dgm:t>
    </dgm:pt>
    <dgm:pt modelId="{DA7F9408-0399-4D8D-9F21-C0C5DA451C77}" type="pres">
      <dgm:prSet presAssocID="{271DF92D-C7C8-403A-8082-9EF6FAA04772}" presName="sibTrans" presStyleLbl="sibTrans2D1" presStyleIdx="1" presStyleCnt="2"/>
      <dgm:spPr/>
      <dgm:t>
        <a:bodyPr/>
        <a:lstStyle/>
        <a:p>
          <a:endParaRPr lang="zh-CN" altLang="en-US"/>
        </a:p>
      </dgm:t>
    </dgm:pt>
    <dgm:pt modelId="{05B37576-EB2A-4986-BB9A-E3F3DA876504}" type="pres">
      <dgm:prSet presAssocID="{271DF92D-C7C8-403A-8082-9EF6FAA04772}" presName="connectorText" presStyleLbl="sibTrans2D1" presStyleIdx="1" presStyleCnt="2"/>
      <dgm:spPr/>
      <dgm:t>
        <a:bodyPr/>
        <a:lstStyle/>
        <a:p>
          <a:endParaRPr lang="zh-CN" altLang="en-US"/>
        </a:p>
      </dgm:t>
    </dgm:pt>
    <dgm:pt modelId="{EF5E8C8D-5DCF-4C88-9C55-6F4F2F983383}" type="pres">
      <dgm:prSet presAssocID="{480E2781-E932-4685-A274-AC9E68E2C447}" presName="node" presStyleLbl="node1" presStyleIdx="2" presStyleCnt="3">
        <dgm:presLayoutVars>
          <dgm:bulletEnabled val="1"/>
        </dgm:presLayoutVars>
      </dgm:prSet>
      <dgm:spPr/>
      <dgm:t>
        <a:bodyPr/>
        <a:lstStyle/>
        <a:p>
          <a:endParaRPr lang="zh-CN" altLang="en-US"/>
        </a:p>
      </dgm:t>
    </dgm:pt>
  </dgm:ptLst>
  <dgm:cxnLst>
    <dgm:cxn modelId="{B551ACEA-C927-4334-95FC-F95507F9C33A}" type="presOf" srcId="{271DF92D-C7C8-403A-8082-9EF6FAA04772}" destId="{05B37576-EB2A-4986-BB9A-E3F3DA876504}" srcOrd="1" destOrd="0" presId="urn:microsoft.com/office/officeart/2005/8/layout/process1"/>
    <dgm:cxn modelId="{DA9EDC4A-2F12-42C2-B148-64DBBC1390DD}" type="presOf" srcId="{E3FCFA1C-8851-40A9-93D6-7F36A4757DD5}" destId="{CA1A1D93-549B-4975-90ED-67B14EED3FA4}" srcOrd="0" destOrd="0" presId="urn:microsoft.com/office/officeart/2005/8/layout/process1"/>
    <dgm:cxn modelId="{B9E54C9B-33C2-438F-AEB1-84ACC05A9B49}" type="presOf" srcId="{48629262-7C19-4022-BCEA-09346922E62E}" destId="{4689A2F1-6F13-4AFB-B034-329216F171AE}" srcOrd="0" destOrd="0" presId="urn:microsoft.com/office/officeart/2005/8/layout/process1"/>
    <dgm:cxn modelId="{E918B3FF-E06A-4FF2-AB99-A0E7B960E07F}" srcId="{E3FCFA1C-8851-40A9-93D6-7F36A4757DD5}" destId="{480E2781-E932-4685-A274-AC9E68E2C447}" srcOrd="2" destOrd="0" parTransId="{27C1B88E-3223-4593-899E-70E89A041E9E}" sibTransId="{E72900BE-E856-4A0A-A6BC-475A916CA1EA}"/>
    <dgm:cxn modelId="{B2E68787-4FA0-4610-8BA9-013CB57C1BD8}" type="presOf" srcId="{271DF92D-C7C8-403A-8082-9EF6FAA04772}" destId="{DA7F9408-0399-4D8D-9F21-C0C5DA451C77}" srcOrd="0" destOrd="0" presId="urn:microsoft.com/office/officeart/2005/8/layout/process1"/>
    <dgm:cxn modelId="{46BB801E-7074-4C07-8CFA-D99259F716E9}" type="presOf" srcId="{480E2781-E932-4685-A274-AC9E68E2C447}" destId="{EF5E8C8D-5DCF-4C88-9C55-6F4F2F983383}" srcOrd="0" destOrd="0" presId="urn:microsoft.com/office/officeart/2005/8/layout/process1"/>
    <dgm:cxn modelId="{DDDFE0BA-B2A4-4DF4-8A87-6807B892B41C}" type="presOf" srcId="{4D1464F7-A2B8-464F-A0BB-B34889B960F7}" destId="{9CFDA9F7-E8FB-466C-8B04-F91292677686}" srcOrd="1" destOrd="0" presId="urn:microsoft.com/office/officeart/2005/8/layout/process1"/>
    <dgm:cxn modelId="{36CFDFF0-0898-410C-8078-721A3061B4B1}" srcId="{E3FCFA1C-8851-40A9-93D6-7F36A4757DD5}" destId="{2D557722-E89F-4108-B3DA-CE74019A3F89}" srcOrd="1" destOrd="0" parTransId="{A9B89A8C-F5E1-40D4-9889-630DA3FA4047}" sibTransId="{271DF92D-C7C8-403A-8082-9EF6FAA04772}"/>
    <dgm:cxn modelId="{39CB76F9-4EF9-4330-81C0-93A003FD04B2}" type="presOf" srcId="{4D1464F7-A2B8-464F-A0BB-B34889B960F7}" destId="{8C32C9F8-604E-40AD-AC93-517DA2BE040E}" srcOrd="0" destOrd="0" presId="urn:microsoft.com/office/officeart/2005/8/layout/process1"/>
    <dgm:cxn modelId="{3FF86126-34FA-4AB3-A036-5EEE7A31FF2F}" srcId="{E3FCFA1C-8851-40A9-93D6-7F36A4757DD5}" destId="{48629262-7C19-4022-BCEA-09346922E62E}" srcOrd="0" destOrd="0" parTransId="{F05AD27B-B80C-476E-BF72-BB7562E5BCEB}" sibTransId="{4D1464F7-A2B8-464F-A0BB-B34889B960F7}"/>
    <dgm:cxn modelId="{7FDAA348-15BA-4785-8F99-FBB08E654C37}" type="presOf" srcId="{2D557722-E89F-4108-B3DA-CE74019A3F89}" destId="{015A819C-D4CD-407B-AEC0-F5EA0A5B733E}" srcOrd="0" destOrd="0" presId="urn:microsoft.com/office/officeart/2005/8/layout/process1"/>
    <dgm:cxn modelId="{9F394585-E126-4961-930F-2BF97B1EFF0D}" type="presParOf" srcId="{CA1A1D93-549B-4975-90ED-67B14EED3FA4}" destId="{4689A2F1-6F13-4AFB-B034-329216F171AE}" srcOrd="0" destOrd="0" presId="urn:microsoft.com/office/officeart/2005/8/layout/process1"/>
    <dgm:cxn modelId="{1F1B9D22-B382-4BD5-A1F0-2E1D065EA249}" type="presParOf" srcId="{CA1A1D93-549B-4975-90ED-67B14EED3FA4}" destId="{8C32C9F8-604E-40AD-AC93-517DA2BE040E}" srcOrd="1" destOrd="0" presId="urn:microsoft.com/office/officeart/2005/8/layout/process1"/>
    <dgm:cxn modelId="{54183431-848A-49E6-9972-B19AA880E765}" type="presParOf" srcId="{8C32C9F8-604E-40AD-AC93-517DA2BE040E}" destId="{9CFDA9F7-E8FB-466C-8B04-F91292677686}" srcOrd="0" destOrd="0" presId="urn:microsoft.com/office/officeart/2005/8/layout/process1"/>
    <dgm:cxn modelId="{2988E098-455A-42ED-A0FF-09ADD8B7153F}" type="presParOf" srcId="{CA1A1D93-549B-4975-90ED-67B14EED3FA4}" destId="{015A819C-D4CD-407B-AEC0-F5EA0A5B733E}" srcOrd="2" destOrd="0" presId="urn:microsoft.com/office/officeart/2005/8/layout/process1"/>
    <dgm:cxn modelId="{4AA067F5-DB62-4F03-946F-C0C58BF1CA8E}" type="presParOf" srcId="{CA1A1D93-549B-4975-90ED-67B14EED3FA4}" destId="{DA7F9408-0399-4D8D-9F21-C0C5DA451C77}" srcOrd="3" destOrd="0" presId="urn:microsoft.com/office/officeart/2005/8/layout/process1"/>
    <dgm:cxn modelId="{4819DD49-5274-4359-A324-0ADB80C66DBB}" type="presParOf" srcId="{DA7F9408-0399-4D8D-9F21-C0C5DA451C77}" destId="{05B37576-EB2A-4986-BB9A-E3F3DA876504}" srcOrd="0" destOrd="0" presId="urn:microsoft.com/office/officeart/2005/8/layout/process1"/>
    <dgm:cxn modelId="{22EA9EEB-689A-41E6-95B7-9FF1BAE755DC}" type="presParOf" srcId="{CA1A1D93-549B-4975-90ED-67B14EED3FA4}" destId="{EF5E8C8D-5DCF-4C88-9C55-6F4F2F98338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9A2F1-6F13-4AFB-B034-329216F171AE}">
      <dsp:nvSpPr>
        <dsp:cNvPr id="0" name=""/>
        <dsp:cNvSpPr/>
      </dsp:nvSpPr>
      <dsp:spPr>
        <a:xfrm>
          <a:off x="30041" y="0"/>
          <a:ext cx="3421819" cy="50099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CN" altLang="en-US" sz="1800" kern="1200" dirty="0" smtClean="0">
              <a:solidFill>
                <a:schemeClr val="tx1"/>
              </a:solidFill>
            </a:rPr>
            <a:t>一句话“我的生日是</a:t>
          </a:r>
          <a:r>
            <a:rPr lang="en-US" altLang="zh-CN" sz="1800" kern="1200" dirty="0" smtClean="0">
              <a:solidFill>
                <a:schemeClr val="tx1"/>
              </a:solidFill>
            </a:rPr>
            <a:t>1</a:t>
          </a:r>
          <a:r>
            <a:rPr lang="zh-CN" altLang="en-US" sz="1800" kern="1200" dirty="0" smtClean="0">
              <a:solidFill>
                <a:schemeClr val="tx1"/>
              </a:solidFill>
            </a:rPr>
            <a:t>月</a:t>
          </a:r>
          <a:r>
            <a:rPr lang="en-US" altLang="zh-CN" sz="1800" kern="1200" dirty="0" smtClean="0">
              <a:solidFill>
                <a:schemeClr val="tx1"/>
              </a:solidFill>
            </a:rPr>
            <a:t>28</a:t>
          </a:r>
          <a:r>
            <a:rPr lang="zh-CN" altLang="en-US" sz="1800" kern="1200" dirty="0" smtClean="0">
              <a:solidFill>
                <a:schemeClr val="tx1"/>
              </a:solidFill>
            </a:rPr>
            <a:t>日</a:t>
          </a:r>
          <a:r>
            <a:rPr lang="en-US" altLang="zh-CN" sz="1800" kern="1200" dirty="0" smtClean="0">
              <a:solidFill>
                <a:schemeClr val="tx1"/>
              </a:solidFill>
            </a:rPr>
            <a:t>!</a:t>
          </a:r>
          <a:r>
            <a:rPr lang="zh-CN" altLang="en-US" sz="1800" kern="1200" dirty="0" smtClean="0">
              <a:solidFill>
                <a:schemeClr val="tx1"/>
              </a:solidFill>
            </a:rPr>
            <a:t>”</a:t>
          </a:r>
          <a:endParaRPr lang="zh-CN" altLang="en-US" sz="1800" kern="1200" dirty="0">
            <a:solidFill>
              <a:schemeClr val="tx1"/>
            </a:solidFill>
          </a:endParaRPr>
        </a:p>
      </dsp:txBody>
      <dsp:txXfrm>
        <a:off x="44715" y="14674"/>
        <a:ext cx="3392471" cy="471643"/>
      </dsp:txXfrm>
    </dsp:sp>
    <dsp:sp modelId="{8C32C9F8-604E-40AD-AC93-517DA2BE040E}">
      <dsp:nvSpPr>
        <dsp:cNvPr id="0" name=""/>
        <dsp:cNvSpPr/>
      </dsp:nvSpPr>
      <dsp:spPr>
        <a:xfrm>
          <a:off x="3591383" y="70277"/>
          <a:ext cx="295787" cy="360436"/>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solidFill>
              <a:schemeClr val="tx1"/>
            </a:solidFill>
          </a:endParaRPr>
        </a:p>
      </dsp:txBody>
      <dsp:txXfrm>
        <a:off x="3591383" y="142364"/>
        <a:ext cx="207051" cy="216262"/>
      </dsp:txXfrm>
    </dsp:sp>
    <dsp:sp modelId="{015A819C-D4CD-407B-AEC0-F5EA0A5B733E}">
      <dsp:nvSpPr>
        <dsp:cNvPr id="0" name=""/>
        <dsp:cNvSpPr/>
      </dsp:nvSpPr>
      <dsp:spPr>
        <a:xfrm>
          <a:off x="4009950" y="0"/>
          <a:ext cx="1453372" cy="500991"/>
        </a:xfrm>
        <a:prstGeom prst="roundRect">
          <a:avLst>
            <a:gd name="adj" fmla="val 10000"/>
          </a:avLst>
        </a:prstGeom>
        <a:solidFill>
          <a:srgbClr val="00B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1"/>
              </a:solidFill>
            </a:rPr>
            <a:t>Wdsrs1y28r</a:t>
          </a:r>
          <a:endParaRPr lang="zh-CN" sz="1800" kern="1200" dirty="0">
            <a:solidFill>
              <a:schemeClr val="tx1"/>
            </a:solidFill>
          </a:endParaRPr>
        </a:p>
      </dsp:txBody>
      <dsp:txXfrm>
        <a:off x="4024624" y="14674"/>
        <a:ext cx="1424024" cy="471643"/>
      </dsp:txXfrm>
    </dsp:sp>
    <dsp:sp modelId="{DA7F9408-0399-4D8D-9F21-C0C5DA451C77}">
      <dsp:nvSpPr>
        <dsp:cNvPr id="0" name=""/>
        <dsp:cNvSpPr/>
      </dsp:nvSpPr>
      <dsp:spPr>
        <a:xfrm>
          <a:off x="5608660" y="70277"/>
          <a:ext cx="308114" cy="360436"/>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zh-CN" altLang="en-US" sz="2500" kern="1200">
            <a:solidFill>
              <a:schemeClr val="tx1"/>
            </a:solidFill>
          </a:endParaRPr>
        </a:p>
      </dsp:txBody>
      <dsp:txXfrm>
        <a:off x="5608660" y="142364"/>
        <a:ext cx="215680" cy="216262"/>
      </dsp:txXfrm>
    </dsp:sp>
    <dsp:sp modelId="{EF5E8C8D-5DCF-4C88-9C55-6F4F2F983383}">
      <dsp:nvSpPr>
        <dsp:cNvPr id="0" name=""/>
        <dsp:cNvSpPr/>
      </dsp:nvSpPr>
      <dsp:spPr>
        <a:xfrm>
          <a:off x="6044671" y="0"/>
          <a:ext cx="1453372" cy="500991"/>
        </a:xfrm>
        <a:prstGeom prst="roundRect">
          <a:avLst>
            <a:gd name="adj" fmla="val 10000"/>
          </a:avLst>
        </a:prstGeom>
        <a:solidFill>
          <a:srgbClr val="00B05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altLang="zh-CN" sz="1800" kern="1200" dirty="0" smtClean="0">
              <a:solidFill>
                <a:schemeClr val="tx1"/>
              </a:solidFill>
            </a:rPr>
            <a:t>WdSrS1Y28r!</a:t>
          </a:r>
          <a:endParaRPr lang="zh-CN" sz="1800" kern="1200" dirty="0">
            <a:solidFill>
              <a:schemeClr val="tx1"/>
            </a:solidFill>
          </a:endParaRPr>
        </a:p>
      </dsp:txBody>
      <dsp:txXfrm>
        <a:off x="6059345" y="14674"/>
        <a:ext cx="1424024" cy="4716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AC351C0-6D6D-4B39-8738-A7C7486B0710}" type="datetimeFigureOut">
              <a:rPr lang="zh-CN" altLang="en-US"/>
              <a:pPr>
                <a:defRPr/>
              </a:pPr>
              <a:t>2018/3/25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4870BEF-24BB-4678-92B8-D9C03FCDED1A}" type="slidenum">
              <a:rPr lang="zh-CN" altLang="en-US"/>
              <a:pPr/>
              <a:t>‹#›</a:t>
            </a:fld>
            <a:endParaRPr lang="zh-CN" altLang="en-US"/>
          </a:p>
        </p:txBody>
      </p:sp>
    </p:spTree>
    <p:extLst>
      <p:ext uri="{BB962C8B-B14F-4D97-AF65-F5344CB8AC3E}">
        <p14:creationId xmlns:p14="http://schemas.microsoft.com/office/powerpoint/2010/main" val="2218320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s</a:t>
            </a: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B6D8C-6458-4548-BD75-3CEE170667F7}" type="slidenum">
              <a:rPr lang="zh-CN" altLang="en-US">
                <a:latin typeface="Calibri" panose="020F0502020204030204" pitchFamily="34" charset="0"/>
              </a:rPr>
              <a:pPr eaLnBrk="1" hangingPunct="1"/>
              <a:t>1</a:t>
            </a:fld>
            <a:endParaRPr lang="zh-CN" altLang="en-US">
              <a:latin typeface="Calibri" panose="020F0502020204030204" pitchFamily="34" charset="0"/>
            </a:endParaRPr>
          </a:p>
        </p:txBody>
      </p:sp>
    </p:spTree>
    <p:extLst>
      <p:ext uri="{BB962C8B-B14F-4D97-AF65-F5344CB8AC3E}">
        <p14:creationId xmlns:p14="http://schemas.microsoft.com/office/powerpoint/2010/main" val="1297139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services.msc</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32</a:t>
            </a:fld>
            <a:endParaRPr lang="en-US" altLang="zh-CN"/>
          </a:p>
        </p:txBody>
      </p:sp>
    </p:spTree>
    <p:extLst>
      <p:ext uri="{BB962C8B-B14F-4D97-AF65-F5344CB8AC3E}">
        <p14:creationId xmlns:p14="http://schemas.microsoft.com/office/powerpoint/2010/main" val="484709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37</a:t>
            </a:fld>
            <a:endParaRPr lang="zh-CN" altLang="en-US"/>
          </a:p>
        </p:txBody>
      </p:sp>
    </p:spTree>
    <p:extLst>
      <p:ext uri="{BB962C8B-B14F-4D97-AF65-F5344CB8AC3E}">
        <p14:creationId xmlns:p14="http://schemas.microsoft.com/office/powerpoint/2010/main" val="4258712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38</a:t>
            </a:fld>
            <a:endParaRPr lang="zh-CN" altLang="en-US"/>
          </a:p>
        </p:txBody>
      </p:sp>
    </p:spTree>
    <p:extLst>
      <p:ext uri="{BB962C8B-B14F-4D97-AF65-F5344CB8AC3E}">
        <p14:creationId xmlns:p14="http://schemas.microsoft.com/office/powerpoint/2010/main" val="387669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39</a:t>
            </a:fld>
            <a:endParaRPr lang="zh-CN" altLang="en-US"/>
          </a:p>
        </p:txBody>
      </p:sp>
    </p:spTree>
    <p:extLst>
      <p:ext uri="{BB962C8B-B14F-4D97-AF65-F5344CB8AC3E}">
        <p14:creationId xmlns:p14="http://schemas.microsoft.com/office/powerpoint/2010/main" val="129064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40</a:t>
            </a:fld>
            <a:endParaRPr lang="zh-CN" altLang="en-US"/>
          </a:p>
        </p:txBody>
      </p:sp>
    </p:spTree>
    <p:extLst>
      <p:ext uri="{BB962C8B-B14F-4D97-AF65-F5344CB8AC3E}">
        <p14:creationId xmlns:p14="http://schemas.microsoft.com/office/powerpoint/2010/main" val="332174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41</a:t>
            </a:fld>
            <a:endParaRPr lang="zh-CN" altLang="en-US"/>
          </a:p>
        </p:txBody>
      </p:sp>
    </p:spTree>
    <p:extLst>
      <p:ext uri="{BB962C8B-B14F-4D97-AF65-F5344CB8AC3E}">
        <p14:creationId xmlns:p14="http://schemas.microsoft.com/office/powerpoint/2010/main" val="186377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42</a:t>
            </a:fld>
            <a:endParaRPr lang="zh-CN" altLang="en-US"/>
          </a:p>
        </p:txBody>
      </p:sp>
    </p:spTree>
    <p:extLst>
      <p:ext uri="{BB962C8B-B14F-4D97-AF65-F5344CB8AC3E}">
        <p14:creationId xmlns:p14="http://schemas.microsoft.com/office/powerpoint/2010/main" val="58622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43</a:t>
            </a:fld>
            <a:endParaRPr lang="zh-CN" altLang="en-US"/>
          </a:p>
        </p:txBody>
      </p:sp>
    </p:spTree>
    <p:extLst>
      <p:ext uri="{BB962C8B-B14F-4D97-AF65-F5344CB8AC3E}">
        <p14:creationId xmlns:p14="http://schemas.microsoft.com/office/powerpoint/2010/main" val="2308663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44</a:t>
            </a:fld>
            <a:endParaRPr lang="zh-CN" altLang="en-US"/>
          </a:p>
        </p:txBody>
      </p:sp>
    </p:spTree>
    <p:extLst>
      <p:ext uri="{BB962C8B-B14F-4D97-AF65-F5344CB8AC3E}">
        <p14:creationId xmlns:p14="http://schemas.microsoft.com/office/powerpoint/2010/main" val="3598886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45</a:t>
            </a:fld>
            <a:endParaRPr lang="zh-CN" altLang="en-US"/>
          </a:p>
        </p:txBody>
      </p:sp>
    </p:spTree>
    <p:extLst>
      <p:ext uri="{BB962C8B-B14F-4D97-AF65-F5344CB8AC3E}">
        <p14:creationId xmlns:p14="http://schemas.microsoft.com/office/powerpoint/2010/main" val="309597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Rot="1" noChangeAspect="1" noChangeArrowheads="1" noTextEdit="1"/>
          </p:cNvSpPr>
          <p:nvPr>
            <p:ph type="sldImg"/>
          </p:nvPr>
        </p:nvSpPr>
        <p:spPr>
          <a:xfrm>
            <a:off x="460375" y="720725"/>
            <a:ext cx="6396038" cy="3598863"/>
          </a:xfrm>
          <a:ln/>
        </p:spPr>
      </p:sp>
      <p:sp>
        <p:nvSpPr>
          <p:cNvPr id="619523" name="Rectangle 3"/>
          <p:cNvSpPr>
            <a:spLocks noGrp="1" noChangeArrowheads="1"/>
          </p:cNvSpPr>
          <p:nvPr>
            <p:ph type="body" idx="1"/>
          </p:nvPr>
        </p:nvSpPr>
        <p:spPr>
          <a:xfrm>
            <a:off x="974924" y="4560086"/>
            <a:ext cx="5365352" cy="4320317"/>
          </a:xfrm>
          <a:noFill/>
          <a:ln/>
        </p:spPr>
        <p:txBody>
          <a:bodyPr/>
          <a:lstStyle/>
          <a:p>
            <a:endParaRPr lang="zh-CN" altLang="en-US" smtClean="0">
              <a:latin typeface="Arial" pitchFamily="34" charset="0"/>
            </a:endParaRPr>
          </a:p>
        </p:txBody>
      </p:sp>
    </p:spTree>
    <p:extLst>
      <p:ext uri="{BB962C8B-B14F-4D97-AF65-F5344CB8AC3E}">
        <p14:creationId xmlns:p14="http://schemas.microsoft.com/office/powerpoint/2010/main" val="3734214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46</a:t>
            </a:fld>
            <a:endParaRPr lang="zh-CN" altLang="en-US"/>
          </a:p>
        </p:txBody>
      </p:sp>
    </p:spTree>
    <p:extLst>
      <p:ext uri="{BB962C8B-B14F-4D97-AF65-F5344CB8AC3E}">
        <p14:creationId xmlns:p14="http://schemas.microsoft.com/office/powerpoint/2010/main" val="672113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47</a:t>
            </a:fld>
            <a:endParaRPr lang="zh-CN" altLang="en-US"/>
          </a:p>
        </p:txBody>
      </p:sp>
    </p:spTree>
    <p:extLst>
      <p:ext uri="{BB962C8B-B14F-4D97-AF65-F5344CB8AC3E}">
        <p14:creationId xmlns:p14="http://schemas.microsoft.com/office/powerpoint/2010/main" val="262852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48</a:t>
            </a:fld>
            <a:endParaRPr lang="zh-CN" altLang="en-US"/>
          </a:p>
        </p:txBody>
      </p:sp>
    </p:spTree>
    <p:extLst>
      <p:ext uri="{BB962C8B-B14F-4D97-AF65-F5344CB8AC3E}">
        <p14:creationId xmlns:p14="http://schemas.microsoft.com/office/powerpoint/2010/main" val="2836803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49</a:t>
            </a:fld>
            <a:endParaRPr lang="zh-CN" altLang="en-US"/>
          </a:p>
        </p:txBody>
      </p:sp>
    </p:spTree>
    <p:extLst>
      <p:ext uri="{BB962C8B-B14F-4D97-AF65-F5344CB8AC3E}">
        <p14:creationId xmlns:p14="http://schemas.microsoft.com/office/powerpoint/2010/main" val="1517249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50</a:t>
            </a:fld>
            <a:endParaRPr lang="zh-CN" altLang="en-US"/>
          </a:p>
        </p:txBody>
      </p:sp>
    </p:spTree>
    <p:extLst>
      <p:ext uri="{BB962C8B-B14F-4D97-AF65-F5344CB8AC3E}">
        <p14:creationId xmlns:p14="http://schemas.microsoft.com/office/powerpoint/2010/main" val="67620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51</a:t>
            </a:fld>
            <a:endParaRPr lang="zh-CN" altLang="en-US"/>
          </a:p>
        </p:txBody>
      </p:sp>
    </p:spTree>
    <p:extLst>
      <p:ext uri="{BB962C8B-B14F-4D97-AF65-F5344CB8AC3E}">
        <p14:creationId xmlns:p14="http://schemas.microsoft.com/office/powerpoint/2010/main" val="302078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52</a:t>
            </a:fld>
            <a:endParaRPr lang="zh-CN" altLang="en-US"/>
          </a:p>
        </p:txBody>
      </p:sp>
    </p:spTree>
    <p:extLst>
      <p:ext uri="{BB962C8B-B14F-4D97-AF65-F5344CB8AC3E}">
        <p14:creationId xmlns:p14="http://schemas.microsoft.com/office/powerpoint/2010/main" val="176901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53</a:t>
            </a:fld>
            <a:endParaRPr lang="zh-CN" altLang="en-US"/>
          </a:p>
        </p:txBody>
      </p:sp>
    </p:spTree>
    <p:extLst>
      <p:ext uri="{BB962C8B-B14F-4D97-AF65-F5344CB8AC3E}">
        <p14:creationId xmlns:p14="http://schemas.microsoft.com/office/powerpoint/2010/main" val="1581998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54</a:t>
            </a:fld>
            <a:endParaRPr lang="zh-CN" altLang="en-US"/>
          </a:p>
        </p:txBody>
      </p:sp>
    </p:spTree>
    <p:extLst>
      <p:ext uri="{BB962C8B-B14F-4D97-AF65-F5344CB8AC3E}">
        <p14:creationId xmlns:p14="http://schemas.microsoft.com/office/powerpoint/2010/main" val="651392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a:t>
            </a:r>
            <a:r>
              <a:rPr lang="zh-CN" altLang="en-US" dirty="0"/>
              <a:t>同时属于 </a:t>
            </a:r>
            <a:r>
              <a:rPr lang="en-US" altLang="zh-CN" dirty="0"/>
              <a:t>Group B </a:t>
            </a:r>
            <a:r>
              <a:rPr lang="zh-CN" altLang="en-US" dirty="0"/>
              <a:t>组和 </a:t>
            </a:r>
            <a:r>
              <a:rPr lang="en-US" altLang="zh-CN" dirty="0"/>
              <a:t>Group A </a:t>
            </a:r>
            <a:r>
              <a:rPr lang="zh-CN" altLang="en-US" dirty="0"/>
              <a:t>组。其中</a:t>
            </a:r>
            <a:r>
              <a:rPr lang="en-US" altLang="zh-CN" dirty="0"/>
              <a:t>,A</a:t>
            </a:r>
            <a:r>
              <a:rPr lang="zh-CN" altLang="en-US" dirty="0"/>
              <a:t>拥有对 </a:t>
            </a:r>
            <a:r>
              <a:rPr lang="en-US" altLang="zh-CN" dirty="0"/>
              <a:t>C</a:t>
            </a:r>
            <a:r>
              <a:rPr lang="zh-CN" altLang="en-US" dirty="0"/>
              <a:t>文件的读取权限，</a:t>
            </a:r>
            <a:r>
              <a:rPr lang="en-US" altLang="zh-CN" dirty="0"/>
              <a:t>Group B</a:t>
            </a:r>
            <a:r>
              <a:rPr lang="zh-CN" altLang="en-US" dirty="0"/>
              <a:t>拥有对 </a:t>
            </a:r>
            <a:r>
              <a:rPr lang="en-US" altLang="zh-CN" dirty="0"/>
              <a:t>c</a:t>
            </a:r>
            <a:r>
              <a:rPr lang="zh-CN" altLang="en-US" dirty="0"/>
              <a:t>文件的读取和写入权限，</a:t>
            </a:r>
            <a:r>
              <a:rPr lang="en-US" altLang="zh-CN" dirty="0"/>
              <a:t>Group A </a:t>
            </a:r>
            <a:r>
              <a:rPr lang="zh-CN" altLang="en-US" dirty="0"/>
              <a:t>则被禁止对 </a:t>
            </a:r>
            <a:r>
              <a:rPr lang="en-US" altLang="zh-CN" dirty="0"/>
              <a:t>File2 </a:t>
            </a:r>
            <a:r>
              <a:rPr lang="zh-CN" altLang="en-US" dirty="0"/>
              <a:t>的写操作。因此，拥有对</a:t>
            </a:r>
            <a:r>
              <a:rPr lang="en-US" altLang="zh-CN" dirty="0"/>
              <a:t>C</a:t>
            </a:r>
            <a:r>
              <a:rPr lang="zh-CN" altLang="en-US" dirty="0"/>
              <a:t>文件和</a:t>
            </a:r>
            <a:r>
              <a:rPr lang="en-US" altLang="zh-CN" dirty="0"/>
              <a:t>File1 </a:t>
            </a:r>
            <a:r>
              <a:rPr lang="zh-CN" altLang="en-US" dirty="0"/>
              <a:t>的读取和写入权限，但对 </a:t>
            </a:r>
            <a:r>
              <a:rPr lang="en-US" altLang="zh-CN" dirty="0"/>
              <a:t>File2 </a:t>
            </a:r>
            <a:r>
              <a:rPr lang="zh-CN" altLang="en-US" dirty="0"/>
              <a:t>只有读取权</a:t>
            </a:r>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55</a:t>
            </a:fld>
            <a:endParaRPr lang="zh-CN" altLang="en-US"/>
          </a:p>
        </p:txBody>
      </p:sp>
    </p:spTree>
    <p:extLst>
      <p:ext uri="{BB962C8B-B14F-4D97-AF65-F5344CB8AC3E}">
        <p14:creationId xmlns:p14="http://schemas.microsoft.com/office/powerpoint/2010/main" val="820934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GINA</a:t>
            </a:r>
            <a:r>
              <a:rPr lang="zh-CN" altLang="en-US" dirty="0" smtClean="0"/>
              <a:t>的全称为“</a:t>
            </a:r>
            <a:r>
              <a:rPr lang="en-US" altLang="zh-CN" dirty="0" smtClean="0"/>
              <a:t>Graphical Identification and Authentication”——</a:t>
            </a:r>
            <a:r>
              <a:rPr lang="zh-CN" altLang="en-US" dirty="0" smtClean="0"/>
              <a:t>图形化识别和验证。它是几个动态数据库文件，被</a:t>
            </a:r>
            <a:r>
              <a:rPr lang="en-US" altLang="zh-CN" dirty="0" smtClean="0"/>
              <a:t>winlogon.exe</a:t>
            </a:r>
            <a:r>
              <a:rPr lang="zh-CN" altLang="en-US" dirty="0" smtClean="0"/>
              <a:t>所调用，为其提供能够对用户身份进行识别和验 证的函数，并将用户的帐号和密码反馈给</a:t>
            </a:r>
            <a:r>
              <a:rPr lang="en-US" altLang="zh-CN" dirty="0" smtClean="0"/>
              <a:t>winlogon.exe</a:t>
            </a:r>
            <a:r>
              <a:rPr lang="zh-CN" altLang="en-US" dirty="0" smtClean="0"/>
              <a:t>。在登录过程中，“欢迎屏幕”和“登录对话框”就是</a:t>
            </a:r>
            <a:r>
              <a:rPr lang="en-US" altLang="zh-CN" dirty="0" smtClean="0"/>
              <a:t>GINA</a:t>
            </a:r>
            <a:r>
              <a:rPr lang="zh-CN" altLang="en-US" dirty="0" smtClean="0"/>
              <a:t>显示的。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7</a:t>
            </a:fld>
            <a:endParaRPr lang="en-US" altLang="zh-CN"/>
          </a:p>
        </p:txBody>
      </p:sp>
    </p:spTree>
    <p:extLst>
      <p:ext uri="{BB962C8B-B14F-4D97-AF65-F5344CB8AC3E}">
        <p14:creationId xmlns:p14="http://schemas.microsoft.com/office/powerpoint/2010/main" val="2950243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56</a:t>
            </a:fld>
            <a:endParaRPr lang="zh-CN" altLang="en-US"/>
          </a:p>
        </p:txBody>
      </p:sp>
    </p:spTree>
    <p:extLst>
      <p:ext uri="{BB962C8B-B14F-4D97-AF65-F5344CB8AC3E}">
        <p14:creationId xmlns:p14="http://schemas.microsoft.com/office/powerpoint/2010/main" val="275674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57</a:t>
            </a:fld>
            <a:endParaRPr lang="zh-CN" altLang="en-US"/>
          </a:p>
        </p:txBody>
      </p:sp>
    </p:spTree>
    <p:extLst>
      <p:ext uri="{BB962C8B-B14F-4D97-AF65-F5344CB8AC3E}">
        <p14:creationId xmlns:p14="http://schemas.microsoft.com/office/powerpoint/2010/main" val="987488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58</a:t>
            </a:fld>
            <a:endParaRPr lang="zh-CN" altLang="en-US"/>
          </a:p>
        </p:txBody>
      </p:sp>
    </p:spTree>
    <p:extLst>
      <p:ext uri="{BB962C8B-B14F-4D97-AF65-F5344CB8AC3E}">
        <p14:creationId xmlns:p14="http://schemas.microsoft.com/office/powerpoint/2010/main" val="1130072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59</a:t>
            </a:fld>
            <a:endParaRPr lang="zh-CN" altLang="en-US"/>
          </a:p>
        </p:txBody>
      </p:sp>
    </p:spTree>
    <p:extLst>
      <p:ext uri="{BB962C8B-B14F-4D97-AF65-F5344CB8AC3E}">
        <p14:creationId xmlns:p14="http://schemas.microsoft.com/office/powerpoint/2010/main" val="991614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60</a:t>
            </a:fld>
            <a:endParaRPr lang="zh-CN" altLang="en-US"/>
          </a:p>
        </p:txBody>
      </p:sp>
    </p:spTree>
    <p:extLst>
      <p:ext uri="{BB962C8B-B14F-4D97-AF65-F5344CB8AC3E}">
        <p14:creationId xmlns:p14="http://schemas.microsoft.com/office/powerpoint/2010/main" val="1334188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61</a:t>
            </a:fld>
            <a:endParaRPr lang="zh-CN" altLang="en-US"/>
          </a:p>
        </p:txBody>
      </p:sp>
    </p:spTree>
    <p:extLst>
      <p:ext uri="{BB962C8B-B14F-4D97-AF65-F5344CB8AC3E}">
        <p14:creationId xmlns:p14="http://schemas.microsoft.com/office/powerpoint/2010/main" val="3896225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62</a:t>
            </a:fld>
            <a:endParaRPr lang="zh-CN" altLang="en-US"/>
          </a:p>
        </p:txBody>
      </p:sp>
    </p:spTree>
    <p:extLst>
      <p:ext uri="{BB962C8B-B14F-4D97-AF65-F5344CB8AC3E}">
        <p14:creationId xmlns:p14="http://schemas.microsoft.com/office/powerpoint/2010/main" val="98344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63</a:t>
            </a:fld>
            <a:endParaRPr lang="zh-CN" altLang="en-US"/>
          </a:p>
        </p:txBody>
      </p:sp>
    </p:spTree>
    <p:extLst>
      <p:ext uri="{BB962C8B-B14F-4D97-AF65-F5344CB8AC3E}">
        <p14:creationId xmlns:p14="http://schemas.microsoft.com/office/powerpoint/2010/main" val="24294194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64</a:t>
            </a:fld>
            <a:endParaRPr lang="zh-CN" altLang="en-US"/>
          </a:p>
        </p:txBody>
      </p:sp>
    </p:spTree>
    <p:extLst>
      <p:ext uri="{BB962C8B-B14F-4D97-AF65-F5344CB8AC3E}">
        <p14:creationId xmlns:p14="http://schemas.microsoft.com/office/powerpoint/2010/main" val="2803419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65</a:t>
            </a:fld>
            <a:endParaRPr lang="zh-CN" altLang="en-US"/>
          </a:p>
        </p:txBody>
      </p:sp>
    </p:spTree>
    <p:extLst>
      <p:ext uri="{BB962C8B-B14F-4D97-AF65-F5344CB8AC3E}">
        <p14:creationId xmlns:p14="http://schemas.microsoft.com/office/powerpoint/2010/main" val="404216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dirty="0" smtClean="0"/>
              <a:t>NTLM</a:t>
            </a:r>
            <a:r>
              <a:rPr lang="zh-CN" altLang="en-US" dirty="0" smtClean="0"/>
              <a:t>是</a:t>
            </a:r>
            <a:r>
              <a:rPr lang="en-US" altLang="zh-CN" dirty="0" smtClean="0"/>
              <a:t>NT LAN Manager</a:t>
            </a:r>
            <a:r>
              <a:rPr lang="zh-CN" altLang="en-US" dirty="0" smtClean="0"/>
              <a:t>的缩写，这也说明了协议的来源。</a:t>
            </a:r>
            <a:r>
              <a:rPr lang="en-US" altLang="zh-CN" dirty="0" smtClean="0"/>
              <a:t>NTLM </a:t>
            </a:r>
            <a:r>
              <a:rPr lang="zh-CN" altLang="en-US" dirty="0" smtClean="0"/>
              <a:t>是 </a:t>
            </a:r>
            <a:r>
              <a:rPr lang="en-US" altLang="zh-CN" dirty="0" smtClean="0"/>
              <a:t>Windows NT </a:t>
            </a:r>
            <a:r>
              <a:rPr lang="zh-CN" altLang="en-US" dirty="0" smtClean="0"/>
              <a:t>早期版本的标准安全协议，</a:t>
            </a:r>
            <a:r>
              <a:rPr lang="en-US" altLang="zh-CN" dirty="0" smtClean="0"/>
              <a:t>Windows 2000 </a:t>
            </a:r>
            <a:r>
              <a:rPr lang="zh-CN" altLang="en-US" dirty="0" smtClean="0"/>
              <a:t>支持 </a:t>
            </a:r>
            <a:r>
              <a:rPr lang="en-US" altLang="zh-CN" dirty="0" smtClean="0"/>
              <a:t>NTLM </a:t>
            </a:r>
            <a:r>
              <a:rPr lang="zh-CN" altLang="en-US" dirty="0" smtClean="0"/>
              <a:t>是为了保持向后兼容。</a:t>
            </a:r>
            <a:r>
              <a:rPr lang="en-US" altLang="zh-CN" dirty="0" smtClean="0"/>
              <a:t>Windows 2000</a:t>
            </a:r>
            <a:r>
              <a:rPr lang="zh-CN" altLang="en-US" dirty="0" smtClean="0"/>
              <a:t>内置三种基本安全协议之一。</a:t>
            </a:r>
          </a:p>
          <a:p>
            <a:r>
              <a:rPr lang="zh-CN" altLang="en-US" dirty="0" smtClean="0"/>
              <a:t>从</a:t>
            </a:r>
            <a:r>
              <a:rPr lang="en-US" altLang="zh-CN" dirty="0" smtClean="0"/>
              <a:t>Win2000</a:t>
            </a:r>
            <a:r>
              <a:rPr lang="zh-CN" altLang="en-US" dirty="0" smtClean="0"/>
              <a:t>开始默认协议为</a:t>
            </a:r>
            <a:r>
              <a:rPr lang="en-US" altLang="zh-CN" dirty="0" err="1" smtClean="0"/>
              <a:t>Kerboros</a:t>
            </a:r>
            <a:r>
              <a:rPr lang="zh-CN" altLang="en-US" dirty="0" smtClean="0"/>
              <a:t>，下列情况会调用</a:t>
            </a:r>
            <a:r>
              <a:rPr lang="en-US" altLang="zh-CN" dirty="0" smtClean="0"/>
              <a:t>NTLM</a:t>
            </a:r>
            <a:r>
              <a:rPr lang="zh-CN" altLang="en-US" dirty="0" smtClean="0"/>
              <a:t>：</a:t>
            </a:r>
          </a:p>
          <a:p>
            <a:r>
              <a:rPr lang="zh-CN" altLang="en-US" dirty="0" smtClean="0"/>
              <a:t>　　遗留客户端或服务器需要登录到网络或本地时。</a:t>
            </a:r>
          </a:p>
          <a:p>
            <a:r>
              <a:rPr lang="zh-CN" altLang="en-US" dirty="0" smtClean="0"/>
              <a:t>　　</a:t>
            </a:r>
            <a:r>
              <a:rPr lang="en-US" altLang="zh-CN" dirty="0" smtClean="0"/>
              <a:t>UNIX</a:t>
            </a:r>
            <a:r>
              <a:rPr lang="zh-CN" altLang="en-US" dirty="0" smtClean="0"/>
              <a:t>客户端需要与</a:t>
            </a:r>
            <a:r>
              <a:rPr lang="en-US" altLang="zh-CN" dirty="0" smtClean="0"/>
              <a:t>NT</a:t>
            </a:r>
            <a:r>
              <a:rPr lang="zh-CN" altLang="en-US" dirty="0" smtClean="0"/>
              <a:t>服务器通话时。</a:t>
            </a:r>
          </a:p>
          <a:p>
            <a:r>
              <a:rPr lang="zh-CN" altLang="en-US" dirty="0" smtClean="0"/>
              <a:t>　　有正在使用验证</a:t>
            </a:r>
            <a:r>
              <a:rPr lang="en-US" altLang="zh-CN" dirty="0" smtClean="0"/>
              <a:t>NTLM</a:t>
            </a:r>
            <a:r>
              <a:rPr lang="zh-CN" altLang="en-US" dirty="0" smtClean="0"/>
              <a:t>的服务器信息块（</a:t>
            </a:r>
            <a:r>
              <a:rPr lang="en-US" altLang="zh-CN" dirty="0" smtClean="0"/>
              <a:t>SMB</a:t>
            </a:r>
            <a:r>
              <a:rPr lang="zh-CN" altLang="en-US" dirty="0" smtClean="0"/>
              <a:t>）后台程序的</a:t>
            </a:r>
            <a:r>
              <a:rPr lang="en-US" altLang="zh-CN" dirty="0" smtClean="0"/>
              <a:t>UNIX</a:t>
            </a:r>
            <a:r>
              <a:rPr lang="zh-CN" altLang="en-US" dirty="0" smtClean="0"/>
              <a:t>客户端时。</a:t>
            </a:r>
          </a:p>
          <a:p>
            <a:r>
              <a:rPr lang="zh-CN" altLang="en-US" dirty="0" smtClean="0"/>
              <a:t>　　也即认证方或被认证方有仅支持</a:t>
            </a:r>
            <a:r>
              <a:rPr lang="en-US" altLang="zh-CN" dirty="0" smtClean="0"/>
              <a:t>NTLM</a:t>
            </a:r>
            <a:r>
              <a:rPr lang="zh-CN" altLang="en-US" dirty="0" smtClean="0"/>
              <a:t>情况时。</a:t>
            </a:r>
          </a:p>
          <a:p>
            <a:endParaRPr lang="en-US" altLang="zh-CN" dirty="0" smtClean="0"/>
          </a:p>
          <a:p>
            <a:r>
              <a:rPr lang="zh-CN" altLang="en-US" dirty="0" smtClean="0"/>
              <a:t>它以挑战／响应（</a:t>
            </a:r>
            <a:r>
              <a:rPr lang="en-US" altLang="zh-CN" dirty="0" smtClean="0"/>
              <a:t>Challenge/Response</a:t>
            </a:r>
            <a:r>
              <a:rPr lang="zh-CN" altLang="en-US" dirty="0" smtClean="0"/>
              <a:t>）顺序为基础。</a:t>
            </a:r>
          </a:p>
          <a:p>
            <a:r>
              <a:rPr lang="zh-CN" altLang="en-US" dirty="0" smtClean="0"/>
              <a:t>　　</a:t>
            </a:r>
            <a:r>
              <a:rPr lang="en-US" altLang="zh-CN" dirty="0" smtClean="0"/>
              <a:t>1.</a:t>
            </a:r>
            <a:r>
              <a:rPr lang="zh-CN" altLang="en-US" dirty="0" smtClean="0"/>
              <a:t>客户端发送用户名和域名到服务器。</a:t>
            </a:r>
          </a:p>
          <a:p>
            <a:r>
              <a:rPr lang="zh-CN" altLang="en-US" dirty="0" smtClean="0"/>
              <a:t>　　</a:t>
            </a:r>
            <a:r>
              <a:rPr lang="en-US" altLang="zh-CN" dirty="0" smtClean="0"/>
              <a:t>2.</a:t>
            </a:r>
            <a:r>
              <a:rPr lang="zh-CN" altLang="en-US" dirty="0" smtClean="0"/>
              <a:t>服务器转发到域控制器</a:t>
            </a:r>
            <a:r>
              <a:rPr lang="en-US" altLang="zh-CN" dirty="0" smtClean="0"/>
              <a:t>DC</a:t>
            </a:r>
            <a:r>
              <a:rPr lang="zh-CN" altLang="en-US" dirty="0" smtClean="0"/>
              <a:t>。</a:t>
            </a:r>
          </a:p>
          <a:p>
            <a:r>
              <a:rPr lang="zh-CN" altLang="en-US" dirty="0" smtClean="0"/>
              <a:t>　　</a:t>
            </a:r>
            <a:r>
              <a:rPr lang="en-US" altLang="zh-CN" dirty="0" smtClean="0"/>
              <a:t>3.DC</a:t>
            </a:r>
            <a:r>
              <a:rPr lang="zh-CN" altLang="en-US" dirty="0" smtClean="0"/>
              <a:t>用客户端密码随机产生一个</a:t>
            </a:r>
            <a:r>
              <a:rPr lang="en-US" altLang="zh-CN" dirty="0" smtClean="0"/>
              <a:t>8</a:t>
            </a:r>
            <a:r>
              <a:rPr lang="zh-CN" altLang="en-US" dirty="0" smtClean="0"/>
              <a:t>字节得挑战</a:t>
            </a:r>
            <a:r>
              <a:rPr lang="en-US" altLang="zh-CN" dirty="0" smtClean="0"/>
              <a:t>(Challenge)</a:t>
            </a:r>
            <a:r>
              <a:rPr lang="zh-CN" altLang="en-US" dirty="0" smtClean="0"/>
              <a:t>，发送给服务器。</a:t>
            </a:r>
          </a:p>
          <a:p>
            <a:r>
              <a:rPr lang="zh-CN" altLang="en-US" dirty="0" smtClean="0"/>
              <a:t>　　</a:t>
            </a:r>
            <a:r>
              <a:rPr lang="en-US" altLang="zh-CN" dirty="0" smtClean="0"/>
              <a:t>4.</a:t>
            </a:r>
            <a:r>
              <a:rPr lang="zh-CN" altLang="en-US" dirty="0" smtClean="0"/>
              <a:t>服务器将挑战转发给客户端。</a:t>
            </a:r>
          </a:p>
          <a:p>
            <a:r>
              <a:rPr lang="zh-CN" altLang="en-US" dirty="0" smtClean="0"/>
              <a:t>　　</a:t>
            </a:r>
            <a:r>
              <a:rPr lang="en-US" altLang="zh-CN" dirty="0" smtClean="0"/>
              <a:t>5.</a:t>
            </a:r>
            <a:r>
              <a:rPr lang="zh-CN" altLang="en-US" dirty="0" smtClean="0"/>
              <a:t>客户端用密码经过</a:t>
            </a:r>
            <a:r>
              <a:rPr lang="en-US" altLang="zh-CN" dirty="0" smtClean="0"/>
              <a:t>hash</a:t>
            </a:r>
            <a:r>
              <a:rPr lang="zh-CN" altLang="en-US" dirty="0" smtClean="0"/>
              <a:t>及</a:t>
            </a:r>
            <a:r>
              <a:rPr lang="en-US" altLang="zh-CN" dirty="0" smtClean="0"/>
              <a:t>DES</a:t>
            </a:r>
            <a:r>
              <a:rPr lang="zh-CN" altLang="en-US" dirty="0" smtClean="0"/>
              <a:t>加密算法等操作得到一个加密结果响应</a:t>
            </a:r>
            <a:r>
              <a:rPr lang="en-US" altLang="zh-CN" dirty="0" smtClean="0"/>
              <a:t>(Response)</a:t>
            </a:r>
            <a:r>
              <a:rPr lang="zh-CN" altLang="en-US" dirty="0" smtClean="0"/>
              <a:t>发送给服务器。</a:t>
            </a:r>
          </a:p>
          <a:p>
            <a:r>
              <a:rPr lang="zh-CN" altLang="en-US" dirty="0" smtClean="0"/>
              <a:t>　　</a:t>
            </a:r>
            <a:r>
              <a:rPr lang="en-US" altLang="zh-CN" dirty="0" smtClean="0"/>
              <a:t>6.</a:t>
            </a:r>
            <a:r>
              <a:rPr lang="zh-CN" altLang="en-US" dirty="0" smtClean="0"/>
              <a:t>服务器将响应转发给</a:t>
            </a:r>
            <a:r>
              <a:rPr lang="en-US" altLang="zh-CN" dirty="0" smtClean="0"/>
              <a:t>DC</a:t>
            </a:r>
            <a:r>
              <a:rPr lang="zh-CN" altLang="en-US" dirty="0" smtClean="0"/>
              <a:t>。</a:t>
            </a:r>
          </a:p>
          <a:p>
            <a:r>
              <a:rPr lang="zh-CN" altLang="en-US" dirty="0" smtClean="0"/>
              <a:t>　　</a:t>
            </a:r>
            <a:r>
              <a:rPr lang="en-US" altLang="zh-CN" dirty="0" smtClean="0"/>
              <a:t>7.DC</a:t>
            </a:r>
            <a:r>
              <a:rPr lang="zh-CN" altLang="en-US" dirty="0" smtClean="0"/>
              <a:t>做同样操作验证客户端响应。</a:t>
            </a:r>
          </a:p>
          <a:p>
            <a:r>
              <a:rPr lang="zh-CN" altLang="en-US" dirty="0" smtClean="0"/>
              <a:t>　　</a:t>
            </a:r>
            <a:r>
              <a:rPr lang="en-US" altLang="zh-CN" dirty="0" smtClean="0"/>
              <a:t>8.</a:t>
            </a:r>
            <a:r>
              <a:rPr lang="zh-CN" altLang="en-US" dirty="0" smtClean="0"/>
              <a:t>验证结束，返回结果通知服务器。 </a:t>
            </a:r>
            <a:endParaRPr lang="en-US" altLang="zh-CN" dirty="0" smtClean="0"/>
          </a:p>
          <a:p>
            <a:r>
              <a:rPr lang="en-US" altLang="zh-CN" dirty="0" smtClean="0"/>
              <a:t>===========================</a:t>
            </a:r>
          </a:p>
          <a:p>
            <a:r>
              <a:rPr lang="en-US" altLang="zh-CN" dirty="0" smtClean="0"/>
              <a:t>Kerberos:</a:t>
            </a:r>
            <a:r>
              <a:rPr lang="zh-CN" altLang="en-US" dirty="0" smtClean="0"/>
              <a:t>网络认证协议，</a:t>
            </a:r>
            <a:r>
              <a:rPr lang="en-US" altLang="zh-CN" dirty="0" smtClean="0"/>
              <a:t>(Kerberos: Network Authentication Protocol)</a:t>
            </a:r>
          </a:p>
          <a:p>
            <a:r>
              <a:rPr lang="en-US" altLang="zh-CN" dirty="0" smtClean="0"/>
              <a:t>Kerberos </a:t>
            </a:r>
            <a:r>
              <a:rPr lang="zh-CN" altLang="en-US" dirty="0" smtClean="0"/>
              <a:t>是一种网络认证协议，其设计目标是通过密钥系统为客户机 </a:t>
            </a:r>
            <a:r>
              <a:rPr lang="en-US" altLang="zh-CN" dirty="0" smtClean="0"/>
              <a:t>/ </a:t>
            </a:r>
            <a:r>
              <a:rPr lang="zh-CN" altLang="en-US" dirty="0" smtClean="0"/>
              <a:t>服务器应用程序提供强大的认证服务。该认证过程的实现不依赖于主机操作系统的认证，无需基于主机地址的信任，不要求网络上所有主机的物理安全，并假定网络上传送的数据包可以被任意地读取、修改和插入数据。在以上情况下， </a:t>
            </a:r>
            <a:r>
              <a:rPr lang="en-US" altLang="zh-CN" dirty="0" smtClean="0"/>
              <a:t>Kerberos </a:t>
            </a:r>
            <a:r>
              <a:rPr lang="zh-CN" altLang="en-US" dirty="0" smtClean="0"/>
              <a:t>作为一种可信任的第三方认证服务，是通过传统的密码技术</a:t>
            </a:r>
            <a:r>
              <a:rPr lang="en-US" altLang="zh-CN" dirty="0" smtClean="0"/>
              <a:t>(</a:t>
            </a:r>
            <a:r>
              <a:rPr lang="zh-CN" altLang="en-US" dirty="0" smtClean="0"/>
              <a:t>如</a:t>
            </a:r>
            <a:r>
              <a:rPr lang="en-US" altLang="zh-CN" dirty="0" smtClean="0"/>
              <a:t>:</a:t>
            </a:r>
            <a:r>
              <a:rPr lang="zh-CN" altLang="en-US" dirty="0" smtClean="0"/>
              <a:t>共享密钥</a:t>
            </a:r>
            <a:r>
              <a:rPr lang="en-US" altLang="zh-CN" dirty="0" smtClean="0"/>
              <a:t>)</a:t>
            </a:r>
            <a:r>
              <a:rPr lang="zh-CN" altLang="en-US" dirty="0" smtClean="0"/>
              <a:t>执行认证服务的。</a:t>
            </a:r>
            <a:endParaRPr lang="en-US" altLang="zh-CN" dirty="0" smtClean="0"/>
          </a:p>
          <a:p>
            <a:endParaRPr lang="zh-CN" altLang="en-US" dirty="0" smtClean="0"/>
          </a:p>
          <a:p>
            <a:r>
              <a:rPr lang="zh-CN" altLang="en-US" dirty="0" smtClean="0"/>
              <a:t>认证过程具体如下</a:t>
            </a:r>
            <a:r>
              <a:rPr lang="en-US" altLang="zh-CN" dirty="0" smtClean="0"/>
              <a:t>:</a:t>
            </a:r>
          </a:p>
          <a:p>
            <a:r>
              <a:rPr lang="zh-CN" altLang="en-US" dirty="0" smtClean="0"/>
              <a:t>客户机向认证服务器</a:t>
            </a:r>
            <a:r>
              <a:rPr lang="en-US" altLang="zh-CN" dirty="0" smtClean="0"/>
              <a:t>(AS)</a:t>
            </a:r>
            <a:r>
              <a:rPr lang="zh-CN" altLang="en-US" dirty="0" smtClean="0"/>
              <a:t>发送请求，要求得到某服务器的证书，</a:t>
            </a:r>
            <a:endParaRPr lang="en-US" altLang="zh-CN" dirty="0" smtClean="0"/>
          </a:p>
          <a:p>
            <a:r>
              <a:rPr lang="zh-CN" altLang="en-US" dirty="0" smtClean="0"/>
              <a:t>然后 </a:t>
            </a:r>
            <a:r>
              <a:rPr lang="en-US" altLang="zh-CN" dirty="0" smtClean="0"/>
              <a:t>AS </a:t>
            </a:r>
            <a:r>
              <a:rPr lang="zh-CN" altLang="en-US" dirty="0" smtClean="0"/>
              <a:t>的响应包含这些用客户端密钥加密的证书。证书的构成为</a:t>
            </a:r>
            <a:r>
              <a:rPr lang="en-US" altLang="zh-CN" dirty="0" smtClean="0"/>
              <a:t>: 1) </a:t>
            </a:r>
            <a:r>
              <a:rPr lang="zh-CN" altLang="en-US" dirty="0" smtClean="0"/>
              <a:t>服务器 </a:t>
            </a:r>
            <a:r>
              <a:rPr lang="en-US" altLang="zh-CN" dirty="0" smtClean="0"/>
              <a:t>"ticket" ; 2) </a:t>
            </a:r>
            <a:r>
              <a:rPr lang="zh-CN" altLang="en-US" dirty="0" smtClean="0"/>
              <a:t>一个临时加密密钥</a:t>
            </a:r>
            <a:r>
              <a:rPr lang="en-US" altLang="zh-CN" dirty="0" smtClean="0"/>
              <a:t>(</a:t>
            </a:r>
            <a:r>
              <a:rPr lang="zh-CN" altLang="en-US" dirty="0" smtClean="0"/>
              <a:t>又称为会话密钥 </a:t>
            </a:r>
            <a:r>
              <a:rPr lang="en-US" altLang="zh-CN" dirty="0" smtClean="0"/>
              <a:t>"session key") </a:t>
            </a:r>
            <a:r>
              <a:rPr lang="zh-CN" altLang="en-US" dirty="0" smtClean="0"/>
              <a:t>。</a:t>
            </a:r>
            <a:endParaRPr lang="en-US" altLang="zh-CN" dirty="0" smtClean="0"/>
          </a:p>
          <a:p>
            <a:r>
              <a:rPr lang="zh-CN" altLang="en-US" dirty="0" smtClean="0"/>
              <a:t>客户机将 </a:t>
            </a:r>
            <a:r>
              <a:rPr lang="en-US" altLang="zh-CN" dirty="0" smtClean="0"/>
              <a:t>ticket (</a:t>
            </a:r>
            <a:r>
              <a:rPr lang="zh-CN" altLang="en-US" dirty="0" smtClean="0"/>
              <a:t>包括用服务器密钥加密的客户机身份和一份会话密钥的拷贝</a:t>
            </a:r>
            <a:r>
              <a:rPr lang="en-US" altLang="zh-CN" dirty="0" smtClean="0"/>
              <a:t>)</a:t>
            </a:r>
            <a:r>
              <a:rPr lang="zh-CN" altLang="en-US" dirty="0" smtClean="0"/>
              <a:t>传送到服务器上。</a:t>
            </a:r>
            <a:endParaRPr lang="en-US" altLang="zh-CN" dirty="0" smtClean="0"/>
          </a:p>
          <a:p>
            <a:r>
              <a:rPr lang="zh-CN" altLang="en-US" dirty="0" smtClean="0"/>
              <a:t>会话密钥可以</a:t>
            </a:r>
            <a:r>
              <a:rPr lang="en-US" altLang="zh-CN" dirty="0" smtClean="0"/>
              <a:t>(</a:t>
            </a:r>
            <a:r>
              <a:rPr lang="zh-CN" altLang="en-US" dirty="0" smtClean="0"/>
              <a:t>现已经由客户机和服务器共享</a:t>
            </a:r>
            <a:r>
              <a:rPr lang="en-US" altLang="zh-CN" dirty="0" smtClean="0"/>
              <a:t>)</a:t>
            </a:r>
            <a:r>
              <a:rPr lang="zh-CN" altLang="en-US" dirty="0" smtClean="0"/>
              <a:t>用来认证客户机或认证服务器，也可用来为通信双方以后的通讯提供加密服务，或通过交换独立子会话密钥为通信双方提供进一步的通信加密服务。</a:t>
            </a:r>
          </a:p>
          <a:p>
            <a:endParaRPr lang="zh-CN" altLang="en-US" dirty="0" smtClean="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8</a:t>
            </a:fld>
            <a:endParaRPr lang="en-US" altLang="zh-CN"/>
          </a:p>
        </p:txBody>
      </p:sp>
    </p:spTree>
    <p:extLst>
      <p:ext uri="{BB962C8B-B14F-4D97-AF65-F5344CB8AC3E}">
        <p14:creationId xmlns:p14="http://schemas.microsoft.com/office/powerpoint/2010/main" val="34161606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66</a:t>
            </a:fld>
            <a:endParaRPr lang="zh-CN" altLang="en-US"/>
          </a:p>
        </p:txBody>
      </p:sp>
    </p:spTree>
    <p:extLst>
      <p:ext uri="{BB962C8B-B14F-4D97-AF65-F5344CB8AC3E}">
        <p14:creationId xmlns:p14="http://schemas.microsoft.com/office/powerpoint/2010/main" val="729397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67</a:t>
            </a:fld>
            <a:endParaRPr lang="zh-CN" altLang="en-US"/>
          </a:p>
        </p:txBody>
      </p:sp>
    </p:spTree>
    <p:extLst>
      <p:ext uri="{BB962C8B-B14F-4D97-AF65-F5344CB8AC3E}">
        <p14:creationId xmlns:p14="http://schemas.microsoft.com/office/powerpoint/2010/main" val="38367234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68</a:t>
            </a:fld>
            <a:endParaRPr lang="zh-CN" altLang="en-US"/>
          </a:p>
        </p:txBody>
      </p:sp>
    </p:spTree>
    <p:extLst>
      <p:ext uri="{BB962C8B-B14F-4D97-AF65-F5344CB8AC3E}">
        <p14:creationId xmlns:p14="http://schemas.microsoft.com/office/powerpoint/2010/main" val="1178363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69</a:t>
            </a:fld>
            <a:endParaRPr lang="zh-CN" altLang="en-US"/>
          </a:p>
        </p:txBody>
      </p:sp>
    </p:spTree>
    <p:extLst>
      <p:ext uri="{BB962C8B-B14F-4D97-AF65-F5344CB8AC3E}">
        <p14:creationId xmlns:p14="http://schemas.microsoft.com/office/powerpoint/2010/main" val="4145498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870BEF-24BB-4678-92B8-D9C03FCDED1A}" type="slidenum">
              <a:rPr lang="zh-CN" altLang="en-US" smtClean="0"/>
              <a:pPr/>
              <a:t>70</a:t>
            </a:fld>
            <a:endParaRPr lang="zh-CN" altLang="en-US"/>
          </a:p>
        </p:txBody>
      </p:sp>
    </p:spTree>
    <p:extLst>
      <p:ext uri="{BB962C8B-B14F-4D97-AF65-F5344CB8AC3E}">
        <p14:creationId xmlns:p14="http://schemas.microsoft.com/office/powerpoint/2010/main" val="69765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本地安全策略命令 “</a:t>
            </a:r>
            <a:r>
              <a:rPr lang="en-US" altLang="zh-CN" dirty="0" err="1" smtClean="0"/>
              <a:t>secpol.msc</a:t>
            </a:r>
            <a:r>
              <a:rPr lang="en-US" altLang="zh-CN" dirty="0" smtClean="0"/>
              <a:t>“</a:t>
            </a:r>
          </a:p>
          <a:p>
            <a:r>
              <a:rPr lang="zh-CN" altLang="en-US" dirty="0" smtClean="0"/>
              <a:t>组策略命令 </a:t>
            </a:r>
            <a:r>
              <a:rPr lang="en-US" altLang="zh-CN" dirty="0" smtClean="0"/>
              <a:t>“</a:t>
            </a:r>
            <a:r>
              <a:rPr lang="en-US" altLang="zh-CN" dirty="0" err="1" smtClean="0"/>
              <a:t>gpedit.msc</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13</a:t>
            </a:fld>
            <a:endParaRPr lang="en-US" altLang="zh-CN"/>
          </a:p>
        </p:txBody>
      </p:sp>
    </p:spTree>
    <p:extLst>
      <p:ext uri="{BB962C8B-B14F-4D97-AF65-F5344CB8AC3E}">
        <p14:creationId xmlns:p14="http://schemas.microsoft.com/office/powerpoint/2010/main" val="52848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47728DD1-5DD7-446D-838A-20F3502B3214}" type="slidenum">
              <a:rPr lang="zh-CN" altLang="en-US" smtClean="0"/>
              <a:pPr>
                <a:defRPr/>
              </a:pPr>
              <a:t>14</a:t>
            </a:fld>
            <a:endParaRPr lang="zh-CN" altLang="en-US"/>
          </a:p>
        </p:txBody>
      </p:sp>
    </p:spTree>
    <p:extLst>
      <p:ext uri="{BB962C8B-B14F-4D97-AF65-F5344CB8AC3E}">
        <p14:creationId xmlns:p14="http://schemas.microsoft.com/office/powerpoint/2010/main" val="395365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Hotfix</a:t>
            </a:r>
            <a:r>
              <a:rPr lang="zh-CN" altLang="en-US" dirty="0" smtClean="0"/>
              <a:t>是针对某一个具体的系统漏洞或安全问题而发布的专门解决该漏洞或安全问题的小程序，通常称为修补程序。</a:t>
            </a:r>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15</a:t>
            </a:fld>
            <a:endParaRPr lang="en-US" altLang="zh-CN"/>
          </a:p>
        </p:txBody>
      </p:sp>
    </p:spTree>
    <p:extLst>
      <p:ext uri="{BB962C8B-B14F-4D97-AF65-F5344CB8AC3E}">
        <p14:creationId xmlns:p14="http://schemas.microsoft.com/office/powerpoint/2010/main" val="240254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把选项的作用都说清楚</a:t>
            </a:r>
            <a:endParaRPr lang="en-US" altLang="zh-CN" dirty="0" smtClean="0"/>
          </a:p>
          <a:p>
            <a:endParaRPr lang="en-US" altLang="zh-CN" dirty="0" smtClean="0"/>
          </a:p>
          <a:p>
            <a:r>
              <a:rPr lang="zh-CN" altLang="en-US" dirty="0" smtClean="0"/>
              <a:t>本地安全策略命令 “</a:t>
            </a:r>
            <a:r>
              <a:rPr lang="en-US" altLang="zh-CN" dirty="0" err="1" smtClean="0"/>
              <a:t>secpol.msc</a:t>
            </a:r>
            <a:r>
              <a:rPr lang="en-US" altLang="zh-CN" dirty="0" smtClean="0"/>
              <a:t>“</a:t>
            </a:r>
          </a:p>
          <a:p>
            <a:r>
              <a:rPr lang="zh-CN" altLang="en-US" dirty="0" smtClean="0"/>
              <a:t>组策略命令 “</a:t>
            </a:r>
            <a:r>
              <a:rPr lang="en-US" altLang="zh-CN" dirty="0" err="1" smtClean="0"/>
              <a:t>gpedit.msc</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B487D939-5749-4C63-8AED-0305FE88E523}" type="slidenum">
              <a:rPr lang="zh-CN" altLang="en-US" smtClean="0"/>
              <a:pPr>
                <a:defRPr/>
              </a:pPr>
              <a:t>18</a:t>
            </a:fld>
            <a:endParaRPr lang="en-US" altLang="zh-CN"/>
          </a:p>
        </p:txBody>
      </p:sp>
    </p:spTree>
    <p:extLst>
      <p:ext uri="{BB962C8B-B14F-4D97-AF65-F5344CB8AC3E}">
        <p14:creationId xmlns:p14="http://schemas.microsoft.com/office/powerpoint/2010/main" val="41367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regedit</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28</a:t>
            </a:fld>
            <a:endParaRPr lang="en-US" altLang="zh-CN"/>
          </a:p>
        </p:txBody>
      </p:sp>
    </p:spTree>
    <p:extLst>
      <p:ext uri="{BB962C8B-B14F-4D97-AF65-F5344CB8AC3E}">
        <p14:creationId xmlns:p14="http://schemas.microsoft.com/office/powerpoint/2010/main" val="53724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25895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75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800523" y="274639"/>
            <a:ext cx="781877"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9902891"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10704512" y="274639"/>
            <a:ext cx="0" cy="5851525"/>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Font typeface="Wingdings" panose="05000000000000000000" pitchFamily="2" charset="2"/>
              <a:buChar char="Ø"/>
              <a:defRPr/>
            </a:lvl1pPr>
            <a:lvl2pPr marL="742950" indent="-285750">
              <a:buFont typeface="Wingdings" panose="05000000000000000000" pitchFamily="2" charset="2"/>
              <a:buChar char="Ø"/>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Ø"/>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33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3558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994892"/>
            <a:ext cx="5384800" cy="5131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94890"/>
            <a:ext cx="5384800" cy="51312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8" name="直接连接符 7"/>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98072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836515"/>
            <a:ext cx="5386917"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98072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1836515"/>
            <a:ext cx="5389033" cy="428964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10" name="直接连接符 9"/>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468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6" name="直接连接符 5"/>
          <p:cNvCxnSpPr/>
          <p:nvPr userDrawn="1"/>
        </p:nvCxnSpPr>
        <p:spPr>
          <a:xfrm>
            <a:off x="609600" y="836712"/>
            <a:ext cx="10972800" cy="0"/>
          </a:xfrm>
          <a:prstGeom prst="line">
            <a:avLst/>
          </a:prstGeom>
          <a:ln w="25400">
            <a:solidFill>
              <a:srgbClr val="64C1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26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ctr"/>
          <a:lstStyle>
            <a:lvl1pPr algn="l">
              <a:defRPr sz="2800" b="1" u="none"/>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273051"/>
            <a:ext cx="6815667"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086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ctr"/>
          <a:lstStyle>
            <a:lvl1pPr algn="ctr">
              <a:defRPr sz="2000" b="1"/>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952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49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609600" y="980729"/>
            <a:ext cx="10972800" cy="514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11" descr="E:\公司素材\公司LOGO\白色透明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3933" y="6381751"/>
            <a:ext cx="127154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7"/>
          <p:cNvSpPr txBox="1">
            <a:spLocks noChangeArrowheads="1"/>
          </p:cNvSpPr>
          <p:nvPr userDrawn="1"/>
        </p:nvSpPr>
        <p:spPr bwMode="auto">
          <a:xfrm>
            <a:off x="8976321" y="6571954"/>
            <a:ext cx="3202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en-US" altLang="zh-CN" sz="1200" dirty="0">
                <a:solidFill>
                  <a:schemeClr val="bg1"/>
                </a:solidFill>
                <a:latin typeface="楷体" pitchFamily="49" charset="-122"/>
                <a:ea typeface="楷体" pitchFamily="49" charset="-122"/>
              </a:rPr>
              <a:t>© 2015</a:t>
            </a:r>
            <a:r>
              <a:rPr lang="zh-CN" altLang="en-US" sz="1200" dirty="0">
                <a:solidFill>
                  <a:schemeClr val="bg1"/>
                </a:solidFill>
                <a:latin typeface="楷体" pitchFamily="49" charset="-122"/>
                <a:ea typeface="楷体" pitchFamily="49" charset="-122"/>
              </a:rPr>
              <a:t>谷安天下版权所有</a:t>
            </a:r>
          </a:p>
        </p:txBody>
      </p:sp>
      <p:sp>
        <p:nvSpPr>
          <p:cNvPr id="2" name="文本框 1"/>
          <p:cNvSpPr txBox="1"/>
          <p:nvPr userDrawn="1"/>
        </p:nvSpPr>
        <p:spPr>
          <a:xfrm>
            <a:off x="7344139" y="6571953"/>
            <a:ext cx="1531188" cy="261610"/>
          </a:xfrm>
          <a:prstGeom prst="rect">
            <a:avLst/>
          </a:prstGeom>
          <a:noFill/>
        </p:spPr>
        <p:txBody>
          <a:bodyPr wrap="none" rtlCol="0">
            <a:spAutoFit/>
          </a:bodyPr>
          <a:lstStyle/>
          <a:p>
            <a:fld id="{B395237E-8500-4FE0-A669-5FCAC893D89F}" type="datetime8">
              <a:rPr lang="en-US" altLang="zh-CN" sz="1100" smtClean="0">
                <a:solidFill>
                  <a:schemeClr val="bg1"/>
                </a:solidFill>
              </a:rPr>
              <a:t>3/25/2018 8:39 AM</a:t>
            </a:fld>
            <a:endParaRPr lang="zh-CN" altLang="en-US" sz="1100" dirty="0">
              <a:solidFill>
                <a:schemeClr val="bg1"/>
              </a:solidFill>
            </a:endParaRPr>
          </a:p>
        </p:txBody>
      </p:sp>
      <p:sp>
        <p:nvSpPr>
          <p:cNvPr id="3" name="文本框 2"/>
          <p:cNvSpPr txBox="1"/>
          <p:nvPr userDrawn="1"/>
        </p:nvSpPr>
        <p:spPr>
          <a:xfrm>
            <a:off x="2364592" y="6571832"/>
            <a:ext cx="638316" cy="261610"/>
          </a:xfrm>
          <a:prstGeom prst="rect">
            <a:avLst/>
          </a:prstGeom>
          <a:noFill/>
        </p:spPr>
        <p:txBody>
          <a:bodyPr wrap="none" rtlCol="0">
            <a:spAutoFit/>
          </a:bodyPr>
          <a:lstStyle/>
          <a:p>
            <a:r>
              <a:rPr lang="zh-CN" altLang="en-US" sz="1100" dirty="0">
                <a:solidFill>
                  <a:schemeClr val="bg1"/>
                </a:solidFill>
              </a:rPr>
              <a:t>第</a:t>
            </a:r>
            <a:fld id="{37E5D1F4-5835-4861-BEE9-F37CD80E098F}" type="slidenum">
              <a:rPr lang="zh-CN" altLang="en-US" sz="1100" smtClean="0">
                <a:solidFill>
                  <a:schemeClr val="bg1"/>
                </a:solidFill>
              </a:rPr>
              <a:t>‹#›</a:t>
            </a:fld>
            <a:r>
              <a:rPr lang="zh-CN" altLang="en-US" sz="1100" dirty="0">
                <a:solidFill>
                  <a:schemeClr val="bg1"/>
                </a:solidFill>
              </a:rPr>
              <a:t>页</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fontAlgn="base" hangingPunct="1">
        <a:spcBef>
          <a:spcPct val="0"/>
        </a:spcBef>
        <a:spcAft>
          <a:spcPct val="0"/>
        </a:spcAft>
        <a:defRPr sz="3200" u="none" kern="12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3"/>
          <p:cNvSpPr>
            <a:spLocks noGrp="1"/>
          </p:cNvSpPr>
          <p:nvPr>
            <p:ph type="ctrTitle"/>
          </p:nvPr>
        </p:nvSpPr>
        <p:spPr>
          <a:xfrm>
            <a:off x="2711451" y="3728369"/>
            <a:ext cx="6804025" cy="1932879"/>
          </a:xfrm>
        </p:spPr>
        <p:txBody>
          <a:bodyPr/>
          <a:lstStyle/>
          <a:p>
            <a:pPr algn="ctr" eaLnBrk="1" hangingPunct="1"/>
            <a:r>
              <a:rPr lang="en-US" altLang="zh-CN" sz="3600" b="1">
                <a:solidFill>
                  <a:srgbClr val="64C100"/>
                </a:solidFill>
                <a:cs typeface="Adobe 黑体 Std R"/>
              </a:rPr>
              <a:t>windows</a:t>
            </a:r>
            <a:r>
              <a:rPr lang="zh-CN" altLang="en-US" sz="3600" b="1">
                <a:solidFill>
                  <a:srgbClr val="64C100"/>
                </a:solidFill>
                <a:cs typeface="Adobe 黑体 Std R"/>
              </a:rPr>
              <a:t>操作系统</a:t>
            </a:r>
            <a:r>
              <a:rPr lang="zh-CN" altLang="en-US" sz="3600" b="1" dirty="0">
                <a:solidFill>
                  <a:srgbClr val="64C100"/>
                </a:solidFill>
                <a:cs typeface="Adobe 黑体 Std R"/>
              </a:rPr>
              <a:t>安全</a:t>
            </a:r>
            <a:endParaRPr lang="en-US" sz="3600" b="1" dirty="0">
              <a:solidFill>
                <a:srgbClr val="64C100"/>
              </a:solidFill>
              <a:cs typeface="Adobe 黑体 Std R"/>
            </a:endParaRPr>
          </a:p>
        </p:txBody>
      </p:sp>
      <p:pic>
        <p:nvPicPr>
          <p:cNvPr id="13315" name="Picture 4" descr="E:\公司素材\公司LOGO\透明.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95251"/>
            <a:ext cx="1651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18"/>
          <p:cNvSpPr>
            <a:spLocks noChangeArrowheads="1"/>
          </p:cNvSpPr>
          <p:nvPr/>
        </p:nvSpPr>
        <p:spPr bwMode="auto">
          <a:xfrm>
            <a:off x="8185026" y="5877272"/>
            <a:ext cx="2303463"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marL="12700" indent="-12700"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110000"/>
              </a:lnSpc>
            </a:pPr>
            <a:r>
              <a:rPr lang="zh-CN" altLang="en-US"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rPr>
              <a:t>主讲：</a:t>
            </a:r>
            <a:endParaRPr lang="en-US" altLang="zh-CN" sz="1600" dirty="0">
              <a:solidFill>
                <a:srgbClr val="323433"/>
              </a:solidFill>
              <a:latin typeface="华文新魏" panose="02010800040101010101" pitchFamily="2" charset="-122"/>
              <a:ea typeface="华文新魏" panose="02010800040101010101" pitchFamily="2"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236407" cy="487363"/>
          </a:xfrm>
        </p:spPr>
        <p:txBody>
          <a:bodyPr/>
          <a:lstStyle/>
          <a:p>
            <a:r>
              <a:rPr lang="en-US" altLang="zh-CN" dirty="0"/>
              <a:t>Windows</a:t>
            </a:r>
            <a:r>
              <a:rPr lang="zh-CN" altLang="en-US" dirty="0"/>
              <a:t>系统访问控制</a:t>
            </a:r>
            <a:r>
              <a:rPr lang="en-US" altLang="zh-CN" dirty="0"/>
              <a:t>-</a:t>
            </a:r>
            <a:r>
              <a:rPr lang="zh-CN" altLang="en-US" dirty="0"/>
              <a:t>用户账户控制</a:t>
            </a:r>
          </a:p>
        </p:txBody>
      </p:sp>
      <p:sp>
        <p:nvSpPr>
          <p:cNvPr id="3" name="内容占位符 2"/>
          <p:cNvSpPr>
            <a:spLocks noGrp="1"/>
          </p:cNvSpPr>
          <p:nvPr>
            <p:ph idx="1"/>
          </p:nvPr>
        </p:nvSpPr>
        <p:spPr/>
        <p:txBody>
          <a:bodyPr/>
          <a:lstStyle/>
          <a:p>
            <a:r>
              <a:rPr lang="zh-CN" altLang="zh-CN" dirty="0"/>
              <a:t>用户帐户控制（</a:t>
            </a:r>
            <a:r>
              <a:rPr lang="en-US" altLang="zh-CN" dirty="0"/>
              <a:t>User Account Control</a:t>
            </a:r>
            <a:r>
              <a:rPr lang="zh-CN" altLang="zh-CN" dirty="0"/>
              <a:t>，</a:t>
            </a:r>
            <a:r>
              <a:rPr lang="en-US" altLang="zh-CN" dirty="0"/>
              <a:t>UAC</a:t>
            </a:r>
            <a:r>
              <a:rPr lang="zh-CN" altLang="zh-CN" dirty="0"/>
              <a:t>）</a:t>
            </a:r>
            <a:endParaRPr lang="en-US" altLang="zh-CN" dirty="0"/>
          </a:p>
          <a:p>
            <a:pPr lvl="1"/>
            <a:r>
              <a:rPr lang="zh-CN" altLang="zh-CN" dirty="0"/>
              <a:t>完全访问令牌</a:t>
            </a:r>
            <a:endParaRPr lang="en-US" altLang="zh-CN" dirty="0"/>
          </a:p>
          <a:p>
            <a:pPr lvl="1"/>
            <a:r>
              <a:rPr lang="zh-CN" altLang="zh-CN" dirty="0"/>
              <a:t>标准受限访问令牌</a:t>
            </a:r>
            <a:endParaRPr lang="en-US" altLang="zh-CN" dirty="0"/>
          </a:p>
          <a:p>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889" y="2780928"/>
            <a:ext cx="87915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40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文件系统安全</a:t>
            </a:r>
          </a:p>
        </p:txBody>
      </p:sp>
      <p:sp>
        <p:nvSpPr>
          <p:cNvPr id="3" name="内容占位符 2"/>
          <p:cNvSpPr>
            <a:spLocks noGrp="1"/>
          </p:cNvSpPr>
          <p:nvPr>
            <p:ph idx="1"/>
          </p:nvPr>
        </p:nvSpPr>
        <p:spPr/>
        <p:txBody>
          <a:bodyPr/>
          <a:lstStyle/>
          <a:p>
            <a:r>
              <a:rPr lang="en-US" altLang="zh-CN" dirty="0"/>
              <a:t>NTFS</a:t>
            </a:r>
            <a:r>
              <a:rPr lang="zh-CN" altLang="en-US" dirty="0"/>
              <a:t>文件系统权限控制（</a:t>
            </a:r>
            <a:r>
              <a:rPr lang="en-US" altLang="zh-CN" dirty="0"/>
              <a:t>ACL</a:t>
            </a:r>
            <a:r>
              <a:rPr lang="zh-CN" altLang="en-US" dirty="0"/>
              <a:t>）</a:t>
            </a:r>
            <a:endParaRPr lang="en-US" altLang="zh-CN" dirty="0"/>
          </a:p>
          <a:p>
            <a:pPr lvl="1"/>
            <a:r>
              <a:rPr lang="zh-CN" altLang="en-US" dirty="0"/>
              <a:t>文件、文件夹、注册表键值、打印机等对象</a:t>
            </a:r>
            <a:endParaRPr lang="en-US" altLang="zh-CN" dirty="0"/>
          </a:p>
          <a:p>
            <a:r>
              <a:rPr lang="zh-CN" altLang="en-US" dirty="0"/>
              <a:t>安全加密</a:t>
            </a:r>
            <a:endParaRPr lang="en-US" altLang="zh-CN" dirty="0"/>
          </a:p>
          <a:p>
            <a:pPr lvl="1"/>
            <a:r>
              <a:rPr lang="en-US" altLang="zh-CN" dirty="0"/>
              <a:t>EFS(EFS(Encrypting File System )</a:t>
            </a:r>
          </a:p>
          <a:p>
            <a:pPr lvl="2"/>
            <a:r>
              <a:rPr lang="en-US" altLang="zh-CN" dirty="0"/>
              <a:t>Windows</a:t>
            </a:r>
            <a:r>
              <a:rPr lang="zh-CN" altLang="en-US" dirty="0"/>
              <a:t>内置，与文件系统高度集成</a:t>
            </a:r>
            <a:endParaRPr lang="en-US" altLang="zh-CN" dirty="0"/>
          </a:p>
          <a:p>
            <a:pPr lvl="2"/>
            <a:r>
              <a:rPr lang="zh-CN" altLang="en-US" dirty="0"/>
              <a:t>对</a:t>
            </a:r>
            <a:r>
              <a:rPr lang="en-US" altLang="zh-CN" dirty="0"/>
              <a:t>windows</a:t>
            </a:r>
            <a:r>
              <a:rPr lang="zh-CN" altLang="en-US" dirty="0"/>
              <a:t>用户透明</a:t>
            </a:r>
            <a:endParaRPr lang="en-US" altLang="zh-CN" dirty="0"/>
          </a:p>
          <a:p>
            <a:pPr lvl="2"/>
            <a:r>
              <a:rPr lang="zh-CN" altLang="en-US" dirty="0"/>
              <a:t>对称与非对称算法结合</a:t>
            </a:r>
            <a:endParaRPr lang="en-US" altLang="zh-CN" dirty="0"/>
          </a:p>
          <a:p>
            <a:pPr lvl="1"/>
            <a:r>
              <a:rPr lang="en-US" altLang="zh-CN" dirty="0" err="1"/>
              <a:t>Bitlocker</a:t>
            </a:r>
            <a:endParaRPr lang="en-US" altLang="zh-CN" dirty="0"/>
          </a:p>
          <a:p>
            <a:pPr lvl="2"/>
            <a:r>
              <a:rPr lang="zh-CN" altLang="en-US" dirty="0"/>
              <a:t>对整个操作系统卷加密</a:t>
            </a:r>
            <a:endParaRPr lang="en-US" altLang="zh-CN" dirty="0"/>
          </a:p>
          <a:p>
            <a:pPr lvl="2"/>
            <a:r>
              <a:rPr lang="zh-CN" altLang="en-US" dirty="0"/>
              <a:t>解决设备物理丢失安全问题</a:t>
            </a:r>
          </a:p>
          <a:p>
            <a:endParaRPr lang="zh-CN" altLang="en-US" dirty="0"/>
          </a:p>
        </p:txBody>
      </p:sp>
      <p:pic>
        <p:nvPicPr>
          <p:cNvPr id="5" name="图片 4"/>
          <p:cNvPicPr/>
          <p:nvPr/>
        </p:nvPicPr>
        <p:blipFill>
          <a:blip r:embed="rId2" cstate="print"/>
          <a:srcRect/>
          <a:stretch>
            <a:fillRect/>
          </a:stretch>
        </p:blipFill>
        <p:spPr bwMode="auto">
          <a:xfrm>
            <a:off x="7176121" y="3861049"/>
            <a:ext cx="3223341" cy="2199459"/>
          </a:xfrm>
          <a:prstGeom prst="rect">
            <a:avLst/>
          </a:prstGeom>
          <a:noFill/>
          <a:ln w="9525">
            <a:noFill/>
            <a:miter lim="800000"/>
            <a:headEnd/>
            <a:tailEnd/>
          </a:ln>
        </p:spPr>
      </p:pic>
    </p:spTree>
    <p:extLst>
      <p:ext uri="{BB962C8B-B14F-4D97-AF65-F5344CB8AC3E}">
        <p14:creationId xmlns:p14="http://schemas.microsoft.com/office/powerpoint/2010/main" val="3570683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系统审计机制</a:t>
            </a:r>
            <a:endParaRPr lang="zh-CN" altLang="en-US" dirty="0"/>
          </a:p>
        </p:txBody>
      </p:sp>
      <p:sp>
        <p:nvSpPr>
          <p:cNvPr id="3" name="内容占位符 2"/>
          <p:cNvSpPr>
            <a:spLocks noGrp="1"/>
          </p:cNvSpPr>
          <p:nvPr>
            <p:ph idx="1"/>
          </p:nvPr>
        </p:nvSpPr>
        <p:spPr/>
        <p:txBody>
          <a:bodyPr/>
          <a:lstStyle/>
          <a:p>
            <a:r>
              <a:rPr lang="en-US" altLang="zh-CN" dirty="0" smtClean="0"/>
              <a:t>Windows</a:t>
            </a:r>
            <a:r>
              <a:rPr lang="zh-CN" altLang="en-US" dirty="0" smtClean="0"/>
              <a:t>日志</a:t>
            </a:r>
            <a:endParaRPr lang="en-US" altLang="zh-CN" dirty="0" smtClean="0"/>
          </a:p>
          <a:p>
            <a:pPr lvl="1"/>
            <a:r>
              <a:rPr lang="zh-CN" altLang="en-US" dirty="0"/>
              <a:t>系</a:t>
            </a:r>
            <a:r>
              <a:rPr lang="zh-CN" altLang="en-US" dirty="0" smtClean="0"/>
              <a:t>统</a:t>
            </a:r>
            <a:endParaRPr lang="en-US" altLang="zh-CN" dirty="0"/>
          </a:p>
          <a:p>
            <a:pPr lvl="1"/>
            <a:r>
              <a:rPr lang="zh-CN" altLang="en-US" dirty="0"/>
              <a:t>应用程</a:t>
            </a:r>
            <a:r>
              <a:rPr lang="zh-CN" altLang="en-US" dirty="0" smtClean="0"/>
              <a:t>序</a:t>
            </a:r>
            <a:endParaRPr lang="en-US" altLang="zh-CN" dirty="0"/>
          </a:p>
          <a:p>
            <a:pPr lvl="1"/>
            <a:r>
              <a:rPr lang="zh-CN" altLang="en-US" dirty="0"/>
              <a:t>安</a:t>
            </a:r>
            <a:r>
              <a:rPr lang="zh-CN" altLang="en-US" dirty="0" smtClean="0"/>
              <a:t>全</a:t>
            </a:r>
            <a:endParaRPr lang="en-US" altLang="zh-CN" dirty="0" smtClean="0"/>
          </a:p>
          <a:p>
            <a:pPr lvl="1"/>
            <a:r>
              <a:rPr lang="zh-CN" altLang="en-US" dirty="0"/>
              <a:t>设</a:t>
            </a:r>
            <a:r>
              <a:rPr lang="zh-CN" altLang="en-US" dirty="0" smtClean="0"/>
              <a:t>置</a:t>
            </a:r>
            <a:endParaRPr lang="en-US" altLang="zh-CN" dirty="0" smtClean="0"/>
          </a:p>
          <a:p>
            <a:r>
              <a:rPr lang="zh-CN" altLang="en-US" dirty="0"/>
              <a:t>应</a:t>
            </a:r>
            <a:r>
              <a:rPr lang="zh-CN" altLang="en-US" dirty="0" smtClean="0"/>
              <a:t>用程序和服务日志</a:t>
            </a:r>
            <a:endParaRPr lang="en-US" altLang="zh-CN" dirty="0" smtClean="0"/>
          </a:p>
          <a:p>
            <a:r>
              <a:rPr lang="zh-CN" altLang="en-US" dirty="0"/>
              <a:t>应</a:t>
            </a:r>
            <a:r>
              <a:rPr lang="zh-CN" altLang="en-US" dirty="0" smtClean="0"/>
              <a:t>用访问日志</a:t>
            </a:r>
            <a:endParaRPr lang="en-US" altLang="zh-CN" dirty="0" smtClean="0"/>
          </a:p>
          <a:p>
            <a:pPr lvl="1"/>
            <a:r>
              <a:rPr lang="en-US" altLang="zh-CN" dirty="0" smtClean="0"/>
              <a:t>FTP</a:t>
            </a:r>
            <a:r>
              <a:rPr lang="zh-CN" altLang="en-US" dirty="0" smtClean="0"/>
              <a:t>访问日志</a:t>
            </a:r>
            <a:endParaRPr lang="en-US" altLang="zh-CN" dirty="0" smtClean="0"/>
          </a:p>
          <a:p>
            <a:pPr lvl="1"/>
            <a:r>
              <a:rPr lang="en-US" altLang="zh-CN" dirty="0" smtClean="0"/>
              <a:t>IIS</a:t>
            </a:r>
            <a:r>
              <a:rPr lang="zh-CN" altLang="en-US" dirty="0" smtClean="0"/>
              <a:t>访问日志</a:t>
            </a:r>
            <a:endParaRPr lang="en-US" altLang="zh-CN" dirty="0" smtClean="0"/>
          </a:p>
        </p:txBody>
      </p:sp>
      <p:pic>
        <p:nvPicPr>
          <p:cNvPr id="5" name="图片 4"/>
          <p:cNvPicPr>
            <a:picLocks noChangeAspect="1"/>
          </p:cNvPicPr>
          <p:nvPr/>
        </p:nvPicPr>
        <p:blipFill>
          <a:blip r:embed="rId2"/>
          <a:stretch>
            <a:fillRect/>
          </a:stretch>
        </p:blipFill>
        <p:spPr>
          <a:xfrm>
            <a:off x="7212125" y="1055414"/>
            <a:ext cx="3248025" cy="5334000"/>
          </a:xfrm>
          <a:prstGeom prst="rect">
            <a:avLst/>
          </a:prstGeom>
        </p:spPr>
      </p:pic>
    </p:spTree>
    <p:extLst>
      <p:ext uri="{BB962C8B-B14F-4D97-AF65-F5344CB8AC3E}">
        <p14:creationId xmlns:p14="http://schemas.microsoft.com/office/powerpoint/2010/main" val="3856903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系统安全策略</a:t>
            </a:r>
            <a:endParaRPr lang="zh-CN" altLang="en-US" dirty="0"/>
          </a:p>
        </p:txBody>
      </p:sp>
      <p:sp>
        <p:nvSpPr>
          <p:cNvPr id="3" name="内容占位符 2"/>
          <p:cNvSpPr>
            <a:spLocks noGrp="1"/>
          </p:cNvSpPr>
          <p:nvPr>
            <p:ph idx="1"/>
          </p:nvPr>
        </p:nvSpPr>
        <p:spPr/>
        <p:txBody>
          <a:bodyPr/>
          <a:lstStyle/>
          <a:p>
            <a:r>
              <a:rPr lang="zh-CN" altLang="en-US" dirty="0"/>
              <a:t>账户策略</a:t>
            </a:r>
            <a:endParaRPr lang="en-US" altLang="zh-CN" dirty="0"/>
          </a:p>
          <a:p>
            <a:pPr lvl="1"/>
            <a:r>
              <a:rPr lang="zh-CN" altLang="en-US" dirty="0"/>
              <a:t>密码策略</a:t>
            </a:r>
            <a:endParaRPr lang="en-US" altLang="zh-CN" dirty="0"/>
          </a:p>
          <a:p>
            <a:pPr lvl="1"/>
            <a:r>
              <a:rPr lang="zh-CN" altLang="en-US" dirty="0"/>
              <a:t>账户锁定策略</a:t>
            </a:r>
            <a:endParaRPr lang="en-US" altLang="zh-CN" dirty="0"/>
          </a:p>
          <a:p>
            <a:r>
              <a:rPr lang="zh-CN" altLang="en-US" dirty="0"/>
              <a:t>本地策略</a:t>
            </a:r>
            <a:endParaRPr lang="en-US" altLang="zh-CN" dirty="0"/>
          </a:p>
          <a:p>
            <a:pPr lvl="1"/>
            <a:r>
              <a:rPr lang="zh-CN" altLang="en-US" dirty="0"/>
              <a:t>审核策略</a:t>
            </a:r>
            <a:endParaRPr lang="en-US" altLang="zh-CN" dirty="0"/>
          </a:p>
          <a:p>
            <a:pPr lvl="1"/>
            <a:r>
              <a:rPr lang="zh-CN" altLang="en-US" dirty="0"/>
              <a:t>用户权限分配</a:t>
            </a:r>
            <a:endParaRPr lang="en-US" altLang="zh-CN" dirty="0"/>
          </a:p>
          <a:p>
            <a:pPr lvl="1"/>
            <a:r>
              <a:rPr lang="zh-CN" altLang="en-US" dirty="0"/>
              <a:t>安全选项</a:t>
            </a:r>
            <a:endParaRPr lang="en-US" altLang="zh-CN" dirty="0"/>
          </a:p>
          <a:p>
            <a:r>
              <a:rPr lang="en-US" altLang="zh-CN" dirty="0"/>
              <a:t>……</a:t>
            </a:r>
            <a:endParaRPr lang="zh-CN" altLang="en-US" dirty="0"/>
          </a:p>
          <a:p>
            <a:endParaRPr lang="zh-CN" altLang="en-US" dirty="0"/>
          </a:p>
        </p:txBody>
      </p:sp>
      <p:pic>
        <p:nvPicPr>
          <p:cNvPr id="5" name="图片 4"/>
          <p:cNvPicPr>
            <a:picLocks noChangeAspect="1"/>
          </p:cNvPicPr>
          <p:nvPr/>
        </p:nvPicPr>
        <p:blipFill>
          <a:blip r:embed="rId3"/>
          <a:stretch>
            <a:fillRect/>
          </a:stretch>
        </p:blipFill>
        <p:spPr>
          <a:xfrm>
            <a:off x="5447928" y="1295687"/>
            <a:ext cx="4944202" cy="3990476"/>
          </a:xfrm>
          <a:prstGeom prst="rect">
            <a:avLst/>
          </a:prstGeom>
        </p:spPr>
      </p:pic>
    </p:spTree>
    <p:extLst>
      <p:ext uri="{BB962C8B-B14F-4D97-AF65-F5344CB8AC3E}">
        <p14:creationId xmlns:p14="http://schemas.microsoft.com/office/powerpoint/2010/main" val="3631865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Windows</a:t>
            </a:r>
            <a:r>
              <a:rPr lang="zh-CN" altLang="en-US" dirty="0" smtClean="0"/>
              <a:t>系统安全</a:t>
            </a:r>
            <a:r>
              <a:rPr lang="zh-CN" altLang="en-US" dirty="0"/>
              <a:t>配置</a:t>
            </a:r>
          </a:p>
        </p:txBody>
      </p:sp>
      <p:sp>
        <p:nvSpPr>
          <p:cNvPr id="3" name="内容占位符 2"/>
          <p:cNvSpPr>
            <a:spLocks noGrp="1"/>
          </p:cNvSpPr>
          <p:nvPr>
            <p:ph idx="1"/>
          </p:nvPr>
        </p:nvSpPr>
        <p:spPr>
          <a:xfrm>
            <a:off x="609600" y="980728"/>
            <a:ext cx="10972800" cy="5040695"/>
          </a:xfrm>
        </p:spPr>
        <p:txBody>
          <a:bodyPr/>
          <a:lstStyle/>
          <a:p>
            <a:pPr>
              <a:defRPr/>
            </a:pPr>
            <a:r>
              <a:rPr lang="en-US" altLang="zh-CN" dirty="0" smtClean="0"/>
              <a:t>1</a:t>
            </a:r>
            <a:r>
              <a:rPr lang="zh-CN" altLang="en-US" dirty="0" smtClean="0"/>
              <a:t>、</a:t>
            </a:r>
            <a:r>
              <a:rPr lang="zh-CN" altLang="en-US" dirty="0"/>
              <a:t>安</a:t>
            </a:r>
            <a:r>
              <a:rPr lang="zh-CN" altLang="en-US" dirty="0" smtClean="0"/>
              <a:t>全配置前置工作</a:t>
            </a:r>
            <a:endParaRPr lang="en-US" altLang="zh-CN" dirty="0" smtClean="0"/>
          </a:p>
          <a:p>
            <a:pPr>
              <a:defRPr/>
            </a:pPr>
            <a:r>
              <a:rPr lang="en-US" altLang="zh-CN" dirty="0" smtClean="0"/>
              <a:t>2</a:t>
            </a:r>
            <a:r>
              <a:rPr lang="zh-CN" altLang="en-US" dirty="0" smtClean="0"/>
              <a:t>、账号安全设置</a:t>
            </a:r>
            <a:endParaRPr lang="en-US" altLang="zh-CN" dirty="0" smtClean="0"/>
          </a:p>
          <a:p>
            <a:pPr>
              <a:defRPr/>
            </a:pPr>
            <a:r>
              <a:rPr lang="en-US" altLang="zh-CN" dirty="0" smtClean="0"/>
              <a:t>3</a:t>
            </a:r>
            <a:r>
              <a:rPr lang="zh-CN" altLang="en-US" dirty="0" smtClean="0"/>
              <a:t>、关闭自动播放</a:t>
            </a:r>
            <a:endParaRPr lang="en-US" altLang="zh-CN" dirty="0" smtClean="0"/>
          </a:p>
          <a:p>
            <a:pPr>
              <a:defRPr/>
            </a:pPr>
            <a:r>
              <a:rPr lang="en-US" altLang="zh-CN" dirty="0" smtClean="0"/>
              <a:t>4</a:t>
            </a:r>
            <a:r>
              <a:rPr lang="zh-CN" altLang="en-US" dirty="0" smtClean="0"/>
              <a:t>、远程访问控制</a:t>
            </a:r>
            <a:endParaRPr lang="en-US" altLang="zh-CN" dirty="0" smtClean="0"/>
          </a:p>
          <a:p>
            <a:pPr>
              <a:defRPr/>
            </a:pPr>
            <a:r>
              <a:rPr lang="en-US" altLang="zh-CN" dirty="0" smtClean="0"/>
              <a:t>5</a:t>
            </a:r>
            <a:r>
              <a:rPr lang="zh-CN" altLang="en-US" dirty="0" smtClean="0"/>
              <a:t>、</a:t>
            </a:r>
            <a:r>
              <a:rPr lang="zh-CN" altLang="en-US" dirty="0"/>
              <a:t>本地安全策略</a:t>
            </a:r>
            <a:endParaRPr lang="en-US" altLang="zh-CN" dirty="0" smtClean="0"/>
          </a:p>
          <a:p>
            <a:pPr>
              <a:defRPr/>
            </a:pPr>
            <a:r>
              <a:rPr lang="en-US" altLang="zh-CN" dirty="0" smtClean="0"/>
              <a:t>6</a:t>
            </a:r>
            <a:r>
              <a:rPr lang="zh-CN" altLang="en-US" dirty="0" smtClean="0"/>
              <a:t>、</a:t>
            </a:r>
            <a:r>
              <a:rPr lang="zh-CN" altLang="en-US" dirty="0"/>
              <a:t>服</a:t>
            </a:r>
            <a:r>
              <a:rPr lang="zh-CN" altLang="en-US" dirty="0" smtClean="0"/>
              <a:t>务运行安全设置</a:t>
            </a:r>
            <a:endParaRPr lang="en-US" altLang="zh-CN" dirty="0" smtClean="0"/>
          </a:p>
          <a:p>
            <a:pPr>
              <a:defRPr/>
            </a:pPr>
            <a:r>
              <a:rPr lang="en-US" altLang="zh-CN" dirty="0" smtClean="0"/>
              <a:t>7</a:t>
            </a:r>
            <a:r>
              <a:rPr lang="zh-CN" altLang="en-US" dirty="0"/>
              <a:t>、使用第三方安</a:t>
            </a:r>
            <a:r>
              <a:rPr lang="zh-CN" altLang="en-US" dirty="0" smtClean="0"/>
              <a:t>全增强软件</a:t>
            </a:r>
            <a:endParaRPr lang="en-US" altLang="zh-CN" dirty="0" smtClean="0"/>
          </a:p>
        </p:txBody>
      </p:sp>
    </p:spTree>
    <p:extLst>
      <p:ext uri="{BB962C8B-B14F-4D97-AF65-F5344CB8AC3E}">
        <p14:creationId xmlns:p14="http://schemas.microsoft.com/office/powerpoint/2010/main" val="4194831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安全设置</a:t>
            </a:r>
            <a:r>
              <a:rPr lang="en-US" altLang="zh-CN" dirty="0" smtClean="0"/>
              <a:t>1-</a:t>
            </a:r>
            <a:r>
              <a:rPr lang="zh-CN" altLang="en-US" dirty="0" smtClean="0"/>
              <a:t>前置工作</a:t>
            </a:r>
            <a:endParaRPr lang="zh-CN" altLang="en-US" dirty="0"/>
          </a:p>
        </p:txBody>
      </p:sp>
      <p:sp>
        <p:nvSpPr>
          <p:cNvPr id="3" name="内容占位符 2"/>
          <p:cNvSpPr>
            <a:spLocks noGrp="1"/>
          </p:cNvSpPr>
          <p:nvPr>
            <p:ph idx="1"/>
          </p:nvPr>
        </p:nvSpPr>
        <p:spPr/>
        <p:txBody>
          <a:bodyPr/>
          <a:lstStyle/>
          <a:p>
            <a:r>
              <a:rPr lang="zh-CN" altLang="en-US" dirty="0" smtClean="0"/>
              <a:t>安全的安装</a:t>
            </a:r>
            <a:endParaRPr lang="en-US" altLang="zh-CN" dirty="0" smtClean="0"/>
          </a:p>
          <a:p>
            <a:pPr lvl="1"/>
            <a:r>
              <a:rPr lang="zh-CN" altLang="en-US" dirty="0" smtClean="0"/>
              <a:t>分区设置：不要只使用一个分区</a:t>
            </a:r>
            <a:endParaRPr lang="en-US" altLang="zh-CN" dirty="0" smtClean="0"/>
          </a:p>
          <a:p>
            <a:pPr lvl="1"/>
            <a:r>
              <a:rPr lang="zh-CN" altLang="en-US" dirty="0" smtClean="0"/>
              <a:t>系统补丁：</a:t>
            </a:r>
            <a:r>
              <a:rPr lang="en-US" altLang="zh-CN" dirty="0" err="1" smtClean="0"/>
              <a:t>SP+Hotfix</a:t>
            </a:r>
            <a:endParaRPr lang="en-US" altLang="zh-CN" dirty="0"/>
          </a:p>
          <a:p>
            <a:r>
              <a:rPr lang="zh-CN" altLang="en-US" dirty="0"/>
              <a:t>补</a:t>
            </a:r>
            <a:r>
              <a:rPr lang="zh-CN" altLang="en-US" dirty="0" smtClean="0"/>
              <a:t>丁更新设置：</a:t>
            </a:r>
            <a:endParaRPr lang="en-US" altLang="zh-CN" dirty="0" smtClean="0"/>
          </a:p>
          <a:p>
            <a:pPr lvl="1"/>
            <a:r>
              <a:rPr lang="zh-CN" altLang="en-US" dirty="0"/>
              <a:t>检</a:t>
            </a:r>
            <a:r>
              <a:rPr lang="zh-CN" altLang="en-US" dirty="0" smtClean="0"/>
              <a:t>查更新</a:t>
            </a:r>
            <a:endParaRPr lang="en-US" altLang="zh-CN" dirty="0" smtClean="0"/>
          </a:p>
          <a:p>
            <a:pPr lvl="1"/>
            <a:r>
              <a:rPr lang="zh-CN" altLang="en-US" dirty="0" smtClean="0"/>
              <a:t>自动下载安装或手动</a:t>
            </a:r>
            <a:endParaRPr lang="en-US" altLang="zh-CN" dirty="0" smtClean="0"/>
          </a:p>
        </p:txBody>
      </p:sp>
      <p:pic>
        <p:nvPicPr>
          <p:cNvPr id="5" name="图片 4"/>
          <p:cNvPicPr>
            <a:picLocks noChangeAspect="1"/>
          </p:cNvPicPr>
          <p:nvPr/>
        </p:nvPicPr>
        <p:blipFill>
          <a:blip r:embed="rId3" cstate="print"/>
          <a:stretch>
            <a:fillRect/>
          </a:stretch>
        </p:blipFill>
        <p:spPr>
          <a:xfrm>
            <a:off x="6420036" y="2708920"/>
            <a:ext cx="3931130" cy="3381040"/>
          </a:xfrm>
          <a:prstGeom prst="rect">
            <a:avLst/>
          </a:prstGeom>
        </p:spPr>
      </p:pic>
    </p:spTree>
    <p:extLst>
      <p:ext uri="{BB962C8B-B14F-4D97-AF65-F5344CB8AC3E}">
        <p14:creationId xmlns:p14="http://schemas.microsoft.com/office/powerpoint/2010/main" val="1371560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安全配置</a:t>
            </a:r>
            <a:r>
              <a:rPr lang="en-US" altLang="zh-CN" dirty="0" smtClean="0"/>
              <a:t>2-</a:t>
            </a:r>
            <a:r>
              <a:rPr lang="zh-CN" altLang="en-US" dirty="0" smtClean="0"/>
              <a:t>账号安全设置</a:t>
            </a:r>
            <a:endParaRPr lang="zh-CN" altLang="en-US" dirty="0"/>
          </a:p>
        </p:txBody>
      </p:sp>
      <p:sp>
        <p:nvSpPr>
          <p:cNvPr id="3" name="内容占位符 2"/>
          <p:cNvSpPr>
            <a:spLocks noGrp="1"/>
          </p:cNvSpPr>
          <p:nvPr>
            <p:ph idx="1"/>
          </p:nvPr>
        </p:nvSpPr>
        <p:spPr/>
        <p:txBody>
          <a:bodyPr/>
          <a:lstStyle/>
          <a:p>
            <a:r>
              <a:rPr lang="zh-CN" altLang="en-US" dirty="0" smtClean="0"/>
              <a:t>账号安全设置</a:t>
            </a:r>
            <a:endParaRPr lang="en-US" altLang="zh-CN" dirty="0" smtClean="0"/>
          </a:p>
          <a:p>
            <a:r>
              <a:rPr lang="zh-CN" altLang="en-US" dirty="0" smtClean="0"/>
              <a:t>系统账号策略设置</a:t>
            </a:r>
            <a:endParaRPr lang="en-US" altLang="zh-CN" dirty="0"/>
          </a:p>
          <a:p>
            <a:r>
              <a:rPr lang="zh-CN" altLang="en-US" dirty="0" smtClean="0"/>
              <a:t>账号安</a:t>
            </a:r>
            <a:r>
              <a:rPr lang="zh-CN" altLang="en-US" dirty="0"/>
              <a:t>全选</a:t>
            </a:r>
            <a:r>
              <a:rPr lang="zh-CN" altLang="en-US" dirty="0" smtClean="0"/>
              <a:t>项设置</a:t>
            </a:r>
            <a:endParaRPr lang="en-US" altLang="zh-CN" dirty="0"/>
          </a:p>
        </p:txBody>
      </p:sp>
    </p:spTree>
    <p:extLst>
      <p:ext uri="{BB962C8B-B14F-4D97-AF65-F5344CB8AC3E}">
        <p14:creationId xmlns:p14="http://schemas.microsoft.com/office/powerpoint/2010/main" val="4234690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账号安全设置</a:t>
            </a:r>
            <a:r>
              <a:rPr lang="en-US" altLang="zh-CN" dirty="0" smtClean="0"/>
              <a:t>-</a:t>
            </a:r>
            <a:r>
              <a:rPr lang="zh-CN" altLang="en-US" dirty="0" smtClean="0"/>
              <a:t>保护账号安全</a:t>
            </a:r>
            <a:endParaRPr lang="zh-CN" altLang="en-US" dirty="0"/>
          </a:p>
        </p:txBody>
      </p:sp>
      <p:sp>
        <p:nvSpPr>
          <p:cNvPr id="3" name="内容占位符 2"/>
          <p:cNvSpPr>
            <a:spLocks noGrp="1"/>
          </p:cNvSpPr>
          <p:nvPr>
            <p:ph idx="1"/>
          </p:nvPr>
        </p:nvSpPr>
        <p:spPr/>
        <p:txBody>
          <a:bodyPr/>
          <a:lstStyle/>
          <a:p>
            <a:r>
              <a:rPr lang="zh-CN" altLang="en-US" dirty="0" smtClean="0"/>
              <a:t>默认管理账户</a:t>
            </a:r>
            <a:r>
              <a:rPr lang="en-US" altLang="zh-CN" dirty="0" smtClean="0"/>
              <a:t>administrator</a:t>
            </a:r>
            <a:r>
              <a:rPr lang="zh-CN" altLang="en-US" dirty="0" smtClean="0"/>
              <a:t>更名</a:t>
            </a:r>
            <a:endParaRPr lang="en-US" altLang="zh-CN" dirty="0" smtClean="0"/>
          </a:p>
          <a:p>
            <a:r>
              <a:rPr lang="zh-CN" altLang="en-US" dirty="0"/>
              <a:t>设</a:t>
            </a:r>
            <a:r>
              <a:rPr lang="zh-CN" altLang="en-US" dirty="0" smtClean="0"/>
              <a:t>置“好”的口令</a:t>
            </a:r>
            <a:endParaRPr lang="en-US" altLang="zh-CN" dirty="0" smtClean="0"/>
          </a:p>
          <a:p>
            <a:pPr lvl="1"/>
            <a:r>
              <a:rPr lang="zh-CN" altLang="en-US" dirty="0" smtClean="0"/>
              <a:t>自己容易记、别人不好猜</a:t>
            </a:r>
            <a:endParaRPr lang="en-US" altLang="zh-CN" dirty="0" smtClean="0"/>
          </a:p>
          <a:p>
            <a:pPr lvl="1"/>
            <a:r>
              <a:rPr lang="zh-CN" altLang="en-US" dirty="0" smtClean="0"/>
              <a:t>不安全口令实例：</a:t>
            </a:r>
            <a:r>
              <a:rPr lang="en-US" altLang="zh-CN" dirty="0"/>
              <a:t>ZAQ!@</a:t>
            </a:r>
            <a:r>
              <a:rPr lang="en-US" altLang="zh-CN" dirty="0" smtClean="0"/>
              <a:t>WSXzaq12wsx</a:t>
            </a:r>
          </a:p>
          <a:p>
            <a:pPr lvl="1"/>
            <a:r>
              <a:rPr lang="zh-CN" altLang="en-US" dirty="0"/>
              <a:t>安</a:t>
            </a:r>
            <a:r>
              <a:rPr lang="zh-CN" altLang="en-US" dirty="0" smtClean="0"/>
              <a:t>全口令实例</a:t>
            </a:r>
            <a:r>
              <a:rPr lang="en-US" altLang="zh-CN" dirty="0" smtClean="0"/>
              <a:t>:</a:t>
            </a:r>
            <a:r>
              <a:rPr lang="en-US" altLang="zh-CN" sz="2800" dirty="0"/>
              <a:t> WdSrS1Y28r!</a:t>
            </a:r>
            <a:endParaRPr lang="zh-CN" altLang="zh-CN" sz="2800" dirty="0"/>
          </a:p>
          <a:p>
            <a:pPr marL="457200" lvl="1" indent="0">
              <a:buNone/>
            </a:pPr>
            <a:endParaRPr lang="en-US" altLang="zh-CN" dirty="0"/>
          </a:p>
          <a:p>
            <a:pPr lvl="1"/>
            <a:endParaRPr lang="en-US" altLang="zh-CN" dirty="0" smtClean="0"/>
          </a:p>
          <a:p>
            <a:pPr lvl="1"/>
            <a:endParaRPr lang="en-US" altLang="zh-CN" dirty="0"/>
          </a:p>
          <a:p>
            <a:pPr marL="457200" lvl="1" indent="0">
              <a:buNone/>
            </a:pPr>
            <a:endParaRPr lang="en-US" altLang="zh-CN" dirty="0" smtClean="0"/>
          </a:p>
          <a:p>
            <a:endParaRPr lang="zh-CN" altLang="en-US" dirty="0"/>
          </a:p>
        </p:txBody>
      </p:sp>
      <p:graphicFrame>
        <p:nvGraphicFramePr>
          <p:cNvPr id="6" name="图示 5"/>
          <p:cNvGraphicFramePr/>
          <p:nvPr>
            <p:extLst/>
          </p:nvPr>
        </p:nvGraphicFramePr>
        <p:xfrm>
          <a:off x="2931982" y="3969061"/>
          <a:ext cx="7504826" cy="500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8248" y="1844824"/>
            <a:ext cx="210856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标注 7"/>
          <p:cNvSpPr/>
          <p:nvPr/>
        </p:nvSpPr>
        <p:spPr>
          <a:xfrm>
            <a:off x="5715000" y="5373216"/>
            <a:ext cx="4533900" cy="756084"/>
          </a:xfrm>
          <a:prstGeom prst="wedgeRectCallout">
            <a:avLst>
              <a:gd name="adj1" fmla="val 15187"/>
              <a:gd name="adj2" fmla="val -17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稍</a:t>
            </a:r>
            <a:r>
              <a:rPr lang="zh-CN" altLang="en-US" dirty="0" smtClean="0">
                <a:solidFill>
                  <a:schemeClr val="tx1"/>
                </a:solidFill>
              </a:rPr>
              <a:t>作变形：单</a:t>
            </a:r>
            <a:r>
              <a:rPr lang="zh-CN" altLang="en-US" dirty="0">
                <a:solidFill>
                  <a:schemeClr val="tx1"/>
                </a:solidFill>
              </a:rPr>
              <a:t>数字母大写，最后加个感叹号</a:t>
            </a:r>
          </a:p>
        </p:txBody>
      </p:sp>
    </p:spTree>
    <p:extLst>
      <p:ext uri="{BB962C8B-B14F-4D97-AF65-F5344CB8AC3E}">
        <p14:creationId xmlns:p14="http://schemas.microsoft.com/office/powerpoint/2010/main" val="1511025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账号安全设置</a:t>
            </a:r>
            <a:r>
              <a:rPr lang="en-US" altLang="zh-CN" dirty="0" smtClean="0"/>
              <a:t>-</a:t>
            </a:r>
            <a:r>
              <a:rPr lang="zh-CN" altLang="en-US" dirty="0" smtClean="0"/>
              <a:t>系统账号策略</a:t>
            </a:r>
            <a:endParaRPr lang="zh-CN" altLang="en-US" dirty="0"/>
          </a:p>
        </p:txBody>
      </p:sp>
      <p:sp>
        <p:nvSpPr>
          <p:cNvPr id="3" name="内容占位符 2"/>
          <p:cNvSpPr>
            <a:spLocks noGrp="1"/>
          </p:cNvSpPr>
          <p:nvPr>
            <p:ph idx="1"/>
          </p:nvPr>
        </p:nvSpPr>
        <p:spPr/>
        <p:txBody>
          <a:bodyPr/>
          <a:lstStyle/>
          <a:p>
            <a:r>
              <a:rPr lang="zh-CN" altLang="en-US" dirty="0" smtClean="0"/>
              <a:t>密码策略：避免系统出现弱口令</a:t>
            </a:r>
            <a:endParaRPr lang="en-US" altLang="zh-CN" dirty="0" smtClean="0"/>
          </a:p>
          <a:p>
            <a:pPr lvl="1"/>
            <a:r>
              <a:rPr lang="zh-CN" altLang="en-US" dirty="0" smtClean="0"/>
              <a:t>密码必须符合复杂性要求</a:t>
            </a:r>
            <a:endParaRPr lang="en-US" altLang="zh-CN" dirty="0" smtClean="0"/>
          </a:p>
          <a:p>
            <a:pPr lvl="1"/>
            <a:r>
              <a:rPr lang="zh-CN" altLang="en-US" dirty="0" smtClean="0"/>
              <a:t>密码长度最小值</a:t>
            </a:r>
            <a:endParaRPr lang="en-US" altLang="zh-CN" dirty="0" smtClean="0"/>
          </a:p>
          <a:p>
            <a:pPr lvl="1"/>
            <a:r>
              <a:rPr lang="zh-CN" altLang="en-US" dirty="0" smtClean="0"/>
              <a:t>密码最短使用期限</a:t>
            </a:r>
            <a:endParaRPr lang="en-US" altLang="zh-CN" dirty="0" smtClean="0"/>
          </a:p>
          <a:p>
            <a:pPr lvl="1"/>
            <a:r>
              <a:rPr lang="zh-CN" altLang="en-US" dirty="0"/>
              <a:t>密</a:t>
            </a:r>
            <a:r>
              <a:rPr lang="zh-CN" altLang="en-US" dirty="0" smtClean="0"/>
              <a:t>码最长使用期限</a:t>
            </a:r>
            <a:endParaRPr lang="en-US" altLang="zh-CN" dirty="0" smtClean="0"/>
          </a:p>
          <a:p>
            <a:pPr lvl="1"/>
            <a:r>
              <a:rPr lang="zh-CN" altLang="en-US" dirty="0"/>
              <a:t>强</a:t>
            </a:r>
            <a:r>
              <a:rPr lang="zh-CN" altLang="en-US" dirty="0" smtClean="0"/>
              <a:t>制密码历史</a:t>
            </a:r>
            <a:endParaRPr lang="en-US" altLang="zh-CN" dirty="0" smtClean="0"/>
          </a:p>
          <a:p>
            <a:pPr lvl="1"/>
            <a:r>
              <a:rPr lang="zh-CN" altLang="en-US" dirty="0" smtClean="0"/>
              <a:t>用可还原的加密来存储密码</a:t>
            </a:r>
            <a:endParaRPr lang="en-US" altLang="zh-CN" dirty="0" smtClean="0"/>
          </a:p>
          <a:p>
            <a:pPr lvl="1"/>
            <a:endParaRPr lang="zh-CN" altLang="en-US" dirty="0"/>
          </a:p>
        </p:txBody>
      </p:sp>
      <p:pic>
        <p:nvPicPr>
          <p:cNvPr id="5" name="Picture 3"/>
          <p:cNvPicPr>
            <a:picLocks noChangeAspect="1" noChangeArrowheads="1"/>
          </p:cNvPicPr>
          <p:nvPr/>
        </p:nvPicPr>
        <p:blipFill>
          <a:blip r:embed="rId3" cstate="print"/>
          <a:srcRect/>
          <a:stretch>
            <a:fillRect/>
          </a:stretch>
        </p:blipFill>
        <p:spPr bwMode="auto">
          <a:xfrm>
            <a:off x="7107388" y="1844825"/>
            <a:ext cx="3566292" cy="4300711"/>
          </a:xfrm>
          <a:prstGeom prst="rect">
            <a:avLst/>
          </a:prstGeom>
          <a:noFill/>
          <a:ln w="9525">
            <a:noFill/>
            <a:miter lim="800000"/>
            <a:headEnd/>
            <a:tailEnd/>
          </a:ln>
        </p:spPr>
      </p:pic>
    </p:spTree>
    <p:extLst>
      <p:ext uri="{BB962C8B-B14F-4D97-AF65-F5344CB8AC3E}">
        <p14:creationId xmlns:p14="http://schemas.microsoft.com/office/powerpoint/2010/main" val="1341259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账号安全设置</a:t>
            </a:r>
            <a:r>
              <a:rPr lang="en-US" altLang="zh-CN" dirty="0" smtClean="0"/>
              <a:t>-</a:t>
            </a:r>
            <a:r>
              <a:rPr lang="zh-CN" altLang="en-US" dirty="0" smtClean="0"/>
              <a:t>账号锁定策略</a:t>
            </a:r>
            <a:endParaRPr lang="zh-CN" altLang="en-US" dirty="0"/>
          </a:p>
        </p:txBody>
      </p:sp>
      <p:sp>
        <p:nvSpPr>
          <p:cNvPr id="3" name="内容占位符 2"/>
          <p:cNvSpPr>
            <a:spLocks noGrp="1"/>
          </p:cNvSpPr>
          <p:nvPr>
            <p:ph idx="1"/>
          </p:nvPr>
        </p:nvSpPr>
        <p:spPr/>
        <p:txBody>
          <a:bodyPr/>
          <a:lstStyle/>
          <a:p>
            <a:r>
              <a:rPr lang="zh-CN" altLang="en-US" dirty="0" smtClean="0"/>
              <a:t>账号锁定策略：应对口令暴力破解</a:t>
            </a:r>
            <a:endParaRPr lang="en-US" altLang="zh-CN" dirty="0" smtClean="0"/>
          </a:p>
          <a:p>
            <a:pPr lvl="1"/>
            <a:r>
              <a:rPr lang="zh-CN" altLang="en-US" dirty="0" smtClean="0"/>
              <a:t>账号锁定时间</a:t>
            </a:r>
            <a:endParaRPr lang="en-US" altLang="zh-CN" dirty="0" smtClean="0"/>
          </a:p>
          <a:p>
            <a:pPr lvl="1"/>
            <a:r>
              <a:rPr lang="zh-CN" altLang="en-US" dirty="0" smtClean="0"/>
              <a:t>账号锁定阀值</a:t>
            </a:r>
            <a:endParaRPr lang="en-US" altLang="zh-CN" dirty="0" smtClean="0"/>
          </a:p>
          <a:p>
            <a:pPr lvl="1"/>
            <a:r>
              <a:rPr lang="zh-CN" altLang="en-US" dirty="0"/>
              <a:t>重</a:t>
            </a:r>
            <a:r>
              <a:rPr lang="zh-CN" altLang="en-US" dirty="0" smtClean="0"/>
              <a:t>置账号锁定计数器</a:t>
            </a:r>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6823" y="1988841"/>
            <a:ext cx="3607813" cy="430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606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A2350-A4CA-4373-935A-63772E832868}"/>
              </a:ext>
            </a:extLst>
          </p:cNvPr>
          <p:cNvSpPr>
            <a:spLocks noGrp="1"/>
          </p:cNvSpPr>
          <p:nvPr>
            <p:ph type="title"/>
          </p:nvPr>
        </p:nvSpPr>
        <p:spPr/>
        <p:txBody>
          <a:bodyPr/>
          <a:lstStyle/>
          <a:p>
            <a:r>
              <a:rPr lang="zh-CN" altLang="en-US"/>
              <a:t>知识</a:t>
            </a:r>
            <a:r>
              <a:rPr lang="zh-CN" altLang="en-US" dirty="0"/>
              <a:t>体系</a:t>
            </a:r>
          </a:p>
        </p:txBody>
      </p:sp>
      <p:sp>
        <p:nvSpPr>
          <p:cNvPr id="43" name="灯片编号占位符 4">
            <a:extLst>
              <a:ext uri="{FF2B5EF4-FFF2-40B4-BE49-F238E27FC236}">
                <a16:creationId xmlns:a16="http://schemas.microsoft.com/office/drawing/2014/main" id="{96FAB31A-5402-420F-B6A4-743D2BD3442E}"/>
              </a:ext>
            </a:extLst>
          </p:cNvPr>
          <p:cNvSpPr txBox="1">
            <a:spLocks/>
          </p:cNvSpPr>
          <p:nvPr/>
        </p:nvSpPr>
        <p:spPr>
          <a:xfrm>
            <a:off x="4191000" y="6505575"/>
            <a:ext cx="838200" cy="261938"/>
          </a:xfrm>
          <a:prstGeom prst="rect">
            <a:avLst/>
          </a:prstGeom>
          <a:noFill/>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8257DB9-2D9E-4A4D-AE3F-C5CFAF25B303}" type="slidenum">
              <a:rPr lang="zh-CN" altLang="en-US" smtClean="0"/>
              <a:pPr/>
              <a:t>2</a:t>
            </a:fld>
            <a:endParaRPr lang="en-US" altLang="zh-CN"/>
          </a:p>
        </p:txBody>
      </p:sp>
      <p:sp>
        <p:nvSpPr>
          <p:cNvPr id="44" name="Line 3">
            <a:extLst>
              <a:ext uri="{FF2B5EF4-FFF2-40B4-BE49-F238E27FC236}">
                <a16:creationId xmlns:a16="http://schemas.microsoft.com/office/drawing/2014/main" id="{70C0E0B1-2CEF-4E8A-A6E9-1C1DE39EF6C6}"/>
              </a:ext>
            </a:extLst>
          </p:cNvPr>
          <p:cNvSpPr>
            <a:spLocks noChangeShapeType="1"/>
          </p:cNvSpPr>
          <p:nvPr/>
        </p:nvSpPr>
        <p:spPr bwMode="auto">
          <a:xfrm>
            <a:off x="3575720" y="1341277"/>
            <a:ext cx="0" cy="4465637"/>
          </a:xfrm>
          <a:prstGeom prst="line">
            <a:avLst/>
          </a:prstGeom>
          <a:noFill/>
          <a:ln w="38100">
            <a:solidFill>
              <a:schemeClr val="tx1"/>
            </a:solidFill>
            <a:prstDash val="dash"/>
            <a:round/>
            <a:headEnd/>
            <a:tailEnd/>
          </a:ln>
        </p:spPr>
        <p:txBody>
          <a:bodyPr anchor="ctr"/>
          <a:lstStyle/>
          <a:p>
            <a:endParaRPr lang="zh-CN" altLang="en-US"/>
          </a:p>
        </p:txBody>
      </p:sp>
      <p:sp>
        <p:nvSpPr>
          <p:cNvPr id="45" name="AutoShape 4">
            <a:extLst>
              <a:ext uri="{FF2B5EF4-FFF2-40B4-BE49-F238E27FC236}">
                <a16:creationId xmlns:a16="http://schemas.microsoft.com/office/drawing/2014/main" id="{9BEF6BB8-2BBF-42C6-8FC9-65BEA9FA5E95}"/>
              </a:ext>
            </a:extLst>
          </p:cNvPr>
          <p:cNvSpPr>
            <a:spLocks noChangeArrowheads="1"/>
          </p:cNvSpPr>
          <p:nvPr/>
        </p:nvSpPr>
        <p:spPr bwMode="auto">
          <a:xfrm>
            <a:off x="1199044" y="3285455"/>
            <a:ext cx="2148832" cy="64770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anchor="ctr"/>
          <a:lstStyle/>
          <a:p>
            <a:pPr algn="ctr" eaLnBrk="0" hangingPunct="0"/>
            <a:r>
              <a:rPr lang="en-US" altLang="zh-CN" b="1" dirty="0">
                <a:solidFill>
                  <a:srgbClr val="040404"/>
                </a:solidFill>
              </a:rPr>
              <a:t>windows</a:t>
            </a:r>
            <a:r>
              <a:rPr lang="zh-CN" altLang="en-US" b="1" dirty="0">
                <a:solidFill>
                  <a:srgbClr val="040404"/>
                </a:solidFill>
              </a:rPr>
              <a:t>系统安全</a:t>
            </a:r>
          </a:p>
        </p:txBody>
      </p:sp>
      <p:sp>
        <p:nvSpPr>
          <p:cNvPr id="46" name="Text Box 5">
            <a:extLst>
              <a:ext uri="{FF2B5EF4-FFF2-40B4-BE49-F238E27FC236}">
                <a16:creationId xmlns:a16="http://schemas.microsoft.com/office/drawing/2014/main" id="{5315387B-A121-41E4-A26E-1DF421955550}"/>
              </a:ext>
            </a:extLst>
          </p:cNvPr>
          <p:cNvSpPr txBox="1">
            <a:spLocks noChangeArrowheads="1"/>
          </p:cNvSpPr>
          <p:nvPr/>
        </p:nvSpPr>
        <p:spPr bwMode="auto">
          <a:xfrm>
            <a:off x="1847528" y="5445224"/>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知识体</a:t>
            </a:r>
          </a:p>
        </p:txBody>
      </p:sp>
      <p:sp>
        <p:nvSpPr>
          <p:cNvPr id="47" name="Text Box 6">
            <a:extLst>
              <a:ext uri="{FF2B5EF4-FFF2-40B4-BE49-F238E27FC236}">
                <a16:creationId xmlns:a16="http://schemas.microsoft.com/office/drawing/2014/main" id="{3E7900A6-F52A-4BCC-8952-E8EB1BCB75E2}"/>
              </a:ext>
            </a:extLst>
          </p:cNvPr>
          <p:cNvSpPr txBox="1">
            <a:spLocks noChangeArrowheads="1"/>
          </p:cNvSpPr>
          <p:nvPr/>
        </p:nvSpPr>
        <p:spPr bwMode="auto">
          <a:xfrm>
            <a:off x="4295800" y="5438551"/>
            <a:ext cx="1092193" cy="366713"/>
          </a:xfrm>
          <a:prstGeom prst="rect">
            <a:avLst/>
          </a:prstGeom>
          <a:noFill/>
          <a:ln w="9525" algn="ctr">
            <a:noFill/>
            <a:miter lim="800000"/>
            <a:headEnd/>
            <a:tailEnd/>
          </a:ln>
        </p:spPr>
        <p:txBody>
          <a:bodyPr>
            <a:spAutoFit/>
          </a:bodyPr>
          <a:lstStyle/>
          <a:p>
            <a:pPr algn="ctr"/>
            <a:r>
              <a:rPr lang="zh-CN" altLang="en-US" b="1" dirty="0">
                <a:solidFill>
                  <a:srgbClr val="B01302"/>
                </a:solidFill>
              </a:rPr>
              <a:t>知识域</a:t>
            </a:r>
          </a:p>
        </p:txBody>
      </p:sp>
      <p:sp>
        <p:nvSpPr>
          <p:cNvPr id="49" name="Line 8">
            <a:extLst>
              <a:ext uri="{FF2B5EF4-FFF2-40B4-BE49-F238E27FC236}">
                <a16:creationId xmlns:a16="http://schemas.microsoft.com/office/drawing/2014/main" id="{02868999-2CA2-45EA-9142-0858C04B4B42}"/>
              </a:ext>
            </a:extLst>
          </p:cNvPr>
          <p:cNvSpPr>
            <a:spLocks noChangeShapeType="1"/>
          </p:cNvSpPr>
          <p:nvPr/>
        </p:nvSpPr>
        <p:spPr bwMode="auto">
          <a:xfrm>
            <a:off x="5951984" y="1340768"/>
            <a:ext cx="36513" cy="4464049"/>
          </a:xfrm>
          <a:prstGeom prst="line">
            <a:avLst/>
          </a:prstGeom>
          <a:noFill/>
          <a:ln w="38100">
            <a:solidFill>
              <a:schemeClr val="tx1"/>
            </a:solidFill>
            <a:prstDash val="dash"/>
            <a:round/>
            <a:headEnd/>
            <a:tailEnd/>
          </a:ln>
        </p:spPr>
        <p:txBody>
          <a:bodyPr anchor="ctr"/>
          <a:lstStyle/>
          <a:p>
            <a:endParaRPr lang="zh-CN" altLang="en-US"/>
          </a:p>
        </p:txBody>
      </p:sp>
      <p:sp>
        <p:nvSpPr>
          <p:cNvPr id="50" name="AutoShape 9">
            <a:extLst>
              <a:ext uri="{FF2B5EF4-FFF2-40B4-BE49-F238E27FC236}">
                <a16:creationId xmlns:a16="http://schemas.microsoft.com/office/drawing/2014/main" id="{036ACB4F-0A6D-40DC-8EEF-0102C6912C73}"/>
              </a:ext>
            </a:extLst>
          </p:cNvPr>
          <p:cNvSpPr>
            <a:spLocks noChangeArrowheads="1"/>
          </p:cNvSpPr>
          <p:nvPr/>
        </p:nvSpPr>
        <p:spPr bwMode="auto">
          <a:xfrm>
            <a:off x="4187908" y="174357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账户安全</a:t>
            </a:r>
          </a:p>
        </p:txBody>
      </p:sp>
      <p:sp>
        <p:nvSpPr>
          <p:cNvPr id="51" name="Text Box 11">
            <a:extLst>
              <a:ext uri="{FF2B5EF4-FFF2-40B4-BE49-F238E27FC236}">
                <a16:creationId xmlns:a16="http://schemas.microsoft.com/office/drawing/2014/main" id="{E618A23A-6AB2-4AC5-A777-D8FE65AF0AFA}"/>
              </a:ext>
            </a:extLst>
          </p:cNvPr>
          <p:cNvSpPr txBox="1">
            <a:spLocks noChangeArrowheads="1"/>
          </p:cNvSpPr>
          <p:nvPr/>
        </p:nvSpPr>
        <p:spPr bwMode="auto">
          <a:xfrm>
            <a:off x="7046613" y="5429437"/>
            <a:ext cx="1435286" cy="369332"/>
          </a:xfrm>
          <a:prstGeom prst="rect">
            <a:avLst/>
          </a:prstGeom>
          <a:noFill/>
          <a:ln w="9525" algn="ctr">
            <a:noFill/>
            <a:miter lim="800000"/>
            <a:headEnd/>
            <a:tailEnd/>
          </a:ln>
        </p:spPr>
        <p:txBody>
          <a:bodyPr wrap="square">
            <a:spAutoFit/>
          </a:bodyPr>
          <a:lstStyle/>
          <a:p>
            <a:pPr algn="ctr"/>
            <a:r>
              <a:rPr lang="zh-CN" altLang="en-US" b="1" dirty="0">
                <a:solidFill>
                  <a:srgbClr val="B01302"/>
                </a:solidFill>
              </a:rPr>
              <a:t>知识子域</a:t>
            </a:r>
          </a:p>
        </p:txBody>
      </p:sp>
      <p:grpSp>
        <p:nvGrpSpPr>
          <p:cNvPr id="60" name="Group 42">
            <a:extLst>
              <a:ext uri="{FF2B5EF4-FFF2-40B4-BE49-F238E27FC236}">
                <a16:creationId xmlns:a16="http://schemas.microsoft.com/office/drawing/2014/main" id="{F6278209-8ED9-4970-BD57-70D02EB71DC7}"/>
              </a:ext>
            </a:extLst>
          </p:cNvPr>
          <p:cNvGrpSpPr>
            <a:grpSpLocks/>
          </p:cNvGrpSpPr>
          <p:nvPr/>
        </p:nvGrpSpPr>
        <p:grpSpPr bwMode="auto">
          <a:xfrm>
            <a:off x="6538031" y="1354367"/>
            <a:ext cx="2438289" cy="418794"/>
            <a:chOff x="535" y="663"/>
            <a:chExt cx="1142" cy="272"/>
          </a:xfrm>
        </p:grpSpPr>
        <p:grpSp>
          <p:nvGrpSpPr>
            <p:cNvPr id="61" name="Group 43">
              <a:extLst>
                <a:ext uri="{FF2B5EF4-FFF2-40B4-BE49-F238E27FC236}">
                  <a16:creationId xmlns:a16="http://schemas.microsoft.com/office/drawing/2014/main" id="{065B06FA-6871-44DE-A3C6-363302592C6F}"/>
                </a:ext>
              </a:extLst>
            </p:cNvPr>
            <p:cNvGrpSpPr>
              <a:grpSpLocks/>
            </p:cNvGrpSpPr>
            <p:nvPr/>
          </p:nvGrpSpPr>
          <p:grpSpPr bwMode="auto">
            <a:xfrm>
              <a:off x="535" y="663"/>
              <a:ext cx="1139" cy="272"/>
              <a:chOff x="2272" y="1479"/>
              <a:chExt cx="1363" cy="1800"/>
            </a:xfrm>
          </p:grpSpPr>
          <p:sp>
            <p:nvSpPr>
              <p:cNvPr id="63" name="AutoShape 44">
                <a:extLst>
                  <a:ext uri="{FF2B5EF4-FFF2-40B4-BE49-F238E27FC236}">
                    <a16:creationId xmlns:a16="http://schemas.microsoft.com/office/drawing/2014/main" id="{07720B4A-D5EF-4B15-B1D1-D4F97DEB77CF}"/>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64" name="AutoShape 45">
                <a:extLst>
                  <a:ext uri="{FF2B5EF4-FFF2-40B4-BE49-F238E27FC236}">
                    <a16:creationId xmlns:a16="http://schemas.microsoft.com/office/drawing/2014/main" id="{4152E881-90A2-41B0-97E7-459CE69D1C0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65" name="AutoShape 46">
                <a:extLst>
                  <a:ext uri="{FF2B5EF4-FFF2-40B4-BE49-F238E27FC236}">
                    <a16:creationId xmlns:a16="http://schemas.microsoft.com/office/drawing/2014/main" id="{181ABE19-D35B-48C4-ADEA-B3375E88790A}"/>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66" name="AutoShape 47">
                <a:extLst>
                  <a:ext uri="{FF2B5EF4-FFF2-40B4-BE49-F238E27FC236}">
                    <a16:creationId xmlns:a16="http://schemas.microsoft.com/office/drawing/2014/main" id="{2D84E8B8-7BF3-4385-90F6-F9CAA8C3230E}"/>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62" name="Rectangle 48">
              <a:extLst>
                <a:ext uri="{FF2B5EF4-FFF2-40B4-BE49-F238E27FC236}">
                  <a16:creationId xmlns:a16="http://schemas.microsoft.com/office/drawing/2014/main" id="{530ECB27-AD97-4684-8A6E-4EB9E23811F6}"/>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账户的基本概念</a:t>
              </a:r>
              <a:endParaRPr lang="zh-CN" altLang="zh-CN" b="1" dirty="0">
                <a:solidFill>
                  <a:srgbClr val="040404"/>
                </a:solidFill>
              </a:endParaRPr>
            </a:p>
          </p:txBody>
        </p:sp>
      </p:grpSp>
      <p:sp>
        <p:nvSpPr>
          <p:cNvPr id="82" name="AutoShape 9">
            <a:extLst>
              <a:ext uri="{FF2B5EF4-FFF2-40B4-BE49-F238E27FC236}">
                <a16:creationId xmlns:a16="http://schemas.microsoft.com/office/drawing/2014/main" id="{4FE86F47-3874-4BDC-97DF-FC5C882B7183}"/>
              </a:ext>
            </a:extLst>
          </p:cNvPr>
          <p:cNvSpPr>
            <a:spLocks noChangeArrowheads="1"/>
          </p:cNvSpPr>
          <p:nvPr/>
        </p:nvSpPr>
        <p:spPr bwMode="auto">
          <a:xfrm>
            <a:off x="4148729" y="3015512"/>
            <a:ext cx="1623235"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文件系统安全</a:t>
            </a:r>
          </a:p>
        </p:txBody>
      </p:sp>
      <p:sp>
        <p:nvSpPr>
          <p:cNvPr id="83" name="AutoShape 9">
            <a:extLst>
              <a:ext uri="{FF2B5EF4-FFF2-40B4-BE49-F238E27FC236}">
                <a16:creationId xmlns:a16="http://schemas.microsoft.com/office/drawing/2014/main" id="{7DD893FE-E0E8-404B-802C-101A0F8C022A}"/>
              </a:ext>
            </a:extLst>
          </p:cNvPr>
          <p:cNvSpPr>
            <a:spLocks noChangeArrowheads="1"/>
          </p:cNvSpPr>
          <p:nvPr/>
        </p:nvSpPr>
        <p:spPr bwMode="auto">
          <a:xfrm>
            <a:off x="4177864" y="4429345"/>
            <a:ext cx="1439854" cy="576263"/>
          </a:xfrm>
          <a:prstGeom prst="flowChartAlternateProcess">
            <a:avLst/>
          </a:prstGeom>
          <a:gradFill rotWithShape="1">
            <a:gsLst>
              <a:gs pos="0">
                <a:srgbClr val="9966FF"/>
              </a:gs>
              <a:gs pos="100000">
                <a:srgbClr val="6B47B2"/>
              </a:gs>
            </a:gsLst>
            <a:lin ang="5400000" scaled="1"/>
          </a:gradFill>
          <a:ln w="25400">
            <a:solidFill>
              <a:srgbClr val="3366FF"/>
            </a:solidFill>
            <a:miter lim="800000"/>
            <a:headEnd/>
            <a:tailEnd/>
          </a:ln>
        </p:spPr>
        <p:txBody>
          <a:bodyPr wrap="none" lIns="36000" rIns="36000" anchor="ctr"/>
          <a:lstStyle/>
          <a:p>
            <a:pPr algn="ctr"/>
            <a:r>
              <a:rPr lang="zh-CN" altLang="en-US" b="1" dirty="0">
                <a:solidFill>
                  <a:schemeClr val="bg1"/>
                </a:solidFill>
              </a:rPr>
              <a:t>日志分析</a:t>
            </a:r>
          </a:p>
        </p:txBody>
      </p:sp>
      <p:sp>
        <p:nvSpPr>
          <p:cNvPr id="84" name="AutoShape 26">
            <a:extLst>
              <a:ext uri="{FF2B5EF4-FFF2-40B4-BE49-F238E27FC236}">
                <a16:creationId xmlns:a16="http://schemas.microsoft.com/office/drawing/2014/main" id="{B8FDD243-8B33-4754-A34F-522B773AF5A9}"/>
              </a:ext>
            </a:extLst>
          </p:cNvPr>
          <p:cNvSpPr>
            <a:spLocks/>
          </p:cNvSpPr>
          <p:nvPr/>
        </p:nvSpPr>
        <p:spPr bwMode="auto">
          <a:xfrm>
            <a:off x="3647727" y="1988841"/>
            <a:ext cx="336147" cy="2736304"/>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85" name="AutoShape 26">
            <a:extLst>
              <a:ext uri="{FF2B5EF4-FFF2-40B4-BE49-F238E27FC236}">
                <a16:creationId xmlns:a16="http://schemas.microsoft.com/office/drawing/2014/main" id="{FFFB03ED-4C43-4EF0-A7AE-CFEC527E7215}"/>
              </a:ext>
            </a:extLst>
          </p:cNvPr>
          <p:cNvSpPr>
            <a:spLocks/>
          </p:cNvSpPr>
          <p:nvPr/>
        </p:nvSpPr>
        <p:spPr bwMode="auto">
          <a:xfrm>
            <a:off x="6065409" y="1556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grpSp>
        <p:nvGrpSpPr>
          <p:cNvPr id="91" name="Group 42">
            <a:extLst>
              <a:ext uri="{FF2B5EF4-FFF2-40B4-BE49-F238E27FC236}">
                <a16:creationId xmlns:a16="http://schemas.microsoft.com/office/drawing/2014/main" id="{56C4A35F-84D8-49D2-9E76-FCB53ABE5F68}"/>
              </a:ext>
            </a:extLst>
          </p:cNvPr>
          <p:cNvGrpSpPr>
            <a:grpSpLocks/>
          </p:cNvGrpSpPr>
          <p:nvPr/>
        </p:nvGrpSpPr>
        <p:grpSpPr bwMode="auto">
          <a:xfrm>
            <a:off x="6529419" y="2102124"/>
            <a:ext cx="2440496" cy="418794"/>
            <a:chOff x="535" y="663"/>
            <a:chExt cx="1142" cy="272"/>
          </a:xfrm>
        </p:grpSpPr>
        <p:grpSp>
          <p:nvGrpSpPr>
            <p:cNvPr id="92" name="Group 43">
              <a:extLst>
                <a:ext uri="{FF2B5EF4-FFF2-40B4-BE49-F238E27FC236}">
                  <a16:creationId xmlns:a16="http://schemas.microsoft.com/office/drawing/2014/main" id="{4C8D6737-A6B1-40C4-95D2-6EBF1B7DB725}"/>
                </a:ext>
              </a:extLst>
            </p:cNvPr>
            <p:cNvGrpSpPr>
              <a:grpSpLocks/>
            </p:cNvGrpSpPr>
            <p:nvPr/>
          </p:nvGrpSpPr>
          <p:grpSpPr bwMode="auto">
            <a:xfrm>
              <a:off x="535" y="663"/>
              <a:ext cx="1139" cy="272"/>
              <a:chOff x="2272" y="1479"/>
              <a:chExt cx="1363" cy="1800"/>
            </a:xfrm>
          </p:grpSpPr>
          <p:sp>
            <p:nvSpPr>
              <p:cNvPr id="94" name="AutoShape 44">
                <a:extLst>
                  <a:ext uri="{FF2B5EF4-FFF2-40B4-BE49-F238E27FC236}">
                    <a16:creationId xmlns:a16="http://schemas.microsoft.com/office/drawing/2014/main" id="{5680350F-C08D-45A8-9687-947CA4C12601}"/>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95" name="AutoShape 45">
                <a:extLst>
                  <a:ext uri="{FF2B5EF4-FFF2-40B4-BE49-F238E27FC236}">
                    <a16:creationId xmlns:a16="http://schemas.microsoft.com/office/drawing/2014/main" id="{0C3CDA9E-AD23-40FB-A8A1-A793DE2EE670}"/>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96" name="AutoShape 46">
                <a:extLst>
                  <a:ext uri="{FF2B5EF4-FFF2-40B4-BE49-F238E27FC236}">
                    <a16:creationId xmlns:a16="http://schemas.microsoft.com/office/drawing/2014/main" id="{4B630B21-9A1F-4C17-8507-06E9509E552B}"/>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97" name="AutoShape 47">
                <a:extLst>
                  <a:ext uri="{FF2B5EF4-FFF2-40B4-BE49-F238E27FC236}">
                    <a16:creationId xmlns:a16="http://schemas.microsoft.com/office/drawing/2014/main" id="{31B07777-86CF-434E-8CFD-24DCAA1ADF11}"/>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93" name="Rectangle 48">
              <a:extLst>
                <a:ext uri="{FF2B5EF4-FFF2-40B4-BE49-F238E27FC236}">
                  <a16:creationId xmlns:a16="http://schemas.microsoft.com/office/drawing/2014/main" id="{5BDDE908-1DA1-4BFD-AD5D-451216E339C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账户风险与安全策略</a:t>
              </a:r>
              <a:endParaRPr lang="zh-CN" altLang="zh-CN" b="1" dirty="0">
                <a:solidFill>
                  <a:srgbClr val="040404"/>
                </a:solidFill>
              </a:endParaRPr>
            </a:p>
          </p:txBody>
        </p:sp>
      </p:grpSp>
      <p:grpSp>
        <p:nvGrpSpPr>
          <p:cNvPr id="98" name="Group 42">
            <a:extLst>
              <a:ext uri="{FF2B5EF4-FFF2-40B4-BE49-F238E27FC236}">
                <a16:creationId xmlns:a16="http://schemas.microsoft.com/office/drawing/2014/main" id="{45DC24F5-7E3F-4B76-9E74-4FEA8FA0581B}"/>
              </a:ext>
            </a:extLst>
          </p:cNvPr>
          <p:cNvGrpSpPr>
            <a:grpSpLocks/>
          </p:cNvGrpSpPr>
          <p:nvPr/>
        </p:nvGrpSpPr>
        <p:grpSpPr bwMode="auto">
          <a:xfrm>
            <a:off x="6529419" y="2698068"/>
            <a:ext cx="2446901" cy="418794"/>
            <a:chOff x="535" y="663"/>
            <a:chExt cx="1142" cy="272"/>
          </a:xfrm>
        </p:grpSpPr>
        <p:grpSp>
          <p:nvGrpSpPr>
            <p:cNvPr id="99" name="Group 43">
              <a:extLst>
                <a:ext uri="{FF2B5EF4-FFF2-40B4-BE49-F238E27FC236}">
                  <a16:creationId xmlns:a16="http://schemas.microsoft.com/office/drawing/2014/main" id="{FFD0B75A-FA5F-4D97-A0C8-3462F3D2D141}"/>
                </a:ext>
              </a:extLst>
            </p:cNvPr>
            <p:cNvGrpSpPr>
              <a:grpSpLocks/>
            </p:cNvGrpSpPr>
            <p:nvPr/>
          </p:nvGrpSpPr>
          <p:grpSpPr bwMode="auto">
            <a:xfrm>
              <a:off x="535" y="663"/>
              <a:ext cx="1139" cy="272"/>
              <a:chOff x="2272" y="1479"/>
              <a:chExt cx="1363" cy="1800"/>
            </a:xfrm>
          </p:grpSpPr>
          <p:sp>
            <p:nvSpPr>
              <p:cNvPr id="101" name="AutoShape 44">
                <a:extLst>
                  <a:ext uri="{FF2B5EF4-FFF2-40B4-BE49-F238E27FC236}">
                    <a16:creationId xmlns:a16="http://schemas.microsoft.com/office/drawing/2014/main" id="{C1D93195-8153-46DC-98B9-F56C861510A6}"/>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2" name="AutoShape 45">
                <a:extLst>
                  <a:ext uri="{FF2B5EF4-FFF2-40B4-BE49-F238E27FC236}">
                    <a16:creationId xmlns:a16="http://schemas.microsoft.com/office/drawing/2014/main" id="{2A652AB0-5CF1-41E0-8C89-78A1A5351086}"/>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03" name="AutoShape 46">
                <a:extLst>
                  <a:ext uri="{FF2B5EF4-FFF2-40B4-BE49-F238E27FC236}">
                    <a16:creationId xmlns:a16="http://schemas.microsoft.com/office/drawing/2014/main" id="{99F270DF-945D-46BE-9769-111D3702B8B5}"/>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04" name="AutoShape 47">
                <a:extLst>
                  <a:ext uri="{FF2B5EF4-FFF2-40B4-BE49-F238E27FC236}">
                    <a16:creationId xmlns:a16="http://schemas.microsoft.com/office/drawing/2014/main" id="{35672EB7-34D1-4AA3-BD2B-C2E025452520}"/>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0" name="Rectangle 48">
              <a:extLst>
                <a:ext uri="{FF2B5EF4-FFF2-40B4-BE49-F238E27FC236}">
                  <a16:creationId xmlns:a16="http://schemas.microsoft.com/office/drawing/2014/main" id="{4D513D27-395A-49E8-BBB1-8B80D8FB3811}"/>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文件系统基础知识</a:t>
              </a:r>
              <a:endParaRPr lang="zh-CN" altLang="zh-CN" b="1" dirty="0">
                <a:solidFill>
                  <a:srgbClr val="040404"/>
                </a:solidFill>
              </a:endParaRPr>
            </a:p>
          </p:txBody>
        </p:sp>
      </p:grpSp>
      <p:grpSp>
        <p:nvGrpSpPr>
          <p:cNvPr id="105" name="Group 42">
            <a:extLst>
              <a:ext uri="{FF2B5EF4-FFF2-40B4-BE49-F238E27FC236}">
                <a16:creationId xmlns:a16="http://schemas.microsoft.com/office/drawing/2014/main" id="{A531407F-C162-4443-86DF-DF87316D3540}"/>
              </a:ext>
            </a:extLst>
          </p:cNvPr>
          <p:cNvGrpSpPr>
            <a:grpSpLocks/>
          </p:cNvGrpSpPr>
          <p:nvPr/>
        </p:nvGrpSpPr>
        <p:grpSpPr bwMode="auto">
          <a:xfrm>
            <a:off x="6525844" y="3496660"/>
            <a:ext cx="2437660" cy="418794"/>
            <a:chOff x="535" y="663"/>
            <a:chExt cx="1142" cy="272"/>
          </a:xfrm>
        </p:grpSpPr>
        <p:grpSp>
          <p:nvGrpSpPr>
            <p:cNvPr id="106" name="Group 43">
              <a:extLst>
                <a:ext uri="{FF2B5EF4-FFF2-40B4-BE49-F238E27FC236}">
                  <a16:creationId xmlns:a16="http://schemas.microsoft.com/office/drawing/2014/main" id="{F4ED82CC-F31B-4B15-8390-DED9870E59F4}"/>
                </a:ext>
              </a:extLst>
            </p:cNvPr>
            <p:cNvGrpSpPr>
              <a:grpSpLocks/>
            </p:cNvGrpSpPr>
            <p:nvPr/>
          </p:nvGrpSpPr>
          <p:grpSpPr bwMode="auto">
            <a:xfrm>
              <a:off x="535" y="663"/>
              <a:ext cx="1139" cy="272"/>
              <a:chOff x="2272" y="1479"/>
              <a:chExt cx="1363" cy="1800"/>
            </a:xfrm>
          </p:grpSpPr>
          <p:sp>
            <p:nvSpPr>
              <p:cNvPr id="108" name="AutoShape 44">
                <a:extLst>
                  <a:ext uri="{FF2B5EF4-FFF2-40B4-BE49-F238E27FC236}">
                    <a16:creationId xmlns:a16="http://schemas.microsoft.com/office/drawing/2014/main" id="{DCFB90A9-58B8-480C-82CE-C06CE982664B}"/>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09" name="AutoShape 45">
                <a:extLst>
                  <a:ext uri="{FF2B5EF4-FFF2-40B4-BE49-F238E27FC236}">
                    <a16:creationId xmlns:a16="http://schemas.microsoft.com/office/drawing/2014/main" id="{5267FBC1-7C0D-4E98-A751-A330DDDD78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0" name="AutoShape 46">
                <a:extLst>
                  <a:ext uri="{FF2B5EF4-FFF2-40B4-BE49-F238E27FC236}">
                    <a16:creationId xmlns:a16="http://schemas.microsoft.com/office/drawing/2014/main" id="{EC922F6B-2DFF-4F89-AE63-3249FE1F411D}"/>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1" name="AutoShape 47">
                <a:extLst>
                  <a:ext uri="{FF2B5EF4-FFF2-40B4-BE49-F238E27FC236}">
                    <a16:creationId xmlns:a16="http://schemas.microsoft.com/office/drawing/2014/main" id="{4C861CD4-2FEC-41B3-821D-4CCD4F380D0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07" name="Rectangle 48">
              <a:extLst>
                <a:ext uri="{FF2B5EF4-FFF2-40B4-BE49-F238E27FC236}">
                  <a16:creationId xmlns:a16="http://schemas.microsoft.com/office/drawing/2014/main" id="{02DC5054-C145-4F8C-BB06-B84B0705DCA8}"/>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en-US" altLang="zh-CN" b="1" dirty="0">
                  <a:solidFill>
                    <a:srgbClr val="040404"/>
                  </a:solidFill>
                </a:rPr>
                <a:t>NTFS</a:t>
              </a:r>
              <a:r>
                <a:rPr lang="zh-CN" altLang="en-US" b="1" dirty="0">
                  <a:solidFill>
                    <a:srgbClr val="040404"/>
                  </a:solidFill>
                </a:rPr>
                <a:t>权限设置</a:t>
              </a:r>
              <a:endParaRPr lang="zh-CN" altLang="zh-CN" b="1" dirty="0">
                <a:solidFill>
                  <a:srgbClr val="040404"/>
                </a:solidFill>
              </a:endParaRPr>
            </a:p>
          </p:txBody>
        </p:sp>
      </p:grpSp>
      <p:grpSp>
        <p:nvGrpSpPr>
          <p:cNvPr id="112" name="Group 42">
            <a:extLst>
              <a:ext uri="{FF2B5EF4-FFF2-40B4-BE49-F238E27FC236}">
                <a16:creationId xmlns:a16="http://schemas.microsoft.com/office/drawing/2014/main" id="{1829D341-24E4-48F3-B2ED-EC09E5A4902E}"/>
              </a:ext>
            </a:extLst>
          </p:cNvPr>
          <p:cNvGrpSpPr>
            <a:grpSpLocks/>
          </p:cNvGrpSpPr>
          <p:nvPr/>
        </p:nvGrpSpPr>
        <p:grpSpPr bwMode="auto">
          <a:xfrm>
            <a:off x="6477110" y="4092017"/>
            <a:ext cx="2457120" cy="418794"/>
            <a:chOff x="535" y="663"/>
            <a:chExt cx="1142" cy="272"/>
          </a:xfrm>
        </p:grpSpPr>
        <p:grpSp>
          <p:nvGrpSpPr>
            <p:cNvPr id="113" name="Group 43">
              <a:extLst>
                <a:ext uri="{FF2B5EF4-FFF2-40B4-BE49-F238E27FC236}">
                  <a16:creationId xmlns:a16="http://schemas.microsoft.com/office/drawing/2014/main" id="{10E97B37-F5E8-471A-AB05-929E444AC1D6}"/>
                </a:ext>
              </a:extLst>
            </p:cNvPr>
            <p:cNvGrpSpPr>
              <a:grpSpLocks/>
            </p:cNvGrpSpPr>
            <p:nvPr/>
          </p:nvGrpSpPr>
          <p:grpSpPr bwMode="auto">
            <a:xfrm>
              <a:off x="535" y="663"/>
              <a:ext cx="1139" cy="272"/>
              <a:chOff x="2272" y="1479"/>
              <a:chExt cx="1363" cy="1800"/>
            </a:xfrm>
          </p:grpSpPr>
          <p:sp>
            <p:nvSpPr>
              <p:cNvPr id="115" name="AutoShape 44">
                <a:extLst>
                  <a:ext uri="{FF2B5EF4-FFF2-40B4-BE49-F238E27FC236}">
                    <a16:creationId xmlns:a16="http://schemas.microsoft.com/office/drawing/2014/main" id="{F7CD58A5-D050-4429-AD5F-471C203E641C}"/>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16" name="AutoShape 45">
                <a:extLst>
                  <a:ext uri="{FF2B5EF4-FFF2-40B4-BE49-F238E27FC236}">
                    <a16:creationId xmlns:a16="http://schemas.microsoft.com/office/drawing/2014/main" id="{8B196827-0358-4449-B67E-1D6A4934B1BE}"/>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17" name="AutoShape 46">
                <a:extLst>
                  <a:ext uri="{FF2B5EF4-FFF2-40B4-BE49-F238E27FC236}">
                    <a16:creationId xmlns:a16="http://schemas.microsoft.com/office/drawing/2014/main" id="{86792EFC-C11E-423A-9DFE-1A54A9A37808}"/>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18" name="AutoShape 47">
                <a:extLst>
                  <a:ext uri="{FF2B5EF4-FFF2-40B4-BE49-F238E27FC236}">
                    <a16:creationId xmlns:a16="http://schemas.microsoft.com/office/drawing/2014/main" id="{861E43DA-DC46-4164-ABFE-C2B1CFA7EEE9}"/>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14" name="Rectangle 48">
              <a:extLst>
                <a:ext uri="{FF2B5EF4-FFF2-40B4-BE49-F238E27FC236}">
                  <a16:creationId xmlns:a16="http://schemas.microsoft.com/office/drawing/2014/main" id="{332F07EF-3D87-4D4F-8574-18446BB82090}"/>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dirty="0">
                  <a:solidFill>
                    <a:srgbClr val="040404"/>
                  </a:solidFill>
                </a:rPr>
                <a:t>系统日志的分类</a:t>
              </a:r>
              <a:endParaRPr lang="zh-CN" altLang="zh-CN" b="1" dirty="0">
                <a:solidFill>
                  <a:srgbClr val="040404"/>
                </a:solidFill>
              </a:endParaRPr>
            </a:p>
          </p:txBody>
        </p:sp>
      </p:grpSp>
      <p:grpSp>
        <p:nvGrpSpPr>
          <p:cNvPr id="126" name="Group 42">
            <a:extLst>
              <a:ext uri="{FF2B5EF4-FFF2-40B4-BE49-F238E27FC236}">
                <a16:creationId xmlns:a16="http://schemas.microsoft.com/office/drawing/2014/main" id="{8E201233-8515-4AA5-B58A-F6D7FB584AF9}"/>
              </a:ext>
            </a:extLst>
          </p:cNvPr>
          <p:cNvGrpSpPr>
            <a:grpSpLocks/>
          </p:cNvGrpSpPr>
          <p:nvPr/>
        </p:nvGrpSpPr>
        <p:grpSpPr bwMode="auto">
          <a:xfrm>
            <a:off x="6491050" y="4834080"/>
            <a:ext cx="2478842" cy="418794"/>
            <a:chOff x="535" y="663"/>
            <a:chExt cx="1142" cy="272"/>
          </a:xfrm>
        </p:grpSpPr>
        <p:grpSp>
          <p:nvGrpSpPr>
            <p:cNvPr id="127" name="Group 43">
              <a:extLst>
                <a:ext uri="{FF2B5EF4-FFF2-40B4-BE49-F238E27FC236}">
                  <a16:creationId xmlns:a16="http://schemas.microsoft.com/office/drawing/2014/main" id="{776E19D6-03D8-46D4-9134-A6E2AB7A1ED0}"/>
                </a:ext>
              </a:extLst>
            </p:cNvPr>
            <p:cNvGrpSpPr>
              <a:grpSpLocks/>
            </p:cNvGrpSpPr>
            <p:nvPr/>
          </p:nvGrpSpPr>
          <p:grpSpPr bwMode="auto">
            <a:xfrm>
              <a:off x="535" y="663"/>
              <a:ext cx="1139" cy="272"/>
              <a:chOff x="2272" y="1479"/>
              <a:chExt cx="1363" cy="1800"/>
            </a:xfrm>
          </p:grpSpPr>
          <p:sp>
            <p:nvSpPr>
              <p:cNvPr id="129" name="AutoShape 44">
                <a:extLst>
                  <a:ext uri="{FF2B5EF4-FFF2-40B4-BE49-F238E27FC236}">
                    <a16:creationId xmlns:a16="http://schemas.microsoft.com/office/drawing/2014/main" id="{1CB93441-D46D-455A-BA92-6CF5E9E1E088}"/>
                  </a:ext>
                </a:extLst>
              </p:cNvPr>
              <p:cNvSpPr>
                <a:spLocks noChangeArrowheads="1"/>
              </p:cNvSpPr>
              <p:nvPr/>
            </p:nvSpPr>
            <p:spPr bwMode="gray">
              <a:xfrm>
                <a:off x="2272" y="1479"/>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a:p>
            </p:txBody>
          </p:sp>
          <p:sp>
            <p:nvSpPr>
              <p:cNvPr id="130" name="AutoShape 45">
                <a:extLst>
                  <a:ext uri="{FF2B5EF4-FFF2-40B4-BE49-F238E27FC236}">
                    <a16:creationId xmlns:a16="http://schemas.microsoft.com/office/drawing/2014/main" id="{8B9274EE-255D-4375-99FD-5DA79E7A0621}"/>
                  </a:ext>
                </a:extLst>
              </p:cNvPr>
              <p:cNvSpPr>
                <a:spLocks noChangeArrowheads="1"/>
              </p:cNvSpPr>
              <p:nvPr/>
            </p:nvSpPr>
            <p:spPr bwMode="gray">
              <a:xfrm>
                <a:off x="2293" y="1484"/>
                <a:ext cx="1322" cy="1766"/>
              </a:xfrm>
              <a:prstGeom prst="roundRect">
                <a:avLst>
                  <a:gd name="adj" fmla="val 16667"/>
                </a:avLst>
              </a:prstGeom>
              <a:solidFill>
                <a:srgbClr val="73E77E"/>
              </a:solidFill>
              <a:ln w="9525">
                <a:noFill/>
                <a:round/>
                <a:headEnd/>
                <a:tailEnd/>
              </a:ln>
            </p:spPr>
            <p:txBody>
              <a:bodyPr wrap="none" anchor="ctr"/>
              <a:lstStyle/>
              <a:p>
                <a:endParaRPr lang="zh-CN" altLang="en-US"/>
              </a:p>
            </p:txBody>
          </p:sp>
          <p:sp>
            <p:nvSpPr>
              <p:cNvPr id="131" name="AutoShape 46">
                <a:extLst>
                  <a:ext uri="{FF2B5EF4-FFF2-40B4-BE49-F238E27FC236}">
                    <a16:creationId xmlns:a16="http://schemas.microsoft.com/office/drawing/2014/main" id="{BE60444A-9E83-4A39-B369-41071C59E85C}"/>
                  </a:ext>
                </a:extLst>
              </p:cNvPr>
              <p:cNvSpPr>
                <a:spLocks noChangeArrowheads="1"/>
              </p:cNvSpPr>
              <p:nvPr/>
            </p:nvSpPr>
            <p:spPr bwMode="gray">
              <a:xfrm>
                <a:off x="2304" y="2784"/>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a:p>
            </p:txBody>
          </p:sp>
          <p:sp>
            <p:nvSpPr>
              <p:cNvPr id="132" name="AutoShape 47">
                <a:extLst>
                  <a:ext uri="{FF2B5EF4-FFF2-40B4-BE49-F238E27FC236}">
                    <a16:creationId xmlns:a16="http://schemas.microsoft.com/office/drawing/2014/main" id="{29C97B3E-3C74-48AC-8E10-46DBA137992B}"/>
                  </a:ext>
                </a:extLst>
              </p:cNvPr>
              <p:cNvSpPr>
                <a:spLocks noChangeArrowheads="1"/>
              </p:cNvSpPr>
              <p:nvPr/>
            </p:nvSpPr>
            <p:spPr bwMode="gray">
              <a:xfrm>
                <a:off x="2304" y="1498"/>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a:p>
            </p:txBody>
          </p:sp>
        </p:grpSp>
        <p:sp>
          <p:nvSpPr>
            <p:cNvPr id="128" name="Rectangle 48">
              <a:extLst>
                <a:ext uri="{FF2B5EF4-FFF2-40B4-BE49-F238E27FC236}">
                  <a16:creationId xmlns:a16="http://schemas.microsoft.com/office/drawing/2014/main" id="{EBD30153-C1F0-45D9-BA47-A67C3ADE6BCF}"/>
                </a:ext>
              </a:extLst>
            </p:cNvPr>
            <p:cNvSpPr>
              <a:spLocks noChangeArrowheads="1"/>
            </p:cNvSpPr>
            <p:nvPr/>
          </p:nvSpPr>
          <p:spPr bwMode="auto">
            <a:xfrm>
              <a:off x="586" y="663"/>
              <a:ext cx="1091" cy="240"/>
            </a:xfrm>
            <a:prstGeom prst="rect">
              <a:avLst/>
            </a:prstGeom>
            <a:noFill/>
            <a:ln w="9525">
              <a:noFill/>
              <a:miter lim="800000"/>
              <a:headEnd/>
              <a:tailEnd/>
            </a:ln>
          </p:spPr>
          <p:txBody>
            <a:bodyPr>
              <a:spAutoFit/>
            </a:bodyPr>
            <a:lstStyle/>
            <a:p>
              <a:r>
                <a:rPr lang="zh-CN" altLang="en-US" b="1">
                  <a:solidFill>
                    <a:srgbClr val="040404"/>
                  </a:solidFill>
                </a:rPr>
                <a:t>系统日志的审计</a:t>
              </a:r>
              <a:r>
                <a:rPr lang="zh-CN" altLang="en-US" b="1" dirty="0">
                  <a:solidFill>
                    <a:srgbClr val="040404"/>
                  </a:solidFill>
                </a:rPr>
                <a:t>方法</a:t>
              </a:r>
              <a:endParaRPr lang="zh-CN" altLang="zh-CN" b="1" dirty="0">
                <a:solidFill>
                  <a:srgbClr val="040404"/>
                </a:solidFill>
              </a:endParaRPr>
            </a:p>
          </p:txBody>
        </p:sp>
      </p:grpSp>
      <p:sp>
        <p:nvSpPr>
          <p:cNvPr id="133" name="AutoShape 26">
            <a:extLst>
              <a:ext uri="{FF2B5EF4-FFF2-40B4-BE49-F238E27FC236}">
                <a16:creationId xmlns:a16="http://schemas.microsoft.com/office/drawing/2014/main" id="{9BD6F0D6-A974-42FE-B163-55630C2D99C7}"/>
              </a:ext>
            </a:extLst>
          </p:cNvPr>
          <p:cNvSpPr>
            <a:spLocks/>
          </p:cNvSpPr>
          <p:nvPr/>
        </p:nvSpPr>
        <p:spPr bwMode="auto">
          <a:xfrm>
            <a:off x="6046486" y="2878266"/>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
        <p:nvSpPr>
          <p:cNvPr id="134" name="AutoShape 26">
            <a:extLst>
              <a:ext uri="{FF2B5EF4-FFF2-40B4-BE49-F238E27FC236}">
                <a16:creationId xmlns:a16="http://schemas.microsoft.com/office/drawing/2014/main" id="{84957C22-F149-4042-9E5D-F75444EF15CA}"/>
              </a:ext>
            </a:extLst>
          </p:cNvPr>
          <p:cNvSpPr>
            <a:spLocks/>
          </p:cNvSpPr>
          <p:nvPr/>
        </p:nvSpPr>
        <p:spPr bwMode="auto">
          <a:xfrm>
            <a:off x="6037940" y="4248792"/>
            <a:ext cx="292606" cy="848958"/>
          </a:xfrm>
          <a:prstGeom prst="leftBrace">
            <a:avLst>
              <a:gd name="adj1" fmla="val 21659"/>
              <a:gd name="adj2" fmla="val 50000"/>
            </a:avLst>
          </a:prstGeom>
          <a:noFill/>
          <a:ln w="38100">
            <a:solidFill>
              <a:schemeClr val="tx1"/>
            </a:solidFill>
            <a:round/>
            <a:headEnd/>
            <a:tailEnd/>
          </a:ln>
        </p:spPr>
        <p:txBody>
          <a:bodyPr anchor="ctr"/>
          <a:lstStyle/>
          <a:p>
            <a:endParaRPr lang="zh-CN" altLang="en-US"/>
          </a:p>
        </p:txBody>
      </p:sp>
    </p:spTree>
    <p:extLst>
      <p:ext uri="{BB962C8B-B14F-4D97-AF65-F5344CB8AC3E}">
        <p14:creationId xmlns:p14="http://schemas.microsoft.com/office/powerpoint/2010/main" val="918362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账号权限控制</a:t>
            </a:r>
            <a:r>
              <a:rPr lang="en-US" altLang="zh-CN" dirty="0" smtClean="0"/>
              <a:t>-</a:t>
            </a:r>
            <a:r>
              <a:rPr lang="zh-CN" altLang="en-US" dirty="0" smtClean="0"/>
              <a:t>用户</a:t>
            </a:r>
            <a:r>
              <a:rPr lang="zh-CN" altLang="en-US" dirty="0"/>
              <a:t>权限分配</a:t>
            </a:r>
          </a:p>
        </p:txBody>
      </p:sp>
      <p:sp>
        <p:nvSpPr>
          <p:cNvPr id="3" name="内容占位符 2"/>
          <p:cNvSpPr>
            <a:spLocks noGrp="1"/>
          </p:cNvSpPr>
          <p:nvPr>
            <p:ph idx="1"/>
          </p:nvPr>
        </p:nvSpPr>
        <p:spPr>
          <a:xfrm>
            <a:off x="609600" y="980728"/>
            <a:ext cx="10972800" cy="2296013"/>
          </a:xfrm>
        </p:spPr>
        <p:txBody>
          <a:bodyPr>
            <a:spAutoFit/>
          </a:bodyPr>
          <a:lstStyle/>
          <a:p>
            <a:r>
              <a:rPr lang="zh-CN" altLang="en-US" dirty="0"/>
              <a:t>用户权限分配</a:t>
            </a:r>
          </a:p>
          <a:p>
            <a:pPr lvl="1"/>
            <a:r>
              <a:rPr lang="zh-CN" altLang="en-US" dirty="0"/>
              <a:t>从网络访问这台</a:t>
            </a:r>
            <a:r>
              <a:rPr lang="zh-CN" altLang="en-US" dirty="0" smtClean="0"/>
              <a:t>计算机</a:t>
            </a:r>
            <a:endParaRPr lang="en-US" altLang="zh-CN" dirty="0" smtClean="0"/>
          </a:p>
          <a:p>
            <a:pPr lvl="1"/>
            <a:r>
              <a:rPr lang="zh-CN" altLang="en-US" dirty="0" smtClean="0"/>
              <a:t>拒绝</a:t>
            </a:r>
            <a:r>
              <a:rPr lang="zh-CN" altLang="en-US" dirty="0"/>
              <a:t>从网络访问这台</a:t>
            </a:r>
            <a:r>
              <a:rPr lang="zh-CN" altLang="en-US" dirty="0" smtClean="0"/>
              <a:t>计算机</a:t>
            </a:r>
            <a:endParaRPr lang="en-US" altLang="zh-CN" dirty="0" smtClean="0"/>
          </a:p>
          <a:p>
            <a:pPr lvl="1"/>
            <a:r>
              <a:rPr lang="zh-CN" altLang="en-US" dirty="0" smtClean="0"/>
              <a:t>管理</a:t>
            </a:r>
            <a:r>
              <a:rPr lang="zh-CN" altLang="en-US" dirty="0"/>
              <a:t>审核和安全</a:t>
            </a:r>
            <a:r>
              <a:rPr lang="zh-CN" altLang="en-US" dirty="0" smtClean="0"/>
              <a:t>日志</a:t>
            </a:r>
            <a:endParaRPr lang="en-US" altLang="zh-CN" dirty="0" smtClean="0"/>
          </a:p>
          <a:p>
            <a:pPr lvl="1"/>
            <a:r>
              <a:rPr lang="zh-CN" altLang="en-US" dirty="0" smtClean="0"/>
              <a:t>从</a:t>
            </a:r>
            <a:r>
              <a:rPr lang="zh-CN" altLang="en-US" dirty="0"/>
              <a:t>远程系统强制</a:t>
            </a:r>
            <a:r>
              <a:rPr lang="zh-CN" altLang="en-US" dirty="0" smtClean="0"/>
              <a:t>关机</a:t>
            </a:r>
            <a:endParaRPr lang="zh-CN" altLang="en-US" dirty="0"/>
          </a:p>
        </p:txBody>
      </p:sp>
      <p:pic>
        <p:nvPicPr>
          <p:cNvPr id="7" name="图片 6"/>
          <p:cNvPicPr>
            <a:picLocks noChangeAspect="1"/>
          </p:cNvPicPr>
          <p:nvPr/>
        </p:nvPicPr>
        <p:blipFill>
          <a:blip r:embed="rId2" cstate="print"/>
          <a:stretch>
            <a:fillRect/>
          </a:stretch>
        </p:blipFill>
        <p:spPr>
          <a:xfrm>
            <a:off x="5879976" y="2636912"/>
            <a:ext cx="5229994" cy="3735710"/>
          </a:xfrm>
          <a:prstGeom prst="rect">
            <a:avLst/>
          </a:prstGeom>
        </p:spPr>
      </p:pic>
    </p:spTree>
    <p:extLst>
      <p:ext uri="{BB962C8B-B14F-4D97-AF65-F5344CB8AC3E}">
        <p14:creationId xmlns:p14="http://schemas.microsoft.com/office/powerpoint/2010/main" val="2279287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账户权限控制</a:t>
            </a:r>
            <a:r>
              <a:rPr lang="en-US" altLang="zh-CN" dirty="0" smtClean="0"/>
              <a:t>-</a:t>
            </a:r>
            <a:r>
              <a:rPr lang="zh-CN" altLang="zh-CN" dirty="0" smtClean="0"/>
              <a:t>设</a:t>
            </a:r>
            <a:r>
              <a:rPr lang="zh-CN" altLang="zh-CN" dirty="0"/>
              <a:t>置唤醒密码</a:t>
            </a:r>
            <a:endParaRPr lang="zh-CN" altLang="en-US" dirty="0"/>
          </a:p>
        </p:txBody>
      </p:sp>
      <p:sp>
        <p:nvSpPr>
          <p:cNvPr id="3" name="内容占位符 2"/>
          <p:cNvSpPr>
            <a:spLocks noGrp="1"/>
          </p:cNvSpPr>
          <p:nvPr>
            <p:ph idx="1"/>
          </p:nvPr>
        </p:nvSpPr>
        <p:spPr/>
        <p:txBody>
          <a:bodyPr/>
          <a:lstStyle/>
          <a:p>
            <a:r>
              <a:rPr lang="zh-CN" altLang="zh-CN" dirty="0"/>
              <a:t>设置唤醒计算</a:t>
            </a:r>
            <a:r>
              <a:rPr lang="zh-CN" altLang="zh-CN" dirty="0" smtClean="0"/>
              <a:t>机时的</a:t>
            </a:r>
            <a:r>
              <a:rPr lang="zh-CN" altLang="zh-CN" dirty="0"/>
              <a:t>登录密码</a:t>
            </a:r>
            <a:endParaRPr lang="en-US" altLang="zh-CN" dirty="0" smtClean="0"/>
          </a:p>
          <a:p>
            <a:r>
              <a:rPr lang="zh-CN" altLang="zh-CN" dirty="0"/>
              <a:t>设置</a:t>
            </a:r>
            <a:r>
              <a:rPr lang="zh-CN" altLang="zh-CN" dirty="0" smtClean="0"/>
              <a:t>屏幕</a:t>
            </a:r>
            <a:r>
              <a:rPr lang="zh-CN" altLang="zh-CN" dirty="0"/>
              <a:t>保护恢复时的登录密码</a:t>
            </a:r>
            <a:endParaRPr lang="zh-CN" altLang="en-US" dirty="0"/>
          </a:p>
        </p:txBody>
      </p:sp>
      <p:pic>
        <p:nvPicPr>
          <p:cNvPr id="6" name="图片 5"/>
          <p:cNvPicPr>
            <a:picLocks noChangeAspect="1"/>
          </p:cNvPicPr>
          <p:nvPr/>
        </p:nvPicPr>
        <p:blipFill>
          <a:blip r:embed="rId2" cstate="print"/>
          <a:stretch>
            <a:fillRect/>
          </a:stretch>
        </p:blipFill>
        <p:spPr>
          <a:xfrm>
            <a:off x="2243573" y="2476513"/>
            <a:ext cx="4104725" cy="3976675"/>
          </a:xfrm>
          <a:prstGeom prst="rect">
            <a:avLst/>
          </a:prstGeom>
        </p:spPr>
      </p:pic>
      <p:pic>
        <p:nvPicPr>
          <p:cNvPr id="7" name="图片 6"/>
          <p:cNvPicPr>
            <a:picLocks noChangeAspect="1"/>
          </p:cNvPicPr>
          <p:nvPr/>
        </p:nvPicPr>
        <p:blipFill>
          <a:blip r:embed="rId3" cstate="print"/>
          <a:stretch>
            <a:fillRect/>
          </a:stretch>
        </p:blipFill>
        <p:spPr>
          <a:xfrm>
            <a:off x="6853976" y="2450669"/>
            <a:ext cx="3394925" cy="4028360"/>
          </a:xfrm>
          <a:prstGeom prst="rect">
            <a:avLst/>
          </a:prstGeom>
        </p:spPr>
      </p:pic>
    </p:spTree>
    <p:extLst>
      <p:ext uri="{BB962C8B-B14F-4D97-AF65-F5344CB8AC3E}">
        <p14:creationId xmlns:p14="http://schemas.microsoft.com/office/powerpoint/2010/main" val="1327817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696137" cy="487363"/>
          </a:xfrm>
        </p:spPr>
        <p:txBody>
          <a:bodyPr/>
          <a:lstStyle/>
          <a:p>
            <a:r>
              <a:rPr lang="en-US" altLang="zh-CN" dirty="0" smtClean="0"/>
              <a:t>Windows</a:t>
            </a:r>
            <a:r>
              <a:rPr lang="zh-CN" altLang="en-US" dirty="0" smtClean="0"/>
              <a:t>安</a:t>
            </a:r>
            <a:r>
              <a:rPr lang="zh-CN" altLang="en-US" dirty="0"/>
              <a:t>全配</a:t>
            </a:r>
            <a:r>
              <a:rPr lang="zh-CN" altLang="en-US" dirty="0" smtClean="0"/>
              <a:t>置</a:t>
            </a:r>
            <a:r>
              <a:rPr lang="en-US" altLang="zh-CN" dirty="0" smtClean="0"/>
              <a:t>3-</a:t>
            </a:r>
            <a:r>
              <a:rPr lang="zh-CN" altLang="en-US" dirty="0"/>
              <a:t>自</a:t>
            </a:r>
            <a:r>
              <a:rPr lang="zh-CN" altLang="en-US" dirty="0" smtClean="0"/>
              <a:t>动播放功能的威胁</a:t>
            </a:r>
            <a:endParaRPr lang="zh-CN" altLang="en-US" dirty="0"/>
          </a:p>
        </p:txBody>
      </p:sp>
      <p:sp>
        <p:nvSpPr>
          <p:cNvPr id="3" name="内容占位符 2"/>
          <p:cNvSpPr>
            <a:spLocks noGrp="1"/>
          </p:cNvSpPr>
          <p:nvPr>
            <p:ph idx="1"/>
          </p:nvPr>
        </p:nvSpPr>
        <p:spPr/>
        <p:txBody>
          <a:bodyPr/>
          <a:lstStyle/>
          <a:p>
            <a:r>
              <a:rPr lang="zh-CN" altLang="en-US" dirty="0" smtClean="0"/>
              <a:t>为方便用户而设计</a:t>
            </a:r>
            <a:endParaRPr lang="en-US" altLang="zh-CN" dirty="0" smtClean="0"/>
          </a:p>
          <a:p>
            <a:r>
              <a:rPr lang="zh-CN" altLang="en-US" dirty="0" smtClean="0"/>
              <a:t>恶意代码借助移动存储介质传播的方式</a:t>
            </a:r>
            <a:endParaRPr lang="en-US" altLang="zh-CN" dirty="0" smtClean="0"/>
          </a:p>
          <a:p>
            <a:endParaRPr lang="zh-CN" altLang="en-US" dirty="0"/>
          </a:p>
        </p:txBody>
      </p:sp>
      <p:grpSp>
        <p:nvGrpSpPr>
          <p:cNvPr id="6" name="组合 5"/>
          <p:cNvGrpSpPr/>
          <p:nvPr/>
        </p:nvGrpSpPr>
        <p:grpSpPr>
          <a:xfrm>
            <a:off x="2158193" y="2754686"/>
            <a:ext cx="5220580" cy="3744518"/>
            <a:chOff x="1862138" y="2060575"/>
            <a:chExt cx="5435600" cy="4062413"/>
          </a:xfrm>
        </p:grpSpPr>
        <p:pic>
          <p:nvPicPr>
            <p:cNvPr id="7" name="Picture 7"/>
            <p:cNvPicPr>
              <a:picLocks noChangeAspect="1" noChangeArrowheads="1"/>
            </p:cNvPicPr>
            <p:nvPr/>
          </p:nvPicPr>
          <p:blipFill>
            <a:blip r:embed="rId2" cstate="print"/>
            <a:srcRect/>
            <a:stretch>
              <a:fillRect/>
            </a:stretch>
          </p:blipFill>
          <p:spPr bwMode="auto">
            <a:xfrm>
              <a:off x="1862138" y="2060575"/>
              <a:ext cx="5435600" cy="4062413"/>
            </a:xfrm>
            <a:prstGeom prst="rect">
              <a:avLst/>
            </a:prstGeom>
            <a:noFill/>
            <a:ln w="9525">
              <a:noFill/>
              <a:miter lim="800000"/>
              <a:headEnd/>
              <a:tailEnd/>
            </a:ln>
          </p:spPr>
        </p:pic>
        <p:sp>
          <p:nvSpPr>
            <p:cNvPr id="8" name="Rectangle 10"/>
            <p:cNvSpPr>
              <a:spLocks noChangeArrowheads="1"/>
            </p:cNvSpPr>
            <p:nvPr/>
          </p:nvSpPr>
          <p:spPr bwMode="auto">
            <a:xfrm>
              <a:off x="5857875" y="3989388"/>
              <a:ext cx="1082675" cy="433387"/>
            </a:xfrm>
            <a:prstGeom prst="rect">
              <a:avLst/>
            </a:prstGeom>
            <a:noFill/>
            <a:ln w="28575">
              <a:solidFill>
                <a:srgbClr val="FF0000"/>
              </a:solidFill>
              <a:miter lim="800000"/>
              <a:headEnd/>
              <a:tailEnd/>
            </a:ln>
          </p:spPr>
          <p:txBody>
            <a:bodyPr wrap="none" anchor="ctr"/>
            <a:lstStyle/>
            <a:p>
              <a:endParaRPr lang="zh-CN" altLang="en-US">
                <a:latin typeface="Verdana" pitchFamily="34" charset="0"/>
              </a:endParaRPr>
            </a:p>
          </p:txBody>
        </p:sp>
        <p:sp>
          <p:nvSpPr>
            <p:cNvPr id="9" name="Rectangle 11"/>
            <p:cNvSpPr>
              <a:spLocks noChangeArrowheads="1"/>
            </p:cNvSpPr>
            <p:nvPr/>
          </p:nvSpPr>
          <p:spPr bwMode="auto">
            <a:xfrm>
              <a:off x="4640263" y="3989388"/>
              <a:ext cx="1081087" cy="433387"/>
            </a:xfrm>
            <a:prstGeom prst="rect">
              <a:avLst/>
            </a:prstGeom>
            <a:noFill/>
            <a:ln w="28575">
              <a:solidFill>
                <a:srgbClr val="FF0000"/>
              </a:solidFill>
              <a:miter lim="800000"/>
              <a:headEnd/>
              <a:tailEnd/>
            </a:ln>
          </p:spPr>
          <p:txBody>
            <a:bodyPr wrap="none" anchor="ctr"/>
            <a:lstStyle/>
            <a:p>
              <a:endParaRPr lang="zh-CN" altLang="en-US">
                <a:latin typeface="Verdana" pitchFamily="34" charset="0"/>
              </a:endParaRPr>
            </a:p>
          </p:txBody>
        </p:sp>
      </p:grpSp>
      <p:grpSp>
        <p:nvGrpSpPr>
          <p:cNvPr id="10" name="组合 9"/>
          <p:cNvGrpSpPr/>
          <p:nvPr/>
        </p:nvGrpSpPr>
        <p:grpSpPr>
          <a:xfrm>
            <a:off x="5392675" y="2665729"/>
            <a:ext cx="4943475" cy="1990725"/>
            <a:chOff x="4200525" y="838200"/>
            <a:chExt cx="4943475" cy="1990725"/>
          </a:xfrm>
        </p:grpSpPr>
        <p:pic>
          <p:nvPicPr>
            <p:cNvPr id="11" name="Picture 9"/>
            <p:cNvPicPr>
              <a:picLocks noChangeAspect="1" noChangeArrowheads="1"/>
            </p:cNvPicPr>
            <p:nvPr/>
          </p:nvPicPr>
          <p:blipFill>
            <a:blip r:embed="rId3" cstate="print"/>
            <a:srcRect/>
            <a:stretch>
              <a:fillRect/>
            </a:stretch>
          </p:blipFill>
          <p:spPr bwMode="auto">
            <a:xfrm>
              <a:off x="4200525" y="838200"/>
              <a:ext cx="4943475" cy="1990725"/>
            </a:xfrm>
            <a:prstGeom prst="rect">
              <a:avLst/>
            </a:prstGeom>
            <a:noFill/>
            <a:ln w="9525">
              <a:noFill/>
              <a:miter lim="800000"/>
              <a:headEnd/>
              <a:tailEnd/>
            </a:ln>
          </p:spPr>
        </p:pic>
        <p:sp>
          <p:nvSpPr>
            <p:cNvPr id="12" name="Line 12"/>
            <p:cNvSpPr>
              <a:spLocks noChangeShapeType="1"/>
            </p:cNvSpPr>
            <p:nvPr/>
          </p:nvSpPr>
          <p:spPr bwMode="auto">
            <a:xfrm>
              <a:off x="4427538" y="1627188"/>
              <a:ext cx="1152525" cy="0"/>
            </a:xfrm>
            <a:prstGeom prst="line">
              <a:avLst/>
            </a:prstGeom>
            <a:noFill/>
            <a:ln w="28575">
              <a:solidFill>
                <a:srgbClr val="FF0000"/>
              </a:solidFill>
              <a:round/>
              <a:headEnd/>
              <a:tailEnd/>
            </a:ln>
          </p:spPr>
          <p:txBody>
            <a:bodyPr/>
            <a:lstStyle/>
            <a:p>
              <a:endParaRPr lang="zh-CN" altLang="en-US"/>
            </a:p>
          </p:txBody>
        </p:sp>
      </p:grpSp>
    </p:spTree>
    <p:extLst>
      <p:ext uri="{BB962C8B-B14F-4D97-AF65-F5344CB8AC3E}">
        <p14:creationId xmlns:p14="http://schemas.microsoft.com/office/powerpoint/2010/main" val="2352903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安全配置</a:t>
            </a:r>
            <a:r>
              <a:rPr lang="en-US" altLang="zh-CN" dirty="0" smtClean="0"/>
              <a:t>-</a:t>
            </a:r>
            <a:r>
              <a:rPr lang="zh-CN" altLang="en-US" dirty="0" smtClean="0"/>
              <a:t>关闭自动</a:t>
            </a:r>
            <a:r>
              <a:rPr lang="zh-CN" altLang="en-US" dirty="0"/>
              <a:t>播</a:t>
            </a:r>
            <a:r>
              <a:rPr lang="zh-CN" altLang="en-US" dirty="0" smtClean="0"/>
              <a:t>放</a:t>
            </a:r>
            <a:endParaRPr lang="zh-CN" altLang="en-US" dirty="0"/>
          </a:p>
        </p:txBody>
      </p:sp>
      <p:sp>
        <p:nvSpPr>
          <p:cNvPr id="3" name="内容占位符 2"/>
          <p:cNvSpPr>
            <a:spLocks noGrp="1"/>
          </p:cNvSpPr>
          <p:nvPr>
            <p:ph idx="1"/>
          </p:nvPr>
        </p:nvSpPr>
        <p:spPr/>
        <p:txBody>
          <a:bodyPr/>
          <a:lstStyle/>
          <a:p>
            <a:r>
              <a:rPr lang="zh-CN" altLang="en-US" dirty="0"/>
              <a:t>关闭</a:t>
            </a:r>
            <a:r>
              <a:rPr lang="zh-CN" altLang="en-US" dirty="0" smtClean="0"/>
              <a:t>自</a:t>
            </a:r>
            <a:r>
              <a:rPr lang="zh-CN" altLang="en-US" dirty="0"/>
              <a:t>动播</a:t>
            </a:r>
            <a:r>
              <a:rPr lang="zh-CN" altLang="en-US" dirty="0" smtClean="0"/>
              <a:t>放功能</a:t>
            </a:r>
            <a:endParaRPr lang="en-US" altLang="zh-CN" dirty="0" smtClean="0"/>
          </a:p>
          <a:p>
            <a:pPr lvl="1"/>
            <a:r>
              <a:rPr lang="zh-CN" altLang="en-US" dirty="0" smtClean="0"/>
              <a:t>可以</a:t>
            </a:r>
            <a:r>
              <a:rPr lang="zh-CN" altLang="en-US" dirty="0"/>
              <a:t>有效阻</a:t>
            </a:r>
            <a:r>
              <a:rPr lang="zh-CN" altLang="en-US" dirty="0" smtClean="0"/>
              <a:t>断</a:t>
            </a:r>
            <a:r>
              <a:rPr lang="en-US" altLang="zh-CN" dirty="0" smtClean="0"/>
              <a:t>U</a:t>
            </a:r>
            <a:r>
              <a:rPr lang="zh-CN" altLang="en-US" dirty="0" smtClean="0"/>
              <a:t>盘病</a:t>
            </a:r>
            <a:r>
              <a:rPr lang="zh-CN" altLang="en-US" dirty="0"/>
              <a:t>毒的传播路径</a:t>
            </a:r>
          </a:p>
        </p:txBody>
      </p:sp>
      <p:pic>
        <p:nvPicPr>
          <p:cNvPr id="6" name="图片 5"/>
          <p:cNvPicPr>
            <a:picLocks noChangeAspect="1"/>
          </p:cNvPicPr>
          <p:nvPr/>
        </p:nvPicPr>
        <p:blipFill>
          <a:blip r:embed="rId2" cstate="print"/>
          <a:stretch>
            <a:fillRect/>
          </a:stretch>
        </p:blipFill>
        <p:spPr>
          <a:xfrm>
            <a:off x="2243572" y="2456892"/>
            <a:ext cx="5124450" cy="3600450"/>
          </a:xfrm>
          <a:prstGeom prst="rect">
            <a:avLst/>
          </a:prstGeom>
        </p:spPr>
      </p:pic>
      <p:pic>
        <p:nvPicPr>
          <p:cNvPr id="8" name="图片 7"/>
          <p:cNvPicPr>
            <a:picLocks noChangeAspect="1"/>
          </p:cNvPicPr>
          <p:nvPr/>
        </p:nvPicPr>
        <p:blipFill>
          <a:blip r:embed="rId3" cstate="print"/>
          <a:stretch>
            <a:fillRect/>
          </a:stretch>
        </p:blipFill>
        <p:spPr>
          <a:xfrm>
            <a:off x="4991969" y="2628621"/>
            <a:ext cx="5124450" cy="3600450"/>
          </a:xfrm>
          <a:prstGeom prst="rect">
            <a:avLst/>
          </a:prstGeom>
        </p:spPr>
      </p:pic>
    </p:spTree>
    <p:extLst>
      <p:ext uri="{BB962C8B-B14F-4D97-AF65-F5344CB8AC3E}">
        <p14:creationId xmlns:p14="http://schemas.microsoft.com/office/powerpoint/2010/main" val="3136944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全配置</a:t>
            </a:r>
            <a:r>
              <a:rPr lang="en-US" altLang="zh-CN" dirty="0" smtClean="0"/>
              <a:t>4-</a:t>
            </a:r>
            <a:r>
              <a:rPr lang="zh-CN" altLang="en-US" dirty="0" smtClean="0"/>
              <a:t>远程访问控制</a:t>
            </a:r>
            <a:endParaRPr lang="zh-CN" altLang="en-US" dirty="0"/>
          </a:p>
        </p:txBody>
      </p:sp>
      <p:sp>
        <p:nvSpPr>
          <p:cNvPr id="3" name="内容占位符 2"/>
          <p:cNvSpPr>
            <a:spLocks noGrp="1"/>
          </p:cNvSpPr>
          <p:nvPr>
            <p:ph idx="1"/>
          </p:nvPr>
        </p:nvSpPr>
        <p:spPr/>
        <p:txBody>
          <a:bodyPr/>
          <a:lstStyle/>
          <a:p>
            <a:r>
              <a:rPr lang="zh-CN" altLang="en-US" dirty="0" smtClean="0"/>
              <a:t>网络访问控制</a:t>
            </a:r>
            <a:endParaRPr lang="en-US" altLang="zh-CN" dirty="0" smtClean="0"/>
          </a:p>
          <a:p>
            <a:r>
              <a:rPr lang="zh-CN" altLang="en-US" dirty="0"/>
              <a:t>共</a:t>
            </a:r>
            <a:r>
              <a:rPr lang="zh-CN" altLang="en-US" dirty="0" smtClean="0"/>
              <a:t>享安全防护</a:t>
            </a:r>
            <a:endParaRPr lang="en-US" altLang="zh-CN" dirty="0" smtClean="0"/>
          </a:p>
          <a:p>
            <a:endParaRPr lang="zh-CN" altLang="en-US" dirty="0"/>
          </a:p>
        </p:txBody>
      </p:sp>
    </p:spTree>
    <p:extLst>
      <p:ext uri="{BB962C8B-B14F-4D97-AF65-F5344CB8AC3E}">
        <p14:creationId xmlns:p14="http://schemas.microsoft.com/office/powerpoint/2010/main" val="934519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网络访问控制</a:t>
            </a:r>
            <a:r>
              <a:rPr lang="en-US" altLang="zh-CN" dirty="0" smtClean="0"/>
              <a:t>-</a:t>
            </a:r>
            <a:r>
              <a:rPr lang="zh-CN" altLang="en-US" dirty="0" smtClean="0"/>
              <a:t>防火墙设置</a:t>
            </a:r>
            <a:endParaRPr lang="zh-CN" altLang="en-US" dirty="0"/>
          </a:p>
        </p:txBody>
      </p:sp>
      <p:sp>
        <p:nvSpPr>
          <p:cNvPr id="5" name="内容占位符 4"/>
          <p:cNvSpPr>
            <a:spLocks noGrp="1"/>
          </p:cNvSpPr>
          <p:nvPr>
            <p:ph idx="1"/>
          </p:nvPr>
        </p:nvSpPr>
        <p:spPr>
          <a:xfrm>
            <a:off x="609600" y="980728"/>
            <a:ext cx="10972800" cy="5436604"/>
          </a:xfrm>
        </p:spPr>
        <p:txBody>
          <a:bodyPr/>
          <a:lstStyle/>
          <a:p>
            <a:r>
              <a:rPr lang="zh-CN" altLang="en-US" dirty="0" smtClean="0"/>
              <a:t>确保</a:t>
            </a:r>
            <a:r>
              <a:rPr lang="zh-CN" altLang="zh-CN" dirty="0" smtClean="0"/>
              <a:t>启用</a:t>
            </a:r>
            <a:r>
              <a:rPr lang="en-US" altLang="zh-CN" dirty="0"/>
              <a:t>Windows</a:t>
            </a:r>
            <a:r>
              <a:rPr lang="zh-CN" altLang="zh-CN" dirty="0"/>
              <a:t>自带</a:t>
            </a:r>
            <a:r>
              <a:rPr lang="zh-CN" altLang="zh-CN" dirty="0" smtClean="0"/>
              <a:t>防火墙</a:t>
            </a:r>
            <a:endParaRPr lang="en-US" altLang="zh-CN" dirty="0" smtClean="0"/>
          </a:p>
        </p:txBody>
      </p:sp>
      <p:pic>
        <p:nvPicPr>
          <p:cNvPr id="7" name="图片 6"/>
          <p:cNvPicPr>
            <a:picLocks noChangeAspect="1"/>
          </p:cNvPicPr>
          <p:nvPr/>
        </p:nvPicPr>
        <p:blipFill>
          <a:blip r:embed="rId2" cstate="print"/>
          <a:stretch>
            <a:fillRect/>
          </a:stretch>
        </p:blipFill>
        <p:spPr>
          <a:xfrm>
            <a:off x="616496" y="1673822"/>
            <a:ext cx="6099212" cy="4503910"/>
          </a:xfrm>
          <a:prstGeom prst="rect">
            <a:avLst/>
          </a:prstGeom>
        </p:spPr>
      </p:pic>
      <p:pic>
        <p:nvPicPr>
          <p:cNvPr id="8" name="图片 7"/>
          <p:cNvPicPr>
            <a:picLocks noChangeAspect="1"/>
          </p:cNvPicPr>
          <p:nvPr/>
        </p:nvPicPr>
        <p:blipFill>
          <a:blip r:embed="rId3" cstate="print"/>
          <a:stretch>
            <a:fillRect/>
          </a:stretch>
        </p:blipFill>
        <p:spPr>
          <a:xfrm>
            <a:off x="7181774" y="1673822"/>
            <a:ext cx="4391025" cy="4886325"/>
          </a:xfrm>
          <a:prstGeom prst="rect">
            <a:avLst/>
          </a:prstGeom>
        </p:spPr>
      </p:pic>
    </p:spTree>
    <p:extLst>
      <p:ext uri="{BB962C8B-B14F-4D97-AF65-F5344CB8AC3E}">
        <p14:creationId xmlns:p14="http://schemas.microsoft.com/office/powerpoint/2010/main" val="402754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网</a:t>
            </a:r>
            <a:r>
              <a:rPr lang="zh-CN" altLang="en-US" dirty="0" smtClean="0"/>
              <a:t>络访问控制</a:t>
            </a:r>
            <a:r>
              <a:rPr lang="en-US" altLang="zh-CN" dirty="0" smtClean="0"/>
              <a:t>-</a:t>
            </a:r>
            <a:r>
              <a:rPr lang="zh-CN" altLang="en-US" dirty="0" smtClean="0"/>
              <a:t>防</a:t>
            </a:r>
            <a:r>
              <a:rPr lang="zh-CN" altLang="en-US" dirty="0"/>
              <a:t>火墙高级配置</a:t>
            </a:r>
          </a:p>
        </p:txBody>
      </p:sp>
      <p:sp>
        <p:nvSpPr>
          <p:cNvPr id="7" name="内容占位符 6"/>
          <p:cNvSpPr>
            <a:spLocks noGrp="1"/>
          </p:cNvSpPr>
          <p:nvPr>
            <p:ph idx="1"/>
          </p:nvPr>
        </p:nvSpPr>
        <p:spPr>
          <a:xfrm>
            <a:off x="609600" y="980728"/>
            <a:ext cx="10972800" cy="3404009"/>
          </a:xfrm>
        </p:spPr>
        <p:txBody>
          <a:bodyPr>
            <a:spAutoFit/>
          </a:bodyPr>
          <a:lstStyle/>
          <a:p>
            <a:r>
              <a:rPr lang="zh-CN" altLang="en-US" dirty="0"/>
              <a:t>出站规则</a:t>
            </a:r>
          </a:p>
          <a:p>
            <a:r>
              <a:rPr lang="zh-CN" altLang="en-US" dirty="0"/>
              <a:t>入站规则</a:t>
            </a:r>
          </a:p>
          <a:p>
            <a:r>
              <a:rPr lang="zh-CN" altLang="en-US" dirty="0"/>
              <a:t>连接安全规则</a:t>
            </a:r>
          </a:p>
          <a:p>
            <a:r>
              <a:rPr lang="zh-CN" altLang="en-US" dirty="0"/>
              <a:t>监视</a:t>
            </a:r>
          </a:p>
          <a:p>
            <a:pPr lvl="1"/>
            <a:r>
              <a:rPr lang="zh-CN" altLang="en-US" dirty="0"/>
              <a:t>防火墙</a:t>
            </a:r>
          </a:p>
          <a:p>
            <a:pPr lvl="1"/>
            <a:r>
              <a:rPr lang="zh-CN" altLang="en-US" dirty="0"/>
              <a:t>连接安全规则</a:t>
            </a:r>
          </a:p>
          <a:p>
            <a:pPr lvl="1"/>
            <a:r>
              <a:rPr lang="zh-CN" altLang="en-US" dirty="0"/>
              <a:t>安全</a:t>
            </a:r>
            <a:r>
              <a:rPr lang="zh-CN" altLang="en-US" dirty="0" smtClean="0"/>
              <a:t>关联</a:t>
            </a:r>
            <a:endParaRPr lang="zh-CN" altLang="en-US" dirty="0"/>
          </a:p>
        </p:txBody>
      </p:sp>
      <p:pic>
        <p:nvPicPr>
          <p:cNvPr id="9" name="图片 8"/>
          <p:cNvPicPr>
            <a:picLocks noChangeAspect="1"/>
          </p:cNvPicPr>
          <p:nvPr/>
        </p:nvPicPr>
        <p:blipFill>
          <a:blip r:embed="rId2" cstate="print"/>
          <a:stretch>
            <a:fillRect/>
          </a:stretch>
        </p:blipFill>
        <p:spPr>
          <a:xfrm>
            <a:off x="5015880" y="1190626"/>
            <a:ext cx="5292588" cy="4220776"/>
          </a:xfrm>
          <a:prstGeom prst="rect">
            <a:avLst/>
          </a:prstGeom>
        </p:spPr>
      </p:pic>
      <p:pic>
        <p:nvPicPr>
          <p:cNvPr id="10" name="图片 9"/>
          <p:cNvPicPr>
            <a:picLocks noChangeAspect="1"/>
          </p:cNvPicPr>
          <p:nvPr/>
        </p:nvPicPr>
        <p:blipFill>
          <a:blip r:embed="rId3" cstate="print"/>
          <a:stretch>
            <a:fillRect/>
          </a:stretch>
        </p:blipFill>
        <p:spPr>
          <a:xfrm>
            <a:off x="6312951" y="2276872"/>
            <a:ext cx="5269449" cy="3891178"/>
          </a:xfrm>
          <a:prstGeom prst="rect">
            <a:avLst/>
          </a:prstGeom>
        </p:spPr>
      </p:pic>
    </p:spTree>
    <p:extLst>
      <p:ext uri="{BB962C8B-B14F-4D97-AF65-F5344CB8AC3E}">
        <p14:creationId xmlns:p14="http://schemas.microsoft.com/office/powerpoint/2010/main" val="2689459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共享安全防护</a:t>
            </a:r>
            <a:r>
              <a:rPr lang="en-US" altLang="zh-CN" dirty="0" smtClean="0"/>
              <a:t>-</a:t>
            </a:r>
            <a:r>
              <a:rPr lang="zh-CN" altLang="en-US" dirty="0" smtClean="0"/>
              <a:t>共享安全风险</a:t>
            </a:r>
            <a:endParaRPr lang="zh-CN" altLang="en-US" dirty="0"/>
          </a:p>
        </p:txBody>
      </p:sp>
      <p:sp>
        <p:nvSpPr>
          <p:cNvPr id="3" name="内容占位符 2"/>
          <p:cNvSpPr>
            <a:spLocks noGrp="1"/>
          </p:cNvSpPr>
          <p:nvPr>
            <p:ph idx="1"/>
          </p:nvPr>
        </p:nvSpPr>
        <p:spPr>
          <a:xfrm>
            <a:off x="609600" y="1009170"/>
            <a:ext cx="9590856" cy="5391630"/>
          </a:xfrm>
        </p:spPr>
        <p:txBody>
          <a:bodyPr/>
          <a:lstStyle/>
          <a:p>
            <a:pPr>
              <a:defRPr/>
            </a:pPr>
            <a:r>
              <a:rPr lang="en-US" altLang="zh-CN" dirty="0" smtClean="0"/>
              <a:t>IPC$</a:t>
            </a:r>
            <a:r>
              <a:rPr lang="zh-CN" altLang="en-US" dirty="0" smtClean="0"/>
              <a:t>的安全问题（空会话连接导致信息泄露）</a:t>
            </a:r>
            <a:endParaRPr lang="en-US" altLang="zh-CN" dirty="0" smtClean="0"/>
          </a:p>
          <a:p>
            <a:pPr>
              <a:defRPr/>
            </a:pPr>
            <a:r>
              <a:rPr lang="zh-CN" altLang="en-US" dirty="0" smtClean="0"/>
              <a:t>管理共享风险</a:t>
            </a:r>
            <a:r>
              <a:rPr lang="en-US" altLang="zh-CN" dirty="0" smtClean="0"/>
              <a:t>(</a:t>
            </a:r>
            <a:r>
              <a:rPr lang="zh-CN" altLang="en-US" dirty="0" smtClean="0"/>
              <a:t>远程文件操作</a:t>
            </a:r>
            <a:r>
              <a:rPr lang="en-US" altLang="zh-CN" dirty="0" smtClean="0"/>
              <a:t>)</a:t>
            </a:r>
          </a:p>
          <a:p>
            <a:pPr>
              <a:defRPr/>
            </a:pPr>
            <a:r>
              <a:rPr lang="zh-CN" altLang="en-US" dirty="0" smtClean="0"/>
              <a:t>普通共享的风险（远程文件操作）</a:t>
            </a:r>
            <a:endParaRPr lang="en-US" altLang="zh-CN" dirty="0" smtClean="0"/>
          </a:p>
          <a:p>
            <a:pPr>
              <a:defRPr/>
            </a:pPr>
            <a:endParaRPr lang="en-US" altLang="zh-CN" dirty="0" smtClean="0"/>
          </a:p>
        </p:txBody>
      </p:sp>
      <p:grpSp>
        <p:nvGrpSpPr>
          <p:cNvPr id="4" name="组合 3"/>
          <p:cNvGrpSpPr/>
          <p:nvPr/>
        </p:nvGrpSpPr>
        <p:grpSpPr>
          <a:xfrm>
            <a:off x="3985383" y="3195006"/>
            <a:ext cx="2519955" cy="3016634"/>
            <a:chOff x="1475656" y="2888940"/>
            <a:chExt cx="6056309" cy="2756785"/>
          </a:xfrm>
        </p:grpSpPr>
        <p:pic>
          <p:nvPicPr>
            <p:cNvPr id="6" name="Picture 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7077" y="4463647"/>
              <a:ext cx="11248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4480500"/>
              <a:ext cx="1285523"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8" name="直接箭头连接符 7"/>
            <p:cNvCxnSpPr/>
            <p:nvPr/>
          </p:nvCxnSpPr>
          <p:spPr>
            <a:xfrm flipV="1">
              <a:off x="2699792" y="5063112"/>
              <a:ext cx="403244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2222987" y="2888940"/>
              <a:ext cx="4184088" cy="1368152"/>
            </a:xfrm>
            <a:prstGeom prst="wedgeRoundRectCallout">
              <a:avLst>
                <a:gd name="adj1" fmla="val -51319"/>
                <a:gd name="adj2" fmla="val 786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a:t>
              </a:r>
              <a:r>
                <a:rPr lang="zh-CN" altLang="en-US" dirty="0" smtClean="0">
                  <a:solidFill>
                    <a:schemeClr val="tx1"/>
                  </a:solidFill>
                </a:rPr>
                <a:t>统用户列表</a:t>
              </a:r>
              <a:endParaRPr lang="en-US" altLang="zh-CN" dirty="0" smtClean="0">
                <a:solidFill>
                  <a:schemeClr val="tx1"/>
                </a:solidFill>
              </a:endParaRPr>
            </a:p>
            <a:p>
              <a:pPr algn="ctr"/>
              <a:r>
                <a:rPr lang="zh-CN" altLang="en-US" dirty="0">
                  <a:solidFill>
                    <a:schemeClr val="tx1"/>
                  </a:solidFill>
                </a:rPr>
                <a:t>用</a:t>
              </a:r>
              <a:r>
                <a:rPr lang="zh-CN" altLang="en-US" dirty="0" smtClean="0">
                  <a:solidFill>
                    <a:schemeClr val="tx1"/>
                  </a:solidFill>
                </a:rPr>
                <a:t>户信息</a:t>
              </a:r>
              <a:endParaRPr lang="en-US" altLang="zh-CN" dirty="0" smtClean="0">
                <a:solidFill>
                  <a:schemeClr val="tx1"/>
                </a:solidFill>
              </a:endParaRPr>
            </a:p>
            <a:p>
              <a:pPr algn="ctr"/>
              <a:r>
                <a:rPr lang="zh-CN" altLang="en-US" dirty="0">
                  <a:solidFill>
                    <a:schemeClr val="tx1"/>
                  </a:solidFill>
                </a:rPr>
                <a:t>共</a:t>
              </a:r>
              <a:r>
                <a:rPr lang="zh-CN" altLang="en-US" dirty="0" smtClean="0">
                  <a:solidFill>
                    <a:schemeClr val="tx1"/>
                  </a:solidFill>
                </a:rPr>
                <a:t>享列表</a:t>
              </a:r>
              <a:endParaRPr lang="en-US" altLang="zh-CN" dirty="0" smtClean="0">
                <a:solidFill>
                  <a:schemeClr val="tx1"/>
                </a:solidFill>
              </a:endParaRPr>
            </a:p>
            <a:p>
              <a:pPr algn="ctr"/>
              <a:r>
                <a:rPr lang="en-US" altLang="zh-CN" dirty="0" smtClean="0">
                  <a:solidFill>
                    <a:schemeClr val="tx1"/>
                  </a:solidFill>
                </a:rPr>
                <a:t>……</a:t>
              </a:r>
              <a:endParaRPr lang="zh-CN" altLang="en-US" dirty="0">
                <a:solidFill>
                  <a:schemeClr val="tx1"/>
                </a:solidFill>
              </a:endParaRPr>
            </a:p>
          </p:txBody>
        </p:sp>
        <p:sp>
          <p:nvSpPr>
            <p:cNvPr id="10" name="TextBox 9"/>
            <p:cNvSpPr txBox="1"/>
            <p:nvPr/>
          </p:nvSpPr>
          <p:spPr>
            <a:xfrm>
              <a:off x="2761179" y="5035147"/>
              <a:ext cx="3645898" cy="337518"/>
            </a:xfrm>
            <a:prstGeom prst="rect">
              <a:avLst/>
            </a:prstGeom>
            <a:noFill/>
          </p:spPr>
          <p:txBody>
            <a:bodyPr wrap="square" rtlCol="0">
              <a:spAutoFit/>
            </a:bodyPr>
            <a:lstStyle/>
            <a:p>
              <a:r>
                <a:rPr lang="zh-CN" altLang="en-US" dirty="0"/>
                <a:t>空会</a:t>
              </a:r>
              <a:r>
                <a:rPr lang="zh-CN" altLang="en-US" dirty="0" smtClean="0"/>
                <a:t>话连接</a:t>
              </a:r>
              <a:endParaRPr lang="zh-CN" altLang="en-US" dirty="0"/>
            </a:p>
          </p:txBody>
        </p:sp>
      </p:grpSp>
      <p:pic>
        <p:nvPicPr>
          <p:cNvPr id="11" name="图片 10"/>
          <p:cNvPicPr>
            <a:picLocks noChangeAspect="1"/>
          </p:cNvPicPr>
          <p:nvPr/>
        </p:nvPicPr>
        <p:blipFill>
          <a:blip r:embed="rId4"/>
          <a:stretch>
            <a:fillRect/>
          </a:stretch>
        </p:blipFill>
        <p:spPr>
          <a:xfrm>
            <a:off x="6572175" y="2996952"/>
            <a:ext cx="4924425" cy="3162300"/>
          </a:xfrm>
          <a:prstGeom prst="rect">
            <a:avLst/>
          </a:prstGeom>
        </p:spPr>
      </p:pic>
    </p:spTree>
    <p:extLst>
      <p:ext uri="{BB962C8B-B14F-4D97-AF65-F5344CB8AC3E}">
        <p14:creationId xmlns:p14="http://schemas.microsoft.com/office/powerpoint/2010/main" val="34591564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共享安全防护</a:t>
            </a:r>
            <a:r>
              <a:rPr lang="en-US" altLang="zh-CN" dirty="0" smtClean="0"/>
              <a:t>-</a:t>
            </a:r>
            <a:r>
              <a:rPr lang="zh-CN" altLang="en-US" dirty="0"/>
              <a:t>关</a:t>
            </a:r>
            <a:r>
              <a:rPr lang="zh-CN" altLang="en-US" dirty="0" smtClean="0"/>
              <a:t>闭管理共享</a:t>
            </a:r>
            <a:endParaRPr lang="zh-CN" altLang="en-US" dirty="0"/>
          </a:p>
        </p:txBody>
      </p:sp>
      <p:sp>
        <p:nvSpPr>
          <p:cNvPr id="3" name="内容占位符 2"/>
          <p:cNvSpPr>
            <a:spLocks noGrp="1"/>
          </p:cNvSpPr>
          <p:nvPr>
            <p:ph idx="1"/>
          </p:nvPr>
        </p:nvSpPr>
        <p:spPr>
          <a:xfrm>
            <a:off x="609600" y="980728"/>
            <a:ext cx="10972800" cy="5524846"/>
          </a:xfrm>
        </p:spPr>
        <p:txBody>
          <a:bodyPr/>
          <a:lstStyle/>
          <a:p>
            <a:r>
              <a:rPr lang="zh-CN" altLang="en-US" dirty="0" smtClean="0"/>
              <a:t>空会话连接控制</a:t>
            </a:r>
            <a:endParaRPr lang="en-US" altLang="zh-CN" dirty="0" smtClean="0"/>
          </a:p>
          <a:p>
            <a:pPr lvl="1"/>
            <a:r>
              <a:rPr lang="zh-CN" altLang="en-US" dirty="0"/>
              <a:t>本</a:t>
            </a:r>
            <a:r>
              <a:rPr lang="zh-CN" altLang="en-US" dirty="0" smtClean="0"/>
              <a:t>地安全策略设置中对匿名访问的限制</a:t>
            </a:r>
            <a:endParaRPr lang="en-US" altLang="zh-CN" dirty="0" smtClean="0"/>
          </a:p>
          <a:p>
            <a:r>
              <a:rPr lang="zh-CN" altLang="en-US" dirty="0" smtClean="0"/>
              <a:t>关闭管理共享：</a:t>
            </a:r>
            <a:r>
              <a:rPr lang="zh-CN" altLang="zh-CN" dirty="0" smtClean="0"/>
              <a:t>修</a:t>
            </a:r>
            <a:r>
              <a:rPr lang="zh-CN" altLang="zh-CN" dirty="0"/>
              <a:t>改</a:t>
            </a:r>
            <a:r>
              <a:rPr lang="zh-CN" altLang="zh-CN" dirty="0" smtClean="0"/>
              <a:t>注册表</a:t>
            </a:r>
            <a:endParaRPr lang="en-US" altLang="zh-CN" dirty="0" smtClean="0"/>
          </a:p>
          <a:p>
            <a:pPr lvl="1"/>
            <a:r>
              <a:rPr lang="en-US" altLang="zh-CN" dirty="0"/>
              <a:t>HKEY_LOCAL_MACHINE\System\</a:t>
            </a:r>
            <a:r>
              <a:rPr lang="en-US" altLang="zh-CN" dirty="0" err="1"/>
              <a:t>CurrentControlSet</a:t>
            </a:r>
            <a:r>
              <a:rPr lang="en-US" altLang="zh-CN" dirty="0"/>
              <a:t>\Services\</a:t>
            </a:r>
            <a:r>
              <a:rPr lang="en-US" altLang="zh-CN" dirty="0" err="1"/>
              <a:t>LanmanServer</a:t>
            </a:r>
            <a:r>
              <a:rPr lang="en-US" altLang="zh-CN" dirty="0"/>
              <a:t>\Parameters</a:t>
            </a:r>
          </a:p>
          <a:p>
            <a:pPr lvl="1"/>
            <a:endParaRPr lang="zh-CN" altLang="en-US" dirty="0"/>
          </a:p>
        </p:txBody>
      </p:sp>
      <p:pic>
        <p:nvPicPr>
          <p:cNvPr id="6" name="图片 5"/>
          <p:cNvPicPr>
            <a:picLocks noChangeAspect="1"/>
          </p:cNvPicPr>
          <p:nvPr/>
        </p:nvPicPr>
        <p:blipFill>
          <a:blip r:embed="rId3" cstate="print"/>
          <a:stretch>
            <a:fillRect/>
          </a:stretch>
        </p:blipFill>
        <p:spPr>
          <a:xfrm>
            <a:off x="3274419" y="3821951"/>
            <a:ext cx="5719363" cy="2356495"/>
          </a:xfrm>
          <a:prstGeom prst="rect">
            <a:avLst/>
          </a:prstGeom>
        </p:spPr>
      </p:pic>
    </p:spTree>
    <p:extLst>
      <p:ext uri="{BB962C8B-B14F-4D97-AF65-F5344CB8AC3E}">
        <p14:creationId xmlns:p14="http://schemas.microsoft.com/office/powerpoint/2010/main" val="1413249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安全设置</a:t>
            </a:r>
            <a:r>
              <a:rPr lang="en-US" altLang="zh-CN" dirty="0" smtClean="0"/>
              <a:t>5-</a:t>
            </a:r>
            <a:r>
              <a:rPr lang="zh-CN" altLang="en-US" dirty="0" smtClean="0"/>
              <a:t>本地安全策略</a:t>
            </a:r>
            <a:endParaRPr lang="zh-CN" altLang="en-US" dirty="0"/>
          </a:p>
        </p:txBody>
      </p:sp>
      <p:sp>
        <p:nvSpPr>
          <p:cNvPr id="3" name="内容占位符 2"/>
          <p:cNvSpPr>
            <a:spLocks noGrp="1"/>
          </p:cNvSpPr>
          <p:nvPr>
            <p:ph idx="1"/>
          </p:nvPr>
        </p:nvSpPr>
        <p:spPr/>
        <p:txBody>
          <a:bodyPr/>
          <a:lstStyle/>
          <a:p>
            <a:r>
              <a:rPr lang="zh-CN" altLang="en-US" dirty="0" smtClean="0"/>
              <a:t>审核策略</a:t>
            </a:r>
            <a:endParaRPr lang="en-US" altLang="zh-CN" dirty="0" smtClean="0"/>
          </a:p>
          <a:p>
            <a:r>
              <a:rPr lang="zh-CN" altLang="en-US" dirty="0"/>
              <a:t>用</a:t>
            </a:r>
            <a:r>
              <a:rPr lang="zh-CN" altLang="en-US" dirty="0" smtClean="0"/>
              <a:t>户权限分配</a:t>
            </a:r>
            <a:endParaRPr lang="en-US" altLang="zh-CN" dirty="0" smtClean="0"/>
          </a:p>
          <a:p>
            <a:r>
              <a:rPr lang="zh-CN" altLang="en-US" dirty="0"/>
              <a:t>安</a:t>
            </a:r>
            <a:r>
              <a:rPr lang="zh-CN" altLang="en-US" dirty="0" smtClean="0"/>
              <a:t>全选项</a:t>
            </a:r>
            <a:endParaRPr lang="en-US" altLang="zh-CN" dirty="0" smtClean="0"/>
          </a:p>
          <a:p>
            <a:r>
              <a:rPr lang="en-US" altLang="zh-CN" dirty="0" smtClean="0"/>
              <a:t>……</a:t>
            </a:r>
            <a:endParaRPr lang="zh-CN" altLang="en-US" dirty="0"/>
          </a:p>
        </p:txBody>
      </p:sp>
      <p:pic>
        <p:nvPicPr>
          <p:cNvPr id="7" name="图片 6"/>
          <p:cNvPicPr>
            <a:picLocks noChangeAspect="1"/>
          </p:cNvPicPr>
          <p:nvPr/>
        </p:nvPicPr>
        <p:blipFill>
          <a:blip r:embed="rId2"/>
          <a:stretch>
            <a:fillRect/>
          </a:stretch>
        </p:blipFill>
        <p:spPr>
          <a:xfrm>
            <a:off x="5676779" y="1916832"/>
            <a:ext cx="5923809" cy="3990476"/>
          </a:xfrm>
          <a:prstGeom prst="rect">
            <a:avLst/>
          </a:prstGeom>
        </p:spPr>
      </p:pic>
    </p:spTree>
    <p:extLst>
      <p:ext uri="{BB962C8B-B14F-4D97-AF65-F5344CB8AC3E}">
        <p14:creationId xmlns:p14="http://schemas.microsoft.com/office/powerpoint/2010/main" val="23176408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知识域：操作系统安全</a:t>
            </a:r>
            <a:endParaRPr lang="zh-CN" altLang="en-US" dirty="0"/>
          </a:p>
        </p:txBody>
      </p:sp>
      <p:sp>
        <p:nvSpPr>
          <p:cNvPr id="3" name="内容占位符 2"/>
          <p:cNvSpPr>
            <a:spLocks noGrp="1"/>
          </p:cNvSpPr>
          <p:nvPr>
            <p:ph idx="1"/>
          </p:nvPr>
        </p:nvSpPr>
        <p:spPr/>
        <p:txBody>
          <a:bodyPr/>
          <a:lstStyle/>
          <a:p>
            <a:r>
              <a:rPr lang="zh-CN" altLang="zh-CN" dirty="0"/>
              <a:t>知识子域：</a:t>
            </a:r>
            <a:r>
              <a:rPr lang="en-US" altLang="zh-CN" dirty="0"/>
              <a:t>Windows</a:t>
            </a:r>
            <a:r>
              <a:rPr lang="zh-CN" altLang="zh-CN" dirty="0"/>
              <a:t>系统安全机制</a:t>
            </a:r>
          </a:p>
          <a:p>
            <a:pPr lvl="1"/>
            <a:r>
              <a:rPr lang="zh-CN" altLang="zh-CN" dirty="0"/>
              <a:t>理解</a:t>
            </a:r>
            <a:r>
              <a:rPr lang="en-US" altLang="zh-CN" dirty="0"/>
              <a:t>Windows</a:t>
            </a:r>
            <a:r>
              <a:rPr lang="zh-CN" altLang="zh-CN" dirty="0"/>
              <a:t>系统标识与鉴别、访问控制、用户账户控制、安全审计、文件系统的安全机制和安全策略</a:t>
            </a:r>
          </a:p>
          <a:p>
            <a:pPr lvl="1"/>
            <a:r>
              <a:rPr lang="zh-CN" altLang="zh-CN" dirty="0"/>
              <a:t>掌握</a:t>
            </a:r>
            <a:r>
              <a:rPr lang="en-US" altLang="zh-CN" dirty="0"/>
              <a:t>Windows</a:t>
            </a:r>
            <a:r>
              <a:rPr lang="zh-CN" altLang="zh-CN" dirty="0"/>
              <a:t>系统的安全配置方</a:t>
            </a:r>
            <a:r>
              <a:rPr lang="zh-CN" altLang="zh-CN" dirty="0" smtClean="0"/>
              <a:t>法</a:t>
            </a:r>
            <a:endParaRPr lang="zh-CN" altLang="zh-CN" dirty="0"/>
          </a:p>
        </p:txBody>
      </p:sp>
    </p:spTree>
    <p:extLst>
      <p:ext uri="{BB962C8B-B14F-4D97-AF65-F5344CB8AC3E}">
        <p14:creationId xmlns:p14="http://schemas.microsoft.com/office/powerpoint/2010/main" val="4095945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本地安全策略</a:t>
            </a:r>
            <a:r>
              <a:rPr lang="en-US" altLang="zh-CN" dirty="0" smtClean="0"/>
              <a:t>-</a:t>
            </a:r>
            <a:r>
              <a:rPr lang="zh-CN" altLang="en-US" dirty="0" smtClean="0"/>
              <a:t>安全选项</a:t>
            </a:r>
            <a:endParaRPr lang="zh-CN" altLang="en-US" dirty="0"/>
          </a:p>
        </p:txBody>
      </p:sp>
      <p:sp>
        <p:nvSpPr>
          <p:cNvPr id="3" name="内容占位符 2"/>
          <p:cNvSpPr>
            <a:spLocks noGrp="1"/>
          </p:cNvSpPr>
          <p:nvPr>
            <p:ph idx="1"/>
          </p:nvPr>
        </p:nvSpPr>
        <p:spPr>
          <a:xfrm>
            <a:off x="609600" y="1064278"/>
            <a:ext cx="10972800" cy="5583237"/>
          </a:xfrm>
        </p:spPr>
        <p:txBody>
          <a:bodyPr/>
          <a:lstStyle/>
          <a:p>
            <a:pPr>
              <a:defRPr/>
            </a:pPr>
            <a:r>
              <a:rPr lang="zh-CN" altLang="en-US" sz="2400" dirty="0"/>
              <a:t>管理工具→本地安全策略→安全设置→本地策略→安全</a:t>
            </a:r>
            <a:r>
              <a:rPr lang="zh-CN" altLang="en-US" sz="2400" dirty="0"/>
              <a:t>选项</a:t>
            </a:r>
            <a:endParaRPr lang="en-US" altLang="zh-CN" sz="2400" dirty="0"/>
          </a:p>
          <a:p>
            <a:pPr lvl="1">
              <a:defRPr/>
            </a:pPr>
            <a:r>
              <a:rPr lang="zh-CN" altLang="en-US" sz="2200" dirty="0"/>
              <a:t>交互式</a:t>
            </a:r>
            <a:r>
              <a:rPr lang="zh-CN" altLang="en-US" sz="2200" dirty="0"/>
              <a:t>登录：无须按</a:t>
            </a:r>
            <a:r>
              <a:rPr lang="en-US" altLang="zh-CN" sz="2200" dirty="0" err="1"/>
              <a:t>Ctrl+Alt+Del</a:t>
            </a:r>
            <a:r>
              <a:rPr lang="zh-CN" altLang="en-US" sz="2200" dirty="0"/>
              <a:t>，设置为已禁用</a:t>
            </a:r>
            <a:endParaRPr lang="zh-CN" altLang="en-US" sz="2200" dirty="0"/>
          </a:p>
          <a:p>
            <a:pPr lvl="1">
              <a:defRPr/>
            </a:pPr>
            <a:r>
              <a:rPr lang="zh-CN" altLang="en-US" sz="2200" dirty="0"/>
              <a:t>交互式</a:t>
            </a:r>
            <a:r>
              <a:rPr lang="zh-CN" altLang="en-US" sz="2200" dirty="0"/>
              <a:t>登录：不显示最后的</a:t>
            </a:r>
            <a:r>
              <a:rPr lang="zh-CN" altLang="en-US" sz="2200" dirty="0"/>
              <a:t>用户名，设置为已启用</a:t>
            </a:r>
            <a:endParaRPr lang="zh-CN" altLang="en-US" sz="2200" dirty="0"/>
          </a:p>
          <a:p>
            <a:pPr lvl="1">
              <a:defRPr/>
            </a:pPr>
            <a:r>
              <a:rPr lang="zh-CN" altLang="en-US" sz="2200" dirty="0"/>
              <a:t>设备</a:t>
            </a:r>
            <a:r>
              <a:rPr lang="zh-CN" altLang="en-US" sz="2200" dirty="0"/>
              <a:t>：将</a:t>
            </a:r>
            <a:r>
              <a:rPr lang="en-US" altLang="zh-CN" sz="2200" dirty="0"/>
              <a:t>CD-ROM </a:t>
            </a:r>
            <a:r>
              <a:rPr lang="zh-CN" altLang="en-US" sz="2200" dirty="0"/>
              <a:t>的访问权限仅限于本地登录的用户，设置为已启用</a:t>
            </a:r>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3395700" y="2982551"/>
            <a:ext cx="5508612" cy="3403025"/>
          </a:xfrm>
          <a:prstGeom prst="rect">
            <a:avLst/>
          </a:prstGeom>
        </p:spPr>
      </p:pic>
    </p:spTree>
    <p:extLst>
      <p:ext uri="{BB962C8B-B14F-4D97-AF65-F5344CB8AC3E}">
        <p14:creationId xmlns:p14="http://schemas.microsoft.com/office/powerpoint/2010/main" val="57782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本地安全策略</a:t>
            </a:r>
            <a:r>
              <a:rPr lang="en-US" altLang="zh-CN" dirty="0" smtClean="0"/>
              <a:t>-</a:t>
            </a:r>
            <a:r>
              <a:rPr lang="zh-CN" altLang="en-US" dirty="0" smtClean="0"/>
              <a:t>安全选项</a:t>
            </a:r>
            <a:endParaRPr lang="zh-CN" altLang="en-US" dirty="0"/>
          </a:p>
        </p:txBody>
      </p:sp>
      <p:sp>
        <p:nvSpPr>
          <p:cNvPr id="3" name="内容占位符 2"/>
          <p:cNvSpPr>
            <a:spLocks noGrp="1"/>
          </p:cNvSpPr>
          <p:nvPr>
            <p:ph idx="1"/>
          </p:nvPr>
        </p:nvSpPr>
        <p:spPr>
          <a:xfrm>
            <a:off x="609600" y="980728"/>
            <a:ext cx="10972800" cy="2664296"/>
          </a:xfrm>
        </p:spPr>
        <p:txBody>
          <a:bodyPr/>
          <a:lstStyle/>
          <a:p>
            <a:pPr>
              <a:defRPr/>
            </a:pPr>
            <a:r>
              <a:rPr lang="zh-CN" altLang="en-US" sz="2400" dirty="0"/>
              <a:t>管理工具→本地安全策略→安全设置→本地策略→安全选项</a:t>
            </a:r>
            <a:endParaRPr lang="en-US" altLang="zh-CN" sz="2400" dirty="0"/>
          </a:p>
          <a:p>
            <a:pPr lvl="1">
              <a:defRPr/>
            </a:pPr>
            <a:r>
              <a:rPr lang="zh-CN" altLang="en-US" sz="2200" dirty="0"/>
              <a:t>网络</a:t>
            </a:r>
            <a:r>
              <a:rPr lang="zh-CN" altLang="en-US" sz="2200" dirty="0"/>
              <a:t>访问：不允许</a:t>
            </a:r>
            <a:r>
              <a:rPr lang="en-US" altLang="zh-CN" sz="2200" dirty="0"/>
              <a:t>SAM</a:t>
            </a:r>
            <a:r>
              <a:rPr lang="zh-CN" altLang="en-US" sz="2200" dirty="0"/>
              <a:t>账号的</a:t>
            </a:r>
            <a:r>
              <a:rPr lang="zh-CN" altLang="en-US" sz="2200" dirty="0"/>
              <a:t>匿名枚举，设置为已</a:t>
            </a:r>
            <a:r>
              <a:rPr lang="zh-CN" altLang="en-US" sz="2200" dirty="0"/>
              <a:t>启用</a:t>
            </a:r>
            <a:endParaRPr lang="zh-CN" altLang="en-US" sz="2200" dirty="0"/>
          </a:p>
          <a:p>
            <a:pPr lvl="1">
              <a:defRPr/>
            </a:pPr>
            <a:r>
              <a:rPr lang="zh-CN" altLang="en-US" sz="2200" dirty="0"/>
              <a:t>网络访问：可匿名访问的共享</a:t>
            </a:r>
            <a:r>
              <a:rPr lang="zh-CN" altLang="en-US" sz="2200" dirty="0"/>
              <a:t>，</a:t>
            </a:r>
            <a:r>
              <a:rPr lang="zh-CN" altLang="en-US" sz="2200" dirty="0"/>
              <a:t>删除</a:t>
            </a:r>
            <a:r>
              <a:rPr lang="zh-CN" altLang="en-US" sz="2200" dirty="0"/>
              <a:t>策略</a:t>
            </a:r>
            <a:r>
              <a:rPr lang="zh-CN" altLang="en-US" sz="2200" dirty="0"/>
              <a:t>设置里的</a:t>
            </a:r>
            <a:r>
              <a:rPr lang="zh-CN" altLang="en-US" sz="2200" dirty="0"/>
              <a:t>值</a:t>
            </a:r>
            <a:endParaRPr lang="zh-CN" altLang="en-US" sz="2200" dirty="0"/>
          </a:p>
          <a:p>
            <a:pPr lvl="1">
              <a:defRPr/>
            </a:pPr>
            <a:r>
              <a:rPr lang="zh-CN" altLang="en-US" sz="2200" dirty="0"/>
              <a:t>网络访问：可匿名访问的命名管道</a:t>
            </a:r>
            <a:r>
              <a:rPr lang="zh-CN" altLang="en-US" sz="2200" dirty="0"/>
              <a:t>，</a:t>
            </a:r>
            <a:r>
              <a:rPr lang="zh-CN" altLang="en-US" sz="2200" dirty="0"/>
              <a:t>删除</a:t>
            </a:r>
            <a:r>
              <a:rPr lang="zh-CN" altLang="en-US" sz="2200" dirty="0"/>
              <a:t>策略</a:t>
            </a:r>
            <a:r>
              <a:rPr lang="zh-CN" altLang="en-US" sz="2200" dirty="0"/>
              <a:t>设置里的</a:t>
            </a:r>
            <a:r>
              <a:rPr lang="zh-CN" altLang="en-US" sz="2200" dirty="0"/>
              <a:t>值</a:t>
            </a:r>
            <a:endParaRPr lang="zh-CN" altLang="en-US" sz="2200" dirty="0"/>
          </a:p>
          <a:p>
            <a:pPr lvl="1">
              <a:defRPr/>
            </a:pPr>
            <a:r>
              <a:rPr lang="zh-CN" altLang="en-US" sz="2200" dirty="0"/>
              <a:t>网络访问：可远程访问的注册表路径</a:t>
            </a:r>
            <a:r>
              <a:rPr lang="zh-CN" altLang="en-US" sz="2200" dirty="0"/>
              <a:t>，</a:t>
            </a:r>
            <a:r>
              <a:rPr lang="zh-CN" altLang="en-US" sz="2200" dirty="0"/>
              <a:t>删除</a:t>
            </a:r>
            <a:r>
              <a:rPr lang="zh-CN" altLang="en-US" sz="2200" dirty="0"/>
              <a:t>策略</a:t>
            </a:r>
            <a:r>
              <a:rPr lang="zh-CN" altLang="en-US" sz="2200" dirty="0"/>
              <a:t>设置里的</a:t>
            </a:r>
            <a:r>
              <a:rPr lang="zh-CN" altLang="en-US" sz="2200" dirty="0"/>
              <a:t>值</a:t>
            </a:r>
            <a:endParaRPr lang="zh-CN" altLang="en-US" sz="2200" dirty="0"/>
          </a:p>
          <a:p>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3566218" y="3465005"/>
            <a:ext cx="4906047" cy="3040571"/>
          </a:xfrm>
          <a:prstGeom prst="rect">
            <a:avLst/>
          </a:prstGeom>
        </p:spPr>
      </p:pic>
    </p:spTree>
    <p:extLst>
      <p:ext uri="{BB962C8B-B14F-4D97-AF65-F5344CB8AC3E}">
        <p14:creationId xmlns:p14="http://schemas.microsoft.com/office/powerpoint/2010/main" val="8504247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Windows</a:t>
            </a:r>
            <a:r>
              <a:rPr lang="zh-CN" altLang="en-US" dirty="0"/>
              <a:t>安全配置</a:t>
            </a:r>
            <a:r>
              <a:rPr lang="en-US" altLang="zh-CN" dirty="0"/>
              <a:t>6-</a:t>
            </a:r>
            <a:r>
              <a:rPr lang="zh-CN" altLang="en-US" dirty="0"/>
              <a:t>服务运行安全</a:t>
            </a:r>
          </a:p>
        </p:txBody>
      </p:sp>
      <p:sp>
        <p:nvSpPr>
          <p:cNvPr id="5" name="内容占位符 4"/>
          <p:cNvSpPr>
            <a:spLocks noGrp="1"/>
          </p:cNvSpPr>
          <p:nvPr>
            <p:ph idx="1"/>
          </p:nvPr>
        </p:nvSpPr>
        <p:spPr>
          <a:xfrm>
            <a:off x="609600" y="980728"/>
            <a:ext cx="10972800" cy="1836204"/>
          </a:xfrm>
        </p:spPr>
        <p:txBody>
          <a:bodyPr/>
          <a:lstStyle/>
          <a:p>
            <a:r>
              <a:rPr lang="en-US" altLang="zh-CN" dirty="0" smtClean="0"/>
              <a:t>Windows</a:t>
            </a:r>
            <a:r>
              <a:rPr lang="zh-CN" altLang="en-US" dirty="0" smtClean="0"/>
              <a:t>服务（</a:t>
            </a:r>
            <a:r>
              <a:rPr lang="en-US" altLang="zh-CN" dirty="0" smtClean="0"/>
              <a:t>windows service)</a:t>
            </a:r>
          </a:p>
          <a:p>
            <a:pPr lvl="1"/>
            <a:r>
              <a:rPr lang="en-US" altLang="zh-CN" dirty="0" smtClean="0"/>
              <a:t>Windows</a:t>
            </a:r>
            <a:r>
              <a:rPr lang="zh-CN" altLang="en-US" dirty="0" smtClean="0"/>
              <a:t>服务程序是一个长时间运行的可执行程序，不需要用户的交互，也不需要用户登录</a:t>
            </a:r>
            <a:endParaRPr lang="zh-CN" altLang="en-US" dirty="0"/>
          </a:p>
        </p:txBody>
      </p:sp>
      <p:pic>
        <p:nvPicPr>
          <p:cNvPr id="7" name="Picture 5"/>
          <p:cNvPicPr>
            <a:picLocks noChangeAspect="1" noChangeArrowheads="1"/>
          </p:cNvPicPr>
          <p:nvPr/>
        </p:nvPicPr>
        <p:blipFill>
          <a:blip r:embed="rId3" cstate="print"/>
          <a:srcRect/>
          <a:stretch>
            <a:fillRect/>
          </a:stretch>
        </p:blipFill>
        <p:spPr bwMode="gray">
          <a:xfrm>
            <a:off x="2300124" y="2816932"/>
            <a:ext cx="7978121" cy="3636404"/>
          </a:xfrm>
          <a:prstGeom prst="rect">
            <a:avLst/>
          </a:prstGeom>
          <a:noFill/>
          <a:ln w="9525">
            <a:noFill/>
            <a:miter lim="800000"/>
            <a:headEnd/>
            <a:tailEnd/>
          </a:ln>
        </p:spPr>
      </p:pic>
    </p:spTree>
    <p:extLst>
      <p:ext uri="{BB962C8B-B14F-4D97-AF65-F5344CB8AC3E}">
        <p14:creationId xmlns:p14="http://schemas.microsoft.com/office/powerpoint/2010/main" val="32711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7092391" cy="487363"/>
          </a:xfrm>
        </p:spPr>
        <p:txBody>
          <a:bodyPr/>
          <a:lstStyle/>
          <a:p>
            <a:r>
              <a:rPr lang="zh-CN" altLang="en-US" dirty="0" smtClean="0"/>
              <a:t>服务运行安全设置</a:t>
            </a:r>
            <a:r>
              <a:rPr lang="en-US" altLang="zh-CN" dirty="0" smtClean="0"/>
              <a:t>-</a:t>
            </a:r>
            <a:r>
              <a:rPr lang="zh-CN" altLang="en-US" dirty="0" smtClean="0"/>
              <a:t>关闭不必要的服务</a:t>
            </a:r>
            <a:endParaRPr lang="zh-CN" altLang="en-US" dirty="0"/>
          </a:p>
        </p:txBody>
      </p:sp>
      <p:sp>
        <p:nvSpPr>
          <p:cNvPr id="3" name="内容占位符 2"/>
          <p:cNvSpPr>
            <a:spLocks noGrp="1"/>
          </p:cNvSpPr>
          <p:nvPr>
            <p:ph idx="1"/>
          </p:nvPr>
        </p:nvSpPr>
        <p:spPr/>
        <p:txBody>
          <a:bodyPr/>
          <a:lstStyle/>
          <a:p>
            <a:r>
              <a:rPr lang="zh-CN" altLang="en-US" dirty="0" smtClean="0"/>
              <a:t>关闭不需要的服务</a:t>
            </a:r>
            <a:endParaRPr lang="en-US" altLang="zh-CN" dirty="0" smtClean="0"/>
          </a:p>
          <a:p>
            <a:pPr lvl="1"/>
            <a:r>
              <a:rPr lang="zh-CN" altLang="en-US" dirty="0" smtClean="0"/>
              <a:t>计划任务</a:t>
            </a:r>
            <a:endParaRPr lang="en-US" altLang="zh-CN" dirty="0" smtClean="0"/>
          </a:p>
          <a:p>
            <a:pPr lvl="1"/>
            <a:r>
              <a:rPr lang="zh-CN" altLang="en-US" dirty="0"/>
              <a:t>远</a:t>
            </a:r>
            <a:r>
              <a:rPr lang="zh-CN" altLang="en-US" dirty="0" smtClean="0"/>
              <a:t>程操作注册表</a:t>
            </a:r>
            <a:endParaRPr lang="en-US" altLang="zh-CN" dirty="0" smtClean="0"/>
          </a:p>
          <a:p>
            <a:pPr lvl="1"/>
            <a:r>
              <a:rPr lang="en-US" altLang="zh-CN" dirty="0" smtClean="0"/>
              <a:t>……</a:t>
            </a:r>
          </a:p>
          <a:p>
            <a:r>
              <a:rPr lang="zh-CN" altLang="en-US" dirty="0" smtClean="0"/>
              <a:t>控制服务权限</a:t>
            </a:r>
            <a:endParaRPr lang="en-US" altLang="zh-CN" dirty="0" smtClean="0"/>
          </a:p>
          <a:p>
            <a:pPr lvl="1"/>
            <a:r>
              <a:rPr lang="en-US" altLang="zh-CN" dirty="0"/>
              <a:t>System(</a:t>
            </a:r>
            <a:r>
              <a:rPr lang="zh-CN" altLang="en-US" dirty="0"/>
              <a:t>本地系统</a:t>
            </a:r>
            <a:r>
              <a:rPr lang="en-US" altLang="zh-CN" dirty="0"/>
              <a:t>)</a:t>
            </a:r>
          </a:p>
          <a:p>
            <a:pPr lvl="1"/>
            <a:r>
              <a:rPr lang="en-US" altLang="zh-CN" dirty="0"/>
              <a:t>Local Service</a:t>
            </a:r>
          </a:p>
          <a:p>
            <a:pPr lvl="1"/>
            <a:r>
              <a:rPr lang="en-US" altLang="zh-CN" dirty="0"/>
              <a:t>Network Service</a:t>
            </a:r>
          </a:p>
          <a:p>
            <a:endParaRPr lang="zh-CN" altLang="en-US" dirty="0"/>
          </a:p>
        </p:txBody>
      </p:sp>
    </p:spTree>
    <p:extLst>
      <p:ext uri="{BB962C8B-B14F-4D97-AF65-F5344CB8AC3E}">
        <p14:creationId xmlns:p14="http://schemas.microsoft.com/office/powerpoint/2010/main" val="957816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6876367" cy="487363"/>
          </a:xfrm>
        </p:spPr>
        <p:txBody>
          <a:bodyPr/>
          <a:lstStyle/>
          <a:p>
            <a:r>
              <a:rPr lang="en-US" altLang="zh-CN" dirty="0" smtClean="0"/>
              <a:t>Windows</a:t>
            </a:r>
            <a:r>
              <a:rPr lang="zh-CN" altLang="en-US" dirty="0" smtClean="0"/>
              <a:t>安全配置</a:t>
            </a:r>
            <a:r>
              <a:rPr lang="en-US" altLang="zh-CN" dirty="0" smtClean="0"/>
              <a:t>7-</a:t>
            </a:r>
            <a:r>
              <a:rPr lang="zh-CN" altLang="en-US" dirty="0" smtClean="0"/>
              <a:t>第三方安全软件</a:t>
            </a:r>
            <a:endParaRPr lang="zh-CN" altLang="en-US" dirty="0"/>
          </a:p>
        </p:txBody>
      </p:sp>
      <p:sp>
        <p:nvSpPr>
          <p:cNvPr id="3" name="内容占位符 2"/>
          <p:cNvSpPr>
            <a:spLocks noGrp="1"/>
          </p:cNvSpPr>
          <p:nvPr>
            <p:ph idx="1"/>
          </p:nvPr>
        </p:nvSpPr>
        <p:spPr/>
        <p:txBody>
          <a:bodyPr/>
          <a:lstStyle/>
          <a:p>
            <a:r>
              <a:rPr lang="zh-CN" altLang="en-US" dirty="0" smtClean="0"/>
              <a:t>防病毒软件</a:t>
            </a:r>
            <a:endParaRPr lang="en-US" altLang="zh-CN" dirty="0" smtClean="0"/>
          </a:p>
          <a:p>
            <a:r>
              <a:rPr lang="zh-CN" altLang="en-US" dirty="0"/>
              <a:t>安</a:t>
            </a:r>
            <a:r>
              <a:rPr lang="zh-CN" altLang="en-US" dirty="0" smtClean="0"/>
              <a:t>全防护软件</a:t>
            </a:r>
            <a:endParaRPr lang="en-US" altLang="zh-CN" dirty="0" smtClean="0"/>
          </a:p>
          <a:p>
            <a:endParaRPr lang="zh-CN" altLang="en-US" dirty="0"/>
          </a:p>
        </p:txBody>
      </p:sp>
    </p:spTree>
    <p:extLst>
      <p:ext uri="{BB962C8B-B14F-4D97-AF65-F5344CB8AC3E}">
        <p14:creationId xmlns:p14="http://schemas.microsoft.com/office/powerpoint/2010/main" val="2442806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安装防病毒软件</a:t>
            </a:r>
            <a:endParaRPr lang="zh-CN" altLang="en-US" dirty="0"/>
          </a:p>
        </p:txBody>
      </p:sp>
      <p:sp>
        <p:nvSpPr>
          <p:cNvPr id="3" name="内容占位符 2"/>
          <p:cNvSpPr>
            <a:spLocks noGrp="1"/>
          </p:cNvSpPr>
          <p:nvPr>
            <p:ph idx="1"/>
          </p:nvPr>
        </p:nvSpPr>
        <p:spPr/>
        <p:txBody>
          <a:bodyPr/>
          <a:lstStyle/>
          <a:p>
            <a:r>
              <a:rPr lang="zh-CN" altLang="en-US" dirty="0" smtClean="0"/>
              <a:t>安装病毒防护软件</a:t>
            </a:r>
            <a:endParaRPr lang="en-US" altLang="zh-CN" dirty="0" smtClean="0"/>
          </a:p>
          <a:p>
            <a:pPr lvl="1"/>
            <a:r>
              <a:rPr lang="zh-CN" altLang="en-US" dirty="0" smtClean="0"/>
              <a:t>恶意代码是终端安全的最大威胁</a:t>
            </a:r>
            <a:endParaRPr lang="en-US" altLang="zh-CN" dirty="0" smtClean="0"/>
          </a:p>
          <a:p>
            <a:r>
              <a:rPr lang="zh-CN" altLang="en-US" dirty="0" smtClean="0"/>
              <a:t>确保病毒防护软件病毒库更新</a:t>
            </a:r>
            <a:endParaRPr lang="en-US" altLang="zh-CN" dirty="0" smtClean="0"/>
          </a:p>
          <a:p>
            <a:pPr lvl="1"/>
            <a:r>
              <a:rPr lang="zh-CN" altLang="en-US" dirty="0" smtClean="0"/>
              <a:t>病毒防护软件主要工作机制：特征码扫描</a:t>
            </a:r>
            <a:endParaRPr lang="en-US" altLang="zh-CN" dirty="0" smtClean="0"/>
          </a:p>
          <a:p>
            <a:r>
              <a:rPr lang="zh-CN" altLang="en-US" dirty="0" smtClean="0"/>
              <a:t>开启云查杀</a:t>
            </a:r>
            <a:endParaRPr lang="en-US" altLang="zh-CN" dirty="0" smtClean="0"/>
          </a:p>
          <a:p>
            <a:pPr lvl="1"/>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3915709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系统安全防护软件</a:t>
            </a:r>
            <a:endParaRPr lang="zh-CN" altLang="en-US" dirty="0"/>
          </a:p>
        </p:txBody>
      </p:sp>
      <p:sp>
        <p:nvSpPr>
          <p:cNvPr id="3" name="内容占位符 2"/>
          <p:cNvSpPr>
            <a:spLocks noGrp="1"/>
          </p:cNvSpPr>
          <p:nvPr>
            <p:ph idx="1"/>
          </p:nvPr>
        </p:nvSpPr>
        <p:spPr/>
        <p:txBody>
          <a:bodyPr/>
          <a:lstStyle/>
          <a:p>
            <a:r>
              <a:rPr lang="zh-CN" altLang="en-US" dirty="0"/>
              <a:t>系</a:t>
            </a:r>
            <a:r>
              <a:rPr lang="zh-CN" altLang="en-US" dirty="0" smtClean="0"/>
              <a:t>统安全保护软件</a:t>
            </a:r>
            <a:endParaRPr lang="en-US" altLang="zh-CN" dirty="0" smtClean="0"/>
          </a:p>
          <a:p>
            <a:r>
              <a:rPr lang="zh-CN" altLang="en-US" dirty="0" smtClean="0"/>
              <a:t>影子系统</a:t>
            </a:r>
            <a:endParaRPr lang="en-US" altLang="zh-CN" dirty="0" smtClean="0"/>
          </a:p>
          <a:p>
            <a:r>
              <a:rPr lang="zh-CN" altLang="en-US" dirty="0" smtClean="0"/>
              <a:t>主机入侵检测</a:t>
            </a:r>
            <a:endParaRPr lang="en-US" altLang="zh-CN" dirty="0" smtClean="0"/>
          </a:p>
          <a:p>
            <a:endParaRPr lang="zh-CN" altLang="en-US" dirty="0"/>
          </a:p>
        </p:txBody>
      </p:sp>
    </p:spTree>
    <p:extLst>
      <p:ext uri="{BB962C8B-B14F-4D97-AF65-F5344CB8AC3E}">
        <p14:creationId xmlns:p14="http://schemas.microsoft.com/office/powerpoint/2010/main" val="1228237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972800" cy="4320480"/>
          </a:xfrm>
        </p:spPr>
        <p:txBody>
          <a:bodyPr/>
          <a:lstStyle/>
          <a:p>
            <a:pPr>
              <a:lnSpc>
                <a:spcPct val="150000"/>
              </a:lnSpc>
            </a:pPr>
            <a:r>
              <a:rPr lang="zh-CN" altLang="en-US" sz="2400" dirty="0"/>
              <a:t>账户</a:t>
            </a:r>
            <a:endParaRPr lang="en-US" altLang="zh-CN" sz="2400" dirty="0"/>
          </a:p>
          <a:p>
            <a:pPr marL="0" indent="457200">
              <a:lnSpc>
                <a:spcPct val="150000"/>
              </a:lnSpc>
              <a:buNone/>
            </a:pPr>
            <a:r>
              <a:rPr lang="zh-CN" altLang="en-US" sz="2400" dirty="0"/>
              <a:t>在操作系统中，账户是操作系统进行权限管理的基本单元。</a:t>
            </a:r>
            <a:endParaRPr lang="en-US" altLang="zh-CN" sz="2400" dirty="0"/>
          </a:p>
          <a:p>
            <a:pPr>
              <a:lnSpc>
                <a:spcPct val="150000"/>
              </a:lnSpc>
            </a:pPr>
            <a:r>
              <a:rPr lang="zh-CN" altLang="en-US" sz="2400" dirty="0"/>
              <a:t>用户</a:t>
            </a:r>
            <a:endParaRPr lang="en-US" altLang="zh-CN" sz="2400" dirty="0"/>
          </a:p>
          <a:p>
            <a:pPr marL="0" indent="457200">
              <a:lnSpc>
                <a:spcPct val="150000"/>
              </a:lnSpc>
              <a:buNone/>
            </a:pPr>
            <a:r>
              <a:rPr lang="zh-CN" altLang="en-US" sz="2400" dirty="0"/>
              <a:t>在</a:t>
            </a:r>
            <a:r>
              <a:rPr lang="en-US" altLang="zh-CN" sz="2400" dirty="0"/>
              <a:t>windows</a:t>
            </a:r>
            <a:r>
              <a:rPr lang="zh-CN" altLang="en-US" sz="2400" dirty="0"/>
              <a:t>系统中，用户可以分为本地用户和域用户。而本地用户与域用户的不同就是本地用户只能对本机有效，而域账户对整个安全域都是可以使用的。</a:t>
            </a:r>
            <a:endParaRPr lang="en-US" altLang="zh-CN" sz="2400" dirty="0"/>
          </a:p>
          <a:p>
            <a:pPr>
              <a:lnSpc>
                <a:spcPct val="150000"/>
              </a:lnSpc>
            </a:pPr>
            <a:r>
              <a:rPr lang="zh-CN" altLang="en-US" sz="2400" dirty="0"/>
              <a:t>用户组</a:t>
            </a:r>
            <a:endParaRPr lang="en-US" altLang="zh-CN" sz="2400" dirty="0"/>
          </a:p>
          <a:p>
            <a:pPr marL="0" indent="457200">
              <a:lnSpc>
                <a:spcPct val="150000"/>
              </a:lnSpc>
              <a:buNone/>
            </a:pPr>
            <a:r>
              <a:rPr lang="zh-CN" altLang="en-US" sz="2400" dirty="0"/>
              <a:t>用户组是由多个用户组成的一个群体，这个群体对某个资源拥有相同的权限。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40107089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本地用户组介绍</a:t>
            </a:r>
          </a:p>
        </p:txBody>
      </p:sp>
      <p:graphicFrame>
        <p:nvGraphicFramePr>
          <p:cNvPr id="5" name="表格 4">
            <a:extLst>
              <a:ext uri="{FF2B5EF4-FFF2-40B4-BE49-F238E27FC236}">
                <a16:creationId xmlns:a16="http://schemas.microsoft.com/office/drawing/2014/main" id="{E947EF6C-CBA9-455C-97EF-3D514DA44CBB}"/>
              </a:ext>
            </a:extLst>
          </p:cNvPr>
          <p:cNvGraphicFramePr>
            <a:graphicFrameLocks noGrp="1"/>
          </p:cNvGraphicFramePr>
          <p:nvPr>
            <p:extLst>
              <p:ext uri="{D42A27DB-BD31-4B8C-83A1-F6EECF244321}">
                <p14:modId xmlns:p14="http://schemas.microsoft.com/office/powerpoint/2010/main" val="3608366748"/>
              </p:ext>
            </p:extLst>
          </p:nvPr>
        </p:nvGraphicFramePr>
        <p:xfrm>
          <a:off x="609600" y="1657483"/>
          <a:ext cx="10972800" cy="4602480"/>
        </p:xfrm>
        <a:graphic>
          <a:graphicData uri="http://schemas.openxmlformats.org/drawingml/2006/table">
            <a:tbl>
              <a:tblPr firstRow="1" bandRow="1">
                <a:tableStyleId>{5C22544A-7EE6-4342-B048-85BDC9FD1C3A}</a:tableStyleId>
              </a:tblPr>
              <a:tblGrid>
                <a:gridCol w="2280001">
                  <a:extLst>
                    <a:ext uri="{9D8B030D-6E8A-4147-A177-3AD203B41FA5}">
                      <a16:colId xmlns:a16="http://schemas.microsoft.com/office/drawing/2014/main" val="4115716085"/>
                    </a:ext>
                  </a:extLst>
                </a:gridCol>
                <a:gridCol w="8692799">
                  <a:extLst>
                    <a:ext uri="{9D8B030D-6E8A-4147-A177-3AD203B41FA5}">
                      <a16:colId xmlns:a16="http://schemas.microsoft.com/office/drawing/2014/main" val="4086444917"/>
                    </a:ext>
                  </a:extLst>
                </a:gridCol>
              </a:tblGrid>
              <a:tr h="370840">
                <a:tc>
                  <a:txBody>
                    <a:bodyPr/>
                    <a:lstStyle/>
                    <a:p>
                      <a:r>
                        <a:rPr lang="zh-CN" altLang="en-US" dirty="0"/>
                        <a:t>用户组账户</a:t>
                      </a:r>
                    </a:p>
                  </a:txBody>
                  <a:tcPr/>
                </a:tc>
                <a:tc>
                  <a:txBody>
                    <a:bodyPr/>
                    <a:lstStyle/>
                    <a:p>
                      <a:r>
                        <a:rPr lang="zh-CN" altLang="en-US" dirty="0"/>
                        <a:t>描述</a:t>
                      </a:r>
                    </a:p>
                  </a:txBody>
                  <a:tcPr/>
                </a:tc>
                <a:extLst>
                  <a:ext uri="{0D108BD9-81ED-4DB2-BD59-A6C34878D82A}">
                    <a16:rowId xmlns:a16="http://schemas.microsoft.com/office/drawing/2014/main" val="1906398266"/>
                  </a:ext>
                </a:extLst>
              </a:tr>
              <a:tr h="370840">
                <a:tc>
                  <a:txBody>
                    <a:bodyPr/>
                    <a:lstStyle/>
                    <a:p>
                      <a:r>
                        <a:rPr lang="en-US" altLang="zh-CN" dirty="0"/>
                        <a:t>Administrators</a:t>
                      </a:r>
                      <a:endParaRPr lang="zh-CN" altLang="en-US" dirty="0"/>
                    </a:p>
                  </a:txBody>
                  <a:tcPr/>
                </a:tc>
                <a:tc>
                  <a:txBody>
                    <a:bodyPr/>
                    <a:lstStyle/>
                    <a:p>
                      <a:r>
                        <a:rPr lang="zh-CN" altLang="en-US" dirty="0"/>
                        <a:t>该组用户具有对服务器的完全控制权限，并且可以根据需要向用户指派用户权限。</a:t>
                      </a:r>
                    </a:p>
                  </a:txBody>
                  <a:tcPr/>
                </a:tc>
                <a:extLst>
                  <a:ext uri="{0D108BD9-81ED-4DB2-BD59-A6C34878D82A}">
                    <a16:rowId xmlns:a16="http://schemas.microsoft.com/office/drawing/2014/main" val="2815871614"/>
                  </a:ext>
                </a:extLst>
              </a:tr>
              <a:tr h="370840">
                <a:tc>
                  <a:txBody>
                    <a:bodyPr/>
                    <a:lstStyle/>
                    <a:p>
                      <a:r>
                        <a:rPr lang="en-US" altLang="zh-CN" dirty="0"/>
                        <a:t>Backup Operators</a:t>
                      </a:r>
                      <a:endParaRPr lang="zh-CN" altLang="en-US" dirty="0"/>
                    </a:p>
                  </a:txBody>
                  <a:tcPr/>
                </a:tc>
                <a:tc>
                  <a:txBody>
                    <a:bodyPr/>
                    <a:lstStyle/>
                    <a:p>
                      <a:r>
                        <a:rPr lang="zh-CN" altLang="en-US" dirty="0"/>
                        <a:t>可以备份和还原服务器上的文件，无需考虑文件的权限，并且不能更改安全设置。</a:t>
                      </a:r>
                    </a:p>
                  </a:txBody>
                  <a:tcPr/>
                </a:tc>
                <a:extLst>
                  <a:ext uri="{0D108BD9-81ED-4DB2-BD59-A6C34878D82A}">
                    <a16:rowId xmlns:a16="http://schemas.microsoft.com/office/drawing/2014/main" val="244554439"/>
                  </a:ext>
                </a:extLst>
              </a:tr>
              <a:tr h="370840">
                <a:tc>
                  <a:txBody>
                    <a:bodyPr/>
                    <a:lstStyle/>
                    <a:p>
                      <a:r>
                        <a:rPr lang="en-US" altLang="zh-CN" dirty="0"/>
                        <a:t>guests</a:t>
                      </a:r>
                      <a:endParaRPr lang="zh-CN" altLang="en-US" dirty="0"/>
                    </a:p>
                  </a:txBody>
                  <a:tcPr/>
                </a:tc>
                <a:tc>
                  <a:txBody>
                    <a:bodyPr/>
                    <a:lstStyle/>
                    <a:p>
                      <a:r>
                        <a:rPr lang="zh-CN" altLang="en-US" dirty="0"/>
                        <a:t>该组成员拥有一个在登录时创建的临时配置文件，在注销时，该配置文件也被删除。</a:t>
                      </a:r>
                    </a:p>
                  </a:txBody>
                  <a:tcPr/>
                </a:tc>
                <a:extLst>
                  <a:ext uri="{0D108BD9-81ED-4DB2-BD59-A6C34878D82A}">
                    <a16:rowId xmlns:a16="http://schemas.microsoft.com/office/drawing/2014/main" val="3351793451"/>
                  </a:ext>
                </a:extLst>
              </a:tr>
              <a:tr h="370840">
                <a:tc>
                  <a:txBody>
                    <a:bodyPr/>
                    <a:lstStyle/>
                    <a:p>
                      <a:r>
                        <a:rPr lang="en-US" altLang="zh-CN" dirty="0" err="1"/>
                        <a:t>Enent</a:t>
                      </a:r>
                      <a:r>
                        <a:rPr lang="en-US" altLang="zh-CN" dirty="0"/>
                        <a:t> log readers</a:t>
                      </a:r>
                      <a:endParaRPr lang="zh-CN" altLang="en-US" dirty="0"/>
                    </a:p>
                  </a:txBody>
                  <a:tcPr/>
                </a:tc>
                <a:tc>
                  <a:txBody>
                    <a:bodyPr/>
                    <a:lstStyle/>
                    <a:p>
                      <a:r>
                        <a:rPr lang="zh-CN" altLang="en-US" dirty="0"/>
                        <a:t>可以从本地计算机中读取事件日志</a:t>
                      </a:r>
                    </a:p>
                  </a:txBody>
                  <a:tcPr/>
                </a:tc>
                <a:extLst>
                  <a:ext uri="{0D108BD9-81ED-4DB2-BD59-A6C34878D82A}">
                    <a16:rowId xmlns:a16="http://schemas.microsoft.com/office/drawing/2014/main" val="2589724439"/>
                  </a:ext>
                </a:extLst>
              </a:tr>
              <a:tr h="370840">
                <a:tc>
                  <a:txBody>
                    <a:bodyPr/>
                    <a:lstStyle/>
                    <a:p>
                      <a:r>
                        <a:rPr lang="en-US" altLang="zh-CN" dirty="0"/>
                        <a:t>Power users</a:t>
                      </a:r>
                      <a:endParaRPr lang="zh-CN" altLang="en-US" dirty="0"/>
                    </a:p>
                  </a:txBody>
                  <a:tcPr/>
                </a:tc>
                <a:tc>
                  <a:txBody>
                    <a:bodyPr/>
                    <a:lstStyle/>
                    <a:p>
                      <a:r>
                        <a:rPr lang="zh-CN" altLang="en-US" dirty="0"/>
                        <a:t>该组成员可以创建、修改和删除账户。可以创建本地组，然后在他们已创建的本地用户组中添加或删除用户，也可以在</a:t>
                      </a:r>
                      <a:r>
                        <a:rPr lang="en-US" altLang="zh-CN" dirty="0"/>
                        <a:t>power users</a:t>
                      </a:r>
                      <a:r>
                        <a:rPr lang="zh-CN" altLang="en-US" dirty="0"/>
                        <a:t>、</a:t>
                      </a:r>
                      <a:r>
                        <a:rPr lang="en-US" altLang="zh-CN" dirty="0"/>
                        <a:t>users</a:t>
                      </a:r>
                      <a:r>
                        <a:rPr lang="zh-CN" altLang="en-US" dirty="0"/>
                        <a:t>和</a:t>
                      </a:r>
                      <a:r>
                        <a:rPr lang="en-US" altLang="zh-CN" dirty="0"/>
                        <a:t>guests</a:t>
                      </a:r>
                      <a:r>
                        <a:rPr lang="zh-CN" altLang="en-US" dirty="0"/>
                        <a:t>组中添加删除用户。可以创建共享资源并管理所创建的共享资源，不能取得文件的所有权、备份和还原目录、加载或卸载设备驱动程序、或者管理安全性以及日志</a:t>
                      </a:r>
                    </a:p>
                  </a:txBody>
                  <a:tcPr/>
                </a:tc>
                <a:extLst>
                  <a:ext uri="{0D108BD9-81ED-4DB2-BD59-A6C34878D82A}">
                    <a16:rowId xmlns:a16="http://schemas.microsoft.com/office/drawing/2014/main" val="2073966168"/>
                  </a:ext>
                </a:extLst>
              </a:tr>
              <a:tr h="370840">
                <a:tc>
                  <a:txBody>
                    <a:bodyPr/>
                    <a:lstStyle/>
                    <a:p>
                      <a:r>
                        <a:rPr lang="en-US" altLang="zh-CN" dirty="0"/>
                        <a:t>users</a:t>
                      </a:r>
                      <a:endParaRPr lang="zh-CN" altLang="en-US" dirty="0"/>
                    </a:p>
                  </a:txBody>
                  <a:tcPr/>
                </a:tc>
                <a:tc>
                  <a:txBody>
                    <a:bodyPr/>
                    <a:lstStyle/>
                    <a:p>
                      <a:r>
                        <a:rPr lang="zh-CN" altLang="en-US" dirty="0"/>
                        <a:t>该组的成员可以执行一些常见任务，如运行应用程序、使用本地和网络打印机及锁定服务器，用户不能共享目录或创建本地打印机。默认情况下，</a:t>
                      </a:r>
                      <a:r>
                        <a:rPr lang="en-US" altLang="zh-CN" dirty="0"/>
                        <a:t>domain users</a:t>
                      </a:r>
                      <a:r>
                        <a:rPr lang="zh-CN" altLang="en-US" dirty="0"/>
                        <a:t>、</a:t>
                      </a:r>
                      <a:r>
                        <a:rPr lang="en-US" altLang="zh-CN" dirty="0"/>
                        <a:t>Authenticated users</a:t>
                      </a:r>
                      <a:r>
                        <a:rPr lang="zh-CN" altLang="en-US" dirty="0"/>
                        <a:t>、</a:t>
                      </a:r>
                      <a:r>
                        <a:rPr lang="en-US" altLang="zh-CN" dirty="0" err="1"/>
                        <a:t>inteeractive</a:t>
                      </a:r>
                      <a:r>
                        <a:rPr lang="zh-CN" altLang="en-US" dirty="0"/>
                        <a:t>是该组的成员，所以在域中创建的任何用户账户都成为该组的成员</a:t>
                      </a:r>
                    </a:p>
                  </a:txBody>
                  <a:tcPr/>
                </a:tc>
                <a:extLst>
                  <a:ext uri="{0D108BD9-81ED-4DB2-BD59-A6C34878D82A}">
                    <a16:rowId xmlns:a16="http://schemas.microsoft.com/office/drawing/2014/main" val="22016120"/>
                  </a:ext>
                </a:extLst>
              </a:tr>
              <a:tr h="370840">
                <a:tc>
                  <a:txBody>
                    <a:bodyPr/>
                    <a:lstStyle/>
                    <a:p>
                      <a:r>
                        <a:rPr lang="en-US" altLang="zh-CN" dirty="0"/>
                        <a:t>Remote desktop users</a:t>
                      </a:r>
                    </a:p>
                  </a:txBody>
                  <a:tcPr/>
                </a:tc>
                <a:tc>
                  <a:txBody>
                    <a:bodyPr/>
                    <a:lstStyle/>
                    <a:p>
                      <a:r>
                        <a:rPr lang="zh-CN" altLang="en-US" dirty="0"/>
                        <a:t>可以远程登录服务器</a:t>
                      </a:r>
                    </a:p>
                  </a:txBody>
                  <a:tcPr/>
                </a:tc>
                <a:extLst>
                  <a:ext uri="{0D108BD9-81ED-4DB2-BD59-A6C34878D82A}">
                    <a16:rowId xmlns:a16="http://schemas.microsoft.com/office/drawing/2014/main" val="173767831"/>
                  </a:ext>
                </a:extLst>
              </a:tr>
            </a:tbl>
          </a:graphicData>
        </a:graphic>
      </p:graphicFrame>
    </p:spTree>
    <p:extLst>
      <p:ext uri="{BB962C8B-B14F-4D97-AF65-F5344CB8AC3E}">
        <p14:creationId xmlns:p14="http://schemas.microsoft.com/office/powerpoint/2010/main" val="1548195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312368" cy="3849292"/>
          </a:xfrm>
        </p:spPr>
        <p:txBody>
          <a:bodyPr/>
          <a:lstStyle/>
          <a:p>
            <a:pPr>
              <a:lnSpc>
                <a:spcPct val="150000"/>
              </a:lnSpc>
            </a:pPr>
            <a:r>
              <a:rPr lang="zh-CN" altLang="en-US" sz="1800" dirty="0"/>
              <a:t>用户账户管理</a:t>
            </a:r>
            <a:endParaRPr lang="en-US" altLang="zh-CN" sz="1800" dirty="0"/>
          </a:p>
          <a:p>
            <a:pPr marL="0" indent="0">
              <a:lnSpc>
                <a:spcPct val="150000"/>
              </a:lnSpc>
              <a:buNone/>
            </a:pPr>
            <a:r>
              <a:rPr lang="zh-CN" altLang="en-US" sz="1800" dirty="0"/>
              <a:t>在本地计算机中，用户账户和用户是相互对应的，当创建用户帐户时，应赋予适当的操作权限。</a:t>
            </a:r>
            <a:endParaRPr lang="en-US" altLang="zh-CN" sz="1800" dirty="0"/>
          </a:p>
          <a:p>
            <a:pPr marL="0" indent="0">
              <a:lnSpc>
                <a:spcPct val="150000"/>
              </a:lnSpc>
              <a:buNone/>
            </a:pPr>
            <a:r>
              <a:rPr lang="zh-CN" altLang="en-US" sz="1800" dirty="0"/>
              <a:t>注：从用户安全方面考虑，用户需要在下次登录时须更改密码，在设置密码时密码必须符合复杂性和字符长度的要求</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id="{81B8DBBC-3571-4426-8BDC-44918EBA18CE}"/>
              </a:ext>
            </a:extLst>
          </p:cNvPr>
          <p:cNvPicPr>
            <a:picLocks noChangeAspect="1"/>
          </p:cNvPicPr>
          <p:nvPr/>
        </p:nvPicPr>
        <p:blipFill>
          <a:blip r:embed="rId3"/>
          <a:stretch>
            <a:fillRect/>
          </a:stretch>
        </p:blipFill>
        <p:spPr>
          <a:xfrm>
            <a:off x="4093568" y="1014101"/>
            <a:ext cx="7186049" cy="5151203"/>
          </a:xfrm>
          <a:prstGeom prst="rect">
            <a:avLst/>
          </a:prstGeom>
        </p:spPr>
      </p:pic>
      <p:pic>
        <p:nvPicPr>
          <p:cNvPr id="3" name="图片 2">
            <a:extLst>
              <a:ext uri="{FF2B5EF4-FFF2-40B4-BE49-F238E27FC236}">
                <a16:creationId xmlns:a16="http://schemas.microsoft.com/office/drawing/2014/main" id="{92CFE487-8E6D-463C-92E0-B06DE61EADE9}"/>
              </a:ext>
            </a:extLst>
          </p:cNvPr>
          <p:cNvPicPr>
            <a:picLocks noChangeAspect="1"/>
          </p:cNvPicPr>
          <p:nvPr/>
        </p:nvPicPr>
        <p:blipFill>
          <a:blip r:embed="rId4"/>
          <a:stretch>
            <a:fillRect/>
          </a:stretch>
        </p:blipFill>
        <p:spPr>
          <a:xfrm>
            <a:off x="6384032" y="1916832"/>
            <a:ext cx="4352381" cy="4780952"/>
          </a:xfrm>
          <a:prstGeom prst="rect">
            <a:avLst/>
          </a:prstGeom>
        </p:spPr>
      </p:pic>
    </p:spTree>
    <p:extLst>
      <p:ext uri="{BB962C8B-B14F-4D97-AF65-F5344CB8AC3E}">
        <p14:creationId xmlns:p14="http://schemas.microsoft.com/office/powerpoint/2010/main" val="213689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a:t>
            </a:r>
            <a:r>
              <a:rPr lang="zh-CN" altLang="en-US" dirty="0"/>
              <a:t>标</a:t>
            </a:r>
            <a:r>
              <a:rPr lang="zh-CN" altLang="en-US" dirty="0" smtClean="0"/>
              <a:t>识与鉴别</a:t>
            </a:r>
            <a:r>
              <a:rPr lang="en-US" altLang="zh-CN" dirty="0" smtClean="0"/>
              <a:t>-</a:t>
            </a:r>
            <a:r>
              <a:rPr lang="zh-CN" altLang="en-US" dirty="0" smtClean="0"/>
              <a:t>安全主体</a:t>
            </a:r>
            <a:endParaRPr lang="zh-CN" altLang="en-US" dirty="0"/>
          </a:p>
        </p:txBody>
      </p:sp>
      <p:sp>
        <p:nvSpPr>
          <p:cNvPr id="3" name="内容占位符 2"/>
          <p:cNvSpPr>
            <a:spLocks noGrp="1"/>
          </p:cNvSpPr>
          <p:nvPr>
            <p:ph idx="1"/>
          </p:nvPr>
        </p:nvSpPr>
        <p:spPr/>
        <p:txBody>
          <a:bodyPr/>
          <a:lstStyle/>
          <a:p>
            <a:r>
              <a:rPr lang="zh-CN" altLang="en-US" dirty="0"/>
              <a:t>安全主体类型</a:t>
            </a:r>
            <a:endParaRPr lang="en-US" altLang="zh-CN" dirty="0"/>
          </a:p>
          <a:p>
            <a:pPr lvl="1"/>
            <a:r>
              <a:rPr lang="zh-CN" altLang="en-US" dirty="0"/>
              <a:t>用户帐户</a:t>
            </a:r>
            <a:endParaRPr lang="en-US" altLang="zh-CN" dirty="0"/>
          </a:p>
          <a:p>
            <a:pPr lvl="2"/>
            <a:r>
              <a:rPr lang="zh-CN" altLang="en-US" dirty="0"/>
              <a:t>本地用户</a:t>
            </a:r>
            <a:endParaRPr lang="en-US" altLang="zh-CN" dirty="0"/>
          </a:p>
          <a:p>
            <a:pPr lvl="2"/>
            <a:r>
              <a:rPr lang="zh-CN" altLang="en-US" dirty="0"/>
              <a:t>域用户</a:t>
            </a:r>
            <a:endParaRPr lang="en-US" altLang="zh-CN" dirty="0"/>
          </a:p>
          <a:p>
            <a:pPr lvl="1"/>
            <a:r>
              <a:rPr lang="zh-CN" altLang="en-US" dirty="0"/>
              <a:t>组帐户</a:t>
            </a:r>
            <a:endParaRPr lang="en-US" altLang="zh-CN" dirty="0"/>
          </a:p>
          <a:p>
            <a:pPr lvl="2"/>
            <a:r>
              <a:rPr lang="en-US" altLang="zh-CN" dirty="0"/>
              <a:t>everyone</a:t>
            </a:r>
            <a:r>
              <a:rPr lang="zh-CN" altLang="en-US" dirty="0"/>
              <a:t>组</a:t>
            </a:r>
            <a:endParaRPr lang="en-US" altLang="zh-CN" dirty="0"/>
          </a:p>
          <a:p>
            <a:pPr lvl="2"/>
            <a:r>
              <a:rPr lang="en-US" altLang="zh-CN" dirty="0"/>
              <a:t>network</a:t>
            </a:r>
            <a:r>
              <a:rPr lang="zh-CN" altLang="en-US" dirty="0"/>
              <a:t>组</a:t>
            </a:r>
            <a:endParaRPr lang="en-US" altLang="zh-CN" dirty="0"/>
          </a:p>
          <a:p>
            <a:pPr lvl="1"/>
            <a:r>
              <a:rPr lang="zh-CN" altLang="en-US" dirty="0"/>
              <a:t>计算机</a:t>
            </a:r>
            <a:endParaRPr lang="en-US" altLang="zh-CN" dirty="0"/>
          </a:p>
          <a:p>
            <a:pPr lvl="1"/>
            <a:r>
              <a:rPr lang="zh-CN" altLang="en-US" dirty="0"/>
              <a:t>服务</a:t>
            </a:r>
            <a:endParaRPr lang="en-US" altLang="zh-CN" dirty="0"/>
          </a:p>
          <a:p>
            <a:pPr lvl="1"/>
            <a:endParaRPr lang="en-US" altLang="zh-CN" dirty="0"/>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7908" y="1412776"/>
            <a:ext cx="4752528" cy="325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488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3849292"/>
          </a:xfrm>
        </p:spPr>
        <p:txBody>
          <a:bodyPr/>
          <a:lstStyle/>
          <a:p>
            <a:pPr>
              <a:lnSpc>
                <a:spcPct val="150000"/>
              </a:lnSpc>
            </a:pPr>
            <a:r>
              <a:rPr lang="zh-CN" altLang="en-US" sz="1800" dirty="0"/>
              <a:t>用户账户启用、禁用和删除</a:t>
            </a:r>
            <a:endParaRPr lang="en-US" altLang="zh-CN" sz="1800" dirty="0"/>
          </a:p>
          <a:p>
            <a:pPr marL="0" indent="457200">
              <a:lnSpc>
                <a:spcPct val="150000"/>
              </a:lnSpc>
              <a:buNone/>
            </a:pPr>
            <a:r>
              <a:rPr lang="zh-CN" altLang="en-US" sz="1800" dirty="0"/>
              <a:t>账户和用户是本事是相互对应的，如果新用户加入，需要创建新的账户；如果有些账户暂时用不到，应将账户禁用，以防被其他用户滥用；如果用户完全脱离计算机或控制域，应删除对应账户。</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08324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2880320" cy="3849292"/>
          </a:xfrm>
        </p:spPr>
        <p:txBody>
          <a:bodyPr/>
          <a:lstStyle/>
          <a:p>
            <a:pPr>
              <a:lnSpc>
                <a:spcPct val="150000"/>
              </a:lnSpc>
            </a:pPr>
            <a:r>
              <a:rPr lang="zh-CN" altLang="en-US" sz="1800" dirty="0"/>
              <a:t>用户组管理</a:t>
            </a:r>
            <a:endParaRPr lang="en-US" altLang="zh-CN" sz="1800" dirty="0"/>
          </a:p>
          <a:p>
            <a:pPr marL="0" indent="0">
              <a:lnSpc>
                <a:spcPct val="150000"/>
              </a:lnSpc>
              <a:buNone/>
            </a:pPr>
            <a:r>
              <a:rPr lang="zh-CN" altLang="en-US" sz="1800" dirty="0"/>
              <a:t>为了事件对用户账户的统一管理，应该为其创建相应的本地用户组。</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3" name="图片 2">
            <a:extLst>
              <a:ext uri="{FF2B5EF4-FFF2-40B4-BE49-F238E27FC236}">
                <a16:creationId xmlns:a16="http://schemas.microsoft.com/office/drawing/2014/main" id="{7B42F8D0-70B7-4325-8213-4CC826652AF2}"/>
              </a:ext>
            </a:extLst>
          </p:cNvPr>
          <p:cNvPicPr>
            <a:picLocks noChangeAspect="1"/>
          </p:cNvPicPr>
          <p:nvPr/>
        </p:nvPicPr>
        <p:blipFill>
          <a:blip r:embed="rId3"/>
          <a:stretch>
            <a:fillRect/>
          </a:stretch>
        </p:blipFill>
        <p:spPr>
          <a:xfrm>
            <a:off x="3891859" y="921206"/>
            <a:ext cx="7776341" cy="5264479"/>
          </a:xfrm>
          <a:prstGeom prst="rect">
            <a:avLst/>
          </a:prstGeom>
        </p:spPr>
      </p:pic>
      <p:pic>
        <p:nvPicPr>
          <p:cNvPr id="5" name="图片 4">
            <a:extLst>
              <a:ext uri="{FF2B5EF4-FFF2-40B4-BE49-F238E27FC236}">
                <a16:creationId xmlns:a16="http://schemas.microsoft.com/office/drawing/2014/main" id="{B8297336-DF7B-4242-9D5C-BF3E163E9BD5}"/>
              </a:ext>
            </a:extLst>
          </p:cNvPr>
          <p:cNvPicPr>
            <a:picLocks noChangeAspect="1"/>
          </p:cNvPicPr>
          <p:nvPr/>
        </p:nvPicPr>
        <p:blipFill>
          <a:blip r:embed="rId4"/>
          <a:stretch>
            <a:fillRect/>
          </a:stretch>
        </p:blipFill>
        <p:spPr>
          <a:xfrm>
            <a:off x="6600056" y="1569017"/>
            <a:ext cx="4180952" cy="4676190"/>
          </a:xfrm>
          <a:prstGeom prst="rect">
            <a:avLst/>
          </a:prstGeom>
        </p:spPr>
      </p:pic>
    </p:spTree>
    <p:extLst>
      <p:ext uri="{BB962C8B-B14F-4D97-AF65-F5344CB8AC3E}">
        <p14:creationId xmlns:p14="http://schemas.microsoft.com/office/powerpoint/2010/main" val="347411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3849292"/>
          </a:xfrm>
        </p:spPr>
        <p:txBody>
          <a:bodyPr/>
          <a:lstStyle/>
          <a:p>
            <a:pPr>
              <a:lnSpc>
                <a:spcPct val="150000"/>
              </a:lnSpc>
            </a:pPr>
            <a:r>
              <a:rPr lang="en-US" altLang="zh-CN" sz="1800" dirty="0"/>
              <a:t>Windows</a:t>
            </a:r>
            <a:r>
              <a:rPr lang="zh-CN" altLang="en-US" sz="1800" dirty="0"/>
              <a:t>用户安全策略</a:t>
            </a:r>
            <a:endParaRPr lang="en-US" altLang="zh-CN" sz="1800" dirty="0"/>
          </a:p>
          <a:p>
            <a:pPr marL="0" indent="457200">
              <a:lnSpc>
                <a:spcPct val="150000"/>
              </a:lnSpc>
              <a:buNone/>
            </a:pPr>
            <a:r>
              <a:rPr lang="zh-CN" altLang="en-US" sz="1800" dirty="0"/>
              <a:t>空口令风险：用户账户如果设置了空口令，其它用户可以不需要任何技术手段进入计算机，访问浏览空口令用户下的任何数据。</a:t>
            </a:r>
            <a:endParaRPr lang="en-US" altLang="zh-CN" sz="1800" dirty="0"/>
          </a:p>
          <a:p>
            <a:pPr marL="0" indent="457200">
              <a:lnSpc>
                <a:spcPct val="150000"/>
              </a:lnSpc>
              <a:buNone/>
            </a:pPr>
            <a:r>
              <a:rPr lang="zh-CN" altLang="en-US" sz="1800" dirty="0"/>
              <a:t>弱口令或常用口令风险：非授权用户借助辅助工具根据密码库或社工库尝试撞库，获取用户口令，进入系统访问获取任何数据。</a:t>
            </a:r>
            <a:endParaRPr lang="en-US" altLang="zh-CN" sz="1800" dirty="0"/>
          </a:p>
          <a:p>
            <a:pPr marL="0" indent="0">
              <a:lnSpc>
                <a:spcPct val="150000"/>
              </a:lnSpc>
              <a:buNone/>
            </a:pPr>
            <a:r>
              <a:rPr lang="en-US" altLang="zh-CN" sz="1800" dirty="0"/>
              <a:t>      </a:t>
            </a:r>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spTree>
    <p:extLst>
      <p:ext uri="{BB962C8B-B14F-4D97-AF65-F5344CB8AC3E}">
        <p14:creationId xmlns:p14="http://schemas.microsoft.com/office/powerpoint/2010/main" val="2777509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5112568" cy="3849292"/>
          </a:xfrm>
        </p:spPr>
        <p:txBody>
          <a:bodyPr/>
          <a:lstStyle/>
          <a:p>
            <a:pPr>
              <a:lnSpc>
                <a:spcPct val="150000"/>
              </a:lnSpc>
            </a:pPr>
            <a:r>
              <a:rPr lang="en-US" altLang="zh-CN" sz="1800" dirty="0"/>
              <a:t>Windows</a:t>
            </a:r>
            <a:r>
              <a:rPr lang="zh-CN" altLang="en-US" sz="1800" dirty="0"/>
              <a:t>用户安全策略</a:t>
            </a:r>
            <a:endParaRPr lang="en-US" altLang="zh-CN" sz="1800" dirty="0"/>
          </a:p>
          <a:p>
            <a:pPr marL="0" indent="0">
              <a:lnSpc>
                <a:spcPct val="150000"/>
              </a:lnSpc>
              <a:buNone/>
            </a:pPr>
            <a:r>
              <a:rPr lang="en-US" altLang="zh-CN" sz="1800" dirty="0"/>
              <a:t>      </a:t>
            </a:r>
            <a:r>
              <a:rPr lang="zh-CN" altLang="en-US" sz="1800" dirty="0"/>
              <a:t>为了防止用户使用空口令、弱口令或常用口令，应当设置相应的安全策略防护</a:t>
            </a:r>
            <a:endParaRPr lang="en-US" altLang="zh-CN" sz="1800" dirty="0"/>
          </a:p>
          <a:p>
            <a:pPr>
              <a:lnSpc>
                <a:spcPct val="150000"/>
              </a:lnSpc>
              <a:buFont typeface="+mj-lt"/>
              <a:buAutoNum type="arabicPeriod"/>
            </a:pPr>
            <a:r>
              <a:rPr lang="zh-CN" altLang="en-US" sz="1800" dirty="0"/>
              <a:t>启用密码必须符合复杂性要求</a:t>
            </a:r>
            <a:endParaRPr lang="en-US" altLang="zh-CN" sz="1800" dirty="0"/>
          </a:p>
          <a:p>
            <a:pPr>
              <a:lnSpc>
                <a:spcPct val="150000"/>
              </a:lnSpc>
              <a:buFont typeface="+mj-lt"/>
              <a:buAutoNum type="arabicPeriod"/>
            </a:pPr>
            <a:r>
              <a:rPr lang="zh-CN" altLang="en-US" sz="1800" dirty="0"/>
              <a:t>设置最短密码长度最小值</a:t>
            </a:r>
            <a:endParaRPr lang="en-US" altLang="zh-CN" sz="1800" dirty="0"/>
          </a:p>
          <a:p>
            <a:pPr>
              <a:lnSpc>
                <a:spcPct val="150000"/>
              </a:lnSpc>
              <a:buFont typeface="+mj-lt"/>
              <a:buAutoNum type="arabicPeriod"/>
            </a:pPr>
            <a:r>
              <a:rPr lang="zh-CN" altLang="en-US" sz="1800" dirty="0"/>
              <a:t>设置密码最短使用期限</a:t>
            </a:r>
            <a:endParaRPr lang="en-US" altLang="zh-CN" sz="1800" dirty="0"/>
          </a:p>
          <a:p>
            <a:pPr>
              <a:lnSpc>
                <a:spcPct val="150000"/>
              </a:lnSpc>
              <a:buFont typeface="+mj-lt"/>
              <a:buAutoNum type="arabicPeriod"/>
            </a:pPr>
            <a:r>
              <a:rPr lang="zh-CN" altLang="en-US" sz="1800" dirty="0"/>
              <a:t>设置密码最长使用期限</a:t>
            </a:r>
            <a:endParaRPr lang="en-US" altLang="zh-CN" sz="1800" dirty="0"/>
          </a:p>
          <a:p>
            <a:pPr>
              <a:lnSpc>
                <a:spcPct val="150000"/>
              </a:lnSpc>
              <a:buFont typeface="+mj-lt"/>
              <a:buAutoNum type="arabicPeriod"/>
            </a:pPr>
            <a:r>
              <a:rPr lang="zh-CN" altLang="en-US" sz="1800" dirty="0"/>
              <a:t>启用强制密码历史</a:t>
            </a:r>
            <a:endParaRPr lang="en-US" altLang="zh-CN" sz="1800" dirty="0"/>
          </a:p>
          <a:p>
            <a:pPr>
              <a:lnSpc>
                <a:spcPct val="150000"/>
              </a:lnSpc>
              <a:buFont typeface="+mj-lt"/>
              <a:buAutoNum type="arabicPeriod"/>
            </a:pP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id="{EB2BF926-B349-440E-AB10-4F5FDB8396AF}"/>
              </a:ext>
            </a:extLst>
          </p:cNvPr>
          <p:cNvPicPr>
            <a:picLocks noChangeAspect="1"/>
          </p:cNvPicPr>
          <p:nvPr/>
        </p:nvPicPr>
        <p:blipFill>
          <a:blip r:embed="rId3"/>
          <a:stretch>
            <a:fillRect/>
          </a:stretch>
        </p:blipFill>
        <p:spPr>
          <a:xfrm>
            <a:off x="5893768" y="1133762"/>
            <a:ext cx="6114286" cy="4590476"/>
          </a:xfrm>
          <a:prstGeom prst="rect">
            <a:avLst/>
          </a:prstGeom>
        </p:spPr>
      </p:pic>
      <p:pic>
        <p:nvPicPr>
          <p:cNvPr id="3" name="图片 2">
            <a:extLst>
              <a:ext uri="{FF2B5EF4-FFF2-40B4-BE49-F238E27FC236}">
                <a16:creationId xmlns:a16="http://schemas.microsoft.com/office/drawing/2014/main" id="{189B2A9E-0A3B-496F-B950-7A75F432619E}"/>
              </a:ext>
            </a:extLst>
          </p:cNvPr>
          <p:cNvPicPr>
            <a:picLocks noChangeAspect="1"/>
          </p:cNvPicPr>
          <p:nvPr/>
        </p:nvPicPr>
        <p:blipFill>
          <a:blip r:embed="rId4"/>
          <a:stretch>
            <a:fillRect/>
          </a:stretch>
        </p:blipFill>
        <p:spPr>
          <a:xfrm>
            <a:off x="6672064" y="1516187"/>
            <a:ext cx="3580952" cy="3961905"/>
          </a:xfrm>
          <a:prstGeom prst="rect">
            <a:avLst/>
          </a:prstGeom>
        </p:spPr>
      </p:pic>
      <p:pic>
        <p:nvPicPr>
          <p:cNvPr id="5" name="图片 4">
            <a:extLst>
              <a:ext uri="{FF2B5EF4-FFF2-40B4-BE49-F238E27FC236}">
                <a16:creationId xmlns:a16="http://schemas.microsoft.com/office/drawing/2014/main" id="{67D30DB9-CAD4-4AA9-994A-64670479B5F1}"/>
              </a:ext>
            </a:extLst>
          </p:cNvPr>
          <p:cNvPicPr>
            <a:picLocks noChangeAspect="1"/>
          </p:cNvPicPr>
          <p:nvPr/>
        </p:nvPicPr>
        <p:blipFill>
          <a:blip r:embed="rId5"/>
          <a:stretch>
            <a:fillRect/>
          </a:stretch>
        </p:blipFill>
        <p:spPr>
          <a:xfrm>
            <a:off x="7208054" y="1878353"/>
            <a:ext cx="3485714" cy="3866667"/>
          </a:xfrm>
          <a:prstGeom prst="rect">
            <a:avLst/>
          </a:prstGeom>
        </p:spPr>
      </p:pic>
      <p:pic>
        <p:nvPicPr>
          <p:cNvPr id="8" name="图片 7">
            <a:extLst>
              <a:ext uri="{FF2B5EF4-FFF2-40B4-BE49-F238E27FC236}">
                <a16:creationId xmlns:a16="http://schemas.microsoft.com/office/drawing/2014/main" id="{C97F62E5-6E8F-4CC6-8F26-46A27CB179E8}"/>
              </a:ext>
            </a:extLst>
          </p:cNvPr>
          <p:cNvPicPr>
            <a:picLocks noChangeAspect="1"/>
          </p:cNvPicPr>
          <p:nvPr/>
        </p:nvPicPr>
        <p:blipFill>
          <a:blip r:embed="rId6"/>
          <a:stretch>
            <a:fillRect/>
          </a:stretch>
        </p:blipFill>
        <p:spPr>
          <a:xfrm>
            <a:off x="7798530" y="2122576"/>
            <a:ext cx="3552381" cy="3942857"/>
          </a:xfrm>
          <a:prstGeom prst="rect">
            <a:avLst/>
          </a:prstGeom>
        </p:spPr>
      </p:pic>
      <p:pic>
        <p:nvPicPr>
          <p:cNvPr id="9" name="图片 8">
            <a:extLst>
              <a:ext uri="{FF2B5EF4-FFF2-40B4-BE49-F238E27FC236}">
                <a16:creationId xmlns:a16="http://schemas.microsoft.com/office/drawing/2014/main" id="{BC8AEF01-71D1-4B49-A704-6998C07D2916}"/>
              </a:ext>
            </a:extLst>
          </p:cNvPr>
          <p:cNvPicPr>
            <a:picLocks noChangeAspect="1"/>
          </p:cNvPicPr>
          <p:nvPr/>
        </p:nvPicPr>
        <p:blipFill>
          <a:blip r:embed="rId7"/>
          <a:stretch>
            <a:fillRect/>
          </a:stretch>
        </p:blipFill>
        <p:spPr>
          <a:xfrm>
            <a:off x="8567689" y="2377101"/>
            <a:ext cx="3523809" cy="3904762"/>
          </a:xfrm>
          <a:prstGeom prst="rect">
            <a:avLst/>
          </a:prstGeom>
        </p:spPr>
      </p:pic>
      <p:pic>
        <p:nvPicPr>
          <p:cNvPr id="10" name="图片 9">
            <a:extLst>
              <a:ext uri="{FF2B5EF4-FFF2-40B4-BE49-F238E27FC236}">
                <a16:creationId xmlns:a16="http://schemas.microsoft.com/office/drawing/2014/main" id="{11262F70-D413-41A2-BB7A-929F72982860}"/>
              </a:ext>
            </a:extLst>
          </p:cNvPr>
          <p:cNvPicPr>
            <a:picLocks noChangeAspect="1"/>
          </p:cNvPicPr>
          <p:nvPr/>
        </p:nvPicPr>
        <p:blipFill>
          <a:blip r:embed="rId8"/>
          <a:stretch>
            <a:fillRect/>
          </a:stretch>
        </p:blipFill>
        <p:spPr>
          <a:xfrm>
            <a:off x="6231312" y="2371891"/>
            <a:ext cx="3628571" cy="4009524"/>
          </a:xfrm>
          <a:prstGeom prst="rect">
            <a:avLst/>
          </a:prstGeom>
        </p:spPr>
      </p:pic>
    </p:spTree>
    <p:extLst>
      <p:ext uri="{BB962C8B-B14F-4D97-AF65-F5344CB8AC3E}">
        <p14:creationId xmlns:p14="http://schemas.microsoft.com/office/powerpoint/2010/main" val="3602549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4320480" cy="3849292"/>
          </a:xfrm>
        </p:spPr>
        <p:txBody>
          <a:bodyPr/>
          <a:lstStyle/>
          <a:p>
            <a:pPr>
              <a:lnSpc>
                <a:spcPct val="150000"/>
              </a:lnSpc>
            </a:pPr>
            <a:r>
              <a:rPr lang="en-US" altLang="zh-CN" sz="1800" dirty="0"/>
              <a:t>Windows</a:t>
            </a:r>
            <a:r>
              <a:rPr lang="zh-CN" altLang="en-US" sz="1800" dirty="0"/>
              <a:t>审核策略</a:t>
            </a:r>
            <a:endParaRPr lang="en-US" altLang="zh-CN" sz="1800" dirty="0"/>
          </a:p>
          <a:p>
            <a:pPr marL="0" indent="0">
              <a:lnSpc>
                <a:spcPct val="150000"/>
              </a:lnSpc>
              <a:buNone/>
            </a:pPr>
            <a:r>
              <a:rPr lang="en-US" altLang="zh-CN" sz="1800" dirty="0"/>
              <a:t>      </a:t>
            </a:r>
            <a:r>
              <a:rPr lang="zh-CN" altLang="en-US" sz="1800" dirty="0"/>
              <a:t>审核策略是</a:t>
            </a:r>
            <a:r>
              <a:rPr lang="en-US" altLang="zh-CN" sz="1800" dirty="0"/>
              <a:t>windows</a:t>
            </a:r>
            <a:r>
              <a:rPr lang="zh-CN" altLang="en-US" sz="1800" dirty="0"/>
              <a:t>本地安全策略的一部分，当用户执行某项操作时，审核日志都会逐一记录。</a:t>
            </a:r>
            <a:endParaRPr lang="en-US" altLang="zh-CN" sz="1800" dirty="0"/>
          </a:p>
          <a:p>
            <a:pPr marL="0" indent="0">
              <a:lnSpc>
                <a:spcPct val="150000"/>
              </a:lnSpc>
              <a:buNone/>
            </a:pPr>
            <a:r>
              <a:rPr lang="zh-CN" altLang="en-US" sz="1800" dirty="0"/>
              <a:t>通过配置审核策略，系统可以自动记录所有登录到本地计算机的事件，通过记录的事件日志，就能迅速判断系统被外来者入侵或是试图入侵。</a:t>
            </a:r>
            <a:endParaRPr lang="en-US" altLang="zh-CN" sz="1800" dirty="0"/>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11" name="图片 10">
            <a:extLst>
              <a:ext uri="{FF2B5EF4-FFF2-40B4-BE49-F238E27FC236}">
                <a16:creationId xmlns:a16="http://schemas.microsoft.com/office/drawing/2014/main" id="{0BFB3836-5185-4D53-92B9-EAEEF7FFCDE9}"/>
              </a:ext>
            </a:extLst>
          </p:cNvPr>
          <p:cNvPicPr>
            <a:picLocks noChangeAspect="1"/>
          </p:cNvPicPr>
          <p:nvPr/>
        </p:nvPicPr>
        <p:blipFill>
          <a:blip r:embed="rId3"/>
          <a:stretch>
            <a:fillRect/>
          </a:stretch>
        </p:blipFill>
        <p:spPr>
          <a:xfrm>
            <a:off x="5180272" y="1259750"/>
            <a:ext cx="6457143" cy="4685714"/>
          </a:xfrm>
          <a:prstGeom prst="rect">
            <a:avLst/>
          </a:prstGeom>
        </p:spPr>
      </p:pic>
    </p:spTree>
    <p:extLst>
      <p:ext uri="{BB962C8B-B14F-4D97-AF65-F5344CB8AC3E}">
        <p14:creationId xmlns:p14="http://schemas.microsoft.com/office/powerpoint/2010/main" val="3737640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4320480" cy="3849292"/>
          </a:xfrm>
        </p:spPr>
        <p:txBody>
          <a:bodyPr/>
          <a:lstStyle/>
          <a:p>
            <a:pPr>
              <a:lnSpc>
                <a:spcPct val="150000"/>
              </a:lnSpc>
            </a:pPr>
            <a:r>
              <a:rPr lang="en-US" altLang="zh-CN" sz="1800" dirty="0"/>
              <a:t>Windows</a:t>
            </a:r>
            <a:r>
              <a:rPr lang="zh-CN" altLang="en-US" sz="1800" dirty="0"/>
              <a:t>审核策略开启建议</a:t>
            </a:r>
            <a:endParaRPr lang="en-US" altLang="zh-CN" sz="1800" dirty="0"/>
          </a:p>
          <a:p>
            <a:pPr>
              <a:lnSpc>
                <a:spcPct val="150000"/>
              </a:lnSpc>
              <a:buFont typeface="+mj-lt"/>
              <a:buAutoNum type="arabicPeriod"/>
            </a:pPr>
            <a:r>
              <a:rPr lang="zh-CN" altLang="en-US" sz="1800" dirty="0"/>
              <a:t>审核登录事件</a:t>
            </a:r>
            <a:endParaRPr lang="en-US" altLang="zh-CN" sz="1800" dirty="0"/>
          </a:p>
          <a:p>
            <a:pPr>
              <a:lnSpc>
                <a:spcPct val="150000"/>
              </a:lnSpc>
              <a:buFont typeface="+mj-lt"/>
              <a:buAutoNum type="arabicPeriod"/>
            </a:pPr>
            <a:r>
              <a:rPr lang="zh-CN" altLang="en-US" sz="1800" dirty="0"/>
              <a:t>审核对象访问</a:t>
            </a:r>
            <a:endParaRPr lang="en-US" altLang="zh-CN" sz="1800" dirty="0"/>
          </a:p>
          <a:p>
            <a:pPr>
              <a:lnSpc>
                <a:spcPct val="150000"/>
              </a:lnSpc>
              <a:buFont typeface="+mj-lt"/>
              <a:buAutoNum type="arabicPeriod"/>
            </a:pPr>
            <a:r>
              <a:rPr lang="zh-CN" altLang="en-US" sz="1800" dirty="0"/>
              <a:t>审核过程跟踪</a:t>
            </a:r>
            <a:endParaRPr lang="en-US" altLang="zh-CN" sz="1800" dirty="0"/>
          </a:p>
          <a:p>
            <a:pPr>
              <a:lnSpc>
                <a:spcPct val="150000"/>
              </a:lnSpc>
              <a:buFont typeface="+mj-lt"/>
              <a:buAutoNum type="arabicPeriod"/>
            </a:pPr>
            <a:r>
              <a:rPr lang="zh-CN" altLang="en-US" sz="1800" dirty="0"/>
              <a:t>审核目录服务访问</a:t>
            </a:r>
            <a:endParaRPr lang="en-US" altLang="zh-CN" sz="1800" dirty="0"/>
          </a:p>
          <a:p>
            <a:pPr>
              <a:lnSpc>
                <a:spcPct val="150000"/>
              </a:lnSpc>
              <a:buFont typeface="+mj-lt"/>
              <a:buAutoNum type="arabicPeriod"/>
            </a:pPr>
            <a:r>
              <a:rPr lang="zh-CN" altLang="en-US" sz="1800" dirty="0"/>
              <a:t>审核特权使用</a:t>
            </a:r>
            <a:endParaRPr lang="en-US" altLang="zh-CN" sz="1800" dirty="0"/>
          </a:p>
          <a:p>
            <a:pPr>
              <a:lnSpc>
                <a:spcPct val="150000"/>
              </a:lnSpc>
              <a:buFont typeface="+mj-lt"/>
              <a:buAutoNum type="arabicPeriod"/>
            </a:pPr>
            <a:r>
              <a:rPr lang="zh-CN" altLang="en-US" sz="1800" dirty="0"/>
              <a:t>审核系统事件 </a:t>
            </a:r>
            <a:endParaRPr lang="en-US" altLang="zh-CN" sz="1800" dirty="0"/>
          </a:p>
          <a:p>
            <a:pPr>
              <a:lnSpc>
                <a:spcPct val="150000"/>
              </a:lnSpc>
              <a:buFont typeface="+mj-lt"/>
              <a:buAutoNum type="arabicPeriod"/>
            </a:pPr>
            <a:r>
              <a:rPr lang="zh-CN" altLang="en-US" sz="1800" dirty="0"/>
              <a:t>审核帐号登录事件</a:t>
            </a:r>
            <a:endParaRPr lang="en-US" altLang="zh-CN" sz="1800" dirty="0"/>
          </a:p>
          <a:p>
            <a:pPr>
              <a:lnSpc>
                <a:spcPct val="150000"/>
              </a:lnSpc>
              <a:buFont typeface="+mj-lt"/>
              <a:buAutoNum type="arabicPeriod"/>
            </a:pPr>
            <a:r>
              <a:rPr lang="zh-CN" altLang="en-US" sz="1800" dirty="0"/>
              <a:t>审核账户管理</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id="{74F6425D-AC06-4057-8B0F-A614A839DFD8}"/>
              </a:ext>
            </a:extLst>
          </p:cNvPr>
          <p:cNvPicPr>
            <a:picLocks noChangeAspect="1"/>
          </p:cNvPicPr>
          <p:nvPr/>
        </p:nvPicPr>
        <p:blipFill>
          <a:blip r:embed="rId3"/>
          <a:stretch>
            <a:fillRect/>
          </a:stretch>
        </p:blipFill>
        <p:spPr>
          <a:xfrm>
            <a:off x="5922876" y="980728"/>
            <a:ext cx="4752528" cy="5280587"/>
          </a:xfrm>
          <a:prstGeom prst="rect">
            <a:avLst/>
          </a:prstGeom>
        </p:spPr>
      </p:pic>
    </p:spTree>
    <p:extLst>
      <p:ext uri="{BB962C8B-B14F-4D97-AF65-F5344CB8AC3E}">
        <p14:creationId xmlns:p14="http://schemas.microsoft.com/office/powerpoint/2010/main" val="2130469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4320480" cy="3849292"/>
          </a:xfrm>
        </p:spPr>
        <p:txBody>
          <a:bodyPr/>
          <a:lstStyle/>
          <a:p>
            <a:pPr>
              <a:lnSpc>
                <a:spcPct val="150000"/>
              </a:lnSpc>
            </a:pPr>
            <a:r>
              <a:rPr lang="en-US" altLang="zh-CN" sz="1800" dirty="0"/>
              <a:t>Windows</a:t>
            </a:r>
            <a:r>
              <a:rPr lang="zh-CN" altLang="en-US" sz="1800" dirty="0"/>
              <a:t>用户权限策略配置</a:t>
            </a:r>
            <a:endParaRPr lang="en-US" altLang="zh-CN" sz="1800" dirty="0"/>
          </a:p>
          <a:p>
            <a:pPr marL="0" indent="0">
              <a:lnSpc>
                <a:spcPct val="150000"/>
              </a:lnSpc>
              <a:buNone/>
            </a:pPr>
            <a:r>
              <a:rPr lang="zh-CN" altLang="en-US" sz="1800" dirty="0"/>
              <a:t>将部分安全功能设置权限，分配给特定的用户账户，可以做到重要权限的分散，减轻系统管理员的工作量，避免了个别用户权限过高给系统带来的威胁</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5" name="图片 4">
            <a:extLst>
              <a:ext uri="{FF2B5EF4-FFF2-40B4-BE49-F238E27FC236}">
                <a16:creationId xmlns:a16="http://schemas.microsoft.com/office/drawing/2014/main" id="{86824A80-7F7F-462A-B920-9FDE36A0E5B7}"/>
              </a:ext>
            </a:extLst>
          </p:cNvPr>
          <p:cNvPicPr>
            <a:picLocks noChangeAspect="1"/>
          </p:cNvPicPr>
          <p:nvPr/>
        </p:nvPicPr>
        <p:blipFill>
          <a:blip r:embed="rId3"/>
          <a:stretch>
            <a:fillRect/>
          </a:stretch>
        </p:blipFill>
        <p:spPr>
          <a:xfrm>
            <a:off x="5222824" y="1256117"/>
            <a:ext cx="6476190" cy="4666667"/>
          </a:xfrm>
          <a:prstGeom prst="rect">
            <a:avLst/>
          </a:prstGeom>
        </p:spPr>
      </p:pic>
    </p:spTree>
    <p:extLst>
      <p:ext uri="{BB962C8B-B14F-4D97-AF65-F5344CB8AC3E}">
        <p14:creationId xmlns:p14="http://schemas.microsoft.com/office/powerpoint/2010/main" val="3020475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4320480" cy="3849292"/>
          </a:xfrm>
        </p:spPr>
        <p:txBody>
          <a:bodyPr/>
          <a:lstStyle/>
          <a:p>
            <a:pPr>
              <a:lnSpc>
                <a:spcPct val="150000"/>
              </a:lnSpc>
            </a:pPr>
            <a:r>
              <a:rPr lang="zh-CN" altLang="en-US" sz="1800" dirty="0"/>
              <a:t>用户权限指派到组</a:t>
            </a:r>
            <a:endParaRPr lang="en-US" altLang="zh-CN" sz="1800" dirty="0"/>
          </a:p>
          <a:p>
            <a:pPr marL="0" indent="0">
              <a:lnSpc>
                <a:spcPct val="150000"/>
              </a:lnSpc>
              <a:buNone/>
            </a:pPr>
            <a:r>
              <a:rPr lang="zh-CN" altLang="en-US" sz="1800" dirty="0"/>
              <a:t>  为避免权限管理混乱，应尽量将用户权利指派到组，将需要获得此权限的用户添加到该组中。</a:t>
            </a:r>
            <a:endParaRPr lang="en-US" altLang="zh-CN" sz="1800" dirty="0"/>
          </a:p>
          <a:p>
            <a:pPr marL="0" indent="0">
              <a:lnSpc>
                <a:spcPct val="150000"/>
              </a:lnSpc>
              <a:buNone/>
            </a:pPr>
            <a:r>
              <a:rPr lang="zh-CN" altLang="en-US" sz="1800" dirty="0"/>
              <a:t>“开始”</a:t>
            </a:r>
            <a:r>
              <a:rPr lang="en-US" altLang="zh-CN" sz="1800" dirty="0"/>
              <a:t>-</a:t>
            </a:r>
            <a:r>
              <a:rPr lang="zh-CN" altLang="en-US" sz="1800" dirty="0"/>
              <a:t>“管理工具”</a:t>
            </a:r>
            <a:r>
              <a:rPr lang="en-US" altLang="zh-CN" sz="1800" dirty="0"/>
              <a:t>-</a:t>
            </a:r>
            <a:r>
              <a:rPr lang="zh-CN" altLang="en-US" sz="1800" dirty="0"/>
              <a:t>“本地安全策略”中打开“本地安全策略窗口”，双击要分配给组的用户权限</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账户安全</a:t>
            </a:r>
          </a:p>
        </p:txBody>
      </p:sp>
      <p:pic>
        <p:nvPicPr>
          <p:cNvPr id="2" name="图片 1">
            <a:extLst>
              <a:ext uri="{FF2B5EF4-FFF2-40B4-BE49-F238E27FC236}">
                <a16:creationId xmlns:a16="http://schemas.microsoft.com/office/drawing/2014/main" id="{FF17106A-0B82-4DE3-9FC5-F31E0FD9D638}"/>
              </a:ext>
            </a:extLst>
          </p:cNvPr>
          <p:cNvPicPr>
            <a:picLocks noChangeAspect="1"/>
          </p:cNvPicPr>
          <p:nvPr/>
        </p:nvPicPr>
        <p:blipFill>
          <a:blip r:embed="rId3"/>
          <a:stretch>
            <a:fillRect/>
          </a:stretch>
        </p:blipFill>
        <p:spPr>
          <a:xfrm>
            <a:off x="5136373" y="1195549"/>
            <a:ext cx="6009524" cy="4257143"/>
          </a:xfrm>
          <a:prstGeom prst="rect">
            <a:avLst/>
          </a:prstGeom>
        </p:spPr>
      </p:pic>
      <p:pic>
        <p:nvPicPr>
          <p:cNvPr id="3" name="图片 2">
            <a:extLst>
              <a:ext uri="{FF2B5EF4-FFF2-40B4-BE49-F238E27FC236}">
                <a16:creationId xmlns:a16="http://schemas.microsoft.com/office/drawing/2014/main" id="{FA5A79F1-7B1F-496E-B2B1-FBF1FFA71704}"/>
              </a:ext>
            </a:extLst>
          </p:cNvPr>
          <p:cNvPicPr>
            <a:picLocks noChangeAspect="1"/>
          </p:cNvPicPr>
          <p:nvPr/>
        </p:nvPicPr>
        <p:blipFill>
          <a:blip r:embed="rId4"/>
          <a:stretch>
            <a:fillRect/>
          </a:stretch>
        </p:blipFill>
        <p:spPr>
          <a:xfrm>
            <a:off x="7575986" y="1700808"/>
            <a:ext cx="3933333" cy="4304762"/>
          </a:xfrm>
          <a:prstGeom prst="rect">
            <a:avLst/>
          </a:prstGeom>
        </p:spPr>
      </p:pic>
    </p:spTree>
    <p:extLst>
      <p:ext uri="{BB962C8B-B14F-4D97-AF65-F5344CB8AC3E}">
        <p14:creationId xmlns:p14="http://schemas.microsoft.com/office/powerpoint/2010/main" val="34364979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3849292"/>
          </a:xfrm>
        </p:spPr>
        <p:txBody>
          <a:bodyPr/>
          <a:lstStyle/>
          <a:p>
            <a:pPr>
              <a:lnSpc>
                <a:spcPct val="150000"/>
              </a:lnSpc>
            </a:pPr>
            <a:r>
              <a:rPr lang="en-US" altLang="zh-CN" sz="1800" dirty="0"/>
              <a:t>NTFS</a:t>
            </a:r>
            <a:r>
              <a:rPr lang="zh-CN" altLang="en-US" sz="1800" dirty="0"/>
              <a:t>权限概述</a:t>
            </a:r>
            <a:endParaRPr lang="en-US" altLang="zh-CN" sz="1800" dirty="0"/>
          </a:p>
          <a:p>
            <a:pPr marL="0" indent="457200">
              <a:lnSpc>
                <a:spcPct val="150000"/>
              </a:lnSpc>
              <a:buNone/>
            </a:pPr>
            <a:r>
              <a:rPr lang="en-US" altLang="zh-CN" sz="1800" dirty="0"/>
              <a:t>NTFS</a:t>
            </a:r>
            <a:r>
              <a:rPr lang="zh-CN" altLang="en-US" sz="1800" dirty="0"/>
              <a:t>是计算机上使用最多的文件系统，其主要特点是安全性高，便于对文件安全的统一管理，允许管理员为文件配置详细的访问控制权限。</a:t>
            </a:r>
            <a:endParaRPr lang="en-US" altLang="zh-CN" sz="1800" dirty="0"/>
          </a:p>
          <a:p>
            <a:pPr marL="0" indent="457200">
              <a:lnSpc>
                <a:spcPct val="150000"/>
              </a:lnSpc>
              <a:buNone/>
            </a:pPr>
            <a:r>
              <a:rPr lang="zh-CN" altLang="en-US" sz="1800" dirty="0"/>
              <a:t>权限是指与计算机的文件或文件夹对象关联的访问规则，用于确定用户是否可以访问对象，可以执行哪些操作。使用</a:t>
            </a:r>
            <a:r>
              <a:rPr lang="en-US" altLang="zh-CN" sz="1800" dirty="0"/>
              <a:t>NTFS</a:t>
            </a:r>
            <a:r>
              <a:rPr lang="zh-CN" altLang="en-US" sz="1800" dirty="0"/>
              <a:t>文件系统，用户可以实现对文件或文件夹的授权访问，从而保证计算器存储的安全。</a:t>
            </a:r>
            <a:endParaRPr lang="en-US" altLang="zh-CN" sz="1800" dirty="0"/>
          </a:p>
          <a:p>
            <a:pPr marL="0" indent="457200">
              <a:lnSpc>
                <a:spcPct val="150000"/>
              </a:lnSpc>
              <a:buNone/>
            </a:pPr>
            <a:r>
              <a:rPr lang="zh-CN" altLang="en-US" sz="1800" dirty="0"/>
              <a:t>默认情况下，只有授权的用户才可以访问</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27837397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576064"/>
          </a:xfrm>
        </p:spPr>
        <p:txBody>
          <a:bodyPr/>
          <a:lstStyle/>
          <a:p>
            <a:pPr>
              <a:lnSpc>
                <a:spcPct val="150000"/>
              </a:lnSpc>
            </a:pPr>
            <a:r>
              <a:rPr lang="en-US" altLang="zh-CN" sz="1800" dirty="0"/>
              <a:t>NTFS</a:t>
            </a:r>
            <a:r>
              <a:rPr lang="zh-CN" altLang="en-US" sz="1800" dirty="0"/>
              <a:t>文件权限</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2" name="表格 1">
            <a:extLst>
              <a:ext uri="{FF2B5EF4-FFF2-40B4-BE49-F238E27FC236}">
                <a16:creationId xmlns:a16="http://schemas.microsoft.com/office/drawing/2014/main" id="{93814AB3-9329-4CF0-9C72-78638143F182}"/>
              </a:ext>
            </a:extLst>
          </p:cNvPr>
          <p:cNvGraphicFramePr>
            <a:graphicFrameLocks noGrp="1"/>
          </p:cNvGraphicFramePr>
          <p:nvPr>
            <p:extLst>
              <p:ext uri="{D42A27DB-BD31-4B8C-83A1-F6EECF244321}">
                <p14:modId xmlns:p14="http://schemas.microsoft.com/office/powerpoint/2010/main" val="3299396146"/>
              </p:ext>
            </p:extLst>
          </p:nvPr>
        </p:nvGraphicFramePr>
        <p:xfrm>
          <a:off x="1055440" y="2204864"/>
          <a:ext cx="10081120" cy="365671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884498961"/>
                    </a:ext>
                  </a:extLst>
                </a:gridCol>
                <a:gridCol w="8136904">
                  <a:extLst>
                    <a:ext uri="{9D8B030D-6E8A-4147-A177-3AD203B41FA5}">
                      <a16:colId xmlns:a16="http://schemas.microsoft.com/office/drawing/2014/main" val="4229316159"/>
                    </a:ext>
                  </a:extLst>
                </a:gridCol>
              </a:tblGrid>
              <a:tr h="589862">
                <a:tc>
                  <a:txBody>
                    <a:bodyPr/>
                    <a:lstStyle/>
                    <a:p>
                      <a:pPr algn="ctr"/>
                      <a:r>
                        <a:rPr lang="en-US" altLang="zh-CN" dirty="0"/>
                        <a:t>NTFS</a:t>
                      </a:r>
                      <a:r>
                        <a:rPr lang="zh-CN" altLang="en-US" dirty="0"/>
                        <a:t>文件权限</a:t>
                      </a:r>
                    </a:p>
                  </a:txBody>
                  <a:tcPr/>
                </a:tc>
                <a:tc>
                  <a:txBody>
                    <a:bodyPr/>
                    <a:lstStyle/>
                    <a:p>
                      <a:pPr algn="ctr"/>
                      <a:r>
                        <a:rPr lang="zh-CN" altLang="en-US" dirty="0"/>
                        <a:t>允许用户完成的操作</a:t>
                      </a:r>
                    </a:p>
                  </a:txBody>
                  <a:tcPr/>
                </a:tc>
                <a:extLst>
                  <a:ext uri="{0D108BD9-81ED-4DB2-BD59-A6C34878D82A}">
                    <a16:rowId xmlns:a16="http://schemas.microsoft.com/office/drawing/2014/main" val="4063584871"/>
                  </a:ext>
                </a:extLst>
              </a:tr>
              <a:tr h="573304">
                <a:tc>
                  <a:txBody>
                    <a:bodyPr/>
                    <a:lstStyle/>
                    <a:p>
                      <a:pPr algn="ctr"/>
                      <a:r>
                        <a:rPr lang="zh-CN" altLang="en-US" dirty="0"/>
                        <a:t>读取</a:t>
                      </a:r>
                    </a:p>
                  </a:txBody>
                  <a:tcPr/>
                </a:tc>
                <a:tc>
                  <a:txBody>
                    <a:bodyPr/>
                    <a:lstStyle/>
                    <a:p>
                      <a:pPr algn="l"/>
                      <a:r>
                        <a:rPr lang="zh-CN" altLang="en-US" dirty="0"/>
                        <a:t>读取该文件和查看文件属性、所有者及权限</a:t>
                      </a:r>
                    </a:p>
                  </a:txBody>
                  <a:tcPr/>
                </a:tc>
                <a:extLst>
                  <a:ext uri="{0D108BD9-81ED-4DB2-BD59-A6C34878D82A}">
                    <a16:rowId xmlns:a16="http://schemas.microsoft.com/office/drawing/2014/main" val="2205888407"/>
                  </a:ext>
                </a:extLst>
              </a:tr>
              <a:tr h="573304">
                <a:tc>
                  <a:txBody>
                    <a:bodyPr/>
                    <a:lstStyle/>
                    <a:p>
                      <a:pPr algn="ctr"/>
                      <a:r>
                        <a:rPr lang="zh-CN" altLang="en-US" dirty="0"/>
                        <a:t>写入</a:t>
                      </a:r>
                    </a:p>
                  </a:txBody>
                  <a:tcPr/>
                </a:tc>
                <a:tc>
                  <a:txBody>
                    <a:bodyPr/>
                    <a:lstStyle/>
                    <a:p>
                      <a:pPr algn="l"/>
                      <a:r>
                        <a:rPr lang="zh-CN" altLang="en-US" dirty="0"/>
                        <a:t>覆盖该文件，更改文件属性和查看文件的所有者和权限</a:t>
                      </a:r>
                    </a:p>
                  </a:txBody>
                  <a:tcPr/>
                </a:tc>
                <a:extLst>
                  <a:ext uri="{0D108BD9-81ED-4DB2-BD59-A6C34878D82A}">
                    <a16:rowId xmlns:a16="http://schemas.microsoft.com/office/drawing/2014/main" val="2258102458"/>
                  </a:ext>
                </a:extLst>
              </a:tr>
              <a:tr h="573304">
                <a:tc>
                  <a:txBody>
                    <a:bodyPr/>
                    <a:lstStyle/>
                    <a:p>
                      <a:pPr algn="ctr"/>
                      <a:r>
                        <a:rPr lang="zh-CN" altLang="en-US" dirty="0"/>
                        <a:t>读取及运行</a:t>
                      </a:r>
                    </a:p>
                  </a:txBody>
                  <a:tcPr/>
                </a:tc>
                <a:tc>
                  <a:txBody>
                    <a:bodyPr/>
                    <a:lstStyle/>
                    <a:p>
                      <a:pPr algn="l"/>
                      <a:r>
                        <a:rPr lang="zh-CN" altLang="en-US" dirty="0"/>
                        <a:t>完成“读取”权限所允许的操作；</a:t>
                      </a:r>
                      <a:endParaRPr lang="en-US" altLang="zh-CN" dirty="0"/>
                    </a:p>
                    <a:p>
                      <a:pPr algn="l"/>
                      <a:r>
                        <a:rPr lang="zh-CN" altLang="en-US" dirty="0"/>
                        <a:t>运行应用程序</a:t>
                      </a:r>
                    </a:p>
                  </a:txBody>
                  <a:tcPr/>
                </a:tc>
                <a:extLst>
                  <a:ext uri="{0D108BD9-81ED-4DB2-BD59-A6C34878D82A}">
                    <a16:rowId xmlns:a16="http://schemas.microsoft.com/office/drawing/2014/main" val="968080764"/>
                  </a:ext>
                </a:extLst>
              </a:tr>
              <a:tr h="573304">
                <a:tc>
                  <a:txBody>
                    <a:bodyPr/>
                    <a:lstStyle/>
                    <a:p>
                      <a:pPr algn="ctr"/>
                      <a:r>
                        <a:rPr lang="zh-CN" altLang="en-US" dirty="0"/>
                        <a:t>修改</a:t>
                      </a:r>
                    </a:p>
                  </a:txBody>
                  <a:tcPr/>
                </a:tc>
                <a:tc>
                  <a:txBody>
                    <a:bodyPr/>
                    <a:lstStyle/>
                    <a:p>
                      <a:pPr algn="l"/>
                      <a:r>
                        <a:rPr lang="zh-CN" altLang="en-US" dirty="0"/>
                        <a:t>完成“写入”权限和“读取及运行”权限所允许的操作</a:t>
                      </a:r>
                      <a:endParaRPr lang="en-US" altLang="zh-CN" dirty="0"/>
                    </a:p>
                    <a:p>
                      <a:pPr algn="l"/>
                      <a:r>
                        <a:rPr lang="zh-CN" altLang="en-US" dirty="0"/>
                        <a:t>修改和删除文件</a:t>
                      </a:r>
                    </a:p>
                  </a:txBody>
                  <a:tcPr/>
                </a:tc>
                <a:extLst>
                  <a:ext uri="{0D108BD9-81ED-4DB2-BD59-A6C34878D82A}">
                    <a16:rowId xmlns:a16="http://schemas.microsoft.com/office/drawing/2014/main" val="664077066"/>
                  </a:ext>
                </a:extLst>
              </a:tr>
              <a:tr h="573304">
                <a:tc>
                  <a:txBody>
                    <a:bodyPr/>
                    <a:lstStyle/>
                    <a:p>
                      <a:pPr algn="ctr"/>
                      <a:r>
                        <a:rPr lang="zh-CN" altLang="en-US" dirty="0"/>
                        <a:t>完全控制</a:t>
                      </a:r>
                    </a:p>
                  </a:txBody>
                  <a:tcPr/>
                </a:tc>
                <a:tc>
                  <a:txBody>
                    <a:bodyPr/>
                    <a:lstStyle/>
                    <a:p>
                      <a:pPr algn="l"/>
                      <a:r>
                        <a:rPr lang="zh-CN" altLang="en-US" dirty="0"/>
                        <a:t>完成其他所有</a:t>
                      </a:r>
                      <a:r>
                        <a:rPr lang="en-US" altLang="zh-CN" dirty="0"/>
                        <a:t>NTFS</a:t>
                      </a:r>
                      <a:r>
                        <a:rPr lang="zh-CN" altLang="en-US" dirty="0"/>
                        <a:t>文件权限所允许的操作</a:t>
                      </a:r>
                      <a:endParaRPr lang="en-US" altLang="zh-CN" dirty="0"/>
                    </a:p>
                    <a:p>
                      <a:pPr algn="l"/>
                      <a:r>
                        <a:rPr lang="zh-CN" altLang="en-US" dirty="0"/>
                        <a:t>更改权限和取得所有权</a:t>
                      </a:r>
                    </a:p>
                  </a:txBody>
                  <a:tcPr/>
                </a:tc>
                <a:extLst>
                  <a:ext uri="{0D108BD9-81ED-4DB2-BD59-A6C34878D82A}">
                    <a16:rowId xmlns:a16="http://schemas.microsoft.com/office/drawing/2014/main" val="1184701435"/>
                  </a:ext>
                </a:extLst>
              </a:tr>
            </a:tbl>
          </a:graphicData>
        </a:graphic>
      </p:graphicFrame>
    </p:spTree>
    <p:extLst>
      <p:ext uri="{BB962C8B-B14F-4D97-AF65-F5344CB8AC3E}">
        <p14:creationId xmlns:p14="http://schemas.microsoft.com/office/powerpoint/2010/main" val="422481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0013" y="260351"/>
            <a:ext cx="6513512" cy="487363"/>
          </a:xfrm>
        </p:spPr>
        <p:txBody>
          <a:bodyPr/>
          <a:lstStyle/>
          <a:p>
            <a:r>
              <a:rPr lang="en-US" altLang="zh-CN" dirty="0" smtClean="0"/>
              <a:t>Windows</a:t>
            </a:r>
            <a:r>
              <a:rPr lang="zh-CN" altLang="en-US" dirty="0" smtClean="0"/>
              <a:t>系统标识与鉴别</a:t>
            </a:r>
            <a:r>
              <a:rPr lang="en-US" altLang="zh-CN" dirty="0" smtClean="0"/>
              <a:t>-</a:t>
            </a:r>
            <a:r>
              <a:rPr lang="zh-CN" altLang="en-US" dirty="0" smtClean="0"/>
              <a:t>安全标识</a:t>
            </a:r>
            <a:endParaRPr lang="zh-CN" altLang="en-US" dirty="0"/>
          </a:p>
        </p:txBody>
      </p:sp>
      <p:sp>
        <p:nvSpPr>
          <p:cNvPr id="3" name="内容占位符 2"/>
          <p:cNvSpPr>
            <a:spLocks noGrp="1"/>
          </p:cNvSpPr>
          <p:nvPr>
            <p:ph idx="1"/>
          </p:nvPr>
        </p:nvSpPr>
        <p:spPr/>
        <p:txBody>
          <a:bodyPr/>
          <a:lstStyle/>
          <a:p>
            <a:r>
              <a:rPr lang="zh-CN" altLang="en-US" dirty="0"/>
              <a:t>安全标识符</a:t>
            </a:r>
            <a:r>
              <a:rPr lang="zh-CN" altLang="zh-CN" dirty="0"/>
              <a:t>（</a:t>
            </a:r>
            <a:r>
              <a:rPr lang="en-US" altLang="zh-CN" dirty="0"/>
              <a:t>Security Identifier</a:t>
            </a:r>
            <a:r>
              <a:rPr lang="zh-CN" altLang="zh-CN" dirty="0"/>
              <a:t>，</a:t>
            </a:r>
            <a:r>
              <a:rPr lang="en-US" altLang="zh-CN" dirty="0"/>
              <a:t>SID</a:t>
            </a:r>
            <a:r>
              <a:rPr lang="zh-CN" altLang="zh-CN" dirty="0"/>
              <a:t>）</a:t>
            </a:r>
            <a:endParaRPr lang="en-US" altLang="zh-CN" dirty="0"/>
          </a:p>
          <a:p>
            <a:pPr lvl="1"/>
            <a:r>
              <a:rPr lang="zh-CN" altLang="en-US" dirty="0"/>
              <a:t>安全主体的代表（</a:t>
            </a:r>
            <a:r>
              <a:rPr lang="zh-CN" altLang="zh-CN" dirty="0"/>
              <a:t>标识用户、组和计算机账户的唯一编码</a:t>
            </a:r>
            <a:r>
              <a:rPr lang="zh-CN" altLang="en-US" dirty="0"/>
              <a:t>）</a:t>
            </a:r>
            <a:endParaRPr lang="en-US" altLang="zh-CN" dirty="0"/>
          </a:p>
          <a:p>
            <a:pPr lvl="1"/>
            <a:r>
              <a:rPr lang="zh-CN" altLang="en-US" dirty="0"/>
              <a:t>范例：</a:t>
            </a:r>
            <a:r>
              <a:rPr lang="en-US" altLang="zh-CN" dirty="0"/>
              <a:t>S-1-5-21-1736401710-1141508419-1540318053-1000</a:t>
            </a:r>
          </a:p>
          <a:p>
            <a:endParaRPr lang="zh-CN" alt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3592" y="3068960"/>
            <a:ext cx="64484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382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576064"/>
          </a:xfrm>
        </p:spPr>
        <p:txBody>
          <a:bodyPr/>
          <a:lstStyle/>
          <a:p>
            <a:pPr>
              <a:lnSpc>
                <a:spcPct val="150000"/>
              </a:lnSpc>
            </a:pPr>
            <a:r>
              <a:rPr lang="en-US" altLang="zh-CN" sz="1800" dirty="0"/>
              <a:t>NTFS</a:t>
            </a:r>
            <a:r>
              <a:rPr lang="zh-CN" altLang="en-US" sz="1800" dirty="0"/>
              <a:t>文件夹权限</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graphicFrame>
        <p:nvGraphicFramePr>
          <p:cNvPr id="3" name="表格 2">
            <a:extLst>
              <a:ext uri="{FF2B5EF4-FFF2-40B4-BE49-F238E27FC236}">
                <a16:creationId xmlns:a16="http://schemas.microsoft.com/office/drawing/2014/main" id="{DB5E11E0-0FC2-4E7C-B886-E22976A46937}"/>
              </a:ext>
            </a:extLst>
          </p:cNvPr>
          <p:cNvGraphicFramePr>
            <a:graphicFrameLocks noGrp="1"/>
          </p:cNvGraphicFramePr>
          <p:nvPr>
            <p:extLst>
              <p:ext uri="{D42A27DB-BD31-4B8C-83A1-F6EECF244321}">
                <p14:modId xmlns:p14="http://schemas.microsoft.com/office/powerpoint/2010/main" val="1053978865"/>
              </p:ext>
            </p:extLst>
          </p:nvPr>
        </p:nvGraphicFramePr>
        <p:xfrm>
          <a:off x="1062336" y="2204864"/>
          <a:ext cx="10273586" cy="3942080"/>
        </p:xfrm>
        <a:graphic>
          <a:graphicData uri="http://schemas.openxmlformats.org/drawingml/2006/table">
            <a:tbl>
              <a:tblPr firstRow="1" bandRow="1">
                <a:tableStyleId>{5C22544A-7EE6-4342-B048-85BDC9FD1C3A}</a:tableStyleId>
              </a:tblPr>
              <a:tblGrid>
                <a:gridCol w="1835468">
                  <a:extLst>
                    <a:ext uri="{9D8B030D-6E8A-4147-A177-3AD203B41FA5}">
                      <a16:colId xmlns:a16="http://schemas.microsoft.com/office/drawing/2014/main" val="3230921247"/>
                    </a:ext>
                  </a:extLst>
                </a:gridCol>
                <a:gridCol w="8438118">
                  <a:extLst>
                    <a:ext uri="{9D8B030D-6E8A-4147-A177-3AD203B41FA5}">
                      <a16:colId xmlns:a16="http://schemas.microsoft.com/office/drawing/2014/main" val="2211391485"/>
                    </a:ext>
                  </a:extLst>
                </a:gridCol>
              </a:tblGrid>
              <a:tr h="370840">
                <a:tc>
                  <a:txBody>
                    <a:bodyPr/>
                    <a:lstStyle/>
                    <a:p>
                      <a:pPr algn="ctr"/>
                      <a:r>
                        <a:rPr lang="en-US" altLang="zh-CN" dirty="0"/>
                        <a:t>NTFS</a:t>
                      </a:r>
                      <a:r>
                        <a:rPr lang="zh-CN" altLang="en-US" dirty="0"/>
                        <a:t>文件权限</a:t>
                      </a:r>
                    </a:p>
                  </a:txBody>
                  <a:tcPr/>
                </a:tc>
                <a:tc>
                  <a:txBody>
                    <a:bodyPr/>
                    <a:lstStyle/>
                    <a:p>
                      <a:pPr algn="ctr"/>
                      <a:r>
                        <a:rPr lang="zh-CN" altLang="en-US" dirty="0"/>
                        <a:t>允许用户完成的操作</a:t>
                      </a:r>
                    </a:p>
                  </a:txBody>
                  <a:tcPr/>
                </a:tc>
                <a:extLst>
                  <a:ext uri="{0D108BD9-81ED-4DB2-BD59-A6C34878D82A}">
                    <a16:rowId xmlns:a16="http://schemas.microsoft.com/office/drawing/2014/main" val="1594477166"/>
                  </a:ext>
                </a:extLst>
              </a:tr>
              <a:tr h="370840">
                <a:tc>
                  <a:txBody>
                    <a:bodyPr/>
                    <a:lstStyle/>
                    <a:p>
                      <a:pPr algn="ctr"/>
                      <a:r>
                        <a:rPr lang="zh-CN" altLang="en-US" dirty="0"/>
                        <a:t>读取</a:t>
                      </a:r>
                    </a:p>
                  </a:txBody>
                  <a:tcPr/>
                </a:tc>
                <a:tc>
                  <a:txBody>
                    <a:bodyPr/>
                    <a:lstStyle/>
                    <a:p>
                      <a:pPr algn="l"/>
                      <a:r>
                        <a:rPr lang="zh-CN" altLang="en-US" dirty="0"/>
                        <a:t>查看该文件夹中的文件和子文件夹</a:t>
                      </a:r>
                      <a:endParaRPr lang="en-US" altLang="zh-CN" dirty="0"/>
                    </a:p>
                    <a:p>
                      <a:pPr algn="l"/>
                      <a:r>
                        <a:rPr lang="zh-CN" altLang="en-US" dirty="0"/>
                        <a:t>查看文件夹的所有者、权限和属性（如只读、隐藏、存档和系统）</a:t>
                      </a:r>
                    </a:p>
                  </a:txBody>
                  <a:tcPr/>
                </a:tc>
                <a:extLst>
                  <a:ext uri="{0D108BD9-81ED-4DB2-BD59-A6C34878D82A}">
                    <a16:rowId xmlns:a16="http://schemas.microsoft.com/office/drawing/2014/main" val="573975376"/>
                  </a:ext>
                </a:extLst>
              </a:tr>
              <a:tr h="370840">
                <a:tc>
                  <a:txBody>
                    <a:bodyPr/>
                    <a:lstStyle/>
                    <a:p>
                      <a:pPr algn="ctr"/>
                      <a:r>
                        <a:rPr lang="zh-CN" altLang="en-US" dirty="0"/>
                        <a:t>写入</a:t>
                      </a:r>
                    </a:p>
                  </a:txBody>
                  <a:tcPr/>
                </a:tc>
                <a:tc>
                  <a:txBody>
                    <a:bodyPr/>
                    <a:lstStyle/>
                    <a:p>
                      <a:pPr algn="l"/>
                      <a:r>
                        <a:rPr lang="zh-CN" altLang="en-US" dirty="0"/>
                        <a:t>在该文件夹内新建文件和子文件夹</a:t>
                      </a:r>
                      <a:endParaRPr lang="en-US" altLang="zh-CN" dirty="0"/>
                    </a:p>
                    <a:p>
                      <a:pPr algn="l"/>
                      <a:r>
                        <a:rPr lang="zh-CN" altLang="en-US" dirty="0"/>
                        <a:t>更改文件夹属性，查看文件夹的所有者和权限</a:t>
                      </a:r>
                    </a:p>
                  </a:txBody>
                  <a:tcPr/>
                </a:tc>
                <a:extLst>
                  <a:ext uri="{0D108BD9-81ED-4DB2-BD59-A6C34878D82A}">
                    <a16:rowId xmlns:a16="http://schemas.microsoft.com/office/drawing/2014/main" val="3983733758"/>
                  </a:ext>
                </a:extLst>
              </a:tr>
              <a:tr h="370840">
                <a:tc>
                  <a:txBody>
                    <a:bodyPr/>
                    <a:lstStyle/>
                    <a:p>
                      <a:pPr algn="ctr"/>
                      <a:r>
                        <a:rPr lang="zh-CN" altLang="en-US" dirty="0"/>
                        <a:t>列出文件夹目录</a:t>
                      </a:r>
                    </a:p>
                  </a:txBody>
                  <a:tcPr/>
                </a:tc>
                <a:tc>
                  <a:txBody>
                    <a:bodyPr/>
                    <a:lstStyle/>
                    <a:p>
                      <a:pPr algn="l"/>
                      <a:r>
                        <a:rPr lang="zh-CN" altLang="en-US" dirty="0"/>
                        <a:t>查看该文件夹中的文件和子文件夹的名称</a:t>
                      </a:r>
                    </a:p>
                  </a:txBody>
                  <a:tcPr/>
                </a:tc>
                <a:extLst>
                  <a:ext uri="{0D108BD9-81ED-4DB2-BD59-A6C34878D82A}">
                    <a16:rowId xmlns:a16="http://schemas.microsoft.com/office/drawing/2014/main" val="1405636596"/>
                  </a:ext>
                </a:extLst>
              </a:tr>
              <a:tr h="370840">
                <a:tc>
                  <a:txBody>
                    <a:bodyPr/>
                    <a:lstStyle/>
                    <a:p>
                      <a:pPr algn="ctr"/>
                      <a:r>
                        <a:rPr lang="zh-CN" altLang="en-US" dirty="0"/>
                        <a:t>读取及运行</a:t>
                      </a:r>
                    </a:p>
                  </a:txBody>
                  <a:tcPr/>
                </a:tc>
                <a:tc>
                  <a:txBody>
                    <a:bodyPr/>
                    <a:lstStyle/>
                    <a:p>
                      <a:pPr algn="l"/>
                      <a:r>
                        <a:rPr lang="zh-CN" altLang="en-US" dirty="0"/>
                        <a:t>完成“读取”和“列文件夹目录”权限所允许的操作；</a:t>
                      </a:r>
                      <a:endParaRPr lang="en-US" altLang="zh-CN" dirty="0"/>
                    </a:p>
                    <a:p>
                      <a:pPr algn="l"/>
                      <a:r>
                        <a:rPr lang="zh-CN" altLang="en-US" dirty="0"/>
                        <a:t>漫游各个文件夹，以便访问其它文件和文件夹，即时该用户没有那些文件夹的权限</a:t>
                      </a:r>
                    </a:p>
                  </a:txBody>
                  <a:tcPr/>
                </a:tc>
                <a:extLst>
                  <a:ext uri="{0D108BD9-81ED-4DB2-BD59-A6C34878D82A}">
                    <a16:rowId xmlns:a16="http://schemas.microsoft.com/office/drawing/2014/main" val="4250377484"/>
                  </a:ext>
                </a:extLst>
              </a:tr>
              <a:tr h="370840">
                <a:tc>
                  <a:txBody>
                    <a:bodyPr/>
                    <a:lstStyle/>
                    <a:p>
                      <a:pPr algn="ctr"/>
                      <a:r>
                        <a:rPr lang="zh-CN" altLang="en-US" dirty="0"/>
                        <a:t>修改</a:t>
                      </a:r>
                    </a:p>
                  </a:txBody>
                  <a:tcPr/>
                </a:tc>
                <a:tc>
                  <a:txBody>
                    <a:bodyPr/>
                    <a:lstStyle/>
                    <a:p>
                      <a:pPr algn="l"/>
                      <a:r>
                        <a:rPr lang="zh-CN" altLang="en-US" dirty="0"/>
                        <a:t>完成“写入”权限和“读取及运行”权限所允许的操作</a:t>
                      </a:r>
                      <a:endParaRPr lang="en-US" altLang="zh-CN" dirty="0"/>
                    </a:p>
                    <a:p>
                      <a:pPr algn="l"/>
                      <a:r>
                        <a:rPr lang="zh-CN" altLang="en-US" dirty="0"/>
                        <a:t>删除文件夹</a:t>
                      </a:r>
                    </a:p>
                  </a:txBody>
                  <a:tcPr/>
                </a:tc>
                <a:extLst>
                  <a:ext uri="{0D108BD9-81ED-4DB2-BD59-A6C34878D82A}">
                    <a16:rowId xmlns:a16="http://schemas.microsoft.com/office/drawing/2014/main" val="3725924263"/>
                  </a:ext>
                </a:extLst>
              </a:tr>
              <a:tr h="370840">
                <a:tc>
                  <a:txBody>
                    <a:bodyPr/>
                    <a:lstStyle/>
                    <a:p>
                      <a:pPr algn="ctr"/>
                      <a:r>
                        <a:rPr lang="zh-CN" altLang="en-US" dirty="0"/>
                        <a:t>完全控制</a:t>
                      </a:r>
                    </a:p>
                  </a:txBody>
                  <a:tcPr/>
                </a:tc>
                <a:tc>
                  <a:txBody>
                    <a:bodyPr/>
                    <a:lstStyle/>
                    <a:p>
                      <a:pPr algn="l"/>
                      <a:r>
                        <a:rPr lang="zh-CN" altLang="en-US" dirty="0"/>
                        <a:t>完成其他所有</a:t>
                      </a:r>
                      <a:r>
                        <a:rPr lang="en-US" altLang="zh-CN" dirty="0"/>
                        <a:t>NTFS</a:t>
                      </a:r>
                      <a:r>
                        <a:rPr lang="zh-CN" altLang="en-US" dirty="0"/>
                        <a:t>文件权限所允许的操作</a:t>
                      </a:r>
                      <a:endParaRPr lang="en-US" altLang="zh-CN" dirty="0"/>
                    </a:p>
                    <a:p>
                      <a:pPr algn="l"/>
                      <a:r>
                        <a:rPr lang="zh-CN" altLang="en-US" dirty="0"/>
                        <a:t>更改权限，取得所有权和删除子文件夹和文件</a:t>
                      </a:r>
                    </a:p>
                  </a:txBody>
                  <a:tcPr/>
                </a:tc>
                <a:extLst>
                  <a:ext uri="{0D108BD9-81ED-4DB2-BD59-A6C34878D82A}">
                    <a16:rowId xmlns:a16="http://schemas.microsoft.com/office/drawing/2014/main" val="3992631463"/>
                  </a:ext>
                </a:extLst>
              </a:tr>
            </a:tbl>
          </a:graphicData>
        </a:graphic>
      </p:graphicFrame>
    </p:spTree>
    <p:extLst>
      <p:ext uri="{BB962C8B-B14F-4D97-AF65-F5344CB8AC3E}">
        <p14:creationId xmlns:p14="http://schemas.microsoft.com/office/powerpoint/2010/main" val="5537335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3849292"/>
          </a:xfrm>
        </p:spPr>
        <p:txBody>
          <a:bodyPr/>
          <a:lstStyle/>
          <a:p>
            <a:pPr>
              <a:lnSpc>
                <a:spcPct val="150000"/>
              </a:lnSpc>
            </a:pPr>
            <a:r>
              <a:rPr lang="en-US" altLang="zh-CN" sz="1800" dirty="0"/>
              <a:t>NTFS</a:t>
            </a:r>
            <a:r>
              <a:rPr lang="zh-CN" altLang="en-US" sz="1800" dirty="0"/>
              <a:t>权限概述</a:t>
            </a:r>
            <a:endParaRPr lang="en-US" altLang="zh-CN" sz="1800" dirty="0"/>
          </a:p>
          <a:p>
            <a:pPr marL="0" indent="457200">
              <a:lnSpc>
                <a:spcPct val="150000"/>
              </a:lnSpc>
              <a:buNone/>
            </a:pPr>
            <a:r>
              <a:rPr lang="zh-CN" altLang="en-US" sz="1800" dirty="0"/>
              <a:t>对于</a:t>
            </a:r>
            <a:r>
              <a:rPr lang="en-US" altLang="zh-CN" sz="1800" dirty="0"/>
              <a:t>NTFS</a:t>
            </a:r>
            <a:r>
              <a:rPr lang="zh-CN" altLang="en-US" sz="1800" dirty="0"/>
              <a:t>分区上的文件和文件夹，管理员可以通过</a:t>
            </a:r>
            <a:r>
              <a:rPr lang="en-US" altLang="zh-CN" sz="1800" dirty="0"/>
              <a:t>NTFS</a:t>
            </a:r>
            <a:r>
              <a:rPr lang="zh-CN" altLang="en-US" sz="1800" dirty="0"/>
              <a:t>权限限制不同用户账户的访问权限。</a:t>
            </a:r>
            <a:endParaRPr lang="en-US" altLang="zh-CN" sz="1800" dirty="0"/>
          </a:p>
          <a:p>
            <a:pPr>
              <a:lnSpc>
                <a:spcPct val="150000"/>
              </a:lnSpc>
            </a:pPr>
            <a:r>
              <a:rPr lang="en-US" altLang="zh-CN" sz="1800" dirty="0"/>
              <a:t>NTFS</a:t>
            </a:r>
            <a:r>
              <a:rPr lang="zh-CN" altLang="en-US" sz="1800" dirty="0"/>
              <a:t>权限类型</a:t>
            </a:r>
            <a:endParaRPr lang="en-US" altLang="zh-CN" sz="1800" dirty="0"/>
          </a:p>
          <a:p>
            <a:pPr marL="0" indent="0">
              <a:lnSpc>
                <a:spcPct val="150000"/>
              </a:lnSpc>
              <a:buNone/>
            </a:pPr>
            <a:r>
              <a:rPr lang="en-US" altLang="zh-CN" sz="1800" dirty="0"/>
              <a:t>      </a:t>
            </a:r>
            <a:r>
              <a:rPr lang="zh-CN" altLang="en-US" sz="1800" dirty="0"/>
              <a:t>显式权限是系统创建对象时，默认赋予用户账户的访问和操作权限</a:t>
            </a:r>
            <a:endParaRPr lang="en-US" altLang="zh-CN" sz="1800" dirty="0"/>
          </a:p>
          <a:p>
            <a:pPr marL="0" indent="0">
              <a:lnSpc>
                <a:spcPct val="150000"/>
              </a:lnSpc>
              <a:buNone/>
            </a:pPr>
            <a:r>
              <a:rPr lang="en-US" altLang="zh-CN" sz="1800" dirty="0"/>
              <a:t>      </a:t>
            </a:r>
            <a:r>
              <a:rPr lang="zh-CN" altLang="en-US" sz="1800" dirty="0"/>
              <a:t>集成权限是从父对象传播到当前对象的权限。</a:t>
            </a:r>
            <a:endParaRPr lang="en-US" altLang="zh-CN" sz="1800" dirty="0"/>
          </a:p>
          <a:p>
            <a:pPr marL="0" indent="0">
              <a:lnSpc>
                <a:spcPct val="150000"/>
              </a:lnSpc>
              <a:buNone/>
            </a:pPr>
            <a:r>
              <a:rPr lang="en-US" altLang="zh-CN" sz="1800" dirty="0"/>
              <a:t>      </a:t>
            </a:r>
            <a:r>
              <a:rPr lang="zh-CN" altLang="en-US" sz="1800" dirty="0"/>
              <a:t>继承权限可以减轻管理权限的任务，并且确保给定容器内所有对象之间权限的一致性。</a:t>
            </a:r>
            <a:endParaRPr lang="en-US" altLang="zh-CN" sz="1800" dirty="0"/>
          </a:p>
          <a:p>
            <a:pPr marL="0" indent="0">
              <a:lnSpc>
                <a:spcPct val="150000"/>
              </a:lnSpc>
              <a:buNone/>
            </a:pPr>
            <a:r>
              <a:rPr lang="en-US" altLang="zh-CN" sz="1800" dirty="0"/>
              <a:t>      </a:t>
            </a:r>
            <a:r>
              <a:rPr lang="zh-CN" altLang="en-US" sz="1800" dirty="0"/>
              <a:t>默认情况下，文件自动集成来自其付文件夹的</a:t>
            </a:r>
            <a:r>
              <a:rPr lang="en-US" altLang="zh-CN" sz="1800" dirty="0"/>
              <a:t>NTFS</a:t>
            </a:r>
            <a:r>
              <a:rPr lang="zh-CN" altLang="en-US" sz="1800" dirty="0"/>
              <a:t>权限设置</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2441074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10887000" cy="4392488"/>
          </a:xfrm>
        </p:spPr>
        <p:txBody>
          <a:bodyPr/>
          <a:lstStyle/>
          <a:p>
            <a:pPr>
              <a:lnSpc>
                <a:spcPct val="150000"/>
              </a:lnSpc>
            </a:pPr>
            <a:r>
              <a:rPr lang="zh-CN" altLang="en-US" sz="1800" dirty="0"/>
              <a:t>访问控制列表</a:t>
            </a:r>
            <a:endParaRPr lang="en-US" altLang="zh-CN" sz="1800" dirty="0"/>
          </a:p>
          <a:p>
            <a:pPr marL="0" indent="0">
              <a:lnSpc>
                <a:spcPct val="150000"/>
              </a:lnSpc>
              <a:buNone/>
            </a:pPr>
            <a:r>
              <a:rPr lang="en-US" altLang="zh-CN" sz="1800" dirty="0"/>
              <a:t>      </a:t>
            </a:r>
            <a:r>
              <a:rPr lang="zh-CN" altLang="en-US" sz="1800" dirty="0"/>
              <a:t>任意访问控制列表：包含用户和组的名称列表以及其相对应的权限</a:t>
            </a:r>
            <a:endParaRPr lang="en-US" altLang="zh-CN" sz="1800" dirty="0"/>
          </a:p>
          <a:p>
            <a:pPr marL="0" indent="0">
              <a:lnSpc>
                <a:spcPct val="150000"/>
              </a:lnSpc>
              <a:buNone/>
            </a:pPr>
            <a:r>
              <a:rPr lang="en-US" altLang="zh-CN" sz="1800" dirty="0"/>
              <a:t>      </a:t>
            </a:r>
            <a:r>
              <a:rPr lang="zh-CN" altLang="en-US" sz="1800" dirty="0"/>
              <a:t>系统访问控制列表：审核服务，包含对象被访问的时间。</a:t>
            </a:r>
            <a:endParaRPr lang="en-US" altLang="zh-CN" sz="1800" dirty="0"/>
          </a:p>
          <a:p>
            <a:pPr>
              <a:lnSpc>
                <a:spcPct val="150000"/>
              </a:lnSpc>
            </a:pPr>
            <a:r>
              <a:rPr lang="zh-CN" altLang="en-US" sz="1800" dirty="0"/>
              <a:t>访问控制项</a:t>
            </a:r>
            <a:endParaRPr lang="en-US" altLang="zh-CN" sz="1800" dirty="0"/>
          </a:p>
          <a:p>
            <a:pPr marL="0" indent="0">
              <a:lnSpc>
                <a:spcPct val="150000"/>
              </a:lnSpc>
              <a:buNone/>
            </a:pPr>
            <a:r>
              <a:rPr lang="en-US" altLang="zh-CN" sz="1800" dirty="0"/>
              <a:t>      </a:t>
            </a:r>
            <a:r>
              <a:rPr lang="zh-CN" altLang="en-US" sz="1800" dirty="0"/>
              <a:t>访问控制项包含允许访问和拒绝访问两种，其中拒绝访问的优先级高于允许访问。</a:t>
            </a:r>
            <a:endParaRPr lang="en-US" altLang="zh-CN" sz="1800" dirty="0"/>
          </a:p>
          <a:p>
            <a:pPr>
              <a:lnSpc>
                <a:spcPct val="150000"/>
              </a:lnSpc>
            </a:pPr>
            <a:r>
              <a:rPr lang="zh-CN" altLang="en-US" sz="1800" dirty="0"/>
              <a:t>访问控制条目包含用户或组的 </a:t>
            </a:r>
            <a:r>
              <a:rPr lang="en-US" altLang="zh-CN" sz="1800" dirty="0"/>
              <a:t>SID </a:t>
            </a:r>
            <a:r>
              <a:rPr lang="zh-CN" altLang="en-US" sz="1800" dirty="0"/>
              <a:t>以及对象的权限。访问控制项有两种：允许访问和拒绝访问，其中</a:t>
            </a:r>
          </a:p>
          <a:p>
            <a:pPr marL="0" indent="0">
              <a:lnSpc>
                <a:spcPct val="150000"/>
              </a:lnSpc>
              <a:buNone/>
            </a:pPr>
            <a:r>
              <a:rPr lang="zh-CN" altLang="en-US" sz="1800" dirty="0"/>
              <a:t>拒绝访问的优先级高于允许访问。当使用管理工具列出对象的访问权限时，列表的排序是以文字为顺序的，</a:t>
            </a:r>
          </a:p>
          <a:p>
            <a:pPr marL="0" indent="0">
              <a:lnSpc>
                <a:spcPct val="150000"/>
              </a:lnSpc>
              <a:buNone/>
            </a:pPr>
            <a:r>
              <a:rPr lang="zh-CN" altLang="en-US" sz="1800" dirty="0"/>
              <a:t>并不像防火墙的规则那样由上往下的顺次执行，访问控制条目中的权限是永远不会冲突的，并且拒绝访问</a:t>
            </a:r>
          </a:p>
          <a:p>
            <a:pPr marL="0" indent="0">
              <a:lnSpc>
                <a:spcPct val="150000"/>
              </a:lnSpc>
              <a:buNone/>
            </a:pPr>
            <a:r>
              <a:rPr lang="zh-CN" altLang="en-US" sz="1800" dirty="0"/>
              <a:t>总是优先于允许访问的。</a:t>
            </a:r>
          </a:p>
          <a:p>
            <a:pPr marL="0" indent="0">
              <a:lnSpc>
                <a:spcPct val="150000"/>
              </a:lnSpc>
              <a:buNone/>
            </a:pP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2375795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384376" cy="4536504"/>
          </a:xfrm>
        </p:spPr>
        <p:txBody>
          <a:bodyPr/>
          <a:lstStyle/>
          <a:p>
            <a:pPr>
              <a:lnSpc>
                <a:spcPct val="150000"/>
              </a:lnSpc>
            </a:pPr>
            <a:r>
              <a:rPr lang="zh-CN" altLang="en-US" sz="1800" dirty="0"/>
              <a:t>权限积累</a:t>
            </a:r>
            <a:endParaRPr lang="en-US" altLang="zh-CN" sz="1800" dirty="0"/>
          </a:p>
          <a:p>
            <a:pPr marL="0" indent="0">
              <a:lnSpc>
                <a:spcPct val="150000"/>
              </a:lnSpc>
              <a:buNone/>
            </a:pPr>
            <a:r>
              <a:rPr lang="zh-CN" altLang="en-US" sz="1800" dirty="0"/>
              <a:t>用户对文件的最终权限是用户指定全部</a:t>
            </a:r>
            <a:r>
              <a:rPr lang="en-US" altLang="zh-CN" sz="1800" dirty="0"/>
              <a:t>NTFS</a:t>
            </a:r>
            <a:r>
              <a:rPr lang="zh-CN" altLang="en-US" sz="1800" dirty="0"/>
              <a:t>权限和所属组指定全部</a:t>
            </a:r>
            <a:r>
              <a:rPr lang="en-US" altLang="zh-CN" sz="1800" dirty="0"/>
              <a:t>NTFS</a:t>
            </a:r>
            <a:r>
              <a:rPr lang="zh-CN" altLang="en-US" sz="1800" dirty="0"/>
              <a:t>权限的总和。</a:t>
            </a:r>
            <a:endParaRPr lang="en-US" altLang="zh-CN" sz="1800" dirty="0"/>
          </a:p>
          <a:p>
            <a:pPr marL="0" indent="0">
              <a:lnSpc>
                <a:spcPct val="150000"/>
              </a:lnSpc>
              <a:buNone/>
            </a:pPr>
            <a:r>
              <a:rPr lang="zh-CN" altLang="en-US" sz="1800" dirty="0"/>
              <a:t>如用户账户 隶属于 </a:t>
            </a:r>
            <a:r>
              <a:rPr lang="en-US" altLang="zh-CN" sz="1800" dirty="0"/>
              <a:t>B </a:t>
            </a:r>
            <a:r>
              <a:rPr lang="zh-CN" altLang="en-US" sz="1800" dirty="0"/>
              <a:t>组，并且该用户本身</a:t>
            </a:r>
            <a:r>
              <a:rPr lang="en-US" altLang="zh-CN" sz="1800" dirty="0"/>
              <a:t>C</a:t>
            </a:r>
            <a:r>
              <a:rPr lang="zh-CN" altLang="en-US" sz="1800" dirty="0"/>
              <a:t>文件夹具有读取权限，而其所在的用户组 </a:t>
            </a:r>
            <a:r>
              <a:rPr lang="en-US" altLang="zh-CN" sz="1800" dirty="0"/>
              <a:t>B C</a:t>
            </a:r>
            <a:r>
              <a:rPr lang="zh-CN" altLang="en-US" sz="1800" dirty="0"/>
              <a:t>文件夹拥有写入权限，所以最终用户 </a:t>
            </a:r>
            <a:r>
              <a:rPr lang="en-US" altLang="zh-CN" sz="1800" dirty="0"/>
              <a:t>A </a:t>
            </a:r>
            <a:r>
              <a:rPr lang="zh-CN" altLang="en-US" sz="1800" dirty="0"/>
              <a:t>对 </a:t>
            </a:r>
            <a:r>
              <a:rPr lang="en-US" altLang="zh-CN" sz="1800" dirty="0"/>
              <a:t>C</a:t>
            </a:r>
            <a:r>
              <a:rPr lang="zh-CN" altLang="en-US" sz="1800" dirty="0"/>
              <a:t>文件夹的的有效权限就是“读取</a:t>
            </a:r>
            <a:r>
              <a:rPr lang="en-US" altLang="zh-CN" sz="1800" dirty="0"/>
              <a:t>+</a:t>
            </a:r>
            <a:r>
              <a:rPr lang="zh-CN" altLang="en-US" sz="1800" dirty="0"/>
              <a:t>写入”</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
        <p:nvSpPr>
          <p:cNvPr id="2" name="矩形 1">
            <a:extLst>
              <a:ext uri="{FF2B5EF4-FFF2-40B4-BE49-F238E27FC236}">
                <a16:creationId xmlns:a16="http://schemas.microsoft.com/office/drawing/2014/main" id="{0DE3C07A-997C-41FB-973E-6CBBEFE26CD3}"/>
              </a:ext>
            </a:extLst>
          </p:cNvPr>
          <p:cNvSpPr/>
          <p:nvPr/>
        </p:nvSpPr>
        <p:spPr>
          <a:xfrm>
            <a:off x="4295800" y="1827140"/>
            <a:ext cx="2520280"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a:extLst>
              <a:ext uri="{FF2B5EF4-FFF2-40B4-BE49-F238E27FC236}">
                <a16:creationId xmlns:a16="http://schemas.microsoft.com/office/drawing/2014/main" id="{0A462A79-5175-429D-8F88-F16539C97D30}"/>
              </a:ext>
            </a:extLst>
          </p:cNvPr>
          <p:cNvSpPr/>
          <p:nvPr/>
        </p:nvSpPr>
        <p:spPr>
          <a:xfrm>
            <a:off x="8979461" y="1805684"/>
            <a:ext cx="2567112" cy="36724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p>
        </p:txBody>
      </p:sp>
      <p:sp>
        <p:nvSpPr>
          <p:cNvPr id="3" name="矩形 2">
            <a:extLst>
              <a:ext uri="{FF2B5EF4-FFF2-40B4-BE49-F238E27FC236}">
                <a16:creationId xmlns:a16="http://schemas.microsoft.com/office/drawing/2014/main" id="{D4408466-71A8-47A7-B7A4-C1D9F2CBB65B}"/>
              </a:ext>
            </a:extLst>
          </p:cNvPr>
          <p:cNvSpPr/>
          <p:nvPr/>
        </p:nvSpPr>
        <p:spPr>
          <a:xfrm>
            <a:off x="5087888" y="2149290"/>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t>A</a:t>
            </a:r>
            <a:r>
              <a:rPr lang="zh-CN" altLang="en-US" b="1" dirty="0"/>
              <a:t>用户</a:t>
            </a:r>
          </a:p>
        </p:txBody>
      </p:sp>
      <p:sp>
        <p:nvSpPr>
          <p:cNvPr id="9" name="矩形 8">
            <a:extLst>
              <a:ext uri="{FF2B5EF4-FFF2-40B4-BE49-F238E27FC236}">
                <a16:creationId xmlns:a16="http://schemas.microsoft.com/office/drawing/2014/main" id="{CB7D9936-15D5-4C8A-B54C-E68A8B00F5C1}"/>
              </a:ext>
            </a:extLst>
          </p:cNvPr>
          <p:cNvSpPr/>
          <p:nvPr/>
        </p:nvSpPr>
        <p:spPr>
          <a:xfrm>
            <a:off x="4748560" y="2975496"/>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读取</a:t>
            </a:r>
          </a:p>
        </p:txBody>
      </p:sp>
      <p:sp>
        <p:nvSpPr>
          <p:cNvPr id="10" name="矩形 9">
            <a:extLst>
              <a:ext uri="{FF2B5EF4-FFF2-40B4-BE49-F238E27FC236}">
                <a16:creationId xmlns:a16="http://schemas.microsoft.com/office/drawing/2014/main" id="{218768FB-D3A1-4086-871D-48B062C3DBBF}"/>
              </a:ext>
            </a:extLst>
          </p:cNvPr>
          <p:cNvSpPr/>
          <p:nvPr/>
        </p:nvSpPr>
        <p:spPr>
          <a:xfrm>
            <a:off x="5739001" y="4627908"/>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写入</a:t>
            </a:r>
          </a:p>
        </p:txBody>
      </p:sp>
      <p:sp>
        <p:nvSpPr>
          <p:cNvPr id="13" name="矩形 12">
            <a:extLst>
              <a:ext uri="{FF2B5EF4-FFF2-40B4-BE49-F238E27FC236}">
                <a16:creationId xmlns:a16="http://schemas.microsoft.com/office/drawing/2014/main" id="{EDE768B8-7CEA-4CF8-B28A-8EE7A2336AC9}"/>
              </a:ext>
            </a:extLst>
          </p:cNvPr>
          <p:cNvSpPr/>
          <p:nvPr/>
        </p:nvSpPr>
        <p:spPr>
          <a:xfrm>
            <a:off x="4475820" y="4627908"/>
            <a:ext cx="1152128"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t>B</a:t>
            </a:r>
            <a:r>
              <a:rPr lang="zh-CN" altLang="en-US" b="1" dirty="0"/>
              <a:t>用户组</a:t>
            </a:r>
          </a:p>
        </p:txBody>
      </p:sp>
      <p:sp>
        <p:nvSpPr>
          <p:cNvPr id="15" name="矩形: 剪去顶角 14">
            <a:extLst>
              <a:ext uri="{FF2B5EF4-FFF2-40B4-BE49-F238E27FC236}">
                <a16:creationId xmlns:a16="http://schemas.microsoft.com/office/drawing/2014/main" id="{FDA98AD5-5AE0-4503-B9D6-F30B949F9C0C}"/>
              </a:ext>
            </a:extLst>
          </p:cNvPr>
          <p:cNvSpPr/>
          <p:nvPr/>
        </p:nvSpPr>
        <p:spPr>
          <a:xfrm>
            <a:off x="9408368" y="256490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C</a:t>
            </a:r>
            <a:r>
              <a:rPr lang="zh-CN" altLang="en-US" b="1" dirty="0"/>
              <a:t>文件</a:t>
            </a:r>
          </a:p>
        </p:txBody>
      </p:sp>
      <p:sp>
        <p:nvSpPr>
          <p:cNvPr id="20" name="矩形: 剪去顶角 19">
            <a:extLst>
              <a:ext uri="{FF2B5EF4-FFF2-40B4-BE49-F238E27FC236}">
                <a16:creationId xmlns:a16="http://schemas.microsoft.com/office/drawing/2014/main" id="{9CFD4992-D125-4192-802A-849F0D473439}"/>
              </a:ext>
            </a:extLst>
          </p:cNvPr>
          <p:cNvSpPr/>
          <p:nvPr/>
        </p:nvSpPr>
        <p:spPr>
          <a:xfrm>
            <a:off x="10252673" y="332412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file1</a:t>
            </a:r>
            <a:endParaRPr lang="zh-CN" altLang="en-US" b="1" dirty="0"/>
          </a:p>
        </p:txBody>
      </p:sp>
      <p:sp>
        <p:nvSpPr>
          <p:cNvPr id="21" name="矩形: 剪去顶角 20">
            <a:extLst>
              <a:ext uri="{FF2B5EF4-FFF2-40B4-BE49-F238E27FC236}">
                <a16:creationId xmlns:a16="http://schemas.microsoft.com/office/drawing/2014/main" id="{453B8CA9-F3CC-4B47-A0CE-8F0DB1CD2F5D}"/>
              </a:ext>
            </a:extLst>
          </p:cNvPr>
          <p:cNvSpPr/>
          <p:nvPr/>
        </p:nvSpPr>
        <p:spPr>
          <a:xfrm>
            <a:off x="10263017" y="4314641"/>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file2</a:t>
            </a:r>
            <a:endParaRPr lang="zh-CN" altLang="en-US" b="1" dirty="0"/>
          </a:p>
        </p:txBody>
      </p:sp>
      <p:cxnSp>
        <p:nvCxnSpPr>
          <p:cNvPr id="29" name="直接连接符 28">
            <a:extLst>
              <a:ext uri="{FF2B5EF4-FFF2-40B4-BE49-F238E27FC236}">
                <a16:creationId xmlns:a16="http://schemas.microsoft.com/office/drawing/2014/main" id="{6F6E332A-02AD-49E4-A139-5DC5ED1A36A5}"/>
              </a:ext>
            </a:extLst>
          </p:cNvPr>
          <p:cNvCxnSpPr/>
          <p:nvPr/>
        </p:nvCxnSpPr>
        <p:spPr>
          <a:xfrm>
            <a:off x="9912424" y="3068960"/>
            <a:ext cx="0" cy="1558948"/>
          </a:xfrm>
          <a:prstGeom prst="line">
            <a:avLst/>
          </a:prstGeom>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5005AE83-232E-471B-81FB-9C6083ED2FD8}"/>
              </a:ext>
            </a:extLst>
          </p:cNvPr>
          <p:cNvCxnSpPr/>
          <p:nvPr/>
        </p:nvCxnSpPr>
        <p:spPr>
          <a:xfrm>
            <a:off x="9912424" y="3643884"/>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9E5BBDC-7279-47DB-97DD-F4B5E1FE6FD6}"/>
              </a:ext>
            </a:extLst>
          </p:cNvPr>
          <p:cNvCxnSpPr/>
          <p:nvPr/>
        </p:nvCxnSpPr>
        <p:spPr>
          <a:xfrm>
            <a:off x="9912424" y="4653136"/>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9032A20E-E93B-4722-AA20-1BF19017C1B2}"/>
              </a:ext>
            </a:extLst>
          </p:cNvPr>
          <p:cNvSpPr/>
          <p:nvPr/>
        </p:nvSpPr>
        <p:spPr>
          <a:xfrm>
            <a:off x="9516380" y="1916832"/>
            <a:ext cx="1548172" cy="484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t>NTFS</a:t>
            </a:r>
            <a:r>
              <a:rPr lang="zh-CN" altLang="en-US" b="1" dirty="0"/>
              <a:t>分区</a:t>
            </a:r>
          </a:p>
        </p:txBody>
      </p:sp>
      <p:sp>
        <p:nvSpPr>
          <p:cNvPr id="34" name="箭头: 右 33">
            <a:extLst>
              <a:ext uri="{FF2B5EF4-FFF2-40B4-BE49-F238E27FC236}">
                <a16:creationId xmlns:a16="http://schemas.microsoft.com/office/drawing/2014/main" id="{768508EA-A188-4771-AC6A-C216350AA9DF}"/>
              </a:ext>
            </a:extLst>
          </p:cNvPr>
          <p:cNvSpPr/>
          <p:nvPr/>
        </p:nvSpPr>
        <p:spPr>
          <a:xfrm>
            <a:off x="6272879" y="2366609"/>
            <a:ext cx="2952328" cy="99053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读取</a:t>
            </a:r>
            <a:r>
              <a:rPr lang="en-US" altLang="zh-CN" b="1" dirty="0"/>
              <a:t>+</a:t>
            </a:r>
            <a:r>
              <a:rPr lang="zh-CN" altLang="en-US" b="1" dirty="0"/>
              <a:t>写入</a:t>
            </a:r>
          </a:p>
        </p:txBody>
      </p:sp>
    </p:spTree>
    <p:extLst>
      <p:ext uri="{BB962C8B-B14F-4D97-AF65-F5344CB8AC3E}">
        <p14:creationId xmlns:p14="http://schemas.microsoft.com/office/powerpoint/2010/main" val="3468824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672408" cy="4680520"/>
          </a:xfrm>
        </p:spPr>
        <p:txBody>
          <a:bodyPr/>
          <a:lstStyle/>
          <a:p>
            <a:pPr>
              <a:lnSpc>
                <a:spcPct val="150000"/>
              </a:lnSpc>
            </a:pPr>
            <a:r>
              <a:rPr lang="zh-CN" altLang="en-US" sz="1800" dirty="0"/>
              <a:t>文件权限优先于文件夹权限</a:t>
            </a:r>
            <a:endParaRPr lang="en-US" altLang="zh-CN" sz="1800" dirty="0"/>
          </a:p>
          <a:p>
            <a:pPr marL="0" indent="0">
              <a:lnSpc>
                <a:spcPct val="150000"/>
              </a:lnSpc>
              <a:buNone/>
            </a:pPr>
            <a:r>
              <a:rPr lang="zh-CN" altLang="en-US" sz="1800" dirty="0"/>
              <a:t>用户只要拥有一个文件的权限，即便没有访问文件所在文件夹的权限，也可以访问该文件</a:t>
            </a:r>
            <a:endParaRPr lang="en-US" altLang="zh-CN" sz="1800" dirty="0"/>
          </a:p>
          <a:p>
            <a:pPr marL="0" indent="0">
              <a:lnSpc>
                <a:spcPct val="150000"/>
              </a:lnSpc>
              <a:buNone/>
            </a:pPr>
            <a:r>
              <a:rPr lang="zh-CN" altLang="en-US" sz="1800" dirty="0"/>
              <a:t>如</a:t>
            </a:r>
            <a:r>
              <a:rPr lang="en-US" altLang="zh-CN" sz="1800" dirty="0"/>
              <a:t>C</a:t>
            </a:r>
            <a:r>
              <a:rPr lang="zh-CN" altLang="en-US" sz="1800" dirty="0"/>
              <a:t>文件夹下包含 </a:t>
            </a:r>
            <a:r>
              <a:rPr lang="en-US" altLang="zh-CN" sz="1800" dirty="0"/>
              <a:t>Files1 </a:t>
            </a:r>
            <a:r>
              <a:rPr lang="zh-CN" altLang="en-US" sz="1800" dirty="0"/>
              <a:t>和 </a:t>
            </a:r>
            <a:r>
              <a:rPr lang="en-US" altLang="zh-CN" sz="1800" dirty="0"/>
              <a:t>Files2 </a:t>
            </a:r>
            <a:r>
              <a:rPr lang="zh-CN" altLang="en-US" sz="1800" dirty="0"/>
              <a:t>两个文件，</a:t>
            </a:r>
            <a:r>
              <a:rPr lang="en-US" altLang="zh-CN" sz="1800" dirty="0"/>
              <a:t>C </a:t>
            </a:r>
            <a:r>
              <a:rPr lang="zh-CN" altLang="en-US" sz="1800" dirty="0"/>
              <a:t>的文件夹权限允许用户 </a:t>
            </a:r>
            <a:r>
              <a:rPr lang="en-US" altLang="zh-CN" sz="1800" dirty="0"/>
              <a:t>A</a:t>
            </a:r>
            <a:r>
              <a:rPr lang="zh-CN" altLang="en-US" sz="1800" dirty="0"/>
              <a:t>写入，但</a:t>
            </a:r>
            <a:r>
              <a:rPr lang="en-US" altLang="zh-CN" sz="1800" dirty="0"/>
              <a:t>File2 </a:t>
            </a:r>
            <a:r>
              <a:rPr lang="zh-CN" altLang="en-US" sz="1800" dirty="0"/>
              <a:t>的 </a:t>
            </a:r>
            <a:r>
              <a:rPr lang="en-US" altLang="zh-CN" sz="1800" dirty="0"/>
              <a:t>NTFS </a:t>
            </a:r>
            <a:r>
              <a:rPr lang="zh-CN" altLang="en-US" sz="1800" dirty="0"/>
              <a:t>权限只允许用户 </a:t>
            </a:r>
            <a:r>
              <a:rPr lang="en-US" altLang="zh-CN" sz="1800" dirty="0"/>
              <a:t>A</a:t>
            </a:r>
            <a:r>
              <a:rPr lang="zh-CN" altLang="en-US" sz="1800" dirty="0"/>
              <a:t>读取，则此时用户 </a:t>
            </a:r>
            <a:r>
              <a:rPr lang="en-US" altLang="zh-CN" sz="1800" dirty="0"/>
              <a:t>A</a:t>
            </a:r>
            <a:r>
              <a:rPr lang="zh-CN" altLang="en-US" sz="1800" dirty="0"/>
              <a:t>的有效权限就是对 </a:t>
            </a:r>
            <a:r>
              <a:rPr lang="en-US" altLang="zh-CN" sz="1800" dirty="0"/>
              <a:t>C</a:t>
            </a:r>
            <a:r>
              <a:rPr lang="zh-CN" altLang="en-US" sz="1800" dirty="0"/>
              <a:t>文件夹</a:t>
            </a:r>
            <a:r>
              <a:rPr lang="en-US" altLang="zh-CN" sz="1800" dirty="0"/>
              <a:t>(</a:t>
            </a:r>
            <a:r>
              <a:rPr lang="zh-CN" altLang="en-US" sz="1800" dirty="0"/>
              <a:t>包括 </a:t>
            </a:r>
            <a:r>
              <a:rPr lang="en-US" altLang="zh-CN" sz="1800" dirty="0"/>
              <a:t>File1)</a:t>
            </a:r>
            <a:r>
              <a:rPr lang="zh-CN" altLang="en-US" sz="1800" dirty="0"/>
              <a:t>的写入权限和对 </a:t>
            </a:r>
            <a:r>
              <a:rPr lang="en-US" altLang="zh-CN" sz="1800" dirty="0"/>
              <a:t>File2 </a:t>
            </a:r>
            <a:r>
              <a:rPr lang="zh-CN" altLang="en-US" sz="1800" dirty="0"/>
              <a:t>的读取权限</a:t>
            </a:r>
            <a:r>
              <a:rPr lang="en-US" altLang="zh-CN" sz="1800" dirty="0"/>
              <a:t>.</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
        <p:nvSpPr>
          <p:cNvPr id="5" name="矩形 4">
            <a:extLst>
              <a:ext uri="{FF2B5EF4-FFF2-40B4-BE49-F238E27FC236}">
                <a16:creationId xmlns:a16="http://schemas.microsoft.com/office/drawing/2014/main" id="{4DA1AED8-FC56-4DC2-A7FE-588FCB9C9619}"/>
              </a:ext>
            </a:extLst>
          </p:cNvPr>
          <p:cNvSpPr/>
          <p:nvPr/>
        </p:nvSpPr>
        <p:spPr>
          <a:xfrm>
            <a:off x="4389843" y="1827140"/>
            <a:ext cx="2520280"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a:extLst>
              <a:ext uri="{FF2B5EF4-FFF2-40B4-BE49-F238E27FC236}">
                <a16:creationId xmlns:a16="http://schemas.microsoft.com/office/drawing/2014/main" id="{06F94F9E-0604-4AF2-973A-FF2155F8C5A1}"/>
              </a:ext>
            </a:extLst>
          </p:cNvPr>
          <p:cNvSpPr/>
          <p:nvPr/>
        </p:nvSpPr>
        <p:spPr>
          <a:xfrm>
            <a:off x="9073504" y="1805684"/>
            <a:ext cx="2567112" cy="36724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p>
        </p:txBody>
      </p:sp>
      <p:sp>
        <p:nvSpPr>
          <p:cNvPr id="9" name="矩形 8">
            <a:extLst>
              <a:ext uri="{FF2B5EF4-FFF2-40B4-BE49-F238E27FC236}">
                <a16:creationId xmlns:a16="http://schemas.microsoft.com/office/drawing/2014/main" id="{4BA39B01-FD77-438D-84C3-241E72FEEEFC}"/>
              </a:ext>
            </a:extLst>
          </p:cNvPr>
          <p:cNvSpPr/>
          <p:nvPr/>
        </p:nvSpPr>
        <p:spPr>
          <a:xfrm>
            <a:off x="5289943" y="2584369"/>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t>A</a:t>
            </a:r>
            <a:r>
              <a:rPr lang="zh-CN" altLang="en-US" b="1" dirty="0"/>
              <a:t>用户</a:t>
            </a:r>
          </a:p>
        </p:txBody>
      </p:sp>
      <p:sp>
        <p:nvSpPr>
          <p:cNvPr id="14" name="矩形: 剪去顶角 13">
            <a:extLst>
              <a:ext uri="{FF2B5EF4-FFF2-40B4-BE49-F238E27FC236}">
                <a16:creationId xmlns:a16="http://schemas.microsoft.com/office/drawing/2014/main" id="{234AC47B-A310-4148-AF61-3A408D104EB7}"/>
              </a:ext>
            </a:extLst>
          </p:cNvPr>
          <p:cNvSpPr/>
          <p:nvPr/>
        </p:nvSpPr>
        <p:spPr>
          <a:xfrm>
            <a:off x="9502411" y="256490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C</a:t>
            </a:r>
            <a:r>
              <a:rPr lang="zh-CN" altLang="en-US" b="1" dirty="0"/>
              <a:t>文件</a:t>
            </a:r>
          </a:p>
        </p:txBody>
      </p:sp>
      <p:sp>
        <p:nvSpPr>
          <p:cNvPr id="15" name="矩形: 剪去顶角 14">
            <a:extLst>
              <a:ext uri="{FF2B5EF4-FFF2-40B4-BE49-F238E27FC236}">
                <a16:creationId xmlns:a16="http://schemas.microsoft.com/office/drawing/2014/main" id="{796115AE-6E0A-4109-BDBB-AD1079096C27}"/>
              </a:ext>
            </a:extLst>
          </p:cNvPr>
          <p:cNvSpPr/>
          <p:nvPr/>
        </p:nvSpPr>
        <p:spPr>
          <a:xfrm>
            <a:off x="10346716" y="332412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file1</a:t>
            </a:r>
            <a:endParaRPr lang="zh-CN" altLang="en-US" b="1" dirty="0"/>
          </a:p>
        </p:txBody>
      </p:sp>
      <p:sp>
        <p:nvSpPr>
          <p:cNvPr id="16" name="矩形: 剪去顶角 15">
            <a:extLst>
              <a:ext uri="{FF2B5EF4-FFF2-40B4-BE49-F238E27FC236}">
                <a16:creationId xmlns:a16="http://schemas.microsoft.com/office/drawing/2014/main" id="{2B3954DC-7711-4AED-A165-7FE13ED8C3AA}"/>
              </a:ext>
            </a:extLst>
          </p:cNvPr>
          <p:cNvSpPr/>
          <p:nvPr/>
        </p:nvSpPr>
        <p:spPr>
          <a:xfrm>
            <a:off x="10357060" y="4314641"/>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file2</a:t>
            </a:r>
            <a:endParaRPr lang="zh-CN" altLang="en-US" b="1" dirty="0"/>
          </a:p>
        </p:txBody>
      </p:sp>
      <p:cxnSp>
        <p:nvCxnSpPr>
          <p:cNvPr id="17" name="直接连接符 16">
            <a:extLst>
              <a:ext uri="{FF2B5EF4-FFF2-40B4-BE49-F238E27FC236}">
                <a16:creationId xmlns:a16="http://schemas.microsoft.com/office/drawing/2014/main" id="{647FA33C-C766-46AE-BD71-DC87EB3E7882}"/>
              </a:ext>
            </a:extLst>
          </p:cNvPr>
          <p:cNvCxnSpPr/>
          <p:nvPr/>
        </p:nvCxnSpPr>
        <p:spPr>
          <a:xfrm>
            <a:off x="10006467" y="3068960"/>
            <a:ext cx="0" cy="1558948"/>
          </a:xfrm>
          <a:prstGeom prst="line">
            <a:avLst/>
          </a:prstGeom>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C3BA9346-682B-4820-A5AA-EC626680B90E}"/>
              </a:ext>
            </a:extLst>
          </p:cNvPr>
          <p:cNvCxnSpPr/>
          <p:nvPr/>
        </p:nvCxnSpPr>
        <p:spPr>
          <a:xfrm>
            <a:off x="10006467" y="3643884"/>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6F853CE-6B37-423D-9C80-27FE1BD4CC77}"/>
              </a:ext>
            </a:extLst>
          </p:cNvPr>
          <p:cNvCxnSpPr/>
          <p:nvPr/>
        </p:nvCxnSpPr>
        <p:spPr>
          <a:xfrm>
            <a:off x="10006467" y="4653136"/>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AD68BFD-B686-4DAC-806B-44972E475D55}"/>
              </a:ext>
            </a:extLst>
          </p:cNvPr>
          <p:cNvSpPr/>
          <p:nvPr/>
        </p:nvSpPr>
        <p:spPr>
          <a:xfrm>
            <a:off x="9610423" y="1916832"/>
            <a:ext cx="1548172" cy="484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t>NTFS</a:t>
            </a:r>
            <a:r>
              <a:rPr lang="zh-CN" altLang="en-US" b="1" dirty="0"/>
              <a:t>分区</a:t>
            </a:r>
          </a:p>
        </p:txBody>
      </p:sp>
      <p:sp>
        <p:nvSpPr>
          <p:cNvPr id="35" name="箭头: 右 34">
            <a:extLst>
              <a:ext uri="{FF2B5EF4-FFF2-40B4-BE49-F238E27FC236}">
                <a16:creationId xmlns:a16="http://schemas.microsoft.com/office/drawing/2014/main" id="{128153D5-E445-4A5E-B45C-4257B9B46E93}"/>
              </a:ext>
            </a:extLst>
          </p:cNvPr>
          <p:cNvSpPr/>
          <p:nvPr/>
        </p:nvSpPr>
        <p:spPr>
          <a:xfrm>
            <a:off x="6487971" y="2344087"/>
            <a:ext cx="2952328" cy="99053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读取</a:t>
            </a:r>
            <a:r>
              <a:rPr lang="en-US" altLang="zh-CN" b="1" dirty="0"/>
              <a:t>file2</a:t>
            </a:r>
            <a:r>
              <a:rPr lang="zh-CN" altLang="en-US" b="1" dirty="0"/>
              <a:t>权限</a:t>
            </a:r>
          </a:p>
        </p:txBody>
      </p:sp>
      <p:sp>
        <p:nvSpPr>
          <p:cNvPr id="38" name="矩形 37">
            <a:extLst>
              <a:ext uri="{FF2B5EF4-FFF2-40B4-BE49-F238E27FC236}">
                <a16:creationId xmlns:a16="http://schemas.microsoft.com/office/drawing/2014/main" id="{D00D5138-B47E-44D9-93D1-04152A516BDF}"/>
              </a:ext>
            </a:extLst>
          </p:cNvPr>
          <p:cNvSpPr/>
          <p:nvPr/>
        </p:nvSpPr>
        <p:spPr>
          <a:xfrm>
            <a:off x="10635860" y="2741788"/>
            <a:ext cx="936104" cy="4806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写入</a:t>
            </a:r>
          </a:p>
        </p:txBody>
      </p:sp>
      <p:sp>
        <p:nvSpPr>
          <p:cNvPr id="39" name="矩形 38">
            <a:extLst>
              <a:ext uri="{FF2B5EF4-FFF2-40B4-BE49-F238E27FC236}">
                <a16:creationId xmlns:a16="http://schemas.microsoft.com/office/drawing/2014/main" id="{D3A636AB-F424-40CD-9D8A-2CBF4DC8B69E}"/>
              </a:ext>
            </a:extLst>
          </p:cNvPr>
          <p:cNvSpPr/>
          <p:nvPr/>
        </p:nvSpPr>
        <p:spPr>
          <a:xfrm>
            <a:off x="10346716" y="4884636"/>
            <a:ext cx="936104" cy="4806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读取</a:t>
            </a:r>
          </a:p>
        </p:txBody>
      </p:sp>
    </p:spTree>
    <p:extLst>
      <p:ext uri="{BB962C8B-B14F-4D97-AF65-F5344CB8AC3E}">
        <p14:creationId xmlns:p14="http://schemas.microsoft.com/office/powerpoint/2010/main" val="40510448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816424" cy="4608512"/>
          </a:xfrm>
        </p:spPr>
        <p:txBody>
          <a:bodyPr/>
          <a:lstStyle/>
          <a:p>
            <a:pPr>
              <a:lnSpc>
                <a:spcPct val="150000"/>
              </a:lnSpc>
            </a:pPr>
            <a:r>
              <a:rPr lang="zh-CN" altLang="en-US" sz="1800" dirty="0"/>
              <a:t>拒绝权限优先于其它权限</a:t>
            </a:r>
            <a:endParaRPr lang="en-US" altLang="zh-CN" sz="1800" dirty="0"/>
          </a:p>
          <a:p>
            <a:pPr marL="0" indent="0">
              <a:lnSpc>
                <a:spcPct val="150000"/>
              </a:lnSpc>
              <a:buNone/>
            </a:pPr>
            <a:r>
              <a:rPr lang="zh-CN" altLang="en-US" sz="1800" dirty="0"/>
              <a:t>在 </a:t>
            </a:r>
            <a:r>
              <a:rPr lang="en-US" altLang="zh-CN" sz="1800" dirty="0"/>
              <a:t>Windows </a:t>
            </a:r>
            <a:r>
              <a:rPr lang="zh-CN" altLang="en-US" sz="1800" dirty="0"/>
              <a:t>系统的所有 </a:t>
            </a:r>
            <a:r>
              <a:rPr lang="en-US" altLang="zh-CN" sz="1800" dirty="0"/>
              <a:t>NTFS </a:t>
            </a:r>
            <a:r>
              <a:rPr lang="zh-CN" altLang="en-US" sz="1800" dirty="0"/>
              <a:t>权限中，拒绝权限优先于其他任何权限。即使用户作为一个组的成员有权访问文件或文件夹，一旦该用户被设置了拒绝访问权限，则最终将剥夺该用户可能拥有的任何其他权限。在实际使用中，应当尽量避免使用拒绝权限，因为允许用户和组进行某种访问，要比设置拒绝权限更容易做到。</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
        <p:nvSpPr>
          <p:cNvPr id="5" name="矩形 4">
            <a:extLst>
              <a:ext uri="{FF2B5EF4-FFF2-40B4-BE49-F238E27FC236}">
                <a16:creationId xmlns:a16="http://schemas.microsoft.com/office/drawing/2014/main" id="{701A6C93-FFFC-4F1A-B372-EC21CCB95B62}"/>
              </a:ext>
            </a:extLst>
          </p:cNvPr>
          <p:cNvSpPr/>
          <p:nvPr/>
        </p:nvSpPr>
        <p:spPr>
          <a:xfrm>
            <a:off x="4412366" y="1967704"/>
            <a:ext cx="2806039" cy="426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a:extLst>
              <a:ext uri="{FF2B5EF4-FFF2-40B4-BE49-F238E27FC236}">
                <a16:creationId xmlns:a16="http://schemas.microsoft.com/office/drawing/2014/main" id="{198FB432-C6DB-4209-B557-B0FB822EAF94}"/>
              </a:ext>
            </a:extLst>
          </p:cNvPr>
          <p:cNvSpPr/>
          <p:nvPr/>
        </p:nvSpPr>
        <p:spPr>
          <a:xfrm>
            <a:off x="8979461" y="1916832"/>
            <a:ext cx="2567112" cy="4296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p>
        </p:txBody>
      </p:sp>
      <p:sp>
        <p:nvSpPr>
          <p:cNvPr id="9" name="矩形 8">
            <a:extLst>
              <a:ext uri="{FF2B5EF4-FFF2-40B4-BE49-F238E27FC236}">
                <a16:creationId xmlns:a16="http://schemas.microsoft.com/office/drawing/2014/main" id="{6A5FEFA4-CACA-4D3C-BAFC-59050C55176A}"/>
              </a:ext>
            </a:extLst>
          </p:cNvPr>
          <p:cNvSpPr/>
          <p:nvPr/>
        </p:nvSpPr>
        <p:spPr>
          <a:xfrm>
            <a:off x="5948843" y="2507422"/>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b="1" dirty="0"/>
              <a:t>A</a:t>
            </a:r>
            <a:r>
              <a:rPr lang="zh-CN" altLang="en-US" b="1" dirty="0"/>
              <a:t>用户</a:t>
            </a:r>
          </a:p>
        </p:txBody>
      </p:sp>
      <p:sp>
        <p:nvSpPr>
          <p:cNvPr id="10" name="矩形 9">
            <a:extLst>
              <a:ext uri="{FF2B5EF4-FFF2-40B4-BE49-F238E27FC236}">
                <a16:creationId xmlns:a16="http://schemas.microsoft.com/office/drawing/2014/main" id="{1F9FA98A-18B1-426D-9AA9-0090B63038C8}"/>
              </a:ext>
            </a:extLst>
          </p:cNvPr>
          <p:cNvSpPr/>
          <p:nvPr/>
        </p:nvSpPr>
        <p:spPr>
          <a:xfrm>
            <a:off x="5015880" y="3344378"/>
            <a:ext cx="93610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写入</a:t>
            </a:r>
          </a:p>
        </p:txBody>
      </p:sp>
      <p:sp>
        <p:nvSpPr>
          <p:cNvPr id="11" name="矩形 10">
            <a:extLst>
              <a:ext uri="{FF2B5EF4-FFF2-40B4-BE49-F238E27FC236}">
                <a16:creationId xmlns:a16="http://schemas.microsoft.com/office/drawing/2014/main" id="{40984512-CA66-40FA-88BF-BB13F5FEF6CC}"/>
              </a:ext>
            </a:extLst>
          </p:cNvPr>
          <p:cNvSpPr/>
          <p:nvPr/>
        </p:nvSpPr>
        <p:spPr>
          <a:xfrm>
            <a:off x="5500192" y="5709617"/>
            <a:ext cx="154537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禁止</a:t>
            </a:r>
            <a:r>
              <a:rPr lang="en-US" altLang="zh-CN" b="1" dirty="0"/>
              <a:t>file2</a:t>
            </a:r>
            <a:r>
              <a:rPr lang="zh-CN" altLang="en-US" b="1" dirty="0"/>
              <a:t>写入</a:t>
            </a:r>
          </a:p>
        </p:txBody>
      </p:sp>
      <p:sp>
        <p:nvSpPr>
          <p:cNvPr id="12" name="矩形 11">
            <a:extLst>
              <a:ext uri="{FF2B5EF4-FFF2-40B4-BE49-F238E27FC236}">
                <a16:creationId xmlns:a16="http://schemas.microsoft.com/office/drawing/2014/main" id="{BD2AC62E-6C99-451E-92C8-0438F6102551}"/>
              </a:ext>
            </a:extLst>
          </p:cNvPr>
          <p:cNvSpPr/>
          <p:nvPr/>
        </p:nvSpPr>
        <p:spPr>
          <a:xfrm>
            <a:off x="6103345" y="3009076"/>
            <a:ext cx="781602" cy="3504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t>读取</a:t>
            </a:r>
          </a:p>
        </p:txBody>
      </p:sp>
      <p:sp>
        <p:nvSpPr>
          <p:cNvPr id="13" name="矩形: 剪去顶角 12">
            <a:extLst>
              <a:ext uri="{FF2B5EF4-FFF2-40B4-BE49-F238E27FC236}">
                <a16:creationId xmlns:a16="http://schemas.microsoft.com/office/drawing/2014/main" id="{5E7C13D9-B5B0-484C-8F17-08E16324BE4F}"/>
              </a:ext>
            </a:extLst>
          </p:cNvPr>
          <p:cNvSpPr/>
          <p:nvPr/>
        </p:nvSpPr>
        <p:spPr>
          <a:xfrm>
            <a:off x="9408368" y="256490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C</a:t>
            </a:r>
            <a:r>
              <a:rPr lang="zh-CN" altLang="en-US" b="1" dirty="0"/>
              <a:t>文件</a:t>
            </a:r>
          </a:p>
        </p:txBody>
      </p:sp>
      <p:sp>
        <p:nvSpPr>
          <p:cNvPr id="14" name="矩形: 剪去顶角 13">
            <a:extLst>
              <a:ext uri="{FF2B5EF4-FFF2-40B4-BE49-F238E27FC236}">
                <a16:creationId xmlns:a16="http://schemas.microsoft.com/office/drawing/2014/main" id="{1726D292-8F9F-4BF9-8549-7C0DA977F7D6}"/>
              </a:ext>
            </a:extLst>
          </p:cNvPr>
          <p:cNvSpPr/>
          <p:nvPr/>
        </p:nvSpPr>
        <p:spPr>
          <a:xfrm>
            <a:off x="10252673" y="332412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file1</a:t>
            </a:r>
            <a:endParaRPr lang="zh-CN" altLang="en-US" b="1" dirty="0"/>
          </a:p>
        </p:txBody>
      </p:sp>
      <p:sp>
        <p:nvSpPr>
          <p:cNvPr id="15" name="矩形: 剪去顶角 14">
            <a:extLst>
              <a:ext uri="{FF2B5EF4-FFF2-40B4-BE49-F238E27FC236}">
                <a16:creationId xmlns:a16="http://schemas.microsoft.com/office/drawing/2014/main" id="{04D31222-3855-48CB-9C53-4A5E9A0C0BAB}"/>
              </a:ext>
            </a:extLst>
          </p:cNvPr>
          <p:cNvSpPr/>
          <p:nvPr/>
        </p:nvSpPr>
        <p:spPr>
          <a:xfrm>
            <a:off x="10263017" y="4314641"/>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file2</a:t>
            </a:r>
            <a:endParaRPr lang="zh-CN" altLang="en-US" b="1" dirty="0"/>
          </a:p>
        </p:txBody>
      </p:sp>
      <p:cxnSp>
        <p:nvCxnSpPr>
          <p:cNvPr id="16" name="直接连接符 15">
            <a:extLst>
              <a:ext uri="{FF2B5EF4-FFF2-40B4-BE49-F238E27FC236}">
                <a16:creationId xmlns:a16="http://schemas.microsoft.com/office/drawing/2014/main" id="{C09913BF-D092-439E-875E-132CA1ED7572}"/>
              </a:ext>
            </a:extLst>
          </p:cNvPr>
          <p:cNvCxnSpPr/>
          <p:nvPr/>
        </p:nvCxnSpPr>
        <p:spPr>
          <a:xfrm>
            <a:off x="9912424" y="3068960"/>
            <a:ext cx="0" cy="1558948"/>
          </a:xfrm>
          <a:prstGeom prst="line">
            <a:avLst/>
          </a:prstGeom>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7B74314-C0B9-4D19-B46E-A7A4DD86DB3D}"/>
              </a:ext>
            </a:extLst>
          </p:cNvPr>
          <p:cNvCxnSpPr/>
          <p:nvPr/>
        </p:nvCxnSpPr>
        <p:spPr>
          <a:xfrm>
            <a:off x="9912424" y="3643884"/>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90DEB2E-6964-44B0-A9E5-A910110C11CF}"/>
              </a:ext>
            </a:extLst>
          </p:cNvPr>
          <p:cNvCxnSpPr/>
          <p:nvPr/>
        </p:nvCxnSpPr>
        <p:spPr>
          <a:xfrm>
            <a:off x="9912424" y="4653136"/>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04911BD2-14C8-4CD5-9E20-FB1256D22D74}"/>
              </a:ext>
            </a:extLst>
          </p:cNvPr>
          <p:cNvSpPr/>
          <p:nvPr/>
        </p:nvSpPr>
        <p:spPr>
          <a:xfrm>
            <a:off x="9516380" y="1916832"/>
            <a:ext cx="1548172" cy="484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t>NTFS</a:t>
            </a:r>
            <a:r>
              <a:rPr lang="zh-CN" altLang="en-US" b="1" dirty="0"/>
              <a:t>分区</a:t>
            </a:r>
          </a:p>
        </p:txBody>
      </p:sp>
      <p:sp>
        <p:nvSpPr>
          <p:cNvPr id="20" name="箭头: 右 19">
            <a:extLst>
              <a:ext uri="{FF2B5EF4-FFF2-40B4-BE49-F238E27FC236}">
                <a16:creationId xmlns:a16="http://schemas.microsoft.com/office/drawing/2014/main" id="{EE9C5D17-4ACF-4072-8BF7-1B1367CD5E93}"/>
              </a:ext>
            </a:extLst>
          </p:cNvPr>
          <p:cNvSpPr/>
          <p:nvPr/>
        </p:nvSpPr>
        <p:spPr>
          <a:xfrm>
            <a:off x="6884947" y="2366609"/>
            <a:ext cx="2340260" cy="99053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读取</a:t>
            </a:r>
            <a:r>
              <a:rPr lang="en-US" altLang="zh-CN" b="1" dirty="0"/>
              <a:t>+</a:t>
            </a:r>
            <a:r>
              <a:rPr lang="zh-CN" altLang="en-US" b="1" dirty="0"/>
              <a:t>写入</a:t>
            </a:r>
          </a:p>
        </p:txBody>
      </p:sp>
      <p:sp>
        <p:nvSpPr>
          <p:cNvPr id="2" name="椭圆 1">
            <a:extLst>
              <a:ext uri="{FF2B5EF4-FFF2-40B4-BE49-F238E27FC236}">
                <a16:creationId xmlns:a16="http://schemas.microsoft.com/office/drawing/2014/main" id="{D1A3236E-FC19-4BFF-85C6-6949473F9409}"/>
              </a:ext>
            </a:extLst>
          </p:cNvPr>
          <p:cNvSpPr/>
          <p:nvPr/>
        </p:nvSpPr>
        <p:spPr>
          <a:xfrm>
            <a:off x="4412366" y="2366609"/>
            <a:ext cx="1467610" cy="957515"/>
          </a:xfrm>
          <a:prstGeom prst="ellipse">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b="1" dirty="0"/>
              <a:t>GROUP B</a:t>
            </a:r>
            <a:endParaRPr lang="zh-CN" altLang="en-US" sz="1600" b="1" dirty="0"/>
          </a:p>
        </p:txBody>
      </p:sp>
      <p:sp>
        <p:nvSpPr>
          <p:cNvPr id="21" name="椭圆 20">
            <a:extLst>
              <a:ext uri="{FF2B5EF4-FFF2-40B4-BE49-F238E27FC236}">
                <a16:creationId xmlns:a16="http://schemas.microsoft.com/office/drawing/2014/main" id="{814C36BC-7EBF-4738-A320-46C4EE8A0F86}"/>
              </a:ext>
            </a:extLst>
          </p:cNvPr>
          <p:cNvSpPr/>
          <p:nvPr/>
        </p:nvSpPr>
        <p:spPr>
          <a:xfrm>
            <a:off x="4389844" y="4627908"/>
            <a:ext cx="1467610" cy="957515"/>
          </a:xfrm>
          <a:prstGeom prst="ellipse">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b="1" dirty="0"/>
              <a:t>GROUP A</a:t>
            </a:r>
            <a:endParaRPr lang="zh-CN" altLang="en-US" sz="1600" b="1" dirty="0"/>
          </a:p>
        </p:txBody>
      </p:sp>
      <p:sp>
        <p:nvSpPr>
          <p:cNvPr id="3" name="禁止符 2">
            <a:extLst>
              <a:ext uri="{FF2B5EF4-FFF2-40B4-BE49-F238E27FC236}">
                <a16:creationId xmlns:a16="http://schemas.microsoft.com/office/drawing/2014/main" id="{A06DD7A8-7130-441D-800F-3311B07C66D1}"/>
              </a:ext>
            </a:extLst>
          </p:cNvPr>
          <p:cNvSpPr/>
          <p:nvPr/>
        </p:nvSpPr>
        <p:spPr>
          <a:xfrm>
            <a:off x="9912424" y="4437112"/>
            <a:ext cx="350593" cy="381585"/>
          </a:xfrm>
          <a:prstGeom prst="noSmoking">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solidFill>
                <a:schemeClr val="tx1"/>
              </a:solidFill>
            </a:endParaRPr>
          </a:p>
        </p:txBody>
      </p:sp>
    </p:spTree>
    <p:extLst>
      <p:ext uri="{BB962C8B-B14F-4D97-AF65-F5344CB8AC3E}">
        <p14:creationId xmlns:p14="http://schemas.microsoft.com/office/powerpoint/2010/main" val="39696207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816424" cy="4608512"/>
          </a:xfrm>
        </p:spPr>
        <p:txBody>
          <a:bodyPr/>
          <a:lstStyle/>
          <a:p>
            <a:pPr>
              <a:lnSpc>
                <a:spcPct val="150000"/>
              </a:lnSpc>
            </a:pPr>
            <a:r>
              <a:rPr lang="zh-CN" altLang="en-US" sz="1800" dirty="0"/>
              <a:t>权限继承</a:t>
            </a:r>
            <a:endParaRPr lang="en-US" altLang="zh-CN" sz="1800" dirty="0"/>
          </a:p>
          <a:p>
            <a:pPr marL="0" indent="0">
              <a:lnSpc>
                <a:spcPct val="150000"/>
              </a:lnSpc>
              <a:buNone/>
            </a:pPr>
            <a:r>
              <a:rPr lang="zh-CN" altLang="en-US" sz="1800" dirty="0"/>
              <a:t>文件和子文件夹从其父文件夹继承权限，即管理员为父文件夹指定的任何权限，同时也适用于在该父</a:t>
            </a:r>
          </a:p>
          <a:p>
            <a:pPr marL="0" indent="0">
              <a:lnSpc>
                <a:spcPct val="150000"/>
              </a:lnSpc>
              <a:buNone/>
            </a:pPr>
            <a:r>
              <a:rPr lang="zh-CN" altLang="en-US" sz="1800" dirty="0"/>
              <a:t>文件夹中所包含的子文件夹和文件。如当允许权限继承时，为 </a:t>
            </a:r>
            <a:r>
              <a:rPr lang="en-US" altLang="zh-CN" sz="1800" dirty="0"/>
              <a:t>Folder1 </a:t>
            </a:r>
            <a:r>
              <a:rPr lang="zh-CN" altLang="en-US" sz="1800" dirty="0"/>
              <a:t>设置的访问权限，将自动被传递给 </a:t>
            </a:r>
            <a:r>
              <a:rPr lang="en-US" altLang="zh-CN" sz="1800" dirty="0"/>
              <a:t>File1</a:t>
            </a:r>
            <a:r>
              <a:rPr lang="zh-CN" altLang="en-US" sz="1800" dirty="0"/>
              <a:t>、</a:t>
            </a:r>
            <a:r>
              <a:rPr lang="en-US" altLang="zh-CN" sz="1800" dirty="0"/>
              <a:t>Folder2 </a:t>
            </a:r>
            <a:r>
              <a:rPr lang="zh-CN" altLang="en-US" sz="1800" dirty="0"/>
              <a:t>和 </a:t>
            </a:r>
            <a:r>
              <a:rPr lang="en-US" altLang="zh-CN" sz="1800" dirty="0"/>
              <a:t>File2</a:t>
            </a:r>
            <a:r>
              <a:rPr lang="zh-CN" altLang="en-US" sz="1800" dirty="0"/>
              <a:t>。子文件夹 </a:t>
            </a:r>
            <a:r>
              <a:rPr lang="en-US" altLang="zh-CN" sz="1800" dirty="0"/>
              <a:t>Folder2 </a:t>
            </a:r>
            <a:r>
              <a:rPr lang="zh-CN" altLang="en-US" sz="1800" dirty="0"/>
              <a:t>和文件 </a:t>
            </a:r>
            <a:r>
              <a:rPr lang="en-US" altLang="zh-CN" sz="1800" dirty="0"/>
              <a:t>File1</a:t>
            </a:r>
            <a:r>
              <a:rPr lang="zh-CN" altLang="en-US" sz="1800" dirty="0"/>
              <a:t>、</a:t>
            </a:r>
            <a:r>
              <a:rPr lang="en-US" altLang="zh-CN" sz="1800" dirty="0"/>
              <a:t>File2 </a:t>
            </a:r>
            <a:r>
              <a:rPr lang="zh-CN" altLang="en-US" sz="1800" dirty="0"/>
              <a:t>将自动取得为父文件夹 </a:t>
            </a:r>
            <a:r>
              <a:rPr lang="en-US" altLang="zh-CN" sz="1800" dirty="0"/>
              <a:t>Folder1 </a:t>
            </a:r>
            <a:r>
              <a:rPr lang="zh-CN" altLang="en-US" sz="1800" dirty="0"/>
              <a:t>设置的访问权限</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NTFS</a:t>
            </a:r>
            <a:r>
              <a:rPr lang="zh-CN" altLang="en-US" sz="2400" b="1" dirty="0"/>
              <a:t>权限继承</a:t>
            </a:r>
          </a:p>
        </p:txBody>
      </p:sp>
      <p:sp>
        <p:nvSpPr>
          <p:cNvPr id="5" name="矩形 4">
            <a:extLst>
              <a:ext uri="{FF2B5EF4-FFF2-40B4-BE49-F238E27FC236}">
                <a16:creationId xmlns:a16="http://schemas.microsoft.com/office/drawing/2014/main" id="{701A6C93-FFFC-4F1A-B372-EC21CCB95B62}"/>
              </a:ext>
            </a:extLst>
          </p:cNvPr>
          <p:cNvSpPr/>
          <p:nvPr/>
        </p:nvSpPr>
        <p:spPr>
          <a:xfrm>
            <a:off x="4412366" y="1967704"/>
            <a:ext cx="2806039" cy="426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a:extLst>
              <a:ext uri="{FF2B5EF4-FFF2-40B4-BE49-F238E27FC236}">
                <a16:creationId xmlns:a16="http://schemas.microsoft.com/office/drawing/2014/main" id="{198FB432-C6DB-4209-B557-B0FB822EAF94}"/>
              </a:ext>
            </a:extLst>
          </p:cNvPr>
          <p:cNvSpPr/>
          <p:nvPr/>
        </p:nvSpPr>
        <p:spPr>
          <a:xfrm>
            <a:off x="8628868" y="1916832"/>
            <a:ext cx="3371788" cy="4296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p>
        </p:txBody>
      </p:sp>
      <p:sp>
        <p:nvSpPr>
          <p:cNvPr id="13" name="矩形: 剪去顶角 12">
            <a:extLst>
              <a:ext uri="{FF2B5EF4-FFF2-40B4-BE49-F238E27FC236}">
                <a16:creationId xmlns:a16="http://schemas.microsoft.com/office/drawing/2014/main" id="{5E7C13D9-B5B0-484C-8F17-08E16324BE4F}"/>
              </a:ext>
            </a:extLst>
          </p:cNvPr>
          <p:cNvSpPr/>
          <p:nvPr/>
        </p:nvSpPr>
        <p:spPr>
          <a:xfrm>
            <a:off x="9408368" y="2564904"/>
            <a:ext cx="122730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FOLDER1</a:t>
            </a:r>
            <a:endParaRPr lang="zh-CN" altLang="en-US" b="1" dirty="0"/>
          </a:p>
        </p:txBody>
      </p:sp>
      <p:sp>
        <p:nvSpPr>
          <p:cNvPr id="14" name="矩形: 剪去顶角 13">
            <a:extLst>
              <a:ext uri="{FF2B5EF4-FFF2-40B4-BE49-F238E27FC236}">
                <a16:creationId xmlns:a16="http://schemas.microsoft.com/office/drawing/2014/main" id="{1726D292-8F9F-4BF9-8549-7C0DA977F7D6}"/>
              </a:ext>
            </a:extLst>
          </p:cNvPr>
          <p:cNvSpPr/>
          <p:nvPr/>
        </p:nvSpPr>
        <p:spPr>
          <a:xfrm>
            <a:off x="10252673" y="332412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file1</a:t>
            </a:r>
            <a:endParaRPr lang="zh-CN" altLang="en-US" b="1" dirty="0"/>
          </a:p>
        </p:txBody>
      </p:sp>
      <p:sp>
        <p:nvSpPr>
          <p:cNvPr id="15" name="矩形: 剪去顶角 14">
            <a:extLst>
              <a:ext uri="{FF2B5EF4-FFF2-40B4-BE49-F238E27FC236}">
                <a16:creationId xmlns:a16="http://schemas.microsoft.com/office/drawing/2014/main" id="{04D31222-3855-48CB-9C53-4A5E9A0C0BAB}"/>
              </a:ext>
            </a:extLst>
          </p:cNvPr>
          <p:cNvSpPr/>
          <p:nvPr/>
        </p:nvSpPr>
        <p:spPr>
          <a:xfrm>
            <a:off x="10431315" y="550607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file2</a:t>
            </a:r>
            <a:endParaRPr lang="zh-CN" altLang="en-US" b="1" dirty="0"/>
          </a:p>
        </p:txBody>
      </p:sp>
      <p:cxnSp>
        <p:nvCxnSpPr>
          <p:cNvPr id="16" name="直接连接符 15">
            <a:extLst>
              <a:ext uri="{FF2B5EF4-FFF2-40B4-BE49-F238E27FC236}">
                <a16:creationId xmlns:a16="http://schemas.microsoft.com/office/drawing/2014/main" id="{C09913BF-D092-439E-875E-132CA1ED7572}"/>
              </a:ext>
            </a:extLst>
          </p:cNvPr>
          <p:cNvCxnSpPr/>
          <p:nvPr/>
        </p:nvCxnSpPr>
        <p:spPr>
          <a:xfrm>
            <a:off x="9912424" y="3068960"/>
            <a:ext cx="0" cy="1558948"/>
          </a:xfrm>
          <a:prstGeom prst="line">
            <a:avLst/>
          </a:prstGeom>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7B74314-C0B9-4D19-B46E-A7A4DD86DB3D}"/>
              </a:ext>
            </a:extLst>
          </p:cNvPr>
          <p:cNvCxnSpPr/>
          <p:nvPr/>
        </p:nvCxnSpPr>
        <p:spPr>
          <a:xfrm>
            <a:off x="9912424" y="3643884"/>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90DEB2E-6964-44B0-A9E5-A910110C11CF}"/>
              </a:ext>
            </a:extLst>
          </p:cNvPr>
          <p:cNvCxnSpPr/>
          <p:nvPr/>
        </p:nvCxnSpPr>
        <p:spPr>
          <a:xfrm>
            <a:off x="9912424" y="4653136"/>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箭头: 右 19">
            <a:extLst>
              <a:ext uri="{FF2B5EF4-FFF2-40B4-BE49-F238E27FC236}">
                <a16:creationId xmlns:a16="http://schemas.microsoft.com/office/drawing/2014/main" id="{EE9C5D17-4ACF-4072-8BF7-1B1367CD5E93}"/>
              </a:ext>
            </a:extLst>
          </p:cNvPr>
          <p:cNvSpPr/>
          <p:nvPr/>
        </p:nvSpPr>
        <p:spPr>
          <a:xfrm>
            <a:off x="6884947" y="2366609"/>
            <a:ext cx="2340260" cy="99053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读取</a:t>
            </a:r>
            <a:r>
              <a:rPr lang="en-US" altLang="zh-CN" b="1" dirty="0"/>
              <a:t>+</a:t>
            </a:r>
            <a:r>
              <a:rPr lang="zh-CN" altLang="en-US" b="1" dirty="0"/>
              <a:t>写入</a:t>
            </a:r>
          </a:p>
        </p:txBody>
      </p:sp>
      <p:sp>
        <p:nvSpPr>
          <p:cNvPr id="2" name="椭圆 1">
            <a:extLst>
              <a:ext uri="{FF2B5EF4-FFF2-40B4-BE49-F238E27FC236}">
                <a16:creationId xmlns:a16="http://schemas.microsoft.com/office/drawing/2014/main" id="{D1A3236E-FC19-4BFF-85C6-6949473F9409}"/>
              </a:ext>
            </a:extLst>
          </p:cNvPr>
          <p:cNvSpPr/>
          <p:nvPr/>
        </p:nvSpPr>
        <p:spPr>
          <a:xfrm>
            <a:off x="4588592" y="1999618"/>
            <a:ext cx="2005181" cy="1828562"/>
          </a:xfrm>
          <a:prstGeom prst="ellipse">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b="1" dirty="0"/>
              <a:t>USERS GROUP</a:t>
            </a:r>
            <a:endParaRPr lang="zh-CN" altLang="en-US" sz="1600" b="1" dirty="0"/>
          </a:p>
        </p:txBody>
      </p:sp>
      <p:sp>
        <p:nvSpPr>
          <p:cNvPr id="22" name="矩形: 剪去顶角 21">
            <a:extLst>
              <a:ext uri="{FF2B5EF4-FFF2-40B4-BE49-F238E27FC236}">
                <a16:creationId xmlns:a16="http://schemas.microsoft.com/office/drawing/2014/main" id="{862B16C7-EC1D-4815-AB66-103933476770}"/>
              </a:ext>
            </a:extLst>
          </p:cNvPr>
          <p:cNvSpPr/>
          <p:nvPr/>
        </p:nvSpPr>
        <p:spPr>
          <a:xfrm>
            <a:off x="10275865" y="4403104"/>
            <a:ext cx="122730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FOLDER2</a:t>
            </a:r>
            <a:endParaRPr lang="zh-CN" altLang="en-US" b="1" dirty="0"/>
          </a:p>
        </p:txBody>
      </p:sp>
      <p:cxnSp>
        <p:nvCxnSpPr>
          <p:cNvPr id="26" name="直接箭头连接符 25">
            <a:extLst>
              <a:ext uri="{FF2B5EF4-FFF2-40B4-BE49-F238E27FC236}">
                <a16:creationId xmlns:a16="http://schemas.microsoft.com/office/drawing/2014/main" id="{D4759555-6956-4FCF-A5FE-E92B3A619BFB}"/>
              </a:ext>
            </a:extLst>
          </p:cNvPr>
          <p:cNvCxnSpPr>
            <a:stCxn id="22" idx="1"/>
          </p:cNvCxnSpPr>
          <p:nvPr/>
        </p:nvCxnSpPr>
        <p:spPr>
          <a:xfrm>
            <a:off x="10889516" y="4907160"/>
            <a:ext cx="0" cy="59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4524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816424" cy="4608512"/>
          </a:xfrm>
        </p:spPr>
        <p:txBody>
          <a:bodyPr/>
          <a:lstStyle/>
          <a:p>
            <a:pPr>
              <a:lnSpc>
                <a:spcPct val="150000"/>
              </a:lnSpc>
            </a:pPr>
            <a:r>
              <a:rPr lang="zh-CN" altLang="en-US" sz="1800" dirty="0"/>
              <a:t>禁止权限继承</a:t>
            </a:r>
            <a:endParaRPr lang="en-US" altLang="zh-CN" sz="1800" dirty="0"/>
          </a:p>
          <a:p>
            <a:pPr marL="0" indent="0">
              <a:lnSpc>
                <a:spcPct val="150000"/>
              </a:lnSpc>
              <a:buNone/>
            </a:pPr>
            <a:r>
              <a:rPr lang="zh-CN" altLang="en-US" sz="1800" dirty="0"/>
              <a:t>可以禁止指定给一个父文件夹的权限被这个文件夹中所包含的子文件夹和文件继承。</a:t>
            </a:r>
            <a:endParaRPr lang="en-US" altLang="zh-CN" sz="1800" dirty="0"/>
          </a:p>
          <a:p>
            <a:pPr marL="0" indent="0">
              <a:lnSpc>
                <a:spcPct val="150000"/>
              </a:lnSpc>
              <a:buNone/>
            </a:pPr>
            <a:r>
              <a:rPr lang="zh-CN" altLang="en-US" sz="1800" dirty="0"/>
              <a:t>当禁止权限继承时，为 </a:t>
            </a:r>
            <a:r>
              <a:rPr lang="en-US" altLang="zh-CN" sz="1800" dirty="0"/>
              <a:t>Folder1 </a:t>
            </a:r>
            <a:r>
              <a:rPr lang="zh-CN" altLang="en-US" sz="1800" dirty="0"/>
              <a:t>设置的访问权限，将不被传递给 </a:t>
            </a:r>
            <a:r>
              <a:rPr lang="en-US" altLang="zh-CN" sz="1800" dirty="0"/>
              <a:t>File1</a:t>
            </a:r>
            <a:r>
              <a:rPr lang="zh-CN" altLang="en-US" sz="1800" dirty="0"/>
              <a:t>、</a:t>
            </a:r>
            <a:r>
              <a:rPr lang="en-US" altLang="zh-CN" sz="1800" dirty="0"/>
              <a:t>Folder2 </a:t>
            </a:r>
            <a:r>
              <a:rPr lang="zh-CN" altLang="en-US" sz="1800" dirty="0"/>
              <a:t>和 </a:t>
            </a:r>
            <a:r>
              <a:rPr lang="en-US" altLang="zh-CN" sz="1800" dirty="0"/>
              <a:t>File2</a:t>
            </a:r>
            <a:r>
              <a:rPr lang="zh-CN" altLang="en-US" sz="1800" dirty="0"/>
              <a:t>。</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en-US" altLang="zh-CN" sz="2400" b="1" dirty="0"/>
              <a:t>NTFS</a:t>
            </a:r>
            <a:r>
              <a:rPr lang="zh-CN" altLang="en-US" sz="2400" b="1" dirty="0"/>
              <a:t>权限继承</a:t>
            </a:r>
          </a:p>
        </p:txBody>
      </p:sp>
      <p:sp>
        <p:nvSpPr>
          <p:cNvPr id="5" name="矩形 4">
            <a:extLst>
              <a:ext uri="{FF2B5EF4-FFF2-40B4-BE49-F238E27FC236}">
                <a16:creationId xmlns:a16="http://schemas.microsoft.com/office/drawing/2014/main" id="{701A6C93-FFFC-4F1A-B372-EC21CCB95B62}"/>
              </a:ext>
            </a:extLst>
          </p:cNvPr>
          <p:cNvSpPr/>
          <p:nvPr/>
        </p:nvSpPr>
        <p:spPr>
          <a:xfrm>
            <a:off x="4412366" y="1967704"/>
            <a:ext cx="2806039" cy="426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矩形 7">
            <a:extLst>
              <a:ext uri="{FF2B5EF4-FFF2-40B4-BE49-F238E27FC236}">
                <a16:creationId xmlns:a16="http://schemas.microsoft.com/office/drawing/2014/main" id="{198FB432-C6DB-4209-B557-B0FB822EAF94}"/>
              </a:ext>
            </a:extLst>
          </p:cNvPr>
          <p:cNvSpPr/>
          <p:nvPr/>
        </p:nvSpPr>
        <p:spPr>
          <a:xfrm>
            <a:off x="8628868" y="1916832"/>
            <a:ext cx="3371788" cy="4296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b="1" dirty="0"/>
          </a:p>
        </p:txBody>
      </p:sp>
      <p:sp>
        <p:nvSpPr>
          <p:cNvPr id="13" name="矩形: 剪去顶角 12">
            <a:extLst>
              <a:ext uri="{FF2B5EF4-FFF2-40B4-BE49-F238E27FC236}">
                <a16:creationId xmlns:a16="http://schemas.microsoft.com/office/drawing/2014/main" id="{5E7C13D9-B5B0-484C-8F17-08E16324BE4F}"/>
              </a:ext>
            </a:extLst>
          </p:cNvPr>
          <p:cNvSpPr/>
          <p:nvPr/>
        </p:nvSpPr>
        <p:spPr>
          <a:xfrm>
            <a:off x="9408368" y="2564904"/>
            <a:ext cx="122730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FOLDER1</a:t>
            </a:r>
            <a:endParaRPr lang="zh-CN" altLang="en-US" b="1" dirty="0"/>
          </a:p>
        </p:txBody>
      </p:sp>
      <p:sp>
        <p:nvSpPr>
          <p:cNvPr id="14" name="矩形: 剪去顶角 13">
            <a:extLst>
              <a:ext uri="{FF2B5EF4-FFF2-40B4-BE49-F238E27FC236}">
                <a16:creationId xmlns:a16="http://schemas.microsoft.com/office/drawing/2014/main" id="{1726D292-8F9F-4BF9-8549-7C0DA977F7D6}"/>
              </a:ext>
            </a:extLst>
          </p:cNvPr>
          <p:cNvSpPr/>
          <p:nvPr/>
        </p:nvSpPr>
        <p:spPr>
          <a:xfrm>
            <a:off x="10252673" y="332412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file1</a:t>
            </a:r>
            <a:endParaRPr lang="zh-CN" altLang="en-US" b="1" dirty="0"/>
          </a:p>
        </p:txBody>
      </p:sp>
      <p:sp>
        <p:nvSpPr>
          <p:cNvPr id="15" name="矩形: 剪去顶角 14">
            <a:extLst>
              <a:ext uri="{FF2B5EF4-FFF2-40B4-BE49-F238E27FC236}">
                <a16:creationId xmlns:a16="http://schemas.microsoft.com/office/drawing/2014/main" id="{04D31222-3855-48CB-9C53-4A5E9A0C0BAB}"/>
              </a:ext>
            </a:extLst>
          </p:cNvPr>
          <p:cNvSpPr/>
          <p:nvPr/>
        </p:nvSpPr>
        <p:spPr>
          <a:xfrm>
            <a:off x="10431315" y="5506074"/>
            <a:ext cx="100811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file2</a:t>
            </a:r>
            <a:endParaRPr lang="zh-CN" altLang="en-US" b="1" dirty="0"/>
          </a:p>
        </p:txBody>
      </p:sp>
      <p:cxnSp>
        <p:nvCxnSpPr>
          <p:cNvPr id="16" name="直接连接符 15">
            <a:extLst>
              <a:ext uri="{FF2B5EF4-FFF2-40B4-BE49-F238E27FC236}">
                <a16:creationId xmlns:a16="http://schemas.microsoft.com/office/drawing/2014/main" id="{C09913BF-D092-439E-875E-132CA1ED7572}"/>
              </a:ext>
            </a:extLst>
          </p:cNvPr>
          <p:cNvCxnSpPr/>
          <p:nvPr/>
        </p:nvCxnSpPr>
        <p:spPr>
          <a:xfrm>
            <a:off x="9912424" y="3068960"/>
            <a:ext cx="0" cy="1558948"/>
          </a:xfrm>
          <a:prstGeom prst="line">
            <a:avLst/>
          </a:prstGeom>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7B74314-C0B9-4D19-B46E-A7A4DD86DB3D}"/>
              </a:ext>
            </a:extLst>
          </p:cNvPr>
          <p:cNvCxnSpPr/>
          <p:nvPr/>
        </p:nvCxnSpPr>
        <p:spPr>
          <a:xfrm>
            <a:off x="9912424" y="3643884"/>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90DEB2E-6964-44B0-A9E5-A910110C11CF}"/>
              </a:ext>
            </a:extLst>
          </p:cNvPr>
          <p:cNvCxnSpPr/>
          <p:nvPr/>
        </p:nvCxnSpPr>
        <p:spPr>
          <a:xfrm>
            <a:off x="9912424" y="4653136"/>
            <a:ext cx="340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箭头: 右 19">
            <a:extLst>
              <a:ext uri="{FF2B5EF4-FFF2-40B4-BE49-F238E27FC236}">
                <a16:creationId xmlns:a16="http://schemas.microsoft.com/office/drawing/2014/main" id="{EE9C5D17-4ACF-4072-8BF7-1B1367CD5E93}"/>
              </a:ext>
            </a:extLst>
          </p:cNvPr>
          <p:cNvSpPr/>
          <p:nvPr/>
        </p:nvSpPr>
        <p:spPr>
          <a:xfrm>
            <a:off x="6884947" y="2366609"/>
            <a:ext cx="2340260" cy="99053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读取</a:t>
            </a:r>
            <a:r>
              <a:rPr lang="en-US" altLang="zh-CN" b="1" dirty="0"/>
              <a:t>+</a:t>
            </a:r>
            <a:r>
              <a:rPr lang="zh-CN" altLang="en-US" b="1" dirty="0"/>
              <a:t>写入</a:t>
            </a:r>
          </a:p>
        </p:txBody>
      </p:sp>
      <p:sp>
        <p:nvSpPr>
          <p:cNvPr id="2" name="椭圆 1">
            <a:extLst>
              <a:ext uri="{FF2B5EF4-FFF2-40B4-BE49-F238E27FC236}">
                <a16:creationId xmlns:a16="http://schemas.microsoft.com/office/drawing/2014/main" id="{D1A3236E-FC19-4BFF-85C6-6949473F9409}"/>
              </a:ext>
            </a:extLst>
          </p:cNvPr>
          <p:cNvSpPr/>
          <p:nvPr/>
        </p:nvSpPr>
        <p:spPr>
          <a:xfrm>
            <a:off x="4588592" y="1999618"/>
            <a:ext cx="2005181" cy="1828562"/>
          </a:xfrm>
          <a:prstGeom prst="ellipse">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b="1" dirty="0"/>
              <a:t>USERS GROUP</a:t>
            </a:r>
            <a:endParaRPr lang="zh-CN" altLang="en-US" sz="1600" b="1" dirty="0"/>
          </a:p>
        </p:txBody>
      </p:sp>
      <p:sp>
        <p:nvSpPr>
          <p:cNvPr id="22" name="矩形: 剪去顶角 21">
            <a:extLst>
              <a:ext uri="{FF2B5EF4-FFF2-40B4-BE49-F238E27FC236}">
                <a16:creationId xmlns:a16="http://schemas.microsoft.com/office/drawing/2014/main" id="{862B16C7-EC1D-4815-AB66-103933476770}"/>
              </a:ext>
            </a:extLst>
          </p:cNvPr>
          <p:cNvSpPr/>
          <p:nvPr/>
        </p:nvSpPr>
        <p:spPr>
          <a:xfrm>
            <a:off x="10275865" y="4403104"/>
            <a:ext cx="1227302" cy="504056"/>
          </a:xfrm>
          <a:prstGeom prst="snip2Same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b="1" dirty="0"/>
              <a:t>FOLDER2</a:t>
            </a:r>
            <a:endParaRPr lang="zh-CN" altLang="en-US" b="1" dirty="0"/>
          </a:p>
        </p:txBody>
      </p:sp>
      <p:cxnSp>
        <p:nvCxnSpPr>
          <p:cNvPr id="26" name="直接箭头连接符 25">
            <a:extLst>
              <a:ext uri="{FF2B5EF4-FFF2-40B4-BE49-F238E27FC236}">
                <a16:creationId xmlns:a16="http://schemas.microsoft.com/office/drawing/2014/main" id="{D4759555-6956-4FCF-A5FE-E92B3A619BFB}"/>
              </a:ext>
            </a:extLst>
          </p:cNvPr>
          <p:cNvCxnSpPr>
            <a:stCxn id="22" idx="1"/>
          </p:cNvCxnSpPr>
          <p:nvPr/>
        </p:nvCxnSpPr>
        <p:spPr>
          <a:xfrm>
            <a:off x="10889516" y="4907160"/>
            <a:ext cx="0" cy="59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禁止符 2">
            <a:extLst>
              <a:ext uri="{FF2B5EF4-FFF2-40B4-BE49-F238E27FC236}">
                <a16:creationId xmlns:a16="http://schemas.microsoft.com/office/drawing/2014/main" id="{1AD017F3-B2BB-4527-B400-A3A44859688F}"/>
              </a:ext>
            </a:extLst>
          </p:cNvPr>
          <p:cNvSpPr/>
          <p:nvPr/>
        </p:nvSpPr>
        <p:spPr>
          <a:xfrm>
            <a:off x="9696400" y="3284984"/>
            <a:ext cx="484265" cy="504056"/>
          </a:xfrm>
          <a:prstGeom prst="noSmoking">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solidFill>
                <a:schemeClr val="tx1"/>
              </a:solidFill>
            </a:endParaRPr>
          </a:p>
        </p:txBody>
      </p:sp>
      <p:sp>
        <p:nvSpPr>
          <p:cNvPr id="19" name="禁止符 18">
            <a:extLst>
              <a:ext uri="{FF2B5EF4-FFF2-40B4-BE49-F238E27FC236}">
                <a16:creationId xmlns:a16="http://schemas.microsoft.com/office/drawing/2014/main" id="{B815CE67-8728-468C-951C-43B0EF0C39C1}"/>
              </a:ext>
            </a:extLst>
          </p:cNvPr>
          <p:cNvSpPr/>
          <p:nvPr/>
        </p:nvSpPr>
        <p:spPr>
          <a:xfrm>
            <a:off x="9696400" y="4437112"/>
            <a:ext cx="484265" cy="504056"/>
          </a:xfrm>
          <a:prstGeom prst="noSmoking">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solidFill>
                <a:schemeClr val="tx1"/>
              </a:solidFill>
            </a:endParaRPr>
          </a:p>
        </p:txBody>
      </p:sp>
      <p:sp>
        <p:nvSpPr>
          <p:cNvPr id="21" name="禁止符 20">
            <a:extLst>
              <a:ext uri="{FF2B5EF4-FFF2-40B4-BE49-F238E27FC236}">
                <a16:creationId xmlns:a16="http://schemas.microsoft.com/office/drawing/2014/main" id="{F35003C2-3096-43FA-B408-3F78FE64BB06}"/>
              </a:ext>
            </a:extLst>
          </p:cNvPr>
          <p:cNvSpPr/>
          <p:nvPr/>
        </p:nvSpPr>
        <p:spPr>
          <a:xfrm>
            <a:off x="10652295" y="4941168"/>
            <a:ext cx="484265" cy="504056"/>
          </a:xfrm>
          <a:prstGeom prst="noSmoking">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solidFill>
                <a:schemeClr val="tx1"/>
              </a:solidFill>
            </a:endParaRPr>
          </a:p>
        </p:txBody>
      </p:sp>
    </p:spTree>
    <p:extLst>
      <p:ext uri="{BB962C8B-B14F-4D97-AF65-F5344CB8AC3E}">
        <p14:creationId xmlns:p14="http://schemas.microsoft.com/office/powerpoint/2010/main" val="3296315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096344" cy="3849292"/>
          </a:xfrm>
        </p:spPr>
        <p:txBody>
          <a:bodyPr/>
          <a:lstStyle/>
          <a:p>
            <a:pPr>
              <a:lnSpc>
                <a:spcPct val="150000"/>
              </a:lnSpc>
            </a:pPr>
            <a:r>
              <a:rPr lang="zh-CN" altLang="en-US" sz="1800" dirty="0"/>
              <a:t>设置</a:t>
            </a:r>
            <a:r>
              <a:rPr lang="en-US" altLang="zh-CN" sz="1800" dirty="0"/>
              <a:t>NTFS</a:t>
            </a:r>
            <a:r>
              <a:rPr lang="zh-CN" altLang="en-US" sz="1800" dirty="0"/>
              <a:t>文件夹权限</a:t>
            </a:r>
            <a:endParaRPr lang="en-US" altLang="zh-CN" sz="1800" dirty="0"/>
          </a:p>
          <a:p>
            <a:pPr>
              <a:lnSpc>
                <a:spcPct val="150000"/>
              </a:lnSpc>
              <a:buFont typeface="+mj-lt"/>
              <a:buAutoNum type="arabicPeriod"/>
            </a:pPr>
            <a:r>
              <a:rPr lang="zh-CN" altLang="en-US" sz="1800" dirty="0"/>
              <a:t>使用管理员进行权限设置操作</a:t>
            </a:r>
            <a:endParaRPr lang="en-US" altLang="zh-CN" sz="1800" dirty="0"/>
          </a:p>
          <a:p>
            <a:pPr>
              <a:lnSpc>
                <a:spcPct val="150000"/>
              </a:lnSpc>
              <a:buFont typeface="+mj-lt"/>
              <a:buAutoNum type="arabicPeriod"/>
            </a:pPr>
            <a:r>
              <a:rPr lang="zh-CN" altLang="en-US" sz="1800" dirty="0"/>
              <a:t>取消</a:t>
            </a:r>
            <a:r>
              <a:rPr lang="en-US" altLang="zh-CN" sz="1800" dirty="0"/>
              <a:t>everyone</a:t>
            </a:r>
            <a:r>
              <a:rPr lang="zh-CN" altLang="en-US" sz="1800" dirty="0"/>
              <a:t>的所有权限</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id="{55B2F27C-A0CE-45BA-806E-F00086639B24}"/>
              </a:ext>
            </a:extLst>
          </p:cNvPr>
          <p:cNvPicPr>
            <a:picLocks noChangeAspect="1"/>
          </p:cNvPicPr>
          <p:nvPr/>
        </p:nvPicPr>
        <p:blipFill>
          <a:blip r:embed="rId3"/>
          <a:stretch>
            <a:fillRect/>
          </a:stretch>
        </p:blipFill>
        <p:spPr>
          <a:xfrm>
            <a:off x="4439816" y="764704"/>
            <a:ext cx="3990476" cy="5800000"/>
          </a:xfrm>
          <a:prstGeom prst="rect">
            <a:avLst/>
          </a:prstGeom>
        </p:spPr>
      </p:pic>
      <p:pic>
        <p:nvPicPr>
          <p:cNvPr id="3" name="图片 2">
            <a:extLst>
              <a:ext uri="{FF2B5EF4-FFF2-40B4-BE49-F238E27FC236}">
                <a16:creationId xmlns:a16="http://schemas.microsoft.com/office/drawing/2014/main" id="{5C00D35D-BE6C-4552-AF81-2002F057AE2F}"/>
              </a:ext>
            </a:extLst>
          </p:cNvPr>
          <p:cNvPicPr>
            <a:picLocks noChangeAspect="1"/>
          </p:cNvPicPr>
          <p:nvPr/>
        </p:nvPicPr>
        <p:blipFill>
          <a:blip r:embed="rId4"/>
          <a:stretch>
            <a:fillRect/>
          </a:stretch>
        </p:blipFill>
        <p:spPr>
          <a:xfrm>
            <a:off x="5172419" y="752021"/>
            <a:ext cx="3933333" cy="5504762"/>
          </a:xfrm>
          <a:prstGeom prst="rect">
            <a:avLst/>
          </a:prstGeom>
        </p:spPr>
      </p:pic>
      <p:pic>
        <p:nvPicPr>
          <p:cNvPr id="5" name="图片 4">
            <a:extLst>
              <a:ext uri="{FF2B5EF4-FFF2-40B4-BE49-F238E27FC236}">
                <a16:creationId xmlns:a16="http://schemas.microsoft.com/office/drawing/2014/main" id="{D9C71BA6-9984-410F-9DED-85421D83A836}"/>
              </a:ext>
            </a:extLst>
          </p:cNvPr>
          <p:cNvPicPr>
            <a:picLocks noChangeAspect="1"/>
          </p:cNvPicPr>
          <p:nvPr/>
        </p:nvPicPr>
        <p:blipFill>
          <a:blip r:embed="rId5"/>
          <a:stretch>
            <a:fillRect/>
          </a:stretch>
        </p:blipFill>
        <p:spPr>
          <a:xfrm>
            <a:off x="6030568" y="867041"/>
            <a:ext cx="4582766" cy="5595325"/>
          </a:xfrm>
          <a:prstGeom prst="rect">
            <a:avLst/>
          </a:prstGeom>
        </p:spPr>
      </p:pic>
    </p:spTree>
    <p:extLst>
      <p:ext uri="{BB962C8B-B14F-4D97-AF65-F5344CB8AC3E}">
        <p14:creationId xmlns:p14="http://schemas.microsoft.com/office/powerpoint/2010/main" val="3005377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628800"/>
            <a:ext cx="3096344" cy="3849292"/>
          </a:xfrm>
        </p:spPr>
        <p:txBody>
          <a:bodyPr/>
          <a:lstStyle/>
          <a:p>
            <a:pPr>
              <a:lnSpc>
                <a:spcPct val="150000"/>
              </a:lnSpc>
            </a:pPr>
            <a:r>
              <a:rPr lang="zh-CN" altLang="en-US" sz="1800" dirty="0"/>
              <a:t>设置</a:t>
            </a:r>
            <a:r>
              <a:rPr lang="en-US" altLang="zh-CN" sz="1800" dirty="0"/>
              <a:t>NTFS</a:t>
            </a:r>
            <a:r>
              <a:rPr lang="zh-CN" altLang="en-US" sz="1800" dirty="0"/>
              <a:t>文件夹权限</a:t>
            </a:r>
            <a:endParaRPr lang="en-US" altLang="zh-CN" sz="1800" dirty="0"/>
          </a:p>
          <a:p>
            <a:pPr>
              <a:lnSpc>
                <a:spcPct val="150000"/>
              </a:lnSpc>
              <a:buFont typeface="+mj-lt"/>
              <a:buAutoNum type="arabicPeriod"/>
            </a:pPr>
            <a:r>
              <a:rPr lang="zh-CN" altLang="en-US" sz="1800" dirty="0"/>
              <a:t>指定高级权限</a:t>
            </a:r>
            <a:endParaRPr lang="en-US" altLang="zh-CN" sz="1800" dirty="0"/>
          </a:p>
          <a:p>
            <a:pPr>
              <a:lnSpc>
                <a:spcPct val="150000"/>
              </a:lnSpc>
              <a:buFont typeface="+mj-lt"/>
              <a:buAutoNum type="arabicPeriod"/>
            </a:pPr>
            <a:r>
              <a:rPr lang="zh-CN" altLang="en-US" sz="1800" dirty="0"/>
              <a:t>更改权限</a:t>
            </a:r>
            <a:endParaRPr lang="en-US" altLang="zh-CN" sz="1800" dirty="0"/>
          </a:p>
          <a:p>
            <a:pPr>
              <a:lnSpc>
                <a:spcPct val="150000"/>
              </a:lnSpc>
              <a:buFont typeface="+mj-lt"/>
              <a:buAutoNum type="arabicPeriod"/>
            </a:pPr>
            <a:r>
              <a:rPr lang="zh-CN" altLang="en-US" sz="1800" dirty="0"/>
              <a:t>取得所有权</a:t>
            </a:r>
            <a:endParaRPr lang="en-US" altLang="zh-CN" sz="1800" dirty="0"/>
          </a:p>
          <a:p>
            <a:pPr>
              <a:lnSpc>
                <a:spcPct val="150000"/>
              </a:lnSpc>
              <a:buFont typeface="+mj-lt"/>
              <a:buAutoNum type="arabicPeriod"/>
            </a:pPr>
            <a:r>
              <a:rPr lang="zh-CN" altLang="en-US" sz="1800" dirty="0"/>
              <a:t>指定高级访问权限</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8" name="图片 7">
            <a:extLst>
              <a:ext uri="{FF2B5EF4-FFF2-40B4-BE49-F238E27FC236}">
                <a16:creationId xmlns:a16="http://schemas.microsoft.com/office/drawing/2014/main" id="{383B9324-3093-49A2-AC6F-FD7DD8D97AE3}"/>
              </a:ext>
            </a:extLst>
          </p:cNvPr>
          <p:cNvPicPr>
            <a:picLocks noChangeAspect="1"/>
          </p:cNvPicPr>
          <p:nvPr/>
        </p:nvPicPr>
        <p:blipFill>
          <a:blip r:embed="rId3"/>
          <a:stretch>
            <a:fillRect/>
          </a:stretch>
        </p:blipFill>
        <p:spPr>
          <a:xfrm>
            <a:off x="4173103" y="1294487"/>
            <a:ext cx="7733333" cy="5219048"/>
          </a:xfrm>
          <a:prstGeom prst="rect">
            <a:avLst/>
          </a:prstGeom>
        </p:spPr>
      </p:pic>
      <p:pic>
        <p:nvPicPr>
          <p:cNvPr id="9" name="图片 8">
            <a:extLst>
              <a:ext uri="{FF2B5EF4-FFF2-40B4-BE49-F238E27FC236}">
                <a16:creationId xmlns:a16="http://schemas.microsoft.com/office/drawing/2014/main" id="{FDCA7483-3573-48C1-86D9-C9BEFEEA3EF3}"/>
              </a:ext>
            </a:extLst>
          </p:cNvPr>
          <p:cNvPicPr>
            <a:picLocks noChangeAspect="1"/>
          </p:cNvPicPr>
          <p:nvPr/>
        </p:nvPicPr>
        <p:blipFill>
          <a:blip r:embed="rId4"/>
          <a:stretch>
            <a:fillRect/>
          </a:stretch>
        </p:blipFill>
        <p:spPr>
          <a:xfrm>
            <a:off x="5252888" y="2140879"/>
            <a:ext cx="6676392" cy="4372656"/>
          </a:xfrm>
          <a:prstGeom prst="rect">
            <a:avLst/>
          </a:prstGeom>
        </p:spPr>
      </p:pic>
    </p:spTree>
    <p:extLst>
      <p:ext uri="{BB962C8B-B14F-4D97-AF65-F5344CB8AC3E}">
        <p14:creationId xmlns:p14="http://schemas.microsoft.com/office/powerpoint/2010/main" val="197586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smtClean="0"/>
              <a:t>Windows</a:t>
            </a:r>
            <a:r>
              <a:rPr lang="zh-CN" altLang="en-US" dirty="0" smtClean="0"/>
              <a:t>系统标识与鉴别</a:t>
            </a:r>
            <a:r>
              <a:rPr lang="en-US" altLang="zh-CN" dirty="0" smtClean="0"/>
              <a:t>-</a:t>
            </a:r>
            <a:r>
              <a:rPr lang="zh-CN" altLang="en-US" dirty="0" smtClean="0"/>
              <a:t>用户</a:t>
            </a:r>
            <a:r>
              <a:rPr lang="zh-CN" altLang="en-US" dirty="0"/>
              <a:t>鉴别</a:t>
            </a:r>
          </a:p>
        </p:txBody>
      </p:sp>
      <p:sp>
        <p:nvSpPr>
          <p:cNvPr id="10" name="内容占位符 2"/>
          <p:cNvSpPr txBox="1">
            <a:spLocks/>
          </p:cNvSpPr>
          <p:nvPr/>
        </p:nvSpPr>
        <p:spPr>
          <a:xfrm>
            <a:off x="609600" y="1052736"/>
            <a:ext cx="10972800" cy="5105400"/>
          </a:xfrm>
          <a:prstGeom prst="rect">
            <a:avLst/>
          </a:prstGeom>
        </p:spPr>
        <p:txBody>
          <a:bodyPr/>
          <a:lst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marL="342900" lvl="1" indent="-342900">
              <a:buClr>
                <a:srgbClr val="3399FF"/>
              </a:buClr>
              <a:buFont typeface="Wingdings" pitchFamily="2" charset="2"/>
              <a:buChar char="v"/>
            </a:pPr>
            <a:r>
              <a:rPr lang="zh-CN" altLang="en-US" sz="3000" dirty="0">
                <a:latin typeface="微软雅黑" panose="020B0503020204020204" pitchFamily="34" charset="-122"/>
                <a:ea typeface="微软雅黑" panose="020B0503020204020204" pitchFamily="34" charset="-122"/>
              </a:rPr>
              <a:t>账户信息管理机制</a:t>
            </a:r>
            <a:endParaRPr lang="en-US" altLang="zh-CN" dirty="0">
              <a:latin typeface="微软雅黑" panose="020B0503020204020204" pitchFamily="34" charset="-122"/>
              <a:ea typeface="微软雅黑" panose="020B0503020204020204" pitchFamily="34" charset="-122"/>
            </a:endParaRPr>
          </a:p>
          <a:p>
            <a:r>
              <a:rPr lang="zh-CN" altLang="en-US" sz="3000" dirty="0">
                <a:latin typeface="微软雅黑" panose="020B0503020204020204" pitchFamily="34" charset="-122"/>
                <a:ea typeface="微软雅黑" panose="020B0503020204020204" pitchFamily="34" charset="-122"/>
              </a:rPr>
              <a:t>登录验证</a:t>
            </a:r>
            <a:endParaRPr lang="en-US" altLang="zh-CN" sz="30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本地登录验证</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远</a:t>
            </a:r>
            <a:r>
              <a:rPr lang="zh-CN" altLang="en-US" dirty="0">
                <a:latin typeface="微软雅黑" panose="020B0503020204020204" pitchFamily="34" charset="-122"/>
                <a:ea typeface="微软雅黑" panose="020B0503020204020204" pitchFamily="34" charset="-122"/>
              </a:rPr>
              <a:t>程登录验证</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444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a:lnSpc>
                <a:spcPct val="150000"/>
              </a:lnSpc>
            </a:pPr>
            <a:r>
              <a:rPr lang="zh-CN" altLang="en-US" sz="1800" dirty="0"/>
              <a:t>复制和移动对文件夹权限的影响</a:t>
            </a:r>
            <a:endParaRPr lang="en-US" altLang="zh-CN" sz="1800" dirty="0"/>
          </a:p>
          <a:p>
            <a:pPr marL="0" indent="0">
              <a:lnSpc>
                <a:spcPct val="150000"/>
              </a:lnSpc>
              <a:buNone/>
            </a:pPr>
            <a:r>
              <a:rPr lang="zh-CN" altLang="en-US" sz="1800" dirty="0"/>
              <a:t>在 </a:t>
            </a:r>
            <a:r>
              <a:rPr lang="en-US" altLang="zh-CN" sz="1800" dirty="0"/>
              <a:t>NTFS </a:t>
            </a:r>
            <a:r>
              <a:rPr lang="zh-CN" altLang="en-US" sz="1800" dirty="0"/>
              <a:t>分区内和 </a:t>
            </a:r>
            <a:r>
              <a:rPr lang="en-US" altLang="zh-CN" sz="1800" dirty="0"/>
              <a:t>NTFS </a:t>
            </a:r>
            <a:r>
              <a:rPr lang="zh-CN" altLang="en-US" sz="1800" dirty="0"/>
              <a:t>分区之间复制或者移动文件、文件夹时，</a:t>
            </a:r>
            <a:r>
              <a:rPr lang="en-US" altLang="zh-CN" sz="1800" dirty="0"/>
              <a:t>Windows </a:t>
            </a:r>
            <a:r>
              <a:rPr lang="zh-CN" altLang="en-US" sz="1800" dirty="0"/>
              <a:t>系统会将其作为新文件或文件夹，因此，会对源文件或文件夹的 </a:t>
            </a:r>
            <a:r>
              <a:rPr lang="en-US" altLang="zh-CN" sz="1800" dirty="0"/>
              <a:t>NTFS </a:t>
            </a:r>
            <a:r>
              <a:rPr lang="zh-CN" altLang="en-US" sz="1800" dirty="0"/>
              <a:t>权限产生影响。在复制文件和文件夹时，必须拥有源文件夹的读取权限，并且对目标文件夹具有“写入”权限。在移动文件或文件夹时，必须对目标文件夹拥有写入”权限，并且对源文件夹拥有“修改”权限。</a:t>
            </a:r>
            <a:endParaRPr lang="en-US" altLang="zh-CN" sz="1800" dirty="0"/>
          </a:p>
          <a:p>
            <a:pPr marL="0" indent="0">
              <a:lnSpc>
                <a:spcPct val="150000"/>
              </a:lnSpc>
              <a:buNone/>
            </a:pPr>
            <a:r>
              <a:rPr lang="zh-CN" altLang="en-US" sz="1800" dirty="0"/>
              <a:t>当从一个文件夹向另一个文件夹复制文件或文件夹时，或者从一个磁盘分区向另一个磁盘分区复制文</a:t>
            </a:r>
          </a:p>
          <a:p>
            <a:pPr marL="0" indent="0">
              <a:lnSpc>
                <a:spcPct val="150000"/>
              </a:lnSpc>
              <a:buNone/>
            </a:pPr>
            <a:r>
              <a:rPr lang="zh-CN" altLang="en-US" sz="1800" dirty="0"/>
              <a:t>件或文件夹时，复制文件或文件夹会对 </a:t>
            </a:r>
            <a:r>
              <a:rPr lang="en-US" altLang="zh-CN" sz="1800" dirty="0"/>
              <a:t>NTFS </a:t>
            </a:r>
            <a:r>
              <a:rPr lang="zh-CN" altLang="en-US" sz="1800" dirty="0"/>
              <a:t>权限产生下述影响：</a:t>
            </a:r>
            <a:endParaRPr lang="en-US" altLang="zh-CN" sz="1800" dirty="0"/>
          </a:p>
          <a:p>
            <a:pPr>
              <a:lnSpc>
                <a:spcPct val="150000"/>
              </a:lnSpc>
              <a:buFont typeface="Wingdings" panose="05000000000000000000" pitchFamily="2" charset="2"/>
              <a:buChar char="l"/>
            </a:pPr>
            <a:r>
              <a:rPr lang="zh-CN" altLang="en-US" sz="1800" dirty="0"/>
              <a:t>当在单个 </a:t>
            </a:r>
            <a:r>
              <a:rPr lang="en-US" altLang="zh-CN" sz="1800" dirty="0"/>
              <a:t>NTFS </a:t>
            </a:r>
            <a:r>
              <a:rPr lang="zh-CN" altLang="en-US" sz="1800" dirty="0"/>
              <a:t>分区内复制文件夹或文件时，文件夹或文件的复制将继承目的文件夹的权限。</a:t>
            </a:r>
          </a:p>
          <a:p>
            <a:pPr>
              <a:lnSpc>
                <a:spcPct val="150000"/>
              </a:lnSpc>
              <a:buFont typeface="Wingdings" panose="05000000000000000000" pitchFamily="2" charset="2"/>
              <a:buChar char="l"/>
            </a:pPr>
            <a:r>
              <a:rPr lang="zh-CN" altLang="en-US" sz="1800" dirty="0"/>
              <a:t>当在 </a:t>
            </a:r>
            <a:r>
              <a:rPr lang="en-US" altLang="zh-CN" sz="1800" dirty="0"/>
              <a:t>NTFS </a:t>
            </a:r>
            <a:r>
              <a:rPr lang="zh-CN" altLang="en-US" sz="1800" dirty="0"/>
              <a:t>分区之间复制文件夹或文件时，文件夹或者文件的复件将继承目的文件夹的权限。</a:t>
            </a:r>
            <a:endParaRPr lang="en-US" altLang="zh-CN" sz="1800" dirty="0"/>
          </a:p>
          <a:p>
            <a:pPr>
              <a:lnSpc>
                <a:spcPct val="150000"/>
              </a:lnSpc>
              <a:buFont typeface="Wingdings" panose="05000000000000000000" pitchFamily="2" charset="2"/>
              <a:buChar char="l"/>
            </a:pPr>
            <a:r>
              <a:rPr lang="zh-CN" altLang="en-US" sz="1800" dirty="0"/>
              <a:t>当将文件或文件夹复制到非 </a:t>
            </a:r>
            <a:r>
              <a:rPr lang="en-US" altLang="zh-CN" sz="1800" dirty="0"/>
              <a:t>NTFS </a:t>
            </a:r>
            <a:r>
              <a:rPr lang="zh-CN" altLang="en-US" sz="1800" dirty="0"/>
              <a:t>分区</a:t>
            </a:r>
            <a:r>
              <a:rPr lang="en-US" altLang="zh-CN" sz="1800" dirty="0"/>
              <a:t>(</a:t>
            </a:r>
            <a:r>
              <a:rPr lang="zh-CN" altLang="en-US" sz="1800" dirty="0"/>
              <a:t>如 </a:t>
            </a:r>
            <a:r>
              <a:rPr lang="en-US" altLang="zh-CN" sz="1800" dirty="0"/>
              <a:t>FAT32 </a:t>
            </a:r>
            <a:r>
              <a:rPr lang="zh-CN" altLang="en-US" sz="1800" dirty="0"/>
              <a:t>分区或 </a:t>
            </a:r>
            <a:r>
              <a:rPr lang="en-US" altLang="zh-CN" sz="1800" dirty="0"/>
              <a:t>FAT </a:t>
            </a:r>
            <a:r>
              <a:rPr lang="zh-CN" altLang="en-US" sz="1800" dirty="0"/>
              <a:t>分区</a:t>
            </a:r>
            <a:r>
              <a:rPr lang="en-US" altLang="zh-CN" sz="1800" dirty="0"/>
              <a:t>)</a:t>
            </a:r>
            <a:r>
              <a:rPr lang="zh-CN" altLang="en-US" sz="1800" dirty="0"/>
              <a:t>时，因为非 </a:t>
            </a:r>
            <a:r>
              <a:rPr lang="en-US" altLang="zh-CN" sz="1800" dirty="0"/>
              <a:t>NTFS </a:t>
            </a:r>
            <a:r>
              <a:rPr lang="zh-CN" altLang="en-US" sz="1800" dirty="0"/>
              <a:t>分区不支持</a:t>
            </a:r>
            <a:r>
              <a:rPr lang="en-US" altLang="zh-CN" sz="1800" dirty="0"/>
              <a:t>NTFS </a:t>
            </a:r>
            <a:r>
              <a:rPr lang="zh-CN" altLang="en-US" sz="1800" dirty="0"/>
              <a:t>权限，所以，这些文件夹或文件将丢失 </a:t>
            </a:r>
            <a:r>
              <a:rPr lang="en-US" altLang="zh-CN" sz="1800" dirty="0"/>
              <a:t>NTFS </a:t>
            </a:r>
            <a:r>
              <a:rPr lang="zh-CN" altLang="en-US" sz="1800" dirty="0"/>
              <a:t>权限。</a:t>
            </a:r>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216304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0">
              <a:lnSpc>
                <a:spcPct val="150000"/>
              </a:lnSpc>
              <a:buNone/>
            </a:pPr>
            <a:r>
              <a:rPr lang="zh-CN" altLang="en-US" sz="1800" dirty="0"/>
              <a:t>移动对 </a:t>
            </a:r>
            <a:r>
              <a:rPr lang="en-US" altLang="zh-CN" sz="1800" dirty="0"/>
              <a:t>NTFS </a:t>
            </a:r>
            <a:r>
              <a:rPr lang="zh-CN" altLang="en-US" sz="1800" dirty="0"/>
              <a:t>权限的影响如下：</a:t>
            </a:r>
          </a:p>
          <a:p>
            <a:pPr>
              <a:lnSpc>
                <a:spcPct val="150000"/>
              </a:lnSpc>
              <a:buFont typeface="Wingdings" panose="05000000000000000000" pitchFamily="2" charset="2"/>
              <a:buChar char="l"/>
            </a:pPr>
            <a:r>
              <a:rPr lang="zh-CN" altLang="en-US" sz="1800" dirty="0"/>
              <a:t>当在单个 </a:t>
            </a:r>
            <a:r>
              <a:rPr lang="en-US" altLang="zh-CN" sz="1800" dirty="0"/>
              <a:t>NTFS </a:t>
            </a:r>
            <a:r>
              <a:rPr lang="zh-CN" altLang="en-US" sz="1800" dirty="0"/>
              <a:t>分区内移动文件夹或文件时，该文件夹或者文件保留其原来的权限。</a:t>
            </a:r>
          </a:p>
          <a:p>
            <a:pPr>
              <a:lnSpc>
                <a:spcPct val="150000"/>
              </a:lnSpc>
              <a:buFont typeface="Wingdings" panose="05000000000000000000" pitchFamily="2" charset="2"/>
              <a:buChar char="l"/>
            </a:pPr>
            <a:r>
              <a:rPr lang="zh-CN" altLang="en-US" sz="1800" dirty="0"/>
              <a:t>当在 </a:t>
            </a:r>
            <a:r>
              <a:rPr lang="en-US" altLang="zh-CN" sz="1800" dirty="0"/>
              <a:t>NTFS </a:t>
            </a:r>
            <a:r>
              <a:rPr lang="zh-CN" altLang="en-US" sz="1800" dirty="0"/>
              <a:t>分区之间移动文件夹或文件时，该文件夹或文件将继承目的文件夹权限。当在 </a:t>
            </a:r>
            <a:r>
              <a:rPr lang="en-US" altLang="zh-CN" sz="1800" dirty="0"/>
              <a:t>NTFS</a:t>
            </a:r>
            <a:r>
              <a:rPr lang="zh-CN" altLang="en-US" sz="1800" dirty="0"/>
              <a:t>分区之间移动文件夹或文件时，实际际是将文件夹或文件复制到新位置，然后，将其从原来的位置删除。</a:t>
            </a:r>
          </a:p>
          <a:p>
            <a:pPr>
              <a:lnSpc>
                <a:spcPct val="150000"/>
              </a:lnSpc>
              <a:buFont typeface="Wingdings" panose="05000000000000000000" pitchFamily="2" charset="2"/>
              <a:buChar char="l"/>
            </a:pPr>
            <a:r>
              <a:rPr lang="zh-CN" altLang="en-US" sz="1800" dirty="0"/>
              <a:t>当将文件或文件夹移动到非 </a:t>
            </a:r>
            <a:r>
              <a:rPr lang="en-US" altLang="zh-CN" sz="1800" dirty="0"/>
              <a:t>NTFS </a:t>
            </a:r>
            <a:r>
              <a:rPr lang="zh-CN" altLang="en-US" sz="1800" dirty="0"/>
              <a:t>分区时，因为非 </a:t>
            </a:r>
            <a:r>
              <a:rPr lang="en-US" altLang="zh-CN" sz="1800" dirty="0"/>
              <a:t>NTFS </a:t>
            </a:r>
            <a:r>
              <a:rPr lang="zh-CN" altLang="en-US" sz="1800" dirty="0"/>
              <a:t>分区不支持 </a:t>
            </a:r>
            <a:r>
              <a:rPr lang="en-US" altLang="zh-CN" sz="1800" dirty="0"/>
              <a:t>NTFS </a:t>
            </a:r>
            <a:r>
              <a:rPr lang="zh-CN" altLang="en-US" sz="1800" dirty="0"/>
              <a:t>权限，所以，这些文件夹或文件将丢失其 </a:t>
            </a:r>
            <a:r>
              <a:rPr lang="en-US" altLang="zh-CN" sz="1800" dirty="0"/>
              <a:t>NTFS </a:t>
            </a:r>
            <a:r>
              <a:rPr lang="zh-CN" altLang="en-US" sz="1800" dirty="0"/>
              <a:t>权限。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spTree>
    <p:extLst>
      <p:ext uri="{BB962C8B-B14F-4D97-AF65-F5344CB8AC3E}">
        <p14:creationId xmlns:p14="http://schemas.microsoft.com/office/powerpoint/2010/main" val="34001626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457200">
              <a:lnSpc>
                <a:spcPct val="150000"/>
              </a:lnSpc>
              <a:buNone/>
            </a:pPr>
            <a:r>
              <a:rPr lang="zh-CN" altLang="en-US" sz="1800" dirty="0"/>
              <a:t>审核功能可以跟踪用户对指定对象的详细操作，并生成可供管理员查阅的事件日志，提供查看日志中安全事件的方法。这对于监视非法用户入侵以及危及系统数据安全性的尝试是非常必要的。通常情况下，应该被审核的最普通的事件类型包括：</a:t>
            </a:r>
            <a:endParaRPr lang="en-US" altLang="zh-CN" sz="1800" dirty="0"/>
          </a:p>
          <a:p>
            <a:pPr>
              <a:lnSpc>
                <a:spcPct val="150000"/>
              </a:lnSpc>
            </a:pPr>
            <a:r>
              <a:rPr lang="zh-CN" altLang="en-US" sz="1800" dirty="0"/>
              <a:t>访问对象，例如文件和文件夹</a:t>
            </a:r>
            <a:endParaRPr lang="en-US" altLang="zh-CN" sz="1800" dirty="0"/>
          </a:p>
          <a:p>
            <a:pPr>
              <a:lnSpc>
                <a:spcPct val="150000"/>
              </a:lnSpc>
            </a:pPr>
            <a:r>
              <a:rPr lang="zh-CN" altLang="en-US" sz="1800" dirty="0"/>
              <a:t>用户和组账户的管理员</a:t>
            </a:r>
            <a:endParaRPr lang="en-US" altLang="zh-CN" sz="1800" dirty="0"/>
          </a:p>
          <a:p>
            <a:pPr>
              <a:lnSpc>
                <a:spcPct val="150000"/>
              </a:lnSpc>
            </a:pPr>
            <a:r>
              <a:rPr lang="zh-CN" altLang="en-US" sz="1800" dirty="0"/>
              <a:t>用户登录以及从系统注销</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文件权限审核</a:t>
            </a:r>
          </a:p>
        </p:txBody>
      </p:sp>
    </p:spTree>
    <p:extLst>
      <p:ext uri="{BB962C8B-B14F-4D97-AF65-F5344CB8AC3E}">
        <p14:creationId xmlns:p14="http://schemas.microsoft.com/office/powerpoint/2010/main" val="22016748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457200">
              <a:lnSpc>
                <a:spcPct val="150000"/>
              </a:lnSpc>
              <a:buNone/>
            </a:pPr>
            <a:r>
              <a:rPr lang="zh-CN" altLang="en-US" sz="1800" dirty="0"/>
              <a:t>审核策略指定了要审核的与安全有关的事件的类别：</a:t>
            </a:r>
            <a:endParaRPr lang="en-US" altLang="zh-CN" sz="1800" dirty="0"/>
          </a:p>
          <a:p>
            <a:pPr marL="0" indent="457200">
              <a:lnSpc>
                <a:spcPct val="150000"/>
              </a:lnSpc>
              <a:buNone/>
            </a:pPr>
            <a:endParaRPr lang="zh-CN" altLang="en-US"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文件权限审核</a:t>
            </a:r>
          </a:p>
        </p:txBody>
      </p:sp>
      <p:graphicFrame>
        <p:nvGraphicFramePr>
          <p:cNvPr id="2" name="表格 1">
            <a:extLst>
              <a:ext uri="{FF2B5EF4-FFF2-40B4-BE49-F238E27FC236}">
                <a16:creationId xmlns:a16="http://schemas.microsoft.com/office/drawing/2014/main" id="{781D2841-22DC-43F9-AC1C-89C10B417F4A}"/>
              </a:ext>
            </a:extLst>
          </p:cNvPr>
          <p:cNvGraphicFramePr>
            <a:graphicFrameLocks noGrp="1"/>
          </p:cNvGraphicFramePr>
          <p:nvPr>
            <p:extLst>
              <p:ext uri="{D42A27DB-BD31-4B8C-83A1-F6EECF244321}">
                <p14:modId xmlns:p14="http://schemas.microsoft.com/office/powerpoint/2010/main" val="658887057"/>
              </p:ext>
            </p:extLst>
          </p:nvPr>
        </p:nvGraphicFramePr>
        <p:xfrm>
          <a:off x="1271464" y="1957536"/>
          <a:ext cx="9793088" cy="4495800"/>
        </p:xfrm>
        <a:graphic>
          <a:graphicData uri="http://schemas.openxmlformats.org/drawingml/2006/table">
            <a:tbl>
              <a:tblPr firstRow="1" bandRow="1">
                <a:tableStyleId>{5C22544A-7EE6-4342-B048-85BDC9FD1C3A}</a:tableStyleId>
              </a:tblPr>
              <a:tblGrid>
                <a:gridCol w="6120680">
                  <a:extLst>
                    <a:ext uri="{9D8B030D-6E8A-4147-A177-3AD203B41FA5}">
                      <a16:colId xmlns:a16="http://schemas.microsoft.com/office/drawing/2014/main" val="334962456"/>
                    </a:ext>
                  </a:extLst>
                </a:gridCol>
                <a:gridCol w="3672408">
                  <a:extLst>
                    <a:ext uri="{9D8B030D-6E8A-4147-A177-3AD203B41FA5}">
                      <a16:colId xmlns:a16="http://schemas.microsoft.com/office/drawing/2014/main" val="1318402247"/>
                    </a:ext>
                  </a:extLst>
                </a:gridCol>
              </a:tblGrid>
              <a:tr h="370840">
                <a:tc>
                  <a:txBody>
                    <a:bodyPr/>
                    <a:lstStyle/>
                    <a:p>
                      <a:r>
                        <a:rPr lang="zh-CN" altLang="en-US" dirty="0"/>
                        <a:t>审核事件</a:t>
                      </a:r>
                    </a:p>
                  </a:txBody>
                  <a:tcPr/>
                </a:tc>
                <a:tc>
                  <a:txBody>
                    <a:bodyPr/>
                    <a:lstStyle/>
                    <a:p>
                      <a:r>
                        <a:rPr lang="zh-CN" altLang="en-US" dirty="0"/>
                        <a:t>潜在风险</a:t>
                      </a:r>
                    </a:p>
                  </a:txBody>
                  <a:tcPr/>
                </a:tc>
                <a:extLst>
                  <a:ext uri="{0D108BD9-81ED-4DB2-BD59-A6C34878D82A}">
                    <a16:rowId xmlns:a16="http://schemas.microsoft.com/office/drawing/2014/main" val="3838859473"/>
                  </a:ext>
                </a:extLst>
              </a:tr>
              <a:tr h="370840">
                <a:tc>
                  <a:txBody>
                    <a:bodyPr/>
                    <a:lstStyle/>
                    <a:p>
                      <a:r>
                        <a:rPr lang="zh-CN" altLang="en-US" dirty="0"/>
                        <a:t>登录</a:t>
                      </a:r>
                      <a:r>
                        <a:rPr lang="en-US" altLang="zh-CN" dirty="0"/>
                        <a:t>/</a:t>
                      </a:r>
                      <a:r>
                        <a:rPr lang="zh-CN" altLang="en-US" dirty="0"/>
                        <a:t>注销失败审核</a:t>
                      </a:r>
                    </a:p>
                  </a:txBody>
                  <a:tcPr/>
                </a:tc>
                <a:tc>
                  <a:txBody>
                    <a:bodyPr/>
                    <a:lstStyle/>
                    <a:p>
                      <a:r>
                        <a:rPr lang="zh-CN" altLang="en-US" dirty="0"/>
                        <a:t>黑客暴力破解密码</a:t>
                      </a:r>
                    </a:p>
                  </a:txBody>
                  <a:tcPr/>
                </a:tc>
                <a:extLst>
                  <a:ext uri="{0D108BD9-81ED-4DB2-BD59-A6C34878D82A}">
                    <a16:rowId xmlns:a16="http://schemas.microsoft.com/office/drawing/2014/main" val="1207657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登录</a:t>
                      </a:r>
                      <a:r>
                        <a:rPr lang="en-US" altLang="zh-CN" dirty="0"/>
                        <a:t>/</a:t>
                      </a:r>
                      <a:r>
                        <a:rPr lang="zh-CN" altLang="en-US" dirty="0"/>
                        <a:t>注销成功审核</a:t>
                      </a:r>
                    </a:p>
                  </a:txBody>
                  <a:tcPr/>
                </a:tc>
                <a:tc>
                  <a:txBody>
                    <a:bodyPr/>
                    <a:lstStyle/>
                    <a:p>
                      <a:r>
                        <a:rPr lang="zh-CN" altLang="en-US" dirty="0"/>
                        <a:t>破解密码登录</a:t>
                      </a:r>
                    </a:p>
                  </a:txBody>
                  <a:tcPr/>
                </a:tc>
                <a:extLst>
                  <a:ext uri="{0D108BD9-81ED-4DB2-BD59-A6C34878D82A}">
                    <a16:rowId xmlns:a16="http://schemas.microsoft.com/office/drawing/2014/main" val="2619340287"/>
                  </a:ext>
                </a:extLst>
              </a:tr>
              <a:tr h="370840">
                <a:tc>
                  <a:txBody>
                    <a:bodyPr/>
                    <a:lstStyle/>
                    <a:p>
                      <a:r>
                        <a:rPr lang="zh-CN" altLang="en-US" dirty="0"/>
                        <a:t>对特权的使用、用户和管理、安全的更改策略、重新启动、关机和系统时间的成功审核</a:t>
                      </a:r>
                    </a:p>
                  </a:txBody>
                  <a:tcPr/>
                </a:tc>
                <a:tc>
                  <a:txBody>
                    <a:bodyPr/>
                    <a:lstStyle/>
                    <a:p>
                      <a:r>
                        <a:rPr lang="zh-CN" altLang="en-US" dirty="0"/>
                        <a:t>特权滥用</a:t>
                      </a:r>
                    </a:p>
                  </a:txBody>
                  <a:tcPr/>
                </a:tc>
                <a:extLst>
                  <a:ext uri="{0D108BD9-81ED-4DB2-BD59-A6C34878D82A}">
                    <a16:rowId xmlns:a16="http://schemas.microsoft.com/office/drawing/2014/main" val="2696847163"/>
                  </a:ext>
                </a:extLst>
              </a:tr>
              <a:tr h="370840">
                <a:tc>
                  <a:txBody>
                    <a:bodyPr/>
                    <a:lstStyle/>
                    <a:p>
                      <a:r>
                        <a:rPr lang="zh-CN" altLang="en-US" dirty="0"/>
                        <a:t>对文件访问和对象访问事件的成功和失败的审核，文件管理员对可疑用户或组对敏感性文件读写访问进行成功和失败的审核</a:t>
                      </a:r>
                    </a:p>
                  </a:txBody>
                  <a:tcPr/>
                </a:tc>
                <a:tc>
                  <a:txBody>
                    <a:bodyPr/>
                    <a:lstStyle/>
                    <a:p>
                      <a:r>
                        <a:rPr lang="zh-CN" altLang="en-US" dirty="0"/>
                        <a:t>对敏感文件的不适当访问</a:t>
                      </a:r>
                    </a:p>
                  </a:txBody>
                  <a:tcPr/>
                </a:tc>
                <a:extLst>
                  <a:ext uri="{0D108BD9-81ED-4DB2-BD59-A6C34878D82A}">
                    <a16:rowId xmlns:a16="http://schemas.microsoft.com/office/drawing/2014/main" val="4005742259"/>
                  </a:ext>
                </a:extLst>
              </a:tr>
              <a:tr h="370840">
                <a:tc>
                  <a:txBody>
                    <a:bodyPr/>
                    <a:lstStyle/>
                    <a:p>
                      <a:r>
                        <a:rPr lang="zh-CN" altLang="en-US" dirty="0"/>
                        <a:t>对文件访问打印机和对象访问事件的成功和失败的审核。打印管理器对那些由可疑用户或组访问进行成功和失败的审核</a:t>
                      </a:r>
                    </a:p>
                  </a:txBody>
                  <a:tcPr/>
                </a:tc>
                <a:tc>
                  <a:txBody>
                    <a:bodyPr/>
                    <a:lstStyle/>
                    <a:p>
                      <a:r>
                        <a:rPr lang="zh-CN" altLang="en-US" dirty="0"/>
                        <a:t>打印机的不适当访问</a:t>
                      </a:r>
                    </a:p>
                  </a:txBody>
                  <a:tcPr/>
                </a:tc>
                <a:extLst>
                  <a:ext uri="{0D108BD9-81ED-4DB2-BD59-A6C34878D82A}">
                    <a16:rowId xmlns:a16="http://schemas.microsoft.com/office/drawing/2014/main" val="2419192196"/>
                  </a:ext>
                </a:extLst>
              </a:tr>
              <a:tr h="370840">
                <a:tc>
                  <a:txBody>
                    <a:bodyPr/>
                    <a:lstStyle/>
                    <a:p>
                      <a:r>
                        <a:rPr lang="zh-CN" altLang="en-US" dirty="0"/>
                        <a:t>为程序文件（</a:t>
                      </a:r>
                      <a:r>
                        <a:rPr lang="en-US" altLang="zh-CN" dirty="0"/>
                        <a:t>exe</a:t>
                      </a:r>
                      <a:r>
                        <a:rPr lang="zh-CN" altLang="en-US" dirty="0"/>
                        <a:t>和</a:t>
                      </a:r>
                      <a:r>
                        <a:rPr lang="en-US" altLang="zh-CN" dirty="0" err="1"/>
                        <a:t>dll</a:t>
                      </a:r>
                      <a:r>
                        <a:rPr lang="zh-CN" altLang="en-US" dirty="0"/>
                        <a:t>）的写入访问进行的成功和失败审核。成功和失败的审核追踪过程，执行可疑程序，检查意外修改程序文件和意外进程创建的安全日志</a:t>
                      </a:r>
                    </a:p>
                  </a:txBody>
                  <a:tcPr/>
                </a:tc>
                <a:tc>
                  <a:txBody>
                    <a:bodyPr/>
                    <a:lstStyle/>
                    <a:p>
                      <a:r>
                        <a:rPr lang="zh-CN" altLang="en-US" dirty="0"/>
                        <a:t>病毒</a:t>
                      </a:r>
                    </a:p>
                  </a:txBody>
                  <a:tcPr/>
                </a:tc>
                <a:extLst>
                  <a:ext uri="{0D108BD9-81ED-4DB2-BD59-A6C34878D82A}">
                    <a16:rowId xmlns:a16="http://schemas.microsoft.com/office/drawing/2014/main" val="830919125"/>
                  </a:ext>
                </a:extLst>
              </a:tr>
            </a:tbl>
          </a:graphicData>
        </a:graphic>
      </p:graphicFrame>
    </p:spTree>
    <p:extLst>
      <p:ext uri="{BB962C8B-B14F-4D97-AF65-F5344CB8AC3E}">
        <p14:creationId xmlns:p14="http://schemas.microsoft.com/office/powerpoint/2010/main" val="960572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457200">
              <a:lnSpc>
                <a:spcPct val="150000"/>
              </a:lnSpc>
              <a:buNone/>
            </a:pPr>
            <a:r>
              <a:rPr lang="zh-CN" altLang="en-US" sz="1800" dirty="0"/>
              <a:t>每个对象都带有一组安全信息或安全描述符。安全描述符部分指定了可以访问对象的组或用户，以及授予这些组或对象的访问类型</a:t>
            </a:r>
            <a:r>
              <a:rPr lang="en-US" altLang="zh-CN" sz="1800" dirty="0"/>
              <a:t>(</a:t>
            </a:r>
            <a:r>
              <a:rPr lang="zh-CN" altLang="en-US" sz="1800" dirty="0"/>
              <a:t>权限</a:t>
            </a:r>
            <a:r>
              <a:rPr lang="en-US" altLang="zh-CN" sz="1800" dirty="0"/>
              <a:t>)</a:t>
            </a:r>
            <a:r>
              <a:rPr lang="zh-CN" altLang="en-US" sz="1800" dirty="0"/>
              <a:t>。安全描述符中的这一部分称为自由访问控制列表</a:t>
            </a:r>
            <a:r>
              <a:rPr lang="en-US" altLang="zh-CN" sz="1800" dirty="0"/>
              <a:t>(DACL)</a:t>
            </a:r>
            <a:r>
              <a:rPr lang="zh-CN" altLang="en-US" sz="1800" dirty="0"/>
              <a:t>。 除了包含权限信息外，，对象的安全描述符还包括审核信息。审核信息被称为系统访问控制列表</a:t>
            </a:r>
            <a:r>
              <a:rPr lang="en-US" altLang="zh-CN" sz="1800" dirty="0"/>
              <a:t>(SACL)</a:t>
            </a:r>
            <a:r>
              <a:rPr lang="zh-CN" altLang="en-US" sz="1800" dirty="0"/>
              <a:t>。</a:t>
            </a:r>
            <a:r>
              <a:rPr lang="en-US" altLang="zh-CN" sz="1800" dirty="0"/>
              <a:t>SACL </a:t>
            </a:r>
            <a:r>
              <a:rPr lang="zh-CN" altLang="en-US" sz="1800" dirty="0"/>
              <a:t>特别指定了以下操作：</a:t>
            </a:r>
            <a:endParaRPr lang="en-US" altLang="zh-CN" sz="1800" dirty="0"/>
          </a:p>
          <a:p>
            <a:pPr>
              <a:lnSpc>
                <a:spcPct val="150000"/>
              </a:lnSpc>
            </a:pPr>
            <a:r>
              <a:rPr lang="zh-CN" altLang="en-US" sz="1800" dirty="0"/>
              <a:t>访问对象时要审核的组和用户账户。</a:t>
            </a:r>
          </a:p>
          <a:p>
            <a:pPr>
              <a:lnSpc>
                <a:spcPct val="150000"/>
              </a:lnSpc>
            </a:pPr>
            <a:r>
              <a:rPr lang="zh-CN" altLang="en-US" sz="1800" dirty="0"/>
              <a:t>对于每个组或用户需要审核的访问事件。修改文件就是个访问事件的例子。</a:t>
            </a:r>
            <a:endParaRPr lang="en-US" altLang="zh-CN" sz="1800" dirty="0"/>
          </a:p>
          <a:p>
            <a:pPr>
              <a:lnSpc>
                <a:spcPct val="150000"/>
              </a:lnSpc>
            </a:pPr>
            <a:r>
              <a:rPr lang="zh-CN" altLang="en-US" sz="1800" dirty="0"/>
              <a:t>基于对象的 </a:t>
            </a:r>
            <a:r>
              <a:rPr lang="en-US" altLang="zh-CN" sz="1800" dirty="0"/>
              <a:t>DACL </a:t>
            </a:r>
            <a:r>
              <a:rPr lang="zh-CN" altLang="en-US" sz="1800" dirty="0"/>
              <a:t>中授予的每个组或用户的权限的每个访问事件的成功或失败属性。</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文件权限审核对象</a:t>
            </a:r>
          </a:p>
        </p:txBody>
      </p:sp>
    </p:spTree>
    <p:extLst>
      <p:ext uri="{BB962C8B-B14F-4D97-AF65-F5344CB8AC3E}">
        <p14:creationId xmlns:p14="http://schemas.microsoft.com/office/powerpoint/2010/main" val="1257115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457200">
              <a:lnSpc>
                <a:spcPct val="150000"/>
              </a:lnSpc>
              <a:buNone/>
            </a:pPr>
            <a:r>
              <a:rPr lang="zh-CN" altLang="en-US" sz="1800" dirty="0"/>
              <a:t>共享文件夹权限具有以下特点：</a:t>
            </a:r>
          </a:p>
          <a:p>
            <a:pPr>
              <a:lnSpc>
                <a:spcPct val="150000"/>
              </a:lnSpc>
            </a:pPr>
            <a:r>
              <a:rPr lang="zh-CN" altLang="en-US" sz="1800" dirty="0"/>
              <a:t>共享文件夹权限只适用于文件夹，而不适用于单独的文件，并且只能为整个共享文件夹设置共享权限，而不能对该共享文件夹中的文件或子文件夹进行设置。所以，共享文件夹权限不如</a:t>
            </a:r>
            <a:r>
              <a:rPr lang="en-US" altLang="zh-CN" sz="1800" dirty="0"/>
              <a:t>NTFS </a:t>
            </a:r>
            <a:r>
              <a:rPr lang="zh-CN" altLang="en-US" sz="1800" dirty="0"/>
              <a:t>文件系统权限详细。</a:t>
            </a:r>
            <a:endParaRPr lang="en-US" altLang="zh-CN" sz="1800" dirty="0"/>
          </a:p>
          <a:p>
            <a:pPr>
              <a:lnSpc>
                <a:spcPct val="150000"/>
              </a:lnSpc>
            </a:pPr>
            <a:r>
              <a:rPr lang="zh-CN" altLang="en-US" sz="1800" dirty="0"/>
              <a:t>共享文件夹权限并不对直接登录到计算机上的用户起作用，它们只适用于通过网络连接该文件夹的用户，共享权限对直接登录到服务器上的用户是无效的。</a:t>
            </a:r>
            <a:endParaRPr lang="en-US" altLang="zh-CN" sz="1800" dirty="0"/>
          </a:p>
          <a:p>
            <a:pPr>
              <a:lnSpc>
                <a:spcPct val="150000"/>
              </a:lnSpc>
            </a:pPr>
            <a:r>
              <a:rPr lang="zh-CN" altLang="en-US" sz="1800" dirty="0"/>
              <a:t>在 </a:t>
            </a:r>
            <a:r>
              <a:rPr lang="en-US" altLang="zh-CN" sz="1800" dirty="0"/>
              <a:t>FAT/FAT32 </a:t>
            </a:r>
            <a:r>
              <a:rPr lang="zh-CN" altLang="en-US" sz="1800" dirty="0"/>
              <a:t>系统卷上，共享文件夹权限是保证网络资源被安全访问的唯一方法。</a:t>
            </a:r>
            <a:r>
              <a:rPr lang="en-US" altLang="zh-CN" sz="1800" dirty="0"/>
              <a:t>NTFS </a:t>
            </a:r>
            <a:r>
              <a:rPr lang="zh-CN" altLang="en-US" sz="1800" dirty="0"/>
              <a:t>权限不适用于 </a:t>
            </a:r>
            <a:r>
              <a:rPr lang="en-US" altLang="zh-CN" sz="1800" dirty="0"/>
              <a:t>FAT/FAT32 </a:t>
            </a:r>
            <a:r>
              <a:rPr lang="zh-CN" altLang="en-US" sz="1800" dirty="0"/>
              <a:t>卷。</a:t>
            </a:r>
          </a:p>
          <a:p>
            <a:pPr>
              <a:lnSpc>
                <a:spcPct val="150000"/>
              </a:lnSpc>
            </a:pPr>
            <a:r>
              <a:rPr lang="zh-CN" altLang="en-US" sz="1800" dirty="0"/>
              <a:t>默认的共享文件夹权限是读取，并被指定给 </a:t>
            </a:r>
            <a:r>
              <a:rPr lang="en-US" altLang="zh-CN" sz="1800" dirty="0"/>
              <a:t>Everyone </a:t>
            </a:r>
            <a:r>
              <a:rPr lang="zh-CN" altLang="en-US" sz="1800" dirty="0"/>
              <a:t>组。</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共享文件夹权限</a:t>
            </a:r>
          </a:p>
        </p:txBody>
      </p:sp>
    </p:spTree>
    <p:extLst>
      <p:ext uri="{BB962C8B-B14F-4D97-AF65-F5344CB8AC3E}">
        <p14:creationId xmlns:p14="http://schemas.microsoft.com/office/powerpoint/2010/main" val="36042070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695400" y="1556792"/>
            <a:ext cx="10657184" cy="4968552"/>
          </a:xfrm>
        </p:spPr>
        <p:txBody>
          <a:bodyPr/>
          <a:lstStyle/>
          <a:p>
            <a:pPr marL="0" indent="457200">
              <a:lnSpc>
                <a:spcPct val="150000"/>
              </a:lnSpc>
              <a:buNone/>
            </a:pPr>
            <a:r>
              <a:rPr lang="zh-CN" altLang="en-US" sz="1800" dirty="0"/>
              <a:t>当在 </a:t>
            </a:r>
            <a:r>
              <a:rPr lang="en-US" altLang="zh-CN" sz="1800" dirty="0"/>
              <a:t>NTFS </a:t>
            </a:r>
            <a:r>
              <a:rPr lang="zh-CN" altLang="en-US" sz="1800" dirty="0"/>
              <a:t>卷上为共享文件夹授予权限时，应当遵守下述规则：</a:t>
            </a:r>
          </a:p>
          <a:p>
            <a:pPr>
              <a:lnSpc>
                <a:spcPct val="150000"/>
              </a:lnSpc>
            </a:pPr>
            <a:r>
              <a:rPr lang="zh-CN" altLang="en-US" sz="1800" dirty="0"/>
              <a:t>可以对共享文件夹中的文件和子文件夹应用 </a:t>
            </a:r>
            <a:r>
              <a:rPr lang="en-US" altLang="zh-CN" sz="1800" dirty="0"/>
              <a:t>NTFS </a:t>
            </a:r>
            <a:r>
              <a:rPr lang="zh-CN" altLang="en-US" sz="1800" dirty="0"/>
              <a:t>权限。可以对共享文件夹中包含的每个文件和子文件夹应用不同的 </a:t>
            </a:r>
            <a:r>
              <a:rPr lang="en-US" altLang="zh-CN" sz="1800" dirty="0"/>
              <a:t>NTFS </a:t>
            </a:r>
            <a:r>
              <a:rPr lang="zh-CN" altLang="en-US" sz="1800" dirty="0"/>
              <a:t>权限。</a:t>
            </a:r>
            <a:endParaRPr lang="en-US" altLang="zh-CN" sz="1800" dirty="0"/>
          </a:p>
          <a:p>
            <a:pPr>
              <a:lnSpc>
                <a:spcPct val="150000"/>
              </a:lnSpc>
            </a:pPr>
            <a:r>
              <a:rPr lang="zh-CN" altLang="en-US" sz="1800" dirty="0"/>
              <a:t>除共享文件夹权限外，用户必须要有该共享文件夹包含的文件和子文件夹的 </a:t>
            </a:r>
            <a:r>
              <a:rPr lang="en-US" altLang="zh-CN" sz="1800" dirty="0"/>
              <a:t>NTFS </a:t>
            </a:r>
            <a:r>
              <a:rPr lang="zh-CN" altLang="en-US" sz="1800" dirty="0"/>
              <a:t>权限，才能访问那些文件和子文件夹。在 </a:t>
            </a:r>
            <a:r>
              <a:rPr lang="en-US" altLang="zh-CN" sz="1800" dirty="0"/>
              <a:t>FAT </a:t>
            </a:r>
            <a:r>
              <a:rPr lang="zh-CN" altLang="en-US" sz="1800" dirty="0"/>
              <a:t>卷上，共享文件夹权限是保护该共享文件夹中的文件和子文件夹的唯一权限。</a:t>
            </a:r>
            <a:endParaRPr lang="en-US" altLang="zh-CN" sz="1800" dirty="0"/>
          </a:p>
          <a:p>
            <a:pPr>
              <a:lnSpc>
                <a:spcPct val="150000"/>
              </a:lnSpc>
            </a:pPr>
            <a:r>
              <a:rPr lang="zh-CN" altLang="en-US" sz="1800" dirty="0"/>
              <a:t>在 </a:t>
            </a:r>
            <a:r>
              <a:rPr lang="en-US" altLang="zh-CN" sz="1800" dirty="0"/>
              <a:t>NTFS </a:t>
            </a:r>
            <a:r>
              <a:rPr lang="zh-CN" altLang="en-US" sz="1800" dirty="0"/>
              <a:t>卷上必须要求有 </a:t>
            </a:r>
            <a:r>
              <a:rPr lang="en-US" altLang="zh-CN" sz="1800" dirty="0"/>
              <a:t>NTFS </a:t>
            </a:r>
            <a:r>
              <a:rPr lang="zh-CN" altLang="en-US" sz="1800" dirty="0"/>
              <a:t>权限。默认情况下，</a:t>
            </a:r>
            <a:r>
              <a:rPr lang="en-US" altLang="zh-CN" sz="1800" dirty="0"/>
              <a:t>Everyone </a:t>
            </a:r>
            <a:r>
              <a:rPr lang="zh-CN" altLang="en-US" sz="1800" dirty="0"/>
              <a:t>组具有“完全控制”权限。</a:t>
            </a:r>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共享文件夹权限</a:t>
            </a:r>
          </a:p>
        </p:txBody>
      </p:sp>
    </p:spTree>
    <p:extLst>
      <p:ext uri="{BB962C8B-B14F-4D97-AF65-F5344CB8AC3E}">
        <p14:creationId xmlns:p14="http://schemas.microsoft.com/office/powerpoint/2010/main" val="1307940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4901094" cy="5229200"/>
          </a:xfrm>
        </p:spPr>
        <p:txBody>
          <a:bodyPr/>
          <a:lstStyle/>
          <a:p>
            <a:pPr>
              <a:lnSpc>
                <a:spcPct val="150000"/>
              </a:lnSpc>
            </a:pPr>
            <a:r>
              <a:rPr lang="zh-CN" altLang="en-US" sz="1800" dirty="0"/>
              <a:t>使用</a:t>
            </a:r>
            <a:r>
              <a:rPr lang="en-US" altLang="zh-CN" sz="1800" dirty="0" err="1"/>
              <a:t>cacls</a:t>
            </a:r>
            <a:r>
              <a:rPr lang="zh-CN" altLang="en-US" sz="1800" dirty="0"/>
              <a:t>命令更改文件或文件夹权限</a:t>
            </a:r>
            <a:endParaRPr lang="en-US" altLang="zh-CN" sz="1800" dirty="0"/>
          </a:p>
          <a:p>
            <a:pPr>
              <a:lnSpc>
                <a:spcPct val="150000"/>
              </a:lnSpc>
              <a:buFont typeface="+mj-lt"/>
              <a:buAutoNum type="arabicPeriod"/>
            </a:pPr>
            <a:r>
              <a:rPr lang="zh-CN" altLang="en-US" sz="1800" dirty="0"/>
              <a:t>查看目录和</a:t>
            </a:r>
            <a:r>
              <a:rPr lang="en-US" altLang="zh-CN" sz="1800" dirty="0"/>
              <a:t>ACL</a:t>
            </a:r>
            <a:br>
              <a:rPr lang="en-US" altLang="zh-CN" sz="1800" dirty="0"/>
            </a:br>
            <a:r>
              <a:rPr lang="en-US" altLang="zh-CN" sz="1800" dirty="0" err="1"/>
              <a:t>cacls</a:t>
            </a:r>
            <a:r>
              <a:rPr lang="en-US" altLang="zh-CN" sz="1800" dirty="0"/>
              <a:t> </a:t>
            </a:r>
            <a:r>
              <a:rPr lang="zh-CN" altLang="en-US" sz="1800" dirty="0"/>
              <a:t>文件夹</a:t>
            </a:r>
            <a:endParaRPr lang="en-US" altLang="zh-CN" sz="1800" dirty="0"/>
          </a:p>
          <a:p>
            <a:pPr>
              <a:lnSpc>
                <a:spcPct val="150000"/>
              </a:lnSpc>
              <a:buFont typeface="+mj-lt"/>
              <a:buAutoNum type="arabicPeriod"/>
            </a:pPr>
            <a:r>
              <a:rPr lang="zh-CN" altLang="en-US" sz="1800" dirty="0"/>
              <a:t>修改目录和</a:t>
            </a:r>
            <a:r>
              <a:rPr lang="en-US" altLang="zh-CN" sz="1800" dirty="0"/>
              <a:t>ACL</a:t>
            </a:r>
            <a:br>
              <a:rPr lang="en-US" altLang="zh-CN" sz="1800" dirty="0"/>
            </a:br>
            <a:r>
              <a:rPr lang="zh-CN" altLang="en-US" sz="1800" dirty="0"/>
              <a:t>完全控制权</a:t>
            </a:r>
            <a:r>
              <a:rPr lang="en-US" altLang="zh-CN" sz="1800" dirty="0" err="1"/>
              <a:t>cacls</a:t>
            </a:r>
            <a:r>
              <a:rPr lang="en-US" altLang="zh-CN" sz="1800" dirty="0"/>
              <a:t> test</a:t>
            </a:r>
            <a:r>
              <a:rPr lang="zh-CN" altLang="en-US" sz="1800" dirty="0"/>
              <a:t> </a:t>
            </a:r>
            <a:r>
              <a:rPr lang="en-US" altLang="zh-CN" sz="1800" dirty="0"/>
              <a:t>/t /e /c /g user</a:t>
            </a:r>
            <a:r>
              <a:rPr lang="zh-CN" altLang="en-US" sz="1800" dirty="0"/>
              <a:t>：</a:t>
            </a:r>
            <a:r>
              <a:rPr lang="en-US" altLang="zh-CN" sz="1800" dirty="0"/>
              <a:t>f</a:t>
            </a:r>
            <a:br>
              <a:rPr lang="en-US" altLang="zh-CN" sz="1800" dirty="0"/>
            </a:br>
            <a:r>
              <a:rPr lang="zh-CN" altLang="en-US" sz="1800" dirty="0"/>
              <a:t>只读权限</a:t>
            </a:r>
            <a:r>
              <a:rPr lang="en-US" altLang="zh-CN" sz="1800" dirty="0" err="1"/>
              <a:t>cacls</a:t>
            </a:r>
            <a:r>
              <a:rPr lang="en-US" altLang="zh-CN" sz="1800" dirty="0"/>
              <a:t> test</a:t>
            </a:r>
            <a:r>
              <a:rPr lang="zh-CN" altLang="en-US" sz="1800" dirty="0"/>
              <a:t> </a:t>
            </a:r>
            <a:r>
              <a:rPr lang="en-US" altLang="zh-CN" sz="1800" dirty="0"/>
              <a:t>/t /e /c /p user</a:t>
            </a:r>
            <a:r>
              <a:rPr lang="zh-CN" altLang="en-US" sz="1800" dirty="0"/>
              <a:t>：</a:t>
            </a:r>
            <a:r>
              <a:rPr lang="en-US" altLang="zh-CN" sz="1800" dirty="0"/>
              <a:t>f</a:t>
            </a:r>
            <a:br>
              <a:rPr lang="en-US" altLang="zh-CN" sz="1800" dirty="0"/>
            </a:br>
            <a:r>
              <a:rPr lang="zh-CN" altLang="en-US" sz="1800" dirty="0"/>
              <a:t>撤销权限</a:t>
            </a:r>
            <a:r>
              <a:rPr lang="en-US" altLang="zh-CN" sz="1800" dirty="0" err="1"/>
              <a:t>cacls</a:t>
            </a:r>
            <a:r>
              <a:rPr lang="en-US" altLang="zh-CN" sz="1800" dirty="0"/>
              <a:t> test</a:t>
            </a:r>
            <a:r>
              <a:rPr lang="zh-CN" altLang="en-US" sz="1800" dirty="0"/>
              <a:t> </a:t>
            </a:r>
            <a:r>
              <a:rPr lang="en-US" altLang="zh-CN" sz="1800" dirty="0"/>
              <a:t>/t /e /c /r user</a:t>
            </a:r>
            <a:r>
              <a:rPr lang="zh-CN" altLang="en-US" sz="1800" dirty="0"/>
              <a:t>：</a:t>
            </a:r>
            <a:r>
              <a:rPr lang="en-US" altLang="zh-CN" sz="1800" dirty="0"/>
              <a:t>f</a:t>
            </a:r>
            <a:br>
              <a:rPr lang="en-US" altLang="zh-CN" sz="1800" dirty="0"/>
            </a:br>
            <a:r>
              <a:rPr lang="zh-CN" altLang="en-US" sz="1800" dirty="0"/>
              <a:t>拒绝用户访问</a:t>
            </a:r>
            <a:r>
              <a:rPr lang="en-US" altLang="zh-CN" sz="1800" dirty="0" err="1"/>
              <a:t>cacls</a:t>
            </a:r>
            <a:r>
              <a:rPr lang="en-US" altLang="zh-CN" sz="1800" dirty="0"/>
              <a:t> test</a:t>
            </a:r>
            <a:r>
              <a:rPr lang="zh-CN" altLang="en-US" sz="1800" dirty="0"/>
              <a:t> </a:t>
            </a:r>
            <a:r>
              <a:rPr lang="en-US" altLang="zh-CN" sz="1800" dirty="0"/>
              <a:t>/t /e /c /d user</a:t>
            </a:r>
            <a:r>
              <a:rPr lang="zh-CN" altLang="en-US" sz="1800" dirty="0"/>
              <a:t>：</a:t>
            </a:r>
            <a:r>
              <a:rPr lang="en-US" altLang="zh-CN" sz="1800" dirty="0"/>
              <a:t>f</a:t>
            </a:r>
            <a:br>
              <a:rPr lang="en-US" altLang="zh-CN" sz="1800" dirty="0"/>
            </a:b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文件系统安全</a:t>
            </a:r>
          </a:p>
        </p:txBody>
      </p:sp>
      <p:pic>
        <p:nvPicPr>
          <p:cNvPr id="2" name="图片 1">
            <a:extLst>
              <a:ext uri="{FF2B5EF4-FFF2-40B4-BE49-F238E27FC236}">
                <a16:creationId xmlns:a16="http://schemas.microsoft.com/office/drawing/2014/main" id="{58FDD8CC-79D6-468D-B9E0-23AFBE851342}"/>
              </a:ext>
            </a:extLst>
          </p:cNvPr>
          <p:cNvPicPr>
            <a:picLocks noChangeAspect="1"/>
          </p:cNvPicPr>
          <p:nvPr/>
        </p:nvPicPr>
        <p:blipFill>
          <a:blip r:embed="rId3"/>
          <a:stretch>
            <a:fillRect/>
          </a:stretch>
        </p:blipFill>
        <p:spPr>
          <a:xfrm>
            <a:off x="5510694" y="1196752"/>
            <a:ext cx="6180952" cy="2657143"/>
          </a:xfrm>
          <a:prstGeom prst="rect">
            <a:avLst/>
          </a:prstGeom>
        </p:spPr>
      </p:pic>
      <p:pic>
        <p:nvPicPr>
          <p:cNvPr id="3" name="图片 2">
            <a:extLst>
              <a:ext uri="{FF2B5EF4-FFF2-40B4-BE49-F238E27FC236}">
                <a16:creationId xmlns:a16="http://schemas.microsoft.com/office/drawing/2014/main" id="{3F1E01ED-D8A4-4776-A64B-65C90A47418E}"/>
              </a:ext>
            </a:extLst>
          </p:cNvPr>
          <p:cNvPicPr>
            <a:picLocks noChangeAspect="1"/>
          </p:cNvPicPr>
          <p:nvPr/>
        </p:nvPicPr>
        <p:blipFill>
          <a:blip r:embed="rId4"/>
          <a:stretch>
            <a:fillRect/>
          </a:stretch>
        </p:blipFill>
        <p:spPr>
          <a:xfrm>
            <a:off x="5495958" y="1931440"/>
            <a:ext cx="6432690" cy="2628571"/>
          </a:xfrm>
          <a:prstGeom prst="rect">
            <a:avLst/>
          </a:prstGeom>
        </p:spPr>
      </p:pic>
    </p:spTree>
    <p:extLst>
      <p:ext uri="{BB962C8B-B14F-4D97-AF65-F5344CB8AC3E}">
        <p14:creationId xmlns:p14="http://schemas.microsoft.com/office/powerpoint/2010/main" val="22799610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104456"/>
          </a:xfrm>
        </p:spPr>
        <p:txBody>
          <a:bodyPr/>
          <a:lstStyle/>
          <a:p>
            <a:pPr>
              <a:lnSpc>
                <a:spcPct val="150000"/>
              </a:lnSpc>
            </a:pPr>
            <a:r>
              <a:rPr lang="en-US" altLang="zh-CN" sz="1800" dirty="0"/>
              <a:t>Windows</a:t>
            </a:r>
            <a:r>
              <a:rPr lang="zh-CN" altLang="en-US" sz="1800" dirty="0"/>
              <a:t>日志分类</a:t>
            </a:r>
            <a:endParaRPr lang="en-US" altLang="zh-CN" sz="1800" dirty="0"/>
          </a:p>
          <a:p>
            <a:pPr>
              <a:lnSpc>
                <a:spcPct val="150000"/>
              </a:lnSpc>
              <a:buFont typeface="+mj-lt"/>
              <a:buAutoNum type="arabicPeriod"/>
            </a:pPr>
            <a:r>
              <a:rPr lang="en-US" altLang="zh-CN" sz="1800" dirty="0"/>
              <a:t>Windows</a:t>
            </a:r>
            <a:r>
              <a:rPr lang="zh-CN" altLang="en-US" sz="1800" dirty="0"/>
              <a:t>系统日志（包括应用程序、安全、安装程序、系统和转发的事件）</a:t>
            </a:r>
            <a:endParaRPr lang="en-US" altLang="zh-CN" sz="1800" dirty="0"/>
          </a:p>
          <a:p>
            <a:pPr>
              <a:lnSpc>
                <a:spcPct val="150000"/>
              </a:lnSpc>
              <a:buFont typeface="+mj-lt"/>
              <a:buAutoNum type="arabicPeriod"/>
            </a:pPr>
            <a:r>
              <a:rPr lang="zh-CN" altLang="en-US" sz="1800" dirty="0"/>
              <a:t>服务器角色日志</a:t>
            </a:r>
            <a:endParaRPr lang="en-US" altLang="zh-CN" sz="1800" dirty="0"/>
          </a:p>
          <a:p>
            <a:pPr>
              <a:lnSpc>
                <a:spcPct val="150000"/>
              </a:lnSpc>
              <a:buFont typeface="+mj-lt"/>
              <a:buAutoNum type="arabicPeriod"/>
            </a:pPr>
            <a:r>
              <a:rPr lang="zh-CN" altLang="en-US" sz="1800" dirty="0"/>
              <a:t>应用程序日志</a:t>
            </a:r>
            <a:endParaRPr lang="en-US" altLang="zh-CN" sz="1800" dirty="0"/>
          </a:p>
          <a:p>
            <a:pPr>
              <a:lnSpc>
                <a:spcPct val="150000"/>
              </a:lnSpc>
              <a:buFont typeface="+mj-lt"/>
              <a:buAutoNum type="arabicPeriod"/>
            </a:pPr>
            <a:r>
              <a:rPr lang="zh-CN" altLang="en-US" sz="1800" dirty="0"/>
              <a:t>服务日志</a:t>
            </a:r>
            <a:endParaRPr lang="en-US" altLang="zh-CN" sz="1800" dirty="0"/>
          </a:p>
          <a:p>
            <a:pPr>
              <a:lnSpc>
                <a:spcPct val="150000"/>
              </a:lnSpc>
            </a:pPr>
            <a:r>
              <a:rPr lang="zh-CN" altLang="en-US" sz="1800" dirty="0"/>
              <a:t>事件日志基本信息</a:t>
            </a:r>
            <a:endParaRPr lang="en-US" altLang="zh-CN" sz="1800" dirty="0"/>
          </a:p>
          <a:p>
            <a:pPr marL="0" indent="0">
              <a:lnSpc>
                <a:spcPct val="150000"/>
              </a:lnSpc>
              <a:buNone/>
            </a:pPr>
            <a:r>
              <a:rPr lang="zh-CN" altLang="en-US" sz="1800" dirty="0"/>
              <a:t>日志主要记录行为当前的日期、时间、用户、计算机、信息来源、事件、类型、分类等信息</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21135735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104456"/>
          </a:xfrm>
        </p:spPr>
        <p:txBody>
          <a:bodyPr/>
          <a:lstStyle/>
          <a:p>
            <a:pPr>
              <a:lnSpc>
                <a:spcPct val="150000"/>
              </a:lnSpc>
            </a:pPr>
            <a:r>
              <a:rPr lang="zh-CN" altLang="en-US" sz="1800" dirty="0"/>
              <a:t>事件类型及描述</a:t>
            </a:r>
            <a:endParaRPr lang="en-US" altLang="zh-CN" sz="1800" dirty="0"/>
          </a:p>
          <a:p>
            <a:pPr marL="0" indent="0">
              <a:lnSpc>
                <a:spcPct val="150000"/>
              </a:lnSpc>
              <a:buNone/>
            </a:pP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graphicFrame>
        <p:nvGraphicFramePr>
          <p:cNvPr id="2" name="表格 1">
            <a:extLst>
              <a:ext uri="{FF2B5EF4-FFF2-40B4-BE49-F238E27FC236}">
                <a16:creationId xmlns:a16="http://schemas.microsoft.com/office/drawing/2014/main" id="{14B9C46B-0109-4628-B340-0ADC25F474FB}"/>
              </a:ext>
            </a:extLst>
          </p:cNvPr>
          <p:cNvGraphicFramePr>
            <a:graphicFrameLocks noGrp="1"/>
          </p:cNvGraphicFramePr>
          <p:nvPr>
            <p:extLst>
              <p:ext uri="{D42A27DB-BD31-4B8C-83A1-F6EECF244321}">
                <p14:modId xmlns:p14="http://schemas.microsoft.com/office/powerpoint/2010/main" val="1122223343"/>
              </p:ext>
            </p:extLst>
          </p:nvPr>
        </p:nvGraphicFramePr>
        <p:xfrm>
          <a:off x="911424" y="2348880"/>
          <a:ext cx="10081120" cy="3744419"/>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692018994"/>
                    </a:ext>
                  </a:extLst>
                </a:gridCol>
                <a:gridCol w="8280920">
                  <a:extLst>
                    <a:ext uri="{9D8B030D-6E8A-4147-A177-3AD203B41FA5}">
                      <a16:colId xmlns:a16="http://schemas.microsoft.com/office/drawing/2014/main" val="1472259180"/>
                    </a:ext>
                  </a:extLst>
                </a:gridCol>
              </a:tblGrid>
              <a:tr h="534917">
                <a:tc>
                  <a:txBody>
                    <a:bodyPr/>
                    <a:lstStyle/>
                    <a:p>
                      <a:r>
                        <a:rPr lang="zh-CN" altLang="en-US" dirty="0"/>
                        <a:t>事件类型</a:t>
                      </a:r>
                      <a:endParaRPr lang="en-US" altLang="zh-CN" dirty="0"/>
                    </a:p>
                  </a:txBody>
                  <a:tcPr/>
                </a:tc>
                <a:tc>
                  <a:txBody>
                    <a:bodyPr/>
                    <a:lstStyle/>
                    <a:p>
                      <a:endParaRPr lang="zh-CN" altLang="en-US"/>
                    </a:p>
                  </a:txBody>
                  <a:tcPr/>
                </a:tc>
                <a:extLst>
                  <a:ext uri="{0D108BD9-81ED-4DB2-BD59-A6C34878D82A}">
                    <a16:rowId xmlns:a16="http://schemas.microsoft.com/office/drawing/2014/main" val="1648026541"/>
                  </a:ext>
                </a:extLst>
              </a:tr>
              <a:tr h="534917">
                <a:tc>
                  <a:txBody>
                    <a:bodyPr/>
                    <a:lstStyle/>
                    <a:p>
                      <a:r>
                        <a:rPr lang="zh-CN" altLang="en-US" dirty="0"/>
                        <a:t>错误</a:t>
                      </a:r>
                    </a:p>
                  </a:txBody>
                  <a:tcPr/>
                </a:tc>
                <a:tc>
                  <a:txBody>
                    <a:bodyPr/>
                    <a:lstStyle/>
                    <a:p>
                      <a:r>
                        <a:rPr lang="zh-CN" altLang="en-US" dirty="0"/>
                        <a:t>出现问题可能会影响触发事件的应用程序或组件外部的功能</a:t>
                      </a:r>
                    </a:p>
                  </a:txBody>
                  <a:tcPr/>
                </a:tc>
                <a:extLst>
                  <a:ext uri="{0D108BD9-81ED-4DB2-BD59-A6C34878D82A}">
                    <a16:rowId xmlns:a16="http://schemas.microsoft.com/office/drawing/2014/main" val="919722901"/>
                  </a:ext>
                </a:extLst>
              </a:tr>
              <a:tr h="534917">
                <a:tc>
                  <a:txBody>
                    <a:bodyPr/>
                    <a:lstStyle/>
                    <a:p>
                      <a:r>
                        <a:rPr lang="zh-CN" altLang="en-US" dirty="0"/>
                        <a:t>警告</a:t>
                      </a:r>
                    </a:p>
                  </a:txBody>
                  <a:tcPr/>
                </a:tc>
                <a:tc>
                  <a:txBody>
                    <a:bodyPr/>
                    <a:lstStyle/>
                    <a:p>
                      <a:r>
                        <a:rPr lang="zh-CN" altLang="en-US" dirty="0"/>
                        <a:t>出现问题可能会影响服务器或导致更严重的问题</a:t>
                      </a:r>
                    </a:p>
                  </a:txBody>
                  <a:tcPr/>
                </a:tc>
                <a:extLst>
                  <a:ext uri="{0D108BD9-81ED-4DB2-BD59-A6C34878D82A}">
                    <a16:rowId xmlns:a16="http://schemas.microsoft.com/office/drawing/2014/main" val="2843395878"/>
                  </a:ext>
                </a:extLst>
              </a:tr>
              <a:tr h="534917">
                <a:tc>
                  <a:txBody>
                    <a:bodyPr/>
                    <a:lstStyle/>
                    <a:p>
                      <a:r>
                        <a:rPr lang="zh-CN" altLang="en-US" dirty="0"/>
                        <a:t>信息</a:t>
                      </a:r>
                    </a:p>
                  </a:txBody>
                  <a:tcPr/>
                </a:tc>
                <a:tc>
                  <a:txBody>
                    <a:bodyPr/>
                    <a:lstStyle/>
                    <a:p>
                      <a:r>
                        <a:rPr lang="zh-CN" altLang="en-US" dirty="0"/>
                        <a:t>应用程序或组件发生了改变</a:t>
                      </a:r>
                    </a:p>
                  </a:txBody>
                  <a:tcPr/>
                </a:tc>
                <a:extLst>
                  <a:ext uri="{0D108BD9-81ED-4DB2-BD59-A6C34878D82A}">
                    <a16:rowId xmlns:a16="http://schemas.microsoft.com/office/drawing/2014/main" val="912463717"/>
                  </a:ext>
                </a:extLst>
              </a:tr>
              <a:tr h="534917">
                <a:tc>
                  <a:txBody>
                    <a:bodyPr/>
                    <a:lstStyle/>
                    <a:p>
                      <a:r>
                        <a:rPr lang="zh-CN" altLang="en-US" dirty="0"/>
                        <a:t>关键</a:t>
                      </a:r>
                    </a:p>
                  </a:txBody>
                  <a:tcPr/>
                </a:tc>
                <a:tc>
                  <a:txBody>
                    <a:bodyPr/>
                    <a:lstStyle/>
                    <a:p>
                      <a:r>
                        <a:rPr lang="zh-CN" altLang="en-US" dirty="0"/>
                        <a:t>出现故障导致触发事件的应用程序或组件无法自动恢复</a:t>
                      </a:r>
                    </a:p>
                  </a:txBody>
                  <a:tcPr/>
                </a:tc>
                <a:extLst>
                  <a:ext uri="{0D108BD9-81ED-4DB2-BD59-A6C34878D82A}">
                    <a16:rowId xmlns:a16="http://schemas.microsoft.com/office/drawing/2014/main" val="1675938935"/>
                  </a:ext>
                </a:extLst>
              </a:tr>
              <a:tr h="534917">
                <a:tc>
                  <a:txBody>
                    <a:bodyPr/>
                    <a:lstStyle/>
                    <a:p>
                      <a:r>
                        <a:rPr lang="zh-CN" altLang="en-US" dirty="0"/>
                        <a:t>审核成功</a:t>
                      </a:r>
                    </a:p>
                  </a:txBody>
                  <a:tcPr/>
                </a:tc>
                <a:tc>
                  <a:txBody>
                    <a:bodyPr/>
                    <a:lstStyle/>
                    <a:p>
                      <a:r>
                        <a:rPr lang="zh-CN" altLang="en-US" dirty="0"/>
                        <a:t>用户权限成功</a:t>
                      </a:r>
                    </a:p>
                  </a:txBody>
                  <a:tcPr/>
                </a:tc>
                <a:extLst>
                  <a:ext uri="{0D108BD9-81ED-4DB2-BD59-A6C34878D82A}">
                    <a16:rowId xmlns:a16="http://schemas.microsoft.com/office/drawing/2014/main" val="3776135822"/>
                  </a:ext>
                </a:extLst>
              </a:tr>
              <a:tr h="534917">
                <a:tc>
                  <a:txBody>
                    <a:bodyPr/>
                    <a:lstStyle/>
                    <a:p>
                      <a:r>
                        <a:rPr lang="zh-CN" altLang="en-US" dirty="0"/>
                        <a:t>审核失败</a:t>
                      </a:r>
                    </a:p>
                  </a:txBody>
                  <a:tcPr/>
                </a:tc>
                <a:tc>
                  <a:txBody>
                    <a:bodyPr/>
                    <a:lstStyle/>
                    <a:p>
                      <a:r>
                        <a:rPr lang="zh-CN" altLang="en-US" dirty="0"/>
                        <a:t>用户权限失败</a:t>
                      </a:r>
                    </a:p>
                  </a:txBody>
                  <a:tcPr/>
                </a:tc>
                <a:extLst>
                  <a:ext uri="{0D108BD9-81ED-4DB2-BD59-A6C34878D82A}">
                    <a16:rowId xmlns:a16="http://schemas.microsoft.com/office/drawing/2014/main" val="3144586793"/>
                  </a:ext>
                </a:extLst>
              </a:tr>
            </a:tbl>
          </a:graphicData>
        </a:graphic>
      </p:graphicFrame>
    </p:spTree>
    <p:extLst>
      <p:ext uri="{BB962C8B-B14F-4D97-AF65-F5344CB8AC3E}">
        <p14:creationId xmlns:p14="http://schemas.microsoft.com/office/powerpoint/2010/main" val="127041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用户身份鉴别</a:t>
            </a:r>
            <a:endParaRPr lang="zh-CN" altLang="en-US" dirty="0"/>
          </a:p>
        </p:txBody>
      </p:sp>
      <p:sp>
        <p:nvSpPr>
          <p:cNvPr id="3" name="内容占位符 2"/>
          <p:cNvSpPr>
            <a:spLocks noGrp="1"/>
          </p:cNvSpPr>
          <p:nvPr>
            <p:ph idx="1"/>
          </p:nvPr>
        </p:nvSpPr>
        <p:spPr>
          <a:xfrm>
            <a:off x="609600" y="1052736"/>
            <a:ext cx="10972800" cy="5348064"/>
          </a:xfrm>
        </p:spPr>
        <p:txBody>
          <a:bodyPr/>
          <a:lstStyle/>
          <a:p>
            <a:r>
              <a:rPr lang="zh-CN" altLang="en-US" dirty="0"/>
              <a:t>帐号信息存</a:t>
            </a:r>
            <a:r>
              <a:rPr lang="zh-CN" altLang="en-US" dirty="0" smtClean="0"/>
              <a:t>储（</a:t>
            </a:r>
            <a:r>
              <a:rPr lang="en-US" altLang="zh-CN" dirty="0" smtClean="0"/>
              <a:t>SAM:</a:t>
            </a:r>
            <a:r>
              <a:rPr lang="zh-CN" altLang="en-US" dirty="0" smtClean="0"/>
              <a:t>安全账号管理）</a:t>
            </a:r>
            <a:endParaRPr lang="en-US" altLang="zh-CN" dirty="0"/>
          </a:p>
          <a:p>
            <a:pPr lvl="1"/>
            <a:r>
              <a:rPr lang="zh-CN" altLang="en-US" dirty="0"/>
              <a:t>运行期锁</a:t>
            </a:r>
            <a:r>
              <a:rPr lang="zh-CN" altLang="en-US" dirty="0" smtClean="0"/>
              <a:t>定、存</a:t>
            </a:r>
            <a:r>
              <a:rPr lang="zh-CN" altLang="en-US" dirty="0"/>
              <a:t>储格式加密</a:t>
            </a:r>
            <a:endParaRPr lang="en-US" altLang="zh-CN" dirty="0"/>
          </a:p>
          <a:p>
            <a:pPr lvl="1"/>
            <a:r>
              <a:rPr lang="zh-CN" altLang="en-US" dirty="0" smtClean="0"/>
              <a:t>仅</a:t>
            </a:r>
            <a:r>
              <a:rPr lang="zh-CN" altLang="en-US" dirty="0"/>
              <a:t>对</a:t>
            </a:r>
            <a:r>
              <a:rPr lang="en-US" altLang="zh-CN" dirty="0"/>
              <a:t>system</a:t>
            </a:r>
            <a:r>
              <a:rPr lang="zh-CN" altLang="en-US" dirty="0"/>
              <a:t>帐号有权限，通过服务进行访</a:t>
            </a:r>
            <a:r>
              <a:rPr lang="zh-CN" altLang="en-US" dirty="0" smtClean="0"/>
              <a:t>问控制</a:t>
            </a:r>
            <a:endParaRPr lang="en-US" altLang="zh-CN" dirty="0" smtClean="0"/>
          </a:p>
          <a:p>
            <a:r>
              <a:rPr lang="en-US" altLang="zh-CN" dirty="0" smtClean="0"/>
              <a:t>Windows</a:t>
            </a:r>
            <a:r>
              <a:rPr lang="zh-CN" altLang="en-US" dirty="0" smtClean="0"/>
              <a:t>用户身份鉴别：本地登录</a:t>
            </a:r>
            <a:endParaRPr lang="en-US" altLang="zh-CN" dirty="0" smtClean="0"/>
          </a:p>
          <a:p>
            <a:pPr lvl="1"/>
            <a:r>
              <a:rPr lang="en-US" altLang="zh-CN" dirty="0" smtClean="0"/>
              <a:t>GINA</a:t>
            </a:r>
            <a:r>
              <a:rPr lang="zh-CN" altLang="en-US" dirty="0" smtClean="0"/>
              <a:t>（</a:t>
            </a:r>
            <a:r>
              <a:rPr lang="en-US" altLang="zh-CN" dirty="0"/>
              <a:t>Graphical </a:t>
            </a:r>
            <a:r>
              <a:rPr lang="en-US" altLang="zh-CN" dirty="0"/>
              <a:t>Identification and </a:t>
            </a:r>
            <a:r>
              <a:rPr lang="en-US" altLang="zh-CN" dirty="0"/>
              <a:t>Authentication:</a:t>
            </a:r>
            <a:r>
              <a:rPr lang="zh-CN" altLang="en-US" dirty="0"/>
              <a:t>图</a:t>
            </a:r>
            <a:r>
              <a:rPr lang="zh-CN" altLang="en-US" dirty="0"/>
              <a:t>形化识别和</a:t>
            </a:r>
            <a:r>
              <a:rPr lang="zh-CN" altLang="en-US" dirty="0"/>
              <a:t>验</a:t>
            </a:r>
            <a:r>
              <a:rPr lang="zh-CN" altLang="en-US" dirty="0"/>
              <a:t>证</a:t>
            </a:r>
            <a:r>
              <a:rPr lang="en-US" altLang="zh-CN" dirty="0" smtClean="0"/>
              <a:t>)</a:t>
            </a:r>
          </a:p>
          <a:p>
            <a:pPr lvl="1"/>
            <a:r>
              <a:rPr lang="en-US" altLang="zh-CN" dirty="0" smtClean="0"/>
              <a:t>LSA</a:t>
            </a:r>
            <a:r>
              <a:rPr lang="zh-CN" altLang="en-US" dirty="0" smtClean="0"/>
              <a:t>（</a:t>
            </a:r>
            <a:r>
              <a:rPr lang="en-US" altLang="zh-CN" dirty="0" smtClean="0"/>
              <a:t>Local </a:t>
            </a:r>
            <a:r>
              <a:rPr lang="en-US" altLang="zh-CN" dirty="0"/>
              <a:t>Security </a:t>
            </a:r>
            <a:r>
              <a:rPr lang="en-US" altLang="zh-CN" dirty="0" smtClean="0"/>
              <a:t>Authority</a:t>
            </a:r>
            <a:r>
              <a:rPr lang="zh-CN" altLang="en-US" dirty="0" smtClean="0"/>
              <a:t>：本</a:t>
            </a:r>
            <a:r>
              <a:rPr lang="zh-CN" altLang="en-US" dirty="0"/>
              <a:t>地安全授</a:t>
            </a:r>
            <a:r>
              <a:rPr lang="zh-CN" altLang="en-US" dirty="0" smtClean="0"/>
              <a:t>权）</a:t>
            </a:r>
            <a:endParaRPr lang="en-US" altLang="zh-CN" dirty="0" smtClean="0"/>
          </a:p>
        </p:txBody>
      </p:sp>
      <p:sp>
        <p:nvSpPr>
          <p:cNvPr id="5" name="右箭头 4"/>
          <p:cNvSpPr/>
          <p:nvPr/>
        </p:nvSpPr>
        <p:spPr>
          <a:xfrm>
            <a:off x="6597207" y="4634524"/>
            <a:ext cx="1204430" cy="841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SAM</a:t>
            </a:r>
            <a:endParaRPr lang="zh-CN" altLang="en-US" dirty="0">
              <a:solidFill>
                <a:schemeClr val="tx1"/>
              </a:solidFill>
            </a:endParaRPr>
          </a:p>
        </p:txBody>
      </p:sp>
      <p:sp>
        <p:nvSpPr>
          <p:cNvPr id="6" name="流程图: 磁盘 5"/>
          <p:cNvSpPr/>
          <p:nvPr/>
        </p:nvSpPr>
        <p:spPr>
          <a:xfrm>
            <a:off x="7801637" y="4365104"/>
            <a:ext cx="1390707" cy="13161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账</a:t>
            </a:r>
            <a:r>
              <a:rPr lang="zh-CN" altLang="en-US" dirty="0" smtClean="0">
                <a:solidFill>
                  <a:schemeClr val="tx1"/>
                </a:solidFill>
              </a:rPr>
              <a:t>户信息库</a:t>
            </a:r>
            <a:endParaRPr lang="zh-CN" altLang="en-US" dirty="0">
              <a:solidFill>
                <a:schemeClr val="tx1"/>
              </a:solidFill>
            </a:endParaRPr>
          </a:p>
        </p:txBody>
      </p:sp>
      <p:cxnSp>
        <p:nvCxnSpPr>
          <p:cNvPr id="8" name="直接箭头连接符 7"/>
          <p:cNvCxnSpPr/>
          <p:nvPr/>
        </p:nvCxnSpPr>
        <p:spPr>
          <a:xfrm>
            <a:off x="3873154" y="5023165"/>
            <a:ext cx="76468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内容占位符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776432" y="4495650"/>
            <a:ext cx="1118990" cy="111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4637838" y="4595107"/>
            <a:ext cx="810090" cy="948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GINA</a:t>
            </a:r>
            <a:endParaRPr lang="zh-CN" altLang="en-US" dirty="0">
              <a:solidFill>
                <a:schemeClr val="tx1"/>
              </a:solidFill>
            </a:endParaRPr>
          </a:p>
        </p:txBody>
      </p:sp>
      <p:sp>
        <p:nvSpPr>
          <p:cNvPr id="19" name="矩形 18"/>
          <p:cNvSpPr/>
          <p:nvPr/>
        </p:nvSpPr>
        <p:spPr>
          <a:xfrm>
            <a:off x="5787117" y="4595107"/>
            <a:ext cx="810090" cy="948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 LSA</a:t>
            </a:r>
            <a:endParaRPr lang="zh-CN" altLang="en-US" dirty="0">
              <a:solidFill>
                <a:schemeClr val="tx1"/>
              </a:solidFill>
            </a:endParaRPr>
          </a:p>
        </p:txBody>
      </p:sp>
      <p:cxnSp>
        <p:nvCxnSpPr>
          <p:cNvPr id="20" name="直接箭头连接符 19"/>
          <p:cNvCxnSpPr>
            <a:endCxn id="19" idx="1"/>
          </p:cNvCxnSpPr>
          <p:nvPr/>
        </p:nvCxnSpPr>
        <p:spPr>
          <a:xfrm>
            <a:off x="5110319" y="5041133"/>
            <a:ext cx="676799" cy="28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488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2800" dirty="0">
                <a:latin typeface="微软雅黑" panose="020B0503020204020204" pitchFamily="34" charset="-122"/>
                <a:ea typeface="微软雅黑" panose="020B0503020204020204" pitchFamily="34" charset="-122"/>
              </a:rPr>
              <a:t>Windows</a:t>
            </a:r>
            <a:r>
              <a:rPr lang="zh-CN" altLang="en-US" sz="2800" dirty="0">
                <a:latin typeface="微软雅黑" panose="020B0503020204020204" pitchFamily="34" charset="-122"/>
                <a:ea typeface="微软雅黑" panose="020B0503020204020204" pitchFamily="34" charset="-122"/>
              </a:rPr>
              <a:t>系统安全</a:t>
            </a:r>
          </a:p>
        </p:txBody>
      </p:sp>
      <p:sp>
        <p:nvSpPr>
          <p:cNvPr id="7" name="内容占位符 6"/>
          <p:cNvSpPr>
            <a:spLocks noGrp="1"/>
          </p:cNvSpPr>
          <p:nvPr>
            <p:ph idx="1"/>
          </p:nvPr>
        </p:nvSpPr>
        <p:spPr>
          <a:xfrm>
            <a:off x="500354" y="1628800"/>
            <a:ext cx="11082046" cy="4680520"/>
          </a:xfrm>
        </p:spPr>
        <p:txBody>
          <a:bodyPr/>
          <a:lstStyle/>
          <a:p>
            <a:pPr>
              <a:lnSpc>
                <a:spcPct val="150000"/>
              </a:lnSpc>
            </a:pPr>
            <a:r>
              <a:rPr lang="zh-CN" altLang="en-US" sz="1800" dirty="0"/>
              <a:t>安全性日志</a:t>
            </a:r>
            <a:endParaRPr lang="en-US" altLang="zh-CN" sz="1800" dirty="0"/>
          </a:p>
          <a:p>
            <a:pPr marL="0" indent="0">
              <a:lnSpc>
                <a:spcPct val="150000"/>
              </a:lnSpc>
              <a:buNone/>
            </a:pPr>
            <a:r>
              <a:rPr lang="zh-CN" altLang="en-US" sz="1800" dirty="0"/>
              <a:t>通过日志审核功能，可以快速检测黑客的渗透和攻击，防止非法用户的再次入侵。</a:t>
            </a:r>
            <a:endParaRPr lang="en-US" altLang="zh-CN" sz="1800" dirty="0"/>
          </a:p>
          <a:p>
            <a:pPr marL="0" indent="0">
              <a:lnSpc>
                <a:spcPct val="150000"/>
              </a:lnSpc>
              <a:buNone/>
            </a:pPr>
            <a:r>
              <a:rPr lang="zh-CN" altLang="en-US" sz="1800" dirty="0"/>
              <a:t>主要是通过以下事件策略审核：</a:t>
            </a:r>
            <a:endParaRPr lang="en-US" altLang="zh-CN" sz="1800" dirty="0"/>
          </a:p>
          <a:p>
            <a:pPr>
              <a:lnSpc>
                <a:spcPct val="150000"/>
              </a:lnSpc>
              <a:buFont typeface="+mj-lt"/>
              <a:buAutoNum type="arabicPeriod"/>
            </a:pPr>
            <a:r>
              <a:rPr lang="zh-CN" altLang="en-US" sz="1800" dirty="0"/>
              <a:t>对策略的审核</a:t>
            </a:r>
            <a:endParaRPr lang="en-US" altLang="zh-CN" sz="1800" dirty="0"/>
          </a:p>
          <a:p>
            <a:pPr>
              <a:lnSpc>
                <a:spcPct val="150000"/>
              </a:lnSpc>
              <a:buFont typeface="+mj-lt"/>
              <a:buAutoNum type="arabicPeriod"/>
            </a:pPr>
            <a:r>
              <a:rPr lang="zh-CN" altLang="en-US" sz="1800" dirty="0"/>
              <a:t>对登录成功或失败的审核</a:t>
            </a:r>
            <a:endParaRPr lang="en-US" altLang="zh-CN" sz="1800" dirty="0"/>
          </a:p>
          <a:p>
            <a:pPr>
              <a:lnSpc>
                <a:spcPct val="150000"/>
              </a:lnSpc>
              <a:buFont typeface="+mj-lt"/>
              <a:buAutoNum type="arabicPeriod"/>
            </a:pPr>
            <a:r>
              <a:rPr lang="zh-CN" altLang="en-US" sz="1800" dirty="0"/>
              <a:t>对访问对象的审核</a:t>
            </a:r>
            <a:endParaRPr lang="en-US" altLang="zh-CN" sz="1800" dirty="0"/>
          </a:p>
          <a:p>
            <a:pPr>
              <a:lnSpc>
                <a:spcPct val="150000"/>
              </a:lnSpc>
              <a:buFont typeface="+mj-lt"/>
              <a:buAutoNum type="arabicPeriod"/>
            </a:pPr>
            <a:r>
              <a:rPr lang="zh-CN" altLang="en-US" sz="1800" dirty="0"/>
              <a:t>对进程跟踪的审核</a:t>
            </a:r>
            <a:endParaRPr lang="en-US" altLang="zh-CN" sz="1800" dirty="0"/>
          </a:p>
          <a:p>
            <a:pPr>
              <a:lnSpc>
                <a:spcPct val="150000"/>
              </a:lnSpc>
              <a:buFont typeface="+mj-lt"/>
              <a:buAutoNum type="arabicPeriod"/>
            </a:pPr>
            <a:r>
              <a:rPr lang="zh-CN" altLang="en-US" sz="1800" dirty="0"/>
              <a:t>对账户管理的审核</a:t>
            </a:r>
            <a:endParaRPr lang="en-US" altLang="zh-CN" sz="1800" dirty="0"/>
          </a:p>
          <a:p>
            <a:pPr>
              <a:lnSpc>
                <a:spcPct val="150000"/>
              </a:lnSpc>
              <a:buFont typeface="+mj-lt"/>
              <a:buAutoNum type="arabicPeriod"/>
            </a:pPr>
            <a:r>
              <a:rPr lang="zh-CN" altLang="en-US" sz="1800" dirty="0"/>
              <a:t>对特权使用的审核</a:t>
            </a:r>
            <a:endParaRPr lang="en-US" altLang="zh-CN" sz="1800" dirty="0"/>
          </a:p>
          <a:p>
            <a:pPr>
              <a:lnSpc>
                <a:spcPct val="150000"/>
              </a:lnSpc>
              <a:buFont typeface="+mj-lt"/>
              <a:buAutoNum type="arabicPeriod"/>
            </a:pPr>
            <a:r>
              <a:rPr lang="zh-CN" altLang="en-US" sz="1800" dirty="0"/>
              <a:t>对目录服务访问的审核</a:t>
            </a:r>
            <a:endParaRPr lang="en-US" altLang="zh-CN" sz="1800" dirty="0"/>
          </a:p>
        </p:txBody>
      </p:sp>
      <p:sp>
        <p:nvSpPr>
          <p:cNvPr id="4" name="内容占位符 6">
            <a:extLst>
              <a:ext uri="{FF2B5EF4-FFF2-40B4-BE49-F238E27FC236}">
                <a16:creationId xmlns:a16="http://schemas.microsoft.com/office/drawing/2014/main" id="{4CB5C831-069B-4D6C-BBEC-972FA43432E3}"/>
              </a:ext>
            </a:extLst>
          </p:cNvPr>
          <p:cNvSpPr txBox="1">
            <a:spLocks/>
          </p:cNvSpPr>
          <p:nvPr/>
        </p:nvSpPr>
        <p:spPr bwMode="auto">
          <a:xfrm>
            <a:off x="609600" y="980728"/>
            <a:ext cx="10972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sz="2400" b="1" dirty="0"/>
              <a:t>日志分析</a:t>
            </a:r>
          </a:p>
        </p:txBody>
      </p:sp>
    </p:spTree>
    <p:extLst>
      <p:ext uri="{BB962C8B-B14F-4D97-AF65-F5344CB8AC3E}">
        <p14:creationId xmlns:p14="http://schemas.microsoft.com/office/powerpoint/2010/main" val="2762758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7826" name="TextBox 4"/>
          <p:cNvSpPr txBox="1">
            <a:spLocks noChangeArrowheads="1"/>
          </p:cNvSpPr>
          <p:nvPr/>
        </p:nvSpPr>
        <p:spPr bwMode="auto">
          <a:xfrm>
            <a:off x="119336" y="5572125"/>
            <a:ext cx="4897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dirty="0">
                <a:solidFill>
                  <a:schemeClr val="bg1"/>
                </a:solidFill>
                <a:latin typeface="Adobe 黑体 Std R"/>
                <a:ea typeface="Adobe 黑体 Std R"/>
                <a:cs typeface="Adobe 黑体 Std R"/>
              </a:rPr>
              <a:t>北京谷安天下科技有限公司</a:t>
            </a:r>
            <a:endParaRPr lang="en-US" altLang="zh-CN" sz="1200" dirty="0">
              <a:solidFill>
                <a:schemeClr val="bg1"/>
              </a:solidFill>
              <a:latin typeface="Adobe 黑体 Std R"/>
              <a:ea typeface="Adobe 黑体 Std R"/>
              <a:cs typeface="Adobe 黑体 Std R"/>
            </a:endParaRPr>
          </a:p>
          <a:p>
            <a:r>
              <a:rPr lang="zh-CN" altLang="en-US" sz="1200" dirty="0">
                <a:solidFill>
                  <a:schemeClr val="bg1"/>
                </a:solidFill>
                <a:latin typeface="Adobe 黑体 Std R"/>
                <a:ea typeface="Adobe 黑体 Std R"/>
                <a:cs typeface="Adobe 黑体 Std R"/>
              </a:rPr>
              <a:t>谷安天下公司主页：</a:t>
            </a:r>
            <a:r>
              <a:rPr lang="en-US" altLang="zh-CN" sz="1200" dirty="0">
                <a:solidFill>
                  <a:schemeClr val="bg1"/>
                </a:solidFill>
                <a:latin typeface="Adobe 黑体 Std R"/>
                <a:ea typeface="Adobe 黑体 Std R"/>
                <a:cs typeface="Adobe 黑体 Std R"/>
              </a:rPr>
              <a:t>www.gooann.com</a:t>
            </a:r>
          </a:p>
          <a:p>
            <a:r>
              <a:rPr lang="zh-CN" altLang="en-US" sz="1200" dirty="0">
                <a:solidFill>
                  <a:schemeClr val="bg1"/>
                </a:solidFill>
                <a:latin typeface="Adobe 黑体 Std R"/>
                <a:ea typeface="Adobe 黑体 Std R"/>
                <a:cs typeface="Adobe 黑体 Std R"/>
              </a:rPr>
              <a:t>谷安培训教育网页：</a:t>
            </a:r>
            <a:r>
              <a:rPr lang="en-US" altLang="zh-CN" sz="1200" dirty="0">
                <a:solidFill>
                  <a:schemeClr val="bg1"/>
                </a:solidFill>
                <a:latin typeface="Adobe 黑体 Std R"/>
                <a:ea typeface="Adobe 黑体 Std R"/>
                <a:cs typeface="Adobe 黑体 Std R"/>
              </a:rPr>
              <a:t>http://px.gooann.com</a:t>
            </a:r>
          </a:p>
          <a:p>
            <a:r>
              <a:rPr lang="zh-CN" altLang="en-US" sz="1200" dirty="0">
                <a:solidFill>
                  <a:schemeClr val="bg1"/>
                </a:solidFill>
                <a:latin typeface="Adobe 黑体 Std R"/>
                <a:ea typeface="Adobe 黑体 Std R"/>
                <a:cs typeface="Adobe 黑体 Std R"/>
              </a:rPr>
              <a:t>安全意识产品网页：</a:t>
            </a:r>
            <a:r>
              <a:rPr lang="en-US" altLang="zh-CN" sz="1200" dirty="0">
                <a:solidFill>
                  <a:schemeClr val="bg1"/>
                </a:solidFill>
                <a:latin typeface="Adobe 黑体 Std R"/>
                <a:ea typeface="Adobe 黑体 Std R"/>
                <a:cs typeface="Adobe 黑体 Std R"/>
              </a:rPr>
              <a:t>http://sectv.gooann.com</a:t>
            </a:r>
          </a:p>
          <a:p>
            <a:r>
              <a:rPr lang="zh-CN" altLang="en-US" sz="1200" dirty="0">
                <a:solidFill>
                  <a:schemeClr val="bg1"/>
                </a:solidFill>
                <a:latin typeface="Adobe 黑体 Std R"/>
                <a:ea typeface="Adobe 黑体 Std R"/>
                <a:cs typeface="Adobe 黑体 Std R"/>
              </a:rPr>
              <a:t>产品解决方案网页：</a:t>
            </a:r>
            <a:r>
              <a:rPr lang="en-US" altLang="zh-CN" sz="1200" dirty="0">
                <a:solidFill>
                  <a:schemeClr val="bg1"/>
                </a:solidFill>
                <a:latin typeface="Adobe 黑体 Std R"/>
                <a:ea typeface="Adobe 黑体 Std R"/>
                <a:cs typeface="Adobe 黑体 Std R"/>
              </a:rPr>
              <a:t>http://product.gooann.com</a:t>
            </a:r>
          </a:p>
          <a:p>
            <a:r>
              <a:rPr lang="zh-CN" altLang="en-US" sz="1200" dirty="0">
                <a:solidFill>
                  <a:schemeClr val="bg1"/>
                </a:solidFill>
                <a:latin typeface="Adobe 黑体 Std R"/>
                <a:ea typeface="Adobe 黑体 Std R"/>
                <a:cs typeface="Adobe 黑体 Std R"/>
              </a:rPr>
              <a:t>谷安信息安全商城：</a:t>
            </a:r>
            <a:r>
              <a:rPr lang="en-US" altLang="zh-CN" sz="1200" dirty="0">
                <a:solidFill>
                  <a:schemeClr val="bg1"/>
                </a:solidFill>
                <a:latin typeface="Adobe 黑体 Std R"/>
                <a:ea typeface="Adobe 黑体 Std R"/>
                <a:cs typeface="Adobe 黑体 Std R"/>
              </a:rPr>
              <a:t>http://gooannpx.taobao.com</a:t>
            </a:r>
          </a:p>
          <a:p>
            <a:endParaRPr lang="en-US" altLang="zh-CN" sz="1200" dirty="0">
              <a:solidFill>
                <a:schemeClr val="bg1"/>
              </a:solidFill>
              <a:latin typeface="Adobe 黑体 Std R"/>
              <a:ea typeface="Adobe 黑体 Std R"/>
              <a:cs typeface="Adobe 黑体 Std R"/>
            </a:endParaRPr>
          </a:p>
        </p:txBody>
      </p:sp>
      <p:sp>
        <p:nvSpPr>
          <p:cNvPr id="5" name="TextBox 4"/>
          <p:cNvSpPr txBox="1"/>
          <p:nvPr/>
        </p:nvSpPr>
        <p:spPr>
          <a:xfrm>
            <a:off x="2782888" y="2133600"/>
            <a:ext cx="6909264" cy="1446550"/>
          </a:xfrm>
          <a:prstGeom prst="rect">
            <a:avLst/>
          </a:prstGeom>
          <a:noFill/>
        </p:spPr>
        <p:txBody>
          <a:bodyPr wrap="none">
            <a:spAutoFit/>
          </a:bodyPr>
          <a:lstStyle/>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THANK YOU  </a:t>
            </a:r>
          </a:p>
          <a:p>
            <a:pPr fontAlgn="auto">
              <a:spcBef>
                <a:spcPts val="0"/>
              </a:spcBef>
              <a:spcAft>
                <a:spcPts val="0"/>
              </a:spcAft>
              <a:defRPr/>
            </a:pPr>
            <a:r>
              <a:rPr lang="en-US" altLang="zh-CN"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rPr>
              <a:t>FOR YOUR ATTENTION!</a:t>
            </a:r>
            <a:endParaRPr lang="zh-CN" altLang="en-US" sz="4400" b="1" dirty="0">
              <a:solidFill>
                <a:schemeClr val="tx1">
                  <a:lumMod val="65000"/>
                  <a:lumOff val="35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Arial" pitchFamily="34" charset="0"/>
            </a:endParaRPr>
          </a:p>
        </p:txBody>
      </p:sp>
      <p:sp>
        <p:nvSpPr>
          <p:cNvPr id="77828" name="TextBox 5"/>
          <p:cNvSpPr txBox="1">
            <a:spLocks noChangeArrowheads="1"/>
          </p:cNvSpPr>
          <p:nvPr/>
        </p:nvSpPr>
        <p:spPr bwMode="auto">
          <a:xfrm>
            <a:off x="9264823" y="188913"/>
            <a:ext cx="2663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联系我们  </a:t>
            </a:r>
            <a:r>
              <a:rPr lang="en-US" altLang="zh-CN" dirty="0">
                <a:latin typeface="Calibri" panose="020F0502020204030204" pitchFamily="34" charset="0"/>
              </a:rPr>
              <a:t>400 070 6887</a:t>
            </a:r>
            <a:endParaRPr lang="zh-CN" altLang="en-US" dirty="0">
              <a:latin typeface="Calibri" panose="020F0502020204030204" pitchFamily="34" charset="0"/>
            </a:endParaRPr>
          </a:p>
        </p:txBody>
      </p:sp>
      <p:sp>
        <p:nvSpPr>
          <p:cNvPr id="7" name="TextBox 6"/>
          <p:cNvSpPr txBox="1"/>
          <p:nvPr/>
        </p:nvSpPr>
        <p:spPr>
          <a:xfrm>
            <a:off x="6383338" y="2082800"/>
            <a:ext cx="2443162" cy="769938"/>
          </a:xfrm>
          <a:prstGeom prst="rect">
            <a:avLst/>
          </a:prstGeom>
          <a:noFill/>
        </p:spPr>
        <p:txBody>
          <a:bodyPr wrap="none">
            <a:spAutoFit/>
          </a:bodyPr>
          <a:lstStyle/>
          <a:p>
            <a:pPr fontAlgn="auto">
              <a:spcBef>
                <a:spcPts val="0"/>
              </a:spcBef>
              <a:spcAft>
                <a:spcPts val="0"/>
              </a:spcAft>
              <a:defRPr/>
            </a:pPr>
            <a:r>
              <a:rPr lang="zh-CN" altLang="en-US" sz="4400" dirty="0">
                <a:solidFill>
                  <a:schemeClr val="tx1">
                    <a:lumMod val="65000"/>
                    <a:lumOff val="35000"/>
                  </a:schemeClr>
                </a:solidFill>
                <a:latin typeface="Adobe 黑体 Std R" pitchFamily="34" charset="-122"/>
                <a:ea typeface="Adobe 黑体 Std R" pitchFamily="34" charset="-122"/>
                <a:cs typeface="Arial" pitchFamily="34" charset="0"/>
              </a:rPr>
              <a:t>感谢观看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系统身份鉴别：远程登录</a:t>
            </a:r>
            <a:endParaRPr lang="zh-CN" altLang="en-US" dirty="0"/>
          </a:p>
        </p:txBody>
      </p:sp>
      <p:sp>
        <p:nvSpPr>
          <p:cNvPr id="3" name="内容占位符 2"/>
          <p:cNvSpPr>
            <a:spLocks noGrp="1"/>
          </p:cNvSpPr>
          <p:nvPr>
            <p:ph idx="1"/>
          </p:nvPr>
        </p:nvSpPr>
        <p:spPr/>
        <p:txBody>
          <a:bodyPr/>
          <a:lstStyle/>
          <a:p>
            <a:r>
              <a:rPr lang="zh-CN" altLang="en-US" dirty="0" smtClean="0"/>
              <a:t>远程登录鉴别协议</a:t>
            </a:r>
            <a:endParaRPr lang="en-US" altLang="zh-CN" dirty="0" smtClean="0"/>
          </a:p>
          <a:p>
            <a:pPr lvl="1"/>
            <a:r>
              <a:rPr lang="en-US" altLang="zh-CN" dirty="0" smtClean="0"/>
              <a:t>SMB</a:t>
            </a:r>
            <a:r>
              <a:rPr lang="zh-CN" altLang="en-US" dirty="0" smtClean="0"/>
              <a:t>（</a:t>
            </a:r>
            <a:r>
              <a:rPr lang="en-US" altLang="zh-CN" dirty="0"/>
              <a:t>Server Message </a:t>
            </a:r>
            <a:r>
              <a:rPr lang="en-US" altLang="zh-CN" dirty="0" smtClean="0"/>
              <a:t>Block</a:t>
            </a:r>
            <a:r>
              <a:rPr lang="zh-CN" altLang="en-US" dirty="0" smtClean="0"/>
              <a:t>）</a:t>
            </a:r>
            <a:r>
              <a:rPr lang="en-US" altLang="zh-CN" dirty="0" smtClean="0"/>
              <a:t>:</a:t>
            </a:r>
            <a:r>
              <a:rPr lang="zh-CN" altLang="en-US" dirty="0" smtClean="0"/>
              <a:t>口令明文传输</a:t>
            </a:r>
            <a:endParaRPr lang="en-US" altLang="zh-CN" dirty="0" smtClean="0"/>
          </a:p>
          <a:p>
            <a:pPr lvl="1"/>
            <a:r>
              <a:rPr lang="en-US" altLang="zh-CN" dirty="0" smtClean="0"/>
              <a:t>LM</a:t>
            </a:r>
            <a:r>
              <a:rPr lang="zh-CN" altLang="en-US" dirty="0" smtClean="0"/>
              <a:t>（</a:t>
            </a:r>
            <a:r>
              <a:rPr lang="en-US" altLang="zh-CN" dirty="0" smtClean="0"/>
              <a:t>LAN Manager</a:t>
            </a:r>
            <a:r>
              <a:rPr lang="zh-CN" altLang="en-US" dirty="0" smtClean="0"/>
              <a:t>）：口令哈希传输，强度低</a:t>
            </a:r>
            <a:endParaRPr lang="en-US" altLang="zh-CN" dirty="0" smtClean="0"/>
          </a:p>
          <a:p>
            <a:pPr lvl="1"/>
            <a:r>
              <a:rPr lang="en-US" altLang="zh-CN" dirty="0" smtClean="0"/>
              <a:t>NTLM</a:t>
            </a:r>
            <a:r>
              <a:rPr lang="zh-CN" altLang="en-US" dirty="0" smtClean="0"/>
              <a:t>（</a:t>
            </a:r>
            <a:r>
              <a:rPr lang="en-US" altLang="zh-CN" dirty="0" smtClean="0"/>
              <a:t>NT </a:t>
            </a:r>
            <a:r>
              <a:rPr lang="en-US" altLang="zh-CN" dirty="0"/>
              <a:t>LAN </a:t>
            </a:r>
            <a:r>
              <a:rPr lang="en-US" altLang="zh-CN" dirty="0" smtClean="0"/>
              <a:t>Manager</a:t>
            </a:r>
            <a:r>
              <a:rPr lang="zh-CN" altLang="en-US" dirty="0" smtClean="0"/>
              <a:t>）：提高口令散列加密强度、挑战</a:t>
            </a:r>
            <a:r>
              <a:rPr lang="en-US" altLang="zh-CN" dirty="0" smtClean="0"/>
              <a:t>/</a:t>
            </a:r>
            <a:r>
              <a:rPr lang="zh-CN" altLang="en-US" dirty="0" smtClean="0"/>
              <a:t>响应机制</a:t>
            </a:r>
            <a:endParaRPr lang="en-US" altLang="zh-CN" dirty="0" smtClean="0"/>
          </a:p>
          <a:p>
            <a:pPr lvl="1"/>
            <a:r>
              <a:rPr lang="en-US" altLang="zh-CN" dirty="0" smtClean="0"/>
              <a:t>Kerberos</a:t>
            </a:r>
            <a:r>
              <a:rPr lang="zh-CN" altLang="en-US" dirty="0" smtClean="0"/>
              <a:t>：为分布网络提供单一身份验证</a:t>
            </a:r>
            <a:endParaRPr lang="en-US" altLang="zh-CN" dirty="0" smtClean="0"/>
          </a:p>
        </p:txBody>
      </p:sp>
    </p:spTree>
    <p:extLst>
      <p:ext uri="{BB962C8B-B14F-4D97-AF65-F5344CB8AC3E}">
        <p14:creationId xmlns:p14="http://schemas.microsoft.com/office/powerpoint/2010/main" val="208352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系统访问控制</a:t>
            </a:r>
            <a:r>
              <a:rPr lang="en-US" altLang="zh-CN" dirty="0" smtClean="0"/>
              <a:t>-ACL</a:t>
            </a:r>
            <a:endParaRPr lang="zh-CN" altLang="en-US" dirty="0"/>
          </a:p>
        </p:txBody>
      </p:sp>
      <p:sp>
        <p:nvSpPr>
          <p:cNvPr id="3" name="内容占位符 2"/>
          <p:cNvSpPr>
            <a:spLocks noGrp="1"/>
          </p:cNvSpPr>
          <p:nvPr>
            <p:ph idx="1"/>
          </p:nvPr>
        </p:nvSpPr>
        <p:spPr>
          <a:xfrm>
            <a:off x="609600" y="1052736"/>
            <a:ext cx="10972800" cy="5348064"/>
          </a:xfrm>
        </p:spPr>
        <p:txBody>
          <a:bodyPr/>
          <a:lstStyle/>
          <a:p>
            <a:r>
              <a:rPr lang="zh-CN" altLang="en-US" dirty="0" smtClean="0"/>
              <a:t>访问控制列表（</a:t>
            </a:r>
            <a:r>
              <a:rPr lang="en-US" altLang="zh-CN" dirty="0" smtClean="0"/>
              <a:t>Access Control List</a:t>
            </a:r>
            <a:r>
              <a:rPr lang="zh-CN" altLang="en-US" dirty="0" smtClean="0"/>
              <a:t>，</a:t>
            </a:r>
            <a:r>
              <a:rPr lang="en-US" altLang="zh-CN" i="1" dirty="0" smtClean="0"/>
              <a:t>ACL</a:t>
            </a:r>
            <a:r>
              <a:rPr lang="zh-CN" altLang="en-US" dirty="0" smtClean="0"/>
              <a:t>）</a:t>
            </a:r>
            <a:endParaRPr lang="en-US" altLang="zh-CN" dirty="0" smtClean="0"/>
          </a:p>
          <a:p>
            <a:pPr lvl="1"/>
            <a:r>
              <a:rPr lang="en-US" altLang="zh-CN" dirty="0" smtClean="0"/>
              <a:t>NTFS</a:t>
            </a:r>
            <a:r>
              <a:rPr lang="zh-CN" altLang="en-US" dirty="0"/>
              <a:t>文件系</a:t>
            </a:r>
            <a:r>
              <a:rPr lang="zh-CN" altLang="en-US" dirty="0" smtClean="0"/>
              <a:t>统支持</a:t>
            </a:r>
            <a:endParaRPr lang="en-US" altLang="zh-CN" dirty="0" smtClean="0"/>
          </a:p>
          <a:p>
            <a:pPr lvl="1"/>
            <a:r>
              <a:rPr lang="zh-CN" altLang="en-US" dirty="0" smtClean="0"/>
              <a:t>权</a:t>
            </a:r>
            <a:r>
              <a:rPr lang="zh-CN" altLang="en-US" dirty="0"/>
              <a:t>限存储流文件系统中</a:t>
            </a:r>
            <a:endParaRPr lang="en-US" altLang="zh-CN" dirty="0"/>
          </a:p>
          <a:p>
            <a:pPr lvl="1"/>
            <a:r>
              <a:rPr lang="zh-CN" altLang="en-US" dirty="0" smtClean="0"/>
              <a:t>自</a:t>
            </a:r>
            <a:r>
              <a:rPr lang="zh-CN" altLang="en-US" dirty="0"/>
              <a:t>主访问控制</a:t>
            </a:r>
            <a:endParaRPr lang="en-US" altLang="zh-CN" dirty="0"/>
          </a:p>
          <a:p>
            <a:pPr lvl="1"/>
            <a:r>
              <a:rPr lang="zh-CN" altLang="en-US" dirty="0"/>
              <a:t>灵活性高，安全性不高</a:t>
            </a:r>
            <a:endParaRPr lang="en-US" altLang="zh-CN" dirty="0"/>
          </a:p>
          <a:p>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8036869" y="1772816"/>
            <a:ext cx="3528899" cy="4483968"/>
          </a:xfrm>
          <a:prstGeom prst="rect">
            <a:avLst/>
          </a:prstGeom>
        </p:spPr>
      </p:pic>
    </p:spTree>
    <p:extLst>
      <p:ext uri="{BB962C8B-B14F-4D97-AF65-F5344CB8AC3E}">
        <p14:creationId xmlns:p14="http://schemas.microsoft.com/office/powerpoint/2010/main" val="2243433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val="C00000"/>
            </a:gs>
            <a:gs pos="80000">
              <a:srgbClr val="70201E"/>
            </a:gs>
            <a:gs pos="100000">
              <a:schemeClr val="accent2">
                <a:shade val="94000"/>
                <a:satMod val="135000"/>
              </a:schemeClr>
            </a:gs>
          </a:gsLst>
        </a:gradFill>
      </a:spPr>
      <a:bodyPr rtlCol="0" anchor="ctr"/>
      <a:lstStyle>
        <a:defPPr algn="ctr">
          <a:defRPr b="1" dirty="0"/>
        </a:defPPr>
      </a:lstStyle>
      <a:style>
        <a:lnRef idx="1">
          <a:schemeClr val="accent2"/>
        </a:lnRef>
        <a:fillRef idx="3">
          <a:schemeClr val="accent2"/>
        </a:fillRef>
        <a:effectRef idx="2">
          <a:schemeClr val="accent2"/>
        </a:effectRef>
        <a:fontRef idx="minor">
          <a:schemeClr val="lt1"/>
        </a:fontRef>
      </a:style>
    </a:spDef>
  </a:objectDefaults>
  <a:extraClrSchemeLst/>
  <a:extLst>
    <a:ext uri="{05A4C25C-085E-4340-85A3-A5531E510DB2}">
      <thm15:themeFamily xmlns:thm15="http://schemas.microsoft.com/office/thememl/2012/main" name="谷安模板-1.potx" id="{20370F93-E01C-46B9-8133-FC051707147A}" vid="{288D7D58-60AC-41C3-82B0-33C6BDCAB9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谷安模板-1</Template>
  <TotalTime>22463</TotalTime>
  <Words>4716</Words>
  <Application>Microsoft Office PowerPoint</Application>
  <PresentationFormat>宽屏</PresentationFormat>
  <Paragraphs>638</Paragraphs>
  <Slides>71</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71</vt:i4>
      </vt:variant>
    </vt:vector>
  </HeadingPairs>
  <TitlesOfParts>
    <vt:vector size="84" baseType="lpstr">
      <vt:lpstr>Adobe 黑体 Std R</vt:lpstr>
      <vt:lpstr>Arial Unicode MS</vt:lpstr>
      <vt:lpstr>黑体</vt:lpstr>
      <vt:lpstr>华文新魏</vt:lpstr>
      <vt:lpstr>华文中宋</vt:lpstr>
      <vt:lpstr>楷体</vt:lpstr>
      <vt:lpstr>宋体</vt:lpstr>
      <vt:lpstr>微软雅黑</vt:lpstr>
      <vt:lpstr>Arial</vt:lpstr>
      <vt:lpstr>Calibri</vt:lpstr>
      <vt:lpstr>Verdana</vt:lpstr>
      <vt:lpstr>Wingdings</vt:lpstr>
      <vt:lpstr>Office 主题</vt:lpstr>
      <vt:lpstr>windows操作系统安全</vt:lpstr>
      <vt:lpstr>知识体系</vt:lpstr>
      <vt:lpstr>知识域：操作系统安全</vt:lpstr>
      <vt:lpstr>Windows系统标识与鉴别-安全主体</vt:lpstr>
      <vt:lpstr>Windows系统标识与鉴别-安全标识</vt:lpstr>
      <vt:lpstr>Windows系统标识与鉴别-用户鉴别</vt:lpstr>
      <vt:lpstr>Windows用户身份鉴别</vt:lpstr>
      <vt:lpstr>Windows系统身份鉴别：远程登录</vt:lpstr>
      <vt:lpstr>Windows系统访问控制-ACL</vt:lpstr>
      <vt:lpstr>Windows系统访问控制-用户账户控制</vt:lpstr>
      <vt:lpstr>Windows文件系统安全</vt:lpstr>
      <vt:lpstr>Windows系统审计机制</vt:lpstr>
      <vt:lpstr>Windows系统安全策略</vt:lpstr>
      <vt:lpstr>Windows系统安全配置</vt:lpstr>
      <vt:lpstr>Windows安全设置1-前置工作</vt:lpstr>
      <vt:lpstr>Windows安全配置2-账号安全设置</vt:lpstr>
      <vt:lpstr>账号安全设置-保护账号安全</vt:lpstr>
      <vt:lpstr>账号安全设置-系统账号策略</vt:lpstr>
      <vt:lpstr>账号安全设置-账号锁定策略</vt:lpstr>
      <vt:lpstr>账号权限控制-用户权限分配</vt:lpstr>
      <vt:lpstr>账户权限控制-设置唤醒密码</vt:lpstr>
      <vt:lpstr>Windows安全配置3-自动播放功能的威胁</vt:lpstr>
      <vt:lpstr>Windows安全配置-关闭自动播放</vt:lpstr>
      <vt:lpstr>Windows全配置4-远程访问控制</vt:lpstr>
      <vt:lpstr>网络访问控制-防火墙设置</vt:lpstr>
      <vt:lpstr>网络访问控制-防火墙高级配置</vt:lpstr>
      <vt:lpstr>共享安全防护-共享安全风险</vt:lpstr>
      <vt:lpstr>共享安全防护-关闭管理共享</vt:lpstr>
      <vt:lpstr>Windows安全设置5-本地安全策略</vt:lpstr>
      <vt:lpstr>本地安全策略-安全选项</vt:lpstr>
      <vt:lpstr>本地安全策略-安全选项</vt:lpstr>
      <vt:lpstr>Windows安全配置6-服务运行安全</vt:lpstr>
      <vt:lpstr>服务运行安全设置-关闭不必要的服务</vt:lpstr>
      <vt:lpstr>Windows安全配置7-第三方安全软件</vt:lpstr>
      <vt:lpstr>安装防病毒软件</vt:lpstr>
      <vt:lpstr>系统安全防护软件</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Windows系统安全</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Linux系统管理与安全</dc:title>
  <dc:creator>高智震</dc:creator>
  <cp:lastModifiedBy>高智震</cp:lastModifiedBy>
  <cp:revision>2778</cp:revision>
  <dcterms:created xsi:type="dcterms:W3CDTF">2015-08-23T14:03:00Z</dcterms:created>
  <dcterms:modified xsi:type="dcterms:W3CDTF">2018-03-25T00:49:49Z</dcterms:modified>
</cp:coreProperties>
</file>