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876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540694"/>
    <a:srgbClr val="6807B9"/>
    <a:srgbClr val="0000CC"/>
    <a:srgbClr val="64C100"/>
    <a:srgbClr val="A60BFE"/>
    <a:srgbClr val="3D046C"/>
    <a:srgbClr val="FF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7" autoAdjust="0"/>
    <p:restoredTop sz="86442" autoAdjust="0"/>
  </p:normalViewPr>
  <p:slideViewPr>
    <p:cSldViewPr>
      <p:cViewPr>
        <p:scale>
          <a:sx n="129" d="100"/>
          <a:sy n="129" d="100"/>
        </p:scale>
        <p:origin x="144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88" d="100"/>
          <a:sy n="188" d="100"/>
        </p:scale>
        <p:origin x="2672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C351C0-6D6D-4B39-8738-A7C7486B0710}" type="datetimeFigureOut">
              <a:rPr lang="zh-CN" altLang="en-US"/>
              <a:pPr>
                <a:defRPr/>
              </a:pPr>
              <a:t>2017/8/26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4870BEF-24BB-4678-92B8-D9C03FCDED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20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2B6D8C-6458-4548-BD75-3CEE170667F7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3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9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7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6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00523" y="274639"/>
            <a:ext cx="78187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90289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1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1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2411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4892"/>
            <a:ext cx="5384800" cy="5131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4890"/>
            <a:ext cx="5384800" cy="5131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7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9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36515"/>
            <a:ext cx="5386917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98072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836515"/>
            <a:ext cx="5389033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8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51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ctr"/>
          <a:lstStyle>
            <a:lvl1pPr algn="l">
              <a:defRPr sz="2800" b="1" u="none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31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37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503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6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00523" y="274639"/>
            <a:ext cx="78187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90289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 userDrawn="1"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8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4892"/>
            <a:ext cx="5384800" cy="5131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4890"/>
            <a:ext cx="5384800" cy="5131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36515"/>
            <a:ext cx="5386917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98072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836515"/>
            <a:ext cx="5389033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ctr"/>
          <a:lstStyle>
            <a:lvl1pPr algn="l">
              <a:defRPr sz="2800" b="1" u="none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86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952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980729"/>
            <a:ext cx="10972800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1" descr="E:\公司素材\公司LOGO\白色透明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8/26/17 7:22 PM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980729"/>
            <a:ext cx="10972800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1" descr="E:\公司素材\公司LOGO\白色透明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8/26/17 7:22 PM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11" descr="E:\公司素材\公司LOGO\白色透明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8/26/17 7:22 PM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>
          <a:xfrm>
            <a:off x="2711451" y="3728369"/>
            <a:ext cx="6804025" cy="1932879"/>
          </a:xfrm>
        </p:spPr>
        <p:txBody>
          <a:bodyPr/>
          <a:lstStyle/>
          <a:p>
            <a:pPr algn="ctr" eaLnBrk="1" hangingPunct="1"/>
            <a:r>
              <a:rPr lang="en-US" altLang="zh-CN" sz="4800" b="1" dirty="0" smtClean="0">
                <a:solidFill>
                  <a:srgbClr val="64C100"/>
                </a:solidFill>
                <a:cs typeface="Adobe 黑体 Std R"/>
              </a:rPr>
              <a:t>CISP-PTE</a:t>
            </a:r>
            <a:r>
              <a:rPr lang="en-US" altLang="zh-CN" sz="48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4800" b="1" dirty="0">
                <a:solidFill>
                  <a:srgbClr val="64C100"/>
                </a:solidFill>
                <a:cs typeface="Adobe 黑体 Std R"/>
              </a:rPr>
            </a:br>
            <a:r>
              <a:rPr lang="zh-CN" altLang="en-US" sz="3600" b="1" dirty="0">
                <a:solidFill>
                  <a:srgbClr val="64C100"/>
                </a:solidFill>
                <a:cs typeface="Adobe 黑体 Std R"/>
              </a:rPr>
              <a:t> </a:t>
            </a:r>
            <a:r>
              <a:rPr lang="en-US" altLang="zh-CN" sz="36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3600" b="1" dirty="0">
                <a:solidFill>
                  <a:srgbClr val="64C100"/>
                </a:solidFill>
                <a:cs typeface="Adobe 黑体 Std R"/>
              </a:rPr>
            </a:br>
            <a:r>
              <a:rPr lang="en-US" altLang="zh-CN" sz="3600" b="1" dirty="0" smtClean="0">
                <a:solidFill>
                  <a:srgbClr val="64C100"/>
                </a:solidFill>
                <a:cs typeface="Adobe 黑体 Std R"/>
              </a:rPr>
              <a:t>Web</a:t>
            </a:r>
            <a:r>
              <a:rPr lang="zh-CN" altLang="en-US" sz="3600" b="1" dirty="0" smtClean="0">
                <a:solidFill>
                  <a:srgbClr val="64C100"/>
                </a:solidFill>
                <a:cs typeface="Adobe 黑体 Std R"/>
              </a:rPr>
              <a:t> 安全基础</a:t>
            </a:r>
            <a:r>
              <a:rPr lang="en-US" altLang="zh-CN" sz="3600" b="1" dirty="0" smtClean="0">
                <a:solidFill>
                  <a:srgbClr val="64C100"/>
                </a:solidFill>
                <a:cs typeface="Adobe 黑体 Std R"/>
              </a:rPr>
              <a:t>(0)</a:t>
            </a:r>
            <a:r>
              <a:rPr lang="zh-CN" altLang="en-US" sz="3600" b="1" dirty="0" smtClean="0">
                <a:solidFill>
                  <a:srgbClr val="64C100"/>
                </a:solidFill>
                <a:cs typeface="Adobe 黑体 Std R"/>
              </a:rPr>
              <a:t> </a:t>
            </a:r>
            <a:r>
              <a:rPr lang="en-US" altLang="zh-CN" sz="3600" b="1" dirty="0" smtClean="0">
                <a:solidFill>
                  <a:srgbClr val="64C100"/>
                </a:solidFill>
                <a:cs typeface="Adobe 黑体 Std R"/>
              </a:rPr>
              <a:t>-</a:t>
            </a:r>
            <a:r>
              <a:rPr lang="zh-CN" altLang="en-US" sz="3600" b="1" dirty="0" smtClean="0">
                <a:solidFill>
                  <a:srgbClr val="64C100"/>
                </a:solidFill>
                <a:cs typeface="Adobe 黑体 Std R"/>
              </a:rPr>
              <a:t> 介绍</a:t>
            </a:r>
            <a:endParaRPr lang="en-US" sz="3600" b="1" dirty="0">
              <a:solidFill>
                <a:srgbClr val="64C100"/>
              </a:solidFill>
              <a:cs typeface="Adobe 黑体 Std R"/>
            </a:endParaRPr>
          </a:p>
        </p:txBody>
      </p:sp>
      <p:pic>
        <p:nvPicPr>
          <p:cNvPr id="13315" name="Picture 4" descr="E:\公司素材\公司LOGO\透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95251"/>
            <a:ext cx="1651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8"/>
          <p:cNvSpPr>
            <a:spLocks noChangeArrowheads="1"/>
          </p:cNvSpPr>
          <p:nvPr/>
        </p:nvSpPr>
        <p:spPr bwMode="auto">
          <a:xfrm>
            <a:off x="8185026" y="5877272"/>
            <a:ext cx="230346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 indent="-127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zh-CN" altLang="en-US" sz="1600" dirty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主讲</a:t>
            </a:r>
            <a:r>
              <a:rPr lang="zh-CN" altLang="en-US" sz="1600" dirty="0" smtClean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：</a:t>
            </a:r>
            <a:endParaRPr lang="en-US" altLang="zh-CN" sz="1600" dirty="0">
              <a:solidFill>
                <a:srgbClr val="323433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会话管理漏洞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091" y="908720"/>
            <a:ext cx="10128448" cy="54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用到的工具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Burpsuite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做的抓包工具，可以在任意操作系统上运行</a:t>
            </a:r>
          </a:p>
          <a:p>
            <a:r>
              <a:rPr kumimoji="1" lang="en-US" altLang="zh-CN" dirty="0" smtClean="0"/>
              <a:t>fiddler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下的抓包工具，相对于</a:t>
            </a:r>
            <a:r>
              <a:rPr kumimoji="1" lang="en-US" altLang="zh-CN" dirty="0" err="1" smtClean="0"/>
              <a:t>Burpsuite</a:t>
            </a:r>
            <a:r>
              <a:rPr kumimoji="1" lang="zh-CN" altLang="en-US" dirty="0" smtClean="0"/>
              <a:t>使用简单</a:t>
            </a:r>
          </a:p>
          <a:p>
            <a:r>
              <a:rPr kumimoji="1" lang="en-US" altLang="zh-CN" dirty="0" smtClean="0"/>
              <a:t>SQLMAP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注入工具</a:t>
            </a:r>
            <a:endParaRPr kumimoji="1" lang="zh-CN" altLang="en-US" dirty="0" smtClean="0"/>
          </a:p>
          <a:p>
            <a:r>
              <a:rPr kumimoji="1" lang="en-US" altLang="zh-CN" dirty="0" smtClean="0"/>
              <a:t>DVWA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搜集了各类漏洞的网站环境</a:t>
            </a:r>
          </a:p>
          <a:p>
            <a:r>
              <a:rPr kumimoji="1" lang="zh-CN" altLang="en-US" dirty="0" smtClean="0"/>
              <a:t>虚拟机</a:t>
            </a:r>
          </a:p>
          <a:p>
            <a:pPr lvl="1"/>
            <a:r>
              <a:rPr kumimoji="1" lang="zh-CN" altLang="en-US" dirty="0" smtClean="0"/>
              <a:t>装有</a:t>
            </a:r>
            <a:r>
              <a:rPr kumimoji="1" lang="en-US" altLang="zh-CN" dirty="0" smtClean="0"/>
              <a:t>DVWA</a:t>
            </a:r>
            <a:r>
              <a:rPr kumimoji="1" lang="zh-CN" altLang="en-US" dirty="0" smtClean="0"/>
              <a:t>等环境的机器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06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更改本机</a:t>
            </a:r>
            <a:r>
              <a:rPr kumimoji="1" lang="en-US" altLang="zh-CN" dirty="0" smtClean="0"/>
              <a:t>hosts</a:t>
            </a:r>
            <a:r>
              <a:rPr kumimoji="1" lang="zh-CN" altLang="en-US" dirty="0" smtClean="0"/>
              <a:t>文件</a:t>
            </a:r>
          </a:p>
          <a:p>
            <a:pPr lvl="1"/>
            <a:r>
              <a:rPr kumimoji="1" lang="en-US" altLang="zh-CN" dirty="0" smtClean="0"/>
              <a:t>site1.com</a:t>
            </a:r>
          </a:p>
          <a:p>
            <a:pPr lvl="1"/>
            <a:r>
              <a:rPr kumimoji="1" lang="en-US" altLang="zh-CN" dirty="0" smtClean="0"/>
              <a:t>site2.com</a:t>
            </a:r>
          </a:p>
          <a:p>
            <a:pPr lvl="1"/>
            <a:r>
              <a:rPr kumimoji="1" lang="en-US" altLang="zh-CN" dirty="0" err="1" smtClean="0"/>
              <a:t>mydvwa.com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上面三个地址都解析到虚拟机</a:t>
            </a:r>
          </a:p>
          <a:p>
            <a:pPr lvl="1"/>
            <a:r>
              <a:rPr kumimoji="1" lang="zh-CN" altLang="en-US" dirty="0" smtClean="0"/>
              <a:t>例如，虚拟机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10.0.0.1</a:t>
            </a:r>
            <a:r>
              <a:rPr kumimoji="1" lang="zh-CN" altLang="en-US" dirty="0" smtClean="0"/>
              <a:t>添加下面几行数据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10.0.0.1	site1.com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10.0.0.1	site2.com</a:t>
            </a:r>
            <a:endParaRPr kumimoji="1" lang="zh-CN" altLang="en-US" dirty="0" smtClean="0"/>
          </a:p>
          <a:p>
            <a:pPr marL="914400" lvl="2" indent="0">
              <a:buNone/>
            </a:pPr>
            <a:r>
              <a:rPr kumimoji="1" lang="en-US" altLang="zh-CN" dirty="0" smtClean="0"/>
              <a:t>10.0.0.1</a:t>
            </a:r>
            <a:r>
              <a:rPr kumimoji="1" lang="zh-CN" altLang="en-US" dirty="0" smtClean="0"/>
              <a:t>	</a:t>
            </a:r>
            <a:r>
              <a:rPr kumimoji="1" lang="en-US" altLang="zh-CN" dirty="0" err="1" smtClean="0"/>
              <a:t>mydvwa.com</a:t>
            </a:r>
            <a:endParaRPr kumimoji="1" lang="en-US" altLang="zh-CN" dirty="0" smtClean="0"/>
          </a:p>
          <a:p>
            <a:pPr marL="914400" lvl="2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13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通过此章我们会：</a:t>
            </a:r>
          </a:p>
          <a:p>
            <a:pPr lvl="1"/>
            <a:r>
              <a:rPr kumimoji="1" lang="zh-CN" altLang="en-US" dirty="0" smtClean="0"/>
              <a:t>了解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协议的基础知识</a:t>
            </a:r>
          </a:p>
          <a:p>
            <a:pPr lvl="1"/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协议在实际工作中的使用</a:t>
            </a:r>
          </a:p>
          <a:p>
            <a:pPr lvl="1"/>
            <a:r>
              <a:rPr kumimoji="1" lang="zh-CN" altLang="en-US" dirty="0" smtClean="0"/>
              <a:t>掌握注入漏洞相关知识以及相关的漏洞修复方法</a:t>
            </a:r>
          </a:p>
          <a:p>
            <a:pPr lvl="1"/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XSS</a:t>
            </a:r>
            <a:r>
              <a:rPr kumimoji="1" lang="zh-CN" altLang="en-US" dirty="0" smtClean="0"/>
              <a:t>漏洞的多种形式和防御方法</a:t>
            </a:r>
          </a:p>
          <a:p>
            <a:pPr lvl="1"/>
            <a:r>
              <a:rPr kumimoji="1" lang="zh-CN" altLang="en-US" dirty="0" smtClean="0"/>
              <a:t>掌握请求伪造漏洞的危害和相应的检测方法</a:t>
            </a:r>
          </a:p>
          <a:p>
            <a:pPr lvl="1"/>
            <a:r>
              <a:rPr kumimoji="1" lang="zh-CN" altLang="en-US" dirty="0" smtClean="0"/>
              <a:t>掌握文件处理漏洞的分类和代码审计方法</a:t>
            </a:r>
          </a:p>
          <a:p>
            <a:pPr lvl="1"/>
            <a:r>
              <a:rPr kumimoji="1" lang="zh-CN" altLang="en-US" dirty="0" smtClean="0"/>
              <a:t>掌握访问控制漏洞的分类和漏洞防御方法</a:t>
            </a:r>
          </a:p>
          <a:p>
            <a:pPr lvl="1"/>
            <a:r>
              <a:rPr kumimoji="1" lang="zh-CN" altLang="en-US" dirty="0" smtClean="0"/>
              <a:t>掌握会话管理漏洞的特性和防护方法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4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知识体介绍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</a:t>
            </a:r>
          </a:p>
          <a:p>
            <a:r>
              <a:rPr kumimoji="1" lang="zh-CN" altLang="en-US" dirty="0" smtClean="0"/>
              <a:t>注入漏洞</a:t>
            </a:r>
          </a:p>
          <a:p>
            <a:r>
              <a:rPr kumimoji="1" lang="en-US" altLang="zh-CN" dirty="0" smtClean="0"/>
              <a:t>XSS</a:t>
            </a:r>
            <a:r>
              <a:rPr kumimoji="1" lang="zh-CN" altLang="en-US" dirty="0" smtClean="0"/>
              <a:t>漏洞</a:t>
            </a:r>
          </a:p>
          <a:p>
            <a:r>
              <a:rPr kumimoji="1" lang="zh-CN" altLang="en-US" dirty="0" smtClean="0"/>
              <a:t>请求伪造漏洞</a:t>
            </a:r>
          </a:p>
          <a:p>
            <a:r>
              <a:rPr kumimoji="1" lang="zh-CN" altLang="en-US" dirty="0" smtClean="0"/>
              <a:t>文件处理漏洞</a:t>
            </a:r>
          </a:p>
          <a:p>
            <a:r>
              <a:rPr kumimoji="1" lang="zh-CN" altLang="en-US" dirty="0" smtClean="0"/>
              <a:t>访问控制漏洞</a:t>
            </a:r>
          </a:p>
          <a:p>
            <a:r>
              <a:rPr kumimoji="1" lang="zh-CN" altLang="en-US" dirty="0" smtClean="0"/>
              <a:t>会话管理漏洞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7408" y="908719"/>
            <a:ext cx="8352928" cy="55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注入漏洞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376" y="764704"/>
            <a:ext cx="8784104" cy="573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XSS</a:t>
            </a:r>
            <a:r>
              <a:rPr kumimoji="1" lang="zh-CN" altLang="en-US" dirty="0" smtClean="0"/>
              <a:t>漏洞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836712"/>
            <a:ext cx="8859656" cy="56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请求伪造漏洞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7408" y="1196752"/>
            <a:ext cx="9361040" cy="48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文件处理漏洞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385" y="1196752"/>
            <a:ext cx="10560496" cy="504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访问控制漏洞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980728"/>
            <a:ext cx="9984432" cy="50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谷安模板-1.potx" id="{20370F93-E01C-46B9-8133-FC051707147A}" vid="{288D7D58-60AC-41C3-82B0-33C6BDCAB984}"/>
    </a:ext>
  </a:extLst>
</a:theme>
</file>

<file path=ppt/theme/theme2.xml><?xml version="1.0" encoding="utf-8"?>
<a:theme xmlns:a="http://schemas.openxmlformats.org/drawingml/2006/main" name="gooan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ooann" id="{B3505433-59A5-6646-97E7-6033771F0962}" vid="{C4BE278A-D352-A14C-8A72-5E8A3324417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谷安模板-1</Template>
  <TotalTime>27567</TotalTime>
  <Words>200</Words>
  <Application>Microsoft Macintosh PowerPoint</Application>
  <PresentationFormat>宽屏</PresentationFormat>
  <Paragraphs>49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Adobe 黑体 Std R</vt:lpstr>
      <vt:lpstr>Arial Unicode MS</vt:lpstr>
      <vt:lpstr>Calibri</vt:lpstr>
      <vt:lpstr>Wingdings</vt:lpstr>
      <vt:lpstr>华文新魏</vt:lpstr>
      <vt:lpstr>楷体</vt:lpstr>
      <vt:lpstr>宋体</vt:lpstr>
      <vt:lpstr>微软雅黑</vt:lpstr>
      <vt:lpstr>Arial</vt:lpstr>
      <vt:lpstr>Office 主题</vt:lpstr>
      <vt:lpstr>gooann</vt:lpstr>
      <vt:lpstr>CISP-PTE   Web 安全基础(0) - 介绍</vt:lpstr>
      <vt:lpstr>PowerPoint 演示文稿</vt:lpstr>
      <vt:lpstr>知识体介绍</vt:lpstr>
      <vt:lpstr>HTTP协议</vt:lpstr>
      <vt:lpstr>注入漏洞</vt:lpstr>
      <vt:lpstr>XSS漏洞</vt:lpstr>
      <vt:lpstr>请求伪造漏洞</vt:lpstr>
      <vt:lpstr>文件处理漏洞</vt:lpstr>
      <vt:lpstr>访问控制漏洞</vt:lpstr>
      <vt:lpstr>会话管理漏洞</vt:lpstr>
      <vt:lpstr>用到的工具</vt:lpstr>
      <vt:lpstr>基础设置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Linux系统管理与安全</dc:title>
  <dc:creator>高智震</dc:creator>
  <cp:lastModifiedBy>金炫臻</cp:lastModifiedBy>
  <cp:revision>2653</cp:revision>
  <dcterms:created xsi:type="dcterms:W3CDTF">2015-08-23T14:03:00Z</dcterms:created>
  <dcterms:modified xsi:type="dcterms:W3CDTF">2017-08-29T14:13:18Z</dcterms:modified>
</cp:coreProperties>
</file>