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876" r:id="rId2"/>
  </p:sldMasterIdLst>
  <p:notesMasterIdLst>
    <p:notesMasterId r:id="rId46"/>
  </p:notesMasterIdLst>
  <p:sldIdLst>
    <p:sldId id="256" r:id="rId3"/>
    <p:sldId id="259" r:id="rId4"/>
    <p:sldId id="267" r:id="rId5"/>
    <p:sldId id="268" r:id="rId6"/>
    <p:sldId id="299" r:id="rId7"/>
    <p:sldId id="300" r:id="rId8"/>
    <p:sldId id="269" r:id="rId9"/>
    <p:sldId id="297" r:id="rId10"/>
    <p:sldId id="298" r:id="rId11"/>
    <p:sldId id="270" r:id="rId12"/>
    <p:sldId id="301" r:id="rId13"/>
    <p:sldId id="271" r:id="rId14"/>
    <p:sldId id="302" r:id="rId15"/>
    <p:sldId id="273" r:id="rId16"/>
    <p:sldId id="303" r:id="rId17"/>
    <p:sldId id="272" r:id="rId18"/>
    <p:sldId id="274" r:id="rId19"/>
    <p:sldId id="275" r:id="rId20"/>
    <p:sldId id="304" r:id="rId21"/>
    <p:sldId id="305" r:id="rId22"/>
    <p:sldId id="306" r:id="rId23"/>
    <p:sldId id="307" r:id="rId24"/>
    <p:sldId id="276" r:id="rId25"/>
    <p:sldId id="277" r:id="rId26"/>
    <p:sldId id="279" r:id="rId27"/>
    <p:sldId id="278" r:id="rId28"/>
    <p:sldId id="280" r:id="rId29"/>
    <p:sldId id="281" r:id="rId30"/>
    <p:sldId id="282" r:id="rId31"/>
    <p:sldId id="283" r:id="rId32"/>
    <p:sldId id="284" r:id="rId33"/>
    <p:sldId id="285" r:id="rId34"/>
    <p:sldId id="286" r:id="rId35"/>
    <p:sldId id="287" r:id="rId36"/>
    <p:sldId id="288" r:id="rId37"/>
    <p:sldId id="289" r:id="rId38"/>
    <p:sldId id="290" r:id="rId39"/>
    <p:sldId id="292" r:id="rId40"/>
    <p:sldId id="291" r:id="rId41"/>
    <p:sldId id="293" r:id="rId42"/>
    <p:sldId id="294" r:id="rId43"/>
    <p:sldId id="295" r:id="rId44"/>
    <p:sldId id="296" r:id="rId4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540694"/>
    <a:srgbClr val="6807B9"/>
    <a:srgbClr val="0000CC"/>
    <a:srgbClr val="64C100"/>
    <a:srgbClr val="A60BFE"/>
    <a:srgbClr val="3D046C"/>
    <a:srgbClr val="FF9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97" autoAdjust="0"/>
    <p:restoredTop sz="86321" autoAdjust="0"/>
  </p:normalViewPr>
  <p:slideViewPr>
    <p:cSldViewPr>
      <p:cViewPr>
        <p:scale>
          <a:sx n="129" d="100"/>
          <a:sy n="129" d="100"/>
        </p:scale>
        <p:origin x="144" y="20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5" d="100"/>
          <a:sy n="105" d="100"/>
        </p:scale>
        <p:origin x="4472" y="456"/>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AC351C0-6D6D-4B39-8738-A7C7486B0710}" type="datetimeFigureOut">
              <a:rPr lang="zh-CN" altLang="en-US"/>
              <a:pPr>
                <a:defRPr/>
              </a:pPr>
              <a:t>2017/8/31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4870BEF-24BB-4678-92B8-D9C03FCDED1A}" type="slidenum">
              <a:rPr lang="zh-CN" altLang="en-US"/>
              <a:pPr/>
              <a:t>‹#›</a:t>
            </a:fld>
            <a:endParaRPr lang="zh-CN" altLang="en-US"/>
          </a:p>
        </p:txBody>
      </p:sp>
    </p:spTree>
    <p:extLst>
      <p:ext uri="{BB962C8B-B14F-4D97-AF65-F5344CB8AC3E}">
        <p14:creationId xmlns:p14="http://schemas.microsoft.com/office/powerpoint/2010/main" val="22183208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guet.edu.cn/index.html" TargetMode="External"/><Relationship Id="rId4" Type="http://schemas.openxmlformats.org/officeDocument/2006/relationships/hyperlink" Target="http://www.guet.edu.cn/"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2B6D8C-6458-4548-BD75-3CEE170667F7}" type="slidenum">
              <a:rPr lang="zh-CN" altLang="en-US">
                <a:latin typeface="Calibri" panose="020F0502020204030204" pitchFamily="34" charset="0"/>
              </a:rPr>
              <a:pPr eaLnBrk="1" hangingPunct="1"/>
              <a:t>1</a:t>
            </a:fld>
            <a:endParaRPr lang="zh-CN" altLang="en-US">
              <a:latin typeface="Calibri" panose="020F0502020204030204" pitchFamily="34" charset="0"/>
            </a:endParaRPr>
          </a:p>
        </p:txBody>
      </p:sp>
    </p:spTree>
    <p:extLst>
      <p:ext uri="{BB962C8B-B14F-4D97-AF65-F5344CB8AC3E}">
        <p14:creationId xmlns:p14="http://schemas.microsoft.com/office/powerpoint/2010/main" val="1297139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14</a:t>
            </a:fld>
            <a:endParaRPr lang="zh-CN" altLang="en-US"/>
          </a:p>
        </p:txBody>
      </p:sp>
    </p:spTree>
    <p:extLst>
      <p:ext uri="{BB962C8B-B14F-4D97-AF65-F5344CB8AC3E}">
        <p14:creationId xmlns:p14="http://schemas.microsoft.com/office/powerpoint/2010/main" val="280194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16</a:t>
            </a:fld>
            <a:endParaRPr lang="zh-CN" altLang="en-US"/>
          </a:p>
        </p:txBody>
      </p:sp>
    </p:spTree>
    <p:extLst>
      <p:ext uri="{BB962C8B-B14F-4D97-AF65-F5344CB8AC3E}">
        <p14:creationId xmlns:p14="http://schemas.microsoft.com/office/powerpoint/2010/main" val="1723272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kumimoji="1" lang="zh-CN" altLang="en-US" dirty="0" smtClean="0"/>
              <a:t>只有在特定情况下才会使用。</a:t>
            </a:r>
          </a:p>
          <a:p>
            <a:r>
              <a:rPr kumimoji="1" lang="en-US" altLang="zh-CN" dirty="0" smtClean="0"/>
              <a:t>Access-Control-Allow-Headers</a:t>
            </a:r>
            <a:r>
              <a:rPr kumimoji="1" lang="zh-CN" altLang="en-US" dirty="0" smtClean="0"/>
              <a:t> 定义了允许的附加的</a:t>
            </a:r>
            <a:r>
              <a:rPr kumimoji="1" lang="en-US" altLang="zh-CN" dirty="0" smtClean="0"/>
              <a:t>headers</a:t>
            </a:r>
            <a:r>
              <a:rPr kumimoji="1" lang="zh-CN" altLang="en-US" dirty="0" smtClean="0"/>
              <a:t>。</a:t>
            </a:r>
          </a:p>
          <a:p>
            <a:r>
              <a:rPr kumimoji="1" lang="en-US" altLang="zh-CN" dirty="0" smtClean="0"/>
              <a:t>Access-Control-Allow-Methods</a:t>
            </a:r>
            <a:r>
              <a:rPr kumimoji="1" lang="zh-CN" altLang="en-US" dirty="0" smtClean="0"/>
              <a:t>定义了跨域访问允许的请求方法</a:t>
            </a:r>
          </a:p>
          <a:p>
            <a:r>
              <a:rPr kumimoji="1" lang="zh-CN" altLang="en-US" dirty="0" smtClean="0"/>
              <a:t>例子：</a:t>
            </a:r>
          </a:p>
          <a:p>
            <a:pPr lvl="1"/>
            <a:r>
              <a:rPr lang="en-US" altLang="zh-CN" sz="1200" kern="1200" dirty="0" err="1" smtClean="0">
                <a:solidFill>
                  <a:schemeClr val="tx1"/>
                </a:solidFill>
                <a:latin typeface="+mn-lt"/>
                <a:ea typeface="+mn-ea"/>
                <a:cs typeface="+mn-cs"/>
              </a:rPr>
              <a:t>var</a:t>
            </a:r>
            <a:r>
              <a:rPr lang="en-US" altLang="zh-CN" sz="1200" kern="1200" dirty="0" smtClean="0">
                <a:solidFill>
                  <a:schemeClr val="tx1"/>
                </a:solidFill>
                <a:latin typeface="+mn-lt"/>
                <a:ea typeface="+mn-ea"/>
                <a:cs typeface="+mn-cs"/>
              </a:rPr>
              <a:t> invocation = new </a:t>
            </a:r>
            <a:r>
              <a:rPr lang="en-US" altLang="zh-CN" sz="1200" kern="1200" dirty="0" err="1" smtClean="0">
                <a:solidFill>
                  <a:schemeClr val="tx1"/>
                </a:solidFill>
                <a:latin typeface="+mn-lt"/>
                <a:ea typeface="+mn-ea"/>
                <a:cs typeface="+mn-cs"/>
              </a:rPr>
              <a:t>XMLHttpRequest</a:t>
            </a:r>
            <a:r>
              <a:rPr lang="en-US" altLang="zh-CN" sz="1200" kern="1200" dirty="0" smtClean="0">
                <a:solidFill>
                  <a:schemeClr val="tx1"/>
                </a:solidFill>
                <a:latin typeface="+mn-lt"/>
                <a:ea typeface="+mn-ea"/>
                <a:cs typeface="+mn-cs"/>
              </a:rPr>
              <a:t>();</a:t>
            </a:r>
          </a:p>
          <a:p>
            <a:pPr lvl="1"/>
            <a:r>
              <a:rPr lang="en-US" altLang="zh-CN" sz="1200" kern="1200" dirty="0" err="1" smtClean="0">
                <a:solidFill>
                  <a:schemeClr val="tx1"/>
                </a:solidFill>
                <a:latin typeface="+mn-lt"/>
                <a:ea typeface="+mn-ea"/>
                <a:cs typeface="+mn-cs"/>
              </a:rPr>
              <a:t>invocation.open</a:t>
            </a:r>
            <a:r>
              <a:rPr lang="en-US" altLang="zh-CN" sz="1200" kern="1200" dirty="0" smtClean="0">
                <a:solidFill>
                  <a:schemeClr val="tx1"/>
                </a:solidFill>
                <a:latin typeface="+mn-lt"/>
                <a:ea typeface="+mn-ea"/>
                <a:cs typeface="+mn-cs"/>
              </a:rPr>
              <a:t>('POST', 'http://</a:t>
            </a:r>
            <a:r>
              <a:rPr lang="en-US" altLang="zh-CN" sz="1200" kern="1200" dirty="0" err="1" smtClean="0">
                <a:solidFill>
                  <a:schemeClr val="tx1"/>
                </a:solidFill>
                <a:latin typeface="+mn-lt"/>
                <a:ea typeface="+mn-ea"/>
                <a:cs typeface="+mn-cs"/>
              </a:rPr>
              <a:t>www.microsoft.com</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zh-cn</a:t>
            </a:r>
            <a:r>
              <a:rPr lang="en-US" altLang="zh-CN" sz="1200" kern="1200" dirty="0" smtClean="0">
                <a:solidFill>
                  <a:schemeClr val="tx1"/>
                </a:solidFill>
                <a:latin typeface="+mn-lt"/>
                <a:ea typeface="+mn-ea"/>
                <a:cs typeface="+mn-cs"/>
              </a:rPr>
              <a:t>/', true);</a:t>
            </a:r>
          </a:p>
          <a:p>
            <a:pPr lvl="1"/>
            <a:r>
              <a:rPr lang="en-US" altLang="zh-CN" sz="1200" kern="1200" dirty="0" err="1" smtClean="0">
                <a:solidFill>
                  <a:schemeClr val="tx1"/>
                </a:solidFill>
                <a:latin typeface="+mn-lt"/>
                <a:ea typeface="+mn-ea"/>
                <a:cs typeface="+mn-cs"/>
              </a:rPr>
              <a:t>invocation.setRequestHeader</a:t>
            </a:r>
            <a:r>
              <a:rPr lang="en-US" altLang="zh-CN" sz="1200" kern="1200" dirty="0" smtClean="0">
                <a:solidFill>
                  <a:schemeClr val="tx1"/>
                </a:solidFill>
                <a:latin typeface="+mn-lt"/>
                <a:ea typeface="+mn-ea"/>
                <a:cs typeface="+mn-cs"/>
              </a:rPr>
              <a:t>('X-Requested-With', 'http://</a:t>
            </a:r>
            <a:r>
              <a:rPr lang="en-US" altLang="zh-CN" sz="1200" kern="1200" dirty="0" err="1" smtClean="0">
                <a:solidFill>
                  <a:schemeClr val="tx1"/>
                </a:solidFill>
                <a:latin typeface="+mn-lt"/>
                <a:ea typeface="+mn-ea"/>
                <a:cs typeface="+mn-cs"/>
              </a:rPr>
              <a:t>www.microsoft.com</a:t>
            </a:r>
            <a:r>
              <a:rPr lang="en-US" altLang="zh-CN" sz="1200" kern="1200" dirty="0" smtClean="0">
                <a:solidFill>
                  <a:schemeClr val="tx1"/>
                </a:solidFill>
                <a:latin typeface="+mn-lt"/>
                <a:ea typeface="+mn-ea"/>
                <a:cs typeface="+mn-cs"/>
              </a:rPr>
              <a:t>');</a:t>
            </a:r>
          </a:p>
          <a:p>
            <a:pPr lvl="1"/>
            <a:r>
              <a:rPr lang="en-US" altLang="zh-CN" sz="1200" kern="1200" dirty="0" err="1" smtClean="0">
                <a:solidFill>
                  <a:schemeClr val="tx1"/>
                </a:solidFill>
                <a:latin typeface="+mn-lt"/>
                <a:ea typeface="+mn-ea"/>
                <a:cs typeface="+mn-cs"/>
              </a:rPr>
              <a:t>invocation.send</a:t>
            </a:r>
            <a:r>
              <a:rPr lang="en-US" altLang="zh-CN" sz="1200" kern="1200" dirty="0" smtClean="0">
                <a:solidFill>
                  <a:schemeClr val="tx1"/>
                </a:solidFill>
                <a:latin typeface="+mn-lt"/>
                <a:ea typeface="+mn-ea"/>
                <a:cs typeface="+mn-cs"/>
              </a:rPr>
              <a:t>();</a:t>
            </a:r>
            <a:endParaRPr kumimoji="1" lang="en-US" altLang="zh-CN" dirty="0" smtClean="0"/>
          </a:p>
          <a:p>
            <a:r>
              <a:rPr kumimoji="1" lang="zh-CN" altLang="en-US" dirty="0" smtClean="0"/>
              <a:t>会先请求</a:t>
            </a:r>
            <a:endParaRPr kumimoji="1" lang="en-US" altLang="zh-CN" dirty="0" smtClean="0"/>
          </a:p>
          <a:p>
            <a:pPr lvl="1"/>
            <a:r>
              <a:rPr kumimoji="1" lang="en-US" altLang="zh-CN" dirty="0" smtClean="0"/>
              <a:t>OPTIONS /</a:t>
            </a:r>
            <a:r>
              <a:rPr kumimoji="1" lang="en-US" altLang="zh-CN" dirty="0" err="1" smtClean="0"/>
              <a:t>zh-cn</a:t>
            </a:r>
            <a:r>
              <a:rPr kumimoji="1" lang="en-US" altLang="zh-CN" dirty="0" smtClean="0"/>
              <a:t>/ HTTP/1.1</a:t>
            </a:r>
          </a:p>
          <a:p>
            <a:pPr lvl="1"/>
            <a:r>
              <a:rPr kumimoji="1" lang="en-US" altLang="zh-CN" dirty="0" smtClean="0"/>
              <a:t>Host: </a:t>
            </a:r>
            <a:r>
              <a:rPr kumimoji="1" lang="en-US" altLang="zh-CN" dirty="0" err="1" smtClean="0"/>
              <a:t>www.microsoft.com</a:t>
            </a:r>
            <a:endParaRPr kumimoji="1" lang="en-US" altLang="zh-CN" dirty="0" smtClean="0"/>
          </a:p>
          <a:p>
            <a:pPr lvl="1"/>
            <a:r>
              <a:rPr kumimoji="1" lang="en-US" altLang="zh-CN" dirty="0" smtClean="0"/>
              <a:t>User-Agent: Mozilla/5.0 (Macintosh; Intel Mac OS X 10.12; rv:54.0) Gecko/20100101 Firefox/54.0</a:t>
            </a:r>
          </a:p>
          <a:p>
            <a:pPr lvl="1"/>
            <a:r>
              <a:rPr kumimoji="1" lang="en-US" altLang="zh-CN" dirty="0" smtClean="0"/>
              <a:t>Accept: text/</a:t>
            </a:r>
            <a:r>
              <a:rPr kumimoji="1" lang="en-US" altLang="zh-CN" dirty="0" err="1" smtClean="0"/>
              <a:t>html,application</a:t>
            </a:r>
            <a:r>
              <a:rPr kumimoji="1" lang="en-US" altLang="zh-CN" dirty="0" smtClean="0"/>
              <a:t>/</a:t>
            </a:r>
            <a:r>
              <a:rPr kumimoji="1" lang="en-US" altLang="zh-CN" dirty="0" err="1" smtClean="0"/>
              <a:t>xhtml+xml,application</a:t>
            </a:r>
            <a:r>
              <a:rPr kumimoji="1" lang="en-US" altLang="zh-CN" dirty="0" smtClean="0"/>
              <a:t>/</a:t>
            </a:r>
            <a:r>
              <a:rPr kumimoji="1" lang="en-US" altLang="zh-CN" dirty="0" err="1" smtClean="0"/>
              <a:t>xml;q</a:t>
            </a:r>
            <a:r>
              <a:rPr kumimoji="1" lang="en-US" altLang="zh-CN" dirty="0" smtClean="0"/>
              <a:t>=0.9,*/*;q=0.8</a:t>
            </a:r>
          </a:p>
          <a:p>
            <a:pPr lvl="1"/>
            <a:r>
              <a:rPr kumimoji="1" lang="en-US" altLang="zh-CN" dirty="0" smtClean="0"/>
              <a:t>Accept-Language: </a:t>
            </a:r>
            <a:r>
              <a:rPr kumimoji="1" lang="en-US" altLang="zh-CN" dirty="0" err="1" smtClean="0"/>
              <a:t>zh-CN,zh;q</a:t>
            </a:r>
            <a:r>
              <a:rPr kumimoji="1" lang="en-US" altLang="zh-CN" dirty="0" smtClean="0"/>
              <a:t>=0.8,en-US;q=0.5,en;q=0.3</a:t>
            </a:r>
          </a:p>
          <a:p>
            <a:pPr lvl="1"/>
            <a:r>
              <a:rPr kumimoji="1" lang="en-US" altLang="zh-CN" dirty="0" smtClean="0"/>
              <a:t>Accept-Encoding: </a:t>
            </a:r>
            <a:r>
              <a:rPr kumimoji="1" lang="en-US" altLang="zh-CN" dirty="0" err="1" smtClean="0"/>
              <a:t>gzip</a:t>
            </a:r>
            <a:r>
              <a:rPr kumimoji="1" lang="en-US" altLang="zh-CN" dirty="0" smtClean="0"/>
              <a:t>, deflate</a:t>
            </a:r>
          </a:p>
          <a:p>
            <a:pPr lvl="1"/>
            <a:r>
              <a:rPr kumimoji="1" lang="en-US" altLang="zh-CN" dirty="0" smtClean="0"/>
              <a:t>Access-Control-Request-Method: POST</a:t>
            </a:r>
          </a:p>
          <a:p>
            <a:pPr lvl="1"/>
            <a:r>
              <a:rPr kumimoji="1" lang="en-US" altLang="zh-CN" dirty="0" smtClean="0"/>
              <a:t>Access-Control-Request-Headers: x-requested-with</a:t>
            </a:r>
          </a:p>
          <a:p>
            <a:pPr lvl="1"/>
            <a:r>
              <a:rPr kumimoji="1" lang="en-US" altLang="zh-CN" dirty="0" smtClean="0"/>
              <a:t>Origin: http://192.168.0.105</a:t>
            </a:r>
          </a:p>
          <a:p>
            <a:pPr lvl="1"/>
            <a:r>
              <a:rPr kumimoji="1" lang="en-US" altLang="zh-CN" dirty="0" smtClean="0"/>
              <a:t>Connection: close</a:t>
            </a:r>
          </a:p>
          <a:p>
            <a:pPr lvl="1"/>
            <a:r>
              <a:rPr kumimoji="1" lang="en-US" altLang="zh-CN" dirty="0" smtClean="0"/>
              <a:t>Cache-Control: max-age=0</a:t>
            </a:r>
            <a:endParaRPr kumimoji="1" lang="zh-CN" altLang="en-US" dirty="0" smtClean="0"/>
          </a:p>
          <a:p>
            <a:pPr lvl="0"/>
            <a:r>
              <a:rPr kumimoji="1" lang="zh-CN" altLang="en-US" dirty="0" smtClean="0"/>
              <a:t>参考：</a:t>
            </a:r>
            <a:r>
              <a:rPr kumimoji="1" lang="en-US" altLang="zh-CN" dirty="0" smtClean="0"/>
              <a:t>http://</a:t>
            </a:r>
            <a:r>
              <a:rPr kumimoji="1" lang="en-US" altLang="zh-CN" dirty="0" err="1" smtClean="0"/>
              <a:t>blog.csdn.net</a:t>
            </a:r>
            <a:r>
              <a:rPr kumimoji="1" lang="en-US" altLang="zh-CN" dirty="0" smtClean="0"/>
              <a:t>/thc1987/article/details/54572272</a:t>
            </a:r>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17</a:t>
            </a:fld>
            <a:endParaRPr lang="zh-CN" altLang="en-US"/>
          </a:p>
        </p:txBody>
      </p:sp>
    </p:spTree>
    <p:extLst>
      <p:ext uri="{BB962C8B-B14F-4D97-AF65-F5344CB8AC3E}">
        <p14:creationId xmlns:p14="http://schemas.microsoft.com/office/powerpoint/2010/main" val="1165619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18</a:t>
            </a:fld>
            <a:endParaRPr lang="zh-CN" altLang="en-US"/>
          </a:p>
        </p:txBody>
      </p:sp>
    </p:spTree>
    <p:extLst>
      <p:ext uri="{BB962C8B-B14F-4D97-AF65-F5344CB8AC3E}">
        <p14:creationId xmlns:p14="http://schemas.microsoft.com/office/powerpoint/2010/main" val="2092351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当我们看到状态码，一般只需要看第一位，就大致知道返回状态。</a:t>
            </a:r>
          </a:p>
          <a:p>
            <a:r>
              <a:rPr kumimoji="1" lang="en-US" altLang="zh-CN" dirty="0" smtClean="0"/>
              <a:t>1XX</a:t>
            </a:r>
            <a:r>
              <a:rPr kumimoji="1" lang="zh-CN" altLang="en-US" dirty="0" smtClean="0"/>
              <a:t>： 信息提示，一般不会出现</a:t>
            </a:r>
          </a:p>
          <a:p>
            <a:r>
              <a:rPr kumimoji="1" lang="en-US" altLang="zh-CN" dirty="0" smtClean="0"/>
              <a:t>2XX</a:t>
            </a:r>
            <a:r>
              <a:rPr kumimoji="1" lang="zh-CN" altLang="en-US" dirty="0" smtClean="0"/>
              <a:t>： 请求返回正常，可能根据请求状况稍微不同</a:t>
            </a:r>
          </a:p>
          <a:p>
            <a:r>
              <a:rPr kumimoji="1" lang="en-US" altLang="zh-CN" dirty="0" smtClean="0"/>
              <a:t>3XX</a:t>
            </a:r>
            <a:r>
              <a:rPr kumimoji="1" lang="zh-CN" altLang="en-US" dirty="0" smtClean="0"/>
              <a:t>： 请求重定向到其它资源（有可能是本地）</a:t>
            </a:r>
          </a:p>
          <a:p>
            <a:r>
              <a:rPr kumimoji="1" lang="en-US" altLang="zh-CN" dirty="0" smtClean="0"/>
              <a:t>4XX</a:t>
            </a:r>
            <a:r>
              <a:rPr kumimoji="1" lang="zh-CN" altLang="en-US" dirty="0" smtClean="0"/>
              <a:t>： 请求的页面错误（不存在，权限不够等）</a:t>
            </a:r>
          </a:p>
          <a:p>
            <a:r>
              <a:rPr kumimoji="1" lang="en-US" altLang="zh-CN" dirty="0" smtClean="0"/>
              <a:t>5XX</a:t>
            </a:r>
            <a:r>
              <a:rPr kumimoji="1" lang="zh-CN" altLang="en-US" dirty="0" smtClean="0"/>
              <a:t>： 服务端问题（配置，代码等问题）</a:t>
            </a:r>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26</a:t>
            </a:fld>
            <a:endParaRPr lang="zh-CN" altLang="en-US"/>
          </a:p>
        </p:txBody>
      </p:sp>
    </p:spTree>
    <p:extLst>
      <p:ext uri="{BB962C8B-B14F-4D97-AF65-F5344CB8AC3E}">
        <p14:creationId xmlns:p14="http://schemas.microsoft.com/office/powerpoint/2010/main" val="1718014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2XX</a:t>
            </a:r>
            <a:r>
              <a:rPr kumimoji="1" lang="zh-CN" altLang="en-US" dirty="0" smtClean="0"/>
              <a:t>中</a:t>
            </a:r>
            <a:r>
              <a:rPr kumimoji="1" lang="en-US" altLang="zh-CN" dirty="0" smtClean="0"/>
              <a:t>200</a:t>
            </a:r>
            <a:r>
              <a:rPr kumimoji="1" lang="zh-CN" altLang="en-US" dirty="0" smtClean="0"/>
              <a:t>是最常见的。请求正常返回的时候状态码就是</a:t>
            </a:r>
            <a:r>
              <a:rPr kumimoji="1" lang="en-US" altLang="zh-CN" dirty="0" smtClean="0"/>
              <a:t>200</a:t>
            </a:r>
            <a:r>
              <a:rPr kumimoji="1" lang="zh-CN" altLang="en-US" dirty="0" smtClean="0"/>
              <a:t>。</a:t>
            </a:r>
          </a:p>
          <a:p>
            <a:r>
              <a:rPr kumimoji="1" lang="en-US" altLang="zh-CN" dirty="0" smtClean="0"/>
              <a:t>201:</a:t>
            </a:r>
            <a:r>
              <a:rPr kumimoji="1" lang="zh-CN" altLang="en-US" dirty="0" smtClean="0"/>
              <a:t> 一般是</a:t>
            </a:r>
            <a:r>
              <a:rPr kumimoji="1" lang="en-US" altLang="zh-CN" dirty="0" smtClean="0"/>
              <a:t>PUT</a:t>
            </a:r>
            <a:r>
              <a:rPr kumimoji="1" lang="zh-CN" altLang="en-US" dirty="0" smtClean="0"/>
              <a:t>请求创建成功之后就会返回</a:t>
            </a:r>
            <a:r>
              <a:rPr kumimoji="1" lang="en-US" altLang="zh-CN" dirty="0" smtClean="0"/>
              <a:t>201</a:t>
            </a:r>
            <a:endParaRPr kumimoji="1" lang="zh-CN" altLang="en-US" dirty="0" smtClean="0"/>
          </a:p>
          <a:p>
            <a:r>
              <a:rPr lang="en-US" altLang="zh-CN" sz="1200" kern="1200" dirty="0" smtClean="0">
                <a:solidFill>
                  <a:schemeClr val="tx1"/>
                </a:solidFill>
                <a:latin typeface="+mn-lt"/>
                <a:ea typeface="+mn-ea"/>
                <a:cs typeface="+mn-cs"/>
              </a:rPr>
              <a:t>206</a:t>
            </a:r>
            <a:r>
              <a:rPr lang="zh-CN" altLang="en-US" sz="1200" kern="1200" dirty="0" smtClean="0">
                <a:solidFill>
                  <a:schemeClr val="tx1"/>
                </a:solidFill>
                <a:latin typeface="+mn-lt"/>
                <a:ea typeface="+mn-ea"/>
                <a:cs typeface="+mn-cs"/>
              </a:rPr>
              <a:t>状态码代表服务器已经成功处理了部分</a:t>
            </a:r>
            <a:r>
              <a:rPr lang="en-US" altLang="zh-CN" sz="1200" kern="1200" dirty="0" smtClean="0">
                <a:solidFill>
                  <a:schemeClr val="tx1"/>
                </a:solidFill>
                <a:latin typeface="+mn-lt"/>
                <a:ea typeface="+mn-ea"/>
                <a:cs typeface="+mn-cs"/>
              </a:rPr>
              <a:t>GET</a:t>
            </a:r>
            <a:r>
              <a:rPr lang="zh-CN" altLang="en-US" sz="1200" kern="1200" dirty="0" smtClean="0">
                <a:solidFill>
                  <a:schemeClr val="tx1"/>
                </a:solidFill>
                <a:latin typeface="+mn-lt"/>
                <a:ea typeface="+mn-ea"/>
                <a:cs typeface="+mn-cs"/>
              </a:rPr>
              <a:t>请求（只有发送</a:t>
            </a:r>
            <a:r>
              <a:rPr lang="en-US" altLang="zh-CN" sz="1200" kern="1200" dirty="0" smtClean="0">
                <a:solidFill>
                  <a:schemeClr val="tx1"/>
                </a:solidFill>
                <a:latin typeface="+mn-lt"/>
                <a:ea typeface="+mn-ea"/>
                <a:cs typeface="+mn-cs"/>
              </a:rPr>
              <a:t>GET </a:t>
            </a:r>
            <a:r>
              <a:rPr lang="zh-CN" altLang="en-US" sz="1200" kern="1200" dirty="0" smtClean="0">
                <a:solidFill>
                  <a:schemeClr val="tx1"/>
                </a:solidFill>
                <a:latin typeface="+mn-lt"/>
                <a:ea typeface="+mn-ea"/>
                <a:cs typeface="+mn-cs"/>
              </a:rPr>
              <a:t>方法的</a:t>
            </a:r>
            <a:r>
              <a:rPr lang="en-US" altLang="zh-CN" sz="1200" kern="1200" dirty="0" smtClean="0">
                <a:solidFill>
                  <a:schemeClr val="tx1"/>
                </a:solidFill>
                <a:latin typeface="+mn-lt"/>
                <a:ea typeface="+mn-ea"/>
                <a:cs typeface="+mn-cs"/>
              </a:rPr>
              <a:t>request, web</a:t>
            </a:r>
            <a:r>
              <a:rPr lang="zh-CN" altLang="en-US" sz="1200" kern="1200" dirty="0" smtClean="0">
                <a:solidFill>
                  <a:schemeClr val="tx1"/>
                </a:solidFill>
                <a:latin typeface="+mn-lt"/>
                <a:ea typeface="+mn-ea"/>
                <a:cs typeface="+mn-cs"/>
              </a:rPr>
              <a:t>服务器才可能返回</a:t>
            </a:r>
            <a:r>
              <a:rPr lang="en-US" altLang="zh-CN" sz="1200" kern="1200" dirty="0" smtClean="0">
                <a:solidFill>
                  <a:schemeClr val="tx1"/>
                </a:solidFill>
                <a:latin typeface="+mn-lt"/>
                <a:ea typeface="+mn-ea"/>
                <a:cs typeface="+mn-cs"/>
              </a:rPr>
              <a:t>206</a:t>
            </a:r>
            <a:r>
              <a:rPr lang="zh-CN" altLang="en-US" sz="1200" kern="1200" dirty="0" smtClean="0">
                <a:solidFill>
                  <a:schemeClr val="tx1"/>
                </a:solidFill>
                <a:latin typeface="+mn-lt"/>
                <a:ea typeface="+mn-ea"/>
                <a:cs typeface="+mn-cs"/>
              </a:rPr>
              <a:t>）。</a:t>
            </a:r>
          </a:p>
          <a:p>
            <a:pPr lvl="1"/>
            <a:r>
              <a:rPr lang="en-US" altLang="zh-CN" sz="1200" kern="1200" dirty="0" smtClean="0">
                <a:solidFill>
                  <a:schemeClr val="tx1"/>
                </a:solidFill>
                <a:latin typeface="+mn-lt"/>
                <a:ea typeface="+mn-ea"/>
                <a:cs typeface="+mn-cs"/>
              </a:rPr>
              <a:t>1. </a:t>
            </a:r>
            <a:r>
              <a:rPr lang="en-US" altLang="zh-CN" sz="1200" kern="1200" dirty="0" err="1" smtClean="0">
                <a:solidFill>
                  <a:schemeClr val="tx1"/>
                </a:solidFill>
                <a:latin typeface="+mn-lt"/>
                <a:ea typeface="+mn-ea"/>
                <a:cs typeface="+mn-cs"/>
              </a:rPr>
              <a:t>FlashGet</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迅雷或者</a:t>
            </a:r>
            <a:r>
              <a:rPr lang="en-US" altLang="zh-CN" sz="1200" kern="1200" dirty="0" smtClean="0">
                <a:solidFill>
                  <a:schemeClr val="tx1"/>
                </a:solidFill>
                <a:latin typeface="+mn-lt"/>
                <a:ea typeface="+mn-ea"/>
                <a:cs typeface="+mn-cs"/>
              </a:rPr>
              <a:t>HTTP</a:t>
            </a:r>
            <a:r>
              <a:rPr lang="zh-CN" altLang="en-US" sz="1200" kern="1200" dirty="0" smtClean="0">
                <a:solidFill>
                  <a:schemeClr val="tx1"/>
                </a:solidFill>
                <a:latin typeface="+mn-lt"/>
                <a:ea typeface="+mn-ea"/>
                <a:cs typeface="+mn-cs"/>
              </a:rPr>
              <a:t>下载工具都是使用</a:t>
            </a:r>
            <a:r>
              <a:rPr lang="en-US" altLang="zh-CN" sz="1200" kern="1200" dirty="0" smtClean="0">
                <a:solidFill>
                  <a:schemeClr val="tx1"/>
                </a:solidFill>
                <a:latin typeface="+mn-lt"/>
                <a:ea typeface="+mn-ea"/>
                <a:cs typeface="+mn-cs"/>
              </a:rPr>
              <a:t>206</a:t>
            </a:r>
            <a:r>
              <a:rPr lang="zh-CN" altLang="en-US" sz="1200" kern="1200" dirty="0" smtClean="0">
                <a:solidFill>
                  <a:schemeClr val="tx1"/>
                </a:solidFill>
                <a:latin typeface="+mn-lt"/>
                <a:ea typeface="+mn-ea"/>
                <a:cs typeface="+mn-cs"/>
              </a:rPr>
              <a:t>状态码来实现断点续传。</a:t>
            </a:r>
          </a:p>
          <a:p>
            <a:pPr lvl="1"/>
            <a:r>
              <a:rPr lang="en-US" altLang="zh-CN" sz="1200" kern="1200" dirty="0" smtClean="0">
                <a:solidFill>
                  <a:schemeClr val="tx1"/>
                </a:solidFill>
                <a:latin typeface="+mn-lt"/>
                <a:ea typeface="+mn-ea"/>
                <a:cs typeface="+mn-cs"/>
              </a:rPr>
              <a:t>2. </a:t>
            </a:r>
            <a:r>
              <a:rPr lang="zh-CN" altLang="en-US" sz="1200" kern="1200" dirty="0" smtClean="0">
                <a:solidFill>
                  <a:schemeClr val="tx1"/>
                </a:solidFill>
                <a:latin typeface="+mn-lt"/>
                <a:ea typeface="+mn-ea"/>
                <a:cs typeface="+mn-cs"/>
              </a:rPr>
              <a:t>将以个大文档分解为多个下载段同时下载 比如，在线看视频。</a:t>
            </a:r>
          </a:p>
          <a:p>
            <a:pPr lvl="0"/>
            <a:endParaRPr kumimoji="1" lang="zh-CN" altLang="en-US" dirty="0" smtClean="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29</a:t>
            </a:fld>
            <a:endParaRPr lang="zh-CN" altLang="en-US"/>
          </a:p>
        </p:txBody>
      </p:sp>
    </p:spTree>
    <p:extLst>
      <p:ext uri="{BB962C8B-B14F-4D97-AF65-F5344CB8AC3E}">
        <p14:creationId xmlns:p14="http://schemas.microsoft.com/office/powerpoint/2010/main" val="303654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301/302</a:t>
            </a:r>
            <a:r>
              <a:rPr kumimoji="1" lang="zh-CN" altLang="en-US" dirty="0" smtClean="0"/>
              <a:t>都是重定向。都会在头文件里的</a:t>
            </a:r>
            <a:r>
              <a:rPr kumimoji="1" lang="en-US" altLang="zh-CN" dirty="0" smtClean="0"/>
              <a:t>Location</a:t>
            </a:r>
            <a:r>
              <a:rPr kumimoji="1" lang="zh-CN" altLang="en-US" dirty="0" smtClean="0"/>
              <a:t>指定重定向页面</a:t>
            </a:r>
          </a:p>
          <a:p>
            <a:r>
              <a:rPr kumimoji="1" lang="en-US" altLang="zh-CN" dirty="0" smtClean="0"/>
              <a:t>304</a:t>
            </a:r>
            <a:r>
              <a:rPr kumimoji="1" lang="zh-CN" altLang="en-US" dirty="0" smtClean="0"/>
              <a:t>，是本地有缓存。请求的时候会有</a:t>
            </a:r>
            <a:r>
              <a:rPr kumimoji="1" lang="en-US" altLang="zh-CN" dirty="0" smtClean="0"/>
              <a:t>If-Modified-Since:</a:t>
            </a:r>
            <a:r>
              <a:rPr kumimoji="1" lang="zh-CN" altLang="en-US" baseline="0" dirty="0" smtClean="0"/>
              <a:t> </a:t>
            </a:r>
            <a:r>
              <a:rPr kumimoji="1" lang="en-US" altLang="zh-CN" baseline="0" dirty="0" smtClean="0"/>
              <a:t>&lt;</a:t>
            </a:r>
            <a:r>
              <a:rPr kumimoji="1" lang="zh-CN" altLang="en-US" baseline="0" dirty="0" smtClean="0"/>
              <a:t>时间</a:t>
            </a:r>
            <a:r>
              <a:rPr kumimoji="1" lang="en-US" altLang="zh-CN" baseline="0" dirty="0" smtClean="0"/>
              <a:t>&gt;</a:t>
            </a:r>
            <a:r>
              <a:rPr kumimoji="1" lang="zh-CN" altLang="en-US" baseline="0" dirty="0" smtClean="0"/>
              <a:t>。在这时间之后没有更改，就会返回</a:t>
            </a:r>
            <a:r>
              <a:rPr kumimoji="1" lang="en-US" altLang="zh-CN" baseline="0" dirty="0" smtClean="0"/>
              <a:t>304</a:t>
            </a:r>
            <a:endParaRPr kumimoji="1" lang="zh-CN" altLang="en-US" baseline="0" dirty="0" smtClean="0"/>
          </a:p>
          <a:p>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30</a:t>
            </a:fld>
            <a:endParaRPr lang="zh-CN" altLang="en-US"/>
          </a:p>
        </p:txBody>
      </p:sp>
    </p:spTree>
    <p:extLst>
      <p:ext uri="{BB962C8B-B14F-4D97-AF65-F5344CB8AC3E}">
        <p14:creationId xmlns:p14="http://schemas.microsoft.com/office/powerpoint/2010/main" val="1671278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常见的是</a:t>
            </a:r>
            <a:r>
              <a:rPr kumimoji="1" lang="en-US" altLang="zh-CN" dirty="0" smtClean="0"/>
              <a:t>403:</a:t>
            </a:r>
            <a:r>
              <a:rPr kumimoji="1" lang="zh-CN" altLang="en-US" dirty="0" smtClean="0"/>
              <a:t> 没有权限访问，</a:t>
            </a:r>
            <a:r>
              <a:rPr kumimoji="1" lang="zh-CN" altLang="en-US" baseline="0" dirty="0" smtClean="0"/>
              <a:t> </a:t>
            </a:r>
            <a:r>
              <a:rPr kumimoji="1" lang="en-US" altLang="zh-CN" baseline="0" dirty="0" smtClean="0"/>
              <a:t>404:</a:t>
            </a:r>
            <a:r>
              <a:rPr kumimoji="1" lang="zh-CN" altLang="en-US" baseline="0" dirty="0" smtClean="0"/>
              <a:t> 没有相应的页面。</a:t>
            </a:r>
          </a:p>
          <a:p>
            <a:r>
              <a:rPr kumimoji="1" lang="en-US" altLang="zh-CN" baseline="0" dirty="0" smtClean="0"/>
              <a:t>405</a:t>
            </a:r>
            <a:r>
              <a:rPr kumimoji="1" lang="zh-CN" altLang="en-US" baseline="0" dirty="0" smtClean="0"/>
              <a:t>是</a:t>
            </a:r>
            <a:r>
              <a:rPr kumimoji="1" lang="en-US" altLang="zh-CN" baseline="0" dirty="0" smtClean="0"/>
              <a:t>HTTP8</a:t>
            </a:r>
            <a:r>
              <a:rPr kumimoji="1" lang="zh-CN" altLang="en-US" baseline="0" dirty="0" smtClean="0"/>
              <a:t>中请求中，服务端不支持相应请求时会返回</a:t>
            </a:r>
            <a:r>
              <a:rPr kumimoji="1" lang="en-US" altLang="zh-CN" baseline="0" dirty="0" smtClean="0"/>
              <a:t>405</a:t>
            </a:r>
            <a:r>
              <a:rPr kumimoji="1" lang="zh-CN" altLang="en-US" baseline="0" dirty="0" smtClean="0"/>
              <a:t>。</a:t>
            </a:r>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31</a:t>
            </a:fld>
            <a:endParaRPr lang="zh-CN" altLang="en-US"/>
          </a:p>
        </p:txBody>
      </p:sp>
    </p:spTree>
    <p:extLst>
      <p:ext uri="{BB962C8B-B14F-4D97-AF65-F5344CB8AC3E}">
        <p14:creationId xmlns:p14="http://schemas.microsoft.com/office/powerpoint/2010/main" val="888375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500:</a:t>
            </a:r>
            <a:r>
              <a:rPr kumimoji="1" lang="zh-CN" altLang="en-US" dirty="0" smtClean="0"/>
              <a:t> </a:t>
            </a:r>
            <a:r>
              <a:rPr lang="zh-CN" altLang="en-US" sz="1200" kern="1200" dirty="0" smtClean="0">
                <a:solidFill>
                  <a:schemeClr val="tx1"/>
                </a:solidFill>
                <a:latin typeface="+mn-lt"/>
                <a:ea typeface="+mn-ea"/>
                <a:cs typeface="+mn-cs"/>
              </a:rPr>
              <a:t>我们开发网站的时候，当我们的程序出错了时，就会返回</a:t>
            </a:r>
            <a:r>
              <a:rPr lang="en-US" altLang="zh-CN" sz="1200" kern="1200" dirty="0" smtClean="0">
                <a:solidFill>
                  <a:schemeClr val="tx1"/>
                </a:solidFill>
                <a:latin typeface="+mn-lt"/>
                <a:ea typeface="+mn-ea"/>
                <a:cs typeface="+mn-cs"/>
              </a:rPr>
              <a:t>500</a:t>
            </a:r>
            <a:r>
              <a:rPr lang="zh-CN" altLang="en-US" sz="1200" kern="1200" dirty="0" smtClean="0">
                <a:solidFill>
                  <a:schemeClr val="tx1"/>
                </a:solidFill>
                <a:latin typeface="+mn-lt"/>
                <a:ea typeface="+mn-ea"/>
                <a:cs typeface="+mn-cs"/>
              </a:rPr>
              <a:t>错误。</a:t>
            </a:r>
          </a:p>
          <a:p>
            <a:r>
              <a:rPr kumimoji="1" lang="en-US" altLang="zh-CN" sz="1200" kern="1200" dirty="0" smtClean="0">
                <a:solidFill>
                  <a:schemeClr val="tx1"/>
                </a:solidFill>
                <a:latin typeface="+mn-lt"/>
                <a:ea typeface="+mn-ea"/>
                <a:cs typeface="+mn-cs"/>
              </a:rPr>
              <a:t>501: </a:t>
            </a:r>
            <a:r>
              <a:rPr lang="zh-CN" altLang="en-US" sz="1200" kern="1200" dirty="0" smtClean="0">
                <a:solidFill>
                  <a:schemeClr val="tx1"/>
                </a:solidFill>
                <a:latin typeface="+mn-lt"/>
                <a:ea typeface="+mn-ea"/>
                <a:cs typeface="+mn-cs"/>
              </a:rPr>
              <a:t>客户端发起的请求超出服务器的能力范围。按下面尝试：</a:t>
            </a:r>
          </a:p>
          <a:p>
            <a:pPr lvl="1"/>
            <a:r>
              <a:rPr kumimoji="1" lang="en-US" altLang="zh-CN" dirty="0" smtClean="0"/>
              <a:t>PUT / HTTP/1.1</a:t>
            </a:r>
          </a:p>
          <a:p>
            <a:pPr lvl="1"/>
            <a:r>
              <a:rPr kumimoji="1" lang="en-US" altLang="zh-CN" dirty="0" smtClean="0"/>
              <a:t>Host: </a:t>
            </a:r>
            <a:r>
              <a:rPr kumimoji="1" lang="en-US" altLang="zh-CN" dirty="0" err="1" smtClean="0"/>
              <a:t>www.qq.com</a:t>
            </a:r>
            <a:endParaRPr kumimoji="1" lang="en-US" altLang="zh-CN" dirty="0" smtClean="0"/>
          </a:p>
          <a:p>
            <a:pPr lvl="1"/>
            <a:r>
              <a:rPr kumimoji="1" lang="en-US" altLang="zh-CN" dirty="0" smtClean="0"/>
              <a:t>Connection: close</a:t>
            </a:r>
          </a:p>
          <a:p>
            <a:pPr lvl="1"/>
            <a:r>
              <a:rPr kumimoji="1" lang="en-US" altLang="zh-CN" dirty="0" smtClean="0"/>
              <a:t>User-Agent: Paw/2.2.5 (Macintosh; OS X/10.12.2) </a:t>
            </a:r>
            <a:r>
              <a:rPr kumimoji="1" lang="en-US" altLang="zh-CN" dirty="0" err="1" smtClean="0"/>
              <a:t>GCDHTTPRequest</a:t>
            </a:r>
            <a:endParaRPr kumimoji="1" lang="en-US" altLang="zh-CN" dirty="0" smtClean="0"/>
          </a:p>
          <a:p>
            <a:pPr lvl="1"/>
            <a:r>
              <a:rPr kumimoji="1" lang="en-US" altLang="zh-CN" dirty="0" smtClean="0"/>
              <a:t>Content-Length: 0</a:t>
            </a:r>
            <a:endParaRPr kumimoji="1" lang="zh-CN" altLang="en-US" dirty="0" smtClean="0"/>
          </a:p>
          <a:p>
            <a:r>
              <a:rPr kumimoji="1" lang="en-US" altLang="zh-CN" dirty="0" smtClean="0"/>
              <a:t>502:</a:t>
            </a:r>
            <a:r>
              <a:rPr kumimoji="1" lang="zh-CN" altLang="en-US" dirty="0" smtClean="0"/>
              <a:t> 代理服务器连不上上游服务器</a:t>
            </a:r>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32</a:t>
            </a:fld>
            <a:endParaRPr lang="zh-CN" altLang="en-US"/>
          </a:p>
        </p:txBody>
      </p:sp>
    </p:spTree>
    <p:extLst>
      <p:ext uri="{BB962C8B-B14F-4D97-AF65-F5344CB8AC3E}">
        <p14:creationId xmlns:p14="http://schemas.microsoft.com/office/powerpoint/2010/main" val="1857189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我们可以使用</a:t>
            </a:r>
            <a:r>
              <a:rPr lang="en-US" altLang="zh-CN" sz="1200" kern="1200" dirty="0" smtClean="0">
                <a:solidFill>
                  <a:schemeClr val="tx1"/>
                </a:solidFill>
                <a:latin typeface="+mn-lt"/>
                <a:ea typeface="+mn-ea"/>
                <a:cs typeface="+mn-cs"/>
              </a:rPr>
              <a:t>curl</a:t>
            </a:r>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curl -I -m 10 -o /</a:t>
            </a:r>
            <a:r>
              <a:rPr lang="en-US" altLang="zh-CN" sz="1200" kern="1200" dirty="0" err="1" smtClean="0">
                <a:solidFill>
                  <a:schemeClr val="tx1"/>
                </a:solidFill>
                <a:latin typeface="+mn-lt"/>
                <a:ea typeface="+mn-ea"/>
                <a:cs typeface="+mn-cs"/>
              </a:rPr>
              <a:t>dev</a:t>
            </a:r>
            <a:r>
              <a:rPr lang="en-US" altLang="zh-CN" sz="1200" kern="1200" dirty="0" smtClean="0">
                <a:solidFill>
                  <a:schemeClr val="tx1"/>
                </a:solidFill>
                <a:latin typeface="+mn-lt"/>
                <a:ea typeface="+mn-ea"/>
                <a:cs typeface="+mn-cs"/>
              </a:rPr>
              <a:t>/null -s -w "%{</a:t>
            </a:r>
            <a:r>
              <a:rPr lang="en-US" altLang="zh-CN" sz="1200" kern="1200" dirty="0" err="1" smtClean="0">
                <a:solidFill>
                  <a:schemeClr val="tx1"/>
                </a:solidFill>
                <a:latin typeface="+mn-lt"/>
                <a:ea typeface="+mn-ea"/>
                <a:cs typeface="+mn-cs"/>
              </a:rPr>
              <a:t>http_code</a:t>
            </a:r>
            <a:r>
              <a:rPr lang="en-US" altLang="zh-CN" sz="1200" kern="1200" dirty="0" smtClean="0">
                <a:solidFill>
                  <a:schemeClr val="tx1"/>
                </a:solidFill>
                <a:latin typeface="+mn-lt"/>
                <a:ea typeface="+mn-ea"/>
                <a:cs typeface="+mn-cs"/>
              </a:rPr>
              <a:t>}\n" "http://</a:t>
            </a:r>
            <a:r>
              <a:rPr lang="en-US" altLang="zh-CN" sz="1200" kern="1200" dirty="0" err="1" smtClean="0">
                <a:solidFill>
                  <a:schemeClr val="tx1"/>
                </a:solidFill>
                <a:latin typeface="+mn-lt"/>
                <a:ea typeface="+mn-ea"/>
                <a:cs typeface="+mn-cs"/>
              </a:rPr>
              <a:t>baidu.com</a:t>
            </a:r>
            <a:r>
              <a:rPr lang="en-US" altLang="zh-CN" sz="1200" kern="1200" dirty="0" smtClean="0">
                <a:solidFill>
                  <a:schemeClr val="tx1"/>
                </a:solidFill>
                <a:latin typeface="+mn-lt"/>
                <a:ea typeface="+mn-ea"/>
                <a:cs typeface="+mn-cs"/>
              </a:rPr>
              <a:t>"</a:t>
            </a:r>
          </a:p>
          <a:p>
            <a:r>
              <a:rPr lang="is-IS" altLang="zh-CN" sz="1200" kern="1200" dirty="0" smtClean="0">
                <a:solidFill>
                  <a:schemeClr val="tx1"/>
                </a:solidFill>
                <a:latin typeface="+mn-lt"/>
                <a:ea typeface="+mn-ea"/>
                <a:cs typeface="+mn-cs"/>
              </a:rPr>
              <a:t>200</a:t>
            </a:r>
            <a:endParaRPr lang="zh-CN" altLang="en-US"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或者使用简单的脚本语言：</a:t>
            </a:r>
            <a:r>
              <a:rPr lang="en-US" altLang="zh-CN" sz="1200" kern="1200" dirty="0" smtClean="0">
                <a:solidFill>
                  <a:schemeClr val="tx1"/>
                </a:solidFill>
                <a:latin typeface="+mn-lt"/>
                <a:ea typeface="+mn-ea"/>
                <a:cs typeface="+mn-cs"/>
              </a:rPr>
              <a:t>Python</a:t>
            </a:r>
            <a:endParaRPr lang="is-I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&gt;&gt;&gt; import urllib2</a:t>
            </a:r>
          </a:p>
          <a:p>
            <a:r>
              <a:rPr lang="en-US" altLang="zh-CN" sz="1200" kern="1200" dirty="0" smtClean="0">
                <a:solidFill>
                  <a:schemeClr val="tx1"/>
                </a:solidFill>
                <a:latin typeface="+mn-lt"/>
                <a:ea typeface="+mn-ea"/>
                <a:cs typeface="+mn-cs"/>
              </a:rPr>
              <a:t>&gt;&gt;&gt; urllib2.urlopen('http://</a:t>
            </a:r>
            <a:r>
              <a:rPr lang="en-US" altLang="zh-CN" sz="1200" kern="1200" dirty="0" err="1" smtClean="0">
                <a:solidFill>
                  <a:schemeClr val="tx1"/>
                </a:solidFill>
                <a:latin typeface="+mn-lt"/>
                <a:ea typeface="+mn-ea"/>
                <a:cs typeface="+mn-cs"/>
              </a:rPr>
              <a:t>baidu.com</a:t>
            </a:r>
            <a:r>
              <a:rPr lang="en-US" altLang="zh-CN" sz="1200" kern="1200" dirty="0" smtClean="0">
                <a:solidFill>
                  <a:schemeClr val="tx1"/>
                </a:solidFill>
                <a:latin typeface="+mn-lt"/>
                <a:ea typeface="+mn-ea"/>
                <a:cs typeface="+mn-cs"/>
              </a:rPr>
              <a:t>').code</a:t>
            </a:r>
          </a:p>
          <a:p>
            <a:r>
              <a:rPr lang="is-IS" altLang="zh-CN" sz="1200" kern="1200" dirty="0" smtClean="0">
                <a:solidFill>
                  <a:schemeClr val="tx1"/>
                </a:solidFill>
                <a:latin typeface="+mn-lt"/>
                <a:ea typeface="+mn-ea"/>
                <a:cs typeface="+mn-cs"/>
              </a:rPr>
              <a:t>200</a:t>
            </a:r>
          </a:p>
          <a:p>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33</a:t>
            </a:fld>
            <a:endParaRPr lang="zh-CN" altLang="en-US"/>
          </a:p>
        </p:txBody>
      </p:sp>
    </p:spTree>
    <p:extLst>
      <p:ext uri="{BB962C8B-B14F-4D97-AF65-F5344CB8AC3E}">
        <p14:creationId xmlns:p14="http://schemas.microsoft.com/office/powerpoint/2010/main" val="281763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    </a:t>
            </a:r>
            <a:r>
              <a:rPr kumimoji="1" lang="en-US" altLang="zh-CN" dirty="0" smtClean="0"/>
              <a:t>HTTP</a:t>
            </a:r>
            <a:r>
              <a:rPr kumimoji="1" lang="zh-CN" altLang="en-US" dirty="0" smtClean="0"/>
              <a:t>协议包含</a:t>
            </a:r>
            <a:r>
              <a:rPr kumimoji="1" lang="en-US" altLang="zh-CN" dirty="0" smtClean="0"/>
              <a:t>4</a:t>
            </a:r>
            <a:r>
              <a:rPr kumimoji="1" lang="zh-CN" altLang="en-US" dirty="0" smtClean="0"/>
              <a:t>个知识域：</a:t>
            </a:r>
            <a:r>
              <a:rPr kumimoji="1" lang="en-US" altLang="zh-CN" dirty="0" smtClean="0"/>
              <a:t>HTTP</a:t>
            </a:r>
            <a:r>
              <a:rPr kumimoji="1" lang="zh-CN" altLang="en-US" dirty="0" smtClean="0"/>
              <a:t>请求方法，</a:t>
            </a:r>
            <a:r>
              <a:rPr kumimoji="1" lang="en-US" altLang="zh-CN" dirty="0" smtClean="0"/>
              <a:t>HTTP</a:t>
            </a:r>
            <a:r>
              <a:rPr kumimoji="1" lang="zh-CN" altLang="en-US" dirty="0" smtClean="0"/>
              <a:t>状态码，</a:t>
            </a:r>
            <a:r>
              <a:rPr kumimoji="1" lang="en-US" altLang="zh-CN" dirty="0" smtClean="0"/>
              <a:t>HTTP</a:t>
            </a:r>
            <a:r>
              <a:rPr kumimoji="1" lang="zh-CN" altLang="en-US" dirty="0" smtClean="0"/>
              <a:t>协议响应头信息，</a:t>
            </a:r>
            <a:r>
              <a:rPr kumimoji="1" lang="en-US" altLang="zh-CN" dirty="0" smtClean="0"/>
              <a:t>HTTP</a:t>
            </a:r>
            <a:r>
              <a:rPr kumimoji="1" lang="zh-CN" altLang="en-US" dirty="0" smtClean="0"/>
              <a:t>协议的</a:t>
            </a:r>
            <a:r>
              <a:rPr kumimoji="1" lang="en-US" altLang="zh-CN" dirty="0" smtClean="0"/>
              <a:t>URL</a:t>
            </a:r>
            <a:r>
              <a:rPr kumimoji="1" lang="zh-CN" altLang="en-US" dirty="0" smtClean="0"/>
              <a:t>。</a:t>
            </a:r>
          </a:p>
          <a:p>
            <a:r>
              <a:rPr kumimoji="1" lang="zh-CN" altLang="en-US" dirty="0" smtClean="0"/>
              <a:t>    </a:t>
            </a:r>
            <a:r>
              <a:rPr kumimoji="1" lang="en-US" altLang="zh-CN" dirty="0" smtClean="0"/>
              <a:t>HTTP</a:t>
            </a:r>
            <a:r>
              <a:rPr kumimoji="1" lang="zh-CN" altLang="en-US" dirty="0" smtClean="0"/>
              <a:t>请求方法里会介绍八种请求方法（</a:t>
            </a:r>
            <a:r>
              <a:rPr kumimoji="1" lang="en-US" altLang="zh-CN" dirty="0" smtClean="0"/>
              <a:t>HTTP1.0</a:t>
            </a:r>
            <a:r>
              <a:rPr kumimoji="1" lang="zh-CN" altLang="en-US" dirty="0" smtClean="0"/>
              <a:t> 三种 </a:t>
            </a:r>
            <a:r>
              <a:rPr kumimoji="1" lang="mr-IN" altLang="zh-CN" dirty="0" smtClean="0"/>
              <a:t>–</a:t>
            </a:r>
            <a:r>
              <a:rPr kumimoji="1" lang="zh-CN" altLang="en-US" dirty="0" smtClean="0"/>
              <a:t> </a:t>
            </a:r>
            <a:r>
              <a:rPr kumimoji="1" lang="en-US" altLang="zh-CN" dirty="0" smtClean="0"/>
              <a:t>GET</a:t>
            </a:r>
            <a:r>
              <a:rPr kumimoji="1" lang="zh-CN" altLang="en-US" dirty="0" smtClean="0"/>
              <a:t>，</a:t>
            </a:r>
            <a:r>
              <a:rPr kumimoji="1" lang="en-US" altLang="zh-CN" dirty="0" smtClean="0"/>
              <a:t>POST</a:t>
            </a:r>
            <a:r>
              <a:rPr kumimoji="1" lang="zh-CN" altLang="en-US" dirty="0" smtClean="0"/>
              <a:t>，</a:t>
            </a:r>
            <a:r>
              <a:rPr kumimoji="1" lang="en-US" altLang="zh-CN" dirty="0" smtClean="0"/>
              <a:t>HEAD</a:t>
            </a:r>
            <a:r>
              <a:rPr kumimoji="1" lang="zh-CN" altLang="en-US" dirty="0" smtClean="0"/>
              <a:t>。</a:t>
            </a:r>
            <a:r>
              <a:rPr kumimoji="1" lang="zh-CN" altLang="en-US" baseline="0" dirty="0" smtClean="0"/>
              <a:t> </a:t>
            </a:r>
            <a:r>
              <a:rPr kumimoji="1" lang="en-US" altLang="zh-CN" baseline="0" dirty="0" smtClean="0"/>
              <a:t>HTTP1.1</a:t>
            </a:r>
            <a:r>
              <a:rPr kumimoji="1" lang="zh-CN" altLang="en-US" baseline="0" dirty="0" smtClean="0"/>
              <a:t>新增的五种：</a:t>
            </a:r>
            <a:r>
              <a:rPr kumimoji="1" lang="en-US" altLang="zh-CN" baseline="0" dirty="0" smtClean="0"/>
              <a:t>OPTIONS</a:t>
            </a:r>
            <a:r>
              <a:rPr kumimoji="1" lang="zh-CN" altLang="en-US" baseline="0" dirty="0" smtClean="0"/>
              <a:t>，</a:t>
            </a:r>
            <a:r>
              <a:rPr kumimoji="1" lang="en-US" altLang="zh-CN" baseline="0" dirty="0" smtClean="0"/>
              <a:t>PUT</a:t>
            </a:r>
            <a:r>
              <a:rPr kumimoji="1" lang="zh-CN" altLang="en-US" baseline="0" dirty="0" smtClean="0"/>
              <a:t>，</a:t>
            </a:r>
            <a:r>
              <a:rPr kumimoji="1" lang="en-US" altLang="zh-CN" baseline="0" dirty="0" smtClean="0"/>
              <a:t>DELETE</a:t>
            </a:r>
            <a:r>
              <a:rPr kumimoji="1" lang="zh-CN" altLang="en-US" baseline="0" dirty="0" smtClean="0"/>
              <a:t>，</a:t>
            </a:r>
            <a:r>
              <a:rPr kumimoji="1" lang="en-US" altLang="zh-CN" baseline="0" dirty="0" smtClean="0"/>
              <a:t>TRACE</a:t>
            </a:r>
            <a:r>
              <a:rPr kumimoji="1" lang="zh-CN" altLang="en-US" baseline="0" dirty="0" smtClean="0"/>
              <a:t>，</a:t>
            </a:r>
            <a:r>
              <a:rPr kumimoji="1" lang="en-US" altLang="zh-CN" baseline="0" dirty="0" smtClean="0"/>
              <a:t>CONNECT</a:t>
            </a:r>
            <a:r>
              <a:rPr kumimoji="1" lang="zh-CN" altLang="en-US" baseline="0" dirty="0" smtClean="0"/>
              <a:t>）。</a:t>
            </a:r>
          </a:p>
          <a:p>
            <a:r>
              <a:rPr kumimoji="1" lang="zh-CN" altLang="en-US" baseline="0" dirty="0" smtClean="0"/>
              <a:t>    </a:t>
            </a:r>
            <a:r>
              <a:rPr kumimoji="1" lang="en-US" altLang="zh-CN" baseline="0" dirty="0" smtClean="0"/>
              <a:t>HTTP</a:t>
            </a:r>
            <a:r>
              <a:rPr kumimoji="1" lang="zh-CN" altLang="en-US" baseline="0" dirty="0" smtClean="0"/>
              <a:t>状态码中会介绍各种返回的状态码的意义：</a:t>
            </a:r>
            <a:r>
              <a:rPr kumimoji="1" lang="en-US" altLang="zh-CN" baseline="0" dirty="0" smtClean="0"/>
              <a:t>1xx</a:t>
            </a:r>
            <a:r>
              <a:rPr kumimoji="1" lang="zh-CN" altLang="en-US" baseline="0" dirty="0" smtClean="0"/>
              <a:t>，</a:t>
            </a:r>
            <a:r>
              <a:rPr kumimoji="1" lang="en-US" altLang="zh-CN" baseline="0" dirty="0" smtClean="0"/>
              <a:t>2xx</a:t>
            </a:r>
            <a:r>
              <a:rPr kumimoji="1" lang="zh-CN" altLang="en-US" baseline="0" dirty="0" smtClean="0"/>
              <a:t>，</a:t>
            </a:r>
            <a:r>
              <a:rPr kumimoji="1" lang="en-US" altLang="zh-CN" baseline="0" dirty="0" smtClean="0"/>
              <a:t>3xx</a:t>
            </a:r>
            <a:r>
              <a:rPr kumimoji="1" lang="zh-CN" altLang="en-US" baseline="0" dirty="0" smtClean="0"/>
              <a:t>，</a:t>
            </a:r>
            <a:r>
              <a:rPr kumimoji="1" lang="en-US" altLang="zh-CN" baseline="0" dirty="0" smtClean="0"/>
              <a:t>4xx</a:t>
            </a:r>
            <a:r>
              <a:rPr kumimoji="1" lang="zh-CN" altLang="en-US" baseline="0" dirty="0" smtClean="0"/>
              <a:t>，</a:t>
            </a:r>
            <a:r>
              <a:rPr kumimoji="1" lang="en-US" altLang="zh-CN" baseline="0" dirty="0" smtClean="0"/>
              <a:t>5xx</a:t>
            </a:r>
            <a:r>
              <a:rPr kumimoji="1" lang="zh-CN" altLang="en-US" baseline="0" dirty="0" smtClean="0"/>
              <a:t>各代表什么。</a:t>
            </a:r>
          </a:p>
          <a:p>
            <a:r>
              <a:rPr kumimoji="1" lang="zh-CN" altLang="en-US" baseline="0" dirty="0" smtClean="0"/>
              <a:t>    </a:t>
            </a:r>
            <a:r>
              <a:rPr kumimoji="1" lang="en-US" altLang="zh-CN" baseline="0" dirty="0" smtClean="0"/>
              <a:t>HTTP</a:t>
            </a:r>
            <a:r>
              <a:rPr kumimoji="1" lang="zh-CN" altLang="en-US" baseline="0" dirty="0" smtClean="0"/>
              <a:t>协议响应头信息会介绍响应头包含的信息，会有何种多余的信息。</a:t>
            </a:r>
          </a:p>
          <a:p>
            <a:r>
              <a:rPr kumimoji="1" lang="zh-CN" altLang="en-US" baseline="0" dirty="0" smtClean="0"/>
              <a:t>    </a:t>
            </a:r>
            <a:r>
              <a:rPr kumimoji="1" lang="en-US" altLang="zh-CN" baseline="0" dirty="0" smtClean="0"/>
              <a:t>HTTP</a:t>
            </a:r>
            <a:r>
              <a:rPr kumimoji="1" lang="zh-CN" altLang="en-US" baseline="0" dirty="0" smtClean="0"/>
              <a:t>协议的</a:t>
            </a:r>
            <a:r>
              <a:rPr kumimoji="1" lang="en-US" altLang="zh-CN" baseline="0" dirty="0" smtClean="0"/>
              <a:t>URL</a:t>
            </a:r>
            <a:r>
              <a:rPr kumimoji="1" lang="zh-CN" altLang="en-US" baseline="0" dirty="0" smtClean="0"/>
              <a:t>会介绍</a:t>
            </a:r>
            <a:r>
              <a:rPr kumimoji="1" lang="en-US" altLang="zh-CN" baseline="0" dirty="0" smtClean="0"/>
              <a:t>URL</a:t>
            </a:r>
            <a:r>
              <a:rPr kumimoji="1" lang="zh-CN" altLang="en-US" baseline="0" dirty="0" smtClean="0"/>
              <a:t>结构</a:t>
            </a:r>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2</a:t>
            </a:fld>
            <a:endParaRPr lang="zh-CN" altLang="en-US"/>
          </a:p>
        </p:txBody>
      </p:sp>
    </p:spTree>
    <p:extLst>
      <p:ext uri="{BB962C8B-B14F-4D97-AF65-F5344CB8AC3E}">
        <p14:creationId xmlns:p14="http://schemas.microsoft.com/office/powerpoint/2010/main" val="18405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第一行是 </a:t>
            </a:r>
            <a:r>
              <a:rPr kumimoji="1" lang="en-US" altLang="zh-CN" dirty="0" smtClean="0"/>
              <a:t>http</a:t>
            </a:r>
            <a:r>
              <a:rPr kumimoji="1" lang="zh-CN" altLang="en-US" dirty="0" smtClean="0"/>
              <a:t>版本，状态码，状态码说明。</a:t>
            </a:r>
          </a:p>
          <a:p>
            <a:r>
              <a:rPr kumimoji="1" lang="zh-CN" altLang="en-US" dirty="0" smtClean="0"/>
              <a:t>第二行开始就是头信息各个值。</a:t>
            </a:r>
            <a:r>
              <a:rPr kumimoji="1" lang="en-US" altLang="zh-CN" dirty="0" smtClean="0"/>
              <a:t>key</a:t>
            </a:r>
            <a:r>
              <a:rPr kumimoji="1" lang="zh-CN" altLang="en-US" dirty="0" smtClean="0"/>
              <a:t>：</a:t>
            </a:r>
            <a:r>
              <a:rPr kumimoji="1" lang="en-US" altLang="zh-CN" dirty="0" smtClean="0"/>
              <a:t>value</a:t>
            </a:r>
            <a:r>
              <a:rPr kumimoji="1" lang="zh-CN" altLang="en-US" dirty="0" smtClean="0"/>
              <a:t>形式。</a:t>
            </a:r>
          </a:p>
          <a:p>
            <a:r>
              <a:rPr kumimoji="1" lang="zh-CN" altLang="en-US" dirty="0" smtClean="0"/>
              <a:t>头信息结束后，空一行，然后就是返回数据</a:t>
            </a:r>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38</a:t>
            </a:fld>
            <a:endParaRPr lang="zh-CN" altLang="en-US"/>
          </a:p>
        </p:txBody>
      </p:sp>
    </p:spTree>
    <p:extLst>
      <p:ext uri="{BB962C8B-B14F-4D97-AF65-F5344CB8AC3E}">
        <p14:creationId xmlns:p14="http://schemas.microsoft.com/office/powerpoint/2010/main" val="591539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40</a:t>
            </a:fld>
            <a:endParaRPr lang="zh-CN" altLang="en-US"/>
          </a:p>
        </p:txBody>
      </p:sp>
    </p:spTree>
    <p:extLst>
      <p:ext uri="{BB962C8B-B14F-4D97-AF65-F5344CB8AC3E}">
        <p14:creationId xmlns:p14="http://schemas.microsoft.com/office/powerpoint/2010/main" val="55097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URL</a:t>
            </a:r>
            <a:r>
              <a:rPr lang="zh-CN" altLang="en-US" dirty="0" smtClean="0"/>
              <a:t>是</a:t>
            </a:r>
            <a:r>
              <a:rPr lang="en-US" altLang="zh-CN" dirty="0" err="1" smtClean="0"/>
              <a:t>UniformResourceLocation</a:t>
            </a:r>
            <a:r>
              <a:rPr lang="zh-CN" altLang="en-US" dirty="0" smtClean="0"/>
              <a:t>的缩写</a:t>
            </a:r>
            <a:r>
              <a:rPr lang="en-US" altLang="zh-CN" dirty="0" smtClean="0"/>
              <a:t>,</a:t>
            </a:r>
            <a:r>
              <a:rPr lang="zh-CN" altLang="en-US" dirty="0" smtClean="0"/>
              <a:t>译为“统一资源定位符”。可以从互联网上得到的资源的位置和访问方法的一种简洁的表示，是互联网上标准资源的地址。互联网上的每个文件都有一个唯一的</a:t>
            </a:r>
            <a:r>
              <a:rPr lang="en-US" altLang="zh-CN" dirty="0" smtClean="0"/>
              <a:t>URL</a:t>
            </a:r>
            <a:r>
              <a:rPr lang="zh-CN" altLang="en-US" dirty="0" smtClean="0"/>
              <a:t>，它包含的信息指出文件的位置以及浏览器应该怎么处 理它。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URL</a:t>
            </a:r>
            <a:r>
              <a:rPr lang="zh-CN" altLang="en-US" dirty="0" smtClean="0"/>
              <a:t>中协议包含如下：</a:t>
            </a:r>
          </a:p>
          <a:p>
            <a:r>
              <a:rPr lang="en-US" altLang="zh-CN" sz="1200" kern="1200" dirty="0" smtClean="0">
                <a:solidFill>
                  <a:schemeClr val="tx1"/>
                </a:solidFill>
                <a:latin typeface="+mn-lt"/>
                <a:ea typeface="+mn-ea"/>
                <a:cs typeface="+mn-cs"/>
              </a:rPr>
              <a:t>http——</a:t>
            </a:r>
            <a:r>
              <a:rPr lang="zh-CN" altLang="en-US" sz="1200" kern="1200" dirty="0" smtClean="0">
                <a:solidFill>
                  <a:schemeClr val="tx1"/>
                </a:solidFill>
                <a:latin typeface="+mn-lt"/>
                <a:ea typeface="+mn-ea"/>
                <a:cs typeface="+mn-cs"/>
              </a:rPr>
              <a:t>超文本传输协议资源</a:t>
            </a:r>
          </a:p>
          <a:p>
            <a:r>
              <a:rPr lang="en-US" altLang="zh-CN" sz="1200" kern="1200" dirty="0" smtClean="0">
                <a:solidFill>
                  <a:schemeClr val="tx1"/>
                </a:solidFill>
                <a:latin typeface="+mn-lt"/>
                <a:ea typeface="+mn-ea"/>
                <a:cs typeface="+mn-cs"/>
              </a:rPr>
              <a:t>https——</a:t>
            </a:r>
            <a:r>
              <a:rPr lang="zh-CN" altLang="en-US" sz="1200" kern="1200" dirty="0" smtClean="0">
                <a:solidFill>
                  <a:schemeClr val="tx1"/>
                </a:solidFill>
                <a:latin typeface="+mn-lt"/>
                <a:ea typeface="+mn-ea"/>
                <a:cs typeface="+mn-cs"/>
              </a:rPr>
              <a:t>用安全套接字层传送的超文本传输协议</a:t>
            </a:r>
          </a:p>
          <a:p>
            <a:r>
              <a:rPr lang="en-US" altLang="zh-CN" sz="1200" kern="1200" dirty="0" smtClean="0">
                <a:solidFill>
                  <a:schemeClr val="tx1"/>
                </a:solidFill>
                <a:latin typeface="+mn-lt"/>
                <a:ea typeface="+mn-ea"/>
                <a:cs typeface="+mn-cs"/>
              </a:rPr>
              <a:t>ftp——</a:t>
            </a:r>
            <a:r>
              <a:rPr lang="zh-CN" altLang="en-US" sz="1200" kern="1200" dirty="0" smtClean="0">
                <a:solidFill>
                  <a:schemeClr val="tx1"/>
                </a:solidFill>
                <a:latin typeface="+mn-lt"/>
                <a:ea typeface="+mn-ea"/>
                <a:cs typeface="+mn-cs"/>
              </a:rPr>
              <a:t>文件传输协议</a:t>
            </a:r>
          </a:p>
          <a:p>
            <a:r>
              <a:rPr lang="en-US" altLang="zh-CN" sz="1200" kern="1200" dirty="0" smtClean="0">
                <a:solidFill>
                  <a:schemeClr val="tx1"/>
                </a:solidFill>
                <a:latin typeface="+mn-lt"/>
                <a:ea typeface="+mn-ea"/>
                <a:cs typeface="+mn-cs"/>
              </a:rPr>
              <a:t>mailto——</a:t>
            </a:r>
            <a:r>
              <a:rPr lang="zh-CN" altLang="en-US" sz="1200" kern="1200" dirty="0" smtClean="0">
                <a:solidFill>
                  <a:schemeClr val="tx1"/>
                </a:solidFill>
                <a:latin typeface="+mn-lt"/>
                <a:ea typeface="+mn-ea"/>
                <a:cs typeface="+mn-cs"/>
              </a:rPr>
              <a:t>电子邮件地址</a:t>
            </a:r>
          </a:p>
          <a:p>
            <a:r>
              <a:rPr lang="en-US" altLang="zh-CN" sz="1200" kern="1200" dirty="0" err="1" smtClean="0">
                <a:solidFill>
                  <a:schemeClr val="tx1"/>
                </a:solidFill>
                <a:latin typeface="+mn-lt"/>
                <a:ea typeface="+mn-ea"/>
                <a:cs typeface="+mn-cs"/>
              </a:rPr>
              <a:t>ldap</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轻型目录访问协议搜索</a:t>
            </a:r>
          </a:p>
          <a:p>
            <a:r>
              <a:rPr lang="en-US" altLang="zh-CN" sz="1200" kern="1200" dirty="0" smtClean="0">
                <a:solidFill>
                  <a:schemeClr val="tx1"/>
                </a:solidFill>
                <a:latin typeface="+mn-lt"/>
                <a:ea typeface="+mn-ea"/>
                <a:cs typeface="+mn-cs"/>
              </a:rPr>
              <a:t>file——</a:t>
            </a:r>
            <a:r>
              <a:rPr lang="zh-CN" altLang="en-US" sz="1200" kern="1200" dirty="0" smtClean="0">
                <a:solidFill>
                  <a:schemeClr val="tx1"/>
                </a:solidFill>
                <a:latin typeface="+mn-lt"/>
                <a:ea typeface="+mn-ea"/>
                <a:cs typeface="+mn-cs"/>
              </a:rPr>
              <a:t>当地电脑或网上分享的文件</a:t>
            </a:r>
          </a:p>
          <a:p>
            <a:r>
              <a:rPr lang="en-US" altLang="zh-CN" sz="1200" kern="1200" dirty="0" smtClean="0">
                <a:solidFill>
                  <a:schemeClr val="tx1"/>
                </a:solidFill>
                <a:latin typeface="+mn-lt"/>
                <a:ea typeface="+mn-ea"/>
                <a:cs typeface="+mn-cs"/>
              </a:rPr>
              <a:t>news——Usenet</a:t>
            </a:r>
            <a:r>
              <a:rPr lang="zh-CN" altLang="en-US" sz="1200" kern="1200" dirty="0" smtClean="0">
                <a:solidFill>
                  <a:schemeClr val="tx1"/>
                </a:solidFill>
                <a:latin typeface="+mn-lt"/>
                <a:ea typeface="+mn-ea"/>
                <a:cs typeface="+mn-cs"/>
              </a:rPr>
              <a:t>新闻组</a:t>
            </a:r>
          </a:p>
          <a:p>
            <a:r>
              <a:rPr lang="en-US" altLang="zh-CN" sz="1200" kern="1200" dirty="0" smtClean="0">
                <a:solidFill>
                  <a:schemeClr val="tx1"/>
                </a:solidFill>
                <a:latin typeface="+mn-lt"/>
                <a:ea typeface="+mn-ea"/>
                <a:cs typeface="+mn-cs"/>
              </a:rPr>
              <a:t>gopher——Gopher</a:t>
            </a:r>
            <a:r>
              <a:rPr lang="zh-CN" altLang="en-US" sz="1200" kern="1200" dirty="0" smtClean="0">
                <a:solidFill>
                  <a:schemeClr val="tx1"/>
                </a:solidFill>
                <a:latin typeface="+mn-lt"/>
                <a:ea typeface="+mn-ea"/>
                <a:cs typeface="+mn-cs"/>
              </a:rPr>
              <a:t>协议</a:t>
            </a:r>
          </a:p>
          <a:p>
            <a:r>
              <a:rPr lang="en-US" altLang="zh-CN" sz="1200" kern="1200" dirty="0" smtClean="0">
                <a:solidFill>
                  <a:schemeClr val="tx1"/>
                </a:solidFill>
                <a:latin typeface="+mn-lt"/>
                <a:ea typeface="+mn-ea"/>
                <a:cs typeface="+mn-cs"/>
              </a:rPr>
              <a:t>telnet——Telnet</a:t>
            </a:r>
            <a:r>
              <a:rPr lang="zh-CN" altLang="en-US" sz="1200" kern="1200" dirty="0" smtClean="0">
                <a:solidFill>
                  <a:schemeClr val="tx1"/>
                </a:solidFill>
                <a:latin typeface="+mn-lt"/>
                <a:ea typeface="+mn-ea"/>
                <a:cs typeface="+mn-cs"/>
              </a:rPr>
              <a:t>协议</a:t>
            </a: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41</a:t>
            </a:fld>
            <a:endParaRPr lang="zh-CN" altLang="en-US"/>
          </a:p>
        </p:txBody>
      </p:sp>
    </p:spTree>
    <p:extLst>
      <p:ext uri="{BB962C8B-B14F-4D97-AF65-F5344CB8AC3E}">
        <p14:creationId xmlns:p14="http://schemas.microsoft.com/office/powerpoint/2010/main" val="2092271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URL</a:t>
            </a:r>
            <a:r>
              <a:rPr kumimoji="1" lang="zh-CN" altLang="en-US" dirty="0" smtClean="0"/>
              <a:t>编码根据服务端解析方式进行转码。</a:t>
            </a:r>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42</a:t>
            </a:fld>
            <a:endParaRPr lang="zh-CN" altLang="en-US"/>
          </a:p>
        </p:txBody>
      </p:sp>
    </p:spTree>
    <p:extLst>
      <p:ext uri="{BB962C8B-B14F-4D97-AF65-F5344CB8AC3E}">
        <p14:creationId xmlns:p14="http://schemas.microsoft.com/office/powerpoint/2010/main" val="688176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任意网页：</a:t>
            </a:r>
          </a:p>
          <a:p>
            <a:pPr lvl="1"/>
            <a:r>
              <a:rPr kumimoji="1" lang="en-US" altLang="zh-CN" dirty="0" err="1" smtClean="0"/>
              <a:t>var</a:t>
            </a:r>
            <a:r>
              <a:rPr kumimoji="1" lang="en-US" altLang="zh-CN" dirty="0" smtClean="0"/>
              <a:t> f1 = </a:t>
            </a:r>
            <a:r>
              <a:rPr kumimoji="1" lang="en-US" altLang="zh-CN" dirty="0" err="1" smtClean="0"/>
              <a:t>document.createElement</a:t>
            </a:r>
            <a:r>
              <a:rPr kumimoji="1" lang="en-US" altLang="zh-CN" dirty="0" smtClean="0"/>
              <a:t>(‘</a:t>
            </a:r>
            <a:r>
              <a:rPr kumimoji="1" lang="en-US" altLang="zh-CN" dirty="0" err="1" smtClean="0"/>
              <a:t>iframe</a:t>
            </a:r>
            <a:r>
              <a:rPr kumimoji="1" lang="en-US" altLang="zh-CN" dirty="0" smtClean="0"/>
              <a:t>’)</a:t>
            </a:r>
            <a:endParaRPr kumimoji="1" lang="zh-CN" altLang="en-US" dirty="0" smtClean="0"/>
          </a:p>
          <a:p>
            <a:pPr lvl="1"/>
            <a:r>
              <a:rPr kumimoji="1" lang="en-US" altLang="zh-CN" dirty="0" err="1" smtClean="0"/>
              <a:t>document.body.appendChild</a:t>
            </a:r>
            <a:r>
              <a:rPr kumimoji="1" lang="en-US" altLang="zh-CN" dirty="0" smtClean="0"/>
              <a:t>(f1)</a:t>
            </a:r>
            <a:endParaRPr kumimoji="1" lang="zh-CN" altLang="en-US" dirty="0" smtClean="0"/>
          </a:p>
          <a:p>
            <a:pPr lvl="1"/>
            <a:r>
              <a:rPr kumimoji="1" lang="en-US" altLang="zh-CN" dirty="0" smtClean="0"/>
              <a:t>f1.src=“</a:t>
            </a:r>
            <a:r>
              <a:rPr kumimoji="1" lang="zh-CN" altLang="en-US" dirty="0" smtClean="0"/>
              <a:t>不同源</a:t>
            </a:r>
            <a:r>
              <a:rPr kumimoji="1" lang="en-US" altLang="zh-CN" dirty="0" smtClean="0"/>
              <a:t>”</a:t>
            </a:r>
          </a:p>
          <a:p>
            <a:pPr lvl="1"/>
            <a:r>
              <a:rPr kumimoji="1" lang="en-US" altLang="zh-CN" dirty="0" smtClean="0"/>
              <a:t>f1.contentDocument</a:t>
            </a:r>
          </a:p>
          <a:p>
            <a:r>
              <a:rPr kumimoji="1" lang="zh-CN" altLang="en-US" dirty="0" smtClean="0"/>
              <a:t>上面操作后会报错</a:t>
            </a:r>
            <a:endParaRPr kumimoji="1" lang="en-US" altLang="zh-CN" dirty="0" smtClean="0"/>
          </a:p>
          <a:p>
            <a:pPr lvl="1"/>
            <a:r>
              <a:rPr kumimoji="1" lang="en-US" altLang="zh-CN" dirty="0" smtClean="0"/>
              <a:t>f1.src=“</a:t>
            </a:r>
            <a:r>
              <a:rPr kumimoji="1" lang="zh-CN" altLang="en-US" dirty="0" smtClean="0"/>
              <a:t>同源</a:t>
            </a:r>
            <a:r>
              <a:rPr kumimoji="1" lang="en-US" altLang="zh-CN" dirty="0" smtClean="0"/>
              <a:t>”</a:t>
            </a:r>
          </a:p>
          <a:p>
            <a:pPr lvl="1"/>
            <a:r>
              <a:rPr kumimoji="1" lang="en-US" altLang="zh-CN" dirty="0" smtClean="0"/>
              <a:t>f1.contentDocument</a:t>
            </a:r>
            <a:endParaRPr kumimoji="1" lang="zh-CN" altLang="en-US" dirty="0" smtClean="0"/>
          </a:p>
          <a:p>
            <a:r>
              <a:rPr kumimoji="1" lang="zh-CN" altLang="en-US" dirty="0" smtClean="0"/>
              <a:t>如上操作后就可以正常查看</a:t>
            </a:r>
            <a:r>
              <a:rPr kumimoji="1" lang="en-US" altLang="zh-CN" err="1" smtClean="0"/>
              <a:t>iframe</a:t>
            </a:r>
            <a:r>
              <a:rPr kumimoji="1" lang="zh-CN" altLang="en-US" smtClean="0"/>
              <a:t>内容。</a:t>
            </a:r>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43</a:t>
            </a:fld>
            <a:endParaRPr lang="zh-CN" altLang="en-US"/>
          </a:p>
        </p:txBody>
      </p:sp>
    </p:spTree>
    <p:extLst>
      <p:ext uri="{BB962C8B-B14F-4D97-AF65-F5344CB8AC3E}">
        <p14:creationId xmlns:p14="http://schemas.microsoft.com/office/powerpoint/2010/main" val="876917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4</a:t>
            </a:fld>
            <a:endParaRPr lang="zh-CN" altLang="en-US"/>
          </a:p>
        </p:txBody>
      </p:sp>
    </p:spTree>
    <p:extLst>
      <p:ext uri="{BB962C8B-B14F-4D97-AF65-F5344CB8AC3E}">
        <p14:creationId xmlns:p14="http://schemas.microsoft.com/office/powerpoint/2010/main" val="1686872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zh-CN" altLang="en-US" sz="1200" b="0" i="0" kern="1200" dirty="0" smtClean="0">
                <a:solidFill>
                  <a:schemeClr val="tx1"/>
                </a:solidFill>
                <a:effectLst/>
                <a:latin typeface="+mn-lt"/>
                <a:ea typeface="+mn-ea"/>
                <a:cs typeface="+mn-cs"/>
              </a:rPr>
              <a:t>常用的请求报头</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Accept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Accept</a:t>
            </a:r>
            <a:r>
              <a:rPr lang="zh-CN" altLang="en-US" sz="1200" b="0" i="0" kern="1200" dirty="0" smtClean="0">
                <a:solidFill>
                  <a:schemeClr val="tx1"/>
                </a:solidFill>
                <a:effectLst/>
                <a:latin typeface="+mn-lt"/>
                <a:ea typeface="+mn-ea"/>
                <a:cs typeface="+mn-cs"/>
              </a:rPr>
              <a:t>请求报头域用于指定客户端接受哪些类型的信息。</a:t>
            </a:r>
            <a:r>
              <a:rPr lang="en-US" altLang="zh-CN" sz="1200" b="0" i="0" kern="1200" dirty="0" err="1" smtClean="0">
                <a:solidFill>
                  <a:schemeClr val="tx1"/>
                </a:solidFill>
                <a:effectLst/>
                <a:latin typeface="+mn-lt"/>
                <a:ea typeface="+mn-ea"/>
                <a:cs typeface="+mn-cs"/>
              </a:rPr>
              <a:t>eg</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Accept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image/gif</a:t>
            </a:r>
            <a:r>
              <a:rPr lang="zh-CN" altLang="en-US" sz="1200" b="0" i="0" kern="1200" dirty="0" smtClean="0">
                <a:solidFill>
                  <a:schemeClr val="tx1"/>
                </a:solidFill>
                <a:effectLst/>
                <a:latin typeface="+mn-lt"/>
                <a:ea typeface="+mn-ea"/>
                <a:cs typeface="+mn-cs"/>
              </a:rPr>
              <a:t>，表明客户端希望接受</a:t>
            </a:r>
            <a:r>
              <a:rPr lang="en-US" altLang="zh-CN" sz="1200" b="0" i="0" kern="1200" dirty="0" smtClean="0">
                <a:solidFill>
                  <a:schemeClr val="tx1"/>
                </a:solidFill>
                <a:effectLst/>
                <a:latin typeface="+mn-lt"/>
                <a:ea typeface="+mn-ea"/>
                <a:cs typeface="+mn-cs"/>
              </a:rPr>
              <a:t>GIF</a:t>
            </a:r>
            <a:r>
              <a:rPr lang="zh-CN" altLang="en-US" sz="1200" b="0" i="0" kern="1200" dirty="0" smtClean="0">
                <a:solidFill>
                  <a:schemeClr val="tx1"/>
                </a:solidFill>
                <a:effectLst/>
                <a:latin typeface="+mn-lt"/>
                <a:ea typeface="+mn-ea"/>
                <a:cs typeface="+mn-cs"/>
              </a:rPr>
              <a:t>图象格式的资源；</a:t>
            </a:r>
            <a:r>
              <a:rPr lang="en-US" altLang="zh-CN" sz="1200" b="0" i="0" kern="1200" dirty="0" smtClean="0">
                <a:solidFill>
                  <a:schemeClr val="tx1"/>
                </a:solidFill>
                <a:effectLst/>
                <a:latin typeface="+mn-lt"/>
                <a:ea typeface="+mn-ea"/>
                <a:cs typeface="+mn-cs"/>
              </a:rPr>
              <a:t>Accept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text/html</a:t>
            </a:r>
            <a:r>
              <a:rPr lang="zh-CN" altLang="en-US" sz="1200" b="0" i="0" kern="1200" dirty="0" smtClean="0">
                <a:solidFill>
                  <a:schemeClr val="tx1"/>
                </a:solidFill>
                <a:effectLst/>
                <a:latin typeface="+mn-lt"/>
                <a:ea typeface="+mn-ea"/>
                <a:cs typeface="+mn-cs"/>
              </a:rPr>
              <a:t>，表明客户端希望接受</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文本。</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Accept-Charset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Accept-Charset</a:t>
            </a:r>
            <a:r>
              <a:rPr lang="zh-CN" altLang="en-US" sz="1200" b="0" i="0" kern="1200" dirty="0" smtClean="0">
                <a:solidFill>
                  <a:schemeClr val="tx1"/>
                </a:solidFill>
                <a:effectLst/>
                <a:latin typeface="+mn-lt"/>
                <a:ea typeface="+mn-ea"/>
                <a:cs typeface="+mn-cs"/>
              </a:rPr>
              <a:t>请求报头域用于指定客户端接受的字符集。</a:t>
            </a:r>
            <a:r>
              <a:rPr lang="en-US" altLang="zh-CN" sz="1200" b="0" i="0" kern="1200" dirty="0" err="1" smtClean="0">
                <a:solidFill>
                  <a:schemeClr val="tx1"/>
                </a:solidFill>
                <a:effectLst/>
                <a:latin typeface="+mn-lt"/>
                <a:ea typeface="+mn-ea"/>
                <a:cs typeface="+mn-cs"/>
              </a:rPr>
              <a:t>eg</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Accept-Charset:iso-8859-1,gb2312.</a:t>
            </a:r>
            <a:r>
              <a:rPr lang="zh-CN" altLang="en-US" sz="1200" b="0" i="0" kern="1200" dirty="0" smtClean="0">
                <a:solidFill>
                  <a:schemeClr val="tx1"/>
                </a:solidFill>
                <a:effectLst/>
                <a:latin typeface="+mn-lt"/>
                <a:ea typeface="+mn-ea"/>
                <a:cs typeface="+mn-cs"/>
              </a:rPr>
              <a:t>如果在请求消息中没有设置这个域，缺省是任何字符集都可以接受。</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Accept-Encoding</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Accept-Encoding</a:t>
            </a:r>
            <a:r>
              <a:rPr lang="zh-CN" altLang="en-US" sz="1200" b="0" i="0" kern="1200" dirty="0" smtClean="0">
                <a:solidFill>
                  <a:schemeClr val="tx1"/>
                </a:solidFill>
                <a:effectLst/>
                <a:latin typeface="+mn-lt"/>
                <a:ea typeface="+mn-ea"/>
                <a:cs typeface="+mn-cs"/>
              </a:rPr>
              <a:t>请求报头域类似于</a:t>
            </a:r>
            <a:r>
              <a:rPr lang="en-US" altLang="zh-CN" sz="1200" b="0" i="0" kern="1200" dirty="0" smtClean="0">
                <a:solidFill>
                  <a:schemeClr val="tx1"/>
                </a:solidFill>
                <a:effectLst/>
                <a:latin typeface="+mn-lt"/>
                <a:ea typeface="+mn-ea"/>
                <a:cs typeface="+mn-cs"/>
              </a:rPr>
              <a:t>Accept</a:t>
            </a:r>
            <a:r>
              <a:rPr lang="zh-CN" altLang="en-US" sz="1200" b="0" i="0" kern="1200" dirty="0" smtClean="0">
                <a:solidFill>
                  <a:schemeClr val="tx1"/>
                </a:solidFill>
                <a:effectLst/>
                <a:latin typeface="+mn-lt"/>
                <a:ea typeface="+mn-ea"/>
                <a:cs typeface="+mn-cs"/>
              </a:rPr>
              <a:t>，但是它是用于指定可接受的内容编码。</a:t>
            </a:r>
            <a:r>
              <a:rPr lang="en-US" altLang="zh-CN" sz="1200" b="0" i="0" kern="1200" dirty="0" err="1" smtClean="0">
                <a:solidFill>
                  <a:schemeClr val="tx1"/>
                </a:solidFill>
                <a:effectLst/>
                <a:latin typeface="+mn-lt"/>
                <a:ea typeface="+mn-ea"/>
                <a:cs typeface="+mn-cs"/>
              </a:rPr>
              <a:t>eg</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Accept-Encoding:gzip.deflate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如果请求消息中没有设置这个域服务器假定客户端对各种内容编码都可以接受。</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Accept-Language</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Accept-Language</a:t>
            </a:r>
            <a:r>
              <a:rPr lang="zh-CN" altLang="en-US" sz="1200" b="0" i="0" kern="1200" dirty="0" smtClean="0">
                <a:solidFill>
                  <a:schemeClr val="tx1"/>
                </a:solidFill>
                <a:effectLst/>
                <a:latin typeface="+mn-lt"/>
                <a:ea typeface="+mn-ea"/>
                <a:cs typeface="+mn-cs"/>
              </a:rPr>
              <a:t>请求报头域类似于</a:t>
            </a:r>
            <a:r>
              <a:rPr lang="en-US" altLang="zh-CN" sz="1200" b="0" i="0" kern="1200" dirty="0" smtClean="0">
                <a:solidFill>
                  <a:schemeClr val="tx1"/>
                </a:solidFill>
                <a:effectLst/>
                <a:latin typeface="+mn-lt"/>
                <a:ea typeface="+mn-ea"/>
                <a:cs typeface="+mn-cs"/>
              </a:rPr>
              <a:t>Accept</a:t>
            </a:r>
            <a:r>
              <a:rPr lang="zh-CN" altLang="en-US" sz="1200" b="0" i="0" kern="1200" dirty="0" smtClean="0">
                <a:solidFill>
                  <a:schemeClr val="tx1"/>
                </a:solidFill>
                <a:effectLst/>
                <a:latin typeface="+mn-lt"/>
                <a:ea typeface="+mn-ea"/>
                <a:cs typeface="+mn-cs"/>
              </a:rPr>
              <a:t>，但是它是用于指定一种自然语言。</a:t>
            </a:r>
            <a:r>
              <a:rPr lang="en-US" altLang="zh-CN" sz="1200" b="0" i="0" kern="1200" dirty="0" err="1" smtClean="0">
                <a:solidFill>
                  <a:schemeClr val="tx1"/>
                </a:solidFill>
                <a:effectLst/>
                <a:latin typeface="+mn-lt"/>
                <a:ea typeface="+mn-ea"/>
                <a:cs typeface="+mn-cs"/>
              </a:rPr>
              <a:t>eg</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Accept-Language:zh-cn</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如果请求消息中没有设置这个报头域，服务器假定客户端对各种语言都可以接受。</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Authorization</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Authorization</a:t>
            </a:r>
            <a:r>
              <a:rPr lang="zh-CN" altLang="en-US" sz="1200" b="0" i="0" kern="1200" dirty="0" smtClean="0">
                <a:solidFill>
                  <a:schemeClr val="tx1"/>
                </a:solidFill>
                <a:effectLst/>
                <a:latin typeface="+mn-lt"/>
                <a:ea typeface="+mn-ea"/>
                <a:cs typeface="+mn-cs"/>
              </a:rPr>
              <a:t>请求报头域主要用于证明客户端有权查看某个资源。当浏览器访问一个页面时，如果收到服务器的响应代码为</a:t>
            </a:r>
            <a:r>
              <a:rPr lang="en-US" altLang="zh-CN" sz="1200" b="0" i="0" kern="1200" dirty="0" smtClean="0">
                <a:solidFill>
                  <a:schemeClr val="tx1"/>
                </a:solidFill>
                <a:effectLst/>
                <a:latin typeface="+mn-lt"/>
                <a:ea typeface="+mn-ea"/>
                <a:cs typeface="+mn-cs"/>
              </a:rPr>
              <a:t>401</a:t>
            </a:r>
            <a:r>
              <a:rPr lang="zh-CN" altLang="en-US" sz="1200" b="0" i="0" kern="1200" dirty="0" smtClean="0">
                <a:solidFill>
                  <a:schemeClr val="tx1"/>
                </a:solidFill>
                <a:effectLst/>
                <a:latin typeface="+mn-lt"/>
                <a:ea typeface="+mn-ea"/>
                <a:cs typeface="+mn-cs"/>
              </a:rPr>
              <a:t>（未授权），可以发送一个包含</a:t>
            </a:r>
            <a:r>
              <a:rPr lang="en-US" altLang="zh-CN" sz="1200" b="0" i="0" kern="1200" dirty="0" smtClean="0">
                <a:solidFill>
                  <a:schemeClr val="tx1"/>
                </a:solidFill>
                <a:effectLst/>
                <a:latin typeface="+mn-lt"/>
                <a:ea typeface="+mn-ea"/>
                <a:cs typeface="+mn-cs"/>
              </a:rPr>
              <a:t>Authorization</a:t>
            </a:r>
            <a:r>
              <a:rPr lang="zh-CN" altLang="en-US" sz="1200" b="0" i="0" kern="1200" dirty="0" smtClean="0">
                <a:solidFill>
                  <a:schemeClr val="tx1"/>
                </a:solidFill>
                <a:effectLst/>
                <a:latin typeface="+mn-lt"/>
                <a:ea typeface="+mn-ea"/>
                <a:cs typeface="+mn-cs"/>
              </a:rPr>
              <a:t>请求报头域的请求，要求服务器对其进行验证。</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Host</a:t>
            </a:r>
            <a:r>
              <a:rPr lang="zh-CN" altLang="en-US" sz="1200" b="0" i="0" kern="1200" dirty="0" smtClean="0">
                <a:solidFill>
                  <a:schemeClr val="tx1"/>
                </a:solidFill>
                <a:effectLst/>
                <a:latin typeface="+mn-lt"/>
                <a:ea typeface="+mn-ea"/>
                <a:cs typeface="+mn-cs"/>
              </a:rPr>
              <a:t>（发送请求时，该报头域是必需的）</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Host</a:t>
            </a:r>
            <a:r>
              <a:rPr lang="zh-CN" altLang="en-US" sz="1200" b="0" i="0" kern="1200" dirty="0" smtClean="0">
                <a:solidFill>
                  <a:schemeClr val="tx1"/>
                </a:solidFill>
                <a:effectLst/>
                <a:latin typeface="+mn-lt"/>
                <a:ea typeface="+mn-ea"/>
                <a:cs typeface="+mn-cs"/>
              </a:rPr>
              <a:t>请求报头域主要用于指定被请求资源的</a:t>
            </a:r>
            <a:r>
              <a:rPr lang="en-US" altLang="zh-CN" sz="1200" b="0" i="0" kern="1200" dirty="0" smtClean="0">
                <a:solidFill>
                  <a:schemeClr val="tx1"/>
                </a:solidFill>
                <a:effectLst/>
                <a:latin typeface="+mn-lt"/>
                <a:ea typeface="+mn-ea"/>
                <a:cs typeface="+mn-cs"/>
              </a:rPr>
              <a:t>Internet</a:t>
            </a:r>
            <a:r>
              <a:rPr lang="zh-CN" altLang="en-US" sz="1200" b="0" i="0" kern="1200" dirty="0" smtClean="0">
                <a:solidFill>
                  <a:schemeClr val="tx1"/>
                </a:solidFill>
                <a:effectLst/>
                <a:latin typeface="+mn-lt"/>
                <a:ea typeface="+mn-ea"/>
                <a:cs typeface="+mn-cs"/>
              </a:rPr>
              <a:t>主机和端口号，它通常从</a:t>
            </a:r>
            <a:r>
              <a:rPr lang="en-US" altLang="zh-CN" sz="1200" b="0" i="0" kern="1200" dirty="0" smtClean="0">
                <a:solidFill>
                  <a:schemeClr val="tx1"/>
                </a:solidFill>
                <a:effectLst/>
                <a:latin typeface="+mn-lt"/>
                <a:ea typeface="+mn-ea"/>
                <a:cs typeface="+mn-cs"/>
              </a:rPr>
              <a:t>HTTP URL</a:t>
            </a:r>
            <a:r>
              <a:rPr lang="zh-CN" altLang="en-US" sz="1200" b="0" i="0" kern="1200" dirty="0" smtClean="0">
                <a:solidFill>
                  <a:schemeClr val="tx1"/>
                </a:solidFill>
                <a:effectLst/>
                <a:latin typeface="+mn-lt"/>
                <a:ea typeface="+mn-ea"/>
                <a:cs typeface="+mn-cs"/>
              </a:rPr>
              <a:t>中提取出来的，</a:t>
            </a:r>
            <a:r>
              <a:rPr lang="en-US" altLang="zh-CN" sz="1200" b="0" i="0" kern="1200" dirty="0" err="1" smtClean="0">
                <a:solidFill>
                  <a:schemeClr val="tx1"/>
                </a:solidFill>
                <a:effectLst/>
                <a:latin typeface="+mn-lt"/>
                <a:ea typeface="+mn-ea"/>
                <a:cs typeface="+mn-cs"/>
              </a:rPr>
              <a:t>eg</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我们在浏览器中输入：</a:t>
            </a:r>
            <a:r>
              <a:rPr lang="en-US" altLang="zh-CN" sz="1200" b="0" i="0" u="none" strike="noStrike" kern="1200" dirty="0" smtClean="0">
                <a:solidFill>
                  <a:schemeClr val="tx1"/>
                </a:solidFill>
                <a:effectLst/>
                <a:latin typeface="+mn-lt"/>
                <a:ea typeface="+mn-ea"/>
                <a:cs typeface="+mn-cs"/>
                <a:hlinkClick r:id="rId3"/>
              </a:rPr>
              <a:t>http://www.guet.edu.cn/index.html</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浏览器发送的请求消息中，就会包含</a:t>
            </a:r>
            <a:r>
              <a:rPr lang="en-US" altLang="zh-CN" sz="1200" b="0" i="0" kern="1200" dirty="0" smtClean="0">
                <a:solidFill>
                  <a:schemeClr val="tx1"/>
                </a:solidFill>
                <a:effectLst/>
                <a:latin typeface="+mn-lt"/>
                <a:ea typeface="+mn-ea"/>
                <a:cs typeface="+mn-cs"/>
              </a:rPr>
              <a:t>Host</a:t>
            </a:r>
            <a:r>
              <a:rPr lang="zh-CN" altLang="en-US" sz="1200" b="0" i="0" kern="1200" dirty="0" smtClean="0">
                <a:solidFill>
                  <a:schemeClr val="tx1"/>
                </a:solidFill>
                <a:effectLst/>
                <a:latin typeface="+mn-lt"/>
                <a:ea typeface="+mn-ea"/>
                <a:cs typeface="+mn-cs"/>
              </a:rPr>
              <a:t>请求报头域，如下：</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Host</a:t>
            </a:r>
            <a:r>
              <a:rPr lang="zh-CN" altLang="en-US" sz="1200" b="0" i="0"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hlinkClick r:id="rId4"/>
              </a:rPr>
              <a:t>www.guet.edu.cn</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此处使用缺省端口号</a:t>
            </a:r>
            <a:r>
              <a:rPr lang="en-US" altLang="zh-CN" sz="1200" b="0" i="0" kern="1200" dirty="0" smtClean="0">
                <a:solidFill>
                  <a:schemeClr val="tx1"/>
                </a:solidFill>
                <a:effectLst/>
                <a:latin typeface="+mn-lt"/>
                <a:ea typeface="+mn-ea"/>
                <a:cs typeface="+mn-cs"/>
              </a:rPr>
              <a:t>80</a:t>
            </a:r>
            <a:r>
              <a:rPr lang="zh-CN" altLang="en-US" sz="1200" b="0" i="0" kern="1200" dirty="0" smtClean="0">
                <a:solidFill>
                  <a:schemeClr val="tx1"/>
                </a:solidFill>
                <a:effectLst/>
                <a:latin typeface="+mn-lt"/>
                <a:ea typeface="+mn-ea"/>
                <a:cs typeface="+mn-cs"/>
              </a:rPr>
              <a:t>，若指定了端口号，则变成：</a:t>
            </a:r>
            <a:r>
              <a:rPr lang="en-US" altLang="zh-CN" sz="1200" b="0" i="0" kern="1200" dirty="0" smtClean="0">
                <a:solidFill>
                  <a:schemeClr val="tx1"/>
                </a:solidFill>
                <a:effectLst/>
                <a:latin typeface="+mn-lt"/>
                <a:ea typeface="+mn-ea"/>
                <a:cs typeface="+mn-cs"/>
              </a:rPr>
              <a:t>Host</a:t>
            </a:r>
            <a:r>
              <a:rPr lang="zh-CN" altLang="en-US" sz="1200" b="0" i="0"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hlinkClick r:id="rId4"/>
              </a:rPr>
              <a:t>www.guet.edu.cn</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指定端口号</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User-Agent</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我们上网登陆论坛的时候，往往会看到一些欢迎信息，其中列出了你的操作系统的名称和版本，你所使用的浏览器的名称和版本，这往往让很多人感到很神奇，实际上，服务器应用程序就是从</a:t>
            </a:r>
            <a:r>
              <a:rPr lang="en-US" altLang="zh-CN" sz="1200" b="0" i="0" kern="1200" dirty="0" smtClean="0">
                <a:solidFill>
                  <a:schemeClr val="tx1"/>
                </a:solidFill>
                <a:effectLst/>
                <a:latin typeface="+mn-lt"/>
                <a:ea typeface="+mn-ea"/>
                <a:cs typeface="+mn-cs"/>
              </a:rPr>
              <a:t>User-Agent</a:t>
            </a:r>
            <a:r>
              <a:rPr lang="zh-CN" altLang="en-US" sz="1200" b="0" i="0" kern="1200" dirty="0" smtClean="0">
                <a:solidFill>
                  <a:schemeClr val="tx1"/>
                </a:solidFill>
                <a:effectLst/>
                <a:latin typeface="+mn-lt"/>
                <a:ea typeface="+mn-ea"/>
                <a:cs typeface="+mn-cs"/>
              </a:rPr>
              <a:t>这个请求报头域中获取到这些信息。</a:t>
            </a:r>
            <a:r>
              <a:rPr lang="en-US" altLang="zh-CN" sz="1200" b="0" i="0" kern="1200" dirty="0" smtClean="0">
                <a:solidFill>
                  <a:schemeClr val="tx1"/>
                </a:solidFill>
                <a:effectLst/>
                <a:latin typeface="+mn-lt"/>
                <a:ea typeface="+mn-ea"/>
                <a:cs typeface="+mn-cs"/>
              </a:rPr>
              <a:t>User-Agent</a:t>
            </a:r>
            <a:r>
              <a:rPr lang="zh-CN" altLang="en-US" sz="1200" b="0" i="0" kern="1200" dirty="0" smtClean="0">
                <a:solidFill>
                  <a:schemeClr val="tx1"/>
                </a:solidFill>
                <a:effectLst/>
                <a:latin typeface="+mn-lt"/>
                <a:ea typeface="+mn-ea"/>
                <a:cs typeface="+mn-cs"/>
              </a:rPr>
              <a:t>请求报头域允许客户端将它的操作系统、浏览器和其它属性告诉服务器。不过，这个报头域不是必需的，如果我们自己编写一个浏览器，不使用</a:t>
            </a:r>
            <a:r>
              <a:rPr lang="en-US" altLang="zh-CN" sz="1200" b="0" i="0" kern="1200" dirty="0" smtClean="0">
                <a:solidFill>
                  <a:schemeClr val="tx1"/>
                </a:solidFill>
                <a:effectLst/>
                <a:latin typeface="+mn-lt"/>
                <a:ea typeface="+mn-ea"/>
                <a:cs typeface="+mn-cs"/>
              </a:rPr>
              <a:t>User-Agent</a:t>
            </a:r>
            <a:r>
              <a:rPr lang="zh-CN" altLang="en-US" sz="1200" b="0" i="0" kern="1200" dirty="0" smtClean="0">
                <a:solidFill>
                  <a:schemeClr val="tx1"/>
                </a:solidFill>
                <a:effectLst/>
                <a:latin typeface="+mn-lt"/>
                <a:ea typeface="+mn-ea"/>
                <a:cs typeface="+mn-cs"/>
              </a:rPr>
              <a:t>请求报头域，那么服务器端就无法得知我们的信息了。</a:t>
            </a:r>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6</a:t>
            </a:fld>
            <a:endParaRPr lang="zh-CN" altLang="en-US"/>
          </a:p>
        </p:txBody>
      </p:sp>
    </p:spTree>
    <p:extLst>
      <p:ext uri="{BB962C8B-B14F-4D97-AF65-F5344CB8AC3E}">
        <p14:creationId xmlns:p14="http://schemas.microsoft.com/office/powerpoint/2010/main" val="1763965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smtClean="0"/>
          </a:p>
          <a:p>
            <a:endParaRPr kumimoji="1" lang="en-US" altLang="zh-CN" dirty="0" smtClean="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7</a:t>
            </a:fld>
            <a:endParaRPr lang="zh-CN" altLang="en-US"/>
          </a:p>
        </p:txBody>
      </p:sp>
    </p:spTree>
    <p:extLst>
      <p:ext uri="{BB962C8B-B14F-4D97-AF65-F5344CB8AC3E}">
        <p14:creationId xmlns:p14="http://schemas.microsoft.com/office/powerpoint/2010/main" val="390470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8</a:t>
            </a:fld>
            <a:endParaRPr lang="zh-CN" altLang="en-US"/>
          </a:p>
        </p:txBody>
      </p:sp>
    </p:spTree>
    <p:extLst>
      <p:ext uri="{BB962C8B-B14F-4D97-AF65-F5344CB8AC3E}">
        <p14:creationId xmlns:p14="http://schemas.microsoft.com/office/powerpoint/2010/main" val="764385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10</a:t>
            </a:fld>
            <a:endParaRPr lang="zh-CN" altLang="en-US"/>
          </a:p>
        </p:txBody>
      </p:sp>
    </p:spTree>
    <p:extLst>
      <p:ext uri="{BB962C8B-B14F-4D97-AF65-F5344CB8AC3E}">
        <p14:creationId xmlns:p14="http://schemas.microsoft.com/office/powerpoint/2010/main" val="1764361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551512" cy="4114800"/>
          </a:xfrm>
        </p:spPr>
        <p:txBody>
          <a:bodyPr>
            <a:noAutofit/>
          </a:bodyPr>
          <a:lstStyle/>
          <a:p>
            <a:r>
              <a:rPr kumimoji="1" lang="zh-CN" altLang="en-US" sz="900" dirty="0" smtClean="0"/>
              <a:t>混合模式一般是用来传输文件。后面会跟</a:t>
            </a:r>
            <a:r>
              <a:rPr kumimoji="1" lang="en-US" altLang="zh-CN" sz="900" dirty="0" smtClean="0"/>
              <a:t>boundary=__</a:t>
            </a:r>
            <a:r>
              <a:rPr kumimoji="1" lang="en-US" altLang="zh-CN" sz="900" dirty="0" err="1" smtClean="0"/>
              <a:t>xxxx</a:t>
            </a:r>
            <a:r>
              <a:rPr kumimoji="1" lang="en-US" altLang="zh-CN" sz="900" dirty="0" smtClean="0"/>
              <a:t>__</a:t>
            </a:r>
            <a:r>
              <a:rPr kumimoji="1" lang="zh-CN" altLang="en-US" sz="900" dirty="0" smtClean="0"/>
              <a:t>来进行每个参数的分割。</a:t>
            </a:r>
          </a:p>
          <a:p>
            <a:pPr lvl="1"/>
            <a:r>
              <a:rPr kumimoji="1" lang="en-US" altLang="zh-CN" sz="900" dirty="0" smtClean="0"/>
              <a:t>POST /</a:t>
            </a:r>
            <a:r>
              <a:rPr kumimoji="1" lang="en-US" altLang="zh-CN" sz="900" dirty="0" err="1" smtClean="0"/>
              <a:t>upload_file.php</a:t>
            </a:r>
            <a:r>
              <a:rPr kumimoji="1" lang="en-US" altLang="zh-CN" sz="900" dirty="0" smtClean="0"/>
              <a:t> HTTP/1.1</a:t>
            </a:r>
          </a:p>
          <a:p>
            <a:pPr marL="457200" marR="0" lvl="1" indent="0" algn="l" defTabSz="914400" rtl="0" eaLnBrk="0" fontAlgn="base" latinLnBrk="0" hangingPunct="0">
              <a:lnSpc>
                <a:spcPct val="100000"/>
              </a:lnSpc>
              <a:spcBef>
                <a:spcPct val="30000"/>
              </a:spcBef>
              <a:spcAft>
                <a:spcPct val="0"/>
              </a:spcAft>
              <a:buClrTx/>
              <a:buSzTx/>
              <a:buFontTx/>
              <a:buNone/>
              <a:tabLst/>
              <a:defRPr/>
            </a:pPr>
            <a:r>
              <a:rPr kumimoji="1" lang="en-US" altLang="zh-CN" sz="900" dirty="0" smtClean="0">
                <a:solidFill>
                  <a:srgbClr val="FF0000"/>
                </a:solidFill>
              </a:rPr>
              <a:t>Content-Type: multipart/form-data; boundary=------WebKitFormBoundaryRTP6hG23yFYrExfg</a:t>
            </a:r>
          </a:p>
          <a:p>
            <a:pPr lvl="1"/>
            <a:r>
              <a:rPr kumimoji="1" lang="en-US" altLang="zh-CN" sz="900" dirty="0" smtClean="0"/>
              <a:t>Host: 192.168.0.105</a:t>
            </a:r>
          </a:p>
          <a:p>
            <a:pPr lvl="1"/>
            <a:r>
              <a:rPr kumimoji="1" lang="en-US" altLang="zh-CN" sz="900" dirty="0" smtClean="0"/>
              <a:t>Connection: close</a:t>
            </a:r>
          </a:p>
          <a:p>
            <a:pPr lvl="1"/>
            <a:r>
              <a:rPr kumimoji="1" lang="en-US" altLang="zh-CN" sz="900" dirty="0" smtClean="0"/>
              <a:t>User-Agent: Paw/2.2.5 (Macintosh; OS X/10.12.2) </a:t>
            </a:r>
            <a:r>
              <a:rPr kumimoji="1" lang="en-US" altLang="zh-CN" sz="900" dirty="0" err="1" smtClean="0"/>
              <a:t>GCDHTTPRequest</a:t>
            </a:r>
            <a:endParaRPr kumimoji="1" lang="en-US" altLang="zh-CN" sz="900" dirty="0" smtClean="0"/>
          </a:p>
          <a:p>
            <a:pPr lvl="1"/>
            <a:r>
              <a:rPr kumimoji="1" lang="en-US" altLang="zh-CN" sz="900" dirty="0" smtClean="0"/>
              <a:t>Content-Length: 101</a:t>
            </a:r>
          </a:p>
          <a:p>
            <a:pPr lvl="1"/>
            <a:endParaRPr kumimoji="1" lang="en-US" altLang="zh-CN" sz="900" dirty="0" smtClean="0"/>
          </a:p>
          <a:p>
            <a:pPr lvl="1"/>
            <a:r>
              <a:rPr kumimoji="1" lang="en-US" altLang="zh-CN" sz="900" dirty="0" smtClean="0">
                <a:solidFill>
                  <a:srgbClr val="FF0000"/>
                </a:solidFill>
              </a:rPr>
              <a:t>------WebKitFormBoundaryRTP6hG23yFYrExfg</a:t>
            </a:r>
          </a:p>
          <a:p>
            <a:pPr lvl="1"/>
            <a:r>
              <a:rPr kumimoji="1" lang="en-US" altLang="zh-CN" sz="900" dirty="0" smtClean="0">
                <a:solidFill>
                  <a:srgbClr val="FF0000"/>
                </a:solidFill>
              </a:rPr>
              <a:t>Content-Disposition: form-data; name="arg1"</a:t>
            </a:r>
          </a:p>
          <a:p>
            <a:pPr lvl="1"/>
            <a:endParaRPr kumimoji="1" lang="en-US" altLang="zh-CN" sz="900" dirty="0" smtClean="0">
              <a:solidFill>
                <a:srgbClr val="FF0000"/>
              </a:solidFill>
            </a:endParaRPr>
          </a:p>
          <a:p>
            <a:pPr lvl="1"/>
            <a:r>
              <a:rPr kumimoji="1" lang="en-US" altLang="zh-CN" sz="900" dirty="0" smtClean="0">
                <a:solidFill>
                  <a:srgbClr val="FF0000"/>
                </a:solidFill>
              </a:rPr>
              <a:t>value1</a:t>
            </a:r>
          </a:p>
          <a:p>
            <a:pPr lvl="1"/>
            <a:r>
              <a:rPr kumimoji="1" lang="en-US" altLang="zh-CN" sz="900" dirty="0" smtClean="0">
                <a:solidFill>
                  <a:srgbClr val="FF0000"/>
                </a:solidFill>
              </a:rPr>
              <a:t>------WebKitFormBoundaryRTP6hG23yFYrExfg</a:t>
            </a:r>
          </a:p>
          <a:p>
            <a:pPr lvl="1"/>
            <a:r>
              <a:rPr kumimoji="1" lang="en-US" altLang="zh-CN" sz="900" dirty="0" smtClean="0">
                <a:solidFill>
                  <a:srgbClr val="FF0000"/>
                </a:solidFill>
              </a:rPr>
              <a:t>Content-Disposition: form-data; name="file"; filename="</a:t>
            </a:r>
            <a:r>
              <a:rPr kumimoji="1" lang="en-US" altLang="zh-CN" sz="900" dirty="0" err="1" smtClean="0">
                <a:solidFill>
                  <a:srgbClr val="FF0000"/>
                </a:solidFill>
              </a:rPr>
              <a:t>python.txt</a:t>
            </a:r>
            <a:r>
              <a:rPr kumimoji="1" lang="en-US" altLang="zh-CN" sz="900" dirty="0" smtClean="0">
                <a:solidFill>
                  <a:srgbClr val="FF0000"/>
                </a:solidFill>
              </a:rPr>
              <a:t>"</a:t>
            </a:r>
          </a:p>
          <a:p>
            <a:pPr lvl="1"/>
            <a:r>
              <a:rPr kumimoji="1" lang="en-US" altLang="zh-CN" sz="900" dirty="0" smtClean="0">
                <a:solidFill>
                  <a:srgbClr val="FF0000"/>
                </a:solidFill>
              </a:rPr>
              <a:t>Content-Type: text/plain</a:t>
            </a:r>
          </a:p>
          <a:p>
            <a:pPr lvl="1"/>
            <a:endParaRPr kumimoji="1" lang="en-US" altLang="zh-CN" sz="900" dirty="0" smtClean="0">
              <a:solidFill>
                <a:srgbClr val="FF0000"/>
              </a:solidFill>
            </a:endParaRPr>
          </a:p>
          <a:p>
            <a:pPr lvl="1"/>
            <a:r>
              <a:rPr kumimoji="1" lang="zh-CN" altLang="en-US" sz="900" dirty="0" smtClean="0">
                <a:solidFill>
                  <a:srgbClr val="FF0000"/>
                </a:solidFill>
              </a:rPr>
              <a:t>多线程</a:t>
            </a:r>
            <a:endParaRPr kumimoji="1" lang="en-US" altLang="zh-CN" sz="900" dirty="0" smtClean="0">
              <a:solidFill>
                <a:srgbClr val="FF0000"/>
              </a:solidFill>
            </a:endParaRPr>
          </a:p>
          <a:p>
            <a:pPr lvl="1"/>
            <a:r>
              <a:rPr kumimoji="1" lang="en-US" altLang="zh-CN" sz="900" dirty="0" err="1" smtClean="0">
                <a:solidFill>
                  <a:srgbClr val="FF0000"/>
                </a:solidFill>
              </a:rPr>
              <a:t>xxxxx</a:t>
            </a:r>
            <a:endParaRPr kumimoji="1" lang="en-US" altLang="zh-CN" sz="900" dirty="0" smtClean="0">
              <a:solidFill>
                <a:srgbClr val="FF0000"/>
              </a:solidFill>
            </a:endParaRPr>
          </a:p>
          <a:p>
            <a:pPr lvl="1"/>
            <a:r>
              <a:rPr kumimoji="1" lang="en-US" altLang="zh-CN" sz="900" dirty="0" smtClean="0">
                <a:solidFill>
                  <a:srgbClr val="FF0000"/>
                </a:solidFill>
              </a:rPr>
              <a:t>------WebKitFormBoundaryRTP6hG23yFYrExfg</a:t>
            </a:r>
          </a:p>
          <a:p>
            <a:pPr lvl="1"/>
            <a:r>
              <a:rPr kumimoji="1" lang="en-US" altLang="zh-CN" sz="900" dirty="0" smtClean="0">
                <a:solidFill>
                  <a:srgbClr val="FF0000"/>
                </a:solidFill>
              </a:rPr>
              <a:t>Content-Disposition: form-data; name="file2"; filename="</a:t>
            </a:r>
            <a:r>
              <a:rPr kumimoji="1" lang="en-US" altLang="zh-CN" sz="900" dirty="0" err="1" smtClean="0">
                <a:solidFill>
                  <a:srgbClr val="FF0000"/>
                </a:solidFill>
              </a:rPr>
              <a:t>mails.zip</a:t>
            </a:r>
            <a:r>
              <a:rPr kumimoji="1" lang="en-US" altLang="zh-CN" sz="900" dirty="0" smtClean="0">
                <a:solidFill>
                  <a:srgbClr val="FF0000"/>
                </a:solidFill>
              </a:rPr>
              <a:t>"</a:t>
            </a:r>
          </a:p>
          <a:p>
            <a:pPr lvl="1"/>
            <a:r>
              <a:rPr kumimoji="1" lang="en-US" altLang="zh-CN" sz="900" dirty="0" smtClean="0">
                <a:solidFill>
                  <a:srgbClr val="FF0000"/>
                </a:solidFill>
              </a:rPr>
              <a:t>Content-Type: application/zip</a:t>
            </a:r>
          </a:p>
          <a:p>
            <a:pPr lvl="1"/>
            <a:endParaRPr kumimoji="1" lang="en-US" altLang="zh-CN" sz="900" dirty="0" smtClean="0">
              <a:solidFill>
                <a:srgbClr val="FF0000"/>
              </a:solidFill>
            </a:endParaRPr>
          </a:p>
          <a:p>
            <a:pPr lvl="1"/>
            <a:r>
              <a:rPr kumimoji="1" lang="en-US" altLang="zh-CN" sz="900" dirty="0" err="1" smtClean="0">
                <a:solidFill>
                  <a:srgbClr val="FF0000"/>
                </a:solidFill>
              </a:rPr>
              <a:t>xxxxx</a:t>
            </a:r>
            <a:endParaRPr kumimoji="1" lang="en-US" altLang="zh-CN" sz="900" dirty="0" smtClean="0">
              <a:solidFill>
                <a:srgbClr val="FF0000"/>
              </a:solidFill>
            </a:endParaRPr>
          </a:p>
          <a:p>
            <a:pPr lvl="1"/>
            <a:r>
              <a:rPr kumimoji="1" lang="en-US" altLang="zh-CN" sz="900" dirty="0" smtClean="0">
                <a:solidFill>
                  <a:srgbClr val="FF0000"/>
                </a:solidFill>
              </a:rPr>
              <a:t>------WebKitFormBoundaryRTP6hG23yFYrExfg--</a:t>
            </a:r>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12</a:t>
            </a:fld>
            <a:endParaRPr lang="zh-CN" altLang="en-US"/>
          </a:p>
        </p:txBody>
      </p:sp>
    </p:spTree>
    <p:extLst>
      <p:ext uri="{BB962C8B-B14F-4D97-AF65-F5344CB8AC3E}">
        <p14:creationId xmlns:p14="http://schemas.microsoft.com/office/powerpoint/2010/main" val="1402721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13</a:t>
            </a:fld>
            <a:endParaRPr lang="zh-CN" altLang="en-US"/>
          </a:p>
        </p:txBody>
      </p:sp>
    </p:spTree>
    <p:extLst>
      <p:ext uri="{BB962C8B-B14F-4D97-AF65-F5344CB8AC3E}">
        <p14:creationId xmlns:p14="http://schemas.microsoft.com/office/powerpoint/2010/main" val="8071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5895732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9756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800523" y="274639"/>
            <a:ext cx="781877"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9902891"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cxnSp>
        <p:nvCxnSpPr>
          <p:cNvPr id="7" name="直接连接符 6"/>
          <p:cNvCxnSpPr/>
          <p:nvPr userDrawn="1"/>
        </p:nvCxnSpPr>
        <p:spPr>
          <a:xfrm>
            <a:off x="10704512" y="274639"/>
            <a:ext cx="0" cy="5851525"/>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25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3822199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Font typeface="Wingdings" panose="05000000000000000000" pitchFamily="2" charset="2"/>
              <a:buChar char="Ø"/>
              <a:defRPr/>
            </a:lvl1pPr>
            <a:lvl2pPr marL="742950" indent="-285750">
              <a:buFont typeface="Wingdings" panose="05000000000000000000" pitchFamily="2" charset="2"/>
              <a:buChar char="Ø"/>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Ø"/>
              <a:defRPr/>
            </a:lvl4pPr>
            <a:lvl5pPr marL="2057400" indent="-228600">
              <a:buFont typeface="Wingdings" panose="05000000000000000000" pitchFamily="2" charset="2"/>
              <a:buChar char="Ø"/>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dirty="0"/>
          </a:p>
        </p:txBody>
      </p:sp>
      <p:cxnSp>
        <p:nvCxnSpPr>
          <p:cNvPr id="6" name="直接连接符 5"/>
          <p:cNvCxnSpPr/>
          <p:nvPr/>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cxnSp>
        <p:nvCxnSpPr>
          <p:cNvPr id="5"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812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ctr">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1302411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609600" y="994892"/>
            <a:ext cx="5384800" cy="5131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6197600" y="994890"/>
            <a:ext cx="5384800" cy="51312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cxnSp>
        <p:nvCxnSpPr>
          <p:cNvPr id="8" name="直接连接符 7"/>
          <p:cNvCxnSpPr/>
          <p:nvPr/>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cxnSp>
        <p:nvCxnSpPr>
          <p:cNvPr id="6" name="直接连接符 7"/>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49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980728"/>
            <a:ext cx="5386917"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1836515"/>
            <a:ext cx="5386917"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6193368" y="980728"/>
            <a:ext cx="5389033"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1836515"/>
            <a:ext cx="5389033"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cxnSp>
        <p:nvCxnSpPr>
          <p:cNvPr id="10" name="直接连接符 9"/>
          <p:cNvCxnSpPr/>
          <p:nvPr/>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cxnSp>
        <p:nvCxnSpPr>
          <p:cNvPr id="8" name="直接连接符 9"/>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16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cxnSp>
        <p:nvCxnSpPr>
          <p:cNvPr id="6" name="直接连接符 5"/>
          <p:cNvCxnSpPr/>
          <p:nvPr/>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cxnSp>
        <p:nvCxnSpPr>
          <p:cNvPr id="4"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085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951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ctr"/>
          <a:lstStyle>
            <a:lvl1pPr algn="l">
              <a:defRPr sz="2800" b="1" u="none"/>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766733" y="273051"/>
            <a:ext cx="6815667" cy="5853113"/>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dirty="0"/>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331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Font typeface="Wingdings" panose="05000000000000000000" pitchFamily="2" charset="2"/>
              <a:buChar char="Ø"/>
              <a:defRPr/>
            </a:lvl1pPr>
            <a:lvl2pPr marL="742950" indent="-285750">
              <a:buFont typeface="Wingdings" panose="05000000000000000000" pitchFamily="2" charset="2"/>
              <a:buChar char="Ø"/>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Ø"/>
              <a:defRPr/>
            </a:lvl4pPr>
            <a:lvl5pPr marL="2057400" indent="-228600">
              <a:buFont typeface="Wingdings" panose="05000000000000000000" pitchFamily="2" charset="2"/>
              <a:buChar char="Ø"/>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cxnSp>
        <p:nvCxnSpPr>
          <p:cNvPr id="6"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337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ctr"/>
          <a:lstStyle>
            <a:lvl1pPr algn="ctr">
              <a:defRPr sz="2000" b="1"/>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45034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688069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800523" y="274639"/>
            <a:ext cx="781877"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9902891"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cxnSp>
        <p:nvCxnSpPr>
          <p:cNvPr id="7" name="直接连接符 6"/>
          <p:cNvCxnSpPr/>
          <p:nvPr/>
        </p:nvCxnSpPr>
        <p:spPr>
          <a:xfrm>
            <a:off x="10704512" y="274639"/>
            <a:ext cx="0" cy="5851525"/>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cxnSp>
        <p:nvCxnSpPr>
          <p:cNvPr id="5" name="直接连接符 6"/>
          <p:cNvCxnSpPr/>
          <p:nvPr userDrawn="1"/>
        </p:nvCxnSpPr>
        <p:spPr>
          <a:xfrm>
            <a:off x="10704512" y="274639"/>
            <a:ext cx="0" cy="5851525"/>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20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ctr">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335588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609600" y="994892"/>
            <a:ext cx="5384800" cy="5131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994890"/>
            <a:ext cx="5384800" cy="51312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cxnSp>
        <p:nvCxnSpPr>
          <p:cNvPr id="8" name="直接连接符 7"/>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9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980728"/>
            <a:ext cx="5386917"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1836515"/>
            <a:ext cx="5386917"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980728"/>
            <a:ext cx="5389033"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1836515"/>
            <a:ext cx="5389033"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cxnSp>
        <p:nvCxnSpPr>
          <p:cNvPr id="10" name="直接连接符 9"/>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468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cxnSp>
        <p:nvCxnSpPr>
          <p:cNvPr id="6"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26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8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ctr"/>
          <a:lstStyle>
            <a:lvl1pPr algn="l">
              <a:defRPr sz="2800" b="1" u="none"/>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766733" y="273051"/>
            <a:ext cx="6815667" cy="5853113"/>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086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ctr"/>
          <a:lstStyle>
            <a:lvl1pPr algn="ctr">
              <a:defRPr sz="2000" b="1"/>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895294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49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609600" y="980729"/>
            <a:ext cx="10972800" cy="514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8" name="Picture 11" descr="E:\公司素材\公司LOGO\白色透明LOG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43933" y="6381751"/>
            <a:ext cx="127154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Box 7"/>
          <p:cNvSpPr txBox="1">
            <a:spLocks noChangeArrowheads="1"/>
          </p:cNvSpPr>
          <p:nvPr userDrawn="1"/>
        </p:nvSpPr>
        <p:spPr bwMode="auto">
          <a:xfrm>
            <a:off x="8976321" y="6571954"/>
            <a:ext cx="3202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200" dirty="0" smtClean="0">
                <a:solidFill>
                  <a:schemeClr val="bg1"/>
                </a:solidFill>
                <a:latin typeface="楷体" pitchFamily="49" charset="-122"/>
                <a:ea typeface="楷体" pitchFamily="49" charset="-122"/>
              </a:rPr>
              <a:t>© 2015</a:t>
            </a:r>
            <a:r>
              <a:rPr lang="zh-CN" altLang="en-US" sz="1200" dirty="0" smtClean="0">
                <a:solidFill>
                  <a:schemeClr val="bg1"/>
                </a:solidFill>
                <a:latin typeface="楷体" pitchFamily="49" charset="-122"/>
                <a:ea typeface="楷体" pitchFamily="49" charset="-122"/>
              </a:rPr>
              <a:t>谷安天下版权所有</a:t>
            </a:r>
          </a:p>
        </p:txBody>
      </p:sp>
      <p:sp>
        <p:nvSpPr>
          <p:cNvPr id="2" name="文本框 1"/>
          <p:cNvSpPr txBox="1"/>
          <p:nvPr userDrawn="1"/>
        </p:nvSpPr>
        <p:spPr>
          <a:xfrm>
            <a:off x="7344139" y="6571953"/>
            <a:ext cx="1531188" cy="261610"/>
          </a:xfrm>
          <a:prstGeom prst="rect">
            <a:avLst/>
          </a:prstGeom>
          <a:noFill/>
        </p:spPr>
        <p:txBody>
          <a:bodyPr wrap="none" rtlCol="0">
            <a:spAutoFit/>
          </a:bodyPr>
          <a:lstStyle/>
          <a:p>
            <a:fld id="{B395237E-8500-4FE0-A669-5FCAC893D89F}" type="datetime8">
              <a:rPr lang="en-US" altLang="zh-CN" sz="1100" smtClean="0">
                <a:solidFill>
                  <a:schemeClr val="bg1"/>
                </a:solidFill>
              </a:rPr>
              <a:t>8/31/17 8:54 PM</a:t>
            </a:fld>
            <a:endParaRPr lang="zh-CN" altLang="en-US" sz="1100" dirty="0">
              <a:solidFill>
                <a:schemeClr val="bg1"/>
              </a:solidFill>
            </a:endParaRPr>
          </a:p>
        </p:txBody>
      </p:sp>
      <p:sp>
        <p:nvSpPr>
          <p:cNvPr id="3" name="文本框 2"/>
          <p:cNvSpPr txBox="1"/>
          <p:nvPr userDrawn="1"/>
        </p:nvSpPr>
        <p:spPr>
          <a:xfrm>
            <a:off x="2364592" y="6571832"/>
            <a:ext cx="638316" cy="261610"/>
          </a:xfrm>
          <a:prstGeom prst="rect">
            <a:avLst/>
          </a:prstGeom>
          <a:noFill/>
        </p:spPr>
        <p:txBody>
          <a:bodyPr wrap="none" rtlCol="0">
            <a:spAutoFit/>
          </a:bodyPr>
          <a:lstStyle/>
          <a:p>
            <a:r>
              <a:rPr lang="zh-CN" altLang="en-US" sz="1100" dirty="0" smtClean="0">
                <a:solidFill>
                  <a:schemeClr val="bg1"/>
                </a:solidFill>
              </a:rPr>
              <a:t>第</a:t>
            </a:r>
            <a:fld id="{37E5D1F4-5835-4861-BEE9-F37CD80E098F}" type="slidenum">
              <a:rPr lang="zh-CN" altLang="en-US" sz="1100" smtClean="0">
                <a:solidFill>
                  <a:schemeClr val="bg1"/>
                </a:solidFill>
              </a:rPr>
              <a:t>‹#›</a:t>
            </a:fld>
            <a:r>
              <a:rPr lang="zh-CN" altLang="en-US" sz="1100" dirty="0" smtClean="0">
                <a:solidFill>
                  <a:schemeClr val="bg1"/>
                </a:solidFill>
              </a:rPr>
              <a:t>页</a:t>
            </a:r>
            <a:endParaRPr lang="zh-CN" altLang="en-US" sz="11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par>
    </p:tnLst>
  </p:timing>
  <p:txStyles>
    <p:titleStyle>
      <a:lvl1pPr algn="l" rtl="0" eaLnBrk="1" fontAlgn="base" hangingPunct="1">
        <a:spcBef>
          <a:spcPct val="0"/>
        </a:spcBef>
        <a:spcAft>
          <a:spcPct val="0"/>
        </a:spcAft>
        <a:defRPr sz="3200" u="none"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49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609600" y="980729"/>
            <a:ext cx="10972800" cy="514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8" name="Picture 11" descr="E:\公司素材\公司LOGO\白色透明LOGO.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3933" y="6381751"/>
            <a:ext cx="127154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Box 7"/>
          <p:cNvSpPr txBox="1">
            <a:spLocks noChangeArrowheads="1"/>
          </p:cNvSpPr>
          <p:nvPr/>
        </p:nvSpPr>
        <p:spPr bwMode="auto">
          <a:xfrm>
            <a:off x="8976321" y="6571954"/>
            <a:ext cx="3202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200" dirty="0" smtClean="0">
                <a:solidFill>
                  <a:schemeClr val="bg1"/>
                </a:solidFill>
                <a:latin typeface="楷体" pitchFamily="49" charset="-122"/>
                <a:ea typeface="楷体" pitchFamily="49" charset="-122"/>
              </a:rPr>
              <a:t>© 2015</a:t>
            </a:r>
            <a:r>
              <a:rPr lang="zh-CN" altLang="en-US" sz="1200" dirty="0" smtClean="0">
                <a:solidFill>
                  <a:schemeClr val="bg1"/>
                </a:solidFill>
                <a:latin typeface="楷体" pitchFamily="49" charset="-122"/>
                <a:ea typeface="楷体" pitchFamily="49" charset="-122"/>
              </a:rPr>
              <a:t>谷安天下版权所有</a:t>
            </a:r>
          </a:p>
        </p:txBody>
      </p:sp>
      <p:sp>
        <p:nvSpPr>
          <p:cNvPr id="2" name="文本框 1"/>
          <p:cNvSpPr txBox="1"/>
          <p:nvPr/>
        </p:nvSpPr>
        <p:spPr>
          <a:xfrm>
            <a:off x="7344139" y="6571953"/>
            <a:ext cx="1531188" cy="261610"/>
          </a:xfrm>
          <a:prstGeom prst="rect">
            <a:avLst/>
          </a:prstGeom>
          <a:noFill/>
        </p:spPr>
        <p:txBody>
          <a:bodyPr wrap="none" rtlCol="0">
            <a:spAutoFit/>
          </a:bodyPr>
          <a:lstStyle/>
          <a:p>
            <a:fld id="{B395237E-8500-4FE0-A669-5FCAC893D89F}" type="datetime8">
              <a:rPr lang="en-US" altLang="zh-CN" sz="1100" smtClean="0">
                <a:solidFill>
                  <a:schemeClr val="bg1"/>
                </a:solidFill>
              </a:rPr>
              <a:t>8/31/17 8:54 PM</a:t>
            </a:fld>
            <a:endParaRPr lang="zh-CN" altLang="en-US" sz="1100" dirty="0">
              <a:solidFill>
                <a:schemeClr val="bg1"/>
              </a:solidFill>
            </a:endParaRPr>
          </a:p>
        </p:txBody>
      </p:sp>
      <p:sp>
        <p:nvSpPr>
          <p:cNvPr id="3" name="文本框 2"/>
          <p:cNvSpPr txBox="1"/>
          <p:nvPr/>
        </p:nvSpPr>
        <p:spPr>
          <a:xfrm>
            <a:off x="2364592" y="6571832"/>
            <a:ext cx="638316" cy="261610"/>
          </a:xfrm>
          <a:prstGeom prst="rect">
            <a:avLst/>
          </a:prstGeom>
          <a:noFill/>
        </p:spPr>
        <p:txBody>
          <a:bodyPr wrap="none" rtlCol="0">
            <a:spAutoFit/>
          </a:bodyPr>
          <a:lstStyle/>
          <a:p>
            <a:r>
              <a:rPr lang="zh-CN" altLang="en-US" sz="1100" dirty="0" smtClean="0">
                <a:solidFill>
                  <a:schemeClr val="bg1"/>
                </a:solidFill>
              </a:rPr>
              <a:t>第</a:t>
            </a:r>
            <a:fld id="{37E5D1F4-5835-4861-BEE9-F37CD80E098F}" type="slidenum">
              <a:rPr lang="zh-CN" altLang="en-US" sz="1100" smtClean="0">
                <a:solidFill>
                  <a:schemeClr val="bg1"/>
                </a:solidFill>
              </a:rPr>
              <a:t>‹#›</a:t>
            </a:fld>
            <a:r>
              <a:rPr lang="zh-CN" altLang="en-US" sz="1100" dirty="0" smtClean="0">
                <a:solidFill>
                  <a:schemeClr val="bg1"/>
                </a:solidFill>
              </a:rPr>
              <a:t>页</a:t>
            </a:r>
            <a:endParaRPr lang="zh-CN" altLang="en-US" sz="1100" dirty="0">
              <a:solidFill>
                <a:schemeClr val="bg1"/>
              </a:solidFill>
            </a:endParaRPr>
          </a:p>
        </p:txBody>
      </p:sp>
      <p:pic>
        <p:nvPicPr>
          <p:cNvPr id="8" name="Picture 11" descr="E:\公司素材\公司LOGO\白色透明LOG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43933" y="6381751"/>
            <a:ext cx="127154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7"/>
          <p:cNvSpPr txBox="1">
            <a:spLocks noChangeArrowheads="1"/>
          </p:cNvSpPr>
          <p:nvPr userDrawn="1"/>
        </p:nvSpPr>
        <p:spPr bwMode="auto">
          <a:xfrm>
            <a:off x="8976321" y="6571954"/>
            <a:ext cx="3202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200" dirty="0" smtClean="0">
                <a:solidFill>
                  <a:schemeClr val="bg1"/>
                </a:solidFill>
                <a:latin typeface="楷体" pitchFamily="49" charset="-122"/>
                <a:ea typeface="楷体" pitchFamily="49" charset="-122"/>
              </a:rPr>
              <a:t>© 2015</a:t>
            </a:r>
            <a:r>
              <a:rPr lang="zh-CN" altLang="en-US" sz="1200" dirty="0" smtClean="0">
                <a:solidFill>
                  <a:schemeClr val="bg1"/>
                </a:solidFill>
                <a:latin typeface="楷体" pitchFamily="49" charset="-122"/>
                <a:ea typeface="楷体" pitchFamily="49" charset="-122"/>
              </a:rPr>
              <a:t>谷安天下版权所有</a:t>
            </a:r>
          </a:p>
        </p:txBody>
      </p:sp>
      <p:sp>
        <p:nvSpPr>
          <p:cNvPr id="10" name="文本框 9"/>
          <p:cNvSpPr txBox="1"/>
          <p:nvPr userDrawn="1"/>
        </p:nvSpPr>
        <p:spPr>
          <a:xfrm>
            <a:off x="7344139" y="6571953"/>
            <a:ext cx="1531188" cy="261610"/>
          </a:xfrm>
          <a:prstGeom prst="rect">
            <a:avLst/>
          </a:prstGeom>
          <a:noFill/>
        </p:spPr>
        <p:txBody>
          <a:bodyPr wrap="none" rtlCol="0">
            <a:spAutoFit/>
          </a:bodyPr>
          <a:lstStyle/>
          <a:p>
            <a:fld id="{B395237E-8500-4FE0-A669-5FCAC893D89F}" type="datetime8">
              <a:rPr lang="en-US" altLang="zh-CN" sz="1100" smtClean="0">
                <a:solidFill>
                  <a:schemeClr val="bg1"/>
                </a:solidFill>
              </a:rPr>
              <a:t>8/31/17 8:54 PM</a:t>
            </a:fld>
            <a:endParaRPr lang="zh-CN" altLang="en-US" sz="1100" dirty="0">
              <a:solidFill>
                <a:schemeClr val="bg1"/>
              </a:solidFill>
            </a:endParaRPr>
          </a:p>
        </p:txBody>
      </p:sp>
      <p:sp>
        <p:nvSpPr>
          <p:cNvPr id="11" name="文本框 10"/>
          <p:cNvSpPr txBox="1"/>
          <p:nvPr userDrawn="1"/>
        </p:nvSpPr>
        <p:spPr>
          <a:xfrm>
            <a:off x="2364592" y="6571832"/>
            <a:ext cx="638316" cy="261610"/>
          </a:xfrm>
          <a:prstGeom prst="rect">
            <a:avLst/>
          </a:prstGeom>
          <a:noFill/>
        </p:spPr>
        <p:txBody>
          <a:bodyPr wrap="none" rtlCol="0">
            <a:spAutoFit/>
          </a:bodyPr>
          <a:lstStyle/>
          <a:p>
            <a:r>
              <a:rPr lang="zh-CN" altLang="en-US" sz="1100" dirty="0" smtClean="0">
                <a:solidFill>
                  <a:schemeClr val="bg1"/>
                </a:solidFill>
              </a:rPr>
              <a:t>第</a:t>
            </a:r>
            <a:fld id="{37E5D1F4-5835-4861-BEE9-F37CD80E098F}" type="slidenum">
              <a:rPr lang="zh-CN" altLang="en-US" sz="1100" smtClean="0">
                <a:solidFill>
                  <a:schemeClr val="bg1"/>
                </a:solidFill>
              </a:rPr>
              <a:t>‹#›</a:t>
            </a:fld>
            <a:r>
              <a:rPr lang="zh-CN" altLang="en-US" sz="1100" dirty="0" smtClean="0">
                <a:solidFill>
                  <a:schemeClr val="bg1"/>
                </a:solidFill>
              </a:rPr>
              <a:t>页</a:t>
            </a:r>
            <a:endParaRPr lang="zh-CN" altLang="en-US" sz="1100" dirty="0">
              <a:solidFill>
                <a:schemeClr val="bg1"/>
              </a:solidFill>
            </a:endParaRPr>
          </a:p>
        </p:txBody>
      </p:sp>
    </p:spTree>
    <p:extLst>
      <p:ext uri="{BB962C8B-B14F-4D97-AF65-F5344CB8AC3E}">
        <p14:creationId xmlns:p14="http://schemas.microsoft.com/office/powerpoint/2010/main" val="386468303"/>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txStyles>
    <p:titleStyle>
      <a:lvl1pPr algn="l" rtl="0" eaLnBrk="1" fontAlgn="base" hangingPunct="1">
        <a:spcBef>
          <a:spcPct val="0"/>
        </a:spcBef>
        <a:spcAft>
          <a:spcPct val="0"/>
        </a:spcAft>
        <a:defRPr sz="3200" u="none"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tiff"/><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4.tiff"/><Relationship Id="rId5" Type="http://schemas.openxmlformats.org/officeDocument/2006/relationships/image" Target="../media/image15.tiff"/><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4.tiff"/><Relationship Id="rId5" Type="http://schemas.openxmlformats.org/officeDocument/2006/relationships/image" Target="../media/image16.tiff"/><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192.168.0.105/index.php?arg1=value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192.168.0.105/index.php?arg1=value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4" name="Title 3"/>
          <p:cNvSpPr>
            <a:spLocks noGrp="1"/>
          </p:cNvSpPr>
          <p:nvPr>
            <p:ph type="ctrTitle"/>
          </p:nvPr>
        </p:nvSpPr>
        <p:spPr>
          <a:xfrm>
            <a:off x="2711451" y="3728369"/>
            <a:ext cx="6804025" cy="1932879"/>
          </a:xfrm>
        </p:spPr>
        <p:txBody>
          <a:bodyPr/>
          <a:lstStyle/>
          <a:p>
            <a:pPr algn="ctr" eaLnBrk="1" hangingPunct="1"/>
            <a:r>
              <a:rPr lang="en-US" altLang="zh-CN" sz="4800" b="1" dirty="0" smtClean="0">
                <a:solidFill>
                  <a:srgbClr val="64C100"/>
                </a:solidFill>
                <a:cs typeface="Adobe 黑体 Std R"/>
              </a:rPr>
              <a:t>CISP-PTE</a:t>
            </a:r>
            <a:r>
              <a:rPr lang="en-US" altLang="zh-CN" sz="4800" b="1" dirty="0">
                <a:solidFill>
                  <a:srgbClr val="64C100"/>
                </a:solidFill>
                <a:cs typeface="Adobe 黑体 Std R"/>
              </a:rPr>
              <a:t/>
            </a:r>
            <a:br>
              <a:rPr lang="en-US" altLang="zh-CN" sz="4800" b="1" dirty="0">
                <a:solidFill>
                  <a:srgbClr val="64C100"/>
                </a:solidFill>
                <a:cs typeface="Adobe 黑体 Std R"/>
              </a:rPr>
            </a:br>
            <a:r>
              <a:rPr lang="zh-CN" altLang="en-US" sz="3600" b="1" dirty="0">
                <a:solidFill>
                  <a:srgbClr val="64C100"/>
                </a:solidFill>
                <a:cs typeface="Adobe 黑体 Std R"/>
              </a:rPr>
              <a:t> </a:t>
            </a:r>
            <a:r>
              <a:rPr lang="en-US" altLang="zh-CN" sz="3600" b="1" dirty="0">
                <a:solidFill>
                  <a:srgbClr val="64C100"/>
                </a:solidFill>
                <a:cs typeface="Adobe 黑体 Std R"/>
              </a:rPr>
              <a:t/>
            </a:r>
            <a:br>
              <a:rPr lang="en-US" altLang="zh-CN" sz="3600" b="1" dirty="0">
                <a:solidFill>
                  <a:srgbClr val="64C100"/>
                </a:solidFill>
                <a:cs typeface="Adobe 黑体 Std R"/>
              </a:rPr>
            </a:br>
            <a:r>
              <a:rPr lang="en-US" altLang="zh-CN" sz="3600" b="1" dirty="0" smtClean="0">
                <a:solidFill>
                  <a:srgbClr val="64C100"/>
                </a:solidFill>
                <a:cs typeface="Adobe 黑体 Std R"/>
              </a:rPr>
              <a:t>Web</a:t>
            </a:r>
            <a:r>
              <a:rPr lang="zh-CN" altLang="en-US" sz="3600" b="1" dirty="0" smtClean="0">
                <a:solidFill>
                  <a:srgbClr val="64C100"/>
                </a:solidFill>
                <a:cs typeface="Adobe 黑体 Std R"/>
              </a:rPr>
              <a:t> 安全基础</a:t>
            </a:r>
            <a:r>
              <a:rPr lang="en-US" altLang="zh-CN" sz="3600" b="1" dirty="0" smtClean="0">
                <a:solidFill>
                  <a:srgbClr val="64C100"/>
                </a:solidFill>
                <a:cs typeface="Adobe 黑体 Std R"/>
              </a:rPr>
              <a:t>(1)</a:t>
            </a:r>
            <a:r>
              <a:rPr lang="zh-CN" altLang="en-US" sz="3600" b="1" dirty="0" smtClean="0">
                <a:solidFill>
                  <a:srgbClr val="64C100"/>
                </a:solidFill>
                <a:cs typeface="Adobe 黑体 Std R"/>
              </a:rPr>
              <a:t> </a:t>
            </a:r>
            <a:r>
              <a:rPr lang="mr-IN" altLang="zh-CN" sz="3600" b="1" dirty="0" smtClean="0">
                <a:solidFill>
                  <a:srgbClr val="64C100"/>
                </a:solidFill>
                <a:cs typeface="Adobe 黑体 Std R"/>
              </a:rPr>
              <a:t>–</a:t>
            </a:r>
            <a:r>
              <a:rPr lang="zh-CN" altLang="en-US" sz="3600" b="1" dirty="0" smtClean="0">
                <a:solidFill>
                  <a:srgbClr val="64C100"/>
                </a:solidFill>
                <a:cs typeface="Adobe 黑体 Std R"/>
              </a:rPr>
              <a:t> </a:t>
            </a:r>
            <a:r>
              <a:rPr lang="en-US" altLang="zh-CN" sz="3600" b="1" dirty="0" smtClean="0">
                <a:solidFill>
                  <a:srgbClr val="64C100"/>
                </a:solidFill>
                <a:cs typeface="Adobe 黑体 Std R"/>
              </a:rPr>
              <a:t>HTTP</a:t>
            </a:r>
            <a:r>
              <a:rPr lang="zh-CN" altLang="en-US" sz="3600" b="1" dirty="0" smtClean="0">
                <a:solidFill>
                  <a:srgbClr val="64C100"/>
                </a:solidFill>
                <a:cs typeface="Adobe 黑体 Std R"/>
              </a:rPr>
              <a:t>协议</a:t>
            </a:r>
            <a:endParaRPr lang="en-US" sz="3600" b="1" dirty="0">
              <a:solidFill>
                <a:srgbClr val="64C100"/>
              </a:solidFill>
              <a:cs typeface="Adobe 黑体 Std R"/>
            </a:endParaRPr>
          </a:p>
        </p:txBody>
      </p:sp>
      <p:pic>
        <p:nvPicPr>
          <p:cNvPr id="13315" name="Picture 4" descr="E:\公司素材\公司LOGO\透明.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36" y="95251"/>
            <a:ext cx="16510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18"/>
          <p:cNvSpPr>
            <a:spLocks noChangeArrowheads="1"/>
          </p:cNvSpPr>
          <p:nvPr/>
        </p:nvSpPr>
        <p:spPr bwMode="auto">
          <a:xfrm>
            <a:off x="8185026" y="5877272"/>
            <a:ext cx="230346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0" tIns="0" rIns="0" bIns="0" anchor="ctr"/>
          <a:lstStyle>
            <a:lvl1pPr marL="12700" indent="-12700"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110000"/>
              </a:lnSpc>
            </a:pPr>
            <a:r>
              <a:rPr lang="zh-CN" altLang="en-US" sz="1600" dirty="0">
                <a:solidFill>
                  <a:srgbClr val="323433"/>
                </a:solidFill>
                <a:latin typeface="华文新魏" panose="02010800040101010101" pitchFamily="2" charset="-122"/>
                <a:ea typeface="华文新魏" panose="02010800040101010101" pitchFamily="2" charset="-122"/>
                <a:cs typeface="Arial Unicode MS" panose="020B0604020202020204" pitchFamily="34" charset="-122"/>
              </a:rPr>
              <a:t>主讲</a:t>
            </a:r>
            <a:r>
              <a:rPr lang="zh-CN" altLang="en-US" sz="1600" dirty="0" smtClean="0">
                <a:solidFill>
                  <a:srgbClr val="323433"/>
                </a:solidFill>
                <a:latin typeface="华文新魏" panose="02010800040101010101" pitchFamily="2" charset="-122"/>
                <a:ea typeface="华文新魏" panose="02010800040101010101" pitchFamily="2" charset="-122"/>
                <a:cs typeface="Arial Unicode MS" panose="020B0604020202020204" pitchFamily="34" charset="-122"/>
              </a:rPr>
              <a:t>：</a:t>
            </a:r>
            <a:endParaRPr lang="en-US" altLang="zh-CN" sz="1600" dirty="0">
              <a:solidFill>
                <a:srgbClr val="323433"/>
              </a:solidFill>
              <a:latin typeface="华文新魏" panose="02010800040101010101" pitchFamily="2" charset="-122"/>
              <a:ea typeface="华文新魏" panose="0201080004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HTTP</a:t>
            </a:r>
            <a:r>
              <a:rPr kumimoji="1" lang="zh-CN" altLang="en-US" dirty="0" smtClean="0"/>
              <a:t>请求 </a:t>
            </a:r>
            <a:r>
              <a:rPr kumimoji="1" lang="mr-IN" altLang="zh-CN" dirty="0" smtClean="0"/>
              <a:t>–</a:t>
            </a:r>
            <a:r>
              <a:rPr kumimoji="1" lang="zh-CN" altLang="en-US" dirty="0" smtClean="0"/>
              <a:t> </a:t>
            </a:r>
            <a:r>
              <a:rPr kumimoji="1" lang="en-US" altLang="zh-CN" dirty="0" smtClean="0"/>
              <a:t>POST</a:t>
            </a:r>
            <a:endParaRPr kumimoji="1" lang="zh-CN" altLang="en-US" dirty="0"/>
          </a:p>
        </p:txBody>
      </p:sp>
      <p:sp>
        <p:nvSpPr>
          <p:cNvPr id="3" name="内容占位符 2"/>
          <p:cNvSpPr>
            <a:spLocks noGrp="1"/>
          </p:cNvSpPr>
          <p:nvPr>
            <p:ph idx="1"/>
          </p:nvPr>
        </p:nvSpPr>
        <p:spPr/>
        <p:txBody>
          <a:bodyPr/>
          <a:lstStyle/>
          <a:p>
            <a:r>
              <a:rPr kumimoji="1" lang="en-US" altLang="zh-CN" dirty="0" smtClean="0"/>
              <a:t>POST</a:t>
            </a:r>
            <a:r>
              <a:rPr kumimoji="1" lang="zh-CN" altLang="en-US" dirty="0" smtClean="0"/>
              <a:t>请求是包含数据</a:t>
            </a:r>
          </a:p>
          <a:p>
            <a:r>
              <a:rPr kumimoji="1" lang="zh-CN" altLang="en-US" dirty="0" smtClean="0"/>
              <a:t>请求数据的格式，可以在</a:t>
            </a:r>
            <a:r>
              <a:rPr kumimoji="1" lang="en-US" altLang="zh-CN" dirty="0" smtClean="0"/>
              <a:t>HTTP</a:t>
            </a:r>
            <a:r>
              <a:rPr kumimoji="1" lang="zh-CN" altLang="en-US" dirty="0" smtClean="0"/>
              <a:t>头中定义。格式一般会有：</a:t>
            </a:r>
          </a:p>
          <a:p>
            <a:pPr lvl="1"/>
            <a:r>
              <a:rPr kumimoji="1" lang="zh-CN" altLang="en-US" dirty="0" smtClean="0"/>
              <a:t>表单格式：</a:t>
            </a:r>
            <a:r>
              <a:rPr lang="en-US" altLang="zh-CN" dirty="0" smtClean="0"/>
              <a:t>application/x-www-form-</a:t>
            </a:r>
            <a:r>
              <a:rPr lang="en-US" altLang="zh-CN" dirty="0" err="1" smtClean="0"/>
              <a:t>urlencoded</a:t>
            </a:r>
            <a:endParaRPr lang="zh-CN" altLang="en-US" dirty="0" smtClean="0"/>
          </a:p>
          <a:p>
            <a:pPr lvl="1"/>
            <a:r>
              <a:rPr lang="zh-CN" altLang="en-US" dirty="0" smtClean="0"/>
              <a:t>混合格式：</a:t>
            </a:r>
            <a:r>
              <a:rPr lang="en-US" altLang="zh-CN" dirty="0" smtClean="0"/>
              <a:t>multipart/form-data</a:t>
            </a:r>
            <a:endParaRPr lang="zh-CN" altLang="en-US" dirty="0" smtClean="0"/>
          </a:p>
          <a:p>
            <a:pPr lvl="1"/>
            <a:r>
              <a:rPr kumimoji="1" lang="en-US" altLang="zh-CN" dirty="0" smtClean="0"/>
              <a:t>JSON</a:t>
            </a:r>
            <a:r>
              <a:rPr kumimoji="1" lang="zh-CN" altLang="en-US" dirty="0" smtClean="0"/>
              <a:t>格式：</a:t>
            </a:r>
            <a:r>
              <a:rPr lang="en-US" altLang="zh-CN" dirty="0" smtClean="0"/>
              <a:t>application/</a:t>
            </a:r>
            <a:r>
              <a:rPr lang="en-US" altLang="zh-CN" dirty="0" err="1" smtClean="0"/>
              <a:t>json</a:t>
            </a:r>
            <a:endParaRPr lang="en-US" altLang="zh-CN" dirty="0" smtClean="0"/>
          </a:p>
          <a:p>
            <a:pPr lvl="1"/>
            <a:r>
              <a:rPr lang="en-US" altLang="zh-CN" dirty="0" smtClean="0"/>
              <a:t>XML</a:t>
            </a:r>
            <a:r>
              <a:rPr lang="zh-CN" altLang="en-US" dirty="0" smtClean="0"/>
              <a:t>格式：</a:t>
            </a:r>
            <a:r>
              <a:rPr lang="en-US" altLang="zh-CN" dirty="0" smtClean="0"/>
              <a:t>text/xml</a:t>
            </a:r>
          </a:p>
          <a:p>
            <a:pPr lvl="1"/>
            <a:r>
              <a:rPr lang="zh-CN" altLang="en-US" dirty="0" smtClean="0"/>
              <a:t>文本：</a:t>
            </a:r>
            <a:r>
              <a:rPr lang="en-US" altLang="zh-CN" dirty="0" smtClean="0"/>
              <a:t>text/plain</a:t>
            </a:r>
            <a:endParaRPr lang="zh-CN" altLang="en-US" dirty="0" smtClean="0"/>
          </a:p>
          <a:p>
            <a:r>
              <a:rPr lang="zh-CN" altLang="en-US" dirty="0" smtClean="0"/>
              <a:t>表单格式：</a:t>
            </a:r>
          </a:p>
          <a:p>
            <a:pPr lvl="1"/>
            <a:r>
              <a:rPr lang="zh-CN" altLang="en-US" dirty="0" smtClean="0"/>
              <a:t>与</a:t>
            </a:r>
            <a:r>
              <a:rPr lang="en-US" altLang="zh-CN" dirty="0" smtClean="0"/>
              <a:t>get</a:t>
            </a:r>
            <a:r>
              <a:rPr lang="zh-CN" altLang="en-US" dirty="0" smtClean="0"/>
              <a:t>方式类似，是把所有提交数据放在数据区域。</a:t>
            </a:r>
            <a:endParaRPr lang="en-US" altLang="zh-CN" dirty="0" smtClean="0"/>
          </a:p>
        </p:txBody>
      </p:sp>
    </p:spTree>
    <p:extLst>
      <p:ext uri="{BB962C8B-B14F-4D97-AF65-F5344CB8AC3E}">
        <p14:creationId xmlns:p14="http://schemas.microsoft.com/office/powerpoint/2010/main" val="1068301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HTTP</a:t>
            </a:r>
            <a:r>
              <a:rPr kumimoji="1" lang="zh-CN" altLang="en-US" dirty="0"/>
              <a:t>请求 </a:t>
            </a:r>
            <a:r>
              <a:rPr kumimoji="1" lang="mr-IN" altLang="zh-CN" dirty="0"/>
              <a:t>–</a:t>
            </a:r>
            <a:r>
              <a:rPr kumimoji="1" lang="zh-CN" altLang="en-US" dirty="0"/>
              <a:t> </a:t>
            </a:r>
            <a:r>
              <a:rPr kumimoji="1" lang="en-US" altLang="zh-CN" dirty="0"/>
              <a:t>POST</a:t>
            </a:r>
            <a:r>
              <a:rPr kumimoji="1" lang="zh-CN" altLang="en-US" dirty="0"/>
              <a:t>（续）</a:t>
            </a:r>
          </a:p>
        </p:txBody>
      </p:sp>
      <p:sp>
        <p:nvSpPr>
          <p:cNvPr id="3" name="内容占位符 2"/>
          <p:cNvSpPr>
            <a:spLocks noGrp="1"/>
          </p:cNvSpPr>
          <p:nvPr>
            <p:ph idx="1"/>
          </p:nvPr>
        </p:nvSpPr>
        <p:spPr/>
        <p:txBody>
          <a:bodyPr/>
          <a:lstStyle/>
          <a:p>
            <a:r>
              <a:rPr kumimoji="1" lang="en-US" altLang="zh-CN" dirty="0"/>
              <a:t>POST</a:t>
            </a:r>
            <a:r>
              <a:rPr kumimoji="1" lang="zh-CN" altLang="en-US" dirty="0"/>
              <a:t>方式也可以像</a:t>
            </a:r>
            <a:r>
              <a:rPr kumimoji="1" lang="en-US" altLang="zh-CN" dirty="0"/>
              <a:t>GET</a:t>
            </a:r>
            <a:r>
              <a:rPr kumimoji="1" lang="zh-CN" altLang="en-US" dirty="0"/>
              <a:t>方式在</a:t>
            </a:r>
            <a:r>
              <a:rPr kumimoji="1" lang="en-US" altLang="zh-CN" dirty="0"/>
              <a:t>URL</a:t>
            </a:r>
            <a:r>
              <a:rPr kumimoji="1" lang="zh-CN" altLang="en-US" dirty="0"/>
              <a:t>带参数，但一般不会这么去使用。</a:t>
            </a:r>
          </a:p>
          <a:p>
            <a:r>
              <a:rPr kumimoji="1" lang="zh-CN" altLang="en-US" dirty="0"/>
              <a:t>表单方式与</a:t>
            </a:r>
            <a:r>
              <a:rPr kumimoji="1" lang="en-US" altLang="zh-CN" dirty="0"/>
              <a:t>GET</a:t>
            </a:r>
            <a:r>
              <a:rPr kumimoji="1" lang="zh-CN" altLang="en-US" dirty="0"/>
              <a:t>方式类似，只是把数据放在头文件下面</a:t>
            </a:r>
            <a:r>
              <a:rPr kumimoji="1" lang="zh-CN" altLang="en-US" dirty="0" smtClean="0"/>
              <a:t>的请求正文区域</a:t>
            </a:r>
            <a:r>
              <a:rPr kumimoji="1" lang="zh-CN" altLang="en-US" dirty="0"/>
              <a:t>。请求如下：</a:t>
            </a:r>
          </a:p>
          <a:p>
            <a:pPr marL="457200" lvl="1" indent="0">
              <a:buNone/>
            </a:pPr>
            <a:r>
              <a:rPr kumimoji="1" lang="en-US" altLang="zh-CN" dirty="0"/>
              <a:t>POST /post-</a:t>
            </a:r>
            <a:r>
              <a:rPr kumimoji="1" lang="en-US" altLang="zh-CN" dirty="0" err="1"/>
              <a:t>form.php</a:t>
            </a:r>
            <a:r>
              <a:rPr kumimoji="1" lang="en-US" altLang="zh-CN" dirty="0"/>
              <a:t> HTTP/1.1</a:t>
            </a:r>
          </a:p>
          <a:p>
            <a:pPr marL="457200" lvl="1" indent="0">
              <a:buNone/>
            </a:pPr>
            <a:r>
              <a:rPr kumimoji="1" lang="en-US" altLang="zh-CN" b="1" dirty="0">
                <a:solidFill>
                  <a:srgbClr val="FF0000"/>
                </a:solidFill>
              </a:rPr>
              <a:t>Content-Type: application/x-www-form-</a:t>
            </a:r>
            <a:r>
              <a:rPr kumimoji="1" lang="en-US" altLang="zh-CN" b="1" dirty="0" err="1">
                <a:solidFill>
                  <a:srgbClr val="FF0000"/>
                </a:solidFill>
              </a:rPr>
              <a:t>urlencoded</a:t>
            </a:r>
            <a:endParaRPr kumimoji="1" lang="en-US" altLang="zh-CN" b="1" dirty="0">
              <a:solidFill>
                <a:srgbClr val="FF0000"/>
              </a:solidFill>
            </a:endParaRPr>
          </a:p>
          <a:p>
            <a:pPr marL="457200" lvl="1" indent="0">
              <a:buNone/>
            </a:pPr>
            <a:r>
              <a:rPr kumimoji="1" lang="en-US" altLang="zh-CN" dirty="0"/>
              <a:t>Host: 192.168.0.105</a:t>
            </a:r>
          </a:p>
          <a:p>
            <a:pPr marL="457200" lvl="1" indent="0">
              <a:buNone/>
            </a:pPr>
            <a:r>
              <a:rPr kumimoji="1" lang="en-US" altLang="zh-CN" dirty="0"/>
              <a:t>Connection: close</a:t>
            </a:r>
          </a:p>
          <a:p>
            <a:pPr marL="457200" lvl="1" indent="0">
              <a:buNone/>
            </a:pPr>
            <a:r>
              <a:rPr kumimoji="1" lang="en-US" altLang="zh-CN" dirty="0"/>
              <a:t>User-Agent: Paw/2.2.5 (Macintosh; OS X/10.12.2) </a:t>
            </a:r>
            <a:r>
              <a:rPr kumimoji="1" lang="en-US" altLang="zh-CN" dirty="0" err="1"/>
              <a:t>GCDHTTPRequest</a:t>
            </a:r>
            <a:endParaRPr kumimoji="1" lang="en-US" altLang="zh-CN" dirty="0"/>
          </a:p>
          <a:p>
            <a:pPr marL="457200" lvl="1" indent="0">
              <a:buNone/>
            </a:pPr>
            <a:r>
              <a:rPr kumimoji="1" lang="en-US" altLang="zh-CN" dirty="0"/>
              <a:t>Content-Length: 11</a:t>
            </a:r>
          </a:p>
          <a:p>
            <a:pPr lvl="1"/>
            <a:endParaRPr kumimoji="1" lang="en-US" altLang="zh-CN" dirty="0" smtClean="0"/>
          </a:p>
          <a:p>
            <a:pPr marL="457200" lvl="1" indent="0">
              <a:buNone/>
            </a:pPr>
            <a:r>
              <a:rPr kumimoji="1" lang="en-US" altLang="zh-CN" b="1" dirty="0" smtClean="0">
                <a:solidFill>
                  <a:srgbClr val="FF0000"/>
                </a:solidFill>
              </a:rPr>
              <a:t>arg1=value1</a:t>
            </a:r>
            <a:endParaRPr kumimoji="1" lang="zh-CN" altLang="en-US" dirty="0"/>
          </a:p>
        </p:txBody>
      </p:sp>
    </p:spTree>
    <p:extLst>
      <p:ext uri="{BB962C8B-B14F-4D97-AF65-F5344CB8AC3E}">
        <p14:creationId xmlns:p14="http://schemas.microsoft.com/office/powerpoint/2010/main" val="133458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HTTP</a:t>
            </a:r>
            <a:r>
              <a:rPr kumimoji="1" lang="zh-CN" altLang="en-US" dirty="0"/>
              <a:t>请求 </a:t>
            </a:r>
            <a:r>
              <a:rPr kumimoji="1" lang="mr-IN" altLang="zh-CN" dirty="0" smtClean="0"/>
              <a:t>–</a:t>
            </a:r>
            <a:r>
              <a:rPr kumimoji="1" lang="zh-CN" altLang="en-US" dirty="0" smtClean="0"/>
              <a:t> </a:t>
            </a:r>
            <a:r>
              <a:rPr kumimoji="1" lang="en-US" altLang="zh-CN" dirty="0" smtClean="0"/>
              <a:t>POST</a:t>
            </a:r>
            <a:r>
              <a:rPr kumimoji="1" lang="zh-CN" altLang="en-US" dirty="0" smtClean="0"/>
              <a:t>（续）</a:t>
            </a:r>
            <a:endParaRPr kumimoji="1" lang="zh-CN" altLang="en-US" dirty="0"/>
          </a:p>
        </p:txBody>
      </p:sp>
      <p:sp>
        <p:nvSpPr>
          <p:cNvPr id="3" name="内容占位符 2"/>
          <p:cNvSpPr>
            <a:spLocks noGrp="1"/>
          </p:cNvSpPr>
          <p:nvPr>
            <p:ph idx="1"/>
          </p:nvPr>
        </p:nvSpPr>
        <p:spPr/>
        <p:txBody>
          <a:bodyPr/>
          <a:lstStyle/>
          <a:p>
            <a:r>
              <a:rPr kumimoji="1" lang="zh-CN" altLang="en-US" dirty="0" smtClean="0"/>
              <a:t>混合模式</a:t>
            </a:r>
          </a:p>
          <a:p>
            <a:pPr lvl="1"/>
            <a:r>
              <a:rPr kumimoji="1" lang="zh-CN" altLang="en-US" dirty="0" smtClean="0"/>
              <a:t>有文件上传时常用的方法。可以接受同时提交不同类型的数据</a:t>
            </a:r>
          </a:p>
          <a:p>
            <a:pPr lvl="2"/>
            <a:r>
              <a:rPr kumimoji="1" lang="zh-CN" altLang="en-US" dirty="0" smtClean="0"/>
              <a:t>表单中，可以把类型更改为</a:t>
            </a:r>
            <a:r>
              <a:rPr kumimoji="1" lang="en-US" altLang="zh-CN" dirty="0" smtClean="0"/>
              <a:t>file</a:t>
            </a:r>
            <a:r>
              <a:rPr kumimoji="1" lang="zh-CN" altLang="en-US" dirty="0" smtClean="0"/>
              <a:t>就可以上传文件</a:t>
            </a:r>
          </a:p>
          <a:p>
            <a:pPr marL="914400" lvl="2" indent="0">
              <a:buNone/>
            </a:pPr>
            <a:r>
              <a:rPr lang="en-US" altLang="zh-CN" dirty="0"/>
              <a:t>&lt;input type="file" name="file" id="file" /&gt;</a:t>
            </a:r>
            <a:endParaRPr kumimoji="1" lang="zh-CN" altLang="en-US" dirty="0" smtClean="0"/>
          </a:p>
          <a:p>
            <a:pPr lvl="1"/>
            <a:r>
              <a:rPr kumimoji="1" lang="zh-CN" altLang="en-US" dirty="0" smtClean="0"/>
              <a:t>类型后面一般会跟</a:t>
            </a:r>
            <a:r>
              <a:rPr kumimoji="1" lang="en-US" altLang="zh-CN" dirty="0" smtClean="0"/>
              <a:t>boundary</a:t>
            </a:r>
            <a:r>
              <a:rPr kumimoji="1" lang="zh-CN" altLang="en-US" dirty="0" smtClean="0"/>
              <a:t>来告知数据区域分隔符</a:t>
            </a:r>
          </a:p>
          <a:p>
            <a:pPr lvl="1"/>
            <a:r>
              <a:rPr kumimoji="1" lang="zh-CN" altLang="en-US" dirty="0" smtClean="0"/>
              <a:t>每个数据都可以单独说明数据类型</a:t>
            </a:r>
            <a:endParaRPr kumimoji="1" lang="en-US" altLang="zh-CN" dirty="0" smtClean="0"/>
          </a:p>
          <a:p>
            <a:pPr lvl="1"/>
            <a:r>
              <a:rPr kumimoji="1" lang="zh-CN" altLang="en-US" dirty="0" smtClean="0"/>
              <a:t>获取文件时，可以使用相应参数：</a:t>
            </a:r>
          </a:p>
          <a:p>
            <a:pPr lvl="2"/>
            <a:r>
              <a:rPr kumimoji="1" lang="en-US" altLang="zh-CN" dirty="0" smtClean="0"/>
              <a:t>PHP</a:t>
            </a:r>
            <a:r>
              <a:rPr kumimoji="1" lang="zh-CN" altLang="en-US" dirty="0" smtClean="0"/>
              <a:t>代码如下：</a:t>
            </a:r>
          </a:p>
          <a:p>
            <a:pPr marL="914400" lvl="2" indent="0">
              <a:buNone/>
            </a:pPr>
            <a:r>
              <a:rPr lang="en-US" altLang="zh-CN" dirty="0"/>
              <a:t>$_FILES</a:t>
            </a:r>
            <a:r>
              <a:rPr lang="en-US" altLang="zh-CN" dirty="0" smtClean="0"/>
              <a:t>["file"]["name"]</a:t>
            </a:r>
            <a:r>
              <a:rPr lang="zh-CN" altLang="en-US" dirty="0" smtClean="0"/>
              <a:t> </a:t>
            </a:r>
            <a:r>
              <a:rPr lang="en-US" altLang="zh-CN" dirty="0" smtClean="0"/>
              <a:t>-</a:t>
            </a:r>
            <a:r>
              <a:rPr lang="zh-CN" altLang="en-US" dirty="0" smtClean="0"/>
              <a:t> 文件名</a:t>
            </a:r>
          </a:p>
          <a:p>
            <a:pPr marL="914400" lvl="2" indent="0">
              <a:buNone/>
            </a:pPr>
            <a:r>
              <a:rPr lang="en-US" altLang="zh-CN" dirty="0"/>
              <a:t>$_FILES["file"]["type"]</a:t>
            </a:r>
            <a:r>
              <a:rPr kumimoji="1" lang="zh-CN" altLang="en-US" dirty="0" smtClean="0"/>
              <a:t> </a:t>
            </a:r>
            <a:r>
              <a:rPr kumimoji="1" lang="en-US" altLang="zh-CN" dirty="0" smtClean="0"/>
              <a:t>-</a:t>
            </a:r>
            <a:r>
              <a:rPr kumimoji="1" lang="zh-CN" altLang="en-US" dirty="0" smtClean="0"/>
              <a:t> 类型</a:t>
            </a:r>
          </a:p>
          <a:p>
            <a:pPr marL="914400" lvl="2" indent="0">
              <a:buNone/>
            </a:pPr>
            <a:r>
              <a:rPr lang="en-US" altLang="zh-CN" dirty="0"/>
              <a:t>$_FILES["file"]["size"]</a:t>
            </a:r>
            <a:r>
              <a:rPr kumimoji="1" lang="zh-CN" altLang="en-US" dirty="0" smtClean="0"/>
              <a:t> </a:t>
            </a:r>
            <a:r>
              <a:rPr kumimoji="1" lang="en-US" altLang="zh-CN" dirty="0" smtClean="0"/>
              <a:t>-</a:t>
            </a:r>
            <a:r>
              <a:rPr kumimoji="1" lang="zh-CN" altLang="en-US" dirty="0" smtClean="0"/>
              <a:t> 文件大小</a:t>
            </a:r>
          </a:p>
          <a:p>
            <a:pPr marL="914400" lvl="2" indent="0">
              <a:buNone/>
            </a:pPr>
            <a:r>
              <a:rPr lang="en-US" altLang="zh-CN" dirty="0"/>
              <a:t>$_FILES["file"]["</a:t>
            </a:r>
            <a:r>
              <a:rPr lang="en-US" altLang="zh-CN" dirty="0" err="1"/>
              <a:t>tmp_name</a:t>
            </a:r>
            <a:r>
              <a:rPr lang="en-US" altLang="zh-CN" dirty="0"/>
              <a:t>"]</a:t>
            </a:r>
            <a:r>
              <a:rPr kumimoji="1" lang="zh-CN" altLang="en-US" dirty="0" smtClean="0"/>
              <a:t> </a:t>
            </a:r>
            <a:r>
              <a:rPr kumimoji="1" lang="en-US" altLang="zh-CN" dirty="0" smtClean="0"/>
              <a:t>-</a:t>
            </a:r>
            <a:r>
              <a:rPr kumimoji="1" lang="zh-CN" altLang="en-US" dirty="0" smtClean="0"/>
              <a:t> 临时文件路径</a:t>
            </a:r>
          </a:p>
          <a:p>
            <a:pPr marL="914400" lvl="2" indent="0">
              <a:buNone/>
            </a:pPr>
            <a:endParaRPr kumimoji="1" lang="en-US" altLang="zh-CN" dirty="0" smtClean="0"/>
          </a:p>
          <a:p>
            <a:pPr lvl="2"/>
            <a:endParaRPr kumimoji="1" lang="zh-CN" altLang="en-US" dirty="0" smtClean="0"/>
          </a:p>
          <a:p>
            <a:pPr lvl="1"/>
            <a:endParaRPr kumimoji="1" lang="zh-CN" altLang="en-US" dirty="0"/>
          </a:p>
        </p:txBody>
      </p:sp>
    </p:spTree>
    <p:extLst>
      <p:ext uri="{BB962C8B-B14F-4D97-AF65-F5344CB8AC3E}">
        <p14:creationId xmlns:p14="http://schemas.microsoft.com/office/powerpoint/2010/main" val="1556917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HTTP</a:t>
            </a:r>
            <a:r>
              <a:rPr kumimoji="1" lang="zh-CN" altLang="en-US" dirty="0"/>
              <a:t>请求 </a:t>
            </a:r>
            <a:r>
              <a:rPr kumimoji="1" lang="mr-IN" altLang="zh-CN" dirty="0"/>
              <a:t>–</a:t>
            </a:r>
            <a:r>
              <a:rPr kumimoji="1" lang="zh-CN" altLang="en-US" dirty="0"/>
              <a:t> </a:t>
            </a:r>
            <a:r>
              <a:rPr kumimoji="1" lang="en-US" altLang="zh-CN" dirty="0"/>
              <a:t>POST</a:t>
            </a:r>
            <a:r>
              <a:rPr kumimoji="1" lang="zh-CN" altLang="en-US" dirty="0"/>
              <a:t>（续）</a:t>
            </a:r>
          </a:p>
        </p:txBody>
      </p:sp>
      <p:sp>
        <p:nvSpPr>
          <p:cNvPr id="3" name="内容占位符 2"/>
          <p:cNvSpPr>
            <a:spLocks noGrp="1"/>
          </p:cNvSpPr>
          <p:nvPr>
            <p:ph idx="1"/>
          </p:nvPr>
        </p:nvSpPr>
        <p:spPr/>
        <p:txBody>
          <a:bodyPr/>
          <a:lstStyle/>
          <a:p>
            <a:r>
              <a:rPr kumimoji="1" lang="zh-CN" altLang="en-US" sz="1200" dirty="0"/>
              <a:t>混合模式一般是用来传输文件。后面会跟</a:t>
            </a:r>
            <a:r>
              <a:rPr kumimoji="1" lang="en-US" altLang="zh-CN" sz="1200" dirty="0"/>
              <a:t>boundary=__</a:t>
            </a:r>
            <a:r>
              <a:rPr kumimoji="1" lang="en-US" altLang="zh-CN" sz="1200" dirty="0" err="1"/>
              <a:t>xxxx</a:t>
            </a:r>
            <a:r>
              <a:rPr kumimoji="1" lang="en-US" altLang="zh-CN" sz="1200" dirty="0"/>
              <a:t>__</a:t>
            </a:r>
            <a:r>
              <a:rPr kumimoji="1" lang="zh-CN" altLang="en-US" sz="1200" dirty="0"/>
              <a:t>来进行每个参数的分割。</a:t>
            </a:r>
          </a:p>
          <a:p>
            <a:pPr marL="457200" lvl="1" indent="0">
              <a:buNone/>
            </a:pPr>
            <a:r>
              <a:rPr kumimoji="1" lang="en-US" altLang="zh-CN" sz="1200" dirty="0"/>
              <a:t>POST /</a:t>
            </a:r>
            <a:r>
              <a:rPr kumimoji="1" lang="en-US" altLang="zh-CN" sz="1200" dirty="0" err="1"/>
              <a:t>upload_file.php</a:t>
            </a:r>
            <a:r>
              <a:rPr kumimoji="1" lang="en-US" altLang="zh-CN" sz="1200" dirty="0"/>
              <a:t> HTTP/1.1</a:t>
            </a:r>
          </a:p>
          <a:p>
            <a:pPr marL="457200" lvl="1" indent="0" eaLnBrk="0" hangingPunct="0">
              <a:spcBef>
                <a:spcPct val="30000"/>
              </a:spcBef>
              <a:buNone/>
              <a:defRPr/>
            </a:pPr>
            <a:r>
              <a:rPr kumimoji="1" lang="en-US" altLang="zh-CN" sz="1200" dirty="0">
                <a:solidFill>
                  <a:srgbClr val="FF0000"/>
                </a:solidFill>
              </a:rPr>
              <a:t>Content-Type: multipart/form-data; boundary=------WebKitFormBoundaryRTP6hG23yFYrExfg</a:t>
            </a:r>
          </a:p>
          <a:p>
            <a:pPr marL="457200" lvl="1" indent="0">
              <a:buNone/>
            </a:pPr>
            <a:r>
              <a:rPr kumimoji="1" lang="en-US" altLang="zh-CN" sz="1200" dirty="0"/>
              <a:t>Host: 192.168.0.105</a:t>
            </a:r>
          </a:p>
          <a:p>
            <a:pPr marL="457200" lvl="1" indent="0">
              <a:buNone/>
            </a:pPr>
            <a:r>
              <a:rPr kumimoji="1" lang="en-US" altLang="zh-CN" sz="1200" dirty="0"/>
              <a:t>Connection: close</a:t>
            </a:r>
          </a:p>
          <a:p>
            <a:pPr marL="457200" lvl="1" indent="0">
              <a:buNone/>
            </a:pPr>
            <a:r>
              <a:rPr kumimoji="1" lang="en-US" altLang="zh-CN" sz="1200" dirty="0"/>
              <a:t>User-Agent: Paw/2.2.5 (Macintosh; OS X/10.12.2) </a:t>
            </a:r>
            <a:r>
              <a:rPr kumimoji="1" lang="en-US" altLang="zh-CN" sz="1200" dirty="0" err="1"/>
              <a:t>GCDHTTPRequest</a:t>
            </a:r>
            <a:endParaRPr kumimoji="1" lang="en-US" altLang="zh-CN" sz="1200" dirty="0"/>
          </a:p>
          <a:p>
            <a:pPr marL="457200" lvl="1" indent="0">
              <a:buNone/>
            </a:pPr>
            <a:r>
              <a:rPr kumimoji="1" lang="en-US" altLang="zh-CN" sz="1200" dirty="0"/>
              <a:t>Content-Length: 101</a:t>
            </a:r>
          </a:p>
          <a:p>
            <a:pPr lvl="1"/>
            <a:endParaRPr kumimoji="1" lang="en-US" altLang="zh-CN" sz="1200" dirty="0"/>
          </a:p>
          <a:p>
            <a:pPr marL="457200" lvl="1" indent="0">
              <a:buNone/>
            </a:pPr>
            <a:r>
              <a:rPr kumimoji="1" lang="en-US" altLang="zh-CN" sz="1200" dirty="0">
                <a:solidFill>
                  <a:srgbClr val="FF0000"/>
                </a:solidFill>
              </a:rPr>
              <a:t>------WebKitFormBoundaryRTP6hG23yFYrExfg</a:t>
            </a:r>
          </a:p>
          <a:p>
            <a:pPr marL="457200" lvl="1" indent="0">
              <a:buNone/>
            </a:pPr>
            <a:r>
              <a:rPr kumimoji="1" lang="en-US" altLang="zh-CN" sz="1200" dirty="0">
                <a:solidFill>
                  <a:srgbClr val="FF0000"/>
                </a:solidFill>
              </a:rPr>
              <a:t>Content-Disposition: form-data; name="arg1"</a:t>
            </a:r>
          </a:p>
          <a:p>
            <a:pPr marL="457200" lvl="1" indent="0">
              <a:buNone/>
            </a:pPr>
            <a:endParaRPr kumimoji="1" lang="en-US" altLang="zh-CN" sz="1200" dirty="0">
              <a:solidFill>
                <a:srgbClr val="FF0000"/>
              </a:solidFill>
            </a:endParaRPr>
          </a:p>
          <a:p>
            <a:pPr marL="457200" lvl="1" indent="0">
              <a:buNone/>
            </a:pPr>
            <a:r>
              <a:rPr kumimoji="1" lang="en-US" altLang="zh-CN" sz="1200" dirty="0">
                <a:solidFill>
                  <a:srgbClr val="FF0000"/>
                </a:solidFill>
              </a:rPr>
              <a:t>value1</a:t>
            </a:r>
          </a:p>
          <a:p>
            <a:pPr marL="457200" lvl="1" indent="0">
              <a:buNone/>
            </a:pPr>
            <a:r>
              <a:rPr kumimoji="1" lang="en-US" altLang="zh-CN" sz="1200" dirty="0">
                <a:solidFill>
                  <a:srgbClr val="FF0000"/>
                </a:solidFill>
              </a:rPr>
              <a:t>------WebKitFormBoundaryRTP6hG23yFYrExfg</a:t>
            </a:r>
          </a:p>
          <a:p>
            <a:pPr marL="457200" lvl="1" indent="0">
              <a:buNone/>
            </a:pPr>
            <a:r>
              <a:rPr kumimoji="1" lang="en-US" altLang="zh-CN" sz="1200" dirty="0">
                <a:solidFill>
                  <a:srgbClr val="FF0000"/>
                </a:solidFill>
              </a:rPr>
              <a:t>Content-Disposition: form-data; name="file"; filename="</a:t>
            </a:r>
            <a:r>
              <a:rPr kumimoji="1" lang="en-US" altLang="zh-CN" sz="1200" dirty="0" err="1">
                <a:solidFill>
                  <a:srgbClr val="FF0000"/>
                </a:solidFill>
              </a:rPr>
              <a:t>python.txt</a:t>
            </a:r>
            <a:r>
              <a:rPr kumimoji="1" lang="en-US" altLang="zh-CN" sz="1200" dirty="0">
                <a:solidFill>
                  <a:srgbClr val="FF0000"/>
                </a:solidFill>
              </a:rPr>
              <a:t>"</a:t>
            </a:r>
          </a:p>
          <a:p>
            <a:pPr marL="457200" lvl="1" indent="0">
              <a:buNone/>
            </a:pPr>
            <a:r>
              <a:rPr kumimoji="1" lang="en-US" altLang="zh-CN" sz="1200" dirty="0">
                <a:solidFill>
                  <a:srgbClr val="FF0000"/>
                </a:solidFill>
              </a:rPr>
              <a:t>Content-Type: text/plain</a:t>
            </a:r>
          </a:p>
          <a:p>
            <a:pPr marL="457200" lvl="1" indent="0">
              <a:buNone/>
            </a:pPr>
            <a:endParaRPr kumimoji="1" lang="en-US" altLang="zh-CN" sz="1200" dirty="0">
              <a:solidFill>
                <a:srgbClr val="FF0000"/>
              </a:solidFill>
            </a:endParaRPr>
          </a:p>
          <a:p>
            <a:pPr marL="457200" lvl="1" indent="0">
              <a:buNone/>
            </a:pPr>
            <a:r>
              <a:rPr kumimoji="1" lang="zh-CN" altLang="en-US" sz="1200" dirty="0">
                <a:solidFill>
                  <a:srgbClr val="FF0000"/>
                </a:solidFill>
              </a:rPr>
              <a:t>多线程</a:t>
            </a:r>
            <a:endParaRPr kumimoji="1" lang="en-US" altLang="zh-CN" sz="1200" dirty="0">
              <a:solidFill>
                <a:srgbClr val="FF0000"/>
              </a:solidFill>
            </a:endParaRPr>
          </a:p>
          <a:p>
            <a:pPr marL="457200" lvl="1" indent="0">
              <a:buNone/>
            </a:pPr>
            <a:r>
              <a:rPr kumimoji="1" lang="en-US" altLang="zh-CN" sz="1200" dirty="0" err="1">
                <a:solidFill>
                  <a:srgbClr val="FF0000"/>
                </a:solidFill>
              </a:rPr>
              <a:t>xxxxx</a:t>
            </a:r>
            <a:endParaRPr kumimoji="1" lang="en-US" altLang="zh-CN" sz="1200" dirty="0">
              <a:solidFill>
                <a:srgbClr val="FF0000"/>
              </a:solidFill>
            </a:endParaRPr>
          </a:p>
          <a:p>
            <a:pPr marL="457200" lvl="1" indent="0">
              <a:buNone/>
            </a:pPr>
            <a:r>
              <a:rPr kumimoji="1" lang="en-US" altLang="zh-CN" sz="1200" dirty="0">
                <a:solidFill>
                  <a:srgbClr val="FF0000"/>
                </a:solidFill>
              </a:rPr>
              <a:t>------WebKitFormBoundaryRTP6hG23yFYrExfg</a:t>
            </a:r>
          </a:p>
          <a:p>
            <a:pPr marL="457200" lvl="1" indent="0">
              <a:buNone/>
            </a:pPr>
            <a:r>
              <a:rPr kumimoji="1" lang="en-US" altLang="zh-CN" sz="1200" dirty="0">
                <a:solidFill>
                  <a:srgbClr val="FF0000"/>
                </a:solidFill>
              </a:rPr>
              <a:t>Content-Disposition: form-data; name="file2"; filename="</a:t>
            </a:r>
            <a:r>
              <a:rPr kumimoji="1" lang="en-US" altLang="zh-CN" sz="1200" dirty="0" err="1">
                <a:solidFill>
                  <a:srgbClr val="FF0000"/>
                </a:solidFill>
              </a:rPr>
              <a:t>mails.zip</a:t>
            </a:r>
            <a:r>
              <a:rPr kumimoji="1" lang="en-US" altLang="zh-CN" sz="1200" dirty="0">
                <a:solidFill>
                  <a:srgbClr val="FF0000"/>
                </a:solidFill>
              </a:rPr>
              <a:t>"</a:t>
            </a:r>
          </a:p>
          <a:p>
            <a:pPr marL="457200" lvl="1" indent="0">
              <a:buNone/>
            </a:pPr>
            <a:r>
              <a:rPr kumimoji="1" lang="en-US" altLang="zh-CN" sz="1200" dirty="0">
                <a:solidFill>
                  <a:srgbClr val="FF0000"/>
                </a:solidFill>
              </a:rPr>
              <a:t>Content-Type: application/zip</a:t>
            </a:r>
          </a:p>
          <a:p>
            <a:pPr marL="457200" lvl="1" indent="0">
              <a:buNone/>
            </a:pPr>
            <a:endParaRPr kumimoji="1" lang="en-US" altLang="zh-CN" sz="1200" dirty="0">
              <a:solidFill>
                <a:srgbClr val="FF0000"/>
              </a:solidFill>
            </a:endParaRPr>
          </a:p>
          <a:p>
            <a:pPr marL="457200" lvl="1" indent="0">
              <a:buNone/>
            </a:pPr>
            <a:r>
              <a:rPr kumimoji="1" lang="en-US" altLang="zh-CN" sz="1200" dirty="0" err="1">
                <a:solidFill>
                  <a:srgbClr val="FF0000"/>
                </a:solidFill>
              </a:rPr>
              <a:t>xxxxx</a:t>
            </a:r>
            <a:endParaRPr kumimoji="1" lang="en-US" altLang="zh-CN" sz="1200" dirty="0">
              <a:solidFill>
                <a:srgbClr val="FF0000"/>
              </a:solidFill>
            </a:endParaRPr>
          </a:p>
          <a:p>
            <a:pPr marL="457200" lvl="1" indent="0">
              <a:buNone/>
            </a:pPr>
            <a:r>
              <a:rPr kumimoji="1" lang="en-US" altLang="zh-CN" sz="1200" dirty="0">
                <a:solidFill>
                  <a:srgbClr val="FF0000"/>
                </a:solidFill>
              </a:rPr>
              <a:t>------WebKitFormBoundaryRTP6hG23yFYrExfg--</a:t>
            </a:r>
            <a:endParaRPr kumimoji="1" lang="zh-CN" altLang="en-US" sz="4000" dirty="0"/>
          </a:p>
        </p:txBody>
      </p:sp>
    </p:spTree>
    <p:extLst>
      <p:ext uri="{BB962C8B-B14F-4D97-AF65-F5344CB8AC3E}">
        <p14:creationId xmlns:p14="http://schemas.microsoft.com/office/powerpoint/2010/main" val="223756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HTTP</a:t>
            </a:r>
            <a:r>
              <a:rPr kumimoji="1" lang="zh-CN" altLang="en-US" dirty="0"/>
              <a:t>请求 </a:t>
            </a:r>
            <a:r>
              <a:rPr kumimoji="1" lang="mr-IN" altLang="zh-CN" dirty="0"/>
              <a:t>–</a:t>
            </a:r>
            <a:r>
              <a:rPr kumimoji="1" lang="zh-CN" altLang="en-US" dirty="0"/>
              <a:t> </a:t>
            </a:r>
            <a:r>
              <a:rPr kumimoji="1" lang="en-US" altLang="zh-CN" dirty="0"/>
              <a:t>POST</a:t>
            </a:r>
            <a:r>
              <a:rPr kumimoji="1" lang="zh-CN" altLang="en-US" dirty="0"/>
              <a:t>（续）</a:t>
            </a:r>
          </a:p>
        </p:txBody>
      </p:sp>
      <p:sp>
        <p:nvSpPr>
          <p:cNvPr id="3" name="内容占位符 2"/>
          <p:cNvSpPr>
            <a:spLocks noGrp="1"/>
          </p:cNvSpPr>
          <p:nvPr>
            <p:ph idx="1"/>
          </p:nvPr>
        </p:nvSpPr>
        <p:spPr/>
        <p:txBody>
          <a:bodyPr/>
          <a:lstStyle/>
          <a:p>
            <a:r>
              <a:rPr kumimoji="1" lang="zh-CN" altLang="en-US" dirty="0" smtClean="0"/>
              <a:t>文本模式</a:t>
            </a:r>
          </a:p>
          <a:p>
            <a:pPr lvl="1"/>
            <a:r>
              <a:rPr kumimoji="1" lang="zh-CN" altLang="en-US" dirty="0" smtClean="0"/>
              <a:t>常见类型为</a:t>
            </a:r>
            <a:r>
              <a:rPr kumimoji="1" lang="en-US" altLang="zh-CN" dirty="0" err="1" smtClean="0"/>
              <a:t>json,xml,plain</a:t>
            </a:r>
            <a:endParaRPr kumimoji="1" lang="zh-CN" altLang="en-US" dirty="0"/>
          </a:p>
          <a:p>
            <a:pPr lvl="1"/>
            <a:r>
              <a:rPr kumimoji="1" lang="zh-CN" altLang="en-US" dirty="0" smtClean="0"/>
              <a:t>这种类型的数据，需要服务端代码自行解析</a:t>
            </a:r>
          </a:p>
          <a:p>
            <a:pPr lvl="2"/>
            <a:r>
              <a:rPr kumimoji="1" lang="en-US" altLang="zh-CN" dirty="0" smtClean="0"/>
              <a:t>PHP</a:t>
            </a:r>
            <a:r>
              <a:rPr kumimoji="1" lang="zh-CN" altLang="en-US" dirty="0" smtClean="0"/>
              <a:t>代码为例：</a:t>
            </a:r>
          </a:p>
          <a:p>
            <a:pPr marL="914400" lvl="2" indent="0">
              <a:buNone/>
            </a:pPr>
            <a:r>
              <a:rPr lang="en-US" altLang="zh-CN" dirty="0" err="1"/>
              <a:t>file_get_contents</a:t>
            </a:r>
            <a:r>
              <a:rPr lang="en-US" altLang="zh-CN" dirty="0" smtClean="0"/>
              <a:t>("</a:t>
            </a:r>
            <a:r>
              <a:rPr lang="en-US" altLang="zh-CN" dirty="0" err="1" smtClean="0"/>
              <a:t>php</a:t>
            </a:r>
            <a:r>
              <a:rPr lang="en-US" altLang="zh-CN" dirty="0"/>
              <a:t>://</a:t>
            </a:r>
            <a:r>
              <a:rPr lang="en-US" altLang="zh-CN" dirty="0" smtClean="0"/>
              <a:t>input");</a:t>
            </a:r>
            <a:r>
              <a:rPr kumimoji="1" lang="zh-CN" altLang="en-US" dirty="0" smtClean="0"/>
              <a:t> </a:t>
            </a:r>
            <a:r>
              <a:rPr kumimoji="1" lang="en-US" altLang="zh-CN" dirty="0" smtClean="0"/>
              <a:t>-</a:t>
            </a:r>
            <a:r>
              <a:rPr kumimoji="1" lang="zh-CN" altLang="en-US" dirty="0" smtClean="0"/>
              <a:t> 可以获取数据区域文本</a:t>
            </a:r>
          </a:p>
          <a:p>
            <a:pPr marL="914400" lvl="2" indent="0">
              <a:buNone/>
            </a:pPr>
            <a:r>
              <a:rPr kumimoji="1" lang="zh-CN" altLang="en-US" dirty="0" smtClean="0"/>
              <a:t>要是接受的是</a:t>
            </a:r>
            <a:r>
              <a:rPr kumimoji="1" lang="en-US" altLang="zh-CN" dirty="0" err="1" smtClean="0"/>
              <a:t>json</a:t>
            </a:r>
            <a:r>
              <a:rPr kumimoji="1" lang="zh-CN" altLang="en-US" dirty="0" smtClean="0"/>
              <a:t>，使用相关方法（函数）来解析</a:t>
            </a:r>
          </a:p>
          <a:p>
            <a:pPr marL="914400" lvl="2" indent="0">
              <a:buNone/>
            </a:pPr>
            <a:r>
              <a:rPr lang="en-US" altLang="zh-CN" dirty="0"/>
              <a:t>echo </a:t>
            </a:r>
            <a:r>
              <a:rPr lang="en-US" altLang="zh-CN" dirty="0" err="1"/>
              <a:t>json_decode</a:t>
            </a:r>
            <a:r>
              <a:rPr lang="en-US" altLang="zh-CN" dirty="0"/>
              <a:t>(</a:t>
            </a:r>
            <a:r>
              <a:rPr lang="en-US" altLang="zh-CN" dirty="0" err="1"/>
              <a:t>file_get_contents</a:t>
            </a:r>
            <a:r>
              <a:rPr lang="en-US" altLang="zh-CN" dirty="0"/>
              <a:t>("</a:t>
            </a:r>
            <a:r>
              <a:rPr lang="en-US" altLang="zh-CN" dirty="0" err="1"/>
              <a:t>php</a:t>
            </a:r>
            <a:r>
              <a:rPr lang="en-US" altLang="zh-CN" dirty="0"/>
              <a:t>://input"),true)['arg1'];</a:t>
            </a:r>
            <a:endParaRPr kumimoji="1" lang="en-US" altLang="zh-CN" dirty="0"/>
          </a:p>
          <a:p>
            <a:pPr marL="914400" lvl="2" indent="0">
              <a:buNone/>
            </a:pPr>
            <a:r>
              <a:rPr kumimoji="1" lang="zh-CN" altLang="en-US" dirty="0" smtClean="0"/>
              <a:t>可以根据</a:t>
            </a:r>
            <a:r>
              <a:rPr kumimoji="1" lang="en-US" altLang="zh-CN" dirty="0" smtClean="0"/>
              <a:t>type</a:t>
            </a:r>
            <a:r>
              <a:rPr kumimoji="1" lang="zh-CN" altLang="en-US" dirty="0" smtClean="0"/>
              <a:t>（类型）来解开数据。</a:t>
            </a:r>
            <a:endParaRPr kumimoji="1" lang="zh-CN" altLang="en-US" dirty="0"/>
          </a:p>
        </p:txBody>
      </p:sp>
    </p:spTree>
    <p:extLst>
      <p:ext uri="{BB962C8B-B14F-4D97-AF65-F5344CB8AC3E}">
        <p14:creationId xmlns:p14="http://schemas.microsoft.com/office/powerpoint/2010/main" val="1000645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HTTP</a:t>
            </a:r>
            <a:r>
              <a:rPr kumimoji="1" lang="zh-CN" altLang="en-US" dirty="0"/>
              <a:t>请求 </a:t>
            </a:r>
            <a:r>
              <a:rPr kumimoji="1" lang="mr-IN" altLang="zh-CN" dirty="0"/>
              <a:t>–</a:t>
            </a:r>
            <a:r>
              <a:rPr kumimoji="1" lang="zh-CN" altLang="en-US" dirty="0"/>
              <a:t> </a:t>
            </a:r>
            <a:r>
              <a:rPr kumimoji="1" lang="en-US" altLang="zh-CN" dirty="0"/>
              <a:t>POST</a:t>
            </a:r>
            <a:r>
              <a:rPr kumimoji="1" lang="zh-CN" altLang="en-US" dirty="0"/>
              <a:t>（续）</a:t>
            </a:r>
          </a:p>
        </p:txBody>
      </p:sp>
      <p:sp>
        <p:nvSpPr>
          <p:cNvPr id="3" name="内容占位符 2"/>
          <p:cNvSpPr>
            <a:spLocks noGrp="1"/>
          </p:cNvSpPr>
          <p:nvPr>
            <p:ph idx="1"/>
          </p:nvPr>
        </p:nvSpPr>
        <p:spPr/>
        <p:txBody>
          <a:bodyPr/>
          <a:lstStyle/>
          <a:p>
            <a:r>
              <a:rPr kumimoji="1" lang="zh-CN" altLang="en-US" sz="2400" dirty="0"/>
              <a:t>文本模式，也可以按照文件来接收</a:t>
            </a:r>
            <a:r>
              <a:rPr kumimoji="1" lang="zh-CN" altLang="en-US" sz="2400" dirty="0" smtClean="0"/>
              <a:t>，</a:t>
            </a:r>
          </a:p>
          <a:p>
            <a:pPr lvl="1"/>
            <a:r>
              <a:rPr kumimoji="1" lang="zh-CN" altLang="en-US" sz="2000" dirty="0" smtClean="0"/>
              <a:t>使用</a:t>
            </a:r>
            <a:r>
              <a:rPr lang="en-US" altLang="zh-CN" sz="2000" dirty="0" err="1"/>
              <a:t>file_get_contents</a:t>
            </a:r>
            <a:r>
              <a:rPr lang="en-US" altLang="zh-CN" sz="2000" dirty="0"/>
              <a:t>(“</a:t>
            </a:r>
            <a:r>
              <a:rPr lang="en-US" altLang="zh-CN" sz="2000" dirty="0" err="1"/>
              <a:t>php</a:t>
            </a:r>
            <a:r>
              <a:rPr lang="en-US" altLang="zh-CN" sz="2000" dirty="0"/>
              <a:t>://input”);</a:t>
            </a:r>
            <a:r>
              <a:rPr kumimoji="1" lang="zh-CN" altLang="en-US" sz="2000" dirty="0"/>
              <a:t> 可以免去读取文件里的内容。</a:t>
            </a:r>
          </a:p>
          <a:p>
            <a:pPr lvl="1"/>
            <a:r>
              <a:rPr lang="en-US" altLang="zh-CN" sz="2000" dirty="0" err="1"/>
              <a:t>file_get_contents</a:t>
            </a:r>
            <a:r>
              <a:rPr lang="en-US" altLang="zh-CN" sz="2000" dirty="0"/>
              <a:t>(“</a:t>
            </a:r>
            <a:r>
              <a:rPr lang="en-US" altLang="zh-CN" sz="2000" dirty="0" err="1"/>
              <a:t>php</a:t>
            </a:r>
            <a:r>
              <a:rPr lang="en-US" altLang="zh-CN" sz="2000" dirty="0"/>
              <a:t>://input”);</a:t>
            </a:r>
            <a:r>
              <a:rPr kumimoji="1" lang="zh-CN" altLang="en-US" sz="2000" dirty="0"/>
              <a:t> 模式不能接收</a:t>
            </a:r>
            <a:r>
              <a:rPr kumimoji="1" lang="en-US" altLang="zh-CN" sz="2000" dirty="0">
                <a:solidFill>
                  <a:srgbClr val="FF0000"/>
                </a:solidFill>
              </a:rPr>
              <a:t>multipart/form-data</a:t>
            </a:r>
            <a:r>
              <a:rPr kumimoji="1" lang="zh-CN" altLang="en-US" sz="2000" dirty="0">
                <a:solidFill>
                  <a:srgbClr val="FF0000"/>
                </a:solidFill>
              </a:rPr>
              <a:t>模式。</a:t>
            </a:r>
          </a:p>
          <a:p>
            <a:r>
              <a:rPr kumimoji="1" lang="zh-CN" altLang="en-US" sz="2400" dirty="0"/>
              <a:t>下面代码就是</a:t>
            </a:r>
            <a:r>
              <a:rPr kumimoji="1" lang="en-US" altLang="zh-CN" sz="2400" dirty="0"/>
              <a:t>PHP</a:t>
            </a:r>
            <a:r>
              <a:rPr kumimoji="1" lang="zh-CN" altLang="en-US" sz="2400" dirty="0"/>
              <a:t>写的，当类型为</a:t>
            </a:r>
            <a:r>
              <a:rPr kumimoji="1" lang="en-US" altLang="zh-CN" sz="2400" dirty="0" err="1"/>
              <a:t>json</a:t>
            </a:r>
            <a:r>
              <a:rPr kumimoji="1" lang="zh-CN" altLang="en-US" sz="2400" dirty="0"/>
              <a:t>时，根据</a:t>
            </a:r>
            <a:r>
              <a:rPr kumimoji="1" lang="en-US" altLang="zh-CN" sz="2400" dirty="0" err="1"/>
              <a:t>json</a:t>
            </a:r>
            <a:r>
              <a:rPr kumimoji="1" lang="zh-CN" altLang="en-US" sz="2400" dirty="0"/>
              <a:t>解析</a:t>
            </a:r>
          </a:p>
          <a:p>
            <a:pPr marL="457200" lvl="1" indent="0">
              <a:buNone/>
            </a:pPr>
            <a:r>
              <a:rPr lang="mr-IN" altLang="zh-CN" dirty="0"/>
              <a:t>&lt;?</a:t>
            </a:r>
            <a:r>
              <a:rPr lang="mr-IN" altLang="zh-CN" dirty="0" err="1"/>
              <a:t>php</a:t>
            </a:r>
            <a:endParaRPr lang="mr-IN" altLang="zh-CN" dirty="0"/>
          </a:p>
          <a:p>
            <a:pPr marL="457200" lvl="1" indent="0">
              <a:buNone/>
            </a:pPr>
            <a:r>
              <a:rPr lang="en-US" altLang="zh-CN" dirty="0"/>
              <a:t>if( $_SERVER['CONTENT_TYPE'] == 'application/</a:t>
            </a:r>
            <a:r>
              <a:rPr lang="en-US" altLang="zh-CN" dirty="0" err="1"/>
              <a:t>json</a:t>
            </a:r>
            <a:r>
              <a:rPr lang="en-US" altLang="zh-CN" dirty="0"/>
              <a:t>')</a:t>
            </a:r>
          </a:p>
          <a:p>
            <a:pPr marL="457200" lvl="1" indent="0">
              <a:buNone/>
            </a:pPr>
            <a:r>
              <a:rPr lang="en-US" altLang="zh-CN" dirty="0"/>
              <a:t>{</a:t>
            </a:r>
          </a:p>
          <a:p>
            <a:pPr marL="457200" lvl="1" indent="0">
              <a:buNone/>
            </a:pPr>
            <a:r>
              <a:rPr lang="en-US" altLang="zh-CN" dirty="0"/>
              <a:t>   echo </a:t>
            </a:r>
            <a:r>
              <a:rPr lang="en-US" altLang="zh-CN" dirty="0" err="1"/>
              <a:t>json_decode</a:t>
            </a:r>
            <a:r>
              <a:rPr lang="en-US" altLang="zh-CN" dirty="0"/>
              <a:t>(</a:t>
            </a:r>
            <a:r>
              <a:rPr lang="en-US" altLang="zh-CN" dirty="0" err="1"/>
              <a:t>file_get_contents</a:t>
            </a:r>
            <a:r>
              <a:rPr lang="en-US" altLang="zh-CN" dirty="0"/>
              <a:t>("</a:t>
            </a:r>
            <a:r>
              <a:rPr lang="en-US" altLang="zh-CN" dirty="0" err="1"/>
              <a:t>php</a:t>
            </a:r>
            <a:r>
              <a:rPr lang="en-US" altLang="zh-CN" dirty="0"/>
              <a:t>://input"),true)['arg1'];</a:t>
            </a:r>
          </a:p>
          <a:p>
            <a:pPr marL="457200" lvl="1" indent="0">
              <a:buNone/>
            </a:pPr>
            <a:r>
              <a:rPr lang="en-US" altLang="zh-CN" dirty="0"/>
              <a:t>}</a:t>
            </a:r>
          </a:p>
          <a:p>
            <a:pPr marL="457200" lvl="1" indent="0">
              <a:buNone/>
            </a:pPr>
            <a:r>
              <a:rPr lang="mr-IN" altLang="zh-CN" dirty="0"/>
              <a:t>?&gt;</a:t>
            </a:r>
            <a:endParaRPr kumimoji="1" lang="zh-CN" altLang="en-US" dirty="0"/>
          </a:p>
          <a:p>
            <a:pPr lvl="1"/>
            <a:r>
              <a:rPr lang="zh-CN" altLang="en-US" sz="2000" dirty="0"/>
              <a:t>这时请求数据是：</a:t>
            </a:r>
            <a:r>
              <a:rPr lang="mr-IN" altLang="zh-CN" sz="2000" dirty="0"/>
              <a:t>{“arg1”:“value1”}</a:t>
            </a:r>
            <a:endParaRPr lang="zh-CN" altLang="en-US" sz="2000" dirty="0"/>
          </a:p>
          <a:p>
            <a:pPr lvl="1"/>
            <a:r>
              <a:rPr lang="zh-CN" altLang="en-US" sz="2000" dirty="0"/>
              <a:t>返回值是：</a:t>
            </a:r>
            <a:r>
              <a:rPr lang="en-US" altLang="zh-CN" sz="2000" dirty="0"/>
              <a:t>value1</a:t>
            </a:r>
            <a:endParaRPr lang="zh-CN" altLang="en-US" sz="2000" dirty="0"/>
          </a:p>
          <a:p>
            <a:endParaRPr kumimoji="1" lang="zh-CN" altLang="en-US" sz="4800" dirty="0"/>
          </a:p>
        </p:txBody>
      </p:sp>
    </p:spTree>
    <p:extLst>
      <p:ext uri="{BB962C8B-B14F-4D97-AF65-F5344CB8AC3E}">
        <p14:creationId xmlns:p14="http://schemas.microsoft.com/office/powerpoint/2010/main" val="800123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HTTP</a:t>
            </a:r>
            <a:r>
              <a:rPr kumimoji="1" lang="zh-CN" altLang="en-US" dirty="0" smtClean="0"/>
              <a:t>请求</a:t>
            </a:r>
            <a:r>
              <a:rPr kumimoji="1" lang="zh-CN" altLang="en-US" dirty="0"/>
              <a:t> </a:t>
            </a:r>
            <a:r>
              <a:rPr kumimoji="1" lang="mr-IN" altLang="zh-CN" dirty="0" smtClean="0"/>
              <a:t>–</a:t>
            </a:r>
            <a:r>
              <a:rPr kumimoji="1" lang="zh-CN" altLang="en-US" dirty="0" smtClean="0"/>
              <a:t> </a:t>
            </a:r>
            <a:r>
              <a:rPr kumimoji="1" lang="en-US" altLang="zh-CN" dirty="0" smtClean="0"/>
              <a:t>HEAD</a:t>
            </a:r>
            <a:r>
              <a:rPr kumimoji="1" lang="zh-CN" altLang="en-US" dirty="0" smtClean="0"/>
              <a:t> </a:t>
            </a:r>
            <a:endParaRPr kumimoji="1" lang="zh-CN" altLang="en-US" dirty="0"/>
          </a:p>
        </p:txBody>
      </p:sp>
      <p:sp>
        <p:nvSpPr>
          <p:cNvPr id="3" name="内容占位符 2"/>
          <p:cNvSpPr>
            <a:spLocks noGrp="1"/>
          </p:cNvSpPr>
          <p:nvPr>
            <p:ph idx="1"/>
          </p:nvPr>
        </p:nvSpPr>
        <p:spPr/>
        <p:txBody>
          <a:bodyPr/>
          <a:lstStyle/>
          <a:p>
            <a:r>
              <a:rPr kumimoji="1" lang="en-US" altLang="zh-CN" dirty="0" smtClean="0"/>
              <a:t>HEAD</a:t>
            </a:r>
            <a:r>
              <a:rPr kumimoji="1" lang="zh-CN" altLang="en-US" dirty="0" smtClean="0"/>
              <a:t>请求就是返回只有头部数据，数据部分不返回内容</a:t>
            </a:r>
          </a:p>
          <a:p>
            <a:pPr lvl="1"/>
            <a:r>
              <a:rPr kumimoji="1" lang="zh-CN" altLang="en-US" dirty="0" smtClean="0"/>
              <a:t>返回的内容基本上与</a:t>
            </a:r>
            <a:r>
              <a:rPr kumimoji="1" lang="en-US" altLang="zh-CN" dirty="0" smtClean="0"/>
              <a:t>GET</a:t>
            </a:r>
            <a:r>
              <a:rPr kumimoji="1" lang="zh-CN" altLang="en-US" dirty="0" smtClean="0"/>
              <a:t>，</a:t>
            </a:r>
            <a:r>
              <a:rPr kumimoji="1" lang="en-US" altLang="zh-CN" dirty="0" smtClean="0"/>
              <a:t>POST</a:t>
            </a:r>
            <a:r>
              <a:rPr kumimoji="1" lang="zh-CN" altLang="en-US" dirty="0" smtClean="0"/>
              <a:t>的返回头一致</a:t>
            </a:r>
            <a:endParaRPr kumimoji="1" lang="zh-CN" altLang="en-US" dirty="0"/>
          </a:p>
        </p:txBody>
      </p:sp>
      <p:sp>
        <p:nvSpPr>
          <p:cNvPr id="5" name="矩形 4"/>
          <p:cNvSpPr/>
          <p:nvPr/>
        </p:nvSpPr>
        <p:spPr>
          <a:xfrm>
            <a:off x="611087" y="2132856"/>
            <a:ext cx="6096000" cy="3477875"/>
          </a:xfrm>
          <a:prstGeom prst="rect">
            <a:avLst/>
          </a:prstGeom>
        </p:spPr>
        <p:txBody>
          <a:bodyPr>
            <a:spAutoFit/>
          </a:bodyPr>
          <a:lstStyle/>
          <a:p>
            <a:r>
              <a:rPr kumimoji="1" lang="en-US" altLang="zh-CN" sz="2000" dirty="0"/>
              <a:t>GET</a:t>
            </a:r>
            <a:r>
              <a:rPr kumimoji="1" lang="zh-CN" altLang="en-US" sz="2000" dirty="0"/>
              <a:t>模式</a:t>
            </a:r>
            <a:r>
              <a:rPr kumimoji="1" lang="zh-CN" altLang="en-US" sz="2000" dirty="0" smtClean="0"/>
              <a:t>的返回头</a:t>
            </a:r>
            <a:r>
              <a:rPr kumimoji="1" lang="zh-CN" altLang="en-US" sz="2000" dirty="0"/>
              <a:t>：</a:t>
            </a:r>
            <a:endParaRPr kumimoji="1" lang="en-US" altLang="zh-CN" sz="2000" dirty="0"/>
          </a:p>
          <a:p>
            <a:pPr lvl="1"/>
            <a:r>
              <a:rPr kumimoji="1" lang="en-US" altLang="zh-CN" sz="2000" dirty="0"/>
              <a:t>HTTP/1.1 200 OK</a:t>
            </a:r>
          </a:p>
          <a:p>
            <a:pPr lvl="1"/>
            <a:r>
              <a:rPr kumimoji="1" lang="en-US" altLang="zh-CN" sz="2000" dirty="0"/>
              <a:t>Cache-Control: private</a:t>
            </a:r>
          </a:p>
          <a:p>
            <a:pPr lvl="1"/>
            <a:r>
              <a:rPr kumimoji="1" lang="en-US" altLang="zh-CN" sz="2000" dirty="0"/>
              <a:t>Content-Type: text/html; charset=utf-8</a:t>
            </a:r>
          </a:p>
          <a:p>
            <a:pPr lvl="1"/>
            <a:r>
              <a:rPr kumimoji="1" lang="en-US" altLang="zh-CN" sz="2000" dirty="0"/>
              <a:t>Server: Microsoft-IIS/7.5</a:t>
            </a:r>
          </a:p>
          <a:p>
            <a:pPr lvl="1"/>
            <a:r>
              <a:rPr kumimoji="1" lang="en-US" altLang="zh-CN" sz="2000" dirty="0"/>
              <a:t>X-</a:t>
            </a:r>
            <a:r>
              <a:rPr kumimoji="1" lang="en-US" altLang="zh-CN" sz="2000" dirty="0" err="1"/>
              <a:t>AspNet</a:t>
            </a:r>
            <a:r>
              <a:rPr kumimoji="1" lang="en-US" altLang="zh-CN" sz="2000" dirty="0"/>
              <a:t>-Version: 2.0.50727</a:t>
            </a:r>
          </a:p>
          <a:p>
            <a:pPr lvl="1"/>
            <a:r>
              <a:rPr kumimoji="1" lang="en-US" altLang="zh-CN" sz="2000" dirty="0"/>
              <a:t>X-Powered-By: ASP.NET</a:t>
            </a:r>
          </a:p>
          <a:p>
            <a:pPr lvl="1"/>
            <a:r>
              <a:rPr kumimoji="1" lang="en-US" altLang="zh-CN" sz="2000" dirty="0"/>
              <a:t>X-UA-Compatible: IE=EmulateIE7</a:t>
            </a:r>
          </a:p>
          <a:p>
            <a:pPr lvl="1"/>
            <a:r>
              <a:rPr kumimoji="1" lang="en-US" altLang="zh-CN" sz="2000" dirty="0"/>
              <a:t>Date: Sun, 20 Aug 2017 07:11:17 GMT</a:t>
            </a:r>
          </a:p>
          <a:p>
            <a:pPr lvl="1"/>
            <a:r>
              <a:rPr kumimoji="1" lang="en-US" altLang="zh-CN" sz="2000" dirty="0"/>
              <a:t>Connection: close</a:t>
            </a:r>
          </a:p>
          <a:p>
            <a:pPr lvl="1"/>
            <a:r>
              <a:rPr kumimoji="1" lang="en-US" altLang="zh-CN" sz="2000" dirty="0"/>
              <a:t>Content-Length: 45511</a:t>
            </a:r>
          </a:p>
        </p:txBody>
      </p:sp>
      <p:sp>
        <p:nvSpPr>
          <p:cNvPr id="6" name="矩形 5"/>
          <p:cNvSpPr/>
          <p:nvPr/>
        </p:nvSpPr>
        <p:spPr>
          <a:xfrm>
            <a:off x="5735960" y="2132856"/>
            <a:ext cx="6096000" cy="3477875"/>
          </a:xfrm>
          <a:prstGeom prst="rect">
            <a:avLst/>
          </a:prstGeom>
        </p:spPr>
        <p:txBody>
          <a:bodyPr>
            <a:spAutoFit/>
          </a:bodyPr>
          <a:lstStyle/>
          <a:p>
            <a:pPr lvl="0"/>
            <a:r>
              <a:rPr kumimoji="1" lang="en-US" altLang="zh-CN" sz="2000" dirty="0"/>
              <a:t>HEAD</a:t>
            </a:r>
            <a:r>
              <a:rPr kumimoji="1" lang="zh-CN" altLang="en-US" sz="2000" dirty="0"/>
              <a:t>模式</a:t>
            </a:r>
            <a:r>
              <a:rPr kumimoji="1" lang="zh-CN" altLang="en-US" sz="2000" dirty="0" smtClean="0"/>
              <a:t>的返回头</a:t>
            </a:r>
            <a:r>
              <a:rPr kumimoji="1" lang="zh-CN" altLang="en-US" sz="2000" dirty="0"/>
              <a:t>：</a:t>
            </a:r>
          </a:p>
          <a:p>
            <a:pPr lvl="1"/>
            <a:r>
              <a:rPr kumimoji="1" lang="en-US" altLang="zh-CN" sz="2000" dirty="0"/>
              <a:t>HTTP/1.1 200 OK</a:t>
            </a:r>
          </a:p>
          <a:p>
            <a:pPr lvl="1"/>
            <a:r>
              <a:rPr kumimoji="1" lang="en-US" altLang="zh-CN" sz="2000" dirty="0"/>
              <a:t>Cache-Control: private</a:t>
            </a:r>
          </a:p>
          <a:p>
            <a:pPr lvl="1"/>
            <a:r>
              <a:rPr kumimoji="1" lang="en-US" altLang="zh-CN" sz="2000" dirty="0"/>
              <a:t>Content-Length: 45511</a:t>
            </a:r>
          </a:p>
          <a:p>
            <a:pPr lvl="1"/>
            <a:r>
              <a:rPr kumimoji="1" lang="en-US" altLang="zh-CN" sz="2000" dirty="0"/>
              <a:t>Content-Type: text/html; charset=utf-8</a:t>
            </a:r>
          </a:p>
          <a:p>
            <a:pPr lvl="1"/>
            <a:r>
              <a:rPr kumimoji="1" lang="en-US" altLang="zh-CN" sz="2000" dirty="0"/>
              <a:t>Server: Microsoft-IIS/7.5</a:t>
            </a:r>
          </a:p>
          <a:p>
            <a:pPr lvl="1"/>
            <a:r>
              <a:rPr kumimoji="1" lang="en-US" altLang="zh-CN" sz="2000" dirty="0"/>
              <a:t>X-</a:t>
            </a:r>
            <a:r>
              <a:rPr kumimoji="1" lang="en-US" altLang="zh-CN" sz="2000" dirty="0" err="1"/>
              <a:t>AspNet</a:t>
            </a:r>
            <a:r>
              <a:rPr kumimoji="1" lang="en-US" altLang="zh-CN" sz="2000" dirty="0"/>
              <a:t>-Version: 2.0.50727</a:t>
            </a:r>
          </a:p>
          <a:p>
            <a:pPr lvl="1"/>
            <a:r>
              <a:rPr kumimoji="1" lang="en-US" altLang="zh-CN" sz="2000" dirty="0"/>
              <a:t>X-Powered-By: ASP.NET</a:t>
            </a:r>
          </a:p>
          <a:p>
            <a:pPr lvl="1"/>
            <a:r>
              <a:rPr kumimoji="1" lang="en-US" altLang="zh-CN" sz="2000" dirty="0"/>
              <a:t>X-UA-Compatible: IE=EmulateIE7</a:t>
            </a:r>
          </a:p>
          <a:p>
            <a:pPr lvl="1"/>
            <a:r>
              <a:rPr kumimoji="1" lang="en-US" altLang="zh-CN" sz="2000" dirty="0"/>
              <a:t>Date: Sun, 20 Aug 2017 07:11:51 GMT</a:t>
            </a:r>
          </a:p>
          <a:p>
            <a:pPr lvl="1"/>
            <a:r>
              <a:rPr kumimoji="1" lang="en-US" altLang="zh-CN" sz="2000" dirty="0"/>
              <a:t>Connection: close</a:t>
            </a:r>
            <a:endParaRPr lang="zh-CN" altLang="en-US" sz="2000" dirty="0"/>
          </a:p>
        </p:txBody>
      </p:sp>
    </p:spTree>
    <p:extLst>
      <p:ext uri="{BB962C8B-B14F-4D97-AF65-F5344CB8AC3E}">
        <p14:creationId xmlns:p14="http://schemas.microsoft.com/office/powerpoint/2010/main" val="8052276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HTTP</a:t>
            </a:r>
            <a:r>
              <a:rPr kumimoji="1" lang="zh-CN" altLang="en-US" dirty="0" smtClean="0"/>
              <a:t>请求 </a:t>
            </a:r>
            <a:r>
              <a:rPr kumimoji="1" lang="mr-IN" altLang="zh-CN" dirty="0" smtClean="0"/>
              <a:t>–</a:t>
            </a:r>
            <a:r>
              <a:rPr kumimoji="1" lang="zh-CN" altLang="en-US" dirty="0" smtClean="0"/>
              <a:t> </a:t>
            </a:r>
            <a:r>
              <a:rPr kumimoji="1" lang="en-US" altLang="zh-CN" dirty="0" smtClean="0"/>
              <a:t>OPTIONS</a:t>
            </a:r>
            <a:r>
              <a:rPr kumimoji="1" lang="zh-CN" altLang="en-US" dirty="0" smtClean="0"/>
              <a:t> </a:t>
            </a:r>
            <a:endParaRPr kumimoji="1" lang="zh-CN" altLang="en-US" dirty="0"/>
          </a:p>
        </p:txBody>
      </p:sp>
      <p:sp>
        <p:nvSpPr>
          <p:cNvPr id="3" name="内容占位符 2"/>
          <p:cNvSpPr>
            <a:spLocks noGrp="1"/>
          </p:cNvSpPr>
          <p:nvPr>
            <p:ph idx="1"/>
          </p:nvPr>
        </p:nvSpPr>
        <p:spPr/>
        <p:txBody>
          <a:bodyPr/>
          <a:lstStyle/>
          <a:p>
            <a:r>
              <a:rPr kumimoji="1" lang="en-US" altLang="zh-CN" dirty="0" smtClean="0"/>
              <a:t>OPTIONS</a:t>
            </a:r>
            <a:r>
              <a:rPr kumimoji="1" lang="zh-CN" altLang="en-US" dirty="0" smtClean="0"/>
              <a:t>请求，默认情况下会返回允许的请求类型</a:t>
            </a:r>
            <a:endParaRPr kumimoji="1" lang="en-US" altLang="zh-CN" dirty="0" smtClean="0"/>
          </a:p>
          <a:p>
            <a:pPr lvl="1"/>
            <a:r>
              <a:rPr kumimoji="1" lang="en-US" altLang="zh-CN" dirty="0"/>
              <a:t>http://</a:t>
            </a:r>
            <a:r>
              <a:rPr kumimoji="1" lang="en-US" altLang="zh-CN" dirty="0" err="1"/>
              <a:t>www.microsoft.com</a:t>
            </a:r>
            <a:r>
              <a:rPr kumimoji="1" lang="en-US" altLang="zh-CN" dirty="0"/>
              <a:t>/</a:t>
            </a:r>
            <a:r>
              <a:rPr kumimoji="1" lang="en-US" altLang="zh-CN" dirty="0" err="1"/>
              <a:t>zh-cn</a:t>
            </a:r>
            <a:r>
              <a:rPr kumimoji="1" lang="en-US" altLang="zh-CN" dirty="0" smtClean="0"/>
              <a:t>/ </a:t>
            </a:r>
            <a:r>
              <a:rPr kumimoji="1" lang="zh-CN" altLang="en-US" dirty="0" smtClean="0"/>
              <a:t>会返回：</a:t>
            </a:r>
          </a:p>
          <a:p>
            <a:pPr lvl="2"/>
            <a:r>
              <a:rPr kumimoji="1" lang="en-US" altLang="zh-CN" dirty="0"/>
              <a:t>Access-Control-Allow-Headers: Origin, X-Requested-With, Content-Type, Accept</a:t>
            </a:r>
          </a:p>
          <a:p>
            <a:pPr lvl="2"/>
            <a:r>
              <a:rPr kumimoji="1" lang="en-US" altLang="zh-CN" dirty="0"/>
              <a:t>Access-Control-Allow-Methods: GET, POST, PUT, DELETE, OPTIONS</a:t>
            </a:r>
          </a:p>
          <a:p>
            <a:pPr lvl="2"/>
            <a:r>
              <a:rPr kumimoji="1" lang="en-US" altLang="zh-CN" dirty="0"/>
              <a:t>Access-Control-Allow-Credentials: </a:t>
            </a:r>
            <a:r>
              <a:rPr kumimoji="1" lang="en-US" altLang="zh-CN" dirty="0" smtClean="0"/>
              <a:t>true</a:t>
            </a:r>
            <a:endParaRPr kumimoji="1" lang="zh-CN" altLang="en-US" dirty="0" smtClean="0"/>
          </a:p>
          <a:p>
            <a:pPr lvl="1"/>
            <a:r>
              <a:rPr kumimoji="1" lang="zh-CN" altLang="en-US" dirty="0" smtClean="0"/>
              <a:t>一般需要跨域的时候需要设置</a:t>
            </a:r>
            <a:r>
              <a:rPr kumimoji="1" lang="en-US" altLang="zh-CN" dirty="0" smtClean="0"/>
              <a:t>OPTIONS</a:t>
            </a:r>
            <a:r>
              <a:rPr kumimoji="1" lang="zh-CN" altLang="en-US" dirty="0" smtClean="0"/>
              <a:t>（跨域后面来讲）</a:t>
            </a:r>
          </a:p>
          <a:p>
            <a:pPr lvl="1"/>
            <a:r>
              <a:rPr kumimoji="1" lang="zh-CN" altLang="en-US" dirty="0" smtClean="0"/>
              <a:t>使用脚本让浏览器跨域进行请求的时候，会检测</a:t>
            </a:r>
            <a:r>
              <a:rPr kumimoji="1" lang="en-US" altLang="zh-CN" dirty="0" smtClean="0"/>
              <a:t>OPTIONS</a:t>
            </a:r>
            <a:r>
              <a:rPr kumimoji="1" lang="zh-CN" altLang="en-US" dirty="0" smtClean="0"/>
              <a:t>，对方服务器是否允许跨域。允许的情况下，才会真正去进行相应请求</a:t>
            </a:r>
          </a:p>
          <a:p>
            <a:pPr lvl="2"/>
            <a:r>
              <a:rPr kumimoji="1" lang="zh-CN" altLang="en-US" dirty="0" smtClean="0"/>
              <a:t>当你用浏览器访问</a:t>
            </a:r>
            <a:r>
              <a:rPr kumimoji="1" lang="en-US" altLang="zh-CN" dirty="0" smtClean="0"/>
              <a:t> site1.com, </a:t>
            </a:r>
            <a:r>
              <a:rPr kumimoji="1" lang="zh-CN" altLang="en-US" dirty="0" smtClean="0"/>
              <a:t>某些脚本操作会提交到</a:t>
            </a:r>
            <a:r>
              <a:rPr kumimoji="1" lang="en-US" altLang="zh-CN" dirty="0" smtClean="0"/>
              <a:t>site2.com</a:t>
            </a:r>
            <a:r>
              <a:rPr kumimoji="1" lang="zh-CN" altLang="en-US" dirty="0" smtClean="0"/>
              <a:t>而且附带非浏览器默认的头信息，这个时候浏览器不会直接发出</a:t>
            </a:r>
            <a:r>
              <a:rPr kumimoji="1" lang="en-US" altLang="zh-CN" dirty="0" smtClean="0"/>
              <a:t>POST</a:t>
            </a:r>
            <a:r>
              <a:rPr kumimoji="1" lang="zh-CN" altLang="en-US" dirty="0" smtClean="0"/>
              <a:t>请求，先发出</a:t>
            </a:r>
            <a:r>
              <a:rPr kumimoji="1" lang="en-US" altLang="zh-CN" dirty="0" smtClean="0"/>
              <a:t>OPTIONS</a:t>
            </a:r>
            <a:r>
              <a:rPr kumimoji="1" lang="zh-CN" altLang="en-US" dirty="0" smtClean="0"/>
              <a:t>请求来判断是否允许发送</a:t>
            </a:r>
            <a:r>
              <a:rPr kumimoji="1" lang="en-US" altLang="zh-CN" dirty="0" smtClean="0"/>
              <a:t>POST</a:t>
            </a:r>
            <a:r>
              <a:rPr kumimoji="1" lang="zh-CN" altLang="en-US" dirty="0" smtClean="0"/>
              <a:t>。当对方回复允许了，才能发送</a:t>
            </a:r>
            <a:r>
              <a:rPr kumimoji="1" lang="en-US" altLang="zh-CN" dirty="0" smtClean="0"/>
              <a:t>POST</a:t>
            </a:r>
            <a:r>
              <a:rPr kumimoji="1" lang="zh-CN" altLang="en-US" dirty="0" smtClean="0"/>
              <a:t>请求。</a:t>
            </a:r>
            <a:endParaRPr kumimoji="1" lang="en-US" altLang="zh-CN" dirty="0"/>
          </a:p>
        </p:txBody>
      </p:sp>
    </p:spTree>
    <p:extLst>
      <p:ext uri="{BB962C8B-B14F-4D97-AF65-F5344CB8AC3E}">
        <p14:creationId xmlns:p14="http://schemas.microsoft.com/office/powerpoint/2010/main" val="704979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HTTP</a:t>
            </a:r>
            <a:r>
              <a:rPr kumimoji="1" lang="zh-CN" altLang="en-US" dirty="0" smtClean="0"/>
              <a:t>请求 </a:t>
            </a:r>
            <a:r>
              <a:rPr kumimoji="1" lang="mr-IN" altLang="zh-CN" dirty="0" smtClean="0"/>
              <a:t>–</a:t>
            </a:r>
            <a:r>
              <a:rPr kumimoji="1" lang="zh-CN" altLang="en-US" dirty="0" smtClean="0"/>
              <a:t> </a:t>
            </a:r>
            <a:r>
              <a:rPr kumimoji="1" lang="en-US" altLang="zh-CN" dirty="0" smtClean="0"/>
              <a:t>PUT DELETE</a:t>
            </a:r>
            <a:r>
              <a:rPr kumimoji="1" lang="zh-CN" altLang="en-US" dirty="0" smtClean="0"/>
              <a:t> </a:t>
            </a:r>
            <a:endParaRPr kumimoji="1" lang="zh-CN" altLang="en-US" dirty="0"/>
          </a:p>
        </p:txBody>
      </p:sp>
      <p:sp>
        <p:nvSpPr>
          <p:cNvPr id="3" name="内容占位符 2"/>
          <p:cNvSpPr>
            <a:spLocks noGrp="1"/>
          </p:cNvSpPr>
          <p:nvPr>
            <p:ph idx="1"/>
          </p:nvPr>
        </p:nvSpPr>
        <p:spPr/>
        <p:txBody>
          <a:bodyPr/>
          <a:lstStyle/>
          <a:p>
            <a:r>
              <a:rPr kumimoji="1" lang="en-US" altLang="zh-CN" dirty="0" smtClean="0"/>
              <a:t>PUT</a:t>
            </a:r>
            <a:r>
              <a:rPr kumimoji="1" lang="zh-CN" altLang="en-US" dirty="0" smtClean="0"/>
              <a:t>：在特定目录里上传指定文件，文件名在</a:t>
            </a:r>
            <a:r>
              <a:rPr kumimoji="1" lang="en-US" altLang="zh-CN" dirty="0" err="1" smtClean="0"/>
              <a:t>url</a:t>
            </a:r>
            <a:r>
              <a:rPr kumimoji="1" lang="zh-CN" altLang="en-US" dirty="0" smtClean="0"/>
              <a:t>中设置。</a:t>
            </a:r>
          </a:p>
          <a:p>
            <a:r>
              <a:rPr kumimoji="1" lang="en-US" altLang="zh-CN" dirty="0" smtClean="0"/>
              <a:t>DELETE</a:t>
            </a:r>
            <a:r>
              <a:rPr kumimoji="1" lang="zh-CN" altLang="en-US" dirty="0" smtClean="0"/>
              <a:t>：删除特定目录里的文件，</a:t>
            </a:r>
            <a:r>
              <a:rPr kumimoji="1" lang="zh-CN" altLang="en-US" dirty="0"/>
              <a:t>文件名在</a:t>
            </a:r>
            <a:r>
              <a:rPr kumimoji="1" lang="en-US" altLang="zh-CN" dirty="0" err="1"/>
              <a:t>url</a:t>
            </a:r>
            <a:r>
              <a:rPr kumimoji="1" lang="zh-CN" altLang="en-US" dirty="0"/>
              <a:t>中设置。</a:t>
            </a:r>
          </a:p>
          <a:p>
            <a:r>
              <a:rPr kumimoji="1" lang="zh-CN" altLang="en-US" dirty="0" smtClean="0"/>
              <a:t>在</a:t>
            </a:r>
            <a:r>
              <a:rPr kumimoji="1" lang="en-US" altLang="zh-CN" dirty="0" smtClean="0"/>
              <a:t>NGINX</a:t>
            </a:r>
            <a:r>
              <a:rPr kumimoji="1" lang="zh-CN" altLang="en-US" dirty="0" smtClean="0"/>
              <a:t>中，可以添加如下配置来允许</a:t>
            </a:r>
            <a:r>
              <a:rPr kumimoji="1" lang="en-US" altLang="zh-CN" dirty="0" smtClean="0"/>
              <a:t>PUT</a:t>
            </a:r>
            <a:r>
              <a:rPr kumimoji="1" lang="zh-CN" altLang="en-US" dirty="0" smtClean="0"/>
              <a:t>，</a:t>
            </a:r>
            <a:r>
              <a:rPr kumimoji="1" lang="en-US" altLang="zh-CN" dirty="0" smtClean="0"/>
              <a:t>DELETE</a:t>
            </a:r>
          </a:p>
          <a:p>
            <a:pPr marL="457200" lvl="1" indent="0">
              <a:buNone/>
            </a:pPr>
            <a:r>
              <a:rPr lang="en-US" altLang="zh-CN" dirty="0" smtClean="0"/>
              <a:t>location </a:t>
            </a:r>
            <a:r>
              <a:rPr lang="en-US" altLang="zh-CN" dirty="0"/>
              <a:t>/upload/ </a:t>
            </a:r>
            <a:r>
              <a:rPr lang="en-US" altLang="zh-CN" dirty="0" smtClean="0"/>
              <a:t>{</a:t>
            </a:r>
          </a:p>
          <a:p>
            <a:pPr marL="457200" lvl="1" indent="0">
              <a:buNone/>
            </a:pPr>
            <a:r>
              <a:rPr lang="en-US" altLang="zh-CN" dirty="0" smtClean="0"/>
              <a:t>        </a:t>
            </a:r>
            <a:r>
              <a:rPr lang="en-US" altLang="zh-CN" dirty="0" err="1"/>
              <a:t>dav_methods</a:t>
            </a:r>
            <a:r>
              <a:rPr lang="en-US" altLang="zh-CN" dirty="0"/>
              <a:t>  PUT DELETE</a:t>
            </a:r>
            <a:r>
              <a:rPr lang="en-US" altLang="zh-CN" dirty="0" smtClean="0"/>
              <a:t>;</a:t>
            </a:r>
          </a:p>
          <a:p>
            <a:pPr marL="457200" lvl="1" indent="0">
              <a:buNone/>
            </a:pPr>
            <a:r>
              <a:rPr lang="en-US" altLang="zh-CN" dirty="0"/>
              <a:t> </a:t>
            </a:r>
            <a:r>
              <a:rPr lang="en-US" altLang="zh-CN" dirty="0" smtClean="0"/>
              <a:t>       </a:t>
            </a:r>
            <a:r>
              <a:rPr lang="en-US" altLang="zh-CN" dirty="0"/>
              <a:t>root   /</a:t>
            </a:r>
            <a:r>
              <a:rPr lang="en-US" altLang="zh-CN" dirty="0" err="1"/>
              <a:t>usr</a:t>
            </a:r>
            <a:r>
              <a:rPr lang="en-US" altLang="zh-CN" dirty="0"/>
              <a:t>/share/</a:t>
            </a:r>
            <a:r>
              <a:rPr lang="en-US" altLang="zh-CN" dirty="0" err="1"/>
              <a:t>nginx</a:t>
            </a:r>
            <a:r>
              <a:rPr lang="en-US" altLang="zh-CN" dirty="0"/>
              <a:t>/html</a:t>
            </a:r>
            <a:r>
              <a:rPr lang="en-US" altLang="zh-CN" dirty="0" smtClean="0"/>
              <a:t>;</a:t>
            </a:r>
          </a:p>
          <a:p>
            <a:pPr marL="457200" lvl="1" indent="0">
              <a:buNone/>
            </a:pPr>
            <a:r>
              <a:rPr lang="mr-IN" altLang="zh-CN" dirty="0" smtClean="0"/>
              <a:t>}</a:t>
            </a:r>
            <a:endParaRPr kumimoji="1" lang="zh-CN" altLang="en-US" dirty="0"/>
          </a:p>
        </p:txBody>
      </p:sp>
    </p:spTree>
    <p:extLst>
      <p:ext uri="{BB962C8B-B14F-4D97-AF65-F5344CB8AC3E}">
        <p14:creationId xmlns:p14="http://schemas.microsoft.com/office/powerpoint/2010/main" val="6303153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PUT</a:t>
            </a:r>
            <a:r>
              <a:rPr kumimoji="1" lang="zh-CN" altLang="en-US" dirty="0" smtClean="0"/>
              <a:t>／</a:t>
            </a:r>
            <a:r>
              <a:rPr kumimoji="1" lang="en-US" altLang="zh-CN" dirty="0" smtClean="0"/>
              <a:t>DELETE</a:t>
            </a:r>
            <a:r>
              <a:rPr kumimoji="1" lang="zh-CN" altLang="en-US" dirty="0" smtClean="0"/>
              <a:t>使用方法</a:t>
            </a:r>
            <a:endParaRPr kumimoji="1" lang="zh-CN" altLang="en-US" dirty="0"/>
          </a:p>
        </p:txBody>
      </p:sp>
      <p:sp>
        <p:nvSpPr>
          <p:cNvPr id="3" name="内容占位符 2"/>
          <p:cNvSpPr>
            <a:spLocks noGrp="1"/>
          </p:cNvSpPr>
          <p:nvPr>
            <p:ph idx="1"/>
          </p:nvPr>
        </p:nvSpPr>
        <p:spPr/>
        <p:txBody>
          <a:bodyPr/>
          <a:lstStyle/>
          <a:p>
            <a:r>
              <a:rPr kumimoji="1" lang="en-US" altLang="zh-CN" dirty="0" smtClean="0"/>
              <a:t>PUT - </a:t>
            </a:r>
            <a:r>
              <a:rPr kumimoji="1" lang="zh-CN" altLang="en-US" dirty="0" smtClean="0"/>
              <a:t>发送包</a:t>
            </a:r>
            <a:endParaRPr kumimoji="1" lang="en-US" altLang="zh-CN" dirty="0" smtClean="0"/>
          </a:p>
          <a:p>
            <a:pPr marL="457200" lvl="1" indent="0">
              <a:buNone/>
            </a:pPr>
            <a:r>
              <a:rPr kumimoji="1" lang="en-US" altLang="zh-CN" dirty="0"/>
              <a:t>PUT /upload/Untitled HTTP/1.1</a:t>
            </a:r>
          </a:p>
          <a:p>
            <a:pPr marL="457200" lvl="1" indent="0">
              <a:buNone/>
            </a:pPr>
            <a:r>
              <a:rPr kumimoji="1" lang="en-US" altLang="zh-CN" dirty="0"/>
              <a:t>Content-Type: application/octet-stream</a:t>
            </a:r>
          </a:p>
          <a:p>
            <a:pPr marL="457200" lvl="1" indent="0">
              <a:buNone/>
            </a:pPr>
            <a:r>
              <a:rPr kumimoji="1" lang="en-US" altLang="zh-CN" dirty="0"/>
              <a:t>Host: 192.168.1.64</a:t>
            </a:r>
          </a:p>
          <a:p>
            <a:pPr marL="457200" lvl="1" indent="0">
              <a:buNone/>
            </a:pPr>
            <a:r>
              <a:rPr kumimoji="1" lang="en-US" altLang="zh-CN" dirty="0"/>
              <a:t>Connection: close</a:t>
            </a:r>
          </a:p>
          <a:p>
            <a:pPr marL="457200" lvl="1" indent="0">
              <a:buNone/>
            </a:pPr>
            <a:r>
              <a:rPr kumimoji="1" lang="en-US" altLang="zh-CN" dirty="0"/>
              <a:t>User-Agent: Paw/2.2.5 (Macintosh; OS X/10.12.6) </a:t>
            </a:r>
            <a:r>
              <a:rPr kumimoji="1" lang="en-US" altLang="zh-CN" dirty="0" err="1"/>
              <a:t>GCDHTTPRequest</a:t>
            </a:r>
            <a:endParaRPr kumimoji="1" lang="en-US" altLang="zh-CN" dirty="0"/>
          </a:p>
          <a:p>
            <a:pPr marL="457200" lvl="1" indent="0">
              <a:buNone/>
            </a:pPr>
            <a:r>
              <a:rPr kumimoji="1" lang="en-US" altLang="zh-CN" dirty="0"/>
              <a:t>Content-Length: </a:t>
            </a:r>
            <a:r>
              <a:rPr kumimoji="1" lang="en-US" altLang="zh-CN" dirty="0" smtClean="0"/>
              <a:t>284</a:t>
            </a:r>
          </a:p>
          <a:p>
            <a:pPr marL="457200" lvl="1" indent="0">
              <a:buNone/>
            </a:pPr>
            <a:endParaRPr kumimoji="1" lang="en-US" altLang="zh-CN" dirty="0"/>
          </a:p>
          <a:p>
            <a:pPr marL="457200" lvl="1" indent="0">
              <a:buNone/>
            </a:pPr>
            <a:r>
              <a:rPr kumimoji="1" lang="en-US" altLang="zh-CN" dirty="0" smtClean="0"/>
              <a:t>&lt;data&gt;....</a:t>
            </a:r>
            <a:endParaRPr kumimoji="1" lang="zh-CN" altLang="en-US" dirty="0"/>
          </a:p>
        </p:txBody>
      </p:sp>
    </p:spTree>
    <p:extLst>
      <p:ext uri="{BB962C8B-B14F-4D97-AF65-F5344CB8AC3E}">
        <p14:creationId xmlns:p14="http://schemas.microsoft.com/office/powerpoint/2010/main" val="162549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HTTP</a:t>
            </a:r>
            <a:r>
              <a:rPr kumimoji="1" lang="zh-CN" altLang="en-US" dirty="0" smtClean="0"/>
              <a:t>协议</a:t>
            </a:r>
            <a:endParaRPr kumimoji="1" lang="zh-CN" altLang="en-US" dirty="0"/>
          </a:p>
        </p:txBody>
      </p:sp>
      <p:pic>
        <p:nvPicPr>
          <p:cNvPr id="8" name="图片 7"/>
          <p:cNvPicPr>
            <a:picLocks noChangeAspect="1"/>
          </p:cNvPicPr>
          <p:nvPr/>
        </p:nvPicPr>
        <p:blipFill>
          <a:blip r:embed="rId3">
            <a:clrChange>
              <a:clrFrom>
                <a:srgbClr val="FFFFFF"/>
              </a:clrFrom>
              <a:clrTo>
                <a:srgbClr val="FFFFFF">
                  <a:alpha val="0"/>
                </a:srgbClr>
              </a:clrTo>
            </a:clrChange>
          </a:blip>
          <a:stretch>
            <a:fillRect/>
          </a:stretch>
        </p:blipFill>
        <p:spPr>
          <a:xfrm>
            <a:off x="767408" y="908719"/>
            <a:ext cx="8352928" cy="5517995"/>
          </a:xfrm>
          <a:prstGeom prst="rect">
            <a:avLst/>
          </a:prstGeom>
        </p:spPr>
      </p:pic>
    </p:spTree>
    <p:extLst>
      <p:ext uri="{BB962C8B-B14F-4D97-AF65-F5344CB8AC3E}">
        <p14:creationId xmlns:p14="http://schemas.microsoft.com/office/powerpoint/2010/main" val="13006115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PUT/DELETE</a:t>
            </a:r>
            <a:r>
              <a:rPr kumimoji="1" lang="zh-CN" altLang="en-US" dirty="0" smtClean="0"/>
              <a:t>使用方法</a:t>
            </a:r>
            <a:endParaRPr kumimoji="1" lang="zh-CN" altLang="en-US" dirty="0"/>
          </a:p>
        </p:txBody>
      </p:sp>
      <p:sp>
        <p:nvSpPr>
          <p:cNvPr id="3" name="内容占位符 2"/>
          <p:cNvSpPr>
            <a:spLocks noGrp="1"/>
          </p:cNvSpPr>
          <p:nvPr>
            <p:ph idx="1"/>
          </p:nvPr>
        </p:nvSpPr>
        <p:spPr/>
        <p:txBody>
          <a:bodyPr/>
          <a:lstStyle/>
          <a:p>
            <a:r>
              <a:rPr kumimoji="1" lang="en-US" altLang="zh-CN" dirty="0" smtClean="0"/>
              <a:t>PUT</a:t>
            </a:r>
            <a:r>
              <a:rPr kumimoji="1" lang="zh-CN" altLang="en-US" dirty="0" smtClean="0"/>
              <a:t> </a:t>
            </a:r>
            <a:r>
              <a:rPr kumimoji="1" lang="mr-IN" altLang="zh-CN" dirty="0" smtClean="0"/>
              <a:t>–</a:t>
            </a:r>
            <a:r>
              <a:rPr kumimoji="1" lang="zh-CN" altLang="en-US" dirty="0" smtClean="0"/>
              <a:t> 返回包</a:t>
            </a:r>
          </a:p>
          <a:p>
            <a:pPr marL="457200" lvl="1" indent="0">
              <a:buNone/>
            </a:pPr>
            <a:r>
              <a:rPr kumimoji="1" lang="en-US" altLang="zh-CN" dirty="0"/>
              <a:t>HTTP/1.1 201 Created</a:t>
            </a:r>
          </a:p>
          <a:p>
            <a:pPr marL="457200" lvl="1" indent="0">
              <a:buNone/>
            </a:pPr>
            <a:r>
              <a:rPr kumimoji="1" lang="en-US" altLang="zh-CN" dirty="0"/>
              <a:t>Server: </a:t>
            </a:r>
            <a:r>
              <a:rPr kumimoji="1" lang="en-US" altLang="zh-CN" dirty="0" err="1"/>
              <a:t>nginx</a:t>
            </a:r>
            <a:r>
              <a:rPr kumimoji="1" lang="en-US" altLang="zh-CN" dirty="0"/>
              <a:t>/1.12.1</a:t>
            </a:r>
          </a:p>
          <a:p>
            <a:pPr marL="457200" lvl="1" indent="0">
              <a:buNone/>
            </a:pPr>
            <a:r>
              <a:rPr kumimoji="1" lang="en-US" altLang="zh-CN" dirty="0"/>
              <a:t>Date: Fri, 01 Sep 2017 13:40:03 GMT</a:t>
            </a:r>
          </a:p>
          <a:p>
            <a:pPr marL="457200" lvl="1" indent="0">
              <a:buNone/>
            </a:pPr>
            <a:r>
              <a:rPr kumimoji="1" lang="en-US" altLang="zh-CN" dirty="0"/>
              <a:t>Content-Length: 0</a:t>
            </a:r>
          </a:p>
          <a:p>
            <a:pPr marL="457200" lvl="1" indent="0">
              <a:buNone/>
            </a:pPr>
            <a:r>
              <a:rPr kumimoji="1" lang="en-US" altLang="zh-CN" dirty="0"/>
              <a:t>Location: http://192.168.1.64/upload/Untitled</a:t>
            </a:r>
          </a:p>
          <a:p>
            <a:pPr marL="457200" lvl="1" indent="0">
              <a:buNone/>
            </a:pPr>
            <a:r>
              <a:rPr kumimoji="1" lang="en-US" altLang="zh-CN" dirty="0"/>
              <a:t>Connection: close</a:t>
            </a:r>
          </a:p>
          <a:p>
            <a:pPr marL="457200" lvl="1" indent="0">
              <a:buNone/>
            </a:pPr>
            <a:endParaRPr kumimoji="1" lang="zh-CN" altLang="en-US" dirty="0"/>
          </a:p>
        </p:txBody>
      </p:sp>
    </p:spTree>
    <p:extLst>
      <p:ext uri="{BB962C8B-B14F-4D97-AF65-F5344CB8AC3E}">
        <p14:creationId xmlns:p14="http://schemas.microsoft.com/office/powerpoint/2010/main" val="406079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DELETE</a:t>
            </a:r>
            <a:r>
              <a:rPr kumimoji="1" lang="zh-CN" altLang="en-US" dirty="0" smtClean="0"/>
              <a:t>使用方法</a:t>
            </a:r>
            <a:endParaRPr kumimoji="1" lang="zh-CN" altLang="en-US" dirty="0"/>
          </a:p>
        </p:txBody>
      </p:sp>
      <p:sp>
        <p:nvSpPr>
          <p:cNvPr id="3" name="内容占位符 2"/>
          <p:cNvSpPr>
            <a:spLocks noGrp="1"/>
          </p:cNvSpPr>
          <p:nvPr>
            <p:ph idx="1"/>
          </p:nvPr>
        </p:nvSpPr>
        <p:spPr/>
        <p:txBody>
          <a:bodyPr/>
          <a:lstStyle/>
          <a:p>
            <a:r>
              <a:rPr kumimoji="1" lang="en-US" altLang="zh-CN" dirty="0" smtClean="0"/>
              <a:t>DETELE</a:t>
            </a:r>
            <a:r>
              <a:rPr kumimoji="1" lang="zh-CN" altLang="en-US" dirty="0" smtClean="0"/>
              <a:t> </a:t>
            </a:r>
            <a:r>
              <a:rPr kumimoji="1" lang="mr-IN" altLang="zh-CN" dirty="0" smtClean="0"/>
              <a:t>–</a:t>
            </a:r>
            <a:r>
              <a:rPr kumimoji="1" lang="zh-CN" altLang="en-US" dirty="0" smtClean="0"/>
              <a:t> 发送包</a:t>
            </a:r>
          </a:p>
          <a:p>
            <a:pPr marL="457200" lvl="1" indent="0">
              <a:buNone/>
            </a:pPr>
            <a:r>
              <a:rPr kumimoji="1" lang="en-US" altLang="zh-CN" dirty="0"/>
              <a:t>DELETE /upload/Untitled HTTP/1.1</a:t>
            </a:r>
          </a:p>
          <a:p>
            <a:pPr marL="457200" lvl="1" indent="0">
              <a:buNone/>
            </a:pPr>
            <a:r>
              <a:rPr kumimoji="1" lang="en-US" altLang="zh-CN" dirty="0"/>
              <a:t>Host: 192.168.1.64</a:t>
            </a:r>
          </a:p>
          <a:p>
            <a:pPr marL="457200" lvl="1" indent="0">
              <a:buNone/>
            </a:pPr>
            <a:r>
              <a:rPr kumimoji="1" lang="en-US" altLang="zh-CN" dirty="0"/>
              <a:t>Connection: close</a:t>
            </a:r>
          </a:p>
          <a:p>
            <a:pPr marL="457200" lvl="1" indent="0">
              <a:buNone/>
            </a:pPr>
            <a:r>
              <a:rPr kumimoji="1" lang="en-US" altLang="zh-CN" dirty="0"/>
              <a:t>User-Agent: Paw/2.2.5 (Macintosh; OS X/10.12.6) </a:t>
            </a:r>
            <a:r>
              <a:rPr kumimoji="1" lang="en-US" altLang="zh-CN" dirty="0" err="1"/>
              <a:t>GCDHTTPRequest</a:t>
            </a:r>
            <a:endParaRPr kumimoji="1" lang="en-US" altLang="zh-CN" dirty="0"/>
          </a:p>
          <a:p>
            <a:pPr marL="457200" lvl="1" indent="0">
              <a:buNone/>
            </a:pPr>
            <a:endParaRPr kumimoji="1" lang="en-US" altLang="zh-CN" dirty="0"/>
          </a:p>
          <a:p>
            <a:pPr marL="457200" lvl="1" indent="0">
              <a:buNone/>
            </a:pPr>
            <a:endParaRPr kumimoji="1" lang="zh-CN" altLang="en-US" dirty="0"/>
          </a:p>
        </p:txBody>
      </p:sp>
    </p:spTree>
    <p:extLst>
      <p:ext uri="{BB962C8B-B14F-4D97-AF65-F5344CB8AC3E}">
        <p14:creationId xmlns:p14="http://schemas.microsoft.com/office/powerpoint/2010/main" val="1566956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DELETE</a:t>
            </a:r>
            <a:r>
              <a:rPr kumimoji="1" lang="zh-CN" altLang="en-US" dirty="0"/>
              <a:t>使用方法</a:t>
            </a:r>
          </a:p>
        </p:txBody>
      </p:sp>
      <p:sp>
        <p:nvSpPr>
          <p:cNvPr id="3" name="内容占位符 2"/>
          <p:cNvSpPr>
            <a:spLocks noGrp="1"/>
          </p:cNvSpPr>
          <p:nvPr>
            <p:ph idx="1"/>
          </p:nvPr>
        </p:nvSpPr>
        <p:spPr/>
        <p:txBody>
          <a:bodyPr/>
          <a:lstStyle/>
          <a:p>
            <a:r>
              <a:rPr kumimoji="1" lang="en-US" altLang="zh-CN" dirty="0" smtClean="0"/>
              <a:t>DELETE</a:t>
            </a:r>
            <a:r>
              <a:rPr kumimoji="1" lang="zh-CN" altLang="en-US" dirty="0" smtClean="0"/>
              <a:t> </a:t>
            </a:r>
            <a:r>
              <a:rPr kumimoji="1" lang="mr-IN" altLang="zh-CN" dirty="0" smtClean="0"/>
              <a:t>–</a:t>
            </a:r>
            <a:r>
              <a:rPr kumimoji="1" lang="zh-CN" altLang="en-US" dirty="0" smtClean="0"/>
              <a:t> 返回包</a:t>
            </a:r>
          </a:p>
          <a:p>
            <a:pPr marL="457200" lvl="1" indent="0">
              <a:buNone/>
            </a:pPr>
            <a:r>
              <a:rPr kumimoji="1" lang="en-US" altLang="zh-CN" dirty="0"/>
              <a:t>HTTP/1.1 204 No Content</a:t>
            </a:r>
          </a:p>
          <a:p>
            <a:pPr marL="457200" lvl="1" indent="0">
              <a:buNone/>
            </a:pPr>
            <a:r>
              <a:rPr kumimoji="1" lang="en-US" altLang="zh-CN" dirty="0"/>
              <a:t>Server: </a:t>
            </a:r>
            <a:r>
              <a:rPr kumimoji="1" lang="en-US" altLang="zh-CN" dirty="0" err="1"/>
              <a:t>nginx</a:t>
            </a:r>
            <a:r>
              <a:rPr kumimoji="1" lang="en-US" altLang="zh-CN" dirty="0"/>
              <a:t>/1.12.1</a:t>
            </a:r>
          </a:p>
          <a:p>
            <a:pPr marL="457200" lvl="1" indent="0">
              <a:buNone/>
            </a:pPr>
            <a:r>
              <a:rPr kumimoji="1" lang="en-US" altLang="zh-CN" dirty="0"/>
              <a:t>Date: Fri, 01 Sep 2017 13:51:07 GMT</a:t>
            </a:r>
          </a:p>
          <a:p>
            <a:pPr marL="457200" lvl="1" indent="0">
              <a:buNone/>
            </a:pPr>
            <a:r>
              <a:rPr kumimoji="1" lang="en-US" altLang="zh-CN" dirty="0"/>
              <a:t>Connection: close</a:t>
            </a:r>
          </a:p>
          <a:p>
            <a:pPr marL="457200" lvl="1" indent="0">
              <a:buNone/>
            </a:pPr>
            <a:endParaRPr kumimoji="1" lang="en-US" altLang="zh-CN" dirty="0"/>
          </a:p>
          <a:p>
            <a:pPr marL="457200" lvl="1" indent="0">
              <a:buNone/>
            </a:pPr>
            <a:endParaRPr kumimoji="1" lang="zh-CN" altLang="en-US" dirty="0"/>
          </a:p>
        </p:txBody>
      </p:sp>
    </p:spTree>
    <p:extLst>
      <p:ext uri="{BB962C8B-B14F-4D97-AF65-F5344CB8AC3E}">
        <p14:creationId xmlns:p14="http://schemas.microsoft.com/office/powerpoint/2010/main" val="808539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HTTP</a:t>
            </a:r>
            <a:r>
              <a:rPr kumimoji="1" lang="zh-CN" altLang="en-US" dirty="0" smtClean="0"/>
              <a:t>请求 </a:t>
            </a:r>
            <a:r>
              <a:rPr kumimoji="1" lang="mr-IN" altLang="zh-CN" dirty="0" smtClean="0"/>
              <a:t>–</a:t>
            </a:r>
            <a:r>
              <a:rPr kumimoji="1" lang="zh-CN" altLang="en-US" dirty="0" smtClean="0"/>
              <a:t> </a:t>
            </a:r>
            <a:r>
              <a:rPr kumimoji="1" lang="en-US" altLang="zh-CN" dirty="0" smtClean="0"/>
              <a:t>TRACE</a:t>
            </a:r>
            <a:r>
              <a:rPr kumimoji="1" lang="zh-CN" altLang="en-US" dirty="0" smtClean="0"/>
              <a:t>	</a:t>
            </a:r>
            <a:r>
              <a:rPr kumimoji="1" lang="en-US" altLang="zh-CN" dirty="0" smtClean="0"/>
              <a:t>,CONNECT</a:t>
            </a:r>
            <a:endParaRPr kumimoji="1" lang="zh-CN" altLang="en-US" dirty="0"/>
          </a:p>
        </p:txBody>
      </p:sp>
      <p:sp>
        <p:nvSpPr>
          <p:cNvPr id="3" name="内容占位符 2"/>
          <p:cNvSpPr>
            <a:spLocks noGrp="1"/>
          </p:cNvSpPr>
          <p:nvPr>
            <p:ph idx="1"/>
          </p:nvPr>
        </p:nvSpPr>
        <p:spPr/>
        <p:txBody>
          <a:bodyPr/>
          <a:lstStyle/>
          <a:p>
            <a:r>
              <a:rPr lang="en-US" altLang="zh-CN" dirty="0" smtClean="0"/>
              <a:t>HTTP TRACE</a:t>
            </a:r>
            <a:r>
              <a:rPr lang="zh-CN" altLang="en-US" dirty="0" smtClean="0"/>
              <a:t>是</a:t>
            </a:r>
            <a:r>
              <a:rPr lang="zh-CN" altLang="en-US" dirty="0"/>
              <a:t>让我们的</a:t>
            </a:r>
            <a:r>
              <a:rPr lang="en-US" altLang="zh-CN" dirty="0"/>
              <a:t>web</a:t>
            </a:r>
            <a:r>
              <a:rPr lang="zh-CN" altLang="en-US" dirty="0"/>
              <a:t>服务器端将客户端的所有请求信息返回给客户端的方法，该方法多见于</a:t>
            </a:r>
            <a:r>
              <a:rPr lang="en-US" altLang="zh-CN" dirty="0"/>
              <a:t>debug</a:t>
            </a:r>
            <a:r>
              <a:rPr lang="zh-CN" altLang="en-US" dirty="0"/>
              <a:t>的需求</a:t>
            </a:r>
            <a:r>
              <a:rPr lang="zh-CN" altLang="en-US" dirty="0" smtClean="0"/>
              <a:t>。</a:t>
            </a:r>
          </a:p>
          <a:p>
            <a:r>
              <a:rPr lang="en-US" altLang="zh-CN" dirty="0" smtClean="0"/>
              <a:t>CONNECT</a:t>
            </a:r>
            <a:r>
              <a:rPr lang="zh-CN" altLang="en-US" dirty="0" smtClean="0"/>
              <a:t>是在特定应用走</a:t>
            </a:r>
            <a:r>
              <a:rPr lang="en-US" altLang="zh-CN" dirty="0" smtClean="0"/>
              <a:t>HTTP</a:t>
            </a:r>
            <a:r>
              <a:rPr lang="zh-CN" altLang="en-US" dirty="0" smtClean="0"/>
              <a:t>协议时会用到</a:t>
            </a:r>
          </a:p>
          <a:p>
            <a:pPr lvl="1"/>
            <a:r>
              <a:rPr lang="en-US" altLang="zh-CN" dirty="0" smtClean="0"/>
              <a:t>proxy</a:t>
            </a:r>
            <a:r>
              <a:rPr lang="zh-CN" altLang="en-US" dirty="0" smtClean="0"/>
              <a:t>可能会用到</a:t>
            </a:r>
          </a:p>
          <a:p>
            <a:pPr lvl="1"/>
            <a:r>
              <a:rPr lang="zh-CN" altLang="en-US" dirty="0" smtClean="0"/>
              <a:t>某些使用</a:t>
            </a:r>
            <a:r>
              <a:rPr lang="en-US" altLang="zh-CN" dirty="0" smtClean="0"/>
              <a:t>http</a:t>
            </a:r>
            <a:r>
              <a:rPr lang="zh-CN" altLang="en-US" dirty="0" smtClean="0"/>
              <a:t>协议，需要长链接的程序（</a:t>
            </a:r>
            <a:r>
              <a:rPr lang="en-US" altLang="zh-CN" dirty="0" smtClean="0"/>
              <a:t>SSL</a:t>
            </a:r>
            <a:r>
              <a:rPr lang="zh-CN" altLang="en-US" dirty="0" smtClean="0"/>
              <a:t>就使用</a:t>
            </a:r>
            <a:r>
              <a:rPr lang="en-US" altLang="zh-CN" dirty="0" smtClean="0"/>
              <a:t>connect</a:t>
            </a:r>
            <a:r>
              <a:rPr lang="zh-CN" altLang="en-US" dirty="0" smtClean="0"/>
              <a:t>）</a:t>
            </a:r>
          </a:p>
          <a:p>
            <a:pPr lvl="1"/>
            <a:endParaRPr lang="en-US" altLang="zh-CN" dirty="0"/>
          </a:p>
        </p:txBody>
      </p:sp>
    </p:spTree>
    <p:extLst>
      <p:ext uri="{BB962C8B-B14F-4D97-AF65-F5344CB8AC3E}">
        <p14:creationId xmlns:p14="http://schemas.microsoft.com/office/powerpoint/2010/main" val="97485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HTTP</a:t>
            </a:r>
            <a:r>
              <a:rPr kumimoji="1" lang="zh-CN" altLang="en-US" dirty="0" smtClean="0"/>
              <a:t>状态码</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684" y="1484784"/>
            <a:ext cx="3620748" cy="1087924"/>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5520" y="1052736"/>
            <a:ext cx="2675136" cy="2675136"/>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6824" y="2852936"/>
            <a:ext cx="576065" cy="576065"/>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3251" y="2852937"/>
            <a:ext cx="576064" cy="576064"/>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15037" y="2852937"/>
            <a:ext cx="576065" cy="576065"/>
          </a:xfrm>
          <a:prstGeom prst="rect">
            <a:avLst/>
          </a:prstGeom>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69144" y="2852937"/>
            <a:ext cx="576064" cy="576064"/>
          </a:xfrm>
          <a:prstGeom prst="rect">
            <a:avLst/>
          </a:prstGeom>
        </p:spPr>
      </p:pic>
      <p:pic>
        <p:nvPicPr>
          <p:cNvPr id="11" name="图片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62174" y="2852937"/>
            <a:ext cx="576064" cy="576064"/>
          </a:xfrm>
          <a:prstGeom prst="rect">
            <a:avLst/>
          </a:prstGeom>
        </p:spPr>
      </p:pic>
    </p:spTree>
    <p:extLst>
      <p:ext uri="{BB962C8B-B14F-4D97-AF65-F5344CB8AC3E}">
        <p14:creationId xmlns:p14="http://schemas.microsoft.com/office/powerpoint/2010/main" val="15140380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HTTP</a:t>
            </a:r>
            <a:r>
              <a:rPr kumimoji="1" lang="zh-CN" altLang="en-US" dirty="0" smtClean="0"/>
              <a:t>状态码</a:t>
            </a:r>
            <a:endParaRPr kumimoji="1" lang="zh-CN" altLang="en-US" dirty="0"/>
          </a:p>
        </p:txBody>
      </p:sp>
      <p:sp>
        <p:nvSpPr>
          <p:cNvPr id="3" name="内容占位符 2"/>
          <p:cNvSpPr>
            <a:spLocks noGrp="1"/>
          </p:cNvSpPr>
          <p:nvPr>
            <p:ph idx="1"/>
          </p:nvPr>
        </p:nvSpPr>
        <p:spPr/>
        <p:txBody>
          <a:bodyPr/>
          <a:lstStyle/>
          <a:p>
            <a:r>
              <a:rPr kumimoji="1" lang="zh-CN" altLang="en-US" dirty="0"/>
              <a:t>通过本知识域，我们会</a:t>
            </a:r>
            <a:r>
              <a:rPr kumimoji="1" lang="zh-CN" altLang="en-US" dirty="0" smtClean="0"/>
              <a:t>：</a:t>
            </a:r>
          </a:p>
          <a:p>
            <a:pPr lvl="1"/>
            <a:r>
              <a:rPr kumimoji="1" lang="en-US" altLang="zh-CN" dirty="0" smtClean="0"/>
              <a:t>HTTP</a:t>
            </a:r>
            <a:r>
              <a:rPr kumimoji="1" lang="zh-CN" altLang="en-US" dirty="0" smtClean="0"/>
              <a:t>状态码的分类</a:t>
            </a:r>
          </a:p>
          <a:p>
            <a:pPr lvl="2"/>
            <a:r>
              <a:rPr lang="zh-CN" altLang="en-US" dirty="0" smtClean="0"/>
              <a:t>了解</a:t>
            </a:r>
            <a:r>
              <a:rPr lang="en-US" altLang="zh-CN" dirty="0"/>
              <a:t>HTTP</a:t>
            </a:r>
            <a:r>
              <a:rPr lang="zh-CN" altLang="en-US" dirty="0"/>
              <a:t>状态码的规范 </a:t>
            </a:r>
            <a:r>
              <a:rPr lang="en-US" altLang="zh-CN" dirty="0" smtClean="0"/>
              <a:t>?</a:t>
            </a:r>
            <a:endParaRPr lang="zh-CN" altLang="en-US" dirty="0"/>
          </a:p>
          <a:p>
            <a:pPr lvl="2"/>
            <a:r>
              <a:rPr lang="zh-CN" altLang="en-US" dirty="0" smtClean="0"/>
              <a:t>了解</a:t>
            </a:r>
            <a:r>
              <a:rPr lang="en-US" altLang="zh-CN" dirty="0" smtClean="0"/>
              <a:t>HTTP</a:t>
            </a:r>
            <a:r>
              <a:rPr lang="zh-CN" altLang="en-US" dirty="0" smtClean="0"/>
              <a:t>状态码的作用 </a:t>
            </a:r>
            <a:r>
              <a:rPr lang="en-US" altLang="zh-CN" dirty="0" smtClean="0"/>
              <a:t>?</a:t>
            </a:r>
            <a:endParaRPr lang="zh-CN" altLang="en-US" dirty="0" smtClean="0"/>
          </a:p>
          <a:p>
            <a:pPr lvl="2"/>
            <a:r>
              <a:rPr lang="zh-CN" altLang="en-US" dirty="0" smtClean="0"/>
              <a:t>掌握常见的</a:t>
            </a:r>
            <a:r>
              <a:rPr lang="en-US" altLang="zh-CN" dirty="0" smtClean="0"/>
              <a:t>HTTP</a:t>
            </a:r>
            <a:r>
              <a:rPr lang="zh-CN" altLang="en-US" dirty="0" smtClean="0"/>
              <a:t>状态码 </a:t>
            </a:r>
            <a:r>
              <a:rPr lang="en-US" altLang="zh-CN" dirty="0" smtClean="0"/>
              <a:t>?</a:t>
            </a:r>
            <a:endParaRPr lang="zh-CN" altLang="en-US" dirty="0" smtClean="0"/>
          </a:p>
          <a:p>
            <a:pPr lvl="1"/>
            <a:r>
              <a:rPr lang="en-US" altLang="zh-CN" dirty="0" smtClean="0"/>
              <a:t>HTTP</a:t>
            </a:r>
            <a:r>
              <a:rPr lang="zh-CN" altLang="en-US" dirty="0"/>
              <a:t>状态码的含义 </a:t>
            </a:r>
          </a:p>
          <a:p>
            <a:pPr lvl="2"/>
            <a:r>
              <a:rPr lang="zh-CN" altLang="mr-IN" dirty="0" smtClean="0"/>
              <a:t>了解</a:t>
            </a:r>
            <a:r>
              <a:rPr lang="mr-IN" altLang="zh-CN" dirty="0"/>
              <a:t>HTTP</a:t>
            </a:r>
            <a:r>
              <a:rPr lang="zh-CN" altLang="mr-IN" dirty="0"/>
              <a:t>状态码</a:t>
            </a:r>
            <a:r>
              <a:rPr lang="mr-IN" altLang="zh-CN" dirty="0"/>
              <a:t>2**,3**,4**,5** </a:t>
            </a:r>
            <a:r>
              <a:rPr lang="zh-CN" altLang="mr-IN" dirty="0"/>
              <a:t>代表的含义 </a:t>
            </a:r>
            <a:r>
              <a:rPr lang="mr-IN" altLang="zh-CN" dirty="0" smtClean="0"/>
              <a:t>?</a:t>
            </a:r>
            <a:endParaRPr lang="zh-CN" altLang="en-US" dirty="0"/>
          </a:p>
          <a:p>
            <a:pPr lvl="2"/>
            <a:r>
              <a:rPr lang="zh-CN" altLang="en-US" dirty="0" smtClean="0"/>
              <a:t>掌握</a:t>
            </a:r>
            <a:r>
              <a:rPr lang="zh-CN" altLang="en-US" dirty="0"/>
              <a:t>用计算机语言获取</a:t>
            </a:r>
            <a:r>
              <a:rPr lang="en-US" altLang="zh-CN" dirty="0"/>
              <a:t>HTTP</a:t>
            </a:r>
            <a:r>
              <a:rPr lang="zh-CN" altLang="en-US" dirty="0"/>
              <a:t>状态码的方法 </a:t>
            </a:r>
            <a:r>
              <a:rPr lang="en-US" altLang="zh-CN" dirty="0" smtClean="0"/>
              <a:t>?</a:t>
            </a:r>
            <a:endParaRPr lang="en-US" altLang="zh-CN" dirty="0"/>
          </a:p>
        </p:txBody>
      </p:sp>
    </p:spTree>
    <p:extLst>
      <p:ext uri="{BB962C8B-B14F-4D97-AF65-F5344CB8AC3E}">
        <p14:creationId xmlns:p14="http://schemas.microsoft.com/office/powerpoint/2010/main" val="6123061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HTTP</a:t>
            </a:r>
            <a:r>
              <a:rPr kumimoji="1" lang="zh-CN" altLang="en-US" dirty="0" smtClean="0"/>
              <a:t>状态码的分类</a:t>
            </a:r>
            <a:endParaRPr kumimoji="1" lang="zh-CN" altLang="en-US" dirty="0"/>
          </a:p>
        </p:txBody>
      </p:sp>
      <p:sp>
        <p:nvSpPr>
          <p:cNvPr id="3" name="内容占位符 2"/>
          <p:cNvSpPr>
            <a:spLocks noGrp="1"/>
          </p:cNvSpPr>
          <p:nvPr>
            <p:ph idx="1"/>
          </p:nvPr>
        </p:nvSpPr>
        <p:spPr/>
        <p:txBody>
          <a:bodyPr/>
          <a:lstStyle/>
          <a:p>
            <a:r>
              <a:rPr lang="en-US" altLang="zh-CN" dirty="0"/>
              <a:t>HTTP</a:t>
            </a:r>
            <a:r>
              <a:rPr lang="zh-CN" altLang="en-US" dirty="0"/>
              <a:t>状态码的作用是：</a:t>
            </a:r>
            <a:r>
              <a:rPr lang="en-US" altLang="zh-CN" dirty="0"/>
              <a:t>Web</a:t>
            </a:r>
            <a:r>
              <a:rPr lang="zh-CN" altLang="en-US" dirty="0"/>
              <a:t>服务器用来告诉客户端，发生了什么事</a:t>
            </a:r>
            <a:r>
              <a:rPr lang="zh-CN" altLang="en-US" dirty="0" smtClean="0"/>
              <a:t>。</a:t>
            </a:r>
          </a:p>
          <a:p>
            <a:r>
              <a:rPr lang="en-US" altLang="zh-CN" dirty="0"/>
              <a:t>HTTP</a:t>
            </a:r>
            <a:r>
              <a:rPr lang="zh-CN" altLang="en-US" dirty="0"/>
              <a:t>状态码被分为五大类， 目前我们使用的</a:t>
            </a:r>
            <a:r>
              <a:rPr lang="en-US" altLang="zh-CN" dirty="0"/>
              <a:t>HTTP</a:t>
            </a:r>
            <a:r>
              <a:rPr lang="zh-CN" altLang="en-US" dirty="0"/>
              <a:t>协议版本是</a:t>
            </a:r>
            <a:r>
              <a:rPr lang="en-US" altLang="zh-CN" dirty="0"/>
              <a:t>1.1</a:t>
            </a:r>
            <a:r>
              <a:rPr lang="zh-CN" altLang="en-US" dirty="0"/>
              <a:t>， 支持以下的状态码</a:t>
            </a:r>
            <a:r>
              <a:rPr lang="zh-CN" altLang="en-US" dirty="0" smtClean="0"/>
              <a:t>。</a:t>
            </a:r>
          </a:p>
          <a:p>
            <a:pPr lvl="1"/>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49706819"/>
              </p:ext>
            </p:extLst>
          </p:nvPr>
        </p:nvGraphicFramePr>
        <p:xfrm>
          <a:off x="983432" y="2996952"/>
          <a:ext cx="10081119" cy="2304258"/>
        </p:xfrm>
        <a:graphic>
          <a:graphicData uri="http://schemas.openxmlformats.org/drawingml/2006/table">
            <a:tbl>
              <a:tblPr firstRow="1" bandRow="1">
                <a:tableStyleId>{5C22544A-7EE6-4342-B048-85BDC9FD1C3A}</a:tableStyleId>
              </a:tblPr>
              <a:tblGrid>
                <a:gridCol w="3360373"/>
                <a:gridCol w="3360373"/>
                <a:gridCol w="3360373"/>
              </a:tblGrid>
              <a:tr h="384043">
                <a:tc>
                  <a:txBody>
                    <a:bodyPr/>
                    <a:lstStyle/>
                    <a:p>
                      <a:endParaRPr lang="zh-CN" altLang="en-US" dirty="0"/>
                    </a:p>
                  </a:txBody>
                  <a:tcPr/>
                </a:tc>
                <a:tc>
                  <a:txBody>
                    <a:bodyPr/>
                    <a:lstStyle/>
                    <a:p>
                      <a:r>
                        <a:rPr lang="zh-CN" altLang="en-US" dirty="0" smtClean="0"/>
                        <a:t>已定义范围</a:t>
                      </a:r>
                      <a:endParaRPr lang="zh-CN" altLang="en-US" dirty="0"/>
                    </a:p>
                  </a:txBody>
                  <a:tcPr/>
                </a:tc>
                <a:tc>
                  <a:txBody>
                    <a:bodyPr/>
                    <a:lstStyle/>
                    <a:p>
                      <a:r>
                        <a:rPr lang="zh-CN" altLang="en-US" dirty="0" smtClean="0"/>
                        <a:t>分类</a:t>
                      </a:r>
                      <a:endParaRPr lang="zh-CN" altLang="en-US" dirty="0"/>
                    </a:p>
                  </a:txBody>
                  <a:tcPr/>
                </a:tc>
              </a:tr>
              <a:tr h="384043">
                <a:tc>
                  <a:txBody>
                    <a:bodyPr/>
                    <a:lstStyle/>
                    <a:p>
                      <a:r>
                        <a:rPr lang="en-US" altLang="zh-CN" dirty="0" smtClean="0"/>
                        <a:t>1XX</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altLang="zh-CN" sz="1800" kern="1200" dirty="0" smtClean="0">
                          <a:solidFill>
                            <a:schemeClr val="dk1"/>
                          </a:solidFill>
                          <a:latin typeface="+mn-lt"/>
                          <a:ea typeface="+mn-ea"/>
                          <a:cs typeface="+mn-cs"/>
                        </a:rPr>
                        <a:t>100-101</a:t>
                      </a:r>
                      <a:endParaRPr lang="zh-CN" altLang="fi-FI" sz="1800" kern="1200" dirty="0" smtClean="0">
                        <a:solidFill>
                          <a:schemeClr val="dk1"/>
                        </a:solidFill>
                        <a:latin typeface="+mn-lt"/>
                        <a:ea typeface="+mn-ea"/>
                        <a:cs typeface="+mn-cs"/>
                      </a:endParaRPr>
                    </a:p>
                  </a:txBody>
                  <a:tcPr/>
                </a:tc>
                <a:tc>
                  <a:txBody>
                    <a:bodyPr/>
                    <a:lstStyle/>
                    <a:p>
                      <a:r>
                        <a:rPr lang="zh-CN" altLang="en-US" dirty="0" smtClean="0"/>
                        <a:t>信息提示</a:t>
                      </a:r>
                      <a:endParaRPr lang="zh-CN" altLang="en-US" dirty="0"/>
                    </a:p>
                  </a:txBody>
                  <a:tcPr/>
                </a:tc>
              </a:tr>
              <a:tr h="384043">
                <a:tc>
                  <a:txBody>
                    <a:bodyPr/>
                    <a:lstStyle/>
                    <a:p>
                      <a:r>
                        <a:rPr lang="en-US" altLang="zh-CN" dirty="0" smtClean="0"/>
                        <a:t>2XX</a:t>
                      </a:r>
                      <a:endParaRPr lang="zh-CN" altLang="en-US" dirty="0"/>
                    </a:p>
                  </a:txBody>
                  <a:tcPr/>
                </a:tc>
                <a:tc>
                  <a:txBody>
                    <a:bodyPr/>
                    <a:lstStyle/>
                    <a:p>
                      <a:r>
                        <a:rPr lang="is-IS" altLang="zh-CN" sz="1800" kern="1200" dirty="0" smtClean="0">
                          <a:solidFill>
                            <a:schemeClr val="dk1"/>
                          </a:solidFill>
                          <a:latin typeface="+mn-lt"/>
                          <a:ea typeface="+mn-ea"/>
                          <a:cs typeface="+mn-cs"/>
                        </a:rPr>
                        <a:t>200-206</a:t>
                      </a:r>
                      <a:endParaRPr lang="zh-CN" altLang="en-US" dirty="0"/>
                    </a:p>
                  </a:txBody>
                  <a:tcPr/>
                </a:tc>
                <a:tc>
                  <a:txBody>
                    <a:bodyPr/>
                    <a:lstStyle/>
                    <a:p>
                      <a:r>
                        <a:rPr lang="zh-CN" altLang="en-US" dirty="0" smtClean="0"/>
                        <a:t>成功</a:t>
                      </a:r>
                      <a:endParaRPr lang="zh-CN" altLang="en-US" dirty="0"/>
                    </a:p>
                  </a:txBody>
                  <a:tcPr/>
                </a:tc>
              </a:tr>
              <a:tr h="384043">
                <a:tc>
                  <a:txBody>
                    <a:bodyPr/>
                    <a:lstStyle/>
                    <a:p>
                      <a:r>
                        <a:rPr lang="en-US" altLang="zh-CN" sz="1800" kern="1200" dirty="0" smtClean="0">
                          <a:solidFill>
                            <a:schemeClr val="dk1"/>
                          </a:solidFill>
                          <a:latin typeface="+mn-lt"/>
                          <a:ea typeface="+mn-ea"/>
                          <a:cs typeface="+mn-cs"/>
                        </a:rPr>
                        <a:t>3XX</a:t>
                      </a:r>
                      <a:endParaRPr lang="zh-CN" altLang="en-US" dirty="0"/>
                    </a:p>
                  </a:txBody>
                  <a:tcPr/>
                </a:tc>
                <a:tc>
                  <a:txBody>
                    <a:bodyPr/>
                    <a:lstStyle/>
                    <a:p>
                      <a:r>
                        <a:rPr lang="en-US" altLang="zh-CN" dirty="0" smtClean="0"/>
                        <a:t>300-307</a:t>
                      </a:r>
                      <a:endParaRPr lang="zh-CN" altLang="en-US" dirty="0"/>
                    </a:p>
                  </a:txBody>
                  <a:tcPr/>
                </a:tc>
                <a:tc>
                  <a:txBody>
                    <a:bodyPr/>
                    <a:lstStyle/>
                    <a:p>
                      <a:r>
                        <a:rPr lang="zh-CN" altLang="en-US" dirty="0" smtClean="0"/>
                        <a:t>重定向</a:t>
                      </a:r>
                      <a:endParaRPr lang="zh-CN" altLang="en-US" dirty="0"/>
                    </a:p>
                  </a:txBody>
                  <a:tcPr/>
                </a:tc>
              </a:tr>
              <a:tr h="384043">
                <a:tc>
                  <a:txBody>
                    <a:bodyPr/>
                    <a:lstStyle/>
                    <a:p>
                      <a:r>
                        <a:rPr lang="en-US" altLang="zh-CN" dirty="0" smtClean="0"/>
                        <a:t>4XX</a:t>
                      </a:r>
                      <a:endParaRPr lang="zh-CN" altLang="en-US" dirty="0"/>
                    </a:p>
                  </a:txBody>
                  <a:tcPr/>
                </a:tc>
                <a:tc>
                  <a:txBody>
                    <a:bodyPr/>
                    <a:lstStyle/>
                    <a:p>
                      <a:r>
                        <a:rPr lang="mr-IN" altLang="zh-CN" sz="1800" kern="1200" dirty="0" smtClean="0">
                          <a:solidFill>
                            <a:schemeClr val="dk1"/>
                          </a:solidFill>
                          <a:latin typeface="+mn-lt"/>
                          <a:ea typeface="+mn-ea"/>
                          <a:cs typeface="+mn-cs"/>
                        </a:rPr>
                        <a:t>400-41</a:t>
                      </a:r>
                      <a:r>
                        <a:rPr lang="en-US" altLang="zh-CN" sz="1800" kern="1200" dirty="0" smtClean="0">
                          <a:solidFill>
                            <a:schemeClr val="dk1"/>
                          </a:solidFill>
                          <a:latin typeface="+mn-lt"/>
                          <a:ea typeface="+mn-ea"/>
                          <a:cs typeface="+mn-cs"/>
                        </a:rPr>
                        <a:t>7</a:t>
                      </a:r>
                      <a:endParaRPr lang="zh-CN" altLang="en-US" dirty="0"/>
                    </a:p>
                  </a:txBody>
                  <a:tcPr/>
                </a:tc>
                <a:tc>
                  <a:txBody>
                    <a:bodyPr/>
                    <a:lstStyle/>
                    <a:p>
                      <a:r>
                        <a:rPr lang="zh-CN" altLang="en-US" dirty="0" smtClean="0"/>
                        <a:t>客户端错误</a:t>
                      </a:r>
                      <a:endParaRPr lang="zh-CN" altLang="en-US" dirty="0"/>
                    </a:p>
                  </a:txBody>
                  <a:tcPr/>
                </a:tc>
              </a:tr>
              <a:tr h="384043">
                <a:tc>
                  <a:txBody>
                    <a:bodyPr/>
                    <a:lstStyle/>
                    <a:p>
                      <a:r>
                        <a:rPr lang="en-US" altLang="zh-CN" dirty="0" smtClean="0"/>
                        <a:t>5XX</a:t>
                      </a:r>
                      <a:endParaRPr lang="zh-CN" altLang="en-US" dirty="0"/>
                    </a:p>
                  </a:txBody>
                  <a:tcPr/>
                </a:tc>
                <a:tc>
                  <a:txBody>
                    <a:bodyPr/>
                    <a:lstStyle/>
                    <a:p>
                      <a:r>
                        <a:rPr lang="en-US" altLang="zh-CN" dirty="0" smtClean="0"/>
                        <a:t>500-505</a:t>
                      </a:r>
                      <a:endParaRPr lang="zh-CN" altLang="en-US" dirty="0"/>
                    </a:p>
                  </a:txBody>
                  <a:tcPr/>
                </a:tc>
                <a:tc>
                  <a:txBody>
                    <a:bodyPr/>
                    <a:lstStyle/>
                    <a:p>
                      <a:r>
                        <a:rPr lang="zh-CN" altLang="en-US" dirty="0" smtClean="0"/>
                        <a:t>服务端错误</a:t>
                      </a:r>
                      <a:endParaRPr lang="zh-CN" altLang="en-US" dirty="0"/>
                    </a:p>
                  </a:txBody>
                  <a:tcPr/>
                </a:tc>
              </a:tr>
            </a:tbl>
          </a:graphicData>
        </a:graphic>
      </p:graphicFrame>
    </p:spTree>
    <p:extLst>
      <p:ext uri="{BB962C8B-B14F-4D97-AF65-F5344CB8AC3E}">
        <p14:creationId xmlns:p14="http://schemas.microsoft.com/office/powerpoint/2010/main" val="21209610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状态码的分类（续）</a:t>
            </a:r>
            <a:endParaRPr kumimoji="1" lang="zh-CN" altLang="en-US" dirty="0"/>
          </a:p>
        </p:txBody>
      </p:sp>
      <p:sp>
        <p:nvSpPr>
          <p:cNvPr id="3" name="内容占位符 2"/>
          <p:cNvSpPr>
            <a:spLocks noGrp="1"/>
          </p:cNvSpPr>
          <p:nvPr>
            <p:ph idx="1"/>
          </p:nvPr>
        </p:nvSpPr>
        <p:spPr/>
        <p:txBody>
          <a:bodyPr/>
          <a:lstStyle/>
          <a:p>
            <a:r>
              <a:rPr lang="zh-CN" altLang="en-US" b="1" dirty="0"/>
              <a:t>常见的状态</a:t>
            </a:r>
            <a:r>
              <a:rPr lang="zh-CN" altLang="en-US" b="1" dirty="0" smtClean="0"/>
              <a:t>码</a:t>
            </a:r>
          </a:p>
          <a:p>
            <a:pPr lvl="1"/>
            <a:r>
              <a:rPr lang="en-US" altLang="zh-CN" dirty="0"/>
              <a:t>200 OK </a:t>
            </a:r>
            <a:r>
              <a:rPr lang="zh-CN" altLang="en-US" dirty="0"/>
              <a:t>服务器成功处理了请求（这个是我们见到最多的</a:t>
            </a:r>
            <a:r>
              <a:rPr lang="zh-CN" altLang="en-US" dirty="0" smtClean="0"/>
              <a:t>）</a:t>
            </a:r>
          </a:p>
          <a:p>
            <a:pPr lvl="1"/>
            <a:r>
              <a:rPr lang="en-US" altLang="zh-CN" dirty="0"/>
              <a:t>301/302 Moved Permanently</a:t>
            </a:r>
            <a:r>
              <a:rPr lang="zh-CN" altLang="en-US" dirty="0"/>
              <a:t>（重定向）请求的</a:t>
            </a:r>
            <a:r>
              <a:rPr lang="en-US" altLang="zh-CN" dirty="0"/>
              <a:t>URL</a:t>
            </a:r>
            <a:r>
              <a:rPr lang="zh-CN" altLang="en-US" dirty="0"/>
              <a:t>已移走。</a:t>
            </a:r>
            <a:r>
              <a:rPr lang="en-US" altLang="zh-CN" dirty="0"/>
              <a:t>Response</a:t>
            </a:r>
            <a:r>
              <a:rPr lang="zh-CN" altLang="en-US" dirty="0"/>
              <a:t>中应该包含一个</a:t>
            </a:r>
            <a:r>
              <a:rPr lang="en-US" altLang="zh-CN" dirty="0"/>
              <a:t>Location URL, </a:t>
            </a:r>
            <a:r>
              <a:rPr lang="zh-CN" altLang="en-US" dirty="0"/>
              <a:t>说明资源现在所处的</a:t>
            </a:r>
            <a:r>
              <a:rPr lang="zh-CN" altLang="en-US" dirty="0" smtClean="0"/>
              <a:t>位置</a:t>
            </a:r>
          </a:p>
          <a:p>
            <a:pPr lvl="1"/>
            <a:r>
              <a:rPr lang="en-US" altLang="zh-CN" dirty="0"/>
              <a:t>304 Not Modified</a:t>
            </a:r>
            <a:r>
              <a:rPr lang="zh-CN" altLang="en-US" dirty="0"/>
              <a:t>（未修改）客户的缓存资源是最新的， 要客户端使用</a:t>
            </a:r>
            <a:r>
              <a:rPr lang="zh-CN" altLang="en-US" dirty="0" smtClean="0"/>
              <a:t>缓存</a:t>
            </a:r>
          </a:p>
          <a:p>
            <a:pPr lvl="1"/>
            <a:r>
              <a:rPr lang="en-US" altLang="zh-CN" dirty="0"/>
              <a:t>404 Not Found </a:t>
            </a:r>
            <a:r>
              <a:rPr lang="zh-CN" altLang="en-US" dirty="0"/>
              <a:t>未找到</a:t>
            </a:r>
            <a:r>
              <a:rPr lang="zh-CN" altLang="en-US" dirty="0" smtClean="0"/>
              <a:t>资源</a:t>
            </a:r>
          </a:p>
          <a:p>
            <a:pPr lvl="1"/>
            <a:r>
              <a:rPr lang="en-US" altLang="zh-CN" dirty="0"/>
              <a:t>501 Internal Server Error</a:t>
            </a:r>
            <a:r>
              <a:rPr lang="zh-CN" altLang="en-US" dirty="0"/>
              <a:t>服务器遇到一个错误，使其无法对请求提供服务</a:t>
            </a:r>
            <a:endParaRPr kumimoji="1" lang="zh-CN" altLang="en-US" dirty="0"/>
          </a:p>
        </p:txBody>
      </p:sp>
    </p:spTree>
    <p:extLst>
      <p:ext uri="{BB962C8B-B14F-4D97-AF65-F5344CB8AC3E}">
        <p14:creationId xmlns:p14="http://schemas.microsoft.com/office/powerpoint/2010/main" val="525277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状态码的含义 </a:t>
            </a:r>
            <a:r>
              <a:rPr kumimoji="1" lang="en-US" altLang="zh-CN" dirty="0" smtClean="0"/>
              <a:t>-</a:t>
            </a:r>
            <a:r>
              <a:rPr kumimoji="1" lang="zh-CN" altLang="en-US" dirty="0" smtClean="0"/>
              <a:t> </a:t>
            </a:r>
            <a:r>
              <a:rPr kumimoji="1" lang="en-US" altLang="zh-CN" dirty="0" smtClean="0"/>
              <a:t>1XX</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78453987"/>
              </p:ext>
            </p:extLst>
          </p:nvPr>
        </p:nvGraphicFramePr>
        <p:xfrm>
          <a:off x="695400" y="1124745"/>
          <a:ext cx="10729191" cy="2763680"/>
        </p:xfrm>
        <a:graphic>
          <a:graphicData uri="http://schemas.openxmlformats.org/drawingml/2006/table">
            <a:tbl>
              <a:tblPr>
                <a:tableStyleId>{616DA210-FB5B-4158-B5E0-FEB733F419BA}</a:tableStyleId>
              </a:tblPr>
              <a:tblGrid>
                <a:gridCol w="3576397"/>
                <a:gridCol w="3576397"/>
                <a:gridCol w="3576397"/>
              </a:tblGrid>
              <a:tr h="279075">
                <a:tc>
                  <a:txBody>
                    <a:bodyPr/>
                    <a:lstStyle/>
                    <a:p>
                      <a:pPr algn="l" fontAlgn="b"/>
                      <a:r>
                        <a:rPr lang="zh-CN" altLang="en-US" sz="2400" u="none" strike="noStrike" dirty="0">
                          <a:effectLst/>
                        </a:rPr>
                        <a:t>状态码</a:t>
                      </a:r>
                      <a:endParaRPr lang="zh-CN" altLang="en-US" sz="2400" b="0" i="0" u="none" strike="noStrike" dirty="0">
                        <a:solidFill>
                          <a:srgbClr val="000000"/>
                        </a:solidFill>
                        <a:effectLst/>
                        <a:latin typeface="宋体" charset="0"/>
                      </a:endParaRPr>
                    </a:p>
                  </a:txBody>
                  <a:tcPr marL="12700" marR="12700" marT="12700" marB="0"/>
                </a:tc>
                <a:tc>
                  <a:txBody>
                    <a:bodyPr/>
                    <a:lstStyle/>
                    <a:p>
                      <a:pPr algn="l" fontAlgn="b"/>
                      <a:r>
                        <a:rPr lang="zh-CN" altLang="en-US" sz="2400" u="none" strike="noStrike">
                          <a:effectLst/>
                        </a:rPr>
                        <a:t> 状态消息</a:t>
                      </a:r>
                      <a:endParaRPr lang="zh-CN" altLang="en-US" sz="2400" b="0" i="0" u="none" strike="noStrike">
                        <a:solidFill>
                          <a:srgbClr val="000000"/>
                        </a:solidFill>
                        <a:effectLst/>
                        <a:latin typeface="宋体" charset="0"/>
                      </a:endParaRPr>
                    </a:p>
                  </a:txBody>
                  <a:tcPr marL="12700" marR="12700" marT="12700" marB="0"/>
                </a:tc>
                <a:tc>
                  <a:txBody>
                    <a:bodyPr/>
                    <a:lstStyle/>
                    <a:p>
                      <a:pPr algn="l" fontAlgn="b"/>
                      <a:r>
                        <a:rPr lang="zh-CN" altLang="en-US" sz="2400" u="none" strike="noStrike">
                          <a:effectLst/>
                        </a:rPr>
                        <a:t> 含义</a:t>
                      </a:r>
                      <a:endParaRPr lang="zh-CN" altLang="en-US" sz="2400" b="0" i="0" u="none" strike="noStrike">
                        <a:solidFill>
                          <a:srgbClr val="000000"/>
                        </a:solidFill>
                        <a:effectLst/>
                        <a:latin typeface="宋体" charset="0"/>
                      </a:endParaRPr>
                    </a:p>
                  </a:txBody>
                  <a:tcPr marL="12700" marR="12700" marT="12700" marB="0"/>
                </a:tc>
              </a:tr>
              <a:tr h="871408">
                <a:tc>
                  <a:txBody>
                    <a:bodyPr/>
                    <a:lstStyle/>
                    <a:p>
                      <a:pPr algn="l" fontAlgn="b"/>
                      <a:r>
                        <a:rPr lang="is-IS" sz="2400" u="none" strike="noStrike" dirty="0">
                          <a:effectLst/>
                        </a:rPr>
                        <a:t>100</a:t>
                      </a:r>
                      <a:endParaRPr lang="is-IS" sz="2400" b="0" i="0" u="none" strike="noStrike" dirty="0">
                        <a:solidFill>
                          <a:srgbClr val="000000"/>
                        </a:solidFill>
                        <a:effectLst/>
                        <a:latin typeface="宋体" charset="0"/>
                      </a:endParaRPr>
                    </a:p>
                  </a:txBody>
                  <a:tcPr marL="12700" marR="12700" marT="12700" marB="0"/>
                </a:tc>
                <a:tc>
                  <a:txBody>
                    <a:bodyPr/>
                    <a:lstStyle/>
                    <a:p>
                      <a:pPr algn="l" fontAlgn="b"/>
                      <a:r>
                        <a:rPr lang="mr-IN" sz="2400" u="none" strike="noStrike">
                          <a:effectLst/>
                        </a:rPr>
                        <a:t>Continue(继续)</a:t>
                      </a:r>
                      <a:endParaRPr lang="mr-IN" sz="2400" b="0" i="0" u="none" strike="noStrike">
                        <a:solidFill>
                          <a:srgbClr val="000000"/>
                        </a:solidFill>
                        <a:effectLst/>
                        <a:latin typeface="宋体" charset="0"/>
                      </a:endParaRPr>
                    </a:p>
                  </a:txBody>
                  <a:tcPr marL="12700" marR="12700" marT="12700" marB="0"/>
                </a:tc>
                <a:tc>
                  <a:txBody>
                    <a:bodyPr/>
                    <a:lstStyle/>
                    <a:p>
                      <a:pPr algn="l" fontAlgn="b"/>
                      <a:r>
                        <a:rPr lang="zh-CN" altLang="en-US" sz="2400" u="none" strike="noStrike" dirty="0">
                          <a:effectLst/>
                        </a:rPr>
                        <a:t>收到了请求的起始部分，客户端应该继续请求</a:t>
                      </a:r>
                      <a:endParaRPr lang="zh-CN" altLang="en-US" sz="2400" b="0" i="0" u="none" strike="noStrike" dirty="0">
                        <a:solidFill>
                          <a:srgbClr val="000000"/>
                        </a:solidFill>
                        <a:effectLst/>
                        <a:latin typeface="宋体" charset="0"/>
                      </a:endParaRPr>
                    </a:p>
                  </a:txBody>
                  <a:tcPr marL="12700" marR="12700" marT="12700" marB="0"/>
                </a:tc>
              </a:tr>
              <a:tr h="1513812">
                <a:tc>
                  <a:txBody>
                    <a:bodyPr/>
                    <a:lstStyle/>
                    <a:p>
                      <a:pPr algn="l" fontAlgn="b"/>
                      <a:r>
                        <a:rPr lang="fi-FI" sz="2400" u="none" strike="noStrike" dirty="0">
                          <a:effectLst/>
                        </a:rPr>
                        <a:t>101</a:t>
                      </a:r>
                      <a:endParaRPr lang="fi-FI" sz="2400" b="0" i="0" u="none" strike="noStrike" dirty="0">
                        <a:solidFill>
                          <a:srgbClr val="000000"/>
                        </a:solidFill>
                        <a:effectLst/>
                        <a:latin typeface="宋体" charset="0"/>
                      </a:endParaRPr>
                    </a:p>
                  </a:txBody>
                  <a:tcPr marL="12700" marR="12700" marT="12700" marB="0"/>
                </a:tc>
                <a:tc>
                  <a:txBody>
                    <a:bodyPr/>
                    <a:lstStyle/>
                    <a:p>
                      <a:pPr algn="l" fontAlgn="b"/>
                      <a:r>
                        <a:rPr lang="en-US" sz="2400" u="none" strike="noStrike" dirty="0">
                          <a:effectLst/>
                        </a:rPr>
                        <a:t>Switching </a:t>
                      </a:r>
                      <a:r>
                        <a:rPr lang="en-US" sz="2400" u="none" strike="noStrike" dirty="0" err="1">
                          <a:effectLst/>
                        </a:rPr>
                        <a:t>Protocols（切换协议</a:t>
                      </a:r>
                      <a:r>
                        <a:rPr lang="en-US" sz="2400" u="none" strike="noStrike" dirty="0">
                          <a:effectLst/>
                        </a:rPr>
                        <a:t>）</a:t>
                      </a:r>
                      <a:endParaRPr lang="en-US" sz="2400" b="0" i="0" u="none" strike="noStrike" dirty="0">
                        <a:solidFill>
                          <a:srgbClr val="000000"/>
                        </a:solidFill>
                        <a:effectLst/>
                        <a:latin typeface="宋体" charset="0"/>
                      </a:endParaRPr>
                    </a:p>
                  </a:txBody>
                  <a:tcPr marL="12700" marR="12700" marT="12700" marB="0"/>
                </a:tc>
                <a:tc>
                  <a:txBody>
                    <a:bodyPr/>
                    <a:lstStyle/>
                    <a:p>
                      <a:pPr algn="l" fontAlgn="b"/>
                      <a:r>
                        <a:rPr lang="zh-CN" altLang="en-US" sz="2400" u="none" strike="noStrike" dirty="0">
                          <a:effectLst/>
                        </a:rPr>
                        <a:t>服务器正根据客户端的指示将协议切换成</a:t>
                      </a:r>
                      <a:r>
                        <a:rPr lang="en-US" altLang="zh-CN" sz="2400" u="none" strike="noStrike" dirty="0">
                          <a:effectLst/>
                        </a:rPr>
                        <a:t>Update Header</a:t>
                      </a:r>
                      <a:r>
                        <a:rPr lang="zh-CN" altLang="en-US" sz="2400" u="none" strike="noStrike" dirty="0">
                          <a:effectLst/>
                        </a:rPr>
                        <a:t>列出的协议</a:t>
                      </a:r>
                      <a:endParaRPr lang="zh-CN" altLang="en-US" sz="2400" b="0" i="0" u="none" strike="noStrike" dirty="0">
                        <a:solidFill>
                          <a:srgbClr val="000000"/>
                        </a:solidFill>
                        <a:effectLst/>
                        <a:latin typeface="宋体" charset="0"/>
                      </a:endParaRPr>
                    </a:p>
                  </a:txBody>
                  <a:tcPr marL="12700" marR="12700" marT="12700" marB="0"/>
                </a:tc>
              </a:tr>
            </a:tbl>
          </a:graphicData>
        </a:graphic>
      </p:graphicFrame>
    </p:spTree>
    <p:extLst>
      <p:ext uri="{BB962C8B-B14F-4D97-AF65-F5344CB8AC3E}">
        <p14:creationId xmlns:p14="http://schemas.microsoft.com/office/powerpoint/2010/main" val="6103310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状态码的含义 </a:t>
            </a:r>
            <a:r>
              <a:rPr kumimoji="1" lang="en-US" altLang="zh-CN" dirty="0"/>
              <a:t>-</a:t>
            </a:r>
            <a:r>
              <a:rPr kumimoji="1" lang="zh-CN" altLang="en-US" dirty="0"/>
              <a:t> </a:t>
            </a:r>
            <a:r>
              <a:rPr kumimoji="1" lang="en-US" altLang="zh-CN" dirty="0" smtClean="0"/>
              <a:t>2XX</a:t>
            </a:r>
            <a:endParaRPr kumimoji="1"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927868743"/>
              </p:ext>
            </p:extLst>
          </p:nvPr>
        </p:nvGraphicFramePr>
        <p:xfrm>
          <a:off x="609600" y="1124743"/>
          <a:ext cx="10972800" cy="5170574"/>
        </p:xfrm>
        <a:graphic>
          <a:graphicData uri="http://schemas.openxmlformats.org/drawingml/2006/table">
            <a:tbl>
              <a:tblPr>
                <a:tableStyleId>{5940675A-B579-460E-94D1-54222C63F5DA}</a:tableStyleId>
              </a:tblPr>
              <a:tblGrid>
                <a:gridCol w="1093912"/>
                <a:gridCol w="3168352"/>
                <a:gridCol w="6710536"/>
              </a:tblGrid>
              <a:tr h="299778">
                <a:tc>
                  <a:txBody>
                    <a:bodyPr/>
                    <a:lstStyle/>
                    <a:p>
                      <a:pPr algn="l" fontAlgn="b"/>
                      <a:r>
                        <a:rPr lang="zh-CN" altLang="en-US" sz="2000" u="none" strike="noStrike">
                          <a:effectLst/>
                        </a:rPr>
                        <a:t>状态码</a:t>
                      </a:r>
                      <a:endParaRPr lang="zh-CN" altLang="en-US" sz="2000" b="0" i="0" u="none" strike="noStrike">
                        <a:solidFill>
                          <a:srgbClr val="000000"/>
                        </a:solidFill>
                        <a:effectLst/>
                        <a:latin typeface="宋体" charset="0"/>
                      </a:endParaRPr>
                    </a:p>
                  </a:txBody>
                  <a:tcPr marL="8203" marR="8203" marT="8203" marB="0"/>
                </a:tc>
                <a:tc>
                  <a:txBody>
                    <a:bodyPr/>
                    <a:lstStyle/>
                    <a:p>
                      <a:pPr algn="l" fontAlgn="b"/>
                      <a:r>
                        <a:rPr lang="zh-CN" altLang="en-US" sz="2000" u="none" strike="noStrike">
                          <a:effectLst/>
                        </a:rPr>
                        <a:t>状态消息</a:t>
                      </a:r>
                      <a:endParaRPr lang="zh-CN" altLang="en-US" sz="2000" b="0" i="0" u="none" strike="noStrike">
                        <a:solidFill>
                          <a:srgbClr val="000000"/>
                        </a:solidFill>
                        <a:effectLst/>
                        <a:latin typeface="宋体" charset="0"/>
                      </a:endParaRPr>
                    </a:p>
                  </a:txBody>
                  <a:tcPr marL="8203" marR="8203" marT="8203" marB="0"/>
                </a:tc>
                <a:tc>
                  <a:txBody>
                    <a:bodyPr/>
                    <a:lstStyle/>
                    <a:p>
                      <a:pPr algn="l" fontAlgn="b"/>
                      <a:r>
                        <a:rPr lang="zh-CN" altLang="en-US" sz="2000" u="none" strike="noStrike">
                          <a:effectLst/>
                        </a:rPr>
                        <a:t>含义</a:t>
                      </a:r>
                      <a:endParaRPr lang="zh-CN" altLang="en-US" sz="2000" b="0" i="0" u="none" strike="noStrike">
                        <a:solidFill>
                          <a:srgbClr val="000000"/>
                        </a:solidFill>
                        <a:effectLst/>
                        <a:latin typeface="宋体" charset="0"/>
                      </a:endParaRPr>
                    </a:p>
                  </a:txBody>
                  <a:tcPr marL="8203" marR="8203" marT="8203" marB="0"/>
                </a:tc>
              </a:tr>
              <a:tr h="505165">
                <a:tc>
                  <a:txBody>
                    <a:bodyPr/>
                    <a:lstStyle/>
                    <a:p>
                      <a:pPr algn="l" fontAlgn="b"/>
                      <a:r>
                        <a:rPr lang="is-IS" sz="2000" u="none" strike="noStrike">
                          <a:effectLst/>
                        </a:rPr>
                        <a:t>200</a:t>
                      </a:r>
                      <a:endParaRPr lang="is-IS" sz="2000" b="0" i="0" u="none" strike="noStrike">
                        <a:solidFill>
                          <a:srgbClr val="000000"/>
                        </a:solidFill>
                        <a:effectLst/>
                        <a:latin typeface="宋体" charset="0"/>
                      </a:endParaRPr>
                    </a:p>
                  </a:txBody>
                  <a:tcPr marL="8203" marR="8203" marT="8203" marB="0"/>
                </a:tc>
                <a:tc>
                  <a:txBody>
                    <a:bodyPr/>
                    <a:lstStyle/>
                    <a:p>
                      <a:pPr algn="l" fontAlgn="b"/>
                      <a:r>
                        <a:rPr lang="en-US" sz="2000" u="none" strike="noStrike">
                          <a:effectLst/>
                        </a:rPr>
                        <a:t>OK</a:t>
                      </a:r>
                      <a:endParaRPr lang="en-US" sz="2000" b="0" i="0" u="none" strike="noStrike">
                        <a:solidFill>
                          <a:srgbClr val="000000"/>
                        </a:solidFill>
                        <a:effectLst/>
                        <a:latin typeface="宋体" charset="0"/>
                      </a:endParaRPr>
                    </a:p>
                  </a:txBody>
                  <a:tcPr marL="8203" marR="8203" marT="8203" marB="0"/>
                </a:tc>
                <a:tc>
                  <a:txBody>
                    <a:bodyPr/>
                    <a:lstStyle/>
                    <a:p>
                      <a:pPr algn="l" fontAlgn="b"/>
                      <a:r>
                        <a:rPr lang="zh-CN" altLang="en-US" sz="2000" u="none" strike="noStrike">
                          <a:effectLst/>
                        </a:rPr>
                        <a:t>服务器成功处理了请求（这个是我们见到最多的）</a:t>
                      </a:r>
                      <a:endParaRPr lang="zh-CN" altLang="en-US" sz="2000" b="0" i="0" u="none" strike="noStrike">
                        <a:solidFill>
                          <a:srgbClr val="000000"/>
                        </a:solidFill>
                        <a:effectLst/>
                        <a:latin typeface="宋体" charset="0"/>
                      </a:endParaRPr>
                    </a:p>
                  </a:txBody>
                  <a:tcPr marL="8203" marR="8203" marT="8203" marB="0"/>
                </a:tc>
              </a:tr>
              <a:tr h="505165">
                <a:tc>
                  <a:txBody>
                    <a:bodyPr/>
                    <a:lstStyle/>
                    <a:p>
                      <a:pPr algn="l" fontAlgn="b"/>
                      <a:r>
                        <a:rPr lang="is-IS" sz="2000" u="none" strike="noStrike">
                          <a:effectLst/>
                        </a:rPr>
                        <a:t>201</a:t>
                      </a:r>
                      <a:endParaRPr lang="is-IS" sz="2000" b="0" i="0" u="none" strike="noStrike">
                        <a:solidFill>
                          <a:srgbClr val="000000"/>
                        </a:solidFill>
                        <a:effectLst/>
                        <a:latin typeface="宋体" charset="0"/>
                      </a:endParaRPr>
                    </a:p>
                  </a:txBody>
                  <a:tcPr marL="8203" marR="8203" marT="8203" marB="0"/>
                </a:tc>
                <a:tc>
                  <a:txBody>
                    <a:bodyPr/>
                    <a:lstStyle/>
                    <a:p>
                      <a:pPr algn="l" fontAlgn="b"/>
                      <a:r>
                        <a:rPr lang="en-US" sz="2000" u="none" strike="noStrike">
                          <a:effectLst/>
                        </a:rPr>
                        <a:t>Created（已创建）</a:t>
                      </a:r>
                      <a:endParaRPr lang="en-US" sz="2000" b="0" i="0" u="none" strike="noStrike">
                        <a:solidFill>
                          <a:srgbClr val="000000"/>
                        </a:solidFill>
                        <a:effectLst/>
                        <a:latin typeface="宋体" charset="0"/>
                      </a:endParaRPr>
                    </a:p>
                  </a:txBody>
                  <a:tcPr marL="8203" marR="8203" marT="8203" marB="0"/>
                </a:tc>
                <a:tc>
                  <a:txBody>
                    <a:bodyPr/>
                    <a:lstStyle/>
                    <a:p>
                      <a:pPr algn="l" fontAlgn="b"/>
                      <a:r>
                        <a:rPr lang="zh-CN" altLang="en-US" sz="2000" u="none" strike="noStrike">
                          <a:effectLst/>
                        </a:rPr>
                        <a:t>对于那些要服务器创建对象的请求来说，资源已创建完毕。</a:t>
                      </a:r>
                      <a:endParaRPr lang="zh-CN" altLang="en-US" sz="2000" b="0" i="0" u="none" strike="noStrike">
                        <a:solidFill>
                          <a:srgbClr val="000000"/>
                        </a:solidFill>
                        <a:effectLst/>
                        <a:latin typeface="宋体" charset="0"/>
                      </a:endParaRPr>
                    </a:p>
                  </a:txBody>
                  <a:tcPr marL="8203" marR="8203" marT="8203" marB="0"/>
                </a:tc>
              </a:tr>
              <a:tr h="591700">
                <a:tc>
                  <a:txBody>
                    <a:bodyPr/>
                    <a:lstStyle/>
                    <a:p>
                      <a:pPr algn="l" fontAlgn="b"/>
                      <a:r>
                        <a:rPr lang="is-IS" sz="2000" u="none" strike="noStrike">
                          <a:effectLst/>
                        </a:rPr>
                        <a:t>202</a:t>
                      </a:r>
                      <a:endParaRPr lang="is-IS" sz="2000" b="0" i="0" u="none" strike="noStrike">
                        <a:solidFill>
                          <a:srgbClr val="000000"/>
                        </a:solidFill>
                        <a:effectLst/>
                        <a:latin typeface="宋体" charset="0"/>
                      </a:endParaRPr>
                    </a:p>
                  </a:txBody>
                  <a:tcPr marL="8203" marR="8203" marT="8203" marB="0"/>
                </a:tc>
                <a:tc>
                  <a:txBody>
                    <a:bodyPr/>
                    <a:lstStyle/>
                    <a:p>
                      <a:pPr algn="l" fontAlgn="b"/>
                      <a:r>
                        <a:rPr lang="en-US" sz="2000" u="none" strike="noStrike">
                          <a:effectLst/>
                        </a:rPr>
                        <a:t>Accepted（已接受）</a:t>
                      </a:r>
                      <a:endParaRPr lang="en-US" sz="2000" b="0" i="0" u="none" strike="noStrike">
                        <a:solidFill>
                          <a:srgbClr val="000000"/>
                        </a:solidFill>
                        <a:effectLst/>
                        <a:latin typeface="宋体" charset="0"/>
                      </a:endParaRPr>
                    </a:p>
                  </a:txBody>
                  <a:tcPr marL="8203" marR="8203" marT="8203" marB="0"/>
                </a:tc>
                <a:tc>
                  <a:txBody>
                    <a:bodyPr/>
                    <a:lstStyle/>
                    <a:p>
                      <a:pPr algn="l" fontAlgn="b"/>
                      <a:r>
                        <a:rPr lang="zh-CN" altLang="en-US" sz="2000" u="none" strike="noStrike" dirty="0">
                          <a:effectLst/>
                        </a:rPr>
                        <a:t>请求已接受， 但服务器尚未</a:t>
                      </a:r>
                      <a:r>
                        <a:rPr lang="zh-CN" altLang="en-US" sz="2000" u="none" strike="noStrike" dirty="0" smtClean="0">
                          <a:effectLst/>
                        </a:rPr>
                        <a:t>处理</a:t>
                      </a:r>
                    </a:p>
                    <a:p>
                      <a:pPr algn="l" fontAlgn="b"/>
                      <a:endParaRPr lang="zh-CN" altLang="en-US" sz="2000" b="0" i="0" u="none" strike="noStrike" dirty="0">
                        <a:solidFill>
                          <a:srgbClr val="000000"/>
                        </a:solidFill>
                        <a:effectLst/>
                        <a:latin typeface="宋体" charset="0"/>
                      </a:endParaRPr>
                    </a:p>
                  </a:txBody>
                  <a:tcPr marL="8203" marR="8203" marT="8203" marB="0"/>
                </a:tc>
              </a:tr>
              <a:tr h="903761">
                <a:tc>
                  <a:txBody>
                    <a:bodyPr/>
                    <a:lstStyle/>
                    <a:p>
                      <a:pPr algn="l" fontAlgn="b"/>
                      <a:r>
                        <a:rPr lang="is-IS" sz="2000" u="none" strike="noStrike">
                          <a:effectLst/>
                        </a:rPr>
                        <a:t>203</a:t>
                      </a:r>
                      <a:endParaRPr lang="is-IS" sz="2000" b="0" i="0" u="none" strike="noStrike">
                        <a:solidFill>
                          <a:srgbClr val="000000"/>
                        </a:solidFill>
                        <a:effectLst/>
                        <a:latin typeface="宋体" charset="0"/>
                      </a:endParaRPr>
                    </a:p>
                  </a:txBody>
                  <a:tcPr marL="8203" marR="8203" marT="8203" marB="0"/>
                </a:tc>
                <a:tc>
                  <a:txBody>
                    <a:bodyPr/>
                    <a:lstStyle/>
                    <a:p>
                      <a:pPr algn="l" fontAlgn="b"/>
                      <a:r>
                        <a:rPr lang="en-US" sz="2000" u="none" strike="noStrike">
                          <a:effectLst/>
                        </a:rPr>
                        <a:t>Non-Authoritative Information（非权威信息）</a:t>
                      </a:r>
                      <a:endParaRPr lang="en-US" sz="2000" b="0" i="0" u="none" strike="noStrike">
                        <a:solidFill>
                          <a:srgbClr val="000000"/>
                        </a:solidFill>
                        <a:effectLst/>
                        <a:latin typeface="宋体" charset="0"/>
                      </a:endParaRPr>
                    </a:p>
                  </a:txBody>
                  <a:tcPr marL="8203" marR="8203" marT="8203" marB="0"/>
                </a:tc>
                <a:tc>
                  <a:txBody>
                    <a:bodyPr/>
                    <a:lstStyle/>
                    <a:p>
                      <a:pPr algn="l" fontAlgn="b"/>
                      <a:r>
                        <a:rPr lang="zh-CN" altLang="en-US" sz="2000" u="none" strike="noStrike">
                          <a:effectLst/>
                        </a:rPr>
                        <a:t>服务器已将事务成功处理，只是实体</a:t>
                      </a:r>
                      <a:r>
                        <a:rPr lang="en-US" altLang="zh-CN" sz="2000" u="none" strike="noStrike">
                          <a:effectLst/>
                        </a:rPr>
                        <a:t>Header</a:t>
                      </a:r>
                      <a:r>
                        <a:rPr lang="zh-CN" altLang="en-US" sz="2000" u="none" strike="noStrike">
                          <a:effectLst/>
                        </a:rPr>
                        <a:t>包含的信息不是来自原始服务器，而是来自资源的副本。</a:t>
                      </a:r>
                      <a:endParaRPr lang="zh-CN" altLang="en-US" sz="2000" b="0" i="0" u="none" strike="noStrike">
                        <a:solidFill>
                          <a:srgbClr val="000000"/>
                        </a:solidFill>
                        <a:effectLst/>
                        <a:latin typeface="宋体" charset="0"/>
                      </a:endParaRPr>
                    </a:p>
                  </a:txBody>
                  <a:tcPr marL="8203" marR="8203" marT="8203" marB="0"/>
                </a:tc>
              </a:tr>
              <a:tr h="903761">
                <a:tc>
                  <a:txBody>
                    <a:bodyPr/>
                    <a:lstStyle/>
                    <a:p>
                      <a:pPr algn="l" fontAlgn="b"/>
                      <a:r>
                        <a:rPr lang="is-IS" sz="2000" u="none" strike="noStrike">
                          <a:effectLst/>
                        </a:rPr>
                        <a:t>204</a:t>
                      </a:r>
                      <a:endParaRPr lang="is-IS" sz="2000" b="0" i="0" u="none" strike="noStrike">
                        <a:solidFill>
                          <a:srgbClr val="000000"/>
                        </a:solidFill>
                        <a:effectLst/>
                        <a:latin typeface="宋体" charset="0"/>
                      </a:endParaRPr>
                    </a:p>
                  </a:txBody>
                  <a:tcPr marL="8203" marR="8203" marT="8203" marB="0"/>
                </a:tc>
                <a:tc>
                  <a:txBody>
                    <a:bodyPr/>
                    <a:lstStyle/>
                    <a:p>
                      <a:pPr algn="l" fontAlgn="b"/>
                      <a:r>
                        <a:rPr lang="en-US" altLang="zh-CN" sz="2000" u="none" strike="noStrike">
                          <a:effectLst/>
                        </a:rPr>
                        <a:t>No Content(</a:t>
                      </a:r>
                      <a:r>
                        <a:rPr lang="zh-CN" altLang="en-US" sz="2000" u="none" strike="noStrike">
                          <a:effectLst/>
                        </a:rPr>
                        <a:t>没有内容</a:t>
                      </a:r>
                      <a:r>
                        <a:rPr lang="en-US" altLang="zh-CN" sz="2000" u="none" strike="noStrike">
                          <a:effectLst/>
                        </a:rPr>
                        <a:t>)</a:t>
                      </a:r>
                      <a:endParaRPr lang="en-US" altLang="zh-CN" sz="2000" b="0" i="0" u="none" strike="noStrike">
                        <a:solidFill>
                          <a:srgbClr val="000000"/>
                        </a:solidFill>
                        <a:effectLst/>
                        <a:latin typeface="宋体" charset="0"/>
                      </a:endParaRPr>
                    </a:p>
                  </a:txBody>
                  <a:tcPr marL="8203" marR="8203" marT="8203" marB="0"/>
                </a:tc>
                <a:tc>
                  <a:txBody>
                    <a:bodyPr/>
                    <a:lstStyle/>
                    <a:p>
                      <a:pPr algn="l" fontAlgn="b"/>
                      <a:r>
                        <a:rPr lang="en-US" altLang="zh-CN" sz="2000" u="none" strike="noStrike" dirty="0">
                          <a:effectLst/>
                        </a:rPr>
                        <a:t>Response</a:t>
                      </a:r>
                      <a:r>
                        <a:rPr lang="zh-CN" altLang="en-US" sz="2000" u="none" strike="noStrike" dirty="0">
                          <a:effectLst/>
                        </a:rPr>
                        <a:t>中包含一些</a:t>
                      </a:r>
                      <a:r>
                        <a:rPr lang="en-US" altLang="zh-CN" sz="2000" u="none" strike="noStrike" dirty="0">
                          <a:effectLst/>
                        </a:rPr>
                        <a:t>Header</a:t>
                      </a:r>
                      <a:r>
                        <a:rPr lang="zh-CN" altLang="en-US" sz="2000" u="none" strike="noStrike" dirty="0">
                          <a:effectLst/>
                        </a:rPr>
                        <a:t>和一个状态行， 但不包括实体的主题内容（没有</a:t>
                      </a:r>
                      <a:r>
                        <a:rPr lang="en-US" altLang="zh-CN" sz="2000" u="none" strike="noStrike" dirty="0">
                          <a:effectLst/>
                        </a:rPr>
                        <a:t>response body</a:t>
                      </a:r>
                      <a:r>
                        <a:rPr lang="zh-CN" altLang="en-US" sz="2000" u="none" strike="noStrike" dirty="0">
                          <a:effectLst/>
                        </a:rPr>
                        <a:t>）</a:t>
                      </a:r>
                      <a:endParaRPr lang="zh-CN" altLang="en-US" sz="2000" b="0" i="0" u="none" strike="noStrike" dirty="0">
                        <a:solidFill>
                          <a:srgbClr val="000000"/>
                        </a:solidFill>
                        <a:effectLst/>
                        <a:latin typeface="宋体" charset="0"/>
                      </a:endParaRPr>
                    </a:p>
                  </a:txBody>
                  <a:tcPr marL="8203" marR="8203" marT="8203" marB="0"/>
                </a:tc>
              </a:tr>
              <a:tr h="804113">
                <a:tc>
                  <a:txBody>
                    <a:bodyPr/>
                    <a:lstStyle/>
                    <a:p>
                      <a:pPr algn="l" fontAlgn="b"/>
                      <a:r>
                        <a:rPr lang="is-IS" sz="2000" u="none" strike="noStrike">
                          <a:effectLst/>
                        </a:rPr>
                        <a:t>205</a:t>
                      </a:r>
                      <a:endParaRPr lang="is-IS" sz="2000" b="0" i="0" u="none" strike="noStrike">
                        <a:solidFill>
                          <a:srgbClr val="000000"/>
                        </a:solidFill>
                        <a:effectLst/>
                        <a:latin typeface="宋体" charset="0"/>
                      </a:endParaRPr>
                    </a:p>
                  </a:txBody>
                  <a:tcPr marL="8203" marR="8203" marT="8203" marB="0"/>
                </a:tc>
                <a:tc>
                  <a:txBody>
                    <a:bodyPr/>
                    <a:lstStyle/>
                    <a:p>
                      <a:pPr algn="l" fontAlgn="b"/>
                      <a:r>
                        <a:rPr lang="mr-IN" sz="2000" u="none" strike="noStrike">
                          <a:effectLst/>
                        </a:rPr>
                        <a:t>Reset Content(重置内容)</a:t>
                      </a:r>
                      <a:endParaRPr lang="mr-IN" sz="2000" b="0" i="0" u="none" strike="noStrike">
                        <a:solidFill>
                          <a:srgbClr val="000000"/>
                        </a:solidFill>
                        <a:effectLst/>
                        <a:latin typeface="宋体" charset="0"/>
                      </a:endParaRPr>
                    </a:p>
                  </a:txBody>
                  <a:tcPr marL="8203" marR="8203" marT="8203" marB="0"/>
                </a:tc>
                <a:tc>
                  <a:txBody>
                    <a:bodyPr/>
                    <a:lstStyle/>
                    <a:p>
                      <a:pPr algn="l" fontAlgn="b"/>
                      <a:r>
                        <a:rPr lang="zh-CN" altLang="en-US" sz="2000" u="none" strike="noStrike">
                          <a:effectLst/>
                        </a:rPr>
                        <a:t> 另一个主要用于浏览器的代码。意思是浏览器应该重置当前页面上所有的</a:t>
                      </a:r>
                      <a:r>
                        <a:rPr lang="en-US" altLang="zh-CN" sz="2000" u="none" strike="noStrike">
                          <a:effectLst/>
                        </a:rPr>
                        <a:t>HTML</a:t>
                      </a:r>
                      <a:r>
                        <a:rPr lang="zh-CN" altLang="en-US" sz="2000" u="none" strike="noStrike">
                          <a:effectLst/>
                        </a:rPr>
                        <a:t>表单。</a:t>
                      </a:r>
                      <a:endParaRPr lang="zh-CN" altLang="en-US" sz="2000" b="0" i="0" u="none" strike="noStrike">
                        <a:solidFill>
                          <a:srgbClr val="000000"/>
                        </a:solidFill>
                        <a:effectLst/>
                        <a:latin typeface="宋体" charset="0"/>
                      </a:endParaRPr>
                    </a:p>
                  </a:txBody>
                  <a:tcPr marL="8203" marR="8203" marT="8203" marB="0"/>
                </a:tc>
              </a:tr>
              <a:tr h="591700">
                <a:tc>
                  <a:txBody>
                    <a:bodyPr/>
                    <a:lstStyle/>
                    <a:p>
                      <a:pPr algn="l" fontAlgn="b"/>
                      <a:r>
                        <a:rPr lang="is-IS" sz="2000" u="none" strike="noStrike">
                          <a:effectLst/>
                        </a:rPr>
                        <a:t>206</a:t>
                      </a:r>
                      <a:endParaRPr lang="is-IS" sz="2000" b="0" i="0" u="none" strike="noStrike">
                        <a:solidFill>
                          <a:srgbClr val="000000"/>
                        </a:solidFill>
                        <a:effectLst/>
                        <a:latin typeface="宋体" charset="0"/>
                      </a:endParaRPr>
                    </a:p>
                  </a:txBody>
                  <a:tcPr marL="8203" marR="8203" marT="8203" marB="0"/>
                </a:tc>
                <a:tc>
                  <a:txBody>
                    <a:bodyPr/>
                    <a:lstStyle/>
                    <a:p>
                      <a:pPr algn="l" fontAlgn="b"/>
                      <a:r>
                        <a:rPr lang="en-US" sz="2000" u="none" strike="noStrike">
                          <a:effectLst/>
                        </a:rPr>
                        <a:t>Partial Content（部分内容）</a:t>
                      </a:r>
                      <a:endParaRPr lang="en-US" sz="2000" b="0" i="0" u="none" strike="noStrike">
                        <a:solidFill>
                          <a:srgbClr val="000000"/>
                        </a:solidFill>
                        <a:effectLst/>
                        <a:latin typeface="宋体" charset="0"/>
                      </a:endParaRPr>
                    </a:p>
                  </a:txBody>
                  <a:tcPr marL="8203" marR="8203" marT="8203" marB="0"/>
                </a:tc>
                <a:tc>
                  <a:txBody>
                    <a:bodyPr/>
                    <a:lstStyle/>
                    <a:p>
                      <a:pPr algn="l" fontAlgn="b"/>
                      <a:r>
                        <a:rPr lang="zh-CN" altLang="en-US" sz="2000" u="none" strike="noStrike" dirty="0">
                          <a:effectLst/>
                        </a:rPr>
                        <a:t> 部分请求</a:t>
                      </a:r>
                      <a:r>
                        <a:rPr lang="zh-CN" altLang="en-US" sz="2000" u="none" strike="noStrike" dirty="0" smtClean="0">
                          <a:effectLst/>
                        </a:rPr>
                        <a:t>成功</a:t>
                      </a:r>
                    </a:p>
                    <a:p>
                      <a:pPr algn="l" fontAlgn="b"/>
                      <a:endParaRPr lang="zh-CN" altLang="en-US" sz="2000" b="0" i="0" u="none" strike="noStrike" dirty="0">
                        <a:solidFill>
                          <a:srgbClr val="000000"/>
                        </a:solidFill>
                        <a:effectLst/>
                        <a:latin typeface="宋体" charset="0"/>
                      </a:endParaRPr>
                    </a:p>
                  </a:txBody>
                  <a:tcPr marL="8203" marR="8203" marT="8203" marB="0"/>
                </a:tc>
              </a:tr>
            </a:tbl>
          </a:graphicData>
        </a:graphic>
      </p:graphicFrame>
    </p:spTree>
    <p:extLst>
      <p:ext uri="{BB962C8B-B14F-4D97-AF65-F5344CB8AC3E}">
        <p14:creationId xmlns:p14="http://schemas.microsoft.com/office/powerpoint/2010/main" val="1579064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HTTP</a:t>
            </a:r>
            <a:r>
              <a:rPr kumimoji="1" lang="zh-CN" altLang="en-US" dirty="0" smtClean="0"/>
              <a:t>请求方法</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684" y="1484784"/>
            <a:ext cx="3620748" cy="1087924"/>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5520" y="1052736"/>
            <a:ext cx="2675136" cy="2675136"/>
          </a:xfrm>
          <a:prstGeom prst="rect">
            <a:avLst/>
          </a:prstGeom>
        </p:spPr>
      </p:pic>
      <p:pic>
        <p:nvPicPr>
          <p:cNvPr id="14" name="图片 13"/>
          <p:cNvPicPr>
            <a:picLocks noChangeAspect="1"/>
          </p:cNvPicPr>
          <p:nvPr/>
        </p:nvPicPr>
        <p:blipFill rotWithShape="1">
          <a:blip r:embed="rId4"/>
          <a:srcRect l="2750" t="31217" r="52954" b="31216"/>
          <a:stretch/>
        </p:blipFill>
        <p:spPr>
          <a:xfrm>
            <a:off x="5447928" y="2913740"/>
            <a:ext cx="5400600" cy="576064"/>
          </a:xfrm>
          <a:prstGeom prst="rect">
            <a:avLst/>
          </a:prstGeom>
        </p:spPr>
      </p:pic>
    </p:spTree>
    <p:extLst>
      <p:ext uri="{BB962C8B-B14F-4D97-AF65-F5344CB8AC3E}">
        <p14:creationId xmlns:p14="http://schemas.microsoft.com/office/powerpoint/2010/main" val="18191512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状态码的含义 </a:t>
            </a:r>
            <a:r>
              <a:rPr kumimoji="1" lang="en-US" altLang="zh-CN" dirty="0" smtClean="0"/>
              <a:t>-</a:t>
            </a:r>
            <a:r>
              <a:rPr kumimoji="1" lang="zh-CN" altLang="en-US" dirty="0" smtClean="0"/>
              <a:t> </a:t>
            </a:r>
            <a:r>
              <a:rPr kumimoji="1" lang="en-US" altLang="zh-CN" dirty="0" smtClean="0"/>
              <a:t>3XX</a:t>
            </a:r>
            <a:r>
              <a:rPr kumimoji="1" lang="zh-CN" altLang="en-US" dirty="0" smtClean="0"/>
              <a:t> </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160632760"/>
              </p:ext>
            </p:extLst>
          </p:nvPr>
        </p:nvGraphicFramePr>
        <p:xfrm>
          <a:off x="609600" y="980728"/>
          <a:ext cx="10972800" cy="5224744"/>
        </p:xfrm>
        <a:graphic>
          <a:graphicData uri="http://schemas.openxmlformats.org/drawingml/2006/table">
            <a:tbl>
              <a:tblPr/>
              <a:tblGrid>
                <a:gridCol w="1427921"/>
                <a:gridCol w="2880320"/>
                <a:gridCol w="6664559"/>
              </a:tblGrid>
              <a:tr h="514358">
                <a:tc>
                  <a:txBody>
                    <a:bodyPr/>
                    <a:lstStyle/>
                    <a:p>
                      <a:pPr algn="l" fontAlgn="b"/>
                      <a:r>
                        <a:rPr lang="zh-CN" altLang="en-US" sz="1800" b="0" i="0" u="none" strike="noStrike">
                          <a:solidFill>
                            <a:srgbClr val="000000"/>
                          </a:solidFill>
                          <a:effectLst/>
                          <a:latin typeface="宋体" charset="0"/>
                        </a:rPr>
                        <a:t>状态码</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800" b="0" i="0" u="none" strike="noStrike">
                          <a:solidFill>
                            <a:srgbClr val="000000"/>
                          </a:solidFill>
                          <a:effectLst/>
                          <a:latin typeface="宋体" charset="0"/>
                        </a:rPr>
                        <a:t>状态消息</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800" b="0" i="0" u="none" strike="noStrike">
                          <a:solidFill>
                            <a:srgbClr val="000000"/>
                          </a:solidFill>
                          <a:effectLst/>
                          <a:latin typeface="宋体" charset="0"/>
                        </a:rPr>
                        <a:t>含义</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72831">
                <a:tc>
                  <a:txBody>
                    <a:bodyPr/>
                    <a:lstStyle/>
                    <a:p>
                      <a:pPr algn="l" fontAlgn="b"/>
                      <a:r>
                        <a:rPr lang="is-IS" sz="1800" b="0" i="0" u="none" strike="noStrike">
                          <a:solidFill>
                            <a:srgbClr val="000000"/>
                          </a:solidFill>
                          <a:effectLst/>
                          <a:latin typeface="宋体" charset="0"/>
                        </a:rPr>
                        <a:t>300</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altLang="zh-CN" sz="1800" b="0" i="0" u="none" strike="noStrike">
                          <a:solidFill>
                            <a:srgbClr val="000000"/>
                          </a:solidFill>
                          <a:effectLst/>
                          <a:latin typeface="宋体" charset="0"/>
                        </a:rPr>
                        <a:t>Multiple Choices</a:t>
                      </a:r>
                      <a:r>
                        <a:rPr lang="zh-CN" altLang="en-US" sz="1800" b="0" i="0" u="none" strike="noStrike">
                          <a:solidFill>
                            <a:srgbClr val="000000"/>
                          </a:solidFill>
                          <a:effectLst/>
                          <a:latin typeface="宋体" charset="0"/>
                        </a:rPr>
                        <a:t>（多项选择）</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800" b="0" i="0" u="none" strike="noStrike" dirty="0" smtClean="0">
                          <a:solidFill>
                            <a:srgbClr val="000000"/>
                          </a:solidFill>
                          <a:effectLst/>
                          <a:latin typeface="宋体" charset="0"/>
                        </a:rPr>
                        <a:t>客户</a:t>
                      </a:r>
                      <a:r>
                        <a:rPr lang="zh-CN" altLang="en-US" sz="1800" b="0" i="0" u="none" strike="noStrike" dirty="0">
                          <a:solidFill>
                            <a:srgbClr val="000000"/>
                          </a:solidFill>
                          <a:effectLst/>
                          <a:latin typeface="宋体" charset="0"/>
                        </a:rPr>
                        <a:t>端请求了实际指向多个资源的</a:t>
                      </a:r>
                      <a:r>
                        <a:rPr lang="en-US" altLang="zh-CN" sz="1800" b="0" i="0" u="none" strike="noStrike" dirty="0">
                          <a:solidFill>
                            <a:srgbClr val="000000"/>
                          </a:solidFill>
                          <a:effectLst/>
                          <a:latin typeface="宋体" charset="0"/>
                        </a:rPr>
                        <a:t>URL</a:t>
                      </a:r>
                      <a:r>
                        <a:rPr lang="zh-CN" altLang="en-US" sz="1800" b="0" i="0" u="none" strike="noStrike" dirty="0">
                          <a:solidFill>
                            <a:srgbClr val="000000"/>
                          </a:solidFill>
                          <a:effectLst/>
                          <a:latin typeface="宋体" charset="0"/>
                        </a:rPr>
                        <a:t>。这个代码是和一个选项列表一起返回的，然后用户就可以选择他希望的选项了</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0409">
                <a:tc>
                  <a:txBody>
                    <a:bodyPr/>
                    <a:lstStyle/>
                    <a:p>
                      <a:pPr algn="l" fontAlgn="b"/>
                      <a:r>
                        <a:rPr lang="is-IS" sz="1800" b="0" i="0" u="none" strike="noStrike" dirty="0">
                          <a:solidFill>
                            <a:srgbClr val="000000"/>
                          </a:solidFill>
                          <a:effectLst/>
                          <a:latin typeface="宋体" charset="0"/>
                        </a:rPr>
                        <a:t>301</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宋体" charset="0"/>
                        </a:rPr>
                        <a:t>Moved Permanently（永久移除)</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800" b="0" i="0" u="none" strike="noStrike" dirty="0">
                          <a:solidFill>
                            <a:srgbClr val="000000"/>
                          </a:solidFill>
                          <a:effectLst/>
                          <a:latin typeface="宋体" charset="0"/>
                        </a:rPr>
                        <a:t>请求的</a:t>
                      </a:r>
                      <a:r>
                        <a:rPr lang="en-US" altLang="zh-CN" sz="1800" b="0" i="0" u="none" strike="noStrike" dirty="0">
                          <a:solidFill>
                            <a:srgbClr val="000000"/>
                          </a:solidFill>
                          <a:effectLst/>
                          <a:latin typeface="宋体" charset="0"/>
                        </a:rPr>
                        <a:t>URL</a:t>
                      </a:r>
                      <a:r>
                        <a:rPr lang="zh-CN" altLang="en-US" sz="1800" b="0" i="0" u="none" strike="noStrike" dirty="0">
                          <a:solidFill>
                            <a:srgbClr val="000000"/>
                          </a:solidFill>
                          <a:effectLst/>
                          <a:latin typeface="宋体" charset="0"/>
                        </a:rPr>
                        <a:t>已移走。</a:t>
                      </a:r>
                      <a:r>
                        <a:rPr lang="en-US" altLang="zh-CN" sz="1800" b="0" i="0" u="none" strike="noStrike" dirty="0">
                          <a:solidFill>
                            <a:srgbClr val="000000"/>
                          </a:solidFill>
                          <a:effectLst/>
                          <a:latin typeface="宋体" charset="0"/>
                        </a:rPr>
                        <a:t>Response</a:t>
                      </a:r>
                      <a:r>
                        <a:rPr lang="zh-CN" altLang="en-US" sz="1800" b="0" i="0" u="none" strike="noStrike" dirty="0">
                          <a:solidFill>
                            <a:srgbClr val="000000"/>
                          </a:solidFill>
                          <a:effectLst/>
                          <a:latin typeface="宋体" charset="0"/>
                        </a:rPr>
                        <a:t>中应该包含一个</a:t>
                      </a:r>
                      <a:r>
                        <a:rPr lang="en-US" altLang="zh-CN" sz="1800" b="0" i="0" u="none" strike="noStrike" dirty="0">
                          <a:solidFill>
                            <a:srgbClr val="000000"/>
                          </a:solidFill>
                          <a:effectLst/>
                          <a:latin typeface="宋体" charset="0"/>
                        </a:rPr>
                        <a:t>Location URL, </a:t>
                      </a:r>
                      <a:r>
                        <a:rPr lang="zh-CN" altLang="en-US" sz="1800" b="0" i="0" u="none" strike="noStrike" dirty="0">
                          <a:solidFill>
                            <a:srgbClr val="000000"/>
                          </a:solidFill>
                          <a:effectLst/>
                          <a:latin typeface="宋体" charset="0"/>
                        </a:rPr>
                        <a:t>说明资源现在所处的位置</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4690">
                <a:tc>
                  <a:txBody>
                    <a:bodyPr/>
                    <a:lstStyle/>
                    <a:p>
                      <a:pPr algn="l" fontAlgn="b"/>
                      <a:r>
                        <a:rPr lang="fi-FI" sz="1800" b="0" i="0" u="none" strike="noStrike">
                          <a:solidFill>
                            <a:srgbClr val="000000"/>
                          </a:solidFill>
                          <a:effectLst/>
                          <a:latin typeface="宋体" charset="0"/>
                        </a:rPr>
                        <a:t>302</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err="1">
                          <a:solidFill>
                            <a:srgbClr val="000000"/>
                          </a:solidFill>
                          <a:effectLst/>
                          <a:latin typeface="宋体" charset="0"/>
                        </a:rPr>
                        <a:t>Found（已找到</a:t>
                      </a:r>
                      <a:r>
                        <a:rPr lang="en-US" sz="1800" b="0" i="0" u="none" strike="noStrike" dirty="0">
                          <a:solidFill>
                            <a:srgbClr val="000000"/>
                          </a:solidFill>
                          <a:effectLst/>
                          <a:latin typeface="宋体" charset="0"/>
                        </a:rPr>
                        <a:t>）</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800" b="0" i="0" u="none" strike="noStrike" dirty="0">
                          <a:solidFill>
                            <a:srgbClr val="000000"/>
                          </a:solidFill>
                          <a:effectLst/>
                          <a:latin typeface="宋体" charset="0"/>
                        </a:rPr>
                        <a:t>与状态码</a:t>
                      </a:r>
                      <a:r>
                        <a:rPr lang="en-US" altLang="zh-CN" sz="1800" b="0" i="0" u="none" strike="noStrike" dirty="0">
                          <a:solidFill>
                            <a:srgbClr val="000000"/>
                          </a:solidFill>
                          <a:effectLst/>
                          <a:latin typeface="宋体" charset="0"/>
                        </a:rPr>
                        <a:t>301</a:t>
                      </a:r>
                      <a:r>
                        <a:rPr lang="zh-CN" altLang="en-US" sz="1800" b="0" i="0" u="none" strike="noStrike" dirty="0">
                          <a:solidFill>
                            <a:srgbClr val="000000"/>
                          </a:solidFill>
                          <a:effectLst/>
                          <a:latin typeface="宋体" charset="0"/>
                        </a:rPr>
                        <a:t>类似。但这里的移除是临时的。 客户端会使用</a:t>
                      </a:r>
                      <a:r>
                        <a:rPr lang="en-US" altLang="zh-CN" sz="1800" b="0" i="0" u="none" strike="noStrike" dirty="0">
                          <a:solidFill>
                            <a:srgbClr val="000000"/>
                          </a:solidFill>
                          <a:effectLst/>
                          <a:latin typeface="宋体" charset="0"/>
                        </a:rPr>
                        <a:t>Location</a:t>
                      </a:r>
                      <a:r>
                        <a:rPr lang="zh-CN" altLang="en-US" sz="1800" b="0" i="0" u="none" strike="noStrike" dirty="0">
                          <a:solidFill>
                            <a:srgbClr val="000000"/>
                          </a:solidFill>
                          <a:effectLst/>
                          <a:latin typeface="宋体" charset="0"/>
                        </a:rPr>
                        <a:t>中给出的</a:t>
                      </a:r>
                      <a:r>
                        <a:rPr lang="en-US" altLang="zh-CN" sz="1800" b="0" i="0" u="none" strike="noStrike" dirty="0">
                          <a:solidFill>
                            <a:srgbClr val="000000"/>
                          </a:solidFill>
                          <a:effectLst/>
                          <a:latin typeface="宋体" charset="0"/>
                        </a:rPr>
                        <a:t>URL</a:t>
                      </a:r>
                      <a:r>
                        <a:rPr lang="zh-CN" altLang="en-US" sz="1800" b="0" i="0" u="none" strike="noStrike" dirty="0">
                          <a:solidFill>
                            <a:srgbClr val="000000"/>
                          </a:solidFill>
                          <a:effectLst/>
                          <a:latin typeface="宋体" charset="0"/>
                        </a:rPr>
                        <a:t>，重新发送新的</a:t>
                      </a:r>
                      <a:r>
                        <a:rPr lang="en-US" altLang="zh-CN" sz="1800" b="0" i="0" u="none" strike="noStrike" dirty="0">
                          <a:solidFill>
                            <a:srgbClr val="000000"/>
                          </a:solidFill>
                          <a:effectLst/>
                          <a:latin typeface="宋体" charset="0"/>
                        </a:rPr>
                        <a:t>HTTP request</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327">
                <a:tc>
                  <a:txBody>
                    <a:bodyPr/>
                    <a:lstStyle/>
                    <a:p>
                      <a:pPr algn="l" fontAlgn="b"/>
                      <a:r>
                        <a:rPr lang="en-US" altLang="zh-CN" sz="1800" b="0" i="0" u="none" strike="noStrike">
                          <a:solidFill>
                            <a:srgbClr val="000000"/>
                          </a:solidFill>
                          <a:effectLst/>
                          <a:latin typeface="宋体" charset="0"/>
                        </a:rPr>
                        <a:t>303</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smtClean="0">
                          <a:solidFill>
                            <a:srgbClr val="000000"/>
                          </a:solidFill>
                          <a:effectLst/>
                          <a:latin typeface="宋体" charset="0"/>
                        </a:rPr>
                        <a:t>See </a:t>
                      </a:r>
                      <a:r>
                        <a:rPr lang="en-US" sz="1800" b="0" i="0" u="none" strike="noStrike" dirty="0" err="1">
                          <a:solidFill>
                            <a:srgbClr val="000000"/>
                          </a:solidFill>
                          <a:effectLst/>
                          <a:latin typeface="宋体" charset="0"/>
                        </a:rPr>
                        <a:t>Other（参见其他</a:t>
                      </a:r>
                      <a:r>
                        <a:rPr lang="en-US" sz="1800" b="0" i="0" u="none" strike="noStrike" dirty="0">
                          <a:solidFill>
                            <a:srgbClr val="000000"/>
                          </a:solidFill>
                          <a:effectLst/>
                          <a:latin typeface="宋体" charset="0"/>
                        </a:rPr>
                        <a:t>）</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800" b="0" i="0" u="none" strike="noStrike" dirty="0">
                          <a:solidFill>
                            <a:srgbClr val="000000"/>
                          </a:solidFill>
                          <a:effectLst/>
                          <a:latin typeface="宋体" charset="0"/>
                        </a:rPr>
                        <a:t>类似</a:t>
                      </a:r>
                      <a:r>
                        <a:rPr lang="en-US" altLang="zh-CN" sz="1800" b="0" i="0" u="none" strike="noStrike" dirty="0">
                          <a:solidFill>
                            <a:srgbClr val="000000"/>
                          </a:solidFill>
                          <a:effectLst/>
                          <a:latin typeface="宋体" charset="0"/>
                        </a:rPr>
                        <a:t>302</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4359">
                <a:tc>
                  <a:txBody>
                    <a:bodyPr/>
                    <a:lstStyle/>
                    <a:p>
                      <a:pPr algn="l" fontAlgn="b"/>
                      <a:r>
                        <a:rPr lang="is-IS" sz="1800" b="0" i="0" u="none" strike="noStrike">
                          <a:solidFill>
                            <a:srgbClr val="000000"/>
                          </a:solidFill>
                          <a:effectLst/>
                          <a:latin typeface="宋体" charset="0"/>
                        </a:rPr>
                        <a:t>304</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宋体" charset="0"/>
                        </a:rPr>
                        <a:t>Not Modified（未修改）</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800" b="0" i="0" u="none" strike="noStrike">
                          <a:solidFill>
                            <a:srgbClr val="000000"/>
                          </a:solidFill>
                          <a:effectLst/>
                          <a:latin typeface="宋体" charset="0"/>
                        </a:rPr>
                        <a:t>客户的缓存资源是最新的， 要客户端使用缓存</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9292">
                <a:tc>
                  <a:txBody>
                    <a:bodyPr/>
                    <a:lstStyle/>
                    <a:p>
                      <a:pPr algn="l" fontAlgn="b"/>
                      <a:r>
                        <a:rPr lang="is-IS" sz="1800" b="0" i="0" u="none" strike="noStrike">
                          <a:solidFill>
                            <a:srgbClr val="000000"/>
                          </a:solidFill>
                          <a:effectLst/>
                          <a:latin typeface="宋体" charset="0"/>
                        </a:rPr>
                        <a:t>305</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smtClean="0">
                          <a:solidFill>
                            <a:srgbClr val="000000"/>
                          </a:solidFill>
                          <a:effectLst/>
                          <a:latin typeface="宋体" charset="0"/>
                        </a:rPr>
                        <a:t>Use </a:t>
                      </a:r>
                      <a:r>
                        <a:rPr lang="en-US" sz="1800" b="0" i="0" u="none" strike="noStrike" dirty="0" err="1">
                          <a:solidFill>
                            <a:srgbClr val="000000"/>
                          </a:solidFill>
                          <a:effectLst/>
                          <a:latin typeface="宋体" charset="0"/>
                        </a:rPr>
                        <a:t>Proxy（使用代理</a:t>
                      </a:r>
                      <a:r>
                        <a:rPr lang="en-US" sz="1800" b="0" i="0" u="none" strike="noStrike" dirty="0">
                          <a:solidFill>
                            <a:srgbClr val="000000"/>
                          </a:solidFill>
                          <a:effectLst/>
                          <a:latin typeface="宋体" charset="0"/>
                        </a:rPr>
                        <a:t>）</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800" b="0" i="0" u="none" strike="noStrike">
                          <a:solidFill>
                            <a:srgbClr val="000000"/>
                          </a:solidFill>
                          <a:effectLst/>
                          <a:latin typeface="宋体" charset="0"/>
                        </a:rPr>
                        <a:t>必须通过代理访问资源， 代理的地址在</a:t>
                      </a:r>
                      <a:r>
                        <a:rPr lang="en-US" altLang="zh-CN" sz="1800" b="0" i="0" u="none" strike="noStrike">
                          <a:solidFill>
                            <a:srgbClr val="000000"/>
                          </a:solidFill>
                          <a:effectLst/>
                          <a:latin typeface="宋体" charset="0"/>
                        </a:rPr>
                        <a:t>Response </a:t>
                      </a:r>
                      <a:r>
                        <a:rPr lang="zh-CN" altLang="en-US" sz="1800" b="0" i="0" u="none" strike="noStrike">
                          <a:solidFill>
                            <a:srgbClr val="000000"/>
                          </a:solidFill>
                          <a:effectLst/>
                          <a:latin typeface="宋体" charset="0"/>
                        </a:rPr>
                        <a:t>的</a:t>
                      </a:r>
                      <a:r>
                        <a:rPr lang="en-US" altLang="zh-CN" sz="1800" b="0" i="0" u="none" strike="noStrike">
                          <a:solidFill>
                            <a:srgbClr val="000000"/>
                          </a:solidFill>
                          <a:effectLst/>
                          <a:latin typeface="宋体" charset="0"/>
                        </a:rPr>
                        <a:t>Location</a:t>
                      </a:r>
                      <a:r>
                        <a:rPr lang="zh-CN" altLang="en-US" sz="1800" b="0" i="0" u="none" strike="noStrike">
                          <a:solidFill>
                            <a:srgbClr val="000000"/>
                          </a:solidFill>
                          <a:effectLst/>
                          <a:latin typeface="宋体" charset="0"/>
                        </a:rPr>
                        <a:t>中</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3755">
                <a:tc>
                  <a:txBody>
                    <a:bodyPr/>
                    <a:lstStyle/>
                    <a:p>
                      <a:pPr algn="l" fontAlgn="b"/>
                      <a:r>
                        <a:rPr lang="is-IS" sz="1800" b="0" i="0" u="none" strike="noStrike">
                          <a:solidFill>
                            <a:srgbClr val="000000"/>
                          </a:solidFill>
                          <a:effectLst/>
                          <a:latin typeface="宋体" charset="0"/>
                        </a:rPr>
                        <a:t>306</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800" b="0" i="0" u="none" strike="noStrike" dirty="0" smtClean="0">
                          <a:solidFill>
                            <a:srgbClr val="000000"/>
                          </a:solidFill>
                          <a:effectLst/>
                          <a:latin typeface="宋体" charset="0"/>
                        </a:rPr>
                        <a:t>未</a:t>
                      </a:r>
                      <a:r>
                        <a:rPr lang="zh-CN" altLang="en-US" sz="1800" b="0" i="0" u="none" strike="noStrike" dirty="0">
                          <a:solidFill>
                            <a:srgbClr val="000000"/>
                          </a:solidFill>
                          <a:effectLst/>
                          <a:latin typeface="宋体" charset="0"/>
                        </a:rPr>
                        <a:t>使用</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800" b="0" i="0" u="none" strike="noStrike" dirty="0" smtClean="0">
                          <a:solidFill>
                            <a:srgbClr val="000000"/>
                          </a:solidFill>
                          <a:effectLst/>
                          <a:latin typeface="宋体" charset="0"/>
                        </a:rPr>
                        <a:t>这个</a:t>
                      </a:r>
                      <a:r>
                        <a:rPr lang="zh-CN" altLang="en-US" sz="1800" b="0" i="0" u="none" strike="noStrike" dirty="0">
                          <a:solidFill>
                            <a:srgbClr val="000000"/>
                          </a:solidFill>
                          <a:effectLst/>
                          <a:latin typeface="宋体" charset="0"/>
                        </a:rPr>
                        <a:t>状态码当前没</a:t>
                      </a:r>
                      <a:r>
                        <a:rPr lang="zh-CN" altLang="en-US" sz="1800" b="0" i="0" u="none" strike="noStrike" dirty="0" smtClean="0">
                          <a:solidFill>
                            <a:srgbClr val="000000"/>
                          </a:solidFill>
                          <a:effectLst/>
                          <a:latin typeface="宋体" charset="0"/>
                        </a:rPr>
                        <a:t>使用</a:t>
                      </a:r>
                    </a:p>
                    <a:p>
                      <a:pPr algn="l" fontAlgn="b"/>
                      <a:endParaRPr lang="zh-CN" altLang="en-US" sz="1800" b="0" i="0" u="none" strike="noStrike" dirty="0">
                        <a:solidFill>
                          <a:srgbClr val="000000"/>
                        </a:solidFill>
                        <a:effectLst/>
                        <a:latin typeface="宋体" charset="0"/>
                      </a:endParaRP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917">
                <a:tc>
                  <a:txBody>
                    <a:bodyPr/>
                    <a:lstStyle/>
                    <a:p>
                      <a:pPr algn="l" fontAlgn="b"/>
                      <a:r>
                        <a:rPr lang="is-IS" sz="1800" b="0" i="0" u="none" strike="noStrike">
                          <a:solidFill>
                            <a:srgbClr val="000000"/>
                          </a:solidFill>
                          <a:effectLst/>
                          <a:latin typeface="宋体" charset="0"/>
                        </a:rPr>
                        <a:t>307</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宋体" charset="0"/>
                        </a:rPr>
                        <a:t>Temporary </a:t>
                      </a:r>
                      <a:r>
                        <a:rPr lang="en-US" sz="1800" b="0" i="0" u="none" strike="noStrike" dirty="0" err="1">
                          <a:solidFill>
                            <a:srgbClr val="000000"/>
                          </a:solidFill>
                          <a:effectLst/>
                          <a:latin typeface="宋体" charset="0"/>
                        </a:rPr>
                        <a:t>Redirect（</a:t>
                      </a:r>
                      <a:r>
                        <a:rPr lang="en-US" sz="1800" b="0" i="0" u="none" strike="noStrike" dirty="0" err="1" smtClean="0">
                          <a:solidFill>
                            <a:srgbClr val="000000"/>
                          </a:solidFill>
                          <a:effectLst/>
                          <a:latin typeface="宋体" charset="0"/>
                        </a:rPr>
                        <a:t>临时重定向</a:t>
                      </a:r>
                      <a:endParaRPr lang="zh-CN" altLang="en-US" sz="1800" b="0" i="0" u="none" strike="noStrike" dirty="0" smtClean="0">
                        <a:solidFill>
                          <a:srgbClr val="000000"/>
                        </a:solidFill>
                        <a:effectLst/>
                        <a:latin typeface="宋体" charset="0"/>
                      </a:endParaRP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800" b="0" i="0" u="none" strike="noStrike" dirty="0">
                          <a:solidFill>
                            <a:srgbClr val="000000"/>
                          </a:solidFill>
                          <a:effectLst/>
                          <a:latin typeface="宋体" charset="0"/>
                        </a:rPr>
                        <a:t>类似</a:t>
                      </a:r>
                      <a:r>
                        <a:rPr lang="en-US" altLang="zh-CN" sz="1800" b="0" i="0" u="none" strike="noStrike" dirty="0">
                          <a:solidFill>
                            <a:srgbClr val="000000"/>
                          </a:solidFill>
                          <a:effectLst/>
                          <a:latin typeface="宋体" charset="0"/>
                        </a:rPr>
                        <a:t>302</a:t>
                      </a:r>
                    </a:p>
                  </a:txBody>
                  <a:tcPr marL="6921" marR="6921" marT="692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367910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状态码的含义 </a:t>
            </a:r>
            <a:r>
              <a:rPr kumimoji="1" lang="mr-IN" altLang="zh-CN" dirty="0" smtClean="0"/>
              <a:t>–</a:t>
            </a:r>
            <a:r>
              <a:rPr kumimoji="1" lang="zh-CN" altLang="en-US" dirty="0" smtClean="0"/>
              <a:t> </a:t>
            </a:r>
            <a:r>
              <a:rPr kumimoji="1" lang="en-US" altLang="zh-CN" dirty="0" smtClean="0"/>
              <a:t>4XX</a:t>
            </a:r>
            <a:r>
              <a:rPr kumimoji="1" lang="zh-CN" altLang="en-US" dirty="0" smtClean="0"/>
              <a:t> </a:t>
            </a:r>
            <a:endParaRPr kumimoji="1"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1194252493"/>
              </p:ext>
            </p:extLst>
          </p:nvPr>
        </p:nvGraphicFramePr>
        <p:xfrm>
          <a:off x="609601" y="953513"/>
          <a:ext cx="10972800" cy="5398116"/>
        </p:xfrm>
        <a:graphic>
          <a:graphicData uri="http://schemas.openxmlformats.org/drawingml/2006/table">
            <a:tbl>
              <a:tblPr/>
              <a:tblGrid>
                <a:gridCol w="1021903"/>
                <a:gridCol w="3888432"/>
                <a:gridCol w="6062465"/>
              </a:tblGrid>
              <a:tr h="64492">
                <a:tc>
                  <a:txBody>
                    <a:bodyPr/>
                    <a:lstStyle/>
                    <a:p>
                      <a:pPr algn="l" fontAlgn="b"/>
                      <a:r>
                        <a:rPr lang="zh-CN" altLang="en-US" sz="1200" b="0" i="0" u="none" strike="noStrike">
                          <a:solidFill>
                            <a:srgbClr val="000000"/>
                          </a:solidFill>
                          <a:effectLst/>
                          <a:latin typeface="宋体" charset="0"/>
                        </a:rPr>
                        <a:t>状态码</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b="0" i="0" u="none" strike="noStrike">
                          <a:solidFill>
                            <a:srgbClr val="000000"/>
                          </a:solidFill>
                          <a:effectLst/>
                          <a:latin typeface="宋体" charset="0"/>
                        </a:rPr>
                        <a:t>状态消息</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b="0" i="0" u="none" strike="noStrike">
                          <a:solidFill>
                            <a:srgbClr val="000000"/>
                          </a:solidFill>
                          <a:effectLst/>
                          <a:latin typeface="宋体" charset="0"/>
                        </a:rPr>
                        <a:t>含义</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5403">
                <a:tc>
                  <a:txBody>
                    <a:bodyPr/>
                    <a:lstStyle/>
                    <a:p>
                      <a:pPr algn="l" fontAlgn="b"/>
                      <a:r>
                        <a:rPr lang="is-IS" sz="1200" b="0" i="0" u="none" strike="noStrike">
                          <a:solidFill>
                            <a:srgbClr val="000000"/>
                          </a:solidFill>
                          <a:effectLst/>
                          <a:latin typeface="宋体" charset="0"/>
                        </a:rPr>
                        <a:t>400</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it-IT" sz="1200" b="0" i="0" u="none" strike="noStrike">
                          <a:solidFill>
                            <a:srgbClr val="000000"/>
                          </a:solidFill>
                          <a:effectLst/>
                          <a:latin typeface="宋体" charset="0"/>
                        </a:rPr>
                        <a:t>Bad Request（坏请求）</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b="0" i="0" u="none" strike="noStrike">
                          <a:solidFill>
                            <a:srgbClr val="000000"/>
                          </a:solidFill>
                          <a:effectLst/>
                          <a:latin typeface="宋体" charset="0"/>
                        </a:rPr>
                        <a:t>告诉客户端，它发送了一个错误的请求。</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099">
                <a:tc>
                  <a:txBody>
                    <a:bodyPr/>
                    <a:lstStyle/>
                    <a:p>
                      <a:pPr algn="l" fontAlgn="b"/>
                      <a:r>
                        <a:rPr lang="is-IS" sz="1200" b="0" i="0" u="none" strike="noStrike">
                          <a:solidFill>
                            <a:srgbClr val="000000"/>
                          </a:solidFill>
                          <a:effectLst/>
                          <a:latin typeface="宋体" charset="0"/>
                        </a:rPr>
                        <a:t>401</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err="1">
                          <a:solidFill>
                            <a:srgbClr val="000000"/>
                          </a:solidFill>
                          <a:effectLst/>
                          <a:latin typeface="宋体" charset="0"/>
                        </a:rPr>
                        <a:t>Unauthorized（未授权</a:t>
                      </a:r>
                      <a:r>
                        <a:rPr lang="en-US" sz="1200" b="0" i="0" u="none" strike="noStrike" dirty="0">
                          <a:solidFill>
                            <a:srgbClr val="000000"/>
                          </a:solidFill>
                          <a:effectLst/>
                          <a:latin typeface="宋体" charset="0"/>
                        </a:rPr>
                        <a:t>）</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b="0" i="0" u="none" strike="noStrike">
                          <a:solidFill>
                            <a:srgbClr val="000000"/>
                          </a:solidFill>
                          <a:effectLst/>
                          <a:latin typeface="宋体" charset="0"/>
                        </a:rPr>
                        <a:t>需要客户端对自己认证</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5403">
                <a:tc>
                  <a:txBody>
                    <a:bodyPr/>
                    <a:lstStyle/>
                    <a:p>
                      <a:pPr algn="l" fontAlgn="b"/>
                      <a:r>
                        <a:rPr lang="fi-FI" sz="1200" b="0" i="0" u="none" strike="noStrike">
                          <a:solidFill>
                            <a:srgbClr val="000000"/>
                          </a:solidFill>
                          <a:effectLst/>
                          <a:latin typeface="宋体" charset="0"/>
                        </a:rPr>
                        <a:t>402</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宋体" charset="0"/>
                        </a:rPr>
                        <a:t>Payment Required（要求付款）</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b="0" i="0" u="none" strike="noStrike">
                          <a:solidFill>
                            <a:srgbClr val="000000"/>
                          </a:solidFill>
                          <a:effectLst/>
                          <a:latin typeface="宋体" charset="0"/>
                        </a:rPr>
                        <a:t>这个状态还没被使用， 保留给将来用</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4795">
                <a:tc>
                  <a:txBody>
                    <a:bodyPr/>
                    <a:lstStyle/>
                    <a:p>
                      <a:pPr algn="l" fontAlgn="b"/>
                      <a:r>
                        <a:rPr lang="en-US" altLang="zh-CN" sz="1200" b="0" i="0" u="none" strike="noStrike">
                          <a:solidFill>
                            <a:srgbClr val="000000"/>
                          </a:solidFill>
                          <a:effectLst/>
                          <a:latin typeface="宋体" charset="0"/>
                        </a:rPr>
                        <a:t>403</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nl-NL" sz="1200" b="0" i="0" u="none" strike="noStrike">
                          <a:solidFill>
                            <a:srgbClr val="000000"/>
                          </a:solidFill>
                          <a:effectLst/>
                          <a:latin typeface="宋体" charset="0"/>
                        </a:rPr>
                        <a:t>Forbidden（禁止）</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b="0" i="0" u="none" strike="noStrike">
                          <a:solidFill>
                            <a:srgbClr val="000000"/>
                          </a:solidFill>
                          <a:effectLst/>
                          <a:latin typeface="宋体" charset="0"/>
                        </a:rPr>
                        <a:t>请求被服务器拒绝了</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4795">
                <a:tc>
                  <a:txBody>
                    <a:bodyPr/>
                    <a:lstStyle/>
                    <a:p>
                      <a:pPr algn="l" fontAlgn="b"/>
                      <a:r>
                        <a:rPr lang="is-IS" sz="1200" b="0" i="0" u="none" strike="noStrike">
                          <a:solidFill>
                            <a:srgbClr val="000000"/>
                          </a:solidFill>
                          <a:effectLst/>
                          <a:latin typeface="宋体" charset="0"/>
                        </a:rPr>
                        <a:t>404</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宋体" charset="0"/>
                        </a:rPr>
                        <a:t>Not Found（未找到）</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b="0" i="0" u="none" strike="noStrike">
                          <a:solidFill>
                            <a:srgbClr val="000000"/>
                          </a:solidFill>
                          <a:effectLst/>
                          <a:latin typeface="宋体" charset="0"/>
                        </a:rPr>
                        <a:t>未找到资源</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5403">
                <a:tc>
                  <a:txBody>
                    <a:bodyPr/>
                    <a:lstStyle/>
                    <a:p>
                      <a:pPr algn="l" fontAlgn="b"/>
                      <a:r>
                        <a:rPr lang="is-IS" sz="1200" b="0" i="0" u="none" strike="noStrike">
                          <a:solidFill>
                            <a:srgbClr val="000000"/>
                          </a:solidFill>
                          <a:effectLst/>
                          <a:latin typeface="宋体" charset="0"/>
                        </a:rPr>
                        <a:t>405</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宋体" charset="0"/>
                        </a:rPr>
                        <a:t>Method Not </a:t>
                      </a:r>
                      <a:r>
                        <a:rPr lang="en-US" sz="1200" b="0" i="0" u="none" strike="noStrike" dirty="0" err="1">
                          <a:solidFill>
                            <a:srgbClr val="000000"/>
                          </a:solidFill>
                          <a:effectLst/>
                          <a:latin typeface="宋体" charset="0"/>
                        </a:rPr>
                        <a:t>Allowed（不允许使用的方法</a:t>
                      </a:r>
                      <a:r>
                        <a:rPr lang="en-US" sz="1200" b="0" i="0" u="none" strike="noStrike" dirty="0">
                          <a:solidFill>
                            <a:srgbClr val="000000"/>
                          </a:solidFill>
                          <a:effectLst/>
                          <a:latin typeface="宋体" charset="0"/>
                        </a:rPr>
                        <a:t>）</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b="0" i="0" u="none" strike="noStrike" dirty="0">
                          <a:solidFill>
                            <a:srgbClr val="000000"/>
                          </a:solidFill>
                          <a:effectLst/>
                          <a:latin typeface="宋体" charset="0"/>
                        </a:rPr>
                        <a:t>不支持该</a:t>
                      </a:r>
                      <a:r>
                        <a:rPr lang="en-US" altLang="zh-CN" sz="1200" b="0" i="0" u="none" strike="noStrike" dirty="0">
                          <a:solidFill>
                            <a:srgbClr val="000000"/>
                          </a:solidFill>
                          <a:effectLst/>
                          <a:latin typeface="宋体" charset="0"/>
                        </a:rPr>
                        <a:t>Request</a:t>
                      </a:r>
                      <a:r>
                        <a:rPr lang="zh-CN" altLang="en-US" sz="1200" b="0" i="0" u="none" strike="noStrike" dirty="0">
                          <a:solidFill>
                            <a:srgbClr val="000000"/>
                          </a:solidFill>
                          <a:effectLst/>
                          <a:latin typeface="宋体" charset="0"/>
                        </a:rPr>
                        <a:t>的方法。</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5403">
                <a:tc>
                  <a:txBody>
                    <a:bodyPr/>
                    <a:lstStyle/>
                    <a:p>
                      <a:pPr algn="l" fontAlgn="b"/>
                      <a:r>
                        <a:rPr lang="is-IS" sz="1200" b="0" i="0" u="none" strike="noStrike">
                          <a:solidFill>
                            <a:srgbClr val="000000"/>
                          </a:solidFill>
                          <a:effectLst/>
                          <a:latin typeface="宋体" charset="0"/>
                        </a:rPr>
                        <a:t>406</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宋体" charset="0"/>
                        </a:rPr>
                        <a:t>Not Acceptable（无法接受）</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b="0" i="0" u="none" strike="noStrike">
                          <a:solidFill>
                            <a:srgbClr val="000000"/>
                          </a:solidFill>
                          <a:effectLst/>
                          <a:latin typeface="宋体" charset="0"/>
                        </a:rPr>
                        <a:t> </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6011">
                <a:tc>
                  <a:txBody>
                    <a:bodyPr/>
                    <a:lstStyle/>
                    <a:p>
                      <a:pPr algn="l" fontAlgn="b"/>
                      <a:r>
                        <a:rPr lang="is-IS" sz="1200" b="0" i="0" u="none" strike="noStrike">
                          <a:solidFill>
                            <a:srgbClr val="000000"/>
                          </a:solidFill>
                          <a:effectLst/>
                          <a:latin typeface="宋体" charset="0"/>
                        </a:rPr>
                        <a:t>407</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宋体" charset="0"/>
                        </a:rPr>
                        <a:t>Proxy Authentication Required(要求进行代理认证)</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b="0" i="0" u="none" strike="noStrike">
                          <a:solidFill>
                            <a:srgbClr val="000000"/>
                          </a:solidFill>
                          <a:effectLst/>
                          <a:latin typeface="宋体" charset="0"/>
                        </a:rPr>
                        <a:t>与状态码</a:t>
                      </a:r>
                      <a:r>
                        <a:rPr lang="en-US" altLang="zh-CN" sz="1200" b="0" i="0" u="none" strike="noStrike">
                          <a:solidFill>
                            <a:srgbClr val="000000"/>
                          </a:solidFill>
                          <a:effectLst/>
                          <a:latin typeface="宋体" charset="0"/>
                        </a:rPr>
                        <a:t>401</a:t>
                      </a:r>
                      <a:r>
                        <a:rPr lang="zh-CN" altLang="en-US" sz="1200" b="0" i="0" u="none" strike="noStrike">
                          <a:solidFill>
                            <a:srgbClr val="000000"/>
                          </a:solidFill>
                          <a:effectLst/>
                          <a:latin typeface="宋体" charset="0"/>
                        </a:rPr>
                        <a:t>类似， 用于需要进行认证的代理服务器</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6618">
                <a:tc>
                  <a:txBody>
                    <a:bodyPr/>
                    <a:lstStyle/>
                    <a:p>
                      <a:pPr algn="l" fontAlgn="b"/>
                      <a:r>
                        <a:rPr lang="is-IS" sz="1200" b="0" i="0" u="none" strike="noStrike">
                          <a:solidFill>
                            <a:srgbClr val="000000"/>
                          </a:solidFill>
                          <a:effectLst/>
                          <a:latin typeface="宋体" charset="0"/>
                        </a:rPr>
                        <a:t>408</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宋体" charset="0"/>
                        </a:rPr>
                        <a:t>Request </a:t>
                      </a:r>
                      <a:r>
                        <a:rPr lang="en-US" sz="1200" b="0" i="0" u="none" strike="noStrike" dirty="0" err="1">
                          <a:solidFill>
                            <a:srgbClr val="000000"/>
                          </a:solidFill>
                          <a:effectLst/>
                          <a:latin typeface="宋体" charset="0"/>
                        </a:rPr>
                        <a:t>Timeout（请求超时</a:t>
                      </a:r>
                      <a:r>
                        <a:rPr lang="en-US" sz="1200" b="0" i="0" u="none" strike="noStrike" dirty="0">
                          <a:solidFill>
                            <a:srgbClr val="000000"/>
                          </a:solidFill>
                          <a:effectLst/>
                          <a:latin typeface="宋体" charset="0"/>
                        </a:rPr>
                        <a:t>）</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b="0" i="0" u="none" strike="noStrike">
                          <a:solidFill>
                            <a:srgbClr val="000000"/>
                          </a:solidFill>
                          <a:effectLst/>
                          <a:latin typeface="宋体" charset="0"/>
                        </a:rPr>
                        <a:t> 如果客户端完成请求时花费的时间太长， 服务器可以回送这个状态码并关闭连接</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5403">
                <a:tc>
                  <a:txBody>
                    <a:bodyPr/>
                    <a:lstStyle/>
                    <a:p>
                      <a:pPr algn="l" fontAlgn="b"/>
                      <a:r>
                        <a:rPr lang="is-IS" sz="1200" b="0" i="0" u="none" strike="noStrike">
                          <a:solidFill>
                            <a:srgbClr val="000000"/>
                          </a:solidFill>
                          <a:effectLst/>
                          <a:latin typeface="宋体" charset="0"/>
                        </a:rPr>
                        <a:t>409</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altLang="zh-CN" sz="1200" b="0" i="0" u="none" strike="noStrike">
                          <a:solidFill>
                            <a:srgbClr val="000000"/>
                          </a:solidFill>
                          <a:effectLst/>
                          <a:latin typeface="宋体" charset="0"/>
                        </a:rPr>
                        <a:t>Conflict</a:t>
                      </a:r>
                      <a:r>
                        <a:rPr lang="zh-CN" altLang="en-US" sz="1200" b="0" i="0" u="none" strike="noStrike">
                          <a:solidFill>
                            <a:srgbClr val="000000"/>
                          </a:solidFill>
                          <a:effectLst/>
                          <a:latin typeface="宋体" charset="0"/>
                        </a:rPr>
                        <a:t>（冲突）</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b="0" i="0" u="none" strike="noStrike">
                          <a:solidFill>
                            <a:srgbClr val="000000"/>
                          </a:solidFill>
                          <a:effectLst/>
                          <a:latin typeface="宋体" charset="0"/>
                        </a:rPr>
                        <a:t>发出的请求在资源上造成了一些冲突</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5707">
                <a:tc>
                  <a:txBody>
                    <a:bodyPr/>
                    <a:lstStyle/>
                    <a:p>
                      <a:pPr algn="l" fontAlgn="b"/>
                      <a:r>
                        <a:rPr lang="en-US" altLang="zh-CN" sz="1200" b="0" i="0" u="none" strike="noStrike">
                          <a:solidFill>
                            <a:srgbClr val="000000"/>
                          </a:solidFill>
                          <a:effectLst/>
                          <a:latin typeface="宋体" charset="0"/>
                        </a:rPr>
                        <a:t>410</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altLang="zh-CN" sz="1200" b="0" i="0" u="none" strike="noStrike">
                          <a:solidFill>
                            <a:srgbClr val="000000"/>
                          </a:solidFill>
                          <a:effectLst/>
                          <a:latin typeface="宋体" charset="0"/>
                        </a:rPr>
                        <a:t>Gone</a:t>
                      </a:r>
                      <a:r>
                        <a:rPr lang="zh-CN" altLang="en-US" sz="1200" b="0" i="0" u="none" strike="noStrike">
                          <a:solidFill>
                            <a:srgbClr val="000000"/>
                          </a:solidFill>
                          <a:effectLst/>
                          <a:latin typeface="宋体" charset="0"/>
                        </a:rPr>
                        <a:t>（消失了）</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b="0" i="0" u="none" strike="noStrike">
                          <a:solidFill>
                            <a:srgbClr val="000000"/>
                          </a:solidFill>
                          <a:effectLst/>
                          <a:latin typeface="宋体" charset="0"/>
                        </a:rPr>
                        <a:t>服务器曾经有这个资源，现在没有了， 与状态码</a:t>
                      </a:r>
                      <a:r>
                        <a:rPr lang="en-US" altLang="zh-CN" sz="1200" b="0" i="0" u="none" strike="noStrike">
                          <a:solidFill>
                            <a:srgbClr val="000000"/>
                          </a:solidFill>
                          <a:effectLst/>
                          <a:latin typeface="宋体" charset="0"/>
                        </a:rPr>
                        <a:t>404</a:t>
                      </a:r>
                      <a:r>
                        <a:rPr lang="zh-CN" altLang="en-US" sz="1200" b="0" i="0" u="none" strike="noStrike">
                          <a:solidFill>
                            <a:srgbClr val="000000"/>
                          </a:solidFill>
                          <a:effectLst/>
                          <a:latin typeface="宋体" charset="0"/>
                        </a:rPr>
                        <a:t>类似</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5707">
                <a:tc>
                  <a:txBody>
                    <a:bodyPr/>
                    <a:lstStyle/>
                    <a:p>
                      <a:pPr algn="l" fontAlgn="b"/>
                      <a:r>
                        <a:rPr lang="cs-CZ" sz="1200" b="0" i="0" u="none" strike="noStrike">
                          <a:solidFill>
                            <a:srgbClr val="000000"/>
                          </a:solidFill>
                          <a:effectLst/>
                          <a:latin typeface="宋体" charset="0"/>
                        </a:rPr>
                        <a:t>411</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宋体" charset="0"/>
                        </a:rPr>
                        <a:t>Length Required（要求长度指示）</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宋体" charset="0"/>
                        </a:rPr>
                        <a:t>服务器要求在Request中包含Content-Length。</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5403">
                <a:tc>
                  <a:txBody>
                    <a:bodyPr/>
                    <a:lstStyle/>
                    <a:p>
                      <a:pPr algn="l" fontAlgn="b"/>
                      <a:r>
                        <a:rPr lang="is-IS" sz="1200" b="0" i="0" u="none" strike="noStrike">
                          <a:solidFill>
                            <a:srgbClr val="000000"/>
                          </a:solidFill>
                          <a:effectLst/>
                          <a:latin typeface="宋体" charset="0"/>
                        </a:rPr>
                        <a:t>412</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宋体" charset="0"/>
                        </a:rPr>
                        <a:t>Precondition </a:t>
                      </a:r>
                      <a:r>
                        <a:rPr lang="en-US" sz="1200" b="0" i="0" u="none" strike="noStrike" dirty="0" err="1">
                          <a:solidFill>
                            <a:srgbClr val="000000"/>
                          </a:solidFill>
                          <a:effectLst/>
                          <a:latin typeface="宋体" charset="0"/>
                        </a:rPr>
                        <a:t>Failed（先决条件失败</a:t>
                      </a:r>
                      <a:r>
                        <a:rPr lang="en-US" sz="1200" b="0" i="0" u="none" strike="noStrike" dirty="0">
                          <a:solidFill>
                            <a:srgbClr val="000000"/>
                          </a:solidFill>
                          <a:effectLst/>
                          <a:latin typeface="宋体" charset="0"/>
                        </a:rPr>
                        <a:t>）</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b="0" i="0" u="none" strike="noStrike">
                          <a:solidFill>
                            <a:srgbClr val="000000"/>
                          </a:solidFill>
                          <a:effectLst/>
                          <a:latin typeface="宋体" charset="0"/>
                        </a:rPr>
                        <a:t> </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6011">
                <a:tc>
                  <a:txBody>
                    <a:bodyPr/>
                    <a:lstStyle/>
                    <a:p>
                      <a:pPr algn="l" fontAlgn="b"/>
                      <a:r>
                        <a:rPr lang="is-IS" sz="1200" b="0" i="0" u="none" strike="noStrike">
                          <a:solidFill>
                            <a:srgbClr val="000000"/>
                          </a:solidFill>
                          <a:effectLst/>
                          <a:latin typeface="宋体" charset="0"/>
                        </a:rPr>
                        <a:t>413</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宋体" charset="0"/>
                        </a:rPr>
                        <a:t>Request Entity Too </a:t>
                      </a:r>
                      <a:r>
                        <a:rPr lang="en-US" sz="1200" b="0" i="0" u="none" strike="noStrike" dirty="0" err="1">
                          <a:solidFill>
                            <a:srgbClr val="000000"/>
                          </a:solidFill>
                          <a:effectLst/>
                          <a:latin typeface="宋体" charset="0"/>
                        </a:rPr>
                        <a:t>Large（请求实体太大</a:t>
                      </a:r>
                      <a:r>
                        <a:rPr lang="en-US" sz="1200" b="0" i="0" u="none" strike="noStrike" dirty="0">
                          <a:solidFill>
                            <a:srgbClr val="000000"/>
                          </a:solidFill>
                          <a:effectLst/>
                          <a:latin typeface="宋体" charset="0"/>
                        </a:rPr>
                        <a:t>）</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b="0" i="0" u="none" strike="noStrike">
                          <a:solidFill>
                            <a:srgbClr val="000000"/>
                          </a:solidFill>
                          <a:effectLst/>
                          <a:latin typeface="宋体" charset="0"/>
                        </a:rPr>
                        <a:t>客户端发送的实体主体部分比服务器能够或者希望处理的要大</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6314">
                <a:tc>
                  <a:txBody>
                    <a:bodyPr/>
                    <a:lstStyle/>
                    <a:p>
                      <a:pPr algn="l" fontAlgn="b"/>
                      <a:r>
                        <a:rPr lang="en-US" altLang="zh-CN" sz="1200" b="0" i="0" u="none" strike="noStrike">
                          <a:solidFill>
                            <a:srgbClr val="000000"/>
                          </a:solidFill>
                          <a:effectLst/>
                          <a:latin typeface="宋体" charset="0"/>
                        </a:rPr>
                        <a:t>414</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宋体" charset="0"/>
                        </a:rPr>
                        <a:t>Request URI Too </a:t>
                      </a:r>
                      <a:r>
                        <a:rPr lang="en-US" sz="1200" b="0" i="0" u="none" strike="noStrike" dirty="0" err="1">
                          <a:solidFill>
                            <a:srgbClr val="000000"/>
                          </a:solidFill>
                          <a:effectLst/>
                          <a:latin typeface="宋体" charset="0"/>
                        </a:rPr>
                        <a:t>Long（请求URI太长</a:t>
                      </a:r>
                      <a:r>
                        <a:rPr lang="en-US" sz="1200" b="0" i="0" u="none" strike="noStrike" dirty="0">
                          <a:solidFill>
                            <a:srgbClr val="000000"/>
                          </a:solidFill>
                          <a:effectLst/>
                          <a:latin typeface="宋体" charset="0"/>
                        </a:rPr>
                        <a:t>）</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b="0" i="0" u="none" strike="noStrike">
                          <a:solidFill>
                            <a:srgbClr val="000000"/>
                          </a:solidFill>
                          <a:effectLst/>
                          <a:latin typeface="宋体" charset="0"/>
                        </a:rPr>
                        <a:t>客户端发送的请求所携带的</a:t>
                      </a:r>
                      <a:r>
                        <a:rPr lang="en-US" altLang="zh-CN" sz="1200" b="0" i="0" u="none" strike="noStrike">
                          <a:solidFill>
                            <a:srgbClr val="000000"/>
                          </a:solidFill>
                          <a:effectLst/>
                          <a:latin typeface="宋体" charset="0"/>
                        </a:rPr>
                        <a:t>URL</a:t>
                      </a:r>
                      <a:r>
                        <a:rPr lang="zh-CN" altLang="en-US" sz="1200" b="0" i="0" u="none" strike="noStrike">
                          <a:solidFill>
                            <a:srgbClr val="000000"/>
                          </a:solidFill>
                          <a:effectLst/>
                          <a:latin typeface="宋体" charset="0"/>
                        </a:rPr>
                        <a:t>超过了服务器能够或者希望处理的长度</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5707">
                <a:tc>
                  <a:txBody>
                    <a:bodyPr/>
                    <a:lstStyle/>
                    <a:p>
                      <a:pPr algn="l" fontAlgn="b"/>
                      <a:r>
                        <a:rPr lang="en-US" altLang="zh-CN" sz="1200" b="0" i="0" u="none" strike="noStrike">
                          <a:solidFill>
                            <a:srgbClr val="000000"/>
                          </a:solidFill>
                          <a:effectLst/>
                          <a:latin typeface="宋体" charset="0"/>
                        </a:rPr>
                        <a:t>415</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宋体" charset="0"/>
                        </a:rPr>
                        <a:t>Unsupported Media Type（不支持的媒体类型）</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b="0" i="0" u="none" strike="noStrike">
                          <a:solidFill>
                            <a:srgbClr val="000000"/>
                          </a:solidFill>
                          <a:effectLst/>
                          <a:latin typeface="宋体" charset="0"/>
                        </a:rPr>
                        <a:t>服务器无法理解或不支持客户端所发送的实体的内容类型</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6011">
                <a:tc>
                  <a:txBody>
                    <a:bodyPr/>
                    <a:lstStyle/>
                    <a:p>
                      <a:pPr algn="l" fontAlgn="b"/>
                      <a:r>
                        <a:rPr lang="en-US" altLang="zh-CN" sz="1200" b="0" i="0" u="none" strike="noStrike">
                          <a:solidFill>
                            <a:srgbClr val="000000"/>
                          </a:solidFill>
                          <a:effectLst/>
                          <a:latin typeface="宋体" charset="0"/>
                        </a:rPr>
                        <a:t>416</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宋体" charset="0"/>
                        </a:rPr>
                        <a:t>Requested Range Not Satisfiable（所请求的范围未得到满足）</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b="0" i="0" u="none" strike="noStrike">
                          <a:solidFill>
                            <a:srgbClr val="000000"/>
                          </a:solidFill>
                          <a:effectLst/>
                          <a:latin typeface="宋体" charset="0"/>
                        </a:rPr>
                        <a:t> </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5403">
                <a:tc>
                  <a:txBody>
                    <a:bodyPr/>
                    <a:lstStyle/>
                    <a:p>
                      <a:pPr algn="l" fontAlgn="b"/>
                      <a:r>
                        <a:rPr lang="en-US" altLang="zh-CN" sz="1200" b="0" i="0" u="none" strike="noStrike">
                          <a:solidFill>
                            <a:srgbClr val="000000"/>
                          </a:solidFill>
                          <a:effectLst/>
                          <a:latin typeface="宋体" charset="0"/>
                        </a:rPr>
                        <a:t>417</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宋体" charset="0"/>
                        </a:rPr>
                        <a:t>Expectation Failed（无法满足期望）</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b="0" i="0" u="none" strike="noStrike" dirty="0">
                          <a:solidFill>
                            <a:srgbClr val="000000"/>
                          </a:solidFill>
                          <a:effectLst/>
                          <a:latin typeface="宋体" charset="0"/>
                        </a:rPr>
                        <a:t> </a:t>
                      </a:r>
                    </a:p>
                  </a:txBody>
                  <a:tcPr marL="4188" marR="4188" marT="418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260744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状态码的含义 </a:t>
            </a:r>
            <a:r>
              <a:rPr kumimoji="1" lang="mr-IN" altLang="zh-CN" dirty="0" smtClean="0"/>
              <a:t>–</a:t>
            </a:r>
            <a:r>
              <a:rPr kumimoji="1" lang="zh-CN" altLang="en-US" dirty="0" smtClean="0"/>
              <a:t> </a:t>
            </a:r>
            <a:r>
              <a:rPr kumimoji="1" lang="en-US" altLang="zh-CN" dirty="0" smtClean="0"/>
              <a:t>5XX</a:t>
            </a:r>
            <a:r>
              <a:rPr kumimoji="1" lang="zh-CN" altLang="en-US" dirty="0" smtClean="0"/>
              <a:t> </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768161346"/>
              </p:ext>
            </p:extLst>
          </p:nvPr>
        </p:nvGraphicFramePr>
        <p:xfrm>
          <a:off x="609599" y="981075"/>
          <a:ext cx="10972800" cy="5395407"/>
        </p:xfrm>
        <a:graphic>
          <a:graphicData uri="http://schemas.openxmlformats.org/drawingml/2006/table">
            <a:tbl>
              <a:tblPr/>
              <a:tblGrid>
                <a:gridCol w="1237929"/>
                <a:gridCol w="3672408"/>
                <a:gridCol w="6062463"/>
              </a:tblGrid>
              <a:tr h="118366">
                <a:tc>
                  <a:txBody>
                    <a:bodyPr/>
                    <a:lstStyle/>
                    <a:p>
                      <a:pPr algn="l" fontAlgn="b"/>
                      <a:r>
                        <a:rPr lang="zh-CN" altLang="en-US" sz="2000" b="0" i="0" u="none" strike="noStrike">
                          <a:solidFill>
                            <a:srgbClr val="000000"/>
                          </a:solidFill>
                          <a:effectLst/>
                          <a:latin typeface="宋体" charset="0"/>
                        </a:rPr>
                        <a:t>状态码</a:t>
                      </a:r>
                    </a:p>
                  </a:txBody>
                  <a:tcPr marL="7686" marR="7686" marT="768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2000" b="0" i="0" u="none" strike="noStrike">
                          <a:solidFill>
                            <a:srgbClr val="000000"/>
                          </a:solidFill>
                          <a:effectLst/>
                          <a:latin typeface="宋体" charset="0"/>
                        </a:rPr>
                        <a:t>状态消息</a:t>
                      </a:r>
                    </a:p>
                  </a:txBody>
                  <a:tcPr marL="7686" marR="7686" marT="768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2000" b="0" i="0" u="none" strike="noStrike">
                          <a:solidFill>
                            <a:srgbClr val="000000"/>
                          </a:solidFill>
                          <a:effectLst/>
                          <a:latin typeface="宋体" charset="0"/>
                        </a:rPr>
                        <a:t>含义</a:t>
                      </a:r>
                    </a:p>
                  </a:txBody>
                  <a:tcPr marL="7686" marR="7686" marT="768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087">
                <a:tc>
                  <a:txBody>
                    <a:bodyPr/>
                    <a:lstStyle/>
                    <a:p>
                      <a:pPr algn="l" fontAlgn="b"/>
                      <a:r>
                        <a:rPr lang="is-IS" sz="2000" b="0" i="0" u="none" strike="noStrike">
                          <a:solidFill>
                            <a:srgbClr val="000000"/>
                          </a:solidFill>
                          <a:effectLst/>
                          <a:latin typeface="宋体" charset="0"/>
                        </a:rPr>
                        <a:t>500</a:t>
                      </a:r>
                    </a:p>
                  </a:txBody>
                  <a:tcPr marL="7686" marR="7686" marT="768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altLang="zh-CN" sz="2000" b="0" i="0" u="none" strike="noStrike" dirty="0">
                          <a:solidFill>
                            <a:srgbClr val="000000"/>
                          </a:solidFill>
                          <a:effectLst/>
                          <a:latin typeface="宋体" charset="0"/>
                        </a:rPr>
                        <a:t>Internal Server Error(</a:t>
                      </a:r>
                      <a:r>
                        <a:rPr lang="zh-CN" altLang="en-US" sz="2000" b="0" i="0" u="none" strike="noStrike" dirty="0">
                          <a:solidFill>
                            <a:srgbClr val="000000"/>
                          </a:solidFill>
                          <a:effectLst/>
                          <a:latin typeface="宋体" charset="0"/>
                        </a:rPr>
                        <a:t>内部服务器错误</a:t>
                      </a:r>
                      <a:r>
                        <a:rPr lang="en-US" altLang="zh-CN" sz="2000" b="0" i="0" u="none" strike="noStrike" dirty="0">
                          <a:solidFill>
                            <a:srgbClr val="000000"/>
                          </a:solidFill>
                          <a:effectLst/>
                          <a:latin typeface="宋体" charset="0"/>
                        </a:rPr>
                        <a:t>)</a:t>
                      </a:r>
                    </a:p>
                  </a:txBody>
                  <a:tcPr marL="7686" marR="7686" marT="768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2000" b="0" i="0" u="none" strike="noStrike">
                          <a:solidFill>
                            <a:srgbClr val="000000"/>
                          </a:solidFill>
                          <a:effectLst/>
                          <a:latin typeface="宋体" charset="0"/>
                        </a:rPr>
                        <a:t>服务器遇到一个错误，使其无法为请求提供服务</a:t>
                      </a:r>
                    </a:p>
                  </a:txBody>
                  <a:tcPr marL="7686" marR="7686" marT="768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03807">
                <a:tc>
                  <a:txBody>
                    <a:bodyPr/>
                    <a:lstStyle/>
                    <a:p>
                      <a:pPr algn="l" fontAlgn="b"/>
                      <a:r>
                        <a:rPr lang="is-IS" sz="2000" b="0" i="0" u="none" strike="noStrike">
                          <a:solidFill>
                            <a:srgbClr val="000000"/>
                          </a:solidFill>
                          <a:effectLst/>
                          <a:latin typeface="宋体" charset="0"/>
                        </a:rPr>
                        <a:t>501</a:t>
                      </a:r>
                    </a:p>
                  </a:txBody>
                  <a:tcPr marL="7686" marR="7686" marT="768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宋体" charset="0"/>
                        </a:rPr>
                        <a:t>Not Implemented（未实现）</a:t>
                      </a:r>
                    </a:p>
                  </a:txBody>
                  <a:tcPr marL="7686" marR="7686" marT="768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2000" b="0" i="0" u="none" strike="noStrike">
                          <a:solidFill>
                            <a:srgbClr val="000000"/>
                          </a:solidFill>
                          <a:effectLst/>
                          <a:latin typeface="宋体" charset="0"/>
                        </a:rPr>
                        <a:t>客户端发起的请求超出服务器的能力范围</a:t>
                      </a:r>
                      <a:r>
                        <a:rPr lang="en-US" altLang="zh-CN" sz="2000" b="0" i="0" u="none" strike="noStrike">
                          <a:solidFill>
                            <a:srgbClr val="000000"/>
                          </a:solidFill>
                          <a:effectLst/>
                          <a:latin typeface="宋体" charset="0"/>
                        </a:rPr>
                        <a:t>(</a:t>
                      </a:r>
                      <a:r>
                        <a:rPr lang="zh-CN" altLang="en-US" sz="2000" b="0" i="0" u="none" strike="noStrike">
                          <a:solidFill>
                            <a:srgbClr val="000000"/>
                          </a:solidFill>
                          <a:effectLst/>
                          <a:latin typeface="宋体" charset="0"/>
                        </a:rPr>
                        <a:t>比如，使用了服务器不支持的请求方法</a:t>
                      </a:r>
                      <a:r>
                        <a:rPr lang="en-US" altLang="zh-CN" sz="2000" b="0" i="0" u="none" strike="noStrike">
                          <a:solidFill>
                            <a:srgbClr val="000000"/>
                          </a:solidFill>
                          <a:effectLst/>
                          <a:latin typeface="宋体" charset="0"/>
                        </a:rPr>
                        <a:t>)</a:t>
                      </a:r>
                      <a:r>
                        <a:rPr lang="zh-CN" altLang="en-US" sz="2000" b="0" i="0" u="none" strike="noStrike">
                          <a:solidFill>
                            <a:srgbClr val="000000"/>
                          </a:solidFill>
                          <a:effectLst/>
                          <a:latin typeface="宋体" charset="0"/>
                        </a:rPr>
                        <a:t>时，使用此状态码。</a:t>
                      </a:r>
                    </a:p>
                  </a:txBody>
                  <a:tcPr marL="7686" marR="7686" marT="768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407">
                <a:tc>
                  <a:txBody>
                    <a:bodyPr/>
                    <a:lstStyle/>
                    <a:p>
                      <a:pPr algn="l" fontAlgn="b"/>
                      <a:r>
                        <a:rPr lang="fi-FI" sz="2000" b="0" i="0" u="none" strike="noStrike">
                          <a:solidFill>
                            <a:srgbClr val="000000"/>
                          </a:solidFill>
                          <a:effectLst/>
                          <a:latin typeface="宋体" charset="0"/>
                        </a:rPr>
                        <a:t>502</a:t>
                      </a:r>
                    </a:p>
                  </a:txBody>
                  <a:tcPr marL="7686" marR="7686" marT="768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altLang="zh-CN" sz="2000" b="0" i="0" u="none" strike="noStrike">
                          <a:solidFill>
                            <a:srgbClr val="000000"/>
                          </a:solidFill>
                          <a:effectLst/>
                          <a:latin typeface="宋体" charset="0"/>
                        </a:rPr>
                        <a:t>Bad Gateway</a:t>
                      </a:r>
                      <a:r>
                        <a:rPr lang="zh-CN" altLang="en-US" sz="2000" b="0" i="0" u="none" strike="noStrike">
                          <a:solidFill>
                            <a:srgbClr val="000000"/>
                          </a:solidFill>
                          <a:effectLst/>
                          <a:latin typeface="宋体" charset="0"/>
                        </a:rPr>
                        <a:t>（网关故障）</a:t>
                      </a:r>
                    </a:p>
                  </a:txBody>
                  <a:tcPr marL="7686" marR="7686" marT="768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2000" b="0" i="0" u="none" strike="noStrike">
                          <a:solidFill>
                            <a:srgbClr val="000000"/>
                          </a:solidFill>
                          <a:effectLst/>
                          <a:latin typeface="宋体" charset="0"/>
                        </a:rPr>
                        <a:t>代理使用的服务器遇到了上游的无效响应</a:t>
                      </a:r>
                    </a:p>
                  </a:txBody>
                  <a:tcPr marL="7686" marR="7686" marT="768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1767">
                <a:tc>
                  <a:txBody>
                    <a:bodyPr/>
                    <a:lstStyle/>
                    <a:p>
                      <a:pPr algn="l" fontAlgn="b"/>
                      <a:r>
                        <a:rPr lang="en-US" altLang="zh-CN" sz="2000" b="0" i="0" u="none" strike="noStrike">
                          <a:solidFill>
                            <a:srgbClr val="000000"/>
                          </a:solidFill>
                          <a:effectLst/>
                          <a:latin typeface="宋体" charset="0"/>
                        </a:rPr>
                        <a:t>503</a:t>
                      </a:r>
                    </a:p>
                  </a:txBody>
                  <a:tcPr marL="7686" marR="7686" marT="768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宋体" charset="0"/>
                        </a:rPr>
                        <a:t>Service Unavailable（未提供此服务）</a:t>
                      </a:r>
                    </a:p>
                  </a:txBody>
                  <a:tcPr marL="7686" marR="7686" marT="768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2000" b="0" i="0" u="none" strike="noStrike">
                          <a:solidFill>
                            <a:srgbClr val="000000"/>
                          </a:solidFill>
                          <a:effectLst/>
                          <a:latin typeface="宋体" charset="0"/>
                        </a:rPr>
                        <a:t>服务器目前无法为请求提供服务，但过一段时间就可以恢复服务</a:t>
                      </a:r>
                    </a:p>
                  </a:txBody>
                  <a:tcPr marL="7686" marR="7686" marT="768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4487">
                <a:tc>
                  <a:txBody>
                    <a:bodyPr/>
                    <a:lstStyle/>
                    <a:p>
                      <a:pPr algn="l" fontAlgn="b"/>
                      <a:r>
                        <a:rPr lang="is-IS" sz="2000" b="0" i="0" u="none" strike="noStrike">
                          <a:solidFill>
                            <a:srgbClr val="000000"/>
                          </a:solidFill>
                          <a:effectLst/>
                          <a:latin typeface="宋体" charset="0"/>
                        </a:rPr>
                        <a:t>504</a:t>
                      </a:r>
                    </a:p>
                  </a:txBody>
                  <a:tcPr marL="7686" marR="7686" marT="768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altLang="zh-CN" sz="2000" b="0" i="0" u="none" strike="noStrike">
                          <a:solidFill>
                            <a:srgbClr val="000000"/>
                          </a:solidFill>
                          <a:effectLst/>
                          <a:latin typeface="宋体" charset="0"/>
                        </a:rPr>
                        <a:t>Gateway Timeout</a:t>
                      </a:r>
                      <a:r>
                        <a:rPr lang="zh-CN" altLang="en-US" sz="2000" b="0" i="0" u="none" strike="noStrike">
                          <a:solidFill>
                            <a:srgbClr val="000000"/>
                          </a:solidFill>
                          <a:effectLst/>
                          <a:latin typeface="宋体" charset="0"/>
                        </a:rPr>
                        <a:t>（网关超时）</a:t>
                      </a:r>
                    </a:p>
                  </a:txBody>
                  <a:tcPr marL="7686" marR="7686" marT="768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2000" b="0" i="0" u="none" strike="noStrike">
                          <a:solidFill>
                            <a:srgbClr val="000000"/>
                          </a:solidFill>
                          <a:effectLst/>
                          <a:latin typeface="宋体" charset="0"/>
                        </a:rPr>
                        <a:t>与状态吗</a:t>
                      </a:r>
                      <a:r>
                        <a:rPr lang="en-US" altLang="zh-CN" sz="2000" b="0" i="0" u="none" strike="noStrike">
                          <a:solidFill>
                            <a:srgbClr val="000000"/>
                          </a:solidFill>
                          <a:effectLst/>
                          <a:latin typeface="宋体" charset="0"/>
                        </a:rPr>
                        <a:t>408</a:t>
                      </a:r>
                      <a:r>
                        <a:rPr lang="zh-CN" altLang="en-US" sz="2000" b="0" i="0" u="none" strike="noStrike">
                          <a:solidFill>
                            <a:srgbClr val="000000"/>
                          </a:solidFill>
                          <a:effectLst/>
                          <a:latin typeface="宋体" charset="0"/>
                        </a:rPr>
                        <a:t>类似， 但是响应来自网关或代理，此网关或代理在等待另一台服务器的响应时出现了超时</a:t>
                      </a:r>
                    </a:p>
                  </a:txBody>
                  <a:tcPr marL="7686" marR="7686" marT="768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25167">
                <a:tc>
                  <a:txBody>
                    <a:bodyPr/>
                    <a:lstStyle/>
                    <a:p>
                      <a:pPr algn="l" fontAlgn="b"/>
                      <a:r>
                        <a:rPr lang="is-IS" sz="2000" b="0" i="0" u="none" strike="noStrike">
                          <a:solidFill>
                            <a:srgbClr val="000000"/>
                          </a:solidFill>
                          <a:effectLst/>
                          <a:latin typeface="宋体" charset="0"/>
                        </a:rPr>
                        <a:t>505</a:t>
                      </a:r>
                    </a:p>
                  </a:txBody>
                  <a:tcPr marL="7686" marR="7686" marT="768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宋体" charset="0"/>
                        </a:rPr>
                        <a:t>HTTP Version Not </a:t>
                      </a:r>
                      <a:r>
                        <a:rPr lang="en-US" sz="2000" b="0" i="0" u="none" strike="noStrike" dirty="0" err="1">
                          <a:solidFill>
                            <a:srgbClr val="000000"/>
                          </a:solidFill>
                          <a:effectLst/>
                          <a:latin typeface="宋体" charset="0"/>
                        </a:rPr>
                        <a:t>Supported（不支持的HTTP版本</a:t>
                      </a:r>
                      <a:r>
                        <a:rPr lang="en-US" sz="2000" b="0" i="0" u="none" strike="noStrike" dirty="0">
                          <a:solidFill>
                            <a:srgbClr val="000000"/>
                          </a:solidFill>
                          <a:effectLst/>
                          <a:latin typeface="宋体" charset="0"/>
                        </a:rPr>
                        <a:t>）</a:t>
                      </a:r>
                    </a:p>
                  </a:txBody>
                  <a:tcPr marL="7686" marR="7686" marT="768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2000" b="0" i="0" u="none" strike="noStrike" dirty="0">
                          <a:solidFill>
                            <a:srgbClr val="000000"/>
                          </a:solidFill>
                          <a:effectLst/>
                          <a:latin typeface="宋体" charset="0"/>
                        </a:rPr>
                        <a:t>服务器收到的请求使用了它不支持的</a:t>
                      </a:r>
                      <a:r>
                        <a:rPr lang="en-US" altLang="zh-CN" sz="2000" b="0" i="0" u="none" strike="noStrike" dirty="0">
                          <a:solidFill>
                            <a:srgbClr val="000000"/>
                          </a:solidFill>
                          <a:effectLst/>
                          <a:latin typeface="宋体" charset="0"/>
                        </a:rPr>
                        <a:t>HTTP</a:t>
                      </a:r>
                      <a:r>
                        <a:rPr lang="zh-CN" altLang="en-US" sz="2000" b="0" i="0" u="none" strike="noStrike" dirty="0">
                          <a:solidFill>
                            <a:srgbClr val="000000"/>
                          </a:solidFill>
                          <a:effectLst/>
                          <a:latin typeface="宋体" charset="0"/>
                        </a:rPr>
                        <a:t>协议版本。 有些服务器不支持</a:t>
                      </a:r>
                      <a:r>
                        <a:rPr lang="en-US" altLang="zh-CN" sz="2000" b="0" i="0" u="none" strike="noStrike" dirty="0">
                          <a:solidFill>
                            <a:srgbClr val="000000"/>
                          </a:solidFill>
                          <a:effectLst/>
                          <a:latin typeface="宋体" charset="0"/>
                        </a:rPr>
                        <a:t>HTTP</a:t>
                      </a:r>
                      <a:r>
                        <a:rPr lang="zh-CN" altLang="en-US" sz="2000" b="0" i="0" u="none" strike="noStrike" dirty="0">
                          <a:solidFill>
                            <a:srgbClr val="000000"/>
                          </a:solidFill>
                          <a:effectLst/>
                          <a:latin typeface="宋体" charset="0"/>
                        </a:rPr>
                        <a:t>早期的</a:t>
                      </a:r>
                      <a:r>
                        <a:rPr lang="en-US" altLang="zh-CN" sz="2000" b="0" i="0" u="none" strike="noStrike" dirty="0">
                          <a:solidFill>
                            <a:srgbClr val="000000"/>
                          </a:solidFill>
                          <a:effectLst/>
                          <a:latin typeface="宋体" charset="0"/>
                        </a:rPr>
                        <a:t>HTTP</a:t>
                      </a:r>
                      <a:r>
                        <a:rPr lang="zh-CN" altLang="en-US" sz="2000" b="0" i="0" u="none" strike="noStrike" dirty="0">
                          <a:solidFill>
                            <a:srgbClr val="000000"/>
                          </a:solidFill>
                          <a:effectLst/>
                          <a:latin typeface="宋体" charset="0"/>
                        </a:rPr>
                        <a:t>协议版本，也不支持太高的协议版本</a:t>
                      </a:r>
                    </a:p>
                  </a:txBody>
                  <a:tcPr marL="7686" marR="7686" marT="768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30140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用计算机语言获取</a:t>
            </a:r>
            <a:r>
              <a:rPr lang="en-US" altLang="zh-CN" dirty="0"/>
              <a:t>HTTP</a:t>
            </a:r>
            <a:r>
              <a:rPr lang="zh-CN" altLang="en-US" dirty="0"/>
              <a:t>状态码的方法</a:t>
            </a:r>
            <a:endParaRPr kumimoji="1" lang="zh-CN" altLang="en-US" dirty="0"/>
          </a:p>
        </p:txBody>
      </p:sp>
      <p:sp>
        <p:nvSpPr>
          <p:cNvPr id="3" name="内容占位符 2"/>
          <p:cNvSpPr>
            <a:spLocks noGrp="1"/>
          </p:cNvSpPr>
          <p:nvPr>
            <p:ph idx="1"/>
          </p:nvPr>
        </p:nvSpPr>
        <p:spPr/>
        <p:txBody>
          <a:bodyPr/>
          <a:lstStyle/>
          <a:p>
            <a:r>
              <a:rPr kumimoji="1" lang="zh-CN" altLang="en-US" dirty="0" smtClean="0"/>
              <a:t>我们可以使用</a:t>
            </a:r>
            <a:r>
              <a:rPr kumimoji="1" lang="en-US" altLang="zh-CN" dirty="0" err="1" smtClean="0"/>
              <a:t>linux</a:t>
            </a:r>
            <a:r>
              <a:rPr kumimoji="1" lang="zh-CN" altLang="en-US" dirty="0" smtClean="0"/>
              <a:t>里的</a:t>
            </a:r>
            <a:r>
              <a:rPr kumimoji="1" lang="en-US" altLang="zh-CN" dirty="0" smtClean="0"/>
              <a:t>curl</a:t>
            </a:r>
          </a:p>
          <a:p>
            <a:pPr lvl="1"/>
            <a:r>
              <a:rPr lang="mr-IN" altLang="zh-CN" dirty="0" err="1"/>
              <a:t>curl</a:t>
            </a:r>
            <a:r>
              <a:rPr lang="mr-IN" altLang="zh-CN" dirty="0"/>
              <a:t> -I -</a:t>
            </a:r>
            <a:r>
              <a:rPr lang="mr-IN" altLang="zh-CN" dirty="0" err="1"/>
              <a:t>m</a:t>
            </a:r>
            <a:r>
              <a:rPr lang="mr-IN" altLang="zh-CN" dirty="0"/>
              <a:t> 10 -</a:t>
            </a:r>
            <a:r>
              <a:rPr lang="mr-IN" altLang="zh-CN" dirty="0" err="1"/>
              <a:t>o</a:t>
            </a:r>
            <a:r>
              <a:rPr lang="mr-IN" altLang="zh-CN" dirty="0"/>
              <a:t> /</a:t>
            </a:r>
            <a:r>
              <a:rPr lang="mr-IN" altLang="zh-CN" dirty="0" err="1"/>
              <a:t>dev</a:t>
            </a:r>
            <a:r>
              <a:rPr lang="mr-IN" altLang="zh-CN" dirty="0"/>
              <a:t>/</a:t>
            </a:r>
            <a:r>
              <a:rPr lang="mr-IN" altLang="zh-CN" dirty="0" err="1"/>
              <a:t>null</a:t>
            </a:r>
            <a:r>
              <a:rPr lang="mr-IN" altLang="zh-CN" dirty="0"/>
              <a:t> -</a:t>
            </a:r>
            <a:r>
              <a:rPr lang="mr-IN" altLang="zh-CN" dirty="0" err="1"/>
              <a:t>s</a:t>
            </a:r>
            <a:r>
              <a:rPr lang="mr-IN" altLang="zh-CN" dirty="0"/>
              <a:t> -</a:t>
            </a:r>
            <a:r>
              <a:rPr lang="mr-IN" altLang="zh-CN" dirty="0" err="1"/>
              <a:t>w</a:t>
            </a:r>
            <a:r>
              <a:rPr lang="mr-IN" altLang="zh-CN" dirty="0"/>
              <a:t> "%{</a:t>
            </a:r>
            <a:r>
              <a:rPr lang="mr-IN" altLang="zh-CN" dirty="0" err="1"/>
              <a:t>http_code</a:t>
            </a:r>
            <a:r>
              <a:rPr lang="mr-IN" altLang="zh-CN" dirty="0"/>
              <a:t>}\</a:t>
            </a:r>
            <a:r>
              <a:rPr lang="mr-IN" altLang="zh-CN" dirty="0" err="1" smtClean="0"/>
              <a:t>n</a:t>
            </a:r>
            <a:r>
              <a:rPr lang="en-US" altLang="zh-CN" dirty="0" smtClean="0"/>
              <a:t>" &lt;URL&gt;</a:t>
            </a:r>
            <a:endParaRPr kumimoji="1" lang="en-US" altLang="zh-CN" dirty="0" smtClean="0"/>
          </a:p>
          <a:p>
            <a:r>
              <a:rPr lang="zh-CN" altLang="en-US" dirty="0" smtClean="0"/>
              <a:t>我们也可以使用</a:t>
            </a:r>
            <a:r>
              <a:rPr lang="en-US" altLang="zh-CN" dirty="0" smtClean="0"/>
              <a:t>Python</a:t>
            </a:r>
            <a:r>
              <a:rPr lang="zh-CN" altLang="en-US" dirty="0" smtClean="0"/>
              <a:t>等语言：</a:t>
            </a:r>
            <a:endParaRPr lang="en-US" altLang="zh-CN" dirty="0" smtClean="0"/>
          </a:p>
          <a:p>
            <a:pPr marL="457200" lvl="1" indent="0">
              <a:buNone/>
            </a:pPr>
            <a:r>
              <a:rPr lang="en-US" altLang="zh-CN" dirty="0" smtClean="0"/>
              <a:t>import urllib2</a:t>
            </a:r>
          </a:p>
          <a:p>
            <a:pPr marL="457200" lvl="1" indent="0">
              <a:buNone/>
            </a:pPr>
            <a:r>
              <a:rPr lang="en-US" altLang="zh-CN" dirty="0" smtClean="0"/>
              <a:t>urllib2.urlopen('&lt;URL&gt;').code</a:t>
            </a:r>
            <a:endParaRPr lang="en-US" altLang="zh-CN" dirty="0"/>
          </a:p>
          <a:p>
            <a:pPr marL="457200" lvl="1" indent="0">
              <a:buNone/>
            </a:pPr>
            <a:endParaRPr lang="en-US" altLang="zh-CN" dirty="0"/>
          </a:p>
        </p:txBody>
      </p:sp>
    </p:spTree>
    <p:extLst>
      <p:ext uri="{BB962C8B-B14F-4D97-AF65-F5344CB8AC3E}">
        <p14:creationId xmlns:p14="http://schemas.microsoft.com/office/powerpoint/2010/main" val="11377276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HTTP</a:t>
            </a:r>
            <a:r>
              <a:rPr kumimoji="1" lang="zh-CN" altLang="en-US" dirty="0" smtClean="0"/>
              <a:t>协议响应头信息</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684" y="1484784"/>
            <a:ext cx="3620748" cy="1087924"/>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5520" y="1052736"/>
            <a:ext cx="2675136" cy="2675136"/>
          </a:xfrm>
          <a:prstGeom prst="rect">
            <a:avLst/>
          </a:prstGeom>
        </p:spPr>
      </p:pic>
      <p:pic>
        <p:nvPicPr>
          <p:cNvPr id="3" name="图片 2"/>
          <p:cNvPicPr>
            <a:picLocks noChangeAspect="1"/>
          </p:cNvPicPr>
          <p:nvPr/>
        </p:nvPicPr>
        <p:blipFill>
          <a:blip r:embed="rId4"/>
          <a:stretch>
            <a:fillRect/>
          </a:stretch>
        </p:blipFill>
        <p:spPr>
          <a:xfrm>
            <a:off x="5738284" y="2869532"/>
            <a:ext cx="812800" cy="812800"/>
          </a:xfrm>
          <a:prstGeom prst="rect">
            <a:avLst/>
          </a:prstGeom>
        </p:spPr>
      </p:pic>
      <p:pic>
        <p:nvPicPr>
          <p:cNvPr id="5" name="图片 4"/>
          <p:cNvPicPr>
            <a:picLocks noChangeAspect="1"/>
          </p:cNvPicPr>
          <p:nvPr/>
        </p:nvPicPr>
        <p:blipFill rotWithShape="1">
          <a:blip r:embed="rId5"/>
          <a:srcRect l="2381" t="22647" r="58325" b="20548"/>
          <a:stretch/>
        </p:blipFill>
        <p:spPr>
          <a:xfrm>
            <a:off x="6888088" y="2985251"/>
            <a:ext cx="3432281" cy="624051"/>
          </a:xfrm>
          <a:prstGeom prst="rect">
            <a:avLst/>
          </a:prstGeom>
        </p:spPr>
      </p:pic>
    </p:spTree>
    <p:extLst>
      <p:ext uri="{BB962C8B-B14F-4D97-AF65-F5344CB8AC3E}">
        <p14:creationId xmlns:p14="http://schemas.microsoft.com/office/powerpoint/2010/main" val="10024898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HTTP</a:t>
            </a:r>
            <a:r>
              <a:rPr kumimoji="1" lang="zh-CN" altLang="en-US" dirty="0" smtClean="0"/>
              <a:t>协议响应头信息</a:t>
            </a:r>
            <a:endParaRPr kumimoji="1" lang="zh-CN" altLang="en-US" dirty="0"/>
          </a:p>
        </p:txBody>
      </p:sp>
      <p:sp>
        <p:nvSpPr>
          <p:cNvPr id="3" name="内容占位符 2"/>
          <p:cNvSpPr>
            <a:spLocks noGrp="1"/>
          </p:cNvSpPr>
          <p:nvPr>
            <p:ph idx="1"/>
          </p:nvPr>
        </p:nvSpPr>
        <p:spPr/>
        <p:txBody>
          <a:bodyPr/>
          <a:lstStyle/>
          <a:p>
            <a:r>
              <a:rPr kumimoji="1" lang="zh-CN" altLang="en-US" dirty="0"/>
              <a:t>通过本知识域，我们会：</a:t>
            </a:r>
          </a:p>
          <a:p>
            <a:pPr lvl="1"/>
            <a:r>
              <a:rPr kumimoji="1" lang="en-US" altLang="zh-CN" dirty="0" smtClean="0"/>
              <a:t>HTTP</a:t>
            </a:r>
            <a:r>
              <a:rPr kumimoji="1" lang="zh-CN" altLang="en-US" dirty="0" smtClean="0"/>
              <a:t>响应头的含义</a:t>
            </a:r>
          </a:p>
          <a:p>
            <a:pPr lvl="2"/>
            <a:r>
              <a:rPr lang="zh-CN" altLang="en-US" dirty="0" smtClean="0"/>
              <a:t>了解</a:t>
            </a:r>
            <a:r>
              <a:rPr lang="zh-CN" altLang="en-US" dirty="0"/>
              <a:t>常见的</a:t>
            </a:r>
            <a:r>
              <a:rPr lang="en-US" altLang="zh-CN" dirty="0"/>
              <a:t>HTTP</a:t>
            </a:r>
            <a:r>
              <a:rPr lang="zh-CN" altLang="en-US" dirty="0"/>
              <a:t>响应头 </a:t>
            </a:r>
          </a:p>
          <a:p>
            <a:pPr lvl="2"/>
            <a:r>
              <a:rPr lang="zh-CN" altLang="en-US" dirty="0" smtClean="0"/>
              <a:t>掌握</a:t>
            </a:r>
            <a:r>
              <a:rPr lang="en-US" altLang="zh-CN" dirty="0"/>
              <a:t>HTTP</a:t>
            </a:r>
            <a:r>
              <a:rPr lang="zh-CN" altLang="en-US" dirty="0"/>
              <a:t>响应头</a:t>
            </a:r>
            <a:r>
              <a:rPr lang="zh-CN" altLang="en-US" dirty="0" smtClean="0"/>
              <a:t>的作用</a:t>
            </a:r>
          </a:p>
          <a:p>
            <a:pPr lvl="1"/>
            <a:r>
              <a:rPr lang="en-US" altLang="zh-CN" dirty="0" smtClean="0"/>
              <a:t>HTTP</a:t>
            </a:r>
            <a:r>
              <a:rPr lang="zh-CN" altLang="en-US" dirty="0"/>
              <a:t>响应头的类型 </a:t>
            </a:r>
          </a:p>
          <a:p>
            <a:pPr lvl="2"/>
            <a:r>
              <a:rPr lang="zh-CN" altLang="en-US" dirty="0" smtClean="0"/>
              <a:t>了解</a:t>
            </a:r>
            <a:r>
              <a:rPr lang="en-US" altLang="zh-CN" dirty="0"/>
              <a:t>HTTP</a:t>
            </a:r>
            <a:r>
              <a:rPr lang="zh-CN" altLang="en-US" dirty="0"/>
              <a:t>响应头的名称 </a:t>
            </a:r>
          </a:p>
          <a:p>
            <a:pPr lvl="2"/>
            <a:r>
              <a:rPr lang="zh-CN" altLang="en-US" dirty="0" smtClean="0"/>
              <a:t>掌握</a:t>
            </a:r>
            <a:r>
              <a:rPr lang="en-US" altLang="zh-CN" dirty="0"/>
              <a:t>HTTP</a:t>
            </a:r>
            <a:r>
              <a:rPr lang="zh-CN" altLang="en-US" dirty="0"/>
              <a:t>响应头的</a:t>
            </a:r>
            <a:r>
              <a:rPr lang="zh-CN" altLang="en-US" dirty="0" smtClean="0"/>
              <a:t>格式</a:t>
            </a:r>
            <a:endParaRPr lang="en-US" altLang="zh-CN" dirty="0"/>
          </a:p>
        </p:txBody>
      </p:sp>
    </p:spTree>
    <p:extLst>
      <p:ext uri="{BB962C8B-B14F-4D97-AF65-F5344CB8AC3E}">
        <p14:creationId xmlns:p14="http://schemas.microsoft.com/office/powerpoint/2010/main" val="8163757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常用标准响应头字段</a:t>
            </a:r>
            <a:endParaRPr kumimoji="1" lang="zh-CN" altLang="en-US" dirty="0"/>
          </a:p>
        </p:txBody>
      </p:sp>
      <p:sp>
        <p:nvSpPr>
          <p:cNvPr id="3" name="内容占位符 2"/>
          <p:cNvSpPr>
            <a:spLocks noGrp="1"/>
          </p:cNvSpPr>
          <p:nvPr>
            <p:ph idx="1"/>
          </p:nvPr>
        </p:nvSpPr>
        <p:spPr/>
        <p:txBody>
          <a:bodyPr/>
          <a:lstStyle/>
          <a:p>
            <a:r>
              <a:rPr lang="en-US" altLang="zh-CN" dirty="0" smtClean="0"/>
              <a:t>Access</a:t>
            </a:r>
            <a:r>
              <a:rPr lang="zh-CN" altLang="en-US" dirty="0" smtClean="0"/>
              <a:t>：</a:t>
            </a:r>
            <a:r>
              <a:rPr lang="zh-CN" altLang="en-US" dirty="0"/>
              <a:t>服务器支持哪些请求方法（如</a:t>
            </a:r>
            <a:r>
              <a:rPr lang="en-US" altLang="zh-CN" dirty="0"/>
              <a:t>GET</a:t>
            </a:r>
            <a:r>
              <a:rPr lang="zh-CN" altLang="en-US" dirty="0"/>
              <a:t>、</a:t>
            </a:r>
            <a:r>
              <a:rPr lang="en-US" altLang="zh-CN" dirty="0"/>
              <a:t>POST</a:t>
            </a:r>
            <a:r>
              <a:rPr lang="zh-CN" altLang="en-US" dirty="0"/>
              <a:t>等）</a:t>
            </a:r>
            <a:r>
              <a:rPr lang="zh-CN" altLang="en-US" dirty="0" smtClean="0"/>
              <a:t>。</a:t>
            </a:r>
          </a:p>
          <a:p>
            <a:r>
              <a:rPr lang="en-US" altLang="zh-CN" dirty="0" smtClean="0"/>
              <a:t>Content-Encoding</a:t>
            </a:r>
            <a:r>
              <a:rPr lang="zh-CN" altLang="en-US" dirty="0" smtClean="0"/>
              <a:t>：</a:t>
            </a:r>
            <a:r>
              <a:rPr lang="zh-CN" altLang="en-US" dirty="0"/>
              <a:t>文档的编码（</a:t>
            </a:r>
            <a:r>
              <a:rPr lang="en-US" altLang="zh-CN" dirty="0"/>
              <a:t>Encode</a:t>
            </a:r>
            <a:r>
              <a:rPr lang="zh-CN" altLang="en-US" dirty="0"/>
              <a:t>）方法</a:t>
            </a:r>
            <a:r>
              <a:rPr lang="zh-CN" altLang="en-US" dirty="0" smtClean="0"/>
              <a:t>。</a:t>
            </a:r>
          </a:p>
          <a:p>
            <a:r>
              <a:rPr lang="en-US" altLang="zh-CN" dirty="0" smtClean="0"/>
              <a:t>Content-Length</a:t>
            </a:r>
            <a:r>
              <a:rPr lang="zh-CN" altLang="en-US" dirty="0" smtClean="0"/>
              <a:t>：</a:t>
            </a:r>
            <a:r>
              <a:rPr lang="zh-CN" altLang="en-US" dirty="0"/>
              <a:t>表示内容长度</a:t>
            </a:r>
            <a:r>
              <a:rPr lang="zh-CN" altLang="en-US" dirty="0" smtClean="0"/>
              <a:t>。</a:t>
            </a:r>
          </a:p>
          <a:p>
            <a:r>
              <a:rPr lang="en-US" altLang="zh-CN" dirty="0" smtClean="0"/>
              <a:t>Content-Type</a:t>
            </a:r>
            <a:r>
              <a:rPr lang="zh-CN" altLang="en-US" dirty="0" smtClean="0"/>
              <a:t>：</a:t>
            </a:r>
            <a:r>
              <a:rPr lang="zh-CN" altLang="en-US" dirty="0"/>
              <a:t>表示后面的文档属于什么</a:t>
            </a:r>
            <a:r>
              <a:rPr lang="en-US" altLang="zh-CN" dirty="0"/>
              <a:t>MIME</a:t>
            </a:r>
            <a:r>
              <a:rPr lang="zh-CN" altLang="en-US" dirty="0"/>
              <a:t>类型</a:t>
            </a:r>
            <a:r>
              <a:rPr lang="zh-CN" altLang="en-US" dirty="0" smtClean="0"/>
              <a:t>。</a:t>
            </a:r>
          </a:p>
          <a:p>
            <a:r>
              <a:rPr lang="en-US" altLang="zh-CN" dirty="0" smtClean="0"/>
              <a:t>Date</a:t>
            </a:r>
            <a:r>
              <a:rPr lang="zh-CN" altLang="en-US" dirty="0" smtClean="0"/>
              <a:t>：</a:t>
            </a:r>
            <a:r>
              <a:rPr lang="zh-CN" altLang="en-US" dirty="0"/>
              <a:t>当前的</a:t>
            </a:r>
            <a:r>
              <a:rPr lang="en-US" altLang="zh-CN" dirty="0"/>
              <a:t>GMT</a:t>
            </a:r>
            <a:r>
              <a:rPr lang="zh-CN" altLang="en-US" dirty="0"/>
              <a:t>时间</a:t>
            </a:r>
            <a:r>
              <a:rPr lang="zh-CN" altLang="en-US" dirty="0" smtClean="0"/>
              <a:t>。</a:t>
            </a:r>
          </a:p>
          <a:p>
            <a:r>
              <a:rPr lang="en-US" altLang="zh-CN" dirty="0" smtClean="0"/>
              <a:t>Expires</a:t>
            </a:r>
            <a:r>
              <a:rPr lang="zh-CN" altLang="en-US" dirty="0" smtClean="0"/>
              <a:t>：</a:t>
            </a:r>
            <a:r>
              <a:rPr lang="zh-CN" altLang="en-US" dirty="0"/>
              <a:t>应该在什么时候认为文档已经过期，从而不再缓存</a:t>
            </a:r>
            <a:r>
              <a:rPr lang="zh-CN" altLang="en-US" dirty="0" smtClean="0"/>
              <a:t>它</a:t>
            </a:r>
          </a:p>
          <a:p>
            <a:r>
              <a:rPr lang="en-US" altLang="zh-CN" dirty="0" smtClean="0"/>
              <a:t>Last-Modified</a:t>
            </a:r>
            <a:r>
              <a:rPr lang="zh-CN" altLang="en-US" dirty="0" smtClean="0"/>
              <a:t>：</a:t>
            </a:r>
            <a:r>
              <a:rPr lang="zh-CN" altLang="en-US" dirty="0"/>
              <a:t>文档的最后改动时间</a:t>
            </a:r>
            <a:r>
              <a:rPr lang="zh-CN" altLang="en-US" dirty="0" smtClean="0"/>
              <a:t>。</a:t>
            </a:r>
          </a:p>
          <a:p>
            <a:r>
              <a:rPr lang="en-US" altLang="zh-CN" dirty="0" smtClean="0"/>
              <a:t>Location</a:t>
            </a:r>
            <a:r>
              <a:rPr lang="zh-CN" altLang="en-US" dirty="0" smtClean="0"/>
              <a:t>：</a:t>
            </a:r>
            <a:r>
              <a:rPr lang="zh-CN" altLang="en-US" dirty="0"/>
              <a:t>表示客户应当到哪里去提取文档。</a:t>
            </a:r>
            <a:endParaRPr kumimoji="1" lang="zh-CN" altLang="en-US" dirty="0"/>
          </a:p>
        </p:txBody>
      </p:sp>
    </p:spTree>
    <p:extLst>
      <p:ext uri="{BB962C8B-B14F-4D97-AF65-F5344CB8AC3E}">
        <p14:creationId xmlns:p14="http://schemas.microsoft.com/office/powerpoint/2010/main" val="7655912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常用标准响应头字段</a:t>
            </a:r>
          </a:p>
        </p:txBody>
      </p:sp>
      <p:sp>
        <p:nvSpPr>
          <p:cNvPr id="3" name="内容占位符 2"/>
          <p:cNvSpPr>
            <a:spLocks noGrp="1"/>
          </p:cNvSpPr>
          <p:nvPr>
            <p:ph idx="1"/>
          </p:nvPr>
        </p:nvSpPr>
        <p:spPr/>
        <p:txBody>
          <a:bodyPr/>
          <a:lstStyle/>
          <a:p>
            <a:r>
              <a:rPr lang="en-US" altLang="zh-CN" dirty="0" smtClean="0"/>
              <a:t>Refresh</a:t>
            </a:r>
            <a:r>
              <a:rPr lang="zh-CN" altLang="en-US" dirty="0" smtClean="0"/>
              <a:t>：</a:t>
            </a:r>
            <a:r>
              <a:rPr lang="zh-CN" altLang="en-US" dirty="0"/>
              <a:t>表示浏览器应该在多少时间之后刷新文档，以秒计</a:t>
            </a:r>
            <a:r>
              <a:rPr lang="zh-CN" altLang="en-US" dirty="0" smtClean="0"/>
              <a:t>。</a:t>
            </a:r>
          </a:p>
          <a:p>
            <a:r>
              <a:rPr lang="en-US" altLang="zh-CN" dirty="0" smtClean="0"/>
              <a:t>Server</a:t>
            </a:r>
            <a:r>
              <a:rPr lang="zh-CN" altLang="en-US" dirty="0" smtClean="0"/>
              <a:t>：</a:t>
            </a:r>
            <a:r>
              <a:rPr lang="zh-CN" altLang="en-US" dirty="0"/>
              <a:t>服务器名字</a:t>
            </a:r>
            <a:r>
              <a:rPr lang="zh-CN" altLang="en-US" dirty="0" smtClean="0"/>
              <a:t>。</a:t>
            </a:r>
          </a:p>
          <a:p>
            <a:r>
              <a:rPr lang="en-US" altLang="zh-CN" dirty="0" smtClean="0"/>
              <a:t>Set-Cookie</a:t>
            </a:r>
            <a:r>
              <a:rPr lang="zh-CN" altLang="en-US" dirty="0" smtClean="0"/>
              <a:t>：</a:t>
            </a:r>
            <a:r>
              <a:rPr lang="zh-CN" altLang="en-US" dirty="0"/>
              <a:t>设置和页面关联的</a:t>
            </a:r>
            <a:r>
              <a:rPr lang="en-US" altLang="zh-CN" dirty="0"/>
              <a:t>Cookie</a:t>
            </a:r>
            <a:r>
              <a:rPr lang="zh-CN" altLang="en-US" dirty="0" smtClean="0"/>
              <a:t>。</a:t>
            </a:r>
          </a:p>
          <a:p>
            <a:r>
              <a:rPr lang="en-US" altLang="zh-CN" dirty="0" smtClean="0"/>
              <a:t>WWW-Authenticate</a:t>
            </a:r>
            <a:r>
              <a:rPr lang="zh-CN" altLang="en-US" dirty="0" smtClean="0"/>
              <a:t>：</a:t>
            </a:r>
            <a:r>
              <a:rPr lang="zh-CN" altLang="en-US" dirty="0"/>
              <a:t>标识访问请求实体的身份验证</a:t>
            </a:r>
            <a:r>
              <a:rPr lang="zh-CN" altLang="en-US" dirty="0" smtClean="0"/>
              <a:t>方案</a:t>
            </a:r>
          </a:p>
          <a:p>
            <a:endParaRPr kumimoji="1" lang="zh-CN" altLang="en-US" dirty="0" smtClean="0"/>
          </a:p>
          <a:p>
            <a:r>
              <a:rPr kumimoji="1" lang="zh-CN" altLang="en-US" dirty="0" smtClean="0"/>
              <a:t>更多的，请参考</a:t>
            </a:r>
            <a:r>
              <a:rPr lang="is-IS" altLang="zh-CN" dirty="0" smtClean="0"/>
              <a:t>RFC2612</a:t>
            </a:r>
          </a:p>
          <a:p>
            <a:r>
              <a:rPr kumimoji="1" lang="zh-CN" altLang="en-US" dirty="0" smtClean="0"/>
              <a:t>参考文档：</a:t>
            </a:r>
            <a:r>
              <a:rPr kumimoji="1" lang="en-US" altLang="zh-CN" dirty="0" smtClean="0"/>
              <a:t> </a:t>
            </a:r>
            <a:r>
              <a:rPr kumimoji="1" lang="en-US" altLang="zh-CN" dirty="0"/>
              <a:t>http://</a:t>
            </a:r>
            <a:r>
              <a:rPr kumimoji="1" lang="en-US" altLang="zh-CN" dirty="0" err="1"/>
              <a:t>www.jianshu.com</a:t>
            </a:r>
            <a:r>
              <a:rPr kumimoji="1" lang="en-US" altLang="zh-CN" dirty="0"/>
              <a:t>/p/6e86903d74f7</a:t>
            </a:r>
            <a:endParaRPr kumimoji="1" lang="zh-CN" altLang="en-US" dirty="0"/>
          </a:p>
        </p:txBody>
      </p:sp>
    </p:spTree>
    <p:extLst>
      <p:ext uri="{BB962C8B-B14F-4D97-AF65-F5344CB8AC3E}">
        <p14:creationId xmlns:p14="http://schemas.microsoft.com/office/powerpoint/2010/main" val="4824237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响应头格式</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sz="2000" dirty="0"/>
              <a:t>HTTP/1.1 302 Found</a:t>
            </a:r>
          </a:p>
          <a:p>
            <a:pPr marL="0" indent="0">
              <a:buNone/>
            </a:pPr>
            <a:r>
              <a:rPr kumimoji="1" lang="en-US" altLang="zh-CN" sz="2000" dirty="0"/>
              <a:t>Date: Sun, 20 Aug 2017 13:38:54 GMT</a:t>
            </a:r>
          </a:p>
          <a:p>
            <a:pPr marL="0" indent="0">
              <a:buNone/>
            </a:pPr>
            <a:r>
              <a:rPr kumimoji="1" lang="en-US" altLang="zh-CN" sz="2000" dirty="0"/>
              <a:t>Server: Apache/2.4.6 (</a:t>
            </a:r>
            <a:r>
              <a:rPr kumimoji="1" lang="en-US" altLang="zh-CN" sz="2000" dirty="0" err="1"/>
              <a:t>CentOS</a:t>
            </a:r>
            <a:r>
              <a:rPr kumimoji="1" lang="en-US" altLang="zh-CN" sz="2000" dirty="0"/>
              <a:t>) </a:t>
            </a:r>
            <a:r>
              <a:rPr kumimoji="1" lang="en-US" altLang="zh-CN" sz="2000" dirty="0" err="1"/>
              <a:t>OpenSSL</a:t>
            </a:r>
            <a:r>
              <a:rPr kumimoji="1" lang="en-US" altLang="zh-CN" sz="2000" dirty="0"/>
              <a:t>/1.0.1e-fips PHP/5.4.16</a:t>
            </a:r>
          </a:p>
          <a:p>
            <a:pPr marL="0" indent="0">
              <a:buNone/>
            </a:pPr>
            <a:r>
              <a:rPr kumimoji="1" lang="en-US" altLang="zh-CN" sz="2000" dirty="0"/>
              <a:t>Location: https://</a:t>
            </a:r>
            <a:r>
              <a:rPr kumimoji="1" lang="en-US" altLang="zh-CN" sz="2000" dirty="0" err="1"/>
              <a:t>www.aqzhi.com</a:t>
            </a:r>
            <a:r>
              <a:rPr kumimoji="1" lang="en-US" altLang="zh-CN" sz="2000" dirty="0"/>
              <a:t>/</a:t>
            </a:r>
          </a:p>
          <a:p>
            <a:pPr marL="0" indent="0">
              <a:buNone/>
            </a:pPr>
            <a:r>
              <a:rPr kumimoji="1" lang="en-US" altLang="zh-CN" sz="2000" dirty="0"/>
              <a:t>Content-Length: 206</a:t>
            </a:r>
          </a:p>
          <a:p>
            <a:pPr marL="0" indent="0">
              <a:buNone/>
            </a:pPr>
            <a:r>
              <a:rPr kumimoji="1" lang="en-US" altLang="zh-CN" sz="2000" dirty="0"/>
              <a:t>Connection: close</a:t>
            </a:r>
          </a:p>
          <a:p>
            <a:pPr marL="0" indent="0">
              <a:buNone/>
            </a:pPr>
            <a:r>
              <a:rPr kumimoji="1" lang="en-US" altLang="zh-CN" sz="2000" dirty="0"/>
              <a:t>Content-Type: text/html; charset=iso-8859-1</a:t>
            </a:r>
          </a:p>
          <a:p>
            <a:pPr marL="0" indent="0">
              <a:buNone/>
            </a:pPr>
            <a:endParaRPr kumimoji="1" lang="en-US" altLang="zh-CN" sz="2000" dirty="0"/>
          </a:p>
          <a:p>
            <a:pPr marL="0" indent="0">
              <a:buNone/>
            </a:pPr>
            <a:r>
              <a:rPr kumimoji="1" lang="en-US" altLang="zh-CN" sz="2000" dirty="0"/>
              <a:t>&lt;!DOCTYPE HTML PUBLIC "-//IETF//DTD HTML 2.0//EN"&gt;&lt;html&gt;&lt;head&gt;&lt;title&gt;302 Found&lt;/title&gt;&lt;/head&gt;&lt;body&gt;&lt;h1&gt;Found&lt;/h1&gt;&lt;p&gt;The document has moved &lt;a </a:t>
            </a:r>
            <a:r>
              <a:rPr kumimoji="1" lang="en-US" altLang="zh-CN" sz="2000" dirty="0" err="1"/>
              <a:t>href</a:t>
            </a:r>
            <a:r>
              <a:rPr kumimoji="1" lang="en-US" altLang="zh-CN" sz="2000" dirty="0"/>
              <a:t>="https://</a:t>
            </a:r>
            <a:r>
              <a:rPr kumimoji="1" lang="en-US" altLang="zh-CN" sz="2000" dirty="0" err="1"/>
              <a:t>www.aqzhi.com</a:t>
            </a:r>
            <a:r>
              <a:rPr kumimoji="1" lang="en-US" altLang="zh-CN" sz="2000" dirty="0"/>
              <a:t>/"&gt;here&lt;/a&gt;.&lt;/p&gt;&lt;/body&gt;&lt;/html&gt;</a:t>
            </a:r>
            <a:endParaRPr kumimoji="1" lang="zh-CN" altLang="en-US" sz="2000" dirty="0"/>
          </a:p>
        </p:txBody>
      </p:sp>
    </p:spTree>
    <p:extLst>
      <p:ext uri="{BB962C8B-B14F-4D97-AF65-F5344CB8AC3E}">
        <p14:creationId xmlns:p14="http://schemas.microsoft.com/office/powerpoint/2010/main" val="13778565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HTTP</a:t>
            </a:r>
            <a:r>
              <a:rPr kumimoji="1" lang="zh-CN" altLang="en-US" dirty="0" smtClean="0"/>
              <a:t>协议中的</a:t>
            </a:r>
            <a:r>
              <a:rPr kumimoji="1" lang="en-US" altLang="zh-CN" dirty="0" smtClean="0"/>
              <a:t>URL</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684" y="1484784"/>
            <a:ext cx="3620748" cy="1087924"/>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5520" y="1052736"/>
            <a:ext cx="2675136" cy="2675136"/>
          </a:xfrm>
          <a:prstGeom prst="rect">
            <a:avLst/>
          </a:prstGeom>
        </p:spPr>
      </p:pic>
      <p:pic>
        <p:nvPicPr>
          <p:cNvPr id="3" name="图片 2"/>
          <p:cNvPicPr>
            <a:picLocks noChangeAspect="1"/>
          </p:cNvPicPr>
          <p:nvPr/>
        </p:nvPicPr>
        <p:blipFill>
          <a:blip r:embed="rId4"/>
          <a:stretch>
            <a:fillRect/>
          </a:stretch>
        </p:blipFill>
        <p:spPr>
          <a:xfrm>
            <a:off x="6600056" y="2810298"/>
            <a:ext cx="812800" cy="812800"/>
          </a:xfrm>
          <a:prstGeom prst="rect">
            <a:avLst/>
          </a:prstGeom>
        </p:spPr>
      </p:pic>
      <p:pic>
        <p:nvPicPr>
          <p:cNvPr id="7" name="图片 6"/>
          <p:cNvPicPr>
            <a:picLocks noChangeAspect="1"/>
          </p:cNvPicPr>
          <p:nvPr/>
        </p:nvPicPr>
        <p:blipFill rotWithShape="1">
          <a:blip r:embed="rId5"/>
          <a:srcRect l="1771" t="9392" r="85826" b="12433"/>
          <a:stretch/>
        </p:blipFill>
        <p:spPr>
          <a:xfrm>
            <a:off x="7752184" y="2652356"/>
            <a:ext cx="1512168" cy="1198761"/>
          </a:xfrm>
          <a:prstGeom prst="rect">
            <a:avLst/>
          </a:prstGeom>
        </p:spPr>
      </p:pic>
    </p:spTree>
    <p:extLst>
      <p:ext uri="{BB962C8B-B14F-4D97-AF65-F5344CB8AC3E}">
        <p14:creationId xmlns:p14="http://schemas.microsoft.com/office/powerpoint/2010/main" val="876833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HTTP</a:t>
            </a:r>
            <a:r>
              <a:rPr kumimoji="1" lang="zh-CN" altLang="en-US" dirty="0" smtClean="0"/>
              <a:t>请求方法</a:t>
            </a:r>
            <a:endParaRPr kumimoji="1" lang="zh-CN" altLang="en-US" dirty="0"/>
          </a:p>
        </p:txBody>
      </p:sp>
      <p:sp>
        <p:nvSpPr>
          <p:cNvPr id="3" name="内容占位符 2"/>
          <p:cNvSpPr>
            <a:spLocks noGrp="1"/>
          </p:cNvSpPr>
          <p:nvPr>
            <p:ph idx="1"/>
          </p:nvPr>
        </p:nvSpPr>
        <p:spPr/>
        <p:txBody>
          <a:bodyPr/>
          <a:lstStyle/>
          <a:p>
            <a:r>
              <a:rPr kumimoji="1" lang="zh-CN" altLang="en-US" dirty="0" smtClean="0"/>
              <a:t>通过本知识域，我们会：</a:t>
            </a:r>
          </a:p>
          <a:p>
            <a:pPr lvl="1"/>
            <a:r>
              <a:rPr lang="en-US" altLang="zh-CN" dirty="0" smtClean="0"/>
              <a:t>HTTP1.0</a:t>
            </a:r>
            <a:r>
              <a:rPr lang="zh-CN" altLang="en-US" dirty="0" smtClean="0"/>
              <a:t>的请求方法</a:t>
            </a:r>
          </a:p>
          <a:p>
            <a:pPr lvl="2"/>
            <a:r>
              <a:rPr lang="zh-CN" altLang="en-US" dirty="0" smtClean="0"/>
              <a:t>了解</a:t>
            </a:r>
            <a:r>
              <a:rPr lang="en-US" altLang="zh-CN" dirty="0"/>
              <a:t>HTTP1.0</a:t>
            </a:r>
            <a:r>
              <a:rPr lang="zh-CN" altLang="en-US" dirty="0"/>
              <a:t>三种请求方法，</a:t>
            </a:r>
            <a:r>
              <a:rPr lang="en-US" altLang="zh-CN" dirty="0"/>
              <a:t>GET, POST </a:t>
            </a:r>
            <a:r>
              <a:rPr lang="zh-CN" altLang="en-US" dirty="0"/>
              <a:t>和 </a:t>
            </a:r>
            <a:r>
              <a:rPr lang="en-US" altLang="zh-CN" dirty="0"/>
              <a:t>HEAD </a:t>
            </a:r>
            <a:endParaRPr lang="zh-CN" altLang="en-US" dirty="0"/>
          </a:p>
          <a:p>
            <a:pPr lvl="2"/>
            <a:r>
              <a:rPr lang="zh-CN" altLang="en-US" dirty="0" smtClean="0"/>
              <a:t>掌握</a:t>
            </a:r>
            <a:r>
              <a:rPr lang="en-US" altLang="zh-CN" dirty="0" smtClean="0"/>
              <a:t>GET</a:t>
            </a:r>
            <a:r>
              <a:rPr lang="zh-CN" altLang="en-US" dirty="0" smtClean="0"/>
              <a:t>请求的标准格式</a:t>
            </a:r>
          </a:p>
          <a:p>
            <a:pPr lvl="2"/>
            <a:r>
              <a:rPr lang="zh-CN" altLang="en-US" dirty="0" smtClean="0"/>
              <a:t>掌握</a:t>
            </a:r>
            <a:r>
              <a:rPr lang="en-US" altLang="zh-CN" dirty="0" smtClean="0"/>
              <a:t>POST</a:t>
            </a:r>
            <a:r>
              <a:rPr lang="zh-CN" altLang="en-US" dirty="0" smtClean="0"/>
              <a:t>请求提交表单，上传文件的方法</a:t>
            </a:r>
          </a:p>
          <a:p>
            <a:pPr lvl="2"/>
            <a:r>
              <a:rPr lang="zh-CN" altLang="en-US" dirty="0" smtClean="0"/>
              <a:t>了解</a:t>
            </a:r>
            <a:r>
              <a:rPr lang="en-US" altLang="zh-CN" dirty="0" smtClean="0"/>
              <a:t>HEAD</a:t>
            </a:r>
            <a:r>
              <a:rPr lang="zh-CN" altLang="en-US" dirty="0" smtClean="0"/>
              <a:t>请求与</a:t>
            </a:r>
            <a:r>
              <a:rPr lang="en-US" altLang="zh-CN" dirty="0" smtClean="0"/>
              <a:t>GET</a:t>
            </a:r>
            <a:r>
              <a:rPr lang="zh-CN" altLang="en-US" dirty="0" smtClean="0"/>
              <a:t>请求的区别</a:t>
            </a:r>
          </a:p>
          <a:p>
            <a:pPr lvl="1"/>
            <a:r>
              <a:rPr lang="en-US" altLang="zh-CN" dirty="0" smtClean="0"/>
              <a:t>HTTP1.1</a:t>
            </a:r>
            <a:r>
              <a:rPr lang="zh-CN" altLang="en-US" dirty="0" smtClean="0"/>
              <a:t>新增的请求方法</a:t>
            </a:r>
          </a:p>
          <a:p>
            <a:pPr lvl="2"/>
            <a:r>
              <a:rPr lang="zh-CN" altLang="en-US" dirty="0" smtClean="0"/>
              <a:t>了解</a:t>
            </a:r>
            <a:r>
              <a:rPr lang="en-US" altLang="zh-CN" dirty="0" smtClean="0"/>
              <a:t>HTTP1.1</a:t>
            </a:r>
            <a:r>
              <a:rPr lang="zh-CN" altLang="en-US" dirty="0" smtClean="0"/>
              <a:t>新增的五种请求方法：</a:t>
            </a:r>
            <a:r>
              <a:rPr lang="en-US" altLang="zh-CN" dirty="0" smtClean="0"/>
              <a:t>OPTIONS</a:t>
            </a:r>
            <a:r>
              <a:rPr lang="zh-CN" altLang="en-US" dirty="0" smtClean="0"/>
              <a:t>，</a:t>
            </a:r>
            <a:r>
              <a:rPr lang="en-US" altLang="zh-CN" dirty="0" smtClean="0"/>
              <a:t>PUT</a:t>
            </a:r>
            <a:r>
              <a:rPr lang="zh-CN" altLang="en-US" dirty="0" smtClean="0"/>
              <a:t>，</a:t>
            </a:r>
            <a:r>
              <a:rPr lang="en-US" altLang="zh-CN" dirty="0" smtClean="0"/>
              <a:t>DELETE</a:t>
            </a:r>
            <a:r>
              <a:rPr lang="zh-CN" altLang="en-US" dirty="0" smtClean="0"/>
              <a:t>，</a:t>
            </a:r>
            <a:r>
              <a:rPr lang="en-US" altLang="zh-CN" dirty="0" smtClean="0"/>
              <a:t>TRACE</a:t>
            </a:r>
            <a:r>
              <a:rPr lang="zh-CN" altLang="en-US" dirty="0" smtClean="0"/>
              <a:t>，</a:t>
            </a:r>
            <a:r>
              <a:rPr lang="en-US" altLang="zh-CN" dirty="0" smtClean="0"/>
              <a:t>CONNECT</a:t>
            </a:r>
            <a:r>
              <a:rPr lang="zh-CN" altLang="en-US" dirty="0" smtClean="0"/>
              <a:t>方法的基本概念</a:t>
            </a:r>
          </a:p>
          <a:p>
            <a:pPr lvl="2"/>
            <a:r>
              <a:rPr lang="zh-CN" altLang="en-US" dirty="0" smtClean="0"/>
              <a:t>掌握</a:t>
            </a:r>
            <a:r>
              <a:rPr lang="en-US" altLang="zh-CN" dirty="0"/>
              <a:t>HTTP1.1</a:t>
            </a:r>
            <a:r>
              <a:rPr lang="zh-CN" altLang="en-US" dirty="0"/>
              <a:t>新增的五种请求的基本方法和产生的请求结果 </a:t>
            </a:r>
            <a:endParaRPr lang="en-US" altLang="zh-CN" dirty="0"/>
          </a:p>
        </p:txBody>
      </p:sp>
    </p:spTree>
    <p:extLst>
      <p:ext uri="{BB962C8B-B14F-4D97-AF65-F5344CB8AC3E}">
        <p14:creationId xmlns:p14="http://schemas.microsoft.com/office/powerpoint/2010/main" val="11300686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HTTP</a:t>
            </a:r>
            <a:r>
              <a:rPr kumimoji="1" lang="zh-CN" altLang="en-US" dirty="0" smtClean="0"/>
              <a:t>协议中的</a:t>
            </a:r>
            <a:r>
              <a:rPr kumimoji="1" lang="en-US" altLang="zh-CN" dirty="0" smtClean="0"/>
              <a:t>URL</a:t>
            </a:r>
            <a:endParaRPr kumimoji="1" lang="zh-CN" altLang="en-US" dirty="0"/>
          </a:p>
        </p:txBody>
      </p:sp>
      <p:sp>
        <p:nvSpPr>
          <p:cNvPr id="4" name="内容占位符 2"/>
          <p:cNvSpPr>
            <a:spLocks noGrp="1"/>
          </p:cNvSpPr>
          <p:nvPr>
            <p:ph idx="1"/>
          </p:nvPr>
        </p:nvSpPr>
        <p:spPr>
          <a:xfrm>
            <a:off x="609600" y="980729"/>
            <a:ext cx="10972800" cy="5145435"/>
          </a:xfrm>
        </p:spPr>
        <p:txBody>
          <a:bodyPr/>
          <a:lstStyle/>
          <a:p>
            <a:r>
              <a:rPr kumimoji="1" lang="zh-CN" altLang="en-US" dirty="0"/>
              <a:t>通过本知识域，我们会：</a:t>
            </a:r>
          </a:p>
          <a:p>
            <a:pPr lvl="1"/>
            <a:r>
              <a:rPr kumimoji="1" lang="en-US" altLang="zh-CN" dirty="0" smtClean="0"/>
              <a:t>URL</a:t>
            </a:r>
            <a:r>
              <a:rPr kumimoji="1" lang="zh-CN" altLang="en-US" dirty="0" smtClean="0"/>
              <a:t>的基本构成</a:t>
            </a:r>
            <a:endParaRPr lang="zh-CN" altLang="en-US" dirty="0"/>
          </a:p>
          <a:p>
            <a:pPr lvl="2"/>
            <a:r>
              <a:rPr lang="zh-CN" altLang="en-US" dirty="0" smtClean="0"/>
              <a:t>了解</a:t>
            </a:r>
            <a:r>
              <a:rPr lang="en-US" altLang="zh-CN" dirty="0" smtClean="0"/>
              <a:t>URL</a:t>
            </a:r>
            <a:r>
              <a:rPr lang="zh-CN" altLang="en-US" dirty="0" smtClean="0"/>
              <a:t>的基本概念</a:t>
            </a:r>
            <a:endParaRPr lang="zh-CN" altLang="en-US" dirty="0"/>
          </a:p>
          <a:p>
            <a:pPr lvl="2"/>
            <a:r>
              <a:rPr lang="zh-CN" altLang="en-US" dirty="0" smtClean="0"/>
              <a:t>了解</a:t>
            </a:r>
            <a:r>
              <a:rPr lang="en-US" altLang="zh-CN" dirty="0" smtClean="0"/>
              <a:t>URL</a:t>
            </a:r>
            <a:r>
              <a:rPr lang="zh-CN" altLang="en-US" dirty="0" smtClean="0"/>
              <a:t>的结构</a:t>
            </a:r>
          </a:p>
          <a:p>
            <a:pPr lvl="2"/>
            <a:r>
              <a:rPr lang="zh-CN" altLang="en-US" dirty="0" smtClean="0"/>
              <a:t>掌握</a:t>
            </a:r>
            <a:r>
              <a:rPr lang="en-US" altLang="zh-CN" dirty="0" smtClean="0"/>
              <a:t>URL</a:t>
            </a:r>
            <a:r>
              <a:rPr lang="zh-CN" altLang="en-US" dirty="0" smtClean="0"/>
              <a:t>的编码格式</a:t>
            </a:r>
          </a:p>
        </p:txBody>
      </p:sp>
    </p:spTree>
    <p:extLst>
      <p:ext uri="{BB962C8B-B14F-4D97-AF65-F5344CB8AC3E}">
        <p14:creationId xmlns:p14="http://schemas.microsoft.com/office/powerpoint/2010/main" val="4375281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什么是</a:t>
            </a:r>
            <a:r>
              <a:rPr kumimoji="1" lang="en-US" altLang="zh-CN" dirty="0" smtClean="0"/>
              <a:t>URL</a:t>
            </a:r>
            <a:endParaRPr kumimoji="1" lang="zh-CN" altLang="en-US" dirty="0"/>
          </a:p>
        </p:txBody>
      </p:sp>
      <p:sp>
        <p:nvSpPr>
          <p:cNvPr id="3" name="内容占位符 2"/>
          <p:cNvSpPr>
            <a:spLocks noGrp="1"/>
          </p:cNvSpPr>
          <p:nvPr>
            <p:ph idx="1"/>
          </p:nvPr>
        </p:nvSpPr>
        <p:spPr/>
        <p:txBody>
          <a:bodyPr/>
          <a:lstStyle/>
          <a:p>
            <a:r>
              <a:rPr lang="en-US" altLang="zh-CN" sz="2400" dirty="0" smtClean="0"/>
              <a:t>URL</a:t>
            </a:r>
            <a:r>
              <a:rPr lang="zh-CN" altLang="en-US" sz="2400" dirty="0" smtClean="0"/>
              <a:t>是</a:t>
            </a:r>
            <a:r>
              <a:rPr lang="zh-CN" altLang="en-US" sz="2400" dirty="0"/>
              <a:t>统一资源定位</a:t>
            </a:r>
            <a:r>
              <a:rPr lang="zh-CN" altLang="en-US" sz="2400" dirty="0" smtClean="0"/>
              <a:t>符，</a:t>
            </a:r>
            <a:r>
              <a:rPr lang="zh-CN" altLang="en-US" sz="2400" dirty="0"/>
              <a:t>是互联网上标准资源的</a:t>
            </a:r>
            <a:r>
              <a:rPr lang="zh-CN" altLang="en-US" sz="2400" dirty="0" smtClean="0"/>
              <a:t>地址</a:t>
            </a:r>
          </a:p>
          <a:p>
            <a:r>
              <a:rPr lang="en-US" altLang="zh-CN" sz="2400" dirty="0" smtClean="0"/>
              <a:t>URL</a:t>
            </a:r>
            <a:r>
              <a:rPr lang="zh-CN" altLang="en-US" sz="2400" dirty="0" smtClean="0"/>
              <a:t>包含</a:t>
            </a:r>
          </a:p>
          <a:p>
            <a:pPr lvl="1"/>
            <a:r>
              <a:rPr lang="zh-CN" altLang="en-US" sz="2000" dirty="0" smtClean="0"/>
              <a:t>协议</a:t>
            </a:r>
            <a:endParaRPr lang="en-US" altLang="zh-CN" sz="2000" dirty="0"/>
          </a:p>
          <a:p>
            <a:pPr lvl="1"/>
            <a:r>
              <a:rPr lang="zh-CN" altLang="en-US" sz="2000" dirty="0" smtClean="0"/>
              <a:t>用户</a:t>
            </a:r>
            <a:r>
              <a:rPr lang="zh-CN" altLang="en-US" sz="2000" dirty="0"/>
              <a:t>名</a:t>
            </a:r>
            <a:r>
              <a:rPr lang="en-US" altLang="zh-CN" sz="2000" dirty="0"/>
              <a:t>:</a:t>
            </a:r>
            <a:r>
              <a:rPr lang="zh-CN" altLang="en-US" sz="2000" dirty="0" smtClean="0"/>
              <a:t>密码</a:t>
            </a:r>
            <a:endParaRPr lang="en-US" altLang="zh-CN" sz="2000" dirty="0"/>
          </a:p>
          <a:p>
            <a:pPr lvl="1"/>
            <a:r>
              <a:rPr lang="zh-CN" altLang="en-US" sz="2000" dirty="0" smtClean="0"/>
              <a:t>主机 </a:t>
            </a:r>
            <a:r>
              <a:rPr lang="en-US" altLang="zh-CN" sz="2000" dirty="0" smtClean="0"/>
              <a:t>-</a:t>
            </a:r>
            <a:r>
              <a:rPr lang="zh-CN" altLang="en-US" sz="2000" dirty="0" smtClean="0"/>
              <a:t> 子域</a:t>
            </a:r>
            <a:r>
              <a:rPr lang="zh-CN" altLang="en-US" sz="2000" dirty="0"/>
              <a:t>名</a:t>
            </a:r>
            <a:r>
              <a:rPr lang="en-US" altLang="zh-CN" sz="2000" dirty="0"/>
              <a:t>.</a:t>
            </a:r>
            <a:r>
              <a:rPr lang="zh-CN" altLang="en-US" sz="2000" dirty="0"/>
              <a:t>域名</a:t>
            </a:r>
            <a:r>
              <a:rPr lang="en-US" altLang="zh-CN" sz="2000" dirty="0"/>
              <a:t>.</a:t>
            </a:r>
            <a:r>
              <a:rPr lang="zh-CN" altLang="en-US" sz="2000" dirty="0"/>
              <a:t>顶级</a:t>
            </a:r>
            <a:r>
              <a:rPr lang="zh-CN" altLang="en-US" sz="2000" dirty="0" smtClean="0"/>
              <a:t>域名</a:t>
            </a:r>
            <a:r>
              <a:rPr lang="zh-CN" altLang="en-US" sz="2000" dirty="0"/>
              <a:t>（</a:t>
            </a:r>
            <a:r>
              <a:rPr lang="zh-CN" altLang="en-US" sz="2000" dirty="0" smtClean="0"/>
              <a:t>或</a:t>
            </a:r>
            <a:r>
              <a:rPr lang="en-US" altLang="zh-CN" sz="2000" dirty="0" smtClean="0"/>
              <a:t>IP</a:t>
            </a:r>
            <a:r>
              <a:rPr lang="zh-CN" altLang="en-US" sz="2000" dirty="0" smtClean="0"/>
              <a:t>）</a:t>
            </a:r>
            <a:endParaRPr lang="en-US" altLang="zh-CN" sz="2000" dirty="0"/>
          </a:p>
          <a:p>
            <a:pPr lvl="1"/>
            <a:r>
              <a:rPr lang="zh-CN" altLang="en-US" sz="2000" dirty="0" smtClean="0"/>
              <a:t>端口号</a:t>
            </a:r>
            <a:endParaRPr lang="zh-CN" altLang="en-US" sz="2000" dirty="0"/>
          </a:p>
          <a:p>
            <a:pPr lvl="1"/>
            <a:r>
              <a:rPr lang="zh-CN" altLang="en-US" sz="2000" dirty="0" smtClean="0"/>
              <a:t>目录</a:t>
            </a:r>
            <a:r>
              <a:rPr lang="en-US" altLang="zh-CN" sz="2000" dirty="0"/>
              <a:t>/</a:t>
            </a:r>
            <a:r>
              <a:rPr lang="zh-CN" altLang="en-US" sz="2000" dirty="0"/>
              <a:t>文件名</a:t>
            </a:r>
            <a:r>
              <a:rPr lang="en-US" altLang="zh-CN" sz="2000" dirty="0"/>
              <a:t>.</a:t>
            </a:r>
            <a:r>
              <a:rPr lang="zh-CN" altLang="en-US" sz="2000" dirty="0"/>
              <a:t>文件</a:t>
            </a:r>
            <a:r>
              <a:rPr lang="zh-CN" altLang="en-US" sz="2000" dirty="0" smtClean="0"/>
              <a:t>后缀</a:t>
            </a:r>
            <a:endParaRPr lang="zh-CN" altLang="en-US" sz="2000" dirty="0"/>
          </a:p>
          <a:p>
            <a:pPr lvl="1"/>
            <a:r>
              <a:rPr lang="zh-CN" altLang="en-US" sz="2000" dirty="0" smtClean="0"/>
              <a:t>参数</a:t>
            </a:r>
            <a:r>
              <a:rPr lang="en-US" altLang="zh-CN" sz="2000" dirty="0"/>
              <a:t>=</a:t>
            </a:r>
            <a:r>
              <a:rPr lang="zh-CN" altLang="en-US" sz="2000" dirty="0" smtClean="0"/>
              <a:t>值</a:t>
            </a:r>
            <a:endParaRPr lang="zh-CN" altLang="en-US" sz="2000" dirty="0"/>
          </a:p>
          <a:p>
            <a:pPr lvl="1"/>
            <a:r>
              <a:rPr lang="zh-CN" altLang="en-US" sz="2000" dirty="0" smtClean="0"/>
              <a:t>标志</a:t>
            </a:r>
            <a:endParaRPr lang="zh-CN" altLang="en-US" sz="2000" dirty="0"/>
          </a:p>
          <a:p>
            <a:r>
              <a:rPr lang="zh-CN" altLang="en-US" sz="2400" dirty="0" smtClean="0"/>
              <a:t>格式：</a:t>
            </a:r>
          </a:p>
          <a:p>
            <a:pPr lvl="1"/>
            <a:r>
              <a:rPr lang="zh-CN" altLang="en-US" sz="2000" dirty="0" smtClean="0"/>
              <a:t>协议</a:t>
            </a:r>
            <a:r>
              <a:rPr lang="en-US" altLang="zh-CN" sz="2000" dirty="0"/>
              <a:t>://</a:t>
            </a:r>
            <a:r>
              <a:rPr lang="zh-CN" altLang="en-US" sz="2000" dirty="0"/>
              <a:t>用户名</a:t>
            </a:r>
            <a:r>
              <a:rPr lang="en-US" altLang="zh-CN" sz="2000" dirty="0"/>
              <a:t>:</a:t>
            </a:r>
            <a:r>
              <a:rPr lang="zh-CN" altLang="en-US" sz="2000" dirty="0"/>
              <a:t>密码</a:t>
            </a:r>
            <a:r>
              <a:rPr lang="en-US" altLang="zh-CN" sz="2000" dirty="0"/>
              <a:t>@</a:t>
            </a:r>
            <a:r>
              <a:rPr lang="zh-CN" altLang="en-US" sz="2000" dirty="0"/>
              <a:t>子域名</a:t>
            </a:r>
            <a:r>
              <a:rPr lang="en-US" altLang="zh-CN" sz="2000" dirty="0"/>
              <a:t>.</a:t>
            </a:r>
            <a:r>
              <a:rPr lang="zh-CN" altLang="en-US" sz="2000" dirty="0"/>
              <a:t>域名</a:t>
            </a:r>
            <a:r>
              <a:rPr lang="en-US" altLang="zh-CN" sz="2000" dirty="0"/>
              <a:t>.</a:t>
            </a:r>
            <a:r>
              <a:rPr lang="zh-CN" altLang="en-US" sz="2000" dirty="0"/>
              <a:t>顶级域名</a:t>
            </a:r>
            <a:r>
              <a:rPr lang="en-US" altLang="zh-CN" sz="2000" dirty="0"/>
              <a:t>:</a:t>
            </a:r>
            <a:r>
              <a:rPr lang="zh-CN" altLang="en-US" sz="2000" dirty="0"/>
              <a:t>端口号</a:t>
            </a:r>
            <a:r>
              <a:rPr lang="en-US" altLang="zh-CN" sz="2000" dirty="0"/>
              <a:t>/</a:t>
            </a:r>
            <a:r>
              <a:rPr lang="zh-CN" altLang="en-US" sz="2000" dirty="0"/>
              <a:t>目录</a:t>
            </a:r>
            <a:r>
              <a:rPr lang="en-US" altLang="zh-CN" sz="2000" dirty="0"/>
              <a:t>/</a:t>
            </a:r>
            <a:r>
              <a:rPr lang="zh-CN" altLang="en-US" sz="2000" dirty="0"/>
              <a:t>文件名</a:t>
            </a:r>
            <a:r>
              <a:rPr lang="en-US" altLang="zh-CN" sz="2000" dirty="0"/>
              <a:t>.</a:t>
            </a:r>
            <a:r>
              <a:rPr lang="zh-CN" altLang="en-US" sz="2000" dirty="0"/>
              <a:t>文件后缀</a:t>
            </a:r>
            <a:r>
              <a:rPr lang="en-US" altLang="zh-CN" sz="2000" dirty="0"/>
              <a:t>?</a:t>
            </a:r>
            <a:r>
              <a:rPr lang="zh-CN" altLang="en-US" sz="2000" dirty="0"/>
              <a:t>参数</a:t>
            </a:r>
            <a:r>
              <a:rPr lang="en-US" altLang="zh-CN" sz="2000" dirty="0"/>
              <a:t>=</a:t>
            </a:r>
            <a:r>
              <a:rPr lang="zh-CN" altLang="en-US" sz="2000" dirty="0"/>
              <a:t>值</a:t>
            </a:r>
            <a:r>
              <a:rPr lang="en-US" altLang="zh-CN" sz="2000" dirty="0"/>
              <a:t>#</a:t>
            </a:r>
            <a:r>
              <a:rPr lang="zh-CN" altLang="en-US" sz="2000" dirty="0" smtClean="0"/>
              <a:t>标志</a:t>
            </a:r>
          </a:p>
          <a:p>
            <a:r>
              <a:rPr lang="zh-CN" altLang="en-US" sz="2400" dirty="0" smtClean="0"/>
              <a:t>相对</a:t>
            </a:r>
            <a:r>
              <a:rPr lang="en-US" altLang="zh-CN" sz="2400" dirty="0" smtClean="0"/>
              <a:t>URL</a:t>
            </a:r>
            <a:r>
              <a:rPr lang="zh-CN" altLang="en-US" sz="2400" dirty="0" smtClean="0"/>
              <a:t>：</a:t>
            </a:r>
            <a:r>
              <a:rPr lang="en-US" altLang="zh-CN" sz="2400" dirty="0"/>
              <a:t> </a:t>
            </a:r>
            <a:endParaRPr lang="zh-CN" altLang="en-US" sz="2400" dirty="0" smtClean="0"/>
          </a:p>
          <a:p>
            <a:pPr lvl="1"/>
            <a:r>
              <a:rPr lang="en-US" altLang="zh-CN" sz="2000" dirty="0" smtClean="0"/>
              <a:t>/</a:t>
            </a:r>
            <a:r>
              <a:rPr lang="zh-CN" altLang="en-US" sz="2000" dirty="0"/>
              <a:t>目录</a:t>
            </a:r>
            <a:r>
              <a:rPr lang="en-US" altLang="zh-CN" sz="2000" dirty="0"/>
              <a:t>/</a:t>
            </a:r>
            <a:r>
              <a:rPr lang="zh-CN" altLang="en-US" sz="2000" dirty="0"/>
              <a:t>文件名</a:t>
            </a:r>
            <a:r>
              <a:rPr lang="en-US" altLang="zh-CN" sz="2000" dirty="0"/>
              <a:t>.</a:t>
            </a:r>
            <a:r>
              <a:rPr lang="zh-CN" altLang="en-US" sz="2000" dirty="0"/>
              <a:t>文件后缀</a:t>
            </a:r>
            <a:r>
              <a:rPr lang="en-US" altLang="zh-CN" sz="2000" dirty="0"/>
              <a:t>?</a:t>
            </a:r>
            <a:r>
              <a:rPr lang="zh-CN" altLang="en-US" sz="2000" dirty="0"/>
              <a:t>参数</a:t>
            </a:r>
            <a:r>
              <a:rPr lang="en-US" altLang="zh-CN" sz="2000" dirty="0"/>
              <a:t>=</a:t>
            </a:r>
            <a:r>
              <a:rPr lang="zh-CN" altLang="en-US" sz="2000" dirty="0"/>
              <a:t>值</a:t>
            </a:r>
            <a:r>
              <a:rPr lang="en-US" altLang="zh-CN" sz="2000" dirty="0"/>
              <a:t>#</a:t>
            </a:r>
            <a:r>
              <a:rPr lang="zh-CN" altLang="en-US" sz="2000" dirty="0"/>
              <a:t>标志</a:t>
            </a:r>
            <a:endParaRPr lang="zh-CN" altLang="en-US" sz="2000" dirty="0" smtClean="0"/>
          </a:p>
        </p:txBody>
      </p:sp>
    </p:spTree>
    <p:extLst>
      <p:ext uri="{BB962C8B-B14F-4D97-AF65-F5344CB8AC3E}">
        <p14:creationId xmlns:p14="http://schemas.microsoft.com/office/powerpoint/2010/main" val="8704555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URL</a:t>
            </a:r>
            <a:r>
              <a:rPr kumimoji="1" lang="zh-CN" altLang="en-US" dirty="0" smtClean="0"/>
              <a:t>编码格式</a:t>
            </a:r>
            <a:endParaRPr kumimoji="1" lang="zh-CN" altLang="en-US" dirty="0"/>
          </a:p>
        </p:txBody>
      </p:sp>
      <p:sp>
        <p:nvSpPr>
          <p:cNvPr id="3" name="内容占位符 2"/>
          <p:cNvSpPr>
            <a:spLocks noGrp="1"/>
          </p:cNvSpPr>
          <p:nvPr>
            <p:ph idx="1"/>
          </p:nvPr>
        </p:nvSpPr>
        <p:spPr/>
        <p:txBody>
          <a:bodyPr/>
          <a:lstStyle/>
          <a:p>
            <a:r>
              <a:rPr lang="zh-CN" altLang="en-US" dirty="0"/>
              <a:t>只有字母和数字</a:t>
            </a:r>
            <a:r>
              <a:rPr lang="en-US" altLang="zh-CN" dirty="0"/>
              <a:t>[0-9a-zA-Z]</a:t>
            </a:r>
            <a:r>
              <a:rPr lang="zh-CN" altLang="en-US" dirty="0"/>
              <a:t>、一些特殊</a:t>
            </a:r>
            <a:r>
              <a:rPr lang="zh-CN" altLang="en-US" dirty="0" smtClean="0"/>
              <a:t>符号</a:t>
            </a:r>
            <a:r>
              <a:rPr lang="en-US" altLang="zh-CN" dirty="0" smtClean="0"/>
              <a:t>“$-_.+!*‘(),”[</a:t>
            </a:r>
            <a:r>
              <a:rPr lang="zh-CN" altLang="en-US" dirty="0"/>
              <a:t>不包括双引号</a:t>
            </a:r>
            <a:r>
              <a:rPr lang="en-US" altLang="zh-CN" dirty="0"/>
              <a:t>]</a:t>
            </a:r>
            <a:r>
              <a:rPr lang="zh-CN" altLang="en-US" dirty="0"/>
              <a:t>、以及某些保留字，才可以不经过编码直接用于</a:t>
            </a:r>
            <a:r>
              <a:rPr lang="en-US" altLang="zh-CN" dirty="0"/>
              <a:t>URL</a:t>
            </a:r>
            <a:r>
              <a:rPr lang="zh-CN" altLang="en-US" dirty="0" smtClean="0"/>
              <a:t>。</a:t>
            </a:r>
            <a:endParaRPr lang="zh-CN" altLang="en-US" dirty="0"/>
          </a:p>
          <a:p>
            <a:r>
              <a:rPr kumimoji="1" lang="zh-CN" altLang="en-US" dirty="0" smtClean="0"/>
              <a:t>编码格式为</a:t>
            </a:r>
            <a:r>
              <a:rPr kumimoji="1" lang="en-US" altLang="zh-CN" dirty="0" smtClean="0"/>
              <a:t>16</a:t>
            </a:r>
            <a:r>
              <a:rPr kumimoji="1" lang="zh-CN" altLang="en-US" dirty="0" smtClean="0"/>
              <a:t>进制，每两个</a:t>
            </a:r>
            <a:r>
              <a:rPr kumimoji="1" lang="en-US" altLang="zh-CN" dirty="0" smtClean="0"/>
              <a:t>16</a:t>
            </a:r>
            <a:r>
              <a:rPr kumimoji="1" lang="zh-CN" altLang="en-US" dirty="0" smtClean="0"/>
              <a:t>进制前加百分号（</a:t>
            </a:r>
            <a:r>
              <a:rPr kumimoji="1" lang="en-US" altLang="zh-CN" dirty="0" smtClean="0"/>
              <a:t>%</a:t>
            </a:r>
            <a:r>
              <a:rPr kumimoji="1" lang="zh-CN" altLang="en-US" dirty="0" smtClean="0"/>
              <a:t>）</a:t>
            </a:r>
          </a:p>
          <a:p>
            <a:pPr lvl="1"/>
            <a:r>
              <a:rPr kumimoji="1" lang="zh-CN" altLang="en-US" dirty="0" smtClean="0"/>
              <a:t>例：“你好”的</a:t>
            </a:r>
            <a:r>
              <a:rPr kumimoji="1" lang="en-US" altLang="zh-CN" dirty="0" smtClean="0"/>
              <a:t>utf-8</a:t>
            </a:r>
            <a:r>
              <a:rPr kumimoji="1" lang="zh-CN" altLang="en-US" dirty="0" smtClean="0"/>
              <a:t>码为</a:t>
            </a:r>
            <a:r>
              <a:rPr kumimoji="1" lang="en-US" altLang="zh-CN" dirty="0" smtClean="0"/>
              <a:t>:</a:t>
            </a:r>
            <a:r>
              <a:rPr lang="en-US" altLang="zh-CN" dirty="0"/>
              <a:t> \</a:t>
            </a:r>
            <a:r>
              <a:rPr lang="en-US" altLang="zh-CN" dirty="0" smtClean="0"/>
              <a:t>xe4\</a:t>
            </a:r>
            <a:r>
              <a:rPr lang="en-US" altLang="zh-CN" dirty="0" err="1" smtClean="0"/>
              <a:t>xbd</a:t>
            </a:r>
            <a:r>
              <a:rPr lang="en-US" altLang="zh-CN" dirty="0" smtClean="0"/>
              <a:t>\xa0\xe5\xa5\</a:t>
            </a:r>
            <a:r>
              <a:rPr lang="en-US" altLang="zh-CN" dirty="0" err="1" smtClean="0"/>
              <a:t>xbd</a:t>
            </a:r>
            <a:endParaRPr lang="en-US" altLang="zh-CN" dirty="0" smtClean="0"/>
          </a:p>
          <a:p>
            <a:pPr lvl="1"/>
            <a:r>
              <a:rPr kumimoji="1" lang="en-US" altLang="zh-CN" dirty="0" smtClean="0"/>
              <a:t>“</a:t>
            </a:r>
            <a:r>
              <a:rPr kumimoji="1" lang="zh-CN" altLang="en-US" dirty="0" smtClean="0"/>
              <a:t>你好</a:t>
            </a:r>
            <a:r>
              <a:rPr kumimoji="1" lang="en-US" altLang="zh-CN" dirty="0" smtClean="0"/>
              <a:t>”</a:t>
            </a:r>
            <a:r>
              <a:rPr kumimoji="1" lang="zh-CN" altLang="en-US" dirty="0" smtClean="0"/>
              <a:t>的</a:t>
            </a:r>
            <a:r>
              <a:rPr kumimoji="1" lang="en-US" altLang="zh-CN" dirty="0" smtClean="0"/>
              <a:t>URL</a:t>
            </a:r>
            <a:r>
              <a:rPr kumimoji="1" lang="zh-CN" altLang="en-US" dirty="0" smtClean="0"/>
              <a:t> </a:t>
            </a:r>
            <a:r>
              <a:rPr kumimoji="1" lang="mr-IN" altLang="zh-CN" dirty="0" smtClean="0"/>
              <a:t>–</a:t>
            </a:r>
            <a:r>
              <a:rPr kumimoji="1" lang="zh-CN" altLang="en-US" dirty="0" smtClean="0"/>
              <a:t> </a:t>
            </a:r>
            <a:r>
              <a:rPr kumimoji="1" lang="en-US" altLang="zh-CN" dirty="0" smtClean="0"/>
              <a:t>utf-8</a:t>
            </a:r>
            <a:r>
              <a:rPr kumimoji="1" lang="zh-CN" altLang="en-US" dirty="0" smtClean="0"/>
              <a:t>格式编码为：</a:t>
            </a:r>
            <a:r>
              <a:rPr kumimoji="1" lang="mr-IN" altLang="zh-CN" dirty="0"/>
              <a:t> %E4%BD%A0%E5%A5%BD</a:t>
            </a:r>
            <a:endParaRPr kumimoji="1" lang="en-US" altLang="zh-CN" dirty="0" smtClean="0"/>
          </a:p>
        </p:txBody>
      </p:sp>
    </p:spTree>
    <p:extLst>
      <p:ext uri="{BB962C8B-B14F-4D97-AF65-F5344CB8AC3E}">
        <p14:creationId xmlns:p14="http://schemas.microsoft.com/office/powerpoint/2010/main" val="1861058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URL</a:t>
            </a:r>
            <a:r>
              <a:rPr kumimoji="1" lang="zh-CN" altLang="en-US" dirty="0" smtClean="0"/>
              <a:t>同源策略</a:t>
            </a:r>
            <a:endParaRPr kumimoji="1" lang="zh-CN" altLang="en-US" dirty="0"/>
          </a:p>
        </p:txBody>
      </p:sp>
      <p:sp>
        <p:nvSpPr>
          <p:cNvPr id="3" name="内容占位符 2"/>
          <p:cNvSpPr>
            <a:spLocks noGrp="1"/>
          </p:cNvSpPr>
          <p:nvPr>
            <p:ph idx="1"/>
          </p:nvPr>
        </p:nvSpPr>
        <p:spPr/>
        <p:txBody>
          <a:bodyPr/>
          <a:lstStyle/>
          <a:p>
            <a:r>
              <a:rPr kumimoji="1" lang="en-US" altLang="zh-CN" dirty="0" smtClean="0"/>
              <a:t>URL</a:t>
            </a:r>
            <a:r>
              <a:rPr kumimoji="1" lang="zh-CN" altLang="en-US" dirty="0" smtClean="0"/>
              <a:t>格式中，协议，主机，端口三部分相同，才能算是同源。</a:t>
            </a:r>
          </a:p>
          <a:p>
            <a:r>
              <a:rPr kumimoji="1" lang="zh-CN" altLang="en-US" dirty="0" smtClean="0"/>
              <a:t>浏览器设置里，默认情况下只有同源的内容才能相互操作。</a:t>
            </a:r>
          </a:p>
          <a:p>
            <a:pPr lvl="1"/>
            <a:r>
              <a:rPr kumimoji="1" lang="zh-CN" altLang="en-US" dirty="0" smtClean="0"/>
              <a:t>打开</a:t>
            </a:r>
            <a:r>
              <a:rPr kumimoji="1" lang="en-US" altLang="zh-CN" dirty="0" smtClean="0"/>
              <a:t>site1.com</a:t>
            </a:r>
            <a:endParaRPr kumimoji="1" lang="zh-CN" altLang="en-US" dirty="0" smtClean="0"/>
          </a:p>
          <a:p>
            <a:pPr lvl="1"/>
            <a:r>
              <a:rPr kumimoji="1" lang="zh-CN" altLang="en-US" dirty="0" smtClean="0"/>
              <a:t>创建</a:t>
            </a:r>
            <a:r>
              <a:rPr kumimoji="1" lang="en-US" altLang="zh-CN" dirty="0" err="1" smtClean="0"/>
              <a:t>iframe</a:t>
            </a:r>
            <a:r>
              <a:rPr kumimoji="1" lang="zh-CN" altLang="en-US" dirty="0" smtClean="0"/>
              <a:t>，打开</a:t>
            </a:r>
            <a:r>
              <a:rPr kumimoji="1" lang="en-US" altLang="zh-CN" dirty="0" smtClean="0"/>
              <a:t>site2.com</a:t>
            </a:r>
            <a:endParaRPr kumimoji="1" lang="zh-CN" altLang="en-US" dirty="0" smtClean="0"/>
          </a:p>
          <a:p>
            <a:pPr lvl="1"/>
            <a:r>
              <a:rPr kumimoji="1" lang="en-US" altLang="zh-CN" dirty="0" smtClean="0"/>
              <a:t>site1.com</a:t>
            </a:r>
            <a:r>
              <a:rPr kumimoji="1" lang="zh-CN" altLang="en-US" dirty="0" smtClean="0"/>
              <a:t>的</a:t>
            </a:r>
            <a:r>
              <a:rPr kumimoji="1" lang="en-US" altLang="zh-CN" dirty="0" err="1" smtClean="0"/>
              <a:t>js</a:t>
            </a:r>
            <a:r>
              <a:rPr kumimoji="1" lang="zh-CN" altLang="en-US" dirty="0" smtClean="0"/>
              <a:t>访问</a:t>
            </a:r>
            <a:r>
              <a:rPr kumimoji="1" lang="en-US" altLang="zh-CN" dirty="0" smtClean="0"/>
              <a:t>site2.com</a:t>
            </a:r>
            <a:r>
              <a:rPr kumimoji="1" lang="zh-CN" altLang="en-US" dirty="0" smtClean="0"/>
              <a:t>的内容</a:t>
            </a:r>
          </a:p>
          <a:p>
            <a:pPr lvl="1"/>
            <a:r>
              <a:rPr kumimoji="1" lang="zh-CN" altLang="en-US" dirty="0" smtClean="0"/>
              <a:t>这个时候会报错，不是同源不能进行相关操作。</a:t>
            </a:r>
            <a:endParaRPr kumimoji="1" lang="zh-CN" altLang="en-US" dirty="0"/>
          </a:p>
        </p:txBody>
      </p:sp>
    </p:spTree>
    <p:extLst>
      <p:ext uri="{BB962C8B-B14F-4D97-AF65-F5344CB8AC3E}">
        <p14:creationId xmlns:p14="http://schemas.microsoft.com/office/powerpoint/2010/main" val="732664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HTTP</a:t>
            </a:r>
            <a:r>
              <a:rPr kumimoji="1" lang="zh-CN" altLang="en-US" dirty="0" smtClean="0"/>
              <a:t>协议 </a:t>
            </a:r>
            <a:r>
              <a:rPr kumimoji="1" lang="en-US" altLang="zh-CN" dirty="0" smtClean="0"/>
              <a:t>-</a:t>
            </a:r>
            <a:r>
              <a:rPr kumimoji="1" lang="zh-CN" altLang="en-US" dirty="0" smtClean="0"/>
              <a:t> 请求</a:t>
            </a:r>
            <a:endParaRPr kumimoji="1" lang="zh-CN" altLang="en-US" dirty="0"/>
          </a:p>
        </p:txBody>
      </p:sp>
      <p:sp>
        <p:nvSpPr>
          <p:cNvPr id="3" name="内容占位符 2"/>
          <p:cNvSpPr>
            <a:spLocks noGrp="1"/>
          </p:cNvSpPr>
          <p:nvPr>
            <p:ph idx="1"/>
          </p:nvPr>
        </p:nvSpPr>
        <p:spPr/>
        <p:txBody>
          <a:bodyPr/>
          <a:lstStyle/>
          <a:p>
            <a:r>
              <a:rPr lang="en-US" altLang="zh-CN" dirty="0"/>
              <a:t>http</a:t>
            </a:r>
            <a:r>
              <a:rPr lang="zh-CN" altLang="en-US" dirty="0"/>
              <a:t>请求由三部分组成，分别是：请求行、消息报头、请求</a:t>
            </a:r>
            <a:r>
              <a:rPr lang="zh-CN" altLang="en-US" dirty="0" smtClean="0"/>
              <a:t>正文</a:t>
            </a:r>
          </a:p>
          <a:p>
            <a:r>
              <a:rPr lang="zh-CN" altLang="en-US" dirty="0"/>
              <a:t>请求行以一个方法符号开头，以空格分开，后面跟着请求的</a:t>
            </a:r>
            <a:r>
              <a:rPr lang="en-US" altLang="zh-CN" dirty="0"/>
              <a:t>URI</a:t>
            </a:r>
            <a:r>
              <a:rPr lang="zh-CN" altLang="en-US" dirty="0"/>
              <a:t>和协议的版本，格式如下</a:t>
            </a:r>
            <a:r>
              <a:rPr lang="zh-CN" altLang="en-US" dirty="0" smtClean="0"/>
              <a:t>：</a:t>
            </a:r>
          </a:p>
          <a:p>
            <a:pPr lvl="1"/>
            <a:r>
              <a:rPr lang="en-US" altLang="zh-CN" dirty="0" smtClean="0"/>
              <a:t>Method </a:t>
            </a:r>
            <a:r>
              <a:rPr lang="en-US" altLang="zh-CN" dirty="0"/>
              <a:t>Request-URI HTTP-Version (</a:t>
            </a:r>
            <a:r>
              <a:rPr lang="en-US" altLang="zh-CN" dirty="0" smtClean="0"/>
              <a:t>CR)(LF)</a:t>
            </a:r>
            <a:r>
              <a:rPr lang="en-US" altLang="zh-CN" dirty="0"/>
              <a:t>  </a:t>
            </a:r>
            <a:endParaRPr lang="zh-CN" altLang="en-US" dirty="0" smtClean="0"/>
          </a:p>
          <a:p>
            <a:pPr lvl="1"/>
            <a:r>
              <a:rPr lang="zh-CN" altLang="en-US" dirty="0" smtClean="0"/>
              <a:t>其中 </a:t>
            </a:r>
            <a:r>
              <a:rPr lang="en-US" altLang="zh-CN" dirty="0"/>
              <a:t>Method</a:t>
            </a:r>
            <a:r>
              <a:rPr lang="zh-CN" altLang="en-US" dirty="0"/>
              <a:t>表示请求</a:t>
            </a:r>
            <a:r>
              <a:rPr lang="zh-CN" altLang="en-US" dirty="0" smtClean="0"/>
              <a:t>方法</a:t>
            </a:r>
            <a:r>
              <a:rPr lang="en-US" altLang="zh-CN" dirty="0" smtClean="0"/>
              <a:t>(GET,POST,HEAD</a:t>
            </a:r>
            <a:r>
              <a:rPr lang="zh-CN" altLang="en-US" dirty="0" smtClean="0"/>
              <a:t>等）</a:t>
            </a:r>
          </a:p>
          <a:p>
            <a:pPr lvl="1"/>
            <a:r>
              <a:rPr lang="en-US" altLang="zh-CN" dirty="0" smtClean="0"/>
              <a:t>Request-URI</a:t>
            </a:r>
            <a:r>
              <a:rPr lang="zh-CN" altLang="en-US" dirty="0"/>
              <a:t>是一个统一资源</a:t>
            </a:r>
            <a:r>
              <a:rPr lang="zh-CN" altLang="en-US" dirty="0" smtClean="0"/>
              <a:t>标识符</a:t>
            </a:r>
          </a:p>
          <a:p>
            <a:pPr lvl="1"/>
            <a:r>
              <a:rPr lang="en-US" altLang="zh-CN" dirty="0" smtClean="0"/>
              <a:t>HTTP-Version</a:t>
            </a:r>
            <a:r>
              <a:rPr lang="zh-CN" altLang="en-US" dirty="0"/>
              <a:t>表示请求的</a:t>
            </a:r>
            <a:r>
              <a:rPr lang="en-US" altLang="zh-CN" dirty="0"/>
              <a:t>HTTP</a:t>
            </a:r>
            <a:r>
              <a:rPr lang="zh-CN" altLang="en-US" dirty="0"/>
              <a:t>协议</a:t>
            </a:r>
            <a:r>
              <a:rPr lang="zh-CN" altLang="en-US" dirty="0" smtClean="0"/>
              <a:t>版本</a:t>
            </a:r>
          </a:p>
          <a:p>
            <a:pPr lvl="1"/>
            <a:r>
              <a:rPr lang="en-US" altLang="zh-CN" dirty="0" smtClean="0"/>
              <a:t>(CR)(LF)</a:t>
            </a:r>
            <a:r>
              <a:rPr lang="zh-CN" altLang="en-US" dirty="0" smtClean="0"/>
              <a:t>表示</a:t>
            </a:r>
            <a:r>
              <a:rPr lang="zh-CN" altLang="en-US" dirty="0"/>
              <a:t>回车和换行（除了作为结尾</a:t>
            </a:r>
            <a:r>
              <a:rPr lang="zh-CN" altLang="en-US" dirty="0" smtClean="0"/>
              <a:t>的</a:t>
            </a:r>
            <a:r>
              <a:rPr lang="en-US" altLang="zh-CN" dirty="0" smtClean="0"/>
              <a:t>(CR)(LF)</a:t>
            </a:r>
            <a:r>
              <a:rPr lang="zh-CN" altLang="en-US" dirty="0" smtClean="0"/>
              <a:t>外</a:t>
            </a:r>
            <a:r>
              <a:rPr lang="zh-CN" altLang="en-US" dirty="0"/>
              <a:t>，不允许出现单独</a:t>
            </a:r>
            <a:r>
              <a:rPr lang="zh-CN" altLang="en-US" dirty="0" smtClean="0"/>
              <a:t>的</a:t>
            </a:r>
            <a:r>
              <a:rPr lang="en-US" altLang="zh-CN" dirty="0" smtClean="0"/>
              <a:t>(CR)</a:t>
            </a:r>
            <a:r>
              <a:rPr lang="zh-CN" altLang="en-US" dirty="0" smtClean="0"/>
              <a:t>或</a:t>
            </a:r>
            <a:r>
              <a:rPr lang="en-US" altLang="zh-CN" dirty="0" smtClean="0"/>
              <a:t>(LF)</a:t>
            </a:r>
            <a:r>
              <a:rPr lang="zh-CN" altLang="en-US" dirty="0" smtClean="0"/>
              <a:t>字符</a:t>
            </a:r>
            <a:r>
              <a:rPr lang="zh-CN" altLang="en-US" dirty="0"/>
              <a:t>）</a:t>
            </a:r>
            <a:r>
              <a:rPr lang="zh-CN" altLang="en-US" dirty="0" smtClean="0"/>
              <a:t>。</a:t>
            </a:r>
            <a:endParaRPr lang="en-US" altLang="zh-CN" dirty="0" smtClean="0"/>
          </a:p>
          <a:p>
            <a:pPr lvl="1"/>
            <a:r>
              <a:rPr kumimoji="1" lang="zh-CN" altLang="en-US" dirty="0" smtClean="0"/>
              <a:t>例：</a:t>
            </a:r>
            <a:r>
              <a:rPr kumimoji="1" lang="en-US" altLang="zh-CN" dirty="0" smtClean="0"/>
              <a:t>GET </a:t>
            </a:r>
            <a:r>
              <a:rPr kumimoji="1" lang="en-US" altLang="zh-CN" dirty="0"/>
              <a:t>/get.php?arg1=value1 HTTP/1.1</a:t>
            </a:r>
          </a:p>
          <a:p>
            <a:pPr lvl="1"/>
            <a:endParaRPr lang="en-US" altLang="zh-CN" dirty="0" smtClean="0"/>
          </a:p>
          <a:p>
            <a:endParaRPr kumimoji="1" lang="zh-CN" altLang="en-US" dirty="0"/>
          </a:p>
        </p:txBody>
      </p:sp>
    </p:spTree>
    <p:extLst>
      <p:ext uri="{BB962C8B-B14F-4D97-AF65-F5344CB8AC3E}">
        <p14:creationId xmlns:p14="http://schemas.microsoft.com/office/powerpoint/2010/main" val="32293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HTTP</a:t>
            </a:r>
            <a:r>
              <a:rPr kumimoji="1" lang="zh-CN" altLang="en-US" dirty="0" smtClean="0"/>
              <a:t>协议 </a:t>
            </a:r>
            <a:r>
              <a:rPr kumimoji="1" lang="mr-IN" altLang="zh-CN" dirty="0" smtClean="0"/>
              <a:t>–</a:t>
            </a:r>
            <a:r>
              <a:rPr kumimoji="1" lang="zh-CN" altLang="en-US" dirty="0" smtClean="0"/>
              <a:t> 请求（续）</a:t>
            </a:r>
            <a:endParaRPr kumimoji="1" lang="zh-CN" altLang="en-US" dirty="0"/>
          </a:p>
        </p:txBody>
      </p:sp>
      <p:sp>
        <p:nvSpPr>
          <p:cNvPr id="3" name="内容占位符 2"/>
          <p:cNvSpPr>
            <a:spLocks noGrp="1"/>
          </p:cNvSpPr>
          <p:nvPr>
            <p:ph idx="1"/>
          </p:nvPr>
        </p:nvSpPr>
        <p:spPr/>
        <p:txBody>
          <a:bodyPr/>
          <a:lstStyle/>
          <a:p>
            <a:r>
              <a:rPr lang="en-US" altLang="zh-CN" dirty="0"/>
              <a:t>HTTP</a:t>
            </a:r>
            <a:r>
              <a:rPr lang="zh-CN" altLang="en-US" dirty="0" smtClean="0"/>
              <a:t>消息请求报头</a:t>
            </a:r>
            <a:r>
              <a:rPr lang="zh-CN" altLang="en-US" dirty="0"/>
              <a:t>允许客户端向服务器端传递请求的附加信息以及客户端自身的信息</a:t>
            </a:r>
            <a:r>
              <a:rPr lang="zh-CN" altLang="en-US" dirty="0" smtClean="0"/>
              <a:t>。</a:t>
            </a:r>
          </a:p>
          <a:p>
            <a:r>
              <a:rPr kumimoji="1" lang="zh-CN" altLang="en-US" dirty="0" smtClean="0"/>
              <a:t>常用的报头：</a:t>
            </a:r>
          </a:p>
          <a:p>
            <a:r>
              <a:rPr lang="zh-CN" altLang="en-US" dirty="0"/>
              <a:t>常用的请求报头</a:t>
            </a:r>
            <a:br>
              <a:rPr lang="zh-CN" altLang="en-US" dirty="0"/>
            </a:br>
            <a:r>
              <a:rPr lang="en-US" altLang="zh-CN" dirty="0" smtClean="0"/>
              <a:t>Accept</a:t>
            </a:r>
            <a:r>
              <a:rPr lang="zh-CN" altLang="en-US" dirty="0"/>
              <a:t>，</a:t>
            </a:r>
            <a:r>
              <a:rPr lang="en-US" altLang="zh-CN" dirty="0" smtClean="0"/>
              <a:t>Accept-Charset</a:t>
            </a:r>
            <a:r>
              <a:rPr lang="zh-CN" altLang="en-US" dirty="0"/>
              <a:t>，</a:t>
            </a:r>
            <a:r>
              <a:rPr lang="en-US" altLang="zh-CN" dirty="0" smtClean="0"/>
              <a:t>Accept-Encoding</a:t>
            </a:r>
            <a:r>
              <a:rPr lang="zh-CN" altLang="en-US" dirty="0"/>
              <a:t>，</a:t>
            </a:r>
            <a:r>
              <a:rPr lang="en-US" altLang="zh-CN" dirty="0" smtClean="0"/>
              <a:t>Accept-Language</a:t>
            </a:r>
            <a:r>
              <a:rPr lang="zh-CN" altLang="en-US" dirty="0"/>
              <a:t>，</a:t>
            </a:r>
            <a:r>
              <a:rPr lang="en-US" altLang="zh-CN" dirty="0" smtClean="0"/>
              <a:t>Authorization</a:t>
            </a:r>
            <a:r>
              <a:rPr lang="zh-CN" altLang="en-US" dirty="0"/>
              <a:t>，</a:t>
            </a:r>
            <a:r>
              <a:rPr lang="en-US" altLang="zh-CN" dirty="0" smtClean="0"/>
              <a:t>Host</a:t>
            </a:r>
            <a:r>
              <a:rPr lang="zh-CN" altLang="en-US" dirty="0"/>
              <a:t>（发送请求时，该报头域是必需的</a:t>
            </a:r>
            <a:r>
              <a:rPr lang="zh-CN" altLang="en-US" dirty="0" smtClean="0"/>
              <a:t>）</a:t>
            </a:r>
            <a:r>
              <a:rPr lang="zh-CN" altLang="en-US" dirty="0"/>
              <a:t>，</a:t>
            </a:r>
            <a:r>
              <a:rPr lang="en-US" altLang="zh-CN" dirty="0" smtClean="0"/>
              <a:t>User-Agent</a:t>
            </a:r>
            <a:endParaRPr lang="zh-CN" altLang="en-US" dirty="0"/>
          </a:p>
          <a:p>
            <a:r>
              <a:rPr kumimoji="1" lang="zh-CN" altLang="en-US" dirty="0" smtClean="0"/>
              <a:t>每个类型请求头结束后，会跟上</a:t>
            </a:r>
            <a:r>
              <a:rPr lang="en-US" altLang="zh-CN" dirty="0"/>
              <a:t>(CR)(LF</a:t>
            </a:r>
            <a:r>
              <a:rPr lang="en-US" altLang="zh-CN" dirty="0" smtClean="0"/>
              <a:t>)</a:t>
            </a:r>
            <a:endParaRPr lang="zh-CN" altLang="en-US" dirty="0" smtClean="0"/>
          </a:p>
          <a:p>
            <a:r>
              <a:rPr kumimoji="1" lang="zh-CN" altLang="en-US" dirty="0" smtClean="0"/>
              <a:t>消息报头和请求正文会隔一行</a:t>
            </a:r>
            <a:endParaRPr kumimoji="1" lang="zh-CN" altLang="en-US" dirty="0"/>
          </a:p>
        </p:txBody>
      </p:sp>
    </p:spTree>
    <p:extLst>
      <p:ext uri="{BB962C8B-B14F-4D97-AF65-F5344CB8AC3E}">
        <p14:creationId xmlns:p14="http://schemas.microsoft.com/office/powerpoint/2010/main" val="1235772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HTTP</a:t>
            </a:r>
            <a:r>
              <a:rPr kumimoji="1" lang="zh-CN" altLang="en-US" dirty="0" smtClean="0"/>
              <a:t>请求 </a:t>
            </a:r>
            <a:r>
              <a:rPr kumimoji="1" lang="en-US" altLang="zh-CN" dirty="0" smtClean="0"/>
              <a:t>-</a:t>
            </a:r>
            <a:r>
              <a:rPr kumimoji="1" lang="zh-CN" altLang="en-US" dirty="0" smtClean="0"/>
              <a:t> </a:t>
            </a:r>
            <a:r>
              <a:rPr kumimoji="1" lang="en-US" altLang="zh-CN" dirty="0" smtClean="0"/>
              <a:t>GET</a:t>
            </a:r>
            <a:endParaRPr kumimoji="1" lang="zh-CN" altLang="en-US" dirty="0"/>
          </a:p>
        </p:txBody>
      </p:sp>
      <p:sp>
        <p:nvSpPr>
          <p:cNvPr id="3" name="内容占位符 2"/>
          <p:cNvSpPr>
            <a:spLocks noGrp="1"/>
          </p:cNvSpPr>
          <p:nvPr>
            <p:ph idx="1"/>
          </p:nvPr>
        </p:nvSpPr>
        <p:spPr/>
        <p:txBody>
          <a:bodyPr/>
          <a:lstStyle/>
          <a:p>
            <a:r>
              <a:rPr kumimoji="1" lang="en-US" altLang="zh-CN" dirty="0" smtClean="0"/>
              <a:t>GET</a:t>
            </a:r>
            <a:r>
              <a:rPr kumimoji="1" lang="zh-CN" altLang="en-US" dirty="0" smtClean="0"/>
              <a:t>请求格式</a:t>
            </a:r>
            <a:r>
              <a:rPr kumimoji="1" lang="en-US" altLang="zh-CN" dirty="0" smtClean="0"/>
              <a:t>:</a:t>
            </a:r>
          </a:p>
          <a:p>
            <a:pPr lvl="1"/>
            <a:r>
              <a:rPr kumimoji="1" lang="en-US" altLang="zh-CN" dirty="0" smtClean="0"/>
              <a:t>&lt;</a:t>
            </a:r>
            <a:r>
              <a:rPr kumimoji="1" lang="zh-CN" altLang="en-US" dirty="0" smtClean="0"/>
              <a:t>访问路径</a:t>
            </a:r>
            <a:r>
              <a:rPr kumimoji="1" lang="en-US" altLang="zh-CN" dirty="0" smtClean="0"/>
              <a:t>&gt;[?&lt;arg1&gt;=&lt;value1&gt;[&amp;&lt;arg2&gt;=&lt;value2&gt;....]]</a:t>
            </a:r>
          </a:p>
          <a:p>
            <a:pPr marL="457200" lvl="1" indent="0">
              <a:buNone/>
            </a:pPr>
            <a:r>
              <a:rPr kumimoji="1" lang="en-US" altLang="zh-CN" dirty="0"/>
              <a:t> </a:t>
            </a:r>
            <a:r>
              <a:rPr kumimoji="1" lang="en-US" altLang="zh-CN" dirty="0" smtClean="0"/>
              <a:t>   </a:t>
            </a:r>
            <a:r>
              <a:rPr kumimoji="1" lang="zh-CN" altLang="en-US" dirty="0" smtClean="0"/>
              <a:t>例子：</a:t>
            </a:r>
            <a:r>
              <a:rPr kumimoji="1" lang="en-US" altLang="zh-CN" dirty="0">
                <a:hlinkClick r:id="rId3"/>
              </a:rPr>
              <a:t>http</a:t>
            </a:r>
            <a:r>
              <a:rPr kumimoji="1" lang="en-US" altLang="zh-CN" dirty="0" smtClean="0">
                <a:hlinkClick r:id="rId3"/>
              </a:rPr>
              <a:t>://site1.com/get.php?arg1=value1</a:t>
            </a:r>
            <a:endParaRPr kumimoji="1" lang="en-US" altLang="zh-CN" dirty="0" smtClean="0"/>
          </a:p>
          <a:p>
            <a:r>
              <a:rPr kumimoji="1" lang="en-US" altLang="zh-CN" dirty="0" smtClean="0"/>
              <a:t>Server</a:t>
            </a:r>
            <a:r>
              <a:rPr kumimoji="1" lang="zh-CN" altLang="en-US" dirty="0" smtClean="0"/>
              <a:t>端可以根据参数名获取值：</a:t>
            </a:r>
          </a:p>
          <a:p>
            <a:pPr lvl="1"/>
            <a:r>
              <a:rPr kumimoji="1" lang="en-US" altLang="zh-CN" dirty="0" smtClean="0"/>
              <a:t>PHP</a:t>
            </a:r>
            <a:r>
              <a:rPr kumimoji="1" lang="zh-CN" altLang="en-US" dirty="0" smtClean="0"/>
              <a:t>例子：</a:t>
            </a:r>
          </a:p>
          <a:p>
            <a:pPr marL="457200" lvl="1" indent="0">
              <a:buNone/>
            </a:pPr>
            <a:r>
              <a:rPr lang="mr-IN" altLang="zh-CN" dirty="0"/>
              <a:t>&lt;?</a:t>
            </a:r>
            <a:r>
              <a:rPr lang="mr-IN" altLang="zh-CN" dirty="0" err="1"/>
              <a:t>php</a:t>
            </a:r>
            <a:endParaRPr lang="mr-IN" altLang="zh-CN" dirty="0"/>
          </a:p>
          <a:p>
            <a:pPr marL="457200" lvl="1" indent="0">
              <a:buNone/>
            </a:pPr>
            <a:r>
              <a:rPr lang="en-US" altLang="zh-CN" dirty="0"/>
              <a:t>echo $_</a:t>
            </a:r>
            <a:r>
              <a:rPr lang="en-US" altLang="zh-CN" dirty="0" smtClean="0"/>
              <a:t>GET['arg1'];</a:t>
            </a:r>
            <a:endParaRPr lang="zh-CN" altLang="en-US" dirty="0" smtClean="0"/>
          </a:p>
          <a:p>
            <a:pPr marL="457200" lvl="1" indent="0">
              <a:buNone/>
            </a:pPr>
            <a:r>
              <a:rPr lang="mr-IN" altLang="zh-CN" dirty="0" smtClean="0"/>
              <a:t>?&gt;</a:t>
            </a:r>
            <a:endParaRPr lang="zh-CN" altLang="en-US" dirty="0" smtClean="0"/>
          </a:p>
          <a:p>
            <a:pPr marL="457200" lvl="1" indent="0">
              <a:buNone/>
            </a:pPr>
            <a:r>
              <a:rPr kumimoji="1" lang="zh-CN" altLang="en-US" dirty="0" smtClean="0"/>
              <a:t>结果就是输出</a:t>
            </a:r>
            <a:r>
              <a:rPr kumimoji="1" lang="en-US" altLang="zh-CN" dirty="0" smtClean="0"/>
              <a:t>arg1</a:t>
            </a:r>
            <a:r>
              <a:rPr kumimoji="1" lang="zh-CN" altLang="en-US" dirty="0" smtClean="0"/>
              <a:t>相应的值</a:t>
            </a:r>
            <a:endParaRPr kumimoji="1" lang="zh-CN" altLang="en-US" dirty="0"/>
          </a:p>
        </p:txBody>
      </p:sp>
      <p:sp>
        <p:nvSpPr>
          <p:cNvPr id="4" name="矩形 3"/>
          <p:cNvSpPr/>
          <p:nvPr/>
        </p:nvSpPr>
        <p:spPr>
          <a:xfrm>
            <a:off x="1055440" y="5216627"/>
            <a:ext cx="7632848" cy="646331"/>
          </a:xfrm>
          <a:prstGeom prst="rect">
            <a:avLst/>
          </a:prstGeom>
        </p:spPr>
        <p:txBody>
          <a:bodyPr wrap="square">
            <a:spAutoFit/>
          </a:bodyPr>
          <a:lstStyle/>
          <a:p>
            <a:r>
              <a:rPr lang="en-US" altLang="zh-CN" dirty="0">
                <a:solidFill>
                  <a:srgbClr val="000000"/>
                </a:solidFill>
                <a:latin typeface="Menlo-Regular" charset="0"/>
              </a:rPr>
              <a:t>$ curl "http</a:t>
            </a:r>
            <a:r>
              <a:rPr lang="en-US" altLang="zh-CN">
                <a:solidFill>
                  <a:srgbClr val="000000"/>
                </a:solidFill>
                <a:latin typeface="Menlo-Regular" charset="0"/>
              </a:rPr>
              <a:t>://</a:t>
            </a:r>
            <a:r>
              <a:rPr lang="en-US" altLang="zh-CN" smtClean="0">
                <a:solidFill>
                  <a:srgbClr val="000000"/>
                </a:solidFill>
                <a:latin typeface="Menlo-Regular" charset="0"/>
              </a:rPr>
              <a:t>192.168.0.105/get.php?arg1=value1</a:t>
            </a:r>
            <a:r>
              <a:rPr lang="en-US" altLang="zh-CN" dirty="0">
                <a:solidFill>
                  <a:srgbClr val="000000"/>
                </a:solidFill>
                <a:latin typeface="Menlo-Regular" charset="0"/>
              </a:rPr>
              <a:t>"</a:t>
            </a:r>
          </a:p>
          <a:p>
            <a:r>
              <a:rPr lang="en-US" altLang="zh-CN" dirty="0">
                <a:solidFill>
                  <a:srgbClr val="000000"/>
                </a:solidFill>
                <a:latin typeface="Menlo-Regular" charset="0"/>
              </a:rPr>
              <a:t>value1</a:t>
            </a:r>
            <a:endParaRPr lang="zh-CN" altLang="en-US" dirty="0"/>
          </a:p>
        </p:txBody>
      </p:sp>
    </p:spTree>
    <p:extLst>
      <p:ext uri="{BB962C8B-B14F-4D97-AF65-F5344CB8AC3E}">
        <p14:creationId xmlns:p14="http://schemas.microsoft.com/office/powerpoint/2010/main" val="1609688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HTTP</a:t>
            </a:r>
            <a:r>
              <a:rPr kumimoji="1" lang="zh-CN" altLang="en-US" dirty="0" smtClean="0"/>
              <a:t>请求 </a:t>
            </a:r>
            <a:r>
              <a:rPr kumimoji="1" lang="en-US" altLang="zh-CN" dirty="0" smtClean="0"/>
              <a:t>-</a:t>
            </a:r>
            <a:r>
              <a:rPr kumimoji="1" lang="zh-CN" altLang="en-US" dirty="0" smtClean="0"/>
              <a:t> </a:t>
            </a:r>
            <a:r>
              <a:rPr kumimoji="1" lang="en-US" altLang="zh-CN" dirty="0" smtClean="0"/>
              <a:t>GET</a:t>
            </a:r>
            <a:endParaRPr kumimoji="1" lang="zh-CN" altLang="en-US" dirty="0"/>
          </a:p>
        </p:txBody>
      </p:sp>
      <p:sp>
        <p:nvSpPr>
          <p:cNvPr id="3" name="内容占位符 2"/>
          <p:cNvSpPr>
            <a:spLocks noGrp="1"/>
          </p:cNvSpPr>
          <p:nvPr>
            <p:ph idx="1"/>
          </p:nvPr>
        </p:nvSpPr>
        <p:spPr/>
        <p:txBody>
          <a:bodyPr/>
          <a:lstStyle/>
          <a:p>
            <a:r>
              <a:rPr kumimoji="1" lang="en-US" altLang="zh-CN" sz="2400" dirty="0"/>
              <a:t>GET</a:t>
            </a:r>
            <a:r>
              <a:rPr kumimoji="1" lang="zh-CN" altLang="en-US" sz="2400" dirty="0"/>
              <a:t>请求，是可以把数据放在</a:t>
            </a:r>
            <a:r>
              <a:rPr kumimoji="1" lang="en-US" altLang="zh-CN" sz="2400" dirty="0"/>
              <a:t>URL</a:t>
            </a:r>
            <a:r>
              <a:rPr kumimoji="1" lang="zh-CN" altLang="en-US" sz="2400" dirty="0"/>
              <a:t>中来传递，也可以不包含任何数据，</a:t>
            </a:r>
            <a:r>
              <a:rPr kumimoji="1" lang="en-US" altLang="zh-CN" sz="2400" dirty="0"/>
              <a:t>HTTP</a:t>
            </a:r>
            <a:r>
              <a:rPr kumimoji="1" lang="zh-CN" altLang="en-US" sz="2400" dirty="0"/>
              <a:t>请求只有请求头，没有请求数据。</a:t>
            </a:r>
          </a:p>
          <a:p>
            <a:r>
              <a:rPr kumimoji="1" lang="zh-CN" altLang="en-US" sz="2400" dirty="0"/>
              <a:t>请求头中可以不包含</a:t>
            </a:r>
            <a:r>
              <a:rPr kumimoji="1" lang="en-US" altLang="zh-CN" sz="2400" dirty="0" smtClean="0"/>
              <a:t>Content-Length</a:t>
            </a:r>
            <a:r>
              <a:rPr kumimoji="1" lang="zh-CN" altLang="en-US" sz="2400" dirty="0"/>
              <a:t>，</a:t>
            </a:r>
            <a:r>
              <a:rPr kumimoji="1" lang="zh-CN" altLang="en-US" sz="2400" dirty="0" smtClean="0"/>
              <a:t>例子</a:t>
            </a:r>
            <a:r>
              <a:rPr kumimoji="1" lang="zh-CN" altLang="en-US" sz="2400" dirty="0"/>
              <a:t>：</a:t>
            </a:r>
          </a:p>
          <a:p>
            <a:pPr marL="457200" lvl="1" indent="0">
              <a:buNone/>
            </a:pPr>
            <a:r>
              <a:rPr kumimoji="1" lang="en-US" altLang="zh-CN" sz="2000" dirty="0"/>
              <a:t>GET /get.php?arg1=value1 HTTP/1.1</a:t>
            </a:r>
          </a:p>
          <a:p>
            <a:pPr marL="457200" lvl="1" indent="0">
              <a:buNone/>
            </a:pPr>
            <a:r>
              <a:rPr kumimoji="1" lang="en-US" altLang="zh-CN" sz="2000" dirty="0"/>
              <a:t>Host: </a:t>
            </a:r>
            <a:r>
              <a:rPr kumimoji="1" lang="en-US" altLang="zh-CN" sz="2000" dirty="0" smtClean="0"/>
              <a:t>site1.com</a:t>
            </a:r>
            <a:endParaRPr kumimoji="1" lang="en-US" altLang="zh-CN" sz="2000" dirty="0"/>
          </a:p>
          <a:p>
            <a:pPr marL="457200" lvl="1" indent="0">
              <a:buNone/>
            </a:pPr>
            <a:r>
              <a:rPr kumimoji="1" lang="en-US" altLang="zh-CN" sz="2000" dirty="0"/>
              <a:t>Connection: close</a:t>
            </a:r>
          </a:p>
          <a:p>
            <a:pPr marL="457200" lvl="1" indent="0">
              <a:buNone/>
            </a:pPr>
            <a:r>
              <a:rPr kumimoji="1" lang="en-US" altLang="zh-CN" sz="2000" dirty="0" smtClean="0"/>
              <a:t>User-Agent</a:t>
            </a:r>
            <a:r>
              <a:rPr kumimoji="1" lang="en-US" altLang="zh-CN" sz="2000" dirty="0"/>
              <a:t>: Paw/2.2.5 (Macintosh; OS X/10.12.2) </a:t>
            </a:r>
            <a:r>
              <a:rPr kumimoji="1" lang="en-US" altLang="zh-CN" sz="2000" dirty="0" err="1"/>
              <a:t>GCDHTTPRequest</a:t>
            </a:r>
            <a:endParaRPr kumimoji="1" lang="zh-CN" altLang="en-US" sz="2000" dirty="0"/>
          </a:p>
          <a:p>
            <a:r>
              <a:rPr kumimoji="1" lang="en-US" altLang="zh-CN" sz="2400" dirty="0"/>
              <a:t>GET</a:t>
            </a:r>
            <a:r>
              <a:rPr kumimoji="1" lang="zh-CN" altLang="en-US" sz="2400" dirty="0"/>
              <a:t>请求可以只有请求的路径：</a:t>
            </a:r>
          </a:p>
          <a:p>
            <a:pPr lvl="1"/>
            <a:r>
              <a:rPr kumimoji="1" lang="en-US" altLang="zh-CN" sz="2000" dirty="0"/>
              <a:t>http://</a:t>
            </a:r>
            <a:r>
              <a:rPr kumimoji="1" lang="en-US" altLang="zh-CN" sz="2000" dirty="0" err="1"/>
              <a:t>www.gooann.com</a:t>
            </a:r>
            <a:endParaRPr kumimoji="1" lang="zh-CN" altLang="en-US" sz="2000" dirty="0"/>
          </a:p>
          <a:p>
            <a:r>
              <a:rPr kumimoji="1" lang="en-US" altLang="zh-CN" sz="2400" dirty="0"/>
              <a:t>GET</a:t>
            </a:r>
            <a:r>
              <a:rPr kumimoji="1" lang="zh-CN" altLang="en-US" sz="2400" dirty="0"/>
              <a:t>请求也可以带需要传递的数据，在访问路径之后带问号（</a:t>
            </a:r>
            <a:r>
              <a:rPr kumimoji="1" lang="en-US" altLang="zh-CN" sz="2400" dirty="0"/>
              <a:t>?</a:t>
            </a:r>
            <a:r>
              <a:rPr kumimoji="1" lang="zh-CN" altLang="en-US" sz="2400" dirty="0"/>
              <a:t>）</a:t>
            </a:r>
            <a:r>
              <a:rPr kumimoji="1" lang="en-US" altLang="zh-CN" sz="2400" dirty="0"/>
              <a:t>+</a:t>
            </a:r>
            <a:r>
              <a:rPr kumimoji="1" lang="zh-CN" altLang="en-US" sz="2400" dirty="0"/>
              <a:t>参数</a:t>
            </a:r>
            <a:r>
              <a:rPr kumimoji="1" lang="en-US" altLang="zh-CN" sz="2400" dirty="0"/>
              <a:t>=</a:t>
            </a:r>
            <a:r>
              <a:rPr kumimoji="1" lang="zh-CN" altLang="en-US" sz="2400" dirty="0"/>
              <a:t>值的方式发送。</a:t>
            </a:r>
          </a:p>
          <a:p>
            <a:pPr lvl="1"/>
            <a:r>
              <a:rPr kumimoji="1" lang="en-US" altLang="zh-CN" sz="2000" dirty="0">
                <a:hlinkClick r:id="rId3"/>
              </a:rPr>
              <a:t>http</a:t>
            </a:r>
            <a:r>
              <a:rPr kumimoji="1" lang="en-US" altLang="zh-CN" sz="2000" dirty="0" smtClean="0">
                <a:hlinkClick r:id="rId3"/>
              </a:rPr>
              <a:t>://site1.com/get.php?arg1=value1</a:t>
            </a:r>
            <a:endParaRPr kumimoji="1" lang="zh-CN" altLang="en-US" sz="2000" dirty="0"/>
          </a:p>
          <a:p>
            <a:endParaRPr kumimoji="1" lang="zh-CN" altLang="en-US" sz="2400" dirty="0"/>
          </a:p>
        </p:txBody>
      </p:sp>
    </p:spTree>
    <p:extLst>
      <p:ext uri="{BB962C8B-B14F-4D97-AF65-F5344CB8AC3E}">
        <p14:creationId xmlns:p14="http://schemas.microsoft.com/office/powerpoint/2010/main" val="134542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HTTP</a:t>
            </a:r>
            <a:r>
              <a:rPr kumimoji="1" lang="zh-CN" altLang="en-US" dirty="0"/>
              <a:t>请求 </a:t>
            </a:r>
            <a:r>
              <a:rPr kumimoji="1" lang="en-US" altLang="zh-CN" dirty="0"/>
              <a:t>-</a:t>
            </a:r>
            <a:r>
              <a:rPr kumimoji="1" lang="zh-CN" altLang="en-US" dirty="0"/>
              <a:t> </a:t>
            </a:r>
            <a:r>
              <a:rPr kumimoji="1" lang="en-US" altLang="zh-CN" dirty="0"/>
              <a:t>GET</a:t>
            </a:r>
            <a:endParaRPr kumimoji="1" lang="zh-CN" altLang="en-US" dirty="0"/>
          </a:p>
        </p:txBody>
      </p:sp>
      <p:sp>
        <p:nvSpPr>
          <p:cNvPr id="3" name="内容占位符 2"/>
          <p:cNvSpPr>
            <a:spLocks noGrp="1"/>
          </p:cNvSpPr>
          <p:nvPr>
            <p:ph idx="1"/>
          </p:nvPr>
        </p:nvSpPr>
        <p:spPr/>
        <p:txBody>
          <a:bodyPr/>
          <a:lstStyle/>
          <a:p>
            <a:r>
              <a:rPr kumimoji="1" lang="zh-CN" altLang="en-US" sz="2400" dirty="0" smtClean="0"/>
              <a:t>在</a:t>
            </a:r>
            <a:r>
              <a:rPr kumimoji="1" lang="zh-CN" altLang="en-US" sz="2400" dirty="0"/>
              <a:t>服务端使用相应的方法（函数）来获取相应的值，比如</a:t>
            </a:r>
            <a:r>
              <a:rPr kumimoji="1" lang="en-US" altLang="zh-CN" sz="2400" dirty="0"/>
              <a:t>PHP</a:t>
            </a:r>
            <a:r>
              <a:rPr kumimoji="1" lang="zh-CN" altLang="en-US" sz="2400" dirty="0"/>
              <a:t>可以用如下方法：</a:t>
            </a:r>
          </a:p>
          <a:p>
            <a:pPr marL="457200" lvl="1" indent="0">
              <a:buFont typeface="Arial" charset="0"/>
              <a:buNone/>
            </a:pPr>
            <a:r>
              <a:rPr lang="mr-IN" altLang="zh-CN" sz="2000" dirty="0"/>
              <a:t>&lt;?</a:t>
            </a:r>
            <a:r>
              <a:rPr lang="mr-IN" altLang="zh-CN" sz="2000" dirty="0" err="1"/>
              <a:t>php</a:t>
            </a:r>
            <a:endParaRPr lang="mr-IN" altLang="zh-CN" sz="2000" dirty="0"/>
          </a:p>
          <a:p>
            <a:pPr marL="457200" lvl="1" indent="0">
              <a:buNone/>
            </a:pPr>
            <a:r>
              <a:rPr lang="en-US" altLang="zh-CN" sz="2000" dirty="0"/>
              <a:t>echo $_GET['arg1'];</a:t>
            </a:r>
            <a:endParaRPr lang="zh-CN" altLang="en-US" sz="2000" dirty="0"/>
          </a:p>
          <a:p>
            <a:pPr marL="457200" lvl="1" indent="0">
              <a:buNone/>
            </a:pPr>
            <a:r>
              <a:rPr lang="mr-IN" altLang="zh-CN" sz="2000" dirty="0"/>
              <a:t>?&gt;</a:t>
            </a:r>
            <a:endParaRPr lang="zh-CN" altLang="en-US" sz="2000" dirty="0"/>
          </a:p>
          <a:p>
            <a:r>
              <a:rPr kumimoji="1" lang="zh-CN" altLang="en-US" sz="2400" dirty="0"/>
              <a:t>结果是输出</a:t>
            </a:r>
            <a:r>
              <a:rPr kumimoji="1" lang="en-US" altLang="zh-CN" sz="2400" dirty="0"/>
              <a:t>arg1</a:t>
            </a:r>
            <a:r>
              <a:rPr kumimoji="1" lang="zh-CN" altLang="en-US" sz="2400" dirty="0"/>
              <a:t>相应的值。</a:t>
            </a:r>
          </a:p>
          <a:p>
            <a:endParaRPr kumimoji="1" lang="zh-CN" altLang="en-US" dirty="0"/>
          </a:p>
        </p:txBody>
      </p:sp>
    </p:spTree>
    <p:extLst>
      <p:ext uri="{BB962C8B-B14F-4D97-AF65-F5344CB8AC3E}">
        <p14:creationId xmlns:p14="http://schemas.microsoft.com/office/powerpoint/2010/main" val="2668111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C00000"/>
            </a:gs>
            <a:gs pos="80000">
              <a:srgbClr val="70201E"/>
            </a:gs>
            <a:gs pos="100000">
              <a:schemeClr val="accent2">
                <a:shade val="94000"/>
                <a:satMod val="135000"/>
              </a:schemeClr>
            </a:gs>
          </a:gsLst>
        </a:gradFill>
      </a:spPr>
      <a:bodyPr rtlCol="0" anchor="ctr"/>
      <a:lstStyle>
        <a:defPPr algn="ctr">
          <a:defRPr b="1" dirty="0"/>
        </a:defPPr>
      </a:lstStyle>
      <a:style>
        <a:lnRef idx="1">
          <a:schemeClr val="accent2"/>
        </a:lnRef>
        <a:fillRef idx="3">
          <a:schemeClr val="accent2"/>
        </a:fillRef>
        <a:effectRef idx="2">
          <a:schemeClr val="accent2"/>
        </a:effectRef>
        <a:fontRef idx="minor">
          <a:schemeClr val="lt1"/>
        </a:fontRef>
      </a:style>
    </a:spDef>
  </a:objectDefaults>
  <a:extraClrSchemeLst/>
  <a:extLst>
    <a:ext uri="{05A4C25C-085E-4340-85A3-A5531E510DB2}">
      <thm15:themeFamily xmlns:thm15="http://schemas.microsoft.com/office/thememl/2012/main" name="谷安模板-1.potx" id="{20370F93-E01C-46B9-8133-FC051707147A}" vid="{288D7D58-60AC-41C3-82B0-33C6BDCAB984}"/>
    </a:ext>
  </a:extLst>
</a:theme>
</file>

<file path=ppt/theme/theme2.xml><?xml version="1.0" encoding="utf-8"?>
<a:theme xmlns:a="http://schemas.openxmlformats.org/drawingml/2006/main" name="gooan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C00000"/>
            </a:gs>
            <a:gs pos="80000">
              <a:srgbClr val="70201E"/>
            </a:gs>
            <a:gs pos="100000">
              <a:schemeClr val="accent2">
                <a:shade val="94000"/>
                <a:satMod val="135000"/>
              </a:schemeClr>
            </a:gs>
          </a:gsLst>
        </a:gradFill>
      </a:spPr>
      <a:bodyPr rtlCol="0" anchor="ctr"/>
      <a:lstStyle>
        <a:defPPr algn="ctr">
          <a:defRPr b="1" dirty="0"/>
        </a:defPPr>
      </a:lstStyle>
      <a:style>
        <a:lnRef idx="1">
          <a:schemeClr val="accent2"/>
        </a:lnRef>
        <a:fillRef idx="3">
          <a:schemeClr val="accent2"/>
        </a:fillRef>
        <a:effectRef idx="2">
          <a:schemeClr val="accent2"/>
        </a:effectRef>
        <a:fontRef idx="minor">
          <a:schemeClr val="lt1"/>
        </a:fontRef>
      </a:style>
    </a:spDef>
  </a:objectDefaults>
  <a:extraClrSchemeLst/>
  <a:extLst>
    <a:ext uri="{05A4C25C-085E-4340-85A3-A5531E510DB2}">
      <thm15:themeFamily xmlns:thm15="http://schemas.microsoft.com/office/thememl/2012/main" name="gooann" id="{B3505433-59A5-6646-97E7-6033771F0962}" vid="{C4BE278A-D352-A14C-8A72-5E8A33244176}"/>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谷安模板-1</Template>
  <TotalTime>28094</TotalTime>
  <Words>4178</Words>
  <Application>Microsoft Macintosh PowerPoint</Application>
  <PresentationFormat>宽屏</PresentationFormat>
  <Paragraphs>602</Paragraphs>
  <Slides>43</Slides>
  <Notes>24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43</vt:i4>
      </vt:variant>
    </vt:vector>
  </HeadingPairs>
  <TitlesOfParts>
    <vt:vector size="56" baseType="lpstr">
      <vt:lpstr>Adobe 黑体 Std R</vt:lpstr>
      <vt:lpstr>Arial Unicode MS</vt:lpstr>
      <vt:lpstr>Calibri</vt:lpstr>
      <vt:lpstr>Mangal</vt:lpstr>
      <vt:lpstr>Menlo-Regular</vt:lpstr>
      <vt:lpstr>Wingdings</vt:lpstr>
      <vt:lpstr>华文新魏</vt:lpstr>
      <vt:lpstr>楷体</vt:lpstr>
      <vt:lpstr>宋体</vt:lpstr>
      <vt:lpstr>微软雅黑</vt:lpstr>
      <vt:lpstr>Arial</vt:lpstr>
      <vt:lpstr>Office 主题</vt:lpstr>
      <vt:lpstr>gooann</vt:lpstr>
      <vt:lpstr>CISP-PTE   Web 安全基础(1) – HTTP协议</vt:lpstr>
      <vt:lpstr>HTTP协议</vt:lpstr>
      <vt:lpstr>HTTP请求方法</vt:lpstr>
      <vt:lpstr>HTTP请求方法</vt:lpstr>
      <vt:lpstr>HTTP协议 - 请求</vt:lpstr>
      <vt:lpstr>HTTP协议 – 请求（续）</vt:lpstr>
      <vt:lpstr>HTTP请求 - GET</vt:lpstr>
      <vt:lpstr>HTTP请求 - GET</vt:lpstr>
      <vt:lpstr>HTTP请求 - GET</vt:lpstr>
      <vt:lpstr>HTTP请求 – POST</vt:lpstr>
      <vt:lpstr>HTTP请求 – POST（续）</vt:lpstr>
      <vt:lpstr>HTTP请求 – POST（续）</vt:lpstr>
      <vt:lpstr>HTTP请求 – POST（续）</vt:lpstr>
      <vt:lpstr>HTTP请求 – POST（续）</vt:lpstr>
      <vt:lpstr>HTTP请求 – POST（续）</vt:lpstr>
      <vt:lpstr>HTTP请求 – HEAD </vt:lpstr>
      <vt:lpstr>HTTP请求 – OPTIONS </vt:lpstr>
      <vt:lpstr>HTTP请求 – PUT DELETE </vt:lpstr>
      <vt:lpstr>PUT／DELETE使用方法</vt:lpstr>
      <vt:lpstr>PUT/DELETE使用方法</vt:lpstr>
      <vt:lpstr>DELETE使用方法</vt:lpstr>
      <vt:lpstr>DELETE使用方法</vt:lpstr>
      <vt:lpstr>HTTP请求 – TRACE ,CONNECT</vt:lpstr>
      <vt:lpstr>HTTP状态码</vt:lpstr>
      <vt:lpstr>HTTP状态码</vt:lpstr>
      <vt:lpstr>HTTP状态码的分类</vt:lpstr>
      <vt:lpstr>状态码的分类（续）</vt:lpstr>
      <vt:lpstr>状态码的含义 - 1XX</vt:lpstr>
      <vt:lpstr>状态码的含义 - 2XX</vt:lpstr>
      <vt:lpstr>状态码的含义 - 3XX </vt:lpstr>
      <vt:lpstr>状态码的含义 – 4XX </vt:lpstr>
      <vt:lpstr>状态码的含义 – 5XX </vt:lpstr>
      <vt:lpstr>用计算机语言获取HTTP状态码的方法</vt:lpstr>
      <vt:lpstr>HTTP协议响应头信息</vt:lpstr>
      <vt:lpstr>HTTP协议响应头信息</vt:lpstr>
      <vt:lpstr>常用标准响应头字段</vt:lpstr>
      <vt:lpstr>常用标准响应头字段</vt:lpstr>
      <vt:lpstr>响应头格式</vt:lpstr>
      <vt:lpstr>HTTP协议中的URL</vt:lpstr>
      <vt:lpstr>HTTP协议中的URL</vt:lpstr>
      <vt:lpstr>什么是URL</vt:lpstr>
      <vt:lpstr>URL编码格式</vt:lpstr>
      <vt:lpstr>URL同源策略</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Linux系统管理与安全</dc:title>
  <dc:creator>高智震</dc:creator>
  <cp:lastModifiedBy>金炫臻</cp:lastModifiedBy>
  <cp:revision>2715</cp:revision>
  <dcterms:created xsi:type="dcterms:W3CDTF">2015-08-23T14:03:00Z</dcterms:created>
  <dcterms:modified xsi:type="dcterms:W3CDTF">2017-09-01T05:53:05Z</dcterms:modified>
</cp:coreProperties>
</file>