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876" r:id="rId2"/>
  </p:sldMasterIdLst>
  <p:notesMasterIdLst>
    <p:notesMasterId r:id="rId22"/>
  </p:notesMasterIdLst>
  <p:handoutMasterIdLst>
    <p:handoutMasterId r:id="rId23"/>
  </p:handoutMasterIdLst>
  <p:sldIdLst>
    <p:sldId id="256" r:id="rId3"/>
    <p:sldId id="382" r:id="rId4"/>
    <p:sldId id="267" r:id="rId5"/>
    <p:sldId id="343" r:id="rId6"/>
    <p:sldId id="384" r:id="rId7"/>
    <p:sldId id="387" r:id="rId8"/>
    <p:sldId id="383" r:id="rId9"/>
    <p:sldId id="386" r:id="rId10"/>
    <p:sldId id="388" r:id="rId11"/>
    <p:sldId id="385" r:id="rId12"/>
    <p:sldId id="390" r:id="rId13"/>
    <p:sldId id="391" r:id="rId14"/>
    <p:sldId id="392" r:id="rId15"/>
    <p:sldId id="389" r:id="rId16"/>
    <p:sldId id="393" r:id="rId17"/>
    <p:sldId id="394" r:id="rId18"/>
    <p:sldId id="395" r:id="rId19"/>
    <p:sldId id="396" r:id="rId20"/>
    <p:sldId id="397" r:id="rId2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C100"/>
    <a:srgbClr val="333399"/>
    <a:srgbClr val="540694"/>
    <a:srgbClr val="6807B9"/>
    <a:srgbClr val="0000CC"/>
    <a:srgbClr val="A60BFE"/>
    <a:srgbClr val="3D046C"/>
    <a:srgbClr val="FF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97" autoAdjust="0"/>
    <p:restoredTop sz="86321" autoAdjust="0"/>
  </p:normalViewPr>
  <p:slideViewPr>
    <p:cSldViewPr>
      <p:cViewPr>
        <p:scale>
          <a:sx n="129" d="100"/>
          <a:sy n="129" d="100"/>
        </p:scale>
        <p:origin x="144"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5" d="100"/>
          <a:sy n="105" d="100"/>
        </p:scale>
        <p:origin x="4472" y="4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A9BD21-A13E-8048-B787-466EFF15D917}" type="datetimeFigureOut">
              <a:rPr kumimoji="1" lang="zh-CN" altLang="en-US" smtClean="0"/>
              <a:t>2017/9/1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6FF516-FE47-1140-AE46-F5E416BF4B81}" type="slidenum">
              <a:rPr kumimoji="1" lang="zh-CN" altLang="en-US" smtClean="0"/>
              <a:t>‹#›</a:t>
            </a:fld>
            <a:endParaRPr kumimoji="1" lang="zh-CN" altLang="en-US"/>
          </a:p>
        </p:txBody>
      </p:sp>
    </p:spTree>
    <p:extLst>
      <p:ext uri="{BB962C8B-B14F-4D97-AF65-F5344CB8AC3E}">
        <p14:creationId xmlns:p14="http://schemas.microsoft.com/office/powerpoint/2010/main" val="467061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AC351C0-6D6D-4B39-8738-A7C7486B0710}" type="datetimeFigureOut">
              <a:rPr lang="zh-CN" altLang="en-US"/>
              <a:pPr>
                <a:defRPr/>
              </a:pPr>
              <a:t>2017/9/1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4870BEF-24BB-4678-92B8-D9C03FCDED1A}" type="slidenum">
              <a:rPr lang="zh-CN" altLang="en-US"/>
              <a:pPr/>
              <a:t>‹#›</a:t>
            </a:fld>
            <a:endParaRPr lang="zh-CN" altLang="en-US"/>
          </a:p>
        </p:txBody>
      </p:sp>
    </p:spTree>
    <p:extLst>
      <p:ext uri="{BB962C8B-B14F-4D97-AF65-F5344CB8AC3E}">
        <p14:creationId xmlns:p14="http://schemas.microsoft.com/office/powerpoint/2010/main" val="2218320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2B6D8C-6458-4548-BD75-3CEE170667F7}" type="slidenum">
              <a:rPr lang="zh-CN" altLang="en-US">
                <a:latin typeface="Calibri" panose="020F0502020204030204" pitchFamily="34" charset="0"/>
              </a:rPr>
              <a:pPr eaLnBrk="1" hangingPunct="1"/>
              <a:t>1</a:t>
            </a:fld>
            <a:endParaRPr lang="zh-CN" altLang="en-US">
              <a:latin typeface="Calibri" panose="020F0502020204030204" pitchFamily="34" charset="0"/>
            </a:endParaRPr>
          </a:p>
        </p:txBody>
      </p:sp>
    </p:spTree>
    <p:extLst>
      <p:ext uri="{BB962C8B-B14F-4D97-AF65-F5344CB8AC3E}">
        <p14:creationId xmlns:p14="http://schemas.microsoft.com/office/powerpoint/2010/main" val="1297139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kumimoji="1" lang="en-US" altLang="zh-CN" dirty="0" smtClean="0"/>
              <a:t>CSRF</a:t>
            </a:r>
            <a:r>
              <a:rPr kumimoji="1" lang="zh-CN" altLang="en-US" dirty="0" smtClean="0"/>
              <a:t>原理是：</a:t>
            </a:r>
          </a:p>
          <a:p>
            <a:pPr marL="228600" indent="-228600">
              <a:buAutoNum type="arabicPeriod"/>
            </a:pPr>
            <a:r>
              <a:rPr kumimoji="1" lang="zh-CN" altLang="en-US" dirty="0" smtClean="0"/>
              <a:t>受害者在浏览器正常输入网站</a:t>
            </a:r>
            <a:r>
              <a:rPr kumimoji="1" lang="en-US" altLang="zh-CN" dirty="0" smtClean="0"/>
              <a:t>A</a:t>
            </a:r>
            <a:r>
              <a:rPr kumimoji="1" lang="zh-CN" altLang="en-US" dirty="0" smtClean="0"/>
              <a:t>进行登陆</a:t>
            </a:r>
          </a:p>
          <a:p>
            <a:pPr marL="228600" indent="-228600">
              <a:buAutoNum type="arabicPeriod"/>
            </a:pPr>
            <a:r>
              <a:rPr kumimoji="1" lang="zh-CN" altLang="en-US" dirty="0" smtClean="0"/>
              <a:t>浏览器向网站</a:t>
            </a:r>
            <a:r>
              <a:rPr kumimoji="1" lang="en-US" altLang="zh-CN" dirty="0" smtClean="0"/>
              <a:t>A</a:t>
            </a:r>
            <a:r>
              <a:rPr kumimoji="1" lang="zh-CN" altLang="en-US" dirty="0" smtClean="0"/>
              <a:t>发送请求</a:t>
            </a:r>
          </a:p>
          <a:p>
            <a:pPr marL="228600" indent="-228600">
              <a:buAutoNum type="arabicPeriod"/>
            </a:pPr>
            <a:r>
              <a:rPr kumimoji="1" lang="zh-CN" altLang="en-US" dirty="0" smtClean="0"/>
              <a:t>网站</a:t>
            </a:r>
            <a:r>
              <a:rPr kumimoji="1" lang="en-US" altLang="zh-CN" dirty="0" smtClean="0"/>
              <a:t>A</a:t>
            </a:r>
            <a:r>
              <a:rPr kumimoji="1" lang="zh-CN" altLang="en-US" dirty="0" smtClean="0"/>
              <a:t>带着会话所需的</a:t>
            </a:r>
            <a:r>
              <a:rPr kumimoji="1" lang="en-US" altLang="zh-CN" dirty="0" smtClean="0"/>
              <a:t>Cookie</a:t>
            </a:r>
            <a:r>
              <a:rPr kumimoji="1" lang="zh-CN" altLang="en-US" dirty="0" smtClean="0"/>
              <a:t>值告诉浏览器</a:t>
            </a:r>
          </a:p>
          <a:p>
            <a:pPr marL="228600" indent="-228600">
              <a:buAutoNum type="arabicPeriod"/>
            </a:pPr>
            <a:r>
              <a:rPr kumimoji="1" lang="zh-CN" altLang="en-US" dirty="0" smtClean="0"/>
              <a:t>浏览器记录了与网站</a:t>
            </a:r>
            <a:r>
              <a:rPr kumimoji="1" lang="en-US" altLang="zh-CN" dirty="0" smtClean="0"/>
              <a:t>A</a:t>
            </a:r>
            <a:r>
              <a:rPr kumimoji="1" lang="zh-CN" altLang="en-US" dirty="0" smtClean="0"/>
              <a:t>交互时所需的</a:t>
            </a:r>
            <a:r>
              <a:rPr kumimoji="1" lang="en-US" altLang="zh-CN" dirty="0" smtClean="0"/>
              <a:t>Cookie</a:t>
            </a:r>
            <a:endParaRPr kumimoji="1" lang="zh-CN" altLang="en-US" dirty="0" smtClean="0"/>
          </a:p>
          <a:p>
            <a:pPr marL="685800" lvl="1" indent="-228600">
              <a:buAutoNum type="arabicPeriod"/>
            </a:pPr>
            <a:r>
              <a:rPr kumimoji="1" lang="zh-CN" altLang="en-US" dirty="0" smtClean="0"/>
              <a:t>这之后，所有与网站</a:t>
            </a:r>
            <a:r>
              <a:rPr kumimoji="1" lang="en-US" altLang="zh-CN" dirty="0" smtClean="0"/>
              <a:t>A</a:t>
            </a:r>
            <a:r>
              <a:rPr kumimoji="1" lang="zh-CN" altLang="en-US" dirty="0" smtClean="0"/>
              <a:t>的交互，不需要登陆</a:t>
            </a:r>
          </a:p>
          <a:p>
            <a:pPr marL="685800" lvl="1" indent="-228600">
              <a:buAutoNum type="arabicPeriod"/>
            </a:pPr>
            <a:r>
              <a:rPr kumimoji="1" lang="zh-CN" altLang="en-US" dirty="0" smtClean="0"/>
              <a:t>所有访问网站</a:t>
            </a:r>
            <a:r>
              <a:rPr kumimoji="1" lang="en-US" altLang="zh-CN" dirty="0" smtClean="0"/>
              <a:t>A</a:t>
            </a:r>
            <a:r>
              <a:rPr kumimoji="1" lang="zh-CN" altLang="en-US" dirty="0" smtClean="0"/>
              <a:t>时浏览器自动带上</a:t>
            </a:r>
            <a:r>
              <a:rPr kumimoji="1" lang="en-US" altLang="zh-CN" dirty="0" smtClean="0"/>
              <a:t>Cookie</a:t>
            </a:r>
            <a:endParaRPr kumimoji="1" lang="zh-CN" altLang="en-US" dirty="0" smtClean="0"/>
          </a:p>
          <a:p>
            <a:pPr marL="228600" lvl="0" indent="-228600">
              <a:buAutoNum type="arabicPeriod"/>
            </a:pPr>
            <a:r>
              <a:rPr kumimoji="1" lang="zh-CN" altLang="en-US" dirty="0" smtClean="0"/>
              <a:t>黑客向受害者发送一个网站</a:t>
            </a:r>
            <a:r>
              <a:rPr kumimoji="1" lang="en-US" altLang="zh-CN" dirty="0" smtClean="0"/>
              <a:t>H</a:t>
            </a:r>
            <a:r>
              <a:rPr kumimoji="1" lang="zh-CN" altLang="en-US" dirty="0" smtClean="0"/>
              <a:t>地址诱骗受害者点击</a:t>
            </a:r>
          </a:p>
          <a:p>
            <a:pPr marL="228600" lvl="0" indent="-228600">
              <a:buAutoNum type="arabicPeriod"/>
            </a:pPr>
            <a:r>
              <a:rPr kumimoji="1" lang="zh-CN" altLang="en-US" dirty="0" smtClean="0"/>
              <a:t>受害者点击了网站</a:t>
            </a:r>
            <a:r>
              <a:rPr kumimoji="1" lang="en-US" altLang="zh-CN" dirty="0" smtClean="0"/>
              <a:t>H</a:t>
            </a:r>
            <a:endParaRPr kumimoji="1" lang="zh-CN" altLang="en-US" dirty="0" smtClean="0"/>
          </a:p>
          <a:p>
            <a:pPr marL="228600" lvl="0" indent="-228600">
              <a:buAutoNum type="arabicPeriod"/>
            </a:pPr>
            <a:r>
              <a:rPr kumimoji="1" lang="zh-CN" altLang="en-US" dirty="0" smtClean="0"/>
              <a:t>浏览器向有问题的网站</a:t>
            </a:r>
            <a:r>
              <a:rPr kumimoji="1" lang="en-US" altLang="zh-CN" dirty="0" smtClean="0"/>
              <a:t>H</a:t>
            </a:r>
            <a:r>
              <a:rPr kumimoji="1" lang="zh-CN" altLang="en-US" dirty="0" smtClean="0"/>
              <a:t>进行访问</a:t>
            </a:r>
          </a:p>
          <a:p>
            <a:pPr marL="228600" lvl="0" indent="-228600">
              <a:buAutoNum type="arabicPeriod"/>
            </a:pPr>
            <a:r>
              <a:rPr kumimoji="1" lang="zh-CN" altLang="en-US" dirty="0" smtClean="0"/>
              <a:t>网站</a:t>
            </a:r>
            <a:r>
              <a:rPr kumimoji="1" lang="en-US" altLang="zh-CN" dirty="0" smtClean="0"/>
              <a:t>H</a:t>
            </a:r>
            <a:r>
              <a:rPr kumimoji="1" lang="zh-CN" altLang="en-US" dirty="0" smtClean="0"/>
              <a:t>返回了带有恶意</a:t>
            </a:r>
            <a:r>
              <a:rPr kumimoji="1" lang="en-US" altLang="zh-CN" dirty="0" smtClean="0"/>
              <a:t>JS</a:t>
            </a:r>
            <a:r>
              <a:rPr kumimoji="1" lang="zh-CN" altLang="en-US" dirty="0" smtClean="0"/>
              <a:t>语句的内容</a:t>
            </a:r>
          </a:p>
          <a:p>
            <a:pPr marL="228600" lvl="0" indent="-228600">
              <a:buAutoNum type="arabicPeriod"/>
            </a:pPr>
            <a:r>
              <a:rPr kumimoji="1" lang="zh-CN" altLang="en-US" dirty="0" smtClean="0"/>
              <a:t>浏览器解析网站</a:t>
            </a:r>
            <a:r>
              <a:rPr kumimoji="1" lang="en-US" altLang="zh-CN" dirty="0" smtClean="0"/>
              <a:t>H</a:t>
            </a:r>
            <a:r>
              <a:rPr kumimoji="1" lang="zh-CN" altLang="en-US" dirty="0" smtClean="0"/>
              <a:t>内容的时候，运行里面的</a:t>
            </a:r>
            <a:r>
              <a:rPr kumimoji="1" lang="en-US" altLang="zh-CN" dirty="0" smtClean="0"/>
              <a:t>JS</a:t>
            </a:r>
            <a:r>
              <a:rPr kumimoji="1" lang="zh-CN" altLang="en-US" dirty="0" smtClean="0"/>
              <a:t>语句</a:t>
            </a:r>
          </a:p>
          <a:p>
            <a:pPr marL="685800" lvl="1" indent="-228600">
              <a:buAutoNum type="arabicPeriod"/>
            </a:pPr>
            <a:r>
              <a:rPr kumimoji="1" lang="zh-CN" altLang="en-US" dirty="0" smtClean="0"/>
              <a:t>这个时候，受害者是不知道浏览器运行这些代码的。</a:t>
            </a:r>
          </a:p>
          <a:p>
            <a:pPr marL="685800" lvl="1" indent="-228600">
              <a:buAutoNum type="arabicPeriod"/>
            </a:pPr>
            <a:r>
              <a:rPr kumimoji="1" lang="zh-CN" altLang="en-US" dirty="0" smtClean="0"/>
              <a:t>解析过程，都会被隐藏，用户根本感受不到有什么问题。</a:t>
            </a:r>
          </a:p>
          <a:p>
            <a:pPr marL="685800" lvl="1" indent="-228600">
              <a:buAutoNum type="arabicPeriod"/>
            </a:pPr>
            <a:r>
              <a:rPr kumimoji="1" lang="en-US" altLang="zh-CN" dirty="0" smtClean="0"/>
              <a:t>JS</a:t>
            </a:r>
            <a:r>
              <a:rPr kumimoji="1" lang="zh-CN" altLang="en-US" dirty="0" smtClean="0"/>
              <a:t>会构造请求，请求内容有可能是更改内容，提交订单，进行转账等。</a:t>
            </a:r>
          </a:p>
          <a:p>
            <a:pPr marL="228600" lvl="0" indent="-228600">
              <a:buAutoNum type="arabicPeriod"/>
            </a:pPr>
            <a:r>
              <a:rPr kumimoji="1" lang="zh-CN" altLang="en-US" dirty="0" smtClean="0"/>
              <a:t>浏览器根据</a:t>
            </a:r>
            <a:r>
              <a:rPr kumimoji="1" lang="en-US" altLang="zh-CN" dirty="0" smtClean="0"/>
              <a:t>JS</a:t>
            </a:r>
            <a:r>
              <a:rPr kumimoji="1" lang="zh-CN" altLang="en-US" dirty="0" smtClean="0"/>
              <a:t>的请求，使用之前网站</a:t>
            </a:r>
            <a:r>
              <a:rPr kumimoji="1" lang="en-US" altLang="zh-CN" dirty="0" smtClean="0"/>
              <a:t>A</a:t>
            </a:r>
            <a:r>
              <a:rPr kumimoji="1" lang="zh-CN" altLang="en-US" dirty="0" smtClean="0"/>
              <a:t>的</a:t>
            </a:r>
            <a:r>
              <a:rPr kumimoji="1" lang="en-US" altLang="zh-CN" dirty="0" smtClean="0"/>
              <a:t>Cookie</a:t>
            </a:r>
            <a:r>
              <a:rPr kumimoji="1" lang="zh-CN" altLang="en-US" dirty="0" smtClean="0"/>
              <a:t>向网站</a:t>
            </a:r>
            <a:r>
              <a:rPr kumimoji="1" lang="en-US" altLang="zh-CN" dirty="0" smtClean="0"/>
              <a:t>A</a:t>
            </a:r>
            <a:r>
              <a:rPr kumimoji="1" lang="zh-CN" altLang="en-US" dirty="0" smtClean="0"/>
              <a:t>进行请求</a:t>
            </a:r>
          </a:p>
          <a:p>
            <a:pPr marL="685800" lvl="1" indent="-228600">
              <a:buAutoNum type="arabicPeriod"/>
            </a:pPr>
            <a:r>
              <a:rPr kumimoji="1" lang="zh-CN" altLang="en-US" dirty="0" smtClean="0"/>
              <a:t>这个时候，要是网站</a:t>
            </a:r>
            <a:r>
              <a:rPr kumimoji="1" lang="en-US" altLang="zh-CN" dirty="0" smtClean="0"/>
              <a:t>A</a:t>
            </a:r>
            <a:r>
              <a:rPr kumimoji="1" lang="zh-CN" altLang="en-US" dirty="0" smtClean="0"/>
              <a:t>只验证</a:t>
            </a:r>
            <a:r>
              <a:rPr kumimoji="1" lang="en-US" altLang="zh-CN" dirty="0" smtClean="0"/>
              <a:t>Cookie</a:t>
            </a:r>
            <a:r>
              <a:rPr kumimoji="1" lang="zh-CN" altLang="en-US" dirty="0" smtClean="0"/>
              <a:t>，就会认为此请求就是来自用户，认为是一个合法请求。</a:t>
            </a:r>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18</a:t>
            </a:fld>
            <a:endParaRPr lang="zh-CN" altLang="en-US"/>
          </a:p>
        </p:txBody>
      </p:sp>
    </p:spTree>
    <p:extLst>
      <p:ext uri="{BB962C8B-B14F-4D97-AF65-F5344CB8AC3E}">
        <p14:creationId xmlns:p14="http://schemas.microsoft.com/office/powerpoint/2010/main" val="22207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a:t>
            </a:fld>
            <a:endParaRPr lang="zh-CN" altLang="en-US"/>
          </a:p>
        </p:txBody>
      </p:sp>
    </p:spTree>
    <p:extLst>
      <p:ext uri="{BB962C8B-B14F-4D97-AF65-F5344CB8AC3E}">
        <p14:creationId xmlns:p14="http://schemas.microsoft.com/office/powerpoint/2010/main" val="935840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a:t>
            </a:r>
            <a:r>
              <a:rPr kumimoji="1" lang="en-US" altLang="zh-CN" dirty="0" err="1" smtClean="0"/>
              <a:t>www.microsofttranslator.com</a:t>
            </a:r>
            <a:r>
              <a:rPr kumimoji="1" lang="en-US" altLang="zh-CN" dirty="0" smtClean="0"/>
              <a:t>/</a:t>
            </a:r>
            <a:r>
              <a:rPr kumimoji="1" lang="en-US" altLang="zh-CN" dirty="0" err="1" smtClean="0"/>
              <a:t>bv.aspx?from</a:t>
            </a:r>
            <a:r>
              <a:rPr kumimoji="1" lang="en-US" altLang="zh-CN" dirty="0" smtClean="0"/>
              <a:t>=&amp;to=</a:t>
            </a:r>
            <a:r>
              <a:rPr kumimoji="1" lang="en-US" altLang="zh-CN" dirty="0" err="1" smtClean="0"/>
              <a:t>zh-CHS&amp;a</a:t>
            </a:r>
            <a:r>
              <a:rPr kumimoji="1" lang="en-US" altLang="zh-CN" dirty="0" smtClean="0"/>
              <a:t>=http%3A%2F%2Fwww.thefreedictionary.com%2Fon-site</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4</a:t>
            </a:fld>
            <a:endParaRPr lang="zh-CN" altLang="en-US"/>
          </a:p>
        </p:txBody>
      </p:sp>
    </p:spTree>
    <p:extLst>
      <p:ext uri="{BB962C8B-B14F-4D97-AF65-F5344CB8AC3E}">
        <p14:creationId xmlns:p14="http://schemas.microsoft.com/office/powerpoint/2010/main" val="1702809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测试：</a:t>
            </a:r>
            <a:r>
              <a:rPr kumimoji="1" lang="en-US" altLang="zh-CN" dirty="0" smtClean="0"/>
              <a:t>http://192.168.1.64/</a:t>
            </a:r>
            <a:r>
              <a:rPr kumimoji="1" lang="en-US" altLang="zh-CN" dirty="0" err="1" smtClean="0"/>
              <a:t>ssrf.php?url</a:t>
            </a:r>
            <a:r>
              <a:rPr kumimoji="1" lang="en-US" altLang="zh-CN" dirty="0" smtClean="0"/>
              <a:t>=https://</a:t>
            </a:r>
            <a:r>
              <a:rPr kumimoji="1" lang="en-US" altLang="zh-CN" dirty="0" err="1" smtClean="0"/>
              <a:t>www.baidu.com</a:t>
            </a:r>
            <a:endParaRPr kumimoji="1" lang="zh-CN" altLang="en-US" dirty="0" smtClean="0"/>
          </a:p>
          <a:p>
            <a:r>
              <a:rPr kumimoji="1" lang="zh-CN" altLang="en-US" dirty="0" smtClean="0"/>
              <a:t>代码：</a:t>
            </a:r>
          </a:p>
          <a:p>
            <a:pPr lvl="1"/>
            <a:r>
              <a:rPr lang="mr-IN" altLang="zh-CN" sz="1200" kern="1200" dirty="0" smtClean="0">
                <a:solidFill>
                  <a:schemeClr val="tx1"/>
                </a:solidFill>
                <a:latin typeface="+mn-lt"/>
                <a:ea typeface="+mn-ea"/>
                <a:cs typeface="+mn-cs"/>
              </a:rPr>
              <a:t>&lt;?</a:t>
            </a:r>
            <a:r>
              <a:rPr lang="mr-IN" altLang="zh-CN" sz="1200" kern="1200" dirty="0" err="1" smtClean="0">
                <a:solidFill>
                  <a:schemeClr val="tx1"/>
                </a:solidFill>
                <a:latin typeface="+mn-lt"/>
                <a:ea typeface="+mn-ea"/>
                <a:cs typeface="+mn-cs"/>
              </a:rPr>
              <a:t>php</a:t>
            </a:r>
            <a:endParaRPr lang="mr-IN" altLang="zh-CN" sz="1200" kern="1200" dirty="0" smtClean="0">
              <a:solidFill>
                <a:schemeClr val="tx1"/>
              </a:solidFill>
              <a:latin typeface="+mn-lt"/>
              <a:ea typeface="+mn-ea"/>
              <a:cs typeface="+mn-cs"/>
            </a:endParaRPr>
          </a:p>
          <a:p>
            <a:pPr lvl="1"/>
            <a:r>
              <a:rPr lang="en-US" altLang="zh-CN" sz="1200" kern="1200" dirty="0" smtClean="0">
                <a:solidFill>
                  <a:schemeClr val="tx1"/>
                </a:solidFill>
                <a:latin typeface="+mn-lt"/>
                <a:ea typeface="+mn-ea"/>
                <a:cs typeface="+mn-cs"/>
              </a:rPr>
              <a:t>if(</a:t>
            </a:r>
            <a:r>
              <a:rPr lang="en-US" altLang="zh-CN" sz="1200" kern="1200" dirty="0" err="1" smtClean="0">
                <a:solidFill>
                  <a:schemeClr val="tx1"/>
                </a:solidFill>
                <a:latin typeface="+mn-lt"/>
                <a:ea typeface="+mn-ea"/>
                <a:cs typeface="+mn-cs"/>
              </a:rPr>
              <a:t>isset</a:t>
            </a:r>
            <a:r>
              <a:rPr lang="en-US" altLang="zh-CN" sz="1200" kern="1200" dirty="0" smtClean="0">
                <a:solidFill>
                  <a:schemeClr val="tx1"/>
                </a:solidFill>
                <a:latin typeface="+mn-lt"/>
                <a:ea typeface="+mn-ea"/>
                <a:cs typeface="+mn-cs"/>
              </a:rPr>
              <a:t>($_GET['</a:t>
            </a:r>
            <a:r>
              <a:rPr lang="en-US" altLang="zh-CN" sz="1200" kern="1200" dirty="0" err="1" smtClean="0">
                <a:solidFill>
                  <a:schemeClr val="tx1"/>
                </a:solidFill>
                <a:latin typeface="+mn-lt"/>
                <a:ea typeface="+mn-ea"/>
                <a:cs typeface="+mn-cs"/>
              </a:rPr>
              <a:t>url</a:t>
            </a:r>
            <a:r>
              <a:rPr lang="en-US" altLang="zh-CN" sz="1200" kern="1200" dirty="0" smtClean="0">
                <a:solidFill>
                  <a:schemeClr val="tx1"/>
                </a:solidFill>
                <a:latin typeface="+mn-lt"/>
                <a:ea typeface="+mn-ea"/>
                <a:cs typeface="+mn-cs"/>
              </a:rPr>
              <a:t>'])){</a:t>
            </a:r>
          </a:p>
          <a:p>
            <a:pPr lvl="1"/>
            <a:r>
              <a:rPr lang="en-US" altLang="zh-CN" sz="1200" kern="1200" dirty="0" smtClean="0">
                <a:solidFill>
                  <a:schemeClr val="tx1"/>
                </a:solidFill>
                <a:latin typeface="+mn-lt"/>
                <a:ea typeface="+mn-ea"/>
                <a:cs typeface="+mn-cs"/>
              </a:rPr>
              <a:t>    echo $_GET['</a:t>
            </a:r>
            <a:r>
              <a:rPr lang="en-US" altLang="zh-CN" sz="1200" kern="1200" dirty="0" err="1" smtClean="0">
                <a:solidFill>
                  <a:schemeClr val="tx1"/>
                </a:solidFill>
                <a:latin typeface="+mn-lt"/>
                <a:ea typeface="+mn-ea"/>
                <a:cs typeface="+mn-cs"/>
              </a:rPr>
              <a:t>url</a:t>
            </a:r>
            <a:r>
              <a:rPr lang="en-US" altLang="zh-CN" sz="1200" kern="1200" dirty="0" smtClean="0">
                <a:solidFill>
                  <a:schemeClr val="tx1"/>
                </a:solidFill>
                <a:latin typeface="+mn-lt"/>
                <a:ea typeface="+mn-ea"/>
                <a:cs typeface="+mn-cs"/>
              </a:rPr>
              <a:t>'];</a:t>
            </a:r>
          </a:p>
          <a:p>
            <a:pPr lvl="1"/>
            <a:r>
              <a:rPr lang="en-US" altLang="zh-CN" sz="1200" kern="1200" dirty="0" smtClean="0">
                <a:solidFill>
                  <a:schemeClr val="tx1"/>
                </a:solidFill>
                <a:latin typeface="+mn-lt"/>
                <a:ea typeface="+mn-ea"/>
                <a:cs typeface="+mn-cs"/>
              </a:rPr>
              <a:t>    $content = </a:t>
            </a:r>
            <a:r>
              <a:rPr lang="en-US" altLang="zh-CN" sz="1200" kern="1200" dirty="0" err="1" smtClean="0">
                <a:solidFill>
                  <a:schemeClr val="tx1"/>
                </a:solidFill>
                <a:latin typeface="+mn-lt"/>
                <a:ea typeface="+mn-ea"/>
                <a:cs typeface="+mn-cs"/>
              </a:rPr>
              <a:t>file_get_contents</a:t>
            </a:r>
            <a:r>
              <a:rPr lang="en-US" altLang="zh-CN" sz="1200" kern="1200" dirty="0" smtClean="0">
                <a:solidFill>
                  <a:schemeClr val="tx1"/>
                </a:solidFill>
                <a:latin typeface="+mn-lt"/>
                <a:ea typeface="+mn-ea"/>
                <a:cs typeface="+mn-cs"/>
              </a:rPr>
              <a:t>($_GET['</a:t>
            </a:r>
            <a:r>
              <a:rPr lang="en-US" altLang="zh-CN" sz="1200" kern="1200" dirty="0" err="1" smtClean="0">
                <a:solidFill>
                  <a:schemeClr val="tx1"/>
                </a:solidFill>
                <a:latin typeface="+mn-lt"/>
                <a:ea typeface="+mn-ea"/>
                <a:cs typeface="+mn-cs"/>
              </a:rPr>
              <a:t>url</a:t>
            </a:r>
            <a:r>
              <a:rPr lang="en-US" altLang="zh-CN" sz="1200" kern="1200" dirty="0" smtClean="0">
                <a:solidFill>
                  <a:schemeClr val="tx1"/>
                </a:solidFill>
                <a:latin typeface="+mn-lt"/>
                <a:ea typeface="+mn-ea"/>
                <a:cs typeface="+mn-cs"/>
              </a:rPr>
              <a:t>']);</a:t>
            </a:r>
          </a:p>
          <a:p>
            <a:pPr lvl="1"/>
            <a:r>
              <a:rPr lang="en-US" altLang="zh-CN" sz="1200" kern="1200" dirty="0" smtClean="0">
                <a:solidFill>
                  <a:schemeClr val="tx1"/>
                </a:solidFill>
                <a:latin typeface="+mn-lt"/>
                <a:ea typeface="+mn-ea"/>
                <a:cs typeface="+mn-cs"/>
              </a:rPr>
              <a:t>    $filename = './upload/'.rand().'</a:t>
            </a:r>
            <a:r>
              <a:rPr lang="en-US" altLang="zh-CN" sz="1200" kern="1200" dirty="0" err="1" smtClean="0">
                <a:solidFill>
                  <a:schemeClr val="tx1"/>
                </a:solidFill>
                <a:latin typeface="+mn-lt"/>
                <a:ea typeface="+mn-ea"/>
                <a:cs typeface="+mn-cs"/>
              </a:rPr>
              <a:t>img-tasfa.jpg</a:t>
            </a:r>
            <a:r>
              <a:rPr lang="en-US" altLang="zh-CN" sz="1200" kern="1200" dirty="0" smtClean="0">
                <a:solidFill>
                  <a:schemeClr val="tx1"/>
                </a:solidFill>
                <a:latin typeface="+mn-lt"/>
                <a:ea typeface="+mn-ea"/>
                <a:cs typeface="+mn-cs"/>
              </a:rPr>
              <a:t>';</a:t>
            </a:r>
          </a:p>
          <a:p>
            <a:pPr lvl="1"/>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fopen</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fopen</a:t>
            </a:r>
            <a:r>
              <a:rPr lang="en-US" altLang="zh-CN" sz="1200" kern="1200" dirty="0" smtClean="0">
                <a:solidFill>
                  <a:schemeClr val="tx1"/>
                </a:solidFill>
                <a:latin typeface="+mn-lt"/>
                <a:ea typeface="+mn-ea"/>
                <a:cs typeface="+mn-cs"/>
              </a:rPr>
              <a:t>($filename, '</a:t>
            </a:r>
            <a:r>
              <a:rPr lang="en-US" altLang="zh-CN" sz="1200" kern="1200" dirty="0" err="1" smtClean="0">
                <a:solidFill>
                  <a:schemeClr val="tx1"/>
                </a:solidFill>
                <a:latin typeface="+mn-lt"/>
                <a:ea typeface="+mn-ea"/>
                <a:cs typeface="+mn-cs"/>
              </a:rPr>
              <a:t>wb</a:t>
            </a:r>
            <a:r>
              <a:rPr lang="en-US" altLang="zh-CN" sz="1200" kern="1200" dirty="0" smtClean="0">
                <a:solidFill>
                  <a:schemeClr val="tx1"/>
                </a:solidFill>
                <a:latin typeface="+mn-lt"/>
                <a:ea typeface="+mn-ea"/>
                <a:cs typeface="+mn-cs"/>
              </a:rPr>
              <a:t>');</a:t>
            </a:r>
          </a:p>
          <a:p>
            <a:pPr lvl="1"/>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file_put_contents</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filename,$content</a:t>
            </a:r>
            <a:r>
              <a:rPr lang="en-US" altLang="zh-CN" sz="1200" kern="1200" dirty="0" smtClean="0">
                <a:solidFill>
                  <a:schemeClr val="tx1"/>
                </a:solidFill>
                <a:latin typeface="+mn-lt"/>
                <a:ea typeface="+mn-ea"/>
                <a:cs typeface="+mn-cs"/>
              </a:rPr>
              <a:t>);</a:t>
            </a:r>
          </a:p>
          <a:p>
            <a:pPr lvl="1"/>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img</a:t>
            </a:r>
            <a:r>
              <a:rPr lang="mr-IN" altLang="zh-CN" sz="1200" kern="1200" dirty="0" smtClean="0">
                <a:solidFill>
                  <a:schemeClr val="tx1"/>
                </a:solidFill>
                <a:latin typeface="+mn-lt"/>
                <a:ea typeface="+mn-ea"/>
                <a:cs typeface="+mn-cs"/>
              </a:rPr>
              <a:t> = "&lt;</a:t>
            </a:r>
            <a:r>
              <a:rPr lang="mr-IN" altLang="zh-CN" sz="1200" kern="1200" dirty="0" err="1" smtClean="0">
                <a:solidFill>
                  <a:schemeClr val="tx1"/>
                </a:solidFill>
                <a:latin typeface="+mn-lt"/>
                <a:ea typeface="+mn-ea"/>
                <a:cs typeface="+mn-cs"/>
              </a:rPr>
              <a:t>img</a:t>
            </a:r>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src</a:t>
            </a:r>
            <a:r>
              <a:rPr lang="mr-IN" altLang="zh-CN" sz="1200" kern="1200" dirty="0" smtClean="0">
                <a:solidFill>
                  <a:schemeClr val="tx1"/>
                </a:solidFill>
                <a:latin typeface="+mn-lt"/>
                <a:ea typeface="+mn-ea"/>
                <a:cs typeface="+mn-cs"/>
              </a:rPr>
              <a:t>=\"".$</a:t>
            </a:r>
            <a:r>
              <a:rPr lang="mr-IN" altLang="zh-CN" sz="1200" kern="1200" dirty="0" err="1" smtClean="0">
                <a:solidFill>
                  <a:schemeClr val="tx1"/>
                </a:solidFill>
                <a:latin typeface="+mn-lt"/>
                <a:ea typeface="+mn-ea"/>
                <a:cs typeface="+mn-cs"/>
              </a:rPr>
              <a:t>filename</a:t>
            </a:r>
            <a:r>
              <a:rPr lang="mr-IN" altLang="zh-CN" sz="1200" kern="1200" dirty="0" smtClean="0">
                <a:solidFill>
                  <a:schemeClr val="tx1"/>
                </a:solidFill>
                <a:latin typeface="+mn-lt"/>
                <a:ea typeface="+mn-ea"/>
                <a:cs typeface="+mn-cs"/>
              </a:rPr>
              <a:t>."\"/&gt;";</a:t>
            </a:r>
          </a:p>
          <a:p>
            <a:pPr lvl="1"/>
            <a:r>
              <a:rPr lang="en-US" altLang="zh-CN" sz="1200" kern="1200" dirty="0" smtClean="0">
                <a:solidFill>
                  <a:schemeClr val="tx1"/>
                </a:solidFill>
                <a:latin typeface="+mn-lt"/>
                <a:ea typeface="+mn-ea"/>
                <a:cs typeface="+mn-cs"/>
              </a:rPr>
              <a:t>    echo $</a:t>
            </a:r>
            <a:r>
              <a:rPr lang="en-US" altLang="zh-CN" sz="1200" kern="1200" dirty="0" err="1" smtClean="0">
                <a:solidFill>
                  <a:schemeClr val="tx1"/>
                </a:solidFill>
                <a:latin typeface="+mn-lt"/>
                <a:ea typeface="+mn-ea"/>
                <a:cs typeface="+mn-cs"/>
              </a:rPr>
              <a:t>img</a:t>
            </a:r>
            <a:r>
              <a:rPr lang="en-US" altLang="zh-CN" sz="1200" kern="1200" dirty="0" smtClean="0">
                <a:solidFill>
                  <a:schemeClr val="tx1"/>
                </a:solidFill>
                <a:latin typeface="+mn-lt"/>
                <a:ea typeface="+mn-ea"/>
                <a:cs typeface="+mn-cs"/>
              </a:rPr>
              <a:t>;</a:t>
            </a:r>
          </a:p>
          <a:p>
            <a:pPr lvl="1"/>
            <a:r>
              <a:rPr lang="en-US" altLang="zh-CN" sz="1200" kern="1200" dirty="0" smtClean="0">
                <a:solidFill>
                  <a:schemeClr val="tx1"/>
                </a:solidFill>
                <a:latin typeface="+mn-lt"/>
                <a:ea typeface="+mn-ea"/>
                <a:cs typeface="+mn-cs"/>
              </a:rPr>
              <a:t>}</a:t>
            </a:r>
          </a:p>
          <a:p>
            <a:pPr lvl="1"/>
            <a:r>
              <a:rPr lang="mr-IN" altLang="zh-CN" sz="1200" kern="1200" dirty="0" smtClean="0">
                <a:solidFill>
                  <a:schemeClr val="tx1"/>
                </a:solidFill>
                <a:latin typeface="+mn-lt"/>
                <a:ea typeface="+mn-ea"/>
                <a:cs typeface="+mn-cs"/>
              </a:rPr>
              <a:t>?&gt;</a:t>
            </a:r>
          </a:p>
          <a:p>
            <a:endParaRPr kumimoji="1" lang="en-US" altLang="zh-CN" dirty="0" smtClean="0"/>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5</a:t>
            </a:fld>
            <a:endParaRPr lang="zh-CN" altLang="en-US"/>
          </a:p>
        </p:txBody>
      </p:sp>
    </p:spTree>
    <p:extLst>
      <p:ext uri="{BB962C8B-B14F-4D97-AF65-F5344CB8AC3E}">
        <p14:creationId xmlns:p14="http://schemas.microsoft.com/office/powerpoint/2010/main" val="691975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演示：</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http://</a:t>
            </a:r>
            <a:r>
              <a:rPr kumimoji="1" lang="en-US" altLang="zh-CN" dirty="0" err="1" smtClean="0"/>
              <a:t>www.microsofttranslator.com</a:t>
            </a:r>
            <a:r>
              <a:rPr kumimoji="1" lang="en-US" altLang="zh-CN" dirty="0" smtClean="0"/>
              <a:t>/</a:t>
            </a:r>
            <a:r>
              <a:rPr kumimoji="1" lang="en-US" altLang="zh-CN" dirty="0" err="1" smtClean="0"/>
              <a:t>bv.aspx?from</a:t>
            </a:r>
            <a:r>
              <a:rPr kumimoji="1" lang="en-US" altLang="zh-CN" dirty="0" smtClean="0"/>
              <a:t>=&amp;to=</a:t>
            </a:r>
            <a:r>
              <a:rPr kumimoji="1" lang="en-US" altLang="zh-CN" dirty="0" err="1" smtClean="0"/>
              <a:t>zh-CHS&amp;a</a:t>
            </a:r>
            <a:r>
              <a:rPr kumimoji="1" lang="en-US" altLang="zh-CN" dirty="0" smtClean="0"/>
              <a:t>=http%3A%2F%2Fwww.thefreedictionary.com%2Fon-site</a:t>
            </a:r>
            <a:endParaRPr kumimoji="1"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err="1" smtClean="0">
                <a:solidFill>
                  <a:schemeClr val="tx1"/>
                </a:solidFill>
                <a:effectLst/>
                <a:latin typeface="+mn-lt"/>
                <a:ea typeface="+mn-ea"/>
                <a:cs typeface="+mn-cs"/>
              </a:rPr>
              <a:t>php</a:t>
            </a:r>
            <a:r>
              <a:rPr lang="zh-CN" altLang="en-US" sz="1200" b="0" i="0" kern="1200" dirty="0" smtClean="0">
                <a:solidFill>
                  <a:schemeClr val="tx1"/>
                </a:solidFill>
                <a:effectLst/>
                <a:latin typeface="+mn-lt"/>
                <a:ea typeface="+mn-ea"/>
                <a:cs typeface="+mn-cs"/>
              </a:rPr>
              <a:t>中用到</a:t>
            </a:r>
            <a:r>
              <a:rPr lang="mr-IN" altLang="zh-CN" sz="1200" b="0" i="0" kern="1200" dirty="0" err="1" smtClean="0">
                <a:solidFill>
                  <a:schemeClr val="tx1"/>
                </a:solidFill>
                <a:effectLst/>
                <a:latin typeface="+mn-lt"/>
                <a:ea typeface="+mn-ea"/>
                <a:cs typeface="+mn-cs"/>
              </a:rPr>
              <a:t>file_get_content</a:t>
            </a:r>
            <a:r>
              <a:rPr lang="mr-IN"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r>
              <a:rPr lang="mr-IN" altLang="zh-CN" sz="1200" b="0" i="0" kern="1200" dirty="0" err="1" smtClean="0">
                <a:solidFill>
                  <a:schemeClr val="tx1"/>
                </a:solidFill>
                <a:effectLst/>
                <a:latin typeface="+mn-lt"/>
                <a:ea typeface="+mn-ea"/>
                <a:cs typeface="+mn-cs"/>
              </a:rPr>
              <a:t>fsockopen</a:t>
            </a:r>
            <a:r>
              <a:rPr lang="mr-IN" altLang="zh-CN" sz="1200" b="0" i="0" kern="1200" dirty="0" smtClean="0">
                <a:solidFill>
                  <a:schemeClr val="tx1"/>
                </a:solidFill>
                <a:effectLst/>
                <a:latin typeface="+mn-lt"/>
                <a:ea typeface="+mn-ea"/>
                <a:cs typeface="+mn-cs"/>
              </a:rPr>
              <a:t>()</a:t>
            </a:r>
            <a:r>
              <a:rPr lang="zh-CN" altLang="mr-IN" sz="1200" b="0" i="0" kern="1200" dirty="0" smtClean="0">
                <a:solidFill>
                  <a:schemeClr val="tx1"/>
                </a:solidFill>
                <a:effectLst/>
                <a:latin typeface="+mn-lt"/>
                <a:ea typeface="+mn-ea"/>
                <a:cs typeface="+mn-cs"/>
              </a:rPr>
              <a:t>、</a:t>
            </a:r>
            <a:r>
              <a:rPr lang="mr-IN" altLang="zh-CN" sz="1200" b="0" i="0" kern="1200" dirty="0" err="1" smtClean="0">
                <a:solidFill>
                  <a:schemeClr val="tx1"/>
                </a:solidFill>
                <a:effectLst/>
                <a:latin typeface="+mn-lt"/>
                <a:ea typeface="+mn-ea"/>
                <a:cs typeface="+mn-cs"/>
              </a:rPr>
              <a:t>curl_exec</a:t>
            </a:r>
            <a:r>
              <a:rPr lang="mr-IN"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这些方法的时候，传递参数直接变成访问目标，就有可能出现</a:t>
            </a:r>
            <a:r>
              <a:rPr lang="en-US" altLang="zh-CN" sz="1200" b="0" i="0" kern="1200" dirty="0" smtClean="0">
                <a:solidFill>
                  <a:schemeClr val="tx1"/>
                </a:solidFill>
                <a:effectLst/>
                <a:latin typeface="+mn-lt"/>
                <a:ea typeface="+mn-ea"/>
                <a:cs typeface="+mn-cs"/>
              </a:rPr>
              <a:t>SSRF</a:t>
            </a:r>
            <a:r>
              <a:rPr lang="zh-CN" altLang="en-US" sz="1200" b="0" i="0" kern="1200" dirty="0" smtClean="0">
                <a:solidFill>
                  <a:schemeClr val="tx1"/>
                </a:solidFill>
                <a:effectLst/>
                <a:latin typeface="+mn-lt"/>
                <a:ea typeface="+mn-ea"/>
                <a:cs typeface="+mn-cs"/>
              </a:rPr>
              <a:t>漏洞</a:t>
            </a:r>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6</a:t>
            </a:fld>
            <a:endParaRPr lang="zh-CN" altLang="en-US"/>
          </a:p>
        </p:txBody>
      </p:sp>
    </p:spTree>
    <p:extLst>
      <p:ext uri="{BB962C8B-B14F-4D97-AF65-F5344CB8AC3E}">
        <p14:creationId xmlns:p14="http://schemas.microsoft.com/office/powerpoint/2010/main" val="1373378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7</a:t>
            </a:fld>
            <a:endParaRPr lang="zh-CN" altLang="en-US"/>
          </a:p>
        </p:txBody>
      </p:sp>
    </p:spTree>
    <p:extLst>
      <p:ext uri="{BB962C8B-B14F-4D97-AF65-F5344CB8AC3E}">
        <p14:creationId xmlns:p14="http://schemas.microsoft.com/office/powerpoint/2010/main" val="1743862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kumimoji="1" lang="zh-CN" altLang="en-US" dirty="0" smtClean="0"/>
              <a:t>代码：</a:t>
            </a:r>
          </a:p>
          <a:p>
            <a:pPr lvl="1"/>
            <a:r>
              <a:rPr lang="mr-IN" altLang="zh-CN" sz="1200" kern="1200" dirty="0" smtClean="0">
                <a:solidFill>
                  <a:schemeClr val="tx1"/>
                </a:solidFill>
                <a:latin typeface="+mn-lt"/>
                <a:ea typeface="+mn-ea"/>
                <a:cs typeface="+mn-cs"/>
              </a:rPr>
              <a:t>&lt;?</a:t>
            </a:r>
            <a:r>
              <a:rPr lang="mr-IN" altLang="zh-CN" sz="1200" kern="1200" dirty="0" err="1" smtClean="0">
                <a:solidFill>
                  <a:schemeClr val="tx1"/>
                </a:solidFill>
                <a:latin typeface="+mn-lt"/>
                <a:ea typeface="+mn-ea"/>
                <a:cs typeface="+mn-cs"/>
              </a:rPr>
              <a:t>php</a:t>
            </a:r>
            <a:endParaRPr lang="mr-IN" altLang="zh-CN" sz="1200" kern="1200" dirty="0" smtClean="0">
              <a:solidFill>
                <a:schemeClr val="tx1"/>
              </a:solidFill>
              <a:latin typeface="+mn-lt"/>
              <a:ea typeface="+mn-ea"/>
              <a:cs typeface="+mn-cs"/>
            </a:endParaRPr>
          </a:p>
          <a:p>
            <a:pPr lvl="1"/>
            <a:r>
              <a:rPr lang="en-US" altLang="zh-CN" sz="1200" kern="1200" dirty="0" smtClean="0">
                <a:solidFill>
                  <a:schemeClr val="tx1"/>
                </a:solidFill>
                <a:latin typeface="+mn-lt"/>
                <a:ea typeface="+mn-ea"/>
                <a:cs typeface="+mn-cs"/>
              </a:rPr>
              <a:t>if (</a:t>
            </a:r>
            <a:r>
              <a:rPr lang="en-US" altLang="zh-CN" sz="1200" kern="1200" dirty="0" err="1" smtClean="0">
                <a:solidFill>
                  <a:schemeClr val="tx1"/>
                </a:solidFill>
                <a:latin typeface="+mn-lt"/>
                <a:ea typeface="+mn-ea"/>
                <a:cs typeface="+mn-cs"/>
              </a:rPr>
              <a:t>isset</a:t>
            </a:r>
            <a:r>
              <a:rPr lang="en-US" altLang="zh-CN" sz="1200" kern="1200" dirty="0" smtClean="0">
                <a:solidFill>
                  <a:schemeClr val="tx1"/>
                </a:solidFill>
                <a:latin typeface="+mn-lt"/>
                <a:ea typeface="+mn-ea"/>
                <a:cs typeface="+mn-cs"/>
              </a:rPr>
              <a:t>($_GET['</a:t>
            </a:r>
            <a:r>
              <a:rPr lang="en-US" altLang="zh-CN" sz="1200" kern="1200" dirty="0" err="1" smtClean="0">
                <a:solidFill>
                  <a:schemeClr val="tx1"/>
                </a:solidFill>
                <a:latin typeface="+mn-lt"/>
                <a:ea typeface="+mn-ea"/>
                <a:cs typeface="+mn-cs"/>
              </a:rPr>
              <a:t>url</a:t>
            </a:r>
            <a:r>
              <a:rPr lang="en-US" altLang="zh-CN" sz="1200" kern="1200" dirty="0" smtClean="0">
                <a:solidFill>
                  <a:schemeClr val="tx1"/>
                </a:solidFill>
                <a:latin typeface="+mn-lt"/>
                <a:ea typeface="+mn-ea"/>
                <a:cs typeface="+mn-cs"/>
              </a:rPr>
              <a:t>']))</a:t>
            </a:r>
          </a:p>
          <a:p>
            <a:pPr lvl="1"/>
            <a:r>
              <a:rPr lang="en-US" altLang="zh-CN" sz="1200" kern="1200" dirty="0" smtClean="0">
                <a:solidFill>
                  <a:schemeClr val="tx1"/>
                </a:solidFill>
                <a:latin typeface="+mn-lt"/>
                <a:ea typeface="+mn-ea"/>
                <a:cs typeface="+mn-cs"/>
              </a:rPr>
              <a:t>{</a:t>
            </a:r>
          </a:p>
          <a:p>
            <a:pPr lvl="1"/>
            <a:r>
              <a:rPr lang="en-US" altLang="zh-CN" sz="1200" kern="1200" dirty="0" smtClean="0">
                <a:solidFill>
                  <a:schemeClr val="tx1"/>
                </a:solidFill>
                <a:latin typeface="+mn-lt"/>
                <a:ea typeface="+mn-ea"/>
                <a:cs typeface="+mn-cs"/>
              </a:rPr>
              <a:t>$link = $_GET['</a:t>
            </a:r>
            <a:r>
              <a:rPr lang="en-US" altLang="zh-CN" sz="1200" kern="1200" dirty="0" err="1" smtClean="0">
                <a:solidFill>
                  <a:schemeClr val="tx1"/>
                </a:solidFill>
                <a:latin typeface="+mn-lt"/>
                <a:ea typeface="+mn-ea"/>
                <a:cs typeface="+mn-cs"/>
              </a:rPr>
              <a:t>url</a:t>
            </a:r>
            <a:r>
              <a:rPr lang="en-US" altLang="zh-CN" sz="1200" kern="1200" dirty="0" smtClean="0">
                <a:solidFill>
                  <a:schemeClr val="tx1"/>
                </a:solidFill>
                <a:latin typeface="+mn-lt"/>
                <a:ea typeface="+mn-ea"/>
                <a:cs typeface="+mn-cs"/>
              </a:rPr>
              <a:t>'];</a:t>
            </a:r>
          </a:p>
          <a:p>
            <a:pPr lvl="1"/>
            <a:r>
              <a:rPr lang="en-US" altLang="zh-CN" sz="1200" kern="1200" dirty="0" smtClean="0">
                <a:solidFill>
                  <a:schemeClr val="tx1"/>
                </a:solidFill>
                <a:latin typeface="+mn-lt"/>
                <a:ea typeface="+mn-ea"/>
                <a:cs typeface="+mn-cs"/>
              </a:rPr>
              <a:t>$filename = './upload/'.rand().'txt';</a:t>
            </a:r>
          </a:p>
          <a:p>
            <a:pPr lvl="1"/>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curlobj</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curl_init</a:t>
            </a:r>
            <a:r>
              <a:rPr lang="en-US" altLang="zh-CN" sz="1200" kern="1200" dirty="0" smtClean="0">
                <a:solidFill>
                  <a:schemeClr val="tx1"/>
                </a:solidFill>
                <a:latin typeface="+mn-lt"/>
                <a:ea typeface="+mn-ea"/>
                <a:cs typeface="+mn-cs"/>
              </a:rPr>
              <a:t>($link);</a:t>
            </a:r>
          </a:p>
          <a:p>
            <a:pPr lvl="1"/>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fp</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fopen</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filename,"w</a:t>
            </a:r>
            <a:r>
              <a:rPr lang="en-US" altLang="zh-CN" sz="1200" kern="1200" dirty="0" smtClean="0">
                <a:solidFill>
                  <a:schemeClr val="tx1"/>
                </a:solidFill>
                <a:latin typeface="+mn-lt"/>
                <a:ea typeface="+mn-ea"/>
                <a:cs typeface="+mn-cs"/>
              </a:rPr>
              <a:t>");</a:t>
            </a:r>
          </a:p>
          <a:p>
            <a:pPr lvl="1"/>
            <a:r>
              <a:rPr lang="en-US" altLang="zh-CN" sz="1200" kern="1200" dirty="0" err="1" smtClean="0">
                <a:solidFill>
                  <a:schemeClr val="tx1"/>
                </a:solidFill>
                <a:latin typeface="+mn-lt"/>
                <a:ea typeface="+mn-ea"/>
                <a:cs typeface="+mn-cs"/>
              </a:rPr>
              <a:t>curl_setopt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curlobj</a:t>
            </a:r>
            <a:r>
              <a:rPr lang="en-US" altLang="zh-CN" sz="1200" kern="1200" dirty="0" smtClean="0">
                <a:solidFill>
                  <a:schemeClr val="tx1"/>
                </a:solidFill>
                <a:latin typeface="+mn-lt"/>
                <a:ea typeface="+mn-ea"/>
                <a:cs typeface="+mn-cs"/>
              </a:rPr>
              <a:t>, CURLOPT_FILE, $</a:t>
            </a:r>
            <a:r>
              <a:rPr lang="en-US" altLang="zh-CN" sz="1200" kern="1200" dirty="0" err="1" smtClean="0">
                <a:solidFill>
                  <a:schemeClr val="tx1"/>
                </a:solidFill>
                <a:latin typeface="+mn-lt"/>
                <a:ea typeface="+mn-ea"/>
                <a:cs typeface="+mn-cs"/>
              </a:rPr>
              <a:t>fp</a:t>
            </a:r>
            <a:r>
              <a:rPr lang="en-US" altLang="zh-CN" sz="1200" kern="1200" dirty="0" smtClean="0">
                <a:solidFill>
                  <a:schemeClr val="tx1"/>
                </a:solidFill>
                <a:latin typeface="+mn-lt"/>
                <a:ea typeface="+mn-ea"/>
                <a:cs typeface="+mn-cs"/>
              </a:rPr>
              <a:t>);</a:t>
            </a:r>
          </a:p>
          <a:p>
            <a:pPr lvl="1"/>
            <a:r>
              <a:rPr lang="en-US" altLang="zh-CN" sz="1200" kern="1200" dirty="0" err="1" smtClean="0">
                <a:solidFill>
                  <a:schemeClr val="tx1"/>
                </a:solidFill>
                <a:latin typeface="+mn-lt"/>
                <a:ea typeface="+mn-ea"/>
                <a:cs typeface="+mn-cs"/>
              </a:rPr>
              <a:t>curl_setopt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curlobj</a:t>
            </a:r>
            <a:r>
              <a:rPr lang="en-US" altLang="zh-CN" sz="1200" kern="1200" dirty="0" smtClean="0">
                <a:solidFill>
                  <a:schemeClr val="tx1"/>
                </a:solidFill>
                <a:latin typeface="+mn-lt"/>
                <a:ea typeface="+mn-ea"/>
                <a:cs typeface="+mn-cs"/>
              </a:rPr>
              <a:t>, CURLOPT_HEADER, 0);</a:t>
            </a:r>
          </a:p>
          <a:p>
            <a:pPr lvl="1"/>
            <a:r>
              <a:rPr lang="en-US" altLang="zh-CN" sz="1200" kern="1200" dirty="0" err="1" smtClean="0">
                <a:solidFill>
                  <a:schemeClr val="tx1"/>
                </a:solidFill>
                <a:latin typeface="+mn-lt"/>
                <a:ea typeface="+mn-ea"/>
                <a:cs typeface="+mn-cs"/>
              </a:rPr>
              <a:t>curl_exec</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curlobj</a:t>
            </a:r>
            <a:r>
              <a:rPr lang="en-US" altLang="zh-CN" sz="1200" kern="1200" dirty="0" smtClean="0">
                <a:solidFill>
                  <a:schemeClr val="tx1"/>
                </a:solidFill>
                <a:latin typeface="+mn-lt"/>
                <a:ea typeface="+mn-ea"/>
                <a:cs typeface="+mn-cs"/>
              </a:rPr>
              <a:t>);</a:t>
            </a:r>
          </a:p>
          <a:p>
            <a:pPr lvl="1"/>
            <a:r>
              <a:rPr lang="en-US" altLang="zh-CN" sz="1200" kern="1200" dirty="0" err="1" smtClean="0">
                <a:solidFill>
                  <a:schemeClr val="tx1"/>
                </a:solidFill>
                <a:latin typeface="+mn-lt"/>
                <a:ea typeface="+mn-ea"/>
                <a:cs typeface="+mn-cs"/>
              </a:rPr>
              <a:t>curl_close</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curlobj</a:t>
            </a:r>
            <a:r>
              <a:rPr lang="en-US" altLang="zh-CN" sz="1200" kern="1200" dirty="0" smtClean="0">
                <a:solidFill>
                  <a:schemeClr val="tx1"/>
                </a:solidFill>
                <a:latin typeface="+mn-lt"/>
                <a:ea typeface="+mn-ea"/>
                <a:cs typeface="+mn-cs"/>
              </a:rPr>
              <a:t>);</a:t>
            </a:r>
          </a:p>
          <a:p>
            <a:pPr lvl="1"/>
            <a:r>
              <a:rPr lang="en-US" altLang="zh-CN" sz="1200" kern="1200" dirty="0" err="1" smtClean="0">
                <a:solidFill>
                  <a:schemeClr val="tx1"/>
                </a:solidFill>
                <a:latin typeface="+mn-lt"/>
                <a:ea typeface="+mn-ea"/>
                <a:cs typeface="+mn-cs"/>
              </a:rPr>
              <a:t>fclose</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fp</a:t>
            </a:r>
            <a:r>
              <a:rPr lang="en-US" altLang="zh-CN" sz="1200" kern="1200" dirty="0" smtClean="0">
                <a:solidFill>
                  <a:schemeClr val="tx1"/>
                </a:solidFill>
                <a:latin typeface="+mn-lt"/>
                <a:ea typeface="+mn-ea"/>
                <a:cs typeface="+mn-cs"/>
              </a:rPr>
              <a:t>);</a:t>
            </a:r>
          </a:p>
          <a:p>
            <a:pPr lvl="1"/>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fp</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fopen</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filename,"r</a:t>
            </a:r>
            <a:r>
              <a:rPr lang="en-US" altLang="zh-CN" sz="1200" kern="1200" dirty="0" smtClean="0">
                <a:solidFill>
                  <a:schemeClr val="tx1"/>
                </a:solidFill>
                <a:latin typeface="+mn-lt"/>
                <a:ea typeface="+mn-ea"/>
                <a:cs typeface="+mn-cs"/>
              </a:rPr>
              <a:t>");</a:t>
            </a:r>
          </a:p>
          <a:p>
            <a:pPr lvl="1"/>
            <a:r>
              <a:rPr lang="en-US" altLang="zh-CN" sz="1200" kern="1200" dirty="0" smtClean="0">
                <a:solidFill>
                  <a:schemeClr val="tx1"/>
                </a:solidFill>
                <a:latin typeface="+mn-lt"/>
                <a:ea typeface="+mn-ea"/>
                <a:cs typeface="+mn-cs"/>
              </a:rPr>
              <a:t>$result = </a:t>
            </a:r>
            <a:r>
              <a:rPr lang="en-US" altLang="zh-CN" sz="1200" kern="1200" dirty="0" err="1" smtClean="0">
                <a:solidFill>
                  <a:schemeClr val="tx1"/>
                </a:solidFill>
                <a:latin typeface="+mn-lt"/>
                <a:ea typeface="+mn-ea"/>
                <a:cs typeface="+mn-cs"/>
              </a:rPr>
              <a:t>fread</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fp</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filesize</a:t>
            </a:r>
            <a:r>
              <a:rPr lang="en-US" altLang="zh-CN" sz="1200" kern="1200" dirty="0" smtClean="0">
                <a:solidFill>
                  <a:schemeClr val="tx1"/>
                </a:solidFill>
                <a:latin typeface="+mn-lt"/>
                <a:ea typeface="+mn-ea"/>
                <a:cs typeface="+mn-cs"/>
              </a:rPr>
              <a:t>($filename));</a:t>
            </a:r>
          </a:p>
          <a:p>
            <a:pPr lvl="1"/>
            <a:r>
              <a:rPr lang="en-US" altLang="zh-CN" sz="1200" kern="1200" dirty="0" err="1" smtClean="0">
                <a:solidFill>
                  <a:schemeClr val="tx1"/>
                </a:solidFill>
                <a:latin typeface="+mn-lt"/>
                <a:ea typeface="+mn-ea"/>
                <a:cs typeface="+mn-cs"/>
              </a:rPr>
              <a:t>fclose</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fp</a:t>
            </a:r>
            <a:r>
              <a:rPr lang="en-US" altLang="zh-CN" sz="1200" kern="1200" dirty="0" smtClean="0">
                <a:solidFill>
                  <a:schemeClr val="tx1"/>
                </a:solidFill>
                <a:latin typeface="+mn-lt"/>
                <a:ea typeface="+mn-ea"/>
                <a:cs typeface="+mn-cs"/>
              </a:rPr>
              <a:t>);</a:t>
            </a:r>
          </a:p>
          <a:p>
            <a:pPr lvl="1"/>
            <a:r>
              <a:rPr lang="en-US" altLang="zh-CN" sz="1200" kern="1200" dirty="0" smtClean="0">
                <a:solidFill>
                  <a:schemeClr val="tx1"/>
                </a:solidFill>
                <a:latin typeface="+mn-lt"/>
                <a:ea typeface="+mn-ea"/>
                <a:cs typeface="+mn-cs"/>
              </a:rPr>
              <a:t>echo $result;</a:t>
            </a:r>
          </a:p>
          <a:p>
            <a:pPr lvl="1"/>
            <a:r>
              <a:rPr lang="en-US" altLang="zh-CN" sz="1200" kern="1200" dirty="0" smtClean="0">
                <a:solidFill>
                  <a:schemeClr val="tx1"/>
                </a:solidFill>
                <a:latin typeface="+mn-lt"/>
                <a:ea typeface="+mn-ea"/>
                <a:cs typeface="+mn-cs"/>
              </a:rPr>
              <a:t>}</a:t>
            </a:r>
          </a:p>
          <a:p>
            <a:pPr lvl="1"/>
            <a:r>
              <a:rPr lang="mr-IN" altLang="zh-CN" sz="1200" kern="1200" dirty="0" smtClean="0">
                <a:solidFill>
                  <a:schemeClr val="tx1"/>
                </a:solidFill>
                <a:latin typeface="+mn-lt"/>
                <a:ea typeface="+mn-ea"/>
                <a:cs typeface="+mn-cs"/>
              </a:rPr>
              <a:t>?&gt;</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10</a:t>
            </a:fld>
            <a:endParaRPr lang="zh-CN" altLang="en-US"/>
          </a:p>
        </p:txBody>
      </p:sp>
    </p:spTree>
    <p:extLst>
      <p:ext uri="{BB962C8B-B14F-4D97-AF65-F5344CB8AC3E}">
        <p14:creationId xmlns:p14="http://schemas.microsoft.com/office/powerpoint/2010/main" val="1242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15</a:t>
            </a:fld>
            <a:endParaRPr lang="zh-CN" altLang="en-US"/>
          </a:p>
        </p:txBody>
      </p:sp>
    </p:spTree>
    <p:extLst>
      <p:ext uri="{BB962C8B-B14F-4D97-AF65-F5344CB8AC3E}">
        <p14:creationId xmlns:p14="http://schemas.microsoft.com/office/powerpoint/2010/main" val="1835598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a:t>
            </a:r>
            <a:r>
              <a:rPr kumimoji="1" lang="en-US" altLang="zh-CN" dirty="0" err="1" smtClean="0"/>
              <a:t>www.microsofttranslator.com</a:t>
            </a:r>
            <a:r>
              <a:rPr kumimoji="1" lang="en-US" altLang="zh-CN" dirty="0" smtClean="0"/>
              <a:t>/</a:t>
            </a:r>
            <a:r>
              <a:rPr kumimoji="1" lang="en-US" altLang="zh-CN" dirty="0" err="1" smtClean="0"/>
              <a:t>bv.aspx?from</a:t>
            </a:r>
            <a:r>
              <a:rPr kumimoji="1" lang="en-US" altLang="zh-CN" dirty="0" smtClean="0"/>
              <a:t>=&amp;to=</a:t>
            </a:r>
            <a:r>
              <a:rPr kumimoji="1" lang="en-US" altLang="zh-CN" dirty="0" err="1" smtClean="0"/>
              <a:t>zh-CHS&amp;a</a:t>
            </a:r>
            <a:r>
              <a:rPr kumimoji="1" lang="en-US" altLang="zh-CN" dirty="0" smtClean="0"/>
              <a:t>=http%3A%2F%2Fwww.thefreedictionary.com%2Fon-site</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16</a:t>
            </a:fld>
            <a:endParaRPr lang="zh-CN" altLang="en-US"/>
          </a:p>
        </p:txBody>
      </p:sp>
    </p:spTree>
    <p:extLst>
      <p:ext uri="{BB962C8B-B14F-4D97-AF65-F5344CB8AC3E}">
        <p14:creationId xmlns:p14="http://schemas.microsoft.com/office/powerpoint/2010/main" val="561239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5895732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75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800523" y="274639"/>
            <a:ext cx="781877"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9902891"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cxnSp>
        <p:nvCxnSpPr>
          <p:cNvPr id="7" name="直接连接符 6"/>
          <p:cNvCxnSpPr/>
          <p:nvPr userDrawn="1"/>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25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3822199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cxnSp>
        <p:nvCxnSpPr>
          <p:cNvPr id="6" name="直接连接符 5"/>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5"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81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ctr">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130241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609600" y="994892"/>
            <a:ext cx="5384800" cy="5131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197600" y="994890"/>
            <a:ext cx="5384800" cy="51312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cxnSp>
        <p:nvCxnSpPr>
          <p:cNvPr id="8" name="直接连接符 7"/>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6" name="直接连接符 7"/>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49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980728"/>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1836515"/>
            <a:ext cx="5386917"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193368" y="980728"/>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1836515"/>
            <a:ext cx="5389033"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cxnSp>
        <p:nvCxnSpPr>
          <p:cNvPr id="10" name="直接连接符 9"/>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8" name="直接连接符 9"/>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16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cxnSp>
        <p:nvCxnSpPr>
          <p:cNvPr id="6" name="直接连接符 5"/>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4"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085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951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ctr"/>
          <a:lstStyle>
            <a:lvl1pPr algn="l">
              <a:defRPr sz="2800" b="1" u="none"/>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331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337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ctr"/>
          <a:lstStyle>
            <a:lvl1pPr algn="ctr">
              <a:defRPr sz="2000" b="1"/>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4503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688069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800523" y="274639"/>
            <a:ext cx="781877"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9902891"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cxnSp>
        <p:nvCxnSpPr>
          <p:cNvPr id="7" name="直接连接符 6"/>
          <p:cNvCxnSpPr/>
          <p:nvPr/>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2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ctr">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335588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609600" y="994892"/>
            <a:ext cx="5384800" cy="5131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994890"/>
            <a:ext cx="5384800" cy="51312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cxnSp>
        <p:nvCxnSpPr>
          <p:cNvPr id="8" name="直接连接符 7"/>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9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980728"/>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1836515"/>
            <a:ext cx="5386917"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980728"/>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1836515"/>
            <a:ext cx="5389033"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cxnSp>
        <p:nvCxnSpPr>
          <p:cNvPr id="10" name="直接连接符 9"/>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46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26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ctr"/>
          <a:lstStyle>
            <a:lvl1pPr algn="l">
              <a:defRPr sz="2800" b="1" u="none"/>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086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ctr"/>
          <a:lstStyle>
            <a:lvl1pPr algn="ctr">
              <a:defRPr sz="2000" b="1"/>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895294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980729"/>
            <a:ext cx="10972800" cy="514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1" descr="E:\公司素材\公司LOGO\白色透明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7"/>
          <p:cNvSpPr txBox="1">
            <a:spLocks noChangeArrowheads="1"/>
          </p:cNvSpPr>
          <p:nvPr userDrawn="1"/>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smtClean="0">
                <a:solidFill>
                  <a:schemeClr val="bg1"/>
                </a:solidFill>
                <a:latin typeface="楷体" pitchFamily="49" charset="-122"/>
                <a:ea typeface="楷体" pitchFamily="49" charset="-122"/>
              </a:rPr>
              <a:t>© 2015</a:t>
            </a:r>
            <a:r>
              <a:rPr lang="zh-CN" altLang="en-US" sz="1200" dirty="0" smtClean="0">
                <a:solidFill>
                  <a:schemeClr val="bg1"/>
                </a:solidFill>
                <a:latin typeface="楷体" pitchFamily="49" charset="-122"/>
                <a:ea typeface="楷体" pitchFamily="49" charset="-122"/>
              </a:rPr>
              <a:t>谷安天下版权所有</a:t>
            </a:r>
          </a:p>
        </p:txBody>
      </p:sp>
      <p:sp>
        <p:nvSpPr>
          <p:cNvPr id="2" name="文本框 1"/>
          <p:cNvSpPr txBox="1"/>
          <p:nvPr userDrawn="1"/>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9/1/17 1:55 PM</a:t>
            </a:fld>
            <a:endParaRPr lang="zh-CN" altLang="en-US" sz="1100" dirty="0">
              <a:solidFill>
                <a:schemeClr val="bg1"/>
              </a:solidFill>
            </a:endParaRPr>
          </a:p>
        </p:txBody>
      </p:sp>
      <p:sp>
        <p:nvSpPr>
          <p:cNvPr id="3" name="文本框 2"/>
          <p:cNvSpPr txBox="1"/>
          <p:nvPr userDrawn="1"/>
        </p:nvSpPr>
        <p:spPr>
          <a:xfrm>
            <a:off x="2364592" y="6571832"/>
            <a:ext cx="638316" cy="261610"/>
          </a:xfrm>
          <a:prstGeom prst="rect">
            <a:avLst/>
          </a:prstGeom>
          <a:noFill/>
        </p:spPr>
        <p:txBody>
          <a:bodyPr wrap="none" rtlCol="0">
            <a:spAutoFit/>
          </a:bodyPr>
          <a:lstStyle/>
          <a:p>
            <a:r>
              <a:rPr lang="zh-CN" altLang="en-US" sz="1100" dirty="0" smtClean="0">
                <a:solidFill>
                  <a:schemeClr val="bg1"/>
                </a:solidFill>
              </a:rPr>
              <a:t>第</a:t>
            </a:r>
            <a:fld id="{37E5D1F4-5835-4861-BEE9-F37CD80E098F}" type="slidenum">
              <a:rPr lang="zh-CN" altLang="en-US" sz="1100" smtClean="0">
                <a:solidFill>
                  <a:schemeClr val="bg1"/>
                </a:solidFill>
              </a:rPr>
              <a:t>‹#›</a:t>
            </a:fld>
            <a:r>
              <a:rPr lang="zh-CN" altLang="en-US" sz="1100" dirty="0" smtClean="0">
                <a:solidFill>
                  <a:schemeClr val="bg1"/>
                </a:solidFill>
              </a:rPr>
              <a:t>页</a:t>
            </a:r>
            <a:endParaRPr lang="zh-CN" altLang="en-US" sz="1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txStyles>
    <p:titleStyle>
      <a:lvl1pPr algn="l" rtl="0" eaLnBrk="1" fontAlgn="base" hangingPunct="1">
        <a:spcBef>
          <a:spcPct val="0"/>
        </a:spcBef>
        <a:spcAft>
          <a:spcPct val="0"/>
        </a:spcAft>
        <a:defRPr sz="3200" u="none"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980729"/>
            <a:ext cx="10972800" cy="514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1" descr="E:\公司素材\公司LOGO\白色透明LOGO.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7"/>
          <p:cNvSpPr txBox="1">
            <a:spLocks noChangeArrowheads="1"/>
          </p:cNvSpPr>
          <p:nvPr/>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smtClean="0">
                <a:solidFill>
                  <a:schemeClr val="bg1"/>
                </a:solidFill>
                <a:latin typeface="楷体" pitchFamily="49" charset="-122"/>
                <a:ea typeface="楷体" pitchFamily="49" charset="-122"/>
              </a:rPr>
              <a:t>© 2015</a:t>
            </a:r>
            <a:r>
              <a:rPr lang="zh-CN" altLang="en-US" sz="1200" dirty="0" smtClean="0">
                <a:solidFill>
                  <a:schemeClr val="bg1"/>
                </a:solidFill>
                <a:latin typeface="楷体" pitchFamily="49" charset="-122"/>
                <a:ea typeface="楷体" pitchFamily="49" charset="-122"/>
              </a:rPr>
              <a:t>谷安天下版权所有</a:t>
            </a:r>
          </a:p>
        </p:txBody>
      </p:sp>
      <p:sp>
        <p:nvSpPr>
          <p:cNvPr id="2" name="文本框 1"/>
          <p:cNvSpPr txBox="1"/>
          <p:nvPr/>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9/1/17 1:55 PM</a:t>
            </a:fld>
            <a:endParaRPr lang="zh-CN" altLang="en-US" sz="1100" dirty="0">
              <a:solidFill>
                <a:schemeClr val="bg1"/>
              </a:solidFill>
            </a:endParaRPr>
          </a:p>
        </p:txBody>
      </p:sp>
      <p:sp>
        <p:nvSpPr>
          <p:cNvPr id="3" name="文本框 2"/>
          <p:cNvSpPr txBox="1"/>
          <p:nvPr/>
        </p:nvSpPr>
        <p:spPr>
          <a:xfrm>
            <a:off x="2364592" y="6571832"/>
            <a:ext cx="638316" cy="261610"/>
          </a:xfrm>
          <a:prstGeom prst="rect">
            <a:avLst/>
          </a:prstGeom>
          <a:noFill/>
        </p:spPr>
        <p:txBody>
          <a:bodyPr wrap="none" rtlCol="0">
            <a:spAutoFit/>
          </a:bodyPr>
          <a:lstStyle/>
          <a:p>
            <a:r>
              <a:rPr lang="zh-CN" altLang="en-US" sz="1100" dirty="0" smtClean="0">
                <a:solidFill>
                  <a:schemeClr val="bg1"/>
                </a:solidFill>
              </a:rPr>
              <a:t>第</a:t>
            </a:r>
            <a:fld id="{37E5D1F4-5835-4861-BEE9-F37CD80E098F}" type="slidenum">
              <a:rPr lang="zh-CN" altLang="en-US" sz="1100" smtClean="0">
                <a:solidFill>
                  <a:schemeClr val="bg1"/>
                </a:solidFill>
              </a:rPr>
              <a:t>‹#›</a:t>
            </a:fld>
            <a:r>
              <a:rPr lang="zh-CN" altLang="en-US" sz="1100" dirty="0" smtClean="0">
                <a:solidFill>
                  <a:schemeClr val="bg1"/>
                </a:solidFill>
              </a:rPr>
              <a:t>页</a:t>
            </a:r>
            <a:endParaRPr lang="zh-CN" altLang="en-US" sz="1100" dirty="0">
              <a:solidFill>
                <a:schemeClr val="bg1"/>
              </a:solidFill>
            </a:endParaRPr>
          </a:p>
        </p:txBody>
      </p:sp>
      <p:pic>
        <p:nvPicPr>
          <p:cNvPr id="8" name="Picture 11" descr="E:\公司素材\公司LOGO\白色透明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7"/>
          <p:cNvSpPr txBox="1">
            <a:spLocks noChangeArrowheads="1"/>
          </p:cNvSpPr>
          <p:nvPr userDrawn="1"/>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smtClean="0">
                <a:solidFill>
                  <a:schemeClr val="bg1"/>
                </a:solidFill>
                <a:latin typeface="楷体" pitchFamily="49" charset="-122"/>
                <a:ea typeface="楷体" pitchFamily="49" charset="-122"/>
              </a:rPr>
              <a:t>© 2015</a:t>
            </a:r>
            <a:r>
              <a:rPr lang="zh-CN" altLang="en-US" sz="1200" dirty="0" smtClean="0">
                <a:solidFill>
                  <a:schemeClr val="bg1"/>
                </a:solidFill>
                <a:latin typeface="楷体" pitchFamily="49" charset="-122"/>
                <a:ea typeface="楷体" pitchFamily="49" charset="-122"/>
              </a:rPr>
              <a:t>谷安天下版权所有</a:t>
            </a:r>
          </a:p>
        </p:txBody>
      </p:sp>
      <p:sp>
        <p:nvSpPr>
          <p:cNvPr id="10" name="文本框 9"/>
          <p:cNvSpPr txBox="1"/>
          <p:nvPr userDrawn="1"/>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9/1/17 1:55 PM</a:t>
            </a:fld>
            <a:endParaRPr lang="zh-CN" altLang="en-US" sz="1100" dirty="0">
              <a:solidFill>
                <a:schemeClr val="bg1"/>
              </a:solidFill>
            </a:endParaRPr>
          </a:p>
        </p:txBody>
      </p:sp>
      <p:sp>
        <p:nvSpPr>
          <p:cNvPr id="11" name="文本框 10"/>
          <p:cNvSpPr txBox="1"/>
          <p:nvPr userDrawn="1"/>
        </p:nvSpPr>
        <p:spPr>
          <a:xfrm>
            <a:off x="2364592" y="6571832"/>
            <a:ext cx="638316" cy="261610"/>
          </a:xfrm>
          <a:prstGeom prst="rect">
            <a:avLst/>
          </a:prstGeom>
          <a:noFill/>
        </p:spPr>
        <p:txBody>
          <a:bodyPr wrap="none" rtlCol="0">
            <a:spAutoFit/>
          </a:bodyPr>
          <a:lstStyle/>
          <a:p>
            <a:r>
              <a:rPr lang="zh-CN" altLang="en-US" sz="1100" dirty="0" smtClean="0">
                <a:solidFill>
                  <a:schemeClr val="bg1"/>
                </a:solidFill>
              </a:rPr>
              <a:t>第</a:t>
            </a:r>
            <a:fld id="{37E5D1F4-5835-4861-BEE9-F37CD80E098F}" type="slidenum">
              <a:rPr lang="zh-CN" altLang="en-US" sz="1100" smtClean="0">
                <a:solidFill>
                  <a:schemeClr val="bg1"/>
                </a:solidFill>
              </a:rPr>
              <a:t>‹#›</a:t>
            </a:fld>
            <a:r>
              <a:rPr lang="zh-CN" altLang="en-US" sz="1100" dirty="0" smtClean="0">
                <a:solidFill>
                  <a:schemeClr val="bg1"/>
                </a:solidFill>
              </a:rPr>
              <a:t>页</a:t>
            </a:r>
            <a:endParaRPr lang="zh-CN" altLang="en-US" sz="1100" dirty="0">
              <a:solidFill>
                <a:schemeClr val="bg1"/>
              </a:solidFill>
            </a:endParaRPr>
          </a:p>
        </p:txBody>
      </p:sp>
    </p:spTree>
    <p:extLst>
      <p:ext uri="{BB962C8B-B14F-4D97-AF65-F5344CB8AC3E}">
        <p14:creationId xmlns:p14="http://schemas.microsoft.com/office/powerpoint/2010/main" val="38646830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algn="l" rtl="0" eaLnBrk="1" fontAlgn="base" hangingPunct="1">
        <a:spcBef>
          <a:spcPct val="0"/>
        </a:spcBef>
        <a:spcAft>
          <a:spcPct val="0"/>
        </a:spcAft>
        <a:defRPr sz="3200" u="none"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192.168.1.64/ssrf2.php?url=http://192.168.1.64:2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3"/>
          <p:cNvSpPr>
            <a:spLocks noGrp="1"/>
          </p:cNvSpPr>
          <p:nvPr>
            <p:ph type="ctrTitle"/>
          </p:nvPr>
        </p:nvSpPr>
        <p:spPr>
          <a:xfrm>
            <a:off x="1997028" y="3728369"/>
            <a:ext cx="8232871" cy="1932879"/>
          </a:xfrm>
        </p:spPr>
        <p:txBody>
          <a:bodyPr/>
          <a:lstStyle/>
          <a:p>
            <a:pPr algn="ctr" eaLnBrk="1" hangingPunct="1"/>
            <a:r>
              <a:rPr lang="en-US" altLang="zh-CN" sz="4800" b="1" dirty="0" smtClean="0">
                <a:solidFill>
                  <a:srgbClr val="64C100"/>
                </a:solidFill>
                <a:cs typeface="Adobe 黑体 Std R"/>
              </a:rPr>
              <a:t>CISP-PTE</a:t>
            </a:r>
            <a:r>
              <a:rPr lang="en-US" altLang="zh-CN" sz="4800" b="1" dirty="0">
                <a:solidFill>
                  <a:srgbClr val="64C100"/>
                </a:solidFill>
                <a:cs typeface="Adobe 黑体 Std R"/>
              </a:rPr>
              <a:t/>
            </a:r>
            <a:br>
              <a:rPr lang="en-US" altLang="zh-CN" sz="4800" b="1" dirty="0">
                <a:solidFill>
                  <a:srgbClr val="64C100"/>
                </a:solidFill>
                <a:cs typeface="Adobe 黑体 Std R"/>
              </a:rPr>
            </a:br>
            <a:r>
              <a:rPr lang="zh-CN" altLang="en-US" sz="3600" b="1" dirty="0">
                <a:solidFill>
                  <a:srgbClr val="64C100"/>
                </a:solidFill>
                <a:cs typeface="Adobe 黑体 Std R"/>
              </a:rPr>
              <a:t> </a:t>
            </a:r>
            <a:r>
              <a:rPr lang="en-US" altLang="zh-CN" sz="3600" b="1" dirty="0">
                <a:solidFill>
                  <a:srgbClr val="64C100"/>
                </a:solidFill>
                <a:cs typeface="Adobe 黑体 Std R"/>
              </a:rPr>
              <a:t/>
            </a:r>
            <a:br>
              <a:rPr lang="en-US" altLang="zh-CN" sz="3600" b="1" dirty="0">
                <a:solidFill>
                  <a:srgbClr val="64C100"/>
                </a:solidFill>
                <a:cs typeface="Adobe 黑体 Std R"/>
              </a:rPr>
            </a:br>
            <a:r>
              <a:rPr lang="en-US" altLang="zh-CN" sz="3600" b="1" dirty="0" smtClean="0">
                <a:solidFill>
                  <a:srgbClr val="64C100"/>
                </a:solidFill>
                <a:cs typeface="Adobe 黑体 Std R"/>
              </a:rPr>
              <a:t>Web</a:t>
            </a:r>
            <a:r>
              <a:rPr lang="zh-CN" altLang="en-US" sz="3600" b="1" dirty="0" smtClean="0">
                <a:solidFill>
                  <a:srgbClr val="64C100"/>
                </a:solidFill>
                <a:cs typeface="Adobe 黑体 Std R"/>
              </a:rPr>
              <a:t> 安全基础</a:t>
            </a:r>
            <a:r>
              <a:rPr lang="en-US" altLang="zh-CN" sz="3600" b="1" dirty="0" smtClean="0">
                <a:solidFill>
                  <a:srgbClr val="64C100"/>
                </a:solidFill>
                <a:cs typeface="Adobe 黑体 Std R"/>
              </a:rPr>
              <a:t>(4)</a:t>
            </a:r>
            <a:r>
              <a:rPr lang="zh-CN" altLang="en-US" sz="3600" b="1" dirty="0" smtClean="0">
                <a:solidFill>
                  <a:srgbClr val="64C100"/>
                </a:solidFill>
                <a:cs typeface="Adobe 黑体 Std R"/>
              </a:rPr>
              <a:t> </a:t>
            </a:r>
            <a:r>
              <a:rPr lang="mr-IN" altLang="zh-CN" sz="3600" b="1" dirty="0" smtClean="0">
                <a:solidFill>
                  <a:srgbClr val="64C100"/>
                </a:solidFill>
                <a:cs typeface="Adobe 黑体 Std R"/>
              </a:rPr>
              <a:t>–</a:t>
            </a:r>
            <a:r>
              <a:rPr lang="zh-CN" altLang="en-US" sz="3600" b="1" dirty="0">
                <a:solidFill>
                  <a:srgbClr val="64C100"/>
                </a:solidFill>
                <a:cs typeface="Adobe 黑体 Std R"/>
              </a:rPr>
              <a:t> </a:t>
            </a:r>
            <a:r>
              <a:rPr lang="zh-CN" altLang="en-US" sz="3600" b="1" dirty="0" smtClean="0">
                <a:solidFill>
                  <a:srgbClr val="64C100"/>
                </a:solidFill>
                <a:cs typeface="Adobe 黑体 Std R"/>
              </a:rPr>
              <a:t>请求伪造漏洞</a:t>
            </a:r>
            <a:endParaRPr lang="en-US" sz="3600" b="1" dirty="0">
              <a:solidFill>
                <a:srgbClr val="64C100"/>
              </a:solidFill>
              <a:cs typeface="Adobe 黑体 Std R"/>
            </a:endParaRPr>
          </a:p>
        </p:txBody>
      </p:sp>
      <p:pic>
        <p:nvPicPr>
          <p:cNvPr id="13315" name="Picture 4" descr="E:\公司素材\公司LOGO\透明.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36" y="95251"/>
            <a:ext cx="16510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18"/>
          <p:cNvSpPr>
            <a:spLocks noChangeArrowheads="1"/>
          </p:cNvSpPr>
          <p:nvPr/>
        </p:nvSpPr>
        <p:spPr bwMode="auto">
          <a:xfrm>
            <a:off x="8185026" y="5877272"/>
            <a:ext cx="230346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nchor="ctr"/>
          <a:lstStyle>
            <a:lvl1pPr marL="12700" indent="-12700"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110000"/>
              </a:lnSpc>
            </a:pPr>
            <a:r>
              <a:rPr lang="zh-CN" altLang="en-US"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rPr>
              <a:t>主讲</a:t>
            </a:r>
            <a:r>
              <a:rPr lang="zh-CN" altLang="en-US" sz="1600" dirty="0" smtClean="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rPr>
              <a:t>：</a:t>
            </a:r>
            <a:endParaRPr lang="en-US" altLang="zh-CN"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如何利用</a:t>
            </a:r>
            <a:r>
              <a:rPr kumimoji="1" lang="en-US" altLang="zh-CN" dirty="0" smtClean="0"/>
              <a:t>SSRF</a:t>
            </a:r>
            <a:r>
              <a:rPr kumimoji="1" lang="zh-CN" altLang="en-US" dirty="0" smtClean="0"/>
              <a:t>漏洞进行端口探测</a:t>
            </a:r>
            <a:endParaRPr kumimoji="1" lang="zh-CN" altLang="en-US" dirty="0"/>
          </a:p>
        </p:txBody>
      </p:sp>
      <p:sp>
        <p:nvSpPr>
          <p:cNvPr id="3" name="内容占位符 2"/>
          <p:cNvSpPr>
            <a:spLocks noGrp="1"/>
          </p:cNvSpPr>
          <p:nvPr>
            <p:ph idx="1"/>
          </p:nvPr>
        </p:nvSpPr>
        <p:spPr/>
        <p:txBody>
          <a:bodyPr/>
          <a:lstStyle/>
          <a:p>
            <a:r>
              <a:rPr kumimoji="1" lang="en-US" altLang="zh-CN" dirty="0" smtClean="0"/>
              <a:t>URL</a:t>
            </a:r>
            <a:r>
              <a:rPr kumimoji="1" lang="zh-CN" altLang="en-US" dirty="0" smtClean="0"/>
              <a:t>里包含端口：</a:t>
            </a:r>
          </a:p>
          <a:p>
            <a:pPr lvl="1"/>
            <a:r>
              <a:rPr kumimoji="1" lang="de-DE" altLang="zh-CN" dirty="0">
                <a:hlinkClick r:id="rId3"/>
              </a:rPr>
              <a:t>http://192.168.1.64/ssrf2.php?url=http://</a:t>
            </a:r>
            <a:r>
              <a:rPr kumimoji="1" lang="de-DE" altLang="zh-CN" dirty="0" smtClean="0">
                <a:hlinkClick r:id="rId3"/>
              </a:rPr>
              <a:t>192.168.1.64:22</a:t>
            </a:r>
            <a:endParaRPr kumimoji="1" lang="zh-CN" altLang="en-US" dirty="0" smtClean="0"/>
          </a:p>
          <a:p>
            <a:r>
              <a:rPr kumimoji="1" lang="zh-CN" altLang="en-US" dirty="0" smtClean="0"/>
              <a:t>返回值：</a:t>
            </a:r>
          </a:p>
          <a:p>
            <a:pPr lvl="1"/>
            <a:r>
              <a:rPr lang="en-US" altLang="zh-CN" dirty="0"/>
              <a:t>SSH-2.0-OpenSSH_6.6.1 Protocol </a:t>
            </a:r>
            <a:r>
              <a:rPr lang="en-US" altLang="zh-CN" dirty="0" smtClean="0"/>
              <a:t>mismatch</a:t>
            </a:r>
            <a:endParaRPr kumimoji="1" lang="zh-CN" altLang="en-US" dirty="0"/>
          </a:p>
        </p:txBody>
      </p:sp>
    </p:spTree>
    <p:extLst>
      <p:ext uri="{BB962C8B-B14F-4D97-AF65-F5344CB8AC3E}">
        <p14:creationId xmlns:p14="http://schemas.microsoft.com/office/powerpoint/2010/main" val="174223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SSRF</a:t>
            </a:r>
            <a:r>
              <a:rPr kumimoji="1" lang="zh-CN" altLang="en-US" dirty="0" smtClean="0"/>
              <a:t>漏洞检测方法</a:t>
            </a:r>
            <a:endParaRPr kumimoji="1" lang="zh-CN" altLang="en-US" dirty="0"/>
          </a:p>
        </p:txBody>
      </p:sp>
      <p:sp>
        <p:nvSpPr>
          <p:cNvPr id="3" name="内容占位符 2"/>
          <p:cNvSpPr>
            <a:spLocks noGrp="1"/>
          </p:cNvSpPr>
          <p:nvPr>
            <p:ph idx="1"/>
          </p:nvPr>
        </p:nvSpPr>
        <p:spPr/>
        <p:txBody>
          <a:bodyPr/>
          <a:lstStyle/>
          <a:p>
            <a:r>
              <a:rPr kumimoji="1" lang="en-US" altLang="zh-CN" dirty="0" smtClean="0"/>
              <a:t>PHP</a:t>
            </a:r>
            <a:endParaRPr kumimoji="1" lang="zh-CN" altLang="en-US" dirty="0" smtClean="0"/>
          </a:p>
          <a:p>
            <a:pPr lvl="1"/>
            <a:r>
              <a:rPr lang="en-US" altLang="zh-CN" dirty="0" err="1"/>
              <a:t>file_get_contents</a:t>
            </a:r>
            <a:r>
              <a:rPr lang="en-US" altLang="zh-CN" dirty="0"/>
              <a:t>()</a:t>
            </a:r>
            <a:r>
              <a:rPr lang="zh-CN" altLang="en-US" dirty="0"/>
              <a:t/>
            </a:r>
            <a:br>
              <a:rPr lang="zh-CN" altLang="en-US" dirty="0"/>
            </a:br>
            <a:r>
              <a:rPr lang="en-US" altLang="zh-CN" dirty="0" err="1"/>
              <a:t>fsockopen</a:t>
            </a:r>
            <a:r>
              <a:rPr lang="en-US" altLang="zh-CN" dirty="0"/>
              <a:t>()</a:t>
            </a:r>
            <a:r>
              <a:rPr lang="zh-CN" altLang="en-US" dirty="0"/>
              <a:t/>
            </a:r>
            <a:br>
              <a:rPr lang="zh-CN" altLang="en-US" dirty="0"/>
            </a:br>
            <a:r>
              <a:rPr lang="en-US" altLang="zh-CN" dirty="0" err="1"/>
              <a:t>curl_exec</a:t>
            </a:r>
            <a:r>
              <a:rPr lang="en-US" altLang="zh-CN" dirty="0"/>
              <a:t>()</a:t>
            </a:r>
            <a:r>
              <a:rPr lang="zh-CN" altLang="en-US" dirty="0"/>
              <a:t/>
            </a:r>
            <a:br>
              <a:rPr lang="zh-CN" altLang="en-US" dirty="0"/>
            </a:br>
            <a:r>
              <a:rPr lang="zh-CN" altLang="en-US" dirty="0"/>
              <a:t>以上三个函数使用不当会造成</a:t>
            </a:r>
            <a:r>
              <a:rPr lang="en-US" altLang="zh-CN" dirty="0"/>
              <a:t>SSRF</a:t>
            </a:r>
            <a:r>
              <a:rPr lang="zh-CN" altLang="en-US" dirty="0"/>
              <a:t>漏洞</a:t>
            </a:r>
            <a:br>
              <a:rPr lang="zh-CN" altLang="en-US" dirty="0"/>
            </a:br>
            <a:r>
              <a:rPr lang="zh-CN" altLang="en-US" dirty="0"/>
              <a:t>大部分 </a:t>
            </a:r>
            <a:r>
              <a:rPr lang="en-US" altLang="zh-CN" dirty="0"/>
              <a:t>PHP </a:t>
            </a:r>
            <a:r>
              <a:rPr lang="zh-CN" altLang="en-US" dirty="0"/>
              <a:t>并不会开启 </a:t>
            </a:r>
            <a:r>
              <a:rPr lang="en-US" altLang="zh-CN" dirty="0" err="1"/>
              <a:t>fopen</a:t>
            </a:r>
            <a:r>
              <a:rPr lang="en-US" altLang="zh-CN" dirty="0"/>
              <a:t> </a:t>
            </a:r>
            <a:r>
              <a:rPr lang="zh-CN" altLang="en-US" dirty="0"/>
              <a:t>的 </a:t>
            </a:r>
            <a:r>
              <a:rPr lang="en-US" altLang="zh-CN" dirty="0"/>
              <a:t>gopher wrapper</a:t>
            </a:r>
            <a:r>
              <a:rPr lang="zh-CN" altLang="en-US" dirty="0"/>
              <a:t/>
            </a:r>
            <a:br>
              <a:rPr lang="zh-CN" altLang="en-US" dirty="0"/>
            </a:br>
            <a:r>
              <a:rPr lang="en-US" altLang="zh-CN" dirty="0" err="1"/>
              <a:t>file_get_contents</a:t>
            </a:r>
            <a:r>
              <a:rPr lang="en-US" altLang="zh-CN" dirty="0"/>
              <a:t> </a:t>
            </a:r>
            <a:r>
              <a:rPr lang="zh-CN" altLang="en-US" dirty="0"/>
              <a:t>的 </a:t>
            </a:r>
            <a:r>
              <a:rPr lang="en-US" altLang="zh-CN" dirty="0"/>
              <a:t>gopher </a:t>
            </a:r>
            <a:r>
              <a:rPr lang="zh-CN" altLang="en-US" dirty="0"/>
              <a:t>协议不能 </a:t>
            </a:r>
            <a:r>
              <a:rPr lang="en-US" altLang="zh-CN" dirty="0" err="1"/>
              <a:t>URLencode</a:t>
            </a:r>
            <a:r>
              <a:rPr lang="zh-CN" altLang="en-US" dirty="0"/>
              <a:t/>
            </a:r>
            <a:br>
              <a:rPr lang="zh-CN" altLang="en-US" dirty="0"/>
            </a:br>
            <a:r>
              <a:rPr lang="en-US" altLang="zh-CN" dirty="0" err="1"/>
              <a:t>file_get_contents</a:t>
            </a:r>
            <a:r>
              <a:rPr lang="en-US" altLang="zh-CN" dirty="0"/>
              <a:t> </a:t>
            </a:r>
            <a:r>
              <a:rPr lang="zh-CN" altLang="en-US" dirty="0"/>
              <a:t>关于 </a:t>
            </a:r>
            <a:r>
              <a:rPr lang="en-US" altLang="zh-CN" dirty="0"/>
              <a:t>Gopher </a:t>
            </a:r>
            <a:r>
              <a:rPr lang="zh-CN" altLang="en-US" dirty="0"/>
              <a:t>的 </a:t>
            </a:r>
            <a:r>
              <a:rPr lang="en-US" altLang="zh-CN" dirty="0"/>
              <a:t>302 </a:t>
            </a:r>
            <a:r>
              <a:rPr lang="zh-CN" altLang="en-US" dirty="0"/>
              <a:t>跳转有 </a:t>
            </a:r>
            <a:r>
              <a:rPr lang="en-US" altLang="zh-CN" dirty="0"/>
              <a:t>bug</a:t>
            </a:r>
            <a:r>
              <a:rPr lang="zh-CN" altLang="en-US" dirty="0"/>
              <a:t>，导致利用失败</a:t>
            </a:r>
            <a:br>
              <a:rPr lang="zh-CN" altLang="en-US" dirty="0"/>
            </a:br>
            <a:r>
              <a:rPr lang="en-US" altLang="zh-CN" dirty="0"/>
              <a:t>curl/</a:t>
            </a:r>
            <a:r>
              <a:rPr lang="en-US" altLang="zh-CN" dirty="0" err="1"/>
              <a:t>libcurl</a:t>
            </a:r>
            <a:r>
              <a:rPr lang="en-US" altLang="zh-CN" dirty="0"/>
              <a:t> 7.43 </a:t>
            </a:r>
            <a:r>
              <a:rPr lang="zh-CN" altLang="en-US" dirty="0"/>
              <a:t>上 </a:t>
            </a:r>
            <a:r>
              <a:rPr lang="en-US" altLang="zh-CN" dirty="0"/>
              <a:t>gopher </a:t>
            </a:r>
            <a:r>
              <a:rPr lang="zh-CN" altLang="en-US" dirty="0"/>
              <a:t>协议存在 </a:t>
            </a:r>
            <a:r>
              <a:rPr lang="en-US" altLang="zh-CN" dirty="0"/>
              <a:t>bug</a:t>
            </a:r>
            <a:r>
              <a:rPr lang="zh-CN" altLang="en-US" dirty="0"/>
              <a:t>（ 截断），经测试 </a:t>
            </a:r>
            <a:r>
              <a:rPr lang="en-US" altLang="zh-CN" dirty="0"/>
              <a:t>7.49 </a:t>
            </a:r>
            <a:r>
              <a:rPr lang="zh-CN" altLang="en-US" dirty="0"/>
              <a:t>可用</a:t>
            </a:r>
            <a:br>
              <a:rPr lang="zh-CN" altLang="en-US" dirty="0"/>
            </a:br>
            <a:r>
              <a:rPr lang="en-US" altLang="zh-CN" dirty="0" err="1"/>
              <a:t>curl_exec</a:t>
            </a:r>
            <a:r>
              <a:rPr lang="en-US" altLang="zh-CN" dirty="0"/>
              <a:t>() //</a:t>
            </a:r>
            <a:r>
              <a:rPr lang="zh-CN" altLang="en-US" dirty="0"/>
              <a:t>默认不跟踪跳转，</a:t>
            </a:r>
            <a:br>
              <a:rPr lang="zh-CN" altLang="en-US" dirty="0"/>
            </a:br>
            <a:r>
              <a:rPr lang="en-US" altLang="zh-CN" dirty="0" err="1"/>
              <a:t>file_get_contents</a:t>
            </a:r>
            <a:r>
              <a:rPr lang="en-US" altLang="zh-CN" dirty="0"/>
              <a:t>() // </a:t>
            </a:r>
            <a:r>
              <a:rPr lang="en-US" altLang="zh-CN" dirty="0" err="1"/>
              <a:t>file_get_contents</a:t>
            </a:r>
            <a:r>
              <a:rPr lang="zh-CN" altLang="en-US" dirty="0"/>
              <a:t>支持</a:t>
            </a:r>
            <a:r>
              <a:rPr lang="en-US" altLang="zh-CN" dirty="0" err="1"/>
              <a:t>php</a:t>
            </a:r>
            <a:r>
              <a:rPr lang="en-US" altLang="zh-CN" dirty="0"/>
              <a:t>://input</a:t>
            </a:r>
            <a:r>
              <a:rPr lang="zh-CN" altLang="en-US" dirty="0"/>
              <a:t>协议</a:t>
            </a:r>
            <a:endParaRPr kumimoji="1" lang="zh-CN" altLang="en-US" dirty="0"/>
          </a:p>
        </p:txBody>
      </p:sp>
    </p:spTree>
    <p:extLst>
      <p:ext uri="{BB962C8B-B14F-4D97-AF65-F5344CB8AC3E}">
        <p14:creationId xmlns:p14="http://schemas.microsoft.com/office/powerpoint/2010/main" val="1104456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SSRF</a:t>
            </a:r>
            <a:r>
              <a:rPr kumimoji="1" lang="zh-CN" altLang="en-US" dirty="0" smtClean="0"/>
              <a:t>漏洞检测方法（续）</a:t>
            </a:r>
            <a:endParaRPr kumimoji="1" lang="zh-CN" altLang="en-US" dirty="0"/>
          </a:p>
        </p:txBody>
      </p:sp>
      <p:sp>
        <p:nvSpPr>
          <p:cNvPr id="3" name="内容占位符 2"/>
          <p:cNvSpPr>
            <a:spLocks noGrp="1"/>
          </p:cNvSpPr>
          <p:nvPr>
            <p:ph idx="1"/>
          </p:nvPr>
        </p:nvSpPr>
        <p:spPr/>
        <p:txBody>
          <a:bodyPr/>
          <a:lstStyle/>
          <a:p>
            <a:r>
              <a:rPr kumimoji="1" lang="en-US" altLang="zh-CN" dirty="0" smtClean="0"/>
              <a:t>JSP</a:t>
            </a:r>
            <a:endParaRPr kumimoji="1" lang="zh-CN" altLang="en-US" dirty="0" smtClean="0"/>
          </a:p>
          <a:p>
            <a:pPr lvl="1"/>
            <a:r>
              <a:rPr lang="zh-CN" altLang="en-US" dirty="0"/>
              <a:t>以下几种类引用不当会造成</a:t>
            </a:r>
            <a:r>
              <a:rPr lang="en-US" altLang="zh-CN" dirty="0" smtClean="0"/>
              <a:t>SSRF</a:t>
            </a:r>
            <a:r>
              <a:rPr lang="zh-CN" altLang="en-US" dirty="0" smtClean="0"/>
              <a:t>，需要进行检测</a:t>
            </a:r>
            <a:r>
              <a:rPr lang="en-US" altLang="zh-CN" dirty="0"/>
              <a:t/>
            </a:r>
            <a:br>
              <a:rPr lang="en-US" altLang="zh-CN" dirty="0"/>
            </a:br>
            <a:r>
              <a:rPr lang="en-US" altLang="zh-CN" dirty="0"/>
              <a:t>Request</a:t>
            </a:r>
            <a:r>
              <a:rPr lang="zh-CN" altLang="en-US" dirty="0"/>
              <a:t>类，</a:t>
            </a:r>
            <a:r>
              <a:rPr lang="en-US" altLang="zh-CN" dirty="0"/>
              <a:t>URL</a:t>
            </a:r>
            <a:r>
              <a:rPr lang="zh-CN" altLang="en-US" dirty="0"/>
              <a:t>类的</a:t>
            </a:r>
            <a:r>
              <a:rPr lang="en-US" altLang="zh-CN" dirty="0" err="1"/>
              <a:t>openStream</a:t>
            </a:r>
            <a:r>
              <a:rPr lang="zh-CN" altLang="en-US" dirty="0"/>
              <a:t>，</a:t>
            </a:r>
            <a:r>
              <a:rPr lang="en-US" altLang="zh-CN" dirty="0" err="1"/>
              <a:t>HttpClient</a:t>
            </a:r>
            <a:r>
              <a:rPr lang="zh-CN" altLang="en-US" dirty="0"/>
              <a:t>类，</a:t>
            </a:r>
            <a:r>
              <a:rPr lang="en-US" altLang="zh-CN" dirty="0" err="1"/>
              <a:t>URLConnection</a:t>
            </a:r>
            <a:r>
              <a:rPr lang="zh-CN" altLang="en-US" dirty="0"/>
              <a:t>和</a:t>
            </a:r>
            <a:r>
              <a:rPr lang="en-US" altLang="zh-CN" dirty="0" err="1"/>
              <a:t>HttpURLConnection</a:t>
            </a:r>
            <a:r>
              <a:rPr lang="zh-CN" altLang="en-US" dirty="0"/>
              <a:t>类，</a:t>
            </a:r>
            <a:endParaRPr kumimoji="1" lang="zh-CN" altLang="en-US" dirty="0"/>
          </a:p>
        </p:txBody>
      </p:sp>
    </p:spTree>
    <p:extLst>
      <p:ext uri="{BB962C8B-B14F-4D97-AF65-F5344CB8AC3E}">
        <p14:creationId xmlns:p14="http://schemas.microsoft.com/office/powerpoint/2010/main" val="69541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SSRF</a:t>
            </a:r>
            <a:r>
              <a:rPr kumimoji="1" lang="zh-CN" altLang="en-US" dirty="0"/>
              <a:t>漏洞检测方法（续）</a:t>
            </a:r>
          </a:p>
        </p:txBody>
      </p:sp>
      <p:sp>
        <p:nvSpPr>
          <p:cNvPr id="3" name="内容占位符 2"/>
          <p:cNvSpPr>
            <a:spLocks noGrp="1"/>
          </p:cNvSpPr>
          <p:nvPr>
            <p:ph idx="1"/>
          </p:nvPr>
        </p:nvSpPr>
        <p:spPr/>
        <p:txBody>
          <a:bodyPr/>
          <a:lstStyle/>
          <a:p>
            <a:r>
              <a:rPr lang="zh-CN" altLang="en-US" dirty="0" smtClean="0"/>
              <a:t>绕过方法（需要检测）</a:t>
            </a:r>
          </a:p>
          <a:p>
            <a:pPr lvl="1"/>
            <a:r>
              <a:rPr lang="zh-CN" altLang="en-US" dirty="0" smtClean="0"/>
              <a:t>添加端口号</a:t>
            </a:r>
          </a:p>
          <a:p>
            <a:pPr lvl="1"/>
            <a:r>
              <a:rPr lang="zh-CN" altLang="en-US" dirty="0" smtClean="0"/>
              <a:t>短网</a:t>
            </a:r>
            <a:r>
              <a:rPr lang="zh-CN" altLang="en-US" dirty="0"/>
              <a:t>址绕</a:t>
            </a:r>
            <a:r>
              <a:rPr lang="zh-CN" altLang="en-US" dirty="0" smtClean="0"/>
              <a:t>过</a:t>
            </a:r>
          </a:p>
          <a:p>
            <a:pPr lvl="1"/>
            <a:r>
              <a:rPr lang="zh-CN" altLang="en-US" dirty="0" smtClean="0"/>
              <a:t>指向</a:t>
            </a:r>
            <a:r>
              <a:rPr lang="zh-CN" altLang="en-US" dirty="0"/>
              <a:t>任意</a:t>
            </a:r>
            <a:r>
              <a:rPr lang="en-US" altLang="zh-CN" dirty="0"/>
              <a:t>IP</a:t>
            </a:r>
            <a:r>
              <a:rPr lang="zh-CN" altLang="en-US" dirty="0"/>
              <a:t>的域名</a:t>
            </a:r>
            <a:r>
              <a:rPr lang="en-US" altLang="zh-CN" dirty="0" err="1" smtClean="0"/>
              <a:t>xip.io</a:t>
            </a:r>
            <a:endParaRPr lang="zh-CN" altLang="en-US" dirty="0" smtClean="0"/>
          </a:p>
          <a:p>
            <a:pPr lvl="2"/>
            <a:r>
              <a:rPr lang="pl-PL" altLang="zh-CN" dirty="0"/>
              <a:t>10.0.0.1.xip.io   </a:t>
            </a:r>
            <a:r>
              <a:rPr lang="pl-PL" altLang="zh-CN" dirty="0" err="1"/>
              <a:t>resolves</a:t>
            </a:r>
            <a:r>
              <a:rPr lang="pl-PL" altLang="zh-CN" dirty="0"/>
              <a:t> to   </a:t>
            </a:r>
            <a:r>
              <a:rPr lang="pl-PL" altLang="zh-CN" dirty="0" smtClean="0"/>
              <a:t>10.0.0.1</a:t>
            </a:r>
            <a:endParaRPr lang="zh-CN" altLang="en-US" dirty="0" smtClean="0"/>
          </a:p>
          <a:p>
            <a:pPr lvl="2"/>
            <a:r>
              <a:rPr lang="pl-PL" altLang="zh-CN" dirty="0" smtClean="0"/>
              <a:t>www.10.0.0.1.xip.io</a:t>
            </a:r>
            <a:r>
              <a:rPr lang="pl-PL" altLang="zh-CN" dirty="0"/>
              <a:t>   </a:t>
            </a:r>
            <a:r>
              <a:rPr lang="pl-PL" altLang="zh-CN" dirty="0" err="1"/>
              <a:t>resolves</a:t>
            </a:r>
            <a:r>
              <a:rPr lang="pl-PL" altLang="zh-CN" dirty="0"/>
              <a:t> to   </a:t>
            </a:r>
            <a:r>
              <a:rPr lang="pl-PL" altLang="zh-CN" dirty="0" smtClean="0"/>
              <a:t>10.0.0.1</a:t>
            </a:r>
            <a:endParaRPr lang="zh-CN" altLang="en-US" dirty="0"/>
          </a:p>
          <a:p>
            <a:pPr lvl="2"/>
            <a:r>
              <a:rPr lang="pl-PL" altLang="zh-CN" dirty="0" smtClean="0"/>
              <a:t>mysite.10.0.0.1.xip.io</a:t>
            </a:r>
            <a:r>
              <a:rPr lang="pl-PL" altLang="zh-CN" dirty="0"/>
              <a:t>   </a:t>
            </a:r>
            <a:r>
              <a:rPr lang="pl-PL" altLang="zh-CN" dirty="0" err="1"/>
              <a:t>resolves</a:t>
            </a:r>
            <a:r>
              <a:rPr lang="pl-PL" altLang="zh-CN" dirty="0"/>
              <a:t> to   </a:t>
            </a:r>
            <a:r>
              <a:rPr lang="pl-PL" altLang="zh-CN" dirty="0" smtClean="0"/>
              <a:t>10.0.0.1</a:t>
            </a:r>
            <a:endParaRPr lang="zh-CN" altLang="en-US" dirty="0" smtClean="0"/>
          </a:p>
          <a:p>
            <a:pPr lvl="2"/>
            <a:r>
              <a:rPr lang="pl-PL" altLang="zh-CN" dirty="0" smtClean="0"/>
              <a:t>foo.bar.10.0.0.1.xip.io</a:t>
            </a:r>
            <a:r>
              <a:rPr lang="pl-PL" altLang="zh-CN" dirty="0"/>
              <a:t>   </a:t>
            </a:r>
            <a:r>
              <a:rPr lang="pl-PL" altLang="zh-CN" dirty="0" err="1"/>
              <a:t>resolves</a:t>
            </a:r>
            <a:r>
              <a:rPr lang="pl-PL" altLang="zh-CN" dirty="0"/>
              <a:t> to   10.0.0.1</a:t>
            </a:r>
            <a:endParaRPr lang="zh-CN" altLang="en-US" dirty="0" smtClean="0"/>
          </a:p>
          <a:p>
            <a:pPr lvl="1"/>
            <a:r>
              <a:rPr lang="en-US" altLang="zh-CN" dirty="0" smtClean="0"/>
              <a:t>IP</a:t>
            </a:r>
            <a:r>
              <a:rPr lang="zh-CN" altLang="en-US" dirty="0"/>
              <a:t>限制绕</a:t>
            </a:r>
            <a:r>
              <a:rPr lang="zh-CN" altLang="en-US" dirty="0" smtClean="0"/>
              <a:t>过</a:t>
            </a:r>
          </a:p>
          <a:p>
            <a:pPr lvl="1"/>
            <a:r>
              <a:rPr lang="zh-CN" altLang="en-US" dirty="0" smtClean="0"/>
              <a:t>十进制</a:t>
            </a:r>
            <a:r>
              <a:rPr lang="zh-CN" altLang="en-US" dirty="0"/>
              <a:t>转换 八进制转换 十六进制转换  不同进制组合</a:t>
            </a:r>
            <a:r>
              <a:rPr lang="zh-CN" altLang="en-US" dirty="0" smtClean="0"/>
              <a:t>转换</a:t>
            </a:r>
          </a:p>
          <a:p>
            <a:pPr lvl="1"/>
            <a:r>
              <a:rPr lang="zh-CN" altLang="en-US" dirty="0" smtClean="0"/>
              <a:t>协议</a:t>
            </a:r>
            <a:r>
              <a:rPr lang="zh-CN" altLang="en-US" dirty="0"/>
              <a:t>限制绕过</a:t>
            </a:r>
            <a:br>
              <a:rPr lang="zh-CN" altLang="en-US" dirty="0"/>
            </a:br>
            <a:endParaRPr kumimoji="1" lang="zh-CN" altLang="en-US" dirty="0"/>
          </a:p>
        </p:txBody>
      </p:sp>
    </p:spTree>
    <p:extLst>
      <p:ext uri="{BB962C8B-B14F-4D97-AF65-F5344CB8AC3E}">
        <p14:creationId xmlns:p14="http://schemas.microsoft.com/office/powerpoint/2010/main" val="841789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SSRF</a:t>
            </a:r>
            <a:r>
              <a:rPr kumimoji="1" lang="zh-CN" altLang="en-US" dirty="0" smtClean="0"/>
              <a:t>漏洞修复方法</a:t>
            </a:r>
            <a:endParaRPr kumimoji="1" lang="zh-CN" altLang="en-US" dirty="0"/>
          </a:p>
        </p:txBody>
      </p:sp>
      <p:sp>
        <p:nvSpPr>
          <p:cNvPr id="3" name="内容占位符 2"/>
          <p:cNvSpPr>
            <a:spLocks noGrp="1"/>
          </p:cNvSpPr>
          <p:nvPr>
            <p:ph idx="1"/>
          </p:nvPr>
        </p:nvSpPr>
        <p:spPr/>
        <p:txBody>
          <a:bodyPr/>
          <a:lstStyle/>
          <a:p>
            <a:r>
              <a:rPr lang="zh-CN" altLang="en-US" dirty="0" smtClean="0"/>
              <a:t>过滤</a:t>
            </a:r>
            <a:r>
              <a:rPr lang="zh-CN" altLang="en-US" dirty="0"/>
              <a:t>返回信息，验证远程服务器对请求的响应是比较容易的</a:t>
            </a:r>
            <a:r>
              <a:rPr lang="zh-CN" altLang="en-US" dirty="0" smtClean="0"/>
              <a:t>方法</a:t>
            </a:r>
            <a:endParaRPr lang="zh-CN" altLang="en-US" dirty="0"/>
          </a:p>
          <a:p>
            <a:pPr lvl="1"/>
            <a:r>
              <a:rPr lang="zh-CN" altLang="en-US" dirty="0" smtClean="0"/>
              <a:t>如果</a:t>
            </a:r>
            <a:r>
              <a:rPr lang="en-US" altLang="zh-CN" dirty="0"/>
              <a:t>web</a:t>
            </a:r>
            <a:r>
              <a:rPr lang="zh-CN" altLang="en-US" dirty="0"/>
              <a:t>应用是去获取某一种类型的</a:t>
            </a:r>
            <a:r>
              <a:rPr lang="zh-CN" altLang="en-US" dirty="0" smtClean="0"/>
              <a:t>文件，那么</a:t>
            </a:r>
            <a:r>
              <a:rPr lang="zh-CN" altLang="en-US" dirty="0"/>
              <a:t>在把返回结果展示给用户之前先验证返回的信息是否符合</a:t>
            </a:r>
            <a:r>
              <a:rPr lang="zh-CN" altLang="en-US" dirty="0" smtClean="0"/>
              <a:t>标准</a:t>
            </a:r>
          </a:p>
          <a:p>
            <a:r>
              <a:rPr lang="zh-CN" altLang="en-US" dirty="0" smtClean="0"/>
              <a:t>统一</a:t>
            </a:r>
            <a:r>
              <a:rPr lang="zh-CN" altLang="en-US" dirty="0"/>
              <a:t>错误信息，避免用户可以根据错误信息来判断远端服务器的端口状态</a:t>
            </a:r>
            <a:r>
              <a:rPr lang="zh-CN" altLang="en-US" dirty="0" smtClean="0"/>
              <a:t>。</a:t>
            </a:r>
          </a:p>
          <a:p>
            <a:r>
              <a:rPr lang="zh-CN" altLang="en-US" dirty="0" smtClean="0"/>
              <a:t>限制</a:t>
            </a:r>
            <a:r>
              <a:rPr lang="zh-CN" altLang="en-US" dirty="0"/>
              <a:t>请求的端口为</a:t>
            </a:r>
            <a:r>
              <a:rPr lang="en-US" altLang="zh-CN" dirty="0"/>
              <a:t>http</a:t>
            </a:r>
            <a:r>
              <a:rPr lang="zh-CN" altLang="en-US" dirty="0"/>
              <a:t>常用的端口，比如</a:t>
            </a:r>
            <a:r>
              <a:rPr lang="en-US" altLang="zh-CN" dirty="0"/>
              <a:t>,</a:t>
            </a:r>
            <a:r>
              <a:rPr lang="en-US" altLang="zh-CN" dirty="0" smtClean="0"/>
              <a:t>80,443,8080,8090</a:t>
            </a:r>
            <a:endParaRPr lang="zh-CN" altLang="en-US" dirty="0" smtClean="0"/>
          </a:p>
          <a:p>
            <a:r>
              <a:rPr lang="zh-CN" altLang="en-US" dirty="0" smtClean="0"/>
              <a:t>黑名</a:t>
            </a:r>
            <a:r>
              <a:rPr lang="zh-CN" altLang="en-US" dirty="0"/>
              <a:t>单内网</a:t>
            </a:r>
            <a:r>
              <a:rPr lang="en-US" altLang="zh-CN" dirty="0"/>
              <a:t>IP</a:t>
            </a:r>
            <a:r>
              <a:rPr lang="zh-CN" altLang="en-US" dirty="0"/>
              <a:t>，避免应用被用来获取内网数据，攻击内网</a:t>
            </a:r>
            <a:r>
              <a:rPr lang="zh-CN" altLang="en-US" dirty="0" smtClean="0"/>
              <a:t>。</a:t>
            </a:r>
          </a:p>
          <a:p>
            <a:r>
              <a:rPr lang="zh-CN" altLang="en-US" dirty="0" smtClean="0"/>
              <a:t>禁用</a:t>
            </a:r>
            <a:r>
              <a:rPr lang="zh-CN" altLang="en-US" dirty="0"/>
              <a:t>不需要的协议，仅仅允许</a:t>
            </a:r>
            <a:r>
              <a:rPr lang="en-US" altLang="zh-CN" dirty="0"/>
              <a:t>http</a:t>
            </a:r>
            <a:r>
              <a:rPr lang="zh-CN" altLang="en-US" dirty="0"/>
              <a:t>和</a:t>
            </a:r>
            <a:r>
              <a:rPr lang="en-US" altLang="zh-CN" dirty="0"/>
              <a:t>https</a:t>
            </a:r>
            <a:r>
              <a:rPr lang="zh-CN" altLang="en-US" dirty="0"/>
              <a:t>请求。</a:t>
            </a:r>
            <a:endParaRPr kumimoji="1" lang="zh-CN" altLang="en-US" dirty="0"/>
          </a:p>
        </p:txBody>
      </p:sp>
    </p:spTree>
    <p:extLst>
      <p:ext uri="{BB962C8B-B14F-4D97-AF65-F5344CB8AC3E}">
        <p14:creationId xmlns:p14="http://schemas.microsoft.com/office/powerpoint/2010/main" val="163754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CSRF</a:t>
            </a:r>
            <a:r>
              <a:rPr kumimoji="1" lang="zh-CN" altLang="en-US" dirty="0" smtClean="0"/>
              <a:t>漏洞</a:t>
            </a:r>
            <a:endParaRPr kumimoji="1" lang="zh-CN" altLang="en-US" dirty="0"/>
          </a:p>
        </p:txBody>
      </p:sp>
    </p:spTree>
    <p:extLst>
      <p:ext uri="{BB962C8B-B14F-4D97-AF65-F5344CB8AC3E}">
        <p14:creationId xmlns:p14="http://schemas.microsoft.com/office/powerpoint/2010/main" val="1328822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SSRF</a:t>
            </a:r>
            <a:r>
              <a:rPr kumimoji="1" lang="zh-CN" altLang="en-US" dirty="0" smtClean="0"/>
              <a:t>漏洞</a:t>
            </a:r>
            <a:endParaRPr kumimoji="1" lang="zh-CN" altLang="en-US" dirty="0"/>
          </a:p>
        </p:txBody>
      </p:sp>
      <p:sp>
        <p:nvSpPr>
          <p:cNvPr id="3" name="内容占位符 2"/>
          <p:cNvSpPr>
            <a:spLocks noGrp="1"/>
          </p:cNvSpPr>
          <p:nvPr>
            <p:ph idx="1"/>
          </p:nvPr>
        </p:nvSpPr>
        <p:spPr/>
        <p:txBody>
          <a:bodyPr/>
          <a:lstStyle/>
          <a:p>
            <a:r>
              <a:rPr kumimoji="1" lang="zh-CN" altLang="en-US" dirty="0" smtClean="0"/>
              <a:t>通过本知识域，我们会：</a:t>
            </a:r>
          </a:p>
          <a:p>
            <a:pPr lvl="1"/>
            <a:r>
              <a:rPr lang="zh-CN" altLang="en-US" dirty="0" smtClean="0"/>
              <a:t>跨站请求伪造漏洞的原理</a:t>
            </a:r>
            <a:endParaRPr lang="zh-CN" altLang="en-US" dirty="0"/>
          </a:p>
          <a:p>
            <a:pPr lvl="2"/>
            <a:r>
              <a:rPr lang="zh-CN" altLang="en-US" dirty="0" smtClean="0"/>
              <a:t>了解</a:t>
            </a:r>
            <a:r>
              <a:rPr lang="en-US" altLang="zh-CN" dirty="0"/>
              <a:t>CSRF</a:t>
            </a:r>
            <a:r>
              <a:rPr lang="zh-CN" altLang="en-US" dirty="0"/>
              <a:t>漏洞产生的</a:t>
            </a:r>
            <a:r>
              <a:rPr lang="zh-CN" altLang="en-US" dirty="0" smtClean="0"/>
              <a:t>原因</a:t>
            </a:r>
          </a:p>
          <a:p>
            <a:pPr lvl="2"/>
            <a:r>
              <a:rPr lang="zh-CN" altLang="en-US" dirty="0" smtClean="0"/>
              <a:t>理解</a:t>
            </a:r>
            <a:r>
              <a:rPr lang="en-US" altLang="zh-CN" dirty="0"/>
              <a:t>CSRF</a:t>
            </a:r>
            <a:r>
              <a:rPr lang="zh-CN" altLang="en-US" dirty="0"/>
              <a:t>漏洞</a:t>
            </a:r>
            <a:r>
              <a:rPr lang="zh-CN" altLang="en-US" dirty="0" smtClean="0"/>
              <a:t>的原理</a:t>
            </a:r>
            <a:endParaRPr lang="zh-CN" altLang="en-US" dirty="0"/>
          </a:p>
          <a:p>
            <a:pPr lvl="1"/>
            <a:r>
              <a:rPr lang="zh-CN" altLang="en-US" dirty="0" smtClean="0"/>
              <a:t>跨站</a:t>
            </a:r>
            <a:r>
              <a:rPr lang="zh-CN" altLang="en-US" dirty="0"/>
              <a:t>请求伪造漏洞的危害与</a:t>
            </a:r>
            <a:r>
              <a:rPr lang="zh-CN" altLang="en-US" dirty="0" smtClean="0"/>
              <a:t>防御</a:t>
            </a:r>
            <a:endParaRPr lang="zh-CN" altLang="en-US" dirty="0"/>
          </a:p>
          <a:p>
            <a:pPr lvl="2"/>
            <a:r>
              <a:rPr lang="zh-CN" altLang="en-US" dirty="0" smtClean="0"/>
              <a:t>了解</a:t>
            </a:r>
            <a:r>
              <a:rPr lang="en-US" altLang="zh-CN" dirty="0"/>
              <a:t>CSRF</a:t>
            </a:r>
            <a:r>
              <a:rPr lang="zh-CN" altLang="en-US" dirty="0"/>
              <a:t>漏洞与</a:t>
            </a:r>
            <a:r>
              <a:rPr lang="en-US" altLang="zh-CN" dirty="0"/>
              <a:t>XSS</a:t>
            </a:r>
            <a:r>
              <a:rPr lang="zh-CN" altLang="en-US" dirty="0"/>
              <a:t>漏洞的</a:t>
            </a:r>
            <a:r>
              <a:rPr lang="zh-CN" altLang="en-US" dirty="0" smtClean="0"/>
              <a:t>区别</a:t>
            </a:r>
            <a:endParaRPr lang="zh-CN" altLang="en-US" dirty="0"/>
          </a:p>
          <a:p>
            <a:pPr lvl="2"/>
            <a:r>
              <a:rPr lang="zh-CN" altLang="en-US" dirty="0" smtClean="0"/>
              <a:t>掌握</a:t>
            </a:r>
            <a:r>
              <a:rPr lang="en-US" altLang="zh-CN" dirty="0"/>
              <a:t>CSRF</a:t>
            </a:r>
            <a:r>
              <a:rPr lang="zh-CN" altLang="en-US" dirty="0"/>
              <a:t>漏洞的挖掘和修复</a:t>
            </a:r>
            <a:r>
              <a:rPr lang="zh-CN" altLang="en-US" dirty="0" smtClean="0"/>
              <a:t>方</a:t>
            </a:r>
            <a:endParaRPr lang="en-US" altLang="zh-CN" dirty="0"/>
          </a:p>
          <a:p>
            <a:pPr marL="0" indent="0">
              <a:buNone/>
            </a:pPr>
            <a:endParaRPr lang="en-US" altLang="zh-CN" dirty="0"/>
          </a:p>
        </p:txBody>
      </p:sp>
    </p:spTree>
    <p:extLst>
      <p:ext uri="{BB962C8B-B14F-4D97-AF65-F5344CB8AC3E}">
        <p14:creationId xmlns:p14="http://schemas.microsoft.com/office/powerpoint/2010/main" val="2073919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CSRF</a:t>
            </a:r>
            <a:r>
              <a:rPr kumimoji="1" lang="zh-CN" altLang="en-US" dirty="0" smtClean="0"/>
              <a:t>概念</a:t>
            </a:r>
            <a:endParaRPr kumimoji="1" lang="zh-CN" altLang="en-US" dirty="0"/>
          </a:p>
        </p:txBody>
      </p:sp>
      <p:sp>
        <p:nvSpPr>
          <p:cNvPr id="3" name="内容占位符 2"/>
          <p:cNvSpPr>
            <a:spLocks noGrp="1"/>
          </p:cNvSpPr>
          <p:nvPr>
            <p:ph idx="1"/>
          </p:nvPr>
        </p:nvSpPr>
        <p:spPr/>
        <p:txBody>
          <a:bodyPr/>
          <a:lstStyle/>
          <a:p>
            <a:r>
              <a:rPr lang="en-US" altLang="zh-CN" dirty="0"/>
              <a:t>CSRF </a:t>
            </a:r>
            <a:r>
              <a:rPr lang="zh-CN" altLang="zh-CN" dirty="0"/>
              <a:t>的全称是</a:t>
            </a:r>
            <a:r>
              <a:rPr lang="en-US" altLang="zh-CN" dirty="0"/>
              <a:t>Cross-site request forgery</a:t>
            </a:r>
            <a:r>
              <a:rPr lang="zh-CN" altLang="zh-CN" dirty="0"/>
              <a:t>，即跨站请求伪造，我们可以简单的理解这种漏洞为，攻击者利用被攻击者的身份发起了某些被攻击者原本不知情的网络请求。包括以被攻击者的身 份发布一条微博，以被攻击者的身份发布一条留言，以被攻击者的身份关注某个用户的微博等</a:t>
            </a:r>
            <a:r>
              <a:rPr lang="zh-CN" altLang="zh-CN" dirty="0" smtClean="0"/>
              <a:t>。</a:t>
            </a:r>
            <a:endParaRPr lang="zh-CN" altLang="en-US" dirty="0" smtClean="0"/>
          </a:p>
          <a:p>
            <a:r>
              <a:rPr lang="en-US" altLang="zh-CN" dirty="0"/>
              <a:t>CSRF</a:t>
            </a:r>
            <a:r>
              <a:rPr lang="zh-CN" altLang="en-US" dirty="0"/>
              <a:t>能够做的事情</a:t>
            </a:r>
            <a:r>
              <a:rPr lang="zh-CN" altLang="en-US" dirty="0" smtClean="0"/>
              <a:t>包括</a:t>
            </a:r>
          </a:p>
          <a:p>
            <a:pPr lvl="1"/>
            <a:r>
              <a:rPr lang="zh-CN" altLang="en-US" dirty="0"/>
              <a:t>以你名义发送</a:t>
            </a:r>
            <a:r>
              <a:rPr lang="zh-CN" altLang="en-US" dirty="0" smtClean="0"/>
              <a:t>邮件</a:t>
            </a:r>
          </a:p>
          <a:p>
            <a:pPr lvl="1"/>
            <a:r>
              <a:rPr lang="zh-CN" altLang="en-US" dirty="0" smtClean="0"/>
              <a:t>发消息</a:t>
            </a:r>
          </a:p>
          <a:p>
            <a:pPr lvl="1"/>
            <a:r>
              <a:rPr lang="zh-CN" altLang="en-US" dirty="0" smtClean="0"/>
              <a:t>盗取</a:t>
            </a:r>
            <a:r>
              <a:rPr lang="zh-CN" altLang="en-US" dirty="0"/>
              <a:t>你的</a:t>
            </a:r>
            <a:r>
              <a:rPr lang="zh-CN" altLang="en-US" dirty="0" smtClean="0"/>
              <a:t>账号</a:t>
            </a:r>
            <a:endParaRPr lang="zh-CN" altLang="en-US" dirty="0"/>
          </a:p>
          <a:p>
            <a:pPr lvl="1"/>
            <a:r>
              <a:rPr lang="zh-CN" altLang="en-US" dirty="0" smtClean="0"/>
              <a:t>购买商品</a:t>
            </a:r>
          </a:p>
          <a:p>
            <a:pPr lvl="1"/>
            <a:r>
              <a:rPr lang="zh-CN" altLang="en-US" dirty="0" smtClean="0"/>
              <a:t>虚拟</a:t>
            </a:r>
            <a:r>
              <a:rPr lang="zh-CN" altLang="en-US" dirty="0"/>
              <a:t>货币转账</a:t>
            </a:r>
            <a:endParaRPr lang="zh-CN" altLang="en-US" dirty="0" smtClean="0"/>
          </a:p>
        </p:txBody>
      </p:sp>
    </p:spTree>
    <p:extLst>
      <p:ext uri="{BB962C8B-B14F-4D97-AF65-F5344CB8AC3E}">
        <p14:creationId xmlns:p14="http://schemas.microsoft.com/office/powerpoint/2010/main" val="294290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CSRF</a:t>
            </a:r>
            <a:r>
              <a:rPr kumimoji="1" lang="zh-CN" altLang="en-US" dirty="0" smtClean="0"/>
              <a:t>原理图</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81" y="2306689"/>
            <a:ext cx="1152128" cy="115212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1459" y="1772816"/>
            <a:ext cx="2912443" cy="2415614"/>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6400" y="1268760"/>
            <a:ext cx="1219200" cy="1219200"/>
          </a:xfrm>
          <a:prstGeom prst="rect">
            <a:avLst/>
          </a:prstGeom>
        </p:spPr>
      </p:pic>
      <p:sp>
        <p:nvSpPr>
          <p:cNvPr id="7" name="燕尾形箭头 6"/>
          <p:cNvSpPr/>
          <p:nvPr/>
        </p:nvSpPr>
        <p:spPr>
          <a:xfrm>
            <a:off x="1815734" y="2174268"/>
            <a:ext cx="1319200" cy="627383"/>
          </a:xfrm>
          <a:prstGeom prst="notchedRightArrow">
            <a:avLst>
              <a:gd name="adj1" fmla="val 50000"/>
              <a:gd name="adj2" fmla="val 60729"/>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访问网站</a:t>
            </a:r>
            <a:r>
              <a:rPr kumimoji="1" lang="en-US" altLang="zh-CN" sz="1200" b="1" dirty="0" smtClean="0"/>
              <a:t>A</a:t>
            </a:r>
            <a:endParaRPr kumimoji="1" lang="zh-CN" altLang="en-US" sz="1200" b="1" dirty="0"/>
          </a:p>
        </p:txBody>
      </p:sp>
      <p:sp>
        <p:nvSpPr>
          <p:cNvPr id="8" name="圆角矩形标注 7"/>
          <p:cNvSpPr/>
          <p:nvPr/>
        </p:nvSpPr>
        <p:spPr>
          <a:xfrm>
            <a:off x="10287001" y="2668351"/>
            <a:ext cx="1065583" cy="400609"/>
          </a:xfrm>
          <a:prstGeom prst="wedgeRoundRectCallout">
            <a:avLst>
              <a:gd name="adj1" fmla="val -31186"/>
              <a:gd name="adj2" fmla="val -83901"/>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网站</a:t>
            </a:r>
            <a:r>
              <a:rPr kumimoji="1" lang="en-US" altLang="zh-CN" sz="1200" b="1" dirty="0" smtClean="0"/>
              <a:t>A</a:t>
            </a:r>
            <a:endParaRPr kumimoji="1" lang="zh-CN" altLang="en-US" sz="1200" b="1" dirty="0"/>
          </a:p>
        </p:txBody>
      </p:sp>
      <p:sp>
        <p:nvSpPr>
          <p:cNvPr id="9" name="燕尾形箭头 8"/>
          <p:cNvSpPr/>
          <p:nvPr/>
        </p:nvSpPr>
        <p:spPr>
          <a:xfrm rot="21081853">
            <a:off x="6415490" y="1544400"/>
            <a:ext cx="2759695" cy="627383"/>
          </a:xfrm>
          <a:prstGeom prst="notchedRightArrow">
            <a:avLst>
              <a:gd name="adj1" fmla="val 50000"/>
              <a:gd name="adj2" fmla="val 60729"/>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发送请求（登陆）</a:t>
            </a:r>
            <a:endParaRPr kumimoji="1" lang="zh-CN" altLang="en-US" sz="1200" b="1" dirty="0"/>
          </a:p>
        </p:txBody>
      </p:sp>
      <p:sp>
        <p:nvSpPr>
          <p:cNvPr id="10" name="燕尾形箭头 9"/>
          <p:cNvSpPr/>
          <p:nvPr/>
        </p:nvSpPr>
        <p:spPr>
          <a:xfrm rot="21081853" flipH="1">
            <a:off x="6487891" y="2043261"/>
            <a:ext cx="2690497" cy="627383"/>
          </a:xfrm>
          <a:prstGeom prst="notchedRightArrow">
            <a:avLst>
              <a:gd name="adj1" fmla="val 50000"/>
              <a:gd name="adj2" fmla="val 60729"/>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提供</a:t>
            </a:r>
            <a:r>
              <a:rPr kumimoji="1" lang="en-US" altLang="zh-CN" sz="1200" b="1" dirty="0" smtClean="0"/>
              <a:t>Cookie</a:t>
            </a:r>
            <a:endParaRPr kumimoji="1" lang="zh-CN" altLang="en-US" sz="1200" b="1" dirty="0"/>
          </a:p>
        </p:txBody>
      </p:sp>
      <p:pic>
        <p:nvPicPr>
          <p:cNvPr id="11" name="图片 10"/>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335360" y="4797152"/>
            <a:ext cx="1152128" cy="1152128"/>
          </a:xfrm>
          <a:prstGeom prst="rect">
            <a:avLst/>
          </a:prstGeom>
        </p:spPr>
      </p:pic>
      <p:sp>
        <p:nvSpPr>
          <p:cNvPr id="12" name="圆角矩形标注 11"/>
          <p:cNvSpPr/>
          <p:nvPr/>
        </p:nvSpPr>
        <p:spPr>
          <a:xfrm>
            <a:off x="954696" y="6021288"/>
            <a:ext cx="1065583" cy="400609"/>
          </a:xfrm>
          <a:prstGeom prst="wedgeRoundRectCallout">
            <a:avLst>
              <a:gd name="adj1" fmla="val -31186"/>
              <a:gd name="adj2" fmla="val -83901"/>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黑客</a:t>
            </a:r>
            <a:endParaRPr kumimoji="1" lang="zh-CN" altLang="en-US" sz="1200" b="1" dirty="0"/>
          </a:p>
        </p:txBody>
      </p:sp>
      <p:sp>
        <p:nvSpPr>
          <p:cNvPr id="13" name="燕尾形箭头 12"/>
          <p:cNvSpPr/>
          <p:nvPr/>
        </p:nvSpPr>
        <p:spPr>
          <a:xfrm rot="16200000">
            <a:off x="263691" y="3844549"/>
            <a:ext cx="1319200" cy="627383"/>
          </a:xfrm>
          <a:prstGeom prst="notchedRightArrow">
            <a:avLst>
              <a:gd name="adj1" fmla="val 50000"/>
              <a:gd name="adj2" fmla="val 60729"/>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提供网站</a:t>
            </a:r>
            <a:r>
              <a:rPr kumimoji="1" lang="en-US" altLang="zh-CN" sz="1200" b="1" dirty="0" smtClean="0"/>
              <a:t>H</a:t>
            </a:r>
            <a:endParaRPr kumimoji="1" lang="zh-CN" altLang="en-US" sz="1200" b="1" dirty="0"/>
          </a:p>
        </p:txBody>
      </p:sp>
      <p:sp>
        <p:nvSpPr>
          <p:cNvPr id="14" name="七边形 13"/>
          <p:cNvSpPr/>
          <p:nvPr/>
        </p:nvSpPr>
        <p:spPr>
          <a:xfrm>
            <a:off x="2317003" y="1974082"/>
            <a:ext cx="316662" cy="288032"/>
          </a:xfrm>
          <a:prstGeom prst="heptagon">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b="1" dirty="0" smtClean="0"/>
              <a:t>1</a:t>
            </a:r>
            <a:endParaRPr kumimoji="1" lang="zh-CN" altLang="en-US" b="1" dirty="0"/>
          </a:p>
        </p:txBody>
      </p:sp>
      <p:sp>
        <p:nvSpPr>
          <p:cNvPr id="15" name="七边形 14"/>
          <p:cNvSpPr/>
          <p:nvPr/>
        </p:nvSpPr>
        <p:spPr>
          <a:xfrm>
            <a:off x="6745206" y="1844824"/>
            <a:ext cx="316662" cy="288032"/>
          </a:xfrm>
          <a:prstGeom prst="heptagon">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b="1"/>
              <a:t>2</a:t>
            </a:r>
            <a:endParaRPr kumimoji="1" lang="zh-CN" altLang="en-US" b="1" dirty="0"/>
          </a:p>
        </p:txBody>
      </p:sp>
      <p:sp>
        <p:nvSpPr>
          <p:cNvPr id="16" name="七边形 15"/>
          <p:cNvSpPr/>
          <p:nvPr/>
        </p:nvSpPr>
        <p:spPr>
          <a:xfrm>
            <a:off x="8329382" y="2060848"/>
            <a:ext cx="316662" cy="288032"/>
          </a:xfrm>
          <a:prstGeom prst="heptagon">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b="1" dirty="0"/>
              <a:t>3</a:t>
            </a:r>
            <a:endParaRPr kumimoji="1" lang="zh-CN" altLang="en-US" b="1" dirty="0"/>
          </a:p>
        </p:txBody>
      </p:sp>
      <p:sp>
        <p:nvSpPr>
          <p:cNvPr id="17" name="圆角矩形标注 16"/>
          <p:cNvSpPr/>
          <p:nvPr/>
        </p:nvSpPr>
        <p:spPr>
          <a:xfrm>
            <a:off x="5361483" y="1268760"/>
            <a:ext cx="1065583" cy="400609"/>
          </a:xfrm>
          <a:prstGeom prst="wedgeRoundRectCallout">
            <a:avLst>
              <a:gd name="adj1" fmla="val -36782"/>
              <a:gd name="adj2" fmla="val 87288"/>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获取网站</a:t>
            </a:r>
            <a:r>
              <a:rPr kumimoji="1" lang="en-US" altLang="zh-CN" sz="1200" b="1" dirty="0" smtClean="0"/>
              <a:t>A</a:t>
            </a:r>
            <a:r>
              <a:rPr kumimoji="1" lang="zh-CN" altLang="en-US" sz="1200" b="1" dirty="0" smtClean="0"/>
              <a:t> </a:t>
            </a:r>
            <a:r>
              <a:rPr kumimoji="1" lang="en-US" altLang="zh-CN" sz="1200" b="1" dirty="0" smtClean="0"/>
              <a:t>Cookie</a:t>
            </a:r>
            <a:endParaRPr kumimoji="1" lang="zh-CN" altLang="en-US" sz="1200" b="1" dirty="0"/>
          </a:p>
        </p:txBody>
      </p:sp>
      <p:sp>
        <p:nvSpPr>
          <p:cNvPr id="18" name="七边形 17"/>
          <p:cNvSpPr/>
          <p:nvPr/>
        </p:nvSpPr>
        <p:spPr>
          <a:xfrm>
            <a:off x="5792869" y="944428"/>
            <a:ext cx="316662" cy="288032"/>
          </a:xfrm>
          <a:prstGeom prst="heptagon">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b="1" dirty="0"/>
              <a:t>4</a:t>
            </a:r>
            <a:endParaRPr kumimoji="1" lang="zh-CN" altLang="en-US" b="1" dirty="0"/>
          </a:p>
        </p:txBody>
      </p:sp>
      <p:sp>
        <p:nvSpPr>
          <p:cNvPr id="19" name="七边形 18"/>
          <p:cNvSpPr/>
          <p:nvPr/>
        </p:nvSpPr>
        <p:spPr>
          <a:xfrm>
            <a:off x="351139" y="4158240"/>
            <a:ext cx="316662" cy="288032"/>
          </a:xfrm>
          <a:prstGeom prst="heptagon">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b="1" dirty="0"/>
              <a:t>5</a:t>
            </a:r>
            <a:endParaRPr kumimoji="1" lang="zh-CN" altLang="en-US" b="1" dirty="0"/>
          </a:p>
        </p:txBody>
      </p:sp>
      <p:sp>
        <p:nvSpPr>
          <p:cNvPr id="20" name="燕尾形箭头 19"/>
          <p:cNvSpPr/>
          <p:nvPr/>
        </p:nvSpPr>
        <p:spPr>
          <a:xfrm>
            <a:off x="1815734" y="3050480"/>
            <a:ext cx="1319200" cy="627383"/>
          </a:xfrm>
          <a:prstGeom prst="notchedRightArrow">
            <a:avLst>
              <a:gd name="adj1" fmla="val 50000"/>
              <a:gd name="adj2" fmla="val 60729"/>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访问网站</a:t>
            </a:r>
            <a:r>
              <a:rPr kumimoji="1" lang="en-US" altLang="zh-CN" sz="1200" b="1" dirty="0" smtClean="0"/>
              <a:t>H</a:t>
            </a:r>
            <a:endParaRPr kumimoji="1" lang="zh-CN" altLang="en-US" sz="1200" b="1" dirty="0"/>
          </a:p>
        </p:txBody>
      </p:sp>
      <p:sp>
        <p:nvSpPr>
          <p:cNvPr id="21" name="七边形 20"/>
          <p:cNvSpPr/>
          <p:nvPr/>
        </p:nvSpPr>
        <p:spPr>
          <a:xfrm>
            <a:off x="2317003" y="3638660"/>
            <a:ext cx="316662" cy="288032"/>
          </a:xfrm>
          <a:prstGeom prst="heptagon">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b="1" dirty="0" smtClean="0"/>
              <a:t>6</a:t>
            </a:r>
            <a:endParaRPr kumimoji="1" lang="zh-CN" altLang="en-US" b="1" dirty="0" smtClean="0"/>
          </a:p>
        </p:txBody>
      </p:sp>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6400" y="3836672"/>
            <a:ext cx="1219200" cy="1219200"/>
          </a:xfrm>
          <a:prstGeom prst="rect">
            <a:avLst/>
          </a:prstGeom>
        </p:spPr>
      </p:pic>
      <p:sp>
        <p:nvSpPr>
          <p:cNvPr id="23" name="圆角矩形标注 22"/>
          <p:cNvSpPr/>
          <p:nvPr/>
        </p:nvSpPr>
        <p:spPr>
          <a:xfrm>
            <a:off x="10306000" y="5354352"/>
            <a:ext cx="1065583" cy="400609"/>
          </a:xfrm>
          <a:prstGeom prst="wedgeRoundRectCallout">
            <a:avLst>
              <a:gd name="adj1" fmla="val -31186"/>
              <a:gd name="adj2" fmla="val -83901"/>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黑客网站</a:t>
            </a:r>
            <a:r>
              <a:rPr kumimoji="1" lang="en-US" altLang="zh-CN" sz="1200" b="1" dirty="0" smtClean="0"/>
              <a:t>H</a:t>
            </a:r>
            <a:endParaRPr kumimoji="1" lang="zh-CN" altLang="en-US" sz="1200" b="1" dirty="0"/>
          </a:p>
        </p:txBody>
      </p:sp>
      <p:sp>
        <p:nvSpPr>
          <p:cNvPr id="24" name="圆角矩形标注 23"/>
          <p:cNvSpPr/>
          <p:nvPr/>
        </p:nvSpPr>
        <p:spPr>
          <a:xfrm>
            <a:off x="216902" y="1688627"/>
            <a:ext cx="1065583" cy="400609"/>
          </a:xfrm>
          <a:prstGeom prst="wedgeRoundRectCallout">
            <a:avLst>
              <a:gd name="adj1" fmla="val 4258"/>
              <a:gd name="adj2" fmla="val 99693"/>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受害者</a:t>
            </a:r>
            <a:endParaRPr kumimoji="1" lang="zh-CN" altLang="en-US" sz="1200" b="1" dirty="0"/>
          </a:p>
        </p:txBody>
      </p:sp>
      <p:sp>
        <p:nvSpPr>
          <p:cNvPr id="25" name="燕尾形箭头 24"/>
          <p:cNvSpPr/>
          <p:nvPr/>
        </p:nvSpPr>
        <p:spPr>
          <a:xfrm rot="578457">
            <a:off x="6381038" y="3534590"/>
            <a:ext cx="3033746" cy="627383"/>
          </a:xfrm>
          <a:prstGeom prst="notchedRightArrow">
            <a:avLst>
              <a:gd name="adj1" fmla="val 50000"/>
              <a:gd name="adj2" fmla="val 60729"/>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发送请求</a:t>
            </a:r>
            <a:endParaRPr kumimoji="1" lang="zh-CN" altLang="en-US" sz="1200" b="1" dirty="0"/>
          </a:p>
        </p:txBody>
      </p:sp>
      <p:sp>
        <p:nvSpPr>
          <p:cNvPr id="26" name="七边形 25"/>
          <p:cNvSpPr/>
          <p:nvPr/>
        </p:nvSpPr>
        <p:spPr>
          <a:xfrm>
            <a:off x="6742117" y="3533847"/>
            <a:ext cx="316662" cy="288032"/>
          </a:xfrm>
          <a:prstGeom prst="heptagon">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b="1" dirty="0"/>
              <a:t>7</a:t>
            </a:r>
            <a:endParaRPr kumimoji="1" lang="zh-CN" altLang="en-US" b="1" dirty="0"/>
          </a:p>
        </p:txBody>
      </p:sp>
      <p:sp>
        <p:nvSpPr>
          <p:cNvPr id="27" name="燕尾形箭头 26"/>
          <p:cNvSpPr/>
          <p:nvPr/>
        </p:nvSpPr>
        <p:spPr>
          <a:xfrm rot="578457" flipH="1">
            <a:off x="6316639" y="4081462"/>
            <a:ext cx="3029612" cy="627383"/>
          </a:xfrm>
          <a:prstGeom prst="notchedRightArrow">
            <a:avLst>
              <a:gd name="adj1" fmla="val 50000"/>
              <a:gd name="adj2" fmla="val 60729"/>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返回恶意代码</a:t>
            </a:r>
            <a:endParaRPr kumimoji="1" lang="zh-CN" altLang="en-US" sz="1200" b="1" dirty="0"/>
          </a:p>
        </p:txBody>
      </p:sp>
      <p:sp>
        <p:nvSpPr>
          <p:cNvPr id="28" name="七边形 27"/>
          <p:cNvSpPr/>
          <p:nvPr/>
        </p:nvSpPr>
        <p:spPr>
          <a:xfrm>
            <a:off x="8434868" y="4394232"/>
            <a:ext cx="316662" cy="288032"/>
          </a:xfrm>
          <a:prstGeom prst="heptagon">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b="1" dirty="0" smtClean="0"/>
              <a:t>8</a:t>
            </a:r>
            <a:endParaRPr kumimoji="1" lang="zh-CN" altLang="en-US" b="1" dirty="0" smtClean="0"/>
          </a:p>
        </p:txBody>
      </p:sp>
      <p:sp>
        <p:nvSpPr>
          <p:cNvPr id="29" name="燕尾形箭头 28"/>
          <p:cNvSpPr/>
          <p:nvPr/>
        </p:nvSpPr>
        <p:spPr>
          <a:xfrm rot="21081853">
            <a:off x="6656539" y="2533157"/>
            <a:ext cx="2759695" cy="627383"/>
          </a:xfrm>
          <a:prstGeom prst="notchedRightArrow">
            <a:avLst>
              <a:gd name="adj1" fmla="val 50000"/>
              <a:gd name="adj2" fmla="val 60729"/>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发送请求（登陆）</a:t>
            </a:r>
            <a:endParaRPr kumimoji="1" lang="zh-CN" altLang="en-US" sz="1200" b="1" dirty="0"/>
          </a:p>
        </p:txBody>
      </p:sp>
      <p:sp>
        <p:nvSpPr>
          <p:cNvPr id="31" name="七边形 30"/>
          <p:cNvSpPr/>
          <p:nvPr/>
        </p:nvSpPr>
        <p:spPr>
          <a:xfrm>
            <a:off x="6900448" y="2860981"/>
            <a:ext cx="316662" cy="288032"/>
          </a:xfrm>
          <a:prstGeom prst="heptagon">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kumimoji="1" lang="en-US" altLang="zh-CN" b="1" dirty="0" smtClean="0"/>
              <a:t>10</a:t>
            </a:r>
            <a:endParaRPr kumimoji="1" lang="zh-CN" altLang="en-US" b="1" dirty="0"/>
          </a:p>
        </p:txBody>
      </p:sp>
      <p:sp>
        <p:nvSpPr>
          <p:cNvPr id="32" name="圆角矩形标注 31"/>
          <p:cNvSpPr/>
          <p:nvPr/>
        </p:nvSpPr>
        <p:spPr>
          <a:xfrm>
            <a:off x="4885617" y="4245967"/>
            <a:ext cx="1065583" cy="712138"/>
          </a:xfrm>
          <a:prstGeom prst="wedgeRoundRectCallout">
            <a:avLst>
              <a:gd name="adj1" fmla="val -31186"/>
              <a:gd name="adj2" fmla="val -83901"/>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运行网站</a:t>
            </a:r>
            <a:r>
              <a:rPr kumimoji="1" lang="en-US" altLang="zh-CN" sz="1200" b="1" dirty="0" smtClean="0"/>
              <a:t>H</a:t>
            </a:r>
            <a:r>
              <a:rPr kumimoji="1" lang="zh-CN" altLang="en-US" sz="1200" b="1" dirty="0" smtClean="0"/>
              <a:t>中</a:t>
            </a:r>
            <a:r>
              <a:rPr kumimoji="1" lang="en-US" altLang="zh-CN" sz="1200" b="1" dirty="0" smtClean="0"/>
              <a:t>JS</a:t>
            </a:r>
            <a:r>
              <a:rPr kumimoji="1" lang="zh-CN" altLang="en-US" sz="1200" b="1" dirty="0" smtClean="0"/>
              <a:t>代码</a:t>
            </a:r>
          </a:p>
          <a:p>
            <a:pPr algn="ctr"/>
            <a:r>
              <a:rPr kumimoji="1" lang="zh-CN" altLang="en-US" sz="1200" b="1" dirty="0" smtClean="0"/>
              <a:t>提交请求</a:t>
            </a:r>
            <a:endParaRPr kumimoji="1" lang="zh-CN" altLang="en-US" sz="1200" b="1" dirty="0"/>
          </a:p>
        </p:txBody>
      </p:sp>
      <p:sp>
        <p:nvSpPr>
          <p:cNvPr id="33" name="七边形 32"/>
          <p:cNvSpPr/>
          <p:nvPr/>
        </p:nvSpPr>
        <p:spPr>
          <a:xfrm>
            <a:off x="5232688" y="5017097"/>
            <a:ext cx="316662" cy="288032"/>
          </a:xfrm>
          <a:prstGeom prst="heptagon">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b="1" dirty="0"/>
              <a:t>9</a:t>
            </a:r>
            <a:endParaRPr kumimoji="1" lang="zh-CN" altLang="en-US" b="1" dirty="0"/>
          </a:p>
        </p:txBody>
      </p:sp>
    </p:spTree>
    <p:extLst>
      <p:ext uri="{BB962C8B-B14F-4D97-AF65-F5344CB8AC3E}">
        <p14:creationId xmlns:p14="http://schemas.microsoft.com/office/powerpoint/2010/main" val="49970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CSRF</a:t>
            </a:r>
            <a:r>
              <a:rPr kumimoji="1" lang="zh-CN" altLang="en-US" dirty="0" smtClean="0"/>
              <a:t>漏洞产生的原理说明</a:t>
            </a:r>
            <a:endParaRPr kumimoji="1" lang="zh-CN" altLang="en-US" dirty="0"/>
          </a:p>
        </p:txBody>
      </p:sp>
      <p:sp>
        <p:nvSpPr>
          <p:cNvPr id="3" name="内容占位符 2"/>
          <p:cNvSpPr>
            <a:spLocks noGrp="1"/>
          </p:cNvSpPr>
          <p:nvPr>
            <p:ph idx="1"/>
          </p:nvPr>
        </p:nvSpPr>
        <p:spPr/>
        <p:txBody>
          <a:bodyPr/>
          <a:lstStyle/>
          <a:p>
            <a:r>
              <a:rPr kumimoji="1" lang="zh-CN" altLang="en-US" dirty="0" smtClean="0"/>
              <a:t>跟其它漏洞不同，此类漏洞需要特定的条件。</a:t>
            </a:r>
          </a:p>
          <a:p>
            <a:pPr lvl="1"/>
            <a:r>
              <a:rPr kumimoji="1" lang="zh-CN" altLang="en-US" dirty="0" smtClean="0"/>
              <a:t>受害者必须登陆过网站（或者有权限）</a:t>
            </a:r>
          </a:p>
          <a:p>
            <a:pPr lvl="1"/>
            <a:r>
              <a:rPr kumimoji="1" lang="zh-CN" altLang="en-US" dirty="0" smtClean="0"/>
              <a:t>攻击者（或黑客）提供的恶意链接受害者必须打开</a:t>
            </a:r>
          </a:p>
          <a:p>
            <a:pPr lvl="1"/>
            <a:r>
              <a:rPr kumimoji="1" lang="zh-CN" altLang="en-US" dirty="0" smtClean="0"/>
              <a:t>网站除了验证</a:t>
            </a:r>
            <a:r>
              <a:rPr kumimoji="1" lang="en-US" altLang="zh-CN" dirty="0" smtClean="0"/>
              <a:t>Cookie</a:t>
            </a:r>
            <a:r>
              <a:rPr kumimoji="1" lang="zh-CN" altLang="en-US" dirty="0" smtClean="0"/>
              <a:t>，没有特殊验证方法</a:t>
            </a:r>
          </a:p>
          <a:p>
            <a:r>
              <a:rPr kumimoji="1" lang="zh-CN" altLang="en-US" dirty="0" smtClean="0"/>
              <a:t>满足上面条件时，会利用到</a:t>
            </a:r>
            <a:r>
              <a:rPr kumimoji="1" lang="en-US" altLang="zh-CN" dirty="0" smtClean="0"/>
              <a:t>CSRF</a:t>
            </a:r>
            <a:r>
              <a:rPr kumimoji="1" lang="zh-CN" altLang="en-US" dirty="0" smtClean="0"/>
              <a:t>漏洞。</a:t>
            </a:r>
            <a:endParaRPr kumimoji="1" lang="zh-CN" altLang="en-US" dirty="0"/>
          </a:p>
        </p:txBody>
      </p:sp>
    </p:spTree>
    <p:extLst>
      <p:ext uri="{BB962C8B-B14F-4D97-AF65-F5344CB8AC3E}">
        <p14:creationId xmlns:p14="http://schemas.microsoft.com/office/powerpoint/2010/main" val="99655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请求伪造漏洞</a:t>
            </a:r>
            <a:endParaRPr kumimoji="1" lang="zh-CN" altLang="en-US"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767408" y="1196752"/>
            <a:ext cx="9361040" cy="4830650"/>
          </a:xfrm>
          <a:prstGeom prst="rect">
            <a:avLst/>
          </a:prstGeom>
        </p:spPr>
      </p:pic>
    </p:spTree>
    <p:extLst>
      <p:ext uri="{BB962C8B-B14F-4D97-AF65-F5344CB8AC3E}">
        <p14:creationId xmlns:p14="http://schemas.microsoft.com/office/powerpoint/2010/main" val="551599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SSRF</a:t>
            </a:r>
            <a:r>
              <a:rPr kumimoji="1" lang="zh-CN" altLang="en-US" dirty="0" smtClean="0"/>
              <a:t>漏洞</a:t>
            </a:r>
            <a:endParaRPr kumimoji="1" lang="zh-CN" altLang="en-US" dirty="0"/>
          </a:p>
        </p:txBody>
      </p:sp>
    </p:spTree>
    <p:extLst>
      <p:ext uri="{BB962C8B-B14F-4D97-AF65-F5344CB8AC3E}">
        <p14:creationId xmlns:p14="http://schemas.microsoft.com/office/powerpoint/2010/main" val="1819151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SSRF</a:t>
            </a:r>
            <a:r>
              <a:rPr kumimoji="1" lang="zh-CN" altLang="en-US" dirty="0" smtClean="0"/>
              <a:t>漏洞</a:t>
            </a:r>
            <a:endParaRPr kumimoji="1" lang="zh-CN" altLang="en-US" dirty="0"/>
          </a:p>
        </p:txBody>
      </p:sp>
      <p:sp>
        <p:nvSpPr>
          <p:cNvPr id="3" name="内容占位符 2"/>
          <p:cNvSpPr>
            <a:spLocks noGrp="1"/>
          </p:cNvSpPr>
          <p:nvPr>
            <p:ph idx="1"/>
          </p:nvPr>
        </p:nvSpPr>
        <p:spPr/>
        <p:txBody>
          <a:bodyPr/>
          <a:lstStyle/>
          <a:p>
            <a:r>
              <a:rPr kumimoji="1" lang="zh-CN" altLang="en-US" dirty="0" smtClean="0"/>
              <a:t>通过本知识域，我们会：</a:t>
            </a:r>
          </a:p>
          <a:p>
            <a:pPr lvl="1"/>
            <a:r>
              <a:rPr lang="zh-CN" altLang="en-US" dirty="0" smtClean="0"/>
              <a:t>服务器请求伪造漏洞概念</a:t>
            </a:r>
          </a:p>
          <a:p>
            <a:pPr lvl="2"/>
            <a:r>
              <a:rPr lang="zh-CN" altLang="en-US" dirty="0" smtClean="0"/>
              <a:t>了解什么是</a:t>
            </a:r>
            <a:r>
              <a:rPr lang="en-US" altLang="zh-CN" dirty="0" smtClean="0"/>
              <a:t>SSRF</a:t>
            </a:r>
            <a:r>
              <a:rPr lang="zh-CN" altLang="en-US" dirty="0" smtClean="0"/>
              <a:t>漏洞</a:t>
            </a:r>
          </a:p>
          <a:p>
            <a:pPr lvl="2"/>
            <a:r>
              <a:rPr lang="zh-CN" altLang="en-US" dirty="0" smtClean="0"/>
              <a:t>了解利用</a:t>
            </a:r>
            <a:r>
              <a:rPr lang="en-US" altLang="zh-CN" dirty="0" smtClean="0"/>
              <a:t>SSRF</a:t>
            </a:r>
            <a:r>
              <a:rPr lang="zh-CN" altLang="en-US" dirty="0" smtClean="0"/>
              <a:t>漏洞进行端口探测的方法</a:t>
            </a:r>
          </a:p>
          <a:p>
            <a:pPr lvl="1"/>
            <a:r>
              <a:rPr lang="zh-CN" altLang="en-US" dirty="0"/>
              <a:t>服务器请求伪造</a:t>
            </a:r>
            <a:r>
              <a:rPr lang="zh-CN" altLang="en-US" dirty="0" smtClean="0"/>
              <a:t>漏洞的检测与防护</a:t>
            </a:r>
            <a:endParaRPr lang="zh-CN" altLang="en-US" dirty="0"/>
          </a:p>
          <a:p>
            <a:pPr lvl="2"/>
            <a:r>
              <a:rPr lang="zh-CN" altLang="en-US" dirty="0" smtClean="0"/>
              <a:t>掌握</a:t>
            </a:r>
            <a:r>
              <a:rPr lang="en-US" altLang="zh-CN" dirty="0"/>
              <a:t>SSRF</a:t>
            </a:r>
            <a:r>
              <a:rPr lang="zh-CN" altLang="en-US" dirty="0"/>
              <a:t>漏洞的检测方法 </a:t>
            </a:r>
          </a:p>
          <a:p>
            <a:pPr lvl="2"/>
            <a:r>
              <a:rPr lang="zh-CN" altLang="en-US" dirty="0" smtClean="0"/>
              <a:t>了解</a:t>
            </a:r>
            <a:r>
              <a:rPr lang="en-US" altLang="zh-CN" dirty="0"/>
              <a:t>SSRF</a:t>
            </a:r>
            <a:r>
              <a:rPr lang="zh-CN" altLang="en-US" dirty="0"/>
              <a:t>漏洞的修复方法 </a:t>
            </a:r>
            <a:endParaRPr lang="en-US" altLang="zh-CN" dirty="0"/>
          </a:p>
          <a:p>
            <a:pPr marL="0" indent="0">
              <a:buNone/>
            </a:pPr>
            <a:endParaRPr lang="en-US" altLang="zh-CN" dirty="0"/>
          </a:p>
        </p:txBody>
      </p:sp>
    </p:spTree>
    <p:extLst>
      <p:ext uri="{BB962C8B-B14F-4D97-AF65-F5344CB8AC3E}">
        <p14:creationId xmlns:p14="http://schemas.microsoft.com/office/powerpoint/2010/main" val="915979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服务器请求伪造漏洞概念</a:t>
            </a:r>
          </a:p>
        </p:txBody>
      </p:sp>
      <p:sp>
        <p:nvSpPr>
          <p:cNvPr id="3" name="内容占位符 2"/>
          <p:cNvSpPr>
            <a:spLocks noGrp="1"/>
          </p:cNvSpPr>
          <p:nvPr>
            <p:ph idx="1"/>
          </p:nvPr>
        </p:nvSpPr>
        <p:spPr/>
        <p:txBody>
          <a:bodyPr/>
          <a:lstStyle/>
          <a:p>
            <a:pPr latinLnBrk="0"/>
            <a:r>
              <a:rPr lang="zh-CN" altLang="en-US" dirty="0"/>
              <a:t>是一种由攻击者构造形成由</a:t>
            </a:r>
            <a:r>
              <a:rPr lang="zh-CN" altLang="en-US" dirty="0" smtClean="0"/>
              <a:t>服务端发起</a:t>
            </a:r>
            <a:r>
              <a:rPr lang="zh-CN" altLang="en-US" dirty="0"/>
              <a:t>请求的一个安全</a:t>
            </a:r>
            <a:r>
              <a:rPr lang="zh-CN" altLang="en-US" dirty="0" smtClean="0"/>
              <a:t>漏洞</a:t>
            </a:r>
          </a:p>
          <a:p>
            <a:pPr latinLnBrk="0"/>
            <a:r>
              <a:rPr lang="zh-CN" altLang="en-US" dirty="0"/>
              <a:t>一般情况下</a:t>
            </a:r>
            <a:r>
              <a:rPr lang="zh-CN" altLang="en-US" dirty="0" smtClean="0"/>
              <a:t>，</a:t>
            </a:r>
            <a:r>
              <a:rPr lang="en-US" altLang="zh-CN" dirty="0" smtClean="0"/>
              <a:t>SSRF</a:t>
            </a:r>
            <a:r>
              <a:rPr lang="zh-CN" altLang="en-US" dirty="0" smtClean="0"/>
              <a:t>攻击</a:t>
            </a:r>
            <a:r>
              <a:rPr lang="zh-CN" altLang="en-US" dirty="0"/>
              <a:t>的目标是从外网无法访问的内部</a:t>
            </a:r>
            <a:r>
              <a:rPr lang="zh-CN" altLang="en-US" dirty="0" smtClean="0"/>
              <a:t>系统</a:t>
            </a:r>
            <a:endParaRPr lang="en-US" altLang="zh-CN" dirty="0" smtClean="0"/>
          </a:p>
          <a:p>
            <a:pPr latinLnBrk="0"/>
            <a:r>
              <a:rPr lang="zh-CN" altLang="en-US" dirty="0"/>
              <a:t>可以对外网、内网、本地进行端口扫描，某些情况下端口</a:t>
            </a:r>
            <a:r>
              <a:rPr lang="zh-CN" altLang="en-US" dirty="0" smtClean="0"/>
              <a:t>的</a:t>
            </a:r>
            <a:r>
              <a:rPr lang="en-US" altLang="zh-CN" dirty="0" smtClean="0"/>
              <a:t>Banner</a:t>
            </a:r>
            <a:r>
              <a:rPr lang="zh-CN" altLang="en-US" dirty="0" smtClean="0"/>
              <a:t>会</a:t>
            </a:r>
            <a:r>
              <a:rPr lang="zh-CN" altLang="en-US" dirty="0"/>
              <a:t>回显出来（</a:t>
            </a:r>
            <a:r>
              <a:rPr lang="zh-CN" altLang="en-US" dirty="0" smtClean="0"/>
              <a:t>比如</a:t>
            </a:r>
            <a:r>
              <a:rPr lang="en-US" altLang="zh-CN" dirty="0" smtClean="0"/>
              <a:t>3306</a:t>
            </a:r>
            <a:r>
              <a:rPr lang="zh-CN" altLang="en-US" dirty="0" smtClean="0"/>
              <a:t>的</a:t>
            </a:r>
            <a:r>
              <a:rPr lang="zh-CN" altLang="en-US" dirty="0"/>
              <a:t>）</a:t>
            </a:r>
          </a:p>
          <a:p>
            <a:pPr latinLnBrk="0"/>
            <a:r>
              <a:rPr lang="zh-CN" altLang="en-US" dirty="0" smtClean="0"/>
              <a:t>使用</a:t>
            </a:r>
            <a:r>
              <a:rPr lang="en-US" altLang="zh-CN" dirty="0" smtClean="0"/>
              <a:t>file:///</a:t>
            </a:r>
            <a:r>
              <a:rPr lang="zh-CN" altLang="en-US" dirty="0" smtClean="0"/>
              <a:t>协议</a:t>
            </a:r>
            <a:r>
              <a:rPr lang="zh-CN" altLang="en-US" dirty="0"/>
              <a:t>读取本地</a:t>
            </a:r>
            <a:r>
              <a:rPr lang="zh-CN" altLang="en-US" dirty="0" smtClean="0"/>
              <a:t>文件</a:t>
            </a:r>
          </a:p>
          <a:p>
            <a:pPr latinLnBrk="0"/>
            <a:endParaRPr lang="zh-CN" altLang="en-US" dirty="0"/>
          </a:p>
          <a:p>
            <a:pPr latinLnBrk="0"/>
            <a:endParaRPr lang="zh-CN" altLang="en-US" dirty="0"/>
          </a:p>
          <a:p>
            <a:endParaRPr kumimoji="1" lang="zh-CN" altLang="en-US" dirty="0"/>
          </a:p>
        </p:txBody>
      </p:sp>
    </p:spTree>
    <p:extLst>
      <p:ext uri="{BB962C8B-B14F-4D97-AF65-F5344CB8AC3E}">
        <p14:creationId xmlns:p14="http://schemas.microsoft.com/office/powerpoint/2010/main" val="136907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SSRF</a:t>
            </a:r>
            <a:r>
              <a:rPr kumimoji="1" lang="zh-CN" altLang="en-US" dirty="0" smtClean="0"/>
              <a:t>漏洞出现的原因</a:t>
            </a:r>
            <a:endParaRPr kumimoji="1" lang="zh-CN" altLang="en-US" dirty="0"/>
          </a:p>
        </p:txBody>
      </p:sp>
      <p:sp>
        <p:nvSpPr>
          <p:cNvPr id="3" name="内容占位符 2"/>
          <p:cNvSpPr>
            <a:spLocks noGrp="1"/>
          </p:cNvSpPr>
          <p:nvPr>
            <p:ph idx="1"/>
          </p:nvPr>
        </p:nvSpPr>
        <p:spPr/>
        <p:txBody>
          <a:bodyPr/>
          <a:lstStyle/>
          <a:p>
            <a:r>
              <a:rPr lang="zh-CN" altLang="en-US" dirty="0"/>
              <a:t>很多</a:t>
            </a:r>
            <a:r>
              <a:rPr lang="en-US" altLang="zh-CN" dirty="0"/>
              <a:t>web</a:t>
            </a:r>
            <a:r>
              <a:rPr lang="zh-CN" altLang="en-US" dirty="0"/>
              <a:t>应用都提供了从其他的服务器上获取数据的功能。使用用户指定的</a:t>
            </a:r>
            <a:r>
              <a:rPr lang="en-US" altLang="zh-CN" dirty="0"/>
              <a:t>URL</a:t>
            </a:r>
            <a:r>
              <a:rPr lang="zh-CN" altLang="en-US" dirty="0"/>
              <a:t>，</a:t>
            </a:r>
            <a:r>
              <a:rPr lang="en-US" altLang="zh-CN" dirty="0"/>
              <a:t>web</a:t>
            </a:r>
            <a:r>
              <a:rPr lang="zh-CN" altLang="en-US" dirty="0"/>
              <a:t>应用可以获取图片，下载文件，读取文件内容等。这个功能如果被恶意使用，可以利用存在缺陷的</a:t>
            </a:r>
            <a:r>
              <a:rPr lang="en-US" altLang="zh-CN" dirty="0"/>
              <a:t>web</a:t>
            </a:r>
            <a:r>
              <a:rPr lang="zh-CN" altLang="en-US" dirty="0"/>
              <a:t>应用作为</a:t>
            </a:r>
            <a:r>
              <a:rPr lang="zh-CN" altLang="en-US" b="1" dirty="0"/>
              <a:t>代理</a:t>
            </a:r>
            <a:r>
              <a:rPr lang="zh-CN" altLang="en-US" dirty="0"/>
              <a:t>攻击远程和本地的服务器。当攻击者提供的是一个企业私网</a:t>
            </a:r>
            <a:r>
              <a:rPr lang="en-US" altLang="zh-CN" dirty="0"/>
              <a:t>IP</a:t>
            </a:r>
            <a:r>
              <a:rPr lang="zh-CN" altLang="en-US" dirty="0"/>
              <a:t>时，服务器可能会访问对应网址当前后把结果</a:t>
            </a:r>
            <a:r>
              <a:rPr lang="zh-CN" altLang="en-US" dirty="0" smtClean="0"/>
              <a:t>返回</a:t>
            </a:r>
          </a:p>
          <a:p>
            <a:r>
              <a:rPr lang="zh-CN" altLang="en-US" dirty="0"/>
              <a:t>如果应用程序对用户提供的</a:t>
            </a:r>
            <a:r>
              <a:rPr lang="en-US" altLang="zh-CN" dirty="0"/>
              <a:t>URL</a:t>
            </a:r>
            <a:r>
              <a:rPr lang="zh-CN" altLang="en-US" dirty="0"/>
              <a:t>和远端服务器返回的信息没有进行合适的验证和过滤，就可能存在这种服务端请求伪造的缺陷。</a:t>
            </a:r>
            <a:r>
              <a:rPr lang="en-US" altLang="zh-CN" dirty="0" err="1"/>
              <a:t>Google,Facebook,Adobe,baidu,tencent</a:t>
            </a:r>
            <a:r>
              <a:rPr lang="zh-CN" altLang="en-US" dirty="0"/>
              <a:t>等知名公司都被发现过这种漏洞。攻击者利用</a:t>
            </a:r>
            <a:r>
              <a:rPr lang="en-US" altLang="zh-CN" dirty="0" err="1"/>
              <a:t>ssrf</a:t>
            </a:r>
            <a:r>
              <a:rPr lang="zh-CN" altLang="en-US" dirty="0"/>
              <a:t>可以实现的攻击主要为绕过网络限制攻击企业内</a:t>
            </a:r>
            <a:r>
              <a:rPr lang="zh-CN" altLang="en-US" dirty="0" smtClean="0"/>
              <a:t>网</a:t>
            </a:r>
            <a:endParaRPr kumimoji="1" lang="zh-CN" altLang="en-US" dirty="0"/>
          </a:p>
        </p:txBody>
      </p:sp>
    </p:spTree>
    <p:extLst>
      <p:ext uri="{BB962C8B-B14F-4D97-AF65-F5344CB8AC3E}">
        <p14:creationId xmlns:p14="http://schemas.microsoft.com/office/powerpoint/2010/main" val="152653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服务器请求伪造漏洞概念图</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1412776"/>
            <a:ext cx="1152128" cy="115212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7688" y="1445434"/>
            <a:ext cx="1349716" cy="111947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2064" y="1452736"/>
            <a:ext cx="1219200" cy="1219200"/>
          </a:xfrm>
          <a:prstGeom prst="rect">
            <a:avLst/>
          </a:prstGeom>
        </p:spPr>
      </p:pic>
      <p:sp>
        <p:nvSpPr>
          <p:cNvPr id="7" name="圆角矩形标注 6"/>
          <p:cNvSpPr/>
          <p:nvPr/>
        </p:nvSpPr>
        <p:spPr>
          <a:xfrm>
            <a:off x="8328248" y="1480728"/>
            <a:ext cx="1440160" cy="864096"/>
          </a:xfrm>
          <a:prstGeom prst="wedgeRoundRectCallout">
            <a:avLst>
              <a:gd name="adj1" fmla="val -73974"/>
              <a:gd name="adj2" fmla="val -5363"/>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有</a:t>
            </a:r>
            <a:r>
              <a:rPr kumimoji="1" lang="en-US" altLang="zh-CN" sz="1200" b="1" dirty="0" smtClean="0"/>
              <a:t>SSRF</a:t>
            </a:r>
            <a:r>
              <a:rPr kumimoji="1" lang="zh-CN" altLang="en-US" sz="1200" b="1" dirty="0" smtClean="0"/>
              <a:t>漏洞</a:t>
            </a:r>
          </a:p>
          <a:p>
            <a:pPr algn="ctr"/>
            <a:r>
              <a:rPr kumimoji="1" lang="zh-CN" altLang="en-US" sz="1200" b="1" dirty="0" smtClean="0"/>
              <a:t>跳板机</a:t>
            </a:r>
            <a:endParaRPr kumimoji="1" lang="zh-CN" altLang="en-US" sz="1200" b="1" dirty="0"/>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2064" y="3933056"/>
            <a:ext cx="1219200" cy="1219200"/>
          </a:xfrm>
          <a:prstGeom prst="rect">
            <a:avLst/>
          </a:prstGeom>
        </p:spPr>
      </p:pic>
      <p:sp>
        <p:nvSpPr>
          <p:cNvPr id="9" name="圆角矩形标注 8"/>
          <p:cNvSpPr/>
          <p:nvPr/>
        </p:nvSpPr>
        <p:spPr>
          <a:xfrm>
            <a:off x="8400256" y="3963685"/>
            <a:ext cx="1440160" cy="864096"/>
          </a:xfrm>
          <a:prstGeom prst="wedgeRoundRectCallout">
            <a:avLst>
              <a:gd name="adj1" fmla="val -73974"/>
              <a:gd name="adj2" fmla="val -5363"/>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目标机器</a:t>
            </a:r>
          </a:p>
        </p:txBody>
      </p:sp>
      <p:sp>
        <p:nvSpPr>
          <p:cNvPr id="10" name="燕尾形箭头 9"/>
          <p:cNvSpPr/>
          <p:nvPr/>
        </p:nvSpPr>
        <p:spPr>
          <a:xfrm>
            <a:off x="2135560" y="1700808"/>
            <a:ext cx="1152128"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smtClean="0"/>
              <a:t>用户输入</a:t>
            </a:r>
            <a:endParaRPr kumimoji="1" lang="zh-CN" altLang="en-US" sz="1200" b="1" dirty="0"/>
          </a:p>
        </p:txBody>
      </p:sp>
      <p:sp>
        <p:nvSpPr>
          <p:cNvPr id="11" name="燕尾形箭头 10"/>
          <p:cNvSpPr/>
          <p:nvPr/>
        </p:nvSpPr>
        <p:spPr>
          <a:xfrm>
            <a:off x="4725380" y="1351518"/>
            <a:ext cx="2090700"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访问漏洞服务器</a:t>
            </a:r>
            <a:endParaRPr kumimoji="1" lang="zh-CN" altLang="en-US" sz="1200" b="1" dirty="0"/>
          </a:p>
        </p:txBody>
      </p:sp>
      <p:sp>
        <p:nvSpPr>
          <p:cNvPr id="12" name="燕尾形箭头 11"/>
          <p:cNvSpPr/>
          <p:nvPr/>
        </p:nvSpPr>
        <p:spPr>
          <a:xfrm rot="5400000">
            <a:off x="7279069" y="2991450"/>
            <a:ext cx="1224390"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访问目标服务器</a:t>
            </a:r>
            <a:endParaRPr kumimoji="1" lang="zh-CN" altLang="en-US" sz="1200" b="1" dirty="0"/>
          </a:p>
        </p:txBody>
      </p:sp>
      <p:sp>
        <p:nvSpPr>
          <p:cNvPr id="13" name="燕尾形箭头 12"/>
          <p:cNvSpPr/>
          <p:nvPr/>
        </p:nvSpPr>
        <p:spPr>
          <a:xfrm rot="16200000">
            <a:off x="6489449" y="2960821"/>
            <a:ext cx="1224390"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返回数据</a:t>
            </a:r>
            <a:endParaRPr kumimoji="1" lang="zh-CN" altLang="en-US" sz="1200" b="1" dirty="0"/>
          </a:p>
        </p:txBody>
      </p:sp>
      <p:sp>
        <p:nvSpPr>
          <p:cNvPr id="14" name="燕尾形箭头 13"/>
          <p:cNvSpPr/>
          <p:nvPr/>
        </p:nvSpPr>
        <p:spPr>
          <a:xfrm flipH="1">
            <a:off x="4723926" y="2052479"/>
            <a:ext cx="1948138"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通知返回结果</a:t>
            </a:r>
            <a:endParaRPr kumimoji="1" lang="zh-CN" altLang="en-US" sz="1200" b="1" dirty="0"/>
          </a:p>
        </p:txBody>
      </p:sp>
      <p:sp>
        <p:nvSpPr>
          <p:cNvPr id="15" name="燕尾形箭头 14"/>
          <p:cNvSpPr/>
          <p:nvPr/>
        </p:nvSpPr>
        <p:spPr>
          <a:xfrm rot="1612545">
            <a:off x="2447639" y="3061598"/>
            <a:ext cx="3550522"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直接访问被拒绝</a:t>
            </a:r>
            <a:endParaRPr kumimoji="1" lang="zh-CN" altLang="en-US" sz="1200" b="1" dirty="0"/>
          </a:p>
        </p:txBody>
      </p:sp>
      <p:sp>
        <p:nvSpPr>
          <p:cNvPr id="16" name="禁止符 15"/>
          <p:cNvSpPr/>
          <p:nvPr/>
        </p:nvSpPr>
        <p:spPr>
          <a:xfrm>
            <a:off x="5916549" y="4107701"/>
            <a:ext cx="576064" cy="576064"/>
          </a:xfrm>
          <a:prstGeom prst="noSmoking">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b="1" dirty="0">
              <a:solidFill>
                <a:schemeClr val="tx1"/>
              </a:solidFill>
            </a:endParaRPr>
          </a:p>
        </p:txBody>
      </p:sp>
    </p:spTree>
    <p:extLst>
      <p:ext uri="{BB962C8B-B14F-4D97-AF65-F5344CB8AC3E}">
        <p14:creationId xmlns:p14="http://schemas.microsoft.com/office/powerpoint/2010/main" val="37733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SSRF</a:t>
            </a:r>
            <a:r>
              <a:rPr kumimoji="1" lang="zh-CN" altLang="en-US" dirty="0" smtClean="0"/>
              <a:t>漏洞攻击方式</a:t>
            </a:r>
            <a:endParaRPr kumimoji="1" lang="zh-CN" altLang="en-US" dirty="0"/>
          </a:p>
        </p:txBody>
      </p:sp>
      <p:sp>
        <p:nvSpPr>
          <p:cNvPr id="3" name="内容占位符 2"/>
          <p:cNvSpPr>
            <a:spLocks noGrp="1"/>
          </p:cNvSpPr>
          <p:nvPr>
            <p:ph idx="1"/>
          </p:nvPr>
        </p:nvSpPr>
        <p:spPr/>
        <p:txBody>
          <a:bodyPr/>
          <a:lstStyle/>
          <a:p>
            <a:r>
              <a:rPr lang="zh-CN" altLang="en-US" dirty="0"/>
              <a:t>攻击者利用</a:t>
            </a:r>
            <a:r>
              <a:rPr lang="en-US" altLang="zh-CN" dirty="0" err="1"/>
              <a:t>ssrf</a:t>
            </a:r>
            <a:r>
              <a:rPr lang="zh-CN" altLang="en-US" dirty="0"/>
              <a:t>可以实现的攻击主要有</a:t>
            </a:r>
            <a:r>
              <a:rPr lang="en-US" altLang="zh-CN" dirty="0"/>
              <a:t>5</a:t>
            </a:r>
            <a:r>
              <a:rPr lang="zh-CN" altLang="en-US" dirty="0"/>
              <a:t>种：</a:t>
            </a:r>
          </a:p>
          <a:p>
            <a:pPr lvl="1"/>
            <a:r>
              <a:rPr lang="zh-CN" altLang="en-US" dirty="0"/>
              <a:t>信息收集：可以对外网、服务器所在内网、本地进行端口扫描，获取一些服务的</a:t>
            </a:r>
            <a:r>
              <a:rPr lang="en-US" altLang="zh-CN" dirty="0"/>
              <a:t>banner</a:t>
            </a:r>
            <a:r>
              <a:rPr lang="zh-CN" altLang="en-US" dirty="0"/>
              <a:t>信息</a:t>
            </a:r>
            <a:r>
              <a:rPr lang="en-US" altLang="zh-CN" dirty="0"/>
              <a:t>;</a:t>
            </a:r>
            <a:endParaRPr lang="zh-CN" altLang="en-US" dirty="0"/>
          </a:p>
          <a:p>
            <a:pPr lvl="1"/>
            <a:r>
              <a:rPr lang="zh-CN" altLang="en-US" dirty="0"/>
              <a:t>信息收集：对内网</a:t>
            </a:r>
            <a:r>
              <a:rPr lang="en-US" altLang="zh-CN" dirty="0"/>
              <a:t>web</a:t>
            </a:r>
            <a:r>
              <a:rPr lang="zh-CN" altLang="en-US" dirty="0"/>
              <a:t>应用进行指纹识别，通过访问默认文件实现</a:t>
            </a:r>
            <a:r>
              <a:rPr lang="en-US" altLang="zh-CN" dirty="0"/>
              <a:t>;</a:t>
            </a:r>
            <a:endParaRPr lang="zh-CN" altLang="en-US" dirty="0"/>
          </a:p>
          <a:p>
            <a:pPr lvl="1"/>
            <a:r>
              <a:rPr lang="zh-CN" altLang="en-US" dirty="0"/>
              <a:t>执行指令：攻击内外网的</a:t>
            </a:r>
            <a:r>
              <a:rPr lang="en-US" altLang="zh-CN" dirty="0"/>
              <a:t>web</a:t>
            </a:r>
            <a:r>
              <a:rPr lang="zh-CN" altLang="en-US" dirty="0"/>
              <a:t>应用，主要是使用</a:t>
            </a:r>
            <a:r>
              <a:rPr lang="en-US" altLang="zh-CN" dirty="0"/>
              <a:t>get</a:t>
            </a:r>
            <a:r>
              <a:rPr lang="zh-CN" altLang="en-US" dirty="0"/>
              <a:t>参数就可以实现的攻击（比如</a:t>
            </a:r>
            <a:r>
              <a:rPr lang="en-US" altLang="zh-CN" dirty="0"/>
              <a:t>struts2</a:t>
            </a:r>
            <a:r>
              <a:rPr lang="zh-CN" altLang="en-US" dirty="0"/>
              <a:t>，</a:t>
            </a:r>
            <a:r>
              <a:rPr lang="en-US" altLang="zh-CN" dirty="0" err="1"/>
              <a:t>sqli</a:t>
            </a:r>
            <a:r>
              <a:rPr lang="zh-CN" altLang="en-US" dirty="0"/>
              <a:t>等）</a:t>
            </a:r>
            <a:r>
              <a:rPr lang="en-US" altLang="zh-CN" dirty="0"/>
              <a:t>;</a:t>
            </a:r>
            <a:endParaRPr lang="zh-CN" altLang="en-US" dirty="0"/>
          </a:p>
          <a:p>
            <a:pPr lvl="1"/>
            <a:r>
              <a:rPr lang="zh-CN" altLang="en-US" dirty="0"/>
              <a:t>执行指令（溢出）：攻击运行在内网或本地的应用程序（比如溢出）</a:t>
            </a:r>
            <a:r>
              <a:rPr lang="en-US" altLang="zh-CN" dirty="0"/>
              <a:t>;</a:t>
            </a:r>
            <a:endParaRPr lang="zh-CN" altLang="en-US" dirty="0"/>
          </a:p>
          <a:p>
            <a:pPr lvl="1"/>
            <a:r>
              <a:rPr lang="zh-CN" altLang="en-US" dirty="0"/>
              <a:t>信息收集：利用</a:t>
            </a:r>
            <a:r>
              <a:rPr lang="en-US" altLang="zh-CN" dirty="0"/>
              <a:t>file</a:t>
            </a:r>
            <a:r>
              <a:rPr lang="zh-CN" altLang="en-US" dirty="0"/>
              <a:t>协议读取本地文件等。</a:t>
            </a:r>
          </a:p>
          <a:p>
            <a:endParaRPr kumimoji="1" lang="zh-CN" altLang="en-US" dirty="0"/>
          </a:p>
        </p:txBody>
      </p:sp>
    </p:spTree>
    <p:extLst>
      <p:ext uri="{BB962C8B-B14F-4D97-AF65-F5344CB8AC3E}">
        <p14:creationId xmlns:p14="http://schemas.microsoft.com/office/powerpoint/2010/main" val="43106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SSRF</a:t>
            </a:r>
            <a:r>
              <a:rPr kumimoji="1" lang="zh-CN" altLang="en-US" dirty="0" smtClean="0"/>
              <a:t>漏洞产生的原因</a:t>
            </a:r>
            <a:endParaRPr kumimoji="1" lang="zh-CN" altLang="en-US" dirty="0"/>
          </a:p>
        </p:txBody>
      </p:sp>
      <p:sp>
        <p:nvSpPr>
          <p:cNvPr id="3" name="内容占位符 2"/>
          <p:cNvSpPr>
            <a:spLocks noGrp="1"/>
          </p:cNvSpPr>
          <p:nvPr>
            <p:ph idx="1"/>
          </p:nvPr>
        </p:nvSpPr>
        <p:spPr/>
        <p:txBody>
          <a:bodyPr/>
          <a:lstStyle/>
          <a:p>
            <a:r>
              <a:rPr lang="zh-CN" altLang="en-US" dirty="0"/>
              <a:t>以下业务场景容易出现这种漏洞：</a:t>
            </a:r>
          </a:p>
          <a:p>
            <a:pPr lvl="1"/>
            <a:r>
              <a:rPr lang="zh-CN" altLang="en-US" dirty="0" smtClean="0"/>
              <a:t>应用</a:t>
            </a:r>
            <a:r>
              <a:rPr lang="zh-CN" altLang="en-US" dirty="0"/>
              <a:t>从用户指定的</a:t>
            </a:r>
            <a:r>
              <a:rPr lang="en-US" altLang="zh-CN" dirty="0" err="1"/>
              <a:t>url</a:t>
            </a:r>
            <a:r>
              <a:rPr lang="zh-CN" altLang="en-US" dirty="0"/>
              <a:t>获取图片。然后把它用一个随即文件名保存在硬盘上，并展示给</a:t>
            </a:r>
            <a:r>
              <a:rPr lang="zh-CN" altLang="en-US" dirty="0" smtClean="0"/>
              <a:t>用户</a:t>
            </a:r>
          </a:p>
          <a:p>
            <a:pPr lvl="1"/>
            <a:r>
              <a:rPr lang="zh-CN" altLang="en-US" dirty="0" smtClean="0"/>
              <a:t>应用</a:t>
            </a:r>
            <a:r>
              <a:rPr lang="zh-CN" altLang="en-US" dirty="0"/>
              <a:t>获取用户制定</a:t>
            </a:r>
            <a:r>
              <a:rPr lang="en-US" altLang="zh-CN" dirty="0" err="1"/>
              <a:t>url</a:t>
            </a:r>
            <a:r>
              <a:rPr lang="zh-CN" altLang="en-US" dirty="0"/>
              <a:t>的数据（文件或者</a:t>
            </a:r>
            <a:r>
              <a:rPr lang="en-US" altLang="zh-CN" dirty="0"/>
              <a:t>html</a:t>
            </a:r>
            <a:r>
              <a:rPr lang="zh-CN" altLang="en-US" dirty="0"/>
              <a:t>）。这个函数会使用</a:t>
            </a:r>
            <a:r>
              <a:rPr lang="en-US" altLang="zh-CN" dirty="0"/>
              <a:t>socket</a:t>
            </a:r>
            <a:r>
              <a:rPr lang="zh-CN" altLang="en-US" dirty="0"/>
              <a:t>跟服务器建立</a:t>
            </a:r>
            <a:r>
              <a:rPr lang="en-US" altLang="zh-CN" dirty="0" err="1"/>
              <a:t>tcp</a:t>
            </a:r>
            <a:r>
              <a:rPr lang="zh-CN" altLang="en-US" dirty="0"/>
              <a:t>连接，传输原始</a:t>
            </a:r>
            <a:r>
              <a:rPr lang="zh-CN" altLang="en-US" dirty="0" smtClean="0"/>
              <a:t>数据</a:t>
            </a:r>
            <a:endParaRPr lang="zh-CN" altLang="en-US" dirty="0"/>
          </a:p>
          <a:p>
            <a:pPr lvl="1"/>
            <a:r>
              <a:rPr lang="zh-CN" altLang="en-US" dirty="0" smtClean="0"/>
              <a:t>应用</a:t>
            </a:r>
            <a:r>
              <a:rPr lang="zh-CN" altLang="en-US" dirty="0"/>
              <a:t>根据用户提供的</a:t>
            </a:r>
            <a:r>
              <a:rPr lang="en-US" altLang="zh-CN" dirty="0"/>
              <a:t>URL</a:t>
            </a:r>
            <a:r>
              <a:rPr lang="zh-CN" altLang="en-US" dirty="0"/>
              <a:t>，抓取用户的</a:t>
            </a:r>
            <a:r>
              <a:rPr lang="en-US" altLang="zh-CN" dirty="0"/>
              <a:t>web</a:t>
            </a:r>
            <a:r>
              <a:rPr lang="zh-CN" altLang="en-US" dirty="0"/>
              <a:t>站点，并且自动生成移动</a:t>
            </a:r>
            <a:r>
              <a:rPr lang="en-US" altLang="zh-CN" dirty="0" err="1"/>
              <a:t>wap</a:t>
            </a:r>
            <a:r>
              <a:rPr lang="zh-CN" altLang="en-US" dirty="0" smtClean="0"/>
              <a:t>站</a:t>
            </a:r>
          </a:p>
          <a:p>
            <a:pPr lvl="1"/>
            <a:r>
              <a:rPr lang="zh-CN" altLang="en-US" dirty="0" smtClean="0"/>
              <a:t>应用</a:t>
            </a:r>
            <a:r>
              <a:rPr lang="zh-CN" altLang="en-US" dirty="0"/>
              <a:t>提供测速功能，能够根据用户提供的</a:t>
            </a:r>
            <a:r>
              <a:rPr lang="en-US" altLang="zh-CN" dirty="0"/>
              <a:t>URL</a:t>
            </a:r>
            <a:r>
              <a:rPr lang="zh-CN" altLang="en-US" dirty="0"/>
              <a:t>，访问目标站点，以获取其在对应经纬度的访问</a:t>
            </a:r>
            <a:r>
              <a:rPr lang="zh-CN" altLang="en-US" dirty="0" smtClean="0"/>
              <a:t>速度</a:t>
            </a:r>
            <a:endParaRPr lang="zh-CN" altLang="en-US" dirty="0"/>
          </a:p>
          <a:p>
            <a:endParaRPr kumimoji="1" lang="zh-CN" altLang="en-US" dirty="0"/>
          </a:p>
        </p:txBody>
      </p:sp>
    </p:spTree>
    <p:extLst>
      <p:ext uri="{BB962C8B-B14F-4D97-AF65-F5344CB8AC3E}">
        <p14:creationId xmlns:p14="http://schemas.microsoft.com/office/powerpoint/2010/main" val="7396484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00000"/>
            </a:gs>
            <a:gs pos="80000">
              <a:srgbClr val="70201E"/>
            </a:gs>
            <a:gs pos="100000">
              <a:schemeClr val="accent2">
                <a:shade val="94000"/>
                <a:satMod val="135000"/>
              </a:schemeClr>
            </a:gs>
          </a:gsLst>
        </a:gradFill>
      </a:spPr>
      <a:bodyPr rtlCol="0" anchor="ctr"/>
      <a:lstStyle>
        <a:defPPr algn="ctr">
          <a:defRPr b="1" dirty="0"/>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name="谷安模板-1.potx" id="{20370F93-E01C-46B9-8133-FC051707147A}" vid="{288D7D58-60AC-41C3-82B0-33C6BDCAB984}"/>
    </a:ext>
  </a:extLst>
</a:theme>
</file>

<file path=ppt/theme/theme2.xml><?xml version="1.0" encoding="utf-8"?>
<a:theme xmlns:a="http://schemas.openxmlformats.org/drawingml/2006/main" name="gooan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00000"/>
            </a:gs>
            <a:gs pos="80000">
              <a:srgbClr val="70201E"/>
            </a:gs>
            <a:gs pos="100000">
              <a:schemeClr val="accent2">
                <a:shade val="94000"/>
                <a:satMod val="135000"/>
              </a:schemeClr>
            </a:gs>
          </a:gsLst>
        </a:gradFill>
      </a:spPr>
      <a:bodyPr rtlCol="0" anchor="ctr"/>
      <a:lstStyle>
        <a:defPPr algn="ctr">
          <a:defRPr b="1" dirty="0"/>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name="gooann" id="{B3505433-59A5-6646-97E7-6033771F0962}" vid="{C4BE278A-D352-A14C-8A72-5E8A3324417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谷安模板-1</Template>
  <TotalTime>31651</TotalTime>
  <Words>1413</Words>
  <Application>Microsoft Macintosh PowerPoint</Application>
  <PresentationFormat>宽屏</PresentationFormat>
  <Paragraphs>188</Paragraphs>
  <Slides>19</Slides>
  <Notes>10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19</vt:i4>
      </vt:variant>
    </vt:vector>
  </HeadingPairs>
  <TitlesOfParts>
    <vt:vector size="31" baseType="lpstr">
      <vt:lpstr>Adobe 黑体 Std R</vt:lpstr>
      <vt:lpstr>Arial Unicode MS</vt:lpstr>
      <vt:lpstr>Calibri</vt:lpstr>
      <vt:lpstr>Mangal</vt:lpstr>
      <vt:lpstr>Wingdings</vt:lpstr>
      <vt:lpstr>华文新魏</vt:lpstr>
      <vt:lpstr>楷体</vt:lpstr>
      <vt:lpstr>宋体</vt:lpstr>
      <vt:lpstr>微软雅黑</vt:lpstr>
      <vt:lpstr>Arial</vt:lpstr>
      <vt:lpstr>Office 主题</vt:lpstr>
      <vt:lpstr>gooann</vt:lpstr>
      <vt:lpstr>CISP-PTE   Web 安全基础(4) – 请求伪造漏洞</vt:lpstr>
      <vt:lpstr>请求伪造漏洞</vt:lpstr>
      <vt:lpstr>SSRF漏洞</vt:lpstr>
      <vt:lpstr>SSRF漏洞</vt:lpstr>
      <vt:lpstr>服务器请求伪造漏洞概念</vt:lpstr>
      <vt:lpstr>SSRF漏洞出现的原因</vt:lpstr>
      <vt:lpstr>服务器请求伪造漏洞概念图</vt:lpstr>
      <vt:lpstr>SSRF漏洞攻击方式</vt:lpstr>
      <vt:lpstr>SSRF漏洞产生的原因</vt:lpstr>
      <vt:lpstr>如何利用SSRF漏洞进行端口探测</vt:lpstr>
      <vt:lpstr>SSRF漏洞检测方法</vt:lpstr>
      <vt:lpstr>SSRF漏洞检测方法（续）</vt:lpstr>
      <vt:lpstr>SSRF漏洞检测方法（续）</vt:lpstr>
      <vt:lpstr>SSRF漏洞修复方法</vt:lpstr>
      <vt:lpstr>CSRF漏洞</vt:lpstr>
      <vt:lpstr>SSRF漏洞</vt:lpstr>
      <vt:lpstr>CSRF概念</vt:lpstr>
      <vt:lpstr>CSRF原理图</vt:lpstr>
      <vt:lpstr>CSRF漏洞产生的原理说明</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Linux系统管理与安全</dc:title>
  <dc:creator>高智震</dc:creator>
  <cp:lastModifiedBy>金炫臻</cp:lastModifiedBy>
  <cp:revision>2841</cp:revision>
  <cp:lastPrinted>2017-08-23T16:26:44Z</cp:lastPrinted>
  <dcterms:created xsi:type="dcterms:W3CDTF">2015-08-23T14:03:00Z</dcterms:created>
  <dcterms:modified xsi:type="dcterms:W3CDTF">2017-09-01T05:56:23Z</dcterms:modified>
</cp:coreProperties>
</file>