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76" r:id="rId2"/>
  </p:sldMasterIdLst>
  <p:notesMasterIdLst>
    <p:notesMasterId r:id="rId22"/>
  </p:notesMasterIdLst>
  <p:handoutMasterIdLst>
    <p:handoutMasterId r:id="rId23"/>
  </p:handoutMasterIdLst>
  <p:sldIdLst>
    <p:sldId id="256" r:id="rId3"/>
    <p:sldId id="401" r:id="rId4"/>
    <p:sldId id="267" r:id="rId5"/>
    <p:sldId id="343" r:id="rId6"/>
    <p:sldId id="402" r:id="rId7"/>
    <p:sldId id="405" r:id="rId8"/>
    <p:sldId id="403" r:id="rId9"/>
    <p:sldId id="406" r:id="rId10"/>
    <p:sldId id="407" r:id="rId11"/>
    <p:sldId id="408" r:id="rId12"/>
    <p:sldId id="409" r:id="rId13"/>
    <p:sldId id="411" r:id="rId14"/>
    <p:sldId id="412" r:id="rId15"/>
    <p:sldId id="410" r:id="rId16"/>
    <p:sldId id="413" r:id="rId17"/>
    <p:sldId id="414" r:id="rId18"/>
    <p:sldId id="415" r:id="rId19"/>
    <p:sldId id="416" r:id="rId20"/>
    <p:sldId id="417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100"/>
    <a:srgbClr val="333399"/>
    <a:srgbClr val="540694"/>
    <a:srgbClr val="6807B9"/>
    <a:srgbClr val="0000CC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7" autoAdjust="0"/>
    <p:restoredTop sz="86321" autoAdjust="0"/>
  </p:normalViewPr>
  <p:slideViewPr>
    <p:cSldViewPr>
      <p:cViewPr>
        <p:scale>
          <a:sx n="129" d="100"/>
          <a:sy n="129" d="100"/>
        </p:scale>
        <p:origin x="1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5" d="100"/>
          <a:sy n="105" d="100"/>
        </p:scale>
        <p:origin x="4472" y="4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D21-A13E-8048-B787-466EFF15D917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F516-FE47-1140-AE46-F5E416BF4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6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4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0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关于检查文件类型，不是检查文件后缀，而是检查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语言中的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。（参考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上传文件方法）</a:t>
            </a:r>
          </a:p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一般是浏览器根据文件类型自动更改。</a:t>
            </a:r>
          </a:p>
          <a:p>
            <a:r>
              <a:rPr kumimoji="1" lang="zh-CN" altLang="en-US" dirty="0" smtClean="0"/>
              <a:t>当我们上唇文件时，上传的是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文件，但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使用工具更改为图片，有可能被服务器误认为是图片来存储。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551512" cy="4114800"/>
          </a:xfrm>
        </p:spPr>
        <p:txBody>
          <a:bodyPr>
            <a:noAutofit/>
          </a:bodyPr>
          <a:lstStyle/>
          <a:p>
            <a:r>
              <a:rPr kumimoji="1" lang="zh-CN" altLang="en-US" sz="900" dirty="0" smtClean="0"/>
              <a:t>混合模式一般是用来传输文件。后面会跟</a:t>
            </a:r>
            <a:r>
              <a:rPr kumimoji="1" lang="en-US" altLang="zh-CN" sz="900" dirty="0" smtClean="0"/>
              <a:t>boundary=__</a:t>
            </a:r>
            <a:r>
              <a:rPr kumimoji="1" lang="en-US" altLang="zh-CN" sz="900" dirty="0" err="1" smtClean="0"/>
              <a:t>xxxx</a:t>
            </a:r>
            <a:r>
              <a:rPr kumimoji="1" lang="en-US" altLang="zh-CN" sz="900" dirty="0" smtClean="0"/>
              <a:t>__</a:t>
            </a:r>
            <a:r>
              <a:rPr kumimoji="1" lang="zh-CN" altLang="en-US" sz="900" dirty="0" smtClean="0"/>
              <a:t>来进行每个参数的分割。</a:t>
            </a:r>
          </a:p>
          <a:p>
            <a:pPr lvl="1"/>
            <a:r>
              <a:rPr kumimoji="1" lang="en-US" altLang="zh-CN" sz="900" dirty="0" smtClean="0"/>
              <a:t>POST /</a:t>
            </a:r>
            <a:r>
              <a:rPr kumimoji="1" lang="en-US" altLang="zh-CN" sz="900" dirty="0" err="1" smtClean="0"/>
              <a:t>upload_file.php</a:t>
            </a:r>
            <a:r>
              <a:rPr kumimoji="1" lang="en-US" altLang="zh-CN" sz="900" dirty="0" smtClean="0"/>
              <a:t> HTTP/1.1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dirty="0" smtClean="0">
                <a:solidFill>
                  <a:srgbClr val="FF0000"/>
                </a:solidFill>
              </a:rPr>
              <a:t>Content-Type: multipart/form-data; boundary=------WebKitFormBoundaryRTP6hG23yFYrExfg</a:t>
            </a:r>
          </a:p>
          <a:p>
            <a:pPr lvl="1"/>
            <a:r>
              <a:rPr kumimoji="1" lang="en-US" altLang="zh-CN" sz="900" dirty="0" smtClean="0"/>
              <a:t>Host: 192.168.0.105</a:t>
            </a:r>
          </a:p>
          <a:p>
            <a:pPr lvl="1"/>
            <a:r>
              <a:rPr kumimoji="1" lang="en-US" altLang="zh-CN" sz="900" dirty="0" smtClean="0"/>
              <a:t>Connection: close</a:t>
            </a:r>
          </a:p>
          <a:p>
            <a:pPr lvl="1"/>
            <a:r>
              <a:rPr kumimoji="1" lang="en-US" altLang="zh-CN" sz="900" dirty="0" smtClean="0"/>
              <a:t>User-Agent: Paw/2.2.5 (Macintosh; OS X/10.12.2) </a:t>
            </a:r>
            <a:r>
              <a:rPr kumimoji="1" lang="en-US" altLang="zh-CN" sz="900" dirty="0" err="1" smtClean="0"/>
              <a:t>GCDHTTPRequest</a:t>
            </a:r>
            <a:endParaRPr kumimoji="1" lang="en-US" altLang="zh-CN" sz="900" dirty="0" smtClean="0"/>
          </a:p>
          <a:p>
            <a:pPr lvl="1"/>
            <a:r>
              <a:rPr kumimoji="1" lang="en-US" altLang="zh-CN" sz="900" dirty="0" smtClean="0"/>
              <a:t>Content-Length: 101</a:t>
            </a:r>
          </a:p>
          <a:p>
            <a:pPr lvl="1"/>
            <a:endParaRPr kumimoji="1" lang="en-US" altLang="zh-CN" sz="900" dirty="0" smtClean="0"/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------WebKitFormBoundaryRTP6hG23yFYrExfg</a:t>
            </a: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Content-Disposition: form-data; name="arg1"</a:t>
            </a:r>
          </a:p>
          <a:p>
            <a:pPr lvl="1"/>
            <a:endParaRPr kumimoji="1"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value1</a:t>
            </a: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------WebKitFormBoundaryRTP6hG23yFYrExfg</a:t>
            </a: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Content-Disposition: form-data; name="file"; filename="</a:t>
            </a:r>
            <a:r>
              <a:rPr kumimoji="1" lang="en-US" altLang="zh-CN" sz="900" dirty="0" err="1" smtClean="0">
                <a:solidFill>
                  <a:srgbClr val="FF0000"/>
                </a:solidFill>
              </a:rPr>
              <a:t>python.txt</a:t>
            </a:r>
            <a:r>
              <a:rPr kumimoji="1" lang="en-US" altLang="zh-CN" sz="900" dirty="0" smtClean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Content-Type: text/plain</a:t>
            </a:r>
          </a:p>
          <a:p>
            <a:pPr lvl="1"/>
            <a:endParaRPr kumimoji="1"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900" dirty="0" smtClean="0">
                <a:solidFill>
                  <a:srgbClr val="FF0000"/>
                </a:solidFill>
              </a:rPr>
              <a:t>多线程</a:t>
            </a:r>
            <a:endParaRPr kumimoji="1"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900" dirty="0" err="1" smtClean="0">
                <a:solidFill>
                  <a:srgbClr val="FF0000"/>
                </a:solidFill>
              </a:rPr>
              <a:t>xxxxx</a:t>
            </a:r>
            <a:endParaRPr kumimoji="1"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------WebKitFormBoundaryRTP6hG23yFYrExfg</a:t>
            </a: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Content-Disposition: form-data; name="file2"; filename="</a:t>
            </a:r>
            <a:r>
              <a:rPr kumimoji="1" lang="en-US" altLang="zh-CN" sz="900" dirty="0" err="1" smtClean="0">
                <a:solidFill>
                  <a:srgbClr val="FF0000"/>
                </a:solidFill>
              </a:rPr>
              <a:t>mails.zip</a:t>
            </a:r>
            <a:r>
              <a:rPr kumimoji="1" lang="en-US" altLang="zh-CN" sz="900" dirty="0" smtClean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Content-Type: application/zip</a:t>
            </a:r>
          </a:p>
          <a:p>
            <a:pPr lvl="1"/>
            <a:endParaRPr kumimoji="1"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900" dirty="0" err="1" smtClean="0">
                <a:solidFill>
                  <a:srgbClr val="FF0000"/>
                </a:solidFill>
              </a:rPr>
              <a:t>xxxxx</a:t>
            </a:r>
            <a:endParaRPr kumimoji="1"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900" dirty="0" smtClean="0">
                <a:solidFill>
                  <a:srgbClr val="FF0000"/>
                </a:solidFill>
              </a:rPr>
              <a:t>------WebKitFormBoundaryRTP6hG23yFYrExfg--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1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7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1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1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241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8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51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503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9/1/17 1:56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9/1/17 1:56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9/1/17 1:56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ydvwa.com/dvwa/vulnerabilities/fi/?page=/etc/passwd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dvwa.com/dvwa/vulnerabilities/fi/?page=file3.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1997028" y="3728369"/>
            <a:ext cx="8232871" cy="1932879"/>
          </a:xfrm>
        </p:spPr>
        <p:txBody>
          <a:bodyPr/>
          <a:lstStyle/>
          <a:p>
            <a:pPr algn="ctr" eaLnBrk="1" hangingPunct="1"/>
            <a:r>
              <a:rPr lang="en-US" altLang="zh-CN" sz="4800" b="1" dirty="0" smtClean="0">
                <a:solidFill>
                  <a:srgbClr val="64C100"/>
                </a:solidFill>
                <a:cs typeface="Adobe 黑体 Std R"/>
              </a:rPr>
              <a:t>CISP-PTE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Web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安全基础</a:t>
            </a: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(5)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</a:t>
            </a:r>
            <a:r>
              <a:rPr lang="mr-IN" altLang="zh-CN" sz="3600" b="1" dirty="0" smtClean="0">
                <a:solidFill>
                  <a:srgbClr val="64C100"/>
                </a:solidFill>
                <a:cs typeface="Adobe 黑体 Std R"/>
              </a:rPr>
              <a:t>–</a:t>
            </a: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文件处理漏洞</a:t>
            </a: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</a:t>
            </a:r>
            <a:r>
              <a:rPr lang="zh-CN" altLang="en-US" sz="1600" dirty="0" smtClean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：</a:t>
            </a:r>
            <a:endParaRPr lang="en-US" altLang="zh-CN" sz="1600" dirty="0">
              <a:solidFill>
                <a:srgbClr val="323433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任意文件上传漏洞检测方法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检测功能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检测点：</a:t>
            </a:r>
          </a:p>
          <a:p>
            <a:pPr lvl="1"/>
            <a:r>
              <a:rPr kumimoji="1" lang="zh-CN" altLang="en-US" dirty="0" smtClean="0"/>
              <a:t>检测所有可以上传漏洞的页面</a:t>
            </a:r>
          </a:p>
          <a:p>
            <a:r>
              <a:rPr kumimoji="1" lang="zh-CN" altLang="en-US" dirty="0" smtClean="0"/>
              <a:t>上传检测方法：</a:t>
            </a:r>
          </a:p>
          <a:p>
            <a:pPr lvl="1"/>
            <a:r>
              <a:rPr kumimoji="1" lang="zh-CN" altLang="en-US" dirty="0" smtClean="0"/>
              <a:t>尝试上传多后缀文件，并查看时候能被截断</a:t>
            </a:r>
          </a:p>
          <a:p>
            <a:pPr lvl="2"/>
            <a:r>
              <a:rPr kumimoji="1" lang="en-US" altLang="zh-CN" dirty="0" err="1" smtClean="0"/>
              <a:t>a.php.jpg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尝试上传文件，与</a:t>
            </a:r>
            <a:r>
              <a:rPr kumimoji="1" lang="en-US" altLang="zh-CN" dirty="0" smtClean="0"/>
              <a:t>Content-Type</a:t>
            </a:r>
            <a:r>
              <a:rPr kumimoji="1" lang="zh-CN" altLang="en-US" dirty="0" smtClean="0"/>
              <a:t>不符</a:t>
            </a:r>
          </a:p>
          <a:p>
            <a:pPr lvl="1"/>
            <a:r>
              <a:rPr kumimoji="1" lang="zh-CN" altLang="en-US" dirty="0" smtClean="0"/>
              <a:t>尝试更改文件名</a:t>
            </a:r>
          </a:p>
          <a:p>
            <a:r>
              <a:rPr kumimoji="1" lang="zh-CN" altLang="en-US" dirty="0" smtClean="0"/>
              <a:t>检测方法</a:t>
            </a:r>
          </a:p>
          <a:p>
            <a:pPr lvl="1"/>
            <a:r>
              <a:rPr kumimoji="1" lang="zh-CN" altLang="en-US" dirty="0" smtClean="0"/>
              <a:t>是否能执行之前上传漏洞里的代码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709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如何防御任意文件上传漏洞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文件上传的目录设置为不可</a:t>
            </a:r>
            <a:r>
              <a:rPr lang="zh-CN" altLang="en-US" dirty="0" smtClean="0"/>
              <a:t>执行</a:t>
            </a:r>
          </a:p>
          <a:p>
            <a:r>
              <a:rPr lang="zh-CN" altLang="en-US" dirty="0"/>
              <a:t>判断文件</a:t>
            </a:r>
            <a:r>
              <a:rPr lang="zh-CN" altLang="en-US" dirty="0" smtClean="0"/>
              <a:t>类型</a:t>
            </a:r>
          </a:p>
          <a:p>
            <a:pPr lvl="1"/>
            <a:r>
              <a:rPr kumimoji="1" lang="zh-CN" altLang="en-US" dirty="0" smtClean="0"/>
              <a:t>不仅仅是</a:t>
            </a:r>
            <a:r>
              <a:rPr kumimoji="1" lang="en-US" altLang="zh-CN" dirty="0" smtClean="0"/>
              <a:t>Content-Type </a:t>
            </a:r>
            <a:r>
              <a:rPr kumimoji="1" lang="zh-CN" altLang="en-US" dirty="0" smtClean="0"/>
              <a:t>来进行判断，也需要对后缀名进行判断</a:t>
            </a:r>
          </a:p>
          <a:p>
            <a:pPr lvl="1"/>
            <a:r>
              <a:rPr kumimoji="1" lang="zh-CN" altLang="en-US" dirty="0" smtClean="0"/>
              <a:t>使用白名单策略</a:t>
            </a:r>
          </a:p>
          <a:p>
            <a:pPr lvl="1"/>
            <a:r>
              <a:rPr kumimoji="1" lang="zh-CN" altLang="en-US" dirty="0" smtClean="0"/>
              <a:t>对于图片处理，使用</a:t>
            </a:r>
            <a:r>
              <a:rPr kumimoji="1" lang="en-US" altLang="zh-CN" dirty="0" smtClean="0"/>
              <a:t>resize</a:t>
            </a:r>
            <a:r>
              <a:rPr kumimoji="1" lang="zh-CN" altLang="en-US" dirty="0" smtClean="0"/>
              <a:t>（或类似）函数来破坏源代码</a:t>
            </a:r>
          </a:p>
          <a:p>
            <a:r>
              <a:rPr kumimoji="1" lang="zh-CN" altLang="en-US" dirty="0" smtClean="0"/>
              <a:t>使用随机数来存储文件</a:t>
            </a:r>
          </a:p>
          <a:p>
            <a:pPr lvl="1"/>
            <a:r>
              <a:rPr kumimoji="1" lang="zh-CN" altLang="en-US" dirty="0" smtClean="0"/>
              <a:t>防止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php.jpg</a:t>
            </a:r>
            <a:r>
              <a:rPr kumimoji="1" lang="zh-CN" altLang="en-US" dirty="0" smtClean="0"/>
              <a:t>等多后缀引起的漏洞</a:t>
            </a:r>
          </a:p>
          <a:p>
            <a:r>
              <a:rPr kumimoji="1" lang="zh-CN" altLang="en-US" dirty="0" smtClean="0"/>
              <a:t>单独设置文件服务器的域名</a:t>
            </a:r>
          </a:p>
          <a:p>
            <a:pPr lvl="1"/>
            <a:r>
              <a:rPr kumimoji="1" lang="zh-CN" altLang="en-US" dirty="0" smtClean="0"/>
              <a:t>这个服务器，不能运行任何动态网页</a:t>
            </a:r>
          </a:p>
          <a:p>
            <a:pPr lvl="1"/>
            <a:r>
              <a:rPr kumimoji="1" lang="zh-CN" altLang="en-US" dirty="0" smtClean="0"/>
              <a:t>只能静态访问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、图片等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60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任意文件下载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任意文件下载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通过本知识域，我们会：</a:t>
            </a:r>
          </a:p>
          <a:p>
            <a:pPr lvl="1"/>
            <a:r>
              <a:rPr lang="zh-CN" altLang="en-US" dirty="0" smtClean="0"/>
              <a:t>文件下载漏洞的原理</a:t>
            </a:r>
          </a:p>
          <a:p>
            <a:pPr lvl="2"/>
            <a:r>
              <a:rPr lang="zh-CN" altLang="en-US" dirty="0" smtClean="0"/>
              <a:t>了解什么是文件下载漏洞</a:t>
            </a:r>
            <a:endParaRPr lang="zh-CN" altLang="en-US" dirty="0"/>
          </a:p>
          <a:p>
            <a:pPr lvl="2"/>
            <a:r>
              <a:rPr lang="zh-CN" altLang="en-US" dirty="0" smtClean="0"/>
              <a:t>掌握通过文件下载漏洞读取服务端文件的方法</a:t>
            </a:r>
            <a:endParaRPr lang="zh-CN" altLang="en-US" dirty="0"/>
          </a:p>
          <a:p>
            <a:pPr lvl="1"/>
            <a:r>
              <a:rPr lang="zh-CN" altLang="en-US" dirty="0" smtClean="0"/>
              <a:t>任意文件下载漏洞</a:t>
            </a:r>
            <a:r>
              <a:rPr lang="zh-CN" altLang="en-US" dirty="0"/>
              <a:t>的检测</a:t>
            </a:r>
            <a:r>
              <a:rPr lang="zh-CN" altLang="en-US" dirty="0" smtClean="0"/>
              <a:t>与防护 </a:t>
            </a:r>
          </a:p>
          <a:p>
            <a:pPr lvl="2"/>
            <a:r>
              <a:rPr lang="zh-CN" altLang="en-US" dirty="0" smtClean="0"/>
              <a:t>掌握</a:t>
            </a:r>
            <a:r>
              <a:rPr lang="zh-CN" altLang="en-US" dirty="0"/>
              <a:t>能够通过代码审计和测试找到文件下载</a:t>
            </a:r>
            <a:r>
              <a:rPr lang="zh-CN" altLang="en-US" dirty="0" smtClean="0"/>
              <a:t>漏洞</a:t>
            </a:r>
            <a:endParaRPr lang="zh-CN" altLang="en-US" dirty="0"/>
          </a:p>
          <a:p>
            <a:pPr lvl="2"/>
            <a:r>
              <a:rPr lang="zh-CN" altLang="en-US" dirty="0" smtClean="0"/>
              <a:t>掌握</a:t>
            </a:r>
            <a:r>
              <a:rPr lang="zh-CN" altLang="en-US" dirty="0"/>
              <a:t>修复文件下载漏洞的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37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文件下载漏洞概念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一些网站由于业务需求，往往需要提供文件查看或文件下载功能，但若对用户查看或下载的</a:t>
            </a:r>
            <a:r>
              <a:rPr lang="zh-CN" altLang="en-US" dirty="0" smtClean="0"/>
              <a:t>文件不</a:t>
            </a:r>
            <a:r>
              <a:rPr lang="zh-CN" altLang="en-US" dirty="0"/>
              <a:t>做限制，则恶意用户就能够查看或下载任意敏感文件，这就是文件查看与下载</a:t>
            </a:r>
            <a:r>
              <a:rPr lang="zh-CN" altLang="en-US" dirty="0" smtClean="0"/>
              <a:t>漏洞</a:t>
            </a:r>
          </a:p>
          <a:p>
            <a:r>
              <a:rPr lang="zh-CN" altLang="en-US" dirty="0"/>
              <a:t>下载服务器任意文件，如脚本代码、服务及系统配置文件等 可用得到的代码进一步代码审计，得到更多可利用</a:t>
            </a:r>
            <a:r>
              <a:rPr lang="zh-CN" altLang="en-US" dirty="0" smtClean="0"/>
              <a:t>漏洞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8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通过文件下载漏洞读取服务端文件的方法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查找漏洞点：</a:t>
            </a:r>
          </a:p>
          <a:p>
            <a:pPr lvl="1"/>
            <a:r>
              <a:rPr kumimoji="1" lang="en-US" altLang="zh-CN" dirty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mydvwa.com</a:t>
            </a:r>
            <a:r>
              <a:rPr kumimoji="1" lang="en-US" altLang="zh-CN" dirty="0" smtClean="0">
                <a:hlinkClick r:id="rId2"/>
              </a:rPr>
              <a:t>/dvwa/vulnerabilities/fi</a:t>
            </a:r>
            <a:r>
              <a:rPr kumimoji="1" lang="en-US" altLang="zh-CN" dirty="0">
                <a:hlinkClick r:id="rId2"/>
              </a:rPr>
              <a:t>/?</a:t>
            </a:r>
            <a:r>
              <a:rPr kumimoji="1" lang="en-US" altLang="zh-CN" dirty="0" smtClean="0">
                <a:hlinkClick r:id="rId2"/>
              </a:rPr>
              <a:t>page=file3.php</a:t>
            </a:r>
            <a:endParaRPr kumimoji="1" lang="en-US" altLang="zh-CN" dirty="0" smtClean="0"/>
          </a:p>
          <a:p>
            <a:r>
              <a:rPr kumimoji="1" lang="zh-CN" altLang="en-US" dirty="0" smtClean="0"/>
              <a:t>把文件更改为要查看的文件</a:t>
            </a:r>
          </a:p>
          <a:p>
            <a:pPr lvl="1"/>
            <a:r>
              <a:rPr kumimoji="1" lang="en-US" altLang="zh-CN" dirty="0">
                <a:hlinkClick r:id="rId3"/>
              </a:rPr>
              <a:t>http</a:t>
            </a:r>
            <a:r>
              <a:rPr kumimoji="1" lang="en-US" altLang="zh-CN" dirty="0" smtClean="0">
                <a:hlinkClick r:id="rId3"/>
              </a:rPr>
              <a:t>://mydvwa.com/dvwa/vulnerabilities/fi</a:t>
            </a:r>
            <a:r>
              <a:rPr kumimoji="1" lang="en-US" altLang="zh-CN" dirty="0">
                <a:hlinkClick r:id="rId3"/>
              </a:rPr>
              <a:t>/?page=/</a:t>
            </a:r>
            <a:r>
              <a:rPr kumimoji="1" lang="en-US" altLang="zh-CN" dirty="0" smtClean="0">
                <a:hlinkClick r:id="rId3"/>
              </a:rPr>
              <a:t>etc/passwd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返回：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417181"/>
            <a:ext cx="7070948" cy="28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如何查找任意文件下载漏洞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查找传入文件名的参数</a:t>
            </a:r>
          </a:p>
          <a:p>
            <a:pPr lvl="1"/>
            <a:r>
              <a:rPr kumimoji="1" lang="zh-CN" altLang="en-US" dirty="0" smtClean="0"/>
              <a:t>导入文件等参数，要是直接输入文件名，就有可能有注入点</a:t>
            </a:r>
          </a:p>
          <a:p>
            <a:pPr lvl="1"/>
            <a:r>
              <a:rPr kumimoji="1" lang="zh-CN" altLang="en-US" dirty="0" smtClean="0"/>
              <a:t>注意如下几个参数名：</a:t>
            </a:r>
          </a:p>
          <a:p>
            <a:pPr lvl="2"/>
            <a:r>
              <a:rPr lang="en-US" altLang="zh-CN" dirty="0" err="1" smtClean="0"/>
              <a:t>RealPath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FilePath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</a:t>
            </a:r>
            <a:r>
              <a:rPr lang="en-US" altLang="zh-CN" dirty="0" err="1" smtClean="0"/>
              <a:t>lepath</a:t>
            </a:r>
            <a:r>
              <a:rPr lang="zh-CN" altLang="en-US" dirty="0"/>
              <a:t>，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inputFile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zh-CN" altLang="en-US" dirty="0"/>
              <a:t>，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readﬁle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</a:t>
            </a:r>
            <a:r>
              <a:rPr lang="en-US" altLang="zh-CN" dirty="0" err="1" smtClean="0"/>
              <a:t>lep</a:t>
            </a:r>
            <a:r>
              <a:rPr lang="zh-CN" altLang="en-US" dirty="0"/>
              <a:t>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WEB-INF</a:t>
            </a:r>
            <a:endParaRPr kumimoji="1" lang="zh-CN" altLang="en-US" dirty="0" smtClean="0"/>
          </a:p>
          <a:p>
            <a:r>
              <a:rPr kumimoji="1" lang="zh-CN" altLang="en-US" dirty="0" smtClean="0"/>
              <a:t>代码中如何查找漏洞：</a:t>
            </a:r>
          </a:p>
          <a:p>
            <a:pPr lvl="1"/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为例，有如下等代码，就有可能存在任意文件下载漏洞</a:t>
            </a:r>
          </a:p>
          <a:p>
            <a:pPr lvl="2"/>
            <a:r>
              <a:rPr lang="en-US" altLang="zh-CN" dirty="0" err="1" smtClean="0"/>
              <a:t>readfile</a:t>
            </a:r>
            <a:endParaRPr lang="zh-CN" altLang="en-US" dirty="0" smtClean="0"/>
          </a:p>
          <a:p>
            <a:pPr lvl="2"/>
            <a:r>
              <a:rPr lang="en-US" altLang="zh-CN" dirty="0" err="1" smtClean="0"/>
              <a:t>fopen</a:t>
            </a:r>
            <a:endParaRPr lang="zh-CN" altLang="en-US" dirty="0" smtClean="0"/>
          </a:p>
          <a:p>
            <a:pPr lvl="2"/>
            <a:r>
              <a:rPr lang="en-US" altLang="zh-CN" dirty="0" err="1"/>
              <a:t>file_get_contents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7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敏感文件路径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：</a:t>
            </a:r>
          </a:p>
          <a:p>
            <a:pPr lvl="1"/>
            <a:r>
              <a:rPr lang="pl-PL" altLang="zh-CN" dirty="0"/>
              <a:t>C:\</a:t>
            </a:r>
            <a:r>
              <a:rPr lang="pl-PL" altLang="zh-CN" dirty="0" err="1"/>
              <a:t>boot.ini</a:t>
            </a:r>
            <a:r>
              <a:rPr lang="pl-PL" altLang="zh-CN" dirty="0"/>
              <a:t> </a:t>
            </a:r>
            <a:r>
              <a:rPr lang="pl-PL" altLang="zh-CN" dirty="0" smtClean="0"/>
              <a:t>//</a:t>
            </a:r>
            <a:r>
              <a:rPr lang="zh-CN" altLang="pl-PL" dirty="0" smtClean="0"/>
              <a:t>查看系统版</a:t>
            </a:r>
            <a:endParaRPr lang="zh-CN" altLang="en-US" dirty="0" smtClean="0"/>
          </a:p>
          <a:p>
            <a:pPr lvl="1"/>
            <a:r>
              <a:rPr lang="pl-PL" altLang="zh-CN" dirty="0" smtClean="0"/>
              <a:t>C:\Windows\System32\</a:t>
            </a:r>
            <a:r>
              <a:rPr lang="pl-PL" altLang="zh-CN" dirty="0" err="1" smtClean="0"/>
              <a:t>inetsrv</a:t>
            </a:r>
            <a:r>
              <a:rPr lang="pl-PL" altLang="zh-CN" dirty="0" smtClean="0"/>
              <a:t>\</a:t>
            </a:r>
            <a:r>
              <a:rPr lang="pl-PL" altLang="zh-CN" dirty="0" err="1" smtClean="0"/>
              <a:t>MetaBase.xml</a:t>
            </a:r>
            <a:r>
              <a:rPr lang="pl-PL" altLang="zh-CN" dirty="0" smtClean="0"/>
              <a:t> //IIS</a:t>
            </a:r>
            <a:r>
              <a:rPr lang="zh-CN" altLang="pl-PL" dirty="0" smtClean="0"/>
              <a:t>配置文</a:t>
            </a:r>
            <a:endParaRPr lang="zh-CN" altLang="en-US" dirty="0" smtClean="0"/>
          </a:p>
          <a:p>
            <a:pPr lvl="1"/>
            <a:r>
              <a:rPr lang="pl-PL" altLang="zh-CN" dirty="0" smtClean="0"/>
              <a:t>C</a:t>
            </a:r>
            <a:r>
              <a:rPr lang="pl-PL" altLang="zh-CN" dirty="0"/>
              <a:t>:\</a:t>
            </a:r>
            <a:r>
              <a:rPr lang="pl-PL" altLang="zh-CN" dirty="0" smtClean="0"/>
              <a:t>Windows\</a:t>
            </a:r>
            <a:r>
              <a:rPr lang="pl-PL" altLang="zh-CN" dirty="0" err="1" smtClean="0"/>
              <a:t>repair</a:t>
            </a:r>
            <a:r>
              <a:rPr lang="pl-PL" altLang="zh-CN" dirty="0" smtClean="0"/>
              <a:t>\sam //</a:t>
            </a:r>
            <a:r>
              <a:rPr lang="zh-CN" altLang="pl-PL" dirty="0" smtClean="0"/>
              <a:t>存储系统初次安装的密码 </a:t>
            </a:r>
            <a:endParaRPr lang="zh-CN" altLang="en-US" dirty="0" smtClean="0"/>
          </a:p>
          <a:p>
            <a:pPr lvl="1"/>
            <a:r>
              <a:rPr lang="pl-PL" altLang="zh-CN" dirty="0" smtClean="0"/>
              <a:t>C</a:t>
            </a:r>
            <a:r>
              <a:rPr lang="pl-PL" altLang="zh-CN" dirty="0"/>
              <a:t>:\</a:t>
            </a:r>
            <a:r>
              <a:rPr lang="pl-PL" altLang="zh-CN" dirty="0" smtClean="0"/>
              <a:t>Program </a:t>
            </a:r>
            <a:r>
              <a:rPr lang="pl-PL" altLang="zh-CN" dirty="0" err="1" smtClean="0"/>
              <a:t>Files</a:t>
            </a:r>
            <a:r>
              <a:rPr lang="pl-PL" altLang="zh-CN" dirty="0" smtClean="0"/>
              <a:t>\</a:t>
            </a:r>
            <a:r>
              <a:rPr lang="pl-PL" altLang="zh-CN" dirty="0" err="1" smtClean="0"/>
              <a:t>mysql</a:t>
            </a:r>
            <a:r>
              <a:rPr lang="pl-PL" altLang="zh-CN" dirty="0" smtClean="0"/>
              <a:t>\</a:t>
            </a:r>
            <a:r>
              <a:rPr lang="pl-PL" altLang="zh-CN" dirty="0" err="1" smtClean="0"/>
              <a:t>my.ini</a:t>
            </a:r>
            <a:r>
              <a:rPr lang="pl-PL" altLang="zh-CN" dirty="0" smtClean="0"/>
              <a:t> //</a:t>
            </a:r>
            <a:r>
              <a:rPr lang="pl-PL" altLang="zh-CN" dirty="0" err="1" smtClean="0"/>
              <a:t>Mysql</a:t>
            </a:r>
            <a:r>
              <a:rPr lang="zh-CN" altLang="pl-PL" dirty="0" smtClean="0"/>
              <a:t>配置 </a:t>
            </a:r>
            <a:endParaRPr lang="zh-CN" altLang="en-US" dirty="0" smtClean="0"/>
          </a:p>
          <a:p>
            <a:pPr lvl="1"/>
            <a:r>
              <a:rPr lang="pl-PL" altLang="zh-CN" dirty="0" smtClean="0"/>
              <a:t>C</a:t>
            </a:r>
            <a:r>
              <a:rPr lang="pl-PL" altLang="zh-CN" dirty="0"/>
              <a:t>:\Program </a:t>
            </a:r>
            <a:r>
              <a:rPr lang="pl-PL" altLang="zh-CN" dirty="0" err="1"/>
              <a:t>Files</a:t>
            </a:r>
            <a:r>
              <a:rPr lang="pl-PL" altLang="zh-CN" dirty="0"/>
              <a:t>\</a:t>
            </a:r>
            <a:r>
              <a:rPr lang="pl-PL" altLang="zh-CN" dirty="0" err="1"/>
              <a:t>mysql</a:t>
            </a:r>
            <a:r>
              <a:rPr lang="pl-PL" altLang="zh-CN" dirty="0"/>
              <a:t>\data\</a:t>
            </a:r>
            <a:r>
              <a:rPr lang="pl-PL" altLang="zh-CN" dirty="0" err="1"/>
              <a:t>mysql</a:t>
            </a:r>
            <a:r>
              <a:rPr lang="pl-PL" altLang="zh-CN" dirty="0"/>
              <a:t>\</a:t>
            </a:r>
            <a:r>
              <a:rPr lang="pl-PL" altLang="zh-CN" dirty="0" err="1"/>
              <a:t>user.MYD</a:t>
            </a:r>
            <a:r>
              <a:rPr lang="pl-PL" altLang="zh-CN" dirty="0"/>
              <a:t> </a:t>
            </a:r>
            <a:r>
              <a:rPr lang="pl-PL" altLang="zh-CN" dirty="0" smtClean="0"/>
              <a:t>//</a:t>
            </a:r>
            <a:r>
              <a:rPr lang="pl-PL" altLang="zh-CN" dirty="0" err="1" smtClean="0"/>
              <a:t>Mysql</a:t>
            </a:r>
            <a:r>
              <a:rPr lang="pl-PL" altLang="zh-CN" dirty="0" smtClean="0"/>
              <a:t> </a:t>
            </a:r>
            <a:r>
              <a:rPr lang="pl-PL" altLang="zh-CN" dirty="0" err="1" smtClean="0"/>
              <a:t>root</a:t>
            </a:r>
            <a:endParaRPr lang="zh-CN" altLang="en-US" dirty="0" smtClean="0"/>
          </a:p>
          <a:p>
            <a:pPr lvl="1"/>
            <a:r>
              <a:rPr lang="pl-PL" altLang="zh-CN" dirty="0" smtClean="0"/>
              <a:t>C</a:t>
            </a:r>
            <a:r>
              <a:rPr lang="pl-PL" altLang="zh-CN" dirty="0"/>
              <a:t>:\Windows\</a:t>
            </a:r>
            <a:r>
              <a:rPr lang="pl-PL" altLang="zh-CN" dirty="0" err="1"/>
              <a:t>php.ini</a:t>
            </a:r>
            <a:r>
              <a:rPr lang="pl-PL" altLang="zh-CN" dirty="0"/>
              <a:t> //</a:t>
            </a:r>
            <a:r>
              <a:rPr lang="pl-PL" altLang="zh-CN" dirty="0" err="1"/>
              <a:t>php</a:t>
            </a:r>
            <a:r>
              <a:rPr lang="zh-CN" altLang="pl-PL" dirty="0"/>
              <a:t>配置信息 </a:t>
            </a:r>
            <a:endParaRPr lang="zh-CN" altLang="en-US" dirty="0" smtClean="0"/>
          </a:p>
          <a:p>
            <a:pPr lvl="1"/>
            <a:r>
              <a:rPr lang="pl-PL" altLang="zh-CN" dirty="0" smtClean="0"/>
              <a:t>C</a:t>
            </a:r>
            <a:r>
              <a:rPr lang="pl-PL" altLang="zh-CN" dirty="0"/>
              <a:t>:\Windows\</a:t>
            </a:r>
            <a:r>
              <a:rPr lang="pl-PL" altLang="zh-CN" dirty="0" err="1"/>
              <a:t>my.ini</a:t>
            </a:r>
            <a:r>
              <a:rPr lang="pl-PL" altLang="zh-CN" dirty="0"/>
              <a:t> //</a:t>
            </a:r>
            <a:r>
              <a:rPr lang="pl-PL" altLang="zh-CN" dirty="0" err="1"/>
              <a:t>Mysql</a:t>
            </a:r>
            <a:r>
              <a:rPr lang="zh-CN" altLang="pl-PL" dirty="0"/>
              <a:t>配置</a:t>
            </a:r>
            <a:r>
              <a:rPr lang="zh-CN" altLang="pl-PL" dirty="0" smtClean="0"/>
              <a:t>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7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敏感文件路径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：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id_rsa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id_ras.keystore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known_hosts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/shadow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httpd.conf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root/.</a:t>
            </a:r>
            <a:r>
              <a:rPr lang="en-US" altLang="zh-CN" dirty="0" err="1"/>
              <a:t>bash_history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root/.</a:t>
            </a:r>
            <a:r>
              <a:rPr lang="en-US" altLang="zh-CN" dirty="0" err="1"/>
              <a:t>mysql_history</a:t>
            </a:r>
            <a:r>
              <a:rPr lang="en-US" altLang="zh-CN" dirty="0"/>
              <a:t> /</a:t>
            </a:r>
            <a:r>
              <a:rPr lang="en-US" altLang="zh-CN" dirty="0" err="1"/>
              <a:t>proc</a:t>
            </a:r>
            <a:r>
              <a:rPr lang="en-US" altLang="zh-CN" dirty="0"/>
              <a:t>/self/</a:t>
            </a:r>
            <a:r>
              <a:rPr lang="en-US" altLang="zh-CN" dirty="0" err="1"/>
              <a:t>fd</a:t>
            </a:r>
            <a:r>
              <a:rPr lang="en-US" altLang="zh-CN" dirty="0"/>
              <a:t>/</a:t>
            </a:r>
            <a:r>
              <a:rPr lang="en-US" altLang="zh-CN" dirty="0" err="1"/>
              <a:t>fd</a:t>
            </a:r>
            <a:r>
              <a:rPr lang="en-US" altLang="zh-CN" dirty="0"/>
              <a:t>[0-9]*(</a:t>
            </a:r>
            <a:r>
              <a:rPr lang="zh-CN" altLang="en-US" dirty="0"/>
              <a:t>文件标识符</a:t>
            </a:r>
            <a:r>
              <a:rPr lang="en-US" altLang="zh-CN" dirty="0"/>
              <a:t>)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/mounts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/>
              <a:t>porc</a:t>
            </a:r>
            <a:r>
              <a:rPr lang="en-US" altLang="zh-CN" dirty="0"/>
              <a:t>/</a:t>
            </a:r>
            <a:r>
              <a:rPr lang="en-US" altLang="zh-CN" dirty="0" err="1"/>
              <a:t>config.gz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98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修复文件下载漏洞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为例：</a:t>
            </a:r>
          </a:p>
          <a:p>
            <a:pPr lvl="1"/>
            <a:r>
              <a:rPr lang="zh-CN" altLang="en-US" dirty="0" smtClean="0"/>
              <a:t>过滤</a:t>
            </a:r>
            <a:r>
              <a:rPr lang="en-US" altLang="zh-CN" dirty="0"/>
              <a:t>.(</a:t>
            </a:r>
            <a:r>
              <a:rPr lang="zh-CN" altLang="en-US" dirty="0"/>
              <a:t>点</a:t>
            </a:r>
            <a:r>
              <a:rPr lang="en-US" altLang="zh-CN" dirty="0"/>
              <a:t>)</a:t>
            </a:r>
            <a:r>
              <a:rPr lang="zh-CN" altLang="en-US" dirty="0"/>
              <a:t>，使用户在</a:t>
            </a:r>
            <a:r>
              <a:rPr lang="en-US" altLang="zh-CN" dirty="0" err="1"/>
              <a:t>url</a:t>
            </a:r>
            <a:r>
              <a:rPr lang="zh-CN" altLang="en-US" dirty="0"/>
              <a:t>中不能回溯上级目录 </a:t>
            </a:r>
          </a:p>
          <a:p>
            <a:pPr lvl="1"/>
            <a:r>
              <a:rPr lang="zh-CN" altLang="en-US" dirty="0" smtClean="0"/>
              <a:t>正则</a:t>
            </a:r>
            <a:r>
              <a:rPr lang="zh-CN" altLang="en-US" dirty="0"/>
              <a:t>严格判断用户输入参数的格式 </a:t>
            </a:r>
          </a:p>
          <a:p>
            <a:pPr lvl="1"/>
            <a:r>
              <a:rPr lang="en-US" altLang="zh-CN" dirty="0" err="1" smtClean="0"/>
              <a:t>php.ini</a:t>
            </a:r>
            <a:r>
              <a:rPr lang="zh-CN" altLang="en-US" dirty="0"/>
              <a:t>配置</a:t>
            </a:r>
            <a:r>
              <a:rPr lang="en-US" altLang="zh-CN" dirty="0" err="1"/>
              <a:t>open_basedir</a:t>
            </a:r>
            <a:r>
              <a:rPr lang="zh-CN" altLang="en-US" dirty="0"/>
              <a:t>限定文件访问范围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17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文件处理漏洞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385" y="1196752"/>
            <a:ext cx="10560496" cy="50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任意文件上传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1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任意文件上传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通过本知识域，我们会：</a:t>
            </a:r>
          </a:p>
          <a:p>
            <a:pPr lvl="1"/>
            <a:r>
              <a:rPr lang="zh-CN" altLang="en-US" dirty="0" smtClean="0"/>
              <a:t>上传漏洞的原理</a:t>
            </a:r>
          </a:p>
          <a:p>
            <a:pPr lvl="2"/>
            <a:r>
              <a:rPr lang="zh-CN" altLang="en-US" dirty="0" smtClean="0"/>
              <a:t>了解任意</a:t>
            </a:r>
            <a:r>
              <a:rPr lang="zh-CN" altLang="en-US" dirty="0"/>
              <a:t>文件上传漏洞产生的</a:t>
            </a:r>
            <a:r>
              <a:rPr lang="zh-CN" altLang="en-US" dirty="0" smtClean="0"/>
              <a:t>原因</a:t>
            </a:r>
            <a:endParaRPr lang="zh-CN" altLang="en-US" dirty="0"/>
          </a:p>
          <a:p>
            <a:pPr lvl="2"/>
            <a:r>
              <a:rPr lang="zh-CN" altLang="en-US" dirty="0" smtClean="0"/>
              <a:t>了解</a:t>
            </a:r>
            <a:r>
              <a:rPr lang="zh-CN" altLang="en-US" dirty="0"/>
              <a:t>服务端语言对上传文件类型限制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/>
            <a:r>
              <a:rPr lang="zh-CN" altLang="en-US" dirty="0" smtClean="0"/>
              <a:t>上传</a:t>
            </a:r>
            <a:r>
              <a:rPr lang="zh-CN" altLang="en-US" dirty="0"/>
              <a:t>漏洞的检测与防范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了解</a:t>
            </a:r>
            <a:r>
              <a:rPr lang="zh-CN" altLang="en-US" dirty="0"/>
              <a:t>任意文件上传漏洞的</a:t>
            </a:r>
            <a:r>
              <a:rPr lang="zh-CN" altLang="en-US" dirty="0" smtClean="0"/>
              <a:t>危害</a:t>
            </a:r>
          </a:p>
          <a:p>
            <a:pPr lvl="2"/>
            <a:r>
              <a:rPr lang="zh-CN" altLang="en-US" dirty="0" smtClean="0"/>
              <a:t>掌握</a:t>
            </a:r>
            <a:r>
              <a:rPr lang="zh-CN" altLang="en-US" dirty="0"/>
              <a:t>上传漏洞的检测思路和修复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9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任意文件上传漏洞产生的原因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应用程序在处理用户上传的文件操作时，如果用户上传文件的路径、文件名、扩展名成为用户可控数据，就会导致直接上传脚本木马到</a:t>
            </a:r>
            <a:r>
              <a:rPr lang="en-US" altLang="zh-CN" dirty="0"/>
              <a:t>web</a:t>
            </a:r>
            <a:r>
              <a:rPr lang="zh-CN" altLang="zh-CN" dirty="0"/>
              <a:t>服务器上，直接控制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r>
              <a:rPr lang="zh-CN" altLang="en-US" dirty="0"/>
              <a:t>文件上传时检查不严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/>
              <a:t>没有进行文件格式检查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/>
              <a:t>在客户端进行</a:t>
            </a:r>
            <a:r>
              <a:rPr lang="zh-CN" altLang="en-US" dirty="0" smtClean="0"/>
              <a:t>了格式检查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很容易绕过</a:t>
            </a:r>
          </a:p>
          <a:p>
            <a:pPr lvl="1"/>
            <a:r>
              <a:rPr lang="zh-CN" altLang="en-US" dirty="0"/>
              <a:t>一些应用虽然在服务器端进行</a:t>
            </a:r>
            <a:r>
              <a:rPr lang="zh-CN" altLang="en-US" dirty="0" smtClean="0"/>
              <a:t>了不严格的黑／白名单检查</a:t>
            </a:r>
          </a:p>
          <a:p>
            <a:pPr lvl="2"/>
            <a:r>
              <a:rPr lang="zh-CN" altLang="en-US" dirty="0" smtClean="0"/>
              <a:t>忽略大小写，将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zh-CN" altLang="en-US" dirty="0"/>
              <a:t>改为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zh-CN" altLang="en-US" dirty="0"/>
              <a:t>即可绕过</a:t>
            </a:r>
            <a:r>
              <a:rPr lang="zh-CN" altLang="en-US" dirty="0" smtClean="0"/>
              <a:t>检查</a:t>
            </a:r>
          </a:p>
          <a:p>
            <a:pPr lvl="2"/>
            <a:r>
              <a:rPr lang="zh-CN" altLang="en-US" dirty="0"/>
              <a:t>忽略了</a:t>
            </a:r>
            <a:r>
              <a:rPr lang="en-US" altLang="zh-CN" dirty="0"/>
              <a:t>%00</a:t>
            </a:r>
            <a:r>
              <a:rPr lang="zh-CN" altLang="en-US" dirty="0" smtClean="0"/>
              <a:t>截断符，</a:t>
            </a:r>
            <a:r>
              <a:rPr lang="en-US" altLang="zh-CN" dirty="0"/>
              <a:t> </a:t>
            </a:r>
            <a:r>
              <a:rPr lang="en-US" altLang="zh-CN" dirty="0" smtClean="0"/>
              <a:t>xxx.php%00.jpg</a:t>
            </a:r>
            <a:r>
              <a:rPr lang="zh-CN" altLang="en-US" dirty="0" smtClean="0"/>
              <a:t>保存时变成</a:t>
            </a:r>
            <a:r>
              <a:rPr lang="en-US" altLang="zh-CN" dirty="0" err="1" smtClean="0"/>
              <a:t>xxx.php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只对文件类型（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）进行检查</a:t>
            </a:r>
          </a:p>
          <a:p>
            <a:r>
              <a:rPr lang="zh-CN" altLang="en-US" dirty="0"/>
              <a:t>文件上传后修改文件名时处理不</a:t>
            </a:r>
            <a:r>
              <a:rPr lang="zh-CN" altLang="en-US" dirty="0" smtClean="0"/>
              <a:t>当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允许用户修改文件名后缀</a:t>
            </a:r>
          </a:p>
          <a:p>
            <a:pPr lvl="2"/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请求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（续）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混合模式</a:t>
            </a:r>
          </a:p>
          <a:p>
            <a:pPr lvl="1"/>
            <a:r>
              <a:rPr kumimoji="1" lang="zh-CN" altLang="en-US" dirty="0" smtClean="0"/>
              <a:t>有文件上传时常用的方法。可以接受同时提交不同类型的数据</a:t>
            </a:r>
          </a:p>
          <a:p>
            <a:pPr lvl="2"/>
            <a:r>
              <a:rPr kumimoji="1" lang="zh-CN" altLang="en-US" dirty="0" smtClean="0"/>
              <a:t>表单中，可以把类型更改为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就可以上传文件</a:t>
            </a:r>
          </a:p>
          <a:p>
            <a:pPr marL="914400" lvl="2" indent="0">
              <a:buNone/>
            </a:pPr>
            <a:r>
              <a:rPr lang="en-US" altLang="zh-CN" dirty="0"/>
              <a:t>&lt;input type="file" name="file" id="file" /&gt;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类型后面一般会跟</a:t>
            </a:r>
            <a:r>
              <a:rPr kumimoji="1" lang="en-US" altLang="zh-CN" dirty="0" smtClean="0"/>
              <a:t>boundary</a:t>
            </a:r>
            <a:r>
              <a:rPr kumimoji="1" lang="zh-CN" altLang="en-US" dirty="0" smtClean="0"/>
              <a:t>来告知数据区域分隔符</a:t>
            </a:r>
          </a:p>
          <a:p>
            <a:pPr lvl="1"/>
            <a:r>
              <a:rPr kumimoji="1" lang="zh-CN" altLang="en-US" dirty="0" smtClean="0"/>
              <a:t>每个数据都可以单独说明数据类型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获取文件时，可以使用相应参数：</a:t>
            </a:r>
          </a:p>
          <a:p>
            <a:pPr lvl="2"/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代码如下：</a:t>
            </a:r>
          </a:p>
          <a:p>
            <a:pPr marL="914400" lvl="2" indent="0">
              <a:buNone/>
            </a:pPr>
            <a:r>
              <a:rPr lang="en-US" altLang="zh-CN" dirty="0"/>
              <a:t>$_FILES</a:t>
            </a:r>
            <a:r>
              <a:rPr lang="en-US" altLang="zh-CN" dirty="0" smtClean="0"/>
              <a:t>["file"]["name"]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文件名</a:t>
            </a:r>
          </a:p>
          <a:p>
            <a:pPr marL="914400" lvl="2" indent="0">
              <a:buNone/>
            </a:pPr>
            <a:r>
              <a:rPr lang="en-US" altLang="zh-CN" dirty="0"/>
              <a:t>$_FILES["file"]["type"]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类型</a:t>
            </a:r>
          </a:p>
          <a:p>
            <a:pPr marL="914400" lvl="2" indent="0">
              <a:buNone/>
            </a:pPr>
            <a:r>
              <a:rPr lang="en-US" altLang="zh-CN" dirty="0"/>
              <a:t>$_FILES["file"]["size"]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文件大小</a:t>
            </a:r>
          </a:p>
          <a:p>
            <a:pPr marL="914400" lvl="2" indent="0">
              <a:buNone/>
            </a:pPr>
            <a:r>
              <a:rPr lang="en-US" altLang="zh-CN" dirty="0"/>
              <a:t>$_FILES["file"]["</a:t>
            </a:r>
            <a:r>
              <a:rPr lang="en-US" altLang="zh-CN" dirty="0" err="1"/>
              <a:t>tmp_name</a:t>
            </a:r>
            <a:r>
              <a:rPr lang="en-US" altLang="zh-CN" dirty="0"/>
              <a:t>"]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临时文件路径</a:t>
            </a:r>
          </a:p>
          <a:p>
            <a:pPr marL="914400" lvl="2" indent="0">
              <a:buNone/>
            </a:pPr>
            <a:endParaRPr kumimoji="1" lang="en-US" altLang="zh-CN" dirty="0" smtClean="0"/>
          </a:p>
          <a:p>
            <a:pPr lvl="2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7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服务端</a:t>
            </a:r>
            <a:r>
              <a:rPr lang="zh-CN" altLang="en-US" dirty="0" smtClean="0"/>
              <a:t>语言</a:t>
            </a:r>
            <a:r>
              <a:rPr lang="zh-CN" altLang="en-US" dirty="0"/>
              <a:t>对上传文件类型限制方法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对文件类型进行限制（</a:t>
            </a:r>
            <a:r>
              <a:rPr kumimoji="1" lang="en-US" altLang="zh-CN" dirty="0" smtClean="0"/>
              <a:t>Content-Type)</a:t>
            </a:r>
          </a:p>
          <a:p>
            <a:pPr lvl="1"/>
            <a:r>
              <a:rPr kumimoji="1" lang="zh-CN" altLang="en-US" dirty="0" smtClean="0"/>
              <a:t>此类设置，很容易被绕过。直接使用</a:t>
            </a:r>
            <a:r>
              <a:rPr kumimoji="1" lang="en-US" altLang="zh-CN" dirty="0" err="1" smtClean="0"/>
              <a:t>burpsuite</a:t>
            </a:r>
            <a:r>
              <a:rPr kumimoji="1" lang="zh-CN" altLang="en-US" dirty="0" smtClean="0"/>
              <a:t>等软件更改为允许的类型</a:t>
            </a:r>
          </a:p>
          <a:p>
            <a:r>
              <a:rPr kumimoji="1" lang="zh-CN" altLang="en-US" dirty="0" smtClean="0"/>
              <a:t>对文件名后缀进行限制（黑名单，白名单）</a:t>
            </a:r>
          </a:p>
          <a:p>
            <a:pPr lvl="1"/>
            <a:r>
              <a:rPr kumimoji="1" lang="zh-CN" altLang="en-US" dirty="0" smtClean="0"/>
              <a:t>可能使用</a:t>
            </a:r>
            <a:r>
              <a:rPr kumimoji="1" lang="en-US" altLang="zh-CN" dirty="0" smtClean="0"/>
              <a:t>%00</a:t>
            </a:r>
            <a:r>
              <a:rPr kumimoji="1" lang="zh-CN" altLang="en-US" dirty="0" smtClean="0"/>
              <a:t>等截断方式绕过</a:t>
            </a:r>
          </a:p>
          <a:p>
            <a:pPr lvl="1"/>
            <a:r>
              <a:rPr kumimoji="1" lang="zh-CN" altLang="en-US" dirty="0" smtClean="0"/>
              <a:t>使用大小写方式绕过黑名单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6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任意文件上传漏洞危害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上传任意文件，可能会造成</a:t>
            </a:r>
          </a:p>
          <a:p>
            <a:pPr lvl="1"/>
            <a:r>
              <a:rPr kumimoji="1" lang="zh-CN" altLang="en-US" dirty="0" smtClean="0"/>
              <a:t>文件是一个</a:t>
            </a:r>
            <a:r>
              <a:rPr kumimoji="1" lang="en-US" altLang="zh-CN" dirty="0" err="1" smtClean="0"/>
              <a:t>webshell</a:t>
            </a:r>
            <a:r>
              <a:rPr kumimoji="1" lang="zh-CN" altLang="en-US" dirty="0" smtClean="0"/>
              <a:t>，可以任意执行系统命令</a:t>
            </a:r>
          </a:p>
          <a:p>
            <a:pPr lvl="1"/>
            <a:r>
              <a:rPr kumimoji="1" lang="zh-CN" altLang="en-US" dirty="0" smtClean="0"/>
              <a:t>与后台数据库链接，任意执行数据库命令</a:t>
            </a:r>
          </a:p>
          <a:p>
            <a:pPr lvl="1"/>
            <a:r>
              <a:rPr kumimoji="1" lang="zh-CN" altLang="en-US" dirty="0" smtClean="0"/>
              <a:t>把本服务器当作跳板，访问局域网内任意服务器</a:t>
            </a:r>
          </a:p>
          <a:p>
            <a:r>
              <a:rPr kumimoji="1" lang="zh-CN" altLang="en-US" dirty="0" smtClean="0"/>
              <a:t>任意文件上传漏洞可能会让用户完全控制本机，直接获取登陆权限。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1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任意文件上传漏洞检测方法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检测代码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检测点：</a:t>
            </a:r>
          </a:p>
          <a:p>
            <a:pPr lvl="1"/>
            <a:r>
              <a:rPr kumimoji="1" lang="zh-CN" altLang="en-US" dirty="0" smtClean="0"/>
              <a:t>检测所有可以上传漏洞的页面</a:t>
            </a:r>
          </a:p>
          <a:p>
            <a:r>
              <a:rPr kumimoji="1" lang="zh-CN" altLang="en-US" dirty="0" smtClean="0"/>
              <a:t>检测方法：</a:t>
            </a:r>
          </a:p>
          <a:p>
            <a:pPr lvl="1"/>
            <a:r>
              <a:rPr kumimoji="1" lang="zh-CN" altLang="en-US" dirty="0" smtClean="0"/>
              <a:t>是使用什么方式来限制文件类型</a:t>
            </a:r>
          </a:p>
          <a:p>
            <a:pPr lvl="2"/>
            <a:r>
              <a:rPr kumimoji="1" lang="zh-CN" altLang="en-US" dirty="0" smtClean="0"/>
              <a:t>后缀名</a:t>
            </a:r>
          </a:p>
          <a:p>
            <a:pPr lvl="2"/>
            <a:r>
              <a:rPr kumimoji="1" lang="en-US" altLang="zh-CN" dirty="0" smtClean="0"/>
              <a:t>Content-Type</a:t>
            </a:r>
          </a:p>
          <a:p>
            <a:pPr lvl="1"/>
            <a:r>
              <a:rPr kumimoji="1" lang="zh-CN" altLang="en-US" dirty="0" smtClean="0"/>
              <a:t>是否对文件名进行重命名</a:t>
            </a:r>
          </a:p>
          <a:p>
            <a:pPr lvl="1"/>
            <a:r>
              <a:rPr kumimoji="1" lang="zh-CN" altLang="en-US" dirty="0" smtClean="0"/>
              <a:t>是否允许用户重命名文件名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02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goo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ooann" id="{B3505433-59A5-6646-97E7-6033771F0962}" vid="{C4BE278A-D352-A14C-8A72-5E8A3324417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32916</TotalTime>
  <Words>1266</Words>
  <Application>Microsoft Macintosh PowerPoint</Application>
  <PresentationFormat>宽屏</PresentationFormat>
  <Paragraphs>168</Paragraphs>
  <Slides>19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黑体 Std R</vt:lpstr>
      <vt:lpstr>Arial Unicode MS</vt:lpstr>
      <vt:lpstr>Calibri</vt:lpstr>
      <vt:lpstr>Mangal</vt:lpstr>
      <vt:lpstr>Wingdings</vt:lpstr>
      <vt:lpstr>华文新魏</vt:lpstr>
      <vt:lpstr>楷体</vt:lpstr>
      <vt:lpstr>宋体</vt:lpstr>
      <vt:lpstr>微软雅黑</vt:lpstr>
      <vt:lpstr>Arial</vt:lpstr>
      <vt:lpstr>Office 主题</vt:lpstr>
      <vt:lpstr>gooann</vt:lpstr>
      <vt:lpstr>CISP-PTE   Web 安全基础(5) – 文件处理漏洞</vt:lpstr>
      <vt:lpstr>文件处理漏洞</vt:lpstr>
      <vt:lpstr>任意文件上传</vt:lpstr>
      <vt:lpstr>任意文件上传</vt:lpstr>
      <vt:lpstr>任意文件上传漏洞产生的原因</vt:lpstr>
      <vt:lpstr>HTTP请求 – POST（续）</vt:lpstr>
      <vt:lpstr>服务端语言对上传文件类型限制方法</vt:lpstr>
      <vt:lpstr>任意文件上传漏洞危害</vt:lpstr>
      <vt:lpstr>任意文件上传漏洞检测方法 - 检测代码</vt:lpstr>
      <vt:lpstr>任意文件上传漏洞检测方法 - 检测功能</vt:lpstr>
      <vt:lpstr>如何防御任意文件上传漏洞</vt:lpstr>
      <vt:lpstr>任意文件下载</vt:lpstr>
      <vt:lpstr>任意文件下载</vt:lpstr>
      <vt:lpstr>文件下载漏洞概念</vt:lpstr>
      <vt:lpstr>通过文件下载漏洞读取服务端文件的方法</vt:lpstr>
      <vt:lpstr>如何查找任意文件下载漏洞</vt:lpstr>
      <vt:lpstr>敏感文件路径 - Window</vt:lpstr>
      <vt:lpstr>敏感文件路径 - Linux</vt:lpstr>
      <vt:lpstr>修复文件下载漏洞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金炫臻</cp:lastModifiedBy>
  <cp:revision>2869</cp:revision>
  <cp:lastPrinted>2017-08-23T16:26:44Z</cp:lastPrinted>
  <dcterms:created xsi:type="dcterms:W3CDTF">2015-08-23T14:03:00Z</dcterms:created>
  <dcterms:modified xsi:type="dcterms:W3CDTF">2017-09-01T06:23:32Z</dcterms:modified>
</cp:coreProperties>
</file>