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876" r:id="rId2"/>
  </p:sldMasterIdLst>
  <p:notesMasterIdLst>
    <p:notesMasterId r:id="rId25"/>
  </p:notesMasterIdLst>
  <p:handoutMasterIdLst>
    <p:handoutMasterId r:id="rId26"/>
  </p:handoutMasterIdLst>
  <p:sldIdLst>
    <p:sldId id="256" r:id="rId3"/>
    <p:sldId id="414" r:id="rId4"/>
    <p:sldId id="267" r:id="rId5"/>
    <p:sldId id="343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4" r:id="rId15"/>
    <p:sldId id="423" r:id="rId16"/>
    <p:sldId id="426" r:id="rId17"/>
    <p:sldId id="427" r:id="rId18"/>
    <p:sldId id="425" r:id="rId19"/>
    <p:sldId id="428" r:id="rId20"/>
    <p:sldId id="429" r:id="rId21"/>
    <p:sldId id="430" r:id="rId22"/>
    <p:sldId id="431" r:id="rId23"/>
    <p:sldId id="432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100"/>
    <a:srgbClr val="333399"/>
    <a:srgbClr val="540694"/>
    <a:srgbClr val="6807B9"/>
    <a:srgbClr val="0000CC"/>
    <a:srgbClr val="A60BFE"/>
    <a:srgbClr val="3D046C"/>
    <a:srgbClr val="FF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97" autoAdjust="0"/>
    <p:restoredTop sz="86321" autoAdjust="0"/>
  </p:normalViewPr>
  <p:slideViewPr>
    <p:cSldViewPr>
      <p:cViewPr>
        <p:scale>
          <a:sx n="129" d="100"/>
          <a:sy n="129" d="100"/>
        </p:scale>
        <p:origin x="144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5" d="100"/>
          <a:sy n="105" d="100"/>
        </p:scale>
        <p:origin x="4472" y="4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9BD21-A13E-8048-B787-466EFF15D917}" type="datetimeFigureOut">
              <a:rPr kumimoji="1" lang="zh-CN" altLang="en-US" smtClean="0"/>
              <a:t>2017/9/1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FF516-FE47-1140-AE46-F5E416BF4B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06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AC351C0-6D6D-4B39-8738-A7C7486B0710}" type="datetimeFigureOut">
              <a:rPr lang="zh-CN" altLang="en-US"/>
              <a:pPr>
                <a:defRPr/>
              </a:pPr>
              <a:t>2017/9/1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4870BEF-24BB-4678-92B8-D9C03FCDED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20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2B6D8C-6458-4548-BD75-3CEE170667F7}" type="slidenum">
              <a:rPr lang="zh-CN" altLang="en-US">
                <a:latin typeface="Calibri" panose="020F0502020204030204" pitchFamily="34" charset="0"/>
              </a:rPr>
              <a:pPr eaLnBrk="1" hangingPunct="1"/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39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968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以上代码中的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getIsAdmin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就是用于判断是否为管理员。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可以更改这部分内容，就可以实现越权了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88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这里，判断用户权限之后，提供了不同的页面。</a:t>
            </a:r>
          </a:p>
          <a:p>
            <a:r>
              <a:rPr kumimoji="1" lang="zh-CN" altLang="en-US" dirty="0" smtClean="0"/>
              <a:t>但是普通用户也可以访问页面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2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验证方法是前台完成</a:t>
            </a:r>
          </a:p>
          <a:p>
            <a:r>
              <a:rPr kumimoji="1" lang="zh-CN" altLang="en-US" dirty="0" smtClean="0"/>
              <a:t>所有前台可以完成的内容，可以绕过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56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4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0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水平权限漏洞一般出现在一个用户对象关联多个其他对象（订单、地址等）、并且要实现对关联对象的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的时候。开发容易习惯性的在生成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表单（或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请求）的时候根据认证过的用户身份来找出其有权限的被操作对象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，提供入口，然后让用户提交请求，并根据这个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来操作相关对象。在处理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请求时，往往默认只有有权限的用户才能得到入口，进而才能操作相关对象，因此就不再校验权限了。可悲剧的是大多数对象的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都被设置为自增整型，所以攻击者只要对相关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、直至遍历，就可以操作其他用户所关联的对象了。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45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920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整个过程，只有确认用户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，但用户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是用户输入的。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1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cookie</a:t>
            </a:r>
            <a:r>
              <a:rPr kumimoji="1" lang="zh-CN" altLang="en-US" dirty="0" smtClean="0"/>
              <a:t>中确认用户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，这样用户就不能骗过服务器来更改其它用户内容信息。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95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0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7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6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800523" y="274639"/>
            <a:ext cx="78187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9902891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704512" y="274639"/>
            <a:ext cx="0" cy="5851525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5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19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5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812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2411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94892"/>
            <a:ext cx="5384800" cy="5131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94890"/>
            <a:ext cx="5384800" cy="51312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7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49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98072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836515"/>
            <a:ext cx="5386917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98072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836515"/>
            <a:ext cx="5389033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9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6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5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8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951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ctr"/>
          <a:lstStyle>
            <a:lvl1pPr algn="l">
              <a:defRPr sz="2800" b="1" u="none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31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337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503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69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800523" y="274639"/>
            <a:ext cx="78187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9902891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0704512" y="274639"/>
            <a:ext cx="0" cy="5851525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 userDrawn="1"/>
        </p:nvCxnSpPr>
        <p:spPr>
          <a:xfrm>
            <a:off x="10704512" y="274639"/>
            <a:ext cx="0" cy="5851525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588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94892"/>
            <a:ext cx="5384800" cy="5131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94890"/>
            <a:ext cx="5384800" cy="51312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98072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836515"/>
            <a:ext cx="5386917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98072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836515"/>
            <a:ext cx="5389033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6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6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ctr"/>
          <a:lstStyle>
            <a:lvl1pPr algn="l">
              <a:defRPr sz="2800" b="1" u="none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86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952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49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980729"/>
            <a:ext cx="10972800" cy="514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28" name="Picture 11" descr="E:\公司素材\公司LOGO\白色透明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6381751"/>
            <a:ext cx="127154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7"/>
          <p:cNvSpPr txBox="1">
            <a:spLocks noChangeArrowheads="1"/>
          </p:cNvSpPr>
          <p:nvPr userDrawn="1"/>
        </p:nvSpPr>
        <p:spPr bwMode="auto">
          <a:xfrm>
            <a:off x="8976321" y="6571954"/>
            <a:ext cx="3202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© 2015</a:t>
            </a:r>
            <a:r>
              <a:rPr lang="zh-CN" altLang="en-US" sz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谷安天下版权所有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7344139" y="657195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395237E-8500-4FE0-A669-5FCAC893D89F}" type="datetime8">
              <a:rPr lang="en-US" altLang="zh-CN" sz="1100" smtClean="0">
                <a:solidFill>
                  <a:schemeClr val="bg1"/>
                </a:solidFill>
              </a:rPr>
              <a:t>9/1/17 1:58 PM</a:t>
            </a:fld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2364592" y="6571832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第</a:t>
            </a:r>
            <a:fld id="{37E5D1F4-5835-4861-BEE9-F37CD80E098F}" type="slidenum">
              <a:rPr lang="zh-CN" altLang="en-US" sz="1100" smtClean="0">
                <a:solidFill>
                  <a:schemeClr val="bg1"/>
                </a:solidFill>
              </a:rPr>
              <a:t>‹#›</a:t>
            </a:fld>
            <a:r>
              <a:rPr lang="zh-CN" altLang="en-US" sz="1100" dirty="0" smtClean="0">
                <a:solidFill>
                  <a:schemeClr val="bg1"/>
                </a:solidFill>
              </a:rPr>
              <a:t>页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u="none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49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980729"/>
            <a:ext cx="10972800" cy="514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28" name="Picture 11" descr="E:\公司素材\公司LOGO\白色透明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6381751"/>
            <a:ext cx="127154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976321" y="6571954"/>
            <a:ext cx="3202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© 2015</a:t>
            </a:r>
            <a:r>
              <a:rPr lang="zh-CN" altLang="en-US" sz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谷安天下版权所有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44139" y="657195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395237E-8500-4FE0-A669-5FCAC893D89F}" type="datetime8">
              <a:rPr lang="en-US" altLang="zh-CN" sz="1100" smtClean="0">
                <a:solidFill>
                  <a:schemeClr val="bg1"/>
                </a:solidFill>
              </a:rPr>
              <a:t>9/1/17 1:58 PM</a:t>
            </a:fld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64592" y="6571832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第</a:t>
            </a:r>
            <a:fld id="{37E5D1F4-5835-4861-BEE9-F37CD80E098F}" type="slidenum">
              <a:rPr lang="zh-CN" altLang="en-US" sz="1100" smtClean="0">
                <a:solidFill>
                  <a:schemeClr val="bg1"/>
                </a:solidFill>
              </a:rPr>
              <a:t>‹#›</a:t>
            </a:fld>
            <a:r>
              <a:rPr lang="zh-CN" altLang="en-US" sz="1100" dirty="0" smtClean="0">
                <a:solidFill>
                  <a:schemeClr val="bg1"/>
                </a:solidFill>
              </a:rPr>
              <a:t>页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8" name="Picture 11" descr="E:\公司素材\公司LOGO\白色透明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6381751"/>
            <a:ext cx="127154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8976321" y="6571954"/>
            <a:ext cx="3202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© 2015</a:t>
            </a:r>
            <a:r>
              <a:rPr lang="zh-CN" altLang="en-US" sz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谷安天下版权所有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344139" y="657195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395237E-8500-4FE0-A669-5FCAC893D89F}" type="datetime8">
              <a:rPr lang="en-US" altLang="zh-CN" sz="1100" smtClean="0">
                <a:solidFill>
                  <a:schemeClr val="bg1"/>
                </a:solidFill>
              </a:rPr>
              <a:t>9/1/17 1:58 PM</a:t>
            </a:fld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2364592" y="6571832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第</a:t>
            </a:r>
            <a:fld id="{37E5D1F4-5835-4861-BEE9-F37CD80E098F}" type="slidenum">
              <a:rPr lang="zh-CN" altLang="en-US" sz="1100" smtClean="0">
                <a:solidFill>
                  <a:schemeClr val="bg1"/>
                </a:solidFill>
              </a:rPr>
              <a:t>‹#›</a:t>
            </a:fld>
            <a:r>
              <a:rPr lang="zh-CN" altLang="en-US" sz="1100" dirty="0" smtClean="0">
                <a:solidFill>
                  <a:schemeClr val="bg1"/>
                </a:solidFill>
              </a:rPr>
              <a:t>页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u="none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mydvwa:8080/vulnerabilities/permissio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mydvwa:8080/vulnerabilities/permiss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ctrTitle"/>
          </p:nvPr>
        </p:nvSpPr>
        <p:spPr>
          <a:xfrm>
            <a:off x="1997028" y="3728369"/>
            <a:ext cx="8232871" cy="1932879"/>
          </a:xfrm>
        </p:spPr>
        <p:txBody>
          <a:bodyPr/>
          <a:lstStyle/>
          <a:p>
            <a:pPr algn="ctr" eaLnBrk="1" hangingPunct="1"/>
            <a:r>
              <a:rPr lang="en-US" altLang="zh-CN" sz="4800" b="1" dirty="0" smtClean="0">
                <a:solidFill>
                  <a:srgbClr val="64C100"/>
                </a:solidFill>
                <a:cs typeface="Adobe 黑体 Std R"/>
              </a:rPr>
              <a:t>CISP-PTE</a:t>
            </a:r>
            <a:r>
              <a:rPr lang="en-US" altLang="zh-CN" sz="4800" b="1" dirty="0">
                <a:solidFill>
                  <a:srgbClr val="64C100"/>
                </a:solidFill>
                <a:cs typeface="Adobe 黑体 Std R"/>
              </a:rPr>
              <a:t/>
            </a:r>
            <a:br>
              <a:rPr lang="en-US" altLang="zh-CN" sz="4800" b="1" dirty="0">
                <a:solidFill>
                  <a:srgbClr val="64C100"/>
                </a:solidFill>
                <a:cs typeface="Adobe 黑体 Std R"/>
              </a:rPr>
            </a:br>
            <a:r>
              <a:rPr lang="zh-CN" altLang="en-US" sz="3600" b="1" dirty="0">
                <a:solidFill>
                  <a:srgbClr val="64C100"/>
                </a:solidFill>
                <a:cs typeface="Adobe 黑体 Std R"/>
              </a:rPr>
              <a:t> </a:t>
            </a:r>
            <a:r>
              <a:rPr lang="en-US" altLang="zh-CN" sz="3600" b="1" dirty="0">
                <a:solidFill>
                  <a:srgbClr val="64C100"/>
                </a:solidFill>
                <a:cs typeface="Adobe 黑体 Std R"/>
              </a:rPr>
              <a:t/>
            </a:r>
            <a:br>
              <a:rPr lang="en-US" altLang="zh-CN" sz="3600" b="1" dirty="0">
                <a:solidFill>
                  <a:srgbClr val="64C100"/>
                </a:solidFill>
                <a:cs typeface="Adobe 黑体 Std R"/>
              </a:rPr>
            </a:br>
            <a:r>
              <a:rPr lang="en-US" altLang="zh-CN" sz="3600" b="1" dirty="0" smtClean="0">
                <a:solidFill>
                  <a:srgbClr val="64C100"/>
                </a:solidFill>
                <a:cs typeface="Adobe 黑体 Std R"/>
              </a:rPr>
              <a:t>Web</a:t>
            </a:r>
            <a:r>
              <a:rPr lang="zh-CN" altLang="en-US" sz="3600" b="1" dirty="0" smtClean="0">
                <a:solidFill>
                  <a:srgbClr val="64C100"/>
                </a:solidFill>
                <a:cs typeface="Adobe 黑体 Std R"/>
              </a:rPr>
              <a:t> 安全基础</a:t>
            </a:r>
            <a:r>
              <a:rPr lang="en-US" altLang="zh-CN" sz="3600" b="1" dirty="0" smtClean="0">
                <a:solidFill>
                  <a:srgbClr val="64C100"/>
                </a:solidFill>
                <a:cs typeface="Adobe 黑体 Std R"/>
              </a:rPr>
              <a:t>(6)</a:t>
            </a:r>
            <a:r>
              <a:rPr lang="zh-CN" altLang="en-US" sz="3600" b="1" dirty="0" smtClean="0">
                <a:solidFill>
                  <a:srgbClr val="64C100"/>
                </a:solidFill>
                <a:cs typeface="Adobe 黑体 Std R"/>
              </a:rPr>
              <a:t> </a:t>
            </a:r>
            <a:r>
              <a:rPr lang="mr-IN" altLang="zh-CN" sz="3600" b="1" dirty="0" smtClean="0">
                <a:solidFill>
                  <a:srgbClr val="64C100"/>
                </a:solidFill>
                <a:cs typeface="Adobe 黑体 Std R"/>
              </a:rPr>
              <a:t>–</a:t>
            </a:r>
            <a:r>
              <a:rPr lang="zh-CN" altLang="en-US" sz="3600" b="1" dirty="0">
                <a:solidFill>
                  <a:srgbClr val="64C100"/>
                </a:solidFill>
                <a:cs typeface="Adobe 黑体 Std R"/>
              </a:rPr>
              <a:t> </a:t>
            </a:r>
            <a:r>
              <a:rPr lang="zh-CN" altLang="en-US" sz="3600" b="1" dirty="0" smtClean="0">
                <a:solidFill>
                  <a:srgbClr val="64C100"/>
                </a:solidFill>
                <a:cs typeface="Adobe 黑体 Std R"/>
              </a:rPr>
              <a:t>访问控制漏洞</a:t>
            </a:r>
            <a:endParaRPr lang="en-US" sz="3600" b="1" dirty="0">
              <a:solidFill>
                <a:srgbClr val="64C100"/>
              </a:solidFill>
              <a:cs typeface="Adobe 黑体 Std R"/>
            </a:endParaRPr>
          </a:p>
        </p:txBody>
      </p:sp>
      <p:pic>
        <p:nvPicPr>
          <p:cNvPr id="13315" name="Picture 4" descr="E:\公司素材\公司LOGO\透明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95251"/>
            <a:ext cx="16510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8"/>
          <p:cNvSpPr>
            <a:spLocks noChangeArrowheads="1"/>
          </p:cNvSpPr>
          <p:nvPr/>
        </p:nvSpPr>
        <p:spPr bwMode="auto">
          <a:xfrm>
            <a:off x="8185026" y="5877272"/>
            <a:ext cx="2303463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2700" indent="-127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zh-CN" altLang="en-US" sz="1600" dirty="0">
                <a:solidFill>
                  <a:srgbClr val="3234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 Unicode MS" panose="020B0604020202020204" pitchFamily="34" charset="-122"/>
              </a:rPr>
              <a:t>主讲</a:t>
            </a:r>
            <a:r>
              <a:rPr lang="zh-CN" altLang="en-US" sz="1600" dirty="0" smtClean="0">
                <a:solidFill>
                  <a:srgbClr val="3234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 Unicode MS" panose="020B0604020202020204" pitchFamily="34" charset="-122"/>
              </a:rPr>
              <a:t>：</a:t>
            </a:r>
            <a:endParaRPr lang="en-US" altLang="zh-CN" sz="1600" dirty="0">
              <a:solidFill>
                <a:srgbClr val="323433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横向越权漏洞对网站安全的影响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以其它用户的身份进行操作</a:t>
            </a:r>
          </a:p>
          <a:p>
            <a:pPr lvl="1"/>
            <a:r>
              <a:rPr kumimoji="1" lang="zh-CN" altLang="en-US" dirty="0" smtClean="0"/>
              <a:t>查看／遍历内容</a:t>
            </a:r>
          </a:p>
          <a:p>
            <a:pPr lvl="1"/>
            <a:r>
              <a:rPr kumimoji="1" lang="zh-CN" altLang="en-US" dirty="0" smtClean="0"/>
              <a:t>更改信息</a:t>
            </a:r>
          </a:p>
          <a:p>
            <a:pPr lvl="2"/>
            <a:r>
              <a:rPr kumimoji="1" lang="zh-CN" altLang="en-US" dirty="0" smtClean="0"/>
              <a:t>邮箱</a:t>
            </a:r>
          </a:p>
          <a:p>
            <a:pPr lvl="2"/>
            <a:r>
              <a:rPr kumimoji="1" lang="zh-CN" altLang="en-US" dirty="0" smtClean="0"/>
              <a:t>手机号</a:t>
            </a:r>
          </a:p>
          <a:p>
            <a:pPr lvl="1"/>
            <a:r>
              <a:rPr kumimoji="1" lang="zh-CN" altLang="en-US" dirty="0" smtClean="0"/>
              <a:t>发表文章</a:t>
            </a:r>
          </a:p>
          <a:p>
            <a:r>
              <a:rPr kumimoji="1" lang="zh-CN" altLang="en-US" dirty="0" smtClean="0"/>
              <a:t>所带来的影响</a:t>
            </a:r>
          </a:p>
          <a:p>
            <a:pPr lvl="1"/>
            <a:r>
              <a:rPr kumimoji="1" lang="zh-CN" altLang="en-US" dirty="0" smtClean="0"/>
              <a:t>更改确认邮箱／手机号，可以进行支付操作</a:t>
            </a:r>
          </a:p>
          <a:p>
            <a:pPr lvl="1"/>
            <a:r>
              <a:rPr kumimoji="1" lang="zh-CN" altLang="en-US" dirty="0" smtClean="0"/>
              <a:t>查看其它用户信息，收集隐私信息</a:t>
            </a:r>
          </a:p>
          <a:p>
            <a:pPr lvl="2"/>
            <a:r>
              <a:rPr kumimoji="1" lang="zh-CN" altLang="en-US" dirty="0" smtClean="0"/>
              <a:t>姓名、身份证号、邮箱、电话</a:t>
            </a:r>
          </a:p>
          <a:p>
            <a:pPr lvl="1"/>
            <a:r>
              <a:rPr kumimoji="1" lang="zh-CN" altLang="en-US" dirty="0" smtClean="0"/>
              <a:t>发表敏感文章</a:t>
            </a:r>
          </a:p>
          <a:p>
            <a:pPr lvl="2"/>
            <a:r>
              <a:rPr kumimoji="1" lang="zh-CN" altLang="en-US" dirty="0" smtClean="0"/>
              <a:t>使用公众号发表带有敏感信息的文章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82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漏洞代码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userid</a:t>
            </a:r>
            <a:r>
              <a:rPr lang="en-US" altLang="zh-CN" sz="1600" dirty="0"/>
              <a:t>=</a:t>
            </a:r>
            <a:r>
              <a:rPr lang="en-US" altLang="zh-CN" sz="1600" dirty="0" err="1"/>
              <a:t>Integer.valueOf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request.getParameter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userid</a:t>
            </a:r>
            <a:r>
              <a:rPr lang="en-US" altLang="zh-CN" sz="1600" dirty="0" smtClean="0"/>
              <a:t>"));   -- </a:t>
            </a:r>
            <a:r>
              <a:rPr lang="zh-CN" altLang="en-US" sz="1600" dirty="0" smtClean="0"/>
              <a:t>从用户输入的参数里确认用户</a:t>
            </a:r>
            <a:r>
              <a:rPr lang="en-US" altLang="zh-CN" sz="1600" dirty="0" smtClean="0"/>
              <a:t>ID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String email=</a:t>
            </a:r>
            <a:r>
              <a:rPr lang="en-US" altLang="zh-CN" sz="1600" dirty="0" err="1"/>
              <a:t>request.getParameter</a:t>
            </a:r>
            <a:r>
              <a:rPr lang="en-US" altLang="zh-CN" sz="1600" dirty="0"/>
              <a:t>("email");</a:t>
            </a:r>
          </a:p>
          <a:p>
            <a:pPr marL="0" indent="0">
              <a:buNone/>
            </a:pPr>
            <a:r>
              <a:rPr lang="en-US" altLang="zh-CN" sz="1600" dirty="0"/>
              <a:t>String </a:t>
            </a:r>
            <a:r>
              <a:rPr lang="en-US" altLang="zh-CN" sz="1600" dirty="0" err="1"/>
              <a:t>tel</a:t>
            </a:r>
            <a:r>
              <a:rPr lang="en-US" altLang="zh-CN" sz="1600" dirty="0"/>
              <a:t>=</a:t>
            </a:r>
            <a:r>
              <a:rPr lang="en-US" altLang="zh-CN" sz="1600" dirty="0" err="1"/>
              <a:t>request.getParameter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tel</a:t>
            </a:r>
            <a:r>
              <a:rPr lang="en-US" altLang="zh-CN" sz="1600" dirty="0"/>
              <a:t>");</a:t>
            </a:r>
          </a:p>
          <a:p>
            <a:pPr marL="0" indent="0">
              <a:buNone/>
            </a:pPr>
            <a:r>
              <a:rPr lang="en-US" altLang="zh-CN" sz="1600" dirty="0"/>
              <a:t>String </a:t>
            </a:r>
            <a:r>
              <a:rPr lang="en-US" altLang="zh-CN" sz="1600" dirty="0" err="1"/>
              <a:t>realname</a:t>
            </a:r>
            <a:r>
              <a:rPr lang="en-US" altLang="zh-CN" sz="1600" dirty="0"/>
              <a:t>=</a:t>
            </a:r>
            <a:r>
              <a:rPr lang="en-US" altLang="zh-CN" sz="1600" dirty="0" err="1"/>
              <a:t>request.getParameter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realname</a:t>
            </a:r>
            <a:r>
              <a:rPr lang="en-US" altLang="zh-CN" sz="1600" dirty="0"/>
              <a:t>");</a:t>
            </a:r>
          </a:p>
          <a:p>
            <a:pPr marL="0" indent="0">
              <a:buNone/>
            </a:pPr>
            <a:r>
              <a:rPr lang="en-US" altLang="zh-CN" sz="1600" dirty="0"/>
              <a:t>String pass=</a:t>
            </a:r>
            <a:r>
              <a:rPr lang="en-US" altLang="zh-CN" sz="1600" dirty="0" err="1"/>
              <a:t>request.getParameter</a:t>
            </a:r>
            <a:r>
              <a:rPr lang="en-US" altLang="zh-CN" sz="1600" dirty="0"/>
              <a:t>("pass");</a:t>
            </a:r>
          </a:p>
          <a:p>
            <a:pPr marL="0" indent="0">
              <a:buNone/>
            </a:pPr>
            <a:r>
              <a:rPr lang="en-US" altLang="zh-CN" sz="1600" dirty="0" err="1"/>
              <a:t>JdbcConnection</a:t>
            </a:r>
            <a:r>
              <a:rPr lang="en-US" altLang="zh-CN" sz="1600" dirty="0"/>
              <a:t> conn = null;</a:t>
            </a:r>
          </a:p>
          <a:p>
            <a:pPr marL="0" indent="0">
              <a:buNone/>
            </a:pPr>
            <a:r>
              <a:rPr lang="en-US" altLang="zh-CN" sz="1600" dirty="0"/>
              <a:t>try {</a:t>
            </a:r>
          </a:p>
          <a:p>
            <a:pPr marL="0" indent="0">
              <a:buNone/>
            </a:pPr>
            <a:r>
              <a:rPr lang="en-US" altLang="zh-CN" sz="1600" dirty="0"/>
              <a:t>    conn = new </a:t>
            </a:r>
            <a:r>
              <a:rPr lang="en-US" altLang="zh-CN" sz="1600" dirty="0" err="1"/>
              <a:t>JdbcConnection</a:t>
            </a:r>
            <a:r>
              <a:rPr lang="en-US" altLang="zh-CN" sz="1600" dirty="0"/>
              <a:t>();</a:t>
            </a:r>
          </a:p>
          <a:p>
            <a:pPr marL="0" indent="0">
              <a:buNone/>
            </a:pPr>
            <a:r>
              <a:rPr lang="en-US" altLang="zh-CN" sz="1600" dirty="0"/>
              <a:t>    Object[] </a:t>
            </a:r>
            <a:r>
              <a:rPr lang="en-US" altLang="zh-CN" sz="1600" dirty="0" err="1"/>
              <a:t>params</a:t>
            </a:r>
            <a:r>
              <a:rPr lang="en-US" altLang="zh-CN" sz="1600" dirty="0"/>
              <a:t> = new Object[5];</a:t>
            </a:r>
          </a:p>
          <a:p>
            <a:pPr marL="0" indent="0">
              <a:buNone/>
            </a:pPr>
            <a:r>
              <a:rPr lang="mr-IN" altLang="zh-CN" sz="1600" dirty="0"/>
              <a:t>    </a:t>
            </a:r>
            <a:r>
              <a:rPr lang="mr-IN" altLang="zh-CN" sz="1600" dirty="0" err="1"/>
              <a:t>params</a:t>
            </a:r>
            <a:r>
              <a:rPr lang="mr-IN" altLang="zh-CN" sz="1600" dirty="0"/>
              <a:t>[0] = </a:t>
            </a:r>
            <a:r>
              <a:rPr lang="mr-IN" altLang="zh-CN" sz="1600" dirty="0" err="1"/>
              <a:t>email</a:t>
            </a:r>
            <a:r>
              <a:rPr lang="mr-IN" altLang="zh-CN" sz="1600" dirty="0"/>
              <a:t>;</a:t>
            </a:r>
          </a:p>
          <a:p>
            <a:pPr marL="0" indent="0">
              <a:buNone/>
            </a:pPr>
            <a:r>
              <a:rPr lang="mr-IN" altLang="zh-CN" sz="1600" dirty="0"/>
              <a:t>    </a:t>
            </a:r>
            <a:r>
              <a:rPr lang="mr-IN" altLang="zh-CN" sz="1600" dirty="0" err="1"/>
              <a:t>params</a:t>
            </a:r>
            <a:r>
              <a:rPr lang="mr-IN" altLang="zh-CN" sz="1600" dirty="0"/>
              <a:t>[1] = </a:t>
            </a:r>
            <a:r>
              <a:rPr lang="mr-IN" altLang="zh-CN" sz="1600" dirty="0" err="1"/>
              <a:t>tel</a:t>
            </a:r>
            <a:r>
              <a:rPr lang="mr-IN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params</a:t>
            </a:r>
            <a:r>
              <a:rPr lang="en-US" altLang="zh-CN" sz="1600" dirty="0"/>
              <a:t>[2] = </a:t>
            </a:r>
            <a:r>
              <a:rPr lang="en-US" altLang="zh-CN" sz="1600" dirty="0" err="1"/>
              <a:t>realname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mr-IN" altLang="zh-CN" sz="1600" dirty="0"/>
              <a:t>    </a:t>
            </a:r>
            <a:r>
              <a:rPr lang="mr-IN" altLang="zh-CN" sz="1600" dirty="0" err="1"/>
              <a:t>params</a:t>
            </a:r>
            <a:r>
              <a:rPr lang="mr-IN" altLang="zh-CN" sz="1600" dirty="0"/>
              <a:t>[3] = </a:t>
            </a:r>
            <a:r>
              <a:rPr lang="mr-IN" altLang="zh-CN" sz="1600" dirty="0" err="1"/>
              <a:t>pass</a:t>
            </a:r>
            <a:r>
              <a:rPr lang="mr-IN" altLang="zh-CN" sz="1600" dirty="0"/>
              <a:t>;</a:t>
            </a:r>
          </a:p>
          <a:p>
            <a:pPr marL="0" indent="0">
              <a:buNone/>
            </a:pPr>
            <a:r>
              <a:rPr lang="mr-IN" altLang="zh-CN" sz="1600" dirty="0"/>
              <a:t>    </a:t>
            </a:r>
            <a:r>
              <a:rPr lang="mr-IN" altLang="zh-CN" sz="1600" dirty="0" err="1"/>
              <a:t>params</a:t>
            </a:r>
            <a:r>
              <a:rPr lang="mr-IN" altLang="zh-CN" sz="1600" dirty="0"/>
              <a:t>[4] = </a:t>
            </a:r>
            <a:r>
              <a:rPr lang="mr-IN" altLang="zh-CN" sz="1600" dirty="0" err="1"/>
              <a:t>userid</a:t>
            </a:r>
            <a:r>
              <a:rPr lang="mr-IN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    final String </a:t>
            </a:r>
            <a:r>
              <a:rPr lang="en-US" altLang="zh-CN" sz="1600" dirty="0" err="1"/>
              <a:t>sql</a:t>
            </a:r>
            <a:r>
              <a:rPr lang="en-US" altLang="zh-CN" sz="1600" dirty="0"/>
              <a:t> = "update user </a:t>
            </a:r>
            <a:r>
              <a:rPr lang="en-US" altLang="zh-CN" sz="1600" dirty="0" smtClean="0"/>
              <a:t>set email</a:t>
            </a:r>
            <a:r>
              <a:rPr lang="en-US" altLang="zh-CN" sz="1600" dirty="0"/>
              <a:t>=?,</a:t>
            </a:r>
            <a:r>
              <a:rPr lang="en-US" altLang="zh-CN" sz="1600" dirty="0" err="1"/>
              <a:t>tel</a:t>
            </a:r>
            <a:r>
              <a:rPr lang="en-US" altLang="zh-CN" sz="1600" dirty="0"/>
              <a:t>=?,</a:t>
            </a:r>
            <a:r>
              <a:rPr lang="en-US" altLang="zh-CN" sz="1600" dirty="0" err="1"/>
              <a:t>realname</a:t>
            </a:r>
            <a:r>
              <a:rPr lang="en-US" altLang="zh-CN" sz="1600" dirty="0"/>
              <a:t>=?,pass=? where </a:t>
            </a:r>
            <a:r>
              <a:rPr lang="en-US" altLang="zh-CN" sz="1600" dirty="0" err="1"/>
              <a:t>userid</a:t>
            </a:r>
            <a:r>
              <a:rPr lang="en-US" altLang="zh-CN" sz="1600" dirty="0"/>
              <a:t>=?";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conn.execUpdate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sql,params</a:t>
            </a:r>
            <a:r>
              <a:rPr lang="en-US" altLang="zh-CN" sz="1600" dirty="0"/>
              <a:t>);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conn.closeConn</a:t>
            </a:r>
            <a:r>
              <a:rPr lang="en-US" altLang="zh-CN" sz="1600" dirty="0" smtClean="0"/>
              <a:t>();</a:t>
            </a:r>
          </a:p>
          <a:p>
            <a:pPr marL="0" indent="0">
              <a:buNone/>
            </a:pPr>
            <a:r>
              <a:rPr kumimoji="1" lang="en-US" altLang="zh-CN" sz="1600" dirty="0"/>
              <a:t>}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396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查找横向权限漏洞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查看任何传递用户信息的参数</a:t>
            </a:r>
          </a:p>
          <a:p>
            <a:pPr lvl="1"/>
            <a:r>
              <a:rPr kumimoji="1" lang="zh-CN" altLang="en-US" dirty="0" smtClean="0"/>
              <a:t>只要是用户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，用户名等是以参数方式传递，就有可能有风险</a:t>
            </a:r>
          </a:p>
          <a:p>
            <a:r>
              <a:rPr kumimoji="1" lang="zh-CN" altLang="en-US" dirty="0" smtClean="0"/>
              <a:t>查看特权内容，是否进行了权限管理</a:t>
            </a:r>
          </a:p>
          <a:p>
            <a:pPr lvl="1"/>
            <a:r>
              <a:rPr kumimoji="1" lang="zh-CN" altLang="en-US" dirty="0" smtClean="0"/>
              <a:t>每个人博客等，即使是私有的：</a:t>
            </a:r>
          </a:p>
          <a:p>
            <a:pPr lvl="2"/>
            <a:r>
              <a:rPr kumimoji="1" lang="zh-CN" altLang="en-US" dirty="0" smtClean="0"/>
              <a:t>显示我可看列表进行了权限设置</a:t>
            </a:r>
          </a:p>
          <a:p>
            <a:pPr lvl="2"/>
            <a:r>
              <a:rPr kumimoji="1" lang="zh-CN" altLang="en-US" dirty="0" smtClean="0"/>
              <a:t>查看详情时，根据内容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来进行判断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30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漏洞代码修复方案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userid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Integer.valueOf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GetUseridFromCookie</a:t>
            </a:r>
            <a:r>
              <a:rPr lang="en-US" altLang="zh-CN" sz="1600" dirty="0" smtClean="0"/>
              <a:t>(request));   -- </a:t>
            </a:r>
            <a:r>
              <a:rPr lang="zh-CN" altLang="en-US" sz="1600" dirty="0" smtClean="0"/>
              <a:t>从</a:t>
            </a:r>
            <a:r>
              <a:rPr lang="en-US" altLang="zh-CN" sz="1600" dirty="0" smtClean="0"/>
              <a:t>cookie</a:t>
            </a:r>
            <a:r>
              <a:rPr lang="zh-CN" altLang="en-US" sz="1600" dirty="0" smtClean="0"/>
              <a:t>中确认用户</a:t>
            </a:r>
            <a:r>
              <a:rPr lang="en-US" altLang="zh-CN" sz="1600" dirty="0" smtClean="0"/>
              <a:t>ID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String email=</a:t>
            </a:r>
            <a:r>
              <a:rPr lang="en-US" altLang="zh-CN" sz="1600" dirty="0" err="1"/>
              <a:t>request.getParameter</a:t>
            </a:r>
            <a:r>
              <a:rPr lang="en-US" altLang="zh-CN" sz="1600" dirty="0"/>
              <a:t>("email");</a:t>
            </a:r>
          </a:p>
          <a:p>
            <a:pPr marL="0" indent="0">
              <a:buNone/>
            </a:pPr>
            <a:r>
              <a:rPr lang="en-US" altLang="zh-CN" sz="1600" dirty="0"/>
              <a:t>String </a:t>
            </a:r>
            <a:r>
              <a:rPr lang="en-US" altLang="zh-CN" sz="1600" dirty="0" err="1"/>
              <a:t>tel</a:t>
            </a:r>
            <a:r>
              <a:rPr lang="en-US" altLang="zh-CN" sz="1600" dirty="0"/>
              <a:t>=</a:t>
            </a:r>
            <a:r>
              <a:rPr lang="en-US" altLang="zh-CN" sz="1600" dirty="0" err="1"/>
              <a:t>request.getParameter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tel</a:t>
            </a:r>
            <a:r>
              <a:rPr lang="en-US" altLang="zh-CN" sz="1600" dirty="0"/>
              <a:t>");</a:t>
            </a:r>
          </a:p>
          <a:p>
            <a:pPr marL="0" indent="0">
              <a:buNone/>
            </a:pPr>
            <a:r>
              <a:rPr lang="en-US" altLang="zh-CN" sz="1600" dirty="0"/>
              <a:t>String </a:t>
            </a:r>
            <a:r>
              <a:rPr lang="en-US" altLang="zh-CN" sz="1600" dirty="0" err="1"/>
              <a:t>realname</a:t>
            </a:r>
            <a:r>
              <a:rPr lang="en-US" altLang="zh-CN" sz="1600" dirty="0"/>
              <a:t>=</a:t>
            </a:r>
            <a:r>
              <a:rPr lang="en-US" altLang="zh-CN" sz="1600" dirty="0" err="1"/>
              <a:t>request.getParameter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realname</a:t>
            </a:r>
            <a:r>
              <a:rPr lang="en-US" altLang="zh-CN" sz="1600" dirty="0"/>
              <a:t>");</a:t>
            </a:r>
          </a:p>
          <a:p>
            <a:pPr marL="0" indent="0">
              <a:buNone/>
            </a:pPr>
            <a:r>
              <a:rPr lang="en-US" altLang="zh-CN" sz="1600" dirty="0"/>
              <a:t>String pass=</a:t>
            </a:r>
            <a:r>
              <a:rPr lang="en-US" altLang="zh-CN" sz="1600" dirty="0" err="1"/>
              <a:t>request.getParameter</a:t>
            </a:r>
            <a:r>
              <a:rPr lang="en-US" altLang="zh-CN" sz="1600" dirty="0"/>
              <a:t>("pass");</a:t>
            </a:r>
          </a:p>
          <a:p>
            <a:pPr marL="0" indent="0">
              <a:buNone/>
            </a:pPr>
            <a:r>
              <a:rPr lang="en-US" altLang="zh-CN" sz="1600" dirty="0" err="1"/>
              <a:t>JdbcConnection</a:t>
            </a:r>
            <a:r>
              <a:rPr lang="en-US" altLang="zh-CN" sz="1600" dirty="0"/>
              <a:t> conn = null;</a:t>
            </a:r>
          </a:p>
          <a:p>
            <a:pPr marL="0" indent="0">
              <a:buNone/>
            </a:pPr>
            <a:r>
              <a:rPr lang="en-US" altLang="zh-CN" sz="1600" dirty="0"/>
              <a:t>try {</a:t>
            </a:r>
          </a:p>
          <a:p>
            <a:pPr marL="0" indent="0">
              <a:buNone/>
            </a:pPr>
            <a:r>
              <a:rPr lang="en-US" altLang="zh-CN" sz="1600" dirty="0"/>
              <a:t>    conn = new </a:t>
            </a:r>
            <a:r>
              <a:rPr lang="en-US" altLang="zh-CN" sz="1600" dirty="0" err="1"/>
              <a:t>JdbcConnection</a:t>
            </a:r>
            <a:r>
              <a:rPr lang="en-US" altLang="zh-CN" sz="1600" dirty="0"/>
              <a:t>();</a:t>
            </a:r>
          </a:p>
          <a:p>
            <a:pPr marL="0" indent="0">
              <a:buNone/>
            </a:pPr>
            <a:r>
              <a:rPr lang="en-US" altLang="zh-CN" sz="1600" dirty="0"/>
              <a:t>    Object[] </a:t>
            </a:r>
            <a:r>
              <a:rPr lang="en-US" altLang="zh-CN" sz="1600" dirty="0" err="1"/>
              <a:t>params</a:t>
            </a:r>
            <a:r>
              <a:rPr lang="en-US" altLang="zh-CN" sz="1600" dirty="0"/>
              <a:t> = new Object[5];</a:t>
            </a:r>
          </a:p>
          <a:p>
            <a:pPr marL="0" indent="0">
              <a:buNone/>
            </a:pPr>
            <a:r>
              <a:rPr lang="mr-IN" altLang="zh-CN" sz="1600" dirty="0"/>
              <a:t>    </a:t>
            </a:r>
            <a:r>
              <a:rPr lang="mr-IN" altLang="zh-CN" sz="1600" dirty="0" err="1"/>
              <a:t>params</a:t>
            </a:r>
            <a:r>
              <a:rPr lang="mr-IN" altLang="zh-CN" sz="1600" dirty="0"/>
              <a:t>[0] = </a:t>
            </a:r>
            <a:r>
              <a:rPr lang="mr-IN" altLang="zh-CN" sz="1600" dirty="0" err="1"/>
              <a:t>email</a:t>
            </a:r>
            <a:r>
              <a:rPr lang="mr-IN" altLang="zh-CN" sz="1600" dirty="0"/>
              <a:t>;</a:t>
            </a:r>
          </a:p>
          <a:p>
            <a:pPr marL="0" indent="0">
              <a:buNone/>
            </a:pPr>
            <a:r>
              <a:rPr lang="mr-IN" altLang="zh-CN" sz="1600" dirty="0"/>
              <a:t>    </a:t>
            </a:r>
            <a:r>
              <a:rPr lang="mr-IN" altLang="zh-CN" sz="1600" dirty="0" err="1"/>
              <a:t>params</a:t>
            </a:r>
            <a:r>
              <a:rPr lang="mr-IN" altLang="zh-CN" sz="1600" dirty="0"/>
              <a:t>[1] = </a:t>
            </a:r>
            <a:r>
              <a:rPr lang="mr-IN" altLang="zh-CN" sz="1600" dirty="0" err="1"/>
              <a:t>tel</a:t>
            </a:r>
            <a:r>
              <a:rPr lang="mr-IN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params</a:t>
            </a:r>
            <a:r>
              <a:rPr lang="en-US" altLang="zh-CN" sz="1600" dirty="0"/>
              <a:t>[2] = </a:t>
            </a:r>
            <a:r>
              <a:rPr lang="en-US" altLang="zh-CN" sz="1600" dirty="0" err="1"/>
              <a:t>realname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mr-IN" altLang="zh-CN" sz="1600" dirty="0"/>
              <a:t>    </a:t>
            </a:r>
            <a:r>
              <a:rPr lang="mr-IN" altLang="zh-CN" sz="1600" dirty="0" err="1"/>
              <a:t>params</a:t>
            </a:r>
            <a:r>
              <a:rPr lang="mr-IN" altLang="zh-CN" sz="1600" dirty="0"/>
              <a:t>[3] = </a:t>
            </a:r>
            <a:r>
              <a:rPr lang="mr-IN" altLang="zh-CN" sz="1600" dirty="0" err="1"/>
              <a:t>pass</a:t>
            </a:r>
            <a:r>
              <a:rPr lang="mr-IN" altLang="zh-CN" sz="1600" dirty="0"/>
              <a:t>;</a:t>
            </a:r>
          </a:p>
          <a:p>
            <a:pPr marL="0" indent="0">
              <a:buNone/>
            </a:pPr>
            <a:r>
              <a:rPr lang="mr-IN" altLang="zh-CN" sz="1600" dirty="0"/>
              <a:t>    </a:t>
            </a:r>
            <a:r>
              <a:rPr lang="mr-IN" altLang="zh-CN" sz="1600" dirty="0" err="1"/>
              <a:t>params</a:t>
            </a:r>
            <a:r>
              <a:rPr lang="mr-IN" altLang="zh-CN" sz="1600" dirty="0"/>
              <a:t>[4] = </a:t>
            </a:r>
            <a:r>
              <a:rPr lang="mr-IN" altLang="zh-CN" sz="1600" dirty="0" err="1"/>
              <a:t>userid</a:t>
            </a:r>
            <a:r>
              <a:rPr lang="mr-IN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    final String </a:t>
            </a:r>
            <a:r>
              <a:rPr lang="en-US" altLang="zh-CN" sz="1600" dirty="0" err="1"/>
              <a:t>sql</a:t>
            </a:r>
            <a:r>
              <a:rPr lang="en-US" altLang="zh-CN" sz="1600" dirty="0"/>
              <a:t> = "update user </a:t>
            </a:r>
            <a:r>
              <a:rPr lang="en-US" altLang="zh-CN" sz="1600" dirty="0" smtClean="0"/>
              <a:t>set email</a:t>
            </a:r>
            <a:r>
              <a:rPr lang="en-US" altLang="zh-CN" sz="1600" dirty="0"/>
              <a:t>=?,</a:t>
            </a:r>
            <a:r>
              <a:rPr lang="en-US" altLang="zh-CN" sz="1600" dirty="0" err="1"/>
              <a:t>tel</a:t>
            </a:r>
            <a:r>
              <a:rPr lang="en-US" altLang="zh-CN" sz="1600" dirty="0"/>
              <a:t>=?,</a:t>
            </a:r>
            <a:r>
              <a:rPr lang="en-US" altLang="zh-CN" sz="1600" dirty="0" err="1"/>
              <a:t>realname</a:t>
            </a:r>
            <a:r>
              <a:rPr lang="en-US" altLang="zh-CN" sz="1600" dirty="0"/>
              <a:t>=?,pass=? where </a:t>
            </a:r>
            <a:r>
              <a:rPr lang="en-US" altLang="zh-CN" sz="1600" dirty="0" err="1"/>
              <a:t>userid</a:t>
            </a:r>
            <a:r>
              <a:rPr lang="en-US" altLang="zh-CN" sz="1600" dirty="0"/>
              <a:t>=?";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conn.execUpdate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sql,params</a:t>
            </a:r>
            <a:r>
              <a:rPr lang="en-US" altLang="zh-CN" sz="1600" dirty="0"/>
              <a:t>);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conn.closeConn</a:t>
            </a:r>
            <a:r>
              <a:rPr lang="en-US" altLang="zh-CN" sz="1600" dirty="0" smtClean="0"/>
              <a:t>();</a:t>
            </a:r>
          </a:p>
          <a:p>
            <a:pPr marL="0" indent="0">
              <a:buNone/>
            </a:pPr>
            <a:r>
              <a:rPr kumimoji="1" lang="en-US" altLang="zh-CN" sz="1600" dirty="0"/>
              <a:t>}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3606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如何修复横向权限漏洞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此类漏洞，很多时候是业务分析到程序设计时产生的。因此很多时候需要更改程序逻辑。</a:t>
            </a:r>
          </a:p>
          <a:p>
            <a:pPr lvl="1"/>
            <a:r>
              <a:rPr kumimoji="1" lang="zh-CN" altLang="en-US" dirty="0" smtClean="0"/>
              <a:t>用户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，用户名等禁止通过参数来传递，直接取</a:t>
            </a:r>
            <a:r>
              <a:rPr kumimoji="1" lang="en-US" altLang="zh-CN" dirty="0" smtClean="0"/>
              <a:t>Cookie</a:t>
            </a:r>
            <a:r>
              <a:rPr kumimoji="1" lang="zh-CN" altLang="en-US" dirty="0" smtClean="0"/>
              <a:t>里的值</a:t>
            </a:r>
          </a:p>
          <a:p>
            <a:pPr lvl="1"/>
            <a:r>
              <a:rPr kumimoji="1" lang="zh-CN" altLang="en-US" dirty="0" smtClean="0"/>
              <a:t>私有信息访问时需要验证用户身份</a:t>
            </a:r>
          </a:p>
          <a:p>
            <a:pPr lvl="2"/>
            <a:r>
              <a:rPr kumimoji="1" lang="zh-CN" altLang="en-US" dirty="0" smtClean="0"/>
              <a:t>隐藏的博客等，需要验证用户身份，而不只是通过内容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来取信息</a:t>
            </a:r>
          </a:p>
          <a:p>
            <a:pPr lvl="2"/>
            <a:r>
              <a:rPr kumimoji="1" lang="zh-CN" altLang="en-US" dirty="0" smtClean="0"/>
              <a:t>在数据库取数据时，需要验证</a:t>
            </a:r>
          </a:p>
          <a:p>
            <a:pPr lvl="3"/>
            <a:r>
              <a:rPr kumimoji="1" lang="zh-CN" altLang="en-US" dirty="0" smtClean="0"/>
              <a:t>原来语句：</a:t>
            </a:r>
            <a:r>
              <a:rPr kumimoji="1" lang="en-US" altLang="zh-CN" dirty="0" smtClean="0"/>
              <a:t>select * from blogs where </a:t>
            </a:r>
            <a:r>
              <a:rPr kumimoji="1" lang="en-US" altLang="zh-CN" dirty="0" err="1" smtClean="0"/>
              <a:t>blog_id</a:t>
            </a:r>
            <a:r>
              <a:rPr kumimoji="1" lang="en-US" altLang="zh-CN" dirty="0" smtClean="0"/>
              <a:t> = xx;</a:t>
            </a:r>
          </a:p>
          <a:p>
            <a:pPr lvl="3"/>
            <a:r>
              <a:rPr kumimoji="1" lang="zh-CN" altLang="en-US" dirty="0" smtClean="0"/>
              <a:t>休整后：</a:t>
            </a:r>
            <a:r>
              <a:rPr kumimoji="1" lang="en-US" altLang="zh-CN" dirty="0" smtClean="0"/>
              <a:t>select * from blogs where </a:t>
            </a:r>
            <a:r>
              <a:rPr kumimoji="1" lang="en-US" altLang="zh-CN" dirty="0" err="1" smtClean="0"/>
              <a:t>blog_id</a:t>
            </a:r>
            <a:r>
              <a:rPr kumimoji="1" lang="en-US" altLang="zh-CN" dirty="0" smtClean="0"/>
              <a:t> = xx and owner = </a:t>
            </a:r>
            <a:r>
              <a:rPr kumimoji="1" lang="en-US" altLang="zh-CN" dirty="0" err="1" smtClean="0"/>
              <a:t>yy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zh-CN" altLang="en-US" dirty="0" smtClean="0"/>
              <a:t>要是短时间很难更改整体逻辑，可以通过混淆参数方法来进行防御</a:t>
            </a:r>
          </a:p>
          <a:p>
            <a:pPr lvl="1"/>
            <a:r>
              <a:rPr kumimoji="1" lang="zh-CN" altLang="en-US" dirty="0" smtClean="0"/>
              <a:t>用户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等使用</a:t>
            </a:r>
            <a:r>
              <a:rPr kumimoji="1" lang="en-US" altLang="zh-CN" dirty="0" smtClean="0"/>
              <a:t>MD5</a:t>
            </a:r>
            <a:r>
              <a:rPr kumimoji="1" lang="zh-CN" altLang="en-US" dirty="0" smtClean="0"/>
              <a:t>码等，很难进行遍历</a:t>
            </a:r>
          </a:p>
          <a:p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12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垂直越权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64798"/>
          <a:stretch/>
        </p:blipFill>
        <p:spPr>
          <a:xfrm rot="20340742">
            <a:off x="3495108" y="969382"/>
            <a:ext cx="4135325" cy="31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垂直越权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通过本知识域，我们会：</a:t>
            </a:r>
          </a:p>
          <a:p>
            <a:pPr lvl="1"/>
            <a:r>
              <a:rPr lang="zh-CN" altLang="en-US" dirty="0" smtClean="0"/>
              <a:t>垂直越权</a:t>
            </a:r>
            <a:r>
              <a:rPr lang="zh-CN" altLang="en-US" dirty="0"/>
              <a:t>漏洞的</a:t>
            </a:r>
            <a:r>
              <a:rPr lang="zh-CN" altLang="en-US" dirty="0" smtClean="0"/>
              <a:t>概念</a:t>
            </a:r>
            <a:endParaRPr lang="zh-CN" altLang="en-US" dirty="0"/>
          </a:p>
          <a:p>
            <a:pPr lvl="2"/>
            <a:r>
              <a:rPr lang="zh-CN" altLang="en-US" dirty="0" smtClean="0"/>
              <a:t>了解垂直越权</a:t>
            </a:r>
            <a:r>
              <a:rPr lang="zh-CN" altLang="en-US" dirty="0"/>
              <a:t>漏洞的基本概念 </a:t>
            </a:r>
          </a:p>
          <a:p>
            <a:pPr lvl="2"/>
            <a:r>
              <a:rPr lang="zh-CN" altLang="en-US" dirty="0" smtClean="0"/>
              <a:t>了解垂直越权漏洞的种类和形式 </a:t>
            </a:r>
            <a:endParaRPr lang="en-US" altLang="zh-CN" dirty="0"/>
          </a:p>
          <a:p>
            <a:pPr lvl="1"/>
            <a:r>
              <a:rPr lang="zh-CN" altLang="en-US" dirty="0" smtClean="0"/>
              <a:t>垂直越权</a:t>
            </a:r>
            <a:r>
              <a:rPr lang="zh-CN" altLang="en-US" dirty="0"/>
              <a:t>漏洞</a:t>
            </a:r>
            <a:r>
              <a:rPr lang="zh-CN" altLang="en-US" dirty="0" smtClean="0"/>
              <a:t>的检测与</a:t>
            </a:r>
            <a:r>
              <a:rPr lang="zh-CN" altLang="en-US" dirty="0"/>
              <a:t>防范 </a:t>
            </a:r>
            <a:endParaRPr lang="en-US" altLang="zh-CN" dirty="0"/>
          </a:p>
          <a:p>
            <a:pPr lvl="2"/>
            <a:r>
              <a:rPr lang="zh-CN" altLang="en-US" dirty="0" smtClean="0"/>
              <a:t>了解垂直越权漏洞对网站的影响 </a:t>
            </a:r>
            <a:endParaRPr lang="en-US" altLang="zh-CN" dirty="0"/>
          </a:p>
          <a:p>
            <a:pPr lvl="2"/>
            <a:r>
              <a:rPr lang="zh-CN" altLang="en-US" dirty="0" smtClean="0"/>
              <a:t>掌握垂直越权</a:t>
            </a:r>
            <a:r>
              <a:rPr lang="zh-CN" altLang="en-US" dirty="0"/>
              <a:t>漏洞的测试和修复方法 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3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垂直权限漏洞的概念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垂直权限攻击又叫做权限提升攻击。其原理是由于</a:t>
            </a:r>
            <a:r>
              <a:rPr lang="en-US" altLang="zh-CN" dirty="0"/>
              <a:t>Web</a:t>
            </a:r>
            <a:r>
              <a:rPr lang="zh-CN" altLang="en-US" dirty="0"/>
              <a:t>应用没有做权限控制，或仅仅在菜单上做了权限控制，导致恶意用户只要猜测其他管理页面的</a:t>
            </a:r>
            <a:r>
              <a:rPr lang="en-US" altLang="zh-CN" dirty="0"/>
              <a:t>URL</a:t>
            </a:r>
            <a:r>
              <a:rPr lang="zh-CN" altLang="en-US" dirty="0"/>
              <a:t>，就可以访问或控制其他角色拥有的数据或页面，达到权限提升的目的</a:t>
            </a:r>
            <a:r>
              <a:rPr lang="zh-CN" altLang="en-US" dirty="0" smtClean="0"/>
              <a:t>。</a:t>
            </a:r>
            <a:endParaRPr kumimoji="1" lang="zh-CN" altLang="en-US" dirty="0" smtClean="0"/>
          </a:p>
          <a:p>
            <a:r>
              <a:rPr lang="zh-CN" altLang="en-US" dirty="0"/>
              <a:t>后台管理页面一般只允许管理员访问，如果普通用户可以访问，就存在向上越权漏洞</a:t>
            </a:r>
            <a:r>
              <a:rPr lang="zh-CN" altLang="en-US" dirty="0" smtClean="0"/>
              <a:t>。</a:t>
            </a:r>
          </a:p>
          <a:p>
            <a:r>
              <a:rPr lang="zh-CN" altLang="en-US" dirty="0"/>
              <a:t>解决向上越权是比较容易处理的事情，如果管理员表与普通用户表是同一张数据库表，就必须要存在权限验证字段，权限验证字段用来区分是否为管理员。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6173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垂直权限漏洞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例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908720"/>
            <a:ext cx="107429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public void </a:t>
            </a:r>
            <a:r>
              <a:rPr lang="en-US" altLang="zh-CN" sz="2000" dirty="0" err="1">
                <a:solidFill>
                  <a:srgbClr val="3E3E3E"/>
                </a:solidFill>
                <a:latin typeface="微软雅黑" charset="0"/>
              </a:rPr>
              <a:t>doFilter</a:t>
            </a:r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(</a:t>
            </a:r>
            <a:r>
              <a:rPr lang="en-US" altLang="zh-CN" sz="2000" dirty="0" err="1">
                <a:solidFill>
                  <a:srgbClr val="3E3E3E"/>
                </a:solidFill>
                <a:latin typeface="微软雅黑" charset="0"/>
              </a:rPr>
              <a:t>ServletRequest</a:t>
            </a:r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 </a:t>
            </a:r>
            <a:r>
              <a:rPr lang="en-US" altLang="zh-CN" sz="2000" dirty="0" err="1">
                <a:solidFill>
                  <a:srgbClr val="3E3E3E"/>
                </a:solidFill>
                <a:latin typeface="微软雅黑" charset="0"/>
              </a:rPr>
              <a:t>req</a:t>
            </a:r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, </a:t>
            </a:r>
            <a:r>
              <a:rPr lang="en-US" altLang="zh-CN" sz="2000" dirty="0" err="1">
                <a:solidFill>
                  <a:srgbClr val="3E3E3E"/>
                </a:solidFill>
                <a:latin typeface="微软雅黑" charset="0"/>
              </a:rPr>
              <a:t>ServletResponse</a:t>
            </a:r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 res,</a:t>
            </a:r>
          </a:p>
          <a:p>
            <a:r>
              <a:rPr lang="en-US" altLang="zh-CN" sz="2000" dirty="0" err="1">
                <a:solidFill>
                  <a:srgbClr val="3E3E3E"/>
                </a:solidFill>
                <a:latin typeface="微软雅黑" charset="0"/>
              </a:rPr>
              <a:t>FilterChain</a:t>
            </a:r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 filter) throws </a:t>
            </a:r>
            <a:r>
              <a:rPr lang="en-US" altLang="zh-CN" sz="2000" dirty="0" err="1">
                <a:solidFill>
                  <a:srgbClr val="3E3E3E"/>
                </a:solidFill>
                <a:latin typeface="微软雅黑" charset="0"/>
              </a:rPr>
              <a:t>IOException</a:t>
            </a:r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, </a:t>
            </a:r>
            <a:r>
              <a:rPr lang="en-US" altLang="zh-CN" sz="2000" dirty="0" err="1">
                <a:solidFill>
                  <a:srgbClr val="3E3E3E"/>
                </a:solidFill>
                <a:latin typeface="微软雅黑" charset="0"/>
              </a:rPr>
              <a:t>ServletException</a:t>
            </a:r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 {</a:t>
            </a:r>
          </a:p>
          <a:p>
            <a:r>
              <a:rPr lang="zh-CN" altLang="en-US" sz="2000" dirty="0">
                <a:solidFill>
                  <a:srgbClr val="3E3E3E"/>
                </a:solidFill>
                <a:latin typeface="微软雅黑" charset="0"/>
              </a:rPr>
              <a:t> </a:t>
            </a:r>
            <a:r>
              <a:rPr lang="zh-CN" altLang="en-US" sz="2000" dirty="0" smtClean="0">
                <a:solidFill>
                  <a:srgbClr val="3E3E3E"/>
                </a:solidFill>
                <a:latin typeface="微软雅黑" charset="0"/>
              </a:rPr>
              <a:t>   </a:t>
            </a:r>
            <a:r>
              <a:rPr lang="en-US" altLang="zh-CN" sz="2000" dirty="0" err="1" smtClean="0">
                <a:solidFill>
                  <a:srgbClr val="3E3E3E"/>
                </a:solidFill>
                <a:latin typeface="微软雅黑" charset="0"/>
              </a:rPr>
              <a:t>HttpServletRequest</a:t>
            </a:r>
            <a:r>
              <a:rPr lang="en-US" altLang="zh-CN" sz="2000" dirty="0" smtClean="0">
                <a:solidFill>
                  <a:srgbClr val="3E3E3E"/>
                </a:solidFill>
                <a:latin typeface="微软雅黑" charset="0"/>
              </a:rPr>
              <a:t> </a:t>
            </a:r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request = (</a:t>
            </a:r>
            <a:r>
              <a:rPr lang="en-US" altLang="zh-CN" sz="2000" dirty="0" err="1">
                <a:solidFill>
                  <a:srgbClr val="3E3E3E"/>
                </a:solidFill>
                <a:latin typeface="微软雅黑" charset="0"/>
              </a:rPr>
              <a:t>HttpServletRequest</a:t>
            </a:r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) </a:t>
            </a:r>
            <a:r>
              <a:rPr lang="en-US" altLang="zh-CN" sz="2000" dirty="0" err="1">
                <a:solidFill>
                  <a:srgbClr val="3E3E3E"/>
                </a:solidFill>
                <a:latin typeface="微软雅黑" charset="0"/>
              </a:rPr>
              <a:t>req</a:t>
            </a:r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;</a:t>
            </a:r>
          </a:p>
          <a:p>
            <a:r>
              <a:rPr lang="zh-CN" altLang="en-US" sz="2000" dirty="0" smtClean="0">
                <a:solidFill>
                  <a:srgbClr val="3E3E3E"/>
                </a:solidFill>
                <a:latin typeface="微软雅黑" charset="0"/>
              </a:rPr>
              <a:t>    </a:t>
            </a:r>
            <a:r>
              <a:rPr lang="en-US" altLang="zh-CN" sz="2000" dirty="0" err="1" smtClean="0">
                <a:solidFill>
                  <a:srgbClr val="3E3E3E"/>
                </a:solidFill>
                <a:latin typeface="微软雅黑" charset="0"/>
              </a:rPr>
              <a:t>HttpServletResponse</a:t>
            </a:r>
            <a:r>
              <a:rPr lang="en-US" altLang="zh-CN" sz="2000" dirty="0" smtClean="0">
                <a:solidFill>
                  <a:srgbClr val="3E3E3E"/>
                </a:solidFill>
                <a:latin typeface="微软雅黑" charset="0"/>
              </a:rPr>
              <a:t> </a:t>
            </a:r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response = (</a:t>
            </a:r>
            <a:r>
              <a:rPr lang="en-US" altLang="zh-CN" sz="2000" dirty="0" err="1">
                <a:solidFill>
                  <a:srgbClr val="3E3E3E"/>
                </a:solidFill>
                <a:latin typeface="微软雅黑" charset="0"/>
              </a:rPr>
              <a:t>HttpServletResponse</a:t>
            </a:r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) res;</a:t>
            </a:r>
          </a:p>
          <a:p>
            <a:r>
              <a:rPr lang="zh-CN" altLang="en-US" sz="2000" dirty="0" smtClean="0">
                <a:solidFill>
                  <a:srgbClr val="3E3E3E"/>
                </a:solidFill>
                <a:latin typeface="微软雅黑" charset="0"/>
              </a:rPr>
              <a:t>    </a:t>
            </a:r>
            <a:r>
              <a:rPr lang="en-US" altLang="zh-CN" sz="2000" dirty="0" smtClean="0">
                <a:solidFill>
                  <a:srgbClr val="3E3E3E"/>
                </a:solidFill>
                <a:latin typeface="微软雅黑" charset="0"/>
              </a:rPr>
              <a:t>User </a:t>
            </a:r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user = (User) </a:t>
            </a:r>
            <a:r>
              <a:rPr lang="en-US" altLang="zh-CN" sz="2000" dirty="0" err="1">
                <a:solidFill>
                  <a:srgbClr val="3E3E3E"/>
                </a:solidFill>
                <a:latin typeface="微软雅黑" charset="0"/>
              </a:rPr>
              <a:t>request.getSession</a:t>
            </a:r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().</a:t>
            </a:r>
            <a:r>
              <a:rPr lang="en-US" altLang="zh-CN" sz="2000" dirty="0" err="1">
                <a:solidFill>
                  <a:srgbClr val="3E3E3E"/>
                </a:solidFill>
                <a:latin typeface="微软雅黑" charset="0"/>
              </a:rPr>
              <a:t>getAttribute</a:t>
            </a:r>
            <a:r>
              <a:rPr lang="en-US" altLang="zh-CN" sz="2000" dirty="0" smtClean="0">
                <a:solidFill>
                  <a:srgbClr val="3E3E3E"/>
                </a:solidFill>
                <a:latin typeface="微软雅黑" charset="0"/>
              </a:rPr>
              <a:t>("user");</a:t>
            </a:r>
            <a:r>
              <a:rPr lang="zh-CN" altLang="en-US" sz="2000" dirty="0" smtClean="0">
                <a:solidFill>
                  <a:srgbClr val="3E3E3E"/>
                </a:solidFill>
                <a:latin typeface="微软雅黑" charset="0"/>
              </a:rPr>
              <a:t>  </a:t>
            </a:r>
            <a:r>
              <a:rPr lang="en-US" altLang="zh-CN" sz="2000" dirty="0" smtClean="0">
                <a:solidFill>
                  <a:srgbClr val="3E3E3E"/>
                </a:solidFill>
                <a:latin typeface="微软雅黑" charset="0"/>
              </a:rPr>
              <a:t>//</a:t>
            </a:r>
            <a:r>
              <a:rPr lang="zh-CN" altLang="en-US" sz="2000" dirty="0" smtClean="0">
                <a:solidFill>
                  <a:srgbClr val="3E3E3E"/>
                </a:solidFill>
                <a:latin typeface="微软雅黑" charset="0"/>
              </a:rPr>
              <a:t> 从</a:t>
            </a:r>
            <a:r>
              <a:rPr lang="en-US" altLang="zh-CN" sz="2000" dirty="0" smtClean="0">
                <a:solidFill>
                  <a:srgbClr val="3E3E3E"/>
                </a:solidFill>
                <a:latin typeface="微软雅黑" charset="0"/>
              </a:rPr>
              <a:t>Cookie</a:t>
            </a:r>
            <a:r>
              <a:rPr lang="zh-CN" altLang="en-US" sz="2000" dirty="0" smtClean="0">
                <a:solidFill>
                  <a:srgbClr val="3E3E3E"/>
                </a:solidFill>
                <a:latin typeface="微软雅黑" charset="0"/>
              </a:rPr>
              <a:t>验证用户</a:t>
            </a:r>
            <a:endParaRPr lang="en-US" altLang="zh-CN" sz="2000" dirty="0">
              <a:solidFill>
                <a:srgbClr val="3E3E3E"/>
              </a:solidFill>
              <a:latin typeface="微软雅黑" charset="0"/>
            </a:endParaRPr>
          </a:p>
          <a:p>
            <a:r>
              <a:rPr lang="zh-CN" altLang="en-US" sz="2000" dirty="0" smtClean="0">
                <a:solidFill>
                  <a:srgbClr val="3E3E3E"/>
                </a:solidFill>
                <a:latin typeface="微软雅黑" charset="0"/>
              </a:rPr>
              <a:t>    </a:t>
            </a:r>
            <a:r>
              <a:rPr lang="en-US" altLang="zh-CN" sz="2000" dirty="0" smtClean="0">
                <a:solidFill>
                  <a:srgbClr val="3E3E3E"/>
                </a:solidFill>
                <a:latin typeface="微软雅黑" charset="0"/>
              </a:rPr>
              <a:t>if(user</a:t>
            </a:r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==null){</a:t>
            </a:r>
          </a:p>
          <a:p>
            <a:r>
              <a:rPr lang="zh-CN" altLang="en-US" sz="2000" dirty="0" smtClean="0">
                <a:solidFill>
                  <a:srgbClr val="3E3E3E"/>
                </a:solidFill>
                <a:latin typeface="微软雅黑" charset="0"/>
              </a:rPr>
              <a:t>        </a:t>
            </a:r>
            <a:r>
              <a:rPr lang="en-US" altLang="zh-CN" sz="2000" dirty="0" err="1" smtClean="0">
                <a:solidFill>
                  <a:srgbClr val="3E3E3E"/>
                </a:solidFill>
                <a:latin typeface="微软雅黑" charset="0"/>
              </a:rPr>
              <a:t>request.getRequestDispatcher</a:t>
            </a:r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("/").forward(request, response);//  </a:t>
            </a:r>
            <a:r>
              <a:rPr lang="zh-CN" altLang="en-US" sz="2000" dirty="0">
                <a:solidFill>
                  <a:srgbClr val="3E3E3E"/>
                </a:solidFill>
                <a:latin typeface="微软雅黑" charset="0"/>
              </a:rPr>
              <a:t>跳转操作</a:t>
            </a:r>
          </a:p>
          <a:p>
            <a:r>
              <a:rPr lang="zh-CN" altLang="en-US" sz="2000" dirty="0" smtClean="0">
                <a:solidFill>
                  <a:srgbClr val="3E3E3E"/>
                </a:solidFill>
                <a:latin typeface="微软雅黑" charset="0"/>
              </a:rPr>
              <a:t>    </a:t>
            </a:r>
            <a:r>
              <a:rPr lang="en-US" altLang="zh-CN" sz="2000" dirty="0" smtClean="0">
                <a:solidFill>
                  <a:srgbClr val="3E3E3E"/>
                </a:solidFill>
                <a:latin typeface="微软雅黑" charset="0"/>
              </a:rPr>
              <a:t>}</a:t>
            </a:r>
            <a:endParaRPr lang="en-US" altLang="zh-CN" sz="2000" dirty="0">
              <a:solidFill>
                <a:srgbClr val="3E3E3E"/>
              </a:solidFill>
              <a:latin typeface="微软雅黑" charset="0"/>
            </a:endParaRPr>
          </a:p>
          <a:p>
            <a:r>
              <a:rPr lang="zh-CN" altLang="en-US" sz="2000" dirty="0" smtClean="0">
                <a:solidFill>
                  <a:srgbClr val="3E3E3E"/>
                </a:solidFill>
                <a:latin typeface="微软雅黑" charset="0"/>
              </a:rPr>
              <a:t>    </a:t>
            </a:r>
            <a:r>
              <a:rPr lang="en-US" altLang="zh-CN" sz="2000" dirty="0" err="1" smtClean="0">
                <a:solidFill>
                  <a:srgbClr val="3E3E3E"/>
                </a:solidFill>
                <a:latin typeface="微软雅黑" charset="0"/>
              </a:rPr>
              <a:t>boolean</a:t>
            </a:r>
            <a:r>
              <a:rPr lang="en-US" altLang="zh-CN" sz="2000" dirty="0" smtClean="0">
                <a:solidFill>
                  <a:srgbClr val="3E3E3E"/>
                </a:solidFill>
                <a:latin typeface="微软雅黑" charset="0"/>
              </a:rPr>
              <a:t> </a:t>
            </a:r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flag = </a:t>
            </a:r>
            <a:r>
              <a:rPr lang="en-US" altLang="zh-CN" sz="2000" dirty="0" err="1">
                <a:solidFill>
                  <a:srgbClr val="3E3E3E"/>
                </a:solidFill>
                <a:latin typeface="微软雅黑" charset="0"/>
              </a:rPr>
              <a:t>user.getIsAdmin</a:t>
            </a:r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();</a:t>
            </a:r>
          </a:p>
          <a:p>
            <a:r>
              <a:rPr lang="zh-CN" altLang="en-US" sz="2000" dirty="0" smtClean="0">
                <a:solidFill>
                  <a:srgbClr val="3E3E3E"/>
                </a:solidFill>
                <a:latin typeface="微软雅黑" charset="0"/>
              </a:rPr>
              <a:t>    </a:t>
            </a:r>
            <a:r>
              <a:rPr lang="en-US" altLang="zh-CN" sz="2000" dirty="0" smtClean="0">
                <a:solidFill>
                  <a:srgbClr val="3E3E3E"/>
                </a:solidFill>
                <a:latin typeface="微软雅黑" charset="0"/>
              </a:rPr>
              <a:t>if </a:t>
            </a:r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(flag) {</a:t>
            </a:r>
          </a:p>
          <a:p>
            <a:r>
              <a:rPr lang="zh-CN" altLang="en-US" sz="2000" dirty="0" smtClean="0">
                <a:solidFill>
                  <a:srgbClr val="3E3E3E"/>
                </a:solidFill>
                <a:latin typeface="微软雅黑" charset="0"/>
              </a:rPr>
              <a:t>        </a:t>
            </a:r>
            <a:r>
              <a:rPr lang="en-US" altLang="zh-CN" sz="2000" dirty="0" err="1" smtClean="0">
                <a:solidFill>
                  <a:srgbClr val="3E3E3E"/>
                </a:solidFill>
                <a:latin typeface="微软雅黑" charset="0"/>
              </a:rPr>
              <a:t>filter.doFilter</a:t>
            </a:r>
            <a:r>
              <a:rPr lang="en-US" altLang="zh-CN" sz="2000" dirty="0" smtClean="0">
                <a:solidFill>
                  <a:srgbClr val="3E3E3E"/>
                </a:solidFill>
                <a:latin typeface="微软雅黑" charset="0"/>
              </a:rPr>
              <a:t>(request</a:t>
            </a:r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, response);</a:t>
            </a:r>
          </a:p>
          <a:p>
            <a:r>
              <a:rPr lang="zh-CN" altLang="en-US" sz="2000" dirty="0" smtClean="0">
                <a:solidFill>
                  <a:srgbClr val="3E3E3E"/>
                </a:solidFill>
                <a:latin typeface="微软雅黑" charset="0"/>
              </a:rPr>
              <a:t>    </a:t>
            </a:r>
            <a:r>
              <a:rPr lang="en-US" altLang="zh-CN" sz="2000" dirty="0" smtClean="0">
                <a:solidFill>
                  <a:srgbClr val="3E3E3E"/>
                </a:solidFill>
                <a:latin typeface="微软雅黑" charset="0"/>
              </a:rPr>
              <a:t>} </a:t>
            </a:r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else {</a:t>
            </a:r>
          </a:p>
          <a:p>
            <a:r>
              <a:rPr lang="zh-CN" altLang="en-US" sz="2000" dirty="0" smtClean="0">
                <a:solidFill>
                  <a:srgbClr val="3E3E3E"/>
                </a:solidFill>
                <a:latin typeface="微软雅黑" charset="0"/>
              </a:rPr>
              <a:t>        </a:t>
            </a:r>
            <a:r>
              <a:rPr lang="en-US" altLang="zh-CN" sz="2000" dirty="0" err="1" smtClean="0">
                <a:solidFill>
                  <a:srgbClr val="3E3E3E"/>
                </a:solidFill>
                <a:latin typeface="微软雅黑" charset="0"/>
              </a:rPr>
              <a:t>request.getRequestDispatcher</a:t>
            </a:r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("/").forward(request, response);//  </a:t>
            </a:r>
            <a:r>
              <a:rPr lang="zh-CN" altLang="en-US" sz="2000" dirty="0">
                <a:solidFill>
                  <a:srgbClr val="3E3E3E"/>
                </a:solidFill>
                <a:latin typeface="微软雅黑" charset="0"/>
              </a:rPr>
              <a:t>跳转操作</a:t>
            </a:r>
          </a:p>
          <a:p>
            <a:r>
              <a:rPr lang="zh-CN" altLang="en-US" sz="2000" dirty="0" smtClean="0">
                <a:solidFill>
                  <a:srgbClr val="3E3E3E"/>
                </a:solidFill>
                <a:latin typeface="微软雅黑" charset="0"/>
              </a:rPr>
              <a:t>    </a:t>
            </a:r>
            <a:r>
              <a:rPr lang="en-US" altLang="zh-CN" sz="2000" dirty="0" smtClean="0">
                <a:solidFill>
                  <a:srgbClr val="3E3E3E"/>
                </a:solidFill>
                <a:latin typeface="微软雅黑" charset="0"/>
              </a:rPr>
              <a:t>}</a:t>
            </a:r>
            <a:endParaRPr lang="en-US" altLang="zh-CN" sz="2000" dirty="0">
              <a:solidFill>
                <a:srgbClr val="3E3E3E"/>
              </a:solidFill>
              <a:latin typeface="微软雅黑" charset="0"/>
            </a:endParaRPr>
          </a:p>
          <a:p>
            <a:r>
              <a:rPr lang="en-US" altLang="zh-CN" sz="2000" dirty="0">
                <a:solidFill>
                  <a:srgbClr val="3E3E3E"/>
                </a:solidFill>
                <a:latin typeface="微软雅黑" charset="0"/>
              </a:rPr>
              <a:t>}</a:t>
            </a:r>
            <a:endParaRPr lang="en-US" altLang="zh-CN" sz="2000" b="0" i="0" dirty="0">
              <a:solidFill>
                <a:srgbClr val="3E3E3E"/>
              </a:solidFill>
              <a:effectLst/>
              <a:latin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99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垂直权限漏洞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例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6037" y="1124744"/>
            <a:ext cx="609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&lt;</a:t>
            </a:r>
            <a:r>
              <a:rPr lang="mr-IN" altLang="zh-CN" sz="2000" dirty="0" err="1">
                <a:solidFill>
                  <a:srgbClr val="3E3E3E"/>
                </a:solidFill>
                <a:latin typeface="微软雅黑" charset="0"/>
              </a:rPr>
              <a:t>tr</a:t>
            </a:r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&gt;  </a:t>
            </a:r>
          </a:p>
          <a:p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  &lt;</a:t>
            </a:r>
            <a:r>
              <a:rPr lang="mr-IN" altLang="zh-CN" sz="2000" dirty="0" err="1">
                <a:solidFill>
                  <a:srgbClr val="3E3E3E"/>
                </a:solidFill>
                <a:latin typeface="微软雅黑" charset="0"/>
              </a:rPr>
              <a:t>td</a:t>
            </a:r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&gt;&lt;</a:t>
            </a:r>
            <a:r>
              <a:rPr lang="mr-IN" altLang="zh-CN" sz="2000" dirty="0" err="1">
                <a:solidFill>
                  <a:srgbClr val="3E3E3E"/>
                </a:solidFill>
                <a:latin typeface="微软雅黑" charset="0"/>
              </a:rPr>
              <a:t>a</a:t>
            </a:r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 </a:t>
            </a:r>
            <a:r>
              <a:rPr lang="mr-IN" altLang="zh-CN" sz="2000" dirty="0" err="1">
                <a:solidFill>
                  <a:srgbClr val="3E3E3E"/>
                </a:solidFill>
                <a:latin typeface="微软雅黑" charset="0"/>
              </a:rPr>
              <a:t>href</a:t>
            </a:r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="/</a:t>
            </a:r>
            <a:r>
              <a:rPr lang="mr-IN" altLang="zh-CN" sz="2000" dirty="0" err="1">
                <a:solidFill>
                  <a:srgbClr val="3E3E3E"/>
                </a:solidFill>
                <a:latin typeface="微软雅黑" charset="0"/>
              </a:rPr>
              <a:t>user.jsp</a:t>
            </a:r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"&gt;</a:t>
            </a:r>
            <a:r>
              <a:rPr lang="zh-CN" altLang="mr-IN" sz="2000" dirty="0">
                <a:solidFill>
                  <a:srgbClr val="3E3E3E"/>
                </a:solidFill>
                <a:latin typeface="微软雅黑" charset="0"/>
              </a:rPr>
              <a:t>管理个人信息</a:t>
            </a:r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&lt;/</a:t>
            </a:r>
            <a:r>
              <a:rPr lang="mr-IN" altLang="zh-CN" sz="2000" dirty="0" err="1">
                <a:solidFill>
                  <a:srgbClr val="3E3E3E"/>
                </a:solidFill>
                <a:latin typeface="微软雅黑" charset="0"/>
              </a:rPr>
              <a:t>a</a:t>
            </a:r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&gt;&lt;/</a:t>
            </a:r>
            <a:r>
              <a:rPr lang="mr-IN" altLang="zh-CN" sz="2000" dirty="0" err="1">
                <a:solidFill>
                  <a:srgbClr val="3E3E3E"/>
                </a:solidFill>
                <a:latin typeface="微软雅黑" charset="0"/>
              </a:rPr>
              <a:t>td</a:t>
            </a:r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&gt;  </a:t>
            </a:r>
          </a:p>
          <a:p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&lt;/</a:t>
            </a:r>
            <a:r>
              <a:rPr lang="mr-IN" altLang="zh-CN" sz="2000" dirty="0" err="1">
                <a:solidFill>
                  <a:srgbClr val="3E3E3E"/>
                </a:solidFill>
                <a:latin typeface="微软雅黑" charset="0"/>
              </a:rPr>
              <a:t>tr</a:t>
            </a:r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&gt;  </a:t>
            </a:r>
          </a:p>
          <a:p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&lt;%</a:t>
            </a:r>
            <a:r>
              <a:rPr lang="mr-IN" altLang="zh-CN" sz="2000" dirty="0" err="1">
                <a:solidFill>
                  <a:srgbClr val="3E3E3E"/>
                </a:solidFill>
                <a:latin typeface="微软雅黑" charset="0"/>
              </a:rPr>
              <a:t>if</a:t>
            </a:r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 (</a:t>
            </a:r>
            <a:r>
              <a:rPr lang="mr-IN" altLang="zh-CN" sz="2000" dirty="0" err="1">
                <a:solidFill>
                  <a:srgbClr val="3E3E3E"/>
                </a:solidFill>
                <a:latin typeface="微软雅黑" charset="0"/>
              </a:rPr>
              <a:t>power.indexOf</a:t>
            </a:r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("</a:t>
            </a:r>
            <a:r>
              <a:rPr lang="mr-IN" altLang="zh-CN" sz="2000" dirty="0" err="1">
                <a:solidFill>
                  <a:srgbClr val="3E3E3E"/>
                </a:solidFill>
                <a:latin typeface="微软雅黑" charset="0"/>
              </a:rPr>
              <a:t>administrators</a:t>
            </a:r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")&gt;-1){%&gt;  </a:t>
            </a:r>
          </a:p>
          <a:p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  &lt;</a:t>
            </a:r>
            <a:r>
              <a:rPr lang="mr-IN" altLang="zh-CN" sz="2000" dirty="0" err="1">
                <a:solidFill>
                  <a:srgbClr val="3E3E3E"/>
                </a:solidFill>
                <a:latin typeface="微软雅黑" charset="0"/>
              </a:rPr>
              <a:t>tr</a:t>
            </a:r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&gt;  </a:t>
            </a:r>
          </a:p>
          <a:p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    &lt;</a:t>
            </a:r>
            <a:r>
              <a:rPr lang="mr-IN" altLang="zh-CN" sz="2000" dirty="0" err="1">
                <a:solidFill>
                  <a:srgbClr val="3E3E3E"/>
                </a:solidFill>
                <a:latin typeface="微软雅黑" charset="0"/>
              </a:rPr>
              <a:t>td</a:t>
            </a:r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&gt;&lt;</a:t>
            </a:r>
            <a:r>
              <a:rPr lang="mr-IN" altLang="zh-CN" sz="2000" dirty="0" err="1">
                <a:solidFill>
                  <a:srgbClr val="3E3E3E"/>
                </a:solidFill>
                <a:latin typeface="微软雅黑" charset="0"/>
              </a:rPr>
              <a:t>a</a:t>
            </a:r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 </a:t>
            </a:r>
            <a:r>
              <a:rPr lang="mr-IN" altLang="zh-CN" sz="2000" dirty="0" err="1">
                <a:solidFill>
                  <a:srgbClr val="3E3E3E"/>
                </a:solidFill>
                <a:latin typeface="微软雅黑" charset="0"/>
              </a:rPr>
              <a:t>href</a:t>
            </a:r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="/</a:t>
            </a:r>
            <a:r>
              <a:rPr lang="mr-IN" altLang="zh-CN" sz="2000" dirty="0" err="1">
                <a:solidFill>
                  <a:srgbClr val="3E3E3E"/>
                </a:solidFill>
                <a:latin typeface="微软雅黑" charset="0"/>
              </a:rPr>
              <a:t>userlist.jsp</a:t>
            </a:r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"&gt;</a:t>
            </a:r>
            <a:r>
              <a:rPr lang="zh-CN" altLang="mr-IN" sz="2000" dirty="0">
                <a:solidFill>
                  <a:srgbClr val="3E3E3E"/>
                </a:solidFill>
                <a:latin typeface="微软雅黑" charset="0"/>
              </a:rPr>
              <a:t>管理所有用户</a:t>
            </a:r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&lt;/</a:t>
            </a:r>
            <a:r>
              <a:rPr lang="mr-IN" altLang="zh-CN" sz="2000" dirty="0" err="1">
                <a:solidFill>
                  <a:srgbClr val="3E3E3E"/>
                </a:solidFill>
                <a:latin typeface="微软雅黑" charset="0"/>
              </a:rPr>
              <a:t>a</a:t>
            </a:r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&gt;&lt;/</a:t>
            </a:r>
            <a:r>
              <a:rPr lang="mr-IN" altLang="zh-CN" sz="2000" dirty="0" err="1">
                <a:solidFill>
                  <a:srgbClr val="3E3E3E"/>
                </a:solidFill>
                <a:latin typeface="微软雅黑" charset="0"/>
              </a:rPr>
              <a:t>td</a:t>
            </a:r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&gt;  </a:t>
            </a:r>
          </a:p>
          <a:p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  &lt;/</a:t>
            </a:r>
            <a:r>
              <a:rPr lang="mr-IN" altLang="zh-CN" sz="2000" dirty="0" err="1">
                <a:solidFill>
                  <a:srgbClr val="3E3E3E"/>
                </a:solidFill>
                <a:latin typeface="微软雅黑" charset="0"/>
              </a:rPr>
              <a:t>tr</a:t>
            </a:r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&gt;  </a:t>
            </a:r>
          </a:p>
          <a:p>
            <a:r>
              <a:rPr lang="mr-IN" altLang="zh-CN" sz="2000" dirty="0">
                <a:solidFill>
                  <a:srgbClr val="3E3E3E"/>
                </a:solidFill>
                <a:latin typeface="微软雅黑" charset="0"/>
              </a:rPr>
              <a:t>&lt;%}%&gt;  </a:t>
            </a:r>
          </a:p>
        </p:txBody>
      </p:sp>
    </p:spTree>
    <p:extLst>
      <p:ext uri="{BB962C8B-B14F-4D97-AF65-F5344CB8AC3E}">
        <p14:creationId xmlns:p14="http://schemas.microsoft.com/office/powerpoint/2010/main" val="84189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访问控制漏洞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980728"/>
            <a:ext cx="9984432" cy="508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3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垂直权限漏洞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例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直接访问管理员页面</a:t>
            </a:r>
          </a:p>
          <a:p>
            <a:pPr lvl="1"/>
            <a:r>
              <a:rPr kumimoji="1" lang="zh-CN" altLang="en-US" dirty="0" smtClean="0"/>
              <a:t>权限控制在前台做。</a:t>
            </a:r>
          </a:p>
          <a:p>
            <a:pPr lvl="1"/>
            <a:r>
              <a:rPr kumimoji="1" lang="zh-CN" altLang="en-US" dirty="0" smtClean="0"/>
              <a:t>检查用户是不是</a:t>
            </a:r>
            <a:r>
              <a:rPr kumimoji="1" lang="en-US" altLang="zh-CN" dirty="0" smtClean="0"/>
              <a:t>admin</a:t>
            </a:r>
            <a:r>
              <a:rPr kumimoji="1" lang="zh-CN" altLang="en-US" dirty="0" smtClean="0"/>
              <a:t>，不是就进行跳转到登陆页面</a:t>
            </a:r>
          </a:p>
          <a:p>
            <a:pPr lvl="1"/>
            <a:r>
              <a:rPr kumimoji="1" lang="zh-CN" altLang="en-US" dirty="0" smtClean="0"/>
              <a:t>使用抓包工具，不接收跳转语句，就可以一直访问管理员页面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59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垂直越权漏洞对网站的影响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垂直权限漏洞，一般是直接访问业务管理员权限</a:t>
            </a:r>
          </a:p>
          <a:p>
            <a:pPr lvl="1"/>
            <a:r>
              <a:rPr kumimoji="1" lang="zh-CN" altLang="en-US" dirty="0" smtClean="0"/>
              <a:t>可能会看到全部用户信息</a:t>
            </a:r>
          </a:p>
          <a:p>
            <a:pPr lvl="1"/>
            <a:r>
              <a:rPr kumimoji="1" lang="zh-CN" altLang="en-US" dirty="0" smtClean="0"/>
              <a:t>可能更改全部通告信息（注入广告信息）</a:t>
            </a:r>
          </a:p>
          <a:p>
            <a:pPr lvl="1"/>
            <a:r>
              <a:rPr kumimoji="1" lang="zh-CN" altLang="en-US" dirty="0" smtClean="0"/>
              <a:t>可能更改商品价格</a:t>
            </a:r>
          </a:p>
          <a:p>
            <a:pPr lvl="1"/>
            <a:r>
              <a:rPr kumimoji="1" lang="zh-CN" altLang="en-US" dirty="0" smtClean="0"/>
              <a:t>可能更改订单信息</a:t>
            </a:r>
          </a:p>
          <a:p>
            <a:r>
              <a:rPr kumimoji="1" lang="zh-CN" altLang="en-US" dirty="0" smtClean="0"/>
              <a:t>只要是能拿到业务管理员权限，可能会对业务造成很大影响</a:t>
            </a:r>
          </a:p>
          <a:p>
            <a:pPr lvl="1"/>
            <a:r>
              <a:rPr kumimoji="1" lang="zh-CN" altLang="en-US" dirty="0" smtClean="0"/>
              <a:t>价格改动引起的低价卖商品而赔钱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金钱影响</a:t>
            </a:r>
          </a:p>
          <a:p>
            <a:pPr lvl="1"/>
            <a:r>
              <a:rPr kumimoji="1" lang="zh-CN" altLang="en-US" dirty="0" smtClean="0"/>
              <a:t>虚假通知引起的多人被骗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信誉影响</a:t>
            </a:r>
          </a:p>
          <a:p>
            <a:pPr lvl="1"/>
            <a:r>
              <a:rPr kumimoji="1" lang="zh-CN" altLang="en-US" dirty="0" smtClean="0"/>
              <a:t>更改订单引起的订单丢失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信誉／金钱双重影响</a:t>
            </a:r>
          </a:p>
          <a:p>
            <a:pPr lvl="1"/>
            <a:r>
              <a:rPr kumimoji="1" lang="zh-CN" altLang="en-US" dirty="0" smtClean="0"/>
              <a:t>用户信息泄漏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隐私泄露／影响信誉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351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垂直越权漏洞的修复方法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在每个页面的加载之前进行权限</a:t>
            </a:r>
            <a:r>
              <a:rPr lang="zh-CN" altLang="en-US" dirty="0" smtClean="0"/>
              <a:t>验证</a:t>
            </a:r>
            <a:endParaRPr lang="zh-CN" altLang="en-US" dirty="0"/>
          </a:p>
          <a:p>
            <a:pPr lvl="1"/>
            <a:r>
              <a:rPr kumimoji="1" lang="zh-CN" altLang="en-US" dirty="0" smtClean="0"/>
              <a:t>进行服务器验证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不能在前台验证</a:t>
            </a:r>
          </a:p>
          <a:p>
            <a:pPr lvl="1"/>
            <a:r>
              <a:rPr kumimoji="1" lang="zh-CN" altLang="en-US" dirty="0" smtClean="0"/>
              <a:t>验证时，从</a:t>
            </a:r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获取对应的用户信息</a:t>
            </a:r>
          </a:p>
          <a:p>
            <a:pPr lvl="1"/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中用户信息存放在服务端，用户不能修改</a:t>
            </a:r>
          </a:p>
          <a:p>
            <a:pPr lvl="1"/>
            <a:r>
              <a:rPr kumimoji="1" lang="zh-CN" altLang="en-US" dirty="0" smtClean="0"/>
              <a:t>对每个敏感页面（管理员页面）都进行验证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97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横向越权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1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横向越权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通过本知识域，我们会：</a:t>
            </a:r>
          </a:p>
          <a:p>
            <a:pPr lvl="1"/>
            <a:r>
              <a:rPr lang="zh-CN" altLang="en-US" dirty="0" smtClean="0"/>
              <a:t>横向</a:t>
            </a:r>
            <a:r>
              <a:rPr lang="zh-CN" altLang="en-US" dirty="0"/>
              <a:t>越权漏洞的</a:t>
            </a:r>
            <a:r>
              <a:rPr lang="zh-CN" altLang="en-US" dirty="0" smtClean="0"/>
              <a:t>概念</a:t>
            </a:r>
            <a:endParaRPr lang="zh-CN" altLang="en-US" dirty="0"/>
          </a:p>
          <a:p>
            <a:pPr lvl="2"/>
            <a:r>
              <a:rPr lang="zh-CN" altLang="en-US" dirty="0" smtClean="0"/>
              <a:t>了解</a:t>
            </a:r>
            <a:r>
              <a:rPr lang="zh-CN" altLang="en-US" dirty="0"/>
              <a:t>横向越权漏洞的基本概念 </a:t>
            </a:r>
          </a:p>
          <a:p>
            <a:pPr lvl="2"/>
            <a:r>
              <a:rPr lang="zh-CN" altLang="en-US" dirty="0" smtClean="0"/>
              <a:t>了解</a:t>
            </a:r>
            <a:r>
              <a:rPr lang="zh-CN" altLang="en-US" dirty="0"/>
              <a:t>横向越权漏洞的形式 </a:t>
            </a:r>
            <a:endParaRPr lang="en-US" altLang="zh-CN" dirty="0"/>
          </a:p>
          <a:p>
            <a:pPr lvl="1"/>
            <a:r>
              <a:rPr lang="zh-CN" altLang="en-US" dirty="0" smtClean="0"/>
              <a:t>横向</a:t>
            </a:r>
            <a:r>
              <a:rPr lang="zh-CN" altLang="en-US" dirty="0"/>
              <a:t>越权漏洞的利于与防范 </a:t>
            </a:r>
            <a:endParaRPr lang="en-US" altLang="zh-CN" dirty="0"/>
          </a:p>
          <a:p>
            <a:pPr lvl="2"/>
            <a:r>
              <a:rPr lang="zh-CN" altLang="en-US" dirty="0" smtClean="0"/>
              <a:t>了解</a:t>
            </a:r>
            <a:r>
              <a:rPr lang="zh-CN" altLang="en-US" dirty="0"/>
              <a:t>横向越权漏洞对网站安全的影响 </a:t>
            </a:r>
            <a:endParaRPr lang="en-US" altLang="zh-CN" dirty="0"/>
          </a:p>
          <a:p>
            <a:pPr lvl="2"/>
            <a:r>
              <a:rPr lang="zh-CN" altLang="en-US" dirty="0" smtClean="0"/>
              <a:t>掌握</a:t>
            </a:r>
            <a:r>
              <a:rPr lang="zh-CN" altLang="en-US" dirty="0"/>
              <a:t>横向越权漏洞的测试和修复方法 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59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横向越权漏洞概念图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0" y="3804435"/>
            <a:ext cx="1152128" cy="11521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50" y="2919770"/>
            <a:ext cx="3342785" cy="2772545"/>
          </a:xfrm>
          <a:prstGeom prst="rect">
            <a:avLst/>
          </a:prstGeom>
        </p:spPr>
      </p:pic>
      <p:sp>
        <p:nvSpPr>
          <p:cNvPr id="6" name="燕尾形箭头 5"/>
          <p:cNvSpPr/>
          <p:nvPr/>
        </p:nvSpPr>
        <p:spPr>
          <a:xfrm>
            <a:off x="1815684" y="3460068"/>
            <a:ext cx="1378802" cy="648072"/>
          </a:xfrm>
          <a:prstGeom prst="notchedRightArrow">
            <a:avLst>
              <a:gd name="adj1" fmla="val 63803"/>
              <a:gd name="adj2" fmla="val 43476"/>
            </a:avLst>
          </a:prstGeom>
          <a:solidFill>
            <a:srgbClr val="64C1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/>
              <a:t>访问我的</a:t>
            </a:r>
          </a:p>
          <a:p>
            <a:pPr algn="ctr"/>
            <a:r>
              <a:rPr kumimoji="1" lang="zh-CN" altLang="en-US" sz="1200" b="1" dirty="0" smtClean="0"/>
              <a:t>信息页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524" y="3068960"/>
            <a:ext cx="2397426" cy="2397426"/>
          </a:xfrm>
          <a:prstGeom prst="rect">
            <a:avLst/>
          </a:prstGeom>
        </p:spPr>
      </p:pic>
      <p:sp>
        <p:nvSpPr>
          <p:cNvPr id="8" name="燕尾形箭头 7"/>
          <p:cNvSpPr/>
          <p:nvPr/>
        </p:nvSpPr>
        <p:spPr>
          <a:xfrm>
            <a:off x="6564112" y="2956012"/>
            <a:ext cx="2740404" cy="648072"/>
          </a:xfrm>
          <a:prstGeom prst="notchedRightArrow">
            <a:avLst>
              <a:gd name="adj1" fmla="val 63803"/>
              <a:gd name="adj2" fmla="val 43476"/>
            </a:avLst>
          </a:prstGeom>
          <a:solidFill>
            <a:srgbClr val="64C1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/>
              <a:t>请求用户</a:t>
            </a:r>
            <a:r>
              <a:rPr kumimoji="1" lang="en-US" altLang="zh-CN" sz="1200" b="1" dirty="0" smtClean="0"/>
              <a:t>10</a:t>
            </a:r>
            <a:r>
              <a:rPr kumimoji="1" lang="zh-CN" altLang="en-US" sz="1200" b="1" dirty="0" smtClean="0"/>
              <a:t>的信息页</a:t>
            </a:r>
          </a:p>
        </p:txBody>
      </p:sp>
      <p:sp>
        <p:nvSpPr>
          <p:cNvPr id="9" name="燕尾形箭头 8"/>
          <p:cNvSpPr/>
          <p:nvPr/>
        </p:nvSpPr>
        <p:spPr>
          <a:xfrm flipH="1">
            <a:off x="6528015" y="3604084"/>
            <a:ext cx="2776500" cy="648072"/>
          </a:xfrm>
          <a:prstGeom prst="notchedRightArrow">
            <a:avLst>
              <a:gd name="adj1" fmla="val 63803"/>
              <a:gd name="adj2" fmla="val 43476"/>
            </a:avLst>
          </a:prstGeom>
          <a:solidFill>
            <a:srgbClr val="64C1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/>
              <a:t>返回用户</a:t>
            </a:r>
            <a:r>
              <a:rPr kumimoji="1" lang="en-US" altLang="zh-CN" sz="1200" b="1" dirty="0" smtClean="0"/>
              <a:t>10</a:t>
            </a:r>
            <a:r>
              <a:rPr kumimoji="1" lang="zh-CN" altLang="en-US" sz="1200" b="1" dirty="0" smtClean="0"/>
              <a:t>的信息页</a:t>
            </a:r>
          </a:p>
        </p:txBody>
      </p:sp>
      <p:sp>
        <p:nvSpPr>
          <p:cNvPr id="10" name="燕尾形箭头 9"/>
          <p:cNvSpPr/>
          <p:nvPr/>
        </p:nvSpPr>
        <p:spPr>
          <a:xfrm>
            <a:off x="1815684" y="4267673"/>
            <a:ext cx="1378802" cy="648072"/>
          </a:xfrm>
          <a:prstGeom prst="notchedRightArrow">
            <a:avLst>
              <a:gd name="adj1" fmla="val 63803"/>
              <a:gd name="adj2" fmla="val 43476"/>
            </a:avLst>
          </a:prstGeom>
          <a:solidFill>
            <a:srgbClr val="64C1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/>
              <a:t>修改</a:t>
            </a:r>
            <a:r>
              <a:rPr kumimoji="1" lang="en-US" altLang="zh-CN" sz="1200" b="1" dirty="0" err="1" smtClean="0"/>
              <a:t>userid</a:t>
            </a:r>
            <a:endParaRPr kumimoji="1" lang="zh-CN" altLang="en-US" sz="1200" b="1" dirty="0" smtClean="0"/>
          </a:p>
          <a:p>
            <a:pPr algn="ctr"/>
            <a:r>
              <a:rPr kumimoji="1" lang="zh-CN" altLang="en-US" sz="1200" b="1" dirty="0" smtClean="0"/>
              <a:t>来进行遍历</a:t>
            </a:r>
          </a:p>
        </p:txBody>
      </p:sp>
      <p:sp>
        <p:nvSpPr>
          <p:cNvPr id="11" name="燕尾形箭头 10"/>
          <p:cNvSpPr/>
          <p:nvPr/>
        </p:nvSpPr>
        <p:spPr>
          <a:xfrm>
            <a:off x="6562558" y="4228051"/>
            <a:ext cx="2740404" cy="648072"/>
          </a:xfrm>
          <a:prstGeom prst="notchedRightArrow">
            <a:avLst>
              <a:gd name="adj1" fmla="val 63803"/>
              <a:gd name="adj2" fmla="val 43476"/>
            </a:avLst>
          </a:prstGeom>
          <a:solidFill>
            <a:srgbClr val="64C1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/>
              <a:t>访问其它用户的信息页</a:t>
            </a:r>
          </a:p>
        </p:txBody>
      </p:sp>
      <p:sp>
        <p:nvSpPr>
          <p:cNvPr id="12" name="燕尾形箭头 11"/>
          <p:cNvSpPr/>
          <p:nvPr/>
        </p:nvSpPr>
        <p:spPr>
          <a:xfrm flipH="1">
            <a:off x="6526461" y="4876123"/>
            <a:ext cx="2776500" cy="648072"/>
          </a:xfrm>
          <a:prstGeom prst="notchedRightArrow">
            <a:avLst>
              <a:gd name="adj1" fmla="val 63803"/>
              <a:gd name="adj2" fmla="val 43476"/>
            </a:avLst>
          </a:prstGeom>
          <a:solidFill>
            <a:srgbClr val="64C1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/>
              <a:t>返回其它用户的信息页</a:t>
            </a: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1920111"/>
          </a:xfrm>
        </p:spPr>
        <p:txBody>
          <a:bodyPr/>
          <a:lstStyle/>
          <a:p>
            <a:r>
              <a:rPr lang="zh-CN" altLang="en-US" dirty="0" smtClean="0"/>
              <a:t>用户可以访问自己信息页</a:t>
            </a:r>
          </a:p>
          <a:p>
            <a:pPr lvl="1"/>
            <a:r>
              <a:rPr lang="zh-CN" altLang="en-US" dirty="0" smtClean="0"/>
              <a:t>可以看到姓名，身份证号，手机号等信息</a:t>
            </a:r>
          </a:p>
          <a:p>
            <a:r>
              <a:rPr lang="zh-CN" altLang="en-US" dirty="0" smtClean="0"/>
              <a:t>访问时请求页面如下：</a:t>
            </a:r>
          </a:p>
          <a:p>
            <a:pPr lvl="1"/>
            <a:r>
              <a:rPr lang="en-US" altLang="zh-CN" dirty="0" smtClean="0"/>
              <a:t>https://</a:t>
            </a:r>
            <a:r>
              <a:rPr lang="en-US" altLang="zh-CN" dirty="0" err="1" smtClean="0"/>
              <a:t>xxx.yyy.zzz.com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userinfo?userid</a:t>
            </a:r>
            <a:r>
              <a:rPr lang="en-US" altLang="zh-CN" dirty="0" smtClean="0"/>
              <a:t>=10</a:t>
            </a:r>
            <a:endParaRPr lang="en-US" altLang="zh-CN" dirty="0"/>
          </a:p>
        </p:txBody>
      </p:sp>
      <p:sp>
        <p:nvSpPr>
          <p:cNvPr id="16" name="圆角矩形标注 15"/>
          <p:cNvSpPr/>
          <p:nvPr/>
        </p:nvSpPr>
        <p:spPr>
          <a:xfrm>
            <a:off x="10516817" y="2105553"/>
            <a:ext cx="1065583" cy="712138"/>
          </a:xfrm>
          <a:prstGeom prst="wedgeRoundRectCallout">
            <a:avLst>
              <a:gd name="adj1" fmla="val -43312"/>
              <a:gd name="adj2" fmla="val 87767"/>
              <a:gd name="adj3" fmla="val 16667"/>
            </a:avLst>
          </a:prstGeom>
          <a:solidFill>
            <a:srgbClr val="64C1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/>
              <a:t>通过</a:t>
            </a:r>
            <a:r>
              <a:rPr kumimoji="1" lang="en-US" altLang="zh-CN" sz="1200" b="1" dirty="0" err="1" smtClean="0"/>
              <a:t>userid</a:t>
            </a:r>
            <a:r>
              <a:rPr kumimoji="1" lang="zh-CN" altLang="en-US" sz="1200" b="1" dirty="0" smtClean="0"/>
              <a:t>来判断用户</a:t>
            </a:r>
            <a:endParaRPr kumimoji="1"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8745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横向越权漏洞概念图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0" y="3804435"/>
            <a:ext cx="1152128" cy="11521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50" y="2919770"/>
            <a:ext cx="3342785" cy="2772545"/>
          </a:xfrm>
          <a:prstGeom prst="rect">
            <a:avLst/>
          </a:prstGeom>
        </p:spPr>
      </p:pic>
      <p:sp>
        <p:nvSpPr>
          <p:cNvPr id="6" name="燕尾形箭头 5"/>
          <p:cNvSpPr/>
          <p:nvPr/>
        </p:nvSpPr>
        <p:spPr>
          <a:xfrm>
            <a:off x="1815684" y="3460068"/>
            <a:ext cx="1378802" cy="648072"/>
          </a:xfrm>
          <a:prstGeom prst="notchedRightArrow">
            <a:avLst>
              <a:gd name="adj1" fmla="val 63803"/>
              <a:gd name="adj2" fmla="val 43476"/>
            </a:avLst>
          </a:prstGeom>
          <a:solidFill>
            <a:srgbClr val="64C1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/>
              <a:t>访问我的</a:t>
            </a:r>
          </a:p>
          <a:p>
            <a:pPr algn="ctr"/>
            <a:r>
              <a:rPr kumimoji="1" lang="zh-CN" altLang="en-US" sz="1200" b="1" dirty="0" smtClean="0"/>
              <a:t>修改密码页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524" y="3068960"/>
            <a:ext cx="2397426" cy="2397426"/>
          </a:xfrm>
          <a:prstGeom prst="rect">
            <a:avLst/>
          </a:prstGeom>
        </p:spPr>
      </p:pic>
      <p:sp>
        <p:nvSpPr>
          <p:cNvPr id="8" name="燕尾形箭头 7"/>
          <p:cNvSpPr/>
          <p:nvPr/>
        </p:nvSpPr>
        <p:spPr>
          <a:xfrm>
            <a:off x="6564112" y="2956012"/>
            <a:ext cx="2740404" cy="648072"/>
          </a:xfrm>
          <a:prstGeom prst="notchedRightArrow">
            <a:avLst>
              <a:gd name="adj1" fmla="val 63803"/>
              <a:gd name="adj2" fmla="val 43476"/>
            </a:avLst>
          </a:prstGeom>
          <a:solidFill>
            <a:srgbClr val="64C1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/>
              <a:t>请求用户修改密码页面</a:t>
            </a:r>
          </a:p>
        </p:txBody>
      </p:sp>
      <p:sp>
        <p:nvSpPr>
          <p:cNvPr id="9" name="燕尾形箭头 8"/>
          <p:cNvSpPr/>
          <p:nvPr/>
        </p:nvSpPr>
        <p:spPr>
          <a:xfrm flipH="1">
            <a:off x="6528015" y="3604084"/>
            <a:ext cx="2776500" cy="648072"/>
          </a:xfrm>
          <a:prstGeom prst="notchedRightArrow">
            <a:avLst>
              <a:gd name="adj1" fmla="val 63803"/>
              <a:gd name="adj2" fmla="val 43476"/>
            </a:avLst>
          </a:prstGeom>
          <a:solidFill>
            <a:srgbClr val="64C1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/>
              <a:t>跳转修改密码页面</a:t>
            </a:r>
          </a:p>
        </p:txBody>
      </p:sp>
      <p:sp>
        <p:nvSpPr>
          <p:cNvPr id="10" name="燕尾形箭头 9"/>
          <p:cNvSpPr/>
          <p:nvPr/>
        </p:nvSpPr>
        <p:spPr>
          <a:xfrm>
            <a:off x="1815684" y="4267673"/>
            <a:ext cx="1378802" cy="648072"/>
          </a:xfrm>
          <a:prstGeom prst="notchedRightArrow">
            <a:avLst>
              <a:gd name="adj1" fmla="val 63803"/>
              <a:gd name="adj2" fmla="val 43476"/>
            </a:avLst>
          </a:prstGeom>
          <a:solidFill>
            <a:srgbClr val="64C1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/>
              <a:t>修改</a:t>
            </a:r>
            <a:r>
              <a:rPr kumimoji="1" lang="en-US" altLang="zh-CN" sz="1200" b="1" dirty="0" err="1" smtClean="0"/>
              <a:t>userid</a:t>
            </a:r>
            <a:endParaRPr kumimoji="1" lang="zh-CN" altLang="en-US" sz="1200" b="1" dirty="0" smtClean="0"/>
          </a:p>
          <a:p>
            <a:pPr algn="ctr"/>
            <a:r>
              <a:rPr kumimoji="1" lang="zh-CN" altLang="en-US" sz="1200" b="1" dirty="0" smtClean="0"/>
              <a:t>来进行遍历</a:t>
            </a:r>
          </a:p>
        </p:txBody>
      </p:sp>
      <p:sp>
        <p:nvSpPr>
          <p:cNvPr id="11" name="燕尾形箭头 10"/>
          <p:cNvSpPr/>
          <p:nvPr/>
        </p:nvSpPr>
        <p:spPr>
          <a:xfrm>
            <a:off x="6562558" y="4228051"/>
            <a:ext cx="2740404" cy="648072"/>
          </a:xfrm>
          <a:prstGeom prst="notchedRightArrow">
            <a:avLst>
              <a:gd name="adj1" fmla="val 63803"/>
              <a:gd name="adj2" fmla="val 43476"/>
            </a:avLst>
          </a:prstGeom>
          <a:solidFill>
            <a:srgbClr val="64C1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/>
              <a:t>传递了其它用户</a:t>
            </a:r>
            <a:r>
              <a:rPr kumimoji="1" lang="en-US" altLang="zh-CN" sz="1200" b="1" dirty="0" smtClean="0"/>
              <a:t>id</a:t>
            </a:r>
            <a:endParaRPr kumimoji="1" lang="zh-CN" altLang="en-US" sz="1200" b="1" dirty="0" smtClean="0"/>
          </a:p>
        </p:txBody>
      </p:sp>
      <p:sp>
        <p:nvSpPr>
          <p:cNvPr id="12" name="燕尾形箭头 11"/>
          <p:cNvSpPr/>
          <p:nvPr/>
        </p:nvSpPr>
        <p:spPr>
          <a:xfrm flipH="1">
            <a:off x="6526461" y="4876123"/>
            <a:ext cx="2776500" cy="648072"/>
          </a:xfrm>
          <a:prstGeom prst="notchedRightArrow">
            <a:avLst>
              <a:gd name="adj1" fmla="val 63803"/>
              <a:gd name="adj2" fmla="val 43476"/>
            </a:avLst>
          </a:prstGeom>
          <a:solidFill>
            <a:srgbClr val="64C1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/>
              <a:t>修改了其它用户的密码</a:t>
            </a: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1920111"/>
          </a:xfrm>
        </p:spPr>
        <p:txBody>
          <a:bodyPr/>
          <a:lstStyle/>
          <a:p>
            <a:r>
              <a:rPr lang="zh-CN" altLang="en-US" dirty="0" smtClean="0"/>
              <a:t>用户可以修改自己密码</a:t>
            </a:r>
          </a:p>
          <a:p>
            <a:pPr lvl="1"/>
            <a:r>
              <a:rPr lang="zh-CN" altLang="en-US" dirty="0" smtClean="0"/>
              <a:t>先使用邮箱等验证后，进入修改密码页面</a:t>
            </a:r>
          </a:p>
          <a:p>
            <a:r>
              <a:rPr lang="zh-CN" altLang="en-US" dirty="0" smtClean="0"/>
              <a:t>最后修改用户密码的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参数如下：</a:t>
            </a:r>
          </a:p>
          <a:p>
            <a:pPr lvl="1"/>
            <a:r>
              <a:rPr lang="en-US" altLang="zh-CN" dirty="0" err="1" smtClean="0"/>
              <a:t>userid</a:t>
            </a:r>
            <a:r>
              <a:rPr lang="en-US" altLang="zh-CN" dirty="0" smtClean="0"/>
              <a:t>=10&amp;password_new=</a:t>
            </a:r>
            <a:r>
              <a:rPr lang="en-US" altLang="zh-CN" dirty="0" err="1" smtClean="0"/>
              <a:t>xxx&amp;password_confirm</a:t>
            </a:r>
            <a:r>
              <a:rPr lang="en-US" altLang="zh-CN" dirty="0" smtClean="0"/>
              <a:t>=xxx</a:t>
            </a:r>
            <a:endParaRPr lang="en-US" altLang="zh-CN" dirty="0"/>
          </a:p>
        </p:txBody>
      </p:sp>
      <p:sp>
        <p:nvSpPr>
          <p:cNvPr id="16" name="圆角矩形标注 15"/>
          <p:cNvSpPr/>
          <p:nvPr/>
        </p:nvSpPr>
        <p:spPr>
          <a:xfrm>
            <a:off x="10516817" y="2105553"/>
            <a:ext cx="1065583" cy="712138"/>
          </a:xfrm>
          <a:prstGeom prst="wedgeRoundRectCallout">
            <a:avLst>
              <a:gd name="adj1" fmla="val -43312"/>
              <a:gd name="adj2" fmla="val 87767"/>
              <a:gd name="adj3" fmla="val 16667"/>
            </a:avLst>
          </a:prstGeom>
          <a:solidFill>
            <a:srgbClr val="64C1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/>
              <a:t>通过</a:t>
            </a:r>
            <a:r>
              <a:rPr kumimoji="1" lang="en-US" altLang="zh-CN" sz="1200" b="1" dirty="0" err="1" smtClean="0"/>
              <a:t>userid</a:t>
            </a:r>
            <a:r>
              <a:rPr kumimoji="1" lang="zh-CN" altLang="en-US" sz="1200" b="1" dirty="0" smtClean="0"/>
              <a:t>来判断用户</a:t>
            </a:r>
            <a:endParaRPr kumimoji="1"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4043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横向越权漏洞</a:t>
            </a:r>
            <a:r>
              <a:rPr kumimoji="1" lang="zh-CN" altLang="en-US" dirty="0" smtClean="0"/>
              <a:t>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越权漏洞属于逻辑漏洞。利用业务逻辑在程序中体现时，仅仅限制于用户点击。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应用程序接收到用户请求，修改某条数据时，没有判断数据的所属人，或者在判断数据所属人时从用户提交的表单参数中获取</a:t>
            </a:r>
            <a:r>
              <a:rPr lang="zh-CN" altLang="en-US" dirty="0" smtClean="0"/>
              <a:t>了用户信息</a:t>
            </a:r>
            <a:r>
              <a:rPr lang="zh-CN" altLang="en-US" dirty="0"/>
              <a:t>，</a:t>
            </a:r>
            <a:r>
              <a:rPr lang="zh-CN" altLang="en-US" dirty="0" smtClean="0"/>
              <a:t>导致</a:t>
            </a:r>
            <a:r>
              <a:rPr lang="zh-CN" altLang="en-US" dirty="0"/>
              <a:t>攻击者可以</a:t>
            </a:r>
            <a:r>
              <a:rPr lang="zh-CN" altLang="en-US" dirty="0" smtClean="0"/>
              <a:t>自行设置用户，修改</a:t>
            </a:r>
            <a:r>
              <a:rPr lang="zh-CN" altLang="en-US" dirty="0"/>
              <a:t>不属于自己的</a:t>
            </a:r>
            <a:r>
              <a:rPr lang="zh-CN" altLang="en-US" dirty="0" smtClean="0"/>
              <a:t>数据</a:t>
            </a:r>
          </a:p>
          <a:p>
            <a:r>
              <a:rPr kumimoji="1" lang="zh-CN" altLang="en-US" dirty="0" smtClean="0"/>
              <a:t>只要是权限验证不是使用</a:t>
            </a:r>
            <a:r>
              <a:rPr kumimoji="1" lang="en-US" altLang="zh-CN" dirty="0" smtClean="0"/>
              <a:t>cookie</a:t>
            </a:r>
            <a:r>
              <a:rPr kumimoji="1" lang="zh-CN" altLang="en-US" dirty="0" smtClean="0"/>
              <a:t>来验证，都有可能发生横向权限漏洞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应用程序接收到用户请求，修改某条数据时，没有判断数据的所属人，或者在判断数据所属人时从用户提交的表单参数中获取了</a:t>
            </a:r>
            <a:r>
              <a:rPr lang="en-US" altLang="zh-CN" dirty="0" err="1"/>
              <a:t>userid</a:t>
            </a:r>
            <a:r>
              <a:rPr lang="zh-CN" altLang="en-US" dirty="0"/>
              <a:t>。导致攻击者可以自行修改</a:t>
            </a:r>
            <a:r>
              <a:rPr lang="en-US" altLang="zh-CN" dirty="0" err="1"/>
              <a:t>userid</a:t>
            </a:r>
            <a:r>
              <a:rPr lang="zh-CN" altLang="en-US" dirty="0"/>
              <a:t>修改不属于自己的数据。所有的更新语句操作，都可能产生这个漏洞。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02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横向越权漏洞实例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3"/>
              </a:rPr>
              <a:t>http</a:t>
            </a:r>
            <a:r>
              <a:rPr kumimoji="1" lang="en-US" altLang="zh-CN" dirty="0" smtClean="0">
                <a:hlinkClick r:id="rId3"/>
              </a:rPr>
              <a:t>://mydvwa:8080/vulnerabilities/permission/</a:t>
            </a:r>
            <a:endParaRPr kumimoji="1" lang="zh-CN" altLang="en-US" dirty="0" smtClean="0"/>
          </a:p>
          <a:p>
            <a:r>
              <a:rPr kumimoji="1" lang="zh-CN" altLang="en-US" dirty="0" smtClean="0"/>
              <a:t>正常来说，获取的是我自己信息</a:t>
            </a:r>
          </a:p>
          <a:p>
            <a:r>
              <a:rPr kumimoji="1" lang="zh-CN" altLang="en-US" dirty="0" smtClean="0"/>
              <a:t>通过抓包发现获取信息时会传递用户名</a:t>
            </a:r>
          </a:p>
          <a:p>
            <a:pPr lvl="1"/>
            <a:r>
              <a:rPr kumimoji="1" lang="zh-CN" altLang="en-US" dirty="0" smtClean="0"/>
              <a:t>我们可以尝试更改用户名来获取其它用户的信息</a:t>
            </a:r>
          </a:p>
        </p:txBody>
      </p:sp>
    </p:spTree>
    <p:extLst>
      <p:ext uri="{BB962C8B-B14F-4D97-AF65-F5344CB8AC3E}">
        <p14:creationId xmlns:p14="http://schemas.microsoft.com/office/powerpoint/2010/main" val="124333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横向越权漏洞实例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3"/>
              </a:rPr>
              <a:t>http</a:t>
            </a:r>
            <a:r>
              <a:rPr kumimoji="1" lang="en-US" altLang="zh-CN" dirty="0" smtClean="0">
                <a:hlinkClick r:id="rId3"/>
              </a:rPr>
              <a:t>://mydvwa:8080/vulnerabilities/permission/</a:t>
            </a:r>
            <a:endParaRPr kumimoji="1" lang="zh-CN" altLang="en-US" dirty="0" smtClean="0"/>
          </a:p>
          <a:p>
            <a:r>
              <a:rPr kumimoji="1" lang="zh-CN" altLang="en-US" dirty="0" smtClean="0"/>
              <a:t>正常来说，获取的是我自己信息</a:t>
            </a:r>
          </a:p>
          <a:p>
            <a:r>
              <a:rPr kumimoji="1" lang="zh-CN" altLang="en-US" dirty="0" smtClean="0"/>
              <a:t>通过抓包发现获取信息时会传递用户名</a:t>
            </a:r>
          </a:p>
          <a:p>
            <a:pPr lvl="1"/>
            <a:r>
              <a:rPr kumimoji="1" lang="zh-CN" altLang="en-US" dirty="0" smtClean="0"/>
              <a:t>我们可以尝试更改用户名来获取其它</a:t>
            </a:r>
            <a:r>
              <a:rPr kumimoji="1" lang="zh-CN" altLang="en-US" smtClean="0"/>
              <a:t>用户的信息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418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C00000"/>
            </a:gs>
            <a:gs pos="80000">
              <a:srgbClr val="70201E"/>
            </a:gs>
            <a:gs pos="100000">
              <a:schemeClr val="accent2">
                <a:shade val="94000"/>
                <a:satMod val="135000"/>
              </a:schemeClr>
            </a:gs>
          </a:gsLst>
        </a:gradFill>
      </a:spPr>
      <a:bodyPr rtlCol="0" anchor="ctr"/>
      <a:lstStyle>
        <a:defPPr algn="ctr">
          <a:defRPr b="1"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谷安模板-1.potx" id="{20370F93-E01C-46B9-8133-FC051707147A}" vid="{288D7D58-60AC-41C3-82B0-33C6BDCAB984}"/>
    </a:ext>
  </a:extLst>
</a:theme>
</file>

<file path=ppt/theme/theme2.xml><?xml version="1.0" encoding="utf-8"?>
<a:theme xmlns:a="http://schemas.openxmlformats.org/drawingml/2006/main" name="gooan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C00000"/>
            </a:gs>
            <a:gs pos="80000">
              <a:srgbClr val="70201E"/>
            </a:gs>
            <a:gs pos="100000">
              <a:schemeClr val="accent2">
                <a:shade val="94000"/>
                <a:satMod val="135000"/>
              </a:schemeClr>
            </a:gs>
          </a:gsLst>
        </a:gradFill>
      </a:spPr>
      <a:bodyPr rtlCol="0" anchor="ctr"/>
      <a:lstStyle>
        <a:defPPr algn="ctr">
          <a:defRPr b="1"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ooann" id="{B3505433-59A5-6646-97E7-6033771F0962}" vid="{C4BE278A-D352-A14C-8A72-5E8A3324417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谷安模板-1</Template>
  <TotalTime>34994</TotalTime>
  <Words>1680</Words>
  <Application>Microsoft Macintosh PowerPoint</Application>
  <PresentationFormat>宽屏</PresentationFormat>
  <Paragraphs>205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Adobe 黑体 Std R</vt:lpstr>
      <vt:lpstr>Arial Unicode MS</vt:lpstr>
      <vt:lpstr>Calibri</vt:lpstr>
      <vt:lpstr>Mangal</vt:lpstr>
      <vt:lpstr>Wingdings</vt:lpstr>
      <vt:lpstr>华文新魏</vt:lpstr>
      <vt:lpstr>楷体</vt:lpstr>
      <vt:lpstr>宋体</vt:lpstr>
      <vt:lpstr>微软雅黑</vt:lpstr>
      <vt:lpstr>Arial</vt:lpstr>
      <vt:lpstr>Office 主题</vt:lpstr>
      <vt:lpstr>gooann</vt:lpstr>
      <vt:lpstr>CISP-PTE   Web 安全基础(6) – 访问控制漏洞</vt:lpstr>
      <vt:lpstr>访问控制漏洞</vt:lpstr>
      <vt:lpstr>横向越权</vt:lpstr>
      <vt:lpstr>横向越权</vt:lpstr>
      <vt:lpstr>横向越权漏洞概念图 - 1</vt:lpstr>
      <vt:lpstr>横向越权漏洞概念图 - 2</vt:lpstr>
      <vt:lpstr>横向越权漏洞概念</vt:lpstr>
      <vt:lpstr>横向越权漏洞实例</vt:lpstr>
      <vt:lpstr>横向越权漏洞实例</vt:lpstr>
      <vt:lpstr>横向越权漏洞对网站安全的影响</vt:lpstr>
      <vt:lpstr>漏洞代码</vt:lpstr>
      <vt:lpstr>查找横向权限漏洞</vt:lpstr>
      <vt:lpstr>漏洞代码修复方案</vt:lpstr>
      <vt:lpstr>如何修复横向权限漏洞</vt:lpstr>
      <vt:lpstr>垂直越权</vt:lpstr>
      <vt:lpstr>垂直越权</vt:lpstr>
      <vt:lpstr>垂直权限漏洞的概念</vt:lpstr>
      <vt:lpstr>垂直权限漏洞 – 例1</vt:lpstr>
      <vt:lpstr>垂直权限漏洞 – 例2</vt:lpstr>
      <vt:lpstr>垂直权限漏洞 – 例3</vt:lpstr>
      <vt:lpstr>垂直越权漏洞对网站的影响</vt:lpstr>
      <vt:lpstr>垂直越权漏洞的修复方法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Linux系统管理与安全</dc:title>
  <dc:creator>高智震</dc:creator>
  <cp:lastModifiedBy>金炫臻</cp:lastModifiedBy>
  <cp:revision>2880</cp:revision>
  <cp:lastPrinted>2017-08-27T01:16:41Z</cp:lastPrinted>
  <dcterms:created xsi:type="dcterms:W3CDTF">2015-08-23T14:03:00Z</dcterms:created>
  <dcterms:modified xsi:type="dcterms:W3CDTF">2017-09-01T06:00:40Z</dcterms:modified>
</cp:coreProperties>
</file>