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876" r:id="rId2"/>
  </p:sldMasterIdLst>
  <p:notesMasterIdLst>
    <p:notesMasterId r:id="rId28"/>
  </p:notesMasterIdLst>
  <p:handoutMasterIdLst>
    <p:handoutMasterId r:id="rId29"/>
  </p:handoutMasterIdLst>
  <p:sldIdLst>
    <p:sldId id="256" r:id="rId3"/>
    <p:sldId id="433" r:id="rId4"/>
    <p:sldId id="267" r:id="rId5"/>
    <p:sldId id="343" r:id="rId6"/>
    <p:sldId id="437" r:id="rId7"/>
    <p:sldId id="438" r:id="rId8"/>
    <p:sldId id="434" r:id="rId9"/>
    <p:sldId id="439" r:id="rId10"/>
    <p:sldId id="435" r:id="rId11"/>
    <p:sldId id="436" r:id="rId12"/>
    <p:sldId id="440" r:id="rId13"/>
    <p:sldId id="441" r:id="rId14"/>
    <p:sldId id="442" r:id="rId15"/>
    <p:sldId id="443" r:id="rId16"/>
    <p:sldId id="444" r:id="rId17"/>
    <p:sldId id="446" r:id="rId18"/>
    <p:sldId id="445" r:id="rId19"/>
    <p:sldId id="448" r:id="rId20"/>
    <p:sldId id="449" r:id="rId21"/>
    <p:sldId id="447" r:id="rId22"/>
    <p:sldId id="452" r:id="rId23"/>
    <p:sldId id="451" r:id="rId24"/>
    <p:sldId id="450" r:id="rId25"/>
    <p:sldId id="453" r:id="rId26"/>
    <p:sldId id="454" r:id="rId2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100"/>
    <a:srgbClr val="333399"/>
    <a:srgbClr val="540694"/>
    <a:srgbClr val="6807B9"/>
    <a:srgbClr val="0000CC"/>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97" autoAdjust="0"/>
    <p:restoredTop sz="86321" autoAdjust="0"/>
  </p:normalViewPr>
  <p:slideViewPr>
    <p:cSldViewPr>
      <p:cViewPr>
        <p:scale>
          <a:sx n="129" d="100"/>
          <a:sy n="129" d="100"/>
        </p:scale>
        <p:origin x="144"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5" d="100"/>
          <a:sy n="105" d="100"/>
        </p:scale>
        <p:origin x="4472" y="45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A9BD21-A13E-8048-B787-466EFF15D917}" type="datetimeFigureOut">
              <a:rPr kumimoji="1" lang="zh-CN" altLang="en-US" smtClean="0"/>
              <a:t>2017/9/1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6FF516-FE47-1140-AE46-F5E416BF4B81}" type="slidenum">
              <a:rPr kumimoji="1" lang="zh-CN" altLang="en-US" smtClean="0"/>
              <a:t>‹#›</a:t>
            </a:fld>
            <a:endParaRPr kumimoji="1" lang="zh-CN" altLang="en-US"/>
          </a:p>
        </p:txBody>
      </p:sp>
    </p:spTree>
    <p:extLst>
      <p:ext uri="{BB962C8B-B14F-4D97-AF65-F5344CB8AC3E}">
        <p14:creationId xmlns:p14="http://schemas.microsoft.com/office/powerpoint/2010/main" val="46706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2017/9/1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a:t>
            </a:fld>
            <a:endParaRPr lang="zh-CN" altLang="en-US"/>
          </a:p>
        </p:txBody>
      </p:sp>
    </p:spTree>
    <p:extLst>
      <p:ext uri="{BB962C8B-B14F-4D97-AF65-F5344CB8AC3E}">
        <p14:creationId xmlns:p14="http://schemas.microsoft.com/office/powerpoint/2010/main" val="93584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a:t>
            </a:fld>
            <a:endParaRPr lang="zh-CN" altLang="en-US"/>
          </a:p>
        </p:txBody>
      </p:sp>
    </p:spTree>
    <p:extLst>
      <p:ext uri="{BB962C8B-B14F-4D97-AF65-F5344CB8AC3E}">
        <p14:creationId xmlns:p14="http://schemas.microsoft.com/office/powerpoint/2010/main" val="1702809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14</a:t>
            </a:fld>
            <a:endParaRPr lang="zh-CN" altLang="en-US"/>
          </a:p>
        </p:txBody>
      </p:sp>
    </p:spTree>
    <p:extLst>
      <p:ext uri="{BB962C8B-B14F-4D97-AF65-F5344CB8AC3E}">
        <p14:creationId xmlns:p14="http://schemas.microsoft.com/office/powerpoint/2010/main" val="187204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可以尝试</a:t>
            </a:r>
            <a:r>
              <a:rPr kumimoji="1" lang="en-US" altLang="zh-CN" dirty="0" smtClean="0"/>
              <a:t>https://</a:t>
            </a:r>
            <a:r>
              <a:rPr kumimoji="1" lang="en-US" altLang="zh-CN" dirty="0" err="1" smtClean="0"/>
              <a:t>www.baidu.com</a:t>
            </a:r>
            <a:endParaRPr kumimoji="1" lang="en-US" altLang="zh-CN" dirty="0" smtClean="0"/>
          </a:p>
          <a:p>
            <a:r>
              <a:rPr kumimoji="1" lang="zh-CN" altLang="en-US" dirty="0" smtClean="0"/>
              <a:t>其中</a:t>
            </a:r>
            <a:r>
              <a:rPr kumimoji="1" lang="en-US" altLang="zh-CN" dirty="0" smtClean="0"/>
              <a:t> __</a:t>
            </a:r>
            <a:r>
              <a:rPr kumimoji="1" lang="en-US" altLang="zh-CN" dirty="0" err="1" smtClean="0"/>
              <a:t>cfduid</a:t>
            </a:r>
            <a:r>
              <a:rPr kumimoji="1" lang="zh-CN" altLang="en-US" dirty="0" smtClean="0"/>
              <a:t> 是</a:t>
            </a:r>
            <a:r>
              <a:rPr kumimoji="1" lang="en-US" altLang="zh-CN" dirty="0" smtClean="0"/>
              <a:t>HTTP-Only</a:t>
            </a:r>
            <a:r>
              <a:rPr kumimoji="1" lang="zh-CN" altLang="en-US" dirty="0" smtClean="0"/>
              <a:t>的。</a:t>
            </a:r>
          </a:p>
          <a:p>
            <a:r>
              <a:rPr kumimoji="1" lang="zh-CN" altLang="en-US" dirty="0" smtClean="0"/>
              <a:t>在控制台，</a:t>
            </a:r>
            <a:r>
              <a:rPr kumimoji="1" lang="en-US" altLang="zh-CN" dirty="0" err="1" smtClean="0"/>
              <a:t>document.cookie</a:t>
            </a:r>
            <a:r>
              <a:rPr kumimoji="1" lang="zh-CN" altLang="en-US" dirty="0" smtClean="0"/>
              <a:t> 中获取不到此数据。</a:t>
            </a:r>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15</a:t>
            </a:fld>
            <a:endParaRPr lang="zh-CN" altLang="en-US"/>
          </a:p>
        </p:txBody>
      </p:sp>
    </p:spTree>
    <p:extLst>
      <p:ext uri="{BB962C8B-B14F-4D97-AF65-F5344CB8AC3E}">
        <p14:creationId xmlns:p14="http://schemas.microsoft.com/office/powerpoint/2010/main" val="139556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18</a:t>
            </a:fld>
            <a:endParaRPr lang="zh-CN" altLang="en-US"/>
          </a:p>
        </p:txBody>
      </p:sp>
    </p:spTree>
    <p:extLst>
      <p:ext uri="{BB962C8B-B14F-4D97-AF65-F5344CB8AC3E}">
        <p14:creationId xmlns:p14="http://schemas.microsoft.com/office/powerpoint/2010/main" val="127500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19</a:t>
            </a:fld>
            <a:endParaRPr lang="zh-CN" altLang="en-US"/>
          </a:p>
        </p:txBody>
      </p:sp>
    </p:spTree>
    <p:extLst>
      <p:ext uri="{BB962C8B-B14F-4D97-AF65-F5344CB8AC3E}">
        <p14:creationId xmlns:p14="http://schemas.microsoft.com/office/powerpoint/2010/main" val="14527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895732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822199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1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130241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8" name="直接连接符 7"/>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6"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10" name="直接连接符 9"/>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6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4"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08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51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1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4503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688069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7" name="直接连接符 6"/>
          <p:cNvCxnSpPr/>
          <p:nvPr/>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9/1/17 2:23 PM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9/1/17 2:23 PM</a:t>
            </a:fld>
            <a:endParaRPr lang="zh-CN" altLang="en-US" sz="1100" dirty="0">
              <a:solidFill>
                <a:schemeClr val="bg1"/>
              </a:solidFill>
            </a:endParaRPr>
          </a:p>
        </p:txBody>
      </p:sp>
      <p:sp>
        <p:nvSpPr>
          <p:cNvPr id="3" name="文本框 2"/>
          <p:cNvSpPr txBox="1"/>
          <p:nvPr/>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pic>
        <p:nvPicPr>
          <p:cNvPr id="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10" name="文本框 9"/>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9/1/17 2:23 PM</a:t>
            </a:fld>
            <a:endParaRPr lang="zh-CN" altLang="en-US" sz="1100" dirty="0">
              <a:solidFill>
                <a:schemeClr val="bg1"/>
              </a:solidFill>
            </a:endParaRPr>
          </a:p>
        </p:txBody>
      </p:sp>
      <p:sp>
        <p:nvSpPr>
          <p:cNvPr id="11" name="文本框 10"/>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extLst>
      <p:ext uri="{BB962C8B-B14F-4D97-AF65-F5344CB8AC3E}">
        <p14:creationId xmlns:p14="http://schemas.microsoft.com/office/powerpoint/2010/main" val="38646830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xxx;jsessionid=ByOK3vjFD75aPnrF7C2HmdnV6QZcEbzWoWiBYEnLerjQ99zWpBng!-14578876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1997028" y="3728369"/>
            <a:ext cx="8232871" cy="1932879"/>
          </a:xfrm>
        </p:spPr>
        <p:txBody>
          <a:bodyPr/>
          <a:lstStyle/>
          <a:p>
            <a:pPr algn="ctr" eaLnBrk="1" hangingPunct="1"/>
            <a:r>
              <a:rPr lang="en-US" altLang="zh-CN" sz="4800" b="1" dirty="0" smtClean="0">
                <a:solidFill>
                  <a:srgbClr val="64C100"/>
                </a:solidFill>
                <a:cs typeface="Adobe 黑体 Std R"/>
              </a:rPr>
              <a:t>CISP-PTE</a:t>
            </a:r>
            <a:r>
              <a:rPr lang="en-US" altLang="zh-CN" sz="4800" b="1" dirty="0">
                <a:solidFill>
                  <a:srgbClr val="64C100"/>
                </a:solidFill>
                <a:cs typeface="Adobe 黑体 Std R"/>
              </a:rPr>
              <a:t/>
            </a:r>
            <a:br>
              <a:rPr lang="en-US" altLang="zh-CN" sz="4800" b="1" dirty="0">
                <a:solidFill>
                  <a:srgbClr val="64C100"/>
                </a:solidFill>
                <a:cs typeface="Adobe 黑体 Std R"/>
              </a:rPr>
            </a:br>
            <a:r>
              <a:rPr lang="zh-CN" altLang="en-US" sz="3600" b="1" dirty="0">
                <a:solidFill>
                  <a:srgbClr val="64C100"/>
                </a:solidFill>
                <a:cs typeface="Adobe 黑体 Std R"/>
              </a:rPr>
              <a:t> </a:t>
            </a:r>
            <a:r>
              <a:rPr lang="en-US" altLang="zh-CN" sz="3600" b="1" dirty="0">
                <a:solidFill>
                  <a:srgbClr val="64C100"/>
                </a:solidFill>
                <a:cs typeface="Adobe 黑体 Std R"/>
              </a:rPr>
              <a:t/>
            </a:r>
            <a:br>
              <a:rPr lang="en-US" altLang="zh-CN" sz="3600" b="1" dirty="0">
                <a:solidFill>
                  <a:srgbClr val="64C100"/>
                </a:solidFill>
                <a:cs typeface="Adobe 黑体 Std R"/>
              </a:rPr>
            </a:br>
            <a:r>
              <a:rPr lang="en-US" altLang="zh-CN" sz="3600" b="1" dirty="0" smtClean="0">
                <a:solidFill>
                  <a:srgbClr val="64C100"/>
                </a:solidFill>
                <a:cs typeface="Adobe 黑体 Std R"/>
              </a:rPr>
              <a:t>Web</a:t>
            </a:r>
            <a:r>
              <a:rPr lang="zh-CN" altLang="en-US" sz="3600" b="1" dirty="0" smtClean="0">
                <a:solidFill>
                  <a:srgbClr val="64C100"/>
                </a:solidFill>
                <a:cs typeface="Adobe 黑体 Std R"/>
              </a:rPr>
              <a:t> 安全基础</a:t>
            </a:r>
            <a:r>
              <a:rPr lang="en-US" altLang="zh-CN" sz="3600" b="1" dirty="0" smtClean="0">
                <a:solidFill>
                  <a:srgbClr val="64C100"/>
                </a:solidFill>
                <a:cs typeface="Adobe 黑体 Std R"/>
              </a:rPr>
              <a:t>(7)</a:t>
            </a:r>
            <a:r>
              <a:rPr lang="zh-CN" altLang="en-US" sz="3600" b="1" dirty="0" smtClean="0">
                <a:solidFill>
                  <a:srgbClr val="64C100"/>
                </a:solidFill>
                <a:cs typeface="Adobe 黑体 Std R"/>
              </a:rPr>
              <a:t> </a:t>
            </a:r>
            <a:r>
              <a:rPr lang="mr-IN" altLang="zh-CN" sz="3600" b="1" dirty="0" smtClean="0">
                <a:solidFill>
                  <a:srgbClr val="64C100"/>
                </a:solidFill>
                <a:cs typeface="Adobe 黑体 Std R"/>
              </a:rPr>
              <a:t>–</a:t>
            </a:r>
            <a:r>
              <a:rPr lang="zh-CN" altLang="en-US" sz="3600" b="1" dirty="0">
                <a:solidFill>
                  <a:srgbClr val="64C100"/>
                </a:solidFill>
                <a:cs typeface="Adobe 黑体 Std R"/>
              </a:rPr>
              <a:t> </a:t>
            </a:r>
            <a:r>
              <a:rPr lang="zh-CN" altLang="en-US" sz="3600" b="1" dirty="0" smtClean="0">
                <a:solidFill>
                  <a:srgbClr val="64C100"/>
                </a:solidFill>
                <a:cs typeface="Adobe 黑体 Std R"/>
              </a:rPr>
              <a:t>会话管理漏洞</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r>
              <a:rPr lang="zh-CN" altLang="en-US" sz="1600" dirty="0" smtClean="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劫持</a:t>
            </a:r>
            <a:r>
              <a:rPr kumimoji="1" lang="en-US" altLang="zh-CN" dirty="0" smtClean="0"/>
              <a:t>cookie</a:t>
            </a:r>
            <a:r>
              <a:rPr kumimoji="1" lang="zh-CN" altLang="en-US" dirty="0" smtClean="0"/>
              <a:t> </a:t>
            </a:r>
            <a:r>
              <a:rPr kumimoji="1" lang="en-US" altLang="zh-CN" dirty="0" smtClean="0"/>
              <a:t>-</a:t>
            </a:r>
            <a:r>
              <a:rPr kumimoji="1" lang="zh-CN" altLang="en-US" dirty="0" smtClean="0"/>
              <a:t> 中间人攻击</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24744"/>
            <a:ext cx="1152128" cy="1152128"/>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649" y="2120532"/>
            <a:ext cx="1152128" cy="115212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16" y="4509120"/>
            <a:ext cx="1988403" cy="1649205"/>
          </a:xfrm>
          <a:prstGeom prst="rect">
            <a:avLst/>
          </a:prstGeom>
        </p:spPr>
      </p:pic>
      <p:sp>
        <p:nvSpPr>
          <p:cNvPr id="7" name="燕尾形箭头 6"/>
          <p:cNvSpPr/>
          <p:nvPr/>
        </p:nvSpPr>
        <p:spPr>
          <a:xfrm>
            <a:off x="2308159" y="4658102"/>
            <a:ext cx="1584176"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所有流量发送到黑客服务器</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8356" y="3140968"/>
            <a:ext cx="2750292" cy="275029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5895" y="4681733"/>
            <a:ext cx="1702769" cy="1702769"/>
          </a:xfrm>
          <a:prstGeom prst="rect">
            <a:avLst/>
          </a:prstGeom>
        </p:spPr>
      </p:pic>
      <p:sp>
        <p:nvSpPr>
          <p:cNvPr id="11" name="燕尾形箭头 10"/>
          <p:cNvSpPr/>
          <p:nvPr/>
        </p:nvSpPr>
        <p:spPr>
          <a:xfrm flipH="1">
            <a:off x="6052077" y="5333722"/>
            <a:ext cx="2924244"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设置</a:t>
            </a:r>
            <a:r>
              <a:rPr kumimoji="1" lang="en-US" altLang="zh-CN" sz="1200" b="1" dirty="0" smtClean="0"/>
              <a:t>Cookie</a:t>
            </a:r>
            <a:r>
              <a:rPr kumimoji="1" lang="zh-CN" altLang="en-US" sz="1200" b="1" dirty="0" smtClean="0"/>
              <a:t>信息</a:t>
            </a:r>
          </a:p>
        </p:txBody>
      </p:sp>
      <p:sp>
        <p:nvSpPr>
          <p:cNvPr id="14" name="燕尾形箭头 13"/>
          <p:cNvSpPr/>
          <p:nvPr/>
        </p:nvSpPr>
        <p:spPr>
          <a:xfrm rot="5400000">
            <a:off x="170765" y="3082652"/>
            <a:ext cx="2149691"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正常访问网站</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542" y="1548991"/>
            <a:ext cx="1988403" cy="1649205"/>
          </a:xfrm>
          <a:prstGeom prst="rect">
            <a:avLst/>
          </a:prstGeom>
        </p:spPr>
      </p:pic>
      <p:sp>
        <p:nvSpPr>
          <p:cNvPr id="16" name="燕尾形箭头 15"/>
          <p:cNvSpPr/>
          <p:nvPr/>
        </p:nvSpPr>
        <p:spPr>
          <a:xfrm>
            <a:off x="6052077" y="4658102"/>
            <a:ext cx="2924243"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转发请求</a:t>
            </a:r>
            <a:endParaRPr kumimoji="1" lang="zh-CN" altLang="en-US" sz="1200" b="1" dirty="0" smtClean="0"/>
          </a:p>
        </p:txBody>
      </p:sp>
      <p:sp>
        <p:nvSpPr>
          <p:cNvPr id="20" name="圆角矩形标注 19"/>
          <p:cNvSpPr/>
          <p:nvPr/>
        </p:nvSpPr>
        <p:spPr>
          <a:xfrm>
            <a:off x="1761728" y="1168566"/>
            <a:ext cx="1065583" cy="559023"/>
          </a:xfrm>
          <a:prstGeom prst="wedgeRoundRectCallout">
            <a:avLst>
              <a:gd name="adj1" fmla="val -64765"/>
              <a:gd name="adj2" fmla="val -23967"/>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用户</a:t>
            </a:r>
            <a:r>
              <a:rPr kumimoji="1" lang="en-US" altLang="zh-CN" sz="1200" b="1" dirty="0" smtClean="0"/>
              <a:t>A</a:t>
            </a:r>
            <a:endParaRPr kumimoji="1" lang="zh-CN" altLang="en-US" sz="1200" b="1" dirty="0"/>
          </a:p>
        </p:txBody>
      </p:sp>
      <p:sp>
        <p:nvSpPr>
          <p:cNvPr id="21" name="圆角矩形标注 20"/>
          <p:cNvSpPr/>
          <p:nvPr/>
        </p:nvSpPr>
        <p:spPr>
          <a:xfrm>
            <a:off x="4441783" y="1265451"/>
            <a:ext cx="1065583" cy="559023"/>
          </a:xfrm>
          <a:prstGeom prst="wedgeRoundRectCallout">
            <a:avLst>
              <a:gd name="adj1" fmla="val -26523"/>
              <a:gd name="adj2" fmla="val 75599"/>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a:t>
            </a:r>
            <a:endParaRPr kumimoji="1" lang="zh-CN" altLang="en-US" sz="1200" b="1" dirty="0"/>
          </a:p>
        </p:txBody>
      </p:sp>
      <p:sp>
        <p:nvSpPr>
          <p:cNvPr id="23" name="燕尾形箭头 22"/>
          <p:cNvSpPr/>
          <p:nvPr/>
        </p:nvSpPr>
        <p:spPr>
          <a:xfrm flipH="1">
            <a:off x="2224219" y="5343286"/>
            <a:ext cx="1667055"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转发设置</a:t>
            </a:r>
            <a:r>
              <a:rPr kumimoji="1" lang="en-US" altLang="zh-CN" sz="1200" b="1" dirty="0" smtClean="0"/>
              <a:t>Cookie</a:t>
            </a:r>
            <a:endParaRPr kumimoji="1" lang="zh-CN" altLang="en-US" sz="1200" b="1" dirty="0" smtClean="0"/>
          </a:p>
        </p:txBody>
      </p:sp>
      <p:sp>
        <p:nvSpPr>
          <p:cNvPr id="24" name="圆角矩形标注 23"/>
          <p:cNvSpPr/>
          <p:nvPr/>
        </p:nvSpPr>
        <p:spPr>
          <a:xfrm>
            <a:off x="5682977" y="6104990"/>
            <a:ext cx="1065583" cy="559023"/>
          </a:xfrm>
          <a:prstGeom prst="wedgeRoundRectCallout">
            <a:avLst>
              <a:gd name="adj1" fmla="val -58236"/>
              <a:gd name="adj2" fmla="val -52413"/>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劫持</a:t>
            </a:r>
          </a:p>
          <a:p>
            <a:pPr algn="ctr"/>
            <a:r>
              <a:rPr kumimoji="1" lang="en-US" altLang="zh-CN" sz="1200" b="1" dirty="0" smtClean="0"/>
              <a:t>Cookie</a:t>
            </a:r>
            <a:endParaRPr kumimoji="1" lang="zh-CN" altLang="en-US" sz="1200" b="1" dirty="0"/>
          </a:p>
        </p:txBody>
      </p:sp>
      <p:sp>
        <p:nvSpPr>
          <p:cNvPr id="25" name="燕尾形箭头 24"/>
          <p:cNvSpPr/>
          <p:nvPr/>
        </p:nvSpPr>
        <p:spPr>
          <a:xfrm rot="16200000">
            <a:off x="4222219" y="3727712"/>
            <a:ext cx="1290121"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获取</a:t>
            </a:r>
            <a:r>
              <a:rPr kumimoji="1" lang="en-US" altLang="zh-CN" sz="1200" b="1" dirty="0" smtClean="0"/>
              <a:t>Cookie</a:t>
            </a:r>
            <a:endParaRPr kumimoji="1" lang="zh-CN" altLang="en-US" sz="1200" b="1" dirty="0" smtClean="0"/>
          </a:p>
        </p:txBody>
      </p:sp>
      <p:sp>
        <p:nvSpPr>
          <p:cNvPr id="26" name="燕尾形箭头 25"/>
          <p:cNvSpPr/>
          <p:nvPr/>
        </p:nvSpPr>
        <p:spPr>
          <a:xfrm>
            <a:off x="5562926" y="2154087"/>
            <a:ext cx="1377913"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设置</a:t>
            </a:r>
            <a:r>
              <a:rPr kumimoji="1" lang="en-US" altLang="zh-CN" sz="1200" b="1" dirty="0" smtClean="0"/>
              <a:t>cookie</a:t>
            </a:r>
            <a:r>
              <a:rPr kumimoji="1" lang="zh-CN" altLang="en-US" sz="1200" b="1" dirty="0" smtClean="0"/>
              <a:t> </a:t>
            </a:r>
          </a:p>
        </p:txBody>
      </p:sp>
      <p:sp>
        <p:nvSpPr>
          <p:cNvPr id="27" name="燕尾形箭头 26"/>
          <p:cNvSpPr/>
          <p:nvPr/>
        </p:nvSpPr>
        <p:spPr>
          <a:xfrm rot="1335549">
            <a:off x="8874950" y="2154087"/>
            <a:ext cx="2149691"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冒充用户</a:t>
            </a:r>
            <a:r>
              <a:rPr kumimoji="1" lang="en-US" altLang="zh-CN" sz="1200" b="1" dirty="0" smtClean="0"/>
              <a:t>A</a:t>
            </a:r>
            <a:endParaRPr kumimoji="1" lang="zh-CN" altLang="en-US" sz="1200" b="1" dirty="0" smtClean="0"/>
          </a:p>
          <a:p>
            <a:pPr algn="ctr"/>
            <a:r>
              <a:rPr kumimoji="1" lang="zh-CN" altLang="en-US" sz="1200" b="1" dirty="0" smtClean="0"/>
              <a:t>访问网站</a:t>
            </a:r>
          </a:p>
        </p:txBody>
      </p:sp>
      <p:sp>
        <p:nvSpPr>
          <p:cNvPr id="28" name="燕尾形箭头 27"/>
          <p:cNvSpPr/>
          <p:nvPr/>
        </p:nvSpPr>
        <p:spPr>
          <a:xfrm rot="1467545" flipH="1">
            <a:off x="8615093" y="2729959"/>
            <a:ext cx="1660537"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返回用户</a:t>
            </a:r>
            <a:r>
              <a:rPr kumimoji="1" lang="en-US" altLang="zh-CN" sz="1200" b="1" dirty="0" smtClean="0"/>
              <a:t>A</a:t>
            </a:r>
            <a:r>
              <a:rPr kumimoji="1" lang="zh-CN" altLang="en-US" sz="1200" b="1" dirty="0" smtClean="0"/>
              <a:t>信息</a:t>
            </a:r>
          </a:p>
        </p:txBody>
      </p:sp>
    </p:spTree>
    <p:extLst>
      <p:ext uri="{BB962C8B-B14F-4D97-AF65-F5344CB8AC3E}">
        <p14:creationId xmlns:p14="http://schemas.microsoft.com/office/powerpoint/2010/main" val="157892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会话被劫持，会有什么危害？</a:t>
            </a:r>
            <a:endParaRPr kumimoji="1" lang="zh-CN" altLang="en-US" dirty="0"/>
          </a:p>
        </p:txBody>
      </p:sp>
      <p:sp>
        <p:nvSpPr>
          <p:cNvPr id="3" name="内容占位符 2"/>
          <p:cNvSpPr>
            <a:spLocks noGrp="1"/>
          </p:cNvSpPr>
          <p:nvPr>
            <p:ph idx="1"/>
          </p:nvPr>
        </p:nvSpPr>
        <p:spPr/>
        <p:txBody>
          <a:bodyPr/>
          <a:lstStyle/>
          <a:p>
            <a:r>
              <a:rPr kumimoji="1" lang="zh-CN" altLang="en-US" dirty="0" smtClean="0"/>
              <a:t>冒充其他人做事情：</a:t>
            </a:r>
          </a:p>
          <a:p>
            <a:pPr lvl="1"/>
            <a:r>
              <a:rPr kumimoji="1" lang="zh-CN" altLang="en-US" dirty="0" smtClean="0"/>
              <a:t>被冒充的人的权限越大，可以做的事情越多</a:t>
            </a:r>
          </a:p>
          <a:p>
            <a:pPr lvl="1"/>
            <a:r>
              <a:rPr kumimoji="1" lang="zh-CN" altLang="en-US" dirty="0" smtClean="0"/>
              <a:t>更改用户信息</a:t>
            </a:r>
          </a:p>
          <a:p>
            <a:pPr lvl="1"/>
            <a:r>
              <a:rPr kumimoji="1" lang="zh-CN" altLang="en-US" dirty="0" smtClean="0"/>
              <a:t>进行转账</a:t>
            </a:r>
          </a:p>
          <a:p>
            <a:pPr lvl="1"/>
            <a:r>
              <a:rPr kumimoji="1" lang="zh-CN" altLang="en-US" dirty="0" smtClean="0"/>
              <a:t>购买物品</a:t>
            </a:r>
          </a:p>
          <a:p>
            <a:r>
              <a:rPr kumimoji="1" lang="zh-CN" altLang="en-US" dirty="0" smtClean="0"/>
              <a:t>会话被劫持后的一些操作，对网站的影响</a:t>
            </a:r>
          </a:p>
          <a:p>
            <a:pPr lvl="1"/>
            <a:r>
              <a:rPr kumimoji="1" lang="zh-CN" altLang="en-US" dirty="0" smtClean="0"/>
              <a:t>因为投诉等原因，会出现信誉下降</a:t>
            </a:r>
          </a:p>
          <a:p>
            <a:pPr lvl="1"/>
            <a:r>
              <a:rPr kumimoji="1" lang="zh-CN" altLang="en-US" dirty="0" smtClean="0"/>
              <a:t>客户认为网站本身不可信</a:t>
            </a:r>
            <a:endParaRPr kumimoji="1" lang="zh-CN" altLang="en-US" dirty="0"/>
          </a:p>
        </p:txBody>
      </p:sp>
    </p:spTree>
    <p:extLst>
      <p:ext uri="{BB962C8B-B14F-4D97-AF65-F5344CB8AC3E}">
        <p14:creationId xmlns:p14="http://schemas.microsoft.com/office/powerpoint/2010/main" val="100060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Cookie</a:t>
            </a:r>
            <a:r>
              <a:rPr kumimoji="1" lang="zh-CN" altLang="en-US" dirty="0" smtClean="0"/>
              <a:t>机制</a:t>
            </a:r>
            <a:endParaRPr kumimoji="1" lang="zh-CN" altLang="en-US" dirty="0"/>
          </a:p>
        </p:txBody>
      </p:sp>
      <p:sp>
        <p:nvSpPr>
          <p:cNvPr id="3" name="内容占位符 2"/>
          <p:cNvSpPr>
            <a:spLocks noGrp="1"/>
          </p:cNvSpPr>
          <p:nvPr>
            <p:ph idx="1"/>
          </p:nvPr>
        </p:nvSpPr>
        <p:spPr/>
        <p:txBody>
          <a:bodyPr/>
          <a:lstStyle/>
          <a:p>
            <a:r>
              <a:rPr kumimoji="1" lang="zh-CN" altLang="en-US" dirty="0" smtClean="0"/>
              <a:t>在动态网页语言中，某个用户（浏览器）访问（登陆）后，可以一直记录状态。这种状态浏览器使用</a:t>
            </a:r>
            <a:r>
              <a:rPr kumimoji="1" lang="en-US" altLang="zh-CN" dirty="0" smtClean="0"/>
              <a:t>Cookie</a:t>
            </a:r>
            <a:r>
              <a:rPr kumimoji="1" lang="zh-CN" altLang="en-US" dirty="0" smtClean="0"/>
              <a:t>来保存。</a:t>
            </a:r>
          </a:p>
          <a:p>
            <a:pPr lvl="1"/>
            <a:r>
              <a:rPr lang="zh-CN" altLang="en-US" dirty="0"/>
              <a:t>服务器通过在</a:t>
            </a:r>
            <a:r>
              <a:rPr lang="en-US" altLang="zh-CN" dirty="0"/>
              <a:t>HTTP</a:t>
            </a:r>
            <a:r>
              <a:rPr lang="zh-CN" altLang="en-US" dirty="0"/>
              <a:t>的响应头中加上一行特殊的指示以提示浏览器按照指示生成相应的</a:t>
            </a:r>
            <a:r>
              <a:rPr lang="en-US" altLang="zh-CN" dirty="0"/>
              <a:t>cookie</a:t>
            </a:r>
            <a:r>
              <a:rPr lang="zh-CN" altLang="en-US" dirty="0"/>
              <a:t>。然而纯粹的客户端脚本如</a:t>
            </a:r>
            <a:r>
              <a:rPr lang="en-US" altLang="zh-CN" dirty="0"/>
              <a:t>JavaScript</a:t>
            </a:r>
            <a:r>
              <a:rPr lang="zh-CN" altLang="en-US" dirty="0"/>
              <a:t>或者</a:t>
            </a:r>
            <a:r>
              <a:rPr lang="en-US" altLang="zh-CN" dirty="0"/>
              <a:t>VBScript</a:t>
            </a:r>
            <a:r>
              <a:rPr lang="zh-CN" altLang="en-US" dirty="0"/>
              <a:t>也可以生成</a:t>
            </a:r>
            <a:r>
              <a:rPr lang="en-US" altLang="zh-CN" dirty="0"/>
              <a:t>cookie</a:t>
            </a:r>
            <a:r>
              <a:rPr lang="zh-CN" altLang="en-US" dirty="0" smtClean="0"/>
              <a:t>。</a:t>
            </a:r>
          </a:p>
          <a:p>
            <a:pPr lvl="1"/>
            <a:r>
              <a:rPr lang="zh-CN" altLang="en-US" dirty="0"/>
              <a:t>浏览器检查所有存储的</a:t>
            </a:r>
            <a:r>
              <a:rPr lang="en-US" altLang="zh-CN" dirty="0"/>
              <a:t>cookie</a:t>
            </a:r>
            <a:r>
              <a:rPr lang="zh-CN" altLang="en-US" dirty="0"/>
              <a:t>，如果某个</a:t>
            </a:r>
            <a:r>
              <a:rPr lang="en-US" altLang="zh-CN" dirty="0"/>
              <a:t>cookie</a:t>
            </a:r>
            <a:r>
              <a:rPr lang="zh-CN" altLang="en-US" dirty="0"/>
              <a:t>所声明的作用范围大于等于将要请求的资源所在的位置，则把该</a:t>
            </a:r>
            <a:r>
              <a:rPr lang="en-US" altLang="zh-CN" dirty="0"/>
              <a:t>cookie</a:t>
            </a:r>
            <a:r>
              <a:rPr lang="zh-CN" altLang="en-US" dirty="0"/>
              <a:t>附在请求资源的</a:t>
            </a:r>
            <a:r>
              <a:rPr lang="en-US" altLang="zh-CN" dirty="0"/>
              <a:t>HTTP</a:t>
            </a:r>
            <a:r>
              <a:rPr lang="zh-CN" altLang="en-US" dirty="0"/>
              <a:t>请求头上发送给服务器</a:t>
            </a:r>
            <a:r>
              <a:rPr lang="zh-CN" altLang="en-US" dirty="0" smtClean="0"/>
              <a:t>。</a:t>
            </a:r>
          </a:p>
          <a:p>
            <a:pPr lvl="1"/>
            <a:r>
              <a:rPr lang="en-US" altLang="zh-CN" dirty="0"/>
              <a:t>cookie</a:t>
            </a:r>
            <a:r>
              <a:rPr lang="zh-CN" altLang="en-US" dirty="0"/>
              <a:t>的内容主要包括：名字，值，过期时间，路径和域</a:t>
            </a:r>
            <a:r>
              <a:rPr lang="zh-CN" altLang="en-US" dirty="0" smtClean="0"/>
              <a:t>。</a:t>
            </a:r>
          </a:p>
          <a:p>
            <a:pPr lvl="1"/>
            <a:r>
              <a:rPr lang="zh-CN" altLang="en-US" dirty="0"/>
              <a:t>如果不设置过期时间，则表示这个</a:t>
            </a:r>
            <a:r>
              <a:rPr lang="en-US" altLang="zh-CN" dirty="0"/>
              <a:t>cookie</a:t>
            </a:r>
            <a:r>
              <a:rPr lang="zh-CN" altLang="en-US" dirty="0"/>
              <a:t>的生命期为浏览器会话</a:t>
            </a:r>
            <a:r>
              <a:rPr lang="zh-CN" altLang="en-US" dirty="0" smtClean="0"/>
              <a:t>期间</a:t>
            </a:r>
          </a:p>
          <a:p>
            <a:pPr lvl="1"/>
            <a:endParaRPr kumimoji="1" lang="zh-CN" altLang="en-US" dirty="0" smtClean="0"/>
          </a:p>
          <a:p>
            <a:endParaRPr kumimoji="1" lang="zh-CN" altLang="en-US" dirty="0"/>
          </a:p>
        </p:txBody>
      </p:sp>
    </p:spTree>
    <p:extLst>
      <p:ext uri="{BB962C8B-B14F-4D97-AF65-F5344CB8AC3E}">
        <p14:creationId xmlns:p14="http://schemas.microsoft.com/office/powerpoint/2010/main" val="137940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理解</a:t>
            </a:r>
            <a:r>
              <a:rPr lang="en-US" altLang="zh-CN" dirty="0">
                <a:effectLst/>
              </a:rPr>
              <a:t>session</a:t>
            </a:r>
            <a:r>
              <a:rPr lang="zh-CN" altLang="en-US" dirty="0">
                <a:effectLst/>
              </a:rPr>
              <a:t>机制</a:t>
            </a:r>
            <a:endParaRPr kumimoji="1" lang="zh-CN" altLang="en-US" dirty="0"/>
          </a:p>
        </p:txBody>
      </p:sp>
      <p:sp>
        <p:nvSpPr>
          <p:cNvPr id="3" name="内容占位符 2"/>
          <p:cNvSpPr>
            <a:spLocks noGrp="1"/>
          </p:cNvSpPr>
          <p:nvPr>
            <p:ph idx="1"/>
          </p:nvPr>
        </p:nvSpPr>
        <p:spPr/>
        <p:txBody>
          <a:bodyPr/>
          <a:lstStyle/>
          <a:p>
            <a:r>
              <a:rPr lang="en-US" altLang="zh-CN" dirty="0"/>
              <a:t>session</a:t>
            </a:r>
            <a:r>
              <a:rPr lang="zh-CN" altLang="en-US" dirty="0"/>
              <a:t>机制是一种服务器端的机制，服务器使用一种类似于散列表的结构（也可能就是使用散列表）来保存</a:t>
            </a:r>
            <a:r>
              <a:rPr lang="zh-CN" altLang="en-US" dirty="0" smtClean="0"/>
              <a:t>信息</a:t>
            </a:r>
          </a:p>
          <a:p>
            <a:r>
              <a:rPr lang="zh-CN" altLang="en-US" dirty="0"/>
              <a:t>当程序需要为某个客户端的请求创建一个</a:t>
            </a:r>
            <a:r>
              <a:rPr lang="en-US" altLang="zh-CN" dirty="0"/>
              <a:t>session</a:t>
            </a:r>
            <a:r>
              <a:rPr lang="zh-CN" altLang="en-US" dirty="0"/>
              <a:t>的时候，服务器首先检查这个客户端的请求里是否已包含了一个</a:t>
            </a:r>
            <a:r>
              <a:rPr lang="en-US" altLang="zh-CN" dirty="0"/>
              <a:t>session</a:t>
            </a:r>
            <a:r>
              <a:rPr lang="zh-CN" altLang="en-US" dirty="0"/>
              <a:t>标识 </a:t>
            </a:r>
            <a:r>
              <a:rPr lang="en-US" altLang="zh-CN" dirty="0"/>
              <a:t>-</a:t>
            </a:r>
            <a:r>
              <a:rPr lang="zh-CN" altLang="en-US" dirty="0"/>
              <a:t>称为</a:t>
            </a:r>
            <a:r>
              <a:rPr lang="en-US" altLang="zh-CN" dirty="0"/>
              <a:t>session id</a:t>
            </a:r>
            <a:r>
              <a:rPr lang="zh-CN" altLang="en-US" dirty="0"/>
              <a:t>，如果已包含一个</a:t>
            </a:r>
            <a:r>
              <a:rPr lang="en-US" altLang="zh-CN" dirty="0"/>
              <a:t>session id</a:t>
            </a:r>
            <a:r>
              <a:rPr lang="zh-CN" altLang="en-US" dirty="0"/>
              <a:t>则说明以前已经为此客户端创建过</a:t>
            </a:r>
            <a:r>
              <a:rPr lang="en-US" altLang="zh-CN" dirty="0"/>
              <a:t>session</a:t>
            </a:r>
            <a:r>
              <a:rPr lang="zh-CN" altLang="en-US" dirty="0"/>
              <a:t>，服务器就按照</a:t>
            </a:r>
            <a:r>
              <a:rPr lang="en-US" altLang="zh-CN" dirty="0" err="1"/>
              <a:t>sessionid</a:t>
            </a:r>
            <a:r>
              <a:rPr lang="zh-CN" altLang="en-US" dirty="0"/>
              <a:t>把这个</a:t>
            </a:r>
            <a:r>
              <a:rPr lang="en-US" altLang="zh-CN" dirty="0"/>
              <a:t>session</a:t>
            </a:r>
            <a:r>
              <a:rPr lang="zh-CN" altLang="en-US" dirty="0"/>
              <a:t>检索出来使用（如果检索不到，可能会新建一个），如果客户端请求不包含</a:t>
            </a:r>
            <a:r>
              <a:rPr lang="en-US" altLang="zh-CN" dirty="0" err="1"/>
              <a:t>sessionid</a:t>
            </a:r>
            <a:r>
              <a:rPr lang="zh-CN" altLang="en-US" dirty="0"/>
              <a:t>，则为此客户端创建一个</a:t>
            </a:r>
            <a:r>
              <a:rPr lang="en-US" altLang="zh-CN" dirty="0"/>
              <a:t>session</a:t>
            </a:r>
            <a:r>
              <a:rPr lang="zh-CN" altLang="en-US" dirty="0"/>
              <a:t>并且生成一个与此</a:t>
            </a:r>
            <a:r>
              <a:rPr lang="en-US" altLang="zh-CN" dirty="0"/>
              <a:t>session</a:t>
            </a:r>
            <a:r>
              <a:rPr lang="zh-CN" altLang="en-US" dirty="0"/>
              <a:t>相关联的</a:t>
            </a:r>
            <a:r>
              <a:rPr lang="en-US" altLang="zh-CN" dirty="0"/>
              <a:t>session id</a:t>
            </a:r>
            <a:r>
              <a:rPr lang="zh-CN" altLang="en-US" dirty="0"/>
              <a:t>，</a:t>
            </a:r>
            <a:r>
              <a:rPr lang="en-US" altLang="zh-CN" dirty="0" err="1"/>
              <a:t>sessionid</a:t>
            </a:r>
            <a:r>
              <a:rPr lang="zh-CN" altLang="en-US" dirty="0"/>
              <a:t>的值应该是一个既不会重复，又不容易被找到规律以仿造的字符串，这个</a:t>
            </a:r>
            <a:r>
              <a:rPr lang="en-US" altLang="zh-CN" dirty="0"/>
              <a:t>session id</a:t>
            </a:r>
            <a:r>
              <a:rPr lang="zh-CN" altLang="en-US" dirty="0"/>
              <a:t>将被在本次响应中返回给客户端保存。</a:t>
            </a:r>
            <a:endParaRPr kumimoji="1" lang="zh-CN" altLang="en-US" dirty="0"/>
          </a:p>
        </p:txBody>
      </p:sp>
    </p:spTree>
    <p:extLst>
      <p:ext uri="{BB962C8B-B14F-4D97-AF65-F5344CB8AC3E}">
        <p14:creationId xmlns:p14="http://schemas.microsoft.com/office/powerpoint/2010/main" val="140586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理解</a:t>
            </a:r>
            <a:r>
              <a:rPr kumimoji="1" lang="en-US" altLang="zh-CN" dirty="0" smtClean="0"/>
              <a:t>session</a:t>
            </a:r>
            <a:r>
              <a:rPr kumimoji="1" lang="zh-CN" altLang="en-US" dirty="0" smtClean="0"/>
              <a:t>机制（续）</a:t>
            </a:r>
            <a:endParaRPr kumimoji="1" lang="zh-CN" altLang="en-US" dirty="0"/>
          </a:p>
        </p:txBody>
      </p:sp>
      <p:sp>
        <p:nvSpPr>
          <p:cNvPr id="3" name="内容占位符 2"/>
          <p:cNvSpPr>
            <a:spLocks noGrp="1"/>
          </p:cNvSpPr>
          <p:nvPr>
            <p:ph idx="1"/>
          </p:nvPr>
        </p:nvSpPr>
        <p:spPr/>
        <p:txBody>
          <a:bodyPr/>
          <a:lstStyle/>
          <a:p>
            <a:r>
              <a:rPr lang="zh-CN" altLang="en-US" dirty="0"/>
              <a:t>保存这个</a:t>
            </a:r>
            <a:r>
              <a:rPr lang="en-US" altLang="zh-CN" dirty="0" err="1"/>
              <a:t>sessionid</a:t>
            </a:r>
            <a:r>
              <a:rPr lang="zh-CN" altLang="en-US" dirty="0"/>
              <a:t>的方式可以采用</a:t>
            </a:r>
            <a:r>
              <a:rPr lang="en-US" altLang="zh-CN" dirty="0"/>
              <a:t>cookie</a:t>
            </a:r>
            <a:r>
              <a:rPr lang="zh-CN" altLang="en-US" dirty="0"/>
              <a:t>，这样在交互过程中浏览器可以自动的按照规则把这个标识发挥给服务器</a:t>
            </a:r>
            <a:r>
              <a:rPr lang="zh-CN" altLang="en-US" dirty="0" smtClean="0"/>
              <a:t>。</a:t>
            </a:r>
          </a:p>
          <a:p>
            <a:r>
              <a:rPr lang="zh-CN" altLang="en-US" dirty="0"/>
              <a:t>由于</a:t>
            </a:r>
            <a:r>
              <a:rPr lang="en-US" altLang="zh-CN" dirty="0"/>
              <a:t>cookie</a:t>
            </a:r>
            <a:r>
              <a:rPr lang="zh-CN" altLang="en-US" dirty="0"/>
              <a:t>可以被人为的禁止，必须有其他机制以便在</a:t>
            </a:r>
            <a:r>
              <a:rPr lang="en-US" altLang="zh-CN" dirty="0"/>
              <a:t>cookie</a:t>
            </a:r>
            <a:r>
              <a:rPr lang="zh-CN" altLang="en-US" dirty="0"/>
              <a:t>被禁止时仍然能够把</a:t>
            </a:r>
            <a:r>
              <a:rPr lang="en-US" altLang="zh-CN" dirty="0" err="1"/>
              <a:t>sessionid</a:t>
            </a:r>
            <a:r>
              <a:rPr lang="zh-CN" altLang="en-US" dirty="0"/>
              <a:t>传递回服务器。经常被使用的一种技术叫做</a:t>
            </a:r>
            <a:r>
              <a:rPr lang="en-US" altLang="zh-CN" dirty="0"/>
              <a:t>URL</a:t>
            </a:r>
            <a:r>
              <a:rPr lang="zh-CN" altLang="en-US" dirty="0"/>
              <a:t>重写，就是把</a:t>
            </a:r>
            <a:r>
              <a:rPr lang="en-US" altLang="zh-CN" dirty="0" err="1"/>
              <a:t>sessionid</a:t>
            </a:r>
            <a:r>
              <a:rPr lang="zh-CN" altLang="en-US" dirty="0"/>
              <a:t>直接附加在</a:t>
            </a:r>
            <a:r>
              <a:rPr lang="en-US" altLang="zh-CN" dirty="0"/>
              <a:t>URL</a:t>
            </a:r>
            <a:r>
              <a:rPr lang="zh-CN" altLang="en-US" dirty="0"/>
              <a:t>路径的后面，附加方式也有两种，一种是作为</a:t>
            </a:r>
            <a:r>
              <a:rPr lang="en-US" altLang="zh-CN" dirty="0"/>
              <a:t>URL</a:t>
            </a:r>
            <a:r>
              <a:rPr lang="zh-CN" altLang="en-US" dirty="0"/>
              <a:t>路径的附加信息，表现形式</a:t>
            </a:r>
            <a:r>
              <a:rPr lang="zh-CN" altLang="en-US" dirty="0" smtClean="0"/>
              <a:t>为：</a:t>
            </a:r>
          </a:p>
          <a:p>
            <a:pPr lvl="1"/>
            <a:r>
              <a:rPr lang="en-US" altLang="zh-CN" dirty="0" smtClean="0">
                <a:hlinkClick r:id="rId3"/>
              </a:rPr>
              <a:t>http</a:t>
            </a:r>
            <a:r>
              <a:rPr lang="en-US" altLang="zh-CN" dirty="0">
                <a:hlinkClick r:id="rId3"/>
              </a:rPr>
              <a:t>://...../xxx;jsessionid=ByOK3vjFD75aPnrF7C2HmdnV6QZcEbzWoWiBYEnLerjQ99zWpBng!-</a:t>
            </a:r>
            <a:r>
              <a:rPr lang="en-US" altLang="zh-CN" dirty="0" smtClean="0">
                <a:hlinkClick r:id="rId3"/>
              </a:rPr>
              <a:t>145788764</a:t>
            </a:r>
            <a:endParaRPr lang="zh-CN" altLang="en-US" dirty="0"/>
          </a:p>
          <a:p>
            <a:pPr lvl="1"/>
            <a:r>
              <a:rPr lang="en-US" altLang="zh-CN" dirty="0" smtClean="0"/>
              <a:t>http</a:t>
            </a:r>
            <a:r>
              <a:rPr lang="en-US" altLang="zh-CN" dirty="0"/>
              <a:t>://...../</a:t>
            </a:r>
            <a:r>
              <a:rPr lang="en-US" altLang="zh-CN" dirty="0" err="1"/>
              <a:t>xxx?jsessionid</a:t>
            </a:r>
            <a:r>
              <a:rPr lang="en-US" altLang="zh-CN" dirty="0"/>
              <a:t>=ByOK3vjFD75aPnrF7C2HmdnV6QZcEbzWoWiBYEnLerjQ99zWpBng!-145788764</a:t>
            </a:r>
          </a:p>
          <a:p>
            <a:endParaRPr kumimoji="1" lang="zh-CN" altLang="en-US" dirty="0"/>
          </a:p>
        </p:txBody>
      </p:sp>
    </p:spTree>
    <p:extLst>
      <p:ext uri="{BB962C8B-B14F-4D97-AF65-F5344CB8AC3E}">
        <p14:creationId xmlns:p14="http://schemas.microsoft.com/office/powerpoint/2010/main" val="153667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a:t>
            </a:r>
            <a:r>
              <a:rPr kumimoji="1" lang="en-US" altLang="zh-CN" dirty="0" smtClean="0"/>
              <a:t>HTTP-Only</a:t>
            </a:r>
            <a:endParaRPr kumimoji="1" lang="zh-CN" altLang="en-US" dirty="0"/>
          </a:p>
        </p:txBody>
      </p:sp>
      <p:sp>
        <p:nvSpPr>
          <p:cNvPr id="3" name="内容占位符 2"/>
          <p:cNvSpPr>
            <a:spLocks noGrp="1"/>
          </p:cNvSpPr>
          <p:nvPr>
            <p:ph idx="1"/>
          </p:nvPr>
        </p:nvSpPr>
        <p:spPr/>
        <p:txBody>
          <a:bodyPr/>
          <a:lstStyle/>
          <a:p>
            <a:r>
              <a:rPr kumimoji="1" lang="zh-CN" altLang="en-US" dirty="0" smtClean="0"/>
              <a:t>服务端发送</a:t>
            </a:r>
            <a:r>
              <a:rPr kumimoji="1" lang="en-US" altLang="zh-CN" dirty="0" smtClean="0"/>
              <a:t>cookie</a:t>
            </a:r>
            <a:r>
              <a:rPr kumimoji="1" lang="zh-CN" altLang="en-US" dirty="0" smtClean="0"/>
              <a:t>的时候，可以设置</a:t>
            </a:r>
            <a:r>
              <a:rPr kumimoji="1" lang="en-US" altLang="zh-CN" dirty="0" smtClean="0"/>
              <a:t>HTTP-Only</a:t>
            </a:r>
            <a:endParaRPr kumimoji="1" lang="zh-CN" altLang="en-US" dirty="0" smtClean="0"/>
          </a:p>
          <a:p>
            <a:pPr lvl="1"/>
            <a:r>
              <a:rPr lang="en-US" altLang="zh-CN" dirty="0"/>
              <a:t>Set-Cookie: </a:t>
            </a:r>
            <a:r>
              <a:rPr lang="en-US" altLang="zh-CN" dirty="0" smtClean="0"/>
              <a:t>SESSIONID=abc123</a:t>
            </a:r>
            <a:r>
              <a:rPr lang="en-US" altLang="zh-CN" dirty="0"/>
              <a:t>; expires=Wednesday, </a:t>
            </a:r>
            <a:r>
              <a:rPr lang="en-US" altLang="zh-CN" dirty="0" smtClean="0"/>
              <a:t>17-Nov-99 </a:t>
            </a:r>
            <a:r>
              <a:rPr lang="en-US" altLang="zh-CN" dirty="0"/>
              <a:t>23:12:40 GMT; </a:t>
            </a:r>
            <a:r>
              <a:rPr lang="en-US" altLang="zh-CN" dirty="0" err="1" smtClean="0"/>
              <a:t>HttpOnly</a:t>
            </a:r>
            <a:endParaRPr lang="zh-CN" altLang="en-US" dirty="0" smtClean="0"/>
          </a:p>
          <a:p>
            <a:r>
              <a:rPr kumimoji="1" lang="zh-CN" altLang="en-US" dirty="0" smtClean="0"/>
              <a:t>这个参数的优点是不会被</a:t>
            </a:r>
            <a:r>
              <a:rPr kumimoji="1" lang="en-US" altLang="zh-CN" dirty="0" err="1" smtClean="0"/>
              <a:t>js</a:t>
            </a:r>
            <a:r>
              <a:rPr kumimoji="1" lang="zh-CN" altLang="en-US" dirty="0" smtClean="0"/>
              <a:t>获取</a:t>
            </a:r>
            <a:endParaRPr kumimoji="1" lang="en-US" altLang="zh-CN" dirty="0" smtClean="0"/>
          </a:p>
          <a:p>
            <a:pPr lvl="1"/>
            <a:r>
              <a:rPr kumimoji="1" lang="zh-CN" altLang="en-US" dirty="0" smtClean="0"/>
              <a:t>尝试打开有</a:t>
            </a:r>
            <a:r>
              <a:rPr kumimoji="1" lang="en-US" altLang="zh-CN" dirty="0" smtClean="0"/>
              <a:t>HTTP-Only</a:t>
            </a:r>
            <a:r>
              <a:rPr kumimoji="1" lang="zh-CN" altLang="en-US" dirty="0" smtClean="0"/>
              <a:t> </a:t>
            </a:r>
            <a:r>
              <a:rPr kumimoji="1" lang="en-US" altLang="zh-CN" dirty="0" smtClean="0"/>
              <a:t>cookie</a:t>
            </a:r>
            <a:r>
              <a:rPr kumimoji="1" lang="zh-CN" altLang="en-US" dirty="0" smtClean="0"/>
              <a:t>设置的网站</a:t>
            </a:r>
          </a:p>
          <a:p>
            <a:pPr lvl="1"/>
            <a:r>
              <a:rPr kumimoji="1" lang="zh-CN" altLang="en-US" dirty="0" smtClean="0"/>
              <a:t>查看</a:t>
            </a:r>
            <a:r>
              <a:rPr kumimoji="1" lang="en-US" altLang="zh-CN" dirty="0" smtClean="0"/>
              <a:t>cookie</a:t>
            </a:r>
            <a:endParaRPr kumimoji="1" lang="zh-CN" altLang="en-US" dirty="0" smtClean="0"/>
          </a:p>
          <a:p>
            <a:r>
              <a:rPr kumimoji="1" lang="zh-CN" altLang="en-US" dirty="0" smtClean="0"/>
              <a:t>一般，</a:t>
            </a:r>
            <a:r>
              <a:rPr kumimoji="1" lang="en-US" altLang="zh-CN" dirty="0" smtClean="0"/>
              <a:t>session-id</a:t>
            </a:r>
            <a:r>
              <a:rPr kumimoji="1" lang="zh-CN" altLang="en-US" dirty="0" smtClean="0"/>
              <a:t>是用这个来判断</a:t>
            </a:r>
          </a:p>
          <a:p>
            <a:pPr lvl="1"/>
            <a:r>
              <a:rPr kumimoji="1" lang="zh-CN" altLang="en-US" dirty="0" smtClean="0"/>
              <a:t>即使有</a:t>
            </a:r>
            <a:r>
              <a:rPr kumimoji="1" lang="en-US" altLang="zh-CN" dirty="0" err="1" smtClean="0"/>
              <a:t>xss</a:t>
            </a:r>
            <a:r>
              <a:rPr kumimoji="1" lang="zh-CN" altLang="en-US" dirty="0" smtClean="0"/>
              <a:t>漏洞，也获取不了</a:t>
            </a:r>
            <a:r>
              <a:rPr kumimoji="1" lang="en-US" altLang="zh-CN" dirty="0" smtClean="0"/>
              <a:t>session-id</a:t>
            </a:r>
            <a:r>
              <a:rPr kumimoji="1" lang="zh-CN" altLang="en-US" dirty="0" smtClean="0"/>
              <a:t>相关的</a:t>
            </a:r>
            <a:r>
              <a:rPr kumimoji="1" lang="en-US" altLang="zh-CN" dirty="0" smtClean="0"/>
              <a:t>cookie</a:t>
            </a:r>
            <a:r>
              <a:rPr kumimoji="1" lang="zh-CN" altLang="en-US" dirty="0" smtClean="0"/>
              <a:t>值</a:t>
            </a:r>
          </a:p>
        </p:txBody>
      </p:sp>
    </p:spTree>
    <p:extLst>
      <p:ext uri="{BB962C8B-B14F-4D97-AF65-F5344CB8AC3E}">
        <p14:creationId xmlns:p14="http://schemas.microsoft.com/office/powerpoint/2010/main" val="23332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a:t>
            </a:r>
            <a:r>
              <a:rPr kumimoji="1" lang="en-US" altLang="zh-CN" dirty="0" smtClean="0"/>
              <a:t>secure</a:t>
            </a:r>
            <a:endParaRPr kumimoji="1" lang="zh-CN" altLang="en-US" dirty="0"/>
          </a:p>
        </p:txBody>
      </p:sp>
      <p:sp>
        <p:nvSpPr>
          <p:cNvPr id="3" name="内容占位符 2"/>
          <p:cNvSpPr>
            <a:spLocks noGrp="1"/>
          </p:cNvSpPr>
          <p:nvPr>
            <p:ph idx="1"/>
          </p:nvPr>
        </p:nvSpPr>
        <p:spPr/>
        <p:txBody>
          <a:bodyPr/>
          <a:lstStyle/>
          <a:p>
            <a:r>
              <a:rPr kumimoji="1" lang="en-US" altLang="zh-CN" dirty="0" smtClean="0"/>
              <a:t>Cookie</a:t>
            </a:r>
            <a:r>
              <a:rPr kumimoji="1" lang="zh-CN" altLang="en-US" dirty="0" smtClean="0"/>
              <a:t>除了</a:t>
            </a:r>
            <a:r>
              <a:rPr kumimoji="1" lang="en-US" altLang="zh-CN" dirty="0" smtClean="0"/>
              <a:t>HTTP-Only</a:t>
            </a:r>
            <a:r>
              <a:rPr kumimoji="1" lang="zh-CN" altLang="en-US" dirty="0" smtClean="0"/>
              <a:t>，还有一个属性：</a:t>
            </a:r>
            <a:r>
              <a:rPr kumimoji="1" lang="en-US" altLang="zh-CN" dirty="0" smtClean="0"/>
              <a:t>secure</a:t>
            </a:r>
            <a:endParaRPr kumimoji="1" lang="zh-CN" altLang="en-US" dirty="0" smtClean="0"/>
          </a:p>
          <a:p>
            <a:r>
              <a:rPr kumimoji="1" lang="zh-CN" altLang="en-US" dirty="0" smtClean="0"/>
              <a:t>当我们设置</a:t>
            </a:r>
            <a:r>
              <a:rPr kumimoji="1" lang="en-US" altLang="zh-CN" dirty="0" smtClean="0"/>
              <a:t>cookie</a:t>
            </a:r>
            <a:r>
              <a:rPr kumimoji="1" lang="zh-CN" altLang="en-US" dirty="0" smtClean="0"/>
              <a:t>的某个值</a:t>
            </a:r>
            <a:r>
              <a:rPr kumimoji="1" lang="en-US" altLang="zh-CN" dirty="0" smtClean="0"/>
              <a:t>secure</a:t>
            </a:r>
            <a:r>
              <a:rPr kumimoji="1" lang="zh-CN" altLang="en-US" dirty="0" smtClean="0"/>
              <a:t>为</a:t>
            </a:r>
            <a:r>
              <a:rPr kumimoji="1" lang="en-US" altLang="zh-CN" dirty="0" smtClean="0"/>
              <a:t>True</a:t>
            </a:r>
            <a:r>
              <a:rPr kumimoji="1" lang="zh-CN" altLang="en-US" dirty="0" smtClean="0"/>
              <a:t>的话：</a:t>
            </a:r>
          </a:p>
          <a:p>
            <a:pPr lvl="1"/>
            <a:r>
              <a:rPr kumimoji="1" lang="zh-CN" altLang="en-US" dirty="0" smtClean="0"/>
              <a:t>此</a:t>
            </a:r>
            <a:r>
              <a:rPr kumimoji="1" lang="en-US" altLang="zh-CN" dirty="0" smtClean="0"/>
              <a:t>cookie</a:t>
            </a:r>
            <a:r>
              <a:rPr kumimoji="1" lang="zh-CN" altLang="en-US" dirty="0" smtClean="0"/>
              <a:t>只有在</a:t>
            </a:r>
            <a:r>
              <a:rPr kumimoji="1" lang="en-US" altLang="zh-CN" dirty="0" smtClean="0"/>
              <a:t>HTTPS</a:t>
            </a:r>
            <a:r>
              <a:rPr kumimoji="1" lang="zh-CN" altLang="en-US" dirty="0" smtClean="0"/>
              <a:t>协议中才会进行传输</a:t>
            </a:r>
          </a:p>
          <a:p>
            <a:pPr lvl="1"/>
            <a:r>
              <a:rPr kumimoji="1" lang="en-US" altLang="zh-CN" dirty="0" smtClean="0"/>
              <a:t>HTTP</a:t>
            </a:r>
            <a:r>
              <a:rPr kumimoji="1" lang="zh-CN" altLang="en-US" dirty="0" smtClean="0"/>
              <a:t>协议传输时，是不传输此协议的。</a:t>
            </a:r>
            <a:endParaRPr kumimoji="1" lang="zh-CN" altLang="en-US" dirty="0"/>
          </a:p>
        </p:txBody>
      </p:sp>
    </p:spTree>
    <p:extLst>
      <p:ext uri="{BB962C8B-B14F-4D97-AF65-F5344CB8AC3E}">
        <p14:creationId xmlns:p14="http://schemas.microsoft.com/office/powerpoint/2010/main" val="128249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如何防御会话劫持漏洞</a:t>
            </a:r>
            <a:endParaRPr kumimoji="1" lang="zh-CN" altLang="en-US" dirty="0"/>
          </a:p>
        </p:txBody>
      </p:sp>
      <p:sp>
        <p:nvSpPr>
          <p:cNvPr id="3" name="内容占位符 2"/>
          <p:cNvSpPr>
            <a:spLocks noGrp="1"/>
          </p:cNvSpPr>
          <p:nvPr>
            <p:ph idx="1"/>
          </p:nvPr>
        </p:nvSpPr>
        <p:spPr/>
        <p:txBody>
          <a:bodyPr/>
          <a:lstStyle/>
          <a:p>
            <a:r>
              <a:rPr kumimoji="1" lang="en-US" altLang="zh-CN" dirty="0" smtClean="0"/>
              <a:t>XSS</a:t>
            </a:r>
            <a:r>
              <a:rPr kumimoji="1" lang="zh-CN" altLang="en-US" dirty="0" smtClean="0"/>
              <a:t>漏洞引起的会话劫持：</a:t>
            </a:r>
          </a:p>
          <a:p>
            <a:pPr lvl="1"/>
            <a:r>
              <a:rPr kumimoji="1" lang="zh-CN" altLang="en-US" dirty="0" smtClean="0"/>
              <a:t>可以使用</a:t>
            </a:r>
            <a:r>
              <a:rPr kumimoji="1" lang="en-US" altLang="zh-CN" dirty="0" smtClean="0"/>
              <a:t>http-only</a:t>
            </a:r>
            <a:r>
              <a:rPr kumimoji="1" lang="zh-CN" altLang="en-US" dirty="0" smtClean="0"/>
              <a:t>来防止</a:t>
            </a:r>
            <a:r>
              <a:rPr kumimoji="1" lang="en-US" altLang="zh-CN" dirty="0" err="1" smtClean="0"/>
              <a:t>js</a:t>
            </a:r>
            <a:r>
              <a:rPr kumimoji="1" lang="zh-CN" altLang="en-US" dirty="0" smtClean="0"/>
              <a:t>获取</a:t>
            </a:r>
            <a:r>
              <a:rPr kumimoji="1" lang="en-US" altLang="zh-CN" dirty="0" smtClean="0"/>
              <a:t>cookie</a:t>
            </a:r>
            <a:r>
              <a:rPr kumimoji="1" lang="zh-CN" altLang="en-US" dirty="0" smtClean="0"/>
              <a:t>中的</a:t>
            </a:r>
            <a:r>
              <a:rPr kumimoji="1" lang="en-US" altLang="zh-CN" dirty="0" err="1" smtClean="0"/>
              <a:t>sessionid</a:t>
            </a:r>
            <a:r>
              <a:rPr kumimoji="1" lang="zh-CN" altLang="en-US" dirty="0" smtClean="0"/>
              <a:t>信息</a:t>
            </a:r>
          </a:p>
          <a:p>
            <a:r>
              <a:rPr kumimoji="1" lang="zh-CN" altLang="en-US" dirty="0" smtClean="0"/>
              <a:t>会话劫持引起的会话劫持</a:t>
            </a:r>
          </a:p>
          <a:p>
            <a:pPr lvl="1"/>
            <a:r>
              <a:rPr kumimoji="1" lang="zh-CN" altLang="en-US" dirty="0" smtClean="0"/>
              <a:t>可以使用</a:t>
            </a:r>
            <a:r>
              <a:rPr kumimoji="1" lang="en-US" altLang="zh-CN" dirty="0" smtClean="0"/>
              <a:t>HTTP-SSL</a:t>
            </a:r>
            <a:r>
              <a:rPr kumimoji="1" lang="zh-CN" altLang="en-US" dirty="0" smtClean="0"/>
              <a:t>（</a:t>
            </a:r>
            <a:r>
              <a:rPr kumimoji="1" lang="en-US" altLang="zh-CN" dirty="0" smtClean="0"/>
              <a:t>https</a:t>
            </a:r>
            <a:r>
              <a:rPr kumimoji="1" lang="zh-CN" altLang="en-US" dirty="0" smtClean="0"/>
              <a:t>）</a:t>
            </a:r>
            <a:r>
              <a:rPr kumimoji="1" lang="en-US" altLang="zh-CN" dirty="0" smtClean="0"/>
              <a:t>+secure</a:t>
            </a:r>
            <a:r>
              <a:rPr kumimoji="1" lang="zh-CN" altLang="en-US" dirty="0" smtClean="0"/>
              <a:t>来保证</a:t>
            </a:r>
            <a:r>
              <a:rPr kumimoji="1" lang="en-US" altLang="zh-CN" dirty="0" err="1" smtClean="0"/>
              <a:t>sessionid</a:t>
            </a:r>
            <a:r>
              <a:rPr kumimoji="1" lang="zh-CN" altLang="en-US" dirty="0" smtClean="0"/>
              <a:t>不被获取</a:t>
            </a:r>
            <a:endParaRPr kumimoji="1" lang="en-US" altLang="zh-CN" dirty="0" smtClean="0"/>
          </a:p>
        </p:txBody>
      </p:sp>
    </p:spTree>
    <p:extLst>
      <p:ext uri="{BB962C8B-B14F-4D97-AF65-F5344CB8AC3E}">
        <p14:creationId xmlns:p14="http://schemas.microsoft.com/office/powerpoint/2010/main" val="176476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会话固定</a:t>
            </a:r>
            <a:endParaRPr kumimoji="1" lang="zh-CN" altLang="en-US" dirty="0"/>
          </a:p>
        </p:txBody>
      </p:sp>
    </p:spTree>
    <p:extLst>
      <p:ext uri="{BB962C8B-B14F-4D97-AF65-F5344CB8AC3E}">
        <p14:creationId xmlns:p14="http://schemas.microsoft.com/office/powerpoint/2010/main" val="2087250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会话固定</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zh-CN" altLang="en-US" dirty="0" smtClean="0"/>
              <a:t>会话</a:t>
            </a:r>
            <a:r>
              <a:rPr lang="zh-CN" altLang="en-US" dirty="0"/>
              <a:t>固定漏洞的概念与原理 </a:t>
            </a:r>
          </a:p>
          <a:p>
            <a:pPr lvl="2"/>
            <a:r>
              <a:rPr lang="zh-CN" altLang="en-US" dirty="0" smtClean="0"/>
              <a:t>了解</a:t>
            </a:r>
            <a:r>
              <a:rPr lang="zh-CN" altLang="en-US" dirty="0"/>
              <a:t>什么是会话固定</a:t>
            </a:r>
            <a:r>
              <a:rPr lang="zh-CN" altLang="en-US" dirty="0" smtClean="0"/>
              <a:t>漏洞</a:t>
            </a:r>
            <a:endParaRPr lang="zh-CN" altLang="en-US" dirty="0"/>
          </a:p>
          <a:p>
            <a:pPr lvl="2"/>
            <a:r>
              <a:rPr lang="zh-CN" altLang="en-US" dirty="0" smtClean="0"/>
              <a:t>了解</a:t>
            </a:r>
            <a:r>
              <a:rPr lang="zh-CN" altLang="en-US" dirty="0"/>
              <a:t>会话固定漏洞的检测</a:t>
            </a:r>
            <a:r>
              <a:rPr lang="zh-CN" altLang="en-US" dirty="0" smtClean="0"/>
              <a:t>方法</a:t>
            </a:r>
            <a:endParaRPr lang="zh-CN" altLang="en-US" dirty="0"/>
          </a:p>
          <a:p>
            <a:pPr lvl="1"/>
            <a:r>
              <a:rPr lang="zh-CN" altLang="en-US" dirty="0" smtClean="0"/>
              <a:t>会话</a:t>
            </a:r>
            <a:r>
              <a:rPr lang="zh-CN" altLang="en-US" dirty="0"/>
              <a:t>固定漏洞基本防御方法 </a:t>
            </a:r>
          </a:p>
          <a:p>
            <a:pPr lvl="2"/>
            <a:r>
              <a:rPr lang="zh-CN" altLang="en-US" dirty="0" smtClean="0"/>
              <a:t>了解</a:t>
            </a:r>
            <a:r>
              <a:rPr lang="zh-CN" altLang="en-US" dirty="0"/>
              <a:t>会话固定漏洞的形成的原因 </a:t>
            </a:r>
          </a:p>
          <a:p>
            <a:pPr lvl="2"/>
            <a:r>
              <a:rPr lang="zh-CN" altLang="en-US" dirty="0" smtClean="0"/>
              <a:t>了解</a:t>
            </a:r>
            <a:r>
              <a:rPr lang="zh-CN" altLang="en-US" dirty="0"/>
              <a:t>会话固定漏洞的风险 </a:t>
            </a:r>
          </a:p>
          <a:p>
            <a:pPr lvl="2"/>
            <a:r>
              <a:rPr lang="zh-CN" altLang="en-US" dirty="0" smtClean="0"/>
              <a:t>掌握</a:t>
            </a:r>
            <a:r>
              <a:rPr lang="zh-CN" altLang="en-US" dirty="0"/>
              <a:t>会话固定漏洞的防范方法 </a:t>
            </a:r>
            <a:endParaRPr lang="en-US" altLang="zh-CN" dirty="0"/>
          </a:p>
          <a:p>
            <a:pPr lvl="1"/>
            <a:endParaRPr lang="en-US" altLang="zh-CN" dirty="0"/>
          </a:p>
        </p:txBody>
      </p:sp>
    </p:spTree>
    <p:extLst>
      <p:ext uri="{BB962C8B-B14F-4D97-AF65-F5344CB8AC3E}">
        <p14:creationId xmlns:p14="http://schemas.microsoft.com/office/powerpoint/2010/main" val="1633716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会话管理漏洞</a:t>
            </a:r>
            <a:endParaRPr kumimoji="1"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597091" y="908720"/>
            <a:ext cx="10128448" cy="5455984"/>
          </a:xfrm>
          <a:prstGeom prst="rect">
            <a:avLst/>
          </a:prstGeom>
        </p:spPr>
      </p:pic>
    </p:spTree>
    <p:extLst>
      <p:ext uri="{BB962C8B-B14F-4D97-AF65-F5344CB8AC3E}">
        <p14:creationId xmlns:p14="http://schemas.microsoft.com/office/powerpoint/2010/main" val="1475446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会话固定</a:t>
            </a:r>
            <a:r>
              <a:rPr lang="zh-CN" altLang="en-US" dirty="0"/>
              <a:t>漏洞的</a:t>
            </a:r>
            <a:r>
              <a:rPr lang="zh-CN" altLang="en-US" dirty="0" smtClean="0"/>
              <a:t>概念</a:t>
            </a:r>
            <a:endParaRPr kumimoji="1" lang="zh-CN" altLang="en-US" dirty="0"/>
          </a:p>
        </p:txBody>
      </p:sp>
      <p:sp>
        <p:nvSpPr>
          <p:cNvPr id="3" name="内容占位符 2"/>
          <p:cNvSpPr>
            <a:spLocks noGrp="1"/>
          </p:cNvSpPr>
          <p:nvPr>
            <p:ph idx="1"/>
          </p:nvPr>
        </p:nvSpPr>
        <p:spPr/>
        <p:txBody>
          <a:bodyPr/>
          <a:lstStyle/>
          <a:p>
            <a:r>
              <a:rPr lang="zh-CN" altLang="en-US" dirty="0"/>
              <a:t>会话固定（</a:t>
            </a:r>
            <a:r>
              <a:rPr lang="en-US" altLang="zh-CN" dirty="0"/>
              <a:t>Session fixation</a:t>
            </a:r>
            <a:r>
              <a:rPr lang="zh-CN" altLang="en-US" dirty="0"/>
              <a:t>）是一种诱骗受害者使用攻击者指定的会话标识（</a:t>
            </a:r>
            <a:r>
              <a:rPr lang="en-US" altLang="zh-CN" dirty="0" err="1"/>
              <a:t>SessionID</a:t>
            </a:r>
            <a:r>
              <a:rPr lang="zh-CN" altLang="en-US" dirty="0"/>
              <a:t>）的攻击手段。这是攻击者获取合法会话标识的最简单的方法。会话固定也可以看成是会话劫持的一种类型，原因是会话固定的攻击的主要目的同样是获得目标用户的合法会话，不过会话固定还可以是强迫受害者使用攻击者设定的一个有效会话，以此来获得用户的敏感信息。</a:t>
            </a:r>
            <a:endParaRPr kumimoji="1" lang="zh-CN" altLang="en-US" dirty="0"/>
          </a:p>
        </p:txBody>
      </p:sp>
    </p:spTree>
    <p:extLst>
      <p:ext uri="{BB962C8B-B14F-4D97-AF65-F5344CB8AC3E}">
        <p14:creationId xmlns:p14="http://schemas.microsoft.com/office/powerpoint/2010/main" val="1367212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会话固定原理图</a:t>
            </a:r>
            <a:endParaRPr kumimoji="1"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2" y="2466113"/>
            <a:ext cx="1702769" cy="1702769"/>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6" y="2780928"/>
            <a:ext cx="1152128" cy="1152128"/>
          </a:xfrm>
          <a:prstGeom prst="rect">
            <a:avLst/>
          </a:prstGeom>
        </p:spPr>
      </p:pic>
      <p:sp>
        <p:nvSpPr>
          <p:cNvPr id="11" name="圆角矩形标注 10"/>
          <p:cNvSpPr/>
          <p:nvPr/>
        </p:nvSpPr>
        <p:spPr>
          <a:xfrm>
            <a:off x="450054" y="4003246"/>
            <a:ext cx="1065583" cy="559023"/>
          </a:xfrm>
          <a:prstGeom prst="wedgeRoundRectCallout">
            <a:avLst>
              <a:gd name="adj1" fmla="val -406"/>
              <a:gd name="adj2" fmla="val -75526"/>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a:t>
            </a:r>
            <a:endParaRPr kumimoji="1" lang="zh-CN" altLang="en-US" sz="1200" b="1"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5760" y="2492896"/>
            <a:ext cx="1988403" cy="1649205"/>
          </a:xfrm>
          <a:prstGeom prst="rect">
            <a:avLst/>
          </a:prstGeom>
        </p:spPr>
      </p:pic>
      <p:sp>
        <p:nvSpPr>
          <p:cNvPr id="13" name="燕尾形箭头 12"/>
          <p:cNvSpPr/>
          <p:nvPr/>
        </p:nvSpPr>
        <p:spPr>
          <a:xfrm>
            <a:off x="2027548" y="2708920"/>
            <a:ext cx="1872208"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访问网站</a:t>
            </a:r>
            <a:endParaRPr kumimoji="1" lang="zh-CN" altLang="en-US" sz="1200" b="1" dirty="0" smtClean="0"/>
          </a:p>
        </p:txBody>
      </p:sp>
      <p:sp>
        <p:nvSpPr>
          <p:cNvPr id="14" name="燕尾形箭头 13"/>
          <p:cNvSpPr/>
          <p:nvPr/>
        </p:nvSpPr>
        <p:spPr>
          <a:xfrm>
            <a:off x="5943095" y="2708920"/>
            <a:ext cx="3623286"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访问网站</a:t>
            </a:r>
          </a:p>
        </p:txBody>
      </p:sp>
      <p:sp>
        <p:nvSpPr>
          <p:cNvPr id="15" name="燕尾形箭头 14"/>
          <p:cNvSpPr/>
          <p:nvPr/>
        </p:nvSpPr>
        <p:spPr>
          <a:xfrm flipH="1">
            <a:off x="5924162" y="3352124"/>
            <a:ext cx="3642218"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设置</a:t>
            </a:r>
            <a:r>
              <a:rPr kumimoji="1" lang="en-US" altLang="zh-CN" sz="1200" b="1" dirty="0" smtClean="0"/>
              <a:t>cookie</a:t>
            </a:r>
            <a:endParaRPr kumimoji="1" lang="zh-CN" altLang="en-US" sz="1200" b="1" dirty="0" smtClean="0"/>
          </a:p>
        </p:txBody>
      </p:sp>
      <p:sp>
        <p:nvSpPr>
          <p:cNvPr id="16" name="燕尾形箭头 15"/>
          <p:cNvSpPr/>
          <p:nvPr/>
        </p:nvSpPr>
        <p:spPr>
          <a:xfrm flipH="1">
            <a:off x="2021325" y="3317497"/>
            <a:ext cx="1856423"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保存</a:t>
            </a:r>
            <a:r>
              <a:rPr kumimoji="1" lang="en-US" altLang="zh-CN" sz="1200" b="1" dirty="0" smtClean="0"/>
              <a:t>cookie</a:t>
            </a:r>
            <a:endParaRPr kumimoji="1" lang="zh-CN" altLang="en-US" sz="1200" b="1" dirty="0" smtClean="0"/>
          </a:p>
        </p:txBody>
      </p:sp>
    </p:spTree>
    <p:extLst>
      <p:ext uri="{BB962C8B-B14F-4D97-AF65-F5344CB8AC3E}">
        <p14:creationId xmlns:p14="http://schemas.microsoft.com/office/powerpoint/2010/main" val="328944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会话固定原理图（续）</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24744"/>
            <a:ext cx="1152128" cy="115212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549" y="876205"/>
            <a:ext cx="1988403" cy="1649205"/>
          </a:xfrm>
          <a:prstGeom prst="rect">
            <a:avLst/>
          </a:prstGeom>
        </p:spPr>
      </p:pic>
      <p:sp>
        <p:nvSpPr>
          <p:cNvPr id="7" name="燕尾形箭头 6"/>
          <p:cNvSpPr/>
          <p:nvPr/>
        </p:nvSpPr>
        <p:spPr>
          <a:xfrm>
            <a:off x="1919536" y="1376771"/>
            <a:ext cx="1872208"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访问网站</a:t>
            </a:r>
          </a:p>
          <a:p>
            <a:pPr algn="ctr"/>
            <a:r>
              <a:rPr kumimoji="1" lang="zh-CN" altLang="en-US" sz="1200" b="1" dirty="0" smtClean="0"/>
              <a:t>黑客设置的</a:t>
            </a:r>
            <a:r>
              <a:rPr kumimoji="1" lang="en-US" altLang="zh-CN" sz="1200" b="1" dirty="0" smtClean="0"/>
              <a:t>session</a:t>
            </a:r>
            <a:endParaRPr kumimoji="1" lang="zh-CN" altLang="en-US" sz="1200" b="1" dirty="0" smtClean="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8368" y="876205"/>
            <a:ext cx="1702769" cy="1702769"/>
          </a:xfrm>
          <a:prstGeom prst="rect">
            <a:avLst/>
          </a:prstGeom>
        </p:spPr>
      </p:pic>
      <p:sp>
        <p:nvSpPr>
          <p:cNvPr id="10" name="燕尾形箭头 9"/>
          <p:cNvSpPr/>
          <p:nvPr/>
        </p:nvSpPr>
        <p:spPr>
          <a:xfrm>
            <a:off x="5696910" y="923161"/>
            <a:ext cx="3639449"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请求页面（登陆）带</a:t>
            </a:r>
            <a:r>
              <a:rPr kumimoji="1" lang="en-US" altLang="zh-CN" sz="1200" b="1" dirty="0" smtClean="0"/>
              <a:t>session</a:t>
            </a:r>
            <a:endParaRPr kumimoji="1" lang="zh-CN" altLang="en-US" sz="1200" b="1" dirty="0" smtClean="0"/>
          </a:p>
        </p:txBody>
      </p:sp>
      <p:sp>
        <p:nvSpPr>
          <p:cNvPr id="11" name="燕尾形箭头 10"/>
          <p:cNvSpPr/>
          <p:nvPr/>
        </p:nvSpPr>
        <p:spPr>
          <a:xfrm flipH="1">
            <a:off x="5696909" y="1565147"/>
            <a:ext cx="3639449"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登陆成功，没有重制</a:t>
            </a:r>
            <a:r>
              <a:rPr kumimoji="1" lang="en-US" altLang="zh-CN" sz="1200" b="1" dirty="0" smtClean="0"/>
              <a:t>session</a:t>
            </a:r>
            <a:endParaRPr kumimoji="1" lang="zh-CN" altLang="en-US" sz="1200" b="1" dirty="0" smtClean="0"/>
          </a:p>
        </p:txBody>
      </p:sp>
      <p:sp>
        <p:nvSpPr>
          <p:cNvPr id="14" name="燕尾形箭头 13"/>
          <p:cNvSpPr/>
          <p:nvPr/>
        </p:nvSpPr>
        <p:spPr>
          <a:xfrm rot="16200000">
            <a:off x="939481" y="3169790"/>
            <a:ext cx="1598538"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发送带有</a:t>
            </a:r>
            <a:r>
              <a:rPr kumimoji="1" lang="en-US" altLang="zh-CN" sz="1200" b="1" dirty="0" smtClean="0"/>
              <a:t>session</a:t>
            </a:r>
            <a:r>
              <a:rPr kumimoji="1" lang="zh-CN" altLang="en-US" sz="1200" b="1" dirty="0" smtClean="0"/>
              <a:t>的链接</a:t>
            </a:r>
          </a:p>
        </p:txBody>
      </p:sp>
      <p:sp>
        <p:nvSpPr>
          <p:cNvPr id="20" name="圆角矩形标注 19"/>
          <p:cNvSpPr/>
          <p:nvPr/>
        </p:nvSpPr>
        <p:spPr>
          <a:xfrm>
            <a:off x="316237" y="2353527"/>
            <a:ext cx="1065583" cy="559023"/>
          </a:xfrm>
          <a:prstGeom prst="wedgeRoundRectCallout">
            <a:avLst>
              <a:gd name="adj1" fmla="val -4137"/>
              <a:gd name="adj2" fmla="val -73749"/>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用户</a:t>
            </a:r>
            <a:r>
              <a:rPr kumimoji="1" lang="en-US" altLang="zh-CN" sz="1200" b="1" dirty="0" smtClean="0"/>
              <a:t>A</a:t>
            </a:r>
            <a:endParaRPr kumimoji="1" lang="zh-CN" altLang="en-US" sz="1200" b="1" dirty="0"/>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72" y="4074698"/>
            <a:ext cx="1152128" cy="1152128"/>
          </a:xfrm>
          <a:prstGeom prst="rect">
            <a:avLst/>
          </a:prstGeom>
        </p:spPr>
      </p:pic>
      <p:sp>
        <p:nvSpPr>
          <p:cNvPr id="23" name="圆角矩形标注 22"/>
          <p:cNvSpPr/>
          <p:nvPr/>
        </p:nvSpPr>
        <p:spPr>
          <a:xfrm>
            <a:off x="272840" y="5297016"/>
            <a:ext cx="1065583" cy="559023"/>
          </a:xfrm>
          <a:prstGeom prst="wedgeRoundRectCallout">
            <a:avLst>
              <a:gd name="adj1" fmla="val -406"/>
              <a:gd name="adj2" fmla="val -75526"/>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a:t>
            </a:r>
            <a:endParaRPr kumimoji="1" lang="zh-CN" altLang="en-US" sz="1200" b="1" dirty="0"/>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546" y="3826159"/>
            <a:ext cx="1988403" cy="1649205"/>
          </a:xfrm>
          <a:prstGeom prst="rect">
            <a:avLst/>
          </a:prstGeom>
        </p:spPr>
      </p:pic>
      <p:sp>
        <p:nvSpPr>
          <p:cNvPr id="25" name="燕尾形箭头 24"/>
          <p:cNvSpPr/>
          <p:nvPr/>
        </p:nvSpPr>
        <p:spPr>
          <a:xfrm>
            <a:off x="1836219" y="4604717"/>
            <a:ext cx="1872208"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访问网站</a:t>
            </a:r>
          </a:p>
          <a:p>
            <a:pPr algn="ctr"/>
            <a:r>
              <a:rPr kumimoji="1" lang="zh-CN" altLang="en-US" sz="1200" b="1" dirty="0" smtClean="0"/>
              <a:t>自己的</a:t>
            </a:r>
            <a:r>
              <a:rPr kumimoji="1" lang="en-US" altLang="zh-CN" sz="1200" b="1" dirty="0" smtClean="0"/>
              <a:t>session</a:t>
            </a:r>
            <a:endParaRPr kumimoji="1" lang="zh-CN" altLang="en-US" sz="1200" b="1" dirty="0" smtClean="0"/>
          </a:p>
        </p:txBody>
      </p:sp>
      <p:sp>
        <p:nvSpPr>
          <p:cNvPr id="26" name="燕尾形箭头 25"/>
          <p:cNvSpPr/>
          <p:nvPr/>
        </p:nvSpPr>
        <p:spPr>
          <a:xfrm rot="20382668">
            <a:off x="5796146" y="3395031"/>
            <a:ext cx="4235844"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请求页面，带自己设置的</a:t>
            </a:r>
            <a:r>
              <a:rPr kumimoji="1" lang="en-US" altLang="zh-CN" sz="1200" b="1" dirty="0" smtClean="0"/>
              <a:t>session</a:t>
            </a:r>
            <a:endParaRPr kumimoji="1" lang="zh-CN" altLang="en-US" sz="1200" b="1" dirty="0" smtClean="0"/>
          </a:p>
        </p:txBody>
      </p:sp>
      <p:sp>
        <p:nvSpPr>
          <p:cNvPr id="27" name="燕尾形箭头 26"/>
          <p:cNvSpPr/>
          <p:nvPr/>
        </p:nvSpPr>
        <p:spPr>
          <a:xfrm rot="20377858" flipH="1">
            <a:off x="6069591" y="4010360"/>
            <a:ext cx="4103944"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返回用户</a:t>
            </a:r>
            <a:r>
              <a:rPr kumimoji="1" lang="en-US" altLang="zh-CN" sz="1200" b="1" dirty="0" smtClean="0"/>
              <a:t>A</a:t>
            </a:r>
            <a:r>
              <a:rPr kumimoji="1" lang="zh-CN" altLang="en-US" sz="1200" b="1" dirty="0" smtClean="0"/>
              <a:t>的页面</a:t>
            </a:r>
          </a:p>
        </p:txBody>
      </p:sp>
    </p:spTree>
    <p:extLst>
      <p:ext uri="{BB962C8B-B14F-4D97-AF65-F5344CB8AC3E}">
        <p14:creationId xmlns:p14="http://schemas.microsoft.com/office/powerpoint/2010/main" val="1379696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会话固定漏洞</a:t>
            </a:r>
            <a:r>
              <a:rPr lang="zh-CN" altLang="en-US" dirty="0" smtClean="0"/>
              <a:t>的原理</a:t>
            </a:r>
            <a:endParaRPr kumimoji="1" lang="zh-CN" altLang="en-US" dirty="0"/>
          </a:p>
        </p:txBody>
      </p:sp>
      <p:sp>
        <p:nvSpPr>
          <p:cNvPr id="3" name="内容占位符 2"/>
          <p:cNvSpPr>
            <a:spLocks noGrp="1"/>
          </p:cNvSpPr>
          <p:nvPr>
            <p:ph idx="1"/>
          </p:nvPr>
        </p:nvSpPr>
        <p:spPr/>
        <p:txBody>
          <a:bodyPr/>
          <a:lstStyle/>
          <a:p>
            <a:r>
              <a:rPr kumimoji="1" lang="zh-CN" altLang="en-US" dirty="0" smtClean="0"/>
              <a:t>访问网站时，网站会设置</a:t>
            </a:r>
            <a:r>
              <a:rPr kumimoji="1" lang="en-US" altLang="zh-CN" dirty="0" smtClean="0"/>
              <a:t>cookie</a:t>
            </a:r>
            <a:r>
              <a:rPr kumimoji="1" lang="zh-CN" altLang="en-US" dirty="0" smtClean="0"/>
              <a:t>中的</a:t>
            </a:r>
            <a:r>
              <a:rPr kumimoji="1" lang="en-US" altLang="zh-CN" dirty="0" smtClean="0"/>
              <a:t>session</a:t>
            </a:r>
            <a:endParaRPr kumimoji="1" lang="zh-CN" altLang="en-US" dirty="0" smtClean="0"/>
          </a:p>
          <a:p>
            <a:r>
              <a:rPr kumimoji="1" lang="zh-CN" altLang="en-US" dirty="0" smtClean="0"/>
              <a:t>当用户等候后，</a:t>
            </a:r>
            <a:r>
              <a:rPr kumimoji="1" lang="en-US" altLang="zh-CN" dirty="0" smtClean="0"/>
              <a:t>cookie</a:t>
            </a:r>
            <a:r>
              <a:rPr kumimoji="1" lang="zh-CN" altLang="en-US" dirty="0" smtClean="0"/>
              <a:t>中的</a:t>
            </a:r>
            <a:r>
              <a:rPr kumimoji="1" lang="en-US" altLang="zh-CN" dirty="0" smtClean="0"/>
              <a:t>session</a:t>
            </a:r>
            <a:r>
              <a:rPr kumimoji="1" lang="zh-CN" altLang="en-US" dirty="0" smtClean="0"/>
              <a:t>保持不变</a:t>
            </a:r>
          </a:p>
          <a:p>
            <a:r>
              <a:rPr kumimoji="1" lang="zh-CN" altLang="en-US" dirty="0" smtClean="0"/>
              <a:t>只要获取登陆前的</a:t>
            </a:r>
            <a:r>
              <a:rPr kumimoji="1" lang="en-US" altLang="zh-CN" dirty="0" smtClean="0"/>
              <a:t>session</a:t>
            </a:r>
            <a:r>
              <a:rPr kumimoji="1" lang="zh-CN" altLang="en-US" dirty="0" smtClean="0"/>
              <a:t>内容，就可以知道登陆后的</a:t>
            </a:r>
            <a:r>
              <a:rPr kumimoji="1" lang="en-US" altLang="zh-CN" dirty="0" smtClean="0"/>
              <a:t>session</a:t>
            </a:r>
            <a:endParaRPr kumimoji="1" lang="zh-CN" altLang="en-US" dirty="0" smtClean="0"/>
          </a:p>
          <a:p>
            <a:endParaRPr kumimoji="1" lang="zh-CN" altLang="en-US" dirty="0"/>
          </a:p>
        </p:txBody>
      </p:sp>
    </p:spTree>
    <p:extLst>
      <p:ext uri="{BB962C8B-B14F-4D97-AF65-F5344CB8AC3E}">
        <p14:creationId xmlns:p14="http://schemas.microsoft.com/office/powerpoint/2010/main" val="1318216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会话固定漏洞的检测方法</a:t>
            </a:r>
            <a:endParaRPr kumimoji="1" lang="zh-CN" altLang="en-US" dirty="0"/>
          </a:p>
        </p:txBody>
      </p:sp>
      <p:sp>
        <p:nvSpPr>
          <p:cNvPr id="3" name="内容占位符 2"/>
          <p:cNvSpPr>
            <a:spLocks noGrp="1"/>
          </p:cNvSpPr>
          <p:nvPr>
            <p:ph idx="1"/>
          </p:nvPr>
        </p:nvSpPr>
        <p:spPr/>
        <p:txBody>
          <a:bodyPr/>
          <a:lstStyle/>
          <a:p>
            <a:r>
              <a:rPr kumimoji="1" lang="zh-CN" altLang="en-US" dirty="0" smtClean="0"/>
              <a:t>访问网站（未登录）</a:t>
            </a:r>
          </a:p>
          <a:p>
            <a:pPr lvl="1"/>
            <a:r>
              <a:rPr kumimoji="1" lang="zh-CN" altLang="en-US" dirty="0" smtClean="0"/>
              <a:t>获取</a:t>
            </a:r>
            <a:r>
              <a:rPr kumimoji="1" lang="en-US" altLang="zh-CN" dirty="0" smtClean="0"/>
              <a:t>cookie</a:t>
            </a:r>
            <a:r>
              <a:rPr kumimoji="1" lang="zh-CN" altLang="en-US" dirty="0" smtClean="0"/>
              <a:t>信息，获取</a:t>
            </a:r>
            <a:r>
              <a:rPr kumimoji="1" lang="en-US" altLang="zh-CN" dirty="0" err="1" smtClean="0"/>
              <a:t>sessionid</a:t>
            </a:r>
            <a:endParaRPr kumimoji="1" lang="zh-CN" altLang="en-US" dirty="0" smtClean="0"/>
          </a:p>
          <a:p>
            <a:r>
              <a:rPr kumimoji="1" lang="zh-CN" altLang="en-US" dirty="0" smtClean="0"/>
              <a:t>登录网站</a:t>
            </a:r>
          </a:p>
          <a:p>
            <a:pPr lvl="1"/>
            <a:r>
              <a:rPr kumimoji="1" lang="zh-CN" altLang="en-US" dirty="0" smtClean="0"/>
              <a:t>查看</a:t>
            </a:r>
            <a:r>
              <a:rPr kumimoji="1" lang="en-US" altLang="zh-CN" dirty="0" smtClean="0"/>
              <a:t>cookie</a:t>
            </a:r>
            <a:r>
              <a:rPr kumimoji="1" lang="zh-CN" altLang="en-US" dirty="0" smtClean="0"/>
              <a:t>信息，获取</a:t>
            </a:r>
            <a:r>
              <a:rPr kumimoji="1" lang="en-US" altLang="zh-CN" dirty="0" err="1" smtClean="0"/>
              <a:t>sessionid</a:t>
            </a:r>
            <a:endParaRPr kumimoji="1" lang="zh-CN" altLang="en-US" dirty="0" smtClean="0"/>
          </a:p>
          <a:p>
            <a:r>
              <a:rPr kumimoji="1" lang="zh-CN" altLang="en-US" dirty="0" smtClean="0"/>
              <a:t>查看登录前，登录后</a:t>
            </a:r>
            <a:r>
              <a:rPr kumimoji="1" lang="en-US" altLang="zh-CN" dirty="0" err="1" smtClean="0"/>
              <a:t>sessionid</a:t>
            </a:r>
            <a:r>
              <a:rPr kumimoji="1" lang="zh-CN" altLang="en-US" dirty="0" smtClean="0"/>
              <a:t>是否相同</a:t>
            </a:r>
            <a:endParaRPr kumimoji="1" lang="zh-CN" altLang="en-US" dirty="0"/>
          </a:p>
        </p:txBody>
      </p:sp>
    </p:spTree>
    <p:extLst>
      <p:ext uri="{BB962C8B-B14F-4D97-AF65-F5344CB8AC3E}">
        <p14:creationId xmlns:p14="http://schemas.microsoft.com/office/powerpoint/2010/main" val="1188304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会话固定漏洞的防范方法</a:t>
            </a:r>
            <a:endParaRPr kumimoji="1"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a:t>用户登录成功后重新创建一个</a:t>
            </a:r>
            <a:r>
              <a:rPr lang="en-US" altLang="zh-CN" dirty="0"/>
              <a:t>session </a:t>
            </a:r>
            <a:r>
              <a:rPr lang="en-US" altLang="zh-CN" dirty="0" smtClean="0"/>
              <a:t>id</a:t>
            </a:r>
            <a:endParaRPr lang="zh-CN" altLang="en-US" dirty="0" smtClean="0"/>
          </a:p>
          <a:p>
            <a:r>
              <a:rPr lang="zh-CN" altLang="en-US" dirty="0"/>
              <a:t>登录前的匿名会话强制</a:t>
            </a:r>
            <a:r>
              <a:rPr lang="zh-CN" altLang="en-US" dirty="0" smtClean="0"/>
              <a:t>失效</a:t>
            </a:r>
          </a:p>
          <a:p>
            <a:r>
              <a:rPr kumimoji="1" lang="en-US" altLang="zh-CN" dirty="0" smtClean="0"/>
              <a:t>session</a:t>
            </a:r>
            <a:r>
              <a:rPr kumimoji="1" lang="zh-CN" altLang="en-US" dirty="0" smtClean="0"/>
              <a:t> </a:t>
            </a:r>
            <a:r>
              <a:rPr kumimoji="1" lang="en-US" altLang="zh-CN" dirty="0" smtClean="0"/>
              <a:t>id</a:t>
            </a:r>
            <a:r>
              <a:rPr kumimoji="1" lang="zh-CN" altLang="en-US" dirty="0" smtClean="0"/>
              <a:t>与浏览器绑定</a:t>
            </a:r>
          </a:p>
          <a:p>
            <a:pPr lvl="1"/>
            <a:r>
              <a:rPr kumimoji="1" lang="en-US" altLang="zh-CN" dirty="0" smtClean="0"/>
              <a:t>session</a:t>
            </a:r>
            <a:r>
              <a:rPr kumimoji="1" lang="zh-CN" altLang="en-US" dirty="0" smtClean="0"/>
              <a:t> </a:t>
            </a:r>
            <a:r>
              <a:rPr kumimoji="1" lang="en-US" altLang="zh-CN" dirty="0" smtClean="0"/>
              <a:t>id</a:t>
            </a:r>
            <a:r>
              <a:rPr kumimoji="1" lang="zh-CN" altLang="en-US" dirty="0" smtClean="0"/>
              <a:t>与所访问浏览器有变化，就立即重制</a:t>
            </a:r>
          </a:p>
          <a:p>
            <a:r>
              <a:rPr kumimoji="1" lang="en-US" altLang="zh-CN" dirty="0" smtClean="0"/>
              <a:t>session</a:t>
            </a:r>
            <a:r>
              <a:rPr kumimoji="1" lang="zh-CN" altLang="en-US" dirty="0" smtClean="0"/>
              <a:t> </a:t>
            </a:r>
            <a:r>
              <a:rPr kumimoji="1" lang="en-US" altLang="zh-CN" dirty="0" smtClean="0"/>
              <a:t>id</a:t>
            </a:r>
            <a:r>
              <a:rPr kumimoji="1" lang="zh-CN" altLang="en-US" dirty="0" smtClean="0"/>
              <a:t>与所访问的</a:t>
            </a:r>
            <a:r>
              <a:rPr kumimoji="1" lang="en-US" altLang="zh-CN" dirty="0" smtClean="0"/>
              <a:t>IP</a:t>
            </a:r>
            <a:r>
              <a:rPr kumimoji="1" lang="zh-CN" altLang="en-US" dirty="0" smtClean="0"/>
              <a:t>绑定</a:t>
            </a:r>
          </a:p>
          <a:p>
            <a:pPr lvl="1"/>
            <a:r>
              <a:rPr kumimoji="1" lang="en-US" altLang="zh-CN" dirty="0" smtClean="0"/>
              <a:t>session</a:t>
            </a:r>
            <a:r>
              <a:rPr kumimoji="1" lang="zh-CN" altLang="en-US" dirty="0" smtClean="0"/>
              <a:t> </a:t>
            </a:r>
            <a:r>
              <a:rPr kumimoji="1" lang="en-US" altLang="zh-CN" dirty="0" smtClean="0"/>
              <a:t>id</a:t>
            </a:r>
            <a:r>
              <a:rPr kumimoji="1" lang="zh-CN" altLang="en-US" dirty="0" smtClean="0"/>
              <a:t>与所访问</a:t>
            </a:r>
            <a:r>
              <a:rPr kumimoji="1" lang="en-US" altLang="zh-CN" dirty="0" smtClean="0"/>
              <a:t>IP</a:t>
            </a:r>
            <a:r>
              <a:rPr kumimoji="1" lang="zh-CN" altLang="en-US" dirty="0" smtClean="0"/>
              <a:t>有变化，</a:t>
            </a:r>
            <a:r>
              <a:rPr kumimoji="1" lang="zh-CN" altLang="en-US" smtClean="0"/>
              <a:t>就立即重制</a:t>
            </a:r>
            <a:endParaRPr kumimoji="1" lang="zh-CN" altLang="en-US" dirty="0"/>
          </a:p>
        </p:txBody>
      </p:sp>
    </p:spTree>
    <p:extLst>
      <p:ext uri="{BB962C8B-B14F-4D97-AF65-F5344CB8AC3E}">
        <p14:creationId xmlns:p14="http://schemas.microsoft.com/office/powerpoint/2010/main" val="65831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会话劫持</a:t>
            </a:r>
            <a:endParaRPr kumimoji="1" lang="zh-CN" altLang="en-US" dirty="0"/>
          </a:p>
        </p:txBody>
      </p:sp>
    </p:spTree>
    <p:extLst>
      <p:ext uri="{BB962C8B-B14F-4D97-AF65-F5344CB8AC3E}">
        <p14:creationId xmlns:p14="http://schemas.microsoft.com/office/powerpoint/2010/main" val="1819151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会话劫持</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zh-CN" altLang="en-US" dirty="0" smtClean="0"/>
              <a:t>会话</a:t>
            </a:r>
            <a:r>
              <a:rPr lang="zh-CN" altLang="en-US" dirty="0"/>
              <a:t>劫持漏的概念与原理 </a:t>
            </a:r>
          </a:p>
          <a:p>
            <a:pPr lvl="2"/>
            <a:r>
              <a:rPr lang="zh-CN" altLang="en-US" dirty="0" smtClean="0"/>
              <a:t>了解</a:t>
            </a:r>
            <a:r>
              <a:rPr lang="zh-CN" altLang="en-US" dirty="0"/>
              <a:t>什么是会话劫持</a:t>
            </a:r>
            <a:r>
              <a:rPr lang="zh-CN" altLang="en-US" dirty="0" smtClean="0"/>
              <a:t>漏洞</a:t>
            </a:r>
          </a:p>
          <a:p>
            <a:pPr lvl="2"/>
            <a:r>
              <a:rPr lang="zh-CN" altLang="en-US" dirty="0" smtClean="0"/>
              <a:t>了解</a:t>
            </a:r>
            <a:r>
              <a:rPr lang="zh-CN" altLang="en-US" dirty="0"/>
              <a:t>会话劫持漏洞的</a:t>
            </a:r>
            <a:r>
              <a:rPr lang="zh-CN" altLang="en-US" dirty="0" smtClean="0"/>
              <a:t>危害</a:t>
            </a:r>
            <a:endParaRPr lang="zh-CN" altLang="en-US" dirty="0"/>
          </a:p>
          <a:p>
            <a:pPr lvl="1"/>
            <a:r>
              <a:rPr lang="zh-CN" altLang="en-US" dirty="0" smtClean="0"/>
              <a:t>会话</a:t>
            </a:r>
            <a:r>
              <a:rPr lang="zh-CN" altLang="en-US" dirty="0"/>
              <a:t>劫持漏洞基本防御</a:t>
            </a:r>
            <a:r>
              <a:rPr lang="zh-CN" altLang="en-US" dirty="0" smtClean="0"/>
              <a:t>方法 </a:t>
            </a:r>
            <a:endParaRPr lang="zh-CN" altLang="en-US" dirty="0"/>
          </a:p>
          <a:p>
            <a:pPr lvl="2"/>
            <a:r>
              <a:rPr lang="zh-CN" altLang="en-US" dirty="0" smtClean="0"/>
              <a:t>了解</a:t>
            </a:r>
            <a:r>
              <a:rPr lang="en-US" altLang="zh-CN" dirty="0"/>
              <a:t>Session</a:t>
            </a:r>
            <a:r>
              <a:rPr lang="zh-CN" altLang="en-US" dirty="0" smtClean="0"/>
              <a:t>机制</a:t>
            </a:r>
          </a:p>
          <a:p>
            <a:pPr lvl="2"/>
            <a:r>
              <a:rPr lang="zh-CN" altLang="en-US" dirty="0" smtClean="0"/>
              <a:t>了解</a:t>
            </a:r>
            <a:r>
              <a:rPr lang="en-US" altLang="zh-CN" dirty="0" err="1"/>
              <a:t>HttpOnly</a:t>
            </a:r>
            <a:r>
              <a:rPr lang="zh-CN" altLang="en-US" dirty="0"/>
              <a:t>的设置</a:t>
            </a:r>
            <a:r>
              <a:rPr lang="zh-CN" altLang="en-US" dirty="0" smtClean="0"/>
              <a:t>方法</a:t>
            </a:r>
          </a:p>
          <a:p>
            <a:pPr lvl="2"/>
            <a:r>
              <a:rPr lang="zh-CN" altLang="en-US" dirty="0" smtClean="0"/>
              <a:t>掌握</a:t>
            </a:r>
            <a:r>
              <a:rPr lang="zh-CN" altLang="en-US" dirty="0"/>
              <a:t>会话劫持漏洞防御</a:t>
            </a:r>
            <a:r>
              <a:rPr lang="zh-CN" altLang="en-US" dirty="0" smtClean="0"/>
              <a:t>方法</a:t>
            </a:r>
            <a:endParaRPr lang="en-US" altLang="zh-CN" dirty="0"/>
          </a:p>
          <a:p>
            <a:pPr lvl="1"/>
            <a:endParaRPr lang="en-US" altLang="zh-CN" dirty="0"/>
          </a:p>
        </p:txBody>
      </p:sp>
    </p:spTree>
    <p:extLst>
      <p:ext uri="{BB962C8B-B14F-4D97-AF65-F5344CB8AC3E}">
        <p14:creationId xmlns:p14="http://schemas.microsoft.com/office/powerpoint/2010/main" val="915979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会话劫持漏洞概念</a:t>
            </a:r>
            <a:endParaRPr kumimoji="1" lang="zh-CN" altLang="en-US" dirty="0"/>
          </a:p>
        </p:txBody>
      </p:sp>
      <p:sp>
        <p:nvSpPr>
          <p:cNvPr id="3" name="内容占位符 2"/>
          <p:cNvSpPr>
            <a:spLocks noGrp="1"/>
          </p:cNvSpPr>
          <p:nvPr>
            <p:ph idx="1"/>
          </p:nvPr>
        </p:nvSpPr>
        <p:spPr/>
        <p:txBody>
          <a:bodyPr/>
          <a:lstStyle/>
          <a:p>
            <a:r>
              <a:rPr lang="zh-CN" altLang="en-US" dirty="0"/>
              <a:t>会话劫持（</a:t>
            </a:r>
            <a:r>
              <a:rPr lang="en-US" altLang="zh-CN" dirty="0"/>
              <a:t>Session hijacking</a:t>
            </a:r>
            <a:r>
              <a:rPr lang="zh-CN" altLang="en-US" dirty="0"/>
              <a:t>），这是一种通过获取用户</a:t>
            </a:r>
            <a:r>
              <a:rPr lang="en-US" altLang="zh-CN" dirty="0"/>
              <a:t>Session ID</a:t>
            </a:r>
            <a:r>
              <a:rPr lang="zh-CN" altLang="en-US" dirty="0"/>
              <a:t>后，使用该</a:t>
            </a:r>
            <a:r>
              <a:rPr lang="en-US" altLang="zh-CN" dirty="0"/>
              <a:t>Session ID</a:t>
            </a:r>
            <a:r>
              <a:rPr lang="zh-CN" altLang="en-US" dirty="0"/>
              <a:t>登录目标账号的攻击方法，此时攻击者实际上是使用了目标账户的有效</a:t>
            </a:r>
            <a:r>
              <a:rPr lang="en-US" altLang="zh-CN" dirty="0"/>
              <a:t>Session</a:t>
            </a:r>
            <a:r>
              <a:rPr lang="zh-CN" altLang="en-US" dirty="0"/>
              <a:t>。会话劫持的第一步是取得一个合法的会话标识来伪装成合法</a:t>
            </a:r>
            <a:r>
              <a:rPr lang="zh-CN" altLang="en-US" dirty="0" smtClean="0"/>
              <a:t>用户。</a:t>
            </a:r>
          </a:p>
          <a:p>
            <a:endParaRPr lang="zh-CN" altLang="en-US" dirty="0" smtClean="0"/>
          </a:p>
        </p:txBody>
      </p:sp>
    </p:spTree>
    <p:extLst>
      <p:ext uri="{BB962C8B-B14F-4D97-AF65-F5344CB8AC3E}">
        <p14:creationId xmlns:p14="http://schemas.microsoft.com/office/powerpoint/2010/main" val="10392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会话劫持攻击步骤</a:t>
            </a:r>
            <a:endParaRPr kumimoji="1" lang="zh-CN" altLang="en-US" dirty="0"/>
          </a:p>
        </p:txBody>
      </p:sp>
      <p:sp>
        <p:nvSpPr>
          <p:cNvPr id="3" name="内容占位符 2"/>
          <p:cNvSpPr>
            <a:spLocks noGrp="1"/>
          </p:cNvSpPr>
          <p:nvPr>
            <p:ph idx="1"/>
          </p:nvPr>
        </p:nvSpPr>
        <p:spPr/>
        <p:txBody>
          <a:bodyPr/>
          <a:lstStyle/>
          <a:p>
            <a:r>
              <a:rPr lang="zh-CN" altLang="en-US" dirty="0"/>
              <a:t>目标用户需要先登录</a:t>
            </a:r>
            <a:r>
              <a:rPr lang="zh-CN" altLang="en-US" dirty="0" smtClean="0"/>
              <a:t>站点</a:t>
            </a:r>
            <a:endParaRPr lang="zh-CN" altLang="en-US" dirty="0"/>
          </a:p>
          <a:p>
            <a:r>
              <a:rPr lang="zh-CN" altLang="en-US" dirty="0"/>
              <a:t>登录成功后，该用户会得到站点提供的一个会话标识</a:t>
            </a:r>
            <a:r>
              <a:rPr lang="en-US" altLang="zh-CN" dirty="0" err="1" smtClean="0"/>
              <a:t>SessionID</a:t>
            </a:r>
            <a:endParaRPr lang="zh-CN" altLang="en-US" dirty="0" smtClean="0"/>
          </a:p>
          <a:p>
            <a:r>
              <a:rPr lang="zh-CN" altLang="en-US" dirty="0"/>
              <a:t>攻击者通过某种攻击手段捕获</a:t>
            </a:r>
            <a:r>
              <a:rPr lang="en-US" altLang="zh-CN" dirty="0"/>
              <a:t>Session </a:t>
            </a:r>
            <a:r>
              <a:rPr lang="en-US" altLang="zh-CN" dirty="0" smtClean="0"/>
              <a:t>ID</a:t>
            </a:r>
            <a:endParaRPr lang="zh-CN" altLang="en-US" dirty="0" smtClean="0"/>
          </a:p>
          <a:p>
            <a:r>
              <a:rPr lang="zh-CN" altLang="en-US" dirty="0"/>
              <a:t>攻击者通过捕获到的</a:t>
            </a:r>
            <a:r>
              <a:rPr lang="en-US" altLang="zh-CN" dirty="0"/>
              <a:t>Session ID</a:t>
            </a:r>
            <a:r>
              <a:rPr lang="zh-CN" altLang="en-US" dirty="0"/>
              <a:t>访问站点即可获得目标用户合法</a:t>
            </a:r>
            <a:r>
              <a:rPr lang="zh-CN" altLang="en-US" dirty="0" smtClean="0"/>
              <a:t>会话</a:t>
            </a:r>
          </a:p>
          <a:p>
            <a:endParaRPr lang="zh-CN" altLang="en-US" dirty="0"/>
          </a:p>
          <a:p>
            <a:pPr marL="0" indent="0">
              <a:buNone/>
            </a:pPr>
            <a:r>
              <a:rPr lang="en-US" altLang="zh-CN" dirty="0" smtClean="0"/>
              <a:t>#Session</a:t>
            </a:r>
            <a:r>
              <a:rPr lang="zh-CN" altLang="en-US" dirty="0" smtClean="0"/>
              <a:t> </a:t>
            </a:r>
            <a:r>
              <a:rPr lang="en-US" altLang="zh-CN" dirty="0" smtClean="0"/>
              <a:t>ID</a:t>
            </a:r>
            <a:r>
              <a:rPr lang="zh-CN" altLang="en-US" dirty="0" smtClean="0"/>
              <a:t>一般都设置在</a:t>
            </a:r>
            <a:r>
              <a:rPr lang="en-US" altLang="zh-CN" dirty="0" smtClean="0"/>
              <a:t>cookie</a:t>
            </a:r>
            <a:endParaRPr lang="zh-CN" altLang="en-US" dirty="0" smtClean="0"/>
          </a:p>
        </p:txBody>
      </p:sp>
    </p:spTree>
    <p:extLst>
      <p:ext uri="{BB962C8B-B14F-4D97-AF65-F5344CB8AC3E}">
        <p14:creationId xmlns:p14="http://schemas.microsoft.com/office/powerpoint/2010/main" val="200714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会话劫持</a:t>
            </a:r>
            <a:r>
              <a:rPr lang="zh-CN" altLang="en-US" dirty="0" smtClean="0"/>
              <a:t>漏洞概念图</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24744"/>
            <a:ext cx="1152128" cy="115212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728" y="876205"/>
            <a:ext cx="1988403" cy="164920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336" y="1988840"/>
            <a:ext cx="2109394" cy="2109394"/>
          </a:xfrm>
          <a:prstGeom prst="rect">
            <a:avLst/>
          </a:prstGeom>
        </p:spPr>
      </p:pic>
      <p:sp>
        <p:nvSpPr>
          <p:cNvPr id="7" name="燕尾形箭头 6"/>
          <p:cNvSpPr/>
          <p:nvPr/>
        </p:nvSpPr>
        <p:spPr>
          <a:xfrm>
            <a:off x="1919536" y="1376771"/>
            <a:ext cx="1378802"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访问网站</a:t>
            </a:r>
          </a:p>
        </p:txBody>
      </p:sp>
      <p:sp>
        <p:nvSpPr>
          <p:cNvPr id="8" name="燕尾形箭头 7"/>
          <p:cNvSpPr/>
          <p:nvPr/>
        </p:nvSpPr>
        <p:spPr>
          <a:xfrm rot="997303">
            <a:off x="5683672" y="1482686"/>
            <a:ext cx="3881440"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发送清苦</a:t>
            </a:r>
          </a:p>
        </p:txBody>
      </p:sp>
      <p:sp>
        <p:nvSpPr>
          <p:cNvPr id="9" name="燕尾形箭头 8"/>
          <p:cNvSpPr/>
          <p:nvPr/>
        </p:nvSpPr>
        <p:spPr>
          <a:xfrm rot="997303" flipH="1">
            <a:off x="5432439" y="2029491"/>
            <a:ext cx="3846615"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设置</a:t>
            </a:r>
            <a:r>
              <a:rPr kumimoji="1" lang="en-US" altLang="zh-CN" sz="1200" b="1" dirty="0" smtClean="0"/>
              <a:t>Cookie</a:t>
            </a:r>
            <a:endParaRPr kumimoji="1" lang="zh-CN" altLang="en-US" sz="1200" b="1" dirty="0" smtClean="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005064"/>
            <a:ext cx="1152128" cy="1152128"/>
          </a:xfrm>
          <a:prstGeom prst="rect">
            <a:avLst/>
          </a:prstGeom>
        </p:spPr>
      </p:pic>
      <p:sp>
        <p:nvSpPr>
          <p:cNvPr id="11" name="圆角矩形标注 10"/>
          <p:cNvSpPr/>
          <p:nvPr/>
        </p:nvSpPr>
        <p:spPr>
          <a:xfrm>
            <a:off x="4588520" y="2618878"/>
            <a:ext cx="1065583" cy="559023"/>
          </a:xfrm>
          <a:prstGeom prst="wedgeRoundRectCallout">
            <a:avLst>
              <a:gd name="adj1" fmla="val -39581"/>
              <a:gd name="adj2" fmla="val -75527"/>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sz="1200" b="1" dirty="0" smtClean="0"/>
              <a:t>cookie</a:t>
            </a:r>
            <a:r>
              <a:rPr kumimoji="1" lang="zh-CN" altLang="en-US" sz="1200" b="1" dirty="0" smtClean="0"/>
              <a:t>为：</a:t>
            </a:r>
          </a:p>
          <a:p>
            <a:pPr algn="ctr"/>
            <a:r>
              <a:rPr kumimoji="1" lang="en-US" altLang="zh-CN" sz="1200" b="1" dirty="0" smtClean="0"/>
              <a:t>abc123</a:t>
            </a:r>
            <a:endParaRPr kumimoji="1" lang="zh-CN" altLang="en-US" sz="1200" b="1" dirty="0"/>
          </a:p>
        </p:txBody>
      </p:sp>
      <p:sp>
        <p:nvSpPr>
          <p:cNvPr id="12" name="圆角矩形标注 11"/>
          <p:cNvSpPr/>
          <p:nvPr/>
        </p:nvSpPr>
        <p:spPr>
          <a:xfrm>
            <a:off x="316237" y="2353527"/>
            <a:ext cx="1065583" cy="559023"/>
          </a:xfrm>
          <a:prstGeom prst="wedgeRoundRectCallout">
            <a:avLst>
              <a:gd name="adj1" fmla="val -4137"/>
              <a:gd name="adj2" fmla="val -73749"/>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用户</a:t>
            </a:r>
            <a:r>
              <a:rPr kumimoji="1" lang="en-US" altLang="zh-CN" sz="1200" b="1" dirty="0" smtClean="0"/>
              <a:t>A</a:t>
            </a:r>
            <a:endParaRPr kumimoji="1" lang="zh-CN" altLang="en-US" sz="1200" b="1" dirty="0"/>
          </a:p>
        </p:txBody>
      </p:sp>
      <p:sp>
        <p:nvSpPr>
          <p:cNvPr id="13" name="圆角矩形标注 12"/>
          <p:cNvSpPr/>
          <p:nvPr/>
        </p:nvSpPr>
        <p:spPr>
          <a:xfrm>
            <a:off x="316236" y="5373216"/>
            <a:ext cx="1065583" cy="559023"/>
          </a:xfrm>
          <a:prstGeom prst="wedgeRoundRectCallout">
            <a:avLst>
              <a:gd name="adj1" fmla="val -4137"/>
              <a:gd name="adj2" fmla="val -73749"/>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a:t>
            </a:r>
            <a:endParaRPr kumimoji="1" lang="zh-CN" altLang="en-US" sz="1200" b="1" dirty="0"/>
          </a:p>
        </p:txBody>
      </p:sp>
      <p:sp>
        <p:nvSpPr>
          <p:cNvPr id="14" name="燕尾形箭头 13"/>
          <p:cNvSpPr/>
          <p:nvPr/>
        </p:nvSpPr>
        <p:spPr>
          <a:xfrm rot="20254345">
            <a:off x="1712364" y="3329193"/>
            <a:ext cx="2589603"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盗取</a:t>
            </a:r>
            <a:r>
              <a:rPr kumimoji="1" lang="en-US" altLang="zh-CN" sz="1200" b="1" dirty="0" smtClean="0"/>
              <a:t>cookie</a:t>
            </a:r>
            <a:endParaRPr kumimoji="1" lang="zh-CN" altLang="en-US" sz="1200" b="1" dirty="0" smtClean="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728" y="3997539"/>
            <a:ext cx="1988403" cy="1649205"/>
          </a:xfrm>
          <a:prstGeom prst="rect">
            <a:avLst/>
          </a:prstGeom>
        </p:spPr>
      </p:pic>
      <p:sp>
        <p:nvSpPr>
          <p:cNvPr id="16" name="燕尾形箭头 15"/>
          <p:cNvSpPr/>
          <p:nvPr/>
        </p:nvSpPr>
        <p:spPr>
          <a:xfrm>
            <a:off x="1919536" y="4542587"/>
            <a:ext cx="1584176"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使用用户</a:t>
            </a:r>
            <a:r>
              <a:rPr kumimoji="1" lang="en-US" altLang="zh-CN" sz="1200" b="1" dirty="0" smtClean="0"/>
              <a:t>A</a:t>
            </a:r>
            <a:endParaRPr kumimoji="1" lang="zh-CN" altLang="en-US" sz="1200" b="1" dirty="0" smtClean="0"/>
          </a:p>
          <a:p>
            <a:pPr algn="ctr"/>
            <a:r>
              <a:rPr kumimoji="1" lang="en-US" altLang="zh-CN" sz="1200" b="1" dirty="0" smtClean="0"/>
              <a:t>cookie</a:t>
            </a:r>
            <a:r>
              <a:rPr kumimoji="1" lang="zh-CN" altLang="en-US" sz="1200" b="1" dirty="0" smtClean="0"/>
              <a:t>访问网站</a:t>
            </a:r>
          </a:p>
        </p:txBody>
      </p:sp>
      <p:sp>
        <p:nvSpPr>
          <p:cNvPr id="17" name="燕尾形箭头 16"/>
          <p:cNvSpPr/>
          <p:nvPr/>
        </p:nvSpPr>
        <p:spPr>
          <a:xfrm rot="20449617">
            <a:off x="5485767" y="3797304"/>
            <a:ext cx="3881440"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查看网站</a:t>
            </a:r>
          </a:p>
        </p:txBody>
      </p:sp>
      <p:sp>
        <p:nvSpPr>
          <p:cNvPr id="18" name="燕尾形箭头 17"/>
          <p:cNvSpPr/>
          <p:nvPr/>
        </p:nvSpPr>
        <p:spPr>
          <a:xfrm rot="20431806" flipH="1">
            <a:off x="5629439" y="4411492"/>
            <a:ext cx="3846615"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用户</a:t>
            </a:r>
            <a:r>
              <a:rPr kumimoji="1" lang="en-US" altLang="zh-CN" sz="1200" b="1" dirty="0" smtClean="0"/>
              <a:t>A</a:t>
            </a:r>
            <a:r>
              <a:rPr kumimoji="1" lang="zh-CN" altLang="en-US" sz="1200" b="1" dirty="0" smtClean="0"/>
              <a:t>的页面</a:t>
            </a:r>
          </a:p>
        </p:txBody>
      </p:sp>
      <p:sp>
        <p:nvSpPr>
          <p:cNvPr id="19" name="圆角矩形标注 18"/>
          <p:cNvSpPr/>
          <p:nvPr/>
        </p:nvSpPr>
        <p:spPr>
          <a:xfrm>
            <a:off x="4799856" y="5733359"/>
            <a:ext cx="1065583" cy="559023"/>
          </a:xfrm>
          <a:prstGeom prst="wedgeRoundRectCallout">
            <a:avLst>
              <a:gd name="adj1" fmla="val -39581"/>
              <a:gd name="adj2" fmla="val -75527"/>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sz="1200" b="1" dirty="0" smtClean="0"/>
              <a:t>cookie</a:t>
            </a:r>
            <a:r>
              <a:rPr kumimoji="1" lang="zh-CN" altLang="en-US" sz="1200" b="1" dirty="0" smtClean="0"/>
              <a:t>为：</a:t>
            </a:r>
          </a:p>
          <a:p>
            <a:pPr algn="ctr"/>
            <a:r>
              <a:rPr kumimoji="1" lang="en-US" altLang="zh-CN" sz="1200" b="1" dirty="0" smtClean="0"/>
              <a:t>abc123</a:t>
            </a:r>
            <a:endParaRPr kumimoji="1" lang="zh-CN" altLang="en-US" sz="1200" b="1" dirty="0"/>
          </a:p>
        </p:txBody>
      </p:sp>
    </p:spTree>
    <p:extLst>
      <p:ext uri="{BB962C8B-B14F-4D97-AF65-F5344CB8AC3E}">
        <p14:creationId xmlns:p14="http://schemas.microsoft.com/office/powerpoint/2010/main" val="174427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如何获取</a:t>
            </a:r>
            <a:r>
              <a:rPr kumimoji="1" lang="en-US" altLang="zh-CN" dirty="0" smtClean="0"/>
              <a:t>Cookie</a:t>
            </a:r>
            <a:endParaRPr kumimoji="1" lang="zh-CN" altLang="en-US" dirty="0"/>
          </a:p>
        </p:txBody>
      </p:sp>
      <p:sp>
        <p:nvSpPr>
          <p:cNvPr id="3" name="内容占位符 2"/>
          <p:cNvSpPr>
            <a:spLocks noGrp="1"/>
          </p:cNvSpPr>
          <p:nvPr>
            <p:ph idx="1"/>
          </p:nvPr>
        </p:nvSpPr>
        <p:spPr/>
        <p:txBody>
          <a:bodyPr/>
          <a:lstStyle/>
          <a:p>
            <a:r>
              <a:rPr lang="zh-CN" altLang="en-US" dirty="0" smtClean="0"/>
              <a:t>了解</a:t>
            </a:r>
            <a:r>
              <a:rPr lang="en-US" altLang="zh-CN" dirty="0" smtClean="0"/>
              <a:t>cookie</a:t>
            </a:r>
            <a:r>
              <a:rPr lang="zh-CN" altLang="en-US" dirty="0" smtClean="0"/>
              <a:t>接口</a:t>
            </a:r>
          </a:p>
          <a:p>
            <a:pPr lvl="1"/>
            <a:r>
              <a:rPr lang="zh-CN" altLang="en-US" dirty="0" smtClean="0"/>
              <a:t>找到</a:t>
            </a:r>
            <a:r>
              <a:rPr lang="en-US" altLang="zh-CN" dirty="0" smtClean="0"/>
              <a:t>Session</a:t>
            </a:r>
            <a:r>
              <a:rPr lang="zh-CN" altLang="en-US" dirty="0" smtClean="0"/>
              <a:t> </a:t>
            </a:r>
            <a:r>
              <a:rPr lang="en-US" altLang="zh-CN" dirty="0" smtClean="0"/>
              <a:t>ID</a:t>
            </a:r>
            <a:r>
              <a:rPr lang="zh-CN" altLang="en-US" dirty="0" smtClean="0"/>
              <a:t>位置</a:t>
            </a:r>
          </a:p>
          <a:p>
            <a:r>
              <a:rPr lang="zh-CN" altLang="en-US" dirty="0" smtClean="0"/>
              <a:t>进行破解</a:t>
            </a:r>
          </a:p>
          <a:p>
            <a:pPr lvl="1"/>
            <a:r>
              <a:rPr lang="zh-CN" altLang="en-US" dirty="0" smtClean="0"/>
              <a:t>暴力</a:t>
            </a:r>
            <a:r>
              <a:rPr lang="zh-CN" altLang="en-US" dirty="0"/>
              <a:t>破解：尝试各种</a:t>
            </a:r>
            <a:r>
              <a:rPr lang="en-US" altLang="zh-CN" dirty="0"/>
              <a:t>Session ID</a:t>
            </a:r>
            <a:r>
              <a:rPr lang="zh-CN" altLang="en-US" dirty="0"/>
              <a:t>，直到破解</a:t>
            </a:r>
            <a:r>
              <a:rPr lang="zh-CN" altLang="en-US" dirty="0" smtClean="0"/>
              <a:t>为止</a:t>
            </a:r>
          </a:p>
          <a:p>
            <a:pPr lvl="1"/>
            <a:r>
              <a:rPr lang="zh-CN" altLang="en-US" dirty="0"/>
              <a:t>预测：如果</a:t>
            </a:r>
            <a:r>
              <a:rPr lang="en-US" altLang="zh-CN" dirty="0"/>
              <a:t>Session ID</a:t>
            </a:r>
            <a:r>
              <a:rPr lang="zh-CN" altLang="en-US" dirty="0"/>
              <a:t>使用非随机的方式产生，那么就有可能计算</a:t>
            </a:r>
            <a:r>
              <a:rPr lang="zh-CN" altLang="en-US" dirty="0" smtClean="0"/>
              <a:t>出来</a:t>
            </a:r>
          </a:p>
          <a:p>
            <a:pPr lvl="1"/>
            <a:r>
              <a:rPr lang="zh-CN" altLang="en-US" dirty="0"/>
              <a:t>窃取</a:t>
            </a:r>
            <a:r>
              <a:rPr lang="zh-CN" altLang="en-US" dirty="0" smtClean="0"/>
              <a:t>：</a:t>
            </a:r>
            <a:r>
              <a:rPr lang="en-US" altLang="zh-CN" dirty="0" smtClean="0"/>
              <a:t>XSS</a:t>
            </a:r>
            <a:r>
              <a:rPr lang="zh-CN" altLang="en-US" dirty="0" smtClean="0"/>
              <a:t>攻击、</a:t>
            </a:r>
            <a:r>
              <a:rPr lang="zh-CN" altLang="en-US" dirty="0"/>
              <a:t>使用网络嗅探（中间人攻击</a:t>
            </a:r>
            <a:r>
              <a:rPr lang="zh-CN" altLang="en-US" dirty="0" smtClean="0"/>
              <a:t>）等</a:t>
            </a:r>
            <a:r>
              <a:rPr lang="zh-CN" altLang="en-US" dirty="0"/>
              <a:t>方法获得</a:t>
            </a:r>
            <a:endParaRPr kumimoji="1" lang="zh-CN" altLang="en-US" dirty="0"/>
          </a:p>
        </p:txBody>
      </p:sp>
    </p:spTree>
    <p:extLst>
      <p:ext uri="{BB962C8B-B14F-4D97-AF65-F5344CB8AC3E}">
        <p14:creationId xmlns:p14="http://schemas.microsoft.com/office/powerpoint/2010/main" val="77339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劫持</a:t>
            </a:r>
            <a:r>
              <a:rPr kumimoji="1" lang="en-US" altLang="zh-CN" dirty="0" smtClean="0"/>
              <a:t>cookie</a:t>
            </a:r>
            <a:r>
              <a:rPr kumimoji="1" lang="zh-CN" altLang="en-US" dirty="0" smtClean="0"/>
              <a:t> </a:t>
            </a:r>
            <a:r>
              <a:rPr kumimoji="1" lang="en-US" altLang="zh-CN" dirty="0" smtClean="0"/>
              <a:t>-</a:t>
            </a:r>
            <a:r>
              <a:rPr kumimoji="1" lang="zh-CN" altLang="en-US" dirty="0" smtClean="0"/>
              <a:t> </a:t>
            </a:r>
            <a:r>
              <a:rPr kumimoji="1" lang="en-US" altLang="zh-CN" dirty="0" smtClean="0"/>
              <a:t>XSS</a:t>
            </a:r>
            <a:r>
              <a:rPr kumimoji="1" lang="zh-CN" altLang="en-US" dirty="0" smtClean="0"/>
              <a:t>劫持</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24744"/>
            <a:ext cx="1152128" cy="1152128"/>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569" y="4869160"/>
            <a:ext cx="1152128" cy="115212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728" y="876205"/>
            <a:ext cx="1988403" cy="1649205"/>
          </a:xfrm>
          <a:prstGeom prst="rect">
            <a:avLst/>
          </a:prstGeom>
        </p:spPr>
      </p:pic>
      <p:sp>
        <p:nvSpPr>
          <p:cNvPr id="7" name="燕尾形箭头 6"/>
          <p:cNvSpPr/>
          <p:nvPr/>
        </p:nvSpPr>
        <p:spPr>
          <a:xfrm>
            <a:off x="1919536" y="1376771"/>
            <a:ext cx="1584176"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访问网站</a:t>
            </a:r>
          </a:p>
          <a:p>
            <a:pPr algn="ctr"/>
            <a:r>
              <a:rPr kumimoji="1" lang="zh-CN" altLang="en-US" sz="1200" b="1" dirty="0" smtClean="0"/>
              <a:t>带有</a:t>
            </a:r>
            <a:r>
              <a:rPr kumimoji="1" lang="en-US" altLang="zh-CN" sz="1200" b="1" dirty="0" smtClean="0"/>
              <a:t>XSS</a:t>
            </a:r>
            <a:r>
              <a:rPr kumimoji="1" lang="zh-CN" altLang="en-US" sz="1200" b="1" dirty="0" smtClean="0"/>
              <a:t>漏洞</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8368" y="876205"/>
            <a:ext cx="1702769" cy="170276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728" y="4725144"/>
            <a:ext cx="1702769" cy="1702769"/>
          </a:xfrm>
          <a:prstGeom prst="rect">
            <a:avLst/>
          </a:prstGeom>
        </p:spPr>
      </p:pic>
      <p:sp>
        <p:nvSpPr>
          <p:cNvPr id="10" name="燕尾形箭头 9"/>
          <p:cNvSpPr/>
          <p:nvPr/>
        </p:nvSpPr>
        <p:spPr>
          <a:xfrm>
            <a:off x="5696910" y="923161"/>
            <a:ext cx="3639449"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请求页面</a:t>
            </a:r>
            <a:endParaRPr kumimoji="1" lang="zh-CN" altLang="en-US" sz="1200" b="1" dirty="0" smtClean="0"/>
          </a:p>
        </p:txBody>
      </p:sp>
      <p:sp>
        <p:nvSpPr>
          <p:cNvPr id="11" name="燕尾形箭头 10"/>
          <p:cNvSpPr/>
          <p:nvPr/>
        </p:nvSpPr>
        <p:spPr>
          <a:xfrm flipH="1">
            <a:off x="5696909" y="1565147"/>
            <a:ext cx="3639449"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设置</a:t>
            </a:r>
            <a:r>
              <a:rPr kumimoji="1" lang="en-US" altLang="zh-CN" sz="1200" b="1" dirty="0" smtClean="0"/>
              <a:t>Cookie</a:t>
            </a:r>
            <a:r>
              <a:rPr kumimoji="1" lang="zh-CN" altLang="en-US" sz="1200" b="1" dirty="0" smtClean="0"/>
              <a:t>信息</a:t>
            </a:r>
          </a:p>
        </p:txBody>
      </p:sp>
      <p:sp>
        <p:nvSpPr>
          <p:cNvPr id="12" name="圆角矩形标注 11"/>
          <p:cNvSpPr/>
          <p:nvPr/>
        </p:nvSpPr>
        <p:spPr>
          <a:xfrm>
            <a:off x="3114936" y="2564052"/>
            <a:ext cx="1065583" cy="559023"/>
          </a:xfrm>
          <a:prstGeom prst="wedgeRoundRectCallout">
            <a:avLst>
              <a:gd name="adj1" fmla="val 28509"/>
              <a:gd name="adj2" fmla="val -73749"/>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sz="1200" b="1" dirty="0" smtClean="0"/>
              <a:t>cookie</a:t>
            </a:r>
            <a:r>
              <a:rPr kumimoji="1" lang="zh-CN" altLang="en-US" sz="1200" b="1" dirty="0" smtClean="0"/>
              <a:t>为：</a:t>
            </a:r>
          </a:p>
          <a:p>
            <a:pPr algn="ctr"/>
            <a:r>
              <a:rPr kumimoji="1" lang="en-US" altLang="zh-CN" sz="1200" b="1" dirty="0" smtClean="0"/>
              <a:t>abc123</a:t>
            </a:r>
            <a:endParaRPr kumimoji="1" lang="zh-CN" altLang="en-US" sz="1200" b="1" dirty="0"/>
          </a:p>
        </p:txBody>
      </p:sp>
      <p:sp>
        <p:nvSpPr>
          <p:cNvPr id="13" name="圆角矩形标注 12"/>
          <p:cNvSpPr/>
          <p:nvPr/>
        </p:nvSpPr>
        <p:spPr>
          <a:xfrm>
            <a:off x="5030417" y="2603910"/>
            <a:ext cx="1353615" cy="559023"/>
          </a:xfrm>
          <a:prstGeom prst="wedgeRoundRectCallout">
            <a:avLst>
              <a:gd name="adj1" fmla="val -29321"/>
              <a:gd name="adj2" fmla="val -71971"/>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运行</a:t>
            </a:r>
            <a:r>
              <a:rPr kumimoji="1" lang="en-US" altLang="zh-CN" sz="1200" b="1" dirty="0" smtClean="0"/>
              <a:t>XSS</a:t>
            </a:r>
            <a:r>
              <a:rPr kumimoji="1" lang="zh-CN" altLang="en-US" sz="1200" b="1" dirty="0" smtClean="0"/>
              <a:t>漏洞</a:t>
            </a:r>
            <a:r>
              <a:rPr kumimoji="1" lang="en-US" altLang="zh-CN" sz="1200" b="1" dirty="0" smtClean="0"/>
              <a:t>JS</a:t>
            </a:r>
            <a:endParaRPr kumimoji="1" lang="zh-CN" altLang="en-US" sz="1200" b="1" dirty="0" smtClean="0"/>
          </a:p>
          <a:p>
            <a:pPr algn="ctr"/>
            <a:r>
              <a:rPr kumimoji="1" lang="zh-CN" altLang="en-US" sz="1200" b="1" dirty="0" smtClean="0"/>
              <a:t>发送</a:t>
            </a:r>
            <a:r>
              <a:rPr kumimoji="1" lang="en-US" altLang="zh-CN" sz="1200" b="1" dirty="0" smtClean="0"/>
              <a:t>cookie</a:t>
            </a:r>
            <a:r>
              <a:rPr kumimoji="1" lang="zh-CN" altLang="en-US" sz="1200" b="1" dirty="0" smtClean="0"/>
              <a:t>到黑客服务器</a:t>
            </a:r>
            <a:endParaRPr kumimoji="1" lang="zh-CN" altLang="en-US" sz="1200" b="1" dirty="0"/>
          </a:p>
        </p:txBody>
      </p:sp>
      <p:sp>
        <p:nvSpPr>
          <p:cNvPr id="14" name="燕尾形箭头 13"/>
          <p:cNvSpPr/>
          <p:nvPr/>
        </p:nvSpPr>
        <p:spPr>
          <a:xfrm rot="5400000">
            <a:off x="3559527" y="3254254"/>
            <a:ext cx="2149691"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发送</a:t>
            </a:r>
            <a:r>
              <a:rPr kumimoji="1" lang="en-US" altLang="zh-CN" sz="1200" b="1" dirty="0" smtClean="0"/>
              <a:t>cookie</a:t>
            </a:r>
            <a:r>
              <a:rPr kumimoji="1" lang="zh-CN" altLang="en-US" sz="1200" b="1" dirty="0"/>
              <a:t> </a:t>
            </a:r>
            <a:r>
              <a:rPr kumimoji="1" lang="mr-IN" altLang="zh-CN" sz="1200" b="1" dirty="0" smtClean="0"/>
              <a:t>–</a:t>
            </a:r>
            <a:r>
              <a:rPr kumimoji="1" lang="zh-CN" altLang="en-US" sz="1200" b="1" dirty="0" smtClean="0"/>
              <a:t> </a:t>
            </a:r>
            <a:r>
              <a:rPr kumimoji="1" lang="en-US" altLang="zh-CN" sz="1200" b="1" dirty="0" smtClean="0"/>
              <a:t>abc123</a:t>
            </a:r>
            <a:r>
              <a:rPr kumimoji="1" lang="zh-CN" altLang="en-US" sz="1200" b="1" dirty="0" smtClean="0"/>
              <a:t>到黑客服务器</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4725144"/>
            <a:ext cx="1988403" cy="1649205"/>
          </a:xfrm>
          <a:prstGeom prst="rect">
            <a:avLst/>
          </a:prstGeom>
        </p:spPr>
      </p:pic>
      <p:sp>
        <p:nvSpPr>
          <p:cNvPr id="16" name="燕尾形箭头 15"/>
          <p:cNvSpPr/>
          <p:nvPr/>
        </p:nvSpPr>
        <p:spPr>
          <a:xfrm>
            <a:off x="5378975" y="5170802"/>
            <a:ext cx="1584176"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黑客获取</a:t>
            </a:r>
          </a:p>
          <a:p>
            <a:pPr algn="ctr"/>
            <a:r>
              <a:rPr kumimoji="1" lang="en-US" altLang="zh-CN" sz="1200" b="1" dirty="0" smtClean="0"/>
              <a:t>cookie</a:t>
            </a:r>
            <a:r>
              <a:rPr kumimoji="1" lang="zh-CN" altLang="en-US" sz="1200" b="1" dirty="0" smtClean="0"/>
              <a:t> </a:t>
            </a:r>
            <a:r>
              <a:rPr kumimoji="1" lang="mr-IN" altLang="zh-CN" sz="1200" b="1" dirty="0" smtClean="0"/>
              <a:t>–</a:t>
            </a:r>
            <a:r>
              <a:rPr kumimoji="1" lang="zh-CN" altLang="en-US" sz="1200" b="1" dirty="0" smtClean="0"/>
              <a:t> </a:t>
            </a:r>
            <a:r>
              <a:rPr kumimoji="1" lang="en-US" altLang="zh-CN" sz="1200" b="1" dirty="0" smtClean="0"/>
              <a:t>abc123</a:t>
            </a:r>
            <a:endParaRPr kumimoji="1" lang="zh-CN" altLang="en-US" sz="1200" b="1" dirty="0" smtClean="0"/>
          </a:p>
        </p:txBody>
      </p:sp>
      <p:sp>
        <p:nvSpPr>
          <p:cNvPr id="17" name="燕尾形箭头 16"/>
          <p:cNvSpPr/>
          <p:nvPr/>
        </p:nvSpPr>
        <p:spPr>
          <a:xfrm>
            <a:off x="8092697" y="5170802"/>
            <a:ext cx="1377913"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设置</a:t>
            </a:r>
            <a:r>
              <a:rPr kumimoji="1" lang="en-US" altLang="zh-CN" sz="1200" b="1" dirty="0" smtClean="0"/>
              <a:t>cookie</a:t>
            </a:r>
            <a:r>
              <a:rPr kumimoji="1" lang="zh-CN" altLang="en-US" sz="1200" b="1" dirty="0" smtClean="0"/>
              <a:t> </a:t>
            </a:r>
            <a:r>
              <a:rPr kumimoji="1" lang="zh-CN" altLang="en-US" sz="1200" b="1" dirty="0"/>
              <a:t>：</a:t>
            </a:r>
            <a:r>
              <a:rPr kumimoji="1" lang="zh-CN" altLang="en-US" sz="1200" b="1" dirty="0" smtClean="0"/>
              <a:t> </a:t>
            </a:r>
            <a:r>
              <a:rPr kumimoji="1" lang="en-US" altLang="zh-CN" sz="1200" b="1" dirty="0" smtClean="0"/>
              <a:t>abc123</a:t>
            </a:r>
            <a:endParaRPr kumimoji="1" lang="zh-CN" altLang="en-US" sz="1200" b="1" dirty="0" smtClean="0"/>
          </a:p>
        </p:txBody>
      </p:sp>
      <p:sp>
        <p:nvSpPr>
          <p:cNvPr id="18" name="燕尾形箭头 17"/>
          <p:cNvSpPr/>
          <p:nvPr/>
        </p:nvSpPr>
        <p:spPr>
          <a:xfrm rot="16200000">
            <a:off x="9043022" y="3341751"/>
            <a:ext cx="2149691"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冒充用户</a:t>
            </a:r>
            <a:r>
              <a:rPr kumimoji="1" lang="en-US" altLang="zh-CN" sz="1200" b="1" dirty="0" smtClean="0"/>
              <a:t>A</a:t>
            </a:r>
            <a:endParaRPr kumimoji="1" lang="zh-CN" altLang="en-US" sz="1200" b="1" dirty="0" smtClean="0"/>
          </a:p>
          <a:p>
            <a:pPr algn="ctr"/>
            <a:r>
              <a:rPr kumimoji="1" lang="zh-CN" altLang="en-US" sz="1200" b="1" dirty="0" smtClean="0"/>
              <a:t>访问网站</a:t>
            </a:r>
          </a:p>
        </p:txBody>
      </p:sp>
      <p:sp>
        <p:nvSpPr>
          <p:cNvPr id="19" name="燕尾形箭头 18"/>
          <p:cNvSpPr/>
          <p:nvPr/>
        </p:nvSpPr>
        <p:spPr>
          <a:xfrm rot="5400000">
            <a:off x="9752521" y="3354720"/>
            <a:ext cx="2149691" cy="648072"/>
          </a:xfrm>
          <a:prstGeom prst="notchedRightArrow">
            <a:avLst>
              <a:gd name="adj1" fmla="val 63803"/>
              <a:gd name="adj2" fmla="val 43476"/>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返回用户</a:t>
            </a:r>
            <a:r>
              <a:rPr kumimoji="1" lang="en-US" altLang="zh-CN" sz="1200" b="1" dirty="0" smtClean="0"/>
              <a:t>A</a:t>
            </a:r>
            <a:r>
              <a:rPr kumimoji="1" lang="zh-CN" altLang="en-US" sz="1200" b="1" dirty="0" smtClean="0"/>
              <a:t>信息</a:t>
            </a:r>
          </a:p>
        </p:txBody>
      </p:sp>
      <p:sp>
        <p:nvSpPr>
          <p:cNvPr id="20" name="圆角矩形标注 19"/>
          <p:cNvSpPr/>
          <p:nvPr/>
        </p:nvSpPr>
        <p:spPr>
          <a:xfrm>
            <a:off x="316237" y="2353527"/>
            <a:ext cx="1065583" cy="559023"/>
          </a:xfrm>
          <a:prstGeom prst="wedgeRoundRectCallout">
            <a:avLst>
              <a:gd name="adj1" fmla="val -4137"/>
              <a:gd name="adj2" fmla="val -73749"/>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用户</a:t>
            </a:r>
            <a:r>
              <a:rPr kumimoji="1" lang="en-US" altLang="zh-CN" sz="1200" b="1" dirty="0" smtClean="0"/>
              <a:t>A</a:t>
            </a:r>
            <a:endParaRPr kumimoji="1" lang="zh-CN" altLang="en-US" sz="1200" b="1" dirty="0"/>
          </a:p>
        </p:txBody>
      </p:sp>
      <p:sp>
        <p:nvSpPr>
          <p:cNvPr id="21" name="圆角矩形标注 20"/>
          <p:cNvSpPr/>
          <p:nvPr/>
        </p:nvSpPr>
        <p:spPr>
          <a:xfrm>
            <a:off x="7354133" y="4128616"/>
            <a:ext cx="1065583" cy="559023"/>
          </a:xfrm>
          <a:prstGeom prst="wedgeRoundRectCallout">
            <a:avLst>
              <a:gd name="adj1" fmla="val -26523"/>
              <a:gd name="adj2" fmla="val 75599"/>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a:t>
            </a:r>
            <a:endParaRPr kumimoji="1" lang="zh-CN" altLang="en-US" sz="1200" b="1" dirty="0"/>
          </a:p>
        </p:txBody>
      </p:sp>
    </p:spTree>
    <p:extLst>
      <p:ext uri="{BB962C8B-B14F-4D97-AF65-F5344CB8AC3E}">
        <p14:creationId xmlns:p14="http://schemas.microsoft.com/office/powerpoint/2010/main" val="18635650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谷安模板-1.potx" id="{20370F93-E01C-46B9-8133-FC051707147A}" vid="{288D7D58-60AC-41C3-82B0-33C6BDCAB984}"/>
    </a:ext>
  </a:extLst>
</a:theme>
</file>

<file path=ppt/theme/theme2.xml><?xml version="1.0" encoding="utf-8"?>
<a:theme xmlns:a="http://schemas.openxmlformats.org/drawingml/2006/main" name="gooan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gooann" id="{B3505433-59A5-6646-97E7-6033771F0962}" vid="{C4BE278A-D352-A14C-8A72-5E8A3324417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谷安模板-1</Template>
  <TotalTime>36044</TotalTime>
  <Words>1410</Words>
  <Application>Microsoft Macintosh PowerPoint</Application>
  <PresentationFormat>宽屏</PresentationFormat>
  <Paragraphs>175</Paragraphs>
  <Slides>25</Slides>
  <Notes>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Adobe 黑体 Std R</vt:lpstr>
      <vt:lpstr>Arial Unicode MS</vt:lpstr>
      <vt:lpstr>Calibri</vt:lpstr>
      <vt:lpstr>Mangal</vt:lpstr>
      <vt:lpstr>Wingdings</vt:lpstr>
      <vt:lpstr>华文新魏</vt:lpstr>
      <vt:lpstr>楷体</vt:lpstr>
      <vt:lpstr>宋体</vt:lpstr>
      <vt:lpstr>微软雅黑</vt:lpstr>
      <vt:lpstr>Arial</vt:lpstr>
      <vt:lpstr>Office 主题</vt:lpstr>
      <vt:lpstr>gooann</vt:lpstr>
      <vt:lpstr>CISP-PTE   Web 安全基础(7) – 会话管理漏洞</vt:lpstr>
      <vt:lpstr>会话管理漏洞</vt:lpstr>
      <vt:lpstr>会话劫持</vt:lpstr>
      <vt:lpstr>会话劫持</vt:lpstr>
      <vt:lpstr>会话劫持漏洞概念</vt:lpstr>
      <vt:lpstr>会话劫持攻击步骤</vt:lpstr>
      <vt:lpstr>会话劫持漏洞概念图</vt:lpstr>
      <vt:lpstr>如何获取Cookie</vt:lpstr>
      <vt:lpstr>劫持cookie - XSS劫持</vt:lpstr>
      <vt:lpstr>劫持cookie - 中间人攻击</vt:lpstr>
      <vt:lpstr>会话被劫持，会有什么危害？</vt:lpstr>
      <vt:lpstr>Cookie机制</vt:lpstr>
      <vt:lpstr>理解session机制</vt:lpstr>
      <vt:lpstr>理解session机制（续）</vt:lpstr>
      <vt:lpstr>什么是HTTP-Only</vt:lpstr>
      <vt:lpstr>什么是secure</vt:lpstr>
      <vt:lpstr>如何防御会话劫持漏洞</vt:lpstr>
      <vt:lpstr>会话固定</vt:lpstr>
      <vt:lpstr>会话固定</vt:lpstr>
      <vt:lpstr>会话固定漏洞的概念</vt:lpstr>
      <vt:lpstr>会话固定原理图</vt:lpstr>
      <vt:lpstr>会话固定原理图（续）</vt:lpstr>
      <vt:lpstr>会话固定漏洞的原理</vt:lpstr>
      <vt:lpstr>会话固定漏洞的检测方法</vt:lpstr>
      <vt:lpstr>会话固定漏洞的防范方法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金炫臻</cp:lastModifiedBy>
  <cp:revision>2900</cp:revision>
  <cp:lastPrinted>2017-08-27T01:16:41Z</cp:lastPrinted>
  <dcterms:created xsi:type="dcterms:W3CDTF">2015-08-23T14:03:00Z</dcterms:created>
  <dcterms:modified xsi:type="dcterms:W3CDTF">2017-09-01T06:24:03Z</dcterms:modified>
</cp:coreProperties>
</file>