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5"/>
  </p:notesMasterIdLst>
  <p:sldIdLst>
    <p:sldId id="256" r:id="rId2"/>
    <p:sldId id="808" r:id="rId3"/>
    <p:sldId id="929" r:id="rId4"/>
    <p:sldId id="933" r:id="rId5"/>
    <p:sldId id="930" r:id="rId6"/>
    <p:sldId id="931" r:id="rId7"/>
    <p:sldId id="932" r:id="rId8"/>
    <p:sldId id="934" r:id="rId9"/>
    <p:sldId id="935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52" r:id="rId27"/>
    <p:sldId id="953" r:id="rId28"/>
    <p:sldId id="955" r:id="rId29"/>
    <p:sldId id="956" r:id="rId30"/>
    <p:sldId id="957" r:id="rId31"/>
    <p:sldId id="958" r:id="rId32"/>
    <p:sldId id="959" r:id="rId33"/>
    <p:sldId id="960" r:id="rId34"/>
    <p:sldId id="961" r:id="rId35"/>
    <p:sldId id="962" r:id="rId36"/>
    <p:sldId id="963" r:id="rId37"/>
    <p:sldId id="964" r:id="rId38"/>
    <p:sldId id="965" r:id="rId39"/>
    <p:sldId id="966" r:id="rId40"/>
    <p:sldId id="967" r:id="rId41"/>
    <p:sldId id="969" r:id="rId42"/>
    <p:sldId id="970" r:id="rId43"/>
    <p:sldId id="971" r:id="rId44"/>
    <p:sldId id="987" r:id="rId45"/>
    <p:sldId id="968" r:id="rId46"/>
    <p:sldId id="972" r:id="rId47"/>
    <p:sldId id="973" r:id="rId48"/>
    <p:sldId id="988" r:id="rId49"/>
    <p:sldId id="974" r:id="rId50"/>
    <p:sldId id="975" r:id="rId51"/>
    <p:sldId id="977" r:id="rId52"/>
    <p:sldId id="978" r:id="rId53"/>
    <p:sldId id="979" r:id="rId54"/>
    <p:sldId id="980" r:id="rId55"/>
    <p:sldId id="981" r:id="rId56"/>
    <p:sldId id="982" r:id="rId57"/>
    <p:sldId id="983" r:id="rId58"/>
    <p:sldId id="984" r:id="rId59"/>
    <p:sldId id="985" r:id="rId60"/>
    <p:sldId id="976" r:id="rId61"/>
    <p:sldId id="986" r:id="rId62"/>
    <p:sldId id="989" r:id="rId63"/>
    <p:sldId id="263" r:id="rId6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T" initials="G" lastIdx="2" clrIdx="0">
    <p:extLst>
      <p:ext uri="{19B8F6BF-5375-455C-9EA6-DF929625EA0E}">
        <p15:presenceInfo xmlns:p15="http://schemas.microsoft.com/office/powerpoint/2012/main" xmlns="" userId="G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540694"/>
    <a:srgbClr val="6807B9"/>
    <a:srgbClr val="0000CC"/>
    <a:srgbClr val="64C100"/>
    <a:srgbClr val="A60BFE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78085" autoAdjust="0"/>
  </p:normalViewPr>
  <p:slideViewPr>
    <p:cSldViewPr>
      <p:cViewPr>
        <p:scale>
          <a:sx n="70" d="100"/>
          <a:sy n="70" d="100"/>
        </p:scale>
        <p:origin x="-570" y="4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62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an.linuxde.net/sort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75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3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日志记录格式的设置</a:t>
            </a:r>
          </a:p>
          <a:p>
            <a:r>
              <a:rPr lang="zh-CN" altLang="en-US" dirty="0" smtClean="0"/>
              <a:t>定制日志文件的格式涉及到两个指令，即</a:t>
            </a:r>
            <a:r>
              <a:rPr lang="en-US" altLang="zh-CN" dirty="0" err="1" smtClean="0"/>
              <a:t>LogFormat</a:t>
            </a:r>
            <a:r>
              <a:rPr lang="zh-CN" altLang="en-US" dirty="0" smtClean="0"/>
              <a:t>指令和</a:t>
            </a:r>
            <a:r>
              <a:rPr lang="en-US" altLang="zh-CN" dirty="0" err="1" smtClean="0"/>
              <a:t>CustomLog</a:t>
            </a:r>
            <a:r>
              <a:rPr lang="zh-CN" altLang="en-US" dirty="0" smtClean="0"/>
              <a:t>指令，默认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文件提供了关于这两个指令的几个示例。</a:t>
            </a:r>
          </a:p>
          <a:p>
            <a:r>
              <a:rPr lang="en-US" altLang="zh-CN" dirty="0" err="1" smtClean="0"/>
              <a:t>LogFormat</a:t>
            </a:r>
            <a:r>
              <a:rPr lang="zh-CN" altLang="en-US" dirty="0" smtClean="0"/>
              <a:t>指令定义格式并为格式指定一个名字，以后我们就可以直接引用这个名字。</a:t>
            </a:r>
            <a:r>
              <a:rPr lang="en-US" altLang="zh-CN" dirty="0" err="1" smtClean="0"/>
              <a:t>CustomLog</a:t>
            </a:r>
            <a:r>
              <a:rPr lang="zh-CN" altLang="en-US" dirty="0" smtClean="0"/>
              <a:t>指令设置日志文件，并指明日志文件所用的格式（通常通过格式的名字）。</a:t>
            </a:r>
          </a:p>
          <a:p>
            <a:r>
              <a:rPr lang="en-US" altLang="zh-CN" dirty="0" err="1" smtClean="0"/>
              <a:t>LogFormat</a:t>
            </a:r>
            <a:r>
              <a:rPr lang="zh-CN" altLang="en-US" dirty="0" smtClean="0"/>
              <a:t>指令的功能是定义日志格式并为它指定一个名字。例如，在默认的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文件中，我们可以找到下面这行代码：</a:t>
            </a:r>
          </a:p>
          <a:p>
            <a:r>
              <a:rPr lang="en-US" altLang="zh-CN" dirty="0" err="1" smtClean="0"/>
              <a:t>LogFormat</a:t>
            </a:r>
            <a:r>
              <a:rPr lang="en-US" altLang="zh-CN" dirty="0" smtClean="0"/>
              <a:t> "%h %l %u %t \"%r\" %&gt;s %b" common</a:t>
            </a:r>
          </a:p>
          <a:p>
            <a:r>
              <a:rPr lang="zh-CN" altLang="en-US" dirty="0" smtClean="0"/>
              <a:t>该指令创建了一种名为“</a:t>
            </a:r>
            <a:r>
              <a:rPr lang="en-US" altLang="zh-CN" dirty="0" smtClean="0"/>
              <a:t>common”</a:t>
            </a:r>
            <a:r>
              <a:rPr lang="zh-CN" altLang="en-US" dirty="0" smtClean="0"/>
              <a:t>的日志格式，日志的格式在双引号包围的内容中指定。格式字符串中的每一个变量代表着一项特定的信息，这些信息按照格式串规定的次序写入到日志文件。</a:t>
            </a:r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文档已经给出了所有可用于格式串的变量及其含义，下面是其译文：</a:t>
            </a:r>
          </a:p>
          <a:p>
            <a:r>
              <a:rPr lang="en-US" altLang="zh-CN" dirty="0" smtClean="0"/>
              <a:t>%a: </a:t>
            </a:r>
            <a:r>
              <a:rPr lang="zh-CN" altLang="en-US" dirty="0" smtClean="0"/>
              <a:t>远程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r>
              <a:rPr lang="en-US" altLang="zh-CN" dirty="0" smtClean="0"/>
              <a:t>%A: 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r>
              <a:rPr lang="en-US" altLang="zh-CN" dirty="0" smtClean="0"/>
              <a:t>%B: </a:t>
            </a:r>
            <a:r>
              <a:rPr lang="zh-CN" altLang="en-US" dirty="0" smtClean="0"/>
              <a:t>已发送的字节数，不包含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</a:t>
            </a:r>
          </a:p>
          <a:p>
            <a:r>
              <a:rPr lang="en-US" altLang="zh-CN" dirty="0" smtClean="0"/>
              <a:t>%b: CLF</a:t>
            </a:r>
            <a:r>
              <a:rPr lang="zh-CN" altLang="en-US" dirty="0" smtClean="0"/>
              <a:t>格式的已发送字节数量，不包含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头。例如当没有发送数据时，写入‘</a:t>
            </a:r>
            <a:r>
              <a:rPr lang="en-US" altLang="zh-CN" dirty="0" smtClean="0"/>
              <a:t>-’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%{FOOBAR}e: </a:t>
            </a:r>
            <a:r>
              <a:rPr lang="zh-CN" altLang="en-US" dirty="0" smtClean="0"/>
              <a:t>环境变量</a:t>
            </a:r>
            <a:r>
              <a:rPr lang="en-US" altLang="zh-CN" dirty="0" smtClean="0"/>
              <a:t>FOOBAR</a:t>
            </a:r>
            <a:r>
              <a:rPr lang="zh-CN" altLang="en-US" dirty="0" smtClean="0"/>
              <a:t>的内容</a:t>
            </a:r>
          </a:p>
          <a:p>
            <a:r>
              <a:rPr lang="en-US" altLang="zh-CN" dirty="0" smtClean="0"/>
              <a:t>%f: </a:t>
            </a:r>
            <a:r>
              <a:rPr lang="zh-CN" altLang="en-US" dirty="0" smtClean="0"/>
              <a:t>文件名字</a:t>
            </a:r>
          </a:p>
          <a:p>
            <a:r>
              <a:rPr lang="en-US" altLang="zh-CN" dirty="0" smtClean="0"/>
              <a:t>%h: </a:t>
            </a:r>
            <a:r>
              <a:rPr lang="zh-CN" altLang="en-US" dirty="0" smtClean="0"/>
              <a:t>远程主机</a:t>
            </a:r>
          </a:p>
          <a:p>
            <a:r>
              <a:rPr lang="en-US" altLang="zh-CN" dirty="0" smtClean="0"/>
              <a:t>%H </a:t>
            </a:r>
            <a:r>
              <a:rPr lang="zh-CN" altLang="en-US" dirty="0" smtClean="0"/>
              <a:t>请求的协议</a:t>
            </a:r>
          </a:p>
          <a:p>
            <a:r>
              <a:rPr lang="en-US" altLang="zh-CN" dirty="0" smtClean="0"/>
              <a:t>%{</a:t>
            </a:r>
            <a:r>
              <a:rPr lang="en-US" altLang="zh-CN" dirty="0" err="1" smtClean="0"/>
              <a:t>Foobar</a:t>
            </a:r>
            <a:r>
              <a:rPr lang="en-US" altLang="zh-CN" dirty="0" smtClean="0"/>
              <a:t>}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Foobar</a:t>
            </a:r>
            <a:r>
              <a:rPr lang="zh-CN" altLang="en-US" dirty="0" smtClean="0"/>
              <a:t>的内容，发送给服务器的请求的标头行。</a:t>
            </a:r>
          </a:p>
          <a:p>
            <a:r>
              <a:rPr lang="en-US" altLang="zh-CN" dirty="0" smtClean="0"/>
              <a:t>%l: </a:t>
            </a:r>
            <a:r>
              <a:rPr lang="zh-CN" altLang="en-US" dirty="0" smtClean="0"/>
              <a:t>远程登录名字（来自</a:t>
            </a:r>
            <a:r>
              <a:rPr lang="en-US" altLang="zh-CN" dirty="0" err="1" smtClean="0"/>
              <a:t>identd</a:t>
            </a:r>
            <a:r>
              <a:rPr lang="zh-CN" altLang="en-US" dirty="0" smtClean="0"/>
              <a:t>，如提供的话）</a:t>
            </a:r>
          </a:p>
          <a:p>
            <a:r>
              <a:rPr lang="en-US" altLang="zh-CN" dirty="0" smtClean="0"/>
              <a:t>%m </a:t>
            </a:r>
            <a:r>
              <a:rPr lang="zh-CN" altLang="en-US" dirty="0" smtClean="0"/>
              <a:t>请求的方法</a:t>
            </a:r>
          </a:p>
          <a:p>
            <a:r>
              <a:rPr lang="en-US" altLang="zh-CN" dirty="0" smtClean="0"/>
              <a:t>%{</a:t>
            </a:r>
            <a:r>
              <a:rPr lang="en-US" altLang="zh-CN" dirty="0" err="1" smtClean="0"/>
              <a:t>Foobar</a:t>
            </a:r>
            <a:r>
              <a:rPr lang="en-US" altLang="zh-CN" dirty="0" smtClean="0"/>
              <a:t>}n: </a:t>
            </a:r>
            <a:r>
              <a:rPr lang="zh-CN" altLang="en-US" dirty="0" smtClean="0"/>
              <a:t>来自另外一个模块的注解“</a:t>
            </a:r>
            <a:r>
              <a:rPr lang="en-US" altLang="zh-CN" dirty="0" err="1" smtClean="0"/>
              <a:t>Foobar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的内容</a:t>
            </a:r>
          </a:p>
          <a:p>
            <a:r>
              <a:rPr lang="en-US" altLang="zh-CN" dirty="0" smtClean="0"/>
              <a:t>%{</a:t>
            </a:r>
            <a:r>
              <a:rPr lang="en-US" altLang="zh-CN" dirty="0" err="1" smtClean="0"/>
              <a:t>Foobar</a:t>
            </a:r>
            <a:r>
              <a:rPr lang="en-US" altLang="zh-CN" dirty="0" smtClean="0"/>
              <a:t>}o: </a:t>
            </a:r>
            <a:r>
              <a:rPr lang="en-US" altLang="zh-CN" dirty="0" err="1" smtClean="0"/>
              <a:t>Foobar</a:t>
            </a:r>
            <a:r>
              <a:rPr lang="zh-CN" altLang="en-US" dirty="0" smtClean="0"/>
              <a:t>的内容，应答的标头行</a:t>
            </a:r>
          </a:p>
          <a:p>
            <a:r>
              <a:rPr lang="en-US" altLang="zh-CN" dirty="0" smtClean="0"/>
              <a:t>%p: </a:t>
            </a:r>
            <a:r>
              <a:rPr lang="zh-CN" altLang="en-US" dirty="0" smtClean="0"/>
              <a:t>服务器响应请求时使用的端口</a:t>
            </a:r>
          </a:p>
          <a:p>
            <a:r>
              <a:rPr lang="en-US" altLang="zh-CN" dirty="0" smtClean="0"/>
              <a:t>%P: </a:t>
            </a:r>
            <a:r>
              <a:rPr lang="zh-CN" altLang="en-US" dirty="0" smtClean="0"/>
              <a:t>响应请求的子进程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%q </a:t>
            </a:r>
            <a:r>
              <a:rPr lang="zh-CN" altLang="en-US" dirty="0" smtClean="0"/>
              <a:t>查询字符串（如果存在查询字符串，则包含“</a:t>
            </a:r>
            <a:r>
              <a:rPr lang="en-US" altLang="zh-CN" dirty="0" smtClean="0"/>
              <a:t>?”</a:t>
            </a:r>
            <a:r>
              <a:rPr lang="zh-CN" altLang="en-US" dirty="0" smtClean="0"/>
              <a:t>后面的部分；否则，它是一个空字符串。）</a:t>
            </a:r>
          </a:p>
          <a:p>
            <a:r>
              <a:rPr lang="en-US" altLang="zh-CN" dirty="0" smtClean="0"/>
              <a:t>%r: </a:t>
            </a:r>
            <a:r>
              <a:rPr lang="zh-CN" altLang="en-US" dirty="0" smtClean="0"/>
              <a:t>请求的第一行</a:t>
            </a:r>
          </a:p>
          <a:p>
            <a:r>
              <a:rPr lang="en-US" altLang="zh-CN" dirty="0" smtClean="0"/>
              <a:t>%s: </a:t>
            </a:r>
            <a:r>
              <a:rPr lang="zh-CN" altLang="en-US" dirty="0" smtClean="0"/>
              <a:t>状态。对于进行内部重定向的请求，这是指*原来*请求 的状态。如果用</a:t>
            </a:r>
            <a:r>
              <a:rPr lang="en-US" altLang="zh-CN" dirty="0" smtClean="0"/>
              <a:t>%…&gt;s</a:t>
            </a:r>
            <a:r>
              <a:rPr lang="zh-CN" altLang="en-US" dirty="0" smtClean="0"/>
              <a:t>，则是指后来的请求。</a:t>
            </a:r>
          </a:p>
          <a:p>
            <a:r>
              <a:rPr lang="en-US" altLang="zh-CN" dirty="0" smtClean="0"/>
              <a:t>%t: </a:t>
            </a:r>
            <a:r>
              <a:rPr lang="zh-CN" altLang="en-US" dirty="0" smtClean="0"/>
              <a:t>以公共日志时间格式表示的时间（或称为标准英文格式）</a:t>
            </a:r>
          </a:p>
          <a:p>
            <a:r>
              <a:rPr lang="en-US" altLang="zh-CN" dirty="0" smtClean="0"/>
              <a:t>%{format}t: </a:t>
            </a:r>
            <a:r>
              <a:rPr lang="zh-CN" altLang="en-US" dirty="0" smtClean="0"/>
              <a:t>以指定格式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表示的时间</a:t>
            </a:r>
          </a:p>
          <a:p>
            <a:r>
              <a:rPr lang="en-US" altLang="zh-CN" dirty="0" smtClean="0"/>
              <a:t>%T: </a:t>
            </a:r>
            <a:r>
              <a:rPr lang="zh-CN" altLang="en-US" dirty="0" smtClean="0"/>
              <a:t>为响应请求而耗费的时间，以秒计</a:t>
            </a:r>
          </a:p>
          <a:p>
            <a:r>
              <a:rPr lang="en-US" altLang="zh-CN" dirty="0" smtClean="0"/>
              <a:t>%u: </a:t>
            </a:r>
            <a:r>
              <a:rPr lang="zh-CN" altLang="en-US" dirty="0" smtClean="0"/>
              <a:t>远程用户（来自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；如果返回状态（</a:t>
            </a:r>
            <a:r>
              <a:rPr lang="en-US" altLang="zh-CN" dirty="0" smtClean="0"/>
              <a:t>%s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401</a:t>
            </a:r>
            <a:r>
              <a:rPr lang="zh-CN" altLang="en-US" dirty="0" smtClean="0"/>
              <a:t>则可能是伪造的）</a:t>
            </a:r>
          </a:p>
          <a:p>
            <a:r>
              <a:rPr lang="en-US" altLang="zh-CN" dirty="0" smtClean="0"/>
              <a:t>%U: </a:t>
            </a:r>
            <a:r>
              <a:rPr lang="zh-CN" altLang="en-US" dirty="0" smtClean="0"/>
              <a:t>用户所请求的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路径</a:t>
            </a:r>
          </a:p>
          <a:p>
            <a:r>
              <a:rPr lang="en-US" altLang="zh-CN" dirty="0" smtClean="0"/>
              <a:t>%v: </a:t>
            </a:r>
            <a:r>
              <a:rPr lang="zh-CN" altLang="en-US" dirty="0" smtClean="0"/>
              <a:t>响应请求的服务器的</a:t>
            </a:r>
            <a:r>
              <a:rPr lang="en-US" altLang="zh-CN" dirty="0" err="1" smtClean="0"/>
              <a:t>ServerName</a:t>
            </a:r>
            <a:endParaRPr lang="en-US" altLang="zh-CN" dirty="0" smtClean="0"/>
          </a:p>
          <a:p>
            <a:r>
              <a:rPr lang="en-US" altLang="zh-CN" dirty="0" smtClean="0"/>
              <a:t>%V: </a:t>
            </a:r>
            <a:r>
              <a:rPr lang="zh-CN" altLang="en-US" dirty="0" smtClean="0"/>
              <a:t>依照</a:t>
            </a:r>
            <a:r>
              <a:rPr lang="en-US" altLang="zh-CN" dirty="0" err="1" smtClean="0"/>
              <a:t>UseCanonicalName</a:t>
            </a:r>
            <a:r>
              <a:rPr lang="zh-CN" altLang="en-US" dirty="0" smtClean="0"/>
              <a:t>设置得到的服务器名字 </a:t>
            </a:r>
          </a:p>
          <a:p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在所有上面列出的变量中，“</a:t>
            </a:r>
            <a:r>
              <a:rPr lang="en-US" altLang="zh-CN" dirty="0" smtClean="0"/>
              <a:t>…”</a:t>
            </a:r>
            <a:r>
              <a:rPr lang="zh-CN" altLang="en-US" dirty="0" smtClean="0"/>
              <a:t>表示一个可选的条件。如果没有指定条件，则变量的值将以“</a:t>
            </a:r>
            <a:r>
              <a:rPr lang="en-US" altLang="zh-CN" dirty="0" smtClean="0"/>
              <a:t>-”</a:t>
            </a:r>
            <a:r>
              <a:rPr lang="zh-CN" altLang="en-US" dirty="0" smtClean="0"/>
              <a:t>取代。分析前面来自默认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文件的 </a:t>
            </a:r>
            <a:r>
              <a:rPr lang="en-US" altLang="zh-CN" dirty="0" err="1" smtClean="0"/>
              <a:t>LogFormat</a:t>
            </a:r>
            <a:r>
              <a:rPr lang="zh-CN" altLang="en-US" dirty="0" smtClean="0"/>
              <a:t>指令示例，可以看出它创建了一种名为“</a:t>
            </a:r>
            <a:r>
              <a:rPr lang="en-US" altLang="zh-CN" dirty="0" smtClean="0"/>
              <a:t>common”</a:t>
            </a:r>
            <a:r>
              <a:rPr lang="zh-CN" altLang="en-US" dirty="0" smtClean="0"/>
              <a:t>的日志格式，其中包括：远程主机，远程登录名字，远程用户，请求时间，请求的第一 行代码，请求状态，以及发送的字节数。</a:t>
            </a:r>
          </a:p>
          <a:p>
            <a:r>
              <a:rPr lang="zh-CN" altLang="en-US" dirty="0" smtClean="0"/>
              <a:t>有时候我们只想在日志中记录某些特定的、已定义的信息，这时就要用到“</a:t>
            </a:r>
            <a:r>
              <a:rPr lang="en-US" altLang="zh-CN" dirty="0" smtClean="0"/>
              <a:t>…”</a:t>
            </a:r>
            <a:r>
              <a:rPr lang="zh-CN" altLang="en-US" dirty="0" smtClean="0"/>
              <a:t>。如果在“</a:t>
            </a:r>
            <a:r>
              <a:rPr lang="en-US" altLang="zh-CN" dirty="0" smtClean="0"/>
              <a:t>%”</a:t>
            </a:r>
            <a:r>
              <a:rPr lang="zh-CN" altLang="en-US" dirty="0" smtClean="0"/>
              <a:t>和变量之间放入了一个或者多个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状态代码，则只有当请 求返回的状态代码属于指定的状态代码之一时，变量所代表的内容才会被记录。例如，如果我们想要记录的是网站的所有无效链接，那么可以使用：</a:t>
            </a:r>
          </a:p>
          <a:p>
            <a:r>
              <a:rPr lang="en-US" altLang="zh-CN" dirty="0" err="1" smtClean="0"/>
              <a:t>LogFormat</a:t>
            </a:r>
            <a:r>
              <a:rPr lang="en-US" altLang="zh-CN" dirty="0" smtClean="0"/>
              <a:t> %404{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}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BrokenLinks</a:t>
            </a:r>
            <a:endParaRPr lang="en-US" altLang="zh-CN" dirty="0" smtClean="0"/>
          </a:p>
          <a:p>
            <a:r>
              <a:rPr lang="zh-CN" altLang="en-US" dirty="0" smtClean="0"/>
              <a:t>反之，如果我们想要记录那些状态代码不等于指定值的请求，只需加入一个“</a:t>
            </a:r>
            <a:r>
              <a:rPr lang="en-US" altLang="zh-CN" dirty="0" smtClean="0"/>
              <a:t>!”</a:t>
            </a:r>
            <a:r>
              <a:rPr lang="zh-CN" altLang="en-US" dirty="0" smtClean="0"/>
              <a:t>符号即可：</a:t>
            </a:r>
          </a:p>
          <a:p>
            <a:r>
              <a:rPr lang="en-US" altLang="zh-CN" dirty="0" err="1" smtClean="0"/>
              <a:t>LogFormat</a:t>
            </a:r>
            <a:r>
              <a:rPr lang="en-US" altLang="zh-CN" dirty="0" smtClean="0"/>
              <a:t> %!200U </a:t>
            </a:r>
            <a:r>
              <a:rPr lang="en-US" altLang="zh-CN" dirty="0" err="1" smtClean="0"/>
              <a:t>SomethingWrong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专门记录某个蜘蛛记录</a:t>
            </a:r>
          </a:p>
          <a:p>
            <a:r>
              <a:rPr lang="en-US" altLang="zh-CN" dirty="0" err="1" smtClean="0"/>
              <a:t>SetEnvIfNoCase</a:t>
            </a:r>
            <a:r>
              <a:rPr lang="en-US" altLang="zh-CN" dirty="0" smtClean="0"/>
              <a:t> User-Agent </a:t>
            </a:r>
            <a:r>
              <a:rPr lang="en-US" altLang="zh-CN" dirty="0" err="1" smtClean="0"/>
              <a:t>Baiduspider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baidu_robot</a:t>
            </a:r>
            <a:endParaRPr lang="en-US" altLang="zh-CN" dirty="0" smtClean="0"/>
          </a:p>
          <a:p>
            <a:r>
              <a:rPr lang="en-US" altLang="zh-CN" dirty="0" err="1" smtClean="0"/>
              <a:t>LogFormat</a:t>
            </a:r>
            <a:r>
              <a:rPr lang="en-US" altLang="zh-CN" dirty="0" smtClean="0"/>
              <a:t> “%h %t \”%r\” %&gt;s %b” robot</a:t>
            </a:r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下</a:t>
            </a:r>
          </a:p>
          <a:p>
            <a:r>
              <a:rPr lang="en-US" altLang="zh-CN" dirty="0" err="1" smtClean="0"/>
              <a:t>CustomLog</a:t>
            </a:r>
            <a:r>
              <a:rPr lang="en-US" altLang="zh-CN" dirty="0" smtClean="0"/>
              <a:t> “|/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/local/apache2.2.0/bin/</a:t>
            </a:r>
            <a:r>
              <a:rPr lang="en-US" altLang="zh-CN" dirty="0" err="1" smtClean="0"/>
              <a:t>rotatelogs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/local/apache2.2.0/logs/baidu_%Y%m%d.txt 86400 480″ robot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baidu_robot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</a:p>
          <a:p>
            <a:r>
              <a:rPr lang="en-US" altLang="zh-CN" dirty="0" err="1" smtClean="0"/>
              <a:t>CustomLog</a:t>
            </a:r>
            <a:r>
              <a:rPr lang="en-US" altLang="zh-CN" dirty="0" smtClean="0"/>
              <a:t> “|bin/rotatelogs.exe logs/baidu_%Y%m%d.txt 86400 480″ robot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baidu_robot</a:t>
            </a:r>
            <a:endParaRPr lang="en-US" altLang="zh-CN" dirty="0" smtClean="0"/>
          </a:p>
          <a:p>
            <a:r>
              <a:rPr lang="zh-CN" altLang="en-US" dirty="0" smtClean="0"/>
              <a:t>这样在</a:t>
            </a:r>
            <a:r>
              <a:rPr lang="en-US" altLang="zh-CN" dirty="0" smtClean="0"/>
              <a:t>logs</a:t>
            </a:r>
            <a:r>
              <a:rPr lang="zh-CN" altLang="en-US" dirty="0" smtClean="0"/>
              <a:t>目录下，就会每天产生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_</a:t>
            </a:r>
            <a:r>
              <a:rPr lang="zh-CN" altLang="en-US" dirty="0" smtClean="0"/>
              <a:t>年月日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的日志了，每条的记录和下面的类似：</a:t>
            </a:r>
          </a:p>
          <a:p>
            <a:r>
              <a:rPr lang="en-US" altLang="zh-CN" dirty="0" smtClean="0"/>
              <a:t>61.135.168.14 [22/Oct/2008:22:21:26 +0800] “GET / HTTP/1.1″ 200 8427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去掉日志中的图片、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FilesMatch</a:t>
            </a:r>
            <a:r>
              <a:rPr lang="en-US" altLang="zh-CN" dirty="0" smtClean="0"/>
              <a:t> "\.(</a:t>
            </a:r>
            <a:r>
              <a:rPr lang="en-US" altLang="zh-CN" dirty="0" err="1" smtClean="0"/>
              <a:t>ico|gif|jpg|png|bmp|swf|css|js</a:t>
            </a:r>
            <a:r>
              <a:rPr lang="en-US" altLang="zh-CN" dirty="0" smtClean="0"/>
              <a:t>)"&gt;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SetEnv</a:t>
            </a:r>
            <a:r>
              <a:rPr lang="en-US" altLang="zh-CN" dirty="0" smtClean="0"/>
              <a:t> IMAG 1</a:t>
            </a:r>
          </a:p>
          <a:p>
            <a:r>
              <a:rPr lang="en-US" altLang="zh-CN" dirty="0" smtClean="0"/>
              <a:t>   &lt;/</a:t>
            </a:r>
            <a:r>
              <a:rPr lang="en-US" altLang="zh-CN" dirty="0" err="1" smtClean="0"/>
              <a:t>FilesMatch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CustomLog</a:t>
            </a:r>
            <a:r>
              <a:rPr lang="en-US" altLang="zh-CN" dirty="0" smtClean="0"/>
              <a:t> "|bin/cronolog.exe logs/</a:t>
            </a:r>
            <a:r>
              <a:rPr lang="en-US" altLang="zh-CN" dirty="0" err="1" smtClean="0"/>
              <a:t>cpseadmin</a:t>
            </a:r>
            <a:r>
              <a:rPr lang="en-US" altLang="zh-CN" dirty="0" smtClean="0"/>
              <a:t>/access_%Y%m%d.log" combined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=!IMAG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1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signature </a:t>
            </a:r>
            <a:r>
              <a:rPr lang="zh-CN" altLang="en-US" dirty="0" smtClean="0"/>
              <a:t>英</a:t>
            </a:r>
            <a:r>
              <a:rPr lang="en-US" altLang="zh-CN" dirty="0" smtClean="0"/>
              <a:t>/'</a:t>
            </a:r>
            <a:r>
              <a:rPr lang="en-US" altLang="zh-CN" dirty="0" err="1" smtClean="0"/>
              <a:t>sɪgnətʃə</a:t>
            </a:r>
            <a:r>
              <a:rPr lang="en-US" altLang="zh-CN" dirty="0" smtClean="0"/>
              <a:t>/  </a:t>
            </a:r>
            <a:r>
              <a:rPr lang="zh-CN" altLang="en-US" dirty="0" smtClean="0"/>
              <a:t>美</a:t>
            </a:r>
            <a:r>
              <a:rPr lang="en-US" altLang="zh-CN" dirty="0" smtClean="0"/>
              <a:t>/'</a:t>
            </a:r>
            <a:r>
              <a:rPr lang="en-US" altLang="zh-CN" dirty="0" err="1" smtClean="0"/>
              <a:t>sɪgnətʃɚ</a:t>
            </a:r>
            <a:r>
              <a:rPr lang="en-US" altLang="zh-CN" dirty="0" smtClean="0"/>
              <a:t>/ n. </a:t>
            </a:r>
            <a:r>
              <a:rPr lang="zh-CN" altLang="en-US" dirty="0" smtClean="0"/>
              <a:t>署名；签名；信号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symlinks</a:t>
            </a:r>
            <a:r>
              <a:rPr lang="en-US" altLang="zh-CN" dirty="0" smtClean="0"/>
              <a:t> </a:t>
            </a:r>
            <a:r>
              <a:rPr lang="zh-CN" altLang="en-US" dirty="0" smtClean="0"/>
              <a:t>符号连接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89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6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34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说明：	配置一个协议的侦听套接字的优化</a:t>
            </a:r>
          </a:p>
          <a:p>
            <a:r>
              <a:rPr lang="zh-CN" altLang="en-US" dirty="0" smtClean="0"/>
              <a:t>语法：	</a:t>
            </a:r>
            <a:r>
              <a:rPr lang="en-US" altLang="zh-CN" dirty="0" err="1" smtClean="0"/>
              <a:t>AcceptFilter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 </a:t>
            </a:r>
            <a:r>
              <a:rPr lang="en-US" altLang="zh-CN" dirty="0" err="1" smtClean="0"/>
              <a:t>accept_filter</a:t>
            </a:r>
            <a:endParaRPr lang="en-US" altLang="zh-CN" dirty="0" smtClean="0"/>
          </a:p>
          <a:p>
            <a:r>
              <a:rPr lang="zh-CN" altLang="en-US" dirty="0" smtClean="0"/>
              <a:t>背景：	服务器配置</a:t>
            </a:r>
          </a:p>
          <a:p>
            <a:r>
              <a:rPr lang="zh-CN" altLang="en-US" dirty="0" smtClean="0"/>
              <a:t>状态：	核心</a:t>
            </a:r>
          </a:p>
          <a:p>
            <a:r>
              <a:rPr lang="zh-CN" altLang="en-US" dirty="0" smtClean="0"/>
              <a:t>模块：	核心</a:t>
            </a:r>
          </a:p>
          <a:p>
            <a:r>
              <a:rPr lang="zh-CN" altLang="en-US" dirty="0" smtClean="0"/>
              <a:t>兼容性：	可在</a:t>
            </a:r>
            <a:r>
              <a:rPr lang="en-US" altLang="zh-CN" dirty="0" smtClean="0"/>
              <a:t>Apache 2.1.5</a:t>
            </a:r>
            <a:r>
              <a:rPr lang="zh-CN" altLang="en-US" dirty="0" smtClean="0"/>
              <a:t>及更高版本</a:t>
            </a:r>
          </a:p>
          <a:p>
            <a:r>
              <a:rPr lang="zh-CN" altLang="en-US" dirty="0" smtClean="0"/>
              <a:t>此指令允许一个监听套接字协议类型的操作系统特定的优化。其基本前提是为内核，以不套接字发送到服务器进程，直到接收到数据时，或一个完整的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请求进行缓冲。只有 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的接受过滤器，目前支持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的原始 </a:t>
            </a:r>
            <a:r>
              <a:rPr lang="en-US" altLang="zh-CN" dirty="0" smtClean="0"/>
              <a:t>TCP_DEFER_ACCEPT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的默认值是：</a:t>
            </a:r>
          </a:p>
          <a:p>
            <a:r>
              <a:rPr lang="en-US" altLang="zh-CN" dirty="0" err="1" smtClean="0"/>
              <a:t>AcceptFilter</a:t>
            </a:r>
            <a:r>
              <a:rPr lang="en-US" altLang="zh-CN" dirty="0" smtClean="0"/>
              <a:t> HTTP </a:t>
            </a:r>
            <a:r>
              <a:rPr lang="en-US" altLang="zh-CN" dirty="0" err="1" smtClean="0"/>
              <a:t>httpready</a:t>
            </a:r>
            <a:endParaRPr lang="en-US" altLang="zh-CN" dirty="0" smtClean="0"/>
          </a:p>
          <a:p>
            <a:r>
              <a:rPr lang="en-US" altLang="zh-CN" dirty="0" err="1" smtClean="0"/>
              <a:t>AcceptFilter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HTTPS </a:t>
            </a:r>
            <a:r>
              <a:rPr lang="en-US" altLang="zh-CN" dirty="0" err="1" smtClean="0"/>
              <a:t>dataready</a:t>
            </a:r>
            <a:endParaRPr lang="en-US" altLang="zh-CN" dirty="0" smtClean="0"/>
          </a:p>
          <a:p>
            <a:r>
              <a:rPr lang="en-US" altLang="zh-CN" dirty="0" err="1" smtClean="0"/>
              <a:t>httpready</a:t>
            </a:r>
            <a:r>
              <a:rPr lang="zh-CN" altLang="en-US" dirty="0" smtClean="0"/>
              <a:t>接受过滤器缓冲区在内核级别的整个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请求。一旦整个请求被接收时，内核，然后将其发送到服务器。有关详细信息，请参阅 </a:t>
            </a:r>
            <a:r>
              <a:rPr lang="en-US" altLang="zh-CN" dirty="0" err="1" smtClean="0"/>
              <a:t>accf_http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）手册页。由于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请求进行加密，只有 </a:t>
            </a:r>
            <a:r>
              <a:rPr lang="en-US" altLang="zh-CN" dirty="0" err="1" smtClean="0"/>
              <a:t>accf_data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）过滤器使用。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上的默认值：</a:t>
            </a:r>
          </a:p>
          <a:p>
            <a:r>
              <a:rPr lang="en-US" altLang="zh-CN" dirty="0" err="1" smtClean="0"/>
              <a:t>AcceptFilter</a:t>
            </a:r>
            <a:r>
              <a:rPr lang="en-US" altLang="zh-CN" dirty="0" smtClean="0"/>
              <a:t> HTTP </a:t>
            </a:r>
            <a:r>
              <a:rPr lang="zh-CN" altLang="en-US" dirty="0" smtClean="0"/>
              <a:t>数据</a:t>
            </a:r>
          </a:p>
          <a:p>
            <a:r>
              <a:rPr lang="en-US" altLang="zh-CN" dirty="0" err="1" smtClean="0"/>
              <a:t>AcceptFilter</a:t>
            </a:r>
            <a:r>
              <a:rPr lang="en-US" altLang="zh-CN" dirty="0" smtClean="0"/>
              <a:t> HTTPS </a:t>
            </a:r>
            <a:r>
              <a:rPr lang="zh-CN" altLang="en-US" dirty="0" smtClean="0"/>
              <a:t>数据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的的</a:t>
            </a:r>
            <a:r>
              <a:rPr lang="en-US" altLang="zh-CN" dirty="0" smtClean="0"/>
              <a:t>TCP_DEFER_ACCEPT</a:t>
            </a:r>
            <a:r>
              <a:rPr lang="zh-CN" altLang="en-US" dirty="0" smtClean="0"/>
              <a:t>不支持缓冲的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请求。除了</a:t>
            </a:r>
            <a:r>
              <a:rPr lang="en-US" altLang="zh-CN" dirty="0" smtClean="0"/>
              <a:t>??</a:t>
            </a:r>
            <a:r>
              <a:rPr lang="zh-CN" altLang="en-US" dirty="0" smtClean="0"/>
              <a:t>没有任何价值，使 </a:t>
            </a:r>
            <a:r>
              <a:rPr lang="en-US" altLang="zh-CN" dirty="0" smtClean="0"/>
              <a:t>TCP_DEFER_ACCEPT</a:t>
            </a:r>
            <a:r>
              <a:rPr lang="zh-CN" altLang="en-US" dirty="0" smtClean="0"/>
              <a:t>该侦听器。有关详细信息，请参阅</a:t>
            </a:r>
            <a:r>
              <a:rPr lang="en-US" altLang="zh-CN" dirty="0" smtClean="0"/>
              <a:t>Linux TCP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）手册页。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使用没有参数，将禁止任何接受该协议的过滤器。需要一台服务器发送数据，如</a:t>
            </a:r>
            <a:r>
              <a:rPr lang="en-US" altLang="zh-CN" dirty="0" smtClean="0"/>
              <a:t>NNTP</a:t>
            </a:r>
            <a:r>
              <a:rPr lang="zh-CN" altLang="en-US" dirty="0" smtClean="0"/>
              <a:t>协议，这是非常有用的：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AcceptFilter</a:t>
            </a:r>
            <a:r>
              <a:rPr lang="en-US" altLang="zh-CN" dirty="0" smtClean="0"/>
              <a:t> NNTP </a:t>
            </a:r>
            <a:r>
              <a:rPr lang="zh-CN" altLang="en-US" dirty="0" smtClean="0"/>
              <a:t>没有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25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824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97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3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06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88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75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27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40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92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06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TRACE_Method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（超文本传输）协议定义的一种协议调试方法，该方法会使服务器原样返回任意客户端请求的任何内容。</a:t>
            </a:r>
          </a:p>
          <a:p>
            <a:r>
              <a:rPr lang="en-US" altLang="zh-CN" dirty="0" smtClean="0"/>
              <a:t>TRACE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TRACK</a:t>
            </a:r>
            <a:r>
              <a:rPr lang="zh-CN" altLang="en-US" dirty="0" smtClean="0"/>
              <a:t>是用来调试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服务器连接的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方式。支持该方式的服务器存在跨站脚本漏洞，通常在描述各种浏览器缺陷的时候，把</a:t>
            </a:r>
            <a:r>
              <a:rPr lang="en-US" altLang="zh-CN" dirty="0" smtClean="0"/>
              <a:t>"Cross-Site-Tracing"</a:t>
            </a:r>
            <a:r>
              <a:rPr lang="zh-CN" altLang="en-US" dirty="0" smtClean="0"/>
              <a:t>简称为</a:t>
            </a:r>
            <a:r>
              <a:rPr lang="en-US" altLang="zh-CN" dirty="0" smtClean="0"/>
              <a:t>XST</a:t>
            </a:r>
            <a:r>
              <a:rPr lang="zh-CN" altLang="en-US" dirty="0" smtClean="0"/>
              <a:t>。攻击者可以利用此漏洞欺骗合法用户并得到他们的私人信息。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63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CGI(Common Gateway Interface)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技术中最重要的技术之一，有着不可替代的重要地位。</a:t>
            </a:r>
            <a:r>
              <a:rPr lang="en-US" altLang="zh-CN" dirty="0" smtClean="0"/>
              <a:t>CGI</a:t>
            </a:r>
            <a:r>
              <a:rPr lang="zh-CN" altLang="en-US" dirty="0" smtClean="0"/>
              <a:t>是外部应用程序</a:t>
            </a:r>
            <a:r>
              <a:rPr lang="en-US" altLang="zh-CN" dirty="0" smtClean="0"/>
              <a:t>(CGI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服务器之间的接口标准，是在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程序和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服务器之间传递信息的过程。</a:t>
            </a:r>
            <a:r>
              <a:rPr lang="en-US" altLang="zh-CN" dirty="0" smtClean="0"/>
              <a:t>CGI</a:t>
            </a:r>
            <a:r>
              <a:rPr lang="zh-CN" altLang="en-US" dirty="0" smtClean="0"/>
              <a:t>规范允许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服务器执行外部程序，并将它们的输出发送给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CGI</a:t>
            </a:r>
            <a:r>
              <a:rPr lang="zh-CN" altLang="en-US" dirty="0" smtClean="0"/>
              <a:t>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的一组简单的静态超媒体文档变成一个完整的新的交互式媒体。</a:t>
            </a:r>
            <a:endParaRPr lang="en-US" altLang="zh-CN" dirty="0" smtClean="0"/>
          </a:p>
          <a:p>
            <a:r>
              <a:rPr lang="zh-CN" altLang="en-US" dirty="0" smtClean="0"/>
              <a:t>一个实际例子</a:t>
            </a:r>
            <a:r>
              <a:rPr lang="en-US" altLang="zh-CN" dirty="0" smtClean="0"/>
              <a:t>:</a:t>
            </a:r>
            <a:r>
              <a:rPr lang="zh-CN" altLang="en-US" dirty="0" smtClean="0"/>
              <a:t>现在的个人主页上大部分都有一个留言本。留言本的工作是这样的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先由用户在客户端输入一些信息，如评论之类的东西。接着用户按一下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发布或提交</a:t>
            </a:r>
            <a:r>
              <a:rPr lang="en-US" altLang="zh-CN" dirty="0" smtClean="0"/>
              <a:t>”(</a:t>
            </a:r>
            <a:r>
              <a:rPr lang="zh-CN" altLang="en-US" dirty="0" smtClean="0"/>
              <a:t>到目前为止工作都在客户端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，浏览器把这些信息传送到服务器的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目录下特定的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程序中，于是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程序在服务器上按照预定的方法进行处理。在本例中就是把用户提交的信息存入指定的文件中。然后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程序给客户端发送一个信息，表示请求的任务已经结束。此时用户在浏览器里将看到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留言结束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的字样，整个过程结束。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en-US" dirty="0" smtClean="0"/>
              <a:t>可以用任何一种语言编写，只要这种语言具有标准输入、输出和环境变量。对初学者来说，最好选用易于归档和能有效表示大量数据结构的语言，例如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环境中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· Perl (Practical Extraction and Report Language)</a:t>
            </a:r>
          </a:p>
          <a:p>
            <a:r>
              <a:rPr lang="en-US" altLang="zh-CN" dirty="0" smtClean="0"/>
              <a:t>· Bourne Shell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Tcl</a:t>
            </a:r>
            <a:r>
              <a:rPr lang="en-US" altLang="zh-CN" dirty="0" smtClean="0"/>
              <a:t> (Tool Command Language)</a:t>
            </a:r>
          </a:p>
          <a:p>
            <a:r>
              <a:rPr lang="en-US" altLang="zh-CN" dirty="0" smtClean="0"/>
              <a:t>· PHP(Hypertext Preprocessor))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语言有较强的平台无关性，所以也是编写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程序的首选。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7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34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7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46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17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640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8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14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283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005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379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9840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86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2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81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485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里非常有用，它将文件进行排序，并将排序结果标准输出。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命令既可以从特定的文件，也可以从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中获取输入。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-n</a:t>
            </a:r>
            <a:r>
              <a:rPr lang="zh-CN" altLang="en-US" dirty="0" smtClean="0"/>
              <a:t>：依照数值的大小排序； </a:t>
            </a:r>
            <a:endParaRPr lang="en-US" altLang="zh-CN" dirty="0" smtClean="0"/>
          </a:p>
          <a:p>
            <a:r>
              <a:rPr lang="en-US" altLang="zh-CN" dirty="0" smtClean="0"/>
              <a:t>-r</a:t>
            </a:r>
            <a:r>
              <a:rPr lang="zh-CN" altLang="en-US" dirty="0" smtClean="0"/>
              <a:t>：以相反的顺序来排序；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用于报告或忽略文件中的重复行，一般与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rt命令"/>
              </a:rPr>
              <a:t>sort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命令结合使用。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-c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--count</a:t>
            </a:r>
            <a:r>
              <a:rPr lang="zh-CN" altLang="en-US" dirty="0" smtClean="0"/>
              <a:t>：在每列旁边显示该行重复出现的次数；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833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588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3381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，代表最后一个域（字段）。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029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1918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3975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466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0458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regular expression(RE) and print out the 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，全面搜索正则表达式并把行打印出来）是一种强大的文本搜索工具，它能使用正则表达式搜索文本，并把匹配的行打印出来。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="1" dirty="0" smtClean="0"/>
              <a:t>-</a:t>
            </a:r>
            <a:r>
              <a:rPr lang="en-US" altLang="zh-CN" b="1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忽略字符大小写的差别。</a:t>
            </a:r>
            <a:endParaRPr lang="en-US" altLang="zh-CN" dirty="0" smtClean="0"/>
          </a:p>
          <a:p>
            <a:r>
              <a:rPr lang="en-US" altLang="zh-CN" b="1" dirty="0" smtClean="0"/>
              <a:t>-E</a:t>
            </a:r>
            <a:r>
              <a:rPr lang="zh-CN" altLang="en-US" dirty="0" smtClean="0"/>
              <a:t> 将范本样式为延伸的普通表示法来使用，意味着使用能使用扩展正则表达式。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4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013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71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792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26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17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25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1/24/2019 10:14 AM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>
                <a:solidFill>
                  <a:schemeClr val="bg1"/>
                </a:solidFill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ngsen.com.cn/list.php?catid-74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so.com/doc/5904938-6117840.html" TargetMode="External"/><Relationship Id="rId3" Type="http://schemas.openxmlformats.org/officeDocument/2006/relationships/hyperlink" Target="https://baike.so.com/doc/4487696-4696885.html" TargetMode="External"/><Relationship Id="rId7" Type="http://schemas.openxmlformats.org/officeDocument/2006/relationships/hyperlink" Target="https://baike.so.com/doc/1790119-189299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so.com/doc/5106225-5334848.html" TargetMode="External"/><Relationship Id="rId5" Type="http://schemas.openxmlformats.org/officeDocument/2006/relationships/hyperlink" Target="https://baike.so.com/doc/5131891-5361327.html" TargetMode="External"/><Relationship Id="rId4" Type="http://schemas.openxmlformats.org/officeDocument/2006/relationships/hyperlink" Target="https://baike.so.com/doc/2023291-2141001.html" TargetMode="External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2711451" y="3728369"/>
            <a:ext cx="6804025" cy="1932879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64C100"/>
                </a:solidFill>
                <a:cs typeface="Adobe 黑体 Std R"/>
              </a:rPr>
              <a:t>中间件安全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>(</a:t>
            </a:r>
            <a:r>
              <a:rPr lang="zh-CN" altLang="en-US" sz="4800" b="1" dirty="0">
                <a:solidFill>
                  <a:srgbClr val="64C100"/>
                </a:solidFill>
                <a:cs typeface="Adobe 黑体 Std R"/>
              </a:rPr>
              <a:t>一）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主讲：</a:t>
            </a:r>
            <a:r>
              <a:rPr lang="en-US" altLang="zh-CN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Gnosis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zh-CN" altLang="en-US" b="1" dirty="0"/>
              <a:t> 隐藏</a:t>
            </a:r>
            <a:r>
              <a:rPr lang="en-US" altLang="zh-CN" b="1" dirty="0"/>
              <a:t>Apache </a:t>
            </a:r>
            <a:r>
              <a:rPr lang="zh-CN" altLang="en-US" b="1" dirty="0"/>
              <a:t>版本信息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600" b="1" dirty="0"/>
              <a:t>为了阻止这个，需要在</a:t>
            </a:r>
            <a:r>
              <a:rPr lang="en-US" altLang="zh-CN" sz="1600" b="1" dirty="0" err="1"/>
              <a:t>httpd.conf</a:t>
            </a:r>
            <a:r>
              <a:rPr lang="zh-CN" altLang="en-US" sz="1600" b="1" dirty="0"/>
              <a:t>设置</a:t>
            </a:r>
            <a:r>
              <a:rPr lang="en-US" altLang="zh-CN" sz="1600" b="1" dirty="0" err="1"/>
              <a:t>ServerTokens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Prod</a:t>
            </a:r>
            <a:r>
              <a:rPr lang="zh-CN" altLang="en-US" sz="1600" b="1" dirty="0"/>
              <a:t>，这会在响应头中显示“</a:t>
            </a:r>
            <a:r>
              <a:rPr lang="en-US" altLang="zh-CN" sz="1600" b="1" dirty="0" err="1"/>
              <a:t>Server:Apache</a:t>
            </a:r>
            <a:r>
              <a:rPr lang="en-US" altLang="zh-CN" sz="1600" b="1" dirty="0"/>
              <a:t>”</a:t>
            </a:r>
            <a:r>
              <a:rPr lang="zh-CN" altLang="en-US" sz="1600" b="1" dirty="0"/>
              <a:t>而不包含任何的版本信息。</a:t>
            </a:r>
            <a:br>
              <a:rPr lang="zh-CN" altLang="en-US" sz="1600" b="1" dirty="0"/>
            </a:br>
            <a:r>
              <a:rPr lang="zh-CN" altLang="en-US" sz="1200" b="1" dirty="0"/>
              <a:t/>
            </a:r>
            <a:br>
              <a:rPr lang="zh-CN" altLang="en-US" sz="1200" b="1" dirty="0"/>
            </a:br>
            <a:r>
              <a:rPr lang="en-US" altLang="zh-CN" sz="1400" b="1" dirty="0"/>
              <a:t>1.# vi </a:t>
            </a:r>
            <a:r>
              <a:rPr lang="en-US" altLang="zh-CN" sz="1400" b="1" dirty="0" err="1"/>
              <a:t>httpd.conf</a:t>
            </a:r>
            <a:r>
              <a:rPr lang="en-US" altLang="zh-CN" sz="1400" b="1" dirty="0"/>
              <a:t/>
            </a:r>
            <a:br>
              <a:rPr lang="en-US" altLang="zh-CN" sz="1400" b="1" dirty="0"/>
            </a:br>
            <a:r>
              <a:rPr lang="en-US" altLang="zh-CN" sz="1400" b="1" dirty="0"/>
              <a:t>2.ServerTokens Prod</a:t>
            </a:r>
            <a:br>
              <a:rPr lang="en-US" altLang="zh-CN" sz="1400" b="1" dirty="0"/>
            </a:br>
            <a:r>
              <a:rPr lang="zh-CN" altLang="en-US" sz="1400" b="1" dirty="0"/>
              <a:t>下面是</a:t>
            </a:r>
            <a:r>
              <a:rPr lang="en-US" altLang="zh-CN" sz="1400" b="1" dirty="0" err="1"/>
              <a:t>ServerTokens</a:t>
            </a:r>
            <a:r>
              <a:rPr lang="zh-CN" altLang="en-US" sz="1400" b="1" dirty="0"/>
              <a:t>的一些可能的赋值：</a:t>
            </a:r>
            <a:br>
              <a:rPr lang="zh-CN" altLang="en-US" sz="1400" b="1" dirty="0"/>
            </a:br>
            <a:r>
              <a:rPr lang="en-US" altLang="zh-CN" sz="1400" b="1" dirty="0" err="1"/>
              <a:t>ServerTokens</a:t>
            </a:r>
            <a:r>
              <a:rPr lang="en-US" altLang="zh-CN" sz="1400" b="1" dirty="0"/>
              <a:t> Prod </a:t>
            </a:r>
            <a:r>
              <a:rPr lang="zh-CN" altLang="en-US" sz="1400" b="1" dirty="0"/>
              <a:t>显示“</a:t>
            </a:r>
            <a:r>
              <a:rPr lang="en-US" altLang="zh-CN" sz="1400" b="1" dirty="0"/>
              <a:t>Server: Apache”</a:t>
            </a:r>
            <a:br>
              <a:rPr lang="en-US" altLang="zh-CN" sz="1400" b="1" dirty="0"/>
            </a:br>
            <a:r>
              <a:rPr lang="en-US" altLang="zh-CN" sz="1400" b="1" dirty="0" err="1"/>
              <a:t>ServerTokens</a:t>
            </a:r>
            <a:r>
              <a:rPr lang="en-US" altLang="zh-CN" sz="1400" b="1" dirty="0"/>
              <a:t> Major </a:t>
            </a:r>
            <a:r>
              <a:rPr lang="zh-CN" altLang="en-US" sz="1400" b="1" dirty="0"/>
              <a:t>显示 “</a:t>
            </a:r>
            <a:r>
              <a:rPr lang="en-US" altLang="zh-CN" sz="1400" b="1" dirty="0"/>
              <a:t>Server: Apache/2″</a:t>
            </a:r>
            <a:br>
              <a:rPr lang="en-US" altLang="zh-CN" sz="1400" b="1" dirty="0"/>
            </a:br>
            <a:r>
              <a:rPr lang="en-US" altLang="zh-CN" sz="1400" b="1" dirty="0" err="1"/>
              <a:t>ServerTokens</a:t>
            </a:r>
            <a:r>
              <a:rPr lang="en-US" altLang="zh-CN" sz="1400" b="1" dirty="0"/>
              <a:t> Minor </a:t>
            </a:r>
            <a:r>
              <a:rPr lang="zh-CN" altLang="en-US" sz="1400" b="1" dirty="0"/>
              <a:t>显示“</a:t>
            </a:r>
            <a:r>
              <a:rPr lang="en-US" altLang="zh-CN" sz="1400" b="1" dirty="0"/>
              <a:t>Server: Apache/2.2″</a:t>
            </a:r>
            <a:br>
              <a:rPr lang="en-US" altLang="zh-CN" sz="1400" b="1" dirty="0"/>
            </a:br>
            <a:r>
              <a:rPr lang="en-US" altLang="zh-CN" sz="1400" b="1" dirty="0" err="1"/>
              <a:t>ServerTokens</a:t>
            </a:r>
            <a:r>
              <a:rPr lang="en-US" altLang="zh-CN" sz="1400" b="1" dirty="0"/>
              <a:t> Min </a:t>
            </a:r>
            <a:r>
              <a:rPr lang="zh-CN" altLang="en-US" sz="1400" b="1" dirty="0"/>
              <a:t>显示“</a:t>
            </a:r>
            <a:r>
              <a:rPr lang="en-US" altLang="zh-CN" sz="1400" b="1" dirty="0"/>
              <a:t>Server: Apache/2.2.17″</a:t>
            </a:r>
            <a:br>
              <a:rPr lang="en-US" altLang="zh-CN" sz="1400" b="1" dirty="0"/>
            </a:br>
            <a:r>
              <a:rPr lang="en-US" altLang="zh-CN" sz="1400" b="1" dirty="0" err="1"/>
              <a:t>ServerTokens</a:t>
            </a:r>
            <a:r>
              <a:rPr lang="en-US" altLang="zh-CN" sz="1400" b="1" dirty="0"/>
              <a:t> OS </a:t>
            </a:r>
            <a:r>
              <a:rPr lang="zh-CN" altLang="en-US" sz="1400" b="1" dirty="0"/>
              <a:t>显示 “</a:t>
            </a:r>
            <a:r>
              <a:rPr lang="en-US" altLang="zh-CN" sz="1400" b="1" dirty="0"/>
              <a:t>Server: Apache/2.2.17 (Unix)”</a:t>
            </a:r>
            <a:br>
              <a:rPr lang="en-US" altLang="zh-CN" sz="1400" b="1" dirty="0"/>
            </a:br>
            <a:r>
              <a:rPr lang="en-US" altLang="zh-CN" sz="1400" b="1" dirty="0" err="1"/>
              <a:t>ServerTokens</a:t>
            </a:r>
            <a:r>
              <a:rPr lang="en-US" altLang="zh-CN" sz="1400" b="1" dirty="0"/>
              <a:t> Full </a:t>
            </a:r>
            <a:r>
              <a:rPr lang="zh-CN" altLang="en-US" sz="1400" b="1" dirty="0"/>
              <a:t>显示 “</a:t>
            </a:r>
            <a:r>
              <a:rPr lang="en-US" altLang="zh-CN" sz="1400" b="1" dirty="0"/>
              <a:t>Server: Apache/2.2.17 (Unix) PHP/5.3.5″ (</a:t>
            </a:r>
            <a:r>
              <a:rPr lang="zh-CN" altLang="en-US" sz="1400" b="1" dirty="0"/>
              <a:t>如果你这指定任何的值，这个是默认的返回信息</a:t>
            </a:r>
            <a:r>
              <a:rPr lang="en-US" altLang="zh-CN" sz="1400" b="1" dirty="0"/>
              <a:t>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CAFE029-DFA0-4473-8606-7562E997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5013176"/>
            <a:ext cx="4236683" cy="14122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3ADDBBE-407A-48D8-B252-B92451C0EB38}"/>
              </a:ext>
            </a:extLst>
          </p:cNvPr>
          <p:cNvSpPr txBox="1"/>
          <p:nvPr/>
        </p:nvSpPr>
        <p:spPr>
          <a:xfrm>
            <a:off x="3431704" y="5246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未更改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3EEC74C-A144-410A-901D-091F57DE7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5133840"/>
            <a:ext cx="5163263" cy="12237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DCCD72B-5E27-4B2B-B097-3D00D5EC9B27}"/>
              </a:ext>
            </a:extLst>
          </p:cNvPr>
          <p:cNvSpPr txBox="1"/>
          <p:nvPr/>
        </p:nvSpPr>
        <p:spPr>
          <a:xfrm>
            <a:off x="9480376" y="5431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更改后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C8485F2-C3BA-43F3-BF22-1670DB7B5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536" y="2132241"/>
            <a:ext cx="6022142" cy="1850086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xmlns="" id="{1D2CE02D-A266-4724-96CC-CDE4EE270618}"/>
              </a:ext>
            </a:extLst>
          </p:cNvPr>
          <p:cNvSpPr/>
          <p:nvPr/>
        </p:nvSpPr>
        <p:spPr>
          <a:xfrm>
            <a:off x="5735960" y="3068960"/>
            <a:ext cx="720080" cy="360040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54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 err="1"/>
              <a:t>ServerRoot</a:t>
            </a:r>
            <a:r>
              <a:rPr lang="zh-CN" altLang="en-US" sz="2000" dirty="0"/>
              <a:t>用于指定守护进程</a:t>
            </a:r>
            <a:r>
              <a:rPr lang="en-US" altLang="zh-CN" sz="2000" dirty="0" err="1"/>
              <a:t>httpd</a:t>
            </a:r>
            <a:r>
              <a:rPr lang="zh-CN" altLang="en-US" sz="2000" dirty="0"/>
              <a:t>的运行目录，</a:t>
            </a:r>
            <a:r>
              <a:rPr lang="en-US" altLang="zh-CN" sz="2000" dirty="0" err="1"/>
              <a:t>httpd</a:t>
            </a:r>
            <a:r>
              <a:rPr lang="zh-CN" altLang="en-US" sz="2000" dirty="0"/>
              <a:t>在启动之后将自动将进程的当前目录改变为这个目录，因此如果设置文件中指定的文件或目录是相对路径，那么真实路径就位于这个</a:t>
            </a:r>
            <a:r>
              <a:rPr lang="en-US" altLang="zh-CN" sz="2000" dirty="0" err="1" smtClean="0"/>
              <a:t>ServerRoot</a:t>
            </a:r>
            <a:r>
              <a:rPr lang="zh-CN" altLang="en-US" sz="2000" dirty="0"/>
              <a:t>定义的路径之下</a:t>
            </a:r>
            <a:r>
              <a:rPr lang="zh-CN" altLang="en-US" dirty="0"/>
              <a:t>。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u="sng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BFFDFC1-B166-4B4B-BCCB-C87B8142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848890"/>
            <a:ext cx="9419048" cy="27428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AC7ACA-0D2F-4F7D-B155-2C2D4D4F347C}"/>
              </a:ext>
            </a:extLst>
          </p:cNvPr>
          <p:cNvSpPr txBox="1"/>
          <p:nvPr/>
        </p:nvSpPr>
        <p:spPr>
          <a:xfrm>
            <a:off x="4727848" y="50131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路径的结尾不要添加斜线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4AB2BC0-279D-4779-B28D-F76FBF0A4E1F}"/>
              </a:ext>
            </a:extLst>
          </p:cNvPr>
          <p:cNvSpPr txBox="1"/>
          <p:nvPr/>
        </p:nvSpPr>
        <p:spPr>
          <a:xfrm>
            <a:off x="2927648" y="3356992"/>
            <a:ext cx="672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ServerRoot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指出服务器保存其配置、出错和日志文件等的根目录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6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 err="1"/>
              <a:t>PidFile</a:t>
            </a:r>
            <a:r>
              <a:rPr lang="zh-CN" altLang="en-US" sz="1800" dirty="0"/>
              <a:t>指定的文件将记录</a:t>
            </a:r>
            <a:r>
              <a:rPr lang="en-US" altLang="zh-CN" sz="1800" dirty="0" err="1"/>
              <a:t>httpd</a:t>
            </a:r>
            <a:r>
              <a:rPr lang="zh-CN" altLang="en-US" sz="1800" dirty="0"/>
              <a:t>守护进程的进程号，由于</a:t>
            </a:r>
            <a:r>
              <a:rPr lang="en-US" altLang="zh-CN" sz="1800" dirty="0" err="1"/>
              <a:t>httpd</a:t>
            </a:r>
            <a:r>
              <a:rPr lang="zh-CN" altLang="en-US" sz="1800" dirty="0"/>
              <a:t>能自动复制其自身，因此系统中有多个</a:t>
            </a:r>
            <a:r>
              <a:rPr lang="en-US" altLang="zh-CN" sz="1800" dirty="0" err="1"/>
              <a:t>httpd</a:t>
            </a:r>
            <a:r>
              <a:rPr lang="zh-CN" altLang="en-US" sz="1800" dirty="0"/>
              <a:t>进程，但只有一个进程为最初启动的进程，它为其他进程的父进程，对这个进程发送信号将影响所有的</a:t>
            </a:r>
            <a:r>
              <a:rPr lang="en-US" altLang="zh-CN" sz="1800" dirty="0" err="1"/>
              <a:t>httpd</a:t>
            </a:r>
            <a:r>
              <a:rPr lang="zh-CN" altLang="en-US" sz="1800" dirty="0"/>
              <a:t>进程。</a:t>
            </a:r>
            <a:r>
              <a:rPr lang="en-US" altLang="zh-CN" sz="1800" dirty="0" err="1"/>
              <a:t>PidFILE</a:t>
            </a:r>
            <a:r>
              <a:rPr lang="zh-CN" altLang="en-US" sz="1800" dirty="0"/>
              <a:t>定义的文件中就记录</a:t>
            </a:r>
            <a:r>
              <a:rPr lang="en-US" altLang="zh-CN" sz="1800" dirty="0" err="1"/>
              <a:t>httpd</a:t>
            </a:r>
            <a:r>
              <a:rPr lang="zh-CN" altLang="en-US" sz="1800" dirty="0"/>
              <a:t>父进程的进程号</a:t>
            </a:r>
            <a:endParaRPr lang="en-US" altLang="zh-CN" sz="1800" u="sng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6E3CE40-2012-4CA8-B080-5ED18B15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047" y="2341116"/>
            <a:ext cx="7761905" cy="39619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0C6F1FA-AB82-4F3D-A680-0D9EE266C8A8}"/>
              </a:ext>
            </a:extLst>
          </p:cNvPr>
          <p:cNvSpPr txBox="1"/>
          <p:nvPr/>
        </p:nvSpPr>
        <p:spPr>
          <a:xfrm>
            <a:off x="5303912" y="328498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PidFile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记录服务器启动进程号的文件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8BE067E-2332-4160-9EFF-3343888AE238}"/>
              </a:ext>
            </a:extLst>
          </p:cNvPr>
          <p:cNvSpPr txBox="1"/>
          <p:nvPr/>
        </p:nvSpPr>
        <p:spPr>
          <a:xfrm>
            <a:off x="5015880" y="44371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Timeout:</a:t>
            </a:r>
            <a:r>
              <a:rPr lang="zh-CN" altLang="en-US" dirty="0">
                <a:solidFill>
                  <a:srgbClr val="FF0000"/>
                </a:solidFill>
              </a:rPr>
              <a:t>接收和发送前超时秒数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5E43615-F4CE-4268-9CF3-89363D281E4F}"/>
              </a:ext>
            </a:extLst>
          </p:cNvPr>
          <p:cNvSpPr txBox="1"/>
          <p:nvPr/>
        </p:nvSpPr>
        <p:spPr>
          <a:xfrm>
            <a:off x="4439816" y="5401029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KeepAlive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是否允许稳固的连接（每个连接有多个请求），设为</a:t>
            </a:r>
            <a:r>
              <a:rPr lang="en-US" altLang="zh-CN" dirty="0">
                <a:solidFill>
                  <a:srgbClr val="FF0000"/>
                </a:solidFill>
              </a:rPr>
              <a:t>"Off"</a:t>
            </a:r>
            <a:r>
              <a:rPr lang="zh-CN" altLang="en-US" dirty="0">
                <a:solidFill>
                  <a:srgbClr val="FF0000"/>
                </a:solidFill>
              </a:rPr>
              <a:t>则停用。</a:t>
            </a:r>
          </a:p>
        </p:txBody>
      </p:sp>
    </p:spTree>
    <p:extLst>
      <p:ext uri="{BB962C8B-B14F-4D97-AF65-F5344CB8AC3E}">
        <p14:creationId xmlns:p14="http://schemas.microsoft.com/office/powerpoint/2010/main" val="7399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4944244" cy="5455340"/>
          </a:xfr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800" dirty="0">
              <a:solidFill>
                <a:srgbClr val="FF0000"/>
              </a:solidFill>
            </a:endParaRPr>
          </a:p>
          <a:p>
            <a:r>
              <a:rPr lang="en-US" altLang="zh-CN" sz="1800" dirty="0" err="1"/>
              <a:t>MaxKeepAliveRequests</a:t>
            </a:r>
            <a:r>
              <a:rPr lang="en-US" altLang="zh-CN" sz="1800" dirty="0"/>
              <a:t>:</a:t>
            </a:r>
            <a:r>
              <a:rPr lang="zh-CN" altLang="en-US" sz="1800" dirty="0" smtClean="0"/>
              <a:t>允许持久连接的请求数。</a:t>
            </a:r>
            <a:r>
              <a:rPr lang="zh-CN" altLang="en-US" sz="1800" dirty="0"/>
              <a:t>设置为</a:t>
            </a:r>
            <a:r>
              <a:rPr lang="en-US" altLang="zh-CN" sz="1800" dirty="0"/>
              <a:t>0</a:t>
            </a:r>
            <a:r>
              <a:rPr lang="zh-CN" altLang="en-US" sz="1800" dirty="0"/>
              <a:t>，允许无限数量</a:t>
            </a:r>
            <a:r>
              <a:rPr lang="zh-CN" altLang="en-US" sz="1800" dirty="0" smtClean="0"/>
              <a:t>。建议把</a:t>
            </a:r>
            <a:r>
              <a:rPr lang="zh-CN" altLang="en-US" sz="1800" dirty="0"/>
              <a:t>这个数字保持在最高，以达到最大的</a:t>
            </a:r>
            <a:r>
              <a:rPr lang="zh-CN" altLang="en-US" sz="1800" dirty="0" smtClean="0"/>
              <a:t>性能。</a:t>
            </a:r>
            <a:endParaRPr lang="zh-CN" altLang="en-US" sz="1800" dirty="0"/>
          </a:p>
          <a:p>
            <a:r>
              <a:rPr lang="en-US" altLang="zh-CN" sz="1800" dirty="0" err="1"/>
              <a:t>KeepAliveTimeout</a:t>
            </a:r>
            <a:r>
              <a:rPr lang="en-US" altLang="zh-CN" sz="1800" dirty="0"/>
              <a:t>:</a:t>
            </a:r>
            <a:r>
              <a:rPr lang="zh-CN" altLang="en-US" sz="1800" dirty="0"/>
              <a:t>等待下一个请求的秒</a:t>
            </a:r>
            <a:r>
              <a:rPr lang="zh-CN" altLang="en-US" sz="1800" dirty="0" smtClean="0"/>
              <a:t>数相同</a:t>
            </a:r>
            <a:r>
              <a:rPr lang="zh-CN" altLang="en-US" sz="1800" dirty="0"/>
              <a:t>的客户端在同一连</a:t>
            </a:r>
            <a:r>
              <a:rPr lang="zh-CN" altLang="en-US" sz="1800" dirty="0" smtClean="0"/>
              <a:t>接上。</a:t>
            </a:r>
            <a:endParaRPr lang="zh-CN" altLang="en-US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7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# #</a:t>
            </a:r>
            <a:r>
              <a:rPr lang="zh-CN" altLang="en-US" sz="1800" dirty="0"/>
              <a:t>服务器池大小调节</a:t>
            </a:r>
            <a:r>
              <a:rPr lang="en-US" altLang="zh-CN" sz="1800" dirty="0"/>
              <a:t>(MPM</a:t>
            </a:r>
            <a:r>
              <a:rPr lang="zh-CN" altLang="en-US" sz="1800" dirty="0"/>
              <a:t>特定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smtClean="0"/>
              <a:t># </a:t>
            </a:r>
            <a:r>
              <a:rPr lang="en-US" altLang="zh-CN" sz="1800" dirty="0" err="1" smtClean="0"/>
              <a:t>prefork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MPM     </a:t>
            </a:r>
            <a:r>
              <a:rPr lang="zh-CN" altLang="en-US" sz="1800" dirty="0"/>
              <a:t>（多处理模块）</a:t>
            </a:r>
            <a:endParaRPr lang="en-US" altLang="zh-CN" sz="1800" dirty="0"/>
          </a:p>
          <a:p>
            <a:r>
              <a:rPr lang="en-US" altLang="zh-CN" sz="1800" dirty="0" err="1"/>
              <a:t>StartServers</a:t>
            </a:r>
            <a:r>
              <a:rPr lang="en-US" altLang="zh-CN" sz="1800" dirty="0"/>
              <a:t>:</a:t>
            </a:r>
            <a:r>
              <a:rPr lang="zh-CN" altLang="en-US" sz="1800" dirty="0"/>
              <a:t>启动服务器进程的数量</a:t>
            </a:r>
          </a:p>
          <a:p>
            <a:r>
              <a:rPr lang="en-US" altLang="zh-CN" sz="1800" dirty="0" err="1" smtClean="0"/>
              <a:t>MinSpareServers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空闲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服务进程</a:t>
            </a:r>
            <a:r>
              <a:rPr lang="zh-CN" altLang="en-US" sz="1800" dirty="0"/>
              <a:t>的最</a:t>
            </a:r>
            <a:r>
              <a:rPr lang="zh-CN" altLang="en-US" sz="1800" dirty="0" smtClean="0"/>
              <a:t>小数</a:t>
            </a:r>
            <a:endParaRPr lang="zh-CN" altLang="en-US" sz="1800" dirty="0"/>
          </a:p>
          <a:p>
            <a:r>
              <a:rPr lang="en-US" altLang="zh-CN" sz="1800" dirty="0" err="1" smtClean="0"/>
              <a:t>MaxSpareServers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空闲</a:t>
            </a:r>
            <a:r>
              <a:rPr lang="zh-CN" altLang="en-US" sz="1800" dirty="0"/>
              <a:t>的最大</a:t>
            </a:r>
            <a:r>
              <a:rPr lang="zh-CN" altLang="en-US" sz="1800" dirty="0" smtClean="0"/>
              <a:t>服务进程</a:t>
            </a:r>
            <a:r>
              <a:rPr lang="zh-CN" altLang="en-US" sz="1800" dirty="0"/>
              <a:t>数</a:t>
            </a:r>
          </a:p>
          <a:p>
            <a:r>
              <a:rPr lang="en-US" altLang="zh-CN" sz="1800" dirty="0" err="1" smtClean="0"/>
              <a:t>ServerLimit</a:t>
            </a:r>
            <a:r>
              <a:rPr lang="en-US" altLang="zh-CN" sz="1800" dirty="0"/>
              <a:t>:</a:t>
            </a:r>
            <a:r>
              <a:rPr lang="zh-CN" altLang="en-US" sz="1800" dirty="0"/>
              <a:t>对</a:t>
            </a:r>
            <a:r>
              <a:rPr lang="en-US" altLang="zh-CN" sz="1800" dirty="0" err="1" smtClean="0"/>
              <a:t>MaxClients</a:t>
            </a:r>
            <a:r>
              <a:rPr lang="zh-CN" altLang="en-US" sz="1800" dirty="0" smtClean="0"/>
              <a:t>生命周期</a:t>
            </a:r>
            <a:r>
              <a:rPr lang="zh-CN" altLang="en-US" sz="1800" dirty="0"/>
              <a:t>最大值</a:t>
            </a:r>
          </a:p>
          <a:p>
            <a:r>
              <a:rPr lang="en-US" altLang="zh-CN" sz="1800" dirty="0" err="1" smtClean="0"/>
              <a:t>MaxClients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客户端进程</a:t>
            </a:r>
            <a:r>
              <a:rPr lang="zh-CN" altLang="en-US" sz="1800" dirty="0"/>
              <a:t>的最</a:t>
            </a:r>
            <a:r>
              <a:rPr lang="zh-CN" altLang="en-US" sz="1800" dirty="0" smtClean="0"/>
              <a:t>大数</a:t>
            </a:r>
            <a:endParaRPr lang="zh-CN" altLang="en-US" sz="1800" dirty="0"/>
          </a:p>
          <a:p>
            <a:r>
              <a:rPr lang="en-US" altLang="zh-CN" sz="1800" dirty="0" err="1" smtClean="0"/>
              <a:t>MaxRequestsPerChild</a:t>
            </a:r>
            <a:r>
              <a:rPr lang="en-US" altLang="zh-CN" sz="1800" dirty="0"/>
              <a:t>:</a:t>
            </a:r>
            <a:r>
              <a:rPr lang="zh-CN" altLang="en-US" sz="1800" dirty="0"/>
              <a:t>服务器进程服务的请求的最大</a:t>
            </a:r>
            <a:r>
              <a:rPr lang="zh-CN" altLang="en-US" sz="1800" dirty="0" smtClean="0"/>
              <a:t>数量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43036DB-BA46-49D3-978C-F5B33D48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980728"/>
            <a:ext cx="6120680" cy="20518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142C674-1112-472A-9FA7-E0400E97E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51" y="3222242"/>
            <a:ext cx="6057673" cy="31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侦听特定的</a:t>
            </a:r>
            <a:r>
              <a:rPr lang="en-US" altLang="zh-CN" dirty="0"/>
              <a:t>IP</a:t>
            </a:r>
            <a:r>
              <a:rPr lang="zh-CN" altLang="en-US" dirty="0"/>
              <a:t>地址或端口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                   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                        </a:t>
            </a:r>
            <a:r>
              <a:rPr lang="zh-CN" altLang="en-US" sz="2000" dirty="0">
                <a:solidFill>
                  <a:srgbClr val="FF0000"/>
                </a:solidFill>
              </a:rPr>
              <a:t>动态支持模块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6A6FB04-8C10-4E08-B630-09182D5B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454596"/>
            <a:ext cx="6009524" cy="20761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4FD4976-8B1D-46DC-B914-C13499B3F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37" y="2276872"/>
            <a:ext cx="4602968" cy="39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4872236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             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zh-CN" sz="1800" dirty="0"/>
              <a:t>运行</a:t>
            </a:r>
            <a:r>
              <a:rPr lang="en-US" altLang="zh-CN" sz="1800" dirty="0" err="1"/>
              <a:t>httpd</a:t>
            </a:r>
            <a:r>
              <a:rPr lang="zh-CN" altLang="zh-CN" sz="1800" dirty="0"/>
              <a:t>服务的用户和组，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zh-CN" sz="1800" dirty="0"/>
              <a:t>主要是给网站应用降权的。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zh-CN" sz="1800" dirty="0"/>
              <a:t>建议创建一个</a:t>
            </a:r>
            <a:r>
              <a:rPr lang="en-US" altLang="zh-CN" sz="1800" dirty="0"/>
              <a:t>www</a:t>
            </a:r>
            <a:r>
              <a:rPr lang="zh-CN" altLang="zh-CN" sz="1800" dirty="0"/>
              <a:t>用户。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zh-CN" sz="1800" dirty="0"/>
              <a:t>当然你可以使用</a:t>
            </a:r>
            <a:r>
              <a:rPr lang="en-US" altLang="zh-CN" sz="1800" dirty="0"/>
              <a:t>apache</a:t>
            </a:r>
            <a:r>
              <a:rPr lang="zh-CN" altLang="zh-CN" sz="1800" dirty="0"/>
              <a:t>这种用户，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zh-CN" sz="1800" dirty="0"/>
              <a:t>前提是要存在。</a:t>
            </a:r>
            <a:r>
              <a:rPr lang="en-US" altLang="zh-CN" sz="1800" dirty="0"/>
              <a:t>apache</a:t>
            </a:r>
            <a:r>
              <a:rPr lang="zh-CN" altLang="zh-CN" sz="1800" dirty="0"/>
              <a:t>默认是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zh-CN" sz="1800" dirty="0"/>
              <a:t>用</a:t>
            </a:r>
            <a:r>
              <a:rPr lang="en-US" altLang="zh-CN" sz="1800" dirty="0"/>
              <a:t>daemon</a:t>
            </a:r>
            <a:r>
              <a:rPr lang="zh-CN" altLang="zh-CN" sz="1800" dirty="0"/>
              <a:t>来运行的，建议降权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AC69C49-FBF3-402D-ACB9-B9737A00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51" y="1482323"/>
            <a:ext cx="6342857" cy="46666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83BDEE2-1250-447A-9199-95F8D5CF9DAA}"/>
              </a:ext>
            </a:extLst>
          </p:cNvPr>
          <p:cNvSpPr txBox="1"/>
          <p:nvPr/>
        </p:nvSpPr>
        <p:spPr>
          <a:xfrm>
            <a:off x="5729807" y="198884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从配置目录中加载配置文件</a:t>
            </a:r>
            <a:r>
              <a:rPr lang="en-US" altLang="zh-CN" dirty="0">
                <a:solidFill>
                  <a:srgbClr val="FF0000"/>
                </a:solidFill>
              </a:rPr>
              <a:t>" / 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 / </a:t>
            </a:r>
            <a:r>
              <a:rPr lang="en-US" altLang="zh-CN" dirty="0" err="1">
                <a:solidFill>
                  <a:srgbClr val="FF0000"/>
                </a:solidFill>
              </a:rPr>
              <a:t>httpd</a:t>
            </a:r>
            <a:r>
              <a:rPr lang="en-US" altLang="zh-CN" dirty="0">
                <a:solidFill>
                  <a:srgbClr val="FF0000"/>
                </a:solidFill>
              </a:rPr>
              <a:t> / </a:t>
            </a:r>
            <a:r>
              <a:rPr lang="en-US" altLang="zh-CN" dirty="0" err="1">
                <a:solidFill>
                  <a:srgbClr val="FF0000"/>
                </a:solidFill>
              </a:rPr>
              <a:t>conf.d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B60407-26B5-4350-BA8D-327E05FF4AAB}"/>
              </a:ext>
            </a:extLst>
          </p:cNvPr>
          <p:cNvSpPr txBox="1"/>
          <p:nvPr/>
        </p:nvSpPr>
        <p:spPr>
          <a:xfrm>
            <a:off x="7025951" y="321297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当调用“服务器状态”处理程序时。默认是关闭的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38131BD2-603B-491A-BD7C-9B82B95D8B79}"/>
              </a:ext>
            </a:extLst>
          </p:cNvPr>
          <p:cNvCxnSpPr/>
          <p:nvPr/>
        </p:nvCxnSpPr>
        <p:spPr>
          <a:xfrm flipH="1" flipV="1">
            <a:off x="3935760" y="4437112"/>
            <a:ext cx="1152128" cy="144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C2D376A6-FD21-46FC-961A-D4EE02C3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700808"/>
            <a:ext cx="4373668" cy="8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了解控制配置文件和日志文件的权限，防止未授权访问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b="1" dirty="0"/>
              <a:t>禁止访问外部文件</a:t>
            </a: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5C41425-7278-4833-8D82-03531ED3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16" y="2132856"/>
            <a:ext cx="5918448" cy="19442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31A04F0-3274-4437-B15E-C6FF9F4CE79E}"/>
              </a:ext>
            </a:extLst>
          </p:cNvPr>
          <p:cNvSpPr txBox="1"/>
          <p:nvPr/>
        </p:nvSpPr>
        <p:spPr>
          <a:xfrm>
            <a:off x="8256240" y="28529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控制谁可以从这个服务器得到东西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2036C38-3BBC-49EA-A3D7-5145C85A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9" y="2132856"/>
            <a:ext cx="4238095" cy="43238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20A3525-4421-495D-B888-E9AE4AA1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350" y="4984738"/>
            <a:ext cx="5657143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了解控制配置文件和日志文件的权限，防止未授权访问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en-US" sz="2000" dirty="0"/>
              <a:t>下面的行防止</a:t>
            </a:r>
            <a:r>
              <a:rPr lang="en-US" altLang="zh-CN" sz="2000" dirty="0"/>
              <a:t>.</a:t>
            </a:r>
            <a:r>
              <a:rPr lang="en-US" altLang="zh-CN" sz="2000" dirty="0" err="1"/>
              <a:t>htaccess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htpasswd</a:t>
            </a:r>
            <a:r>
              <a:rPr lang="zh-CN" altLang="en-US" sz="2000" dirty="0"/>
              <a:t>文件被</a:t>
            </a:r>
            <a:r>
              <a:rPr lang="en-US" altLang="zh-CN" sz="2000" dirty="0"/>
              <a:t>Web</a:t>
            </a:r>
            <a:r>
              <a:rPr lang="zh-CN" altLang="en-US" sz="2000" dirty="0"/>
              <a:t>客户查看。</a:t>
            </a:r>
            <a:br>
              <a:rPr lang="zh-CN" altLang="en-US" sz="2000" dirty="0"/>
            </a:br>
            <a:r>
              <a:rPr lang="en-US" altLang="zh-CN" sz="2000" dirty="0"/>
              <a:t>#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&lt;Files ~ "^.</a:t>
            </a:r>
            <a:r>
              <a:rPr lang="en-US" altLang="zh-CN" sz="2000" dirty="0" err="1"/>
              <a:t>ht</a:t>
            </a:r>
            <a:r>
              <a:rPr lang="en-US" altLang="zh-CN" sz="2000" dirty="0"/>
              <a:t>"&gt;</a:t>
            </a:r>
            <a:br>
              <a:rPr lang="en-US" altLang="zh-CN" sz="2000" dirty="0"/>
            </a:br>
            <a:r>
              <a:rPr lang="en-US" altLang="zh-CN" sz="2000" dirty="0"/>
              <a:t>Order </a:t>
            </a:r>
            <a:r>
              <a:rPr lang="en-US" altLang="zh-CN" sz="2000" dirty="0" err="1"/>
              <a:t>allow,deny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Deny from all</a:t>
            </a:r>
            <a:br>
              <a:rPr lang="en-US" altLang="zh-CN" sz="2000" dirty="0"/>
            </a:br>
            <a:r>
              <a:rPr lang="en-US" altLang="zh-CN" sz="2000" dirty="0"/>
              <a:t>&lt;/Files&gt;</a:t>
            </a:r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31A04F0-3274-4437-B15E-C6FF9F4CE79E}"/>
              </a:ext>
            </a:extLst>
          </p:cNvPr>
          <p:cNvSpPr txBox="1"/>
          <p:nvPr/>
        </p:nvSpPr>
        <p:spPr>
          <a:xfrm>
            <a:off x="8256240" y="28529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F617E0D-57ED-4202-AF58-9CC4E49F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005064"/>
            <a:ext cx="6190476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了解控制配置文件和日志文件的权限，防止未授权访问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日志配置操作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31A04F0-3274-4437-B15E-C6FF9F4CE79E}"/>
              </a:ext>
            </a:extLst>
          </p:cNvPr>
          <p:cNvSpPr txBox="1"/>
          <p:nvPr/>
        </p:nvSpPr>
        <p:spPr>
          <a:xfrm>
            <a:off x="8256240" y="28529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F874A2A-4C65-4D25-A851-FD2C03FD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1556792"/>
            <a:ext cx="7190476" cy="41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5602EE8-DECD-41A4-A75D-2F7D770AA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40" y="1685045"/>
            <a:ext cx="5971429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了解控制配置文件和日志文件的权限，防止未授权访问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日志配置操作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ts val="23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了解设置日志记录文件、记录内容、记录格式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r>
              <a:rPr lang="en-US" altLang="zh-CN" sz="1800" dirty="0"/>
              <a:t># </a:t>
            </a:r>
            <a:r>
              <a:rPr lang="en-US" altLang="zh-CN" sz="1800" dirty="0" err="1"/>
              <a:t>LogLevel</a:t>
            </a:r>
            <a:r>
              <a:rPr lang="en-US" altLang="zh-CN" sz="1800" dirty="0"/>
              <a:t>:</a:t>
            </a:r>
            <a:r>
              <a:rPr lang="zh-CN" altLang="en-US" sz="1800" dirty="0"/>
              <a:t>控制登录到</a:t>
            </a:r>
            <a:r>
              <a:rPr lang="en-US" altLang="zh-CN" sz="1800" dirty="0" err="1"/>
              <a:t>error_log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消息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的数量。可能</a:t>
            </a:r>
            <a:r>
              <a:rPr lang="zh-CN" altLang="en-US" sz="1800" dirty="0"/>
              <a:t>的值包括</a:t>
            </a:r>
            <a:r>
              <a:rPr lang="en-US" altLang="zh-CN" sz="1800" dirty="0"/>
              <a:t>:</a:t>
            </a:r>
            <a:r>
              <a:rPr lang="zh-CN" altLang="en-US" sz="1800" dirty="0"/>
              <a:t>调试、信息、通知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警告</a:t>
            </a:r>
            <a:r>
              <a:rPr lang="zh-CN" altLang="en-US" sz="1800" dirty="0"/>
              <a:t>、错误</a:t>
            </a:r>
            <a:r>
              <a:rPr lang="zh-CN" altLang="en-US" sz="1800" dirty="0" smtClean="0"/>
              <a:t>、临界</a:t>
            </a:r>
            <a:r>
              <a:rPr lang="zh-CN" altLang="en-US" sz="1800" dirty="0"/>
              <a:t>（</a:t>
            </a:r>
            <a:r>
              <a:rPr lang="zh-CN" altLang="en-US" sz="1800" dirty="0" smtClean="0"/>
              <a:t>失败）、警戒（必须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处理）、致命。</a:t>
            </a:r>
            <a:endParaRPr lang="zh-CN" altLang="en-US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31A04F0-3274-4437-B15E-C6FF9F4CE79E}"/>
              </a:ext>
            </a:extLst>
          </p:cNvPr>
          <p:cNvSpPr txBox="1"/>
          <p:nvPr/>
        </p:nvSpPr>
        <p:spPr>
          <a:xfrm>
            <a:off x="8256240" y="28529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E90E87-BD9E-415C-868C-D3E9501D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3" y="2286269"/>
            <a:ext cx="5314286" cy="11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9DA566A-48D7-4B25-ABEF-672A6B16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4221088"/>
            <a:ext cx="5914286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490066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课程收获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209332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中间件安全基础是注册信息安全专业人员需要掌握的通用基础知识。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6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600" dirty="0"/>
          </a:p>
          <a:p>
            <a:pPr>
              <a:lnSpc>
                <a:spcPts val="23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 了解中间件的基本概念和加固方法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zh-CN" altLang="en-US" sz="2400" dirty="0"/>
          </a:p>
          <a:p>
            <a:pPr>
              <a:lnSpc>
                <a:spcPts val="23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 掌握主流中间件的权限配置，解析漏洞风险 </a:t>
            </a:r>
          </a:p>
          <a:p>
            <a:pPr>
              <a:lnSpc>
                <a:spcPts val="23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 掌握 </a:t>
            </a:r>
            <a:r>
              <a:rPr lang="en-US" altLang="zh-CN" sz="2400" dirty="0">
                <a:solidFill>
                  <a:srgbClr val="FF0000"/>
                </a:solidFill>
              </a:rPr>
              <a:t>JAVA </a:t>
            </a:r>
            <a:r>
              <a:rPr lang="zh-CN" altLang="en-US" sz="2400" dirty="0">
                <a:solidFill>
                  <a:srgbClr val="FF0000"/>
                </a:solidFill>
              </a:rPr>
              <a:t>开发的中间件反序列化漏洞风险</a:t>
            </a:r>
          </a:p>
        </p:txBody>
      </p:sp>
    </p:spTree>
    <p:extLst>
      <p:ext uri="{BB962C8B-B14F-4D97-AF65-F5344CB8AC3E}">
        <p14:creationId xmlns:p14="http://schemas.microsoft.com/office/powerpoint/2010/main" val="40107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了解禁止 </a:t>
            </a:r>
            <a:r>
              <a:rPr lang="en-US" altLang="zh-CN" sz="1800" dirty="0">
                <a:solidFill>
                  <a:srgbClr val="FF0000"/>
                </a:solidFill>
              </a:rPr>
              <a:t>Apache </a:t>
            </a:r>
            <a:r>
              <a:rPr lang="zh-CN" altLang="en-US" sz="1800" dirty="0">
                <a:solidFill>
                  <a:srgbClr val="FF0000"/>
                </a:solidFill>
              </a:rPr>
              <a:t>服务器列表显示文件的方法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zh-CN" altLang="en-US" b="1" dirty="0"/>
              <a:t>隐藏敏感信息</a:t>
            </a: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31A04F0-3274-4437-B15E-C6FF9F4CE79E}"/>
              </a:ext>
            </a:extLst>
          </p:cNvPr>
          <p:cNvSpPr txBox="1"/>
          <p:nvPr/>
        </p:nvSpPr>
        <p:spPr>
          <a:xfrm>
            <a:off x="8256240" y="28529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A3A550B-EC2A-49EB-81B0-4F15F8FC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19" y="1412776"/>
            <a:ext cx="6352381" cy="16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529A56B-762E-4E3F-826E-9204094E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11" y="3069920"/>
            <a:ext cx="9159556" cy="31378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658578B-C45E-44BE-BABE-DF79A21E0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3637811"/>
            <a:ext cx="4571429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了解禁止 </a:t>
            </a:r>
            <a:r>
              <a:rPr lang="en-US" altLang="zh-CN" sz="1800" dirty="0">
                <a:solidFill>
                  <a:srgbClr val="FF0000"/>
                </a:solidFill>
              </a:rPr>
              <a:t>Apache </a:t>
            </a:r>
            <a:r>
              <a:rPr lang="zh-CN" altLang="en-US" sz="1800" dirty="0">
                <a:solidFill>
                  <a:srgbClr val="FF0000"/>
                </a:solidFill>
              </a:rPr>
              <a:t>服务器列表显示文件的方法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dirty="0"/>
              <a:t>目录列表访问限制</a:t>
            </a: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31A04F0-3274-4437-B15E-C6FF9F4CE79E}"/>
              </a:ext>
            </a:extLst>
          </p:cNvPr>
          <p:cNvSpPr txBox="1"/>
          <p:nvPr/>
        </p:nvSpPr>
        <p:spPr>
          <a:xfrm>
            <a:off x="8256240" y="28529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D1C9501-1A8F-4557-B39C-EEC6AA2E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420888"/>
            <a:ext cx="4047619" cy="24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5E10766-CD0A-4AEF-828B-E00825300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211" y="2420888"/>
            <a:ext cx="5933333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掌握设置 </a:t>
            </a:r>
            <a:r>
              <a:rPr lang="en-US" altLang="zh-CN" sz="1800" dirty="0">
                <a:solidFill>
                  <a:srgbClr val="FF0000"/>
                </a:solidFill>
              </a:rPr>
              <a:t>Web </a:t>
            </a:r>
            <a:r>
              <a:rPr lang="zh-CN" altLang="en-US" sz="1800" dirty="0">
                <a:solidFill>
                  <a:srgbClr val="FF0000"/>
                </a:solidFill>
              </a:rPr>
              <a:t>目录的读写权限，脚本执行权限的方法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433795"/>
          </a:xfrm>
        </p:spPr>
        <p:txBody>
          <a:bodyPr>
            <a:spAutoFit/>
          </a:bodyPr>
          <a:lstStyle/>
          <a:p>
            <a:r>
              <a:rPr lang="zh-CN" altLang="pt-BR" sz="2000" dirty="0" smtClean="0"/>
              <a:t>我们</a:t>
            </a:r>
            <a:r>
              <a:rPr lang="zh-CN" altLang="pt-BR" sz="2000" dirty="0"/>
              <a:t>首先设定网站目录和文件的所有者和所有组为</a:t>
            </a:r>
            <a:r>
              <a:rPr lang="pt-BR" altLang="zh-CN" sz="2000" dirty="0"/>
              <a:t>centos</a:t>
            </a:r>
            <a:r>
              <a:rPr lang="zh-CN" altLang="pt-BR" sz="2000" dirty="0"/>
              <a:t>，</a:t>
            </a:r>
            <a:r>
              <a:rPr lang="pt-BR" altLang="zh-CN" sz="2000" dirty="0"/>
              <a:t>www</a:t>
            </a:r>
            <a:r>
              <a:rPr lang="zh-CN" altLang="pt-BR" sz="2000" dirty="0"/>
              <a:t>，如下命令：</a:t>
            </a:r>
          </a:p>
          <a:p>
            <a:r>
              <a:rPr lang="pt-BR" altLang="zh-CN" sz="2000" dirty="0"/>
              <a:t>chown -R centos:www /home/centos/web</a:t>
            </a:r>
          </a:p>
          <a:p>
            <a:pPr>
              <a:lnSpc>
                <a:spcPts val="2300"/>
              </a:lnSpc>
            </a:pPr>
            <a:endParaRPr lang="en-US" altLang="zh-CN" sz="3600" b="1" dirty="0"/>
          </a:p>
          <a:p>
            <a:r>
              <a:rPr lang="zh-CN" altLang="en-US" sz="2000" dirty="0"/>
              <a:t>设置网站目录权限为</a:t>
            </a:r>
            <a:r>
              <a:rPr lang="en-US" altLang="zh-CN" sz="2000" dirty="0"/>
              <a:t>750</a:t>
            </a:r>
            <a:r>
              <a:rPr lang="zh-CN" altLang="en-US" sz="2000" dirty="0"/>
              <a:t>，</a:t>
            </a:r>
            <a:r>
              <a:rPr lang="en-US" altLang="zh-CN" sz="2000" dirty="0"/>
              <a:t>750</a:t>
            </a:r>
            <a:r>
              <a:rPr lang="zh-CN" altLang="en-US" sz="2000" dirty="0"/>
              <a:t>是</a:t>
            </a:r>
            <a:r>
              <a:rPr lang="en-US" altLang="zh-CN" sz="2000" dirty="0"/>
              <a:t>centos</a:t>
            </a:r>
            <a:r>
              <a:rPr lang="zh-CN" altLang="en-US" sz="2000" dirty="0"/>
              <a:t>用户对目录拥有读写执行的权限，这样</a:t>
            </a:r>
            <a:r>
              <a:rPr lang="en-US" altLang="zh-CN" sz="2000" dirty="0"/>
              <a:t>centos</a:t>
            </a:r>
            <a:r>
              <a:rPr lang="zh-CN" altLang="en-US" sz="2000" dirty="0"/>
              <a:t>用户可以在任何目录下创建文件，用户组有有读执行权限，这样才能进入目录，其它用户没有任何权限。</a:t>
            </a:r>
          </a:p>
          <a:p>
            <a:r>
              <a:rPr lang="en-US" altLang="zh-CN" sz="2000" dirty="0"/>
              <a:t>find -type d -exec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750 {} \;</a:t>
            </a:r>
          </a:p>
          <a:p>
            <a:pPr>
              <a:lnSpc>
                <a:spcPts val="2300"/>
              </a:lnSpc>
            </a:pPr>
            <a:endParaRPr lang="en-US" altLang="zh-CN" sz="3600" b="1" dirty="0"/>
          </a:p>
          <a:p>
            <a:r>
              <a:rPr lang="zh-CN" altLang="en-US" sz="2000" dirty="0"/>
              <a:t>设置网站文件权限为</a:t>
            </a:r>
            <a:r>
              <a:rPr lang="en-US" altLang="zh-CN" sz="2000" dirty="0"/>
              <a:t>640</a:t>
            </a:r>
            <a:r>
              <a:rPr lang="zh-CN" altLang="en-US" sz="2000" dirty="0"/>
              <a:t>，</a:t>
            </a:r>
            <a:r>
              <a:rPr lang="en-US" altLang="zh-CN" sz="2000" dirty="0"/>
              <a:t>640</a:t>
            </a:r>
            <a:r>
              <a:rPr lang="zh-CN" altLang="en-US" sz="2000" dirty="0"/>
              <a:t>指只有</a:t>
            </a:r>
            <a:r>
              <a:rPr lang="en-US" altLang="zh-CN" sz="2000" dirty="0"/>
              <a:t>centos</a:t>
            </a:r>
            <a:r>
              <a:rPr lang="zh-CN" altLang="en-US" sz="2000" dirty="0"/>
              <a:t>用户对网站文件有更改的权限，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服务器只有读取文件的权限，无法更改文件，其它用户无任何权限。</a:t>
            </a:r>
          </a:p>
          <a:p>
            <a:r>
              <a:rPr lang="en-US" altLang="zh-CN" sz="2000" dirty="0"/>
              <a:t>find -not -type d -exec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640 {} \;</a:t>
            </a:r>
          </a:p>
          <a:p>
            <a:pPr>
              <a:lnSpc>
                <a:spcPts val="2300"/>
              </a:lnSpc>
            </a:pPr>
            <a:endParaRPr lang="en-US" altLang="zh-CN" sz="3600" b="1" dirty="0"/>
          </a:p>
          <a:p>
            <a:r>
              <a:rPr lang="zh-CN" altLang="en-US" sz="2000" dirty="0"/>
              <a:t>针对个别目录设置可写权限。比如网站的一些缓存目录就需要给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服务有写入权限。例如</a:t>
            </a:r>
            <a:r>
              <a:rPr lang="en-US" altLang="zh-CN" sz="2000" dirty="0" err="1"/>
              <a:t>discuz</a:t>
            </a:r>
            <a:r>
              <a:rPr lang="en-US" altLang="zh-CN" sz="2000" dirty="0"/>
              <a:t> x2</a:t>
            </a:r>
            <a:r>
              <a:rPr lang="zh-CN" altLang="en-US" sz="2000" dirty="0"/>
              <a:t>的</a:t>
            </a:r>
            <a:r>
              <a:rPr lang="en-US" altLang="zh-CN" sz="2000" dirty="0"/>
              <a:t>/data/</a:t>
            </a:r>
            <a:r>
              <a:rPr lang="zh-CN" altLang="en-US" sz="2000" dirty="0"/>
              <a:t>目录就必须要写入权限。</a:t>
            </a:r>
          </a:p>
          <a:p>
            <a:r>
              <a:rPr lang="en-US" altLang="zh-CN" sz="2000" dirty="0"/>
              <a:t>find data -type d -exec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770 {} </a:t>
            </a:r>
            <a:r>
              <a:rPr lang="en-US" altLang="zh-CN" sz="2000" dirty="0" smtClean="0"/>
              <a:t>\;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938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掌握设置 </a:t>
            </a:r>
            <a:r>
              <a:rPr lang="en-US" altLang="zh-CN" sz="1800" dirty="0">
                <a:solidFill>
                  <a:srgbClr val="FF0000"/>
                </a:solidFill>
              </a:rPr>
              <a:t>Web </a:t>
            </a:r>
            <a:r>
              <a:rPr lang="zh-CN" altLang="en-US" sz="1800" dirty="0">
                <a:solidFill>
                  <a:srgbClr val="FF0000"/>
                </a:solidFill>
              </a:rPr>
              <a:t>目录的读写权限，脚本执行权限的方法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FF0000"/>
                </a:solidFill>
              </a:rPr>
              <a:t>脚本执行权限的方法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zh-CN" altLang="en-US" sz="1800" dirty="0"/>
              <a:t>配置内容中的</a:t>
            </a:r>
            <a:r>
              <a:rPr lang="en-US" altLang="zh-CN" sz="1800" dirty="0"/>
              <a:t>DIR</a:t>
            </a:r>
            <a:r>
              <a:rPr lang="zh-CN" altLang="en-US" sz="1800" dirty="0"/>
              <a:t>为需要限制执行脚本文件的目录，</a:t>
            </a:r>
            <a:r>
              <a:rPr lang="en-US" altLang="zh-CN" sz="1800" dirty="0" err="1"/>
              <a:t>FilesMatch</a:t>
            </a:r>
            <a:r>
              <a:rPr lang="zh-CN" altLang="en-US" sz="1800" dirty="0"/>
              <a:t>后的内容为需要限定的执行的脚本后缀名。例如：这里需要禁止测试站点</a:t>
            </a:r>
            <a:r>
              <a:rPr lang="en-US" altLang="zh-CN" sz="1800" dirty="0"/>
              <a:t>uploads</a:t>
            </a:r>
            <a:r>
              <a:rPr lang="zh-CN" altLang="en-US" sz="1800" dirty="0"/>
              <a:t>文件夹下的</a:t>
            </a:r>
            <a:r>
              <a:rPr lang="en-US" altLang="zh-CN" sz="1800" dirty="0">
                <a:hlinkClick r:id="rId3"/>
              </a:rPr>
              <a:t>PHP</a:t>
            </a:r>
            <a:r>
              <a:rPr lang="zh-CN" altLang="en-US" sz="1800" dirty="0"/>
              <a:t>，</a:t>
            </a:r>
            <a:r>
              <a:rPr lang="en-US" altLang="zh-CN" sz="1800" dirty="0"/>
              <a:t>ASP</a:t>
            </a:r>
            <a:r>
              <a:rPr lang="zh-CN" altLang="en-US" sz="1800" dirty="0"/>
              <a:t>，</a:t>
            </a:r>
            <a:r>
              <a:rPr lang="en-US" altLang="zh-CN" sz="1800" dirty="0"/>
              <a:t>JSP</a:t>
            </a:r>
            <a:r>
              <a:rPr lang="zh-CN" altLang="en-US" sz="1800" dirty="0"/>
              <a:t>脚本的运行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1817460-5408-40C2-98AA-C5AC28DF2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132856"/>
            <a:ext cx="6768752" cy="24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zh-CN" b="1" dirty="0">
                <a:solidFill>
                  <a:srgbClr val="FF0000"/>
                </a:solidFill>
                <a:effectLst/>
              </a:rPr>
              <a:t>防攻击管理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dirty="0"/>
              <a:t>限制请求消息长度</a:t>
            </a: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4771B0B-10CF-4CE2-BA4D-F9BB7383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916832"/>
            <a:ext cx="6486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zh-CN" b="1" dirty="0">
                <a:solidFill>
                  <a:srgbClr val="FF0000"/>
                </a:solidFill>
                <a:effectLst/>
              </a:rPr>
              <a:t>防攻击管理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dirty="0"/>
              <a:t>更改默认端口</a:t>
            </a: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C213FC8-753E-4B76-90B4-869CD0BE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844824"/>
            <a:ext cx="6540522" cy="44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zh-CN" b="1" dirty="0">
                <a:solidFill>
                  <a:srgbClr val="FF0000"/>
                </a:solidFill>
                <a:effectLst/>
              </a:rPr>
              <a:t>防攻击管理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dirty="0"/>
              <a:t>拒绝服务防范</a:t>
            </a: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BA99397-4BCA-43E9-B779-29FC8A31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39" y="1772816"/>
            <a:ext cx="6971697" cy="45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zh-CN" b="1" dirty="0">
                <a:solidFill>
                  <a:srgbClr val="FF0000"/>
                </a:solidFill>
                <a:effectLst/>
              </a:rPr>
              <a:t>防攻击管理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zh-CN" altLang="zh-CN" b="1" dirty="0"/>
              <a:t>删除无用文件</a:t>
            </a:r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>
              <a:lnSpc>
                <a:spcPts val="2300"/>
              </a:lnSpc>
            </a:pPr>
            <a:endParaRPr lang="en-US" altLang="zh-CN" sz="12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7DAC681-70F0-43D0-8CC7-2BE54F77F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915804"/>
            <a:ext cx="6294856" cy="44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486803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en-US" altLang="zh-CN" b="1" dirty="0"/>
              <a:t>.</a:t>
            </a:r>
            <a:r>
              <a:rPr lang="zh-CN" altLang="en-US" b="1" dirty="0"/>
              <a:t>账号设置</a:t>
            </a:r>
          </a:p>
          <a:p>
            <a:r>
              <a:rPr lang="zh-CN" altLang="en-US" sz="2000" dirty="0"/>
              <a:t>以专门的用户帐号和组运行 </a:t>
            </a:r>
            <a:r>
              <a:rPr lang="en-US" altLang="zh-CN" sz="2000" dirty="0"/>
              <a:t>Apache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根据需要为 </a:t>
            </a:r>
            <a:r>
              <a:rPr lang="en-US" altLang="zh-CN" sz="2000" dirty="0"/>
              <a:t>Apache </a:t>
            </a:r>
            <a:r>
              <a:rPr lang="zh-CN" altLang="en-US" sz="2000" dirty="0"/>
              <a:t>创建用户、组</a:t>
            </a:r>
          </a:p>
          <a:p>
            <a:r>
              <a:rPr lang="zh-CN" altLang="en-US" sz="2000" dirty="0"/>
              <a:t>参考配置操作 如果没有设置用户和组，则新建用户，并在 </a:t>
            </a:r>
            <a:r>
              <a:rPr lang="en-US" altLang="zh-CN" sz="2000" dirty="0"/>
              <a:t>Apache </a:t>
            </a:r>
            <a:r>
              <a:rPr lang="zh-CN" altLang="en-US" sz="2000" dirty="0"/>
              <a:t>配置文件中指定 </a:t>
            </a:r>
            <a:endParaRPr lang="en-US" altLang="zh-CN" sz="2000" dirty="0"/>
          </a:p>
          <a:p>
            <a:r>
              <a:rPr lang="en-US" altLang="zh-CN" sz="2000" dirty="0"/>
              <a:t>(1) </a:t>
            </a:r>
            <a:r>
              <a:rPr lang="zh-CN" altLang="en-US" sz="2000" dirty="0"/>
              <a:t>创建 </a:t>
            </a:r>
            <a:r>
              <a:rPr lang="en-US" altLang="zh-CN" sz="2000" dirty="0"/>
              <a:t>apache </a:t>
            </a:r>
            <a:r>
              <a:rPr lang="zh-CN" altLang="en-US" sz="2000" dirty="0"/>
              <a:t>组：</a:t>
            </a:r>
            <a:r>
              <a:rPr lang="en-US" altLang="zh-CN" sz="2000" dirty="0" err="1"/>
              <a:t>groupadd</a:t>
            </a:r>
            <a:r>
              <a:rPr lang="en-US" altLang="zh-CN" sz="2000" dirty="0"/>
              <a:t> apache</a:t>
            </a:r>
          </a:p>
          <a:p>
            <a:r>
              <a:rPr lang="en-US" altLang="zh-CN" sz="2000" dirty="0"/>
              <a:t>(2) </a:t>
            </a:r>
            <a:r>
              <a:rPr lang="zh-CN" altLang="en-US" sz="2000" dirty="0"/>
              <a:t>创建 </a:t>
            </a:r>
            <a:r>
              <a:rPr lang="en-US" altLang="zh-CN" sz="2000" dirty="0"/>
              <a:t>apache </a:t>
            </a:r>
            <a:r>
              <a:rPr lang="zh-CN" altLang="en-US" sz="2000" dirty="0"/>
              <a:t>用户并加入 </a:t>
            </a:r>
            <a:r>
              <a:rPr lang="en-US" altLang="zh-CN" sz="2000" dirty="0"/>
              <a:t>apache </a:t>
            </a:r>
            <a:r>
              <a:rPr lang="zh-CN" altLang="en-US" sz="2000" dirty="0"/>
              <a:t>组：</a:t>
            </a:r>
            <a:r>
              <a:rPr lang="en-US" altLang="zh-CN" sz="2000" dirty="0" err="1"/>
              <a:t>useradd</a:t>
            </a:r>
            <a:r>
              <a:rPr lang="en-US" altLang="zh-CN" sz="2000" dirty="0"/>
              <a:t> apache –g apache</a:t>
            </a:r>
          </a:p>
          <a:p>
            <a:r>
              <a:rPr lang="en-US" altLang="zh-CN" sz="2000" dirty="0"/>
              <a:t>(3) </a:t>
            </a:r>
            <a:r>
              <a:rPr lang="zh-CN" altLang="en-US" sz="2000" dirty="0"/>
              <a:t>将下面两行加入 </a:t>
            </a:r>
            <a:r>
              <a:rPr lang="en-US" altLang="zh-CN" sz="2000" dirty="0"/>
              <a:t>Apache </a:t>
            </a:r>
            <a:r>
              <a:rPr lang="zh-CN" altLang="en-US" sz="2000" dirty="0"/>
              <a:t>配置文件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检查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配置文件。 检查是否使用非专用账户</a:t>
            </a:r>
            <a:r>
              <a:rPr lang="en-US" altLang="zh-CN" sz="2000" dirty="0"/>
              <a:t>(</a:t>
            </a:r>
            <a:r>
              <a:rPr lang="zh-CN" altLang="en-US" sz="2000" dirty="0"/>
              <a:t>如 </a:t>
            </a:r>
            <a:r>
              <a:rPr lang="en-US" altLang="zh-CN" sz="2000" dirty="0"/>
              <a:t>root)</a:t>
            </a:r>
            <a:r>
              <a:rPr lang="zh-CN" altLang="en-US" sz="2000" dirty="0"/>
              <a:t>运行 </a:t>
            </a:r>
            <a:r>
              <a:rPr lang="en-US" altLang="zh-CN" sz="2000" dirty="0"/>
              <a:t>apache</a:t>
            </a:r>
          </a:p>
          <a:p>
            <a:r>
              <a:rPr lang="zh-CN" altLang="en-US" sz="2000" dirty="0"/>
              <a:t>默认一般符合要求，</a:t>
            </a:r>
            <a:r>
              <a:rPr lang="en-US" altLang="zh-CN" sz="2000" dirty="0"/>
              <a:t>Linux</a:t>
            </a:r>
            <a:r>
              <a:rPr lang="zh-CN" altLang="en-US" sz="2000" dirty="0"/>
              <a:t>下默认</a:t>
            </a:r>
            <a:r>
              <a:rPr lang="en-US" altLang="zh-CN" sz="2000" dirty="0"/>
              <a:t>apache</a:t>
            </a:r>
            <a:r>
              <a:rPr lang="zh-CN" altLang="en-US" sz="2000" dirty="0"/>
              <a:t>或者</a:t>
            </a:r>
            <a:r>
              <a:rPr lang="en-US" altLang="zh-CN" sz="2000" dirty="0"/>
              <a:t>nobody</a:t>
            </a:r>
            <a:r>
              <a:rPr lang="zh-CN" altLang="en-US" sz="2000" dirty="0"/>
              <a:t>用户，</a:t>
            </a:r>
            <a:r>
              <a:rPr lang="en-US" altLang="zh-CN" sz="2000" dirty="0"/>
              <a:t>Unix</a:t>
            </a:r>
            <a:r>
              <a:rPr lang="zh-CN" altLang="en-US" sz="2000" dirty="0"/>
              <a:t>默认为</a:t>
            </a:r>
            <a:r>
              <a:rPr lang="en-US" altLang="zh-CN" sz="2000" dirty="0"/>
              <a:t>daemon</a:t>
            </a:r>
            <a:r>
              <a:rPr lang="zh-CN" altLang="en-US" sz="2000" dirty="0"/>
              <a:t>用户</a:t>
            </a:r>
          </a:p>
          <a:p>
            <a:endParaRPr lang="zh-CN" altLang="en-US" sz="1800" dirty="0"/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AD19581-CFD3-4406-8D42-1178BC3E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3" y="3789040"/>
            <a:ext cx="11942487" cy="8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505295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b="1" dirty="0"/>
              <a:t>授权设置</a:t>
            </a:r>
            <a:endParaRPr lang="en-US" altLang="zh-CN" b="1" dirty="0"/>
          </a:p>
          <a:p>
            <a:r>
              <a:rPr lang="zh-CN" altLang="en-US" sz="2000" dirty="0"/>
              <a:t>严格控制</a:t>
            </a:r>
            <a:r>
              <a:rPr lang="en-US" altLang="zh-CN" sz="2000" dirty="0"/>
              <a:t>Apache</a:t>
            </a:r>
            <a:r>
              <a:rPr lang="zh-CN" altLang="en-US" sz="2000" dirty="0"/>
              <a:t>主目录的访问权限，非超级用户不能修改该目录中的内容</a:t>
            </a:r>
          </a:p>
          <a:p>
            <a:r>
              <a:rPr lang="en-US" altLang="zh-CN" sz="2000" dirty="0"/>
              <a:t>Apache </a:t>
            </a:r>
            <a:r>
              <a:rPr lang="zh-CN" altLang="en-US" sz="2000" dirty="0"/>
              <a:t>的 主目录对应于 </a:t>
            </a:r>
            <a:r>
              <a:rPr lang="en-US" altLang="zh-CN" sz="2000" dirty="0"/>
              <a:t>Apache Server</a:t>
            </a:r>
            <a:r>
              <a:rPr lang="zh-CN" altLang="en-US" sz="2000" dirty="0"/>
              <a:t>配置文件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的</a:t>
            </a:r>
            <a:r>
              <a:rPr lang="en-US" altLang="zh-CN" sz="2000" dirty="0"/>
              <a:t>Server Root</a:t>
            </a:r>
            <a:r>
              <a:rPr lang="zh-CN" altLang="en-US" sz="2000" dirty="0"/>
              <a:t>控制项中应为：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判定</a:t>
            </a:r>
            <a:r>
              <a:rPr lang="zh-CN" altLang="en-US" sz="2000" dirty="0" smtClean="0"/>
              <a:t>条件：非</a:t>
            </a:r>
            <a:r>
              <a:rPr lang="zh-CN" altLang="en-US" sz="2000" dirty="0"/>
              <a:t>超级用户不能修改该目录中的内容</a:t>
            </a:r>
          </a:p>
          <a:p>
            <a:r>
              <a:rPr lang="zh-CN" altLang="en-US" sz="2000" dirty="0"/>
              <a:t>检测</a:t>
            </a:r>
            <a:r>
              <a:rPr lang="zh-CN" altLang="en-US" sz="2000" dirty="0" smtClean="0"/>
              <a:t>操作：尝试</a:t>
            </a:r>
            <a:r>
              <a:rPr lang="zh-CN" altLang="en-US" sz="2000" dirty="0"/>
              <a:t>修改，看是否能修改</a:t>
            </a:r>
          </a:p>
          <a:p>
            <a:r>
              <a:rPr lang="zh-CN" altLang="en-US" sz="2000" dirty="0"/>
              <a:t>一般为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zh-CN" altLang="en-US" sz="2000" dirty="0"/>
              <a:t>目录，默认情况下属主为</a:t>
            </a:r>
            <a:r>
              <a:rPr lang="en-US" altLang="zh-CN" sz="2000" dirty="0" err="1"/>
              <a:t>root:root</a:t>
            </a:r>
            <a:r>
              <a:rPr lang="zh-CN" altLang="en-US" sz="2000" dirty="0"/>
              <a:t>，其它用户不能修改文件，默认一般符合</a:t>
            </a:r>
            <a:r>
              <a:rPr lang="zh-CN" altLang="en-US" sz="2000" dirty="0" smtClean="0"/>
              <a:t>要求严格</a:t>
            </a:r>
            <a:r>
              <a:rPr lang="zh-CN" altLang="en-US" sz="2000" dirty="0"/>
              <a:t>设置配置文件和日志文件的权限，防止未授权访问。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600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”</a:t>
            </a:r>
            <a:r>
              <a:rPr lang="zh-CN" altLang="en-US" sz="2000" dirty="0"/>
              <a:t>设置配置文件为属主可读写，其他用户无权限。</a:t>
            </a:r>
          </a:p>
          <a:p>
            <a:r>
              <a:rPr lang="zh-CN" altLang="en-US" sz="2000" dirty="0"/>
              <a:t>使用命令”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644 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/*.log”</a:t>
            </a:r>
            <a:r>
              <a:rPr lang="zh-CN" altLang="en-US" sz="2000" dirty="0"/>
              <a:t>设置日志文件为属主可读写，其他用户只读权限。</a:t>
            </a:r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zh-CN" altLang="en-US" sz="2000" dirty="0"/>
              <a:t>默认权限是</a:t>
            </a:r>
            <a:r>
              <a:rPr lang="en-US" altLang="zh-CN" sz="2000" dirty="0"/>
              <a:t>644</a:t>
            </a:r>
            <a:r>
              <a:rPr lang="zh-CN" altLang="en-US" sz="2000" dirty="0"/>
              <a:t>，可根据需要修改权限为</a:t>
            </a:r>
            <a:r>
              <a:rPr lang="en-US" altLang="zh-CN" sz="2000" dirty="0"/>
              <a:t>600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/*.log</a:t>
            </a:r>
            <a:r>
              <a:rPr lang="zh-CN" altLang="en-US" sz="2000" dirty="0"/>
              <a:t>默认权限为</a:t>
            </a:r>
            <a:r>
              <a:rPr lang="en-US" altLang="zh-CN" sz="2000" dirty="0"/>
              <a:t>644</a:t>
            </a:r>
            <a:r>
              <a:rPr lang="zh-CN" altLang="en-US" sz="2000" dirty="0"/>
              <a:t>，默认一般符合要求。</a:t>
            </a:r>
          </a:p>
          <a:p>
            <a:pPr marL="457200" lvl="1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BEAF559-2D45-4553-B421-6686018B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62" y="2204864"/>
            <a:ext cx="8291198" cy="5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知识体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主流的中间件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开发的中间件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C2D4046-142C-4A8A-A037-1BD4961B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62" y="2104815"/>
            <a:ext cx="2206153" cy="11450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C937492-0E6E-423F-A237-B970EEA0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172" y="1772816"/>
            <a:ext cx="2152381" cy="15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14C1A05-CF99-46BB-81F7-ABC48CA7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479" y="1906171"/>
            <a:ext cx="3437257" cy="10375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BCAD9FF-DAC6-44FE-A669-79FB417DD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608" y="4151621"/>
            <a:ext cx="2352381" cy="1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DBA8142-66B7-4FDA-A341-7A797DB96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08" y="4651621"/>
            <a:ext cx="2828571" cy="7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75FC1FC-E0F7-4E87-98D6-EC5D5820F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598" y="4414757"/>
            <a:ext cx="2447619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56437" y="462880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336846"/>
          </a:xfrm>
        </p:spPr>
        <p:txBody>
          <a:bodyPr>
            <a:spAutoFit/>
          </a:bodyPr>
          <a:lstStyle/>
          <a:p>
            <a:pPr marL="457200" lvl="1" indent="0">
              <a:buNone/>
            </a:pPr>
            <a:r>
              <a:rPr lang="zh-CN" altLang="en-US" b="1" dirty="0"/>
              <a:t>日志设置</a:t>
            </a:r>
            <a:endParaRPr lang="en-US" altLang="zh-CN" b="1" dirty="0"/>
          </a:p>
          <a:p>
            <a:r>
              <a:rPr lang="zh-CN" altLang="en-US" sz="1800" dirty="0"/>
              <a:t>设备应配置日志功能，对运行错误、用户访问等进行记录，记录内容包括</a:t>
            </a:r>
            <a:r>
              <a:rPr lang="zh-CN" altLang="en-US" sz="1800" dirty="0" smtClean="0"/>
              <a:t>时间、用户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等</a:t>
            </a:r>
            <a:r>
              <a:rPr lang="zh-CN" altLang="en-US" sz="1800" dirty="0"/>
              <a:t>内容。</a:t>
            </a:r>
          </a:p>
          <a:p>
            <a:r>
              <a:rPr lang="zh-CN" altLang="en-US" sz="1800" dirty="0"/>
              <a:t>编辑 </a:t>
            </a:r>
            <a:r>
              <a:rPr lang="en-US" altLang="zh-CN" sz="1800" dirty="0" err="1"/>
              <a:t>httpd.conf</a:t>
            </a:r>
            <a:r>
              <a:rPr lang="en-US" altLang="zh-CN" sz="1800" dirty="0"/>
              <a:t> </a:t>
            </a:r>
            <a:r>
              <a:rPr lang="zh-CN" altLang="en-US" sz="1800" dirty="0"/>
              <a:t>配置文件，设置日志记录文件、记录内容、记录 格式。　　其中，错误日志：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ErrorLog</a:t>
            </a:r>
            <a:r>
              <a:rPr lang="en-US" altLang="zh-CN" sz="1800" dirty="0"/>
              <a:t> </a:t>
            </a:r>
            <a:r>
              <a:rPr lang="zh-CN" altLang="en-US" sz="1800" dirty="0"/>
              <a:t>指令设置错误日志文件名和位置。错误日志是最重要</a:t>
            </a:r>
            <a:r>
              <a:rPr lang="zh-CN" altLang="en-US" sz="1800" dirty="0" smtClean="0"/>
              <a:t>的日志文件，</a:t>
            </a:r>
            <a:r>
              <a:rPr lang="en-US" altLang="zh-CN" sz="1800" dirty="0" smtClean="0"/>
              <a:t>Apache </a:t>
            </a:r>
            <a:r>
              <a:rPr lang="en-US" altLang="zh-CN" sz="1800" dirty="0" err="1" smtClean="0"/>
              <a:t>httpd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在这个文件中存放诊断信息和处理</a:t>
            </a:r>
            <a:r>
              <a:rPr lang="zh-CN" altLang="en-US" sz="1800" dirty="0" smtClean="0"/>
              <a:t>请求</a:t>
            </a:r>
            <a:r>
              <a:rPr lang="zh-CN" altLang="en-US" sz="1800" dirty="0"/>
              <a:t>中出现的错误。</a:t>
            </a:r>
          </a:p>
          <a:p>
            <a:r>
              <a:rPr lang="zh-CN" altLang="en-US" sz="1800" dirty="0"/>
              <a:t>若要将错误日志送到 </a:t>
            </a:r>
            <a:r>
              <a:rPr lang="en-US" altLang="zh-CN" sz="1800" dirty="0"/>
              <a:t>Syslog</a:t>
            </a:r>
            <a:r>
              <a:rPr lang="zh-CN" altLang="en-US" sz="1800" dirty="0"/>
              <a:t>，则设置： </a:t>
            </a:r>
            <a:r>
              <a:rPr lang="en-US" altLang="zh-CN" sz="1800" dirty="0" err="1"/>
              <a:t>ErrorLog</a:t>
            </a:r>
            <a:r>
              <a:rPr lang="en-US" altLang="zh-CN" sz="1800" dirty="0"/>
              <a:t> syslog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 err="1"/>
              <a:t>CustomLog</a:t>
            </a:r>
            <a:r>
              <a:rPr lang="en-US" altLang="zh-CN" sz="1800" dirty="0"/>
              <a:t> </a:t>
            </a:r>
            <a:r>
              <a:rPr lang="zh-CN" altLang="en-US" sz="1800" dirty="0"/>
              <a:t>指令指定了保存日志文件的具体位置以及日志的格式。访问日志中会记录服务器所处理的所有请求。</a:t>
            </a:r>
          </a:p>
          <a:p>
            <a:r>
              <a:rPr lang="en-US" altLang="zh-CN" sz="1800" dirty="0" err="1"/>
              <a:t>LogFormat</a:t>
            </a:r>
            <a:r>
              <a:rPr lang="en-US" altLang="zh-CN" sz="1800" dirty="0"/>
              <a:t> </a:t>
            </a:r>
            <a:r>
              <a:rPr lang="zh-CN" altLang="en-US" sz="1800" dirty="0"/>
              <a:t>设置日志格式，建议设置为 </a:t>
            </a:r>
            <a:r>
              <a:rPr lang="en-US" altLang="zh-CN" sz="1800" dirty="0"/>
              <a:t>combined </a:t>
            </a:r>
            <a:r>
              <a:rPr lang="zh-CN" altLang="en-US" sz="1800" dirty="0"/>
              <a:t>格式。</a:t>
            </a:r>
          </a:p>
          <a:p>
            <a:r>
              <a:rPr lang="en-US" altLang="zh-CN" sz="1800" dirty="0" err="1"/>
              <a:t>LogLevel</a:t>
            </a:r>
            <a:r>
              <a:rPr lang="en-US" altLang="zh-CN" sz="1800" dirty="0"/>
              <a:t> </a:t>
            </a:r>
            <a:r>
              <a:rPr lang="zh-CN" altLang="en-US" sz="1800" dirty="0"/>
              <a:t>用于调整记录在错误日志中的信息的详细程度，建议设置为</a:t>
            </a:r>
            <a:r>
              <a:rPr lang="en-US" altLang="zh-CN" sz="1800" dirty="0"/>
              <a:t>notice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日志的级别，默认是</a:t>
            </a:r>
            <a:r>
              <a:rPr lang="en-US" altLang="zh-CN" sz="1800" dirty="0"/>
              <a:t>warn</a:t>
            </a:r>
            <a:r>
              <a:rPr lang="zh-CN" altLang="en-US" sz="1800" dirty="0"/>
              <a:t>，</a:t>
            </a:r>
            <a:r>
              <a:rPr lang="en-US" altLang="zh-CN" sz="1800" dirty="0"/>
              <a:t>notice</a:t>
            </a:r>
            <a:r>
              <a:rPr lang="zh-CN" altLang="en-US" sz="1800" dirty="0"/>
              <a:t>级别比较详细</a:t>
            </a:r>
            <a:r>
              <a:rPr lang="zh-CN" altLang="en-US" sz="1800" dirty="0" smtClean="0"/>
              <a:t>，实际</a:t>
            </a:r>
            <a:r>
              <a:rPr lang="zh-CN" altLang="en-US" sz="1800" dirty="0"/>
              <a:t>中由于日志会占用大量硬盘空间，</a:t>
            </a:r>
            <a:r>
              <a:rPr lang="zh-CN" altLang="en-US" sz="1800" dirty="0" smtClean="0"/>
              <a:t>一般没有设置</a:t>
            </a:r>
            <a:endParaRPr lang="en-US" altLang="zh-CN" sz="18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BA76248-7E71-46A5-82E1-5FA94457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90" y="2132856"/>
            <a:ext cx="823977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8335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3D31A39-021A-43D5-B75D-D6A01C7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5361"/>
            <a:ext cx="10972800" cy="4844403"/>
          </a:xfrm>
        </p:spPr>
        <p:txBody>
          <a:bodyPr>
            <a:spAutoFit/>
          </a:bodyPr>
          <a:lstStyle/>
          <a:p>
            <a:r>
              <a:rPr lang="zh-CN" altLang="en-US" b="1" dirty="0"/>
              <a:t>禁止访问外部文件</a:t>
            </a:r>
            <a:endParaRPr lang="en-US" altLang="zh-CN" b="1" dirty="0"/>
          </a:p>
          <a:p>
            <a:r>
              <a:rPr lang="zh-CN" altLang="en-US" sz="1800" dirty="0"/>
              <a:t>禁止 </a:t>
            </a:r>
            <a:r>
              <a:rPr lang="en-US" altLang="zh-CN" sz="1800" dirty="0"/>
              <a:t>Apache </a:t>
            </a:r>
            <a:r>
              <a:rPr lang="zh-CN" altLang="en-US" sz="1800" dirty="0"/>
              <a:t>访问 </a:t>
            </a:r>
            <a:r>
              <a:rPr lang="en-US" altLang="zh-CN" sz="1800" dirty="0"/>
              <a:t>Web </a:t>
            </a:r>
            <a:r>
              <a:rPr lang="zh-CN" altLang="en-US" sz="1800" dirty="0"/>
              <a:t>目录之外的任何文件。</a:t>
            </a:r>
          </a:p>
          <a:p>
            <a:r>
              <a:rPr lang="zh-CN" altLang="en-US" sz="1800" dirty="0"/>
              <a:t>参考配置</a:t>
            </a:r>
            <a:r>
              <a:rPr lang="zh-CN" altLang="en-US" sz="1800" dirty="0" smtClean="0"/>
              <a:t>操作：编辑 </a:t>
            </a:r>
            <a:r>
              <a:rPr lang="en-US" altLang="zh-CN" sz="1800" dirty="0" err="1"/>
              <a:t>httpd.conf</a:t>
            </a:r>
            <a:r>
              <a:rPr lang="en-US" altLang="zh-CN" sz="1800" dirty="0"/>
              <a:t> </a:t>
            </a:r>
            <a:r>
              <a:rPr lang="zh-CN" altLang="en-US" sz="1800" dirty="0"/>
              <a:t>配置文件：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设置可访问</a:t>
            </a:r>
            <a:r>
              <a:rPr lang="zh-CN" altLang="en-US" sz="1800" dirty="0" smtClean="0"/>
              <a:t>目录</a:t>
            </a:r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其中</a:t>
            </a:r>
            <a:r>
              <a:rPr lang="en-US" altLang="zh-CN" sz="1800" dirty="0"/>
              <a:t>/web </a:t>
            </a:r>
            <a:r>
              <a:rPr lang="zh-CN" altLang="en-US" sz="1800" dirty="0"/>
              <a:t>为网站根目录</a:t>
            </a:r>
          </a:p>
          <a:p>
            <a:r>
              <a:rPr lang="zh-CN" altLang="en-US" sz="1800" dirty="0"/>
              <a:t>默认配置如下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一般可根据业务需要</a:t>
            </a:r>
            <a:r>
              <a:rPr lang="zh-CN" altLang="en-US" sz="1800" dirty="0" smtClean="0"/>
              <a:t>设置</a:t>
            </a:r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16B0AAF-087C-4C82-8AE7-D3C2F781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75" y="2213248"/>
            <a:ext cx="8922057" cy="85571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CB6B09-B778-4CDB-9CC3-DDCE28D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6EC7A29-2800-449B-A0F4-7D1465B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2C93AAD-993A-4F5A-8336-BF870EFD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57" y="3496981"/>
            <a:ext cx="5952381" cy="6190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7739E12-9F6C-4666-B603-2DA918B15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4797152"/>
            <a:ext cx="5704762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8335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3D31A39-021A-43D5-B75D-D6A01C7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5361"/>
            <a:ext cx="10972800" cy="496751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1800" b="1" dirty="0"/>
              <a:t>禁止目录列出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dirty="0"/>
              <a:t>目录列出会导致明显信息泄露或下载，禁止 </a:t>
            </a:r>
            <a:r>
              <a:rPr lang="en-US" altLang="zh-CN" sz="1800" dirty="0"/>
              <a:t>Apache </a:t>
            </a:r>
            <a:r>
              <a:rPr lang="zh-CN" altLang="en-US" sz="1800" dirty="0"/>
              <a:t>列表显示文件</a:t>
            </a:r>
            <a:r>
              <a:rPr lang="en-US" altLang="zh-CN" sz="1800" dirty="0"/>
              <a:t>,</a:t>
            </a:r>
            <a:r>
              <a:rPr lang="zh-CN" altLang="en-US" sz="1800" dirty="0"/>
              <a:t>编辑 </a:t>
            </a:r>
            <a:r>
              <a:rPr lang="en-US" altLang="zh-CN" sz="1800" dirty="0" err="1"/>
              <a:t>httpd.conf</a:t>
            </a:r>
            <a:r>
              <a:rPr lang="en-US" altLang="zh-CN" sz="1800" dirty="0"/>
              <a:t> </a:t>
            </a:r>
            <a:r>
              <a:rPr lang="zh-CN" altLang="en-US" sz="1800" dirty="0"/>
              <a:t>配置文件</a:t>
            </a:r>
            <a:r>
              <a:rPr lang="zh-CN" altLang="en-US" sz="1800" dirty="0" smtClean="0"/>
              <a:t>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将</a:t>
            </a:r>
            <a:r>
              <a:rPr lang="en-US" altLang="zh-CN" sz="1800" dirty="0"/>
              <a:t>Options Indexes </a:t>
            </a:r>
            <a:r>
              <a:rPr lang="en-US" altLang="zh-CN" sz="1800" dirty="0" err="1"/>
              <a:t>FollowSymLinks</a:t>
            </a:r>
            <a:r>
              <a:rPr lang="en-US" altLang="zh-CN" sz="1800" dirty="0"/>
              <a:t> 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Indexes</a:t>
            </a:r>
            <a:r>
              <a:rPr lang="zh-CN" altLang="en-US" sz="1800" dirty="0" smtClean="0"/>
              <a:t>去掉</a:t>
            </a:r>
            <a:r>
              <a:rPr lang="zh-CN" altLang="en-US" sz="1800" dirty="0"/>
              <a:t>，就可以</a:t>
            </a:r>
            <a:r>
              <a:rPr lang="zh-CN" altLang="en-US" sz="1800" dirty="0" smtClean="0"/>
              <a:t>禁止</a:t>
            </a:r>
            <a:r>
              <a:rPr lang="en-US" altLang="zh-CN" sz="1800" dirty="0" smtClean="0"/>
              <a:t>Apache</a:t>
            </a:r>
            <a:r>
              <a:rPr lang="zh-CN" altLang="en-US" sz="1800" dirty="0" smtClean="0"/>
              <a:t>显示</a:t>
            </a:r>
            <a:r>
              <a:rPr lang="zh-CN" altLang="en-US" sz="1800" dirty="0"/>
              <a:t>该目录结构。 </a:t>
            </a:r>
            <a:r>
              <a:rPr lang="en-US" altLang="zh-CN" sz="1800" dirty="0" smtClean="0"/>
              <a:t>Indexes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作用就是当该目录下</a:t>
            </a:r>
            <a:r>
              <a:rPr lang="zh-CN" altLang="en-US" sz="1800" dirty="0" smtClean="0"/>
              <a:t>没有</a:t>
            </a:r>
            <a:r>
              <a:rPr lang="en-US" altLang="zh-CN" sz="1800" dirty="0" smtClean="0"/>
              <a:t>index.html</a:t>
            </a:r>
            <a:r>
              <a:rPr lang="zh-CN" altLang="en-US" sz="1800" dirty="0" smtClean="0"/>
              <a:t>文件</a:t>
            </a:r>
            <a:r>
              <a:rPr lang="zh-CN" altLang="en-US" sz="1800" dirty="0"/>
              <a:t>时，就显示目录结构。</a:t>
            </a:r>
          </a:p>
          <a:p>
            <a:r>
              <a:rPr lang="zh-CN" altLang="en-US" sz="1800" dirty="0"/>
              <a:t>重新启动 </a:t>
            </a:r>
            <a:r>
              <a:rPr lang="en-US" altLang="zh-CN" sz="1800" dirty="0"/>
              <a:t>Apache </a:t>
            </a:r>
            <a:r>
              <a:rPr lang="zh-CN" altLang="en-US" sz="1800" dirty="0"/>
              <a:t>服务</a:t>
            </a:r>
          </a:p>
          <a:p>
            <a:r>
              <a:rPr lang="zh-CN" altLang="en-US" sz="1800" dirty="0"/>
              <a:t>可以设置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httpd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httpd.conf</a:t>
            </a:r>
            <a:r>
              <a:rPr lang="en-US" altLang="zh-CN" sz="1800" dirty="0"/>
              <a:t> </a:t>
            </a:r>
            <a:r>
              <a:rPr lang="zh-CN" altLang="en-US" sz="1800" dirty="0"/>
              <a:t>段中删除</a:t>
            </a:r>
            <a:r>
              <a:rPr lang="en-US" altLang="zh-CN" sz="1800" dirty="0"/>
              <a:t>Options</a:t>
            </a:r>
            <a:r>
              <a:rPr lang="zh-CN" altLang="en-US" sz="1800" dirty="0"/>
              <a:t>的</a:t>
            </a:r>
            <a:r>
              <a:rPr lang="en-US" altLang="zh-CN" sz="1800" dirty="0"/>
              <a:t>Indexes</a:t>
            </a:r>
            <a:r>
              <a:rPr lang="zh-CN" altLang="en-US" sz="1800" dirty="0"/>
              <a:t>设置 </a:t>
            </a:r>
          </a:p>
          <a:p>
            <a:r>
              <a:rPr lang="zh-CN" altLang="en-US" sz="1800" dirty="0"/>
              <a:t>一般可根据业务需要</a:t>
            </a:r>
            <a:r>
              <a:rPr lang="zh-CN" altLang="en-US" sz="1800" dirty="0" smtClean="0"/>
              <a:t>设置</a:t>
            </a:r>
            <a:endParaRPr lang="zh-CN" altLang="en-US" sz="3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CB6B09-B778-4CDB-9CC3-DDCE28D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6EC7A29-2800-449B-A0F4-7D1465B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712433A-E8F6-4772-B81E-98A3918E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0" y="1700808"/>
            <a:ext cx="10712492" cy="23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8335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3D31A39-021A-43D5-B75D-D6A01C7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5361"/>
            <a:ext cx="10972800" cy="52629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b="1" dirty="0"/>
              <a:t>错误页面重定向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000" dirty="0"/>
              <a:t>Apache </a:t>
            </a:r>
            <a:r>
              <a:rPr lang="zh-CN" altLang="en-US" sz="2000" dirty="0"/>
              <a:t>错误页面重定向功能防止敏感信息泄露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修改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重新启动 </a:t>
            </a:r>
            <a:r>
              <a:rPr lang="en-US" altLang="zh-CN" sz="2000" dirty="0"/>
              <a:t>Apache </a:t>
            </a:r>
            <a:r>
              <a:rPr lang="zh-CN" altLang="en-US" sz="2000" dirty="0"/>
              <a:t>服务</a:t>
            </a:r>
          </a:p>
          <a:p>
            <a:r>
              <a:rPr lang="zh-CN" altLang="en-US" sz="2000" dirty="0"/>
              <a:t>此项需要应用系统设有错误页面，或者不在</a:t>
            </a:r>
            <a:r>
              <a:rPr lang="en-US" altLang="zh-CN" sz="2000" dirty="0" err="1"/>
              <a:t>httpd</a:t>
            </a:r>
            <a:r>
              <a:rPr lang="zh-CN" altLang="en-US" sz="2000" dirty="0"/>
              <a:t>中设置完全由业务逻辑实现，可根据业务需求加固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CB6B09-B778-4CDB-9CC3-DDCE28D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6EC7A29-2800-449B-A0F4-7D1465B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D30CC0B-F660-40E0-8DAF-11154524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3" y="2311482"/>
            <a:ext cx="7872833" cy="27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1247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81247" y="1008682"/>
            <a:ext cx="10972800" cy="514543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b="1" dirty="0"/>
              <a:t>拒绝服务防范</a:t>
            </a:r>
            <a:endParaRPr lang="en-US" altLang="zh-CN" b="1" dirty="0"/>
          </a:p>
          <a:p>
            <a:r>
              <a:rPr lang="zh-CN" altLang="en-US" sz="2000" dirty="0"/>
              <a:t>根据业务需要，合理设置 </a:t>
            </a:r>
            <a:r>
              <a:rPr lang="en-US" altLang="zh-CN" sz="2000" dirty="0"/>
              <a:t>session </a:t>
            </a:r>
            <a:r>
              <a:rPr lang="zh-CN" altLang="en-US" sz="2000" dirty="0"/>
              <a:t>时间，防止拒绝服务攻击</a:t>
            </a:r>
          </a:p>
          <a:p>
            <a:r>
              <a:rPr lang="zh-CN" altLang="en-US" sz="2000" dirty="0"/>
              <a:t>编辑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重新启动 </a:t>
            </a:r>
            <a:r>
              <a:rPr lang="en-US" altLang="zh-CN" sz="2000" dirty="0"/>
              <a:t>Apache </a:t>
            </a:r>
            <a:r>
              <a:rPr lang="zh-CN" altLang="en-US" sz="2000" dirty="0"/>
              <a:t>服务</a:t>
            </a:r>
          </a:p>
          <a:p>
            <a:r>
              <a:rPr lang="zh-CN" altLang="en-US" sz="2000" dirty="0"/>
              <a:t>默认</a:t>
            </a:r>
            <a:r>
              <a:rPr lang="en-US" altLang="zh-CN" sz="2000" dirty="0"/>
              <a:t>Timeout 120 </a:t>
            </a:r>
            <a:r>
              <a:rPr lang="en-US" altLang="zh-CN" sz="2000" dirty="0" err="1"/>
              <a:t>KeepAlive</a:t>
            </a:r>
            <a:r>
              <a:rPr lang="en-US" altLang="zh-CN" sz="2000" dirty="0"/>
              <a:t> Off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KeepAliveTimeout</a:t>
            </a:r>
            <a:r>
              <a:rPr lang="en-US" altLang="zh-CN" sz="2000" dirty="0"/>
              <a:t> 15</a:t>
            </a:r>
            <a:r>
              <a:rPr lang="zh-CN" altLang="en-US" sz="2000" dirty="0"/>
              <a:t>，该项设置涉及性能调整，一般不做。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00473E3-566B-430B-BB6A-C29FC529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57" y="2365820"/>
            <a:ext cx="10508686" cy="11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2713" y="327248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1938992"/>
          </a:xfr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隐藏 </a:t>
            </a:r>
            <a:r>
              <a:rPr lang="en-US" altLang="zh-CN" sz="2400" b="1" dirty="0">
                <a:solidFill>
                  <a:srgbClr val="FF0000"/>
                </a:solidFill>
              </a:rPr>
              <a:t>Apache </a:t>
            </a:r>
            <a:r>
              <a:rPr lang="zh-CN" altLang="en-US" sz="2400" b="1" dirty="0">
                <a:solidFill>
                  <a:srgbClr val="FF0000"/>
                </a:solidFill>
              </a:rPr>
              <a:t>的版本号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隐藏 </a:t>
            </a:r>
            <a:r>
              <a:rPr lang="en-US" altLang="zh-CN" sz="2000" dirty="0"/>
              <a:t>Apache </a:t>
            </a:r>
            <a:r>
              <a:rPr lang="zh-CN" altLang="en-US" sz="2000" dirty="0"/>
              <a:t>的版本号及其它敏感信息。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配置</a:t>
            </a:r>
            <a:r>
              <a:rPr lang="zh-CN" altLang="en-US" sz="2000" dirty="0" smtClean="0"/>
              <a:t>操作</a:t>
            </a:r>
            <a:endParaRPr lang="en-US" altLang="zh-CN" sz="2000" dirty="0"/>
          </a:p>
          <a:p>
            <a:r>
              <a:rPr lang="zh-CN" altLang="en-US" sz="2000" dirty="0"/>
              <a:t>修改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</a:t>
            </a:r>
            <a:r>
              <a:rPr lang="zh-CN" altLang="en-US" sz="2000" dirty="0" smtClean="0"/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8400256" y="12279"/>
            <a:ext cx="3739952" cy="3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u="none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algn="r">
              <a:buFont typeface="Wingdings" panose="05000000000000000000" pitchFamily="2" charset="2"/>
              <a:buChar char="u"/>
            </a:pPr>
            <a:r>
              <a:rPr lang="zh-CN" altLang="en-US" sz="16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网络通信的分层模型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AAAAD0F-FCDD-4626-91FC-F7618B5D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3076599"/>
            <a:ext cx="9649072" cy="7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327248"/>
            <a:ext cx="10972800" cy="446681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856282"/>
            <a:ext cx="10972800" cy="1926681"/>
          </a:xfrm>
        </p:spPr>
        <p:txBody>
          <a:bodyPr>
            <a:spAutoFit/>
          </a:bodyPr>
          <a:lstStyle/>
          <a:p>
            <a:r>
              <a:rPr lang="zh-CN" altLang="en-US" b="1" dirty="0" smtClean="0"/>
              <a:t>关闭</a:t>
            </a:r>
            <a:r>
              <a:rPr lang="en-US" altLang="zh-CN" b="1" dirty="0" smtClean="0"/>
              <a:t>TRACE</a:t>
            </a:r>
            <a:r>
              <a:rPr lang="zh-CN" altLang="en-US" b="1" dirty="0"/>
              <a:t>功能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2400" dirty="0"/>
              <a:t>关闭 </a:t>
            </a:r>
            <a:r>
              <a:rPr lang="en-US" altLang="zh-CN" sz="2400" dirty="0"/>
              <a:t>TRACE</a:t>
            </a:r>
            <a:r>
              <a:rPr lang="zh-CN" altLang="en-US" sz="2400" dirty="0"/>
              <a:t>，防止 </a:t>
            </a:r>
            <a:r>
              <a:rPr lang="en-US" altLang="zh-CN" sz="2400" dirty="0"/>
              <a:t>TRACE </a:t>
            </a:r>
            <a:r>
              <a:rPr lang="zh-CN" altLang="en-US" sz="2400" dirty="0"/>
              <a:t>方法被访问者恶意利用。</a:t>
            </a:r>
          </a:p>
          <a:p>
            <a:r>
              <a:rPr lang="zh-CN" altLang="en-US" sz="2400" dirty="0"/>
              <a:t>配置修改</a:t>
            </a:r>
            <a:r>
              <a:rPr lang="en-US" altLang="zh-CN" sz="2400" dirty="0"/>
              <a:t>vim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httpd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conf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httpd.conf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8400256" y="12279"/>
            <a:ext cx="3739952" cy="3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u="none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algn="r">
              <a:buFont typeface="Wingdings" panose="05000000000000000000" pitchFamily="2" charset="2"/>
              <a:buChar char="u"/>
            </a:pPr>
            <a:r>
              <a:rPr lang="zh-CN" altLang="en-US" sz="16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网络通信的分层模型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0646B06-30F3-4C40-A077-D3ED2008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865316"/>
            <a:ext cx="7718648" cy="15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505295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856282"/>
            <a:ext cx="10972800" cy="4585871"/>
          </a:xfrm>
        </p:spPr>
        <p:txBody>
          <a:bodyPr>
            <a:spAutoFit/>
          </a:bodyPr>
          <a:lstStyle/>
          <a:p>
            <a:r>
              <a:rPr lang="zh-CN" altLang="en-US" b="1" dirty="0"/>
              <a:t>禁用 </a:t>
            </a:r>
            <a:r>
              <a:rPr lang="en-US" altLang="zh-CN" b="1" dirty="0"/>
              <a:t>CGI</a:t>
            </a:r>
          </a:p>
          <a:p>
            <a:r>
              <a:rPr lang="zh-CN" altLang="en-US" sz="2000" dirty="0"/>
              <a:t>如果服务器上不需要运行 </a:t>
            </a:r>
            <a:r>
              <a:rPr lang="en-US" altLang="zh-CN" sz="2000" dirty="0"/>
              <a:t>CGI </a:t>
            </a:r>
            <a:r>
              <a:rPr lang="zh-CN" altLang="en-US" sz="2000" dirty="0"/>
              <a:t>程序，建议禁用 </a:t>
            </a:r>
            <a:r>
              <a:rPr lang="en-US" altLang="zh-CN" sz="2000" dirty="0"/>
              <a:t>CGI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修改配置</a:t>
            </a:r>
            <a:r>
              <a:rPr lang="en-US" altLang="zh-CN" sz="2000" dirty="0"/>
              <a:t>vim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zh-CN" altLang="en-US" sz="2000" dirty="0"/>
              <a:t>，把 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 </a:t>
            </a:r>
            <a:r>
              <a:rPr lang="zh-CN" altLang="en-US" sz="2000" dirty="0"/>
              <a:t>目录的配置和模块都注释掉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根据</a:t>
            </a:r>
            <a:r>
              <a:rPr lang="zh-CN" altLang="en-US" sz="2000" dirty="0"/>
              <a:t>需要设置，如果没有</a:t>
            </a:r>
            <a:r>
              <a:rPr lang="en-US" altLang="zh-CN" sz="2000" dirty="0"/>
              <a:t>CGI</a:t>
            </a:r>
            <a:r>
              <a:rPr lang="zh-CN" altLang="en-US" sz="2000" dirty="0"/>
              <a:t>程序，可以</a:t>
            </a:r>
            <a:r>
              <a:rPr lang="zh-CN" altLang="en-US" sz="2000" dirty="0" smtClean="0"/>
              <a:t>关闭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03A1343-6212-4D7E-8897-36101EDA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91" y="2204864"/>
            <a:ext cx="654566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505295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监听地址绑定</a:t>
            </a:r>
          </a:p>
          <a:p>
            <a:r>
              <a:rPr lang="zh-CN" altLang="en-US" sz="2000" dirty="0"/>
              <a:t>服务器有多个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地址时，只监听提供服务的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使用命令查看是否绑定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修改配置</a:t>
            </a:r>
            <a:r>
              <a:rPr lang="en-US" altLang="zh-CN" sz="2000" dirty="0"/>
              <a:t>vim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修改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默认设置是</a:t>
            </a:r>
            <a:r>
              <a:rPr lang="en-US" altLang="zh-CN" sz="2000" dirty="0"/>
              <a:t>Listen 80</a:t>
            </a:r>
            <a:r>
              <a:rPr lang="zh-CN" altLang="en-US" sz="2000" dirty="0"/>
              <a:t>监听所有地址，如果服务器只有一个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地址可不做该项设置，如果有多个</a:t>
            </a:r>
            <a:r>
              <a:rPr lang="en-US" altLang="zh-CN" sz="2000" dirty="0"/>
              <a:t>IP</a:t>
            </a:r>
            <a:r>
              <a:rPr lang="zh-CN" altLang="en-US" sz="2000" dirty="0"/>
              <a:t>可以按照需要设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8400256" y="12279"/>
            <a:ext cx="3739952" cy="3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u="none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algn="r">
              <a:buFont typeface="Wingdings" panose="05000000000000000000" pitchFamily="2" charset="2"/>
              <a:buChar char="u"/>
            </a:pPr>
            <a:r>
              <a:rPr lang="zh-CN" altLang="en-US" sz="16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网络通信的分层模型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AD9F91A-B240-4CAB-B7E3-CC3F1AAC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276872"/>
            <a:ext cx="9522684" cy="11521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2BE10D2-87FB-45D9-94F1-554AE93C0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4049010"/>
            <a:ext cx="6264696" cy="9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effectLst/>
              </a:rPr>
              <a:t>Apache</a:t>
            </a:r>
            <a:r>
              <a:rPr lang="zh-CN" altLang="en-US" sz="2800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删除缺省安装的无用文件</a:t>
            </a:r>
            <a:endParaRPr lang="en-US" altLang="zh-CN" b="1" dirty="0"/>
          </a:p>
          <a:p>
            <a:r>
              <a:rPr lang="zh-CN" altLang="en-US" sz="2000" dirty="0"/>
              <a:t>删除缺省安装的无用文件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/>
              <a:t>参考配置操作删除缺省 </a:t>
            </a:r>
            <a:r>
              <a:rPr lang="en-US" altLang="zh-CN" sz="2000" dirty="0"/>
              <a:t>HTML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删除缺省的</a:t>
            </a:r>
            <a:r>
              <a:rPr lang="en-US" altLang="zh-CN" sz="2000" dirty="0"/>
              <a:t>CGI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 </a:t>
            </a:r>
            <a:r>
              <a:rPr lang="en-US" altLang="zh-CN" sz="2000" dirty="0"/>
              <a:t>Apache </a:t>
            </a:r>
            <a:r>
              <a:rPr lang="zh-CN" altLang="en-US" sz="2000" dirty="0"/>
              <a:t>说明文件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删除源代码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删除</a:t>
            </a:r>
            <a:r>
              <a:rPr lang="en-US" altLang="zh-CN" sz="2000" dirty="0"/>
              <a:t>CGI  </a:t>
            </a: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可根据实际情况删除，一般是 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</a:rPr>
              <a:t>/www/html /</a:t>
            </a:r>
            <a:r>
              <a:rPr lang="en-US" altLang="zh-CN" sz="1600" dirty="0" err="1">
                <a:solidFill>
                  <a:srgbClr val="FF0000"/>
                </a:solidFill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</a:rPr>
              <a:t>/www/</a:t>
            </a:r>
            <a:r>
              <a:rPr lang="en-US" altLang="zh-CN" sz="1600" dirty="0" err="1">
                <a:solidFill>
                  <a:srgbClr val="FF0000"/>
                </a:solidFill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</a:rPr>
              <a:t>-bin </a:t>
            </a:r>
            <a:r>
              <a:rPr lang="zh-CN" altLang="en-US" sz="1600" dirty="0">
                <a:solidFill>
                  <a:srgbClr val="FF0000"/>
                </a:solidFill>
              </a:rPr>
              <a:t>默认就是空的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7E8BC30-6F83-477C-A9FC-BAFEADA5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36" y="1638978"/>
            <a:ext cx="5639591" cy="7837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1D8966F-3192-43E3-98E9-48410DD5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649" y="2423690"/>
            <a:ext cx="5328592" cy="670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D64C554-BD5A-4BBC-90DC-6489039B2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138" y="3319315"/>
            <a:ext cx="4752528" cy="4448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A7957B3-7F13-4419-92A5-936AC522F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00" y="4073729"/>
            <a:ext cx="5580952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主流的中间件</a:t>
            </a:r>
            <a:r>
              <a:rPr lang="en-US" altLang="zh-CN" sz="2800" b="1" dirty="0"/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   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13A5FA3-1658-4E95-B1DB-6092DD0C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053419"/>
            <a:ext cx="7272808" cy="50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禁用非法 </a:t>
            </a:r>
            <a:r>
              <a:rPr lang="en-US" altLang="zh-CN" b="1" dirty="0"/>
              <a:t>HTTP </a:t>
            </a:r>
            <a:r>
              <a:rPr lang="zh-CN" altLang="en-US" b="1" dirty="0"/>
              <a:t>方法</a:t>
            </a:r>
            <a:endParaRPr lang="en-US" altLang="zh-CN" b="1" dirty="0"/>
          </a:p>
          <a:p>
            <a:r>
              <a:rPr lang="zh-CN" altLang="en-US" sz="2000" dirty="0"/>
              <a:t>禁用</a:t>
            </a:r>
            <a:r>
              <a:rPr lang="en-US" altLang="zh-CN" sz="2000" dirty="0"/>
              <a:t>PUT</a:t>
            </a:r>
            <a:r>
              <a:rPr lang="zh-CN" altLang="en-US" sz="2000" dirty="0"/>
              <a:t>、</a:t>
            </a:r>
            <a:r>
              <a:rPr lang="en-US" altLang="zh-CN" sz="2000" dirty="0"/>
              <a:t>DELETE</a:t>
            </a:r>
            <a:r>
              <a:rPr lang="zh-CN" altLang="en-US" sz="2000" dirty="0"/>
              <a:t>等危险的</a:t>
            </a:r>
            <a:r>
              <a:rPr lang="en-US" altLang="zh-CN" sz="2000" dirty="0"/>
              <a:t>HTTP </a:t>
            </a:r>
            <a:r>
              <a:rPr lang="zh-CN" altLang="en-US" sz="2000" dirty="0"/>
              <a:t>方法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编辑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文件</a:t>
            </a:r>
            <a:r>
              <a:rPr lang="en-US" altLang="zh-CN" sz="2000" dirty="0"/>
              <a:t>,</a:t>
            </a:r>
            <a:r>
              <a:rPr lang="zh-CN" altLang="en-US" sz="2000" dirty="0"/>
              <a:t>只允许 </a:t>
            </a:r>
            <a:r>
              <a:rPr lang="en-US" altLang="zh-CN" sz="2000" dirty="0"/>
              <a:t>get</a:t>
            </a:r>
            <a:r>
              <a:rPr lang="zh-CN" altLang="en-US" sz="2000" dirty="0"/>
              <a:t>、</a:t>
            </a:r>
            <a:r>
              <a:rPr lang="en-US" altLang="zh-CN" sz="2000" dirty="0"/>
              <a:t>post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根据需要可设置，如果没有不需要用到</a:t>
            </a:r>
            <a:r>
              <a:rPr lang="en-US" altLang="zh-CN" sz="2000" dirty="0"/>
              <a:t>put delete HTTP </a:t>
            </a:r>
            <a:r>
              <a:rPr lang="zh-CN" altLang="en-US" sz="2000" dirty="0"/>
              <a:t>方法的话，加在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zh-CN" altLang="en-US" sz="2000" dirty="0"/>
              <a:t>的段中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85F5D33-6328-46BD-895B-8C516164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79" y="2276872"/>
            <a:ext cx="601055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mod_security</a:t>
            </a:r>
            <a:r>
              <a:rPr lang="zh-CN" altLang="en-US" b="1" dirty="0"/>
              <a:t>和</a:t>
            </a:r>
            <a:r>
              <a:rPr lang="en-US" altLang="zh-CN" b="1" dirty="0" err="1"/>
              <a:t>mod_evasive</a:t>
            </a:r>
            <a:r>
              <a:rPr lang="zh-CN" altLang="en-US" b="1" dirty="0"/>
              <a:t>来保障</a:t>
            </a:r>
            <a:r>
              <a:rPr lang="en-US" altLang="zh-CN" b="1" dirty="0"/>
              <a:t>Apache</a:t>
            </a:r>
            <a:r>
              <a:rPr lang="zh-CN" altLang="en-US" b="1" dirty="0"/>
              <a:t>的安全</a:t>
            </a:r>
            <a:endParaRPr lang="en-US" altLang="zh-CN" b="1" dirty="0"/>
          </a:p>
          <a:p>
            <a:r>
              <a:rPr lang="en-US" altLang="zh-CN" sz="2000" dirty="0"/>
              <a:t>“</a:t>
            </a:r>
            <a:r>
              <a:rPr lang="en-US" altLang="zh-CN" sz="2000" dirty="0" err="1"/>
              <a:t>mod_security</a:t>
            </a:r>
            <a:r>
              <a:rPr lang="en-US" altLang="zh-CN" sz="2000" dirty="0"/>
              <a:t>”</a:t>
            </a:r>
            <a:r>
              <a:rPr lang="zh-CN" altLang="en-US" sz="2000" dirty="0"/>
              <a:t>和“</a:t>
            </a:r>
            <a:r>
              <a:rPr lang="en-US" altLang="zh-CN" sz="2000" dirty="0" err="1"/>
              <a:t>mod_evasive</a:t>
            </a:r>
            <a:r>
              <a:rPr lang="en-US" altLang="zh-CN" sz="2000" dirty="0"/>
              <a:t>”</a:t>
            </a:r>
            <a:r>
              <a:rPr lang="zh-CN" altLang="en-US" sz="2000" dirty="0"/>
              <a:t>是</a:t>
            </a:r>
            <a:r>
              <a:rPr lang="en-US" altLang="zh-CN" sz="2000" dirty="0"/>
              <a:t>Apache</a:t>
            </a:r>
            <a:r>
              <a:rPr lang="zh-CN" altLang="en-US" sz="2000" dirty="0"/>
              <a:t>在安全方面非常流行的两个模块。</a:t>
            </a:r>
            <a:r>
              <a:rPr lang="en-US" altLang="zh-CN" sz="2000" dirty="0" err="1"/>
              <a:t>mod_security</a:t>
            </a:r>
            <a:r>
              <a:rPr lang="zh-CN" altLang="en-US" sz="2000" dirty="0"/>
              <a:t>作为防火墙而运行，它允许我们适时地监视通信，还可以有助于我们保护网站或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服务器免受暴力破解攻击。借助默认的包安装程序，我们可以轻松地把</a:t>
            </a:r>
            <a:r>
              <a:rPr lang="en-US" altLang="zh-CN" sz="2000" dirty="0" err="1"/>
              <a:t>mod_security</a:t>
            </a:r>
            <a:r>
              <a:rPr lang="zh-CN" altLang="en-US" sz="2000" dirty="0"/>
              <a:t>安装在服务器上。：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另一个模块</a:t>
            </a:r>
            <a:r>
              <a:rPr lang="en-US" altLang="zh-CN" sz="2000" dirty="0" err="1"/>
              <a:t>mod_evasive</a:t>
            </a:r>
            <a:r>
              <a:rPr lang="zh-CN" altLang="en-US" sz="2000" dirty="0"/>
              <a:t>的工作效率很高，它只采用一个请求就可以很好地工作，可以防止</a:t>
            </a:r>
            <a:r>
              <a:rPr lang="en-US" altLang="zh-CN" sz="2000" dirty="0"/>
              <a:t>DDoS</a:t>
            </a:r>
            <a:r>
              <a:rPr lang="zh-CN" altLang="en-US" sz="2000" dirty="0"/>
              <a:t>攻击造成巨大危害。</a:t>
            </a:r>
            <a:r>
              <a:rPr lang="en-US" altLang="zh-CN" sz="2000" dirty="0" err="1"/>
              <a:t>mod_evasive</a:t>
            </a:r>
            <a:r>
              <a:rPr lang="zh-CN" altLang="en-US" sz="2000" dirty="0"/>
              <a:t>可以应对</a:t>
            </a:r>
            <a:r>
              <a:rPr lang="en-US" altLang="zh-CN" sz="2000" dirty="0"/>
              <a:t>http</a:t>
            </a:r>
            <a:r>
              <a:rPr lang="zh-CN" altLang="en-US" sz="2000" dirty="0"/>
              <a:t>暴力破解攻击和</a:t>
            </a:r>
            <a:r>
              <a:rPr lang="en-US" altLang="zh-CN" sz="2000" dirty="0" err="1"/>
              <a:t>DoS</a:t>
            </a:r>
            <a:r>
              <a:rPr lang="en-US" altLang="zh-CN" sz="2000" dirty="0"/>
              <a:t>(</a:t>
            </a:r>
            <a:r>
              <a:rPr lang="zh-CN" altLang="en-US" sz="2000" dirty="0"/>
              <a:t>或</a:t>
            </a:r>
            <a:r>
              <a:rPr lang="en-US" altLang="zh-CN" sz="2000" dirty="0"/>
              <a:t>DDoS)</a:t>
            </a:r>
            <a:r>
              <a:rPr lang="zh-CN" altLang="en-US" sz="2000" dirty="0"/>
              <a:t>攻击。该模块可以在三种情况下检测攻击：一是在每秒钟内有太多请求到达同一个页面时</a:t>
            </a:r>
            <a:r>
              <a:rPr lang="en-US" altLang="zh-CN" sz="2000" dirty="0"/>
              <a:t>,</a:t>
            </a:r>
            <a:r>
              <a:rPr lang="zh-CN" altLang="en-US" sz="2000" dirty="0"/>
              <a:t>二是在任何子进程试图发出超过</a:t>
            </a:r>
            <a:r>
              <a:rPr lang="en-US" altLang="zh-CN" sz="2000" dirty="0"/>
              <a:t>50</a:t>
            </a:r>
            <a:r>
              <a:rPr lang="zh-CN" altLang="en-US" sz="2000" dirty="0"/>
              <a:t>个并发请求时，三是在任何地址已经被临时列入黑名单时它仍试图尝试新的请求</a:t>
            </a:r>
            <a:endParaRPr lang="en-US" altLang="zh-CN" sz="2000" dirty="0"/>
          </a:p>
          <a:p>
            <a:endParaRPr lang="en-US" altLang="zh-CN" sz="1800" b="1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E3F2D87-B9CD-4D30-9743-5D177273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871243"/>
            <a:ext cx="5184576" cy="14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DDoS</a:t>
            </a:r>
            <a:r>
              <a:rPr lang="zh-CN" altLang="en-US" b="1" dirty="0"/>
              <a:t>攻击的防御和强化</a:t>
            </a:r>
            <a:r>
              <a:rPr lang="en-US" altLang="zh-CN" sz="1800" dirty="0"/>
              <a:t>“</a:t>
            </a:r>
          </a:p>
          <a:p>
            <a:r>
              <a:rPr lang="zh-CN" altLang="en-US" sz="2000" dirty="0"/>
              <a:t>你不可能完全阻止企业网站免受</a:t>
            </a:r>
            <a:r>
              <a:rPr lang="en-US" altLang="zh-CN" sz="2000" dirty="0" err="1"/>
              <a:t>DdoS</a:t>
            </a:r>
            <a:r>
              <a:rPr lang="zh-CN" altLang="en-US" sz="2000" dirty="0"/>
              <a:t>攻击。下面这些命令便于你进行控制。</a:t>
            </a:r>
          </a:p>
          <a:p>
            <a:r>
              <a:rPr lang="en-US" altLang="zh-CN" sz="2000" dirty="0" err="1"/>
              <a:t>TimeOut</a:t>
            </a:r>
            <a:r>
              <a:rPr lang="zh-CN" altLang="en-US" sz="2000" dirty="0"/>
              <a:t>指令用于设置在特定事件失效之前，服务器等待事件完成的时间长度。其默认值是</a:t>
            </a:r>
            <a:r>
              <a:rPr lang="en-US" altLang="zh-CN" sz="2000" dirty="0"/>
              <a:t>300</a:t>
            </a:r>
            <a:r>
              <a:rPr lang="zh-CN" altLang="en-US" sz="2000" dirty="0"/>
              <a:t>秒。对于容易遭受</a:t>
            </a:r>
            <a:r>
              <a:rPr lang="en-US" altLang="zh-CN" sz="2000" dirty="0"/>
              <a:t>DDoS</a:t>
            </a:r>
            <a:r>
              <a:rPr lang="zh-CN" altLang="en-US" sz="2000" dirty="0"/>
              <a:t>攻击的网站，把这个值降低很有好处。这个值的大小取决于网站上的请求种类。注意，对于某些</a:t>
            </a:r>
            <a:r>
              <a:rPr lang="en-US" altLang="zh-CN" sz="2000" dirty="0"/>
              <a:t>CGI</a:t>
            </a:r>
            <a:r>
              <a:rPr lang="zh-CN" altLang="en-US" sz="2000" dirty="0"/>
              <a:t>脚本，这个设置可能会产生问题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en-US" altLang="zh-CN" sz="2000" dirty="0" err="1"/>
              <a:t>MaxClients</a:t>
            </a:r>
            <a:r>
              <a:rPr lang="zh-CN" altLang="en-US" sz="2000" dirty="0"/>
              <a:t>：此指令允许用户设置服务器可同时服务的连接限制。每一个新连接都要根据这个限制进行排队。它适用于</a:t>
            </a:r>
            <a:r>
              <a:rPr lang="en-US" altLang="zh-CN" sz="2000" dirty="0" err="1"/>
              <a:t>Prefork</a:t>
            </a:r>
            <a:r>
              <a:rPr lang="zh-CN" altLang="en-US" sz="2000" dirty="0"/>
              <a:t>和</a:t>
            </a:r>
            <a:r>
              <a:rPr lang="en-US" altLang="zh-CN" sz="2000" dirty="0"/>
              <a:t>Worker</a:t>
            </a:r>
            <a:r>
              <a:rPr lang="zh-CN" altLang="en-US" sz="2000" dirty="0"/>
              <a:t>。其默认值为</a:t>
            </a:r>
            <a:r>
              <a:rPr lang="en-US" altLang="zh-CN" sz="2000" dirty="0"/>
              <a:t>256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 err="1"/>
              <a:t>KeepAliveTimeout</a:t>
            </a:r>
            <a:r>
              <a:rPr lang="zh-CN" altLang="en-US" sz="2000" dirty="0"/>
              <a:t>：在关闭连接之前，服务器随后的等待时间长度。默认值是</a:t>
            </a:r>
            <a:r>
              <a:rPr lang="en-US" altLang="zh-CN" sz="2000" dirty="0"/>
              <a:t>5</a:t>
            </a:r>
            <a:r>
              <a:rPr lang="zh-CN" altLang="en-US" sz="2000" dirty="0"/>
              <a:t>秒。</a:t>
            </a:r>
          </a:p>
          <a:p>
            <a:r>
              <a:rPr lang="en-US" altLang="zh-CN" sz="2000" dirty="0" err="1"/>
              <a:t>LimitRequestFields</a:t>
            </a:r>
            <a:r>
              <a:rPr lang="zh-CN" altLang="en-US" sz="2000" dirty="0"/>
              <a:t>：这个设置可以帮助</a:t>
            </a:r>
            <a:r>
              <a:rPr lang="zh-CN" altLang="en-US" sz="2000" dirty="0" smtClean="0"/>
              <a:t>我们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限制可以</a:t>
            </a:r>
            <a:r>
              <a:rPr lang="zh-CN" altLang="en-US" sz="2000" dirty="0"/>
              <a:t>接受的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请求的头部字段数量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其</a:t>
            </a:r>
            <a:r>
              <a:rPr lang="zh-CN" altLang="en-US" sz="2000" dirty="0"/>
              <a:t>默认</a:t>
            </a:r>
            <a:r>
              <a:rPr lang="zh-CN" altLang="en-US" sz="2000" dirty="0" smtClean="0"/>
              <a:t>值为</a:t>
            </a:r>
            <a:r>
              <a:rPr lang="en-US" altLang="zh-CN" sz="2000" dirty="0"/>
              <a:t>100</a:t>
            </a:r>
            <a:r>
              <a:rPr lang="zh-CN" altLang="en-US" sz="2000" dirty="0"/>
              <a:t>。 有时，由于</a:t>
            </a:r>
            <a:r>
              <a:rPr lang="en-US" altLang="zh-CN" sz="2000" dirty="0"/>
              <a:t>http</a:t>
            </a:r>
            <a:r>
              <a:rPr lang="zh-CN" altLang="en-US" sz="2000" dirty="0"/>
              <a:t>的请求</a:t>
            </a:r>
            <a:r>
              <a:rPr lang="zh-CN" altLang="en-US" sz="2000" dirty="0" smtClean="0"/>
              <a:t>头部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过多</a:t>
            </a:r>
            <a:r>
              <a:rPr lang="zh-CN" altLang="en-US" sz="2000" dirty="0"/>
              <a:t>而导致</a:t>
            </a:r>
            <a:r>
              <a:rPr lang="zh-CN" altLang="en-US" sz="2000" dirty="0" smtClean="0"/>
              <a:t>发生</a:t>
            </a:r>
            <a:r>
              <a:rPr lang="en-US" altLang="zh-CN" sz="2000" dirty="0"/>
              <a:t>DDoS</a:t>
            </a:r>
            <a:r>
              <a:rPr lang="zh-CN" altLang="en-US" sz="2000" dirty="0"/>
              <a:t>攻击，用户不妨降低</a:t>
            </a:r>
            <a:r>
              <a:rPr lang="zh-CN" altLang="en-US" sz="2000" dirty="0" smtClean="0"/>
              <a:t>这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个</a:t>
            </a:r>
            <a:r>
              <a:rPr lang="zh-CN" altLang="en-US" sz="2000" dirty="0"/>
              <a:t>值。</a:t>
            </a:r>
          </a:p>
          <a:p>
            <a:r>
              <a:rPr lang="en-US" altLang="zh-CN" sz="2000" dirty="0" err="1"/>
              <a:t>LimitRequestFieldSize</a:t>
            </a:r>
            <a:r>
              <a:rPr lang="zh-CN" altLang="en-US" sz="2000" dirty="0"/>
              <a:t>：帮助我们设置</a:t>
            </a:r>
            <a:r>
              <a:rPr lang="en-US" altLang="zh-CN" sz="2000" dirty="0" smtClean="0"/>
              <a:t>HTTP</a:t>
            </a:r>
            <a:br>
              <a:rPr lang="en-US" altLang="zh-CN" sz="2000" dirty="0" smtClean="0"/>
            </a:br>
            <a:r>
              <a:rPr lang="zh-CN" altLang="en-US" sz="2000" dirty="0" smtClean="0"/>
              <a:t>请求头部</a:t>
            </a:r>
            <a:r>
              <a:rPr lang="zh-CN" altLang="en-US" sz="2000" dirty="0"/>
              <a:t>的大小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7F61E61-D452-4281-A606-5CD35CEE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17" y="4005064"/>
            <a:ext cx="5475415" cy="21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4154984"/>
          </a:xfrm>
        </p:spPr>
        <p:txBody>
          <a:bodyPr>
            <a:spAutoFit/>
          </a:bodyPr>
          <a:lstStyle/>
          <a:p>
            <a:r>
              <a:rPr lang="zh-CN" altLang="en-US" b="1" dirty="0"/>
              <a:t>用</a:t>
            </a:r>
            <a:r>
              <a:rPr lang="en-US" altLang="zh-CN" b="1" dirty="0" err="1"/>
              <a:t>ssl</a:t>
            </a:r>
            <a:r>
              <a:rPr lang="zh-CN" altLang="en-US" b="1" dirty="0"/>
              <a:t>证书保障</a:t>
            </a:r>
            <a:r>
              <a:rPr lang="en-US" altLang="zh-CN" b="1" dirty="0"/>
              <a:t>Apache</a:t>
            </a:r>
            <a:r>
              <a:rPr lang="zh-CN" altLang="en-US" b="1" dirty="0"/>
              <a:t>的安全</a:t>
            </a:r>
            <a:endParaRPr lang="en-US" altLang="zh-CN" b="1" dirty="0"/>
          </a:p>
          <a:p>
            <a:r>
              <a:rPr lang="zh-CN" altLang="en-US" sz="2000" dirty="0"/>
              <a:t>你还可以用</a:t>
            </a:r>
            <a:r>
              <a:rPr lang="en-US" altLang="zh-CN" sz="2000" dirty="0"/>
              <a:t>SSL</a:t>
            </a:r>
            <a:r>
              <a:rPr lang="zh-CN" altLang="en-US" sz="2000" dirty="0"/>
              <a:t>证书用加密的方式保障信息传输的安全。在电子商务网站中，消费者为了买东西，有时需要提供账户或信用卡的细节，默认情况下，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服务器用明文发送这些信息。配置服务器使其借助于</a:t>
            </a:r>
            <a:r>
              <a:rPr lang="en-US" altLang="zh-CN" sz="2000" dirty="0"/>
              <a:t>SSL</a:t>
            </a:r>
            <a:r>
              <a:rPr lang="zh-CN" altLang="en-US" sz="2000" dirty="0"/>
              <a:t>证书就可以为用户进行加密传输。</a:t>
            </a:r>
            <a:endParaRPr lang="en-US" altLang="zh-CN" sz="2000" dirty="0"/>
          </a:p>
          <a:p>
            <a:endParaRPr lang="en-US" altLang="zh-CN" sz="1050" b="1" dirty="0"/>
          </a:p>
          <a:p>
            <a:r>
              <a:rPr lang="en-US" altLang="zh-CN" sz="1800" b="1" dirty="0" err="1"/>
              <a:t>openssl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genrsa</a:t>
            </a:r>
            <a:r>
              <a:rPr lang="en-US" altLang="zh-CN" sz="1800" b="1" dirty="0"/>
              <a:t> -des3 -out </a:t>
            </a:r>
            <a:r>
              <a:rPr lang="en-US" altLang="zh-CN" sz="1800" b="1" dirty="0" err="1"/>
              <a:t>example.com.key</a:t>
            </a:r>
            <a:r>
              <a:rPr lang="en-US" altLang="zh-CN" sz="1800" b="1" dirty="0"/>
              <a:t> 1024</a:t>
            </a:r>
          </a:p>
          <a:p>
            <a:r>
              <a:rPr lang="en-US" altLang="zh-CN" sz="1800" b="1" dirty="0" err="1"/>
              <a:t>openssl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req</a:t>
            </a:r>
            <a:r>
              <a:rPr lang="en-US" altLang="zh-CN" sz="1800" b="1" dirty="0"/>
              <a:t> -new -key </a:t>
            </a:r>
            <a:r>
              <a:rPr lang="en-US" altLang="zh-CN" sz="1800" b="1" dirty="0" err="1"/>
              <a:t>example.com.key</a:t>
            </a:r>
            <a:r>
              <a:rPr lang="en-US" altLang="zh-CN" sz="1800" b="1" dirty="0"/>
              <a:t> -out </a:t>
            </a:r>
            <a:r>
              <a:rPr lang="en-US" altLang="zh-CN" sz="1800" b="1" dirty="0" err="1"/>
              <a:t>exmaple.csr</a:t>
            </a:r>
            <a:endParaRPr lang="en-US" altLang="zh-CN" sz="1800" b="1" dirty="0"/>
          </a:p>
          <a:p>
            <a:r>
              <a:rPr lang="en-US" altLang="zh-CN" sz="1800" b="1" dirty="0" err="1"/>
              <a:t>openssl</a:t>
            </a:r>
            <a:r>
              <a:rPr lang="en-US" altLang="zh-CN" sz="1800" b="1" dirty="0"/>
              <a:t> x509 -</a:t>
            </a:r>
            <a:r>
              <a:rPr lang="en-US" altLang="zh-CN" sz="1800" b="1" dirty="0" err="1"/>
              <a:t>req</a:t>
            </a:r>
            <a:r>
              <a:rPr lang="en-US" altLang="zh-CN" sz="1800" b="1" dirty="0"/>
              <a:t> -days 365 -in </a:t>
            </a:r>
            <a:r>
              <a:rPr lang="en-US" altLang="zh-CN" sz="1800" b="1" dirty="0" err="1"/>
              <a:t>example.com.com.csr</a:t>
            </a:r>
            <a:r>
              <a:rPr lang="en-US" altLang="zh-CN" sz="1800" b="1" dirty="0"/>
              <a:t> -</a:t>
            </a:r>
            <a:r>
              <a:rPr lang="en-US" altLang="zh-CN" sz="1800" b="1" dirty="0" err="1"/>
              <a:t>signkey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example.com.com.key</a:t>
            </a:r>
            <a:r>
              <a:rPr lang="en-US" altLang="zh-CN" sz="1800" b="1" dirty="0"/>
              <a:t> -out example.com.com.crt</a:t>
            </a:r>
          </a:p>
          <a:p>
            <a:endParaRPr lang="en-US" altLang="zh-CN" sz="1050" b="1" dirty="0"/>
          </a:p>
          <a:p>
            <a:r>
              <a:rPr lang="zh-CN" altLang="en-US" sz="2000" dirty="0"/>
              <a:t>在创建并签署了证书后，你需要在</a:t>
            </a:r>
            <a:r>
              <a:rPr lang="en-US" altLang="zh-CN" sz="2000" dirty="0"/>
              <a:t>Apache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中</a:t>
            </a:r>
            <a:r>
              <a:rPr lang="zh-CN" altLang="en-US" sz="2000" dirty="0"/>
              <a:t>增加这个证书。用</a:t>
            </a:r>
            <a:r>
              <a:rPr lang="en-US" altLang="zh-CN" sz="2000" dirty="0"/>
              <a:t>vim</a:t>
            </a:r>
            <a:r>
              <a:rPr lang="zh-CN" altLang="en-US" sz="2000" dirty="0"/>
              <a:t>编辑器打开主配置文件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并</a:t>
            </a:r>
            <a:r>
              <a:rPr lang="zh-CN" altLang="en-US" sz="2000" dirty="0"/>
              <a:t>增加下面的内容，然后重启服务</a:t>
            </a:r>
            <a:r>
              <a:rPr lang="zh-CN" altLang="en-US" sz="2000" dirty="0" smtClean="0"/>
              <a:t>：</a:t>
            </a:r>
            <a:endParaRPr lang="en-US" altLang="zh-CN" sz="1800" b="1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xmlns="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2E59957-385C-43D8-97CD-E161647A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18" y="3719208"/>
            <a:ext cx="4867074" cy="28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Apache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知识子域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  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服务器的安全设置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服务器文件名解析漏洞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服务器日志审计方法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CA57C7C-02FF-43A2-9476-CEEEF1FCE0C6}"/>
              </a:ext>
            </a:extLst>
          </p:cNvPr>
          <p:cNvSpPr/>
          <p:nvPr/>
        </p:nvSpPr>
        <p:spPr>
          <a:xfrm>
            <a:off x="407368" y="2924944"/>
            <a:ext cx="612068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36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服务器文件名解析漏洞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 </a:t>
            </a:r>
            <a:r>
              <a:rPr lang="en-US" altLang="zh-CN" sz="1800" dirty="0">
                <a:solidFill>
                  <a:srgbClr val="FF0000"/>
                </a:solidFill>
              </a:rPr>
              <a:t>Apache </a:t>
            </a:r>
            <a:r>
              <a:rPr lang="zh-CN" altLang="en-US" sz="1800" dirty="0">
                <a:solidFill>
                  <a:srgbClr val="FF0000"/>
                </a:solidFill>
              </a:rPr>
              <a:t>服务器解析漏洞的利用方式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272725"/>
          </a:xfr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文件名解析特性</a:t>
            </a:r>
            <a:endParaRPr lang="en-US" altLang="zh-CN" b="1" dirty="0"/>
          </a:p>
          <a:p>
            <a:pPr>
              <a:lnSpc>
                <a:spcPts val="2300"/>
              </a:lnSpc>
            </a:pPr>
            <a:r>
              <a:rPr lang="en-US" altLang="zh-CN" sz="1800" dirty="0"/>
              <a:t>Apache</a:t>
            </a:r>
            <a:r>
              <a:rPr lang="zh-CN" altLang="en-US" sz="1800" dirty="0"/>
              <a:t>对于文件名的解析是从后往前解析的，直到遇见一个它认识的文件类型为止。因此，如果</a:t>
            </a:r>
            <a:r>
              <a:rPr lang="en-US" altLang="zh-CN" sz="1800" dirty="0"/>
              <a:t>web</a:t>
            </a:r>
            <a:r>
              <a:rPr lang="zh-CN" altLang="en-US" sz="1800" dirty="0"/>
              <a:t>目录下存在以类似</a:t>
            </a:r>
            <a:r>
              <a:rPr lang="en-US" altLang="zh-CN" sz="1800" dirty="0" err="1"/>
              <a:t>webshell.php.test</a:t>
            </a:r>
            <a:r>
              <a:rPr lang="zh-CN" altLang="en-US" sz="1800" dirty="0"/>
              <a:t>这样格式命名的文件，</a:t>
            </a:r>
            <a:r>
              <a:rPr lang="en-US" altLang="zh-CN" sz="1800" dirty="0"/>
              <a:t>Apache</a:t>
            </a:r>
            <a:r>
              <a:rPr lang="zh-CN" altLang="en-US" sz="1800" dirty="0"/>
              <a:t>在解析时因为不认识</a:t>
            </a:r>
            <a:r>
              <a:rPr lang="en-US" altLang="zh-CN" sz="1800" dirty="0"/>
              <a:t>.test</a:t>
            </a:r>
            <a:r>
              <a:rPr lang="zh-CN" altLang="en-US" sz="1800" dirty="0"/>
              <a:t>这个文件类型，所以会一直往前解析，当解析到</a:t>
            </a:r>
            <a:r>
              <a:rPr lang="en-US" altLang="zh-CN" sz="1800" dirty="0"/>
              <a:t>.</a:t>
            </a:r>
            <a:r>
              <a:rPr lang="en-US" altLang="zh-CN" sz="1800" dirty="0" err="1"/>
              <a:t>php</a:t>
            </a:r>
            <a:r>
              <a:rPr lang="zh-CN" altLang="en-US" sz="1800" dirty="0"/>
              <a:t>时，它认识了，因此会将它解析为</a:t>
            </a:r>
            <a:r>
              <a:rPr lang="en-US" altLang="zh-CN" sz="1800" dirty="0"/>
              <a:t>PHP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pPr>
              <a:lnSpc>
                <a:spcPts val="2300"/>
              </a:lnSpc>
            </a:pPr>
            <a:r>
              <a:rPr lang="en-US" altLang="zh-CN" sz="1800" dirty="0"/>
              <a:t>Apache</a:t>
            </a:r>
            <a:r>
              <a:rPr lang="zh-CN" altLang="en-US" sz="1800" dirty="0"/>
              <a:t>的这种解析特性经常被用来绕过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应用的文件上传检测。当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应用的文件上传功能在检测上传文件的合法性时，如果仅通过检测上传文件的扩展名来判断文件是否合法，就可以利用</a:t>
            </a:r>
            <a:r>
              <a:rPr lang="en-US" altLang="zh-CN" sz="1800" dirty="0"/>
              <a:t>Apache</a:t>
            </a:r>
            <a:r>
              <a:rPr lang="zh-CN" altLang="en-US" sz="1800" dirty="0"/>
              <a:t>的这种文件名解析特征绕过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应用的检测</a:t>
            </a:r>
            <a:endParaRPr lang="en-US" altLang="zh-CN" sz="1800" dirty="0"/>
          </a:p>
          <a:p>
            <a:pPr>
              <a:lnSpc>
                <a:spcPts val="2300"/>
              </a:lnSpc>
            </a:pPr>
            <a:r>
              <a:rPr lang="zh-CN" altLang="en-US" sz="1800" dirty="0"/>
              <a:t>下面来看一个实例：目标网站后台</a:t>
            </a:r>
            <a:r>
              <a:rPr lang="zh-CN" altLang="en-US" sz="1800" dirty="0" smtClean="0"/>
              <a:t>存在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一</a:t>
            </a:r>
            <a:r>
              <a:rPr lang="zh-CN" altLang="en-US" sz="1800" dirty="0"/>
              <a:t>个上传图片的功能，只允许上传</a:t>
            </a:r>
            <a:r>
              <a:rPr lang="en-US" altLang="zh-CN" sz="1800" dirty="0" smtClean="0"/>
              <a:t>JPG</a:t>
            </a:r>
            <a:br>
              <a:rPr lang="en-US" altLang="zh-CN" sz="1800" dirty="0" smtClean="0"/>
            </a:br>
            <a:r>
              <a:rPr lang="zh-CN" altLang="en-US" sz="1800" dirty="0" smtClean="0"/>
              <a:t>和</a:t>
            </a:r>
            <a:r>
              <a:rPr lang="en-US" altLang="zh-CN" sz="1800" dirty="0"/>
              <a:t>GIF</a:t>
            </a:r>
            <a:r>
              <a:rPr lang="zh-CN" altLang="en-US" sz="1800" dirty="0"/>
              <a:t>图片格式的文件。但程序在验证</a:t>
            </a:r>
            <a:r>
              <a:rPr lang="zh-CN" altLang="en-US" sz="1800" dirty="0" smtClean="0"/>
              <a:t>上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传</a:t>
            </a:r>
            <a:r>
              <a:rPr lang="zh-CN" altLang="en-US" sz="1800" dirty="0"/>
              <a:t>文件合法性处存在漏洞，只是简单</a:t>
            </a:r>
            <a:r>
              <a:rPr lang="zh-CN" altLang="en-US" sz="1800" dirty="0" smtClean="0"/>
              <a:t>地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通过</a:t>
            </a:r>
            <a:r>
              <a:rPr lang="zh-CN" altLang="en-US" sz="1800" dirty="0"/>
              <a:t>上传文件扩展名来确定文件是否</a:t>
            </a:r>
            <a:r>
              <a:rPr lang="zh-CN" altLang="en-US" sz="1800" dirty="0" smtClean="0"/>
              <a:t>合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法</a:t>
            </a:r>
            <a:r>
              <a:rPr lang="zh-CN" altLang="en-US" sz="1800" dirty="0"/>
              <a:t>，这时我们就可以利用</a:t>
            </a:r>
            <a:r>
              <a:rPr lang="en-US" altLang="zh-CN" sz="1800" dirty="0"/>
              <a:t>Apache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文件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名</a:t>
            </a:r>
            <a:r>
              <a:rPr lang="zh-CN" altLang="en-US" sz="1800" dirty="0"/>
              <a:t>解析特征来绕过这种检测。</a:t>
            </a:r>
            <a:br>
              <a:rPr lang="zh-CN" altLang="en-US" sz="1800" dirty="0"/>
            </a:br>
            <a:r>
              <a:rPr lang="zh-CN" altLang="en-US" sz="1800" dirty="0"/>
              <a:t>将文件名修改为类似</a:t>
            </a:r>
            <a:r>
              <a:rPr lang="en-US" altLang="zh-CN" sz="1800" dirty="0" smtClean="0"/>
              <a:t>phpshell.php.jpg</a:t>
            </a:r>
            <a:br>
              <a:rPr lang="en-US" altLang="zh-CN" sz="1800" dirty="0" smtClean="0"/>
            </a:br>
            <a:r>
              <a:rPr lang="zh-CN" altLang="en-US" sz="1800" dirty="0" smtClean="0"/>
              <a:t>这样</a:t>
            </a:r>
            <a:r>
              <a:rPr lang="zh-CN" altLang="en-US" sz="1800" dirty="0"/>
              <a:t>的格式上传，发现绕过了检测，</a:t>
            </a:r>
            <a:r>
              <a:rPr lang="zh-CN" altLang="en-US" sz="1800" dirty="0" smtClean="0"/>
              <a:t>文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件</a:t>
            </a:r>
            <a:r>
              <a:rPr lang="zh-CN" altLang="en-US" sz="1800" dirty="0"/>
              <a:t>被成功上传到目标</a:t>
            </a:r>
            <a:r>
              <a:rPr lang="zh-CN" altLang="en-US" sz="1800" dirty="0" smtClean="0"/>
              <a:t>网站</a:t>
            </a:r>
            <a:endParaRPr lang="en-US" altLang="zh-CN" sz="1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75E923A-B798-4C20-8EEB-DAFE0BE9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3028124"/>
            <a:ext cx="67818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9A06847C-57C7-438A-8D51-37CC0F145E08}"/>
              </a:ext>
            </a:extLst>
          </p:cNvPr>
          <p:cNvSpPr/>
          <p:nvPr/>
        </p:nvSpPr>
        <p:spPr>
          <a:xfrm>
            <a:off x="1415480" y="1656740"/>
            <a:ext cx="2592288" cy="1334988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服务器文件名解析漏洞</a:t>
            </a:r>
            <a:r>
              <a:rPr lang="en-US" altLang="zh-CN" sz="2800" dirty="0"/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了解 </a:t>
            </a:r>
            <a:r>
              <a:rPr lang="en-US" altLang="zh-CN" sz="1800" dirty="0">
                <a:solidFill>
                  <a:srgbClr val="FF0000"/>
                </a:solidFill>
              </a:rPr>
              <a:t>Apache </a:t>
            </a:r>
            <a:r>
              <a:rPr lang="zh-CN" altLang="en-US" sz="1800" dirty="0">
                <a:solidFill>
                  <a:srgbClr val="FF0000"/>
                </a:solidFill>
              </a:rPr>
              <a:t>服务器解析漏洞的利用方式 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559984"/>
          </a:xfr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b="1" dirty="0"/>
              <a:t>Apache</a:t>
            </a:r>
            <a:r>
              <a:rPr lang="zh-CN" altLang="en-US" b="1" dirty="0"/>
              <a:t>文件名解析特性</a:t>
            </a:r>
            <a:endParaRPr lang="en-US" altLang="zh-CN" b="1" dirty="0"/>
          </a:p>
          <a:p>
            <a:r>
              <a:rPr lang="zh-CN" altLang="en-US" sz="1800" dirty="0"/>
              <a:t>可以在</a:t>
            </a:r>
            <a:r>
              <a:rPr lang="en-US" altLang="zh-CN" sz="1800" dirty="0" err="1"/>
              <a:t>httpd.conf</a:t>
            </a:r>
            <a:r>
              <a:rPr lang="zh-CN" altLang="en-US" sz="1800" dirty="0"/>
              <a:t>配置文件中添加以下内容来阻止</a:t>
            </a:r>
            <a:r>
              <a:rPr lang="en-US" altLang="zh-CN" sz="1800" dirty="0"/>
              <a:t>Apache</a:t>
            </a:r>
            <a:r>
              <a:rPr lang="zh-CN" altLang="en-US" sz="1800" dirty="0"/>
              <a:t>解析这种文件。</a:t>
            </a:r>
          </a:p>
          <a:p>
            <a:pPr marL="0" indent="0"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/>
              <a:t>Files ~ "\.(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.)"&gt;</a:t>
            </a:r>
          </a:p>
          <a:p>
            <a:pPr marL="0" indent="0">
              <a:buNone/>
            </a:pPr>
            <a:r>
              <a:rPr lang="en-US" altLang="zh-CN" sz="1800" dirty="0" smtClean="0"/>
              <a:t>	Order </a:t>
            </a:r>
            <a:r>
              <a:rPr lang="en-US" altLang="zh-CN" sz="1800" dirty="0" err="1"/>
              <a:t>Allow,Deny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Deny </a:t>
            </a:r>
            <a:r>
              <a:rPr lang="en-US" altLang="zh-CN" sz="1800" dirty="0"/>
              <a:t>from all</a:t>
            </a:r>
          </a:p>
          <a:p>
            <a:pPr marL="0" indent="0">
              <a:buNone/>
            </a:pPr>
            <a:r>
              <a:rPr lang="en-US" altLang="zh-CN" sz="1800" dirty="0" smtClean="0"/>
              <a:t>	&lt;/</a:t>
            </a:r>
            <a:r>
              <a:rPr lang="en-US" altLang="zh-CN" sz="1800" dirty="0"/>
              <a:t>Files&gt;</a:t>
            </a:r>
          </a:p>
          <a:p>
            <a:r>
              <a:rPr lang="zh-CN" altLang="en-US" sz="1800" dirty="0"/>
              <a:t>修改后需要重启</a:t>
            </a:r>
            <a:r>
              <a:rPr lang="en-US" altLang="zh-CN" sz="1800" dirty="0"/>
              <a:t>Apache</a:t>
            </a:r>
            <a:r>
              <a:rPr lang="zh-CN" altLang="en-US" sz="1800" dirty="0"/>
              <a:t>服务生效。</a:t>
            </a:r>
          </a:p>
          <a:p>
            <a:r>
              <a:rPr lang="zh-CN" altLang="en-US" sz="1800" dirty="0"/>
              <a:t>这样即使攻击者上传了类似</a:t>
            </a:r>
            <a:r>
              <a:rPr lang="en-US" altLang="zh-CN" sz="1800" dirty="0"/>
              <a:t>phpshell.php.jpg</a:t>
            </a:r>
            <a:r>
              <a:rPr lang="zh-CN" altLang="en-US" sz="1800" dirty="0"/>
              <a:t>这样格式的文件，</a:t>
            </a:r>
            <a:r>
              <a:rPr lang="en-US" altLang="zh-CN" sz="1800" dirty="0"/>
              <a:t>Apache</a:t>
            </a:r>
            <a:r>
              <a:rPr lang="zh-CN" altLang="en-US" sz="1800" dirty="0"/>
              <a:t>也不会将它解析为</a:t>
            </a:r>
            <a:r>
              <a:rPr lang="en-US" altLang="zh-CN" sz="1800" dirty="0"/>
              <a:t>PHP</a:t>
            </a:r>
            <a:r>
              <a:rPr lang="zh-CN" altLang="en-US" sz="1800" dirty="0"/>
              <a:t>文件了</a:t>
            </a:r>
          </a:p>
          <a:p>
            <a:pPr>
              <a:lnSpc>
                <a:spcPts val="2300"/>
              </a:lnSpc>
            </a:pPr>
            <a:endParaRPr lang="zh-CN" altLang="zh-CN" b="1" dirty="0"/>
          </a:p>
          <a:p>
            <a:pPr>
              <a:lnSpc>
                <a:spcPts val="2300"/>
              </a:lnSpc>
            </a:pPr>
            <a:endParaRPr lang="en-US" altLang="zh-CN" dirty="0"/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zh-CN" altLang="en-US" sz="1800" dirty="0"/>
              <a:t>网上说的“低版本的</a:t>
            </a:r>
            <a:r>
              <a:rPr lang="en-US" altLang="zh-CN" sz="1800" dirty="0"/>
              <a:t>apache</a:t>
            </a:r>
            <a:r>
              <a:rPr lang="zh-CN" altLang="en-US" sz="1800" dirty="0"/>
              <a:t>存在未知扩展名解析漏洞”的说法是错误的，正确的说法应该是使用</a:t>
            </a:r>
            <a:r>
              <a:rPr lang="en-US" altLang="zh-CN" sz="1800" dirty="0"/>
              <a:t>module</a:t>
            </a:r>
            <a:r>
              <a:rPr lang="zh-CN" altLang="en-US" sz="1800" dirty="0"/>
              <a:t>模式与</a:t>
            </a:r>
            <a:r>
              <a:rPr lang="en-US" altLang="zh-CN" sz="1800" dirty="0" err="1"/>
              <a:t>php</a:t>
            </a:r>
            <a:r>
              <a:rPr lang="zh-CN" altLang="en-US" sz="1800" dirty="0"/>
              <a:t>结合的所有版本 </a:t>
            </a:r>
            <a:r>
              <a:rPr lang="en-US" altLang="zh-CN" sz="1800" dirty="0"/>
              <a:t>apache</a:t>
            </a:r>
            <a:r>
              <a:rPr lang="zh-CN" altLang="en-US" sz="1800" dirty="0"/>
              <a:t>存在未知扩展名解析漏洞，使用</a:t>
            </a:r>
            <a:r>
              <a:rPr lang="en-US" altLang="zh-CN" sz="1800" dirty="0" err="1"/>
              <a:t>fastcig</a:t>
            </a:r>
            <a:r>
              <a:rPr lang="zh-CN" altLang="en-US" sz="1800" dirty="0"/>
              <a:t>模式与</a:t>
            </a:r>
            <a:r>
              <a:rPr lang="en-US" altLang="zh-CN" sz="1800" dirty="0" err="1"/>
              <a:t>php</a:t>
            </a:r>
            <a:r>
              <a:rPr lang="zh-CN" altLang="en-US" sz="1800" dirty="0"/>
              <a:t>结合的所有版本</a:t>
            </a:r>
            <a:r>
              <a:rPr lang="en-US" altLang="zh-CN" sz="1800" dirty="0"/>
              <a:t>apache</a:t>
            </a:r>
            <a:r>
              <a:rPr lang="zh-CN" altLang="en-US" sz="1800" dirty="0"/>
              <a:t>不存在此</a:t>
            </a:r>
            <a:r>
              <a:rPr lang="zh-CN" altLang="en-US" sz="1800" dirty="0" smtClean="0"/>
              <a:t>漏洞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2599379-4CB8-4A0C-9BF5-F12F06146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683868"/>
            <a:ext cx="6984776" cy="17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安全加固思路与注意事项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4512004"/>
          </a:xfrm>
        </p:spPr>
        <p:txBody>
          <a:bodyPr>
            <a:spAutoFit/>
          </a:bodyPr>
          <a:lstStyle/>
          <a:p>
            <a:r>
              <a:rPr lang="zh-CN" altLang="en-US" b="1" dirty="0"/>
              <a:t>安全加固</a:t>
            </a:r>
            <a:endParaRPr lang="zh-CN" altLang="en-US" dirty="0"/>
          </a:p>
          <a:p>
            <a:r>
              <a:rPr lang="en-US" altLang="zh-CN" sz="2400" dirty="0"/>
              <a:t>Apache</a:t>
            </a:r>
            <a:r>
              <a:rPr lang="zh-CN" altLang="en-US" sz="2400" dirty="0"/>
              <a:t>的安全加固我们主要从以下两点考虑：一是</a:t>
            </a:r>
            <a:r>
              <a:rPr lang="en-US" altLang="zh-CN" sz="2400" dirty="0"/>
              <a:t>Apache Web Server</a:t>
            </a:r>
            <a:r>
              <a:rPr lang="zh-CN" altLang="en-US" sz="2400" dirty="0"/>
              <a:t>本身是否安全，比如是否存在安全漏洞；二是</a:t>
            </a:r>
            <a:r>
              <a:rPr lang="en-US" altLang="zh-CN" sz="2400" dirty="0"/>
              <a:t>Apache Web Server</a:t>
            </a:r>
            <a:r>
              <a:rPr lang="zh-CN" altLang="en-US" sz="2400" dirty="0"/>
              <a:t>是否提供了可使用的安全功能，这部分主要是检查</a:t>
            </a:r>
            <a:r>
              <a:rPr lang="en-US" altLang="zh-CN" sz="2400" dirty="0"/>
              <a:t>Apache</a:t>
            </a:r>
            <a:r>
              <a:rPr lang="zh-CN" altLang="en-US" sz="2400" dirty="0"/>
              <a:t>的配置是否得当，在安全性、可用性、稳定性之间取得平衡。</a:t>
            </a:r>
          </a:p>
          <a:p>
            <a:r>
              <a:rPr lang="en-US" altLang="zh-CN" sz="2400" b="1" dirty="0"/>
              <a:t>Apache</a:t>
            </a:r>
            <a:r>
              <a:rPr lang="zh-CN" altLang="en-US" sz="2400" b="1" dirty="0"/>
              <a:t>版本的选择与安装注意事项</a:t>
            </a:r>
            <a:endParaRPr lang="zh-CN" altLang="en-US" sz="2400" dirty="0"/>
          </a:p>
          <a:p>
            <a:r>
              <a:rPr lang="zh-CN" altLang="en-US" sz="2400" dirty="0"/>
              <a:t>检查目前使用的</a:t>
            </a:r>
            <a:r>
              <a:rPr lang="en-US" altLang="zh-CN" sz="2400" dirty="0"/>
              <a:t>Apache</a:t>
            </a:r>
            <a:r>
              <a:rPr lang="zh-CN" altLang="en-US" sz="2400" dirty="0"/>
              <a:t>版本是否存在安全漏洞，如果存在，需要升级到新的安全版本。在选择</a:t>
            </a:r>
            <a:r>
              <a:rPr lang="en-US" altLang="zh-CN" sz="2400" dirty="0"/>
              <a:t>Apache</a:t>
            </a:r>
            <a:r>
              <a:rPr lang="zh-CN" altLang="en-US" sz="2400" dirty="0"/>
              <a:t>的版本时，我们一般选择最新的稳定版本。这样可以在安全性和稳定性之间取得一个很好的平衡。从低版本升级到高版本时，建议先在测试环境中测试通过后再进行升级，以避免由于兼容性带来的问题。</a:t>
            </a:r>
          </a:p>
          <a:p>
            <a:r>
              <a:rPr lang="zh-CN" altLang="en-US" sz="2400" dirty="0"/>
              <a:t>在安装时使用自定义的安装路径，并配置使用自定义的</a:t>
            </a:r>
            <a:r>
              <a:rPr lang="en-US" altLang="zh-CN" sz="2400" dirty="0"/>
              <a:t>WEB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。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Apache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知识子域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  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服务器的安全设置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服务器文件名解析漏洞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服务器日志审计方法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CA57C7C-02FF-43A2-9476-CEEEF1FCE0C6}"/>
              </a:ext>
            </a:extLst>
          </p:cNvPr>
          <p:cNvSpPr/>
          <p:nvPr/>
        </p:nvSpPr>
        <p:spPr>
          <a:xfrm>
            <a:off x="407368" y="4077072"/>
            <a:ext cx="612068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03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altLang="zh-CN" dirty="0"/>
              <a:t>Apache </a:t>
            </a:r>
            <a:r>
              <a:rPr lang="zh-CN" altLang="en-US" dirty="0"/>
              <a:t>服务的日志文件，默认情况下主要有两种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var</a:t>
            </a:r>
            <a:r>
              <a:rPr lang="en-US" altLang="zh-CN" sz="1800" b="1" dirty="0"/>
              <a:t>/log/</a:t>
            </a:r>
            <a:r>
              <a:rPr lang="en-US" altLang="zh-CN" sz="1800" b="1" dirty="0" err="1"/>
              <a:t>httpd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access_log</a:t>
            </a:r>
            <a:r>
              <a:rPr lang="zh-CN" altLang="en-US" sz="1800" dirty="0"/>
              <a:t> 记录用户访问网站的记录信息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var</a:t>
            </a:r>
            <a:r>
              <a:rPr lang="en-US" altLang="zh-CN" sz="1800" b="1" dirty="0"/>
              <a:t>/log/</a:t>
            </a:r>
            <a:r>
              <a:rPr lang="en-US" altLang="zh-CN" sz="1800" b="1" dirty="0" err="1"/>
              <a:t>httpd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error_log</a:t>
            </a:r>
            <a:r>
              <a:rPr lang="zh-CN" altLang="en-US" sz="1800" dirty="0"/>
              <a:t> 记录用户错误请求的信息，包括 </a:t>
            </a:r>
            <a:r>
              <a:rPr lang="en-US" altLang="zh-CN" sz="1800" dirty="0"/>
              <a:t>Web </a:t>
            </a:r>
            <a:r>
              <a:rPr lang="zh-CN" altLang="en-US" sz="1800" dirty="0"/>
              <a:t>服务启动或运行过程中的问题，比如网页找不到、文件权限设置不正确等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      </a:t>
            </a:r>
            <a:r>
              <a:rPr lang="en-US" altLang="zh-CN" sz="2000" dirty="0"/>
              <a:t>Apache </a:t>
            </a:r>
            <a:r>
              <a:rPr lang="zh-CN" altLang="en-US" sz="2000" dirty="0"/>
              <a:t>的访问日志默认存放在 </a:t>
            </a:r>
            <a:r>
              <a:rPr lang="en-US" altLang="zh-CN" sz="2000" dirty="0"/>
              <a:t>Apache </a:t>
            </a:r>
            <a:r>
              <a:rPr lang="zh-CN" altLang="en-US" sz="2000" dirty="0"/>
              <a:t>安装目录的 </a:t>
            </a:r>
            <a:r>
              <a:rPr lang="en-US" altLang="zh-CN" sz="2000" dirty="0"/>
              <a:t>logs </a:t>
            </a:r>
            <a:r>
              <a:rPr lang="zh-CN" altLang="en-US" sz="2000" dirty="0"/>
              <a:t>目录下，名称为 </a:t>
            </a:r>
            <a:r>
              <a:rPr lang="en-US" altLang="zh-CN" sz="2000" dirty="0"/>
              <a:t>access.log</a:t>
            </a:r>
            <a:r>
              <a:rPr lang="zh-CN" altLang="en-US" sz="2000" dirty="0"/>
              <a:t>，具体位置可以在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/>
              <a:t>Apache </a:t>
            </a:r>
            <a:r>
              <a:rPr lang="zh-CN" altLang="en-US" sz="2000" dirty="0"/>
              <a:t>安装目录下的 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vhosts</a:t>
            </a:r>
            <a:r>
              <a:rPr lang="en-US" altLang="zh-CN" sz="2000" dirty="0"/>
              <a:t>/ </a:t>
            </a:r>
            <a:r>
              <a:rPr lang="zh-CN" altLang="en-US" sz="2000" dirty="0"/>
              <a:t>目录中的站点配置文件**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 </a:t>
            </a:r>
            <a:r>
              <a:rPr lang="zh-CN" altLang="en-US" sz="2000" dirty="0"/>
              <a:t>中进行指定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      </a:t>
            </a:r>
            <a:endParaRPr lang="zh-CN" altLang="zh-CN" sz="20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18A7FD-8D3A-4C94-A168-1C888175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53136"/>
            <a:ext cx="10972800" cy="14730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E22A0BD-4813-4861-ABFA-A8B46F5DF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05064"/>
            <a:ext cx="10972800" cy="4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Apache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知识子域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  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服务器的安全设置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服务器文件名解析漏洞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服务器日志审计方法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CA57C7C-02FF-43A2-9476-CEEEF1FCE0C6}"/>
              </a:ext>
            </a:extLst>
          </p:cNvPr>
          <p:cNvSpPr/>
          <p:nvPr/>
        </p:nvSpPr>
        <p:spPr>
          <a:xfrm>
            <a:off x="407368" y="1772816"/>
            <a:ext cx="612068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40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082930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      </a:t>
            </a:r>
            <a:endParaRPr lang="zh-CN" altLang="zh-CN" sz="20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2400" dirty="0"/>
              <a:t>各字段说明</a:t>
            </a:r>
          </a:p>
          <a:p>
            <a:r>
              <a:rPr lang="zh-CN" altLang="en-US" sz="1800" dirty="0"/>
              <a:t>       项目  </a:t>
            </a:r>
            <a:r>
              <a:rPr lang="zh-CN" altLang="en-US" sz="1800" b="1" dirty="0" smtClean="0"/>
              <a:t>样</a:t>
            </a:r>
            <a:r>
              <a:rPr lang="zh-CN" altLang="en-US" sz="1800" b="1" dirty="0"/>
              <a:t>例</a:t>
            </a:r>
            <a:endParaRPr lang="zh-CN" altLang="en-US" sz="1800" dirty="0"/>
          </a:p>
          <a:p>
            <a:r>
              <a:rPr lang="zh-CN" altLang="en-US" sz="1800" dirty="0"/>
              <a:t>       </a:t>
            </a:r>
            <a:r>
              <a:rPr lang="zh-CN" altLang="en-US" sz="1800" dirty="0" smtClean="0"/>
              <a:t>客户端</a:t>
            </a:r>
            <a:r>
              <a:rPr lang="en-US" altLang="zh-CN" sz="1800" dirty="0" smtClean="0"/>
              <a:t>IP </a:t>
            </a:r>
            <a:r>
              <a:rPr lang="en-US" altLang="zh-CN" sz="1800" dirty="0"/>
              <a:t> </a:t>
            </a:r>
            <a:r>
              <a:rPr lang="en-US" altLang="zh-CN" sz="1800" b="1" dirty="0" smtClean="0"/>
              <a:t>123.118.235.44</a:t>
            </a:r>
            <a:endParaRPr lang="zh-CN" altLang="en-US" sz="1800" dirty="0"/>
          </a:p>
          <a:p>
            <a:r>
              <a:rPr lang="zh-CN" altLang="en-US" sz="1800" dirty="0"/>
              <a:t>       由客户端 </a:t>
            </a:r>
            <a:r>
              <a:rPr lang="en-US" altLang="zh-CN" sz="1800" dirty="0" err="1"/>
              <a:t>identd</a:t>
            </a:r>
            <a:r>
              <a:rPr lang="en-US" altLang="zh-CN" sz="1800" dirty="0"/>
              <a:t> </a:t>
            </a:r>
            <a:r>
              <a:rPr lang="zh-CN" altLang="en-US" sz="1800" dirty="0"/>
              <a:t>进程判断的 </a:t>
            </a:r>
            <a:r>
              <a:rPr lang="en-US" altLang="zh-CN" sz="1800" dirty="0"/>
              <a:t>RFC1413 </a:t>
            </a:r>
            <a:r>
              <a:rPr lang="zh-CN" altLang="en-US" sz="1800" dirty="0"/>
              <a:t>身份</a:t>
            </a:r>
            <a:r>
              <a:rPr lang="en-US" altLang="zh-CN" sz="1800" dirty="0"/>
              <a:t>(identity)    </a:t>
            </a:r>
            <a:r>
              <a:rPr lang="en-US" altLang="zh-CN" sz="1800" b="1" dirty="0"/>
              <a:t>-</a:t>
            </a:r>
            <a:endParaRPr lang="zh-CN" altLang="en-US" sz="1800" dirty="0"/>
          </a:p>
          <a:p>
            <a:r>
              <a:rPr lang="zh-CN" altLang="en-US" sz="1800" dirty="0"/>
              <a:t>       </a:t>
            </a:r>
            <a:r>
              <a:rPr lang="zh-CN" altLang="en-US" sz="1800" b="1" i="1" dirty="0"/>
              <a:t>注意：</a:t>
            </a:r>
            <a:r>
              <a:rPr lang="zh-CN" altLang="en-US" sz="1800" i="1" dirty="0"/>
              <a:t>输出中的符号 </a:t>
            </a:r>
            <a:r>
              <a:rPr lang="en-US" altLang="zh-CN" sz="1800" i="1" dirty="0"/>
              <a:t>"-" </a:t>
            </a:r>
            <a:r>
              <a:rPr lang="zh-CN" altLang="en-US" sz="1800" i="1" dirty="0"/>
              <a:t>表示此处的信息无效。除非在</a:t>
            </a:r>
            <a:r>
              <a:rPr lang="zh-CN" altLang="en-US" sz="1800" i="1" dirty="0" smtClean="0"/>
              <a:t>严格控制</a:t>
            </a:r>
            <a:r>
              <a:rPr lang="zh-CN" altLang="en-US" sz="1800" i="1" dirty="0"/>
              <a:t>的内部网络中，此信息通常很不可靠，不应该被使用。只有在将 </a:t>
            </a:r>
            <a:r>
              <a:rPr lang="en-US" altLang="zh-CN" sz="1800" i="1" dirty="0" err="1"/>
              <a:t>IdentityCheck</a:t>
            </a:r>
            <a:r>
              <a:rPr lang="en-US" altLang="zh-CN" sz="1800" i="1" dirty="0"/>
              <a:t> </a:t>
            </a:r>
            <a:r>
              <a:rPr lang="zh-CN" altLang="en-US" sz="1800" i="1" dirty="0"/>
              <a:t>指令设为 </a:t>
            </a:r>
            <a:r>
              <a:rPr lang="en-US" altLang="zh-CN" sz="1800" i="1" dirty="0"/>
              <a:t>On </a:t>
            </a:r>
            <a:r>
              <a:rPr lang="zh-CN" altLang="en-US" sz="1800" i="1" dirty="0"/>
              <a:t>时，</a:t>
            </a:r>
            <a:r>
              <a:rPr lang="en-US" altLang="zh-CN" sz="1800" i="1" dirty="0"/>
              <a:t>Apache </a:t>
            </a:r>
            <a:r>
              <a:rPr lang="zh-CN" altLang="en-US" sz="1800" i="1" dirty="0"/>
              <a:t>才会试图得到这项信息。</a:t>
            </a:r>
            <a:endParaRPr lang="zh-CN" altLang="en-US" sz="1800" dirty="0"/>
          </a:p>
          <a:p>
            <a:r>
              <a:rPr lang="zh-CN" altLang="en-US" sz="1800" dirty="0"/>
              <a:t>       记录用户</a:t>
            </a:r>
            <a:r>
              <a:rPr lang="en-US" altLang="zh-CN" sz="1800" dirty="0"/>
              <a:t>HTTP</a:t>
            </a:r>
            <a:r>
              <a:rPr lang="zh-CN" altLang="en-US" sz="1800" dirty="0"/>
              <a:t>的身份验证    </a:t>
            </a:r>
            <a:r>
              <a:rPr lang="en-US" altLang="zh-CN" sz="1800" b="1" dirty="0"/>
              <a:t>-</a:t>
            </a:r>
            <a:endParaRPr lang="zh-CN" altLang="en-US" sz="1800" dirty="0"/>
          </a:p>
          <a:p>
            <a:r>
              <a:rPr lang="zh-CN" altLang="en-US" sz="1800" dirty="0"/>
              <a:t>       服务器完成请求处理时的时间    </a:t>
            </a:r>
            <a:r>
              <a:rPr lang="en-US" altLang="zh-CN" sz="1800" b="1" dirty="0"/>
              <a:t>[21/Jan/2015:20:23:53 +0800]</a:t>
            </a:r>
            <a:r>
              <a:rPr lang="zh-CN" altLang="en-US" sz="1800" b="1" dirty="0"/>
              <a:t>格式</a:t>
            </a:r>
            <a:r>
              <a:rPr lang="en-US" altLang="zh-CN" sz="1800" b="1" dirty="0"/>
              <a:t>:[</a:t>
            </a:r>
            <a:r>
              <a:rPr lang="zh-CN" altLang="en-US" sz="1800" b="1" dirty="0"/>
              <a:t>日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月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年</a:t>
            </a:r>
            <a:r>
              <a:rPr lang="en-US" altLang="zh-CN" sz="1800" b="1" dirty="0"/>
              <a:t>:</a:t>
            </a:r>
            <a:r>
              <a:rPr lang="zh-CN" altLang="en-US" sz="1800" b="1" dirty="0"/>
              <a:t>时</a:t>
            </a:r>
            <a:r>
              <a:rPr lang="en-US" altLang="zh-CN" sz="1800" b="1" dirty="0"/>
              <a:t>:</a:t>
            </a:r>
            <a:r>
              <a:rPr lang="zh-CN" altLang="en-US" sz="1800" b="1" dirty="0"/>
              <a:t>分</a:t>
            </a:r>
            <a:r>
              <a:rPr lang="en-US" altLang="zh-CN" sz="1800" b="1" dirty="0"/>
              <a:t>:</a:t>
            </a:r>
            <a:r>
              <a:rPr lang="zh-CN" altLang="en-US" sz="1800" b="1" dirty="0"/>
              <a:t>秒 时区</a:t>
            </a:r>
            <a:r>
              <a:rPr lang="en-US" altLang="zh-CN" sz="1800" b="1" dirty="0"/>
              <a:t>] </a:t>
            </a:r>
            <a:r>
              <a:rPr lang="zh-CN" altLang="en-US" sz="1800" dirty="0"/>
              <a:t> </a:t>
            </a:r>
          </a:p>
          <a:p>
            <a:r>
              <a:rPr lang="zh-CN" altLang="en-US" sz="1800" dirty="0"/>
              <a:t>       请求方式，请求资源，协议   </a:t>
            </a:r>
            <a:r>
              <a:rPr lang="en-US" altLang="zh-CN" sz="1800" b="1" dirty="0"/>
              <a:t>GET /</a:t>
            </a:r>
            <a:r>
              <a:rPr lang="en-US" altLang="zh-CN" sz="1800" b="1" dirty="0" err="1"/>
              <a:t>info.php</a:t>
            </a:r>
            <a:r>
              <a:rPr lang="en-US" altLang="zh-CN" sz="1800" b="1" dirty="0"/>
              <a:t>?=PHPE9568F34-D428-11d2-A769-00AA001ACF42 HTTP/1.1</a:t>
            </a:r>
            <a:endParaRPr lang="zh-CN" altLang="en-US" sz="1800" dirty="0"/>
          </a:p>
          <a:p>
            <a:r>
              <a:rPr lang="zh-CN" altLang="en-US" sz="1800" dirty="0"/>
              <a:t>       协议状态码     </a:t>
            </a:r>
            <a:r>
              <a:rPr lang="en-US" altLang="zh-CN" sz="1800" b="1" dirty="0"/>
              <a:t>200</a:t>
            </a:r>
            <a:endParaRPr lang="zh-CN" altLang="en-US" sz="1800" dirty="0"/>
          </a:p>
          <a:p>
            <a:r>
              <a:rPr lang="zh-CN" altLang="en-US" sz="1800" dirty="0"/>
              <a:t>       服务器向客户端发送的字节数   </a:t>
            </a:r>
            <a:r>
              <a:rPr lang="en-US" altLang="zh-CN" sz="1800" b="1" dirty="0" smtClean="0"/>
              <a:t>2524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DD542D-5696-4BF7-A5DB-09B1D8A80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2776"/>
            <a:ext cx="1097083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1493742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以下列举一些命令便于快速分析日志：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     获得访问前 </a:t>
            </a:r>
            <a:r>
              <a:rPr lang="en-US" altLang="zh-CN" sz="2400" dirty="0"/>
              <a:t>10 </a:t>
            </a:r>
            <a:r>
              <a:rPr lang="zh-CN" altLang="en-US" sz="2400" dirty="0"/>
              <a:t>位的 </a:t>
            </a:r>
            <a:r>
              <a:rPr lang="en-US" altLang="zh-CN" sz="2400" dirty="0"/>
              <a:t>IP </a:t>
            </a:r>
            <a:r>
              <a:rPr lang="zh-CN" altLang="en-US" sz="2400" dirty="0"/>
              <a:t>地址</a:t>
            </a:r>
            <a:endParaRPr lang="zh-CN" altLang="zh-CN" sz="2400" b="1" dirty="0"/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cat </a:t>
            </a:r>
            <a:r>
              <a:rPr lang="en-US" altLang="zh-CN" sz="2400" dirty="0" err="1">
                <a:solidFill>
                  <a:srgbClr val="FF0000"/>
                </a:solidFill>
              </a:rPr>
              <a:t>access_log</a:t>
            </a:r>
            <a:r>
              <a:rPr lang="en-US" altLang="zh-CN" sz="2400" dirty="0">
                <a:solidFill>
                  <a:srgbClr val="FF0000"/>
                </a:solidFill>
              </a:rPr>
              <a:t> | </a:t>
            </a:r>
            <a:r>
              <a:rPr lang="en-US" altLang="zh-CN" sz="2400" dirty="0" err="1">
                <a:solidFill>
                  <a:srgbClr val="FF0000"/>
                </a:solidFill>
              </a:rPr>
              <a:t>awk</a:t>
            </a:r>
            <a:r>
              <a:rPr lang="en-US" altLang="zh-CN" sz="2400" dirty="0">
                <a:solidFill>
                  <a:srgbClr val="FF0000"/>
                </a:solidFill>
              </a:rPr>
              <a:t> '{print $1}' |</a:t>
            </a:r>
            <a:r>
              <a:rPr lang="en-US" altLang="zh-CN" sz="2400" dirty="0" err="1">
                <a:solidFill>
                  <a:srgbClr val="FF0000"/>
                </a:solidFill>
              </a:rPr>
              <a:t>sort|uniq</a:t>
            </a:r>
            <a:r>
              <a:rPr lang="en-US" altLang="zh-CN" sz="2400" dirty="0">
                <a:solidFill>
                  <a:srgbClr val="FF0000"/>
                </a:solidFill>
              </a:rPr>
              <a:t> -c |sort -</a:t>
            </a:r>
            <a:r>
              <a:rPr lang="en-US" altLang="zh-CN" sz="2400" dirty="0" err="1">
                <a:solidFill>
                  <a:srgbClr val="FF0000"/>
                </a:solidFill>
              </a:rPr>
              <a:t>nr</a:t>
            </a:r>
            <a:r>
              <a:rPr lang="en-US" altLang="zh-CN" sz="2400" dirty="0">
                <a:solidFill>
                  <a:srgbClr val="FF0000"/>
                </a:solidFill>
              </a:rPr>
              <a:t> |head -</a:t>
            </a:r>
            <a:r>
              <a:rPr lang="en-US" altLang="zh-CN" sz="2400" dirty="0" smtClean="0">
                <a:solidFill>
                  <a:srgbClr val="FF0000"/>
                </a:solidFill>
              </a:rPr>
              <a:t>10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605A5EC-4395-4F8B-999C-52C902C4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636912"/>
            <a:ext cx="961459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1887183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以下列举一些命令便于快速分析日志</a:t>
            </a:r>
            <a:r>
              <a:rPr lang="zh-CN" altLang="en-US" dirty="0" smtClean="0"/>
              <a:t>：</a:t>
            </a:r>
            <a:endParaRPr lang="zh-CN" altLang="zh-CN" b="1" dirty="0"/>
          </a:p>
          <a:p>
            <a:pPr>
              <a:lnSpc>
                <a:spcPts val="2300"/>
              </a:lnSpc>
            </a:pPr>
            <a:r>
              <a:rPr lang="zh-CN" altLang="en-US" sz="2400" dirty="0"/>
              <a:t>访问次数最多的文件或页面</a:t>
            </a:r>
            <a:r>
              <a:rPr lang="en-US" altLang="zh-CN" sz="2400" dirty="0"/>
              <a:t>,</a:t>
            </a:r>
            <a:r>
              <a:rPr lang="zh-CN" altLang="en-US" sz="2400" dirty="0"/>
              <a:t>取前 </a:t>
            </a:r>
            <a:r>
              <a:rPr lang="en-US" altLang="zh-CN" sz="2400" dirty="0"/>
              <a:t>10</a:t>
            </a: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cat </a:t>
            </a:r>
            <a:r>
              <a:rPr lang="en-US" altLang="zh-CN" sz="2400" dirty="0" err="1">
                <a:solidFill>
                  <a:srgbClr val="FF0000"/>
                </a:solidFill>
              </a:rPr>
              <a:t>access_log</a:t>
            </a:r>
            <a:r>
              <a:rPr lang="en-US" altLang="zh-CN" sz="2400" dirty="0">
                <a:solidFill>
                  <a:srgbClr val="FF0000"/>
                </a:solidFill>
              </a:rPr>
              <a:t> |</a:t>
            </a:r>
            <a:r>
              <a:rPr lang="en-US" altLang="zh-CN" sz="2400" dirty="0" err="1">
                <a:solidFill>
                  <a:srgbClr val="FF0000"/>
                </a:solidFill>
              </a:rPr>
              <a:t>awk</a:t>
            </a:r>
            <a:r>
              <a:rPr lang="en-US" altLang="zh-CN" sz="2400" dirty="0">
                <a:solidFill>
                  <a:srgbClr val="FF0000"/>
                </a:solidFill>
              </a:rPr>
              <a:t> '{print $11}'|sort |uniq -c| sort -</a:t>
            </a:r>
            <a:r>
              <a:rPr lang="en-US" altLang="zh-CN" sz="2400" dirty="0" err="1">
                <a:solidFill>
                  <a:srgbClr val="FF0000"/>
                </a:solidFill>
              </a:rPr>
              <a:t>nr</a:t>
            </a:r>
            <a:r>
              <a:rPr lang="en-US" altLang="zh-CN" sz="2400" dirty="0">
                <a:solidFill>
                  <a:srgbClr val="FF0000"/>
                </a:solidFill>
              </a:rPr>
              <a:t> | head -</a:t>
            </a:r>
            <a:r>
              <a:rPr lang="en-US" altLang="zh-CN" sz="2400" dirty="0" smtClean="0">
                <a:solidFill>
                  <a:srgbClr val="FF0000"/>
                </a:solidFill>
              </a:rPr>
              <a:t>10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20CCA5F-8E42-4DCC-8A27-405E5109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140968"/>
            <a:ext cx="7885714" cy="20285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0C5B2AB-4D10-48F1-BDB4-079BDB9F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924944"/>
            <a:ext cx="1040067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以下列举一些命令便于快速分析日志：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zh-CN" altLang="zh-CN" sz="2000" b="1" dirty="0"/>
          </a:p>
          <a:p>
            <a:pPr>
              <a:lnSpc>
                <a:spcPts val="2300"/>
              </a:lnSpc>
            </a:pPr>
            <a:r>
              <a:rPr lang="zh-CN" altLang="en-US" sz="1800" dirty="0"/>
              <a:t>统计此日志文件中所有的流量</a:t>
            </a:r>
            <a:endParaRPr lang="en-US" altLang="zh-CN" sz="1800" dirty="0"/>
          </a:p>
          <a:p>
            <a:pPr>
              <a:lnSpc>
                <a:spcPts val="23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cat </a:t>
            </a:r>
            <a:r>
              <a:rPr lang="en-US" altLang="zh-CN" sz="1800" dirty="0" err="1">
                <a:solidFill>
                  <a:srgbClr val="FF0000"/>
                </a:solidFill>
              </a:rPr>
              <a:t>access_log</a:t>
            </a:r>
            <a:r>
              <a:rPr lang="en-US" altLang="zh-CN" sz="1800" dirty="0">
                <a:solidFill>
                  <a:srgbClr val="FF0000"/>
                </a:solidFill>
              </a:rPr>
              <a:t> |</a:t>
            </a: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'{sum+=$10} END {print sum/1024/1024/1024 "G"}’</a:t>
            </a: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r>
              <a:rPr lang="zh-CN" altLang="en-US" sz="1800" dirty="0"/>
              <a:t>列出输出大于 </a:t>
            </a:r>
            <a:r>
              <a:rPr lang="en-US" altLang="zh-CN" sz="1800" dirty="0"/>
              <a:t>200000byte (</a:t>
            </a:r>
            <a:r>
              <a:rPr lang="zh-CN" altLang="en-US" sz="1800" dirty="0"/>
              <a:t>约</a:t>
            </a:r>
            <a:r>
              <a:rPr lang="en-US" altLang="zh-CN" sz="1800" dirty="0"/>
              <a:t>200kb) </a:t>
            </a:r>
            <a:r>
              <a:rPr lang="zh-CN" altLang="en-US" sz="1800" dirty="0"/>
              <a:t>的 </a:t>
            </a:r>
            <a:r>
              <a:rPr lang="en-US" altLang="zh-CN" sz="1800" dirty="0"/>
              <a:t>exe </a:t>
            </a:r>
            <a:r>
              <a:rPr lang="zh-CN" altLang="en-US" sz="1800" dirty="0"/>
              <a:t>文件以及对应文件发生</a:t>
            </a:r>
            <a:r>
              <a:rPr lang="zh-CN" altLang="en-US" sz="1800" dirty="0" smtClean="0"/>
              <a:t>次数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cat </a:t>
            </a:r>
            <a:r>
              <a:rPr lang="en-US" altLang="zh-CN" sz="1800" dirty="0" err="1">
                <a:solidFill>
                  <a:srgbClr val="FF0000"/>
                </a:solidFill>
              </a:rPr>
              <a:t>access_log</a:t>
            </a:r>
            <a:r>
              <a:rPr lang="en-US" altLang="zh-CN" sz="1800" dirty="0">
                <a:solidFill>
                  <a:srgbClr val="FF0000"/>
                </a:solidFill>
              </a:rPr>
              <a:t> |</a:t>
            </a: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'($10 &gt; 200000 &amp;&amp; $7~/\.exe/){print $7}'|sort -</a:t>
            </a:r>
            <a:r>
              <a:rPr lang="en-US" altLang="zh-CN" sz="1800" dirty="0" err="1">
                <a:solidFill>
                  <a:srgbClr val="FF0000"/>
                </a:solidFill>
              </a:rPr>
              <a:t>n|uniq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c|sort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nr|head</a:t>
            </a:r>
            <a:r>
              <a:rPr lang="en-US" altLang="zh-CN" sz="1800" dirty="0">
                <a:solidFill>
                  <a:srgbClr val="FF0000"/>
                </a:solidFill>
              </a:rPr>
              <a:t> -100</a:t>
            </a: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5B87AED-992E-4AA2-A345-4DDEA325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212976"/>
            <a:ext cx="10526407" cy="7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以下列举一些命令便于快速分析日志：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如果日志最后一列记录的是页面文件传输时间，则有列出到客户端最耗时的页面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cat </a:t>
            </a:r>
            <a:r>
              <a:rPr lang="en-US" altLang="zh-CN" sz="2000" b="1" dirty="0" err="1"/>
              <a:t>access_log</a:t>
            </a:r>
            <a:r>
              <a:rPr lang="en-US" altLang="zh-CN" sz="2000" b="1" dirty="0"/>
              <a:t> |</a:t>
            </a:r>
            <a:r>
              <a:rPr lang="en-US" altLang="zh-CN" sz="2000" b="1" dirty="0" err="1"/>
              <a:t>awk</a:t>
            </a:r>
            <a:r>
              <a:rPr lang="en-US" altLang="zh-CN" sz="2000" b="1" dirty="0"/>
              <a:t> '($7~/\.</a:t>
            </a:r>
            <a:r>
              <a:rPr lang="en-US" altLang="zh-CN" sz="2000" b="1" dirty="0" err="1"/>
              <a:t>php</a:t>
            </a:r>
            <a:r>
              <a:rPr lang="en-US" altLang="zh-CN" sz="2000" b="1" dirty="0"/>
              <a:t>/){print $NF " " $1 " " $4 " " $7}'|sort -</a:t>
            </a:r>
            <a:r>
              <a:rPr lang="en-US" altLang="zh-CN" sz="2000" b="1" dirty="0" err="1"/>
              <a:t>nr|head</a:t>
            </a:r>
            <a:r>
              <a:rPr lang="en-US" altLang="zh-CN" sz="2000" b="1" dirty="0"/>
              <a:t> -20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859836A-0EFE-4529-BCB7-FC6018DE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980224"/>
            <a:ext cx="8136904" cy="33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1825628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以下列举一些命令便于快速分析日志：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 smtClean="0"/>
              <a:t>列出</a:t>
            </a:r>
            <a:r>
              <a:rPr lang="zh-CN" altLang="en-US" sz="1800" dirty="0"/>
              <a:t>最最耗时的页面</a:t>
            </a:r>
            <a:r>
              <a:rPr lang="en-US" altLang="zh-CN" sz="1800" dirty="0"/>
              <a:t>(</a:t>
            </a:r>
            <a:r>
              <a:rPr lang="zh-CN" altLang="en-US" sz="1800" dirty="0"/>
              <a:t>超过 </a:t>
            </a:r>
            <a:r>
              <a:rPr lang="en-US" altLang="zh-CN" sz="1800" dirty="0"/>
              <a:t>60 </a:t>
            </a:r>
            <a:r>
              <a:rPr lang="zh-CN" altLang="en-US" sz="1800" dirty="0"/>
              <a:t>秒的</a:t>
            </a:r>
            <a:r>
              <a:rPr lang="en-US" altLang="zh-CN" sz="1800" dirty="0"/>
              <a:t>)</a:t>
            </a:r>
            <a:r>
              <a:rPr lang="zh-CN" altLang="en-US" sz="1800" dirty="0"/>
              <a:t>的以及对应页面发生次数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cat </a:t>
            </a:r>
            <a:r>
              <a:rPr lang="en-US" altLang="zh-CN" sz="1800" dirty="0" err="1">
                <a:solidFill>
                  <a:srgbClr val="FF0000"/>
                </a:solidFill>
              </a:rPr>
              <a:t>access_log</a:t>
            </a:r>
            <a:r>
              <a:rPr lang="en-US" altLang="zh-CN" sz="1800" dirty="0">
                <a:solidFill>
                  <a:srgbClr val="FF0000"/>
                </a:solidFill>
              </a:rPr>
              <a:t> |</a:t>
            </a: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'($NF &gt; 60 &amp;&amp; $7~/\.</a:t>
            </a:r>
            <a:r>
              <a:rPr lang="en-US" altLang="zh-CN" sz="1800" dirty="0" err="1">
                <a:solidFill>
                  <a:srgbClr val="FF0000"/>
                </a:solidFill>
              </a:rPr>
              <a:t>php</a:t>
            </a:r>
            <a:r>
              <a:rPr lang="en-US" altLang="zh-CN" sz="1800" dirty="0">
                <a:solidFill>
                  <a:srgbClr val="FF0000"/>
                </a:solidFill>
              </a:rPr>
              <a:t>/){print $7}'|sort -</a:t>
            </a:r>
            <a:r>
              <a:rPr lang="en-US" altLang="zh-CN" sz="1800" dirty="0" err="1">
                <a:solidFill>
                  <a:srgbClr val="FF0000"/>
                </a:solidFill>
              </a:rPr>
              <a:t>n|uniq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c|sort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nr|head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7875D8E-9E3A-4A0D-9490-100B47E9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924944"/>
            <a:ext cx="1125895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以下列举一些命令便于快速分析日志：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 smtClean="0"/>
              <a:t>列出</a:t>
            </a:r>
            <a:r>
              <a:rPr lang="zh-CN" altLang="en-US" sz="1800" dirty="0"/>
              <a:t>传输时间超过 </a:t>
            </a:r>
            <a:r>
              <a:rPr lang="en-US" altLang="zh-CN" sz="1800" dirty="0"/>
              <a:t>30 </a:t>
            </a:r>
            <a:r>
              <a:rPr lang="zh-CN" altLang="en-US" sz="1800" dirty="0"/>
              <a:t>秒的文件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cat </a:t>
            </a:r>
            <a:r>
              <a:rPr lang="en-US" altLang="zh-CN" sz="1800" dirty="0" err="1">
                <a:solidFill>
                  <a:srgbClr val="FF0000"/>
                </a:solidFill>
              </a:rPr>
              <a:t>access_log</a:t>
            </a:r>
            <a:r>
              <a:rPr lang="en-US" altLang="zh-CN" sz="1800" dirty="0">
                <a:solidFill>
                  <a:srgbClr val="FF0000"/>
                </a:solidFill>
              </a:rPr>
              <a:t> |</a:t>
            </a: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'($NF &gt; 30){print $7}'|sort -</a:t>
            </a:r>
            <a:r>
              <a:rPr lang="en-US" altLang="zh-CN" sz="1800" dirty="0" err="1">
                <a:solidFill>
                  <a:srgbClr val="FF0000"/>
                </a:solidFill>
              </a:rPr>
              <a:t>n|uniq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c|sort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nr|head</a:t>
            </a:r>
            <a:r>
              <a:rPr lang="en-US" altLang="zh-CN" sz="1800" dirty="0">
                <a:solidFill>
                  <a:srgbClr val="FF0000"/>
                </a:solidFill>
              </a:rPr>
              <a:t> -20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C79467D-9041-4127-ABAB-6A78137F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74" y="2797181"/>
            <a:ext cx="7683254" cy="36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2C6CFD9-2215-4BC2-A435-1A23A054A788}"/>
              </a:ext>
            </a:extLst>
          </p:cNvPr>
          <p:cNvSpPr/>
          <p:nvPr/>
        </p:nvSpPr>
        <p:spPr>
          <a:xfrm>
            <a:off x="7968208" y="2420888"/>
            <a:ext cx="1008112" cy="360040"/>
          </a:xfrm>
          <a:prstGeom prst="roundRect">
            <a:avLst/>
          </a:prstGeom>
          <a:gradFill>
            <a:gsLst>
              <a:gs pos="26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以下列举一些命令便于快速分析日志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ts val="2300"/>
              </a:lnSpc>
            </a:pPr>
            <a:r>
              <a:rPr lang="zh-CN" altLang="en-US" sz="1800" dirty="0" smtClean="0"/>
              <a:t>统计 </a:t>
            </a:r>
            <a:r>
              <a:rPr lang="en-US" altLang="zh-CN" sz="1800" dirty="0"/>
              <a:t>404 </a:t>
            </a:r>
            <a:r>
              <a:rPr lang="zh-CN" altLang="en-US" sz="1800" dirty="0"/>
              <a:t>的连接</a:t>
            </a:r>
            <a:endParaRPr lang="en-US" altLang="zh-CN" sz="1800" dirty="0"/>
          </a:p>
          <a:p>
            <a:pPr>
              <a:lnSpc>
                <a:spcPts val="23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'($9 ~/404/)' </a:t>
            </a:r>
            <a:r>
              <a:rPr lang="en-US" altLang="zh-CN" sz="1800" dirty="0" err="1">
                <a:solidFill>
                  <a:srgbClr val="FF0000"/>
                </a:solidFill>
              </a:rPr>
              <a:t>access_log</a:t>
            </a:r>
            <a:r>
              <a:rPr lang="en-US" altLang="zh-CN" sz="1800" dirty="0">
                <a:solidFill>
                  <a:srgbClr val="FF0000"/>
                </a:solidFill>
              </a:rPr>
              <a:t> | </a:t>
            </a: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'{print $9,$7}' | sort |uniq -c |head -10</a:t>
            </a: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5194D84-DDCE-4A52-B95F-A40EEE21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7" y="2924944"/>
            <a:ext cx="10578857" cy="25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以下列举一些命令便于快速分析日志</a:t>
            </a:r>
            <a:r>
              <a:rPr lang="zh-CN" altLang="en-US" sz="2000" dirty="0" smtClean="0"/>
              <a:t>：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统计 </a:t>
            </a:r>
            <a:r>
              <a:rPr lang="en-US" altLang="zh-CN" sz="1800" dirty="0"/>
              <a:t>HTTP </a:t>
            </a:r>
            <a:r>
              <a:rPr lang="en-US" altLang="zh-CN" sz="1800" dirty="0" smtClean="0"/>
              <a:t>Status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cat </a:t>
            </a:r>
            <a:r>
              <a:rPr lang="en-US" altLang="zh-CN" sz="1800" dirty="0" err="1">
                <a:solidFill>
                  <a:srgbClr val="FF0000"/>
                </a:solidFill>
              </a:rPr>
              <a:t>access_log</a:t>
            </a:r>
            <a:r>
              <a:rPr lang="en-US" altLang="zh-CN" sz="1800" dirty="0">
                <a:solidFill>
                  <a:srgbClr val="FF0000"/>
                </a:solidFill>
              </a:rPr>
              <a:t> |</a:t>
            </a: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'{print $9}'|</a:t>
            </a:r>
            <a:r>
              <a:rPr lang="en-US" altLang="zh-CN" sz="1800" dirty="0" err="1">
                <a:solidFill>
                  <a:srgbClr val="FF0000"/>
                </a:solidFill>
              </a:rPr>
              <a:t>sort|uniq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c|sort</a:t>
            </a:r>
            <a:r>
              <a:rPr lang="en-US" altLang="zh-CN" sz="1800" dirty="0">
                <a:solidFill>
                  <a:srgbClr val="FF0000"/>
                </a:solidFill>
              </a:rPr>
              <a:t> -</a:t>
            </a:r>
            <a:r>
              <a:rPr lang="en-US" altLang="zh-CN" sz="1800" dirty="0" err="1">
                <a:solidFill>
                  <a:srgbClr val="FF0000"/>
                </a:solidFill>
              </a:rPr>
              <a:t>rn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439ABFB-989E-4AFC-80E0-B54FB3EB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05" y="2811238"/>
            <a:ext cx="10295963" cy="22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1825628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Apache </a:t>
            </a:r>
            <a:r>
              <a:rPr lang="zh-CN" altLang="en-US" b="1" dirty="0"/>
              <a:t>服务日志的分析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以下列举一些命令便于快速分析日志</a:t>
            </a:r>
            <a:r>
              <a:rPr lang="zh-CN" altLang="en-US" sz="2000" dirty="0" smtClean="0"/>
              <a:t>：</a:t>
            </a:r>
            <a:endParaRPr lang="en-US" altLang="zh-CN" sz="1800" dirty="0"/>
          </a:p>
          <a:p>
            <a:pPr>
              <a:lnSpc>
                <a:spcPts val="2300"/>
              </a:lnSpc>
            </a:pPr>
            <a:r>
              <a:rPr lang="zh-CN" altLang="en-US" sz="1800" dirty="0"/>
              <a:t>蜘蛛分析查看是哪些蜘蛛来访问过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cat </a:t>
            </a:r>
            <a:r>
              <a:rPr lang="en-US" altLang="zh-CN" sz="1800" dirty="0" err="1">
                <a:solidFill>
                  <a:srgbClr val="FF0000"/>
                </a:solidFill>
              </a:rPr>
              <a:t>access_log</a:t>
            </a:r>
            <a:r>
              <a:rPr lang="en-US" altLang="zh-CN" sz="1800" dirty="0">
                <a:solidFill>
                  <a:srgbClr val="FF0000"/>
                </a:solidFill>
              </a:rPr>
              <a:t> |</a:t>
            </a:r>
            <a:r>
              <a:rPr lang="en-US" altLang="zh-CN" sz="1800" dirty="0" err="1">
                <a:solidFill>
                  <a:srgbClr val="FF0000"/>
                </a:solidFill>
              </a:rPr>
              <a:t>awk</a:t>
            </a:r>
            <a:r>
              <a:rPr lang="en-US" altLang="zh-CN" sz="1800" dirty="0">
                <a:solidFill>
                  <a:srgbClr val="FF0000"/>
                </a:solidFill>
              </a:rPr>
              <a:t> '{print $12}' | grep -</a:t>
            </a:r>
            <a:r>
              <a:rPr lang="en-US" altLang="zh-CN" sz="1800" dirty="0" err="1">
                <a:solidFill>
                  <a:srgbClr val="FF0000"/>
                </a:solidFill>
              </a:rPr>
              <a:t>iE</a:t>
            </a:r>
            <a:r>
              <a:rPr lang="en-US" altLang="zh-CN" sz="1800" dirty="0">
                <a:solidFill>
                  <a:srgbClr val="FF0000"/>
                </a:solidFill>
              </a:rPr>
              <a:t> '</a:t>
            </a:r>
            <a:r>
              <a:rPr lang="en-US" altLang="zh-CN" sz="1800" dirty="0" err="1">
                <a:solidFill>
                  <a:srgbClr val="FF0000"/>
                </a:solidFill>
              </a:rPr>
              <a:t>bot|crawler|slurp|spider</a:t>
            </a:r>
            <a:r>
              <a:rPr lang="en-US" altLang="zh-CN" sz="1800" dirty="0">
                <a:solidFill>
                  <a:srgbClr val="FF0000"/>
                </a:solidFill>
              </a:rPr>
              <a:t>' |sort |uniq –</a:t>
            </a:r>
            <a:r>
              <a:rPr lang="en-US" altLang="zh-CN" sz="1800" dirty="0" smtClean="0">
                <a:solidFill>
                  <a:srgbClr val="FF0000"/>
                </a:solidFill>
              </a:rPr>
              <a:t>c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EAEDD8A-E59F-470E-AAD7-D3C3B17C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780928"/>
            <a:ext cx="987382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    Apache</a:t>
            </a:r>
            <a:r>
              <a:rPr lang="zh-CN" altLang="en-US" sz="2000" dirty="0"/>
              <a:t>是世界使用排名第一的</a:t>
            </a:r>
            <a:r>
              <a:rPr lang="en-US" altLang="zh-CN" sz="2000" dirty="0"/>
              <a:t>Web</a:t>
            </a:r>
            <a:r>
              <a:rPr lang="zh-CN" altLang="en-US" sz="2000" dirty="0">
                <a:hlinkClick r:id="rId3"/>
              </a:rPr>
              <a:t>服务器</a:t>
            </a:r>
            <a:r>
              <a:rPr lang="zh-CN" altLang="en-US" sz="2000" dirty="0"/>
              <a:t>软件。它可以运行在几乎所有广泛使用的</a:t>
            </a:r>
            <a:r>
              <a:rPr lang="zh-CN" altLang="en-US" sz="2000" dirty="0">
                <a:hlinkClick r:id="rId4"/>
              </a:rPr>
              <a:t>计算机平台</a:t>
            </a:r>
            <a:r>
              <a:rPr lang="zh-CN" altLang="en-US" sz="2000" dirty="0"/>
              <a:t>上，由于其</a:t>
            </a:r>
            <a:r>
              <a:rPr lang="zh-CN" altLang="en-US" sz="2000" dirty="0">
                <a:hlinkClick r:id="rId5"/>
              </a:rPr>
              <a:t>跨平台</a:t>
            </a:r>
            <a:r>
              <a:rPr lang="zh-CN" altLang="en-US" sz="2000" dirty="0"/>
              <a:t>和安全性被广泛使用，是最流行的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服务器端软件之一。它快速、可靠并且可通过简单的</a:t>
            </a:r>
            <a:r>
              <a:rPr lang="en-US" altLang="zh-CN" sz="2000" dirty="0"/>
              <a:t>API</a:t>
            </a:r>
            <a:r>
              <a:rPr lang="zh-CN" altLang="en-US" sz="2000" dirty="0"/>
              <a:t>扩充，将</a:t>
            </a:r>
            <a:r>
              <a:rPr lang="en-US" altLang="zh-CN" sz="2000" dirty="0">
                <a:hlinkClick r:id="rId6"/>
              </a:rPr>
              <a:t>Perl</a:t>
            </a:r>
            <a:r>
              <a:rPr lang="en-US" altLang="zh-CN" sz="2000" dirty="0"/>
              <a:t>/</a:t>
            </a:r>
            <a:r>
              <a:rPr lang="en-US" altLang="zh-CN" sz="2000" dirty="0">
                <a:hlinkClick r:id="rId7"/>
              </a:rPr>
              <a:t>Python</a:t>
            </a:r>
            <a:r>
              <a:rPr lang="zh-CN" altLang="en-US" sz="2000" dirty="0"/>
              <a:t>等</a:t>
            </a:r>
            <a:r>
              <a:rPr lang="zh-CN" altLang="en-US" sz="2000" dirty="0">
                <a:hlinkClick r:id="rId8"/>
              </a:rPr>
              <a:t>解释器</a:t>
            </a:r>
            <a:r>
              <a:rPr lang="zh-CN" altLang="en-US" sz="2000" dirty="0"/>
              <a:t>编译到服务器中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C6F8CF3-8C81-4C7A-A979-2CD2623E8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488" y="2291631"/>
            <a:ext cx="8856984" cy="40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4603824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000" b="1" dirty="0"/>
              <a:t>那么你应当在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日志中寻找哪些蛛丝马迹来分析确定针对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服务器的恶意活动呢</a:t>
            </a:r>
            <a:r>
              <a:rPr lang="zh-CN" altLang="en-US" sz="2000" b="1" dirty="0" smtClean="0"/>
              <a:t>？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）‘ </a:t>
            </a:r>
            <a:r>
              <a:rPr lang="zh-CN" altLang="en-US" sz="2000" dirty="0" smtClean="0"/>
              <a:t>单引号</a:t>
            </a:r>
            <a:r>
              <a:rPr lang="zh-CN" altLang="en-US" sz="2000" dirty="0"/>
              <a:t>需要注意，因为经常这是</a:t>
            </a:r>
            <a:r>
              <a:rPr lang="en-US" altLang="zh-CN" sz="2000" dirty="0"/>
              <a:t>SQL</a:t>
            </a:r>
            <a:r>
              <a:rPr lang="zh-CN" altLang="en-US" sz="2000" dirty="0"/>
              <a:t>注入攻击的特征。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../ </a:t>
            </a:r>
            <a:r>
              <a:rPr lang="zh-CN" altLang="en-US" sz="2000" dirty="0" smtClean="0"/>
              <a:t>和 </a:t>
            </a:r>
            <a:r>
              <a:rPr lang="en-US" altLang="zh-CN" sz="2000" dirty="0"/>
              <a:t>..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目录跳转。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）注意以下两个文件，如果其服务器对应的响应代码是</a:t>
            </a:r>
            <a:r>
              <a:rPr lang="en-US" altLang="zh-CN" sz="2000" dirty="0"/>
              <a:t>200,</a:t>
            </a:r>
            <a:r>
              <a:rPr lang="zh-CN" altLang="en-US" sz="2000" dirty="0"/>
              <a:t>很不幸，意味着你的系统已经被攻克了。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 smtClean="0"/>
              <a:t>   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   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/shadow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）以下各种路径如果在</a:t>
            </a:r>
            <a:r>
              <a:rPr lang="en-US" altLang="zh-CN" sz="2000" dirty="0"/>
              <a:t>web</a:t>
            </a:r>
            <a:r>
              <a:rPr lang="zh-CN" altLang="en-US" sz="2000" dirty="0"/>
              <a:t>日志中出现，也值得严重关切：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ksh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    /bin/bash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    /bin/id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    /</a:t>
            </a:r>
            <a:r>
              <a:rPr lang="en-US" altLang="zh-CN" sz="2000" dirty="0" smtClean="0"/>
              <a:t>bin/cat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0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服务器日志审计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4665380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000" b="1" dirty="0"/>
              <a:t>那么你应当在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日志中寻找哪些蛛丝马迹来分析确定针对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服务器的恶意活动呢？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</a:rPr>
              <a:t>windows</a:t>
            </a:r>
            <a:r>
              <a:rPr lang="zh-CN" altLang="en-US" sz="2000" dirty="0">
                <a:solidFill>
                  <a:srgbClr val="FF0000"/>
                </a:solidFill>
              </a:rPr>
              <a:t>平台需要在</a:t>
            </a:r>
            <a:r>
              <a:rPr lang="en-US" altLang="zh-CN" sz="2000" dirty="0">
                <a:solidFill>
                  <a:srgbClr val="FF0000"/>
                </a:solidFill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</a:rPr>
              <a:t>日志中注意如下内容：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msadc</a:t>
            </a:r>
            <a:r>
              <a:rPr lang="en-US" altLang="zh-CN" sz="2000" dirty="0">
                <a:solidFill>
                  <a:srgbClr val="FF0000"/>
                </a:solidFill>
              </a:rPr>
              <a:t>/.�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scripts/..\\../</a:t>
            </a:r>
            <a:r>
              <a:rPr lang="en-US" altLang="zh-CN" sz="2000" dirty="0" err="1">
                <a:solidFill>
                  <a:srgbClr val="FF0000"/>
                </a:solidFill>
              </a:rPr>
              <a:t>winnt</a:t>
            </a:r>
            <a:r>
              <a:rPr lang="en-US" altLang="zh-CN" sz="2000" dirty="0">
                <a:solidFill>
                  <a:srgbClr val="FF0000"/>
                </a:solidFill>
              </a:rPr>
              <a:t>/system32/cmd.exe?/</a:t>
            </a:r>
            <a:r>
              <a:rPr lang="en-US" altLang="zh-CN" sz="2000" dirty="0" err="1">
                <a:solidFill>
                  <a:srgbClr val="FF0000"/>
                </a:solidFill>
              </a:rPr>
              <a:t>c+dir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cmd.exe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net.exe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netstat.exe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）如果攻击成功，通常会使用一些常用的命令，这里面可能包括如下的特征：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| </a:t>
            </a:r>
            <a:r>
              <a:rPr lang="zh-CN" altLang="en-US" sz="2000" dirty="0">
                <a:solidFill>
                  <a:srgbClr val="FF0000"/>
                </a:solidFill>
              </a:rPr>
              <a:t>管道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&lt; </a:t>
            </a:r>
            <a:r>
              <a:rPr lang="zh-CN" altLang="en-US" sz="2000" dirty="0">
                <a:solidFill>
                  <a:srgbClr val="FF0000"/>
                </a:solidFill>
              </a:rPr>
              <a:t>输出重定向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; </a:t>
            </a:r>
            <a:r>
              <a:rPr lang="zh-CN" altLang="en-US" sz="2000" dirty="0">
                <a:solidFill>
                  <a:srgbClr val="FF0000"/>
                </a:solidFill>
              </a:rPr>
              <a:t>分号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</a:rPr>
              <a:t>控制字符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Apache </a:t>
            </a:r>
            <a:r>
              <a:rPr lang="zh-CN" altLang="en-US" b="1" dirty="0">
                <a:solidFill>
                  <a:srgbClr val="FF0000"/>
                </a:solidFill>
              </a:rPr>
              <a:t>总结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980728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zh-CN" altLang="en-US" sz="2400" dirty="0"/>
              <a:t>知识子域：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服务器的安全设置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了解当前 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服务器的运行权限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了解控制配置文件和日志文件的权限，防止未授权访问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了解设置日志记录文件、记录内容、记录格式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了解禁止 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服务器列表显示文件的方法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了解修改 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服务器错误页面重定向的方法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掌握设置 </a:t>
            </a:r>
            <a:r>
              <a:rPr lang="en-US" altLang="zh-CN" sz="2400" dirty="0"/>
              <a:t>Web </a:t>
            </a:r>
            <a:r>
              <a:rPr lang="zh-CN" altLang="en-US" sz="2400" dirty="0"/>
              <a:t>目录的读写权限，脚本执行权限的方法 </a:t>
            </a:r>
          </a:p>
          <a:p>
            <a:pPr>
              <a:lnSpc>
                <a:spcPts val="2300"/>
              </a:lnSpc>
            </a:pPr>
            <a:endParaRPr lang="en-US" altLang="zh-CN" sz="2400" dirty="0"/>
          </a:p>
          <a:p>
            <a:pPr>
              <a:lnSpc>
                <a:spcPts val="2300"/>
              </a:lnSpc>
            </a:pPr>
            <a:r>
              <a:rPr lang="zh-CN" altLang="en-US" sz="2400" dirty="0" smtClean="0"/>
              <a:t>知识</a:t>
            </a:r>
            <a:r>
              <a:rPr lang="zh-CN" altLang="en-US" sz="2400" dirty="0"/>
              <a:t>子域：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服务器文件名解析漏洞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了解 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服务器解析漏洞的利用方式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掌握 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服务器文件名解析漏洞的防御措施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ts val="2300"/>
              </a:lnSpc>
            </a:pPr>
            <a:r>
              <a:rPr lang="zh-CN" altLang="en-US" sz="2400" dirty="0"/>
              <a:t>知识子域：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服务器日志审计 </a:t>
            </a:r>
          </a:p>
          <a:p>
            <a:pPr>
              <a:lnSpc>
                <a:spcPts val="2300"/>
              </a:lnSpc>
            </a:pPr>
            <a:r>
              <a:rPr lang="zh-CN" altLang="en-US" sz="2400" dirty="0"/>
              <a:t> 掌握 </a:t>
            </a:r>
            <a:r>
              <a:rPr lang="en-US" altLang="zh-CN" sz="2400" dirty="0"/>
              <a:t>Apache </a:t>
            </a:r>
            <a:r>
              <a:rPr lang="zh-CN" altLang="en-US" sz="2400" dirty="0"/>
              <a:t>服务器日志审计方法 </a:t>
            </a:r>
            <a:endParaRPr lang="en-US" altLang="zh-CN" sz="2400" dirty="0"/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zh-CN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>
              <a:lnSpc>
                <a:spcPts val="2300"/>
              </a:lnSpc>
            </a:pPr>
            <a:endParaRPr lang="en-US" altLang="zh-CN" sz="1800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119336" y="5572125"/>
            <a:ext cx="489743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北京谷安天下科技有限公司</a:t>
            </a:r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谷安天下公司主页：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www.gooann.com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谷安培训教育网页：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http://px.gooann.com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安全意识产品网页：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http://sectv.gooann.com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产品解决方案网页：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http://product.gooann.com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谷安信息安全商城：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http://gooannpx.taobao.com</a:t>
            </a:r>
          </a:p>
          <a:p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2888" y="2133600"/>
            <a:ext cx="690926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THANK YOU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FOR YOUR ATTENTION!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9264823" y="188913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联系我们  </a:t>
            </a:r>
            <a:r>
              <a:rPr lang="en-US" altLang="zh-CN" dirty="0">
                <a:latin typeface="Calibri" panose="020F0502020204030204" pitchFamily="34" charset="0"/>
              </a:rPr>
              <a:t>400 070 6887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3338" y="2082800"/>
            <a:ext cx="24431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Arial" pitchFamily="34" charset="0"/>
              </a:rPr>
              <a:t>感谢观看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Apache </a:t>
            </a:r>
            <a:r>
              <a:rPr lang="zh-CN" altLang="en-US" dirty="0"/>
              <a:t>自身的安全性是很高的，但是人为的错误设置会导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致 </a:t>
            </a:r>
            <a:r>
              <a:rPr lang="en-US" altLang="zh-CN" dirty="0"/>
              <a:t>Apache </a:t>
            </a:r>
            <a:r>
              <a:rPr lang="zh-CN" altLang="en-US" dirty="0"/>
              <a:t>产生安全问题。 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 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 了解控制配置文件和日志文件的权限，防止未授权访问 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 了解设置日志记录文件、记录内容、记录格式 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 了解禁止 </a:t>
            </a:r>
            <a:r>
              <a:rPr lang="en-US" altLang="zh-CN" sz="2000" dirty="0"/>
              <a:t>Apache </a:t>
            </a:r>
            <a:r>
              <a:rPr lang="zh-CN" altLang="en-US" sz="2000" dirty="0"/>
              <a:t>服务器列表显示文件的方法 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 了解修改 </a:t>
            </a:r>
            <a:r>
              <a:rPr lang="en-US" altLang="zh-CN" sz="2000" dirty="0"/>
              <a:t>Apache </a:t>
            </a:r>
            <a:r>
              <a:rPr lang="zh-CN" altLang="en-US" sz="2000" dirty="0"/>
              <a:t>服务器错误页面重定向的方法 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zh-CN" altLang="en-US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 掌握设置 </a:t>
            </a:r>
            <a:r>
              <a:rPr lang="en-US" altLang="zh-CN" sz="2000" dirty="0"/>
              <a:t>Web </a:t>
            </a:r>
            <a:r>
              <a:rPr lang="zh-CN" altLang="en-US" sz="2000" dirty="0"/>
              <a:t>目录的读写权限，脚本执行权限的方法 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/>
              <a:t>  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776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zh-CN" altLang="en-US" dirty="0"/>
              <a:t> </a:t>
            </a:r>
            <a:r>
              <a:rPr lang="en-US" altLang="zh-CN" b="1" dirty="0"/>
              <a:t>Apache</a:t>
            </a:r>
            <a:r>
              <a:rPr lang="zh-CN" altLang="en-US" b="1" dirty="0"/>
              <a:t>配置文件详细说明</a:t>
            </a:r>
          </a:p>
          <a:p>
            <a:pPr>
              <a:lnSpc>
                <a:spcPts val="2300"/>
              </a:lnSpc>
            </a:pPr>
            <a:r>
              <a:rPr lang="en-US" altLang="zh-CN" sz="2000" dirty="0"/>
              <a:t>  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B94188B-F116-4F68-8F76-B8D41CE1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333191"/>
            <a:ext cx="8068330" cy="49976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E6F7082-2393-4CF0-8683-090053F9D7BA}"/>
              </a:ext>
            </a:extLst>
          </p:cNvPr>
          <p:cNvSpPr txBox="1"/>
          <p:nvPr/>
        </p:nvSpPr>
        <p:spPr>
          <a:xfrm>
            <a:off x="5231904" y="20608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zh-CN" altLang="en-US" dirty="0">
                <a:solidFill>
                  <a:srgbClr val="FF0000"/>
                </a:solidFill>
              </a:rPr>
              <a:t>服务器主要配置文件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5BC39CA-0182-41FA-9081-5327C354317B}"/>
              </a:ext>
            </a:extLst>
          </p:cNvPr>
          <p:cNvSpPr txBox="1"/>
          <p:nvPr/>
        </p:nvSpPr>
        <p:spPr>
          <a:xfrm>
            <a:off x="3935760" y="278264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它包含服务器的影响服务器运行的配置指令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6ABF044-DEF0-40BF-B986-AB879CFA9D2A}"/>
              </a:ext>
            </a:extLst>
          </p:cNvPr>
          <p:cNvSpPr txBox="1"/>
          <p:nvPr/>
        </p:nvSpPr>
        <p:spPr>
          <a:xfrm>
            <a:off x="9097452" y="2780928"/>
            <a:ext cx="2831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#1. </a:t>
            </a:r>
            <a:r>
              <a:rPr lang="zh-CN" altLang="en-US" sz="2000" dirty="0">
                <a:solidFill>
                  <a:srgbClr val="FF0000"/>
                </a:solidFill>
              </a:rPr>
              <a:t>控制整个</a:t>
            </a:r>
            <a:r>
              <a:rPr lang="en-US" altLang="zh-CN" sz="2000" dirty="0">
                <a:solidFill>
                  <a:srgbClr val="FF0000"/>
                </a:solidFill>
              </a:rPr>
              <a:t>Apache</a:t>
            </a:r>
            <a:r>
              <a:rPr lang="zh-CN" altLang="en-US" sz="2000" dirty="0">
                <a:solidFill>
                  <a:srgbClr val="FF0000"/>
                </a:solidFill>
              </a:rPr>
              <a:t>服务器行为的部分（即全局环境变量）</a:t>
            </a:r>
            <a:br>
              <a:rPr lang="zh-CN" altLang="en-US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#2. </a:t>
            </a:r>
            <a:r>
              <a:rPr lang="zh-CN" altLang="en-US" sz="2000" dirty="0">
                <a:solidFill>
                  <a:srgbClr val="FF0000"/>
                </a:solidFill>
              </a:rPr>
              <a:t>定义主要或者默认服务参数的指令，也为所有虚拟主机提供默认的设置参数</a:t>
            </a:r>
            <a:br>
              <a:rPr lang="zh-CN" altLang="en-US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#3. </a:t>
            </a:r>
            <a:r>
              <a:rPr lang="zh-CN" altLang="en-US" sz="2000" dirty="0">
                <a:solidFill>
                  <a:srgbClr val="FF0000"/>
                </a:solidFill>
              </a:rPr>
              <a:t>虚拟主机的设置参数</a:t>
            </a:r>
          </a:p>
        </p:txBody>
      </p:sp>
    </p:spTree>
    <p:extLst>
      <p:ext uri="{BB962C8B-B14F-4D97-AF65-F5344CB8AC3E}">
        <p14:creationId xmlns:p14="http://schemas.microsoft.com/office/powerpoint/2010/main" val="29854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了解当前 </a:t>
            </a:r>
            <a:r>
              <a:rPr lang="en-US" altLang="zh-CN" sz="2000" dirty="0">
                <a:solidFill>
                  <a:srgbClr val="FF0000"/>
                </a:solidFill>
              </a:rPr>
              <a:t>Apache </a:t>
            </a:r>
            <a:r>
              <a:rPr lang="zh-CN" altLang="en-US" sz="2000" dirty="0">
                <a:solidFill>
                  <a:srgbClr val="FF0000"/>
                </a:solidFill>
              </a:rPr>
              <a:t>服务器的运行权限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zh-CN" altLang="en-US" dirty="0"/>
              <a:t> </a:t>
            </a:r>
            <a:r>
              <a:rPr lang="en-US" altLang="zh-CN" b="1" dirty="0"/>
              <a:t>Apache</a:t>
            </a:r>
            <a:r>
              <a:rPr lang="zh-CN" altLang="en-US" b="1" dirty="0"/>
              <a:t>配置文件详细</a:t>
            </a:r>
            <a:r>
              <a:rPr lang="zh-CN" altLang="en-US" b="1" dirty="0" smtClean="0"/>
              <a:t>说明</a:t>
            </a:r>
            <a:endParaRPr lang="en-US" altLang="zh-CN" b="1" dirty="0" smtClean="0"/>
          </a:p>
          <a:p>
            <a:pPr>
              <a:lnSpc>
                <a:spcPts val="23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</a:rPr>
              <a:t>安全问题</a:t>
            </a:r>
            <a:r>
              <a:rPr lang="en-US" altLang="zh-CN" sz="2000" dirty="0">
                <a:solidFill>
                  <a:srgbClr val="FF0000"/>
                </a:solidFill>
              </a:rPr>
              <a:t>1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979B775-6E43-414F-B7B3-5F131767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8" y="1455385"/>
            <a:ext cx="8609524" cy="1761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7DD63DD-CDE0-4D4F-BB73-8101FB7F5A60}"/>
              </a:ext>
            </a:extLst>
          </p:cNvPr>
          <p:cNvSpPr txBox="1"/>
          <p:nvPr/>
        </p:nvSpPr>
        <p:spPr>
          <a:xfrm>
            <a:off x="5375920" y="2708920"/>
            <a:ext cx="27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配置和日志文件名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68B0801-5CAB-45FB-BFEC-85C89D4C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83" y="3399333"/>
            <a:ext cx="8133333" cy="2942857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xmlns="" id="{1D2CE02D-A266-4724-96CC-CDE4EE270618}"/>
              </a:ext>
            </a:extLst>
          </p:cNvPr>
          <p:cNvSpPr/>
          <p:nvPr/>
        </p:nvSpPr>
        <p:spPr>
          <a:xfrm>
            <a:off x="3359696" y="4797152"/>
            <a:ext cx="720080" cy="360040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767408" y="3961509"/>
            <a:ext cx="2592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默认地，服务器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像下面的，这是有危害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因为这会让黑客通过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知道详细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的版本号而发起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版本的漏洞攻击。</a:t>
            </a:r>
          </a:p>
        </p:txBody>
      </p:sp>
    </p:spTree>
    <p:extLst>
      <p:ext uri="{BB962C8B-B14F-4D97-AF65-F5344CB8AC3E}">
        <p14:creationId xmlns:p14="http://schemas.microsoft.com/office/powerpoint/2010/main" val="2879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24611</TotalTime>
  <Words>5604</Words>
  <Application>Microsoft Office PowerPoint</Application>
  <PresentationFormat>自定义</PresentationFormat>
  <Paragraphs>993</Paragraphs>
  <Slides>63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中间件安全(一） </vt:lpstr>
      <vt:lpstr>课程收获</vt:lpstr>
      <vt:lpstr>知识体</vt:lpstr>
      <vt:lpstr>主流的中间件 </vt:lpstr>
      <vt:lpstr>Apache </vt:lpstr>
      <vt:lpstr>Apache 服务器的安全设置</vt:lpstr>
      <vt:lpstr>Apache 服务器的安全设置</vt:lpstr>
      <vt:lpstr>Apache 服务器的安全设置——了解当前 Apache 服务器的运行权限 </vt:lpstr>
      <vt:lpstr>Apache 服务器的安全设置——了解当前 Apache 服务器的运行权限 </vt:lpstr>
      <vt:lpstr>Apache 服务器的安全设置——了解当前 Apache 服务器的运行权限 </vt:lpstr>
      <vt:lpstr>Apache 服务器的安全设置——了解当前 Apache 服务器的运行权限 </vt:lpstr>
      <vt:lpstr>Apache 服务器的安全设置——了解当前 Apache 服务器的运行权限 </vt:lpstr>
      <vt:lpstr>Apache 服务器的安全设置——了解当前 Apache 服务器的运行权限 </vt:lpstr>
      <vt:lpstr>Apache 服务器的安全设置——了解当前 Apache 服务器的运行权限 </vt:lpstr>
      <vt:lpstr>Apache 服务器的安全设置——了解当前 Apache 服务器的运行权限 </vt:lpstr>
      <vt:lpstr>Apache 服务器的安全设置——了解控制配置文件和日志文件的权限，防止未授权访问 </vt:lpstr>
      <vt:lpstr>Apache 服务器的安全设置——了解控制配置文件和日志文件的权限，防止未授权访问 </vt:lpstr>
      <vt:lpstr>Apache 服务器的安全设置——了解控制配置文件和日志文件的权限，防止未授权访问 </vt:lpstr>
      <vt:lpstr>Apache 服务器的安全设置——了解控制配置文件和日志文件的权限，防止未授权访问 </vt:lpstr>
      <vt:lpstr>Apache 服务器的安全设置——了解禁止 Apache 服务器列表显示文件的方法 </vt:lpstr>
      <vt:lpstr>Apache 服务器的安全设置——了解禁止 Apache 服务器列表显示文件的方法 </vt:lpstr>
      <vt:lpstr>Apache 服务器的安全设置——掌握设置 Web 目录的读写权限，脚本执行权限的方法 </vt:lpstr>
      <vt:lpstr>Apache 服务器的安全设置——掌握设置 Web 目录的读写权限，脚本执行权限的方法 </vt:lpstr>
      <vt:lpstr>Apache 服务器的安全设置——防攻击管理</vt:lpstr>
      <vt:lpstr>Apache 服务器的安全设置——防攻击管理</vt:lpstr>
      <vt:lpstr>Apache 服务器的安全设置——防攻击管理</vt:lpstr>
      <vt:lpstr>Apache 服务器的安全设置——防攻击管理</vt:lpstr>
      <vt:lpstr>Apache服务安全加固 </vt:lpstr>
      <vt:lpstr>Apache服务安全加固 </vt:lpstr>
      <vt:lpstr>Apache服务安全加固 </vt:lpstr>
      <vt:lpstr>Apache服务安全加固</vt:lpstr>
      <vt:lpstr>Apache服务安全加固</vt:lpstr>
      <vt:lpstr>Apache服务安全加固</vt:lpstr>
      <vt:lpstr>Apache服务安全加固</vt:lpstr>
      <vt:lpstr>Apache服务安全加固</vt:lpstr>
      <vt:lpstr>Apache服务安全加固</vt:lpstr>
      <vt:lpstr>Apache服务安全加固 </vt:lpstr>
      <vt:lpstr>Apache服务安全加固 </vt:lpstr>
      <vt:lpstr>Apache服务安全加固</vt:lpstr>
      <vt:lpstr>Apache服务安全加固</vt:lpstr>
      <vt:lpstr>Apache服务安全加固</vt:lpstr>
      <vt:lpstr>Apache服务安全加固</vt:lpstr>
      <vt:lpstr>Apache服务安全加固</vt:lpstr>
      <vt:lpstr>Apache </vt:lpstr>
      <vt:lpstr>Apache 服务器文件名解析漏洞——了解 Apache 服务器解析漏洞的利用方式 </vt:lpstr>
      <vt:lpstr>Apache 服务器文件名解析漏洞——了解 Apache 服务器解析漏洞的利用方式 </vt:lpstr>
      <vt:lpstr>Apache 安全加固思路与注意事项</vt:lpstr>
      <vt:lpstr>Apache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服务器日志审计 </vt:lpstr>
      <vt:lpstr>Apache 总结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高智震</dc:creator>
  <cp:lastModifiedBy>select</cp:lastModifiedBy>
  <cp:revision>2785</cp:revision>
  <dcterms:created xsi:type="dcterms:W3CDTF">2015-08-23T14:03:00Z</dcterms:created>
  <dcterms:modified xsi:type="dcterms:W3CDTF">2019-01-24T09:59:16Z</dcterms:modified>
</cp:coreProperties>
</file>