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930" r:id="rId3"/>
    <p:sldId id="931" r:id="rId4"/>
    <p:sldId id="939" r:id="rId5"/>
    <p:sldId id="940" r:id="rId6"/>
    <p:sldId id="941" r:id="rId7"/>
    <p:sldId id="942" r:id="rId8"/>
    <p:sldId id="943" r:id="rId9"/>
    <p:sldId id="944" r:id="rId10"/>
    <p:sldId id="945" r:id="rId11"/>
    <p:sldId id="946" r:id="rId12"/>
    <p:sldId id="947" r:id="rId13"/>
    <p:sldId id="948" r:id="rId14"/>
    <p:sldId id="949" r:id="rId15"/>
    <p:sldId id="950" r:id="rId16"/>
    <p:sldId id="966" r:id="rId17"/>
    <p:sldId id="952" r:id="rId18"/>
    <p:sldId id="953" r:id="rId19"/>
    <p:sldId id="954" r:id="rId20"/>
    <p:sldId id="955" r:id="rId21"/>
    <p:sldId id="956" r:id="rId22"/>
    <p:sldId id="957" r:id="rId23"/>
    <p:sldId id="958" r:id="rId24"/>
    <p:sldId id="808" r:id="rId25"/>
    <p:sldId id="959" r:id="rId26"/>
    <p:sldId id="963" r:id="rId27"/>
    <p:sldId id="964" r:id="rId28"/>
    <p:sldId id="263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2" clrIdx="0">
    <p:extLst>
      <p:ext uri="{19B8F6BF-5375-455C-9EA6-DF929625EA0E}">
        <p15:presenceInfo xmlns="" xmlns:p15="http://schemas.microsoft.com/office/powerpoint/2012/main" userId="G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540694"/>
    <a:srgbClr val="6807B9"/>
    <a:srgbClr val="0000CC"/>
    <a:srgbClr val="64C100"/>
    <a:srgbClr val="A60BFE"/>
    <a:srgbClr val="3D046C"/>
    <a:srgbClr val="FF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3425" autoAdjust="0"/>
  </p:normalViewPr>
  <p:slideViewPr>
    <p:cSldViewPr>
      <p:cViewPr>
        <p:scale>
          <a:sx n="90" d="100"/>
          <a:sy n="90" d="100"/>
        </p:scale>
        <p:origin x="276" y="12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C351C0-6D6D-4B39-8738-A7C7486B0710}" type="datetimeFigureOut">
              <a:rPr lang="zh-CN" altLang="en-US"/>
              <a:pPr>
                <a:defRPr/>
              </a:pPr>
              <a:t>2019/1/21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4870BEF-24BB-4678-92B8-D9C03FCDED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B6D8C-6458-4548-BD75-3CEE170667F7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5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6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0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69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55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46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6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81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18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31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85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12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81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0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4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01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3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07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7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7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8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0BEF-24BB-4678-92B8-D9C03FCDED1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2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95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56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00523" y="274639"/>
            <a:ext cx="781877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902891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704512" y="274639"/>
            <a:ext cx="0" cy="5851525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3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588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94892"/>
            <a:ext cx="5384800" cy="5131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94890"/>
            <a:ext cx="5384800" cy="51312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836515"/>
            <a:ext cx="5386917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98072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836515"/>
            <a:ext cx="5389033" cy="4289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836712"/>
            <a:ext cx="10972800" cy="0"/>
          </a:xfrm>
          <a:prstGeom prst="line">
            <a:avLst/>
          </a:prstGeom>
          <a:ln w="25400">
            <a:solidFill>
              <a:srgbClr val="64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ctr"/>
          <a:lstStyle>
            <a:lvl1pPr algn="l">
              <a:defRPr sz="2800" b="1" u="none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952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9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980729"/>
            <a:ext cx="10972800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8" name="Picture 11" descr="E:\公司素材\公司LOGO\白色透明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6381751"/>
            <a:ext cx="127154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8976321" y="6571954"/>
            <a:ext cx="32022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© 2015</a:t>
            </a:r>
            <a:r>
              <a:rPr lang="zh-CN" altLang="en-US" sz="12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谷安天下版权所有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7344139" y="657195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95237E-8500-4FE0-A669-5FCAC893D89F}" type="datetime8">
              <a:rPr lang="en-US" altLang="zh-CN" sz="1100" smtClean="0">
                <a:solidFill>
                  <a:schemeClr val="bg1"/>
                </a:solidFill>
              </a:rPr>
              <a:t>1/21/2019 8:06 PM</a:t>
            </a:fld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364592" y="657183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第</a:t>
            </a:r>
            <a:fld id="{37E5D1F4-5835-4861-BEE9-F37CD80E098F}" type="slidenum">
              <a:rPr lang="zh-CN" altLang="en-US" sz="1100" smtClean="0">
                <a:solidFill>
                  <a:schemeClr val="bg1"/>
                </a:solidFill>
              </a:rPr>
              <a:t>‹#›</a:t>
            </a:fld>
            <a:r>
              <a:rPr lang="zh-CN" altLang="en-US" sz="1100" dirty="0">
                <a:solidFill>
                  <a:schemeClr val="bg1"/>
                </a:solidFill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u="non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C%A9%E5%86%9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aike.baidu.com/item/%E4%BA%92%E8%81%94%E7%BD%91/19918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2711451" y="3728369"/>
            <a:ext cx="6804025" cy="1932879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64C100"/>
                </a:solidFill>
                <a:cs typeface="Adobe 黑体 Std R"/>
              </a:rPr>
              <a:t>中间件安全</a:t>
            </a:r>
            <a:r>
              <a:rPr lang="en-US" altLang="zh-CN" sz="48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4800" b="1" dirty="0">
                <a:solidFill>
                  <a:srgbClr val="64C100"/>
                </a:solidFill>
                <a:cs typeface="Adobe 黑体 Std R"/>
              </a:rPr>
            </a:br>
            <a:r>
              <a:rPr lang="zh-CN" altLang="en-US" sz="3600" b="1" dirty="0">
                <a:solidFill>
                  <a:srgbClr val="64C100"/>
                </a:solidFill>
                <a:cs typeface="Adobe 黑体 Std R"/>
              </a:rPr>
              <a:t> </a:t>
            </a:r>
            <a:r>
              <a:rPr lang="en-US" altLang="zh-CN" sz="3600" b="1" dirty="0">
                <a:solidFill>
                  <a:srgbClr val="64C100"/>
                </a:solidFill>
                <a:cs typeface="Adobe 黑体 Std R"/>
              </a:rPr>
              <a:t/>
            </a:r>
            <a:br>
              <a:rPr lang="en-US" altLang="zh-CN" sz="3600" b="1" dirty="0">
                <a:solidFill>
                  <a:srgbClr val="64C100"/>
                </a:solidFill>
                <a:cs typeface="Adobe 黑体 Std R"/>
              </a:rPr>
            </a:br>
            <a:endParaRPr lang="en-US" sz="3600" b="1" dirty="0">
              <a:solidFill>
                <a:srgbClr val="64C100"/>
              </a:solidFill>
              <a:cs typeface="Adobe 黑体 Std R"/>
            </a:endParaRPr>
          </a:p>
        </p:txBody>
      </p:sp>
      <p:pic>
        <p:nvPicPr>
          <p:cNvPr id="13315" name="Picture 4" descr="E:\公司素材\公司LOGO\透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95251"/>
            <a:ext cx="165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8"/>
          <p:cNvSpPr>
            <a:spLocks noChangeArrowheads="1"/>
          </p:cNvSpPr>
          <p:nvPr/>
        </p:nvSpPr>
        <p:spPr bwMode="auto">
          <a:xfrm>
            <a:off x="8185026" y="5877272"/>
            <a:ext cx="230346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 indent="-127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zh-CN" altLang="en-US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主讲：</a:t>
            </a:r>
            <a:r>
              <a:rPr lang="en-US" altLang="zh-CN" sz="1600" dirty="0">
                <a:solidFill>
                  <a:srgbClr val="3234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 Unicode MS" panose="020B0604020202020204" pitchFamily="34" charset="-122"/>
              </a:rPr>
              <a:t>Gnosis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dirty="0"/>
              <a:t>基本身份</a:t>
            </a:r>
            <a:r>
              <a:rPr lang="zh-CN" altLang="en-US" dirty="0" smtClean="0"/>
              <a:t>验证</a:t>
            </a:r>
            <a:r>
              <a:rPr lang="zh-CN" altLang="en-US" b="1" dirty="0" smtClean="0"/>
              <a:t>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先禁用匿名身份验证，然后再启用基本身份验证，我们可以然后在点右边的编辑！</a:t>
            </a:r>
          </a:p>
          <a:p>
            <a:r>
              <a:rPr lang="zh-CN" altLang="en-US" sz="1800" i="1" dirty="0"/>
              <a:t>默认域：可以添加域账户，或将其留空。 将依据此域对登录到您的站点时未提供域的用户进行身份验证。</a:t>
            </a:r>
            <a:endParaRPr lang="zh-CN" altLang="en-US" sz="1800" dirty="0"/>
          </a:p>
          <a:p>
            <a:r>
              <a:rPr lang="zh-CN" altLang="en-US" sz="1800" i="1" dirty="0"/>
              <a:t>领域：随便输入，将被显示到登录界面上</a:t>
            </a:r>
            <a:r>
              <a:rPr lang="en-US" altLang="zh-CN" sz="1800" i="1" dirty="0"/>
              <a:t>.</a:t>
            </a:r>
            <a:endParaRPr lang="zh-CN" altLang="en-US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F13958E-3422-4BBA-99CA-3D97745A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7" y="2555072"/>
            <a:ext cx="7564055" cy="37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dirty="0"/>
              <a:t>基本身份验证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      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 首页访问正常无需账户密码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        打开后台地址，需要输入本地用户组账户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94623816-CED9-4CD7-B66A-62B61FBA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584189"/>
            <a:ext cx="3888432" cy="21784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0868E28-2256-48B9-807A-95922BA98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4411383"/>
            <a:ext cx="389523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   摘要式身份</a:t>
            </a:r>
            <a:r>
              <a:rPr lang="zh-CN" altLang="en-US" dirty="0" smtClean="0"/>
              <a:t>验证</a:t>
            </a:r>
            <a:endParaRPr lang="en-US" altLang="zh-CN" sz="1800" dirty="0"/>
          </a:p>
          <a:p>
            <a:r>
              <a:rPr lang="zh-CN" altLang="en-US" sz="2000" dirty="0"/>
              <a:t>摘要式身份验证如基本身份验证一样需要输入账户密码，但是比基本身份认证更安全，</a:t>
            </a:r>
          </a:p>
          <a:p>
            <a:r>
              <a:rPr lang="zh-CN" altLang="en-US" sz="2000" dirty="0"/>
              <a:t>基本身份验证在网络上传输不加密的 </a:t>
            </a:r>
            <a:r>
              <a:rPr lang="en-US" altLang="zh-CN" sz="2000" dirty="0"/>
              <a:t>Base64 </a:t>
            </a:r>
            <a:r>
              <a:rPr lang="zh-CN" altLang="en-US" sz="2000" dirty="0"/>
              <a:t>编码的密码，而摘要式身份验证用户密码使用</a:t>
            </a:r>
            <a:r>
              <a:rPr lang="en-US" altLang="zh-CN" sz="2000" dirty="0"/>
              <a:t>MD5</a:t>
            </a:r>
            <a:r>
              <a:rPr lang="zh-CN" altLang="en-US" sz="2000" dirty="0"/>
              <a:t>加密！</a:t>
            </a:r>
          </a:p>
          <a:p>
            <a:r>
              <a:rPr lang="zh-CN" altLang="en-US" sz="2000" dirty="0"/>
              <a:t>使用摘要式身份验证必须具备下面三个条件：</a:t>
            </a:r>
          </a:p>
          <a:p>
            <a:r>
              <a:rPr lang="zh-CN" altLang="en-US" sz="2000" dirty="0"/>
              <a:t>浏览器支持</a:t>
            </a:r>
            <a:r>
              <a:rPr lang="en-US" altLang="zh-CN" sz="2000" dirty="0"/>
              <a:t>HTTP 1.1 IE5</a:t>
            </a:r>
            <a:r>
              <a:rPr lang="zh-CN" altLang="en-US" sz="2000" dirty="0"/>
              <a:t>以上都支持</a:t>
            </a:r>
          </a:p>
          <a:p>
            <a:r>
              <a:rPr lang="en-US" altLang="zh-CN" sz="2000" dirty="0"/>
              <a:t>IIS</a:t>
            </a:r>
            <a:r>
              <a:rPr lang="zh-CN" altLang="en-US" sz="2000" dirty="0"/>
              <a:t>服务器必须是</a:t>
            </a:r>
            <a:r>
              <a:rPr lang="en-US" altLang="zh-CN" sz="2000" dirty="0"/>
              <a:t>Windows </a:t>
            </a:r>
            <a:r>
              <a:rPr lang="zh-CN" altLang="en-US" sz="2000" dirty="0"/>
              <a:t>域控制器成员服务器或者域控制器</a:t>
            </a:r>
          </a:p>
          <a:p>
            <a:r>
              <a:rPr lang="zh-CN" altLang="en-US" sz="2000" dirty="0"/>
              <a:t>用户登录招呼必须是域控制器账户，而且是同</a:t>
            </a:r>
            <a:r>
              <a:rPr lang="en-US" altLang="zh-CN" sz="2000" dirty="0"/>
              <a:t>IIS</a:t>
            </a:r>
            <a:r>
              <a:rPr lang="zh-CN" altLang="en-US" sz="2000" dirty="0"/>
              <a:t>服务器用以域或者信任域！</a:t>
            </a:r>
          </a:p>
          <a:p>
            <a:r>
              <a:rPr lang="zh-CN" altLang="en-US" sz="2000" dirty="0"/>
              <a:t>所以说摘要式身份验证是使用 </a:t>
            </a:r>
            <a:r>
              <a:rPr lang="en-US" altLang="zh-CN" sz="2000" dirty="0"/>
              <a:t>Windows </a:t>
            </a:r>
            <a:r>
              <a:rPr lang="zh-CN" altLang="en-US" sz="2000" dirty="0"/>
              <a:t>域控制器对请求访问 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服务器内容的用户进行身份验证</a:t>
            </a:r>
            <a:r>
              <a:rPr lang="zh-CN" altLang="en-US" dirty="0"/>
              <a:t>。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600" dirty="0"/>
              <a:t>        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Windows </a:t>
            </a:r>
            <a:r>
              <a:rPr lang="zh-CN" altLang="en-US" dirty="0"/>
              <a:t>集成身份</a:t>
            </a:r>
            <a:r>
              <a:rPr lang="zh-CN" altLang="en-US" dirty="0" smtClean="0"/>
              <a:t>验证</a:t>
            </a:r>
            <a:endParaRPr lang="en-US" altLang="zh-CN" sz="1800" dirty="0"/>
          </a:p>
          <a:p>
            <a:r>
              <a:rPr lang="zh-CN" altLang="en-US" sz="2400" dirty="0"/>
              <a:t>如果您希望客户端使用 </a:t>
            </a:r>
            <a:r>
              <a:rPr lang="en-US" altLang="zh-CN" sz="2400" dirty="0"/>
              <a:t>NTLM </a:t>
            </a:r>
            <a:r>
              <a:rPr lang="zh-CN" altLang="en-US" sz="2400" dirty="0"/>
              <a:t>或 </a:t>
            </a:r>
            <a:r>
              <a:rPr lang="en-US" altLang="zh-CN" sz="2400" dirty="0"/>
              <a:t>Kerberos </a:t>
            </a:r>
            <a:r>
              <a:rPr lang="zh-CN" altLang="en-US" sz="2400" dirty="0"/>
              <a:t>协议进行身份验证，则应使用 </a:t>
            </a:r>
            <a:r>
              <a:rPr lang="en-US" altLang="zh-CN" sz="2400" dirty="0"/>
              <a:t>Windows </a:t>
            </a:r>
            <a:r>
              <a:rPr lang="zh-CN" altLang="en-US" sz="2400" dirty="0"/>
              <a:t>身份验证。</a:t>
            </a:r>
          </a:p>
          <a:p>
            <a:r>
              <a:rPr lang="en-US" altLang="zh-CN" sz="2400" dirty="0"/>
              <a:t>Windows </a:t>
            </a:r>
            <a:r>
              <a:rPr lang="zh-CN" altLang="en-US" sz="2400" dirty="0"/>
              <a:t>身份验证同时包括 </a:t>
            </a:r>
            <a:r>
              <a:rPr lang="en-US" altLang="zh-CN" sz="2400" dirty="0"/>
              <a:t>NTLM </a:t>
            </a:r>
            <a:r>
              <a:rPr lang="zh-CN" altLang="en-US" sz="2400" dirty="0"/>
              <a:t>和 </a:t>
            </a:r>
            <a:r>
              <a:rPr lang="en-US" altLang="zh-CN" sz="2400" dirty="0"/>
              <a:t>Kerberos v5 </a:t>
            </a:r>
            <a:r>
              <a:rPr lang="zh-CN" altLang="en-US" sz="2400" dirty="0"/>
              <a:t>身份验证，它最适用于 </a:t>
            </a:r>
            <a:r>
              <a:rPr lang="en-US" altLang="zh-CN" sz="2400" dirty="0"/>
              <a:t>Intranet </a:t>
            </a:r>
            <a:r>
              <a:rPr lang="zh-CN" altLang="en-US" sz="2400" dirty="0"/>
              <a:t>环境，其原因如下：</a:t>
            </a:r>
          </a:p>
          <a:p>
            <a:r>
              <a:rPr lang="zh-CN" altLang="en-US" sz="2400" dirty="0"/>
              <a:t>客户端计算机和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服务器位于同一个域中。</a:t>
            </a:r>
          </a:p>
          <a:p>
            <a:r>
              <a:rPr lang="zh-CN" altLang="en-US" sz="2400" dirty="0"/>
              <a:t>管理员可以确保所有客户端浏览器均为 </a:t>
            </a:r>
            <a:r>
              <a:rPr lang="en-US" altLang="zh-CN" sz="2400" dirty="0"/>
              <a:t>Internet Explorer 2.0 </a:t>
            </a:r>
            <a:r>
              <a:rPr lang="zh-CN" altLang="en-US" sz="2400" dirty="0"/>
              <a:t>或更高版本。</a:t>
            </a:r>
          </a:p>
          <a:p>
            <a:r>
              <a:rPr lang="zh-CN" altLang="en-US" sz="2400" dirty="0"/>
              <a:t>不需要不受 </a:t>
            </a:r>
            <a:r>
              <a:rPr lang="en-US" altLang="zh-CN" sz="2400" dirty="0"/>
              <a:t>NTLM </a:t>
            </a:r>
            <a:r>
              <a:rPr lang="zh-CN" altLang="en-US" sz="2400" dirty="0"/>
              <a:t>支持的 </a:t>
            </a:r>
            <a:r>
              <a:rPr lang="en-US" altLang="zh-CN" sz="2400" dirty="0"/>
              <a:t>HTTP </a:t>
            </a:r>
            <a:r>
              <a:rPr lang="zh-CN" altLang="en-US" sz="2400" dirty="0"/>
              <a:t>代理连接。</a:t>
            </a:r>
          </a:p>
          <a:p>
            <a:r>
              <a:rPr lang="en-US" altLang="zh-CN" sz="2400" dirty="0" smtClean="0"/>
              <a:t>Kerberos </a:t>
            </a:r>
            <a:r>
              <a:rPr lang="en-US" altLang="zh-CN" sz="2400" dirty="0"/>
              <a:t>v5 </a:t>
            </a:r>
            <a:r>
              <a:rPr lang="zh-CN" altLang="en-US" sz="2400" dirty="0"/>
              <a:t>需要连接到 </a:t>
            </a:r>
            <a:r>
              <a:rPr lang="en-US" altLang="zh-CN" sz="2400" dirty="0"/>
              <a:t>Active Directory</a:t>
            </a:r>
            <a:r>
              <a:rPr lang="zh-CN" altLang="en-US" sz="2400" dirty="0"/>
              <a:t>，这在 </a:t>
            </a:r>
            <a:r>
              <a:rPr lang="en-US" altLang="zh-CN" sz="2400" dirty="0"/>
              <a:t>Internet </a:t>
            </a:r>
            <a:r>
              <a:rPr lang="zh-CN" altLang="en-US" sz="2400" dirty="0"/>
              <a:t>环境中不可行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600" dirty="0"/>
              <a:t>        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506053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dirty="0"/>
              <a:t>身份验证</a:t>
            </a:r>
            <a:r>
              <a:rPr lang="zh-CN" altLang="en-US" dirty="0" smtClean="0"/>
              <a:t>总结</a:t>
            </a:r>
            <a:endParaRPr lang="en-US" altLang="zh-CN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  </a:t>
            </a:r>
            <a:r>
              <a:rPr lang="zh-CN" altLang="en-US" sz="2400" dirty="0"/>
              <a:t>在一些需要身份验证的地方，</a:t>
            </a:r>
            <a:r>
              <a:rPr lang="en-US" altLang="zh-CN" sz="2400" dirty="0"/>
              <a:t>Windows </a:t>
            </a:r>
            <a:r>
              <a:rPr lang="zh-CN" altLang="en-US" sz="2400" dirty="0"/>
              <a:t>集成身份验证和摘要式身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份验证，因为使用条件限制，在个人网站中运用很少，所以我们更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多的使用的是基本身份验证</a:t>
            </a:r>
            <a:r>
              <a:rPr lang="zh-CN" altLang="en-US" sz="2400" dirty="0" smtClean="0"/>
              <a:t>！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了解身份验证功能，能够对访问用户进行控制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了解利用账号控制 </a:t>
            </a:r>
            <a:r>
              <a:rPr lang="en-US" altLang="zh-CN" sz="2400" dirty="0">
                <a:solidFill>
                  <a:srgbClr val="FF0000"/>
                </a:solidFill>
              </a:rPr>
              <a:t>web </a:t>
            </a:r>
            <a:r>
              <a:rPr lang="zh-CN" altLang="en-US" sz="2400" dirty="0">
                <a:solidFill>
                  <a:srgbClr val="FF0000"/>
                </a:solidFill>
              </a:rPr>
              <a:t>目录的访问权限，防止跨目录访问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了解为每个站点设置单独的应用程序池和单独的用户的方法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了解取消上传目录的可执行脚本的权限的方法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381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了解为每个站点设置单独的应用程序池和单独的用户的方法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要新建应用程序池，在</a:t>
            </a:r>
            <a:r>
              <a:rPr lang="en-US" altLang="zh-CN" sz="2000" dirty="0"/>
              <a:t>IIS</a:t>
            </a:r>
            <a:r>
              <a:rPr lang="zh-CN" altLang="en-US" sz="2000" dirty="0"/>
              <a:t>管理控制台中右击</a:t>
            </a:r>
            <a:r>
              <a:rPr lang="zh-CN" altLang="en-US" sz="2000" b="1" dirty="0"/>
              <a:t>应用程序池</a:t>
            </a:r>
            <a:r>
              <a:rPr lang="zh-CN" altLang="en-US" sz="2000" dirty="0"/>
              <a:t>文件夹，指向</a:t>
            </a:r>
            <a:r>
              <a:rPr lang="zh-CN" altLang="en-US" sz="2000" b="1" dirty="0"/>
              <a:t>新建</a:t>
            </a:r>
            <a:r>
              <a:rPr lang="zh-CN" altLang="en-US" sz="2000" dirty="0"/>
              <a:t>，选择</a:t>
            </a:r>
            <a:r>
              <a:rPr lang="zh-CN" altLang="en-US" sz="2000" b="1" dirty="0"/>
              <a:t>应用程序池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A124AF7-A010-4CC2-B588-46E79E0C0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867732"/>
            <a:ext cx="6314286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了解为每个站点设置单独的应用程序池和单独的用户的方法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然后在弹出的</a:t>
            </a:r>
            <a:r>
              <a:rPr lang="zh-CN" altLang="en-US" sz="2000" b="1" dirty="0"/>
              <a:t>添加新应用程序池</a:t>
            </a:r>
            <a:r>
              <a:rPr lang="zh-CN" altLang="en-US" sz="2000" dirty="0"/>
              <a:t>对话框，在</a:t>
            </a:r>
            <a:r>
              <a:rPr lang="zh-CN" altLang="en-US" sz="2000" b="1" dirty="0"/>
              <a:t>应用程序池</a:t>
            </a:r>
            <a:r>
              <a:rPr lang="en-US" altLang="zh-CN" sz="2000" b="1" dirty="0"/>
              <a:t>ID</a:t>
            </a:r>
            <a:r>
              <a:rPr lang="zh-CN" altLang="en-US" sz="2000" dirty="0"/>
              <a:t>栏输入应用程序池名，然后选择使用默认设置还是继承现有的应用程序池设置，再点击</a:t>
            </a:r>
            <a:r>
              <a:rPr lang="zh-CN" altLang="en-US" sz="2000" b="1" dirty="0"/>
              <a:t>确定</a:t>
            </a:r>
            <a:r>
              <a:rPr lang="zh-CN" altLang="en-US" sz="2000" dirty="0"/>
              <a:t>即可；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分配</a:t>
            </a:r>
            <a:r>
              <a:rPr lang="en-US" altLang="zh-CN" b="1" dirty="0"/>
              <a:t>Web</a:t>
            </a:r>
            <a:r>
              <a:rPr lang="zh-CN" altLang="en-US" b="1" dirty="0"/>
              <a:t>站点到应用程序池中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IIS</a:t>
            </a:r>
            <a:r>
              <a:rPr lang="zh-CN" altLang="en-US" sz="2400" dirty="0"/>
              <a:t>管理控制台中展开</a:t>
            </a:r>
            <a:r>
              <a:rPr lang="zh-CN" altLang="en-US" sz="2400" b="1" dirty="0"/>
              <a:t>网站</a:t>
            </a:r>
            <a:r>
              <a:rPr lang="zh-CN" altLang="en-US" sz="2400" dirty="0"/>
              <a:t>文件夹，右击对应的网站，然后选择</a:t>
            </a:r>
            <a:r>
              <a:rPr lang="zh-CN" altLang="en-US" sz="2400" b="1" dirty="0"/>
              <a:t>属性</a:t>
            </a:r>
            <a:r>
              <a:rPr lang="zh-CN" altLang="en-US" sz="2400" dirty="0"/>
              <a:t>，在弹出的网站属性对话框上，点击</a:t>
            </a:r>
            <a:r>
              <a:rPr lang="zh-CN" altLang="en-US" sz="2400" b="1" dirty="0"/>
              <a:t>主目录</a:t>
            </a:r>
            <a:r>
              <a:rPr lang="zh-CN" altLang="en-US" sz="2400" dirty="0"/>
              <a:t>标签，然后在</a:t>
            </a:r>
            <a:r>
              <a:rPr lang="zh-CN" altLang="en-US" sz="2400" b="1" dirty="0"/>
              <a:t>应用程序池</a:t>
            </a:r>
            <a:r>
              <a:rPr lang="zh-CN" altLang="en-US" sz="2400" dirty="0"/>
              <a:t>栏选择不同的应用程序池即可，默认情况下所有网站所使用的应用程序均名为</a:t>
            </a:r>
            <a:r>
              <a:rPr lang="zh-CN" altLang="en-US" sz="2400" b="1" dirty="0"/>
              <a:t>默认应用程序</a:t>
            </a:r>
            <a:r>
              <a:rPr lang="zh-CN" altLang="en-US" sz="2400" dirty="0"/>
              <a:t>，如果要想此网站使用不同的应用程序名，则在</a:t>
            </a:r>
            <a:r>
              <a:rPr lang="zh-CN" altLang="en-US" sz="2400" b="1" dirty="0"/>
              <a:t>应用程序名</a:t>
            </a:r>
            <a:r>
              <a:rPr lang="zh-CN" altLang="en-US" sz="2400" dirty="0"/>
              <a:t>栏修改即可，例如在此我就修改为</a:t>
            </a:r>
            <a:r>
              <a:rPr lang="en-US" altLang="zh-CN" sz="2400" b="1" dirty="0" err="1"/>
              <a:t>winsvr</a:t>
            </a:r>
            <a:r>
              <a:rPr lang="zh-CN" altLang="en-US" sz="2400" dirty="0"/>
              <a:t>，这主要是便于查看，然后点击</a:t>
            </a:r>
            <a:r>
              <a:rPr lang="zh-CN" altLang="en-US" sz="2400" b="1" dirty="0"/>
              <a:t>确定</a:t>
            </a:r>
            <a:r>
              <a:rPr lang="zh-CN" altLang="en-US" sz="2400" dirty="0"/>
              <a:t>即可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775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了解取消上传目录的可执行脚本的权限的方法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038746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Windows</a:t>
            </a:r>
            <a:r>
              <a:rPr lang="zh-CN" altLang="en-US" sz="2000" b="1" dirty="0"/>
              <a:t>下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IIS6.0</a:t>
            </a:r>
            <a:r>
              <a:rPr lang="zh-CN" altLang="en-US" sz="2000" b="1" dirty="0"/>
              <a:t>取消服务器主机空间目录脚本的执行权限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000" dirty="0"/>
              <a:t>打开</a:t>
            </a:r>
            <a:r>
              <a:rPr lang="en-US" altLang="zh-CN" sz="2000" dirty="0"/>
              <a:t>IIS</a:t>
            </a:r>
            <a:r>
              <a:rPr lang="zh-CN" altLang="en-US" sz="2000" dirty="0"/>
              <a:t>中站点，在站点</a:t>
            </a:r>
            <a:r>
              <a:rPr lang="en-US" altLang="zh-CN" sz="2000" dirty="0"/>
              <a:t>uploads</a:t>
            </a:r>
            <a:r>
              <a:rPr lang="zh-CN" altLang="en-US" sz="2000" dirty="0"/>
              <a:t>目录、</a:t>
            </a:r>
            <a:r>
              <a:rPr lang="en-US" altLang="zh-CN" sz="2000" dirty="0"/>
              <a:t>data</a:t>
            </a:r>
            <a:r>
              <a:rPr lang="zh-CN" altLang="en-US" sz="2000" dirty="0"/>
              <a:t>目录以及静态</a:t>
            </a:r>
            <a:r>
              <a:rPr lang="en-US" altLang="zh-CN" sz="2000" dirty="0"/>
              <a:t>html</a:t>
            </a:r>
            <a:r>
              <a:rPr lang="zh-CN" altLang="en-US" sz="2000" dirty="0"/>
              <a:t>生成目录点击右键，菜单中选择“属性”，在目录属性面板选择执行权限为“无”即</a:t>
            </a:r>
            <a:r>
              <a:rPr lang="zh-CN" altLang="en-US" sz="2000" dirty="0" smtClean="0"/>
              <a:t>可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E7C588A-2636-48BA-B9AD-B39A65D4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2041655"/>
            <a:ext cx="5976664" cy="43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了解取消上传目录的可执行脚本的权限的方法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IIS7</a:t>
            </a:r>
            <a:r>
              <a:rPr lang="zh-CN" altLang="en-US" sz="2000" b="1" dirty="0"/>
              <a:t>取消服务器主机空间目录脚本的执行</a:t>
            </a:r>
            <a:r>
              <a:rPr lang="zh-CN" altLang="en-US" sz="2000" b="1" dirty="0" smtClean="0"/>
              <a:t>权限</a:t>
            </a:r>
            <a:endParaRPr lang="en-US" altLang="zh-CN" sz="2000" b="1" dirty="0"/>
          </a:p>
          <a:p>
            <a:r>
              <a:rPr lang="en-US" altLang="zh-CN" sz="1800" b="1" dirty="0"/>
              <a:t>IIS7</a:t>
            </a:r>
            <a:r>
              <a:rPr lang="zh-CN" altLang="en-US" sz="1800" b="1" dirty="0"/>
              <a:t>中的步骤</a:t>
            </a:r>
            <a:endParaRPr lang="zh-CN" altLang="en-US" sz="1800" dirty="0"/>
          </a:p>
          <a:p>
            <a:r>
              <a:rPr lang="zh-CN" altLang="en-US" sz="1800" dirty="0"/>
              <a:t>第一步呢，我们在</a:t>
            </a:r>
            <a:r>
              <a:rPr lang="en-US" altLang="zh-CN" sz="1800" dirty="0"/>
              <a:t>IIS</a:t>
            </a:r>
            <a:r>
              <a:rPr lang="zh-CN" altLang="en-US" sz="1800" dirty="0"/>
              <a:t>的左侧选中该目录，切换到功能视图</a:t>
            </a:r>
          </a:p>
          <a:p>
            <a:r>
              <a:rPr lang="zh-CN" altLang="en-US" sz="1800" dirty="0"/>
              <a:t>第二步呢，打开“处理程序映射”功能</a:t>
            </a:r>
          </a:p>
          <a:p>
            <a:r>
              <a:rPr lang="zh-CN" altLang="en-US" sz="1800" dirty="0"/>
              <a:t>第三步呢，打开右侧的“编辑功能权限”，将“脚本”这一项取消掉即可</a:t>
            </a:r>
          </a:p>
          <a:p>
            <a:r>
              <a:rPr lang="en-US" altLang="zh-CN" sz="1800" dirty="0"/>
              <a:t>IIS7</a:t>
            </a:r>
            <a:r>
              <a:rPr lang="zh-CN" altLang="en-US" sz="1800" dirty="0"/>
              <a:t>也类似于</a:t>
            </a:r>
            <a:r>
              <a:rPr lang="en-US" altLang="zh-CN" sz="1800" dirty="0"/>
              <a:t>IIS6.0</a:t>
            </a:r>
            <a:r>
              <a:rPr lang="zh-CN" altLang="en-US" sz="1800" dirty="0"/>
              <a:t>，选择站点对应的目录，</a:t>
            </a:r>
            <a:r>
              <a:rPr lang="en-US" altLang="zh-CN" sz="1800" dirty="0"/>
              <a:t>data</a:t>
            </a:r>
            <a:r>
              <a:rPr lang="zh-CN" altLang="en-US" sz="1800" dirty="0"/>
              <a:t>、</a:t>
            </a:r>
            <a:r>
              <a:rPr lang="en-US" altLang="zh-CN" sz="1800" dirty="0"/>
              <a:t>uploads</a:t>
            </a:r>
            <a:r>
              <a:rPr lang="zh-CN" altLang="en-US" sz="1800" dirty="0"/>
              <a:t>及静态</a:t>
            </a:r>
            <a:r>
              <a:rPr lang="en-US" altLang="zh-CN" sz="1800" dirty="0"/>
              <a:t>html</a:t>
            </a:r>
            <a:r>
              <a:rPr lang="zh-CN" altLang="en-US" sz="1800" dirty="0"/>
              <a:t>文件目录，双击</a:t>
            </a:r>
            <a:r>
              <a:rPr lang="zh-CN" altLang="en-US" sz="1800" dirty="0" smtClean="0"/>
              <a:t>功能</a:t>
            </a:r>
            <a:r>
              <a:rPr lang="zh-CN" altLang="en-US" sz="1800" dirty="0"/>
              <a:t>视图</a:t>
            </a:r>
            <a:r>
              <a:rPr lang="zh-CN" altLang="en-US" sz="1800" dirty="0" smtClean="0"/>
              <a:t>面</a:t>
            </a:r>
            <a:r>
              <a:rPr lang="zh-CN" altLang="en-US" sz="1800" dirty="0"/>
              <a:t>板中的“处理程序映射</a:t>
            </a:r>
            <a:endParaRPr lang="en-US" altLang="zh-CN" sz="1800" dirty="0"/>
          </a:p>
          <a:p>
            <a:endParaRPr lang="zh-CN" altLang="en-US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6436168-69BF-4A94-899B-D6CC7952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070093"/>
            <a:ext cx="5616624" cy="33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4.1.2 IIS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IIS </a:t>
            </a:r>
            <a:r>
              <a:rPr lang="zh-CN" altLang="en-US" dirty="0">
                <a:solidFill>
                  <a:srgbClr val="FF0000"/>
                </a:solidFill>
              </a:rPr>
              <a:t>服务器的安全设置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IIS </a:t>
            </a:r>
            <a:r>
              <a:rPr lang="zh-CN" altLang="en-US" dirty="0">
                <a:solidFill>
                  <a:srgbClr val="FF0000"/>
                </a:solidFill>
              </a:rPr>
              <a:t>服务器常见漏洞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了解取消上传目录的可执行脚本的权限的方法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IIS7</a:t>
            </a:r>
            <a:r>
              <a:rPr lang="zh-CN" altLang="en-US" sz="2000" b="1" dirty="0"/>
              <a:t>取消服务器主机空间目录脚本的执行</a:t>
            </a:r>
            <a:r>
              <a:rPr lang="zh-CN" altLang="en-US" sz="2000" b="1" dirty="0" smtClean="0"/>
              <a:t>权限</a:t>
            </a:r>
            <a:endParaRPr lang="en-US" altLang="zh-CN" sz="2000" b="1" dirty="0"/>
          </a:p>
          <a:p>
            <a:r>
              <a:rPr lang="zh-CN" altLang="en-US" sz="1800" dirty="0"/>
              <a:t>在“编辑功能权限</a:t>
            </a:r>
            <a:r>
              <a:rPr lang="en-US" altLang="zh-CN" sz="1800" dirty="0"/>
              <a:t>……”</a:t>
            </a:r>
            <a:r>
              <a:rPr lang="zh-CN" altLang="en-US" sz="1800" dirty="0"/>
              <a:t>中，我们直接去除脚本的执行权限即可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8D18527-4BCD-42CE-91CE-32476956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3" y="1916832"/>
            <a:ext cx="8559391" cy="44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了解取消上传目录的可执行脚本的权限的方法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4523803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sz="2000" b="1" dirty="0"/>
              <a:t>IIS7</a:t>
            </a:r>
            <a:r>
              <a:rPr lang="zh-CN" altLang="en-US" sz="2000" b="1" dirty="0"/>
              <a:t>取消服务器主机空间目录脚本的执行</a:t>
            </a:r>
            <a:r>
              <a:rPr lang="zh-CN" altLang="en-US" sz="2000" b="1" dirty="0" smtClean="0"/>
              <a:t>权限</a:t>
            </a:r>
            <a:endParaRPr lang="en-US" altLang="zh-CN" sz="2000" b="1" dirty="0"/>
          </a:p>
          <a:p>
            <a:r>
              <a:rPr lang="zh-CN" altLang="en-US" sz="1800" dirty="0"/>
              <a:t>若想让指定目录只有读取权限，只要在目录中放置一个名为 “</a:t>
            </a:r>
            <a:r>
              <a:rPr lang="en-US" altLang="zh-CN" sz="1800" dirty="0" err="1"/>
              <a:t>web.config</a:t>
            </a:r>
            <a:r>
              <a:rPr lang="en-US" altLang="zh-CN" sz="1800" dirty="0"/>
              <a:t>“</a:t>
            </a:r>
            <a:r>
              <a:rPr lang="zh-CN" altLang="en-US" sz="1800" dirty="0"/>
              <a:t>，内容为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2000" dirty="0"/>
              <a:t>&lt;?xml version="1.0" encoding="UTF-8"?&gt; </a:t>
            </a:r>
            <a:endParaRPr lang="zh-CN" altLang="zh-CN" sz="2000" dirty="0"/>
          </a:p>
          <a:p>
            <a:r>
              <a:rPr lang="en-US" altLang="zh-CN" sz="2000" dirty="0"/>
              <a:t>&lt;configuration&gt; </a:t>
            </a:r>
            <a:endParaRPr lang="zh-CN" altLang="zh-CN" sz="2000" dirty="0"/>
          </a:p>
          <a:p>
            <a:r>
              <a:rPr lang="en-US" altLang="zh-CN" sz="2000" dirty="0"/>
              <a:t>&lt;</a:t>
            </a:r>
            <a:r>
              <a:rPr lang="en-US" altLang="zh-CN" sz="2000" dirty="0" err="1"/>
              <a:t>system.webServer</a:t>
            </a:r>
            <a:r>
              <a:rPr lang="en-US" altLang="zh-CN" sz="2000" dirty="0"/>
              <a:t>&gt; </a:t>
            </a:r>
            <a:endParaRPr lang="zh-CN" altLang="zh-CN" sz="2000" dirty="0"/>
          </a:p>
          <a:p>
            <a:r>
              <a:rPr lang="en-US" altLang="zh-CN" sz="2000" dirty="0"/>
              <a:t>&lt;handlers </a:t>
            </a:r>
            <a:r>
              <a:rPr lang="en-US" altLang="zh-CN" sz="2000" dirty="0" err="1"/>
              <a:t>accessPolicy</a:t>
            </a:r>
            <a:r>
              <a:rPr lang="en-US" altLang="zh-CN" sz="2000" dirty="0"/>
              <a:t>="Read" /&gt; </a:t>
            </a:r>
            <a:endParaRPr lang="zh-CN" altLang="zh-CN" sz="2000" dirty="0"/>
          </a:p>
          <a:p>
            <a:r>
              <a:rPr lang="en-US" altLang="zh-CN" sz="2000" dirty="0"/>
              <a:t>&lt;/</a:t>
            </a:r>
            <a:r>
              <a:rPr lang="en-US" altLang="zh-CN" sz="2000" dirty="0" err="1"/>
              <a:t>system.webServer</a:t>
            </a:r>
            <a:r>
              <a:rPr lang="en-US" altLang="zh-CN" sz="2000" dirty="0"/>
              <a:t>&gt; </a:t>
            </a:r>
            <a:endParaRPr lang="zh-CN" altLang="zh-CN" sz="2000" dirty="0"/>
          </a:p>
          <a:p>
            <a:r>
              <a:rPr lang="en-US" altLang="zh-CN" sz="2000" dirty="0"/>
              <a:t>&lt;/configuration&gt;</a:t>
            </a:r>
          </a:p>
          <a:p>
            <a:r>
              <a:rPr lang="zh-CN" altLang="en-US" sz="2000" dirty="0"/>
              <a:t>这样，在访问该目录下的 </a:t>
            </a:r>
            <a:r>
              <a:rPr lang="en-US" altLang="zh-CN" sz="2000" dirty="0"/>
              <a:t>asp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php</a:t>
            </a:r>
            <a:r>
              <a:rPr lang="zh-CN" altLang="en-US" sz="2000" dirty="0"/>
              <a:t>等可执行文件时，</a:t>
            </a:r>
            <a:r>
              <a:rPr lang="en-US" altLang="zh-CN" sz="2000" dirty="0"/>
              <a:t>IIS7</a:t>
            </a:r>
            <a:r>
              <a:rPr lang="zh-CN" altLang="en-US" sz="2000" dirty="0"/>
              <a:t>就会输出如下错误提示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dirty="0"/>
              <a:t>HTTP </a:t>
            </a:r>
            <a:r>
              <a:rPr lang="zh-CN" altLang="en-US" dirty="0"/>
              <a:t>错误 </a:t>
            </a:r>
            <a:r>
              <a:rPr lang="en-US" altLang="zh-CN" dirty="0"/>
              <a:t>401.3 - Unauthorized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由于 </a:t>
            </a:r>
            <a:r>
              <a:rPr lang="en-US" altLang="zh-CN" sz="2000" dirty="0"/>
              <a:t>Web </a:t>
            </a:r>
            <a:r>
              <a:rPr lang="zh-CN" altLang="en-US" sz="2000" dirty="0"/>
              <a:t>服务器上此资源的访问控制列表</a:t>
            </a:r>
            <a:r>
              <a:rPr lang="en-US" altLang="zh-CN" sz="2000" dirty="0"/>
              <a:t>(ACL)</a:t>
            </a:r>
            <a:r>
              <a:rPr lang="zh-CN" altLang="en-US" sz="2000" dirty="0"/>
              <a:t>配置或加密设置，您无权查看此目录或</a:t>
            </a:r>
            <a:r>
              <a:rPr lang="zh-CN" altLang="en-US" sz="2000" dirty="0" smtClean="0"/>
              <a:t>页面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23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启用或禁用日志记录，配置日志的记录选项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606081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IIS</a:t>
            </a:r>
            <a:r>
              <a:rPr lang="zh-CN" altLang="zh-CN" dirty="0"/>
              <a:t>启用日志功能安全基线要求</a:t>
            </a:r>
            <a:r>
              <a:rPr lang="zh-CN" altLang="zh-CN" dirty="0" smtClean="0"/>
              <a:t>项</a:t>
            </a:r>
            <a:endParaRPr lang="en-US" altLang="zh-CN" sz="2000" dirty="0"/>
          </a:p>
          <a:p>
            <a:r>
              <a:rPr lang="en-US" altLang="zh-CN" sz="1800" b="1" dirty="0"/>
              <a:t>1</a:t>
            </a:r>
            <a:r>
              <a:rPr lang="zh-CN" altLang="zh-CN" sz="1800" b="1" dirty="0"/>
              <a:t>、参考配置操作</a:t>
            </a:r>
            <a:endParaRPr lang="zh-CN" altLang="zh-CN" sz="1800" dirty="0"/>
          </a:p>
          <a:p>
            <a:r>
              <a:rPr lang="zh-CN" altLang="zh-CN" sz="1800" dirty="0"/>
              <a:t>打开</a:t>
            </a:r>
            <a:r>
              <a:rPr lang="en-US" altLang="zh-CN" sz="1800" dirty="0"/>
              <a:t>IIS</a:t>
            </a:r>
            <a:r>
              <a:rPr lang="zh-CN" altLang="zh-CN" sz="1800" dirty="0"/>
              <a:t>管理工具，右击要管理的站点，选择</a:t>
            </a:r>
            <a:r>
              <a:rPr lang="en-US" altLang="zh-CN" sz="1800" dirty="0"/>
              <a:t>“</a:t>
            </a:r>
            <a:r>
              <a:rPr lang="zh-CN" altLang="zh-CN" sz="1800" dirty="0"/>
              <a:t>属性</a:t>
            </a:r>
            <a:r>
              <a:rPr lang="en-US" altLang="zh-CN" sz="1800" dirty="0"/>
              <a:t>”</a:t>
            </a:r>
            <a:r>
              <a:rPr lang="zh-CN" altLang="zh-CN" sz="1800" dirty="0"/>
              <a:t>。在“</a:t>
            </a:r>
            <a:r>
              <a:rPr lang="en-US" altLang="zh-CN" sz="1800" dirty="0"/>
              <a:t>Web Site</a:t>
            </a:r>
            <a:r>
              <a:rPr lang="zh-CN" altLang="zh-CN" sz="1800" dirty="0"/>
              <a:t>”选择“启用日志记录”，从下拉菜单中选择</a:t>
            </a:r>
            <a:r>
              <a:rPr lang="en-US" altLang="zh-CN" sz="1800" dirty="0"/>
              <a:t>“</a:t>
            </a:r>
            <a:r>
              <a:rPr lang="en-US" altLang="zh-CN" sz="1800" dirty="0" err="1"/>
              <a:t>Microsotf</a:t>
            </a:r>
            <a:r>
              <a:rPr lang="en-US" altLang="zh-CN" sz="1800" dirty="0"/>
              <a:t> IIS</a:t>
            </a:r>
            <a:r>
              <a:rPr lang="zh-CN" altLang="zh-CN" sz="1800" dirty="0"/>
              <a:t>日志文件格式</a:t>
            </a:r>
            <a:r>
              <a:rPr lang="en-US" altLang="zh-CN" sz="1800" dirty="0"/>
              <a:t>”</a:t>
            </a:r>
            <a:r>
              <a:rPr lang="zh-CN" altLang="zh-CN" sz="1800" dirty="0"/>
              <a:t>。“</a:t>
            </a:r>
            <a:r>
              <a:rPr lang="en-US" altLang="zh-CN" sz="1800" dirty="0"/>
              <a:t>W3C</a:t>
            </a:r>
            <a:r>
              <a:rPr lang="zh-CN" altLang="zh-CN" sz="1800" dirty="0"/>
              <a:t>”日志格式存在日志记录时间与服务器时间不统一的问题，所以应尽量采用</a:t>
            </a:r>
            <a:r>
              <a:rPr lang="en-US" altLang="zh-CN" sz="1800" dirty="0"/>
              <a:t>IIS</a:t>
            </a:r>
            <a:r>
              <a:rPr lang="zh-CN" altLang="zh-CN" sz="1800" dirty="0"/>
              <a:t>日志格式</a:t>
            </a:r>
            <a:r>
              <a:rPr lang="zh-CN" altLang="zh-CN" sz="1800" dirty="0" smtClean="0"/>
              <a:t>。</a:t>
            </a:r>
            <a:endParaRPr lang="en-US" altLang="zh-CN" sz="1800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697F829-ED9E-4941-9868-4A20F13A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564904"/>
            <a:ext cx="4699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启用或禁用日志记录，配置日志的记录选项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sz="3200" b="1" dirty="0"/>
              <a:t>IIS</a:t>
            </a:r>
            <a:r>
              <a:rPr lang="zh-CN" altLang="zh-CN" sz="3200" b="1" dirty="0"/>
              <a:t>记录安全事件安全基线要求</a:t>
            </a:r>
            <a:r>
              <a:rPr lang="zh-CN" altLang="zh-CN" sz="3200" b="1" dirty="0" smtClean="0"/>
              <a:t>项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1</a:t>
            </a:r>
            <a:r>
              <a:rPr lang="zh-CN" altLang="zh-CN" sz="1800" b="1" dirty="0"/>
              <a:t>、参考配置操作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）进入“控制面板</a:t>
            </a:r>
            <a:r>
              <a:rPr lang="en-US" altLang="zh-CN" sz="1800" dirty="0"/>
              <a:t>-&gt;</a:t>
            </a:r>
            <a:r>
              <a:rPr lang="zh-CN" altLang="zh-CN" sz="1800" dirty="0"/>
              <a:t>管理工具</a:t>
            </a:r>
            <a:r>
              <a:rPr lang="en-US" altLang="zh-CN" sz="1800" dirty="0"/>
              <a:t>-&gt;</a:t>
            </a:r>
            <a:r>
              <a:rPr lang="zh-CN" altLang="zh-CN" sz="1800" dirty="0"/>
              <a:t>本地安全策略”，在“本地策略</a:t>
            </a:r>
            <a:r>
              <a:rPr lang="en-US" altLang="zh-CN" sz="1800" dirty="0"/>
              <a:t>-&gt;</a:t>
            </a:r>
            <a:r>
              <a:rPr lang="zh-CN" altLang="zh-CN" sz="1800" dirty="0"/>
              <a:t>审核策略”中配置相应 “审核对象访问”、“审核目录服务器访问”、“审核系统事件”、“审核帐号管理”、“审核过程追踪”选项。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）运行</a:t>
            </a:r>
            <a:r>
              <a:rPr lang="en-US" altLang="zh-CN" sz="1800" dirty="0"/>
              <a:t>IIS</a:t>
            </a:r>
            <a:r>
              <a:rPr lang="zh-CN" altLang="zh-CN" sz="1800" dirty="0"/>
              <a:t>管理器</a:t>
            </a:r>
            <a:r>
              <a:rPr lang="en-US" altLang="zh-CN" sz="1800" dirty="0"/>
              <a:t>-&gt;</a:t>
            </a:r>
            <a:r>
              <a:rPr lang="zh-CN" altLang="zh-CN" sz="1800" dirty="0"/>
              <a:t>“</a:t>
            </a:r>
            <a:r>
              <a:rPr lang="en-US" altLang="zh-CN" sz="1800" dirty="0"/>
              <a:t>Internet</a:t>
            </a:r>
            <a:r>
              <a:rPr lang="zh-CN" altLang="zh-CN" sz="1800" dirty="0"/>
              <a:t>信息服务”</a:t>
            </a:r>
            <a:r>
              <a:rPr lang="en-US" altLang="zh-CN" sz="1800" dirty="0"/>
              <a:t>-&gt;</a:t>
            </a:r>
            <a:r>
              <a:rPr lang="zh-CN" altLang="zh-CN" sz="1800" dirty="0"/>
              <a:t>“应用相关站点”属性</a:t>
            </a:r>
            <a:r>
              <a:rPr lang="en-US" altLang="zh-CN" sz="1800" dirty="0"/>
              <a:t>-&gt;</a:t>
            </a:r>
            <a:r>
              <a:rPr lang="zh-CN" altLang="zh-CN" sz="1800" dirty="0"/>
              <a:t>“网站”</a:t>
            </a:r>
            <a:r>
              <a:rPr lang="en-US" altLang="zh-CN" sz="1800" dirty="0"/>
              <a:t>-&gt;</a:t>
            </a:r>
            <a:r>
              <a:rPr lang="zh-CN" altLang="zh-CN" sz="1800" dirty="0"/>
              <a:t>“属性”</a:t>
            </a:r>
            <a:r>
              <a:rPr lang="en-US" altLang="zh-CN" sz="1800" dirty="0" smtClean="0"/>
              <a:t>-&gt;</a:t>
            </a:r>
            <a:r>
              <a:rPr lang="zh-CN" altLang="zh-CN" sz="1800" dirty="0"/>
              <a:t>启动日志记录</a:t>
            </a:r>
            <a:r>
              <a:rPr lang="zh-CN" altLang="zh-CN" sz="1800" dirty="0" smtClean="0"/>
              <a:t>“高级”</a:t>
            </a:r>
            <a:r>
              <a:rPr lang="zh-CN" altLang="zh-CN" sz="1800" dirty="0"/>
              <a:t>，选择“时间”、“日期”、</a:t>
            </a:r>
            <a:r>
              <a:rPr lang="zh-CN" altLang="zh-CN" sz="1800" dirty="0" smtClean="0"/>
              <a:t>“扩展属性”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endParaRPr lang="en-US" altLang="zh-CN" sz="16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FD128E5-07F2-42C4-AA71-0842D5FE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16" y="3153575"/>
            <a:ext cx="4700193" cy="3202583"/>
          </a:xfrm>
          <a:prstGeom prst="rect">
            <a:avLst/>
          </a:prstGeom>
        </p:spPr>
      </p:pic>
      <p:pic>
        <p:nvPicPr>
          <p:cNvPr id="2049" name="Picture 1" descr="965-5">
            <a:extLst>
              <a:ext uri="{FF2B5EF4-FFF2-40B4-BE49-F238E27FC236}">
                <a16:creationId xmlns="" xmlns:a16="http://schemas.microsoft.com/office/drawing/2014/main" id="{2E8EC97B-DCF3-4D1E-BB63-8C470308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2955022"/>
            <a:ext cx="3474615" cy="35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服务器的常见漏洞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掌握 </a:t>
            </a:r>
            <a:r>
              <a:rPr lang="en-US" altLang="zh-CN" sz="2400" dirty="0">
                <a:solidFill>
                  <a:srgbClr val="FF0000"/>
                </a:solidFill>
              </a:rPr>
              <a:t>IIS6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IIS7 </a:t>
            </a:r>
            <a:r>
              <a:rPr lang="zh-CN" altLang="en-US" sz="2400" dirty="0">
                <a:solidFill>
                  <a:srgbClr val="FF0000"/>
                </a:solidFill>
              </a:rPr>
              <a:t>的文件名解析漏洞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掌握 </a:t>
            </a:r>
            <a:r>
              <a:rPr lang="en-US" altLang="zh-CN" sz="2400" dirty="0">
                <a:solidFill>
                  <a:srgbClr val="FF0000"/>
                </a:solidFill>
              </a:rPr>
              <a:t>IIS6 </a:t>
            </a:r>
            <a:r>
              <a:rPr lang="zh-CN" altLang="en-US" sz="2400" dirty="0">
                <a:solidFill>
                  <a:srgbClr val="FF0000"/>
                </a:solidFill>
              </a:rPr>
              <a:t>写权限的利用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掌握 </a:t>
            </a:r>
            <a:r>
              <a:rPr lang="en-US" altLang="zh-CN" sz="2400" dirty="0">
                <a:solidFill>
                  <a:srgbClr val="FF0000"/>
                </a:solidFill>
              </a:rPr>
              <a:t>IIS6 </a:t>
            </a:r>
            <a:r>
              <a:rPr lang="zh-CN" altLang="en-US" sz="2400" dirty="0">
                <a:solidFill>
                  <a:srgbClr val="FF0000"/>
                </a:solidFill>
              </a:rPr>
              <a:t>存在的短文件名漏洞 </a:t>
            </a:r>
          </a:p>
        </p:txBody>
      </p:sp>
    </p:spTree>
    <p:extLst>
      <p:ext uri="{BB962C8B-B14F-4D97-AF65-F5344CB8AC3E}">
        <p14:creationId xmlns:p14="http://schemas.microsoft.com/office/powerpoint/2010/main" val="40107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服务器的常见漏洞 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掌握 </a:t>
            </a:r>
            <a:r>
              <a:rPr lang="en-US" altLang="zh-CN" sz="2800" dirty="0">
                <a:solidFill>
                  <a:srgbClr val="FF0000"/>
                </a:solidFill>
              </a:rPr>
              <a:t>IIS6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IIS7 </a:t>
            </a:r>
            <a:r>
              <a:rPr lang="zh-CN" altLang="en-US" sz="2800" dirty="0">
                <a:solidFill>
                  <a:srgbClr val="FF0000"/>
                </a:solidFill>
              </a:rPr>
              <a:t>的文件名解析漏洞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IIS 6.0</a:t>
            </a:r>
            <a:r>
              <a:rPr lang="zh-CN" altLang="zh-CN" dirty="0"/>
              <a:t>解析利用方法有两种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1.</a:t>
            </a:r>
            <a:r>
              <a:rPr lang="zh-CN" altLang="en-US" sz="2000" dirty="0">
                <a:solidFill>
                  <a:srgbClr val="FF0000"/>
                </a:solidFill>
              </a:rPr>
              <a:t>目录解析</a:t>
            </a:r>
          </a:p>
          <a:p>
            <a:pPr>
              <a:lnSpc>
                <a:spcPts val="2300"/>
              </a:lnSpc>
            </a:pPr>
            <a:r>
              <a:rPr lang="en-US" altLang="zh-CN" sz="1800" dirty="0"/>
              <a:t>/</a:t>
            </a:r>
            <a:r>
              <a:rPr lang="en-US" altLang="zh-CN" sz="1800" dirty="0" smtClean="0"/>
              <a:t>xx.asp/xx.jpg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在网站下建立文件夹的名字为 </a:t>
            </a:r>
            <a:r>
              <a:rPr lang="en-US" altLang="zh-CN" sz="1800" dirty="0"/>
              <a:t>.asp</a:t>
            </a:r>
            <a:r>
              <a:rPr lang="zh-CN" altLang="en-US" sz="1800" dirty="0"/>
              <a:t>、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asa</a:t>
            </a:r>
            <a:r>
              <a:rPr lang="en-US" altLang="zh-CN" sz="1800" dirty="0"/>
              <a:t> </a:t>
            </a:r>
            <a:r>
              <a:rPr lang="zh-CN" altLang="en-US" sz="1800" dirty="0"/>
              <a:t>的文件夹，其目录内的任何扩展名的文件都被</a:t>
            </a:r>
            <a:r>
              <a:rPr lang="en-US" altLang="zh-CN" sz="1800" dirty="0"/>
              <a:t>IIS</a:t>
            </a:r>
            <a:r>
              <a:rPr lang="zh-CN" altLang="en-US" sz="1800" dirty="0"/>
              <a:t>当作</a:t>
            </a:r>
            <a:r>
              <a:rPr lang="en-US" altLang="zh-CN" sz="1800" dirty="0"/>
              <a:t>asp</a:t>
            </a:r>
            <a:r>
              <a:rPr lang="zh-CN" altLang="en-US" sz="1800" dirty="0"/>
              <a:t>文件来解析并执行。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/>
              <a:t> 例如创建目录 </a:t>
            </a:r>
            <a:r>
              <a:rPr lang="en-US" altLang="zh-CN" sz="1800" dirty="0"/>
              <a:t>wooyun.asp</a:t>
            </a:r>
            <a:r>
              <a:rPr lang="zh-CN" altLang="en-US" sz="1800" dirty="0"/>
              <a:t>，那么 </a:t>
            </a:r>
            <a:r>
              <a:rPr lang="en-US" altLang="zh-CN" sz="1800" dirty="0"/>
              <a:t>/wooyun.asp/1.jpg </a:t>
            </a:r>
            <a:r>
              <a:rPr lang="zh-CN" altLang="en-US" sz="1800" dirty="0"/>
              <a:t>将被当作</a:t>
            </a:r>
            <a:r>
              <a:rPr lang="en-US" altLang="zh-CN" sz="1800" dirty="0"/>
              <a:t>asp</a:t>
            </a:r>
            <a:r>
              <a:rPr lang="zh-CN" altLang="en-US" sz="1800" dirty="0"/>
              <a:t>文件来执行。假设黑阔可以控制上传文件夹路径</a:t>
            </a:r>
            <a:r>
              <a:rPr lang="en-US" altLang="zh-CN" sz="1800" dirty="0"/>
              <a:t>,</a:t>
            </a:r>
            <a:r>
              <a:rPr lang="zh-CN" altLang="en-US" sz="1800" dirty="0"/>
              <a:t>就可以不管你上传后你的图片改不改名都能拿</a:t>
            </a:r>
            <a:r>
              <a:rPr lang="en-US" altLang="zh-CN" sz="1800" dirty="0"/>
              <a:t>shell</a:t>
            </a:r>
            <a:r>
              <a:rPr lang="zh-CN" altLang="en-US" sz="1800" dirty="0"/>
              <a:t>了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2.</a:t>
            </a:r>
            <a:r>
              <a:rPr lang="zh-CN" altLang="en-US" sz="2000" dirty="0">
                <a:solidFill>
                  <a:srgbClr val="FF0000"/>
                </a:solidFill>
              </a:rPr>
              <a:t>文件解析</a:t>
            </a:r>
          </a:p>
          <a:p>
            <a:pPr>
              <a:lnSpc>
                <a:spcPts val="2300"/>
              </a:lnSpc>
            </a:pPr>
            <a:r>
              <a:rPr lang="en-US" altLang="zh-CN" sz="1800" dirty="0"/>
              <a:t>wooyun.asp;.jpg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/>
              <a:t>IIS6.0</a:t>
            </a:r>
            <a:r>
              <a:rPr lang="zh-CN" altLang="en-US" sz="1800" dirty="0"/>
              <a:t>下，分号后面的不被解析，</a:t>
            </a:r>
            <a:r>
              <a:rPr lang="zh-CN" altLang="en-US" sz="1800" dirty="0" smtClean="0"/>
              <a:t>也就是说 </a:t>
            </a:r>
            <a:r>
              <a:rPr lang="en-US" altLang="zh-CN" sz="1800" dirty="0" smtClean="0"/>
              <a:t>wooyun.asp</a:t>
            </a:r>
            <a:r>
              <a:rPr lang="en-US" altLang="zh-CN" sz="1800" dirty="0"/>
              <a:t>;.</a:t>
            </a:r>
            <a:r>
              <a:rPr lang="en-US" altLang="zh-CN" sz="1800" dirty="0" smtClean="0"/>
              <a:t>jpg </a:t>
            </a:r>
            <a:r>
              <a:rPr lang="zh-CN" altLang="en-US" sz="1800" dirty="0" smtClean="0"/>
              <a:t>会</a:t>
            </a:r>
            <a:r>
              <a:rPr lang="zh-CN" altLang="en-US" sz="1800" dirty="0"/>
              <a:t>被服务器看成是</a:t>
            </a:r>
            <a:r>
              <a:rPr lang="en-US" altLang="zh-CN" sz="1800" dirty="0"/>
              <a:t>wooyun.asp</a:t>
            </a:r>
            <a:r>
              <a:rPr lang="zh-CN" altLang="en-US" sz="1800" dirty="0"/>
              <a:t>还有</a:t>
            </a:r>
            <a:r>
              <a:rPr lang="en-US" altLang="zh-CN" sz="1800" dirty="0"/>
              <a:t>IIS6.0 </a:t>
            </a:r>
            <a:r>
              <a:rPr lang="zh-CN" altLang="en-US" sz="1800" dirty="0"/>
              <a:t>默认的可执行文件除了</a:t>
            </a:r>
            <a:r>
              <a:rPr lang="en-US" altLang="zh-CN" sz="1800" dirty="0"/>
              <a:t>asp</a:t>
            </a:r>
            <a:r>
              <a:rPr lang="zh-CN" altLang="en-US" sz="1800" dirty="0"/>
              <a:t>还包含这三种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wooyun.asa</a:t>
            </a:r>
            <a:endParaRPr lang="en-US" altLang="zh-CN" sz="18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/wooyun.cer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wooyun.cdx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534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服务器的常见漏洞 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掌握 </a:t>
            </a:r>
            <a:r>
              <a:rPr lang="en-US" altLang="zh-CN" sz="2000" dirty="0">
                <a:solidFill>
                  <a:srgbClr val="FF0000"/>
                </a:solidFill>
              </a:rPr>
              <a:t>IIS6 </a:t>
            </a:r>
            <a:r>
              <a:rPr lang="zh-CN" altLang="en-US" sz="2000" dirty="0">
                <a:solidFill>
                  <a:srgbClr val="FF0000"/>
                </a:solidFill>
              </a:rPr>
              <a:t>存在的短文件名漏洞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247811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1)</a:t>
            </a:r>
            <a:r>
              <a:rPr lang="zh-CN" altLang="en-US" sz="2400" dirty="0">
                <a:solidFill>
                  <a:srgbClr val="FF0000"/>
                </a:solidFill>
              </a:rPr>
              <a:t>利用“</a:t>
            </a:r>
            <a:r>
              <a:rPr lang="en-US" altLang="zh-CN" sz="2400" dirty="0">
                <a:solidFill>
                  <a:srgbClr val="FF0000"/>
                </a:solidFill>
              </a:rPr>
              <a:t>~”</a:t>
            </a:r>
            <a:r>
              <a:rPr lang="zh-CN" altLang="en-US" sz="2400" dirty="0">
                <a:solidFill>
                  <a:srgbClr val="FF0000"/>
                </a:solidFill>
              </a:rPr>
              <a:t>字符猜解暴露短文件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文件夹名。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2)</a:t>
            </a:r>
            <a:r>
              <a:rPr lang="en-US" altLang="zh-CN" sz="2400" dirty="0" err="1"/>
              <a:t>.Net</a:t>
            </a:r>
            <a:r>
              <a:rPr lang="en-US" altLang="zh-CN" sz="2400" dirty="0"/>
              <a:t> Framework</a:t>
            </a:r>
            <a:r>
              <a:rPr lang="zh-CN" altLang="en-US" sz="2400" dirty="0"/>
              <a:t>的拒绝服务攻击</a:t>
            </a:r>
            <a:r>
              <a:rPr lang="zh-CN" altLang="en-US" dirty="0" smtClean="0"/>
              <a:t>。</a:t>
            </a: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1800" dirty="0"/>
              <a:t>Windows </a:t>
            </a:r>
            <a:r>
              <a:rPr lang="zh-CN" altLang="en-US" sz="1800" dirty="0"/>
              <a:t>还以 </a:t>
            </a:r>
            <a:r>
              <a:rPr lang="en-US" altLang="zh-CN" sz="1800" dirty="0"/>
              <a:t>8.3 </a:t>
            </a:r>
            <a:r>
              <a:rPr lang="zh-CN" altLang="en-US" sz="1800" dirty="0"/>
              <a:t>格式生成与 </a:t>
            </a:r>
            <a:r>
              <a:rPr lang="en-US" altLang="zh-CN" sz="1800" dirty="0"/>
              <a:t>MS-DOS </a:t>
            </a:r>
            <a:r>
              <a:rPr lang="zh-CN" altLang="en-US" sz="1800" dirty="0"/>
              <a:t>兼容的（短）文件名，以允许基于 </a:t>
            </a:r>
            <a:r>
              <a:rPr lang="en-US" altLang="zh-CN" sz="1800" dirty="0"/>
              <a:t>MS-DOS </a:t>
            </a:r>
            <a:r>
              <a:rPr lang="zh-CN" altLang="en-US" sz="1800" dirty="0"/>
              <a:t>或 </a:t>
            </a:r>
            <a:r>
              <a:rPr lang="en-US" altLang="zh-CN" sz="1800" dirty="0"/>
              <a:t>16 </a:t>
            </a:r>
            <a:r>
              <a:rPr lang="zh-CN" altLang="en-US" sz="1800" dirty="0"/>
              <a:t>位 </a:t>
            </a:r>
            <a:r>
              <a:rPr lang="en-US" altLang="zh-CN" sz="1800" dirty="0"/>
              <a:t>Windows</a:t>
            </a:r>
            <a:r>
              <a:rPr lang="zh-CN" altLang="en-US" sz="1800" dirty="0"/>
              <a:t>的程序访问这些文件。在</a:t>
            </a:r>
            <a:r>
              <a:rPr lang="en-US" altLang="zh-CN" sz="1800" dirty="0" err="1"/>
              <a:t>cmd</a:t>
            </a:r>
            <a:r>
              <a:rPr lang="zh-CN" altLang="en-US" sz="1800" dirty="0"/>
              <a:t>下输入“</a:t>
            </a:r>
            <a:r>
              <a:rPr lang="en-US" altLang="zh-CN" sz="1800" dirty="0" err="1"/>
              <a:t>dir</a:t>
            </a:r>
            <a:r>
              <a:rPr lang="en-US" altLang="zh-CN" sz="1800" dirty="0"/>
              <a:t> /x”</a:t>
            </a:r>
            <a:r>
              <a:rPr lang="zh-CN" altLang="en-US" sz="1800" dirty="0"/>
              <a:t>即可看到短文件名的效果。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 smtClean="0"/>
              <a:t>通配符“*” </a:t>
            </a:r>
            <a:r>
              <a:rPr lang="zh-CN" altLang="en-US" sz="1800" dirty="0"/>
              <a:t>和 “</a:t>
            </a:r>
            <a:r>
              <a:rPr lang="en-US" altLang="zh-CN" sz="1800" dirty="0"/>
              <a:t>?”</a:t>
            </a:r>
            <a:r>
              <a:rPr lang="zh-CN" altLang="en-US" sz="1800" dirty="0"/>
              <a:t>发送一个请求到</a:t>
            </a:r>
            <a:r>
              <a:rPr lang="en-US" altLang="zh-CN" sz="1800" dirty="0" err="1"/>
              <a:t>iis</a:t>
            </a:r>
            <a:r>
              <a:rPr lang="en-US" altLang="zh-CN" sz="1800" dirty="0"/>
              <a:t>,</a:t>
            </a:r>
            <a:r>
              <a:rPr lang="zh-CN" altLang="en-US" sz="1800" dirty="0"/>
              <a:t>当</a:t>
            </a:r>
            <a:r>
              <a:rPr lang="en-US" altLang="zh-CN" sz="1800" dirty="0"/>
              <a:t>IIS</a:t>
            </a:r>
            <a:r>
              <a:rPr lang="zh-CN" altLang="en-US" sz="1800" dirty="0"/>
              <a:t>接收到一个文件路径中</a:t>
            </a:r>
            <a:r>
              <a:rPr lang="zh-CN" altLang="en-US" sz="1800" dirty="0" smtClean="0"/>
              <a:t>包含“</a:t>
            </a:r>
            <a:r>
              <a:rPr lang="en-US" altLang="zh-CN" sz="1800" dirty="0" smtClean="0"/>
              <a:t>~”</a:t>
            </a:r>
            <a:r>
              <a:rPr lang="zh-CN" altLang="en-US" sz="1800" dirty="0"/>
              <a:t>的请求时，它的反应是不同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基于</a:t>
            </a:r>
            <a:r>
              <a:rPr lang="zh-CN" altLang="en-US" sz="1800" dirty="0"/>
              <a:t>这个特点，可以根据</a:t>
            </a:r>
            <a:r>
              <a:rPr lang="en-US" altLang="zh-CN" sz="1800" dirty="0"/>
              <a:t>http</a:t>
            </a:r>
            <a:r>
              <a:rPr lang="zh-CN" altLang="en-US" sz="1800" dirty="0"/>
              <a:t>的响应区分一个可用或者不可用的文件。如下图所示不同</a:t>
            </a:r>
            <a:r>
              <a:rPr lang="en-US" altLang="zh-CN" sz="1800" dirty="0"/>
              <a:t>IIS</a:t>
            </a:r>
            <a:r>
              <a:rPr lang="zh-CN" altLang="en-US" sz="1800" dirty="0"/>
              <a:t>版本返回信息的</a:t>
            </a:r>
            <a:r>
              <a:rPr lang="zh-CN" altLang="en-US" sz="1800" dirty="0" smtClean="0"/>
              <a:t>不同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DB40EA2-6DD2-42CD-BFAE-A1E2F66C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3212976"/>
            <a:ext cx="625699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服务器的常见漏洞 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掌握 </a:t>
            </a:r>
            <a:r>
              <a:rPr lang="en-US" altLang="zh-CN" sz="2000" dirty="0">
                <a:solidFill>
                  <a:srgbClr val="FF0000"/>
                </a:solidFill>
              </a:rPr>
              <a:t>IIS6 </a:t>
            </a:r>
            <a:r>
              <a:rPr lang="zh-CN" altLang="en-US" sz="2000" dirty="0">
                <a:solidFill>
                  <a:srgbClr val="FF0000"/>
                </a:solidFill>
              </a:rPr>
              <a:t>存在的短文件名漏洞 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短文件名漏洞解决</a:t>
            </a:r>
            <a:r>
              <a:rPr lang="zh-CN" altLang="en-US" sz="2400" dirty="0" smtClean="0"/>
              <a:t>办法</a:t>
            </a:r>
            <a:endParaRPr lang="en-US" altLang="zh-CN" sz="20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关闭</a:t>
            </a:r>
            <a:r>
              <a:rPr lang="en-US" altLang="zh-CN" sz="1800" dirty="0"/>
              <a:t>NTFS 8.3</a:t>
            </a:r>
            <a:r>
              <a:rPr lang="zh-CN" altLang="en-US" sz="1800" dirty="0"/>
              <a:t>文件格式的支持。该功能默认是开启的，对于大多数用户来说无需开启。</a:t>
            </a:r>
          </a:p>
          <a:p>
            <a:r>
              <a:rPr lang="zh-CN" altLang="en-US" sz="1800" dirty="0"/>
              <a:t>如果是虚拟主机空间用户，请联系空间提供商进行修复。</a:t>
            </a:r>
          </a:p>
          <a:p>
            <a:r>
              <a:rPr lang="zh-CN" altLang="en-US" sz="1800" dirty="0"/>
              <a:t>修改方法：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）修改注册列表</a:t>
            </a:r>
            <a:r>
              <a:rPr lang="en-US" altLang="zh-CN" sz="1800" dirty="0"/>
              <a:t>HKLM\SYSTEM\</a:t>
            </a:r>
            <a:r>
              <a:rPr lang="en-US" altLang="zh-CN" sz="1800" dirty="0" err="1"/>
              <a:t>CurrentControlSet</a:t>
            </a:r>
            <a:r>
              <a:rPr lang="en-US" altLang="zh-CN" sz="1800" dirty="0"/>
              <a:t>\Control\</a:t>
            </a:r>
            <a:r>
              <a:rPr lang="en-US" altLang="zh-CN" sz="1800" dirty="0" err="1"/>
              <a:t>FileSystem</a:t>
            </a:r>
            <a:r>
              <a:rPr lang="en-US" altLang="zh-CN" sz="1800" dirty="0"/>
              <a:t>\NtfsDisable8dot3NameCreation</a:t>
            </a:r>
            <a:r>
              <a:rPr lang="zh-CN" altLang="en-US" sz="1800" dirty="0"/>
              <a:t>的值为</a:t>
            </a:r>
            <a:r>
              <a:rPr lang="en-US" altLang="zh-CN" sz="1800" dirty="0"/>
              <a:t>1,</a:t>
            </a:r>
            <a:r>
              <a:rPr lang="zh-CN" altLang="en-US" sz="1800" dirty="0"/>
              <a:t>或者，可以直接点此下载，然后运行</a:t>
            </a:r>
            <a:r>
              <a:rPr lang="en-US" altLang="zh-CN" sz="1800" dirty="0"/>
              <a:t>,</a:t>
            </a:r>
            <a:r>
              <a:rPr lang="zh-CN" altLang="en-US" sz="1800" dirty="0"/>
              <a:t>再重启下机器。</a:t>
            </a:r>
            <a:r>
              <a:rPr lang="en-US" altLang="zh-CN" sz="1800" dirty="0"/>
              <a:t>(</a:t>
            </a:r>
            <a:r>
              <a:rPr lang="zh-CN" altLang="en-US" sz="1800" dirty="0"/>
              <a:t>此修改只能禁止</a:t>
            </a:r>
            <a:r>
              <a:rPr lang="en-US" altLang="zh-CN" sz="1800" dirty="0"/>
              <a:t>NTFS8.3</a:t>
            </a:r>
            <a:r>
              <a:rPr lang="zh-CN" altLang="en-US" sz="1800" dirty="0"/>
              <a:t>格式文件名创建</a:t>
            </a:r>
            <a:r>
              <a:rPr lang="en-US" altLang="zh-CN" sz="1800" dirty="0"/>
              <a:t>,</a:t>
            </a:r>
            <a:r>
              <a:rPr lang="zh-CN" altLang="en-US" sz="1800" dirty="0"/>
              <a:t>已经存在的文件的短文件名无法移除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）如果你的</a:t>
            </a:r>
            <a:r>
              <a:rPr lang="en-US" altLang="zh-CN" sz="1800" dirty="0"/>
              <a:t>web</a:t>
            </a:r>
            <a:r>
              <a:rPr lang="zh-CN" altLang="en-US" sz="1800" dirty="0"/>
              <a:t>环境不需要</a:t>
            </a:r>
            <a:r>
              <a:rPr lang="en-US" altLang="zh-CN" sz="1800" dirty="0"/>
              <a:t>asp.net</a:t>
            </a:r>
            <a:r>
              <a:rPr lang="zh-CN" altLang="en-US" sz="1800" dirty="0"/>
              <a:t>的支持你可以进入</a:t>
            </a:r>
            <a:r>
              <a:rPr lang="en-US" altLang="zh-CN" sz="1800" dirty="0"/>
              <a:t>Internet </a:t>
            </a:r>
            <a:r>
              <a:rPr lang="zh-CN" altLang="en-US" sz="1800" dirty="0"/>
              <a:t>信息服务</a:t>
            </a:r>
            <a:r>
              <a:rPr lang="en-US" altLang="zh-CN" sz="1800" dirty="0"/>
              <a:t>(IIS)</a:t>
            </a:r>
            <a:r>
              <a:rPr lang="zh-CN" altLang="en-US" sz="1800" dirty="0"/>
              <a:t>管理器 </a:t>
            </a:r>
            <a:r>
              <a:rPr lang="en-US" altLang="zh-CN" sz="1800" dirty="0"/>
              <a:t>--- Web </a:t>
            </a:r>
            <a:r>
              <a:rPr lang="zh-CN" altLang="en-US" sz="1800" dirty="0"/>
              <a:t>服务扩展 </a:t>
            </a:r>
            <a:r>
              <a:rPr lang="en-US" altLang="zh-CN" sz="1800" dirty="0"/>
              <a:t>- ASP.NET </a:t>
            </a:r>
            <a:r>
              <a:rPr lang="zh-CN" altLang="en-US" sz="1800" dirty="0"/>
              <a:t>选择禁止此功能。</a:t>
            </a: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）升级</a:t>
            </a:r>
            <a:r>
              <a:rPr lang="en-US" altLang="zh-CN" sz="1800" dirty="0"/>
              <a:t>net framework </a:t>
            </a:r>
            <a:r>
              <a:rPr lang="zh-CN" altLang="en-US" sz="1800" dirty="0"/>
              <a:t>至</a:t>
            </a:r>
            <a:r>
              <a:rPr lang="en-US" altLang="zh-CN" sz="1800" dirty="0"/>
              <a:t>4.0</a:t>
            </a:r>
            <a:r>
              <a:rPr lang="zh-CN" altLang="en-US" sz="1800" dirty="0"/>
              <a:t>以上版本</a:t>
            </a:r>
            <a:r>
              <a:rPr lang="en-US" altLang="zh-CN" sz="1800" dirty="0"/>
              <a:t>.</a:t>
            </a:r>
          </a:p>
          <a:p>
            <a:r>
              <a:rPr lang="zh-CN" altLang="en-US" sz="1800" dirty="0"/>
              <a:t>攻击者可以利用“</a:t>
            </a:r>
            <a:r>
              <a:rPr lang="en-US" altLang="zh-CN" sz="1800" dirty="0"/>
              <a:t>~”</a:t>
            </a:r>
            <a:r>
              <a:rPr lang="zh-CN" altLang="en-US" sz="1800" dirty="0"/>
              <a:t>字符猜解或遍历服务器中的文件名，或对</a:t>
            </a:r>
            <a:r>
              <a:rPr lang="en-US" altLang="zh-CN" sz="1800" dirty="0"/>
              <a:t>IIS</a:t>
            </a:r>
            <a:r>
              <a:rPr lang="zh-CN" altLang="en-US" sz="1800" dirty="0"/>
              <a:t>服务器中的</a:t>
            </a:r>
            <a:r>
              <a:rPr lang="en-US" altLang="zh-CN" sz="1800" dirty="0" err="1"/>
              <a:t>.Net</a:t>
            </a:r>
            <a:r>
              <a:rPr lang="en-US" altLang="zh-CN" sz="1800" dirty="0"/>
              <a:t> Framework</a:t>
            </a:r>
            <a:r>
              <a:rPr lang="zh-CN" altLang="en-US" sz="1800" dirty="0"/>
              <a:t>进行拒绝服务攻击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000" dirty="0"/>
          </a:p>
          <a:p>
            <a:pPr marL="0" indent="0">
              <a:lnSpc>
                <a:spcPts val="2300"/>
              </a:lnSpc>
              <a:buNone/>
            </a:pPr>
            <a:endParaRPr lang="zh-CN" altLang="en-US" dirty="0"/>
          </a:p>
          <a:p>
            <a:pPr marL="0" indent="0">
              <a:lnSpc>
                <a:spcPts val="23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82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119336" y="5572125"/>
            <a:ext cx="48974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北京谷安天下科技有限公司</a:t>
            </a:r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谷安天下公司主页：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www.gooann.com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谷安培训教育网页：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http://px.gooann.com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安全意识产品网页：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http://sectv.gooann.com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产品解决方案网页：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http://product.gooann.com</a:t>
            </a:r>
          </a:p>
          <a:p>
            <a:r>
              <a:rPr lang="zh-CN" altLang="en-US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谷安信息安全商城：</a:t>
            </a:r>
            <a:r>
              <a:rPr lang="en-US" altLang="zh-CN" sz="1200" dirty="0">
                <a:solidFill>
                  <a:schemeClr val="bg1"/>
                </a:solidFill>
                <a:latin typeface="Adobe 黑体 Std R"/>
                <a:ea typeface="Adobe 黑体 Std R"/>
                <a:cs typeface="Adobe 黑体 Std R"/>
              </a:rPr>
              <a:t>http://gooannpx.taobao.com</a:t>
            </a:r>
          </a:p>
          <a:p>
            <a:endParaRPr lang="en-US" altLang="zh-CN" sz="1200" dirty="0">
              <a:solidFill>
                <a:schemeClr val="bg1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888" y="2133600"/>
            <a:ext cx="6909264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THANK YOU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Arial" pitchFamily="34" charset="0"/>
              </a:rPr>
              <a:t>FOR YOUR ATTENTION!</a:t>
            </a:r>
            <a:endParaRPr lang="zh-CN" alt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9264823" y="188913"/>
            <a:ext cx="2663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联系我们  </a:t>
            </a:r>
            <a:r>
              <a:rPr lang="en-US" altLang="zh-CN" dirty="0">
                <a:latin typeface="Calibri" panose="020F0502020204030204" pitchFamily="34" charset="0"/>
              </a:rPr>
              <a:t>400 070 6887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3338" y="2082800"/>
            <a:ext cx="24431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Arial" pitchFamily="34" charset="0"/>
              </a:rPr>
              <a:t>感谢观看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en-US" altLang="zh-CN" dirty="0"/>
              <a:t>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/>
              <a:t>   </a:t>
            </a:r>
            <a:r>
              <a:rPr lang="en-US" altLang="zh-CN" b="1" dirty="0"/>
              <a:t> IIs</a:t>
            </a:r>
            <a:r>
              <a:rPr lang="zh-CN" altLang="en-US" sz="2400" dirty="0"/>
              <a:t>是</a:t>
            </a:r>
            <a:r>
              <a:rPr lang="en-US" altLang="zh-CN" sz="2400" dirty="0"/>
              <a:t>Internet Information Services</a:t>
            </a:r>
            <a:r>
              <a:rPr lang="zh-CN" altLang="en-US" sz="2400" dirty="0"/>
              <a:t>的</a:t>
            </a:r>
            <a:r>
              <a:rPr lang="zh-CN" altLang="en-US" sz="2400" dirty="0">
                <a:hlinkClick r:id="rId3"/>
              </a:rPr>
              <a:t>缩写</a:t>
            </a:r>
            <a:r>
              <a:rPr lang="zh-CN" altLang="en-US" sz="2400" dirty="0"/>
              <a:t>，意为</a:t>
            </a:r>
            <a:r>
              <a:rPr lang="zh-CN" altLang="en-US" sz="2400" dirty="0">
                <a:hlinkClick r:id="rId4"/>
              </a:rPr>
              <a:t>互联网</a:t>
            </a:r>
            <a:r>
              <a:rPr lang="zh-CN" altLang="en-US" sz="2400" dirty="0"/>
              <a:t>信息服务，它的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功能是提供信息服务，如架设 </a:t>
            </a:r>
            <a:r>
              <a:rPr lang="en-US" altLang="zh-CN" sz="2400" dirty="0"/>
              <a:t>http</a:t>
            </a:r>
            <a:r>
              <a:rPr lang="zh-CN" altLang="en-US" sz="2400" dirty="0"/>
              <a:t>、</a:t>
            </a:r>
            <a:r>
              <a:rPr lang="en-US" altLang="zh-CN" sz="2400" dirty="0"/>
              <a:t>ftp </a:t>
            </a:r>
            <a:r>
              <a:rPr lang="zh-CN" altLang="en-US" sz="2400" dirty="0"/>
              <a:t>服务器等</a:t>
            </a:r>
            <a:r>
              <a:rPr lang="en-US" altLang="zh-CN" sz="2400" dirty="0"/>
              <a:t>,</a:t>
            </a:r>
            <a:r>
              <a:rPr lang="zh-CN" altLang="en-US" sz="2400" dirty="0"/>
              <a:t>是由微软公司提供的基于运行</a:t>
            </a:r>
            <a:r>
              <a:rPr lang="en-US" altLang="zh-CN" sz="2400" dirty="0"/>
              <a:t>Microsoft Windows</a:t>
            </a:r>
            <a:r>
              <a:rPr lang="zh-CN" altLang="en-US" sz="2400" dirty="0"/>
              <a:t>的互联网基本服务 </a:t>
            </a: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DFF84B4-A5A5-4CC3-A31B-1DA3BC85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2636912"/>
            <a:ext cx="526666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了解身份验证功能，能够对访问用户进行控制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了解利用账号控制 </a:t>
            </a:r>
            <a:r>
              <a:rPr lang="en-US" altLang="zh-CN" sz="2400" dirty="0">
                <a:solidFill>
                  <a:srgbClr val="FF0000"/>
                </a:solidFill>
              </a:rPr>
              <a:t>web </a:t>
            </a:r>
            <a:r>
              <a:rPr lang="zh-CN" altLang="en-US" sz="2400" dirty="0">
                <a:solidFill>
                  <a:srgbClr val="FF0000"/>
                </a:solidFill>
              </a:rPr>
              <a:t>目录的访问权限，防止跨目录访问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了解为每个站点设置单独的应用程序池和单独的用户的方法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了解取消上传目录的可执行脚本的权限的方法 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9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IIS</a:t>
            </a:r>
            <a:r>
              <a:rPr lang="zh-CN" altLang="en-US" b="1" dirty="0"/>
              <a:t>的身份验证概述</a:t>
            </a:r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       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匿名身份验证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基本身份验证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    </a:t>
            </a:r>
            <a:r>
              <a:rPr lang="zh-CN" altLang="en-US" b="1" dirty="0"/>
              <a:t>摘要式身份验证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b="1" dirty="0"/>
              <a:t>       windows</a:t>
            </a:r>
            <a:r>
              <a:rPr lang="zh-CN" altLang="en-US" b="1" dirty="0"/>
              <a:t>集成身份验证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3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1493742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sz="1800" dirty="0" smtClean="0"/>
              <a:t>系统</a:t>
            </a:r>
            <a:r>
              <a:rPr lang="zh-CN" altLang="en-US" sz="1800" dirty="0"/>
              <a:t>默认只启用了匿名身份验证，另外</a:t>
            </a:r>
            <a:r>
              <a:rPr lang="zh-CN" altLang="en-US" sz="1800" dirty="0" smtClean="0"/>
              <a:t>三种需要</a:t>
            </a:r>
            <a:r>
              <a:rPr lang="zh-CN" altLang="en-US" sz="1800" dirty="0"/>
              <a:t>通过添加角色服务的方式来</a:t>
            </a:r>
            <a:r>
              <a:rPr lang="zh-CN" altLang="en-US" sz="1800" dirty="0" smtClean="0"/>
              <a:t>添加</a:t>
            </a:r>
            <a:r>
              <a:rPr lang="zh-CN" altLang="en-US" b="1" dirty="0" smtClean="0"/>
              <a:t>   </a:t>
            </a:r>
            <a:endParaRPr lang="zh-CN" altLang="en-US" b="1" dirty="0"/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7C3955B-4DB4-4315-8A16-1EA9207C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628800"/>
            <a:ext cx="5571629" cy="42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3070584"/>
          </a:xfrm>
        </p:spPr>
        <p:txBody>
          <a:bodyPr>
            <a:spAutoFit/>
          </a:bodyPr>
          <a:lstStyle/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另外身份验证的顺序为：</a:t>
            </a:r>
            <a:endParaRPr lang="en-US" altLang="zh-CN" b="1" dirty="0"/>
          </a:p>
          <a:p>
            <a:pPr marL="0" indent="0">
              <a:lnSpc>
                <a:spcPts val="23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匿名身份验证</a:t>
            </a:r>
            <a:r>
              <a:rPr lang="en-US" altLang="zh-CN" dirty="0">
                <a:solidFill>
                  <a:srgbClr val="FF0000"/>
                </a:solidFill>
              </a:rPr>
              <a:t>&gt;windows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摘要式身份验证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基本身份验证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可以这么理解，如果同时开启匿名身份验证和基本身份验证</a:t>
            </a:r>
            <a:r>
              <a:rPr lang="zh-CN" altLang="en-US" sz="2000" dirty="0" smtClean="0"/>
              <a:t>，客户端</a:t>
            </a:r>
            <a:r>
              <a:rPr lang="zh-CN" altLang="en-US" sz="2000" dirty="0"/>
              <a:t>就会先利用匿名身份验证</a:t>
            </a:r>
            <a:r>
              <a:rPr lang="zh-CN" altLang="en-US" sz="2000" dirty="0" smtClean="0"/>
              <a:t>，所以</a:t>
            </a:r>
            <a:r>
              <a:rPr lang="zh-CN" altLang="en-US" sz="2000" dirty="0"/>
              <a:t>基本身份验证即无效</a:t>
            </a:r>
            <a:r>
              <a:rPr lang="zh-CN" altLang="en-US" sz="2000" dirty="0" smtClean="0"/>
              <a:t>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00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dirty="0"/>
              <a:t>匿名身份</a:t>
            </a:r>
            <a:r>
              <a:rPr lang="zh-CN" altLang="en-US" dirty="0" smtClean="0"/>
              <a:t>验证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即用户访问站点时，不需要提供身份认证信息，即可正常访问站点！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sz="2400" dirty="0"/>
              <a:t>（</a:t>
            </a:r>
            <a:r>
              <a:rPr lang="zh-CN" altLang="en-US" sz="1600" dirty="0"/>
              <a:t>服务端</a:t>
            </a:r>
            <a:r>
              <a:rPr lang="en-US" altLang="zh-CN" sz="1600" dirty="0"/>
              <a:t>IIS</a:t>
            </a:r>
            <a:r>
              <a:rPr lang="zh-CN" altLang="en-US" sz="1600" dirty="0" smtClean="0"/>
              <a:t>设置允许</a:t>
            </a:r>
            <a:r>
              <a:rPr lang="zh-CN" altLang="en-US" sz="1600" dirty="0"/>
              <a:t>匿名访问后</a:t>
            </a:r>
            <a:r>
              <a:rPr lang="zh-CN" altLang="en-US" sz="1600" dirty="0" smtClean="0"/>
              <a:t>，收到</a:t>
            </a:r>
            <a:r>
              <a:rPr lang="zh-CN" altLang="en-US" sz="1600" dirty="0"/>
              <a:t>客户端的资源请求后，不需要经过身份验证，直接把请求的资源返回给客户端）</a:t>
            </a:r>
            <a:endParaRPr lang="en-US" altLang="zh-CN" sz="1600" dirty="0"/>
          </a:p>
          <a:p>
            <a:r>
              <a:rPr lang="en-US" altLang="zh-CN" sz="1100" dirty="0"/>
              <a:t>GET /iisstart.htm HTTP/1.1</a:t>
            </a:r>
          </a:p>
          <a:p>
            <a:r>
              <a:rPr lang="en-US" altLang="zh-CN" sz="1100" dirty="0"/>
              <a:t>Accept: */*</a:t>
            </a:r>
          </a:p>
          <a:p>
            <a:r>
              <a:rPr lang="en-US" altLang="zh-CN" sz="1100" dirty="0"/>
              <a:t>Accept-Language: </a:t>
            </a:r>
            <a:r>
              <a:rPr lang="en-US" altLang="zh-CN" sz="1100" dirty="0" err="1"/>
              <a:t>zh-cn</a:t>
            </a:r>
            <a:endParaRPr lang="en-US" altLang="zh-CN" sz="1100" dirty="0"/>
          </a:p>
          <a:p>
            <a:r>
              <a:rPr lang="en-US" altLang="zh-CN" sz="1100" dirty="0"/>
              <a:t>UA-CPU: x86</a:t>
            </a:r>
          </a:p>
          <a:p>
            <a:r>
              <a:rPr lang="en-US" altLang="zh-CN" sz="1100" dirty="0"/>
              <a:t>Accept-Encoding: </a:t>
            </a:r>
            <a:r>
              <a:rPr lang="en-US" altLang="zh-CN" sz="1100" dirty="0" err="1"/>
              <a:t>gzip</a:t>
            </a:r>
            <a:r>
              <a:rPr lang="en-US" altLang="zh-CN" sz="1100" dirty="0"/>
              <a:t>, deflate</a:t>
            </a:r>
          </a:p>
          <a:p>
            <a:r>
              <a:rPr lang="en-US" altLang="zh-CN" sz="1100" dirty="0"/>
              <a:t>If-Modified-Since: Fri, 21 Feb 2003 12:15:52 GMT</a:t>
            </a:r>
          </a:p>
          <a:p>
            <a:r>
              <a:rPr lang="en-US" altLang="zh-CN" sz="1100" dirty="0"/>
              <a:t>If-None-Match: "0ce1f9a2d9c21:d87"</a:t>
            </a:r>
          </a:p>
          <a:p>
            <a:r>
              <a:rPr lang="en-US" altLang="zh-CN" sz="1100" dirty="0"/>
              <a:t>User-Agent: Mozilla/4.0 (compatible; MSIE 6.0; Windows NT 5.2; SV1; .NET CLR 1.1.4322; InfoPath.1; .NET CLR 2.0.50727; MAXTHON 2.0)</a:t>
            </a:r>
          </a:p>
          <a:p>
            <a:r>
              <a:rPr lang="en-US" altLang="zh-CN" sz="1100" dirty="0"/>
              <a:t>Host: 192.168.100.5</a:t>
            </a:r>
          </a:p>
          <a:p>
            <a:r>
              <a:rPr lang="en-US" altLang="zh-CN" sz="1100" dirty="0"/>
              <a:t>Connection: Keep-Alive</a:t>
            </a:r>
          </a:p>
          <a:p>
            <a:r>
              <a:rPr lang="en-US" altLang="zh-CN" sz="1100" dirty="0"/>
              <a:t> </a:t>
            </a:r>
          </a:p>
          <a:p>
            <a:r>
              <a:rPr lang="en-US" altLang="zh-CN" sz="1100" dirty="0"/>
              <a:t>HTTP/1.1 200 OK</a:t>
            </a:r>
          </a:p>
          <a:p>
            <a:r>
              <a:rPr lang="en-US" altLang="zh-CN" sz="1100" dirty="0"/>
              <a:t>Content-Length: 1193</a:t>
            </a:r>
          </a:p>
          <a:p>
            <a:r>
              <a:rPr lang="en-US" altLang="zh-CN" sz="1100" dirty="0"/>
              <a:t>Content-Type: text/html</a:t>
            </a:r>
          </a:p>
          <a:p>
            <a:r>
              <a:rPr lang="en-US" altLang="zh-CN" sz="1100" dirty="0"/>
              <a:t>Last-Modified: Fri, 21 Feb 2003 12:15:52 GMT</a:t>
            </a:r>
          </a:p>
          <a:p>
            <a:r>
              <a:rPr lang="en-US" altLang="zh-CN" sz="1100" dirty="0"/>
              <a:t>Accept-Ranges: bytes</a:t>
            </a:r>
          </a:p>
          <a:p>
            <a:r>
              <a:rPr lang="en-US" altLang="zh-CN" sz="1100" dirty="0" err="1"/>
              <a:t>ETag</a:t>
            </a:r>
            <a:r>
              <a:rPr lang="en-US" altLang="zh-CN" sz="1100" dirty="0"/>
              <a:t>: "0ce1f9a2d9c21:d8b"</a:t>
            </a:r>
          </a:p>
          <a:p>
            <a:r>
              <a:rPr lang="en-US" altLang="zh-CN" sz="1100" dirty="0"/>
              <a:t>Server: Microsoft-IIS/6.0</a:t>
            </a:r>
          </a:p>
          <a:p>
            <a:r>
              <a:rPr lang="en-US" altLang="zh-CN" sz="1100" dirty="0" err="1"/>
              <a:t>MicrosoftOfficeWebServer</a:t>
            </a:r>
            <a:r>
              <a:rPr lang="en-US" altLang="zh-CN" sz="1100" dirty="0"/>
              <a:t>: 5.0_Pub</a:t>
            </a:r>
          </a:p>
          <a:p>
            <a:r>
              <a:rPr lang="en-US" altLang="zh-CN" sz="1100" dirty="0"/>
              <a:t>X-Powered-By: ASP.NET</a:t>
            </a:r>
          </a:p>
          <a:p>
            <a:r>
              <a:rPr lang="en-US" altLang="zh-CN" sz="1100" dirty="0"/>
              <a:t>Date: Mon, 12 Nov 2007 07:29:40 GMT</a:t>
            </a:r>
          </a:p>
          <a:p>
            <a:pPr marL="0" indent="0">
              <a:lnSpc>
                <a:spcPts val="2300"/>
              </a:lnSpc>
              <a:buNone/>
            </a:pP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zh-CN" altLang="en-US" b="1" dirty="0"/>
              <a:t>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7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IIS </a:t>
            </a:r>
            <a:r>
              <a:rPr lang="zh-CN" altLang="en-US" sz="2800" dirty="0"/>
              <a:t>服务器的安全设置</a:t>
            </a:r>
            <a:r>
              <a:rPr lang="en-US" altLang="zh-CN" sz="2800" dirty="0"/>
              <a:t>——</a:t>
            </a:r>
            <a:r>
              <a:rPr lang="zh-CN" altLang="en-US" sz="2000" dirty="0">
                <a:solidFill>
                  <a:srgbClr val="FF0000"/>
                </a:solidFill>
              </a:rPr>
              <a:t>了解身份验证功能，能够对访问用户进行控制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zh-CN" altLang="en-US" dirty="0"/>
              <a:t>基本身份</a:t>
            </a:r>
            <a:r>
              <a:rPr lang="zh-CN" altLang="en-US" dirty="0" smtClean="0"/>
              <a:t>验证</a:t>
            </a:r>
            <a:r>
              <a:rPr lang="zh-CN" altLang="en-US" b="1" dirty="0" smtClean="0"/>
              <a:t>       </a:t>
            </a:r>
            <a:endParaRPr lang="zh-CN" altLang="en-US" b="1" dirty="0"/>
          </a:p>
          <a:p>
            <a:r>
              <a:rPr lang="zh-CN" altLang="en-US" sz="1600" dirty="0"/>
              <a:t>若网站启用了基本身份验证，访问站点时，会要求用户输入密码！在网站后台等目录常用</a:t>
            </a:r>
          </a:p>
          <a:p>
            <a:r>
              <a:rPr lang="zh-CN" altLang="en-US" sz="1600" dirty="0"/>
              <a:t>使用此身份验证，需先将匿名身份验证禁用！</a:t>
            </a:r>
          </a:p>
          <a:p>
            <a:pPr marL="0" indent="0">
              <a:lnSpc>
                <a:spcPts val="2300"/>
              </a:lnSpc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</a:t>
            </a:r>
          </a:p>
          <a:p>
            <a:pPr marL="0" indent="0">
              <a:lnSpc>
                <a:spcPts val="23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8FC861C-0776-4D70-AE1A-76635670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120330"/>
            <a:ext cx="6264696" cy="42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C00000"/>
            </a:gs>
            <a:gs pos="80000">
              <a:srgbClr val="70201E"/>
            </a:gs>
            <a:gs pos="100000">
              <a:schemeClr val="accent2">
                <a:shade val="94000"/>
                <a:satMod val="135000"/>
              </a:schemeClr>
            </a:gs>
          </a:gsLst>
        </a:gradFill>
      </a:spPr>
      <a:bodyPr rtlCol="0" anchor="ctr"/>
      <a:lstStyle>
        <a:defPPr algn="ctr">
          <a:defRPr b="1"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谷安模板-1.potx" id="{20370F93-E01C-46B9-8133-FC051707147A}" vid="{288D7D58-60AC-41C3-82B0-33C6BDCAB9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谷安模板-1</Template>
  <TotalTime>23352</TotalTime>
  <Words>2239</Words>
  <Application>Microsoft Office PowerPoint</Application>
  <PresentationFormat>自定义</PresentationFormat>
  <Paragraphs>283</Paragraphs>
  <Slides>28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中间件安全   </vt:lpstr>
      <vt:lpstr>4.1.2 IIS </vt:lpstr>
      <vt:lpstr>IIS 服务器的安全设置</vt:lpstr>
      <vt:lpstr>IIS 服务器的安全设置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服务器的安全设置——了解身份验证功能，能够对访问用户进行控制 </vt:lpstr>
      <vt:lpstr>IIS 服务器的安全设置</vt:lpstr>
      <vt:lpstr>IIS 服务器的安全设置——了解为每个站点设置单独的应用程序池和单独的用户的方法 </vt:lpstr>
      <vt:lpstr>IIS 服务器的安全设置——了解为每个站点设置单独的应用程序池和单独的用户的方法 </vt:lpstr>
      <vt:lpstr>IIS 服务器的安全设置——了解取消上传目录的可执行脚本的权限的方法 </vt:lpstr>
      <vt:lpstr>IIS 服务器的安全设置——了解取消上传目录的可执行脚本的权限的方法 </vt:lpstr>
      <vt:lpstr>IIS 服务器的安全设置——了解取消上传目录的可执行脚本的权限的方法 </vt:lpstr>
      <vt:lpstr>IIS 服务器的安全设置——了解取消上传目录的可执行脚本的权限的方法 </vt:lpstr>
      <vt:lpstr>IIS 服务器的安全设置——启用或禁用日志记录，配置日志的记录选项 </vt:lpstr>
      <vt:lpstr>IIS 服务器的安全设置——启用或禁用日志记录，配置日志的记录选项 </vt:lpstr>
      <vt:lpstr>IIS 服务器的常见漏洞 </vt:lpstr>
      <vt:lpstr>IIS 服务器的常见漏洞 ——掌握 IIS6，IIS7 的文件名解析漏洞 </vt:lpstr>
      <vt:lpstr>IIS 服务器的常见漏洞 ——掌握 IIS6 存在的短文件名漏洞 </vt:lpstr>
      <vt:lpstr>IIS 服务器的常见漏洞 ——掌握 IIS6 存在的短文件名漏洞 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Linux系统管理与安全</dc:title>
  <dc:creator>高智震</dc:creator>
  <cp:lastModifiedBy>select</cp:lastModifiedBy>
  <cp:revision>2745</cp:revision>
  <dcterms:created xsi:type="dcterms:W3CDTF">2015-08-23T14:03:00Z</dcterms:created>
  <dcterms:modified xsi:type="dcterms:W3CDTF">2019-01-21T14:16:29Z</dcterms:modified>
</cp:coreProperties>
</file>