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930" r:id="rId3"/>
    <p:sldId id="939" r:id="rId4"/>
    <p:sldId id="980" r:id="rId5"/>
    <p:sldId id="931" r:id="rId6"/>
    <p:sldId id="981" r:id="rId7"/>
    <p:sldId id="982" r:id="rId8"/>
    <p:sldId id="983" r:id="rId9"/>
    <p:sldId id="984" r:id="rId10"/>
    <p:sldId id="985" r:id="rId11"/>
    <p:sldId id="986" r:id="rId12"/>
    <p:sldId id="987" r:id="rId13"/>
    <p:sldId id="988" r:id="rId14"/>
    <p:sldId id="989" r:id="rId15"/>
    <p:sldId id="940" r:id="rId16"/>
    <p:sldId id="991" r:id="rId17"/>
    <p:sldId id="992" r:id="rId18"/>
    <p:sldId id="993" r:id="rId19"/>
    <p:sldId id="995" r:id="rId20"/>
    <p:sldId id="996" r:id="rId21"/>
    <p:sldId id="997" r:id="rId22"/>
    <p:sldId id="998" r:id="rId23"/>
    <p:sldId id="999" r:id="rId24"/>
    <p:sldId id="994" r:id="rId25"/>
    <p:sldId id="263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2" clrIdx="0">
    <p:extLst>
      <p:ext uri="{19B8F6BF-5375-455C-9EA6-DF929625EA0E}">
        <p15:presenceInfo xmlns:p15="http://schemas.microsoft.com/office/powerpoint/2012/main" userId="G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40694"/>
    <a:srgbClr val="6807B9"/>
    <a:srgbClr val="0000CC"/>
    <a:srgbClr val="64C100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6749" autoAdjust="0"/>
  </p:normalViewPr>
  <p:slideViewPr>
    <p:cSldViewPr>
      <p:cViewPr varScale="1">
        <p:scale>
          <a:sx n="54" d="100"/>
          <a:sy n="54" d="100"/>
        </p:scale>
        <p:origin x="53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4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2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37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6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2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0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4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8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8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88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7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8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0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8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环境，要求</a:t>
            </a:r>
            <a:r>
              <a:rPr lang="en-US" altLang="zh-CN" dirty="0" smtClean="0"/>
              <a:t>1.7.x</a:t>
            </a:r>
          </a:p>
          <a:p>
            <a:r>
              <a:rPr lang="en-US" altLang="zh-CN" dirty="0" smtClean="0"/>
              <a:t>export 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/local/jdk1.7.0_71</a:t>
            </a:r>
          </a:p>
          <a:p>
            <a:r>
              <a:rPr lang="en-US" altLang="zh-CN" dirty="0" smtClean="0"/>
              <a:t>export CLASSPATH=.:$JAVA_HOME/lib/dt.jar:$JAVA_HOME/lib/tools.jar</a:t>
            </a:r>
          </a:p>
          <a:p>
            <a:r>
              <a:rPr lang="en-US" altLang="zh-CN" dirty="0" smtClean="0"/>
              <a:t>export PATH=$JAVA_HOME/bin:$PATH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0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0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6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4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1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6/25/2018 3:25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>
                <a:solidFill>
                  <a:schemeClr val="bg1"/>
                </a:solidFill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中间件安全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主讲：</a:t>
            </a:r>
            <a:r>
              <a:rPr lang="en-US" altLang="zh-CN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Gnosis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20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81DB1-F791-44BD-AD66-AF3763C0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700808"/>
            <a:ext cx="6617370" cy="48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了解开启日志功能的方法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Jboss7</a:t>
            </a:r>
            <a:r>
              <a:rPr lang="zh-CN" altLang="en-US" b="1" dirty="0"/>
              <a:t>配置日志理论知识介绍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/>
              <a:t>Jboss</a:t>
            </a:r>
            <a:r>
              <a:rPr lang="en-US" altLang="zh-CN" sz="1800" dirty="0"/>
              <a:t> 7</a:t>
            </a:r>
            <a:r>
              <a:rPr lang="zh-CN" altLang="zh-CN" sz="1800" dirty="0"/>
              <a:t>日志可以在</a:t>
            </a:r>
            <a:r>
              <a:rPr lang="en-US" altLang="zh-CN" sz="1800" dirty="0"/>
              <a:t>XML</a:t>
            </a:r>
            <a:r>
              <a:rPr lang="zh-CN" altLang="zh-CN" sz="1800" dirty="0"/>
              <a:t>配置文件和日志管理属性文件内配置。默认日志配置在</a:t>
            </a:r>
            <a:r>
              <a:rPr lang="en-US" altLang="zh-CN" sz="1800" dirty="0"/>
              <a:t>configuration</a:t>
            </a:r>
            <a:r>
              <a:rPr lang="zh-CN" altLang="zh-CN" sz="1800" dirty="0"/>
              <a:t>目录的</a:t>
            </a:r>
            <a:r>
              <a:rPr lang="en-US" altLang="zh-CN" sz="1800" dirty="0" err="1"/>
              <a:t>logging.properties</a:t>
            </a:r>
            <a:r>
              <a:rPr lang="zh-CN" altLang="zh-CN" sz="1800" dirty="0"/>
              <a:t>文件内。</a:t>
            </a:r>
          </a:p>
          <a:p>
            <a:r>
              <a:rPr lang="zh-CN" altLang="zh-CN" sz="1800" dirty="0"/>
              <a:t>通常情况下，对于大多数安装，</a:t>
            </a:r>
            <a:r>
              <a:rPr lang="en-US" altLang="zh-CN" sz="1800" dirty="0" err="1"/>
              <a:t>logging.properties</a:t>
            </a:r>
            <a:r>
              <a:rPr lang="zh-CN" altLang="zh-CN" sz="1800" dirty="0"/>
              <a:t>内的默认值已经足够了。如要自定义日志类型，建议在</a:t>
            </a:r>
            <a:r>
              <a:rPr lang="en-US" altLang="zh-CN" sz="1800" dirty="0"/>
              <a:t>xml</a:t>
            </a:r>
            <a:r>
              <a:rPr lang="zh-CN" altLang="zh-CN" sz="1800" dirty="0"/>
              <a:t>配置文</a:t>
            </a:r>
            <a:r>
              <a:rPr lang="en-US" altLang="zh-CN" sz="1800" dirty="0"/>
              <a:t>(standalone.xml</a:t>
            </a:r>
            <a:r>
              <a:rPr lang="zh-CN" altLang="zh-CN" sz="1800" dirty="0"/>
              <a:t>或</a:t>
            </a:r>
            <a:r>
              <a:rPr lang="en-US" altLang="zh-CN" sz="1800" dirty="0"/>
              <a:t>domain.xml</a:t>
            </a:r>
            <a:r>
              <a:rPr lang="zh-CN" altLang="zh-CN" sz="1800" dirty="0"/>
              <a:t>文件，</a:t>
            </a:r>
            <a:r>
              <a:rPr lang="en-US" altLang="zh-CN" sz="1800" dirty="0"/>
              <a:t>logging subsystem)</a:t>
            </a:r>
            <a:r>
              <a:rPr lang="zh-CN" altLang="zh-CN" sz="1800" dirty="0"/>
              <a:t>内配置，可以定义</a:t>
            </a:r>
            <a:r>
              <a:rPr lang="en-US" altLang="zh-CN" sz="1800" dirty="0"/>
              <a:t>7</a:t>
            </a:r>
            <a:r>
              <a:rPr lang="zh-CN" altLang="zh-CN" sz="1800" dirty="0"/>
              <a:t>个主要类别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r>
              <a:rPr lang="en-US" altLang="zh-CN" sz="1800" dirty="0"/>
              <a:t>&lt;root-logger /&gt;</a:t>
            </a:r>
            <a:endParaRPr lang="zh-CN" altLang="zh-CN" sz="1800" dirty="0"/>
          </a:p>
          <a:p>
            <a:r>
              <a:rPr lang="en-US" altLang="zh-CN" sz="1800" dirty="0"/>
              <a:t>&lt;logger category=”” /&gt;</a:t>
            </a:r>
            <a:endParaRPr lang="zh-CN" altLang="zh-CN" sz="1800" dirty="0"/>
          </a:p>
          <a:p>
            <a:r>
              <a:rPr lang="en-US" altLang="zh-CN" sz="1800" dirty="0"/>
              <a:t>&gt;console-handler /&gt;</a:t>
            </a:r>
            <a:endParaRPr lang="zh-CN" altLang="zh-CN" sz="1800" dirty="0"/>
          </a:p>
          <a:p>
            <a:r>
              <a:rPr lang="en-US" altLang="zh-CN" sz="1800" dirty="0"/>
              <a:t>&lt;file-handler /&gt;</a:t>
            </a:r>
            <a:endParaRPr lang="zh-CN" altLang="zh-CN" sz="1800" dirty="0"/>
          </a:p>
          <a:p>
            <a:r>
              <a:rPr lang="en-US" altLang="zh-CN" sz="1800" dirty="0"/>
              <a:t>&lt;periodic-rotating-file-handler /&gt;</a:t>
            </a:r>
            <a:endParaRPr lang="zh-CN" altLang="zh-CN" sz="1800" dirty="0"/>
          </a:p>
          <a:p>
            <a:r>
              <a:rPr lang="en-US" altLang="zh-CN" sz="1800" dirty="0"/>
              <a:t>&lt;size-rotating-file-handler /&gt;</a:t>
            </a:r>
            <a:endParaRPr lang="zh-CN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async</a:t>
            </a:r>
            <a:r>
              <a:rPr lang="en-US" altLang="zh-CN" sz="1800" dirty="0"/>
              <a:t>-handler /&gt;</a:t>
            </a:r>
            <a:endParaRPr lang="zh-CN" altLang="zh-CN" sz="1800" dirty="0"/>
          </a:p>
          <a:p>
            <a:r>
              <a:rPr lang="zh-CN" altLang="zh-CN" sz="1800" dirty="0"/>
              <a:t>主要，应该使用</a:t>
            </a:r>
            <a:r>
              <a:rPr lang="en-US" altLang="zh-CN" sz="1800" dirty="0"/>
              <a:t>XML</a:t>
            </a:r>
            <a:r>
              <a:rPr lang="zh-CN" altLang="zh-CN" sz="1800" dirty="0"/>
              <a:t>配置文件，当</a:t>
            </a:r>
            <a:r>
              <a:rPr lang="en-US" altLang="zh-CN" sz="1800" dirty="0"/>
              <a:t>logging</a:t>
            </a:r>
            <a:r>
              <a:rPr lang="zh-CN" altLang="zh-CN" sz="1800" dirty="0"/>
              <a:t>子系统启动后日志管理属性会被忽略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1800" b="1" dirty="0">
                <a:solidFill>
                  <a:srgbClr val="FF0000"/>
                </a:solidFill>
              </a:rPr>
              <a:t>  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了解开启日志功能的方法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下面结合具体的示例解释</a:t>
            </a:r>
            <a:r>
              <a:rPr lang="en-US" altLang="zh-CN" sz="1800" dirty="0"/>
              <a:t>XML</a:t>
            </a:r>
            <a:r>
              <a:rPr lang="zh-CN" altLang="en-US" sz="1800" dirty="0"/>
              <a:t>配置文件和日志管理属性是如果记录</a:t>
            </a:r>
            <a:r>
              <a:rPr lang="en-US" altLang="zh-CN" sz="1800" dirty="0" err="1"/>
              <a:t>Jboss</a:t>
            </a:r>
            <a:r>
              <a:rPr lang="en-US" altLang="zh-CN" sz="1800" dirty="0"/>
              <a:t> 7</a:t>
            </a:r>
            <a:r>
              <a:rPr lang="zh-CN" altLang="en-US" sz="1800" dirty="0"/>
              <a:t>的日志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600" b="1" dirty="0"/>
              <a:t>XML</a:t>
            </a:r>
            <a:r>
              <a:rPr lang="zh-CN" altLang="en-US" sz="1600" b="1" dirty="0"/>
              <a:t>配置</a:t>
            </a:r>
          </a:p>
          <a:p>
            <a:r>
              <a:rPr lang="zh-CN" altLang="en-US" sz="1600" dirty="0"/>
              <a:t>此处的</a:t>
            </a:r>
            <a:r>
              <a:rPr lang="en-US" altLang="zh-CN" sz="1600" dirty="0"/>
              <a:t>xml</a:t>
            </a:r>
            <a:r>
              <a:rPr lang="zh-CN" altLang="en-US" sz="1600" dirty="0"/>
              <a:t>配置指的是</a:t>
            </a:r>
            <a:r>
              <a:rPr lang="en-US" altLang="zh-CN" sz="1600" dirty="0"/>
              <a:t>standalone.xml</a:t>
            </a:r>
            <a:r>
              <a:rPr lang="zh-CN" altLang="en-US" sz="1600" dirty="0"/>
              <a:t>或</a:t>
            </a:r>
            <a:r>
              <a:rPr lang="en-US" altLang="zh-CN" sz="1600" dirty="0"/>
              <a:t>domain.xml</a:t>
            </a:r>
            <a:r>
              <a:rPr lang="zh-CN" altLang="en-US" sz="1600" dirty="0"/>
              <a:t>文件，他们分别是</a:t>
            </a:r>
            <a:r>
              <a:rPr lang="en-US" altLang="zh-CN" sz="1600" dirty="0" err="1"/>
              <a:t>standalond</a:t>
            </a:r>
            <a:r>
              <a:rPr lang="zh-CN" altLang="en-US" sz="1600" dirty="0"/>
              <a:t>和</a:t>
            </a:r>
            <a:r>
              <a:rPr lang="en-US" altLang="zh-CN" sz="1600" dirty="0"/>
              <a:t>domain</a:t>
            </a:r>
            <a:r>
              <a:rPr lang="zh-CN" altLang="en-US" sz="1600" dirty="0"/>
              <a:t>模式启动的</a:t>
            </a:r>
            <a:r>
              <a:rPr lang="en-US" altLang="zh-CN" sz="1600" dirty="0"/>
              <a:t>xml</a:t>
            </a:r>
            <a:r>
              <a:rPr lang="zh-CN" altLang="en-US" sz="1600" dirty="0"/>
              <a:t>配置文件。以</a:t>
            </a:r>
            <a:r>
              <a:rPr lang="en-US" altLang="zh-CN" sz="1600" dirty="0"/>
              <a:t>standalone.xml</a:t>
            </a:r>
            <a:r>
              <a:rPr lang="zh-CN" altLang="en-US" sz="1600" dirty="0"/>
              <a:t>为例</a:t>
            </a:r>
          </a:p>
          <a:p>
            <a:r>
              <a:rPr lang="en-US" altLang="zh-CN" sz="1600" dirty="0"/>
              <a:t>Standalone.xml</a:t>
            </a:r>
            <a:r>
              <a:rPr lang="zh-CN" altLang="en-US" sz="1600" dirty="0"/>
              <a:t>文件中关于日志的配置信息如下：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b="1" dirty="0"/>
              <a:t>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F03333-9CF9-42FF-9A11-1D17E674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924944"/>
            <a:ext cx="7851428" cy="3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了解开启日志功能的方法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sz="2400" dirty="0"/>
              <a:t>如下配置做简单的解释：日志输出到</a:t>
            </a:r>
            <a:r>
              <a:rPr lang="en-US" altLang="zh-CN" sz="2400" dirty="0"/>
              <a:t>console</a:t>
            </a:r>
            <a:r>
              <a:rPr lang="zh-CN" altLang="en-US" sz="2400" dirty="0"/>
              <a:t>和</a:t>
            </a:r>
            <a:r>
              <a:rPr lang="en-US" altLang="zh-CN" sz="2400" dirty="0"/>
              <a:t>file</a:t>
            </a:r>
            <a:r>
              <a:rPr lang="zh-CN" altLang="en-US" sz="2400" dirty="0"/>
              <a:t>。其他</a:t>
            </a:r>
            <a:r>
              <a:rPr lang="en-US" altLang="zh-CN" sz="2400" dirty="0"/>
              <a:t>file</a:t>
            </a:r>
            <a:r>
              <a:rPr lang="zh-CN" altLang="en-US" sz="2400" dirty="0"/>
              <a:t>，位于</a:t>
            </a:r>
            <a:r>
              <a:rPr lang="en-US" altLang="zh-CN" sz="2400" dirty="0"/>
              <a:t>server.log</a:t>
            </a:r>
            <a:r>
              <a:rPr lang="zh-CN" altLang="en-US" sz="2400" dirty="0"/>
              <a:t>中。日志级别是</a:t>
            </a:r>
            <a:r>
              <a:rPr lang="en-US" altLang="zh-CN" sz="2400" dirty="0"/>
              <a:t>INFO</a:t>
            </a:r>
          </a:p>
          <a:p>
            <a:r>
              <a:rPr lang="zh-CN" altLang="en-US" sz="2400" dirty="0"/>
              <a:t>我们可以启动一下看看结果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04BDFE-E5A6-426D-B33C-B41CA32A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76872"/>
            <a:ext cx="10058700" cy="36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了解开启日志功能的方法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altLang="zh-CN" b="1" dirty="0"/>
              <a:t>Logging-properties(</a:t>
            </a:r>
            <a:r>
              <a:rPr lang="en-US" altLang="zh-CN" b="1" dirty="0" err="1"/>
              <a:t>日志管理器</a:t>
            </a:r>
            <a:r>
              <a:rPr lang="en-US" altLang="zh-CN" b="1" dirty="0"/>
              <a:t>)</a:t>
            </a:r>
            <a:endParaRPr lang="zh-CN" altLang="zh-CN" b="1" dirty="0"/>
          </a:p>
          <a:p>
            <a:r>
              <a:rPr lang="en-US" altLang="zh-CN" dirty="0"/>
              <a:t>日志管理器与standalone.xml在同一目录下面，想要使用日志管理器，就必须要删除xml文件中日志的相关配置。为了好区分，日志管理器中日志文件名为server_properties.log</a:t>
            </a:r>
            <a:endParaRPr lang="zh-CN" altLang="zh-CN" dirty="0"/>
          </a:p>
          <a:p>
            <a:r>
              <a:rPr lang="en-US" altLang="zh-CN" dirty="0" err="1"/>
              <a:t>logging.properties</a:t>
            </a:r>
            <a:endParaRPr lang="zh-CN" altLang="zh-CN" dirty="0"/>
          </a:p>
          <a:p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5D7939-6F2E-4B82-9EF1-FCBBEBE9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340768"/>
            <a:ext cx="74485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260648"/>
            <a:ext cx="10972800" cy="490066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的安全设置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了解设置通讯协议，开启 </a:t>
            </a:r>
            <a:r>
              <a:rPr lang="en-US" altLang="zh-CN" sz="2800" dirty="0">
                <a:solidFill>
                  <a:srgbClr val="FF0000"/>
                </a:solidFill>
              </a:rPr>
              <a:t>HTTPS </a:t>
            </a:r>
            <a:r>
              <a:rPr lang="zh-CN" altLang="en-US" sz="2800" dirty="0">
                <a:solidFill>
                  <a:srgbClr val="FF0000"/>
                </a:solidFill>
              </a:rPr>
              <a:t>访问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lvl="1"/>
            <a:r>
              <a:rPr lang="en-US" altLang="zh-CN" sz="1600" dirty="0"/>
              <a:t>1. </a:t>
            </a:r>
            <a:r>
              <a:rPr lang="zh-CN" altLang="en-US" sz="1600" dirty="0"/>
              <a:t>生成密钥</a:t>
            </a:r>
            <a:br>
              <a:rPr lang="zh-CN" altLang="en-US" sz="1600" dirty="0"/>
            </a:br>
            <a:r>
              <a:rPr lang="zh-CN" altLang="en-US" sz="1600" dirty="0"/>
              <a:t>进入</a:t>
            </a:r>
            <a:r>
              <a:rPr lang="en-US" altLang="zh-CN" sz="1600" dirty="0"/>
              <a:t>%JAVA_HOME%/bin</a:t>
            </a:r>
            <a:r>
              <a:rPr lang="zh-CN" altLang="en-US" sz="1600" dirty="0"/>
              <a:t>目录  </a:t>
            </a:r>
            <a:br>
              <a:rPr lang="zh-CN" altLang="en-US" sz="1600" dirty="0"/>
            </a:br>
            <a:r>
              <a:rPr lang="zh-CN" altLang="en-US" sz="1600" dirty="0"/>
              <a:t>执行命令  </a:t>
            </a:r>
            <a:br>
              <a:rPr lang="zh-CN" altLang="en-US" sz="1600" dirty="0"/>
            </a:br>
            <a:r>
              <a:rPr lang="en-US" altLang="zh-CN" sz="1600" dirty="0" err="1"/>
              <a:t>keytool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genkey</a:t>
            </a:r>
            <a:r>
              <a:rPr lang="en-US" altLang="zh-CN" sz="1600" dirty="0"/>
              <a:t> -alias tomcat -</a:t>
            </a:r>
            <a:r>
              <a:rPr lang="en-US" altLang="zh-CN" sz="1600" dirty="0" err="1"/>
              <a:t>keyalg</a:t>
            </a:r>
            <a:r>
              <a:rPr lang="en-US" altLang="zh-CN" sz="1600" dirty="0"/>
              <a:t> RSA -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 F:\tomcat.keystore -validity 36500  </a:t>
            </a:r>
            <a:br>
              <a:rPr lang="en-US" altLang="zh-CN" sz="1600" dirty="0"/>
            </a:br>
            <a:r>
              <a:rPr lang="zh-CN" altLang="en-US" sz="1600" dirty="0"/>
              <a:t>参数简要说明：“</a:t>
            </a:r>
            <a:r>
              <a:rPr lang="en-US" altLang="zh-CN" sz="1600" dirty="0"/>
              <a:t>F:\tomcat.keystore”</a:t>
            </a:r>
            <a:r>
              <a:rPr lang="zh-CN" altLang="en-US" sz="1600" dirty="0"/>
              <a:t>含义是将证书文件保存在</a:t>
            </a:r>
            <a:r>
              <a:rPr lang="en-US" altLang="zh-CN" sz="1600" dirty="0"/>
              <a:t>F</a:t>
            </a:r>
            <a:r>
              <a:rPr lang="zh-CN" altLang="en-US" sz="1600" dirty="0"/>
              <a:t>盘，证书文件名称是</a:t>
            </a:r>
            <a:r>
              <a:rPr lang="en-US" altLang="zh-CN" sz="1600" dirty="0" err="1"/>
              <a:t>tomcat.keystore</a:t>
            </a:r>
            <a:r>
              <a:rPr lang="en-US" altLang="zh-CN" sz="1600" dirty="0"/>
              <a:t> </a:t>
            </a:r>
            <a:r>
              <a:rPr lang="zh-CN" altLang="en-US" sz="1600" dirty="0"/>
              <a:t>；“</a:t>
            </a:r>
            <a:r>
              <a:rPr lang="en-US" altLang="zh-CN" sz="1600" dirty="0"/>
              <a:t>-validity 36500”</a:t>
            </a:r>
            <a:r>
              <a:rPr lang="zh-CN" altLang="en-US" sz="1600" dirty="0"/>
              <a:t>含义是证书有效期，</a:t>
            </a:r>
            <a:r>
              <a:rPr lang="en-US" altLang="zh-CN" sz="1600" dirty="0"/>
              <a:t>36500</a:t>
            </a:r>
            <a:r>
              <a:rPr lang="zh-CN" altLang="en-US" sz="1600" dirty="0"/>
              <a:t>表示</a:t>
            </a:r>
            <a:r>
              <a:rPr lang="en-US" altLang="zh-CN" sz="1600" dirty="0"/>
              <a:t>100</a:t>
            </a:r>
            <a:r>
              <a:rPr lang="zh-CN" altLang="en-US" sz="1600" dirty="0"/>
              <a:t>年，默认值是</a:t>
            </a:r>
            <a:r>
              <a:rPr lang="en-US" altLang="zh-CN" sz="1600" dirty="0"/>
              <a:t>90</a:t>
            </a:r>
            <a:r>
              <a:rPr lang="zh-CN" altLang="en-US" sz="1600" dirty="0"/>
              <a:t>天  </a:t>
            </a:r>
            <a:br>
              <a:rPr lang="zh-CN" altLang="en-US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完成上述输入后，直接回车则在你在第二步中定义的位置找到生成的文件  </a:t>
            </a:r>
            <a:br>
              <a:rPr lang="zh-CN" altLang="en-US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2. </a:t>
            </a:r>
            <a:r>
              <a:rPr lang="zh-CN" altLang="en-US" sz="1600" dirty="0"/>
              <a:t>将文件复制到</a:t>
            </a:r>
            <a:r>
              <a:rPr lang="en-US" altLang="zh-CN" sz="1600" dirty="0" err="1"/>
              <a:t>jboss</a:t>
            </a:r>
            <a:r>
              <a:rPr lang="zh-CN" altLang="en-US" sz="1600" dirty="0"/>
              <a:t>安装目录下的</a:t>
            </a:r>
            <a:r>
              <a:rPr lang="en-US" altLang="zh-CN" sz="1600" dirty="0"/>
              <a:t>jboss-as-web-7.0.1.Final\standalone\configuration</a:t>
            </a:r>
            <a:r>
              <a:rPr lang="zh-CN" altLang="en-US" sz="1600" dirty="0"/>
              <a:t>文件夹中</a:t>
            </a:r>
            <a:br>
              <a:rPr lang="zh-CN" altLang="en-US" sz="1600" dirty="0"/>
            </a:br>
            <a:r>
              <a:rPr lang="en-US" altLang="zh-CN" sz="1600" dirty="0"/>
              <a:t>3. </a:t>
            </a:r>
            <a:r>
              <a:rPr lang="zh-CN" altLang="en-US" sz="1600" dirty="0"/>
              <a:t>修改配置文件 将</a:t>
            </a:r>
            <a:r>
              <a:rPr lang="en-US" altLang="zh-CN" sz="1600" dirty="0"/>
              <a:t>standlone.xml</a:t>
            </a:r>
            <a:r>
              <a:rPr lang="zh-CN" altLang="en-US" sz="1600" dirty="0"/>
              <a:t>中</a:t>
            </a:r>
            <a:br>
              <a:rPr lang="zh-CN" altLang="en-US" sz="1600" dirty="0"/>
            </a:br>
            <a:r>
              <a:rPr lang="en-US" altLang="zh-CN" sz="1600" dirty="0"/>
              <a:t>&lt;connector name="http" protocol="HTTP/1.1" socket-binding="http" scheme="http"/&gt;</a:t>
            </a:r>
            <a:br>
              <a:rPr lang="en-US" altLang="zh-CN" sz="1600" dirty="0"/>
            </a:br>
            <a:r>
              <a:rPr lang="zh-CN" altLang="en-US" sz="1600" dirty="0"/>
              <a:t>注释掉 改为</a:t>
            </a:r>
            <a:br>
              <a:rPr lang="zh-CN" altLang="en-US" sz="1600" dirty="0"/>
            </a:br>
            <a:r>
              <a:rPr lang="en-US" altLang="zh-CN" sz="1600" dirty="0"/>
              <a:t>&lt;connector name="https" protocol="HTTP/1.1" socket-binding="https" scheme="https" secure="true"&gt;</a:t>
            </a:r>
            <a:br>
              <a:rPr lang="en-US" altLang="zh-CN" sz="1600" dirty="0"/>
            </a:br>
            <a:r>
              <a:rPr lang="en-US" altLang="zh-CN" sz="1600" dirty="0"/>
              <a:t>&lt;</a:t>
            </a:r>
            <a:r>
              <a:rPr lang="en-US" altLang="zh-CN" sz="1600" dirty="0" err="1"/>
              <a:t>ssl</a:t>
            </a:r>
            <a:r>
              <a:rPr lang="en-US" altLang="zh-CN" sz="1600" dirty="0"/>
              <a:t> name="https" password="</a:t>
            </a:r>
            <a:r>
              <a:rPr lang="en-US" altLang="zh-CN" sz="1600" dirty="0" err="1"/>
              <a:t>changeit</a:t>
            </a:r>
            <a:r>
              <a:rPr lang="en-US" altLang="zh-CN" sz="1600" dirty="0"/>
              <a:t>" certificate-key-file="../standalone/configuration/</a:t>
            </a:r>
            <a:r>
              <a:rPr lang="en-US" altLang="zh-CN" sz="1600" dirty="0" err="1"/>
              <a:t>tomcat.keystore</a:t>
            </a:r>
            <a:r>
              <a:rPr lang="en-US" altLang="zh-CN" sz="1600" dirty="0"/>
              <a:t>"/&gt;</a:t>
            </a:r>
            <a:br>
              <a:rPr lang="en-US" altLang="zh-CN" sz="1600" dirty="0"/>
            </a:br>
            <a:r>
              <a:rPr lang="en-US" altLang="zh-CN" sz="1600" dirty="0"/>
              <a:t>&lt;/connector&gt;</a:t>
            </a:r>
          </a:p>
          <a:p>
            <a:pPr lvl="1"/>
            <a:endParaRPr kumimoji="1" lang="en-US" altLang="zh-CN" sz="16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0F6199-8F01-428F-BB66-1C9E572AE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" y="3356992"/>
            <a:ext cx="12192000" cy="12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260648"/>
            <a:ext cx="10972800" cy="490066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的安全设置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了解修改 </a:t>
            </a:r>
            <a:r>
              <a:rPr lang="en-US" altLang="zh-CN" sz="2800" dirty="0">
                <a:solidFill>
                  <a:srgbClr val="FF0000"/>
                </a:solidFill>
              </a:rPr>
              <a:t>Web </a:t>
            </a:r>
            <a:r>
              <a:rPr lang="zh-CN" altLang="en-US" sz="2800" dirty="0">
                <a:solidFill>
                  <a:srgbClr val="FF0000"/>
                </a:solidFill>
              </a:rPr>
              <a:t>的访问端口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lvl="1"/>
            <a:endParaRPr kumimoji="1" lang="en-US" altLang="zh-CN" sz="16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03250C-40F7-41E8-9C81-EF8DDDF4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96084"/>
            <a:ext cx="10287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1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260648"/>
            <a:ext cx="10972800" cy="490066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zh-CN" altLang="en-US" sz="2000" dirty="0">
                <a:solidFill>
                  <a:srgbClr val="FF0000"/>
                </a:solidFill>
              </a:rPr>
              <a:t>掌握反序列化漏洞对 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的影响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lvl="1"/>
            <a:endParaRPr kumimoji="1" lang="en-US" altLang="zh-CN" sz="1600" dirty="0"/>
          </a:p>
          <a:p>
            <a:r>
              <a:rPr lang="zh-CN" altLang="en-US" dirty="0"/>
              <a:t>漏洞现象：</a:t>
            </a:r>
          </a:p>
          <a:p>
            <a:r>
              <a:rPr lang="zh-CN" altLang="en-US" dirty="0"/>
              <a:t>可以操控远程服务器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、上传文件：</a:t>
            </a:r>
          </a:p>
          <a:p>
            <a:r>
              <a:rPr lang="zh-CN" altLang="en-US" dirty="0"/>
              <a:t>上传文件：</a:t>
            </a:r>
          </a:p>
          <a:p>
            <a:r>
              <a:rPr lang="zh-CN" altLang="en-US" dirty="0"/>
              <a:t>查看一下根目录是否存在</a:t>
            </a:r>
            <a:r>
              <a:rPr lang="en-US" altLang="zh-CN" dirty="0"/>
              <a:t>test.xml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、远程操作服务器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输入命令操控服务器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2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先来看基本的攻击思路：利用漏洞部署一个</a:t>
            </a:r>
            <a:r>
              <a:rPr lang="en-US" altLang="zh-CN" sz="2400" dirty="0"/>
              <a:t>war</a:t>
            </a:r>
            <a:r>
              <a:rPr lang="zh-CN" altLang="en-US" sz="2400" dirty="0"/>
              <a:t>（</a:t>
            </a:r>
            <a:r>
              <a:rPr lang="en-US" altLang="zh-CN" sz="2400" dirty="0"/>
              <a:t>war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JavaEE</a:t>
            </a:r>
            <a:r>
              <a:rPr lang="zh-CN" altLang="en-US" sz="2400" dirty="0"/>
              <a:t>里基本部署单位），这个</a:t>
            </a:r>
            <a:r>
              <a:rPr lang="en-US" altLang="zh-CN" sz="2400" dirty="0"/>
              <a:t>war</a:t>
            </a:r>
            <a:r>
              <a:rPr lang="zh-CN" altLang="en-US" sz="2400" dirty="0"/>
              <a:t>里一般只有一个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webshell</a:t>
            </a:r>
            <a:r>
              <a:rPr lang="zh-CN" altLang="en-US" sz="2400" dirty="0"/>
              <a:t>，利用此</a:t>
            </a:r>
            <a:r>
              <a:rPr lang="en-US" altLang="zh-CN" sz="2400" dirty="0"/>
              <a:t>shell</a:t>
            </a:r>
            <a:r>
              <a:rPr lang="zh-CN" altLang="en-US" sz="2400" dirty="0"/>
              <a:t>，黑客可做各种猥琐事。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整个过程中，怎么能搞上去一个</a:t>
            </a:r>
            <a:r>
              <a:rPr lang="en-US" altLang="zh-CN" sz="2400" dirty="0" err="1"/>
              <a:t>webshell</a:t>
            </a:r>
            <a:r>
              <a:rPr lang="zh-CN" altLang="en-US" sz="2400" dirty="0"/>
              <a:t>是核心。这个“搞上去”，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世界里，就是</a:t>
            </a:r>
            <a:r>
              <a:rPr lang="en-US" altLang="zh-CN" sz="2400" dirty="0"/>
              <a:t>deploy</a:t>
            </a:r>
            <a:r>
              <a:rPr lang="zh-CN" altLang="en-US" sz="2400" dirty="0"/>
              <a:t>一个</a:t>
            </a:r>
            <a:r>
              <a:rPr lang="en-US" altLang="zh-CN" sz="2400" dirty="0"/>
              <a:t>war</a:t>
            </a:r>
            <a:r>
              <a:rPr lang="zh-CN" altLang="en-US" sz="2400" dirty="0"/>
              <a:t>。 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可真是煞费苦心地提供了</a:t>
            </a:r>
            <a:r>
              <a:rPr lang="en-US" altLang="zh-CN" sz="2400" dirty="0"/>
              <a:t>N</a:t>
            </a:r>
            <a:r>
              <a:rPr lang="zh-CN" altLang="en-US" sz="2400" dirty="0"/>
              <a:t>多种部署策略，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又在无意中为这</a:t>
            </a:r>
            <a:r>
              <a:rPr lang="en-US" altLang="zh-CN" sz="2400" dirty="0"/>
              <a:t>N</a:t>
            </a:r>
            <a:r>
              <a:rPr lang="zh-CN" altLang="en-US" sz="2400" dirty="0"/>
              <a:t>多种部署策略提供</a:t>
            </a:r>
            <a:r>
              <a:rPr lang="en-US" altLang="zh-CN" sz="2400" dirty="0"/>
              <a:t>M</a:t>
            </a:r>
            <a:r>
              <a:rPr lang="zh-CN" altLang="en-US" sz="2400" dirty="0"/>
              <a:t>种调用方式，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于是乎，跟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相关的漏洞也就理所当然出现了</a:t>
            </a:r>
            <a:r>
              <a:rPr lang="en-US" altLang="zh-CN" sz="2400" dirty="0"/>
              <a:t>N*M</a:t>
            </a:r>
            <a:r>
              <a:rPr lang="zh-CN" altLang="en-US" sz="2400" dirty="0"/>
              <a:t>种。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这也是造成</a:t>
            </a:r>
            <a:r>
              <a:rPr lang="en-US" altLang="zh-CN" sz="2400" dirty="0" err="1"/>
              <a:t>JBoss</a:t>
            </a:r>
            <a:r>
              <a:rPr lang="zh-CN" altLang="en-US" sz="2400" dirty="0"/>
              <a:t>漏洞纷繁复杂不好理解的一大原因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看下图，用这么个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可以方便地部署个“一句话后门”。这里，为了方便阅读方便，对这个长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做了分行处理并加了适当的说明。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4AC4A8-4549-4747-AC61-5B6DA68A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988840"/>
            <a:ext cx="6829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4.1.4 </a:t>
            </a:r>
            <a:r>
              <a:rPr lang="en-US" altLang="zh-CN" sz="2800" b="1" dirty="0" err="1"/>
              <a:t>Jboss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</a:t>
            </a:r>
            <a:r>
              <a:rPr lang="en-US" altLang="zh-CN" dirty="0"/>
              <a:t>:</a:t>
            </a:r>
            <a:r>
              <a:rPr lang="en-US" altLang="zh-CN" dirty="0" err="1"/>
              <a:t>Jboss</a:t>
            </a:r>
            <a:r>
              <a:rPr lang="en-US" altLang="zh-CN" dirty="0"/>
              <a:t> </a:t>
            </a:r>
            <a:r>
              <a:rPr lang="zh-CN" altLang="en-US" dirty="0"/>
              <a:t>的安全设置 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知识子域：</a:t>
            </a:r>
            <a:r>
              <a:rPr lang="en-US" altLang="zh-CN" dirty="0" err="1"/>
              <a:t>Jboss</a:t>
            </a:r>
            <a:r>
              <a:rPr lang="en-US" altLang="zh-CN" dirty="0"/>
              <a:t> </a:t>
            </a:r>
            <a:r>
              <a:rPr lang="zh-CN" altLang="en-US" dirty="0"/>
              <a:t>的漏洞利用与防范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知识子域：</a:t>
            </a:r>
            <a:r>
              <a:rPr lang="en-US" altLang="zh-CN" dirty="0" err="1"/>
              <a:t>Jboss</a:t>
            </a:r>
            <a:r>
              <a:rPr lang="en-US" altLang="zh-CN" dirty="0"/>
              <a:t> </a:t>
            </a:r>
            <a:r>
              <a:rPr lang="zh-CN" altLang="en-US" dirty="0"/>
              <a:t>的日志审计方法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altLang="zh-CN" sz="2000" dirty="0" err="1"/>
              <a:t>JBoss</a:t>
            </a:r>
            <a:r>
              <a:rPr lang="zh-CN" altLang="en-US" sz="2000" dirty="0"/>
              <a:t>收到这个请求后，就会部署一个</a:t>
            </a:r>
            <a:r>
              <a:rPr lang="en-US" altLang="zh-CN" sz="2000" dirty="0" err="1"/>
              <a:t>shell.war</a:t>
            </a:r>
            <a:r>
              <a:rPr lang="zh-CN" altLang="en-US" sz="2000" dirty="0"/>
              <a:t>的文件夹，它里面只有一个文件</a:t>
            </a:r>
            <a:r>
              <a:rPr lang="en-US" altLang="zh-CN" sz="2000" dirty="0" err="1"/>
              <a:t>shell.jsp</a:t>
            </a:r>
            <a:r>
              <a:rPr lang="zh-CN" altLang="en-US" sz="2000" dirty="0"/>
              <a:t>。随后就可以利用此</a:t>
            </a:r>
            <a:r>
              <a:rPr lang="en-US" altLang="zh-CN" sz="2000" dirty="0" err="1"/>
              <a:t>shell.jsp</a:t>
            </a:r>
            <a:r>
              <a:rPr lang="zh-CN" altLang="en-US" sz="2000" dirty="0"/>
              <a:t>执行各种命令啦。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简短介绍了部署流程后，重点说下上图中红框内标示的三部分。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， 先说第二个“</a:t>
            </a:r>
            <a:r>
              <a:rPr lang="en-US" altLang="zh-CN" sz="2000" dirty="0" err="1"/>
              <a:t>DeploymentFileRepository</a:t>
            </a:r>
            <a:r>
              <a:rPr lang="en-US" altLang="zh-CN" sz="2000" dirty="0"/>
              <a:t>”</a:t>
            </a:r>
            <a:r>
              <a:rPr lang="zh-CN" altLang="en-US" sz="2000" dirty="0"/>
              <a:t>， 它是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运行环境里创建的</a:t>
            </a:r>
            <a:r>
              <a:rPr lang="en-US" altLang="zh-CN" sz="2000" dirty="0"/>
              <a:t>JMX</a:t>
            </a:r>
            <a:r>
              <a:rPr lang="zh-CN" altLang="en-US" sz="2000" dirty="0"/>
              <a:t>对象，可通过“</a:t>
            </a:r>
            <a:r>
              <a:rPr lang="en-US" altLang="zh-CN" sz="2000" dirty="0" err="1"/>
              <a:t>jboss.admin:service</a:t>
            </a:r>
            <a:r>
              <a:rPr lang="en-US" altLang="zh-CN" sz="2000" dirty="0"/>
              <a:t>”</a:t>
            </a:r>
            <a:r>
              <a:rPr lang="zh-CN" altLang="en-US" sz="2000" dirty="0"/>
              <a:t>名找到。 这个对象实质上是一个服务，  </a:t>
            </a:r>
            <a:r>
              <a:rPr lang="en-US" altLang="zh-CN" sz="2000" dirty="0" err="1"/>
              <a:t>DeploymentFileRepository</a:t>
            </a:r>
            <a:r>
              <a:rPr lang="zh-CN" altLang="en-US" sz="2000" dirty="0"/>
              <a:t>名字出卖了它的作用， 可以</a:t>
            </a:r>
            <a:r>
              <a:rPr lang="en-US" altLang="zh-CN" sz="2000" dirty="0"/>
              <a:t>deploy</a:t>
            </a:r>
            <a:r>
              <a:rPr lang="zh-CN" altLang="en-US" sz="2000" dirty="0"/>
              <a:t>一个</a:t>
            </a:r>
            <a:r>
              <a:rPr lang="en-US" altLang="zh-CN" sz="2000" dirty="0"/>
              <a:t>file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 再回过头来看第一个</a:t>
            </a:r>
            <a:r>
              <a:rPr lang="en-US" altLang="zh-CN" sz="2000" dirty="0"/>
              <a:t>"</a:t>
            </a:r>
            <a:r>
              <a:rPr lang="en-US" altLang="zh-CN" sz="2000" dirty="0" err="1"/>
              <a:t>jmx</a:t>
            </a:r>
            <a:r>
              <a:rPr lang="en-US" altLang="zh-CN" sz="2000" dirty="0"/>
              <a:t>-console/</a:t>
            </a:r>
            <a:r>
              <a:rPr lang="en-US" altLang="zh-CN" sz="2000" dirty="0" err="1"/>
              <a:t>HtmlAdaptor</a:t>
            </a:r>
            <a:r>
              <a:rPr lang="en-US" altLang="zh-CN" sz="2000" dirty="0"/>
              <a:t>",  </a:t>
            </a:r>
            <a:r>
              <a:rPr lang="zh-CN" altLang="en-US" sz="2000" dirty="0"/>
              <a:t>它本质上是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内在服务的调用接口。 这里关于</a:t>
            </a:r>
            <a:r>
              <a:rPr lang="en-US" altLang="zh-CN" sz="2000" dirty="0"/>
              <a:t>JMX</a:t>
            </a:r>
            <a:r>
              <a:rPr lang="zh-CN" altLang="en-US" sz="2000" dirty="0"/>
              <a:t>多说两句。 </a:t>
            </a:r>
            <a:r>
              <a:rPr lang="en-US" altLang="zh-CN" sz="2000" dirty="0"/>
              <a:t>JMX</a:t>
            </a:r>
            <a:r>
              <a:rPr lang="zh-CN" altLang="en-US" sz="2000" dirty="0"/>
              <a:t>作为</a:t>
            </a:r>
            <a:r>
              <a:rPr lang="en-US" altLang="zh-CN" sz="2000" dirty="0" err="1"/>
              <a:t>JavaEE</a:t>
            </a:r>
            <a:r>
              <a:rPr lang="zh-CN" altLang="en-US" sz="2000" dirty="0"/>
              <a:t>体系里一个标准，是为了方便运维（与监控）而设计的，其基本思想是给每一个服务主体创建一个“影子”对象，这个“影子”对象可控制查看主体对象的一切。这里的“</a:t>
            </a:r>
            <a:r>
              <a:rPr lang="en-US" altLang="zh-CN" sz="2000" dirty="0" err="1"/>
              <a:t>jmx</a:t>
            </a:r>
            <a:r>
              <a:rPr lang="en-US" altLang="zh-CN" sz="2000" dirty="0"/>
              <a:t>-console/</a:t>
            </a:r>
            <a:r>
              <a:rPr lang="en-US" altLang="zh-CN" sz="2000" dirty="0" err="1"/>
              <a:t>HtmlAdaptor</a:t>
            </a:r>
            <a:r>
              <a:rPr lang="en-US" altLang="zh-CN" sz="2000" dirty="0"/>
              <a:t>”</a:t>
            </a:r>
            <a:r>
              <a:rPr lang="zh-CN" altLang="en-US" sz="2000" dirty="0"/>
              <a:t>正是控制查看所有影子对象的一个总入口。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 第三部分不用太多地说明， 它是黑客行为的最终目标。  其内容可以定制，表现形式又随具体的攻击组合不同而异。 也就是“蛊”可以随场景和目的不同而定制。</a:t>
            </a:r>
          </a:p>
          <a:p>
            <a:pPr lvl="1"/>
            <a:endParaRPr kumimoji="1"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7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借助这个典型事件分析，从而对</a:t>
            </a:r>
            <a:r>
              <a:rPr lang="en-US" altLang="zh-CN" sz="2400" dirty="0" err="1">
                <a:solidFill>
                  <a:srgbClr val="FF0000"/>
                </a:solidFill>
              </a:rPr>
              <a:t>JBoss</a:t>
            </a:r>
            <a:r>
              <a:rPr lang="zh-CN" altLang="en-US" sz="2400" dirty="0">
                <a:solidFill>
                  <a:srgbClr val="FF0000"/>
                </a:solidFill>
              </a:rPr>
              <a:t>攻击所涉及概念有形象了解后，看针对</a:t>
            </a:r>
            <a:r>
              <a:rPr lang="en-US" altLang="zh-CN" sz="2400" dirty="0" err="1">
                <a:solidFill>
                  <a:srgbClr val="FF0000"/>
                </a:solidFill>
              </a:rPr>
              <a:t>JBoss</a:t>
            </a:r>
            <a:r>
              <a:rPr lang="zh-CN" altLang="en-US" sz="2400" dirty="0">
                <a:solidFill>
                  <a:srgbClr val="FF0000"/>
                </a:solidFill>
              </a:rPr>
              <a:t>常见的攻击方式，也就是种蛊方式</a:t>
            </a:r>
            <a:r>
              <a:rPr lang="zh-CN" altLang="en-US" sz="2400" dirty="0"/>
              <a:t>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jmx</a:t>
            </a:r>
            <a:r>
              <a:rPr lang="en-US" altLang="zh-CN" sz="2000" dirty="0"/>
              <a:t>-console/</a:t>
            </a:r>
            <a:r>
              <a:rPr lang="en-US" altLang="zh-CN" sz="2000" dirty="0" err="1"/>
              <a:t>HtmlAdaptor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DeploymentFileRepository</a:t>
            </a:r>
            <a:r>
              <a:rPr lang="zh-CN" altLang="en-US" sz="2000" dirty="0"/>
              <a:t>。 也就是上面详细分析的那个。 之所以这里再列出来， 完全是为了向其致敬。 可以说， 这个种蛊方式最方便。 也正是它，才有了当年大名鼎鼎的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蠕虫事件。 不过， 随着行业对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安全的重视，适合此组合的场景已经很少有了。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jmx</a:t>
            </a:r>
            <a:r>
              <a:rPr lang="en-US" altLang="zh-CN" sz="2000" dirty="0"/>
              <a:t>-console/</a:t>
            </a:r>
            <a:r>
              <a:rPr lang="en-US" altLang="zh-CN" sz="2000" dirty="0" err="1"/>
              <a:t>HtmlAdaptor</a:t>
            </a:r>
            <a:r>
              <a:rPr lang="en-US" altLang="zh-CN" sz="2000" dirty="0"/>
              <a:t> +  </a:t>
            </a:r>
            <a:r>
              <a:rPr lang="en-US" altLang="zh-CN" sz="2000" dirty="0" err="1"/>
              <a:t>BSHDeployer</a:t>
            </a:r>
            <a:r>
              <a:rPr lang="zh-CN" altLang="en-US" sz="2000" dirty="0"/>
              <a:t>。 跟上面的类似， 不过， 换了另一种部署方式。 这里的</a:t>
            </a:r>
            <a:r>
              <a:rPr lang="en-US" altLang="zh-CN" sz="2000" dirty="0"/>
              <a:t>BSH</a:t>
            </a:r>
            <a:r>
              <a:rPr lang="zh-CN" altLang="en-US" sz="2000" dirty="0"/>
              <a:t>是一种</a:t>
            </a:r>
            <a:r>
              <a:rPr lang="en-US" altLang="zh-CN" sz="2000" dirty="0"/>
              <a:t>shell</a:t>
            </a:r>
            <a:r>
              <a:rPr lang="zh-CN" altLang="en-US" sz="2000" dirty="0"/>
              <a:t>语言， </a:t>
            </a:r>
            <a:r>
              <a:rPr lang="en-US" altLang="zh-CN" sz="2000" dirty="0"/>
              <a:t>JVM</a:t>
            </a:r>
            <a:r>
              <a:rPr lang="zh-CN" altLang="en-US" sz="2000" dirty="0"/>
              <a:t>支持， </a:t>
            </a:r>
            <a:r>
              <a:rPr lang="en-US" altLang="zh-CN" sz="2000" dirty="0" err="1"/>
              <a:t>JBoss</a:t>
            </a:r>
            <a:r>
              <a:rPr lang="zh-CN" altLang="en-US" sz="2000" dirty="0"/>
              <a:t>也可就出于顺便支持了。  这个方式是实际是通过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请求给</a:t>
            </a:r>
            <a:r>
              <a:rPr lang="en-US" altLang="zh-CN" sz="2000" dirty="0" err="1"/>
              <a:t>BSHDeployer</a:t>
            </a:r>
            <a:r>
              <a:rPr lang="zh-CN" altLang="en-US" sz="2000" dirty="0"/>
              <a:t>传了一段</a:t>
            </a:r>
            <a:r>
              <a:rPr lang="en-US" altLang="zh-CN" sz="2000" dirty="0" err="1"/>
              <a:t>beanshell</a:t>
            </a:r>
            <a:r>
              <a:rPr lang="zh-CN" altLang="en-US" sz="2000" dirty="0"/>
              <a:t>脚本，黑客关心的</a:t>
            </a:r>
            <a:r>
              <a:rPr lang="en-US" altLang="zh-CN" sz="2000" dirty="0" err="1"/>
              <a:t>webshell</a:t>
            </a:r>
            <a:r>
              <a:rPr lang="zh-CN" altLang="en-US" sz="2000" dirty="0"/>
              <a:t>就内嵌在这个脚本里。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 </a:t>
            </a:r>
            <a:r>
              <a:rPr lang="en-US" altLang="zh-CN" sz="2000" dirty="0"/>
              <a:t>web-console/Invoker +  </a:t>
            </a:r>
            <a:r>
              <a:rPr lang="en-US" altLang="zh-CN" sz="2000" dirty="0" err="1"/>
              <a:t>DeploymentFileRepository</a:t>
            </a:r>
            <a:r>
              <a:rPr lang="zh-CN" altLang="en-US" sz="2000" dirty="0"/>
              <a:t>。 跟第一种类似， 只不过是换了调用的入口，背后的服务还是</a:t>
            </a:r>
            <a:r>
              <a:rPr lang="en-US" altLang="zh-CN" sz="2000" dirty="0" err="1"/>
              <a:t>DeploymentFileRepository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5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invoker/</a:t>
            </a:r>
            <a:r>
              <a:rPr lang="en-US" altLang="zh-CN" sz="2000" dirty="0" err="1"/>
              <a:t>JMXInvokerServlet</a:t>
            </a:r>
            <a:r>
              <a:rPr lang="en-US" altLang="zh-CN" sz="2000" dirty="0"/>
              <a:t> + application/</a:t>
            </a:r>
            <a:r>
              <a:rPr lang="en-US" altLang="zh-CN" sz="2000" dirty="0" err="1"/>
              <a:t>x-java-serialized-object;class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org.jboss.invocation.MarshalledInvocation</a:t>
            </a:r>
            <a:r>
              <a:rPr lang="en-US" altLang="zh-CN" sz="2000" dirty="0"/>
              <a:t> + </a:t>
            </a:r>
            <a:r>
              <a:rPr lang="en-US" altLang="zh-CN" sz="2000" dirty="0" err="1"/>
              <a:t>BSHDeployer</a:t>
            </a:r>
            <a:r>
              <a:rPr lang="zh-CN" altLang="en-US" sz="2000" dirty="0"/>
              <a:t>。这个在利用方式上跟前面几个稍稍不同。前面几个上传的</a:t>
            </a:r>
            <a:r>
              <a:rPr lang="en-US" altLang="zh-CN" sz="2000" dirty="0"/>
              <a:t>payload</a:t>
            </a:r>
            <a:r>
              <a:rPr lang="zh-CN" altLang="en-US" sz="2000" dirty="0"/>
              <a:t>还是肉眼可以直接读出的文本，这个有变化了，它实质是发送了一个用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请求发送</a:t>
            </a:r>
            <a:r>
              <a:rPr lang="en-US" altLang="zh-CN" sz="2000" dirty="0"/>
              <a:t>RMI</a:t>
            </a:r>
            <a:r>
              <a:rPr lang="zh-CN" altLang="en-US" sz="2000" dirty="0"/>
              <a:t>。这个过程在原理上相当于在第</a:t>
            </a:r>
            <a:r>
              <a:rPr lang="en-US" altLang="zh-CN" sz="2000" dirty="0"/>
              <a:t>2</a:t>
            </a:r>
            <a:r>
              <a:rPr lang="zh-CN" altLang="en-US" sz="2000" dirty="0"/>
              <a:t>个的基础上套了一层 </a:t>
            </a:r>
            <a:r>
              <a:rPr lang="en-US" altLang="zh-CN" sz="2000" dirty="0" err="1"/>
              <a:t>MarshalledInvocation</a:t>
            </a:r>
            <a:r>
              <a:rPr lang="zh-CN" altLang="en-US" sz="2000" dirty="0"/>
              <a:t>调用。稍微介绍下 </a:t>
            </a:r>
            <a:r>
              <a:rPr lang="en-US" altLang="zh-CN" sz="2000" dirty="0" err="1"/>
              <a:t>MarshalledInvocation</a:t>
            </a:r>
            <a:r>
              <a:rPr lang="zh-CN" altLang="en-US" sz="2000" dirty="0"/>
              <a:t>。 </a:t>
            </a:r>
            <a:r>
              <a:rPr lang="en-US" altLang="zh-CN" sz="2000" dirty="0"/>
              <a:t>Java</a:t>
            </a:r>
            <a:r>
              <a:rPr lang="zh-CN" altLang="en-US" sz="2000" dirty="0"/>
              <a:t>里，可以方便地把一次方法调用用一个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类描述下来，随后再编译后字节码通过网络发送，服务端收到请求后，再解析这个字节码里的调用信息。这里，最终又把请求转给了 </a:t>
            </a:r>
            <a:r>
              <a:rPr lang="en-US" altLang="zh-CN" sz="2000" dirty="0" err="1"/>
              <a:t>BSHDeployer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，  </a:t>
            </a:r>
            <a:r>
              <a:rPr lang="en-US" altLang="zh-CN" sz="2000" dirty="0"/>
              <a:t>invoker/</a:t>
            </a:r>
            <a:r>
              <a:rPr lang="en-US" altLang="zh-CN" sz="2000" dirty="0" err="1"/>
              <a:t>JMXInvokerServlet</a:t>
            </a:r>
            <a:r>
              <a:rPr lang="en-US" altLang="zh-CN" sz="2000" dirty="0"/>
              <a:t> +application/</a:t>
            </a:r>
            <a:r>
              <a:rPr lang="en-US" altLang="zh-CN" sz="2000" dirty="0" err="1"/>
              <a:t>x-java-serialized-object;class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org.jboss.invocation.MarshalledInvocation</a:t>
            </a:r>
            <a:r>
              <a:rPr lang="en-US" altLang="zh-CN" sz="2000" dirty="0"/>
              <a:t> + </a:t>
            </a:r>
            <a:r>
              <a:rPr lang="en-US" altLang="zh-CN" sz="2000" dirty="0" err="1"/>
              <a:t>MainDeployer</a:t>
            </a:r>
            <a:r>
              <a:rPr lang="zh-CN" altLang="en-US" sz="2000" dirty="0"/>
              <a:t>。回到这些天爆出的利用方式（</a:t>
            </a:r>
            <a:r>
              <a:rPr lang="en-US" altLang="zh-CN" sz="2000" dirty="0"/>
              <a:t>http://www.exploit-db.com/exploits/28713/</a:t>
            </a:r>
            <a:r>
              <a:rPr lang="zh-CN" altLang="en-US" sz="2000" dirty="0"/>
              <a:t>）了。 这种方式跟第</a:t>
            </a:r>
            <a:r>
              <a:rPr lang="en-US" altLang="zh-CN" sz="2000" dirty="0"/>
              <a:t>4</a:t>
            </a:r>
            <a:r>
              <a:rPr lang="zh-CN" altLang="en-US" sz="2000" dirty="0"/>
              <a:t>种类似，不同体现在</a:t>
            </a:r>
            <a:r>
              <a:rPr lang="en-US" altLang="zh-CN" sz="2000" dirty="0" err="1"/>
              <a:t>MainDeployer</a:t>
            </a:r>
            <a:r>
              <a:rPr lang="zh-CN" altLang="en-US" sz="2000" dirty="0"/>
              <a:t>。上面第</a:t>
            </a:r>
            <a:r>
              <a:rPr lang="en-US" altLang="zh-CN" sz="2000" dirty="0"/>
              <a:t>4</a:t>
            </a:r>
            <a:r>
              <a:rPr lang="zh-CN" altLang="en-US" sz="2000" dirty="0"/>
              <a:t>种用</a:t>
            </a:r>
            <a:r>
              <a:rPr lang="en-US" altLang="zh-CN" sz="2000" dirty="0" err="1"/>
              <a:t>BSHDeployer</a:t>
            </a:r>
            <a:r>
              <a:rPr lang="zh-CN" altLang="en-US" sz="2000" dirty="0"/>
              <a:t>时， </a:t>
            </a:r>
            <a:r>
              <a:rPr lang="en-US" altLang="zh-CN" sz="2000" dirty="0" err="1"/>
              <a:t>webshell</a:t>
            </a:r>
            <a:r>
              <a:rPr lang="zh-CN" altLang="en-US" sz="2000" dirty="0"/>
              <a:t>全部内容可以在请求中传送，而</a:t>
            </a:r>
            <a:r>
              <a:rPr lang="en-US" altLang="zh-CN" sz="2000" dirty="0" err="1"/>
              <a:t>MainDeployer</a:t>
            </a:r>
            <a:r>
              <a:rPr lang="zh-CN" altLang="en-US" sz="2000" dirty="0"/>
              <a:t>就不行了， 它需要一个指向远程</a:t>
            </a:r>
            <a:r>
              <a:rPr lang="en-US" altLang="zh-CN" sz="2000" dirty="0"/>
              <a:t>war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MainDeployer</a:t>
            </a:r>
            <a:r>
              <a:rPr lang="zh-CN" altLang="en-US" sz="2000" dirty="0"/>
              <a:t>把这个</a:t>
            </a:r>
            <a:r>
              <a:rPr lang="en-US" altLang="zh-CN" sz="2000" dirty="0"/>
              <a:t>war</a:t>
            </a:r>
            <a:r>
              <a:rPr lang="zh-CN" altLang="en-US" sz="2000" dirty="0"/>
              <a:t>下载下来后，再正常地部署。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404664"/>
            <a:ext cx="10972800" cy="346050"/>
          </a:xfrm>
        </p:spPr>
        <p:txBody>
          <a:bodyPr/>
          <a:lstStyle/>
          <a:p>
            <a:r>
              <a:rPr lang="en-US" altLang="zh-CN" sz="3600" dirty="0" err="1"/>
              <a:t>Jboss</a:t>
            </a:r>
            <a:r>
              <a:rPr lang="en-US" altLang="zh-CN" sz="3600" dirty="0"/>
              <a:t> </a:t>
            </a:r>
            <a:r>
              <a:rPr lang="zh-CN" altLang="en-US" sz="3600" dirty="0"/>
              <a:t>的漏洞利用与防范 </a:t>
            </a:r>
            <a:r>
              <a:rPr lang="en-US" altLang="zh-CN" sz="3600" dirty="0"/>
              <a:t>__</a:t>
            </a:r>
            <a:r>
              <a:rPr lang="en-US" altLang="zh-CN" sz="1400" dirty="0" err="1">
                <a:solidFill>
                  <a:srgbClr val="FF0000"/>
                </a:solidFill>
              </a:rPr>
              <a:t>JMXInvokerServlet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jmx</a:t>
            </a:r>
            <a:r>
              <a:rPr lang="en-US" altLang="zh-CN" sz="14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400" dirty="0">
                <a:solidFill>
                  <a:srgbClr val="FF0000"/>
                </a:solidFill>
              </a:rPr>
              <a:t>漏洞利用与防范 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JBoss</a:t>
            </a:r>
            <a:r>
              <a:rPr lang="zh-CN" altLang="en-US" dirty="0"/>
              <a:t>漏洞的利用本质上是创建一个</a:t>
            </a:r>
            <a:r>
              <a:rPr lang="en-US" altLang="zh-CN" dirty="0" err="1"/>
              <a:t>webshell</a:t>
            </a:r>
            <a:r>
              <a:rPr lang="zh-CN" altLang="en-US" dirty="0"/>
              <a:t>，这样它的危害就转化成</a:t>
            </a:r>
            <a:r>
              <a:rPr lang="en-US" altLang="zh-CN" dirty="0" err="1"/>
              <a:t>webshell</a:t>
            </a:r>
            <a:r>
              <a:rPr lang="zh-CN" altLang="en-US" dirty="0"/>
              <a:t>的功能和</a:t>
            </a:r>
            <a:r>
              <a:rPr lang="en-US" altLang="zh-CN" dirty="0" err="1"/>
              <a:t>Jboss</a:t>
            </a:r>
            <a:r>
              <a:rPr lang="zh-CN" altLang="en-US" dirty="0"/>
              <a:t>进程的用户权限。如果放任自流，然后</a:t>
            </a:r>
            <a:r>
              <a:rPr lang="en-US" altLang="zh-CN" dirty="0"/>
              <a:t>… </a:t>
            </a:r>
            <a:r>
              <a:rPr lang="zh-CN" altLang="en-US" dirty="0"/>
              <a:t>就没有然后了。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如何防御？从上面的分析，我们知道，</a:t>
            </a:r>
            <a:r>
              <a:rPr lang="en-US" altLang="zh-CN" dirty="0" err="1"/>
              <a:t>webshell</a:t>
            </a:r>
            <a:r>
              <a:rPr lang="zh-CN" altLang="en-US" dirty="0"/>
              <a:t>的部署过程有两个关键点：找到合适的入口调用合适的服务。顺着这个思路，把用不着的服务统统关掉，尽可能地减少访问入口（或关掉访问入口或加强权限拦截）。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5192" y="188640"/>
            <a:ext cx="10972800" cy="562074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Jboss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的日志审计方法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lvl="1"/>
            <a:endParaRPr kumimoji="1" lang="en-US" altLang="zh-CN" sz="1400" dirty="0"/>
          </a:p>
          <a:p>
            <a:r>
              <a:rPr lang="en-US" altLang="zh-CN" sz="1400" b="1" dirty="0"/>
              <a:t>%a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远端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</a:p>
          <a:p>
            <a:r>
              <a:rPr lang="en-US" altLang="zh-CN" sz="1400" b="1" dirty="0"/>
              <a:t>%A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本地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</a:p>
          <a:p>
            <a:r>
              <a:rPr lang="en-US" altLang="zh-CN" sz="1400" b="1" dirty="0"/>
              <a:t>%b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发送的字节数，不包括</a:t>
            </a:r>
            <a:r>
              <a:rPr lang="en-US" altLang="zh-CN" sz="1400" dirty="0"/>
              <a:t>HTTP</a:t>
            </a:r>
            <a:r>
              <a:rPr lang="zh-CN" altLang="en-US" sz="1400" dirty="0"/>
              <a:t>头，如果为</a:t>
            </a:r>
            <a:r>
              <a:rPr lang="en-US" altLang="zh-CN" sz="1400" dirty="0"/>
              <a:t>0</a:t>
            </a:r>
            <a:r>
              <a:rPr lang="zh-CN" altLang="en-US" sz="1400" dirty="0"/>
              <a:t>，使用</a:t>
            </a:r>
            <a:r>
              <a:rPr lang="en-US" altLang="zh-CN" sz="1400" dirty="0"/>
              <a:t>"</a:t>
            </a:r>
            <a:r>
              <a:rPr lang="zh-CN" altLang="en-US" sz="1400" dirty="0"/>
              <a:t>－</a:t>
            </a:r>
            <a:r>
              <a:rPr lang="en-US" altLang="zh-CN" sz="1400" dirty="0"/>
              <a:t>"</a:t>
            </a:r>
            <a:endParaRPr lang="zh-CN" altLang="en-US" sz="1400" dirty="0"/>
          </a:p>
          <a:p>
            <a:r>
              <a:rPr lang="en-US" altLang="zh-CN" sz="1400" b="1" dirty="0"/>
              <a:t>%B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发送的字节数，不包括</a:t>
            </a:r>
            <a:r>
              <a:rPr lang="en-US" altLang="zh-CN" sz="1400" dirty="0"/>
              <a:t>HTTP</a:t>
            </a:r>
            <a:r>
              <a:rPr lang="zh-CN" altLang="en-US" sz="1400" dirty="0"/>
              <a:t>头</a:t>
            </a:r>
          </a:p>
          <a:p>
            <a:r>
              <a:rPr lang="en-US" altLang="zh-CN" sz="1400" b="1" dirty="0"/>
              <a:t>%h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远端主机名</a:t>
            </a:r>
            <a:r>
              <a:rPr lang="en-US" altLang="zh-CN" sz="1400" dirty="0"/>
              <a:t>(</a:t>
            </a:r>
            <a:r>
              <a:rPr lang="zh-CN" altLang="en-US" sz="1400" dirty="0"/>
              <a:t>如果</a:t>
            </a:r>
            <a:r>
              <a:rPr lang="en-US" altLang="zh-CN" sz="1400" dirty="0" err="1"/>
              <a:t>resolveHost</a:t>
            </a:r>
            <a:r>
              <a:rPr lang="en-US" altLang="zh-CN" sz="1400" dirty="0"/>
              <a:t>=false</a:t>
            </a:r>
            <a:r>
              <a:rPr lang="zh-CN" altLang="en-US" sz="1400" dirty="0"/>
              <a:t>，远端的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地址）</a:t>
            </a:r>
          </a:p>
          <a:p>
            <a:r>
              <a:rPr lang="en-US" altLang="zh-CN" sz="1400" b="1" dirty="0"/>
              <a:t>%H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请求协议</a:t>
            </a:r>
          </a:p>
          <a:p>
            <a:r>
              <a:rPr lang="en-US" altLang="zh-CN" sz="1400" b="1" dirty="0"/>
              <a:t>%l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从</a:t>
            </a:r>
            <a:r>
              <a:rPr lang="en-US" altLang="zh-CN" sz="1400" dirty="0" err="1"/>
              <a:t>identd</a:t>
            </a:r>
            <a:r>
              <a:rPr lang="zh-CN" altLang="en-US" sz="1400" dirty="0"/>
              <a:t>返回的远端逻辑用户名（总是返回 </a:t>
            </a:r>
            <a:r>
              <a:rPr lang="en-US" altLang="zh-CN" sz="1400" dirty="0"/>
              <a:t>'-'</a:t>
            </a:r>
            <a:r>
              <a:rPr lang="zh-CN" altLang="en-US" sz="1400" dirty="0"/>
              <a:t>）</a:t>
            </a:r>
          </a:p>
          <a:p>
            <a:r>
              <a:rPr lang="en-US" altLang="zh-CN" sz="1400" b="1" dirty="0"/>
              <a:t>%m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请求的方法（</a:t>
            </a:r>
            <a:r>
              <a:rPr lang="en-US" altLang="zh-CN" sz="1400" dirty="0"/>
              <a:t>GET</a:t>
            </a:r>
            <a:r>
              <a:rPr lang="zh-CN" altLang="en-US" sz="1400" dirty="0"/>
              <a:t>，</a:t>
            </a:r>
            <a:r>
              <a:rPr lang="en-US" altLang="zh-CN" sz="1400" dirty="0"/>
              <a:t>POST</a:t>
            </a:r>
            <a:r>
              <a:rPr lang="zh-CN" altLang="en-US" sz="1400" dirty="0"/>
              <a:t>，等）</a:t>
            </a:r>
          </a:p>
          <a:p>
            <a:r>
              <a:rPr lang="en-US" altLang="zh-CN" sz="1400" b="1" dirty="0"/>
              <a:t>%p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收到请求的本地端口号</a:t>
            </a:r>
          </a:p>
          <a:p>
            <a:r>
              <a:rPr lang="en-US" altLang="zh-CN" sz="1400" b="1" dirty="0"/>
              <a:t>%q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查询字符串</a:t>
            </a:r>
            <a:r>
              <a:rPr lang="en-US" altLang="zh-CN" sz="1400" dirty="0"/>
              <a:t>(</a:t>
            </a:r>
            <a:r>
              <a:rPr lang="zh-CN" altLang="en-US" sz="1400" dirty="0"/>
              <a:t>如果存在，以 </a:t>
            </a:r>
            <a:r>
              <a:rPr lang="en-US" altLang="zh-CN" sz="1400" dirty="0"/>
              <a:t>'?'</a:t>
            </a:r>
            <a:r>
              <a:rPr lang="zh-CN" altLang="en-US" sz="1400" dirty="0"/>
              <a:t>开始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r>
              <a:rPr lang="en-US" altLang="zh-CN" sz="1400" b="1" dirty="0"/>
              <a:t>%r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请求的第一行，包含了请求的方法和</a:t>
            </a:r>
            <a:r>
              <a:rPr lang="en-US" altLang="zh-CN" sz="1400" dirty="0"/>
              <a:t>URI</a:t>
            </a:r>
            <a:endParaRPr lang="zh-CN" altLang="en-US" sz="1400" dirty="0"/>
          </a:p>
          <a:p>
            <a:r>
              <a:rPr lang="en-US" altLang="zh-CN" sz="1400" b="1" dirty="0"/>
              <a:t>%s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响应的状态码</a:t>
            </a:r>
          </a:p>
          <a:p>
            <a:r>
              <a:rPr lang="en-US" altLang="zh-CN" sz="1400" b="1" dirty="0"/>
              <a:t>%S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用户的</a:t>
            </a:r>
            <a:r>
              <a:rPr lang="en-US" altLang="zh-CN" sz="1400" dirty="0"/>
              <a:t>session ID</a:t>
            </a:r>
            <a:endParaRPr lang="zh-CN" altLang="en-US" sz="1400" dirty="0"/>
          </a:p>
          <a:p>
            <a:r>
              <a:rPr lang="en-US" altLang="zh-CN" sz="1400" b="1" dirty="0"/>
              <a:t>%t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日志和时间，使用通常的</a:t>
            </a:r>
            <a:r>
              <a:rPr lang="en-US" altLang="zh-CN" sz="1400" dirty="0"/>
              <a:t>Log</a:t>
            </a:r>
            <a:r>
              <a:rPr lang="zh-CN" altLang="en-US" sz="1400" dirty="0"/>
              <a:t>格式</a:t>
            </a:r>
          </a:p>
          <a:p>
            <a:r>
              <a:rPr lang="en-US" altLang="zh-CN" sz="1400" b="1" dirty="0"/>
              <a:t>%u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认证以后的远端用户（如果存在的话，否则为</a:t>
            </a:r>
            <a:r>
              <a:rPr lang="en-US" altLang="zh-CN" sz="1400" dirty="0"/>
              <a:t>'-'</a:t>
            </a:r>
            <a:r>
              <a:rPr lang="zh-CN" altLang="en-US" sz="1400" dirty="0"/>
              <a:t>）</a:t>
            </a:r>
          </a:p>
          <a:p>
            <a:r>
              <a:rPr lang="en-US" altLang="zh-CN" sz="1400" b="1" dirty="0"/>
              <a:t>%U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请求的</a:t>
            </a:r>
            <a:r>
              <a:rPr lang="en-US" altLang="zh-CN" sz="1400" dirty="0"/>
              <a:t>URI</a:t>
            </a:r>
            <a:r>
              <a:rPr lang="zh-CN" altLang="en-US" sz="1400" dirty="0"/>
              <a:t>路径</a:t>
            </a:r>
          </a:p>
          <a:p>
            <a:r>
              <a:rPr lang="en-US" altLang="zh-CN" sz="1400" b="1" dirty="0"/>
              <a:t>%v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本地服务器的名称</a:t>
            </a:r>
          </a:p>
          <a:p>
            <a:r>
              <a:rPr lang="en-US" altLang="zh-CN" sz="1400" b="1" dirty="0"/>
              <a:t>%D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处理请求的时间，以毫秒为单位</a:t>
            </a:r>
          </a:p>
          <a:p>
            <a:r>
              <a:rPr lang="en-US" altLang="zh-CN" sz="1400" b="1" dirty="0"/>
              <a:t>%T</a:t>
            </a:r>
            <a:r>
              <a:rPr lang="zh-CN" altLang="en-US" sz="1400" dirty="0"/>
              <a:t> </a:t>
            </a:r>
            <a:r>
              <a:rPr lang="en-US" altLang="zh-CN" sz="1400" dirty="0"/>
              <a:t>- </a:t>
            </a:r>
            <a:r>
              <a:rPr lang="zh-CN" altLang="en-US" sz="1400" dirty="0"/>
              <a:t>处理请求的时间，以秒为单位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8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119336" y="5572125"/>
            <a:ext cx="48974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北京谷安天下科技有限公司</a:t>
            </a:r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谷安天下公司主页：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www.gooann.com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谷安培训教育网页：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http://px.gooann.com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安全意识产品网页：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http://sectv.gooann.com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产品解决方案网页：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http://product.gooann.com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谷安信息安全商城：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http://gooannpx.taobao.com</a:t>
            </a:r>
          </a:p>
          <a:p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888" y="2133600"/>
            <a:ext cx="690926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THANK YOU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FOR YOUR ATTENTION!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9264823" y="18891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联系我们  </a:t>
            </a:r>
            <a:r>
              <a:rPr lang="en-US" altLang="zh-CN" dirty="0">
                <a:latin typeface="Calibri" panose="020F0502020204030204" pitchFamily="34" charset="0"/>
              </a:rPr>
              <a:t>400 070 6887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3338" y="2082800"/>
            <a:ext cx="24431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Arial" pitchFamily="34" charset="0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800" dirty="0"/>
              <a:t>知识子域</a:t>
            </a:r>
            <a:r>
              <a:rPr lang="en-US" altLang="zh-CN" sz="2800" dirty="0"/>
              <a:t>:</a:t>
            </a: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 </a:t>
            </a:r>
            <a:endParaRPr lang="en-US" altLang="zh-CN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了解设置 </a:t>
            </a:r>
            <a:r>
              <a:rPr lang="en-US" altLang="zh-CN" sz="2400" dirty="0" err="1"/>
              <a:t>jmx</a:t>
            </a:r>
            <a:r>
              <a:rPr lang="en-US" altLang="zh-CN" sz="2400" dirty="0"/>
              <a:t>-console/web-console </a:t>
            </a:r>
            <a:r>
              <a:rPr lang="zh-CN" altLang="en-US" sz="2400" dirty="0"/>
              <a:t>密码的方法 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了解开启日志功能的方法 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了解设置通讯协议，开启 </a:t>
            </a:r>
            <a:r>
              <a:rPr lang="en-US" altLang="zh-CN" sz="2400" dirty="0"/>
              <a:t>HTTPS </a:t>
            </a:r>
            <a:r>
              <a:rPr lang="zh-CN" altLang="en-US" sz="2400" dirty="0"/>
              <a:t>访问 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了解修改 </a:t>
            </a:r>
            <a:r>
              <a:rPr lang="en-US" altLang="zh-CN" sz="2400" dirty="0"/>
              <a:t>Web </a:t>
            </a:r>
            <a:r>
              <a:rPr lang="zh-CN" altLang="en-US" sz="2400" dirty="0"/>
              <a:t>的访问端口 </a:t>
            </a:r>
          </a:p>
        </p:txBody>
      </p:sp>
    </p:spTree>
    <p:extLst>
      <p:ext uri="{BB962C8B-B14F-4D97-AF65-F5344CB8AC3E}">
        <p14:creationId xmlns:p14="http://schemas.microsoft.com/office/powerpoint/2010/main" val="1659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了解设置 </a:t>
            </a:r>
            <a:r>
              <a:rPr lang="en-US" altLang="zh-CN" sz="1800" dirty="0" err="1">
                <a:solidFill>
                  <a:srgbClr val="FF0000"/>
                </a:solidFill>
              </a:rPr>
              <a:t>jmx</a:t>
            </a:r>
            <a:r>
              <a:rPr lang="en-US" altLang="zh-CN" sz="18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1800" dirty="0">
                <a:solidFill>
                  <a:srgbClr val="FF0000"/>
                </a:solidFill>
              </a:rPr>
              <a:t>密码的方法 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sz="1800" b="1" dirty="0"/>
              <a:t>简介</a:t>
            </a:r>
            <a:endParaRPr lang="zh-CN" altLang="en-US" sz="1800" dirty="0"/>
          </a:p>
          <a:p>
            <a:r>
              <a:rPr lang="en-US" altLang="zh-CN" sz="1800" dirty="0" err="1"/>
              <a:t>JBoss</a:t>
            </a:r>
            <a:r>
              <a:rPr lang="zh-CN" altLang="en-US" sz="1800" dirty="0"/>
              <a:t>是一个运行</a:t>
            </a:r>
            <a:r>
              <a:rPr lang="en-US" altLang="zh-CN" sz="1800" dirty="0"/>
              <a:t>EJB</a:t>
            </a:r>
            <a:r>
              <a:rPr lang="zh-CN" altLang="en-US" sz="1800" dirty="0"/>
              <a:t>的</a:t>
            </a:r>
            <a:r>
              <a:rPr lang="en-US" altLang="zh-CN" sz="1800" dirty="0"/>
              <a:t>J2EE</a:t>
            </a:r>
            <a:r>
              <a:rPr lang="zh-CN" altLang="en-US" sz="1800" dirty="0"/>
              <a:t>应用服务器。它是开放源代码的项目，遵循最新的</a:t>
            </a:r>
            <a:r>
              <a:rPr lang="en-US" altLang="zh-CN" sz="1800" dirty="0"/>
              <a:t>J2EE</a:t>
            </a:r>
            <a:r>
              <a:rPr lang="zh-CN" altLang="en-US" sz="1800" dirty="0"/>
              <a:t>规范。从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项目开始至今，它已经从一个</a:t>
            </a:r>
            <a:r>
              <a:rPr lang="en-US" altLang="zh-CN" sz="1800" dirty="0"/>
              <a:t>EJB</a:t>
            </a:r>
            <a:r>
              <a:rPr lang="zh-CN" altLang="en-US" sz="1800" dirty="0"/>
              <a:t>容器发展成为一个基于的</a:t>
            </a:r>
            <a:r>
              <a:rPr lang="en-US" altLang="zh-CN" sz="1800" dirty="0"/>
              <a:t>J2EE</a:t>
            </a:r>
            <a:r>
              <a:rPr lang="zh-CN" altLang="en-US" sz="1800" dirty="0"/>
              <a:t>的一个</a:t>
            </a:r>
            <a:r>
              <a:rPr lang="en-US" altLang="zh-CN" sz="1800" dirty="0"/>
              <a:t>web 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(operating system for web)</a:t>
            </a:r>
            <a:r>
              <a:rPr lang="zh-CN" altLang="en-US" sz="1800" dirty="0"/>
              <a:t>，它体现了</a:t>
            </a:r>
            <a:r>
              <a:rPr lang="en-US" altLang="zh-CN" sz="1800" dirty="0"/>
              <a:t>J2EE</a:t>
            </a:r>
            <a:r>
              <a:rPr lang="zh-CN" altLang="en-US" sz="1800" dirty="0"/>
              <a:t>规范中最新的技术。无论是学习还是应用，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为我们提供了一个非常优秀的平台。</a:t>
            </a:r>
          </a:p>
          <a:p>
            <a:r>
              <a:rPr lang="en-US" altLang="zh-CN" sz="1800" dirty="0" err="1"/>
              <a:t>JBoss</a:t>
            </a:r>
            <a:r>
              <a:rPr lang="zh-CN" altLang="en-US" sz="1800" dirty="0"/>
              <a:t>是一个管理</a:t>
            </a:r>
            <a:r>
              <a:rPr lang="en-US" altLang="zh-CN" sz="1800" dirty="0"/>
              <a:t>EJB</a:t>
            </a:r>
            <a:r>
              <a:rPr lang="zh-CN" altLang="en-US" sz="1800" dirty="0"/>
              <a:t>的容器和服务器，支持</a:t>
            </a:r>
            <a:r>
              <a:rPr lang="en-US" altLang="zh-CN" sz="1800" dirty="0"/>
              <a:t>EJB 1.1</a:t>
            </a:r>
            <a:r>
              <a:rPr lang="zh-CN" altLang="en-US" sz="1800" dirty="0"/>
              <a:t>、</a:t>
            </a:r>
            <a:r>
              <a:rPr lang="en-US" altLang="zh-CN" sz="1800" dirty="0"/>
              <a:t>EJB 2.0</a:t>
            </a:r>
            <a:r>
              <a:rPr lang="zh-CN" altLang="en-US" sz="1800" dirty="0"/>
              <a:t>和</a:t>
            </a:r>
            <a:r>
              <a:rPr lang="en-US" altLang="zh-CN" sz="1800" dirty="0"/>
              <a:t>EJB3.0</a:t>
            </a:r>
            <a:r>
              <a:rPr lang="zh-CN" altLang="en-US" sz="1800" dirty="0"/>
              <a:t>的规范。但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核心服务不包括支持</a:t>
            </a:r>
            <a:r>
              <a:rPr lang="en-US" altLang="zh-CN" sz="1800" dirty="0"/>
              <a:t>servlet/JSP</a:t>
            </a:r>
            <a:r>
              <a:rPr lang="zh-CN" altLang="en-US" sz="1800" dirty="0"/>
              <a:t>的</a:t>
            </a:r>
            <a:r>
              <a:rPr lang="en-US" altLang="zh-CN" sz="1800" dirty="0"/>
              <a:t>WEB</a:t>
            </a:r>
            <a:r>
              <a:rPr lang="zh-CN" altLang="en-US" sz="1800" dirty="0"/>
              <a:t>容器，一般与</a:t>
            </a:r>
            <a:r>
              <a:rPr lang="en-US" altLang="zh-CN" sz="1800" dirty="0"/>
              <a:t>Tomcat</a:t>
            </a:r>
            <a:r>
              <a:rPr lang="zh-CN" altLang="en-US" sz="1800" dirty="0"/>
              <a:t>或</a:t>
            </a:r>
            <a:r>
              <a:rPr lang="en-US" altLang="zh-CN" sz="1800" dirty="0"/>
              <a:t>Jetty</a:t>
            </a:r>
            <a:r>
              <a:rPr lang="zh-CN" altLang="en-US" sz="1800" dirty="0"/>
              <a:t>绑定使用。</a:t>
            </a:r>
          </a:p>
          <a:p>
            <a:r>
              <a:rPr lang="en-US" altLang="zh-CN" sz="1800" dirty="0" err="1"/>
              <a:t>JBoss</a:t>
            </a:r>
            <a:r>
              <a:rPr lang="zh-CN" altLang="en-US" sz="1800" dirty="0"/>
              <a:t>具有如下优点：</a:t>
            </a:r>
            <a:br>
              <a:rPr lang="zh-CN" altLang="en-US" sz="1800" dirty="0"/>
            </a:b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是免费的</a:t>
            </a:r>
            <a:r>
              <a:rPr lang="en-US" altLang="zh-CN" sz="1800" dirty="0"/>
              <a:t>,</a:t>
            </a:r>
            <a:r>
              <a:rPr lang="zh-CN" altLang="en-US" sz="1800" dirty="0"/>
              <a:t>开放源代码</a:t>
            </a:r>
            <a:r>
              <a:rPr lang="en-US" altLang="zh-CN" sz="1800" dirty="0"/>
              <a:t>J2EE</a:t>
            </a:r>
            <a:r>
              <a:rPr lang="zh-CN" altLang="en-US" sz="1800" dirty="0"/>
              <a:t>的实现</a:t>
            </a:r>
            <a:r>
              <a:rPr lang="en-US" altLang="zh-CN" sz="1800" dirty="0"/>
              <a:t>,</a:t>
            </a:r>
            <a:r>
              <a:rPr lang="zh-CN" altLang="en-US" sz="1800" dirty="0"/>
              <a:t>通过</a:t>
            </a:r>
            <a:r>
              <a:rPr lang="en-US" altLang="zh-CN" sz="1800" dirty="0"/>
              <a:t>LGPL</a:t>
            </a:r>
            <a:r>
              <a:rPr lang="zh-CN" altLang="en-US" sz="1800" dirty="0"/>
              <a:t>许可证进行发布</a:t>
            </a:r>
            <a:r>
              <a:rPr lang="en-US" altLang="zh-CN" sz="1800" dirty="0"/>
              <a:t>.</a:t>
            </a:r>
            <a:r>
              <a:rPr lang="zh-CN" altLang="en-US" sz="1800" dirty="0"/>
              <a:t>但同时也有闭源的</a:t>
            </a:r>
            <a:r>
              <a:rPr lang="en-US" altLang="zh-CN" sz="1800" dirty="0"/>
              <a:t>,</a:t>
            </a:r>
            <a:r>
              <a:rPr lang="zh-CN" altLang="en-US" sz="1800" dirty="0"/>
              <a:t>开源和闭源流入流出的不是同一途径。　　</a:t>
            </a:r>
            <a:br>
              <a:rPr lang="zh-CN" altLang="en-US" sz="1800" dirty="0"/>
            </a:br>
            <a:r>
              <a:rPr lang="en-US" altLang="zh-CN" sz="1800" dirty="0"/>
              <a:t>2</a:t>
            </a:r>
            <a:r>
              <a:rPr lang="zh-CN" altLang="en-US" sz="1800" dirty="0"/>
              <a:t>、 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需要的内存和硬盘空间比较小。　　</a:t>
            </a:r>
            <a:br>
              <a:rPr lang="zh-CN" altLang="en-US" sz="1800" dirty="0"/>
            </a:br>
            <a:r>
              <a:rPr lang="en-US" altLang="zh-CN" sz="1800" dirty="0"/>
              <a:t>3</a:t>
            </a:r>
            <a:r>
              <a:rPr lang="zh-CN" altLang="en-US" sz="1800" dirty="0"/>
              <a:t>、安装便捷：解压后</a:t>
            </a:r>
            <a:r>
              <a:rPr lang="en-US" altLang="zh-CN" sz="1800" dirty="0"/>
              <a:t>,</a:t>
            </a:r>
            <a:r>
              <a:rPr lang="zh-CN" altLang="en-US" sz="1800" dirty="0"/>
              <a:t>只需配置一些环境变量即可。　　</a:t>
            </a:r>
            <a:br>
              <a:rPr lang="zh-CN" altLang="en-US" sz="1800" dirty="0"/>
            </a:b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支持</a:t>
            </a:r>
            <a:r>
              <a:rPr lang="en-US" altLang="zh-CN" sz="1800" dirty="0"/>
              <a:t>"</a:t>
            </a:r>
            <a:r>
              <a:rPr lang="zh-CN" altLang="en-US" sz="1800" dirty="0"/>
              <a:t>热部署</a:t>
            </a:r>
            <a:r>
              <a:rPr lang="en-US" altLang="zh-CN" sz="1800" dirty="0"/>
              <a:t>"</a:t>
            </a:r>
            <a:r>
              <a:rPr lang="zh-CN" altLang="en-US" sz="1800" dirty="0"/>
              <a:t>，部署</a:t>
            </a:r>
            <a:r>
              <a:rPr lang="en-US" altLang="zh-CN" sz="1800" dirty="0"/>
              <a:t>BEAN</a:t>
            </a:r>
            <a:r>
              <a:rPr lang="zh-CN" altLang="en-US" sz="1800" dirty="0"/>
              <a:t>时</a:t>
            </a:r>
            <a:r>
              <a:rPr lang="en-US" altLang="zh-CN" sz="1800" dirty="0"/>
              <a:t>,</a:t>
            </a:r>
            <a:r>
              <a:rPr lang="zh-CN" altLang="en-US" sz="1800" dirty="0"/>
              <a:t>只拷贝</a:t>
            </a:r>
            <a:r>
              <a:rPr lang="en-US" altLang="zh-CN" sz="1800" dirty="0"/>
              <a:t>BEAN</a:t>
            </a:r>
            <a:r>
              <a:rPr lang="zh-CN" altLang="en-US" sz="1800" dirty="0"/>
              <a:t>的</a:t>
            </a:r>
            <a:r>
              <a:rPr lang="en-US" altLang="zh-CN" sz="1800" dirty="0"/>
              <a:t>JAR</a:t>
            </a:r>
            <a:r>
              <a:rPr lang="zh-CN" altLang="en-US" sz="1800" dirty="0"/>
              <a:t>文件到部署路径下即可自动加载它</a:t>
            </a:r>
            <a:r>
              <a:rPr lang="en-US" altLang="zh-CN" sz="1800" dirty="0"/>
              <a:t>,</a:t>
            </a:r>
            <a:r>
              <a:rPr lang="zh-CN" altLang="en-US" sz="1800" dirty="0"/>
              <a:t>如果有改动</a:t>
            </a:r>
            <a:r>
              <a:rPr lang="en-US" altLang="zh-CN" sz="1800" dirty="0"/>
              <a:t>,</a:t>
            </a:r>
            <a:r>
              <a:rPr lang="zh-CN" altLang="en-US" sz="1800" dirty="0"/>
              <a:t>也会自动更新</a:t>
            </a:r>
            <a:br>
              <a:rPr lang="zh-CN" altLang="en-US" sz="1800" dirty="0"/>
            </a:br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服务器在同一个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虚拟机中运行</a:t>
            </a:r>
            <a:r>
              <a:rPr lang="en-US" altLang="zh-CN" sz="1800" dirty="0"/>
              <a:t>,Servlet</a:t>
            </a:r>
            <a:r>
              <a:rPr lang="zh-CN" altLang="en-US" sz="1800" dirty="0"/>
              <a:t>调用</a:t>
            </a:r>
            <a:r>
              <a:rPr lang="en-US" altLang="zh-CN" sz="1800" dirty="0"/>
              <a:t>EJB</a:t>
            </a:r>
            <a:r>
              <a:rPr lang="zh-CN" altLang="en-US" sz="1800" dirty="0"/>
              <a:t>不经过网络</a:t>
            </a:r>
            <a:r>
              <a:rPr lang="en-US" altLang="zh-CN" sz="1800" dirty="0"/>
              <a:t>,</a:t>
            </a:r>
            <a:r>
              <a:rPr lang="zh-CN" altLang="en-US" sz="1800" dirty="0"/>
              <a:t>从而大大提高运行效率</a:t>
            </a:r>
            <a:r>
              <a:rPr lang="en-US" altLang="zh-CN" sz="1800" dirty="0"/>
              <a:t>,</a:t>
            </a:r>
            <a:r>
              <a:rPr lang="zh-CN" altLang="en-US" sz="1800" dirty="0"/>
              <a:t>提升安全性能</a:t>
            </a:r>
            <a:br>
              <a:rPr lang="zh-CN" altLang="en-US" sz="1800" dirty="0"/>
            </a:br>
            <a:r>
              <a:rPr lang="en-US" altLang="zh-CN" sz="1800" dirty="0"/>
              <a:t>6</a:t>
            </a:r>
            <a:r>
              <a:rPr lang="zh-CN" altLang="en-US" sz="1800" dirty="0"/>
              <a:t>、用户可以直接实施</a:t>
            </a:r>
            <a:r>
              <a:rPr lang="en-US" altLang="zh-CN" sz="1800" dirty="0"/>
              <a:t>J2EE-EAR</a:t>
            </a:r>
            <a:r>
              <a:rPr lang="zh-CN" altLang="en-US" sz="1800" dirty="0"/>
              <a:t>，而不是以前分别实施</a:t>
            </a:r>
            <a:r>
              <a:rPr lang="en-US" altLang="zh-CN" sz="1800" dirty="0"/>
              <a:t>EJB- JAR</a:t>
            </a:r>
            <a:r>
              <a:rPr lang="zh-CN" altLang="en-US" sz="1800" dirty="0"/>
              <a:t>和</a:t>
            </a:r>
            <a:r>
              <a:rPr lang="en-US" altLang="zh-CN" sz="1800" dirty="0"/>
              <a:t>Web-WAR</a:t>
            </a:r>
            <a:r>
              <a:rPr lang="zh-CN" altLang="en-US" sz="1800" dirty="0"/>
              <a:t>，非常方便。　　</a:t>
            </a:r>
            <a:br>
              <a:rPr lang="zh-CN" altLang="en-US" sz="1800" dirty="0"/>
            </a:br>
            <a:r>
              <a:rPr lang="en-US" altLang="zh-CN" sz="1800" dirty="0"/>
              <a:t>7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支持集群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/>
              <a:t>http://blog.csdn.net/wqiancangq/article/details/48137697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0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b="1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   </a:t>
            </a:r>
            <a:r>
              <a:rPr kumimoji="1" lang="en-US" altLang="zh-CN" sz="3200" b="1" dirty="0"/>
              <a:t>JBOSS</a:t>
            </a:r>
            <a:r>
              <a:rPr kumimoji="1" lang="zh-CN" altLang="en-US" sz="3200" b="1" dirty="0"/>
              <a:t>的部署</a:t>
            </a: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安装</a:t>
            </a:r>
            <a:r>
              <a:rPr lang="en-US" altLang="zh-CN" b="1" dirty="0"/>
              <a:t>JDK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配置环境变量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933176-9D21-4144-8D0E-70066B46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76872"/>
            <a:ext cx="8800000" cy="15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182923-C792-4686-8FB8-451B52E5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4941168"/>
            <a:ext cx="594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b="1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   </a:t>
            </a:r>
            <a:r>
              <a:rPr kumimoji="1" lang="en-US" altLang="zh-CN" sz="3200" b="1" dirty="0"/>
              <a:t>JBOSS</a:t>
            </a:r>
            <a:r>
              <a:rPr kumimoji="1" lang="zh-CN" altLang="en-US" sz="3200" b="1" dirty="0"/>
              <a:t>的部署</a:t>
            </a: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r>
              <a:rPr kumimoji="1" lang="zh-CN" altLang="en-US" sz="3200" b="1" dirty="0"/>
              <a:t>配置配置文件</a:t>
            </a: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ADA3B-0FFD-43C0-988C-DF2D9BBA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348880"/>
            <a:ext cx="7458075" cy="923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AB8E18-60E5-4B4C-90A4-2E984FB0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395182"/>
            <a:ext cx="90868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b="1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   </a:t>
            </a:r>
            <a:r>
              <a:rPr kumimoji="1" lang="en-US" altLang="zh-CN" sz="3200" b="1" dirty="0"/>
              <a:t>JBOSS</a:t>
            </a:r>
            <a:r>
              <a:rPr kumimoji="1" lang="zh-CN" altLang="en-US" sz="3200" b="1" dirty="0"/>
              <a:t>的部署</a:t>
            </a: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r>
              <a:rPr kumimoji="1" lang="zh-CN" altLang="en-US" sz="3200" b="1" dirty="0"/>
              <a:t>启动</a:t>
            </a:r>
            <a:r>
              <a:rPr kumimoji="1" lang="en-US" altLang="zh-CN" sz="3200" b="1" dirty="0"/>
              <a:t>JBOSS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A2DBE4-C614-4C77-9B95-D609E55B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802906"/>
            <a:ext cx="9666918" cy="32889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EE4FF-560F-4583-AC55-2284858F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110"/>
            <a:ext cx="12192000" cy="13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C5120-1A2E-4BEC-9DC2-A9D8BA10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301066"/>
            <a:ext cx="9085714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6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 err="1"/>
              <a:t>Jboss</a:t>
            </a:r>
            <a:r>
              <a:rPr lang="en-US" altLang="zh-CN" sz="2800" dirty="0"/>
              <a:t> </a:t>
            </a:r>
            <a:r>
              <a:rPr lang="zh-CN" altLang="en-US" sz="2800" dirty="0"/>
              <a:t>的安全设置</a:t>
            </a:r>
            <a:r>
              <a:rPr lang="en-US" altLang="zh-CN" sz="20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密码的方法 </a:t>
            </a:r>
            <a:endParaRPr lang="en-US" altLang="zh-CN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设置 </a:t>
            </a:r>
            <a:r>
              <a:rPr lang="en-US" altLang="zh-CN" sz="2000" dirty="0" err="1">
                <a:solidFill>
                  <a:srgbClr val="FF0000"/>
                </a:solidFill>
              </a:rPr>
              <a:t>jmx</a:t>
            </a:r>
            <a:r>
              <a:rPr lang="en-US" altLang="zh-CN" sz="2000" dirty="0">
                <a:solidFill>
                  <a:srgbClr val="FF0000"/>
                </a:solidFill>
              </a:rPr>
              <a:t>-console/web-console </a:t>
            </a:r>
            <a:r>
              <a:rPr lang="zh-CN" altLang="en-US" sz="2000" dirty="0">
                <a:solidFill>
                  <a:srgbClr val="FF0000"/>
                </a:solidFill>
              </a:rPr>
              <a:t>密码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20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ts val="2300"/>
              </a:lnSpc>
              <a:buNone/>
            </a:pPr>
            <a:endParaRPr kumimoji="1"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A6AC49-89C1-4045-815F-4C6AF0F8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006872"/>
            <a:ext cx="4634685" cy="5221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CCE086-C303-4087-B2BD-18621A31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76872"/>
            <a:ext cx="5700664" cy="3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23590</TotalTime>
  <Words>1092</Words>
  <Application>Microsoft Office PowerPoint</Application>
  <PresentationFormat>宽屏</PresentationFormat>
  <Paragraphs>358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Adobe 黑体 Std R</vt:lpstr>
      <vt:lpstr>Arial Unicode MS</vt:lpstr>
      <vt:lpstr>黑体</vt:lpstr>
      <vt:lpstr>华文新魏</vt:lpstr>
      <vt:lpstr>华文中宋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中间件安全   </vt:lpstr>
      <vt:lpstr>4.1.4 Jboss</vt:lpstr>
      <vt:lpstr>知识子域:Jboss 的安全设置 </vt:lpstr>
      <vt:lpstr>Jboss 的安全设置——了解设置 jmx-console/web-console 密码的方法 </vt:lpstr>
      <vt:lpstr>Jboss 的安全设置——了解设置 jmx-console/web-console 密码的方法 </vt:lpstr>
      <vt:lpstr>Jboss 的安全设置——了解设置 jmx-console/web-console 密码的方法 </vt:lpstr>
      <vt:lpstr>Jboss 的安全设置——了解设置 jmx-console/web-console 密码的方法 </vt:lpstr>
      <vt:lpstr>Jboss 的安全设置——了解设置 jmx-console/web-console 密码的方法 </vt:lpstr>
      <vt:lpstr>Jboss 的安全设置——了解设置 jmx-console/web-console 密码的方法 </vt:lpstr>
      <vt:lpstr>Jboss 的安全设置——了解设置 jmx-console/web-console 密码的方法 </vt:lpstr>
      <vt:lpstr>Jboss 的安全设置——了解开启日志功能的方法</vt:lpstr>
      <vt:lpstr>Jboss 的安全设置——了解开启日志功能的方法</vt:lpstr>
      <vt:lpstr>Jboss 的安全设置——了解开启日志功能的方法</vt:lpstr>
      <vt:lpstr>Jboss 的安全设置——了解开启日志功能的方法</vt:lpstr>
      <vt:lpstr>Jboss 的安全设置——了解设置通讯协议，开启 HTTPS 访问 </vt:lpstr>
      <vt:lpstr>Jboss 的安全设置——了解修改 Web 的访问端口</vt:lpstr>
      <vt:lpstr>Jboss 的漏洞利用与防范 __掌握反序列化漏洞对 Jboss 的影响 </vt:lpstr>
      <vt:lpstr>Jboss 的漏洞利用与防范 __JMXInvokerServlet/jmx-console/web-console 漏洞利用与防范  </vt:lpstr>
      <vt:lpstr>Jboss 的漏洞利用与防范 __JMXInvokerServlet/jmx-console/web-console 漏洞利用与防范  </vt:lpstr>
      <vt:lpstr>Jboss 的漏洞利用与防范 __JMXInvokerServlet/jmx-console/web-console 漏洞利用与防范  </vt:lpstr>
      <vt:lpstr>Jboss 的漏洞利用与防范 __JMXInvokerServlet/jmx-console/web-console 漏洞利用与防范  </vt:lpstr>
      <vt:lpstr>Jboss 的漏洞利用与防范 __JMXInvokerServlet/jmx-console/web-console 漏洞利用与防范  </vt:lpstr>
      <vt:lpstr>Jboss 的漏洞利用与防范 __JMXInvokerServlet/jmx-console/web-console 漏洞利用与防范  </vt:lpstr>
      <vt:lpstr> Jboss 的日志审计方法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高智震</cp:lastModifiedBy>
  <cp:revision>2753</cp:revision>
  <dcterms:created xsi:type="dcterms:W3CDTF">2015-08-23T14:03:00Z</dcterms:created>
  <dcterms:modified xsi:type="dcterms:W3CDTF">2018-06-25T08:14:44Z</dcterms:modified>
</cp:coreProperties>
</file>