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256" r:id="rId2"/>
    <p:sldId id="930" r:id="rId3"/>
    <p:sldId id="939" r:id="rId4"/>
    <p:sldId id="931" r:id="rId5"/>
    <p:sldId id="940" r:id="rId6"/>
    <p:sldId id="966" r:id="rId7"/>
    <p:sldId id="941" r:id="rId8"/>
    <p:sldId id="967" r:id="rId9"/>
    <p:sldId id="968" r:id="rId10"/>
    <p:sldId id="942" r:id="rId11"/>
    <p:sldId id="969" r:id="rId12"/>
    <p:sldId id="943" r:id="rId13"/>
    <p:sldId id="970" r:id="rId14"/>
    <p:sldId id="971" r:id="rId15"/>
    <p:sldId id="944" r:id="rId16"/>
    <p:sldId id="945" r:id="rId17"/>
    <p:sldId id="972" r:id="rId18"/>
    <p:sldId id="973" r:id="rId19"/>
    <p:sldId id="974" r:id="rId20"/>
    <p:sldId id="950" r:id="rId21"/>
    <p:sldId id="946" r:id="rId22"/>
    <p:sldId id="975" r:id="rId23"/>
    <p:sldId id="263" r:id="rId2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T" initials="G" lastIdx="2" clrIdx="0">
    <p:extLst>
      <p:ext uri="{19B8F6BF-5375-455C-9EA6-DF929625EA0E}">
        <p15:presenceInfo xmlns:p15="http://schemas.microsoft.com/office/powerpoint/2012/main" userId="G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540694"/>
    <a:srgbClr val="6807B9"/>
    <a:srgbClr val="0000CC"/>
    <a:srgbClr val="64C100"/>
    <a:srgbClr val="A60BFE"/>
    <a:srgbClr val="3D046C"/>
    <a:srgbClr val="FF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4" autoAdjust="0"/>
    <p:restoredTop sz="72131" autoAdjust="0"/>
  </p:normalViewPr>
  <p:slideViewPr>
    <p:cSldViewPr>
      <p:cViewPr varScale="1">
        <p:scale>
          <a:sx n="44" d="100"/>
          <a:sy n="44" d="100"/>
        </p:scale>
        <p:origin x="908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AC351C0-6D6D-4B39-8738-A7C7486B0710}" type="datetimeFigureOut">
              <a:rPr lang="zh-CN" altLang="en-US"/>
              <a:pPr>
                <a:defRPr/>
              </a:pPr>
              <a:t>2018/6/26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4870BEF-24BB-4678-92B8-D9C03FCDED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208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2B6D8C-6458-4548-BD75-3CEE170667F7}" type="slidenum">
              <a:rPr lang="zh-CN" altLang="en-US">
                <a:latin typeface="Calibri" panose="020F0502020204030204" pitchFamily="34" charset="0"/>
              </a:rPr>
              <a:pPr eaLnBrk="1" hangingPunct="1"/>
              <a:t>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39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970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77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86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10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286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20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49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08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481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599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181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269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954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8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13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0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环境，要求</a:t>
            </a:r>
            <a:r>
              <a:rPr lang="en-US" altLang="zh-CN" dirty="0" smtClean="0"/>
              <a:t>1.7.x</a:t>
            </a:r>
          </a:p>
          <a:p>
            <a:r>
              <a:rPr lang="en-US" altLang="zh-CN" dirty="0" smtClean="0"/>
              <a:t>export JAVA_HOME=/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/local/jdk1.7.0_71</a:t>
            </a:r>
          </a:p>
          <a:p>
            <a:r>
              <a:rPr lang="en-US" altLang="zh-CN" dirty="0" smtClean="0"/>
              <a:t>export CLASSPATH=.:$JAVA_HOME/lib/dt.jar:$JAVA_HOME/lib/tools.jar</a:t>
            </a:r>
          </a:p>
          <a:p>
            <a:r>
              <a:rPr lang="en-US" altLang="zh-CN" dirty="0" smtClean="0"/>
              <a:t>export PATH=$JAVA_HOME/bin:$PATH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07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981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72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1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43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957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756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800523" y="274639"/>
            <a:ext cx="781877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9902891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704512" y="274639"/>
            <a:ext cx="0" cy="5851525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33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588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94892"/>
            <a:ext cx="5384800" cy="5131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94890"/>
            <a:ext cx="5384800" cy="51312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98072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836515"/>
            <a:ext cx="5386917" cy="4289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98072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836515"/>
            <a:ext cx="5389033" cy="4289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6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6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ctr"/>
          <a:lstStyle>
            <a:lvl1pPr algn="l">
              <a:defRPr sz="2800" b="1" u="none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86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952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49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980729"/>
            <a:ext cx="10972800" cy="514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8" name="Picture 11" descr="E:\公司素材\公司LOGO\白色透明LOG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6381751"/>
            <a:ext cx="127154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Box 7"/>
          <p:cNvSpPr txBox="1">
            <a:spLocks noChangeArrowheads="1"/>
          </p:cNvSpPr>
          <p:nvPr userDrawn="1"/>
        </p:nvSpPr>
        <p:spPr bwMode="auto">
          <a:xfrm>
            <a:off x="8976321" y="6571954"/>
            <a:ext cx="3202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2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© 2015</a:t>
            </a:r>
            <a:r>
              <a:rPr lang="zh-CN" altLang="en-US" sz="12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谷安天下版权所有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7344139" y="657195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395237E-8500-4FE0-A669-5FCAC893D89F}" type="datetime8">
              <a:rPr lang="en-US" altLang="zh-CN" sz="1100" smtClean="0">
                <a:solidFill>
                  <a:schemeClr val="bg1"/>
                </a:solidFill>
              </a:rPr>
              <a:t>6/26/2018 9:00 AM</a:t>
            </a:fld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2364592" y="6571832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第</a:t>
            </a:r>
            <a:fld id="{37E5D1F4-5835-4861-BEE9-F37CD80E098F}" type="slidenum">
              <a:rPr lang="zh-CN" altLang="en-US" sz="1100" smtClean="0">
                <a:solidFill>
                  <a:schemeClr val="bg1"/>
                </a:solidFill>
              </a:rPr>
              <a:t>‹#›</a:t>
            </a:fld>
            <a:r>
              <a:rPr lang="zh-CN" altLang="en-US" sz="1100" dirty="0">
                <a:solidFill>
                  <a:schemeClr val="bg1"/>
                </a:solidFill>
              </a:rPr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u="none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/eD8B3yCqP38KN8tEd9p7K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ctrTitle"/>
          </p:nvPr>
        </p:nvSpPr>
        <p:spPr>
          <a:xfrm>
            <a:off x="2711451" y="3728369"/>
            <a:ext cx="6804025" cy="1932879"/>
          </a:xfrm>
        </p:spPr>
        <p:txBody>
          <a:bodyPr/>
          <a:lstStyle/>
          <a:p>
            <a:r>
              <a:rPr lang="zh-CN" altLang="en-US" sz="4800" b="1" dirty="0">
                <a:solidFill>
                  <a:srgbClr val="64C100"/>
                </a:solidFill>
                <a:cs typeface="Adobe 黑体 Std R"/>
              </a:rPr>
              <a:t>中间件安全</a:t>
            </a:r>
            <a:r>
              <a:rPr lang="en-US" altLang="zh-CN" sz="4800" b="1" dirty="0">
                <a:solidFill>
                  <a:srgbClr val="64C100"/>
                </a:solidFill>
                <a:cs typeface="Adobe 黑体 Std R"/>
              </a:rPr>
              <a:t/>
            </a:r>
            <a:br>
              <a:rPr lang="en-US" altLang="zh-CN" sz="4800" b="1" dirty="0">
                <a:solidFill>
                  <a:srgbClr val="64C100"/>
                </a:solidFill>
                <a:cs typeface="Adobe 黑体 Std R"/>
              </a:rPr>
            </a:br>
            <a:r>
              <a:rPr lang="zh-CN" altLang="en-US" sz="3600" b="1" dirty="0">
                <a:solidFill>
                  <a:srgbClr val="64C100"/>
                </a:solidFill>
                <a:cs typeface="Adobe 黑体 Std R"/>
              </a:rPr>
              <a:t> </a:t>
            </a:r>
            <a:r>
              <a:rPr lang="en-US" altLang="zh-CN" sz="3600" b="1" dirty="0">
                <a:solidFill>
                  <a:srgbClr val="64C100"/>
                </a:solidFill>
                <a:cs typeface="Adobe 黑体 Std R"/>
              </a:rPr>
              <a:t/>
            </a:r>
            <a:br>
              <a:rPr lang="en-US" altLang="zh-CN" sz="3600" b="1" dirty="0">
                <a:solidFill>
                  <a:srgbClr val="64C100"/>
                </a:solidFill>
                <a:cs typeface="Adobe 黑体 Std R"/>
              </a:rPr>
            </a:br>
            <a:endParaRPr lang="en-US" sz="3600" b="1" dirty="0">
              <a:solidFill>
                <a:srgbClr val="64C100"/>
              </a:solidFill>
              <a:cs typeface="Adobe 黑体 Std R"/>
            </a:endParaRPr>
          </a:p>
        </p:txBody>
      </p:sp>
      <p:pic>
        <p:nvPicPr>
          <p:cNvPr id="13315" name="Picture 4" descr="E:\公司素材\公司LOGO\透明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95251"/>
            <a:ext cx="16510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8"/>
          <p:cNvSpPr>
            <a:spLocks noChangeArrowheads="1"/>
          </p:cNvSpPr>
          <p:nvPr/>
        </p:nvSpPr>
        <p:spPr bwMode="auto">
          <a:xfrm>
            <a:off x="8185026" y="5877272"/>
            <a:ext cx="2303463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2700" indent="-127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zh-CN" altLang="en-US" sz="1600" dirty="0">
                <a:solidFill>
                  <a:srgbClr val="3234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 Unicode MS" panose="020B0604020202020204" pitchFamily="34" charset="-122"/>
              </a:rPr>
              <a:t>主讲：</a:t>
            </a:r>
            <a:r>
              <a:rPr lang="en-US" altLang="zh-CN" sz="1600" dirty="0">
                <a:solidFill>
                  <a:srgbClr val="3234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 Unicode MS" panose="020B0604020202020204" pitchFamily="34" charset="-122"/>
              </a:rPr>
              <a:t>Gnosis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Tomcat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了解隐藏 </a:t>
            </a:r>
            <a:r>
              <a:rPr lang="en-US" altLang="zh-CN" sz="2000" dirty="0">
                <a:solidFill>
                  <a:srgbClr val="FF0000"/>
                </a:solidFill>
              </a:rPr>
              <a:t>Tomcat </a:t>
            </a:r>
            <a:r>
              <a:rPr lang="zh-CN" altLang="en-US" sz="2000" dirty="0">
                <a:solidFill>
                  <a:srgbClr val="FF0000"/>
                </a:solidFill>
              </a:rPr>
              <a:t>版本信息的方法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 smtClean="0"/>
              <a:t>1 </a:t>
            </a:r>
            <a:r>
              <a:rPr lang="zh-CN" altLang="en-US" sz="2400" dirty="0"/>
              <a:t>、首先备份</a:t>
            </a:r>
            <a:r>
              <a:rPr lang="en-US" altLang="zh-CN" sz="2400" dirty="0"/>
              <a:t>tomcat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</a:rPr>
              <a:t>进入</a:t>
            </a:r>
            <a:r>
              <a:rPr lang="en-US" altLang="zh-CN" sz="2400" dirty="0">
                <a:solidFill>
                  <a:srgbClr val="FF0000"/>
                </a:solidFill>
              </a:rPr>
              <a:t>tomcat</a:t>
            </a:r>
            <a:r>
              <a:rPr lang="zh-CN" altLang="zh-CN" sz="2400" dirty="0">
                <a:solidFill>
                  <a:srgbClr val="FF0000"/>
                </a:solidFill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</a:rPr>
              <a:t>lib</a:t>
            </a:r>
            <a:r>
              <a:rPr lang="zh-CN" altLang="zh-CN" sz="2400" dirty="0">
                <a:solidFill>
                  <a:srgbClr val="FF0000"/>
                </a:solidFill>
              </a:rPr>
              <a:t>目录找到</a:t>
            </a:r>
            <a:r>
              <a:rPr lang="en-US" altLang="zh-CN" sz="2400" dirty="0">
                <a:solidFill>
                  <a:srgbClr val="FF0000"/>
                </a:solidFill>
              </a:rPr>
              <a:t>catalina.jar</a:t>
            </a:r>
            <a:r>
              <a:rPr lang="zh-CN" altLang="zh-CN" sz="2400" dirty="0">
                <a:solidFill>
                  <a:srgbClr val="FF0000"/>
                </a:solidFill>
              </a:rPr>
              <a:t>文件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zh-CN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unzip catalina.jar</a:t>
            </a:r>
            <a:r>
              <a:rPr lang="zh-CN" altLang="zh-CN" sz="2400" dirty="0"/>
              <a:t>之后会多出两个文件夹</a:t>
            </a: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endParaRPr lang="zh-CN" altLang="en-US" sz="24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b="1" dirty="0"/>
              <a:t>      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                                               </a:t>
            </a:r>
            <a:r>
              <a:rPr lang="zh-CN" altLang="zh-CN" sz="2400" dirty="0" smtClean="0"/>
              <a:t>编辑</a:t>
            </a:r>
            <a:r>
              <a:rPr lang="zh-CN" altLang="zh-CN" sz="2400" dirty="0"/>
              <a:t>配置文件</a:t>
            </a:r>
            <a:r>
              <a:rPr lang="en-US" altLang="zh-CN" sz="2400" dirty="0"/>
              <a:t>ServerInfo.properties</a:t>
            </a:r>
            <a:r>
              <a:rPr lang="en-US" altLang="zh-CN" sz="2400" dirty="0">
                <a:solidFill>
                  <a:srgbClr val="FF0000"/>
                </a:solidFill>
              </a:rPr>
              <a:t>     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CC0802-ED1C-4A9C-9CAE-DF69A47C5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20" y="2132856"/>
            <a:ext cx="7810500" cy="609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D33DB0-31EE-4B9A-B4E7-6EF519D53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56" y="3204964"/>
            <a:ext cx="2057400" cy="800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FB334D-7B03-4CAA-8364-79156BB88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645" y="4190910"/>
            <a:ext cx="41052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Tomcat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了解隐藏 </a:t>
            </a:r>
            <a:r>
              <a:rPr lang="en-US" altLang="zh-CN" sz="2000" dirty="0">
                <a:solidFill>
                  <a:srgbClr val="FF0000"/>
                </a:solidFill>
              </a:rPr>
              <a:t>Tomcat </a:t>
            </a:r>
            <a:r>
              <a:rPr lang="zh-CN" altLang="en-US" sz="2000" dirty="0">
                <a:solidFill>
                  <a:srgbClr val="FF0000"/>
                </a:solidFill>
              </a:rPr>
              <a:t>版本信息的方法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zh-CN" altLang="zh-CN" sz="2400" dirty="0"/>
              <a:t>编辑配置文件</a:t>
            </a:r>
            <a:r>
              <a:rPr lang="en-US" altLang="zh-CN" sz="2400" dirty="0" err="1"/>
              <a:t>ServerInfo.properties</a:t>
            </a: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zh-CN" altLang="zh-CN" sz="2400" dirty="0"/>
              <a:t>将修改后的信息压缩回</a:t>
            </a:r>
            <a:r>
              <a:rPr lang="en-US" altLang="zh-CN" sz="2400" dirty="0"/>
              <a:t>jar</a:t>
            </a:r>
            <a:r>
              <a:rPr lang="zh-CN" altLang="zh-CN" sz="2400" dirty="0"/>
              <a:t>包</a:t>
            </a: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r>
              <a:rPr lang="pt-BR" altLang="zh-CN" sz="2400" dirty="0"/>
              <a:t>jar uvf catalina.jar org/apache/catalina/util/ServerInfo.properties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7.</a:t>
            </a:r>
            <a:r>
              <a:rPr lang="zh-CN" altLang="en-US" sz="2400" dirty="0">
                <a:solidFill>
                  <a:srgbClr val="FF0000"/>
                </a:solidFill>
              </a:rPr>
              <a:t>重启服务 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8ED095-334E-4D1F-BA9E-1E4EFFF48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06" y="1359974"/>
            <a:ext cx="5410200" cy="1295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3B2B988-4A83-43DC-8D3C-E06A9A22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378" y="1655093"/>
            <a:ext cx="5200650" cy="981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FF3F2A-AB92-48CC-88DC-E265C336A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608" y="3645024"/>
            <a:ext cx="8453189" cy="257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9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Tomcat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了解如何关闭不必要的接口和功能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禁用管理端</a:t>
            </a:r>
          </a:p>
          <a:p>
            <a:r>
              <a:rPr lang="en-US" altLang="zh-CN" sz="2000" dirty="0"/>
              <a:t>1</a:t>
            </a:r>
            <a:r>
              <a:rPr lang="zh-CN" altLang="zh-CN" sz="2000" dirty="0"/>
              <a:t>、删除默认的｛</a:t>
            </a:r>
            <a:r>
              <a:rPr lang="en-US" altLang="zh-CN" sz="2000" dirty="0"/>
              <a:t>Tomcat</a:t>
            </a:r>
            <a:r>
              <a:rPr lang="zh-CN" altLang="zh-CN" sz="2000" dirty="0"/>
              <a:t>安装目录｝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/tomcat-users.xml</a:t>
            </a:r>
            <a:r>
              <a:rPr lang="zh-CN" altLang="zh-CN" sz="2000" dirty="0"/>
              <a:t>文件，重启</a:t>
            </a:r>
            <a:r>
              <a:rPr lang="en-US" altLang="zh-CN" sz="2000" dirty="0"/>
              <a:t>tomcat</a:t>
            </a:r>
            <a:r>
              <a:rPr lang="zh-CN" altLang="zh-CN" sz="2000" dirty="0"/>
              <a:t>后会自动生成新的文件；</a:t>
            </a:r>
          </a:p>
          <a:p>
            <a:r>
              <a:rPr lang="en-US" altLang="zh-CN" sz="2000" dirty="0"/>
              <a:t>2</a:t>
            </a:r>
            <a:r>
              <a:rPr lang="zh-CN" altLang="zh-CN" sz="2000" dirty="0"/>
              <a:t>、删除｛</a:t>
            </a:r>
            <a:r>
              <a:rPr lang="en-US" altLang="zh-CN" sz="2000" dirty="0"/>
              <a:t>Tomcat</a:t>
            </a:r>
            <a:r>
              <a:rPr lang="zh-CN" altLang="zh-CN" sz="2000" dirty="0"/>
              <a:t>安装目录｝</a:t>
            </a:r>
            <a:r>
              <a:rPr lang="en-US" altLang="zh-CN" sz="2000" dirty="0"/>
              <a:t>/</a:t>
            </a:r>
            <a:r>
              <a:rPr lang="en-US" altLang="zh-CN" sz="2000" dirty="0" err="1"/>
              <a:t>webapps</a:t>
            </a:r>
            <a:r>
              <a:rPr lang="zh-CN" altLang="zh-CN" sz="2000" dirty="0"/>
              <a:t>下默认的所有目录和文件；</a:t>
            </a:r>
          </a:p>
          <a:p>
            <a:r>
              <a:rPr lang="en-US" altLang="zh-CN" sz="2000" dirty="0"/>
              <a:t>3</a:t>
            </a:r>
            <a:r>
              <a:rPr lang="zh-CN" altLang="zh-CN" sz="2000" dirty="0"/>
              <a:t>、将</a:t>
            </a:r>
            <a:r>
              <a:rPr lang="en-US" altLang="zh-CN" sz="2000" dirty="0"/>
              <a:t>tomcat</a:t>
            </a:r>
            <a:r>
              <a:rPr lang="zh-CN" altLang="zh-CN" sz="2000" dirty="0"/>
              <a:t>应用根目录配置为</a:t>
            </a:r>
            <a:r>
              <a:rPr lang="en-US" altLang="zh-CN" sz="2000" dirty="0"/>
              <a:t>tomcat</a:t>
            </a:r>
            <a:r>
              <a:rPr lang="zh-CN" altLang="zh-CN" sz="2000" dirty="0"/>
              <a:t>安装目录以外的目录。</a:t>
            </a:r>
          </a:p>
          <a:p>
            <a:r>
              <a:rPr lang="zh-CN" altLang="zh-CN" sz="2000" dirty="0"/>
              <a:t>配置样例：</a:t>
            </a:r>
          </a:p>
          <a:p>
            <a:r>
              <a:rPr lang="en-US" altLang="zh-CN" sz="2000" dirty="0"/>
              <a:t>&lt;Context path="" docBase="/home/work/local/</a:t>
            </a:r>
            <a:r>
              <a:rPr lang="en-US" altLang="zh-CN" sz="2000" dirty="0" err="1"/>
              <a:t>tomcat_webapps</a:t>
            </a:r>
            <a:r>
              <a:rPr lang="en-US" altLang="zh-CN" sz="2000" dirty="0"/>
              <a:t>"</a:t>
            </a:r>
            <a:endParaRPr lang="zh-CN" altLang="zh-CN" sz="2000" dirty="0"/>
          </a:p>
          <a:p>
            <a:r>
              <a:rPr lang="en-US" altLang="zh-CN" sz="2000" dirty="0"/>
              <a:t> debug="0" reloadable="false" </a:t>
            </a:r>
            <a:r>
              <a:rPr lang="en-US" altLang="zh-CN" sz="2000" dirty="0" err="1"/>
              <a:t>crossContext</a:t>
            </a:r>
            <a:r>
              <a:rPr lang="en-US" altLang="zh-CN" sz="2000" dirty="0"/>
              <a:t>="true" /&gt;</a:t>
            </a:r>
            <a:endParaRPr lang="zh-CN" altLang="zh-CN" sz="2000" dirty="0"/>
          </a:p>
          <a:p>
            <a:r>
              <a:rPr lang="zh-CN" altLang="zh-CN" sz="2000" dirty="0"/>
              <a:t>备注：</a:t>
            </a:r>
          </a:p>
          <a:p>
            <a:r>
              <a:rPr lang="zh-CN" altLang="zh-CN" sz="2000" dirty="0"/>
              <a:t>对于前端</a:t>
            </a:r>
            <a:r>
              <a:rPr lang="en-US" altLang="zh-CN" sz="2000" dirty="0"/>
              <a:t>web</a:t>
            </a:r>
            <a:r>
              <a:rPr lang="zh-CN" altLang="zh-CN" sz="2000" dirty="0"/>
              <a:t>模块，</a:t>
            </a:r>
            <a:r>
              <a:rPr lang="en-US" altLang="zh-CN" sz="2000" dirty="0"/>
              <a:t>Tomcat</a:t>
            </a:r>
            <a:r>
              <a:rPr lang="zh-CN" altLang="zh-CN" sz="2000" dirty="0"/>
              <a:t>管理端属于</a:t>
            </a:r>
            <a:r>
              <a:rPr lang="en-US" altLang="zh-CN" sz="2000" dirty="0"/>
              <a:t>tomcat</a:t>
            </a:r>
            <a:r>
              <a:rPr lang="zh-CN" altLang="zh-CN" sz="2000" dirty="0"/>
              <a:t>的高危安全隐患，一旦被攻破，黑客通过上传</a:t>
            </a:r>
            <a:r>
              <a:rPr lang="en-US" altLang="zh-CN" sz="2000" dirty="0"/>
              <a:t>web shell</a:t>
            </a:r>
            <a:r>
              <a:rPr lang="zh-CN" altLang="zh-CN" sz="2000" dirty="0"/>
              <a:t>的方式将会直接取得服务器的控制权，后果极其严重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zh-CN" altLang="en-US" b="1" dirty="0"/>
              <a:t>      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47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Tomcat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了解如何关闭不必要的接口和功能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r>
              <a:rPr lang="en-US" altLang="zh-CN" dirty="0" err="1"/>
              <a:t>telent</a:t>
            </a:r>
            <a:r>
              <a:rPr lang="zh-CN" altLang="zh-CN" dirty="0"/>
              <a:t>管理端口保护</a:t>
            </a:r>
          </a:p>
          <a:p>
            <a:r>
              <a:rPr lang="en-US" altLang="zh-CN" sz="2400" dirty="0"/>
              <a:t>1</a:t>
            </a:r>
            <a:r>
              <a:rPr lang="zh-CN" altLang="zh-CN" sz="2400" dirty="0"/>
              <a:t>、修改默认的</a:t>
            </a:r>
            <a:r>
              <a:rPr lang="en-US" altLang="zh-CN" sz="2400" dirty="0"/>
              <a:t>8005</a:t>
            </a:r>
            <a:r>
              <a:rPr lang="zh-CN" altLang="zh-CN" sz="2400" dirty="0"/>
              <a:t>管理端口为不宜猜测的端口（需要大于</a:t>
            </a:r>
            <a:r>
              <a:rPr lang="en-US" altLang="zh-CN" sz="2400" dirty="0"/>
              <a:t>1024</a:t>
            </a:r>
            <a:r>
              <a:rPr lang="zh-CN" altLang="zh-CN" sz="2400" dirty="0"/>
              <a:t>）；</a:t>
            </a:r>
          </a:p>
          <a:p>
            <a:r>
              <a:rPr lang="en-US" altLang="zh-CN" sz="2400" dirty="0"/>
              <a:t>2</a:t>
            </a:r>
            <a:r>
              <a:rPr lang="zh-CN" altLang="zh-CN" sz="2400" dirty="0"/>
              <a:t>、修改</a:t>
            </a:r>
            <a:r>
              <a:rPr lang="en-US" altLang="zh-CN" sz="2400" dirty="0"/>
              <a:t>SHUTDOWN</a:t>
            </a:r>
            <a:r>
              <a:rPr lang="zh-CN" altLang="zh-CN" sz="2400" dirty="0"/>
              <a:t>指令为其他字符串。</a:t>
            </a:r>
          </a:p>
          <a:p>
            <a:r>
              <a:rPr lang="zh-CN" altLang="zh-CN" sz="2400" dirty="0"/>
              <a:t>配置样例：</a:t>
            </a:r>
          </a:p>
          <a:p>
            <a:r>
              <a:rPr lang="en-US" altLang="zh-CN" sz="2400" dirty="0"/>
              <a:t>&lt;Server port="8527" shutdown="dangerous"&gt;</a:t>
            </a:r>
            <a:endParaRPr lang="zh-CN" altLang="zh-CN" sz="2400" dirty="0"/>
          </a:p>
          <a:p>
            <a:r>
              <a:rPr lang="zh-CN" altLang="zh-CN" sz="2400" dirty="0"/>
              <a:t>备注：</a:t>
            </a:r>
          </a:p>
          <a:p>
            <a:r>
              <a:rPr lang="zh-CN" altLang="zh-CN" sz="2400" dirty="0"/>
              <a:t>以上配置想的配置内容只是建议配置，可以按照服务实际情况进行合理配置，但要求端口配置在</a:t>
            </a:r>
            <a:r>
              <a:rPr lang="en-US" altLang="zh-CN" sz="2400" dirty="0"/>
              <a:t>8000</a:t>
            </a:r>
            <a:r>
              <a:rPr lang="zh-CN" altLang="zh-CN" sz="2400" dirty="0"/>
              <a:t>～</a:t>
            </a:r>
            <a:r>
              <a:rPr lang="en-US" altLang="zh-CN" sz="2400" dirty="0"/>
              <a:t>8999</a:t>
            </a:r>
            <a:r>
              <a:rPr lang="zh-CN" altLang="zh-CN" sz="2400" dirty="0"/>
              <a:t>之间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3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Tomcat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了解如何关闭不必要的接口和功能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r>
              <a:rPr lang="en-US" altLang="zh-CN" dirty="0" err="1"/>
              <a:t>ajp</a:t>
            </a:r>
            <a:r>
              <a:rPr lang="zh-CN" altLang="zh-CN" dirty="0"/>
              <a:t>连接端口保护</a:t>
            </a:r>
          </a:p>
          <a:p>
            <a:r>
              <a:rPr lang="en-US" altLang="zh-CN" sz="2400" dirty="0"/>
              <a:t>1</a:t>
            </a:r>
            <a:r>
              <a:rPr lang="zh-CN" altLang="zh-CN" sz="2400" dirty="0"/>
              <a:t>、修改默认的</a:t>
            </a:r>
            <a:r>
              <a:rPr lang="en-US" altLang="zh-CN" sz="2400" dirty="0" err="1"/>
              <a:t>ajp</a:t>
            </a:r>
            <a:r>
              <a:rPr lang="zh-CN" altLang="zh-CN" sz="2400" dirty="0"/>
              <a:t>的</a:t>
            </a:r>
            <a:r>
              <a:rPr lang="en-US" altLang="zh-CN" sz="2400" dirty="0"/>
              <a:t>8009</a:t>
            </a:r>
            <a:r>
              <a:rPr lang="zh-CN" altLang="zh-CN" sz="2400" dirty="0"/>
              <a:t>端口为不以冲突的大于</a:t>
            </a:r>
            <a:r>
              <a:rPr lang="en-US" altLang="zh-CN" sz="2400" dirty="0"/>
              <a:t>1024</a:t>
            </a:r>
            <a:r>
              <a:rPr lang="zh-CN" altLang="zh-CN" sz="2400" dirty="0"/>
              <a:t>的端口；</a:t>
            </a:r>
          </a:p>
          <a:p>
            <a:r>
              <a:rPr lang="en-US" altLang="zh-CN" sz="2400" dirty="0"/>
              <a:t>2</a:t>
            </a:r>
            <a:r>
              <a:rPr lang="zh-CN" altLang="zh-CN" sz="2400" dirty="0"/>
              <a:t>、通过</a:t>
            </a:r>
            <a:r>
              <a:rPr lang="en-US" altLang="zh-CN" sz="2400" dirty="0"/>
              <a:t>iptables</a:t>
            </a:r>
            <a:r>
              <a:rPr lang="zh-CN" altLang="zh-CN" sz="2400" dirty="0"/>
              <a:t>规则限制</a:t>
            </a:r>
            <a:r>
              <a:rPr lang="en-US" altLang="zh-CN" sz="2400" dirty="0" err="1"/>
              <a:t>ajp</a:t>
            </a:r>
            <a:r>
              <a:rPr lang="zh-CN" altLang="zh-CN" sz="2400" dirty="0"/>
              <a:t>端口的访问权限仅为线上机器。</a:t>
            </a:r>
          </a:p>
          <a:p>
            <a:r>
              <a:rPr lang="zh-CN" altLang="zh-CN" sz="2400" dirty="0"/>
              <a:t>配置样例：</a:t>
            </a:r>
          </a:p>
          <a:p>
            <a:r>
              <a:rPr lang="en-US" altLang="zh-CN" sz="2400" dirty="0"/>
              <a:t>&lt;Connector port="8528" protocol="AJP/1.3" /&gt;</a:t>
            </a:r>
            <a:endParaRPr lang="zh-CN" altLang="zh-CN" sz="2400" dirty="0"/>
          </a:p>
          <a:p>
            <a:r>
              <a:rPr lang="zh-CN" altLang="zh-CN" sz="2400" dirty="0"/>
              <a:t>备注：</a:t>
            </a:r>
          </a:p>
          <a:p>
            <a:r>
              <a:rPr lang="zh-CN" altLang="zh-CN" sz="2400" dirty="0"/>
              <a:t>以上配置项的配置内容仅为建议配置，请按照服务实际情况进行合理配置，但是要求端口配置在</a:t>
            </a:r>
            <a:r>
              <a:rPr lang="en-US" altLang="zh-CN" sz="2400" dirty="0"/>
              <a:t>8000</a:t>
            </a:r>
            <a:r>
              <a:rPr lang="zh-CN" altLang="zh-CN" sz="2400" dirty="0"/>
              <a:t>～</a:t>
            </a:r>
            <a:r>
              <a:rPr lang="en-US" altLang="zh-CN" sz="2400" dirty="0"/>
              <a:t>8999</a:t>
            </a:r>
            <a:r>
              <a:rPr lang="zh-CN" altLang="zh-CN" sz="2400" dirty="0"/>
              <a:t>之间；</a:t>
            </a:r>
          </a:p>
          <a:p>
            <a:r>
              <a:rPr lang="zh-CN" altLang="zh-CN" sz="2400" dirty="0"/>
              <a:t>保护此端口的目的在于防止线下的测试流量被</a:t>
            </a:r>
            <a:r>
              <a:rPr lang="en-US" altLang="zh-CN" sz="2400" dirty="0" err="1"/>
              <a:t>mod_jk</a:t>
            </a:r>
            <a:r>
              <a:rPr lang="zh-CN" altLang="zh-CN" sz="2400" dirty="0"/>
              <a:t>。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Tomcat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了解如何禁止目录列表，防止文件名泄露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solidFill>
                  <a:srgbClr val="FF0000"/>
                </a:solidFill>
              </a:rPr>
              <a:t>文件列表访问控制</a:t>
            </a:r>
          </a:p>
          <a:p>
            <a:r>
              <a:rPr lang="en-US" altLang="zh-CN" sz="2400" dirty="0"/>
              <a:t>1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conf</a:t>
            </a:r>
            <a:r>
              <a:rPr lang="en-US" altLang="zh-CN" sz="2400" dirty="0"/>
              <a:t>/web.xml</a:t>
            </a:r>
            <a:r>
              <a:rPr lang="zh-CN" altLang="zh-CN" sz="2400" dirty="0"/>
              <a:t>文件中</a:t>
            </a:r>
            <a:r>
              <a:rPr lang="en-US" altLang="zh-CN" sz="2400" dirty="0"/>
              <a:t>default</a:t>
            </a:r>
            <a:r>
              <a:rPr lang="zh-CN" altLang="zh-CN" sz="2400" dirty="0"/>
              <a:t>部分</a:t>
            </a:r>
            <a:r>
              <a:rPr lang="en-US" altLang="zh-CN" sz="2400" dirty="0"/>
              <a:t>listings</a:t>
            </a:r>
            <a:r>
              <a:rPr lang="zh-CN" altLang="zh-CN" sz="2400" dirty="0"/>
              <a:t>的配置必须为</a:t>
            </a:r>
            <a:r>
              <a:rPr lang="en-US" altLang="zh-CN" sz="2400" dirty="0"/>
              <a:t>false</a:t>
            </a:r>
            <a:r>
              <a:rPr lang="zh-CN" altLang="zh-CN" sz="2400" dirty="0"/>
              <a:t>。</a:t>
            </a:r>
          </a:p>
          <a:p>
            <a:r>
              <a:rPr lang="zh-CN" altLang="zh-CN" sz="2400" dirty="0"/>
              <a:t>配置样例：</a:t>
            </a:r>
          </a:p>
          <a:p>
            <a:r>
              <a:rPr lang="en-US" altLang="zh-CN" sz="2400" dirty="0"/>
              <a:t>&lt;</a:t>
            </a:r>
            <a:r>
              <a:rPr lang="en-US" altLang="zh-CN" sz="2400" dirty="0" err="1"/>
              <a:t>init-param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r>
              <a:rPr lang="en-US" altLang="zh-CN" sz="2400" dirty="0"/>
              <a:t>	&lt;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-name&gt;listings&lt;/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-name&gt;</a:t>
            </a:r>
            <a:endParaRPr lang="zh-CN" altLang="zh-CN" sz="2400" dirty="0"/>
          </a:p>
          <a:p>
            <a:r>
              <a:rPr lang="en-US" altLang="zh-CN" sz="2400" dirty="0"/>
              <a:t>	&lt;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-value&gt;false&lt;/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-value&gt;</a:t>
            </a:r>
            <a:endParaRPr lang="zh-CN" altLang="zh-CN" sz="2400" dirty="0"/>
          </a:p>
          <a:p>
            <a:r>
              <a:rPr lang="en-US" altLang="zh-CN" sz="2400" dirty="0"/>
              <a:t>&lt;/</a:t>
            </a:r>
            <a:r>
              <a:rPr lang="en-US" altLang="zh-CN" sz="2400" dirty="0" err="1"/>
              <a:t>init-param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r>
              <a:rPr lang="zh-CN" altLang="zh-CN" sz="2400" dirty="0"/>
              <a:t>备注：</a:t>
            </a:r>
          </a:p>
          <a:p>
            <a:r>
              <a:rPr lang="en-US" altLang="zh-CN" sz="2400" dirty="0"/>
              <a:t>false</a:t>
            </a:r>
            <a:r>
              <a:rPr lang="zh-CN" altLang="zh-CN" sz="2400" dirty="0"/>
              <a:t>为不列出目录文件，</a:t>
            </a:r>
            <a:r>
              <a:rPr lang="en-US" altLang="zh-CN" sz="2400" dirty="0"/>
              <a:t>true</a:t>
            </a:r>
            <a:r>
              <a:rPr lang="zh-CN" altLang="zh-CN" sz="2400" dirty="0"/>
              <a:t>为允许列出，默认为</a:t>
            </a:r>
            <a:r>
              <a:rPr lang="en-US" altLang="zh-CN" sz="2400" dirty="0"/>
              <a:t>false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08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Tomcat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掌握 </a:t>
            </a:r>
            <a:r>
              <a:rPr lang="en-US" altLang="zh-CN" sz="2000" dirty="0">
                <a:solidFill>
                  <a:srgbClr val="FF0000"/>
                </a:solidFill>
              </a:rPr>
              <a:t>Tomcat </a:t>
            </a:r>
            <a:r>
              <a:rPr lang="zh-CN" altLang="en-US" sz="2000" dirty="0">
                <a:solidFill>
                  <a:srgbClr val="FF0000"/>
                </a:solidFill>
              </a:rPr>
              <a:t>服务器通过后台获取权限的方法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sz="1800" i="1" dirty="0"/>
              <a:t>.</a:t>
            </a:r>
            <a:r>
              <a:rPr lang="zh-CN" altLang="en-US" b="1" dirty="0"/>
              <a:t>利用</a:t>
            </a:r>
            <a:r>
              <a:rPr lang="en-US" altLang="zh-CN" b="1" dirty="0"/>
              <a:t>Tomcat</a:t>
            </a:r>
            <a:r>
              <a:rPr lang="zh-CN" altLang="en-US" b="1" dirty="0"/>
              <a:t>管理后台配置弱点渗透网站实例</a:t>
            </a:r>
            <a:endParaRPr lang="zh-CN" altLang="en-US" dirty="0"/>
          </a:p>
          <a:p>
            <a:r>
              <a:rPr lang="en-US" altLang="zh-CN" sz="2400" dirty="0"/>
              <a:t>Tomcat </a:t>
            </a:r>
            <a:r>
              <a:rPr lang="zh-CN" altLang="en-US" sz="2400" dirty="0"/>
              <a:t>默认存在一个管理后台，默认的管理地址是</a:t>
            </a:r>
            <a:r>
              <a:rPr lang="en-US" altLang="zh-CN" sz="2400" dirty="0"/>
              <a:t>http://IP</a:t>
            </a:r>
            <a:r>
              <a:rPr lang="zh-CN" altLang="en-US" sz="2400" dirty="0"/>
              <a:t>或域名</a:t>
            </a:r>
            <a:r>
              <a:rPr lang="en-US" altLang="zh-CN" sz="2400" dirty="0"/>
              <a:t>:</a:t>
            </a:r>
            <a:r>
              <a:rPr lang="zh-CN" altLang="en-US" sz="2400" dirty="0"/>
              <a:t>端口号</a:t>
            </a:r>
            <a:r>
              <a:rPr lang="en-US" altLang="zh-CN" sz="2400" dirty="0"/>
              <a:t>/manager/html</a:t>
            </a:r>
            <a:r>
              <a:rPr lang="zh-CN" altLang="en-US" sz="2400" dirty="0"/>
              <a:t>。通过此后台，可以在不重启</a:t>
            </a:r>
            <a:r>
              <a:rPr lang="en-US" altLang="zh-CN" sz="2400" dirty="0"/>
              <a:t>Tomcat</a:t>
            </a:r>
            <a:r>
              <a:rPr lang="zh-CN" altLang="en-US" sz="2400" dirty="0"/>
              <a:t>服务的情况 下方便地部署、启动、停止或卸载</a:t>
            </a:r>
            <a:r>
              <a:rPr lang="en-US" altLang="zh-CN" sz="2400" dirty="0"/>
              <a:t>WEB</a:t>
            </a:r>
            <a:r>
              <a:rPr lang="zh-CN" altLang="en-US" sz="2400" dirty="0"/>
              <a:t>应用。但是，如果配置不当的话就存在很大的安全隐患。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hlinkClick r:id="rId3"/>
              </a:rPr>
              <a:t>https://mp.weixin.qq.com/s/eD8B3yCqP38KN8tEd9p7Kg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Tomcat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掌握 </a:t>
            </a:r>
            <a:r>
              <a:rPr lang="en-US" altLang="zh-CN" sz="2000" dirty="0">
                <a:solidFill>
                  <a:srgbClr val="FF0000"/>
                </a:solidFill>
              </a:rPr>
              <a:t>Tomcat </a:t>
            </a:r>
            <a:r>
              <a:rPr lang="zh-CN" altLang="en-US" sz="2000" dirty="0">
                <a:solidFill>
                  <a:srgbClr val="FF0000"/>
                </a:solidFill>
              </a:rPr>
              <a:t>样例目录 </a:t>
            </a:r>
            <a:r>
              <a:rPr lang="en-US" altLang="zh-CN" sz="2000" dirty="0">
                <a:solidFill>
                  <a:srgbClr val="FF0000"/>
                </a:solidFill>
              </a:rPr>
              <a:t>session </a:t>
            </a:r>
            <a:r>
              <a:rPr lang="zh-CN" altLang="en-US" sz="2000" dirty="0">
                <a:solidFill>
                  <a:srgbClr val="FF0000"/>
                </a:solidFill>
              </a:rPr>
              <a:t>操纵漏洞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/>
              <a:t>Apache Tomcat</a:t>
            </a:r>
            <a:r>
              <a:rPr lang="zh-CN" altLang="en-US" sz="2400" dirty="0"/>
              <a:t>默认安装包含”</a:t>
            </a:r>
            <a:r>
              <a:rPr lang="en-US" altLang="zh-CN" sz="2400" dirty="0"/>
              <a:t>/examples”</a:t>
            </a:r>
            <a:r>
              <a:rPr lang="zh-CN" altLang="en-US" sz="2400" dirty="0"/>
              <a:t>目录，里面存着众多的样例，其中</a:t>
            </a:r>
            <a:r>
              <a:rPr lang="en-US" altLang="zh-CN" sz="2400" dirty="0"/>
              <a:t>session</a:t>
            </a:r>
            <a:r>
              <a:rPr lang="zh-CN" altLang="en-US" sz="2400" dirty="0"/>
              <a:t>样例</a:t>
            </a:r>
            <a:r>
              <a:rPr lang="en-US" altLang="zh-CN" sz="2400" dirty="0"/>
              <a:t>(/examples/servlets /servlet/</a:t>
            </a:r>
            <a:r>
              <a:rPr lang="en-US" altLang="zh-CN" sz="2400" dirty="0" err="1"/>
              <a:t>SessionExample</a:t>
            </a:r>
            <a:r>
              <a:rPr lang="en-US" altLang="zh-CN" sz="2400" dirty="0"/>
              <a:t>)</a:t>
            </a:r>
            <a:r>
              <a:rPr lang="zh-CN" altLang="en-US" sz="2400" dirty="0"/>
              <a:t>允许用户对</a:t>
            </a:r>
            <a:r>
              <a:rPr lang="en-US" altLang="zh-CN" sz="2400" dirty="0"/>
              <a:t>session</a:t>
            </a:r>
            <a:r>
              <a:rPr lang="zh-CN" altLang="en-US" sz="2400" dirty="0"/>
              <a:t>进行操纵。因为</a:t>
            </a:r>
            <a:r>
              <a:rPr lang="en-US" altLang="zh-CN" sz="2400" dirty="0"/>
              <a:t>session</a:t>
            </a:r>
            <a:r>
              <a:rPr lang="zh-CN" altLang="en-US" sz="2400" dirty="0"/>
              <a:t>是全局通用的，所以用户可以通过操纵 </a:t>
            </a:r>
            <a:r>
              <a:rPr lang="en-US" altLang="zh-CN" sz="2400" dirty="0"/>
              <a:t>session</a:t>
            </a:r>
            <a:r>
              <a:rPr lang="zh-CN" altLang="en-US" sz="2400" dirty="0"/>
              <a:t>获取管理员权限</a:t>
            </a:r>
            <a:r>
              <a:rPr lang="zh-CN" altLang="en-US" sz="2400" dirty="0" smtClean="0"/>
              <a:t>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http://www.moonsec.com/post-446.html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2420888"/>
            <a:ext cx="9256156" cy="29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5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/>
              <a:t>Tomcat </a:t>
            </a:r>
            <a:r>
              <a:rPr lang="zh-CN" altLang="en-US" sz="2800" b="1" dirty="0"/>
              <a:t>服务器的日志审计方法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 </a:t>
            </a:r>
            <a:r>
              <a:rPr lang="zh-CN" altLang="en-US" sz="1800" b="1" dirty="0">
                <a:solidFill>
                  <a:srgbClr val="FF0000"/>
                </a:solidFill>
              </a:rPr>
              <a:t>了解 </a:t>
            </a:r>
            <a:r>
              <a:rPr lang="en-US" altLang="zh-CN" sz="1800" b="1" dirty="0">
                <a:solidFill>
                  <a:srgbClr val="FF0000"/>
                </a:solidFill>
              </a:rPr>
              <a:t>Tomcat </a:t>
            </a:r>
            <a:r>
              <a:rPr lang="zh-CN" altLang="en-US" sz="1800" b="1" dirty="0">
                <a:solidFill>
                  <a:srgbClr val="FF0000"/>
                </a:solidFill>
              </a:rPr>
              <a:t>的日志种类 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sz="1800" dirty="0"/>
              <a:t>Cataline</a:t>
            </a:r>
            <a:r>
              <a:rPr lang="zh-CN" altLang="en-US" sz="1800" dirty="0"/>
              <a:t>引擎的日志文件，文件名</a:t>
            </a:r>
            <a:r>
              <a:rPr lang="en-US" altLang="zh-CN" sz="1800" dirty="0" err="1"/>
              <a:t>catalina</a:t>
            </a:r>
            <a:r>
              <a:rPr lang="en-US" altLang="zh-CN" sz="1800" dirty="0"/>
              <a:t>.</a:t>
            </a:r>
            <a:r>
              <a:rPr lang="zh-CN" altLang="en-US" sz="1800" dirty="0"/>
              <a:t>日期</a:t>
            </a:r>
            <a:r>
              <a:rPr lang="en-US" altLang="zh-CN" sz="1800" dirty="0"/>
              <a:t>.log </a:t>
            </a:r>
            <a:br>
              <a:rPr lang="en-US" altLang="zh-CN" sz="1800" dirty="0"/>
            </a:b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1800" dirty="0"/>
              <a:t>Tomcat</a:t>
            </a:r>
            <a:r>
              <a:rPr lang="zh-CN" altLang="en-US" sz="1800" dirty="0"/>
              <a:t>下内部代码丢出的日志，文件名</a:t>
            </a:r>
            <a:r>
              <a:rPr lang="en-US" altLang="zh-CN" sz="1800" dirty="0"/>
              <a:t>localhost.</a:t>
            </a:r>
            <a:r>
              <a:rPr lang="zh-CN" altLang="en-US" sz="1800" dirty="0"/>
              <a:t>日期</a:t>
            </a:r>
            <a:r>
              <a:rPr lang="en-US" altLang="zh-CN" sz="1800" dirty="0"/>
              <a:t>.log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jsp</a:t>
            </a:r>
            <a:r>
              <a:rPr lang="zh-CN" altLang="en-US" sz="1800" dirty="0"/>
              <a:t>页面内部错误的异常，</a:t>
            </a:r>
            <a:r>
              <a:rPr lang="en-US" altLang="zh-CN" sz="1800" dirty="0" err="1"/>
              <a:t>org.apache.jasper.runtime.HttpJspBase.service</a:t>
            </a: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1800" dirty="0"/>
              <a:t>类丢出的，日志信息就在该文件！） </a:t>
            </a:r>
            <a:br>
              <a:rPr lang="zh-CN" altLang="en-US" sz="1800" dirty="0"/>
            </a:b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1800" dirty="0"/>
              <a:t>Tomcat</a:t>
            </a:r>
            <a:r>
              <a:rPr lang="zh-CN" altLang="en-US" sz="1800" dirty="0"/>
              <a:t>下默认</a:t>
            </a:r>
            <a:r>
              <a:rPr lang="en-US" altLang="zh-CN" sz="1800" dirty="0"/>
              <a:t>manager</a:t>
            </a:r>
            <a:r>
              <a:rPr lang="zh-CN" altLang="en-US" sz="1800" dirty="0"/>
              <a:t>应用日志，文件名</a:t>
            </a:r>
            <a:r>
              <a:rPr lang="en-US" altLang="zh-CN" sz="1800" dirty="0"/>
              <a:t>manager.</a:t>
            </a:r>
            <a:r>
              <a:rPr lang="zh-CN" altLang="en-US" sz="1800" dirty="0"/>
              <a:t>日期</a:t>
            </a:r>
            <a:r>
              <a:rPr lang="en-US" altLang="zh-CN" sz="1800" dirty="0"/>
              <a:t>.log </a:t>
            </a:r>
            <a:br>
              <a:rPr lang="en-US" altLang="zh-CN" sz="1800" dirty="0"/>
            </a:b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1800" dirty="0"/>
              <a:t>控制台输出的日志，</a:t>
            </a:r>
            <a:r>
              <a:rPr lang="en-US" altLang="zh-CN" sz="1800" dirty="0"/>
              <a:t>Linux</a:t>
            </a:r>
            <a:r>
              <a:rPr lang="zh-CN" altLang="en-US" sz="1800" dirty="0"/>
              <a:t>下默认重定向到</a:t>
            </a:r>
            <a:r>
              <a:rPr lang="en-US" altLang="zh-CN" sz="1800" dirty="0" err="1"/>
              <a:t>catalina.out</a:t>
            </a:r>
            <a:r>
              <a:rPr lang="en-US" altLang="zh-CN" sz="1800" dirty="0"/>
              <a:t> </a:t>
            </a:r>
            <a:br>
              <a:rPr lang="en-US" altLang="zh-CN" sz="1800" dirty="0"/>
            </a:b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1800" dirty="0"/>
              <a:t>Access</a:t>
            </a:r>
            <a:r>
              <a:rPr lang="zh-CN" altLang="en-US" sz="1800" dirty="0"/>
              <a:t>日志（</a:t>
            </a:r>
            <a:r>
              <a:rPr lang="en-US" altLang="zh-CN" sz="1800" dirty="0"/>
              <a:t>Servlet.xml</a:t>
            </a:r>
            <a:r>
              <a:rPr lang="zh-CN" altLang="en-US" sz="1800" dirty="0"/>
              <a:t>配置） </a:t>
            </a:r>
            <a:br>
              <a:rPr lang="zh-CN" altLang="en-US" sz="1800" dirty="0"/>
            </a:b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1800" dirty="0"/>
              <a:t>应用程序通过</a:t>
            </a:r>
            <a:r>
              <a:rPr lang="en-US" altLang="zh-CN" sz="1800" dirty="0"/>
              <a:t>log4j.properties</a:t>
            </a:r>
            <a:r>
              <a:rPr lang="zh-CN" altLang="en-US" sz="1800" dirty="0"/>
              <a:t>：</a:t>
            </a:r>
            <a:r>
              <a:rPr lang="en-US" altLang="zh-CN" sz="1800" dirty="0"/>
              <a:t>${</a:t>
            </a:r>
            <a:r>
              <a:rPr lang="en-US" altLang="zh-CN" sz="1800" dirty="0" err="1"/>
              <a:t>catalina.base</a:t>
            </a:r>
            <a:r>
              <a:rPr lang="en-US" altLang="zh-CN" sz="1800" dirty="0"/>
              <a:t>}/logs/probe.log</a:t>
            </a:r>
            <a:r>
              <a:rPr lang="zh-CN" altLang="en-US" sz="1800" dirty="0"/>
              <a:t>重定向过来的日志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/>
              <a:t>Tomcat </a:t>
            </a:r>
            <a:r>
              <a:rPr lang="zh-CN" altLang="en-US" sz="2800" b="1" dirty="0"/>
              <a:t>服务器的日志审计方法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 </a:t>
            </a:r>
            <a:r>
              <a:rPr lang="zh-CN" altLang="en-US" sz="1800" b="1" dirty="0">
                <a:solidFill>
                  <a:srgbClr val="FF0000"/>
                </a:solidFill>
              </a:rPr>
              <a:t>了解 </a:t>
            </a:r>
            <a:r>
              <a:rPr lang="en-US" altLang="zh-CN" sz="1800" b="1" dirty="0">
                <a:solidFill>
                  <a:srgbClr val="FF0000"/>
                </a:solidFill>
              </a:rPr>
              <a:t>Tomcat </a:t>
            </a:r>
            <a:r>
              <a:rPr lang="zh-CN" altLang="en-US" sz="1800" b="1" dirty="0">
                <a:solidFill>
                  <a:srgbClr val="FF0000"/>
                </a:solidFill>
              </a:rPr>
              <a:t>的日志种类 </a:t>
            </a:r>
          </a:p>
        </p:txBody>
      </p:sp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F2A8EE94-A5A5-49E8-9E66-4D40C200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3512" y="3284984"/>
            <a:ext cx="6857143" cy="271428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1CDEFD3-A059-4D0B-A75F-C5353AFBE796}"/>
              </a:ext>
            </a:extLst>
          </p:cNvPr>
          <p:cNvSpPr/>
          <p:nvPr/>
        </p:nvSpPr>
        <p:spPr>
          <a:xfrm>
            <a:off x="839416" y="123536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宋体" panose="02010600030101010101" pitchFamily="2" charset="-122"/>
              </a:rPr>
              <a:t>Tomcat</a:t>
            </a:r>
            <a:r>
              <a:rPr lang="zh-CN" altLang="en-US" sz="2400" b="1" dirty="0">
                <a:solidFill>
                  <a:srgbClr val="333333"/>
                </a:solidFill>
                <a:latin typeface="宋体" panose="02010600030101010101" pitchFamily="2" charset="-122"/>
              </a:rPr>
              <a:t>使用的日志配置文件：</a:t>
            </a:r>
            <a:r>
              <a:rPr lang="en-US" altLang="zh-CN" sz="2400" b="1" dirty="0">
                <a:solidFill>
                  <a:srgbClr val="333333"/>
                </a:solidFill>
                <a:latin typeface="宋体" panose="02010600030101010101" pitchFamily="2" charset="-122"/>
              </a:rPr>
              <a:t>$CATALINA_BASE/</a:t>
            </a:r>
            <a:r>
              <a:rPr lang="en-US" altLang="zh-CN" sz="2400" b="1" dirty="0" err="1">
                <a:solidFill>
                  <a:srgbClr val="333333"/>
                </a:solidFill>
                <a:latin typeface="宋体" panose="02010600030101010101" pitchFamily="2" charset="-122"/>
              </a:rPr>
              <a:t>conf</a:t>
            </a:r>
            <a:r>
              <a:rPr lang="en-US" altLang="zh-CN" sz="2400" b="1" dirty="0">
                <a:solidFill>
                  <a:srgbClr val="333333"/>
                </a:solidFill>
                <a:latin typeface="宋体" panose="02010600030101010101" pitchFamily="2" charset="-122"/>
              </a:rPr>
              <a:t>/</a:t>
            </a:r>
            <a:r>
              <a:rPr lang="en-US" altLang="zh-CN" sz="2400" b="1" dirty="0" err="1">
                <a:solidFill>
                  <a:srgbClr val="333333"/>
                </a:solidFill>
                <a:latin typeface="宋体" panose="02010600030101010101" pitchFamily="2" charset="-122"/>
              </a:rPr>
              <a:t>logging.properties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7510CF-A137-484F-922F-CC93CC5E2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2077987"/>
            <a:ext cx="10362397" cy="112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4.1.3 tomcat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Tomcat </a:t>
            </a:r>
            <a:r>
              <a:rPr lang="zh-CN" altLang="en-US" dirty="0">
                <a:solidFill>
                  <a:srgbClr val="FF0000"/>
                </a:solidFill>
              </a:rPr>
              <a:t>服务器的安全设置 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Tomcat </a:t>
            </a:r>
            <a:r>
              <a:rPr lang="zh-CN" altLang="en-US" dirty="0">
                <a:solidFill>
                  <a:srgbClr val="FF0000"/>
                </a:solidFill>
              </a:rPr>
              <a:t>服务器的日志审计方法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6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/>
              <a:t>Tomcat </a:t>
            </a:r>
            <a:r>
              <a:rPr lang="zh-CN" altLang="en-US" sz="2800" b="1" dirty="0"/>
              <a:t>服务器的日志审计方法</a:t>
            </a:r>
            <a:r>
              <a:rPr lang="en-US" altLang="zh-CN" sz="2800" b="1" dirty="0"/>
              <a:t>——</a:t>
            </a:r>
            <a:r>
              <a:rPr lang="zh-CN" altLang="en-US" sz="1800" b="1" dirty="0">
                <a:solidFill>
                  <a:srgbClr val="FF0000"/>
                </a:solidFill>
              </a:rPr>
              <a:t>掌握 </a:t>
            </a:r>
            <a:r>
              <a:rPr lang="en-US" altLang="zh-CN" sz="1800" b="1" dirty="0">
                <a:solidFill>
                  <a:srgbClr val="FF0000"/>
                </a:solidFill>
              </a:rPr>
              <a:t>Tomcat </a:t>
            </a:r>
            <a:r>
              <a:rPr lang="zh-CN" altLang="en-US" sz="1800" b="1" dirty="0">
                <a:solidFill>
                  <a:srgbClr val="FF0000"/>
                </a:solidFill>
              </a:rPr>
              <a:t>日志的审计方法 </a:t>
            </a:r>
          </a:p>
        </p:txBody>
      </p:sp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5CB1269E-4071-42DC-956A-416C9CC10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1984" y="1124744"/>
            <a:ext cx="5370293" cy="51450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01678D0-633F-47DC-9AC8-A47898B8D57E}"/>
              </a:ext>
            </a:extLst>
          </p:cNvPr>
          <p:cNvSpPr/>
          <p:nvPr/>
        </p:nvSpPr>
        <p:spPr>
          <a:xfrm>
            <a:off x="609600" y="980728"/>
            <a:ext cx="519836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pattern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表示日志生产的格式，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common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tomcat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提供的一个标准设置格式。其具体的表达式为 </a:t>
            </a:r>
            <a:endParaRPr lang="en-US" altLang="zh-CN" sz="20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%h %l %u %t "%r" %s %b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  </a:t>
            </a:r>
          </a:p>
          <a:p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但本人建议采用以下具体的配置，因为标准配置有一些重要的日志数据无法生。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      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%h %l %u %t "%r" %s %b %T  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具体的日志产生样式说明如下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从官方文档中摘录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814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/>
              <a:t>Tomcat </a:t>
            </a:r>
            <a:r>
              <a:rPr lang="zh-CN" altLang="en-US" sz="2800" b="1" dirty="0"/>
              <a:t>服务器的日志审计方法</a:t>
            </a:r>
            <a:r>
              <a:rPr lang="en-US" altLang="zh-CN" sz="2800" b="1" dirty="0"/>
              <a:t>——</a:t>
            </a:r>
            <a:r>
              <a:rPr lang="zh-CN" altLang="en-US" sz="1800" b="1" dirty="0">
                <a:solidFill>
                  <a:srgbClr val="FF0000"/>
                </a:solidFill>
              </a:rPr>
              <a:t>掌握 </a:t>
            </a:r>
            <a:r>
              <a:rPr lang="en-US" altLang="zh-CN" sz="1800" b="1" dirty="0">
                <a:solidFill>
                  <a:srgbClr val="FF0000"/>
                </a:solidFill>
              </a:rPr>
              <a:t>Tomcat </a:t>
            </a:r>
            <a:r>
              <a:rPr lang="zh-CN" altLang="en-US" sz="1800" b="1" dirty="0">
                <a:solidFill>
                  <a:srgbClr val="FF0000"/>
                </a:solidFill>
              </a:rPr>
              <a:t>日志的审计方法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r>
              <a:rPr lang="zh-CN" altLang="en-US" dirty="0"/>
              <a:t> </a:t>
            </a:r>
            <a:r>
              <a:rPr lang="zh-CN" altLang="en-US" sz="1800" dirty="0"/>
              <a:t>* </a:t>
            </a:r>
            <a:r>
              <a:rPr lang="en-US" altLang="zh-CN" sz="1800" dirty="0"/>
              <a:t>%h </a:t>
            </a:r>
            <a:r>
              <a:rPr lang="zh-CN" altLang="en-US" sz="1800" dirty="0"/>
              <a:t>访问的用户</a:t>
            </a:r>
            <a:r>
              <a:rPr lang="en-US" altLang="zh-CN" sz="1800" dirty="0"/>
              <a:t>IP</a:t>
            </a:r>
            <a:r>
              <a:rPr lang="zh-CN" altLang="en-US" sz="1800" dirty="0"/>
              <a:t>地址</a:t>
            </a:r>
            <a:br>
              <a:rPr lang="zh-CN" altLang="en-US" sz="1800" dirty="0"/>
            </a:br>
            <a:r>
              <a:rPr lang="zh-CN" altLang="en-US" sz="1800" dirty="0"/>
              <a:t>    * </a:t>
            </a:r>
            <a:r>
              <a:rPr lang="en-US" altLang="zh-CN" sz="1800" dirty="0"/>
              <a:t>%l </a:t>
            </a:r>
            <a:r>
              <a:rPr lang="zh-CN" altLang="en-US" sz="1800" dirty="0"/>
              <a:t>访问逻辑用户名，通常返回</a:t>
            </a:r>
            <a:r>
              <a:rPr lang="en-US" altLang="zh-CN" sz="1800" dirty="0"/>
              <a:t>'-'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dirty="0"/>
              <a:t>    * </a:t>
            </a:r>
            <a:r>
              <a:rPr lang="en-US" altLang="zh-CN" sz="1800" dirty="0"/>
              <a:t>%u </a:t>
            </a:r>
            <a:r>
              <a:rPr lang="zh-CN" altLang="en-US" sz="1800" dirty="0"/>
              <a:t>访问验证用户名，通常返回</a:t>
            </a:r>
            <a:r>
              <a:rPr lang="en-US" altLang="zh-CN" sz="1800" dirty="0"/>
              <a:t>'-'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dirty="0"/>
              <a:t>    * </a:t>
            </a:r>
            <a:r>
              <a:rPr lang="en-US" altLang="zh-CN" sz="1800" dirty="0"/>
              <a:t>%t </a:t>
            </a:r>
            <a:r>
              <a:rPr lang="zh-CN" altLang="en-US" sz="1800" dirty="0"/>
              <a:t>访问日时</a:t>
            </a:r>
            <a:br>
              <a:rPr lang="zh-CN" altLang="en-US" sz="1800" dirty="0"/>
            </a:br>
            <a:r>
              <a:rPr lang="zh-CN" altLang="en-US" sz="1800" dirty="0"/>
              <a:t>    * </a:t>
            </a:r>
            <a:r>
              <a:rPr lang="en-US" altLang="zh-CN" sz="1800" dirty="0"/>
              <a:t>%r </a:t>
            </a:r>
            <a:r>
              <a:rPr lang="zh-CN" altLang="en-US" sz="1800" dirty="0"/>
              <a:t>访问的方式</a:t>
            </a:r>
            <a:r>
              <a:rPr lang="en-US" altLang="zh-CN" sz="1800" dirty="0"/>
              <a:t>(post</a:t>
            </a:r>
            <a:r>
              <a:rPr lang="zh-CN" altLang="en-US" sz="1800" dirty="0"/>
              <a:t>或者是</a:t>
            </a:r>
            <a:r>
              <a:rPr lang="en-US" altLang="zh-CN" sz="1800" dirty="0"/>
              <a:t>get)</a:t>
            </a:r>
            <a:r>
              <a:rPr lang="zh-CN" altLang="en-US" sz="1800" dirty="0"/>
              <a:t>，访问的资源和使用的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协议版本</a:t>
            </a:r>
            <a:br>
              <a:rPr lang="zh-CN" altLang="en-US" sz="1800" dirty="0"/>
            </a:br>
            <a:r>
              <a:rPr lang="zh-CN" altLang="en-US" sz="1800" dirty="0"/>
              <a:t>    * </a:t>
            </a:r>
            <a:r>
              <a:rPr lang="en-US" altLang="zh-CN" sz="1800" dirty="0"/>
              <a:t>%s </a:t>
            </a:r>
            <a:r>
              <a:rPr lang="zh-CN" altLang="en-US" sz="1800" dirty="0"/>
              <a:t>访问返回的</a:t>
            </a:r>
            <a:r>
              <a:rPr lang="en-US" altLang="zh-CN" sz="1800" dirty="0"/>
              <a:t>http</a:t>
            </a:r>
            <a:r>
              <a:rPr lang="zh-CN" altLang="en-US" sz="1800" dirty="0"/>
              <a:t>状态</a:t>
            </a:r>
            <a:br>
              <a:rPr lang="zh-CN" altLang="en-US" sz="1800" dirty="0"/>
            </a:br>
            <a:r>
              <a:rPr lang="zh-CN" altLang="en-US" sz="1800" dirty="0"/>
              <a:t>    * </a:t>
            </a:r>
            <a:r>
              <a:rPr lang="en-US" altLang="zh-CN" sz="1800" dirty="0"/>
              <a:t>%b </a:t>
            </a:r>
            <a:r>
              <a:rPr lang="zh-CN" altLang="en-US" sz="1800" dirty="0"/>
              <a:t>访问资源返回的流量</a:t>
            </a:r>
            <a:br>
              <a:rPr lang="zh-CN" altLang="en-US" sz="1800" dirty="0"/>
            </a:br>
            <a:r>
              <a:rPr lang="zh-CN" altLang="en-US" sz="1800" dirty="0"/>
              <a:t>    * </a:t>
            </a:r>
            <a:r>
              <a:rPr lang="en-US" altLang="zh-CN" sz="1800" dirty="0"/>
              <a:t>%T </a:t>
            </a:r>
            <a:r>
              <a:rPr lang="zh-CN" altLang="en-US" sz="1800" dirty="0"/>
              <a:t>访问所使用的时间</a:t>
            </a:r>
            <a:endParaRPr lang="en-US" altLang="zh-CN" sz="1800" dirty="0"/>
          </a:p>
          <a:p>
            <a:r>
              <a:rPr lang="zh-CN" altLang="en-US" sz="1600" dirty="0"/>
              <a:t>有了这些数据，我们可以根据时间段做以下的分析处理</a:t>
            </a:r>
            <a:endParaRPr lang="en-US" altLang="zh-CN" sz="1600" dirty="0"/>
          </a:p>
          <a:p>
            <a:r>
              <a:rPr lang="zh-CN" altLang="en-US" sz="1600" dirty="0"/>
              <a:t>  * 独立</a:t>
            </a:r>
            <a:r>
              <a:rPr lang="en-US" altLang="zh-CN" sz="1600" dirty="0"/>
              <a:t>IP</a:t>
            </a:r>
            <a:r>
              <a:rPr lang="zh-CN" altLang="en-US" sz="1600" dirty="0"/>
              <a:t>数统计</a:t>
            </a:r>
            <a:br>
              <a:rPr lang="zh-CN" altLang="en-US" sz="1600" dirty="0"/>
            </a:br>
            <a:r>
              <a:rPr lang="zh-CN" altLang="en-US" sz="1600" dirty="0"/>
              <a:t>  * 访问请求数统计</a:t>
            </a:r>
            <a:br>
              <a:rPr lang="zh-CN" altLang="en-US" sz="1600" dirty="0"/>
            </a:br>
            <a:r>
              <a:rPr lang="zh-CN" altLang="en-US" sz="1600" dirty="0"/>
              <a:t>  * 访问资料文件数统计</a:t>
            </a:r>
            <a:br>
              <a:rPr lang="zh-CN" altLang="en-US" sz="1600" dirty="0"/>
            </a:br>
            <a:r>
              <a:rPr lang="zh-CN" altLang="en-US" sz="1600" dirty="0"/>
              <a:t>  * 访问流量统计</a:t>
            </a:r>
            <a:br>
              <a:rPr lang="zh-CN" altLang="en-US" sz="1600" dirty="0"/>
            </a:br>
            <a:r>
              <a:rPr lang="zh-CN" altLang="en-US" sz="1600" dirty="0"/>
              <a:t>  * 访问处理响应时间统计</a:t>
            </a:r>
            <a:br>
              <a:rPr lang="zh-CN" altLang="en-US" sz="1600" dirty="0"/>
            </a:br>
            <a:r>
              <a:rPr lang="zh-CN" altLang="en-US" sz="1600" dirty="0"/>
              <a:t>  * 统计所有</a:t>
            </a:r>
            <a:r>
              <a:rPr lang="en-US" altLang="zh-CN" sz="1600" dirty="0"/>
              <a:t>404</a:t>
            </a:r>
            <a:r>
              <a:rPr lang="zh-CN" altLang="en-US" sz="1600" dirty="0"/>
              <a:t>错误页面</a:t>
            </a:r>
            <a:br>
              <a:rPr lang="zh-CN" altLang="en-US" sz="1600" dirty="0"/>
            </a:br>
            <a:r>
              <a:rPr lang="zh-CN" altLang="en-US" sz="1600" dirty="0"/>
              <a:t>  * 统计所有</a:t>
            </a:r>
            <a:r>
              <a:rPr lang="en-US" altLang="zh-CN" sz="1600" dirty="0"/>
              <a:t>500</a:t>
            </a:r>
            <a:r>
              <a:rPr lang="zh-CN" altLang="en-US" sz="1600" dirty="0"/>
              <a:t>错误的页面</a:t>
            </a:r>
            <a:br>
              <a:rPr lang="zh-CN" altLang="en-US" sz="1600" dirty="0"/>
            </a:br>
            <a:r>
              <a:rPr lang="zh-CN" altLang="en-US" sz="1600" dirty="0"/>
              <a:t>  * 统计访问最频繁页面</a:t>
            </a:r>
            <a:br>
              <a:rPr lang="zh-CN" altLang="en-US" sz="1600" dirty="0"/>
            </a:br>
            <a:r>
              <a:rPr lang="zh-CN" altLang="en-US" sz="1600" dirty="0"/>
              <a:t>  * 统计访问处理时间最久页面</a:t>
            </a:r>
            <a:br>
              <a:rPr lang="zh-CN" altLang="en-US" sz="1600" dirty="0"/>
            </a:br>
            <a:r>
              <a:rPr lang="zh-CN" altLang="en-US" sz="1600" dirty="0"/>
              <a:t>  * 统计并发访问频率最高的页面</a:t>
            </a:r>
            <a:endParaRPr lang="en-US" altLang="zh-CN" sz="1600" dirty="0"/>
          </a:p>
          <a:p>
            <a:endParaRPr lang="en-US" altLang="zh-CN" sz="1800" dirty="0">
              <a:solidFill>
                <a:srgbClr val="FF0000"/>
              </a:solidFill>
            </a:endParaRPr>
          </a:p>
          <a:p>
            <a:endParaRPr lang="en-US" altLang="zh-C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4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zh-CN" altLang="en-US" sz="2400" b="1" dirty="0"/>
              <a:t>知识子域：</a:t>
            </a:r>
            <a:r>
              <a:rPr lang="en-US" altLang="zh-CN" sz="2400" b="1" dirty="0"/>
              <a:t>Tomcat </a:t>
            </a:r>
            <a:r>
              <a:rPr lang="zh-CN" altLang="en-US" sz="2400" b="1" dirty="0"/>
              <a:t>服务器的安全设置 </a:t>
            </a:r>
          </a:p>
          <a:p>
            <a:pPr marL="0" indent="0">
              <a:buNone/>
            </a:pPr>
            <a:r>
              <a:rPr lang="zh-CN" altLang="en-US" sz="2400" dirty="0"/>
              <a:t> 了解 </a:t>
            </a:r>
            <a:r>
              <a:rPr lang="en-US" altLang="zh-CN" sz="2400" dirty="0"/>
              <a:t>Tomcat </a:t>
            </a:r>
            <a:r>
              <a:rPr lang="zh-CN" altLang="en-US" sz="2400" dirty="0"/>
              <a:t>服务器启动的权限 </a:t>
            </a:r>
          </a:p>
          <a:p>
            <a:pPr marL="0" indent="0">
              <a:buNone/>
            </a:pPr>
            <a:r>
              <a:rPr lang="zh-CN" altLang="en-US" sz="2400" dirty="0"/>
              <a:t> 了解 </a:t>
            </a:r>
            <a:r>
              <a:rPr lang="en-US" altLang="zh-CN" sz="2400" dirty="0"/>
              <a:t>Tomcat </a:t>
            </a:r>
            <a:r>
              <a:rPr lang="zh-CN" altLang="en-US" sz="2400" dirty="0"/>
              <a:t>服务器后台管理地址和修改管理账号密码的方法 </a:t>
            </a:r>
          </a:p>
          <a:p>
            <a:pPr marL="0" indent="0">
              <a:buNone/>
            </a:pPr>
            <a:r>
              <a:rPr lang="zh-CN" altLang="en-US" sz="2400" dirty="0"/>
              <a:t> 了解隐藏 </a:t>
            </a:r>
            <a:r>
              <a:rPr lang="en-US" altLang="zh-CN" sz="2400" dirty="0"/>
              <a:t>Tomcat </a:t>
            </a:r>
            <a:r>
              <a:rPr lang="zh-CN" altLang="en-US" sz="2400" dirty="0"/>
              <a:t>版本信息的方法 </a:t>
            </a:r>
          </a:p>
          <a:p>
            <a:pPr marL="0" indent="0">
              <a:buNone/>
            </a:pPr>
            <a:r>
              <a:rPr lang="zh-CN" altLang="en-US" sz="2400" dirty="0"/>
              <a:t> 了解如何关闭不必要的接口和功能 </a:t>
            </a:r>
          </a:p>
          <a:p>
            <a:pPr marL="0" indent="0">
              <a:buNone/>
            </a:pPr>
            <a:r>
              <a:rPr lang="zh-CN" altLang="en-US" sz="2400" dirty="0"/>
              <a:t> 了解如何禁止目录列表，防止文件名泄露 </a:t>
            </a:r>
          </a:p>
          <a:p>
            <a:pPr marL="0" indent="0">
              <a:buNone/>
            </a:pPr>
            <a:r>
              <a:rPr lang="zh-CN" altLang="en-US" sz="2400" dirty="0"/>
              <a:t> 掌握 </a:t>
            </a:r>
            <a:r>
              <a:rPr lang="en-US" altLang="zh-CN" sz="2400" dirty="0"/>
              <a:t>Tomcat </a:t>
            </a:r>
            <a:r>
              <a:rPr lang="zh-CN" altLang="en-US" sz="2400" dirty="0"/>
              <a:t>服务器通过后台获取权限的方法 </a:t>
            </a:r>
          </a:p>
          <a:p>
            <a:pPr marL="0" indent="0">
              <a:buNone/>
            </a:pPr>
            <a:r>
              <a:rPr lang="zh-CN" altLang="en-US" sz="2400" dirty="0"/>
              <a:t> 掌握 </a:t>
            </a:r>
            <a:r>
              <a:rPr lang="en-US" altLang="zh-CN" sz="2400" dirty="0"/>
              <a:t>Tomcat </a:t>
            </a:r>
            <a:r>
              <a:rPr lang="zh-CN" altLang="en-US" sz="2400" dirty="0"/>
              <a:t>样例目录 </a:t>
            </a:r>
            <a:r>
              <a:rPr lang="en-US" altLang="zh-CN" sz="2400" dirty="0"/>
              <a:t>session </a:t>
            </a:r>
            <a:r>
              <a:rPr lang="zh-CN" altLang="en-US" sz="2400" dirty="0"/>
              <a:t>操纵漏洞 </a:t>
            </a:r>
          </a:p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zh-CN" altLang="en-US" sz="2400" b="1" dirty="0"/>
              <a:t>知识子域：</a:t>
            </a:r>
            <a:r>
              <a:rPr lang="en-US" altLang="zh-CN" sz="2400" b="1" dirty="0"/>
              <a:t>Tomcat </a:t>
            </a:r>
            <a:r>
              <a:rPr lang="zh-CN" altLang="en-US" sz="2400" b="1" dirty="0"/>
              <a:t>服务器的日志审计方法 </a:t>
            </a:r>
          </a:p>
          <a:p>
            <a:pPr marL="0" indent="0">
              <a:buNone/>
            </a:pPr>
            <a:r>
              <a:rPr lang="zh-CN" altLang="en-US" sz="2400" dirty="0"/>
              <a:t> 了解 </a:t>
            </a:r>
            <a:r>
              <a:rPr lang="en-US" altLang="zh-CN" sz="2400" dirty="0"/>
              <a:t>Tomcat </a:t>
            </a:r>
            <a:r>
              <a:rPr lang="zh-CN" altLang="en-US" sz="2400" dirty="0"/>
              <a:t>的日志种类 </a:t>
            </a:r>
          </a:p>
          <a:p>
            <a:pPr marL="0" indent="0">
              <a:buNone/>
            </a:pPr>
            <a:r>
              <a:rPr lang="zh-CN" altLang="en-US" sz="2400" dirty="0"/>
              <a:t>掌握 </a:t>
            </a:r>
            <a:r>
              <a:rPr lang="en-US" altLang="zh-CN" sz="2400" dirty="0"/>
              <a:t>Tomcat </a:t>
            </a:r>
            <a:r>
              <a:rPr lang="zh-CN" altLang="en-US" sz="2400" dirty="0"/>
              <a:t>日志的审计方法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Box 4"/>
          <p:cNvSpPr txBox="1">
            <a:spLocks noChangeArrowheads="1"/>
          </p:cNvSpPr>
          <p:nvPr/>
        </p:nvSpPr>
        <p:spPr bwMode="auto">
          <a:xfrm>
            <a:off x="119336" y="5572125"/>
            <a:ext cx="4897438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北京谷安天下科技有限公司</a:t>
            </a:r>
            <a:endParaRPr lang="en-US" altLang="zh-CN" sz="1200" dirty="0">
              <a:solidFill>
                <a:schemeClr val="bg1"/>
              </a:solidFill>
              <a:latin typeface="Adobe 黑体 Std R"/>
              <a:ea typeface="Adobe 黑体 Std R"/>
              <a:cs typeface="Adobe 黑体 Std R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谷安天下公司主页：</a:t>
            </a:r>
            <a:r>
              <a:rPr lang="en-US" altLang="zh-CN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www.gooann.com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谷安培训教育网页：</a:t>
            </a:r>
            <a:r>
              <a:rPr lang="en-US" altLang="zh-CN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http://px.gooann.com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安全意识产品网页：</a:t>
            </a:r>
            <a:r>
              <a:rPr lang="en-US" altLang="zh-CN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http://sectv.gooann.com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产品解决方案网页：</a:t>
            </a:r>
            <a:r>
              <a:rPr lang="en-US" altLang="zh-CN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http://product.gooann.com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谷安信息安全商城：</a:t>
            </a:r>
            <a:r>
              <a:rPr lang="en-US" altLang="zh-CN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http://gooannpx.taobao.com</a:t>
            </a:r>
          </a:p>
          <a:p>
            <a:endParaRPr lang="en-US" altLang="zh-CN" sz="1200" dirty="0">
              <a:solidFill>
                <a:schemeClr val="bg1"/>
              </a:solidFill>
              <a:latin typeface="Adobe 黑体 Std R"/>
              <a:ea typeface="Adobe 黑体 Std R"/>
              <a:cs typeface="Adobe 黑体 Std 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2888" y="2133600"/>
            <a:ext cx="6909264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Arial" pitchFamily="34" charset="0"/>
              </a:rPr>
              <a:t>THANK YOU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Arial" pitchFamily="34" charset="0"/>
              </a:rPr>
              <a:t>FOR YOUR ATTENTION!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Arial" pitchFamily="34" charset="0"/>
            </a:endParaRPr>
          </a:p>
        </p:txBody>
      </p:sp>
      <p:sp>
        <p:nvSpPr>
          <p:cNvPr id="77828" name="TextBox 5"/>
          <p:cNvSpPr txBox="1">
            <a:spLocks noChangeArrowheads="1"/>
          </p:cNvSpPr>
          <p:nvPr/>
        </p:nvSpPr>
        <p:spPr bwMode="auto">
          <a:xfrm>
            <a:off x="9264823" y="188913"/>
            <a:ext cx="2663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联系我们  </a:t>
            </a:r>
            <a:r>
              <a:rPr lang="en-US" altLang="zh-CN" dirty="0">
                <a:latin typeface="Calibri" panose="020F0502020204030204" pitchFamily="34" charset="0"/>
              </a:rPr>
              <a:t>400 070 6887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3338" y="2082800"/>
            <a:ext cx="2443162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itchFamily="34" charset="-122"/>
                <a:ea typeface="Adobe 黑体 Std R" pitchFamily="34" charset="-122"/>
                <a:cs typeface="Arial" pitchFamily="34" charset="0"/>
              </a:rPr>
              <a:t>感谢观看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Tomcat </a:t>
            </a:r>
            <a:r>
              <a:rPr lang="zh-CN" altLang="en-US" sz="2800" dirty="0"/>
              <a:t>服务器的安全设置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了解 </a:t>
            </a:r>
            <a:r>
              <a:rPr lang="en-US" altLang="zh-CN" sz="2400" dirty="0"/>
              <a:t>Tomcat </a:t>
            </a:r>
            <a:r>
              <a:rPr lang="zh-CN" altLang="en-US" sz="2400" dirty="0"/>
              <a:t>服务器启动的权限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了解 </a:t>
            </a:r>
            <a:r>
              <a:rPr lang="en-US" altLang="zh-CN" sz="2400" dirty="0"/>
              <a:t>Tomcat </a:t>
            </a:r>
            <a:r>
              <a:rPr lang="zh-CN" altLang="en-US" sz="2400" dirty="0"/>
              <a:t>服务器后台管理地址和修改管理账号密码的方法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了解隐藏 </a:t>
            </a:r>
            <a:r>
              <a:rPr lang="en-US" altLang="zh-CN" sz="2400" dirty="0"/>
              <a:t>Tomcat </a:t>
            </a:r>
            <a:r>
              <a:rPr lang="zh-CN" altLang="en-US" sz="2400" dirty="0"/>
              <a:t>版本信息的方法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了解如何关闭不必要的接口和功能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了解如何禁止目录列表，防止文件名泄露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掌握 </a:t>
            </a:r>
            <a:r>
              <a:rPr lang="en-US" altLang="zh-CN" sz="2400" dirty="0"/>
              <a:t>Tomcat </a:t>
            </a:r>
            <a:r>
              <a:rPr lang="zh-CN" altLang="en-US" sz="2400" dirty="0"/>
              <a:t>服务器通过后台获取权限的方法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掌握 </a:t>
            </a:r>
            <a:r>
              <a:rPr lang="en-US" altLang="zh-CN" sz="2400" dirty="0"/>
              <a:t>Tomcat </a:t>
            </a:r>
            <a:r>
              <a:rPr lang="zh-CN" altLang="en-US" sz="2400" dirty="0"/>
              <a:t>样例目录 </a:t>
            </a:r>
            <a:r>
              <a:rPr lang="en-US" altLang="zh-CN" sz="2400" dirty="0"/>
              <a:t>session </a:t>
            </a:r>
            <a:r>
              <a:rPr lang="zh-CN" altLang="en-US" sz="2400" dirty="0"/>
              <a:t>操纵漏洞 </a:t>
            </a:r>
          </a:p>
        </p:txBody>
      </p:sp>
    </p:spTree>
    <p:extLst>
      <p:ext uri="{BB962C8B-B14F-4D97-AF65-F5344CB8AC3E}">
        <p14:creationId xmlns:p14="http://schemas.microsoft.com/office/powerpoint/2010/main" val="16597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sz="2800" dirty="0"/>
              <a:t>Tomcat </a:t>
            </a:r>
            <a:r>
              <a:rPr lang="zh-CN" altLang="en-US" sz="2800" dirty="0"/>
              <a:t>服务器的安全设置 </a:t>
            </a:r>
            <a:endParaRPr lang="en-US" altLang="zh-CN" sz="28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sz="1800" b="1" dirty="0" smtClean="0"/>
              <a:t>Tomcat </a:t>
            </a:r>
            <a:r>
              <a:rPr lang="zh-CN" altLang="en-US" sz="1800" b="1" dirty="0"/>
              <a:t>是一个小型的轻量级应用服务器，在中小型系统和并发访问用户</a:t>
            </a:r>
            <a:r>
              <a:rPr lang="zh-CN" altLang="en-US" sz="1800" b="1" dirty="0" smtClean="0"/>
              <a:t>不是很多</a:t>
            </a:r>
            <a:r>
              <a:rPr lang="zh-CN" altLang="en-US" sz="1800" b="1" dirty="0"/>
              <a:t>的场合下被普遍使用，是开发和调试 </a:t>
            </a:r>
            <a:r>
              <a:rPr lang="en-US" altLang="zh-CN" sz="1800" b="1" dirty="0"/>
              <a:t>JSP </a:t>
            </a:r>
            <a:r>
              <a:rPr lang="zh-CN" altLang="en-US" sz="1800" b="1" dirty="0"/>
              <a:t>程序的首选。</a:t>
            </a:r>
            <a:endParaRPr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1800" b="1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     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609D52-3388-4CE8-820F-D04091EF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5" y="1628800"/>
            <a:ext cx="9138739" cy="47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Tomcat </a:t>
            </a:r>
            <a:r>
              <a:rPr lang="zh-CN" altLang="en-US" sz="2800" dirty="0"/>
              <a:t>服务器的安全设置 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 </a:t>
            </a:r>
            <a:r>
              <a:rPr lang="en-US" altLang="zh-CN" sz="2000" dirty="0">
                <a:solidFill>
                  <a:srgbClr val="FF0000"/>
                </a:solidFill>
              </a:rPr>
              <a:t>Tomcat </a:t>
            </a:r>
            <a:r>
              <a:rPr lang="zh-CN" altLang="en-US" sz="2000" dirty="0">
                <a:solidFill>
                  <a:srgbClr val="FF0000"/>
                </a:solidFill>
              </a:rPr>
              <a:t>服务器启动的权限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r>
              <a:rPr lang="en-US" altLang="zh-CN" sz="1800" dirty="0"/>
              <a:t>1</a:t>
            </a:r>
            <a:r>
              <a:rPr lang="zh-CN" altLang="zh-CN" sz="1800" dirty="0"/>
              <a:t>、</a:t>
            </a:r>
            <a:r>
              <a:rPr lang="en-US" altLang="zh-CN" sz="1800" dirty="0"/>
              <a:t>tomcat</a:t>
            </a:r>
            <a:r>
              <a:rPr lang="zh-CN" altLang="zh-CN" sz="1800" dirty="0"/>
              <a:t>启动用户权限必须为非</a:t>
            </a:r>
            <a:r>
              <a:rPr lang="en-US" altLang="zh-CN" sz="1800" dirty="0"/>
              <a:t>root</a:t>
            </a:r>
            <a:r>
              <a:rPr lang="zh-CN" altLang="zh-CN" sz="1800" dirty="0"/>
              <a:t>权限，尽量降低</a:t>
            </a:r>
            <a:r>
              <a:rPr lang="en-US" altLang="zh-CN" sz="1800" dirty="0"/>
              <a:t>tomcat</a:t>
            </a:r>
            <a:r>
              <a:rPr lang="zh-CN" altLang="zh-CN" sz="1800" dirty="0"/>
              <a:t>启动用户的目录访问权限；</a:t>
            </a:r>
          </a:p>
          <a:p>
            <a:r>
              <a:rPr lang="en-US" altLang="zh-CN" sz="1800" dirty="0"/>
              <a:t>2</a:t>
            </a:r>
            <a:r>
              <a:rPr lang="zh-CN" altLang="zh-CN" sz="1800" dirty="0"/>
              <a:t>、如需直接对外使用</a:t>
            </a:r>
            <a:r>
              <a:rPr lang="en-US" altLang="zh-CN" sz="1800" dirty="0"/>
              <a:t>80</a:t>
            </a:r>
            <a:r>
              <a:rPr lang="zh-CN" altLang="zh-CN" sz="1800" dirty="0"/>
              <a:t>端口，可通过普通账号启动后，配置</a:t>
            </a:r>
            <a:r>
              <a:rPr lang="en-US" altLang="zh-CN" sz="1800" dirty="0"/>
              <a:t>iptables</a:t>
            </a:r>
            <a:r>
              <a:rPr lang="zh-CN" altLang="zh-CN" sz="1800" dirty="0"/>
              <a:t>规则进行转发。</a:t>
            </a:r>
          </a:p>
          <a:p>
            <a:r>
              <a:rPr lang="zh-CN" altLang="zh-CN" sz="1800" dirty="0"/>
              <a:t>备注</a:t>
            </a:r>
            <a:r>
              <a:rPr lang="zh-CN" altLang="zh-CN" sz="1800" dirty="0" smtClean="0"/>
              <a:t>：避免</a:t>
            </a:r>
            <a:r>
              <a:rPr lang="zh-CN" altLang="zh-CN" sz="1800" dirty="0"/>
              <a:t>一旦</a:t>
            </a:r>
            <a:r>
              <a:rPr lang="en-US" altLang="zh-CN" sz="1800" dirty="0"/>
              <a:t>tomcat</a:t>
            </a:r>
            <a:r>
              <a:rPr lang="zh-CN" altLang="zh-CN" sz="1800" dirty="0"/>
              <a:t>服务被入侵，黑客直接获取高级用户权限危害整个</a:t>
            </a:r>
            <a:r>
              <a:rPr lang="en-US" altLang="zh-CN" sz="1800" dirty="0"/>
              <a:t>server</a:t>
            </a:r>
            <a:r>
              <a:rPr lang="zh-CN" altLang="zh-CN" sz="1800" dirty="0"/>
              <a:t>的安全</a:t>
            </a:r>
            <a:r>
              <a:rPr lang="zh-CN" altLang="zh-CN" dirty="0"/>
              <a:t>。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1800" dirty="0"/>
              <a:t>基于安全考虑，将</a:t>
            </a:r>
            <a:r>
              <a:rPr lang="en-US" altLang="zh-CN" sz="1800" dirty="0"/>
              <a:t>tomcat</a:t>
            </a:r>
            <a:r>
              <a:rPr lang="zh-CN" altLang="en-US" sz="1800" dirty="0"/>
              <a:t>的使用权限赋给</a:t>
            </a:r>
            <a:r>
              <a:rPr lang="en-US" altLang="zh-CN" sz="1800" dirty="0"/>
              <a:t>admin</a:t>
            </a:r>
            <a:r>
              <a:rPr lang="zh-CN" altLang="en-US" sz="1800" dirty="0"/>
              <a:t>组，</a:t>
            </a:r>
            <a:r>
              <a:rPr lang="en-US" altLang="zh-CN" sz="1800" dirty="0"/>
              <a:t>admin</a:t>
            </a:r>
            <a:r>
              <a:rPr lang="zh-CN" altLang="en-US" sz="1800" dirty="0"/>
              <a:t>用户，只要设置到这个组中，即可以直接使用</a:t>
            </a:r>
            <a:r>
              <a:rPr lang="en-US" altLang="zh-CN" sz="1800" dirty="0"/>
              <a:t>tomcat</a:t>
            </a:r>
            <a:r>
              <a:rPr lang="zh-CN" altLang="en-US" sz="1800" dirty="0"/>
              <a:t>。这样一来可以防止用户误删系统或其他用户的文件；二来即使</a:t>
            </a:r>
            <a:r>
              <a:rPr lang="en-US" altLang="zh-CN" sz="1800" dirty="0"/>
              <a:t>tomcat</a:t>
            </a:r>
            <a:r>
              <a:rPr lang="zh-CN" altLang="en-US" sz="1800" dirty="0"/>
              <a:t>中的项目有漏洞遭到攻击，也不至于破坏系统。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chown</a:t>
            </a:r>
            <a:r>
              <a:rPr lang="en-US" altLang="zh-CN" sz="2400" dirty="0">
                <a:solidFill>
                  <a:srgbClr val="FF0000"/>
                </a:solidFill>
              </a:rPr>
              <a:t> -R </a:t>
            </a:r>
            <a:r>
              <a:rPr lang="en-US" altLang="zh-CN" sz="2400" dirty="0" err="1">
                <a:solidFill>
                  <a:srgbClr val="FF0000"/>
                </a:solidFill>
              </a:rPr>
              <a:t>admin.admin</a:t>
            </a:r>
            <a:r>
              <a:rPr lang="en-US" altLang="zh-CN" sz="2400" dirty="0">
                <a:solidFill>
                  <a:srgbClr val="FF0000"/>
                </a:solidFill>
              </a:rPr>
              <a:t> tomcat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AE5377-828C-4788-B830-9CB3AE9EB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3933056"/>
            <a:ext cx="7761905" cy="1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Tomcat </a:t>
            </a:r>
            <a:r>
              <a:rPr lang="zh-CN" altLang="en-US" sz="2800" dirty="0"/>
              <a:t>服务器的安全设置 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 </a:t>
            </a:r>
            <a:r>
              <a:rPr lang="en-US" altLang="zh-CN" sz="2000" dirty="0">
                <a:solidFill>
                  <a:srgbClr val="FF0000"/>
                </a:solidFill>
              </a:rPr>
              <a:t>Tomcat </a:t>
            </a:r>
            <a:r>
              <a:rPr lang="zh-CN" altLang="en-US" sz="2000" dirty="0">
                <a:solidFill>
                  <a:srgbClr val="FF0000"/>
                </a:solidFill>
              </a:rPr>
              <a:t>服务器启动的权限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设置启动脚本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2C7295-B92F-4D47-BF33-1F1094EDD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7" y="1412776"/>
            <a:ext cx="5044732" cy="26642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D90D85-81FF-4777-9BE2-2E8C5611D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221088"/>
            <a:ext cx="10972800" cy="209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066"/>
          </a:xfrm>
        </p:spPr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1800" dirty="0">
                <a:solidFill>
                  <a:srgbClr val="FF0000"/>
                </a:solidFill>
              </a:rPr>
              <a:t>了解 </a:t>
            </a:r>
            <a:r>
              <a:rPr lang="en-US" altLang="zh-CN" sz="1800" dirty="0">
                <a:solidFill>
                  <a:srgbClr val="FF0000"/>
                </a:solidFill>
              </a:rPr>
              <a:t>Tomcat </a:t>
            </a:r>
            <a:r>
              <a:rPr lang="zh-CN" altLang="en-US" sz="1800" dirty="0">
                <a:solidFill>
                  <a:srgbClr val="FF0000"/>
                </a:solidFill>
              </a:rPr>
              <a:t>服务器后台管理地址和修改管理账号密码的方法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1800" dirty="0"/>
              <a:t>tomcat</a:t>
            </a:r>
            <a:r>
              <a:rPr lang="zh-CN" altLang="en-US" sz="1800" dirty="0"/>
              <a:t>服务器</a:t>
            </a:r>
            <a:r>
              <a:rPr lang="en-US" altLang="zh-CN" sz="1800" dirty="0"/>
              <a:t>http://localhost:8080/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dirty="0"/>
              <a:t>这样访问，点击</a:t>
            </a:r>
            <a:r>
              <a:rPr lang="en-US" altLang="zh-CN" sz="1800" dirty="0"/>
              <a:t>Manager App</a:t>
            </a:r>
            <a:r>
              <a:rPr lang="zh-CN" altLang="en-US" sz="1800" dirty="0"/>
              <a:t>后要求输入用户名和密码才能进入管理应用界面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A68B66-34BB-4063-8129-A8A818415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980729"/>
            <a:ext cx="102489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066"/>
          </a:xfrm>
        </p:spPr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1800" dirty="0">
                <a:solidFill>
                  <a:srgbClr val="FF0000"/>
                </a:solidFill>
              </a:rPr>
              <a:t>了解 </a:t>
            </a:r>
            <a:r>
              <a:rPr lang="en-US" altLang="zh-CN" sz="1800" dirty="0">
                <a:solidFill>
                  <a:srgbClr val="FF0000"/>
                </a:solidFill>
              </a:rPr>
              <a:t>Tomcat </a:t>
            </a:r>
            <a:r>
              <a:rPr lang="zh-CN" altLang="en-US" sz="1800" dirty="0">
                <a:solidFill>
                  <a:srgbClr val="FF0000"/>
                </a:solidFill>
              </a:rPr>
              <a:t>服务器后台管理地址和修改管理账号密码的方法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b="1" dirty="0"/>
              <a:t>弹出</a:t>
            </a: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1800" dirty="0"/>
              <a:t>打开</a:t>
            </a:r>
            <a:r>
              <a:rPr lang="en-US" altLang="zh-CN" sz="1800" dirty="0"/>
              <a:t>tomcat-users.xml</a:t>
            </a:r>
            <a:r>
              <a:rPr lang="zh-CN" altLang="en-US" sz="1800" dirty="0"/>
              <a:t>这个文件</a:t>
            </a:r>
            <a:br>
              <a:rPr lang="zh-CN" altLang="en-US" sz="1800" dirty="0"/>
            </a:br>
            <a:r>
              <a:rPr lang="zh-CN" altLang="en-US" sz="1800" dirty="0"/>
              <a:t>    进行如下配置</a:t>
            </a:r>
            <a:br>
              <a:rPr lang="zh-CN" altLang="en-US" sz="1800" dirty="0"/>
            </a:br>
            <a:r>
              <a:rPr lang="zh-CN" altLang="en-US" sz="1800" dirty="0"/>
              <a:t>    在</a:t>
            </a:r>
            <a:r>
              <a:rPr lang="en-US" altLang="zh-CN" sz="1800" dirty="0"/>
              <a:t>&lt;/tomcat-users&gt;</a:t>
            </a:r>
            <a:r>
              <a:rPr lang="zh-CN" altLang="en-US" sz="1800" dirty="0"/>
              <a:t>节点的前面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4CC34A-D60E-4031-883E-524B4D0F9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967401"/>
            <a:ext cx="4752528" cy="31090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24261D9-6114-4087-8784-E75D15F97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32" y="4279171"/>
            <a:ext cx="6728247" cy="202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0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066"/>
          </a:xfrm>
        </p:spPr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1800" dirty="0">
                <a:solidFill>
                  <a:srgbClr val="FF0000"/>
                </a:solidFill>
              </a:rPr>
              <a:t>了解 </a:t>
            </a:r>
            <a:r>
              <a:rPr lang="en-US" altLang="zh-CN" sz="1800" dirty="0">
                <a:solidFill>
                  <a:srgbClr val="FF0000"/>
                </a:solidFill>
              </a:rPr>
              <a:t>Tomcat </a:t>
            </a:r>
            <a:r>
              <a:rPr lang="zh-CN" altLang="en-US" sz="1800" dirty="0">
                <a:solidFill>
                  <a:srgbClr val="FF0000"/>
                </a:solidFill>
              </a:rPr>
              <a:t>服务器后台管理地址和修改管理账号密码的方法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sz="1800" dirty="0"/>
              <a:t>进行这样的配置后保存，重启</a:t>
            </a:r>
            <a:r>
              <a:rPr lang="en-US" altLang="zh-CN" sz="1800" dirty="0"/>
              <a:t>tomcat</a:t>
            </a:r>
            <a:r>
              <a:rPr lang="zh-CN" altLang="en-US" sz="1800" dirty="0"/>
              <a:t>服务器</a:t>
            </a:r>
            <a:br>
              <a:rPr lang="zh-CN" altLang="en-US" sz="1800" dirty="0"/>
            </a:br>
            <a:r>
              <a:rPr lang="zh-CN" altLang="en-US" sz="1800" dirty="0"/>
              <a:t>再进行访问</a:t>
            </a:r>
            <a:r>
              <a:rPr lang="en-US" altLang="zh-CN" sz="1800" dirty="0"/>
              <a:t>http://localhost:8080/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dirty="0"/>
              <a:t>点击</a:t>
            </a:r>
            <a:r>
              <a:rPr lang="en-US" altLang="zh-CN" sz="1800" dirty="0"/>
              <a:t>Manager App</a:t>
            </a:r>
            <a:r>
              <a:rPr lang="zh-CN" altLang="en-US" sz="1800" dirty="0"/>
              <a:t>后输入用户名为</a:t>
            </a:r>
            <a:r>
              <a:rPr lang="en-US" altLang="zh-CN" sz="1800" dirty="0"/>
              <a:t>admin</a:t>
            </a:r>
            <a:r>
              <a:rPr lang="zh-CN" altLang="en-US" sz="1800" dirty="0"/>
              <a:t>和密码为</a:t>
            </a:r>
            <a:r>
              <a:rPr lang="en-US" altLang="zh-CN" sz="1800" dirty="0"/>
              <a:t>admin</a:t>
            </a:r>
            <a:r>
              <a:rPr lang="zh-CN" altLang="en-US" sz="1800" dirty="0"/>
              <a:t>即可进入管理应用界面</a:t>
            </a: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2F19C6-25A9-4143-811A-E8CE92CE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05" y="2132856"/>
            <a:ext cx="11262095" cy="436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C00000"/>
            </a:gs>
            <a:gs pos="80000">
              <a:srgbClr val="70201E"/>
            </a:gs>
            <a:gs pos="100000">
              <a:schemeClr val="accent2">
                <a:shade val="94000"/>
                <a:satMod val="135000"/>
              </a:schemeClr>
            </a:gs>
          </a:gsLst>
        </a:gradFill>
      </a:spPr>
      <a:bodyPr rtlCol="0" anchor="ctr"/>
      <a:lstStyle>
        <a:defPPr algn="ctr">
          <a:defRPr b="1"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谷安模板-1.potx" id="{20370F93-E01C-46B9-8133-FC051707147A}" vid="{288D7D58-60AC-41C3-82B0-33C6BDCAB98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谷安模板-1</Template>
  <TotalTime>23811</TotalTime>
  <Words>1258</Words>
  <Application>Microsoft Office PowerPoint</Application>
  <PresentationFormat>宽屏</PresentationFormat>
  <Paragraphs>257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Adobe 黑体 Std R</vt:lpstr>
      <vt:lpstr>Arial Unicode MS</vt:lpstr>
      <vt:lpstr>黑体</vt:lpstr>
      <vt:lpstr>华文新魏</vt:lpstr>
      <vt:lpstr>华文中宋</vt:lpstr>
      <vt:lpstr>楷体</vt:lpstr>
      <vt:lpstr>宋体</vt:lpstr>
      <vt:lpstr>Microsoft YaHei</vt:lpstr>
      <vt:lpstr>Microsoft YaHei</vt:lpstr>
      <vt:lpstr>Arial</vt:lpstr>
      <vt:lpstr>Calibri</vt:lpstr>
      <vt:lpstr>Wingdings</vt:lpstr>
      <vt:lpstr>Office 主题</vt:lpstr>
      <vt:lpstr>中间件安全   </vt:lpstr>
      <vt:lpstr>4.1.3 tomcat</vt:lpstr>
      <vt:lpstr>Tomcat 服务器的安全设置 </vt:lpstr>
      <vt:lpstr>Tomcat 服务器的安全设置 </vt:lpstr>
      <vt:lpstr>Tomcat 服务器的安全设置 ——了解 Tomcat 服务器启动的权限 </vt:lpstr>
      <vt:lpstr>Tomcat 服务器的安全设置 ——了解 Tomcat 服务器启动的权限 </vt:lpstr>
      <vt:lpstr>IIS 服务器的安全设置——了解 Tomcat 服务器后台管理地址和修改管理账号密码的方法</vt:lpstr>
      <vt:lpstr>IIS 服务器的安全设置——了解 Tomcat 服务器后台管理地址和修改管理账号密码的方法</vt:lpstr>
      <vt:lpstr>IIS 服务器的安全设置——了解 Tomcat 服务器后台管理地址和修改管理账号密码的方法</vt:lpstr>
      <vt:lpstr>Tomcat服务器的安全设置——了解隐藏 Tomcat 版本信息的方法 </vt:lpstr>
      <vt:lpstr>Tomcat服务器的安全设置——了解隐藏 Tomcat 版本信息的方法 </vt:lpstr>
      <vt:lpstr>Tomcat服务器的安全设置——了解如何关闭不必要的接口和功能 </vt:lpstr>
      <vt:lpstr>Tomcat服务器的安全设置——了解如何关闭不必要的接口和功能 </vt:lpstr>
      <vt:lpstr>Tomcat服务器的安全设置——了解如何关闭不必要的接口和功能 </vt:lpstr>
      <vt:lpstr>Tomcat服务器的安全设置——了解如何禁止目录列表，防止文件名泄露 </vt:lpstr>
      <vt:lpstr>Tomcat服务器的安全设置——掌握 Tomcat 服务器通过后台获取权限的方法 </vt:lpstr>
      <vt:lpstr>Tomcat服务器的安全设置——掌握 Tomcat 样例目录 session 操纵漏洞 </vt:lpstr>
      <vt:lpstr>Tomcat 服务器的日志审计方法—— 了解 Tomcat 的日志种类 </vt:lpstr>
      <vt:lpstr>Tomcat 服务器的日志审计方法—— 了解 Tomcat 的日志种类 </vt:lpstr>
      <vt:lpstr>Tomcat 服务器的日志审计方法——掌握 Tomcat 日志的审计方法 </vt:lpstr>
      <vt:lpstr>Tomcat 服务器的日志审计方法——掌握 Tomcat 日志的审计方法 </vt:lpstr>
      <vt:lpstr>Tomcat 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Linux系统管理与安全</dc:title>
  <dc:creator>高智震</dc:creator>
  <cp:lastModifiedBy>高智震</cp:lastModifiedBy>
  <cp:revision>2745</cp:revision>
  <dcterms:created xsi:type="dcterms:W3CDTF">2015-08-23T14:03:00Z</dcterms:created>
  <dcterms:modified xsi:type="dcterms:W3CDTF">2018-06-26T01:53:54Z</dcterms:modified>
</cp:coreProperties>
</file>