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2" r:id="rId1"/>
  </p:sldMasterIdLst>
  <p:notesMasterIdLst>
    <p:notesMasterId r:id="rId77"/>
  </p:notesMasterIdLst>
  <p:sldIdLst>
    <p:sldId id="256" r:id="rId2"/>
    <p:sldId id="759" r:id="rId3"/>
    <p:sldId id="734" r:id="rId4"/>
    <p:sldId id="788" r:id="rId5"/>
    <p:sldId id="789" r:id="rId6"/>
    <p:sldId id="793" r:id="rId7"/>
    <p:sldId id="847" r:id="rId8"/>
    <p:sldId id="848" r:id="rId9"/>
    <p:sldId id="795" r:id="rId10"/>
    <p:sldId id="791" r:id="rId11"/>
    <p:sldId id="792" r:id="rId12"/>
    <p:sldId id="796" r:id="rId13"/>
    <p:sldId id="787" r:id="rId14"/>
    <p:sldId id="776" r:id="rId15"/>
    <p:sldId id="797" r:id="rId16"/>
    <p:sldId id="896" r:id="rId17"/>
    <p:sldId id="897" r:id="rId18"/>
    <p:sldId id="898" r:id="rId19"/>
    <p:sldId id="899" r:id="rId20"/>
    <p:sldId id="900" r:id="rId21"/>
    <p:sldId id="901" r:id="rId22"/>
    <p:sldId id="902" r:id="rId23"/>
    <p:sldId id="903" r:id="rId24"/>
    <p:sldId id="904" r:id="rId25"/>
    <p:sldId id="798" r:id="rId26"/>
    <p:sldId id="799" r:id="rId27"/>
    <p:sldId id="800" r:id="rId28"/>
    <p:sldId id="849" r:id="rId29"/>
    <p:sldId id="852" r:id="rId30"/>
    <p:sldId id="850" r:id="rId31"/>
    <p:sldId id="851" r:id="rId32"/>
    <p:sldId id="853" r:id="rId33"/>
    <p:sldId id="854" r:id="rId34"/>
    <p:sldId id="855" r:id="rId35"/>
    <p:sldId id="856" r:id="rId36"/>
    <p:sldId id="857" r:id="rId37"/>
    <p:sldId id="858" r:id="rId38"/>
    <p:sldId id="859" r:id="rId39"/>
    <p:sldId id="860" r:id="rId40"/>
    <p:sldId id="861" r:id="rId41"/>
    <p:sldId id="862" r:id="rId42"/>
    <p:sldId id="863" r:id="rId43"/>
    <p:sldId id="864" r:id="rId44"/>
    <p:sldId id="865" r:id="rId45"/>
    <p:sldId id="866" r:id="rId46"/>
    <p:sldId id="867" r:id="rId47"/>
    <p:sldId id="868" r:id="rId48"/>
    <p:sldId id="869" r:id="rId49"/>
    <p:sldId id="870" r:id="rId50"/>
    <p:sldId id="871" r:id="rId51"/>
    <p:sldId id="872" r:id="rId52"/>
    <p:sldId id="873" r:id="rId53"/>
    <p:sldId id="874" r:id="rId54"/>
    <p:sldId id="875" r:id="rId55"/>
    <p:sldId id="876" r:id="rId56"/>
    <p:sldId id="877" r:id="rId57"/>
    <p:sldId id="878" r:id="rId58"/>
    <p:sldId id="879" r:id="rId59"/>
    <p:sldId id="778" r:id="rId60"/>
    <p:sldId id="779" r:id="rId61"/>
    <p:sldId id="880" r:id="rId62"/>
    <p:sldId id="881" r:id="rId63"/>
    <p:sldId id="882" r:id="rId64"/>
    <p:sldId id="883" r:id="rId65"/>
    <p:sldId id="884" r:id="rId66"/>
    <p:sldId id="885" r:id="rId67"/>
    <p:sldId id="886" r:id="rId68"/>
    <p:sldId id="887" r:id="rId69"/>
    <p:sldId id="888" r:id="rId70"/>
    <p:sldId id="889" r:id="rId71"/>
    <p:sldId id="890" r:id="rId72"/>
    <p:sldId id="891" r:id="rId73"/>
    <p:sldId id="892" r:id="rId74"/>
    <p:sldId id="893" r:id="rId75"/>
    <p:sldId id="894" r:id="rId7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4C100"/>
    <a:srgbClr val="6807B9"/>
    <a:srgbClr val="A60BFE"/>
    <a:srgbClr val="540694"/>
    <a:srgbClr val="333399"/>
    <a:srgbClr val="3D046C"/>
    <a:srgbClr val="FF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0" autoAdjust="0"/>
    <p:restoredTop sz="83160" autoAdjust="0"/>
  </p:normalViewPr>
  <p:slideViewPr>
    <p:cSldViewPr>
      <p:cViewPr varScale="1">
        <p:scale>
          <a:sx n="63" d="100"/>
          <a:sy n="63" d="100"/>
        </p:scale>
        <p:origin x="300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AC351C0-6D6D-4B39-8738-A7C7486B0710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4870BEF-24BB-4678-92B8-D9C03FCDED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20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2B6D8C-6458-4548-BD75-3CEE170667F7}" type="slidenum">
              <a:rPr lang="zh-CN" altLang="en-US">
                <a:latin typeface="Calibri" panose="020F0502020204030204" pitchFamily="34" charset="0"/>
              </a:rPr>
              <a:pPr eaLnBrk="1" hangingPunct="1"/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39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4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9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085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73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55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52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77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380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40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8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0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670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49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19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37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441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466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494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314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949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82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070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63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2040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145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9686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939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513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497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299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767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62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3893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584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1820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485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0635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055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103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295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603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8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689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520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155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480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264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283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460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3254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0558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7713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059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460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635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3571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09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468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179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8302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5479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37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7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1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4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957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756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800523" y="274639"/>
            <a:ext cx="781877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9902891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704512" y="274639"/>
            <a:ext cx="0" cy="5851525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33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588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94892"/>
            <a:ext cx="5384800" cy="5131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94890"/>
            <a:ext cx="5384800" cy="51312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98072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836515"/>
            <a:ext cx="5386917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98072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836515"/>
            <a:ext cx="5389033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6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6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ctr"/>
          <a:lstStyle>
            <a:lvl1pPr algn="l">
              <a:defRPr sz="2800" b="1" u="none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86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952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49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980729"/>
            <a:ext cx="10972800" cy="514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8" name="Picture 11" descr="E:\公司素材\公司LOGO\白色透明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6381751"/>
            <a:ext cx="127154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7"/>
          <p:cNvSpPr txBox="1">
            <a:spLocks noChangeArrowheads="1"/>
          </p:cNvSpPr>
          <p:nvPr userDrawn="1"/>
        </p:nvSpPr>
        <p:spPr bwMode="auto">
          <a:xfrm>
            <a:off x="8976321" y="6571954"/>
            <a:ext cx="3202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© 2015</a:t>
            </a:r>
            <a:r>
              <a:rPr lang="zh-CN" altLang="en-US" sz="12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谷安天下版权所有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7344139" y="657195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395237E-8500-4FE0-A669-5FCAC893D89F}" type="datetime8">
              <a:rPr lang="en-US" altLang="zh-CN" sz="1100" smtClean="0">
                <a:solidFill>
                  <a:schemeClr val="bg1"/>
                </a:solidFill>
              </a:rPr>
              <a:t>3/26/2018 2:44 PM</a:t>
            </a:fld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2364592" y="6571832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第</a:t>
            </a:r>
            <a:fld id="{37E5D1F4-5835-4861-BEE9-F37CD80E098F}" type="slidenum">
              <a:rPr lang="zh-CN" altLang="en-US" sz="1100" smtClean="0">
                <a:solidFill>
                  <a:schemeClr val="bg1"/>
                </a:solidFill>
              </a:rPr>
              <a:t>‹#›</a:t>
            </a:fld>
            <a:r>
              <a:rPr lang="zh-CN" altLang="en-US" sz="1100" dirty="0">
                <a:solidFill>
                  <a:schemeClr val="bg1"/>
                </a:solidFill>
              </a:rPr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u="none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25430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s.sourceforge.net/project/selinuxnginx/se-ngix_1_0_10.tar.gz?use_mirror=nchc&amp;rsquo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qifei.com/index.php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s.com/banned.jpg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ip:8080/manager/html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25475.html?spm=5176.doc25470.6.204.SlE11A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ctrTitle"/>
          </p:nvPr>
        </p:nvSpPr>
        <p:spPr>
          <a:xfrm>
            <a:off x="2711451" y="3728369"/>
            <a:ext cx="6804025" cy="1932879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64C100"/>
                </a:solidFill>
                <a:cs typeface="Adobe 黑体 Std R"/>
              </a:rPr>
              <a:t>WEB</a:t>
            </a:r>
            <a:r>
              <a:rPr lang="zh-CN" altLang="en-US" sz="4800" b="1" dirty="0">
                <a:solidFill>
                  <a:srgbClr val="64C100"/>
                </a:solidFill>
                <a:cs typeface="Adobe 黑体 Std R"/>
              </a:rPr>
              <a:t>应用服务器</a:t>
            </a:r>
            <a:r>
              <a:rPr lang="en-US" altLang="zh-CN" sz="4800" b="1" dirty="0">
                <a:solidFill>
                  <a:srgbClr val="64C100"/>
                </a:solidFill>
                <a:cs typeface="Adobe 黑体 Std R"/>
              </a:rPr>
              <a:t/>
            </a:r>
            <a:br>
              <a:rPr lang="en-US" altLang="zh-CN" sz="4800" b="1" dirty="0">
                <a:solidFill>
                  <a:srgbClr val="64C100"/>
                </a:solidFill>
                <a:cs typeface="Adobe 黑体 Std R"/>
              </a:rPr>
            </a:br>
            <a:r>
              <a:rPr lang="zh-CN" altLang="en-US" sz="3600" b="1" dirty="0">
                <a:solidFill>
                  <a:srgbClr val="64C100"/>
                </a:solidFill>
                <a:cs typeface="Adobe 黑体 Std R"/>
              </a:rPr>
              <a:t> </a:t>
            </a:r>
            <a:r>
              <a:rPr lang="en-US" altLang="zh-CN" sz="3600" b="1" dirty="0">
                <a:solidFill>
                  <a:srgbClr val="64C100"/>
                </a:solidFill>
                <a:cs typeface="Adobe 黑体 Std R"/>
              </a:rPr>
              <a:t/>
            </a:r>
            <a:br>
              <a:rPr lang="en-US" altLang="zh-CN" sz="3600" b="1" dirty="0">
                <a:solidFill>
                  <a:srgbClr val="64C100"/>
                </a:solidFill>
                <a:cs typeface="Adobe 黑体 Std R"/>
              </a:rPr>
            </a:br>
            <a:r>
              <a:rPr lang="zh-CN" altLang="en-US" sz="3600" b="1" dirty="0">
                <a:solidFill>
                  <a:srgbClr val="64C100"/>
                </a:solidFill>
                <a:cs typeface="Adobe 黑体 Std R"/>
              </a:rPr>
              <a:t>配置及安全应用</a:t>
            </a:r>
            <a:r>
              <a:rPr lang="zh-CN" altLang="en-US" dirty="0">
                <a:effectLst/>
              </a:rPr>
              <a:t/>
            </a:r>
            <a:br>
              <a:rPr lang="zh-CN" altLang="en-US" dirty="0">
                <a:effectLst/>
              </a:rPr>
            </a:br>
            <a:endParaRPr lang="en-US" sz="3600" b="1" dirty="0">
              <a:solidFill>
                <a:srgbClr val="64C100"/>
              </a:solidFill>
              <a:cs typeface="Adobe 黑体 Std R"/>
            </a:endParaRPr>
          </a:p>
        </p:txBody>
      </p:sp>
      <p:pic>
        <p:nvPicPr>
          <p:cNvPr id="13315" name="Picture 4" descr="E:\公司素材\公司LOGO\透明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95251"/>
            <a:ext cx="16510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8"/>
          <p:cNvSpPr>
            <a:spLocks noChangeArrowheads="1"/>
          </p:cNvSpPr>
          <p:nvPr/>
        </p:nvSpPr>
        <p:spPr bwMode="auto">
          <a:xfrm>
            <a:off x="8185026" y="5877272"/>
            <a:ext cx="2303463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2700" indent="-127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zh-CN" altLang="en-US" sz="1600" dirty="0">
                <a:solidFill>
                  <a:srgbClr val="3234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 Unicode MS" panose="020B0604020202020204" pitchFamily="34" charset="-122"/>
              </a:rPr>
              <a:t>主讲：高天</a:t>
            </a:r>
            <a:endParaRPr lang="en-US" altLang="zh-CN" sz="1600" dirty="0">
              <a:solidFill>
                <a:srgbClr val="323433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82713" y="327248"/>
            <a:ext cx="10972800" cy="490066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隐藏 </a:t>
            </a:r>
            <a:r>
              <a:rPr lang="en-US" altLang="zh-CN" sz="2400" b="1" dirty="0">
                <a:solidFill>
                  <a:srgbClr val="FF0000"/>
                </a:solidFill>
              </a:rPr>
              <a:t>Apache </a:t>
            </a:r>
            <a:r>
              <a:rPr lang="zh-CN" altLang="en-US" sz="2400" b="1" dirty="0">
                <a:solidFill>
                  <a:srgbClr val="FF0000"/>
                </a:solidFill>
              </a:rPr>
              <a:t>的版本号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隐藏 </a:t>
            </a:r>
            <a:r>
              <a:rPr lang="en-US" altLang="zh-CN" sz="2000" dirty="0"/>
              <a:t>Apache </a:t>
            </a:r>
            <a:r>
              <a:rPr lang="zh-CN" altLang="en-US" sz="2000" dirty="0"/>
              <a:t>的版本号及其它敏感信息。</a:t>
            </a:r>
          </a:p>
          <a:p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配置操作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修改 </a:t>
            </a:r>
            <a:r>
              <a:rPr lang="en-US" altLang="zh-CN" sz="2000" dirty="0" err="1"/>
              <a:t>httpd.conf</a:t>
            </a:r>
            <a:r>
              <a:rPr lang="en-US" altLang="zh-CN" sz="2000" dirty="0"/>
              <a:t> </a:t>
            </a:r>
            <a:r>
              <a:rPr lang="zh-CN" altLang="en-US" sz="2000" dirty="0"/>
              <a:t>配置文件：</a:t>
            </a:r>
            <a:endParaRPr lang="en-US" altLang="zh-CN" sz="2000" dirty="0"/>
          </a:p>
          <a:p>
            <a:endParaRPr lang="zh-CN" altLang="en-US" sz="2000" dirty="0"/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3"/>
          <p:cNvSpPr txBox="1">
            <a:spLocks/>
          </p:cNvSpPr>
          <p:nvPr/>
        </p:nvSpPr>
        <p:spPr bwMode="auto">
          <a:xfrm>
            <a:off x="8400256" y="12279"/>
            <a:ext cx="3739952" cy="31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u="none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85750" indent="-285750" algn="r">
              <a:buFont typeface="Wingdings" panose="05000000000000000000" pitchFamily="2" charset="2"/>
              <a:buChar char="u"/>
            </a:pPr>
            <a:r>
              <a:rPr lang="zh-CN" altLang="en-US" sz="1600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网络通信的分层模型</a:t>
            </a: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AAAD0F-FCDD-4626-91FC-F7618B5D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51" y="4148980"/>
            <a:ext cx="9649072" cy="7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2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327248"/>
            <a:ext cx="10972800" cy="446681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856282"/>
            <a:ext cx="10972800" cy="5145435"/>
          </a:xfrm>
        </p:spPr>
        <p:txBody>
          <a:bodyPr/>
          <a:lstStyle/>
          <a:p>
            <a:r>
              <a:rPr lang="zh-CN" altLang="en-US" b="1" dirty="0"/>
              <a:t>关闭 </a:t>
            </a:r>
            <a:r>
              <a:rPr lang="en-US" altLang="zh-CN" b="1" dirty="0"/>
              <a:t>TRACE</a:t>
            </a:r>
            <a:r>
              <a:rPr lang="zh-CN" altLang="en-US" b="1" dirty="0"/>
              <a:t>功能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sz="2400" dirty="0"/>
              <a:t>关闭 </a:t>
            </a:r>
            <a:r>
              <a:rPr lang="en-US" altLang="zh-CN" sz="2400" dirty="0"/>
              <a:t>TRACE</a:t>
            </a:r>
            <a:r>
              <a:rPr lang="zh-CN" altLang="en-US" sz="2400" dirty="0"/>
              <a:t>，防止 </a:t>
            </a:r>
            <a:r>
              <a:rPr lang="en-US" altLang="zh-CN" sz="2400" dirty="0"/>
              <a:t>TRACE </a:t>
            </a:r>
            <a:r>
              <a:rPr lang="zh-CN" altLang="en-US" sz="2400" dirty="0"/>
              <a:t>方法被访问者恶意利用。</a:t>
            </a:r>
          </a:p>
          <a:p>
            <a:r>
              <a:rPr lang="zh-CN" altLang="en-US" sz="2400" dirty="0"/>
              <a:t>配置修改</a:t>
            </a:r>
            <a:r>
              <a:rPr lang="en-US" altLang="zh-CN" sz="2400" dirty="0"/>
              <a:t>vim 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httpd</a:t>
            </a:r>
            <a:r>
              <a:rPr lang="en-US" altLang="zh-CN" sz="2400" dirty="0"/>
              <a:t>/</a:t>
            </a:r>
            <a:r>
              <a:rPr lang="en-US" altLang="zh-CN" sz="2400" dirty="0" err="1"/>
              <a:t>conf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httpd.conf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3"/>
          <p:cNvSpPr txBox="1">
            <a:spLocks/>
          </p:cNvSpPr>
          <p:nvPr/>
        </p:nvSpPr>
        <p:spPr bwMode="auto">
          <a:xfrm>
            <a:off x="8400256" y="12279"/>
            <a:ext cx="3739952" cy="31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u="none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85750" indent="-285750" algn="r">
              <a:buFont typeface="Wingdings" panose="05000000000000000000" pitchFamily="2" charset="2"/>
              <a:buChar char="u"/>
            </a:pPr>
            <a:r>
              <a:rPr lang="zh-CN" altLang="en-US" sz="1600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网络通信的分层模型</a:t>
            </a: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646B06-30F3-4C40-A077-D3ED20080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996952"/>
            <a:ext cx="11044571" cy="22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505295"/>
            <a:ext cx="10972800" cy="490066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br>
              <a:rPr lang="zh-CN" altLang="en-US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856282"/>
            <a:ext cx="10972800" cy="5145435"/>
          </a:xfrm>
        </p:spPr>
        <p:txBody>
          <a:bodyPr/>
          <a:lstStyle/>
          <a:p>
            <a:r>
              <a:rPr lang="zh-CN" altLang="en-US" b="1" dirty="0"/>
              <a:t>禁用 </a:t>
            </a:r>
            <a:r>
              <a:rPr lang="en-US" altLang="zh-CN" b="1" dirty="0"/>
              <a:t>CGI</a:t>
            </a:r>
          </a:p>
          <a:p>
            <a:r>
              <a:rPr lang="zh-CN" altLang="en-US" sz="2000" dirty="0"/>
              <a:t>如果服务器上不需要运行 </a:t>
            </a:r>
            <a:r>
              <a:rPr lang="en-US" altLang="zh-CN" sz="2000" dirty="0"/>
              <a:t>CGI </a:t>
            </a:r>
            <a:r>
              <a:rPr lang="zh-CN" altLang="en-US" sz="2000" dirty="0"/>
              <a:t>程序，建议禁用 </a:t>
            </a:r>
            <a:r>
              <a:rPr lang="en-US" altLang="zh-CN" sz="2000" dirty="0"/>
              <a:t>CGI</a:t>
            </a:r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修改配置</a:t>
            </a:r>
            <a:r>
              <a:rPr lang="en-US" altLang="zh-CN" sz="2000" dirty="0"/>
              <a:t>vim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httpd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httpd.conf</a:t>
            </a:r>
            <a:r>
              <a:rPr lang="zh-CN" altLang="en-US" sz="2000" dirty="0"/>
              <a:t>，把 </a:t>
            </a:r>
            <a:r>
              <a:rPr lang="en-US" altLang="zh-CN" sz="2000" dirty="0" err="1"/>
              <a:t>cgi</a:t>
            </a:r>
            <a:r>
              <a:rPr lang="en-US" altLang="zh-CN" sz="2000" dirty="0"/>
              <a:t>-bin </a:t>
            </a:r>
            <a:r>
              <a:rPr lang="zh-CN" altLang="en-US" sz="2000" dirty="0"/>
              <a:t>目录的配置和模块都注释掉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.</a:t>
            </a:r>
            <a:r>
              <a:rPr lang="zh-CN" altLang="en-US" sz="2000" dirty="0"/>
              <a:t>根据需要设置，如果没有</a:t>
            </a:r>
            <a:r>
              <a:rPr lang="en-US" altLang="zh-CN" sz="2000" dirty="0"/>
              <a:t>CGI</a:t>
            </a:r>
            <a:r>
              <a:rPr lang="zh-CN" altLang="en-US" sz="2000" dirty="0"/>
              <a:t>程序，可以关闭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3A1343-6212-4D7E-8897-36101EDA1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91" y="2204864"/>
            <a:ext cx="585665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505295"/>
            <a:ext cx="10972800" cy="490066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br>
              <a:rPr lang="zh-CN" altLang="en-US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监听地址绑定</a:t>
            </a:r>
          </a:p>
          <a:p>
            <a:r>
              <a:rPr lang="zh-CN" altLang="en-US" sz="2000" dirty="0"/>
              <a:t>服务器有多个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地址时，只监听提供服务的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</a:t>
            </a:r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使用命令查看是否绑定</a:t>
            </a:r>
            <a:r>
              <a:rPr lang="en-US" altLang="zh-CN" sz="2000" dirty="0"/>
              <a:t>IP</a:t>
            </a:r>
            <a:r>
              <a:rPr lang="zh-CN" altLang="en-US" sz="2000" dirty="0"/>
              <a:t>地址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修改配置</a:t>
            </a:r>
            <a:r>
              <a:rPr lang="en-US" altLang="zh-CN" sz="2000" dirty="0"/>
              <a:t>vim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httpd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httpd.conf</a:t>
            </a:r>
            <a:r>
              <a:rPr lang="en-US" altLang="zh-CN" sz="2000" dirty="0"/>
              <a:t> </a:t>
            </a:r>
            <a:r>
              <a:rPr lang="zh-CN" altLang="en-US" sz="2000" dirty="0"/>
              <a:t>修改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默认设置是</a:t>
            </a:r>
            <a:r>
              <a:rPr lang="en-US" altLang="zh-CN" sz="2000" dirty="0"/>
              <a:t>Listen 80</a:t>
            </a:r>
            <a:r>
              <a:rPr lang="zh-CN" altLang="en-US" sz="2000" dirty="0"/>
              <a:t>监听所有地址，如果服务器只有一个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地址可不做该项设置，如果有多个</a:t>
            </a:r>
            <a:r>
              <a:rPr lang="en-US" altLang="zh-CN" sz="2000" dirty="0"/>
              <a:t>IP</a:t>
            </a:r>
            <a:r>
              <a:rPr lang="zh-CN" altLang="en-US" sz="2000" dirty="0"/>
              <a:t>可以按照需要设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pPr marL="457200" lvl="1" indent="0">
              <a:buNone/>
            </a:pPr>
            <a:r>
              <a:rPr lang="en-US" altLang="zh-CN" dirty="0"/>
              <a:t>        </a:t>
            </a:r>
          </a:p>
        </p:txBody>
      </p:sp>
      <p:sp>
        <p:nvSpPr>
          <p:cNvPr id="5" name="标题 3"/>
          <p:cNvSpPr txBox="1">
            <a:spLocks/>
          </p:cNvSpPr>
          <p:nvPr/>
        </p:nvSpPr>
        <p:spPr bwMode="auto">
          <a:xfrm>
            <a:off x="8400256" y="12279"/>
            <a:ext cx="3739952" cy="31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u="none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85750" indent="-285750" algn="r">
              <a:buFont typeface="Wingdings" panose="05000000000000000000" pitchFamily="2" charset="2"/>
              <a:buChar char="u"/>
            </a:pPr>
            <a:r>
              <a:rPr lang="zh-CN" altLang="en-US" sz="1600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网络通信的分层模型</a:t>
            </a: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D9F91A-B240-4CAB-B7E3-CC3F1AAC1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276872"/>
            <a:ext cx="9522684" cy="11521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2BE10D2-87FB-45D9-94F1-554AE93C0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4049010"/>
            <a:ext cx="6264696" cy="95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>
                <a:effectLst/>
              </a:rPr>
              <a:t>Apache</a:t>
            </a:r>
            <a:r>
              <a:rPr lang="zh-CN" altLang="en-US" sz="2800" b="1" dirty="0">
                <a:effectLst/>
              </a:rPr>
              <a:t>服务安全加固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删除缺省安装的无用文件</a:t>
            </a:r>
            <a:endParaRPr lang="en-US" altLang="zh-CN" b="1" dirty="0"/>
          </a:p>
          <a:p>
            <a:r>
              <a:rPr lang="zh-CN" altLang="en-US" sz="2000" dirty="0"/>
              <a:t>删除缺省安装的无用文件</a:t>
            </a:r>
            <a:r>
              <a:rPr lang="en-US" altLang="zh-CN" sz="2000" dirty="0"/>
              <a:t>.</a:t>
            </a:r>
          </a:p>
          <a:p>
            <a:pPr marL="0" indent="0">
              <a:buNone/>
            </a:pPr>
            <a:r>
              <a:rPr lang="zh-CN" altLang="en-US" sz="2000" dirty="0"/>
              <a:t>参考配置操作删除缺省 </a:t>
            </a:r>
            <a:r>
              <a:rPr lang="en-US" altLang="zh-CN" sz="2000" dirty="0"/>
              <a:t>HTML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删除缺省的</a:t>
            </a:r>
            <a:r>
              <a:rPr lang="en-US" altLang="zh-CN" sz="2000" dirty="0"/>
              <a:t>CGI</a:t>
            </a:r>
            <a:r>
              <a:rPr lang="zh-CN" altLang="en-US" sz="2000" dirty="0"/>
              <a:t>脚本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删除 </a:t>
            </a:r>
            <a:r>
              <a:rPr lang="en-US" altLang="zh-CN" sz="2000" dirty="0"/>
              <a:t>Apache </a:t>
            </a:r>
            <a:r>
              <a:rPr lang="zh-CN" altLang="en-US" sz="2000" dirty="0"/>
              <a:t>说明文件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删除源代码文件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删除</a:t>
            </a:r>
            <a:r>
              <a:rPr lang="en-US" altLang="zh-CN" sz="2000" dirty="0"/>
              <a:t>CGI  </a:t>
            </a:r>
          </a:p>
          <a:p>
            <a:pPr marL="457200" lvl="1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可根据实际情况删除，一般是 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</a:rPr>
              <a:t>var</a:t>
            </a:r>
            <a:r>
              <a:rPr lang="en-US" altLang="zh-CN" sz="1600" dirty="0">
                <a:solidFill>
                  <a:srgbClr val="FF0000"/>
                </a:solidFill>
              </a:rPr>
              <a:t>/www/html /</a:t>
            </a:r>
            <a:r>
              <a:rPr lang="en-US" altLang="zh-CN" sz="1600" dirty="0" err="1">
                <a:solidFill>
                  <a:srgbClr val="FF0000"/>
                </a:solidFill>
              </a:rPr>
              <a:t>var</a:t>
            </a:r>
            <a:r>
              <a:rPr lang="en-US" altLang="zh-CN" sz="1600" dirty="0">
                <a:solidFill>
                  <a:srgbClr val="FF0000"/>
                </a:solidFill>
              </a:rPr>
              <a:t>/www/</a:t>
            </a:r>
            <a:r>
              <a:rPr lang="en-US" altLang="zh-CN" sz="1600" dirty="0" err="1">
                <a:solidFill>
                  <a:srgbClr val="FF0000"/>
                </a:solidFill>
              </a:rPr>
              <a:t>cgi</a:t>
            </a:r>
            <a:r>
              <a:rPr lang="en-US" altLang="zh-CN" sz="1600" dirty="0">
                <a:solidFill>
                  <a:srgbClr val="FF0000"/>
                </a:solidFill>
              </a:rPr>
              <a:t>-bin </a:t>
            </a:r>
            <a:r>
              <a:rPr lang="zh-CN" altLang="en-US" sz="1600" dirty="0">
                <a:solidFill>
                  <a:srgbClr val="FF0000"/>
                </a:solidFill>
              </a:rPr>
              <a:t>默认就是空的</a:t>
            </a: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E8BC30-6F83-477C-A9FC-BAFEADA5F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536" y="1638978"/>
            <a:ext cx="5639591" cy="7837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D8966F-3192-43E3-98E9-48410DD5E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649" y="2423690"/>
            <a:ext cx="5328592" cy="6701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64C554-BD5A-4BBC-90DC-6489039B2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138" y="3319315"/>
            <a:ext cx="4752528" cy="4448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7957B3-7F13-4419-92A5-936AC522F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800" y="4073729"/>
            <a:ext cx="5580952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禁用非法 </a:t>
            </a:r>
            <a:r>
              <a:rPr lang="en-US" altLang="zh-CN" b="1" dirty="0"/>
              <a:t>HTTP </a:t>
            </a:r>
            <a:r>
              <a:rPr lang="zh-CN" altLang="en-US" b="1" dirty="0"/>
              <a:t>方法</a:t>
            </a:r>
            <a:endParaRPr lang="en-US" altLang="zh-CN" b="1" dirty="0"/>
          </a:p>
          <a:p>
            <a:r>
              <a:rPr lang="zh-CN" altLang="en-US" sz="2000" dirty="0"/>
              <a:t>禁用</a:t>
            </a:r>
            <a:r>
              <a:rPr lang="en-US" altLang="zh-CN" sz="2000" dirty="0"/>
              <a:t>PUT</a:t>
            </a:r>
            <a:r>
              <a:rPr lang="zh-CN" altLang="en-US" sz="2000" dirty="0"/>
              <a:t>、</a:t>
            </a:r>
            <a:r>
              <a:rPr lang="en-US" altLang="zh-CN" sz="2000" dirty="0"/>
              <a:t>DELETE</a:t>
            </a:r>
            <a:r>
              <a:rPr lang="zh-CN" altLang="en-US" sz="2000" dirty="0"/>
              <a:t>等危险的</a:t>
            </a:r>
            <a:r>
              <a:rPr lang="en-US" altLang="zh-CN" sz="2000" dirty="0"/>
              <a:t>HTTP </a:t>
            </a:r>
            <a:r>
              <a:rPr lang="zh-CN" altLang="en-US" sz="2000" dirty="0"/>
              <a:t>方法</a:t>
            </a:r>
            <a:r>
              <a:rPr lang="en-US" altLang="zh-CN" sz="2000" dirty="0"/>
              <a:t>.</a:t>
            </a:r>
          </a:p>
          <a:p>
            <a:r>
              <a:rPr lang="zh-CN" altLang="en-US" sz="2000" dirty="0"/>
              <a:t>编辑 </a:t>
            </a:r>
            <a:r>
              <a:rPr lang="en-US" altLang="zh-CN" sz="2000" dirty="0" err="1"/>
              <a:t>httpd.conf</a:t>
            </a:r>
            <a:r>
              <a:rPr lang="en-US" altLang="zh-CN" sz="2000" dirty="0"/>
              <a:t> </a:t>
            </a:r>
            <a:r>
              <a:rPr lang="zh-CN" altLang="en-US" sz="2000" dirty="0"/>
              <a:t>文件</a:t>
            </a:r>
            <a:r>
              <a:rPr lang="en-US" altLang="zh-CN" sz="2000" dirty="0"/>
              <a:t>,</a:t>
            </a:r>
            <a:r>
              <a:rPr lang="zh-CN" altLang="en-US" sz="2000" dirty="0"/>
              <a:t>只允许 </a:t>
            </a:r>
            <a:r>
              <a:rPr lang="en-US" altLang="zh-CN" sz="2000" dirty="0"/>
              <a:t>get</a:t>
            </a:r>
            <a:r>
              <a:rPr lang="zh-CN" altLang="en-US" sz="2000" dirty="0"/>
              <a:t>、</a:t>
            </a:r>
            <a:r>
              <a:rPr lang="en-US" altLang="zh-CN" sz="2000" dirty="0"/>
              <a:t>post 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根据需要可设置，如果没有不需要用到</a:t>
            </a:r>
            <a:r>
              <a:rPr lang="en-US" altLang="zh-CN" sz="2000" dirty="0"/>
              <a:t>put delete HTTP </a:t>
            </a:r>
            <a:r>
              <a:rPr lang="zh-CN" altLang="en-US" sz="2000" dirty="0"/>
              <a:t>方法的话，加在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httpd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httpd.conf</a:t>
            </a:r>
            <a:r>
              <a:rPr lang="zh-CN" altLang="en-US" sz="2000"/>
              <a:t>的段中。</a:t>
            </a:r>
            <a:endParaRPr lang="zh-CN" altLang="en-US" sz="2000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5F5D33-6328-46BD-895B-8C5161647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79" y="2276872"/>
            <a:ext cx="601055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738313" y="1143000"/>
            <a:ext cx="8501062" cy="5143500"/>
          </a:xfrm>
          <a:noFill/>
          <a:ln/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zh-CN" dirty="0"/>
              <a:t>编译安装nginx(使用CentOS 5.8)</a:t>
            </a:r>
          </a:p>
          <a:p>
            <a:pPr lvl="1">
              <a:spcBef>
                <a:spcPts val="675"/>
              </a:spcBef>
            </a:pPr>
            <a:r>
              <a:rPr lang="zh-CN" altLang="zh-CN" dirty="0"/>
              <a:t>依赖包：pcre-devel、zlib-devel</a:t>
            </a:r>
          </a:p>
          <a:p>
            <a:pPr lvl="1">
              <a:spcBef>
                <a:spcPts val="675"/>
              </a:spcBef>
            </a:pPr>
            <a:r>
              <a:rPr lang="zh-CN" altLang="zh-CN" dirty="0"/>
              <a:t>默认以nobody身份运行，建议使用专有账号nginx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zh-CN"/>
              <a:t>Nginx安装及服务控制3-1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2038351" y="2636839"/>
            <a:ext cx="8101013" cy="3515439"/>
          </a:xfrm>
          <a:prstGeom prst="roundRect">
            <a:avLst>
              <a:gd name="adj" fmla="val 498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00808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[root@localhost ~]# </a:t>
            </a:r>
            <a:r>
              <a:rPr lang="zh-CN" altLang="zh-CN" b="1" dirty="0">
                <a:solidFill>
                  <a:schemeClr val="tx2"/>
                </a:solidFill>
              </a:rPr>
              <a:t>yum -y install pcre-devel zlib-devel</a:t>
            </a: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[root@localhost ~]# </a:t>
            </a:r>
            <a:r>
              <a:rPr lang="zh-CN" altLang="zh-CN" b="1" dirty="0">
                <a:solidFill>
                  <a:schemeClr val="tx2"/>
                </a:solidFill>
              </a:rPr>
              <a:t>useradd -M -s /sbin/nologin nginx</a:t>
            </a:r>
            <a:endParaRPr lang="zh-CN" altLang="zh-CN" dirty="0">
              <a:solidFill>
                <a:schemeClr val="tx2"/>
              </a:solidFill>
            </a:endParaRPr>
          </a:p>
          <a:p>
            <a:pPr eaLnBrk="1" hangingPunct="1"/>
            <a:endParaRPr lang="zh-CN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[root@localhost ~]# </a:t>
            </a:r>
            <a:r>
              <a:rPr lang="zh-CN" altLang="zh-CN" b="1" dirty="0">
                <a:solidFill>
                  <a:schemeClr val="tx2"/>
                </a:solidFill>
              </a:rPr>
              <a:t>tar zxf nginx-1.0.8.tar.gz</a:t>
            </a:r>
            <a:endParaRPr lang="zh-CN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[root@localhost ~]# </a:t>
            </a:r>
            <a:r>
              <a:rPr lang="zh-CN" altLang="zh-CN" b="1" dirty="0">
                <a:solidFill>
                  <a:schemeClr val="tx2"/>
                </a:solidFill>
              </a:rPr>
              <a:t>cd nginx-1.0.8</a:t>
            </a:r>
            <a:endParaRPr lang="zh-CN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[root@localhost nginx-1.0.8]# </a:t>
            </a:r>
            <a:r>
              <a:rPr lang="zh-CN" altLang="zh-CN" b="1" dirty="0">
                <a:solidFill>
                  <a:srgbClr val="FF0000"/>
                </a:solidFill>
              </a:rPr>
              <a:t>./configure </a:t>
            </a:r>
            <a:r>
              <a:rPr lang="zh-CN" altLang="zh-CN" b="1" dirty="0">
                <a:solidFill>
                  <a:schemeClr val="tx2"/>
                </a:solidFill>
              </a:rPr>
              <a:t>--prefix=/usr/local/nginx --user=nginx --group=nginx --with-http_stub_status_module</a:t>
            </a:r>
            <a:endParaRPr lang="zh-CN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[root@localhost nginx-1.0.8]# </a:t>
            </a:r>
            <a:r>
              <a:rPr lang="zh-CN" altLang="zh-CN" b="1" dirty="0">
                <a:solidFill>
                  <a:schemeClr val="tx2"/>
                </a:solidFill>
              </a:rPr>
              <a:t>make</a:t>
            </a:r>
            <a:endParaRPr lang="zh-CN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[root@localhost nginx-1.0.8]# </a:t>
            </a:r>
            <a:r>
              <a:rPr lang="zh-CN" altLang="zh-CN" b="1" dirty="0">
                <a:solidFill>
                  <a:schemeClr val="tx2"/>
                </a:solidFill>
              </a:rPr>
              <a:t>make install</a:t>
            </a:r>
            <a:endParaRPr lang="zh-CN" altLang="zh-CN" dirty="0">
              <a:solidFill>
                <a:schemeClr val="tx2"/>
              </a:solidFill>
            </a:endParaRPr>
          </a:p>
          <a:p>
            <a:pPr eaLnBrk="1" hangingPunct="1"/>
            <a:endParaRPr lang="zh-CN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[root@localhost nginx-1.0.8]# </a:t>
            </a:r>
            <a:r>
              <a:rPr lang="zh-CN" altLang="zh-CN" b="1" dirty="0">
                <a:solidFill>
                  <a:schemeClr val="tx2"/>
                </a:solidFill>
              </a:rPr>
              <a:t>ln -s /usr/local/nginx/sbin/nginx /usr/local/sbin/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7104063" y="4941889"/>
            <a:ext cx="2305050" cy="428625"/>
          </a:xfrm>
          <a:prstGeom prst="wedgeRoundRectCallout">
            <a:avLst>
              <a:gd name="adj1" fmla="val -45157"/>
              <a:gd name="adj2" fmla="val -10781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启用状态统计模块</a:t>
            </a: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5951539" y="6092826"/>
            <a:ext cx="1944687" cy="428625"/>
          </a:xfrm>
          <a:prstGeom prst="wedgeRoundRectCallout">
            <a:avLst>
              <a:gd name="adj1" fmla="val -45157"/>
              <a:gd name="adj2" fmla="val -10781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建立符号链接</a:t>
            </a:r>
          </a:p>
        </p:txBody>
      </p:sp>
    </p:spTree>
    <p:extLst>
      <p:ext uri="{BB962C8B-B14F-4D97-AF65-F5344CB8AC3E}">
        <p14:creationId xmlns:p14="http://schemas.microsoft.com/office/powerpoint/2010/main" val="425230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5" grpId="0" animBg="1"/>
      <p:bldP spid="102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738313" y="1143000"/>
            <a:ext cx="8501062" cy="5143500"/>
          </a:xfrm>
          <a:noFill/>
          <a:ln/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zh-CN"/>
              <a:t>Nginx的运行控制</a:t>
            </a:r>
          </a:p>
          <a:p>
            <a:pPr lvl="1">
              <a:spcBef>
                <a:spcPts val="675"/>
              </a:spcBef>
            </a:pPr>
            <a:r>
              <a:rPr lang="zh-CN" altLang="zh-CN"/>
              <a:t>语法检查：nginx -t [-c 配置文件]</a:t>
            </a:r>
          </a:p>
          <a:p>
            <a:pPr lvl="1">
              <a:spcBef>
                <a:spcPts val="675"/>
              </a:spcBef>
            </a:pPr>
            <a:r>
              <a:rPr lang="zh-CN" altLang="zh-CN"/>
              <a:t>启动程序：nginx  [-c 配置文件]</a:t>
            </a:r>
          </a:p>
          <a:p>
            <a:pPr lvl="1">
              <a:spcBef>
                <a:spcPts val="675"/>
              </a:spcBef>
            </a:pPr>
            <a:r>
              <a:rPr lang="zh-CN" altLang="zh-CN"/>
              <a:t>关闭/杀死程序：发送</a:t>
            </a:r>
            <a:r>
              <a:rPr lang="zh-CN" altLang="zh-CN">
                <a:solidFill>
                  <a:srgbClr val="FF0000"/>
                </a:solidFill>
              </a:rPr>
              <a:t>QUIT</a:t>
            </a:r>
            <a:r>
              <a:rPr lang="zh-CN" altLang="zh-CN"/>
              <a:t>/KILL进程信号</a:t>
            </a:r>
          </a:p>
          <a:p>
            <a:pPr lvl="1">
              <a:spcBef>
                <a:spcPts val="675"/>
              </a:spcBef>
            </a:pPr>
            <a:r>
              <a:rPr lang="zh-CN" altLang="zh-CN"/>
              <a:t>重载配置：发送</a:t>
            </a:r>
            <a:r>
              <a:rPr lang="zh-CN" altLang="zh-CN">
                <a:solidFill>
                  <a:srgbClr val="FF0000"/>
                </a:solidFill>
              </a:rPr>
              <a:t>HUP</a:t>
            </a:r>
            <a:r>
              <a:rPr lang="zh-CN" altLang="zh-CN"/>
              <a:t>进程信号</a:t>
            </a:r>
          </a:p>
          <a:p>
            <a:pPr lvl="1">
              <a:spcBef>
                <a:spcPts val="675"/>
              </a:spcBef>
            </a:pPr>
            <a:endParaRPr lang="zh-CN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zh-CN"/>
              <a:t>Nginx安装及服务控制3-2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2038351" y="1700214"/>
            <a:ext cx="8101013" cy="3482400"/>
          </a:xfrm>
          <a:prstGeom prst="roundRect">
            <a:avLst>
              <a:gd name="adj" fmla="val 384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00808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[root@localhost ~]# </a:t>
            </a:r>
            <a:r>
              <a:rPr lang="zh-CN" altLang="zh-CN" b="1" dirty="0">
                <a:solidFill>
                  <a:schemeClr val="tx2"/>
                </a:solidFill>
              </a:rPr>
              <a:t>nginx -t</a:t>
            </a:r>
            <a:endParaRPr lang="zh-CN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nginx: the configuration file /usr/local/nginx/conf/nginx.conf syntax is ok</a:t>
            </a: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nginx: configuration file /usr/local/nginx/conf/nginx.conf test is successful</a:t>
            </a:r>
          </a:p>
          <a:p>
            <a:pPr eaLnBrk="1" hangingPunct="1"/>
            <a:endParaRPr lang="zh-CN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[root@localhost ~]# </a:t>
            </a:r>
            <a:r>
              <a:rPr lang="zh-CN" altLang="zh-CN" b="1" dirty="0">
                <a:solidFill>
                  <a:schemeClr val="tx2"/>
                </a:solidFill>
              </a:rPr>
              <a:t>nginx</a:t>
            </a:r>
            <a:endParaRPr lang="zh-CN" altLang="zh-CN" dirty="0">
              <a:solidFill>
                <a:schemeClr val="tx2"/>
              </a:solidFill>
            </a:endParaRPr>
          </a:p>
          <a:p>
            <a:pPr eaLnBrk="1" hangingPunct="1"/>
            <a:endParaRPr lang="zh-CN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[root@localhost ~]# </a:t>
            </a:r>
            <a:r>
              <a:rPr lang="zh-CN" altLang="zh-CN" b="1" dirty="0">
                <a:solidFill>
                  <a:schemeClr val="tx2"/>
                </a:solidFill>
              </a:rPr>
              <a:t>netstat -anpt | grep nginx</a:t>
            </a:r>
            <a:endParaRPr lang="zh-CN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tcp    0    0 0.0.0.0:80      0.0.0.0:*       LISTEN      26088/nginx: master</a:t>
            </a:r>
          </a:p>
          <a:p>
            <a:pPr eaLnBrk="1" hangingPunct="1"/>
            <a:endParaRPr lang="zh-CN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[root@localhost ~]# </a:t>
            </a:r>
            <a:r>
              <a:rPr lang="zh-CN" altLang="zh-CN" b="1" dirty="0">
                <a:solidFill>
                  <a:schemeClr val="tx2"/>
                </a:solidFill>
              </a:rPr>
              <a:t>cat /usr/local/nginx/logs/nginx.pid</a:t>
            </a: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22378</a:t>
            </a: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[root@localhost ~]# </a:t>
            </a:r>
            <a:r>
              <a:rPr lang="zh-CN" altLang="zh-CN" b="1" dirty="0">
                <a:solidFill>
                  <a:schemeClr val="tx2"/>
                </a:solidFill>
              </a:rPr>
              <a:t>kill -s QUIT 22378</a:t>
            </a: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4943476" y="5448301"/>
            <a:ext cx="3744913" cy="428625"/>
          </a:xfrm>
          <a:prstGeom prst="wedgeRoundRectCallout">
            <a:avLst>
              <a:gd name="adj1" fmla="val -45157"/>
              <a:gd name="adj2" fmla="val -10781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等同于 killall -s QUIT nginx</a:t>
            </a:r>
          </a:p>
        </p:txBody>
      </p:sp>
    </p:spTree>
    <p:extLst>
      <p:ext uri="{BB962C8B-B14F-4D97-AF65-F5344CB8AC3E}">
        <p14:creationId xmlns:p14="http://schemas.microsoft.com/office/powerpoint/2010/main" val="208668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738313" y="1143000"/>
            <a:ext cx="8501062" cy="5143500"/>
          </a:xfrm>
          <a:noFill/>
          <a:ln/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zh-CN"/>
              <a:t>添加nginx服务</a:t>
            </a:r>
          </a:p>
          <a:p>
            <a:pPr lvl="1"/>
            <a:r>
              <a:rPr lang="zh-CN" altLang="zh-CN"/>
              <a:t>编写/etc/init.d/nginx脚本</a:t>
            </a:r>
          </a:p>
          <a:p>
            <a:pPr lvl="1"/>
            <a:r>
              <a:rPr lang="zh-CN" altLang="zh-CN"/>
              <a:t>使用chkconfig添加为系统服务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zh-CN"/>
              <a:t>Nginx安装及服务控制3-3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2038351" y="1700214"/>
            <a:ext cx="8101013" cy="4329470"/>
          </a:xfrm>
          <a:prstGeom prst="roundRect">
            <a:avLst>
              <a:gd name="adj" fmla="val 384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00808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[root@localhost ~]# </a:t>
            </a:r>
            <a:r>
              <a:rPr lang="zh-CN" altLang="zh-CN" b="1">
                <a:solidFill>
                  <a:schemeClr val="tx2"/>
                </a:solidFill>
              </a:rPr>
              <a:t>vi /etc/init.d/nginx</a:t>
            </a:r>
            <a:endParaRPr lang="zh-CN" altLang="zh-CN">
              <a:solidFill>
                <a:schemeClr val="tx2"/>
              </a:solidFill>
            </a:endParaRP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#!/bin/bash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# chkconfig: - 99 20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……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case "$1" in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start)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/usr/local/nginx/sbin/nginx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;;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stop)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kill -s QUIT $(cat /usr/local/nginx/logs/nginx.pid)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;;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……</a:t>
            </a:r>
          </a:p>
          <a:p>
            <a:pPr eaLnBrk="1" hangingPunct="1"/>
            <a:endParaRPr lang="zh-CN" altLang="zh-CN">
              <a:solidFill>
                <a:schemeClr val="tx2"/>
              </a:solidFill>
            </a:endParaRP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[root@localhost ~]# </a:t>
            </a:r>
            <a:r>
              <a:rPr lang="zh-CN" altLang="zh-CN" b="1">
                <a:solidFill>
                  <a:schemeClr val="tx2"/>
                </a:solidFill>
              </a:rPr>
              <a:t>chmod +x /etc/init.d/nginx</a:t>
            </a:r>
            <a:endParaRPr lang="zh-CN" altLang="zh-CN">
              <a:solidFill>
                <a:schemeClr val="tx2"/>
              </a:solidFill>
            </a:endParaRP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[root@localhost ~]# </a:t>
            </a:r>
            <a:r>
              <a:rPr lang="zh-CN" altLang="zh-CN" b="1">
                <a:solidFill>
                  <a:schemeClr val="tx2"/>
                </a:solidFill>
              </a:rPr>
              <a:t>chkconfig --add nginx</a:t>
            </a:r>
            <a:endParaRPr lang="zh-CN" altLang="zh-C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8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738313" y="1143000"/>
            <a:ext cx="8501062" cy="5143500"/>
          </a:xfrm>
          <a:noFill/>
          <a:ln/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zh-CN"/>
              <a:t>全局配置、I/O事件配置</a:t>
            </a:r>
          </a:p>
          <a:p>
            <a:pPr lvl="1"/>
            <a:endParaRPr lang="zh-CN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zh-CN"/>
              <a:t>nginx.conf配置文件 2-1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2038351" y="1700214"/>
            <a:ext cx="8101013" cy="4047113"/>
          </a:xfrm>
          <a:prstGeom prst="roundRect">
            <a:avLst>
              <a:gd name="adj" fmla="val 383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00808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[root@localhost ~]# </a:t>
            </a:r>
            <a:r>
              <a:rPr lang="zh-CN" altLang="zh-CN" b="1">
                <a:solidFill>
                  <a:schemeClr val="tx2"/>
                </a:solidFill>
              </a:rPr>
              <a:t>vi /usr/local/nginx/conf/</a:t>
            </a:r>
            <a:r>
              <a:rPr lang="zh-CN" altLang="zh-CN" b="1">
                <a:solidFill>
                  <a:srgbClr val="FF0000"/>
                </a:solidFill>
              </a:rPr>
              <a:t>nginx.conf</a:t>
            </a:r>
            <a:endParaRPr lang="zh-CN" altLang="zh-CN">
              <a:solidFill>
                <a:srgbClr val="FF0000"/>
              </a:solidFill>
            </a:endParaRP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……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#user  nobody;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worker_processes  1;</a:t>
            </a:r>
          </a:p>
          <a:p>
            <a:pPr eaLnBrk="1" hangingPunct="1"/>
            <a:endParaRPr lang="zh-CN" altLang="zh-CN">
              <a:solidFill>
                <a:schemeClr val="tx2"/>
              </a:solidFill>
            </a:endParaRP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#error_log  logs/error.log;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#pid        logs/nginx.pid;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……</a:t>
            </a:r>
          </a:p>
          <a:p>
            <a:pPr eaLnBrk="1" hangingPunct="1"/>
            <a:endParaRPr lang="zh-CN" altLang="zh-CN">
              <a:solidFill>
                <a:schemeClr val="tx2"/>
              </a:solidFill>
            </a:endParaRP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events {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use epoll;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worker_connections  4096;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}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……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4583113" y="2133601"/>
            <a:ext cx="2017712" cy="428625"/>
          </a:xfrm>
          <a:prstGeom prst="wedgeRoundRectCallout">
            <a:avLst>
              <a:gd name="adj1" fmla="val -49125"/>
              <a:gd name="adj2" fmla="val 1028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工作进程数量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4872039" y="2924176"/>
            <a:ext cx="2016125" cy="428625"/>
          </a:xfrm>
          <a:prstGeom prst="wedgeRoundRectCallout">
            <a:avLst>
              <a:gd name="adj1" fmla="val -49125"/>
              <a:gd name="adj2" fmla="val 1028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日志文件位置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3719514" y="4008439"/>
            <a:ext cx="2016125" cy="428625"/>
          </a:xfrm>
          <a:prstGeom prst="wedgeRoundRectCallout">
            <a:avLst>
              <a:gd name="adj1" fmla="val -49125"/>
              <a:gd name="adj2" fmla="val 1028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I/O事件模型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5519739" y="4292601"/>
            <a:ext cx="2016125" cy="428625"/>
          </a:xfrm>
          <a:prstGeom prst="wedgeRoundRectCallout">
            <a:avLst>
              <a:gd name="adj1" fmla="val -49125"/>
              <a:gd name="adj2" fmla="val 1028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每进程连接数</a:t>
            </a:r>
          </a:p>
        </p:txBody>
      </p:sp>
    </p:spTree>
    <p:extLst>
      <p:ext uri="{BB962C8B-B14F-4D97-AF65-F5344CB8AC3E}">
        <p14:creationId xmlns:p14="http://schemas.microsoft.com/office/powerpoint/2010/main" val="2130964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 animBg="1"/>
      <p:bldP spid="13318" grpId="0" animBg="1"/>
      <p:bldP spid="13319" grpId="0" animBg="1"/>
      <p:bldP spid="133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课程大纲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Apache</a:t>
            </a:r>
            <a:r>
              <a:rPr lang="zh-CN" altLang="en-US" b="1" dirty="0"/>
              <a:t>服务器安全加固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Tomcat</a:t>
            </a:r>
            <a:r>
              <a:rPr lang="zh-CN" altLang="en-US" b="1" dirty="0"/>
              <a:t>安全加固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Web</a:t>
            </a:r>
            <a:r>
              <a:rPr lang="zh-CN" altLang="en-US" b="1" dirty="0"/>
              <a:t>应用服务器加固思路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  <a:p>
            <a:endParaRPr lang="zh-CN" altLang="en-US" b="1" dirty="0"/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9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738313" y="1143000"/>
            <a:ext cx="8501062" cy="5143500"/>
          </a:xfrm>
          <a:noFill/>
          <a:ln/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zh-CN"/>
              <a:t>HTTP监听配置</a:t>
            </a:r>
          </a:p>
          <a:p>
            <a:pPr lvl="1"/>
            <a:endParaRPr lang="zh-CN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zh-CN"/>
              <a:t>nginx.conf配置文件 2-2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2038351" y="1700214"/>
            <a:ext cx="8101013" cy="4894183"/>
          </a:xfrm>
          <a:prstGeom prst="roundRect">
            <a:avLst>
              <a:gd name="adj" fmla="val 383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00808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[root@localhost ~]# </a:t>
            </a:r>
            <a:r>
              <a:rPr lang="zh-CN" altLang="zh-CN" b="1">
                <a:solidFill>
                  <a:schemeClr val="tx2"/>
                </a:solidFill>
              </a:rPr>
              <a:t>vi /usr/local/nginx/conf/</a:t>
            </a:r>
            <a:r>
              <a:rPr lang="zh-CN" altLang="zh-CN" b="1">
                <a:solidFill>
                  <a:srgbClr val="FF0000"/>
                </a:solidFill>
              </a:rPr>
              <a:t>nginx.conf</a:t>
            </a:r>
            <a:endParaRPr lang="zh-CN" altLang="zh-CN">
              <a:solidFill>
                <a:srgbClr val="FF0000"/>
              </a:solidFill>
            </a:endParaRP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……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http {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access_log  logs/access.log  main;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sendfile        on;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keepalive_timeout  65;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……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server {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    listen        80;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    server_name  www.benet.com;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    charset utf-8;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    location / {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        root   html;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        index  index.html index.php;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    }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}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4246563" y="4573589"/>
            <a:ext cx="2209800" cy="428625"/>
          </a:xfrm>
          <a:prstGeom prst="wedgeRoundRectCallout">
            <a:avLst>
              <a:gd name="adj1" fmla="val -49125"/>
              <a:gd name="adj2" fmla="val 1028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网站根目录位置</a:t>
            </a: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4295775" y="3481389"/>
            <a:ext cx="2209800" cy="428625"/>
          </a:xfrm>
          <a:prstGeom prst="wedgeRoundRectCallout">
            <a:avLst>
              <a:gd name="adj1" fmla="val -49125"/>
              <a:gd name="adj2" fmla="val 1028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监听地址及端口</a:t>
            </a:r>
          </a:p>
        </p:txBody>
      </p:sp>
    </p:spTree>
    <p:extLst>
      <p:ext uri="{BB962C8B-B14F-4D97-AF65-F5344CB8AC3E}">
        <p14:creationId xmlns:p14="http://schemas.microsoft.com/office/powerpoint/2010/main" val="110859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1" grpId="0" animBg="1"/>
      <p:bldP spid="143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738313" y="1143000"/>
            <a:ext cx="8501062" cy="5143500"/>
          </a:xfrm>
          <a:noFill/>
          <a:ln/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zh-CN" dirty="0"/>
              <a:t>启用统计页面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dirty="0"/>
              <a:t> location ~ /status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dirty="0"/>
              <a:t>        stub_status   on;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dirty="0"/>
              <a:t>        access_log off;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dirty="0"/>
              <a:t> }</a:t>
            </a:r>
          </a:p>
          <a:p>
            <a:pPr>
              <a:spcBef>
                <a:spcPts val="675"/>
              </a:spcBef>
            </a:pPr>
            <a:r>
              <a:rPr lang="zh-CN" altLang="zh-CN" dirty="0"/>
              <a:t>访问统计页面</a:t>
            </a:r>
          </a:p>
          <a:p>
            <a:pPr lvl="1"/>
            <a:r>
              <a:rPr lang="zh-CN" altLang="zh-CN" dirty="0"/>
              <a:t>http://YourServer/status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zh-CN"/>
              <a:t>Nginx的访问状态统计</a:t>
            </a:r>
          </a:p>
        </p:txBody>
      </p:sp>
      <p:pic>
        <p:nvPicPr>
          <p:cNvPr id="15364" name="Picture 4" descr="Linux高级应用-SG-图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4365625"/>
            <a:ext cx="6054725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40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738313" y="1143000"/>
            <a:ext cx="8501062" cy="5143500"/>
          </a:xfrm>
          <a:noFill/>
          <a:ln/>
        </p:spPr>
        <p:txBody>
          <a:bodyPr/>
          <a:lstStyle/>
          <a:p>
            <a:pPr>
              <a:spcBef>
                <a:spcPts val="675"/>
              </a:spcBef>
              <a:spcAft>
                <a:spcPct val="25000"/>
              </a:spcAft>
            </a:pPr>
            <a:r>
              <a:rPr lang="zh-CN" altLang="zh-CN"/>
              <a:t>请思考：</a:t>
            </a:r>
          </a:p>
          <a:p>
            <a:pPr lvl="1" eaLnBrk="1" hangingPunct="1">
              <a:spcAft>
                <a:spcPct val="25000"/>
              </a:spcAft>
            </a:pPr>
            <a:r>
              <a:rPr lang="zh-CN" altLang="zh-CN"/>
              <a:t>Nginx与Apache相比，具有哪些优势？</a:t>
            </a:r>
          </a:p>
          <a:p>
            <a:pPr lvl="1" eaLnBrk="1" hangingPunct="1">
              <a:spcAft>
                <a:spcPct val="25000"/>
              </a:spcAft>
            </a:pPr>
            <a:r>
              <a:rPr lang="zh-CN" altLang="zh-CN"/>
              <a:t>如何启动、关闭Nginx服务程序？</a:t>
            </a:r>
          </a:p>
          <a:p>
            <a:pPr lvl="1" eaLnBrk="1" hangingPunct="1">
              <a:spcAft>
                <a:spcPct val="25000"/>
              </a:spcAft>
            </a:pPr>
            <a:r>
              <a:rPr lang="zh-CN" altLang="zh-CN"/>
              <a:t>如何修改Nginx服务器的监听地址、网站目录？</a:t>
            </a:r>
            <a:endParaRPr lang="zh-CN" altLang="zh-CN" sz="3200">
              <a:solidFill>
                <a:srgbClr val="003399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eaLnBrk="1" hangingPunct="1"/>
            <a:r>
              <a:rPr lang="zh-CN" altLang="zh-CN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07658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738313" y="1143000"/>
            <a:ext cx="8501062" cy="5143500"/>
          </a:xfrm>
          <a:noFill/>
          <a:ln/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zh-CN"/>
              <a:t>基于域名的虚拟主机</a:t>
            </a:r>
          </a:p>
          <a:p>
            <a:pPr lvl="1">
              <a:spcBef>
                <a:spcPts val="675"/>
              </a:spcBef>
            </a:pPr>
            <a:r>
              <a:rPr lang="zh-CN" altLang="zh-CN"/>
              <a:t>多个server { }区域</a:t>
            </a:r>
          </a:p>
          <a:p>
            <a:pPr lvl="1">
              <a:spcBef>
                <a:spcPts val="675"/>
              </a:spcBef>
            </a:pPr>
            <a:r>
              <a:rPr lang="zh-CN" altLang="zh-CN"/>
              <a:t>不同的server_name、root设置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zh-CN"/>
              <a:t>虚拟Web主机2-1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2038351" y="1700214"/>
            <a:ext cx="8101013" cy="4847749"/>
          </a:xfrm>
          <a:prstGeom prst="roundRect">
            <a:avLst>
              <a:gd name="adj" fmla="val 2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00808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http {</a:t>
            </a: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    ……</a:t>
            </a: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    server {</a:t>
            </a:r>
          </a:p>
          <a:p>
            <a:pPr eaLnBrk="1" hangingPunct="1"/>
            <a:r>
              <a:rPr lang="zh-CN" altLang="zh-CN" dirty="0">
                <a:solidFill>
                  <a:srgbClr val="FF0000"/>
                </a:solidFill>
              </a:rPr>
              <a:t>        server_name  www.benet.com;</a:t>
            </a: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        location / {</a:t>
            </a:r>
          </a:p>
          <a:p>
            <a:pPr eaLnBrk="1" hangingPunct="1"/>
            <a:r>
              <a:rPr lang="zh-CN" altLang="zh-CN" dirty="0">
                <a:solidFill>
                  <a:srgbClr val="FF0000"/>
                </a:solidFill>
              </a:rPr>
              <a:t>            root   /var/www/benet;</a:t>
            </a: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            index  index.html index.php;</a:t>
            </a: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        }</a:t>
            </a: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    }</a:t>
            </a: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    server {</a:t>
            </a: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        server_name  www.accp.com;</a:t>
            </a: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        location / {</a:t>
            </a: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            root   /var/www/accp;</a:t>
            </a: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            index  index.html index.php;</a:t>
            </a: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        }</a:t>
            </a: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    }</a:t>
            </a:r>
          </a:p>
          <a:p>
            <a:pPr eaLnBrk="1" hangingPunct="1"/>
            <a:r>
              <a:rPr lang="zh-CN" altLang="zh-CN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3432176" y="1773239"/>
            <a:ext cx="1871663" cy="428625"/>
          </a:xfrm>
          <a:prstGeom prst="wedgeRoundRectCallout">
            <a:avLst>
              <a:gd name="adj1" fmla="val -49125"/>
              <a:gd name="adj2" fmla="val 1028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第1个虚拟主机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3432176" y="3721101"/>
            <a:ext cx="1871663" cy="428625"/>
          </a:xfrm>
          <a:prstGeom prst="wedgeRoundRectCallout">
            <a:avLst>
              <a:gd name="adj1" fmla="val -49125"/>
              <a:gd name="adj2" fmla="val 1028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第2个虚拟主机</a:t>
            </a:r>
          </a:p>
        </p:txBody>
      </p:sp>
      <p:pic>
        <p:nvPicPr>
          <p:cNvPr id="17415" name="Picture 7" descr="Linux高级应用-SG-图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217738"/>
            <a:ext cx="3954463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6" name="Picture 8" descr="Linux高级应用-SG-图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4252913"/>
            <a:ext cx="3954463" cy="162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73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  <p:bldP spid="174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738313" y="1143000"/>
            <a:ext cx="8501062" cy="5143500"/>
          </a:xfrm>
          <a:noFill/>
          <a:ln/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zh-CN"/>
              <a:t>基于IP地址的虚拟主机</a:t>
            </a:r>
          </a:p>
          <a:p>
            <a:pPr lvl="1">
              <a:spcBef>
                <a:spcPts val="675"/>
              </a:spcBef>
            </a:pPr>
            <a:r>
              <a:rPr lang="zh-CN" altLang="zh-CN"/>
              <a:t>多个server { }区域</a:t>
            </a:r>
          </a:p>
          <a:p>
            <a:pPr lvl="1">
              <a:spcBef>
                <a:spcPts val="675"/>
              </a:spcBef>
            </a:pPr>
            <a:r>
              <a:rPr lang="zh-CN" altLang="zh-CN"/>
              <a:t>不同的</a:t>
            </a:r>
            <a:r>
              <a:rPr lang="zh-CN" altLang="zh-CN">
                <a:solidFill>
                  <a:srgbClr val="FF0000"/>
                </a:solidFill>
              </a:rPr>
              <a:t>listen</a:t>
            </a:r>
            <a:r>
              <a:rPr lang="zh-CN" altLang="zh-CN"/>
              <a:t>、server_name、root设置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zh-CN"/>
              <a:t>虚拟Web主机2-2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2038351" y="1700213"/>
            <a:ext cx="8101013" cy="4008715"/>
          </a:xfrm>
          <a:prstGeom prst="roundRect">
            <a:avLst>
              <a:gd name="adj" fmla="val 2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00808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http {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……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server {</a:t>
            </a:r>
          </a:p>
          <a:p>
            <a:pPr eaLnBrk="1" hangingPunct="1"/>
            <a:r>
              <a:rPr lang="zh-CN" altLang="zh-CN">
                <a:solidFill>
                  <a:srgbClr val="FF0000"/>
                </a:solidFill>
              </a:rPr>
              <a:t>        listen         192.168.4.11:80;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    server_name  www.benet.com;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    ……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}</a:t>
            </a:r>
          </a:p>
          <a:p>
            <a:pPr eaLnBrk="1" hangingPunct="1"/>
            <a:endParaRPr lang="zh-CN" altLang="zh-CN">
              <a:solidFill>
                <a:schemeClr val="tx2"/>
              </a:solidFill>
            </a:endParaRP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server {</a:t>
            </a:r>
          </a:p>
          <a:p>
            <a:pPr eaLnBrk="1" hangingPunct="1"/>
            <a:r>
              <a:rPr lang="zh-CN" altLang="zh-CN">
                <a:solidFill>
                  <a:srgbClr val="FF0000"/>
                </a:solidFill>
              </a:rPr>
              <a:t>        listen         192.168.4.22:80;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    server_name  www.accp.com;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    ……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    }</a:t>
            </a:r>
          </a:p>
          <a:p>
            <a:pPr eaLnBrk="1" hangingPunct="1"/>
            <a:r>
              <a:rPr lang="zh-CN" altLang="zh-CN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5880101" y="3500438"/>
            <a:ext cx="3529013" cy="717550"/>
          </a:xfrm>
          <a:prstGeom prst="wedgeRoundRectCallout">
            <a:avLst>
              <a:gd name="adj1" fmla="val -43019"/>
              <a:gd name="adj2" fmla="val -10247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如果直接通过IP地址访问，各虚拟主机的域名也可以相同</a:t>
            </a:r>
          </a:p>
        </p:txBody>
      </p:sp>
    </p:spTree>
    <p:extLst>
      <p:ext uri="{BB962C8B-B14F-4D97-AF65-F5344CB8AC3E}">
        <p14:creationId xmlns:p14="http://schemas.microsoft.com/office/powerpoint/2010/main" val="266949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en-US" altLang="zh-CN" b="1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b="1" dirty="0"/>
              <a:t>默认配置文件和</a:t>
            </a:r>
            <a:r>
              <a:rPr lang="en-US" altLang="zh-CN" sz="1800" b="1" dirty="0"/>
              <a:t>Nginx</a:t>
            </a:r>
            <a:r>
              <a:rPr lang="zh-CN" altLang="zh-CN" sz="1800" b="1" dirty="0"/>
              <a:t>端口</a:t>
            </a:r>
            <a:endParaRPr lang="zh-CN" altLang="zh-CN" sz="1800" dirty="0"/>
          </a:p>
          <a:p>
            <a:pPr lvl="0"/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/</a:t>
            </a:r>
            <a:r>
              <a:rPr lang="en-US" altLang="zh-CN" sz="1800" dirty="0" err="1"/>
              <a:t>conf</a:t>
            </a:r>
            <a:r>
              <a:rPr lang="en-US" altLang="zh-CN" sz="1800" dirty="0"/>
              <a:t>/ – Nginx</a:t>
            </a:r>
            <a:r>
              <a:rPr lang="zh-CN" altLang="zh-CN" sz="1800" dirty="0"/>
              <a:t>配置文件目录，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/</a:t>
            </a:r>
            <a:r>
              <a:rPr lang="en-US" altLang="zh-CN" sz="1800" dirty="0" err="1"/>
              <a:t>conf</a:t>
            </a:r>
            <a:r>
              <a:rPr lang="en-US" altLang="zh-CN" sz="1800" dirty="0"/>
              <a:t>/</a:t>
            </a:r>
            <a:r>
              <a:rPr lang="en-US" altLang="zh-CN" sz="1800" dirty="0" err="1"/>
              <a:t>nginx.conf</a:t>
            </a:r>
            <a:r>
              <a:rPr lang="zh-CN" altLang="zh-CN" sz="1800" dirty="0"/>
              <a:t>是主配置文件</a:t>
            </a:r>
          </a:p>
          <a:p>
            <a:pPr lvl="0"/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/html/ – </a:t>
            </a:r>
            <a:r>
              <a:rPr lang="zh-CN" altLang="zh-CN" sz="1800" dirty="0"/>
              <a:t>默认网站文件位置</a:t>
            </a:r>
          </a:p>
          <a:p>
            <a:pPr lvl="0"/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/logs/ – </a:t>
            </a:r>
            <a:r>
              <a:rPr lang="zh-CN" altLang="zh-CN" sz="1800" dirty="0"/>
              <a:t>默认日志文件位置</a:t>
            </a:r>
          </a:p>
          <a:p>
            <a:pPr lvl="0"/>
            <a:r>
              <a:rPr lang="en-US" altLang="zh-CN" sz="1800" dirty="0"/>
              <a:t>Nginx HTTP</a:t>
            </a:r>
            <a:r>
              <a:rPr lang="zh-CN" altLang="zh-CN" sz="1800" dirty="0"/>
              <a:t>默认端口</a:t>
            </a:r>
            <a:r>
              <a:rPr lang="en-US" altLang="zh-CN" sz="1800" dirty="0"/>
              <a:t> : TCP 80</a:t>
            </a:r>
            <a:endParaRPr lang="zh-CN" altLang="zh-CN" sz="1800" dirty="0"/>
          </a:p>
          <a:p>
            <a:pPr lvl="0"/>
            <a:r>
              <a:rPr lang="en-US" altLang="zh-CN" sz="1800" dirty="0"/>
              <a:t>Nginx HTTPS</a:t>
            </a:r>
            <a:r>
              <a:rPr lang="zh-CN" altLang="zh-CN" sz="1800" dirty="0"/>
              <a:t>默认端口</a:t>
            </a:r>
            <a:r>
              <a:rPr lang="en-US" altLang="zh-CN" sz="1800" dirty="0"/>
              <a:t>: TCP 443</a:t>
            </a:r>
            <a:endParaRPr lang="zh-CN" altLang="zh-CN" sz="1800" dirty="0"/>
          </a:p>
          <a:p>
            <a:r>
              <a:rPr lang="zh-CN" altLang="zh-CN" sz="1800" dirty="0"/>
              <a:t>你可以使用以下命令来测试</a:t>
            </a:r>
            <a:r>
              <a:rPr lang="en-US" altLang="zh-CN" sz="1800" dirty="0"/>
              <a:t>Nginx</a:t>
            </a:r>
            <a:r>
              <a:rPr lang="zh-CN" altLang="zh-CN" sz="1800" dirty="0"/>
              <a:t>配置文件准确性。</a:t>
            </a:r>
          </a:p>
          <a:p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r>
              <a:rPr lang="en-US" altLang="zh-CN" sz="1800" dirty="0"/>
              <a:t>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 -t</a:t>
            </a:r>
            <a:endParaRPr lang="zh-CN" altLang="zh-CN" sz="1800" dirty="0"/>
          </a:p>
          <a:p>
            <a:r>
              <a:rPr lang="zh-CN" altLang="zh-CN" sz="1800" dirty="0"/>
              <a:t>将会输出：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the configuration file 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/</a:t>
            </a:r>
            <a:r>
              <a:rPr lang="en-US" altLang="zh-CN" sz="1800" dirty="0" err="1"/>
              <a:t>conf</a:t>
            </a:r>
            <a:r>
              <a:rPr lang="en-US" altLang="zh-CN" sz="1800" dirty="0"/>
              <a:t>/</a:t>
            </a:r>
            <a:r>
              <a:rPr lang="en-US" altLang="zh-CN" sz="1800" dirty="0" err="1"/>
              <a:t>nginx.conf</a:t>
            </a:r>
            <a:r>
              <a:rPr lang="en-US" altLang="zh-CN" sz="1800" dirty="0"/>
              <a:t> syntax is ok</a:t>
            </a:r>
            <a:br>
              <a:rPr lang="en-US" altLang="zh-CN" sz="1800" dirty="0"/>
            </a:br>
            <a:r>
              <a:rPr lang="en-US" altLang="zh-CN" sz="1800" dirty="0"/>
              <a:t>configuration file 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/</a:t>
            </a:r>
            <a:r>
              <a:rPr lang="en-US" altLang="zh-CN" sz="1800" dirty="0" err="1"/>
              <a:t>conf</a:t>
            </a:r>
            <a:r>
              <a:rPr lang="en-US" altLang="zh-CN" sz="1800" dirty="0"/>
              <a:t>/</a:t>
            </a:r>
            <a:r>
              <a:rPr lang="en-US" altLang="zh-CN" sz="1800" dirty="0" err="1"/>
              <a:t>nginx.conf</a:t>
            </a:r>
            <a:r>
              <a:rPr lang="en-US" altLang="zh-CN" sz="1800" dirty="0"/>
              <a:t> test is successful</a:t>
            </a:r>
            <a:br>
              <a:rPr lang="en-US" altLang="zh-CN" sz="1800" dirty="0"/>
            </a:br>
            <a:r>
              <a:rPr lang="zh-CN" altLang="zh-CN" sz="1800" dirty="0"/>
              <a:t>执行以下命令来重新加载配置文件。</a:t>
            </a:r>
          </a:p>
          <a:p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r>
              <a:rPr lang="en-US" altLang="zh-CN" sz="1800" dirty="0"/>
              <a:t>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 -s reload</a:t>
            </a:r>
            <a:endParaRPr lang="zh-CN" altLang="zh-CN" sz="1800" dirty="0"/>
          </a:p>
          <a:p>
            <a:r>
              <a:rPr lang="zh-CN" altLang="zh-CN" sz="1800" dirty="0"/>
              <a:t>执行以下命令来停止服务器。</a:t>
            </a:r>
          </a:p>
          <a:p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r>
              <a:rPr lang="en-US" altLang="zh-CN" sz="1800" dirty="0"/>
              <a:t>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 -s stop</a:t>
            </a:r>
            <a:endParaRPr lang="zh-CN" altLang="zh-CN" sz="1800" dirty="0"/>
          </a:p>
          <a:p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en-US" sz="1200" dirty="0"/>
              <a:t> </a:t>
            </a:r>
            <a:br>
              <a:rPr lang="zh-CN" altLang="en-US" sz="1200" dirty="0"/>
            </a:br>
            <a:r>
              <a:rPr lang="zh-CN" altLang="en-US" sz="1200" dirty="0"/>
              <a:t/>
            </a:r>
            <a:br>
              <a:rPr lang="zh-CN" altLang="en-US" sz="1200" dirty="0"/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b="1" dirty="0"/>
              <a:t>一、配置</a:t>
            </a:r>
            <a:r>
              <a:rPr lang="en-US" altLang="zh-CN" sz="1800" b="1" dirty="0" err="1"/>
              <a:t>SELinux</a:t>
            </a:r>
            <a:endParaRPr lang="zh-CN" altLang="zh-CN" sz="1800" dirty="0"/>
          </a:p>
          <a:p>
            <a:r>
              <a:rPr lang="zh-CN" altLang="zh-CN" sz="1800" b="1" dirty="0"/>
              <a:t>注意：对于云服务器</a:t>
            </a:r>
            <a:r>
              <a:rPr lang="en-US" altLang="zh-CN" sz="1800" b="1" dirty="0"/>
              <a:t> ECS</a:t>
            </a:r>
            <a:r>
              <a:rPr lang="zh-CN" altLang="zh-CN" sz="1800" b="1" dirty="0"/>
              <a:t>，参阅</a:t>
            </a:r>
            <a:r>
              <a:rPr lang="en-US" altLang="zh-CN" sz="1800" b="1" u="sng" dirty="0">
                <a:hlinkClick r:id="rId3"/>
              </a:rPr>
              <a:t> </a:t>
            </a:r>
            <a:r>
              <a:rPr lang="en-US" altLang="zh-CN" sz="1800" i="1" dirty="0">
                <a:hlinkClick r:id="rId3"/>
              </a:rPr>
              <a:t>ECS </a:t>
            </a:r>
            <a:r>
              <a:rPr lang="en-US" altLang="zh-CN" sz="1800" i="1" dirty="0" err="1">
                <a:hlinkClick r:id="rId3"/>
              </a:rPr>
              <a:t>使用须知</a:t>
            </a:r>
            <a:r>
              <a:rPr lang="en-US" altLang="zh-CN" sz="1800" i="1" dirty="0"/>
              <a:t> </a:t>
            </a:r>
            <a:r>
              <a:rPr lang="zh-CN" altLang="zh-CN" sz="1800" b="1" dirty="0"/>
              <a:t>，基于兼容性、稳定性考虑，请勿开启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SELinux</a:t>
            </a:r>
            <a:r>
              <a:rPr lang="zh-CN" altLang="zh-CN" sz="1800" b="1" dirty="0"/>
              <a:t>。</a:t>
            </a:r>
            <a:endParaRPr lang="zh-CN" altLang="zh-CN" sz="1800" dirty="0"/>
          </a:p>
          <a:p>
            <a:r>
              <a:rPr lang="zh-CN" altLang="zh-CN" sz="1800" dirty="0"/>
              <a:t>安全增强型</a:t>
            </a:r>
            <a:r>
              <a:rPr lang="en-US" altLang="zh-CN" sz="1800" dirty="0"/>
              <a:t> Linux</a:t>
            </a:r>
            <a:r>
              <a:rPr lang="zh-CN" altLang="zh-CN" sz="1800" dirty="0"/>
              <a:t>（</a:t>
            </a:r>
            <a:r>
              <a:rPr lang="en-US" altLang="zh-CN" sz="1800" dirty="0" err="1"/>
              <a:t>SELinux</a:t>
            </a:r>
            <a:r>
              <a:rPr lang="zh-CN" altLang="zh-CN" sz="1800" dirty="0"/>
              <a:t>）的是一个</a:t>
            </a:r>
            <a:r>
              <a:rPr lang="en-US" altLang="zh-CN" sz="1800" dirty="0"/>
              <a:t>Linux</a:t>
            </a:r>
            <a:r>
              <a:rPr lang="zh-CN" altLang="zh-CN" sz="1800" dirty="0"/>
              <a:t>内核的功能，它提供支持访问控制的安全政策保护机制。它可以大部分的攻击。下面我们来看如何启动基于</a:t>
            </a:r>
            <a:r>
              <a:rPr lang="en-US" altLang="zh-CN" sz="1800" dirty="0"/>
              <a:t>centos/RHEL</a:t>
            </a:r>
            <a:r>
              <a:rPr lang="zh-CN" altLang="zh-CN" sz="1800" dirty="0"/>
              <a:t>系统的</a:t>
            </a:r>
            <a:r>
              <a:rPr lang="en-US" altLang="zh-CN" sz="1800" dirty="0" err="1"/>
              <a:t>SELinux</a:t>
            </a:r>
            <a:r>
              <a:rPr lang="zh-CN" altLang="zh-CN" sz="1800" dirty="0"/>
              <a:t>。</a:t>
            </a:r>
          </a:p>
          <a:p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zh-CN" altLang="zh-CN" sz="1800" b="1" dirty="0"/>
              <a:t>安装</a:t>
            </a:r>
            <a:r>
              <a:rPr lang="en-US" altLang="zh-CN" sz="1800" b="1" dirty="0" err="1"/>
              <a:t>SELinux</a:t>
            </a:r>
            <a:endParaRPr lang="zh-CN" altLang="zh-CN" sz="1800" dirty="0"/>
          </a:p>
          <a:p>
            <a:r>
              <a:rPr lang="en-US" altLang="zh-CN" sz="1800" dirty="0"/>
              <a:t>rpm -</a:t>
            </a:r>
            <a:r>
              <a:rPr lang="en-US" altLang="zh-CN" sz="1800" dirty="0" err="1"/>
              <a:t>qa</a:t>
            </a:r>
            <a:r>
              <a:rPr lang="en-US" altLang="zh-CN" sz="1800" dirty="0"/>
              <a:t> | grep </a:t>
            </a:r>
            <a:r>
              <a:rPr lang="en-US" altLang="zh-CN" sz="1800" dirty="0" err="1"/>
              <a:t>selinux</a:t>
            </a:r>
            <a:endParaRPr lang="zh-CN" altLang="zh-CN" sz="1800" dirty="0"/>
          </a:p>
          <a:p>
            <a:r>
              <a:rPr lang="en-US" altLang="zh-CN" sz="1800" dirty="0"/>
              <a:t>libselinux-1.23.10-2</a:t>
            </a:r>
            <a:br>
              <a:rPr lang="en-US" altLang="zh-CN" sz="1800" dirty="0"/>
            </a:br>
            <a:r>
              <a:rPr lang="en-US" altLang="zh-CN" sz="1800" dirty="0"/>
              <a:t>selinux-policy-targeted-1.23.16-6</a:t>
            </a:r>
            <a:br>
              <a:rPr lang="en-US" altLang="zh-CN" sz="1800" dirty="0"/>
            </a:br>
            <a:r>
              <a:rPr lang="zh-CN" altLang="zh-CN" sz="1800" dirty="0"/>
              <a:t>如果没有返回任何结果，代表没有安装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SELinux</a:t>
            </a:r>
            <a:r>
              <a:rPr lang="zh-CN" altLang="zh-CN" sz="1800" dirty="0"/>
              <a:t>，如果返回了类似上面的结果，则说明系统安装了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SELinux</a:t>
            </a:r>
            <a:r>
              <a:rPr lang="zh-CN" altLang="zh-CN" sz="1800" dirty="0"/>
              <a:t>。</a:t>
            </a:r>
          </a:p>
          <a:p>
            <a:r>
              <a:rPr lang="zh-CN" altLang="zh-CN" sz="1800" b="1" dirty="0"/>
              <a:t>布什值锁定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zh-CN" altLang="zh-CN" sz="1800" dirty="0"/>
              <a:t>运行命令</a:t>
            </a:r>
            <a:r>
              <a:rPr lang="en-US" altLang="zh-CN" sz="1800" dirty="0" err="1"/>
              <a:t>getsebool</a:t>
            </a:r>
            <a:r>
              <a:rPr lang="en-US" altLang="zh-CN" sz="1800" dirty="0"/>
              <a:t> -a</a:t>
            </a:r>
            <a:r>
              <a:rPr lang="zh-CN" altLang="zh-CN" sz="1800" dirty="0"/>
              <a:t>来锁定系统。</a:t>
            </a:r>
          </a:p>
          <a:p>
            <a:r>
              <a:rPr lang="en-US" altLang="zh-CN" sz="1800" dirty="0" err="1"/>
              <a:t>getsebool</a:t>
            </a:r>
            <a:r>
              <a:rPr lang="en-US" altLang="zh-CN" sz="1800" dirty="0"/>
              <a:t> -a | less</a:t>
            </a:r>
            <a:endParaRPr lang="zh-CN" altLang="zh-CN" sz="1800" dirty="0"/>
          </a:p>
          <a:p>
            <a:r>
              <a:rPr lang="en-US" altLang="zh-CN" sz="1800" dirty="0" err="1"/>
              <a:t>getsebool</a:t>
            </a:r>
            <a:r>
              <a:rPr lang="en-US" altLang="zh-CN" sz="1800" dirty="0"/>
              <a:t> -a | grep off</a:t>
            </a:r>
            <a:endParaRPr lang="zh-CN" altLang="zh-CN" sz="1800" dirty="0"/>
          </a:p>
          <a:p>
            <a:r>
              <a:rPr lang="en-US" altLang="zh-CN" sz="1800" dirty="0" err="1"/>
              <a:t>getsebool</a:t>
            </a:r>
            <a:r>
              <a:rPr lang="en-US" altLang="zh-CN" sz="1800" dirty="0"/>
              <a:t> -a | grep o</a:t>
            </a:r>
            <a:endParaRPr lang="zh-CN" altLang="zh-CN" sz="1800" dirty="0"/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zh-CN" altLang="zh-CN" b="1" dirty="0"/>
              <a:t>通过分区挂载允许最少特权</a:t>
            </a:r>
            <a:endParaRPr lang="zh-CN" altLang="zh-CN" dirty="0"/>
          </a:p>
          <a:p>
            <a:r>
              <a:rPr lang="zh-CN" altLang="zh-CN" dirty="0"/>
              <a:t>服务器上的网页</a:t>
            </a:r>
            <a:r>
              <a:rPr lang="en-US" altLang="zh-CN" dirty="0"/>
              <a:t>/html/</a:t>
            </a:r>
            <a:r>
              <a:rPr lang="en-US" altLang="zh-CN" dirty="0" err="1"/>
              <a:t>php</a:t>
            </a:r>
            <a:r>
              <a:rPr lang="zh-CN" altLang="zh-CN" dirty="0"/>
              <a:t>文件单独分区。例如，新建一个分区</a:t>
            </a:r>
            <a:r>
              <a:rPr lang="en-US" altLang="zh-CN" dirty="0"/>
              <a:t>/dev/sda5(</a:t>
            </a:r>
            <a:r>
              <a:rPr lang="zh-CN" altLang="zh-CN" dirty="0"/>
              <a:t>第一逻辑分区</a:t>
            </a:r>
            <a:r>
              <a:rPr lang="en-US" altLang="zh-CN" dirty="0"/>
              <a:t>)</a:t>
            </a:r>
            <a:r>
              <a:rPr lang="zh-CN" altLang="zh-CN" dirty="0"/>
              <a:t>，并且挂载在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zh-CN" altLang="zh-CN" dirty="0"/>
              <a:t>。确保</a:t>
            </a:r>
            <a:r>
              <a:rPr lang="en-US" altLang="zh-CN" dirty="0"/>
              <a:t> /</a:t>
            </a:r>
            <a:r>
              <a:rPr lang="en-US" altLang="zh-CN" dirty="0" err="1"/>
              <a:t>nginx</a:t>
            </a:r>
            <a:r>
              <a:rPr lang="zh-CN" altLang="zh-CN" dirty="0"/>
              <a:t>是以</a:t>
            </a:r>
            <a:r>
              <a:rPr lang="en-US" altLang="zh-CN" dirty="0" err="1"/>
              <a:t>noexec</a:t>
            </a:r>
            <a:r>
              <a:rPr lang="en-US" altLang="zh-CN" dirty="0"/>
              <a:t>, </a:t>
            </a:r>
            <a:r>
              <a:rPr lang="en-US" altLang="zh-CN" dirty="0" err="1"/>
              <a:t>nodev</a:t>
            </a:r>
            <a:r>
              <a:rPr lang="en-US" altLang="zh-CN" dirty="0"/>
              <a:t> and </a:t>
            </a:r>
            <a:r>
              <a:rPr lang="en-US" altLang="zh-CN" dirty="0" err="1"/>
              <a:t>nosetuid</a:t>
            </a:r>
            <a:r>
              <a:rPr lang="zh-CN" altLang="zh-CN" dirty="0"/>
              <a:t>的权限挂载。以下是我的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fstab</a:t>
            </a:r>
            <a:r>
              <a:rPr lang="zh-CN" altLang="zh-CN" dirty="0"/>
              <a:t>的挂载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zh-CN" altLang="zh-CN" dirty="0"/>
              <a:t>的信息：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LABEL=/</a:t>
            </a:r>
            <a:r>
              <a:rPr lang="en-US" altLang="zh-CN" dirty="0" err="1"/>
              <a:t>nginx</a:t>
            </a:r>
            <a:r>
              <a:rPr lang="en-US" altLang="zh-CN" dirty="0"/>
              <a:t> /</a:t>
            </a:r>
            <a:r>
              <a:rPr lang="en-US" altLang="zh-CN" dirty="0" err="1"/>
              <a:t>nginx</a:t>
            </a:r>
            <a:r>
              <a:rPr lang="en-US" altLang="zh-CN" dirty="0"/>
              <a:t> ext3 </a:t>
            </a:r>
            <a:r>
              <a:rPr lang="en-US" altLang="zh-CN" dirty="0" err="1"/>
              <a:t>defaults,nosuid,noexec,nodev</a:t>
            </a:r>
            <a:r>
              <a:rPr lang="en-US" altLang="zh-CN" dirty="0"/>
              <a:t> 1 2</a:t>
            </a:r>
            <a:br>
              <a:rPr lang="en-US" altLang="zh-CN" dirty="0"/>
            </a:br>
            <a:r>
              <a:rPr lang="zh-CN" altLang="zh-CN" dirty="0"/>
              <a:t>注意：你需要使用</a:t>
            </a:r>
            <a:r>
              <a:rPr lang="en-US" altLang="zh-CN" dirty="0" err="1"/>
              <a:t>fdisk</a:t>
            </a:r>
            <a:r>
              <a:rPr lang="zh-CN" altLang="zh-CN" dirty="0"/>
              <a:t>和</a:t>
            </a:r>
            <a:r>
              <a:rPr lang="en-US" altLang="zh-CN" dirty="0"/>
              <a:t>mkfs.ext3</a:t>
            </a:r>
            <a:r>
              <a:rPr lang="zh-CN" altLang="zh-CN" dirty="0"/>
              <a:t>命令创建一个新分区。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2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1800" b="1" dirty="0"/>
              <a:t>配置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etc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sysctl.conf</a:t>
            </a:r>
            <a:r>
              <a:rPr lang="zh-CN" altLang="zh-CN" sz="1800" b="1" dirty="0"/>
              <a:t>强化</a:t>
            </a:r>
            <a:r>
              <a:rPr lang="en-US" altLang="zh-CN" sz="1800" b="1" dirty="0"/>
              <a:t>Linux</a:t>
            </a:r>
            <a:r>
              <a:rPr lang="zh-CN" altLang="zh-CN" sz="1800" b="1" dirty="0"/>
              <a:t>安全</a:t>
            </a:r>
            <a:endParaRPr lang="zh-CN" altLang="zh-CN" sz="1800" dirty="0"/>
          </a:p>
          <a:p>
            <a:r>
              <a:rPr lang="zh-CN" altLang="zh-CN" sz="1800" dirty="0"/>
              <a:t>你可以通过编辑</a:t>
            </a:r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sysctl.conf</a:t>
            </a:r>
            <a:r>
              <a:rPr lang="zh-CN" altLang="zh-CN" sz="1800" dirty="0"/>
              <a:t>来控制和配置</a:t>
            </a:r>
            <a:r>
              <a:rPr lang="en-US" altLang="zh-CN" sz="1800" dirty="0"/>
              <a:t>Linux</a:t>
            </a:r>
            <a:r>
              <a:rPr lang="zh-CN" altLang="zh-CN" sz="1800" dirty="0"/>
              <a:t>内核、网络设置。</a:t>
            </a:r>
          </a:p>
          <a:p>
            <a:r>
              <a:rPr lang="en-US" altLang="zh-CN" sz="1800" dirty="0"/>
              <a:t># Avoid a </a:t>
            </a:r>
            <a:r>
              <a:rPr lang="en-US" altLang="zh-CN" sz="1800" dirty="0" err="1"/>
              <a:t>smurf</a:t>
            </a:r>
            <a:r>
              <a:rPr lang="en-US" altLang="zh-CN" sz="1800" dirty="0"/>
              <a:t> attack</a:t>
            </a:r>
            <a:endParaRPr lang="zh-CN" altLang="zh-CN" sz="1800" dirty="0"/>
          </a:p>
          <a:p>
            <a:r>
              <a:rPr lang="en-US" altLang="zh-CN" sz="1800" dirty="0"/>
              <a:t>net.ipv4.icmp_echo_ignore_broadcasts = 1</a:t>
            </a:r>
            <a:endParaRPr lang="zh-CN" altLang="zh-CN" sz="1800" dirty="0"/>
          </a:p>
          <a:p>
            <a:r>
              <a:rPr lang="en-US" altLang="zh-CN" sz="1800" dirty="0"/>
              <a:t># Turn on protection for bad </a:t>
            </a:r>
            <a:r>
              <a:rPr lang="en-US" altLang="zh-CN" sz="1800" dirty="0" err="1"/>
              <a:t>icmp</a:t>
            </a:r>
            <a:r>
              <a:rPr lang="en-US" altLang="zh-CN" sz="1800" dirty="0"/>
              <a:t> error messages</a:t>
            </a:r>
            <a:endParaRPr lang="zh-CN" altLang="zh-CN" sz="1800" dirty="0"/>
          </a:p>
          <a:p>
            <a:r>
              <a:rPr lang="en-US" altLang="zh-CN" sz="1800" dirty="0"/>
              <a:t>net.ipv4.icmp_ignore_bogus_error_responses = 1</a:t>
            </a:r>
            <a:endParaRPr lang="zh-CN" altLang="zh-CN" sz="1800" dirty="0"/>
          </a:p>
          <a:p>
            <a:r>
              <a:rPr lang="en-US" altLang="zh-CN" sz="1800" dirty="0"/>
              <a:t># Turn on </a:t>
            </a:r>
            <a:r>
              <a:rPr lang="en-US" altLang="zh-CN" sz="1800" dirty="0" err="1"/>
              <a:t>syncookies</a:t>
            </a:r>
            <a:r>
              <a:rPr lang="en-US" altLang="zh-CN" sz="1800" dirty="0"/>
              <a:t> for SYN flood attack protection</a:t>
            </a:r>
            <a:endParaRPr lang="zh-CN" altLang="zh-CN" sz="1800" dirty="0"/>
          </a:p>
          <a:p>
            <a:r>
              <a:rPr lang="en-US" altLang="zh-CN" sz="1800" dirty="0"/>
              <a:t>net.ipv4.tcp_syncookies = 1</a:t>
            </a:r>
            <a:endParaRPr lang="zh-CN" altLang="zh-CN" sz="1800" dirty="0"/>
          </a:p>
          <a:p>
            <a:r>
              <a:rPr lang="en-US" altLang="zh-CN" sz="1800" dirty="0"/>
              <a:t># Turn on and log spoofed, source routed, and redirect packets</a:t>
            </a:r>
            <a:endParaRPr lang="zh-CN" altLang="zh-CN" sz="1800" dirty="0"/>
          </a:p>
          <a:p>
            <a:r>
              <a:rPr lang="en-US" altLang="zh-CN" sz="1800" dirty="0"/>
              <a:t>net.ipv4.conf.all.log_martians = 1</a:t>
            </a:r>
            <a:endParaRPr lang="zh-CN" altLang="zh-CN" sz="1800" dirty="0"/>
          </a:p>
          <a:p>
            <a:r>
              <a:rPr lang="en-US" altLang="zh-CN" sz="1800" dirty="0"/>
              <a:t>net.ipv4.conf.default.log_martians = 1</a:t>
            </a:r>
            <a:endParaRPr lang="zh-CN" altLang="zh-CN" sz="1800" dirty="0"/>
          </a:p>
          <a:p>
            <a:r>
              <a:rPr lang="en-US" altLang="zh-CN" sz="1800" dirty="0"/>
              <a:t># No source routed packets here</a:t>
            </a:r>
            <a:endParaRPr lang="zh-CN" altLang="zh-CN" sz="1800" dirty="0"/>
          </a:p>
          <a:p>
            <a:r>
              <a:rPr lang="en-US" altLang="zh-CN" sz="1800" dirty="0"/>
              <a:t>net.ipv4.conf.all.accept_source_route = 0</a:t>
            </a:r>
            <a:endParaRPr lang="zh-CN" altLang="zh-CN" sz="1800" dirty="0"/>
          </a:p>
          <a:p>
            <a:r>
              <a:rPr lang="en-US" altLang="zh-CN" sz="1800" dirty="0"/>
              <a:t>net.ipv4.conf.default.accept_source_route = 0</a:t>
            </a:r>
            <a:endParaRPr lang="zh-CN" altLang="zh-CN" sz="1800" dirty="0"/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1800" b="1" dirty="0"/>
              <a:t>配置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etc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sysctl.conf</a:t>
            </a:r>
            <a:r>
              <a:rPr lang="zh-CN" altLang="zh-CN" sz="1800" b="1" dirty="0"/>
              <a:t>强化</a:t>
            </a:r>
            <a:r>
              <a:rPr lang="en-US" altLang="zh-CN" sz="1800" b="1" dirty="0"/>
              <a:t>Linux</a:t>
            </a:r>
            <a:r>
              <a:rPr lang="zh-CN" altLang="zh-CN" sz="1800" b="1" dirty="0"/>
              <a:t>安全</a:t>
            </a:r>
            <a:endParaRPr lang="zh-CN" altLang="zh-CN" sz="1800" dirty="0"/>
          </a:p>
          <a:p>
            <a:r>
              <a:rPr lang="zh-CN" altLang="zh-CN" sz="1800" dirty="0"/>
              <a:t>你可以通过编辑</a:t>
            </a:r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sysctl.conf</a:t>
            </a:r>
            <a:r>
              <a:rPr lang="zh-CN" altLang="zh-CN" sz="1800" dirty="0"/>
              <a:t>来控制和配置</a:t>
            </a:r>
            <a:r>
              <a:rPr lang="en-US" altLang="zh-CN" sz="1800" dirty="0"/>
              <a:t>Linux</a:t>
            </a:r>
            <a:r>
              <a:rPr lang="zh-CN" altLang="zh-CN" sz="1800" dirty="0"/>
              <a:t>内核、网络设置。</a:t>
            </a:r>
          </a:p>
          <a:p>
            <a:r>
              <a:rPr lang="en-US" altLang="zh-CN" sz="1800" dirty="0"/>
              <a:t># Make sure no one can alter the routing tables</a:t>
            </a:r>
            <a:endParaRPr lang="zh-CN" altLang="zh-CN" sz="1800" dirty="0"/>
          </a:p>
          <a:p>
            <a:r>
              <a:rPr lang="en-US" altLang="zh-CN" sz="1800" dirty="0"/>
              <a:t>net.ipv4.conf.all.accept_redirects = 0</a:t>
            </a:r>
            <a:endParaRPr lang="zh-CN" altLang="zh-CN" sz="1800" dirty="0"/>
          </a:p>
          <a:p>
            <a:r>
              <a:rPr lang="en-US" altLang="zh-CN" sz="1800" dirty="0"/>
              <a:t>net.ipv4.conf.default.accept_redirects = 0</a:t>
            </a:r>
            <a:endParaRPr lang="zh-CN" altLang="zh-CN" sz="1800" dirty="0"/>
          </a:p>
          <a:p>
            <a:r>
              <a:rPr lang="en-US" altLang="zh-CN" sz="1800" dirty="0"/>
              <a:t>net.ipv4.conf.all.secure_redirects = 0</a:t>
            </a:r>
            <a:endParaRPr lang="zh-CN" altLang="zh-CN" sz="1800" dirty="0"/>
          </a:p>
          <a:p>
            <a:r>
              <a:rPr lang="en-US" altLang="zh-CN" sz="1800" dirty="0"/>
              <a:t>net.ipv4.conf.default.secure_redirects = 0</a:t>
            </a:r>
            <a:endParaRPr lang="zh-CN" altLang="zh-CN" sz="1800" dirty="0"/>
          </a:p>
          <a:p>
            <a:r>
              <a:rPr lang="en-US" altLang="zh-CN" sz="1800" dirty="0"/>
              <a:t># Don’t act as a router</a:t>
            </a:r>
            <a:endParaRPr lang="zh-CN" altLang="zh-CN" sz="1800" dirty="0"/>
          </a:p>
          <a:p>
            <a:r>
              <a:rPr lang="en-US" altLang="zh-CN" sz="1800" dirty="0"/>
              <a:t>net.ipv4.ip_forward = 0</a:t>
            </a:r>
            <a:endParaRPr lang="zh-CN" altLang="zh-CN" sz="1800" dirty="0"/>
          </a:p>
          <a:p>
            <a:r>
              <a:rPr lang="en-US" altLang="zh-CN" sz="1800" dirty="0"/>
              <a:t>net.ipv4.conf.all.send_redirects = 0</a:t>
            </a:r>
            <a:endParaRPr lang="zh-CN" altLang="zh-CN" sz="1800" dirty="0"/>
          </a:p>
          <a:p>
            <a:r>
              <a:rPr lang="en-US" altLang="zh-CN" sz="1800" dirty="0"/>
              <a:t>net.ipv4.conf.default.send_redirects = 0</a:t>
            </a:r>
            <a:endParaRPr lang="zh-CN" altLang="zh-CN" sz="1800" dirty="0"/>
          </a:p>
          <a:p>
            <a:r>
              <a:rPr lang="en-US" altLang="zh-CN" sz="1800" dirty="0"/>
              <a:t># Turn on </a:t>
            </a:r>
            <a:r>
              <a:rPr lang="en-US" altLang="zh-CN" sz="1800" dirty="0" err="1"/>
              <a:t>execshild</a:t>
            </a:r>
            <a:endParaRPr lang="zh-CN" altLang="zh-CN" sz="1800" dirty="0"/>
          </a:p>
          <a:p>
            <a:r>
              <a:rPr lang="en-US" altLang="zh-CN" sz="1800" dirty="0" err="1"/>
              <a:t>kernel.exec</a:t>
            </a:r>
            <a:r>
              <a:rPr lang="en-US" altLang="zh-CN" sz="1800" dirty="0"/>
              <a:t>-shield = 1</a:t>
            </a:r>
            <a:endParaRPr lang="zh-CN" altLang="zh-CN" sz="1800" dirty="0"/>
          </a:p>
          <a:p>
            <a:r>
              <a:rPr lang="en-US" altLang="zh-CN" sz="1800" dirty="0" err="1"/>
              <a:t>kernel.randomize_va_space</a:t>
            </a:r>
            <a:r>
              <a:rPr lang="en-US" altLang="zh-CN" sz="1800" dirty="0"/>
              <a:t> = 1</a:t>
            </a:r>
            <a:endParaRPr lang="zh-CN" altLang="zh-CN" sz="1800" dirty="0"/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3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486803"/>
            <a:ext cx="10972800" cy="490066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br>
              <a:rPr lang="zh-CN" altLang="en-US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en-US" altLang="zh-CN" b="1" dirty="0"/>
              <a:t>.</a:t>
            </a:r>
            <a:r>
              <a:rPr lang="zh-CN" altLang="en-US" b="1" dirty="0"/>
              <a:t>账号设置</a:t>
            </a:r>
          </a:p>
          <a:p>
            <a:r>
              <a:rPr lang="zh-CN" altLang="en-US" sz="2000" dirty="0"/>
              <a:t>以专门的用户帐号和组运行 </a:t>
            </a:r>
            <a:r>
              <a:rPr lang="en-US" altLang="zh-CN" sz="2000" dirty="0"/>
              <a:t>Apache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根据需要为 </a:t>
            </a:r>
            <a:r>
              <a:rPr lang="en-US" altLang="zh-CN" sz="2000" dirty="0"/>
              <a:t>Apache </a:t>
            </a:r>
            <a:r>
              <a:rPr lang="zh-CN" altLang="en-US" sz="2000" dirty="0"/>
              <a:t>创建用户、组</a:t>
            </a:r>
          </a:p>
          <a:p>
            <a:r>
              <a:rPr lang="zh-CN" altLang="en-US" sz="2000" dirty="0"/>
              <a:t>参考配置操作 如果没有设置用户和组，则新建用户，并在 </a:t>
            </a:r>
            <a:r>
              <a:rPr lang="en-US" altLang="zh-CN" sz="2000" dirty="0"/>
              <a:t>Apache </a:t>
            </a:r>
            <a:r>
              <a:rPr lang="zh-CN" altLang="en-US" sz="2000" dirty="0"/>
              <a:t>配置文件中指定 </a:t>
            </a:r>
            <a:endParaRPr lang="en-US" altLang="zh-CN" sz="2000" dirty="0"/>
          </a:p>
          <a:p>
            <a:r>
              <a:rPr lang="en-US" altLang="zh-CN" sz="2000" dirty="0"/>
              <a:t>(1) </a:t>
            </a:r>
            <a:r>
              <a:rPr lang="zh-CN" altLang="en-US" sz="2000" dirty="0"/>
              <a:t>创建 </a:t>
            </a:r>
            <a:r>
              <a:rPr lang="en-US" altLang="zh-CN" sz="2000" dirty="0"/>
              <a:t>apache </a:t>
            </a:r>
            <a:r>
              <a:rPr lang="zh-CN" altLang="en-US" sz="2000" dirty="0"/>
              <a:t>组：</a:t>
            </a:r>
            <a:r>
              <a:rPr lang="en-US" altLang="zh-CN" sz="2000" dirty="0" err="1"/>
              <a:t>groupadd</a:t>
            </a:r>
            <a:r>
              <a:rPr lang="en-US" altLang="zh-CN" sz="2000" dirty="0"/>
              <a:t> apache</a:t>
            </a:r>
          </a:p>
          <a:p>
            <a:r>
              <a:rPr lang="en-US" altLang="zh-CN" sz="2000" dirty="0"/>
              <a:t>(2) </a:t>
            </a:r>
            <a:r>
              <a:rPr lang="zh-CN" altLang="en-US" sz="2000" dirty="0"/>
              <a:t>创建 </a:t>
            </a:r>
            <a:r>
              <a:rPr lang="en-US" altLang="zh-CN" sz="2000" dirty="0"/>
              <a:t>apache </a:t>
            </a:r>
            <a:r>
              <a:rPr lang="zh-CN" altLang="en-US" sz="2000" dirty="0"/>
              <a:t>用户并加入 </a:t>
            </a:r>
            <a:r>
              <a:rPr lang="en-US" altLang="zh-CN" sz="2000" dirty="0"/>
              <a:t>apache </a:t>
            </a:r>
            <a:r>
              <a:rPr lang="zh-CN" altLang="en-US" sz="2000" dirty="0"/>
              <a:t>组：</a:t>
            </a:r>
            <a:r>
              <a:rPr lang="en-US" altLang="zh-CN" sz="2000" dirty="0" err="1"/>
              <a:t>useradd</a:t>
            </a:r>
            <a:r>
              <a:rPr lang="en-US" altLang="zh-CN" sz="2000" dirty="0"/>
              <a:t> apache –g apache</a:t>
            </a:r>
          </a:p>
          <a:p>
            <a:r>
              <a:rPr lang="en-US" altLang="zh-CN" sz="2000" dirty="0"/>
              <a:t>(3) </a:t>
            </a:r>
            <a:r>
              <a:rPr lang="zh-CN" altLang="en-US" sz="2000" dirty="0"/>
              <a:t>将下面两行加入 </a:t>
            </a:r>
            <a:r>
              <a:rPr lang="en-US" altLang="zh-CN" sz="2000" dirty="0"/>
              <a:t>Apache </a:t>
            </a:r>
            <a:r>
              <a:rPr lang="zh-CN" altLang="en-US" sz="2000" dirty="0"/>
              <a:t>配置文件 </a:t>
            </a:r>
            <a:r>
              <a:rPr lang="en-US" altLang="zh-CN" sz="2000" dirty="0" err="1"/>
              <a:t>httpd.conf</a:t>
            </a:r>
            <a:r>
              <a:rPr lang="en-US" altLang="zh-CN" sz="2000" dirty="0"/>
              <a:t> 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检查 </a:t>
            </a:r>
            <a:r>
              <a:rPr lang="en-US" altLang="zh-CN" sz="2000" dirty="0" err="1"/>
              <a:t>httpd.conf</a:t>
            </a:r>
            <a:r>
              <a:rPr lang="en-US" altLang="zh-CN" sz="2000" dirty="0"/>
              <a:t> </a:t>
            </a:r>
            <a:r>
              <a:rPr lang="zh-CN" altLang="en-US" sz="2000" dirty="0"/>
              <a:t>配置文件。 检查是否使用非专用账户</a:t>
            </a:r>
            <a:r>
              <a:rPr lang="en-US" altLang="zh-CN" sz="2000" dirty="0"/>
              <a:t>(</a:t>
            </a:r>
            <a:r>
              <a:rPr lang="zh-CN" altLang="en-US" sz="2000" dirty="0"/>
              <a:t>如 </a:t>
            </a:r>
            <a:r>
              <a:rPr lang="en-US" altLang="zh-CN" sz="2000" dirty="0"/>
              <a:t>root)</a:t>
            </a:r>
            <a:r>
              <a:rPr lang="zh-CN" altLang="en-US" sz="2000" dirty="0"/>
              <a:t>运行 </a:t>
            </a:r>
            <a:r>
              <a:rPr lang="en-US" altLang="zh-CN" sz="2000" dirty="0"/>
              <a:t>apache</a:t>
            </a:r>
          </a:p>
          <a:p>
            <a:r>
              <a:rPr lang="zh-CN" altLang="en-US" sz="2000" dirty="0"/>
              <a:t>默认一般符合要求，</a:t>
            </a:r>
            <a:r>
              <a:rPr lang="en-US" altLang="zh-CN" sz="2000" dirty="0"/>
              <a:t>Linux</a:t>
            </a:r>
            <a:r>
              <a:rPr lang="zh-CN" altLang="en-US" sz="2000" dirty="0"/>
              <a:t>下默认</a:t>
            </a:r>
            <a:r>
              <a:rPr lang="en-US" altLang="zh-CN" sz="2000" dirty="0"/>
              <a:t>apache</a:t>
            </a:r>
            <a:r>
              <a:rPr lang="zh-CN" altLang="en-US" sz="2000" dirty="0"/>
              <a:t>或者</a:t>
            </a:r>
            <a:r>
              <a:rPr lang="en-US" altLang="zh-CN" sz="2000" dirty="0"/>
              <a:t>nobody</a:t>
            </a:r>
            <a:r>
              <a:rPr lang="zh-CN" altLang="en-US" sz="2000" dirty="0"/>
              <a:t>用户，</a:t>
            </a:r>
            <a:r>
              <a:rPr lang="en-US" altLang="zh-CN" sz="2000" dirty="0"/>
              <a:t>Unix</a:t>
            </a:r>
            <a:r>
              <a:rPr lang="zh-CN" altLang="en-US" sz="2000" dirty="0"/>
              <a:t>默认为</a:t>
            </a:r>
            <a:r>
              <a:rPr lang="en-US" altLang="zh-CN" sz="2000" dirty="0"/>
              <a:t>daemon</a:t>
            </a:r>
            <a:r>
              <a:rPr lang="zh-CN" altLang="en-US" sz="2000" dirty="0"/>
              <a:t>用户</a:t>
            </a:r>
          </a:p>
          <a:p>
            <a:endParaRPr lang="zh-CN" altLang="en-US" sz="1800" dirty="0"/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D19581-CFD3-4406-8D42-1178BC3E2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3" y="3789040"/>
            <a:ext cx="11942487" cy="8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1800" b="1" dirty="0"/>
              <a:t>配置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etc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sysctl.conf</a:t>
            </a:r>
            <a:r>
              <a:rPr lang="zh-CN" altLang="zh-CN" sz="1800" b="1" dirty="0"/>
              <a:t>强化</a:t>
            </a:r>
            <a:r>
              <a:rPr lang="en-US" altLang="zh-CN" sz="1800" b="1" dirty="0"/>
              <a:t>Linux</a:t>
            </a:r>
            <a:r>
              <a:rPr lang="zh-CN" altLang="zh-CN" sz="1800" b="1" dirty="0"/>
              <a:t>安全</a:t>
            </a:r>
            <a:endParaRPr lang="zh-CN" altLang="zh-CN" sz="1800" dirty="0"/>
          </a:p>
          <a:p>
            <a:r>
              <a:rPr lang="zh-CN" altLang="zh-CN" sz="1800" dirty="0"/>
              <a:t>你可以通过编辑</a:t>
            </a:r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sysctl.conf</a:t>
            </a:r>
            <a:r>
              <a:rPr lang="zh-CN" altLang="zh-CN" sz="1800" dirty="0"/>
              <a:t>来控制和配置</a:t>
            </a:r>
            <a:r>
              <a:rPr lang="en-US" altLang="zh-CN" sz="1800" dirty="0"/>
              <a:t>Linux</a:t>
            </a:r>
            <a:r>
              <a:rPr lang="zh-CN" altLang="zh-CN" sz="1800" dirty="0"/>
              <a:t>内核、网络设置。</a:t>
            </a:r>
          </a:p>
          <a:p>
            <a:r>
              <a:rPr lang="en-US" altLang="zh-CN" sz="1800" dirty="0"/>
              <a:t># Turn on </a:t>
            </a:r>
            <a:r>
              <a:rPr lang="en-US" altLang="zh-CN" sz="1800" dirty="0" err="1"/>
              <a:t>execshild</a:t>
            </a:r>
            <a:endParaRPr lang="zh-CN" altLang="zh-CN" sz="1800" dirty="0"/>
          </a:p>
          <a:p>
            <a:r>
              <a:rPr lang="en-US" altLang="zh-CN" sz="1800" dirty="0" err="1"/>
              <a:t>kernel.exec</a:t>
            </a:r>
            <a:r>
              <a:rPr lang="en-US" altLang="zh-CN" sz="1800" dirty="0"/>
              <a:t>-shield = 1</a:t>
            </a:r>
            <a:endParaRPr lang="zh-CN" altLang="zh-CN" sz="1800" dirty="0"/>
          </a:p>
          <a:p>
            <a:r>
              <a:rPr lang="en-US" altLang="zh-CN" sz="1800" dirty="0" err="1"/>
              <a:t>kernel.randomize_va_space</a:t>
            </a:r>
            <a:r>
              <a:rPr lang="en-US" altLang="zh-CN" sz="1800" dirty="0"/>
              <a:t> = 1</a:t>
            </a:r>
            <a:endParaRPr lang="zh-CN" altLang="zh-CN" sz="1800" dirty="0"/>
          </a:p>
          <a:p>
            <a:r>
              <a:rPr lang="en-US" altLang="zh-CN" sz="1800" dirty="0"/>
              <a:t># </a:t>
            </a:r>
            <a:r>
              <a:rPr lang="en-US" altLang="zh-CN" sz="1800" dirty="0" err="1"/>
              <a:t>Tuen</a:t>
            </a:r>
            <a:r>
              <a:rPr lang="en-US" altLang="zh-CN" sz="1800" dirty="0"/>
              <a:t> IPv6</a:t>
            </a:r>
            <a:endParaRPr lang="zh-CN" altLang="zh-CN" sz="1800" dirty="0"/>
          </a:p>
          <a:p>
            <a:r>
              <a:rPr lang="en-US" altLang="zh-CN" sz="1800" dirty="0"/>
              <a:t>net.ipv6.conf.default.router_solicitations = 0</a:t>
            </a:r>
            <a:endParaRPr lang="zh-CN" altLang="zh-CN" sz="1800" dirty="0"/>
          </a:p>
          <a:p>
            <a:r>
              <a:rPr lang="en-US" altLang="zh-CN" sz="1800" dirty="0"/>
              <a:t>net.ipv6.conf.default.accept_ra_rtr_pref = 0</a:t>
            </a:r>
            <a:endParaRPr lang="zh-CN" altLang="zh-CN" sz="1800" dirty="0"/>
          </a:p>
          <a:p>
            <a:r>
              <a:rPr lang="en-US" altLang="zh-CN" sz="1800" dirty="0"/>
              <a:t>net.ipv6.conf.default.accept_ra_pinfo = 0</a:t>
            </a:r>
            <a:endParaRPr lang="zh-CN" altLang="zh-CN" sz="1800" dirty="0"/>
          </a:p>
          <a:p>
            <a:r>
              <a:rPr lang="en-US" altLang="zh-CN" sz="1800" dirty="0"/>
              <a:t>net.ipv6.conf.default.accept_ra_defrtr = 0</a:t>
            </a:r>
            <a:endParaRPr lang="zh-CN" altLang="zh-CN" sz="1800" dirty="0"/>
          </a:p>
          <a:p>
            <a:r>
              <a:rPr lang="en-US" altLang="zh-CN" sz="1800" dirty="0"/>
              <a:t>net.ipv6.conf.default.autoconf = 0</a:t>
            </a:r>
            <a:endParaRPr lang="zh-CN" altLang="zh-CN" sz="1800" dirty="0"/>
          </a:p>
          <a:p>
            <a:r>
              <a:rPr lang="en-US" altLang="zh-CN" sz="1800" dirty="0"/>
              <a:t>net.ipv6.conf.default.dad_transmits = 0</a:t>
            </a:r>
            <a:endParaRPr lang="zh-CN" altLang="zh-CN" sz="1800" dirty="0"/>
          </a:p>
          <a:p>
            <a:r>
              <a:rPr lang="en-US" altLang="zh-CN" sz="1800" dirty="0"/>
              <a:t>net.ipv6.conf.default.max_addresses = 1</a:t>
            </a:r>
            <a:endParaRPr lang="zh-CN" altLang="zh-CN" sz="1800" dirty="0"/>
          </a:p>
          <a:p>
            <a:r>
              <a:rPr lang="en-US" altLang="zh-CN" sz="1800" dirty="0"/>
              <a:t># Optimization for port </a:t>
            </a:r>
            <a:r>
              <a:rPr lang="en-US" altLang="zh-CN" sz="1800" dirty="0" err="1"/>
              <a:t>usefor</a:t>
            </a:r>
            <a:r>
              <a:rPr lang="en-US" altLang="zh-CN" sz="1800" dirty="0"/>
              <a:t> LBs</a:t>
            </a:r>
            <a:endParaRPr lang="zh-CN" altLang="zh-CN" sz="1800" dirty="0"/>
          </a:p>
          <a:p>
            <a:r>
              <a:rPr lang="en-US" altLang="zh-CN" sz="1800" dirty="0"/>
              <a:t># Increase system file descriptor limit</a:t>
            </a:r>
            <a:endParaRPr lang="zh-CN" altLang="zh-CN" sz="1800" dirty="0"/>
          </a:p>
          <a:p>
            <a:r>
              <a:rPr lang="en-US" altLang="zh-CN" sz="1800" dirty="0" err="1"/>
              <a:t>fs.file</a:t>
            </a:r>
            <a:r>
              <a:rPr lang="en-US" altLang="zh-CN" sz="1800" dirty="0"/>
              <a:t>-max = 65535</a:t>
            </a:r>
            <a:endParaRPr lang="zh-CN" altLang="zh-CN" sz="1800" dirty="0"/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9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1800" b="1" dirty="0"/>
              <a:t>配置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etc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sysctl.conf</a:t>
            </a:r>
            <a:r>
              <a:rPr lang="zh-CN" altLang="zh-CN" sz="1800" b="1" dirty="0"/>
              <a:t>强化</a:t>
            </a:r>
            <a:r>
              <a:rPr lang="en-US" altLang="zh-CN" sz="1800" b="1" dirty="0"/>
              <a:t>Linux</a:t>
            </a:r>
            <a:r>
              <a:rPr lang="zh-CN" altLang="zh-CN" sz="1800" b="1" dirty="0"/>
              <a:t>安全</a:t>
            </a:r>
            <a:endParaRPr lang="zh-CN" altLang="zh-CN" sz="1800" dirty="0"/>
          </a:p>
          <a:p>
            <a:r>
              <a:rPr lang="zh-CN" altLang="zh-CN" sz="1600" dirty="0"/>
              <a:t>你可以通过编辑</a:t>
            </a:r>
            <a:r>
              <a:rPr lang="en-US" altLang="zh-CN" sz="1600" dirty="0"/>
              <a:t>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sysctl.conf</a:t>
            </a:r>
            <a:r>
              <a:rPr lang="zh-CN" altLang="zh-CN" sz="1600" dirty="0"/>
              <a:t>来控制和配置</a:t>
            </a:r>
            <a:r>
              <a:rPr lang="en-US" altLang="zh-CN" sz="1600" dirty="0"/>
              <a:t>Linux</a:t>
            </a:r>
            <a:r>
              <a:rPr lang="zh-CN" altLang="zh-CN" sz="1600" dirty="0"/>
              <a:t>内核、网络设置。</a:t>
            </a:r>
          </a:p>
          <a:p>
            <a:r>
              <a:rPr lang="en-US" altLang="zh-CN" sz="1600" dirty="0"/>
              <a:t># Allow for more PIDs (to reduce rollover problems); may break some programs 32768</a:t>
            </a:r>
            <a:endParaRPr lang="zh-CN" altLang="zh-CN" sz="1600" dirty="0"/>
          </a:p>
          <a:p>
            <a:r>
              <a:rPr lang="en-US" altLang="zh-CN" sz="1600" dirty="0" err="1"/>
              <a:t>kernel.pid_max</a:t>
            </a:r>
            <a:r>
              <a:rPr lang="en-US" altLang="zh-CN" sz="1600" dirty="0"/>
              <a:t> = 65536</a:t>
            </a:r>
            <a:endParaRPr lang="zh-CN" altLang="zh-CN" sz="1600" dirty="0"/>
          </a:p>
          <a:p>
            <a:r>
              <a:rPr lang="en-US" altLang="zh-CN" sz="1600" dirty="0"/>
              <a:t># Increase system IP port limits</a:t>
            </a:r>
            <a:endParaRPr lang="zh-CN" altLang="zh-CN" sz="1600" dirty="0"/>
          </a:p>
          <a:p>
            <a:r>
              <a:rPr lang="en-US" altLang="zh-CN" sz="1600" dirty="0"/>
              <a:t>net.ipv4.ip_local_port_range = 2000 65000</a:t>
            </a:r>
            <a:endParaRPr lang="zh-CN" altLang="zh-CN" sz="1600" dirty="0"/>
          </a:p>
          <a:p>
            <a:r>
              <a:rPr lang="en-US" altLang="zh-CN" sz="1600" dirty="0"/>
              <a:t># Increase TCP max buffer size </a:t>
            </a:r>
            <a:r>
              <a:rPr lang="en-US" altLang="zh-CN" sz="1600" dirty="0" err="1"/>
              <a:t>setable</a:t>
            </a:r>
            <a:r>
              <a:rPr lang="en-US" altLang="zh-CN" sz="1600" dirty="0"/>
              <a:t> using </a:t>
            </a:r>
            <a:r>
              <a:rPr lang="en-US" altLang="zh-CN" sz="1600" dirty="0" err="1"/>
              <a:t>setsockopt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r>
              <a:rPr lang="en-US" altLang="zh-CN" sz="1600" dirty="0"/>
              <a:t>net.ipv4.tcp_rmem = 4096 87380 8388608</a:t>
            </a:r>
            <a:endParaRPr lang="zh-CN" altLang="zh-CN" sz="1600" dirty="0"/>
          </a:p>
          <a:p>
            <a:r>
              <a:rPr lang="en-US" altLang="zh-CN" sz="1600" dirty="0"/>
              <a:t>net.ipv4.tcp_wmem = 4096 87380 8388608</a:t>
            </a:r>
            <a:endParaRPr lang="zh-CN" altLang="zh-CN" sz="1600" dirty="0"/>
          </a:p>
          <a:p>
            <a:r>
              <a:rPr lang="en-US" altLang="zh-CN" sz="1600" dirty="0"/>
              <a:t># Increase Linux auto tuning TCP buffer limits</a:t>
            </a:r>
            <a:endParaRPr lang="zh-CN" altLang="zh-CN" sz="1600" dirty="0"/>
          </a:p>
          <a:p>
            <a:r>
              <a:rPr lang="en-US" altLang="zh-CN" sz="1600" dirty="0"/>
              <a:t># min, default, and max number of bytes to use</a:t>
            </a:r>
            <a:endParaRPr lang="zh-CN" altLang="zh-CN" sz="1600" dirty="0"/>
          </a:p>
          <a:p>
            <a:r>
              <a:rPr lang="en-US" altLang="zh-CN" sz="1600" dirty="0"/>
              <a:t># set max to at least 4MB, or higher if you use very high BDP paths</a:t>
            </a:r>
            <a:endParaRPr lang="zh-CN" altLang="zh-CN" sz="1600" dirty="0"/>
          </a:p>
          <a:p>
            <a:r>
              <a:rPr lang="en-US" altLang="zh-CN" sz="1600" dirty="0"/>
              <a:t># </a:t>
            </a:r>
            <a:r>
              <a:rPr lang="en-US" altLang="zh-CN" sz="1600" dirty="0" err="1"/>
              <a:t>Tcp</a:t>
            </a:r>
            <a:r>
              <a:rPr lang="en-US" altLang="zh-CN" sz="1600" dirty="0"/>
              <a:t> Windows </a:t>
            </a:r>
            <a:r>
              <a:rPr lang="en-US" altLang="zh-CN" sz="1600" dirty="0" err="1"/>
              <a:t>etc</a:t>
            </a:r>
            <a:endParaRPr lang="zh-CN" altLang="zh-CN" sz="1600" dirty="0"/>
          </a:p>
          <a:p>
            <a:r>
              <a:rPr lang="en-US" altLang="zh-CN" sz="1600" dirty="0" err="1"/>
              <a:t>net.core.rmem_max</a:t>
            </a:r>
            <a:r>
              <a:rPr lang="en-US" altLang="zh-CN" sz="1600" dirty="0"/>
              <a:t> = 8388608</a:t>
            </a:r>
            <a:endParaRPr lang="zh-CN" altLang="zh-CN" sz="1600" dirty="0"/>
          </a:p>
          <a:p>
            <a:r>
              <a:rPr lang="en-US" altLang="zh-CN" sz="1600" dirty="0" err="1"/>
              <a:t>net.core.wmem_max</a:t>
            </a:r>
            <a:r>
              <a:rPr lang="en-US" altLang="zh-CN" sz="1600" dirty="0"/>
              <a:t> = 8388608</a:t>
            </a:r>
            <a:endParaRPr lang="zh-CN" altLang="zh-CN" sz="1600" dirty="0"/>
          </a:p>
          <a:p>
            <a:r>
              <a:rPr lang="en-US" altLang="zh-CN" sz="1600" dirty="0" err="1"/>
              <a:t>net.core.netdev_max_backlog</a:t>
            </a:r>
            <a:r>
              <a:rPr lang="en-US" altLang="zh-CN" sz="1600" dirty="0"/>
              <a:t> = 5000</a:t>
            </a:r>
            <a:endParaRPr lang="zh-CN" altLang="zh-CN" sz="1600" dirty="0"/>
          </a:p>
          <a:p>
            <a:r>
              <a:rPr lang="en-US" altLang="zh-CN" sz="1600" dirty="0"/>
              <a:t>net.ipv4.tcp_window_scaling = 1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400" b="1" dirty="0"/>
              <a:t>删除所有不需要的</a:t>
            </a:r>
            <a:r>
              <a:rPr lang="en-US" altLang="zh-CN" sz="1400" b="1" dirty="0"/>
              <a:t>Nginx</a:t>
            </a:r>
            <a:r>
              <a:rPr lang="zh-CN" altLang="zh-CN" sz="1400" b="1" dirty="0"/>
              <a:t>模块</a:t>
            </a:r>
            <a:endParaRPr lang="zh-CN" altLang="zh-CN" sz="1400" dirty="0"/>
          </a:p>
          <a:p>
            <a:r>
              <a:rPr lang="zh-CN" altLang="zh-CN" sz="1400" dirty="0"/>
              <a:t>你需要直接通过编译</a:t>
            </a:r>
            <a:r>
              <a:rPr lang="en-US" altLang="zh-CN" sz="1400" dirty="0"/>
              <a:t>Nginx</a:t>
            </a:r>
            <a:r>
              <a:rPr lang="zh-CN" altLang="zh-CN" sz="1400" dirty="0"/>
              <a:t>源代码使模块数量最少化。通过限制只允许</a:t>
            </a:r>
            <a:r>
              <a:rPr lang="en-US" altLang="zh-CN" sz="1400" dirty="0"/>
              <a:t>web</a:t>
            </a:r>
            <a:r>
              <a:rPr lang="zh-CN" altLang="zh-CN" sz="1400" dirty="0"/>
              <a:t>服务器访问模块把风险降到最低。你可以只配置安装</a:t>
            </a:r>
            <a:r>
              <a:rPr lang="en-US" altLang="zh-CN" sz="1400" dirty="0" err="1"/>
              <a:t>nginx</a:t>
            </a:r>
            <a:r>
              <a:rPr lang="zh-CN" altLang="zh-CN" sz="1400" dirty="0"/>
              <a:t>你所需要的模块。例如，禁用</a:t>
            </a:r>
            <a:r>
              <a:rPr lang="en-US" altLang="zh-CN" sz="1400" dirty="0"/>
              <a:t>SSL</a:t>
            </a:r>
            <a:r>
              <a:rPr lang="zh-CN" altLang="zh-CN" sz="1400" dirty="0"/>
              <a:t>和</a:t>
            </a:r>
            <a:r>
              <a:rPr lang="en-US" altLang="zh-CN" sz="1400" dirty="0" err="1"/>
              <a:t>autoindex</a:t>
            </a:r>
            <a:r>
              <a:rPr lang="zh-CN" altLang="zh-CN" sz="1400" dirty="0"/>
              <a:t>模块你可以执行以下命令：</a:t>
            </a:r>
          </a:p>
          <a:p>
            <a:r>
              <a:rPr lang="en-US" altLang="zh-CN" sz="1400" dirty="0"/>
              <a:t>./configure –without-</a:t>
            </a:r>
            <a:r>
              <a:rPr lang="en-US" altLang="zh-CN" sz="1400" dirty="0" err="1"/>
              <a:t>http_autoindex_module</a:t>
            </a:r>
            <a:r>
              <a:rPr lang="en-US" altLang="zh-CN" sz="1400" dirty="0"/>
              <a:t> –without-</a:t>
            </a:r>
            <a:r>
              <a:rPr lang="en-US" altLang="zh-CN" sz="1400" dirty="0" err="1"/>
              <a:t>http_ssi_module</a:t>
            </a:r>
            <a:endParaRPr lang="zh-CN" altLang="zh-CN" sz="1400" dirty="0"/>
          </a:p>
          <a:p>
            <a:r>
              <a:rPr lang="en-US" altLang="zh-CN" sz="1400" dirty="0"/>
              <a:t>make</a:t>
            </a:r>
            <a:endParaRPr lang="zh-CN" altLang="zh-CN" sz="1400" dirty="0"/>
          </a:p>
          <a:p>
            <a:r>
              <a:rPr lang="en-US" altLang="zh-CN" sz="1400" dirty="0"/>
              <a:t>make install</a:t>
            </a:r>
            <a:endParaRPr lang="zh-CN" altLang="zh-CN" sz="1400" dirty="0"/>
          </a:p>
          <a:p>
            <a:r>
              <a:rPr lang="zh-CN" altLang="zh-CN" sz="1400" dirty="0"/>
              <a:t>通过以下命令来查看当编译</a:t>
            </a:r>
            <a:r>
              <a:rPr lang="en-US" altLang="zh-CN" sz="1400" dirty="0" err="1"/>
              <a:t>nginx</a:t>
            </a:r>
            <a:r>
              <a:rPr lang="zh-CN" altLang="zh-CN" sz="1400" dirty="0"/>
              <a:t>服务器时哪个模块能开户或关闭：</a:t>
            </a:r>
          </a:p>
          <a:p>
            <a:r>
              <a:rPr lang="en-US" altLang="zh-CN" sz="1400" dirty="0"/>
              <a:t>./configure –help | less</a:t>
            </a:r>
            <a:endParaRPr lang="zh-CN" altLang="zh-CN" sz="1400" dirty="0"/>
          </a:p>
          <a:p>
            <a:r>
              <a:rPr lang="zh-CN" altLang="zh-CN" sz="1400" dirty="0"/>
              <a:t>禁用你用不到的</a:t>
            </a:r>
            <a:r>
              <a:rPr lang="en-US" altLang="zh-CN" sz="1400" dirty="0" err="1"/>
              <a:t>nginx</a:t>
            </a:r>
            <a:r>
              <a:rPr lang="zh-CN" altLang="zh-CN" sz="1400" dirty="0"/>
              <a:t>模块。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zh-CN" altLang="zh-CN" sz="1400" dirty="0"/>
              <a:t>（可选项）更改</a:t>
            </a:r>
            <a:r>
              <a:rPr lang="en-US" altLang="zh-CN" sz="1400" dirty="0" err="1"/>
              <a:t>nginx</a:t>
            </a:r>
            <a:r>
              <a:rPr lang="zh-CN" altLang="zh-CN" sz="1400" dirty="0"/>
              <a:t>版本名称。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zh-CN" altLang="zh-CN" sz="1400" dirty="0"/>
              <a:t>编辑文件</a:t>
            </a:r>
            <a:r>
              <a:rPr lang="en-US" altLang="zh-CN" sz="1400" dirty="0"/>
              <a:t>/http/</a:t>
            </a:r>
            <a:r>
              <a:rPr lang="en-US" altLang="zh-CN" sz="1400" dirty="0" err="1"/>
              <a:t>ngx_http_header_filter_module.c</a:t>
            </a:r>
            <a:r>
              <a:rPr lang="zh-CN" altLang="zh-CN" sz="1400" dirty="0"/>
              <a:t>：</a:t>
            </a:r>
          </a:p>
          <a:p>
            <a:r>
              <a:rPr lang="en-US" altLang="zh-CN" sz="1400" dirty="0"/>
              <a:t>vi +48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/http/</a:t>
            </a:r>
            <a:r>
              <a:rPr lang="en-US" altLang="zh-CN" sz="1400" dirty="0" err="1"/>
              <a:t>ngx_http_header_filter_module.c</a:t>
            </a:r>
            <a:endParaRPr lang="zh-CN" altLang="zh-CN" sz="1400" dirty="0"/>
          </a:p>
          <a:p>
            <a:r>
              <a:rPr lang="zh-CN" altLang="zh-CN" sz="1400" dirty="0"/>
              <a:t>找到行：</a:t>
            </a:r>
          </a:p>
          <a:p>
            <a:r>
              <a:rPr lang="en-US" altLang="zh-CN" sz="1400" dirty="0"/>
              <a:t>static char </a:t>
            </a:r>
            <a:r>
              <a:rPr lang="en-US" altLang="zh-CN" sz="1400" dirty="0" err="1"/>
              <a:t>ngx_http_server_string</a:t>
            </a:r>
            <a:r>
              <a:rPr lang="en-US" altLang="zh-CN" sz="1400" dirty="0"/>
              <a:t>[] = “Server: </a:t>
            </a:r>
            <a:r>
              <a:rPr lang="en-US" altLang="zh-CN" sz="1400" dirty="0" err="1"/>
              <a:t>nginx</a:t>
            </a:r>
            <a:r>
              <a:rPr lang="en-US" altLang="zh-CN" sz="1400" dirty="0"/>
              <a:t>” CRLF;</a:t>
            </a:r>
            <a:endParaRPr lang="zh-CN" altLang="zh-CN" sz="1400" dirty="0"/>
          </a:p>
          <a:p>
            <a:r>
              <a:rPr lang="en-US" altLang="zh-CN" sz="1400" dirty="0"/>
              <a:t>static char </a:t>
            </a:r>
            <a:r>
              <a:rPr lang="en-US" altLang="zh-CN" sz="1400" dirty="0" err="1"/>
              <a:t>ngx_http_server_full_string</a:t>
            </a:r>
            <a:r>
              <a:rPr lang="en-US" altLang="zh-CN" sz="1400" dirty="0"/>
              <a:t>[] = “Server: ” NGINX_VER CRLF;</a:t>
            </a:r>
            <a:endParaRPr lang="zh-CN" altLang="zh-CN" sz="1400" dirty="0"/>
          </a:p>
          <a:p>
            <a:r>
              <a:rPr lang="zh-CN" altLang="zh-CN" sz="1400" dirty="0"/>
              <a:t>按照以下行修改：</a:t>
            </a:r>
          </a:p>
          <a:p>
            <a:r>
              <a:rPr lang="en-US" altLang="zh-CN" sz="1400" dirty="0"/>
              <a:t>static char </a:t>
            </a:r>
            <a:r>
              <a:rPr lang="en-US" altLang="zh-CN" sz="1400" dirty="0" err="1"/>
              <a:t>ngx_http_server_string</a:t>
            </a:r>
            <a:r>
              <a:rPr lang="en-US" altLang="zh-CN" sz="1400" dirty="0"/>
              <a:t>[] = “Server: Ninja Web Server” CRLF;</a:t>
            </a:r>
            <a:endParaRPr lang="zh-CN" altLang="zh-CN" sz="1400" dirty="0"/>
          </a:p>
          <a:p>
            <a:r>
              <a:rPr lang="en-US" altLang="zh-CN" sz="1400" dirty="0"/>
              <a:t>static char </a:t>
            </a:r>
            <a:r>
              <a:rPr lang="en-US" altLang="zh-CN" sz="1400" dirty="0" err="1"/>
              <a:t>ngx_http_server_full_string</a:t>
            </a:r>
            <a:r>
              <a:rPr lang="en-US" altLang="zh-CN" sz="1400" dirty="0"/>
              <a:t>[] = “Server: Ninja Web Server” CRLF;</a:t>
            </a:r>
            <a:endParaRPr lang="zh-CN" altLang="zh-CN" sz="1400" dirty="0"/>
          </a:p>
          <a:p>
            <a:r>
              <a:rPr lang="zh-CN" altLang="zh-CN" sz="1400" dirty="0"/>
              <a:t>保存并关闭文件。现在你可以编辑服务器了。增加以下代码到</a:t>
            </a:r>
            <a:r>
              <a:rPr lang="en-US" altLang="zh-CN" sz="1400" dirty="0" err="1"/>
              <a:t>nginx.conf</a:t>
            </a:r>
            <a:r>
              <a:rPr lang="zh-CN" altLang="zh-CN" sz="1400" dirty="0"/>
              <a:t>文件来关闭</a:t>
            </a:r>
            <a:r>
              <a:rPr lang="en-US" altLang="zh-CN" sz="1400" dirty="0" err="1"/>
              <a:t>nginx</a:t>
            </a:r>
            <a:r>
              <a:rPr lang="zh-CN" altLang="zh-CN" sz="1400" dirty="0"/>
              <a:t>版本号的显示。</a:t>
            </a:r>
          </a:p>
          <a:p>
            <a:r>
              <a:rPr lang="en-US" altLang="zh-CN" sz="1400" dirty="0" err="1"/>
              <a:t>server_tokens</a:t>
            </a:r>
            <a:r>
              <a:rPr lang="en-US" altLang="zh-CN" sz="1400" dirty="0"/>
              <a:t> off</a:t>
            </a:r>
            <a:endParaRPr lang="zh-CN" altLang="zh-CN" sz="1400" dirty="0"/>
          </a:p>
          <a:p>
            <a:pPr marL="0" indent="0"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b="1" dirty="0"/>
              <a:t>使用</a:t>
            </a:r>
            <a:r>
              <a:rPr lang="en-US" altLang="zh-CN" sz="2000" b="1" dirty="0" err="1"/>
              <a:t>mod_security</a:t>
            </a:r>
            <a:r>
              <a:rPr lang="en-US" altLang="zh-CN" sz="2000" b="1" dirty="0"/>
              <a:t>(</a:t>
            </a:r>
            <a:r>
              <a:rPr lang="zh-CN" altLang="zh-CN" sz="2000" b="1" dirty="0"/>
              <a:t>只适合后端</a:t>
            </a:r>
            <a:r>
              <a:rPr lang="en-US" altLang="zh-CN" sz="2000" b="1" dirty="0"/>
              <a:t>Apache</a:t>
            </a:r>
            <a:r>
              <a:rPr lang="zh-CN" altLang="zh-CN" sz="2000" b="1" dirty="0"/>
              <a:t>服务器</a:t>
            </a:r>
            <a:r>
              <a:rPr lang="en-US" altLang="zh-CN" sz="2000" b="1" dirty="0"/>
              <a:t>)</a:t>
            </a:r>
            <a:endParaRPr lang="zh-CN" altLang="zh-CN" sz="2000" dirty="0"/>
          </a:p>
          <a:p>
            <a:r>
              <a:rPr lang="en-US" altLang="zh-CN" sz="2000" dirty="0" err="1"/>
              <a:t>mod_security</a:t>
            </a:r>
            <a:r>
              <a:rPr lang="zh-CN" altLang="zh-CN" sz="2000" dirty="0"/>
              <a:t>为</a:t>
            </a:r>
            <a:r>
              <a:rPr lang="en-US" altLang="zh-CN" sz="2000" dirty="0"/>
              <a:t>Apache</a:t>
            </a:r>
            <a:r>
              <a:rPr lang="zh-CN" altLang="zh-CN" sz="2000" dirty="0"/>
              <a:t>提供一个应用程序级的防火墙。为后端</a:t>
            </a:r>
            <a:r>
              <a:rPr lang="en-US" altLang="zh-CN" sz="2000" dirty="0"/>
              <a:t>Apache Web</a:t>
            </a:r>
            <a:r>
              <a:rPr lang="zh-CN" altLang="zh-CN" sz="2000" dirty="0"/>
              <a:t>服务器安装</a:t>
            </a:r>
            <a:r>
              <a:rPr lang="en-US" altLang="zh-CN" sz="2000" dirty="0" err="1"/>
              <a:t>mod_security</a:t>
            </a:r>
            <a:r>
              <a:rPr lang="zh-CN" altLang="zh-CN" sz="2000" dirty="0"/>
              <a:t>，这会阻止很多注入式攻击。</a:t>
            </a:r>
          </a:p>
          <a:p>
            <a:pPr marL="0" indent="0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b="1" dirty="0"/>
              <a:t>安装</a:t>
            </a:r>
            <a:r>
              <a:rPr lang="en-US" altLang="zh-CN" sz="1800" b="1" dirty="0" err="1"/>
              <a:t>SELinux</a:t>
            </a:r>
            <a:r>
              <a:rPr lang="zh-CN" altLang="zh-CN" sz="1800" b="1" dirty="0"/>
              <a:t>策略以强化</a:t>
            </a:r>
            <a:r>
              <a:rPr lang="en-US" altLang="zh-CN" sz="1800" b="1" dirty="0"/>
              <a:t>Nginx Web</a:t>
            </a:r>
            <a:r>
              <a:rPr lang="zh-CN" altLang="zh-CN" sz="1800" b="1" dirty="0"/>
              <a:t>服务器</a:t>
            </a:r>
            <a:endParaRPr lang="zh-CN" altLang="zh-CN" sz="1800" dirty="0"/>
          </a:p>
          <a:p>
            <a:r>
              <a:rPr lang="zh-CN" altLang="zh-CN" sz="1800" dirty="0"/>
              <a:t>默认的</a:t>
            </a:r>
            <a:r>
              <a:rPr lang="en-US" altLang="zh-CN" sz="1800" dirty="0" err="1"/>
              <a:t>SELinux</a:t>
            </a:r>
            <a:r>
              <a:rPr lang="zh-CN" altLang="zh-CN" sz="1800" dirty="0"/>
              <a:t>不会保护</a:t>
            </a:r>
            <a:r>
              <a:rPr lang="en-US" altLang="zh-CN" sz="1800" dirty="0"/>
              <a:t>Nginx Web</a:t>
            </a:r>
            <a:r>
              <a:rPr lang="zh-CN" altLang="zh-CN" sz="1800" dirty="0"/>
              <a:t>服务器，但是你可以安装和编译保护软件。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1</a:t>
            </a:r>
            <a:r>
              <a:rPr lang="zh-CN" altLang="zh-CN" sz="1800" dirty="0"/>
              <a:t>、安装编译</a:t>
            </a:r>
            <a:r>
              <a:rPr lang="en-US" altLang="zh-CN" sz="1800" dirty="0" err="1"/>
              <a:t>SELinux</a:t>
            </a:r>
            <a:r>
              <a:rPr lang="zh-CN" altLang="zh-CN" sz="1800" dirty="0"/>
              <a:t>所需环境支持</a:t>
            </a:r>
          </a:p>
          <a:p>
            <a:r>
              <a:rPr lang="en-US" altLang="zh-CN" sz="1800" dirty="0"/>
              <a:t>yum -y install </a:t>
            </a:r>
            <a:r>
              <a:rPr lang="en-US" altLang="zh-CN" sz="1800" dirty="0" err="1"/>
              <a:t>selinux</a:t>
            </a:r>
            <a:r>
              <a:rPr lang="en-US" altLang="zh-CN" sz="1800" dirty="0"/>
              <a:t>-policy-targeted </a:t>
            </a:r>
            <a:r>
              <a:rPr lang="en-US" altLang="zh-CN" sz="1800" dirty="0" err="1"/>
              <a:t>selinux</a:t>
            </a:r>
            <a:r>
              <a:rPr lang="en-US" altLang="zh-CN" sz="1800" dirty="0"/>
              <a:t>-policy-</a:t>
            </a:r>
            <a:r>
              <a:rPr lang="en-US" altLang="zh-CN" sz="1800" dirty="0" err="1"/>
              <a:t>devel</a:t>
            </a:r>
            <a:endParaRPr lang="zh-CN" altLang="zh-CN" sz="1800" dirty="0"/>
          </a:p>
          <a:p>
            <a:r>
              <a:rPr lang="en-US" altLang="zh-CN" sz="1800" dirty="0"/>
              <a:t>2</a:t>
            </a:r>
            <a:r>
              <a:rPr lang="zh-CN" altLang="zh-CN" sz="1800" dirty="0"/>
              <a:t>、下载</a:t>
            </a:r>
            <a:r>
              <a:rPr lang="en-US" altLang="zh-CN" sz="1800" dirty="0" err="1"/>
              <a:t>SELinux</a:t>
            </a:r>
            <a:r>
              <a:rPr lang="zh-CN" altLang="zh-CN" sz="1800" dirty="0"/>
              <a:t>策略以强化</a:t>
            </a:r>
            <a:r>
              <a:rPr lang="en-US" altLang="zh-CN" sz="1800" dirty="0"/>
              <a:t>Nginx Web</a:t>
            </a:r>
            <a:r>
              <a:rPr lang="zh-CN" altLang="zh-CN" sz="1800" dirty="0"/>
              <a:t>服务器。</a:t>
            </a:r>
          </a:p>
          <a:p>
            <a:r>
              <a:rPr lang="en-US" altLang="zh-CN" sz="1800" dirty="0"/>
              <a:t>cd /opt</a:t>
            </a:r>
            <a:endParaRPr lang="zh-CN" altLang="zh-CN" sz="1800" dirty="0"/>
          </a:p>
          <a:p>
            <a:r>
              <a:rPr lang="en-US" altLang="zh-CN" sz="1800" dirty="0" err="1"/>
              <a:t>wget</a:t>
            </a:r>
            <a:r>
              <a:rPr lang="en-US" altLang="zh-CN" sz="1800" dirty="0"/>
              <a:t> ‘</a:t>
            </a:r>
            <a:r>
              <a:rPr lang="en-US" altLang="zh-CN" sz="1800" u="sng" dirty="0">
                <a:hlinkClick r:id="rId3"/>
              </a:rPr>
              <a:t>http://downloads.sourceforge.net/project/</a:t>
            </a:r>
            <a:r>
              <a:rPr lang="en-US" altLang="zh-CN" sz="1800" u="sng" dirty="0" err="1">
                <a:hlinkClick r:id="rId3"/>
              </a:rPr>
              <a:t>selinuxnginx</a:t>
            </a:r>
            <a:r>
              <a:rPr lang="en-US" altLang="zh-CN" sz="1800" u="sng" dirty="0">
                <a:hlinkClick r:id="rId3"/>
              </a:rPr>
              <a:t>/se-ngix_1_0_10.tar.gz?use_mirror=</a:t>
            </a:r>
            <a:r>
              <a:rPr lang="en-US" altLang="zh-CN" sz="1800" u="sng" dirty="0" err="1">
                <a:hlinkClick r:id="rId3"/>
              </a:rPr>
              <a:t>nchc&amp;rsquo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r>
              <a:rPr lang="en-US" altLang="zh-CN" sz="1800" dirty="0"/>
              <a:t>3</a:t>
            </a:r>
            <a:r>
              <a:rPr lang="zh-CN" altLang="zh-CN" sz="1800" dirty="0"/>
              <a:t>、解压文件</a:t>
            </a:r>
          </a:p>
          <a:p>
            <a:r>
              <a:rPr lang="en-US" altLang="zh-CN" sz="1800" dirty="0"/>
              <a:t>tar -</a:t>
            </a:r>
            <a:r>
              <a:rPr lang="en-US" altLang="zh-CN" sz="1800" dirty="0" err="1"/>
              <a:t>zxvf</a:t>
            </a:r>
            <a:r>
              <a:rPr lang="en-US" altLang="zh-CN" sz="1800" dirty="0"/>
              <a:t> se-ngix_1_0_10.tar.gz</a:t>
            </a:r>
            <a:endParaRPr lang="zh-CN" altLang="zh-CN" sz="1800" dirty="0"/>
          </a:p>
          <a:p>
            <a:pPr marL="0" indent="0"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1800" b="1" dirty="0"/>
              <a:t>安装</a:t>
            </a:r>
            <a:r>
              <a:rPr lang="en-US" altLang="zh-CN" sz="1800" b="1" dirty="0" err="1"/>
              <a:t>SELinux</a:t>
            </a:r>
            <a:r>
              <a:rPr lang="zh-CN" altLang="zh-CN" sz="1800" b="1" dirty="0"/>
              <a:t>策略以强化</a:t>
            </a:r>
            <a:r>
              <a:rPr lang="en-US" altLang="zh-CN" sz="1800" b="1" dirty="0"/>
              <a:t>Nginx Web</a:t>
            </a:r>
            <a:r>
              <a:rPr lang="zh-CN" altLang="zh-CN" sz="1800" b="1" dirty="0"/>
              <a:t>服务器</a:t>
            </a:r>
            <a:endParaRPr lang="zh-CN" altLang="zh-CN" sz="1800" dirty="0"/>
          </a:p>
          <a:p>
            <a:r>
              <a:rPr lang="en-US" altLang="zh-CN" sz="1800" dirty="0"/>
              <a:t>4</a:t>
            </a:r>
            <a:r>
              <a:rPr lang="zh-CN" altLang="zh-CN" sz="1800" dirty="0"/>
              <a:t>、编译文件</a:t>
            </a:r>
          </a:p>
          <a:p>
            <a:r>
              <a:rPr lang="en-US" altLang="zh-CN" sz="1800" dirty="0"/>
              <a:t>cd se-ngix_1_0_10/</a:t>
            </a:r>
            <a:r>
              <a:rPr lang="en-US" altLang="zh-CN" sz="1800" dirty="0" err="1"/>
              <a:t>nginx</a:t>
            </a:r>
            <a:endParaRPr lang="zh-CN" altLang="zh-CN" sz="1800" dirty="0"/>
          </a:p>
          <a:p>
            <a:r>
              <a:rPr lang="en-US" altLang="zh-CN" sz="1800" dirty="0"/>
              <a:t>make</a:t>
            </a:r>
            <a:endParaRPr lang="zh-CN" altLang="zh-CN" sz="1800" dirty="0"/>
          </a:p>
          <a:p>
            <a:r>
              <a:rPr lang="zh-CN" altLang="zh-CN" sz="1800" dirty="0"/>
              <a:t>将会输出如下：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Compiling targeted 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 module</a:t>
            </a:r>
            <a:br>
              <a:rPr lang="en-US" altLang="zh-CN" sz="1800" dirty="0"/>
            </a:b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/bin/</a:t>
            </a:r>
            <a:r>
              <a:rPr lang="en-US" altLang="zh-CN" sz="1800" dirty="0" err="1"/>
              <a:t>checkmodule</a:t>
            </a:r>
            <a:r>
              <a:rPr lang="en-US" altLang="zh-CN" sz="1800" dirty="0"/>
              <a:t>: loading policy configuration from 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/</a:t>
            </a:r>
            <a:r>
              <a:rPr lang="en-US" altLang="zh-CN" sz="1800" dirty="0" err="1"/>
              <a:t>nginx.tmp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/bin/</a:t>
            </a:r>
            <a:r>
              <a:rPr lang="en-US" altLang="zh-CN" sz="1800" dirty="0" err="1"/>
              <a:t>checkmodule</a:t>
            </a:r>
            <a:r>
              <a:rPr lang="en-US" altLang="zh-CN" sz="1800" dirty="0"/>
              <a:t>: policy configuration loaded</a:t>
            </a:r>
            <a:br>
              <a:rPr lang="en-US" altLang="zh-CN" sz="1800" dirty="0"/>
            </a:b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/bin/</a:t>
            </a:r>
            <a:r>
              <a:rPr lang="en-US" altLang="zh-CN" sz="1800" dirty="0" err="1"/>
              <a:t>checkmodule</a:t>
            </a:r>
            <a:r>
              <a:rPr lang="en-US" altLang="zh-CN" sz="1800" dirty="0"/>
              <a:t>: writing binary representation (version 6) to 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/nginx.mod</a:t>
            </a:r>
            <a:br>
              <a:rPr lang="en-US" altLang="zh-CN" sz="1800" dirty="0"/>
            </a:br>
            <a:r>
              <a:rPr lang="en-US" altLang="zh-CN" sz="1800" dirty="0"/>
              <a:t>Creating targeted </a:t>
            </a:r>
            <a:r>
              <a:rPr lang="en-US" altLang="zh-CN" sz="1800" dirty="0" err="1"/>
              <a:t>nginx.pp</a:t>
            </a:r>
            <a:r>
              <a:rPr lang="en-US" altLang="zh-CN" sz="1800" dirty="0"/>
              <a:t> policy package</a:t>
            </a:r>
            <a:endParaRPr lang="zh-CN" altLang="zh-CN" sz="1800" dirty="0"/>
          </a:p>
          <a:p>
            <a:r>
              <a:rPr lang="en-US" altLang="zh-CN" sz="1800" dirty="0" err="1"/>
              <a:t>rm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/</a:t>
            </a:r>
            <a:r>
              <a:rPr lang="en-US" altLang="zh-CN" sz="1800" dirty="0" err="1"/>
              <a:t>nginx.mod.fc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/nginx.mod</a:t>
            </a:r>
            <a:endParaRPr lang="zh-CN" altLang="zh-CN" sz="1800" dirty="0"/>
          </a:p>
          <a:p>
            <a:r>
              <a:rPr lang="en-US" altLang="zh-CN" sz="1800" dirty="0"/>
              <a:t>5</a:t>
            </a:r>
            <a:r>
              <a:rPr lang="zh-CN" altLang="zh-CN" sz="1800" dirty="0"/>
              <a:t>、安装生成的</a:t>
            </a:r>
            <a:r>
              <a:rPr lang="en-US" altLang="zh-CN" sz="1800" dirty="0" err="1"/>
              <a:t>nginx.pp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SELinux</a:t>
            </a:r>
            <a:r>
              <a:rPr lang="zh-CN" altLang="zh-CN" sz="1800" dirty="0"/>
              <a:t>模块：</a:t>
            </a:r>
          </a:p>
          <a:p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semodule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nginx.pp</a:t>
            </a:r>
            <a:endParaRPr lang="zh-CN" altLang="zh-CN" sz="1800" dirty="0"/>
          </a:p>
          <a:p>
            <a:pPr marL="0" indent="0"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67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基于</a:t>
            </a:r>
            <a:r>
              <a:rPr lang="en-US" altLang="zh-CN" b="1" dirty="0"/>
              <a:t>Iptables</a:t>
            </a:r>
            <a:r>
              <a:rPr lang="zh-CN" altLang="zh-CN" b="1" dirty="0"/>
              <a:t>防火墙的限制</a:t>
            </a:r>
            <a:endParaRPr lang="zh-CN" altLang="zh-CN" dirty="0"/>
          </a:p>
          <a:p>
            <a:r>
              <a:rPr lang="zh-CN" altLang="zh-CN" sz="1400" dirty="0"/>
              <a:t>下面的防火墙脚本阻止任何除了允许：</a:t>
            </a:r>
          </a:p>
          <a:p>
            <a:pPr lvl="0"/>
            <a:r>
              <a:rPr lang="zh-CN" altLang="zh-CN" sz="1400" dirty="0"/>
              <a:t>来自</a:t>
            </a:r>
            <a:r>
              <a:rPr lang="en-US" altLang="zh-CN" sz="1400" dirty="0"/>
              <a:t>HTTP(TCP</a:t>
            </a:r>
            <a:r>
              <a:rPr lang="zh-CN" altLang="zh-CN" sz="1400" dirty="0"/>
              <a:t>端口</a:t>
            </a:r>
            <a:r>
              <a:rPr lang="en-US" altLang="zh-CN" sz="1400" dirty="0"/>
              <a:t>80)</a:t>
            </a:r>
            <a:r>
              <a:rPr lang="zh-CN" altLang="zh-CN" sz="1400" dirty="0"/>
              <a:t>的请求</a:t>
            </a:r>
          </a:p>
          <a:p>
            <a:pPr lvl="0"/>
            <a:r>
              <a:rPr lang="zh-CN" altLang="zh-CN" sz="1400" dirty="0"/>
              <a:t>来自</a:t>
            </a:r>
            <a:r>
              <a:rPr lang="en-US" altLang="zh-CN" sz="1400" dirty="0"/>
              <a:t>ICMP ping</a:t>
            </a:r>
            <a:r>
              <a:rPr lang="zh-CN" altLang="zh-CN" sz="1400" dirty="0"/>
              <a:t>的请求</a:t>
            </a:r>
          </a:p>
          <a:p>
            <a:pPr lvl="0"/>
            <a:r>
              <a:rPr lang="en-US" altLang="zh-CN" sz="1400" dirty="0" err="1"/>
              <a:t>ntp</a:t>
            </a:r>
            <a:r>
              <a:rPr lang="en-US" altLang="zh-CN" sz="1400" dirty="0"/>
              <a:t>(</a:t>
            </a:r>
            <a:r>
              <a:rPr lang="zh-CN" altLang="zh-CN" sz="1400" dirty="0"/>
              <a:t>端口</a:t>
            </a:r>
            <a:r>
              <a:rPr lang="en-US" altLang="zh-CN" sz="1400" dirty="0"/>
              <a:t>123)</a:t>
            </a:r>
            <a:r>
              <a:rPr lang="zh-CN" altLang="zh-CN" sz="1400" dirty="0"/>
              <a:t>的请求输出</a:t>
            </a:r>
          </a:p>
          <a:p>
            <a:pPr lvl="0"/>
            <a:r>
              <a:rPr lang="en-US" altLang="zh-CN" sz="1400" dirty="0"/>
              <a:t>smtp(TCP</a:t>
            </a:r>
            <a:r>
              <a:rPr lang="zh-CN" altLang="zh-CN" sz="1400" dirty="0"/>
              <a:t>端口</a:t>
            </a:r>
            <a:r>
              <a:rPr lang="en-US" altLang="zh-CN" sz="1400" dirty="0"/>
              <a:t>25)</a:t>
            </a:r>
            <a:r>
              <a:rPr lang="zh-CN" altLang="zh-CN" sz="1400" dirty="0"/>
              <a:t>的请求输出</a:t>
            </a:r>
          </a:p>
          <a:p>
            <a:r>
              <a:rPr lang="en-US" altLang="zh-CN" sz="1400" dirty="0"/>
              <a:t>#!/bin/bash</a:t>
            </a:r>
            <a:endParaRPr lang="zh-CN" altLang="zh-CN" sz="1400" dirty="0"/>
          </a:p>
          <a:p>
            <a:r>
              <a:rPr lang="en-US" altLang="zh-CN" sz="1400" dirty="0"/>
              <a:t>IPT=”/</a:t>
            </a:r>
            <a:r>
              <a:rPr lang="en-US" altLang="zh-CN" sz="1400" dirty="0" err="1"/>
              <a:t>sbin</a:t>
            </a:r>
            <a:r>
              <a:rPr lang="en-US" altLang="zh-CN" sz="1400" dirty="0"/>
              <a:t>/iptables”</a:t>
            </a:r>
            <a:endParaRPr lang="zh-CN" altLang="zh-CN" sz="1400" dirty="0"/>
          </a:p>
          <a:p>
            <a:r>
              <a:rPr lang="en-US" altLang="zh-CN" sz="1400" dirty="0"/>
              <a:t>#### IPS ######</a:t>
            </a:r>
            <a:endParaRPr lang="zh-CN" altLang="zh-CN" sz="1400" dirty="0"/>
          </a:p>
          <a:p>
            <a:r>
              <a:rPr lang="en-US" altLang="zh-CN" sz="1400" dirty="0"/>
              <a:t># Get server public </a:t>
            </a:r>
            <a:r>
              <a:rPr lang="en-US" altLang="zh-CN" sz="1400" dirty="0" err="1"/>
              <a:t>ip</a:t>
            </a:r>
            <a:endParaRPr lang="zh-CN" altLang="zh-CN" sz="1400" dirty="0"/>
          </a:p>
          <a:p>
            <a:r>
              <a:rPr lang="en-US" altLang="zh-CN" sz="1400" dirty="0"/>
              <a:t>SERVER_IP=$(</a:t>
            </a:r>
            <a:r>
              <a:rPr lang="en-US" altLang="zh-CN" sz="1400" dirty="0" err="1"/>
              <a:t>ifconfig</a:t>
            </a:r>
            <a:r>
              <a:rPr lang="en-US" altLang="zh-CN" sz="1400" dirty="0"/>
              <a:t> eth0 | grep ‘</a:t>
            </a:r>
            <a:r>
              <a:rPr lang="en-US" altLang="zh-CN" sz="1400" dirty="0" err="1"/>
              <a:t>inet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:’ | </a:t>
            </a:r>
            <a:r>
              <a:rPr lang="en-US" altLang="zh-CN" sz="1400" dirty="0" err="1"/>
              <a:t>awk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F’inet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:’ ‘{ print $2}’ | </a:t>
            </a:r>
            <a:r>
              <a:rPr lang="en-US" altLang="zh-CN" sz="1400" dirty="0" err="1"/>
              <a:t>awk</a:t>
            </a:r>
            <a:r>
              <a:rPr lang="en-US" altLang="zh-CN" sz="1400" dirty="0"/>
              <a:t> ‘{ print $1}’)</a:t>
            </a:r>
            <a:endParaRPr lang="zh-CN" altLang="zh-CN" sz="1400" dirty="0"/>
          </a:p>
          <a:p>
            <a:r>
              <a:rPr lang="en-US" altLang="zh-CN" sz="1400" dirty="0"/>
              <a:t>LB1_IP=”204.54.1.1″</a:t>
            </a:r>
            <a:endParaRPr lang="zh-CN" altLang="zh-CN" sz="1400" dirty="0"/>
          </a:p>
          <a:p>
            <a:r>
              <a:rPr lang="en-US" altLang="zh-CN" sz="1400" dirty="0"/>
              <a:t>LB2_IP=”204.54.1.2″</a:t>
            </a:r>
            <a:endParaRPr lang="zh-CN" altLang="zh-CN" sz="1400" dirty="0"/>
          </a:p>
          <a:p>
            <a:r>
              <a:rPr lang="en-US" altLang="zh-CN" sz="1400" dirty="0"/>
              <a:t># Do some smart logic so that we can use </a:t>
            </a:r>
            <a:r>
              <a:rPr lang="en-US" altLang="zh-CN" sz="1400" dirty="0" err="1"/>
              <a:t>damm</a:t>
            </a:r>
            <a:r>
              <a:rPr lang="en-US" altLang="zh-CN" sz="1400" dirty="0"/>
              <a:t> script on LB2 too</a:t>
            </a:r>
            <a:endParaRPr lang="zh-CN" altLang="zh-CN" sz="1400" dirty="0"/>
          </a:p>
          <a:p>
            <a:r>
              <a:rPr lang="en-US" altLang="zh-CN" sz="1400" dirty="0"/>
              <a:t>OTHER_LB=”"</a:t>
            </a:r>
            <a:endParaRPr lang="zh-CN" altLang="zh-CN" sz="1400" dirty="0"/>
          </a:p>
          <a:p>
            <a:r>
              <a:rPr lang="en-US" altLang="zh-CN" sz="1400" dirty="0"/>
              <a:t>SERVER_IP=”"</a:t>
            </a:r>
            <a:endParaRPr lang="zh-CN" altLang="zh-CN" sz="1400" dirty="0"/>
          </a:p>
          <a:p>
            <a:r>
              <a:rPr lang="en-US" altLang="zh-CN" sz="1400" dirty="0"/>
              <a:t>[[ "$SERVER_IP" == "$LB1_IP" ]] &amp;&amp; OTHER_LB=”$LB2_IP” || OTHER_LB=”$LB1_IP”</a:t>
            </a:r>
            <a:endParaRPr lang="zh-CN" altLang="zh-CN" sz="1400" dirty="0"/>
          </a:p>
          <a:p>
            <a:r>
              <a:rPr lang="en-US" altLang="zh-CN" sz="1400" dirty="0"/>
              <a:t>[[ "$OTHER_LB" == "$LB2_IP" ]] &amp;&amp; OPP_LB=”$LB1_IP” || OPP_LB=”$LB2_IP”</a:t>
            </a:r>
            <a:endParaRPr lang="zh-CN" altLang="zh-CN" sz="1400" dirty="0"/>
          </a:p>
          <a:p>
            <a:r>
              <a:rPr lang="en-US" altLang="zh-CN" sz="1400" dirty="0"/>
              <a:t>### IPs ###</a:t>
            </a:r>
            <a:endParaRPr lang="zh-CN" altLang="zh-CN" sz="1400" dirty="0"/>
          </a:p>
          <a:p>
            <a:r>
              <a:rPr lang="en-US" altLang="zh-CN" sz="1400" dirty="0"/>
              <a:t>PUB_SSH_ONLY=”122.xx.yy.zz/29″</a:t>
            </a:r>
            <a:endParaRPr lang="zh-CN" altLang="zh-CN" sz="1400" dirty="0"/>
          </a:p>
          <a:p>
            <a:r>
              <a:rPr lang="en-US" altLang="zh-CN" sz="1400" dirty="0"/>
              <a:t>#### FILES #####</a:t>
            </a:r>
            <a:endParaRPr lang="zh-CN" altLang="zh-CN" sz="1400" dirty="0"/>
          </a:p>
          <a:p>
            <a:r>
              <a:rPr lang="en-US" altLang="zh-CN" sz="1400" dirty="0"/>
              <a:t>BLOCKED_IP_TDB=/root/.</a:t>
            </a:r>
            <a:r>
              <a:rPr lang="en-US" altLang="zh-CN" sz="1400" dirty="0" err="1"/>
              <a:t>fw</a:t>
            </a:r>
            <a:r>
              <a:rPr lang="en-US" altLang="zh-CN" sz="1400" dirty="0"/>
              <a:t>/blocked.ip.txt</a:t>
            </a:r>
            <a:endParaRPr lang="zh-CN" altLang="zh-CN" sz="1400" dirty="0"/>
          </a:p>
          <a:p>
            <a:r>
              <a:rPr lang="en-US" altLang="zh-CN" sz="1400" dirty="0"/>
              <a:t>SPOOFIP=”127.0.0.0/8 192.168.0.0/16 172.16.0.0/12 10.0.0.0/8 169.254.0.0/16 0.0.0.0/8 240.0.0.0/4 255.255.255.255/32 168.254.0.0/16 224.0.0.0/4 240.0.0.0/5 248.0.0.0/5 192.0.2.0/24″</a:t>
            </a:r>
            <a:endParaRPr lang="zh-CN" altLang="zh-CN" sz="1400" dirty="0"/>
          </a:p>
          <a:p>
            <a:r>
              <a:rPr lang="en-US" altLang="zh-CN" sz="1400" dirty="0"/>
              <a:t>BADIPS=$( [[ -f ${BLOCKED_IP_TDB} ]] &amp;&amp; </a:t>
            </a:r>
            <a:r>
              <a:rPr lang="en-US" altLang="zh-CN" sz="1400" dirty="0" err="1"/>
              <a:t>egrep</a:t>
            </a:r>
            <a:r>
              <a:rPr lang="en-US" altLang="zh-CN" sz="1400" dirty="0"/>
              <a:t> -v “^#|^$” ${BLOCKED_IP_TDB})</a:t>
            </a:r>
            <a:endParaRPr lang="zh-CN" altLang="zh-CN" sz="1400" dirty="0"/>
          </a:p>
          <a:p>
            <a:r>
              <a:rPr lang="en-US" altLang="zh-CN" sz="1400" dirty="0"/>
              <a:t>### Interfaces ###</a:t>
            </a:r>
            <a:endParaRPr lang="zh-CN" altLang="zh-CN" sz="1400" dirty="0"/>
          </a:p>
          <a:p>
            <a:r>
              <a:rPr lang="en-US" altLang="zh-CN" sz="1400" dirty="0"/>
              <a:t>PUB_IF=”eth0″   # public interface</a:t>
            </a:r>
            <a:endParaRPr lang="zh-CN" altLang="zh-CN" sz="1400" dirty="0"/>
          </a:p>
          <a:p>
            <a:r>
              <a:rPr lang="en-US" altLang="zh-CN" sz="1400" dirty="0"/>
              <a:t>LO_IF=”lo”      # loopback</a:t>
            </a:r>
            <a:endParaRPr lang="zh-CN" altLang="zh-CN" sz="1400" dirty="0"/>
          </a:p>
          <a:p>
            <a:r>
              <a:rPr lang="en-US" altLang="zh-CN" sz="1400" dirty="0"/>
              <a:t>VPN_IF=”eth1″   # </a:t>
            </a:r>
            <a:r>
              <a:rPr lang="en-US" altLang="zh-CN" sz="1400" dirty="0" err="1"/>
              <a:t>vpn</a:t>
            </a:r>
            <a:r>
              <a:rPr lang="en-US" altLang="zh-CN" sz="1400" dirty="0"/>
              <a:t> / private net</a:t>
            </a:r>
            <a:endParaRPr lang="zh-CN" altLang="zh-CN" sz="1400" dirty="0"/>
          </a:p>
          <a:p>
            <a:r>
              <a:rPr lang="en-US" altLang="zh-CN" sz="1400" dirty="0"/>
              <a:t>### start firewall ###</a:t>
            </a:r>
            <a:endParaRPr lang="zh-CN" altLang="zh-CN" sz="1400" dirty="0"/>
          </a:p>
          <a:p>
            <a:r>
              <a:rPr lang="en-US" altLang="zh-CN" sz="1400" dirty="0"/>
              <a:t>echo “Setting LB1 $(hostname) Firewall…”</a:t>
            </a:r>
            <a:endParaRPr lang="zh-CN" altLang="zh-CN" sz="1400" dirty="0"/>
          </a:p>
          <a:p>
            <a:r>
              <a:rPr lang="en-US" altLang="zh-CN" sz="1400" dirty="0"/>
              <a:t># DROP and close everything</a:t>
            </a:r>
            <a:endParaRPr lang="zh-CN" altLang="zh-CN" sz="1400" dirty="0"/>
          </a:p>
          <a:p>
            <a:r>
              <a:rPr lang="en-US" altLang="zh-CN" sz="1400" dirty="0"/>
              <a:t>$IPT -P INPUT DROP</a:t>
            </a:r>
            <a:endParaRPr lang="zh-CN" altLang="zh-CN" sz="1400" dirty="0"/>
          </a:p>
          <a:p>
            <a:r>
              <a:rPr lang="en-US" altLang="zh-CN" sz="1400" dirty="0"/>
              <a:t>$IPT -P OUTPUT DROP</a:t>
            </a:r>
            <a:endParaRPr lang="zh-CN" altLang="zh-CN" sz="1400" dirty="0"/>
          </a:p>
          <a:p>
            <a:r>
              <a:rPr lang="en-US" altLang="zh-CN" sz="1400" dirty="0"/>
              <a:t>$IPT -P FORWARD DROP</a:t>
            </a:r>
            <a:endParaRPr lang="zh-CN" altLang="zh-CN" sz="1400" dirty="0"/>
          </a:p>
          <a:p>
            <a:r>
              <a:rPr lang="en-US" altLang="zh-CN" sz="1400" dirty="0"/>
              <a:t># Unlimited lo access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${LO_IF} -j ACCEPT</a:t>
            </a:r>
            <a:endParaRPr lang="zh-CN" altLang="zh-CN" sz="1400" dirty="0"/>
          </a:p>
          <a:p>
            <a:r>
              <a:rPr lang="en-US" altLang="zh-CN" sz="1400" dirty="0"/>
              <a:t>$IPT -A OUTPUT -o ${LO_IF} -j ACCEPT</a:t>
            </a:r>
            <a:endParaRPr lang="zh-CN" altLang="zh-CN" sz="1400" dirty="0"/>
          </a:p>
          <a:p>
            <a:r>
              <a:rPr lang="en-US" altLang="zh-CN" sz="1400" dirty="0"/>
              <a:t># Unlimited </a:t>
            </a:r>
            <a:r>
              <a:rPr lang="en-US" altLang="zh-CN" sz="1400" dirty="0" err="1"/>
              <a:t>vpn</a:t>
            </a:r>
            <a:r>
              <a:rPr lang="en-US" altLang="zh-CN" sz="1400" dirty="0"/>
              <a:t> / </a:t>
            </a:r>
            <a:r>
              <a:rPr lang="en-US" altLang="zh-CN" sz="1400" dirty="0" err="1"/>
              <a:t>pnet</a:t>
            </a:r>
            <a:r>
              <a:rPr lang="en-US" altLang="zh-CN" sz="1400" dirty="0"/>
              <a:t> access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${VPN_IF} -j ACCEPT</a:t>
            </a:r>
            <a:endParaRPr lang="zh-CN" altLang="zh-CN" sz="1400" dirty="0"/>
          </a:p>
          <a:p>
            <a:r>
              <a:rPr lang="en-US" altLang="zh-CN" sz="1400" dirty="0"/>
              <a:t>$IPT -A OUTPUT -o ${VPN_IF} -j ACCEPT</a:t>
            </a:r>
            <a:endParaRPr lang="zh-CN" altLang="zh-CN" sz="1400" dirty="0"/>
          </a:p>
          <a:p>
            <a:r>
              <a:rPr lang="en-US" altLang="zh-CN" sz="1400" dirty="0"/>
              <a:t># Drop sync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! –</a:t>
            </a:r>
            <a:r>
              <a:rPr lang="en-US" altLang="zh-CN" sz="1400" dirty="0" err="1"/>
              <a:t>syn</a:t>
            </a:r>
            <a:r>
              <a:rPr lang="en-US" altLang="zh-CN" sz="1400" dirty="0"/>
              <a:t> -m state –state NEW -j DROP</a:t>
            </a:r>
            <a:endParaRPr lang="zh-CN" altLang="zh-CN" sz="1400" dirty="0"/>
          </a:p>
          <a:p>
            <a:r>
              <a:rPr lang="en-US" altLang="zh-CN" sz="1400" dirty="0"/>
              <a:t># Drop Fragments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-f -j DROP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ALL FIN,URG,PSH -j DROP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ALL </a:t>
            </a:r>
            <a:r>
              <a:rPr lang="en-US" altLang="zh-CN" sz="1400" dirty="0" err="1"/>
              <a:t>ALL</a:t>
            </a:r>
            <a:r>
              <a:rPr lang="en-US" altLang="zh-CN" sz="1400" dirty="0"/>
              <a:t> -j DROP</a:t>
            </a:r>
            <a:endParaRPr lang="zh-CN" altLang="zh-CN" sz="1400" dirty="0"/>
          </a:p>
          <a:p>
            <a:r>
              <a:rPr lang="en-US" altLang="zh-CN" sz="1400" dirty="0"/>
              <a:t># Drop NULL packets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ALL NONE -m limit –limit 5/m –limit-burst 7 -j LOG –log-prefix ” NULL Packets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ALL NONE -j DROP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SYN,RST </a:t>
            </a:r>
            <a:r>
              <a:rPr lang="en-US" altLang="zh-CN" sz="1400" dirty="0" err="1"/>
              <a:t>SYN,RST</a:t>
            </a:r>
            <a:r>
              <a:rPr lang="en-US" altLang="zh-CN" sz="1400" dirty="0"/>
              <a:t> -j DROP</a:t>
            </a:r>
            <a:endParaRPr lang="zh-CN" altLang="zh-CN" sz="1400" dirty="0"/>
          </a:p>
          <a:p>
            <a:r>
              <a:rPr lang="en-US" altLang="zh-CN" sz="1400" dirty="0"/>
              <a:t># Drop XMAS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SYN,FIN </a:t>
            </a:r>
            <a:r>
              <a:rPr lang="en-US" altLang="zh-CN" sz="1400" dirty="0" err="1"/>
              <a:t>SYN,FIN</a:t>
            </a:r>
            <a:r>
              <a:rPr lang="en-US" altLang="zh-CN" sz="1400" dirty="0"/>
              <a:t> -m limit –limit 5/m –limit-burst 7 -j LOG –log-prefix ” XMAS Packets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SYN,FIN </a:t>
            </a:r>
            <a:r>
              <a:rPr lang="en-US" altLang="zh-CN" sz="1400" dirty="0" err="1"/>
              <a:t>SYN,FIN</a:t>
            </a:r>
            <a:r>
              <a:rPr lang="en-US" altLang="zh-CN" sz="1400" dirty="0"/>
              <a:t> -j DROP</a:t>
            </a:r>
            <a:endParaRPr lang="zh-CN" altLang="zh-CN" sz="1400" dirty="0"/>
          </a:p>
          <a:p>
            <a:r>
              <a:rPr lang="en-US" altLang="zh-CN" sz="1400" dirty="0"/>
              <a:t># Drop FIN packet scans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FIN,ACK FIN -m limit –limit 5/m –limit-burst 7 -j LOG –log-prefix ” Fin Packets Scan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FIN,ACK FIN -j DROP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ALL SYN,RST,ACK,FIN,URG -j DROP</a:t>
            </a:r>
            <a:endParaRPr lang="zh-CN" altLang="zh-CN" sz="1400" dirty="0"/>
          </a:p>
          <a:p>
            <a:r>
              <a:rPr lang="en-US" altLang="zh-CN" sz="1400" dirty="0"/>
              <a:t># Log and get rid of broadcast / multicast and invalid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</a:t>
            </a:r>
            <a:r>
              <a:rPr lang="en-US" altLang="zh-CN" sz="1400" dirty="0" err="1"/>
              <a:t>pkttype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pkt</a:t>
            </a:r>
            <a:r>
              <a:rPr lang="en-US" altLang="zh-CN" sz="1400" dirty="0"/>
              <a:t>-type broadcast -j LOG –log-prefix ” Broadcast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</a:t>
            </a:r>
            <a:r>
              <a:rPr lang="en-US" altLang="zh-CN" sz="1400" dirty="0" err="1"/>
              <a:t>pkttype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pkt</a:t>
            </a:r>
            <a:r>
              <a:rPr lang="en-US" altLang="zh-CN" sz="1400" dirty="0"/>
              <a:t>-type broadcast -j DROP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</a:t>
            </a:r>
            <a:r>
              <a:rPr lang="en-US" altLang="zh-CN" sz="1400" dirty="0" err="1"/>
              <a:t>pkttype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pkt</a:t>
            </a:r>
            <a:r>
              <a:rPr lang="en-US" altLang="zh-CN" sz="1400" dirty="0"/>
              <a:t>-type multicast -j LOG –log-prefix ” Multicast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</a:t>
            </a:r>
            <a:r>
              <a:rPr lang="en-US" altLang="zh-CN" sz="1400" dirty="0" err="1"/>
              <a:t>pkttype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pkt</a:t>
            </a:r>
            <a:r>
              <a:rPr lang="en-US" altLang="zh-CN" sz="1400" dirty="0"/>
              <a:t>-type multicast -j DROP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state –state INVALID -j LOG –log-prefix ” Invalid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state –state INVALID -j DROP</a:t>
            </a:r>
            <a:endParaRPr lang="zh-CN" altLang="zh-CN" sz="1400" dirty="0"/>
          </a:p>
          <a:p>
            <a:r>
              <a:rPr lang="en-US" altLang="zh-CN" sz="1400" dirty="0"/>
              <a:t># Log and block spoofed </a:t>
            </a:r>
            <a:r>
              <a:rPr lang="en-US" altLang="zh-CN" sz="1400" dirty="0" err="1"/>
              <a:t>ips</a:t>
            </a:r>
            <a:endParaRPr lang="zh-CN" altLang="zh-CN" sz="1400" dirty="0"/>
          </a:p>
          <a:p>
            <a:r>
              <a:rPr lang="en-US" altLang="zh-CN" sz="1400" dirty="0"/>
              <a:t>$IPT -N </a:t>
            </a:r>
            <a:r>
              <a:rPr lang="en-US" altLang="zh-CN" sz="1400" dirty="0" err="1"/>
              <a:t>spooflist</a:t>
            </a:r>
            <a:endParaRPr lang="zh-CN" altLang="zh-CN" sz="1400" dirty="0"/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ipblock</a:t>
            </a:r>
            <a:r>
              <a:rPr lang="en-US" altLang="zh-CN" sz="1400" dirty="0"/>
              <a:t> in $SPOOFIP</a:t>
            </a:r>
            <a:endParaRPr lang="zh-CN" altLang="zh-CN" sz="1400" dirty="0"/>
          </a:p>
          <a:p>
            <a:r>
              <a:rPr lang="en-US" altLang="zh-CN" sz="1400" dirty="0"/>
              <a:t>do</a:t>
            </a:r>
            <a:endParaRPr lang="zh-CN" altLang="zh-CN" sz="1400" dirty="0"/>
          </a:p>
          <a:p>
            <a:r>
              <a:rPr lang="en-US" altLang="zh-CN" sz="1400" dirty="0"/>
              <a:t>$IPT -A </a:t>
            </a:r>
            <a:r>
              <a:rPr lang="en-US" altLang="zh-CN" sz="1400" dirty="0" err="1"/>
              <a:t>spooflist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-s $</a:t>
            </a:r>
            <a:r>
              <a:rPr lang="en-US" altLang="zh-CN" sz="1400" dirty="0" err="1"/>
              <a:t>ipblock</a:t>
            </a:r>
            <a:r>
              <a:rPr lang="en-US" altLang="zh-CN" sz="1400" dirty="0"/>
              <a:t> -j LOG –log-prefix ” SPOOF List Block “</a:t>
            </a:r>
            <a:endParaRPr lang="zh-CN" altLang="zh-CN" sz="1400" dirty="0"/>
          </a:p>
          <a:p>
            <a:r>
              <a:rPr lang="en-US" altLang="zh-CN" sz="1400" dirty="0"/>
              <a:t>$IPT -A </a:t>
            </a:r>
            <a:r>
              <a:rPr lang="en-US" altLang="zh-CN" sz="1400" dirty="0" err="1"/>
              <a:t>spooflist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-s $</a:t>
            </a:r>
            <a:r>
              <a:rPr lang="en-US" altLang="zh-CN" sz="1400" dirty="0" err="1"/>
              <a:t>ipblock</a:t>
            </a:r>
            <a:r>
              <a:rPr lang="en-US" altLang="zh-CN" sz="1400" dirty="0"/>
              <a:t> -j DROP</a:t>
            </a:r>
            <a:endParaRPr lang="zh-CN" altLang="zh-CN" sz="1400" dirty="0"/>
          </a:p>
          <a:p>
            <a:r>
              <a:rPr lang="en-US" altLang="zh-CN" sz="1400" dirty="0"/>
              <a:t>done</a:t>
            </a:r>
            <a:endParaRPr lang="zh-CN" altLang="zh-CN" sz="1400" dirty="0"/>
          </a:p>
          <a:p>
            <a:r>
              <a:rPr lang="en-US" altLang="zh-CN" sz="1400" dirty="0"/>
              <a:t>$IPT -I INPUT -j </a:t>
            </a:r>
            <a:r>
              <a:rPr lang="en-US" altLang="zh-CN" sz="1400" dirty="0" err="1"/>
              <a:t>spooflist</a:t>
            </a:r>
            <a:endParaRPr lang="zh-CN" altLang="zh-CN" sz="1400" dirty="0"/>
          </a:p>
          <a:p>
            <a:r>
              <a:rPr lang="en-US" altLang="zh-CN" sz="1400" dirty="0"/>
              <a:t>$IPT -I OUTPUT -j </a:t>
            </a:r>
            <a:r>
              <a:rPr lang="en-US" altLang="zh-CN" sz="1400" dirty="0" err="1"/>
              <a:t>spooflist</a:t>
            </a:r>
            <a:endParaRPr lang="zh-CN" altLang="zh-CN" sz="1400" dirty="0"/>
          </a:p>
          <a:p>
            <a:r>
              <a:rPr lang="en-US" altLang="zh-CN" sz="1400" dirty="0"/>
              <a:t>$IPT -I FORWARD -j </a:t>
            </a:r>
            <a:r>
              <a:rPr lang="en-US" altLang="zh-CN" sz="1400" dirty="0" err="1"/>
              <a:t>spooflist</a:t>
            </a:r>
            <a:endParaRPr lang="zh-CN" altLang="zh-CN" sz="1400" dirty="0"/>
          </a:p>
          <a:p>
            <a:r>
              <a:rPr lang="en-US" altLang="zh-CN" sz="1400" dirty="0"/>
              <a:t># Allow </a:t>
            </a:r>
            <a:r>
              <a:rPr lang="en-US" altLang="zh-CN" sz="1400" dirty="0" err="1"/>
              <a:t>ssh</a:t>
            </a:r>
            <a:r>
              <a:rPr lang="en-US" altLang="zh-CN" sz="1400" dirty="0"/>
              <a:t> only from selected public </a:t>
            </a:r>
            <a:r>
              <a:rPr lang="en-US" altLang="zh-CN" sz="1400" dirty="0" err="1"/>
              <a:t>ips</a:t>
            </a:r>
            <a:endParaRPr lang="zh-CN" altLang="zh-CN" sz="1400" dirty="0"/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in ${PUB_SSH_ONLY}</a:t>
            </a:r>
            <a:endParaRPr lang="zh-CN" altLang="zh-CN" sz="1400" dirty="0"/>
          </a:p>
          <a:p>
            <a:r>
              <a:rPr lang="en-US" altLang="zh-CN" sz="1400" dirty="0"/>
              <a:t>do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-s ${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-d ${SERVER_IP} –destination-port 22 -j ACCEPT</a:t>
            </a:r>
            <a:endParaRPr lang="zh-CN" altLang="zh-CN" sz="1400" dirty="0"/>
          </a:p>
          <a:p>
            <a:r>
              <a:rPr lang="en-US" altLang="zh-CN" sz="1400" dirty="0"/>
              <a:t>$IPT -A OUTPUT -o ${PUB_IF} -d ${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-s ${SERVER_IP} –sport 22 -j ACCEPT</a:t>
            </a:r>
            <a:endParaRPr lang="zh-CN" altLang="zh-CN" sz="1400" dirty="0"/>
          </a:p>
          <a:p>
            <a:r>
              <a:rPr lang="en-US" altLang="zh-CN" sz="1400" dirty="0"/>
              <a:t>done</a:t>
            </a:r>
            <a:endParaRPr lang="zh-CN" altLang="zh-CN" sz="1400" dirty="0"/>
          </a:p>
          <a:p>
            <a:r>
              <a:rPr lang="en-US" altLang="zh-CN" sz="1400" dirty="0"/>
              <a:t># allow incoming ICMP ping pong stuff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-type 8 -s 0/0 -m state –state NEW,ESTABLISHED,RELATED -m limit –limit 30/sec  -j ACCEPT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-type 0 -d 0/0 -m state –state ESTABLISHED,RELATED -j ACCEPT</a:t>
            </a:r>
            <a:endParaRPr lang="zh-CN" altLang="zh-CN" sz="1400" dirty="0"/>
          </a:p>
          <a:p>
            <a:r>
              <a:rPr lang="en-US" altLang="zh-CN" sz="1400" dirty="0"/>
              <a:t># allow incoming HTTP port 80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-s 0/0 –sport 1024:65535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80 -m state –state NEW,ESTABLISHED -j ACCEPT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–sport 80 -d 0/0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1024:65535 -m state –state ESTABLISHED -j ACCEPT</a:t>
            </a:r>
            <a:endParaRPr lang="zh-CN" altLang="zh-CN" sz="1400" dirty="0"/>
          </a:p>
          <a:p>
            <a:r>
              <a:rPr lang="en-US" altLang="zh-CN" sz="1400" dirty="0"/>
              <a:t># allow outgoing </a:t>
            </a:r>
            <a:r>
              <a:rPr lang="en-US" altLang="zh-CN" sz="1400" dirty="0" err="1"/>
              <a:t>ntp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udp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123 -m state –state NEW,ESTABLISHED -j ACCEPT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udp</a:t>
            </a:r>
            <a:r>
              <a:rPr lang="en-US" altLang="zh-CN" sz="1400" dirty="0"/>
              <a:t> –sport 123 -m state –state ESTABLISHED -j ACCEPT</a:t>
            </a:r>
            <a:endParaRPr lang="zh-CN" altLang="zh-CN" sz="1400" dirty="0"/>
          </a:p>
          <a:p>
            <a:r>
              <a:rPr lang="en-US" altLang="zh-CN" sz="1400" dirty="0"/>
              <a:t># allow outgoing smtp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25 -m state –state NEW,ESTABLISHED -j ACCEPT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–sport 25 -m state –state ESTABLISHED -j ACCEPT</a:t>
            </a:r>
            <a:endParaRPr lang="zh-CN" altLang="zh-CN" sz="1400" dirty="0"/>
          </a:p>
          <a:p>
            <a:r>
              <a:rPr lang="en-US" altLang="zh-CN" sz="1400" dirty="0"/>
              <a:t>### add your other rules here ####</a:t>
            </a:r>
            <a:endParaRPr lang="zh-CN" altLang="zh-CN" sz="1400" dirty="0"/>
          </a:p>
          <a:p>
            <a:r>
              <a:rPr lang="en-US" altLang="zh-CN" sz="1400" dirty="0"/>
              <a:t>#######################</a:t>
            </a:r>
            <a:endParaRPr lang="zh-CN" altLang="zh-CN" sz="1400" dirty="0"/>
          </a:p>
          <a:p>
            <a:r>
              <a:rPr lang="en-US" altLang="zh-CN" sz="1400" dirty="0"/>
              <a:t># drop and log everything else</a:t>
            </a:r>
            <a:endParaRPr lang="zh-CN" altLang="zh-CN" sz="1400" dirty="0"/>
          </a:p>
          <a:p>
            <a:r>
              <a:rPr lang="en-US" altLang="zh-CN" sz="1400" dirty="0"/>
              <a:t>$IPT -A INPUT -m limit –limit 5/m –limit-burst 7 -j LOG –log-prefix ” DEFAULT DROP “</a:t>
            </a:r>
            <a:endParaRPr lang="zh-CN" altLang="zh-CN" sz="1400" dirty="0"/>
          </a:p>
          <a:p>
            <a:r>
              <a:rPr lang="en-US" altLang="zh-CN" sz="1400" dirty="0"/>
              <a:t>$IPT -A INPUT -j DROP</a:t>
            </a:r>
            <a:endParaRPr lang="zh-CN" altLang="zh-CN" sz="1400" dirty="0"/>
          </a:p>
          <a:p>
            <a:r>
              <a:rPr lang="en-US" altLang="zh-CN" sz="1400" dirty="0"/>
              <a:t>exit 0</a:t>
            </a:r>
            <a:endParaRPr lang="zh-CN" altLang="zh-CN" sz="1400" dirty="0"/>
          </a:p>
          <a:p>
            <a:pPr marL="0" indent="0"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5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基于</a:t>
            </a:r>
            <a:r>
              <a:rPr lang="en-US" altLang="zh-CN" b="1" dirty="0"/>
              <a:t>Iptables</a:t>
            </a:r>
            <a:r>
              <a:rPr lang="zh-CN" altLang="zh-CN" b="1" dirty="0"/>
              <a:t>防火墙的限制</a:t>
            </a:r>
            <a:endParaRPr lang="zh-CN" altLang="zh-CN" dirty="0"/>
          </a:p>
          <a:p>
            <a:r>
              <a:rPr lang="en-US" altLang="zh-CN" sz="1400" dirty="0"/>
              <a:t>### IPs ###</a:t>
            </a:r>
            <a:endParaRPr lang="zh-CN" altLang="zh-CN" sz="1400" dirty="0"/>
          </a:p>
          <a:p>
            <a:r>
              <a:rPr lang="en-US" altLang="zh-CN" sz="1400" dirty="0"/>
              <a:t>PUB_SSH_ONLY=”122.xx.yy.zz/29″</a:t>
            </a:r>
            <a:endParaRPr lang="zh-CN" altLang="zh-CN" sz="1400" dirty="0"/>
          </a:p>
          <a:p>
            <a:r>
              <a:rPr lang="en-US" altLang="zh-CN" sz="1400" dirty="0"/>
              <a:t>#### FILES #####</a:t>
            </a:r>
            <a:endParaRPr lang="zh-CN" altLang="zh-CN" sz="1400" dirty="0"/>
          </a:p>
          <a:p>
            <a:r>
              <a:rPr lang="en-US" altLang="zh-CN" sz="1400" dirty="0"/>
              <a:t>BLOCKED_IP_TDB=/root/.</a:t>
            </a:r>
            <a:r>
              <a:rPr lang="en-US" altLang="zh-CN" sz="1400" dirty="0" err="1"/>
              <a:t>fw</a:t>
            </a:r>
            <a:r>
              <a:rPr lang="en-US" altLang="zh-CN" sz="1400" dirty="0"/>
              <a:t>/blocked.ip.txt</a:t>
            </a:r>
            <a:endParaRPr lang="zh-CN" altLang="zh-CN" sz="1400" dirty="0"/>
          </a:p>
          <a:p>
            <a:r>
              <a:rPr lang="en-US" altLang="zh-CN" sz="1400" dirty="0"/>
              <a:t>SPOOFIP=”127.0.0.0/8 192.168.0.0/16 172.16.0.0/12 10.0.0.0/8 169.254.0.0/16 0.0.0.0/8 240.0.0.0/4 255.255.255.255/32 168.254.0.0/16 224.0.0.0/4 240.0.0.0/5 248.0.0.0/5 192.0.2.0/24″</a:t>
            </a:r>
            <a:endParaRPr lang="zh-CN" altLang="zh-CN" sz="1400" dirty="0"/>
          </a:p>
          <a:p>
            <a:r>
              <a:rPr lang="en-US" altLang="zh-CN" sz="1400" dirty="0"/>
              <a:t>BADIPS=$( [[ -f ${BLOCKED_IP_TDB} ]] &amp;&amp; </a:t>
            </a:r>
            <a:r>
              <a:rPr lang="en-US" altLang="zh-CN" sz="1400" dirty="0" err="1"/>
              <a:t>egrep</a:t>
            </a:r>
            <a:r>
              <a:rPr lang="en-US" altLang="zh-CN" sz="1400" dirty="0"/>
              <a:t> -v “^#|^$” ${BLOCKED_IP_TDB})</a:t>
            </a:r>
            <a:endParaRPr lang="zh-CN" altLang="zh-CN" sz="1400" dirty="0"/>
          </a:p>
          <a:p>
            <a:r>
              <a:rPr lang="en-US" altLang="zh-CN" sz="1400" dirty="0"/>
              <a:t>### Interfaces ###</a:t>
            </a:r>
            <a:endParaRPr lang="zh-CN" altLang="zh-CN" sz="1400" dirty="0"/>
          </a:p>
          <a:p>
            <a:r>
              <a:rPr lang="en-US" altLang="zh-CN" sz="1400" dirty="0"/>
              <a:t>PUB_IF=”eth0″   # public interface</a:t>
            </a:r>
            <a:endParaRPr lang="zh-CN" altLang="zh-CN" sz="1400" dirty="0"/>
          </a:p>
          <a:p>
            <a:r>
              <a:rPr lang="en-US" altLang="zh-CN" sz="1400" dirty="0"/>
              <a:t>LO_IF=”lo”      # loopback</a:t>
            </a:r>
            <a:endParaRPr lang="zh-CN" altLang="zh-CN" sz="1400" dirty="0"/>
          </a:p>
          <a:p>
            <a:r>
              <a:rPr lang="en-US" altLang="zh-CN" sz="1400" dirty="0"/>
              <a:t>VPN_IF=”eth1″   # </a:t>
            </a:r>
            <a:r>
              <a:rPr lang="en-US" altLang="zh-CN" sz="1400" dirty="0" err="1"/>
              <a:t>vpn</a:t>
            </a:r>
            <a:r>
              <a:rPr lang="en-US" altLang="zh-CN" sz="1400" dirty="0"/>
              <a:t> / private net</a:t>
            </a:r>
            <a:endParaRPr lang="zh-CN" altLang="zh-CN" sz="1400" dirty="0"/>
          </a:p>
          <a:p>
            <a:r>
              <a:rPr lang="en-US" altLang="zh-CN" sz="1400" dirty="0"/>
              <a:t>### start firewall ###</a:t>
            </a:r>
            <a:endParaRPr lang="zh-CN" altLang="zh-CN" sz="1400" dirty="0"/>
          </a:p>
          <a:p>
            <a:r>
              <a:rPr lang="en-US" altLang="zh-CN" sz="1400" dirty="0"/>
              <a:t>echo “Setting LB1 $(hostname) Firewall…”</a:t>
            </a:r>
            <a:endParaRPr lang="zh-CN" altLang="zh-CN" sz="1400" dirty="0"/>
          </a:p>
          <a:p>
            <a:r>
              <a:rPr lang="en-US" altLang="zh-CN" sz="1400" dirty="0"/>
              <a:t># DROP and close everything</a:t>
            </a:r>
            <a:endParaRPr lang="zh-CN" altLang="zh-CN" sz="1400" dirty="0"/>
          </a:p>
          <a:p>
            <a:r>
              <a:rPr lang="en-US" altLang="zh-CN" sz="1400" dirty="0"/>
              <a:t>$IPT -P INPUT DROP</a:t>
            </a:r>
            <a:endParaRPr lang="zh-CN" altLang="zh-CN" sz="1400" dirty="0"/>
          </a:p>
          <a:p>
            <a:r>
              <a:rPr lang="en-US" altLang="zh-CN" sz="1400" dirty="0"/>
              <a:t>$IPT -P OUTPUT DROP</a:t>
            </a:r>
            <a:endParaRPr lang="zh-CN" altLang="zh-CN" sz="1400" dirty="0"/>
          </a:p>
          <a:p>
            <a:r>
              <a:rPr lang="en-US" altLang="zh-CN" sz="1400" dirty="0"/>
              <a:t>$IPT -P FORWARD DROP</a:t>
            </a:r>
            <a:endParaRPr lang="zh-CN" altLang="zh-CN" sz="1400" dirty="0"/>
          </a:p>
          <a:p>
            <a:r>
              <a:rPr lang="en-US" altLang="zh-CN" sz="1400" dirty="0"/>
              <a:t># Unlimited lo access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${LO_IF} -j ACCEPT</a:t>
            </a:r>
            <a:endParaRPr lang="zh-CN" altLang="zh-CN" sz="1400" dirty="0"/>
          </a:p>
          <a:p>
            <a:r>
              <a:rPr lang="en-US" altLang="zh-CN" sz="1400" dirty="0"/>
              <a:t>$IPT -A OUTPUT -o ${LO_IF} -j ACCEPT</a:t>
            </a:r>
            <a:endParaRPr lang="zh-CN" altLang="zh-CN" sz="1400" dirty="0"/>
          </a:p>
          <a:p>
            <a:r>
              <a:rPr lang="en-US" altLang="zh-CN" sz="1400" dirty="0"/>
              <a:t># Unlimited </a:t>
            </a:r>
            <a:r>
              <a:rPr lang="en-US" altLang="zh-CN" sz="1400" dirty="0" err="1"/>
              <a:t>vpn</a:t>
            </a:r>
            <a:r>
              <a:rPr lang="en-US" altLang="zh-CN" sz="1400" dirty="0"/>
              <a:t> / </a:t>
            </a:r>
            <a:r>
              <a:rPr lang="en-US" altLang="zh-CN" sz="1400" dirty="0" err="1"/>
              <a:t>pnet</a:t>
            </a:r>
            <a:r>
              <a:rPr lang="en-US" altLang="zh-CN" sz="1400" dirty="0"/>
              <a:t> access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${VPN_IF} -j ACCEPT</a:t>
            </a:r>
            <a:endParaRPr lang="zh-CN" altLang="zh-CN" sz="1400" dirty="0"/>
          </a:p>
          <a:p>
            <a:r>
              <a:rPr lang="en-US" altLang="zh-CN" sz="1400" dirty="0"/>
              <a:t>$IPT -A OUTPUT -o ${VPN_IF} -j ACCEPT</a:t>
            </a:r>
            <a:endParaRPr lang="zh-CN" altLang="zh-CN" sz="1400" dirty="0"/>
          </a:p>
          <a:p>
            <a:r>
              <a:rPr lang="en-US" altLang="zh-CN" sz="1400" dirty="0"/>
              <a:t># Drop sync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! –</a:t>
            </a:r>
            <a:r>
              <a:rPr lang="en-US" altLang="zh-CN" sz="1400" dirty="0" err="1"/>
              <a:t>syn</a:t>
            </a:r>
            <a:r>
              <a:rPr lang="en-US" altLang="zh-CN" sz="1400" dirty="0"/>
              <a:t> -m state –state NEW -j DROP</a:t>
            </a:r>
            <a:endParaRPr lang="zh-CN" altLang="zh-CN" sz="1400" dirty="0"/>
          </a:p>
          <a:p>
            <a:r>
              <a:rPr lang="en-US" altLang="zh-CN" sz="1400" dirty="0"/>
              <a:t># Drop Fragments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-f -j DROP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ALL FIN,URG,PSH -j DROP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ALL </a:t>
            </a:r>
            <a:r>
              <a:rPr lang="en-US" altLang="zh-CN" sz="1400" dirty="0" err="1"/>
              <a:t>ALL</a:t>
            </a:r>
            <a:r>
              <a:rPr lang="en-US" altLang="zh-CN" sz="1400" dirty="0"/>
              <a:t> -j DROP</a:t>
            </a:r>
            <a:endParaRPr lang="zh-CN" altLang="zh-CN" sz="1400" dirty="0"/>
          </a:p>
          <a:p>
            <a:r>
              <a:rPr lang="en-US" altLang="zh-CN" sz="1400" dirty="0"/>
              <a:t># Drop NULL packets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ALL NONE -m limit –limit 5/m –limit-burst 7 -j LOG –log-prefix ” NULL Packets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ALL NONE -j DROP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SYN,RST </a:t>
            </a:r>
            <a:r>
              <a:rPr lang="en-US" altLang="zh-CN" sz="1400" dirty="0" err="1"/>
              <a:t>SYN,RST</a:t>
            </a:r>
            <a:r>
              <a:rPr lang="en-US" altLang="zh-CN" sz="1400" dirty="0"/>
              <a:t> -j DROP</a:t>
            </a:r>
            <a:endParaRPr lang="zh-CN" altLang="zh-CN" sz="1400" dirty="0"/>
          </a:p>
          <a:p>
            <a:r>
              <a:rPr lang="en-US" altLang="zh-CN" sz="1400" dirty="0"/>
              <a:t># Drop XMAS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SYN,FIN </a:t>
            </a:r>
            <a:r>
              <a:rPr lang="en-US" altLang="zh-CN" sz="1400" dirty="0" err="1"/>
              <a:t>SYN,FIN</a:t>
            </a:r>
            <a:r>
              <a:rPr lang="en-US" altLang="zh-CN" sz="1400" dirty="0"/>
              <a:t> -m limit –limit 5/m –limit-burst 7 -j LOG –log-prefix ” XMAS Packets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SYN,FIN </a:t>
            </a:r>
            <a:r>
              <a:rPr lang="en-US" altLang="zh-CN" sz="1400" dirty="0" err="1"/>
              <a:t>SYN,FIN</a:t>
            </a:r>
            <a:r>
              <a:rPr lang="en-US" altLang="zh-CN" sz="1400" dirty="0"/>
              <a:t> -j DROP</a:t>
            </a:r>
            <a:endParaRPr lang="zh-CN" altLang="zh-CN" sz="1400" dirty="0"/>
          </a:p>
          <a:p>
            <a:r>
              <a:rPr lang="en-US" altLang="zh-CN" sz="1400" dirty="0"/>
              <a:t># Drop FIN packet scans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FIN,ACK FIN -m limit –limit 5/m –limit-burst 7 -j LOG –log-prefix ” Fin Packets Scan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FIN,ACK FIN -j DROP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ALL SYN,RST,ACK,FIN,URG -j DROP</a:t>
            </a:r>
            <a:endParaRPr lang="zh-CN" altLang="zh-CN" sz="1400" dirty="0"/>
          </a:p>
          <a:p>
            <a:r>
              <a:rPr lang="en-US" altLang="zh-CN" sz="1400" dirty="0"/>
              <a:t># Log and get rid of broadcast / multicast and invalid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</a:t>
            </a:r>
            <a:r>
              <a:rPr lang="en-US" altLang="zh-CN" sz="1400" dirty="0" err="1"/>
              <a:t>pkttype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pkt</a:t>
            </a:r>
            <a:r>
              <a:rPr lang="en-US" altLang="zh-CN" sz="1400" dirty="0"/>
              <a:t>-type broadcast -j LOG –log-prefix ” Broadcast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</a:t>
            </a:r>
            <a:r>
              <a:rPr lang="en-US" altLang="zh-CN" sz="1400" dirty="0" err="1"/>
              <a:t>pkttype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pkt</a:t>
            </a:r>
            <a:r>
              <a:rPr lang="en-US" altLang="zh-CN" sz="1400" dirty="0"/>
              <a:t>-type broadcast -j DROP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</a:t>
            </a:r>
            <a:r>
              <a:rPr lang="en-US" altLang="zh-CN" sz="1400" dirty="0" err="1"/>
              <a:t>pkttype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pkt</a:t>
            </a:r>
            <a:r>
              <a:rPr lang="en-US" altLang="zh-CN" sz="1400" dirty="0"/>
              <a:t>-type multicast -j LOG –log-prefix ” Multicast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</a:t>
            </a:r>
            <a:r>
              <a:rPr lang="en-US" altLang="zh-CN" sz="1400" dirty="0" err="1"/>
              <a:t>pkttype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pkt</a:t>
            </a:r>
            <a:r>
              <a:rPr lang="en-US" altLang="zh-CN" sz="1400" dirty="0"/>
              <a:t>-type multicast -j DROP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state –state INVALID -j LOG –log-prefix ” Invalid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state –state INVALID -j DROP</a:t>
            </a:r>
            <a:endParaRPr lang="zh-CN" altLang="zh-CN" sz="1400" dirty="0"/>
          </a:p>
          <a:p>
            <a:r>
              <a:rPr lang="en-US" altLang="zh-CN" sz="1400" dirty="0"/>
              <a:t># Log and block spoofed </a:t>
            </a:r>
            <a:r>
              <a:rPr lang="en-US" altLang="zh-CN" sz="1400" dirty="0" err="1"/>
              <a:t>ips</a:t>
            </a:r>
            <a:endParaRPr lang="zh-CN" altLang="zh-CN" sz="1400" dirty="0"/>
          </a:p>
          <a:p>
            <a:r>
              <a:rPr lang="en-US" altLang="zh-CN" sz="1400" dirty="0"/>
              <a:t>$IPT -N </a:t>
            </a:r>
            <a:r>
              <a:rPr lang="en-US" altLang="zh-CN" sz="1400" dirty="0" err="1"/>
              <a:t>spooflist</a:t>
            </a:r>
            <a:endParaRPr lang="zh-CN" altLang="zh-CN" sz="1400" dirty="0"/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ipblock</a:t>
            </a:r>
            <a:r>
              <a:rPr lang="en-US" altLang="zh-CN" sz="1400" dirty="0"/>
              <a:t> in $SPOOFIP</a:t>
            </a:r>
            <a:endParaRPr lang="zh-CN" altLang="zh-CN" sz="1400" dirty="0"/>
          </a:p>
          <a:p>
            <a:r>
              <a:rPr lang="en-US" altLang="zh-CN" sz="1400" dirty="0"/>
              <a:t>do</a:t>
            </a:r>
            <a:endParaRPr lang="zh-CN" altLang="zh-CN" sz="1400" dirty="0"/>
          </a:p>
          <a:p>
            <a:r>
              <a:rPr lang="en-US" altLang="zh-CN" sz="1400" dirty="0"/>
              <a:t>$IPT -A </a:t>
            </a:r>
            <a:r>
              <a:rPr lang="en-US" altLang="zh-CN" sz="1400" dirty="0" err="1"/>
              <a:t>spooflist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-s $</a:t>
            </a:r>
            <a:r>
              <a:rPr lang="en-US" altLang="zh-CN" sz="1400" dirty="0" err="1"/>
              <a:t>ipblock</a:t>
            </a:r>
            <a:r>
              <a:rPr lang="en-US" altLang="zh-CN" sz="1400" dirty="0"/>
              <a:t> -j LOG –log-prefix ” SPOOF List Block “</a:t>
            </a:r>
            <a:endParaRPr lang="zh-CN" altLang="zh-CN" sz="1400" dirty="0"/>
          </a:p>
          <a:p>
            <a:r>
              <a:rPr lang="en-US" altLang="zh-CN" sz="1400" dirty="0"/>
              <a:t>$IPT -A </a:t>
            </a:r>
            <a:r>
              <a:rPr lang="en-US" altLang="zh-CN" sz="1400" dirty="0" err="1"/>
              <a:t>spooflist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-s $</a:t>
            </a:r>
            <a:r>
              <a:rPr lang="en-US" altLang="zh-CN" sz="1400" dirty="0" err="1"/>
              <a:t>ipblock</a:t>
            </a:r>
            <a:r>
              <a:rPr lang="en-US" altLang="zh-CN" sz="1400" dirty="0"/>
              <a:t> -j DROP</a:t>
            </a:r>
            <a:endParaRPr lang="zh-CN" altLang="zh-CN" sz="1400" dirty="0"/>
          </a:p>
          <a:p>
            <a:r>
              <a:rPr lang="en-US" altLang="zh-CN" sz="1400" dirty="0"/>
              <a:t>done</a:t>
            </a:r>
            <a:endParaRPr lang="zh-CN" altLang="zh-CN" sz="1400" dirty="0"/>
          </a:p>
          <a:p>
            <a:r>
              <a:rPr lang="en-US" altLang="zh-CN" sz="1400" dirty="0"/>
              <a:t>$IPT -I INPUT -j </a:t>
            </a:r>
            <a:r>
              <a:rPr lang="en-US" altLang="zh-CN" sz="1400" dirty="0" err="1"/>
              <a:t>spooflist</a:t>
            </a:r>
            <a:endParaRPr lang="zh-CN" altLang="zh-CN" sz="1400" dirty="0"/>
          </a:p>
          <a:p>
            <a:r>
              <a:rPr lang="en-US" altLang="zh-CN" sz="1400" dirty="0"/>
              <a:t>$IPT -I OUTPUT -j </a:t>
            </a:r>
            <a:r>
              <a:rPr lang="en-US" altLang="zh-CN" sz="1400" dirty="0" err="1"/>
              <a:t>spooflist</a:t>
            </a:r>
            <a:endParaRPr lang="zh-CN" altLang="zh-CN" sz="1400" dirty="0"/>
          </a:p>
          <a:p>
            <a:r>
              <a:rPr lang="en-US" altLang="zh-CN" sz="1400" dirty="0"/>
              <a:t>$IPT -I FORWARD -j </a:t>
            </a:r>
            <a:r>
              <a:rPr lang="en-US" altLang="zh-CN" sz="1400" dirty="0" err="1"/>
              <a:t>spooflist</a:t>
            </a:r>
            <a:endParaRPr lang="zh-CN" altLang="zh-CN" sz="1400" dirty="0"/>
          </a:p>
          <a:p>
            <a:r>
              <a:rPr lang="en-US" altLang="zh-CN" sz="1400" dirty="0"/>
              <a:t># Allow </a:t>
            </a:r>
            <a:r>
              <a:rPr lang="en-US" altLang="zh-CN" sz="1400" dirty="0" err="1"/>
              <a:t>ssh</a:t>
            </a:r>
            <a:r>
              <a:rPr lang="en-US" altLang="zh-CN" sz="1400" dirty="0"/>
              <a:t> only from selected public </a:t>
            </a:r>
            <a:r>
              <a:rPr lang="en-US" altLang="zh-CN" sz="1400" dirty="0" err="1"/>
              <a:t>ips</a:t>
            </a:r>
            <a:endParaRPr lang="zh-CN" altLang="zh-CN" sz="1400" dirty="0"/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in ${PUB_SSH_ONLY}</a:t>
            </a:r>
            <a:endParaRPr lang="zh-CN" altLang="zh-CN" sz="1400" dirty="0"/>
          </a:p>
          <a:p>
            <a:r>
              <a:rPr lang="en-US" altLang="zh-CN" sz="1400" dirty="0"/>
              <a:t>do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-s ${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-d ${SERVER_IP} –destination-port 22 -j ACCEPT</a:t>
            </a:r>
            <a:endParaRPr lang="zh-CN" altLang="zh-CN" sz="1400" dirty="0"/>
          </a:p>
          <a:p>
            <a:r>
              <a:rPr lang="en-US" altLang="zh-CN" sz="1400" dirty="0"/>
              <a:t>$IPT -A OUTPUT -o ${PUB_IF} -d ${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-s ${SERVER_IP} –sport 22 -j ACCEPT</a:t>
            </a:r>
            <a:endParaRPr lang="zh-CN" altLang="zh-CN" sz="1400" dirty="0"/>
          </a:p>
          <a:p>
            <a:r>
              <a:rPr lang="en-US" altLang="zh-CN" sz="1400" dirty="0"/>
              <a:t>done</a:t>
            </a:r>
            <a:endParaRPr lang="zh-CN" altLang="zh-CN" sz="1400" dirty="0"/>
          </a:p>
          <a:p>
            <a:r>
              <a:rPr lang="en-US" altLang="zh-CN" sz="1400" dirty="0"/>
              <a:t># allow incoming ICMP ping pong stuff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-type 8 -s 0/0 -m state –state NEW,ESTABLISHED,RELATED -m limit –limit 30/sec  -j ACCEPT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-type 0 -d 0/0 -m state –state ESTABLISHED,RELATED -j ACCEPT</a:t>
            </a:r>
            <a:endParaRPr lang="zh-CN" altLang="zh-CN" sz="1400" dirty="0"/>
          </a:p>
          <a:p>
            <a:r>
              <a:rPr lang="en-US" altLang="zh-CN" sz="1400" dirty="0"/>
              <a:t># allow incoming HTTP port 80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-s 0/0 –sport 1024:65535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80 -m state –state NEW,ESTABLISHED -j ACCEPT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–sport 80 -d 0/0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1024:65535 -m state –state ESTABLISHED -j ACCEPT</a:t>
            </a:r>
            <a:endParaRPr lang="zh-CN" altLang="zh-CN" sz="1400" dirty="0"/>
          </a:p>
          <a:p>
            <a:r>
              <a:rPr lang="en-US" altLang="zh-CN" sz="1400" dirty="0"/>
              <a:t># allow outgoing </a:t>
            </a:r>
            <a:r>
              <a:rPr lang="en-US" altLang="zh-CN" sz="1400" dirty="0" err="1"/>
              <a:t>ntp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udp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123 -m state –state NEW,ESTABLISHED -j ACCEPT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udp</a:t>
            </a:r>
            <a:r>
              <a:rPr lang="en-US" altLang="zh-CN" sz="1400" dirty="0"/>
              <a:t> –sport 123 -m state –state ESTABLISHED -j ACCEPT</a:t>
            </a:r>
            <a:endParaRPr lang="zh-CN" altLang="zh-CN" sz="1400" dirty="0"/>
          </a:p>
          <a:p>
            <a:r>
              <a:rPr lang="en-US" altLang="zh-CN" sz="1400" dirty="0"/>
              <a:t># allow outgoing smtp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25 -m state –state NEW,ESTABLISHED -j ACCEPT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–sport 25 -m state –state ESTABLISHED -j ACCEPT</a:t>
            </a:r>
            <a:endParaRPr lang="zh-CN" altLang="zh-CN" sz="1400" dirty="0"/>
          </a:p>
          <a:p>
            <a:r>
              <a:rPr lang="en-US" altLang="zh-CN" sz="1400" dirty="0"/>
              <a:t>### add your other rules here ####</a:t>
            </a:r>
            <a:endParaRPr lang="zh-CN" altLang="zh-CN" sz="1400" dirty="0"/>
          </a:p>
          <a:p>
            <a:r>
              <a:rPr lang="en-US" altLang="zh-CN" sz="1400" dirty="0"/>
              <a:t>#######################</a:t>
            </a:r>
            <a:endParaRPr lang="zh-CN" altLang="zh-CN" sz="1400" dirty="0"/>
          </a:p>
          <a:p>
            <a:r>
              <a:rPr lang="en-US" altLang="zh-CN" sz="1400" dirty="0"/>
              <a:t># drop and log everything else</a:t>
            </a:r>
            <a:endParaRPr lang="zh-CN" altLang="zh-CN" sz="1400" dirty="0"/>
          </a:p>
          <a:p>
            <a:r>
              <a:rPr lang="en-US" altLang="zh-CN" sz="1400" dirty="0"/>
              <a:t>$IPT -A INPUT -m limit –limit 5/m –limit-burst 7 -j LOG –log-prefix ” DEFAULT DROP “</a:t>
            </a:r>
            <a:endParaRPr lang="zh-CN" altLang="zh-CN" sz="1400" dirty="0"/>
          </a:p>
          <a:p>
            <a:r>
              <a:rPr lang="en-US" altLang="zh-CN" sz="1400" dirty="0"/>
              <a:t>$IPT -A INPUT -j DROP</a:t>
            </a:r>
            <a:endParaRPr lang="zh-CN" altLang="zh-CN" sz="1400" dirty="0"/>
          </a:p>
          <a:p>
            <a:r>
              <a:rPr lang="en-US" altLang="zh-CN" sz="1400" dirty="0"/>
              <a:t>exit 0</a:t>
            </a:r>
            <a:endParaRPr lang="zh-CN" altLang="zh-CN" sz="1400" dirty="0"/>
          </a:p>
          <a:p>
            <a:pPr marL="0" indent="0"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基于</a:t>
            </a:r>
            <a:r>
              <a:rPr lang="en-US" altLang="zh-CN" b="1" dirty="0"/>
              <a:t>Iptables</a:t>
            </a:r>
            <a:r>
              <a:rPr lang="zh-CN" altLang="zh-CN" b="1" dirty="0"/>
              <a:t>防火墙的限制</a:t>
            </a:r>
            <a:endParaRPr lang="zh-CN" altLang="zh-CN" dirty="0"/>
          </a:p>
          <a:p>
            <a:r>
              <a:rPr lang="en-US" altLang="zh-CN" sz="1400" dirty="0"/>
              <a:t># Unlimited lo access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${LO_IF} -j ACCEPT</a:t>
            </a:r>
            <a:endParaRPr lang="zh-CN" altLang="zh-CN" sz="1400" dirty="0"/>
          </a:p>
          <a:p>
            <a:r>
              <a:rPr lang="en-US" altLang="zh-CN" sz="1400" dirty="0"/>
              <a:t>$IPT -A OUTPUT -o ${LO_IF} -j ACCEPT</a:t>
            </a:r>
            <a:endParaRPr lang="zh-CN" altLang="zh-CN" sz="1400" dirty="0"/>
          </a:p>
          <a:p>
            <a:r>
              <a:rPr lang="en-US" altLang="zh-CN" sz="1400" dirty="0"/>
              <a:t># Unlimited </a:t>
            </a:r>
            <a:r>
              <a:rPr lang="en-US" altLang="zh-CN" sz="1400" dirty="0" err="1"/>
              <a:t>vpn</a:t>
            </a:r>
            <a:r>
              <a:rPr lang="en-US" altLang="zh-CN" sz="1400" dirty="0"/>
              <a:t> / </a:t>
            </a:r>
            <a:r>
              <a:rPr lang="en-US" altLang="zh-CN" sz="1400" dirty="0" err="1"/>
              <a:t>pnet</a:t>
            </a:r>
            <a:r>
              <a:rPr lang="en-US" altLang="zh-CN" sz="1400" dirty="0"/>
              <a:t> access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${VPN_IF} -j ACCEPT</a:t>
            </a:r>
            <a:endParaRPr lang="zh-CN" altLang="zh-CN" sz="1400" dirty="0"/>
          </a:p>
          <a:p>
            <a:r>
              <a:rPr lang="en-US" altLang="zh-CN" sz="1400" dirty="0"/>
              <a:t>$IPT -A OUTPUT -o ${VPN_IF} -j ACCEPT</a:t>
            </a:r>
            <a:endParaRPr lang="zh-CN" altLang="zh-CN" sz="1400" dirty="0"/>
          </a:p>
          <a:p>
            <a:r>
              <a:rPr lang="en-US" altLang="zh-CN" sz="1400" dirty="0"/>
              <a:t># Drop sync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! –</a:t>
            </a:r>
            <a:r>
              <a:rPr lang="en-US" altLang="zh-CN" sz="1400" dirty="0" err="1"/>
              <a:t>syn</a:t>
            </a:r>
            <a:r>
              <a:rPr lang="en-US" altLang="zh-CN" sz="1400" dirty="0"/>
              <a:t> -m state –state NEW -j DROP</a:t>
            </a:r>
            <a:endParaRPr lang="zh-CN" altLang="zh-CN" sz="1400" dirty="0"/>
          </a:p>
          <a:p>
            <a:r>
              <a:rPr lang="en-US" altLang="zh-CN" sz="1400" dirty="0"/>
              <a:t># Drop Fragments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-f -j DROP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ALL FIN,URG,PSH -j DROP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ALL </a:t>
            </a:r>
            <a:r>
              <a:rPr lang="en-US" altLang="zh-CN" sz="1400" dirty="0" err="1"/>
              <a:t>ALL</a:t>
            </a:r>
            <a:r>
              <a:rPr lang="en-US" altLang="zh-CN" sz="1400" dirty="0"/>
              <a:t> -j DROP</a:t>
            </a:r>
            <a:endParaRPr lang="zh-CN" altLang="zh-CN" sz="1400" dirty="0"/>
          </a:p>
          <a:p>
            <a:r>
              <a:rPr lang="en-US" altLang="zh-CN" sz="1400" dirty="0"/>
              <a:t># Drop NULL packets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ALL NONE -m limit –limit 5/m –limit-burst 7 -j LOG –log-prefix ” NULL Packets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ALL NONE -j DROP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SYN,RST </a:t>
            </a:r>
            <a:r>
              <a:rPr lang="en-US" altLang="zh-CN" sz="1400" dirty="0" err="1"/>
              <a:t>SYN,RST</a:t>
            </a:r>
            <a:r>
              <a:rPr lang="en-US" altLang="zh-CN" sz="1400" dirty="0"/>
              <a:t> -j DROP</a:t>
            </a:r>
            <a:endParaRPr lang="zh-CN" altLang="zh-CN" sz="1400" dirty="0"/>
          </a:p>
          <a:p>
            <a:r>
              <a:rPr lang="en-US" altLang="zh-CN" sz="1400" dirty="0"/>
              <a:t># Drop XMAS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SYN,FIN </a:t>
            </a:r>
            <a:r>
              <a:rPr lang="en-US" altLang="zh-CN" sz="1400" dirty="0" err="1"/>
              <a:t>SYN,FIN</a:t>
            </a:r>
            <a:r>
              <a:rPr lang="en-US" altLang="zh-CN" sz="1400" dirty="0"/>
              <a:t> -m limit –limit 5/m –limit-burst 7 -j LOG –log-prefix ” XMAS Packets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SYN,FIN </a:t>
            </a:r>
            <a:r>
              <a:rPr lang="en-US" altLang="zh-CN" sz="1400" dirty="0" err="1"/>
              <a:t>SYN,FIN</a:t>
            </a:r>
            <a:r>
              <a:rPr lang="en-US" altLang="zh-CN" sz="1400" dirty="0"/>
              <a:t> -j DROP</a:t>
            </a:r>
            <a:endParaRPr lang="zh-CN" altLang="zh-CN" sz="1400" dirty="0"/>
          </a:p>
          <a:p>
            <a:r>
              <a:rPr lang="en-US" altLang="zh-CN" sz="1400" dirty="0"/>
              <a:t># Drop FIN packet scans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FIN,ACK FIN -m limit –limit 5/m –limit-burst 7 -j LOG –log-prefix ” Fin Packets Scan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FIN,ACK FIN -j DROP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ALL SYN,RST,ACK,FIN,URG -j DROP</a:t>
            </a:r>
            <a:endParaRPr lang="zh-CN" altLang="zh-CN" sz="1400" dirty="0"/>
          </a:p>
          <a:p>
            <a:r>
              <a:rPr lang="en-US" altLang="zh-CN" sz="1400" dirty="0"/>
              <a:t># Log and get rid of broadcast / multicast and invalid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</a:t>
            </a:r>
            <a:r>
              <a:rPr lang="en-US" altLang="zh-CN" sz="1400" dirty="0" err="1"/>
              <a:t>pkttype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pkt</a:t>
            </a:r>
            <a:r>
              <a:rPr lang="en-US" altLang="zh-CN" sz="1400" dirty="0"/>
              <a:t>-type broadcast -j LOG –log-prefix ” Broadcast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</a:t>
            </a:r>
            <a:r>
              <a:rPr lang="en-US" altLang="zh-CN" sz="1400" dirty="0" err="1"/>
              <a:t>pkttype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pkt</a:t>
            </a:r>
            <a:r>
              <a:rPr lang="en-US" altLang="zh-CN" sz="1400" dirty="0"/>
              <a:t>-type broadcast -j DROP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</a:t>
            </a:r>
            <a:r>
              <a:rPr lang="en-US" altLang="zh-CN" sz="1400" dirty="0" err="1"/>
              <a:t>pkttype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pkt</a:t>
            </a:r>
            <a:r>
              <a:rPr lang="en-US" altLang="zh-CN" sz="1400" dirty="0"/>
              <a:t>-type multicast -j LOG –log-prefix ” Multicast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</a:t>
            </a:r>
            <a:r>
              <a:rPr lang="en-US" altLang="zh-CN" sz="1400" dirty="0" err="1"/>
              <a:t>pkttype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pkt</a:t>
            </a:r>
            <a:r>
              <a:rPr lang="en-US" altLang="zh-CN" sz="1400" dirty="0"/>
              <a:t>-type multicast -j DROP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state –state INVALID -j LOG –log-prefix ” Invalid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state –state INVALID -j DROP</a:t>
            </a:r>
            <a:endParaRPr lang="zh-CN" altLang="zh-CN" sz="1400" dirty="0"/>
          </a:p>
          <a:p>
            <a:r>
              <a:rPr lang="en-US" altLang="zh-CN" sz="1400" dirty="0"/>
              <a:t># Log and block spoofed </a:t>
            </a:r>
            <a:r>
              <a:rPr lang="en-US" altLang="zh-CN" sz="1400" dirty="0" err="1"/>
              <a:t>ips</a:t>
            </a:r>
            <a:endParaRPr lang="zh-CN" altLang="zh-CN" sz="1400" dirty="0"/>
          </a:p>
          <a:p>
            <a:r>
              <a:rPr lang="en-US" altLang="zh-CN" sz="1400" dirty="0"/>
              <a:t>$IPT -N </a:t>
            </a:r>
            <a:r>
              <a:rPr lang="en-US" altLang="zh-CN" sz="1400" dirty="0" err="1"/>
              <a:t>spooflist</a:t>
            </a:r>
            <a:endParaRPr lang="zh-CN" altLang="zh-CN" sz="1400" dirty="0"/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ipblock</a:t>
            </a:r>
            <a:r>
              <a:rPr lang="en-US" altLang="zh-CN" sz="1400" dirty="0"/>
              <a:t> in $SPOOFIP</a:t>
            </a:r>
            <a:endParaRPr lang="zh-CN" altLang="zh-CN" sz="1400" dirty="0"/>
          </a:p>
          <a:p>
            <a:r>
              <a:rPr lang="en-US" altLang="zh-CN" sz="1400" dirty="0"/>
              <a:t>do</a:t>
            </a:r>
            <a:endParaRPr lang="zh-CN" altLang="zh-CN" sz="1400" dirty="0"/>
          </a:p>
          <a:p>
            <a:r>
              <a:rPr lang="en-US" altLang="zh-CN" sz="1400" dirty="0"/>
              <a:t>$IPT -A </a:t>
            </a:r>
            <a:r>
              <a:rPr lang="en-US" altLang="zh-CN" sz="1400" dirty="0" err="1"/>
              <a:t>spooflist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-s $</a:t>
            </a:r>
            <a:r>
              <a:rPr lang="en-US" altLang="zh-CN" sz="1400" dirty="0" err="1"/>
              <a:t>ipblock</a:t>
            </a:r>
            <a:r>
              <a:rPr lang="en-US" altLang="zh-CN" sz="1400" dirty="0"/>
              <a:t> -j LOG –log-prefix ” SPOOF List Block “</a:t>
            </a:r>
            <a:endParaRPr lang="zh-CN" altLang="zh-CN" sz="1400" dirty="0"/>
          </a:p>
          <a:p>
            <a:r>
              <a:rPr lang="en-US" altLang="zh-CN" sz="1400" dirty="0"/>
              <a:t>$IPT -A </a:t>
            </a:r>
            <a:r>
              <a:rPr lang="en-US" altLang="zh-CN" sz="1400" dirty="0" err="1"/>
              <a:t>spooflist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-s $</a:t>
            </a:r>
            <a:r>
              <a:rPr lang="en-US" altLang="zh-CN" sz="1400" dirty="0" err="1"/>
              <a:t>ipblock</a:t>
            </a:r>
            <a:r>
              <a:rPr lang="en-US" altLang="zh-CN" sz="1400" dirty="0"/>
              <a:t> -j DROP</a:t>
            </a:r>
            <a:endParaRPr lang="zh-CN" altLang="zh-CN" sz="1400" dirty="0"/>
          </a:p>
          <a:p>
            <a:r>
              <a:rPr lang="en-US" altLang="zh-CN" sz="1400" dirty="0"/>
              <a:t>done</a:t>
            </a:r>
            <a:endParaRPr lang="zh-CN" altLang="zh-CN" sz="1400" dirty="0"/>
          </a:p>
          <a:p>
            <a:r>
              <a:rPr lang="en-US" altLang="zh-CN" sz="1400" dirty="0"/>
              <a:t>$IPT -I INPUT -j </a:t>
            </a:r>
            <a:r>
              <a:rPr lang="en-US" altLang="zh-CN" sz="1400" dirty="0" err="1"/>
              <a:t>spooflist</a:t>
            </a:r>
            <a:endParaRPr lang="zh-CN" altLang="zh-CN" sz="1400" dirty="0"/>
          </a:p>
          <a:p>
            <a:r>
              <a:rPr lang="en-US" altLang="zh-CN" sz="1400" dirty="0"/>
              <a:t>$IPT -I OUTPUT -j </a:t>
            </a:r>
            <a:r>
              <a:rPr lang="en-US" altLang="zh-CN" sz="1400" dirty="0" err="1"/>
              <a:t>spooflist</a:t>
            </a:r>
            <a:endParaRPr lang="zh-CN" altLang="zh-CN" sz="1400" dirty="0"/>
          </a:p>
          <a:p>
            <a:r>
              <a:rPr lang="en-US" altLang="zh-CN" sz="1400" dirty="0"/>
              <a:t>$IPT -I FORWARD -j </a:t>
            </a:r>
            <a:r>
              <a:rPr lang="en-US" altLang="zh-CN" sz="1400" dirty="0" err="1"/>
              <a:t>spooflist</a:t>
            </a:r>
            <a:endParaRPr lang="zh-CN" altLang="zh-CN" sz="1400" dirty="0"/>
          </a:p>
          <a:p>
            <a:r>
              <a:rPr lang="en-US" altLang="zh-CN" sz="1400" dirty="0"/>
              <a:t># Allow </a:t>
            </a:r>
            <a:r>
              <a:rPr lang="en-US" altLang="zh-CN" sz="1400" dirty="0" err="1"/>
              <a:t>ssh</a:t>
            </a:r>
            <a:r>
              <a:rPr lang="en-US" altLang="zh-CN" sz="1400" dirty="0"/>
              <a:t> only from selected public </a:t>
            </a:r>
            <a:r>
              <a:rPr lang="en-US" altLang="zh-CN" sz="1400" dirty="0" err="1"/>
              <a:t>ips</a:t>
            </a:r>
            <a:endParaRPr lang="zh-CN" altLang="zh-CN" sz="1400" dirty="0"/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in ${PUB_SSH_ONLY}</a:t>
            </a:r>
            <a:endParaRPr lang="zh-CN" altLang="zh-CN" sz="1400" dirty="0"/>
          </a:p>
          <a:p>
            <a:r>
              <a:rPr lang="en-US" altLang="zh-CN" sz="1400" dirty="0"/>
              <a:t>do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-s ${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-d ${SERVER_IP} –destination-port 22 -j ACCEPT</a:t>
            </a:r>
            <a:endParaRPr lang="zh-CN" altLang="zh-CN" sz="1400" dirty="0"/>
          </a:p>
          <a:p>
            <a:r>
              <a:rPr lang="en-US" altLang="zh-CN" sz="1400" dirty="0"/>
              <a:t>$IPT -A OUTPUT -o ${PUB_IF} -d ${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-s ${SERVER_IP} –sport 22 -j ACCEPT</a:t>
            </a:r>
            <a:endParaRPr lang="zh-CN" altLang="zh-CN" sz="1400" dirty="0"/>
          </a:p>
          <a:p>
            <a:r>
              <a:rPr lang="en-US" altLang="zh-CN" sz="1400" dirty="0"/>
              <a:t>done</a:t>
            </a:r>
            <a:endParaRPr lang="zh-CN" altLang="zh-CN" sz="1400" dirty="0"/>
          </a:p>
          <a:p>
            <a:r>
              <a:rPr lang="en-US" altLang="zh-CN" sz="1400" dirty="0"/>
              <a:t># allow incoming ICMP ping pong stuff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-type 8 -s 0/0 -m state –state NEW,ESTABLISHED,RELATED -m limit –limit 30/sec  -j ACCEPT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-type 0 -d 0/0 -m state –state ESTABLISHED,RELATED -j ACCEPT</a:t>
            </a:r>
            <a:endParaRPr lang="zh-CN" altLang="zh-CN" sz="1400" dirty="0"/>
          </a:p>
          <a:p>
            <a:r>
              <a:rPr lang="en-US" altLang="zh-CN" sz="1400" dirty="0"/>
              <a:t># allow incoming HTTP port 80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-s 0/0 –sport 1024:65535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80 -m state –state NEW,ESTABLISHED -j ACCEPT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–sport 80 -d 0/0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1024:65535 -m state –state ESTABLISHED -j ACCEPT</a:t>
            </a:r>
            <a:endParaRPr lang="zh-CN" altLang="zh-CN" sz="1400" dirty="0"/>
          </a:p>
          <a:p>
            <a:r>
              <a:rPr lang="en-US" altLang="zh-CN" sz="1400" dirty="0"/>
              <a:t># allow outgoing </a:t>
            </a:r>
            <a:r>
              <a:rPr lang="en-US" altLang="zh-CN" sz="1400" dirty="0" err="1"/>
              <a:t>ntp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udp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123 -m state –state NEW,ESTABLISHED -j ACCEPT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udp</a:t>
            </a:r>
            <a:r>
              <a:rPr lang="en-US" altLang="zh-CN" sz="1400" dirty="0"/>
              <a:t> –sport 123 -m state –state ESTABLISHED -j ACCEPT</a:t>
            </a:r>
            <a:endParaRPr lang="zh-CN" altLang="zh-CN" sz="1400" dirty="0"/>
          </a:p>
          <a:p>
            <a:r>
              <a:rPr lang="en-US" altLang="zh-CN" sz="1400" dirty="0"/>
              <a:t># allow outgoing smtp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25 -m state –state NEW,ESTABLISHED -j ACCEPT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–sport 25 -m state –state ESTABLISHED -j ACCEPT</a:t>
            </a:r>
            <a:endParaRPr lang="zh-CN" altLang="zh-CN" sz="1400" dirty="0"/>
          </a:p>
          <a:p>
            <a:r>
              <a:rPr lang="en-US" altLang="zh-CN" sz="1400" dirty="0"/>
              <a:t>### add your other rules here ####</a:t>
            </a:r>
            <a:endParaRPr lang="zh-CN" altLang="zh-CN" sz="1400" dirty="0"/>
          </a:p>
          <a:p>
            <a:r>
              <a:rPr lang="en-US" altLang="zh-CN" sz="1400" dirty="0"/>
              <a:t>#######################</a:t>
            </a:r>
            <a:endParaRPr lang="zh-CN" altLang="zh-CN" sz="1400" dirty="0"/>
          </a:p>
          <a:p>
            <a:r>
              <a:rPr lang="en-US" altLang="zh-CN" sz="1400" dirty="0"/>
              <a:t># drop and log everything else</a:t>
            </a:r>
            <a:endParaRPr lang="zh-CN" altLang="zh-CN" sz="1400" dirty="0"/>
          </a:p>
          <a:p>
            <a:r>
              <a:rPr lang="en-US" altLang="zh-CN" sz="1400" dirty="0"/>
              <a:t>$IPT -A INPUT -m limit –limit 5/m –limit-burst 7 -j LOG –log-prefix ” DEFAULT DROP “</a:t>
            </a:r>
            <a:endParaRPr lang="zh-CN" altLang="zh-CN" sz="1400" dirty="0"/>
          </a:p>
          <a:p>
            <a:r>
              <a:rPr lang="en-US" altLang="zh-CN" sz="1400" dirty="0"/>
              <a:t>$IPT -A INPUT -j DROP</a:t>
            </a:r>
            <a:endParaRPr lang="zh-CN" altLang="zh-CN" sz="1400" dirty="0"/>
          </a:p>
          <a:p>
            <a:r>
              <a:rPr lang="en-US" altLang="zh-CN" sz="1400" dirty="0"/>
              <a:t>exit 0</a:t>
            </a:r>
            <a:endParaRPr lang="zh-CN" altLang="zh-CN" sz="1400" dirty="0"/>
          </a:p>
          <a:p>
            <a:pPr marL="0" indent="0"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基于</a:t>
            </a:r>
            <a:r>
              <a:rPr lang="en-US" altLang="zh-CN" b="1" dirty="0"/>
              <a:t>Iptables</a:t>
            </a:r>
            <a:r>
              <a:rPr lang="zh-CN" altLang="zh-CN" b="1" dirty="0"/>
              <a:t>防火墙的限制</a:t>
            </a:r>
            <a:endParaRPr lang="zh-CN" altLang="zh-CN" dirty="0"/>
          </a:p>
          <a:p>
            <a:r>
              <a:rPr lang="en-US" altLang="zh-CN" sz="1400" dirty="0"/>
              <a:t># Drop XMAS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SYN,FIN </a:t>
            </a:r>
            <a:r>
              <a:rPr lang="en-US" altLang="zh-CN" sz="1400" dirty="0" err="1"/>
              <a:t>SYN,FIN</a:t>
            </a:r>
            <a:r>
              <a:rPr lang="en-US" altLang="zh-CN" sz="1400" dirty="0"/>
              <a:t> -m limit –limit 5/m –limit-burst 7 -j LOG –log-prefix ” XMAS Packets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SYN,FIN </a:t>
            </a:r>
            <a:r>
              <a:rPr lang="en-US" altLang="zh-CN" sz="1400" dirty="0" err="1"/>
              <a:t>SYN,FIN</a:t>
            </a:r>
            <a:r>
              <a:rPr lang="en-US" altLang="zh-CN" sz="1400" dirty="0"/>
              <a:t> -j DROP</a:t>
            </a:r>
            <a:endParaRPr lang="zh-CN" altLang="zh-CN" sz="1400" dirty="0"/>
          </a:p>
          <a:p>
            <a:r>
              <a:rPr lang="en-US" altLang="zh-CN" sz="1400" dirty="0"/>
              <a:t># Drop FIN packet scans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FIN,ACK FIN -m limit –limit 5/m –limit-burst 7 -j LOG –log-prefix ” Fin Packets Scan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FIN,ACK FIN -j DROP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-flags ALL SYN,RST,ACK,FIN,URG -j DROP</a:t>
            </a:r>
            <a:endParaRPr lang="zh-CN" altLang="zh-CN" sz="1400" dirty="0"/>
          </a:p>
          <a:p>
            <a:r>
              <a:rPr lang="en-US" altLang="zh-CN" sz="1400" dirty="0"/>
              <a:t># Log and get rid of broadcast / multicast and invalid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</a:t>
            </a:r>
            <a:r>
              <a:rPr lang="en-US" altLang="zh-CN" sz="1400" dirty="0" err="1"/>
              <a:t>pkttype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pkt</a:t>
            </a:r>
            <a:r>
              <a:rPr lang="en-US" altLang="zh-CN" sz="1400" dirty="0"/>
              <a:t>-type broadcast -j LOG –log-prefix ” Broadcast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</a:t>
            </a:r>
            <a:r>
              <a:rPr lang="en-US" altLang="zh-CN" sz="1400" dirty="0" err="1"/>
              <a:t>pkttype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pkt</a:t>
            </a:r>
            <a:r>
              <a:rPr lang="en-US" altLang="zh-CN" sz="1400" dirty="0"/>
              <a:t>-type broadcast -j DROP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</a:t>
            </a:r>
            <a:r>
              <a:rPr lang="en-US" altLang="zh-CN" sz="1400" dirty="0" err="1"/>
              <a:t>pkttype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pkt</a:t>
            </a:r>
            <a:r>
              <a:rPr lang="en-US" altLang="zh-CN" sz="1400" dirty="0"/>
              <a:t>-type multicast -j LOG –log-prefix ” Multicast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</a:t>
            </a:r>
            <a:r>
              <a:rPr lang="en-US" altLang="zh-CN" sz="1400" dirty="0" err="1"/>
              <a:t>pkttype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pkt</a:t>
            </a:r>
            <a:r>
              <a:rPr lang="en-US" altLang="zh-CN" sz="1400" dirty="0"/>
              <a:t>-type multicast -j DROP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state –state INVALID -j LOG –log-prefix ” Invalid “</a:t>
            </a:r>
            <a:endParaRPr lang="zh-CN" altLang="zh-CN" sz="1400" dirty="0"/>
          </a:p>
          <a:p>
            <a:r>
              <a:rPr lang="en-US" altLang="zh-CN" sz="1400" dirty="0"/>
              <a:t>$IPT 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-m state –state INVALID -j DROP</a:t>
            </a:r>
            <a:endParaRPr lang="zh-CN" altLang="zh-CN" sz="1400" dirty="0"/>
          </a:p>
          <a:p>
            <a:r>
              <a:rPr lang="en-US" altLang="zh-CN" sz="1400" dirty="0"/>
              <a:t># Log and block spoofed </a:t>
            </a:r>
            <a:r>
              <a:rPr lang="en-US" altLang="zh-CN" sz="1400" dirty="0" err="1"/>
              <a:t>ips</a:t>
            </a:r>
            <a:endParaRPr lang="zh-CN" altLang="zh-CN" sz="1400" dirty="0"/>
          </a:p>
          <a:p>
            <a:r>
              <a:rPr lang="en-US" altLang="zh-CN" sz="1400" dirty="0"/>
              <a:t>$IPT -N </a:t>
            </a:r>
            <a:r>
              <a:rPr lang="en-US" altLang="zh-CN" sz="1400" dirty="0" err="1"/>
              <a:t>spooflist</a:t>
            </a:r>
            <a:endParaRPr lang="zh-CN" altLang="zh-CN" sz="1400" dirty="0"/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ipblock</a:t>
            </a:r>
            <a:r>
              <a:rPr lang="en-US" altLang="zh-CN" sz="1400" dirty="0"/>
              <a:t> in $SPOOFIP</a:t>
            </a:r>
            <a:endParaRPr lang="zh-CN" altLang="zh-CN" sz="1400" dirty="0"/>
          </a:p>
          <a:p>
            <a:r>
              <a:rPr lang="en-US" altLang="zh-CN" sz="1400" dirty="0"/>
              <a:t>do</a:t>
            </a:r>
            <a:endParaRPr lang="zh-CN" altLang="zh-CN" sz="1400" dirty="0"/>
          </a:p>
          <a:p>
            <a:r>
              <a:rPr lang="en-US" altLang="zh-CN" sz="1400" dirty="0"/>
              <a:t>$IPT -A </a:t>
            </a:r>
            <a:r>
              <a:rPr lang="en-US" altLang="zh-CN" sz="1400" dirty="0" err="1"/>
              <a:t>spooflist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-s $</a:t>
            </a:r>
            <a:r>
              <a:rPr lang="en-US" altLang="zh-CN" sz="1400" dirty="0" err="1"/>
              <a:t>ipblock</a:t>
            </a:r>
            <a:r>
              <a:rPr lang="en-US" altLang="zh-CN" sz="1400" dirty="0"/>
              <a:t> -j LOG –log-prefix ” SPOOF List Block “</a:t>
            </a:r>
            <a:endParaRPr lang="zh-CN" altLang="zh-CN" sz="1400" dirty="0"/>
          </a:p>
          <a:p>
            <a:r>
              <a:rPr lang="en-US" altLang="zh-CN" sz="1400" dirty="0"/>
              <a:t>$IPT -A </a:t>
            </a:r>
            <a:r>
              <a:rPr lang="en-US" altLang="zh-CN" sz="1400" dirty="0" err="1"/>
              <a:t>spooflist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-s $</a:t>
            </a:r>
            <a:r>
              <a:rPr lang="en-US" altLang="zh-CN" sz="1400" dirty="0" err="1"/>
              <a:t>ipblock</a:t>
            </a:r>
            <a:r>
              <a:rPr lang="en-US" altLang="zh-CN" sz="1400" dirty="0"/>
              <a:t> -j DROP</a:t>
            </a:r>
            <a:endParaRPr lang="zh-CN" altLang="zh-CN" sz="1400" dirty="0"/>
          </a:p>
          <a:p>
            <a:r>
              <a:rPr lang="en-US" altLang="zh-CN" sz="1400" dirty="0"/>
              <a:t>done</a:t>
            </a:r>
            <a:endParaRPr lang="zh-CN" altLang="zh-CN" sz="1400" dirty="0"/>
          </a:p>
          <a:p>
            <a:r>
              <a:rPr lang="en-US" altLang="zh-CN" sz="1400" dirty="0"/>
              <a:t>$IPT -I INPUT -j </a:t>
            </a:r>
            <a:r>
              <a:rPr lang="en-US" altLang="zh-CN" sz="1400" dirty="0" err="1"/>
              <a:t>spooflist</a:t>
            </a:r>
            <a:endParaRPr lang="zh-CN" altLang="zh-CN" sz="1400" dirty="0"/>
          </a:p>
          <a:p>
            <a:r>
              <a:rPr lang="en-US" altLang="zh-CN" sz="1400" dirty="0"/>
              <a:t>$IPT -I OUTPUT -j </a:t>
            </a:r>
            <a:r>
              <a:rPr lang="en-US" altLang="zh-CN" sz="1400" dirty="0" err="1"/>
              <a:t>spooflist</a:t>
            </a:r>
            <a:endParaRPr lang="zh-CN" altLang="zh-CN" sz="1400" dirty="0"/>
          </a:p>
          <a:p>
            <a:r>
              <a:rPr lang="en-US" altLang="zh-CN" sz="1400" dirty="0"/>
              <a:t>$IPT -I FORWARD -j </a:t>
            </a:r>
            <a:r>
              <a:rPr lang="en-US" altLang="zh-CN" sz="1400" dirty="0" err="1"/>
              <a:t>spooflist</a:t>
            </a:r>
            <a:endParaRPr lang="zh-CN" altLang="zh-CN" sz="1400" dirty="0"/>
          </a:p>
          <a:p>
            <a:r>
              <a:rPr lang="en-US" altLang="zh-CN" sz="1400" dirty="0"/>
              <a:t># Allow </a:t>
            </a:r>
            <a:r>
              <a:rPr lang="en-US" altLang="zh-CN" sz="1400" dirty="0" err="1"/>
              <a:t>ssh</a:t>
            </a:r>
            <a:r>
              <a:rPr lang="en-US" altLang="zh-CN" sz="1400" dirty="0"/>
              <a:t> only from selected public </a:t>
            </a:r>
            <a:r>
              <a:rPr lang="en-US" altLang="zh-CN" sz="1400" dirty="0" err="1"/>
              <a:t>ips</a:t>
            </a:r>
            <a:endParaRPr lang="zh-CN" altLang="zh-CN" sz="1400" dirty="0"/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in ${PUB_SSH_ONLY}</a:t>
            </a:r>
            <a:endParaRPr lang="zh-CN" altLang="zh-CN" sz="1400" dirty="0"/>
          </a:p>
          <a:p>
            <a:r>
              <a:rPr lang="en-US" altLang="zh-CN" sz="1400" dirty="0"/>
              <a:t>do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-s ${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-d ${SERVER_IP} –destination-port 22 -j ACCEPT</a:t>
            </a:r>
            <a:endParaRPr lang="zh-CN" altLang="zh-CN" sz="1400" dirty="0"/>
          </a:p>
          <a:p>
            <a:r>
              <a:rPr lang="en-US" altLang="zh-CN" sz="1400" dirty="0"/>
              <a:t>$IPT -A OUTPUT -o ${PUB_IF} -d ${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-s ${SERVER_IP} –sport 22 -j ACCEPT</a:t>
            </a:r>
            <a:endParaRPr lang="zh-CN" altLang="zh-CN" sz="1400" dirty="0"/>
          </a:p>
          <a:p>
            <a:r>
              <a:rPr lang="en-US" altLang="zh-CN" sz="1400" dirty="0"/>
              <a:t>done</a:t>
            </a:r>
            <a:endParaRPr lang="zh-CN" altLang="zh-CN" sz="1400" dirty="0"/>
          </a:p>
          <a:p>
            <a:r>
              <a:rPr lang="en-US" altLang="zh-CN" sz="1400" dirty="0"/>
              <a:t># allow incoming ICMP ping pong stuff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-type 8 -s 0/0 -m state –state NEW,ESTABLISHED,RELATED -m limit –limit 30/sec  -j ACCEPT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-type 0 -d 0/0 -m state –state ESTABLISHED,RELATED -j ACCEPT</a:t>
            </a:r>
            <a:endParaRPr lang="zh-CN" altLang="zh-CN" sz="1400" dirty="0"/>
          </a:p>
          <a:p>
            <a:r>
              <a:rPr lang="en-US" altLang="zh-CN" sz="1400" dirty="0"/>
              <a:t># allow incoming HTTP port 80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-s 0/0 –sport 1024:65535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80 -m state –state NEW,ESTABLISHED -j ACCEPT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–sport 80 -d 0/0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1024:65535 -m state –state ESTABLISHED -j ACCEPT</a:t>
            </a:r>
            <a:endParaRPr lang="zh-CN" altLang="zh-CN" sz="1400" dirty="0"/>
          </a:p>
          <a:p>
            <a:r>
              <a:rPr lang="en-US" altLang="zh-CN" sz="1400" dirty="0"/>
              <a:t># allow outgoing </a:t>
            </a:r>
            <a:r>
              <a:rPr lang="en-US" altLang="zh-CN" sz="1400" dirty="0" err="1"/>
              <a:t>ntp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udp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123 -m state –state NEW,ESTABLISHED -j ACCEPT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udp</a:t>
            </a:r>
            <a:r>
              <a:rPr lang="en-US" altLang="zh-CN" sz="1400" dirty="0"/>
              <a:t> –sport 123 -m state –state ESTABLISHED -j ACCEPT</a:t>
            </a:r>
            <a:endParaRPr lang="zh-CN" altLang="zh-CN" sz="1400" dirty="0"/>
          </a:p>
          <a:p>
            <a:r>
              <a:rPr lang="en-US" altLang="zh-CN" sz="1400" dirty="0"/>
              <a:t># allow outgoing smtp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25 -m state –state NEW,ESTABLISHED -j ACCEPT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–sport 25 -m state –state ESTABLISHED -j ACCEPT</a:t>
            </a:r>
            <a:endParaRPr lang="zh-CN" altLang="zh-CN" sz="1400" dirty="0"/>
          </a:p>
          <a:p>
            <a:r>
              <a:rPr lang="en-US" altLang="zh-CN" sz="1400" dirty="0"/>
              <a:t>### add your other rules here ####</a:t>
            </a:r>
            <a:endParaRPr lang="zh-CN" altLang="zh-CN" sz="1400" dirty="0"/>
          </a:p>
          <a:p>
            <a:r>
              <a:rPr lang="en-US" altLang="zh-CN" sz="1400" dirty="0"/>
              <a:t>#######################</a:t>
            </a:r>
            <a:endParaRPr lang="zh-CN" altLang="zh-CN" sz="1400" dirty="0"/>
          </a:p>
          <a:p>
            <a:r>
              <a:rPr lang="en-US" altLang="zh-CN" sz="1400" dirty="0"/>
              <a:t># drop and log everything else</a:t>
            </a:r>
            <a:endParaRPr lang="zh-CN" altLang="zh-CN" sz="1400" dirty="0"/>
          </a:p>
          <a:p>
            <a:r>
              <a:rPr lang="en-US" altLang="zh-CN" sz="1400" dirty="0"/>
              <a:t>$IPT -A INPUT -m limit –limit 5/m –limit-burst 7 -j LOG –log-prefix ” DEFAULT DROP “</a:t>
            </a:r>
            <a:endParaRPr lang="zh-CN" altLang="zh-CN" sz="1400" dirty="0"/>
          </a:p>
          <a:p>
            <a:r>
              <a:rPr lang="en-US" altLang="zh-CN" sz="1400" dirty="0"/>
              <a:t>$IPT -A INPUT -j DROP</a:t>
            </a:r>
            <a:endParaRPr lang="zh-CN" altLang="zh-CN" sz="1400" dirty="0"/>
          </a:p>
          <a:p>
            <a:r>
              <a:rPr lang="en-US" altLang="zh-CN" sz="1400" dirty="0"/>
              <a:t>exit 0</a:t>
            </a:r>
            <a:endParaRPr lang="zh-CN" altLang="zh-CN" sz="1400" dirty="0"/>
          </a:p>
          <a:p>
            <a:pPr marL="0" indent="0"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基于</a:t>
            </a:r>
            <a:r>
              <a:rPr lang="en-US" altLang="zh-CN" b="1" dirty="0"/>
              <a:t>Iptables</a:t>
            </a:r>
            <a:r>
              <a:rPr lang="zh-CN" altLang="zh-CN" b="1" dirty="0"/>
              <a:t>防火墙的限制</a:t>
            </a:r>
            <a:endParaRPr lang="zh-CN" altLang="zh-CN" dirty="0"/>
          </a:p>
          <a:p>
            <a:r>
              <a:rPr lang="en-US" altLang="zh-CN" sz="1400" dirty="0"/>
              <a:t># Log and block spoofed </a:t>
            </a:r>
            <a:r>
              <a:rPr lang="en-US" altLang="zh-CN" sz="1400" dirty="0" err="1"/>
              <a:t>ips</a:t>
            </a:r>
            <a:endParaRPr lang="zh-CN" altLang="zh-CN" sz="1400" dirty="0"/>
          </a:p>
          <a:p>
            <a:r>
              <a:rPr lang="en-US" altLang="zh-CN" sz="1400" dirty="0"/>
              <a:t>$IPT -N </a:t>
            </a:r>
            <a:r>
              <a:rPr lang="en-US" altLang="zh-CN" sz="1400" dirty="0" err="1"/>
              <a:t>spooflist</a:t>
            </a:r>
            <a:endParaRPr lang="zh-CN" altLang="zh-CN" sz="1400" dirty="0"/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ipblock</a:t>
            </a:r>
            <a:r>
              <a:rPr lang="en-US" altLang="zh-CN" sz="1400" dirty="0"/>
              <a:t> in $SPOOFIP</a:t>
            </a:r>
            <a:endParaRPr lang="zh-CN" altLang="zh-CN" sz="1400" dirty="0"/>
          </a:p>
          <a:p>
            <a:r>
              <a:rPr lang="en-US" altLang="zh-CN" sz="1400" dirty="0"/>
              <a:t>do</a:t>
            </a:r>
            <a:endParaRPr lang="zh-CN" altLang="zh-CN" sz="1400" dirty="0"/>
          </a:p>
          <a:p>
            <a:r>
              <a:rPr lang="en-US" altLang="zh-CN" sz="1400" dirty="0"/>
              <a:t>$IPT -A </a:t>
            </a:r>
            <a:r>
              <a:rPr lang="en-US" altLang="zh-CN" sz="1400" dirty="0" err="1"/>
              <a:t>spooflist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-s $</a:t>
            </a:r>
            <a:r>
              <a:rPr lang="en-US" altLang="zh-CN" sz="1400" dirty="0" err="1"/>
              <a:t>ipblock</a:t>
            </a:r>
            <a:r>
              <a:rPr lang="en-US" altLang="zh-CN" sz="1400" dirty="0"/>
              <a:t> -j LOG –log-prefix ” SPOOF List Block “</a:t>
            </a:r>
            <a:endParaRPr lang="zh-CN" altLang="zh-CN" sz="1400" dirty="0"/>
          </a:p>
          <a:p>
            <a:r>
              <a:rPr lang="en-US" altLang="zh-CN" sz="1400" dirty="0"/>
              <a:t>$IPT -A </a:t>
            </a:r>
            <a:r>
              <a:rPr lang="en-US" altLang="zh-CN" sz="1400" dirty="0" err="1"/>
              <a:t>spooflist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-s $</a:t>
            </a:r>
            <a:r>
              <a:rPr lang="en-US" altLang="zh-CN" sz="1400" dirty="0" err="1"/>
              <a:t>ipblock</a:t>
            </a:r>
            <a:r>
              <a:rPr lang="en-US" altLang="zh-CN" sz="1400" dirty="0"/>
              <a:t> -j DROP</a:t>
            </a:r>
            <a:endParaRPr lang="zh-CN" altLang="zh-CN" sz="1400" dirty="0"/>
          </a:p>
          <a:p>
            <a:r>
              <a:rPr lang="en-US" altLang="zh-CN" sz="1400" dirty="0"/>
              <a:t>done</a:t>
            </a:r>
            <a:endParaRPr lang="zh-CN" altLang="zh-CN" sz="1400" dirty="0"/>
          </a:p>
          <a:p>
            <a:r>
              <a:rPr lang="en-US" altLang="zh-CN" sz="1400" dirty="0"/>
              <a:t>$IPT -I INPUT -j </a:t>
            </a:r>
            <a:r>
              <a:rPr lang="en-US" altLang="zh-CN" sz="1400" dirty="0" err="1"/>
              <a:t>spooflist</a:t>
            </a:r>
            <a:endParaRPr lang="zh-CN" altLang="zh-CN" sz="1400" dirty="0"/>
          </a:p>
          <a:p>
            <a:r>
              <a:rPr lang="en-US" altLang="zh-CN" sz="1400" dirty="0"/>
              <a:t>$IPT -I OUTPUT -j </a:t>
            </a:r>
            <a:r>
              <a:rPr lang="en-US" altLang="zh-CN" sz="1400" dirty="0" err="1"/>
              <a:t>spooflist</a:t>
            </a:r>
            <a:endParaRPr lang="zh-CN" altLang="zh-CN" sz="1400" dirty="0"/>
          </a:p>
          <a:p>
            <a:r>
              <a:rPr lang="en-US" altLang="zh-CN" sz="1400" dirty="0"/>
              <a:t>$IPT -I FORWARD -j </a:t>
            </a:r>
            <a:r>
              <a:rPr lang="en-US" altLang="zh-CN" sz="1400" dirty="0" err="1"/>
              <a:t>spooflist</a:t>
            </a:r>
            <a:endParaRPr lang="zh-CN" altLang="zh-CN" sz="1400" dirty="0"/>
          </a:p>
          <a:p>
            <a:r>
              <a:rPr lang="en-US" altLang="zh-CN" sz="1400" dirty="0"/>
              <a:t># Allow </a:t>
            </a:r>
            <a:r>
              <a:rPr lang="en-US" altLang="zh-CN" sz="1400" dirty="0" err="1"/>
              <a:t>ssh</a:t>
            </a:r>
            <a:r>
              <a:rPr lang="en-US" altLang="zh-CN" sz="1400" dirty="0"/>
              <a:t> only from selected public </a:t>
            </a:r>
            <a:r>
              <a:rPr lang="en-US" altLang="zh-CN" sz="1400" dirty="0" err="1"/>
              <a:t>ips</a:t>
            </a:r>
            <a:endParaRPr lang="zh-CN" altLang="zh-CN" sz="1400" dirty="0"/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in ${PUB_SSH_ONLY}</a:t>
            </a:r>
            <a:endParaRPr lang="zh-CN" altLang="zh-CN" sz="1400" dirty="0"/>
          </a:p>
          <a:p>
            <a:r>
              <a:rPr lang="en-US" altLang="zh-CN" sz="1400" dirty="0"/>
              <a:t>do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-s ${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-d ${SERVER_IP} –destination-port 22 -j ACCEPT</a:t>
            </a:r>
            <a:endParaRPr lang="zh-CN" altLang="zh-CN" sz="1400" dirty="0"/>
          </a:p>
          <a:p>
            <a:r>
              <a:rPr lang="en-US" altLang="zh-CN" sz="1400" dirty="0"/>
              <a:t>$IPT -A OUTPUT -o ${PUB_IF} -d ${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-s ${SERVER_IP} –sport 22 -j ACCEPT</a:t>
            </a:r>
            <a:endParaRPr lang="zh-CN" altLang="zh-CN" sz="1400" dirty="0"/>
          </a:p>
          <a:p>
            <a:r>
              <a:rPr lang="en-US" altLang="zh-CN" sz="1400" dirty="0"/>
              <a:t>done</a:t>
            </a:r>
            <a:endParaRPr lang="zh-CN" altLang="zh-CN" sz="1400" dirty="0"/>
          </a:p>
          <a:p>
            <a:r>
              <a:rPr lang="en-US" altLang="zh-CN" sz="1400" dirty="0"/>
              <a:t># allow incoming ICMP ping pong stuff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-type 8 -s 0/0 -m state –state NEW,ESTABLISHED,RELATED -m limit –limit 30/sec  -j ACCEPT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-type 0 -d 0/0 -m state –state ESTABLISHED,RELATED -j ACCEPT</a:t>
            </a:r>
            <a:endParaRPr lang="zh-CN" altLang="zh-CN" sz="1400" dirty="0"/>
          </a:p>
          <a:p>
            <a:r>
              <a:rPr lang="en-US" altLang="zh-CN" sz="1400" dirty="0"/>
              <a:t># allow incoming HTTP port 80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-s 0/0 –sport 1024:65535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80 -m state –state NEW,ESTABLISHED -j ACCEPT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–sport 80 -d 0/0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1024:65535 -m state –state ESTABLISHED -j ACCEPT</a:t>
            </a:r>
            <a:endParaRPr lang="zh-CN" altLang="zh-CN" sz="1400" dirty="0"/>
          </a:p>
          <a:p>
            <a:r>
              <a:rPr lang="en-US" altLang="zh-CN" sz="1400" dirty="0"/>
              <a:t># allow outgoing </a:t>
            </a:r>
            <a:r>
              <a:rPr lang="en-US" altLang="zh-CN" sz="1400" dirty="0" err="1"/>
              <a:t>ntp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udp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123 -m state –state NEW,ESTABLISHED -j ACCEPT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udp</a:t>
            </a:r>
            <a:r>
              <a:rPr lang="en-US" altLang="zh-CN" sz="1400" dirty="0"/>
              <a:t> –sport 123 -m state –state ESTABLISHED -j ACCEPT</a:t>
            </a:r>
            <a:endParaRPr lang="zh-CN" altLang="zh-CN" sz="1400" dirty="0"/>
          </a:p>
          <a:p>
            <a:r>
              <a:rPr lang="en-US" altLang="zh-CN" sz="1400" dirty="0"/>
              <a:t># allow outgoing smtp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25 -m state –state NEW,ESTABLISHED -j ACCEPT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–sport 25 -m state –state ESTABLISHED -j ACCEPT</a:t>
            </a:r>
            <a:endParaRPr lang="zh-CN" altLang="zh-CN" sz="1400" dirty="0"/>
          </a:p>
          <a:p>
            <a:r>
              <a:rPr lang="en-US" altLang="zh-CN" sz="1400" dirty="0"/>
              <a:t>### add your other rules here ####</a:t>
            </a:r>
            <a:endParaRPr lang="zh-CN" altLang="zh-CN" sz="1400" dirty="0"/>
          </a:p>
          <a:p>
            <a:r>
              <a:rPr lang="en-US" altLang="zh-CN" sz="1400" dirty="0"/>
              <a:t>#######################</a:t>
            </a:r>
            <a:endParaRPr lang="zh-CN" altLang="zh-CN" sz="1400" dirty="0"/>
          </a:p>
          <a:p>
            <a:r>
              <a:rPr lang="en-US" altLang="zh-CN" sz="1400" dirty="0"/>
              <a:t># drop and log everything else</a:t>
            </a:r>
            <a:endParaRPr lang="zh-CN" altLang="zh-CN" sz="1400" dirty="0"/>
          </a:p>
          <a:p>
            <a:r>
              <a:rPr lang="en-US" altLang="zh-CN" sz="1400" dirty="0"/>
              <a:t>$IPT -A INPUT -m limit –limit 5/m –limit-burst 7 -j LOG –log-prefix ” DEFAULT DROP “</a:t>
            </a:r>
            <a:endParaRPr lang="zh-CN" altLang="zh-CN" sz="1400" dirty="0"/>
          </a:p>
          <a:p>
            <a:r>
              <a:rPr lang="en-US" altLang="zh-CN" sz="1400" dirty="0"/>
              <a:t>$IPT -A INPUT -j DROP</a:t>
            </a:r>
            <a:endParaRPr lang="zh-CN" altLang="zh-CN" sz="1400" dirty="0"/>
          </a:p>
          <a:p>
            <a:r>
              <a:rPr lang="en-US" altLang="zh-CN" sz="1400" dirty="0"/>
              <a:t>exit 0</a:t>
            </a:r>
            <a:endParaRPr lang="zh-CN" altLang="zh-CN" sz="1400" dirty="0"/>
          </a:p>
          <a:p>
            <a:pPr marL="0" indent="0"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505295"/>
            <a:ext cx="10972800" cy="490066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br>
              <a:rPr lang="zh-CN" altLang="en-US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b="1" dirty="0"/>
              <a:t>授权设置</a:t>
            </a:r>
            <a:endParaRPr lang="en-US" altLang="zh-CN" b="1" dirty="0"/>
          </a:p>
          <a:p>
            <a:r>
              <a:rPr lang="zh-CN" altLang="en-US" sz="1600" dirty="0"/>
              <a:t>严格控制</a:t>
            </a:r>
            <a:r>
              <a:rPr lang="en-US" altLang="zh-CN" sz="1600" dirty="0"/>
              <a:t>Apache</a:t>
            </a:r>
            <a:r>
              <a:rPr lang="zh-CN" altLang="en-US" sz="1600" dirty="0"/>
              <a:t>主目录的访问权限，非超级用户不能修改该目录中的内容</a:t>
            </a:r>
          </a:p>
          <a:p>
            <a:r>
              <a:rPr lang="en-US" altLang="zh-CN" sz="1600" dirty="0"/>
              <a:t>Apache </a:t>
            </a:r>
            <a:r>
              <a:rPr lang="zh-CN" altLang="en-US" sz="1600" dirty="0"/>
              <a:t>的 主目录对应于 </a:t>
            </a:r>
            <a:r>
              <a:rPr lang="en-US" altLang="zh-CN" sz="1600" dirty="0"/>
              <a:t>Apache Server</a:t>
            </a:r>
            <a:r>
              <a:rPr lang="zh-CN" altLang="en-US" sz="1600" dirty="0"/>
              <a:t>配置文件 </a:t>
            </a:r>
            <a:r>
              <a:rPr lang="en-US" altLang="zh-CN" sz="1600" dirty="0" err="1"/>
              <a:t>httpd.conf</a:t>
            </a:r>
            <a:r>
              <a:rPr lang="en-US" altLang="zh-CN" sz="1600" dirty="0"/>
              <a:t> </a:t>
            </a:r>
            <a:r>
              <a:rPr lang="zh-CN" altLang="en-US" sz="1600" dirty="0"/>
              <a:t>的</a:t>
            </a:r>
            <a:r>
              <a:rPr lang="en-US" altLang="zh-CN" sz="1600" dirty="0"/>
              <a:t>Server Root</a:t>
            </a:r>
            <a:r>
              <a:rPr lang="zh-CN" altLang="en-US" sz="1600" dirty="0"/>
              <a:t>控制项中应为：</a:t>
            </a: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/>
          </a:p>
          <a:p>
            <a:r>
              <a:rPr lang="zh-CN" altLang="en-US" sz="1800" dirty="0"/>
              <a:t>判定条件</a:t>
            </a:r>
          </a:p>
          <a:p>
            <a:r>
              <a:rPr lang="zh-CN" altLang="en-US" sz="1800" dirty="0"/>
              <a:t>非超级用户不能修改该目录中的内容</a:t>
            </a:r>
          </a:p>
          <a:p>
            <a:r>
              <a:rPr lang="zh-CN" altLang="en-US" sz="1800" dirty="0"/>
              <a:t>检测操作</a:t>
            </a:r>
          </a:p>
          <a:p>
            <a:r>
              <a:rPr lang="zh-CN" altLang="en-US" sz="1800" dirty="0"/>
              <a:t>尝试修改，看是否能修改</a:t>
            </a:r>
          </a:p>
          <a:p>
            <a:r>
              <a:rPr lang="zh-CN" altLang="en-US" sz="1800" dirty="0"/>
              <a:t>一般为</a:t>
            </a:r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httpd</a:t>
            </a:r>
            <a:r>
              <a:rPr lang="zh-CN" altLang="en-US" sz="1800" dirty="0"/>
              <a:t>目录，默认情况下属主为</a:t>
            </a:r>
            <a:r>
              <a:rPr lang="en-US" altLang="zh-CN" sz="1800" dirty="0" err="1"/>
              <a:t>root:root</a:t>
            </a:r>
            <a:r>
              <a:rPr lang="zh-CN" altLang="en-US" sz="1800" dirty="0"/>
              <a:t>，其它用户不能修改文件，默认一般符合要求</a:t>
            </a:r>
          </a:p>
          <a:p>
            <a:r>
              <a:rPr lang="zh-CN" altLang="en-US" sz="1800" dirty="0"/>
              <a:t>严格设置配置文件和日志文件的权限，防止未授权访问。</a:t>
            </a:r>
          </a:p>
          <a:p>
            <a:r>
              <a:rPr lang="en-US" altLang="zh-CN" sz="1800" dirty="0" err="1"/>
              <a:t>chmod</a:t>
            </a:r>
            <a:r>
              <a:rPr lang="en-US" altLang="zh-CN" sz="1800" dirty="0"/>
              <a:t> 600 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httpd</a:t>
            </a:r>
            <a:r>
              <a:rPr lang="en-US" altLang="zh-CN" sz="1800" dirty="0"/>
              <a:t>/</a:t>
            </a:r>
            <a:r>
              <a:rPr lang="en-US" altLang="zh-CN" sz="1800" dirty="0" err="1"/>
              <a:t>conf</a:t>
            </a:r>
            <a:r>
              <a:rPr lang="en-US" altLang="zh-CN" sz="1800" dirty="0"/>
              <a:t>/</a:t>
            </a:r>
            <a:r>
              <a:rPr lang="en-US" altLang="zh-CN" sz="1800" dirty="0" err="1"/>
              <a:t>httpd.conf</a:t>
            </a:r>
            <a:r>
              <a:rPr lang="en-US" altLang="zh-CN" sz="1800" dirty="0"/>
              <a:t>”</a:t>
            </a:r>
            <a:r>
              <a:rPr lang="zh-CN" altLang="en-US" sz="1800" dirty="0"/>
              <a:t>设置配置文件为属主可读写，其他用户无权限。</a:t>
            </a:r>
          </a:p>
          <a:p>
            <a:r>
              <a:rPr lang="zh-CN" altLang="en-US" sz="1800" dirty="0"/>
              <a:t>使用命令”</a:t>
            </a:r>
            <a:r>
              <a:rPr lang="en-US" altLang="zh-CN" sz="1800" dirty="0" err="1"/>
              <a:t>chmod</a:t>
            </a:r>
            <a:r>
              <a:rPr lang="en-US" altLang="zh-CN" sz="1800" dirty="0"/>
              <a:t> 644 /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/log/</a:t>
            </a:r>
            <a:r>
              <a:rPr lang="en-US" altLang="zh-CN" sz="1800" dirty="0" err="1"/>
              <a:t>httpd</a:t>
            </a:r>
            <a:r>
              <a:rPr lang="en-US" altLang="zh-CN" sz="1800" dirty="0"/>
              <a:t>/*.log”</a:t>
            </a:r>
            <a:r>
              <a:rPr lang="zh-CN" altLang="en-US" sz="1800" dirty="0"/>
              <a:t>设置日志文件为属主可读写，其他用户只读权限。</a:t>
            </a:r>
          </a:p>
          <a:p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httpd</a:t>
            </a:r>
            <a:r>
              <a:rPr lang="en-US" altLang="zh-CN" sz="1800" dirty="0"/>
              <a:t>/</a:t>
            </a:r>
            <a:r>
              <a:rPr lang="en-US" altLang="zh-CN" sz="1800" dirty="0" err="1"/>
              <a:t>conf</a:t>
            </a:r>
            <a:r>
              <a:rPr lang="en-US" altLang="zh-CN" sz="1800" dirty="0"/>
              <a:t>/</a:t>
            </a:r>
            <a:r>
              <a:rPr lang="en-US" altLang="zh-CN" sz="1800" dirty="0" err="1"/>
              <a:t>httpd.conf</a:t>
            </a:r>
            <a:r>
              <a:rPr lang="zh-CN" altLang="en-US" sz="1800" dirty="0"/>
              <a:t>默认权限是</a:t>
            </a:r>
            <a:r>
              <a:rPr lang="en-US" altLang="zh-CN" sz="1800" dirty="0"/>
              <a:t>644</a:t>
            </a:r>
            <a:r>
              <a:rPr lang="zh-CN" altLang="en-US" sz="1800" dirty="0"/>
              <a:t>，可根据需要修改权限为</a:t>
            </a:r>
            <a:r>
              <a:rPr lang="en-US" altLang="zh-CN" sz="1800" dirty="0"/>
              <a:t>600</a:t>
            </a:r>
            <a:r>
              <a:rPr lang="zh-CN" altLang="en-US" sz="1800" dirty="0"/>
              <a:t>。</a:t>
            </a:r>
          </a:p>
          <a:p>
            <a:r>
              <a:rPr lang="en-US" altLang="zh-CN" sz="1800" dirty="0"/>
              <a:t>/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/log/</a:t>
            </a:r>
            <a:r>
              <a:rPr lang="en-US" altLang="zh-CN" sz="1800" dirty="0" err="1"/>
              <a:t>httpd</a:t>
            </a:r>
            <a:r>
              <a:rPr lang="en-US" altLang="zh-CN" sz="1800" dirty="0"/>
              <a:t>/*.log</a:t>
            </a:r>
            <a:r>
              <a:rPr lang="zh-CN" altLang="en-US" sz="1800" dirty="0"/>
              <a:t>默认权限为</a:t>
            </a:r>
            <a:r>
              <a:rPr lang="en-US" altLang="zh-CN" sz="1800" dirty="0"/>
              <a:t>644</a:t>
            </a:r>
            <a:r>
              <a:rPr lang="zh-CN" altLang="en-US" sz="1800" dirty="0"/>
              <a:t>，默认一般符合要求。</a:t>
            </a:r>
          </a:p>
          <a:p>
            <a:pPr marL="457200" lvl="1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EAF559-2D45-4553-B421-6686018BD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2043933"/>
            <a:ext cx="8291198" cy="52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基于</a:t>
            </a:r>
            <a:r>
              <a:rPr lang="en-US" altLang="zh-CN" b="1" dirty="0"/>
              <a:t>Iptables</a:t>
            </a:r>
            <a:r>
              <a:rPr lang="zh-CN" altLang="zh-CN" b="1" dirty="0"/>
              <a:t>防火墙的限制</a:t>
            </a:r>
            <a:endParaRPr lang="zh-CN" altLang="zh-CN" dirty="0"/>
          </a:p>
          <a:p>
            <a:r>
              <a:rPr lang="en-US" altLang="zh-CN" sz="1400" dirty="0"/>
              <a:t># allow incoming ICMP ping pong stuff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-type 8 -s 0/0 -m state –state NEW,ESTABLISHED,RELATED -m limit –limit 30/sec  -j ACCEPT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icmp</a:t>
            </a:r>
            <a:r>
              <a:rPr lang="en-US" altLang="zh-CN" sz="1400" dirty="0"/>
              <a:t>-type 0 -d 0/0 -m state –state ESTABLISHED,RELATED -j ACCEPT</a:t>
            </a:r>
            <a:endParaRPr lang="zh-CN" altLang="zh-CN" sz="1400" dirty="0"/>
          </a:p>
          <a:p>
            <a:r>
              <a:rPr lang="en-US" altLang="zh-CN" sz="1400" dirty="0"/>
              <a:t># allow incoming HTTP port 80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-s 0/0 –sport 1024:65535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80 -m state –state NEW,ESTABLISHED -j ACCEPT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–sport 80 -d 0/0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1024:65535 -m state –state ESTABLISHED -j ACCEPT</a:t>
            </a:r>
            <a:endParaRPr lang="zh-CN" altLang="zh-CN" sz="1400" dirty="0"/>
          </a:p>
          <a:p>
            <a:r>
              <a:rPr lang="en-US" altLang="zh-CN" sz="1400" dirty="0"/>
              <a:t># allow outgoing </a:t>
            </a:r>
            <a:r>
              <a:rPr lang="en-US" altLang="zh-CN" sz="1400" dirty="0" err="1"/>
              <a:t>ntp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udp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123 -m state –state NEW,ESTABLISHED -j ACCEPT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udp</a:t>
            </a:r>
            <a:r>
              <a:rPr lang="en-US" altLang="zh-CN" sz="1400" dirty="0"/>
              <a:t> –sport 123 -m state –state ESTABLISHED -j ACCEPT</a:t>
            </a:r>
            <a:endParaRPr lang="zh-CN" altLang="zh-CN" sz="1400" dirty="0"/>
          </a:p>
          <a:p>
            <a:r>
              <a:rPr lang="en-US" altLang="zh-CN" sz="1400" dirty="0"/>
              <a:t># allow outgoing smtp</a:t>
            </a:r>
            <a:endParaRPr lang="zh-CN" altLang="zh-CN" sz="1400" dirty="0"/>
          </a:p>
          <a:p>
            <a:r>
              <a:rPr lang="en-US" altLang="zh-CN" sz="1400" dirty="0"/>
              <a:t>$IPT -A OUTPUT -o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</a:t>
            </a:r>
            <a:r>
              <a:rPr lang="en-US" altLang="zh-CN" sz="1400" dirty="0" err="1"/>
              <a:t>dport</a:t>
            </a:r>
            <a:r>
              <a:rPr lang="en-US" altLang="zh-CN" sz="1400" dirty="0"/>
              <a:t> 25 -m state –state NEW,ESTABLISHED -j ACCEPT</a:t>
            </a:r>
            <a:endParaRPr lang="zh-CN" altLang="zh-CN" sz="1400" dirty="0"/>
          </a:p>
          <a:p>
            <a:r>
              <a:rPr lang="en-US" altLang="zh-CN" sz="1400" dirty="0"/>
              <a:t>$IPT -A INPUT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${PUB_IF} -p 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 –sport 25 -m state –state ESTABLISHED -j ACCEPT</a:t>
            </a:r>
            <a:endParaRPr lang="zh-CN" altLang="zh-CN" sz="1400" dirty="0"/>
          </a:p>
          <a:p>
            <a:r>
              <a:rPr lang="en-US" altLang="zh-CN" sz="1400" dirty="0"/>
              <a:t>### add your other rules here ####</a:t>
            </a:r>
            <a:endParaRPr lang="zh-CN" altLang="zh-CN" sz="1400" dirty="0"/>
          </a:p>
          <a:p>
            <a:r>
              <a:rPr lang="en-US" altLang="zh-CN" sz="1400" dirty="0"/>
              <a:t>#######################</a:t>
            </a:r>
            <a:endParaRPr lang="zh-CN" altLang="zh-CN" sz="1400" dirty="0"/>
          </a:p>
          <a:p>
            <a:r>
              <a:rPr lang="en-US" altLang="zh-CN" sz="1400" dirty="0"/>
              <a:t># drop and log everything else</a:t>
            </a:r>
            <a:endParaRPr lang="zh-CN" altLang="zh-CN" sz="1400" dirty="0"/>
          </a:p>
          <a:p>
            <a:r>
              <a:rPr lang="en-US" altLang="zh-CN" sz="1400" dirty="0"/>
              <a:t>$IPT -A INPUT -m limit –limit 5/m –limit-burst 7 -j LOG –log-prefix ” DEFAULT DROP “</a:t>
            </a:r>
            <a:endParaRPr lang="zh-CN" altLang="zh-CN" sz="1400" dirty="0"/>
          </a:p>
          <a:p>
            <a:r>
              <a:rPr lang="en-US" altLang="zh-CN" sz="1400" dirty="0"/>
              <a:t>$IPT -A INPUT -j DROP</a:t>
            </a:r>
            <a:endParaRPr lang="zh-CN" altLang="zh-CN" sz="1400" dirty="0"/>
          </a:p>
          <a:p>
            <a:r>
              <a:rPr lang="en-US" altLang="zh-CN" sz="1400" dirty="0"/>
              <a:t>exit 0</a:t>
            </a:r>
            <a:endParaRPr lang="zh-CN" altLang="zh-CN" sz="1400" dirty="0"/>
          </a:p>
          <a:p>
            <a:pPr marL="0" indent="0"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控制缓冲区溢出攻击</a:t>
            </a:r>
            <a:endParaRPr lang="zh-CN" altLang="zh-CN" dirty="0"/>
          </a:p>
          <a:p>
            <a:r>
              <a:rPr lang="zh-CN" altLang="zh-CN" sz="2400" dirty="0"/>
              <a:t>编辑</a:t>
            </a:r>
            <a:r>
              <a:rPr lang="en-US" altLang="zh-CN" sz="2400" dirty="0" err="1"/>
              <a:t>nginx.conf</a:t>
            </a:r>
            <a:r>
              <a:rPr lang="zh-CN" altLang="zh-CN" sz="2400" dirty="0"/>
              <a:t>，为所有客户端设置缓冲区的大小限制。</a:t>
            </a:r>
          </a:p>
          <a:p>
            <a:r>
              <a:rPr lang="en-US" altLang="zh-CN" sz="2400" dirty="0"/>
              <a:t>vi 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</a:t>
            </a:r>
            <a:r>
              <a:rPr lang="en-US" altLang="zh-CN" sz="2400" dirty="0" err="1"/>
              <a:t>nginx</a:t>
            </a:r>
            <a:r>
              <a:rPr lang="en-US" altLang="zh-CN" sz="2400" dirty="0"/>
              <a:t>/</a:t>
            </a:r>
            <a:r>
              <a:rPr lang="en-US" altLang="zh-CN" sz="2400" dirty="0" err="1"/>
              <a:t>conf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nginx.conf</a:t>
            </a:r>
            <a:endParaRPr lang="zh-CN" altLang="zh-CN" sz="2400" dirty="0"/>
          </a:p>
          <a:p>
            <a:r>
              <a:rPr lang="zh-CN" altLang="zh-CN" sz="2400" dirty="0"/>
              <a:t>编辑和设置所有客户端缓冲区的大小限制如下：</a:t>
            </a:r>
          </a:p>
          <a:p>
            <a:r>
              <a:rPr lang="en-US" altLang="zh-CN" sz="2400" dirty="0"/>
              <a:t>## Start: Size Limits &amp; Buffer Overflows ##</a:t>
            </a:r>
            <a:endParaRPr lang="zh-CN" altLang="zh-CN" sz="2400" dirty="0"/>
          </a:p>
          <a:p>
            <a:r>
              <a:rPr lang="en-US" altLang="zh-CN" sz="2400" dirty="0" err="1"/>
              <a:t>client_body_buffer_size</a:t>
            </a:r>
            <a:r>
              <a:rPr lang="en-US" altLang="zh-CN" sz="2400" dirty="0"/>
              <a:t>  1K;</a:t>
            </a:r>
            <a:endParaRPr lang="zh-CN" altLang="zh-CN" sz="2400" dirty="0"/>
          </a:p>
          <a:p>
            <a:r>
              <a:rPr lang="en-US" altLang="zh-CN" sz="2400" dirty="0" err="1"/>
              <a:t>client_header_buffer_size</a:t>
            </a:r>
            <a:r>
              <a:rPr lang="en-US" altLang="zh-CN" sz="2400" dirty="0"/>
              <a:t> 1k;</a:t>
            </a:r>
            <a:endParaRPr lang="zh-CN" altLang="zh-CN" sz="2400" dirty="0"/>
          </a:p>
          <a:p>
            <a:r>
              <a:rPr lang="en-US" altLang="zh-CN" sz="2400" dirty="0" err="1"/>
              <a:t>client_max_body_size</a:t>
            </a:r>
            <a:r>
              <a:rPr lang="en-US" altLang="zh-CN" sz="2400" dirty="0"/>
              <a:t> 1k;</a:t>
            </a:r>
            <a:endParaRPr lang="zh-CN" altLang="zh-CN" sz="2400" dirty="0"/>
          </a:p>
          <a:p>
            <a:r>
              <a:rPr lang="en-US" altLang="zh-CN" sz="2400" dirty="0" err="1"/>
              <a:t>large_client_header_buffers</a:t>
            </a:r>
            <a:r>
              <a:rPr lang="en-US" altLang="zh-CN" sz="2400" dirty="0"/>
              <a:t> 2 1k;</a:t>
            </a:r>
            <a:endParaRPr lang="zh-CN" altLang="zh-CN" sz="2400" dirty="0"/>
          </a:p>
          <a:p>
            <a:r>
              <a:rPr lang="en-US" altLang="zh-CN" sz="2400" dirty="0"/>
              <a:t>## END: Size Limits &amp; Buffer Overflows ##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16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控制缓冲区溢出攻击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解释：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800" dirty="0"/>
              <a:t>1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client_body_buffer_size</a:t>
            </a:r>
            <a:r>
              <a:rPr lang="en-US" altLang="zh-CN" sz="1800" dirty="0"/>
              <a:t> 1k-</a:t>
            </a:r>
            <a:r>
              <a:rPr lang="zh-CN" altLang="zh-CN" sz="1800" dirty="0"/>
              <a:t>（默认</a:t>
            </a:r>
            <a:r>
              <a:rPr lang="en-US" altLang="zh-CN" sz="1800" dirty="0"/>
              <a:t>8k</a:t>
            </a:r>
            <a:r>
              <a:rPr lang="zh-CN" altLang="zh-CN" sz="1800" dirty="0"/>
              <a:t>或</a:t>
            </a:r>
            <a:r>
              <a:rPr lang="en-US" altLang="zh-CN" sz="1800" dirty="0"/>
              <a:t>16k</a:t>
            </a:r>
            <a:r>
              <a:rPr lang="zh-CN" altLang="zh-CN" sz="1800" dirty="0"/>
              <a:t>）这个指令可以指定连接请求实体的缓冲区大小。如果连接请求超过缓存区指定的值，那么这些请求实体的整体或部分将尝试写入一个临时文件。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2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client_header_buffer_size</a:t>
            </a:r>
            <a:r>
              <a:rPr lang="en-US" altLang="zh-CN" sz="1800" dirty="0"/>
              <a:t> 1k-</a:t>
            </a:r>
            <a:r>
              <a:rPr lang="zh-CN" altLang="zh-CN" sz="1800" dirty="0"/>
              <a:t>指令指定客户端请求头部的缓冲区大小。绝大多数情况下一个请求头不会大于</a:t>
            </a:r>
            <a:r>
              <a:rPr lang="en-US" altLang="zh-CN" sz="1800" dirty="0"/>
              <a:t>1k</a:t>
            </a:r>
            <a:r>
              <a:rPr lang="zh-CN" altLang="zh-CN" sz="1800" dirty="0"/>
              <a:t>，不过如果有来自于</a:t>
            </a:r>
            <a:r>
              <a:rPr lang="en-US" altLang="zh-CN" sz="1800" dirty="0" err="1"/>
              <a:t>wap</a:t>
            </a:r>
            <a:r>
              <a:rPr lang="zh-CN" altLang="zh-CN" sz="1800" dirty="0"/>
              <a:t>客户端的较大的</a:t>
            </a:r>
            <a:r>
              <a:rPr lang="en-US" altLang="zh-CN" sz="1800" dirty="0"/>
              <a:t>cookie</a:t>
            </a:r>
            <a:r>
              <a:rPr lang="zh-CN" altLang="zh-CN" sz="1800" dirty="0"/>
              <a:t>它可能会大于</a:t>
            </a:r>
            <a:r>
              <a:rPr lang="en-US" altLang="zh-CN" sz="1800" dirty="0"/>
              <a:t> 1k</a:t>
            </a:r>
            <a:r>
              <a:rPr lang="zh-CN" altLang="zh-CN" sz="1800" dirty="0"/>
              <a:t>，</a:t>
            </a:r>
            <a:r>
              <a:rPr lang="en-US" altLang="zh-CN" sz="1800" dirty="0"/>
              <a:t>Nginx</a:t>
            </a:r>
            <a:r>
              <a:rPr lang="zh-CN" altLang="zh-CN" sz="1800" dirty="0"/>
              <a:t>将分配给它一个更大的缓冲区，这个值可以在</a:t>
            </a:r>
            <a:r>
              <a:rPr lang="en-US" altLang="zh-CN" sz="1800" dirty="0" err="1"/>
              <a:t>large_client_header_buffers</a:t>
            </a:r>
            <a:r>
              <a:rPr lang="zh-CN" altLang="zh-CN" sz="1800" dirty="0"/>
              <a:t>里面设置。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3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client_max_body_size</a:t>
            </a:r>
            <a:r>
              <a:rPr lang="en-US" altLang="zh-CN" sz="1800" dirty="0"/>
              <a:t> 1k-</a:t>
            </a:r>
            <a:r>
              <a:rPr lang="zh-CN" altLang="zh-CN" sz="1800" dirty="0"/>
              <a:t>指令指定允许客户端连接的最大请求实体大小，它出现在请求头部的</a:t>
            </a:r>
            <a:r>
              <a:rPr lang="en-US" altLang="zh-CN" sz="1800" dirty="0"/>
              <a:t>Content-Length</a:t>
            </a:r>
            <a:r>
              <a:rPr lang="zh-CN" altLang="zh-CN" sz="1800" dirty="0"/>
              <a:t>字段。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zh-CN" altLang="zh-CN" sz="1800" dirty="0"/>
              <a:t>如果请求大于指定的值，客户端将收到一个</a:t>
            </a:r>
            <a:r>
              <a:rPr lang="en-US" altLang="zh-CN" sz="1800" dirty="0"/>
              <a:t>”Request Entity Too Large” (413)</a:t>
            </a:r>
            <a:r>
              <a:rPr lang="zh-CN" altLang="zh-CN" sz="1800" dirty="0"/>
              <a:t>错误。记住，浏览器并不知道怎样显示这个错误。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4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large_client_header_buffers</a:t>
            </a:r>
            <a:r>
              <a:rPr lang="en-US" altLang="zh-CN" sz="1800" dirty="0"/>
              <a:t>-</a:t>
            </a:r>
            <a:r>
              <a:rPr lang="zh-CN" altLang="zh-CN" sz="1800" dirty="0"/>
              <a:t>指定客户端一些比较大的请求头使用的缓冲区数量和大小。请求字段不能大于一个缓冲区大小，如果客户端发送一个比较大的头，</a:t>
            </a:r>
            <a:r>
              <a:rPr lang="en-US" altLang="zh-CN" sz="1800" dirty="0" err="1"/>
              <a:t>nginx</a:t>
            </a:r>
            <a:r>
              <a:rPr lang="zh-CN" altLang="zh-CN" sz="1800" dirty="0"/>
              <a:t>将返回</a:t>
            </a:r>
            <a:r>
              <a:rPr lang="en-US" altLang="zh-CN" sz="1800" dirty="0"/>
              <a:t>”Request URI too large” (414)</a:t>
            </a:r>
            <a:br>
              <a:rPr lang="en-US" altLang="zh-CN" sz="1800" dirty="0"/>
            </a:br>
            <a:r>
              <a:rPr lang="zh-CN" altLang="zh-CN" sz="1800" dirty="0"/>
              <a:t>同样，请求的头部最长字段不能大于一个缓冲区，否则服务器将返回</a:t>
            </a:r>
            <a:r>
              <a:rPr lang="en-US" altLang="zh-CN" sz="1800" dirty="0"/>
              <a:t>”Bad request” (400)</a:t>
            </a:r>
            <a:r>
              <a:rPr lang="zh-CN" altLang="zh-CN" sz="1800" dirty="0"/>
              <a:t>。缓冲区只在需求时分开。默认一个缓冲区大小为操作系统中分页文件大小，通常是</a:t>
            </a:r>
            <a:r>
              <a:rPr lang="en-US" altLang="zh-CN" sz="1800" dirty="0"/>
              <a:t>4k</a:t>
            </a:r>
            <a:r>
              <a:rPr lang="zh-CN" altLang="zh-CN" sz="1800" dirty="0"/>
              <a:t>或</a:t>
            </a:r>
            <a:r>
              <a:rPr lang="en-US" altLang="zh-CN" sz="1800" dirty="0"/>
              <a:t>8k</a:t>
            </a:r>
            <a:r>
              <a:rPr lang="zh-CN" altLang="zh-CN" sz="1800" dirty="0"/>
              <a:t>，如果一个连接请求最终将状态转换为</a:t>
            </a:r>
            <a:r>
              <a:rPr lang="en-US" altLang="zh-CN" sz="1800" dirty="0"/>
              <a:t>keep- alive</a:t>
            </a:r>
            <a:r>
              <a:rPr lang="zh-CN" altLang="zh-CN" sz="1800" dirty="0"/>
              <a:t>，它所占用的缓冲区将被释放。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zh-CN" altLang="zh-CN" sz="1800" dirty="0"/>
              <a:t>你还需要控制超时来提高服务器性能并与客户端断开连接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dirty="0"/>
              <a:t>按照如下编辑：</a:t>
            </a:r>
          </a:p>
          <a:p>
            <a:r>
              <a:rPr lang="en-US" altLang="zh-CN" sz="1600" dirty="0"/>
              <a:t>## Start: Timeouts ##</a:t>
            </a:r>
            <a:endParaRPr lang="zh-CN" altLang="zh-CN" sz="1600" dirty="0"/>
          </a:p>
          <a:p>
            <a:r>
              <a:rPr lang="en-US" altLang="zh-CN" sz="1600" dirty="0" err="1"/>
              <a:t>client_body_timeout</a:t>
            </a:r>
            <a:r>
              <a:rPr lang="en-US" altLang="zh-CN" sz="1600" dirty="0"/>
              <a:t>   10;</a:t>
            </a:r>
            <a:endParaRPr lang="zh-CN" altLang="zh-CN" sz="1600" dirty="0"/>
          </a:p>
          <a:p>
            <a:r>
              <a:rPr lang="en-US" altLang="zh-CN" sz="1600" dirty="0" err="1"/>
              <a:t>client_header_timeout</a:t>
            </a:r>
            <a:r>
              <a:rPr lang="en-US" altLang="zh-CN" sz="1600" dirty="0"/>
              <a:t> 10;</a:t>
            </a:r>
            <a:endParaRPr lang="zh-CN" altLang="zh-CN" sz="1600" dirty="0"/>
          </a:p>
          <a:p>
            <a:r>
              <a:rPr lang="en-US" altLang="zh-CN" sz="1600" dirty="0" err="1"/>
              <a:t>keepalive_timeout</a:t>
            </a:r>
            <a:r>
              <a:rPr lang="en-US" altLang="zh-CN" sz="1600" dirty="0"/>
              <a:t>     5 5;</a:t>
            </a:r>
            <a:endParaRPr lang="zh-CN" altLang="zh-CN" sz="1600" dirty="0"/>
          </a:p>
          <a:p>
            <a:r>
              <a:rPr lang="en-US" altLang="zh-CN" sz="1600" dirty="0" err="1"/>
              <a:t>send_timeout</a:t>
            </a:r>
            <a:r>
              <a:rPr lang="en-US" altLang="zh-CN" sz="1600" dirty="0"/>
              <a:t>          10;</a:t>
            </a:r>
            <a:endParaRPr lang="zh-CN" altLang="zh-CN" sz="1600" dirty="0"/>
          </a:p>
          <a:p>
            <a:r>
              <a:rPr lang="en-US" altLang="zh-CN" sz="1600" dirty="0"/>
              <a:t>## End: Timeouts ##</a:t>
            </a:r>
            <a:endParaRPr lang="zh-CN" altLang="zh-CN" sz="1600" dirty="0"/>
          </a:p>
          <a:p>
            <a:r>
              <a:rPr lang="en-US" altLang="zh-CN" sz="1600" dirty="0"/>
              <a:t>1</a:t>
            </a:r>
            <a:r>
              <a:rPr lang="zh-CN" altLang="zh-CN" sz="1600" dirty="0"/>
              <a:t>、</a:t>
            </a:r>
            <a:r>
              <a:rPr lang="en-US" altLang="zh-CN" sz="1600" dirty="0" err="1"/>
              <a:t>client_body_timeout</a:t>
            </a:r>
            <a:r>
              <a:rPr lang="en-US" altLang="zh-CN" sz="1600" dirty="0"/>
              <a:t> 10;-</a:t>
            </a:r>
            <a:r>
              <a:rPr lang="zh-CN" altLang="zh-CN" sz="1600" dirty="0"/>
              <a:t>指令指定读取请求实体的超时时间。这里的超时是指一个请求实体没有进入读取步骤，如果连接超过这个时间而客户端没有任何响应，</a:t>
            </a:r>
            <a:r>
              <a:rPr lang="en-US" altLang="zh-CN" sz="1600" dirty="0"/>
              <a:t>Nginx</a:t>
            </a:r>
            <a:r>
              <a:rPr lang="zh-CN" altLang="zh-CN" sz="1600" dirty="0"/>
              <a:t>将返回一个</a:t>
            </a:r>
            <a:r>
              <a:rPr lang="en-US" altLang="zh-CN" sz="1600" dirty="0"/>
              <a:t>”Request time out” (408)</a:t>
            </a:r>
            <a:r>
              <a:rPr lang="zh-CN" altLang="zh-CN" sz="1600" dirty="0"/>
              <a:t>错误。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2</a:t>
            </a:r>
            <a:r>
              <a:rPr lang="zh-CN" altLang="zh-CN" sz="1600" dirty="0"/>
              <a:t>、</a:t>
            </a:r>
            <a:r>
              <a:rPr lang="en-US" altLang="zh-CN" sz="1600" dirty="0" err="1"/>
              <a:t>client_header_timeout</a:t>
            </a:r>
            <a:r>
              <a:rPr lang="en-US" altLang="zh-CN" sz="1600" dirty="0"/>
              <a:t> 10;-</a:t>
            </a:r>
            <a:r>
              <a:rPr lang="zh-CN" altLang="zh-CN" sz="1600" dirty="0"/>
              <a:t>指令指定读取客户端请求头标题的超时时间。这里的超时是指一个请求头没有进入读取步骤，如果连接超过这个时间而客户端没有任何响应，</a:t>
            </a:r>
            <a:r>
              <a:rPr lang="en-US" altLang="zh-CN" sz="1600" dirty="0"/>
              <a:t>Nginx</a:t>
            </a:r>
            <a:r>
              <a:rPr lang="zh-CN" altLang="zh-CN" sz="1600" dirty="0"/>
              <a:t>将返回一个</a:t>
            </a:r>
            <a:r>
              <a:rPr lang="en-US" altLang="zh-CN" sz="1600" dirty="0"/>
              <a:t>”Request time out” (408)</a:t>
            </a:r>
            <a:r>
              <a:rPr lang="zh-CN" altLang="zh-CN" sz="1600" dirty="0"/>
              <a:t>错误。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3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keepalive_timeout</a:t>
            </a:r>
            <a:r>
              <a:rPr lang="en-US" altLang="zh-CN" sz="1800" dirty="0"/>
              <a:t> 5 5; – </a:t>
            </a:r>
            <a:r>
              <a:rPr lang="zh-CN" altLang="zh-CN" sz="1800" dirty="0"/>
              <a:t>参数的第一个值指定了客户端与服务器长连接的超时时间，超过这个时间，服务器将关闭连接。参数的第二个值（可选）指定了应答头中</a:t>
            </a:r>
            <a:r>
              <a:rPr lang="en-US" altLang="zh-CN" sz="1800" dirty="0"/>
              <a:t>Keep-Alive: timeout=time</a:t>
            </a:r>
            <a:r>
              <a:rPr lang="zh-CN" altLang="zh-CN" sz="1800" dirty="0"/>
              <a:t>的</a:t>
            </a:r>
            <a:r>
              <a:rPr lang="en-US" altLang="zh-CN" sz="1800" dirty="0"/>
              <a:t>time</a:t>
            </a:r>
            <a:r>
              <a:rPr lang="zh-CN" altLang="zh-CN" sz="1800" dirty="0"/>
              <a:t>值，这个值可以使一些浏览器知道什么时候关闭连接，以便服务器不用重复关闭，如果不指定这个参数，</a:t>
            </a:r>
            <a:r>
              <a:rPr lang="en-US" altLang="zh-CN" sz="1800" dirty="0" err="1"/>
              <a:t>nginx</a:t>
            </a:r>
            <a:r>
              <a:rPr lang="zh-CN" altLang="zh-CN" sz="1800" dirty="0"/>
              <a:t>不会在应 答头中发送</a:t>
            </a:r>
            <a:r>
              <a:rPr lang="en-US" altLang="zh-CN" sz="1800" dirty="0"/>
              <a:t>Keep-Alive</a:t>
            </a:r>
            <a:r>
              <a:rPr lang="zh-CN" altLang="zh-CN" sz="1800" dirty="0"/>
              <a:t>信息。（但这并不是指怎样将一个连接</a:t>
            </a:r>
            <a:r>
              <a:rPr lang="en-US" altLang="zh-CN" sz="1800" dirty="0"/>
              <a:t>“Keep-Alive”</a:t>
            </a:r>
            <a:r>
              <a:rPr lang="zh-CN" altLang="zh-CN" sz="1800" dirty="0"/>
              <a:t>）参数的这两个值可以不相同。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4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send_timeout</a:t>
            </a:r>
            <a:r>
              <a:rPr lang="en-US" altLang="zh-CN" sz="1800" dirty="0"/>
              <a:t> 10; </a:t>
            </a:r>
            <a:r>
              <a:rPr lang="zh-CN" altLang="zh-CN" sz="1800" dirty="0"/>
              <a:t>指令指定了发送给客户端应答后的超时时间，</a:t>
            </a:r>
            <a:r>
              <a:rPr lang="en-US" altLang="zh-CN" sz="1800" dirty="0"/>
              <a:t>Timeout</a:t>
            </a:r>
            <a:r>
              <a:rPr lang="zh-CN" altLang="zh-CN" sz="1800" dirty="0"/>
              <a:t>是指没有进入完整</a:t>
            </a:r>
            <a:r>
              <a:rPr lang="en-US" altLang="zh-CN" sz="1800" dirty="0"/>
              <a:t>established</a:t>
            </a:r>
            <a:r>
              <a:rPr lang="zh-CN" altLang="zh-CN" sz="1800" dirty="0"/>
              <a:t>状态，只完成了两次握手，如果超过这个时间客户端没有任何响应，</a:t>
            </a:r>
            <a:r>
              <a:rPr lang="en-US" altLang="zh-CN" sz="1800" dirty="0" err="1"/>
              <a:t>nginx</a:t>
            </a:r>
            <a:r>
              <a:rPr lang="zh-CN" altLang="zh-CN" sz="1800" dirty="0"/>
              <a:t>将关闭连接。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控制并发连接</a:t>
            </a:r>
            <a:endParaRPr lang="zh-CN" altLang="zh-CN" dirty="0"/>
          </a:p>
          <a:p>
            <a:r>
              <a:rPr lang="zh-CN" altLang="zh-CN" sz="2000" dirty="0"/>
              <a:t>你可以使用</a:t>
            </a:r>
            <a:r>
              <a:rPr lang="en-US" altLang="zh-CN" sz="2000" dirty="0" err="1"/>
              <a:t>NginxHttpLimitZone</a:t>
            </a:r>
            <a:r>
              <a:rPr lang="zh-CN" altLang="zh-CN" sz="2000" dirty="0"/>
              <a:t>模块来限制指定的会话或者一个</a:t>
            </a:r>
            <a:r>
              <a:rPr lang="en-US" altLang="zh-CN" sz="2000" dirty="0"/>
              <a:t>IP</a:t>
            </a:r>
            <a:r>
              <a:rPr lang="zh-CN" altLang="zh-CN" sz="2000" dirty="0"/>
              <a:t>地址的特殊情况下的并发连接。编辑</a:t>
            </a:r>
            <a:r>
              <a:rPr lang="en-US" altLang="zh-CN" sz="2000" dirty="0" err="1"/>
              <a:t>nginx.conf</a:t>
            </a:r>
            <a:r>
              <a:rPr lang="en-US" altLang="zh-CN" sz="2000" dirty="0"/>
              <a:t>:</a:t>
            </a:r>
            <a:endParaRPr lang="zh-CN" altLang="zh-CN" sz="2000" dirty="0"/>
          </a:p>
          <a:p>
            <a:pPr lvl="0"/>
            <a:r>
              <a:rPr lang="en-US" altLang="zh-CN" sz="2000" dirty="0"/>
              <a:t>### Directive describes the zone, in which the session states are stored i.e. store in </a:t>
            </a:r>
            <a:r>
              <a:rPr lang="en-US" altLang="zh-CN" sz="2000" dirty="0" err="1"/>
              <a:t>slimits</a:t>
            </a:r>
            <a:r>
              <a:rPr lang="en-US" altLang="zh-CN" sz="2000" dirty="0"/>
              <a:t>. ###</a:t>
            </a:r>
            <a:endParaRPr lang="zh-CN" altLang="zh-CN" sz="2000" dirty="0"/>
          </a:p>
          <a:p>
            <a:pPr lvl="0"/>
            <a:r>
              <a:rPr lang="en-US" altLang="zh-CN" sz="2000" dirty="0"/>
              <a:t>### 1m can handle 32000 sessions with 32 bytes/session, set to 5m x 32000 session ###</a:t>
            </a:r>
            <a:endParaRPr lang="zh-CN" altLang="zh-CN" sz="2000" dirty="0"/>
          </a:p>
          <a:p>
            <a:pPr lvl="0"/>
            <a:r>
              <a:rPr lang="en-US" altLang="zh-CN" sz="2000" dirty="0" err="1"/>
              <a:t>limit_zone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slimits</a:t>
            </a:r>
            <a:r>
              <a:rPr lang="en-US" altLang="zh-CN" sz="2000" dirty="0"/>
              <a:t> $</a:t>
            </a:r>
            <a:r>
              <a:rPr lang="en-US" altLang="zh-CN" sz="2000" dirty="0" err="1"/>
              <a:t>binary_remote_addr</a:t>
            </a:r>
            <a:r>
              <a:rPr lang="en-US" altLang="zh-CN" sz="2000" dirty="0"/>
              <a:t> 5m;</a:t>
            </a:r>
            <a:endParaRPr lang="zh-CN" altLang="zh-CN" sz="2000" dirty="0"/>
          </a:p>
          <a:p>
            <a:pPr lvl="0"/>
            <a:r>
              <a:rPr lang="en-US" altLang="zh-CN" sz="2000" dirty="0"/>
              <a:t>### Control maximum number of simultaneous connections for one session i.e. ###</a:t>
            </a:r>
            <a:endParaRPr lang="zh-CN" altLang="zh-CN" sz="2000" dirty="0"/>
          </a:p>
          <a:p>
            <a:pPr lvl="0"/>
            <a:r>
              <a:rPr lang="en-US" altLang="zh-CN" sz="2000" dirty="0"/>
              <a:t>### restricts the amount of connections from a single 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address ###</a:t>
            </a:r>
            <a:endParaRPr lang="zh-CN" altLang="zh-CN" sz="2000" dirty="0"/>
          </a:p>
          <a:p>
            <a:pPr lvl="0"/>
            <a:r>
              <a:rPr lang="en-US" altLang="zh-CN" sz="2000" dirty="0" err="1"/>
              <a:t>limit_conn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slimits</a:t>
            </a:r>
            <a:r>
              <a:rPr lang="en-US" altLang="zh-CN" sz="2000" dirty="0"/>
              <a:t> 5;</a:t>
            </a:r>
            <a:endParaRPr lang="zh-CN" altLang="zh-CN" sz="2000" dirty="0"/>
          </a:p>
          <a:p>
            <a:r>
              <a:rPr lang="zh-CN" altLang="zh-CN" sz="2000" dirty="0"/>
              <a:t>上面表示限制每个远程</a:t>
            </a:r>
            <a:r>
              <a:rPr lang="en-US" altLang="zh-CN" sz="2000" dirty="0"/>
              <a:t>IP</a:t>
            </a:r>
            <a:r>
              <a:rPr lang="zh-CN" altLang="zh-CN" sz="2000" dirty="0"/>
              <a:t>地址的客户端同时打开连接不能超过</a:t>
            </a:r>
            <a:r>
              <a:rPr lang="en-US" altLang="zh-CN" sz="2000" dirty="0"/>
              <a:t>5</a:t>
            </a:r>
            <a:r>
              <a:rPr lang="zh-CN" altLang="zh-CN" sz="2000" dirty="0"/>
              <a:t>个。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7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只允许我们的域名的访问</a:t>
            </a:r>
            <a:endParaRPr lang="zh-CN" altLang="zh-CN" dirty="0"/>
          </a:p>
          <a:p>
            <a:r>
              <a:rPr lang="zh-CN" altLang="zh-CN" dirty="0"/>
              <a:t>如果机器人只是随机扫描服务器的所有域名，那拒绝这个请求。你必须允许配置的虚拟域或反向代理请求。你不必使用</a:t>
            </a:r>
            <a:r>
              <a:rPr lang="en-US" altLang="zh-CN" dirty="0"/>
              <a:t>IP</a:t>
            </a:r>
            <a:r>
              <a:rPr lang="zh-CN" altLang="zh-CN" dirty="0"/>
              <a:t>地址来拒绝。</a:t>
            </a:r>
          </a:p>
          <a:p>
            <a:r>
              <a:rPr lang="en-US" altLang="zh-CN" dirty="0"/>
              <a:t>## </a:t>
            </a:r>
            <a:r>
              <a:rPr lang="en-US" altLang="zh-CN" sz="2400" dirty="0"/>
              <a:t>Only requests to our Host are allowed i.e. nixcraft.in, images.nixcraft.in and www.nixcraft.in</a:t>
            </a:r>
            <a:endParaRPr lang="zh-CN" altLang="zh-CN" sz="2400" dirty="0"/>
          </a:p>
          <a:p>
            <a:r>
              <a:rPr lang="en-US" altLang="zh-CN" sz="2400" dirty="0"/>
              <a:t>if ($host !~ ^(nixcraft.in|www.nixcraft.in|images.nixcraft.in)$ ) {</a:t>
            </a:r>
            <a:endParaRPr lang="zh-CN" altLang="zh-CN" sz="2400" dirty="0"/>
          </a:p>
          <a:p>
            <a:r>
              <a:rPr lang="en-US" altLang="zh-CN" sz="2400" dirty="0"/>
              <a:t>return 444;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  <a:p>
            <a:r>
              <a:rPr lang="en-US" altLang="zh-CN" sz="2400" dirty="0"/>
              <a:t>##</a:t>
            </a:r>
            <a:endParaRPr lang="zh-CN" altLang="zh-CN" sz="2400" dirty="0"/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9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5042" y="908720"/>
            <a:ext cx="10972800" cy="5145435"/>
          </a:xfrm>
        </p:spPr>
        <p:txBody>
          <a:bodyPr/>
          <a:lstStyle/>
          <a:p>
            <a:r>
              <a:rPr lang="zh-CN" altLang="zh-CN" b="1" dirty="0"/>
              <a:t>限制可用的请求方法</a:t>
            </a:r>
            <a:endParaRPr lang="zh-CN" altLang="zh-CN" dirty="0"/>
          </a:p>
          <a:p>
            <a:r>
              <a:rPr lang="en-US" altLang="zh-CN" sz="1800" dirty="0"/>
              <a:t>GET</a:t>
            </a:r>
            <a:r>
              <a:rPr lang="zh-CN" altLang="zh-CN" sz="1800" dirty="0"/>
              <a:t>和</a:t>
            </a:r>
            <a:r>
              <a:rPr lang="en-US" altLang="zh-CN" sz="1800" dirty="0"/>
              <a:t>POST</a:t>
            </a:r>
            <a:r>
              <a:rPr lang="zh-CN" altLang="zh-CN" sz="1800" dirty="0"/>
              <a:t>是互联网上最常用的方法。</a:t>
            </a:r>
            <a:r>
              <a:rPr lang="en-US" altLang="zh-CN" sz="1800" dirty="0"/>
              <a:t> Web</a:t>
            </a:r>
            <a:r>
              <a:rPr lang="zh-CN" altLang="zh-CN" sz="1800" dirty="0"/>
              <a:t>服务器的方法被定义在</a:t>
            </a:r>
            <a:r>
              <a:rPr lang="en-US" altLang="zh-CN" sz="1800" dirty="0"/>
              <a:t>RFC 2616</a:t>
            </a:r>
            <a:r>
              <a:rPr lang="zh-CN" altLang="zh-CN" sz="1800" dirty="0"/>
              <a:t>。如果</a:t>
            </a:r>
            <a:r>
              <a:rPr lang="en-US" altLang="zh-CN" sz="1800" dirty="0"/>
              <a:t>Web</a:t>
            </a:r>
            <a:r>
              <a:rPr lang="zh-CN" altLang="zh-CN" sz="1800" dirty="0"/>
              <a:t>服务器不要求启用所有可用的方法，它们应该被禁用。下面的指令将过滤只允许</a:t>
            </a:r>
            <a:r>
              <a:rPr lang="en-US" altLang="zh-CN" sz="1800" dirty="0"/>
              <a:t>GET</a:t>
            </a:r>
            <a:r>
              <a:rPr lang="zh-CN" altLang="zh-CN" sz="1800" dirty="0"/>
              <a:t>，</a:t>
            </a:r>
            <a:r>
              <a:rPr lang="en-US" altLang="zh-CN" sz="1800" dirty="0"/>
              <a:t>HEAD</a:t>
            </a:r>
            <a:r>
              <a:rPr lang="zh-CN" altLang="zh-CN" sz="1800" dirty="0"/>
              <a:t>和</a:t>
            </a:r>
            <a:r>
              <a:rPr lang="en-US" altLang="zh-CN" sz="1800" dirty="0"/>
              <a:t>POST</a:t>
            </a:r>
            <a:r>
              <a:rPr lang="zh-CN" altLang="zh-CN" sz="1800" dirty="0"/>
              <a:t>方法：</a:t>
            </a:r>
          </a:p>
          <a:p>
            <a:r>
              <a:rPr lang="en-US" altLang="zh-CN" sz="1800" dirty="0"/>
              <a:t>## Only allow these request methods ##</a:t>
            </a:r>
            <a:endParaRPr lang="zh-CN" altLang="zh-CN" sz="1800" dirty="0"/>
          </a:p>
          <a:p>
            <a:r>
              <a:rPr lang="en-US" altLang="zh-CN" sz="1800" dirty="0"/>
              <a:t>if ($</a:t>
            </a:r>
            <a:r>
              <a:rPr lang="en-US" altLang="zh-CN" sz="1800" dirty="0" err="1"/>
              <a:t>request_method</a:t>
            </a:r>
            <a:r>
              <a:rPr lang="en-US" altLang="zh-CN" sz="1800" dirty="0"/>
              <a:t> !~ ^(GET|HEAD|POST)$ ) {</a:t>
            </a:r>
            <a:endParaRPr lang="zh-CN" altLang="zh-CN" sz="1800" dirty="0"/>
          </a:p>
          <a:p>
            <a:r>
              <a:rPr lang="en-US" altLang="zh-CN" sz="1800" dirty="0"/>
              <a:t>return 444;</a:t>
            </a:r>
            <a:endParaRPr lang="zh-CN" altLang="zh-CN" sz="1800" dirty="0"/>
          </a:p>
          <a:p>
            <a:r>
              <a:rPr lang="en-US" altLang="zh-CN" sz="1800" dirty="0"/>
              <a:t>}</a:t>
            </a:r>
            <a:endParaRPr lang="zh-CN" altLang="zh-CN" sz="1800" dirty="0"/>
          </a:p>
          <a:p>
            <a:r>
              <a:rPr lang="en-US" altLang="zh-CN" sz="1800" dirty="0"/>
              <a:t>## Do not accept DELETE, SEARCH and other methods ##</a:t>
            </a:r>
            <a:endParaRPr lang="zh-CN" altLang="zh-CN" sz="1800" dirty="0"/>
          </a:p>
          <a:p>
            <a:r>
              <a:rPr lang="zh-CN" altLang="zh-CN" sz="1800" dirty="0"/>
              <a:t>更多关于</a:t>
            </a:r>
            <a:r>
              <a:rPr lang="en-US" altLang="zh-CN" sz="1800" dirty="0"/>
              <a:t>HTTP</a:t>
            </a:r>
            <a:r>
              <a:rPr lang="zh-CN" altLang="zh-CN" sz="1800" dirty="0"/>
              <a:t>方法的介绍</a:t>
            </a:r>
          </a:p>
          <a:p>
            <a:pPr lvl="0"/>
            <a:r>
              <a:rPr lang="en-US" altLang="zh-CN" sz="1800" dirty="0"/>
              <a:t>GET</a:t>
            </a:r>
            <a:r>
              <a:rPr lang="zh-CN" altLang="zh-CN" sz="1800" dirty="0"/>
              <a:t>方法是用来请求，如文件</a:t>
            </a:r>
            <a:r>
              <a:rPr lang="en-US" altLang="zh-CN" sz="1800" u="sng" dirty="0">
                <a:hlinkClick r:id="rId3"/>
              </a:rPr>
              <a:t>http://www.moqifei.com/index.php</a:t>
            </a:r>
            <a:r>
              <a:rPr lang="zh-CN" altLang="zh-CN" sz="1800" dirty="0"/>
              <a:t>。</a:t>
            </a:r>
          </a:p>
          <a:p>
            <a:pPr lvl="0"/>
            <a:r>
              <a:rPr lang="en-US" altLang="zh-CN" sz="1800" dirty="0"/>
              <a:t>HEAD</a:t>
            </a:r>
            <a:r>
              <a:rPr lang="zh-CN" altLang="zh-CN" sz="1800" dirty="0"/>
              <a:t>方法是一样的，除非该服务器的</a:t>
            </a:r>
            <a:r>
              <a:rPr lang="en-US" altLang="zh-CN" sz="1800" dirty="0"/>
              <a:t>GET</a:t>
            </a:r>
            <a:r>
              <a:rPr lang="zh-CN" altLang="zh-CN" sz="1800" dirty="0"/>
              <a:t>请求无法返回消息体。</a:t>
            </a:r>
          </a:p>
          <a:p>
            <a:pPr lvl="0"/>
            <a:r>
              <a:rPr lang="en-US" altLang="zh-CN" sz="1800" dirty="0"/>
              <a:t>POST</a:t>
            </a:r>
            <a:r>
              <a:rPr lang="zh-CN" altLang="zh-CN" sz="1800" dirty="0"/>
              <a:t>方法可能涉及到很多东西，如储存或更新数据，或订购产品，或通过提交表单发送电子邮件。这通常是使用服务器端处理，如</a:t>
            </a:r>
            <a:r>
              <a:rPr lang="en-US" altLang="zh-CN" sz="1800" dirty="0"/>
              <a:t>PHP</a:t>
            </a:r>
            <a:r>
              <a:rPr lang="zh-CN" altLang="zh-CN" sz="1800" dirty="0"/>
              <a:t>，</a:t>
            </a:r>
            <a:r>
              <a:rPr lang="en-US" altLang="zh-CN" sz="1800" dirty="0"/>
              <a:t>Perl</a:t>
            </a:r>
            <a:r>
              <a:rPr lang="zh-CN" altLang="zh-CN" sz="1800" dirty="0"/>
              <a:t>和</a:t>
            </a:r>
            <a:r>
              <a:rPr lang="en-US" altLang="zh-CN" sz="1800" dirty="0"/>
              <a:t>Python</a:t>
            </a:r>
            <a:r>
              <a:rPr lang="zh-CN" altLang="zh-CN" sz="1800" dirty="0"/>
              <a:t>等脚本。如果你要上传的文件和在服务器处理数据，你必须使用这个方法。</a:t>
            </a:r>
          </a:p>
          <a:p>
            <a:endParaRPr lang="zh-CN" altLang="zh-CN" sz="2400" dirty="0"/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5042" y="908720"/>
            <a:ext cx="10972800" cy="5145435"/>
          </a:xfrm>
        </p:spPr>
        <p:txBody>
          <a:bodyPr/>
          <a:lstStyle/>
          <a:p>
            <a:r>
              <a:rPr lang="zh-CN" altLang="zh-CN" sz="2000" b="1" dirty="0"/>
              <a:t>如何拒绝一些</a:t>
            </a:r>
            <a:r>
              <a:rPr lang="en-US" altLang="zh-CN" sz="2000" b="1" dirty="0"/>
              <a:t>User-Agents</a:t>
            </a:r>
            <a:r>
              <a:rPr lang="zh-CN" altLang="zh-CN" sz="2000" b="1" dirty="0"/>
              <a:t>？</a:t>
            </a:r>
            <a:endParaRPr lang="zh-CN" altLang="zh-CN" sz="2000" dirty="0"/>
          </a:p>
          <a:p>
            <a:r>
              <a:rPr lang="zh-CN" altLang="zh-CN" sz="2000" dirty="0"/>
              <a:t>你可以很容易地阻止</a:t>
            </a:r>
            <a:r>
              <a:rPr lang="en-US" altLang="zh-CN" sz="2000" dirty="0"/>
              <a:t>User-Agents,</a:t>
            </a:r>
            <a:r>
              <a:rPr lang="zh-CN" altLang="zh-CN" sz="2000" dirty="0"/>
              <a:t>如扫描器，机器人以及滥用你服务器的垃圾邮件发送者。</a:t>
            </a:r>
          </a:p>
          <a:p>
            <a:r>
              <a:rPr lang="en-US" altLang="zh-CN" sz="2000" dirty="0"/>
              <a:t>## Block download agents ##</a:t>
            </a:r>
            <a:endParaRPr lang="zh-CN" altLang="zh-CN" sz="2000" dirty="0"/>
          </a:p>
          <a:p>
            <a:r>
              <a:rPr lang="en-US" altLang="zh-CN" sz="2000" dirty="0"/>
              <a:t>if ($</a:t>
            </a:r>
            <a:r>
              <a:rPr lang="en-US" altLang="zh-CN" sz="2000" dirty="0" err="1"/>
              <a:t>http_user_agent</a:t>
            </a:r>
            <a:r>
              <a:rPr lang="en-US" altLang="zh-CN" sz="2000" dirty="0"/>
              <a:t> ~* LWP::</a:t>
            </a:r>
            <a:r>
              <a:rPr lang="en-US" altLang="zh-CN" sz="2000" dirty="0" err="1"/>
              <a:t>Simple|BBBike|wget</a:t>
            </a:r>
            <a:r>
              <a:rPr lang="en-US" altLang="zh-CN" sz="2000" dirty="0"/>
              <a:t>) {</a:t>
            </a:r>
            <a:endParaRPr lang="zh-CN" altLang="zh-CN" sz="2000" dirty="0"/>
          </a:p>
          <a:p>
            <a:r>
              <a:rPr lang="en-US" altLang="zh-CN" sz="2000" dirty="0"/>
              <a:t>return 403;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  <a:p>
            <a:r>
              <a:rPr lang="en-US" altLang="zh-CN" sz="2000" dirty="0"/>
              <a:t>##</a:t>
            </a:r>
            <a:endParaRPr lang="zh-CN" altLang="zh-CN" sz="2000" dirty="0"/>
          </a:p>
          <a:p>
            <a:r>
              <a:rPr lang="zh-CN" altLang="zh-CN" sz="2000" dirty="0"/>
              <a:t>阻止</a:t>
            </a:r>
            <a:r>
              <a:rPr lang="en-US" altLang="zh-CN" sz="2000" dirty="0" err="1"/>
              <a:t>Soso</a:t>
            </a:r>
            <a:r>
              <a:rPr lang="zh-CN" altLang="zh-CN" sz="2000" dirty="0"/>
              <a:t>和有道的机器人：</a:t>
            </a:r>
          </a:p>
          <a:p>
            <a:r>
              <a:rPr lang="en-US" altLang="zh-CN" sz="2000" dirty="0"/>
              <a:t>## Block some robots ##</a:t>
            </a:r>
            <a:endParaRPr lang="zh-CN" altLang="zh-CN" sz="2000" dirty="0"/>
          </a:p>
          <a:p>
            <a:r>
              <a:rPr lang="en-US" altLang="zh-CN" sz="2000" dirty="0"/>
              <a:t>if ($</a:t>
            </a:r>
            <a:r>
              <a:rPr lang="en-US" altLang="zh-CN" sz="2000" dirty="0" err="1"/>
              <a:t>http_user_agent</a:t>
            </a:r>
            <a:r>
              <a:rPr lang="en-US" altLang="zh-CN" sz="2000" dirty="0"/>
              <a:t> ~* </a:t>
            </a:r>
            <a:r>
              <a:rPr lang="en-US" altLang="zh-CN" sz="2000" dirty="0" err="1"/>
              <a:t>Sosospider|YodaoBot</a:t>
            </a:r>
            <a:r>
              <a:rPr lang="en-US" altLang="zh-CN" sz="2000" dirty="0"/>
              <a:t>) {</a:t>
            </a:r>
            <a:endParaRPr lang="zh-CN" altLang="zh-CN" sz="2000" dirty="0"/>
          </a:p>
          <a:p>
            <a:r>
              <a:rPr lang="en-US" altLang="zh-CN" sz="2000" dirty="0"/>
              <a:t>return 403;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  <a:p>
            <a:endParaRPr lang="zh-CN" altLang="zh-CN" sz="2400" dirty="0"/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5042" y="908720"/>
            <a:ext cx="10972800" cy="5145435"/>
          </a:xfrm>
        </p:spPr>
        <p:txBody>
          <a:bodyPr/>
          <a:lstStyle/>
          <a:p>
            <a:r>
              <a:rPr lang="zh-CN" altLang="zh-CN" sz="1800" b="1" dirty="0"/>
              <a:t>如何防止图片盗链</a:t>
            </a:r>
            <a:endParaRPr lang="zh-CN" altLang="zh-CN" sz="1800" dirty="0"/>
          </a:p>
          <a:p>
            <a:r>
              <a:rPr lang="zh-CN" altLang="zh-CN" sz="1800" dirty="0"/>
              <a:t>图片或</a:t>
            </a:r>
            <a:r>
              <a:rPr lang="en-US" altLang="zh-CN" sz="1800" dirty="0"/>
              <a:t>HTML</a:t>
            </a:r>
            <a:r>
              <a:rPr lang="zh-CN" altLang="zh-CN" sz="1800" dirty="0"/>
              <a:t>盗链的意思是有人直接用你网站的图片地址来显示在他的网站上。最终的结果，你需要支付额外的宽带费用。这通常是在论坛和博客。我强烈建议您封锁，并阻止盗链行为。</a:t>
            </a:r>
          </a:p>
          <a:p>
            <a:r>
              <a:rPr lang="en-US" altLang="zh-CN" sz="1800" dirty="0"/>
              <a:t># Stop deep linking or hot linking</a:t>
            </a:r>
            <a:endParaRPr lang="zh-CN" altLang="zh-CN" sz="1800" dirty="0"/>
          </a:p>
          <a:p>
            <a:r>
              <a:rPr lang="en-US" altLang="zh-CN" sz="1800" dirty="0"/>
              <a:t>location /images/ {</a:t>
            </a:r>
            <a:endParaRPr lang="zh-CN" altLang="zh-CN" sz="1800" dirty="0"/>
          </a:p>
          <a:p>
            <a:r>
              <a:rPr lang="en-US" altLang="zh-CN" sz="1800" dirty="0" err="1"/>
              <a:t>valid_referers</a:t>
            </a:r>
            <a:r>
              <a:rPr lang="en-US" altLang="zh-CN" sz="1800" dirty="0"/>
              <a:t> none blocked www.example.com example.com;</a:t>
            </a:r>
            <a:endParaRPr lang="zh-CN" altLang="zh-CN" sz="1800" dirty="0"/>
          </a:p>
          <a:p>
            <a:r>
              <a:rPr lang="en-US" altLang="zh-CN" sz="1800" dirty="0"/>
              <a:t>if ($</a:t>
            </a:r>
            <a:r>
              <a:rPr lang="en-US" altLang="zh-CN" sz="1800" dirty="0" err="1"/>
              <a:t>invalid_referer</a:t>
            </a:r>
            <a:r>
              <a:rPr lang="en-US" altLang="zh-CN" sz="1800" dirty="0"/>
              <a:t>) {</a:t>
            </a:r>
            <a:endParaRPr lang="zh-CN" altLang="zh-CN" sz="1800" dirty="0"/>
          </a:p>
          <a:p>
            <a:r>
              <a:rPr lang="en-US" altLang="zh-CN" sz="1800" dirty="0"/>
              <a:t>return   403;</a:t>
            </a:r>
            <a:endParaRPr lang="zh-CN" altLang="zh-CN" sz="1800" dirty="0"/>
          </a:p>
          <a:p>
            <a:r>
              <a:rPr lang="en-US" altLang="zh-CN" sz="1800" dirty="0"/>
              <a:t>}</a:t>
            </a:r>
            <a:endParaRPr lang="zh-CN" altLang="zh-CN" sz="1800" dirty="0"/>
          </a:p>
          <a:p>
            <a:r>
              <a:rPr lang="en-US" altLang="zh-CN" sz="1800" dirty="0"/>
              <a:t>}</a:t>
            </a:r>
            <a:endParaRPr lang="zh-CN" altLang="zh-CN" sz="1800" dirty="0"/>
          </a:p>
          <a:p>
            <a:r>
              <a:rPr lang="zh-CN" altLang="zh-CN" sz="1800" dirty="0"/>
              <a:t>例如：重定向并显示指定图片</a:t>
            </a:r>
          </a:p>
          <a:p>
            <a:r>
              <a:rPr lang="en-US" altLang="zh-CN" sz="1800" dirty="0" err="1"/>
              <a:t>valid_referers</a:t>
            </a:r>
            <a:r>
              <a:rPr lang="en-US" altLang="zh-CN" sz="1800" dirty="0"/>
              <a:t> blocked www.example.com example.com;</a:t>
            </a:r>
            <a:endParaRPr lang="zh-CN" altLang="zh-CN" sz="1800" dirty="0"/>
          </a:p>
          <a:p>
            <a:r>
              <a:rPr lang="en-US" altLang="zh-CN" sz="1800" dirty="0"/>
              <a:t>if ($</a:t>
            </a:r>
            <a:r>
              <a:rPr lang="en-US" altLang="zh-CN" sz="1800" dirty="0" err="1"/>
              <a:t>invalid_referer</a:t>
            </a:r>
            <a:r>
              <a:rPr lang="en-US" altLang="zh-CN" sz="1800" dirty="0"/>
              <a:t>) {</a:t>
            </a:r>
            <a:endParaRPr lang="zh-CN" altLang="zh-CN" sz="1800" dirty="0"/>
          </a:p>
          <a:p>
            <a:r>
              <a:rPr lang="en-US" altLang="zh-CN" sz="1800" dirty="0"/>
              <a:t>rewrite ^/images/uploads.*.(</a:t>
            </a:r>
            <a:r>
              <a:rPr lang="en-US" altLang="zh-CN" sz="1800" dirty="0" err="1"/>
              <a:t>gif|jpg|jpeg|png</a:t>
            </a:r>
            <a:r>
              <a:rPr lang="en-US" altLang="zh-CN" sz="1800" dirty="0"/>
              <a:t>)$ </a:t>
            </a:r>
            <a:r>
              <a:rPr lang="en-US" altLang="zh-CN" sz="1800" u="sng" dirty="0">
                <a:hlinkClick r:id="rId3"/>
              </a:rPr>
              <a:t>http://www.examples.com/banned.jpg</a:t>
            </a:r>
            <a:r>
              <a:rPr lang="en-US" altLang="zh-CN" sz="1800" dirty="0"/>
              <a:t> last</a:t>
            </a:r>
            <a:endParaRPr lang="zh-CN" altLang="zh-CN" sz="1800" dirty="0"/>
          </a:p>
          <a:p>
            <a:r>
              <a:rPr lang="en-US" altLang="zh-CN" sz="1800" dirty="0"/>
              <a:t>}</a:t>
            </a:r>
            <a:endParaRPr lang="zh-CN" altLang="zh-CN" sz="1800" dirty="0"/>
          </a:p>
          <a:p>
            <a:endParaRPr lang="zh-CN" altLang="zh-CN" sz="2400" dirty="0"/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9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5042" y="908720"/>
            <a:ext cx="10972800" cy="5145435"/>
          </a:xfrm>
        </p:spPr>
        <p:txBody>
          <a:bodyPr/>
          <a:lstStyle/>
          <a:p>
            <a:r>
              <a:rPr lang="zh-CN" altLang="zh-CN" b="1" dirty="0"/>
              <a:t>目录限制</a:t>
            </a:r>
            <a:endParaRPr lang="zh-CN" altLang="zh-CN" dirty="0"/>
          </a:p>
          <a:p>
            <a:r>
              <a:rPr lang="zh-CN" altLang="zh-CN" sz="2000" dirty="0"/>
              <a:t>你可以对指定的目录设置访问权限。所有的网站目录应该一一的配置，只允许必须的目录访问权限。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zh-CN" sz="2000" b="1" dirty="0"/>
              <a:t>通过</a:t>
            </a:r>
            <a:r>
              <a:rPr lang="en-US" altLang="zh-CN" sz="2000" b="1" dirty="0"/>
              <a:t>IP</a:t>
            </a:r>
            <a:r>
              <a:rPr lang="zh-CN" altLang="zh-CN" sz="2000" b="1" dirty="0"/>
              <a:t>地址限制访问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zh-CN" sz="2000" dirty="0"/>
              <a:t>你可以通过</a:t>
            </a:r>
            <a:r>
              <a:rPr lang="en-US" altLang="zh-CN" sz="2000" dirty="0"/>
              <a:t>IP</a:t>
            </a:r>
            <a:r>
              <a:rPr lang="zh-CN" altLang="zh-CN" sz="2000" dirty="0"/>
              <a:t>地址来限制访问目录</a:t>
            </a:r>
            <a:r>
              <a:rPr lang="en-US" altLang="zh-CN" sz="2000" dirty="0"/>
              <a:t>/admin/:</a:t>
            </a:r>
            <a:endParaRPr lang="zh-CN" altLang="zh-CN" sz="2000" dirty="0"/>
          </a:p>
          <a:p>
            <a:r>
              <a:rPr lang="en-US" altLang="zh-CN" sz="2000" dirty="0"/>
              <a:t>location /docs/ {</a:t>
            </a:r>
            <a:endParaRPr lang="zh-CN" altLang="zh-CN" sz="2000" dirty="0"/>
          </a:p>
          <a:p>
            <a:r>
              <a:rPr lang="en-US" altLang="zh-CN" sz="2000" dirty="0"/>
              <a:t>## block one workstation</a:t>
            </a:r>
            <a:endParaRPr lang="zh-CN" altLang="zh-CN" sz="2000" dirty="0"/>
          </a:p>
          <a:p>
            <a:r>
              <a:rPr lang="en-US" altLang="zh-CN" sz="2000" dirty="0"/>
              <a:t>deny    192.168.1.1;</a:t>
            </a:r>
            <a:endParaRPr lang="zh-CN" altLang="zh-CN" sz="2000" dirty="0"/>
          </a:p>
          <a:p>
            <a:r>
              <a:rPr lang="en-US" altLang="zh-CN" sz="2000" dirty="0"/>
              <a:t>## allow anyone in 192.168.1.0/24</a:t>
            </a:r>
            <a:endParaRPr lang="zh-CN" altLang="zh-CN" sz="2000" dirty="0"/>
          </a:p>
          <a:p>
            <a:r>
              <a:rPr lang="en-US" altLang="zh-CN" sz="2000" dirty="0"/>
              <a:t>allow   192.168.1.0/24;</a:t>
            </a:r>
            <a:endParaRPr lang="zh-CN" altLang="zh-CN" sz="2000" dirty="0"/>
          </a:p>
          <a:p>
            <a:r>
              <a:rPr lang="en-US" altLang="zh-CN" sz="2000" dirty="0"/>
              <a:t>## drop rest of the world</a:t>
            </a:r>
            <a:endParaRPr lang="zh-CN" altLang="zh-CN" sz="2000" dirty="0"/>
          </a:p>
          <a:p>
            <a:r>
              <a:rPr lang="en-US" altLang="zh-CN" sz="2000" dirty="0"/>
              <a:t>deny    all;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  <a:p>
            <a:endParaRPr lang="zh-CN" altLang="zh-CN" sz="2400" dirty="0"/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8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56437" y="462880"/>
            <a:ext cx="10972800" cy="490066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br>
              <a:rPr lang="zh-CN" altLang="en-US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b="1" dirty="0"/>
              <a:t>日志设置</a:t>
            </a:r>
            <a:endParaRPr lang="en-US" altLang="zh-CN" b="1" dirty="0"/>
          </a:p>
          <a:p>
            <a:r>
              <a:rPr lang="zh-CN" altLang="en-US" sz="1800" dirty="0"/>
              <a:t>设备应配置日志功能，对运行错误、用户访问等进行记录，记录内容包括时间，用户使用的 </a:t>
            </a:r>
            <a:r>
              <a:rPr lang="en-US" altLang="zh-CN" sz="1800" dirty="0"/>
              <a:t>IP </a:t>
            </a:r>
            <a:r>
              <a:rPr lang="zh-CN" altLang="en-US" sz="1800" dirty="0"/>
              <a:t>地址等内容。</a:t>
            </a:r>
          </a:p>
          <a:p>
            <a:r>
              <a:rPr lang="zh-CN" altLang="en-US" sz="1800" dirty="0"/>
              <a:t>编辑 </a:t>
            </a:r>
            <a:r>
              <a:rPr lang="en-US" altLang="zh-CN" sz="1800" dirty="0" err="1"/>
              <a:t>httpd.conf</a:t>
            </a:r>
            <a:r>
              <a:rPr lang="en-US" altLang="zh-CN" sz="1800" dirty="0"/>
              <a:t> </a:t>
            </a:r>
            <a:r>
              <a:rPr lang="zh-CN" altLang="en-US" sz="1800" dirty="0"/>
              <a:t>配置文件，设置日志记录文件、记录内容、记录 格式。　　其中，错误日志：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600" dirty="0" err="1"/>
              <a:t>ErrorLog</a:t>
            </a:r>
            <a:r>
              <a:rPr lang="en-US" altLang="zh-CN" sz="1600" dirty="0"/>
              <a:t> </a:t>
            </a:r>
            <a:r>
              <a:rPr lang="zh-CN" altLang="en-US" sz="1600" dirty="0"/>
              <a:t>指令设置错误日志文件名和位置。错误日志是最重要的 日志文件，</a:t>
            </a:r>
          </a:p>
          <a:p>
            <a:r>
              <a:rPr lang="en-US" altLang="zh-CN" sz="1600" dirty="0"/>
              <a:t>Apache </a:t>
            </a:r>
            <a:r>
              <a:rPr lang="en-US" altLang="zh-CN" sz="1600" dirty="0" err="1"/>
              <a:t>httpd</a:t>
            </a:r>
            <a:r>
              <a:rPr lang="en-US" altLang="zh-CN" sz="1600" dirty="0"/>
              <a:t> </a:t>
            </a:r>
            <a:r>
              <a:rPr lang="zh-CN" altLang="en-US" sz="1600" dirty="0"/>
              <a:t>将在这个文件中存放诊断信息和处理请 求中出现的错误。</a:t>
            </a:r>
          </a:p>
          <a:p>
            <a:r>
              <a:rPr lang="zh-CN" altLang="en-US" sz="1600" dirty="0"/>
              <a:t>若要将错误日志送到 </a:t>
            </a:r>
            <a:r>
              <a:rPr lang="en-US" altLang="zh-CN" sz="1600" dirty="0"/>
              <a:t>Syslog</a:t>
            </a:r>
            <a:r>
              <a:rPr lang="zh-CN" altLang="en-US" sz="1600" dirty="0"/>
              <a:t>，则设置： </a:t>
            </a:r>
            <a:r>
              <a:rPr lang="en-US" altLang="zh-CN" sz="1600" dirty="0" err="1"/>
              <a:t>ErrorLog</a:t>
            </a:r>
            <a:r>
              <a:rPr lang="en-US" altLang="zh-CN" sz="1600" dirty="0"/>
              <a:t> syslog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 err="1"/>
              <a:t>CustomLog</a:t>
            </a:r>
            <a:r>
              <a:rPr lang="en-US" altLang="zh-CN" sz="1600" dirty="0"/>
              <a:t> </a:t>
            </a:r>
            <a:r>
              <a:rPr lang="zh-CN" altLang="en-US" sz="1600" dirty="0"/>
              <a:t>指令指定了保存日志文件的具体位置以及日志的格式。访问日志中会记录服务器所处理的所有请求。</a:t>
            </a:r>
          </a:p>
          <a:p>
            <a:r>
              <a:rPr lang="en-US" altLang="zh-CN" sz="1600" dirty="0" err="1"/>
              <a:t>LogFormat</a:t>
            </a:r>
            <a:r>
              <a:rPr lang="en-US" altLang="zh-CN" sz="1600" dirty="0"/>
              <a:t> </a:t>
            </a:r>
            <a:r>
              <a:rPr lang="zh-CN" altLang="en-US" sz="1600" dirty="0"/>
              <a:t>设置日志格式，建议设置为 </a:t>
            </a:r>
            <a:r>
              <a:rPr lang="en-US" altLang="zh-CN" sz="1600" dirty="0"/>
              <a:t>combined </a:t>
            </a:r>
            <a:r>
              <a:rPr lang="zh-CN" altLang="en-US" sz="1600" dirty="0"/>
              <a:t>格式。</a:t>
            </a:r>
          </a:p>
          <a:p>
            <a:r>
              <a:rPr lang="en-US" altLang="zh-CN" sz="1600" dirty="0" err="1"/>
              <a:t>LogLevel</a:t>
            </a:r>
            <a:r>
              <a:rPr lang="en-US" altLang="zh-CN" sz="1600" dirty="0"/>
              <a:t> </a:t>
            </a:r>
            <a:r>
              <a:rPr lang="zh-CN" altLang="en-US" sz="1600" dirty="0"/>
              <a:t>用于调整记录在错误日志中的信息的详细程度，建议设置为</a:t>
            </a:r>
            <a:r>
              <a:rPr lang="en-US" altLang="zh-CN" sz="1600" dirty="0"/>
              <a:t>notice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日志的级别，默认是</a:t>
            </a:r>
            <a:r>
              <a:rPr lang="en-US" altLang="zh-CN" sz="1600" dirty="0"/>
              <a:t>warn</a:t>
            </a:r>
            <a:r>
              <a:rPr lang="zh-CN" altLang="en-US" sz="1600" dirty="0"/>
              <a:t>，</a:t>
            </a:r>
            <a:r>
              <a:rPr lang="en-US" altLang="zh-CN" sz="1600" dirty="0"/>
              <a:t>notice</a:t>
            </a:r>
            <a:r>
              <a:rPr lang="zh-CN" altLang="en-US" sz="1600" dirty="0"/>
              <a:t>级别比较详细，在实际中由于日志会占用大量硬盘空间，一般没有设置</a:t>
            </a:r>
          </a:p>
          <a:p>
            <a:endParaRPr lang="en-US" altLang="zh-CN" sz="1800" dirty="0"/>
          </a:p>
          <a:p>
            <a:endParaRPr lang="zh-CN" altLang="en-US" sz="1800" dirty="0"/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A76248-7E71-46A5-82E1-5FA94457B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420888"/>
            <a:ext cx="823977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5042" y="908720"/>
            <a:ext cx="10972800" cy="5145435"/>
          </a:xfrm>
        </p:spPr>
        <p:txBody>
          <a:bodyPr/>
          <a:lstStyle/>
          <a:p>
            <a:r>
              <a:rPr lang="zh-CN" altLang="zh-CN" b="1" dirty="0"/>
              <a:t>通过密码保护目录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sz="2000" dirty="0"/>
              <a:t>首先创建密码文件并增加</a:t>
            </a:r>
            <a:r>
              <a:rPr lang="en-US" altLang="zh-CN" sz="2000" dirty="0"/>
              <a:t>“user”</a:t>
            </a:r>
            <a:r>
              <a:rPr lang="zh-CN" altLang="zh-CN" sz="2000" dirty="0"/>
              <a:t>用户：</a:t>
            </a:r>
          </a:p>
          <a:p>
            <a:r>
              <a:rPr lang="en-US" altLang="zh-CN" sz="2000" dirty="0" err="1"/>
              <a:t>mkdir</a:t>
            </a:r>
            <a:r>
              <a:rPr lang="en-US" altLang="zh-CN" sz="2000" dirty="0"/>
              <a:t>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</a:t>
            </a:r>
            <a:r>
              <a:rPr lang="en-US" altLang="zh-CN" sz="2000" dirty="0" err="1"/>
              <a:t>nginx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/.</a:t>
            </a:r>
            <a:r>
              <a:rPr lang="en-US" altLang="zh-CN" sz="2000" dirty="0" err="1"/>
              <a:t>htpasswd</a:t>
            </a:r>
            <a:r>
              <a:rPr lang="en-US" altLang="zh-CN" sz="2000" dirty="0"/>
              <a:t>/</a:t>
            </a:r>
            <a:endParaRPr lang="zh-CN" altLang="zh-CN" sz="2000" dirty="0"/>
          </a:p>
          <a:p>
            <a:r>
              <a:rPr lang="en-US" altLang="zh-CN" sz="2000" dirty="0" err="1"/>
              <a:t>htpasswd</a:t>
            </a:r>
            <a:r>
              <a:rPr lang="en-US" altLang="zh-CN" sz="2000" dirty="0"/>
              <a:t> -c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</a:t>
            </a:r>
            <a:r>
              <a:rPr lang="en-US" altLang="zh-CN" sz="2000" dirty="0" err="1"/>
              <a:t>nginx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/.</a:t>
            </a:r>
            <a:r>
              <a:rPr lang="en-US" altLang="zh-CN" sz="2000" dirty="0" err="1"/>
              <a:t>htpasswd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passwd</a:t>
            </a:r>
            <a:r>
              <a:rPr lang="en-US" altLang="zh-CN" sz="2000" dirty="0"/>
              <a:t> user</a:t>
            </a:r>
            <a:endParaRPr lang="zh-CN" altLang="zh-CN" sz="2000" dirty="0"/>
          </a:p>
          <a:p>
            <a:r>
              <a:rPr lang="zh-CN" altLang="zh-CN" sz="2000" dirty="0"/>
              <a:t>编辑</a:t>
            </a:r>
            <a:r>
              <a:rPr lang="en-US" altLang="zh-CN" sz="2000" dirty="0" err="1"/>
              <a:t>nginx.conf</a:t>
            </a:r>
            <a:r>
              <a:rPr lang="en-US" altLang="zh-CN" sz="2000" dirty="0"/>
              <a:t>,</a:t>
            </a:r>
            <a:r>
              <a:rPr lang="zh-CN" altLang="zh-CN" sz="2000" dirty="0"/>
              <a:t>加入需要保护的目录：</a:t>
            </a:r>
          </a:p>
          <a:p>
            <a:r>
              <a:rPr lang="en-US" altLang="zh-CN" sz="2000" dirty="0"/>
              <a:t>### Password Protect /personal-images/ and /delta/ directories ###</a:t>
            </a:r>
            <a:endParaRPr lang="zh-CN" altLang="zh-CN" sz="2000" dirty="0"/>
          </a:p>
          <a:p>
            <a:r>
              <a:rPr lang="en-US" altLang="zh-CN" sz="2000" dirty="0"/>
              <a:t>location ~ /(personal-images/.</a:t>
            </a:r>
            <a:r>
              <a:rPr lang="en-US" altLang="zh-CN" sz="2000" i="1" dirty="0"/>
              <a:t>|delta/.</a:t>
            </a:r>
            <a:r>
              <a:rPr lang="en-US" altLang="zh-CN" sz="2000" dirty="0"/>
              <a:t>) {</a:t>
            </a:r>
            <a:endParaRPr lang="zh-CN" altLang="zh-CN" sz="2000" dirty="0"/>
          </a:p>
          <a:p>
            <a:r>
              <a:rPr lang="en-US" altLang="zh-CN" sz="2000" dirty="0" err="1"/>
              <a:t>auth_basic</a:t>
            </a:r>
            <a:r>
              <a:rPr lang="en-US" altLang="zh-CN" sz="2000" dirty="0"/>
              <a:t>  “Restricted”;</a:t>
            </a:r>
            <a:endParaRPr lang="zh-CN" altLang="zh-CN" sz="2000" dirty="0"/>
          </a:p>
          <a:p>
            <a:r>
              <a:rPr lang="en-US" altLang="zh-CN" sz="2000" dirty="0" err="1"/>
              <a:t>auth_basic_user_file</a:t>
            </a:r>
            <a:r>
              <a:rPr lang="en-US" altLang="zh-CN" sz="2000" dirty="0"/>
              <a:t>   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</a:t>
            </a:r>
            <a:r>
              <a:rPr lang="en-US" altLang="zh-CN" sz="2000" dirty="0" err="1"/>
              <a:t>nginx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/.</a:t>
            </a:r>
            <a:r>
              <a:rPr lang="en-US" altLang="zh-CN" sz="2000" dirty="0" err="1"/>
              <a:t>htpasswd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passwd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  <a:p>
            <a:r>
              <a:rPr lang="zh-CN" altLang="zh-CN" sz="2000" dirty="0"/>
              <a:t>一旦密码文件已经生成，你也可以用以下的命令来增加允许访问的用户：</a:t>
            </a:r>
          </a:p>
          <a:p>
            <a:r>
              <a:rPr lang="en-US" altLang="zh-CN" sz="2000" dirty="0" err="1"/>
              <a:t>htpasswd</a:t>
            </a:r>
            <a:r>
              <a:rPr lang="en-US" altLang="zh-CN" sz="2000" dirty="0"/>
              <a:t> -s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</a:t>
            </a:r>
            <a:r>
              <a:rPr lang="en-US" altLang="zh-CN" sz="2000" dirty="0" err="1"/>
              <a:t>nginx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/.</a:t>
            </a:r>
            <a:r>
              <a:rPr lang="en-US" altLang="zh-CN" sz="2000" dirty="0" err="1"/>
              <a:t>htpasswd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passwd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userName</a:t>
            </a:r>
            <a:endParaRPr lang="zh-CN" altLang="zh-CN" sz="2000" dirty="0"/>
          </a:p>
          <a:p>
            <a:endParaRPr lang="zh-CN" altLang="zh-CN" sz="2400" dirty="0"/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5042" y="908720"/>
            <a:ext cx="10972800" cy="5145435"/>
          </a:xfrm>
        </p:spPr>
        <p:txBody>
          <a:bodyPr/>
          <a:lstStyle/>
          <a:p>
            <a:r>
              <a:rPr lang="en-US" altLang="zh-CN" sz="2400" b="1" dirty="0"/>
              <a:t>Nginx SSL</a:t>
            </a:r>
            <a:r>
              <a:rPr lang="zh-CN" altLang="zh-CN" sz="2400" b="1" dirty="0"/>
              <a:t>配置</a:t>
            </a:r>
            <a:endParaRPr lang="zh-CN" altLang="zh-CN" sz="2400" dirty="0"/>
          </a:p>
          <a:p>
            <a:r>
              <a:rPr lang="en-US" altLang="zh-CN" sz="2400" dirty="0"/>
              <a:t>HTTP</a:t>
            </a:r>
            <a:r>
              <a:rPr lang="zh-CN" altLang="zh-CN" sz="2400" dirty="0"/>
              <a:t>是一个纯文本协议，它是开放的被动监测。你应该使用</a:t>
            </a:r>
            <a:r>
              <a:rPr lang="en-US" altLang="zh-CN" sz="2400" dirty="0"/>
              <a:t>SSL</a:t>
            </a:r>
            <a:r>
              <a:rPr lang="zh-CN" altLang="zh-CN" sz="2400" dirty="0"/>
              <a:t>来加密你的用户内容。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zh-CN" sz="2400" b="1" dirty="0"/>
              <a:t>创建</a:t>
            </a:r>
            <a:r>
              <a:rPr lang="en-US" altLang="zh-CN" sz="2400" b="1" dirty="0"/>
              <a:t>SSL</a:t>
            </a:r>
            <a:r>
              <a:rPr lang="zh-CN" altLang="zh-CN" sz="2400" b="1" dirty="0"/>
              <a:t>证书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zh-CN" sz="2400" dirty="0"/>
              <a:t>执行以下命令：</a:t>
            </a:r>
          </a:p>
          <a:p>
            <a:r>
              <a:rPr lang="en-US" altLang="zh-CN" sz="2400" dirty="0"/>
              <a:t>cd 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</a:t>
            </a:r>
            <a:r>
              <a:rPr lang="en-US" altLang="zh-CN" sz="2400" dirty="0" err="1"/>
              <a:t>nginx</a:t>
            </a:r>
            <a:r>
              <a:rPr lang="en-US" altLang="zh-CN" sz="2400" dirty="0"/>
              <a:t>/</a:t>
            </a:r>
            <a:r>
              <a:rPr lang="en-US" altLang="zh-CN" sz="2400" dirty="0" err="1"/>
              <a:t>conf</a:t>
            </a:r>
            <a:endParaRPr lang="zh-CN" altLang="zh-CN" sz="2400" dirty="0"/>
          </a:p>
          <a:p>
            <a:r>
              <a:rPr lang="en-US" altLang="zh-CN" sz="2400" dirty="0" err="1"/>
              <a:t>openssl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genrsa</a:t>
            </a:r>
            <a:r>
              <a:rPr lang="en-US" altLang="zh-CN" sz="2400" dirty="0"/>
              <a:t> -des3 -out </a:t>
            </a:r>
            <a:r>
              <a:rPr lang="en-US" altLang="zh-CN" sz="2400" dirty="0" err="1"/>
              <a:t>server.key</a:t>
            </a:r>
            <a:r>
              <a:rPr lang="en-US" altLang="zh-CN" sz="2400" dirty="0"/>
              <a:t> 1024</a:t>
            </a:r>
            <a:endParaRPr lang="zh-CN" altLang="zh-CN" sz="2400" dirty="0"/>
          </a:p>
          <a:p>
            <a:r>
              <a:rPr lang="en-US" altLang="zh-CN" sz="2400" dirty="0" err="1"/>
              <a:t>openssl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req</a:t>
            </a:r>
            <a:r>
              <a:rPr lang="en-US" altLang="zh-CN" sz="2400" dirty="0"/>
              <a:t> -new -key </a:t>
            </a:r>
            <a:r>
              <a:rPr lang="en-US" altLang="zh-CN" sz="2400" dirty="0" err="1"/>
              <a:t>server.key</a:t>
            </a:r>
            <a:r>
              <a:rPr lang="en-US" altLang="zh-CN" sz="2400" dirty="0"/>
              <a:t> -out </a:t>
            </a:r>
            <a:r>
              <a:rPr lang="en-US" altLang="zh-CN" sz="2400" dirty="0" err="1"/>
              <a:t>server.csr</a:t>
            </a:r>
            <a:endParaRPr lang="zh-CN" altLang="zh-CN" sz="2400" dirty="0"/>
          </a:p>
          <a:p>
            <a:r>
              <a:rPr lang="en-US" altLang="zh-CN" sz="2400" dirty="0" err="1"/>
              <a:t>cp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server.key</a:t>
            </a:r>
            <a:r>
              <a:rPr lang="en-US" altLang="zh-CN" sz="2400" dirty="0"/>
              <a:t> server.key.org</a:t>
            </a:r>
            <a:endParaRPr lang="zh-CN" altLang="zh-CN" sz="2400" dirty="0"/>
          </a:p>
          <a:p>
            <a:r>
              <a:rPr lang="en-US" altLang="zh-CN" sz="2400" dirty="0" err="1"/>
              <a:t>openssl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rsa</a:t>
            </a:r>
            <a:r>
              <a:rPr lang="en-US" altLang="zh-CN" sz="2400" dirty="0"/>
              <a:t> -in server.key.org -out </a:t>
            </a:r>
            <a:r>
              <a:rPr lang="en-US" altLang="zh-CN" sz="2400" dirty="0" err="1"/>
              <a:t>server.key</a:t>
            </a:r>
            <a:endParaRPr lang="zh-CN" altLang="zh-CN" sz="2400" dirty="0"/>
          </a:p>
          <a:p>
            <a:r>
              <a:rPr lang="en-US" altLang="zh-CN" sz="2400" dirty="0" err="1"/>
              <a:t>openssl</a:t>
            </a:r>
            <a:r>
              <a:rPr lang="en-US" altLang="zh-CN" sz="2400" dirty="0"/>
              <a:t> x509 -</a:t>
            </a:r>
            <a:r>
              <a:rPr lang="en-US" altLang="zh-CN" sz="2400" dirty="0" err="1"/>
              <a:t>req</a:t>
            </a:r>
            <a:r>
              <a:rPr lang="en-US" altLang="zh-CN" sz="2400" dirty="0"/>
              <a:t> -days 365 -in </a:t>
            </a:r>
            <a:r>
              <a:rPr lang="en-US" altLang="zh-CN" sz="2400" dirty="0" err="1"/>
              <a:t>server.csr</a:t>
            </a:r>
            <a:r>
              <a:rPr lang="en-US" altLang="zh-CN" sz="2400" dirty="0"/>
              <a:t> -</a:t>
            </a:r>
            <a:r>
              <a:rPr lang="en-US" altLang="zh-CN" sz="2400" dirty="0" err="1"/>
              <a:t>signkey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server.key</a:t>
            </a:r>
            <a:r>
              <a:rPr lang="en-US" altLang="zh-CN" sz="2400" dirty="0"/>
              <a:t> -out server.crt</a:t>
            </a:r>
            <a:endParaRPr lang="zh-CN" altLang="zh-CN" sz="2400" dirty="0"/>
          </a:p>
          <a:p>
            <a:endParaRPr lang="zh-CN" altLang="zh-CN" sz="1400" dirty="0"/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5042" y="908720"/>
            <a:ext cx="10972800" cy="5145435"/>
          </a:xfrm>
        </p:spPr>
        <p:txBody>
          <a:bodyPr/>
          <a:lstStyle/>
          <a:p>
            <a:r>
              <a:rPr lang="en-US" altLang="zh-CN" sz="2400" b="1" dirty="0"/>
              <a:t>Nginx SSL</a:t>
            </a:r>
            <a:r>
              <a:rPr lang="zh-CN" altLang="zh-CN" sz="2400" b="1" dirty="0"/>
              <a:t>配置</a:t>
            </a:r>
            <a:endParaRPr lang="zh-CN" altLang="zh-CN" sz="2400" dirty="0"/>
          </a:p>
          <a:p>
            <a:r>
              <a:rPr lang="en-US" altLang="zh-CN" sz="2400" dirty="0"/>
              <a:t>HTTP</a:t>
            </a:r>
            <a:r>
              <a:rPr lang="zh-CN" altLang="zh-CN" sz="2400" dirty="0"/>
              <a:t>是一个纯文本协议，它是开放的被动监测。你应该使用</a:t>
            </a:r>
            <a:r>
              <a:rPr lang="en-US" altLang="zh-CN" sz="2400" dirty="0"/>
              <a:t>SSL</a:t>
            </a:r>
            <a:r>
              <a:rPr lang="zh-CN" altLang="zh-CN" sz="2400" dirty="0"/>
              <a:t>来加密你的用户内容。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zh-CN" sz="1800" dirty="0"/>
              <a:t>编辑</a:t>
            </a:r>
            <a:r>
              <a:rPr lang="en-US" altLang="zh-CN" sz="1800" dirty="0" err="1"/>
              <a:t>nginx.conf</a:t>
            </a:r>
            <a:r>
              <a:rPr lang="zh-CN" altLang="zh-CN" sz="1800" dirty="0"/>
              <a:t>并按如下来更新：</a:t>
            </a:r>
          </a:p>
          <a:p>
            <a:r>
              <a:rPr lang="en-US" altLang="zh-CN" sz="1800" dirty="0"/>
              <a:t>server {</a:t>
            </a:r>
            <a:endParaRPr lang="zh-CN" altLang="zh-CN" sz="1800" dirty="0"/>
          </a:p>
          <a:p>
            <a:r>
              <a:rPr lang="en-US" altLang="zh-CN" sz="1800" dirty="0" err="1"/>
              <a:t>server_name</a:t>
            </a:r>
            <a:r>
              <a:rPr lang="en-US" altLang="zh-CN" sz="1800" dirty="0"/>
              <a:t> example.com;</a:t>
            </a:r>
            <a:endParaRPr lang="zh-CN" altLang="zh-CN" sz="1800" dirty="0"/>
          </a:p>
          <a:p>
            <a:r>
              <a:rPr lang="en-US" altLang="zh-CN" sz="1800" dirty="0"/>
              <a:t>listen 443;</a:t>
            </a:r>
            <a:endParaRPr lang="zh-CN" altLang="zh-CN" sz="1800" dirty="0"/>
          </a:p>
          <a:p>
            <a:r>
              <a:rPr lang="en-US" altLang="zh-CN" sz="1800" dirty="0" err="1"/>
              <a:t>ssl</a:t>
            </a:r>
            <a:r>
              <a:rPr lang="en-US" altLang="zh-CN" sz="1800" dirty="0"/>
              <a:t> on;</a:t>
            </a:r>
            <a:endParaRPr lang="zh-CN" altLang="zh-CN" sz="1800" dirty="0"/>
          </a:p>
          <a:p>
            <a:r>
              <a:rPr lang="en-US" altLang="zh-CN" sz="1800" dirty="0" err="1"/>
              <a:t>ssl_certificate</a:t>
            </a:r>
            <a:r>
              <a:rPr lang="en-US" altLang="zh-CN" sz="1800" dirty="0"/>
              <a:t> 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/</a:t>
            </a:r>
            <a:r>
              <a:rPr lang="en-US" altLang="zh-CN" sz="1800" dirty="0" err="1"/>
              <a:t>conf</a:t>
            </a:r>
            <a:r>
              <a:rPr lang="en-US" altLang="zh-CN" sz="1800" dirty="0"/>
              <a:t>/server.crt;</a:t>
            </a:r>
            <a:endParaRPr lang="zh-CN" altLang="zh-CN" sz="1800" dirty="0"/>
          </a:p>
          <a:p>
            <a:r>
              <a:rPr lang="en-US" altLang="zh-CN" sz="1800" dirty="0" err="1"/>
              <a:t>ssl_certificate_key</a:t>
            </a:r>
            <a:r>
              <a:rPr lang="en-US" altLang="zh-CN" sz="1800" dirty="0"/>
              <a:t> 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/</a:t>
            </a:r>
            <a:r>
              <a:rPr lang="en-US" altLang="zh-CN" sz="1800" dirty="0" err="1"/>
              <a:t>conf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server.key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r>
              <a:rPr lang="en-US" altLang="zh-CN" sz="1800" dirty="0" err="1"/>
              <a:t>access_log</a:t>
            </a:r>
            <a:r>
              <a:rPr lang="en-US" altLang="zh-CN" sz="1800" dirty="0"/>
              <a:t> 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/logs/ssl.access.log;</a:t>
            </a:r>
            <a:endParaRPr lang="zh-CN" altLang="zh-CN" sz="1800" dirty="0"/>
          </a:p>
          <a:p>
            <a:r>
              <a:rPr lang="en-US" altLang="zh-CN" sz="1800" dirty="0" err="1"/>
              <a:t>error_log</a:t>
            </a:r>
            <a:r>
              <a:rPr lang="en-US" altLang="zh-CN" sz="1800" dirty="0"/>
              <a:t> 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/logs/ssl.error.log;</a:t>
            </a:r>
            <a:endParaRPr lang="zh-CN" altLang="zh-CN" sz="1800" dirty="0"/>
          </a:p>
          <a:p>
            <a:r>
              <a:rPr lang="en-US" altLang="zh-CN" sz="1800" dirty="0"/>
              <a:t>}</a:t>
            </a:r>
            <a:endParaRPr lang="zh-CN" altLang="zh-CN" sz="1800" dirty="0"/>
          </a:p>
          <a:p>
            <a:r>
              <a:rPr lang="zh-CN" altLang="zh-CN" sz="1800" dirty="0"/>
              <a:t>重启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:</a:t>
            </a:r>
            <a:endParaRPr lang="zh-CN" altLang="zh-CN" sz="1800" dirty="0"/>
          </a:p>
          <a:p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r>
              <a:rPr lang="en-US" altLang="zh-CN" sz="1800" dirty="0"/>
              <a:t>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 -s reload</a:t>
            </a:r>
            <a:endParaRPr lang="zh-CN" altLang="zh-CN" sz="1800" dirty="0"/>
          </a:p>
          <a:p>
            <a:endParaRPr lang="zh-CN" altLang="zh-CN" sz="1400" dirty="0"/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5042" y="908720"/>
            <a:ext cx="10972800" cy="5145435"/>
          </a:xfrm>
        </p:spPr>
        <p:txBody>
          <a:bodyPr/>
          <a:lstStyle/>
          <a:p>
            <a:r>
              <a:rPr lang="en-US" altLang="zh-CN" b="1" dirty="0"/>
              <a:t>Nginx</a:t>
            </a:r>
            <a:r>
              <a:rPr lang="zh-CN" altLang="zh-CN" b="1" dirty="0"/>
              <a:t>与</a:t>
            </a:r>
            <a:r>
              <a:rPr lang="en-US" altLang="zh-CN" b="1" dirty="0"/>
              <a:t>PHP</a:t>
            </a:r>
            <a:r>
              <a:rPr lang="zh-CN" altLang="zh-CN" b="1" dirty="0"/>
              <a:t>安全建议</a:t>
            </a:r>
            <a:endParaRPr lang="zh-CN" altLang="zh-CN" dirty="0"/>
          </a:p>
          <a:p>
            <a:r>
              <a:rPr lang="en-US" altLang="zh-CN" sz="1800" dirty="0"/>
              <a:t>PHP</a:t>
            </a:r>
            <a:r>
              <a:rPr lang="zh-CN" altLang="zh-CN" sz="1800" dirty="0"/>
              <a:t>是流行的服务器端脚本语言之一。如下编辑</a:t>
            </a:r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/php.ini</a:t>
            </a:r>
            <a:r>
              <a:rPr lang="zh-CN" altLang="zh-CN" sz="1800" dirty="0"/>
              <a:t>文件：</a:t>
            </a:r>
          </a:p>
          <a:p>
            <a:r>
              <a:rPr lang="en-US" altLang="zh-CN" sz="1800" dirty="0"/>
              <a:t># Disallow dangerous functions</a:t>
            </a:r>
            <a:endParaRPr lang="zh-CN" altLang="zh-CN" sz="1800" dirty="0"/>
          </a:p>
          <a:p>
            <a:r>
              <a:rPr lang="en-US" altLang="zh-CN" sz="1800" dirty="0" err="1"/>
              <a:t>disable_functions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phpinfo</a:t>
            </a:r>
            <a:r>
              <a:rPr lang="en-US" altLang="zh-CN" sz="1800" dirty="0"/>
              <a:t>, system, mail, exec</a:t>
            </a:r>
            <a:endParaRPr lang="zh-CN" altLang="zh-CN" sz="1800" dirty="0"/>
          </a:p>
          <a:p>
            <a:r>
              <a:rPr lang="en-US" altLang="zh-CN" sz="1800" dirty="0"/>
              <a:t>## Try to limit resources  ##</a:t>
            </a:r>
            <a:endParaRPr lang="zh-CN" altLang="zh-CN" sz="1800" dirty="0"/>
          </a:p>
          <a:p>
            <a:r>
              <a:rPr lang="en-US" altLang="zh-CN" sz="1800" dirty="0"/>
              <a:t># Maximum execution time of each script, in seconds</a:t>
            </a:r>
            <a:endParaRPr lang="zh-CN" altLang="zh-CN" sz="1800" dirty="0"/>
          </a:p>
          <a:p>
            <a:r>
              <a:rPr lang="en-US" altLang="zh-CN" sz="1800" dirty="0" err="1"/>
              <a:t>max_execution_time</a:t>
            </a:r>
            <a:r>
              <a:rPr lang="en-US" altLang="zh-CN" sz="1800" dirty="0"/>
              <a:t> = 30</a:t>
            </a:r>
            <a:endParaRPr lang="zh-CN" altLang="zh-CN" sz="1800" dirty="0"/>
          </a:p>
          <a:p>
            <a:r>
              <a:rPr lang="en-US" altLang="zh-CN" sz="1800" dirty="0"/>
              <a:t># Maximum amount of time each script may spend parsing request data</a:t>
            </a:r>
            <a:endParaRPr lang="zh-CN" altLang="zh-CN" sz="1800" dirty="0"/>
          </a:p>
          <a:p>
            <a:r>
              <a:rPr lang="en-US" altLang="zh-CN" sz="1800" dirty="0" err="1"/>
              <a:t>max_input_time</a:t>
            </a:r>
            <a:r>
              <a:rPr lang="en-US" altLang="zh-CN" sz="1800" dirty="0"/>
              <a:t> = 60</a:t>
            </a:r>
            <a:endParaRPr lang="zh-CN" altLang="zh-CN" sz="1800" dirty="0"/>
          </a:p>
          <a:p>
            <a:r>
              <a:rPr lang="en-US" altLang="zh-CN" sz="1800" dirty="0"/>
              <a:t># Maximum amount of memory a script may consume (8MB)</a:t>
            </a:r>
            <a:endParaRPr lang="zh-CN" altLang="zh-CN" sz="1800" dirty="0"/>
          </a:p>
          <a:p>
            <a:r>
              <a:rPr lang="en-US" altLang="zh-CN" sz="1800" dirty="0" err="1"/>
              <a:t>memory_limit</a:t>
            </a:r>
            <a:r>
              <a:rPr lang="en-US" altLang="zh-CN" sz="1800" dirty="0"/>
              <a:t> = 8M</a:t>
            </a:r>
            <a:endParaRPr lang="zh-CN" altLang="zh-CN" sz="1800" dirty="0"/>
          </a:p>
          <a:p>
            <a:r>
              <a:rPr lang="en-US" altLang="zh-CN" sz="1800" dirty="0"/>
              <a:t># Maximum size of POST data that PHP will accept.</a:t>
            </a:r>
            <a:endParaRPr lang="zh-CN" altLang="zh-CN" sz="1800" dirty="0"/>
          </a:p>
          <a:p>
            <a:r>
              <a:rPr lang="en-US" altLang="zh-CN" sz="1800" dirty="0" err="1"/>
              <a:t>post_max_size</a:t>
            </a:r>
            <a:r>
              <a:rPr lang="en-US" altLang="zh-CN" sz="1800" dirty="0"/>
              <a:t> = 8M</a:t>
            </a:r>
            <a:endParaRPr lang="zh-CN" altLang="zh-CN" sz="1800" dirty="0"/>
          </a:p>
          <a:p>
            <a:r>
              <a:rPr lang="en-US" altLang="zh-CN" sz="1800" dirty="0"/>
              <a:t># Whether to allow HTTP file uploads.</a:t>
            </a:r>
            <a:endParaRPr lang="zh-CN" altLang="zh-CN" sz="1800" dirty="0"/>
          </a:p>
          <a:p>
            <a:r>
              <a:rPr lang="en-US" altLang="zh-CN" sz="1800" dirty="0" err="1"/>
              <a:t>file_uploads</a:t>
            </a:r>
            <a:r>
              <a:rPr lang="en-US" altLang="zh-CN" sz="1800" dirty="0"/>
              <a:t> = Off</a:t>
            </a:r>
            <a:endParaRPr lang="zh-CN" altLang="zh-CN" sz="1800" dirty="0"/>
          </a:p>
          <a:p>
            <a:endParaRPr lang="zh-CN" altLang="zh-CN" sz="1400" dirty="0"/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5042" y="908720"/>
            <a:ext cx="10972800" cy="5145435"/>
          </a:xfrm>
        </p:spPr>
        <p:txBody>
          <a:bodyPr/>
          <a:lstStyle/>
          <a:p>
            <a:r>
              <a:rPr lang="en-US" altLang="zh-CN" b="1" dirty="0"/>
              <a:t>Nginx</a:t>
            </a:r>
            <a:r>
              <a:rPr lang="zh-CN" altLang="zh-CN" b="1" dirty="0"/>
              <a:t>与</a:t>
            </a:r>
            <a:r>
              <a:rPr lang="en-US" altLang="zh-CN" b="1" dirty="0"/>
              <a:t>PHP</a:t>
            </a:r>
            <a:r>
              <a:rPr lang="zh-CN" altLang="zh-CN" b="1" dirty="0"/>
              <a:t>安全建议</a:t>
            </a:r>
            <a:endParaRPr lang="zh-CN" altLang="zh-CN" dirty="0"/>
          </a:p>
          <a:p>
            <a:r>
              <a:rPr lang="en-US" altLang="zh-CN" sz="1800" dirty="0"/>
              <a:t># Maximum allowed size for uploaded files.</a:t>
            </a:r>
            <a:endParaRPr lang="zh-CN" altLang="zh-CN" sz="1800" dirty="0"/>
          </a:p>
          <a:p>
            <a:r>
              <a:rPr lang="en-US" altLang="zh-CN" sz="1800" dirty="0" err="1"/>
              <a:t>upload_max_filesize</a:t>
            </a:r>
            <a:r>
              <a:rPr lang="en-US" altLang="zh-CN" sz="1800" dirty="0"/>
              <a:t> = 2M</a:t>
            </a:r>
            <a:endParaRPr lang="zh-CN" altLang="zh-CN" sz="1800" dirty="0"/>
          </a:p>
          <a:p>
            <a:r>
              <a:rPr lang="en-US" altLang="zh-CN" sz="1800" dirty="0"/>
              <a:t># Do not expose PHP error messages to external users</a:t>
            </a:r>
            <a:endParaRPr lang="zh-CN" altLang="zh-CN" sz="1800" dirty="0"/>
          </a:p>
          <a:p>
            <a:r>
              <a:rPr lang="en-US" altLang="zh-CN" sz="1800" dirty="0" err="1"/>
              <a:t>display_errors</a:t>
            </a:r>
            <a:r>
              <a:rPr lang="en-US" altLang="zh-CN" sz="1800" dirty="0"/>
              <a:t> = Off</a:t>
            </a:r>
            <a:endParaRPr lang="zh-CN" altLang="zh-CN" sz="1800" dirty="0"/>
          </a:p>
          <a:p>
            <a:r>
              <a:rPr lang="en-US" altLang="zh-CN" sz="1800" dirty="0"/>
              <a:t># Turn on safe mode</a:t>
            </a:r>
            <a:endParaRPr lang="zh-CN" altLang="zh-CN" sz="1800" dirty="0"/>
          </a:p>
          <a:p>
            <a:r>
              <a:rPr lang="en-US" altLang="zh-CN" sz="1800" dirty="0" err="1"/>
              <a:t>safe_mode</a:t>
            </a:r>
            <a:r>
              <a:rPr lang="en-US" altLang="zh-CN" sz="1800" dirty="0"/>
              <a:t> = On</a:t>
            </a:r>
            <a:endParaRPr lang="zh-CN" altLang="zh-CN" sz="1800" dirty="0"/>
          </a:p>
          <a:p>
            <a:r>
              <a:rPr lang="en-US" altLang="zh-CN" sz="1800" dirty="0"/>
              <a:t># Only allow access to executables in isolated directory</a:t>
            </a:r>
            <a:endParaRPr lang="zh-CN" altLang="zh-CN" sz="1800" dirty="0"/>
          </a:p>
          <a:p>
            <a:r>
              <a:rPr lang="en-US" altLang="zh-CN" sz="1800" dirty="0" err="1"/>
              <a:t>safe_mode_exec_dir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php</a:t>
            </a:r>
            <a:r>
              <a:rPr lang="en-US" altLang="zh-CN" sz="1800" dirty="0"/>
              <a:t>-required-executables-path</a:t>
            </a:r>
            <a:endParaRPr lang="zh-CN" altLang="zh-CN" sz="1800" dirty="0"/>
          </a:p>
          <a:p>
            <a:r>
              <a:rPr lang="en-US" altLang="zh-CN" sz="1800" dirty="0"/>
              <a:t># Limit external access to PHP environment</a:t>
            </a:r>
            <a:endParaRPr lang="zh-CN" altLang="zh-CN" sz="1800" dirty="0"/>
          </a:p>
          <a:p>
            <a:r>
              <a:rPr lang="en-US" altLang="zh-CN" sz="1800" dirty="0" err="1"/>
              <a:t>safe</a:t>
            </a:r>
            <a:r>
              <a:rPr lang="en-US" altLang="zh-CN" sz="1800" i="1" dirty="0" err="1"/>
              <a:t>mode_allowed_env_vars</a:t>
            </a:r>
            <a:r>
              <a:rPr lang="en-US" altLang="zh-CN" sz="1800" i="1" dirty="0"/>
              <a:t> = PHP</a:t>
            </a:r>
            <a:endParaRPr lang="zh-CN" altLang="zh-CN" sz="1800" dirty="0"/>
          </a:p>
          <a:p>
            <a:r>
              <a:rPr lang="en-US" altLang="zh-CN" sz="1800" dirty="0"/>
              <a:t># Restrict PHP information leakage</a:t>
            </a:r>
            <a:endParaRPr lang="zh-CN" altLang="zh-CN" sz="1800" dirty="0"/>
          </a:p>
          <a:p>
            <a:r>
              <a:rPr lang="en-US" altLang="zh-CN" sz="1800" dirty="0" err="1"/>
              <a:t>expose_php</a:t>
            </a:r>
            <a:r>
              <a:rPr lang="en-US" altLang="zh-CN" sz="1800" dirty="0"/>
              <a:t> = Off</a:t>
            </a:r>
            <a:endParaRPr lang="zh-CN" altLang="zh-CN" sz="1800" dirty="0"/>
          </a:p>
          <a:p>
            <a:r>
              <a:rPr lang="en-US" altLang="zh-CN" sz="1800" dirty="0"/>
              <a:t># Log all errors</a:t>
            </a:r>
            <a:endParaRPr lang="zh-CN" altLang="zh-CN" sz="1800" dirty="0"/>
          </a:p>
          <a:p>
            <a:r>
              <a:rPr lang="en-US" altLang="zh-CN" sz="1800" dirty="0" err="1"/>
              <a:t>log_errors</a:t>
            </a:r>
            <a:r>
              <a:rPr lang="en-US" altLang="zh-CN" sz="1800" dirty="0"/>
              <a:t> = On</a:t>
            </a:r>
            <a:endParaRPr lang="zh-CN" altLang="zh-CN" sz="1800" dirty="0"/>
          </a:p>
          <a:p>
            <a:endParaRPr lang="zh-CN" altLang="zh-CN" sz="1400" dirty="0"/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5042" y="908720"/>
            <a:ext cx="10972800" cy="5145435"/>
          </a:xfrm>
        </p:spPr>
        <p:txBody>
          <a:bodyPr/>
          <a:lstStyle/>
          <a:p>
            <a:r>
              <a:rPr lang="en-US" altLang="zh-CN" b="1" dirty="0"/>
              <a:t>Nginx</a:t>
            </a:r>
            <a:r>
              <a:rPr lang="zh-CN" altLang="zh-CN" b="1" dirty="0"/>
              <a:t>与</a:t>
            </a:r>
            <a:r>
              <a:rPr lang="en-US" altLang="zh-CN" b="1" dirty="0"/>
              <a:t>PHP</a:t>
            </a:r>
            <a:r>
              <a:rPr lang="zh-CN" altLang="zh-CN" b="1" dirty="0"/>
              <a:t>安全建议</a:t>
            </a:r>
            <a:endParaRPr lang="zh-CN" altLang="zh-CN" dirty="0"/>
          </a:p>
          <a:p>
            <a:r>
              <a:rPr lang="en-US" altLang="zh-CN" sz="1800" dirty="0"/>
              <a:t># Do not register </a:t>
            </a:r>
            <a:r>
              <a:rPr lang="en-US" altLang="zh-CN" sz="1800" dirty="0" err="1"/>
              <a:t>globals</a:t>
            </a:r>
            <a:r>
              <a:rPr lang="en-US" altLang="zh-CN" sz="1800" dirty="0"/>
              <a:t> for input data</a:t>
            </a:r>
            <a:endParaRPr lang="zh-CN" altLang="zh-CN" sz="1800" dirty="0"/>
          </a:p>
          <a:p>
            <a:r>
              <a:rPr lang="en-US" altLang="zh-CN" sz="1800" dirty="0" err="1"/>
              <a:t>register_globals</a:t>
            </a:r>
            <a:r>
              <a:rPr lang="en-US" altLang="zh-CN" sz="1800" dirty="0"/>
              <a:t> = Off</a:t>
            </a:r>
            <a:endParaRPr lang="zh-CN" altLang="zh-CN" sz="1800" dirty="0"/>
          </a:p>
          <a:p>
            <a:r>
              <a:rPr lang="en-US" altLang="zh-CN" sz="1800" dirty="0"/>
              <a:t># Minimize allowable PHP post size</a:t>
            </a:r>
            <a:endParaRPr lang="zh-CN" altLang="zh-CN" sz="1800" dirty="0"/>
          </a:p>
          <a:p>
            <a:r>
              <a:rPr lang="en-US" altLang="zh-CN" sz="1800" dirty="0" err="1"/>
              <a:t>post_max_size</a:t>
            </a:r>
            <a:r>
              <a:rPr lang="en-US" altLang="zh-CN" sz="1800" dirty="0"/>
              <a:t> = 1K</a:t>
            </a:r>
            <a:endParaRPr lang="zh-CN" altLang="zh-CN" sz="1800" dirty="0"/>
          </a:p>
          <a:p>
            <a:r>
              <a:rPr lang="en-US" altLang="zh-CN" sz="1800" dirty="0"/>
              <a:t># Ensure PHP redirects appropriately</a:t>
            </a:r>
            <a:endParaRPr lang="zh-CN" altLang="zh-CN" sz="1800" dirty="0"/>
          </a:p>
          <a:p>
            <a:r>
              <a:rPr lang="en-US" altLang="zh-CN" sz="1800" dirty="0" err="1"/>
              <a:t>cgi.force_redirect</a:t>
            </a:r>
            <a:r>
              <a:rPr lang="en-US" altLang="zh-CN" sz="1800" dirty="0"/>
              <a:t> = 0</a:t>
            </a:r>
            <a:endParaRPr lang="zh-CN" altLang="zh-CN" sz="1800" dirty="0"/>
          </a:p>
          <a:p>
            <a:r>
              <a:rPr lang="en-US" altLang="zh-CN" sz="1800" dirty="0"/>
              <a:t># Disallow uploading unless necessary</a:t>
            </a:r>
            <a:endParaRPr lang="zh-CN" altLang="zh-CN" sz="1800" dirty="0"/>
          </a:p>
          <a:p>
            <a:r>
              <a:rPr lang="en-US" altLang="zh-CN" sz="1800" dirty="0" err="1"/>
              <a:t>file_uploads</a:t>
            </a:r>
            <a:r>
              <a:rPr lang="en-US" altLang="zh-CN" sz="1800" dirty="0"/>
              <a:t> = Off</a:t>
            </a:r>
            <a:endParaRPr lang="zh-CN" altLang="zh-CN" sz="1800" dirty="0"/>
          </a:p>
          <a:p>
            <a:r>
              <a:rPr lang="en-US" altLang="zh-CN" sz="1800" dirty="0"/>
              <a:t># Enable SQL safe mode</a:t>
            </a:r>
            <a:endParaRPr lang="zh-CN" altLang="zh-CN" sz="1800" dirty="0"/>
          </a:p>
          <a:p>
            <a:r>
              <a:rPr lang="en-US" altLang="zh-CN" sz="1800" dirty="0" err="1"/>
              <a:t>sql.safe_mode</a:t>
            </a:r>
            <a:r>
              <a:rPr lang="en-US" altLang="zh-CN" sz="1800" dirty="0"/>
              <a:t> = On</a:t>
            </a:r>
            <a:endParaRPr lang="zh-CN" altLang="zh-CN" sz="1800" dirty="0"/>
          </a:p>
          <a:p>
            <a:r>
              <a:rPr lang="en-US" altLang="zh-CN" sz="1800" dirty="0"/>
              <a:t># Avoid Opening remote files</a:t>
            </a:r>
            <a:endParaRPr lang="zh-CN" altLang="zh-CN" sz="1800" dirty="0"/>
          </a:p>
          <a:p>
            <a:r>
              <a:rPr lang="en-US" altLang="zh-CN" sz="1800" dirty="0" err="1"/>
              <a:t>allow_url_fopen</a:t>
            </a:r>
            <a:r>
              <a:rPr lang="en-US" altLang="zh-CN" sz="1800" dirty="0"/>
              <a:t> = Off</a:t>
            </a:r>
            <a:endParaRPr lang="zh-CN" altLang="zh-CN" sz="1800" dirty="0"/>
          </a:p>
          <a:p>
            <a:endParaRPr lang="zh-CN" altLang="zh-CN" sz="1400" dirty="0"/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3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5042" y="908720"/>
            <a:ext cx="10972800" cy="5145435"/>
          </a:xfrm>
        </p:spPr>
        <p:txBody>
          <a:bodyPr/>
          <a:lstStyle/>
          <a:p>
            <a:r>
              <a:rPr lang="zh-CN" altLang="zh-CN" b="1" dirty="0"/>
              <a:t>如果可能让</a:t>
            </a:r>
            <a:r>
              <a:rPr lang="en-US" altLang="zh-CN" b="1" dirty="0"/>
              <a:t>Nginx</a:t>
            </a:r>
            <a:r>
              <a:rPr lang="zh-CN" altLang="zh-CN" b="1" dirty="0"/>
              <a:t>运行在一个</a:t>
            </a:r>
            <a:r>
              <a:rPr lang="en-US" altLang="zh-CN" b="1" dirty="0"/>
              <a:t>chroot</a:t>
            </a:r>
            <a:r>
              <a:rPr lang="zh-CN" altLang="zh-CN" b="1" dirty="0"/>
              <a:t>监狱</a:t>
            </a:r>
            <a:endParaRPr lang="zh-CN" altLang="zh-CN" dirty="0"/>
          </a:p>
          <a:p>
            <a:r>
              <a:rPr lang="zh-CN" altLang="zh-CN" sz="2000" dirty="0"/>
              <a:t>把</a:t>
            </a:r>
            <a:r>
              <a:rPr lang="en-US" altLang="zh-CN" sz="2000" dirty="0" err="1"/>
              <a:t>nginx</a:t>
            </a:r>
            <a:r>
              <a:rPr lang="zh-CN" altLang="zh-CN" sz="2000" dirty="0"/>
              <a:t>放在一个</a:t>
            </a:r>
            <a:r>
              <a:rPr lang="en-US" altLang="zh-CN" sz="2000" dirty="0"/>
              <a:t>chroot</a:t>
            </a:r>
            <a:r>
              <a:rPr lang="zh-CN" altLang="zh-CN" sz="2000" dirty="0"/>
              <a:t>监狱以减小潜在的非法进入其它目录。你可以使用传统的与</a:t>
            </a:r>
            <a:r>
              <a:rPr lang="en-US" altLang="zh-CN" sz="2000" dirty="0" err="1"/>
              <a:t>nginx</a:t>
            </a:r>
            <a:r>
              <a:rPr lang="zh-CN" altLang="zh-CN" sz="2000" dirty="0"/>
              <a:t>一起安装的</a:t>
            </a:r>
            <a:r>
              <a:rPr lang="en-US" altLang="zh-CN" sz="2000" dirty="0"/>
              <a:t>chroot</a:t>
            </a:r>
            <a:r>
              <a:rPr lang="zh-CN" altLang="zh-CN" sz="2000" dirty="0"/>
              <a:t>。如果可能，那使用</a:t>
            </a:r>
            <a:r>
              <a:rPr lang="en-US" altLang="zh-CN" sz="2000" dirty="0"/>
              <a:t>FreeBSD jails</a:t>
            </a:r>
            <a:r>
              <a:rPr lang="zh-CN" altLang="zh-CN" sz="2000" dirty="0"/>
              <a:t>，</a:t>
            </a:r>
            <a:r>
              <a:rPr lang="en-US" altLang="zh-CN" sz="2000" dirty="0"/>
              <a:t>Xen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OpenVZ</a:t>
            </a:r>
            <a:r>
              <a:rPr lang="zh-CN" altLang="zh-CN" sz="2000" dirty="0"/>
              <a:t>虚拟化的容器概念。</a:t>
            </a:r>
          </a:p>
          <a:p>
            <a:r>
              <a:rPr lang="zh-CN" altLang="zh-CN" b="1" dirty="0"/>
              <a:t>在防火墙级限制每个</a:t>
            </a:r>
            <a:r>
              <a:rPr lang="en-US" altLang="zh-CN" b="1" dirty="0"/>
              <a:t>IP</a:t>
            </a:r>
            <a:r>
              <a:rPr lang="zh-CN" altLang="zh-CN" b="1" dirty="0"/>
              <a:t>的连接数</a:t>
            </a:r>
            <a:endParaRPr lang="zh-CN" altLang="zh-CN" dirty="0"/>
          </a:p>
          <a:p>
            <a:r>
              <a:rPr lang="zh-CN" altLang="zh-CN" sz="2000" dirty="0"/>
              <a:t>网络服务器必须监视连接和每秒连接限制。</a:t>
            </a:r>
            <a:r>
              <a:rPr lang="en-US" altLang="zh-CN" sz="2000" dirty="0"/>
              <a:t>PF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Iptales</a:t>
            </a:r>
            <a:r>
              <a:rPr lang="zh-CN" altLang="zh-CN" sz="2000" dirty="0"/>
              <a:t>都能够在进入你的</a:t>
            </a:r>
            <a:r>
              <a:rPr lang="en-US" altLang="zh-CN" sz="2000" dirty="0" err="1"/>
              <a:t>nginx</a:t>
            </a:r>
            <a:r>
              <a:rPr lang="zh-CN" altLang="zh-CN" sz="2000" dirty="0"/>
              <a:t>服务器之前阻止最终用户的访问。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Linux Iptables:</a:t>
            </a:r>
            <a:r>
              <a:rPr lang="zh-CN" altLang="zh-CN" sz="2000" dirty="0"/>
              <a:t>限制每次</a:t>
            </a:r>
            <a:r>
              <a:rPr lang="en-US" altLang="zh-CN" sz="2000" dirty="0"/>
              <a:t>Nginx</a:t>
            </a:r>
            <a:r>
              <a:rPr lang="zh-CN" altLang="zh-CN" sz="2000" dirty="0"/>
              <a:t>连接数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zh-CN" sz="2000" dirty="0"/>
              <a:t>下面的例子会阻止来自一个</a:t>
            </a:r>
            <a:r>
              <a:rPr lang="en-US" altLang="zh-CN" sz="2000" dirty="0"/>
              <a:t>IP</a:t>
            </a:r>
            <a:r>
              <a:rPr lang="zh-CN" altLang="zh-CN" sz="2000" dirty="0"/>
              <a:t>的</a:t>
            </a:r>
            <a:r>
              <a:rPr lang="en-US" altLang="zh-CN" sz="2000" dirty="0"/>
              <a:t>60</a:t>
            </a:r>
            <a:r>
              <a:rPr lang="zh-CN" altLang="zh-CN" sz="2000" dirty="0"/>
              <a:t>秒钟内超过</a:t>
            </a:r>
            <a:r>
              <a:rPr lang="en-US" altLang="zh-CN" sz="2000" dirty="0"/>
              <a:t>15</a:t>
            </a:r>
            <a:r>
              <a:rPr lang="zh-CN" altLang="zh-CN" sz="2000" dirty="0"/>
              <a:t>个连接端口</a:t>
            </a:r>
            <a:r>
              <a:rPr lang="en-US" altLang="zh-CN" sz="2000" dirty="0"/>
              <a:t>80</a:t>
            </a:r>
            <a:r>
              <a:rPr lang="zh-CN" altLang="zh-CN" sz="2000" dirty="0"/>
              <a:t>的连接数。</a:t>
            </a:r>
          </a:p>
          <a:p>
            <a:r>
              <a:rPr lang="en-US" altLang="zh-CN" sz="2000" dirty="0"/>
              <a:t>/</a:t>
            </a:r>
            <a:r>
              <a:rPr lang="en-US" altLang="zh-CN" sz="2000" dirty="0" err="1"/>
              <a:t>sbin</a:t>
            </a:r>
            <a:r>
              <a:rPr lang="en-US" altLang="zh-CN" sz="2000" dirty="0"/>
              <a:t>/iptables -A INPUT -p </a:t>
            </a:r>
            <a:r>
              <a:rPr lang="en-US" altLang="zh-CN" sz="2000" dirty="0" err="1"/>
              <a:t>tcp</a:t>
            </a:r>
            <a:r>
              <a:rPr lang="en-US" altLang="zh-CN" sz="2000" dirty="0"/>
              <a:t> –</a:t>
            </a:r>
            <a:r>
              <a:rPr lang="en-US" altLang="zh-CN" sz="2000" dirty="0" err="1"/>
              <a:t>dport</a:t>
            </a:r>
            <a:r>
              <a:rPr lang="en-US" altLang="zh-CN" sz="2000" dirty="0"/>
              <a:t> 80 -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eth0 -m state –state NEW -m recent –set</a:t>
            </a:r>
            <a:endParaRPr lang="zh-CN" altLang="zh-CN" sz="2000" dirty="0"/>
          </a:p>
          <a:p>
            <a:r>
              <a:rPr lang="en-US" altLang="zh-CN" sz="2000" dirty="0"/>
              <a:t>/</a:t>
            </a:r>
            <a:r>
              <a:rPr lang="en-US" altLang="zh-CN" sz="2000" dirty="0" err="1"/>
              <a:t>sbin</a:t>
            </a:r>
            <a:r>
              <a:rPr lang="en-US" altLang="zh-CN" sz="2000" dirty="0"/>
              <a:t>/iptables -A INPUT -p </a:t>
            </a:r>
            <a:r>
              <a:rPr lang="en-US" altLang="zh-CN" sz="2000" dirty="0" err="1"/>
              <a:t>tcp</a:t>
            </a:r>
            <a:r>
              <a:rPr lang="en-US" altLang="zh-CN" sz="2000" dirty="0"/>
              <a:t> –</a:t>
            </a:r>
            <a:r>
              <a:rPr lang="en-US" altLang="zh-CN" sz="2000" dirty="0" err="1"/>
              <a:t>dport</a:t>
            </a:r>
            <a:r>
              <a:rPr lang="en-US" altLang="zh-CN" sz="2000" dirty="0"/>
              <a:t> 80 -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eth0 -m state –state NEW -m recent –update –seconds 60  –</a:t>
            </a:r>
            <a:r>
              <a:rPr lang="en-US" altLang="zh-CN" sz="2000" dirty="0" err="1"/>
              <a:t>hitcount</a:t>
            </a:r>
            <a:r>
              <a:rPr lang="en-US" altLang="zh-CN" sz="2000" dirty="0"/>
              <a:t> 15 -j DROP</a:t>
            </a:r>
            <a:endParaRPr lang="zh-CN" altLang="zh-CN" sz="2000" dirty="0"/>
          </a:p>
          <a:p>
            <a:r>
              <a:rPr lang="en-US" altLang="zh-CN" sz="2000" dirty="0"/>
              <a:t>service iptables save</a:t>
            </a:r>
            <a:endParaRPr lang="zh-CN" altLang="zh-CN" sz="2000" dirty="0"/>
          </a:p>
          <a:p>
            <a:r>
              <a:rPr lang="zh-CN" altLang="zh-CN" sz="2000" dirty="0"/>
              <a:t>请根据你的具体情况来设置限制的连接数。</a:t>
            </a:r>
          </a:p>
          <a:p>
            <a:endParaRPr lang="zh-CN" altLang="zh-CN" sz="1400" dirty="0"/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5042" y="908720"/>
            <a:ext cx="10972800" cy="5145435"/>
          </a:xfrm>
        </p:spPr>
        <p:txBody>
          <a:bodyPr/>
          <a:lstStyle/>
          <a:p>
            <a:r>
              <a:rPr lang="zh-CN" altLang="zh-CN" sz="1800" b="1" dirty="0"/>
              <a:t>配置操作系统保护</a:t>
            </a:r>
            <a:r>
              <a:rPr lang="en-US" altLang="zh-CN" sz="1800" b="1" dirty="0"/>
              <a:t>Web</a:t>
            </a:r>
            <a:r>
              <a:rPr lang="zh-CN" altLang="zh-CN" sz="1800" b="1" dirty="0"/>
              <a:t>服务器</a:t>
            </a:r>
            <a:endParaRPr lang="zh-CN" altLang="zh-CN" sz="1800" dirty="0"/>
          </a:p>
          <a:p>
            <a:r>
              <a:rPr lang="zh-CN" altLang="zh-CN" sz="1800" dirty="0"/>
              <a:t>像以上介绍的启动</a:t>
            </a:r>
            <a:r>
              <a:rPr lang="en-US" altLang="zh-CN" sz="1800" dirty="0" err="1"/>
              <a:t>SELinux</a:t>
            </a:r>
            <a:r>
              <a:rPr lang="en-US" altLang="zh-CN" sz="1800" dirty="0"/>
              <a:t>.</a:t>
            </a:r>
            <a:r>
              <a:rPr lang="zh-CN" altLang="zh-CN" sz="1800" dirty="0"/>
              <a:t>正确设置</a:t>
            </a:r>
            <a:r>
              <a:rPr lang="en-US" altLang="zh-CN" sz="1800" dirty="0"/>
              <a:t>/</a:t>
            </a:r>
            <a:r>
              <a:rPr lang="en-US" altLang="zh-CN" sz="1800" dirty="0" err="1"/>
              <a:t>nginx</a:t>
            </a:r>
            <a:r>
              <a:rPr lang="zh-CN" altLang="zh-CN" sz="1800" dirty="0"/>
              <a:t>文档根目录的权限。</a:t>
            </a:r>
            <a:r>
              <a:rPr lang="en-US" altLang="zh-CN" sz="1800" dirty="0"/>
              <a:t>Nginx</a:t>
            </a:r>
            <a:r>
              <a:rPr lang="zh-CN" altLang="zh-CN" sz="1800" dirty="0"/>
              <a:t>以用户</a:t>
            </a:r>
            <a:r>
              <a:rPr lang="en-US" altLang="zh-CN" sz="1800" dirty="0" err="1"/>
              <a:t>nginx</a:t>
            </a:r>
            <a:r>
              <a:rPr lang="zh-CN" altLang="zh-CN" sz="1800" dirty="0"/>
              <a:t>运行。但是根目录（</a:t>
            </a:r>
            <a:r>
              <a:rPr lang="en-US" altLang="zh-CN" sz="1800" dirty="0"/>
              <a:t>/</a:t>
            </a:r>
            <a:r>
              <a:rPr lang="en-US" altLang="zh-CN" sz="1800" dirty="0" err="1"/>
              <a:t>nginx</a:t>
            </a:r>
            <a:r>
              <a:rPr lang="zh-CN" altLang="zh-CN" sz="1800" dirty="0"/>
              <a:t>或者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 /local/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/html</a:t>
            </a:r>
            <a:r>
              <a:rPr lang="zh-CN" altLang="zh-CN" sz="1800" dirty="0"/>
              <a:t>）不应该设置属于用户</a:t>
            </a:r>
            <a:r>
              <a:rPr lang="en-US" altLang="zh-CN" sz="1800" dirty="0" err="1"/>
              <a:t>nginx</a:t>
            </a:r>
            <a:r>
              <a:rPr lang="zh-CN" altLang="zh-CN" sz="1800" dirty="0"/>
              <a:t>或对用户</a:t>
            </a:r>
            <a:r>
              <a:rPr lang="en-US" altLang="zh-CN" sz="1800" dirty="0" err="1"/>
              <a:t>nginx</a:t>
            </a:r>
            <a:r>
              <a:rPr lang="zh-CN" altLang="zh-CN" sz="1800" dirty="0"/>
              <a:t>可写。找出错误权限的文件可以使用如下命令：</a:t>
            </a:r>
          </a:p>
          <a:p>
            <a:r>
              <a:rPr lang="en-US" altLang="zh-CN" sz="1800" dirty="0"/>
              <a:t>find 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 -user </a:t>
            </a:r>
            <a:r>
              <a:rPr lang="en-US" altLang="zh-CN" sz="1800" dirty="0" err="1"/>
              <a:t>nginx</a:t>
            </a:r>
            <a:endParaRPr lang="zh-CN" altLang="zh-CN" sz="1800" dirty="0"/>
          </a:p>
          <a:p>
            <a:r>
              <a:rPr lang="en-US" altLang="zh-CN" sz="1800" dirty="0"/>
              <a:t>find 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/html -user </a:t>
            </a:r>
            <a:r>
              <a:rPr lang="en-US" altLang="zh-CN" sz="1800" dirty="0" err="1"/>
              <a:t>nginx</a:t>
            </a:r>
            <a:endParaRPr lang="zh-CN" altLang="zh-CN" sz="1800" dirty="0"/>
          </a:p>
          <a:p>
            <a:r>
              <a:rPr lang="zh-CN" altLang="zh-CN" sz="1800" dirty="0"/>
              <a:t>确保你更所有权为</a:t>
            </a:r>
            <a:r>
              <a:rPr lang="en-US" altLang="zh-CN" sz="1800" dirty="0"/>
              <a:t>root</a:t>
            </a:r>
            <a:r>
              <a:rPr lang="zh-CN" altLang="zh-CN" sz="1800" dirty="0"/>
              <a:t>或其它用户，一个典型的权限设置</a:t>
            </a:r>
            <a:r>
              <a:rPr lang="en-US" altLang="zh-CN" sz="1800" dirty="0"/>
              <a:t> 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/html/</a:t>
            </a:r>
            <a:endParaRPr lang="zh-CN" altLang="zh-CN" sz="1800" dirty="0"/>
          </a:p>
          <a:p>
            <a:r>
              <a:rPr lang="en-US" altLang="zh-CN" sz="1800" dirty="0"/>
              <a:t>ls -l 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/html/</a:t>
            </a:r>
            <a:endParaRPr lang="zh-CN" altLang="zh-CN" sz="1800" dirty="0"/>
          </a:p>
          <a:p>
            <a:r>
              <a:rPr lang="zh-CN" altLang="zh-CN" sz="1800" dirty="0"/>
              <a:t>示例输出：</a:t>
            </a:r>
          </a:p>
          <a:p>
            <a:r>
              <a:rPr lang="en-US" altLang="zh-CN" sz="1800" dirty="0"/>
              <a:t>-</a:t>
            </a:r>
            <a:r>
              <a:rPr lang="en-US" altLang="zh-CN" sz="1800" dirty="0" err="1"/>
              <a:t>rw</a:t>
            </a:r>
            <a:r>
              <a:rPr lang="en-US" altLang="zh-CN" sz="1800" dirty="0"/>
              <a:t>-r–r– 1 root </a:t>
            </a:r>
            <a:r>
              <a:rPr lang="en-US" altLang="zh-CN" sz="1800" dirty="0" err="1"/>
              <a:t>root</a:t>
            </a:r>
            <a:r>
              <a:rPr lang="en-US" altLang="zh-CN" sz="1800" dirty="0"/>
              <a:t> 925 Jan  3 00:50 error4xx.html</a:t>
            </a:r>
            <a:endParaRPr lang="zh-CN" altLang="zh-CN" sz="1800" dirty="0"/>
          </a:p>
          <a:p>
            <a:r>
              <a:rPr lang="en-US" altLang="zh-CN" sz="1800" dirty="0"/>
              <a:t>-</a:t>
            </a:r>
            <a:r>
              <a:rPr lang="en-US" altLang="zh-CN" sz="1800" dirty="0" err="1"/>
              <a:t>rw</a:t>
            </a:r>
            <a:r>
              <a:rPr lang="en-US" altLang="zh-CN" sz="1800" dirty="0"/>
              <a:t>-r–r– 1 root </a:t>
            </a:r>
            <a:r>
              <a:rPr lang="en-US" altLang="zh-CN" sz="1800" dirty="0" err="1"/>
              <a:t>root</a:t>
            </a:r>
            <a:r>
              <a:rPr lang="en-US" altLang="zh-CN" sz="1800" dirty="0"/>
              <a:t>  52 Jan  3 10:00 error5xx.html</a:t>
            </a:r>
            <a:endParaRPr lang="zh-CN" altLang="zh-CN" sz="1800" dirty="0"/>
          </a:p>
          <a:p>
            <a:r>
              <a:rPr lang="en-US" altLang="zh-CN" sz="1800" dirty="0"/>
              <a:t>-</a:t>
            </a:r>
            <a:r>
              <a:rPr lang="en-US" altLang="zh-CN" sz="1800" dirty="0" err="1"/>
              <a:t>rw</a:t>
            </a:r>
            <a:r>
              <a:rPr lang="en-US" altLang="zh-CN" sz="1800" dirty="0"/>
              <a:t>-r–r– 1 root </a:t>
            </a:r>
            <a:r>
              <a:rPr lang="en-US" altLang="zh-CN" sz="1800" dirty="0" err="1"/>
              <a:t>root</a:t>
            </a:r>
            <a:r>
              <a:rPr lang="en-US" altLang="zh-CN" sz="1800" dirty="0"/>
              <a:t> 134 Jan  3 00:52 index.html</a:t>
            </a:r>
            <a:endParaRPr lang="zh-CN" altLang="zh-CN" sz="1800" dirty="0"/>
          </a:p>
          <a:p>
            <a:r>
              <a:rPr lang="zh-CN" altLang="zh-CN" sz="1800" dirty="0"/>
              <a:t>你必须删除由</a:t>
            </a:r>
            <a:r>
              <a:rPr lang="en-US" altLang="zh-CN" sz="1800" dirty="0"/>
              <a:t>vi</a:t>
            </a:r>
            <a:r>
              <a:rPr lang="zh-CN" altLang="zh-CN" sz="1800" dirty="0"/>
              <a:t>或其它文本编辑器创建的备份文件：</a:t>
            </a:r>
          </a:p>
          <a:p>
            <a:r>
              <a:rPr lang="en-US" altLang="zh-CN" sz="1800" dirty="0"/>
              <a:t>find 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 -name ‘.?</a:t>
            </a:r>
            <a:r>
              <a:rPr lang="en-US" altLang="zh-CN" sz="1800" i="1" dirty="0"/>
              <a:t>’ -not -name .</a:t>
            </a:r>
            <a:r>
              <a:rPr lang="en-US" altLang="zh-CN" sz="1800" i="1" dirty="0" err="1"/>
              <a:t>ht</a:t>
            </a:r>
            <a:r>
              <a:rPr lang="en-US" altLang="zh-CN" sz="1800" dirty="0"/>
              <a:t> -or -name ‘</a:t>
            </a:r>
            <a:r>
              <a:rPr lang="en-US" altLang="zh-CN" sz="1800" i="1" dirty="0"/>
              <a:t>~’ -or -name ‘</a:t>
            </a:r>
            <a:r>
              <a:rPr lang="en-US" altLang="zh-CN" sz="1800" dirty="0"/>
              <a:t>.</a:t>
            </a:r>
            <a:r>
              <a:rPr lang="en-US" altLang="zh-CN" sz="1800" dirty="0" err="1"/>
              <a:t>bak</a:t>
            </a:r>
            <a:r>
              <a:rPr lang="en-US" altLang="zh-CN" sz="1800" i="1" dirty="0"/>
              <a:t>’ -or -name ‘</a:t>
            </a:r>
            <a:r>
              <a:rPr lang="en-US" altLang="zh-CN" sz="1800" dirty="0"/>
              <a:t>.old*’</a:t>
            </a:r>
            <a:endParaRPr lang="zh-CN" altLang="zh-CN" sz="1800" dirty="0"/>
          </a:p>
          <a:p>
            <a:r>
              <a:rPr lang="en-US" altLang="zh-CN" sz="1800" dirty="0"/>
              <a:t>find 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nginx</a:t>
            </a:r>
            <a:r>
              <a:rPr lang="en-US" altLang="zh-CN" sz="1800" dirty="0"/>
              <a:t>/html/ -name ‘.?</a:t>
            </a:r>
            <a:r>
              <a:rPr lang="en-US" altLang="zh-CN" sz="1800" i="1" dirty="0"/>
              <a:t>’ -not -name .</a:t>
            </a:r>
            <a:r>
              <a:rPr lang="en-US" altLang="zh-CN" sz="1800" i="1" dirty="0" err="1"/>
              <a:t>ht</a:t>
            </a:r>
            <a:r>
              <a:rPr lang="en-US" altLang="zh-CN" sz="1800" dirty="0"/>
              <a:t> -or -name ‘</a:t>
            </a:r>
            <a:r>
              <a:rPr lang="en-US" altLang="zh-CN" sz="1800" i="1" dirty="0"/>
              <a:t>~’ -or -name ‘</a:t>
            </a:r>
            <a:r>
              <a:rPr lang="en-US" altLang="zh-CN" sz="1800" dirty="0"/>
              <a:t>.</a:t>
            </a:r>
            <a:r>
              <a:rPr lang="en-US" altLang="zh-CN" sz="1800" dirty="0" err="1"/>
              <a:t>bak</a:t>
            </a:r>
            <a:r>
              <a:rPr lang="en-US" altLang="zh-CN" sz="1800" i="1" dirty="0"/>
              <a:t>’ -or -name ‘</a:t>
            </a:r>
            <a:r>
              <a:rPr lang="en-US" altLang="zh-CN" sz="1800" dirty="0"/>
              <a:t>.old*’</a:t>
            </a:r>
            <a:endParaRPr lang="zh-CN" altLang="zh-CN" sz="1800" dirty="0"/>
          </a:p>
          <a:p>
            <a:r>
              <a:rPr lang="zh-CN" altLang="zh-CN" sz="1800" dirty="0"/>
              <a:t>通过</a:t>
            </a:r>
            <a:r>
              <a:rPr lang="en-US" altLang="zh-CN" sz="1800" dirty="0"/>
              <a:t>find</a:t>
            </a:r>
            <a:r>
              <a:rPr lang="zh-CN" altLang="zh-CN" sz="1800" dirty="0"/>
              <a:t>命令的</a:t>
            </a:r>
            <a:r>
              <a:rPr lang="en-US" altLang="zh-CN" sz="1800" dirty="0"/>
              <a:t>-delete</a:t>
            </a:r>
            <a:r>
              <a:rPr lang="zh-CN" altLang="zh-CN" sz="1800" dirty="0"/>
              <a:t>选项来删除这些文件。</a:t>
            </a:r>
          </a:p>
          <a:p>
            <a:endParaRPr lang="zh-CN" altLang="zh-CN" sz="1800" dirty="0"/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9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 </a:t>
            </a:r>
            <a:r>
              <a:rPr lang="zh-CN" altLang="en-US" b="1" dirty="0"/>
              <a:t>服务器安全加固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5042" y="908720"/>
            <a:ext cx="10972800" cy="5145435"/>
          </a:xfrm>
        </p:spPr>
        <p:txBody>
          <a:bodyPr/>
          <a:lstStyle/>
          <a:p>
            <a:r>
              <a:rPr lang="zh-CN" altLang="zh-CN" b="1" dirty="0"/>
              <a:t>限制</a:t>
            </a:r>
            <a:r>
              <a:rPr lang="en-US" altLang="zh-CN" b="1" dirty="0"/>
              <a:t>Nginx</a:t>
            </a:r>
            <a:r>
              <a:rPr lang="zh-CN" altLang="zh-CN" b="1" dirty="0"/>
              <a:t>连接传出</a:t>
            </a:r>
            <a:endParaRPr lang="zh-CN" altLang="zh-CN" dirty="0"/>
          </a:p>
          <a:p>
            <a:endParaRPr lang="en-US" altLang="zh-CN" sz="2400" dirty="0"/>
          </a:p>
          <a:p>
            <a:r>
              <a:rPr lang="zh-CN" altLang="zh-CN" sz="2400" dirty="0"/>
              <a:t>黑客会使用工具如</a:t>
            </a:r>
            <a:r>
              <a:rPr lang="en-US" altLang="zh-CN" sz="2400" dirty="0" err="1"/>
              <a:t>wget</a:t>
            </a:r>
            <a:r>
              <a:rPr lang="zh-CN" altLang="zh-CN" sz="2400" dirty="0"/>
              <a:t>下载你服务器本地的文件。使用</a:t>
            </a:r>
            <a:r>
              <a:rPr lang="en-US" altLang="zh-CN" sz="2400" dirty="0"/>
              <a:t>Iptables</a:t>
            </a:r>
            <a:r>
              <a:rPr lang="zh-CN" altLang="zh-CN" sz="2400" dirty="0"/>
              <a:t>从</a:t>
            </a:r>
            <a:r>
              <a:rPr lang="en-US" altLang="zh-CN" sz="2400" dirty="0" err="1"/>
              <a:t>nginx</a:t>
            </a:r>
            <a:r>
              <a:rPr lang="zh-CN" altLang="zh-CN" sz="2400" dirty="0"/>
              <a:t>用户来阻止传出连接。</a:t>
            </a:r>
            <a:r>
              <a:rPr lang="en-US" altLang="zh-CN" sz="2400" dirty="0" err="1"/>
              <a:t>ipt_owner</a:t>
            </a:r>
            <a:r>
              <a:rPr lang="zh-CN" altLang="zh-CN" sz="2400" dirty="0"/>
              <a:t>模块试图匹配本地产生的数据包的创建者。下面的例子中只允许</a:t>
            </a:r>
            <a:r>
              <a:rPr lang="en-US" altLang="zh-CN" sz="2400" dirty="0"/>
              <a:t>user</a:t>
            </a:r>
            <a:r>
              <a:rPr lang="zh-CN" altLang="zh-CN" sz="2400" dirty="0"/>
              <a:t>用户在外面使用</a:t>
            </a:r>
            <a:r>
              <a:rPr lang="en-US" altLang="zh-CN" sz="2400" dirty="0"/>
              <a:t>80</a:t>
            </a:r>
            <a:r>
              <a:rPr lang="zh-CN" altLang="zh-CN" sz="2400" dirty="0"/>
              <a:t>连接。</a:t>
            </a:r>
          </a:p>
          <a:p>
            <a:endParaRPr lang="en-US" altLang="zh-CN" sz="2400" dirty="0"/>
          </a:p>
          <a:p>
            <a:r>
              <a:rPr lang="en-US" altLang="zh-CN" sz="2400" dirty="0"/>
              <a:t>/</a:t>
            </a:r>
            <a:r>
              <a:rPr lang="en-US" altLang="zh-CN" sz="2400" dirty="0" err="1"/>
              <a:t>sbin</a:t>
            </a:r>
            <a:r>
              <a:rPr lang="en-US" altLang="zh-CN" sz="2400" dirty="0"/>
              <a:t>/iptables -A OUTPUT -o eth0 -m owner –</a:t>
            </a:r>
            <a:r>
              <a:rPr lang="en-US" altLang="zh-CN" sz="2400" dirty="0" err="1"/>
              <a:t>uid</a:t>
            </a:r>
            <a:r>
              <a:rPr lang="en-US" altLang="zh-CN" sz="2400" dirty="0"/>
              <a:t>-owner </a:t>
            </a:r>
            <a:r>
              <a:rPr lang="en-US" altLang="zh-CN" sz="2400" dirty="0" err="1"/>
              <a:t>vivek</a:t>
            </a:r>
            <a:r>
              <a:rPr lang="en-US" altLang="zh-CN" sz="2400" dirty="0"/>
              <a:t> -p </a:t>
            </a:r>
            <a:r>
              <a:rPr lang="en-US" altLang="zh-CN" sz="2400" dirty="0" err="1"/>
              <a:t>tcp</a:t>
            </a:r>
            <a:r>
              <a:rPr lang="en-US" altLang="zh-CN" sz="2400" dirty="0"/>
              <a:t> –</a:t>
            </a:r>
            <a:r>
              <a:rPr lang="en-US" altLang="zh-CN" sz="2400" dirty="0" err="1"/>
              <a:t>dport</a:t>
            </a:r>
            <a:r>
              <a:rPr lang="en-US" altLang="zh-CN" sz="2400" dirty="0"/>
              <a:t> 80 -m state –state NEW,ESTABLISHED  -j ACCEPT</a:t>
            </a:r>
            <a:endParaRPr lang="zh-CN" altLang="zh-CN" sz="2400" dirty="0"/>
          </a:p>
          <a:p>
            <a:endParaRPr lang="en-US" altLang="zh-CN" sz="2400" dirty="0"/>
          </a:p>
          <a:p>
            <a:r>
              <a:rPr lang="zh-CN" altLang="zh-CN" sz="2400" dirty="0"/>
              <a:t>通过以上的配置，你的</a:t>
            </a:r>
            <a:r>
              <a:rPr lang="en-US" altLang="zh-CN" sz="2400" dirty="0" err="1"/>
              <a:t>nginx</a:t>
            </a:r>
            <a:r>
              <a:rPr lang="zh-CN" altLang="zh-CN" sz="2400" dirty="0"/>
              <a:t>服务器已经非常安全了并可以发布网页。可是，你还应该根据你网站程序查找更多的安全设置资料。例如，</a:t>
            </a:r>
            <a:r>
              <a:rPr lang="en-US" altLang="zh-CN" sz="2400" dirty="0" err="1"/>
              <a:t>wordpress</a:t>
            </a:r>
            <a:r>
              <a:rPr lang="zh-CN" altLang="zh-CN" sz="2400" dirty="0"/>
              <a:t>或者第三方程序。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sz="1800" dirty="0"/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0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303908"/>
            <a:ext cx="10972800" cy="490066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Tomcat</a:t>
            </a:r>
            <a:r>
              <a:rPr lang="zh-CN" altLang="en-US" b="1" dirty="0">
                <a:effectLst/>
              </a:rPr>
              <a:t>服务安全加固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3"/>
          <p:cNvSpPr txBox="1">
            <a:spLocks/>
          </p:cNvSpPr>
          <p:nvPr/>
        </p:nvSpPr>
        <p:spPr bwMode="auto">
          <a:xfrm>
            <a:off x="7464152" y="264123"/>
            <a:ext cx="3739952" cy="31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u="none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/>
            <a:endParaRPr lang="zh-CN" altLang="en-US" sz="1600" u="sng" dirty="0">
              <a:solidFill>
                <a:schemeClr val="tx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083D2A-0DA4-44A5-9754-47F3C6807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8682"/>
            <a:ext cx="10972800" cy="5145435"/>
          </a:xfrm>
        </p:spPr>
        <p:txBody>
          <a:bodyPr/>
          <a:lstStyle/>
          <a:p>
            <a:r>
              <a:rPr lang="zh-CN" altLang="en-US" sz="1600" dirty="0"/>
              <a:t>默认安装</a:t>
            </a:r>
            <a:r>
              <a:rPr lang="en-US" altLang="zh-CN" sz="1600" dirty="0"/>
              <a:t>Tomcat</a:t>
            </a:r>
            <a:r>
              <a:rPr lang="zh-CN" altLang="en-US" sz="1600" dirty="0"/>
              <a:t>自带启用了管理后台功能，该后台可直接上传</a:t>
            </a:r>
            <a:r>
              <a:rPr lang="en-US" altLang="zh-CN" sz="1600" dirty="0"/>
              <a:t>war</a:t>
            </a:r>
            <a:r>
              <a:rPr lang="zh-CN" altLang="en-US" sz="1600" dirty="0"/>
              <a:t>对站点进行部署和管理，通常由于运维人员的疏忽，导致管理后台空口令或者弱口令的产生，使得黑客或者不法分子利用该漏洞直接上传</a:t>
            </a:r>
            <a:r>
              <a:rPr lang="en-US" altLang="zh-CN" sz="1600" dirty="0"/>
              <a:t>WEBSHELL</a:t>
            </a:r>
            <a:r>
              <a:rPr lang="zh-CN" altLang="en-US" sz="1600" dirty="0"/>
              <a:t>导致服务器沦陷。 通常访问</a:t>
            </a:r>
            <a:r>
              <a:rPr lang="en-US" altLang="zh-CN" sz="1600" dirty="0"/>
              <a:t>Tomcat</a:t>
            </a:r>
            <a:r>
              <a:rPr lang="zh-CN" altLang="en-US" sz="1600" dirty="0"/>
              <a:t>后台管理地址为</a:t>
            </a:r>
            <a:r>
              <a:rPr lang="en-US" altLang="zh-CN" sz="1600" dirty="0"/>
              <a:t>:</a:t>
            </a:r>
            <a:r>
              <a:rPr lang="en-US" altLang="zh-CN" sz="1600" dirty="0">
                <a:hlinkClick r:id="rId3"/>
              </a:rPr>
              <a:t>http://iP:8080/manager/html/</a:t>
            </a:r>
            <a:r>
              <a:rPr lang="en-US" altLang="zh-CN" sz="1600" dirty="0"/>
              <a:t>, </a:t>
            </a:r>
            <a:r>
              <a:rPr lang="zh-CN" altLang="en-US" sz="1600" dirty="0"/>
              <a:t>具体如下图所示：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b="1" dirty="0"/>
              <a:t>漏洞危害：</a:t>
            </a:r>
            <a:r>
              <a:rPr lang="zh-CN" altLang="en-US" sz="1600" dirty="0"/>
              <a:t> </a:t>
            </a:r>
          </a:p>
          <a:p>
            <a:r>
              <a:rPr lang="zh-CN" altLang="en-US" sz="1600" dirty="0"/>
              <a:t>通过猜解到的口令等</a:t>
            </a:r>
            <a:r>
              <a:rPr lang="en-US" altLang="zh-CN" sz="1600" dirty="0"/>
              <a:t>Tomcat</a:t>
            </a:r>
            <a:r>
              <a:rPr lang="zh-CN" altLang="en-US" sz="1600" dirty="0"/>
              <a:t>管理后台后，可以上传</a:t>
            </a:r>
            <a:r>
              <a:rPr lang="en-US" altLang="zh-CN" sz="1600" dirty="0" err="1"/>
              <a:t>webshell</a:t>
            </a:r>
            <a:r>
              <a:rPr lang="zh-CN" altLang="en-US" sz="1600" dirty="0"/>
              <a:t>导致服务器被入侵。</a:t>
            </a:r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28AF33A-2C19-4BF6-94D9-1244B9740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39" y="1828799"/>
            <a:ext cx="4333697" cy="302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88335" y="332656"/>
            <a:ext cx="10972800" cy="518689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D31A39-021A-43D5-B75D-D6A01C70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5361"/>
            <a:ext cx="10972800" cy="5145435"/>
          </a:xfrm>
        </p:spPr>
        <p:txBody>
          <a:bodyPr/>
          <a:lstStyle/>
          <a:p>
            <a:r>
              <a:rPr lang="zh-CN" altLang="en-US" b="1" dirty="0"/>
              <a:t>禁止访问外部文件</a:t>
            </a:r>
            <a:endParaRPr lang="en-US" altLang="zh-CN" b="1" dirty="0"/>
          </a:p>
          <a:p>
            <a:r>
              <a:rPr lang="zh-CN" altLang="en-US" sz="1600" dirty="0"/>
              <a:t>禁止 </a:t>
            </a:r>
            <a:r>
              <a:rPr lang="en-US" altLang="zh-CN" sz="1600" dirty="0"/>
              <a:t>Apache </a:t>
            </a:r>
            <a:r>
              <a:rPr lang="zh-CN" altLang="en-US" sz="1600" dirty="0"/>
              <a:t>访问 </a:t>
            </a:r>
            <a:r>
              <a:rPr lang="en-US" altLang="zh-CN" sz="1600" dirty="0"/>
              <a:t>Web </a:t>
            </a:r>
            <a:r>
              <a:rPr lang="zh-CN" altLang="en-US" sz="1600" dirty="0"/>
              <a:t>目录之外的任何文件。</a:t>
            </a:r>
          </a:p>
          <a:p>
            <a:r>
              <a:rPr lang="zh-CN" altLang="en-US" sz="1600" dirty="0"/>
              <a:t>参考配置操作</a:t>
            </a:r>
          </a:p>
          <a:p>
            <a:r>
              <a:rPr lang="zh-CN" altLang="en-US" sz="1600" dirty="0"/>
              <a:t>　　编辑 </a:t>
            </a:r>
            <a:r>
              <a:rPr lang="en-US" altLang="zh-CN" sz="1600" dirty="0" err="1"/>
              <a:t>httpd.conf</a:t>
            </a:r>
            <a:r>
              <a:rPr lang="en-US" altLang="zh-CN" sz="1600" dirty="0"/>
              <a:t> </a:t>
            </a:r>
            <a:r>
              <a:rPr lang="zh-CN" altLang="en-US" sz="1600" dirty="0"/>
              <a:t>配置文件：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设置可访问目录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sz="1600" dirty="0"/>
              <a:t>其中</a:t>
            </a:r>
            <a:r>
              <a:rPr lang="en-US" altLang="zh-CN" sz="1600" dirty="0"/>
              <a:t>/web </a:t>
            </a:r>
            <a:r>
              <a:rPr lang="zh-CN" altLang="en-US" sz="1600" dirty="0"/>
              <a:t>为网站根目录</a:t>
            </a:r>
          </a:p>
          <a:p>
            <a:r>
              <a:rPr lang="zh-CN" altLang="en-US" sz="1600" dirty="0"/>
              <a:t>默认配置如下</a:t>
            </a:r>
            <a:r>
              <a:rPr lang="en-US" altLang="zh-CN" sz="1600" dirty="0"/>
              <a:t>: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一般可根据业务需要设置</a:t>
            </a:r>
            <a:endParaRPr lang="en-US" altLang="zh-CN" sz="1600" dirty="0"/>
          </a:p>
          <a:p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endParaRPr lang="zh-CN" altLang="en-US" sz="1600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6B0AAF-087C-4C82-8AE7-D3C2F7819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2420888"/>
            <a:ext cx="8922057" cy="85571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FCB6B09-B778-4CDB-9CC3-DDCE28D0D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1"/>
            <a:ext cx="10743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176" tIns="0" rIns="30153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6EC7A29-2800-449B-A0F4-7D1465B73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1"/>
            <a:ext cx="10743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176" tIns="0" rIns="30153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2C93AAD-993A-4F5A-8336-BF870EFD7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3627726"/>
            <a:ext cx="5952381" cy="6190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739E12-9F6C-4666-B603-2DA918B15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16" y="5085184"/>
            <a:ext cx="5704762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Tomcat</a:t>
            </a:r>
            <a:r>
              <a:rPr lang="zh-CN" altLang="en-US" b="1" dirty="0">
                <a:effectLst/>
              </a:rPr>
              <a:t>服务安全加固</a:t>
            </a:r>
            <a:r>
              <a:rPr lang="en-US" altLang="zh-CN" b="1" dirty="0">
                <a:effectLst/>
              </a:rPr>
              <a:t/>
            </a:r>
            <a:br>
              <a:rPr lang="en-US" altLang="zh-CN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9D59164-198E-4EFD-AD46-504C173F3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修复方案：</a:t>
            </a:r>
            <a:r>
              <a:rPr lang="zh-CN" altLang="en-US" sz="2400" dirty="0"/>
              <a:t> </a:t>
            </a:r>
          </a:p>
          <a:p>
            <a:r>
              <a:rPr lang="zh-CN" altLang="en-US" sz="2400" dirty="0"/>
              <a:t>由于此类型漏洞对业务系统造成比较严重的危害，建议针对</a:t>
            </a:r>
            <a:r>
              <a:rPr lang="en-US" altLang="zh-CN" sz="2400" dirty="0"/>
              <a:t>tomcat</a:t>
            </a:r>
            <a:r>
              <a:rPr lang="zh-CN" altLang="en-US" sz="2400" dirty="0"/>
              <a:t>管理后台作如下整改：</a:t>
            </a:r>
          </a:p>
          <a:p>
            <a:r>
              <a:rPr lang="en-US" altLang="zh-CN" sz="2400" b="1" dirty="0"/>
              <a:t>1.</a:t>
            </a:r>
            <a:r>
              <a:rPr lang="zh-CN" altLang="en-US" sz="2400" b="1" dirty="0"/>
              <a:t>网络访问控制</a:t>
            </a:r>
            <a:endParaRPr lang="zh-CN" altLang="en-US" sz="2400" dirty="0"/>
          </a:p>
          <a:p>
            <a:r>
              <a:rPr lang="zh-CN" altLang="en-US" sz="2400" dirty="0"/>
              <a:t>如果您的业务不需要使用</a:t>
            </a:r>
            <a:r>
              <a:rPr lang="en-US" altLang="zh-CN" sz="2400" dirty="0"/>
              <a:t>tomcat</a:t>
            </a:r>
            <a:r>
              <a:rPr lang="zh-CN" altLang="en-US" sz="2400" dirty="0"/>
              <a:t>管理后台管理业务代码，建议您使用</a:t>
            </a:r>
            <a:r>
              <a:rPr lang="zh-CN" altLang="en-US" sz="2400" dirty="0">
                <a:hlinkClick r:id="rId3" tooltip="安全组防火墙"/>
              </a:rPr>
              <a:t>安全组防火墙</a:t>
            </a:r>
            <a:r>
              <a:rPr lang="zh-CN" altLang="en-US" sz="2400" dirty="0"/>
              <a:t>或直接将部署</a:t>
            </a:r>
            <a:r>
              <a:rPr lang="en-US" altLang="zh-CN" sz="2400" dirty="0"/>
              <a:t>tomcat</a:t>
            </a:r>
            <a:r>
              <a:rPr lang="zh-CN" altLang="en-US" sz="2400" dirty="0"/>
              <a:t>目录下</a:t>
            </a:r>
            <a:r>
              <a:rPr lang="en-US" altLang="zh-CN" sz="2400" dirty="0" err="1"/>
              <a:t>webapps</a:t>
            </a:r>
            <a:r>
              <a:rPr lang="zh-CN" altLang="en-US" sz="2400" dirty="0"/>
              <a:t>下的</a:t>
            </a:r>
            <a:r>
              <a:rPr lang="en-US" altLang="zh-CN" sz="2400" dirty="0"/>
              <a:t>manager</a:t>
            </a:r>
            <a:r>
              <a:rPr lang="zh-CN" altLang="en-US" sz="2400" dirty="0"/>
              <a:t>、</a:t>
            </a:r>
            <a:r>
              <a:rPr lang="en-US" altLang="zh-CN" sz="2400" dirty="0"/>
              <a:t>host-manager</a:t>
            </a:r>
            <a:r>
              <a:rPr lang="zh-CN" altLang="en-US" sz="2400" dirty="0"/>
              <a:t>文件夹全部删除；</a:t>
            </a:r>
          </a:p>
          <a:p>
            <a:r>
              <a:rPr lang="zh-CN" altLang="en-US" sz="2400" dirty="0"/>
              <a:t>注释</a:t>
            </a:r>
            <a:r>
              <a:rPr lang="en-US" altLang="zh-CN" sz="2400" dirty="0"/>
              <a:t>Tomcat</a:t>
            </a:r>
            <a:r>
              <a:rPr lang="zh-CN" altLang="en-US" sz="2400" dirty="0"/>
              <a:t>目录下</a:t>
            </a:r>
            <a:r>
              <a:rPr lang="en-US" altLang="zh-CN" sz="2400" dirty="0" err="1"/>
              <a:t>conf</a:t>
            </a:r>
            <a:r>
              <a:rPr lang="zh-CN" altLang="en-US" sz="2400" dirty="0"/>
              <a:t>下的</a:t>
            </a:r>
            <a:r>
              <a:rPr lang="en-US" altLang="zh-CN" sz="2400" dirty="0"/>
              <a:t>tomcat-users.xml</a:t>
            </a:r>
            <a:r>
              <a:rPr lang="zh-CN" altLang="en-US" sz="2400" dirty="0"/>
              <a:t>中的所有代码，如下：</a:t>
            </a:r>
          </a:p>
          <a:p>
            <a:r>
              <a:rPr lang="zh-CN" altLang="en-US" sz="2400" dirty="0"/>
              <a:t>若业务系统需要使用</a:t>
            </a:r>
            <a:r>
              <a:rPr lang="en-US" altLang="zh-CN" sz="2400" dirty="0"/>
              <a:t>tomcat</a:t>
            </a:r>
            <a:r>
              <a:rPr lang="zh-CN" altLang="en-US" sz="2400" dirty="0"/>
              <a:t>管理后台进行业务代码发布和管理，建议为</a:t>
            </a:r>
            <a:r>
              <a:rPr lang="en-US" altLang="zh-CN" sz="2400" dirty="0"/>
              <a:t>Tomcat</a:t>
            </a:r>
            <a:r>
              <a:rPr lang="zh-CN" altLang="en-US" sz="2400" dirty="0"/>
              <a:t>管理后台配置强口令，修改默认</a:t>
            </a:r>
            <a:r>
              <a:rPr lang="en-US" altLang="zh-CN" sz="2400" dirty="0"/>
              <a:t>admin</a:t>
            </a:r>
            <a:r>
              <a:rPr lang="zh-CN" altLang="en-US" sz="2400" dirty="0"/>
              <a:t>用户，且密码长度不低于</a:t>
            </a:r>
            <a:r>
              <a:rPr lang="en-US" altLang="zh-CN" sz="2400" dirty="0"/>
              <a:t>10</a:t>
            </a:r>
            <a:r>
              <a:rPr lang="zh-CN" altLang="en-US" sz="2400" dirty="0"/>
              <a:t>位，必须包含大写字母、特殊符号、数字组合。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57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Tomcat</a:t>
            </a:r>
            <a:r>
              <a:rPr lang="zh-CN" altLang="en-US" b="1" dirty="0">
                <a:effectLst/>
              </a:rPr>
              <a:t>服务安全加固</a:t>
            </a:r>
            <a:r>
              <a:rPr lang="en-US" altLang="zh-CN" b="1" dirty="0">
                <a:effectLst/>
              </a:rPr>
              <a:t/>
            </a:r>
            <a:br>
              <a:rPr lang="en-US" altLang="zh-CN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9D59164-198E-4EFD-AD46-504C173F3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修复方案：</a:t>
            </a:r>
            <a:r>
              <a:rPr lang="zh-CN" altLang="en-US" sz="2400" dirty="0"/>
              <a:t> </a:t>
            </a:r>
          </a:p>
          <a:p>
            <a:r>
              <a:rPr lang="zh-CN" altLang="en-US" sz="2400" b="1" dirty="0"/>
              <a:t>开启</a:t>
            </a:r>
            <a:r>
              <a:rPr lang="en-US" altLang="zh-CN" sz="2400" b="1" dirty="0"/>
              <a:t>Tomcat</a:t>
            </a:r>
            <a:r>
              <a:rPr lang="zh-CN" altLang="en-US" sz="2400" b="1" dirty="0"/>
              <a:t>的访问日志</a:t>
            </a:r>
            <a:endParaRPr lang="en-US" altLang="zh-CN" sz="2400" b="1" dirty="0"/>
          </a:p>
          <a:p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6CD289-A938-404A-8248-0036A129A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892943"/>
            <a:ext cx="11089232" cy="44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Tomcat</a:t>
            </a:r>
            <a:r>
              <a:rPr lang="zh-CN" altLang="en-US" b="1" dirty="0">
                <a:effectLst/>
              </a:rPr>
              <a:t>服务安全加固</a:t>
            </a:r>
            <a:r>
              <a:rPr lang="en-US" altLang="zh-CN" b="1" dirty="0">
                <a:effectLst/>
              </a:rPr>
              <a:t/>
            </a:r>
            <a:br>
              <a:rPr lang="en-US" altLang="zh-CN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9D59164-198E-4EFD-AD46-504C173F3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修复方案：</a:t>
            </a:r>
            <a:r>
              <a:rPr lang="zh-CN" altLang="en-US" sz="2400" dirty="0"/>
              <a:t> </a:t>
            </a:r>
          </a:p>
          <a:p>
            <a:r>
              <a:rPr lang="en-US" altLang="zh-CN" sz="2400" b="1" dirty="0"/>
              <a:t>Tomcat</a:t>
            </a:r>
            <a:r>
              <a:rPr lang="zh-CN" altLang="en-US" sz="2400" b="1" dirty="0"/>
              <a:t>默认帐号安全</a:t>
            </a:r>
            <a:endParaRPr lang="en-US" altLang="zh-CN" sz="2400" b="1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5ECD14-4E24-4BAD-A28D-C3B7E18CC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6" y="2276872"/>
            <a:ext cx="11015844" cy="340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Tomcat</a:t>
            </a:r>
            <a:r>
              <a:rPr lang="zh-CN" altLang="en-US" b="1" dirty="0">
                <a:effectLst/>
              </a:rPr>
              <a:t>服务安全加固</a:t>
            </a:r>
            <a:r>
              <a:rPr lang="en-US" altLang="zh-CN" b="1" dirty="0">
                <a:effectLst/>
              </a:rPr>
              <a:t/>
            </a:r>
            <a:br>
              <a:rPr lang="en-US" altLang="zh-CN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9D59164-198E-4EFD-AD46-504C173F3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修复方案：</a:t>
            </a:r>
            <a:r>
              <a:rPr lang="zh-CN" altLang="en-US" sz="2400" dirty="0"/>
              <a:t> </a:t>
            </a:r>
          </a:p>
          <a:p>
            <a:r>
              <a:rPr lang="zh-CN" altLang="en-US" sz="2400" b="1" dirty="0"/>
              <a:t>修改默认访问端口</a:t>
            </a:r>
            <a:endParaRPr lang="en-US" altLang="zh-CN" sz="2400" b="1" dirty="0"/>
          </a:p>
          <a:p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B4736A-83CD-41CE-B396-F5A4CCF91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28" y="2564904"/>
            <a:ext cx="9088327" cy="120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Tomcat</a:t>
            </a:r>
            <a:r>
              <a:rPr lang="zh-CN" altLang="en-US" b="1" dirty="0">
                <a:effectLst/>
              </a:rPr>
              <a:t>服务安全加固</a:t>
            </a:r>
            <a:r>
              <a:rPr lang="en-US" altLang="zh-CN" b="1" dirty="0">
                <a:effectLst/>
              </a:rPr>
              <a:t/>
            </a:r>
            <a:br>
              <a:rPr lang="en-US" altLang="zh-CN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9D59164-198E-4EFD-AD46-504C173F3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修复方案：</a:t>
            </a:r>
            <a:r>
              <a:rPr lang="zh-CN" altLang="en-US" sz="2400" dirty="0"/>
              <a:t> </a:t>
            </a:r>
          </a:p>
          <a:p>
            <a:r>
              <a:rPr lang="zh-CN" altLang="en-US" sz="2400" b="1" dirty="0"/>
              <a:t>重定向错误页面</a:t>
            </a:r>
            <a:endParaRPr lang="en-US" altLang="zh-CN" sz="2400" b="1" dirty="0"/>
          </a:p>
          <a:p>
            <a:r>
              <a:rPr lang="zh-CN" altLang="en-US" sz="2000" dirty="0"/>
              <a:t>修改访问</a:t>
            </a:r>
            <a:r>
              <a:rPr lang="en-US" altLang="zh-CN" sz="2000" dirty="0"/>
              <a:t>tomcat</a:t>
            </a:r>
            <a:r>
              <a:rPr lang="zh-CN" altLang="en-US" sz="2000" dirty="0"/>
              <a:t>错误页面的返回信息，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/web.xml</a:t>
            </a:r>
            <a:r>
              <a:rPr lang="zh-CN" altLang="en-US" sz="2000" dirty="0"/>
              <a:t>在倒数第</a:t>
            </a:r>
            <a:r>
              <a:rPr lang="en-US" altLang="zh-CN" sz="2000" dirty="0"/>
              <a:t>1</a:t>
            </a:r>
            <a:r>
              <a:rPr lang="zh-CN" altLang="en-US" sz="2000" dirty="0"/>
              <a:t>行之前加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然后在</a:t>
            </a:r>
            <a:r>
              <a:rPr lang="en-US" altLang="zh-CN" sz="2000" dirty="0" err="1"/>
              <a:t>webapps</a:t>
            </a:r>
            <a:r>
              <a:rPr lang="en-US" altLang="zh-CN" sz="2000" dirty="0"/>
              <a:t>\manger</a:t>
            </a:r>
            <a:r>
              <a:rPr lang="zh-CN" altLang="en-US" sz="2000" dirty="0"/>
              <a:t>目录中创建相应的</a:t>
            </a:r>
            <a:r>
              <a:rPr lang="en-US" altLang="zh-CN" sz="2000" dirty="0"/>
              <a:t>401.html\404.htm\500.htm</a:t>
            </a:r>
            <a:r>
              <a:rPr lang="zh-CN" altLang="en-US" sz="2000" dirty="0"/>
              <a:t>文件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B89A60-C875-474E-AFB4-28C781DBF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313838"/>
            <a:ext cx="5472608" cy="324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Tomcat</a:t>
            </a:r>
            <a:r>
              <a:rPr lang="zh-CN" altLang="en-US" b="1" dirty="0">
                <a:effectLst/>
              </a:rPr>
              <a:t>服务安全加固</a:t>
            </a:r>
            <a:r>
              <a:rPr lang="en-US" altLang="zh-CN" b="1" dirty="0">
                <a:effectLst/>
              </a:rPr>
              <a:t/>
            </a:r>
            <a:br>
              <a:rPr lang="en-US" altLang="zh-CN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9D59164-198E-4EFD-AD46-504C173F3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禁止列目录</a:t>
            </a:r>
            <a:endParaRPr lang="en-US" altLang="zh-CN" sz="2400" b="1" dirty="0"/>
          </a:p>
          <a:p>
            <a:r>
              <a:rPr lang="zh-CN" altLang="en-US" sz="2000" dirty="0"/>
              <a:t>防止直接访问目录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时由于找不到默认页面而列出目录下的文件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392A2C-747C-4ED3-AB98-0A68A369C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607981"/>
            <a:ext cx="8443910" cy="86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Tomcat</a:t>
            </a:r>
            <a:r>
              <a:rPr lang="zh-CN" altLang="en-US" b="1" dirty="0">
                <a:effectLst/>
              </a:rPr>
              <a:t>服务安全加固</a:t>
            </a:r>
            <a:r>
              <a:rPr lang="en-US" altLang="zh-CN" b="1" dirty="0">
                <a:effectLst/>
              </a:rPr>
              <a:t/>
            </a:r>
            <a:br>
              <a:rPr lang="en-US" altLang="zh-CN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9D59164-198E-4EFD-AD46-504C173F3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删除文档和示例程序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删除</a:t>
            </a:r>
            <a:r>
              <a:rPr lang="en-US" altLang="zh-CN" dirty="0" err="1"/>
              <a:t>webapps</a:t>
            </a:r>
            <a:r>
              <a:rPr lang="en-US" altLang="zh-CN" dirty="0"/>
              <a:t>/docs</a:t>
            </a:r>
            <a:r>
              <a:rPr lang="zh-CN" altLang="en-US" dirty="0"/>
              <a:t>、</a:t>
            </a:r>
            <a:r>
              <a:rPr lang="en-US" altLang="zh-CN" dirty="0"/>
              <a:t>examples</a:t>
            </a:r>
            <a:r>
              <a:rPr lang="zh-CN" altLang="en-US" dirty="0"/>
              <a:t>、</a:t>
            </a:r>
            <a:r>
              <a:rPr lang="en-US" altLang="zh-CN" dirty="0"/>
              <a:t>manager</a:t>
            </a:r>
            <a:r>
              <a:rPr lang="zh-CN" altLang="en-US" dirty="0"/>
              <a:t>、</a:t>
            </a:r>
            <a:r>
              <a:rPr lang="en-US" altLang="zh-CN" dirty="0"/>
              <a:t>ROOT</a:t>
            </a:r>
            <a:r>
              <a:rPr lang="zh-CN" altLang="en-US" dirty="0"/>
              <a:t>、</a:t>
            </a:r>
            <a:r>
              <a:rPr lang="en-US" altLang="zh-CN" dirty="0"/>
              <a:t>host-manager</a:t>
            </a:r>
          </a:p>
          <a:p>
            <a:r>
              <a:rPr lang="zh-CN" altLang="en-US" dirty="0"/>
              <a:t>。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2119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Web</a:t>
            </a:r>
            <a:r>
              <a:rPr lang="zh-CN" altLang="en-US" b="1" dirty="0">
                <a:effectLst/>
              </a:rPr>
              <a:t>应用服务器加固思路</a:t>
            </a:r>
            <a:r>
              <a:rPr lang="en-US" altLang="zh-CN" b="1" dirty="0">
                <a:effectLst/>
              </a:rPr>
              <a:t/>
            </a:r>
            <a:br>
              <a:rPr lang="en-US" altLang="zh-CN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EE4DF7A-6FAA-4BB9-B05E-21D8288AF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7448" y="856456"/>
            <a:ext cx="9102847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Web</a:t>
            </a:r>
            <a:r>
              <a:rPr lang="zh-CN" altLang="en-US" b="1" dirty="0">
                <a:effectLst/>
              </a:rPr>
              <a:t>应用服务器加固思路</a:t>
            </a:r>
            <a:r>
              <a:rPr lang="en-US" altLang="zh-CN" b="1" dirty="0">
                <a:effectLst/>
              </a:rPr>
              <a:t/>
            </a:r>
            <a:br>
              <a:rPr lang="en-US" altLang="zh-CN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474780-BA43-4579-B7BE-8E683C43A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Web</a:t>
            </a:r>
            <a:r>
              <a:rPr lang="zh-CN" altLang="en-US" b="1" dirty="0"/>
              <a:t>安全分为两大类：</a:t>
            </a:r>
            <a:endParaRPr lang="zh-CN" altLang="en-US" dirty="0"/>
          </a:p>
          <a:p>
            <a:r>
              <a:rPr lang="zh-CN" altLang="en-US" dirty="0"/>
              <a:t>    </a:t>
            </a:r>
            <a:r>
              <a:rPr lang="zh-CN" altLang="en-US" sz="2000" dirty="0"/>
              <a:t>    </a:t>
            </a:r>
            <a:r>
              <a:rPr lang="en-US" altLang="zh-CN" sz="2000" dirty="0"/>
              <a:t>· Web</a:t>
            </a:r>
            <a:r>
              <a:rPr lang="zh-CN" altLang="en-US" sz="2000" dirty="0"/>
              <a:t>服务器的安全性</a:t>
            </a:r>
            <a:r>
              <a:rPr lang="en-US" altLang="zh-CN" sz="2000" dirty="0"/>
              <a:t>(Web</a:t>
            </a:r>
            <a:r>
              <a:rPr lang="zh-CN" altLang="en-US" sz="2000" dirty="0"/>
              <a:t>服务器本身安全和软件配置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        </a:t>
            </a:r>
            <a:r>
              <a:rPr lang="en-US" altLang="zh-CN" sz="2000" dirty="0"/>
              <a:t>· Web</a:t>
            </a:r>
            <a:r>
              <a:rPr lang="zh-CN" altLang="en-US" sz="2000" dirty="0"/>
              <a:t>应用程序的安全性</a:t>
            </a:r>
            <a:r>
              <a:rPr lang="en-US" altLang="zh-CN" sz="2000" dirty="0"/>
              <a:t>(</a:t>
            </a:r>
            <a:r>
              <a:rPr lang="zh-CN" altLang="en-US" sz="2000" dirty="0"/>
              <a:t>在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服务器上运行的</a:t>
            </a:r>
            <a:r>
              <a:rPr lang="en-US" altLang="zh-CN" sz="2000" dirty="0"/>
              <a:t>Java</a:t>
            </a:r>
            <a:r>
              <a:rPr lang="zh-CN" altLang="en-US" sz="2000" dirty="0"/>
              <a:t>、 </a:t>
            </a:r>
            <a:r>
              <a:rPr lang="en-US" altLang="zh-CN" sz="2000" dirty="0"/>
              <a:t>ActiveX</a:t>
            </a:r>
            <a:r>
              <a:rPr lang="zh-CN" altLang="en-US" sz="2000" dirty="0"/>
              <a:t>、</a:t>
            </a:r>
            <a:r>
              <a:rPr lang="en-US" altLang="zh-CN" sz="2000" dirty="0"/>
              <a:t>PHP</a:t>
            </a:r>
            <a:r>
              <a:rPr lang="zh-CN" altLang="en-US" sz="2000" dirty="0"/>
              <a:t>、</a:t>
            </a:r>
            <a:r>
              <a:rPr lang="en-US" altLang="zh-CN" sz="2000" dirty="0"/>
              <a:t>ASP</a:t>
            </a:r>
            <a:r>
              <a:rPr lang="zh-CN" altLang="en-US" sz="2000" dirty="0"/>
              <a:t>代码的安全</a:t>
            </a:r>
            <a:r>
              <a:rPr lang="en-US" altLang="zh-CN" sz="2000" dirty="0"/>
              <a:t>)</a:t>
            </a:r>
            <a:r>
              <a:rPr lang="zh-CN" altLang="en-US" dirty="0"/>
              <a:t>。</a:t>
            </a:r>
          </a:p>
          <a:p>
            <a:r>
              <a:rPr lang="en-US" altLang="zh-CN" b="1" dirty="0"/>
              <a:t>Web</a:t>
            </a:r>
            <a:r>
              <a:rPr lang="zh-CN" altLang="en-US" b="1" dirty="0"/>
              <a:t>服务器面临的攻击</a:t>
            </a:r>
            <a:endParaRPr lang="zh-CN" altLang="en-US" dirty="0"/>
          </a:p>
          <a:p>
            <a:r>
              <a:rPr lang="zh-CN" altLang="en-US" sz="1800" dirty="0"/>
              <a:t>        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服务器攻击利用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服务器软件和配置中常见的漏洞。这些漏洞包括：</a:t>
            </a:r>
          </a:p>
          <a:p>
            <a:r>
              <a:rPr lang="zh-CN" altLang="en-US" sz="1800" dirty="0"/>
              <a:t>        </a:t>
            </a:r>
            <a:r>
              <a:rPr lang="en-US" altLang="zh-CN" sz="1800" dirty="0"/>
              <a:t>· </a:t>
            </a:r>
            <a:r>
              <a:rPr lang="zh-CN" altLang="en-US" sz="1800" dirty="0"/>
              <a:t>缓冲区溢出</a:t>
            </a:r>
          </a:p>
          <a:p>
            <a:r>
              <a:rPr lang="zh-CN" altLang="en-US" sz="1800" dirty="0"/>
              <a:t>        </a:t>
            </a:r>
            <a:r>
              <a:rPr lang="en-US" altLang="zh-CN" sz="1800" dirty="0"/>
              <a:t>· </a:t>
            </a:r>
            <a:r>
              <a:rPr lang="zh-CN" altLang="en-US" sz="1800" dirty="0"/>
              <a:t>文件目录遍历</a:t>
            </a:r>
          </a:p>
          <a:p>
            <a:r>
              <a:rPr lang="zh-CN" altLang="en-US" sz="1800" dirty="0"/>
              <a:t>        </a:t>
            </a:r>
            <a:r>
              <a:rPr lang="en-US" altLang="zh-CN" sz="1800" dirty="0"/>
              <a:t>· </a:t>
            </a:r>
            <a:r>
              <a:rPr lang="zh-CN" altLang="en-US" sz="1800" dirty="0"/>
              <a:t>脚本权限</a:t>
            </a:r>
          </a:p>
          <a:p>
            <a:r>
              <a:rPr lang="zh-CN" altLang="en-US" sz="1800" dirty="0"/>
              <a:t>        </a:t>
            </a:r>
            <a:r>
              <a:rPr lang="en-US" altLang="zh-CN" sz="1800" dirty="0"/>
              <a:t>· </a:t>
            </a:r>
            <a:r>
              <a:rPr lang="zh-CN" altLang="en-US" sz="1800" dirty="0"/>
              <a:t>文件目录浏览</a:t>
            </a:r>
          </a:p>
          <a:p>
            <a:r>
              <a:rPr lang="zh-CN" altLang="en-US" sz="1800" dirty="0"/>
              <a:t>        </a:t>
            </a:r>
            <a:r>
              <a:rPr lang="en-US" altLang="zh-CN" sz="1800" dirty="0"/>
              <a:t>· Web</a:t>
            </a:r>
            <a:r>
              <a:rPr lang="zh-CN" altLang="en-US" sz="1800" dirty="0"/>
              <a:t>服务器软件默认安装的示例代码</a:t>
            </a:r>
          </a:p>
          <a:p>
            <a:r>
              <a:rPr lang="zh-CN" altLang="en-US" sz="1800" dirty="0"/>
              <a:t>        </a:t>
            </a:r>
            <a:r>
              <a:rPr lang="en-US" altLang="zh-CN" sz="1800" dirty="0"/>
              <a:t>· Web</a:t>
            </a:r>
            <a:r>
              <a:rPr lang="zh-CN" altLang="en-US" sz="1800" dirty="0"/>
              <a:t>服务器上运行的其他软件中的漏洞，例如</a:t>
            </a:r>
            <a:r>
              <a:rPr lang="en-US" altLang="zh-CN" sz="1800" dirty="0"/>
              <a:t>SQL</a:t>
            </a:r>
            <a:r>
              <a:rPr lang="zh-CN" altLang="en-US" sz="1800" dirty="0"/>
              <a:t>数据库软件</a:t>
            </a:r>
          </a:p>
          <a:p>
            <a:r>
              <a:rPr lang="zh-CN" altLang="en-US" sz="1800" dirty="0"/>
              <a:t>让我们对上诉漏洞依个进行深入地探讨。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5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Web</a:t>
            </a:r>
            <a:r>
              <a:rPr lang="zh-CN" altLang="en-US" b="1" dirty="0">
                <a:effectLst/>
              </a:rPr>
              <a:t>应用服务器加固思路</a:t>
            </a:r>
            <a:r>
              <a:rPr lang="en-US" altLang="zh-CN" b="1" dirty="0">
                <a:effectLst/>
              </a:rPr>
              <a:t/>
            </a:r>
            <a:br>
              <a:rPr lang="en-US" altLang="zh-CN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474780-BA43-4579-B7BE-8E683C43A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缓冲区溢出</a:t>
            </a:r>
            <a:endParaRPr lang="zh-CN" altLang="en-US" dirty="0"/>
          </a:p>
          <a:p>
            <a:r>
              <a:rPr lang="zh-CN" altLang="en-US" sz="2400" dirty="0"/>
              <a:t>        缓冲区溢出允许恶意代码注入到应用程序，它损坏应用程序的堆栈</a:t>
            </a:r>
            <a:r>
              <a:rPr lang="en-US" altLang="zh-CN" sz="2400" dirty="0"/>
              <a:t>——</a:t>
            </a:r>
            <a:r>
              <a:rPr lang="zh-CN" altLang="en-US" sz="2400" dirty="0"/>
              <a:t>内存中存储应用程序代码的一个地方</a:t>
            </a:r>
            <a:r>
              <a:rPr lang="en-US" altLang="zh-CN" sz="2400" dirty="0"/>
              <a:t>——</a:t>
            </a:r>
            <a:r>
              <a:rPr lang="zh-CN" altLang="en-US" sz="2400" dirty="0"/>
              <a:t>并用不同的代码代替原始代码的一部分来实现攻击者的目的，例如运行特洛伊木马程序或远程控制应用程序。以下是缓冲区溢出漏洞的一个简单示例代码，使用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语言编写：</a:t>
            </a:r>
          </a:p>
          <a:p>
            <a:r>
              <a:rPr lang="zh-CN" altLang="en-US" sz="2400" dirty="0"/>
              <a:t>        </a:t>
            </a:r>
            <a:r>
              <a:rPr lang="en-US" altLang="zh-CN" sz="2400" dirty="0"/>
              <a:t>char </a:t>
            </a:r>
            <a:r>
              <a:rPr lang="en-US" altLang="zh-CN" sz="2400" dirty="0" err="1"/>
              <a:t>aTmp</a:t>
            </a:r>
            <a:r>
              <a:rPr lang="en-US" altLang="zh-CN" sz="2400" dirty="0"/>
              <a:t>[100];</a:t>
            </a:r>
          </a:p>
          <a:p>
            <a:r>
              <a:rPr lang="en-US" altLang="zh-CN" sz="2400" dirty="0"/>
              <a:t>        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("%s",</a:t>
            </a:r>
            <a:r>
              <a:rPr lang="en-US" altLang="zh-CN" sz="2400" dirty="0" err="1"/>
              <a:t>aTmp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        </a:t>
            </a:r>
            <a:r>
              <a:rPr lang="zh-CN" altLang="en-US" sz="2400" dirty="0"/>
              <a:t>在第一行中，程序员声明一个长度为</a:t>
            </a:r>
            <a:r>
              <a:rPr lang="en-US" altLang="zh-CN" sz="2400" dirty="0"/>
              <a:t>100</a:t>
            </a:r>
            <a:r>
              <a:rPr lang="zh-CN" altLang="en-US" sz="2400" dirty="0"/>
              <a:t>的数组</a:t>
            </a:r>
            <a:r>
              <a:rPr lang="en-US" altLang="zh-CN" sz="2400" dirty="0" err="1"/>
              <a:t>aTmp</a:t>
            </a:r>
            <a:r>
              <a:rPr lang="zh-CN" altLang="en-US" sz="2400" dirty="0"/>
              <a:t>。在第二行中，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方法从控制台读取数据存到</a:t>
            </a:r>
            <a:r>
              <a:rPr lang="en-US" altLang="zh-CN" sz="2400" dirty="0" err="1"/>
              <a:t>aTmp</a:t>
            </a:r>
            <a:r>
              <a:rPr lang="zh-CN" altLang="en-US" sz="2400" dirty="0"/>
              <a:t>数组。代码不会检查</a:t>
            </a:r>
            <a:r>
              <a:rPr lang="en-US" altLang="zh-CN" sz="2400" dirty="0"/>
              <a:t>%s </a:t>
            </a:r>
            <a:r>
              <a:rPr lang="zh-CN" altLang="en-US" sz="2400" dirty="0"/>
              <a:t>变量是否能够容纳输入数据的大小。因为程序员编码过程不对输入字符串的大小进行检查，如果给定的输入超过</a:t>
            </a:r>
            <a:r>
              <a:rPr lang="en-US" altLang="zh-CN" sz="2400" dirty="0"/>
              <a:t>100</a:t>
            </a:r>
            <a:r>
              <a:rPr lang="zh-CN" altLang="en-US" sz="2400" dirty="0"/>
              <a:t>个字符，就会造成缓冲区溢出。一个精心构造构的输入中可能包含汇编代码，这部分汇编代码能够获得源程序一样的运行权限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4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88335" y="332656"/>
            <a:ext cx="10972800" cy="518689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D31A39-021A-43D5-B75D-D6A01C70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5361"/>
            <a:ext cx="10972800" cy="51454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b="1" dirty="0"/>
              <a:t>禁止目录列出</a:t>
            </a:r>
            <a:endParaRPr lang="en-US" altLang="zh-CN" sz="1600" b="1" dirty="0"/>
          </a:p>
          <a:p>
            <a:pPr marL="0" indent="0">
              <a:buNone/>
            </a:pPr>
            <a:r>
              <a:rPr lang="zh-CN" altLang="en-US" sz="1600" dirty="0"/>
              <a:t>目录列出会导致明显信息泄露或下载，禁止 </a:t>
            </a:r>
            <a:r>
              <a:rPr lang="en-US" altLang="zh-CN" sz="1600" dirty="0"/>
              <a:t>Apache </a:t>
            </a:r>
            <a:r>
              <a:rPr lang="zh-CN" altLang="en-US" sz="1600" dirty="0"/>
              <a:t>列表显示文件</a:t>
            </a:r>
            <a:r>
              <a:rPr lang="en-US" altLang="zh-CN" sz="1600" dirty="0"/>
              <a:t>,</a:t>
            </a:r>
            <a:r>
              <a:rPr lang="zh-CN" altLang="en-US" sz="1600" dirty="0"/>
              <a:t>编辑 </a:t>
            </a:r>
            <a:r>
              <a:rPr lang="en-US" altLang="zh-CN" sz="1600" dirty="0" err="1"/>
              <a:t>httpd.conf</a:t>
            </a:r>
            <a:r>
              <a:rPr lang="en-US" altLang="zh-CN" sz="1600" dirty="0"/>
              <a:t> </a:t>
            </a:r>
            <a:r>
              <a:rPr lang="zh-CN" altLang="en-US" sz="1600" dirty="0"/>
              <a:t>配置文件：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将</a:t>
            </a:r>
            <a:r>
              <a:rPr lang="en-US" altLang="zh-CN" sz="1600" dirty="0"/>
              <a:t>Options Indexes </a:t>
            </a:r>
            <a:r>
              <a:rPr lang="en-US" altLang="zh-CN" sz="1600" dirty="0" err="1"/>
              <a:t>FollowSymLinks</a:t>
            </a:r>
            <a:r>
              <a:rPr lang="en-US" altLang="zh-CN" sz="1600" dirty="0"/>
              <a:t> </a:t>
            </a:r>
            <a:r>
              <a:rPr lang="zh-CN" altLang="en-US" sz="1600" dirty="0"/>
              <a:t>中的 </a:t>
            </a:r>
            <a:r>
              <a:rPr lang="en-US" altLang="zh-CN" sz="1600" dirty="0"/>
              <a:t>Indexes </a:t>
            </a:r>
            <a:r>
              <a:rPr lang="zh-CN" altLang="en-US" sz="1600" dirty="0"/>
              <a:t>去掉，就可以禁 止 </a:t>
            </a:r>
            <a:r>
              <a:rPr lang="en-US" altLang="zh-CN" sz="1600" dirty="0"/>
              <a:t>Apache </a:t>
            </a:r>
            <a:r>
              <a:rPr lang="zh-CN" altLang="en-US" sz="1600" dirty="0"/>
              <a:t>显示该目录结构。 </a:t>
            </a:r>
            <a:r>
              <a:rPr lang="en-US" altLang="zh-CN" sz="1600" dirty="0"/>
              <a:t>Indexes </a:t>
            </a:r>
            <a:r>
              <a:rPr lang="zh-CN" altLang="en-US" sz="1600" dirty="0"/>
              <a:t>的作用就是当该目录下没 有 </a:t>
            </a:r>
            <a:r>
              <a:rPr lang="en-US" altLang="zh-CN" sz="1600" dirty="0"/>
              <a:t>index.html </a:t>
            </a:r>
            <a:r>
              <a:rPr lang="zh-CN" altLang="en-US" sz="1600" dirty="0"/>
              <a:t>文件时，就显示目录结构。</a:t>
            </a:r>
          </a:p>
          <a:p>
            <a:r>
              <a:rPr lang="zh-CN" altLang="en-US" sz="1600" dirty="0"/>
              <a:t>重新启动 </a:t>
            </a:r>
            <a:r>
              <a:rPr lang="en-US" altLang="zh-CN" sz="1600" dirty="0"/>
              <a:t>Apache </a:t>
            </a:r>
            <a:r>
              <a:rPr lang="zh-CN" altLang="en-US" sz="1600" dirty="0"/>
              <a:t>服务</a:t>
            </a:r>
          </a:p>
          <a:p>
            <a:r>
              <a:rPr lang="zh-CN" altLang="en-US" sz="1600" dirty="0"/>
              <a:t>可以设置 </a:t>
            </a:r>
            <a:r>
              <a:rPr lang="en-US" altLang="zh-CN" sz="1600" dirty="0"/>
              <a:t>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httpd</a:t>
            </a:r>
            <a:r>
              <a:rPr lang="en-US" altLang="zh-CN" sz="1600" dirty="0"/>
              <a:t>/</a:t>
            </a:r>
            <a:r>
              <a:rPr lang="en-US" altLang="zh-CN" sz="1600" dirty="0" err="1"/>
              <a:t>httpd.conf</a:t>
            </a:r>
            <a:r>
              <a:rPr lang="en-US" altLang="zh-CN" sz="1600" dirty="0"/>
              <a:t> </a:t>
            </a:r>
            <a:r>
              <a:rPr lang="zh-CN" altLang="en-US" sz="1600" dirty="0"/>
              <a:t>段中删除</a:t>
            </a:r>
            <a:r>
              <a:rPr lang="en-US" altLang="zh-CN" sz="1600" dirty="0"/>
              <a:t>Options</a:t>
            </a:r>
            <a:r>
              <a:rPr lang="zh-CN" altLang="en-US" sz="1600" dirty="0"/>
              <a:t>的</a:t>
            </a:r>
            <a:r>
              <a:rPr lang="en-US" altLang="zh-CN" sz="1600" dirty="0"/>
              <a:t>Indexes</a:t>
            </a:r>
            <a:r>
              <a:rPr lang="zh-CN" altLang="en-US" sz="1600" dirty="0"/>
              <a:t>设置 </a:t>
            </a:r>
          </a:p>
          <a:p>
            <a:r>
              <a:rPr lang="zh-CN" altLang="en-US" sz="1600" dirty="0"/>
              <a:t>一般可根据业务需要设置</a:t>
            </a:r>
          </a:p>
          <a:p>
            <a:pPr marL="0" indent="0">
              <a:buNone/>
            </a:pPr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FCB6B09-B778-4CDB-9CC3-DDCE28D0D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1"/>
            <a:ext cx="10743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176" tIns="0" rIns="30153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6EC7A29-2800-449B-A0F4-7D1465B73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1"/>
            <a:ext cx="10743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176" tIns="0" rIns="30153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12433A-E8F6-4772-B81E-98A3918EA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9" y="1628800"/>
            <a:ext cx="1092851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Web</a:t>
            </a:r>
            <a:r>
              <a:rPr lang="zh-CN" altLang="en-US" b="1" dirty="0">
                <a:effectLst/>
              </a:rPr>
              <a:t>应用服务器加固思路</a:t>
            </a:r>
            <a:r>
              <a:rPr lang="en-US" altLang="zh-CN" b="1" dirty="0">
                <a:effectLst/>
              </a:rPr>
              <a:t/>
            </a:r>
            <a:br>
              <a:rPr lang="en-US" altLang="zh-CN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474780-BA43-4579-B7BE-8E683C43A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目录遍历</a:t>
            </a:r>
            <a:endParaRPr lang="zh-CN" altLang="en-US" sz="2000" dirty="0"/>
          </a:p>
          <a:p>
            <a:r>
              <a:rPr lang="zh-CN" altLang="en-US" sz="2000" dirty="0"/>
              <a:t>        目录遍历是指访问到了不是原先设想或允许的目录</a:t>
            </a:r>
            <a:r>
              <a:rPr lang="en-US" altLang="zh-CN" sz="2000" dirty="0"/>
              <a:t>(</a:t>
            </a:r>
            <a:r>
              <a:rPr lang="zh-CN" altLang="en-US" sz="2000" dirty="0"/>
              <a:t>或文件夹</a:t>
            </a:r>
            <a:r>
              <a:rPr lang="en-US" altLang="zh-CN" sz="2000" dirty="0"/>
              <a:t>)</a:t>
            </a:r>
            <a:r>
              <a:rPr lang="zh-CN" altLang="en-US" sz="2000" dirty="0"/>
              <a:t>。例如，微软</a:t>
            </a:r>
            <a:r>
              <a:rPr lang="en-US" altLang="zh-CN" sz="2000" dirty="0"/>
              <a:t>IIS Web</a:t>
            </a:r>
            <a:r>
              <a:rPr lang="zh-CN" altLang="en-US" sz="2000" dirty="0"/>
              <a:t>站点的默认文件夹为</a:t>
            </a:r>
            <a:r>
              <a:rPr lang="en-US" altLang="zh-CN" sz="2000" dirty="0"/>
              <a:t>C:\inetpub</a:t>
            </a:r>
            <a:r>
              <a:rPr lang="zh-CN" altLang="en-US" sz="2000" dirty="0"/>
              <a:t>，攻击者可使用的目录遍历漏洞，在该文件夹之外去读取他们本不该访问的文件。详细来说，假如有一个网址为“</a:t>
            </a:r>
            <a:r>
              <a:rPr lang="en-US" altLang="zh-CN" sz="2000" dirty="0"/>
              <a:t>www.bad.com”</a:t>
            </a:r>
            <a:r>
              <a:rPr lang="zh-CN" altLang="en-US" sz="2000" dirty="0"/>
              <a:t>的网站，其服务器代码中包含目录遍历漏洞。攻击者通过输入以下</a:t>
            </a:r>
            <a:r>
              <a:rPr lang="en-US" altLang="zh-CN" sz="2000" dirty="0"/>
              <a:t>URL</a:t>
            </a:r>
            <a:r>
              <a:rPr lang="zh-CN" altLang="en-US" sz="2000" dirty="0"/>
              <a:t>就可以利用该漏洞：</a:t>
            </a:r>
          </a:p>
          <a:p>
            <a:r>
              <a:rPr lang="zh-CN" altLang="en-US" sz="2000" dirty="0"/>
              <a:t>        </a:t>
            </a:r>
            <a:r>
              <a:rPr lang="en-US" altLang="zh-CN" sz="2000" dirty="0"/>
              <a:t>http://www.bad.com/../autoexec.bat</a:t>
            </a:r>
          </a:p>
          <a:p>
            <a:r>
              <a:rPr lang="en-US" altLang="zh-CN" sz="2000" dirty="0"/>
              <a:t>        URL</a:t>
            </a:r>
            <a:r>
              <a:rPr lang="zh-CN" altLang="en-US" sz="2000" dirty="0"/>
              <a:t>中的“</a:t>
            </a:r>
            <a:r>
              <a:rPr lang="en-US" altLang="zh-CN" sz="2000" dirty="0"/>
              <a:t>.../”</a:t>
            </a:r>
            <a:r>
              <a:rPr lang="zh-CN" altLang="en-US" sz="2000" dirty="0"/>
              <a:t>告诉服务器上溯一个目录，也就是“</a:t>
            </a:r>
            <a:r>
              <a:rPr lang="en-US" altLang="zh-CN" sz="2000" dirty="0"/>
              <a:t>C:\”</a:t>
            </a:r>
            <a:r>
              <a:rPr lang="zh-CN" altLang="en-US" sz="2000" dirty="0"/>
              <a:t>目录</a:t>
            </a:r>
            <a:r>
              <a:rPr lang="en-US" altLang="zh-CN" sz="2000" dirty="0"/>
              <a:t>(Web </a:t>
            </a:r>
            <a:r>
              <a:rPr lang="zh-CN" altLang="en-US" sz="2000" dirty="0"/>
              <a:t>服务器可以将斜杠转换为反斜杠</a:t>
            </a:r>
            <a:r>
              <a:rPr lang="en-US" altLang="zh-CN" sz="2000" dirty="0"/>
              <a:t>)</a:t>
            </a:r>
            <a:r>
              <a:rPr lang="zh-CN" altLang="en-US" sz="2000" dirty="0"/>
              <a:t>。所以如果</a:t>
            </a:r>
            <a:r>
              <a:rPr lang="en-US" altLang="zh-CN" sz="2000" dirty="0"/>
              <a:t>IIS</a:t>
            </a:r>
            <a:r>
              <a:rPr lang="zh-CN" altLang="en-US" sz="2000" dirty="0"/>
              <a:t>服务器默认目录为“</a:t>
            </a:r>
            <a:r>
              <a:rPr lang="en-US" altLang="zh-CN" sz="2000" dirty="0"/>
              <a:t>c:\inetpub”</a:t>
            </a:r>
            <a:r>
              <a:rPr lang="zh-CN" altLang="en-US" sz="2000" dirty="0"/>
              <a:t>，那么该</a:t>
            </a:r>
            <a:r>
              <a:rPr lang="en-US" altLang="zh-CN" sz="2000" dirty="0"/>
              <a:t>URL</a:t>
            </a:r>
            <a:r>
              <a:rPr lang="zh-CN" altLang="en-US" sz="2000" dirty="0"/>
              <a:t>会转到“</a:t>
            </a:r>
            <a:r>
              <a:rPr lang="en-US" altLang="zh-CN" sz="2000" dirty="0"/>
              <a:t>C:\”</a:t>
            </a:r>
            <a:r>
              <a:rPr lang="zh-CN" altLang="en-US" sz="2000" dirty="0"/>
              <a:t>目录，攻击者将能够看到“</a:t>
            </a:r>
            <a:r>
              <a:rPr lang="en-US" altLang="zh-CN" sz="2000" dirty="0"/>
              <a:t>c:\autoexec.bat”</a:t>
            </a:r>
            <a:r>
              <a:rPr lang="zh-CN" altLang="en-US" sz="2000" dirty="0"/>
              <a:t>文件。除非将服务器配置好了避免目录遍历，不然所有目录可能都是可访问的。这种情况下，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服务器将显示“</a:t>
            </a:r>
            <a:r>
              <a:rPr lang="en-US" altLang="zh-CN" sz="2000" dirty="0"/>
              <a:t>autoexec.bat”</a:t>
            </a:r>
            <a:r>
              <a:rPr lang="zh-CN" altLang="en-US" sz="2000" dirty="0"/>
              <a:t>文件的内容，或者攻击者选择的任何其他文件。</a:t>
            </a:r>
          </a:p>
          <a:p>
            <a:r>
              <a:rPr lang="zh-CN" altLang="en-US" sz="2000" dirty="0"/>
              <a:t>        值得注意的是</a:t>
            </a:r>
            <a:r>
              <a:rPr lang="en-US" altLang="zh-CN" sz="2000" dirty="0"/>
              <a:t>:</a:t>
            </a:r>
            <a:r>
              <a:rPr lang="zh-CN" altLang="en-US" sz="2000" dirty="0"/>
              <a:t>我们已经使用 </a:t>
            </a:r>
            <a:r>
              <a:rPr lang="en-US" altLang="zh-CN" sz="2000" dirty="0"/>
              <a:t>IIS </a:t>
            </a:r>
            <a:r>
              <a:rPr lang="zh-CN" altLang="en-US" sz="2000" dirty="0"/>
              <a:t>作为示例</a:t>
            </a:r>
            <a:r>
              <a:rPr lang="en-US" altLang="zh-CN" sz="2000" dirty="0"/>
              <a:t>;</a:t>
            </a:r>
            <a:r>
              <a:rPr lang="zh-CN" altLang="en-US" sz="2000" dirty="0"/>
              <a:t>但是，此漏洞的利用不是针对</a:t>
            </a:r>
            <a:r>
              <a:rPr lang="en-US" altLang="zh-CN" sz="2000" dirty="0"/>
              <a:t>IIS</a:t>
            </a:r>
            <a:r>
              <a:rPr lang="zh-CN" altLang="en-US" sz="2000" dirty="0"/>
              <a:t>服务器的，在其他的</a:t>
            </a:r>
            <a:r>
              <a:rPr lang="en-US" altLang="zh-CN" sz="2000" dirty="0"/>
              <a:t>Web </a:t>
            </a:r>
            <a:r>
              <a:rPr lang="zh-CN" altLang="en-US" sz="2000" dirty="0"/>
              <a:t>服务器上也有目录遍历漏洞。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5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Web</a:t>
            </a:r>
            <a:r>
              <a:rPr lang="zh-CN" altLang="en-US" b="1" dirty="0">
                <a:effectLst/>
              </a:rPr>
              <a:t>应用服务器加固思路</a:t>
            </a:r>
            <a:r>
              <a:rPr lang="en-US" altLang="zh-CN" b="1" dirty="0">
                <a:effectLst/>
              </a:rPr>
              <a:t/>
            </a:r>
            <a:br>
              <a:rPr lang="en-US" altLang="zh-CN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474780-BA43-4579-B7BE-8E683C43A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脚本权限</a:t>
            </a:r>
            <a:endParaRPr lang="en-US" altLang="zh-CN" b="1" dirty="0"/>
          </a:p>
          <a:p>
            <a:r>
              <a:rPr lang="zh-CN" altLang="en-US" b="1" dirty="0"/>
              <a:t>目录浏览</a:t>
            </a:r>
            <a:endParaRPr lang="zh-CN" altLang="en-US" dirty="0"/>
          </a:p>
          <a:p>
            <a:r>
              <a:rPr lang="zh-CN" altLang="en-US" dirty="0"/>
              <a:t>        通常情况下，目录浏览是禁用的，但是如果启用它，则它显示该目录中的所有文件，并允许浏览的子目录。有时知道一个文件存在可以帮助攻击者利用</a:t>
            </a:r>
            <a:r>
              <a:rPr lang="en-US" altLang="zh-CN" dirty="0"/>
              <a:t>Web </a:t>
            </a:r>
            <a:r>
              <a:rPr lang="zh-CN" altLang="en-US" dirty="0"/>
              <a:t>服务器上文件和程序的漏洞。为此，不建议启用</a:t>
            </a:r>
            <a:r>
              <a:rPr lang="en-US" altLang="zh-CN" dirty="0"/>
              <a:t>Web </a:t>
            </a:r>
            <a:r>
              <a:rPr lang="zh-CN" altLang="en-US" dirty="0"/>
              <a:t>服务器上的目录浏览。</a:t>
            </a:r>
          </a:p>
          <a:p>
            <a:r>
              <a:rPr lang="en-US" altLang="zh-CN" b="1" dirty="0"/>
              <a:t>5.</a:t>
            </a:r>
            <a:r>
              <a:rPr lang="zh-CN" altLang="en-US" b="1" dirty="0"/>
              <a:t>默认示例</a:t>
            </a:r>
            <a:endParaRPr lang="zh-CN" altLang="en-US" dirty="0"/>
          </a:p>
          <a:p>
            <a:r>
              <a:rPr lang="zh-CN" altLang="en-US" dirty="0"/>
              <a:t>        默认示例是包含在</a:t>
            </a:r>
            <a:r>
              <a:rPr lang="en-US" altLang="zh-CN" dirty="0"/>
              <a:t>Web </a:t>
            </a:r>
            <a:r>
              <a:rPr lang="zh-CN" altLang="en-US" dirty="0"/>
              <a:t>服务器软件中并在服务器软件安装时默认安装的应用程序。一些默认安装的示例包含安全漏洞。针对这些漏洞保护的最佳办法是不要安装示例，如果已经安装了，最好把它们删除掉。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13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Web</a:t>
            </a:r>
            <a:r>
              <a:rPr lang="zh-CN" altLang="en-US" b="1" dirty="0">
                <a:effectLst/>
              </a:rPr>
              <a:t>应用服务器加固思路</a:t>
            </a:r>
            <a:r>
              <a:rPr lang="en-US" altLang="zh-CN" b="1" dirty="0">
                <a:effectLst/>
              </a:rPr>
              <a:t/>
            </a:r>
            <a:br>
              <a:rPr lang="en-US" altLang="zh-CN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474780-BA43-4579-B7BE-8E683C43A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其他服务</a:t>
            </a:r>
            <a:endParaRPr lang="zh-CN" altLang="en-US" dirty="0"/>
          </a:p>
          <a:p>
            <a:r>
              <a:rPr lang="zh-CN" altLang="en-US" dirty="0"/>
              <a:t>        攻击者可以通过攻击在</a:t>
            </a:r>
            <a:r>
              <a:rPr lang="en-US" altLang="zh-CN" dirty="0"/>
              <a:t>Web</a:t>
            </a:r>
            <a:r>
              <a:rPr lang="zh-CN" altLang="en-US" dirty="0"/>
              <a:t>服务器上运行的其他服务来攻陷</a:t>
            </a:r>
            <a:r>
              <a:rPr lang="en-US" altLang="zh-CN" dirty="0"/>
              <a:t>Web</a:t>
            </a:r>
            <a:r>
              <a:rPr lang="zh-CN" altLang="en-US" dirty="0"/>
              <a:t>服务器。这些服务包括</a:t>
            </a:r>
            <a:r>
              <a:rPr lang="en-US" altLang="zh-CN" dirty="0"/>
              <a:t>FTP</a:t>
            </a:r>
            <a:r>
              <a:rPr lang="zh-CN" altLang="en-US" dirty="0"/>
              <a:t>、</a:t>
            </a:r>
            <a:r>
              <a:rPr lang="en-US" altLang="zh-CN" dirty="0"/>
              <a:t>SMTP</a:t>
            </a:r>
            <a:r>
              <a:rPr lang="zh-CN" altLang="en-US" dirty="0"/>
              <a:t>、</a:t>
            </a:r>
            <a:r>
              <a:rPr lang="en-US" altLang="zh-CN" dirty="0"/>
              <a:t>POP3</a:t>
            </a:r>
            <a:r>
              <a:rPr lang="zh-CN" altLang="en-US" dirty="0"/>
              <a:t>、</a:t>
            </a:r>
            <a:r>
              <a:rPr lang="en-US" altLang="zh-CN" dirty="0"/>
              <a:t>SQL</a:t>
            </a:r>
            <a:r>
              <a:rPr lang="zh-CN" altLang="en-US" dirty="0"/>
              <a:t>服务器和</a:t>
            </a:r>
            <a:r>
              <a:rPr lang="en-US" altLang="zh-CN" dirty="0"/>
              <a:t>NetBIOS</a:t>
            </a:r>
            <a:r>
              <a:rPr lang="zh-CN" altLang="en-US" dirty="0"/>
              <a:t>服务。防止此类攻击的最佳方法是减少“受攻击面”。关闭所有运行在</a:t>
            </a:r>
            <a:r>
              <a:rPr lang="en-US" altLang="zh-CN" dirty="0"/>
              <a:t>Web</a:t>
            </a:r>
            <a:r>
              <a:rPr lang="zh-CN" altLang="en-US" dirty="0"/>
              <a:t>服务器操作系统上不必要的服务并对剩下的服务进行安全地配置。最佳做法是使 </a:t>
            </a:r>
            <a:r>
              <a:rPr lang="en-US" altLang="zh-CN" dirty="0"/>
              <a:t>Web</a:t>
            </a:r>
            <a:r>
              <a:rPr lang="zh-CN" altLang="en-US" dirty="0"/>
              <a:t>服务器只有一个</a:t>
            </a:r>
            <a:r>
              <a:rPr lang="en-US" altLang="zh-CN" dirty="0"/>
              <a:t>Web</a:t>
            </a:r>
            <a:r>
              <a:rPr lang="zh-CN" altLang="en-US" dirty="0"/>
              <a:t>服务程序，而没有其他的服务。运行数据库和其他的软件应部署在单独的服务器上，这样服务器受防火墙保护，只有</a:t>
            </a:r>
            <a:r>
              <a:rPr lang="en-US" altLang="zh-CN" dirty="0"/>
              <a:t>Web</a:t>
            </a:r>
            <a:r>
              <a:rPr lang="zh-CN" altLang="en-US" dirty="0"/>
              <a:t>服务器易受</a:t>
            </a:r>
            <a:r>
              <a:rPr lang="en-US" altLang="zh-CN" dirty="0"/>
              <a:t>Web</a:t>
            </a:r>
            <a:r>
              <a:rPr lang="zh-CN" altLang="en-US" dirty="0"/>
              <a:t>攻击。如果攻击者设法利用其他服务的漏洞来攻击服务器，他们也能够干扰或攻陷</a:t>
            </a:r>
            <a:r>
              <a:rPr lang="en-US" altLang="zh-CN" dirty="0"/>
              <a:t>Web</a:t>
            </a:r>
            <a:r>
              <a:rPr lang="zh-CN" altLang="en-US" dirty="0"/>
              <a:t>站点。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85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Web</a:t>
            </a:r>
            <a:r>
              <a:rPr lang="zh-CN" altLang="en-US" b="1" dirty="0">
                <a:effectLst/>
              </a:rPr>
              <a:t>应用服务器加固思路</a:t>
            </a:r>
            <a:r>
              <a:rPr lang="en-US" altLang="zh-CN" b="1" dirty="0">
                <a:effectLst/>
              </a:rPr>
              <a:t/>
            </a:r>
            <a:br>
              <a:rPr lang="en-US" altLang="zh-CN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474780-BA43-4579-B7BE-8E683C43A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Web</a:t>
            </a:r>
            <a:r>
              <a:rPr lang="zh-CN" altLang="en-US" b="1" dirty="0"/>
              <a:t>服务器软件的固有漏洞</a:t>
            </a:r>
            <a:endParaRPr lang="zh-CN" altLang="en-US" dirty="0"/>
          </a:p>
          <a:p>
            <a:r>
              <a:rPr lang="zh-CN" altLang="en-US" dirty="0"/>
              <a:t>        每个</a:t>
            </a:r>
            <a:r>
              <a:rPr lang="en-US" altLang="zh-CN" dirty="0"/>
              <a:t>Web</a:t>
            </a:r>
            <a:r>
              <a:rPr lang="zh-CN" altLang="en-US" dirty="0"/>
              <a:t>服务器软件，包括</a:t>
            </a:r>
            <a:r>
              <a:rPr lang="en-US" altLang="zh-CN" dirty="0"/>
              <a:t>IIS</a:t>
            </a:r>
            <a:r>
              <a:rPr lang="zh-CN" altLang="en-US" dirty="0"/>
              <a:t>和</a:t>
            </a:r>
            <a:r>
              <a:rPr lang="en-US" altLang="zh-CN" dirty="0"/>
              <a:t>Apache</a:t>
            </a:r>
            <a:r>
              <a:rPr lang="zh-CN" altLang="en-US" dirty="0"/>
              <a:t>，由于缺乏安全的编码技术，该软件的程序员已经提供了内置漏洞。例如，</a:t>
            </a:r>
            <a:r>
              <a:rPr lang="en-US" altLang="zh-CN" dirty="0"/>
              <a:t>IIS</a:t>
            </a:r>
            <a:r>
              <a:rPr lang="zh-CN" altLang="en-US" dirty="0"/>
              <a:t>的</a:t>
            </a:r>
            <a:r>
              <a:rPr lang="en-US" altLang="zh-CN" dirty="0"/>
              <a:t>.</a:t>
            </a:r>
            <a:r>
              <a:rPr lang="en-US" altLang="zh-CN" dirty="0" err="1"/>
              <a:t>htr</a:t>
            </a:r>
            <a:r>
              <a:rPr lang="zh-CN" altLang="en-US" dirty="0"/>
              <a:t>漏洞，允许攻击者看到驻留在服务器上的文件的内容。几乎每周都会发布主要的</a:t>
            </a:r>
            <a:r>
              <a:rPr lang="en-US" altLang="zh-CN" dirty="0"/>
              <a:t>Web</a:t>
            </a:r>
            <a:r>
              <a:rPr lang="zh-CN" altLang="en-US" dirty="0"/>
              <a:t>服务器软件平台中的新漏洞。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94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Web</a:t>
            </a:r>
            <a:r>
              <a:rPr lang="zh-CN" altLang="en-US" b="1" dirty="0">
                <a:effectLst/>
              </a:rPr>
              <a:t>应用服务器加固思路</a:t>
            </a:r>
            <a:r>
              <a:rPr lang="en-US" altLang="zh-CN" b="1" dirty="0">
                <a:effectLst/>
              </a:rPr>
              <a:t/>
            </a:r>
            <a:br>
              <a:rPr lang="en-US" altLang="zh-CN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474780-BA43-4579-B7BE-8E683C43A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Web</a:t>
            </a:r>
            <a:r>
              <a:rPr lang="zh-CN" altLang="en-US" b="1" dirty="0"/>
              <a:t>服务器的保护</a:t>
            </a:r>
            <a:endParaRPr lang="zh-CN" altLang="en-US" dirty="0"/>
          </a:p>
          <a:p>
            <a:r>
              <a:rPr lang="zh-CN" altLang="en-US" sz="2000" dirty="0"/>
              <a:t>        针对上述漏洞最佳做法是遵循以下建议搭建并运行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服务器。采取下列措施将提高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服务器的安全性。</a:t>
            </a:r>
          </a:p>
          <a:p>
            <a:r>
              <a:rPr lang="zh-CN" altLang="en-US" sz="2000" dirty="0"/>
              <a:t>        </a:t>
            </a:r>
            <a:r>
              <a:rPr lang="en-US" altLang="zh-CN" sz="2000" dirty="0"/>
              <a:t>· </a:t>
            </a:r>
            <a:r>
              <a:rPr lang="zh-CN" altLang="en-US" sz="2000" dirty="0"/>
              <a:t>给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服务器服务或守护程序配置能够使它正常运行最少的权限。这样，即使攻击者控制了</a:t>
            </a:r>
            <a:r>
              <a:rPr lang="en-US" altLang="zh-CN" sz="2000" dirty="0"/>
              <a:t>Web </a:t>
            </a:r>
            <a:r>
              <a:rPr lang="zh-CN" altLang="en-US" sz="2000" dirty="0"/>
              <a:t>服务器，他们只能获得运行该软件对应的用户账户的权限。这样，攻击计算机或网络上的其他软件可行方案就极为有限了。</a:t>
            </a:r>
          </a:p>
          <a:p>
            <a:r>
              <a:rPr lang="zh-CN" altLang="en-US" sz="2000" dirty="0"/>
              <a:t>        </a:t>
            </a:r>
            <a:r>
              <a:rPr lang="en-US" altLang="zh-CN" sz="2000" dirty="0"/>
              <a:t>· </a:t>
            </a:r>
            <a:r>
              <a:rPr lang="zh-CN" altLang="en-US" sz="2000" dirty="0"/>
              <a:t>安装最新的安全补丁并时刻关注漏洞的最新动态。</a:t>
            </a:r>
          </a:p>
          <a:p>
            <a:r>
              <a:rPr lang="zh-CN" altLang="en-US" sz="2000" dirty="0"/>
              <a:t>        </a:t>
            </a:r>
            <a:r>
              <a:rPr lang="en-US" altLang="zh-CN" sz="2000" dirty="0"/>
              <a:t>· </a:t>
            </a:r>
            <a:r>
              <a:rPr lang="zh-CN" altLang="en-US" sz="2000" dirty="0"/>
              <a:t>删除默认示例并避免安装类似的示例。</a:t>
            </a:r>
          </a:p>
          <a:p>
            <a:r>
              <a:rPr lang="zh-CN" altLang="en-US" sz="2000" dirty="0"/>
              <a:t>        </a:t>
            </a:r>
            <a:r>
              <a:rPr lang="en-US" altLang="zh-CN" sz="2000" dirty="0"/>
              <a:t>· </a:t>
            </a:r>
            <a:r>
              <a:rPr lang="zh-CN" altLang="en-US" sz="2000" dirty="0"/>
              <a:t>通过删除不需要的应用程序，安全配置同一台计算机上的其他网络服务，确保操作系统已安装最新的安全补丁来保证承载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服务器的计算机的安全。</a:t>
            </a:r>
          </a:p>
          <a:p>
            <a:r>
              <a:rPr lang="zh-CN" altLang="en-US" sz="2000" dirty="0"/>
              <a:t>        </a:t>
            </a:r>
            <a:r>
              <a:rPr lang="en-US" altLang="zh-CN" sz="2000" dirty="0"/>
              <a:t>· </a:t>
            </a:r>
            <a:r>
              <a:rPr lang="zh-CN" altLang="en-US" sz="2000" dirty="0"/>
              <a:t>确保只给需要执行的脚本单独的目录运行的权限。</a:t>
            </a:r>
          </a:p>
          <a:p>
            <a:r>
              <a:rPr lang="zh-CN" altLang="en-US" sz="2000" dirty="0"/>
              <a:t>        </a:t>
            </a:r>
            <a:r>
              <a:rPr lang="en-US" altLang="zh-CN" sz="2000" dirty="0"/>
              <a:t>· </a:t>
            </a:r>
            <a:r>
              <a:rPr lang="zh-CN" altLang="en-US" sz="2000" dirty="0"/>
              <a:t>在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服务器上每个目录中，都提供一个</a:t>
            </a:r>
            <a:r>
              <a:rPr lang="en-US" altLang="zh-CN" sz="2000" dirty="0"/>
              <a:t>index.html</a:t>
            </a:r>
            <a:r>
              <a:rPr lang="zh-CN" altLang="en-US" sz="2000" dirty="0"/>
              <a:t>文件，以避免需要目录浏览。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18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Web</a:t>
            </a:r>
            <a:r>
              <a:rPr lang="zh-CN" altLang="en-US" b="1" dirty="0">
                <a:effectLst/>
              </a:rPr>
              <a:t>应用服务器加固思路</a:t>
            </a:r>
            <a:r>
              <a:rPr lang="en-US" altLang="zh-CN" b="1" dirty="0">
                <a:effectLst/>
              </a:rPr>
              <a:t/>
            </a:r>
            <a:br>
              <a:rPr lang="en-US" altLang="zh-CN" b="1" dirty="0">
                <a:effectLst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474780-BA43-4579-B7BE-8E683C43A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第三方安全产品</a:t>
            </a:r>
            <a:endParaRPr lang="zh-CN" altLang="en-US" sz="2400" dirty="0"/>
          </a:p>
          <a:p>
            <a:r>
              <a:rPr lang="zh-CN" altLang="en-US" sz="2400" dirty="0"/>
              <a:t>        商业和免费的产品也可以帮助抵御与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服务器相关的不同漏洞。主要有以下产品：</a:t>
            </a:r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软硬件防火墙</a:t>
            </a:r>
          </a:p>
          <a:p>
            <a:r>
              <a:rPr lang="en-US" altLang="zh-CN" sz="2400" dirty="0"/>
              <a:t>· Web</a:t>
            </a:r>
            <a:r>
              <a:rPr lang="zh-CN" altLang="en-US" sz="2400" dirty="0"/>
              <a:t>应用防火墙</a:t>
            </a:r>
            <a:r>
              <a:rPr lang="en-US" altLang="zh-CN" sz="2400" dirty="0"/>
              <a:t>(WAFs)</a:t>
            </a:r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病毒防御软件</a:t>
            </a:r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基于</a:t>
            </a:r>
            <a:r>
              <a:rPr lang="en-US" altLang="zh-CN" sz="2400" dirty="0"/>
              <a:t>ISAPI</a:t>
            </a:r>
            <a:r>
              <a:rPr lang="zh-CN" altLang="en-US" sz="2400" dirty="0"/>
              <a:t>的安全产品</a:t>
            </a:r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安全日志</a:t>
            </a:r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反馈分析软件</a:t>
            </a:r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入侵检测系统和入侵检测防御系统</a:t>
            </a:r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漏洞扫描软件</a:t>
            </a:r>
          </a:p>
          <a:p>
            <a:r>
              <a:rPr lang="en-US" altLang="zh-CN" sz="2400" dirty="0"/>
              <a:t>· </a:t>
            </a:r>
            <a:r>
              <a:rPr lang="zh-CN" altLang="en-US" sz="2400" dirty="0"/>
              <a:t>输入验证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69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88335" y="332656"/>
            <a:ext cx="10972800" cy="518689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D31A39-021A-43D5-B75D-D6A01C70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5361"/>
            <a:ext cx="10972800" cy="51454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/>
              <a:t>错误页面重定向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1600" dirty="0"/>
              <a:t>Apache </a:t>
            </a:r>
            <a:r>
              <a:rPr lang="zh-CN" altLang="en-US" sz="1600" dirty="0"/>
              <a:t>错误页面重定向功能防止敏感信息泄露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修改 </a:t>
            </a:r>
            <a:r>
              <a:rPr lang="en-US" altLang="zh-CN" sz="1600" dirty="0" err="1"/>
              <a:t>httpd.conf</a:t>
            </a:r>
            <a:r>
              <a:rPr lang="en-US" altLang="zh-CN" sz="1600" dirty="0"/>
              <a:t> </a:t>
            </a:r>
            <a:r>
              <a:rPr lang="zh-CN" altLang="en-US" sz="1600" dirty="0"/>
              <a:t>配置文件：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重新启动 </a:t>
            </a:r>
            <a:r>
              <a:rPr lang="en-US" altLang="zh-CN" sz="1600" dirty="0"/>
              <a:t>Apache </a:t>
            </a:r>
            <a:r>
              <a:rPr lang="zh-CN" altLang="en-US" sz="1600" dirty="0"/>
              <a:t>服务</a:t>
            </a:r>
          </a:p>
          <a:p>
            <a:r>
              <a:rPr lang="zh-CN" altLang="en-US" sz="1600" dirty="0"/>
              <a:t>此项需要应用系统设有错误页面，或者不在</a:t>
            </a:r>
            <a:r>
              <a:rPr lang="en-US" altLang="zh-CN" sz="1600" dirty="0" err="1"/>
              <a:t>httpd</a:t>
            </a:r>
            <a:r>
              <a:rPr lang="zh-CN" altLang="en-US" sz="1600" dirty="0"/>
              <a:t>中设置完全由业务逻辑实现，可根据业务需求加固。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FCB6B09-B778-4CDB-9CC3-DDCE28D0D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1"/>
            <a:ext cx="10743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176" tIns="0" rIns="30153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6EC7A29-2800-449B-A0F4-7D1465B73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1"/>
            <a:ext cx="10743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176" tIns="0" rIns="30153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30CC0B-F660-40E0-8DAF-111545248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54" y="2060848"/>
            <a:ext cx="6237742" cy="219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5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81247" y="332656"/>
            <a:ext cx="10972800" cy="518689"/>
          </a:xfrm>
        </p:spPr>
        <p:txBody>
          <a:bodyPr/>
          <a:lstStyle/>
          <a:p>
            <a:r>
              <a:rPr lang="en-US" altLang="zh-CN" b="1" dirty="0">
                <a:effectLst/>
              </a:rPr>
              <a:t>Apache</a:t>
            </a:r>
            <a:r>
              <a:rPr lang="zh-CN" altLang="en-US" b="1" dirty="0">
                <a:effectLst/>
              </a:rPr>
              <a:t>服务安全加固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81247" y="1008682"/>
            <a:ext cx="10972800" cy="5145435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 b="1" dirty="0"/>
              <a:t>拒绝服务防范</a:t>
            </a:r>
            <a:endParaRPr lang="en-US" altLang="zh-CN" b="1" dirty="0"/>
          </a:p>
          <a:p>
            <a:r>
              <a:rPr lang="zh-CN" altLang="en-US" sz="2000" dirty="0"/>
              <a:t>根据业务需要，合理设置 </a:t>
            </a:r>
            <a:r>
              <a:rPr lang="en-US" altLang="zh-CN" sz="2000" dirty="0"/>
              <a:t>session </a:t>
            </a:r>
            <a:r>
              <a:rPr lang="zh-CN" altLang="en-US" sz="2000" dirty="0"/>
              <a:t>时间，防止拒绝服务攻击</a:t>
            </a:r>
          </a:p>
          <a:p>
            <a:r>
              <a:rPr lang="zh-CN" altLang="en-US" sz="2000" dirty="0"/>
              <a:t>编辑 </a:t>
            </a:r>
            <a:r>
              <a:rPr lang="en-US" altLang="zh-CN" sz="2000" dirty="0" err="1"/>
              <a:t>httpd.conf</a:t>
            </a:r>
            <a:r>
              <a:rPr lang="en-US" altLang="zh-CN" sz="2000" dirty="0"/>
              <a:t> </a:t>
            </a:r>
            <a:r>
              <a:rPr lang="zh-CN" altLang="en-US" sz="2000" dirty="0"/>
              <a:t>配置文件</a:t>
            </a:r>
            <a:r>
              <a:rPr lang="en-US" altLang="zh-CN" sz="2000" dirty="0"/>
              <a:t>: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重新启动 </a:t>
            </a:r>
            <a:r>
              <a:rPr lang="en-US" altLang="zh-CN" sz="2000" dirty="0"/>
              <a:t>Apache </a:t>
            </a:r>
            <a:r>
              <a:rPr lang="zh-CN" altLang="en-US" sz="2000" dirty="0"/>
              <a:t>服务</a:t>
            </a:r>
          </a:p>
          <a:p>
            <a:r>
              <a:rPr lang="zh-CN" altLang="en-US" sz="2000" dirty="0"/>
              <a:t>默认</a:t>
            </a:r>
            <a:r>
              <a:rPr lang="en-US" altLang="zh-CN" sz="2000" dirty="0"/>
              <a:t>Timeout 120 </a:t>
            </a:r>
            <a:r>
              <a:rPr lang="en-US" altLang="zh-CN" sz="2000" dirty="0" err="1"/>
              <a:t>KeepAlive</a:t>
            </a:r>
            <a:r>
              <a:rPr lang="en-US" altLang="zh-CN" sz="2000" dirty="0"/>
              <a:t> Off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KeepAliveTimeout</a:t>
            </a:r>
            <a:r>
              <a:rPr lang="en-US" altLang="zh-CN" sz="2000" dirty="0"/>
              <a:t> 15</a:t>
            </a:r>
            <a:r>
              <a:rPr lang="zh-CN" altLang="en-US" sz="2000" dirty="0"/>
              <a:t>，该项设置涉及性能调整，一般不做。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457200" lvl="1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mmbiz.qpic.cn/mmbiz_png/uPFCheLYbJyX6RN3FpPL0qCyE20kpBJFZy4LPuYTZQ3Pic1ibibdiau8GZMTsibtYRibntKbLMdA3aQBcIiaADufeKgbg/640?wx_fmt=png&amp;tp=webp&amp;wxfrom=5&amp;wx_lazy=1">
            <a:extLst>
              <a:ext uri="{FF2B5EF4-FFF2-40B4-BE49-F238E27FC236}">
                <a16:creationId xmlns:a16="http://schemas.microsoft.com/office/drawing/2014/main" id="{2BF0266D-DC06-4BD2-9660-BE5627F9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0473E3-566B-430B-BB6A-C29FC5299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4" y="2204864"/>
            <a:ext cx="1124105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C00000"/>
            </a:gs>
            <a:gs pos="80000">
              <a:srgbClr val="70201E"/>
            </a:gs>
            <a:gs pos="100000">
              <a:schemeClr val="accent2">
                <a:shade val="94000"/>
                <a:satMod val="135000"/>
              </a:schemeClr>
            </a:gs>
          </a:gsLst>
        </a:gradFill>
      </a:spPr>
      <a:bodyPr rtlCol="0" anchor="ctr"/>
      <a:lstStyle>
        <a:defPPr algn="ctr">
          <a:defRPr b="1"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谷安模板-1.potx" id="{20370F93-E01C-46B9-8133-FC051707147A}" vid="{288D7D58-60AC-41C3-82B0-33C6BDCAB98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谷安模板-1</Template>
  <TotalTime>20369</TotalTime>
  <Words>4852</Words>
  <Application>Microsoft Office PowerPoint</Application>
  <PresentationFormat>宽屏</PresentationFormat>
  <Paragraphs>1232</Paragraphs>
  <Slides>75</Slides>
  <Notes>66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7" baseType="lpstr">
      <vt:lpstr>Adobe 黑体 Std R</vt:lpstr>
      <vt:lpstr>Arial Unicode MS</vt:lpstr>
      <vt:lpstr>黑体</vt:lpstr>
      <vt:lpstr>华文新魏</vt:lpstr>
      <vt:lpstr>楷体</vt:lpstr>
      <vt:lpstr>楷体_GB2312</vt:lpstr>
      <vt:lpstr>宋体</vt:lpstr>
      <vt:lpstr>微软雅黑</vt:lpstr>
      <vt:lpstr>Arial</vt:lpstr>
      <vt:lpstr>Calibri</vt:lpstr>
      <vt:lpstr>Wingdings</vt:lpstr>
      <vt:lpstr>Office 主题</vt:lpstr>
      <vt:lpstr>WEB应用服务器   配置及安全应用 </vt:lpstr>
      <vt:lpstr>课程大纲</vt:lpstr>
      <vt:lpstr>Apache服务安全加固 </vt:lpstr>
      <vt:lpstr>Apache服务安全加固 </vt:lpstr>
      <vt:lpstr>Apache服务安全加固 </vt:lpstr>
      <vt:lpstr>Apache服务安全加固</vt:lpstr>
      <vt:lpstr>Apache服务安全加固</vt:lpstr>
      <vt:lpstr>Apache服务安全加固</vt:lpstr>
      <vt:lpstr>Apache服务安全加固</vt:lpstr>
      <vt:lpstr>Apache服务安全加固</vt:lpstr>
      <vt:lpstr>Apache服务安全加固</vt:lpstr>
      <vt:lpstr>Apache服务安全加固 </vt:lpstr>
      <vt:lpstr>Apache服务安全加固 </vt:lpstr>
      <vt:lpstr>Apache服务安全加固</vt:lpstr>
      <vt:lpstr>Apache服务安全加固</vt:lpstr>
      <vt:lpstr>Nginx安装及服务控制3-1</vt:lpstr>
      <vt:lpstr>Nginx安装及服务控制3-2</vt:lpstr>
      <vt:lpstr>Nginx安装及服务控制3-3</vt:lpstr>
      <vt:lpstr>nginx.conf配置文件 2-1</vt:lpstr>
      <vt:lpstr>nginx.conf配置文件 2-2</vt:lpstr>
      <vt:lpstr>Nginx的访问状态统计</vt:lpstr>
      <vt:lpstr>小结</vt:lpstr>
      <vt:lpstr>虚拟Web主机2-1</vt:lpstr>
      <vt:lpstr>虚拟Web主机2-2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Nginx 服务器安全加固</vt:lpstr>
      <vt:lpstr>Tomcat服务安全加固</vt:lpstr>
      <vt:lpstr>Tomcat服务安全加固 </vt:lpstr>
      <vt:lpstr>Tomcat服务安全加固 </vt:lpstr>
      <vt:lpstr>Tomcat服务安全加固 </vt:lpstr>
      <vt:lpstr>Tomcat服务安全加固 </vt:lpstr>
      <vt:lpstr>Tomcat服务安全加固 </vt:lpstr>
      <vt:lpstr>Tomcat服务安全加固 </vt:lpstr>
      <vt:lpstr>Tomcat服务安全加固 </vt:lpstr>
      <vt:lpstr>Web应用服务器加固思路 </vt:lpstr>
      <vt:lpstr>Web应用服务器加固思路 </vt:lpstr>
      <vt:lpstr>Web应用服务器加固思路 </vt:lpstr>
      <vt:lpstr>Web应用服务器加固思路 </vt:lpstr>
      <vt:lpstr>Web应用服务器加固思路 </vt:lpstr>
      <vt:lpstr>Web应用服务器加固思路 </vt:lpstr>
      <vt:lpstr>Web应用服务器加固思路 </vt:lpstr>
      <vt:lpstr>Web应用服务器加固思路 </vt:lpstr>
      <vt:lpstr>Web应用服务器加固思路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Linux系统管理与安全</dc:title>
  <dc:creator>Gnosis</dc:creator>
  <cp:lastModifiedBy>高智震</cp:lastModifiedBy>
  <cp:revision>2165</cp:revision>
  <dcterms:created xsi:type="dcterms:W3CDTF">2015-08-23T14:03:00Z</dcterms:created>
  <dcterms:modified xsi:type="dcterms:W3CDTF">2018-03-26T08:12:53Z</dcterms:modified>
</cp:coreProperties>
</file>