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9753600" cx="13004800"/>
  <p:notesSz cx="13004800" cy="97536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4sq4AHkgxHyT434FC98we1Vbg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FD4DF3-B396-48DF-9B90-E1BF18E3988A}">
  <a:tblStyle styleId="{D4FD4DF3-B396-48DF-9B90-E1BF18E3988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366000" y="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6465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86b65b7fd_0_10:notes"/>
          <p:cNvSpPr/>
          <p:nvPr>
            <p:ph idx="2" type="sldImg"/>
          </p:nvPr>
        </p:nvSpPr>
        <p:spPr>
          <a:xfrm>
            <a:off x="4306888" y="1219200"/>
            <a:ext cx="4391100" cy="32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86b65b7fd_0_10:notes"/>
          <p:cNvSpPr txBox="1"/>
          <p:nvPr>
            <p:ph idx="1" type="body"/>
          </p:nvPr>
        </p:nvSpPr>
        <p:spPr>
          <a:xfrm>
            <a:off x="1300163" y="4694238"/>
            <a:ext cx="10404600" cy="3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86b65b7fd_0_10:notes"/>
          <p:cNvSpPr txBox="1"/>
          <p:nvPr>
            <p:ph idx="12" type="sldNum"/>
          </p:nvPr>
        </p:nvSpPr>
        <p:spPr>
          <a:xfrm>
            <a:off x="7366000" y="9264650"/>
            <a:ext cx="5635500" cy="48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09bb8956b_0_8:notes"/>
          <p:cNvSpPr/>
          <p:nvPr>
            <p:ph idx="2" type="sldImg"/>
          </p:nvPr>
        </p:nvSpPr>
        <p:spPr>
          <a:xfrm>
            <a:off x="4306888" y="1219200"/>
            <a:ext cx="4391100" cy="32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09bb8956b_0_8:notes"/>
          <p:cNvSpPr txBox="1"/>
          <p:nvPr>
            <p:ph idx="1" type="body"/>
          </p:nvPr>
        </p:nvSpPr>
        <p:spPr>
          <a:xfrm>
            <a:off x="1300163" y="4694238"/>
            <a:ext cx="10404600" cy="3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b09bb8956b_0_8:notes"/>
          <p:cNvSpPr txBox="1"/>
          <p:nvPr>
            <p:ph idx="12" type="sldNum"/>
          </p:nvPr>
        </p:nvSpPr>
        <p:spPr>
          <a:xfrm>
            <a:off x="7366000" y="9264650"/>
            <a:ext cx="5635500" cy="48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86b65b7fd_1_26:notes"/>
          <p:cNvSpPr/>
          <p:nvPr>
            <p:ph idx="2" type="sldImg"/>
          </p:nvPr>
        </p:nvSpPr>
        <p:spPr>
          <a:xfrm>
            <a:off x="4306888" y="1219200"/>
            <a:ext cx="4391100" cy="32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86b65b7fd_1_26:notes"/>
          <p:cNvSpPr txBox="1"/>
          <p:nvPr>
            <p:ph idx="1" type="body"/>
          </p:nvPr>
        </p:nvSpPr>
        <p:spPr>
          <a:xfrm>
            <a:off x="1300163" y="4694238"/>
            <a:ext cx="10404600" cy="3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786b65b7fd_1_26:notes"/>
          <p:cNvSpPr txBox="1"/>
          <p:nvPr>
            <p:ph idx="12" type="sldNum"/>
          </p:nvPr>
        </p:nvSpPr>
        <p:spPr>
          <a:xfrm>
            <a:off x="7366000" y="9264650"/>
            <a:ext cx="5635500" cy="48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86b65b7fd_1_1:notes"/>
          <p:cNvSpPr/>
          <p:nvPr>
            <p:ph idx="2" type="sldImg"/>
          </p:nvPr>
        </p:nvSpPr>
        <p:spPr>
          <a:xfrm>
            <a:off x="4306888" y="1219200"/>
            <a:ext cx="4391100" cy="32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86b65b7fd_1_1:notes"/>
          <p:cNvSpPr txBox="1"/>
          <p:nvPr>
            <p:ph idx="1" type="body"/>
          </p:nvPr>
        </p:nvSpPr>
        <p:spPr>
          <a:xfrm>
            <a:off x="1300163" y="4694238"/>
            <a:ext cx="10404600" cy="3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786b65b7fd_1_1:notes"/>
          <p:cNvSpPr txBox="1"/>
          <p:nvPr>
            <p:ph idx="12" type="sldNum"/>
          </p:nvPr>
        </p:nvSpPr>
        <p:spPr>
          <a:xfrm>
            <a:off x="7366000" y="9264650"/>
            <a:ext cx="5635500" cy="48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86b65b7fd_1_17:notes"/>
          <p:cNvSpPr/>
          <p:nvPr>
            <p:ph idx="2" type="sldImg"/>
          </p:nvPr>
        </p:nvSpPr>
        <p:spPr>
          <a:xfrm>
            <a:off x="4306888" y="1219200"/>
            <a:ext cx="4391100" cy="32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86b65b7fd_1_17:notes"/>
          <p:cNvSpPr txBox="1"/>
          <p:nvPr>
            <p:ph idx="1" type="body"/>
          </p:nvPr>
        </p:nvSpPr>
        <p:spPr>
          <a:xfrm>
            <a:off x="1300163" y="4694238"/>
            <a:ext cx="10404600" cy="3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786b65b7fd_1_17:notes"/>
          <p:cNvSpPr txBox="1"/>
          <p:nvPr>
            <p:ph idx="12" type="sldNum"/>
          </p:nvPr>
        </p:nvSpPr>
        <p:spPr>
          <a:xfrm>
            <a:off x="7366000" y="9264650"/>
            <a:ext cx="5635500" cy="48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1300163" y="4694238"/>
            <a:ext cx="10404600" cy="38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4306888" y="1219200"/>
            <a:ext cx="4391100" cy="32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217508" y="879670"/>
            <a:ext cx="10566399" cy="210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1217508" y="3199271"/>
            <a:ext cx="10566399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217509" y="866987"/>
            <a:ext cx="5338968" cy="233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51"/>
              <a:buFont typeface="Twentieth Century"/>
              <a:buNone/>
              <a:defRPr sz="455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/>
          <p:nvPr>
            <p:ph idx="2" type="pic"/>
          </p:nvPr>
        </p:nvSpPr>
        <p:spPr>
          <a:xfrm>
            <a:off x="6873410" y="866986"/>
            <a:ext cx="4910497" cy="7369390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5689"/>
              <a:buFont typeface="Arial"/>
              <a:buChar char="•"/>
              <a:defRPr b="0" i="0" sz="455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217506" y="3199269"/>
            <a:ext cx="5338971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172" name="Google Shape;172;p27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217505" y="6122191"/>
            <a:ext cx="10573178" cy="1165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51"/>
              <a:buFont typeface="Twentieth Century"/>
              <a:buNone/>
              <a:defRPr sz="455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/>
          <p:nvPr>
            <p:ph idx="2" type="pic"/>
          </p:nvPr>
        </p:nvSpPr>
        <p:spPr>
          <a:xfrm>
            <a:off x="1217505" y="862472"/>
            <a:ext cx="10573178" cy="4693018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5689"/>
              <a:buFont typeface="Arial"/>
              <a:buNone/>
              <a:defRPr b="0" i="0" sz="455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217456" y="7287495"/>
            <a:ext cx="10571583" cy="97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217554" y="866987"/>
            <a:ext cx="1056635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Twentieth Century"/>
              <a:buNone/>
              <a:defRPr sz="51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217505" y="6285654"/>
            <a:ext cx="10564756" cy="19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185" name="Google Shape;185;p29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542626" y="866987"/>
            <a:ext cx="9922935" cy="3908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Twentieth Century"/>
              <a:buNone/>
              <a:defRPr sz="51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1835355" y="4786570"/>
            <a:ext cx="9335785" cy="780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1217505" y="6129663"/>
            <a:ext cx="10566403" cy="21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192" name="Google Shape;192;p30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990690" y="1021807"/>
            <a:ext cx="650240" cy="831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78"/>
              <a:buFont typeface="Twentieth Century"/>
              <a:buNone/>
            </a:pPr>
            <a:r>
              <a:rPr b="0" lang="en-US" sz="11378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1118184" y="3932405"/>
            <a:ext cx="650240" cy="831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78"/>
              <a:buFont typeface="Twentieth Century"/>
              <a:buNone/>
            </a:pPr>
            <a:r>
              <a:rPr b="0" lang="en-US" sz="11378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217506" y="3035082"/>
            <a:ext cx="10566401" cy="3572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Twentieth Century"/>
              <a:buNone/>
              <a:defRPr sz="51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217455" y="6624221"/>
            <a:ext cx="10564806" cy="162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200" name="Google Shape;200;p31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217508" y="866987"/>
            <a:ext cx="10566399" cy="270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217505" y="3803681"/>
            <a:ext cx="3410025" cy="975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0" sz="2844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206" name="Google Shape;206;p32"/>
          <p:cNvSpPr txBox="1"/>
          <p:nvPr>
            <p:ph idx="2" type="body"/>
          </p:nvPr>
        </p:nvSpPr>
        <p:spPr>
          <a:xfrm>
            <a:off x="1217506" y="4779041"/>
            <a:ext cx="3408259" cy="345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9pPr>
          </a:lstStyle>
          <a:p/>
        </p:txBody>
      </p:sp>
      <p:sp>
        <p:nvSpPr>
          <p:cNvPr id="207" name="Google Shape;207;p32"/>
          <p:cNvSpPr txBox="1"/>
          <p:nvPr>
            <p:ph idx="3" type="body"/>
          </p:nvPr>
        </p:nvSpPr>
        <p:spPr>
          <a:xfrm>
            <a:off x="4815752" y="3808192"/>
            <a:ext cx="3396678" cy="975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0" sz="2844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208" name="Google Shape;208;p32"/>
          <p:cNvSpPr txBox="1"/>
          <p:nvPr>
            <p:ph idx="4" type="body"/>
          </p:nvPr>
        </p:nvSpPr>
        <p:spPr>
          <a:xfrm>
            <a:off x="4815751" y="4783552"/>
            <a:ext cx="3397629" cy="345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9pPr>
          </a:lstStyle>
          <a:p/>
        </p:txBody>
      </p:sp>
      <p:sp>
        <p:nvSpPr>
          <p:cNvPr id="209" name="Google Shape;209;p32"/>
          <p:cNvSpPr txBox="1"/>
          <p:nvPr>
            <p:ph idx="5" type="body"/>
          </p:nvPr>
        </p:nvSpPr>
        <p:spPr>
          <a:xfrm>
            <a:off x="8375939" y="3803681"/>
            <a:ext cx="3407966" cy="975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0" sz="2844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210" name="Google Shape;210;p32"/>
          <p:cNvSpPr txBox="1"/>
          <p:nvPr>
            <p:ph idx="6" type="body"/>
          </p:nvPr>
        </p:nvSpPr>
        <p:spPr>
          <a:xfrm>
            <a:off x="8375939" y="4779041"/>
            <a:ext cx="3407966" cy="345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9pPr>
          </a:lstStyle>
          <a:p/>
        </p:txBody>
      </p:sp>
      <p:sp>
        <p:nvSpPr>
          <p:cNvPr id="211" name="Google Shape;211;p32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217507" y="866987"/>
            <a:ext cx="10566399" cy="270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1217508" y="6264314"/>
            <a:ext cx="3408256" cy="819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0" sz="2844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217" name="Google Shape;217;p33"/>
          <p:cNvSpPr/>
          <p:nvPr>
            <p:ph idx="2" type="pic"/>
          </p:nvPr>
        </p:nvSpPr>
        <p:spPr>
          <a:xfrm>
            <a:off x="1217508" y="3793064"/>
            <a:ext cx="3408256" cy="2167467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3" type="body"/>
          </p:nvPr>
        </p:nvSpPr>
        <p:spPr>
          <a:xfrm>
            <a:off x="1217508" y="7083889"/>
            <a:ext cx="3408256" cy="116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9pPr>
          </a:lstStyle>
          <a:p/>
        </p:txBody>
      </p:sp>
      <p:sp>
        <p:nvSpPr>
          <p:cNvPr id="219" name="Google Shape;219;p33"/>
          <p:cNvSpPr txBox="1"/>
          <p:nvPr>
            <p:ph idx="4" type="body"/>
          </p:nvPr>
        </p:nvSpPr>
        <p:spPr>
          <a:xfrm>
            <a:off x="4788324" y="6264314"/>
            <a:ext cx="3413760" cy="819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0" sz="2844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220" name="Google Shape;220;p33"/>
          <p:cNvSpPr/>
          <p:nvPr>
            <p:ph idx="5" type="pic"/>
          </p:nvPr>
        </p:nvSpPr>
        <p:spPr>
          <a:xfrm>
            <a:off x="4788324" y="3793064"/>
            <a:ext cx="3412203" cy="2167467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6" type="body"/>
          </p:nvPr>
        </p:nvSpPr>
        <p:spPr>
          <a:xfrm>
            <a:off x="4786766" y="7083886"/>
            <a:ext cx="3413760" cy="1152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9pPr>
          </a:lstStyle>
          <a:p/>
        </p:txBody>
      </p:sp>
      <p:sp>
        <p:nvSpPr>
          <p:cNvPr id="222" name="Google Shape;222;p33"/>
          <p:cNvSpPr txBox="1"/>
          <p:nvPr>
            <p:ph idx="7" type="body"/>
          </p:nvPr>
        </p:nvSpPr>
        <p:spPr>
          <a:xfrm>
            <a:off x="8376073" y="6264313"/>
            <a:ext cx="3403457" cy="819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0" sz="2844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223" name="Google Shape;223;p33"/>
          <p:cNvSpPr/>
          <p:nvPr>
            <p:ph idx="8" type="pic"/>
          </p:nvPr>
        </p:nvSpPr>
        <p:spPr>
          <a:xfrm>
            <a:off x="8375940" y="3793064"/>
            <a:ext cx="3407967" cy="2167467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9" type="body"/>
          </p:nvPr>
        </p:nvSpPr>
        <p:spPr>
          <a:xfrm>
            <a:off x="8375939" y="7083883"/>
            <a:ext cx="3407966" cy="1152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80"/>
            </a:lvl9pPr>
          </a:lstStyle>
          <a:p/>
        </p:txBody>
      </p:sp>
      <p:sp>
        <p:nvSpPr>
          <p:cNvPr id="225" name="Google Shape;225;p33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217508" y="879670"/>
            <a:ext cx="10566399" cy="210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 rot="5400000">
            <a:off x="3982155" y="434623"/>
            <a:ext cx="5037104" cy="105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 rot="5400000">
            <a:off x="7029873" y="3482342"/>
            <a:ext cx="7369388" cy="2138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 rot="5400000">
            <a:off x="1665392" y="419100"/>
            <a:ext cx="7369388" cy="82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ctrTitle"/>
          </p:nvPr>
        </p:nvSpPr>
        <p:spPr>
          <a:xfrm>
            <a:off x="4432300" y="1729739"/>
            <a:ext cx="414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Twentieth Century"/>
              <a:buNone/>
              <a:defRPr b="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4266"/>
              <a:buChar char="•"/>
              <a:defRPr/>
            </a:lvl1pPr>
            <a:lvl2pPr lvl="1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lvl="5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lvl="6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lvl="7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lvl="8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r">
              <a:lnSpc>
                <a:spcPct val="102500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9" name="Google Shape;69;p2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13004804" cy="975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20"/>
          <p:cNvGrpSpPr/>
          <p:nvPr/>
        </p:nvGrpSpPr>
        <p:grpSpPr>
          <a:xfrm>
            <a:off x="1" y="1"/>
            <a:ext cx="3278295" cy="9753601"/>
            <a:chOff x="0" y="0"/>
            <a:chExt cx="2305051" cy="6858001"/>
          </a:xfrm>
        </p:grpSpPr>
        <p:sp>
          <p:nvSpPr>
            <p:cNvPr id="71" name="Google Shape;71;p2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1" name="Google Shape;81;p2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Google Shape;105;p2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2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2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9" name="Google Shape;119;p2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2" name="Google Shape;122;p2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4" name="Google Shape;124;p2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2702561" y="1596249"/>
            <a:ext cx="9377680" cy="339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27"/>
              <a:buFont typeface="Twentieth Century"/>
              <a:buNone/>
              <a:defRPr sz="682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2702561" y="5122898"/>
            <a:ext cx="9377680" cy="235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2"/>
              </a:buClr>
              <a:buSzPts val="3555"/>
              <a:buNone/>
              <a:defRPr sz="2844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sz="2844"/>
            </a:lvl2pPr>
            <a:lvl3pPr lvl="2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/>
            </a:lvl3pPr>
            <a:lvl4pPr lvl="3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4pPr>
            <a:lvl5pPr lvl="4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5pPr>
            <a:lvl6pPr lvl="5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6pPr>
            <a:lvl7pPr lvl="6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7pPr>
            <a:lvl8pPr lvl="7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8pPr>
            <a:lvl9pPr lvl="8" algn="ctr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9pPr>
          </a:lstStyle>
          <a:p/>
        </p:txBody>
      </p:sp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8250385" y="7694510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2702560" y="7694510"/>
            <a:ext cx="5466546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11257747" y="7694507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1217505" y="2018457"/>
            <a:ext cx="10566400" cy="4057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Twentieth Century"/>
              <a:buNone/>
              <a:defRPr sz="51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217505" y="6292426"/>
            <a:ext cx="10566400" cy="195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56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217508" y="879670"/>
            <a:ext cx="10566399" cy="210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217505" y="3199269"/>
            <a:ext cx="5203615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6583681" y="3199269"/>
            <a:ext cx="5200225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217505" y="880537"/>
            <a:ext cx="10566400" cy="2101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534439" y="3199269"/>
            <a:ext cx="4886683" cy="1171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4266"/>
              <a:buNone/>
              <a:defRPr b="0" sz="3413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1217505" y="4371056"/>
            <a:ext cx="5203617" cy="3865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3" type="body"/>
          </p:nvPr>
        </p:nvSpPr>
        <p:spPr>
          <a:xfrm>
            <a:off x="6900612" y="3199268"/>
            <a:ext cx="4883292" cy="1171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4266"/>
              <a:buNone/>
              <a:defRPr b="0" sz="3413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None/>
              <a:defRPr b="1" sz="2844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2560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b="1" sz="2276"/>
            </a:lvl9pPr>
          </a:lstStyle>
          <a:p/>
        </p:txBody>
      </p:sp>
      <p:sp>
        <p:nvSpPr>
          <p:cNvPr id="148" name="Google Shape;148;p23"/>
          <p:cNvSpPr txBox="1"/>
          <p:nvPr>
            <p:ph idx="4" type="body"/>
          </p:nvPr>
        </p:nvSpPr>
        <p:spPr>
          <a:xfrm>
            <a:off x="6583680" y="4371056"/>
            <a:ext cx="5200225" cy="3865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217508" y="879670"/>
            <a:ext cx="10566399" cy="210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223153" y="866988"/>
            <a:ext cx="4113106" cy="2332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51"/>
              <a:buFont typeface="Twentieth Century"/>
              <a:buNone/>
              <a:defRPr sz="455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499947" y="842903"/>
            <a:ext cx="6283957" cy="7393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1223153" y="3199269"/>
            <a:ext cx="4113106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845"/>
              <a:buNone/>
              <a:defRPr sz="2276"/>
            </a:lvl1pPr>
            <a:lvl2pPr indent="-228600" lvl="1" marL="914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1991"/>
            </a:lvl2pPr>
            <a:lvl3pPr indent="-228600" lvl="2" marL="1371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134"/>
              <a:buNone/>
              <a:defRPr sz="1707"/>
            </a:lvl3pPr>
            <a:lvl4pPr indent="-228600" lvl="3" marL="1828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4pPr>
            <a:lvl5pPr indent="-228600" lvl="4" marL="22860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5pPr>
            <a:lvl6pPr indent="-228600" lvl="5" marL="27432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6pPr>
            <a:lvl7pPr indent="-228600" lvl="6" marL="32004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7pPr>
            <a:lvl8pPr indent="-228600" lvl="7" marL="36576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8pPr>
            <a:lvl9pPr indent="-228600" lvl="8" marL="411480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422"/>
            </a:lvl9pPr>
          </a:lstStyle>
          <a:p/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31785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31785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31785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31785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31785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31785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31785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31785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317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13004804" cy="975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7"/>
          <p:cNvGrpSpPr/>
          <p:nvPr/>
        </p:nvGrpSpPr>
        <p:grpSpPr>
          <a:xfrm>
            <a:off x="-20321" y="1"/>
            <a:ext cx="12859412" cy="9753601"/>
            <a:chOff x="-14288" y="0"/>
            <a:chExt cx="9041774" cy="6858001"/>
          </a:xfrm>
        </p:grpSpPr>
        <p:grpSp>
          <p:nvGrpSpPr>
            <p:cNvPr id="12" name="Google Shape;12;p1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7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7"/>
          <p:cNvSpPr txBox="1"/>
          <p:nvPr>
            <p:ph type="title"/>
          </p:nvPr>
        </p:nvSpPr>
        <p:spPr>
          <a:xfrm>
            <a:off x="1217508" y="879670"/>
            <a:ext cx="10566399" cy="210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Twentieth Century"/>
              <a:buNone/>
              <a:defRPr b="0" i="0" sz="512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17508" y="3199271"/>
            <a:ext cx="10566399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9506" lvl="0" marL="457200" marR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4266"/>
              <a:buFont typeface="Arial"/>
              <a:buChar char="•"/>
              <a:defRPr b="0" i="0" sz="341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454342" lvl="1" marL="9144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555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431800" lvl="2" marL="13716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256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409257" lvl="3" marL="18288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409257" lvl="4" marL="22860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845"/>
              <a:buFont typeface="Arial"/>
              <a:buChar char="•"/>
              <a:defRPr b="0" i="0" sz="2276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86635" lvl="5" marL="27432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86635" lvl="6" marL="32004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86635" lvl="7" marL="36576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86635" lvl="8" marL="4114800" marR="0" rtl="0" algn="l">
              <a:lnSpc>
                <a:spcPct val="120000"/>
              </a:lnSpc>
              <a:spcBef>
                <a:spcPts val="711"/>
              </a:spcBef>
              <a:spcAft>
                <a:spcPts val="0"/>
              </a:spcAft>
              <a:buClr>
                <a:schemeClr val="lt1"/>
              </a:buClr>
              <a:buSzPts val="2489"/>
              <a:buFont typeface="Arial"/>
              <a:buChar char="•"/>
              <a:defRPr b="0" i="0" sz="1991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954049" y="8367328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217506" y="8367327"/>
            <a:ext cx="665526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961410" y="8367325"/>
            <a:ext cx="822495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38100" marR="0" rtl="0" algn="r">
              <a:lnSpc>
                <a:spcPct val="123576"/>
              </a:lnSpc>
              <a:spcBef>
                <a:spcPts val="0"/>
              </a:spcBef>
              <a:buNone/>
              <a:defRPr b="0" i="0" sz="1493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hyperlink" Target="http://159.122.175.43:300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"/>
          <p:cNvSpPr txBox="1"/>
          <p:nvPr>
            <p:ph type="title"/>
          </p:nvPr>
        </p:nvSpPr>
        <p:spPr>
          <a:xfrm>
            <a:off x="635000" y="4190092"/>
            <a:ext cx="117347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-328930" lvl="0" marL="34163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lang="en-US" sz="4400">
                <a:latin typeface="Century Gothic"/>
                <a:ea typeface="Century Gothic"/>
                <a:cs typeface="Century Gothic"/>
                <a:sym typeface="Century Gothic"/>
              </a:rPr>
              <a:t>IMAGE CAPTIONING INFERENCE SERVICE</a:t>
            </a:r>
            <a:endParaRPr b="1" sz="4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"/>
          <p:cNvSpPr txBox="1"/>
          <p:nvPr/>
        </p:nvSpPr>
        <p:spPr>
          <a:xfrm>
            <a:off x="1861615" y="1524000"/>
            <a:ext cx="91037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and ML : Project Presentation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4445000" y="5105400"/>
            <a:ext cx="4419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en-US" sz="3000" u="none" cap="none" strike="noStrike">
                <a:solidFill>
                  <a:srgbClr val="00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Harsh Wani – hsw268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Sili Guo - sg6163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1217500" y="381000"/>
            <a:ext cx="1056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entury Gothic"/>
              <a:buNone/>
            </a:pPr>
            <a:r>
              <a:rPr b="1" lang="en-US" sz="3300">
                <a:latin typeface="Century Gothic"/>
                <a:ea typeface="Century Gothic"/>
                <a:cs typeface="Century Gothic"/>
                <a:sym typeface="Century Gothic"/>
              </a:rPr>
              <a:t>CLOUD VS BARE-METAL PERFORMANCE ANALYSIS </a:t>
            </a:r>
            <a:r>
              <a:rPr b="1" lang="en-US" sz="3400">
                <a:latin typeface="Century Gothic"/>
                <a:ea typeface="Century Gothic"/>
                <a:cs typeface="Century Gothic"/>
                <a:sym typeface="Century Gothic"/>
              </a:rPr>
              <a:t>- I</a:t>
            </a:r>
            <a:endParaRPr/>
          </a:p>
        </p:txBody>
      </p:sp>
      <p:pic>
        <p:nvPicPr>
          <p:cNvPr id="317" name="Google Shape;3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75" y="981000"/>
            <a:ext cx="11727825" cy="450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5" y="5625975"/>
            <a:ext cx="11727824" cy="41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86b65b7fd_0_10"/>
          <p:cNvSpPr txBox="1"/>
          <p:nvPr>
            <p:ph idx="1" type="body"/>
          </p:nvPr>
        </p:nvSpPr>
        <p:spPr>
          <a:xfrm>
            <a:off x="1217500" y="1433650"/>
            <a:ext cx="10566300" cy="34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422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For GCP, we deploy a minicube instance for 25 epochs, batch size-32 with v8CPUs. As for bare-metal we used 2080Ti GPU.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t/>
            </a:r>
            <a:endParaRPr/>
          </a:p>
        </p:txBody>
      </p:sp>
      <p:graphicFrame>
        <p:nvGraphicFramePr>
          <p:cNvPr id="325" name="Google Shape;325;g786b65b7fd_0_10"/>
          <p:cNvGraphicFramePr/>
          <p:nvPr/>
        </p:nvGraphicFramePr>
        <p:xfrm>
          <a:off x="2030600" y="506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{D4FD4DF3-B396-48DF-9B90-E1BF18E3988A}</a:tableStyleId>
              </a:tblPr>
              <a:tblGrid>
                <a:gridCol w="2917325"/>
                <a:gridCol w="3840950"/>
                <a:gridCol w="2454350"/>
              </a:tblGrid>
              <a:tr h="123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Loss</a:t>
                      </a:r>
                      <a:endParaRPr b="0"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Time (min)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3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GCP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3.24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108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3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Bare Metal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3.18</a:t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6" name="Google Shape;326;g786b65b7fd_0_10"/>
          <p:cNvSpPr txBox="1"/>
          <p:nvPr>
            <p:ph type="title"/>
          </p:nvPr>
        </p:nvSpPr>
        <p:spPr>
          <a:xfrm>
            <a:off x="1217500" y="381000"/>
            <a:ext cx="10566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entury Gothic"/>
              <a:buNone/>
            </a:pPr>
            <a:r>
              <a:rPr b="1" lang="en-US" sz="3300">
                <a:latin typeface="Century Gothic"/>
                <a:ea typeface="Century Gothic"/>
                <a:cs typeface="Century Gothic"/>
                <a:sym typeface="Century Gothic"/>
              </a:rPr>
              <a:t>CLOUD VS BARE-METAL PERFORMANCE ANALYSIS </a:t>
            </a:r>
            <a:r>
              <a:rPr b="1" lang="en-US" sz="3400">
                <a:latin typeface="Century Gothic"/>
                <a:ea typeface="Century Gothic"/>
                <a:cs typeface="Century Gothic"/>
                <a:sym typeface="Century Gothic"/>
              </a:rPr>
              <a:t>- 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>
            <p:ph type="title"/>
          </p:nvPr>
        </p:nvSpPr>
        <p:spPr>
          <a:xfrm>
            <a:off x="689365" y="643867"/>
            <a:ext cx="10034318" cy="803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PERFORMANCE EVALUATION - III</a:t>
            </a:r>
            <a:endParaRPr/>
          </a:p>
        </p:txBody>
      </p:sp>
      <p:graphicFrame>
        <p:nvGraphicFramePr>
          <p:cNvPr id="332" name="Google Shape;332;p10"/>
          <p:cNvGraphicFramePr/>
          <p:nvPr/>
        </p:nvGraphicFramePr>
        <p:xfrm>
          <a:off x="1778000" y="2404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{D4FD4DF3-B396-48DF-9B90-E1BF18E3988A}</a:tableStyleId>
              </a:tblPr>
              <a:tblGrid>
                <a:gridCol w="1483700"/>
                <a:gridCol w="1952225"/>
                <a:gridCol w="1249425"/>
                <a:gridCol w="1249425"/>
                <a:gridCol w="1249425"/>
                <a:gridCol w="1249425"/>
                <a:gridCol w="1015175"/>
              </a:tblGrid>
              <a:tr h="6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Epochs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Batch-size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Loss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0.067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3.198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3.410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3.564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3" name="Google Shape;333;p10"/>
          <p:cNvGraphicFramePr/>
          <p:nvPr/>
        </p:nvGraphicFramePr>
        <p:xfrm>
          <a:off x="1778000" y="5359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{D4FD4DF3-B396-48DF-9B90-E1BF18E3988A}</a:tableStyleId>
              </a:tblPr>
              <a:tblGrid>
                <a:gridCol w="1405600"/>
                <a:gridCol w="2030325"/>
                <a:gridCol w="1249425"/>
                <a:gridCol w="1249425"/>
                <a:gridCol w="1249425"/>
                <a:gridCol w="1327525"/>
                <a:gridCol w="937075"/>
              </a:tblGrid>
              <a:tr h="6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Epochs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Batch-Size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Loss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2.82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2.69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Google Shape;334;p10"/>
          <p:cNvSpPr txBox="1"/>
          <p:nvPr/>
        </p:nvSpPr>
        <p:spPr>
          <a:xfrm>
            <a:off x="1016000" y="1485901"/>
            <a:ext cx="1003431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Noto Sans Symbols"/>
              <a:buChar char="❑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without Pre-trained GloVe Embeddings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/>
          </p:nvPr>
        </p:nvSpPr>
        <p:spPr>
          <a:xfrm>
            <a:off x="689365" y="643867"/>
            <a:ext cx="10034318" cy="880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4000"/>
              <a:t>PERFORMANCE EVALUATION - IV</a:t>
            </a:r>
            <a:endParaRPr/>
          </a:p>
        </p:txBody>
      </p:sp>
      <p:pic>
        <p:nvPicPr>
          <p:cNvPr id="340" name="Google Shape;34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75" y="1770126"/>
            <a:ext cx="50482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650" y="5295775"/>
            <a:ext cx="4982677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825" y="5295775"/>
            <a:ext cx="4982677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title"/>
          </p:nvPr>
        </p:nvSpPr>
        <p:spPr>
          <a:xfrm>
            <a:off x="1015999" y="304801"/>
            <a:ext cx="11277601" cy="76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b="1" lang="en-US" sz="3800">
                <a:latin typeface="Century Gothic"/>
                <a:ea typeface="Century Gothic"/>
                <a:cs typeface="Century Gothic"/>
                <a:sym typeface="Century Gothic"/>
              </a:rPr>
              <a:t>      GPU (SINGLE CORE) VS BATCH-SIZE</a:t>
            </a:r>
            <a:br>
              <a:rPr b="1" lang="en-US" sz="3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3800">
                <a:latin typeface="Century Gothic"/>
                <a:ea typeface="Century Gothic"/>
                <a:cs typeface="Century Gothic"/>
                <a:sym typeface="Century Gothic"/>
              </a:rPr>
              <a:t>             COMPARATIVE ANALYSIS</a:t>
            </a:r>
            <a:endParaRPr/>
          </a:p>
        </p:txBody>
      </p:sp>
      <p:pic>
        <p:nvPicPr>
          <p:cNvPr id="348" name="Google Shape;34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00" y="1342397"/>
            <a:ext cx="6304949" cy="429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609" y="5642000"/>
            <a:ext cx="6304941" cy="351687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7545375" y="2056075"/>
            <a:ext cx="4655100" cy="710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422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Tesla V100 shows best performance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1422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P100 did worst in all conditions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1422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Higher batch size not always give better performance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1625600" y="-133349"/>
            <a:ext cx="10591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GPU (MULTIPLE CORES) VS BATCH-SIZE</a:t>
            </a:r>
            <a:b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           COMPARATIVE ANALYSIS</a:t>
            </a:r>
            <a:endParaRPr sz="4000"/>
          </a:p>
        </p:txBody>
      </p:sp>
      <p:pic>
        <p:nvPicPr>
          <p:cNvPr id="356" name="Google Shape;3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350" y="4003425"/>
            <a:ext cx="7620150" cy="4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3"/>
          <p:cNvSpPr txBox="1"/>
          <p:nvPr>
            <p:ph idx="1" type="body"/>
          </p:nvPr>
        </p:nvSpPr>
        <p:spPr>
          <a:xfrm>
            <a:off x="1219250" y="1771649"/>
            <a:ext cx="10566300" cy="22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With multi-cores, the performance is largely improved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How batch size </a:t>
            </a: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affect</a:t>
            </a: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 performance keep same as single core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09bb8956b_0_8"/>
          <p:cNvSpPr txBox="1"/>
          <p:nvPr>
            <p:ph idx="1" type="body"/>
          </p:nvPr>
        </p:nvSpPr>
        <p:spPr>
          <a:xfrm>
            <a:off x="1219250" y="2434601"/>
            <a:ext cx="10566300" cy="59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Flask related files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html template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Dockerfile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predict.py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Data folders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YAML file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Persistent Volume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Web services with port 5000/30000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Deployment with two replicas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b09bb8956b_0_8"/>
          <p:cNvSpPr txBox="1"/>
          <p:nvPr>
            <p:ph type="title"/>
          </p:nvPr>
        </p:nvSpPr>
        <p:spPr>
          <a:xfrm>
            <a:off x="1217508" y="304801"/>
            <a:ext cx="1056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DEPLOYING ON CLOUD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6b65b7fd_1_26"/>
          <p:cNvSpPr txBox="1"/>
          <p:nvPr>
            <p:ph type="title"/>
          </p:nvPr>
        </p:nvSpPr>
        <p:spPr>
          <a:xfrm>
            <a:off x="1217508" y="304801"/>
            <a:ext cx="1056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Challenge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g786b65b7fd_1_26"/>
          <p:cNvSpPr txBox="1"/>
          <p:nvPr>
            <p:ph idx="1" type="body"/>
          </p:nvPr>
        </p:nvSpPr>
        <p:spPr>
          <a:xfrm>
            <a:off x="1219250" y="2141025"/>
            <a:ext cx="10566300" cy="627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The code has keras and tensorflow out of date, we need to modify to make it work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Comparison made on different platform is hard to make the environment consistent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Unfamiliar with Flask and html, which takes time to let result show on browser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86b65b7fd_1_1"/>
          <p:cNvSpPr txBox="1"/>
          <p:nvPr>
            <p:ph idx="1" type="body"/>
          </p:nvPr>
        </p:nvSpPr>
        <p:spPr>
          <a:xfrm>
            <a:off x="951575" y="2599825"/>
            <a:ext cx="11775600" cy="56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422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Achieved Goals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Build the model (based on existed works)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Improve performance of model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Tuning hyperparameter (Grid search)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Employed learning rate schedule policy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Different e</a:t>
            </a: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mbedding</a:t>
            </a: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 layers (with/without Glove)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Deploy on Kubernetes using Flask and Docker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g786b65b7fd_1_1"/>
          <p:cNvSpPr txBox="1"/>
          <p:nvPr>
            <p:ph type="title"/>
          </p:nvPr>
        </p:nvSpPr>
        <p:spPr>
          <a:xfrm>
            <a:off x="1217508" y="304801"/>
            <a:ext cx="1056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86b65b7fd_1_17"/>
          <p:cNvSpPr txBox="1"/>
          <p:nvPr>
            <p:ph type="title"/>
          </p:nvPr>
        </p:nvSpPr>
        <p:spPr>
          <a:xfrm>
            <a:off x="1217508" y="304801"/>
            <a:ext cx="1056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g786b65b7fd_1_17"/>
          <p:cNvSpPr txBox="1"/>
          <p:nvPr>
            <p:ph idx="1" type="body"/>
          </p:nvPr>
        </p:nvSpPr>
        <p:spPr>
          <a:xfrm>
            <a:off x="951575" y="2412900"/>
            <a:ext cx="11775600" cy="58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422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Comparison Result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By using Grid search, we are able to figure out the hyperparameters with best performance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The increasing of Batch size and Learning rate cause overfits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Multi-cores does not reduce time as much as we thought due to network delay</a:t>
            </a: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Using batch size scheduler and learning rate scheduler at same time not improve performance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Future work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Try to add an attention layer to further improve accuracy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685800" y="342900"/>
            <a:ext cx="23876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</a:pPr>
            <a:r>
              <a:rPr b="1" lang="en-US" sz="5000"/>
              <a:t>OUTLINE</a:t>
            </a:r>
            <a:endParaRPr b="1" sz="5000"/>
          </a:p>
        </p:txBody>
      </p:sp>
      <p:sp>
        <p:nvSpPr>
          <p:cNvPr id="252" name="Google Shape;252;p2"/>
          <p:cNvSpPr txBox="1"/>
          <p:nvPr/>
        </p:nvSpPr>
        <p:spPr>
          <a:xfrm>
            <a:off x="1397000" y="2374900"/>
            <a:ext cx="96441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14350" lvl="0" marL="527050" marR="53594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and Problem Statement</a:t>
            </a:r>
            <a:endParaRPr/>
          </a:p>
          <a:p>
            <a:pPr indent="-514350" lvl="0" marL="527050" marR="53594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Image-Captioning Application </a:t>
            </a:r>
            <a:endParaRPr/>
          </a:p>
          <a:p>
            <a:pPr indent="-514350" lvl="0" marL="52705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Delivering performance enhancement and evaluation</a:t>
            </a:r>
            <a:endParaRPr b="1"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2705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vs Bare-Metal Comparison</a:t>
            </a:r>
            <a:endParaRPr b="1"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2705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GPU comparison with respect to concurrency</a:t>
            </a:r>
            <a:endParaRPr b="1"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2705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  <a:p>
            <a:pPr indent="-514350" lvl="0" marL="52705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>
            <p:ph type="title"/>
          </p:nvPr>
        </p:nvSpPr>
        <p:spPr>
          <a:xfrm>
            <a:off x="1217508" y="304801"/>
            <a:ext cx="105663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/>
          </a:p>
        </p:txBody>
      </p:sp>
      <p:sp>
        <p:nvSpPr>
          <p:cNvPr id="391" name="Google Shape;391;p14"/>
          <p:cNvSpPr txBox="1"/>
          <p:nvPr>
            <p:ph idx="1" type="body"/>
          </p:nvPr>
        </p:nvSpPr>
        <p:spPr>
          <a:xfrm>
            <a:off x="1217508" y="3199271"/>
            <a:ext cx="10566399" cy="50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4208" lvl="0" marL="3251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6"/>
              <a:buNone/>
            </a:pPr>
            <a:r>
              <a:t/>
            </a:r>
            <a:endParaRPr/>
          </a:p>
        </p:txBody>
      </p:sp>
      <p:pic>
        <p:nvPicPr>
          <p:cNvPr id="392" name="Google Shape;392;p14"/>
          <p:cNvPicPr preferRelativeResize="0"/>
          <p:nvPr/>
        </p:nvPicPr>
        <p:blipFill rotWithShape="1">
          <a:blip r:embed="rId3">
            <a:alphaModFix/>
          </a:blip>
          <a:srcRect b="7053" l="3788" r="4248" t="3772"/>
          <a:stretch/>
        </p:blipFill>
        <p:spPr>
          <a:xfrm>
            <a:off x="850750" y="1452750"/>
            <a:ext cx="11537798" cy="808834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4"/>
          <p:cNvSpPr/>
          <p:nvPr/>
        </p:nvSpPr>
        <p:spPr>
          <a:xfrm>
            <a:off x="867750" y="2073075"/>
            <a:ext cx="11503800" cy="22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"/>
          <p:cNvSpPr txBox="1"/>
          <p:nvPr/>
        </p:nvSpPr>
        <p:spPr>
          <a:xfrm>
            <a:off x="8667350" y="8861300"/>
            <a:ext cx="37212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http://159.122.175.43:30000</a:t>
            </a:r>
            <a:endParaRPr sz="18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/>
          <p:nvPr/>
        </p:nvSpPr>
        <p:spPr>
          <a:xfrm>
            <a:off x="4690745" y="4404074"/>
            <a:ext cx="3623310" cy="945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700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"/>
          <p:cNvSpPr txBox="1"/>
          <p:nvPr>
            <p:ph type="title"/>
          </p:nvPr>
        </p:nvSpPr>
        <p:spPr>
          <a:xfrm>
            <a:off x="685800" y="445244"/>
            <a:ext cx="11644630" cy="628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INTRODUCTION AND PROBLEM STATEMENT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685800" y="1828800"/>
            <a:ext cx="11522710" cy="5883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8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objective of the project was to build an end-to-end deep learning application and deploy it on cloud as an inference service and to draw comparison on </a:t>
            </a: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various</a:t>
            </a: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aspects.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provide comparative analysis of the model performance based on hyper-parameter tuning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we deploy the best model as an inference application on the cloud service using Docker and Kubernetes. </a:t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provide exhaustive </a:t>
            </a: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</a:t>
            </a: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batch size and time between various GPUs with respect to concurrency</a:t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then will compare the performance of it working on cloud with its performance working locall</a:t>
            </a: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/>
          <p:nvPr>
            <p:ph type="title"/>
          </p:nvPr>
        </p:nvSpPr>
        <p:spPr>
          <a:xfrm>
            <a:off x="685800" y="394444"/>
            <a:ext cx="11088166" cy="628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IMAGE-CAPTIONING APPLICATION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6070600" y="90424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 txBox="1"/>
          <p:nvPr/>
        </p:nvSpPr>
        <p:spPr>
          <a:xfrm>
            <a:off x="685800" y="1447800"/>
            <a:ext cx="11088166" cy="6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application we choose is a generator that can produce a short description of a picture given by user</a:t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an interesting application that combines the technique of image recognition and natural language processing. 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application uses a deep learning architecture that combines an Inception model and a LSTM to process images and the text respectively.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</a:t>
            </a:r>
            <a:r>
              <a:rPr b="1" i="0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use the Functional API in Keras which allows us to create Merge Models.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used –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- F</a:t>
            </a:r>
            <a:r>
              <a:rPr b="1" i="0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lickr8k_Dataset: Contains 8092 photographs in JPEG format.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- F</a:t>
            </a:r>
            <a:r>
              <a:rPr b="1" i="0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lickr8k_text: Contains a number of files containing different sources of descriptions for the photographs</a:t>
            </a:r>
            <a:endParaRPr/>
          </a:p>
          <a:p>
            <a:pPr indent="-317500" lvl="0" marL="469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>
            <p:ph type="title"/>
          </p:nvPr>
        </p:nvSpPr>
        <p:spPr>
          <a:xfrm>
            <a:off x="1261225" y="0"/>
            <a:ext cx="105663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HIGH-LEVEL ARCHITECTURE</a:t>
            </a:r>
            <a:endParaRPr/>
          </a:p>
        </p:txBody>
      </p:sp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1267575" y="940101"/>
            <a:ext cx="9545400" cy="7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115" lvl="0" marL="3251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</a:pPr>
            <a:r>
              <a:rPr b="1" i="0" lang="en-US" sz="2100">
                <a:latin typeface="Century Gothic"/>
                <a:ea typeface="Century Gothic"/>
                <a:cs typeface="Century Gothic"/>
                <a:sym typeface="Century Gothic"/>
              </a:rPr>
              <a:t>Photo Feature Extractor. This is a </a:t>
            </a:r>
            <a:r>
              <a:rPr b="1" lang="en-US" sz="2100">
                <a:latin typeface="Century Gothic"/>
                <a:ea typeface="Century Gothic"/>
                <a:cs typeface="Century Gothic"/>
                <a:sym typeface="Century Gothic"/>
              </a:rPr>
              <a:t>71</a:t>
            </a:r>
            <a:r>
              <a:rPr b="1" i="0" lang="en-US" sz="2100">
                <a:latin typeface="Century Gothic"/>
                <a:ea typeface="Century Gothic"/>
                <a:cs typeface="Century Gothic"/>
                <a:sym typeface="Century Gothic"/>
              </a:rPr>
              <a:t>-layer</a:t>
            </a:r>
            <a:r>
              <a:rPr b="1" lang="en-US" sz="2100">
                <a:latin typeface="Century Gothic"/>
                <a:ea typeface="Century Gothic"/>
                <a:cs typeface="Century Gothic"/>
                <a:sym typeface="Century Gothic"/>
              </a:rPr>
              <a:t> xception</a:t>
            </a:r>
            <a:r>
              <a:rPr b="1" i="0" lang="en-US" sz="2100">
                <a:latin typeface="Century Gothic"/>
                <a:ea typeface="Century Gothic"/>
                <a:cs typeface="Century Gothic"/>
                <a:sym typeface="Century Gothic"/>
              </a:rPr>
              <a:t> model pre-trained on the ImageNet dataset. We have pre-processed the photos with the </a:t>
            </a:r>
            <a:r>
              <a:rPr b="1" lang="en-US" sz="2100">
                <a:latin typeface="Century Gothic"/>
                <a:ea typeface="Century Gothic"/>
                <a:cs typeface="Century Gothic"/>
                <a:sym typeface="Century Gothic"/>
              </a:rPr>
              <a:t>xception</a:t>
            </a:r>
            <a:r>
              <a:rPr b="1" i="0" lang="en-US" sz="2100">
                <a:latin typeface="Century Gothic"/>
                <a:ea typeface="Century Gothic"/>
                <a:cs typeface="Century Gothic"/>
                <a:sym typeface="Century Gothic"/>
              </a:rPr>
              <a:t> model (without the output layer) and will use the extracted features predicted by this model as input.</a:t>
            </a:r>
            <a:endParaRPr/>
          </a:p>
          <a:p>
            <a:pPr indent="-325115" lvl="0" marL="325115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</a:pPr>
            <a:r>
              <a:rPr b="1" i="0" lang="en-US" sz="2100">
                <a:latin typeface="Century Gothic"/>
                <a:ea typeface="Century Gothic"/>
                <a:cs typeface="Century Gothic"/>
                <a:sym typeface="Century Gothic"/>
              </a:rPr>
              <a:t>Sequence Processor. This is a word embedding layer for handling the text input, followed by a Long Short-Term Memory (LSTM) recurrent neural network layer.</a:t>
            </a:r>
            <a:endParaRPr/>
          </a:p>
          <a:p>
            <a:pPr indent="-325115" lvl="0" marL="325115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</a:pPr>
            <a:r>
              <a:rPr b="1" i="0" lang="en-US" sz="2100">
                <a:latin typeface="Century Gothic"/>
                <a:ea typeface="Century Gothic"/>
                <a:cs typeface="Century Gothic"/>
                <a:sym typeface="Century Gothic"/>
              </a:rPr>
              <a:t>Decoder (for lack of a better name). Both the feature extractor and sequence processor output a fixed-length vector. These are merged and processed by a Dense layer to make a final prediction</a:t>
            </a:r>
            <a:r>
              <a:rPr i="0" lang="en-US" sz="21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2625"/>
              <a:buNone/>
            </a:pPr>
            <a:r>
              <a:t/>
            </a:r>
            <a:endParaRPr sz="2100"/>
          </a:p>
        </p:txBody>
      </p:sp>
      <p:pic>
        <p:nvPicPr>
          <p:cNvPr descr="Image for post" id="272" name="Google Shape;2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527" y="5791200"/>
            <a:ext cx="106584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>
            <p:ph type="title"/>
          </p:nvPr>
        </p:nvSpPr>
        <p:spPr>
          <a:xfrm>
            <a:off x="228600" y="317500"/>
            <a:ext cx="123697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</a:pPr>
            <a:r>
              <a:rPr lang="en-US" sz="4500"/>
              <a:t>   </a:t>
            </a: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ACHIEVING PERFORMANCE ENHANCEMENT - I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1133475" y="1329690"/>
            <a:ext cx="11185525" cy="5650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improve the performance of the application, we implement various data pre-processing techniques and some hyperparameters tuning to see if that improves its performance.</a:t>
            </a:r>
            <a:endParaRPr/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457200" lvl="0" marL="4699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try to use grid search or random search to compare the performance of the training result.</a:t>
            </a:r>
            <a:endParaRPr/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699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 here is to figure out the best set of hyperparameters along with the most efficient method to process data in order to achieve the best performance</a:t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9" name="Google Shape;279;p6"/>
          <p:cNvGrpSpPr/>
          <p:nvPr/>
        </p:nvGrpSpPr>
        <p:grpSpPr>
          <a:xfrm>
            <a:off x="9530417" y="6571684"/>
            <a:ext cx="121920" cy="533400"/>
            <a:chOff x="9530417" y="6571684"/>
            <a:chExt cx="121920" cy="533400"/>
          </a:xfrm>
        </p:grpSpPr>
        <p:sp>
          <p:nvSpPr>
            <p:cNvPr id="280" name="Google Shape;280;p6"/>
            <p:cNvSpPr/>
            <p:nvPr/>
          </p:nvSpPr>
          <p:spPr>
            <a:xfrm>
              <a:off x="9591377" y="6680904"/>
              <a:ext cx="0" cy="424180"/>
            </a:xfrm>
            <a:custGeom>
              <a:rect b="b" l="l" r="r" t="t"/>
              <a:pathLst>
                <a:path extrusionOk="0" h="424179" w="120000">
                  <a:moveTo>
                    <a:pt x="0" y="0"/>
                  </a:moveTo>
                  <a:lnTo>
                    <a:pt x="0" y="424180"/>
                  </a:lnTo>
                </a:path>
              </a:pathLst>
            </a:custGeom>
            <a:noFill/>
            <a:ln cap="flat" cmpd="sng" w="25400">
              <a:solidFill>
                <a:srgbClr val="53585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9530417" y="6571684"/>
              <a:ext cx="121920" cy="121920"/>
            </a:xfrm>
            <a:custGeom>
              <a:rect b="b" l="l" r="r" t="t"/>
              <a:pathLst>
                <a:path extrusionOk="0" h="121920" w="121920">
                  <a:moveTo>
                    <a:pt x="60959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82" name="Google Shape;282;p6"/>
          <p:cNvGrpSpPr/>
          <p:nvPr/>
        </p:nvGrpSpPr>
        <p:grpSpPr>
          <a:xfrm>
            <a:off x="10533717" y="6571684"/>
            <a:ext cx="121920" cy="533400"/>
            <a:chOff x="10533717" y="6571684"/>
            <a:chExt cx="121920" cy="533400"/>
          </a:xfrm>
        </p:grpSpPr>
        <p:sp>
          <p:nvSpPr>
            <p:cNvPr id="283" name="Google Shape;283;p6"/>
            <p:cNvSpPr/>
            <p:nvPr/>
          </p:nvSpPr>
          <p:spPr>
            <a:xfrm>
              <a:off x="10594677" y="6680904"/>
              <a:ext cx="0" cy="424180"/>
            </a:xfrm>
            <a:custGeom>
              <a:rect b="b" l="l" r="r" t="t"/>
              <a:pathLst>
                <a:path extrusionOk="0" h="424179" w="120000">
                  <a:moveTo>
                    <a:pt x="0" y="0"/>
                  </a:moveTo>
                  <a:lnTo>
                    <a:pt x="0" y="424180"/>
                  </a:lnTo>
                </a:path>
              </a:pathLst>
            </a:custGeom>
            <a:noFill/>
            <a:ln cap="flat" cmpd="sng" w="25400">
              <a:solidFill>
                <a:srgbClr val="53585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0533717" y="6571684"/>
              <a:ext cx="121920" cy="121920"/>
            </a:xfrm>
            <a:custGeom>
              <a:rect b="b" l="l" r="r" t="t"/>
              <a:pathLst>
                <a:path extrusionOk="0" h="121920" w="121920">
                  <a:moveTo>
                    <a:pt x="60959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11537017" y="6571684"/>
            <a:ext cx="121920" cy="533400"/>
            <a:chOff x="11537017" y="6571684"/>
            <a:chExt cx="121920" cy="533400"/>
          </a:xfrm>
        </p:grpSpPr>
        <p:sp>
          <p:nvSpPr>
            <p:cNvPr id="286" name="Google Shape;286;p6"/>
            <p:cNvSpPr/>
            <p:nvPr/>
          </p:nvSpPr>
          <p:spPr>
            <a:xfrm>
              <a:off x="11597977" y="6680904"/>
              <a:ext cx="0" cy="424180"/>
            </a:xfrm>
            <a:custGeom>
              <a:rect b="b" l="l" r="r" t="t"/>
              <a:pathLst>
                <a:path extrusionOk="0" h="424179" w="120000">
                  <a:moveTo>
                    <a:pt x="0" y="0"/>
                  </a:moveTo>
                  <a:lnTo>
                    <a:pt x="0" y="424180"/>
                  </a:lnTo>
                </a:path>
              </a:pathLst>
            </a:custGeom>
            <a:noFill/>
            <a:ln cap="flat" cmpd="sng" w="25400">
              <a:solidFill>
                <a:srgbClr val="53585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1537017" y="6571684"/>
              <a:ext cx="121920" cy="121920"/>
            </a:xfrm>
            <a:custGeom>
              <a:rect b="b" l="l" r="r" t="t"/>
              <a:pathLst>
                <a:path extrusionOk="0" h="121920" w="121920">
                  <a:moveTo>
                    <a:pt x="60959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685799" y="495672"/>
            <a:ext cx="11836401" cy="628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ACHIEVING PERFORMANCE ENHANCEMENT - II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939800" y="1524000"/>
            <a:ext cx="11277600" cy="7545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69900" marR="5080" rtl="0" algn="l">
              <a:lnSpc>
                <a:spcPct val="136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successfully improve the performance through - </a:t>
            </a:r>
            <a:endParaRPr sz="2700"/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 Hyperparameter tuning.</a:t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 We employ a learning rate scheduler policy.</a:t>
            </a:r>
            <a:r>
              <a:rPr b="1" i="0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Choosing the   learning rate is challenging and there is a trade-off between a small and a large value. So, the idea is to strike a continuous efficient balance during the training of the model.</a:t>
            </a:r>
            <a:endParaRPr sz="2700"/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i="0"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 We created image feature vectors using pre-trained GloVe embeddings (Global Vectors for Word Representations). </a:t>
            </a:r>
            <a:endParaRPr sz="2700"/>
          </a:p>
          <a:p>
            <a:pPr indent="-254000" lvl="0" marL="469900" marR="5080" rtl="0" algn="l">
              <a:lnSpc>
                <a:spcPct val="1361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689364" y="643867"/>
            <a:ext cx="104613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PERFORMANCE EVALUATION - I</a:t>
            </a:r>
            <a:endParaRPr/>
          </a:p>
        </p:txBody>
      </p:sp>
      <p:sp>
        <p:nvSpPr>
          <p:cNvPr id="299" name="Google Shape;299;p8"/>
          <p:cNvSpPr txBox="1"/>
          <p:nvPr>
            <p:ph idx="1" type="body"/>
          </p:nvPr>
        </p:nvSpPr>
        <p:spPr>
          <a:xfrm>
            <a:off x="476250" y="1524001"/>
            <a:ext cx="11155800" cy="7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114" lvl="0" marL="32511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25"/>
              <a:buFont typeface="Noto Sans Symbols"/>
              <a:buChar char="❑"/>
            </a:pPr>
            <a:r>
              <a:rPr lang="en-US" sz="2500"/>
              <a:t>  </a:t>
            </a: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Pre-trained GloVe embeddings and scheduled LR policy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3375"/>
              <a:buNone/>
            </a:pPr>
            <a:r>
              <a:t/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422"/>
              </a:spcBef>
              <a:spcAft>
                <a:spcPts val="0"/>
              </a:spcAft>
              <a:buClr>
                <a:schemeClr val="lt1"/>
              </a:buClr>
              <a:buSzPts val="4266"/>
              <a:buNone/>
            </a:pPr>
            <a:r>
              <a:t/>
            </a:r>
            <a:endParaRPr/>
          </a:p>
        </p:txBody>
      </p:sp>
      <p:graphicFrame>
        <p:nvGraphicFramePr>
          <p:cNvPr id="300" name="Google Shape;300;p8"/>
          <p:cNvGraphicFramePr/>
          <p:nvPr/>
        </p:nvGraphicFramePr>
        <p:xfrm>
          <a:off x="1778000" y="2404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{D4FD4DF3-B396-48DF-9B90-E1BF18E3988A}</a:tableStyleId>
              </a:tblPr>
              <a:tblGrid>
                <a:gridCol w="1447800"/>
                <a:gridCol w="1905000"/>
                <a:gridCol w="1219200"/>
                <a:gridCol w="1219200"/>
                <a:gridCol w="1219200"/>
                <a:gridCol w="1219200"/>
                <a:gridCol w="990600"/>
              </a:tblGrid>
              <a:tr h="52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 u="none" cap="none" strike="noStrike"/>
                        <a:t>Epochs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Batch-size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Loss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0.609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0.418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0.322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2.41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0.608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0.412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0.312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2.55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0.640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0.447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0.342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0.208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2.89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1" name="Google Shape;301;p8"/>
          <p:cNvGraphicFramePr/>
          <p:nvPr/>
        </p:nvGraphicFramePr>
        <p:xfrm>
          <a:off x="1778000" y="4803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{D4FD4DF3-B396-48DF-9B90-E1BF18E3988A}</a:tableStyleId>
              </a:tblPr>
              <a:tblGrid>
                <a:gridCol w="1371600"/>
                <a:gridCol w="1981200"/>
                <a:gridCol w="1219200"/>
                <a:gridCol w="1219200"/>
                <a:gridCol w="1219200"/>
                <a:gridCol w="1295400"/>
                <a:gridCol w="914400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Epochs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Batch-Size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BLEU-4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560"/>
                        <a:t>Loss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0.608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0.408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0.304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2.09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0.597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0.405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0.302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1.91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2" name="Google Shape;302;p8"/>
          <p:cNvGraphicFramePr/>
          <p:nvPr/>
        </p:nvGraphicFramePr>
        <p:xfrm>
          <a:off x="1803399" y="7096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{D4FD4DF3-B396-48DF-9B90-E1BF18E3988A}</a:tableStyleId>
              </a:tblPr>
              <a:tblGrid>
                <a:gridCol w="1543050"/>
                <a:gridCol w="1705600"/>
                <a:gridCol w="1119050"/>
                <a:gridCol w="1302175"/>
                <a:gridCol w="1220800"/>
                <a:gridCol w="1220800"/>
                <a:gridCol w="1083350"/>
              </a:tblGrid>
              <a:tr h="6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/>
                </a:tc>
              </a:tr>
              <a:tr h="6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75 (0.01)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0.294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0.205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0.094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4.14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75 (0.1)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0.096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0.245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0.310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60"/>
                        <a:t>11.57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3" name="Google Shape;303;p8"/>
          <p:cNvSpPr txBox="1"/>
          <p:nvPr/>
        </p:nvSpPr>
        <p:spPr>
          <a:xfrm>
            <a:off x="508000" y="6640100"/>
            <a:ext cx="107442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Noto Sans Symbols"/>
              <a:buChar char="❑"/>
            </a:pPr>
            <a:r>
              <a:rPr b="1"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Pre-trained GloVe embeddings and  standard LR policy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</a:t>
            </a:r>
            <a:r>
              <a:rPr lang="en-US" sz="256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Epochs        Batch-size    BLEU-1    BLEU-2   BLEU-3    BLEU-4   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689364" y="228601"/>
            <a:ext cx="1053743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b="1" lang="en-US" sz="4000"/>
              <a:t>PERFORMANCE EVALUATION - II</a:t>
            </a:r>
            <a:endParaRPr/>
          </a:p>
        </p:txBody>
      </p:sp>
      <p:pic>
        <p:nvPicPr>
          <p:cNvPr id="309" name="Google Shape;3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29" y="5207398"/>
            <a:ext cx="5875338" cy="448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00" y="5151597"/>
            <a:ext cx="5695316" cy="448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925" y="1219200"/>
            <a:ext cx="5147075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2020-10-13T19:55:20Z</dcterms:created>
  <dc:creator>ishan khanka</dc:creator>
</cp:coreProperties>
</file>