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00865-E416-45F6-BB46-B01DB32A78F3}" v="2950" dt="2022-12-11T20:39:37.680"/>
    <p1510:client id="{8C536824-E772-4A79-84E4-63BE9DCDE576}" v="2049" dt="2022-12-11T20:34:10.601"/>
    <p1510:client id="{DE23B43F-8E8B-C088-B9B0-539C1C65E5B9}" v="551" dt="2022-12-11T20:35:24.681"/>
    <p1510:client id="{EAEF6D22-9EB9-C783-670A-2EFC3C76F62A}" v="110" dt="2022-12-11T17:29:58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D481D-7E65-45F3-89B9-02CA1814D8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8855C5-9F34-4C2D-9632-79F5B8EE1324}">
      <dgm:prSet/>
      <dgm:spPr/>
      <dgm:t>
        <a:bodyPr/>
        <a:lstStyle/>
        <a:p>
          <a:r>
            <a:rPr lang="en-US"/>
            <a:t>The same process of assigning scores is used here</a:t>
          </a:r>
        </a:p>
      </dgm:t>
    </dgm:pt>
    <dgm:pt modelId="{FE6430B2-6D7B-4DB6-8A2F-C113D62C80E2}" type="parTrans" cxnId="{831B3FC8-9085-43E1-98A5-45B1F1ABD04F}">
      <dgm:prSet/>
      <dgm:spPr/>
      <dgm:t>
        <a:bodyPr/>
        <a:lstStyle/>
        <a:p>
          <a:endParaRPr lang="en-US"/>
        </a:p>
      </dgm:t>
    </dgm:pt>
    <dgm:pt modelId="{04D08043-DCF1-41F2-ABBC-F1B3A1F5606E}" type="sibTrans" cxnId="{831B3FC8-9085-43E1-98A5-45B1F1ABD04F}">
      <dgm:prSet/>
      <dgm:spPr/>
      <dgm:t>
        <a:bodyPr/>
        <a:lstStyle/>
        <a:p>
          <a:endParaRPr lang="en-US"/>
        </a:p>
      </dgm:t>
    </dgm:pt>
    <dgm:pt modelId="{A1FA062D-E8FA-49F8-8780-234899B2994C}">
      <dgm:prSet/>
      <dgm:spPr/>
      <dgm:t>
        <a:bodyPr/>
        <a:lstStyle/>
        <a:p>
          <a:r>
            <a:rPr lang="en-US"/>
            <a:t>In addition to the scores each document and the query is assinged a sentiment/polarity score using the SentimentIntensityAnalyzer library</a:t>
          </a:r>
        </a:p>
      </dgm:t>
    </dgm:pt>
    <dgm:pt modelId="{4B21FFAF-CA3E-4C66-AC4B-8565236DF5EE}" type="parTrans" cxnId="{22132D33-F454-4F56-A378-42E8369D1199}">
      <dgm:prSet/>
      <dgm:spPr/>
      <dgm:t>
        <a:bodyPr/>
        <a:lstStyle/>
        <a:p>
          <a:endParaRPr lang="en-US"/>
        </a:p>
      </dgm:t>
    </dgm:pt>
    <dgm:pt modelId="{37FED1A4-5C17-454F-8FA9-8673BC746FB0}" type="sibTrans" cxnId="{22132D33-F454-4F56-A378-42E8369D1199}">
      <dgm:prSet/>
      <dgm:spPr/>
      <dgm:t>
        <a:bodyPr/>
        <a:lstStyle/>
        <a:p>
          <a:endParaRPr lang="en-US"/>
        </a:p>
      </dgm:t>
    </dgm:pt>
    <dgm:pt modelId="{74593264-DFC9-408D-B70D-D07664073F54}">
      <dgm:prSet/>
      <dgm:spPr/>
      <dgm:t>
        <a:bodyPr/>
        <a:lstStyle/>
        <a:p>
          <a:r>
            <a:rPr lang="en-US"/>
            <a:t>The abosulte distance between the score of the query and each document is calculated, and normalized to a value between 0-1</a:t>
          </a:r>
        </a:p>
      </dgm:t>
    </dgm:pt>
    <dgm:pt modelId="{21909266-D2B5-4076-B9F2-8E9E380049A6}" type="parTrans" cxnId="{95CA00A3-311F-4387-8C03-06B3F474E7BB}">
      <dgm:prSet/>
      <dgm:spPr/>
      <dgm:t>
        <a:bodyPr/>
        <a:lstStyle/>
        <a:p>
          <a:endParaRPr lang="en-US"/>
        </a:p>
      </dgm:t>
    </dgm:pt>
    <dgm:pt modelId="{08A1EEDE-2696-4C56-8C24-58EABE2D8E8B}" type="sibTrans" cxnId="{95CA00A3-311F-4387-8C03-06B3F474E7BB}">
      <dgm:prSet/>
      <dgm:spPr/>
      <dgm:t>
        <a:bodyPr/>
        <a:lstStyle/>
        <a:p>
          <a:endParaRPr lang="en-US"/>
        </a:p>
      </dgm:t>
    </dgm:pt>
    <dgm:pt modelId="{8DA208B4-C405-4D8A-B11A-1FC2D42E11A4}">
      <dgm:prSet/>
      <dgm:spPr/>
      <dgm:t>
        <a:bodyPr/>
        <a:lstStyle/>
        <a:p>
          <a:r>
            <a:rPr lang="en-US"/>
            <a:t>The two scores are added with the similarity score having a larger weight to the total score (80/20)</a:t>
          </a:r>
        </a:p>
      </dgm:t>
    </dgm:pt>
    <dgm:pt modelId="{E2E3C430-7C3B-469D-B624-8E0D876E3573}" type="parTrans" cxnId="{899967F4-EEEE-4E2E-91D4-D57680B6AE8D}">
      <dgm:prSet/>
      <dgm:spPr/>
      <dgm:t>
        <a:bodyPr/>
        <a:lstStyle/>
        <a:p>
          <a:endParaRPr lang="en-US"/>
        </a:p>
      </dgm:t>
    </dgm:pt>
    <dgm:pt modelId="{95B30ED2-5557-4845-8E29-FFD2C11994F7}" type="sibTrans" cxnId="{899967F4-EEEE-4E2E-91D4-D57680B6AE8D}">
      <dgm:prSet/>
      <dgm:spPr/>
      <dgm:t>
        <a:bodyPr/>
        <a:lstStyle/>
        <a:p>
          <a:endParaRPr lang="en-US"/>
        </a:p>
      </dgm:t>
    </dgm:pt>
    <dgm:pt modelId="{4FA8AD50-7BFF-40A0-A3EB-E6E82F4AF152}" type="pres">
      <dgm:prSet presAssocID="{E69D481D-7E65-45F3-89B9-02CA1814D800}" presName="vert0" presStyleCnt="0">
        <dgm:presLayoutVars>
          <dgm:dir/>
          <dgm:animOne val="branch"/>
          <dgm:animLvl val="lvl"/>
        </dgm:presLayoutVars>
      </dgm:prSet>
      <dgm:spPr/>
    </dgm:pt>
    <dgm:pt modelId="{3831E1C2-449B-49E4-A90A-968962B27EA7}" type="pres">
      <dgm:prSet presAssocID="{F68855C5-9F34-4C2D-9632-79F5B8EE1324}" presName="thickLine" presStyleLbl="alignNode1" presStyleIdx="0" presStyleCnt="4"/>
      <dgm:spPr/>
    </dgm:pt>
    <dgm:pt modelId="{CDF3C9DC-AC79-43F7-9099-46EA031C5B2F}" type="pres">
      <dgm:prSet presAssocID="{F68855C5-9F34-4C2D-9632-79F5B8EE1324}" presName="horz1" presStyleCnt="0"/>
      <dgm:spPr/>
    </dgm:pt>
    <dgm:pt modelId="{34F7670F-AC23-4933-8F5E-C68062662DD3}" type="pres">
      <dgm:prSet presAssocID="{F68855C5-9F34-4C2D-9632-79F5B8EE1324}" presName="tx1" presStyleLbl="revTx" presStyleIdx="0" presStyleCnt="4"/>
      <dgm:spPr/>
    </dgm:pt>
    <dgm:pt modelId="{7B32CADB-905D-4459-9A08-5E547D772257}" type="pres">
      <dgm:prSet presAssocID="{F68855C5-9F34-4C2D-9632-79F5B8EE1324}" presName="vert1" presStyleCnt="0"/>
      <dgm:spPr/>
    </dgm:pt>
    <dgm:pt modelId="{9600A585-E51F-4C91-91F5-A8B10FB3D6BB}" type="pres">
      <dgm:prSet presAssocID="{A1FA062D-E8FA-49F8-8780-234899B2994C}" presName="thickLine" presStyleLbl="alignNode1" presStyleIdx="1" presStyleCnt="4"/>
      <dgm:spPr/>
    </dgm:pt>
    <dgm:pt modelId="{8A9EFA14-D102-4D41-85B4-AAC8F23BEC65}" type="pres">
      <dgm:prSet presAssocID="{A1FA062D-E8FA-49F8-8780-234899B2994C}" presName="horz1" presStyleCnt="0"/>
      <dgm:spPr/>
    </dgm:pt>
    <dgm:pt modelId="{0BDA264A-889B-42C3-8480-93E16BAB9178}" type="pres">
      <dgm:prSet presAssocID="{A1FA062D-E8FA-49F8-8780-234899B2994C}" presName="tx1" presStyleLbl="revTx" presStyleIdx="1" presStyleCnt="4"/>
      <dgm:spPr/>
    </dgm:pt>
    <dgm:pt modelId="{EE8A3597-0715-4FB8-94EA-659A11DE4019}" type="pres">
      <dgm:prSet presAssocID="{A1FA062D-E8FA-49F8-8780-234899B2994C}" presName="vert1" presStyleCnt="0"/>
      <dgm:spPr/>
    </dgm:pt>
    <dgm:pt modelId="{1D56CFCA-B8A1-4F65-836D-BB7B6FDB70AB}" type="pres">
      <dgm:prSet presAssocID="{74593264-DFC9-408D-B70D-D07664073F54}" presName="thickLine" presStyleLbl="alignNode1" presStyleIdx="2" presStyleCnt="4"/>
      <dgm:spPr/>
    </dgm:pt>
    <dgm:pt modelId="{645ED8CA-C1B9-46BD-A5FE-D466636AA57E}" type="pres">
      <dgm:prSet presAssocID="{74593264-DFC9-408D-B70D-D07664073F54}" presName="horz1" presStyleCnt="0"/>
      <dgm:spPr/>
    </dgm:pt>
    <dgm:pt modelId="{36F8B8B2-5BC9-41BA-87FC-AEB9B9C8BCC5}" type="pres">
      <dgm:prSet presAssocID="{74593264-DFC9-408D-B70D-D07664073F54}" presName="tx1" presStyleLbl="revTx" presStyleIdx="2" presStyleCnt="4"/>
      <dgm:spPr/>
    </dgm:pt>
    <dgm:pt modelId="{3610A245-C635-4E5F-915A-6AED61BEB8B7}" type="pres">
      <dgm:prSet presAssocID="{74593264-DFC9-408D-B70D-D07664073F54}" presName="vert1" presStyleCnt="0"/>
      <dgm:spPr/>
    </dgm:pt>
    <dgm:pt modelId="{F38D3964-04CD-4012-9FE1-E8522123E8CB}" type="pres">
      <dgm:prSet presAssocID="{8DA208B4-C405-4D8A-B11A-1FC2D42E11A4}" presName="thickLine" presStyleLbl="alignNode1" presStyleIdx="3" presStyleCnt="4"/>
      <dgm:spPr/>
    </dgm:pt>
    <dgm:pt modelId="{AAD6FEC9-0356-4D75-8C66-09C40E174ECB}" type="pres">
      <dgm:prSet presAssocID="{8DA208B4-C405-4D8A-B11A-1FC2D42E11A4}" presName="horz1" presStyleCnt="0"/>
      <dgm:spPr/>
    </dgm:pt>
    <dgm:pt modelId="{EB8F55AD-4408-4DAD-81A9-9CBEE6A74010}" type="pres">
      <dgm:prSet presAssocID="{8DA208B4-C405-4D8A-B11A-1FC2D42E11A4}" presName="tx1" presStyleLbl="revTx" presStyleIdx="3" presStyleCnt="4"/>
      <dgm:spPr/>
    </dgm:pt>
    <dgm:pt modelId="{401912CA-587F-4E57-811A-FCFC1318D855}" type="pres">
      <dgm:prSet presAssocID="{8DA208B4-C405-4D8A-B11A-1FC2D42E11A4}" presName="vert1" presStyleCnt="0"/>
      <dgm:spPr/>
    </dgm:pt>
  </dgm:ptLst>
  <dgm:cxnLst>
    <dgm:cxn modelId="{22132D33-F454-4F56-A378-42E8369D1199}" srcId="{E69D481D-7E65-45F3-89B9-02CA1814D800}" destId="{A1FA062D-E8FA-49F8-8780-234899B2994C}" srcOrd="1" destOrd="0" parTransId="{4B21FFAF-CA3E-4C66-AC4B-8565236DF5EE}" sibTransId="{37FED1A4-5C17-454F-8FA9-8673BC746FB0}"/>
    <dgm:cxn modelId="{A6D2033D-5A67-4B7A-B935-414F91D77901}" type="presOf" srcId="{8DA208B4-C405-4D8A-B11A-1FC2D42E11A4}" destId="{EB8F55AD-4408-4DAD-81A9-9CBEE6A74010}" srcOrd="0" destOrd="0" presId="urn:microsoft.com/office/officeart/2008/layout/LinedList"/>
    <dgm:cxn modelId="{81847C4D-6758-45CA-8CA2-3E576B5E693E}" type="presOf" srcId="{F68855C5-9F34-4C2D-9632-79F5B8EE1324}" destId="{34F7670F-AC23-4933-8F5E-C68062662DD3}" srcOrd="0" destOrd="0" presId="urn:microsoft.com/office/officeart/2008/layout/LinedList"/>
    <dgm:cxn modelId="{95CA00A3-311F-4387-8C03-06B3F474E7BB}" srcId="{E69D481D-7E65-45F3-89B9-02CA1814D800}" destId="{74593264-DFC9-408D-B70D-D07664073F54}" srcOrd="2" destOrd="0" parTransId="{21909266-D2B5-4076-B9F2-8E9E380049A6}" sibTransId="{08A1EEDE-2696-4C56-8C24-58EABE2D8E8B}"/>
    <dgm:cxn modelId="{016E42BA-AC7D-471B-B453-B48D7278C2AB}" type="presOf" srcId="{74593264-DFC9-408D-B70D-D07664073F54}" destId="{36F8B8B2-5BC9-41BA-87FC-AEB9B9C8BCC5}" srcOrd="0" destOrd="0" presId="urn:microsoft.com/office/officeart/2008/layout/LinedList"/>
    <dgm:cxn modelId="{831B3FC8-9085-43E1-98A5-45B1F1ABD04F}" srcId="{E69D481D-7E65-45F3-89B9-02CA1814D800}" destId="{F68855C5-9F34-4C2D-9632-79F5B8EE1324}" srcOrd="0" destOrd="0" parTransId="{FE6430B2-6D7B-4DB6-8A2F-C113D62C80E2}" sibTransId="{04D08043-DCF1-41F2-ABBC-F1B3A1F5606E}"/>
    <dgm:cxn modelId="{31E21ACB-8C5C-4DCA-947E-F4501592F645}" type="presOf" srcId="{E69D481D-7E65-45F3-89B9-02CA1814D800}" destId="{4FA8AD50-7BFF-40A0-A3EB-E6E82F4AF152}" srcOrd="0" destOrd="0" presId="urn:microsoft.com/office/officeart/2008/layout/LinedList"/>
    <dgm:cxn modelId="{48C7A2D9-010D-4077-8D56-C2D1024EA23F}" type="presOf" srcId="{A1FA062D-E8FA-49F8-8780-234899B2994C}" destId="{0BDA264A-889B-42C3-8480-93E16BAB9178}" srcOrd="0" destOrd="0" presId="urn:microsoft.com/office/officeart/2008/layout/LinedList"/>
    <dgm:cxn modelId="{899967F4-EEEE-4E2E-91D4-D57680B6AE8D}" srcId="{E69D481D-7E65-45F3-89B9-02CA1814D800}" destId="{8DA208B4-C405-4D8A-B11A-1FC2D42E11A4}" srcOrd="3" destOrd="0" parTransId="{E2E3C430-7C3B-469D-B624-8E0D876E3573}" sibTransId="{95B30ED2-5557-4845-8E29-FFD2C11994F7}"/>
    <dgm:cxn modelId="{0C89234C-A28E-4E83-87DB-CAF707FC62E1}" type="presParOf" srcId="{4FA8AD50-7BFF-40A0-A3EB-E6E82F4AF152}" destId="{3831E1C2-449B-49E4-A90A-968962B27EA7}" srcOrd="0" destOrd="0" presId="urn:microsoft.com/office/officeart/2008/layout/LinedList"/>
    <dgm:cxn modelId="{563FDA2E-33B9-4B8E-BB58-D495E4B97812}" type="presParOf" srcId="{4FA8AD50-7BFF-40A0-A3EB-E6E82F4AF152}" destId="{CDF3C9DC-AC79-43F7-9099-46EA031C5B2F}" srcOrd="1" destOrd="0" presId="urn:microsoft.com/office/officeart/2008/layout/LinedList"/>
    <dgm:cxn modelId="{820BB049-0270-4375-BBE0-47DAB8E6CFD3}" type="presParOf" srcId="{CDF3C9DC-AC79-43F7-9099-46EA031C5B2F}" destId="{34F7670F-AC23-4933-8F5E-C68062662DD3}" srcOrd="0" destOrd="0" presId="urn:microsoft.com/office/officeart/2008/layout/LinedList"/>
    <dgm:cxn modelId="{1E2B0020-05FB-4BFA-866E-F841134AFCB5}" type="presParOf" srcId="{CDF3C9DC-AC79-43F7-9099-46EA031C5B2F}" destId="{7B32CADB-905D-4459-9A08-5E547D772257}" srcOrd="1" destOrd="0" presId="urn:microsoft.com/office/officeart/2008/layout/LinedList"/>
    <dgm:cxn modelId="{44DFC485-7916-406D-AA1A-932B0993BB7D}" type="presParOf" srcId="{4FA8AD50-7BFF-40A0-A3EB-E6E82F4AF152}" destId="{9600A585-E51F-4C91-91F5-A8B10FB3D6BB}" srcOrd="2" destOrd="0" presId="urn:microsoft.com/office/officeart/2008/layout/LinedList"/>
    <dgm:cxn modelId="{1EBC54C9-4108-490A-A73D-7D2AF46EF062}" type="presParOf" srcId="{4FA8AD50-7BFF-40A0-A3EB-E6E82F4AF152}" destId="{8A9EFA14-D102-4D41-85B4-AAC8F23BEC65}" srcOrd="3" destOrd="0" presId="urn:microsoft.com/office/officeart/2008/layout/LinedList"/>
    <dgm:cxn modelId="{8BBF2581-93C3-45F9-91EF-F55349BD0EAA}" type="presParOf" srcId="{8A9EFA14-D102-4D41-85B4-AAC8F23BEC65}" destId="{0BDA264A-889B-42C3-8480-93E16BAB9178}" srcOrd="0" destOrd="0" presId="urn:microsoft.com/office/officeart/2008/layout/LinedList"/>
    <dgm:cxn modelId="{F0C93410-18E7-4EFC-8C35-35C019B6BB03}" type="presParOf" srcId="{8A9EFA14-D102-4D41-85B4-AAC8F23BEC65}" destId="{EE8A3597-0715-4FB8-94EA-659A11DE4019}" srcOrd="1" destOrd="0" presId="urn:microsoft.com/office/officeart/2008/layout/LinedList"/>
    <dgm:cxn modelId="{B1897A31-5579-4602-932D-9049274176F5}" type="presParOf" srcId="{4FA8AD50-7BFF-40A0-A3EB-E6E82F4AF152}" destId="{1D56CFCA-B8A1-4F65-836D-BB7B6FDB70AB}" srcOrd="4" destOrd="0" presId="urn:microsoft.com/office/officeart/2008/layout/LinedList"/>
    <dgm:cxn modelId="{0C9AB949-1A8A-471F-938B-831C9764C58C}" type="presParOf" srcId="{4FA8AD50-7BFF-40A0-A3EB-E6E82F4AF152}" destId="{645ED8CA-C1B9-46BD-A5FE-D466636AA57E}" srcOrd="5" destOrd="0" presId="urn:microsoft.com/office/officeart/2008/layout/LinedList"/>
    <dgm:cxn modelId="{300C9BD6-F6DC-44B8-82AB-E8ED8F147D2D}" type="presParOf" srcId="{645ED8CA-C1B9-46BD-A5FE-D466636AA57E}" destId="{36F8B8B2-5BC9-41BA-87FC-AEB9B9C8BCC5}" srcOrd="0" destOrd="0" presId="urn:microsoft.com/office/officeart/2008/layout/LinedList"/>
    <dgm:cxn modelId="{BEB98E6B-9A29-443B-8E3F-A8B30D7909EB}" type="presParOf" srcId="{645ED8CA-C1B9-46BD-A5FE-D466636AA57E}" destId="{3610A245-C635-4E5F-915A-6AED61BEB8B7}" srcOrd="1" destOrd="0" presId="urn:microsoft.com/office/officeart/2008/layout/LinedList"/>
    <dgm:cxn modelId="{57B0F4D3-ED87-4F03-986E-EEE1F5176A3E}" type="presParOf" srcId="{4FA8AD50-7BFF-40A0-A3EB-E6E82F4AF152}" destId="{F38D3964-04CD-4012-9FE1-E8522123E8CB}" srcOrd="6" destOrd="0" presId="urn:microsoft.com/office/officeart/2008/layout/LinedList"/>
    <dgm:cxn modelId="{F92D25CC-9ADB-478B-BBCA-82CEEB7C321F}" type="presParOf" srcId="{4FA8AD50-7BFF-40A0-A3EB-E6E82F4AF152}" destId="{AAD6FEC9-0356-4D75-8C66-09C40E174ECB}" srcOrd="7" destOrd="0" presId="urn:microsoft.com/office/officeart/2008/layout/LinedList"/>
    <dgm:cxn modelId="{786F35F8-1C9D-416C-A6A0-252D2D07FAD2}" type="presParOf" srcId="{AAD6FEC9-0356-4D75-8C66-09C40E174ECB}" destId="{EB8F55AD-4408-4DAD-81A9-9CBEE6A74010}" srcOrd="0" destOrd="0" presId="urn:microsoft.com/office/officeart/2008/layout/LinedList"/>
    <dgm:cxn modelId="{8BC00F3F-20C5-48E0-80CE-0C4254C7D0ED}" type="presParOf" srcId="{AAD6FEC9-0356-4D75-8C66-09C40E174ECB}" destId="{401912CA-587F-4E57-811A-FCFC1318D8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1E1C2-449B-49E4-A90A-968962B27EA7}">
      <dsp:nvSpPr>
        <dsp:cNvPr id="0" name=""/>
        <dsp:cNvSpPr/>
      </dsp:nvSpPr>
      <dsp:spPr>
        <a:xfrm>
          <a:off x="0" y="0"/>
          <a:ext cx="44826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7670F-AC23-4933-8F5E-C68062662DD3}">
      <dsp:nvSpPr>
        <dsp:cNvPr id="0" name=""/>
        <dsp:cNvSpPr/>
      </dsp:nvSpPr>
      <dsp:spPr>
        <a:xfrm>
          <a:off x="0" y="0"/>
          <a:ext cx="4482630" cy="131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same process of assigning scores is used here</a:t>
          </a:r>
        </a:p>
      </dsp:txBody>
      <dsp:txXfrm>
        <a:off x="0" y="0"/>
        <a:ext cx="4482630" cy="1318421"/>
      </dsp:txXfrm>
    </dsp:sp>
    <dsp:sp modelId="{9600A585-E51F-4C91-91F5-A8B10FB3D6BB}">
      <dsp:nvSpPr>
        <dsp:cNvPr id="0" name=""/>
        <dsp:cNvSpPr/>
      </dsp:nvSpPr>
      <dsp:spPr>
        <a:xfrm>
          <a:off x="0" y="1318421"/>
          <a:ext cx="44826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A264A-889B-42C3-8480-93E16BAB9178}">
      <dsp:nvSpPr>
        <dsp:cNvPr id="0" name=""/>
        <dsp:cNvSpPr/>
      </dsp:nvSpPr>
      <dsp:spPr>
        <a:xfrm>
          <a:off x="0" y="1318421"/>
          <a:ext cx="4482630" cy="131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addition to the scores each document and the query is assinged a sentiment/polarity score using the SentimentIntensityAnalyzer library</a:t>
          </a:r>
        </a:p>
      </dsp:txBody>
      <dsp:txXfrm>
        <a:off x="0" y="1318421"/>
        <a:ext cx="4482630" cy="1318421"/>
      </dsp:txXfrm>
    </dsp:sp>
    <dsp:sp modelId="{1D56CFCA-B8A1-4F65-836D-BB7B6FDB70AB}">
      <dsp:nvSpPr>
        <dsp:cNvPr id="0" name=""/>
        <dsp:cNvSpPr/>
      </dsp:nvSpPr>
      <dsp:spPr>
        <a:xfrm>
          <a:off x="0" y="2636842"/>
          <a:ext cx="44826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8B8B2-5BC9-41BA-87FC-AEB9B9C8BCC5}">
      <dsp:nvSpPr>
        <dsp:cNvPr id="0" name=""/>
        <dsp:cNvSpPr/>
      </dsp:nvSpPr>
      <dsp:spPr>
        <a:xfrm>
          <a:off x="0" y="2636842"/>
          <a:ext cx="4482630" cy="131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abosulte distance between the score of the query and each document is calculated, and normalized to a value between 0-1</a:t>
          </a:r>
        </a:p>
      </dsp:txBody>
      <dsp:txXfrm>
        <a:off x="0" y="2636842"/>
        <a:ext cx="4482630" cy="1318421"/>
      </dsp:txXfrm>
    </dsp:sp>
    <dsp:sp modelId="{F38D3964-04CD-4012-9FE1-E8522123E8CB}">
      <dsp:nvSpPr>
        <dsp:cNvPr id="0" name=""/>
        <dsp:cNvSpPr/>
      </dsp:nvSpPr>
      <dsp:spPr>
        <a:xfrm>
          <a:off x="0" y="3955263"/>
          <a:ext cx="44826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F55AD-4408-4DAD-81A9-9CBEE6A74010}">
      <dsp:nvSpPr>
        <dsp:cNvPr id="0" name=""/>
        <dsp:cNvSpPr/>
      </dsp:nvSpPr>
      <dsp:spPr>
        <a:xfrm>
          <a:off x="0" y="3955263"/>
          <a:ext cx="4482630" cy="131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two scores are added with the similarity score having a larger weight to the total score (80/20)</a:t>
          </a:r>
        </a:p>
      </dsp:txBody>
      <dsp:txXfrm>
        <a:off x="0" y="3955263"/>
        <a:ext cx="4482630" cy="1318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57262-4310-44DC-A467-2D2F723694B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B1B46-5886-40D8-98FD-FD2AE2B2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Os</a:t>
            </a:r>
            <a:r>
              <a:rPr lang="en-GB"/>
              <a:t> </a:t>
            </a:r>
            <a:r>
              <a:rPr lang="en-GB" err="1"/>
              <a:t>edo</a:t>
            </a:r>
            <a:r>
              <a:rPr lang="en-GB"/>
              <a:t> tasos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1B46-5886-40D8-98FD-FD2AE2B27F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Os</a:t>
            </a:r>
            <a:r>
              <a:rPr lang="en-GB"/>
              <a:t> </a:t>
            </a:r>
            <a:r>
              <a:rPr lang="en-GB" err="1"/>
              <a:t>edo</a:t>
            </a:r>
            <a:r>
              <a:rPr lang="en-GB"/>
              <a:t> pavlos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1B46-5886-40D8-98FD-FD2AE2B27F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4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Os</a:t>
            </a:r>
            <a:r>
              <a:rPr lang="en-GB"/>
              <a:t> </a:t>
            </a:r>
            <a:r>
              <a:rPr lang="en-GB" err="1"/>
              <a:t>edo</a:t>
            </a:r>
            <a:r>
              <a:rPr lang="en-GB"/>
              <a:t> Ilias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1B46-5886-40D8-98FD-FD2AE2B27F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0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Kleisimo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1B46-5886-40D8-98FD-FD2AE2B27F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2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210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254" y="4425016"/>
            <a:ext cx="8445357" cy="883524"/>
          </a:xfrm>
        </p:spPr>
        <p:txBody>
          <a:bodyPr>
            <a:normAutofit/>
          </a:bodyPr>
          <a:lstStyle/>
          <a:p>
            <a:r>
              <a:rPr lang="en-US" sz="2600">
                <a:cs typeface="Calibri Light"/>
              </a:rPr>
              <a:t>ITC 6008</a:t>
            </a:r>
            <a:br>
              <a:rPr lang="en-US" sz="2600">
                <a:cs typeface="Calibri Light"/>
              </a:rPr>
            </a:br>
            <a:r>
              <a:rPr lang="en-US" sz="2600">
                <a:cs typeface="Calibri Light"/>
              </a:rPr>
              <a:t>Search engines and Web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1752" y="5211953"/>
            <a:ext cx="1997859" cy="11626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cs typeface="Arial"/>
              </a:rPr>
              <a:t>Pavlos Gaitanis </a:t>
            </a:r>
            <a:endParaRPr lang="en-US"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200">
                <a:cs typeface="Arial"/>
              </a:rPr>
              <a:t>Anastasios Karmas </a:t>
            </a:r>
            <a:endParaRPr lang="en-US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200">
                <a:cs typeface="Arial"/>
              </a:rPr>
              <a:t>Ilias Siafakas</a:t>
            </a:r>
            <a:endParaRPr lang="en-US"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618CE-5B9B-34C0-1D3F-588358C0E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809" r="-1" b="1701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F723-545F-2034-57F7-C3305AA5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EB79D-C5B2-4F09-1218-44230EDEFF90}"/>
              </a:ext>
            </a:extLst>
          </p:cNvPr>
          <p:cNvSpPr txBox="1"/>
          <p:nvPr/>
        </p:nvSpPr>
        <p:spPr>
          <a:xfrm>
            <a:off x="1964444" y="2052116"/>
            <a:ext cx="2664217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Both Word2Vec and TFIDF return similar results from the search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TFIDF with Sentiment analysis also uses the sentiment score of each document so the results are different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TFIDF with sentiment shows correct results nonetheless since document #10 is present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B53490D-4454-602D-7C0B-9010356E0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756053" y="985560"/>
            <a:ext cx="5303975" cy="4886339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A0A7-2369-BE85-144E-053AF217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7E97-6C6D-CA6D-DFCC-D80E2C51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The API and its documentation is old so we cannot use it to retrieve posts between specific dates. E.g. posts about each race weekend.</a:t>
            </a:r>
          </a:p>
          <a:p>
            <a:pPr marL="344170" indent="-344170"/>
            <a:r>
              <a:rPr lang="en-US">
                <a:cs typeface="Arial"/>
              </a:rPr>
              <a:t>Because of the novelty of this application, no previous dataset exists that can be used to train our models.</a:t>
            </a:r>
          </a:p>
          <a:p>
            <a:pPr marL="344170" indent="-344170"/>
            <a:r>
              <a:rPr lang="en-US">
                <a:cs typeface="Arial"/>
              </a:rPr>
              <a:t>Retrieval of a large number of posts was quite slow.</a:t>
            </a:r>
          </a:p>
        </p:txBody>
      </p:sp>
    </p:spTree>
    <p:extLst>
      <p:ext uri="{BB962C8B-B14F-4D97-AF65-F5344CB8AC3E}">
        <p14:creationId xmlns:p14="http://schemas.microsoft.com/office/powerpoint/2010/main" val="54057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D6C-D31C-A8E7-29F2-8C89D46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37FD-D98C-8474-9944-69D52A52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9118ED8E-F5FF-DB39-9E9D-15029BE71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2" r="-2" b="19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96E4D9-3025-BCC9-38D5-4F960DF6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4" y="421105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The Goal of this project is to create an Information retrieval system in order to rank Reddit posts by their relevance to a query.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BF61-DBF5-ADFE-90BF-5A5628CB57E5}"/>
              </a:ext>
            </a:extLst>
          </p:cNvPr>
          <p:cNvSpPr txBox="1"/>
          <p:nvPr/>
        </p:nvSpPr>
        <p:spPr>
          <a:xfrm>
            <a:off x="1006230" y="1660769"/>
            <a:ext cx="8108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9D84-8433-0571-90BB-AE6ED8D0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 Subreddit, r/formula1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AF37-0F7B-BB72-5082-019CD592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25" y="1660789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Dedicated to Formula 1 racing.</a:t>
            </a:r>
          </a:p>
          <a:p>
            <a:r>
              <a:rPr lang="en-US"/>
              <a:t>In the top 1% of reddit subreddits by size. </a:t>
            </a:r>
          </a:p>
          <a:p>
            <a:r>
              <a:rPr lang="en-US"/>
              <a:t>2,7 million users </a:t>
            </a:r>
            <a:endParaRPr lang="el-GR"/>
          </a:p>
          <a:p>
            <a:r>
              <a:rPr lang="en-GB"/>
              <a:t>During the race weekend the sub sees more than </a:t>
            </a:r>
          </a:p>
          <a:p>
            <a:pPr lvl="1"/>
            <a:r>
              <a:rPr lang="en-GB"/>
              <a:t>200 posts per day.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BA37B-92A9-4F69-BEE9-4FF32E61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67319"/>
            <a:ext cx="4958349" cy="19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3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B99B-E117-41BE-846A-38CCFA7D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5A93-DC7A-C678-CC3C-74DE7AE1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/>
              <a:t>Used PRAW(Python Reddit API Wrapper) </a:t>
            </a:r>
            <a:r>
              <a:rPr lang="en-US">
                <a:ea typeface="+mn-lt"/>
                <a:cs typeface="+mn-lt"/>
              </a:rPr>
              <a:t> to retrieve posts. The library leverages the Reddit API and exposes it  to Python built in functions. </a:t>
            </a:r>
            <a:endParaRPr lang="en-US"/>
          </a:p>
          <a:p>
            <a:pPr marL="344170" indent="-344170"/>
            <a:r>
              <a:rPr lang="en-US"/>
              <a:t>Preprocessed the body and the title of each post retrieved.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Created three search engine variations based on Vector Space Modeling. </a:t>
            </a:r>
          </a:p>
          <a:p>
            <a:pPr marL="344170" indent="-344170"/>
            <a:r>
              <a:rPr lang="en-US"/>
              <a:t>Vectorized the query in the same vector space as the documents and returned the highest scoring ones using cosine </a:t>
            </a:r>
            <a:r>
              <a:rPr lang="en-GB"/>
              <a:t>similarity between the document and query</a:t>
            </a:r>
            <a:r>
              <a:rPr lang="en-US"/>
              <a:t>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9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1357-C798-6F65-E2AD-79A0B6D0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PRAW </a:t>
            </a:r>
            <a:r>
              <a:rPr lang="en-US"/>
              <a:t>Python Reddit API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DF7C-8076-3063-8967-0672FA83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PRAW library was used to gather posts from the formula 1 subreddit.</a:t>
            </a:r>
          </a:p>
          <a:p>
            <a:r>
              <a:rPr lang="en-US"/>
              <a:t>It creates an object that can be accessed and contains the data the Reddit API is making accessible.</a:t>
            </a:r>
          </a:p>
          <a:p>
            <a:r>
              <a:rPr lang="en-US"/>
              <a:t>It contains many items that are not pertinent to the project scope as it is designed for a wide variety of uses.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3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59EE-70A6-0B9E-6316-A44468C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4DCA-AC67-62AA-BD13-71D9C88A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dirty="0"/>
              <a:t>Collected the title and the bodies of 1000 post in the subreddit</a:t>
            </a:r>
          </a:p>
          <a:p>
            <a:pPr marL="344170" indent="-344170"/>
            <a:r>
              <a:rPr lang="en-US" dirty="0">
                <a:cs typeface="Arial"/>
              </a:rPr>
              <a:t>Kept only posts that had both a title and a body</a:t>
            </a:r>
            <a:endParaRPr lang="en-US" dirty="0"/>
          </a:p>
          <a:p>
            <a:pPr marL="344170" indent="-344170"/>
            <a:r>
              <a:rPr lang="en-US" dirty="0"/>
              <a:t>Put them in the same </a:t>
            </a:r>
            <a:r>
              <a:rPr lang="en-US" dirty="0" err="1"/>
              <a:t>dataframe</a:t>
            </a:r>
            <a:r>
              <a:rPr lang="en-US" dirty="0"/>
              <a:t> </a:t>
            </a:r>
          </a:p>
          <a:p>
            <a:pPr marL="344170" indent="-344170"/>
            <a:r>
              <a:rPr lang="en-US" dirty="0"/>
              <a:t>Tokenized the merged list of the titles and their bodies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dirty="0"/>
              <a:t>Removed stop words and </a:t>
            </a:r>
            <a:r>
              <a:rPr lang="en-GB" dirty="0"/>
              <a:t>punctuation.</a:t>
            </a:r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59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7B20A-353E-3B86-A05C-FA8E85E3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TF-IDF</a:t>
            </a:r>
            <a:endParaRPr lang="en-US" sz="480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FCF2-8716-B23F-88F1-BD354830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>
                <a:ea typeface="+mn-lt"/>
                <a:cs typeface="+mn-lt"/>
              </a:rPr>
              <a:t>TF-IDF (Term Frequency-Inverse Document Frequency) is a common method used in natural language processing for quantifying the importance of a word in a document. It is typically used to improve the performance of search engines and other information retrieval systems.</a:t>
            </a:r>
            <a:endParaRPr lang="en-US" sz="1700"/>
          </a:p>
          <a:p>
            <a:pPr marL="344170" indent="-344170">
              <a:lnSpc>
                <a:spcPct val="110000"/>
              </a:lnSpc>
            </a:pPr>
            <a:r>
              <a:rPr lang="en-US" sz="1700">
                <a:cs typeface="Arial" panose="020B0604020202020204"/>
              </a:rPr>
              <a:t>The document corpus is vectorized with the TF-IDF vectorizer. </a:t>
            </a:r>
          </a:p>
          <a:p>
            <a:pPr marL="344170" indent="-344170">
              <a:lnSpc>
                <a:spcPct val="110000"/>
              </a:lnSpc>
            </a:pPr>
            <a:r>
              <a:rPr lang="en-US" sz="1700">
                <a:cs typeface="Arial" panose="020B0604020202020204"/>
              </a:rPr>
              <a:t>The query is also vectorized with the same method.</a:t>
            </a:r>
          </a:p>
          <a:p>
            <a:pPr marL="344170" indent="-344170">
              <a:lnSpc>
                <a:spcPct val="110000"/>
              </a:lnSpc>
            </a:pPr>
            <a:r>
              <a:rPr lang="en-US" sz="1700">
                <a:cs typeface="Arial" panose="020B0604020202020204"/>
              </a:rPr>
              <a:t>The dot</a:t>
            </a:r>
            <a:r>
              <a:rPr lang="en-US" sz="1700">
                <a:ea typeface="+mn-lt"/>
                <a:cs typeface="+mn-lt"/>
              </a:rPr>
              <a:t> product between the query vector and each document vector is calculated </a:t>
            </a:r>
            <a:endParaRPr lang="en-US" sz="17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700">
                <a:cs typeface="Arial" panose="020B0604020202020204"/>
              </a:rPr>
              <a:t>The highest scoring documents are retrieved</a:t>
            </a:r>
          </a:p>
          <a:p>
            <a:pPr marL="344170" indent="-344170">
              <a:lnSpc>
                <a:spcPct val="110000"/>
              </a:lnSpc>
            </a:pPr>
            <a:endParaRPr lang="en-US" sz="17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3946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96011-E68A-A800-E469-E55109E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A143-0D5B-EA45-1EFE-90316959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300">
                <a:cs typeface="Arial"/>
              </a:rPr>
              <a:t>Gensim's implementation of Word2Vec required a pre-trained model of considerable size to provide proper vectors to our dataset</a:t>
            </a:r>
          </a:p>
          <a:p>
            <a:pPr marL="344170" indent="-344170">
              <a:lnSpc>
                <a:spcPct val="110000"/>
              </a:lnSpc>
            </a:pPr>
            <a:r>
              <a:rPr lang="en-US" sz="1300">
                <a:cs typeface="Arial"/>
              </a:rPr>
              <a:t>Because of the narrow scope and use case of the project, no such dataset exists. Instead, we used the same TFIDF vectorizer but repurposed it to not require a pre-trained model and disabled all TF and IDF features of the vectorizer. </a:t>
            </a:r>
          </a:p>
          <a:p>
            <a:pPr marL="344170" indent="-344170">
              <a:lnSpc>
                <a:spcPct val="110000"/>
              </a:lnSpc>
            </a:pPr>
            <a:r>
              <a:rPr lang="en-US" sz="1300">
                <a:cs typeface="Arial"/>
              </a:rPr>
              <a:t>That resulted in vectors very close to what a normal Word2Vec vectorizer would achieve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D141423-119D-C523-2D36-A098F0F21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2935097"/>
            <a:ext cx="4651619" cy="988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4967A7A6-BAF2-4381-9705-C31A83A5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3">
            <a:extLst>
              <a:ext uri="{FF2B5EF4-FFF2-40B4-BE49-F238E27FC236}">
                <a16:creationId xmlns:a16="http://schemas.microsoft.com/office/drawing/2014/main" id="{984EA61F-AAFE-4370-A43B-DE1487C10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25">
            <a:extLst>
              <a:ext uri="{FF2B5EF4-FFF2-40B4-BE49-F238E27FC236}">
                <a16:creationId xmlns:a16="http://schemas.microsoft.com/office/drawing/2014/main" id="{5DD3F6F6-DFAB-456E-80D6-AA3F841AD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430B1E48-1E93-4EE2-AFFB-8E528FDA1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A1387C-A161-4A3C-91B0-AADC4345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9CFEE1-AF86-42B8-9EC4-EDB6FC4A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BC576-8708-9709-F0AC-204AA18A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725740"/>
            <a:ext cx="3473753" cy="1564580"/>
          </a:xfrm>
        </p:spPr>
        <p:txBody>
          <a:bodyPr>
            <a:normAutofit/>
          </a:bodyPr>
          <a:lstStyle/>
          <a:p>
            <a:pPr algn="l"/>
            <a:r>
              <a:rPr lang="en-US"/>
              <a:t>TF-IDF with sentiment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7DE7A-1CA1-47F3-9C60-E504EFD9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6EA1B3C-14D5-6C0D-F5CC-715316985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45433"/>
              </p:ext>
            </p:extLst>
          </p:nvPr>
        </p:nvGraphicFramePr>
        <p:xfrm>
          <a:off x="6088388" y="787576"/>
          <a:ext cx="4482630" cy="527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45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623</Words>
  <Application>Microsoft Office PowerPoint</Application>
  <PresentationFormat>Widescreen</PresentationFormat>
  <Paragraphs>59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ITC 6008 Search engines and Web mining</vt:lpstr>
      <vt:lpstr>The Goal of this project is to create an Information retrieval system in order to rank Reddit posts by their relevance to a query. </vt:lpstr>
      <vt:lpstr>F1 Subreddit, r/formula1</vt:lpstr>
      <vt:lpstr>General Process</vt:lpstr>
      <vt:lpstr>PRAW Python Reddit API Wrapper</vt:lpstr>
      <vt:lpstr>Preprocess</vt:lpstr>
      <vt:lpstr>TF-IDF</vt:lpstr>
      <vt:lpstr>Word2Vec</vt:lpstr>
      <vt:lpstr>TF-IDF with sentiment</vt:lpstr>
      <vt:lpstr>Results</vt:lpstr>
      <vt:lpstr>Limitations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ilias siafakas</cp:lastModifiedBy>
  <cp:revision>4</cp:revision>
  <dcterms:created xsi:type="dcterms:W3CDTF">2022-12-11T17:13:19Z</dcterms:created>
  <dcterms:modified xsi:type="dcterms:W3CDTF">2022-12-12T18:51:42Z</dcterms:modified>
</cp:coreProperties>
</file>