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iwCyK0+6uDY2TJCVrCp5F1wyWr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F94F69-886D-413C-B73E-41D560C720CF}">
  <a:tblStyle styleId="{F8F94F69-886D-413C-B73E-41D560C720CF}" styleName="Table_0">
    <a:wholeTbl>
      <a:tcTxStyle b="off" i="off">
        <a:font>
          <a:latin typeface="Roboto"/>
          <a:ea typeface="Roboto"/>
          <a:cs typeface="Roboto"/>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AA14E3B-C902-48F7-9495-6F6DDD7D40E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italic.fntdata"/><Relationship Id="rId12" Type="http://schemas.openxmlformats.org/officeDocument/2006/relationships/slide" Target="slides/slide5.xml"/><Relationship Id="rId34" Type="http://schemas.openxmlformats.org/officeDocument/2006/relationships/font" Target="fonts/Roboto-bold.fntdata"/><Relationship Id="rId15" Type="http://schemas.openxmlformats.org/officeDocument/2006/relationships/slide" Target="slides/slide8.xml"/><Relationship Id="rId37" Type="http://customschemas.google.com/relationships/presentationmetadata" Target="metadata"/><Relationship Id="rId14" Type="http://schemas.openxmlformats.org/officeDocument/2006/relationships/slide" Target="slides/slide7.xml"/><Relationship Id="rId36" Type="http://schemas.openxmlformats.org/officeDocument/2006/relationships/font" Target="fonts/Robot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 name="Google Shape;3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c22044d78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ec22044d78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c22044d78_3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ec22044d78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61f03abe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61f03abe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1061f03abe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0324a22d3d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0324a22d3d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10324a22d3d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5dfd9dcc2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g105dfd9dcc2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05dfd9dcc2_1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g105dfd9dcc2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05dfd9dcc2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g105dfd9dcc2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 name="Google Shape;4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23e1ba382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g1023e1ba382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ee7240c803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gee7240c803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023e1ba382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g1023e1ba38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ee7240c803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ee7240c803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gee7240c803_0_6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023e1ba382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g1023e1ba382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7" name="Google Shape;55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ubtitle">
  <p:cSld name="Title-Subtitle">
    <p:spTree>
      <p:nvGrpSpPr>
        <p:cNvPr id="11" name="Shape 11"/>
        <p:cNvGrpSpPr/>
        <p:nvPr/>
      </p:nvGrpSpPr>
      <p:grpSpPr>
        <a:xfrm>
          <a:off x="0" y="0"/>
          <a:ext cx="0" cy="0"/>
          <a:chOff x="0" y="0"/>
          <a:chExt cx="0" cy="0"/>
        </a:xfrm>
      </p:grpSpPr>
      <p:sp>
        <p:nvSpPr>
          <p:cNvPr id="12" name="Google Shape;12;p35"/>
          <p:cNvSpPr txBox="1"/>
          <p:nvPr>
            <p:ph idx="1" type="body"/>
          </p:nvPr>
        </p:nvSpPr>
        <p:spPr>
          <a:xfrm>
            <a:off x="387819" y="730530"/>
            <a:ext cx="8368500" cy="173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220"/>
              </a:spcBef>
              <a:spcAft>
                <a:spcPts val="0"/>
              </a:spcAft>
              <a:buClr>
                <a:srgbClr val="7F7F7F"/>
              </a:buClr>
              <a:buSzPts val="1100"/>
              <a:buFont typeface="Arial"/>
              <a:buNone/>
              <a:defRPr b="0" i="0" sz="1100" u="none" cap="none" strike="noStrike">
                <a:solidFill>
                  <a:srgbClr val="7F7F7F"/>
                </a:solidFill>
                <a:latin typeface="Roboto"/>
                <a:ea typeface="Roboto"/>
                <a:cs typeface="Roboto"/>
                <a:sym typeface="Roboto"/>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9pPr>
          </a:lstStyle>
          <a:p/>
        </p:txBody>
      </p:sp>
      <p:sp>
        <p:nvSpPr>
          <p:cNvPr id="13" name="Google Shape;13;p35"/>
          <p:cNvSpPr txBox="1"/>
          <p:nvPr>
            <p:ph type="title"/>
          </p:nvPr>
        </p:nvSpPr>
        <p:spPr>
          <a:xfrm>
            <a:off x="387819" y="282611"/>
            <a:ext cx="8368500" cy="4095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5B5B5B"/>
              </a:buClr>
              <a:buSzPts val="2800"/>
              <a:buFont typeface="Roboto"/>
              <a:buNone/>
              <a:defRPr b="0" i="0" sz="2800" u="none" cap="none" strike="noStrike">
                <a:solidFill>
                  <a:srgbClr val="5B5B5B"/>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DT 10">
  <p:cSld name="SDT 10">
    <p:spTree>
      <p:nvGrpSpPr>
        <p:cNvPr id="14" name="Shape 14"/>
        <p:cNvGrpSpPr/>
        <p:nvPr/>
      </p:nvGrpSpPr>
      <p:grpSpPr>
        <a:xfrm>
          <a:off x="0" y="0"/>
          <a:ext cx="0" cy="0"/>
          <a:chOff x="0" y="0"/>
          <a:chExt cx="0" cy="0"/>
        </a:xfrm>
      </p:grpSpPr>
      <p:sp>
        <p:nvSpPr>
          <p:cNvPr id="15" name="Google Shape;15;p36"/>
          <p:cNvSpPr/>
          <p:nvPr/>
        </p:nvSpPr>
        <p:spPr>
          <a:xfrm>
            <a:off x="0" y="0"/>
            <a:ext cx="9144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16" name="Shape 16"/>
        <p:cNvGrpSpPr/>
        <p:nvPr/>
      </p:nvGrpSpPr>
      <p:grpSpPr>
        <a:xfrm>
          <a:off x="0" y="0"/>
          <a:ext cx="0" cy="0"/>
          <a:chOff x="0" y="0"/>
          <a:chExt cx="0" cy="0"/>
        </a:xfrm>
      </p:grpSpPr>
      <p:sp>
        <p:nvSpPr>
          <p:cNvPr id="17" name="Google Shape;17;ge88f8e8804_0_549"/>
          <p:cNvSpPr txBox="1"/>
          <p:nvPr>
            <p:ph idx="1" type="body"/>
          </p:nvPr>
        </p:nvSpPr>
        <p:spPr>
          <a:xfrm>
            <a:off x="387819" y="730530"/>
            <a:ext cx="8368500" cy="173400"/>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1000"/>
              </a:spcBef>
              <a:spcAft>
                <a:spcPts val="0"/>
              </a:spcAft>
              <a:buClr>
                <a:schemeClr val="lt1"/>
              </a:buClr>
              <a:buSzPts val="1100"/>
              <a:buFont typeface="Arial"/>
              <a:buNone/>
              <a:defRPr b="0" i="0" sz="1100" u="none" cap="none" strike="noStrike">
                <a:solidFill>
                  <a:schemeClr val="lt1"/>
                </a:solidFill>
                <a:latin typeface="Roboto"/>
                <a:ea typeface="Roboto"/>
                <a:cs typeface="Roboto"/>
                <a:sym typeface="Roboto"/>
              </a:defRPr>
            </a:lvl1pPr>
            <a:lvl2pPr indent="-228600" lvl="1" marL="9144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18" name="Google Shape;18;ge88f8e8804_0_549"/>
          <p:cNvSpPr txBox="1"/>
          <p:nvPr>
            <p:ph type="title"/>
          </p:nvPr>
        </p:nvSpPr>
        <p:spPr>
          <a:xfrm>
            <a:off x="387819" y="282611"/>
            <a:ext cx="8368500" cy="4095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lt1"/>
              </a:buClr>
              <a:buSzPts val="2800"/>
              <a:buFont typeface="Roboto"/>
              <a:buNone/>
              <a:defRPr b="0" i="0" sz="2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TD0008">
  <p:cSld name="SPTD0008">
    <p:spTree>
      <p:nvGrpSpPr>
        <p:cNvPr id="19" name="Shape 19"/>
        <p:cNvGrpSpPr/>
        <p:nvPr/>
      </p:nvGrpSpPr>
      <p:grpSpPr>
        <a:xfrm>
          <a:off x="0" y="0"/>
          <a:ext cx="0" cy="0"/>
          <a:chOff x="0" y="0"/>
          <a:chExt cx="0" cy="0"/>
        </a:xfrm>
      </p:grpSpPr>
      <p:sp>
        <p:nvSpPr>
          <p:cNvPr id="20" name="Google Shape;20;p34"/>
          <p:cNvSpPr/>
          <p:nvPr>
            <p:ph idx="2" type="pic"/>
          </p:nvPr>
        </p:nvSpPr>
        <p:spPr>
          <a:xfrm>
            <a:off x="3949700" y="0"/>
            <a:ext cx="5194200" cy="5143500"/>
          </a:xfrm>
          <a:prstGeom prst="rect">
            <a:avLst/>
          </a:prstGeom>
          <a:solidFill>
            <a:srgbClr val="E8E8E8"/>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TD0008">
  <p:cSld name="SPTD0008">
    <p:spTree>
      <p:nvGrpSpPr>
        <p:cNvPr id="23" name="Shape 23"/>
        <p:cNvGrpSpPr/>
        <p:nvPr/>
      </p:nvGrpSpPr>
      <p:grpSpPr>
        <a:xfrm>
          <a:off x="0" y="0"/>
          <a:ext cx="0" cy="0"/>
          <a:chOff x="0" y="0"/>
          <a:chExt cx="0" cy="0"/>
        </a:xfrm>
      </p:grpSpPr>
      <p:sp>
        <p:nvSpPr>
          <p:cNvPr id="24" name="Google Shape;24;gee7240c803_0_49"/>
          <p:cNvSpPr/>
          <p:nvPr>
            <p:ph idx="2" type="pic"/>
          </p:nvPr>
        </p:nvSpPr>
        <p:spPr>
          <a:xfrm>
            <a:off x="3949700" y="0"/>
            <a:ext cx="5194200" cy="5143500"/>
          </a:xfrm>
          <a:prstGeom prst="rect">
            <a:avLst/>
          </a:prstGeom>
          <a:solidFill>
            <a:srgbClr val="E8E8E8"/>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ubtitle">
  <p:cSld name="Title-Subtitle">
    <p:spTree>
      <p:nvGrpSpPr>
        <p:cNvPr id="25" name="Shape 25"/>
        <p:cNvGrpSpPr/>
        <p:nvPr/>
      </p:nvGrpSpPr>
      <p:grpSpPr>
        <a:xfrm>
          <a:off x="0" y="0"/>
          <a:ext cx="0" cy="0"/>
          <a:chOff x="0" y="0"/>
          <a:chExt cx="0" cy="0"/>
        </a:xfrm>
      </p:grpSpPr>
      <p:sp>
        <p:nvSpPr>
          <p:cNvPr id="26" name="Google Shape;26;gee7240c803_0_51"/>
          <p:cNvSpPr txBox="1"/>
          <p:nvPr>
            <p:ph idx="1" type="body"/>
          </p:nvPr>
        </p:nvSpPr>
        <p:spPr>
          <a:xfrm>
            <a:off x="387819" y="730530"/>
            <a:ext cx="8368500" cy="173400"/>
          </a:xfrm>
          <a:prstGeom prst="rect">
            <a:avLst/>
          </a:prstGeom>
          <a:noFill/>
          <a:ln>
            <a:noFill/>
          </a:ln>
        </p:spPr>
        <p:txBody>
          <a:bodyPr anchorCtr="0" anchor="ctr" bIns="0" lIns="0" spcFirstLastPara="1" rIns="0" wrap="square" tIns="0">
            <a:noAutofit/>
          </a:bodyPr>
          <a:lstStyle>
            <a:lvl1pPr indent="-228600" lvl="0" marL="457200" marR="0" rtl="0" algn="l">
              <a:spcBef>
                <a:spcPts val="220"/>
              </a:spcBef>
              <a:spcAft>
                <a:spcPts val="0"/>
              </a:spcAft>
              <a:buClr>
                <a:srgbClr val="7F7F7F"/>
              </a:buClr>
              <a:buSzPts val="1100"/>
              <a:buFont typeface="Arial"/>
              <a:buNone/>
              <a:defRPr b="0" i="0" sz="1100" u="none" cap="none" strike="noStrike">
                <a:solidFill>
                  <a:srgbClr val="7F7F7F"/>
                </a:solidFill>
                <a:latin typeface="Roboto"/>
                <a:ea typeface="Roboto"/>
                <a:cs typeface="Roboto"/>
                <a:sym typeface="Roboto"/>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9pPr>
          </a:lstStyle>
          <a:p/>
        </p:txBody>
      </p:sp>
      <p:sp>
        <p:nvSpPr>
          <p:cNvPr id="27" name="Google Shape;27;gee7240c803_0_51"/>
          <p:cNvSpPr txBox="1"/>
          <p:nvPr>
            <p:ph type="title"/>
          </p:nvPr>
        </p:nvSpPr>
        <p:spPr>
          <a:xfrm>
            <a:off x="387819" y="282611"/>
            <a:ext cx="8368500" cy="4095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Clr>
                <a:srgbClr val="5B5B5B"/>
              </a:buClr>
              <a:buSzPts val="2800"/>
              <a:buFont typeface="Roboto"/>
              <a:buNone/>
              <a:defRPr b="0" i="0" sz="2800" u="none" cap="none" strike="noStrike">
                <a:solidFill>
                  <a:srgbClr val="5B5B5B"/>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DT 10">
  <p:cSld name="SDT 10">
    <p:spTree>
      <p:nvGrpSpPr>
        <p:cNvPr id="28" name="Shape 28"/>
        <p:cNvGrpSpPr/>
        <p:nvPr/>
      </p:nvGrpSpPr>
      <p:grpSpPr>
        <a:xfrm>
          <a:off x="0" y="0"/>
          <a:ext cx="0" cy="0"/>
          <a:chOff x="0" y="0"/>
          <a:chExt cx="0" cy="0"/>
        </a:xfrm>
      </p:grpSpPr>
      <p:sp>
        <p:nvSpPr>
          <p:cNvPr id="29" name="Google Shape;29;gee7240c803_0_54"/>
          <p:cNvSpPr/>
          <p:nvPr/>
        </p:nvSpPr>
        <p:spPr>
          <a:xfrm>
            <a:off x="0" y="0"/>
            <a:ext cx="9144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5.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3"/>
          <p:cNvSpPr/>
          <p:nvPr/>
        </p:nvSpPr>
        <p:spPr>
          <a:xfrm>
            <a:off x="398834" y="258755"/>
            <a:ext cx="8398214" cy="4435813"/>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Roboto"/>
              <a:ea typeface="Roboto"/>
              <a:cs typeface="Roboto"/>
              <a:sym typeface="Roboto"/>
            </a:endParaRPr>
          </a:p>
        </p:txBody>
      </p:sp>
      <p:sp>
        <p:nvSpPr>
          <p:cNvPr id="35" name="Google Shape;35;p3"/>
          <p:cNvSpPr txBox="1"/>
          <p:nvPr/>
        </p:nvSpPr>
        <p:spPr>
          <a:xfrm>
            <a:off x="711741" y="1245870"/>
            <a:ext cx="7772400" cy="1280700"/>
          </a:xfrm>
          <a:prstGeom prst="rect">
            <a:avLst/>
          </a:prstGeom>
          <a:noFill/>
          <a:ln>
            <a:noFill/>
          </a:ln>
        </p:spPr>
        <p:txBody>
          <a:bodyPr anchorCtr="0" anchor="ctr" bIns="0" lIns="0" spcFirstLastPara="1" rIns="0" wrap="square" tIns="0">
            <a:spAutoFit/>
          </a:bodyPr>
          <a:lstStyle/>
          <a:p>
            <a:pPr indent="0" lvl="0" marL="0" rtl="0" algn="l">
              <a:lnSpc>
                <a:spcPct val="119100"/>
              </a:lnSpc>
              <a:spcBef>
                <a:spcPts val="0"/>
              </a:spcBef>
              <a:spcAft>
                <a:spcPts val="0"/>
              </a:spcAft>
              <a:buNone/>
            </a:pPr>
            <a:r>
              <a:rPr lang="en-US" sz="1600">
                <a:solidFill>
                  <a:schemeClr val="lt1"/>
                </a:solidFill>
              </a:rPr>
              <a:t>Federated Learning:A Distributed Learning Approach to reach Nash Equilibrium using Lagrangian Convergence And Merkle tree based verification for untrusted participation</a:t>
            </a:r>
            <a:endParaRPr sz="1600">
              <a:solidFill>
                <a:schemeClr val="lt1"/>
              </a:solidFill>
            </a:endParaRPr>
          </a:p>
          <a:p>
            <a:pPr indent="0" lvl="0" marL="0" rtl="0" algn="l">
              <a:lnSpc>
                <a:spcPct val="119100"/>
              </a:lnSpc>
              <a:spcBef>
                <a:spcPts val="0"/>
              </a:spcBef>
              <a:spcAft>
                <a:spcPts val="0"/>
              </a:spcAft>
              <a:buNone/>
            </a:pPr>
            <a:r>
              <a:t/>
            </a:r>
            <a:endParaRPr sz="1100">
              <a:solidFill>
                <a:schemeClr val="lt1"/>
              </a:solidFill>
            </a:endParaRPr>
          </a:p>
          <a:p>
            <a:pPr indent="0" lvl="0" marL="0" marR="0" rtl="0" algn="ctr">
              <a:lnSpc>
                <a:spcPct val="100000"/>
              </a:lnSpc>
              <a:spcBef>
                <a:spcPts val="0"/>
              </a:spcBef>
              <a:spcAft>
                <a:spcPts val="0"/>
              </a:spcAft>
              <a:buClr>
                <a:srgbClr val="000000"/>
              </a:buClr>
              <a:buSzPts val="3200"/>
              <a:buFont typeface="Arial"/>
              <a:buNone/>
            </a:pPr>
            <a:r>
              <a:t/>
            </a:r>
            <a:endParaRPr sz="3200">
              <a:solidFill>
                <a:schemeClr val="lt1"/>
              </a:solidFill>
              <a:latin typeface="Roboto"/>
              <a:ea typeface="Roboto"/>
              <a:cs typeface="Roboto"/>
              <a:sym typeface="Roboto"/>
            </a:endParaRPr>
          </a:p>
        </p:txBody>
      </p:sp>
      <p:sp>
        <p:nvSpPr>
          <p:cNvPr id="36" name="Google Shape;36;p3"/>
          <p:cNvSpPr txBox="1"/>
          <p:nvPr/>
        </p:nvSpPr>
        <p:spPr>
          <a:xfrm>
            <a:off x="1142225" y="2319475"/>
            <a:ext cx="7119600" cy="892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Noto Sans Symbols"/>
              <a:buNone/>
            </a:pPr>
            <a:r>
              <a:rPr b="0" i="0" lang="en-US" sz="1600" u="none" cap="none" strike="noStrike">
                <a:solidFill>
                  <a:schemeClr val="lt1"/>
                </a:solidFill>
                <a:latin typeface="Roboto"/>
                <a:ea typeface="Roboto"/>
                <a:cs typeface="Roboto"/>
                <a:sym typeface="Roboto"/>
              </a:rPr>
              <a:t>Indian Institute of Technology (BHU) ,Varanasi</a:t>
            </a:r>
            <a:endParaRPr b="0" i="0" sz="1600" u="none" cap="none" strike="noStrike">
              <a:solidFill>
                <a:schemeClr val="lt1"/>
              </a:solidFill>
              <a:latin typeface="Roboto"/>
              <a:ea typeface="Roboto"/>
              <a:cs typeface="Roboto"/>
              <a:sym typeface="Roboto"/>
            </a:endParaRPr>
          </a:p>
          <a:p>
            <a:pPr indent="0" lvl="0" marL="0" marR="0" rtl="0" algn="ctr">
              <a:lnSpc>
                <a:spcPct val="100000"/>
              </a:lnSpc>
              <a:spcBef>
                <a:spcPts val="600"/>
              </a:spcBef>
              <a:spcAft>
                <a:spcPts val="0"/>
              </a:spcAft>
              <a:buClr>
                <a:schemeClr val="lt1"/>
              </a:buClr>
              <a:buSzPts val="1600"/>
              <a:buFont typeface="Noto Sans Symbols"/>
              <a:buNone/>
            </a:pPr>
            <a:r>
              <a:rPr b="0" i="0" lang="en-US" sz="1600" u="none" cap="none" strike="noStrike">
                <a:solidFill>
                  <a:schemeClr val="lt1"/>
                </a:solidFill>
                <a:latin typeface="Roboto"/>
                <a:ea typeface="Roboto"/>
                <a:cs typeface="Roboto"/>
                <a:sym typeface="Roboto"/>
              </a:rPr>
              <a:t>Ubiquitous Computing</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600"/>
              </a:spcBef>
              <a:spcAft>
                <a:spcPts val="0"/>
              </a:spcAft>
              <a:buClr>
                <a:schemeClr val="lt1"/>
              </a:buClr>
              <a:buSzPts val="1600"/>
              <a:buFont typeface="Noto Sans Symbols"/>
              <a:buNone/>
            </a:pPr>
            <a:r>
              <a:rPr b="0" i="0" lang="en-US" sz="1600" u="none" cap="none" strike="noStrike">
                <a:solidFill>
                  <a:schemeClr val="lt1"/>
                </a:solidFill>
                <a:latin typeface="Roboto"/>
                <a:ea typeface="Roboto"/>
                <a:cs typeface="Roboto"/>
                <a:sym typeface="Roboto"/>
              </a:rPr>
              <a:t>Dr. Hari Prabhat Gupta</a:t>
            </a:r>
            <a:endParaRPr b="0" i="0" sz="1400" u="none" cap="none" strike="noStrike">
              <a:solidFill>
                <a:schemeClr val="lt1"/>
              </a:solidFill>
              <a:latin typeface="Arial"/>
              <a:ea typeface="Arial"/>
              <a:cs typeface="Arial"/>
              <a:sym typeface="Arial"/>
            </a:endParaRPr>
          </a:p>
        </p:txBody>
      </p:sp>
      <p:sp>
        <p:nvSpPr>
          <p:cNvPr id="37" name="Google Shape;37;p3"/>
          <p:cNvSpPr txBox="1"/>
          <p:nvPr/>
        </p:nvSpPr>
        <p:spPr>
          <a:xfrm>
            <a:off x="784850" y="3652650"/>
            <a:ext cx="1667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Pranav Verma</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a:solidFill>
                  <a:schemeClr val="lt1"/>
                </a:solidFill>
              </a:rPr>
              <a:t>19045076</a:t>
            </a:r>
            <a:endParaRPr>
              <a:solidFill>
                <a:schemeClr val="lt1"/>
              </a:solidFil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CHE</a:t>
            </a:r>
            <a:endParaRPr b="0" i="0" sz="1400" u="none" cap="none" strike="noStrike">
              <a:solidFill>
                <a:schemeClr val="lt1"/>
              </a:solidFill>
              <a:latin typeface="Arial"/>
              <a:ea typeface="Arial"/>
              <a:cs typeface="Arial"/>
              <a:sym typeface="Arial"/>
            </a:endParaRPr>
          </a:p>
        </p:txBody>
      </p:sp>
      <p:sp>
        <p:nvSpPr>
          <p:cNvPr id="38" name="Google Shape;38;p3"/>
          <p:cNvSpPr txBox="1"/>
          <p:nvPr/>
        </p:nvSpPr>
        <p:spPr>
          <a:xfrm>
            <a:off x="2452550" y="3652650"/>
            <a:ext cx="1667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Rishija </a:t>
            </a:r>
            <a:r>
              <a:rPr lang="en-US">
                <a:solidFill>
                  <a:schemeClr val="lt1"/>
                </a:solidFill>
              </a:rPr>
              <a:t>Rishi Raj</a:t>
            </a:r>
            <a:endParaRPr>
              <a:solidFill>
                <a:schemeClr val="lt1"/>
              </a:solidFill>
            </a:endParaRPr>
          </a:p>
          <a:p>
            <a:pPr indent="0" lvl="0" marL="0" marR="0" rtl="0" algn="l">
              <a:lnSpc>
                <a:spcPct val="100000"/>
              </a:lnSpc>
              <a:spcBef>
                <a:spcPts val="0"/>
              </a:spcBef>
              <a:spcAft>
                <a:spcPts val="0"/>
              </a:spcAft>
              <a:buClr>
                <a:srgbClr val="000000"/>
              </a:buClr>
              <a:buSzPts val="1400"/>
              <a:buFont typeface="Arial"/>
              <a:buNone/>
            </a:pPr>
            <a:r>
              <a:rPr lang="en-US">
                <a:solidFill>
                  <a:schemeClr val="lt1"/>
                </a:solidFill>
              </a:rPr>
              <a:t>19155078</a:t>
            </a:r>
            <a:endParaRPr>
              <a:solidFill>
                <a:schemeClr val="lt1"/>
              </a:solidFil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M</a:t>
            </a:r>
            <a:r>
              <a:rPr lang="en-US">
                <a:solidFill>
                  <a:schemeClr val="lt1"/>
                </a:solidFill>
              </a:rPr>
              <a:t>IN</a:t>
            </a:r>
            <a:endParaRPr b="0" i="0" sz="1400" u="none" cap="none" strike="noStrike">
              <a:solidFill>
                <a:schemeClr val="lt1"/>
              </a:solidFill>
              <a:latin typeface="Arial"/>
              <a:ea typeface="Arial"/>
              <a:cs typeface="Arial"/>
              <a:sym typeface="Arial"/>
            </a:endParaRPr>
          </a:p>
        </p:txBody>
      </p:sp>
      <p:sp>
        <p:nvSpPr>
          <p:cNvPr id="39" name="Google Shape;39;p3"/>
          <p:cNvSpPr txBox="1"/>
          <p:nvPr/>
        </p:nvSpPr>
        <p:spPr>
          <a:xfrm>
            <a:off x="4470100" y="3652650"/>
            <a:ext cx="1996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Prathmesh Chaudh</a:t>
            </a:r>
            <a:r>
              <a:rPr lang="en-US">
                <a:solidFill>
                  <a:schemeClr val="lt1"/>
                </a:solidFill>
              </a:rPr>
              <a:t>a</a:t>
            </a:r>
            <a:r>
              <a:rPr b="0" i="0" lang="en-US" sz="1400" u="none" cap="none" strike="noStrike">
                <a:solidFill>
                  <a:schemeClr val="lt1"/>
                </a:solidFill>
                <a:latin typeface="Arial"/>
                <a:ea typeface="Arial"/>
                <a:cs typeface="Arial"/>
                <a:sym typeface="Arial"/>
              </a:rPr>
              <a:t>ri</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US">
                <a:solidFill>
                  <a:schemeClr val="lt1"/>
                </a:solidFill>
              </a:rPr>
              <a:t>19045079</a:t>
            </a:r>
            <a:endParaRPr>
              <a:solidFill>
                <a:schemeClr val="lt1"/>
              </a:solidFil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CHE</a:t>
            </a:r>
            <a:endParaRPr b="0" i="0" sz="1400" u="none" cap="none" strike="noStrike">
              <a:solidFill>
                <a:schemeClr val="lt1"/>
              </a:solidFill>
              <a:latin typeface="Arial"/>
              <a:ea typeface="Arial"/>
              <a:cs typeface="Arial"/>
              <a:sym typeface="Arial"/>
            </a:endParaRPr>
          </a:p>
        </p:txBody>
      </p:sp>
      <p:sp>
        <p:nvSpPr>
          <p:cNvPr id="40" name="Google Shape;40;p3"/>
          <p:cNvSpPr txBox="1"/>
          <p:nvPr/>
        </p:nvSpPr>
        <p:spPr>
          <a:xfrm>
            <a:off x="6816450" y="3652650"/>
            <a:ext cx="1667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Pranav Mittal</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19095076</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ECE</a:t>
            </a:r>
            <a:endParaRPr b="0" i="0" sz="1400" u="none" cap="none" strike="noStrike">
              <a:solidFill>
                <a:schemeClr val="lt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p:tgtEl>
                                          <p:spTgt spid="3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500"/>
                                  </p:stCondLst>
                                  <p:childTnLst>
                                    <p:set>
                                      <p:cBhvr>
                                        <p:cTn dur="1" fill="hold">
                                          <p:stCondLst>
                                            <p:cond delay="0"/>
                                          </p:stCondLst>
                                        </p:cTn>
                                        <p:tgtEl>
                                          <p:spTgt spid="36"/>
                                        </p:tgtEl>
                                        <p:attrNameLst>
                                          <p:attrName>style.visibility</p:attrName>
                                        </p:attrNameLst>
                                      </p:cBhvr>
                                      <p:to>
                                        <p:strVal val="visible"/>
                                      </p:to>
                                    </p:set>
                                    <p:animEffect filter="fade" transition="in">
                                      <p:cBhvr>
                                        <p:cTn dur="500"/>
                                        <p:tgtEl>
                                          <p:spTgt spid="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ec22044d78_1_0"/>
          <p:cNvSpPr txBox="1"/>
          <p:nvPr>
            <p:ph type="title"/>
          </p:nvPr>
        </p:nvSpPr>
        <p:spPr>
          <a:xfrm>
            <a:off x="387819" y="282611"/>
            <a:ext cx="8368500" cy="409500"/>
          </a:xfrm>
          <a:prstGeom prst="rect">
            <a:avLst/>
          </a:prstGeom>
          <a:noFill/>
          <a:ln>
            <a:noFill/>
          </a:ln>
        </p:spPr>
        <p:txBody>
          <a:bodyPr anchorCtr="0" anchor="ctr" bIns="0" lIns="0" spcFirstLastPara="1" rIns="0" wrap="square" tIns="0">
            <a:normAutofit fontScale="90000"/>
          </a:bodyPr>
          <a:lstStyle/>
          <a:p>
            <a:pPr indent="0" lvl="0" marL="0" rtl="0" algn="l">
              <a:lnSpc>
                <a:spcPct val="100000"/>
              </a:lnSpc>
              <a:spcBef>
                <a:spcPts val="0"/>
              </a:spcBef>
              <a:spcAft>
                <a:spcPts val="0"/>
              </a:spcAft>
              <a:buClr>
                <a:srgbClr val="5B5B5B"/>
              </a:buClr>
              <a:buSzPct val="100000"/>
              <a:buFont typeface="Roboto"/>
              <a:buNone/>
            </a:pPr>
            <a:r>
              <a:rPr lang="en-US"/>
              <a:t>Hypothesis</a:t>
            </a:r>
            <a:endParaRPr/>
          </a:p>
        </p:txBody>
      </p:sp>
      <p:grpSp>
        <p:nvGrpSpPr>
          <p:cNvPr id="239" name="Google Shape;239;gec22044d78_1_0"/>
          <p:cNvGrpSpPr/>
          <p:nvPr/>
        </p:nvGrpSpPr>
        <p:grpSpPr>
          <a:xfrm>
            <a:off x="5345256" y="1066780"/>
            <a:ext cx="3277580" cy="3271756"/>
            <a:chOff x="5197476" y="919163"/>
            <a:chExt cx="3573462" cy="3567113"/>
          </a:xfrm>
        </p:grpSpPr>
        <p:sp>
          <p:nvSpPr>
            <p:cNvPr id="240" name="Google Shape;240;gec22044d78_1_0"/>
            <p:cNvSpPr/>
            <p:nvPr/>
          </p:nvSpPr>
          <p:spPr>
            <a:xfrm>
              <a:off x="5197476" y="919163"/>
              <a:ext cx="2974976" cy="3567113"/>
            </a:xfrm>
            <a:custGeom>
              <a:rect b="b" l="l" r="r" t="t"/>
              <a:pathLst>
                <a:path extrusionOk="0" h="2050" w="1709">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41" name="Google Shape;241;gec22044d78_1_0"/>
            <p:cNvSpPr/>
            <p:nvPr/>
          </p:nvSpPr>
          <p:spPr>
            <a:xfrm>
              <a:off x="5745163" y="1268413"/>
              <a:ext cx="652462" cy="757238"/>
            </a:xfrm>
            <a:custGeom>
              <a:rect b="b" l="l" r="r" t="t"/>
              <a:pathLst>
                <a:path extrusionOk="0" h="435" w="37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42" name="Google Shape;242;gec22044d78_1_0"/>
            <p:cNvSpPr/>
            <p:nvPr/>
          </p:nvSpPr>
          <p:spPr>
            <a:xfrm>
              <a:off x="5680075" y="2111376"/>
              <a:ext cx="119100" cy="117600"/>
            </a:xfrm>
            <a:prstGeom prst="ellipse">
              <a:avLst/>
            </a:pr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43" name="Google Shape;243;gec22044d78_1_0"/>
            <p:cNvSpPr/>
            <p:nvPr/>
          </p:nvSpPr>
          <p:spPr>
            <a:xfrm>
              <a:off x="6805613" y="1338263"/>
              <a:ext cx="1552575" cy="2374899"/>
            </a:xfrm>
            <a:custGeom>
              <a:rect b="b" l="l" r="r" t="t"/>
              <a:pathLst>
                <a:path extrusionOk="0" h="1365" w="892">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44" name="Google Shape;244;gec22044d78_1_0"/>
            <p:cNvSpPr/>
            <p:nvPr/>
          </p:nvSpPr>
          <p:spPr>
            <a:xfrm>
              <a:off x="8472488" y="2051051"/>
              <a:ext cx="298450" cy="119063"/>
            </a:xfrm>
            <a:custGeom>
              <a:rect b="b" l="l" r="r" t="t"/>
              <a:pathLst>
                <a:path extrusionOk="0" h="68" w="171">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45" name="Google Shape;245;gec22044d78_1_0"/>
            <p:cNvSpPr/>
            <p:nvPr/>
          </p:nvSpPr>
          <p:spPr>
            <a:xfrm>
              <a:off x="8191500" y="1249363"/>
              <a:ext cx="252412" cy="249238"/>
            </a:xfrm>
            <a:custGeom>
              <a:rect b="b" l="l" r="r" t="t"/>
              <a:pathLst>
                <a:path extrusionOk="0" h="143" w="145">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46" name="Google Shape;246;gec22044d78_1_0"/>
            <p:cNvSpPr/>
            <p:nvPr/>
          </p:nvSpPr>
          <p:spPr>
            <a:xfrm>
              <a:off x="7523163" y="922338"/>
              <a:ext cx="117475" cy="298450"/>
            </a:xfrm>
            <a:custGeom>
              <a:rect b="b" l="l" r="r" t="t"/>
              <a:pathLst>
                <a:path extrusionOk="0" h="171" w="68">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47" name="Google Shape;247;gec22044d78_1_0"/>
            <p:cNvSpPr/>
            <p:nvPr/>
          </p:nvSpPr>
          <p:spPr>
            <a:xfrm>
              <a:off x="6719888" y="1249363"/>
              <a:ext cx="249237" cy="249238"/>
            </a:xfrm>
            <a:custGeom>
              <a:rect b="b" l="l" r="r" t="t"/>
              <a:pathLst>
                <a:path extrusionOk="0" h="143" w="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48" name="Google Shape;248;gec22044d78_1_0"/>
            <p:cNvSpPr/>
            <p:nvPr/>
          </p:nvSpPr>
          <p:spPr>
            <a:xfrm>
              <a:off x="6394450" y="2051051"/>
              <a:ext cx="295275" cy="119063"/>
            </a:xfrm>
            <a:custGeom>
              <a:rect b="b" l="l" r="r" t="t"/>
              <a:pathLst>
                <a:path extrusionOk="0" h="68" w="170">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grpSp>
        <p:nvGrpSpPr>
          <p:cNvPr id="249" name="Google Shape;249;gec22044d78_1_0"/>
          <p:cNvGrpSpPr/>
          <p:nvPr/>
        </p:nvGrpSpPr>
        <p:grpSpPr>
          <a:xfrm>
            <a:off x="5891070" y="1611644"/>
            <a:ext cx="2185887" cy="2182003"/>
            <a:chOff x="5197476" y="919163"/>
            <a:chExt cx="3573462" cy="3567113"/>
          </a:xfrm>
        </p:grpSpPr>
        <p:sp>
          <p:nvSpPr>
            <p:cNvPr id="250" name="Google Shape;250;gec22044d78_1_0"/>
            <p:cNvSpPr/>
            <p:nvPr/>
          </p:nvSpPr>
          <p:spPr>
            <a:xfrm>
              <a:off x="5197476" y="919163"/>
              <a:ext cx="2974976" cy="3567113"/>
            </a:xfrm>
            <a:custGeom>
              <a:rect b="b" l="l" r="r" t="t"/>
              <a:pathLst>
                <a:path extrusionOk="0" h="2050" w="1709">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51" name="Google Shape;251;gec22044d78_1_0"/>
            <p:cNvSpPr/>
            <p:nvPr/>
          </p:nvSpPr>
          <p:spPr>
            <a:xfrm>
              <a:off x="5745163" y="1268413"/>
              <a:ext cx="652462" cy="757238"/>
            </a:xfrm>
            <a:custGeom>
              <a:rect b="b" l="l" r="r" t="t"/>
              <a:pathLst>
                <a:path extrusionOk="0" h="435" w="37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52" name="Google Shape;252;gec22044d78_1_0"/>
            <p:cNvSpPr/>
            <p:nvPr/>
          </p:nvSpPr>
          <p:spPr>
            <a:xfrm>
              <a:off x="5680075" y="2111376"/>
              <a:ext cx="119100" cy="11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53" name="Google Shape;253;gec22044d78_1_0"/>
            <p:cNvSpPr/>
            <p:nvPr/>
          </p:nvSpPr>
          <p:spPr>
            <a:xfrm>
              <a:off x="6805613" y="1338263"/>
              <a:ext cx="1552575" cy="2374899"/>
            </a:xfrm>
            <a:custGeom>
              <a:rect b="b" l="l" r="r" t="t"/>
              <a:pathLst>
                <a:path extrusionOk="0" h="1365" w="892">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54" name="Google Shape;254;gec22044d78_1_0"/>
            <p:cNvSpPr/>
            <p:nvPr/>
          </p:nvSpPr>
          <p:spPr>
            <a:xfrm>
              <a:off x="8472488" y="2051051"/>
              <a:ext cx="298450" cy="119063"/>
            </a:xfrm>
            <a:custGeom>
              <a:rect b="b" l="l" r="r" t="t"/>
              <a:pathLst>
                <a:path extrusionOk="0" h="68" w="171">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55" name="Google Shape;255;gec22044d78_1_0"/>
            <p:cNvSpPr/>
            <p:nvPr/>
          </p:nvSpPr>
          <p:spPr>
            <a:xfrm>
              <a:off x="8191500" y="1249363"/>
              <a:ext cx="252412" cy="249238"/>
            </a:xfrm>
            <a:custGeom>
              <a:rect b="b" l="l" r="r" t="t"/>
              <a:pathLst>
                <a:path extrusionOk="0" h="143" w="145">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56" name="Google Shape;256;gec22044d78_1_0"/>
            <p:cNvSpPr/>
            <p:nvPr/>
          </p:nvSpPr>
          <p:spPr>
            <a:xfrm>
              <a:off x="7523163" y="922338"/>
              <a:ext cx="117475" cy="298450"/>
            </a:xfrm>
            <a:custGeom>
              <a:rect b="b" l="l" r="r" t="t"/>
              <a:pathLst>
                <a:path extrusionOk="0" h="171" w="68">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57" name="Google Shape;257;gec22044d78_1_0"/>
            <p:cNvSpPr/>
            <p:nvPr/>
          </p:nvSpPr>
          <p:spPr>
            <a:xfrm>
              <a:off x="6719888" y="1249363"/>
              <a:ext cx="249237" cy="249238"/>
            </a:xfrm>
            <a:custGeom>
              <a:rect b="b" l="l" r="r" t="t"/>
              <a:pathLst>
                <a:path extrusionOk="0" h="143" w="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58" name="Google Shape;258;gec22044d78_1_0"/>
            <p:cNvSpPr/>
            <p:nvPr/>
          </p:nvSpPr>
          <p:spPr>
            <a:xfrm>
              <a:off x="6394450" y="2051051"/>
              <a:ext cx="295275" cy="119063"/>
            </a:xfrm>
            <a:custGeom>
              <a:rect b="b" l="l" r="r" t="t"/>
              <a:pathLst>
                <a:path extrusionOk="0" h="68" w="170">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sp>
        <p:nvSpPr>
          <p:cNvPr id="259" name="Google Shape;259;gec22044d78_1_0"/>
          <p:cNvSpPr txBox="1"/>
          <p:nvPr/>
        </p:nvSpPr>
        <p:spPr>
          <a:xfrm>
            <a:off x="1143000" y="1154430"/>
            <a:ext cx="3048000" cy="215400"/>
          </a:xfrm>
          <a:prstGeom prst="rect">
            <a:avLst/>
          </a:prstGeom>
          <a:noFill/>
          <a:ln>
            <a:noFill/>
          </a:ln>
        </p:spPr>
        <p:txBody>
          <a:bodyPr anchorCtr="0" anchor="ctr" bIns="0" lIns="0" spcFirstLastPara="1" rIns="0" wrap="square" tIns="0">
            <a:spAutoFit/>
          </a:bodyPr>
          <a:lstStyle/>
          <a:p>
            <a:pPr indent="0" lvl="0" marL="0" marR="0" rtl="0" algn="l">
              <a:lnSpc>
                <a:spcPct val="130000"/>
              </a:lnSpc>
              <a:spcBef>
                <a:spcPts val="0"/>
              </a:spcBef>
              <a:spcAft>
                <a:spcPts val="0"/>
              </a:spcAft>
              <a:buClr>
                <a:schemeClr val="accent1"/>
              </a:buClr>
              <a:buSzPts val="1400"/>
              <a:buFont typeface="Noto Sans Symbols"/>
              <a:buNone/>
            </a:pPr>
            <a:r>
              <a:rPr b="1" lang="en-US">
                <a:solidFill>
                  <a:schemeClr val="accent1"/>
                </a:solidFill>
                <a:latin typeface="Roboto"/>
                <a:ea typeface="Roboto"/>
                <a:cs typeface="Roboto"/>
                <a:sym typeface="Roboto"/>
              </a:rPr>
              <a:t>Utility Function</a:t>
            </a:r>
            <a:endParaRPr b="0" i="0" sz="1050" u="none" cap="none" strike="noStrike">
              <a:solidFill>
                <a:srgbClr val="5B5B5B"/>
              </a:solidFill>
              <a:latin typeface="Roboto"/>
              <a:ea typeface="Roboto"/>
              <a:cs typeface="Roboto"/>
              <a:sym typeface="Roboto"/>
            </a:endParaRPr>
          </a:p>
        </p:txBody>
      </p:sp>
      <p:sp>
        <p:nvSpPr>
          <p:cNvPr id="260" name="Google Shape;260;gec22044d78_1_0"/>
          <p:cNvSpPr/>
          <p:nvPr/>
        </p:nvSpPr>
        <p:spPr>
          <a:xfrm>
            <a:off x="381000" y="1184574"/>
            <a:ext cx="619800" cy="619800"/>
          </a:xfrm>
          <a:prstGeom prst="ellipse">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01</a:t>
            </a:r>
            <a:endParaRPr b="0" i="0" sz="1400" u="none" cap="none" strike="noStrike">
              <a:solidFill>
                <a:srgbClr val="000000"/>
              </a:solidFill>
              <a:latin typeface="Arial"/>
              <a:ea typeface="Arial"/>
              <a:cs typeface="Arial"/>
              <a:sym typeface="Arial"/>
            </a:endParaRPr>
          </a:p>
        </p:txBody>
      </p:sp>
      <p:sp>
        <p:nvSpPr>
          <p:cNvPr id="261" name="Google Shape;261;gec22044d78_1_0"/>
          <p:cNvSpPr txBox="1"/>
          <p:nvPr/>
        </p:nvSpPr>
        <p:spPr>
          <a:xfrm>
            <a:off x="1143000" y="2040187"/>
            <a:ext cx="3048000" cy="215400"/>
          </a:xfrm>
          <a:prstGeom prst="rect">
            <a:avLst/>
          </a:prstGeom>
          <a:noFill/>
          <a:ln>
            <a:noFill/>
          </a:ln>
        </p:spPr>
        <p:txBody>
          <a:bodyPr anchorCtr="0" anchor="ctr" bIns="0" lIns="0" spcFirstLastPara="1" rIns="0" wrap="square" tIns="0">
            <a:spAutoFit/>
          </a:bodyPr>
          <a:lstStyle/>
          <a:p>
            <a:pPr indent="0" lvl="0" marL="0" marR="0" rtl="0" algn="l">
              <a:lnSpc>
                <a:spcPct val="130000"/>
              </a:lnSpc>
              <a:spcBef>
                <a:spcPts val="0"/>
              </a:spcBef>
              <a:spcAft>
                <a:spcPts val="0"/>
              </a:spcAft>
              <a:buClr>
                <a:schemeClr val="accent2"/>
              </a:buClr>
              <a:buSzPts val="1400"/>
              <a:buFont typeface="Noto Sans Symbols"/>
              <a:buNone/>
            </a:pPr>
            <a:r>
              <a:rPr b="1" lang="en-US">
                <a:solidFill>
                  <a:schemeClr val="accent2"/>
                </a:solidFill>
                <a:latin typeface="Roboto"/>
                <a:ea typeface="Roboto"/>
                <a:cs typeface="Roboto"/>
                <a:sym typeface="Roboto"/>
              </a:rPr>
              <a:t>Cost</a:t>
            </a:r>
            <a:endParaRPr b="0" i="0" sz="1200" u="none" cap="none" strike="noStrike">
              <a:solidFill>
                <a:srgbClr val="5B5B5B"/>
              </a:solidFill>
              <a:latin typeface="Roboto"/>
              <a:ea typeface="Roboto"/>
              <a:cs typeface="Roboto"/>
              <a:sym typeface="Roboto"/>
            </a:endParaRPr>
          </a:p>
        </p:txBody>
      </p:sp>
      <p:sp>
        <p:nvSpPr>
          <p:cNvPr id="262" name="Google Shape;262;gec22044d78_1_0"/>
          <p:cNvSpPr/>
          <p:nvPr/>
        </p:nvSpPr>
        <p:spPr>
          <a:xfrm>
            <a:off x="381000" y="2070331"/>
            <a:ext cx="619800" cy="619800"/>
          </a:xfrm>
          <a:prstGeom prst="ellipse">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02</a:t>
            </a:r>
            <a:endParaRPr b="0" i="0" sz="1400" u="none" cap="none" strike="noStrike">
              <a:solidFill>
                <a:srgbClr val="000000"/>
              </a:solidFill>
              <a:latin typeface="Arial"/>
              <a:ea typeface="Arial"/>
              <a:cs typeface="Arial"/>
              <a:sym typeface="Arial"/>
            </a:endParaRPr>
          </a:p>
        </p:txBody>
      </p:sp>
      <p:sp>
        <p:nvSpPr>
          <p:cNvPr id="263" name="Google Shape;263;gec22044d78_1_0"/>
          <p:cNvSpPr txBox="1"/>
          <p:nvPr/>
        </p:nvSpPr>
        <p:spPr>
          <a:xfrm>
            <a:off x="1105625" y="3841844"/>
            <a:ext cx="3048000" cy="215400"/>
          </a:xfrm>
          <a:prstGeom prst="rect">
            <a:avLst/>
          </a:prstGeom>
          <a:noFill/>
          <a:ln>
            <a:noFill/>
          </a:ln>
        </p:spPr>
        <p:txBody>
          <a:bodyPr anchorCtr="0" anchor="ctr" bIns="0" lIns="0" spcFirstLastPara="1" rIns="0" wrap="square" tIns="0">
            <a:spAutoFit/>
          </a:bodyPr>
          <a:lstStyle/>
          <a:p>
            <a:pPr indent="0" lvl="0" marL="0" marR="0" rtl="0" algn="l">
              <a:lnSpc>
                <a:spcPct val="130000"/>
              </a:lnSpc>
              <a:spcBef>
                <a:spcPts val="0"/>
              </a:spcBef>
              <a:spcAft>
                <a:spcPts val="0"/>
              </a:spcAft>
              <a:buClr>
                <a:schemeClr val="accent3"/>
              </a:buClr>
              <a:buSzPts val="1400"/>
              <a:buFont typeface="Noto Sans Symbols"/>
              <a:buNone/>
            </a:pPr>
            <a:r>
              <a:rPr b="1" lang="en-US">
                <a:solidFill>
                  <a:schemeClr val="accent3"/>
                </a:solidFill>
                <a:latin typeface="Roboto"/>
                <a:ea typeface="Roboto"/>
                <a:cs typeface="Roboto"/>
                <a:sym typeface="Roboto"/>
              </a:rPr>
              <a:t>Social Welfare Function</a:t>
            </a:r>
            <a:endParaRPr b="0" i="0" sz="1050" u="none" cap="none" strike="noStrike">
              <a:solidFill>
                <a:srgbClr val="5B5B5B"/>
              </a:solidFill>
              <a:latin typeface="Roboto"/>
              <a:ea typeface="Roboto"/>
              <a:cs typeface="Roboto"/>
              <a:sym typeface="Roboto"/>
            </a:endParaRPr>
          </a:p>
        </p:txBody>
      </p:sp>
      <p:sp>
        <p:nvSpPr>
          <p:cNvPr id="264" name="Google Shape;264;gec22044d78_1_0"/>
          <p:cNvSpPr/>
          <p:nvPr/>
        </p:nvSpPr>
        <p:spPr>
          <a:xfrm>
            <a:off x="381000" y="2956088"/>
            <a:ext cx="619800" cy="619800"/>
          </a:xfrm>
          <a:prstGeom prst="ellipse">
            <a:avLst/>
          </a:pr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03</a:t>
            </a:r>
            <a:endParaRPr b="0" i="0" sz="1400" u="none" cap="none" strike="noStrike">
              <a:solidFill>
                <a:srgbClr val="000000"/>
              </a:solidFill>
              <a:latin typeface="Arial"/>
              <a:ea typeface="Arial"/>
              <a:cs typeface="Arial"/>
              <a:sym typeface="Arial"/>
            </a:endParaRPr>
          </a:p>
        </p:txBody>
      </p:sp>
      <p:sp>
        <p:nvSpPr>
          <p:cNvPr id="265" name="Google Shape;265;gec22044d78_1_0"/>
          <p:cNvSpPr txBox="1"/>
          <p:nvPr/>
        </p:nvSpPr>
        <p:spPr>
          <a:xfrm>
            <a:off x="1143000" y="2847814"/>
            <a:ext cx="3048000" cy="215400"/>
          </a:xfrm>
          <a:prstGeom prst="rect">
            <a:avLst/>
          </a:prstGeom>
          <a:noFill/>
          <a:ln>
            <a:noFill/>
          </a:ln>
        </p:spPr>
        <p:txBody>
          <a:bodyPr anchorCtr="0" anchor="ctr" bIns="0" lIns="0" spcFirstLastPara="1" rIns="0" wrap="square" tIns="0">
            <a:spAutoFit/>
          </a:bodyPr>
          <a:lstStyle/>
          <a:p>
            <a:pPr indent="0" lvl="0" marL="0" marR="0" rtl="0" algn="l">
              <a:lnSpc>
                <a:spcPct val="130000"/>
              </a:lnSpc>
              <a:spcBef>
                <a:spcPts val="0"/>
              </a:spcBef>
              <a:spcAft>
                <a:spcPts val="0"/>
              </a:spcAft>
              <a:buClr>
                <a:schemeClr val="accent4"/>
              </a:buClr>
              <a:buSzPts val="1400"/>
              <a:buFont typeface="Noto Sans Symbols"/>
              <a:buNone/>
            </a:pPr>
            <a:r>
              <a:rPr b="1" lang="en-US">
                <a:solidFill>
                  <a:schemeClr val="accent4"/>
                </a:solidFill>
                <a:latin typeface="Roboto"/>
                <a:ea typeface="Roboto"/>
                <a:cs typeface="Roboto"/>
                <a:sym typeface="Roboto"/>
              </a:rPr>
              <a:t>PayOff</a:t>
            </a:r>
            <a:endParaRPr sz="1000">
              <a:solidFill>
                <a:srgbClr val="5B5B5B"/>
              </a:solidFill>
              <a:latin typeface="Roboto"/>
              <a:ea typeface="Roboto"/>
              <a:cs typeface="Roboto"/>
              <a:sym typeface="Roboto"/>
            </a:endParaRPr>
          </a:p>
        </p:txBody>
      </p:sp>
      <p:sp>
        <p:nvSpPr>
          <p:cNvPr id="266" name="Google Shape;266;gec22044d78_1_0"/>
          <p:cNvSpPr/>
          <p:nvPr/>
        </p:nvSpPr>
        <p:spPr>
          <a:xfrm>
            <a:off x="381000" y="3841846"/>
            <a:ext cx="619800" cy="619800"/>
          </a:xfrm>
          <a:prstGeom prst="ellipse">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04</a:t>
            </a:r>
            <a:endParaRPr b="0" i="0" sz="1400" u="none" cap="none" strike="noStrike">
              <a:solidFill>
                <a:srgbClr val="000000"/>
              </a:solidFill>
              <a:latin typeface="Arial"/>
              <a:ea typeface="Arial"/>
              <a:cs typeface="Arial"/>
              <a:sym typeface="Arial"/>
            </a:endParaRPr>
          </a:p>
        </p:txBody>
      </p:sp>
      <p:pic>
        <p:nvPicPr>
          <p:cNvPr id="267" name="Google Shape;267;gec22044d78_1_0"/>
          <p:cNvPicPr preferRelativeResize="0"/>
          <p:nvPr/>
        </p:nvPicPr>
        <p:blipFill>
          <a:blip r:embed="rId3">
            <a:alphaModFix/>
          </a:blip>
          <a:stretch>
            <a:fillRect/>
          </a:stretch>
        </p:blipFill>
        <p:spPr>
          <a:xfrm>
            <a:off x="1105625" y="4069350"/>
            <a:ext cx="2886277" cy="680200"/>
          </a:xfrm>
          <a:prstGeom prst="rect">
            <a:avLst/>
          </a:prstGeom>
          <a:noFill/>
          <a:ln>
            <a:noFill/>
          </a:ln>
        </p:spPr>
      </p:pic>
      <p:pic>
        <p:nvPicPr>
          <p:cNvPr id="268" name="Google Shape;268;gec22044d78_1_0"/>
          <p:cNvPicPr preferRelativeResize="0"/>
          <p:nvPr/>
        </p:nvPicPr>
        <p:blipFill>
          <a:blip r:embed="rId4">
            <a:alphaModFix/>
          </a:blip>
          <a:stretch>
            <a:fillRect/>
          </a:stretch>
        </p:blipFill>
        <p:spPr>
          <a:xfrm>
            <a:off x="1195475" y="1369825"/>
            <a:ext cx="3048000" cy="367159"/>
          </a:xfrm>
          <a:prstGeom prst="rect">
            <a:avLst/>
          </a:prstGeom>
          <a:noFill/>
          <a:ln>
            <a:noFill/>
          </a:ln>
        </p:spPr>
      </p:pic>
      <p:pic>
        <p:nvPicPr>
          <p:cNvPr id="269" name="Google Shape;269;gec22044d78_1_0"/>
          <p:cNvPicPr preferRelativeResize="0"/>
          <p:nvPr/>
        </p:nvPicPr>
        <p:blipFill>
          <a:blip r:embed="rId5">
            <a:alphaModFix/>
          </a:blip>
          <a:stretch>
            <a:fillRect/>
          </a:stretch>
        </p:blipFill>
        <p:spPr>
          <a:xfrm>
            <a:off x="1195475" y="2255575"/>
            <a:ext cx="3175250" cy="527563"/>
          </a:xfrm>
          <a:prstGeom prst="rect">
            <a:avLst/>
          </a:prstGeom>
          <a:noFill/>
          <a:ln>
            <a:noFill/>
          </a:ln>
        </p:spPr>
      </p:pic>
      <p:pic>
        <p:nvPicPr>
          <p:cNvPr id="270" name="Google Shape;270;gec22044d78_1_0"/>
          <p:cNvPicPr preferRelativeResize="0"/>
          <p:nvPr/>
        </p:nvPicPr>
        <p:blipFill>
          <a:blip r:embed="rId6">
            <a:alphaModFix/>
          </a:blip>
          <a:stretch>
            <a:fillRect/>
          </a:stretch>
        </p:blipFill>
        <p:spPr>
          <a:xfrm>
            <a:off x="1105621" y="3146121"/>
            <a:ext cx="4273554" cy="332750"/>
          </a:xfrm>
          <a:prstGeom prst="rect">
            <a:avLst/>
          </a:prstGeom>
          <a:noFill/>
          <a:ln>
            <a:noFill/>
          </a:ln>
        </p:spPr>
      </p:pic>
      <p:sp>
        <p:nvSpPr>
          <p:cNvPr id="271" name="Google Shape;271;gec22044d78_1_0"/>
          <p:cNvSpPr txBox="1"/>
          <p:nvPr/>
        </p:nvSpPr>
        <p:spPr>
          <a:xfrm>
            <a:off x="329350" y="4727600"/>
            <a:ext cx="861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5B5B5B"/>
                </a:solidFill>
                <a:latin typeface="Roboto"/>
                <a:ea typeface="Roboto"/>
                <a:cs typeface="Roboto"/>
                <a:sym typeface="Roboto"/>
              </a:rPr>
              <a:t>*where un (in dollars per unit of loss) is the unit revenue that organization n can earn from its market by using the trained global model</a:t>
            </a:r>
            <a:endParaRPr sz="1100">
              <a:solidFill>
                <a:srgbClr val="5B5B5B"/>
              </a:solidFill>
              <a:latin typeface="Roboto"/>
              <a:ea typeface="Roboto"/>
              <a:cs typeface="Roboto"/>
              <a:sym typeface="Robot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500"/>
                                        <p:tgtEl>
                                          <p:spTgt spid="260"/>
                                        </p:tgtEl>
                                        <p:attrNameLst>
                                          <p:attrName>ppt_w</p:attrName>
                                        </p:attrNameLst>
                                      </p:cBhvr>
                                      <p:tavLst>
                                        <p:tav fmla="" tm="0">
                                          <p:val>
                                            <p:strVal val="0"/>
                                          </p:val>
                                        </p:tav>
                                        <p:tav fmla="" tm="100000">
                                          <p:val>
                                            <p:strVal val="#ppt_w"/>
                                          </p:val>
                                        </p:tav>
                                      </p:tavLst>
                                    </p:anim>
                                    <p:anim calcmode="lin" valueType="num">
                                      <p:cBhvr additive="base">
                                        <p:cTn dur="500"/>
                                        <p:tgtEl>
                                          <p:spTgt spid="260"/>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500"/>
                                        <p:tgtEl>
                                          <p:spTgt spid="259"/>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500"/>
                                        <p:tgtEl>
                                          <p:spTgt spid="262"/>
                                        </p:tgtEl>
                                        <p:attrNameLst>
                                          <p:attrName>ppt_w</p:attrName>
                                        </p:attrNameLst>
                                      </p:cBhvr>
                                      <p:tavLst>
                                        <p:tav fmla="" tm="0">
                                          <p:val>
                                            <p:strVal val="0"/>
                                          </p:val>
                                        </p:tav>
                                        <p:tav fmla="" tm="100000">
                                          <p:val>
                                            <p:strVal val="#ppt_w"/>
                                          </p:val>
                                        </p:tav>
                                      </p:tavLst>
                                    </p:anim>
                                    <p:anim calcmode="lin" valueType="num">
                                      <p:cBhvr additive="base">
                                        <p:cTn dur="500"/>
                                        <p:tgtEl>
                                          <p:spTgt spid="262"/>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500"/>
                                        <p:tgtEl>
                                          <p:spTgt spid="261"/>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500"/>
                                        <p:tgtEl>
                                          <p:spTgt spid="264"/>
                                        </p:tgtEl>
                                        <p:attrNameLst>
                                          <p:attrName>ppt_w</p:attrName>
                                        </p:attrNameLst>
                                      </p:cBhvr>
                                      <p:tavLst>
                                        <p:tav fmla="" tm="0">
                                          <p:val>
                                            <p:strVal val="0"/>
                                          </p:val>
                                        </p:tav>
                                        <p:tav fmla="" tm="100000">
                                          <p:val>
                                            <p:strVal val="#ppt_w"/>
                                          </p:val>
                                        </p:tav>
                                      </p:tavLst>
                                    </p:anim>
                                    <p:anim calcmode="lin" valueType="num">
                                      <p:cBhvr additive="base">
                                        <p:cTn dur="500"/>
                                        <p:tgtEl>
                                          <p:spTgt spid="264"/>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0"/>
                                  </p:stCondLst>
                                  <p:childTnLst>
                                    <p:set>
                                      <p:cBhvr>
                                        <p:cTn dur="1" fill="hold">
                                          <p:stCondLst>
                                            <p:cond delay="0"/>
                                          </p:stCondLst>
                                        </p:cTn>
                                        <p:tgtEl>
                                          <p:spTgt spid="263"/>
                                        </p:tgtEl>
                                        <p:attrNameLst>
                                          <p:attrName>style.visibility</p:attrName>
                                        </p:attrNameLst>
                                      </p:cBhvr>
                                      <p:to>
                                        <p:strVal val="visible"/>
                                      </p:to>
                                    </p:set>
                                    <p:anim calcmode="lin" valueType="num">
                                      <p:cBhvr additive="base">
                                        <p:cTn dur="500"/>
                                        <p:tgtEl>
                                          <p:spTgt spid="263"/>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500"/>
                                        <p:tgtEl>
                                          <p:spTgt spid="266"/>
                                        </p:tgtEl>
                                        <p:attrNameLst>
                                          <p:attrName>ppt_w</p:attrName>
                                        </p:attrNameLst>
                                      </p:cBhvr>
                                      <p:tavLst>
                                        <p:tav fmla="" tm="0">
                                          <p:val>
                                            <p:strVal val="0"/>
                                          </p:val>
                                        </p:tav>
                                        <p:tav fmla="" tm="100000">
                                          <p:val>
                                            <p:strVal val="#ppt_w"/>
                                          </p:val>
                                        </p:tav>
                                      </p:tavLst>
                                    </p:anim>
                                    <p:anim calcmode="lin" valueType="num">
                                      <p:cBhvr additive="base">
                                        <p:cTn dur="500"/>
                                        <p:tgtEl>
                                          <p:spTgt spid="266"/>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500"/>
                                        <p:tgtEl>
                                          <p:spTgt spid="2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ec22044d78_3_0"/>
          <p:cNvSpPr txBox="1"/>
          <p:nvPr>
            <p:ph type="title"/>
          </p:nvPr>
        </p:nvSpPr>
        <p:spPr>
          <a:xfrm>
            <a:off x="387819" y="282611"/>
            <a:ext cx="8368500" cy="409500"/>
          </a:xfrm>
          <a:prstGeom prst="rect">
            <a:avLst/>
          </a:prstGeom>
          <a:noFill/>
          <a:ln>
            <a:noFill/>
          </a:ln>
        </p:spPr>
        <p:txBody>
          <a:bodyPr anchorCtr="0" anchor="ctr" bIns="0" lIns="0" spcFirstLastPara="1" rIns="0" wrap="square" tIns="0">
            <a:normAutofit fontScale="90000"/>
          </a:bodyPr>
          <a:lstStyle/>
          <a:p>
            <a:pPr indent="0" lvl="0" marL="0" rtl="0" algn="l">
              <a:lnSpc>
                <a:spcPct val="100000"/>
              </a:lnSpc>
              <a:spcBef>
                <a:spcPts val="0"/>
              </a:spcBef>
              <a:spcAft>
                <a:spcPts val="0"/>
              </a:spcAft>
              <a:buClr>
                <a:srgbClr val="5B5B5B"/>
              </a:buClr>
              <a:buSzPct val="100000"/>
              <a:buFont typeface="Roboto"/>
              <a:buNone/>
            </a:pPr>
            <a:r>
              <a:rPr lang="en-US"/>
              <a:t>Optimization</a:t>
            </a:r>
            <a:endParaRPr/>
          </a:p>
        </p:txBody>
      </p:sp>
      <p:grpSp>
        <p:nvGrpSpPr>
          <p:cNvPr id="277" name="Google Shape;277;gec22044d78_3_0"/>
          <p:cNvGrpSpPr/>
          <p:nvPr/>
        </p:nvGrpSpPr>
        <p:grpSpPr>
          <a:xfrm>
            <a:off x="5345256" y="1066780"/>
            <a:ext cx="3277580" cy="3271756"/>
            <a:chOff x="5197476" y="919163"/>
            <a:chExt cx="3573462" cy="3567113"/>
          </a:xfrm>
        </p:grpSpPr>
        <p:sp>
          <p:nvSpPr>
            <p:cNvPr id="278" name="Google Shape;278;gec22044d78_3_0"/>
            <p:cNvSpPr/>
            <p:nvPr/>
          </p:nvSpPr>
          <p:spPr>
            <a:xfrm>
              <a:off x="5197476" y="919163"/>
              <a:ext cx="2974976" cy="3567113"/>
            </a:xfrm>
            <a:custGeom>
              <a:rect b="b" l="l" r="r" t="t"/>
              <a:pathLst>
                <a:path extrusionOk="0" h="2050" w="1709">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79" name="Google Shape;279;gec22044d78_3_0"/>
            <p:cNvSpPr/>
            <p:nvPr/>
          </p:nvSpPr>
          <p:spPr>
            <a:xfrm>
              <a:off x="5745163" y="1268413"/>
              <a:ext cx="652462" cy="757238"/>
            </a:xfrm>
            <a:custGeom>
              <a:rect b="b" l="l" r="r" t="t"/>
              <a:pathLst>
                <a:path extrusionOk="0" h="435" w="37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80" name="Google Shape;280;gec22044d78_3_0"/>
            <p:cNvSpPr/>
            <p:nvPr/>
          </p:nvSpPr>
          <p:spPr>
            <a:xfrm>
              <a:off x="5680075" y="2111376"/>
              <a:ext cx="119100" cy="117600"/>
            </a:xfrm>
            <a:prstGeom prst="ellipse">
              <a:avLst/>
            </a:pr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81" name="Google Shape;281;gec22044d78_3_0"/>
            <p:cNvSpPr/>
            <p:nvPr/>
          </p:nvSpPr>
          <p:spPr>
            <a:xfrm>
              <a:off x="6805613" y="1338263"/>
              <a:ext cx="1552575" cy="2374899"/>
            </a:xfrm>
            <a:custGeom>
              <a:rect b="b" l="l" r="r" t="t"/>
              <a:pathLst>
                <a:path extrusionOk="0" h="1365" w="892">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82" name="Google Shape;282;gec22044d78_3_0"/>
            <p:cNvSpPr/>
            <p:nvPr/>
          </p:nvSpPr>
          <p:spPr>
            <a:xfrm>
              <a:off x="8472488" y="2051051"/>
              <a:ext cx="298450" cy="119063"/>
            </a:xfrm>
            <a:custGeom>
              <a:rect b="b" l="l" r="r" t="t"/>
              <a:pathLst>
                <a:path extrusionOk="0" h="68" w="171">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83" name="Google Shape;283;gec22044d78_3_0"/>
            <p:cNvSpPr/>
            <p:nvPr/>
          </p:nvSpPr>
          <p:spPr>
            <a:xfrm>
              <a:off x="8191500" y="1249363"/>
              <a:ext cx="252412" cy="249238"/>
            </a:xfrm>
            <a:custGeom>
              <a:rect b="b" l="l" r="r" t="t"/>
              <a:pathLst>
                <a:path extrusionOk="0" h="143" w="145">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84" name="Google Shape;284;gec22044d78_3_0"/>
            <p:cNvSpPr/>
            <p:nvPr/>
          </p:nvSpPr>
          <p:spPr>
            <a:xfrm>
              <a:off x="7523163" y="922338"/>
              <a:ext cx="117475" cy="298450"/>
            </a:xfrm>
            <a:custGeom>
              <a:rect b="b" l="l" r="r" t="t"/>
              <a:pathLst>
                <a:path extrusionOk="0" h="171" w="68">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85" name="Google Shape;285;gec22044d78_3_0"/>
            <p:cNvSpPr/>
            <p:nvPr/>
          </p:nvSpPr>
          <p:spPr>
            <a:xfrm>
              <a:off x="6719888" y="1249363"/>
              <a:ext cx="249237" cy="249238"/>
            </a:xfrm>
            <a:custGeom>
              <a:rect b="b" l="l" r="r" t="t"/>
              <a:pathLst>
                <a:path extrusionOk="0" h="143" w="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86" name="Google Shape;286;gec22044d78_3_0"/>
            <p:cNvSpPr/>
            <p:nvPr/>
          </p:nvSpPr>
          <p:spPr>
            <a:xfrm>
              <a:off x="6394450" y="2051051"/>
              <a:ext cx="295275" cy="119063"/>
            </a:xfrm>
            <a:custGeom>
              <a:rect b="b" l="l" r="r" t="t"/>
              <a:pathLst>
                <a:path extrusionOk="0" h="68" w="170">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grpSp>
        <p:nvGrpSpPr>
          <p:cNvPr id="287" name="Google Shape;287;gec22044d78_3_0"/>
          <p:cNvGrpSpPr/>
          <p:nvPr/>
        </p:nvGrpSpPr>
        <p:grpSpPr>
          <a:xfrm>
            <a:off x="5891070" y="1611644"/>
            <a:ext cx="2185887" cy="2182003"/>
            <a:chOff x="5197476" y="919163"/>
            <a:chExt cx="3573462" cy="3567113"/>
          </a:xfrm>
        </p:grpSpPr>
        <p:sp>
          <p:nvSpPr>
            <p:cNvPr id="288" name="Google Shape;288;gec22044d78_3_0"/>
            <p:cNvSpPr/>
            <p:nvPr/>
          </p:nvSpPr>
          <p:spPr>
            <a:xfrm>
              <a:off x="5197476" y="919163"/>
              <a:ext cx="2974976" cy="3567113"/>
            </a:xfrm>
            <a:custGeom>
              <a:rect b="b" l="l" r="r" t="t"/>
              <a:pathLst>
                <a:path extrusionOk="0" h="2050" w="1709">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89" name="Google Shape;289;gec22044d78_3_0"/>
            <p:cNvSpPr/>
            <p:nvPr/>
          </p:nvSpPr>
          <p:spPr>
            <a:xfrm>
              <a:off x="5745163" y="1268413"/>
              <a:ext cx="652462" cy="757238"/>
            </a:xfrm>
            <a:custGeom>
              <a:rect b="b" l="l" r="r" t="t"/>
              <a:pathLst>
                <a:path extrusionOk="0" h="435" w="37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90" name="Google Shape;290;gec22044d78_3_0"/>
            <p:cNvSpPr/>
            <p:nvPr/>
          </p:nvSpPr>
          <p:spPr>
            <a:xfrm>
              <a:off x="5680075" y="2111376"/>
              <a:ext cx="119100" cy="11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91" name="Google Shape;291;gec22044d78_3_0"/>
            <p:cNvSpPr/>
            <p:nvPr/>
          </p:nvSpPr>
          <p:spPr>
            <a:xfrm>
              <a:off x="6805613" y="1338263"/>
              <a:ext cx="1552575" cy="2374899"/>
            </a:xfrm>
            <a:custGeom>
              <a:rect b="b" l="l" r="r" t="t"/>
              <a:pathLst>
                <a:path extrusionOk="0" h="1365" w="892">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92" name="Google Shape;292;gec22044d78_3_0"/>
            <p:cNvSpPr/>
            <p:nvPr/>
          </p:nvSpPr>
          <p:spPr>
            <a:xfrm>
              <a:off x="8472488" y="2051051"/>
              <a:ext cx="298450" cy="119063"/>
            </a:xfrm>
            <a:custGeom>
              <a:rect b="b" l="l" r="r" t="t"/>
              <a:pathLst>
                <a:path extrusionOk="0" h="68" w="171">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93" name="Google Shape;293;gec22044d78_3_0"/>
            <p:cNvSpPr/>
            <p:nvPr/>
          </p:nvSpPr>
          <p:spPr>
            <a:xfrm>
              <a:off x="8191500" y="1249363"/>
              <a:ext cx="252412" cy="249238"/>
            </a:xfrm>
            <a:custGeom>
              <a:rect b="b" l="l" r="r" t="t"/>
              <a:pathLst>
                <a:path extrusionOk="0" h="143" w="145">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94" name="Google Shape;294;gec22044d78_3_0"/>
            <p:cNvSpPr/>
            <p:nvPr/>
          </p:nvSpPr>
          <p:spPr>
            <a:xfrm>
              <a:off x="7523163" y="922338"/>
              <a:ext cx="117475" cy="298450"/>
            </a:xfrm>
            <a:custGeom>
              <a:rect b="b" l="l" r="r" t="t"/>
              <a:pathLst>
                <a:path extrusionOk="0" h="171" w="68">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95" name="Google Shape;295;gec22044d78_3_0"/>
            <p:cNvSpPr/>
            <p:nvPr/>
          </p:nvSpPr>
          <p:spPr>
            <a:xfrm>
              <a:off x="6719888" y="1249363"/>
              <a:ext cx="249237" cy="249238"/>
            </a:xfrm>
            <a:custGeom>
              <a:rect b="b" l="l" r="r" t="t"/>
              <a:pathLst>
                <a:path extrusionOk="0" h="143" w="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96" name="Google Shape;296;gec22044d78_3_0"/>
            <p:cNvSpPr/>
            <p:nvPr/>
          </p:nvSpPr>
          <p:spPr>
            <a:xfrm>
              <a:off x="6394450" y="2051051"/>
              <a:ext cx="295275" cy="119063"/>
            </a:xfrm>
            <a:custGeom>
              <a:rect b="b" l="l" r="r" t="t"/>
              <a:pathLst>
                <a:path extrusionOk="0" h="68" w="170">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sp>
        <p:nvSpPr>
          <p:cNvPr id="297" name="Google Shape;297;gec22044d78_3_0"/>
          <p:cNvSpPr txBox="1"/>
          <p:nvPr/>
        </p:nvSpPr>
        <p:spPr>
          <a:xfrm>
            <a:off x="387825" y="684375"/>
            <a:ext cx="1973700" cy="215400"/>
          </a:xfrm>
          <a:prstGeom prst="rect">
            <a:avLst/>
          </a:prstGeom>
          <a:noFill/>
          <a:ln>
            <a:noFill/>
          </a:ln>
        </p:spPr>
        <p:txBody>
          <a:bodyPr anchorCtr="0" anchor="ctr" bIns="0" lIns="0" spcFirstLastPara="1" rIns="0" wrap="square" tIns="0">
            <a:spAutoFit/>
          </a:bodyPr>
          <a:lstStyle/>
          <a:p>
            <a:pPr indent="0" lvl="0" marL="0" marR="0" rtl="0" algn="l">
              <a:lnSpc>
                <a:spcPct val="130000"/>
              </a:lnSpc>
              <a:spcBef>
                <a:spcPts val="0"/>
              </a:spcBef>
              <a:spcAft>
                <a:spcPts val="0"/>
              </a:spcAft>
              <a:buClr>
                <a:schemeClr val="accent1"/>
              </a:buClr>
              <a:buSzPts val="1400"/>
              <a:buFont typeface="Noto Sans Symbols"/>
              <a:buNone/>
            </a:pPr>
            <a:r>
              <a:rPr b="1" lang="en-US">
                <a:solidFill>
                  <a:schemeClr val="accent1"/>
                </a:solidFill>
                <a:latin typeface="Roboto"/>
                <a:ea typeface="Roboto"/>
                <a:cs typeface="Roboto"/>
                <a:sym typeface="Roboto"/>
              </a:rPr>
              <a:t>Incentive Mechanism</a:t>
            </a:r>
            <a:endParaRPr b="0" i="0" sz="1050" u="none" cap="none" strike="noStrike">
              <a:solidFill>
                <a:srgbClr val="5B5B5B"/>
              </a:solidFill>
              <a:latin typeface="Roboto"/>
              <a:ea typeface="Roboto"/>
              <a:cs typeface="Roboto"/>
              <a:sym typeface="Roboto"/>
            </a:endParaRPr>
          </a:p>
        </p:txBody>
      </p:sp>
      <p:sp>
        <p:nvSpPr>
          <p:cNvPr id="298" name="Google Shape;298;gec22044d78_3_0"/>
          <p:cNvSpPr txBox="1"/>
          <p:nvPr/>
        </p:nvSpPr>
        <p:spPr>
          <a:xfrm>
            <a:off x="387825" y="2027724"/>
            <a:ext cx="3048000" cy="215400"/>
          </a:xfrm>
          <a:prstGeom prst="rect">
            <a:avLst/>
          </a:prstGeom>
          <a:noFill/>
          <a:ln>
            <a:noFill/>
          </a:ln>
        </p:spPr>
        <p:txBody>
          <a:bodyPr anchorCtr="0" anchor="ctr" bIns="0" lIns="0" spcFirstLastPara="1" rIns="0" wrap="square" tIns="0">
            <a:spAutoFit/>
          </a:bodyPr>
          <a:lstStyle/>
          <a:p>
            <a:pPr indent="0" lvl="0" marL="0" marR="0" rtl="0" algn="l">
              <a:lnSpc>
                <a:spcPct val="130000"/>
              </a:lnSpc>
              <a:spcBef>
                <a:spcPts val="0"/>
              </a:spcBef>
              <a:spcAft>
                <a:spcPts val="0"/>
              </a:spcAft>
              <a:buClr>
                <a:schemeClr val="accent2"/>
              </a:buClr>
              <a:buSzPts val="1400"/>
              <a:buFont typeface="Noto Sans Symbols"/>
              <a:buNone/>
            </a:pPr>
            <a:r>
              <a:rPr b="1" lang="en-US">
                <a:solidFill>
                  <a:schemeClr val="accent2"/>
                </a:solidFill>
                <a:latin typeface="Roboto"/>
                <a:ea typeface="Roboto"/>
                <a:cs typeface="Roboto"/>
                <a:sym typeface="Roboto"/>
              </a:rPr>
              <a:t>Incentive</a:t>
            </a:r>
            <a:endParaRPr b="0" i="0" sz="1200" u="none" cap="none" strike="noStrike">
              <a:solidFill>
                <a:srgbClr val="5B5B5B"/>
              </a:solidFill>
              <a:latin typeface="Roboto"/>
              <a:ea typeface="Roboto"/>
              <a:cs typeface="Roboto"/>
              <a:sym typeface="Roboto"/>
            </a:endParaRPr>
          </a:p>
        </p:txBody>
      </p:sp>
      <p:sp>
        <p:nvSpPr>
          <p:cNvPr id="299" name="Google Shape;299;gec22044d78_3_0"/>
          <p:cNvSpPr txBox="1"/>
          <p:nvPr/>
        </p:nvSpPr>
        <p:spPr>
          <a:xfrm>
            <a:off x="3269013" y="3144656"/>
            <a:ext cx="3048000" cy="215400"/>
          </a:xfrm>
          <a:prstGeom prst="rect">
            <a:avLst/>
          </a:prstGeom>
          <a:noFill/>
          <a:ln>
            <a:noFill/>
          </a:ln>
        </p:spPr>
        <p:txBody>
          <a:bodyPr anchorCtr="0" anchor="ctr" bIns="0" lIns="0" spcFirstLastPara="1" rIns="0" wrap="square" tIns="0">
            <a:spAutoFit/>
          </a:bodyPr>
          <a:lstStyle/>
          <a:p>
            <a:pPr indent="0" lvl="0" marL="0" marR="0" rtl="0" algn="l">
              <a:lnSpc>
                <a:spcPct val="130000"/>
              </a:lnSpc>
              <a:spcBef>
                <a:spcPts val="0"/>
              </a:spcBef>
              <a:spcAft>
                <a:spcPts val="0"/>
              </a:spcAft>
              <a:buClr>
                <a:schemeClr val="accent3"/>
              </a:buClr>
              <a:buSzPts val="1400"/>
              <a:buFont typeface="Noto Sans Symbols"/>
              <a:buNone/>
            </a:pPr>
            <a:r>
              <a:rPr b="1" lang="en-US">
                <a:solidFill>
                  <a:schemeClr val="accent3"/>
                </a:solidFill>
                <a:latin typeface="Roboto"/>
                <a:ea typeface="Roboto"/>
                <a:cs typeface="Roboto"/>
                <a:sym typeface="Roboto"/>
              </a:rPr>
              <a:t>Social Welfare Function</a:t>
            </a:r>
            <a:endParaRPr b="0" i="0" sz="1050" u="none" cap="none" strike="noStrike">
              <a:solidFill>
                <a:srgbClr val="5B5B5B"/>
              </a:solidFill>
              <a:latin typeface="Roboto"/>
              <a:ea typeface="Roboto"/>
              <a:cs typeface="Roboto"/>
              <a:sym typeface="Roboto"/>
            </a:endParaRPr>
          </a:p>
        </p:txBody>
      </p:sp>
      <p:sp>
        <p:nvSpPr>
          <p:cNvPr id="300" name="Google Shape;300;gec22044d78_3_0"/>
          <p:cNvSpPr txBox="1"/>
          <p:nvPr/>
        </p:nvSpPr>
        <p:spPr>
          <a:xfrm>
            <a:off x="1143000" y="2847814"/>
            <a:ext cx="3048000" cy="215400"/>
          </a:xfrm>
          <a:prstGeom prst="rect">
            <a:avLst/>
          </a:prstGeom>
          <a:noFill/>
          <a:ln>
            <a:noFill/>
          </a:ln>
        </p:spPr>
        <p:txBody>
          <a:bodyPr anchorCtr="0" anchor="ctr" bIns="0" lIns="0" spcFirstLastPara="1" rIns="0" wrap="square" tIns="0">
            <a:spAutoFit/>
          </a:bodyPr>
          <a:lstStyle/>
          <a:p>
            <a:pPr indent="0" lvl="0" marL="0" marR="0" rtl="0" algn="l">
              <a:lnSpc>
                <a:spcPct val="130000"/>
              </a:lnSpc>
              <a:spcBef>
                <a:spcPts val="0"/>
              </a:spcBef>
              <a:spcAft>
                <a:spcPts val="0"/>
              </a:spcAft>
              <a:buClr>
                <a:schemeClr val="accent4"/>
              </a:buClr>
              <a:buSzPts val="1400"/>
              <a:buFont typeface="Noto Sans Symbols"/>
              <a:buNone/>
            </a:pPr>
            <a:r>
              <a:rPr b="1" lang="en-US">
                <a:solidFill>
                  <a:schemeClr val="accent4"/>
                </a:solidFill>
                <a:latin typeface="Roboto"/>
                <a:ea typeface="Roboto"/>
                <a:cs typeface="Roboto"/>
                <a:sym typeface="Roboto"/>
              </a:rPr>
              <a:t>Incentive</a:t>
            </a:r>
            <a:endParaRPr sz="1000">
              <a:solidFill>
                <a:srgbClr val="5B5B5B"/>
              </a:solidFill>
              <a:latin typeface="Roboto"/>
              <a:ea typeface="Roboto"/>
              <a:cs typeface="Roboto"/>
              <a:sym typeface="Roboto"/>
            </a:endParaRPr>
          </a:p>
        </p:txBody>
      </p:sp>
      <p:pic>
        <p:nvPicPr>
          <p:cNvPr id="301" name="Google Shape;301;gec22044d78_3_0"/>
          <p:cNvPicPr preferRelativeResize="0"/>
          <p:nvPr/>
        </p:nvPicPr>
        <p:blipFill>
          <a:blip r:embed="rId3">
            <a:alphaModFix/>
          </a:blip>
          <a:stretch>
            <a:fillRect/>
          </a:stretch>
        </p:blipFill>
        <p:spPr>
          <a:xfrm>
            <a:off x="335313" y="2243124"/>
            <a:ext cx="3175250" cy="461941"/>
          </a:xfrm>
          <a:prstGeom prst="rect">
            <a:avLst/>
          </a:prstGeom>
          <a:noFill/>
          <a:ln>
            <a:noFill/>
          </a:ln>
        </p:spPr>
      </p:pic>
      <p:pic>
        <p:nvPicPr>
          <p:cNvPr id="302" name="Google Shape;302;gec22044d78_3_0"/>
          <p:cNvPicPr preferRelativeResize="0"/>
          <p:nvPr/>
        </p:nvPicPr>
        <p:blipFill>
          <a:blip r:embed="rId4">
            <a:alphaModFix/>
          </a:blip>
          <a:stretch>
            <a:fillRect/>
          </a:stretch>
        </p:blipFill>
        <p:spPr>
          <a:xfrm>
            <a:off x="387821" y="2705063"/>
            <a:ext cx="3227725" cy="332755"/>
          </a:xfrm>
          <a:prstGeom prst="rect">
            <a:avLst/>
          </a:prstGeom>
          <a:noFill/>
          <a:ln>
            <a:noFill/>
          </a:ln>
        </p:spPr>
      </p:pic>
      <p:sp>
        <p:nvSpPr>
          <p:cNvPr id="303" name="Google Shape;303;gec22044d78_3_0"/>
          <p:cNvSpPr txBox="1"/>
          <p:nvPr/>
        </p:nvSpPr>
        <p:spPr>
          <a:xfrm>
            <a:off x="335325" y="899775"/>
            <a:ext cx="52215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5B5B5B"/>
                </a:solidFill>
                <a:latin typeface="Roboto"/>
                <a:ea typeface="Roboto"/>
                <a:cs typeface="Roboto"/>
                <a:sym typeface="Roboto"/>
              </a:rPr>
              <a:t>Each organization n in N submits a message profile (γn; πn) to the central server. Message γn indicates the number of training rounds that organization n expects to have. Message πn indicates the unit monetary transfer per training round that organization n expects to pay or receive. The central server computes and announces the processing capacity vector f(γ) = (fn(γ); n in N) and the monetary transfer vector m(γ; π) = (mn(γ; π); n in N).</a:t>
            </a:r>
            <a:endParaRPr sz="1100">
              <a:solidFill>
                <a:srgbClr val="5B5B5B"/>
              </a:solidFill>
              <a:latin typeface="Roboto"/>
              <a:ea typeface="Roboto"/>
              <a:cs typeface="Roboto"/>
              <a:sym typeface="Roboto"/>
            </a:endParaRPr>
          </a:p>
        </p:txBody>
      </p:sp>
      <p:sp>
        <p:nvSpPr>
          <p:cNvPr id="304" name="Google Shape;304;gec22044d78_3_0"/>
          <p:cNvSpPr txBox="1"/>
          <p:nvPr/>
        </p:nvSpPr>
        <p:spPr>
          <a:xfrm>
            <a:off x="387825" y="3128100"/>
            <a:ext cx="2995500" cy="215400"/>
          </a:xfrm>
          <a:prstGeom prst="rect">
            <a:avLst/>
          </a:prstGeom>
          <a:noFill/>
          <a:ln>
            <a:noFill/>
          </a:ln>
        </p:spPr>
        <p:txBody>
          <a:bodyPr anchorCtr="0" anchor="ctr" bIns="0" lIns="0" spcFirstLastPara="1" rIns="0" wrap="square" tIns="0">
            <a:spAutoFit/>
          </a:bodyPr>
          <a:lstStyle/>
          <a:p>
            <a:pPr indent="0" lvl="0" marL="0" marR="0" rtl="0" algn="l">
              <a:lnSpc>
                <a:spcPct val="130000"/>
              </a:lnSpc>
              <a:spcBef>
                <a:spcPts val="0"/>
              </a:spcBef>
              <a:spcAft>
                <a:spcPts val="0"/>
              </a:spcAft>
              <a:buNone/>
            </a:pPr>
            <a:r>
              <a:rPr b="1" lang="en-US">
                <a:solidFill>
                  <a:schemeClr val="accent4"/>
                </a:solidFill>
                <a:latin typeface="Roboto"/>
                <a:ea typeface="Roboto"/>
                <a:cs typeface="Roboto"/>
                <a:sym typeface="Roboto"/>
              </a:rPr>
              <a:t>Lagrangian of problem</a:t>
            </a:r>
            <a:endParaRPr b="1">
              <a:solidFill>
                <a:schemeClr val="accent4"/>
              </a:solidFill>
              <a:latin typeface="Roboto"/>
              <a:ea typeface="Roboto"/>
              <a:cs typeface="Roboto"/>
              <a:sym typeface="Roboto"/>
            </a:endParaRPr>
          </a:p>
        </p:txBody>
      </p:sp>
      <p:pic>
        <p:nvPicPr>
          <p:cNvPr id="305" name="Google Shape;305;gec22044d78_3_0"/>
          <p:cNvPicPr preferRelativeResize="0"/>
          <p:nvPr/>
        </p:nvPicPr>
        <p:blipFill>
          <a:blip r:embed="rId5">
            <a:alphaModFix/>
          </a:blip>
          <a:stretch>
            <a:fillRect/>
          </a:stretch>
        </p:blipFill>
        <p:spPr>
          <a:xfrm>
            <a:off x="3269018" y="3466900"/>
            <a:ext cx="2491150" cy="679025"/>
          </a:xfrm>
          <a:prstGeom prst="rect">
            <a:avLst/>
          </a:prstGeom>
          <a:noFill/>
          <a:ln>
            <a:noFill/>
          </a:ln>
        </p:spPr>
      </p:pic>
      <p:pic>
        <p:nvPicPr>
          <p:cNvPr id="306" name="Google Shape;306;gec22044d78_3_0"/>
          <p:cNvPicPr preferRelativeResize="0"/>
          <p:nvPr/>
        </p:nvPicPr>
        <p:blipFill>
          <a:blip r:embed="rId6">
            <a:alphaModFix/>
          </a:blip>
          <a:stretch>
            <a:fillRect/>
          </a:stretch>
        </p:blipFill>
        <p:spPr>
          <a:xfrm>
            <a:off x="387817" y="3371075"/>
            <a:ext cx="2365326" cy="389488"/>
          </a:xfrm>
          <a:prstGeom prst="rect">
            <a:avLst/>
          </a:prstGeom>
          <a:noFill/>
          <a:ln>
            <a:noFill/>
          </a:ln>
        </p:spPr>
      </p:pic>
      <p:pic>
        <p:nvPicPr>
          <p:cNvPr id="307" name="Google Shape;307;gec22044d78_3_0"/>
          <p:cNvPicPr preferRelativeResize="0"/>
          <p:nvPr/>
        </p:nvPicPr>
        <p:blipFill>
          <a:blip r:embed="rId7">
            <a:alphaModFix/>
          </a:blip>
          <a:stretch>
            <a:fillRect/>
          </a:stretch>
        </p:blipFill>
        <p:spPr>
          <a:xfrm>
            <a:off x="387825" y="3930525"/>
            <a:ext cx="759568" cy="215400"/>
          </a:xfrm>
          <a:prstGeom prst="rect">
            <a:avLst/>
          </a:prstGeom>
          <a:noFill/>
          <a:ln>
            <a:noFill/>
          </a:ln>
        </p:spPr>
      </p:pic>
      <p:pic>
        <p:nvPicPr>
          <p:cNvPr id="308" name="Google Shape;308;gec22044d78_3_0"/>
          <p:cNvPicPr preferRelativeResize="0"/>
          <p:nvPr/>
        </p:nvPicPr>
        <p:blipFill>
          <a:blip r:embed="rId8">
            <a:alphaModFix/>
          </a:blip>
          <a:stretch>
            <a:fillRect/>
          </a:stretch>
        </p:blipFill>
        <p:spPr>
          <a:xfrm>
            <a:off x="398950" y="4190900"/>
            <a:ext cx="4158338" cy="224775"/>
          </a:xfrm>
          <a:prstGeom prst="rect">
            <a:avLst/>
          </a:prstGeom>
          <a:noFill/>
          <a:ln>
            <a:noFill/>
          </a:ln>
        </p:spPr>
      </p:pic>
      <p:sp>
        <p:nvSpPr>
          <p:cNvPr id="309" name="Google Shape;309;gec22044d78_3_0"/>
          <p:cNvSpPr txBox="1"/>
          <p:nvPr/>
        </p:nvSpPr>
        <p:spPr>
          <a:xfrm>
            <a:off x="420450" y="4519825"/>
            <a:ext cx="8184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5B5B5B"/>
                </a:solidFill>
                <a:latin typeface="Roboto"/>
                <a:ea typeface="Roboto"/>
                <a:cs typeface="Roboto"/>
                <a:sym typeface="Roboto"/>
              </a:rPr>
              <a:t>We design a distributed algorithm that converges to the saddle point of the Lagrangian and hence the NE of Game 1.</a:t>
            </a:r>
            <a:endParaRPr sz="1100">
              <a:solidFill>
                <a:srgbClr val="5B5B5B"/>
              </a:solidFill>
              <a:latin typeface="Roboto"/>
              <a:ea typeface="Roboto"/>
              <a:cs typeface="Roboto"/>
              <a:sym typeface="Roboto"/>
            </a:endParaRPr>
          </a:p>
          <a:p>
            <a:pPr indent="0" lvl="0" marL="0" rtl="0" algn="l">
              <a:spcBef>
                <a:spcPts val="0"/>
              </a:spcBef>
              <a:spcAft>
                <a:spcPts val="0"/>
              </a:spcAft>
              <a:buNone/>
            </a:pPr>
            <a:r>
              <a:t/>
            </a:r>
            <a:endParaRPr sz="1100">
              <a:solidFill>
                <a:srgbClr val="5B5B5B"/>
              </a:solidFill>
              <a:latin typeface="Roboto"/>
              <a:ea typeface="Roboto"/>
              <a:cs typeface="Roboto"/>
              <a:sym typeface="Robot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500"/>
                                        <p:tgtEl>
                                          <p:spTgt spid="2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500"/>
                                        <p:tgtEl>
                                          <p:spTgt spid="2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500"/>
                                        <p:tgtEl>
                                          <p:spTgt spid="2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500"/>
                                        <p:tgtEl>
                                          <p:spTgt spid="3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4"/>
          <p:cNvSpPr txBox="1"/>
          <p:nvPr>
            <p:ph type="title"/>
          </p:nvPr>
        </p:nvSpPr>
        <p:spPr>
          <a:xfrm>
            <a:off x="387819" y="282611"/>
            <a:ext cx="8368500" cy="409500"/>
          </a:xfrm>
          <a:prstGeom prst="rect">
            <a:avLst/>
          </a:prstGeom>
          <a:noFill/>
          <a:ln>
            <a:noFill/>
          </a:ln>
        </p:spPr>
        <p:txBody>
          <a:bodyPr anchorCtr="0" anchor="ctr" bIns="0" lIns="0" spcFirstLastPara="1" rIns="0" wrap="square" tIns="0">
            <a:normAutofit fontScale="90000"/>
          </a:bodyPr>
          <a:lstStyle/>
          <a:p>
            <a:pPr indent="0" lvl="0" marL="0" rtl="0" algn="l">
              <a:lnSpc>
                <a:spcPct val="100000"/>
              </a:lnSpc>
              <a:spcBef>
                <a:spcPts val="0"/>
              </a:spcBef>
              <a:spcAft>
                <a:spcPts val="0"/>
              </a:spcAft>
              <a:buClr>
                <a:srgbClr val="5B5B5B"/>
              </a:buClr>
              <a:buSzPct val="100000"/>
              <a:buFont typeface="Roboto"/>
              <a:buNone/>
            </a:pPr>
            <a:r>
              <a:rPr lang="en-US"/>
              <a:t>Research Process</a:t>
            </a:r>
            <a:endParaRPr/>
          </a:p>
        </p:txBody>
      </p:sp>
      <p:grpSp>
        <p:nvGrpSpPr>
          <p:cNvPr id="315" name="Google Shape;315;p14"/>
          <p:cNvGrpSpPr/>
          <p:nvPr/>
        </p:nvGrpSpPr>
        <p:grpSpPr>
          <a:xfrm>
            <a:off x="807661" y="1945777"/>
            <a:ext cx="1907230" cy="1768433"/>
            <a:chOff x="1752600" y="2038350"/>
            <a:chExt cx="1636763" cy="1517650"/>
          </a:xfrm>
        </p:grpSpPr>
        <p:sp>
          <p:nvSpPr>
            <p:cNvPr id="316" name="Google Shape;316;p14"/>
            <p:cNvSpPr/>
            <p:nvPr/>
          </p:nvSpPr>
          <p:spPr>
            <a:xfrm>
              <a:off x="1752600" y="2038350"/>
              <a:ext cx="1517650" cy="1517650"/>
            </a:xfrm>
            <a:prstGeom prst="blockArc">
              <a:avLst>
                <a:gd fmla="val 3555861" name="adj1"/>
                <a:gd fmla="val 19907927" name="adj2"/>
                <a:gd fmla="val 11294" name="adj3"/>
              </a:avLst>
            </a:prstGeom>
            <a:solidFill>
              <a:schemeClr val="accent1"/>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5B5B5B"/>
                </a:solidFill>
                <a:latin typeface="Roboto"/>
                <a:ea typeface="Roboto"/>
                <a:cs typeface="Roboto"/>
                <a:sym typeface="Roboto"/>
              </a:endParaRPr>
            </a:p>
          </p:txBody>
        </p:sp>
        <p:sp>
          <p:nvSpPr>
            <p:cNvPr id="317" name="Google Shape;317;p14"/>
            <p:cNvSpPr/>
            <p:nvPr/>
          </p:nvSpPr>
          <p:spPr>
            <a:xfrm rot="9090263">
              <a:off x="2949493" y="2463183"/>
              <a:ext cx="407953" cy="237388"/>
            </a:xfrm>
            <a:prstGeom prst="triangle">
              <a:avLst>
                <a:gd fmla="val 50000" name="adj"/>
              </a:avLst>
            </a:prstGeom>
            <a:solidFill>
              <a:schemeClr val="accent1"/>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5B5B5B"/>
                </a:solidFill>
                <a:latin typeface="Roboto"/>
                <a:ea typeface="Roboto"/>
                <a:cs typeface="Roboto"/>
                <a:sym typeface="Roboto"/>
              </a:endParaRPr>
            </a:p>
          </p:txBody>
        </p:sp>
      </p:grpSp>
      <p:grpSp>
        <p:nvGrpSpPr>
          <p:cNvPr id="318" name="Google Shape;318;p14"/>
          <p:cNvGrpSpPr/>
          <p:nvPr/>
        </p:nvGrpSpPr>
        <p:grpSpPr>
          <a:xfrm flipH="1" rot="10800000">
            <a:off x="2248394" y="2084512"/>
            <a:ext cx="1907230" cy="1768433"/>
            <a:chOff x="3559423" y="2038350"/>
            <a:chExt cx="1636763" cy="1517650"/>
          </a:xfrm>
        </p:grpSpPr>
        <p:sp>
          <p:nvSpPr>
            <p:cNvPr id="319" name="Google Shape;319;p14"/>
            <p:cNvSpPr/>
            <p:nvPr/>
          </p:nvSpPr>
          <p:spPr>
            <a:xfrm>
              <a:off x="3559423" y="2038350"/>
              <a:ext cx="1517650" cy="1517650"/>
            </a:xfrm>
            <a:prstGeom prst="blockArc">
              <a:avLst>
                <a:gd fmla="val 9481174" name="adj1"/>
                <a:gd fmla="val 19907927" name="adj2"/>
                <a:gd fmla="val 11294" name="adj3"/>
              </a:avLst>
            </a:prstGeom>
            <a:solidFill>
              <a:schemeClr val="accent2"/>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5B5B5B"/>
                </a:solidFill>
                <a:latin typeface="Roboto"/>
                <a:ea typeface="Roboto"/>
                <a:cs typeface="Roboto"/>
                <a:sym typeface="Roboto"/>
              </a:endParaRPr>
            </a:p>
          </p:txBody>
        </p:sp>
        <p:sp>
          <p:nvSpPr>
            <p:cNvPr id="320" name="Google Shape;320;p14"/>
            <p:cNvSpPr/>
            <p:nvPr/>
          </p:nvSpPr>
          <p:spPr>
            <a:xfrm rot="9090263">
              <a:off x="4756316" y="2463183"/>
              <a:ext cx="407953" cy="237388"/>
            </a:xfrm>
            <a:prstGeom prst="triangle">
              <a:avLst>
                <a:gd fmla="val 50000" name="adj"/>
              </a:avLst>
            </a:prstGeom>
            <a:solidFill>
              <a:schemeClr val="accent2"/>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5B5B5B"/>
                </a:solidFill>
                <a:latin typeface="Roboto"/>
                <a:ea typeface="Roboto"/>
                <a:cs typeface="Roboto"/>
                <a:sym typeface="Roboto"/>
              </a:endParaRPr>
            </a:p>
          </p:txBody>
        </p:sp>
      </p:grpSp>
      <p:grpSp>
        <p:nvGrpSpPr>
          <p:cNvPr id="321" name="Google Shape;321;p14"/>
          <p:cNvGrpSpPr/>
          <p:nvPr/>
        </p:nvGrpSpPr>
        <p:grpSpPr>
          <a:xfrm>
            <a:off x="3686907" y="1951320"/>
            <a:ext cx="1907230" cy="1768433"/>
            <a:chOff x="3559423" y="2038350"/>
            <a:chExt cx="1636763" cy="1517650"/>
          </a:xfrm>
        </p:grpSpPr>
        <p:sp>
          <p:nvSpPr>
            <p:cNvPr id="322" name="Google Shape;322;p14"/>
            <p:cNvSpPr/>
            <p:nvPr/>
          </p:nvSpPr>
          <p:spPr>
            <a:xfrm>
              <a:off x="3559423" y="2038350"/>
              <a:ext cx="1517650" cy="1517650"/>
            </a:xfrm>
            <a:prstGeom prst="blockArc">
              <a:avLst>
                <a:gd fmla="val 9481174" name="adj1"/>
                <a:gd fmla="val 19907927" name="adj2"/>
                <a:gd fmla="val 11294" name="adj3"/>
              </a:avLst>
            </a:prstGeom>
            <a:solidFill>
              <a:schemeClr val="accent3"/>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5B5B5B"/>
                </a:solidFill>
                <a:latin typeface="Roboto"/>
                <a:ea typeface="Roboto"/>
                <a:cs typeface="Roboto"/>
                <a:sym typeface="Roboto"/>
              </a:endParaRPr>
            </a:p>
          </p:txBody>
        </p:sp>
        <p:sp>
          <p:nvSpPr>
            <p:cNvPr id="323" name="Google Shape;323;p14"/>
            <p:cNvSpPr/>
            <p:nvPr/>
          </p:nvSpPr>
          <p:spPr>
            <a:xfrm rot="9090263">
              <a:off x="4756316" y="2463183"/>
              <a:ext cx="407953" cy="237388"/>
            </a:xfrm>
            <a:prstGeom prst="triangle">
              <a:avLst>
                <a:gd fmla="val 50000" name="adj"/>
              </a:avLst>
            </a:prstGeom>
            <a:solidFill>
              <a:schemeClr val="accent3"/>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5B5B5B"/>
                </a:solidFill>
                <a:latin typeface="Roboto"/>
                <a:ea typeface="Roboto"/>
                <a:cs typeface="Roboto"/>
                <a:sym typeface="Roboto"/>
              </a:endParaRPr>
            </a:p>
          </p:txBody>
        </p:sp>
      </p:grpSp>
      <p:grpSp>
        <p:nvGrpSpPr>
          <p:cNvPr id="324" name="Google Shape;324;p14"/>
          <p:cNvGrpSpPr/>
          <p:nvPr/>
        </p:nvGrpSpPr>
        <p:grpSpPr>
          <a:xfrm flipH="1" rot="10800000">
            <a:off x="5125976" y="2084512"/>
            <a:ext cx="1907230" cy="1768433"/>
            <a:chOff x="3559423" y="2038350"/>
            <a:chExt cx="1636763" cy="1517650"/>
          </a:xfrm>
        </p:grpSpPr>
        <p:sp>
          <p:nvSpPr>
            <p:cNvPr id="325" name="Google Shape;325;p14"/>
            <p:cNvSpPr/>
            <p:nvPr/>
          </p:nvSpPr>
          <p:spPr>
            <a:xfrm>
              <a:off x="3559423" y="2038350"/>
              <a:ext cx="1517650" cy="1517650"/>
            </a:xfrm>
            <a:prstGeom prst="blockArc">
              <a:avLst>
                <a:gd fmla="val 9481174" name="adj1"/>
                <a:gd fmla="val 19907927" name="adj2"/>
                <a:gd fmla="val 11294" name="adj3"/>
              </a:avLst>
            </a:prstGeom>
            <a:solidFill>
              <a:schemeClr val="accent4"/>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5B5B5B"/>
                </a:solidFill>
                <a:latin typeface="Roboto"/>
                <a:ea typeface="Roboto"/>
                <a:cs typeface="Roboto"/>
                <a:sym typeface="Roboto"/>
              </a:endParaRPr>
            </a:p>
          </p:txBody>
        </p:sp>
        <p:sp>
          <p:nvSpPr>
            <p:cNvPr id="326" name="Google Shape;326;p14"/>
            <p:cNvSpPr/>
            <p:nvPr/>
          </p:nvSpPr>
          <p:spPr>
            <a:xfrm rot="9090263">
              <a:off x="4756316" y="2463183"/>
              <a:ext cx="407953" cy="237388"/>
            </a:xfrm>
            <a:prstGeom prst="triangle">
              <a:avLst>
                <a:gd fmla="val 50000" name="adj"/>
              </a:avLst>
            </a:prstGeom>
            <a:solidFill>
              <a:schemeClr val="accent4"/>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5B5B5B"/>
                </a:solidFill>
                <a:latin typeface="Roboto"/>
                <a:ea typeface="Roboto"/>
                <a:cs typeface="Roboto"/>
                <a:sym typeface="Roboto"/>
              </a:endParaRPr>
            </a:p>
          </p:txBody>
        </p:sp>
      </p:grpSp>
      <p:sp>
        <p:nvSpPr>
          <p:cNvPr id="327" name="Google Shape;327;p14"/>
          <p:cNvSpPr/>
          <p:nvPr/>
        </p:nvSpPr>
        <p:spPr>
          <a:xfrm>
            <a:off x="6567905" y="1951319"/>
            <a:ext cx="1768434" cy="1768433"/>
          </a:xfrm>
          <a:prstGeom prst="blockArc">
            <a:avLst>
              <a:gd fmla="val 9481174" name="adj1"/>
              <a:gd fmla="val 6755091" name="adj2"/>
              <a:gd fmla="val 11353" name="adj3"/>
            </a:avLst>
          </a:prstGeom>
          <a:solidFill>
            <a:schemeClr val="accent5"/>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5B5B5B"/>
              </a:solidFill>
              <a:latin typeface="Roboto"/>
              <a:ea typeface="Roboto"/>
              <a:cs typeface="Roboto"/>
              <a:sym typeface="Roboto"/>
            </a:endParaRPr>
          </a:p>
        </p:txBody>
      </p:sp>
      <p:sp>
        <p:nvSpPr>
          <p:cNvPr id="328" name="Google Shape;328;p14"/>
          <p:cNvSpPr/>
          <p:nvPr/>
        </p:nvSpPr>
        <p:spPr>
          <a:xfrm>
            <a:off x="1177548" y="2327016"/>
            <a:ext cx="1005956" cy="100595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Roboto"/>
                <a:ea typeface="Roboto"/>
                <a:cs typeface="Roboto"/>
                <a:sym typeface="Roboto"/>
              </a:rPr>
              <a:t>01</a:t>
            </a:r>
            <a:endParaRPr b="0" i="0" sz="1400" u="none" cap="none" strike="noStrike">
              <a:solidFill>
                <a:srgbClr val="000000"/>
              </a:solidFill>
              <a:latin typeface="Arial"/>
              <a:ea typeface="Arial"/>
              <a:cs typeface="Arial"/>
              <a:sym typeface="Arial"/>
            </a:endParaRPr>
          </a:p>
        </p:txBody>
      </p:sp>
      <p:sp>
        <p:nvSpPr>
          <p:cNvPr id="329" name="Google Shape;329;p14"/>
          <p:cNvSpPr/>
          <p:nvPr/>
        </p:nvSpPr>
        <p:spPr>
          <a:xfrm>
            <a:off x="4038433" y="2327014"/>
            <a:ext cx="1005956" cy="1005955"/>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Roboto"/>
                <a:ea typeface="Roboto"/>
                <a:cs typeface="Roboto"/>
                <a:sym typeface="Roboto"/>
              </a:rPr>
              <a:t>03</a:t>
            </a:r>
            <a:endParaRPr b="0" i="0" sz="1400" u="none" cap="none" strike="noStrike">
              <a:solidFill>
                <a:srgbClr val="000000"/>
              </a:solidFill>
              <a:latin typeface="Arial"/>
              <a:ea typeface="Arial"/>
              <a:cs typeface="Arial"/>
              <a:sym typeface="Arial"/>
            </a:endParaRPr>
          </a:p>
        </p:txBody>
      </p:sp>
      <p:sp>
        <p:nvSpPr>
          <p:cNvPr id="330" name="Google Shape;330;p14"/>
          <p:cNvSpPr/>
          <p:nvPr/>
        </p:nvSpPr>
        <p:spPr>
          <a:xfrm>
            <a:off x="6949144" y="2332559"/>
            <a:ext cx="1005956" cy="1005955"/>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Roboto"/>
                <a:ea typeface="Roboto"/>
                <a:cs typeface="Roboto"/>
                <a:sym typeface="Roboto"/>
              </a:rPr>
              <a:t>05</a:t>
            </a:r>
            <a:endParaRPr b="0" i="0" sz="1400" u="none" cap="none" strike="noStrike">
              <a:solidFill>
                <a:srgbClr val="000000"/>
              </a:solidFill>
              <a:latin typeface="Arial"/>
              <a:ea typeface="Arial"/>
              <a:cs typeface="Arial"/>
              <a:sym typeface="Arial"/>
            </a:endParaRPr>
          </a:p>
        </p:txBody>
      </p:sp>
      <p:sp>
        <p:nvSpPr>
          <p:cNvPr id="331" name="Google Shape;331;p14"/>
          <p:cNvSpPr/>
          <p:nvPr/>
        </p:nvSpPr>
        <p:spPr>
          <a:xfrm>
            <a:off x="5495863" y="2465749"/>
            <a:ext cx="1005956" cy="1005955"/>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Roboto"/>
                <a:ea typeface="Roboto"/>
                <a:cs typeface="Roboto"/>
                <a:sym typeface="Roboto"/>
              </a:rPr>
              <a:t>04</a:t>
            </a:r>
            <a:endParaRPr b="0" i="0" sz="1400" u="none" cap="none" strike="noStrike">
              <a:solidFill>
                <a:srgbClr val="000000"/>
              </a:solidFill>
              <a:latin typeface="Arial"/>
              <a:ea typeface="Arial"/>
              <a:cs typeface="Arial"/>
              <a:sym typeface="Arial"/>
            </a:endParaRPr>
          </a:p>
        </p:txBody>
      </p:sp>
      <p:sp>
        <p:nvSpPr>
          <p:cNvPr id="332" name="Google Shape;332;p14"/>
          <p:cNvSpPr/>
          <p:nvPr/>
        </p:nvSpPr>
        <p:spPr>
          <a:xfrm>
            <a:off x="2604041" y="2465748"/>
            <a:ext cx="1005900" cy="10059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Roboto"/>
                <a:ea typeface="Roboto"/>
                <a:cs typeface="Roboto"/>
                <a:sym typeface="Roboto"/>
              </a:rPr>
              <a:t>02    </a:t>
            </a:r>
            <a:endParaRPr b="0" i="0" sz="1400" u="none" cap="none" strike="noStrike">
              <a:solidFill>
                <a:srgbClr val="000000"/>
              </a:solidFill>
              <a:latin typeface="Arial"/>
              <a:ea typeface="Arial"/>
              <a:cs typeface="Arial"/>
              <a:sym typeface="Arial"/>
            </a:endParaRPr>
          </a:p>
        </p:txBody>
      </p:sp>
      <p:sp>
        <p:nvSpPr>
          <p:cNvPr id="333" name="Google Shape;333;p14"/>
          <p:cNvSpPr txBox="1"/>
          <p:nvPr/>
        </p:nvSpPr>
        <p:spPr>
          <a:xfrm>
            <a:off x="1836658" y="4013181"/>
            <a:ext cx="2590500" cy="2154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accent2"/>
              </a:buClr>
              <a:buSzPts val="1400"/>
              <a:buFont typeface="Noto Sans Symbols"/>
              <a:buNone/>
            </a:pPr>
            <a:r>
              <a:rPr b="1" i="0" lang="en-US" sz="1400" u="none" cap="none" strike="noStrike">
                <a:solidFill>
                  <a:schemeClr val="accent2"/>
                </a:solidFill>
                <a:latin typeface="Roboto"/>
                <a:ea typeface="Roboto"/>
                <a:cs typeface="Roboto"/>
                <a:sym typeface="Roboto"/>
              </a:rPr>
              <a:t>Step 02</a:t>
            </a:r>
            <a:endParaRPr b="0" i="0" sz="1400" u="none" cap="none" strike="noStrike">
              <a:solidFill>
                <a:srgbClr val="000000"/>
              </a:solidFill>
              <a:latin typeface="Arial"/>
              <a:ea typeface="Arial"/>
              <a:cs typeface="Arial"/>
              <a:sym typeface="Arial"/>
            </a:endParaRPr>
          </a:p>
        </p:txBody>
      </p:sp>
      <p:sp>
        <p:nvSpPr>
          <p:cNvPr id="334" name="Google Shape;334;p14"/>
          <p:cNvSpPr txBox="1"/>
          <p:nvPr/>
        </p:nvSpPr>
        <p:spPr>
          <a:xfrm>
            <a:off x="396597" y="1260515"/>
            <a:ext cx="2590500" cy="2154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accent1"/>
              </a:buClr>
              <a:buSzPts val="1400"/>
              <a:buFont typeface="Noto Sans Symbols"/>
              <a:buNone/>
            </a:pPr>
            <a:r>
              <a:rPr b="1" i="0" lang="en-US" sz="1400" u="none" cap="none" strike="noStrike">
                <a:solidFill>
                  <a:schemeClr val="accent1"/>
                </a:solidFill>
                <a:latin typeface="Roboto"/>
                <a:ea typeface="Roboto"/>
                <a:cs typeface="Roboto"/>
                <a:sym typeface="Roboto"/>
              </a:rPr>
              <a:t>Step 01</a:t>
            </a:r>
            <a:endParaRPr b="0" i="0" sz="1400" u="none" cap="none" strike="noStrike">
              <a:solidFill>
                <a:srgbClr val="000000"/>
              </a:solidFill>
              <a:latin typeface="Arial"/>
              <a:ea typeface="Arial"/>
              <a:cs typeface="Arial"/>
              <a:sym typeface="Arial"/>
            </a:endParaRPr>
          </a:p>
        </p:txBody>
      </p:sp>
      <p:sp>
        <p:nvSpPr>
          <p:cNvPr id="335" name="Google Shape;335;p14"/>
          <p:cNvSpPr txBox="1"/>
          <p:nvPr/>
        </p:nvSpPr>
        <p:spPr>
          <a:xfrm>
            <a:off x="4716780" y="4013180"/>
            <a:ext cx="2590500" cy="2154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accent4"/>
              </a:buClr>
              <a:buSzPts val="1400"/>
              <a:buFont typeface="Noto Sans Symbols"/>
              <a:buNone/>
            </a:pPr>
            <a:r>
              <a:rPr b="1" i="0" lang="en-US" sz="1400" u="none" cap="none" strike="noStrike">
                <a:solidFill>
                  <a:schemeClr val="accent4"/>
                </a:solidFill>
                <a:latin typeface="Roboto"/>
                <a:ea typeface="Roboto"/>
                <a:cs typeface="Roboto"/>
                <a:sym typeface="Roboto"/>
              </a:rPr>
              <a:t>Step 0</a:t>
            </a:r>
            <a:r>
              <a:rPr b="1" lang="en-US">
                <a:solidFill>
                  <a:schemeClr val="accent4"/>
                </a:solidFill>
                <a:latin typeface="Roboto"/>
                <a:ea typeface="Roboto"/>
                <a:cs typeface="Roboto"/>
                <a:sym typeface="Roboto"/>
              </a:rPr>
              <a:t>4</a:t>
            </a:r>
            <a:endParaRPr b="0" i="0" sz="1400" u="none" cap="none" strike="noStrike">
              <a:solidFill>
                <a:srgbClr val="000000"/>
              </a:solidFill>
              <a:latin typeface="Arial"/>
              <a:ea typeface="Arial"/>
              <a:cs typeface="Arial"/>
              <a:sym typeface="Arial"/>
            </a:endParaRPr>
          </a:p>
        </p:txBody>
      </p:sp>
      <p:sp>
        <p:nvSpPr>
          <p:cNvPr id="336" name="Google Shape;336;p14"/>
          <p:cNvSpPr txBox="1"/>
          <p:nvPr/>
        </p:nvSpPr>
        <p:spPr>
          <a:xfrm>
            <a:off x="3276825" y="282610"/>
            <a:ext cx="2590500" cy="2154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accent3"/>
              </a:buClr>
              <a:buSzPts val="1400"/>
              <a:buFont typeface="Noto Sans Symbols"/>
              <a:buNone/>
            </a:pPr>
            <a:r>
              <a:rPr b="1" i="0" lang="en-US" sz="1400" u="none" cap="none" strike="noStrike">
                <a:solidFill>
                  <a:schemeClr val="accent3"/>
                </a:solidFill>
                <a:latin typeface="Roboto"/>
                <a:ea typeface="Roboto"/>
                <a:cs typeface="Roboto"/>
                <a:sym typeface="Roboto"/>
              </a:rPr>
              <a:t>Step 03</a:t>
            </a:r>
            <a:endParaRPr b="0" i="0" sz="1400" u="none" cap="none" strike="noStrike">
              <a:solidFill>
                <a:srgbClr val="000000"/>
              </a:solidFill>
              <a:latin typeface="Arial"/>
              <a:ea typeface="Arial"/>
              <a:cs typeface="Arial"/>
              <a:sym typeface="Arial"/>
            </a:endParaRPr>
          </a:p>
        </p:txBody>
      </p:sp>
      <p:sp>
        <p:nvSpPr>
          <p:cNvPr id="337" name="Google Shape;337;p14"/>
          <p:cNvSpPr txBox="1"/>
          <p:nvPr/>
        </p:nvSpPr>
        <p:spPr>
          <a:xfrm>
            <a:off x="6567898" y="1260525"/>
            <a:ext cx="2179500" cy="5232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accent5"/>
              </a:buClr>
              <a:buSzPts val="1400"/>
              <a:buFont typeface="Noto Sans Symbols"/>
              <a:buNone/>
            </a:pPr>
            <a:r>
              <a:rPr b="1" i="0" lang="en-US" sz="1400" u="none" cap="none" strike="noStrike">
                <a:solidFill>
                  <a:schemeClr val="accent5"/>
                </a:solidFill>
                <a:latin typeface="Roboto"/>
                <a:ea typeface="Roboto"/>
                <a:cs typeface="Roboto"/>
                <a:sym typeface="Roboto"/>
              </a:rPr>
              <a:t>Step 05</a:t>
            </a:r>
            <a:br>
              <a:rPr b="1" i="0" lang="en-US" sz="1100" u="none" cap="none" strike="noStrike">
                <a:solidFill>
                  <a:schemeClr val="accent1"/>
                </a:solidFill>
                <a:latin typeface="Roboto"/>
                <a:ea typeface="Roboto"/>
                <a:cs typeface="Roboto"/>
                <a:sym typeface="Roboto"/>
              </a:rPr>
            </a:br>
            <a:r>
              <a:rPr lang="en-US" sz="1000">
                <a:solidFill>
                  <a:srgbClr val="5B5B5B"/>
                </a:solidFill>
                <a:latin typeface="Roboto"/>
                <a:ea typeface="Roboto"/>
                <a:cs typeface="Roboto"/>
                <a:sym typeface="Roboto"/>
              </a:rPr>
              <a:t>Repeat steps 01-04 until we reach required precision for global model.</a:t>
            </a:r>
            <a:endParaRPr b="0" i="0" sz="1400" u="none" cap="none" strike="noStrike">
              <a:solidFill>
                <a:srgbClr val="000000"/>
              </a:solidFill>
              <a:latin typeface="Arial"/>
              <a:ea typeface="Arial"/>
              <a:cs typeface="Arial"/>
              <a:sym typeface="Arial"/>
            </a:endParaRPr>
          </a:p>
        </p:txBody>
      </p:sp>
      <p:pic>
        <p:nvPicPr>
          <p:cNvPr id="338" name="Google Shape;338;p14"/>
          <p:cNvPicPr preferRelativeResize="0"/>
          <p:nvPr/>
        </p:nvPicPr>
        <p:blipFill>
          <a:blip r:embed="rId3">
            <a:alphaModFix/>
          </a:blip>
          <a:stretch>
            <a:fillRect/>
          </a:stretch>
        </p:blipFill>
        <p:spPr>
          <a:xfrm>
            <a:off x="114200" y="1603100"/>
            <a:ext cx="3155311" cy="215400"/>
          </a:xfrm>
          <a:prstGeom prst="rect">
            <a:avLst/>
          </a:prstGeom>
          <a:noFill/>
          <a:ln>
            <a:noFill/>
          </a:ln>
        </p:spPr>
      </p:pic>
      <p:pic>
        <p:nvPicPr>
          <p:cNvPr id="339" name="Google Shape;339;p14"/>
          <p:cNvPicPr preferRelativeResize="0"/>
          <p:nvPr/>
        </p:nvPicPr>
        <p:blipFill>
          <a:blip r:embed="rId4">
            <a:alphaModFix/>
          </a:blip>
          <a:stretch>
            <a:fillRect/>
          </a:stretch>
        </p:blipFill>
        <p:spPr>
          <a:xfrm>
            <a:off x="3311719" y="1155831"/>
            <a:ext cx="3031750" cy="846175"/>
          </a:xfrm>
          <a:prstGeom prst="rect">
            <a:avLst/>
          </a:prstGeom>
          <a:noFill/>
          <a:ln>
            <a:noFill/>
          </a:ln>
        </p:spPr>
      </p:pic>
      <p:pic>
        <p:nvPicPr>
          <p:cNvPr id="340" name="Google Shape;340;p14"/>
          <p:cNvPicPr preferRelativeResize="0"/>
          <p:nvPr/>
        </p:nvPicPr>
        <p:blipFill>
          <a:blip r:embed="rId5">
            <a:alphaModFix/>
          </a:blip>
          <a:stretch>
            <a:fillRect/>
          </a:stretch>
        </p:blipFill>
        <p:spPr>
          <a:xfrm>
            <a:off x="5239719" y="4263613"/>
            <a:ext cx="2478607" cy="688225"/>
          </a:xfrm>
          <a:prstGeom prst="rect">
            <a:avLst/>
          </a:prstGeom>
          <a:noFill/>
          <a:ln>
            <a:noFill/>
          </a:ln>
        </p:spPr>
      </p:pic>
      <p:pic>
        <p:nvPicPr>
          <p:cNvPr id="341" name="Google Shape;341;p14"/>
          <p:cNvPicPr preferRelativeResize="0"/>
          <p:nvPr/>
        </p:nvPicPr>
        <p:blipFill>
          <a:blip r:embed="rId6">
            <a:alphaModFix/>
          </a:blip>
          <a:stretch>
            <a:fillRect/>
          </a:stretch>
        </p:blipFill>
        <p:spPr>
          <a:xfrm>
            <a:off x="1650424" y="4263625"/>
            <a:ext cx="3102780" cy="215400"/>
          </a:xfrm>
          <a:prstGeom prst="rect">
            <a:avLst/>
          </a:prstGeom>
          <a:noFill/>
          <a:ln>
            <a:noFill/>
          </a:ln>
        </p:spPr>
      </p:pic>
      <p:sp>
        <p:nvSpPr>
          <p:cNvPr id="342" name="Google Shape;342;p14"/>
          <p:cNvSpPr txBox="1"/>
          <p:nvPr/>
        </p:nvSpPr>
        <p:spPr>
          <a:xfrm>
            <a:off x="3587250" y="498000"/>
            <a:ext cx="228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rgbClr val="3B3B3B"/>
                </a:solidFill>
                <a:latin typeface="Roboto"/>
                <a:ea typeface="Roboto"/>
                <a:cs typeface="Roboto"/>
                <a:sym typeface="Roboto"/>
              </a:rPr>
              <a:t>organizations update message profiles for multiple iterations</a:t>
            </a:r>
            <a:endParaRPr sz="1100">
              <a:solidFill>
                <a:srgbClr val="3B3B3B"/>
              </a:solidFill>
              <a:latin typeface="Roboto"/>
              <a:ea typeface="Roboto"/>
              <a:cs typeface="Roboto"/>
              <a:sym typeface="Roboto"/>
            </a:endParaRPr>
          </a:p>
          <a:p>
            <a:pPr indent="0" lvl="0" marL="0" rtl="0" algn="l">
              <a:spcBef>
                <a:spcPts val="0"/>
              </a:spcBef>
              <a:spcAft>
                <a:spcPts val="0"/>
              </a:spcAft>
              <a:buNone/>
            </a:pPr>
            <a:r>
              <a:rPr lang="en-US" sz="1100">
                <a:solidFill>
                  <a:srgbClr val="3B3B3B"/>
                </a:solidFill>
                <a:latin typeface="Roboto"/>
                <a:ea typeface="Roboto"/>
                <a:cs typeface="Roboto"/>
                <a:sym typeface="Roboto"/>
              </a:rPr>
              <a:t>until the algorithm converges</a:t>
            </a:r>
            <a:endParaRPr sz="1100">
              <a:solidFill>
                <a:srgbClr val="3B3B3B"/>
              </a:solidFill>
              <a:latin typeface="Roboto"/>
              <a:ea typeface="Roboto"/>
              <a:cs typeface="Roboto"/>
              <a:sym typeface="Robot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28"/>
                                        </p:tgtEl>
                                        <p:attrNameLst>
                                          <p:attrName>style.visibility</p:attrName>
                                        </p:attrNameLst>
                                      </p:cBhvr>
                                      <p:to>
                                        <p:strVal val="visible"/>
                                      </p:to>
                                    </p:set>
                                    <p:anim calcmode="lin" valueType="num">
                                      <p:cBhvr additive="base">
                                        <p:cTn dur="500"/>
                                        <p:tgtEl>
                                          <p:spTgt spid="328"/>
                                        </p:tgtEl>
                                        <p:attrNameLst>
                                          <p:attrName>ppt_w</p:attrName>
                                        </p:attrNameLst>
                                      </p:cBhvr>
                                      <p:tavLst>
                                        <p:tav fmla="" tm="0">
                                          <p:val>
                                            <p:strVal val="0"/>
                                          </p:val>
                                        </p:tav>
                                        <p:tav fmla="" tm="100000">
                                          <p:val>
                                            <p:strVal val="#ppt_w"/>
                                          </p:val>
                                        </p:tav>
                                      </p:tavLst>
                                    </p:anim>
                                    <p:anim calcmode="lin" valueType="num">
                                      <p:cBhvr additive="base">
                                        <p:cTn dur="500"/>
                                        <p:tgtEl>
                                          <p:spTgt spid="328"/>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500"/>
                                        <p:tgtEl>
                                          <p:spTgt spid="315"/>
                                        </p:tgtEl>
                                        <p:attrNameLst>
                                          <p:attrName>ppt_w</p:attrName>
                                        </p:attrNameLst>
                                      </p:cBhvr>
                                      <p:tavLst>
                                        <p:tav fmla="" tm="0">
                                          <p:val>
                                            <p:strVal val="0"/>
                                          </p:val>
                                        </p:tav>
                                        <p:tav fmla="" tm="100000">
                                          <p:val>
                                            <p:strVal val="#ppt_w"/>
                                          </p:val>
                                        </p:tav>
                                      </p:tavLst>
                                    </p:anim>
                                    <p:anim calcmode="lin" valueType="num">
                                      <p:cBhvr additive="base">
                                        <p:cTn dur="500"/>
                                        <p:tgtEl>
                                          <p:spTgt spid="315"/>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500"/>
                                        <p:tgtEl>
                                          <p:spTgt spid="332"/>
                                        </p:tgtEl>
                                        <p:attrNameLst>
                                          <p:attrName>ppt_w</p:attrName>
                                        </p:attrNameLst>
                                      </p:cBhvr>
                                      <p:tavLst>
                                        <p:tav fmla="" tm="0">
                                          <p:val>
                                            <p:strVal val="0"/>
                                          </p:val>
                                        </p:tav>
                                        <p:tav fmla="" tm="100000">
                                          <p:val>
                                            <p:strVal val="#ppt_w"/>
                                          </p:val>
                                        </p:tav>
                                      </p:tavLst>
                                    </p:anim>
                                    <p:anim calcmode="lin" valueType="num">
                                      <p:cBhvr additive="base">
                                        <p:cTn dur="500"/>
                                        <p:tgtEl>
                                          <p:spTgt spid="332"/>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318"/>
                                        </p:tgtEl>
                                        <p:attrNameLst>
                                          <p:attrName>style.visibility</p:attrName>
                                        </p:attrNameLst>
                                      </p:cBhvr>
                                      <p:to>
                                        <p:strVal val="visible"/>
                                      </p:to>
                                    </p:set>
                                    <p:anim calcmode="lin" valueType="num">
                                      <p:cBhvr additive="base">
                                        <p:cTn dur="500"/>
                                        <p:tgtEl>
                                          <p:spTgt spid="318"/>
                                        </p:tgtEl>
                                        <p:attrNameLst>
                                          <p:attrName>ppt_w</p:attrName>
                                        </p:attrNameLst>
                                      </p:cBhvr>
                                      <p:tavLst>
                                        <p:tav fmla="" tm="0">
                                          <p:val>
                                            <p:strVal val="0"/>
                                          </p:val>
                                        </p:tav>
                                        <p:tav fmla="" tm="100000">
                                          <p:val>
                                            <p:strVal val="#ppt_w"/>
                                          </p:val>
                                        </p:tav>
                                      </p:tavLst>
                                    </p:anim>
                                    <p:anim calcmode="lin" valueType="num">
                                      <p:cBhvr additive="base">
                                        <p:cTn dur="500"/>
                                        <p:tgtEl>
                                          <p:spTgt spid="31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500"/>
                                        <p:tgtEl>
                                          <p:spTgt spid="329"/>
                                        </p:tgtEl>
                                        <p:attrNameLst>
                                          <p:attrName>ppt_w</p:attrName>
                                        </p:attrNameLst>
                                      </p:cBhvr>
                                      <p:tavLst>
                                        <p:tav fmla="" tm="0">
                                          <p:val>
                                            <p:strVal val="0"/>
                                          </p:val>
                                        </p:tav>
                                        <p:tav fmla="" tm="100000">
                                          <p:val>
                                            <p:strVal val="#ppt_w"/>
                                          </p:val>
                                        </p:tav>
                                      </p:tavLst>
                                    </p:anim>
                                    <p:anim calcmode="lin" valueType="num">
                                      <p:cBhvr additive="base">
                                        <p:cTn dur="500"/>
                                        <p:tgtEl>
                                          <p:spTgt spid="329"/>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321"/>
                                        </p:tgtEl>
                                        <p:attrNameLst>
                                          <p:attrName>style.visibility</p:attrName>
                                        </p:attrNameLst>
                                      </p:cBhvr>
                                      <p:to>
                                        <p:strVal val="visible"/>
                                      </p:to>
                                    </p:set>
                                    <p:anim calcmode="lin" valueType="num">
                                      <p:cBhvr additive="base">
                                        <p:cTn dur="500"/>
                                        <p:tgtEl>
                                          <p:spTgt spid="321"/>
                                        </p:tgtEl>
                                        <p:attrNameLst>
                                          <p:attrName>ppt_w</p:attrName>
                                        </p:attrNameLst>
                                      </p:cBhvr>
                                      <p:tavLst>
                                        <p:tav fmla="" tm="0">
                                          <p:val>
                                            <p:strVal val="0"/>
                                          </p:val>
                                        </p:tav>
                                        <p:tav fmla="" tm="100000">
                                          <p:val>
                                            <p:strVal val="#ppt_w"/>
                                          </p:val>
                                        </p:tav>
                                      </p:tavLst>
                                    </p:anim>
                                    <p:anim calcmode="lin" valueType="num">
                                      <p:cBhvr additive="base">
                                        <p:cTn dur="500"/>
                                        <p:tgtEl>
                                          <p:spTgt spid="32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500"/>
                                        <p:tgtEl>
                                          <p:spTgt spid="331"/>
                                        </p:tgtEl>
                                        <p:attrNameLst>
                                          <p:attrName>ppt_w</p:attrName>
                                        </p:attrNameLst>
                                      </p:cBhvr>
                                      <p:tavLst>
                                        <p:tav fmla="" tm="0">
                                          <p:val>
                                            <p:strVal val="0"/>
                                          </p:val>
                                        </p:tav>
                                        <p:tav fmla="" tm="100000">
                                          <p:val>
                                            <p:strVal val="#ppt_w"/>
                                          </p:val>
                                        </p:tav>
                                      </p:tavLst>
                                    </p:anim>
                                    <p:anim calcmode="lin" valueType="num">
                                      <p:cBhvr additive="base">
                                        <p:cTn dur="500"/>
                                        <p:tgtEl>
                                          <p:spTgt spid="331"/>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23" presetSubtype="16">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500"/>
                                        <p:tgtEl>
                                          <p:spTgt spid="324"/>
                                        </p:tgtEl>
                                        <p:attrNameLst>
                                          <p:attrName>ppt_w</p:attrName>
                                        </p:attrNameLst>
                                      </p:cBhvr>
                                      <p:tavLst>
                                        <p:tav fmla="" tm="0">
                                          <p:val>
                                            <p:strVal val="0"/>
                                          </p:val>
                                        </p:tav>
                                        <p:tav fmla="" tm="100000">
                                          <p:val>
                                            <p:strVal val="#ppt_w"/>
                                          </p:val>
                                        </p:tav>
                                      </p:tavLst>
                                    </p:anim>
                                    <p:anim calcmode="lin" valueType="num">
                                      <p:cBhvr additive="base">
                                        <p:cTn dur="500"/>
                                        <p:tgtEl>
                                          <p:spTgt spid="324"/>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500"/>
                                        <p:tgtEl>
                                          <p:spTgt spid="330"/>
                                        </p:tgtEl>
                                        <p:attrNameLst>
                                          <p:attrName>ppt_w</p:attrName>
                                        </p:attrNameLst>
                                      </p:cBhvr>
                                      <p:tavLst>
                                        <p:tav fmla="" tm="0">
                                          <p:val>
                                            <p:strVal val="0"/>
                                          </p:val>
                                        </p:tav>
                                        <p:tav fmla="" tm="100000">
                                          <p:val>
                                            <p:strVal val="#ppt_w"/>
                                          </p:val>
                                        </p:tav>
                                      </p:tavLst>
                                    </p:anim>
                                    <p:anim calcmode="lin" valueType="num">
                                      <p:cBhvr additive="base">
                                        <p:cTn dur="500"/>
                                        <p:tgtEl>
                                          <p:spTgt spid="330"/>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500"/>
                                        <p:tgtEl>
                                          <p:spTgt spid="327"/>
                                        </p:tgtEl>
                                        <p:attrNameLst>
                                          <p:attrName>ppt_w</p:attrName>
                                        </p:attrNameLst>
                                      </p:cBhvr>
                                      <p:tavLst>
                                        <p:tav fmla="" tm="0">
                                          <p:val>
                                            <p:strVal val="0"/>
                                          </p:val>
                                        </p:tav>
                                        <p:tav fmla="" tm="100000">
                                          <p:val>
                                            <p:strVal val="#ppt_w"/>
                                          </p:val>
                                        </p:tav>
                                      </p:tavLst>
                                    </p:anim>
                                    <p:anim calcmode="lin" valueType="num">
                                      <p:cBhvr additive="base">
                                        <p:cTn dur="500"/>
                                        <p:tgtEl>
                                          <p:spTgt spid="327"/>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pSp>
        <p:nvGrpSpPr>
          <p:cNvPr id="348" name="Google Shape;348;g1061f03abe5_0_0"/>
          <p:cNvGrpSpPr/>
          <p:nvPr/>
        </p:nvGrpSpPr>
        <p:grpSpPr>
          <a:xfrm>
            <a:off x="6272016" y="272669"/>
            <a:ext cx="2871992" cy="3049525"/>
            <a:chOff x="5197476" y="919163"/>
            <a:chExt cx="3573462" cy="3567113"/>
          </a:xfrm>
        </p:grpSpPr>
        <p:sp>
          <p:nvSpPr>
            <p:cNvPr id="349" name="Google Shape;349;g1061f03abe5_0_0"/>
            <p:cNvSpPr/>
            <p:nvPr/>
          </p:nvSpPr>
          <p:spPr>
            <a:xfrm>
              <a:off x="5197476" y="919163"/>
              <a:ext cx="2974976" cy="3567113"/>
            </a:xfrm>
            <a:custGeom>
              <a:rect b="b" l="l" r="r" t="t"/>
              <a:pathLst>
                <a:path extrusionOk="0" h="2050" w="1709">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50" name="Google Shape;350;g1061f03abe5_0_0"/>
            <p:cNvSpPr/>
            <p:nvPr/>
          </p:nvSpPr>
          <p:spPr>
            <a:xfrm>
              <a:off x="5745163" y="1268413"/>
              <a:ext cx="652462" cy="757238"/>
            </a:xfrm>
            <a:custGeom>
              <a:rect b="b" l="l" r="r" t="t"/>
              <a:pathLst>
                <a:path extrusionOk="0" h="435" w="37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51" name="Google Shape;351;g1061f03abe5_0_0"/>
            <p:cNvSpPr/>
            <p:nvPr/>
          </p:nvSpPr>
          <p:spPr>
            <a:xfrm>
              <a:off x="5680075" y="2111376"/>
              <a:ext cx="119100" cy="117600"/>
            </a:xfrm>
            <a:prstGeom prst="ellipse">
              <a:avLst/>
            </a:pr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52" name="Google Shape;352;g1061f03abe5_0_0"/>
            <p:cNvSpPr/>
            <p:nvPr/>
          </p:nvSpPr>
          <p:spPr>
            <a:xfrm>
              <a:off x="6805613" y="1338263"/>
              <a:ext cx="1552575" cy="2374899"/>
            </a:xfrm>
            <a:custGeom>
              <a:rect b="b" l="l" r="r" t="t"/>
              <a:pathLst>
                <a:path extrusionOk="0" h="1365" w="892">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53" name="Google Shape;353;g1061f03abe5_0_0"/>
            <p:cNvSpPr/>
            <p:nvPr/>
          </p:nvSpPr>
          <p:spPr>
            <a:xfrm>
              <a:off x="8472488" y="2051051"/>
              <a:ext cx="298450" cy="119063"/>
            </a:xfrm>
            <a:custGeom>
              <a:rect b="b" l="l" r="r" t="t"/>
              <a:pathLst>
                <a:path extrusionOk="0" h="68" w="171">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54" name="Google Shape;354;g1061f03abe5_0_0"/>
            <p:cNvSpPr/>
            <p:nvPr/>
          </p:nvSpPr>
          <p:spPr>
            <a:xfrm>
              <a:off x="8191500" y="1249363"/>
              <a:ext cx="252412" cy="249238"/>
            </a:xfrm>
            <a:custGeom>
              <a:rect b="b" l="l" r="r" t="t"/>
              <a:pathLst>
                <a:path extrusionOk="0" h="143" w="145">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55" name="Google Shape;355;g1061f03abe5_0_0"/>
            <p:cNvSpPr/>
            <p:nvPr/>
          </p:nvSpPr>
          <p:spPr>
            <a:xfrm>
              <a:off x="7523163" y="922338"/>
              <a:ext cx="117475" cy="298450"/>
            </a:xfrm>
            <a:custGeom>
              <a:rect b="b" l="l" r="r" t="t"/>
              <a:pathLst>
                <a:path extrusionOk="0" h="171" w="68">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56" name="Google Shape;356;g1061f03abe5_0_0"/>
            <p:cNvSpPr/>
            <p:nvPr/>
          </p:nvSpPr>
          <p:spPr>
            <a:xfrm>
              <a:off x="6719888" y="1249363"/>
              <a:ext cx="249237" cy="249238"/>
            </a:xfrm>
            <a:custGeom>
              <a:rect b="b" l="l" r="r" t="t"/>
              <a:pathLst>
                <a:path extrusionOk="0" h="143" w="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57" name="Google Shape;357;g1061f03abe5_0_0"/>
            <p:cNvSpPr/>
            <p:nvPr/>
          </p:nvSpPr>
          <p:spPr>
            <a:xfrm>
              <a:off x="6394450" y="2051051"/>
              <a:ext cx="295275" cy="119063"/>
            </a:xfrm>
            <a:custGeom>
              <a:rect b="b" l="l" r="r" t="t"/>
              <a:pathLst>
                <a:path extrusionOk="0" h="68" w="170">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grpSp>
        <p:nvGrpSpPr>
          <p:cNvPr id="358" name="Google Shape;358;g1061f03abe5_0_0"/>
          <p:cNvGrpSpPr/>
          <p:nvPr/>
        </p:nvGrpSpPr>
        <p:grpSpPr>
          <a:xfrm>
            <a:off x="6547945" y="545744"/>
            <a:ext cx="2185887" cy="2182003"/>
            <a:chOff x="5197476" y="919163"/>
            <a:chExt cx="3573462" cy="3567113"/>
          </a:xfrm>
        </p:grpSpPr>
        <p:sp>
          <p:nvSpPr>
            <p:cNvPr id="359" name="Google Shape;359;g1061f03abe5_0_0"/>
            <p:cNvSpPr/>
            <p:nvPr/>
          </p:nvSpPr>
          <p:spPr>
            <a:xfrm>
              <a:off x="5197476" y="919163"/>
              <a:ext cx="2974976" cy="3567113"/>
            </a:xfrm>
            <a:custGeom>
              <a:rect b="b" l="l" r="r" t="t"/>
              <a:pathLst>
                <a:path extrusionOk="0" h="2050" w="1709">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60" name="Google Shape;360;g1061f03abe5_0_0"/>
            <p:cNvSpPr/>
            <p:nvPr/>
          </p:nvSpPr>
          <p:spPr>
            <a:xfrm>
              <a:off x="5745163" y="1268413"/>
              <a:ext cx="652462" cy="757238"/>
            </a:xfrm>
            <a:custGeom>
              <a:rect b="b" l="l" r="r" t="t"/>
              <a:pathLst>
                <a:path extrusionOk="0" h="435" w="37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61" name="Google Shape;361;g1061f03abe5_0_0"/>
            <p:cNvSpPr/>
            <p:nvPr/>
          </p:nvSpPr>
          <p:spPr>
            <a:xfrm>
              <a:off x="5680075" y="2111376"/>
              <a:ext cx="119100" cy="11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62" name="Google Shape;362;g1061f03abe5_0_0"/>
            <p:cNvSpPr/>
            <p:nvPr/>
          </p:nvSpPr>
          <p:spPr>
            <a:xfrm>
              <a:off x="6805613" y="1338263"/>
              <a:ext cx="1552575" cy="2374899"/>
            </a:xfrm>
            <a:custGeom>
              <a:rect b="b" l="l" r="r" t="t"/>
              <a:pathLst>
                <a:path extrusionOk="0" h="1365" w="892">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63" name="Google Shape;363;g1061f03abe5_0_0"/>
            <p:cNvSpPr/>
            <p:nvPr/>
          </p:nvSpPr>
          <p:spPr>
            <a:xfrm>
              <a:off x="8472488" y="2051051"/>
              <a:ext cx="298450" cy="119063"/>
            </a:xfrm>
            <a:custGeom>
              <a:rect b="b" l="l" r="r" t="t"/>
              <a:pathLst>
                <a:path extrusionOk="0" h="68" w="171">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64" name="Google Shape;364;g1061f03abe5_0_0"/>
            <p:cNvSpPr/>
            <p:nvPr/>
          </p:nvSpPr>
          <p:spPr>
            <a:xfrm>
              <a:off x="8191500" y="1249363"/>
              <a:ext cx="252412" cy="249238"/>
            </a:xfrm>
            <a:custGeom>
              <a:rect b="b" l="l" r="r" t="t"/>
              <a:pathLst>
                <a:path extrusionOk="0" h="143" w="145">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65" name="Google Shape;365;g1061f03abe5_0_0"/>
            <p:cNvSpPr/>
            <p:nvPr/>
          </p:nvSpPr>
          <p:spPr>
            <a:xfrm>
              <a:off x="7523163" y="922338"/>
              <a:ext cx="117475" cy="298450"/>
            </a:xfrm>
            <a:custGeom>
              <a:rect b="b" l="l" r="r" t="t"/>
              <a:pathLst>
                <a:path extrusionOk="0" h="171" w="68">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66" name="Google Shape;366;g1061f03abe5_0_0"/>
            <p:cNvSpPr/>
            <p:nvPr/>
          </p:nvSpPr>
          <p:spPr>
            <a:xfrm>
              <a:off x="6719888" y="1249363"/>
              <a:ext cx="249237" cy="249238"/>
            </a:xfrm>
            <a:custGeom>
              <a:rect b="b" l="l" r="r" t="t"/>
              <a:pathLst>
                <a:path extrusionOk="0" h="143" w="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67" name="Google Shape;367;g1061f03abe5_0_0"/>
            <p:cNvSpPr/>
            <p:nvPr/>
          </p:nvSpPr>
          <p:spPr>
            <a:xfrm>
              <a:off x="6394450" y="2051051"/>
              <a:ext cx="295275" cy="119063"/>
            </a:xfrm>
            <a:custGeom>
              <a:rect b="b" l="l" r="r" t="t"/>
              <a:pathLst>
                <a:path extrusionOk="0" h="68" w="170">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sp>
        <p:nvSpPr>
          <p:cNvPr id="368" name="Google Shape;368;g1061f03abe5_0_0"/>
          <p:cNvSpPr txBox="1"/>
          <p:nvPr/>
        </p:nvSpPr>
        <p:spPr>
          <a:xfrm>
            <a:off x="148725" y="272675"/>
            <a:ext cx="7138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t>Our FL Model</a:t>
            </a:r>
            <a:endParaRPr b="1" sz="2800"/>
          </a:p>
        </p:txBody>
      </p:sp>
      <p:sp>
        <p:nvSpPr>
          <p:cNvPr id="369" name="Google Shape;369;g1061f03abe5_0_0"/>
          <p:cNvSpPr txBox="1"/>
          <p:nvPr/>
        </p:nvSpPr>
        <p:spPr>
          <a:xfrm>
            <a:off x="0" y="1041100"/>
            <a:ext cx="5998800" cy="25491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US" sz="1200">
                <a:highlight>
                  <a:srgbClr val="FFFFFF"/>
                </a:highlight>
              </a:rPr>
              <a:t>We will apply the modified FedAvg with momentum, which is implemented on clients that are connected by an undirected graph.</a:t>
            </a:r>
            <a:endParaRPr sz="1200">
              <a:highlight>
                <a:srgbClr val="FFFFFF"/>
              </a:highlight>
            </a:endParaRPr>
          </a:p>
          <a:p>
            <a:pPr indent="-311150" lvl="0" marL="457200" rtl="0" algn="l">
              <a:lnSpc>
                <a:spcPct val="115000"/>
              </a:lnSpc>
              <a:spcBef>
                <a:spcPts val="0"/>
              </a:spcBef>
              <a:spcAft>
                <a:spcPts val="0"/>
              </a:spcAft>
              <a:buSzPts val="1300"/>
              <a:buChar char="●"/>
            </a:pPr>
            <a:r>
              <a:rPr lang="en-US" sz="1200">
                <a:highlight>
                  <a:srgbClr val="FFFFFF"/>
                </a:highlight>
              </a:rPr>
              <a:t>It will be based on stochastic gradient descent. To further reduce the communication cost, we also consider the quantized FedAvg. We prove convergence of the (quantized) FedAvg under trivial assumptions; the convergence rate can be improved when the loss function satisfies the PŁ property. Finally, we numerically verify the efficacy of FedAvg.</a:t>
            </a:r>
            <a:endParaRPr sz="1200">
              <a:highlight>
                <a:srgbClr val="FFFFFF"/>
              </a:highlight>
            </a:endParaRPr>
          </a:p>
          <a:p>
            <a:pPr indent="-304800" lvl="0" marL="457200" rtl="0" algn="l">
              <a:lnSpc>
                <a:spcPct val="115000"/>
              </a:lnSpc>
              <a:spcBef>
                <a:spcPts val="0"/>
              </a:spcBef>
              <a:spcAft>
                <a:spcPts val="0"/>
              </a:spcAft>
              <a:buSzPts val="1200"/>
              <a:buChar char="●"/>
            </a:pPr>
            <a:r>
              <a:rPr lang="en-US" sz="1200">
                <a:highlight>
                  <a:srgbClr val="FFFFFF"/>
                </a:highlight>
              </a:rPr>
              <a:t>Modified FedAvg will improve the convergence rate , accuracy and security.</a:t>
            </a:r>
            <a:endParaRPr sz="1200"/>
          </a:p>
          <a:p>
            <a:pPr indent="-304800" lvl="0" marL="457200" rtl="0" algn="l">
              <a:lnSpc>
                <a:spcPct val="115000"/>
              </a:lnSpc>
              <a:spcBef>
                <a:spcPts val="0"/>
              </a:spcBef>
              <a:spcAft>
                <a:spcPts val="0"/>
              </a:spcAft>
              <a:buSzPts val="1200"/>
              <a:buChar char="●"/>
            </a:pPr>
            <a:r>
              <a:rPr lang="en-US" sz="1200">
                <a:solidFill>
                  <a:srgbClr val="292929"/>
                </a:solidFill>
                <a:highlight>
                  <a:srgbClr val="FFFFFF"/>
                </a:highlight>
              </a:rPr>
              <a:t>Here’s the federated averaging equation we are using, it comes one of the pioneering works on federated learning:</a:t>
            </a:r>
            <a:endParaRPr sz="1200">
              <a:solidFill>
                <a:srgbClr val="292929"/>
              </a:solidFill>
              <a:highlight>
                <a:srgbClr val="FFFFFF"/>
              </a:highlight>
            </a:endParaRPr>
          </a:p>
          <a:p>
            <a:pPr indent="0" lvl="0" marL="457200" rtl="0" algn="l">
              <a:lnSpc>
                <a:spcPct val="115000"/>
              </a:lnSpc>
              <a:spcBef>
                <a:spcPts val="0"/>
              </a:spcBef>
              <a:spcAft>
                <a:spcPts val="0"/>
              </a:spcAft>
              <a:buNone/>
            </a:pPr>
            <a:r>
              <a:t/>
            </a:r>
            <a:endParaRPr sz="1100">
              <a:highlight>
                <a:srgbClr val="FFFFFF"/>
              </a:highlight>
            </a:endParaRPr>
          </a:p>
        </p:txBody>
      </p:sp>
      <p:pic>
        <p:nvPicPr>
          <p:cNvPr id="370" name="Google Shape;370;g1061f03abe5_0_0"/>
          <p:cNvPicPr preferRelativeResize="0"/>
          <p:nvPr/>
        </p:nvPicPr>
        <p:blipFill>
          <a:blip r:embed="rId3">
            <a:alphaModFix/>
          </a:blip>
          <a:stretch>
            <a:fillRect/>
          </a:stretch>
        </p:blipFill>
        <p:spPr>
          <a:xfrm>
            <a:off x="218050" y="3322200"/>
            <a:ext cx="5943600" cy="1581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10324a22d3d_0_16"/>
          <p:cNvSpPr txBox="1"/>
          <p:nvPr/>
        </p:nvSpPr>
        <p:spPr>
          <a:xfrm>
            <a:off x="313725" y="131325"/>
            <a:ext cx="4258200" cy="4843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750">
                <a:solidFill>
                  <a:srgbClr val="008000"/>
                </a:solidFill>
                <a:highlight>
                  <a:srgbClr val="FFFFFE"/>
                </a:highlight>
                <a:latin typeface="Courier New"/>
                <a:ea typeface="Courier New"/>
                <a:cs typeface="Courier New"/>
                <a:sym typeface="Courier New"/>
              </a:rPr>
              <a:t>#initialize global model</a:t>
            </a:r>
            <a:endParaRPr sz="7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smlp_global = SimpleMLP()</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global_model = smlp_global.build(</a:t>
            </a:r>
            <a:r>
              <a:rPr lang="en-US" sz="750">
                <a:solidFill>
                  <a:srgbClr val="09885A"/>
                </a:solidFill>
                <a:highlight>
                  <a:srgbClr val="FFFFFE"/>
                </a:highlight>
                <a:latin typeface="Courier New"/>
                <a:ea typeface="Courier New"/>
                <a:cs typeface="Courier New"/>
                <a:sym typeface="Courier New"/>
              </a:rPr>
              <a:t>784</a:t>
            </a:r>
            <a:r>
              <a:rPr lang="en-US" sz="750">
                <a:highlight>
                  <a:srgbClr val="FFFFFE"/>
                </a:highlight>
                <a:latin typeface="Courier New"/>
                <a:ea typeface="Courier New"/>
                <a:cs typeface="Courier New"/>
                <a:sym typeface="Courier New"/>
              </a:rPr>
              <a:t>, </a:t>
            </a:r>
            <a:r>
              <a:rPr lang="en-US" sz="750">
                <a:solidFill>
                  <a:srgbClr val="09885A"/>
                </a:solidFill>
                <a:highlight>
                  <a:srgbClr val="FFFFFE"/>
                </a:highlight>
                <a:latin typeface="Courier New"/>
                <a:ea typeface="Courier New"/>
                <a:cs typeface="Courier New"/>
                <a:sym typeface="Courier New"/>
              </a:rPr>
              <a:t>10</a:t>
            </a:r>
            <a:r>
              <a:rPr lang="en-US"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solidFill>
                  <a:srgbClr val="008000"/>
                </a:solidFill>
                <a:highlight>
                  <a:srgbClr val="FFFFFE"/>
                </a:highlight>
                <a:latin typeface="Courier New"/>
                <a:ea typeface="Courier New"/>
                <a:cs typeface="Courier New"/>
                <a:sym typeface="Courier New"/>
              </a:rPr>
              <a:t>#commence global training loop</a:t>
            </a:r>
            <a:endParaRPr sz="7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solidFill>
                  <a:srgbClr val="AF00DB"/>
                </a:solidFill>
                <a:highlight>
                  <a:srgbClr val="FFFFFE"/>
                </a:highlight>
                <a:latin typeface="Courier New"/>
                <a:ea typeface="Courier New"/>
                <a:cs typeface="Courier New"/>
                <a:sym typeface="Courier New"/>
              </a:rPr>
              <a:t>for</a:t>
            </a:r>
            <a:r>
              <a:rPr lang="en-US" sz="750">
                <a:highlight>
                  <a:srgbClr val="FFFFFE"/>
                </a:highlight>
                <a:latin typeface="Courier New"/>
                <a:ea typeface="Courier New"/>
                <a:cs typeface="Courier New"/>
                <a:sym typeface="Courier New"/>
              </a:rPr>
              <a:t> comm_round </a:t>
            </a:r>
            <a:r>
              <a:rPr lang="en-US" sz="750">
                <a:solidFill>
                  <a:srgbClr val="0000FF"/>
                </a:solidFill>
                <a:highlight>
                  <a:srgbClr val="FFFFFE"/>
                </a:highlight>
                <a:latin typeface="Courier New"/>
                <a:ea typeface="Courier New"/>
                <a:cs typeface="Courier New"/>
                <a:sym typeface="Courier New"/>
              </a:rPr>
              <a:t>in</a:t>
            </a:r>
            <a:r>
              <a:rPr lang="en-US" sz="750">
                <a:highlight>
                  <a:srgbClr val="FFFFFE"/>
                </a:highlight>
                <a:latin typeface="Courier New"/>
                <a:ea typeface="Courier New"/>
                <a:cs typeface="Courier New"/>
                <a:sym typeface="Courier New"/>
              </a:rPr>
              <a:t> </a:t>
            </a:r>
            <a:r>
              <a:rPr lang="en-US" sz="750">
                <a:solidFill>
                  <a:srgbClr val="795E26"/>
                </a:solidFill>
                <a:highlight>
                  <a:srgbClr val="FFFFFE"/>
                </a:highlight>
                <a:latin typeface="Courier New"/>
                <a:ea typeface="Courier New"/>
                <a:cs typeface="Courier New"/>
                <a:sym typeface="Courier New"/>
              </a:rPr>
              <a:t>range</a:t>
            </a:r>
            <a:r>
              <a:rPr lang="en-US" sz="750">
                <a:highlight>
                  <a:srgbClr val="FFFFFE"/>
                </a:highlight>
                <a:latin typeface="Courier New"/>
                <a:ea typeface="Courier New"/>
                <a:cs typeface="Courier New"/>
                <a:sym typeface="Courier New"/>
              </a:rPr>
              <a:t>(comms_round):</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008000"/>
                </a:solidFill>
                <a:highlight>
                  <a:srgbClr val="FFFFFE"/>
                </a:highlight>
                <a:latin typeface="Courier New"/>
                <a:ea typeface="Courier New"/>
                <a:cs typeface="Courier New"/>
                <a:sym typeface="Courier New"/>
              </a:rPr>
              <a:t># get the global model's weights - will serve as the initial weights for all local models</a:t>
            </a:r>
            <a:endParaRPr sz="7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global_weights = global_model.get_weights()</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008000"/>
                </a:solidFill>
                <a:highlight>
                  <a:srgbClr val="FFFFFE"/>
                </a:highlight>
                <a:latin typeface="Courier New"/>
                <a:ea typeface="Courier New"/>
                <a:cs typeface="Courier New"/>
                <a:sym typeface="Courier New"/>
              </a:rPr>
              <a:t>#initial list to collect local model weights after scalling</a:t>
            </a:r>
            <a:endParaRPr sz="7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scaled_local_weight_list = </a:t>
            </a:r>
            <a:r>
              <a:rPr lang="en-US" sz="750">
                <a:solidFill>
                  <a:srgbClr val="267F99"/>
                </a:solidFill>
                <a:highlight>
                  <a:srgbClr val="FFFFFE"/>
                </a:highlight>
                <a:latin typeface="Courier New"/>
                <a:ea typeface="Courier New"/>
                <a:cs typeface="Courier New"/>
                <a:sym typeface="Courier New"/>
              </a:rPr>
              <a:t>list</a:t>
            </a:r>
            <a:r>
              <a:rPr lang="en-US"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008000"/>
                </a:solidFill>
                <a:highlight>
                  <a:srgbClr val="FFFFFE"/>
                </a:highlight>
                <a:latin typeface="Courier New"/>
                <a:ea typeface="Courier New"/>
                <a:cs typeface="Courier New"/>
                <a:sym typeface="Courier New"/>
              </a:rPr>
              <a:t>#randomize client data - using keys</a:t>
            </a:r>
            <a:endParaRPr sz="7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client_names= </a:t>
            </a:r>
            <a:r>
              <a:rPr lang="en-US" sz="750">
                <a:solidFill>
                  <a:srgbClr val="267F99"/>
                </a:solidFill>
                <a:highlight>
                  <a:srgbClr val="FFFFFE"/>
                </a:highlight>
                <a:latin typeface="Courier New"/>
                <a:ea typeface="Courier New"/>
                <a:cs typeface="Courier New"/>
                <a:sym typeface="Courier New"/>
              </a:rPr>
              <a:t>list</a:t>
            </a:r>
            <a:r>
              <a:rPr lang="en-US" sz="750">
                <a:highlight>
                  <a:srgbClr val="FFFFFE"/>
                </a:highlight>
                <a:latin typeface="Courier New"/>
                <a:ea typeface="Courier New"/>
                <a:cs typeface="Courier New"/>
                <a:sym typeface="Courier New"/>
              </a:rPr>
              <a:t>(clients_batched.keys())</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random.shuffle(client_names)</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008000"/>
                </a:solidFill>
                <a:highlight>
                  <a:srgbClr val="FFFFFE"/>
                </a:highlight>
                <a:latin typeface="Courier New"/>
                <a:ea typeface="Courier New"/>
                <a:cs typeface="Courier New"/>
                <a:sym typeface="Courier New"/>
              </a:rPr>
              <a:t>#loop through each client and create new local model</a:t>
            </a:r>
            <a:endParaRPr sz="7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AF00DB"/>
                </a:solidFill>
                <a:highlight>
                  <a:srgbClr val="FFFFFE"/>
                </a:highlight>
                <a:latin typeface="Courier New"/>
                <a:ea typeface="Courier New"/>
                <a:cs typeface="Courier New"/>
                <a:sym typeface="Courier New"/>
              </a:rPr>
              <a:t>for</a:t>
            </a:r>
            <a:r>
              <a:rPr lang="en-US" sz="750">
                <a:highlight>
                  <a:srgbClr val="FFFFFE"/>
                </a:highlight>
                <a:latin typeface="Courier New"/>
                <a:ea typeface="Courier New"/>
                <a:cs typeface="Courier New"/>
                <a:sym typeface="Courier New"/>
              </a:rPr>
              <a:t> client </a:t>
            </a:r>
            <a:r>
              <a:rPr lang="en-US" sz="750">
                <a:solidFill>
                  <a:srgbClr val="0000FF"/>
                </a:solidFill>
                <a:highlight>
                  <a:srgbClr val="FFFFFE"/>
                </a:highlight>
                <a:latin typeface="Courier New"/>
                <a:ea typeface="Courier New"/>
                <a:cs typeface="Courier New"/>
                <a:sym typeface="Courier New"/>
              </a:rPr>
              <a:t>in</a:t>
            </a:r>
            <a:r>
              <a:rPr lang="en-US" sz="750">
                <a:highlight>
                  <a:srgbClr val="FFFFFE"/>
                </a:highlight>
                <a:latin typeface="Courier New"/>
                <a:ea typeface="Courier New"/>
                <a:cs typeface="Courier New"/>
                <a:sym typeface="Courier New"/>
              </a:rPr>
              <a:t> client_names:</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smlp_local = SimpleMLP()</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local_model = smlp_local.build(</a:t>
            </a:r>
            <a:r>
              <a:rPr lang="en-US" sz="750">
                <a:solidFill>
                  <a:srgbClr val="09885A"/>
                </a:solidFill>
                <a:highlight>
                  <a:srgbClr val="FFFFFE"/>
                </a:highlight>
                <a:latin typeface="Courier New"/>
                <a:ea typeface="Courier New"/>
                <a:cs typeface="Courier New"/>
                <a:sym typeface="Courier New"/>
              </a:rPr>
              <a:t>784</a:t>
            </a:r>
            <a:r>
              <a:rPr lang="en-US" sz="750">
                <a:highlight>
                  <a:srgbClr val="FFFFFE"/>
                </a:highlight>
                <a:latin typeface="Courier New"/>
                <a:ea typeface="Courier New"/>
                <a:cs typeface="Courier New"/>
                <a:sym typeface="Courier New"/>
              </a:rPr>
              <a:t>, </a:t>
            </a:r>
            <a:r>
              <a:rPr lang="en-US" sz="750">
                <a:solidFill>
                  <a:srgbClr val="09885A"/>
                </a:solidFill>
                <a:highlight>
                  <a:srgbClr val="FFFFFE"/>
                </a:highlight>
                <a:latin typeface="Courier New"/>
                <a:ea typeface="Courier New"/>
                <a:cs typeface="Courier New"/>
                <a:sym typeface="Courier New"/>
              </a:rPr>
              <a:t>10</a:t>
            </a:r>
            <a:r>
              <a:rPr lang="en-US"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l</a:t>
            </a:r>
            <a:r>
              <a:rPr lang="en-US" sz="750">
                <a:highlight>
                  <a:srgbClr val="FFFFFE"/>
                </a:highlight>
                <a:latin typeface="Courier New"/>
                <a:ea typeface="Courier New"/>
                <a:cs typeface="Courier New"/>
                <a:sym typeface="Courier New"/>
              </a:rPr>
              <a:t>ocal_model.</a:t>
            </a:r>
            <a:r>
              <a:rPr lang="en-US" sz="750">
                <a:solidFill>
                  <a:srgbClr val="795E26"/>
                </a:solidFill>
                <a:highlight>
                  <a:srgbClr val="FFFFFE"/>
                </a:highlight>
                <a:latin typeface="Courier New"/>
                <a:ea typeface="Courier New"/>
                <a:cs typeface="Courier New"/>
                <a:sym typeface="Courier New"/>
              </a:rPr>
              <a:t>compile</a:t>
            </a:r>
            <a:r>
              <a:rPr lang="en-US" sz="750">
                <a:highlight>
                  <a:srgbClr val="FFFFFE"/>
                </a:highlight>
                <a:latin typeface="Courier New"/>
                <a:ea typeface="Courier New"/>
                <a:cs typeface="Courier New"/>
                <a:sym typeface="Courier New"/>
              </a:rPr>
              <a:t>(loss=loss,optimizer=optimizer,</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metrics=metrics)</a:t>
            </a:r>
            <a:r>
              <a:rPr lang="en-US" sz="750">
                <a:highlight>
                  <a:srgbClr val="FFFFFE"/>
                </a:highlight>
                <a:latin typeface="Courier New"/>
                <a:ea typeface="Courier New"/>
                <a:cs typeface="Courier New"/>
                <a:sym typeface="Courier New"/>
              </a:rPr>
              <a:t> </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008000"/>
                </a:solidFill>
                <a:highlight>
                  <a:srgbClr val="FFFFFE"/>
                </a:highlight>
                <a:latin typeface="Courier New"/>
                <a:ea typeface="Courier New"/>
                <a:cs typeface="Courier New"/>
                <a:sym typeface="Courier New"/>
              </a:rPr>
              <a:t>#set local model weight to the weight of the global model</a:t>
            </a:r>
            <a:endParaRPr sz="7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local_model.set_weights(global_weights)</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008000"/>
                </a:solidFill>
                <a:highlight>
                  <a:srgbClr val="FFFFFE"/>
                </a:highlight>
                <a:latin typeface="Courier New"/>
                <a:ea typeface="Courier New"/>
                <a:cs typeface="Courier New"/>
                <a:sym typeface="Courier New"/>
              </a:rPr>
              <a:t>#fit local model with client's data</a:t>
            </a:r>
            <a:endParaRPr sz="7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local_model.fit(clients_batched[client], epochs=</a:t>
            </a:r>
            <a:r>
              <a:rPr lang="en-US" sz="750">
                <a:solidFill>
                  <a:srgbClr val="09885A"/>
                </a:solidFill>
                <a:highlight>
                  <a:srgbClr val="FFFFFE"/>
                </a:highlight>
                <a:latin typeface="Courier New"/>
                <a:ea typeface="Courier New"/>
                <a:cs typeface="Courier New"/>
                <a:sym typeface="Courier New"/>
              </a:rPr>
              <a:t>1</a:t>
            </a:r>
            <a:r>
              <a:rPr lang="en-US" sz="750">
                <a:highlight>
                  <a:srgbClr val="FFFFFE"/>
                </a:highlight>
                <a:latin typeface="Courier New"/>
                <a:ea typeface="Courier New"/>
                <a:cs typeface="Courier New"/>
                <a:sym typeface="Courier New"/>
              </a:rPr>
              <a:t>, verbose=</a:t>
            </a:r>
            <a:r>
              <a:rPr lang="en-US" sz="750">
                <a:solidFill>
                  <a:srgbClr val="09885A"/>
                </a:solidFill>
                <a:highlight>
                  <a:srgbClr val="FFFFFE"/>
                </a:highlight>
                <a:latin typeface="Courier New"/>
                <a:ea typeface="Courier New"/>
                <a:cs typeface="Courier New"/>
                <a:sym typeface="Courier New"/>
              </a:rPr>
              <a:t>0</a:t>
            </a:r>
            <a:r>
              <a:rPr lang="en-US"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008000"/>
                </a:solidFill>
                <a:highlight>
                  <a:srgbClr val="FFFFFE"/>
                </a:highlight>
                <a:latin typeface="Courier New"/>
                <a:ea typeface="Courier New"/>
                <a:cs typeface="Courier New"/>
                <a:sym typeface="Courier New"/>
              </a:rPr>
              <a:t>#scale the model weights and add to list</a:t>
            </a:r>
            <a:endParaRPr sz="7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scaling_factor = weight_scalling_factor(clients_batched, client)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scaled_weights = scale_model_weights(local_model.get_weights(),    </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scaling_factor)</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scaled_local_weight_list.append(scaled_weights)</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008000"/>
                </a:solidFill>
                <a:highlight>
                  <a:srgbClr val="FFFFFE"/>
                </a:highlight>
                <a:latin typeface="Courier New"/>
                <a:ea typeface="Courier New"/>
                <a:cs typeface="Courier New"/>
                <a:sym typeface="Courier New"/>
              </a:rPr>
              <a:t>#clear session to free memory after each communication round</a:t>
            </a:r>
            <a:endParaRPr sz="7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K.clear_session()</a:t>
            </a:r>
            <a:endParaRPr sz="1100"/>
          </a:p>
        </p:txBody>
      </p:sp>
      <p:sp>
        <p:nvSpPr>
          <p:cNvPr id="377" name="Google Shape;377;g10324a22d3d_0_16"/>
          <p:cNvSpPr txBox="1"/>
          <p:nvPr>
            <p:ph type="title"/>
          </p:nvPr>
        </p:nvSpPr>
        <p:spPr>
          <a:xfrm>
            <a:off x="5012175" y="282600"/>
            <a:ext cx="3744300" cy="409500"/>
          </a:xfrm>
          <a:prstGeom prst="rect">
            <a:avLst/>
          </a:prstGeom>
          <a:noFill/>
          <a:ln>
            <a:noFill/>
          </a:ln>
        </p:spPr>
        <p:txBody>
          <a:bodyPr anchorCtr="0" anchor="ctr" bIns="0" lIns="0" spcFirstLastPara="1" rIns="0" wrap="square" tIns="0">
            <a:normAutofit fontScale="90000"/>
          </a:bodyPr>
          <a:lstStyle/>
          <a:p>
            <a:pPr indent="0" lvl="0" marL="0" rtl="0" algn="l">
              <a:lnSpc>
                <a:spcPct val="100000"/>
              </a:lnSpc>
              <a:spcBef>
                <a:spcPts val="0"/>
              </a:spcBef>
              <a:spcAft>
                <a:spcPts val="0"/>
              </a:spcAft>
              <a:buClr>
                <a:srgbClr val="5B5B5B"/>
              </a:buClr>
              <a:buSzPct val="100000"/>
              <a:buFont typeface="Roboto"/>
              <a:buNone/>
            </a:pPr>
            <a:r>
              <a:rPr lang="en-US"/>
              <a:t>Federated Learning Code</a:t>
            </a:r>
            <a:endParaRPr/>
          </a:p>
        </p:txBody>
      </p:sp>
      <p:cxnSp>
        <p:nvCxnSpPr>
          <p:cNvPr id="378" name="Google Shape;378;g10324a22d3d_0_16"/>
          <p:cNvCxnSpPr/>
          <p:nvPr/>
        </p:nvCxnSpPr>
        <p:spPr>
          <a:xfrm flipH="1">
            <a:off x="4716588" y="654950"/>
            <a:ext cx="15600" cy="3802800"/>
          </a:xfrm>
          <a:prstGeom prst="straightConnector1">
            <a:avLst/>
          </a:prstGeom>
          <a:noFill/>
          <a:ln cap="flat" cmpd="sng" w="9525">
            <a:solidFill>
              <a:schemeClr val="dk2"/>
            </a:solidFill>
            <a:prstDash val="solid"/>
            <a:round/>
            <a:headEnd len="med" w="med" type="none"/>
            <a:tailEnd len="med" w="med" type="none"/>
          </a:ln>
        </p:spPr>
      </p:cxnSp>
      <p:sp>
        <p:nvSpPr>
          <p:cNvPr id="379" name="Google Shape;379;g10324a22d3d_0_16"/>
          <p:cNvSpPr txBox="1"/>
          <p:nvPr/>
        </p:nvSpPr>
        <p:spPr>
          <a:xfrm>
            <a:off x="4924625" y="817125"/>
            <a:ext cx="4041900" cy="2606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008000"/>
                </a:solidFill>
                <a:highlight>
                  <a:srgbClr val="FFFFFE"/>
                </a:highlight>
                <a:latin typeface="Courier New"/>
                <a:ea typeface="Courier New"/>
                <a:cs typeface="Courier New"/>
                <a:sym typeface="Courier New"/>
              </a:rPr>
              <a:t>#to get the average over all the local model, we simply take the sum of the scaled weights</a:t>
            </a:r>
            <a:endParaRPr sz="7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average_weights = sum_scaled_weights(scaled_local_weight_list)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008000"/>
                </a:solidFill>
                <a:highlight>
                  <a:srgbClr val="FFFFFE"/>
                </a:highlight>
                <a:latin typeface="Courier New"/>
                <a:ea typeface="Courier New"/>
                <a:cs typeface="Courier New"/>
                <a:sym typeface="Courier New"/>
              </a:rPr>
              <a:t>#update global model</a:t>
            </a:r>
            <a:endParaRPr sz="7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global_model.set_weights(average_weights)</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008000"/>
                </a:solidFill>
                <a:highlight>
                  <a:srgbClr val="FFFFFE"/>
                </a:highlight>
                <a:latin typeface="Courier New"/>
                <a:ea typeface="Courier New"/>
                <a:cs typeface="Courier New"/>
                <a:sym typeface="Courier New"/>
              </a:rPr>
              <a:t>#test global model and print out metrics after each communications round</a:t>
            </a:r>
            <a:endParaRPr sz="7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AF00DB"/>
                </a:solidFill>
                <a:highlight>
                  <a:srgbClr val="FFFFFE"/>
                </a:highlight>
                <a:latin typeface="Courier New"/>
                <a:ea typeface="Courier New"/>
                <a:cs typeface="Courier New"/>
                <a:sym typeface="Courier New"/>
              </a:rPr>
              <a:t>for</a:t>
            </a:r>
            <a:r>
              <a:rPr lang="en-US" sz="750">
                <a:highlight>
                  <a:srgbClr val="FFFFFE"/>
                </a:highlight>
                <a:latin typeface="Courier New"/>
                <a:ea typeface="Courier New"/>
                <a:cs typeface="Courier New"/>
                <a:sym typeface="Courier New"/>
              </a:rPr>
              <a:t>(X_test, Y_test) </a:t>
            </a:r>
            <a:r>
              <a:rPr lang="en-US" sz="750">
                <a:solidFill>
                  <a:srgbClr val="0000FF"/>
                </a:solidFill>
                <a:highlight>
                  <a:srgbClr val="FFFFFE"/>
                </a:highlight>
                <a:latin typeface="Courier New"/>
                <a:ea typeface="Courier New"/>
                <a:cs typeface="Courier New"/>
                <a:sym typeface="Courier New"/>
              </a:rPr>
              <a:t>in</a:t>
            </a:r>
            <a:r>
              <a:rPr lang="en-US" sz="750">
                <a:highlight>
                  <a:srgbClr val="FFFFFE"/>
                </a:highlight>
                <a:latin typeface="Courier New"/>
                <a:ea typeface="Courier New"/>
                <a:cs typeface="Courier New"/>
                <a:sym typeface="Courier New"/>
              </a:rPr>
              <a:t> test_batched:</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global_acc, global_loss = test_model(X_test, Y_test, global_model, comm_round)</a:t>
            </a:r>
            <a:endParaRPr sz="7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05dfd9dcc2_0_31"/>
          <p:cNvSpPr txBox="1"/>
          <p:nvPr>
            <p:ph type="title"/>
          </p:nvPr>
        </p:nvSpPr>
        <p:spPr>
          <a:xfrm>
            <a:off x="387819" y="282611"/>
            <a:ext cx="8368500" cy="409500"/>
          </a:xfrm>
          <a:prstGeom prst="rect">
            <a:avLst/>
          </a:prstGeom>
          <a:noFill/>
          <a:ln>
            <a:noFill/>
          </a:ln>
        </p:spPr>
        <p:txBody>
          <a:bodyPr anchorCtr="0" anchor="ctr" bIns="0" lIns="0" spcFirstLastPara="1" rIns="0" wrap="square" tIns="0">
            <a:normAutofit fontScale="90000"/>
          </a:bodyPr>
          <a:lstStyle/>
          <a:p>
            <a:pPr indent="0" lvl="0" marL="0" rtl="0" algn="l">
              <a:lnSpc>
                <a:spcPct val="100000"/>
              </a:lnSpc>
              <a:spcBef>
                <a:spcPts val="0"/>
              </a:spcBef>
              <a:spcAft>
                <a:spcPts val="0"/>
              </a:spcAft>
              <a:buClr>
                <a:srgbClr val="5B5B5B"/>
              </a:buClr>
              <a:buSzPct val="100000"/>
              <a:buFont typeface="Roboto"/>
              <a:buNone/>
            </a:pPr>
            <a:r>
              <a:rPr lang="en-US"/>
              <a:t>Distributed Learning Algorithm</a:t>
            </a:r>
            <a:endParaRPr/>
          </a:p>
        </p:txBody>
      </p:sp>
      <p:sp>
        <p:nvSpPr>
          <p:cNvPr id="385" name="Google Shape;385;g105dfd9dcc2_0_31"/>
          <p:cNvSpPr/>
          <p:nvPr/>
        </p:nvSpPr>
        <p:spPr>
          <a:xfrm>
            <a:off x="5411152" y="1168648"/>
            <a:ext cx="3328988" cy="3328988"/>
          </a:xfrm>
          <a:custGeom>
            <a:rect b="b" l="l" r="r" t="t"/>
            <a:pathLst>
              <a:path extrusionOk="0" h="2048" w="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86" name="Google Shape;386;g105dfd9dcc2_0_31"/>
          <p:cNvSpPr/>
          <p:nvPr/>
        </p:nvSpPr>
        <p:spPr>
          <a:xfrm>
            <a:off x="6085522" y="1843018"/>
            <a:ext cx="1980247" cy="1980247"/>
          </a:xfrm>
          <a:custGeom>
            <a:rect b="b" l="l" r="r" t="t"/>
            <a:pathLst>
              <a:path extrusionOk="0" h="2048" w="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87" name="Google Shape;387;g105dfd9dcc2_0_31"/>
          <p:cNvSpPr txBox="1"/>
          <p:nvPr/>
        </p:nvSpPr>
        <p:spPr>
          <a:xfrm>
            <a:off x="430450" y="613200"/>
            <a:ext cx="5347800" cy="4530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750">
                <a:solidFill>
                  <a:srgbClr val="0000FF"/>
                </a:solidFill>
                <a:highlight>
                  <a:srgbClr val="FFFFFE"/>
                </a:highlight>
                <a:latin typeface="Courier New"/>
                <a:ea typeface="Courier New"/>
                <a:cs typeface="Courier New"/>
                <a:sym typeface="Courier New"/>
              </a:rPr>
              <a:t>def</a:t>
            </a:r>
            <a:r>
              <a:rPr lang="en-US" sz="750">
                <a:highlight>
                  <a:srgbClr val="FFFFFE"/>
                </a:highlight>
                <a:latin typeface="Courier New"/>
                <a:ea typeface="Courier New"/>
                <a:cs typeface="Courier New"/>
                <a:sym typeface="Courier New"/>
              </a:rPr>
              <a:t> </a:t>
            </a:r>
            <a:r>
              <a:rPr lang="en-US" sz="750">
                <a:solidFill>
                  <a:srgbClr val="795E26"/>
                </a:solidFill>
                <a:highlight>
                  <a:srgbClr val="FFFFFE"/>
                </a:highlight>
                <a:latin typeface="Courier New"/>
                <a:ea typeface="Courier New"/>
                <a:cs typeface="Courier New"/>
                <a:sym typeface="Courier New"/>
              </a:rPr>
              <a:t>initializeWeights</a:t>
            </a:r>
            <a:r>
              <a:rPr lang="en-US" sz="750">
                <a:highlight>
                  <a:srgbClr val="FFFFFE"/>
                </a:highlight>
                <a:latin typeface="Courier New"/>
                <a:ea typeface="Courier New"/>
                <a:cs typeface="Courier New"/>
                <a:sym typeface="Courier New"/>
              </a:rPr>
              <a:t>(</a:t>
            </a:r>
            <a:r>
              <a:rPr lang="en-US" sz="750">
                <a:solidFill>
                  <a:srgbClr val="001080"/>
                </a:solidFill>
                <a:highlight>
                  <a:srgbClr val="FFFFFE"/>
                </a:highlight>
                <a:latin typeface="Courier New"/>
                <a:ea typeface="Courier New"/>
                <a:cs typeface="Courier New"/>
                <a:sym typeface="Courier New"/>
              </a:rPr>
              <a:t>num_clients</a:t>
            </a:r>
            <a:r>
              <a:rPr lang="en-US" sz="750">
                <a:highlight>
                  <a:srgbClr val="FFFFFE"/>
                </a:highlight>
                <a:latin typeface="Courier New"/>
                <a:ea typeface="Courier New"/>
                <a:cs typeface="Courier New"/>
                <a:sym typeface="Courier New"/>
              </a:rPr>
              <a:t>=</a:t>
            </a:r>
            <a:r>
              <a:rPr lang="en-US" sz="750">
                <a:solidFill>
                  <a:srgbClr val="09885A"/>
                </a:solidFill>
                <a:highlight>
                  <a:srgbClr val="FFFFFE"/>
                </a:highlight>
                <a:latin typeface="Courier New"/>
                <a:ea typeface="Courier New"/>
                <a:cs typeface="Courier New"/>
                <a:sym typeface="Courier New"/>
              </a:rPr>
              <a:t>10</a:t>
            </a:r>
            <a:r>
              <a:rPr lang="en-US"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Model=</a:t>
            </a:r>
            <a:r>
              <a:rPr lang="en-US" sz="750">
                <a:solidFill>
                  <a:srgbClr val="09885A"/>
                </a:solidFill>
                <a:highlight>
                  <a:srgbClr val="FFFFFE"/>
                </a:highlight>
                <a:latin typeface="Courier New"/>
                <a:ea typeface="Courier New"/>
                <a:cs typeface="Courier New"/>
                <a:sym typeface="Courier New"/>
              </a:rPr>
              <a:t>0.16</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T=</a:t>
            </a:r>
            <a:r>
              <a:rPr lang="en-US" sz="750">
                <a:solidFill>
                  <a:srgbClr val="09885A"/>
                </a:solidFill>
                <a:highlight>
                  <a:srgbClr val="FFFFFE"/>
                </a:highlight>
                <a:latin typeface="Courier New"/>
                <a:ea typeface="Courier New"/>
                <a:cs typeface="Courier New"/>
                <a:sym typeface="Courier New"/>
              </a:rPr>
              <a:t>60</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TDL=Model/</a:t>
            </a:r>
            <a:r>
              <a:rPr lang="en-US" sz="750">
                <a:solidFill>
                  <a:srgbClr val="09885A"/>
                </a:solidFill>
                <a:highlight>
                  <a:srgbClr val="FFFFFE"/>
                </a:highlight>
                <a:latin typeface="Courier New"/>
                <a:ea typeface="Courier New"/>
                <a:cs typeface="Courier New"/>
                <a:sym typeface="Courier New"/>
              </a:rPr>
              <a:t>78.26</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TUL=Model/</a:t>
            </a:r>
            <a:r>
              <a:rPr lang="en-US" sz="750">
                <a:solidFill>
                  <a:srgbClr val="09885A"/>
                </a:solidFill>
                <a:highlight>
                  <a:srgbClr val="FFFFFE"/>
                </a:highlight>
                <a:latin typeface="Courier New"/>
                <a:ea typeface="Courier New"/>
                <a:cs typeface="Courier New"/>
                <a:sym typeface="Courier New"/>
              </a:rPr>
              <a:t>42.06</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maxRounds=T/(TUL+TDL)</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gamma=[</a:t>
            </a:r>
            <a:r>
              <a:rPr lang="en-US" sz="750">
                <a:solidFill>
                  <a:srgbClr val="267F99"/>
                </a:solidFill>
                <a:highlight>
                  <a:srgbClr val="FFFFFE"/>
                </a:highlight>
                <a:latin typeface="Courier New"/>
                <a:ea typeface="Courier New"/>
                <a:cs typeface="Courier New"/>
                <a:sym typeface="Courier New"/>
              </a:rPr>
              <a:t>list</a:t>
            </a:r>
            <a:r>
              <a:rPr lang="en-US" sz="750">
                <a:highlight>
                  <a:srgbClr val="FFFFFE"/>
                </a:highlight>
                <a:latin typeface="Courier New"/>
                <a:ea typeface="Courier New"/>
                <a:cs typeface="Courier New"/>
                <a:sym typeface="Courier New"/>
              </a:rPr>
              <a:t>(np.random.rand(num_clients)*maxRounds)]</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pi=[</a:t>
            </a:r>
            <a:r>
              <a:rPr lang="en-US" sz="750">
                <a:solidFill>
                  <a:srgbClr val="267F99"/>
                </a:solidFill>
                <a:highlight>
                  <a:srgbClr val="FFFFFE"/>
                </a:highlight>
                <a:latin typeface="Courier New"/>
                <a:ea typeface="Courier New"/>
                <a:cs typeface="Courier New"/>
                <a:sym typeface="Courier New"/>
              </a:rPr>
              <a:t>list</a:t>
            </a:r>
            <a:r>
              <a:rPr lang="en-US" sz="750">
                <a:highlight>
                  <a:srgbClr val="FFFFFE"/>
                </a:highlight>
                <a:latin typeface="Courier New"/>
                <a:ea typeface="Courier New"/>
                <a:cs typeface="Courier New"/>
                <a:sym typeface="Courier New"/>
              </a:rPr>
              <a:t>(np.random.rand(num_clients))]</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utility=[</a:t>
            </a:r>
            <a:r>
              <a:rPr lang="en-US" sz="750">
                <a:solidFill>
                  <a:srgbClr val="09885A"/>
                </a:solidFill>
                <a:highlight>
                  <a:srgbClr val="FFFFFE"/>
                </a:highlight>
                <a:latin typeface="Courier New"/>
                <a:ea typeface="Courier New"/>
                <a:cs typeface="Courier New"/>
                <a:sym typeface="Courier New"/>
              </a:rPr>
              <a:t>5</a:t>
            </a:r>
            <a:r>
              <a:rPr lang="en-US" sz="750">
                <a:highlight>
                  <a:srgbClr val="FFFFFE"/>
                </a:highlight>
                <a:latin typeface="Courier New"/>
                <a:ea typeface="Courier New"/>
                <a:cs typeface="Courier New"/>
                <a:sym typeface="Courier New"/>
              </a:rPr>
              <a:t>,</a:t>
            </a:r>
            <a:r>
              <a:rPr lang="en-US" sz="750">
                <a:solidFill>
                  <a:srgbClr val="09885A"/>
                </a:solidFill>
                <a:highlight>
                  <a:srgbClr val="FFFFFE"/>
                </a:highlight>
                <a:latin typeface="Courier New"/>
                <a:ea typeface="Courier New"/>
                <a:cs typeface="Courier New"/>
                <a:sym typeface="Courier New"/>
              </a:rPr>
              <a:t>5</a:t>
            </a:r>
            <a:r>
              <a:rPr lang="en-US" sz="750">
                <a:highlight>
                  <a:srgbClr val="FFFFFE"/>
                </a:highlight>
                <a:latin typeface="Courier New"/>
                <a:ea typeface="Courier New"/>
                <a:cs typeface="Courier New"/>
                <a:sym typeface="Courier New"/>
              </a:rPr>
              <a:t>,</a:t>
            </a:r>
            <a:r>
              <a:rPr lang="en-US" sz="750">
                <a:solidFill>
                  <a:srgbClr val="09885A"/>
                </a:solidFill>
                <a:highlight>
                  <a:srgbClr val="FFFFFE"/>
                </a:highlight>
                <a:latin typeface="Courier New"/>
                <a:ea typeface="Courier New"/>
                <a:cs typeface="Courier New"/>
                <a:sym typeface="Courier New"/>
              </a:rPr>
              <a:t>5</a:t>
            </a:r>
            <a:r>
              <a:rPr lang="en-US" sz="750">
                <a:highlight>
                  <a:srgbClr val="FFFFFE"/>
                </a:highlight>
                <a:latin typeface="Courier New"/>
                <a:ea typeface="Courier New"/>
                <a:cs typeface="Courier New"/>
                <a:sym typeface="Courier New"/>
              </a:rPr>
              <a:t>,</a:t>
            </a:r>
            <a:r>
              <a:rPr lang="en-US" sz="750">
                <a:solidFill>
                  <a:srgbClr val="09885A"/>
                </a:solidFill>
                <a:highlight>
                  <a:srgbClr val="FFFFFE"/>
                </a:highlight>
                <a:latin typeface="Courier New"/>
                <a:ea typeface="Courier New"/>
                <a:cs typeface="Courier New"/>
                <a:sym typeface="Courier New"/>
              </a:rPr>
              <a:t>5</a:t>
            </a:r>
            <a:r>
              <a:rPr lang="en-US" sz="750">
                <a:highlight>
                  <a:srgbClr val="FFFFFE"/>
                </a:highlight>
                <a:latin typeface="Courier New"/>
                <a:ea typeface="Courier New"/>
                <a:cs typeface="Courier New"/>
                <a:sym typeface="Courier New"/>
              </a:rPr>
              <a:t>,</a:t>
            </a:r>
            <a:r>
              <a:rPr lang="en-US" sz="750">
                <a:solidFill>
                  <a:srgbClr val="09885A"/>
                </a:solidFill>
                <a:highlight>
                  <a:srgbClr val="FFFFFE"/>
                </a:highlight>
                <a:latin typeface="Courier New"/>
                <a:ea typeface="Courier New"/>
                <a:cs typeface="Courier New"/>
                <a:sym typeface="Courier New"/>
              </a:rPr>
              <a:t>5</a:t>
            </a:r>
            <a:r>
              <a:rPr lang="en-US" sz="750">
                <a:highlight>
                  <a:srgbClr val="FFFFFE"/>
                </a:highlight>
                <a:latin typeface="Courier New"/>
                <a:ea typeface="Courier New"/>
                <a:cs typeface="Courier New"/>
                <a:sym typeface="Courier New"/>
              </a:rPr>
              <a:t>,</a:t>
            </a:r>
            <a:r>
              <a:rPr lang="en-US" sz="750">
                <a:solidFill>
                  <a:srgbClr val="09885A"/>
                </a:solidFill>
                <a:highlight>
                  <a:srgbClr val="FFFFFE"/>
                </a:highlight>
                <a:latin typeface="Courier New"/>
                <a:ea typeface="Courier New"/>
                <a:cs typeface="Courier New"/>
                <a:sym typeface="Courier New"/>
              </a:rPr>
              <a:t>10</a:t>
            </a:r>
            <a:r>
              <a:rPr lang="en-US" sz="750">
                <a:highlight>
                  <a:srgbClr val="FFFFFE"/>
                </a:highlight>
                <a:latin typeface="Courier New"/>
                <a:ea typeface="Courier New"/>
                <a:cs typeface="Courier New"/>
                <a:sym typeface="Courier New"/>
              </a:rPr>
              <a:t>,</a:t>
            </a:r>
            <a:r>
              <a:rPr lang="en-US" sz="750">
                <a:solidFill>
                  <a:srgbClr val="09885A"/>
                </a:solidFill>
                <a:highlight>
                  <a:srgbClr val="FFFFFE"/>
                </a:highlight>
                <a:latin typeface="Courier New"/>
                <a:ea typeface="Courier New"/>
                <a:cs typeface="Courier New"/>
                <a:sym typeface="Courier New"/>
              </a:rPr>
              <a:t>10</a:t>
            </a:r>
            <a:r>
              <a:rPr lang="en-US" sz="750">
                <a:highlight>
                  <a:srgbClr val="FFFFFE"/>
                </a:highlight>
                <a:latin typeface="Courier New"/>
                <a:ea typeface="Courier New"/>
                <a:cs typeface="Courier New"/>
                <a:sym typeface="Courier New"/>
              </a:rPr>
              <a:t>,</a:t>
            </a:r>
            <a:r>
              <a:rPr lang="en-US" sz="750">
                <a:solidFill>
                  <a:srgbClr val="09885A"/>
                </a:solidFill>
                <a:highlight>
                  <a:srgbClr val="FFFFFE"/>
                </a:highlight>
                <a:latin typeface="Courier New"/>
                <a:ea typeface="Courier New"/>
                <a:cs typeface="Courier New"/>
                <a:sym typeface="Courier New"/>
              </a:rPr>
              <a:t>10</a:t>
            </a:r>
            <a:r>
              <a:rPr lang="en-US" sz="750">
                <a:highlight>
                  <a:srgbClr val="FFFFFE"/>
                </a:highlight>
                <a:latin typeface="Courier New"/>
                <a:ea typeface="Courier New"/>
                <a:cs typeface="Courier New"/>
                <a:sym typeface="Courier New"/>
              </a:rPr>
              <a:t>,</a:t>
            </a:r>
            <a:r>
              <a:rPr lang="en-US" sz="750">
                <a:solidFill>
                  <a:srgbClr val="09885A"/>
                </a:solidFill>
                <a:highlight>
                  <a:srgbClr val="FFFFFE"/>
                </a:highlight>
                <a:latin typeface="Courier New"/>
                <a:ea typeface="Courier New"/>
                <a:cs typeface="Courier New"/>
                <a:sym typeface="Courier New"/>
              </a:rPr>
              <a:t>10</a:t>
            </a:r>
            <a:r>
              <a:rPr lang="en-US" sz="750">
                <a:highlight>
                  <a:srgbClr val="FFFFFE"/>
                </a:highlight>
                <a:latin typeface="Courier New"/>
                <a:ea typeface="Courier New"/>
                <a:cs typeface="Courier New"/>
                <a:sym typeface="Courier New"/>
              </a:rPr>
              <a:t>,</a:t>
            </a:r>
            <a:r>
              <a:rPr lang="en-US" sz="750">
                <a:solidFill>
                  <a:srgbClr val="09885A"/>
                </a:solidFill>
                <a:highlight>
                  <a:srgbClr val="FFFFFE"/>
                </a:highlight>
                <a:latin typeface="Courier New"/>
                <a:ea typeface="Courier New"/>
                <a:cs typeface="Courier New"/>
                <a:sym typeface="Courier New"/>
              </a:rPr>
              <a:t>10</a:t>
            </a:r>
            <a:r>
              <a:rPr lang="en-US"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t=</a:t>
            </a:r>
            <a:r>
              <a:rPr lang="en-US" sz="750">
                <a:solidFill>
                  <a:srgbClr val="09885A"/>
                </a:solidFill>
                <a:highlight>
                  <a:srgbClr val="FFFFFE"/>
                </a:highlight>
                <a:latin typeface="Courier New"/>
                <a:ea typeface="Courier New"/>
                <a:cs typeface="Courier New"/>
                <a:sym typeface="Courier New"/>
              </a:rPr>
              <a:t>0</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convg_indicator=</a:t>
            </a:r>
            <a:r>
              <a:rPr lang="en-US" sz="750">
                <a:solidFill>
                  <a:srgbClr val="09885A"/>
                </a:solidFill>
                <a:highlight>
                  <a:srgbClr val="FFFFFE"/>
                </a:highlight>
                <a:latin typeface="Courier New"/>
                <a:ea typeface="Courier New"/>
                <a:cs typeface="Courier New"/>
                <a:sym typeface="Courier New"/>
              </a:rPr>
              <a:t>0</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eta=</a:t>
            </a:r>
            <a:r>
              <a:rPr lang="en-US" sz="750">
                <a:solidFill>
                  <a:srgbClr val="09885A"/>
                </a:solidFill>
                <a:highlight>
                  <a:srgbClr val="FFFFFE"/>
                </a:highlight>
                <a:latin typeface="Courier New"/>
                <a:ea typeface="Courier New"/>
                <a:cs typeface="Courier New"/>
                <a:sym typeface="Courier New"/>
              </a:rPr>
              <a:t>0.3</a:t>
            </a:r>
            <a:r>
              <a:rPr lang="en-US" sz="750">
                <a:highlight>
                  <a:srgbClr val="FFFFFE"/>
                </a:highlight>
                <a:latin typeface="Courier New"/>
                <a:ea typeface="Courier New"/>
                <a:cs typeface="Courier New"/>
                <a:sym typeface="Courier New"/>
              </a:rPr>
              <a:t> </a:t>
            </a:r>
            <a:r>
              <a:rPr lang="en-US" sz="750">
                <a:solidFill>
                  <a:srgbClr val="008000"/>
                </a:solidFill>
                <a:highlight>
                  <a:srgbClr val="FFFFFE"/>
                </a:highlight>
                <a:latin typeface="Courier New"/>
                <a:ea typeface="Courier New"/>
                <a:cs typeface="Courier New"/>
                <a:sym typeface="Courier New"/>
              </a:rPr>
              <a:t>#in 0 to 1</a:t>
            </a:r>
            <a:endParaRPr sz="7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pho=</a:t>
            </a:r>
            <a:r>
              <a:rPr lang="en-US" sz="750">
                <a:solidFill>
                  <a:srgbClr val="09885A"/>
                </a:solidFill>
                <a:highlight>
                  <a:srgbClr val="FFFFFE"/>
                </a:highlight>
                <a:latin typeface="Courier New"/>
                <a:ea typeface="Courier New"/>
                <a:cs typeface="Courier New"/>
                <a:sym typeface="Courier New"/>
              </a:rPr>
              <a:t>0.005</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fi=</a:t>
            </a:r>
            <a:r>
              <a:rPr lang="en-US" sz="750">
                <a:solidFill>
                  <a:srgbClr val="09885A"/>
                </a:solidFill>
                <a:highlight>
                  <a:srgbClr val="FFFFFE"/>
                </a:highlight>
                <a:latin typeface="Courier New"/>
                <a:ea typeface="Courier New"/>
                <a:cs typeface="Courier New"/>
                <a:sym typeface="Courier New"/>
              </a:rPr>
              <a:t>0.0001</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loss=[]</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AF00DB"/>
                </a:solidFill>
                <a:highlight>
                  <a:srgbClr val="FFFFFE"/>
                </a:highlight>
                <a:latin typeface="Courier New"/>
                <a:ea typeface="Courier New"/>
                <a:cs typeface="Courier New"/>
                <a:sym typeface="Courier New"/>
              </a:rPr>
              <a:t>while</a:t>
            </a:r>
            <a:r>
              <a:rPr lang="en-US" sz="750">
                <a:highlight>
                  <a:srgbClr val="FFFFFE"/>
                </a:highlight>
                <a:latin typeface="Courier New"/>
                <a:ea typeface="Courier New"/>
                <a:cs typeface="Courier New"/>
                <a:sym typeface="Courier New"/>
              </a:rPr>
              <a:t> convg_indicator==</a:t>
            </a:r>
            <a:r>
              <a:rPr lang="en-US" sz="750">
                <a:solidFill>
                  <a:srgbClr val="09885A"/>
                </a:solidFill>
                <a:highlight>
                  <a:srgbClr val="FFFFFE"/>
                </a:highlight>
                <a:latin typeface="Courier New"/>
                <a:ea typeface="Courier New"/>
                <a:cs typeface="Courier New"/>
                <a:sym typeface="Courier New"/>
              </a:rPr>
              <a:t>0</a:t>
            </a:r>
            <a:r>
              <a:rPr lang="en-US"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gamma_bar=[]</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AF00DB"/>
                </a:solidFill>
                <a:highlight>
                  <a:srgbClr val="FFFFFE"/>
                </a:highlight>
                <a:latin typeface="Courier New"/>
                <a:ea typeface="Courier New"/>
                <a:cs typeface="Courier New"/>
                <a:sym typeface="Courier New"/>
              </a:rPr>
              <a:t>for</a:t>
            </a:r>
            <a:r>
              <a:rPr lang="en-US" sz="750">
                <a:highlight>
                  <a:srgbClr val="FFFFFE"/>
                </a:highlight>
                <a:latin typeface="Courier New"/>
                <a:ea typeface="Courier New"/>
                <a:cs typeface="Courier New"/>
                <a:sym typeface="Courier New"/>
              </a:rPr>
              <a:t> i </a:t>
            </a:r>
            <a:r>
              <a:rPr lang="en-US" sz="750">
                <a:solidFill>
                  <a:srgbClr val="0000FF"/>
                </a:solidFill>
                <a:highlight>
                  <a:srgbClr val="FFFFFE"/>
                </a:highlight>
                <a:latin typeface="Courier New"/>
                <a:ea typeface="Courier New"/>
                <a:cs typeface="Courier New"/>
                <a:sym typeface="Courier New"/>
              </a:rPr>
              <a:t>in</a:t>
            </a:r>
            <a:r>
              <a:rPr lang="en-US" sz="750">
                <a:highlight>
                  <a:srgbClr val="FFFFFE"/>
                </a:highlight>
                <a:latin typeface="Courier New"/>
                <a:ea typeface="Courier New"/>
                <a:cs typeface="Courier New"/>
                <a:sym typeface="Courier New"/>
              </a:rPr>
              <a:t> </a:t>
            </a:r>
            <a:r>
              <a:rPr lang="en-US" sz="750">
                <a:solidFill>
                  <a:srgbClr val="795E26"/>
                </a:solidFill>
                <a:highlight>
                  <a:srgbClr val="FFFFFE"/>
                </a:highlight>
                <a:latin typeface="Courier New"/>
                <a:ea typeface="Courier New"/>
                <a:cs typeface="Courier New"/>
                <a:sym typeface="Courier New"/>
              </a:rPr>
              <a:t>range</a:t>
            </a:r>
            <a:r>
              <a:rPr lang="en-US" sz="750">
                <a:highlight>
                  <a:srgbClr val="FFFFFE"/>
                </a:highlight>
                <a:latin typeface="Courier New"/>
                <a:ea typeface="Courier New"/>
                <a:cs typeface="Courier New"/>
                <a:sym typeface="Courier New"/>
              </a:rPr>
              <a:t>(num_clients):</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gamma_bar=gamma_bar+[arg_max(gamma[t],pi[t],pho,i,utility[i],maxRounds,T,TUL,TDL)]</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gamma=gamma+[</a:t>
            </a:r>
            <a:r>
              <a:rPr lang="en-US" sz="750">
                <a:solidFill>
                  <a:srgbClr val="267F99"/>
                </a:solidFill>
                <a:highlight>
                  <a:srgbClr val="FFFFFE"/>
                </a:highlight>
                <a:latin typeface="Courier New"/>
                <a:ea typeface="Courier New"/>
                <a:cs typeface="Courier New"/>
                <a:sym typeface="Courier New"/>
              </a:rPr>
              <a:t>list</a:t>
            </a:r>
            <a:r>
              <a:rPr lang="en-US" sz="750">
                <a:highlight>
                  <a:srgbClr val="FFFFFE"/>
                </a:highlight>
                <a:latin typeface="Courier New"/>
                <a:ea typeface="Courier New"/>
                <a:cs typeface="Courier New"/>
                <a:sym typeface="Courier New"/>
              </a:rPr>
              <a:t>(np.array(gamma[t])+eta*(np.array(gamma_bar) - np.array(gamma[t])))]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pi=pi+[</a:t>
            </a:r>
            <a:r>
              <a:rPr lang="en-US" sz="750">
                <a:solidFill>
                  <a:srgbClr val="267F99"/>
                </a:solidFill>
                <a:highlight>
                  <a:srgbClr val="FFFFFE"/>
                </a:highlight>
                <a:latin typeface="Courier New"/>
                <a:ea typeface="Courier New"/>
                <a:cs typeface="Courier New"/>
                <a:sym typeface="Courier New"/>
              </a:rPr>
              <a:t>list</a:t>
            </a:r>
            <a:r>
              <a:rPr lang="en-US" sz="750">
                <a:highlight>
                  <a:srgbClr val="FFFFFE"/>
                </a:highlight>
                <a:latin typeface="Courier New"/>
                <a:ea typeface="Courier New"/>
                <a:cs typeface="Courier New"/>
                <a:sym typeface="Courier New"/>
              </a:rPr>
              <a:t>(np.array(pi[t])+eta*pho*(np.concatenate([gamma[t][</a:t>
            </a:r>
            <a:r>
              <a:rPr lang="en-US" sz="750">
                <a:solidFill>
                  <a:srgbClr val="09885A"/>
                </a:solidFill>
                <a:highlight>
                  <a:srgbClr val="FFFFFE"/>
                </a:highlight>
                <a:latin typeface="Courier New"/>
                <a:ea typeface="Courier New"/>
                <a:cs typeface="Courier New"/>
                <a:sym typeface="Courier New"/>
              </a:rPr>
              <a:t>-2</a:t>
            </a:r>
            <a:r>
              <a:rPr lang="en-US" sz="750">
                <a:highlight>
                  <a:srgbClr val="FFFFFE"/>
                </a:highlight>
                <a:latin typeface="Courier New"/>
                <a:ea typeface="Courier New"/>
                <a:cs typeface="Courier New"/>
                <a:sym typeface="Courier New"/>
              </a:rPr>
              <a:t>:],gamma[t][:</a:t>
            </a:r>
            <a:r>
              <a:rPr lang="en-US" sz="750">
                <a:solidFill>
                  <a:srgbClr val="09885A"/>
                </a:solidFill>
                <a:highlight>
                  <a:srgbClr val="FFFFFE"/>
                </a:highlight>
                <a:latin typeface="Courier New"/>
                <a:ea typeface="Courier New"/>
                <a:cs typeface="Courier New"/>
                <a:sym typeface="Courier New"/>
              </a:rPr>
              <a:t>-2</a:t>
            </a:r>
            <a:r>
              <a:rPr lang="en-US" sz="750">
                <a:highlight>
                  <a:srgbClr val="FFFFFE"/>
                </a:highlight>
                <a:latin typeface="Courier New"/>
                <a:ea typeface="Courier New"/>
                <a:cs typeface="Courier New"/>
                <a:sym typeface="Courier New"/>
              </a:rPr>
              <a:t>]]) - np.concatenate([gamma[t][</a:t>
            </a:r>
            <a:r>
              <a:rPr lang="en-US" sz="750">
                <a:solidFill>
                  <a:srgbClr val="09885A"/>
                </a:solidFill>
                <a:highlight>
                  <a:srgbClr val="FFFFFE"/>
                </a:highlight>
                <a:latin typeface="Courier New"/>
                <a:ea typeface="Courier New"/>
                <a:cs typeface="Courier New"/>
                <a:sym typeface="Courier New"/>
              </a:rPr>
              <a:t>-1</a:t>
            </a:r>
            <a:r>
              <a:rPr lang="en-US" sz="750">
                <a:highlight>
                  <a:srgbClr val="FFFFFE"/>
                </a:highlight>
                <a:latin typeface="Courier New"/>
                <a:ea typeface="Courier New"/>
                <a:cs typeface="Courier New"/>
                <a:sym typeface="Courier New"/>
              </a:rPr>
              <a:t>:],gamma[t][:</a:t>
            </a:r>
            <a:r>
              <a:rPr lang="en-US" sz="750">
                <a:solidFill>
                  <a:srgbClr val="09885A"/>
                </a:solidFill>
                <a:highlight>
                  <a:srgbClr val="FFFFFE"/>
                </a:highlight>
                <a:latin typeface="Courier New"/>
                <a:ea typeface="Courier New"/>
                <a:cs typeface="Courier New"/>
                <a:sym typeface="Courier New"/>
              </a:rPr>
              <a:t>-1</a:t>
            </a:r>
            <a:r>
              <a:rPr lang="en-US"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t=t+</a:t>
            </a:r>
            <a:r>
              <a:rPr lang="en-US" sz="750">
                <a:solidFill>
                  <a:srgbClr val="09885A"/>
                </a:solidFill>
                <a:highlight>
                  <a:srgbClr val="FFFFFE"/>
                </a:highlight>
                <a:latin typeface="Courier New"/>
                <a:ea typeface="Courier New"/>
                <a:cs typeface="Courier New"/>
                <a:sym typeface="Courier New"/>
              </a:rPr>
              <a:t>1</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loss=loss+[np.</a:t>
            </a:r>
            <a:r>
              <a:rPr lang="en-US" sz="750">
                <a:solidFill>
                  <a:srgbClr val="795E26"/>
                </a:solidFill>
                <a:highlight>
                  <a:srgbClr val="FFFFFE"/>
                </a:highlight>
                <a:latin typeface="Courier New"/>
                <a:ea typeface="Courier New"/>
                <a:cs typeface="Courier New"/>
                <a:sym typeface="Courier New"/>
              </a:rPr>
              <a:t>sum</a:t>
            </a:r>
            <a:r>
              <a:rPr lang="en-US" sz="750">
                <a:highlight>
                  <a:srgbClr val="FFFFFE"/>
                </a:highlight>
                <a:latin typeface="Courier New"/>
                <a:ea typeface="Courier New"/>
                <a:cs typeface="Courier New"/>
                <a:sym typeface="Courier New"/>
              </a:rPr>
              <a:t>(np.</a:t>
            </a:r>
            <a:r>
              <a:rPr lang="en-US" sz="750">
                <a:solidFill>
                  <a:srgbClr val="795E26"/>
                </a:solidFill>
                <a:highlight>
                  <a:srgbClr val="FFFFFE"/>
                </a:highlight>
                <a:latin typeface="Courier New"/>
                <a:ea typeface="Courier New"/>
                <a:cs typeface="Courier New"/>
                <a:sym typeface="Courier New"/>
              </a:rPr>
              <a:t>abs</a:t>
            </a:r>
            <a:r>
              <a:rPr lang="en-US" sz="750">
                <a:highlight>
                  <a:srgbClr val="FFFFFE"/>
                </a:highlight>
                <a:latin typeface="Courier New"/>
                <a:ea typeface="Courier New"/>
                <a:cs typeface="Courier New"/>
                <a:sym typeface="Courier New"/>
              </a:rPr>
              <a:t>(np.array(gamma[t]) - np.array(gamma[t</a:t>
            </a:r>
            <a:r>
              <a:rPr lang="en-US" sz="750">
                <a:solidFill>
                  <a:srgbClr val="09885A"/>
                </a:solidFill>
                <a:highlight>
                  <a:srgbClr val="FFFFFE"/>
                </a:highlight>
                <a:latin typeface="Courier New"/>
                <a:ea typeface="Courier New"/>
                <a:cs typeface="Courier New"/>
                <a:sym typeface="Courier New"/>
              </a:rPr>
              <a:t>-1</a:t>
            </a:r>
            <a:r>
              <a:rPr lang="en-US"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795E26"/>
                </a:solidFill>
                <a:highlight>
                  <a:srgbClr val="FFFFFE"/>
                </a:highlight>
                <a:latin typeface="Courier New"/>
                <a:ea typeface="Courier New"/>
                <a:cs typeface="Courier New"/>
                <a:sym typeface="Courier New"/>
              </a:rPr>
              <a:t>print</a:t>
            </a:r>
            <a:r>
              <a:rPr lang="en-US" sz="750">
                <a:highlight>
                  <a:srgbClr val="FFFFFE"/>
                </a:highlight>
                <a:latin typeface="Courier New"/>
                <a:ea typeface="Courier New"/>
                <a:cs typeface="Courier New"/>
                <a:sym typeface="Courier New"/>
              </a:rPr>
              <a:t>(t,loss[t</a:t>
            </a:r>
            <a:r>
              <a:rPr lang="en-US" sz="750">
                <a:solidFill>
                  <a:srgbClr val="09885A"/>
                </a:solidFill>
                <a:highlight>
                  <a:srgbClr val="FFFFFE"/>
                </a:highlight>
                <a:latin typeface="Courier New"/>
                <a:ea typeface="Courier New"/>
                <a:cs typeface="Courier New"/>
                <a:sym typeface="Courier New"/>
              </a:rPr>
              <a:t>-1</a:t>
            </a:r>
            <a:r>
              <a:rPr lang="en-US"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AF00DB"/>
                </a:solidFill>
                <a:highlight>
                  <a:srgbClr val="FFFFFE"/>
                </a:highlight>
                <a:latin typeface="Courier New"/>
                <a:ea typeface="Courier New"/>
                <a:cs typeface="Courier New"/>
                <a:sym typeface="Courier New"/>
              </a:rPr>
              <a:t>if</a:t>
            </a:r>
            <a:r>
              <a:rPr lang="en-US" sz="750">
                <a:highlight>
                  <a:srgbClr val="FFFFFE"/>
                </a:highlight>
                <a:latin typeface="Courier New"/>
                <a:ea typeface="Courier New"/>
                <a:cs typeface="Courier New"/>
                <a:sym typeface="Courier New"/>
              </a:rPr>
              <a:t>(</a:t>
            </a:r>
            <a:r>
              <a:rPr lang="en-US" sz="750">
                <a:solidFill>
                  <a:srgbClr val="795E26"/>
                </a:solidFill>
                <a:highlight>
                  <a:srgbClr val="FFFFFE"/>
                </a:highlight>
                <a:latin typeface="Courier New"/>
                <a:ea typeface="Courier New"/>
                <a:cs typeface="Courier New"/>
                <a:sym typeface="Courier New"/>
              </a:rPr>
              <a:t>all</a:t>
            </a:r>
            <a:r>
              <a:rPr lang="en-US" sz="750">
                <a:highlight>
                  <a:srgbClr val="FFFFFE"/>
                </a:highlight>
                <a:latin typeface="Courier New"/>
                <a:ea typeface="Courier New"/>
                <a:cs typeface="Courier New"/>
                <a:sym typeface="Courier New"/>
              </a:rPr>
              <a:t>(i &lt; fi </a:t>
            </a:r>
            <a:r>
              <a:rPr lang="en-US" sz="750">
                <a:solidFill>
                  <a:srgbClr val="AF00DB"/>
                </a:solidFill>
                <a:highlight>
                  <a:srgbClr val="FFFFFE"/>
                </a:highlight>
                <a:latin typeface="Courier New"/>
                <a:ea typeface="Courier New"/>
                <a:cs typeface="Courier New"/>
                <a:sym typeface="Courier New"/>
              </a:rPr>
              <a:t>for</a:t>
            </a:r>
            <a:r>
              <a:rPr lang="en-US" sz="750">
                <a:highlight>
                  <a:srgbClr val="FFFFFE"/>
                </a:highlight>
                <a:latin typeface="Courier New"/>
                <a:ea typeface="Courier New"/>
                <a:cs typeface="Courier New"/>
                <a:sym typeface="Courier New"/>
              </a:rPr>
              <a:t> i </a:t>
            </a:r>
            <a:r>
              <a:rPr lang="en-US" sz="750">
                <a:solidFill>
                  <a:srgbClr val="0000FF"/>
                </a:solidFill>
                <a:highlight>
                  <a:srgbClr val="FFFFFE"/>
                </a:highlight>
                <a:latin typeface="Courier New"/>
                <a:ea typeface="Courier New"/>
                <a:cs typeface="Courier New"/>
                <a:sym typeface="Courier New"/>
              </a:rPr>
              <a:t>in</a:t>
            </a:r>
            <a:r>
              <a:rPr lang="en-US" sz="750">
                <a:highlight>
                  <a:srgbClr val="FFFFFE"/>
                </a:highlight>
                <a:latin typeface="Courier New"/>
                <a:ea typeface="Courier New"/>
                <a:cs typeface="Courier New"/>
                <a:sym typeface="Courier New"/>
              </a:rPr>
              <a:t> np.</a:t>
            </a:r>
            <a:r>
              <a:rPr lang="en-US" sz="750">
                <a:solidFill>
                  <a:srgbClr val="795E26"/>
                </a:solidFill>
                <a:highlight>
                  <a:srgbClr val="FFFFFE"/>
                </a:highlight>
                <a:latin typeface="Courier New"/>
                <a:ea typeface="Courier New"/>
                <a:cs typeface="Courier New"/>
                <a:sym typeface="Courier New"/>
              </a:rPr>
              <a:t>abs</a:t>
            </a:r>
            <a:r>
              <a:rPr lang="en-US" sz="750">
                <a:highlight>
                  <a:srgbClr val="FFFFFE"/>
                </a:highlight>
                <a:latin typeface="Courier New"/>
                <a:ea typeface="Courier New"/>
                <a:cs typeface="Courier New"/>
                <a:sym typeface="Courier New"/>
              </a:rPr>
              <a:t>(np.array(gamma[t]) - np.array(gamma[t</a:t>
            </a:r>
            <a:r>
              <a:rPr lang="en-US" sz="750">
                <a:solidFill>
                  <a:srgbClr val="09885A"/>
                </a:solidFill>
                <a:highlight>
                  <a:srgbClr val="FFFFFE"/>
                </a:highlight>
                <a:latin typeface="Courier New"/>
                <a:ea typeface="Courier New"/>
                <a:cs typeface="Courier New"/>
                <a:sym typeface="Courier New"/>
              </a:rPr>
              <a:t>-1</a:t>
            </a:r>
            <a:r>
              <a:rPr lang="en-US"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convg_indicator=</a:t>
            </a:r>
            <a:r>
              <a:rPr lang="en-US" sz="750">
                <a:solidFill>
                  <a:srgbClr val="09885A"/>
                </a:solidFill>
                <a:highlight>
                  <a:srgbClr val="FFFFFE"/>
                </a:highlight>
                <a:latin typeface="Courier New"/>
                <a:ea typeface="Courier New"/>
                <a:cs typeface="Courier New"/>
                <a:sym typeface="Courier New"/>
              </a:rPr>
              <a:t>1</a:t>
            </a:r>
            <a:endParaRPr sz="1100"/>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05dfd9dcc2_1_2"/>
          <p:cNvSpPr txBox="1"/>
          <p:nvPr>
            <p:ph type="title"/>
          </p:nvPr>
        </p:nvSpPr>
        <p:spPr>
          <a:xfrm>
            <a:off x="387819" y="282611"/>
            <a:ext cx="8368500" cy="409500"/>
          </a:xfrm>
          <a:prstGeom prst="rect">
            <a:avLst/>
          </a:prstGeom>
          <a:noFill/>
          <a:ln>
            <a:noFill/>
          </a:ln>
        </p:spPr>
        <p:txBody>
          <a:bodyPr anchorCtr="0" anchor="ctr" bIns="0" lIns="0" spcFirstLastPara="1" rIns="0" wrap="square" tIns="0">
            <a:normAutofit fontScale="90000"/>
          </a:bodyPr>
          <a:lstStyle/>
          <a:p>
            <a:pPr indent="0" lvl="0" marL="0" rtl="0" algn="l">
              <a:lnSpc>
                <a:spcPct val="100000"/>
              </a:lnSpc>
              <a:spcBef>
                <a:spcPts val="0"/>
              </a:spcBef>
              <a:spcAft>
                <a:spcPts val="0"/>
              </a:spcAft>
              <a:buClr>
                <a:srgbClr val="5B5B5B"/>
              </a:buClr>
              <a:buSzPct val="100000"/>
              <a:buFont typeface="Roboto"/>
              <a:buNone/>
            </a:pPr>
            <a:r>
              <a:rPr lang="en-US"/>
              <a:t>Code</a:t>
            </a:r>
            <a:endParaRPr/>
          </a:p>
        </p:txBody>
      </p:sp>
      <p:sp>
        <p:nvSpPr>
          <p:cNvPr id="393" name="Google Shape;393;g105dfd9dcc2_1_2"/>
          <p:cNvSpPr/>
          <p:nvPr/>
        </p:nvSpPr>
        <p:spPr>
          <a:xfrm>
            <a:off x="5411152" y="1168648"/>
            <a:ext cx="3328988" cy="3328988"/>
          </a:xfrm>
          <a:custGeom>
            <a:rect b="b" l="l" r="r" t="t"/>
            <a:pathLst>
              <a:path extrusionOk="0" h="2048" w="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94" name="Google Shape;394;g105dfd9dcc2_1_2"/>
          <p:cNvSpPr/>
          <p:nvPr/>
        </p:nvSpPr>
        <p:spPr>
          <a:xfrm>
            <a:off x="6085522" y="1843018"/>
            <a:ext cx="1980247" cy="1980247"/>
          </a:xfrm>
          <a:custGeom>
            <a:rect b="b" l="l" r="r" t="t"/>
            <a:pathLst>
              <a:path extrusionOk="0" h="2048" w="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395" name="Google Shape;395;g105dfd9dcc2_1_2"/>
          <p:cNvSpPr txBox="1"/>
          <p:nvPr/>
        </p:nvSpPr>
        <p:spPr>
          <a:xfrm>
            <a:off x="430450" y="795225"/>
            <a:ext cx="5347800" cy="4327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750">
                <a:solidFill>
                  <a:srgbClr val="0000FF"/>
                </a:solidFill>
                <a:highlight>
                  <a:srgbClr val="FFFFFE"/>
                </a:highlight>
                <a:latin typeface="Courier New"/>
                <a:ea typeface="Courier New"/>
                <a:cs typeface="Courier New"/>
                <a:sym typeface="Courier New"/>
              </a:rPr>
              <a:t>def</a:t>
            </a:r>
            <a:r>
              <a:rPr lang="en-US" sz="750">
                <a:highlight>
                  <a:srgbClr val="FFFFFE"/>
                </a:highlight>
                <a:latin typeface="Courier New"/>
                <a:ea typeface="Courier New"/>
                <a:cs typeface="Courier New"/>
                <a:sym typeface="Courier New"/>
              </a:rPr>
              <a:t> </a:t>
            </a:r>
            <a:r>
              <a:rPr lang="en-US" sz="750">
                <a:solidFill>
                  <a:srgbClr val="795E26"/>
                </a:solidFill>
                <a:highlight>
                  <a:srgbClr val="FFFFFE"/>
                </a:highlight>
                <a:latin typeface="Courier New"/>
                <a:ea typeface="Courier New"/>
                <a:cs typeface="Courier New"/>
                <a:sym typeface="Courier New"/>
              </a:rPr>
              <a:t>arg_max</a:t>
            </a:r>
            <a:r>
              <a:rPr lang="en-US" sz="750">
                <a:highlight>
                  <a:srgbClr val="FFFFFE"/>
                </a:highlight>
                <a:latin typeface="Courier New"/>
                <a:ea typeface="Courier New"/>
                <a:cs typeface="Courier New"/>
                <a:sym typeface="Courier New"/>
              </a:rPr>
              <a:t>(</a:t>
            </a:r>
            <a:r>
              <a:rPr lang="en-US" sz="750">
                <a:solidFill>
                  <a:srgbClr val="001080"/>
                </a:solidFill>
                <a:highlight>
                  <a:srgbClr val="FFFFFE"/>
                </a:highlight>
                <a:latin typeface="Courier New"/>
                <a:ea typeface="Courier New"/>
                <a:cs typeface="Courier New"/>
                <a:sym typeface="Courier New"/>
              </a:rPr>
              <a:t>gamma</a:t>
            </a:r>
            <a:r>
              <a:rPr lang="en-US" sz="750">
                <a:highlight>
                  <a:srgbClr val="FFFFFE"/>
                </a:highlight>
                <a:latin typeface="Courier New"/>
                <a:ea typeface="Courier New"/>
                <a:cs typeface="Courier New"/>
                <a:sym typeface="Courier New"/>
              </a:rPr>
              <a:t>,</a:t>
            </a:r>
            <a:r>
              <a:rPr lang="en-US" sz="750">
                <a:solidFill>
                  <a:srgbClr val="001080"/>
                </a:solidFill>
                <a:highlight>
                  <a:srgbClr val="FFFFFE"/>
                </a:highlight>
                <a:latin typeface="Courier New"/>
                <a:ea typeface="Courier New"/>
                <a:cs typeface="Courier New"/>
                <a:sym typeface="Courier New"/>
              </a:rPr>
              <a:t>pi</a:t>
            </a:r>
            <a:r>
              <a:rPr lang="en-US" sz="750">
                <a:highlight>
                  <a:srgbClr val="FFFFFE"/>
                </a:highlight>
                <a:latin typeface="Courier New"/>
                <a:ea typeface="Courier New"/>
                <a:cs typeface="Courier New"/>
                <a:sym typeface="Courier New"/>
              </a:rPr>
              <a:t>,</a:t>
            </a:r>
            <a:r>
              <a:rPr lang="en-US" sz="750">
                <a:solidFill>
                  <a:srgbClr val="001080"/>
                </a:solidFill>
                <a:highlight>
                  <a:srgbClr val="FFFFFE"/>
                </a:highlight>
                <a:latin typeface="Courier New"/>
                <a:ea typeface="Courier New"/>
                <a:cs typeface="Courier New"/>
                <a:sym typeface="Courier New"/>
              </a:rPr>
              <a:t>pho</a:t>
            </a:r>
            <a:r>
              <a:rPr lang="en-US" sz="750">
                <a:highlight>
                  <a:srgbClr val="FFFFFE"/>
                </a:highlight>
                <a:latin typeface="Courier New"/>
                <a:ea typeface="Courier New"/>
                <a:cs typeface="Courier New"/>
                <a:sym typeface="Courier New"/>
              </a:rPr>
              <a:t>,</a:t>
            </a:r>
            <a:r>
              <a:rPr lang="en-US" sz="750">
                <a:solidFill>
                  <a:srgbClr val="001080"/>
                </a:solidFill>
                <a:highlight>
                  <a:srgbClr val="FFFFFE"/>
                </a:highlight>
                <a:latin typeface="Courier New"/>
                <a:ea typeface="Courier New"/>
                <a:cs typeface="Courier New"/>
                <a:sym typeface="Courier New"/>
              </a:rPr>
              <a:t>i</a:t>
            </a:r>
            <a:r>
              <a:rPr lang="en-US" sz="750">
                <a:highlight>
                  <a:srgbClr val="FFFFFE"/>
                </a:highlight>
                <a:latin typeface="Courier New"/>
                <a:ea typeface="Courier New"/>
                <a:cs typeface="Courier New"/>
                <a:sym typeface="Courier New"/>
              </a:rPr>
              <a:t>,</a:t>
            </a:r>
            <a:r>
              <a:rPr lang="en-US" sz="750">
                <a:solidFill>
                  <a:srgbClr val="001080"/>
                </a:solidFill>
                <a:highlight>
                  <a:srgbClr val="FFFFFE"/>
                </a:highlight>
                <a:latin typeface="Courier New"/>
                <a:ea typeface="Courier New"/>
                <a:cs typeface="Courier New"/>
                <a:sym typeface="Courier New"/>
              </a:rPr>
              <a:t>utility</a:t>
            </a:r>
            <a:r>
              <a:rPr lang="en-US" sz="750">
                <a:highlight>
                  <a:srgbClr val="FFFFFE"/>
                </a:highlight>
                <a:latin typeface="Courier New"/>
                <a:ea typeface="Courier New"/>
                <a:cs typeface="Courier New"/>
                <a:sym typeface="Courier New"/>
              </a:rPr>
              <a:t>,</a:t>
            </a:r>
            <a:r>
              <a:rPr lang="en-US" sz="750">
                <a:solidFill>
                  <a:srgbClr val="001080"/>
                </a:solidFill>
                <a:highlight>
                  <a:srgbClr val="FFFFFE"/>
                </a:highlight>
                <a:latin typeface="Courier New"/>
                <a:ea typeface="Courier New"/>
                <a:cs typeface="Courier New"/>
                <a:sym typeface="Courier New"/>
              </a:rPr>
              <a:t>maxRounds</a:t>
            </a:r>
            <a:r>
              <a:rPr lang="en-US" sz="750">
                <a:highlight>
                  <a:srgbClr val="FFFFFE"/>
                </a:highlight>
                <a:latin typeface="Courier New"/>
                <a:ea typeface="Courier New"/>
                <a:cs typeface="Courier New"/>
                <a:sym typeface="Courier New"/>
              </a:rPr>
              <a:t>,</a:t>
            </a:r>
            <a:r>
              <a:rPr lang="en-US" sz="750">
                <a:solidFill>
                  <a:srgbClr val="001080"/>
                </a:solidFill>
                <a:highlight>
                  <a:srgbClr val="FFFFFE"/>
                </a:highlight>
                <a:latin typeface="Courier New"/>
                <a:ea typeface="Courier New"/>
                <a:cs typeface="Courier New"/>
                <a:sym typeface="Courier New"/>
              </a:rPr>
              <a:t>T</a:t>
            </a:r>
            <a:r>
              <a:rPr lang="en-US" sz="750">
                <a:highlight>
                  <a:srgbClr val="FFFFFE"/>
                </a:highlight>
                <a:latin typeface="Courier New"/>
                <a:ea typeface="Courier New"/>
                <a:cs typeface="Courier New"/>
                <a:sym typeface="Courier New"/>
              </a:rPr>
              <a:t>,</a:t>
            </a:r>
            <a:r>
              <a:rPr lang="en-US" sz="750">
                <a:solidFill>
                  <a:srgbClr val="001080"/>
                </a:solidFill>
                <a:highlight>
                  <a:srgbClr val="FFFFFE"/>
                </a:highlight>
                <a:latin typeface="Courier New"/>
                <a:ea typeface="Courier New"/>
                <a:cs typeface="Courier New"/>
                <a:sym typeface="Courier New"/>
              </a:rPr>
              <a:t>TUL</a:t>
            </a:r>
            <a:r>
              <a:rPr lang="en-US" sz="750">
                <a:highlight>
                  <a:srgbClr val="FFFFFE"/>
                </a:highlight>
                <a:latin typeface="Courier New"/>
                <a:ea typeface="Courier New"/>
                <a:cs typeface="Courier New"/>
                <a:sym typeface="Courier New"/>
              </a:rPr>
              <a:t>,</a:t>
            </a:r>
            <a:r>
              <a:rPr lang="en-US" sz="750">
                <a:solidFill>
                  <a:srgbClr val="001080"/>
                </a:solidFill>
                <a:highlight>
                  <a:srgbClr val="FFFFFE"/>
                </a:highlight>
                <a:latin typeface="Courier New"/>
                <a:ea typeface="Courier New"/>
                <a:cs typeface="Courier New"/>
                <a:sym typeface="Courier New"/>
              </a:rPr>
              <a:t>TDL</a:t>
            </a:r>
            <a:r>
              <a:rPr lang="en-US"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r_tilde=np.average(gamma)</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r_bar=maxRounds</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sum=-np.inf</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r_cap=</a:t>
            </a:r>
            <a:r>
              <a:rPr lang="en-US" sz="750">
                <a:solidFill>
                  <a:srgbClr val="09885A"/>
                </a:solidFill>
                <a:highlight>
                  <a:srgbClr val="FFFFFE"/>
                </a:highlight>
                <a:latin typeface="Courier New"/>
                <a:ea typeface="Courier New"/>
                <a:cs typeface="Courier New"/>
                <a:sym typeface="Courier New"/>
              </a:rPr>
              <a:t>0</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K=</a:t>
            </a:r>
            <a:r>
              <a:rPr lang="en-US" sz="750">
                <a:solidFill>
                  <a:srgbClr val="09885A"/>
                </a:solidFill>
                <a:highlight>
                  <a:srgbClr val="FFFFFE"/>
                </a:highlight>
                <a:latin typeface="Courier New"/>
                <a:ea typeface="Courier New"/>
                <a:cs typeface="Courier New"/>
                <a:sym typeface="Courier New"/>
              </a:rPr>
              <a:t>5</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Dn=</a:t>
            </a:r>
            <a:r>
              <a:rPr lang="en-US" sz="750">
                <a:solidFill>
                  <a:srgbClr val="09885A"/>
                </a:solidFill>
                <a:highlight>
                  <a:srgbClr val="FFFFFE"/>
                </a:highlight>
                <a:latin typeface="Courier New"/>
                <a:ea typeface="Courier New"/>
                <a:cs typeface="Courier New"/>
                <a:sym typeface="Courier New"/>
              </a:rPr>
              <a:t>0.01</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Sn=</a:t>
            </a:r>
            <a:r>
              <a:rPr lang="en-US" sz="750">
                <a:solidFill>
                  <a:srgbClr val="09885A"/>
                </a:solidFill>
                <a:highlight>
                  <a:srgbClr val="FFFFFE"/>
                </a:highlight>
                <a:latin typeface="Courier New"/>
                <a:ea typeface="Courier New"/>
                <a:cs typeface="Courier New"/>
                <a:sym typeface="Courier New"/>
              </a:rPr>
              <a:t>600</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e0=</a:t>
            </a:r>
            <a:r>
              <a:rPr lang="en-US" sz="750">
                <a:solidFill>
                  <a:srgbClr val="09885A"/>
                </a:solidFill>
                <a:highlight>
                  <a:srgbClr val="FFFFFE"/>
                </a:highlight>
                <a:latin typeface="Courier New"/>
                <a:ea typeface="Courier New"/>
                <a:cs typeface="Courier New"/>
                <a:sym typeface="Courier New"/>
              </a:rPr>
              <a:t>9.82</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e1=</a:t>
            </a:r>
            <a:r>
              <a:rPr lang="en-US" sz="750">
                <a:solidFill>
                  <a:srgbClr val="09885A"/>
                </a:solidFill>
                <a:highlight>
                  <a:srgbClr val="FFFFFE"/>
                </a:highlight>
                <a:latin typeface="Courier New"/>
                <a:ea typeface="Courier New"/>
                <a:cs typeface="Courier New"/>
                <a:sym typeface="Courier New"/>
              </a:rPr>
              <a:t>4.26</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Model=</a:t>
            </a:r>
            <a:r>
              <a:rPr lang="en-US" sz="750">
                <a:solidFill>
                  <a:srgbClr val="09885A"/>
                </a:solidFill>
                <a:highlight>
                  <a:srgbClr val="FFFFFE"/>
                </a:highlight>
                <a:latin typeface="Courier New"/>
                <a:ea typeface="Courier New"/>
                <a:cs typeface="Courier New"/>
                <a:sym typeface="Courier New"/>
              </a:rPr>
              <a:t>0.16</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Cninvt=</a:t>
            </a:r>
            <a:r>
              <a:rPr lang="en-US" sz="750">
                <a:solidFill>
                  <a:srgbClr val="09885A"/>
                </a:solidFill>
                <a:highlight>
                  <a:srgbClr val="FFFFFE"/>
                </a:highlight>
                <a:latin typeface="Courier New"/>
                <a:ea typeface="Courier New"/>
                <a:cs typeface="Courier New"/>
                <a:sym typeface="Courier New"/>
              </a:rPr>
              <a:t>0.22</a:t>
            </a:r>
            <a:r>
              <a:rPr lang="en-US" sz="750">
                <a:highlight>
                  <a:srgbClr val="FFFFFE"/>
                </a:highlight>
                <a:latin typeface="Courier New"/>
                <a:ea typeface="Courier New"/>
                <a:cs typeface="Courier New"/>
                <a:sym typeface="Courier New"/>
              </a:rPr>
              <a:t>/(</a:t>
            </a:r>
            <a:r>
              <a:rPr lang="en-US" sz="750">
                <a:solidFill>
                  <a:srgbClr val="09885A"/>
                </a:solidFill>
                <a:highlight>
                  <a:srgbClr val="FFFFFE"/>
                </a:highlight>
                <a:latin typeface="Courier New"/>
                <a:ea typeface="Courier New"/>
                <a:cs typeface="Courier New"/>
                <a:sym typeface="Courier New"/>
              </a:rPr>
              <a:t>3600</a:t>
            </a:r>
            <a:r>
              <a:rPr lang="en-US"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CnUL=</a:t>
            </a:r>
            <a:r>
              <a:rPr lang="en-US" sz="750">
                <a:solidFill>
                  <a:srgbClr val="09885A"/>
                </a:solidFill>
                <a:highlight>
                  <a:srgbClr val="FFFFFE"/>
                </a:highlight>
                <a:latin typeface="Courier New"/>
                <a:ea typeface="Courier New"/>
                <a:cs typeface="Courier New"/>
                <a:sym typeface="Courier New"/>
              </a:rPr>
              <a:t>3</a:t>
            </a:r>
            <a:r>
              <a:rPr lang="en-US" sz="750">
                <a:highlight>
                  <a:srgbClr val="FFFFFE"/>
                </a:highlight>
                <a:latin typeface="Courier New"/>
                <a:ea typeface="Courier New"/>
                <a:cs typeface="Courier New"/>
                <a:sym typeface="Courier New"/>
              </a:rPr>
              <a:t>*Model*</a:t>
            </a:r>
            <a:r>
              <a:rPr lang="en-US" sz="750">
                <a:solidFill>
                  <a:srgbClr val="09885A"/>
                </a:solidFill>
                <a:highlight>
                  <a:srgbClr val="FFFFFE"/>
                </a:highlight>
                <a:latin typeface="Courier New"/>
                <a:ea typeface="Courier New"/>
                <a:cs typeface="Courier New"/>
                <a:sym typeface="Courier New"/>
              </a:rPr>
              <a:t>0.174</a:t>
            </a:r>
            <a:r>
              <a:rPr lang="en-US" sz="750">
                <a:highlight>
                  <a:srgbClr val="FFFFFE"/>
                </a:highlight>
                <a:latin typeface="Courier New"/>
                <a:ea typeface="Courier New"/>
                <a:cs typeface="Courier New"/>
                <a:sym typeface="Courier New"/>
              </a:rPr>
              <a:t>/</a:t>
            </a:r>
            <a:r>
              <a:rPr lang="en-US" sz="750">
                <a:solidFill>
                  <a:srgbClr val="09885A"/>
                </a:solidFill>
                <a:highlight>
                  <a:srgbClr val="FFFFFE"/>
                </a:highlight>
                <a:latin typeface="Courier New"/>
                <a:ea typeface="Courier New"/>
                <a:cs typeface="Courier New"/>
                <a:sym typeface="Courier New"/>
              </a:rPr>
              <a:t>3600000</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CnDL=</a:t>
            </a:r>
            <a:r>
              <a:rPr lang="en-US" sz="750">
                <a:solidFill>
                  <a:srgbClr val="09885A"/>
                </a:solidFill>
                <a:highlight>
                  <a:srgbClr val="FFFFFE"/>
                </a:highlight>
                <a:latin typeface="Courier New"/>
                <a:ea typeface="Courier New"/>
                <a:cs typeface="Courier New"/>
                <a:sym typeface="Courier New"/>
              </a:rPr>
              <a:t>3</a:t>
            </a:r>
            <a:r>
              <a:rPr lang="en-US" sz="750">
                <a:highlight>
                  <a:srgbClr val="FFFFFE"/>
                </a:highlight>
                <a:latin typeface="Courier New"/>
                <a:ea typeface="Courier New"/>
                <a:cs typeface="Courier New"/>
                <a:sym typeface="Courier New"/>
              </a:rPr>
              <a:t>*Model*</a:t>
            </a:r>
            <a:r>
              <a:rPr lang="en-US" sz="750">
                <a:solidFill>
                  <a:srgbClr val="09885A"/>
                </a:solidFill>
                <a:highlight>
                  <a:srgbClr val="FFFFFE"/>
                </a:highlight>
                <a:latin typeface="Courier New"/>
                <a:ea typeface="Courier New"/>
                <a:cs typeface="Courier New"/>
                <a:sym typeface="Courier New"/>
              </a:rPr>
              <a:t>0.174</a:t>
            </a:r>
            <a:r>
              <a:rPr lang="en-US" sz="750">
                <a:highlight>
                  <a:srgbClr val="FFFFFE"/>
                </a:highlight>
                <a:latin typeface="Courier New"/>
                <a:ea typeface="Courier New"/>
                <a:cs typeface="Courier New"/>
                <a:sym typeface="Courier New"/>
              </a:rPr>
              <a:t>/</a:t>
            </a:r>
            <a:r>
              <a:rPr lang="en-US" sz="750">
                <a:solidFill>
                  <a:srgbClr val="09885A"/>
                </a:solidFill>
                <a:highlight>
                  <a:srgbClr val="FFFFFE"/>
                </a:highlight>
                <a:latin typeface="Courier New"/>
                <a:ea typeface="Courier New"/>
                <a:cs typeface="Courier New"/>
                <a:sym typeface="Courier New"/>
              </a:rPr>
              <a:t>3600000</a:t>
            </a:r>
            <a:endParaRPr sz="7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Ccompn=</a:t>
            </a:r>
            <a:r>
              <a:rPr lang="en-US" sz="750">
                <a:solidFill>
                  <a:srgbClr val="09885A"/>
                </a:solidFill>
                <a:highlight>
                  <a:srgbClr val="FFFFFE"/>
                </a:highlight>
                <a:latin typeface="Courier New"/>
                <a:ea typeface="Courier New"/>
                <a:cs typeface="Courier New"/>
                <a:sym typeface="Courier New"/>
              </a:rPr>
              <a:t>0.22</a:t>
            </a:r>
            <a:r>
              <a:rPr lang="en-US" sz="750">
                <a:highlight>
                  <a:srgbClr val="FFFFFE"/>
                </a:highlight>
                <a:latin typeface="Courier New"/>
                <a:ea typeface="Courier New"/>
                <a:cs typeface="Courier New"/>
                <a:sym typeface="Courier New"/>
              </a:rPr>
              <a:t>/(</a:t>
            </a:r>
            <a:r>
              <a:rPr lang="en-US" sz="750">
                <a:solidFill>
                  <a:srgbClr val="09885A"/>
                </a:solidFill>
                <a:highlight>
                  <a:srgbClr val="FFFFFE"/>
                </a:highlight>
                <a:latin typeface="Courier New"/>
                <a:ea typeface="Courier New"/>
                <a:cs typeface="Courier New"/>
                <a:sym typeface="Courier New"/>
              </a:rPr>
              <a:t>3600</a:t>
            </a:r>
            <a:r>
              <a:rPr lang="en-US"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AF00DB"/>
                </a:solidFill>
                <a:highlight>
                  <a:srgbClr val="FFFFFE"/>
                </a:highlight>
                <a:latin typeface="Courier New"/>
                <a:ea typeface="Courier New"/>
                <a:cs typeface="Courier New"/>
                <a:sym typeface="Courier New"/>
              </a:rPr>
              <a:t>for</a:t>
            </a:r>
            <a:r>
              <a:rPr lang="en-US" sz="750">
                <a:highlight>
                  <a:srgbClr val="FFFFFE"/>
                </a:highlight>
                <a:latin typeface="Courier New"/>
                <a:ea typeface="Courier New"/>
                <a:cs typeface="Courier New"/>
                <a:sym typeface="Courier New"/>
              </a:rPr>
              <a:t> rn </a:t>
            </a:r>
            <a:r>
              <a:rPr lang="en-US" sz="750">
                <a:solidFill>
                  <a:srgbClr val="0000FF"/>
                </a:solidFill>
                <a:highlight>
                  <a:srgbClr val="FFFFFE"/>
                </a:highlight>
                <a:latin typeface="Courier New"/>
                <a:ea typeface="Courier New"/>
                <a:cs typeface="Courier New"/>
                <a:sym typeface="Courier New"/>
              </a:rPr>
              <a:t>in</a:t>
            </a:r>
            <a:r>
              <a:rPr lang="en-US" sz="750">
                <a:highlight>
                  <a:srgbClr val="FFFFFE"/>
                </a:highlight>
                <a:latin typeface="Courier New"/>
                <a:ea typeface="Courier New"/>
                <a:cs typeface="Courier New"/>
                <a:sym typeface="Courier New"/>
              </a:rPr>
              <a:t> </a:t>
            </a:r>
            <a:r>
              <a:rPr lang="en-US" sz="750">
                <a:solidFill>
                  <a:srgbClr val="795E26"/>
                </a:solidFill>
                <a:highlight>
                  <a:srgbClr val="FFFFFE"/>
                </a:highlight>
                <a:latin typeface="Courier New"/>
                <a:ea typeface="Courier New"/>
                <a:cs typeface="Courier New"/>
                <a:sym typeface="Courier New"/>
              </a:rPr>
              <a:t>range</a:t>
            </a:r>
            <a:r>
              <a:rPr lang="en-US" sz="750">
                <a:highlight>
                  <a:srgbClr val="FFFFFE"/>
                </a:highlight>
                <a:latin typeface="Courier New"/>
                <a:ea typeface="Courier New"/>
                <a:cs typeface="Courier New"/>
                <a:sym typeface="Courier New"/>
              </a:rPr>
              <a:t>(</a:t>
            </a:r>
            <a:r>
              <a:rPr lang="en-US" sz="750">
                <a:solidFill>
                  <a:srgbClr val="09885A"/>
                </a:solidFill>
                <a:highlight>
                  <a:srgbClr val="FFFFFE"/>
                </a:highlight>
                <a:latin typeface="Courier New"/>
                <a:ea typeface="Courier New"/>
                <a:cs typeface="Courier New"/>
                <a:sym typeface="Courier New"/>
              </a:rPr>
              <a:t>1</a:t>
            </a:r>
            <a:r>
              <a:rPr lang="en-US" sz="750">
                <a:highlight>
                  <a:srgbClr val="FFFFFE"/>
                </a:highlight>
                <a:latin typeface="Courier New"/>
                <a:ea typeface="Courier New"/>
                <a:cs typeface="Courier New"/>
                <a:sym typeface="Courier New"/>
              </a:rPr>
              <a:t>,</a:t>
            </a:r>
            <a:r>
              <a:rPr lang="en-US" sz="750">
                <a:solidFill>
                  <a:srgbClr val="267F99"/>
                </a:solidFill>
                <a:highlight>
                  <a:srgbClr val="FFFFFE"/>
                </a:highlight>
                <a:latin typeface="Courier New"/>
                <a:ea typeface="Courier New"/>
                <a:cs typeface="Courier New"/>
                <a:sym typeface="Courier New"/>
              </a:rPr>
              <a:t>int</a:t>
            </a:r>
            <a:r>
              <a:rPr lang="en-US" sz="750">
                <a:highlight>
                  <a:srgbClr val="FFFFFE"/>
                </a:highlight>
                <a:latin typeface="Courier New"/>
                <a:ea typeface="Courier New"/>
                <a:cs typeface="Courier New"/>
                <a:sym typeface="Courier New"/>
              </a:rPr>
              <a:t>(r_bar)+</a:t>
            </a:r>
            <a:r>
              <a:rPr lang="en-US" sz="750">
                <a:solidFill>
                  <a:srgbClr val="09885A"/>
                </a:solidFill>
                <a:highlight>
                  <a:srgbClr val="FFFFFE"/>
                </a:highlight>
                <a:latin typeface="Courier New"/>
                <a:ea typeface="Courier New"/>
                <a:cs typeface="Courier New"/>
                <a:sym typeface="Courier New"/>
              </a:rPr>
              <a:t>1</a:t>
            </a:r>
            <a:r>
              <a:rPr lang="en-US"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Un=utility*(e0/e1-e0/(e1+K*rn))</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fn=Sn*Dn*K/(T/rn-TUL-TDL)</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Cn=(CnUL + CnDL)*rn + Cninvt*fn + Ccompn *fn*fn*Sn*Dn*K*rn</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Ln=Un-Cn-(pi[(i+</a:t>
            </a:r>
            <a:r>
              <a:rPr lang="en-US" sz="750">
                <a:solidFill>
                  <a:srgbClr val="09885A"/>
                </a:solidFill>
                <a:highlight>
                  <a:srgbClr val="FFFFFE"/>
                </a:highlight>
                <a:latin typeface="Courier New"/>
                <a:ea typeface="Courier New"/>
                <a:cs typeface="Courier New"/>
                <a:sym typeface="Courier New"/>
              </a:rPr>
              <a:t>2</a:t>
            </a:r>
            <a:r>
              <a:rPr lang="en-US" sz="750">
                <a:highlight>
                  <a:srgbClr val="FFFFFE"/>
                </a:highlight>
                <a:latin typeface="Courier New"/>
                <a:ea typeface="Courier New"/>
                <a:cs typeface="Courier New"/>
                <a:sym typeface="Courier New"/>
              </a:rPr>
              <a:t>)%</a:t>
            </a:r>
            <a:r>
              <a:rPr lang="en-US" sz="750">
                <a:solidFill>
                  <a:srgbClr val="795E26"/>
                </a:solidFill>
                <a:highlight>
                  <a:srgbClr val="FFFFFE"/>
                </a:highlight>
                <a:latin typeface="Courier New"/>
                <a:ea typeface="Courier New"/>
                <a:cs typeface="Courier New"/>
                <a:sym typeface="Courier New"/>
              </a:rPr>
              <a:t>len</a:t>
            </a:r>
            <a:r>
              <a:rPr lang="en-US" sz="750">
                <a:highlight>
                  <a:srgbClr val="FFFFFE"/>
                </a:highlight>
                <a:latin typeface="Courier New"/>
                <a:ea typeface="Courier New"/>
                <a:cs typeface="Courier New"/>
                <a:sym typeface="Courier New"/>
              </a:rPr>
              <a:t>(pi)]-pi[(i+</a:t>
            </a:r>
            <a:r>
              <a:rPr lang="en-US" sz="750">
                <a:solidFill>
                  <a:srgbClr val="09885A"/>
                </a:solidFill>
                <a:highlight>
                  <a:srgbClr val="FFFFFE"/>
                </a:highlight>
                <a:latin typeface="Courier New"/>
                <a:ea typeface="Courier New"/>
                <a:cs typeface="Courier New"/>
                <a:sym typeface="Courier New"/>
              </a:rPr>
              <a:t>1</a:t>
            </a:r>
            <a:r>
              <a:rPr lang="en-US" sz="750">
                <a:highlight>
                  <a:srgbClr val="FFFFFE"/>
                </a:highlight>
                <a:latin typeface="Courier New"/>
                <a:ea typeface="Courier New"/>
                <a:cs typeface="Courier New"/>
                <a:sym typeface="Courier New"/>
              </a:rPr>
              <a:t>)%</a:t>
            </a:r>
            <a:r>
              <a:rPr lang="en-US" sz="750">
                <a:solidFill>
                  <a:srgbClr val="795E26"/>
                </a:solidFill>
                <a:highlight>
                  <a:srgbClr val="FFFFFE"/>
                </a:highlight>
                <a:latin typeface="Courier New"/>
                <a:ea typeface="Courier New"/>
                <a:cs typeface="Courier New"/>
                <a:sym typeface="Courier New"/>
              </a:rPr>
              <a:t>len</a:t>
            </a:r>
            <a:r>
              <a:rPr lang="en-US" sz="750">
                <a:highlight>
                  <a:srgbClr val="FFFFFE"/>
                </a:highlight>
                <a:latin typeface="Courier New"/>
                <a:ea typeface="Courier New"/>
                <a:cs typeface="Courier New"/>
                <a:sym typeface="Courier New"/>
              </a:rPr>
              <a:t>(pi)])*rn</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p5=pho*np.</a:t>
            </a:r>
            <a:r>
              <a:rPr lang="en-US" sz="750">
                <a:solidFill>
                  <a:srgbClr val="795E26"/>
                </a:solidFill>
                <a:highlight>
                  <a:srgbClr val="FFFFFE"/>
                </a:highlight>
                <a:latin typeface="Courier New"/>
                <a:ea typeface="Courier New"/>
                <a:cs typeface="Courier New"/>
                <a:sym typeface="Courier New"/>
              </a:rPr>
              <a:t>sum</a:t>
            </a:r>
            <a:r>
              <a:rPr lang="en-US" sz="750">
                <a:highlight>
                  <a:srgbClr val="FFFFFE"/>
                </a:highlight>
                <a:latin typeface="Courier New"/>
                <a:ea typeface="Courier New"/>
                <a:cs typeface="Courier New"/>
                <a:sym typeface="Courier New"/>
              </a:rPr>
              <a:t>(np.square(np.concatenate([gamma[</a:t>
            </a:r>
            <a:r>
              <a:rPr lang="en-US" sz="750">
                <a:solidFill>
                  <a:srgbClr val="09885A"/>
                </a:solidFill>
                <a:highlight>
                  <a:srgbClr val="FFFFFE"/>
                </a:highlight>
                <a:latin typeface="Courier New"/>
                <a:ea typeface="Courier New"/>
                <a:cs typeface="Courier New"/>
                <a:sym typeface="Courier New"/>
              </a:rPr>
              <a:t>-2</a:t>
            </a:r>
            <a:r>
              <a:rPr lang="en-US" sz="750">
                <a:highlight>
                  <a:srgbClr val="FFFFFE"/>
                </a:highlight>
                <a:latin typeface="Courier New"/>
                <a:ea typeface="Courier New"/>
                <a:cs typeface="Courier New"/>
                <a:sym typeface="Courier New"/>
              </a:rPr>
              <a:t>:],gamma[:</a:t>
            </a:r>
            <a:r>
              <a:rPr lang="en-US" sz="750">
                <a:solidFill>
                  <a:srgbClr val="09885A"/>
                </a:solidFill>
                <a:highlight>
                  <a:srgbClr val="FFFFFE"/>
                </a:highlight>
                <a:latin typeface="Courier New"/>
                <a:ea typeface="Courier New"/>
                <a:cs typeface="Courier New"/>
                <a:sym typeface="Courier New"/>
              </a:rPr>
              <a:t>-2</a:t>
            </a:r>
            <a:r>
              <a:rPr lang="en-US" sz="750">
                <a:highlight>
                  <a:srgbClr val="FFFFFE"/>
                </a:highlight>
                <a:latin typeface="Courier New"/>
                <a:ea typeface="Courier New"/>
                <a:cs typeface="Courier New"/>
                <a:sym typeface="Courier New"/>
              </a:rPr>
              <a:t>]]) - np.concatenate([gamma[</a:t>
            </a:r>
            <a:r>
              <a:rPr lang="en-US" sz="750">
                <a:solidFill>
                  <a:srgbClr val="09885A"/>
                </a:solidFill>
                <a:highlight>
                  <a:srgbClr val="FFFFFE"/>
                </a:highlight>
                <a:latin typeface="Courier New"/>
                <a:ea typeface="Courier New"/>
                <a:cs typeface="Courier New"/>
                <a:sym typeface="Courier New"/>
              </a:rPr>
              <a:t>-1</a:t>
            </a:r>
            <a:r>
              <a:rPr lang="en-US" sz="750">
                <a:highlight>
                  <a:srgbClr val="FFFFFE"/>
                </a:highlight>
                <a:latin typeface="Courier New"/>
                <a:ea typeface="Courier New"/>
                <a:cs typeface="Courier New"/>
                <a:sym typeface="Courier New"/>
              </a:rPr>
              <a:t>:],gamma[:</a:t>
            </a:r>
            <a:r>
              <a:rPr lang="en-US" sz="750">
                <a:solidFill>
                  <a:srgbClr val="09885A"/>
                </a:solidFill>
                <a:highlight>
                  <a:srgbClr val="FFFFFE"/>
                </a:highlight>
                <a:latin typeface="Courier New"/>
                <a:ea typeface="Courier New"/>
                <a:cs typeface="Courier New"/>
                <a:sym typeface="Courier New"/>
              </a:rPr>
              <a:t>-1</a:t>
            </a:r>
            <a:r>
              <a:rPr lang="en-US" sz="750">
                <a:highlight>
                  <a:srgbClr val="FFFFFE"/>
                </a:highlight>
                <a:latin typeface="Courier New"/>
                <a:ea typeface="Courier New"/>
                <a:cs typeface="Courier New"/>
                <a:sym typeface="Courier New"/>
              </a:rPr>
              <a:t>]])))</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AF00DB"/>
                </a:solidFill>
                <a:highlight>
                  <a:srgbClr val="FFFFFE"/>
                </a:highlight>
                <a:latin typeface="Courier New"/>
                <a:ea typeface="Courier New"/>
                <a:cs typeface="Courier New"/>
                <a:sym typeface="Courier New"/>
              </a:rPr>
              <a:t>if</a:t>
            </a:r>
            <a:r>
              <a:rPr lang="en-US" sz="750">
                <a:highlight>
                  <a:srgbClr val="FFFFFE"/>
                </a:highlight>
                <a:latin typeface="Courier New"/>
                <a:ea typeface="Courier New"/>
                <a:cs typeface="Courier New"/>
                <a:sym typeface="Courier New"/>
              </a:rPr>
              <a:t>(Ln-p5 &gt; sum):</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sum=Ln-p5</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r_cap=rn</a:t>
            </a:r>
            <a:endParaRPr sz="7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750">
                <a:highlight>
                  <a:srgbClr val="FFFFFE"/>
                </a:highlight>
                <a:latin typeface="Courier New"/>
                <a:ea typeface="Courier New"/>
                <a:cs typeface="Courier New"/>
                <a:sym typeface="Courier New"/>
              </a:rPr>
              <a:t>   </a:t>
            </a:r>
            <a:r>
              <a:rPr lang="en-US" sz="750">
                <a:solidFill>
                  <a:srgbClr val="AF00DB"/>
                </a:solidFill>
                <a:highlight>
                  <a:srgbClr val="FFFFFE"/>
                </a:highlight>
                <a:latin typeface="Courier New"/>
                <a:ea typeface="Courier New"/>
                <a:cs typeface="Courier New"/>
                <a:sym typeface="Courier New"/>
              </a:rPr>
              <a:t>return</a:t>
            </a:r>
            <a:r>
              <a:rPr lang="en-US" sz="750">
                <a:highlight>
                  <a:srgbClr val="FFFFFE"/>
                </a:highlight>
                <a:latin typeface="Courier New"/>
                <a:ea typeface="Courier New"/>
                <a:cs typeface="Courier New"/>
                <a:sym typeface="Courier New"/>
              </a:rPr>
              <a:t> r_cap</a:t>
            </a:r>
            <a:endParaRPr sz="7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450">
              <a:solidFill>
                <a:srgbClr val="0000FF"/>
              </a:solidFill>
              <a:highlight>
                <a:srgbClr val="FFFFFE"/>
              </a:highlight>
              <a:latin typeface="Courier New"/>
              <a:ea typeface="Courier New"/>
              <a:cs typeface="Courier New"/>
              <a:sym typeface="Courier New"/>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8"/>
          <p:cNvSpPr txBox="1"/>
          <p:nvPr>
            <p:ph idx="1" type="body"/>
          </p:nvPr>
        </p:nvSpPr>
        <p:spPr>
          <a:xfrm>
            <a:off x="686875" y="1650850"/>
            <a:ext cx="531600" cy="187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1100"/>
              <a:buNone/>
            </a:pPr>
            <a:r>
              <a:rPr lang="en-US"/>
              <a:t>Rounds</a:t>
            </a:r>
            <a:endParaRPr/>
          </a:p>
        </p:txBody>
      </p:sp>
      <p:sp>
        <p:nvSpPr>
          <p:cNvPr id="401" name="Google Shape;401;p18"/>
          <p:cNvSpPr txBox="1"/>
          <p:nvPr>
            <p:ph type="title"/>
          </p:nvPr>
        </p:nvSpPr>
        <p:spPr>
          <a:xfrm>
            <a:off x="533744" y="282611"/>
            <a:ext cx="8368500" cy="409500"/>
          </a:xfrm>
          <a:prstGeom prst="rect">
            <a:avLst/>
          </a:prstGeom>
          <a:noFill/>
          <a:ln>
            <a:noFill/>
          </a:ln>
        </p:spPr>
        <p:txBody>
          <a:bodyPr anchorCtr="0" anchor="ctr" bIns="0" lIns="0" spcFirstLastPara="1" rIns="0" wrap="square" tIns="0">
            <a:normAutofit fontScale="90000"/>
          </a:bodyPr>
          <a:lstStyle/>
          <a:p>
            <a:pPr indent="0" lvl="0" marL="0" rtl="0" algn="l">
              <a:lnSpc>
                <a:spcPct val="100000"/>
              </a:lnSpc>
              <a:spcBef>
                <a:spcPts val="0"/>
              </a:spcBef>
              <a:spcAft>
                <a:spcPts val="0"/>
              </a:spcAft>
              <a:buClr>
                <a:srgbClr val="5B5B5B"/>
              </a:buClr>
              <a:buSzPct val="100000"/>
              <a:buFont typeface="Roboto"/>
              <a:buNone/>
            </a:pPr>
            <a:r>
              <a:rPr lang="en-US"/>
              <a:t>Results</a:t>
            </a:r>
            <a:endParaRPr/>
          </a:p>
        </p:txBody>
      </p:sp>
      <p:sp>
        <p:nvSpPr>
          <p:cNvPr id="402" name="Google Shape;402;p18"/>
          <p:cNvSpPr txBox="1"/>
          <p:nvPr>
            <p:ph idx="1" type="body"/>
          </p:nvPr>
        </p:nvSpPr>
        <p:spPr>
          <a:xfrm>
            <a:off x="1781425" y="341675"/>
            <a:ext cx="2661600" cy="400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1100"/>
              <a:buNone/>
            </a:pPr>
            <a:r>
              <a:rPr lang="en-US"/>
              <a:t>Homogenous Profile (Utility is same )</a:t>
            </a:r>
            <a:endParaRPr/>
          </a:p>
        </p:txBody>
      </p:sp>
      <p:cxnSp>
        <p:nvCxnSpPr>
          <p:cNvPr id="403" name="Google Shape;403;p18"/>
          <p:cNvCxnSpPr/>
          <p:nvPr/>
        </p:nvCxnSpPr>
        <p:spPr>
          <a:xfrm flipH="1">
            <a:off x="4708338" y="494100"/>
            <a:ext cx="15600" cy="3802800"/>
          </a:xfrm>
          <a:prstGeom prst="straightConnector1">
            <a:avLst/>
          </a:prstGeom>
          <a:noFill/>
          <a:ln cap="flat" cmpd="sng" w="9525">
            <a:solidFill>
              <a:schemeClr val="dk2"/>
            </a:solidFill>
            <a:prstDash val="solid"/>
            <a:round/>
            <a:headEnd len="med" w="med" type="none"/>
            <a:tailEnd len="med" w="med" type="none"/>
          </a:ln>
        </p:spPr>
      </p:cxnSp>
      <p:sp>
        <p:nvSpPr>
          <p:cNvPr id="404" name="Google Shape;404;p18"/>
          <p:cNvSpPr txBox="1"/>
          <p:nvPr>
            <p:ph idx="1" type="body"/>
          </p:nvPr>
        </p:nvSpPr>
        <p:spPr>
          <a:xfrm>
            <a:off x="5594450" y="3112375"/>
            <a:ext cx="2730900" cy="557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solidFill>
                  <a:srgbClr val="5B5B5B"/>
                </a:solidFill>
              </a:rPr>
              <a:t>ζn= πµ(n+1) − πµ(n+2)</a:t>
            </a:r>
            <a:endParaRPr>
              <a:solidFill>
                <a:srgbClr val="5B5B5B"/>
              </a:solidFill>
            </a:endParaRPr>
          </a:p>
          <a:p>
            <a:pPr indent="0" lvl="0" marL="0" rtl="0" algn="l">
              <a:spcBef>
                <a:spcPts val="0"/>
              </a:spcBef>
              <a:spcAft>
                <a:spcPts val="0"/>
              </a:spcAft>
              <a:buNone/>
            </a:pPr>
            <a:r>
              <a:rPr lang="en-US">
                <a:solidFill>
                  <a:srgbClr val="5B5B5B"/>
                </a:solidFill>
              </a:rPr>
              <a:t>un = 4 for 0 ≤ n ≤ 4 and un = 16 for 5 ≤ n ≤9</a:t>
            </a:r>
            <a:endParaRPr>
              <a:solidFill>
                <a:srgbClr val="5B5B5B"/>
              </a:solidFill>
            </a:endParaRPr>
          </a:p>
        </p:txBody>
      </p:sp>
      <p:pic>
        <p:nvPicPr>
          <p:cNvPr id="405" name="Google Shape;405;p18"/>
          <p:cNvPicPr preferRelativeResize="0"/>
          <p:nvPr/>
        </p:nvPicPr>
        <p:blipFill>
          <a:blip r:embed="rId3">
            <a:alphaModFix/>
          </a:blip>
          <a:stretch>
            <a:fillRect/>
          </a:stretch>
        </p:blipFill>
        <p:spPr>
          <a:xfrm>
            <a:off x="1363475" y="962486"/>
            <a:ext cx="2549364" cy="1653464"/>
          </a:xfrm>
          <a:prstGeom prst="rect">
            <a:avLst/>
          </a:prstGeom>
          <a:noFill/>
          <a:ln>
            <a:noFill/>
          </a:ln>
        </p:spPr>
      </p:pic>
      <p:pic>
        <p:nvPicPr>
          <p:cNvPr id="406" name="Google Shape;406;p18"/>
          <p:cNvPicPr preferRelativeResize="0"/>
          <p:nvPr/>
        </p:nvPicPr>
        <p:blipFill>
          <a:blip r:embed="rId4">
            <a:alphaModFix/>
          </a:blip>
          <a:stretch>
            <a:fillRect/>
          </a:stretch>
        </p:blipFill>
        <p:spPr>
          <a:xfrm>
            <a:off x="1477450" y="2793997"/>
            <a:ext cx="2765700" cy="1841355"/>
          </a:xfrm>
          <a:prstGeom prst="rect">
            <a:avLst/>
          </a:prstGeom>
          <a:noFill/>
          <a:ln>
            <a:noFill/>
          </a:ln>
        </p:spPr>
      </p:pic>
      <p:sp>
        <p:nvSpPr>
          <p:cNvPr id="407" name="Google Shape;407;p18"/>
          <p:cNvSpPr txBox="1"/>
          <p:nvPr>
            <p:ph idx="1" type="body"/>
          </p:nvPr>
        </p:nvSpPr>
        <p:spPr>
          <a:xfrm>
            <a:off x="627425" y="3336400"/>
            <a:ext cx="736200" cy="187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1100"/>
              <a:buNone/>
            </a:pPr>
            <a:r>
              <a:rPr lang="en-US"/>
              <a:t>Cost </a:t>
            </a:r>
            <a:r>
              <a:rPr lang="en-US">
                <a:solidFill>
                  <a:srgbClr val="5B5B5B"/>
                </a:solidFill>
              </a:rPr>
              <a:t>πµ(n)</a:t>
            </a:r>
            <a:endParaRPr/>
          </a:p>
        </p:txBody>
      </p:sp>
      <p:graphicFrame>
        <p:nvGraphicFramePr>
          <p:cNvPr id="408" name="Google Shape;408;p18"/>
          <p:cNvGraphicFramePr/>
          <p:nvPr/>
        </p:nvGraphicFramePr>
        <p:xfrm>
          <a:off x="5685200" y="403650"/>
          <a:ext cx="3000000" cy="3000000"/>
        </p:xfrm>
        <a:graphic>
          <a:graphicData uri="http://schemas.openxmlformats.org/drawingml/2006/table">
            <a:tbl>
              <a:tblPr>
                <a:noFill/>
                <a:tableStyleId>{5AA14E3B-C902-48F7-9495-6F6DDD7D40E2}</a:tableStyleId>
              </a:tblPr>
              <a:tblGrid>
                <a:gridCol w="1274700"/>
                <a:gridCol w="1274700"/>
              </a:tblGrid>
              <a:tr h="381000">
                <a:tc>
                  <a:txBody>
                    <a:bodyPr/>
                    <a:lstStyle/>
                    <a:p>
                      <a:pPr indent="0" lvl="0" marL="0" rtl="0" algn="l">
                        <a:spcBef>
                          <a:spcPts val="0"/>
                        </a:spcBef>
                        <a:spcAft>
                          <a:spcPts val="0"/>
                        </a:spcAft>
                        <a:buNone/>
                      </a:pPr>
                      <a:r>
                        <a:rPr lang="en-US"/>
                        <a:t>Loss</a:t>
                      </a:r>
                      <a:endParaRPr/>
                    </a:p>
                  </a:txBody>
                  <a:tcPr marT="91425" marB="91425" marR="91425" marL="91425"/>
                </a:tc>
                <a:tc>
                  <a:txBody>
                    <a:bodyPr/>
                    <a:lstStyle/>
                    <a:p>
                      <a:pPr indent="0" lvl="0" marL="0" rtl="0" algn="l">
                        <a:spcBef>
                          <a:spcPts val="0"/>
                        </a:spcBef>
                        <a:spcAft>
                          <a:spcPts val="0"/>
                        </a:spcAft>
                        <a:buNone/>
                      </a:pPr>
                      <a:r>
                        <a:rPr lang="en-US"/>
                        <a:t>Iterations</a:t>
                      </a:r>
                      <a:endParaRPr/>
                    </a:p>
                  </a:txBody>
                  <a:tcPr marT="91425" marB="91425" marR="91425" marL="91425"/>
                </a:tc>
              </a:tr>
              <a:tr h="100000">
                <a:tc>
                  <a:txBody>
                    <a:bodyPr/>
                    <a:lstStyle/>
                    <a:p>
                      <a:pPr indent="0" lvl="0" marL="0" rtl="0" algn="l">
                        <a:lnSpc>
                          <a:spcPct val="115000"/>
                        </a:lnSpc>
                        <a:spcBef>
                          <a:spcPts val="0"/>
                        </a:spcBef>
                        <a:spcAft>
                          <a:spcPts val="0"/>
                        </a:spcAft>
                        <a:buNone/>
                      </a:pPr>
                      <a:r>
                        <a:rPr lang="en-US" sz="1100"/>
                        <a:t>1 </a:t>
                      </a:r>
                      <a:endParaRPr/>
                    </a:p>
                  </a:txBody>
                  <a:tcPr marT="91425" marB="91425" marR="91425" marL="91425"/>
                </a:tc>
                <a:tc>
                  <a:txBody>
                    <a:bodyPr/>
                    <a:lstStyle/>
                    <a:p>
                      <a:pPr indent="0" lvl="0" marL="0" rtl="0" algn="l">
                        <a:lnSpc>
                          <a:spcPct val="115000"/>
                        </a:lnSpc>
                        <a:spcBef>
                          <a:spcPts val="0"/>
                        </a:spcBef>
                        <a:spcAft>
                          <a:spcPts val="0"/>
                        </a:spcAft>
                        <a:buNone/>
                      </a:pPr>
                      <a:r>
                        <a:rPr lang="en-US" sz="1100"/>
                        <a:t>17033.33</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US" sz="1100"/>
                        <a:t>100 </a:t>
                      </a:r>
                      <a:endParaRPr/>
                    </a:p>
                  </a:txBody>
                  <a:tcPr marT="91425" marB="91425" marR="91425" marL="91425"/>
                </a:tc>
                <a:tc>
                  <a:txBody>
                    <a:bodyPr/>
                    <a:lstStyle/>
                    <a:p>
                      <a:pPr indent="0" lvl="0" marL="0" rtl="0" algn="l">
                        <a:lnSpc>
                          <a:spcPct val="115000"/>
                        </a:lnSpc>
                        <a:spcBef>
                          <a:spcPts val="0"/>
                        </a:spcBef>
                        <a:spcAft>
                          <a:spcPts val="0"/>
                        </a:spcAft>
                        <a:buNone/>
                      </a:pPr>
                      <a:r>
                        <a:rPr lang="en-US" sz="1100"/>
                        <a:t>3.26</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US" sz="1100"/>
                        <a:t>200 </a:t>
                      </a:r>
                      <a:endParaRPr/>
                    </a:p>
                  </a:txBody>
                  <a:tcPr marT="91425" marB="91425" marR="91425" marL="91425"/>
                </a:tc>
                <a:tc>
                  <a:txBody>
                    <a:bodyPr/>
                    <a:lstStyle/>
                    <a:p>
                      <a:pPr indent="0" lvl="0" marL="0" rtl="0" algn="l">
                        <a:lnSpc>
                          <a:spcPct val="115000"/>
                        </a:lnSpc>
                        <a:spcBef>
                          <a:spcPts val="0"/>
                        </a:spcBef>
                        <a:spcAft>
                          <a:spcPts val="0"/>
                        </a:spcAft>
                        <a:buNone/>
                      </a:pPr>
                      <a:r>
                        <a:rPr lang="en-US" sz="1100"/>
                        <a:t>1.78</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US" sz="1100"/>
                        <a:t>300 </a:t>
                      </a:r>
                      <a:endParaRPr/>
                    </a:p>
                  </a:txBody>
                  <a:tcPr marT="91425" marB="91425" marR="91425" marL="91425"/>
                </a:tc>
                <a:tc>
                  <a:txBody>
                    <a:bodyPr/>
                    <a:lstStyle/>
                    <a:p>
                      <a:pPr indent="0" lvl="0" marL="0" rtl="0" algn="l">
                        <a:lnSpc>
                          <a:spcPct val="115000"/>
                        </a:lnSpc>
                        <a:spcBef>
                          <a:spcPts val="0"/>
                        </a:spcBef>
                        <a:spcAft>
                          <a:spcPts val="0"/>
                        </a:spcAft>
                        <a:buNone/>
                      </a:pPr>
                      <a:r>
                        <a:rPr lang="en-US" sz="1100"/>
                        <a:t>1.019</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US" sz="1100"/>
                        <a:t>400 </a:t>
                      </a:r>
                      <a:endParaRPr/>
                    </a:p>
                  </a:txBody>
                  <a:tcPr marT="91425" marB="91425" marR="91425" marL="91425"/>
                </a:tc>
                <a:tc>
                  <a:txBody>
                    <a:bodyPr/>
                    <a:lstStyle/>
                    <a:p>
                      <a:pPr indent="0" lvl="0" marL="0" rtl="0" algn="l">
                        <a:lnSpc>
                          <a:spcPct val="115000"/>
                        </a:lnSpc>
                        <a:spcBef>
                          <a:spcPts val="0"/>
                        </a:spcBef>
                        <a:spcAft>
                          <a:spcPts val="0"/>
                        </a:spcAft>
                        <a:buNone/>
                      </a:pPr>
                      <a:r>
                        <a:rPr lang="en-US" sz="1100"/>
                        <a:t>0.552</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US" sz="1100"/>
                        <a:t>515 </a:t>
                      </a:r>
                      <a:endParaRPr/>
                    </a:p>
                  </a:txBody>
                  <a:tcPr marT="91425" marB="91425" marR="91425" marL="91425"/>
                </a:tc>
                <a:tc>
                  <a:txBody>
                    <a:bodyPr/>
                    <a:lstStyle/>
                    <a:p>
                      <a:pPr indent="0" lvl="0" marL="0" rtl="0" algn="l">
                        <a:lnSpc>
                          <a:spcPct val="115000"/>
                        </a:lnSpc>
                        <a:spcBef>
                          <a:spcPts val="0"/>
                        </a:spcBef>
                        <a:spcAft>
                          <a:spcPts val="0"/>
                        </a:spcAft>
                        <a:buNone/>
                      </a:pPr>
                      <a:r>
                        <a:rPr lang="en-US" sz="1100"/>
                        <a:t>0.0115</a:t>
                      </a:r>
                      <a:endParaRPr/>
                    </a:p>
                  </a:txBody>
                  <a:tcPr marT="91425" marB="91425" marR="91425" marL="91425"/>
                </a:tc>
              </a:tr>
            </a:tbl>
          </a:graphicData>
        </a:graphic>
      </p:graphicFrame>
      <p:sp>
        <p:nvSpPr>
          <p:cNvPr id="409" name="Google Shape;409;p18"/>
          <p:cNvSpPr txBox="1"/>
          <p:nvPr/>
        </p:nvSpPr>
        <p:spPr>
          <a:xfrm>
            <a:off x="4989275" y="3524200"/>
            <a:ext cx="4154700" cy="195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t>Monetary transfer of the 10 organisations we trained are:</a:t>
            </a:r>
            <a:endParaRPr sz="1100"/>
          </a:p>
          <a:p>
            <a:pPr indent="0" lvl="0" marL="0" rtl="0" algn="l">
              <a:lnSpc>
                <a:spcPct val="115000"/>
              </a:lnSpc>
              <a:spcBef>
                <a:spcPts val="0"/>
              </a:spcBef>
              <a:spcAft>
                <a:spcPts val="0"/>
              </a:spcAft>
              <a:buNone/>
            </a:pPr>
            <a:r>
              <a:rPr lang="en-US" sz="1100"/>
              <a:t>[0.03598416473487054, 0.038631880465888724, 0.035673221615228456, 0.03468094833334501, 0.033872066376512244, -0.019310889512137996, -0.007881981282104988, -0.03647497250979781, -0.057253940050642105, -0.05792049817116207]</a:t>
            </a:r>
            <a:endParaRPr sz="1100"/>
          </a:p>
          <a:p>
            <a:pPr indent="0" lvl="0" marL="0" rtl="0" algn="l">
              <a:lnSpc>
                <a:spcPct val="115000"/>
              </a:lnSpc>
              <a:spcBef>
                <a:spcPts val="0"/>
              </a:spcBef>
              <a:spcAft>
                <a:spcPts val="0"/>
              </a:spcAft>
              <a:buNone/>
            </a:pPr>
            <a:r>
              <a:rPr lang="en-US" sz="1100"/>
              <a:t>We can see that the total monetary transfer is 0 i.e. no organisation is worse than other organization</a:t>
            </a:r>
            <a:endParaRPr sz="1100"/>
          </a:p>
          <a:p>
            <a:pPr indent="0" lvl="0" marL="0" rtl="0" algn="l">
              <a:spcBef>
                <a:spcPts val="0"/>
              </a:spcBef>
              <a:spcAft>
                <a:spcPts val="0"/>
              </a:spcAft>
              <a:buNone/>
            </a:pPr>
            <a:r>
              <a:t/>
            </a:r>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105dfd9dcc2_0_9"/>
          <p:cNvSpPr txBox="1"/>
          <p:nvPr>
            <p:ph idx="1" type="body"/>
          </p:nvPr>
        </p:nvSpPr>
        <p:spPr>
          <a:xfrm>
            <a:off x="686875" y="1650850"/>
            <a:ext cx="531600" cy="187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1100"/>
              <a:buNone/>
            </a:pPr>
            <a:r>
              <a:rPr lang="en-US"/>
              <a:t>Rounds</a:t>
            </a:r>
            <a:endParaRPr/>
          </a:p>
        </p:txBody>
      </p:sp>
      <p:sp>
        <p:nvSpPr>
          <p:cNvPr id="415" name="Google Shape;415;g105dfd9dcc2_0_9"/>
          <p:cNvSpPr txBox="1"/>
          <p:nvPr>
            <p:ph type="title"/>
          </p:nvPr>
        </p:nvSpPr>
        <p:spPr>
          <a:xfrm>
            <a:off x="533744" y="282611"/>
            <a:ext cx="8368500" cy="409500"/>
          </a:xfrm>
          <a:prstGeom prst="rect">
            <a:avLst/>
          </a:prstGeom>
          <a:noFill/>
          <a:ln>
            <a:noFill/>
          </a:ln>
        </p:spPr>
        <p:txBody>
          <a:bodyPr anchorCtr="0" anchor="ctr" bIns="0" lIns="0" spcFirstLastPara="1" rIns="0" wrap="square" tIns="0">
            <a:normAutofit fontScale="90000"/>
          </a:bodyPr>
          <a:lstStyle/>
          <a:p>
            <a:pPr indent="0" lvl="0" marL="0" rtl="0" algn="l">
              <a:lnSpc>
                <a:spcPct val="100000"/>
              </a:lnSpc>
              <a:spcBef>
                <a:spcPts val="0"/>
              </a:spcBef>
              <a:spcAft>
                <a:spcPts val="0"/>
              </a:spcAft>
              <a:buClr>
                <a:srgbClr val="5B5B5B"/>
              </a:buClr>
              <a:buSzPct val="100000"/>
              <a:buFont typeface="Roboto"/>
              <a:buNone/>
            </a:pPr>
            <a:r>
              <a:rPr lang="en-US"/>
              <a:t>Results</a:t>
            </a:r>
            <a:endParaRPr/>
          </a:p>
        </p:txBody>
      </p:sp>
      <p:sp>
        <p:nvSpPr>
          <p:cNvPr id="416" name="Google Shape;416;g105dfd9dcc2_0_9"/>
          <p:cNvSpPr txBox="1"/>
          <p:nvPr>
            <p:ph idx="1" type="body"/>
          </p:nvPr>
        </p:nvSpPr>
        <p:spPr>
          <a:xfrm>
            <a:off x="627425" y="4485950"/>
            <a:ext cx="3732000" cy="409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1100"/>
              <a:buNone/>
            </a:pPr>
            <a:r>
              <a:rPr lang="en-US"/>
              <a:t>No of rounds : 10 , Incentive : </a:t>
            </a:r>
            <a:r>
              <a:rPr lang="en-US">
                <a:solidFill>
                  <a:srgbClr val="000000"/>
                </a:solidFill>
                <a:latin typeface="Arial"/>
                <a:ea typeface="Arial"/>
                <a:cs typeface="Arial"/>
                <a:sym typeface="Arial"/>
              </a:rPr>
              <a:t>0.03598,-0.0364</a:t>
            </a:r>
            <a:endParaRPr/>
          </a:p>
        </p:txBody>
      </p:sp>
      <p:cxnSp>
        <p:nvCxnSpPr>
          <p:cNvPr id="417" name="Google Shape;417;g105dfd9dcc2_0_9"/>
          <p:cNvCxnSpPr/>
          <p:nvPr/>
        </p:nvCxnSpPr>
        <p:spPr>
          <a:xfrm flipH="1">
            <a:off x="4989313" y="670350"/>
            <a:ext cx="15600" cy="3802800"/>
          </a:xfrm>
          <a:prstGeom prst="straightConnector1">
            <a:avLst/>
          </a:prstGeom>
          <a:noFill/>
          <a:ln cap="flat" cmpd="sng" w="9525">
            <a:solidFill>
              <a:schemeClr val="dk2"/>
            </a:solidFill>
            <a:prstDash val="solid"/>
            <a:round/>
            <a:headEnd len="med" w="med" type="none"/>
            <a:tailEnd len="med" w="med" type="none"/>
          </a:ln>
        </p:spPr>
      </p:cxnSp>
      <p:sp>
        <p:nvSpPr>
          <p:cNvPr id="418" name="Google Shape;418;g105dfd9dcc2_0_9"/>
          <p:cNvSpPr txBox="1"/>
          <p:nvPr>
            <p:ph idx="1" type="body"/>
          </p:nvPr>
        </p:nvSpPr>
        <p:spPr>
          <a:xfrm>
            <a:off x="5404950" y="4467375"/>
            <a:ext cx="2730900" cy="5571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solidFill>
                  <a:srgbClr val="5B5B5B"/>
                </a:solidFill>
              </a:rPr>
              <a:t>ζn= πµ(n+1) − πµ(n+2)</a:t>
            </a:r>
            <a:endParaRPr>
              <a:solidFill>
                <a:srgbClr val="5B5B5B"/>
              </a:solidFill>
            </a:endParaRPr>
          </a:p>
          <a:p>
            <a:pPr indent="0" lvl="0" marL="0" rtl="0" algn="l">
              <a:spcBef>
                <a:spcPts val="0"/>
              </a:spcBef>
              <a:spcAft>
                <a:spcPts val="0"/>
              </a:spcAft>
              <a:buNone/>
            </a:pPr>
            <a:r>
              <a:rPr lang="en-US">
                <a:solidFill>
                  <a:srgbClr val="5B5B5B"/>
                </a:solidFill>
              </a:rPr>
              <a:t>un = 4 for 0 ≤ n ≤ 4 and un = 16 for 5 ≤ n ≤9</a:t>
            </a:r>
            <a:endParaRPr>
              <a:solidFill>
                <a:srgbClr val="5B5B5B"/>
              </a:solidFill>
            </a:endParaRPr>
          </a:p>
        </p:txBody>
      </p:sp>
      <p:sp>
        <p:nvSpPr>
          <p:cNvPr id="419" name="Google Shape;419;g105dfd9dcc2_0_9"/>
          <p:cNvSpPr txBox="1"/>
          <p:nvPr>
            <p:ph idx="1" type="body"/>
          </p:nvPr>
        </p:nvSpPr>
        <p:spPr>
          <a:xfrm>
            <a:off x="627425" y="3336400"/>
            <a:ext cx="736200" cy="187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1100"/>
              <a:buNone/>
            </a:pPr>
            <a:r>
              <a:rPr lang="en-US"/>
              <a:t>Cost </a:t>
            </a:r>
            <a:r>
              <a:rPr lang="en-US">
                <a:solidFill>
                  <a:srgbClr val="5B5B5B"/>
                </a:solidFill>
              </a:rPr>
              <a:t>πµ(n)</a:t>
            </a:r>
            <a:endParaRPr/>
          </a:p>
        </p:txBody>
      </p:sp>
      <p:graphicFrame>
        <p:nvGraphicFramePr>
          <p:cNvPr id="420" name="Google Shape;420;g105dfd9dcc2_0_9"/>
          <p:cNvGraphicFramePr/>
          <p:nvPr/>
        </p:nvGraphicFramePr>
        <p:xfrm>
          <a:off x="5634800" y="215785"/>
          <a:ext cx="3000000" cy="3000000"/>
        </p:xfrm>
        <a:graphic>
          <a:graphicData uri="http://schemas.openxmlformats.org/drawingml/2006/table">
            <a:tbl>
              <a:tblPr>
                <a:noFill/>
                <a:tableStyleId>{5AA14E3B-C902-48F7-9495-6F6DDD7D40E2}</a:tableStyleId>
              </a:tblPr>
              <a:tblGrid>
                <a:gridCol w="1274700"/>
                <a:gridCol w="1274700"/>
              </a:tblGrid>
              <a:tr h="288825">
                <a:tc>
                  <a:txBody>
                    <a:bodyPr/>
                    <a:lstStyle/>
                    <a:p>
                      <a:pPr indent="0" lvl="0" marL="0" rtl="0" algn="l">
                        <a:spcBef>
                          <a:spcPts val="0"/>
                        </a:spcBef>
                        <a:spcAft>
                          <a:spcPts val="0"/>
                        </a:spcAft>
                        <a:buNone/>
                      </a:pPr>
                      <a:r>
                        <a:rPr lang="en-US"/>
                        <a:t>Loss</a:t>
                      </a:r>
                      <a:endParaRPr/>
                    </a:p>
                  </a:txBody>
                  <a:tcPr marT="91425" marB="91425" marR="91425" marL="91425"/>
                </a:tc>
                <a:tc>
                  <a:txBody>
                    <a:bodyPr/>
                    <a:lstStyle/>
                    <a:p>
                      <a:pPr indent="0" lvl="0" marL="0" rtl="0" algn="l">
                        <a:spcBef>
                          <a:spcPts val="0"/>
                        </a:spcBef>
                        <a:spcAft>
                          <a:spcPts val="0"/>
                        </a:spcAft>
                        <a:buNone/>
                      </a:pPr>
                      <a:r>
                        <a:rPr lang="en-US"/>
                        <a:t>Iterations</a:t>
                      </a:r>
                      <a:endParaRPr/>
                    </a:p>
                  </a:txBody>
                  <a:tcPr marT="91425" marB="91425" marR="91425" marL="91425"/>
                </a:tc>
              </a:tr>
              <a:tr h="255500">
                <a:tc>
                  <a:txBody>
                    <a:bodyPr/>
                    <a:lstStyle/>
                    <a:p>
                      <a:pPr indent="0" lvl="0" marL="0" rtl="0" algn="l">
                        <a:lnSpc>
                          <a:spcPct val="115000"/>
                        </a:lnSpc>
                        <a:spcBef>
                          <a:spcPts val="0"/>
                        </a:spcBef>
                        <a:spcAft>
                          <a:spcPts val="0"/>
                        </a:spcAft>
                        <a:buNone/>
                      </a:pPr>
                      <a:r>
                        <a:rPr lang="en-US" sz="1100"/>
                        <a:t>1 </a:t>
                      </a:r>
                      <a:endParaRPr/>
                    </a:p>
                  </a:txBody>
                  <a:tcPr marT="91425" marB="91425" marR="91425" marL="91425"/>
                </a:tc>
                <a:tc>
                  <a:txBody>
                    <a:bodyPr/>
                    <a:lstStyle/>
                    <a:p>
                      <a:pPr indent="0" lvl="0" marL="0" rtl="0" algn="l">
                        <a:lnSpc>
                          <a:spcPct val="115000"/>
                        </a:lnSpc>
                        <a:spcBef>
                          <a:spcPts val="0"/>
                        </a:spcBef>
                        <a:spcAft>
                          <a:spcPts val="0"/>
                        </a:spcAft>
                        <a:buNone/>
                      </a:pPr>
                      <a:r>
                        <a:rPr lang="en-US" sz="1100"/>
                        <a:t>15980.309</a:t>
                      </a:r>
                      <a:endParaRPr/>
                    </a:p>
                  </a:txBody>
                  <a:tcPr marT="91425" marB="91425" marR="91425" marL="91425"/>
                </a:tc>
              </a:tr>
              <a:tr h="255500">
                <a:tc>
                  <a:txBody>
                    <a:bodyPr/>
                    <a:lstStyle/>
                    <a:p>
                      <a:pPr indent="0" lvl="0" marL="0" rtl="0" algn="l">
                        <a:lnSpc>
                          <a:spcPct val="115000"/>
                        </a:lnSpc>
                        <a:spcBef>
                          <a:spcPts val="0"/>
                        </a:spcBef>
                        <a:spcAft>
                          <a:spcPts val="0"/>
                        </a:spcAft>
                        <a:buNone/>
                      </a:pPr>
                      <a:r>
                        <a:rPr lang="en-US" sz="1100"/>
                        <a:t>100 </a:t>
                      </a:r>
                      <a:endParaRPr/>
                    </a:p>
                  </a:txBody>
                  <a:tcPr marT="91425" marB="91425" marR="91425" marL="91425"/>
                </a:tc>
                <a:tc>
                  <a:txBody>
                    <a:bodyPr/>
                    <a:lstStyle/>
                    <a:p>
                      <a:pPr indent="0" lvl="0" marL="0" rtl="0" algn="l">
                        <a:lnSpc>
                          <a:spcPct val="115000"/>
                        </a:lnSpc>
                        <a:spcBef>
                          <a:spcPts val="0"/>
                        </a:spcBef>
                        <a:spcAft>
                          <a:spcPts val="0"/>
                        </a:spcAft>
                        <a:buNone/>
                      </a:pPr>
                      <a:r>
                        <a:rPr lang="en-US" sz="1100"/>
                        <a:t>3.241</a:t>
                      </a:r>
                      <a:endParaRPr sz="1100"/>
                    </a:p>
                  </a:txBody>
                  <a:tcPr marT="91425" marB="91425" marR="91425" marL="91425"/>
                </a:tc>
              </a:tr>
              <a:tr h="255500">
                <a:tc>
                  <a:txBody>
                    <a:bodyPr/>
                    <a:lstStyle/>
                    <a:p>
                      <a:pPr indent="0" lvl="0" marL="0" rtl="0" algn="l">
                        <a:lnSpc>
                          <a:spcPct val="115000"/>
                        </a:lnSpc>
                        <a:spcBef>
                          <a:spcPts val="0"/>
                        </a:spcBef>
                        <a:spcAft>
                          <a:spcPts val="0"/>
                        </a:spcAft>
                        <a:buNone/>
                      </a:pPr>
                      <a:r>
                        <a:rPr lang="en-US" sz="1100"/>
                        <a:t>200 </a:t>
                      </a:r>
                      <a:endParaRPr/>
                    </a:p>
                  </a:txBody>
                  <a:tcPr marT="91425" marB="91425" marR="91425" marL="91425"/>
                </a:tc>
                <a:tc>
                  <a:txBody>
                    <a:bodyPr/>
                    <a:lstStyle/>
                    <a:p>
                      <a:pPr indent="0" lvl="0" marL="0" rtl="0" algn="l">
                        <a:lnSpc>
                          <a:spcPct val="115000"/>
                        </a:lnSpc>
                        <a:spcBef>
                          <a:spcPts val="0"/>
                        </a:spcBef>
                        <a:spcAft>
                          <a:spcPts val="0"/>
                        </a:spcAft>
                        <a:buNone/>
                      </a:pPr>
                      <a:r>
                        <a:rPr lang="en-US" sz="1100"/>
                        <a:t>1.151</a:t>
                      </a:r>
                      <a:endParaRPr/>
                    </a:p>
                  </a:txBody>
                  <a:tcPr marT="91425" marB="91425" marR="91425" marL="91425"/>
                </a:tc>
              </a:tr>
              <a:tr h="255500">
                <a:tc>
                  <a:txBody>
                    <a:bodyPr/>
                    <a:lstStyle/>
                    <a:p>
                      <a:pPr indent="0" lvl="0" marL="0" rtl="0" algn="l">
                        <a:lnSpc>
                          <a:spcPct val="115000"/>
                        </a:lnSpc>
                        <a:spcBef>
                          <a:spcPts val="0"/>
                        </a:spcBef>
                        <a:spcAft>
                          <a:spcPts val="0"/>
                        </a:spcAft>
                        <a:buNone/>
                      </a:pPr>
                      <a:r>
                        <a:rPr lang="en-US" sz="1100"/>
                        <a:t>300 </a:t>
                      </a:r>
                      <a:endParaRPr/>
                    </a:p>
                  </a:txBody>
                  <a:tcPr marT="91425" marB="91425" marR="91425" marL="91425"/>
                </a:tc>
                <a:tc>
                  <a:txBody>
                    <a:bodyPr/>
                    <a:lstStyle/>
                    <a:p>
                      <a:pPr indent="0" lvl="0" marL="0" rtl="0" algn="l">
                        <a:lnSpc>
                          <a:spcPct val="115000"/>
                        </a:lnSpc>
                        <a:spcBef>
                          <a:spcPts val="0"/>
                        </a:spcBef>
                        <a:spcAft>
                          <a:spcPts val="0"/>
                        </a:spcAft>
                        <a:buNone/>
                      </a:pPr>
                      <a:r>
                        <a:rPr lang="en-US" sz="1100"/>
                        <a:t>0.460</a:t>
                      </a:r>
                      <a:endParaRPr/>
                    </a:p>
                  </a:txBody>
                  <a:tcPr marT="91425" marB="91425" marR="91425" marL="91425"/>
                </a:tc>
              </a:tr>
              <a:tr h="255500">
                <a:tc>
                  <a:txBody>
                    <a:bodyPr/>
                    <a:lstStyle/>
                    <a:p>
                      <a:pPr indent="0" lvl="0" marL="0" rtl="0" algn="l">
                        <a:lnSpc>
                          <a:spcPct val="115000"/>
                        </a:lnSpc>
                        <a:spcBef>
                          <a:spcPts val="0"/>
                        </a:spcBef>
                        <a:spcAft>
                          <a:spcPts val="0"/>
                        </a:spcAft>
                        <a:buNone/>
                      </a:pPr>
                      <a:r>
                        <a:rPr lang="en-US" sz="1100"/>
                        <a:t>400 </a:t>
                      </a:r>
                      <a:endParaRPr/>
                    </a:p>
                  </a:txBody>
                  <a:tcPr marT="91425" marB="91425" marR="91425" marL="91425"/>
                </a:tc>
                <a:tc>
                  <a:txBody>
                    <a:bodyPr/>
                    <a:lstStyle/>
                    <a:p>
                      <a:pPr indent="0" lvl="0" marL="0" rtl="0" algn="l">
                        <a:lnSpc>
                          <a:spcPct val="115000"/>
                        </a:lnSpc>
                        <a:spcBef>
                          <a:spcPts val="0"/>
                        </a:spcBef>
                        <a:spcAft>
                          <a:spcPts val="0"/>
                        </a:spcAft>
                        <a:buNone/>
                      </a:pPr>
                      <a:r>
                        <a:rPr lang="en-US" sz="1100"/>
                        <a:t>0.386</a:t>
                      </a:r>
                      <a:endParaRPr/>
                    </a:p>
                  </a:txBody>
                  <a:tcPr marT="91425" marB="91425" marR="91425" marL="91425"/>
                </a:tc>
              </a:tr>
              <a:tr h="255500">
                <a:tc>
                  <a:txBody>
                    <a:bodyPr/>
                    <a:lstStyle/>
                    <a:p>
                      <a:pPr indent="0" lvl="0" marL="0" rtl="0" algn="l">
                        <a:lnSpc>
                          <a:spcPct val="115000"/>
                        </a:lnSpc>
                        <a:spcBef>
                          <a:spcPts val="0"/>
                        </a:spcBef>
                        <a:spcAft>
                          <a:spcPts val="0"/>
                        </a:spcAft>
                        <a:buNone/>
                      </a:pPr>
                      <a:r>
                        <a:rPr lang="en-US" sz="1100"/>
                        <a:t>500 </a:t>
                      </a:r>
                      <a:endParaRPr/>
                    </a:p>
                  </a:txBody>
                  <a:tcPr marT="91425" marB="91425" marR="91425" marL="91425"/>
                </a:tc>
                <a:tc>
                  <a:txBody>
                    <a:bodyPr/>
                    <a:lstStyle/>
                    <a:p>
                      <a:pPr indent="0" lvl="0" marL="0" rtl="0" algn="l">
                        <a:lnSpc>
                          <a:spcPct val="115000"/>
                        </a:lnSpc>
                        <a:spcBef>
                          <a:spcPts val="0"/>
                        </a:spcBef>
                        <a:spcAft>
                          <a:spcPts val="0"/>
                        </a:spcAft>
                        <a:buNone/>
                      </a:pPr>
                      <a:r>
                        <a:rPr lang="en-US" sz="1100"/>
                        <a:t>0.316</a:t>
                      </a:r>
                      <a:endParaRPr/>
                    </a:p>
                  </a:txBody>
                  <a:tcPr marT="91425" marB="91425" marR="91425" marL="91425"/>
                </a:tc>
              </a:tr>
              <a:tr h="255500">
                <a:tc>
                  <a:txBody>
                    <a:bodyPr/>
                    <a:lstStyle/>
                    <a:p>
                      <a:pPr indent="0" lvl="0" marL="0" rtl="0" algn="l">
                        <a:lnSpc>
                          <a:spcPct val="115000"/>
                        </a:lnSpc>
                        <a:spcBef>
                          <a:spcPts val="0"/>
                        </a:spcBef>
                        <a:spcAft>
                          <a:spcPts val="0"/>
                        </a:spcAft>
                        <a:buNone/>
                      </a:pPr>
                      <a:r>
                        <a:rPr lang="en-US" sz="1100"/>
                        <a:t>600 </a:t>
                      </a:r>
                      <a:endParaRPr sz="1100"/>
                    </a:p>
                  </a:txBody>
                  <a:tcPr marT="91425" marB="91425" marR="91425" marL="91425"/>
                </a:tc>
                <a:tc>
                  <a:txBody>
                    <a:bodyPr/>
                    <a:lstStyle/>
                    <a:p>
                      <a:pPr indent="0" lvl="0" marL="0" rtl="0" algn="l">
                        <a:lnSpc>
                          <a:spcPct val="115000"/>
                        </a:lnSpc>
                        <a:spcBef>
                          <a:spcPts val="0"/>
                        </a:spcBef>
                        <a:spcAft>
                          <a:spcPts val="0"/>
                        </a:spcAft>
                        <a:buNone/>
                      </a:pPr>
                      <a:r>
                        <a:rPr lang="en-US" sz="1100"/>
                        <a:t>0.255</a:t>
                      </a:r>
                      <a:endParaRPr sz="1100"/>
                    </a:p>
                  </a:txBody>
                  <a:tcPr marT="91425" marB="91425" marR="91425" marL="91425"/>
                </a:tc>
              </a:tr>
              <a:tr h="255500">
                <a:tc>
                  <a:txBody>
                    <a:bodyPr/>
                    <a:lstStyle/>
                    <a:p>
                      <a:pPr indent="0" lvl="0" marL="0" rtl="0" algn="l">
                        <a:lnSpc>
                          <a:spcPct val="115000"/>
                        </a:lnSpc>
                        <a:spcBef>
                          <a:spcPts val="0"/>
                        </a:spcBef>
                        <a:spcAft>
                          <a:spcPts val="0"/>
                        </a:spcAft>
                        <a:buNone/>
                      </a:pPr>
                      <a:r>
                        <a:rPr lang="en-US" sz="1100"/>
                        <a:t>700 </a:t>
                      </a:r>
                      <a:endParaRPr sz="1100"/>
                    </a:p>
                  </a:txBody>
                  <a:tcPr marT="91425" marB="91425" marR="91425" marL="91425"/>
                </a:tc>
                <a:tc>
                  <a:txBody>
                    <a:bodyPr/>
                    <a:lstStyle/>
                    <a:p>
                      <a:pPr indent="0" lvl="0" marL="0" rtl="0" algn="l">
                        <a:lnSpc>
                          <a:spcPct val="115000"/>
                        </a:lnSpc>
                        <a:spcBef>
                          <a:spcPts val="0"/>
                        </a:spcBef>
                        <a:spcAft>
                          <a:spcPts val="0"/>
                        </a:spcAft>
                        <a:buNone/>
                      </a:pPr>
                      <a:r>
                        <a:rPr lang="en-US" sz="1100"/>
                        <a:t>0.089</a:t>
                      </a:r>
                      <a:endParaRPr sz="1100"/>
                    </a:p>
                  </a:txBody>
                  <a:tcPr marT="91425" marB="91425" marR="91425" marL="91425"/>
                </a:tc>
              </a:tr>
              <a:tr h="255500">
                <a:tc>
                  <a:txBody>
                    <a:bodyPr/>
                    <a:lstStyle/>
                    <a:p>
                      <a:pPr indent="0" lvl="0" marL="0" rtl="0" algn="l">
                        <a:lnSpc>
                          <a:spcPct val="115000"/>
                        </a:lnSpc>
                        <a:spcBef>
                          <a:spcPts val="0"/>
                        </a:spcBef>
                        <a:spcAft>
                          <a:spcPts val="0"/>
                        </a:spcAft>
                        <a:buNone/>
                      </a:pPr>
                      <a:r>
                        <a:rPr lang="en-US" sz="1100"/>
                        <a:t>800 </a:t>
                      </a:r>
                      <a:endParaRPr sz="1100"/>
                    </a:p>
                  </a:txBody>
                  <a:tcPr marT="91425" marB="91425" marR="91425" marL="91425"/>
                </a:tc>
                <a:tc>
                  <a:txBody>
                    <a:bodyPr/>
                    <a:lstStyle/>
                    <a:p>
                      <a:pPr indent="0" lvl="0" marL="0" rtl="0" algn="l">
                        <a:lnSpc>
                          <a:spcPct val="115000"/>
                        </a:lnSpc>
                        <a:spcBef>
                          <a:spcPts val="0"/>
                        </a:spcBef>
                        <a:spcAft>
                          <a:spcPts val="0"/>
                        </a:spcAft>
                        <a:buNone/>
                      </a:pPr>
                      <a:r>
                        <a:rPr lang="en-US" sz="1100"/>
                        <a:t>0.394</a:t>
                      </a:r>
                      <a:endParaRPr sz="1100"/>
                    </a:p>
                  </a:txBody>
                  <a:tcPr marT="91425" marB="91425" marR="91425" marL="91425"/>
                </a:tc>
              </a:tr>
              <a:tr h="255500">
                <a:tc>
                  <a:txBody>
                    <a:bodyPr/>
                    <a:lstStyle/>
                    <a:p>
                      <a:pPr indent="0" lvl="0" marL="0" rtl="0" algn="l">
                        <a:lnSpc>
                          <a:spcPct val="115000"/>
                        </a:lnSpc>
                        <a:spcBef>
                          <a:spcPts val="0"/>
                        </a:spcBef>
                        <a:spcAft>
                          <a:spcPts val="0"/>
                        </a:spcAft>
                        <a:buNone/>
                      </a:pPr>
                      <a:r>
                        <a:rPr lang="en-US" sz="1100"/>
                        <a:t>900 </a:t>
                      </a:r>
                      <a:endParaRPr sz="1100"/>
                    </a:p>
                  </a:txBody>
                  <a:tcPr marT="91425" marB="91425" marR="91425" marL="91425"/>
                </a:tc>
                <a:tc>
                  <a:txBody>
                    <a:bodyPr/>
                    <a:lstStyle/>
                    <a:p>
                      <a:pPr indent="0" lvl="0" marL="0" rtl="0" algn="l">
                        <a:lnSpc>
                          <a:spcPct val="115000"/>
                        </a:lnSpc>
                        <a:spcBef>
                          <a:spcPts val="0"/>
                        </a:spcBef>
                        <a:spcAft>
                          <a:spcPts val="0"/>
                        </a:spcAft>
                        <a:buNone/>
                      </a:pPr>
                      <a:r>
                        <a:rPr lang="en-US" sz="1100"/>
                        <a:t>0.378</a:t>
                      </a:r>
                      <a:endParaRPr sz="1100"/>
                    </a:p>
                  </a:txBody>
                  <a:tcPr marT="91425" marB="91425" marR="91425" marL="91425"/>
                </a:tc>
              </a:tr>
              <a:tr h="255500">
                <a:tc>
                  <a:txBody>
                    <a:bodyPr/>
                    <a:lstStyle/>
                    <a:p>
                      <a:pPr indent="0" lvl="0" marL="0" rtl="0" algn="l">
                        <a:lnSpc>
                          <a:spcPct val="115000"/>
                        </a:lnSpc>
                        <a:spcBef>
                          <a:spcPts val="0"/>
                        </a:spcBef>
                        <a:spcAft>
                          <a:spcPts val="0"/>
                        </a:spcAft>
                        <a:buNone/>
                      </a:pPr>
                      <a:r>
                        <a:rPr lang="en-US" sz="1100"/>
                        <a:t>1010 </a:t>
                      </a:r>
                      <a:endParaRPr sz="1100"/>
                    </a:p>
                  </a:txBody>
                  <a:tcPr marT="91425" marB="91425" marR="91425" marL="91425"/>
                </a:tc>
                <a:tc>
                  <a:txBody>
                    <a:bodyPr/>
                    <a:lstStyle/>
                    <a:p>
                      <a:pPr indent="0" lvl="0" marL="0" rtl="0" algn="l">
                        <a:lnSpc>
                          <a:spcPct val="115000"/>
                        </a:lnSpc>
                        <a:spcBef>
                          <a:spcPts val="0"/>
                        </a:spcBef>
                        <a:spcAft>
                          <a:spcPts val="0"/>
                        </a:spcAft>
                        <a:buNone/>
                      </a:pPr>
                      <a:r>
                        <a:rPr lang="en-US" sz="1100"/>
                        <a:t>8.658e-05</a:t>
                      </a:r>
                      <a:endParaRPr sz="1100"/>
                    </a:p>
                  </a:txBody>
                  <a:tcPr marT="91425" marB="91425" marR="91425" marL="91425"/>
                </a:tc>
              </a:tr>
            </a:tbl>
          </a:graphicData>
        </a:graphic>
      </p:graphicFrame>
      <p:pic>
        <p:nvPicPr>
          <p:cNvPr id="421" name="Google Shape;421;g105dfd9dcc2_0_9"/>
          <p:cNvPicPr preferRelativeResize="0"/>
          <p:nvPr/>
        </p:nvPicPr>
        <p:blipFill>
          <a:blip r:embed="rId3">
            <a:alphaModFix/>
          </a:blip>
          <a:stretch>
            <a:fillRect/>
          </a:stretch>
        </p:blipFill>
        <p:spPr>
          <a:xfrm>
            <a:off x="1370875" y="894275"/>
            <a:ext cx="2726668" cy="1747322"/>
          </a:xfrm>
          <a:prstGeom prst="rect">
            <a:avLst/>
          </a:prstGeom>
          <a:noFill/>
          <a:ln>
            <a:noFill/>
          </a:ln>
        </p:spPr>
      </p:pic>
      <p:pic>
        <p:nvPicPr>
          <p:cNvPr id="422" name="Google Shape;422;g105dfd9dcc2_0_9"/>
          <p:cNvPicPr preferRelativeResize="0"/>
          <p:nvPr/>
        </p:nvPicPr>
        <p:blipFill>
          <a:blip r:embed="rId4">
            <a:alphaModFix/>
          </a:blip>
          <a:stretch>
            <a:fillRect/>
          </a:stretch>
        </p:blipFill>
        <p:spPr>
          <a:xfrm>
            <a:off x="1470000" y="2714925"/>
            <a:ext cx="2656203" cy="1747325"/>
          </a:xfrm>
          <a:prstGeom prst="rect">
            <a:avLst/>
          </a:prstGeom>
          <a:noFill/>
          <a:ln>
            <a:noFill/>
          </a:ln>
        </p:spPr>
      </p:pic>
      <p:sp>
        <p:nvSpPr>
          <p:cNvPr id="423" name="Google Shape;423;g105dfd9dcc2_0_9"/>
          <p:cNvSpPr txBox="1"/>
          <p:nvPr>
            <p:ph idx="1" type="body"/>
          </p:nvPr>
        </p:nvSpPr>
        <p:spPr>
          <a:xfrm>
            <a:off x="627425" y="692100"/>
            <a:ext cx="4494300" cy="202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1100"/>
              <a:buNone/>
            </a:pPr>
            <a:r>
              <a:rPr lang="en-US"/>
              <a:t>Non Homogenous Profile (Utility is 5 and 10 for 5 organizations )</a:t>
            </a:r>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7"/>
          <p:cNvSpPr txBox="1"/>
          <p:nvPr>
            <p:ph type="title"/>
          </p:nvPr>
        </p:nvSpPr>
        <p:spPr>
          <a:xfrm>
            <a:off x="387819" y="282611"/>
            <a:ext cx="8368500" cy="409500"/>
          </a:xfrm>
          <a:prstGeom prst="rect">
            <a:avLst/>
          </a:prstGeom>
          <a:noFill/>
          <a:ln>
            <a:noFill/>
          </a:ln>
        </p:spPr>
        <p:txBody>
          <a:bodyPr anchorCtr="0" anchor="ctr" bIns="0" lIns="0" spcFirstLastPara="1" rIns="0" wrap="square" tIns="0">
            <a:normAutofit fontScale="90000"/>
          </a:bodyPr>
          <a:lstStyle/>
          <a:p>
            <a:pPr indent="0" lvl="0" marL="0" rtl="0" algn="l">
              <a:lnSpc>
                <a:spcPct val="100000"/>
              </a:lnSpc>
              <a:spcBef>
                <a:spcPts val="0"/>
              </a:spcBef>
              <a:spcAft>
                <a:spcPts val="0"/>
              </a:spcAft>
              <a:buClr>
                <a:srgbClr val="5B5B5B"/>
              </a:buClr>
              <a:buSzPct val="100000"/>
              <a:buFont typeface="Roboto"/>
              <a:buNone/>
            </a:pPr>
            <a:r>
              <a:rPr lang="en-US"/>
              <a:t>Results</a:t>
            </a:r>
            <a:endParaRPr/>
          </a:p>
        </p:txBody>
      </p:sp>
      <p:sp>
        <p:nvSpPr>
          <p:cNvPr id="429" name="Google Shape;429;p17"/>
          <p:cNvSpPr txBox="1"/>
          <p:nvPr/>
        </p:nvSpPr>
        <p:spPr>
          <a:xfrm>
            <a:off x="387825" y="1482640"/>
            <a:ext cx="3810000" cy="2611200"/>
          </a:xfrm>
          <a:prstGeom prst="rect">
            <a:avLst/>
          </a:prstGeom>
          <a:noFill/>
          <a:ln>
            <a:noFill/>
          </a:ln>
        </p:spPr>
        <p:txBody>
          <a:bodyPr anchorCtr="0" anchor="t" bIns="0" lIns="0" spcFirstLastPara="1" rIns="0" wrap="square" tIns="0">
            <a:spAutoFit/>
          </a:bodyPr>
          <a:lstStyle/>
          <a:p>
            <a:pPr indent="-228600" lvl="0" marL="228600" marR="0" rtl="0" algn="l">
              <a:lnSpc>
                <a:spcPct val="130000"/>
              </a:lnSpc>
              <a:spcBef>
                <a:spcPts val="0"/>
              </a:spcBef>
              <a:spcAft>
                <a:spcPts val="0"/>
              </a:spcAft>
              <a:buClr>
                <a:schemeClr val="accent1"/>
              </a:buClr>
              <a:buSzPts val="1600"/>
              <a:buFont typeface="Roboto"/>
              <a:buAutoNum type="arabicPeriod"/>
            </a:pPr>
            <a:r>
              <a:rPr b="1" i="0" lang="en-US" sz="1600" u="none" cap="none" strike="noStrike">
                <a:solidFill>
                  <a:schemeClr val="accent1"/>
                </a:solidFill>
                <a:latin typeface="Roboto"/>
                <a:ea typeface="Roboto"/>
                <a:cs typeface="Roboto"/>
                <a:sym typeface="Roboto"/>
              </a:rPr>
              <a:t>Result #1</a:t>
            </a:r>
            <a:br>
              <a:rPr b="1" i="0" lang="en-US" sz="1600" u="none" cap="none" strike="noStrike">
                <a:solidFill>
                  <a:schemeClr val="accent1"/>
                </a:solidFill>
                <a:latin typeface="Roboto"/>
                <a:ea typeface="Roboto"/>
                <a:cs typeface="Roboto"/>
                <a:sym typeface="Roboto"/>
              </a:rPr>
            </a:br>
            <a:r>
              <a:rPr lang="en-US" sz="1050">
                <a:solidFill>
                  <a:srgbClr val="5B5B5B"/>
                </a:solidFill>
                <a:latin typeface="Roboto"/>
                <a:ea typeface="Roboto"/>
                <a:cs typeface="Roboto"/>
                <a:sym typeface="Roboto"/>
              </a:rPr>
              <a:t>A</a:t>
            </a:r>
            <a:r>
              <a:rPr lang="en-US" sz="1050">
                <a:solidFill>
                  <a:srgbClr val="5B5B5B"/>
                </a:solidFill>
                <a:latin typeface="Roboto"/>
                <a:ea typeface="Roboto"/>
                <a:cs typeface="Roboto"/>
                <a:sym typeface="Roboto"/>
              </a:rPr>
              <a:t>s the valuation difference increases, the payment from the organizations with higher valuation (i.e., 5 ≤ n ≤ 9) to those with lower valuation (i.e., 0 ≤ n ≤ 4) increases</a:t>
            </a:r>
            <a:endParaRPr sz="1050">
              <a:solidFill>
                <a:srgbClr val="5B5B5B"/>
              </a:solidFill>
              <a:latin typeface="Roboto"/>
              <a:ea typeface="Roboto"/>
              <a:cs typeface="Roboto"/>
              <a:sym typeface="Roboto"/>
            </a:endParaRPr>
          </a:p>
          <a:p>
            <a:pPr indent="-228600" lvl="0" marL="228600" marR="0" rtl="0" algn="l">
              <a:lnSpc>
                <a:spcPct val="130000"/>
              </a:lnSpc>
              <a:spcBef>
                <a:spcPts val="1000"/>
              </a:spcBef>
              <a:spcAft>
                <a:spcPts val="0"/>
              </a:spcAft>
              <a:buClr>
                <a:schemeClr val="accent2"/>
              </a:buClr>
              <a:buSzPts val="1600"/>
              <a:buFont typeface="Roboto"/>
              <a:buAutoNum type="arabicPeriod"/>
            </a:pPr>
            <a:r>
              <a:rPr b="1" i="0" lang="en-US" sz="1600" u="none" cap="none" strike="noStrike">
                <a:solidFill>
                  <a:schemeClr val="accent2"/>
                </a:solidFill>
                <a:latin typeface="Roboto"/>
                <a:ea typeface="Roboto"/>
                <a:cs typeface="Roboto"/>
                <a:sym typeface="Roboto"/>
              </a:rPr>
              <a:t>Result #2</a:t>
            </a:r>
            <a:br>
              <a:rPr b="1" i="0" lang="en-US" sz="1800" u="none" cap="none" strike="noStrike">
                <a:solidFill>
                  <a:schemeClr val="accent1"/>
                </a:solidFill>
                <a:latin typeface="Roboto"/>
                <a:ea typeface="Roboto"/>
                <a:cs typeface="Roboto"/>
                <a:sym typeface="Roboto"/>
              </a:rPr>
            </a:br>
            <a:r>
              <a:rPr b="0" i="0" lang="en-US" sz="1050" u="none" cap="none" strike="noStrike">
                <a:solidFill>
                  <a:srgbClr val="5B5B5B"/>
                </a:solidFill>
                <a:latin typeface="Roboto"/>
                <a:ea typeface="Roboto"/>
                <a:cs typeface="Roboto"/>
                <a:sym typeface="Roboto"/>
              </a:rPr>
              <a:t>A</a:t>
            </a:r>
            <a:r>
              <a:rPr lang="en-US" sz="1050">
                <a:solidFill>
                  <a:srgbClr val="5B5B5B"/>
                </a:solidFill>
                <a:latin typeface="Roboto"/>
                <a:ea typeface="Roboto"/>
                <a:cs typeface="Roboto"/>
                <a:sym typeface="Roboto"/>
              </a:rPr>
              <a:t>s the average valuation (u/ + u)=2 increases,the payment from the organizations with higher valuation (i.e.,5 ≤ n ≤ 9) to those with lower valuation (i.e., 0 ≤ n ≤ 4) reduces. This is because the relative valuation difference decreases. The social welfare under NE increases. (We have kept the </a:t>
            </a:r>
            <a:r>
              <a:rPr lang="en-US" sz="1050">
                <a:solidFill>
                  <a:srgbClr val="5B5B5B"/>
                </a:solidFill>
                <a:latin typeface="Roboto"/>
                <a:ea typeface="Roboto"/>
                <a:cs typeface="Roboto"/>
                <a:sym typeface="Roboto"/>
              </a:rPr>
              <a:t>difference</a:t>
            </a:r>
            <a:r>
              <a:rPr lang="en-US" sz="1050">
                <a:solidFill>
                  <a:srgbClr val="5B5B5B"/>
                </a:solidFill>
                <a:latin typeface="Roboto"/>
                <a:ea typeface="Roboto"/>
                <a:cs typeface="Roboto"/>
                <a:sym typeface="Roboto"/>
              </a:rPr>
              <a:t> constant 5 )</a:t>
            </a:r>
            <a:endParaRPr b="0" i="0" sz="1200" u="none" cap="none" strike="noStrike">
              <a:solidFill>
                <a:srgbClr val="5B5B5B"/>
              </a:solidFill>
              <a:latin typeface="Roboto"/>
              <a:ea typeface="Roboto"/>
              <a:cs typeface="Roboto"/>
              <a:sym typeface="Roboto"/>
            </a:endParaRPr>
          </a:p>
        </p:txBody>
      </p:sp>
      <p:grpSp>
        <p:nvGrpSpPr>
          <p:cNvPr id="430" name="Google Shape;430;p17"/>
          <p:cNvGrpSpPr/>
          <p:nvPr/>
        </p:nvGrpSpPr>
        <p:grpSpPr>
          <a:xfrm>
            <a:off x="5158740" y="986790"/>
            <a:ext cx="3444240" cy="3392572"/>
            <a:chOff x="-1203326" y="3975101"/>
            <a:chExt cx="1270001" cy="1250950"/>
          </a:xfrm>
        </p:grpSpPr>
        <p:sp>
          <p:nvSpPr>
            <p:cNvPr id="431" name="Google Shape;431;p17"/>
            <p:cNvSpPr/>
            <p:nvPr/>
          </p:nvSpPr>
          <p:spPr>
            <a:xfrm>
              <a:off x="-1058863" y="4121151"/>
              <a:ext cx="823913" cy="823913"/>
            </a:xfrm>
            <a:custGeom>
              <a:rect b="b" l="l" r="r" t="t"/>
              <a:pathLst>
                <a:path extrusionOk="0" h="1344" w="1344">
                  <a:moveTo>
                    <a:pt x="672" y="0"/>
                  </a:moveTo>
                  <a:cubicBezTo>
                    <a:pt x="301" y="0"/>
                    <a:pt x="0" y="301"/>
                    <a:pt x="0" y="672"/>
                  </a:cubicBezTo>
                  <a:cubicBezTo>
                    <a:pt x="0" y="1043"/>
                    <a:pt x="301" y="1344"/>
                    <a:pt x="672" y="1344"/>
                  </a:cubicBezTo>
                  <a:cubicBezTo>
                    <a:pt x="1043" y="1344"/>
                    <a:pt x="1344" y="1043"/>
                    <a:pt x="1344" y="672"/>
                  </a:cubicBezTo>
                  <a:cubicBezTo>
                    <a:pt x="1344" y="301"/>
                    <a:pt x="1043" y="0"/>
                    <a:pt x="672" y="0"/>
                  </a:cubicBezTo>
                  <a:close/>
                  <a:moveTo>
                    <a:pt x="672" y="1280"/>
                  </a:moveTo>
                  <a:cubicBezTo>
                    <a:pt x="336" y="1280"/>
                    <a:pt x="64" y="1008"/>
                    <a:pt x="64" y="672"/>
                  </a:cubicBezTo>
                  <a:cubicBezTo>
                    <a:pt x="64" y="336"/>
                    <a:pt x="336" y="64"/>
                    <a:pt x="672" y="64"/>
                  </a:cubicBezTo>
                  <a:cubicBezTo>
                    <a:pt x="1008" y="64"/>
                    <a:pt x="1280" y="336"/>
                    <a:pt x="1280" y="672"/>
                  </a:cubicBezTo>
                  <a:cubicBezTo>
                    <a:pt x="1280" y="1008"/>
                    <a:pt x="1008" y="1280"/>
                    <a:pt x="672" y="1280"/>
                  </a:cubicBezTo>
                  <a:close/>
                </a:path>
              </a:pathLst>
            </a:cu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32" name="Google Shape;432;p17"/>
            <p:cNvSpPr/>
            <p:nvPr/>
          </p:nvSpPr>
          <p:spPr>
            <a:xfrm>
              <a:off x="-1203326" y="3975101"/>
              <a:ext cx="1270001" cy="1250950"/>
            </a:xfrm>
            <a:custGeom>
              <a:rect b="b" l="l" r="r" t="t"/>
              <a:pathLst>
                <a:path extrusionOk="0" h="2040" w="2072">
                  <a:moveTo>
                    <a:pt x="1552" y="1384"/>
                  </a:moveTo>
                  <a:cubicBezTo>
                    <a:pt x="1815" y="1028"/>
                    <a:pt x="1740" y="527"/>
                    <a:pt x="1384" y="263"/>
                  </a:cubicBezTo>
                  <a:cubicBezTo>
                    <a:pt x="1029" y="0"/>
                    <a:pt x="527" y="75"/>
                    <a:pt x="264" y="431"/>
                  </a:cubicBezTo>
                  <a:cubicBezTo>
                    <a:pt x="0" y="787"/>
                    <a:pt x="75" y="1289"/>
                    <a:pt x="431" y="1552"/>
                  </a:cubicBezTo>
                  <a:cubicBezTo>
                    <a:pt x="728" y="1771"/>
                    <a:pt x="1136" y="1760"/>
                    <a:pt x="1420" y="1524"/>
                  </a:cubicBezTo>
                  <a:cubicBezTo>
                    <a:pt x="1897" y="2001"/>
                    <a:pt x="1897" y="2001"/>
                    <a:pt x="1897" y="2001"/>
                  </a:cubicBezTo>
                  <a:cubicBezTo>
                    <a:pt x="1934" y="2039"/>
                    <a:pt x="1994" y="2040"/>
                    <a:pt x="2033" y="2003"/>
                  </a:cubicBezTo>
                  <a:cubicBezTo>
                    <a:pt x="2071" y="1966"/>
                    <a:pt x="2072" y="1906"/>
                    <a:pt x="2035" y="1868"/>
                  </a:cubicBezTo>
                  <a:cubicBezTo>
                    <a:pt x="2034" y="1867"/>
                    <a:pt x="2033" y="1866"/>
                    <a:pt x="2033" y="1865"/>
                  </a:cubicBezTo>
                  <a:lnTo>
                    <a:pt x="1552" y="1384"/>
                  </a:lnTo>
                  <a:close/>
                  <a:moveTo>
                    <a:pt x="173" y="909"/>
                  </a:moveTo>
                  <a:cubicBezTo>
                    <a:pt x="173" y="503"/>
                    <a:pt x="503" y="173"/>
                    <a:pt x="909" y="173"/>
                  </a:cubicBezTo>
                  <a:cubicBezTo>
                    <a:pt x="1315" y="173"/>
                    <a:pt x="1645" y="503"/>
                    <a:pt x="1645" y="909"/>
                  </a:cubicBezTo>
                  <a:cubicBezTo>
                    <a:pt x="1645" y="1315"/>
                    <a:pt x="1315" y="1645"/>
                    <a:pt x="909" y="1645"/>
                  </a:cubicBezTo>
                  <a:cubicBezTo>
                    <a:pt x="503" y="1645"/>
                    <a:pt x="173" y="1315"/>
                    <a:pt x="173" y="909"/>
                  </a:cubicBezTo>
                  <a:close/>
                  <a:moveTo>
                    <a:pt x="1987" y="1956"/>
                  </a:moveTo>
                  <a:cubicBezTo>
                    <a:pt x="1975" y="1968"/>
                    <a:pt x="1955" y="1968"/>
                    <a:pt x="1943" y="1956"/>
                  </a:cubicBezTo>
                  <a:cubicBezTo>
                    <a:pt x="1468" y="1481"/>
                    <a:pt x="1468" y="1481"/>
                    <a:pt x="1468" y="1481"/>
                  </a:cubicBezTo>
                  <a:cubicBezTo>
                    <a:pt x="1483" y="1466"/>
                    <a:pt x="1497" y="1450"/>
                    <a:pt x="1511" y="1434"/>
                  </a:cubicBezTo>
                  <a:cubicBezTo>
                    <a:pt x="1987" y="1911"/>
                    <a:pt x="1987" y="1911"/>
                    <a:pt x="1987" y="1911"/>
                  </a:cubicBezTo>
                  <a:cubicBezTo>
                    <a:pt x="1994" y="1916"/>
                    <a:pt x="1997" y="1925"/>
                    <a:pt x="1997" y="1933"/>
                  </a:cubicBezTo>
                  <a:cubicBezTo>
                    <a:pt x="1997" y="1942"/>
                    <a:pt x="1994" y="1950"/>
                    <a:pt x="1987" y="1956"/>
                  </a:cubicBezTo>
                  <a:close/>
                </a:path>
              </a:pathLst>
            </a:cu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33" name="Google Shape;433;p17"/>
            <p:cNvSpPr/>
            <p:nvPr/>
          </p:nvSpPr>
          <p:spPr>
            <a:xfrm>
              <a:off x="-862013" y="4435476"/>
              <a:ext cx="117475" cy="234950"/>
            </a:xfrm>
            <a:custGeom>
              <a:rect b="b" l="l" r="r" t="t"/>
              <a:pathLst>
                <a:path extrusionOk="0" h="384" w="192">
                  <a:moveTo>
                    <a:pt x="32" y="384"/>
                  </a:moveTo>
                  <a:cubicBezTo>
                    <a:pt x="160" y="384"/>
                    <a:pt x="160" y="384"/>
                    <a:pt x="160" y="384"/>
                  </a:cubicBezTo>
                  <a:cubicBezTo>
                    <a:pt x="178" y="384"/>
                    <a:pt x="192" y="370"/>
                    <a:pt x="192" y="352"/>
                  </a:cubicBezTo>
                  <a:cubicBezTo>
                    <a:pt x="192" y="32"/>
                    <a:pt x="192" y="32"/>
                    <a:pt x="192" y="32"/>
                  </a:cubicBezTo>
                  <a:cubicBezTo>
                    <a:pt x="192" y="14"/>
                    <a:pt x="178" y="0"/>
                    <a:pt x="160" y="0"/>
                  </a:cubicBezTo>
                  <a:cubicBezTo>
                    <a:pt x="32" y="0"/>
                    <a:pt x="32" y="0"/>
                    <a:pt x="32" y="0"/>
                  </a:cubicBezTo>
                  <a:cubicBezTo>
                    <a:pt x="14" y="0"/>
                    <a:pt x="0" y="14"/>
                    <a:pt x="0" y="32"/>
                  </a:cubicBezTo>
                  <a:cubicBezTo>
                    <a:pt x="0" y="352"/>
                    <a:pt x="0" y="352"/>
                    <a:pt x="0" y="352"/>
                  </a:cubicBezTo>
                  <a:cubicBezTo>
                    <a:pt x="0" y="370"/>
                    <a:pt x="14" y="384"/>
                    <a:pt x="32" y="384"/>
                  </a:cubicBezTo>
                  <a:close/>
                  <a:moveTo>
                    <a:pt x="64" y="64"/>
                  </a:moveTo>
                  <a:cubicBezTo>
                    <a:pt x="128" y="64"/>
                    <a:pt x="128" y="64"/>
                    <a:pt x="128" y="64"/>
                  </a:cubicBezTo>
                  <a:cubicBezTo>
                    <a:pt x="128" y="320"/>
                    <a:pt x="128" y="320"/>
                    <a:pt x="128" y="320"/>
                  </a:cubicBezTo>
                  <a:cubicBezTo>
                    <a:pt x="64" y="320"/>
                    <a:pt x="64" y="320"/>
                    <a:pt x="64" y="320"/>
                  </a:cubicBezTo>
                  <a:lnTo>
                    <a:pt x="64" y="64"/>
                  </a:lnTo>
                  <a:close/>
                </a:path>
              </a:pathLst>
            </a:cu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34" name="Google Shape;434;p17"/>
            <p:cNvSpPr/>
            <p:nvPr/>
          </p:nvSpPr>
          <p:spPr>
            <a:xfrm>
              <a:off x="-704850" y="4395788"/>
              <a:ext cx="117475" cy="274638"/>
            </a:xfrm>
            <a:custGeom>
              <a:rect b="b" l="l" r="r" t="t"/>
              <a:pathLst>
                <a:path extrusionOk="0" h="448" w="192">
                  <a:moveTo>
                    <a:pt x="32" y="448"/>
                  </a:moveTo>
                  <a:cubicBezTo>
                    <a:pt x="160" y="448"/>
                    <a:pt x="160" y="448"/>
                    <a:pt x="160" y="448"/>
                  </a:cubicBezTo>
                  <a:cubicBezTo>
                    <a:pt x="178" y="448"/>
                    <a:pt x="192" y="434"/>
                    <a:pt x="192" y="416"/>
                  </a:cubicBezTo>
                  <a:cubicBezTo>
                    <a:pt x="192" y="32"/>
                    <a:pt x="192" y="32"/>
                    <a:pt x="192" y="32"/>
                  </a:cubicBezTo>
                  <a:cubicBezTo>
                    <a:pt x="192" y="14"/>
                    <a:pt x="178" y="0"/>
                    <a:pt x="160" y="0"/>
                  </a:cubicBezTo>
                  <a:cubicBezTo>
                    <a:pt x="32" y="0"/>
                    <a:pt x="32" y="0"/>
                    <a:pt x="32" y="0"/>
                  </a:cubicBezTo>
                  <a:cubicBezTo>
                    <a:pt x="14" y="0"/>
                    <a:pt x="0" y="14"/>
                    <a:pt x="0" y="32"/>
                  </a:cubicBezTo>
                  <a:cubicBezTo>
                    <a:pt x="0" y="416"/>
                    <a:pt x="0" y="416"/>
                    <a:pt x="0" y="416"/>
                  </a:cubicBezTo>
                  <a:cubicBezTo>
                    <a:pt x="0" y="434"/>
                    <a:pt x="14" y="448"/>
                    <a:pt x="32" y="448"/>
                  </a:cubicBezTo>
                  <a:close/>
                  <a:moveTo>
                    <a:pt x="64" y="64"/>
                  </a:moveTo>
                  <a:cubicBezTo>
                    <a:pt x="128" y="64"/>
                    <a:pt x="128" y="64"/>
                    <a:pt x="128" y="64"/>
                  </a:cubicBezTo>
                  <a:cubicBezTo>
                    <a:pt x="128" y="384"/>
                    <a:pt x="128" y="384"/>
                    <a:pt x="128" y="384"/>
                  </a:cubicBezTo>
                  <a:cubicBezTo>
                    <a:pt x="64" y="384"/>
                    <a:pt x="64" y="384"/>
                    <a:pt x="64" y="384"/>
                  </a:cubicBezTo>
                  <a:lnTo>
                    <a:pt x="64" y="64"/>
                  </a:lnTo>
                  <a:close/>
                </a:path>
              </a:pathLst>
            </a:cu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35" name="Google Shape;435;p17"/>
            <p:cNvSpPr/>
            <p:nvPr/>
          </p:nvSpPr>
          <p:spPr>
            <a:xfrm>
              <a:off x="-549275" y="4356101"/>
              <a:ext cx="117475" cy="314325"/>
            </a:xfrm>
            <a:custGeom>
              <a:rect b="b" l="l" r="r" t="t"/>
              <a:pathLst>
                <a:path extrusionOk="0" h="512" w="192">
                  <a:moveTo>
                    <a:pt x="160" y="0"/>
                  </a:moveTo>
                  <a:cubicBezTo>
                    <a:pt x="32" y="0"/>
                    <a:pt x="32" y="0"/>
                    <a:pt x="32" y="0"/>
                  </a:cubicBezTo>
                  <a:cubicBezTo>
                    <a:pt x="14" y="0"/>
                    <a:pt x="0" y="14"/>
                    <a:pt x="0" y="32"/>
                  </a:cubicBezTo>
                  <a:cubicBezTo>
                    <a:pt x="0" y="480"/>
                    <a:pt x="0" y="480"/>
                    <a:pt x="0" y="480"/>
                  </a:cubicBezTo>
                  <a:cubicBezTo>
                    <a:pt x="0" y="498"/>
                    <a:pt x="14" y="512"/>
                    <a:pt x="32" y="512"/>
                  </a:cubicBezTo>
                  <a:cubicBezTo>
                    <a:pt x="160" y="512"/>
                    <a:pt x="160" y="512"/>
                    <a:pt x="160" y="512"/>
                  </a:cubicBezTo>
                  <a:cubicBezTo>
                    <a:pt x="178" y="512"/>
                    <a:pt x="192" y="498"/>
                    <a:pt x="192" y="480"/>
                  </a:cubicBezTo>
                  <a:cubicBezTo>
                    <a:pt x="192" y="32"/>
                    <a:pt x="192" y="32"/>
                    <a:pt x="192" y="32"/>
                  </a:cubicBezTo>
                  <a:cubicBezTo>
                    <a:pt x="192" y="14"/>
                    <a:pt x="178" y="0"/>
                    <a:pt x="160" y="0"/>
                  </a:cubicBezTo>
                  <a:close/>
                  <a:moveTo>
                    <a:pt x="128" y="448"/>
                  </a:moveTo>
                  <a:cubicBezTo>
                    <a:pt x="64" y="448"/>
                    <a:pt x="64" y="448"/>
                    <a:pt x="64" y="448"/>
                  </a:cubicBezTo>
                  <a:cubicBezTo>
                    <a:pt x="64" y="64"/>
                    <a:pt x="64" y="64"/>
                    <a:pt x="64" y="64"/>
                  </a:cubicBezTo>
                  <a:cubicBezTo>
                    <a:pt x="128" y="64"/>
                    <a:pt x="128" y="64"/>
                    <a:pt x="128" y="64"/>
                  </a:cubicBezTo>
                  <a:lnTo>
                    <a:pt x="128" y="448"/>
                  </a:lnTo>
                  <a:close/>
                </a:path>
              </a:pathLst>
            </a:cu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36" name="Google Shape;436;p17"/>
            <p:cNvSpPr/>
            <p:nvPr/>
          </p:nvSpPr>
          <p:spPr>
            <a:xfrm>
              <a:off x="-288925" y="4081463"/>
              <a:ext cx="131763" cy="93663"/>
            </a:xfrm>
            <a:custGeom>
              <a:rect b="b" l="l" r="r" t="t"/>
              <a:pathLst>
                <a:path extrusionOk="0" h="151" w="215">
                  <a:moveTo>
                    <a:pt x="132" y="64"/>
                  </a:moveTo>
                  <a:cubicBezTo>
                    <a:pt x="215" y="64"/>
                    <a:pt x="215" y="64"/>
                    <a:pt x="215" y="64"/>
                  </a:cubicBezTo>
                  <a:cubicBezTo>
                    <a:pt x="215" y="0"/>
                    <a:pt x="215" y="0"/>
                    <a:pt x="215" y="0"/>
                  </a:cubicBezTo>
                  <a:cubicBezTo>
                    <a:pt x="119" y="0"/>
                    <a:pt x="119" y="0"/>
                    <a:pt x="119" y="0"/>
                  </a:cubicBezTo>
                  <a:cubicBezTo>
                    <a:pt x="111" y="0"/>
                    <a:pt x="102" y="3"/>
                    <a:pt x="96" y="9"/>
                  </a:cubicBezTo>
                  <a:cubicBezTo>
                    <a:pt x="0" y="105"/>
                    <a:pt x="0" y="105"/>
                    <a:pt x="0" y="105"/>
                  </a:cubicBezTo>
                  <a:cubicBezTo>
                    <a:pt x="46" y="151"/>
                    <a:pt x="46" y="151"/>
                    <a:pt x="46" y="151"/>
                  </a:cubicBezTo>
                  <a:lnTo>
                    <a:pt x="132" y="64"/>
                  </a:lnTo>
                  <a:close/>
                </a:path>
              </a:pathLst>
            </a:cu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37" name="Google Shape;437;p17"/>
            <p:cNvSpPr/>
            <p:nvPr/>
          </p:nvSpPr>
          <p:spPr>
            <a:xfrm>
              <a:off x="-117475" y="4081463"/>
              <a:ext cx="176213" cy="39688"/>
            </a:xfrm>
            <a:prstGeom prst="rect">
              <a:avLst/>
            </a:pr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38" name="Google Shape;438;p17"/>
            <p:cNvSpPr/>
            <p:nvPr/>
          </p:nvSpPr>
          <p:spPr>
            <a:xfrm>
              <a:off x="-117475" y="4160838"/>
              <a:ext cx="39688" cy="38100"/>
            </a:xfrm>
            <a:prstGeom prst="rect">
              <a:avLst/>
            </a:pr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39" name="Google Shape;439;p17"/>
            <p:cNvSpPr/>
            <p:nvPr/>
          </p:nvSpPr>
          <p:spPr>
            <a:xfrm>
              <a:off x="-38100" y="4160838"/>
              <a:ext cx="96838" cy="38100"/>
            </a:xfrm>
            <a:prstGeom prst="rect">
              <a:avLst/>
            </a:pr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40" name="Google Shape;440;p17"/>
            <p:cNvSpPr/>
            <p:nvPr/>
          </p:nvSpPr>
          <p:spPr>
            <a:xfrm>
              <a:off x="-117475" y="4238626"/>
              <a:ext cx="176213" cy="39688"/>
            </a:xfrm>
            <a:prstGeom prst="rect">
              <a:avLst/>
            </a:pr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41" name="Google Shape;441;p17"/>
            <p:cNvSpPr/>
            <p:nvPr/>
          </p:nvSpPr>
          <p:spPr>
            <a:xfrm>
              <a:off x="-901700" y="5087938"/>
              <a:ext cx="131763" cy="93663"/>
            </a:xfrm>
            <a:custGeom>
              <a:rect b="b" l="l" r="r" t="t"/>
              <a:pathLst>
                <a:path extrusionOk="0" h="151" w="215">
                  <a:moveTo>
                    <a:pt x="83" y="87"/>
                  </a:moveTo>
                  <a:cubicBezTo>
                    <a:pt x="0" y="87"/>
                    <a:pt x="0" y="87"/>
                    <a:pt x="0" y="87"/>
                  </a:cubicBezTo>
                  <a:cubicBezTo>
                    <a:pt x="0" y="151"/>
                    <a:pt x="0" y="151"/>
                    <a:pt x="0" y="151"/>
                  </a:cubicBezTo>
                  <a:cubicBezTo>
                    <a:pt x="96" y="151"/>
                    <a:pt x="96" y="151"/>
                    <a:pt x="96" y="151"/>
                  </a:cubicBezTo>
                  <a:cubicBezTo>
                    <a:pt x="104" y="151"/>
                    <a:pt x="113" y="148"/>
                    <a:pt x="119" y="142"/>
                  </a:cubicBezTo>
                  <a:cubicBezTo>
                    <a:pt x="215" y="46"/>
                    <a:pt x="215" y="46"/>
                    <a:pt x="215" y="46"/>
                  </a:cubicBezTo>
                  <a:cubicBezTo>
                    <a:pt x="169" y="0"/>
                    <a:pt x="169" y="0"/>
                    <a:pt x="169" y="0"/>
                  </a:cubicBezTo>
                  <a:lnTo>
                    <a:pt x="83" y="87"/>
                  </a:lnTo>
                  <a:close/>
                </a:path>
              </a:pathLst>
            </a:cu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42" name="Google Shape;442;p17"/>
            <p:cNvSpPr/>
            <p:nvPr/>
          </p:nvSpPr>
          <p:spPr>
            <a:xfrm>
              <a:off x="-1117600" y="5141913"/>
              <a:ext cx="176213" cy="39688"/>
            </a:xfrm>
            <a:prstGeom prst="rect">
              <a:avLst/>
            </a:pr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43" name="Google Shape;443;p17"/>
            <p:cNvSpPr/>
            <p:nvPr/>
          </p:nvSpPr>
          <p:spPr>
            <a:xfrm>
              <a:off x="-979488" y="5062538"/>
              <a:ext cx="38100" cy="39688"/>
            </a:xfrm>
            <a:prstGeom prst="rect">
              <a:avLst/>
            </a:pr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44" name="Google Shape;444;p17"/>
            <p:cNvSpPr/>
            <p:nvPr/>
          </p:nvSpPr>
          <p:spPr>
            <a:xfrm>
              <a:off x="-1117600" y="5062538"/>
              <a:ext cx="98425" cy="39688"/>
            </a:xfrm>
            <a:prstGeom prst="rect">
              <a:avLst/>
            </a:pr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45" name="Google Shape;445;p17"/>
            <p:cNvSpPr/>
            <p:nvPr/>
          </p:nvSpPr>
          <p:spPr>
            <a:xfrm>
              <a:off x="-1117600" y="4984751"/>
              <a:ext cx="176213" cy="39688"/>
            </a:xfrm>
            <a:prstGeom prst="rect">
              <a:avLst/>
            </a:pr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46" name="Google Shape;446;p17"/>
            <p:cNvSpPr/>
            <p:nvPr/>
          </p:nvSpPr>
          <p:spPr>
            <a:xfrm>
              <a:off x="-862013" y="4710113"/>
              <a:ext cx="430213" cy="39688"/>
            </a:xfrm>
            <a:prstGeom prst="rect">
              <a:avLst/>
            </a:pr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grpSp>
        <p:nvGrpSpPr>
          <p:cNvPr id="447" name="Google Shape;447;p17"/>
          <p:cNvGrpSpPr/>
          <p:nvPr/>
        </p:nvGrpSpPr>
        <p:grpSpPr>
          <a:xfrm>
            <a:off x="5701309" y="1489888"/>
            <a:ext cx="2271120" cy="2237050"/>
            <a:chOff x="-1203326" y="3975101"/>
            <a:chExt cx="1270001" cy="1250950"/>
          </a:xfrm>
        </p:grpSpPr>
        <p:sp>
          <p:nvSpPr>
            <p:cNvPr id="448" name="Google Shape;448;p17"/>
            <p:cNvSpPr/>
            <p:nvPr/>
          </p:nvSpPr>
          <p:spPr>
            <a:xfrm>
              <a:off x="-1058863" y="4121151"/>
              <a:ext cx="823913" cy="823913"/>
            </a:xfrm>
            <a:custGeom>
              <a:rect b="b" l="l" r="r" t="t"/>
              <a:pathLst>
                <a:path extrusionOk="0" h="1344" w="1344">
                  <a:moveTo>
                    <a:pt x="672" y="0"/>
                  </a:moveTo>
                  <a:cubicBezTo>
                    <a:pt x="301" y="0"/>
                    <a:pt x="0" y="301"/>
                    <a:pt x="0" y="672"/>
                  </a:cubicBezTo>
                  <a:cubicBezTo>
                    <a:pt x="0" y="1043"/>
                    <a:pt x="301" y="1344"/>
                    <a:pt x="672" y="1344"/>
                  </a:cubicBezTo>
                  <a:cubicBezTo>
                    <a:pt x="1043" y="1344"/>
                    <a:pt x="1344" y="1043"/>
                    <a:pt x="1344" y="672"/>
                  </a:cubicBezTo>
                  <a:cubicBezTo>
                    <a:pt x="1344" y="301"/>
                    <a:pt x="1043" y="0"/>
                    <a:pt x="672" y="0"/>
                  </a:cubicBezTo>
                  <a:close/>
                  <a:moveTo>
                    <a:pt x="672" y="1280"/>
                  </a:moveTo>
                  <a:cubicBezTo>
                    <a:pt x="336" y="1280"/>
                    <a:pt x="64" y="1008"/>
                    <a:pt x="64" y="672"/>
                  </a:cubicBezTo>
                  <a:cubicBezTo>
                    <a:pt x="64" y="336"/>
                    <a:pt x="336" y="64"/>
                    <a:pt x="672" y="64"/>
                  </a:cubicBezTo>
                  <a:cubicBezTo>
                    <a:pt x="1008" y="64"/>
                    <a:pt x="1280" y="336"/>
                    <a:pt x="1280" y="672"/>
                  </a:cubicBezTo>
                  <a:cubicBezTo>
                    <a:pt x="1280" y="1008"/>
                    <a:pt x="1008" y="1280"/>
                    <a:pt x="672" y="12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49" name="Google Shape;449;p17"/>
            <p:cNvSpPr/>
            <p:nvPr/>
          </p:nvSpPr>
          <p:spPr>
            <a:xfrm>
              <a:off x="-1203326" y="3975101"/>
              <a:ext cx="1270001" cy="1250950"/>
            </a:xfrm>
            <a:custGeom>
              <a:rect b="b" l="l" r="r" t="t"/>
              <a:pathLst>
                <a:path extrusionOk="0" h="2040" w="2072">
                  <a:moveTo>
                    <a:pt x="1552" y="1384"/>
                  </a:moveTo>
                  <a:cubicBezTo>
                    <a:pt x="1815" y="1028"/>
                    <a:pt x="1740" y="527"/>
                    <a:pt x="1384" y="263"/>
                  </a:cubicBezTo>
                  <a:cubicBezTo>
                    <a:pt x="1029" y="0"/>
                    <a:pt x="527" y="75"/>
                    <a:pt x="264" y="431"/>
                  </a:cubicBezTo>
                  <a:cubicBezTo>
                    <a:pt x="0" y="787"/>
                    <a:pt x="75" y="1289"/>
                    <a:pt x="431" y="1552"/>
                  </a:cubicBezTo>
                  <a:cubicBezTo>
                    <a:pt x="728" y="1771"/>
                    <a:pt x="1136" y="1760"/>
                    <a:pt x="1420" y="1524"/>
                  </a:cubicBezTo>
                  <a:cubicBezTo>
                    <a:pt x="1897" y="2001"/>
                    <a:pt x="1897" y="2001"/>
                    <a:pt x="1897" y="2001"/>
                  </a:cubicBezTo>
                  <a:cubicBezTo>
                    <a:pt x="1934" y="2039"/>
                    <a:pt x="1994" y="2040"/>
                    <a:pt x="2033" y="2003"/>
                  </a:cubicBezTo>
                  <a:cubicBezTo>
                    <a:pt x="2071" y="1966"/>
                    <a:pt x="2072" y="1906"/>
                    <a:pt x="2035" y="1868"/>
                  </a:cubicBezTo>
                  <a:cubicBezTo>
                    <a:pt x="2034" y="1867"/>
                    <a:pt x="2033" y="1866"/>
                    <a:pt x="2033" y="1865"/>
                  </a:cubicBezTo>
                  <a:lnTo>
                    <a:pt x="1552" y="1384"/>
                  </a:lnTo>
                  <a:close/>
                  <a:moveTo>
                    <a:pt x="173" y="909"/>
                  </a:moveTo>
                  <a:cubicBezTo>
                    <a:pt x="173" y="503"/>
                    <a:pt x="503" y="173"/>
                    <a:pt x="909" y="173"/>
                  </a:cubicBezTo>
                  <a:cubicBezTo>
                    <a:pt x="1315" y="173"/>
                    <a:pt x="1645" y="503"/>
                    <a:pt x="1645" y="909"/>
                  </a:cubicBezTo>
                  <a:cubicBezTo>
                    <a:pt x="1645" y="1315"/>
                    <a:pt x="1315" y="1645"/>
                    <a:pt x="909" y="1645"/>
                  </a:cubicBezTo>
                  <a:cubicBezTo>
                    <a:pt x="503" y="1645"/>
                    <a:pt x="173" y="1315"/>
                    <a:pt x="173" y="909"/>
                  </a:cubicBezTo>
                  <a:close/>
                  <a:moveTo>
                    <a:pt x="1987" y="1956"/>
                  </a:moveTo>
                  <a:cubicBezTo>
                    <a:pt x="1975" y="1968"/>
                    <a:pt x="1955" y="1968"/>
                    <a:pt x="1943" y="1956"/>
                  </a:cubicBezTo>
                  <a:cubicBezTo>
                    <a:pt x="1468" y="1481"/>
                    <a:pt x="1468" y="1481"/>
                    <a:pt x="1468" y="1481"/>
                  </a:cubicBezTo>
                  <a:cubicBezTo>
                    <a:pt x="1483" y="1466"/>
                    <a:pt x="1497" y="1450"/>
                    <a:pt x="1511" y="1434"/>
                  </a:cubicBezTo>
                  <a:cubicBezTo>
                    <a:pt x="1987" y="1911"/>
                    <a:pt x="1987" y="1911"/>
                    <a:pt x="1987" y="1911"/>
                  </a:cubicBezTo>
                  <a:cubicBezTo>
                    <a:pt x="1994" y="1916"/>
                    <a:pt x="1997" y="1925"/>
                    <a:pt x="1997" y="1933"/>
                  </a:cubicBezTo>
                  <a:cubicBezTo>
                    <a:pt x="1997" y="1942"/>
                    <a:pt x="1994" y="1950"/>
                    <a:pt x="1987" y="195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50" name="Google Shape;450;p17"/>
            <p:cNvSpPr/>
            <p:nvPr/>
          </p:nvSpPr>
          <p:spPr>
            <a:xfrm>
              <a:off x="-862013" y="4435476"/>
              <a:ext cx="117475" cy="234950"/>
            </a:xfrm>
            <a:custGeom>
              <a:rect b="b" l="l" r="r" t="t"/>
              <a:pathLst>
                <a:path extrusionOk="0" h="384" w="192">
                  <a:moveTo>
                    <a:pt x="32" y="384"/>
                  </a:moveTo>
                  <a:cubicBezTo>
                    <a:pt x="160" y="384"/>
                    <a:pt x="160" y="384"/>
                    <a:pt x="160" y="384"/>
                  </a:cubicBezTo>
                  <a:cubicBezTo>
                    <a:pt x="178" y="384"/>
                    <a:pt x="192" y="370"/>
                    <a:pt x="192" y="352"/>
                  </a:cubicBezTo>
                  <a:cubicBezTo>
                    <a:pt x="192" y="32"/>
                    <a:pt x="192" y="32"/>
                    <a:pt x="192" y="32"/>
                  </a:cubicBezTo>
                  <a:cubicBezTo>
                    <a:pt x="192" y="14"/>
                    <a:pt x="178" y="0"/>
                    <a:pt x="160" y="0"/>
                  </a:cubicBezTo>
                  <a:cubicBezTo>
                    <a:pt x="32" y="0"/>
                    <a:pt x="32" y="0"/>
                    <a:pt x="32" y="0"/>
                  </a:cubicBezTo>
                  <a:cubicBezTo>
                    <a:pt x="14" y="0"/>
                    <a:pt x="0" y="14"/>
                    <a:pt x="0" y="32"/>
                  </a:cubicBezTo>
                  <a:cubicBezTo>
                    <a:pt x="0" y="352"/>
                    <a:pt x="0" y="352"/>
                    <a:pt x="0" y="352"/>
                  </a:cubicBezTo>
                  <a:cubicBezTo>
                    <a:pt x="0" y="370"/>
                    <a:pt x="14" y="384"/>
                    <a:pt x="32" y="384"/>
                  </a:cubicBezTo>
                  <a:close/>
                  <a:moveTo>
                    <a:pt x="64" y="64"/>
                  </a:moveTo>
                  <a:cubicBezTo>
                    <a:pt x="128" y="64"/>
                    <a:pt x="128" y="64"/>
                    <a:pt x="128" y="64"/>
                  </a:cubicBezTo>
                  <a:cubicBezTo>
                    <a:pt x="128" y="320"/>
                    <a:pt x="128" y="320"/>
                    <a:pt x="128" y="320"/>
                  </a:cubicBezTo>
                  <a:cubicBezTo>
                    <a:pt x="64" y="320"/>
                    <a:pt x="64" y="320"/>
                    <a:pt x="64" y="320"/>
                  </a:cubicBezTo>
                  <a:lnTo>
                    <a:pt x="64" y="6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51" name="Google Shape;451;p17"/>
            <p:cNvSpPr/>
            <p:nvPr/>
          </p:nvSpPr>
          <p:spPr>
            <a:xfrm>
              <a:off x="-704850" y="4395788"/>
              <a:ext cx="117475" cy="274638"/>
            </a:xfrm>
            <a:custGeom>
              <a:rect b="b" l="l" r="r" t="t"/>
              <a:pathLst>
                <a:path extrusionOk="0" h="448" w="192">
                  <a:moveTo>
                    <a:pt x="32" y="448"/>
                  </a:moveTo>
                  <a:cubicBezTo>
                    <a:pt x="160" y="448"/>
                    <a:pt x="160" y="448"/>
                    <a:pt x="160" y="448"/>
                  </a:cubicBezTo>
                  <a:cubicBezTo>
                    <a:pt x="178" y="448"/>
                    <a:pt x="192" y="434"/>
                    <a:pt x="192" y="416"/>
                  </a:cubicBezTo>
                  <a:cubicBezTo>
                    <a:pt x="192" y="32"/>
                    <a:pt x="192" y="32"/>
                    <a:pt x="192" y="32"/>
                  </a:cubicBezTo>
                  <a:cubicBezTo>
                    <a:pt x="192" y="14"/>
                    <a:pt x="178" y="0"/>
                    <a:pt x="160" y="0"/>
                  </a:cubicBezTo>
                  <a:cubicBezTo>
                    <a:pt x="32" y="0"/>
                    <a:pt x="32" y="0"/>
                    <a:pt x="32" y="0"/>
                  </a:cubicBezTo>
                  <a:cubicBezTo>
                    <a:pt x="14" y="0"/>
                    <a:pt x="0" y="14"/>
                    <a:pt x="0" y="32"/>
                  </a:cubicBezTo>
                  <a:cubicBezTo>
                    <a:pt x="0" y="416"/>
                    <a:pt x="0" y="416"/>
                    <a:pt x="0" y="416"/>
                  </a:cubicBezTo>
                  <a:cubicBezTo>
                    <a:pt x="0" y="434"/>
                    <a:pt x="14" y="448"/>
                    <a:pt x="32" y="448"/>
                  </a:cubicBezTo>
                  <a:close/>
                  <a:moveTo>
                    <a:pt x="64" y="64"/>
                  </a:moveTo>
                  <a:cubicBezTo>
                    <a:pt x="128" y="64"/>
                    <a:pt x="128" y="64"/>
                    <a:pt x="128" y="64"/>
                  </a:cubicBezTo>
                  <a:cubicBezTo>
                    <a:pt x="128" y="384"/>
                    <a:pt x="128" y="384"/>
                    <a:pt x="128" y="384"/>
                  </a:cubicBezTo>
                  <a:cubicBezTo>
                    <a:pt x="64" y="384"/>
                    <a:pt x="64" y="384"/>
                    <a:pt x="64" y="384"/>
                  </a:cubicBezTo>
                  <a:lnTo>
                    <a:pt x="64" y="6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52" name="Google Shape;452;p17"/>
            <p:cNvSpPr/>
            <p:nvPr/>
          </p:nvSpPr>
          <p:spPr>
            <a:xfrm>
              <a:off x="-549275" y="4356101"/>
              <a:ext cx="117475" cy="314325"/>
            </a:xfrm>
            <a:custGeom>
              <a:rect b="b" l="l" r="r" t="t"/>
              <a:pathLst>
                <a:path extrusionOk="0" h="512" w="192">
                  <a:moveTo>
                    <a:pt x="160" y="0"/>
                  </a:moveTo>
                  <a:cubicBezTo>
                    <a:pt x="32" y="0"/>
                    <a:pt x="32" y="0"/>
                    <a:pt x="32" y="0"/>
                  </a:cubicBezTo>
                  <a:cubicBezTo>
                    <a:pt x="14" y="0"/>
                    <a:pt x="0" y="14"/>
                    <a:pt x="0" y="32"/>
                  </a:cubicBezTo>
                  <a:cubicBezTo>
                    <a:pt x="0" y="480"/>
                    <a:pt x="0" y="480"/>
                    <a:pt x="0" y="480"/>
                  </a:cubicBezTo>
                  <a:cubicBezTo>
                    <a:pt x="0" y="498"/>
                    <a:pt x="14" y="512"/>
                    <a:pt x="32" y="512"/>
                  </a:cubicBezTo>
                  <a:cubicBezTo>
                    <a:pt x="160" y="512"/>
                    <a:pt x="160" y="512"/>
                    <a:pt x="160" y="512"/>
                  </a:cubicBezTo>
                  <a:cubicBezTo>
                    <a:pt x="178" y="512"/>
                    <a:pt x="192" y="498"/>
                    <a:pt x="192" y="480"/>
                  </a:cubicBezTo>
                  <a:cubicBezTo>
                    <a:pt x="192" y="32"/>
                    <a:pt x="192" y="32"/>
                    <a:pt x="192" y="32"/>
                  </a:cubicBezTo>
                  <a:cubicBezTo>
                    <a:pt x="192" y="14"/>
                    <a:pt x="178" y="0"/>
                    <a:pt x="160" y="0"/>
                  </a:cubicBezTo>
                  <a:close/>
                  <a:moveTo>
                    <a:pt x="128" y="448"/>
                  </a:moveTo>
                  <a:cubicBezTo>
                    <a:pt x="64" y="448"/>
                    <a:pt x="64" y="448"/>
                    <a:pt x="64" y="448"/>
                  </a:cubicBezTo>
                  <a:cubicBezTo>
                    <a:pt x="64" y="64"/>
                    <a:pt x="64" y="64"/>
                    <a:pt x="64" y="64"/>
                  </a:cubicBezTo>
                  <a:cubicBezTo>
                    <a:pt x="128" y="64"/>
                    <a:pt x="128" y="64"/>
                    <a:pt x="128" y="64"/>
                  </a:cubicBezTo>
                  <a:lnTo>
                    <a:pt x="128" y="448"/>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53" name="Google Shape;453;p17"/>
            <p:cNvSpPr/>
            <p:nvPr/>
          </p:nvSpPr>
          <p:spPr>
            <a:xfrm>
              <a:off x="-288925" y="4081463"/>
              <a:ext cx="131763" cy="93663"/>
            </a:xfrm>
            <a:custGeom>
              <a:rect b="b" l="l" r="r" t="t"/>
              <a:pathLst>
                <a:path extrusionOk="0" h="151" w="215">
                  <a:moveTo>
                    <a:pt x="132" y="64"/>
                  </a:moveTo>
                  <a:cubicBezTo>
                    <a:pt x="215" y="64"/>
                    <a:pt x="215" y="64"/>
                    <a:pt x="215" y="64"/>
                  </a:cubicBezTo>
                  <a:cubicBezTo>
                    <a:pt x="215" y="0"/>
                    <a:pt x="215" y="0"/>
                    <a:pt x="215" y="0"/>
                  </a:cubicBezTo>
                  <a:cubicBezTo>
                    <a:pt x="119" y="0"/>
                    <a:pt x="119" y="0"/>
                    <a:pt x="119" y="0"/>
                  </a:cubicBezTo>
                  <a:cubicBezTo>
                    <a:pt x="111" y="0"/>
                    <a:pt x="102" y="3"/>
                    <a:pt x="96" y="9"/>
                  </a:cubicBezTo>
                  <a:cubicBezTo>
                    <a:pt x="0" y="105"/>
                    <a:pt x="0" y="105"/>
                    <a:pt x="0" y="105"/>
                  </a:cubicBezTo>
                  <a:cubicBezTo>
                    <a:pt x="46" y="151"/>
                    <a:pt x="46" y="151"/>
                    <a:pt x="46" y="151"/>
                  </a:cubicBezTo>
                  <a:lnTo>
                    <a:pt x="132" y="6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54" name="Google Shape;454;p17"/>
            <p:cNvSpPr/>
            <p:nvPr/>
          </p:nvSpPr>
          <p:spPr>
            <a:xfrm>
              <a:off x="-117475" y="4081463"/>
              <a:ext cx="176213" cy="3968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55" name="Google Shape;455;p17"/>
            <p:cNvSpPr/>
            <p:nvPr/>
          </p:nvSpPr>
          <p:spPr>
            <a:xfrm>
              <a:off x="-117475" y="4160838"/>
              <a:ext cx="39688" cy="381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56" name="Google Shape;456;p17"/>
            <p:cNvSpPr/>
            <p:nvPr/>
          </p:nvSpPr>
          <p:spPr>
            <a:xfrm>
              <a:off x="-38100" y="4160838"/>
              <a:ext cx="96838" cy="381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57" name="Google Shape;457;p17"/>
            <p:cNvSpPr/>
            <p:nvPr/>
          </p:nvSpPr>
          <p:spPr>
            <a:xfrm>
              <a:off x="-117475" y="4238626"/>
              <a:ext cx="176213" cy="3968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58" name="Google Shape;458;p17"/>
            <p:cNvSpPr/>
            <p:nvPr/>
          </p:nvSpPr>
          <p:spPr>
            <a:xfrm>
              <a:off x="-901700" y="5087938"/>
              <a:ext cx="131763" cy="93663"/>
            </a:xfrm>
            <a:custGeom>
              <a:rect b="b" l="l" r="r" t="t"/>
              <a:pathLst>
                <a:path extrusionOk="0" h="151" w="215">
                  <a:moveTo>
                    <a:pt x="83" y="87"/>
                  </a:moveTo>
                  <a:cubicBezTo>
                    <a:pt x="0" y="87"/>
                    <a:pt x="0" y="87"/>
                    <a:pt x="0" y="87"/>
                  </a:cubicBezTo>
                  <a:cubicBezTo>
                    <a:pt x="0" y="151"/>
                    <a:pt x="0" y="151"/>
                    <a:pt x="0" y="151"/>
                  </a:cubicBezTo>
                  <a:cubicBezTo>
                    <a:pt x="96" y="151"/>
                    <a:pt x="96" y="151"/>
                    <a:pt x="96" y="151"/>
                  </a:cubicBezTo>
                  <a:cubicBezTo>
                    <a:pt x="104" y="151"/>
                    <a:pt x="113" y="148"/>
                    <a:pt x="119" y="142"/>
                  </a:cubicBezTo>
                  <a:cubicBezTo>
                    <a:pt x="215" y="46"/>
                    <a:pt x="215" y="46"/>
                    <a:pt x="215" y="46"/>
                  </a:cubicBezTo>
                  <a:cubicBezTo>
                    <a:pt x="169" y="0"/>
                    <a:pt x="169" y="0"/>
                    <a:pt x="169" y="0"/>
                  </a:cubicBezTo>
                  <a:lnTo>
                    <a:pt x="83" y="87"/>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59" name="Google Shape;459;p17"/>
            <p:cNvSpPr/>
            <p:nvPr/>
          </p:nvSpPr>
          <p:spPr>
            <a:xfrm>
              <a:off x="-1117600" y="5141913"/>
              <a:ext cx="176213" cy="3968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60" name="Google Shape;460;p17"/>
            <p:cNvSpPr/>
            <p:nvPr/>
          </p:nvSpPr>
          <p:spPr>
            <a:xfrm>
              <a:off x="-979488" y="5062538"/>
              <a:ext cx="38100" cy="3968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61" name="Google Shape;461;p17"/>
            <p:cNvSpPr/>
            <p:nvPr/>
          </p:nvSpPr>
          <p:spPr>
            <a:xfrm>
              <a:off x="-1117600" y="5062538"/>
              <a:ext cx="98425" cy="3968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62" name="Google Shape;462;p17"/>
            <p:cNvSpPr/>
            <p:nvPr/>
          </p:nvSpPr>
          <p:spPr>
            <a:xfrm>
              <a:off x="-1117600" y="4984751"/>
              <a:ext cx="176213" cy="3968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63" name="Google Shape;463;p17"/>
            <p:cNvSpPr/>
            <p:nvPr/>
          </p:nvSpPr>
          <p:spPr>
            <a:xfrm>
              <a:off x="-862013" y="4710113"/>
              <a:ext cx="430213" cy="3968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pic>
        <p:nvPicPr>
          <p:cNvPr id="464" name="Google Shape;464;p17"/>
          <p:cNvPicPr preferRelativeResize="0"/>
          <p:nvPr/>
        </p:nvPicPr>
        <p:blipFill>
          <a:blip r:embed="rId3">
            <a:alphaModFix/>
          </a:blip>
          <a:stretch>
            <a:fillRect/>
          </a:stretch>
        </p:blipFill>
        <p:spPr>
          <a:xfrm>
            <a:off x="5491125" y="2666325"/>
            <a:ext cx="2481300" cy="1625250"/>
          </a:xfrm>
          <a:prstGeom prst="rect">
            <a:avLst/>
          </a:prstGeom>
          <a:noFill/>
          <a:ln>
            <a:noFill/>
          </a:ln>
        </p:spPr>
      </p:pic>
      <p:pic>
        <p:nvPicPr>
          <p:cNvPr id="465" name="Google Shape;465;p17"/>
          <p:cNvPicPr preferRelativeResize="0"/>
          <p:nvPr/>
        </p:nvPicPr>
        <p:blipFill>
          <a:blip r:embed="rId4">
            <a:alphaModFix/>
          </a:blip>
          <a:stretch>
            <a:fillRect/>
          </a:stretch>
        </p:blipFill>
        <p:spPr>
          <a:xfrm>
            <a:off x="5773813" y="945800"/>
            <a:ext cx="2126075" cy="139257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9">
                                            <p:txEl>
                                              <p:pRg end="0" st="0"/>
                                            </p:txEl>
                                          </p:spTgt>
                                        </p:tgtEl>
                                        <p:attrNameLst>
                                          <p:attrName>style.visibility</p:attrName>
                                        </p:attrNameLst>
                                      </p:cBhvr>
                                      <p:to>
                                        <p:strVal val="visible"/>
                                      </p:to>
                                    </p:set>
                                    <p:animEffect filter="fade" transition="in">
                                      <p:cBhvr>
                                        <p:cTn dur="500"/>
                                        <p:tgtEl>
                                          <p:spTgt spid="42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9">
                                            <p:txEl>
                                              <p:pRg end="1" st="1"/>
                                            </p:txEl>
                                          </p:spTgt>
                                        </p:tgtEl>
                                        <p:attrNameLst>
                                          <p:attrName>style.visibility</p:attrName>
                                        </p:attrNameLst>
                                      </p:cBhvr>
                                      <p:to>
                                        <p:strVal val="visible"/>
                                      </p:to>
                                    </p:set>
                                    <p:animEffect filter="fade" transition="in">
                                      <p:cBhvr>
                                        <p:cTn dur="500"/>
                                        <p:tgtEl>
                                          <p:spTgt spid="42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4"/>
          <p:cNvSpPr/>
          <p:nvPr/>
        </p:nvSpPr>
        <p:spPr>
          <a:xfrm>
            <a:off x="4648200" y="255270"/>
            <a:ext cx="4148700" cy="44358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aphicFrame>
        <p:nvGraphicFramePr>
          <p:cNvPr id="46" name="Google Shape;46;p4"/>
          <p:cNvGraphicFramePr/>
          <p:nvPr/>
        </p:nvGraphicFramePr>
        <p:xfrm>
          <a:off x="380999" y="491974"/>
          <a:ext cx="3000000" cy="3000000"/>
        </p:xfrm>
        <a:graphic>
          <a:graphicData uri="http://schemas.openxmlformats.org/drawingml/2006/table">
            <a:tbl>
              <a:tblPr bandRow="1" firstRow="1">
                <a:noFill/>
                <a:tableStyleId>{F8F94F69-886D-413C-B73E-41D560C720CF}</a:tableStyleId>
              </a:tblPr>
              <a:tblGrid>
                <a:gridCol w="3382600"/>
                <a:gridCol w="580775"/>
              </a:tblGrid>
              <a:tr h="434900">
                <a:tc>
                  <a:txBody>
                    <a:bodyPr/>
                    <a:lstStyle/>
                    <a:p>
                      <a:pPr indent="0" lvl="0" marL="0" marR="0" rtl="0" algn="l">
                        <a:lnSpc>
                          <a:spcPct val="100000"/>
                        </a:lnSpc>
                        <a:spcBef>
                          <a:spcPts val="0"/>
                        </a:spcBef>
                        <a:spcAft>
                          <a:spcPts val="0"/>
                        </a:spcAft>
                        <a:buClr>
                          <a:srgbClr val="3B3B3B"/>
                        </a:buClr>
                        <a:buSzPts val="1400"/>
                        <a:buFont typeface="Roboto"/>
                        <a:buNone/>
                      </a:pPr>
                      <a:r>
                        <a:rPr b="1" lang="en-US" sz="1400" u="none" cap="none" strike="noStrike">
                          <a:solidFill>
                            <a:srgbClr val="3B3B3B"/>
                          </a:solidFill>
                          <a:latin typeface="Roboto"/>
                          <a:ea typeface="Roboto"/>
                          <a:cs typeface="Roboto"/>
                          <a:sym typeface="Roboto"/>
                        </a:rPr>
                        <a:t>Title Slides</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rgbClr val="3B3B3B"/>
                          </a:solidFill>
                        </a:rPr>
                        <a:t>01</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440950">
                <a:tc>
                  <a:txBody>
                    <a:bodyPr/>
                    <a:lstStyle/>
                    <a:p>
                      <a:pPr indent="0" lvl="0" marL="0" marR="0" rtl="0" algn="l">
                        <a:lnSpc>
                          <a:spcPct val="100000"/>
                        </a:lnSpc>
                        <a:spcBef>
                          <a:spcPts val="0"/>
                        </a:spcBef>
                        <a:spcAft>
                          <a:spcPts val="0"/>
                        </a:spcAft>
                        <a:buClr>
                          <a:srgbClr val="3B3B3B"/>
                        </a:buClr>
                        <a:buSzPts val="1400"/>
                        <a:buFont typeface="Roboto"/>
                        <a:buNone/>
                      </a:pPr>
                      <a:r>
                        <a:rPr b="1" lang="en-US" sz="1400" u="none" cap="none" strike="noStrike">
                          <a:solidFill>
                            <a:srgbClr val="3B3B3B"/>
                          </a:solidFill>
                          <a:latin typeface="Roboto"/>
                          <a:ea typeface="Roboto"/>
                          <a:cs typeface="Roboto"/>
                          <a:sym typeface="Roboto"/>
                        </a:rPr>
                        <a:t>Introduction</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rgbClr val="3B3B3B"/>
                          </a:solidFill>
                        </a:rPr>
                        <a:t>0</a:t>
                      </a:r>
                      <a:r>
                        <a:rPr lang="en-US" sz="1200">
                          <a:solidFill>
                            <a:srgbClr val="3B3B3B"/>
                          </a:solidFill>
                        </a:rPr>
                        <a:t>3</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440950">
                <a:tc>
                  <a:txBody>
                    <a:bodyPr/>
                    <a:lstStyle/>
                    <a:p>
                      <a:pPr indent="0" lvl="0" marL="0" marR="0" rtl="0" algn="l">
                        <a:lnSpc>
                          <a:spcPct val="100000"/>
                        </a:lnSpc>
                        <a:spcBef>
                          <a:spcPts val="0"/>
                        </a:spcBef>
                        <a:spcAft>
                          <a:spcPts val="0"/>
                        </a:spcAft>
                        <a:buClr>
                          <a:srgbClr val="3B3B3B"/>
                        </a:buClr>
                        <a:buSzPts val="1400"/>
                        <a:buFont typeface="Roboto"/>
                        <a:buNone/>
                      </a:pPr>
                      <a:r>
                        <a:rPr b="1" lang="en-US" sz="1400" u="none" cap="none" strike="noStrike">
                          <a:solidFill>
                            <a:srgbClr val="3B3B3B"/>
                          </a:solidFill>
                          <a:latin typeface="Roboto"/>
                          <a:ea typeface="Roboto"/>
                          <a:cs typeface="Roboto"/>
                          <a:sym typeface="Roboto"/>
                        </a:rPr>
                        <a:t>Purpose</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rgbClr val="3B3B3B"/>
                          </a:solidFill>
                        </a:rPr>
                        <a:t>0</a:t>
                      </a:r>
                      <a:r>
                        <a:rPr lang="en-US" sz="1200">
                          <a:solidFill>
                            <a:srgbClr val="3B3B3B"/>
                          </a:solidFill>
                        </a:rPr>
                        <a:t>4</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440950">
                <a:tc>
                  <a:txBody>
                    <a:bodyPr/>
                    <a:lstStyle/>
                    <a:p>
                      <a:pPr indent="0" lvl="0" marL="0" marR="0" rtl="0" algn="l">
                        <a:lnSpc>
                          <a:spcPct val="100000"/>
                        </a:lnSpc>
                        <a:spcBef>
                          <a:spcPts val="0"/>
                        </a:spcBef>
                        <a:spcAft>
                          <a:spcPts val="0"/>
                        </a:spcAft>
                        <a:buClr>
                          <a:srgbClr val="3B3B3B"/>
                        </a:buClr>
                        <a:buSzPts val="1400"/>
                        <a:buFont typeface="Roboto"/>
                        <a:buNone/>
                      </a:pPr>
                      <a:r>
                        <a:rPr b="1" lang="en-US" sz="1400" u="none" cap="none" strike="noStrike">
                          <a:solidFill>
                            <a:srgbClr val="3B3B3B"/>
                          </a:solidFill>
                          <a:latin typeface="Roboto"/>
                          <a:ea typeface="Roboto"/>
                          <a:cs typeface="Roboto"/>
                          <a:sym typeface="Roboto"/>
                        </a:rPr>
                        <a:t>Methods</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rgbClr val="3B3B3B"/>
                          </a:solidFill>
                        </a:rPr>
                        <a:t>0</a:t>
                      </a:r>
                      <a:r>
                        <a:rPr lang="en-US" sz="1200">
                          <a:solidFill>
                            <a:srgbClr val="3B3B3B"/>
                          </a:solidFill>
                        </a:rPr>
                        <a:t>5</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440950">
                <a:tc>
                  <a:txBody>
                    <a:bodyPr/>
                    <a:lstStyle/>
                    <a:p>
                      <a:pPr indent="0" lvl="0" marL="0" marR="0" rtl="0" algn="l">
                        <a:lnSpc>
                          <a:spcPct val="100000"/>
                        </a:lnSpc>
                        <a:spcBef>
                          <a:spcPts val="0"/>
                        </a:spcBef>
                        <a:spcAft>
                          <a:spcPts val="0"/>
                        </a:spcAft>
                        <a:buNone/>
                      </a:pPr>
                      <a:r>
                        <a:rPr b="1" lang="en-US">
                          <a:solidFill>
                            <a:srgbClr val="3B3B3B"/>
                          </a:solidFill>
                        </a:rPr>
                        <a:t>System Model</a:t>
                      </a:r>
                      <a:endParaRPr b="1" sz="1400" u="none" cap="none" strike="noStrike">
                        <a:solidFill>
                          <a:srgbClr val="3B3B3B"/>
                        </a:solidFill>
                        <a:latin typeface="Roboto"/>
                        <a:ea typeface="Roboto"/>
                        <a:cs typeface="Roboto"/>
                        <a:sym typeface="Roboto"/>
                      </a:endParaRPr>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lang="en-US" sz="1200">
                          <a:solidFill>
                            <a:srgbClr val="3B3B3B"/>
                          </a:solidFill>
                        </a:rPr>
                        <a:t>08</a:t>
                      </a:r>
                      <a:endParaRPr sz="1200" u="none" cap="none" strike="noStrike">
                        <a:solidFill>
                          <a:srgbClr val="3B3B3B"/>
                        </a:solidFill>
                      </a:endParaRPr>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440950">
                <a:tc>
                  <a:txBody>
                    <a:bodyPr/>
                    <a:lstStyle/>
                    <a:p>
                      <a:pPr indent="0" lvl="0" marL="0" marR="0" rtl="0" algn="l">
                        <a:lnSpc>
                          <a:spcPct val="100000"/>
                        </a:lnSpc>
                        <a:spcBef>
                          <a:spcPts val="0"/>
                        </a:spcBef>
                        <a:spcAft>
                          <a:spcPts val="0"/>
                        </a:spcAft>
                        <a:buClr>
                          <a:srgbClr val="3B3B3B"/>
                        </a:buClr>
                        <a:buSzPts val="1400"/>
                        <a:buFont typeface="Roboto"/>
                        <a:buNone/>
                      </a:pPr>
                      <a:r>
                        <a:rPr b="1" lang="en-US">
                          <a:solidFill>
                            <a:srgbClr val="3B3B3B"/>
                          </a:solidFill>
                        </a:rPr>
                        <a:t>Hypothesis</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B3B3B"/>
                          </a:solidFill>
                        </a:rPr>
                        <a:t>10</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440950">
                <a:tc>
                  <a:txBody>
                    <a:bodyPr/>
                    <a:lstStyle/>
                    <a:p>
                      <a:pPr indent="0" lvl="0" marL="0" marR="0" rtl="0" algn="l">
                        <a:lnSpc>
                          <a:spcPct val="100000"/>
                        </a:lnSpc>
                        <a:spcBef>
                          <a:spcPts val="0"/>
                        </a:spcBef>
                        <a:spcAft>
                          <a:spcPts val="0"/>
                        </a:spcAft>
                        <a:buClr>
                          <a:srgbClr val="3B3B3B"/>
                        </a:buClr>
                        <a:buSzPts val="1400"/>
                        <a:buFont typeface="Roboto"/>
                        <a:buNone/>
                      </a:pPr>
                      <a:r>
                        <a:rPr b="1" lang="en-US" sz="1400" u="none" cap="none" strike="noStrike">
                          <a:solidFill>
                            <a:srgbClr val="3B3B3B"/>
                          </a:solidFill>
                          <a:latin typeface="Roboto"/>
                          <a:ea typeface="Roboto"/>
                          <a:cs typeface="Roboto"/>
                          <a:sym typeface="Roboto"/>
                        </a:rPr>
                        <a:t>Results</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B3B3B"/>
                          </a:solidFill>
                        </a:rPr>
                        <a:t>13</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440950">
                <a:tc>
                  <a:txBody>
                    <a:bodyPr/>
                    <a:lstStyle/>
                    <a:p>
                      <a:pPr indent="0" lvl="0" marL="0" marR="0" rtl="0" algn="l">
                        <a:lnSpc>
                          <a:spcPct val="100000"/>
                        </a:lnSpc>
                        <a:spcBef>
                          <a:spcPts val="0"/>
                        </a:spcBef>
                        <a:spcAft>
                          <a:spcPts val="0"/>
                        </a:spcAft>
                        <a:buNone/>
                      </a:pPr>
                      <a:r>
                        <a:rPr b="1" lang="en-US">
                          <a:solidFill>
                            <a:srgbClr val="3B3B3B"/>
                          </a:solidFill>
                        </a:rPr>
                        <a:t>Extension (Trusted FL )</a:t>
                      </a:r>
                      <a:endParaRPr b="1" sz="1400" u="none" cap="none" strike="noStrike">
                        <a:solidFill>
                          <a:srgbClr val="3B3B3B"/>
                        </a:solidFill>
                        <a:latin typeface="Roboto"/>
                        <a:ea typeface="Roboto"/>
                        <a:cs typeface="Roboto"/>
                        <a:sym typeface="Roboto"/>
                      </a:endParaRPr>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lang="en-US" sz="1200">
                          <a:solidFill>
                            <a:srgbClr val="3B3B3B"/>
                          </a:solidFill>
                        </a:rPr>
                        <a:t>15</a:t>
                      </a:r>
                      <a:endParaRPr sz="1200">
                        <a:solidFill>
                          <a:srgbClr val="3B3B3B"/>
                        </a:solidFill>
                      </a:endParaRPr>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440950">
                <a:tc>
                  <a:txBody>
                    <a:bodyPr/>
                    <a:lstStyle/>
                    <a:p>
                      <a:pPr indent="0" lvl="0" marL="0" marR="0" rtl="0" algn="l">
                        <a:lnSpc>
                          <a:spcPct val="100000"/>
                        </a:lnSpc>
                        <a:spcBef>
                          <a:spcPts val="0"/>
                        </a:spcBef>
                        <a:spcAft>
                          <a:spcPts val="0"/>
                        </a:spcAft>
                        <a:buClr>
                          <a:srgbClr val="3B3B3B"/>
                        </a:buClr>
                        <a:buSzPts val="1400"/>
                        <a:buFont typeface="Roboto"/>
                        <a:buNone/>
                      </a:pPr>
                      <a:r>
                        <a:rPr b="1" lang="en-US" sz="1400" u="none" cap="none" strike="noStrike">
                          <a:solidFill>
                            <a:srgbClr val="3B3B3B"/>
                          </a:solidFill>
                          <a:latin typeface="Roboto"/>
                          <a:ea typeface="Roboto"/>
                          <a:cs typeface="Roboto"/>
                          <a:sym typeface="Roboto"/>
                        </a:rPr>
                        <a:t>Conclusion</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B3B3B"/>
                          </a:solidFill>
                        </a:rPr>
                        <a:t>17</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440950">
                <a:tc>
                  <a:txBody>
                    <a:bodyPr/>
                    <a:lstStyle/>
                    <a:p>
                      <a:pPr indent="0" lvl="0" marL="0" marR="0" rtl="0" algn="l">
                        <a:lnSpc>
                          <a:spcPct val="100000"/>
                        </a:lnSpc>
                        <a:spcBef>
                          <a:spcPts val="0"/>
                        </a:spcBef>
                        <a:spcAft>
                          <a:spcPts val="0"/>
                        </a:spcAft>
                        <a:buClr>
                          <a:srgbClr val="3B3B3B"/>
                        </a:buClr>
                        <a:buSzPts val="1400"/>
                        <a:buFont typeface="Roboto"/>
                        <a:buNone/>
                      </a:pPr>
                      <a:r>
                        <a:rPr b="1" lang="en-US">
                          <a:solidFill>
                            <a:srgbClr val="3B3B3B"/>
                          </a:solidFill>
                        </a:rPr>
                        <a:t>Suggestions and Limitations</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dot"/>
                      <a:round/>
                      <a:headEnd len="sm" w="sm" type="none"/>
                      <a:tailEnd len="sm" w="sm" type="none"/>
                    </a:lnT>
                    <a:lnB cap="flat" cmpd="sng" w="12700">
                      <a:solidFill>
                        <a:schemeClr val="lt1"/>
                      </a:solidFill>
                      <a:prstDash val="dot"/>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B3B3B"/>
                          </a:solidFill>
                        </a:rPr>
                        <a:t>18</a:t>
                      </a:r>
                      <a:endParaRPr sz="1400" u="none" cap="none" strike="noStrike"/>
                    </a:p>
                  </a:txBody>
                  <a:tcPr marT="91450" marB="914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bl>
          </a:graphicData>
        </a:graphic>
      </p:graphicFrame>
      <p:grpSp>
        <p:nvGrpSpPr>
          <p:cNvPr id="47" name="Google Shape;47;p4"/>
          <p:cNvGrpSpPr/>
          <p:nvPr/>
        </p:nvGrpSpPr>
        <p:grpSpPr>
          <a:xfrm>
            <a:off x="6196411" y="1581196"/>
            <a:ext cx="1052411" cy="1055856"/>
            <a:chOff x="-1219200" y="1365250"/>
            <a:chExt cx="1939928" cy="1946278"/>
          </a:xfrm>
        </p:grpSpPr>
        <p:sp>
          <p:nvSpPr>
            <p:cNvPr id="48" name="Google Shape;48;p4"/>
            <p:cNvSpPr/>
            <p:nvPr/>
          </p:nvSpPr>
          <p:spPr>
            <a:xfrm>
              <a:off x="-1219200" y="1365250"/>
              <a:ext cx="1939928" cy="1946278"/>
            </a:xfrm>
            <a:custGeom>
              <a:rect b="b" l="l" r="r" t="t"/>
              <a:pathLst>
                <a:path extrusionOk="0" h="3678" w="3666">
                  <a:moveTo>
                    <a:pt x="305" y="153"/>
                  </a:moveTo>
                  <a:lnTo>
                    <a:pt x="275" y="157"/>
                  </a:lnTo>
                  <a:lnTo>
                    <a:pt x="245" y="166"/>
                  </a:lnTo>
                  <a:lnTo>
                    <a:pt x="220" y="179"/>
                  </a:lnTo>
                  <a:lnTo>
                    <a:pt x="197" y="198"/>
                  </a:lnTo>
                  <a:lnTo>
                    <a:pt x="179" y="221"/>
                  </a:lnTo>
                  <a:lnTo>
                    <a:pt x="164" y="247"/>
                  </a:lnTo>
                  <a:lnTo>
                    <a:pt x="155" y="275"/>
                  </a:lnTo>
                  <a:lnTo>
                    <a:pt x="152" y="307"/>
                  </a:lnTo>
                  <a:lnTo>
                    <a:pt x="152" y="3371"/>
                  </a:lnTo>
                  <a:lnTo>
                    <a:pt x="155" y="3403"/>
                  </a:lnTo>
                  <a:lnTo>
                    <a:pt x="164" y="3431"/>
                  </a:lnTo>
                  <a:lnTo>
                    <a:pt x="179" y="3457"/>
                  </a:lnTo>
                  <a:lnTo>
                    <a:pt x="197" y="3480"/>
                  </a:lnTo>
                  <a:lnTo>
                    <a:pt x="220" y="3499"/>
                  </a:lnTo>
                  <a:lnTo>
                    <a:pt x="245" y="3512"/>
                  </a:lnTo>
                  <a:lnTo>
                    <a:pt x="275" y="3521"/>
                  </a:lnTo>
                  <a:lnTo>
                    <a:pt x="305" y="3525"/>
                  </a:lnTo>
                  <a:lnTo>
                    <a:pt x="3361" y="3525"/>
                  </a:lnTo>
                  <a:lnTo>
                    <a:pt x="3392" y="3521"/>
                  </a:lnTo>
                  <a:lnTo>
                    <a:pt x="3421" y="3512"/>
                  </a:lnTo>
                  <a:lnTo>
                    <a:pt x="3447" y="3499"/>
                  </a:lnTo>
                  <a:lnTo>
                    <a:pt x="3469" y="3480"/>
                  </a:lnTo>
                  <a:lnTo>
                    <a:pt x="3487" y="3457"/>
                  </a:lnTo>
                  <a:lnTo>
                    <a:pt x="3502" y="3431"/>
                  </a:lnTo>
                  <a:lnTo>
                    <a:pt x="3511" y="3403"/>
                  </a:lnTo>
                  <a:lnTo>
                    <a:pt x="3514" y="3371"/>
                  </a:lnTo>
                  <a:lnTo>
                    <a:pt x="3514" y="307"/>
                  </a:lnTo>
                  <a:lnTo>
                    <a:pt x="3511" y="275"/>
                  </a:lnTo>
                  <a:lnTo>
                    <a:pt x="3502" y="247"/>
                  </a:lnTo>
                  <a:lnTo>
                    <a:pt x="3487" y="221"/>
                  </a:lnTo>
                  <a:lnTo>
                    <a:pt x="3469" y="198"/>
                  </a:lnTo>
                  <a:lnTo>
                    <a:pt x="3447" y="179"/>
                  </a:lnTo>
                  <a:lnTo>
                    <a:pt x="3421" y="166"/>
                  </a:lnTo>
                  <a:lnTo>
                    <a:pt x="3392" y="157"/>
                  </a:lnTo>
                  <a:lnTo>
                    <a:pt x="3361" y="153"/>
                  </a:lnTo>
                  <a:lnTo>
                    <a:pt x="305" y="153"/>
                  </a:lnTo>
                  <a:close/>
                  <a:moveTo>
                    <a:pt x="305" y="0"/>
                  </a:moveTo>
                  <a:lnTo>
                    <a:pt x="3361" y="0"/>
                  </a:lnTo>
                  <a:lnTo>
                    <a:pt x="3406" y="3"/>
                  </a:lnTo>
                  <a:lnTo>
                    <a:pt x="3449" y="13"/>
                  </a:lnTo>
                  <a:lnTo>
                    <a:pt x="3490" y="28"/>
                  </a:lnTo>
                  <a:lnTo>
                    <a:pt x="3528" y="49"/>
                  </a:lnTo>
                  <a:lnTo>
                    <a:pt x="3562" y="75"/>
                  </a:lnTo>
                  <a:lnTo>
                    <a:pt x="3592" y="106"/>
                  </a:lnTo>
                  <a:lnTo>
                    <a:pt x="3617" y="140"/>
                  </a:lnTo>
                  <a:lnTo>
                    <a:pt x="3638" y="177"/>
                  </a:lnTo>
                  <a:lnTo>
                    <a:pt x="3654" y="218"/>
                  </a:lnTo>
                  <a:lnTo>
                    <a:pt x="3663" y="261"/>
                  </a:lnTo>
                  <a:lnTo>
                    <a:pt x="3666" y="307"/>
                  </a:lnTo>
                  <a:lnTo>
                    <a:pt x="3666" y="3371"/>
                  </a:lnTo>
                  <a:lnTo>
                    <a:pt x="3663" y="3416"/>
                  </a:lnTo>
                  <a:lnTo>
                    <a:pt x="3654" y="3460"/>
                  </a:lnTo>
                  <a:lnTo>
                    <a:pt x="3638" y="3501"/>
                  </a:lnTo>
                  <a:lnTo>
                    <a:pt x="3617" y="3538"/>
                  </a:lnTo>
                  <a:lnTo>
                    <a:pt x="3592" y="3572"/>
                  </a:lnTo>
                  <a:lnTo>
                    <a:pt x="3562" y="3603"/>
                  </a:lnTo>
                  <a:lnTo>
                    <a:pt x="3528" y="3629"/>
                  </a:lnTo>
                  <a:lnTo>
                    <a:pt x="3490" y="3649"/>
                  </a:lnTo>
                  <a:lnTo>
                    <a:pt x="3449" y="3665"/>
                  </a:lnTo>
                  <a:lnTo>
                    <a:pt x="3406" y="3675"/>
                  </a:lnTo>
                  <a:lnTo>
                    <a:pt x="3361" y="3678"/>
                  </a:lnTo>
                  <a:lnTo>
                    <a:pt x="305" y="3678"/>
                  </a:lnTo>
                  <a:lnTo>
                    <a:pt x="260" y="3675"/>
                  </a:lnTo>
                  <a:lnTo>
                    <a:pt x="217" y="3665"/>
                  </a:lnTo>
                  <a:lnTo>
                    <a:pt x="177" y="3649"/>
                  </a:lnTo>
                  <a:lnTo>
                    <a:pt x="138" y="3629"/>
                  </a:lnTo>
                  <a:lnTo>
                    <a:pt x="105" y="3603"/>
                  </a:lnTo>
                  <a:lnTo>
                    <a:pt x="74" y="3572"/>
                  </a:lnTo>
                  <a:lnTo>
                    <a:pt x="48" y="3538"/>
                  </a:lnTo>
                  <a:lnTo>
                    <a:pt x="28" y="3501"/>
                  </a:lnTo>
                  <a:lnTo>
                    <a:pt x="12" y="3460"/>
                  </a:lnTo>
                  <a:lnTo>
                    <a:pt x="3" y="3416"/>
                  </a:lnTo>
                  <a:lnTo>
                    <a:pt x="0" y="3371"/>
                  </a:lnTo>
                  <a:lnTo>
                    <a:pt x="0" y="307"/>
                  </a:lnTo>
                  <a:lnTo>
                    <a:pt x="3" y="261"/>
                  </a:lnTo>
                  <a:lnTo>
                    <a:pt x="12" y="218"/>
                  </a:lnTo>
                  <a:lnTo>
                    <a:pt x="28" y="177"/>
                  </a:lnTo>
                  <a:lnTo>
                    <a:pt x="48" y="140"/>
                  </a:lnTo>
                  <a:lnTo>
                    <a:pt x="74" y="106"/>
                  </a:lnTo>
                  <a:lnTo>
                    <a:pt x="105" y="75"/>
                  </a:lnTo>
                  <a:lnTo>
                    <a:pt x="138" y="49"/>
                  </a:lnTo>
                  <a:lnTo>
                    <a:pt x="177" y="28"/>
                  </a:lnTo>
                  <a:lnTo>
                    <a:pt x="217" y="13"/>
                  </a:lnTo>
                  <a:lnTo>
                    <a:pt x="260" y="3"/>
                  </a:lnTo>
                  <a:lnTo>
                    <a:pt x="30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9" name="Google Shape;49;p4"/>
            <p:cNvSpPr/>
            <p:nvPr/>
          </p:nvSpPr>
          <p:spPr>
            <a:xfrm>
              <a:off x="-895350" y="1689100"/>
              <a:ext cx="322263" cy="325439"/>
            </a:xfrm>
            <a:custGeom>
              <a:rect b="b" l="l" r="r" t="t"/>
              <a:pathLst>
                <a:path extrusionOk="0" h="613" w="611">
                  <a:moveTo>
                    <a:pt x="305" y="153"/>
                  </a:moveTo>
                  <a:lnTo>
                    <a:pt x="275" y="157"/>
                  </a:lnTo>
                  <a:lnTo>
                    <a:pt x="246" y="165"/>
                  </a:lnTo>
                  <a:lnTo>
                    <a:pt x="220" y="179"/>
                  </a:lnTo>
                  <a:lnTo>
                    <a:pt x="197" y="199"/>
                  </a:lnTo>
                  <a:lnTo>
                    <a:pt x="178" y="221"/>
                  </a:lnTo>
                  <a:lnTo>
                    <a:pt x="165" y="247"/>
                  </a:lnTo>
                  <a:lnTo>
                    <a:pt x="156" y="275"/>
                  </a:lnTo>
                  <a:lnTo>
                    <a:pt x="152" y="307"/>
                  </a:lnTo>
                  <a:lnTo>
                    <a:pt x="156" y="337"/>
                  </a:lnTo>
                  <a:lnTo>
                    <a:pt x="165" y="366"/>
                  </a:lnTo>
                  <a:lnTo>
                    <a:pt x="178" y="392"/>
                  </a:lnTo>
                  <a:lnTo>
                    <a:pt x="197" y="415"/>
                  </a:lnTo>
                  <a:lnTo>
                    <a:pt x="220" y="433"/>
                  </a:lnTo>
                  <a:lnTo>
                    <a:pt x="246" y="448"/>
                  </a:lnTo>
                  <a:lnTo>
                    <a:pt x="275" y="457"/>
                  </a:lnTo>
                  <a:lnTo>
                    <a:pt x="305" y="459"/>
                  </a:lnTo>
                  <a:lnTo>
                    <a:pt x="336" y="457"/>
                  </a:lnTo>
                  <a:lnTo>
                    <a:pt x="365" y="448"/>
                  </a:lnTo>
                  <a:lnTo>
                    <a:pt x="391" y="433"/>
                  </a:lnTo>
                  <a:lnTo>
                    <a:pt x="413" y="415"/>
                  </a:lnTo>
                  <a:lnTo>
                    <a:pt x="433" y="392"/>
                  </a:lnTo>
                  <a:lnTo>
                    <a:pt x="446" y="366"/>
                  </a:lnTo>
                  <a:lnTo>
                    <a:pt x="455" y="337"/>
                  </a:lnTo>
                  <a:lnTo>
                    <a:pt x="458" y="307"/>
                  </a:lnTo>
                  <a:lnTo>
                    <a:pt x="455" y="275"/>
                  </a:lnTo>
                  <a:lnTo>
                    <a:pt x="446" y="247"/>
                  </a:lnTo>
                  <a:lnTo>
                    <a:pt x="433" y="221"/>
                  </a:lnTo>
                  <a:lnTo>
                    <a:pt x="413" y="199"/>
                  </a:lnTo>
                  <a:lnTo>
                    <a:pt x="391" y="179"/>
                  </a:lnTo>
                  <a:lnTo>
                    <a:pt x="365" y="165"/>
                  </a:lnTo>
                  <a:lnTo>
                    <a:pt x="336" y="157"/>
                  </a:lnTo>
                  <a:lnTo>
                    <a:pt x="305" y="153"/>
                  </a:lnTo>
                  <a:close/>
                  <a:moveTo>
                    <a:pt x="305" y="0"/>
                  </a:moveTo>
                  <a:lnTo>
                    <a:pt x="350" y="3"/>
                  </a:lnTo>
                  <a:lnTo>
                    <a:pt x="393" y="13"/>
                  </a:lnTo>
                  <a:lnTo>
                    <a:pt x="434" y="28"/>
                  </a:lnTo>
                  <a:lnTo>
                    <a:pt x="472" y="49"/>
                  </a:lnTo>
                  <a:lnTo>
                    <a:pt x="506" y="75"/>
                  </a:lnTo>
                  <a:lnTo>
                    <a:pt x="536" y="105"/>
                  </a:lnTo>
                  <a:lnTo>
                    <a:pt x="562" y="140"/>
                  </a:lnTo>
                  <a:lnTo>
                    <a:pt x="582" y="177"/>
                  </a:lnTo>
                  <a:lnTo>
                    <a:pt x="598" y="218"/>
                  </a:lnTo>
                  <a:lnTo>
                    <a:pt x="608" y="261"/>
                  </a:lnTo>
                  <a:lnTo>
                    <a:pt x="611" y="307"/>
                  </a:lnTo>
                  <a:lnTo>
                    <a:pt x="608" y="352"/>
                  </a:lnTo>
                  <a:lnTo>
                    <a:pt x="598" y="395"/>
                  </a:lnTo>
                  <a:lnTo>
                    <a:pt x="582" y="436"/>
                  </a:lnTo>
                  <a:lnTo>
                    <a:pt x="562" y="473"/>
                  </a:lnTo>
                  <a:lnTo>
                    <a:pt x="536" y="508"/>
                  </a:lnTo>
                  <a:lnTo>
                    <a:pt x="506" y="537"/>
                  </a:lnTo>
                  <a:lnTo>
                    <a:pt x="472" y="563"/>
                  </a:lnTo>
                  <a:lnTo>
                    <a:pt x="434" y="585"/>
                  </a:lnTo>
                  <a:lnTo>
                    <a:pt x="393" y="599"/>
                  </a:lnTo>
                  <a:lnTo>
                    <a:pt x="350" y="610"/>
                  </a:lnTo>
                  <a:lnTo>
                    <a:pt x="305" y="613"/>
                  </a:lnTo>
                  <a:lnTo>
                    <a:pt x="260" y="610"/>
                  </a:lnTo>
                  <a:lnTo>
                    <a:pt x="218" y="599"/>
                  </a:lnTo>
                  <a:lnTo>
                    <a:pt x="177" y="585"/>
                  </a:lnTo>
                  <a:lnTo>
                    <a:pt x="139" y="563"/>
                  </a:lnTo>
                  <a:lnTo>
                    <a:pt x="105" y="537"/>
                  </a:lnTo>
                  <a:lnTo>
                    <a:pt x="75" y="508"/>
                  </a:lnTo>
                  <a:lnTo>
                    <a:pt x="49" y="473"/>
                  </a:lnTo>
                  <a:lnTo>
                    <a:pt x="28" y="436"/>
                  </a:lnTo>
                  <a:lnTo>
                    <a:pt x="13" y="395"/>
                  </a:lnTo>
                  <a:lnTo>
                    <a:pt x="2" y="352"/>
                  </a:lnTo>
                  <a:lnTo>
                    <a:pt x="0" y="307"/>
                  </a:lnTo>
                  <a:lnTo>
                    <a:pt x="2" y="261"/>
                  </a:lnTo>
                  <a:lnTo>
                    <a:pt x="13" y="218"/>
                  </a:lnTo>
                  <a:lnTo>
                    <a:pt x="28" y="177"/>
                  </a:lnTo>
                  <a:lnTo>
                    <a:pt x="49" y="140"/>
                  </a:lnTo>
                  <a:lnTo>
                    <a:pt x="75" y="105"/>
                  </a:lnTo>
                  <a:lnTo>
                    <a:pt x="105" y="75"/>
                  </a:lnTo>
                  <a:lnTo>
                    <a:pt x="139" y="49"/>
                  </a:lnTo>
                  <a:lnTo>
                    <a:pt x="177" y="28"/>
                  </a:lnTo>
                  <a:lnTo>
                    <a:pt x="218" y="13"/>
                  </a:lnTo>
                  <a:lnTo>
                    <a:pt x="260" y="3"/>
                  </a:lnTo>
                  <a:lnTo>
                    <a:pt x="30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 name="Google Shape;50;p4"/>
            <p:cNvSpPr/>
            <p:nvPr/>
          </p:nvSpPr>
          <p:spPr>
            <a:xfrm>
              <a:off x="-895350" y="2176463"/>
              <a:ext cx="322263" cy="323849"/>
            </a:xfrm>
            <a:custGeom>
              <a:rect b="b" l="l" r="r" t="t"/>
              <a:pathLst>
                <a:path extrusionOk="0" h="613" w="611">
                  <a:moveTo>
                    <a:pt x="305" y="153"/>
                  </a:moveTo>
                  <a:lnTo>
                    <a:pt x="275" y="157"/>
                  </a:lnTo>
                  <a:lnTo>
                    <a:pt x="246" y="166"/>
                  </a:lnTo>
                  <a:lnTo>
                    <a:pt x="220" y="179"/>
                  </a:lnTo>
                  <a:lnTo>
                    <a:pt x="197" y="199"/>
                  </a:lnTo>
                  <a:lnTo>
                    <a:pt x="178" y="221"/>
                  </a:lnTo>
                  <a:lnTo>
                    <a:pt x="165" y="247"/>
                  </a:lnTo>
                  <a:lnTo>
                    <a:pt x="156" y="277"/>
                  </a:lnTo>
                  <a:lnTo>
                    <a:pt x="152" y="306"/>
                  </a:lnTo>
                  <a:lnTo>
                    <a:pt x="156" y="337"/>
                  </a:lnTo>
                  <a:lnTo>
                    <a:pt x="165" y="367"/>
                  </a:lnTo>
                  <a:lnTo>
                    <a:pt x="178" y="393"/>
                  </a:lnTo>
                  <a:lnTo>
                    <a:pt x="197" y="415"/>
                  </a:lnTo>
                  <a:lnTo>
                    <a:pt x="220" y="433"/>
                  </a:lnTo>
                  <a:lnTo>
                    <a:pt x="246" y="448"/>
                  </a:lnTo>
                  <a:lnTo>
                    <a:pt x="275" y="457"/>
                  </a:lnTo>
                  <a:lnTo>
                    <a:pt x="305" y="461"/>
                  </a:lnTo>
                  <a:lnTo>
                    <a:pt x="336" y="457"/>
                  </a:lnTo>
                  <a:lnTo>
                    <a:pt x="365" y="448"/>
                  </a:lnTo>
                  <a:lnTo>
                    <a:pt x="391" y="433"/>
                  </a:lnTo>
                  <a:lnTo>
                    <a:pt x="413" y="415"/>
                  </a:lnTo>
                  <a:lnTo>
                    <a:pt x="433" y="393"/>
                  </a:lnTo>
                  <a:lnTo>
                    <a:pt x="446" y="367"/>
                  </a:lnTo>
                  <a:lnTo>
                    <a:pt x="455" y="337"/>
                  </a:lnTo>
                  <a:lnTo>
                    <a:pt x="458" y="306"/>
                  </a:lnTo>
                  <a:lnTo>
                    <a:pt x="455" y="277"/>
                  </a:lnTo>
                  <a:lnTo>
                    <a:pt x="446" y="247"/>
                  </a:lnTo>
                  <a:lnTo>
                    <a:pt x="433" y="221"/>
                  </a:lnTo>
                  <a:lnTo>
                    <a:pt x="413" y="199"/>
                  </a:lnTo>
                  <a:lnTo>
                    <a:pt x="391" y="179"/>
                  </a:lnTo>
                  <a:lnTo>
                    <a:pt x="365" y="166"/>
                  </a:lnTo>
                  <a:lnTo>
                    <a:pt x="336" y="157"/>
                  </a:lnTo>
                  <a:lnTo>
                    <a:pt x="305" y="153"/>
                  </a:lnTo>
                  <a:close/>
                  <a:moveTo>
                    <a:pt x="305" y="0"/>
                  </a:moveTo>
                  <a:lnTo>
                    <a:pt x="350" y="3"/>
                  </a:lnTo>
                  <a:lnTo>
                    <a:pt x="393" y="13"/>
                  </a:lnTo>
                  <a:lnTo>
                    <a:pt x="434" y="29"/>
                  </a:lnTo>
                  <a:lnTo>
                    <a:pt x="472" y="50"/>
                  </a:lnTo>
                  <a:lnTo>
                    <a:pt x="506" y="76"/>
                  </a:lnTo>
                  <a:lnTo>
                    <a:pt x="536" y="106"/>
                  </a:lnTo>
                  <a:lnTo>
                    <a:pt x="562" y="140"/>
                  </a:lnTo>
                  <a:lnTo>
                    <a:pt x="582" y="177"/>
                  </a:lnTo>
                  <a:lnTo>
                    <a:pt x="598" y="219"/>
                  </a:lnTo>
                  <a:lnTo>
                    <a:pt x="608" y="262"/>
                  </a:lnTo>
                  <a:lnTo>
                    <a:pt x="611" y="306"/>
                  </a:lnTo>
                  <a:lnTo>
                    <a:pt x="608" y="352"/>
                  </a:lnTo>
                  <a:lnTo>
                    <a:pt x="598" y="395"/>
                  </a:lnTo>
                  <a:lnTo>
                    <a:pt x="582" y="436"/>
                  </a:lnTo>
                  <a:lnTo>
                    <a:pt x="562" y="474"/>
                  </a:lnTo>
                  <a:lnTo>
                    <a:pt x="536" y="508"/>
                  </a:lnTo>
                  <a:lnTo>
                    <a:pt x="506" y="538"/>
                  </a:lnTo>
                  <a:lnTo>
                    <a:pt x="472" y="564"/>
                  </a:lnTo>
                  <a:lnTo>
                    <a:pt x="434" y="585"/>
                  </a:lnTo>
                  <a:lnTo>
                    <a:pt x="393" y="601"/>
                  </a:lnTo>
                  <a:lnTo>
                    <a:pt x="350" y="610"/>
                  </a:lnTo>
                  <a:lnTo>
                    <a:pt x="305" y="613"/>
                  </a:lnTo>
                  <a:lnTo>
                    <a:pt x="260" y="610"/>
                  </a:lnTo>
                  <a:lnTo>
                    <a:pt x="218" y="601"/>
                  </a:lnTo>
                  <a:lnTo>
                    <a:pt x="177" y="585"/>
                  </a:lnTo>
                  <a:lnTo>
                    <a:pt x="139" y="564"/>
                  </a:lnTo>
                  <a:lnTo>
                    <a:pt x="105" y="538"/>
                  </a:lnTo>
                  <a:lnTo>
                    <a:pt x="75" y="508"/>
                  </a:lnTo>
                  <a:lnTo>
                    <a:pt x="49" y="474"/>
                  </a:lnTo>
                  <a:lnTo>
                    <a:pt x="28" y="436"/>
                  </a:lnTo>
                  <a:lnTo>
                    <a:pt x="13" y="395"/>
                  </a:lnTo>
                  <a:lnTo>
                    <a:pt x="2" y="352"/>
                  </a:lnTo>
                  <a:lnTo>
                    <a:pt x="0" y="306"/>
                  </a:lnTo>
                  <a:lnTo>
                    <a:pt x="2" y="262"/>
                  </a:lnTo>
                  <a:lnTo>
                    <a:pt x="13" y="219"/>
                  </a:lnTo>
                  <a:lnTo>
                    <a:pt x="28" y="177"/>
                  </a:lnTo>
                  <a:lnTo>
                    <a:pt x="49" y="140"/>
                  </a:lnTo>
                  <a:lnTo>
                    <a:pt x="75" y="106"/>
                  </a:lnTo>
                  <a:lnTo>
                    <a:pt x="105" y="76"/>
                  </a:lnTo>
                  <a:lnTo>
                    <a:pt x="139" y="50"/>
                  </a:lnTo>
                  <a:lnTo>
                    <a:pt x="177" y="29"/>
                  </a:lnTo>
                  <a:lnTo>
                    <a:pt x="218" y="13"/>
                  </a:lnTo>
                  <a:lnTo>
                    <a:pt x="260" y="3"/>
                  </a:lnTo>
                  <a:lnTo>
                    <a:pt x="30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 name="Google Shape;51;p4"/>
            <p:cNvSpPr/>
            <p:nvPr/>
          </p:nvSpPr>
          <p:spPr>
            <a:xfrm>
              <a:off x="-895350" y="2662238"/>
              <a:ext cx="322263" cy="325439"/>
            </a:xfrm>
            <a:custGeom>
              <a:rect b="b" l="l" r="r" t="t"/>
              <a:pathLst>
                <a:path extrusionOk="0" h="613" w="611">
                  <a:moveTo>
                    <a:pt x="305" y="154"/>
                  </a:moveTo>
                  <a:lnTo>
                    <a:pt x="275" y="156"/>
                  </a:lnTo>
                  <a:lnTo>
                    <a:pt x="246" y="165"/>
                  </a:lnTo>
                  <a:lnTo>
                    <a:pt x="220" y="180"/>
                  </a:lnTo>
                  <a:lnTo>
                    <a:pt x="197" y="198"/>
                  </a:lnTo>
                  <a:lnTo>
                    <a:pt x="178" y="220"/>
                  </a:lnTo>
                  <a:lnTo>
                    <a:pt x="165" y="246"/>
                  </a:lnTo>
                  <a:lnTo>
                    <a:pt x="156" y="276"/>
                  </a:lnTo>
                  <a:lnTo>
                    <a:pt x="152" y="306"/>
                  </a:lnTo>
                  <a:lnTo>
                    <a:pt x="156" y="338"/>
                  </a:lnTo>
                  <a:lnTo>
                    <a:pt x="165" y="366"/>
                  </a:lnTo>
                  <a:lnTo>
                    <a:pt x="178" y="392"/>
                  </a:lnTo>
                  <a:lnTo>
                    <a:pt x="197" y="414"/>
                  </a:lnTo>
                  <a:lnTo>
                    <a:pt x="220" y="434"/>
                  </a:lnTo>
                  <a:lnTo>
                    <a:pt x="246" y="447"/>
                  </a:lnTo>
                  <a:lnTo>
                    <a:pt x="275" y="456"/>
                  </a:lnTo>
                  <a:lnTo>
                    <a:pt x="305" y="460"/>
                  </a:lnTo>
                  <a:lnTo>
                    <a:pt x="336" y="456"/>
                  </a:lnTo>
                  <a:lnTo>
                    <a:pt x="365" y="447"/>
                  </a:lnTo>
                  <a:lnTo>
                    <a:pt x="391" y="434"/>
                  </a:lnTo>
                  <a:lnTo>
                    <a:pt x="413" y="414"/>
                  </a:lnTo>
                  <a:lnTo>
                    <a:pt x="433" y="392"/>
                  </a:lnTo>
                  <a:lnTo>
                    <a:pt x="446" y="366"/>
                  </a:lnTo>
                  <a:lnTo>
                    <a:pt x="455" y="338"/>
                  </a:lnTo>
                  <a:lnTo>
                    <a:pt x="458" y="306"/>
                  </a:lnTo>
                  <a:lnTo>
                    <a:pt x="455" y="276"/>
                  </a:lnTo>
                  <a:lnTo>
                    <a:pt x="446" y="246"/>
                  </a:lnTo>
                  <a:lnTo>
                    <a:pt x="433" y="220"/>
                  </a:lnTo>
                  <a:lnTo>
                    <a:pt x="413" y="198"/>
                  </a:lnTo>
                  <a:lnTo>
                    <a:pt x="391" y="180"/>
                  </a:lnTo>
                  <a:lnTo>
                    <a:pt x="365" y="165"/>
                  </a:lnTo>
                  <a:lnTo>
                    <a:pt x="336" y="156"/>
                  </a:lnTo>
                  <a:lnTo>
                    <a:pt x="305" y="154"/>
                  </a:lnTo>
                  <a:close/>
                  <a:moveTo>
                    <a:pt x="305" y="0"/>
                  </a:moveTo>
                  <a:lnTo>
                    <a:pt x="350" y="3"/>
                  </a:lnTo>
                  <a:lnTo>
                    <a:pt x="393" y="13"/>
                  </a:lnTo>
                  <a:lnTo>
                    <a:pt x="434" y="28"/>
                  </a:lnTo>
                  <a:lnTo>
                    <a:pt x="472" y="50"/>
                  </a:lnTo>
                  <a:lnTo>
                    <a:pt x="506" y="75"/>
                  </a:lnTo>
                  <a:lnTo>
                    <a:pt x="536" y="105"/>
                  </a:lnTo>
                  <a:lnTo>
                    <a:pt x="562" y="140"/>
                  </a:lnTo>
                  <a:lnTo>
                    <a:pt x="582" y="177"/>
                  </a:lnTo>
                  <a:lnTo>
                    <a:pt x="598" y="218"/>
                  </a:lnTo>
                  <a:lnTo>
                    <a:pt x="608" y="261"/>
                  </a:lnTo>
                  <a:lnTo>
                    <a:pt x="611" y="306"/>
                  </a:lnTo>
                  <a:lnTo>
                    <a:pt x="608" y="351"/>
                  </a:lnTo>
                  <a:lnTo>
                    <a:pt x="598" y="395"/>
                  </a:lnTo>
                  <a:lnTo>
                    <a:pt x="582" y="436"/>
                  </a:lnTo>
                  <a:lnTo>
                    <a:pt x="562" y="473"/>
                  </a:lnTo>
                  <a:lnTo>
                    <a:pt x="536" y="507"/>
                  </a:lnTo>
                  <a:lnTo>
                    <a:pt x="506" y="538"/>
                  </a:lnTo>
                  <a:lnTo>
                    <a:pt x="472" y="564"/>
                  </a:lnTo>
                  <a:lnTo>
                    <a:pt x="434" y="585"/>
                  </a:lnTo>
                  <a:lnTo>
                    <a:pt x="393" y="600"/>
                  </a:lnTo>
                  <a:lnTo>
                    <a:pt x="350" y="610"/>
                  </a:lnTo>
                  <a:lnTo>
                    <a:pt x="305" y="613"/>
                  </a:lnTo>
                  <a:lnTo>
                    <a:pt x="260" y="610"/>
                  </a:lnTo>
                  <a:lnTo>
                    <a:pt x="218" y="600"/>
                  </a:lnTo>
                  <a:lnTo>
                    <a:pt x="177" y="585"/>
                  </a:lnTo>
                  <a:lnTo>
                    <a:pt x="139" y="564"/>
                  </a:lnTo>
                  <a:lnTo>
                    <a:pt x="105" y="538"/>
                  </a:lnTo>
                  <a:lnTo>
                    <a:pt x="75" y="507"/>
                  </a:lnTo>
                  <a:lnTo>
                    <a:pt x="49" y="473"/>
                  </a:lnTo>
                  <a:lnTo>
                    <a:pt x="28" y="436"/>
                  </a:lnTo>
                  <a:lnTo>
                    <a:pt x="13" y="395"/>
                  </a:lnTo>
                  <a:lnTo>
                    <a:pt x="2" y="351"/>
                  </a:lnTo>
                  <a:lnTo>
                    <a:pt x="0" y="306"/>
                  </a:lnTo>
                  <a:lnTo>
                    <a:pt x="2" y="261"/>
                  </a:lnTo>
                  <a:lnTo>
                    <a:pt x="13" y="218"/>
                  </a:lnTo>
                  <a:lnTo>
                    <a:pt x="28" y="177"/>
                  </a:lnTo>
                  <a:lnTo>
                    <a:pt x="49" y="140"/>
                  </a:lnTo>
                  <a:lnTo>
                    <a:pt x="75" y="105"/>
                  </a:lnTo>
                  <a:lnTo>
                    <a:pt x="105" y="75"/>
                  </a:lnTo>
                  <a:lnTo>
                    <a:pt x="139" y="50"/>
                  </a:lnTo>
                  <a:lnTo>
                    <a:pt x="177" y="28"/>
                  </a:lnTo>
                  <a:lnTo>
                    <a:pt x="218" y="13"/>
                  </a:lnTo>
                  <a:lnTo>
                    <a:pt x="260" y="3"/>
                  </a:lnTo>
                  <a:lnTo>
                    <a:pt x="30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2" name="Google Shape;52;p4"/>
            <p:cNvSpPr/>
            <p:nvPr/>
          </p:nvSpPr>
          <p:spPr>
            <a:xfrm>
              <a:off x="-411163" y="2297113"/>
              <a:ext cx="808039" cy="82550"/>
            </a:xfrm>
            <a:custGeom>
              <a:rect b="b" l="l" r="r" t="t"/>
              <a:pathLst>
                <a:path extrusionOk="0" h="154" w="1527">
                  <a:moveTo>
                    <a:pt x="76" y="0"/>
                  </a:moveTo>
                  <a:lnTo>
                    <a:pt x="1451" y="0"/>
                  </a:lnTo>
                  <a:lnTo>
                    <a:pt x="1471" y="4"/>
                  </a:lnTo>
                  <a:lnTo>
                    <a:pt x="1490" y="10"/>
                  </a:lnTo>
                  <a:lnTo>
                    <a:pt x="1505" y="23"/>
                  </a:lnTo>
                  <a:lnTo>
                    <a:pt x="1517" y="39"/>
                  </a:lnTo>
                  <a:lnTo>
                    <a:pt x="1525" y="57"/>
                  </a:lnTo>
                  <a:lnTo>
                    <a:pt x="1527" y="76"/>
                  </a:lnTo>
                  <a:lnTo>
                    <a:pt x="1525" y="97"/>
                  </a:lnTo>
                  <a:lnTo>
                    <a:pt x="1517" y="115"/>
                  </a:lnTo>
                  <a:lnTo>
                    <a:pt x="1505" y="131"/>
                  </a:lnTo>
                  <a:lnTo>
                    <a:pt x="1490" y="144"/>
                  </a:lnTo>
                  <a:lnTo>
                    <a:pt x="1471" y="150"/>
                  </a:lnTo>
                  <a:lnTo>
                    <a:pt x="1451" y="154"/>
                  </a:lnTo>
                  <a:lnTo>
                    <a:pt x="76" y="154"/>
                  </a:lnTo>
                  <a:lnTo>
                    <a:pt x="56" y="150"/>
                  </a:lnTo>
                  <a:lnTo>
                    <a:pt x="38" y="144"/>
                  </a:lnTo>
                  <a:lnTo>
                    <a:pt x="22" y="131"/>
                  </a:lnTo>
                  <a:lnTo>
                    <a:pt x="10" y="115"/>
                  </a:lnTo>
                  <a:lnTo>
                    <a:pt x="2" y="97"/>
                  </a:lnTo>
                  <a:lnTo>
                    <a:pt x="0" y="76"/>
                  </a:lnTo>
                  <a:lnTo>
                    <a:pt x="2" y="57"/>
                  </a:lnTo>
                  <a:lnTo>
                    <a:pt x="10" y="39"/>
                  </a:lnTo>
                  <a:lnTo>
                    <a:pt x="22" y="23"/>
                  </a:lnTo>
                  <a:lnTo>
                    <a:pt x="38" y="10"/>
                  </a:lnTo>
                  <a:lnTo>
                    <a:pt x="56" y="4"/>
                  </a:lnTo>
                  <a:lnTo>
                    <a:pt x="7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3" name="Google Shape;53;p4"/>
            <p:cNvSpPr/>
            <p:nvPr/>
          </p:nvSpPr>
          <p:spPr>
            <a:xfrm>
              <a:off x="-411163" y="1811338"/>
              <a:ext cx="808039" cy="80963"/>
            </a:xfrm>
            <a:custGeom>
              <a:rect b="b" l="l" r="r" t="t"/>
              <a:pathLst>
                <a:path extrusionOk="0" h="153" w="1527">
                  <a:moveTo>
                    <a:pt x="76" y="0"/>
                  </a:moveTo>
                  <a:lnTo>
                    <a:pt x="1451" y="0"/>
                  </a:lnTo>
                  <a:lnTo>
                    <a:pt x="1471" y="2"/>
                  </a:lnTo>
                  <a:lnTo>
                    <a:pt x="1490" y="10"/>
                  </a:lnTo>
                  <a:lnTo>
                    <a:pt x="1505" y="23"/>
                  </a:lnTo>
                  <a:lnTo>
                    <a:pt x="1517" y="37"/>
                  </a:lnTo>
                  <a:lnTo>
                    <a:pt x="1525" y="55"/>
                  </a:lnTo>
                  <a:lnTo>
                    <a:pt x="1527" y="77"/>
                  </a:lnTo>
                  <a:lnTo>
                    <a:pt x="1525" y="97"/>
                  </a:lnTo>
                  <a:lnTo>
                    <a:pt x="1517" y="115"/>
                  </a:lnTo>
                  <a:lnTo>
                    <a:pt x="1505" y="131"/>
                  </a:lnTo>
                  <a:lnTo>
                    <a:pt x="1490" y="142"/>
                  </a:lnTo>
                  <a:lnTo>
                    <a:pt x="1471" y="150"/>
                  </a:lnTo>
                  <a:lnTo>
                    <a:pt x="1451" y="153"/>
                  </a:lnTo>
                  <a:lnTo>
                    <a:pt x="76" y="153"/>
                  </a:lnTo>
                  <a:lnTo>
                    <a:pt x="56" y="150"/>
                  </a:lnTo>
                  <a:lnTo>
                    <a:pt x="38" y="142"/>
                  </a:lnTo>
                  <a:lnTo>
                    <a:pt x="22" y="131"/>
                  </a:lnTo>
                  <a:lnTo>
                    <a:pt x="10" y="115"/>
                  </a:lnTo>
                  <a:lnTo>
                    <a:pt x="2" y="97"/>
                  </a:lnTo>
                  <a:lnTo>
                    <a:pt x="0" y="77"/>
                  </a:lnTo>
                  <a:lnTo>
                    <a:pt x="2" y="55"/>
                  </a:lnTo>
                  <a:lnTo>
                    <a:pt x="10" y="37"/>
                  </a:lnTo>
                  <a:lnTo>
                    <a:pt x="22" y="23"/>
                  </a:lnTo>
                  <a:lnTo>
                    <a:pt x="38" y="10"/>
                  </a:lnTo>
                  <a:lnTo>
                    <a:pt x="56" y="2"/>
                  </a:lnTo>
                  <a:lnTo>
                    <a:pt x="7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4" name="Google Shape;54;p4"/>
            <p:cNvSpPr/>
            <p:nvPr/>
          </p:nvSpPr>
          <p:spPr>
            <a:xfrm>
              <a:off x="-411163" y="2784475"/>
              <a:ext cx="808039" cy="80963"/>
            </a:xfrm>
            <a:custGeom>
              <a:rect b="b" l="l" r="r" t="t"/>
              <a:pathLst>
                <a:path extrusionOk="0" h="154" w="1527">
                  <a:moveTo>
                    <a:pt x="76" y="0"/>
                  </a:moveTo>
                  <a:lnTo>
                    <a:pt x="1451" y="0"/>
                  </a:lnTo>
                  <a:lnTo>
                    <a:pt x="1471" y="4"/>
                  </a:lnTo>
                  <a:lnTo>
                    <a:pt x="1490" y="12"/>
                  </a:lnTo>
                  <a:lnTo>
                    <a:pt x="1505" y="23"/>
                  </a:lnTo>
                  <a:lnTo>
                    <a:pt x="1517" y="39"/>
                  </a:lnTo>
                  <a:lnTo>
                    <a:pt x="1525" y="57"/>
                  </a:lnTo>
                  <a:lnTo>
                    <a:pt x="1527" y="77"/>
                  </a:lnTo>
                  <a:lnTo>
                    <a:pt x="1525" y="97"/>
                  </a:lnTo>
                  <a:lnTo>
                    <a:pt x="1517" y="117"/>
                  </a:lnTo>
                  <a:lnTo>
                    <a:pt x="1505" y="131"/>
                  </a:lnTo>
                  <a:lnTo>
                    <a:pt x="1490" y="144"/>
                  </a:lnTo>
                  <a:lnTo>
                    <a:pt x="1471" y="152"/>
                  </a:lnTo>
                  <a:lnTo>
                    <a:pt x="1451" y="154"/>
                  </a:lnTo>
                  <a:lnTo>
                    <a:pt x="76" y="154"/>
                  </a:lnTo>
                  <a:lnTo>
                    <a:pt x="56" y="152"/>
                  </a:lnTo>
                  <a:lnTo>
                    <a:pt x="38" y="144"/>
                  </a:lnTo>
                  <a:lnTo>
                    <a:pt x="22" y="131"/>
                  </a:lnTo>
                  <a:lnTo>
                    <a:pt x="10" y="117"/>
                  </a:lnTo>
                  <a:lnTo>
                    <a:pt x="2" y="97"/>
                  </a:lnTo>
                  <a:lnTo>
                    <a:pt x="0" y="77"/>
                  </a:lnTo>
                  <a:lnTo>
                    <a:pt x="2" y="57"/>
                  </a:lnTo>
                  <a:lnTo>
                    <a:pt x="10" y="39"/>
                  </a:lnTo>
                  <a:lnTo>
                    <a:pt x="22" y="23"/>
                  </a:lnTo>
                  <a:lnTo>
                    <a:pt x="38" y="12"/>
                  </a:lnTo>
                  <a:lnTo>
                    <a:pt x="56" y="4"/>
                  </a:lnTo>
                  <a:lnTo>
                    <a:pt x="7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sp>
        <p:nvSpPr>
          <p:cNvPr id="55" name="Google Shape;55;p4"/>
          <p:cNvSpPr txBox="1"/>
          <p:nvPr/>
        </p:nvSpPr>
        <p:spPr>
          <a:xfrm>
            <a:off x="5046224" y="2771664"/>
            <a:ext cx="3352800" cy="7386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lt1"/>
              </a:buClr>
              <a:buSzPts val="2400"/>
              <a:buFont typeface="Roboto"/>
              <a:buNone/>
            </a:pPr>
            <a:r>
              <a:rPr b="0" i="0" lang="en-US" sz="2400" u="none" cap="none" strike="noStrike">
                <a:solidFill>
                  <a:schemeClr val="lt1"/>
                </a:solidFill>
                <a:latin typeface="Roboto"/>
                <a:ea typeface="Roboto"/>
                <a:cs typeface="Roboto"/>
                <a:sym typeface="Roboto"/>
              </a:rPr>
              <a:t>Thesis Presentation Outline</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
                                        </p:tgtEl>
                                        <p:attrNameLst>
                                          <p:attrName>style.visibility</p:attrName>
                                        </p:attrNameLst>
                                      </p:cBhvr>
                                      <p:to>
                                        <p:strVal val="visible"/>
                                      </p:to>
                                    </p:set>
                                    <p:animEffect filter="fade" transition="in">
                                      <p:cBhvr>
                                        <p:cTn dur="500"/>
                                        <p:tgtEl>
                                          <p:spTgt spid="46"/>
                                        </p:tgtEl>
                                      </p:cBhvr>
                                    </p:animEffect>
                                  </p:childTnLst>
                                </p:cTn>
                              </p:par>
                              <p:par>
                                <p:cTn fill="hold" nodeType="withEffect" presetClass="entr" presetID="2" presetSubtype="4">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p:tgtEl>
                                          <p:spTgt spid="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p:tgtEl>
                                          <p:spTgt spid="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1023e1ba382_0_6"/>
          <p:cNvSpPr txBox="1"/>
          <p:nvPr/>
        </p:nvSpPr>
        <p:spPr>
          <a:xfrm>
            <a:off x="0" y="529275"/>
            <a:ext cx="4821300" cy="1631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800"/>
              <a:buFont typeface="Arial"/>
              <a:buNone/>
            </a:pPr>
            <a:r>
              <a:rPr b="1" lang="en-US" sz="5300">
                <a:solidFill>
                  <a:schemeClr val="lt1"/>
                </a:solidFill>
                <a:latin typeface="Roboto"/>
                <a:ea typeface="Roboto"/>
                <a:cs typeface="Roboto"/>
                <a:sym typeface="Roboto"/>
              </a:rPr>
              <a:t>Other Extensions</a:t>
            </a:r>
            <a:endParaRPr b="0" i="0" sz="1900" u="none" cap="none" strike="noStrike">
              <a:solidFill>
                <a:srgbClr val="000000"/>
              </a:solidFill>
              <a:latin typeface="Arial"/>
              <a:ea typeface="Arial"/>
              <a:cs typeface="Arial"/>
              <a:sym typeface="Arial"/>
            </a:endParaRPr>
          </a:p>
        </p:txBody>
      </p:sp>
      <p:sp>
        <p:nvSpPr>
          <p:cNvPr id="471" name="Google Shape;471;g1023e1ba382_0_6"/>
          <p:cNvSpPr/>
          <p:nvPr/>
        </p:nvSpPr>
        <p:spPr>
          <a:xfrm>
            <a:off x="5485527" y="387823"/>
            <a:ext cx="3328988" cy="3328988"/>
          </a:xfrm>
          <a:custGeom>
            <a:rect b="b" l="l" r="r" t="t"/>
            <a:pathLst>
              <a:path extrusionOk="0" h="2048" w="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472" name="Google Shape;472;g1023e1ba382_0_6"/>
          <p:cNvSpPr/>
          <p:nvPr/>
        </p:nvSpPr>
        <p:spPr>
          <a:xfrm>
            <a:off x="6159897" y="1062180"/>
            <a:ext cx="1980247" cy="1980247"/>
          </a:xfrm>
          <a:custGeom>
            <a:rect b="b" l="l" r="r" t="t"/>
            <a:pathLst>
              <a:path extrusionOk="0" h="2048" w="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70"/>
                                        </p:tgtEl>
                                        <p:attrNameLst>
                                          <p:attrName>style.visibility</p:attrName>
                                        </p:attrNameLst>
                                      </p:cBhvr>
                                      <p:to>
                                        <p:strVal val="visible"/>
                                      </p:to>
                                    </p:set>
                                    <p:anim calcmode="lin" valueType="num">
                                      <p:cBhvr additive="base">
                                        <p:cTn dur="500"/>
                                        <p:tgtEl>
                                          <p:spTgt spid="47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ee7240c803_0_31"/>
          <p:cNvSpPr txBox="1"/>
          <p:nvPr>
            <p:ph type="title"/>
          </p:nvPr>
        </p:nvSpPr>
        <p:spPr>
          <a:xfrm>
            <a:off x="387744" y="93936"/>
            <a:ext cx="8368500" cy="409500"/>
          </a:xfrm>
          <a:prstGeom prst="rect">
            <a:avLst/>
          </a:prstGeom>
          <a:noFill/>
          <a:ln>
            <a:noFill/>
          </a:ln>
        </p:spPr>
        <p:txBody>
          <a:bodyPr anchorCtr="0" anchor="ctr" bIns="0" lIns="0" spcFirstLastPara="1" rIns="0" wrap="square" tIns="0">
            <a:normAutofit fontScale="90000"/>
          </a:bodyPr>
          <a:lstStyle/>
          <a:p>
            <a:pPr indent="-363220" lvl="0" marL="457200" rtl="0" algn="l">
              <a:spcBef>
                <a:spcPts val="0"/>
              </a:spcBef>
              <a:spcAft>
                <a:spcPts val="0"/>
              </a:spcAft>
              <a:buSzPct val="100000"/>
              <a:buAutoNum type="arabicPeriod"/>
            </a:pPr>
            <a:r>
              <a:rPr b="1" lang="en-US" sz="2355"/>
              <a:t>Preventing Fraud and enabling execution </a:t>
            </a:r>
            <a:endParaRPr b="1" sz="2355"/>
          </a:p>
          <a:p>
            <a:pPr indent="0" lvl="0" marL="0" rtl="0" algn="l">
              <a:spcBef>
                <a:spcPts val="0"/>
              </a:spcBef>
              <a:spcAft>
                <a:spcPts val="0"/>
              </a:spcAft>
              <a:buClr>
                <a:srgbClr val="5B5B5B"/>
              </a:buClr>
              <a:buSzPct val="118867"/>
              <a:buFont typeface="Roboto"/>
              <a:buNone/>
            </a:pPr>
            <a:r>
              <a:rPr b="1" lang="en-US" sz="2355"/>
              <a:t>assurance on untrusted participants</a:t>
            </a:r>
            <a:endParaRPr b="1" sz="2355"/>
          </a:p>
        </p:txBody>
      </p:sp>
      <p:grpSp>
        <p:nvGrpSpPr>
          <p:cNvPr id="478" name="Google Shape;478;gee7240c803_0_31"/>
          <p:cNvGrpSpPr/>
          <p:nvPr/>
        </p:nvGrpSpPr>
        <p:grpSpPr>
          <a:xfrm>
            <a:off x="5415284" y="1169649"/>
            <a:ext cx="3271512" cy="3271512"/>
            <a:chOff x="-1687513" y="3627438"/>
            <a:chExt cx="1303339" cy="1303339"/>
          </a:xfrm>
        </p:grpSpPr>
        <p:sp>
          <p:nvSpPr>
            <p:cNvPr id="479" name="Google Shape;479;gee7240c803_0_31"/>
            <p:cNvSpPr/>
            <p:nvPr/>
          </p:nvSpPr>
          <p:spPr>
            <a:xfrm>
              <a:off x="-1687513" y="3627438"/>
              <a:ext cx="1303339" cy="1303339"/>
            </a:xfrm>
            <a:custGeom>
              <a:rect b="b" l="l" r="r" t="t"/>
              <a:pathLst>
                <a:path extrusionOk="0" h="1920" w="1920">
                  <a:moveTo>
                    <a:pt x="1892" y="800"/>
                  </a:moveTo>
                  <a:cubicBezTo>
                    <a:pt x="1790" y="787"/>
                    <a:pt x="1790" y="787"/>
                    <a:pt x="1790" y="787"/>
                  </a:cubicBezTo>
                  <a:cubicBezTo>
                    <a:pt x="1767" y="735"/>
                    <a:pt x="1736" y="688"/>
                    <a:pt x="1696" y="647"/>
                  </a:cubicBezTo>
                  <a:cubicBezTo>
                    <a:pt x="1680" y="608"/>
                    <a:pt x="1660" y="571"/>
                    <a:pt x="1638" y="535"/>
                  </a:cubicBezTo>
                  <a:cubicBezTo>
                    <a:pt x="1732" y="414"/>
                    <a:pt x="1732" y="414"/>
                    <a:pt x="1732" y="414"/>
                  </a:cubicBezTo>
                  <a:cubicBezTo>
                    <a:pt x="1742" y="401"/>
                    <a:pt x="1740" y="383"/>
                    <a:pt x="1729" y="372"/>
                  </a:cubicBezTo>
                  <a:cubicBezTo>
                    <a:pt x="1548" y="191"/>
                    <a:pt x="1548" y="191"/>
                    <a:pt x="1548" y="191"/>
                  </a:cubicBezTo>
                  <a:cubicBezTo>
                    <a:pt x="1537" y="179"/>
                    <a:pt x="1519" y="178"/>
                    <a:pt x="1506" y="188"/>
                  </a:cubicBezTo>
                  <a:cubicBezTo>
                    <a:pt x="1385" y="282"/>
                    <a:pt x="1385" y="282"/>
                    <a:pt x="1385" y="282"/>
                  </a:cubicBezTo>
                  <a:cubicBezTo>
                    <a:pt x="1309" y="234"/>
                    <a:pt x="1226" y="200"/>
                    <a:pt x="1139" y="180"/>
                  </a:cubicBezTo>
                  <a:cubicBezTo>
                    <a:pt x="1120" y="28"/>
                    <a:pt x="1120" y="28"/>
                    <a:pt x="1120" y="28"/>
                  </a:cubicBezTo>
                  <a:cubicBezTo>
                    <a:pt x="1118" y="12"/>
                    <a:pt x="1104" y="0"/>
                    <a:pt x="1088" y="0"/>
                  </a:cubicBezTo>
                  <a:cubicBezTo>
                    <a:pt x="832" y="0"/>
                    <a:pt x="832" y="0"/>
                    <a:pt x="832" y="0"/>
                  </a:cubicBezTo>
                  <a:cubicBezTo>
                    <a:pt x="816" y="0"/>
                    <a:pt x="802" y="12"/>
                    <a:pt x="800" y="28"/>
                  </a:cubicBezTo>
                  <a:cubicBezTo>
                    <a:pt x="781" y="180"/>
                    <a:pt x="781" y="180"/>
                    <a:pt x="781" y="180"/>
                  </a:cubicBezTo>
                  <a:cubicBezTo>
                    <a:pt x="694" y="200"/>
                    <a:pt x="611" y="234"/>
                    <a:pt x="535" y="282"/>
                  </a:cubicBezTo>
                  <a:cubicBezTo>
                    <a:pt x="414" y="188"/>
                    <a:pt x="414" y="188"/>
                    <a:pt x="414" y="188"/>
                  </a:cubicBezTo>
                  <a:cubicBezTo>
                    <a:pt x="401" y="178"/>
                    <a:pt x="383" y="179"/>
                    <a:pt x="372" y="191"/>
                  </a:cubicBezTo>
                  <a:cubicBezTo>
                    <a:pt x="191" y="372"/>
                    <a:pt x="191" y="372"/>
                    <a:pt x="191" y="372"/>
                  </a:cubicBezTo>
                  <a:cubicBezTo>
                    <a:pt x="179" y="383"/>
                    <a:pt x="178" y="401"/>
                    <a:pt x="188" y="414"/>
                  </a:cubicBezTo>
                  <a:cubicBezTo>
                    <a:pt x="282" y="535"/>
                    <a:pt x="282" y="535"/>
                    <a:pt x="282" y="535"/>
                  </a:cubicBezTo>
                  <a:cubicBezTo>
                    <a:pt x="234" y="611"/>
                    <a:pt x="200" y="694"/>
                    <a:pt x="180" y="781"/>
                  </a:cubicBezTo>
                  <a:cubicBezTo>
                    <a:pt x="28" y="800"/>
                    <a:pt x="28" y="800"/>
                    <a:pt x="28" y="800"/>
                  </a:cubicBezTo>
                  <a:cubicBezTo>
                    <a:pt x="12" y="802"/>
                    <a:pt x="0" y="816"/>
                    <a:pt x="0" y="832"/>
                  </a:cubicBezTo>
                  <a:cubicBezTo>
                    <a:pt x="0" y="1088"/>
                    <a:pt x="0" y="1088"/>
                    <a:pt x="0" y="1088"/>
                  </a:cubicBezTo>
                  <a:cubicBezTo>
                    <a:pt x="0" y="1104"/>
                    <a:pt x="12" y="1118"/>
                    <a:pt x="28" y="1120"/>
                  </a:cubicBezTo>
                  <a:cubicBezTo>
                    <a:pt x="180" y="1139"/>
                    <a:pt x="180" y="1139"/>
                    <a:pt x="180" y="1139"/>
                  </a:cubicBezTo>
                  <a:cubicBezTo>
                    <a:pt x="200" y="1226"/>
                    <a:pt x="234" y="1309"/>
                    <a:pt x="282" y="1385"/>
                  </a:cubicBezTo>
                  <a:cubicBezTo>
                    <a:pt x="188" y="1506"/>
                    <a:pt x="188" y="1506"/>
                    <a:pt x="188" y="1506"/>
                  </a:cubicBezTo>
                  <a:cubicBezTo>
                    <a:pt x="178" y="1519"/>
                    <a:pt x="179" y="1537"/>
                    <a:pt x="191" y="1548"/>
                  </a:cubicBezTo>
                  <a:cubicBezTo>
                    <a:pt x="372" y="1729"/>
                    <a:pt x="372" y="1729"/>
                    <a:pt x="372" y="1729"/>
                  </a:cubicBezTo>
                  <a:cubicBezTo>
                    <a:pt x="383" y="1741"/>
                    <a:pt x="401" y="1742"/>
                    <a:pt x="414" y="1732"/>
                  </a:cubicBezTo>
                  <a:cubicBezTo>
                    <a:pt x="535" y="1638"/>
                    <a:pt x="535" y="1638"/>
                    <a:pt x="535" y="1638"/>
                  </a:cubicBezTo>
                  <a:cubicBezTo>
                    <a:pt x="611" y="1686"/>
                    <a:pt x="694" y="1720"/>
                    <a:pt x="781" y="1740"/>
                  </a:cubicBezTo>
                  <a:cubicBezTo>
                    <a:pt x="800" y="1892"/>
                    <a:pt x="800" y="1892"/>
                    <a:pt x="800" y="1892"/>
                  </a:cubicBezTo>
                  <a:cubicBezTo>
                    <a:pt x="802" y="1908"/>
                    <a:pt x="816" y="1920"/>
                    <a:pt x="832" y="1920"/>
                  </a:cubicBezTo>
                  <a:cubicBezTo>
                    <a:pt x="1088" y="1920"/>
                    <a:pt x="1088" y="1920"/>
                    <a:pt x="1088" y="1920"/>
                  </a:cubicBezTo>
                  <a:cubicBezTo>
                    <a:pt x="1104" y="1920"/>
                    <a:pt x="1118" y="1908"/>
                    <a:pt x="1120" y="1892"/>
                  </a:cubicBezTo>
                  <a:cubicBezTo>
                    <a:pt x="1139" y="1740"/>
                    <a:pt x="1139" y="1740"/>
                    <a:pt x="1139" y="1740"/>
                  </a:cubicBezTo>
                  <a:cubicBezTo>
                    <a:pt x="1176" y="1731"/>
                    <a:pt x="1212" y="1720"/>
                    <a:pt x="1248" y="1706"/>
                  </a:cubicBezTo>
                  <a:cubicBezTo>
                    <a:pt x="1248" y="1792"/>
                    <a:pt x="1248" y="1792"/>
                    <a:pt x="1248" y="1792"/>
                  </a:cubicBezTo>
                  <a:cubicBezTo>
                    <a:pt x="1248" y="1863"/>
                    <a:pt x="1305" y="1920"/>
                    <a:pt x="1376" y="1920"/>
                  </a:cubicBezTo>
                  <a:cubicBezTo>
                    <a:pt x="1447" y="1920"/>
                    <a:pt x="1504" y="1863"/>
                    <a:pt x="1504" y="1792"/>
                  </a:cubicBezTo>
                  <a:cubicBezTo>
                    <a:pt x="1504" y="1730"/>
                    <a:pt x="1504" y="1730"/>
                    <a:pt x="1504" y="1730"/>
                  </a:cubicBezTo>
                  <a:cubicBezTo>
                    <a:pt x="1506" y="1732"/>
                    <a:pt x="1506" y="1732"/>
                    <a:pt x="1506" y="1732"/>
                  </a:cubicBezTo>
                  <a:cubicBezTo>
                    <a:pt x="1519" y="1742"/>
                    <a:pt x="1537" y="1741"/>
                    <a:pt x="1548" y="1729"/>
                  </a:cubicBezTo>
                  <a:cubicBezTo>
                    <a:pt x="1729" y="1548"/>
                    <a:pt x="1729" y="1548"/>
                    <a:pt x="1729" y="1548"/>
                  </a:cubicBezTo>
                  <a:cubicBezTo>
                    <a:pt x="1741" y="1537"/>
                    <a:pt x="1742" y="1519"/>
                    <a:pt x="1732" y="1506"/>
                  </a:cubicBezTo>
                  <a:cubicBezTo>
                    <a:pt x="1638" y="1385"/>
                    <a:pt x="1638" y="1385"/>
                    <a:pt x="1638" y="1385"/>
                  </a:cubicBezTo>
                  <a:cubicBezTo>
                    <a:pt x="1660" y="1349"/>
                    <a:pt x="1680" y="1312"/>
                    <a:pt x="1696" y="1273"/>
                  </a:cubicBezTo>
                  <a:cubicBezTo>
                    <a:pt x="1736" y="1232"/>
                    <a:pt x="1767" y="1185"/>
                    <a:pt x="1789" y="1132"/>
                  </a:cubicBezTo>
                  <a:cubicBezTo>
                    <a:pt x="1892" y="1120"/>
                    <a:pt x="1892" y="1120"/>
                    <a:pt x="1892" y="1120"/>
                  </a:cubicBezTo>
                  <a:cubicBezTo>
                    <a:pt x="1908" y="1118"/>
                    <a:pt x="1920" y="1104"/>
                    <a:pt x="1920" y="1088"/>
                  </a:cubicBezTo>
                  <a:cubicBezTo>
                    <a:pt x="1920" y="832"/>
                    <a:pt x="1920" y="832"/>
                    <a:pt x="1920" y="832"/>
                  </a:cubicBezTo>
                  <a:cubicBezTo>
                    <a:pt x="1920" y="816"/>
                    <a:pt x="1908" y="802"/>
                    <a:pt x="1892" y="800"/>
                  </a:cubicBezTo>
                  <a:close/>
                  <a:moveTo>
                    <a:pt x="1103" y="1682"/>
                  </a:moveTo>
                  <a:cubicBezTo>
                    <a:pt x="1090" y="1685"/>
                    <a:pt x="1080" y="1696"/>
                    <a:pt x="1078" y="1709"/>
                  </a:cubicBezTo>
                  <a:cubicBezTo>
                    <a:pt x="1060" y="1856"/>
                    <a:pt x="1060" y="1856"/>
                    <a:pt x="1060" y="1856"/>
                  </a:cubicBezTo>
                  <a:cubicBezTo>
                    <a:pt x="860" y="1856"/>
                    <a:pt x="860" y="1856"/>
                    <a:pt x="860" y="1856"/>
                  </a:cubicBezTo>
                  <a:cubicBezTo>
                    <a:pt x="842" y="1709"/>
                    <a:pt x="842" y="1709"/>
                    <a:pt x="842" y="1709"/>
                  </a:cubicBezTo>
                  <a:cubicBezTo>
                    <a:pt x="840" y="1696"/>
                    <a:pt x="830" y="1685"/>
                    <a:pt x="816" y="1682"/>
                  </a:cubicBezTo>
                  <a:cubicBezTo>
                    <a:pt x="722" y="1663"/>
                    <a:pt x="631" y="1626"/>
                    <a:pt x="551" y="1572"/>
                  </a:cubicBezTo>
                  <a:cubicBezTo>
                    <a:pt x="540" y="1564"/>
                    <a:pt x="525" y="1565"/>
                    <a:pt x="514" y="1573"/>
                  </a:cubicBezTo>
                  <a:cubicBezTo>
                    <a:pt x="397" y="1664"/>
                    <a:pt x="397" y="1664"/>
                    <a:pt x="397" y="1664"/>
                  </a:cubicBezTo>
                  <a:cubicBezTo>
                    <a:pt x="256" y="1523"/>
                    <a:pt x="256" y="1523"/>
                    <a:pt x="256" y="1523"/>
                  </a:cubicBezTo>
                  <a:cubicBezTo>
                    <a:pt x="347" y="1406"/>
                    <a:pt x="347" y="1406"/>
                    <a:pt x="347" y="1406"/>
                  </a:cubicBezTo>
                  <a:cubicBezTo>
                    <a:pt x="355" y="1395"/>
                    <a:pt x="356" y="1380"/>
                    <a:pt x="348" y="1369"/>
                  </a:cubicBezTo>
                  <a:cubicBezTo>
                    <a:pt x="294" y="1289"/>
                    <a:pt x="257" y="1199"/>
                    <a:pt x="238" y="1104"/>
                  </a:cubicBezTo>
                  <a:cubicBezTo>
                    <a:pt x="235" y="1090"/>
                    <a:pt x="224" y="1080"/>
                    <a:pt x="211" y="1078"/>
                  </a:cubicBezTo>
                  <a:cubicBezTo>
                    <a:pt x="64" y="1060"/>
                    <a:pt x="64" y="1060"/>
                    <a:pt x="64" y="1060"/>
                  </a:cubicBezTo>
                  <a:cubicBezTo>
                    <a:pt x="64" y="860"/>
                    <a:pt x="64" y="860"/>
                    <a:pt x="64" y="860"/>
                  </a:cubicBezTo>
                  <a:cubicBezTo>
                    <a:pt x="211" y="842"/>
                    <a:pt x="211" y="842"/>
                    <a:pt x="211" y="842"/>
                  </a:cubicBezTo>
                  <a:cubicBezTo>
                    <a:pt x="224" y="840"/>
                    <a:pt x="235" y="830"/>
                    <a:pt x="238" y="816"/>
                  </a:cubicBezTo>
                  <a:cubicBezTo>
                    <a:pt x="257" y="722"/>
                    <a:pt x="294" y="631"/>
                    <a:pt x="348" y="551"/>
                  </a:cubicBezTo>
                  <a:cubicBezTo>
                    <a:pt x="356" y="540"/>
                    <a:pt x="355" y="525"/>
                    <a:pt x="347" y="514"/>
                  </a:cubicBezTo>
                  <a:cubicBezTo>
                    <a:pt x="256" y="397"/>
                    <a:pt x="256" y="397"/>
                    <a:pt x="256" y="397"/>
                  </a:cubicBezTo>
                  <a:cubicBezTo>
                    <a:pt x="397" y="256"/>
                    <a:pt x="397" y="256"/>
                    <a:pt x="397" y="256"/>
                  </a:cubicBezTo>
                  <a:cubicBezTo>
                    <a:pt x="514" y="347"/>
                    <a:pt x="514" y="347"/>
                    <a:pt x="514" y="347"/>
                  </a:cubicBezTo>
                  <a:cubicBezTo>
                    <a:pt x="525" y="355"/>
                    <a:pt x="540" y="356"/>
                    <a:pt x="551" y="348"/>
                  </a:cubicBezTo>
                  <a:cubicBezTo>
                    <a:pt x="631" y="294"/>
                    <a:pt x="722" y="257"/>
                    <a:pt x="816" y="238"/>
                  </a:cubicBezTo>
                  <a:cubicBezTo>
                    <a:pt x="830" y="235"/>
                    <a:pt x="840" y="224"/>
                    <a:pt x="842" y="211"/>
                  </a:cubicBezTo>
                  <a:cubicBezTo>
                    <a:pt x="860" y="64"/>
                    <a:pt x="860" y="64"/>
                    <a:pt x="860" y="64"/>
                  </a:cubicBezTo>
                  <a:cubicBezTo>
                    <a:pt x="1060" y="64"/>
                    <a:pt x="1060" y="64"/>
                    <a:pt x="1060" y="64"/>
                  </a:cubicBezTo>
                  <a:cubicBezTo>
                    <a:pt x="1078" y="211"/>
                    <a:pt x="1078" y="211"/>
                    <a:pt x="1078" y="211"/>
                  </a:cubicBezTo>
                  <a:cubicBezTo>
                    <a:pt x="1080" y="224"/>
                    <a:pt x="1090" y="235"/>
                    <a:pt x="1104" y="238"/>
                  </a:cubicBezTo>
                  <a:cubicBezTo>
                    <a:pt x="1198" y="257"/>
                    <a:pt x="1289" y="294"/>
                    <a:pt x="1369" y="348"/>
                  </a:cubicBezTo>
                  <a:cubicBezTo>
                    <a:pt x="1380" y="356"/>
                    <a:pt x="1395" y="355"/>
                    <a:pt x="1406" y="347"/>
                  </a:cubicBezTo>
                  <a:cubicBezTo>
                    <a:pt x="1523" y="256"/>
                    <a:pt x="1523" y="256"/>
                    <a:pt x="1523" y="256"/>
                  </a:cubicBezTo>
                  <a:cubicBezTo>
                    <a:pt x="1664" y="397"/>
                    <a:pt x="1664" y="397"/>
                    <a:pt x="1664" y="397"/>
                  </a:cubicBezTo>
                  <a:cubicBezTo>
                    <a:pt x="1573" y="514"/>
                    <a:pt x="1573" y="514"/>
                    <a:pt x="1573" y="514"/>
                  </a:cubicBezTo>
                  <a:cubicBezTo>
                    <a:pt x="1565" y="525"/>
                    <a:pt x="1564" y="540"/>
                    <a:pt x="1572" y="551"/>
                  </a:cubicBezTo>
                  <a:cubicBezTo>
                    <a:pt x="1574" y="554"/>
                    <a:pt x="1576" y="557"/>
                    <a:pt x="1578" y="560"/>
                  </a:cubicBezTo>
                  <a:cubicBezTo>
                    <a:pt x="1474" y="507"/>
                    <a:pt x="1353" y="497"/>
                    <a:pt x="1241" y="533"/>
                  </a:cubicBezTo>
                  <a:cubicBezTo>
                    <a:pt x="1158" y="477"/>
                    <a:pt x="1060" y="448"/>
                    <a:pt x="960" y="448"/>
                  </a:cubicBezTo>
                  <a:cubicBezTo>
                    <a:pt x="677" y="448"/>
                    <a:pt x="448" y="677"/>
                    <a:pt x="448" y="960"/>
                  </a:cubicBezTo>
                  <a:cubicBezTo>
                    <a:pt x="448" y="1243"/>
                    <a:pt x="677" y="1472"/>
                    <a:pt x="960" y="1472"/>
                  </a:cubicBezTo>
                  <a:cubicBezTo>
                    <a:pt x="1060" y="1472"/>
                    <a:pt x="1158" y="1443"/>
                    <a:pt x="1241" y="1387"/>
                  </a:cubicBezTo>
                  <a:cubicBezTo>
                    <a:pt x="1254" y="1391"/>
                    <a:pt x="1267" y="1394"/>
                    <a:pt x="1280" y="1397"/>
                  </a:cubicBezTo>
                  <a:cubicBezTo>
                    <a:pt x="1280" y="1440"/>
                    <a:pt x="1280" y="1440"/>
                    <a:pt x="1280" y="1440"/>
                  </a:cubicBezTo>
                  <a:cubicBezTo>
                    <a:pt x="1262" y="1440"/>
                    <a:pt x="1248" y="1454"/>
                    <a:pt x="1248" y="1472"/>
                  </a:cubicBezTo>
                  <a:cubicBezTo>
                    <a:pt x="1248" y="1637"/>
                    <a:pt x="1248" y="1637"/>
                    <a:pt x="1248" y="1637"/>
                  </a:cubicBezTo>
                  <a:cubicBezTo>
                    <a:pt x="1202" y="1657"/>
                    <a:pt x="1153" y="1672"/>
                    <a:pt x="1103" y="1682"/>
                  </a:cubicBezTo>
                  <a:close/>
                  <a:moveTo>
                    <a:pt x="1050" y="653"/>
                  </a:moveTo>
                  <a:cubicBezTo>
                    <a:pt x="919" y="614"/>
                    <a:pt x="778" y="663"/>
                    <a:pt x="699" y="774"/>
                  </a:cubicBezTo>
                  <a:cubicBezTo>
                    <a:pt x="619" y="885"/>
                    <a:pt x="619" y="1035"/>
                    <a:pt x="699" y="1146"/>
                  </a:cubicBezTo>
                  <a:cubicBezTo>
                    <a:pt x="778" y="1257"/>
                    <a:pt x="919" y="1306"/>
                    <a:pt x="1050" y="1267"/>
                  </a:cubicBezTo>
                  <a:cubicBezTo>
                    <a:pt x="1084" y="1303"/>
                    <a:pt x="1124" y="1333"/>
                    <a:pt x="1168" y="1356"/>
                  </a:cubicBezTo>
                  <a:cubicBezTo>
                    <a:pt x="980" y="1456"/>
                    <a:pt x="747" y="1408"/>
                    <a:pt x="612" y="1243"/>
                  </a:cubicBezTo>
                  <a:cubicBezTo>
                    <a:pt x="478" y="1079"/>
                    <a:pt x="478" y="841"/>
                    <a:pt x="612" y="677"/>
                  </a:cubicBezTo>
                  <a:cubicBezTo>
                    <a:pt x="747" y="512"/>
                    <a:pt x="980" y="464"/>
                    <a:pt x="1168" y="564"/>
                  </a:cubicBezTo>
                  <a:cubicBezTo>
                    <a:pt x="1124" y="587"/>
                    <a:pt x="1084" y="617"/>
                    <a:pt x="1050" y="653"/>
                  </a:cubicBezTo>
                  <a:close/>
                  <a:moveTo>
                    <a:pt x="1006" y="708"/>
                  </a:moveTo>
                  <a:cubicBezTo>
                    <a:pt x="902" y="860"/>
                    <a:pt x="902" y="1060"/>
                    <a:pt x="1006" y="1212"/>
                  </a:cubicBezTo>
                  <a:cubicBezTo>
                    <a:pt x="905" y="1230"/>
                    <a:pt x="803" y="1187"/>
                    <a:pt x="746" y="1101"/>
                  </a:cubicBezTo>
                  <a:cubicBezTo>
                    <a:pt x="690" y="1016"/>
                    <a:pt x="690" y="904"/>
                    <a:pt x="746" y="819"/>
                  </a:cubicBezTo>
                  <a:cubicBezTo>
                    <a:pt x="803" y="733"/>
                    <a:pt x="905" y="690"/>
                    <a:pt x="1006" y="708"/>
                  </a:cubicBezTo>
                  <a:close/>
                  <a:moveTo>
                    <a:pt x="1344" y="1406"/>
                  </a:moveTo>
                  <a:cubicBezTo>
                    <a:pt x="1355" y="1407"/>
                    <a:pt x="1365" y="1408"/>
                    <a:pt x="1376" y="1408"/>
                  </a:cubicBezTo>
                  <a:cubicBezTo>
                    <a:pt x="1387" y="1408"/>
                    <a:pt x="1397" y="1407"/>
                    <a:pt x="1408" y="1406"/>
                  </a:cubicBezTo>
                  <a:cubicBezTo>
                    <a:pt x="1408" y="1440"/>
                    <a:pt x="1408" y="1440"/>
                    <a:pt x="1408" y="1440"/>
                  </a:cubicBezTo>
                  <a:cubicBezTo>
                    <a:pt x="1344" y="1440"/>
                    <a:pt x="1344" y="1440"/>
                    <a:pt x="1344" y="1440"/>
                  </a:cubicBezTo>
                  <a:lnTo>
                    <a:pt x="1344" y="1406"/>
                  </a:lnTo>
                  <a:close/>
                  <a:moveTo>
                    <a:pt x="1440" y="1792"/>
                  </a:moveTo>
                  <a:cubicBezTo>
                    <a:pt x="1440" y="1827"/>
                    <a:pt x="1411" y="1856"/>
                    <a:pt x="1376" y="1856"/>
                  </a:cubicBezTo>
                  <a:cubicBezTo>
                    <a:pt x="1341" y="1856"/>
                    <a:pt x="1312" y="1827"/>
                    <a:pt x="1312" y="1792"/>
                  </a:cubicBezTo>
                  <a:cubicBezTo>
                    <a:pt x="1312" y="1504"/>
                    <a:pt x="1312" y="1504"/>
                    <a:pt x="1312" y="1504"/>
                  </a:cubicBezTo>
                  <a:cubicBezTo>
                    <a:pt x="1440" y="1504"/>
                    <a:pt x="1440" y="1504"/>
                    <a:pt x="1440" y="1504"/>
                  </a:cubicBezTo>
                  <a:lnTo>
                    <a:pt x="1440" y="1792"/>
                  </a:lnTo>
                  <a:close/>
                  <a:moveTo>
                    <a:pt x="1664" y="1523"/>
                  </a:moveTo>
                  <a:cubicBezTo>
                    <a:pt x="1523" y="1664"/>
                    <a:pt x="1523" y="1664"/>
                    <a:pt x="1523" y="1664"/>
                  </a:cubicBezTo>
                  <a:cubicBezTo>
                    <a:pt x="1504" y="1649"/>
                    <a:pt x="1504" y="1649"/>
                    <a:pt x="1504" y="1649"/>
                  </a:cubicBezTo>
                  <a:cubicBezTo>
                    <a:pt x="1504" y="1472"/>
                    <a:pt x="1504" y="1472"/>
                    <a:pt x="1504" y="1472"/>
                  </a:cubicBezTo>
                  <a:cubicBezTo>
                    <a:pt x="1504" y="1454"/>
                    <a:pt x="1490" y="1440"/>
                    <a:pt x="1472" y="1440"/>
                  </a:cubicBezTo>
                  <a:cubicBezTo>
                    <a:pt x="1472" y="1397"/>
                    <a:pt x="1472" y="1397"/>
                    <a:pt x="1472" y="1397"/>
                  </a:cubicBezTo>
                  <a:cubicBezTo>
                    <a:pt x="1509" y="1389"/>
                    <a:pt x="1544" y="1377"/>
                    <a:pt x="1578" y="1359"/>
                  </a:cubicBezTo>
                  <a:cubicBezTo>
                    <a:pt x="1576" y="1363"/>
                    <a:pt x="1574" y="1366"/>
                    <a:pt x="1572" y="1369"/>
                  </a:cubicBezTo>
                  <a:cubicBezTo>
                    <a:pt x="1564" y="1380"/>
                    <a:pt x="1565" y="1395"/>
                    <a:pt x="1573" y="1406"/>
                  </a:cubicBezTo>
                  <a:lnTo>
                    <a:pt x="1664" y="1523"/>
                  </a:lnTo>
                  <a:close/>
                  <a:moveTo>
                    <a:pt x="1376" y="1344"/>
                  </a:moveTo>
                  <a:cubicBezTo>
                    <a:pt x="1164" y="1344"/>
                    <a:pt x="992" y="1172"/>
                    <a:pt x="992" y="960"/>
                  </a:cubicBezTo>
                  <a:cubicBezTo>
                    <a:pt x="992" y="748"/>
                    <a:pt x="1164" y="576"/>
                    <a:pt x="1376" y="576"/>
                  </a:cubicBezTo>
                  <a:cubicBezTo>
                    <a:pt x="1588" y="576"/>
                    <a:pt x="1760" y="748"/>
                    <a:pt x="1760" y="960"/>
                  </a:cubicBezTo>
                  <a:cubicBezTo>
                    <a:pt x="1760" y="1172"/>
                    <a:pt x="1588" y="1344"/>
                    <a:pt x="1376" y="1344"/>
                  </a:cubicBezTo>
                  <a:close/>
                  <a:moveTo>
                    <a:pt x="1856" y="1060"/>
                  </a:moveTo>
                  <a:cubicBezTo>
                    <a:pt x="1811" y="1065"/>
                    <a:pt x="1811" y="1065"/>
                    <a:pt x="1811" y="1065"/>
                  </a:cubicBezTo>
                  <a:cubicBezTo>
                    <a:pt x="1828" y="996"/>
                    <a:pt x="1828" y="924"/>
                    <a:pt x="1811" y="855"/>
                  </a:cubicBezTo>
                  <a:cubicBezTo>
                    <a:pt x="1856" y="860"/>
                    <a:pt x="1856" y="860"/>
                    <a:pt x="1856" y="860"/>
                  </a:cubicBezTo>
                  <a:lnTo>
                    <a:pt x="1856" y="1060"/>
                  </a:lnTo>
                  <a:close/>
                </a:path>
              </a:pathLst>
            </a:custGeom>
            <a:solidFill>
              <a:srgbClr val="F2F2F2">
                <a:alpha val="498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480" name="Google Shape;480;gee7240c803_0_31"/>
            <p:cNvSpPr/>
            <p:nvPr/>
          </p:nvSpPr>
          <p:spPr>
            <a:xfrm>
              <a:off x="-969963" y="4062413"/>
              <a:ext cx="217488" cy="434974"/>
            </a:xfrm>
            <a:custGeom>
              <a:rect b="b" l="l" r="r" t="t"/>
              <a:pathLst>
                <a:path extrusionOk="0" h="640" w="320">
                  <a:moveTo>
                    <a:pt x="0" y="320"/>
                  </a:moveTo>
                  <a:cubicBezTo>
                    <a:pt x="0" y="497"/>
                    <a:pt x="143" y="640"/>
                    <a:pt x="320" y="640"/>
                  </a:cubicBezTo>
                  <a:cubicBezTo>
                    <a:pt x="320" y="576"/>
                    <a:pt x="320" y="576"/>
                    <a:pt x="320" y="576"/>
                  </a:cubicBezTo>
                  <a:cubicBezTo>
                    <a:pt x="179" y="576"/>
                    <a:pt x="64" y="461"/>
                    <a:pt x="64" y="320"/>
                  </a:cubicBezTo>
                  <a:cubicBezTo>
                    <a:pt x="64" y="179"/>
                    <a:pt x="179" y="64"/>
                    <a:pt x="320" y="64"/>
                  </a:cubicBezTo>
                  <a:cubicBezTo>
                    <a:pt x="320" y="0"/>
                    <a:pt x="320" y="0"/>
                    <a:pt x="320" y="0"/>
                  </a:cubicBezTo>
                  <a:cubicBezTo>
                    <a:pt x="143" y="0"/>
                    <a:pt x="0" y="143"/>
                    <a:pt x="0" y="320"/>
                  </a:cubicBezTo>
                  <a:close/>
                </a:path>
              </a:pathLst>
            </a:custGeom>
            <a:solidFill>
              <a:srgbClr val="F2F2F2">
                <a:alpha val="498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grpSp>
      <p:grpSp>
        <p:nvGrpSpPr>
          <p:cNvPr id="481" name="Google Shape;481;gee7240c803_0_31"/>
          <p:cNvGrpSpPr/>
          <p:nvPr/>
        </p:nvGrpSpPr>
        <p:grpSpPr>
          <a:xfrm>
            <a:off x="6216457" y="1970756"/>
            <a:ext cx="1669187" cy="1669187"/>
            <a:chOff x="-1687513" y="3627438"/>
            <a:chExt cx="1303339" cy="1303339"/>
          </a:xfrm>
        </p:grpSpPr>
        <p:sp>
          <p:nvSpPr>
            <p:cNvPr id="482" name="Google Shape;482;gee7240c803_0_31"/>
            <p:cNvSpPr/>
            <p:nvPr/>
          </p:nvSpPr>
          <p:spPr>
            <a:xfrm>
              <a:off x="-1687513" y="3627438"/>
              <a:ext cx="1303339" cy="1303339"/>
            </a:xfrm>
            <a:custGeom>
              <a:rect b="b" l="l" r="r" t="t"/>
              <a:pathLst>
                <a:path extrusionOk="0" h="1920" w="1920">
                  <a:moveTo>
                    <a:pt x="1892" y="800"/>
                  </a:moveTo>
                  <a:cubicBezTo>
                    <a:pt x="1790" y="787"/>
                    <a:pt x="1790" y="787"/>
                    <a:pt x="1790" y="787"/>
                  </a:cubicBezTo>
                  <a:cubicBezTo>
                    <a:pt x="1767" y="735"/>
                    <a:pt x="1736" y="688"/>
                    <a:pt x="1696" y="647"/>
                  </a:cubicBezTo>
                  <a:cubicBezTo>
                    <a:pt x="1680" y="608"/>
                    <a:pt x="1660" y="571"/>
                    <a:pt x="1638" y="535"/>
                  </a:cubicBezTo>
                  <a:cubicBezTo>
                    <a:pt x="1732" y="414"/>
                    <a:pt x="1732" y="414"/>
                    <a:pt x="1732" y="414"/>
                  </a:cubicBezTo>
                  <a:cubicBezTo>
                    <a:pt x="1742" y="401"/>
                    <a:pt x="1740" y="383"/>
                    <a:pt x="1729" y="372"/>
                  </a:cubicBezTo>
                  <a:cubicBezTo>
                    <a:pt x="1548" y="191"/>
                    <a:pt x="1548" y="191"/>
                    <a:pt x="1548" y="191"/>
                  </a:cubicBezTo>
                  <a:cubicBezTo>
                    <a:pt x="1537" y="179"/>
                    <a:pt x="1519" y="178"/>
                    <a:pt x="1506" y="188"/>
                  </a:cubicBezTo>
                  <a:cubicBezTo>
                    <a:pt x="1385" y="282"/>
                    <a:pt x="1385" y="282"/>
                    <a:pt x="1385" y="282"/>
                  </a:cubicBezTo>
                  <a:cubicBezTo>
                    <a:pt x="1309" y="234"/>
                    <a:pt x="1226" y="200"/>
                    <a:pt x="1139" y="180"/>
                  </a:cubicBezTo>
                  <a:cubicBezTo>
                    <a:pt x="1120" y="28"/>
                    <a:pt x="1120" y="28"/>
                    <a:pt x="1120" y="28"/>
                  </a:cubicBezTo>
                  <a:cubicBezTo>
                    <a:pt x="1118" y="12"/>
                    <a:pt x="1104" y="0"/>
                    <a:pt x="1088" y="0"/>
                  </a:cubicBezTo>
                  <a:cubicBezTo>
                    <a:pt x="832" y="0"/>
                    <a:pt x="832" y="0"/>
                    <a:pt x="832" y="0"/>
                  </a:cubicBezTo>
                  <a:cubicBezTo>
                    <a:pt x="816" y="0"/>
                    <a:pt x="802" y="12"/>
                    <a:pt x="800" y="28"/>
                  </a:cubicBezTo>
                  <a:cubicBezTo>
                    <a:pt x="781" y="180"/>
                    <a:pt x="781" y="180"/>
                    <a:pt x="781" y="180"/>
                  </a:cubicBezTo>
                  <a:cubicBezTo>
                    <a:pt x="694" y="200"/>
                    <a:pt x="611" y="234"/>
                    <a:pt x="535" y="282"/>
                  </a:cubicBezTo>
                  <a:cubicBezTo>
                    <a:pt x="414" y="188"/>
                    <a:pt x="414" y="188"/>
                    <a:pt x="414" y="188"/>
                  </a:cubicBezTo>
                  <a:cubicBezTo>
                    <a:pt x="401" y="178"/>
                    <a:pt x="383" y="179"/>
                    <a:pt x="372" y="191"/>
                  </a:cubicBezTo>
                  <a:cubicBezTo>
                    <a:pt x="191" y="372"/>
                    <a:pt x="191" y="372"/>
                    <a:pt x="191" y="372"/>
                  </a:cubicBezTo>
                  <a:cubicBezTo>
                    <a:pt x="179" y="383"/>
                    <a:pt x="178" y="401"/>
                    <a:pt x="188" y="414"/>
                  </a:cubicBezTo>
                  <a:cubicBezTo>
                    <a:pt x="282" y="535"/>
                    <a:pt x="282" y="535"/>
                    <a:pt x="282" y="535"/>
                  </a:cubicBezTo>
                  <a:cubicBezTo>
                    <a:pt x="234" y="611"/>
                    <a:pt x="200" y="694"/>
                    <a:pt x="180" y="781"/>
                  </a:cubicBezTo>
                  <a:cubicBezTo>
                    <a:pt x="28" y="800"/>
                    <a:pt x="28" y="800"/>
                    <a:pt x="28" y="800"/>
                  </a:cubicBezTo>
                  <a:cubicBezTo>
                    <a:pt x="12" y="802"/>
                    <a:pt x="0" y="816"/>
                    <a:pt x="0" y="832"/>
                  </a:cubicBezTo>
                  <a:cubicBezTo>
                    <a:pt x="0" y="1088"/>
                    <a:pt x="0" y="1088"/>
                    <a:pt x="0" y="1088"/>
                  </a:cubicBezTo>
                  <a:cubicBezTo>
                    <a:pt x="0" y="1104"/>
                    <a:pt x="12" y="1118"/>
                    <a:pt x="28" y="1120"/>
                  </a:cubicBezTo>
                  <a:cubicBezTo>
                    <a:pt x="180" y="1139"/>
                    <a:pt x="180" y="1139"/>
                    <a:pt x="180" y="1139"/>
                  </a:cubicBezTo>
                  <a:cubicBezTo>
                    <a:pt x="200" y="1226"/>
                    <a:pt x="234" y="1309"/>
                    <a:pt x="282" y="1385"/>
                  </a:cubicBezTo>
                  <a:cubicBezTo>
                    <a:pt x="188" y="1506"/>
                    <a:pt x="188" y="1506"/>
                    <a:pt x="188" y="1506"/>
                  </a:cubicBezTo>
                  <a:cubicBezTo>
                    <a:pt x="178" y="1519"/>
                    <a:pt x="179" y="1537"/>
                    <a:pt x="191" y="1548"/>
                  </a:cubicBezTo>
                  <a:cubicBezTo>
                    <a:pt x="372" y="1729"/>
                    <a:pt x="372" y="1729"/>
                    <a:pt x="372" y="1729"/>
                  </a:cubicBezTo>
                  <a:cubicBezTo>
                    <a:pt x="383" y="1741"/>
                    <a:pt x="401" y="1742"/>
                    <a:pt x="414" y="1732"/>
                  </a:cubicBezTo>
                  <a:cubicBezTo>
                    <a:pt x="535" y="1638"/>
                    <a:pt x="535" y="1638"/>
                    <a:pt x="535" y="1638"/>
                  </a:cubicBezTo>
                  <a:cubicBezTo>
                    <a:pt x="611" y="1686"/>
                    <a:pt x="694" y="1720"/>
                    <a:pt x="781" y="1740"/>
                  </a:cubicBezTo>
                  <a:cubicBezTo>
                    <a:pt x="800" y="1892"/>
                    <a:pt x="800" y="1892"/>
                    <a:pt x="800" y="1892"/>
                  </a:cubicBezTo>
                  <a:cubicBezTo>
                    <a:pt x="802" y="1908"/>
                    <a:pt x="816" y="1920"/>
                    <a:pt x="832" y="1920"/>
                  </a:cubicBezTo>
                  <a:cubicBezTo>
                    <a:pt x="1088" y="1920"/>
                    <a:pt x="1088" y="1920"/>
                    <a:pt x="1088" y="1920"/>
                  </a:cubicBezTo>
                  <a:cubicBezTo>
                    <a:pt x="1104" y="1920"/>
                    <a:pt x="1118" y="1908"/>
                    <a:pt x="1120" y="1892"/>
                  </a:cubicBezTo>
                  <a:cubicBezTo>
                    <a:pt x="1139" y="1740"/>
                    <a:pt x="1139" y="1740"/>
                    <a:pt x="1139" y="1740"/>
                  </a:cubicBezTo>
                  <a:cubicBezTo>
                    <a:pt x="1176" y="1731"/>
                    <a:pt x="1212" y="1720"/>
                    <a:pt x="1248" y="1706"/>
                  </a:cubicBezTo>
                  <a:cubicBezTo>
                    <a:pt x="1248" y="1792"/>
                    <a:pt x="1248" y="1792"/>
                    <a:pt x="1248" y="1792"/>
                  </a:cubicBezTo>
                  <a:cubicBezTo>
                    <a:pt x="1248" y="1863"/>
                    <a:pt x="1305" y="1920"/>
                    <a:pt x="1376" y="1920"/>
                  </a:cubicBezTo>
                  <a:cubicBezTo>
                    <a:pt x="1447" y="1920"/>
                    <a:pt x="1504" y="1863"/>
                    <a:pt x="1504" y="1792"/>
                  </a:cubicBezTo>
                  <a:cubicBezTo>
                    <a:pt x="1504" y="1730"/>
                    <a:pt x="1504" y="1730"/>
                    <a:pt x="1504" y="1730"/>
                  </a:cubicBezTo>
                  <a:cubicBezTo>
                    <a:pt x="1506" y="1732"/>
                    <a:pt x="1506" y="1732"/>
                    <a:pt x="1506" y="1732"/>
                  </a:cubicBezTo>
                  <a:cubicBezTo>
                    <a:pt x="1519" y="1742"/>
                    <a:pt x="1537" y="1741"/>
                    <a:pt x="1548" y="1729"/>
                  </a:cubicBezTo>
                  <a:cubicBezTo>
                    <a:pt x="1729" y="1548"/>
                    <a:pt x="1729" y="1548"/>
                    <a:pt x="1729" y="1548"/>
                  </a:cubicBezTo>
                  <a:cubicBezTo>
                    <a:pt x="1741" y="1537"/>
                    <a:pt x="1742" y="1519"/>
                    <a:pt x="1732" y="1506"/>
                  </a:cubicBezTo>
                  <a:cubicBezTo>
                    <a:pt x="1638" y="1385"/>
                    <a:pt x="1638" y="1385"/>
                    <a:pt x="1638" y="1385"/>
                  </a:cubicBezTo>
                  <a:cubicBezTo>
                    <a:pt x="1660" y="1349"/>
                    <a:pt x="1680" y="1312"/>
                    <a:pt x="1696" y="1273"/>
                  </a:cubicBezTo>
                  <a:cubicBezTo>
                    <a:pt x="1736" y="1232"/>
                    <a:pt x="1767" y="1185"/>
                    <a:pt x="1789" y="1132"/>
                  </a:cubicBezTo>
                  <a:cubicBezTo>
                    <a:pt x="1892" y="1120"/>
                    <a:pt x="1892" y="1120"/>
                    <a:pt x="1892" y="1120"/>
                  </a:cubicBezTo>
                  <a:cubicBezTo>
                    <a:pt x="1908" y="1118"/>
                    <a:pt x="1920" y="1104"/>
                    <a:pt x="1920" y="1088"/>
                  </a:cubicBezTo>
                  <a:cubicBezTo>
                    <a:pt x="1920" y="832"/>
                    <a:pt x="1920" y="832"/>
                    <a:pt x="1920" y="832"/>
                  </a:cubicBezTo>
                  <a:cubicBezTo>
                    <a:pt x="1920" y="816"/>
                    <a:pt x="1908" y="802"/>
                    <a:pt x="1892" y="800"/>
                  </a:cubicBezTo>
                  <a:close/>
                  <a:moveTo>
                    <a:pt x="1103" y="1682"/>
                  </a:moveTo>
                  <a:cubicBezTo>
                    <a:pt x="1090" y="1685"/>
                    <a:pt x="1080" y="1696"/>
                    <a:pt x="1078" y="1709"/>
                  </a:cubicBezTo>
                  <a:cubicBezTo>
                    <a:pt x="1060" y="1856"/>
                    <a:pt x="1060" y="1856"/>
                    <a:pt x="1060" y="1856"/>
                  </a:cubicBezTo>
                  <a:cubicBezTo>
                    <a:pt x="860" y="1856"/>
                    <a:pt x="860" y="1856"/>
                    <a:pt x="860" y="1856"/>
                  </a:cubicBezTo>
                  <a:cubicBezTo>
                    <a:pt x="842" y="1709"/>
                    <a:pt x="842" y="1709"/>
                    <a:pt x="842" y="1709"/>
                  </a:cubicBezTo>
                  <a:cubicBezTo>
                    <a:pt x="840" y="1696"/>
                    <a:pt x="830" y="1685"/>
                    <a:pt x="816" y="1682"/>
                  </a:cubicBezTo>
                  <a:cubicBezTo>
                    <a:pt x="722" y="1663"/>
                    <a:pt x="631" y="1626"/>
                    <a:pt x="551" y="1572"/>
                  </a:cubicBezTo>
                  <a:cubicBezTo>
                    <a:pt x="540" y="1564"/>
                    <a:pt x="525" y="1565"/>
                    <a:pt x="514" y="1573"/>
                  </a:cubicBezTo>
                  <a:cubicBezTo>
                    <a:pt x="397" y="1664"/>
                    <a:pt x="397" y="1664"/>
                    <a:pt x="397" y="1664"/>
                  </a:cubicBezTo>
                  <a:cubicBezTo>
                    <a:pt x="256" y="1523"/>
                    <a:pt x="256" y="1523"/>
                    <a:pt x="256" y="1523"/>
                  </a:cubicBezTo>
                  <a:cubicBezTo>
                    <a:pt x="347" y="1406"/>
                    <a:pt x="347" y="1406"/>
                    <a:pt x="347" y="1406"/>
                  </a:cubicBezTo>
                  <a:cubicBezTo>
                    <a:pt x="355" y="1395"/>
                    <a:pt x="356" y="1380"/>
                    <a:pt x="348" y="1369"/>
                  </a:cubicBezTo>
                  <a:cubicBezTo>
                    <a:pt x="294" y="1289"/>
                    <a:pt x="257" y="1199"/>
                    <a:pt x="238" y="1104"/>
                  </a:cubicBezTo>
                  <a:cubicBezTo>
                    <a:pt x="235" y="1090"/>
                    <a:pt x="224" y="1080"/>
                    <a:pt x="211" y="1078"/>
                  </a:cubicBezTo>
                  <a:cubicBezTo>
                    <a:pt x="64" y="1060"/>
                    <a:pt x="64" y="1060"/>
                    <a:pt x="64" y="1060"/>
                  </a:cubicBezTo>
                  <a:cubicBezTo>
                    <a:pt x="64" y="860"/>
                    <a:pt x="64" y="860"/>
                    <a:pt x="64" y="860"/>
                  </a:cubicBezTo>
                  <a:cubicBezTo>
                    <a:pt x="211" y="842"/>
                    <a:pt x="211" y="842"/>
                    <a:pt x="211" y="842"/>
                  </a:cubicBezTo>
                  <a:cubicBezTo>
                    <a:pt x="224" y="840"/>
                    <a:pt x="235" y="830"/>
                    <a:pt x="238" y="816"/>
                  </a:cubicBezTo>
                  <a:cubicBezTo>
                    <a:pt x="257" y="722"/>
                    <a:pt x="294" y="631"/>
                    <a:pt x="348" y="551"/>
                  </a:cubicBezTo>
                  <a:cubicBezTo>
                    <a:pt x="356" y="540"/>
                    <a:pt x="355" y="525"/>
                    <a:pt x="347" y="514"/>
                  </a:cubicBezTo>
                  <a:cubicBezTo>
                    <a:pt x="256" y="397"/>
                    <a:pt x="256" y="397"/>
                    <a:pt x="256" y="397"/>
                  </a:cubicBezTo>
                  <a:cubicBezTo>
                    <a:pt x="397" y="256"/>
                    <a:pt x="397" y="256"/>
                    <a:pt x="397" y="256"/>
                  </a:cubicBezTo>
                  <a:cubicBezTo>
                    <a:pt x="514" y="347"/>
                    <a:pt x="514" y="347"/>
                    <a:pt x="514" y="347"/>
                  </a:cubicBezTo>
                  <a:cubicBezTo>
                    <a:pt x="525" y="355"/>
                    <a:pt x="540" y="356"/>
                    <a:pt x="551" y="348"/>
                  </a:cubicBezTo>
                  <a:cubicBezTo>
                    <a:pt x="631" y="294"/>
                    <a:pt x="722" y="257"/>
                    <a:pt x="816" y="238"/>
                  </a:cubicBezTo>
                  <a:cubicBezTo>
                    <a:pt x="830" y="235"/>
                    <a:pt x="840" y="224"/>
                    <a:pt x="842" y="211"/>
                  </a:cubicBezTo>
                  <a:cubicBezTo>
                    <a:pt x="860" y="64"/>
                    <a:pt x="860" y="64"/>
                    <a:pt x="860" y="64"/>
                  </a:cubicBezTo>
                  <a:cubicBezTo>
                    <a:pt x="1060" y="64"/>
                    <a:pt x="1060" y="64"/>
                    <a:pt x="1060" y="64"/>
                  </a:cubicBezTo>
                  <a:cubicBezTo>
                    <a:pt x="1078" y="211"/>
                    <a:pt x="1078" y="211"/>
                    <a:pt x="1078" y="211"/>
                  </a:cubicBezTo>
                  <a:cubicBezTo>
                    <a:pt x="1080" y="224"/>
                    <a:pt x="1090" y="235"/>
                    <a:pt x="1104" y="238"/>
                  </a:cubicBezTo>
                  <a:cubicBezTo>
                    <a:pt x="1198" y="257"/>
                    <a:pt x="1289" y="294"/>
                    <a:pt x="1369" y="348"/>
                  </a:cubicBezTo>
                  <a:cubicBezTo>
                    <a:pt x="1380" y="356"/>
                    <a:pt x="1395" y="355"/>
                    <a:pt x="1406" y="347"/>
                  </a:cubicBezTo>
                  <a:cubicBezTo>
                    <a:pt x="1523" y="256"/>
                    <a:pt x="1523" y="256"/>
                    <a:pt x="1523" y="256"/>
                  </a:cubicBezTo>
                  <a:cubicBezTo>
                    <a:pt x="1664" y="397"/>
                    <a:pt x="1664" y="397"/>
                    <a:pt x="1664" y="397"/>
                  </a:cubicBezTo>
                  <a:cubicBezTo>
                    <a:pt x="1573" y="514"/>
                    <a:pt x="1573" y="514"/>
                    <a:pt x="1573" y="514"/>
                  </a:cubicBezTo>
                  <a:cubicBezTo>
                    <a:pt x="1565" y="525"/>
                    <a:pt x="1564" y="540"/>
                    <a:pt x="1572" y="551"/>
                  </a:cubicBezTo>
                  <a:cubicBezTo>
                    <a:pt x="1574" y="554"/>
                    <a:pt x="1576" y="557"/>
                    <a:pt x="1578" y="560"/>
                  </a:cubicBezTo>
                  <a:cubicBezTo>
                    <a:pt x="1474" y="507"/>
                    <a:pt x="1353" y="497"/>
                    <a:pt x="1241" y="533"/>
                  </a:cubicBezTo>
                  <a:cubicBezTo>
                    <a:pt x="1158" y="477"/>
                    <a:pt x="1060" y="448"/>
                    <a:pt x="960" y="448"/>
                  </a:cubicBezTo>
                  <a:cubicBezTo>
                    <a:pt x="677" y="448"/>
                    <a:pt x="448" y="677"/>
                    <a:pt x="448" y="960"/>
                  </a:cubicBezTo>
                  <a:cubicBezTo>
                    <a:pt x="448" y="1243"/>
                    <a:pt x="677" y="1472"/>
                    <a:pt x="960" y="1472"/>
                  </a:cubicBezTo>
                  <a:cubicBezTo>
                    <a:pt x="1060" y="1472"/>
                    <a:pt x="1158" y="1443"/>
                    <a:pt x="1241" y="1387"/>
                  </a:cubicBezTo>
                  <a:cubicBezTo>
                    <a:pt x="1254" y="1391"/>
                    <a:pt x="1267" y="1394"/>
                    <a:pt x="1280" y="1397"/>
                  </a:cubicBezTo>
                  <a:cubicBezTo>
                    <a:pt x="1280" y="1440"/>
                    <a:pt x="1280" y="1440"/>
                    <a:pt x="1280" y="1440"/>
                  </a:cubicBezTo>
                  <a:cubicBezTo>
                    <a:pt x="1262" y="1440"/>
                    <a:pt x="1248" y="1454"/>
                    <a:pt x="1248" y="1472"/>
                  </a:cubicBezTo>
                  <a:cubicBezTo>
                    <a:pt x="1248" y="1637"/>
                    <a:pt x="1248" y="1637"/>
                    <a:pt x="1248" y="1637"/>
                  </a:cubicBezTo>
                  <a:cubicBezTo>
                    <a:pt x="1202" y="1657"/>
                    <a:pt x="1153" y="1672"/>
                    <a:pt x="1103" y="1682"/>
                  </a:cubicBezTo>
                  <a:close/>
                  <a:moveTo>
                    <a:pt x="1050" y="653"/>
                  </a:moveTo>
                  <a:cubicBezTo>
                    <a:pt x="919" y="614"/>
                    <a:pt x="778" y="663"/>
                    <a:pt x="699" y="774"/>
                  </a:cubicBezTo>
                  <a:cubicBezTo>
                    <a:pt x="619" y="885"/>
                    <a:pt x="619" y="1035"/>
                    <a:pt x="699" y="1146"/>
                  </a:cubicBezTo>
                  <a:cubicBezTo>
                    <a:pt x="778" y="1257"/>
                    <a:pt x="919" y="1306"/>
                    <a:pt x="1050" y="1267"/>
                  </a:cubicBezTo>
                  <a:cubicBezTo>
                    <a:pt x="1084" y="1303"/>
                    <a:pt x="1124" y="1333"/>
                    <a:pt x="1168" y="1356"/>
                  </a:cubicBezTo>
                  <a:cubicBezTo>
                    <a:pt x="980" y="1456"/>
                    <a:pt x="747" y="1408"/>
                    <a:pt x="612" y="1243"/>
                  </a:cubicBezTo>
                  <a:cubicBezTo>
                    <a:pt x="478" y="1079"/>
                    <a:pt x="478" y="841"/>
                    <a:pt x="612" y="677"/>
                  </a:cubicBezTo>
                  <a:cubicBezTo>
                    <a:pt x="747" y="512"/>
                    <a:pt x="980" y="464"/>
                    <a:pt x="1168" y="564"/>
                  </a:cubicBezTo>
                  <a:cubicBezTo>
                    <a:pt x="1124" y="587"/>
                    <a:pt x="1084" y="617"/>
                    <a:pt x="1050" y="653"/>
                  </a:cubicBezTo>
                  <a:close/>
                  <a:moveTo>
                    <a:pt x="1006" y="708"/>
                  </a:moveTo>
                  <a:cubicBezTo>
                    <a:pt x="902" y="860"/>
                    <a:pt x="902" y="1060"/>
                    <a:pt x="1006" y="1212"/>
                  </a:cubicBezTo>
                  <a:cubicBezTo>
                    <a:pt x="905" y="1230"/>
                    <a:pt x="803" y="1187"/>
                    <a:pt x="746" y="1101"/>
                  </a:cubicBezTo>
                  <a:cubicBezTo>
                    <a:pt x="690" y="1016"/>
                    <a:pt x="690" y="904"/>
                    <a:pt x="746" y="819"/>
                  </a:cubicBezTo>
                  <a:cubicBezTo>
                    <a:pt x="803" y="733"/>
                    <a:pt x="905" y="690"/>
                    <a:pt x="1006" y="708"/>
                  </a:cubicBezTo>
                  <a:close/>
                  <a:moveTo>
                    <a:pt x="1344" y="1406"/>
                  </a:moveTo>
                  <a:cubicBezTo>
                    <a:pt x="1355" y="1407"/>
                    <a:pt x="1365" y="1408"/>
                    <a:pt x="1376" y="1408"/>
                  </a:cubicBezTo>
                  <a:cubicBezTo>
                    <a:pt x="1387" y="1408"/>
                    <a:pt x="1397" y="1407"/>
                    <a:pt x="1408" y="1406"/>
                  </a:cubicBezTo>
                  <a:cubicBezTo>
                    <a:pt x="1408" y="1440"/>
                    <a:pt x="1408" y="1440"/>
                    <a:pt x="1408" y="1440"/>
                  </a:cubicBezTo>
                  <a:cubicBezTo>
                    <a:pt x="1344" y="1440"/>
                    <a:pt x="1344" y="1440"/>
                    <a:pt x="1344" y="1440"/>
                  </a:cubicBezTo>
                  <a:lnTo>
                    <a:pt x="1344" y="1406"/>
                  </a:lnTo>
                  <a:close/>
                  <a:moveTo>
                    <a:pt x="1440" y="1792"/>
                  </a:moveTo>
                  <a:cubicBezTo>
                    <a:pt x="1440" y="1827"/>
                    <a:pt x="1411" y="1856"/>
                    <a:pt x="1376" y="1856"/>
                  </a:cubicBezTo>
                  <a:cubicBezTo>
                    <a:pt x="1341" y="1856"/>
                    <a:pt x="1312" y="1827"/>
                    <a:pt x="1312" y="1792"/>
                  </a:cubicBezTo>
                  <a:cubicBezTo>
                    <a:pt x="1312" y="1504"/>
                    <a:pt x="1312" y="1504"/>
                    <a:pt x="1312" y="1504"/>
                  </a:cubicBezTo>
                  <a:cubicBezTo>
                    <a:pt x="1440" y="1504"/>
                    <a:pt x="1440" y="1504"/>
                    <a:pt x="1440" y="1504"/>
                  </a:cubicBezTo>
                  <a:lnTo>
                    <a:pt x="1440" y="1792"/>
                  </a:lnTo>
                  <a:close/>
                  <a:moveTo>
                    <a:pt x="1664" y="1523"/>
                  </a:moveTo>
                  <a:cubicBezTo>
                    <a:pt x="1523" y="1664"/>
                    <a:pt x="1523" y="1664"/>
                    <a:pt x="1523" y="1664"/>
                  </a:cubicBezTo>
                  <a:cubicBezTo>
                    <a:pt x="1504" y="1649"/>
                    <a:pt x="1504" y="1649"/>
                    <a:pt x="1504" y="1649"/>
                  </a:cubicBezTo>
                  <a:cubicBezTo>
                    <a:pt x="1504" y="1472"/>
                    <a:pt x="1504" y="1472"/>
                    <a:pt x="1504" y="1472"/>
                  </a:cubicBezTo>
                  <a:cubicBezTo>
                    <a:pt x="1504" y="1454"/>
                    <a:pt x="1490" y="1440"/>
                    <a:pt x="1472" y="1440"/>
                  </a:cubicBezTo>
                  <a:cubicBezTo>
                    <a:pt x="1472" y="1397"/>
                    <a:pt x="1472" y="1397"/>
                    <a:pt x="1472" y="1397"/>
                  </a:cubicBezTo>
                  <a:cubicBezTo>
                    <a:pt x="1509" y="1389"/>
                    <a:pt x="1544" y="1377"/>
                    <a:pt x="1578" y="1359"/>
                  </a:cubicBezTo>
                  <a:cubicBezTo>
                    <a:pt x="1576" y="1363"/>
                    <a:pt x="1574" y="1366"/>
                    <a:pt x="1572" y="1369"/>
                  </a:cubicBezTo>
                  <a:cubicBezTo>
                    <a:pt x="1564" y="1380"/>
                    <a:pt x="1565" y="1395"/>
                    <a:pt x="1573" y="1406"/>
                  </a:cubicBezTo>
                  <a:lnTo>
                    <a:pt x="1664" y="1523"/>
                  </a:lnTo>
                  <a:close/>
                  <a:moveTo>
                    <a:pt x="1376" y="1344"/>
                  </a:moveTo>
                  <a:cubicBezTo>
                    <a:pt x="1164" y="1344"/>
                    <a:pt x="992" y="1172"/>
                    <a:pt x="992" y="960"/>
                  </a:cubicBezTo>
                  <a:cubicBezTo>
                    <a:pt x="992" y="748"/>
                    <a:pt x="1164" y="576"/>
                    <a:pt x="1376" y="576"/>
                  </a:cubicBezTo>
                  <a:cubicBezTo>
                    <a:pt x="1588" y="576"/>
                    <a:pt x="1760" y="748"/>
                    <a:pt x="1760" y="960"/>
                  </a:cubicBezTo>
                  <a:cubicBezTo>
                    <a:pt x="1760" y="1172"/>
                    <a:pt x="1588" y="1344"/>
                    <a:pt x="1376" y="1344"/>
                  </a:cubicBezTo>
                  <a:close/>
                  <a:moveTo>
                    <a:pt x="1856" y="1060"/>
                  </a:moveTo>
                  <a:cubicBezTo>
                    <a:pt x="1811" y="1065"/>
                    <a:pt x="1811" y="1065"/>
                    <a:pt x="1811" y="1065"/>
                  </a:cubicBezTo>
                  <a:cubicBezTo>
                    <a:pt x="1828" y="996"/>
                    <a:pt x="1828" y="924"/>
                    <a:pt x="1811" y="855"/>
                  </a:cubicBezTo>
                  <a:cubicBezTo>
                    <a:pt x="1856" y="860"/>
                    <a:pt x="1856" y="860"/>
                    <a:pt x="1856" y="860"/>
                  </a:cubicBezTo>
                  <a:lnTo>
                    <a:pt x="1856" y="106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483" name="Google Shape;483;gee7240c803_0_31"/>
            <p:cNvSpPr/>
            <p:nvPr/>
          </p:nvSpPr>
          <p:spPr>
            <a:xfrm>
              <a:off x="-969963" y="4062413"/>
              <a:ext cx="217488" cy="434974"/>
            </a:xfrm>
            <a:custGeom>
              <a:rect b="b" l="l" r="r" t="t"/>
              <a:pathLst>
                <a:path extrusionOk="0" h="640" w="320">
                  <a:moveTo>
                    <a:pt x="0" y="320"/>
                  </a:moveTo>
                  <a:cubicBezTo>
                    <a:pt x="0" y="497"/>
                    <a:pt x="143" y="640"/>
                    <a:pt x="320" y="640"/>
                  </a:cubicBezTo>
                  <a:cubicBezTo>
                    <a:pt x="320" y="576"/>
                    <a:pt x="320" y="576"/>
                    <a:pt x="320" y="576"/>
                  </a:cubicBezTo>
                  <a:cubicBezTo>
                    <a:pt x="179" y="576"/>
                    <a:pt x="64" y="461"/>
                    <a:pt x="64" y="320"/>
                  </a:cubicBezTo>
                  <a:cubicBezTo>
                    <a:pt x="64" y="179"/>
                    <a:pt x="179" y="64"/>
                    <a:pt x="320" y="64"/>
                  </a:cubicBezTo>
                  <a:cubicBezTo>
                    <a:pt x="320" y="0"/>
                    <a:pt x="320" y="0"/>
                    <a:pt x="320" y="0"/>
                  </a:cubicBezTo>
                  <a:cubicBezTo>
                    <a:pt x="143" y="0"/>
                    <a:pt x="0" y="143"/>
                    <a:pt x="0" y="32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grpSp>
      <p:sp>
        <p:nvSpPr>
          <p:cNvPr id="484" name="Google Shape;484;gee7240c803_0_31"/>
          <p:cNvSpPr/>
          <p:nvPr/>
        </p:nvSpPr>
        <p:spPr>
          <a:xfrm>
            <a:off x="319950" y="601775"/>
            <a:ext cx="5492700" cy="42585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20000"/>
              </a:lnSpc>
              <a:spcBef>
                <a:spcPts val="0"/>
              </a:spcBef>
              <a:spcAft>
                <a:spcPts val="0"/>
              </a:spcAft>
              <a:buSzPts val="1600"/>
              <a:buChar char="❖"/>
            </a:pPr>
            <a:r>
              <a:rPr lang="en-US" sz="1250">
                <a:solidFill>
                  <a:srgbClr val="5B5B5B"/>
                </a:solidFill>
                <a:latin typeface="Roboto"/>
                <a:ea typeface="Roboto"/>
                <a:cs typeface="Roboto"/>
                <a:sym typeface="Roboto"/>
              </a:rPr>
              <a:t>Designing a model in trusted execution environment to prevent model poisoning attacks from untrusted/lazy participants which can reduce the efficiency of global model. </a:t>
            </a:r>
            <a:endParaRPr sz="1250">
              <a:solidFill>
                <a:srgbClr val="5B5B5B"/>
              </a:solidFill>
              <a:latin typeface="Roboto"/>
              <a:ea typeface="Roboto"/>
              <a:cs typeface="Roboto"/>
              <a:sym typeface="Roboto"/>
            </a:endParaRPr>
          </a:p>
          <a:p>
            <a:pPr indent="0" lvl="0" marL="457200" marR="0" rtl="0" algn="l">
              <a:lnSpc>
                <a:spcPct val="120000"/>
              </a:lnSpc>
              <a:spcBef>
                <a:spcPts val="0"/>
              </a:spcBef>
              <a:spcAft>
                <a:spcPts val="0"/>
              </a:spcAft>
              <a:buNone/>
            </a:pPr>
            <a:r>
              <a:t/>
            </a:r>
            <a:endParaRPr sz="1050">
              <a:solidFill>
                <a:srgbClr val="5B5B5B"/>
              </a:solidFill>
              <a:latin typeface="Roboto"/>
              <a:ea typeface="Roboto"/>
              <a:cs typeface="Roboto"/>
              <a:sym typeface="Roboto"/>
            </a:endParaRPr>
          </a:p>
          <a:p>
            <a:pPr indent="-314325" lvl="0" marL="457200" marR="0" rtl="0" algn="l">
              <a:lnSpc>
                <a:spcPct val="120000"/>
              </a:lnSpc>
              <a:spcBef>
                <a:spcPts val="0"/>
              </a:spcBef>
              <a:spcAft>
                <a:spcPts val="0"/>
              </a:spcAft>
              <a:buClr>
                <a:srgbClr val="5B5B5B"/>
              </a:buClr>
              <a:buSzPts val="1350"/>
              <a:buFont typeface="Roboto"/>
              <a:buChar char="❖"/>
            </a:pPr>
            <a:r>
              <a:rPr b="1" lang="en-US" sz="1350">
                <a:solidFill>
                  <a:srgbClr val="5B5B5B"/>
                </a:solidFill>
                <a:latin typeface="Roboto"/>
                <a:ea typeface="Roboto"/>
                <a:cs typeface="Roboto"/>
                <a:sym typeface="Roboto"/>
              </a:rPr>
              <a:t>Working of the Model:</a:t>
            </a:r>
            <a:endParaRPr b="1" sz="1350">
              <a:solidFill>
                <a:srgbClr val="5B5B5B"/>
              </a:solidFill>
              <a:latin typeface="Roboto"/>
              <a:ea typeface="Roboto"/>
              <a:cs typeface="Roboto"/>
              <a:sym typeface="Roboto"/>
            </a:endParaRPr>
          </a:p>
          <a:p>
            <a:pPr indent="-307975" lvl="0" marL="457200" rtl="0" algn="l">
              <a:lnSpc>
                <a:spcPct val="120000"/>
              </a:lnSpc>
              <a:spcBef>
                <a:spcPts val="0"/>
              </a:spcBef>
              <a:spcAft>
                <a:spcPts val="0"/>
              </a:spcAft>
              <a:buClr>
                <a:srgbClr val="5B5B5B"/>
              </a:buClr>
              <a:buSzPts val="1250"/>
              <a:buFont typeface="Roboto"/>
              <a:buChar char="●"/>
            </a:pPr>
            <a:r>
              <a:rPr lang="en-US" sz="1250">
                <a:solidFill>
                  <a:srgbClr val="5B5B5B"/>
                </a:solidFill>
                <a:latin typeface="Roboto"/>
                <a:ea typeface="Roboto"/>
                <a:cs typeface="Roboto"/>
                <a:sym typeface="Roboto"/>
              </a:rPr>
              <a:t>We use “commit and prove” method</a:t>
            </a:r>
            <a:endParaRPr sz="1250">
              <a:solidFill>
                <a:srgbClr val="5B5B5B"/>
              </a:solidFill>
              <a:latin typeface="Roboto"/>
              <a:ea typeface="Roboto"/>
              <a:cs typeface="Roboto"/>
              <a:sym typeface="Roboto"/>
            </a:endParaRPr>
          </a:p>
          <a:p>
            <a:pPr indent="-307975" lvl="0" marL="457200" rtl="0" algn="l">
              <a:lnSpc>
                <a:spcPct val="120000"/>
              </a:lnSpc>
              <a:spcBef>
                <a:spcPts val="0"/>
              </a:spcBef>
              <a:spcAft>
                <a:spcPts val="0"/>
              </a:spcAft>
              <a:buClr>
                <a:srgbClr val="5B5B5B"/>
              </a:buClr>
              <a:buSzPts val="1250"/>
              <a:buFont typeface="Roboto"/>
              <a:buChar char="●"/>
            </a:pPr>
            <a:r>
              <a:rPr lang="en-US" sz="1250">
                <a:solidFill>
                  <a:srgbClr val="5B5B5B"/>
                </a:solidFill>
                <a:latin typeface="Roboto"/>
                <a:ea typeface="Roboto"/>
                <a:cs typeface="Roboto"/>
                <a:sym typeface="Roboto"/>
              </a:rPr>
              <a:t>Programs running outside the enclave and inside the enclave are named as Prog o and Prog i.</a:t>
            </a:r>
            <a:endParaRPr sz="1250">
              <a:solidFill>
                <a:srgbClr val="5B5B5B"/>
              </a:solidFill>
              <a:latin typeface="Roboto"/>
              <a:ea typeface="Roboto"/>
              <a:cs typeface="Roboto"/>
              <a:sym typeface="Roboto"/>
            </a:endParaRPr>
          </a:p>
          <a:p>
            <a:pPr indent="-307975" lvl="0" marL="457200" rtl="0" algn="l">
              <a:lnSpc>
                <a:spcPct val="120000"/>
              </a:lnSpc>
              <a:spcBef>
                <a:spcPts val="0"/>
              </a:spcBef>
              <a:spcAft>
                <a:spcPts val="0"/>
              </a:spcAft>
              <a:buClr>
                <a:srgbClr val="5B5B5B"/>
              </a:buClr>
              <a:buSzPts val="1250"/>
              <a:buFont typeface="Roboto"/>
              <a:buChar char="●"/>
            </a:pPr>
            <a:r>
              <a:rPr b="1" lang="en-US" sz="1250">
                <a:solidFill>
                  <a:srgbClr val="5B5B5B"/>
                </a:solidFill>
                <a:latin typeface="Roboto"/>
                <a:ea typeface="Roboto"/>
                <a:cs typeface="Roboto"/>
                <a:sym typeface="Roboto"/>
              </a:rPr>
              <a:t>Prog o:</a:t>
            </a:r>
            <a:endParaRPr b="1" sz="1250">
              <a:solidFill>
                <a:srgbClr val="5B5B5B"/>
              </a:solidFill>
              <a:latin typeface="Roboto"/>
              <a:ea typeface="Roboto"/>
              <a:cs typeface="Roboto"/>
              <a:sym typeface="Roboto"/>
            </a:endParaRPr>
          </a:p>
          <a:p>
            <a:pPr indent="-295275" lvl="0" marL="457200" rtl="0" algn="l">
              <a:lnSpc>
                <a:spcPct val="120000"/>
              </a:lnSpc>
              <a:spcBef>
                <a:spcPts val="0"/>
              </a:spcBef>
              <a:spcAft>
                <a:spcPts val="0"/>
              </a:spcAft>
              <a:buClr>
                <a:srgbClr val="5B5B5B"/>
              </a:buClr>
              <a:buSzPts val="1050"/>
              <a:buFont typeface="Roboto"/>
              <a:buChar char="➔"/>
            </a:pPr>
            <a:r>
              <a:rPr lang="en-US" sz="1050">
                <a:solidFill>
                  <a:srgbClr val="5B5B5B"/>
                </a:solidFill>
                <a:latin typeface="Roboto"/>
                <a:ea typeface="Roboto"/>
                <a:cs typeface="Roboto"/>
                <a:sym typeface="Roboto"/>
              </a:rPr>
              <a:t> </a:t>
            </a:r>
            <a:r>
              <a:rPr lang="en-US" sz="1250">
                <a:solidFill>
                  <a:srgbClr val="5B5B5B"/>
                </a:solidFill>
                <a:latin typeface="Roboto"/>
                <a:ea typeface="Roboto"/>
                <a:cs typeface="Roboto"/>
                <a:sym typeface="Roboto"/>
              </a:rPr>
              <a:t>Stores the hash digests of all model parameters θs.</a:t>
            </a:r>
            <a:endParaRPr sz="1250">
              <a:solidFill>
                <a:srgbClr val="5B5B5B"/>
              </a:solidFill>
              <a:latin typeface="Roboto"/>
              <a:ea typeface="Roboto"/>
              <a:cs typeface="Roboto"/>
              <a:sym typeface="Roboto"/>
            </a:endParaRPr>
          </a:p>
          <a:p>
            <a:pPr indent="-295275" lvl="0" marL="457200" rtl="0" algn="l">
              <a:lnSpc>
                <a:spcPct val="120000"/>
              </a:lnSpc>
              <a:spcBef>
                <a:spcPts val="0"/>
              </a:spcBef>
              <a:spcAft>
                <a:spcPts val="0"/>
              </a:spcAft>
              <a:buClr>
                <a:srgbClr val="5B5B5B"/>
              </a:buClr>
              <a:buSzPts val="1050"/>
              <a:buFont typeface="Roboto"/>
              <a:buChar char="➔"/>
            </a:pPr>
            <a:r>
              <a:rPr lang="en-US" sz="1050">
                <a:solidFill>
                  <a:srgbClr val="5B5B5B"/>
                </a:solidFill>
                <a:latin typeface="Roboto"/>
                <a:ea typeface="Roboto"/>
                <a:cs typeface="Roboto"/>
                <a:sym typeface="Roboto"/>
              </a:rPr>
              <a:t> </a:t>
            </a:r>
            <a:r>
              <a:rPr lang="en-US" sz="1250">
                <a:solidFill>
                  <a:srgbClr val="5B5B5B"/>
                </a:solidFill>
                <a:latin typeface="Roboto"/>
                <a:ea typeface="Roboto"/>
                <a:cs typeface="Roboto"/>
                <a:sym typeface="Roboto"/>
              </a:rPr>
              <a:t>Sends a commit message to the TEE when all training rounds finish.</a:t>
            </a:r>
            <a:endParaRPr sz="1250">
              <a:solidFill>
                <a:srgbClr val="5B5B5B"/>
              </a:solidFill>
              <a:latin typeface="Roboto"/>
              <a:ea typeface="Roboto"/>
              <a:cs typeface="Roboto"/>
              <a:sym typeface="Roboto"/>
            </a:endParaRPr>
          </a:p>
          <a:p>
            <a:pPr indent="-295275" lvl="0" marL="457200" rtl="0" algn="l">
              <a:lnSpc>
                <a:spcPct val="120000"/>
              </a:lnSpc>
              <a:spcBef>
                <a:spcPts val="0"/>
              </a:spcBef>
              <a:spcAft>
                <a:spcPts val="0"/>
              </a:spcAft>
              <a:buClr>
                <a:srgbClr val="5B5B5B"/>
              </a:buClr>
              <a:buSzPts val="1050"/>
              <a:buFont typeface="Roboto"/>
              <a:buChar char="●"/>
            </a:pPr>
            <a:r>
              <a:rPr b="1" lang="en-US" sz="1250">
                <a:solidFill>
                  <a:srgbClr val="5B5B5B"/>
                </a:solidFill>
                <a:latin typeface="Roboto"/>
                <a:ea typeface="Roboto"/>
                <a:cs typeface="Roboto"/>
                <a:sym typeface="Roboto"/>
              </a:rPr>
              <a:t>Prog i:</a:t>
            </a:r>
            <a:endParaRPr b="1" sz="1250">
              <a:solidFill>
                <a:srgbClr val="5B5B5B"/>
              </a:solidFill>
              <a:latin typeface="Roboto"/>
              <a:ea typeface="Roboto"/>
              <a:cs typeface="Roboto"/>
              <a:sym typeface="Roboto"/>
            </a:endParaRPr>
          </a:p>
          <a:p>
            <a:pPr indent="-295275" lvl="0" marL="457200" rtl="0" algn="l">
              <a:lnSpc>
                <a:spcPct val="120000"/>
              </a:lnSpc>
              <a:spcBef>
                <a:spcPts val="0"/>
              </a:spcBef>
              <a:spcAft>
                <a:spcPts val="0"/>
              </a:spcAft>
              <a:buClr>
                <a:srgbClr val="5B5B5B"/>
              </a:buClr>
              <a:buSzPts val="1050"/>
              <a:buFont typeface="Roboto"/>
              <a:buChar char="➔"/>
            </a:pPr>
            <a:r>
              <a:rPr lang="en-US" sz="1250">
                <a:solidFill>
                  <a:srgbClr val="5B5B5B"/>
                </a:solidFill>
                <a:latin typeface="Roboto"/>
                <a:ea typeface="Roboto"/>
                <a:cs typeface="Roboto"/>
                <a:sym typeface="Roboto"/>
              </a:rPr>
              <a:t> requests to check one random training round.</a:t>
            </a:r>
            <a:endParaRPr sz="1250">
              <a:solidFill>
                <a:srgbClr val="5B5B5B"/>
              </a:solidFill>
              <a:latin typeface="Roboto"/>
              <a:ea typeface="Roboto"/>
              <a:cs typeface="Roboto"/>
              <a:sym typeface="Roboto"/>
            </a:endParaRPr>
          </a:p>
          <a:p>
            <a:pPr indent="-307975" lvl="0" marL="457200" rtl="0" algn="l">
              <a:lnSpc>
                <a:spcPct val="120000"/>
              </a:lnSpc>
              <a:spcBef>
                <a:spcPts val="0"/>
              </a:spcBef>
              <a:spcAft>
                <a:spcPts val="0"/>
              </a:spcAft>
              <a:buClr>
                <a:srgbClr val="5B5B5B"/>
              </a:buClr>
              <a:buSzPts val="1250"/>
              <a:buFont typeface="Roboto"/>
              <a:buChar char="➔"/>
            </a:pPr>
            <a:r>
              <a:rPr lang="en-US" sz="1250">
                <a:solidFill>
                  <a:srgbClr val="5B5B5B"/>
                </a:solidFill>
                <a:latin typeface="Roboto"/>
                <a:ea typeface="Roboto"/>
                <a:cs typeface="Roboto"/>
                <a:sym typeface="Roboto"/>
              </a:rPr>
              <a:t> Prog i checks whether these parameters are consistent with the parameters of Prog o. </a:t>
            </a:r>
            <a:endParaRPr sz="1250">
              <a:solidFill>
                <a:srgbClr val="5B5B5B"/>
              </a:solidFill>
              <a:latin typeface="Roboto"/>
              <a:ea typeface="Roboto"/>
              <a:cs typeface="Roboto"/>
              <a:sym typeface="Roboto"/>
            </a:endParaRPr>
          </a:p>
          <a:p>
            <a:pPr indent="-307975" lvl="0" marL="457200" rtl="0" algn="l">
              <a:lnSpc>
                <a:spcPct val="120000"/>
              </a:lnSpc>
              <a:spcBef>
                <a:spcPts val="0"/>
              </a:spcBef>
              <a:spcAft>
                <a:spcPts val="0"/>
              </a:spcAft>
              <a:buClr>
                <a:srgbClr val="5B5B5B"/>
              </a:buClr>
              <a:buSzPts val="1250"/>
              <a:buFont typeface="Roboto"/>
              <a:buChar char="●"/>
            </a:pPr>
            <a:r>
              <a:rPr lang="en-US" sz="1250">
                <a:solidFill>
                  <a:srgbClr val="5B5B5B"/>
                </a:solidFill>
                <a:latin typeface="Roboto"/>
                <a:ea typeface="Roboto"/>
                <a:cs typeface="Roboto"/>
                <a:sym typeface="Roboto"/>
              </a:rPr>
              <a:t>The latest global model is updated as:</a:t>
            </a:r>
            <a:endParaRPr sz="1250">
              <a:solidFill>
                <a:srgbClr val="5B5B5B"/>
              </a:solidFill>
              <a:latin typeface="Roboto"/>
              <a:ea typeface="Roboto"/>
              <a:cs typeface="Roboto"/>
              <a:sym typeface="Roboto"/>
            </a:endParaRPr>
          </a:p>
          <a:p>
            <a:pPr indent="0" lvl="0" marL="914400" rtl="0" algn="l">
              <a:lnSpc>
                <a:spcPct val="120000"/>
              </a:lnSpc>
              <a:spcBef>
                <a:spcPts val="0"/>
              </a:spcBef>
              <a:spcAft>
                <a:spcPts val="0"/>
              </a:spcAft>
              <a:buNone/>
            </a:pPr>
            <a:r>
              <a:t/>
            </a:r>
            <a:endParaRPr sz="1250">
              <a:solidFill>
                <a:srgbClr val="5B5B5B"/>
              </a:solidFill>
              <a:latin typeface="Roboto"/>
              <a:ea typeface="Roboto"/>
              <a:cs typeface="Roboto"/>
              <a:sym typeface="Roboto"/>
            </a:endParaRPr>
          </a:p>
          <a:p>
            <a:pPr indent="0" lvl="0" marL="457200" marR="0" rtl="0" algn="l">
              <a:lnSpc>
                <a:spcPct val="120000"/>
              </a:lnSpc>
              <a:spcBef>
                <a:spcPts val="0"/>
              </a:spcBef>
              <a:spcAft>
                <a:spcPts val="0"/>
              </a:spcAft>
              <a:buNone/>
            </a:pPr>
            <a:r>
              <a:rPr lang="en-US" sz="1050">
                <a:solidFill>
                  <a:srgbClr val="5B5B5B"/>
                </a:solidFill>
                <a:latin typeface="Roboto"/>
                <a:ea typeface="Roboto"/>
                <a:cs typeface="Roboto"/>
                <a:sym typeface="Roboto"/>
              </a:rPr>
              <a:t>   </a:t>
            </a:r>
            <a:endParaRPr sz="1050">
              <a:solidFill>
                <a:srgbClr val="5B5B5B"/>
              </a:solidFill>
              <a:latin typeface="Roboto"/>
              <a:ea typeface="Roboto"/>
              <a:cs typeface="Roboto"/>
              <a:sym typeface="Roboto"/>
            </a:endParaRPr>
          </a:p>
        </p:txBody>
      </p:sp>
      <p:pic>
        <p:nvPicPr>
          <p:cNvPr id="485" name="Google Shape;485;gee7240c803_0_31"/>
          <p:cNvPicPr preferRelativeResize="0"/>
          <p:nvPr/>
        </p:nvPicPr>
        <p:blipFill>
          <a:blip r:embed="rId3">
            <a:alphaModFix/>
          </a:blip>
          <a:stretch>
            <a:fillRect/>
          </a:stretch>
        </p:blipFill>
        <p:spPr>
          <a:xfrm>
            <a:off x="387750" y="4337900"/>
            <a:ext cx="4502174" cy="80560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1023e1ba382_0_19"/>
          <p:cNvSpPr txBox="1"/>
          <p:nvPr>
            <p:ph type="title"/>
          </p:nvPr>
        </p:nvSpPr>
        <p:spPr>
          <a:xfrm>
            <a:off x="387819" y="282611"/>
            <a:ext cx="8368500" cy="409500"/>
          </a:xfrm>
          <a:prstGeom prst="rect">
            <a:avLst/>
          </a:prstGeom>
          <a:noFill/>
          <a:ln>
            <a:noFill/>
          </a:ln>
        </p:spPr>
        <p:txBody>
          <a:bodyPr anchorCtr="0" anchor="ctr" bIns="0" lIns="0" spcFirstLastPara="1" rIns="0" wrap="square" tIns="0">
            <a:normAutofit fontScale="90000"/>
          </a:bodyPr>
          <a:lstStyle/>
          <a:p>
            <a:pPr indent="0" lvl="0" marL="0" rtl="0" algn="l">
              <a:lnSpc>
                <a:spcPct val="100000"/>
              </a:lnSpc>
              <a:spcBef>
                <a:spcPts val="0"/>
              </a:spcBef>
              <a:spcAft>
                <a:spcPts val="0"/>
              </a:spcAft>
              <a:buClr>
                <a:srgbClr val="5B5B5B"/>
              </a:buClr>
              <a:buSzPct val="100000"/>
              <a:buFont typeface="Roboto"/>
              <a:buNone/>
            </a:pPr>
            <a:r>
              <a:rPr b="1" lang="en-US"/>
              <a:t>Binary Tree to store hash values of model parameters</a:t>
            </a:r>
            <a:endParaRPr b="1"/>
          </a:p>
        </p:txBody>
      </p:sp>
      <p:sp>
        <p:nvSpPr>
          <p:cNvPr id="491" name="Google Shape;491;g1023e1ba382_0_19"/>
          <p:cNvSpPr/>
          <p:nvPr/>
        </p:nvSpPr>
        <p:spPr>
          <a:xfrm>
            <a:off x="2305275" y="892375"/>
            <a:ext cx="644400" cy="59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1023e1ba382_0_19"/>
          <p:cNvSpPr/>
          <p:nvPr/>
        </p:nvSpPr>
        <p:spPr>
          <a:xfrm>
            <a:off x="3187625" y="2199950"/>
            <a:ext cx="644400" cy="59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1023e1ba382_0_19"/>
          <p:cNvSpPr/>
          <p:nvPr/>
        </p:nvSpPr>
        <p:spPr>
          <a:xfrm>
            <a:off x="1360475" y="2274300"/>
            <a:ext cx="644400" cy="59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1023e1ba382_0_19"/>
          <p:cNvSpPr/>
          <p:nvPr/>
        </p:nvSpPr>
        <p:spPr>
          <a:xfrm>
            <a:off x="2737675" y="3584200"/>
            <a:ext cx="644400" cy="59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1023e1ba382_0_19"/>
          <p:cNvSpPr/>
          <p:nvPr/>
        </p:nvSpPr>
        <p:spPr>
          <a:xfrm>
            <a:off x="3808975" y="3632950"/>
            <a:ext cx="644400" cy="59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g1023e1ba382_0_19"/>
          <p:cNvSpPr/>
          <p:nvPr/>
        </p:nvSpPr>
        <p:spPr>
          <a:xfrm>
            <a:off x="1726875" y="3584200"/>
            <a:ext cx="644400" cy="59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1023e1ba382_0_19"/>
          <p:cNvSpPr/>
          <p:nvPr/>
        </p:nvSpPr>
        <p:spPr>
          <a:xfrm>
            <a:off x="716075" y="3584200"/>
            <a:ext cx="644400" cy="59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8" name="Google Shape;498;g1023e1ba382_0_19"/>
          <p:cNvCxnSpPr>
            <a:stCxn id="491" idx="5"/>
            <a:endCxn id="492" idx="1"/>
          </p:cNvCxnSpPr>
          <p:nvPr/>
        </p:nvCxnSpPr>
        <p:spPr>
          <a:xfrm>
            <a:off x="2855305" y="1400154"/>
            <a:ext cx="426600" cy="8868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g1023e1ba382_0_19"/>
          <p:cNvCxnSpPr/>
          <p:nvPr/>
        </p:nvCxnSpPr>
        <p:spPr>
          <a:xfrm>
            <a:off x="3644967" y="2746154"/>
            <a:ext cx="426600" cy="886800"/>
          </a:xfrm>
          <a:prstGeom prst="straightConnector1">
            <a:avLst/>
          </a:prstGeom>
          <a:noFill/>
          <a:ln cap="flat" cmpd="sng" w="9525">
            <a:solidFill>
              <a:schemeClr val="dk2"/>
            </a:solidFill>
            <a:prstDash val="solid"/>
            <a:round/>
            <a:headEnd len="med" w="med" type="none"/>
            <a:tailEnd len="med" w="med" type="none"/>
          </a:ln>
        </p:spPr>
      </p:cxnSp>
      <p:grpSp>
        <p:nvGrpSpPr>
          <p:cNvPr id="500" name="Google Shape;500;g1023e1ba382_0_19"/>
          <p:cNvGrpSpPr/>
          <p:nvPr/>
        </p:nvGrpSpPr>
        <p:grpSpPr>
          <a:xfrm>
            <a:off x="5345256" y="1066780"/>
            <a:ext cx="3277580" cy="3271756"/>
            <a:chOff x="5197476" y="919163"/>
            <a:chExt cx="3573462" cy="3567113"/>
          </a:xfrm>
        </p:grpSpPr>
        <p:sp>
          <p:nvSpPr>
            <p:cNvPr id="501" name="Google Shape;501;g1023e1ba382_0_19"/>
            <p:cNvSpPr/>
            <p:nvPr/>
          </p:nvSpPr>
          <p:spPr>
            <a:xfrm>
              <a:off x="5197476" y="919163"/>
              <a:ext cx="2974976" cy="3567113"/>
            </a:xfrm>
            <a:custGeom>
              <a:rect b="b" l="l" r="r" t="t"/>
              <a:pathLst>
                <a:path extrusionOk="0" h="2050" w="1709">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2" name="Google Shape;502;g1023e1ba382_0_19"/>
            <p:cNvSpPr/>
            <p:nvPr/>
          </p:nvSpPr>
          <p:spPr>
            <a:xfrm>
              <a:off x="5745163" y="1268413"/>
              <a:ext cx="652462" cy="757238"/>
            </a:xfrm>
            <a:custGeom>
              <a:rect b="b" l="l" r="r" t="t"/>
              <a:pathLst>
                <a:path extrusionOk="0" h="435" w="37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3" name="Google Shape;503;g1023e1ba382_0_19"/>
            <p:cNvSpPr/>
            <p:nvPr/>
          </p:nvSpPr>
          <p:spPr>
            <a:xfrm>
              <a:off x="5680075" y="2111376"/>
              <a:ext cx="119100" cy="117600"/>
            </a:xfrm>
            <a:prstGeom prst="ellipse">
              <a:avLst/>
            </a:pr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4" name="Google Shape;504;g1023e1ba382_0_19"/>
            <p:cNvSpPr/>
            <p:nvPr/>
          </p:nvSpPr>
          <p:spPr>
            <a:xfrm>
              <a:off x="6805613" y="1338263"/>
              <a:ext cx="1552575" cy="2374899"/>
            </a:xfrm>
            <a:custGeom>
              <a:rect b="b" l="l" r="r" t="t"/>
              <a:pathLst>
                <a:path extrusionOk="0" h="1365" w="892">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5" name="Google Shape;505;g1023e1ba382_0_19"/>
            <p:cNvSpPr/>
            <p:nvPr/>
          </p:nvSpPr>
          <p:spPr>
            <a:xfrm>
              <a:off x="8472488" y="2051051"/>
              <a:ext cx="298450" cy="119063"/>
            </a:xfrm>
            <a:custGeom>
              <a:rect b="b" l="l" r="r" t="t"/>
              <a:pathLst>
                <a:path extrusionOk="0" h="68" w="171">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6" name="Google Shape;506;g1023e1ba382_0_19"/>
            <p:cNvSpPr/>
            <p:nvPr/>
          </p:nvSpPr>
          <p:spPr>
            <a:xfrm>
              <a:off x="8191500" y="1249363"/>
              <a:ext cx="252412" cy="249238"/>
            </a:xfrm>
            <a:custGeom>
              <a:rect b="b" l="l" r="r" t="t"/>
              <a:pathLst>
                <a:path extrusionOk="0" h="143" w="145">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7" name="Google Shape;507;g1023e1ba382_0_19"/>
            <p:cNvSpPr/>
            <p:nvPr/>
          </p:nvSpPr>
          <p:spPr>
            <a:xfrm>
              <a:off x="7523163" y="922338"/>
              <a:ext cx="117475" cy="298450"/>
            </a:xfrm>
            <a:custGeom>
              <a:rect b="b" l="l" r="r" t="t"/>
              <a:pathLst>
                <a:path extrusionOk="0" h="171" w="68">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8" name="Google Shape;508;g1023e1ba382_0_19"/>
            <p:cNvSpPr/>
            <p:nvPr/>
          </p:nvSpPr>
          <p:spPr>
            <a:xfrm>
              <a:off x="6719888" y="1249363"/>
              <a:ext cx="249237" cy="249238"/>
            </a:xfrm>
            <a:custGeom>
              <a:rect b="b" l="l" r="r" t="t"/>
              <a:pathLst>
                <a:path extrusionOk="0" h="143" w="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09" name="Google Shape;509;g1023e1ba382_0_19"/>
            <p:cNvSpPr/>
            <p:nvPr/>
          </p:nvSpPr>
          <p:spPr>
            <a:xfrm>
              <a:off x="6394450" y="2051051"/>
              <a:ext cx="295275" cy="119063"/>
            </a:xfrm>
            <a:custGeom>
              <a:rect b="b" l="l" r="r" t="t"/>
              <a:pathLst>
                <a:path extrusionOk="0" h="68" w="170">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solidFill>
              <a:srgbClr val="F2F2F2">
                <a:alpha val="494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grpSp>
        <p:nvGrpSpPr>
          <p:cNvPr id="510" name="Google Shape;510;g1023e1ba382_0_19"/>
          <p:cNvGrpSpPr/>
          <p:nvPr/>
        </p:nvGrpSpPr>
        <p:grpSpPr>
          <a:xfrm>
            <a:off x="5891070" y="1611644"/>
            <a:ext cx="2185887" cy="2182003"/>
            <a:chOff x="5197476" y="919163"/>
            <a:chExt cx="3573462" cy="3567113"/>
          </a:xfrm>
        </p:grpSpPr>
        <p:sp>
          <p:nvSpPr>
            <p:cNvPr id="511" name="Google Shape;511;g1023e1ba382_0_19"/>
            <p:cNvSpPr/>
            <p:nvPr/>
          </p:nvSpPr>
          <p:spPr>
            <a:xfrm>
              <a:off x="5197476" y="919163"/>
              <a:ext cx="2974976" cy="3567113"/>
            </a:xfrm>
            <a:custGeom>
              <a:rect b="b" l="l" r="r" t="t"/>
              <a:pathLst>
                <a:path extrusionOk="0" h="2050" w="1709">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2" name="Google Shape;512;g1023e1ba382_0_19"/>
            <p:cNvSpPr/>
            <p:nvPr/>
          </p:nvSpPr>
          <p:spPr>
            <a:xfrm>
              <a:off x="5745163" y="1268413"/>
              <a:ext cx="652462" cy="757238"/>
            </a:xfrm>
            <a:custGeom>
              <a:rect b="b" l="l" r="r" t="t"/>
              <a:pathLst>
                <a:path extrusionOk="0" h="435" w="37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3" name="Google Shape;513;g1023e1ba382_0_19"/>
            <p:cNvSpPr/>
            <p:nvPr/>
          </p:nvSpPr>
          <p:spPr>
            <a:xfrm>
              <a:off x="5680075" y="2111376"/>
              <a:ext cx="119100" cy="11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4" name="Google Shape;514;g1023e1ba382_0_19"/>
            <p:cNvSpPr/>
            <p:nvPr/>
          </p:nvSpPr>
          <p:spPr>
            <a:xfrm>
              <a:off x="6805613" y="1338263"/>
              <a:ext cx="1552575" cy="2374899"/>
            </a:xfrm>
            <a:custGeom>
              <a:rect b="b" l="l" r="r" t="t"/>
              <a:pathLst>
                <a:path extrusionOk="0" h="1365" w="892">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5" name="Google Shape;515;g1023e1ba382_0_19"/>
            <p:cNvSpPr/>
            <p:nvPr/>
          </p:nvSpPr>
          <p:spPr>
            <a:xfrm>
              <a:off x="8472488" y="2051051"/>
              <a:ext cx="298450" cy="119063"/>
            </a:xfrm>
            <a:custGeom>
              <a:rect b="b" l="l" r="r" t="t"/>
              <a:pathLst>
                <a:path extrusionOk="0" h="68" w="171">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6" name="Google Shape;516;g1023e1ba382_0_19"/>
            <p:cNvSpPr/>
            <p:nvPr/>
          </p:nvSpPr>
          <p:spPr>
            <a:xfrm>
              <a:off x="8191500" y="1249363"/>
              <a:ext cx="252412" cy="249238"/>
            </a:xfrm>
            <a:custGeom>
              <a:rect b="b" l="l" r="r" t="t"/>
              <a:pathLst>
                <a:path extrusionOk="0" h="143" w="145">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7" name="Google Shape;517;g1023e1ba382_0_19"/>
            <p:cNvSpPr/>
            <p:nvPr/>
          </p:nvSpPr>
          <p:spPr>
            <a:xfrm>
              <a:off x="7523163" y="922338"/>
              <a:ext cx="117475" cy="298450"/>
            </a:xfrm>
            <a:custGeom>
              <a:rect b="b" l="l" r="r" t="t"/>
              <a:pathLst>
                <a:path extrusionOk="0" h="171" w="68">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8" name="Google Shape;518;g1023e1ba382_0_19"/>
            <p:cNvSpPr/>
            <p:nvPr/>
          </p:nvSpPr>
          <p:spPr>
            <a:xfrm>
              <a:off x="6719888" y="1249363"/>
              <a:ext cx="249237" cy="249238"/>
            </a:xfrm>
            <a:custGeom>
              <a:rect b="b" l="l" r="r" t="t"/>
              <a:pathLst>
                <a:path extrusionOk="0" h="143" w="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519" name="Google Shape;519;g1023e1ba382_0_19"/>
            <p:cNvSpPr/>
            <p:nvPr/>
          </p:nvSpPr>
          <p:spPr>
            <a:xfrm>
              <a:off x="6394450" y="2051051"/>
              <a:ext cx="295275" cy="119063"/>
            </a:xfrm>
            <a:custGeom>
              <a:rect b="b" l="l" r="r" t="t"/>
              <a:pathLst>
                <a:path extrusionOk="0" h="68" w="170">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cxnSp>
        <p:nvCxnSpPr>
          <p:cNvPr id="520" name="Google Shape;520;g1023e1ba382_0_19"/>
          <p:cNvCxnSpPr>
            <a:stCxn id="493" idx="5"/>
            <a:endCxn id="496" idx="0"/>
          </p:cNvCxnSpPr>
          <p:nvPr/>
        </p:nvCxnSpPr>
        <p:spPr>
          <a:xfrm>
            <a:off x="1910505" y="2782079"/>
            <a:ext cx="138600" cy="802200"/>
          </a:xfrm>
          <a:prstGeom prst="straightConnector1">
            <a:avLst/>
          </a:prstGeom>
          <a:noFill/>
          <a:ln cap="flat" cmpd="sng" w="9525">
            <a:solidFill>
              <a:schemeClr val="dk2"/>
            </a:solidFill>
            <a:prstDash val="solid"/>
            <a:round/>
            <a:headEnd len="med" w="med" type="none"/>
            <a:tailEnd len="med" w="med" type="none"/>
          </a:ln>
        </p:spPr>
      </p:cxnSp>
      <p:cxnSp>
        <p:nvCxnSpPr>
          <p:cNvPr id="521" name="Google Shape;521;g1023e1ba382_0_19"/>
          <p:cNvCxnSpPr>
            <a:stCxn id="493" idx="3"/>
            <a:endCxn id="497" idx="0"/>
          </p:cNvCxnSpPr>
          <p:nvPr/>
        </p:nvCxnSpPr>
        <p:spPr>
          <a:xfrm flipH="1">
            <a:off x="1038145" y="2782079"/>
            <a:ext cx="416700" cy="802200"/>
          </a:xfrm>
          <a:prstGeom prst="straightConnector1">
            <a:avLst/>
          </a:prstGeom>
          <a:noFill/>
          <a:ln cap="flat" cmpd="sng" w="9525">
            <a:solidFill>
              <a:schemeClr val="dk2"/>
            </a:solidFill>
            <a:prstDash val="solid"/>
            <a:round/>
            <a:headEnd len="med" w="med" type="none"/>
            <a:tailEnd len="med" w="med" type="none"/>
          </a:ln>
        </p:spPr>
      </p:cxnSp>
      <p:cxnSp>
        <p:nvCxnSpPr>
          <p:cNvPr id="522" name="Google Shape;522;g1023e1ba382_0_19"/>
          <p:cNvCxnSpPr>
            <a:endCxn id="494" idx="0"/>
          </p:cNvCxnSpPr>
          <p:nvPr/>
        </p:nvCxnSpPr>
        <p:spPr>
          <a:xfrm flipH="1">
            <a:off x="3059875" y="2794900"/>
            <a:ext cx="388800" cy="789300"/>
          </a:xfrm>
          <a:prstGeom prst="straightConnector1">
            <a:avLst/>
          </a:prstGeom>
          <a:noFill/>
          <a:ln cap="flat" cmpd="sng" w="9525">
            <a:solidFill>
              <a:schemeClr val="dk2"/>
            </a:solidFill>
            <a:prstDash val="solid"/>
            <a:round/>
            <a:headEnd len="med" w="med" type="none"/>
            <a:tailEnd len="med" w="med" type="none"/>
          </a:ln>
        </p:spPr>
      </p:cxnSp>
      <p:cxnSp>
        <p:nvCxnSpPr>
          <p:cNvPr id="523" name="Google Shape;523;g1023e1ba382_0_19"/>
          <p:cNvCxnSpPr>
            <a:stCxn id="491" idx="3"/>
            <a:endCxn id="493" idx="7"/>
          </p:cNvCxnSpPr>
          <p:nvPr/>
        </p:nvCxnSpPr>
        <p:spPr>
          <a:xfrm flipH="1">
            <a:off x="1910645" y="1400154"/>
            <a:ext cx="489000" cy="961200"/>
          </a:xfrm>
          <a:prstGeom prst="straightConnector1">
            <a:avLst/>
          </a:prstGeom>
          <a:noFill/>
          <a:ln cap="flat" cmpd="sng" w="9525">
            <a:solidFill>
              <a:schemeClr val="dk2"/>
            </a:solidFill>
            <a:prstDash val="solid"/>
            <a:round/>
            <a:headEnd len="med" w="med" type="none"/>
            <a:tailEnd len="med" w="med" type="none"/>
          </a:ln>
        </p:spPr>
      </p:cxnSp>
      <p:sp>
        <p:nvSpPr>
          <p:cNvPr id="524" name="Google Shape;524;g1023e1ba382_0_19"/>
          <p:cNvSpPr txBox="1"/>
          <p:nvPr/>
        </p:nvSpPr>
        <p:spPr>
          <a:xfrm>
            <a:off x="2305275" y="966625"/>
            <a:ext cx="824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t>Root</a:t>
            </a:r>
            <a:endParaRPr b="1" sz="1700"/>
          </a:p>
        </p:txBody>
      </p:sp>
      <p:sp>
        <p:nvSpPr>
          <p:cNvPr id="525" name="Google Shape;525;g1023e1ba382_0_19"/>
          <p:cNvSpPr txBox="1"/>
          <p:nvPr/>
        </p:nvSpPr>
        <p:spPr>
          <a:xfrm>
            <a:off x="3763975" y="3707200"/>
            <a:ext cx="824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t>Leaf</a:t>
            </a:r>
            <a:endParaRPr b="1" sz="1700"/>
          </a:p>
        </p:txBody>
      </p:sp>
      <p:sp>
        <p:nvSpPr>
          <p:cNvPr id="526" name="Google Shape;526;g1023e1ba382_0_19"/>
          <p:cNvSpPr txBox="1"/>
          <p:nvPr/>
        </p:nvSpPr>
        <p:spPr>
          <a:xfrm>
            <a:off x="2722925" y="3658450"/>
            <a:ext cx="824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t>Leaf</a:t>
            </a:r>
            <a:endParaRPr b="1" sz="1700"/>
          </a:p>
        </p:txBody>
      </p:sp>
      <p:sp>
        <p:nvSpPr>
          <p:cNvPr id="527" name="Google Shape;527;g1023e1ba382_0_19"/>
          <p:cNvSpPr txBox="1"/>
          <p:nvPr/>
        </p:nvSpPr>
        <p:spPr>
          <a:xfrm>
            <a:off x="1726875" y="3658450"/>
            <a:ext cx="824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t>Leaf</a:t>
            </a:r>
            <a:endParaRPr b="1" sz="1700"/>
          </a:p>
        </p:txBody>
      </p:sp>
      <p:sp>
        <p:nvSpPr>
          <p:cNvPr id="528" name="Google Shape;528;g1023e1ba382_0_19"/>
          <p:cNvSpPr txBox="1"/>
          <p:nvPr/>
        </p:nvSpPr>
        <p:spPr>
          <a:xfrm>
            <a:off x="716075" y="3658450"/>
            <a:ext cx="824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t>Leaf</a:t>
            </a:r>
            <a:endParaRPr b="1" sz="1700"/>
          </a:p>
        </p:txBody>
      </p:sp>
      <p:sp>
        <p:nvSpPr>
          <p:cNvPr id="529" name="Google Shape;529;g1023e1ba382_0_19"/>
          <p:cNvSpPr/>
          <p:nvPr/>
        </p:nvSpPr>
        <p:spPr>
          <a:xfrm flipH="1" rot="10800000">
            <a:off x="2211275" y="983725"/>
            <a:ext cx="1433700" cy="124800"/>
          </a:xfrm>
          <a:prstGeom prst="arc">
            <a:avLst>
              <a:gd fmla="val 16200000" name="adj1"/>
              <a:gd fmla="val 21249498"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1023e1ba382_0_19"/>
          <p:cNvSpPr txBox="1"/>
          <p:nvPr/>
        </p:nvSpPr>
        <p:spPr>
          <a:xfrm>
            <a:off x="3382075" y="88740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Sends the info to Prog i for comparison</a:t>
            </a:r>
            <a:endParaRPr/>
          </a:p>
        </p:txBody>
      </p:sp>
      <p:cxnSp>
        <p:nvCxnSpPr>
          <p:cNvPr id="531" name="Google Shape;531;g1023e1ba382_0_19"/>
          <p:cNvCxnSpPr/>
          <p:nvPr/>
        </p:nvCxnSpPr>
        <p:spPr>
          <a:xfrm>
            <a:off x="931800" y="2199950"/>
            <a:ext cx="523200" cy="130500"/>
          </a:xfrm>
          <a:prstGeom prst="straightConnector1">
            <a:avLst/>
          </a:prstGeom>
          <a:noFill/>
          <a:ln cap="flat" cmpd="sng" w="9525">
            <a:solidFill>
              <a:schemeClr val="dk2"/>
            </a:solidFill>
            <a:prstDash val="solid"/>
            <a:round/>
            <a:headEnd len="med" w="med" type="none"/>
            <a:tailEnd len="med" w="med" type="none"/>
          </a:ln>
        </p:spPr>
      </p:cxnSp>
      <p:sp>
        <p:nvSpPr>
          <p:cNvPr id="532" name="Google Shape;532;g1023e1ba382_0_19"/>
          <p:cNvSpPr txBox="1"/>
          <p:nvPr/>
        </p:nvSpPr>
        <p:spPr>
          <a:xfrm rot="-1321111">
            <a:off x="-317483" y="968905"/>
            <a:ext cx="7027356" cy="40026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Concatenation of its children</a:t>
            </a:r>
            <a:endParaRPr/>
          </a:p>
        </p:txBody>
      </p:sp>
      <p:sp>
        <p:nvSpPr>
          <p:cNvPr id="533" name="Google Shape;533;g1023e1ba382_0_19"/>
          <p:cNvSpPr txBox="1"/>
          <p:nvPr/>
        </p:nvSpPr>
        <p:spPr>
          <a:xfrm>
            <a:off x="4805025" y="3827650"/>
            <a:ext cx="40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Hash Values of model parameters</a:t>
            </a:r>
            <a:endParaRPr/>
          </a:p>
        </p:txBody>
      </p:sp>
      <p:cxnSp>
        <p:nvCxnSpPr>
          <p:cNvPr id="534" name="Google Shape;534;g1023e1ba382_0_19"/>
          <p:cNvCxnSpPr>
            <a:endCxn id="533" idx="1"/>
          </p:cNvCxnSpPr>
          <p:nvPr/>
        </p:nvCxnSpPr>
        <p:spPr>
          <a:xfrm>
            <a:off x="4453425" y="3917950"/>
            <a:ext cx="351600" cy="109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pic>
        <p:nvPicPr>
          <p:cNvPr id="540" name="Google Shape;540;gee7240c803_0_60"/>
          <p:cNvPicPr preferRelativeResize="0"/>
          <p:nvPr/>
        </p:nvPicPr>
        <p:blipFill>
          <a:blip r:embed="rId3">
            <a:alphaModFix/>
          </a:blip>
          <a:stretch>
            <a:fillRect/>
          </a:stretch>
        </p:blipFill>
        <p:spPr>
          <a:xfrm>
            <a:off x="1214600" y="0"/>
            <a:ext cx="6467124"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1023e1ba382_0_81"/>
          <p:cNvSpPr txBox="1"/>
          <p:nvPr>
            <p:ph type="title"/>
          </p:nvPr>
        </p:nvSpPr>
        <p:spPr>
          <a:xfrm>
            <a:off x="387744" y="93936"/>
            <a:ext cx="8368500" cy="409500"/>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Clr>
                <a:srgbClr val="5B5B5B"/>
              </a:buClr>
              <a:buSzPts val="2800"/>
              <a:buFont typeface="Roboto"/>
              <a:buNone/>
            </a:pPr>
            <a:r>
              <a:rPr b="1" lang="en-US" sz="2355"/>
              <a:t>2. Assigning Penalty to an Organization </a:t>
            </a:r>
            <a:endParaRPr b="1" sz="2355"/>
          </a:p>
        </p:txBody>
      </p:sp>
      <p:grpSp>
        <p:nvGrpSpPr>
          <p:cNvPr id="546" name="Google Shape;546;g1023e1ba382_0_81"/>
          <p:cNvGrpSpPr/>
          <p:nvPr/>
        </p:nvGrpSpPr>
        <p:grpSpPr>
          <a:xfrm>
            <a:off x="5415284" y="1169649"/>
            <a:ext cx="3271512" cy="3271512"/>
            <a:chOff x="-1687513" y="3627438"/>
            <a:chExt cx="1303339" cy="1303339"/>
          </a:xfrm>
        </p:grpSpPr>
        <p:sp>
          <p:nvSpPr>
            <p:cNvPr id="547" name="Google Shape;547;g1023e1ba382_0_81"/>
            <p:cNvSpPr/>
            <p:nvPr/>
          </p:nvSpPr>
          <p:spPr>
            <a:xfrm>
              <a:off x="-1687513" y="3627438"/>
              <a:ext cx="1303339" cy="1303339"/>
            </a:xfrm>
            <a:custGeom>
              <a:rect b="b" l="l" r="r" t="t"/>
              <a:pathLst>
                <a:path extrusionOk="0" h="1920" w="1920">
                  <a:moveTo>
                    <a:pt x="1892" y="800"/>
                  </a:moveTo>
                  <a:cubicBezTo>
                    <a:pt x="1790" y="787"/>
                    <a:pt x="1790" y="787"/>
                    <a:pt x="1790" y="787"/>
                  </a:cubicBezTo>
                  <a:cubicBezTo>
                    <a:pt x="1767" y="735"/>
                    <a:pt x="1736" y="688"/>
                    <a:pt x="1696" y="647"/>
                  </a:cubicBezTo>
                  <a:cubicBezTo>
                    <a:pt x="1680" y="608"/>
                    <a:pt x="1660" y="571"/>
                    <a:pt x="1638" y="535"/>
                  </a:cubicBezTo>
                  <a:cubicBezTo>
                    <a:pt x="1732" y="414"/>
                    <a:pt x="1732" y="414"/>
                    <a:pt x="1732" y="414"/>
                  </a:cubicBezTo>
                  <a:cubicBezTo>
                    <a:pt x="1742" y="401"/>
                    <a:pt x="1740" y="383"/>
                    <a:pt x="1729" y="372"/>
                  </a:cubicBezTo>
                  <a:cubicBezTo>
                    <a:pt x="1548" y="191"/>
                    <a:pt x="1548" y="191"/>
                    <a:pt x="1548" y="191"/>
                  </a:cubicBezTo>
                  <a:cubicBezTo>
                    <a:pt x="1537" y="179"/>
                    <a:pt x="1519" y="178"/>
                    <a:pt x="1506" y="188"/>
                  </a:cubicBezTo>
                  <a:cubicBezTo>
                    <a:pt x="1385" y="282"/>
                    <a:pt x="1385" y="282"/>
                    <a:pt x="1385" y="282"/>
                  </a:cubicBezTo>
                  <a:cubicBezTo>
                    <a:pt x="1309" y="234"/>
                    <a:pt x="1226" y="200"/>
                    <a:pt x="1139" y="180"/>
                  </a:cubicBezTo>
                  <a:cubicBezTo>
                    <a:pt x="1120" y="28"/>
                    <a:pt x="1120" y="28"/>
                    <a:pt x="1120" y="28"/>
                  </a:cubicBezTo>
                  <a:cubicBezTo>
                    <a:pt x="1118" y="12"/>
                    <a:pt x="1104" y="0"/>
                    <a:pt x="1088" y="0"/>
                  </a:cubicBezTo>
                  <a:cubicBezTo>
                    <a:pt x="832" y="0"/>
                    <a:pt x="832" y="0"/>
                    <a:pt x="832" y="0"/>
                  </a:cubicBezTo>
                  <a:cubicBezTo>
                    <a:pt x="816" y="0"/>
                    <a:pt x="802" y="12"/>
                    <a:pt x="800" y="28"/>
                  </a:cubicBezTo>
                  <a:cubicBezTo>
                    <a:pt x="781" y="180"/>
                    <a:pt x="781" y="180"/>
                    <a:pt x="781" y="180"/>
                  </a:cubicBezTo>
                  <a:cubicBezTo>
                    <a:pt x="694" y="200"/>
                    <a:pt x="611" y="234"/>
                    <a:pt x="535" y="282"/>
                  </a:cubicBezTo>
                  <a:cubicBezTo>
                    <a:pt x="414" y="188"/>
                    <a:pt x="414" y="188"/>
                    <a:pt x="414" y="188"/>
                  </a:cubicBezTo>
                  <a:cubicBezTo>
                    <a:pt x="401" y="178"/>
                    <a:pt x="383" y="179"/>
                    <a:pt x="372" y="191"/>
                  </a:cubicBezTo>
                  <a:cubicBezTo>
                    <a:pt x="191" y="372"/>
                    <a:pt x="191" y="372"/>
                    <a:pt x="191" y="372"/>
                  </a:cubicBezTo>
                  <a:cubicBezTo>
                    <a:pt x="179" y="383"/>
                    <a:pt x="178" y="401"/>
                    <a:pt x="188" y="414"/>
                  </a:cubicBezTo>
                  <a:cubicBezTo>
                    <a:pt x="282" y="535"/>
                    <a:pt x="282" y="535"/>
                    <a:pt x="282" y="535"/>
                  </a:cubicBezTo>
                  <a:cubicBezTo>
                    <a:pt x="234" y="611"/>
                    <a:pt x="200" y="694"/>
                    <a:pt x="180" y="781"/>
                  </a:cubicBezTo>
                  <a:cubicBezTo>
                    <a:pt x="28" y="800"/>
                    <a:pt x="28" y="800"/>
                    <a:pt x="28" y="800"/>
                  </a:cubicBezTo>
                  <a:cubicBezTo>
                    <a:pt x="12" y="802"/>
                    <a:pt x="0" y="816"/>
                    <a:pt x="0" y="832"/>
                  </a:cubicBezTo>
                  <a:cubicBezTo>
                    <a:pt x="0" y="1088"/>
                    <a:pt x="0" y="1088"/>
                    <a:pt x="0" y="1088"/>
                  </a:cubicBezTo>
                  <a:cubicBezTo>
                    <a:pt x="0" y="1104"/>
                    <a:pt x="12" y="1118"/>
                    <a:pt x="28" y="1120"/>
                  </a:cubicBezTo>
                  <a:cubicBezTo>
                    <a:pt x="180" y="1139"/>
                    <a:pt x="180" y="1139"/>
                    <a:pt x="180" y="1139"/>
                  </a:cubicBezTo>
                  <a:cubicBezTo>
                    <a:pt x="200" y="1226"/>
                    <a:pt x="234" y="1309"/>
                    <a:pt x="282" y="1385"/>
                  </a:cubicBezTo>
                  <a:cubicBezTo>
                    <a:pt x="188" y="1506"/>
                    <a:pt x="188" y="1506"/>
                    <a:pt x="188" y="1506"/>
                  </a:cubicBezTo>
                  <a:cubicBezTo>
                    <a:pt x="178" y="1519"/>
                    <a:pt x="179" y="1537"/>
                    <a:pt x="191" y="1548"/>
                  </a:cubicBezTo>
                  <a:cubicBezTo>
                    <a:pt x="372" y="1729"/>
                    <a:pt x="372" y="1729"/>
                    <a:pt x="372" y="1729"/>
                  </a:cubicBezTo>
                  <a:cubicBezTo>
                    <a:pt x="383" y="1741"/>
                    <a:pt x="401" y="1742"/>
                    <a:pt x="414" y="1732"/>
                  </a:cubicBezTo>
                  <a:cubicBezTo>
                    <a:pt x="535" y="1638"/>
                    <a:pt x="535" y="1638"/>
                    <a:pt x="535" y="1638"/>
                  </a:cubicBezTo>
                  <a:cubicBezTo>
                    <a:pt x="611" y="1686"/>
                    <a:pt x="694" y="1720"/>
                    <a:pt x="781" y="1740"/>
                  </a:cubicBezTo>
                  <a:cubicBezTo>
                    <a:pt x="800" y="1892"/>
                    <a:pt x="800" y="1892"/>
                    <a:pt x="800" y="1892"/>
                  </a:cubicBezTo>
                  <a:cubicBezTo>
                    <a:pt x="802" y="1908"/>
                    <a:pt x="816" y="1920"/>
                    <a:pt x="832" y="1920"/>
                  </a:cubicBezTo>
                  <a:cubicBezTo>
                    <a:pt x="1088" y="1920"/>
                    <a:pt x="1088" y="1920"/>
                    <a:pt x="1088" y="1920"/>
                  </a:cubicBezTo>
                  <a:cubicBezTo>
                    <a:pt x="1104" y="1920"/>
                    <a:pt x="1118" y="1908"/>
                    <a:pt x="1120" y="1892"/>
                  </a:cubicBezTo>
                  <a:cubicBezTo>
                    <a:pt x="1139" y="1740"/>
                    <a:pt x="1139" y="1740"/>
                    <a:pt x="1139" y="1740"/>
                  </a:cubicBezTo>
                  <a:cubicBezTo>
                    <a:pt x="1176" y="1731"/>
                    <a:pt x="1212" y="1720"/>
                    <a:pt x="1248" y="1706"/>
                  </a:cubicBezTo>
                  <a:cubicBezTo>
                    <a:pt x="1248" y="1792"/>
                    <a:pt x="1248" y="1792"/>
                    <a:pt x="1248" y="1792"/>
                  </a:cubicBezTo>
                  <a:cubicBezTo>
                    <a:pt x="1248" y="1863"/>
                    <a:pt x="1305" y="1920"/>
                    <a:pt x="1376" y="1920"/>
                  </a:cubicBezTo>
                  <a:cubicBezTo>
                    <a:pt x="1447" y="1920"/>
                    <a:pt x="1504" y="1863"/>
                    <a:pt x="1504" y="1792"/>
                  </a:cubicBezTo>
                  <a:cubicBezTo>
                    <a:pt x="1504" y="1730"/>
                    <a:pt x="1504" y="1730"/>
                    <a:pt x="1504" y="1730"/>
                  </a:cubicBezTo>
                  <a:cubicBezTo>
                    <a:pt x="1506" y="1732"/>
                    <a:pt x="1506" y="1732"/>
                    <a:pt x="1506" y="1732"/>
                  </a:cubicBezTo>
                  <a:cubicBezTo>
                    <a:pt x="1519" y="1742"/>
                    <a:pt x="1537" y="1741"/>
                    <a:pt x="1548" y="1729"/>
                  </a:cubicBezTo>
                  <a:cubicBezTo>
                    <a:pt x="1729" y="1548"/>
                    <a:pt x="1729" y="1548"/>
                    <a:pt x="1729" y="1548"/>
                  </a:cubicBezTo>
                  <a:cubicBezTo>
                    <a:pt x="1741" y="1537"/>
                    <a:pt x="1742" y="1519"/>
                    <a:pt x="1732" y="1506"/>
                  </a:cubicBezTo>
                  <a:cubicBezTo>
                    <a:pt x="1638" y="1385"/>
                    <a:pt x="1638" y="1385"/>
                    <a:pt x="1638" y="1385"/>
                  </a:cubicBezTo>
                  <a:cubicBezTo>
                    <a:pt x="1660" y="1349"/>
                    <a:pt x="1680" y="1312"/>
                    <a:pt x="1696" y="1273"/>
                  </a:cubicBezTo>
                  <a:cubicBezTo>
                    <a:pt x="1736" y="1232"/>
                    <a:pt x="1767" y="1185"/>
                    <a:pt x="1789" y="1132"/>
                  </a:cubicBezTo>
                  <a:cubicBezTo>
                    <a:pt x="1892" y="1120"/>
                    <a:pt x="1892" y="1120"/>
                    <a:pt x="1892" y="1120"/>
                  </a:cubicBezTo>
                  <a:cubicBezTo>
                    <a:pt x="1908" y="1118"/>
                    <a:pt x="1920" y="1104"/>
                    <a:pt x="1920" y="1088"/>
                  </a:cubicBezTo>
                  <a:cubicBezTo>
                    <a:pt x="1920" y="832"/>
                    <a:pt x="1920" y="832"/>
                    <a:pt x="1920" y="832"/>
                  </a:cubicBezTo>
                  <a:cubicBezTo>
                    <a:pt x="1920" y="816"/>
                    <a:pt x="1908" y="802"/>
                    <a:pt x="1892" y="800"/>
                  </a:cubicBezTo>
                  <a:close/>
                  <a:moveTo>
                    <a:pt x="1103" y="1682"/>
                  </a:moveTo>
                  <a:cubicBezTo>
                    <a:pt x="1090" y="1685"/>
                    <a:pt x="1080" y="1696"/>
                    <a:pt x="1078" y="1709"/>
                  </a:cubicBezTo>
                  <a:cubicBezTo>
                    <a:pt x="1060" y="1856"/>
                    <a:pt x="1060" y="1856"/>
                    <a:pt x="1060" y="1856"/>
                  </a:cubicBezTo>
                  <a:cubicBezTo>
                    <a:pt x="860" y="1856"/>
                    <a:pt x="860" y="1856"/>
                    <a:pt x="860" y="1856"/>
                  </a:cubicBezTo>
                  <a:cubicBezTo>
                    <a:pt x="842" y="1709"/>
                    <a:pt x="842" y="1709"/>
                    <a:pt x="842" y="1709"/>
                  </a:cubicBezTo>
                  <a:cubicBezTo>
                    <a:pt x="840" y="1696"/>
                    <a:pt x="830" y="1685"/>
                    <a:pt x="816" y="1682"/>
                  </a:cubicBezTo>
                  <a:cubicBezTo>
                    <a:pt x="722" y="1663"/>
                    <a:pt x="631" y="1626"/>
                    <a:pt x="551" y="1572"/>
                  </a:cubicBezTo>
                  <a:cubicBezTo>
                    <a:pt x="540" y="1564"/>
                    <a:pt x="525" y="1565"/>
                    <a:pt x="514" y="1573"/>
                  </a:cubicBezTo>
                  <a:cubicBezTo>
                    <a:pt x="397" y="1664"/>
                    <a:pt x="397" y="1664"/>
                    <a:pt x="397" y="1664"/>
                  </a:cubicBezTo>
                  <a:cubicBezTo>
                    <a:pt x="256" y="1523"/>
                    <a:pt x="256" y="1523"/>
                    <a:pt x="256" y="1523"/>
                  </a:cubicBezTo>
                  <a:cubicBezTo>
                    <a:pt x="347" y="1406"/>
                    <a:pt x="347" y="1406"/>
                    <a:pt x="347" y="1406"/>
                  </a:cubicBezTo>
                  <a:cubicBezTo>
                    <a:pt x="355" y="1395"/>
                    <a:pt x="356" y="1380"/>
                    <a:pt x="348" y="1369"/>
                  </a:cubicBezTo>
                  <a:cubicBezTo>
                    <a:pt x="294" y="1289"/>
                    <a:pt x="257" y="1199"/>
                    <a:pt x="238" y="1104"/>
                  </a:cubicBezTo>
                  <a:cubicBezTo>
                    <a:pt x="235" y="1090"/>
                    <a:pt x="224" y="1080"/>
                    <a:pt x="211" y="1078"/>
                  </a:cubicBezTo>
                  <a:cubicBezTo>
                    <a:pt x="64" y="1060"/>
                    <a:pt x="64" y="1060"/>
                    <a:pt x="64" y="1060"/>
                  </a:cubicBezTo>
                  <a:cubicBezTo>
                    <a:pt x="64" y="860"/>
                    <a:pt x="64" y="860"/>
                    <a:pt x="64" y="860"/>
                  </a:cubicBezTo>
                  <a:cubicBezTo>
                    <a:pt x="211" y="842"/>
                    <a:pt x="211" y="842"/>
                    <a:pt x="211" y="842"/>
                  </a:cubicBezTo>
                  <a:cubicBezTo>
                    <a:pt x="224" y="840"/>
                    <a:pt x="235" y="830"/>
                    <a:pt x="238" y="816"/>
                  </a:cubicBezTo>
                  <a:cubicBezTo>
                    <a:pt x="257" y="722"/>
                    <a:pt x="294" y="631"/>
                    <a:pt x="348" y="551"/>
                  </a:cubicBezTo>
                  <a:cubicBezTo>
                    <a:pt x="356" y="540"/>
                    <a:pt x="355" y="525"/>
                    <a:pt x="347" y="514"/>
                  </a:cubicBezTo>
                  <a:cubicBezTo>
                    <a:pt x="256" y="397"/>
                    <a:pt x="256" y="397"/>
                    <a:pt x="256" y="397"/>
                  </a:cubicBezTo>
                  <a:cubicBezTo>
                    <a:pt x="397" y="256"/>
                    <a:pt x="397" y="256"/>
                    <a:pt x="397" y="256"/>
                  </a:cubicBezTo>
                  <a:cubicBezTo>
                    <a:pt x="514" y="347"/>
                    <a:pt x="514" y="347"/>
                    <a:pt x="514" y="347"/>
                  </a:cubicBezTo>
                  <a:cubicBezTo>
                    <a:pt x="525" y="355"/>
                    <a:pt x="540" y="356"/>
                    <a:pt x="551" y="348"/>
                  </a:cubicBezTo>
                  <a:cubicBezTo>
                    <a:pt x="631" y="294"/>
                    <a:pt x="722" y="257"/>
                    <a:pt x="816" y="238"/>
                  </a:cubicBezTo>
                  <a:cubicBezTo>
                    <a:pt x="830" y="235"/>
                    <a:pt x="840" y="224"/>
                    <a:pt x="842" y="211"/>
                  </a:cubicBezTo>
                  <a:cubicBezTo>
                    <a:pt x="860" y="64"/>
                    <a:pt x="860" y="64"/>
                    <a:pt x="860" y="64"/>
                  </a:cubicBezTo>
                  <a:cubicBezTo>
                    <a:pt x="1060" y="64"/>
                    <a:pt x="1060" y="64"/>
                    <a:pt x="1060" y="64"/>
                  </a:cubicBezTo>
                  <a:cubicBezTo>
                    <a:pt x="1078" y="211"/>
                    <a:pt x="1078" y="211"/>
                    <a:pt x="1078" y="211"/>
                  </a:cubicBezTo>
                  <a:cubicBezTo>
                    <a:pt x="1080" y="224"/>
                    <a:pt x="1090" y="235"/>
                    <a:pt x="1104" y="238"/>
                  </a:cubicBezTo>
                  <a:cubicBezTo>
                    <a:pt x="1198" y="257"/>
                    <a:pt x="1289" y="294"/>
                    <a:pt x="1369" y="348"/>
                  </a:cubicBezTo>
                  <a:cubicBezTo>
                    <a:pt x="1380" y="356"/>
                    <a:pt x="1395" y="355"/>
                    <a:pt x="1406" y="347"/>
                  </a:cubicBezTo>
                  <a:cubicBezTo>
                    <a:pt x="1523" y="256"/>
                    <a:pt x="1523" y="256"/>
                    <a:pt x="1523" y="256"/>
                  </a:cubicBezTo>
                  <a:cubicBezTo>
                    <a:pt x="1664" y="397"/>
                    <a:pt x="1664" y="397"/>
                    <a:pt x="1664" y="397"/>
                  </a:cubicBezTo>
                  <a:cubicBezTo>
                    <a:pt x="1573" y="514"/>
                    <a:pt x="1573" y="514"/>
                    <a:pt x="1573" y="514"/>
                  </a:cubicBezTo>
                  <a:cubicBezTo>
                    <a:pt x="1565" y="525"/>
                    <a:pt x="1564" y="540"/>
                    <a:pt x="1572" y="551"/>
                  </a:cubicBezTo>
                  <a:cubicBezTo>
                    <a:pt x="1574" y="554"/>
                    <a:pt x="1576" y="557"/>
                    <a:pt x="1578" y="560"/>
                  </a:cubicBezTo>
                  <a:cubicBezTo>
                    <a:pt x="1474" y="507"/>
                    <a:pt x="1353" y="497"/>
                    <a:pt x="1241" y="533"/>
                  </a:cubicBezTo>
                  <a:cubicBezTo>
                    <a:pt x="1158" y="477"/>
                    <a:pt x="1060" y="448"/>
                    <a:pt x="960" y="448"/>
                  </a:cubicBezTo>
                  <a:cubicBezTo>
                    <a:pt x="677" y="448"/>
                    <a:pt x="448" y="677"/>
                    <a:pt x="448" y="960"/>
                  </a:cubicBezTo>
                  <a:cubicBezTo>
                    <a:pt x="448" y="1243"/>
                    <a:pt x="677" y="1472"/>
                    <a:pt x="960" y="1472"/>
                  </a:cubicBezTo>
                  <a:cubicBezTo>
                    <a:pt x="1060" y="1472"/>
                    <a:pt x="1158" y="1443"/>
                    <a:pt x="1241" y="1387"/>
                  </a:cubicBezTo>
                  <a:cubicBezTo>
                    <a:pt x="1254" y="1391"/>
                    <a:pt x="1267" y="1394"/>
                    <a:pt x="1280" y="1397"/>
                  </a:cubicBezTo>
                  <a:cubicBezTo>
                    <a:pt x="1280" y="1440"/>
                    <a:pt x="1280" y="1440"/>
                    <a:pt x="1280" y="1440"/>
                  </a:cubicBezTo>
                  <a:cubicBezTo>
                    <a:pt x="1262" y="1440"/>
                    <a:pt x="1248" y="1454"/>
                    <a:pt x="1248" y="1472"/>
                  </a:cubicBezTo>
                  <a:cubicBezTo>
                    <a:pt x="1248" y="1637"/>
                    <a:pt x="1248" y="1637"/>
                    <a:pt x="1248" y="1637"/>
                  </a:cubicBezTo>
                  <a:cubicBezTo>
                    <a:pt x="1202" y="1657"/>
                    <a:pt x="1153" y="1672"/>
                    <a:pt x="1103" y="1682"/>
                  </a:cubicBezTo>
                  <a:close/>
                  <a:moveTo>
                    <a:pt x="1050" y="653"/>
                  </a:moveTo>
                  <a:cubicBezTo>
                    <a:pt x="919" y="614"/>
                    <a:pt x="778" y="663"/>
                    <a:pt x="699" y="774"/>
                  </a:cubicBezTo>
                  <a:cubicBezTo>
                    <a:pt x="619" y="885"/>
                    <a:pt x="619" y="1035"/>
                    <a:pt x="699" y="1146"/>
                  </a:cubicBezTo>
                  <a:cubicBezTo>
                    <a:pt x="778" y="1257"/>
                    <a:pt x="919" y="1306"/>
                    <a:pt x="1050" y="1267"/>
                  </a:cubicBezTo>
                  <a:cubicBezTo>
                    <a:pt x="1084" y="1303"/>
                    <a:pt x="1124" y="1333"/>
                    <a:pt x="1168" y="1356"/>
                  </a:cubicBezTo>
                  <a:cubicBezTo>
                    <a:pt x="980" y="1456"/>
                    <a:pt x="747" y="1408"/>
                    <a:pt x="612" y="1243"/>
                  </a:cubicBezTo>
                  <a:cubicBezTo>
                    <a:pt x="478" y="1079"/>
                    <a:pt x="478" y="841"/>
                    <a:pt x="612" y="677"/>
                  </a:cubicBezTo>
                  <a:cubicBezTo>
                    <a:pt x="747" y="512"/>
                    <a:pt x="980" y="464"/>
                    <a:pt x="1168" y="564"/>
                  </a:cubicBezTo>
                  <a:cubicBezTo>
                    <a:pt x="1124" y="587"/>
                    <a:pt x="1084" y="617"/>
                    <a:pt x="1050" y="653"/>
                  </a:cubicBezTo>
                  <a:close/>
                  <a:moveTo>
                    <a:pt x="1006" y="708"/>
                  </a:moveTo>
                  <a:cubicBezTo>
                    <a:pt x="902" y="860"/>
                    <a:pt x="902" y="1060"/>
                    <a:pt x="1006" y="1212"/>
                  </a:cubicBezTo>
                  <a:cubicBezTo>
                    <a:pt x="905" y="1230"/>
                    <a:pt x="803" y="1187"/>
                    <a:pt x="746" y="1101"/>
                  </a:cubicBezTo>
                  <a:cubicBezTo>
                    <a:pt x="690" y="1016"/>
                    <a:pt x="690" y="904"/>
                    <a:pt x="746" y="819"/>
                  </a:cubicBezTo>
                  <a:cubicBezTo>
                    <a:pt x="803" y="733"/>
                    <a:pt x="905" y="690"/>
                    <a:pt x="1006" y="708"/>
                  </a:cubicBezTo>
                  <a:close/>
                  <a:moveTo>
                    <a:pt x="1344" y="1406"/>
                  </a:moveTo>
                  <a:cubicBezTo>
                    <a:pt x="1355" y="1407"/>
                    <a:pt x="1365" y="1408"/>
                    <a:pt x="1376" y="1408"/>
                  </a:cubicBezTo>
                  <a:cubicBezTo>
                    <a:pt x="1387" y="1408"/>
                    <a:pt x="1397" y="1407"/>
                    <a:pt x="1408" y="1406"/>
                  </a:cubicBezTo>
                  <a:cubicBezTo>
                    <a:pt x="1408" y="1440"/>
                    <a:pt x="1408" y="1440"/>
                    <a:pt x="1408" y="1440"/>
                  </a:cubicBezTo>
                  <a:cubicBezTo>
                    <a:pt x="1344" y="1440"/>
                    <a:pt x="1344" y="1440"/>
                    <a:pt x="1344" y="1440"/>
                  </a:cubicBezTo>
                  <a:lnTo>
                    <a:pt x="1344" y="1406"/>
                  </a:lnTo>
                  <a:close/>
                  <a:moveTo>
                    <a:pt x="1440" y="1792"/>
                  </a:moveTo>
                  <a:cubicBezTo>
                    <a:pt x="1440" y="1827"/>
                    <a:pt x="1411" y="1856"/>
                    <a:pt x="1376" y="1856"/>
                  </a:cubicBezTo>
                  <a:cubicBezTo>
                    <a:pt x="1341" y="1856"/>
                    <a:pt x="1312" y="1827"/>
                    <a:pt x="1312" y="1792"/>
                  </a:cubicBezTo>
                  <a:cubicBezTo>
                    <a:pt x="1312" y="1504"/>
                    <a:pt x="1312" y="1504"/>
                    <a:pt x="1312" y="1504"/>
                  </a:cubicBezTo>
                  <a:cubicBezTo>
                    <a:pt x="1440" y="1504"/>
                    <a:pt x="1440" y="1504"/>
                    <a:pt x="1440" y="1504"/>
                  </a:cubicBezTo>
                  <a:lnTo>
                    <a:pt x="1440" y="1792"/>
                  </a:lnTo>
                  <a:close/>
                  <a:moveTo>
                    <a:pt x="1664" y="1523"/>
                  </a:moveTo>
                  <a:cubicBezTo>
                    <a:pt x="1523" y="1664"/>
                    <a:pt x="1523" y="1664"/>
                    <a:pt x="1523" y="1664"/>
                  </a:cubicBezTo>
                  <a:cubicBezTo>
                    <a:pt x="1504" y="1649"/>
                    <a:pt x="1504" y="1649"/>
                    <a:pt x="1504" y="1649"/>
                  </a:cubicBezTo>
                  <a:cubicBezTo>
                    <a:pt x="1504" y="1472"/>
                    <a:pt x="1504" y="1472"/>
                    <a:pt x="1504" y="1472"/>
                  </a:cubicBezTo>
                  <a:cubicBezTo>
                    <a:pt x="1504" y="1454"/>
                    <a:pt x="1490" y="1440"/>
                    <a:pt x="1472" y="1440"/>
                  </a:cubicBezTo>
                  <a:cubicBezTo>
                    <a:pt x="1472" y="1397"/>
                    <a:pt x="1472" y="1397"/>
                    <a:pt x="1472" y="1397"/>
                  </a:cubicBezTo>
                  <a:cubicBezTo>
                    <a:pt x="1509" y="1389"/>
                    <a:pt x="1544" y="1377"/>
                    <a:pt x="1578" y="1359"/>
                  </a:cubicBezTo>
                  <a:cubicBezTo>
                    <a:pt x="1576" y="1363"/>
                    <a:pt x="1574" y="1366"/>
                    <a:pt x="1572" y="1369"/>
                  </a:cubicBezTo>
                  <a:cubicBezTo>
                    <a:pt x="1564" y="1380"/>
                    <a:pt x="1565" y="1395"/>
                    <a:pt x="1573" y="1406"/>
                  </a:cubicBezTo>
                  <a:lnTo>
                    <a:pt x="1664" y="1523"/>
                  </a:lnTo>
                  <a:close/>
                  <a:moveTo>
                    <a:pt x="1376" y="1344"/>
                  </a:moveTo>
                  <a:cubicBezTo>
                    <a:pt x="1164" y="1344"/>
                    <a:pt x="992" y="1172"/>
                    <a:pt x="992" y="960"/>
                  </a:cubicBezTo>
                  <a:cubicBezTo>
                    <a:pt x="992" y="748"/>
                    <a:pt x="1164" y="576"/>
                    <a:pt x="1376" y="576"/>
                  </a:cubicBezTo>
                  <a:cubicBezTo>
                    <a:pt x="1588" y="576"/>
                    <a:pt x="1760" y="748"/>
                    <a:pt x="1760" y="960"/>
                  </a:cubicBezTo>
                  <a:cubicBezTo>
                    <a:pt x="1760" y="1172"/>
                    <a:pt x="1588" y="1344"/>
                    <a:pt x="1376" y="1344"/>
                  </a:cubicBezTo>
                  <a:close/>
                  <a:moveTo>
                    <a:pt x="1856" y="1060"/>
                  </a:moveTo>
                  <a:cubicBezTo>
                    <a:pt x="1811" y="1065"/>
                    <a:pt x="1811" y="1065"/>
                    <a:pt x="1811" y="1065"/>
                  </a:cubicBezTo>
                  <a:cubicBezTo>
                    <a:pt x="1828" y="996"/>
                    <a:pt x="1828" y="924"/>
                    <a:pt x="1811" y="855"/>
                  </a:cubicBezTo>
                  <a:cubicBezTo>
                    <a:pt x="1856" y="860"/>
                    <a:pt x="1856" y="860"/>
                    <a:pt x="1856" y="860"/>
                  </a:cubicBezTo>
                  <a:lnTo>
                    <a:pt x="1856" y="1060"/>
                  </a:lnTo>
                  <a:close/>
                </a:path>
              </a:pathLst>
            </a:custGeom>
            <a:solidFill>
              <a:srgbClr val="F2F2F2">
                <a:alpha val="498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548" name="Google Shape;548;g1023e1ba382_0_81"/>
            <p:cNvSpPr/>
            <p:nvPr/>
          </p:nvSpPr>
          <p:spPr>
            <a:xfrm>
              <a:off x="-969963" y="4062413"/>
              <a:ext cx="217488" cy="434974"/>
            </a:xfrm>
            <a:custGeom>
              <a:rect b="b" l="l" r="r" t="t"/>
              <a:pathLst>
                <a:path extrusionOk="0" h="640" w="320">
                  <a:moveTo>
                    <a:pt x="0" y="320"/>
                  </a:moveTo>
                  <a:cubicBezTo>
                    <a:pt x="0" y="497"/>
                    <a:pt x="143" y="640"/>
                    <a:pt x="320" y="640"/>
                  </a:cubicBezTo>
                  <a:cubicBezTo>
                    <a:pt x="320" y="576"/>
                    <a:pt x="320" y="576"/>
                    <a:pt x="320" y="576"/>
                  </a:cubicBezTo>
                  <a:cubicBezTo>
                    <a:pt x="179" y="576"/>
                    <a:pt x="64" y="461"/>
                    <a:pt x="64" y="320"/>
                  </a:cubicBezTo>
                  <a:cubicBezTo>
                    <a:pt x="64" y="179"/>
                    <a:pt x="179" y="64"/>
                    <a:pt x="320" y="64"/>
                  </a:cubicBezTo>
                  <a:cubicBezTo>
                    <a:pt x="320" y="0"/>
                    <a:pt x="320" y="0"/>
                    <a:pt x="320" y="0"/>
                  </a:cubicBezTo>
                  <a:cubicBezTo>
                    <a:pt x="143" y="0"/>
                    <a:pt x="0" y="143"/>
                    <a:pt x="0" y="320"/>
                  </a:cubicBezTo>
                  <a:close/>
                </a:path>
              </a:pathLst>
            </a:custGeom>
            <a:solidFill>
              <a:srgbClr val="F2F2F2">
                <a:alpha val="498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grpSp>
      <p:grpSp>
        <p:nvGrpSpPr>
          <p:cNvPr id="549" name="Google Shape;549;g1023e1ba382_0_81"/>
          <p:cNvGrpSpPr/>
          <p:nvPr/>
        </p:nvGrpSpPr>
        <p:grpSpPr>
          <a:xfrm>
            <a:off x="6216457" y="1970756"/>
            <a:ext cx="1669187" cy="1669187"/>
            <a:chOff x="-1687513" y="3627438"/>
            <a:chExt cx="1303339" cy="1303339"/>
          </a:xfrm>
        </p:grpSpPr>
        <p:sp>
          <p:nvSpPr>
            <p:cNvPr id="550" name="Google Shape;550;g1023e1ba382_0_81"/>
            <p:cNvSpPr/>
            <p:nvPr/>
          </p:nvSpPr>
          <p:spPr>
            <a:xfrm>
              <a:off x="-1687513" y="3627438"/>
              <a:ext cx="1303339" cy="1303339"/>
            </a:xfrm>
            <a:custGeom>
              <a:rect b="b" l="l" r="r" t="t"/>
              <a:pathLst>
                <a:path extrusionOk="0" h="1920" w="1920">
                  <a:moveTo>
                    <a:pt x="1892" y="800"/>
                  </a:moveTo>
                  <a:cubicBezTo>
                    <a:pt x="1790" y="787"/>
                    <a:pt x="1790" y="787"/>
                    <a:pt x="1790" y="787"/>
                  </a:cubicBezTo>
                  <a:cubicBezTo>
                    <a:pt x="1767" y="735"/>
                    <a:pt x="1736" y="688"/>
                    <a:pt x="1696" y="647"/>
                  </a:cubicBezTo>
                  <a:cubicBezTo>
                    <a:pt x="1680" y="608"/>
                    <a:pt x="1660" y="571"/>
                    <a:pt x="1638" y="535"/>
                  </a:cubicBezTo>
                  <a:cubicBezTo>
                    <a:pt x="1732" y="414"/>
                    <a:pt x="1732" y="414"/>
                    <a:pt x="1732" y="414"/>
                  </a:cubicBezTo>
                  <a:cubicBezTo>
                    <a:pt x="1742" y="401"/>
                    <a:pt x="1740" y="383"/>
                    <a:pt x="1729" y="372"/>
                  </a:cubicBezTo>
                  <a:cubicBezTo>
                    <a:pt x="1548" y="191"/>
                    <a:pt x="1548" y="191"/>
                    <a:pt x="1548" y="191"/>
                  </a:cubicBezTo>
                  <a:cubicBezTo>
                    <a:pt x="1537" y="179"/>
                    <a:pt x="1519" y="178"/>
                    <a:pt x="1506" y="188"/>
                  </a:cubicBezTo>
                  <a:cubicBezTo>
                    <a:pt x="1385" y="282"/>
                    <a:pt x="1385" y="282"/>
                    <a:pt x="1385" y="282"/>
                  </a:cubicBezTo>
                  <a:cubicBezTo>
                    <a:pt x="1309" y="234"/>
                    <a:pt x="1226" y="200"/>
                    <a:pt x="1139" y="180"/>
                  </a:cubicBezTo>
                  <a:cubicBezTo>
                    <a:pt x="1120" y="28"/>
                    <a:pt x="1120" y="28"/>
                    <a:pt x="1120" y="28"/>
                  </a:cubicBezTo>
                  <a:cubicBezTo>
                    <a:pt x="1118" y="12"/>
                    <a:pt x="1104" y="0"/>
                    <a:pt x="1088" y="0"/>
                  </a:cubicBezTo>
                  <a:cubicBezTo>
                    <a:pt x="832" y="0"/>
                    <a:pt x="832" y="0"/>
                    <a:pt x="832" y="0"/>
                  </a:cubicBezTo>
                  <a:cubicBezTo>
                    <a:pt x="816" y="0"/>
                    <a:pt x="802" y="12"/>
                    <a:pt x="800" y="28"/>
                  </a:cubicBezTo>
                  <a:cubicBezTo>
                    <a:pt x="781" y="180"/>
                    <a:pt x="781" y="180"/>
                    <a:pt x="781" y="180"/>
                  </a:cubicBezTo>
                  <a:cubicBezTo>
                    <a:pt x="694" y="200"/>
                    <a:pt x="611" y="234"/>
                    <a:pt x="535" y="282"/>
                  </a:cubicBezTo>
                  <a:cubicBezTo>
                    <a:pt x="414" y="188"/>
                    <a:pt x="414" y="188"/>
                    <a:pt x="414" y="188"/>
                  </a:cubicBezTo>
                  <a:cubicBezTo>
                    <a:pt x="401" y="178"/>
                    <a:pt x="383" y="179"/>
                    <a:pt x="372" y="191"/>
                  </a:cubicBezTo>
                  <a:cubicBezTo>
                    <a:pt x="191" y="372"/>
                    <a:pt x="191" y="372"/>
                    <a:pt x="191" y="372"/>
                  </a:cubicBezTo>
                  <a:cubicBezTo>
                    <a:pt x="179" y="383"/>
                    <a:pt x="178" y="401"/>
                    <a:pt x="188" y="414"/>
                  </a:cubicBezTo>
                  <a:cubicBezTo>
                    <a:pt x="282" y="535"/>
                    <a:pt x="282" y="535"/>
                    <a:pt x="282" y="535"/>
                  </a:cubicBezTo>
                  <a:cubicBezTo>
                    <a:pt x="234" y="611"/>
                    <a:pt x="200" y="694"/>
                    <a:pt x="180" y="781"/>
                  </a:cubicBezTo>
                  <a:cubicBezTo>
                    <a:pt x="28" y="800"/>
                    <a:pt x="28" y="800"/>
                    <a:pt x="28" y="800"/>
                  </a:cubicBezTo>
                  <a:cubicBezTo>
                    <a:pt x="12" y="802"/>
                    <a:pt x="0" y="816"/>
                    <a:pt x="0" y="832"/>
                  </a:cubicBezTo>
                  <a:cubicBezTo>
                    <a:pt x="0" y="1088"/>
                    <a:pt x="0" y="1088"/>
                    <a:pt x="0" y="1088"/>
                  </a:cubicBezTo>
                  <a:cubicBezTo>
                    <a:pt x="0" y="1104"/>
                    <a:pt x="12" y="1118"/>
                    <a:pt x="28" y="1120"/>
                  </a:cubicBezTo>
                  <a:cubicBezTo>
                    <a:pt x="180" y="1139"/>
                    <a:pt x="180" y="1139"/>
                    <a:pt x="180" y="1139"/>
                  </a:cubicBezTo>
                  <a:cubicBezTo>
                    <a:pt x="200" y="1226"/>
                    <a:pt x="234" y="1309"/>
                    <a:pt x="282" y="1385"/>
                  </a:cubicBezTo>
                  <a:cubicBezTo>
                    <a:pt x="188" y="1506"/>
                    <a:pt x="188" y="1506"/>
                    <a:pt x="188" y="1506"/>
                  </a:cubicBezTo>
                  <a:cubicBezTo>
                    <a:pt x="178" y="1519"/>
                    <a:pt x="179" y="1537"/>
                    <a:pt x="191" y="1548"/>
                  </a:cubicBezTo>
                  <a:cubicBezTo>
                    <a:pt x="372" y="1729"/>
                    <a:pt x="372" y="1729"/>
                    <a:pt x="372" y="1729"/>
                  </a:cubicBezTo>
                  <a:cubicBezTo>
                    <a:pt x="383" y="1741"/>
                    <a:pt x="401" y="1742"/>
                    <a:pt x="414" y="1732"/>
                  </a:cubicBezTo>
                  <a:cubicBezTo>
                    <a:pt x="535" y="1638"/>
                    <a:pt x="535" y="1638"/>
                    <a:pt x="535" y="1638"/>
                  </a:cubicBezTo>
                  <a:cubicBezTo>
                    <a:pt x="611" y="1686"/>
                    <a:pt x="694" y="1720"/>
                    <a:pt x="781" y="1740"/>
                  </a:cubicBezTo>
                  <a:cubicBezTo>
                    <a:pt x="800" y="1892"/>
                    <a:pt x="800" y="1892"/>
                    <a:pt x="800" y="1892"/>
                  </a:cubicBezTo>
                  <a:cubicBezTo>
                    <a:pt x="802" y="1908"/>
                    <a:pt x="816" y="1920"/>
                    <a:pt x="832" y="1920"/>
                  </a:cubicBezTo>
                  <a:cubicBezTo>
                    <a:pt x="1088" y="1920"/>
                    <a:pt x="1088" y="1920"/>
                    <a:pt x="1088" y="1920"/>
                  </a:cubicBezTo>
                  <a:cubicBezTo>
                    <a:pt x="1104" y="1920"/>
                    <a:pt x="1118" y="1908"/>
                    <a:pt x="1120" y="1892"/>
                  </a:cubicBezTo>
                  <a:cubicBezTo>
                    <a:pt x="1139" y="1740"/>
                    <a:pt x="1139" y="1740"/>
                    <a:pt x="1139" y="1740"/>
                  </a:cubicBezTo>
                  <a:cubicBezTo>
                    <a:pt x="1176" y="1731"/>
                    <a:pt x="1212" y="1720"/>
                    <a:pt x="1248" y="1706"/>
                  </a:cubicBezTo>
                  <a:cubicBezTo>
                    <a:pt x="1248" y="1792"/>
                    <a:pt x="1248" y="1792"/>
                    <a:pt x="1248" y="1792"/>
                  </a:cubicBezTo>
                  <a:cubicBezTo>
                    <a:pt x="1248" y="1863"/>
                    <a:pt x="1305" y="1920"/>
                    <a:pt x="1376" y="1920"/>
                  </a:cubicBezTo>
                  <a:cubicBezTo>
                    <a:pt x="1447" y="1920"/>
                    <a:pt x="1504" y="1863"/>
                    <a:pt x="1504" y="1792"/>
                  </a:cubicBezTo>
                  <a:cubicBezTo>
                    <a:pt x="1504" y="1730"/>
                    <a:pt x="1504" y="1730"/>
                    <a:pt x="1504" y="1730"/>
                  </a:cubicBezTo>
                  <a:cubicBezTo>
                    <a:pt x="1506" y="1732"/>
                    <a:pt x="1506" y="1732"/>
                    <a:pt x="1506" y="1732"/>
                  </a:cubicBezTo>
                  <a:cubicBezTo>
                    <a:pt x="1519" y="1742"/>
                    <a:pt x="1537" y="1741"/>
                    <a:pt x="1548" y="1729"/>
                  </a:cubicBezTo>
                  <a:cubicBezTo>
                    <a:pt x="1729" y="1548"/>
                    <a:pt x="1729" y="1548"/>
                    <a:pt x="1729" y="1548"/>
                  </a:cubicBezTo>
                  <a:cubicBezTo>
                    <a:pt x="1741" y="1537"/>
                    <a:pt x="1742" y="1519"/>
                    <a:pt x="1732" y="1506"/>
                  </a:cubicBezTo>
                  <a:cubicBezTo>
                    <a:pt x="1638" y="1385"/>
                    <a:pt x="1638" y="1385"/>
                    <a:pt x="1638" y="1385"/>
                  </a:cubicBezTo>
                  <a:cubicBezTo>
                    <a:pt x="1660" y="1349"/>
                    <a:pt x="1680" y="1312"/>
                    <a:pt x="1696" y="1273"/>
                  </a:cubicBezTo>
                  <a:cubicBezTo>
                    <a:pt x="1736" y="1232"/>
                    <a:pt x="1767" y="1185"/>
                    <a:pt x="1789" y="1132"/>
                  </a:cubicBezTo>
                  <a:cubicBezTo>
                    <a:pt x="1892" y="1120"/>
                    <a:pt x="1892" y="1120"/>
                    <a:pt x="1892" y="1120"/>
                  </a:cubicBezTo>
                  <a:cubicBezTo>
                    <a:pt x="1908" y="1118"/>
                    <a:pt x="1920" y="1104"/>
                    <a:pt x="1920" y="1088"/>
                  </a:cubicBezTo>
                  <a:cubicBezTo>
                    <a:pt x="1920" y="832"/>
                    <a:pt x="1920" y="832"/>
                    <a:pt x="1920" y="832"/>
                  </a:cubicBezTo>
                  <a:cubicBezTo>
                    <a:pt x="1920" y="816"/>
                    <a:pt x="1908" y="802"/>
                    <a:pt x="1892" y="800"/>
                  </a:cubicBezTo>
                  <a:close/>
                  <a:moveTo>
                    <a:pt x="1103" y="1682"/>
                  </a:moveTo>
                  <a:cubicBezTo>
                    <a:pt x="1090" y="1685"/>
                    <a:pt x="1080" y="1696"/>
                    <a:pt x="1078" y="1709"/>
                  </a:cubicBezTo>
                  <a:cubicBezTo>
                    <a:pt x="1060" y="1856"/>
                    <a:pt x="1060" y="1856"/>
                    <a:pt x="1060" y="1856"/>
                  </a:cubicBezTo>
                  <a:cubicBezTo>
                    <a:pt x="860" y="1856"/>
                    <a:pt x="860" y="1856"/>
                    <a:pt x="860" y="1856"/>
                  </a:cubicBezTo>
                  <a:cubicBezTo>
                    <a:pt x="842" y="1709"/>
                    <a:pt x="842" y="1709"/>
                    <a:pt x="842" y="1709"/>
                  </a:cubicBezTo>
                  <a:cubicBezTo>
                    <a:pt x="840" y="1696"/>
                    <a:pt x="830" y="1685"/>
                    <a:pt x="816" y="1682"/>
                  </a:cubicBezTo>
                  <a:cubicBezTo>
                    <a:pt x="722" y="1663"/>
                    <a:pt x="631" y="1626"/>
                    <a:pt x="551" y="1572"/>
                  </a:cubicBezTo>
                  <a:cubicBezTo>
                    <a:pt x="540" y="1564"/>
                    <a:pt x="525" y="1565"/>
                    <a:pt x="514" y="1573"/>
                  </a:cubicBezTo>
                  <a:cubicBezTo>
                    <a:pt x="397" y="1664"/>
                    <a:pt x="397" y="1664"/>
                    <a:pt x="397" y="1664"/>
                  </a:cubicBezTo>
                  <a:cubicBezTo>
                    <a:pt x="256" y="1523"/>
                    <a:pt x="256" y="1523"/>
                    <a:pt x="256" y="1523"/>
                  </a:cubicBezTo>
                  <a:cubicBezTo>
                    <a:pt x="347" y="1406"/>
                    <a:pt x="347" y="1406"/>
                    <a:pt x="347" y="1406"/>
                  </a:cubicBezTo>
                  <a:cubicBezTo>
                    <a:pt x="355" y="1395"/>
                    <a:pt x="356" y="1380"/>
                    <a:pt x="348" y="1369"/>
                  </a:cubicBezTo>
                  <a:cubicBezTo>
                    <a:pt x="294" y="1289"/>
                    <a:pt x="257" y="1199"/>
                    <a:pt x="238" y="1104"/>
                  </a:cubicBezTo>
                  <a:cubicBezTo>
                    <a:pt x="235" y="1090"/>
                    <a:pt x="224" y="1080"/>
                    <a:pt x="211" y="1078"/>
                  </a:cubicBezTo>
                  <a:cubicBezTo>
                    <a:pt x="64" y="1060"/>
                    <a:pt x="64" y="1060"/>
                    <a:pt x="64" y="1060"/>
                  </a:cubicBezTo>
                  <a:cubicBezTo>
                    <a:pt x="64" y="860"/>
                    <a:pt x="64" y="860"/>
                    <a:pt x="64" y="860"/>
                  </a:cubicBezTo>
                  <a:cubicBezTo>
                    <a:pt x="211" y="842"/>
                    <a:pt x="211" y="842"/>
                    <a:pt x="211" y="842"/>
                  </a:cubicBezTo>
                  <a:cubicBezTo>
                    <a:pt x="224" y="840"/>
                    <a:pt x="235" y="830"/>
                    <a:pt x="238" y="816"/>
                  </a:cubicBezTo>
                  <a:cubicBezTo>
                    <a:pt x="257" y="722"/>
                    <a:pt x="294" y="631"/>
                    <a:pt x="348" y="551"/>
                  </a:cubicBezTo>
                  <a:cubicBezTo>
                    <a:pt x="356" y="540"/>
                    <a:pt x="355" y="525"/>
                    <a:pt x="347" y="514"/>
                  </a:cubicBezTo>
                  <a:cubicBezTo>
                    <a:pt x="256" y="397"/>
                    <a:pt x="256" y="397"/>
                    <a:pt x="256" y="397"/>
                  </a:cubicBezTo>
                  <a:cubicBezTo>
                    <a:pt x="397" y="256"/>
                    <a:pt x="397" y="256"/>
                    <a:pt x="397" y="256"/>
                  </a:cubicBezTo>
                  <a:cubicBezTo>
                    <a:pt x="514" y="347"/>
                    <a:pt x="514" y="347"/>
                    <a:pt x="514" y="347"/>
                  </a:cubicBezTo>
                  <a:cubicBezTo>
                    <a:pt x="525" y="355"/>
                    <a:pt x="540" y="356"/>
                    <a:pt x="551" y="348"/>
                  </a:cubicBezTo>
                  <a:cubicBezTo>
                    <a:pt x="631" y="294"/>
                    <a:pt x="722" y="257"/>
                    <a:pt x="816" y="238"/>
                  </a:cubicBezTo>
                  <a:cubicBezTo>
                    <a:pt x="830" y="235"/>
                    <a:pt x="840" y="224"/>
                    <a:pt x="842" y="211"/>
                  </a:cubicBezTo>
                  <a:cubicBezTo>
                    <a:pt x="860" y="64"/>
                    <a:pt x="860" y="64"/>
                    <a:pt x="860" y="64"/>
                  </a:cubicBezTo>
                  <a:cubicBezTo>
                    <a:pt x="1060" y="64"/>
                    <a:pt x="1060" y="64"/>
                    <a:pt x="1060" y="64"/>
                  </a:cubicBezTo>
                  <a:cubicBezTo>
                    <a:pt x="1078" y="211"/>
                    <a:pt x="1078" y="211"/>
                    <a:pt x="1078" y="211"/>
                  </a:cubicBezTo>
                  <a:cubicBezTo>
                    <a:pt x="1080" y="224"/>
                    <a:pt x="1090" y="235"/>
                    <a:pt x="1104" y="238"/>
                  </a:cubicBezTo>
                  <a:cubicBezTo>
                    <a:pt x="1198" y="257"/>
                    <a:pt x="1289" y="294"/>
                    <a:pt x="1369" y="348"/>
                  </a:cubicBezTo>
                  <a:cubicBezTo>
                    <a:pt x="1380" y="356"/>
                    <a:pt x="1395" y="355"/>
                    <a:pt x="1406" y="347"/>
                  </a:cubicBezTo>
                  <a:cubicBezTo>
                    <a:pt x="1523" y="256"/>
                    <a:pt x="1523" y="256"/>
                    <a:pt x="1523" y="256"/>
                  </a:cubicBezTo>
                  <a:cubicBezTo>
                    <a:pt x="1664" y="397"/>
                    <a:pt x="1664" y="397"/>
                    <a:pt x="1664" y="397"/>
                  </a:cubicBezTo>
                  <a:cubicBezTo>
                    <a:pt x="1573" y="514"/>
                    <a:pt x="1573" y="514"/>
                    <a:pt x="1573" y="514"/>
                  </a:cubicBezTo>
                  <a:cubicBezTo>
                    <a:pt x="1565" y="525"/>
                    <a:pt x="1564" y="540"/>
                    <a:pt x="1572" y="551"/>
                  </a:cubicBezTo>
                  <a:cubicBezTo>
                    <a:pt x="1574" y="554"/>
                    <a:pt x="1576" y="557"/>
                    <a:pt x="1578" y="560"/>
                  </a:cubicBezTo>
                  <a:cubicBezTo>
                    <a:pt x="1474" y="507"/>
                    <a:pt x="1353" y="497"/>
                    <a:pt x="1241" y="533"/>
                  </a:cubicBezTo>
                  <a:cubicBezTo>
                    <a:pt x="1158" y="477"/>
                    <a:pt x="1060" y="448"/>
                    <a:pt x="960" y="448"/>
                  </a:cubicBezTo>
                  <a:cubicBezTo>
                    <a:pt x="677" y="448"/>
                    <a:pt x="448" y="677"/>
                    <a:pt x="448" y="960"/>
                  </a:cubicBezTo>
                  <a:cubicBezTo>
                    <a:pt x="448" y="1243"/>
                    <a:pt x="677" y="1472"/>
                    <a:pt x="960" y="1472"/>
                  </a:cubicBezTo>
                  <a:cubicBezTo>
                    <a:pt x="1060" y="1472"/>
                    <a:pt x="1158" y="1443"/>
                    <a:pt x="1241" y="1387"/>
                  </a:cubicBezTo>
                  <a:cubicBezTo>
                    <a:pt x="1254" y="1391"/>
                    <a:pt x="1267" y="1394"/>
                    <a:pt x="1280" y="1397"/>
                  </a:cubicBezTo>
                  <a:cubicBezTo>
                    <a:pt x="1280" y="1440"/>
                    <a:pt x="1280" y="1440"/>
                    <a:pt x="1280" y="1440"/>
                  </a:cubicBezTo>
                  <a:cubicBezTo>
                    <a:pt x="1262" y="1440"/>
                    <a:pt x="1248" y="1454"/>
                    <a:pt x="1248" y="1472"/>
                  </a:cubicBezTo>
                  <a:cubicBezTo>
                    <a:pt x="1248" y="1637"/>
                    <a:pt x="1248" y="1637"/>
                    <a:pt x="1248" y="1637"/>
                  </a:cubicBezTo>
                  <a:cubicBezTo>
                    <a:pt x="1202" y="1657"/>
                    <a:pt x="1153" y="1672"/>
                    <a:pt x="1103" y="1682"/>
                  </a:cubicBezTo>
                  <a:close/>
                  <a:moveTo>
                    <a:pt x="1050" y="653"/>
                  </a:moveTo>
                  <a:cubicBezTo>
                    <a:pt x="919" y="614"/>
                    <a:pt x="778" y="663"/>
                    <a:pt x="699" y="774"/>
                  </a:cubicBezTo>
                  <a:cubicBezTo>
                    <a:pt x="619" y="885"/>
                    <a:pt x="619" y="1035"/>
                    <a:pt x="699" y="1146"/>
                  </a:cubicBezTo>
                  <a:cubicBezTo>
                    <a:pt x="778" y="1257"/>
                    <a:pt x="919" y="1306"/>
                    <a:pt x="1050" y="1267"/>
                  </a:cubicBezTo>
                  <a:cubicBezTo>
                    <a:pt x="1084" y="1303"/>
                    <a:pt x="1124" y="1333"/>
                    <a:pt x="1168" y="1356"/>
                  </a:cubicBezTo>
                  <a:cubicBezTo>
                    <a:pt x="980" y="1456"/>
                    <a:pt x="747" y="1408"/>
                    <a:pt x="612" y="1243"/>
                  </a:cubicBezTo>
                  <a:cubicBezTo>
                    <a:pt x="478" y="1079"/>
                    <a:pt x="478" y="841"/>
                    <a:pt x="612" y="677"/>
                  </a:cubicBezTo>
                  <a:cubicBezTo>
                    <a:pt x="747" y="512"/>
                    <a:pt x="980" y="464"/>
                    <a:pt x="1168" y="564"/>
                  </a:cubicBezTo>
                  <a:cubicBezTo>
                    <a:pt x="1124" y="587"/>
                    <a:pt x="1084" y="617"/>
                    <a:pt x="1050" y="653"/>
                  </a:cubicBezTo>
                  <a:close/>
                  <a:moveTo>
                    <a:pt x="1006" y="708"/>
                  </a:moveTo>
                  <a:cubicBezTo>
                    <a:pt x="902" y="860"/>
                    <a:pt x="902" y="1060"/>
                    <a:pt x="1006" y="1212"/>
                  </a:cubicBezTo>
                  <a:cubicBezTo>
                    <a:pt x="905" y="1230"/>
                    <a:pt x="803" y="1187"/>
                    <a:pt x="746" y="1101"/>
                  </a:cubicBezTo>
                  <a:cubicBezTo>
                    <a:pt x="690" y="1016"/>
                    <a:pt x="690" y="904"/>
                    <a:pt x="746" y="819"/>
                  </a:cubicBezTo>
                  <a:cubicBezTo>
                    <a:pt x="803" y="733"/>
                    <a:pt x="905" y="690"/>
                    <a:pt x="1006" y="708"/>
                  </a:cubicBezTo>
                  <a:close/>
                  <a:moveTo>
                    <a:pt x="1344" y="1406"/>
                  </a:moveTo>
                  <a:cubicBezTo>
                    <a:pt x="1355" y="1407"/>
                    <a:pt x="1365" y="1408"/>
                    <a:pt x="1376" y="1408"/>
                  </a:cubicBezTo>
                  <a:cubicBezTo>
                    <a:pt x="1387" y="1408"/>
                    <a:pt x="1397" y="1407"/>
                    <a:pt x="1408" y="1406"/>
                  </a:cubicBezTo>
                  <a:cubicBezTo>
                    <a:pt x="1408" y="1440"/>
                    <a:pt x="1408" y="1440"/>
                    <a:pt x="1408" y="1440"/>
                  </a:cubicBezTo>
                  <a:cubicBezTo>
                    <a:pt x="1344" y="1440"/>
                    <a:pt x="1344" y="1440"/>
                    <a:pt x="1344" y="1440"/>
                  </a:cubicBezTo>
                  <a:lnTo>
                    <a:pt x="1344" y="1406"/>
                  </a:lnTo>
                  <a:close/>
                  <a:moveTo>
                    <a:pt x="1440" y="1792"/>
                  </a:moveTo>
                  <a:cubicBezTo>
                    <a:pt x="1440" y="1827"/>
                    <a:pt x="1411" y="1856"/>
                    <a:pt x="1376" y="1856"/>
                  </a:cubicBezTo>
                  <a:cubicBezTo>
                    <a:pt x="1341" y="1856"/>
                    <a:pt x="1312" y="1827"/>
                    <a:pt x="1312" y="1792"/>
                  </a:cubicBezTo>
                  <a:cubicBezTo>
                    <a:pt x="1312" y="1504"/>
                    <a:pt x="1312" y="1504"/>
                    <a:pt x="1312" y="1504"/>
                  </a:cubicBezTo>
                  <a:cubicBezTo>
                    <a:pt x="1440" y="1504"/>
                    <a:pt x="1440" y="1504"/>
                    <a:pt x="1440" y="1504"/>
                  </a:cubicBezTo>
                  <a:lnTo>
                    <a:pt x="1440" y="1792"/>
                  </a:lnTo>
                  <a:close/>
                  <a:moveTo>
                    <a:pt x="1664" y="1523"/>
                  </a:moveTo>
                  <a:cubicBezTo>
                    <a:pt x="1523" y="1664"/>
                    <a:pt x="1523" y="1664"/>
                    <a:pt x="1523" y="1664"/>
                  </a:cubicBezTo>
                  <a:cubicBezTo>
                    <a:pt x="1504" y="1649"/>
                    <a:pt x="1504" y="1649"/>
                    <a:pt x="1504" y="1649"/>
                  </a:cubicBezTo>
                  <a:cubicBezTo>
                    <a:pt x="1504" y="1472"/>
                    <a:pt x="1504" y="1472"/>
                    <a:pt x="1504" y="1472"/>
                  </a:cubicBezTo>
                  <a:cubicBezTo>
                    <a:pt x="1504" y="1454"/>
                    <a:pt x="1490" y="1440"/>
                    <a:pt x="1472" y="1440"/>
                  </a:cubicBezTo>
                  <a:cubicBezTo>
                    <a:pt x="1472" y="1397"/>
                    <a:pt x="1472" y="1397"/>
                    <a:pt x="1472" y="1397"/>
                  </a:cubicBezTo>
                  <a:cubicBezTo>
                    <a:pt x="1509" y="1389"/>
                    <a:pt x="1544" y="1377"/>
                    <a:pt x="1578" y="1359"/>
                  </a:cubicBezTo>
                  <a:cubicBezTo>
                    <a:pt x="1576" y="1363"/>
                    <a:pt x="1574" y="1366"/>
                    <a:pt x="1572" y="1369"/>
                  </a:cubicBezTo>
                  <a:cubicBezTo>
                    <a:pt x="1564" y="1380"/>
                    <a:pt x="1565" y="1395"/>
                    <a:pt x="1573" y="1406"/>
                  </a:cubicBezTo>
                  <a:lnTo>
                    <a:pt x="1664" y="1523"/>
                  </a:lnTo>
                  <a:close/>
                  <a:moveTo>
                    <a:pt x="1376" y="1344"/>
                  </a:moveTo>
                  <a:cubicBezTo>
                    <a:pt x="1164" y="1344"/>
                    <a:pt x="992" y="1172"/>
                    <a:pt x="992" y="960"/>
                  </a:cubicBezTo>
                  <a:cubicBezTo>
                    <a:pt x="992" y="748"/>
                    <a:pt x="1164" y="576"/>
                    <a:pt x="1376" y="576"/>
                  </a:cubicBezTo>
                  <a:cubicBezTo>
                    <a:pt x="1588" y="576"/>
                    <a:pt x="1760" y="748"/>
                    <a:pt x="1760" y="960"/>
                  </a:cubicBezTo>
                  <a:cubicBezTo>
                    <a:pt x="1760" y="1172"/>
                    <a:pt x="1588" y="1344"/>
                    <a:pt x="1376" y="1344"/>
                  </a:cubicBezTo>
                  <a:close/>
                  <a:moveTo>
                    <a:pt x="1856" y="1060"/>
                  </a:moveTo>
                  <a:cubicBezTo>
                    <a:pt x="1811" y="1065"/>
                    <a:pt x="1811" y="1065"/>
                    <a:pt x="1811" y="1065"/>
                  </a:cubicBezTo>
                  <a:cubicBezTo>
                    <a:pt x="1828" y="996"/>
                    <a:pt x="1828" y="924"/>
                    <a:pt x="1811" y="855"/>
                  </a:cubicBezTo>
                  <a:cubicBezTo>
                    <a:pt x="1856" y="860"/>
                    <a:pt x="1856" y="860"/>
                    <a:pt x="1856" y="860"/>
                  </a:cubicBezTo>
                  <a:lnTo>
                    <a:pt x="1856" y="106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551" name="Google Shape;551;g1023e1ba382_0_81"/>
            <p:cNvSpPr/>
            <p:nvPr/>
          </p:nvSpPr>
          <p:spPr>
            <a:xfrm>
              <a:off x="-969963" y="4062413"/>
              <a:ext cx="217488" cy="434974"/>
            </a:xfrm>
            <a:custGeom>
              <a:rect b="b" l="l" r="r" t="t"/>
              <a:pathLst>
                <a:path extrusionOk="0" h="640" w="320">
                  <a:moveTo>
                    <a:pt x="0" y="320"/>
                  </a:moveTo>
                  <a:cubicBezTo>
                    <a:pt x="0" y="497"/>
                    <a:pt x="143" y="640"/>
                    <a:pt x="320" y="640"/>
                  </a:cubicBezTo>
                  <a:cubicBezTo>
                    <a:pt x="320" y="576"/>
                    <a:pt x="320" y="576"/>
                    <a:pt x="320" y="576"/>
                  </a:cubicBezTo>
                  <a:cubicBezTo>
                    <a:pt x="179" y="576"/>
                    <a:pt x="64" y="461"/>
                    <a:pt x="64" y="320"/>
                  </a:cubicBezTo>
                  <a:cubicBezTo>
                    <a:pt x="64" y="179"/>
                    <a:pt x="179" y="64"/>
                    <a:pt x="320" y="64"/>
                  </a:cubicBezTo>
                  <a:cubicBezTo>
                    <a:pt x="320" y="0"/>
                    <a:pt x="320" y="0"/>
                    <a:pt x="320" y="0"/>
                  </a:cubicBezTo>
                  <a:cubicBezTo>
                    <a:pt x="143" y="0"/>
                    <a:pt x="0" y="143"/>
                    <a:pt x="0" y="32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a:ea typeface="Roboto"/>
                <a:cs typeface="Roboto"/>
                <a:sym typeface="Roboto"/>
              </a:endParaRPr>
            </a:p>
          </p:txBody>
        </p:sp>
      </p:grpSp>
      <p:sp>
        <p:nvSpPr>
          <p:cNvPr id="552" name="Google Shape;552;g1023e1ba382_0_81"/>
          <p:cNvSpPr/>
          <p:nvPr/>
        </p:nvSpPr>
        <p:spPr>
          <a:xfrm>
            <a:off x="319950" y="601775"/>
            <a:ext cx="5492700" cy="7119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20000"/>
              </a:lnSpc>
              <a:spcBef>
                <a:spcPts val="0"/>
              </a:spcBef>
              <a:spcAft>
                <a:spcPts val="0"/>
              </a:spcAft>
              <a:buSzPts val="1600"/>
              <a:buChar char="❖"/>
            </a:pPr>
            <a:r>
              <a:rPr lang="en-US" sz="1250">
                <a:solidFill>
                  <a:srgbClr val="5B5B5B"/>
                </a:solidFill>
                <a:latin typeface="Roboto"/>
                <a:ea typeface="Roboto"/>
                <a:cs typeface="Roboto"/>
                <a:sym typeface="Roboto"/>
              </a:rPr>
              <a:t>Developing a mechanism to assign penalty to an organization when it has been found guilty. </a:t>
            </a:r>
            <a:endParaRPr sz="1250">
              <a:solidFill>
                <a:srgbClr val="5B5B5B"/>
              </a:solidFill>
              <a:latin typeface="Roboto"/>
              <a:ea typeface="Roboto"/>
              <a:cs typeface="Roboto"/>
              <a:sym typeface="Roboto"/>
            </a:endParaRPr>
          </a:p>
          <a:p>
            <a:pPr indent="-307975" lvl="0" marL="457200" marR="0" rtl="0" algn="l">
              <a:lnSpc>
                <a:spcPct val="120000"/>
              </a:lnSpc>
              <a:spcBef>
                <a:spcPts val="0"/>
              </a:spcBef>
              <a:spcAft>
                <a:spcPts val="0"/>
              </a:spcAft>
              <a:buClr>
                <a:srgbClr val="5B5B5B"/>
              </a:buClr>
              <a:buSzPts val="1250"/>
              <a:buFont typeface="Roboto"/>
              <a:buChar char="❖"/>
            </a:pPr>
            <a:r>
              <a:rPr b="1" lang="en-US" sz="1250">
                <a:solidFill>
                  <a:srgbClr val="5B5B5B"/>
                </a:solidFill>
                <a:latin typeface="Roboto"/>
                <a:ea typeface="Roboto"/>
                <a:cs typeface="Roboto"/>
                <a:sym typeface="Roboto"/>
              </a:rPr>
              <a:t>Types of Penalty:</a:t>
            </a:r>
            <a:endParaRPr b="1" sz="1250">
              <a:solidFill>
                <a:srgbClr val="5B5B5B"/>
              </a:solidFill>
              <a:latin typeface="Roboto"/>
              <a:ea typeface="Roboto"/>
              <a:cs typeface="Roboto"/>
              <a:sym typeface="Roboto"/>
            </a:endParaRPr>
          </a:p>
          <a:p>
            <a:pPr indent="-307975" lvl="0" marL="457200" marR="0" rtl="0" algn="l">
              <a:lnSpc>
                <a:spcPct val="120000"/>
              </a:lnSpc>
              <a:spcBef>
                <a:spcPts val="0"/>
              </a:spcBef>
              <a:spcAft>
                <a:spcPts val="0"/>
              </a:spcAft>
              <a:buClr>
                <a:srgbClr val="5B5B5B"/>
              </a:buClr>
              <a:buSzPts val="1250"/>
              <a:buFont typeface="Roboto"/>
              <a:buChar char="●"/>
            </a:pPr>
            <a:r>
              <a:rPr lang="en-US" sz="1250">
                <a:solidFill>
                  <a:srgbClr val="5B5B5B"/>
                </a:solidFill>
                <a:latin typeface="Roboto"/>
                <a:ea typeface="Roboto"/>
                <a:cs typeface="Roboto"/>
                <a:sym typeface="Roboto"/>
              </a:rPr>
              <a:t>For Sybil Based Cheating.</a:t>
            </a:r>
            <a:endParaRPr sz="1250">
              <a:solidFill>
                <a:srgbClr val="5B5B5B"/>
              </a:solidFill>
              <a:latin typeface="Roboto"/>
              <a:ea typeface="Roboto"/>
              <a:cs typeface="Roboto"/>
              <a:sym typeface="Roboto"/>
            </a:endParaRPr>
          </a:p>
          <a:p>
            <a:pPr indent="-307975" lvl="0" marL="457200" marR="0" rtl="0" algn="l">
              <a:lnSpc>
                <a:spcPct val="120000"/>
              </a:lnSpc>
              <a:spcBef>
                <a:spcPts val="0"/>
              </a:spcBef>
              <a:spcAft>
                <a:spcPts val="0"/>
              </a:spcAft>
              <a:buClr>
                <a:srgbClr val="5B5B5B"/>
              </a:buClr>
              <a:buSzPts val="1250"/>
              <a:buFont typeface="Roboto"/>
              <a:buChar char="●"/>
            </a:pPr>
            <a:r>
              <a:rPr lang="en-US" sz="1250">
                <a:solidFill>
                  <a:srgbClr val="5B5B5B"/>
                </a:solidFill>
                <a:latin typeface="Roboto"/>
                <a:ea typeface="Roboto"/>
                <a:cs typeface="Roboto"/>
                <a:sym typeface="Roboto"/>
              </a:rPr>
              <a:t>One Time Penalty.</a:t>
            </a:r>
            <a:endParaRPr sz="1250">
              <a:solidFill>
                <a:srgbClr val="5B5B5B"/>
              </a:solidFill>
              <a:latin typeface="Roboto"/>
              <a:ea typeface="Roboto"/>
              <a:cs typeface="Roboto"/>
              <a:sym typeface="Roboto"/>
            </a:endParaRPr>
          </a:p>
          <a:p>
            <a:pPr indent="-307975" lvl="0" marL="457200" marR="0" rtl="0" algn="l">
              <a:lnSpc>
                <a:spcPct val="120000"/>
              </a:lnSpc>
              <a:spcBef>
                <a:spcPts val="0"/>
              </a:spcBef>
              <a:spcAft>
                <a:spcPts val="0"/>
              </a:spcAft>
              <a:buClr>
                <a:srgbClr val="5B5B5B"/>
              </a:buClr>
              <a:buSzPts val="1250"/>
              <a:buFont typeface="Roboto"/>
              <a:buChar char="●"/>
            </a:pPr>
            <a:r>
              <a:rPr lang="en-US" sz="1250">
                <a:solidFill>
                  <a:srgbClr val="5B5B5B"/>
                </a:solidFill>
                <a:latin typeface="Roboto"/>
                <a:ea typeface="Roboto"/>
                <a:cs typeface="Roboto"/>
                <a:sym typeface="Roboto"/>
              </a:rPr>
              <a:t>For Unfresh training results.</a:t>
            </a:r>
            <a:endParaRPr sz="1250">
              <a:solidFill>
                <a:srgbClr val="5B5B5B"/>
              </a:solidFill>
              <a:latin typeface="Roboto"/>
              <a:ea typeface="Roboto"/>
              <a:cs typeface="Roboto"/>
              <a:sym typeface="Roboto"/>
            </a:endParaRPr>
          </a:p>
          <a:p>
            <a:pPr indent="-307975" lvl="0" marL="457200" marR="0" rtl="0" algn="l">
              <a:lnSpc>
                <a:spcPct val="120000"/>
              </a:lnSpc>
              <a:spcBef>
                <a:spcPts val="0"/>
              </a:spcBef>
              <a:spcAft>
                <a:spcPts val="0"/>
              </a:spcAft>
              <a:buClr>
                <a:srgbClr val="5B5B5B"/>
              </a:buClr>
              <a:buSzPts val="1250"/>
              <a:buFont typeface="Roboto"/>
              <a:buChar char="●"/>
            </a:pPr>
            <a:r>
              <a:rPr lang="en-US" sz="1250">
                <a:solidFill>
                  <a:srgbClr val="5B5B5B"/>
                </a:solidFill>
                <a:latin typeface="Roboto"/>
                <a:ea typeface="Roboto"/>
                <a:cs typeface="Roboto"/>
                <a:sym typeface="Roboto"/>
              </a:rPr>
              <a:t>For defraud and data manipulation.</a:t>
            </a:r>
            <a:endParaRPr sz="1250">
              <a:solidFill>
                <a:srgbClr val="5B5B5B"/>
              </a:solidFill>
              <a:latin typeface="Roboto"/>
              <a:ea typeface="Roboto"/>
              <a:cs typeface="Roboto"/>
              <a:sym typeface="Roboto"/>
            </a:endParaRPr>
          </a:p>
          <a:p>
            <a:pPr indent="0" lvl="0" marL="457200" marR="0" rtl="0" algn="l">
              <a:lnSpc>
                <a:spcPct val="120000"/>
              </a:lnSpc>
              <a:spcBef>
                <a:spcPts val="0"/>
              </a:spcBef>
              <a:spcAft>
                <a:spcPts val="0"/>
              </a:spcAft>
              <a:buNone/>
            </a:pPr>
            <a:r>
              <a:t/>
            </a:r>
            <a:endParaRPr sz="1050">
              <a:solidFill>
                <a:srgbClr val="5B5B5B"/>
              </a:solidFill>
              <a:latin typeface="Roboto"/>
              <a:ea typeface="Roboto"/>
              <a:cs typeface="Roboto"/>
              <a:sym typeface="Roboto"/>
            </a:endParaRPr>
          </a:p>
          <a:p>
            <a:pPr indent="0" lvl="0" marL="457200" marR="0" rtl="0" algn="l">
              <a:lnSpc>
                <a:spcPct val="120000"/>
              </a:lnSpc>
              <a:spcBef>
                <a:spcPts val="0"/>
              </a:spcBef>
              <a:spcAft>
                <a:spcPts val="0"/>
              </a:spcAft>
              <a:buNone/>
            </a:pPr>
            <a:r>
              <a:t/>
            </a:r>
            <a:endParaRPr b="1" sz="1350">
              <a:solidFill>
                <a:srgbClr val="5B5B5B"/>
              </a:solidFill>
              <a:latin typeface="Roboto"/>
              <a:ea typeface="Roboto"/>
              <a:cs typeface="Roboto"/>
              <a:sym typeface="Roboto"/>
            </a:endParaRPr>
          </a:p>
          <a:p>
            <a:pPr indent="0" lvl="0" marL="457200" marR="0" rtl="0" algn="l">
              <a:lnSpc>
                <a:spcPct val="120000"/>
              </a:lnSpc>
              <a:spcBef>
                <a:spcPts val="0"/>
              </a:spcBef>
              <a:spcAft>
                <a:spcPts val="0"/>
              </a:spcAft>
              <a:buNone/>
            </a:pPr>
            <a:r>
              <a:t/>
            </a:r>
            <a:endParaRPr sz="1050">
              <a:solidFill>
                <a:srgbClr val="5B5B5B"/>
              </a:solidFill>
              <a:latin typeface="Roboto"/>
              <a:ea typeface="Roboto"/>
              <a:cs typeface="Roboto"/>
              <a:sym typeface="Roboto"/>
            </a:endParaRPr>
          </a:p>
        </p:txBody>
      </p:sp>
      <p:sp>
        <p:nvSpPr>
          <p:cNvPr id="553" name="Google Shape;553;g1023e1ba382_0_81"/>
          <p:cNvSpPr txBox="1"/>
          <p:nvPr>
            <p:ph type="title"/>
          </p:nvPr>
        </p:nvSpPr>
        <p:spPr>
          <a:xfrm>
            <a:off x="319944" y="2861461"/>
            <a:ext cx="8368500" cy="409500"/>
          </a:xfrm>
          <a:prstGeom prst="rect">
            <a:avLst/>
          </a:prstGeom>
          <a:noFill/>
          <a:ln>
            <a:noFill/>
          </a:ln>
        </p:spPr>
        <p:txBody>
          <a:bodyPr anchorCtr="0" anchor="ctr" bIns="0" lIns="0" spcFirstLastPara="1" rIns="0" wrap="square" tIns="0">
            <a:normAutofit fontScale="90000"/>
          </a:bodyPr>
          <a:lstStyle/>
          <a:p>
            <a:pPr indent="0" lvl="0" marL="0" rtl="0" algn="l">
              <a:spcBef>
                <a:spcPts val="0"/>
              </a:spcBef>
              <a:spcAft>
                <a:spcPts val="0"/>
              </a:spcAft>
              <a:buClr>
                <a:srgbClr val="5B5B5B"/>
              </a:buClr>
              <a:buSzPct val="118867"/>
              <a:buFont typeface="Roboto"/>
              <a:buNone/>
            </a:pPr>
            <a:r>
              <a:rPr b="1" lang="en-US" sz="2355"/>
              <a:t>3</a:t>
            </a:r>
            <a:r>
              <a:rPr b="1" lang="en-US" sz="2355"/>
              <a:t>. Variable no. of training rounds </a:t>
            </a:r>
            <a:endParaRPr b="1" sz="2355"/>
          </a:p>
          <a:p>
            <a:pPr indent="0" lvl="0" marL="0" rtl="0" algn="l">
              <a:spcBef>
                <a:spcPts val="0"/>
              </a:spcBef>
              <a:spcAft>
                <a:spcPts val="0"/>
              </a:spcAft>
              <a:buClr>
                <a:srgbClr val="5B5B5B"/>
              </a:buClr>
              <a:buSzPct val="118867"/>
              <a:buFont typeface="Roboto"/>
              <a:buNone/>
            </a:pPr>
            <a:r>
              <a:rPr b="1" lang="en-US" sz="2355"/>
              <a:t>and exploring non-identical datasets </a:t>
            </a:r>
            <a:endParaRPr b="1" sz="2355"/>
          </a:p>
        </p:txBody>
      </p:sp>
      <p:sp>
        <p:nvSpPr>
          <p:cNvPr id="554" name="Google Shape;554;g1023e1ba382_0_81"/>
          <p:cNvSpPr/>
          <p:nvPr/>
        </p:nvSpPr>
        <p:spPr>
          <a:xfrm>
            <a:off x="319950" y="3639950"/>
            <a:ext cx="5492700" cy="7119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20000"/>
              </a:lnSpc>
              <a:spcBef>
                <a:spcPts val="0"/>
              </a:spcBef>
              <a:spcAft>
                <a:spcPts val="0"/>
              </a:spcAft>
              <a:buSzPts val="1600"/>
              <a:buChar char="❖"/>
            </a:pPr>
            <a:r>
              <a:rPr lang="en-US" sz="1250">
                <a:solidFill>
                  <a:srgbClr val="5B5B5B"/>
                </a:solidFill>
                <a:latin typeface="Roboto"/>
                <a:ea typeface="Roboto"/>
                <a:cs typeface="Roboto"/>
                <a:sym typeface="Roboto"/>
              </a:rPr>
              <a:t>Organisations can choose the number of training rounds that they participate in according to their valuation on their precision and their computational and communication costs.</a:t>
            </a:r>
            <a:endParaRPr sz="1250">
              <a:solidFill>
                <a:srgbClr val="5B5B5B"/>
              </a:solidFill>
              <a:latin typeface="Roboto"/>
              <a:ea typeface="Roboto"/>
              <a:cs typeface="Roboto"/>
              <a:sym typeface="Roboto"/>
            </a:endParaRPr>
          </a:p>
          <a:p>
            <a:pPr indent="-307975" lvl="0" marL="457200" marR="0" rtl="0" algn="l">
              <a:lnSpc>
                <a:spcPct val="120000"/>
              </a:lnSpc>
              <a:spcBef>
                <a:spcPts val="0"/>
              </a:spcBef>
              <a:spcAft>
                <a:spcPts val="0"/>
              </a:spcAft>
              <a:buClr>
                <a:srgbClr val="5B5B5B"/>
              </a:buClr>
              <a:buSzPts val="1250"/>
              <a:buFont typeface="Roboto"/>
              <a:buChar char="❖"/>
            </a:pPr>
            <a:r>
              <a:rPr lang="en-US" sz="1250">
                <a:solidFill>
                  <a:srgbClr val="5B5B5B"/>
                </a:solidFill>
                <a:latin typeface="Roboto"/>
                <a:ea typeface="Roboto"/>
                <a:cs typeface="Roboto"/>
                <a:sym typeface="Roboto"/>
              </a:rPr>
              <a:t>We can explore the non-independent and identically distributed(non i.i.d) data of the organizations.</a:t>
            </a:r>
            <a:endParaRPr sz="1250">
              <a:solidFill>
                <a:srgbClr val="5B5B5B"/>
              </a:solidFill>
              <a:latin typeface="Roboto"/>
              <a:ea typeface="Roboto"/>
              <a:cs typeface="Roboto"/>
              <a:sym typeface="Roboto"/>
            </a:endParaRPr>
          </a:p>
          <a:p>
            <a:pPr indent="0" lvl="0" marL="457200" marR="0" rtl="0" algn="l">
              <a:lnSpc>
                <a:spcPct val="120000"/>
              </a:lnSpc>
              <a:spcBef>
                <a:spcPts val="0"/>
              </a:spcBef>
              <a:spcAft>
                <a:spcPts val="0"/>
              </a:spcAft>
              <a:buNone/>
            </a:pPr>
            <a:r>
              <a:t/>
            </a:r>
            <a:endParaRPr b="1" sz="1350">
              <a:solidFill>
                <a:srgbClr val="5B5B5B"/>
              </a:solidFill>
              <a:latin typeface="Roboto"/>
              <a:ea typeface="Roboto"/>
              <a:cs typeface="Roboto"/>
              <a:sym typeface="Roboto"/>
            </a:endParaRPr>
          </a:p>
          <a:p>
            <a:pPr indent="0" lvl="0" marL="457200" marR="0" rtl="0" algn="l">
              <a:lnSpc>
                <a:spcPct val="120000"/>
              </a:lnSpc>
              <a:spcBef>
                <a:spcPts val="0"/>
              </a:spcBef>
              <a:spcAft>
                <a:spcPts val="0"/>
              </a:spcAft>
              <a:buNone/>
            </a:pPr>
            <a:r>
              <a:t/>
            </a:r>
            <a:endParaRPr sz="1050">
              <a:solidFill>
                <a:srgbClr val="5B5B5B"/>
              </a:solidFill>
              <a:latin typeface="Roboto"/>
              <a:ea typeface="Roboto"/>
              <a:cs typeface="Roboto"/>
              <a:sym typeface="Robot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500"/>
                                        <p:tgtEl>
                                          <p:spTgt spid="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29"/>
          <p:cNvSpPr txBox="1"/>
          <p:nvPr/>
        </p:nvSpPr>
        <p:spPr>
          <a:xfrm>
            <a:off x="2255545" y="2202450"/>
            <a:ext cx="4632900" cy="738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Roboto"/>
                <a:ea typeface="Roboto"/>
                <a:cs typeface="Roboto"/>
                <a:sym typeface="Roboto"/>
              </a:rPr>
              <a:t>THANK YOU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559"/>
                                        </p:tgtEl>
                                        <p:attrNameLst>
                                          <p:attrName>style.visibility</p:attrName>
                                        </p:attrNameLst>
                                      </p:cBhvr>
                                      <p:to>
                                        <p:strVal val="visible"/>
                                      </p:to>
                                    </p:set>
                                    <p:anim calcmode="lin" valueType="num">
                                      <p:cBhvr additive="base">
                                        <p:cTn dur="500"/>
                                        <p:tgtEl>
                                          <p:spTgt spid="55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5"/>
          <p:cNvSpPr txBox="1"/>
          <p:nvPr>
            <p:ph type="title"/>
          </p:nvPr>
        </p:nvSpPr>
        <p:spPr>
          <a:xfrm>
            <a:off x="387819" y="282611"/>
            <a:ext cx="8368500" cy="409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5B5B5B"/>
              </a:buClr>
              <a:buSzPts val="2800"/>
              <a:buFont typeface="Roboto"/>
              <a:buNone/>
            </a:pPr>
            <a:r>
              <a:rPr lang="en-US"/>
              <a:t>Introduction</a:t>
            </a:r>
            <a:endParaRPr/>
          </a:p>
        </p:txBody>
      </p:sp>
      <p:grpSp>
        <p:nvGrpSpPr>
          <p:cNvPr id="61" name="Google Shape;61;p5"/>
          <p:cNvGrpSpPr/>
          <p:nvPr/>
        </p:nvGrpSpPr>
        <p:grpSpPr>
          <a:xfrm>
            <a:off x="392301" y="1087655"/>
            <a:ext cx="1918256" cy="3461485"/>
            <a:chOff x="495491" y="1087655"/>
            <a:chExt cx="1918256" cy="3461485"/>
          </a:xfrm>
        </p:grpSpPr>
        <p:sp>
          <p:nvSpPr>
            <p:cNvPr id="62" name="Google Shape;62;p5"/>
            <p:cNvSpPr/>
            <p:nvPr/>
          </p:nvSpPr>
          <p:spPr>
            <a:xfrm>
              <a:off x="495491" y="1087655"/>
              <a:ext cx="1918256" cy="722095"/>
            </a:xfrm>
            <a:prstGeom prst="round2SameRect">
              <a:avLst>
                <a:gd fmla="val 8975" name="adj1"/>
                <a:gd fmla="val 0" name="adj2"/>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63" name="Google Shape;63;p5"/>
            <p:cNvSpPr/>
            <p:nvPr/>
          </p:nvSpPr>
          <p:spPr>
            <a:xfrm>
              <a:off x="495491" y="1809750"/>
              <a:ext cx="1918256" cy="2739390"/>
            </a:xfrm>
            <a:prstGeom prst="rect">
              <a:avLst/>
            </a:prstGeom>
            <a:solidFill>
              <a:srgbClr val="F2F2F2"/>
            </a:solidFill>
            <a:ln>
              <a:noFill/>
            </a:ln>
          </p:spPr>
          <p:txBody>
            <a:bodyPr anchorCtr="0" anchor="t" bIns="45700" lIns="91425" spcFirstLastPara="1" rIns="91425" wrap="square" tIns="640075">
              <a:noAutofit/>
            </a:bodyPr>
            <a:lstStyle/>
            <a:p>
              <a:pPr indent="0" lvl="0" marL="0" marR="0" rtl="0" algn="ctr">
                <a:lnSpc>
                  <a:spcPct val="100000"/>
                </a:lnSpc>
                <a:spcBef>
                  <a:spcPts val="0"/>
                </a:spcBef>
                <a:spcAft>
                  <a:spcPts val="0"/>
                </a:spcAft>
                <a:buClr>
                  <a:srgbClr val="000000"/>
                </a:buClr>
                <a:buSzPts val="1400"/>
                <a:buFont typeface="Arial"/>
                <a:buNone/>
              </a:pPr>
              <a:r>
                <a:rPr b="1" i="0" lang="en-US" sz="1300" u="none" cap="none" strike="noStrike">
                  <a:solidFill>
                    <a:srgbClr val="5B5B5B"/>
                  </a:solidFill>
                  <a:latin typeface="Roboto"/>
                  <a:ea typeface="Roboto"/>
                  <a:cs typeface="Roboto"/>
                  <a:sym typeface="Roboto"/>
                </a:rPr>
                <a:t> Background</a:t>
              </a:r>
              <a:br>
                <a:rPr b="0" i="0" lang="en-US" sz="1500" u="none" cap="none" strike="noStrike">
                  <a:solidFill>
                    <a:srgbClr val="5B5B5B"/>
                  </a:solidFill>
                  <a:latin typeface="Roboto"/>
                  <a:ea typeface="Roboto"/>
                  <a:cs typeface="Roboto"/>
                  <a:sym typeface="Roboto"/>
                </a:rPr>
              </a:br>
              <a:r>
                <a:rPr b="0" i="0" lang="en-US" sz="1100" u="none" cap="none" strike="noStrike">
                  <a:solidFill>
                    <a:srgbClr val="5B5B5B"/>
                  </a:solidFill>
                  <a:latin typeface="Roboto"/>
                  <a:ea typeface="Roboto"/>
                  <a:cs typeface="Roboto"/>
                  <a:sym typeface="Roboto"/>
                </a:rPr>
                <a:t>Federated learning (FL) is a decentralized machine</a:t>
              </a:r>
              <a:endParaRPr b="0" i="0" sz="1100" u="none" cap="none" strike="noStrike">
                <a:solidFill>
                  <a:srgbClr val="5B5B5B"/>
                </a:solidFill>
                <a:latin typeface="Roboto"/>
                <a:ea typeface="Roboto"/>
                <a:cs typeface="Roboto"/>
                <a:sym typeface="Roboto"/>
              </a:endParaRPr>
            </a:p>
            <a:p>
              <a:pPr indent="0" lvl="0" marL="0" marR="0" rtl="0" algn="ctr">
                <a:lnSpc>
                  <a:spcPct val="100000"/>
                </a:lnSpc>
                <a:spcBef>
                  <a:spcPts val="0"/>
                </a:spcBef>
                <a:spcAft>
                  <a:spcPts val="0"/>
                </a:spcAft>
                <a:buNone/>
              </a:pPr>
              <a:r>
                <a:rPr b="0" i="0" lang="en-US" sz="1100" u="none" cap="none" strike="noStrike">
                  <a:solidFill>
                    <a:srgbClr val="5B5B5B"/>
                  </a:solidFill>
                  <a:latin typeface="Roboto"/>
                  <a:ea typeface="Roboto"/>
                  <a:cs typeface="Roboto"/>
                  <a:sym typeface="Roboto"/>
                </a:rPr>
                <a:t>learning approach. In FL,</a:t>
              </a:r>
              <a:r>
                <a:rPr lang="en-US" sz="1100">
                  <a:solidFill>
                    <a:srgbClr val="5B5B5B"/>
                  </a:solidFill>
                  <a:latin typeface="Roboto"/>
                  <a:ea typeface="Roboto"/>
                  <a:cs typeface="Roboto"/>
                  <a:sym typeface="Roboto"/>
                </a:rPr>
                <a:t> </a:t>
              </a:r>
              <a:r>
                <a:rPr b="0" i="0" lang="en-US" sz="1100" u="none" cap="none" strike="noStrike">
                  <a:solidFill>
                    <a:srgbClr val="5B5B5B"/>
                  </a:solidFill>
                  <a:latin typeface="Roboto"/>
                  <a:ea typeface="Roboto"/>
                  <a:cs typeface="Roboto"/>
                  <a:sym typeface="Roboto"/>
                </a:rPr>
                <a:t>multiple clients</a:t>
              </a:r>
              <a:r>
                <a:rPr lang="en-US" sz="1100">
                  <a:solidFill>
                    <a:srgbClr val="5B5B5B"/>
                  </a:solidFill>
                  <a:latin typeface="Roboto"/>
                  <a:ea typeface="Roboto"/>
                  <a:cs typeface="Roboto"/>
                  <a:sym typeface="Roboto"/>
                </a:rPr>
                <a:t> </a:t>
              </a:r>
              <a:r>
                <a:rPr b="0" i="0" lang="en-US" sz="1100" u="none" cap="none" strike="noStrike">
                  <a:solidFill>
                    <a:srgbClr val="5B5B5B"/>
                  </a:solidFill>
                  <a:latin typeface="Roboto"/>
                  <a:ea typeface="Roboto"/>
                  <a:cs typeface="Roboto"/>
                  <a:sym typeface="Roboto"/>
                </a:rPr>
                <a:t>cooperatively train</a:t>
              </a:r>
              <a:endParaRPr b="0" i="0" sz="1100" u="none" cap="none" strike="noStrike">
                <a:solidFill>
                  <a:srgbClr val="5B5B5B"/>
                </a:solidFill>
                <a:latin typeface="Roboto"/>
                <a:ea typeface="Roboto"/>
                <a:cs typeface="Roboto"/>
                <a:sym typeface="Roboto"/>
              </a:endParaRPr>
            </a:p>
            <a:p>
              <a:pPr indent="0" lvl="0" marL="0" marR="0" rtl="0" algn="ctr">
                <a:lnSpc>
                  <a:spcPct val="100000"/>
                </a:lnSpc>
                <a:spcBef>
                  <a:spcPts val="0"/>
                </a:spcBef>
                <a:spcAft>
                  <a:spcPts val="0"/>
                </a:spcAft>
                <a:buNone/>
              </a:pPr>
              <a:r>
                <a:rPr b="0" i="0" lang="en-US" sz="1100" u="none" cap="none" strike="noStrike">
                  <a:solidFill>
                    <a:srgbClr val="5B5B5B"/>
                  </a:solidFill>
                  <a:latin typeface="Roboto"/>
                  <a:ea typeface="Roboto"/>
                  <a:cs typeface="Roboto"/>
                  <a:sym typeface="Roboto"/>
                </a:rPr>
                <a:t>a global model with their</a:t>
              </a:r>
              <a:r>
                <a:rPr lang="en-US" sz="1100">
                  <a:solidFill>
                    <a:srgbClr val="5B5B5B"/>
                  </a:solidFill>
                  <a:latin typeface="Roboto"/>
                  <a:ea typeface="Roboto"/>
                  <a:cs typeface="Roboto"/>
                  <a:sym typeface="Roboto"/>
                </a:rPr>
                <a:t> </a:t>
              </a:r>
              <a:r>
                <a:rPr b="0" i="0" lang="en-US" sz="1100" u="none" cap="none" strike="noStrike">
                  <a:solidFill>
                    <a:srgbClr val="5B5B5B"/>
                  </a:solidFill>
                  <a:latin typeface="Roboto"/>
                  <a:ea typeface="Roboto"/>
                  <a:cs typeface="Roboto"/>
                  <a:sym typeface="Roboto"/>
                </a:rPr>
                <a:t>local data under the</a:t>
              </a:r>
              <a:r>
                <a:rPr lang="en-US" sz="1100">
                  <a:solidFill>
                    <a:srgbClr val="5B5B5B"/>
                  </a:solidFill>
                  <a:latin typeface="Roboto"/>
                  <a:ea typeface="Roboto"/>
                  <a:cs typeface="Roboto"/>
                  <a:sym typeface="Roboto"/>
                </a:rPr>
                <a:t> </a:t>
              </a:r>
              <a:r>
                <a:rPr b="0" i="0" lang="en-US" sz="1100" u="none" cap="none" strike="noStrike">
                  <a:solidFill>
                    <a:srgbClr val="5B5B5B"/>
                  </a:solidFill>
                  <a:latin typeface="Roboto"/>
                  <a:ea typeface="Roboto"/>
                  <a:cs typeface="Roboto"/>
                  <a:sym typeface="Roboto"/>
                </a:rPr>
                <a:t>coordination of</a:t>
              </a:r>
              <a:r>
                <a:rPr lang="en-US" sz="1100">
                  <a:solidFill>
                    <a:srgbClr val="5B5B5B"/>
                  </a:solidFill>
                  <a:latin typeface="Roboto"/>
                  <a:ea typeface="Roboto"/>
                  <a:cs typeface="Roboto"/>
                  <a:sym typeface="Roboto"/>
                </a:rPr>
                <a:t> </a:t>
              </a:r>
              <a:r>
                <a:rPr b="0" i="0" lang="en-US" sz="1100" u="none" cap="none" strike="noStrike">
                  <a:solidFill>
                    <a:srgbClr val="5B5B5B"/>
                  </a:solidFill>
                  <a:latin typeface="Roboto"/>
                  <a:ea typeface="Roboto"/>
                  <a:cs typeface="Roboto"/>
                  <a:sym typeface="Roboto"/>
                </a:rPr>
                <a:t>a central server.</a:t>
              </a:r>
              <a:endParaRPr sz="1100">
                <a:solidFill>
                  <a:srgbClr val="5B5B5B"/>
                </a:solidFill>
                <a:latin typeface="Roboto"/>
                <a:ea typeface="Roboto"/>
                <a:cs typeface="Roboto"/>
                <a:sym typeface="Roboto"/>
              </a:endParaRPr>
            </a:p>
          </p:txBody>
        </p:sp>
      </p:grpSp>
      <p:grpSp>
        <p:nvGrpSpPr>
          <p:cNvPr id="64" name="Google Shape;64;p5"/>
          <p:cNvGrpSpPr/>
          <p:nvPr/>
        </p:nvGrpSpPr>
        <p:grpSpPr>
          <a:xfrm>
            <a:off x="2539348" y="1087655"/>
            <a:ext cx="1918256" cy="3461485"/>
            <a:chOff x="495491" y="1087655"/>
            <a:chExt cx="1918256" cy="3461485"/>
          </a:xfrm>
        </p:grpSpPr>
        <p:sp>
          <p:nvSpPr>
            <p:cNvPr id="65" name="Google Shape;65;p5"/>
            <p:cNvSpPr/>
            <p:nvPr/>
          </p:nvSpPr>
          <p:spPr>
            <a:xfrm>
              <a:off x="495491" y="1087655"/>
              <a:ext cx="1918256" cy="722095"/>
            </a:xfrm>
            <a:prstGeom prst="round2SameRect">
              <a:avLst>
                <a:gd fmla="val 8975" name="adj1"/>
                <a:gd fmla="val 0" name="adj2"/>
              </a:avLst>
            </a:prstGeom>
            <a:solidFill>
              <a:schemeClr val="accent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66" name="Google Shape;66;p5"/>
            <p:cNvSpPr/>
            <p:nvPr/>
          </p:nvSpPr>
          <p:spPr>
            <a:xfrm>
              <a:off x="495491" y="1809750"/>
              <a:ext cx="1918256" cy="2739390"/>
            </a:xfrm>
            <a:prstGeom prst="rect">
              <a:avLst/>
            </a:prstGeom>
            <a:solidFill>
              <a:srgbClr val="F2F2F2"/>
            </a:solidFill>
            <a:ln>
              <a:noFill/>
            </a:ln>
          </p:spPr>
          <p:txBody>
            <a:bodyPr anchorCtr="0" anchor="t" bIns="45700" lIns="91425" spcFirstLastPara="1" rIns="91425" wrap="square" tIns="640075">
              <a:noAutofit/>
            </a:bodyPr>
            <a:lstStyle/>
            <a:p>
              <a:pPr indent="0" lvl="0" marL="0" marR="0" rtl="0" algn="ctr">
                <a:lnSpc>
                  <a:spcPct val="100000"/>
                </a:lnSpc>
                <a:spcBef>
                  <a:spcPts val="0"/>
                </a:spcBef>
                <a:spcAft>
                  <a:spcPts val="0"/>
                </a:spcAft>
                <a:buClr>
                  <a:srgbClr val="000000"/>
                </a:buClr>
                <a:buSzPts val="1400"/>
                <a:buFont typeface="Arial"/>
                <a:buNone/>
              </a:pPr>
              <a:r>
                <a:rPr b="1" lang="en-US">
                  <a:solidFill>
                    <a:srgbClr val="5B5B5B"/>
                  </a:solidFill>
                  <a:latin typeface="Roboto"/>
                  <a:ea typeface="Roboto"/>
                  <a:cs typeface="Roboto"/>
                  <a:sym typeface="Roboto"/>
                </a:rPr>
                <a:t>Approach</a:t>
              </a:r>
              <a:br>
                <a:rPr b="0" i="0" lang="en-US" sz="1600" u="none" cap="none" strike="noStrike">
                  <a:solidFill>
                    <a:srgbClr val="5B5B5B"/>
                  </a:solidFill>
                  <a:latin typeface="Roboto"/>
                  <a:ea typeface="Roboto"/>
                  <a:cs typeface="Roboto"/>
                  <a:sym typeface="Roboto"/>
                </a:rPr>
              </a:br>
              <a:r>
                <a:rPr lang="en-US" sz="1100">
                  <a:solidFill>
                    <a:srgbClr val="5B5B5B"/>
                  </a:solidFill>
                  <a:latin typeface="Roboto"/>
                  <a:ea typeface="Roboto"/>
                  <a:cs typeface="Roboto"/>
                  <a:sym typeface="Roboto"/>
                </a:rPr>
                <a:t>organizations cooperatively train a global model with their local data. The organizations, however, may be heterogeneous in terms of their valuation on the precision of the trained global model and their training cost</a:t>
              </a:r>
              <a:endParaRPr sz="1100">
                <a:solidFill>
                  <a:srgbClr val="5B5B5B"/>
                </a:solidFill>
                <a:latin typeface="Roboto"/>
                <a:ea typeface="Roboto"/>
                <a:cs typeface="Roboto"/>
                <a:sym typeface="Roboto"/>
              </a:endParaRPr>
            </a:p>
          </p:txBody>
        </p:sp>
      </p:grpSp>
      <p:grpSp>
        <p:nvGrpSpPr>
          <p:cNvPr id="67" name="Google Shape;67;p5"/>
          <p:cNvGrpSpPr/>
          <p:nvPr/>
        </p:nvGrpSpPr>
        <p:grpSpPr>
          <a:xfrm>
            <a:off x="4686395" y="1087655"/>
            <a:ext cx="1918256" cy="3461485"/>
            <a:chOff x="495491" y="1087655"/>
            <a:chExt cx="1918256" cy="3461485"/>
          </a:xfrm>
        </p:grpSpPr>
        <p:sp>
          <p:nvSpPr>
            <p:cNvPr id="68" name="Google Shape;68;p5"/>
            <p:cNvSpPr/>
            <p:nvPr/>
          </p:nvSpPr>
          <p:spPr>
            <a:xfrm>
              <a:off x="495491" y="1087655"/>
              <a:ext cx="1918256" cy="722095"/>
            </a:xfrm>
            <a:prstGeom prst="round2SameRect">
              <a:avLst>
                <a:gd fmla="val 8975" name="adj1"/>
                <a:gd fmla="val 0" name="adj2"/>
              </a:avLst>
            </a:prstGeom>
            <a:solidFill>
              <a:schemeClr val="accent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69" name="Google Shape;69;p5"/>
            <p:cNvSpPr/>
            <p:nvPr/>
          </p:nvSpPr>
          <p:spPr>
            <a:xfrm>
              <a:off x="495491" y="1809750"/>
              <a:ext cx="1918256" cy="2739390"/>
            </a:xfrm>
            <a:prstGeom prst="rect">
              <a:avLst/>
            </a:prstGeom>
            <a:solidFill>
              <a:srgbClr val="F2F2F2"/>
            </a:solidFill>
            <a:ln>
              <a:noFill/>
            </a:ln>
          </p:spPr>
          <p:txBody>
            <a:bodyPr anchorCtr="0" anchor="t" bIns="45700" lIns="91425" spcFirstLastPara="1" rIns="91425" wrap="square" tIns="64007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5B5B5B"/>
                  </a:solidFill>
                  <a:latin typeface="Roboto"/>
                  <a:ea typeface="Roboto"/>
                  <a:cs typeface="Roboto"/>
                  <a:sym typeface="Roboto"/>
                </a:rPr>
                <a:t>Need</a:t>
              </a:r>
              <a:br>
                <a:rPr b="0" i="0" lang="en-US" sz="1600" u="none" cap="none" strike="noStrike">
                  <a:solidFill>
                    <a:srgbClr val="5B5B5B"/>
                  </a:solidFill>
                  <a:latin typeface="Roboto"/>
                  <a:ea typeface="Roboto"/>
                  <a:cs typeface="Roboto"/>
                  <a:sym typeface="Roboto"/>
                </a:rPr>
              </a:br>
              <a:r>
                <a:rPr lang="en-US" sz="1000">
                  <a:solidFill>
                    <a:srgbClr val="5B5B5B"/>
                  </a:solidFill>
                  <a:latin typeface="Roboto"/>
                  <a:ea typeface="Roboto"/>
                  <a:cs typeface="Roboto"/>
                  <a:sym typeface="Roboto"/>
                </a:rPr>
                <a:t>T</a:t>
              </a:r>
              <a:r>
                <a:rPr b="0" i="0" lang="en-US" sz="1000" u="none" cap="none" strike="noStrike">
                  <a:solidFill>
                    <a:srgbClr val="5B5B5B"/>
                  </a:solidFill>
                  <a:latin typeface="Roboto"/>
                  <a:ea typeface="Roboto"/>
                  <a:cs typeface="Roboto"/>
                  <a:sym typeface="Roboto"/>
                </a:rPr>
                <a:t>he computational and</a:t>
              </a:r>
              <a:r>
                <a:rPr lang="en-US" sz="1000">
                  <a:solidFill>
                    <a:srgbClr val="5B5B5B"/>
                  </a:solidFill>
                  <a:latin typeface="Roboto"/>
                  <a:ea typeface="Roboto"/>
                  <a:cs typeface="Roboto"/>
                  <a:sym typeface="Roboto"/>
                </a:rPr>
                <a:t> </a:t>
              </a:r>
              <a:r>
                <a:rPr b="0" i="0" lang="en-US" sz="1000" u="none" cap="none" strike="noStrike">
                  <a:solidFill>
                    <a:srgbClr val="5B5B5B"/>
                  </a:solidFill>
                  <a:latin typeface="Roboto"/>
                  <a:ea typeface="Roboto"/>
                  <a:cs typeface="Roboto"/>
                  <a:sym typeface="Roboto"/>
                </a:rPr>
                <a:t>communication</a:t>
              </a:r>
              <a:r>
                <a:rPr lang="en-US" sz="1000">
                  <a:solidFill>
                    <a:srgbClr val="5B5B5B"/>
                  </a:solidFill>
                  <a:latin typeface="Roboto"/>
                  <a:ea typeface="Roboto"/>
                  <a:cs typeface="Roboto"/>
                  <a:sym typeface="Roboto"/>
                </a:rPr>
                <a:t> </a:t>
              </a:r>
              <a:r>
                <a:rPr b="0" i="0" lang="en-US" sz="1000" u="none" cap="none" strike="noStrike">
                  <a:solidFill>
                    <a:srgbClr val="5B5B5B"/>
                  </a:solidFill>
                  <a:latin typeface="Roboto"/>
                  <a:ea typeface="Roboto"/>
                  <a:cs typeface="Roboto"/>
                  <a:sym typeface="Roboto"/>
                </a:rPr>
                <a:t>resources</a:t>
              </a:r>
              <a:r>
                <a:rPr lang="en-US" sz="1000">
                  <a:solidFill>
                    <a:srgbClr val="5B5B5B"/>
                  </a:solidFill>
                  <a:latin typeface="Roboto"/>
                  <a:ea typeface="Roboto"/>
                  <a:cs typeface="Roboto"/>
                  <a:sym typeface="Roboto"/>
                </a:rPr>
                <a:t> </a:t>
              </a:r>
              <a:r>
                <a:rPr b="0" i="0" lang="en-US" sz="1000" u="none" cap="none" strike="noStrike">
                  <a:solidFill>
                    <a:srgbClr val="5B5B5B"/>
                  </a:solidFill>
                  <a:latin typeface="Roboto"/>
                  <a:ea typeface="Roboto"/>
                  <a:cs typeface="Roboto"/>
                  <a:sym typeface="Roboto"/>
                </a:rPr>
                <a:t>of the organizations ar</a:t>
              </a:r>
              <a:r>
                <a:rPr lang="en-US" sz="1000">
                  <a:solidFill>
                    <a:srgbClr val="5B5B5B"/>
                  </a:solidFill>
                  <a:latin typeface="Roboto"/>
                  <a:ea typeface="Roboto"/>
                  <a:cs typeface="Roboto"/>
                  <a:sym typeface="Roboto"/>
                </a:rPr>
                <a:t>e </a:t>
              </a:r>
              <a:r>
                <a:rPr b="0" i="0" lang="en-US" sz="1000" u="none" cap="none" strike="noStrike">
                  <a:solidFill>
                    <a:srgbClr val="5B5B5B"/>
                  </a:solidFill>
                  <a:latin typeface="Roboto"/>
                  <a:ea typeface="Roboto"/>
                  <a:cs typeface="Roboto"/>
                  <a:sym typeface="Roboto"/>
                </a:rPr>
                <a:t>non-excludable publi</a:t>
              </a:r>
              <a:r>
                <a:rPr lang="en-US" sz="1000">
                  <a:solidFill>
                    <a:srgbClr val="5B5B5B"/>
                  </a:solidFill>
                  <a:latin typeface="Roboto"/>
                  <a:ea typeface="Roboto"/>
                  <a:cs typeface="Roboto"/>
                  <a:sym typeface="Roboto"/>
                </a:rPr>
                <a:t>c </a:t>
              </a:r>
              <a:r>
                <a:rPr b="0" i="0" lang="en-US" sz="1000" u="none" cap="none" strike="noStrike">
                  <a:solidFill>
                    <a:srgbClr val="5B5B5B"/>
                  </a:solidFill>
                  <a:latin typeface="Roboto"/>
                  <a:ea typeface="Roboto"/>
                  <a:cs typeface="Roboto"/>
                  <a:sym typeface="Roboto"/>
                </a:rPr>
                <a:t>goods.</a:t>
              </a:r>
              <a:r>
                <a:rPr lang="en-US" sz="1000">
                  <a:solidFill>
                    <a:srgbClr val="5B5B5B"/>
                  </a:solidFill>
                  <a:latin typeface="Roboto"/>
                  <a:ea typeface="Roboto"/>
                  <a:cs typeface="Roboto"/>
                  <a:sym typeface="Roboto"/>
                </a:rPr>
                <a:t> </a:t>
              </a:r>
              <a:r>
                <a:rPr b="0" i="0" lang="en-US" sz="1000" u="none" cap="none" strike="noStrike">
                  <a:solidFill>
                    <a:srgbClr val="5B5B5B"/>
                  </a:solidFill>
                  <a:latin typeface="Roboto"/>
                  <a:ea typeface="Roboto"/>
                  <a:cs typeface="Roboto"/>
                  <a:sym typeface="Roboto"/>
                </a:rPr>
                <a:t>That is, even if a</a:t>
              </a:r>
              <a:r>
                <a:rPr lang="en-US" sz="1000">
                  <a:solidFill>
                    <a:srgbClr val="5B5B5B"/>
                  </a:solidFill>
                  <a:latin typeface="Roboto"/>
                  <a:ea typeface="Roboto"/>
                  <a:cs typeface="Roboto"/>
                  <a:sym typeface="Roboto"/>
                </a:rPr>
                <a:t>nd </a:t>
              </a:r>
              <a:r>
                <a:rPr b="0" i="0" lang="en-US" sz="1000" u="none" cap="none" strike="noStrike">
                  <a:solidFill>
                    <a:srgbClr val="5B5B5B"/>
                  </a:solidFill>
                  <a:latin typeface="Roboto"/>
                  <a:ea typeface="Roboto"/>
                  <a:cs typeface="Roboto"/>
                  <a:sym typeface="Roboto"/>
                </a:rPr>
                <a:t>organization does not</a:t>
              </a:r>
              <a:r>
                <a:rPr lang="en-US" sz="1000">
                  <a:solidFill>
                    <a:srgbClr val="5B5B5B"/>
                  </a:solidFill>
                  <a:latin typeface="Roboto"/>
                  <a:ea typeface="Roboto"/>
                  <a:cs typeface="Roboto"/>
                  <a:sym typeface="Roboto"/>
                </a:rPr>
                <a:t> </a:t>
              </a:r>
              <a:r>
                <a:rPr b="0" i="0" lang="en-US" sz="1000" u="none" cap="none" strike="noStrike">
                  <a:solidFill>
                    <a:srgbClr val="5B5B5B"/>
                  </a:solidFill>
                  <a:latin typeface="Roboto"/>
                  <a:ea typeface="Roboto"/>
                  <a:cs typeface="Roboto"/>
                  <a:sym typeface="Roboto"/>
                </a:rPr>
                <a:t>perform any local</a:t>
              </a:r>
              <a:r>
                <a:rPr lang="en-US" sz="1000">
                  <a:solidFill>
                    <a:srgbClr val="5B5B5B"/>
                  </a:solidFill>
                  <a:latin typeface="Roboto"/>
                  <a:ea typeface="Roboto"/>
                  <a:cs typeface="Roboto"/>
                  <a:sym typeface="Roboto"/>
                </a:rPr>
                <a:t> </a:t>
              </a:r>
              <a:r>
                <a:rPr b="0" i="0" lang="en-US" sz="1000" u="none" cap="none" strike="noStrike">
                  <a:solidFill>
                    <a:srgbClr val="5B5B5B"/>
                  </a:solidFill>
                  <a:latin typeface="Roboto"/>
                  <a:ea typeface="Roboto"/>
                  <a:cs typeface="Roboto"/>
                  <a:sym typeface="Roboto"/>
                </a:rPr>
                <a:t>training, other organizations cannot</a:t>
              </a:r>
              <a:r>
                <a:rPr lang="en-US" sz="1000">
                  <a:solidFill>
                    <a:srgbClr val="5B5B5B"/>
                  </a:solidFill>
                  <a:latin typeface="Roboto"/>
                  <a:ea typeface="Roboto"/>
                  <a:cs typeface="Roboto"/>
                  <a:sym typeface="Roboto"/>
                </a:rPr>
                <a:t> </a:t>
              </a:r>
              <a:r>
                <a:rPr b="0" i="0" lang="en-US" sz="1000" u="none" cap="none" strike="noStrike">
                  <a:solidFill>
                    <a:srgbClr val="5B5B5B"/>
                  </a:solidFill>
                  <a:latin typeface="Roboto"/>
                  <a:ea typeface="Roboto"/>
                  <a:cs typeface="Roboto"/>
                  <a:sym typeface="Roboto"/>
                </a:rPr>
                <a:t>prevent that organization</a:t>
              </a:r>
              <a:r>
                <a:rPr lang="en-US" sz="1000">
                  <a:solidFill>
                    <a:srgbClr val="5B5B5B"/>
                  </a:solidFill>
                  <a:latin typeface="Roboto"/>
                  <a:ea typeface="Roboto"/>
                  <a:cs typeface="Roboto"/>
                  <a:sym typeface="Roboto"/>
                </a:rPr>
                <a:t> </a:t>
              </a:r>
              <a:r>
                <a:rPr b="0" i="0" lang="en-US" sz="1000" u="none" cap="none" strike="noStrike">
                  <a:solidFill>
                    <a:srgbClr val="5B5B5B"/>
                  </a:solidFill>
                  <a:latin typeface="Roboto"/>
                  <a:ea typeface="Roboto"/>
                  <a:cs typeface="Roboto"/>
                  <a:sym typeface="Roboto"/>
                </a:rPr>
                <a:t>from using the outcome of</a:t>
              </a:r>
              <a:r>
                <a:rPr lang="en-US" sz="1000">
                  <a:solidFill>
                    <a:srgbClr val="5B5B5B"/>
                  </a:solidFill>
                  <a:latin typeface="Roboto"/>
                  <a:ea typeface="Roboto"/>
                  <a:cs typeface="Roboto"/>
                  <a:sym typeface="Roboto"/>
                </a:rPr>
                <a:t> </a:t>
              </a:r>
              <a:r>
                <a:rPr b="0" i="0" lang="en-US" sz="1000" u="none" cap="none" strike="noStrike">
                  <a:solidFill>
                    <a:srgbClr val="5B5B5B"/>
                  </a:solidFill>
                  <a:latin typeface="Roboto"/>
                  <a:ea typeface="Roboto"/>
                  <a:cs typeface="Roboto"/>
                  <a:sym typeface="Roboto"/>
                </a:rPr>
                <a:t>their resources (i.e., the</a:t>
              </a:r>
              <a:r>
                <a:rPr lang="en-US" sz="1000">
                  <a:solidFill>
                    <a:srgbClr val="5B5B5B"/>
                  </a:solidFill>
                  <a:latin typeface="Roboto"/>
                  <a:ea typeface="Roboto"/>
                  <a:cs typeface="Roboto"/>
                  <a:sym typeface="Roboto"/>
                </a:rPr>
                <a:t> </a:t>
              </a:r>
              <a:r>
                <a:rPr b="0" i="0" lang="en-US" sz="1000" u="none" cap="none" strike="noStrike">
                  <a:solidFill>
                    <a:srgbClr val="5B5B5B"/>
                  </a:solidFill>
                  <a:latin typeface="Roboto"/>
                  <a:ea typeface="Roboto"/>
                  <a:cs typeface="Roboto"/>
                  <a:sym typeface="Roboto"/>
                </a:rPr>
                <a:t>trained</a:t>
              </a:r>
              <a:r>
                <a:rPr lang="en-US" sz="1000">
                  <a:solidFill>
                    <a:srgbClr val="5B5B5B"/>
                  </a:solidFill>
                  <a:latin typeface="Roboto"/>
                  <a:ea typeface="Roboto"/>
                  <a:cs typeface="Roboto"/>
                  <a:sym typeface="Roboto"/>
                </a:rPr>
                <a:t> </a:t>
              </a:r>
              <a:r>
                <a:rPr b="0" i="0" lang="en-US" sz="1000" u="none" cap="none" strike="noStrike">
                  <a:solidFill>
                    <a:srgbClr val="5B5B5B"/>
                  </a:solidFill>
                  <a:latin typeface="Roboto"/>
                  <a:ea typeface="Roboto"/>
                  <a:cs typeface="Roboto"/>
                  <a:sym typeface="Roboto"/>
                </a:rPr>
                <a:t>global model).</a:t>
              </a:r>
              <a:endParaRPr sz="1000">
                <a:solidFill>
                  <a:srgbClr val="5B5B5B"/>
                </a:solidFill>
                <a:latin typeface="Roboto"/>
                <a:ea typeface="Roboto"/>
                <a:cs typeface="Roboto"/>
                <a:sym typeface="Roboto"/>
              </a:endParaRPr>
            </a:p>
          </p:txBody>
        </p:sp>
      </p:grpSp>
      <p:grpSp>
        <p:nvGrpSpPr>
          <p:cNvPr id="70" name="Google Shape;70;p5"/>
          <p:cNvGrpSpPr/>
          <p:nvPr/>
        </p:nvGrpSpPr>
        <p:grpSpPr>
          <a:xfrm>
            <a:off x="6833443" y="1087655"/>
            <a:ext cx="1918256" cy="3461485"/>
            <a:chOff x="495491" y="1087655"/>
            <a:chExt cx="1918256" cy="3461485"/>
          </a:xfrm>
        </p:grpSpPr>
        <p:sp>
          <p:nvSpPr>
            <p:cNvPr id="71" name="Google Shape;71;p5"/>
            <p:cNvSpPr/>
            <p:nvPr/>
          </p:nvSpPr>
          <p:spPr>
            <a:xfrm>
              <a:off x="495491" y="1087655"/>
              <a:ext cx="1918256" cy="722095"/>
            </a:xfrm>
            <a:prstGeom prst="round2SameRect">
              <a:avLst>
                <a:gd fmla="val 8975" name="adj1"/>
                <a:gd fmla="val 0" name="adj2"/>
              </a:avLst>
            </a:prstGeom>
            <a:solidFill>
              <a:schemeClr val="accent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72" name="Google Shape;72;p5"/>
            <p:cNvSpPr/>
            <p:nvPr/>
          </p:nvSpPr>
          <p:spPr>
            <a:xfrm>
              <a:off x="495491" y="1809750"/>
              <a:ext cx="1918256" cy="2739390"/>
            </a:xfrm>
            <a:prstGeom prst="rect">
              <a:avLst/>
            </a:prstGeom>
            <a:solidFill>
              <a:srgbClr val="F2F2F2"/>
            </a:solidFill>
            <a:ln>
              <a:noFill/>
            </a:ln>
          </p:spPr>
          <p:txBody>
            <a:bodyPr anchorCtr="0" anchor="t" bIns="45700" lIns="91425" spcFirstLastPara="1" rIns="91425" wrap="square" tIns="64007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5B5B5B"/>
                  </a:solidFill>
                  <a:latin typeface="Roboto"/>
                  <a:ea typeface="Roboto"/>
                  <a:cs typeface="Roboto"/>
                  <a:sym typeface="Roboto"/>
                </a:rPr>
                <a:t>Goals</a:t>
              </a:r>
              <a:br>
                <a:rPr b="1" i="0" lang="en-US" sz="1400" u="none" cap="none" strike="noStrike">
                  <a:solidFill>
                    <a:srgbClr val="5B5B5B"/>
                  </a:solidFill>
                  <a:latin typeface="Roboto"/>
                  <a:ea typeface="Roboto"/>
                  <a:cs typeface="Roboto"/>
                  <a:sym typeface="Roboto"/>
                </a:rPr>
              </a:br>
              <a:r>
                <a:rPr lang="en-US" sz="1100">
                  <a:solidFill>
                    <a:srgbClr val="5B5B5B"/>
                  </a:solidFill>
                  <a:latin typeface="Roboto"/>
                  <a:ea typeface="Roboto"/>
                  <a:cs typeface="Roboto"/>
                  <a:sym typeface="Roboto"/>
                </a:rPr>
                <a:t>organizations can achieve not only social welfare maximization but also individual rationality and budget balance. Moreover, we propose a distributed algorithm that enables organizations to maximize the social welfare without knowing the valuation and cost of each other.</a:t>
              </a:r>
              <a:endParaRPr sz="1100">
                <a:solidFill>
                  <a:srgbClr val="5B5B5B"/>
                </a:solidFill>
                <a:latin typeface="Roboto"/>
                <a:ea typeface="Roboto"/>
                <a:cs typeface="Roboto"/>
                <a:sym typeface="Roboto"/>
              </a:endParaRPr>
            </a:p>
          </p:txBody>
        </p:sp>
      </p:grpSp>
      <p:sp>
        <p:nvSpPr>
          <p:cNvPr id="73" name="Google Shape;73;p5"/>
          <p:cNvSpPr/>
          <p:nvPr/>
        </p:nvSpPr>
        <p:spPr>
          <a:xfrm>
            <a:off x="966619" y="1437272"/>
            <a:ext cx="769620" cy="769620"/>
          </a:xfrm>
          <a:prstGeom prst="ellipse">
            <a:avLst/>
          </a:prstGeom>
          <a:solidFill>
            <a:schemeClr val="lt1"/>
          </a:solidFill>
          <a:ln cap="flat" cmpd="sng" w="28575">
            <a:solidFill>
              <a:schemeClr val="accent1"/>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accent1"/>
                </a:solidFill>
                <a:latin typeface="Roboto"/>
                <a:ea typeface="Roboto"/>
                <a:cs typeface="Roboto"/>
                <a:sym typeface="Roboto"/>
              </a:rPr>
              <a:t>01</a:t>
            </a:r>
            <a:endParaRPr b="0" i="0" sz="1400" u="none" cap="none" strike="noStrike">
              <a:solidFill>
                <a:srgbClr val="000000"/>
              </a:solidFill>
              <a:latin typeface="Arial"/>
              <a:ea typeface="Arial"/>
              <a:cs typeface="Arial"/>
              <a:sym typeface="Arial"/>
            </a:endParaRPr>
          </a:p>
        </p:txBody>
      </p:sp>
      <p:sp>
        <p:nvSpPr>
          <p:cNvPr id="74" name="Google Shape;74;p5"/>
          <p:cNvSpPr/>
          <p:nvPr/>
        </p:nvSpPr>
        <p:spPr>
          <a:xfrm>
            <a:off x="3113666" y="1437272"/>
            <a:ext cx="769620" cy="769620"/>
          </a:xfrm>
          <a:prstGeom prst="ellipse">
            <a:avLst/>
          </a:prstGeom>
          <a:solidFill>
            <a:schemeClr val="lt1"/>
          </a:solidFill>
          <a:ln cap="flat" cmpd="sng" w="28575">
            <a:solidFill>
              <a:schemeClr val="accent2"/>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accent2"/>
                </a:solidFill>
                <a:latin typeface="Roboto"/>
                <a:ea typeface="Roboto"/>
                <a:cs typeface="Roboto"/>
                <a:sym typeface="Roboto"/>
              </a:rPr>
              <a:t>02</a:t>
            </a:r>
            <a:endParaRPr b="0" i="0" sz="1400" u="none" cap="none" strike="noStrike">
              <a:solidFill>
                <a:srgbClr val="000000"/>
              </a:solidFill>
              <a:latin typeface="Arial"/>
              <a:ea typeface="Arial"/>
              <a:cs typeface="Arial"/>
              <a:sym typeface="Arial"/>
            </a:endParaRPr>
          </a:p>
        </p:txBody>
      </p:sp>
      <p:sp>
        <p:nvSpPr>
          <p:cNvPr id="75" name="Google Shape;75;p5"/>
          <p:cNvSpPr/>
          <p:nvPr/>
        </p:nvSpPr>
        <p:spPr>
          <a:xfrm>
            <a:off x="5260713" y="1437272"/>
            <a:ext cx="769620" cy="769620"/>
          </a:xfrm>
          <a:prstGeom prst="ellipse">
            <a:avLst/>
          </a:prstGeom>
          <a:solidFill>
            <a:schemeClr val="lt1"/>
          </a:solidFill>
          <a:ln cap="flat" cmpd="sng" w="28575">
            <a:solidFill>
              <a:schemeClr val="accent3"/>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accent3"/>
                </a:solidFill>
                <a:latin typeface="Roboto"/>
                <a:ea typeface="Roboto"/>
                <a:cs typeface="Roboto"/>
                <a:sym typeface="Roboto"/>
              </a:rPr>
              <a:t>03</a:t>
            </a:r>
            <a:endParaRPr b="0" i="0" sz="1400" u="none" cap="none" strike="noStrike">
              <a:solidFill>
                <a:srgbClr val="000000"/>
              </a:solidFill>
              <a:latin typeface="Arial"/>
              <a:ea typeface="Arial"/>
              <a:cs typeface="Arial"/>
              <a:sym typeface="Arial"/>
            </a:endParaRPr>
          </a:p>
        </p:txBody>
      </p:sp>
      <p:sp>
        <p:nvSpPr>
          <p:cNvPr id="76" name="Google Shape;76;p5"/>
          <p:cNvSpPr/>
          <p:nvPr/>
        </p:nvSpPr>
        <p:spPr>
          <a:xfrm>
            <a:off x="7407761" y="1437272"/>
            <a:ext cx="769620" cy="769620"/>
          </a:xfrm>
          <a:prstGeom prst="ellipse">
            <a:avLst/>
          </a:prstGeom>
          <a:solidFill>
            <a:schemeClr val="lt1"/>
          </a:solidFill>
          <a:ln cap="flat" cmpd="sng" w="28575">
            <a:solidFill>
              <a:schemeClr val="accent4"/>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accent4"/>
                </a:solidFill>
                <a:latin typeface="Roboto"/>
                <a:ea typeface="Roboto"/>
                <a:cs typeface="Roboto"/>
                <a:sym typeface="Roboto"/>
              </a:rPr>
              <a:t>04</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p:tgtEl>
                                          <p:spTgt spid="73"/>
                                        </p:tgtEl>
                                        <p:attrNameLst>
                                          <p:attrName>ppt_w</p:attrName>
                                        </p:attrNameLst>
                                      </p:cBhvr>
                                      <p:tavLst>
                                        <p:tav fmla="" tm="0">
                                          <p:val>
                                            <p:strVal val="0"/>
                                          </p:val>
                                        </p:tav>
                                        <p:tav fmla="" tm="100000">
                                          <p:val>
                                            <p:strVal val="#ppt_w"/>
                                          </p:val>
                                        </p:tav>
                                      </p:tavLst>
                                    </p:anim>
                                    <p:anim calcmode="lin" valueType="num">
                                      <p:cBhvr additive="base">
                                        <p:cTn dur="500"/>
                                        <p:tgtEl>
                                          <p:spTgt spid="73"/>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p:tgtEl>
                                          <p:spTgt spid="61"/>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p:tgtEl>
                                          <p:spTgt spid="74"/>
                                        </p:tgtEl>
                                        <p:attrNameLst>
                                          <p:attrName>ppt_w</p:attrName>
                                        </p:attrNameLst>
                                      </p:cBhvr>
                                      <p:tavLst>
                                        <p:tav fmla="" tm="0">
                                          <p:val>
                                            <p:strVal val="0"/>
                                          </p:val>
                                        </p:tav>
                                        <p:tav fmla="" tm="100000">
                                          <p:val>
                                            <p:strVal val="#ppt_w"/>
                                          </p:val>
                                        </p:tav>
                                      </p:tavLst>
                                    </p:anim>
                                    <p:anim calcmode="lin" valueType="num">
                                      <p:cBhvr additive="base">
                                        <p:cTn dur="500"/>
                                        <p:tgtEl>
                                          <p:spTgt spid="74"/>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p:tgtEl>
                                          <p:spTgt spid="64"/>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p:tgtEl>
                                          <p:spTgt spid="75"/>
                                        </p:tgtEl>
                                        <p:attrNameLst>
                                          <p:attrName>ppt_w</p:attrName>
                                        </p:attrNameLst>
                                      </p:cBhvr>
                                      <p:tavLst>
                                        <p:tav fmla="" tm="0">
                                          <p:val>
                                            <p:strVal val="0"/>
                                          </p:val>
                                        </p:tav>
                                        <p:tav fmla="" tm="100000">
                                          <p:val>
                                            <p:strVal val="#ppt_w"/>
                                          </p:val>
                                        </p:tav>
                                      </p:tavLst>
                                    </p:anim>
                                    <p:anim calcmode="lin" valueType="num">
                                      <p:cBhvr additive="base">
                                        <p:cTn dur="500"/>
                                        <p:tgtEl>
                                          <p:spTgt spid="75"/>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p:tgtEl>
                                          <p:spTgt spid="67"/>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p:tgtEl>
                                          <p:spTgt spid="76"/>
                                        </p:tgtEl>
                                        <p:attrNameLst>
                                          <p:attrName>ppt_w</p:attrName>
                                        </p:attrNameLst>
                                      </p:cBhvr>
                                      <p:tavLst>
                                        <p:tav fmla="" tm="0">
                                          <p:val>
                                            <p:strVal val="0"/>
                                          </p:val>
                                        </p:tav>
                                        <p:tav fmla="" tm="100000">
                                          <p:val>
                                            <p:strVal val="#ppt_w"/>
                                          </p:val>
                                        </p:tav>
                                      </p:tavLst>
                                    </p:anim>
                                    <p:anim calcmode="lin" valueType="num">
                                      <p:cBhvr additive="base">
                                        <p:cTn dur="500"/>
                                        <p:tgtEl>
                                          <p:spTgt spid="76"/>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p:tgtEl>
                                          <p:spTgt spid="7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6"/>
          <p:cNvSpPr txBox="1"/>
          <p:nvPr>
            <p:ph type="title"/>
          </p:nvPr>
        </p:nvSpPr>
        <p:spPr>
          <a:xfrm>
            <a:off x="387825" y="269650"/>
            <a:ext cx="8368500" cy="422400"/>
          </a:xfrm>
          <a:prstGeom prst="rect">
            <a:avLst/>
          </a:prstGeom>
          <a:noFill/>
          <a:ln>
            <a:noFill/>
          </a:ln>
        </p:spPr>
        <p:txBody>
          <a:bodyPr anchorCtr="0" anchor="ctr" bIns="0" lIns="0" spcFirstLastPara="1" rIns="0" wrap="square" tIns="0">
            <a:normAutofit fontScale="90000"/>
          </a:bodyPr>
          <a:lstStyle/>
          <a:p>
            <a:pPr indent="0" lvl="0" marL="0" rtl="0" algn="l">
              <a:lnSpc>
                <a:spcPct val="100000"/>
              </a:lnSpc>
              <a:spcBef>
                <a:spcPts val="0"/>
              </a:spcBef>
              <a:spcAft>
                <a:spcPts val="0"/>
              </a:spcAft>
              <a:buClr>
                <a:srgbClr val="5B5B5B"/>
              </a:buClr>
              <a:buSzPct val="225000"/>
              <a:buFont typeface="Roboto"/>
              <a:buNone/>
            </a:pPr>
            <a:r>
              <a:rPr lang="en-US"/>
              <a:t>Purpose</a:t>
            </a:r>
            <a:endParaRPr sz="1244"/>
          </a:p>
          <a:p>
            <a:pPr indent="0" lvl="0" marL="0" rtl="0" algn="l">
              <a:lnSpc>
                <a:spcPct val="100000"/>
              </a:lnSpc>
              <a:spcBef>
                <a:spcPts val="0"/>
              </a:spcBef>
              <a:spcAft>
                <a:spcPts val="0"/>
              </a:spcAft>
              <a:buClr>
                <a:srgbClr val="5B5B5B"/>
              </a:buClr>
              <a:buSzPct val="225000"/>
              <a:buFont typeface="Roboto"/>
              <a:buNone/>
            </a:pPr>
            <a:r>
              <a:rPr lang="en-US" sz="1244"/>
              <a:t>Cross Silo Federated Learning</a:t>
            </a:r>
            <a:endParaRPr sz="1244"/>
          </a:p>
        </p:txBody>
      </p:sp>
      <p:sp>
        <p:nvSpPr>
          <p:cNvPr id="82" name="Google Shape;82;p6"/>
          <p:cNvSpPr/>
          <p:nvPr/>
        </p:nvSpPr>
        <p:spPr>
          <a:xfrm>
            <a:off x="4648200" y="1082040"/>
            <a:ext cx="1365250" cy="163068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latin typeface="Roboto"/>
                <a:ea typeface="Roboto"/>
                <a:cs typeface="Roboto"/>
                <a:sym typeface="Roboto"/>
              </a:rPr>
              <a:t>        02</a:t>
            </a:r>
            <a:endParaRPr b="0" i="0" sz="1400" u="none" cap="none" strike="noStrike">
              <a:solidFill>
                <a:srgbClr val="000000"/>
              </a:solidFill>
              <a:latin typeface="Arial"/>
              <a:ea typeface="Arial"/>
              <a:cs typeface="Arial"/>
              <a:sym typeface="Arial"/>
            </a:endParaRPr>
          </a:p>
        </p:txBody>
      </p:sp>
      <p:sp>
        <p:nvSpPr>
          <p:cNvPr id="83" name="Google Shape;83;p6"/>
          <p:cNvSpPr/>
          <p:nvPr/>
        </p:nvSpPr>
        <p:spPr>
          <a:xfrm>
            <a:off x="6013450" y="1082040"/>
            <a:ext cx="2743200" cy="16306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100"/>
              <a:buFont typeface="Arial"/>
              <a:buNone/>
            </a:pPr>
            <a:r>
              <a:rPr lang="en-US" sz="1100">
                <a:solidFill>
                  <a:srgbClr val="5B5B5B"/>
                </a:solidFill>
                <a:latin typeface="Roboto"/>
                <a:ea typeface="Roboto"/>
                <a:cs typeface="Roboto"/>
                <a:sym typeface="Roboto"/>
              </a:rPr>
              <a:t>A bunch of associations act as the clients to perform local training. They are likewise the proprietors of the worldwide model and can make utilization of the prepared global model.</a:t>
            </a:r>
            <a:endParaRPr sz="1100">
              <a:solidFill>
                <a:srgbClr val="5B5B5B"/>
              </a:solidFill>
              <a:latin typeface="Roboto"/>
              <a:ea typeface="Roboto"/>
              <a:cs typeface="Roboto"/>
              <a:sym typeface="Roboto"/>
            </a:endParaRPr>
          </a:p>
          <a:p>
            <a:pPr indent="0" lvl="0" marL="0" marR="0" rtl="0" algn="ctr">
              <a:lnSpc>
                <a:spcPct val="150000"/>
              </a:lnSpc>
              <a:spcBef>
                <a:spcPts val="0"/>
              </a:spcBef>
              <a:spcAft>
                <a:spcPts val="0"/>
              </a:spcAft>
              <a:buClr>
                <a:srgbClr val="000000"/>
              </a:buClr>
              <a:buSzPts val="1100"/>
              <a:buFont typeface="Arial"/>
              <a:buNone/>
            </a:pPr>
            <a:r>
              <a:t/>
            </a:r>
            <a:endParaRPr sz="1100">
              <a:solidFill>
                <a:srgbClr val="5B5B5B"/>
              </a:solidFill>
              <a:latin typeface="Roboto"/>
              <a:ea typeface="Roboto"/>
              <a:cs typeface="Roboto"/>
              <a:sym typeface="Roboto"/>
            </a:endParaRPr>
          </a:p>
        </p:txBody>
      </p:sp>
      <p:sp>
        <p:nvSpPr>
          <p:cNvPr id="84" name="Google Shape;84;p6"/>
          <p:cNvSpPr/>
          <p:nvPr/>
        </p:nvSpPr>
        <p:spPr>
          <a:xfrm>
            <a:off x="387350" y="1082040"/>
            <a:ext cx="1365250" cy="165063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latin typeface="Roboto"/>
                <a:ea typeface="Roboto"/>
                <a:cs typeface="Roboto"/>
                <a:sym typeface="Roboto"/>
              </a:rPr>
              <a:t>       </a:t>
            </a:r>
            <a:r>
              <a:rPr b="1" lang="en-US" sz="1800">
                <a:solidFill>
                  <a:schemeClr val="lt1"/>
                </a:solidFill>
                <a:latin typeface="Roboto"/>
                <a:ea typeface="Roboto"/>
                <a:cs typeface="Roboto"/>
                <a:sym typeface="Roboto"/>
              </a:rPr>
              <a:t>01</a:t>
            </a:r>
            <a:br>
              <a:rPr b="1" i="0" lang="en-US" sz="1800" u="none" cap="none" strike="noStrike">
                <a:solidFill>
                  <a:schemeClr val="lt1"/>
                </a:solidFill>
                <a:latin typeface="Roboto"/>
                <a:ea typeface="Roboto"/>
                <a:cs typeface="Roboto"/>
                <a:sym typeface="Roboto"/>
              </a:rPr>
            </a:br>
            <a:endParaRPr b="0" i="0" sz="1400" u="none" cap="none" strike="noStrike">
              <a:solidFill>
                <a:srgbClr val="000000"/>
              </a:solidFill>
              <a:latin typeface="Arial"/>
              <a:ea typeface="Arial"/>
              <a:cs typeface="Arial"/>
              <a:sym typeface="Arial"/>
            </a:endParaRPr>
          </a:p>
        </p:txBody>
      </p:sp>
      <p:sp>
        <p:nvSpPr>
          <p:cNvPr id="85" name="Google Shape;85;p6"/>
          <p:cNvSpPr/>
          <p:nvPr/>
        </p:nvSpPr>
        <p:spPr>
          <a:xfrm>
            <a:off x="1752600" y="1082040"/>
            <a:ext cx="2743200" cy="165063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100"/>
              <a:buFont typeface="Arial"/>
              <a:buNone/>
            </a:pPr>
            <a:r>
              <a:rPr lang="en-US" sz="1100">
                <a:solidFill>
                  <a:srgbClr val="5B5B5B"/>
                </a:solidFill>
                <a:latin typeface="Roboto"/>
                <a:ea typeface="Roboto"/>
                <a:cs typeface="Roboto"/>
                <a:sym typeface="Roboto"/>
              </a:rPr>
              <a:t>A third party entity acts as the central server and is responsible for the coordination of training.</a:t>
            </a:r>
            <a:endParaRPr b="0" i="0" sz="1400" u="none" cap="none" strike="noStrike">
              <a:solidFill>
                <a:srgbClr val="000000"/>
              </a:solidFill>
              <a:latin typeface="Arial"/>
              <a:ea typeface="Arial"/>
              <a:cs typeface="Arial"/>
              <a:sym typeface="Arial"/>
            </a:endParaRPr>
          </a:p>
        </p:txBody>
      </p:sp>
      <p:sp>
        <p:nvSpPr>
          <p:cNvPr id="86" name="Google Shape;86;p6"/>
          <p:cNvSpPr/>
          <p:nvPr/>
        </p:nvSpPr>
        <p:spPr>
          <a:xfrm>
            <a:off x="387350" y="2898507"/>
            <a:ext cx="1365250" cy="165063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latin typeface="Roboto"/>
                <a:ea typeface="Roboto"/>
                <a:cs typeface="Roboto"/>
                <a:sym typeface="Roboto"/>
              </a:rPr>
              <a:t>       </a:t>
            </a:r>
            <a:r>
              <a:rPr b="1" lang="en-US" sz="1800">
                <a:solidFill>
                  <a:schemeClr val="lt1"/>
                </a:solidFill>
                <a:latin typeface="Roboto"/>
                <a:ea typeface="Roboto"/>
                <a:cs typeface="Roboto"/>
                <a:sym typeface="Roboto"/>
              </a:rPr>
              <a:t>03</a:t>
            </a:r>
            <a:endParaRPr b="0" i="0" sz="1400" u="none" cap="none" strike="noStrike">
              <a:solidFill>
                <a:srgbClr val="000000"/>
              </a:solidFill>
              <a:latin typeface="Arial"/>
              <a:ea typeface="Arial"/>
              <a:cs typeface="Arial"/>
              <a:sym typeface="Arial"/>
            </a:endParaRPr>
          </a:p>
        </p:txBody>
      </p:sp>
      <p:sp>
        <p:nvSpPr>
          <p:cNvPr id="87" name="Google Shape;87;p6"/>
          <p:cNvSpPr/>
          <p:nvPr/>
        </p:nvSpPr>
        <p:spPr>
          <a:xfrm>
            <a:off x="1752600" y="2898507"/>
            <a:ext cx="2743200" cy="165063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100"/>
              <a:buFont typeface="Arial"/>
              <a:buNone/>
            </a:pPr>
            <a:r>
              <a:rPr lang="en-US" sz="1100">
                <a:solidFill>
                  <a:srgbClr val="5B5B5B"/>
                </a:solidFill>
                <a:latin typeface="Roboto"/>
                <a:ea typeface="Roboto"/>
                <a:cs typeface="Roboto"/>
                <a:sym typeface="Roboto"/>
              </a:rPr>
              <a:t>Each organisation can choose the processing capacity that it allocates for local training. Public goods used in the Cross Silo Federated learning are both non-excludable and non-rivalrous.</a:t>
            </a:r>
            <a:endParaRPr b="0" i="0" sz="1400" u="none" cap="none" strike="noStrike">
              <a:solidFill>
                <a:srgbClr val="000000"/>
              </a:solidFill>
              <a:latin typeface="Arial"/>
              <a:ea typeface="Arial"/>
              <a:cs typeface="Arial"/>
              <a:sym typeface="Arial"/>
            </a:endParaRPr>
          </a:p>
        </p:txBody>
      </p:sp>
      <p:sp>
        <p:nvSpPr>
          <p:cNvPr id="88" name="Google Shape;88;p6"/>
          <p:cNvSpPr/>
          <p:nvPr/>
        </p:nvSpPr>
        <p:spPr>
          <a:xfrm>
            <a:off x="4648200" y="2898507"/>
            <a:ext cx="1365250" cy="1650633"/>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04</a:t>
            </a:r>
            <a:endParaRPr b="0" i="0" sz="1400" u="none" cap="none" strike="noStrike">
              <a:solidFill>
                <a:srgbClr val="000000"/>
              </a:solidFill>
              <a:latin typeface="Arial"/>
              <a:ea typeface="Arial"/>
              <a:cs typeface="Arial"/>
              <a:sym typeface="Arial"/>
            </a:endParaRPr>
          </a:p>
        </p:txBody>
      </p:sp>
      <p:sp>
        <p:nvSpPr>
          <p:cNvPr id="89" name="Google Shape;89;p6"/>
          <p:cNvSpPr/>
          <p:nvPr/>
        </p:nvSpPr>
        <p:spPr>
          <a:xfrm>
            <a:off x="6013450" y="2898507"/>
            <a:ext cx="2743200" cy="165063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100"/>
              <a:buFont typeface="Arial"/>
              <a:buNone/>
            </a:pPr>
            <a:r>
              <a:rPr lang="en-US" sz="1100">
                <a:solidFill>
                  <a:srgbClr val="5B5B5B"/>
                </a:solidFill>
                <a:latin typeface="Roboto"/>
                <a:ea typeface="Roboto"/>
                <a:cs typeface="Roboto"/>
                <a:sym typeface="Roboto"/>
              </a:rPr>
              <a:t>It is widely used in the field of medical and finance for data analysis . It is also used in the agri-food supply chain. Other industrial examples include drug discovery and medical data mining.</a:t>
            </a:r>
            <a:endParaRPr i="0" sz="1100" u="none" cap="none" strike="noStrike">
              <a:solidFill>
                <a:srgbClr val="5B5B5B"/>
              </a:solidFill>
              <a:latin typeface="Roboto"/>
              <a:ea typeface="Roboto"/>
              <a:cs typeface="Roboto"/>
              <a:sym typeface="Robot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p:tgtEl>
                                          <p:spTgt spid="8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p:tgtEl>
                                          <p:spTgt spid="85"/>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p:tgtEl>
                                          <p:spTgt spid="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500"/>
                                        <p:tgtEl>
                                          <p:spTgt spid="8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p:tgtEl>
                                          <p:spTgt spid="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p:tgtEl>
                                          <p:spTgt spid="87"/>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500"/>
                                        <p:tgtEl>
                                          <p:spTgt spid="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500"/>
                                        <p:tgtEl>
                                          <p:spTgt spid="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type="title"/>
          </p:nvPr>
        </p:nvSpPr>
        <p:spPr>
          <a:xfrm>
            <a:off x="380794" y="142461"/>
            <a:ext cx="8368500" cy="409500"/>
          </a:xfrm>
          <a:prstGeom prst="rect">
            <a:avLst/>
          </a:prstGeom>
          <a:noFill/>
          <a:ln>
            <a:noFill/>
          </a:ln>
        </p:spPr>
        <p:txBody>
          <a:bodyPr anchorCtr="0" anchor="ctr" bIns="0" lIns="0" spcFirstLastPara="1" rIns="0" wrap="square" tIns="0">
            <a:normAutofit fontScale="90000"/>
          </a:bodyPr>
          <a:lstStyle/>
          <a:p>
            <a:pPr indent="0" lvl="0" marL="0" rtl="0" algn="l">
              <a:lnSpc>
                <a:spcPct val="100000"/>
              </a:lnSpc>
              <a:spcBef>
                <a:spcPts val="0"/>
              </a:spcBef>
              <a:spcAft>
                <a:spcPts val="0"/>
              </a:spcAft>
              <a:buClr>
                <a:srgbClr val="5B5B5B"/>
              </a:buClr>
              <a:buSzPct val="100000"/>
              <a:buFont typeface="Roboto"/>
              <a:buNone/>
            </a:pPr>
            <a:r>
              <a:rPr lang="en-US"/>
              <a:t>Methodology</a:t>
            </a:r>
            <a:endParaRPr/>
          </a:p>
        </p:txBody>
      </p:sp>
      <p:grpSp>
        <p:nvGrpSpPr>
          <p:cNvPr id="95" name="Google Shape;95;p7"/>
          <p:cNvGrpSpPr/>
          <p:nvPr/>
        </p:nvGrpSpPr>
        <p:grpSpPr>
          <a:xfrm>
            <a:off x="2330276" y="601824"/>
            <a:ext cx="4395596" cy="3103062"/>
            <a:chOff x="2377551" y="2207498"/>
            <a:chExt cx="4395596" cy="457200"/>
          </a:xfrm>
        </p:grpSpPr>
        <p:cxnSp>
          <p:nvCxnSpPr>
            <p:cNvPr id="96" name="Google Shape;96;p7"/>
            <p:cNvCxnSpPr/>
            <p:nvPr/>
          </p:nvCxnSpPr>
          <p:spPr>
            <a:xfrm rot="5400000">
              <a:off x="2148951" y="2436098"/>
              <a:ext cx="457200" cy="0"/>
            </a:xfrm>
            <a:prstGeom prst="straightConnector1">
              <a:avLst/>
            </a:prstGeom>
            <a:noFill/>
            <a:ln cap="flat" cmpd="sng" w="12700">
              <a:solidFill>
                <a:srgbClr val="5B5B5B"/>
              </a:solidFill>
              <a:prstDash val="solid"/>
              <a:round/>
              <a:headEnd len="sm" w="sm" type="none"/>
              <a:tailEnd len="sm" w="sm" type="none"/>
            </a:ln>
          </p:spPr>
        </p:cxnSp>
        <p:cxnSp>
          <p:nvCxnSpPr>
            <p:cNvPr id="97" name="Google Shape;97;p7"/>
            <p:cNvCxnSpPr/>
            <p:nvPr/>
          </p:nvCxnSpPr>
          <p:spPr>
            <a:xfrm rot="5400000">
              <a:off x="4346749" y="2436098"/>
              <a:ext cx="457200" cy="0"/>
            </a:xfrm>
            <a:prstGeom prst="straightConnector1">
              <a:avLst/>
            </a:prstGeom>
            <a:noFill/>
            <a:ln cap="flat" cmpd="sng" w="12700">
              <a:solidFill>
                <a:srgbClr val="5B5B5B"/>
              </a:solidFill>
              <a:prstDash val="solid"/>
              <a:round/>
              <a:headEnd len="sm" w="sm" type="none"/>
              <a:tailEnd len="sm" w="sm" type="none"/>
            </a:ln>
          </p:spPr>
        </p:cxnSp>
        <p:cxnSp>
          <p:nvCxnSpPr>
            <p:cNvPr id="98" name="Google Shape;98;p7"/>
            <p:cNvCxnSpPr/>
            <p:nvPr/>
          </p:nvCxnSpPr>
          <p:spPr>
            <a:xfrm rot="5400000">
              <a:off x="6544547" y="2436098"/>
              <a:ext cx="457200" cy="0"/>
            </a:xfrm>
            <a:prstGeom prst="straightConnector1">
              <a:avLst/>
            </a:prstGeom>
            <a:noFill/>
            <a:ln cap="flat" cmpd="sng" w="12700">
              <a:solidFill>
                <a:srgbClr val="5B5B5B"/>
              </a:solidFill>
              <a:prstDash val="solid"/>
              <a:round/>
              <a:headEnd len="sm" w="sm" type="none"/>
              <a:tailEnd len="sm" w="sm" type="none"/>
            </a:ln>
          </p:spPr>
        </p:cxnSp>
      </p:grpSp>
      <p:sp>
        <p:nvSpPr>
          <p:cNvPr id="99" name="Google Shape;99;p7"/>
          <p:cNvSpPr/>
          <p:nvPr/>
        </p:nvSpPr>
        <p:spPr>
          <a:xfrm>
            <a:off x="321374" y="671544"/>
            <a:ext cx="1820100" cy="1820100"/>
          </a:xfrm>
          <a:prstGeom prst="ellipse">
            <a:avLst/>
          </a:prstGeom>
          <a:no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5B5B5B"/>
              </a:solidFill>
              <a:latin typeface="Roboto"/>
              <a:ea typeface="Roboto"/>
              <a:cs typeface="Roboto"/>
              <a:sym typeface="Roboto"/>
            </a:endParaRPr>
          </a:p>
        </p:txBody>
      </p:sp>
      <p:grpSp>
        <p:nvGrpSpPr>
          <p:cNvPr id="100" name="Google Shape;100;p7"/>
          <p:cNvGrpSpPr/>
          <p:nvPr/>
        </p:nvGrpSpPr>
        <p:grpSpPr>
          <a:xfrm>
            <a:off x="695486" y="1045445"/>
            <a:ext cx="1071865" cy="1071864"/>
            <a:chOff x="-1687513" y="3627438"/>
            <a:chExt cx="1303338" cy="1303337"/>
          </a:xfrm>
        </p:grpSpPr>
        <p:sp>
          <p:nvSpPr>
            <p:cNvPr id="101" name="Google Shape;101;p7"/>
            <p:cNvSpPr/>
            <p:nvPr/>
          </p:nvSpPr>
          <p:spPr>
            <a:xfrm>
              <a:off x="-1687513" y="3627438"/>
              <a:ext cx="1303338" cy="1303337"/>
            </a:xfrm>
            <a:custGeom>
              <a:rect b="b" l="l" r="r" t="t"/>
              <a:pathLst>
                <a:path extrusionOk="0" h="1920" w="1920">
                  <a:moveTo>
                    <a:pt x="1892" y="800"/>
                  </a:moveTo>
                  <a:cubicBezTo>
                    <a:pt x="1790" y="787"/>
                    <a:pt x="1790" y="787"/>
                    <a:pt x="1790" y="787"/>
                  </a:cubicBezTo>
                  <a:cubicBezTo>
                    <a:pt x="1767" y="735"/>
                    <a:pt x="1736" y="688"/>
                    <a:pt x="1696" y="647"/>
                  </a:cubicBezTo>
                  <a:cubicBezTo>
                    <a:pt x="1680" y="608"/>
                    <a:pt x="1660" y="571"/>
                    <a:pt x="1638" y="535"/>
                  </a:cubicBezTo>
                  <a:cubicBezTo>
                    <a:pt x="1732" y="414"/>
                    <a:pt x="1732" y="414"/>
                    <a:pt x="1732" y="414"/>
                  </a:cubicBezTo>
                  <a:cubicBezTo>
                    <a:pt x="1742" y="401"/>
                    <a:pt x="1740" y="383"/>
                    <a:pt x="1729" y="372"/>
                  </a:cubicBezTo>
                  <a:cubicBezTo>
                    <a:pt x="1548" y="191"/>
                    <a:pt x="1548" y="191"/>
                    <a:pt x="1548" y="191"/>
                  </a:cubicBezTo>
                  <a:cubicBezTo>
                    <a:pt x="1537" y="179"/>
                    <a:pt x="1519" y="178"/>
                    <a:pt x="1506" y="188"/>
                  </a:cubicBezTo>
                  <a:cubicBezTo>
                    <a:pt x="1385" y="282"/>
                    <a:pt x="1385" y="282"/>
                    <a:pt x="1385" y="282"/>
                  </a:cubicBezTo>
                  <a:cubicBezTo>
                    <a:pt x="1309" y="234"/>
                    <a:pt x="1226" y="200"/>
                    <a:pt x="1139" y="180"/>
                  </a:cubicBezTo>
                  <a:cubicBezTo>
                    <a:pt x="1120" y="28"/>
                    <a:pt x="1120" y="28"/>
                    <a:pt x="1120" y="28"/>
                  </a:cubicBezTo>
                  <a:cubicBezTo>
                    <a:pt x="1118" y="12"/>
                    <a:pt x="1104" y="0"/>
                    <a:pt x="1088" y="0"/>
                  </a:cubicBezTo>
                  <a:cubicBezTo>
                    <a:pt x="832" y="0"/>
                    <a:pt x="832" y="0"/>
                    <a:pt x="832" y="0"/>
                  </a:cubicBezTo>
                  <a:cubicBezTo>
                    <a:pt x="816" y="0"/>
                    <a:pt x="802" y="12"/>
                    <a:pt x="800" y="28"/>
                  </a:cubicBezTo>
                  <a:cubicBezTo>
                    <a:pt x="781" y="180"/>
                    <a:pt x="781" y="180"/>
                    <a:pt x="781" y="180"/>
                  </a:cubicBezTo>
                  <a:cubicBezTo>
                    <a:pt x="694" y="200"/>
                    <a:pt x="611" y="234"/>
                    <a:pt x="535" y="282"/>
                  </a:cubicBezTo>
                  <a:cubicBezTo>
                    <a:pt x="414" y="188"/>
                    <a:pt x="414" y="188"/>
                    <a:pt x="414" y="188"/>
                  </a:cubicBezTo>
                  <a:cubicBezTo>
                    <a:pt x="401" y="178"/>
                    <a:pt x="383" y="179"/>
                    <a:pt x="372" y="191"/>
                  </a:cubicBezTo>
                  <a:cubicBezTo>
                    <a:pt x="191" y="372"/>
                    <a:pt x="191" y="372"/>
                    <a:pt x="191" y="372"/>
                  </a:cubicBezTo>
                  <a:cubicBezTo>
                    <a:pt x="179" y="383"/>
                    <a:pt x="178" y="401"/>
                    <a:pt x="188" y="414"/>
                  </a:cubicBezTo>
                  <a:cubicBezTo>
                    <a:pt x="282" y="535"/>
                    <a:pt x="282" y="535"/>
                    <a:pt x="282" y="535"/>
                  </a:cubicBezTo>
                  <a:cubicBezTo>
                    <a:pt x="234" y="611"/>
                    <a:pt x="200" y="694"/>
                    <a:pt x="180" y="781"/>
                  </a:cubicBezTo>
                  <a:cubicBezTo>
                    <a:pt x="28" y="800"/>
                    <a:pt x="28" y="800"/>
                    <a:pt x="28" y="800"/>
                  </a:cubicBezTo>
                  <a:cubicBezTo>
                    <a:pt x="12" y="802"/>
                    <a:pt x="0" y="816"/>
                    <a:pt x="0" y="832"/>
                  </a:cubicBezTo>
                  <a:cubicBezTo>
                    <a:pt x="0" y="1088"/>
                    <a:pt x="0" y="1088"/>
                    <a:pt x="0" y="1088"/>
                  </a:cubicBezTo>
                  <a:cubicBezTo>
                    <a:pt x="0" y="1104"/>
                    <a:pt x="12" y="1118"/>
                    <a:pt x="28" y="1120"/>
                  </a:cubicBezTo>
                  <a:cubicBezTo>
                    <a:pt x="180" y="1139"/>
                    <a:pt x="180" y="1139"/>
                    <a:pt x="180" y="1139"/>
                  </a:cubicBezTo>
                  <a:cubicBezTo>
                    <a:pt x="200" y="1226"/>
                    <a:pt x="234" y="1309"/>
                    <a:pt x="282" y="1385"/>
                  </a:cubicBezTo>
                  <a:cubicBezTo>
                    <a:pt x="188" y="1506"/>
                    <a:pt x="188" y="1506"/>
                    <a:pt x="188" y="1506"/>
                  </a:cubicBezTo>
                  <a:cubicBezTo>
                    <a:pt x="178" y="1519"/>
                    <a:pt x="179" y="1537"/>
                    <a:pt x="191" y="1548"/>
                  </a:cubicBezTo>
                  <a:cubicBezTo>
                    <a:pt x="372" y="1729"/>
                    <a:pt x="372" y="1729"/>
                    <a:pt x="372" y="1729"/>
                  </a:cubicBezTo>
                  <a:cubicBezTo>
                    <a:pt x="383" y="1741"/>
                    <a:pt x="401" y="1742"/>
                    <a:pt x="414" y="1732"/>
                  </a:cubicBezTo>
                  <a:cubicBezTo>
                    <a:pt x="535" y="1638"/>
                    <a:pt x="535" y="1638"/>
                    <a:pt x="535" y="1638"/>
                  </a:cubicBezTo>
                  <a:cubicBezTo>
                    <a:pt x="611" y="1686"/>
                    <a:pt x="694" y="1720"/>
                    <a:pt x="781" y="1740"/>
                  </a:cubicBezTo>
                  <a:cubicBezTo>
                    <a:pt x="800" y="1892"/>
                    <a:pt x="800" y="1892"/>
                    <a:pt x="800" y="1892"/>
                  </a:cubicBezTo>
                  <a:cubicBezTo>
                    <a:pt x="802" y="1908"/>
                    <a:pt x="816" y="1920"/>
                    <a:pt x="832" y="1920"/>
                  </a:cubicBezTo>
                  <a:cubicBezTo>
                    <a:pt x="1088" y="1920"/>
                    <a:pt x="1088" y="1920"/>
                    <a:pt x="1088" y="1920"/>
                  </a:cubicBezTo>
                  <a:cubicBezTo>
                    <a:pt x="1104" y="1920"/>
                    <a:pt x="1118" y="1908"/>
                    <a:pt x="1120" y="1892"/>
                  </a:cubicBezTo>
                  <a:cubicBezTo>
                    <a:pt x="1139" y="1740"/>
                    <a:pt x="1139" y="1740"/>
                    <a:pt x="1139" y="1740"/>
                  </a:cubicBezTo>
                  <a:cubicBezTo>
                    <a:pt x="1176" y="1731"/>
                    <a:pt x="1212" y="1720"/>
                    <a:pt x="1248" y="1706"/>
                  </a:cubicBezTo>
                  <a:cubicBezTo>
                    <a:pt x="1248" y="1792"/>
                    <a:pt x="1248" y="1792"/>
                    <a:pt x="1248" y="1792"/>
                  </a:cubicBezTo>
                  <a:cubicBezTo>
                    <a:pt x="1248" y="1863"/>
                    <a:pt x="1305" y="1920"/>
                    <a:pt x="1376" y="1920"/>
                  </a:cubicBezTo>
                  <a:cubicBezTo>
                    <a:pt x="1447" y="1920"/>
                    <a:pt x="1504" y="1863"/>
                    <a:pt x="1504" y="1792"/>
                  </a:cubicBezTo>
                  <a:cubicBezTo>
                    <a:pt x="1504" y="1730"/>
                    <a:pt x="1504" y="1730"/>
                    <a:pt x="1504" y="1730"/>
                  </a:cubicBezTo>
                  <a:cubicBezTo>
                    <a:pt x="1506" y="1732"/>
                    <a:pt x="1506" y="1732"/>
                    <a:pt x="1506" y="1732"/>
                  </a:cubicBezTo>
                  <a:cubicBezTo>
                    <a:pt x="1519" y="1742"/>
                    <a:pt x="1537" y="1741"/>
                    <a:pt x="1548" y="1729"/>
                  </a:cubicBezTo>
                  <a:cubicBezTo>
                    <a:pt x="1729" y="1548"/>
                    <a:pt x="1729" y="1548"/>
                    <a:pt x="1729" y="1548"/>
                  </a:cubicBezTo>
                  <a:cubicBezTo>
                    <a:pt x="1741" y="1537"/>
                    <a:pt x="1742" y="1519"/>
                    <a:pt x="1732" y="1506"/>
                  </a:cubicBezTo>
                  <a:cubicBezTo>
                    <a:pt x="1638" y="1385"/>
                    <a:pt x="1638" y="1385"/>
                    <a:pt x="1638" y="1385"/>
                  </a:cubicBezTo>
                  <a:cubicBezTo>
                    <a:pt x="1660" y="1349"/>
                    <a:pt x="1680" y="1312"/>
                    <a:pt x="1696" y="1273"/>
                  </a:cubicBezTo>
                  <a:cubicBezTo>
                    <a:pt x="1736" y="1232"/>
                    <a:pt x="1767" y="1185"/>
                    <a:pt x="1789" y="1132"/>
                  </a:cubicBezTo>
                  <a:cubicBezTo>
                    <a:pt x="1892" y="1120"/>
                    <a:pt x="1892" y="1120"/>
                    <a:pt x="1892" y="1120"/>
                  </a:cubicBezTo>
                  <a:cubicBezTo>
                    <a:pt x="1908" y="1118"/>
                    <a:pt x="1920" y="1104"/>
                    <a:pt x="1920" y="1088"/>
                  </a:cubicBezTo>
                  <a:cubicBezTo>
                    <a:pt x="1920" y="832"/>
                    <a:pt x="1920" y="832"/>
                    <a:pt x="1920" y="832"/>
                  </a:cubicBezTo>
                  <a:cubicBezTo>
                    <a:pt x="1920" y="816"/>
                    <a:pt x="1908" y="802"/>
                    <a:pt x="1892" y="800"/>
                  </a:cubicBezTo>
                  <a:close/>
                  <a:moveTo>
                    <a:pt x="1103" y="1682"/>
                  </a:moveTo>
                  <a:cubicBezTo>
                    <a:pt x="1090" y="1685"/>
                    <a:pt x="1080" y="1696"/>
                    <a:pt x="1078" y="1709"/>
                  </a:cubicBezTo>
                  <a:cubicBezTo>
                    <a:pt x="1060" y="1856"/>
                    <a:pt x="1060" y="1856"/>
                    <a:pt x="1060" y="1856"/>
                  </a:cubicBezTo>
                  <a:cubicBezTo>
                    <a:pt x="860" y="1856"/>
                    <a:pt x="860" y="1856"/>
                    <a:pt x="860" y="1856"/>
                  </a:cubicBezTo>
                  <a:cubicBezTo>
                    <a:pt x="842" y="1709"/>
                    <a:pt x="842" y="1709"/>
                    <a:pt x="842" y="1709"/>
                  </a:cubicBezTo>
                  <a:cubicBezTo>
                    <a:pt x="840" y="1696"/>
                    <a:pt x="830" y="1685"/>
                    <a:pt x="816" y="1682"/>
                  </a:cubicBezTo>
                  <a:cubicBezTo>
                    <a:pt x="722" y="1663"/>
                    <a:pt x="631" y="1626"/>
                    <a:pt x="551" y="1572"/>
                  </a:cubicBezTo>
                  <a:cubicBezTo>
                    <a:pt x="540" y="1564"/>
                    <a:pt x="525" y="1565"/>
                    <a:pt x="514" y="1573"/>
                  </a:cubicBezTo>
                  <a:cubicBezTo>
                    <a:pt x="397" y="1664"/>
                    <a:pt x="397" y="1664"/>
                    <a:pt x="397" y="1664"/>
                  </a:cubicBezTo>
                  <a:cubicBezTo>
                    <a:pt x="256" y="1523"/>
                    <a:pt x="256" y="1523"/>
                    <a:pt x="256" y="1523"/>
                  </a:cubicBezTo>
                  <a:cubicBezTo>
                    <a:pt x="347" y="1406"/>
                    <a:pt x="347" y="1406"/>
                    <a:pt x="347" y="1406"/>
                  </a:cubicBezTo>
                  <a:cubicBezTo>
                    <a:pt x="355" y="1395"/>
                    <a:pt x="356" y="1380"/>
                    <a:pt x="348" y="1369"/>
                  </a:cubicBezTo>
                  <a:cubicBezTo>
                    <a:pt x="294" y="1289"/>
                    <a:pt x="257" y="1199"/>
                    <a:pt x="238" y="1104"/>
                  </a:cubicBezTo>
                  <a:cubicBezTo>
                    <a:pt x="235" y="1090"/>
                    <a:pt x="224" y="1080"/>
                    <a:pt x="211" y="1078"/>
                  </a:cubicBezTo>
                  <a:cubicBezTo>
                    <a:pt x="64" y="1060"/>
                    <a:pt x="64" y="1060"/>
                    <a:pt x="64" y="1060"/>
                  </a:cubicBezTo>
                  <a:cubicBezTo>
                    <a:pt x="64" y="860"/>
                    <a:pt x="64" y="860"/>
                    <a:pt x="64" y="860"/>
                  </a:cubicBezTo>
                  <a:cubicBezTo>
                    <a:pt x="211" y="842"/>
                    <a:pt x="211" y="842"/>
                    <a:pt x="211" y="842"/>
                  </a:cubicBezTo>
                  <a:cubicBezTo>
                    <a:pt x="224" y="840"/>
                    <a:pt x="235" y="830"/>
                    <a:pt x="238" y="816"/>
                  </a:cubicBezTo>
                  <a:cubicBezTo>
                    <a:pt x="257" y="722"/>
                    <a:pt x="294" y="631"/>
                    <a:pt x="348" y="551"/>
                  </a:cubicBezTo>
                  <a:cubicBezTo>
                    <a:pt x="356" y="540"/>
                    <a:pt x="355" y="525"/>
                    <a:pt x="347" y="514"/>
                  </a:cubicBezTo>
                  <a:cubicBezTo>
                    <a:pt x="256" y="397"/>
                    <a:pt x="256" y="397"/>
                    <a:pt x="256" y="397"/>
                  </a:cubicBezTo>
                  <a:cubicBezTo>
                    <a:pt x="397" y="256"/>
                    <a:pt x="397" y="256"/>
                    <a:pt x="397" y="256"/>
                  </a:cubicBezTo>
                  <a:cubicBezTo>
                    <a:pt x="514" y="347"/>
                    <a:pt x="514" y="347"/>
                    <a:pt x="514" y="347"/>
                  </a:cubicBezTo>
                  <a:cubicBezTo>
                    <a:pt x="525" y="355"/>
                    <a:pt x="540" y="356"/>
                    <a:pt x="551" y="348"/>
                  </a:cubicBezTo>
                  <a:cubicBezTo>
                    <a:pt x="631" y="294"/>
                    <a:pt x="722" y="257"/>
                    <a:pt x="816" y="238"/>
                  </a:cubicBezTo>
                  <a:cubicBezTo>
                    <a:pt x="830" y="235"/>
                    <a:pt x="840" y="224"/>
                    <a:pt x="842" y="211"/>
                  </a:cubicBezTo>
                  <a:cubicBezTo>
                    <a:pt x="860" y="64"/>
                    <a:pt x="860" y="64"/>
                    <a:pt x="860" y="64"/>
                  </a:cubicBezTo>
                  <a:cubicBezTo>
                    <a:pt x="1060" y="64"/>
                    <a:pt x="1060" y="64"/>
                    <a:pt x="1060" y="64"/>
                  </a:cubicBezTo>
                  <a:cubicBezTo>
                    <a:pt x="1078" y="211"/>
                    <a:pt x="1078" y="211"/>
                    <a:pt x="1078" y="211"/>
                  </a:cubicBezTo>
                  <a:cubicBezTo>
                    <a:pt x="1080" y="224"/>
                    <a:pt x="1090" y="235"/>
                    <a:pt x="1104" y="238"/>
                  </a:cubicBezTo>
                  <a:cubicBezTo>
                    <a:pt x="1198" y="257"/>
                    <a:pt x="1289" y="294"/>
                    <a:pt x="1369" y="348"/>
                  </a:cubicBezTo>
                  <a:cubicBezTo>
                    <a:pt x="1380" y="356"/>
                    <a:pt x="1395" y="355"/>
                    <a:pt x="1406" y="347"/>
                  </a:cubicBezTo>
                  <a:cubicBezTo>
                    <a:pt x="1523" y="256"/>
                    <a:pt x="1523" y="256"/>
                    <a:pt x="1523" y="256"/>
                  </a:cubicBezTo>
                  <a:cubicBezTo>
                    <a:pt x="1664" y="397"/>
                    <a:pt x="1664" y="397"/>
                    <a:pt x="1664" y="397"/>
                  </a:cubicBezTo>
                  <a:cubicBezTo>
                    <a:pt x="1573" y="514"/>
                    <a:pt x="1573" y="514"/>
                    <a:pt x="1573" y="514"/>
                  </a:cubicBezTo>
                  <a:cubicBezTo>
                    <a:pt x="1565" y="525"/>
                    <a:pt x="1564" y="540"/>
                    <a:pt x="1572" y="551"/>
                  </a:cubicBezTo>
                  <a:cubicBezTo>
                    <a:pt x="1574" y="554"/>
                    <a:pt x="1576" y="557"/>
                    <a:pt x="1578" y="560"/>
                  </a:cubicBezTo>
                  <a:cubicBezTo>
                    <a:pt x="1474" y="507"/>
                    <a:pt x="1353" y="497"/>
                    <a:pt x="1241" y="533"/>
                  </a:cubicBezTo>
                  <a:cubicBezTo>
                    <a:pt x="1158" y="477"/>
                    <a:pt x="1060" y="448"/>
                    <a:pt x="960" y="448"/>
                  </a:cubicBezTo>
                  <a:cubicBezTo>
                    <a:pt x="677" y="448"/>
                    <a:pt x="448" y="677"/>
                    <a:pt x="448" y="960"/>
                  </a:cubicBezTo>
                  <a:cubicBezTo>
                    <a:pt x="448" y="1243"/>
                    <a:pt x="677" y="1472"/>
                    <a:pt x="960" y="1472"/>
                  </a:cubicBezTo>
                  <a:cubicBezTo>
                    <a:pt x="1060" y="1472"/>
                    <a:pt x="1158" y="1443"/>
                    <a:pt x="1241" y="1387"/>
                  </a:cubicBezTo>
                  <a:cubicBezTo>
                    <a:pt x="1254" y="1391"/>
                    <a:pt x="1267" y="1394"/>
                    <a:pt x="1280" y="1397"/>
                  </a:cubicBezTo>
                  <a:cubicBezTo>
                    <a:pt x="1280" y="1440"/>
                    <a:pt x="1280" y="1440"/>
                    <a:pt x="1280" y="1440"/>
                  </a:cubicBezTo>
                  <a:cubicBezTo>
                    <a:pt x="1262" y="1440"/>
                    <a:pt x="1248" y="1454"/>
                    <a:pt x="1248" y="1472"/>
                  </a:cubicBezTo>
                  <a:cubicBezTo>
                    <a:pt x="1248" y="1637"/>
                    <a:pt x="1248" y="1637"/>
                    <a:pt x="1248" y="1637"/>
                  </a:cubicBezTo>
                  <a:cubicBezTo>
                    <a:pt x="1202" y="1657"/>
                    <a:pt x="1153" y="1672"/>
                    <a:pt x="1103" y="1682"/>
                  </a:cubicBezTo>
                  <a:close/>
                  <a:moveTo>
                    <a:pt x="1050" y="653"/>
                  </a:moveTo>
                  <a:cubicBezTo>
                    <a:pt x="919" y="614"/>
                    <a:pt x="778" y="663"/>
                    <a:pt x="699" y="774"/>
                  </a:cubicBezTo>
                  <a:cubicBezTo>
                    <a:pt x="619" y="885"/>
                    <a:pt x="619" y="1035"/>
                    <a:pt x="699" y="1146"/>
                  </a:cubicBezTo>
                  <a:cubicBezTo>
                    <a:pt x="778" y="1257"/>
                    <a:pt x="919" y="1306"/>
                    <a:pt x="1050" y="1267"/>
                  </a:cubicBezTo>
                  <a:cubicBezTo>
                    <a:pt x="1084" y="1303"/>
                    <a:pt x="1124" y="1333"/>
                    <a:pt x="1168" y="1356"/>
                  </a:cubicBezTo>
                  <a:cubicBezTo>
                    <a:pt x="980" y="1456"/>
                    <a:pt x="747" y="1408"/>
                    <a:pt x="612" y="1243"/>
                  </a:cubicBezTo>
                  <a:cubicBezTo>
                    <a:pt x="478" y="1079"/>
                    <a:pt x="478" y="841"/>
                    <a:pt x="612" y="677"/>
                  </a:cubicBezTo>
                  <a:cubicBezTo>
                    <a:pt x="747" y="512"/>
                    <a:pt x="980" y="464"/>
                    <a:pt x="1168" y="564"/>
                  </a:cubicBezTo>
                  <a:cubicBezTo>
                    <a:pt x="1124" y="587"/>
                    <a:pt x="1084" y="617"/>
                    <a:pt x="1050" y="653"/>
                  </a:cubicBezTo>
                  <a:close/>
                  <a:moveTo>
                    <a:pt x="1006" y="708"/>
                  </a:moveTo>
                  <a:cubicBezTo>
                    <a:pt x="902" y="860"/>
                    <a:pt x="902" y="1060"/>
                    <a:pt x="1006" y="1212"/>
                  </a:cubicBezTo>
                  <a:cubicBezTo>
                    <a:pt x="905" y="1230"/>
                    <a:pt x="803" y="1187"/>
                    <a:pt x="746" y="1101"/>
                  </a:cubicBezTo>
                  <a:cubicBezTo>
                    <a:pt x="690" y="1016"/>
                    <a:pt x="690" y="904"/>
                    <a:pt x="746" y="819"/>
                  </a:cubicBezTo>
                  <a:cubicBezTo>
                    <a:pt x="803" y="733"/>
                    <a:pt x="905" y="690"/>
                    <a:pt x="1006" y="708"/>
                  </a:cubicBezTo>
                  <a:close/>
                  <a:moveTo>
                    <a:pt x="1344" y="1406"/>
                  </a:moveTo>
                  <a:cubicBezTo>
                    <a:pt x="1355" y="1407"/>
                    <a:pt x="1365" y="1408"/>
                    <a:pt x="1376" y="1408"/>
                  </a:cubicBezTo>
                  <a:cubicBezTo>
                    <a:pt x="1387" y="1408"/>
                    <a:pt x="1397" y="1407"/>
                    <a:pt x="1408" y="1406"/>
                  </a:cubicBezTo>
                  <a:cubicBezTo>
                    <a:pt x="1408" y="1440"/>
                    <a:pt x="1408" y="1440"/>
                    <a:pt x="1408" y="1440"/>
                  </a:cubicBezTo>
                  <a:cubicBezTo>
                    <a:pt x="1344" y="1440"/>
                    <a:pt x="1344" y="1440"/>
                    <a:pt x="1344" y="1440"/>
                  </a:cubicBezTo>
                  <a:lnTo>
                    <a:pt x="1344" y="1406"/>
                  </a:lnTo>
                  <a:close/>
                  <a:moveTo>
                    <a:pt x="1440" y="1792"/>
                  </a:moveTo>
                  <a:cubicBezTo>
                    <a:pt x="1440" y="1827"/>
                    <a:pt x="1411" y="1856"/>
                    <a:pt x="1376" y="1856"/>
                  </a:cubicBezTo>
                  <a:cubicBezTo>
                    <a:pt x="1341" y="1856"/>
                    <a:pt x="1312" y="1827"/>
                    <a:pt x="1312" y="1792"/>
                  </a:cubicBezTo>
                  <a:cubicBezTo>
                    <a:pt x="1312" y="1504"/>
                    <a:pt x="1312" y="1504"/>
                    <a:pt x="1312" y="1504"/>
                  </a:cubicBezTo>
                  <a:cubicBezTo>
                    <a:pt x="1440" y="1504"/>
                    <a:pt x="1440" y="1504"/>
                    <a:pt x="1440" y="1504"/>
                  </a:cubicBezTo>
                  <a:lnTo>
                    <a:pt x="1440" y="1792"/>
                  </a:lnTo>
                  <a:close/>
                  <a:moveTo>
                    <a:pt x="1664" y="1523"/>
                  </a:moveTo>
                  <a:cubicBezTo>
                    <a:pt x="1523" y="1664"/>
                    <a:pt x="1523" y="1664"/>
                    <a:pt x="1523" y="1664"/>
                  </a:cubicBezTo>
                  <a:cubicBezTo>
                    <a:pt x="1504" y="1649"/>
                    <a:pt x="1504" y="1649"/>
                    <a:pt x="1504" y="1649"/>
                  </a:cubicBezTo>
                  <a:cubicBezTo>
                    <a:pt x="1504" y="1472"/>
                    <a:pt x="1504" y="1472"/>
                    <a:pt x="1504" y="1472"/>
                  </a:cubicBezTo>
                  <a:cubicBezTo>
                    <a:pt x="1504" y="1454"/>
                    <a:pt x="1490" y="1440"/>
                    <a:pt x="1472" y="1440"/>
                  </a:cubicBezTo>
                  <a:cubicBezTo>
                    <a:pt x="1472" y="1397"/>
                    <a:pt x="1472" y="1397"/>
                    <a:pt x="1472" y="1397"/>
                  </a:cubicBezTo>
                  <a:cubicBezTo>
                    <a:pt x="1509" y="1389"/>
                    <a:pt x="1544" y="1377"/>
                    <a:pt x="1578" y="1359"/>
                  </a:cubicBezTo>
                  <a:cubicBezTo>
                    <a:pt x="1576" y="1363"/>
                    <a:pt x="1574" y="1366"/>
                    <a:pt x="1572" y="1369"/>
                  </a:cubicBezTo>
                  <a:cubicBezTo>
                    <a:pt x="1564" y="1380"/>
                    <a:pt x="1565" y="1395"/>
                    <a:pt x="1573" y="1406"/>
                  </a:cubicBezTo>
                  <a:lnTo>
                    <a:pt x="1664" y="1523"/>
                  </a:lnTo>
                  <a:close/>
                  <a:moveTo>
                    <a:pt x="1376" y="1344"/>
                  </a:moveTo>
                  <a:cubicBezTo>
                    <a:pt x="1164" y="1344"/>
                    <a:pt x="992" y="1172"/>
                    <a:pt x="992" y="960"/>
                  </a:cubicBezTo>
                  <a:cubicBezTo>
                    <a:pt x="992" y="748"/>
                    <a:pt x="1164" y="576"/>
                    <a:pt x="1376" y="576"/>
                  </a:cubicBezTo>
                  <a:cubicBezTo>
                    <a:pt x="1588" y="576"/>
                    <a:pt x="1760" y="748"/>
                    <a:pt x="1760" y="960"/>
                  </a:cubicBezTo>
                  <a:cubicBezTo>
                    <a:pt x="1760" y="1172"/>
                    <a:pt x="1588" y="1344"/>
                    <a:pt x="1376" y="1344"/>
                  </a:cubicBezTo>
                  <a:close/>
                  <a:moveTo>
                    <a:pt x="1856" y="1060"/>
                  </a:moveTo>
                  <a:cubicBezTo>
                    <a:pt x="1811" y="1065"/>
                    <a:pt x="1811" y="1065"/>
                    <a:pt x="1811" y="1065"/>
                  </a:cubicBezTo>
                  <a:cubicBezTo>
                    <a:pt x="1828" y="996"/>
                    <a:pt x="1828" y="924"/>
                    <a:pt x="1811" y="855"/>
                  </a:cubicBezTo>
                  <a:cubicBezTo>
                    <a:pt x="1856" y="860"/>
                    <a:pt x="1856" y="860"/>
                    <a:pt x="1856" y="860"/>
                  </a:cubicBezTo>
                  <a:lnTo>
                    <a:pt x="1856" y="106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02" name="Google Shape;102;p7"/>
            <p:cNvSpPr/>
            <p:nvPr/>
          </p:nvSpPr>
          <p:spPr>
            <a:xfrm>
              <a:off x="-969963" y="4062413"/>
              <a:ext cx="217488" cy="434975"/>
            </a:xfrm>
            <a:custGeom>
              <a:rect b="b" l="l" r="r" t="t"/>
              <a:pathLst>
                <a:path extrusionOk="0" h="640" w="320">
                  <a:moveTo>
                    <a:pt x="0" y="320"/>
                  </a:moveTo>
                  <a:cubicBezTo>
                    <a:pt x="0" y="497"/>
                    <a:pt x="143" y="640"/>
                    <a:pt x="320" y="640"/>
                  </a:cubicBezTo>
                  <a:cubicBezTo>
                    <a:pt x="320" y="576"/>
                    <a:pt x="320" y="576"/>
                    <a:pt x="320" y="576"/>
                  </a:cubicBezTo>
                  <a:cubicBezTo>
                    <a:pt x="179" y="576"/>
                    <a:pt x="64" y="461"/>
                    <a:pt x="64" y="320"/>
                  </a:cubicBezTo>
                  <a:cubicBezTo>
                    <a:pt x="64" y="179"/>
                    <a:pt x="179" y="64"/>
                    <a:pt x="320" y="64"/>
                  </a:cubicBezTo>
                  <a:cubicBezTo>
                    <a:pt x="320" y="0"/>
                    <a:pt x="320" y="0"/>
                    <a:pt x="320" y="0"/>
                  </a:cubicBezTo>
                  <a:cubicBezTo>
                    <a:pt x="143" y="0"/>
                    <a:pt x="0" y="143"/>
                    <a:pt x="0" y="32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sp>
        <p:nvSpPr>
          <p:cNvPr id="103" name="Google Shape;103;p7"/>
          <p:cNvSpPr txBox="1"/>
          <p:nvPr/>
        </p:nvSpPr>
        <p:spPr>
          <a:xfrm>
            <a:off x="77074" y="2689675"/>
            <a:ext cx="2079000" cy="2105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1200">
                <a:solidFill>
                  <a:srgbClr val="5B5B5B"/>
                </a:solidFill>
                <a:latin typeface="Roboto"/>
                <a:ea typeface="Roboto"/>
                <a:cs typeface="Roboto"/>
                <a:sym typeface="Roboto"/>
              </a:rPr>
              <a:t>A social welfare maximization problem is formulated for cross-silo FL, which is a non convex problem. Then, an incentive mechanism design problem is formulated, taking into account the heterogeneity of the organizations and the public goods feature.</a:t>
            </a:r>
            <a:endParaRPr sz="1200">
              <a:solidFill>
                <a:srgbClr val="5B5B5B"/>
              </a:solidFill>
              <a:latin typeface="Roboto"/>
              <a:ea typeface="Roboto"/>
              <a:cs typeface="Roboto"/>
              <a:sym typeface="Roboto"/>
            </a:endParaRPr>
          </a:p>
        </p:txBody>
      </p:sp>
      <p:sp>
        <p:nvSpPr>
          <p:cNvPr id="104" name="Google Shape;104;p7"/>
          <p:cNvSpPr/>
          <p:nvPr/>
        </p:nvSpPr>
        <p:spPr>
          <a:xfrm>
            <a:off x="2519172" y="671544"/>
            <a:ext cx="1820100" cy="1820100"/>
          </a:xfrm>
          <a:prstGeom prst="ellipse">
            <a:avLst/>
          </a:prstGeom>
          <a:no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5B5B5B"/>
              </a:solidFill>
              <a:latin typeface="Roboto"/>
              <a:ea typeface="Roboto"/>
              <a:cs typeface="Roboto"/>
              <a:sym typeface="Roboto"/>
            </a:endParaRPr>
          </a:p>
        </p:txBody>
      </p:sp>
      <p:grpSp>
        <p:nvGrpSpPr>
          <p:cNvPr id="105" name="Google Shape;105;p7"/>
          <p:cNvGrpSpPr/>
          <p:nvPr/>
        </p:nvGrpSpPr>
        <p:grpSpPr>
          <a:xfrm>
            <a:off x="2951754" y="1108478"/>
            <a:ext cx="944080" cy="946413"/>
            <a:chOff x="-1277938" y="3862388"/>
            <a:chExt cx="1284288" cy="1287462"/>
          </a:xfrm>
        </p:grpSpPr>
        <p:sp>
          <p:nvSpPr>
            <p:cNvPr id="106" name="Google Shape;106;p7"/>
            <p:cNvSpPr/>
            <p:nvPr/>
          </p:nvSpPr>
          <p:spPr>
            <a:xfrm>
              <a:off x="-960438" y="4068763"/>
              <a:ext cx="327025" cy="503237"/>
            </a:xfrm>
            <a:custGeom>
              <a:rect b="b" l="l" r="r" t="t"/>
              <a:pathLst>
                <a:path extrusionOk="0" h="787" w="512">
                  <a:moveTo>
                    <a:pt x="192" y="755"/>
                  </a:moveTo>
                  <a:cubicBezTo>
                    <a:pt x="192" y="773"/>
                    <a:pt x="207" y="787"/>
                    <a:pt x="224" y="787"/>
                  </a:cubicBezTo>
                  <a:cubicBezTo>
                    <a:pt x="480" y="787"/>
                    <a:pt x="480" y="787"/>
                    <a:pt x="480" y="787"/>
                  </a:cubicBezTo>
                  <a:cubicBezTo>
                    <a:pt x="498" y="787"/>
                    <a:pt x="512" y="773"/>
                    <a:pt x="512" y="755"/>
                  </a:cubicBezTo>
                  <a:cubicBezTo>
                    <a:pt x="512" y="499"/>
                    <a:pt x="512" y="499"/>
                    <a:pt x="512" y="499"/>
                  </a:cubicBezTo>
                  <a:cubicBezTo>
                    <a:pt x="512" y="427"/>
                    <a:pt x="463" y="364"/>
                    <a:pt x="393" y="345"/>
                  </a:cubicBezTo>
                  <a:cubicBezTo>
                    <a:pt x="467" y="270"/>
                    <a:pt x="466" y="149"/>
                    <a:pt x="392" y="75"/>
                  </a:cubicBezTo>
                  <a:cubicBezTo>
                    <a:pt x="317" y="0"/>
                    <a:pt x="196" y="0"/>
                    <a:pt x="121" y="75"/>
                  </a:cubicBezTo>
                  <a:cubicBezTo>
                    <a:pt x="46" y="149"/>
                    <a:pt x="45" y="270"/>
                    <a:pt x="119" y="345"/>
                  </a:cubicBezTo>
                  <a:cubicBezTo>
                    <a:pt x="49" y="364"/>
                    <a:pt x="1" y="427"/>
                    <a:pt x="0" y="499"/>
                  </a:cubicBezTo>
                  <a:cubicBezTo>
                    <a:pt x="0" y="609"/>
                    <a:pt x="0" y="609"/>
                    <a:pt x="0" y="609"/>
                  </a:cubicBezTo>
                  <a:cubicBezTo>
                    <a:pt x="0" y="627"/>
                    <a:pt x="15" y="641"/>
                    <a:pt x="32" y="641"/>
                  </a:cubicBezTo>
                  <a:cubicBezTo>
                    <a:pt x="50" y="641"/>
                    <a:pt x="64" y="627"/>
                    <a:pt x="64" y="609"/>
                  </a:cubicBezTo>
                  <a:cubicBezTo>
                    <a:pt x="64" y="499"/>
                    <a:pt x="64" y="499"/>
                    <a:pt x="64" y="499"/>
                  </a:cubicBezTo>
                  <a:cubicBezTo>
                    <a:pt x="64" y="446"/>
                    <a:pt x="107" y="403"/>
                    <a:pt x="160" y="403"/>
                  </a:cubicBezTo>
                  <a:cubicBezTo>
                    <a:pt x="352" y="403"/>
                    <a:pt x="352" y="403"/>
                    <a:pt x="352" y="403"/>
                  </a:cubicBezTo>
                  <a:cubicBezTo>
                    <a:pt x="405" y="403"/>
                    <a:pt x="448" y="446"/>
                    <a:pt x="448" y="499"/>
                  </a:cubicBezTo>
                  <a:cubicBezTo>
                    <a:pt x="448" y="723"/>
                    <a:pt x="448" y="723"/>
                    <a:pt x="448" y="723"/>
                  </a:cubicBezTo>
                  <a:cubicBezTo>
                    <a:pt x="224" y="723"/>
                    <a:pt x="224" y="723"/>
                    <a:pt x="224" y="723"/>
                  </a:cubicBezTo>
                  <a:cubicBezTo>
                    <a:pt x="207" y="723"/>
                    <a:pt x="192" y="737"/>
                    <a:pt x="192" y="755"/>
                  </a:cubicBezTo>
                  <a:close/>
                  <a:moveTo>
                    <a:pt x="256" y="83"/>
                  </a:moveTo>
                  <a:cubicBezTo>
                    <a:pt x="327" y="83"/>
                    <a:pt x="384" y="141"/>
                    <a:pt x="384" y="211"/>
                  </a:cubicBezTo>
                  <a:cubicBezTo>
                    <a:pt x="384" y="282"/>
                    <a:pt x="327" y="339"/>
                    <a:pt x="256" y="339"/>
                  </a:cubicBezTo>
                  <a:cubicBezTo>
                    <a:pt x="186" y="339"/>
                    <a:pt x="128" y="282"/>
                    <a:pt x="128" y="211"/>
                  </a:cubicBezTo>
                  <a:cubicBezTo>
                    <a:pt x="128" y="141"/>
                    <a:pt x="186" y="83"/>
                    <a:pt x="256" y="8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07" name="Google Shape;107;p7"/>
            <p:cNvSpPr/>
            <p:nvPr/>
          </p:nvSpPr>
          <p:spPr>
            <a:xfrm>
              <a:off x="-796925" y="4387850"/>
              <a:ext cx="80963" cy="39687"/>
            </a:xfrm>
            <a:custGeom>
              <a:rect b="b" l="l" r="r" t="t"/>
              <a:pathLst>
                <a:path extrusionOk="0" h="64" w="128">
                  <a:moveTo>
                    <a:pt x="96" y="64"/>
                  </a:moveTo>
                  <a:cubicBezTo>
                    <a:pt x="114" y="64"/>
                    <a:pt x="128" y="50"/>
                    <a:pt x="128" y="32"/>
                  </a:cubicBezTo>
                  <a:cubicBezTo>
                    <a:pt x="128" y="14"/>
                    <a:pt x="114" y="0"/>
                    <a:pt x="96" y="0"/>
                  </a:cubicBezTo>
                  <a:cubicBezTo>
                    <a:pt x="32" y="0"/>
                    <a:pt x="32" y="0"/>
                    <a:pt x="32" y="0"/>
                  </a:cubicBezTo>
                  <a:cubicBezTo>
                    <a:pt x="15" y="0"/>
                    <a:pt x="0" y="14"/>
                    <a:pt x="0" y="32"/>
                  </a:cubicBezTo>
                  <a:cubicBezTo>
                    <a:pt x="0" y="50"/>
                    <a:pt x="15" y="64"/>
                    <a:pt x="32" y="64"/>
                  </a:cubicBezTo>
                  <a:lnTo>
                    <a:pt x="96" y="6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08" name="Google Shape;108;p7"/>
            <p:cNvSpPr/>
            <p:nvPr/>
          </p:nvSpPr>
          <p:spPr>
            <a:xfrm>
              <a:off x="-1277938" y="3862388"/>
              <a:ext cx="1284288" cy="1287462"/>
            </a:xfrm>
            <a:custGeom>
              <a:rect b="b" l="l" r="r" t="t"/>
              <a:pathLst>
                <a:path extrusionOk="0" h="2014" w="2010">
                  <a:moveTo>
                    <a:pt x="1973" y="1705"/>
                  </a:moveTo>
                  <a:cubicBezTo>
                    <a:pt x="1588" y="1321"/>
                    <a:pt x="1588" y="1321"/>
                    <a:pt x="1588" y="1321"/>
                  </a:cubicBezTo>
                  <a:cubicBezTo>
                    <a:pt x="1559" y="1293"/>
                    <a:pt x="1516" y="1286"/>
                    <a:pt x="1480" y="1303"/>
                  </a:cubicBezTo>
                  <a:cubicBezTo>
                    <a:pt x="1310" y="1133"/>
                    <a:pt x="1310" y="1133"/>
                    <a:pt x="1310" y="1133"/>
                  </a:cubicBezTo>
                  <a:cubicBezTo>
                    <a:pt x="1513" y="832"/>
                    <a:pt x="1441" y="425"/>
                    <a:pt x="1147" y="212"/>
                  </a:cubicBezTo>
                  <a:cubicBezTo>
                    <a:pt x="853" y="0"/>
                    <a:pt x="443" y="59"/>
                    <a:pt x="221" y="346"/>
                  </a:cubicBezTo>
                  <a:cubicBezTo>
                    <a:pt x="0" y="634"/>
                    <a:pt x="46" y="1045"/>
                    <a:pt x="326" y="1276"/>
                  </a:cubicBezTo>
                  <a:cubicBezTo>
                    <a:pt x="340" y="1287"/>
                    <a:pt x="360" y="1285"/>
                    <a:pt x="371" y="1271"/>
                  </a:cubicBezTo>
                  <a:cubicBezTo>
                    <a:pt x="383" y="1258"/>
                    <a:pt x="381" y="1237"/>
                    <a:pt x="367" y="1226"/>
                  </a:cubicBezTo>
                  <a:cubicBezTo>
                    <a:pt x="109" y="1015"/>
                    <a:pt x="69" y="636"/>
                    <a:pt x="277" y="376"/>
                  </a:cubicBezTo>
                  <a:cubicBezTo>
                    <a:pt x="485" y="115"/>
                    <a:pt x="863" y="70"/>
                    <a:pt x="1126" y="275"/>
                  </a:cubicBezTo>
                  <a:cubicBezTo>
                    <a:pt x="1389" y="479"/>
                    <a:pt x="1439" y="857"/>
                    <a:pt x="1238" y="1123"/>
                  </a:cubicBezTo>
                  <a:cubicBezTo>
                    <a:pt x="1230" y="1133"/>
                    <a:pt x="1222" y="1143"/>
                    <a:pt x="1214" y="1153"/>
                  </a:cubicBezTo>
                  <a:cubicBezTo>
                    <a:pt x="1213" y="1154"/>
                    <a:pt x="1212" y="1154"/>
                    <a:pt x="1212" y="1155"/>
                  </a:cubicBezTo>
                  <a:cubicBezTo>
                    <a:pt x="1193" y="1177"/>
                    <a:pt x="1173" y="1197"/>
                    <a:pt x="1152" y="1215"/>
                  </a:cubicBezTo>
                  <a:cubicBezTo>
                    <a:pt x="1151" y="1216"/>
                    <a:pt x="1150" y="1217"/>
                    <a:pt x="1149" y="1218"/>
                  </a:cubicBezTo>
                  <a:cubicBezTo>
                    <a:pt x="1139" y="1226"/>
                    <a:pt x="1129" y="1234"/>
                    <a:pt x="1119" y="1241"/>
                  </a:cubicBezTo>
                  <a:cubicBezTo>
                    <a:pt x="1014" y="1322"/>
                    <a:pt x="885" y="1365"/>
                    <a:pt x="753" y="1365"/>
                  </a:cubicBezTo>
                  <a:cubicBezTo>
                    <a:pt x="743" y="1365"/>
                    <a:pt x="733" y="1365"/>
                    <a:pt x="723" y="1364"/>
                  </a:cubicBezTo>
                  <a:cubicBezTo>
                    <a:pt x="705" y="1363"/>
                    <a:pt x="690" y="1377"/>
                    <a:pt x="689" y="1394"/>
                  </a:cubicBezTo>
                  <a:cubicBezTo>
                    <a:pt x="688" y="1412"/>
                    <a:pt x="702" y="1427"/>
                    <a:pt x="720" y="1428"/>
                  </a:cubicBezTo>
                  <a:cubicBezTo>
                    <a:pt x="731" y="1429"/>
                    <a:pt x="742" y="1429"/>
                    <a:pt x="753" y="1429"/>
                  </a:cubicBezTo>
                  <a:cubicBezTo>
                    <a:pt x="887" y="1429"/>
                    <a:pt x="1018" y="1389"/>
                    <a:pt x="1129" y="1314"/>
                  </a:cubicBezTo>
                  <a:cubicBezTo>
                    <a:pt x="1317" y="1502"/>
                    <a:pt x="1317" y="1502"/>
                    <a:pt x="1317" y="1502"/>
                  </a:cubicBezTo>
                  <a:cubicBezTo>
                    <a:pt x="1329" y="1514"/>
                    <a:pt x="1350" y="1514"/>
                    <a:pt x="1362" y="1502"/>
                  </a:cubicBezTo>
                  <a:cubicBezTo>
                    <a:pt x="1498" y="1366"/>
                    <a:pt x="1498" y="1366"/>
                    <a:pt x="1498" y="1366"/>
                  </a:cubicBezTo>
                  <a:cubicBezTo>
                    <a:pt x="1511" y="1354"/>
                    <a:pt x="1530" y="1354"/>
                    <a:pt x="1543" y="1366"/>
                  </a:cubicBezTo>
                  <a:cubicBezTo>
                    <a:pt x="1928" y="1751"/>
                    <a:pt x="1928" y="1751"/>
                    <a:pt x="1928" y="1751"/>
                  </a:cubicBezTo>
                  <a:cubicBezTo>
                    <a:pt x="1940" y="1763"/>
                    <a:pt x="1940" y="1783"/>
                    <a:pt x="1928" y="1796"/>
                  </a:cubicBezTo>
                  <a:cubicBezTo>
                    <a:pt x="1792" y="1932"/>
                    <a:pt x="1792" y="1932"/>
                    <a:pt x="1792" y="1932"/>
                  </a:cubicBezTo>
                  <a:cubicBezTo>
                    <a:pt x="1786" y="1938"/>
                    <a:pt x="1778" y="1941"/>
                    <a:pt x="1769" y="1941"/>
                  </a:cubicBezTo>
                  <a:cubicBezTo>
                    <a:pt x="1761" y="1941"/>
                    <a:pt x="1753" y="1938"/>
                    <a:pt x="1747" y="1932"/>
                  </a:cubicBezTo>
                  <a:cubicBezTo>
                    <a:pt x="1495" y="1680"/>
                    <a:pt x="1495" y="1680"/>
                    <a:pt x="1495" y="1680"/>
                  </a:cubicBezTo>
                  <a:cubicBezTo>
                    <a:pt x="1482" y="1667"/>
                    <a:pt x="1462" y="1668"/>
                    <a:pt x="1450" y="1680"/>
                  </a:cubicBezTo>
                  <a:cubicBezTo>
                    <a:pt x="1437" y="1692"/>
                    <a:pt x="1437" y="1712"/>
                    <a:pt x="1449" y="1725"/>
                  </a:cubicBezTo>
                  <a:cubicBezTo>
                    <a:pt x="1701" y="1977"/>
                    <a:pt x="1701" y="1977"/>
                    <a:pt x="1701" y="1977"/>
                  </a:cubicBezTo>
                  <a:cubicBezTo>
                    <a:pt x="1739" y="2014"/>
                    <a:pt x="1800" y="2014"/>
                    <a:pt x="1837" y="1977"/>
                  </a:cubicBezTo>
                  <a:cubicBezTo>
                    <a:pt x="1973" y="1841"/>
                    <a:pt x="1973" y="1841"/>
                    <a:pt x="1973" y="1841"/>
                  </a:cubicBezTo>
                  <a:cubicBezTo>
                    <a:pt x="2010" y="1804"/>
                    <a:pt x="2010" y="1743"/>
                    <a:pt x="1973" y="1705"/>
                  </a:cubicBezTo>
                  <a:close/>
                  <a:moveTo>
                    <a:pt x="1271" y="1185"/>
                  </a:moveTo>
                  <a:cubicBezTo>
                    <a:pt x="1430" y="1343"/>
                    <a:pt x="1430" y="1343"/>
                    <a:pt x="1430" y="1343"/>
                  </a:cubicBezTo>
                  <a:cubicBezTo>
                    <a:pt x="1339" y="1434"/>
                    <a:pt x="1339" y="1434"/>
                    <a:pt x="1339" y="1434"/>
                  </a:cubicBezTo>
                  <a:cubicBezTo>
                    <a:pt x="1181" y="1275"/>
                    <a:pt x="1181" y="1275"/>
                    <a:pt x="1181" y="1275"/>
                  </a:cubicBezTo>
                  <a:cubicBezTo>
                    <a:pt x="1214" y="1248"/>
                    <a:pt x="1244" y="1218"/>
                    <a:pt x="1271" y="118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09" name="Google Shape;109;p7"/>
            <p:cNvSpPr/>
            <p:nvPr/>
          </p:nvSpPr>
          <p:spPr>
            <a:xfrm>
              <a:off x="-817563" y="4241800"/>
              <a:ext cx="384175" cy="452437"/>
            </a:xfrm>
            <a:custGeom>
              <a:rect b="b" l="l" r="r" t="t"/>
              <a:pathLst>
                <a:path extrusionOk="0" h="708" w="601">
                  <a:moveTo>
                    <a:pt x="32" y="643"/>
                  </a:moveTo>
                  <a:cubicBezTo>
                    <a:pt x="15" y="643"/>
                    <a:pt x="0" y="657"/>
                    <a:pt x="0" y="675"/>
                  </a:cubicBezTo>
                  <a:cubicBezTo>
                    <a:pt x="0" y="693"/>
                    <a:pt x="15" y="707"/>
                    <a:pt x="32" y="707"/>
                  </a:cubicBezTo>
                  <a:cubicBezTo>
                    <a:pt x="201" y="708"/>
                    <a:pt x="360" y="630"/>
                    <a:pt x="463" y="497"/>
                  </a:cubicBezTo>
                  <a:cubicBezTo>
                    <a:pt x="566" y="364"/>
                    <a:pt x="601" y="190"/>
                    <a:pt x="558" y="27"/>
                  </a:cubicBezTo>
                  <a:cubicBezTo>
                    <a:pt x="554" y="10"/>
                    <a:pt x="537" y="0"/>
                    <a:pt x="519" y="4"/>
                  </a:cubicBezTo>
                  <a:cubicBezTo>
                    <a:pt x="502" y="9"/>
                    <a:pt x="492" y="26"/>
                    <a:pt x="496" y="43"/>
                  </a:cubicBezTo>
                  <a:cubicBezTo>
                    <a:pt x="534" y="187"/>
                    <a:pt x="503" y="340"/>
                    <a:pt x="412" y="458"/>
                  </a:cubicBezTo>
                  <a:cubicBezTo>
                    <a:pt x="321" y="575"/>
                    <a:pt x="181" y="644"/>
                    <a:pt x="32" y="64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10" name="Google Shape;110;p7"/>
            <p:cNvSpPr/>
            <p:nvPr/>
          </p:nvSpPr>
          <p:spPr>
            <a:xfrm>
              <a:off x="-1182688" y="3956050"/>
              <a:ext cx="566738" cy="655637"/>
            </a:xfrm>
            <a:custGeom>
              <a:rect b="b" l="l" r="r" t="t"/>
              <a:pathLst>
                <a:path extrusionOk="0" h="1025" w="887">
                  <a:moveTo>
                    <a:pt x="866" y="134"/>
                  </a:moveTo>
                  <a:cubicBezTo>
                    <a:pt x="625" y="0"/>
                    <a:pt x="320" y="69"/>
                    <a:pt x="160" y="294"/>
                  </a:cubicBezTo>
                  <a:cubicBezTo>
                    <a:pt x="0" y="520"/>
                    <a:pt x="34" y="830"/>
                    <a:pt x="240" y="1014"/>
                  </a:cubicBezTo>
                  <a:cubicBezTo>
                    <a:pt x="248" y="1022"/>
                    <a:pt x="261" y="1025"/>
                    <a:pt x="272" y="1021"/>
                  </a:cubicBezTo>
                  <a:cubicBezTo>
                    <a:pt x="283" y="1018"/>
                    <a:pt x="291" y="1009"/>
                    <a:pt x="293" y="997"/>
                  </a:cubicBezTo>
                  <a:cubicBezTo>
                    <a:pt x="295" y="986"/>
                    <a:pt x="291" y="974"/>
                    <a:pt x="283" y="967"/>
                  </a:cubicBezTo>
                  <a:cubicBezTo>
                    <a:pt x="101" y="804"/>
                    <a:pt x="71" y="530"/>
                    <a:pt x="212" y="332"/>
                  </a:cubicBezTo>
                  <a:cubicBezTo>
                    <a:pt x="354" y="133"/>
                    <a:pt x="622" y="72"/>
                    <a:pt x="835" y="190"/>
                  </a:cubicBezTo>
                  <a:cubicBezTo>
                    <a:pt x="851" y="199"/>
                    <a:pt x="870" y="193"/>
                    <a:pt x="879" y="178"/>
                  </a:cubicBezTo>
                  <a:cubicBezTo>
                    <a:pt x="887" y="162"/>
                    <a:pt x="882" y="143"/>
                    <a:pt x="866" y="13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11" name="Google Shape;111;p7"/>
            <p:cNvSpPr/>
            <p:nvPr/>
          </p:nvSpPr>
          <p:spPr>
            <a:xfrm>
              <a:off x="-1063625" y="5000625"/>
              <a:ext cx="165100" cy="41275"/>
            </a:xfrm>
            <a:custGeom>
              <a:rect b="b" l="l" r="r" t="t"/>
              <a:pathLst>
                <a:path extrusionOk="0" h="64" w="256">
                  <a:moveTo>
                    <a:pt x="32" y="0"/>
                  </a:moveTo>
                  <a:cubicBezTo>
                    <a:pt x="15" y="0"/>
                    <a:pt x="0" y="14"/>
                    <a:pt x="0" y="32"/>
                  </a:cubicBezTo>
                  <a:cubicBezTo>
                    <a:pt x="0" y="50"/>
                    <a:pt x="15" y="64"/>
                    <a:pt x="32" y="64"/>
                  </a:cubicBezTo>
                  <a:cubicBezTo>
                    <a:pt x="224" y="64"/>
                    <a:pt x="224" y="64"/>
                    <a:pt x="224" y="64"/>
                  </a:cubicBezTo>
                  <a:cubicBezTo>
                    <a:pt x="242" y="64"/>
                    <a:pt x="256" y="50"/>
                    <a:pt x="256" y="32"/>
                  </a:cubicBezTo>
                  <a:cubicBezTo>
                    <a:pt x="256" y="14"/>
                    <a:pt x="242" y="0"/>
                    <a:pt x="224" y="0"/>
                  </a:cubicBezTo>
                  <a:lnTo>
                    <a:pt x="32"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12" name="Google Shape;112;p7"/>
            <p:cNvSpPr/>
            <p:nvPr/>
          </p:nvSpPr>
          <p:spPr>
            <a:xfrm>
              <a:off x="-1165225" y="4529138"/>
              <a:ext cx="573088" cy="614362"/>
            </a:xfrm>
            <a:custGeom>
              <a:rect b="b" l="l" r="r" t="t"/>
              <a:pathLst>
                <a:path extrusionOk="0" h="963" w="896">
                  <a:moveTo>
                    <a:pt x="800" y="451"/>
                  </a:moveTo>
                  <a:cubicBezTo>
                    <a:pt x="448" y="451"/>
                    <a:pt x="448" y="451"/>
                    <a:pt x="448" y="451"/>
                  </a:cubicBezTo>
                  <a:cubicBezTo>
                    <a:pt x="448" y="35"/>
                    <a:pt x="448" y="35"/>
                    <a:pt x="448" y="35"/>
                  </a:cubicBezTo>
                  <a:cubicBezTo>
                    <a:pt x="448" y="21"/>
                    <a:pt x="439" y="8"/>
                    <a:pt x="425" y="4"/>
                  </a:cubicBezTo>
                  <a:cubicBezTo>
                    <a:pt x="411" y="0"/>
                    <a:pt x="396" y="6"/>
                    <a:pt x="389" y="19"/>
                  </a:cubicBezTo>
                  <a:cubicBezTo>
                    <a:pt x="142" y="451"/>
                    <a:pt x="142" y="451"/>
                    <a:pt x="142" y="451"/>
                  </a:cubicBezTo>
                  <a:cubicBezTo>
                    <a:pt x="96" y="451"/>
                    <a:pt x="96" y="451"/>
                    <a:pt x="96" y="451"/>
                  </a:cubicBezTo>
                  <a:cubicBezTo>
                    <a:pt x="43" y="451"/>
                    <a:pt x="0" y="494"/>
                    <a:pt x="0" y="547"/>
                  </a:cubicBezTo>
                  <a:cubicBezTo>
                    <a:pt x="0" y="867"/>
                    <a:pt x="0" y="867"/>
                    <a:pt x="0" y="867"/>
                  </a:cubicBezTo>
                  <a:cubicBezTo>
                    <a:pt x="0" y="920"/>
                    <a:pt x="43" y="963"/>
                    <a:pt x="96" y="963"/>
                  </a:cubicBezTo>
                  <a:cubicBezTo>
                    <a:pt x="800" y="963"/>
                    <a:pt x="800" y="963"/>
                    <a:pt x="800" y="963"/>
                  </a:cubicBezTo>
                  <a:cubicBezTo>
                    <a:pt x="853" y="963"/>
                    <a:pt x="896" y="920"/>
                    <a:pt x="896" y="867"/>
                  </a:cubicBezTo>
                  <a:cubicBezTo>
                    <a:pt x="896" y="803"/>
                    <a:pt x="896" y="803"/>
                    <a:pt x="896" y="803"/>
                  </a:cubicBezTo>
                  <a:cubicBezTo>
                    <a:pt x="896" y="785"/>
                    <a:pt x="882" y="771"/>
                    <a:pt x="864" y="771"/>
                  </a:cubicBezTo>
                  <a:cubicBezTo>
                    <a:pt x="847" y="771"/>
                    <a:pt x="832" y="785"/>
                    <a:pt x="832" y="803"/>
                  </a:cubicBezTo>
                  <a:cubicBezTo>
                    <a:pt x="832" y="867"/>
                    <a:pt x="832" y="867"/>
                    <a:pt x="832" y="867"/>
                  </a:cubicBezTo>
                  <a:cubicBezTo>
                    <a:pt x="832" y="885"/>
                    <a:pt x="818" y="899"/>
                    <a:pt x="800" y="899"/>
                  </a:cubicBezTo>
                  <a:cubicBezTo>
                    <a:pt x="96" y="899"/>
                    <a:pt x="96" y="899"/>
                    <a:pt x="96" y="899"/>
                  </a:cubicBezTo>
                  <a:cubicBezTo>
                    <a:pt x="79" y="899"/>
                    <a:pt x="64" y="885"/>
                    <a:pt x="64" y="867"/>
                  </a:cubicBezTo>
                  <a:cubicBezTo>
                    <a:pt x="64" y="547"/>
                    <a:pt x="64" y="547"/>
                    <a:pt x="64" y="547"/>
                  </a:cubicBezTo>
                  <a:cubicBezTo>
                    <a:pt x="64" y="529"/>
                    <a:pt x="79" y="515"/>
                    <a:pt x="96" y="515"/>
                  </a:cubicBezTo>
                  <a:cubicBezTo>
                    <a:pt x="160" y="515"/>
                    <a:pt x="160" y="515"/>
                    <a:pt x="160" y="515"/>
                  </a:cubicBezTo>
                  <a:cubicBezTo>
                    <a:pt x="172" y="515"/>
                    <a:pt x="182" y="509"/>
                    <a:pt x="188" y="499"/>
                  </a:cubicBezTo>
                  <a:cubicBezTo>
                    <a:pt x="384" y="156"/>
                    <a:pt x="384" y="156"/>
                    <a:pt x="384" y="156"/>
                  </a:cubicBezTo>
                  <a:cubicBezTo>
                    <a:pt x="384" y="483"/>
                    <a:pt x="384" y="483"/>
                    <a:pt x="384" y="483"/>
                  </a:cubicBezTo>
                  <a:cubicBezTo>
                    <a:pt x="384" y="501"/>
                    <a:pt x="399" y="515"/>
                    <a:pt x="416" y="515"/>
                  </a:cubicBezTo>
                  <a:cubicBezTo>
                    <a:pt x="800" y="515"/>
                    <a:pt x="800" y="515"/>
                    <a:pt x="800" y="515"/>
                  </a:cubicBezTo>
                  <a:cubicBezTo>
                    <a:pt x="818" y="515"/>
                    <a:pt x="832" y="529"/>
                    <a:pt x="832" y="547"/>
                  </a:cubicBezTo>
                  <a:cubicBezTo>
                    <a:pt x="832" y="611"/>
                    <a:pt x="832" y="611"/>
                    <a:pt x="832" y="611"/>
                  </a:cubicBezTo>
                  <a:cubicBezTo>
                    <a:pt x="832" y="629"/>
                    <a:pt x="847" y="643"/>
                    <a:pt x="864" y="643"/>
                  </a:cubicBezTo>
                  <a:cubicBezTo>
                    <a:pt x="882" y="643"/>
                    <a:pt x="896" y="629"/>
                    <a:pt x="896" y="611"/>
                  </a:cubicBezTo>
                  <a:cubicBezTo>
                    <a:pt x="896" y="547"/>
                    <a:pt x="896" y="547"/>
                    <a:pt x="896" y="547"/>
                  </a:cubicBezTo>
                  <a:cubicBezTo>
                    <a:pt x="896" y="494"/>
                    <a:pt x="853" y="451"/>
                    <a:pt x="800" y="45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13" name="Google Shape;113;p7"/>
            <p:cNvSpPr/>
            <p:nvPr/>
          </p:nvSpPr>
          <p:spPr>
            <a:xfrm>
              <a:off x="-1022350" y="4919663"/>
              <a:ext cx="184150" cy="39687"/>
            </a:xfrm>
            <a:custGeom>
              <a:rect b="b" l="l" r="r" t="t"/>
              <a:pathLst>
                <a:path extrusionOk="0" h="64" w="288">
                  <a:moveTo>
                    <a:pt x="288" y="32"/>
                  </a:moveTo>
                  <a:cubicBezTo>
                    <a:pt x="288" y="14"/>
                    <a:pt x="274" y="0"/>
                    <a:pt x="256" y="0"/>
                  </a:cubicBezTo>
                  <a:cubicBezTo>
                    <a:pt x="32" y="0"/>
                    <a:pt x="32" y="0"/>
                    <a:pt x="32" y="0"/>
                  </a:cubicBezTo>
                  <a:cubicBezTo>
                    <a:pt x="15" y="0"/>
                    <a:pt x="0" y="14"/>
                    <a:pt x="0" y="32"/>
                  </a:cubicBezTo>
                  <a:cubicBezTo>
                    <a:pt x="0" y="50"/>
                    <a:pt x="15" y="64"/>
                    <a:pt x="32" y="64"/>
                  </a:cubicBezTo>
                  <a:cubicBezTo>
                    <a:pt x="256" y="64"/>
                    <a:pt x="256" y="64"/>
                    <a:pt x="256" y="64"/>
                  </a:cubicBezTo>
                  <a:cubicBezTo>
                    <a:pt x="274" y="64"/>
                    <a:pt x="288" y="50"/>
                    <a:pt x="288" y="3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14" name="Google Shape;114;p7"/>
            <p:cNvSpPr/>
            <p:nvPr/>
          </p:nvSpPr>
          <p:spPr>
            <a:xfrm>
              <a:off x="-796925" y="4919663"/>
              <a:ext cx="122238" cy="39687"/>
            </a:xfrm>
            <a:custGeom>
              <a:rect b="b" l="l" r="r" t="t"/>
              <a:pathLst>
                <a:path extrusionOk="0" h="64" w="192">
                  <a:moveTo>
                    <a:pt x="192" y="32"/>
                  </a:moveTo>
                  <a:cubicBezTo>
                    <a:pt x="192" y="14"/>
                    <a:pt x="178" y="0"/>
                    <a:pt x="160" y="0"/>
                  </a:cubicBezTo>
                  <a:cubicBezTo>
                    <a:pt x="32" y="0"/>
                    <a:pt x="32" y="0"/>
                    <a:pt x="32" y="0"/>
                  </a:cubicBezTo>
                  <a:cubicBezTo>
                    <a:pt x="15" y="0"/>
                    <a:pt x="0" y="14"/>
                    <a:pt x="0" y="32"/>
                  </a:cubicBezTo>
                  <a:cubicBezTo>
                    <a:pt x="0" y="50"/>
                    <a:pt x="15" y="64"/>
                    <a:pt x="32" y="64"/>
                  </a:cubicBezTo>
                  <a:cubicBezTo>
                    <a:pt x="160" y="64"/>
                    <a:pt x="160" y="64"/>
                    <a:pt x="160" y="64"/>
                  </a:cubicBezTo>
                  <a:cubicBezTo>
                    <a:pt x="178" y="64"/>
                    <a:pt x="192" y="50"/>
                    <a:pt x="192" y="3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15" name="Google Shape;115;p7"/>
            <p:cNvSpPr/>
            <p:nvPr/>
          </p:nvSpPr>
          <p:spPr>
            <a:xfrm>
              <a:off x="-858838" y="5000625"/>
              <a:ext cx="123825" cy="41275"/>
            </a:xfrm>
            <a:custGeom>
              <a:rect b="b" l="l" r="r" t="t"/>
              <a:pathLst>
                <a:path extrusionOk="0" h="64" w="192">
                  <a:moveTo>
                    <a:pt x="32" y="64"/>
                  </a:moveTo>
                  <a:cubicBezTo>
                    <a:pt x="160" y="64"/>
                    <a:pt x="160" y="64"/>
                    <a:pt x="160" y="64"/>
                  </a:cubicBezTo>
                  <a:cubicBezTo>
                    <a:pt x="178" y="64"/>
                    <a:pt x="192" y="50"/>
                    <a:pt x="192" y="32"/>
                  </a:cubicBezTo>
                  <a:cubicBezTo>
                    <a:pt x="192" y="14"/>
                    <a:pt x="178" y="0"/>
                    <a:pt x="160" y="0"/>
                  </a:cubicBezTo>
                  <a:cubicBezTo>
                    <a:pt x="32" y="0"/>
                    <a:pt x="32" y="0"/>
                    <a:pt x="32" y="0"/>
                  </a:cubicBezTo>
                  <a:cubicBezTo>
                    <a:pt x="15" y="0"/>
                    <a:pt x="0" y="14"/>
                    <a:pt x="0" y="32"/>
                  </a:cubicBezTo>
                  <a:cubicBezTo>
                    <a:pt x="0" y="50"/>
                    <a:pt x="15" y="64"/>
                    <a:pt x="32" y="6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16" name="Google Shape;116;p7"/>
            <p:cNvSpPr/>
            <p:nvPr/>
          </p:nvSpPr>
          <p:spPr>
            <a:xfrm>
              <a:off x="-347663" y="4040188"/>
              <a:ext cx="225425" cy="39687"/>
            </a:xfrm>
            <a:custGeom>
              <a:rect b="b" l="l" r="r" t="t"/>
              <a:pathLst>
                <a:path extrusionOk="0" h="64" w="352">
                  <a:moveTo>
                    <a:pt x="32" y="64"/>
                  </a:moveTo>
                  <a:cubicBezTo>
                    <a:pt x="320" y="64"/>
                    <a:pt x="320" y="64"/>
                    <a:pt x="320" y="64"/>
                  </a:cubicBezTo>
                  <a:cubicBezTo>
                    <a:pt x="338" y="64"/>
                    <a:pt x="352" y="50"/>
                    <a:pt x="352" y="32"/>
                  </a:cubicBezTo>
                  <a:cubicBezTo>
                    <a:pt x="352" y="15"/>
                    <a:pt x="338" y="0"/>
                    <a:pt x="320" y="0"/>
                  </a:cubicBezTo>
                  <a:cubicBezTo>
                    <a:pt x="32" y="0"/>
                    <a:pt x="32" y="0"/>
                    <a:pt x="32" y="0"/>
                  </a:cubicBezTo>
                  <a:cubicBezTo>
                    <a:pt x="14" y="0"/>
                    <a:pt x="0" y="15"/>
                    <a:pt x="0" y="32"/>
                  </a:cubicBezTo>
                  <a:cubicBezTo>
                    <a:pt x="0" y="50"/>
                    <a:pt x="14" y="64"/>
                    <a:pt x="32" y="6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17" name="Google Shape;117;p7"/>
            <p:cNvSpPr/>
            <p:nvPr/>
          </p:nvSpPr>
          <p:spPr>
            <a:xfrm>
              <a:off x="-347663" y="4141788"/>
              <a:ext cx="225425" cy="41275"/>
            </a:xfrm>
            <a:custGeom>
              <a:rect b="b" l="l" r="r" t="t"/>
              <a:pathLst>
                <a:path extrusionOk="0" h="64" w="352">
                  <a:moveTo>
                    <a:pt x="32" y="64"/>
                  </a:moveTo>
                  <a:cubicBezTo>
                    <a:pt x="320" y="64"/>
                    <a:pt x="320" y="64"/>
                    <a:pt x="320" y="64"/>
                  </a:cubicBezTo>
                  <a:cubicBezTo>
                    <a:pt x="338" y="64"/>
                    <a:pt x="352" y="50"/>
                    <a:pt x="352" y="32"/>
                  </a:cubicBezTo>
                  <a:cubicBezTo>
                    <a:pt x="352" y="15"/>
                    <a:pt x="338" y="0"/>
                    <a:pt x="320" y="0"/>
                  </a:cubicBezTo>
                  <a:cubicBezTo>
                    <a:pt x="32" y="0"/>
                    <a:pt x="32" y="0"/>
                    <a:pt x="32" y="0"/>
                  </a:cubicBezTo>
                  <a:cubicBezTo>
                    <a:pt x="14" y="0"/>
                    <a:pt x="0" y="15"/>
                    <a:pt x="0" y="32"/>
                  </a:cubicBezTo>
                  <a:cubicBezTo>
                    <a:pt x="0" y="50"/>
                    <a:pt x="14" y="64"/>
                    <a:pt x="32" y="6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18" name="Google Shape;118;p7"/>
            <p:cNvSpPr/>
            <p:nvPr/>
          </p:nvSpPr>
          <p:spPr>
            <a:xfrm>
              <a:off x="-265113" y="4244975"/>
              <a:ext cx="142875" cy="39687"/>
            </a:xfrm>
            <a:custGeom>
              <a:rect b="b" l="l" r="r" t="t"/>
              <a:pathLst>
                <a:path extrusionOk="0" h="64" w="224">
                  <a:moveTo>
                    <a:pt x="192" y="0"/>
                  </a:moveTo>
                  <a:cubicBezTo>
                    <a:pt x="32" y="0"/>
                    <a:pt x="32" y="0"/>
                    <a:pt x="32" y="0"/>
                  </a:cubicBezTo>
                  <a:cubicBezTo>
                    <a:pt x="14" y="0"/>
                    <a:pt x="0" y="15"/>
                    <a:pt x="0" y="32"/>
                  </a:cubicBezTo>
                  <a:cubicBezTo>
                    <a:pt x="0" y="50"/>
                    <a:pt x="14" y="64"/>
                    <a:pt x="32" y="64"/>
                  </a:cubicBezTo>
                  <a:cubicBezTo>
                    <a:pt x="192" y="64"/>
                    <a:pt x="192" y="64"/>
                    <a:pt x="192" y="64"/>
                  </a:cubicBezTo>
                  <a:cubicBezTo>
                    <a:pt x="210" y="64"/>
                    <a:pt x="224" y="50"/>
                    <a:pt x="224" y="32"/>
                  </a:cubicBezTo>
                  <a:cubicBezTo>
                    <a:pt x="224" y="15"/>
                    <a:pt x="210" y="0"/>
                    <a:pt x="192"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19" name="Google Shape;119;p7"/>
            <p:cNvSpPr/>
            <p:nvPr/>
          </p:nvSpPr>
          <p:spPr>
            <a:xfrm>
              <a:off x="-265113" y="4346575"/>
              <a:ext cx="142875" cy="41275"/>
            </a:xfrm>
            <a:custGeom>
              <a:rect b="b" l="l" r="r" t="t"/>
              <a:pathLst>
                <a:path extrusionOk="0" h="64" w="224">
                  <a:moveTo>
                    <a:pt x="192" y="0"/>
                  </a:moveTo>
                  <a:cubicBezTo>
                    <a:pt x="32" y="0"/>
                    <a:pt x="32" y="0"/>
                    <a:pt x="32" y="0"/>
                  </a:cubicBezTo>
                  <a:cubicBezTo>
                    <a:pt x="14" y="0"/>
                    <a:pt x="0" y="14"/>
                    <a:pt x="0" y="32"/>
                  </a:cubicBezTo>
                  <a:cubicBezTo>
                    <a:pt x="0" y="50"/>
                    <a:pt x="14" y="64"/>
                    <a:pt x="32" y="64"/>
                  </a:cubicBezTo>
                  <a:cubicBezTo>
                    <a:pt x="192" y="64"/>
                    <a:pt x="192" y="64"/>
                    <a:pt x="192" y="64"/>
                  </a:cubicBezTo>
                  <a:cubicBezTo>
                    <a:pt x="210" y="64"/>
                    <a:pt x="224" y="50"/>
                    <a:pt x="224" y="32"/>
                  </a:cubicBezTo>
                  <a:cubicBezTo>
                    <a:pt x="224" y="14"/>
                    <a:pt x="210" y="0"/>
                    <a:pt x="192"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20" name="Google Shape;120;p7"/>
            <p:cNvSpPr/>
            <p:nvPr/>
          </p:nvSpPr>
          <p:spPr>
            <a:xfrm>
              <a:off x="-306388" y="4427538"/>
              <a:ext cx="184150" cy="123825"/>
            </a:xfrm>
            <a:custGeom>
              <a:rect b="b" l="l" r="r" t="t"/>
              <a:pathLst>
                <a:path extrusionOk="0" h="192" w="288">
                  <a:moveTo>
                    <a:pt x="32" y="128"/>
                  </a:moveTo>
                  <a:cubicBezTo>
                    <a:pt x="14" y="128"/>
                    <a:pt x="0" y="142"/>
                    <a:pt x="0" y="160"/>
                  </a:cubicBezTo>
                  <a:cubicBezTo>
                    <a:pt x="0" y="178"/>
                    <a:pt x="14" y="192"/>
                    <a:pt x="32" y="192"/>
                  </a:cubicBezTo>
                  <a:cubicBezTo>
                    <a:pt x="224" y="192"/>
                    <a:pt x="224" y="192"/>
                    <a:pt x="224" y="192"/>
                  </a:cubicBezTo>
                  <a:cubicBezTo>
                    <a:pt x="259" y="192"/>
                    <a:pt x="288" y="163"/>
                    <a:pt x="288" y="128"/>
                  </a:cubicBezTo>
                  <a:cubicBezTo>
                    <a:pt x="288" y="64"/>
                    <a:pt x="288" y="64"/>
                    <a:pt x="288" y="64"/>
                  </a:cubicBezTo>
                  <a:cubicBezTo>
                    <a:pt x="288" y="29"/>
                    <a:pt x="259" y="0"/>
                    <a:pt x="224" y="0"/>
                  </a:cubicBezTo>
                  <a:cubicBezTo>
                    <a:pt x="32" y="0"/>
                    <a:pt x="32" y="0"/>
                    <a:pt x="32" y="0"/>
                  </a:cubicBezTo>
                  <a:cubicBezTo>
                    <a:pt x="14" y="0"/>
                    <a:pt x="0" y="14"/>
                    <a:pt x="0" y="32"/>
                  </a:cubicBezTo>
                  <a:cubicBezTo>
                    <a:pt x="0" y="50"/>
                    <a:pt x="14" y="64"/>
                    <a:pt x="32" y="64"/>
                  </a:cubicBezTo>
                  <a:cubicBezTo>
                    <a:pt x="224" y="64"/>
                    <a:pt x="224" y="64"/>
                    <a:pt x="224" y="64"/>
                  </a:cubicBezTo>
                  <a:cubicBezTo>
                    <a:pt x="224" y="128"/>
                    <a:pt x="224" y="128"/>
                    <a:pt x="224" y="128"/>
                  </a:cubicBezTo>
                  <a:lnTo>
                    <a:pt x="32" y="12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sp>
        <p:nvSpPr>
          <p:cNvPr id="121" name="Google Shape;121;p7"/>
          <p:cNvSpPr txBox="1"/>
          <p:nvPr/>
        </p:nvSpPr>
        <p:spPr>
          <a:xfrm>
            <a:off x="2504503" y="2689670"/>
            <a:ext cx="1849200" cy="21057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1200">
                <a:solidFill>
                  <a:srgbClr val="5B5B5B"/>
                </a:solidFill>
                <a:latin typeface="Roboto"/>
                <a:ea typeface="Roboto"/>
                <a:cs typeface="Roboto"/>
                <a:sym typeface="Roboto"/>
              </a:rPr>
              <a:t>Incentive Mechanism: </a:t>
            </a:r>
            <a:endParaRPr sz="1200">
              <a:solidFill>
                <a:srgbClr val="5B5B5B"/>
              </a:solidFill>
              <a:latin typeface="Roboto"/>
              <a:ea typeface="Roboto"/>
              <a:cs typeface="Roboto"/>
              <a:sym typeface="Roboto"/>
            </a:endParaRPr>
          </a:p>
          <a:p>
            <a:pPr indent="0" lvl="0" marL="0" marR="0" rtl="0" algn="l">
              <a:lnSpc>
                <a:spcPct val="130000"/>
              </a:lnSpc>
              <a:spcBef>
                <a:spcPts val="0"/>
              </a:spcBef>
              <a:spcAft>
                <a:spcPts val="0"/>
              </a:spcAft>
              <a:buNone/>
            </a:pPr>
            <a:r>
              <a:rPr lang="en-US" sz="1200">
                <a:solidFill>
                  <a:srgbClr val="5B5B5B"/>
                </a:solidFill>
                <a:latin typeface="Roboto"/>
                <a:ea typeface="Roboto"/>
                <a:cs typeface="Roboto"/>
                <a:sym typeface="Roboto"/>
              </a:rPr>
              <a:t>The strategic interaction among the organizations is modeled as a non - cooperative game with perfect information . These include social efficiency, individual rationality and budget balance .</a:t>
            </a:r>
            <a:endParaRPr sz="1200">
              <a:solidFill>
                <a:srgbClr val="5B5B5B"/>
              </a:solidFill>
              <a:latin typeface="Roboto"/>
              <a:ea typeface="Roboto"/>
              <a:cs typeface="Roboto"/>
              <a:sym typeface="Roboto"/>
            </a:endParaRPr>
          </a:p>
        </p:txBody>
      </p:sp>
      <p:sp>
        <p:nvSpPr>
          <p:cNvPr id="122" name="Google Shape;122;p7"/>
          <p:cNvSpPr/>
          <p:nvPr/>
        </p:nvSpPr>
        <p:spPr>
          <a:xfrm>
            <a:off x="4716970" y="671544"/>
            <a:ext cx="1820100" cy="1820100"/>
          </a:xfrm>
          <a:prstGeom prst="ellipse">
            <a:avLst/>
          </a:prstGeom>
          <a:noFill/>
          <a:ln cap="flat" cmpd="sng" w="28575">
            <a:solidFill>
              <a:schemeClr val="accent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5B5B5B"/>
              </a:solidFill>
              <a:latin typeface="Roboto"/>
              <a:ea typeface="Roboto"/>
              <a:cs typeface="Roboto"/>
              <a:sym typeface="Roboto"/>
            </a:endParaRPr>
          </a:p>
        </p:txBody>
      </p:sp>
      <p:grpSp>
        <p:nvGrpSpPr>
          <p:cNvPr id="123" name="Google Shape;123;p7"/>
          <p:cNvGrpSpPr/>
          <p:nvPr/>
        </p:nvGrpSpPr>
        <p:grpSpPr>
          <a:xfrm>
            <a:off x="5157243" y="1079973"/>
            <a:ext cx="939434" cy="1003304"/>
            <a:chOff x="-1290638" y="3570288"/>
            <a:chExt cx="1120775" cy="1196975"/>
          </a:xfrm>
        </p:grpSpPr>
        <p:sp>
          <p:nvSpPr>
            <p:cNvPr id="124" name="Google Shape;124;p7"/>
            <p:cNvSpPr/>
            <p:nvPr/>
          </p:nvSpPr>
          <p:spPr>
            <a:xfrm>
              <a:off x="-730251" y="4579938"/>
              <a:ext cx="149225" cy="112713"/>
            </a:xfrm>
            <a:custGeom>
              <a:rect b="b" l="l" r="r" t="t"/>
              <a:pathLst>
                <a:path extrusionOk="0" h="563" w="750">
                  <a:moveTo>
                    <a:pt x="469" y="0"/>
                  </a:moveTo>
                  <a:cubicBezTo>
                    <a:pt x="281" y="0"/>
                    <a:pt x="281" y="0"/>
                    <a:pt x="281" y="0"/>
                  </a:cubicBezTo>
                  <a:cubicBezTo>
                    <a:pt x="126" y="0"/>
                    <a:pt x="0" y="127"/>
                    <a:pt x="0" y="282"/>
                  </a:cubicBezTo>
                  <a:cubicBezTo>
                    <a:pt x="0" y="437"/>
                    <a:pt x="126" y="563"/>
                    <a:pt x="281" y="563"/>
                  </a:cubicBezTo>
                  <a:cubicBezTo>
                    <a:pt x="469" y="563"/>
                    <a:pt x="469" y="563"/>
                    <a:pt x="469" y="563"/>
                  </a:cubicBezTo>
                  <a:cubicBezTo>
                    <a:pt x="624" y="563"/>
                    <a:pt x="750" y="437"/>
                    <a:pt x="750" y="282"/>
                  </a:cubicBezTo>
                  <a:cubicBezTo>
                    <a:pt x="750" y="127"/>
                    <a:pt x="624" y="0"/>
                    <a:pt x="469" y="0"/>
                  </a:cubicBezTo>
                  <a:close/>
                  <a:moveTo>
                    <a:pt x="469" y="375"/>
                  </a:moveTo>
                  <a:cubicBezTo>
                    <a:pt x="281" y="375"/>
                    <a:pt x="281" y="375"/>
                    <a:pt x="281" y="375"/>
                  </a:cubicBezTo>
                  <a:cubicBezTo>
                    <a:pt x="230" y="375"/>
                    <a:pt x="188" y="333"/>
                    <a:pt x="188" y="282"/>
                  </a:cubicBezTo>
                  <a:cubicBezTo>
                    <a:pt x="188" y="230"/>
                    <a:pt x="230" y="188"/>
                    <a:pt x="281" y="188"/>
                  </a:cubicBezTo>
                  <a:cubicBezTo>
                    <a:pt x="469" y="188"/>
                    <a:pt x="469" y="188"/>
                    <a:pt x="469" y="188"/>
                  </a:cubicBezTo>
                  <a:cubicBezTo>
                    <a:pt x="520" y="188"/>
                    <a:pt x="563" y="230"/>
                    <a:pt x="563" y="282"/>
                  </a:cubicBezTo>
                  <a:cubicBezTo>
                    <a:pt x="563" y="333"/>
                    <a:pt x="520" y="375"/>
                    <a:pt x="469" y="3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25" name="Google Shape;125;p7"/>
            <p:cNvSpPr/>
            <p:nvPr/>
          </p:nvSpPr>
          <p:spPr>
            <a:xfrm>
              <a:off x="-1290638" y="3570288"/>
              <a:ext cx="1120775" cy="1196975"/>
            </a:xfrm>
            <a:custGeom>
              <a:rect b="b" l="l" r="r" t="t"/>
              <a:pathLst>
                <a:path extrusionOk="0" h="6000" w="5625">
                  <a:moveTo>
                    <a:pt x="5061" y="4219"/>
                  </a:moveTo>
                  <a:cubicBezTo>
                    <a:pt x="5062" y="4219"/>
                    <a:pt x="5062" y="4219"/>
                    <a:pt x="5062" y="4219"/>
                  </a:cubicBezTo>
                  <a:cubicBezTo>
                    <a:pt x="5062" y="2625"/>
                    <a:pt x="5062" y="2625"/>
                    <a:pt x="5062" y="2625"/>
                  </a:cubicBezTo>
                  <a:cubicBezTo>
                    <a:pt x="5343" y="2625"/>
                    <a:pt x="5343" y="2625"/>
                    <a:pt x="5343" y="2625"/>
                  </a:cubicBezTo>
                  <a:cubicBezTo>
                    <a:pt x="5395" y="2625"/>
                    <a:pt x="5437" y="2583"/>
                    <a:pt x="5437" y="2531"/>
                  </a:cubicBezTo>
                  <a:cubicBezTo>
                    <a:pt x="5437" y="1875"/>
                    <a:pt x="5437" y="1875"/>
                    <a:pt x="5437" y="1875"/>
                  </a:cubicBezTo>
                  <a:cubicBezTo>
                    <a:pt x="5437" y="1617"/>
                    <a:pt x="5227" y="1406"/>
                    <a:pt x="4968" y="1406"/>
                  </a:cubicBezTo>
                  <a:cubicBezTo>
                    <a:pt x="4918" y="1406"/>
                    <a:pt x="4918" y="1406"/>
                    <a:pt x="4918" y="1406"/>
                  </a:cubicBezTo>
                  <a:cubicBezTo>
                    <a:pt x="5007" y="1307"/>
                    <a:pt x="5062" y="1175"/>
                    <a:pt x="5062" y="1031"/>
                  </a:cubicBezTo>
                  <a:cubicBezTo>
                    <a:pt x="5062" y="721"/>
                    <a:pt x="4810" y="469"/>
                    <a:pt x="4500" y="469"/>
                  </a:cubicBezTo>
                  <a:cubicBezTo>
                    <a:pt x="4189" y="469"/>
                    <a:pt x="3937" y="721"/>
                    <a:pt x="3937" y="1031"/>
                  </a:cubicBezTo>
                  <a:cubicBezTo>
                    <a:pt x="3937" y="1175"/>
                    <a:pt x="3992" y="1307"/>
                    <a:pt x="4081" y="1406"/>
                  </a:cubicBezTo>
                  <a:cubicBezTo>
                    <a:pt x="4031" y="1406"/>
                    <a:pt x="4031" y="1406"/>
                    <a:pt x="4031" y="1406"/>
                  </a:cubicBezTo>
                  <a:cubicBezTo>
                    <a:pt x="3925" y="1406"/>
                    <a:pt x="3828" y="1443"/>
                    <a:pt x="3750" y="1502"/>
                  </a:cubicBezTo>
                  <a:cubicBezTo>
                    <a:pt x="3750" y="1406"/>
                    <a:pt x="3750" y="1406"/>
                    <a:pt x="3750" y="1406"/>
                  </a:cubicBezTo>
                  <a:cubicBezTo>
                    <a:pt x="3750" y="1148"/>
                    <a:pt x="3539" y="937"/>
                    <a:pt x="3281" y="937"/>
                  </a:cubicBezTo>
                  <a:cubicBezTo>
                    <a:pt x="3230" y="937"/>
                    <a:pt x="3230" y="937"/>
                    <a:pt x="3230" y="937"/>
                  </a:cubicBezTo>
                  <a:cubicBezTo>
                    <a:pt x="3320" y="838"/>
                    <a:pt x="3375" y="707"/>
                    <a:pt x="3375" y="562"/>
                  </a:cubicBezTo>
                  <a:cubicBezTo>
                    <a:pt x="3375" y="252"/>
                    <a:pt x="3122" y="0"/>
                    <a:pt x="2812" y="0"/>
                  </a:cubicBezTo>
                  <a:cubicBezTo>
                    <a:pt x="2502" y="0"/>
                    <a:pt x="2250" y="252"/>
                    <a:pt x="2250" y="562"/>
                  </a:cubicBezTo>
                  <a:cubicBezTo>
                    <a:pt x="2250" y="707"/>
                    <a:pt x="2304" y="838"/>
                    <a:pt x="2394" y="937"/>
                  </a:cubicBezTo>
                  <a:cubicBezTo>
                    <a:pt x="2343" y="937"/>
                    <a:pt x="2343" y="937"/>
                    <a:pt x="2343" y="937"/>
                  </a:cubicBezTo>
                  <a:cubicBezTo>
                    <a:pt x="2085" y="937"/>
                    <a:pt x="1875" y="1148"/>
                    <a:pt x="1875" y="1406"/>
                  </a:cubicBezTo>
                  <a:cubicBezTo>
                    <a:pt x="1875" y="1502"/>
                    <a:pt x="1875" y="1502"/>
                    <a:pt x="1875" y="1502"/>
                  </a:cubicBezTo>
                  <a:cubicBezTo>
                    <a:pt x="1796" y="1443"/>
                    <a:pt x="1699" y="1406"/>
                    <a:pt x="1593" y="1406"/>
                  </a:cubicBezTo>
                  <a:cubicBezTo>
                    <a:pt x="1543" y="1406"/>
                    <a:pt x="1543" y="1406"/>
                    <a:pt x="1543" y="1406"/>
                  </a:cubicBezTo>
                  <a:cubicBezTo>
                    <a:pt x="1632" y="1307"/>
                    <a:pt x="1687" y="1175"/>
                    <a:pt x="1687" y="1031"/>
                  </a:cubicBezTo>
                  <a:cubicBezTo>
                    <a:pt x="1687" y="721"/>
                    <a:pt x="1435" y="469"/>
                    <a:pt x="1125" y="469"/>
                  </a:cubicBezTo>
                  <a:cubicBezTo>
                    <a:pt x="814" y="469"/>
                    <a:pt x="562" y="721"/>
                    <a:pt x="562" y="1031"/>
                  </a:cubicBezTo>
                  <a:cubicBezTo>
                    <a:pt x="562" y="1175"/>
                    <a:pt x="617" y="1307"/>
                    <a:pt x="706" y="1406"/>
                  </a:cubicBezTo>
                  <a:cubicBezTo>
                    <a:pt x="656" y="1406"/>
                    <a:pt x="656" y="1406"/>
                    <a:pt x="656" y="1406"/>
                  </a:cubicBezTo>
                  <a:cubicBezTo>
                    <a:pt x="397" y="1406"/>
                    <a:pt x="187" y="1617"/>
                    <a:pt x="187" y="1875"/>
                  </a:cubicBezTo>
                  <a:cubicBezTo>
                    <a:pt x="187" y="2531"/>
                    <a:pt x="187" y="2531"/>
                    <a:pt x="187" y="2531"/>
                  </a:cubicBezTo>
                  <a:cubicBezTo>
                    <a:pt x="187" y="2583"/>
                    <a:pt x="229" y="2625"/>
                    <a:pt x="281" y="2625"/>
                  </a:cubicBezTo>
                  <a:cubicBezTo>
                    <a:pt x="562" y="2625"/>
                    <a:pt x="562" y="2625"/>
                    <a:pt x="562" y="2625"/>
                  </a:cubicBezTo>
                  <a:cubicBezTo>
                    <a:pt x="562" y="4219"/>
                    <a:pt x="562" y="4219"/>
                    <a:pt x="562" y="4219"/>
                  </a:cubicBezTo>
                  <a:cubicBezTo>
                    <a:pt x="564" y="4219"/>
                    <a:pt x="564" y="4219"/>
                    <a:pt x="564" y="4219"/>
                  </a:cubicBezTo>
                  <a:cubicBezTo>
                    <a:pt x="210" y="4689"/>
                    <a:pt x="0" y="5274"/>
                    <a:pt x="0" y="5906"/>
                  </a:cubicBezTo>
                  <a:cubicBezTo>
                    <a:pt x="0" y="5958"/>
                    <a:pt x="42" y="6000"/>
                    <a:pt x="93" y="6000"/>
                  </a:cubicBezTo>
                  <a:cubicBezTo>
                    <a:pt x="1218" y="6000"/>
                    <a:pt x="1218" y="6000"/>
                    <a:pt x="1218" y="6000"/>
                  </a:cubicBezTo>
                  <a:cubicBezTo>
                    <a:pt x="5531" y="6000"/>
                    <a:pt x="5531" y="6000"/>
                    <a:pt x="5531" y="6000"/>
                  </a:cubicBezTo>
                  <a:cubicBezTo>
                    <a:pt x="5583" y="6000"/>
                    <a:pt x="5625" y="5958"/>
                    <a:pt x="5625" y="5906"/>
                  </a:cubicBezTo>
                  <a:cubicBezTo>
                    <a:pt x="5625" y="5274"/>
                    <a:pt x="5414" y="4689"/>
                    <a:pt x="5061" y="4219"/>
                  </a:cubicBezTo>
                  <a:close/>
                  <a:moveTo>
                    <a:pt x="5376" y="5344"/>
                  </a:moveTo>
                  <a:cubicBezTo>
                    <a:pt x="4125" y="5344"/>
                    <a:pt x="4125" y="5344"/>
                    <a:pt x="4125" y="5344"/>
                  </a:cubicBezTo>
                  <a:cubicBezTo>
                    <a:pt x="4073" y="5344"/>
                    <a:pt x="4031" y="5302"/>
                    <a:pt x="4031" y="5250"/>
                  </a:cubicBezTo>
                  <a:cubicBezTo>
                    <a:pt x="4031" y="5198"/>
                    <a:pt x="4073" y="5156"/>
                    <a:pt x="4125" y="5156"/>
                  </a:cubicBezTo>
                  <a:cubicBezTo>
                    <a:pt x="4312" y="5156"/>
                    <a:pt x="4312" y="5156"/>
                    <a:pt x="4312" y="5156"/>
                  </a:cubicBezTo>
                  <a:cubicBezTo>
                    <a:pt x="4467" y="5156"/>
                    <a:pt x="4593" y="5030"/>
                    <a:pt x="4593" y="4875"/>
                  </a:cubicBezTo>
                  <a:cubicBezTo>
                    <a:pt x="4593" y="4720"/>
                    <a:pt x="4467" y="4594"/>
                    <a:pt x="4312" y="4594"/>
                  </a:cubicBezTo>
                  <a:cubicBezTo>
                    <a:pt x="3375" y="4594"/>
                    <a:pt x="3375" y="4594"/>
                    <a:pt x="3375" y="4594"/>
                  </a:cubicBezTo>
                  <a:cubicBezTo>
                    <a:pt x="3323" y="4594"/>
                    <a:pt x="3281" y="4552"/>
                    <a:pt x="3281" y="4500"/>
                  </a:cubicBezTo>
                  <a:cubicBezTo>
                    <a:pt x="3281" y="4448"/>
                    <a:pt x="3323" y="4406"/>
                    <a:pt x="3375" y="4406"/>
                  </a:cubicBezTo>
                  <a:cubicBezTo>
                    <a:pt x="3562" y="4406"/>
                    <a:pt x="3562" y="4406"/>
                    <a:pt x="3562" y="4406"/>
                  </a:cubicBezTo>
                  <a:cubicBezTo>
                    <a:pt x="3717" y="4406"/>
                    <a:pt x="3843" y="4280"/>
                    <a:pt x="3843" y="4125"/>
                  </a:cubicBezTo>
                  <a:cubicBezTo>
                    <a:pt x="3843" y="3970"/>
                    <a:pt x="3717" y="3844"/>
                    <a:pt x="3562" y="3844"/>
                  </a:cubicBezTo>
                  <a:cubicBezTo>
                    <a:pt x="3093" y="3844"/>
                    <a:pt x="3093" y="3844"/>
                    <a:pt x="3093" y="3844"/>
                  </a:cubicBezTo>
                  <a:cubicBezTo>
                    <a:pt x="3042" y="3844"/>
                    <a:pt x="3000" y="3802"/>
                    <a:pt x="3000" y="3750"/>
                  </a:cubicBezTo>
                  <a:cubicBezTo>
                    <a:pt x="3000" y="3698"/>
                    <a:pt x="3042" y="3656"/>
                    <a:pt x="3093" y="3656"/>
                  </a:cubicBezTo>
                  <a:cubicBezTo>
                    <a:pt x="4162" y="3656"/>
                    <a:pt x="4162" y="3656"/>
                    <a:pt x="4162" y="3656"/>
                  </a:cubicBezTo>
                  <a:cubicBezTo>
                    <a:pt x="4771" y="4023"/>
                    <a:pt x="5219" y="4629"/>
                    <a:pt x="5376" y="5344"/>
                  </a:cubicBezTo>
                  <a:close/>
                  <a:moveTo>
                    <a:pt x="4500" y="656"/>
                  </a:moveTo>
                  <a:cubicBezTo>
                    <a:pt x="4706" y="656"/>
                    <a:pt x="4875" y="824"/>
                    <a:pt x="4875" y="1031"/>
                  </a:cubicBezTo>
                  <a:cubicBezTo>
                    <a:pt x="4875" y="1238"/>
                    <a:pt x="4706" y="1406"/>
                    <a:pt x="4500" y="1406"/>
                  </a:cubicBezTo>
                  <a:cubicBezTo>
                    <a:pt x="4293" y="1406"/>
                    <a:pt x="4125" y="1238"/>
                    <a:pt x="4125" y="1031"/>
                  </a:cubicBezTo>
                  <a:cubicBezTo>
                    <a:pt x="4125" y="824"/>
                    <a:pt x="4293" y="656"/>
                    <a:pt x="4500" y="656"/>
                  </a:cubicBezTo>
                  <a:close/>
                  <a:moveTo>
                    <a:pt x="3750" y="2062"/>
                  </a:moveTo>
                  <a:cubicBezTo>
                    <a:pt x="3750" y="1875"/>
                    <a:pt x="3750" y="1875"/>
                    <a:pt x="3750" y="1875"/>
                  </a:cubicBezTo>
                  <a:cubicBezTo>
                    <a:pt x="3750" y="1720"/>
                    <a:pt x="3876" y="1594"/>
                    <a:pt x="4031" y="1594"/>
                  </a:cubicBezTo>
                  <a:cubicBezTo>
                    <a:pt x="4968" y="1594"/>
                    <a:pt x="4968" y="1594"/>
                    <a:pt x="4968" y="1594"/>
                  </a:cubicBezTo>
                  <a:cubicBezTo>
                    <a:pt x="5123" y="1594"/>
                    <a:pt x="5250" y="1720"/>
                    <a:pt x="5250" y="1875"/>
                  </a:cubicBezTo>
                  <a:cubicBezTo>
                    <a:pt x="5250" y="2437"/>
                    <a:pt x="5250" y="2437"/>
                    <a:pt x="5250" y="2437"/>
                  </a:cubicBezTo>
                  <a:cubicBezTo>
                    <a:pt x="5062" y="2437"/>
                    <a:pt x="5062" y="2437"/>
                    <a:pt x="5062" y="2437"/>
                  </a:cubicBezTo>
                  <a:cubicBezTo>
                    <a:pt x="5062" y="1875"/>
                    <a:pt x="5062" y="1875"/>
                    <a:pt x="5062" y="1875"/>
                  </a:cubicBezTo>
                  <a:cubicBezTo>
                    <a:pt x="4875" y="1875"/>
                    <a:pt x="4875" y="1875"/>
                    <a:pt x="4875" y="1875"/>
                  </a:cubicBezTo>
                  <a:cubicBezTo>
                    <a:pt x="4875" y="3997"/>
                    <a:pt x="4875" y="3997"/>
                    <a:pt x="4875" y="3997"/>
                  </a:cubicBezTo>
                  <a:cubicBezTo>
                    <a:pt x="4787" y="3902"/>
                    <a:pt x="4693" y="3813"/>
                    <a:pt x="4593" y="3731"/>
                  </a:cubicBezTo>
                  <a:cubicBezTo>
                    <a:pt x="4593" y="2625"/>
                    <a:pt x="4593" y="2625"/>
                    <a:pt x="4593" y="2625"/>
                  </a:cubicBezTo>
                  <a:cubicBezTo>
                    <a:pt x="4406" y="2625"/>
                    <a:pt x="4406" y="2625"/>
                    <a:pt x="4406" y="2625"/>
                  </a:cubicBezTo>
                  <a:cubicBezTo>
                    <a:pt x="4406" y="3591"/>
                    <a:pt x="4406" y="3591"/>
                    <a:pt x="4406" y="3591"/>
                  </a:cubicBezTo>
                  <a:cubicBezTo>
                    <a:pt x="4345" y="3549"/>
                    <a:pt x="4282" y="3509"/>
                    <a:pt x="4218" y="3472"/>
                  </a:cubicBezTo>
                  <a:cubicBezTo>
                    <a:pt x="4218" y="3469"/>
                    <a:pt x="4218" y="3469"/>
                    <a:pt x="4218" y="3469"/>
                  </a:cubicBezTo>
                  <a:cubicBezTo>
                    <a:pt x="4212" y="3469"/>
                    <a:pt x="4212" y="3469"/>
                    <a:pt x="4212" y="3469"/>
                  </a:cubicBezTo>
                  <a:cubicBezTo>
                    <a:pt x="4183" y="3452"/>
                    <a:pt x="4154" y="3436"/>
                    <a:pt x="4125" y="3420"/>
                  </a:cubicBezTo>
                  <a:cubicBezTo>
                    <a:pt x="4125" y="1875"/>
                    <a:pt x="4125" y="1875"/>
                    <a:pt x="4125" y="1875"/>
                  </a:cubicBezTo>
                  <a:cubicBezTo>
                    <a:pt x="3937" y="1875"/>
                    <a:pt x="3937" y="1875"/>
                    <a:pt x="3937" y="1875"/>
                  </a:cubicBezTo>
                  <a:cubicBezTo>
                    <a:pt x="3937" y="2437"/>
                    <a:pt x="3937" y="2437"/>
                    <a:pt x="3937" y="2437"/>
                  </a:cubicBezTo>
                  <a:cubicBezTo>
                    <a:pt x="3750" y="2437"/>
                    <a:pt x="3750" y="2437"/>
                    <a:pt x="3750" y="2437"/>
                  </a:cubicBezTo>
                  <a:lnTo>
                    <a:pt x="3750" y="2062"/>
                  </a:lnTo>
                  <a:close/>
                  <a:moveTo>
                    <a:pt x="3656" y="2625"/>
                  </a:moveTo>
                  <a:cubicBezTo>
                    <a:pt x="3937" y="2625"/>
                    <a:pt x="3937" y="2625"/>
                    <a:pt x="3937" y="2625"/>
                  </a:cubicBezTo>
                  <a:cubicBezTo>
                    <a:pt x="3937" y="3329"/>
                    <a:pt x="3937" y="3329"/>
                    <a:pt x="3937" y="3329"/>
                  </a:cubicBezTo>
                  <a:cubicBezTo>
                    <a:pt x="3758" y="3251"/>
                    <a:pt x="3570" y="3190"/>
                    <a:pt x="3375" y="3150"/>
                  </a:cubicBezTo>
                  <a:cubicBezTo>
                    <a:pt x="3375" y="2156"/>
                    <a:pt x="3375" y="2156"/>
                    <a:pt x="3375" y="2156"/>
                  </a:cubicBezTo>
                  <a:cubicBezTo>
                    <a:pt x="3562" y="2156"/>
                    <a:pt x="3562" y="2156"/>
                    <a:pt x="3562" y="2156"/>
                  </a:cubicBezTo>
                  <a:cubicBezTo>
                    <a:pt x="3562" y="2531"/>
                    <a:pt x="3562" y="2531"/>
                    <a:pt x="3562" y="2531"/>
                  </a:cubicBezTo>
                  <a:cubicBezTo>
                    <a:pt x="3562" y="2583"/>
                    <a:pt x="3604" y="2625"/>
                    <a:pt x="3656" y="2625"/>
                  </a:cubicBezTo>
                  <a:close/>
                  <a:moveTo>
                    <a:pt x="2812" y="187"/>
                  </a:moveTo>
                  <a:cubicBezTo>
                    <a:pt x="3019" y="187"/>
                    <a:pt x="3187" y="356"/>
                    <a:pt x="3187" y="562"/>
                  </a:cubicBezTo>
                  <a:cubicBezTo>
                    <a:pt x="3187" y="769"/>
                    <a:pt x="3019" y="937"/>
                    <a:pt x="2812" y="937"/>
                  </a:cubicBezTo>
                  <a:cubicBezTo>
                    <a:pt x="2605" y="937"/>
                    <a:pt x="2437" y="769"/>
                    <a:pt x="2437" y="562"/>
                  </a:cubicBezTo>
                  <a:cubicBezTo>
                    <a:pt x="2437" y="356"/>
                    <a:pt x="2605" y="187"/>
                    <a:pt x="2812" y="187"/>
                  </a:cubicBezTo>
                  <a:close/>
                  <a:moveTo>
                    <a:pt x="2062" y="1875"/>
                  </a:moveTo>
                  <a:cubicBezTo>
                    <a:pt x="2062" y="1406"/>
                    <a:pt x="2062" y="1406"/>
                    <a:pt x="2062" y="1406"/>
                  </a:cubicBezTo>
                  <a:cubicBezTo>
                    <a:pt x="2062" y="1251"/>
                    <a:pt x="2188" y="1125"/>
                    <a:pt x="2343" y="1125"/>
                  </a:cubicBezTo>
                  <a:cubicBezTo>
                    <a:pt x="3281" y="1125"/>
                    <a:pt x="3281" y="1125"/>
                    <a:pt x="3281" y="1125"/>
                  </a:cubicBezTo>
                  <a:cubicBezTo>
                    <a:pt x="3436" y="1125"/>
                    <a:pt x="3562" y="1251"/>
                    <a:pt x="3562" y="1406"/>
                  </a:cubicBezTo>
                  <a:cubicBezTo>
                    <a:pt x="3562" y="1875"/>
                    <a:pt x="3562" y="1875"/>
                    <a:pt x="3562" y="1875"/>
                  </a:cubicBezTo>
                  <a:cubicBezTo>
                    <a:pt x="3562" y="1969"/>
                    <a:pt x="3562" y="1969"/>
                    <a:pt x="3562" y="1969"/>
                  </a:cubicBezTo>
                  <a:cubicBezTo>
                    <a:pt x="3375" y="1969"/>
                    <a:pt x="3375" y="1969"/>
                    <a:pt x="3375" y="1969"/>
                  </a:cubicBezTo>
                  <a:cubicBezTo>
                    <a:pt x="3375" y="1406"/>
                    <a:pt x="3375" y="1406"/>
                    <a:pt x="3375" y="1406"/>
                  </a:cubicBezTo>
                  <a:cubicBezTo>
                    <a:pt x="3187" y="1406"/>
                    <a:pt x="3187" y="1406"/>
                    <a:pt x="3187" y="1406"/>
                  </a:cubicBezTo>
                  <a:cubicBezTo>
                    <a:pt x="3187" y="3119"/>
                    <a:pt x="3187" y="3119"/>
                    <a:pt x="3187" y="3119"/>
                  </a:cubicBezTo>
                  <a:cubicBezTo>
                    <a:pt x="3184" y="3119"/>
                    <a:pt x="3182" y="3119"/>
                    <a:pt x="3179" y="3118"/>
                  </a:cubicBezTo>
                  <a:cubicBezTo>
                    <a:pt x="3125" y="3111"/>
                    <a:pt x="3071" y="3106"/>
                    <a:pt x="3016" y="3102"/>
                  </a:cubicBezTo>
                  <a:cubicBezTo>
                    <a:pt x="3007" y="3101"/>
                    <a:pt x="2998" y="3100"/>
                    <a:pt x="2989" y="3100"/>
                  </a:cubicBezTo>
                  <a:cubicBezTo>
                    <a:pt x="2961" y="3098"/>
                    <a:pt x="2934" y="3097"/>
                    <a:pt x="2906" y="3096"/>
                  </a:cubicBezTo>
                  <a:cubicBezTo>
                    <a:pt x="2906" y="2156"/>
                    <a:pt x="2906" y="2156"/>
                    <a:pt x="2906" y="2156"/>
                  </a:cubicBezTo>
                  <a:cubicBezTo>
                    <a:pt x="2718" y="2156"/>
                    <a:pt x="2718" y="2156"/>
                    <a:pt x="2718" y="2156"/>
                  </a:cubicBezTo>
                  <a:cubicBezTo>
                    <a:pt x="2718" y="3096"/>
                    <a:pt x="2718" y="3096"/>
                    <a:pt x="2718" y="3096"/>
                  </a:cubicBezTo>
                  <a:cubicBezTo>
                    <a:pt x="2690" y="3097"/>
                    <a:pt x="2663" y="3098"/>
                    <a:pt x="2635" y="3100"/>
                  </a:cubicBezTo>
                  <a:cubicBezTo>
                    <a:pt x="2626" y="3100"/>
                    <a:pt x="2617" y="3101"/>
                    <a:pt x="2608" y="3102"/>
                  </a:cubicBezTo>
                  <a:cubicBezTo>
                    <a:pt x="2553" y="3106"/>
                    <a:pt x="2499" y="3111"/>
                    <a:pt x="2445" y="3118"/>
                  </a:cubicBezTo>
                  <a:cubicBezTo>
                    <a:pt x="2442" y="3119"/>
                    <a:pt x="2440" y="3119"/>
                    <a:pt x="2437" y="3119"/>
                  </a:cubicBezTo>
                  <a:cubicBezTo>
                    <a:pt x="2437" y="1406"/>
                    <a:pt x="2437" y="1406"/>
                    <a:pt x="2437" y="1406"/>
                  </a:cubicBezTo>
                  <a:cubicBezTo>
                    <a:pt x="2250" y="1406"/>
                    <a:pt x="2250" y="1406"/>
                    <a:pt x="2250" y="1406"/>
                  </a:cubicBezTo>
                  <a:cubicBezTo>
                    <a:pt x="2250" y="1969"/>
                    <a:pt x="2250" y="1969"/>
                    <a:pt x="2250" y="1969"/>
                  </a:cubicBezTo>
                  <a:cubicBezTo>
                    <a:pt x="2062" y="1969"/>
                    <a:pt x="2062" y="1969"/>
                    <a:pt x="2062" y="1969"/>
                  </a:cubicBezTo>
                  <a:lnTo>
                    <a:pt x="2062" y="1875"/>
                  </a:lnTo>
                  <a:close/>
                  <a:moveTo>
                    <a:pt x="1968" y="2625"/>
                  </a:moveTo>
                  <a:cubicBezTo>
                    <a:pt x="2020" y="2625"/>
                    <a:pt x="2062" y="2583"/>
                    <a:pt x="2062" y="2531"/>
                  </a:cubicBezTo>
                  <a:cubicBezTo>
                    <a:pt x="2062" y="2156"/>
                    <a:pt x="2062" y="2156"/>
                    <a:pt x="2062" y="2156"/>
                  </a:cubicBezTo>
                  <a:cubicBezTo>
                    <a:pt x="2250" y="2156"/>
                    <a:pt x="2250" y="2156"/>
                    <a:pt x="2250" y="2156"/>
                  </a:cubicBezTo>
                  <a:cubicBezTo>
                    <a:pt x="2250" y="3150"/>
                    <a:pt x="2250" y="3150"/>
                    <a:pt x="2250" y="3150"/>
                  </a:cubicBezTo>
                  <a:cubicBezTo>
                    <a:pt x="2054" y="3190"/>
                    <a:pt x="1866" y="3251"/>
                    <a:pt x="1687" y="3329"/>
                  </a:cubicBezTo>
                  <a:cubicBezTo>
                    <a:pt x="1687" y="2625"/>
                    <a:pt x="1687" y="2625"/>
                    <a:pt x="1687" y="2625"/>
                  </a:cubicBezTo>
                  <a:lnTo>
                    <a:pt x="1968" y="2625"/>
                  </a:lnTo>
                  <a:close/>
                  <a:moveTo>
                    <a:pt x="1125" y="656"/>
                  </a:moveTo>
                  <a:cubicBezTo>
                    <a:pt x="1331" y="656"/>
                    <a:pt x="1500" y="824"/>
                    <a:pt x="1500" y="1031"/>
                  </a:cubicBezTo>
                  <a:cubicBezTo>
                    <a:pt x="1500" y="1238"/>
                    <a:pt x="1331" y="1406"/>
                    <a:pt x="1125" y="1406"/>
                  </a:cubicBezTo>
                  <a:cubicBezTo>
                    <a:pt x="918" y="1406"/>
                    <a:pt x="750" y="1238"/>
                    <a:pt x="750" y="1031"/>
                  </a:cubicBezTo>
                  <a:cubicBezTo>
                    <a:pt x="750" y="824"/>
                    <a:pt x="918" y="656"/>
                    <a:pt x="1125" y="656"/>
                  </a:cubicBezTo>
                  <a:close/>
                  <a:moveTo>
                    <a:pt x="562" y="1875"/>
                  </a:moveTo>
                  <a:cubicBezTo>
                    <a:pt x="562" y="2437"/>
                    <a:pt x="562" y="2437"/>
                    <a:pt x="562" y="2437"/>
                  </a:cubicBezTo>
                  <a:cubicBezTo>
                    <a:pt x="375" y="2437"/>
                    <a:pt x="375" y="2437"/>
                    <a:pt x="375" y="2437"/>
                  </a:cubicBezTo>
                  <a:cubicBezTo>
                    <a:pt x="375" y="1875"/>
                    <a:pt x="375" y="1875"/>
                    <a:pt x="375" y="1875"/>
                  </a:cubicBezTo>
                  <a:cubicBezTo>
                    <a:pt x="375" y="1720"/>
                    <a:pt x="501" y="1594"/>
                    <a:pt x="656" y="1594"/>
                  </a:cubicBezTo>
                  <a:cubicBezTo>
                    <a:pt x="1593" y="1594"/>
                    <a:pt x="1593" y="1594"/>
                    <a:pt x="1593" y="1594"/>
                  </a:cubicBezTo>
                  <a:cubicBezTo>
                    <a:pt x="1748" y="1594"/>
                    <a:pt x="1875" y="1720"/>
                    <a:pt x="1875" y="1875"/>
                  </a:cubicBezTo>
                  <a:cubicBezTo>
                    <a:pt x="1875" y="2062"/>
                    <a:pt x="1875" y="2062"/>
                    <a:pt x="1875" y="2062"/>
                  </a:cubicBezTo>
                  <a:cubicBezTo>
                    <a:pt x="1875" y="2437"/>
                    <a:pt x="1875" y="2437"/>
                    <a:pt x="1875" y="2437"/>
                  </a:cubicBezTo>
                  <a:cubicBezTo>
                    <a:pt x="1687" y="2437"/>
                    <a:pt x="1687" y="2437"/>
                    <a:pt x="1687" y="2437"/>
                  </a:cubicBezTo>
                  <a:cubicBezTo>
                    <a:pt x="1687" y="1875"/>
                    <a:pt x="1687" y="1875"/>
                    <a:pt x="1687" y="1875"/>
                  </a:cubicBezTo>
                  <a:cubicBezTo>
                    <a:pt x="1500" y="1875"/>
                    <a:pt x="1500" y="1875"/>
                    <a:pt x="1500" y="1875"/>
                  </a:cubicBezTo>
                  <a:cubicBezTo>
                    <a:pt x="1500" y="3420"/>
                    <a:pt x="1500" y="3420"/>
                    <a:pt x="1500" y="3420"/>
                  </a:cubicBezTo>
                  <a:cubicBezTo>
                    <a:pt x="1402" y="3471"/>
                    <a:pt x="1308" y="3528"/>
                    <a:pt x="1218" y="3591"/>
                  </a:cubicBezTo>
                  <a:cubicBezTo>
                    <a:pt x="1218" y="2625"/>
                    <a:pt x="1218" y="2625"/>
                    <a:pt x="1218" y="2625"/>
                  </a:cubicBezTo>
                  <a:cubicBezTo>
                    <a:pt x="1031" y="2625"/>
                    <a:pt x="1031" y="2625"/>
                    <a:pt x="1031" y="2625"/>
                  </a:cubicBezTo>
                  <a:cubicBezTo>
                    <a:pt x="1031" y="3732"/>
                    <a:pt x="1031" y="3732"/>
                    <a:pt x="1031" y="3732"/>
                  </a:cubicBezTo>
                  <a:cubicBezTo>
                    <a:pt x="931" y="3813"/>
                    <a:pt x="837" y="3902"/>
                    <a:pt x="750" y="3997"/>
                  </a:cubicBezTo>
                  <a:cubicBezTo>
                    <a:pt x="750" y="1875"/>
                    <a:pt x="750" y="1875"/>
                    <a:pt x="750" y="1875"/>
                  </a:cubicBezTo>
                  <a:lnTo>
                    <a:pt x="562" y="1875"/>
                  </a:lnTo>
                  <a:close/>
                  <a:moveTo>
                    <a:pt x="1218" y="5812"/>
                  </a:moveTo>
                  <a:cubicBezTo>
                    <a:pt x="189" y="5812"/>
                    <a:pt x="189" y="5812"/>
                    <a:pt x="189" y="5812"/>
                  </a:cubicBezTo>
                  <a:cubicBezTo>
                    <a:pt x="212" y="5162"/>
                    <a:pt x="472" y="4572"/>
                    <a:pt x="886" y="4125"/>
                  </a:cubicBezTo>
                  <a:cubicBezTo>
                    <a:pt x="1692" y="4125"/>
                    <a:pt x="1692" y="4125"/>
                    <a:pt x="1692" y="4125"/>
                  </a:cubicBezTo>
                  <a:cubicBezTo>
                    <a:pt x="1741" y="4125"/>
                    <a:pt x="1781" y="4164"/>
                    <a:pt x="1781" y="4218"/>
                  </a:cubicBezTo>
                  <a:cubicBezTo>
                    <a:pt x="1781" y="4243"/>
                    <a:pt x="1771" y="4267"/>
                    <a:pt x="1753" y="4285"/>
                  </a:cubicBezTo>
                  <a:cubicBezTo>
                    <a:pt x="1736" y="4303"/>
                    <a:pt x="1712" y="4312"/>
                    <a:pt x="1687" y="4312"/>
                  </a:cubicBezTo>
                  <a:cubicBezTo>
                    <a:pt x="1687" y="4312"/>
                    <a:pt x="1687" y="4312"/>
                    <a:pt x="1687" y="4312"/>
                  </a:cubicBezTo>
                  <a:cubicBezTo>
                    <a:pt x="1499" y="4312"/>
                    <a:pt x="1499" y="4312"/>
                    <a:pt x="1499" y="4312"/>
                  </a:cubicBezTo>
                  <a:cubicBezTo>
                    <a:pt x="1344" y="4312"/>
                    <a:pt x="1218" y="4439"/>
                    <a:pt x="1218" y="4594"/>
                  </a:cubicBezTo>
                  <a:cubicBezTo>
                    <a:pt x="1218" y="4749"/>
                    <a:pt x="1344" y="4875"/>
                    <a:pt x="1500" y="4875"/>
                  </a:cubicBezTo>
                  <a:cubicBezTo>
                    <a:pt x="2437" y="4875"/>
                    <a:pt x="2437" y="4875"/>
                    <a:pt x="2437" y="4875"/>
                  </a:cubicBezTo>
                  <a:cubicBezTo>
                    <a:pt x="2489" y="4875"/>
                    <a:pt x="2531" y="4917"/>
                    <a:pt x="2531" y="4969"/>
                  </a:cubicBezTo>
                  <a:cubicBezTo>
                    <a:pt x="2531" y="5020"/>
                    <a:pt x="2489" y="5062"/>
                    <a:pt x="2437" y="5062"/>
                  </a:cubicBezTo>
                  <a:cubicBezTo>
                    <a:pt x="936" y="5062"/>
                    <a:pt x="936" y="5062"/>
                    <a:pt x="936" y="5062"/>
                  </a:cubicBezTo>
                  <a:cubicBezTo>
                    <a:pt x="782" y="5062"/>
                    <a:pt x="656" y="5189"/>
                    <a:pt x="656" y="5344"/>
                  </a:cubicBezTo>
                  <a:cubicBezTo>
                    <a:pt x="656" y="5499"/>
                    <a:pt x="782" y="5625"/>
                    <a:pt x="937" y="5625"/>
                  </a:cubicBezTo>
                  <a:cubicBezTo>
                    <a:pt x="1218" y="5625"/>
                    <a:pt x="1218" y="5625"/>
                    <a:pt x="1218" y="5625"/>
                  </a:cubicBezTo>
                  <a:cubicBezTo>
                    <a:pt x="1270" y="5625"/>
                    <a:pt x="1312" y="5667"/>
                    <a:pt x="1312" y="5719"/>
                  </a:cubicBezTo>
                  <a:cubicBezTo>
                    <a:pt x="1312" y="5770"/>
                    <a:pt x="1270" y="5812"/>
                    <a:pt x="1218" y="5812"/>
                  </a:cubicBezTo>
                  <a:close/>
                  <a:moveTo>
                    <a:pt x="1482" y="5812"/>
                  </a:moveTo>
                  <a:cubicBezTo>
                    <a:pt x="1493" y="5783"/>
                    <a:pt x="1500" y="5752"/>
                    <a:pt x="1500" y="5719"/>
                  </a:cubicBezTo>
                  <a:cubicBezTo>
                    <a:pt x="1500" y="5564"/>
                    <a:pt x="1373" y="5437"/>
                    <a:pt x="1218" y="5437"/>
                  </a:cubicBezTo>
                  <a:cubicBezTo>
                    <a:pt x="937" y="5437"/>
                    <a:pt x="937" y="5437"/>
                    <a:pt x="937" y="5437"/>
                  </a:cubicBezTo>
                  <a:cubicBezTo>
                    <a:pt x="885" y="5437"/>
                    <a:pt x="843" y="5395"/>
                    <a:pt x="843" y="5344"/>
                  </a:cubicBezTo>
                  <a:cubicBezTo>
                    <a:pt x="843" y="5292"/>
                    <a:pt x="885" y="5250"/>
                    <a:pt x="936" y="5250"/>
                  </a:cubicBezTo>
                  <a:cubicBezTo>
                    <a:pt x="2437" y="5250"/>
                    <a:pt x="2437" y="5250"/>
                    <a:pt x="2437" y="5250"/>
                  </a:cubicBezTo>
                  <a:cubicBezTo>
                    <a:pt x="2592" y="5250"/>
                    <a:pt x="2718" y="5124"/>
                    <a:pt x="2718" y="4969"/>
                  </a:cubicBezTo>
                  <a:cubicBezTo>
                    <a:pt x="2718" y="4814"/>
                    <a:pt x="2592" y="4687"/>
                    <a:pt x="2437" y="4687"/>
                  </a:cubicBezTo>
                  <a:cubicBezTo>
                    <a:pt x="1500" y="4687"/>
                    <a:pt x="1500" y="4687"/>
                    <a:pt x="1500" y="4687"/>
                  </a:cubicBezTo>
                  <a:cubicBezTo>
                    <a:pt x="1448" y="4687"/>
                    <a:pt x="1406" y="4645"/>
                    <a:pt x="1406" y="4594"/>
                  </a:cubicBezTo>
                  <a:cubicBezTo>
                    <a:pt x="1406" y="4542"/>
                    <a:pt x="1448" y="4500"/>
                    <a:pt x="1499" y="4500"/>
                  </a:cubicBezTo>
                  <a:cubicBezTo>
                    <a:pt x="1687" y="4500"/>
                    <a:pt x="1687" y="4500"/>
                    <a:pt x="1687" y="4500"/>
                  </a:cubicBezTo>
                  <a:cubicBezTo>
                    <a:pt x="1687" y="4500"/>
                    <a:pt x="1687" y="4500"/>
                    <a:pt x="1687" y="4500"/>
                  </a:cubicBezTo>
                  <a:cubicBezTo>
                    <a:pt x="1762" y="4500"/>
                    <a:pt x="1833" y="4471"/>
                    <a:pt x="1886" y="4417"/>
                  </a:cubicBezTo>
                  <a:cubicBezTo>
                    <a:pt x="1939" y="4364"/>
                    <a:pt x="1968" y="4293"/>
                    <a:pt x="1968" y="4213"/>
                  </a:cubicBezTo>
                  <a:cubicBezTo>
                    <a:pt x="1968" y="4061"/>
                    <a:pt x="1845" y="3937"/>
                    <a:pt x="1692" y="3937"/>
                  </a:cubicBezTo>
                  <a:cubicBezTo>
                    <a:pt x="1078" y="3937"/>
                    <a:pt x="1078" y="3937"/>
                    <a:pt x="1078" y="3937"/>
                  </a:cubicBezTo>
                  <a:cubicBezTo>
                    <a:pt x="1434" y="3623"/>
                    <a:pt x="1875" y="3405"/>
                    <a:pt x="2362" y="3321"/>
                  </a:cubicBezTo>
                  <a:cubicBezTo>
                    <a:pt x="2436" y="3308"/>
                    <a:pt x="2509" y="3298"/>
                    <a:pt x="2582" y="3292"/>
                  </a:cubicBezTo>
                  <a:cubicBezTo>
                    <a:pt x="2586" y="3291"/>
                    <a:pt x="2590" y="3291"/>
                    <a:pt x="2593" y="3291"/>
                  </a:cubicBezTo>
                  <a:cubicBezTo>
                    <a:pt x="2739" y="3279"/>
                    <a:pt x="2885" y="3279"/>
                    <a:pt x="3031" y="3291"/>
                  </a:cubicBezTo>
                  <a:cubicBezTo>
                    <a:pt x="3035" y="3291"/>
                    <a:pt x="3038" y="3291"/>
                    <a:pt x="3042" y="3292"/>
                  </a:cubicBezTo>
                  <a:cubicBezTo>
                    <a:pt x="3115" y="3298"/>
                    <a:pt x="3188" y="3308"/>
                    <a:pt x="3262" y="3321"/>
                  </a:cubicBezTo>
                  <a:cubicBezTo>
                    <a:pt x="3443" y="3352"/>
                    <a:pt x="3618" y="3402"/>
                    <a:pt x="3785" y="3469"/>
                  </a:cubicBezTo>
                  <a:cubicBezTo>
                    <a:pt x="3093" y="3469"/>
                    <a:pt x="3093" y="3469"/>
                    <a:pt x="3093" y="3469"/>
                  </a:cubicBezTo>
                  <a:cubicBezTo>
                    <a:pt x="2938" y="3469"/>
                    <a:pt x="2812" y="3595"/>
                    <a:pt x="2812" y="3750"/>
                  </a:cubicBezTo>
                  <a:cubicBezTo>
                    <a:pt x="2812" y="3905"/>
                    <a:pt x="2938" y="4031"/>
                    <a:pt x="3093" y="4031"/>
                  </a:cubicBezTo>
                  <a:cubicBezTo>
                    <a:pt x="3562" y="4031"/>
                    <a:pt x="3562" y="4031"/>
                    <a:pt x="3562" y="4031"/>
                  </a:cubicBezTo>
                  <a:cubicBezTo>
                    <a:pt x="3614" y="4031"/>
                    <a:pt x="3656" y="4073"/>
                    <a:pt x="3656" y="4125"/>
                  </a:cubicBezTo>
                  <a:cubicBezTo>
                    <a:pt x="3656" y="4177"/>
                    <a:pt x="3614" y="4219"/>
                    <a:pt x="3562" y="4219"/>
                  </a:cubicBezTo>
                  <a:cubicBezTo>
                    <a:pt x="3375" y="4219"/>
                    <a:pt x="3375" y="4219"/>
                    <a:pt x="3375" y="4219"/>
                  </a:cubicBezTo>
                  <a:cubicBezTo>
                    <a:pt x="3219" y="4219"/>
                    <a:pt x="3093" y="4345"/>
                    <a:pt x="3093" y="4500"/>
                  </a:cubicBezTo>
                  <a:cubicBezTo>
                    <a:pt x="3093" y="4655"/>
                    <a:pt x="3219" y="4781"/>
                    <a:pt x="3375" y="4781"/>
                  </a:cubicBezTo>
                  <a:cubicBezTo>
                    <a:pt x="4312" y="4781"/>
                    <a:pt x="4312" y="4781"/>
                    <a:pt x="4312" y="4781"/>
                  </a:cubicBezTo>
                  <a:cubicBezTo>
                    <a:pt x="4364" y="4781"/>
                    <a:pt x="4406" y="4823"/>
                    <a:pt x="4406" y="4875"/>
                  </a:cubicBezTo>
                  <a:cubicBezTo>
                    <a:pt x="4406" y="4927"/>
                    <a:pt x="4364" y="4969"/>
                    <a:pt x="4312" y="4969"/>
                  </a:cubicBezTo>
                  <a:cubicBezTo>
                    <a:pt x="4125" y="4969"/>
                    <a:pt x="4125" y="4969"/>
                    <a:pt x="4125" y="4969"/>
                  </a:cubicBezTo>
                  <a:cubicBezTo>
                    <a:pt x="3969" y="4969"/>
                    <a:pt x="3843" y="5095"/>
                    <a:pt x="3843" y="5250"/>
                  </a:cubicBezTo>
                  <a:cubicBezTo>
                    <a:pt x="3843" y="5405"/>
                    <a:pt x="3969" y="5531"/>
                    <a:pt x="4125" y="5531"/>
                  </a:cubicBezTo>
                  <a:cubicBezTo>
                    <a:pt x="5410" y="5531"/>
                    <a:pt x="5410" y="5531"/>
                    <a:pt x="5410" y="5531"/>
                  </a:cubicBezTo>
                  <a:cubicBezTo>
                    <a:pt x="5423" y="5623"/>
                    <a:pt x="5432" y="5717"/>
                    <a:pt x="5435" y="5812"/>
                  </a:cubicBezTo>
                  <a:lnTo>
                    <a:pt x="1482" y="5812"/>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sp>
        <p:nvSpPr>
          <p:cNvPr id="126" name="Google Shape;126;p7"/>
          <p:cNvSpPr txBox="1"/>
          <p:nvPr/>
        </p:nvSpPr>
        <p:spPr>
          <a:xfrm>
            <a:off x="4702301" y="2689670"/>
            <a:ext cx="1849200" cy="1865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1200">
                <a:solidFill>
                  <a:srgbClr val="5B5B5B"/>
                </a:solidFill>
                <a:latin typeface="Roboto"/>
                <a:ea typeface="Roboto"/>
                <a:cs typeface="Roboto"/>
                <a:sym typeface="Roboto"/>
              </a:rPr>
              <a:t>   Distributed Algorithm: Algorithm that enables the organizations to achieve the NE of the game without knowing the private information of each other </a:t>
            </a:r>
            <a:r>
              <a:rPr lang="en-US" sz="1200">
                <a:solidFill>
                  <a:srgbClr val="5B5B5B"/>
                </a:solidFill>
                <a:latin typeface="Roboto"/>
                <a:ea typeface="Roboto"/>
                <a:cs typeface="Roboto"/>
                <a:sym typeface="Roboto"/>
              </a:rPr>
              <a:t>in a decentralized manner</a:t>
            </a:r>
            <a:r>
              <a:rPr lang="en-US" sz="1200">
                <a:solidFill>
                  <a:srgbClr val="5B5B5B"/>
                </a:solidFill>
                <a:latin typeface="Roboto"/>
                <a:ea typeface="Roboto"/>
                <a:cs typeface="Roboto"/>
                <a:sym typeface="Roboto"/>
              </a:rPr>
              <a:t> </a:t>
            </a:r>
            <a:r>
              <a:rPr lang="en-US" sz="1200">
                <a:solidFill>
                  <a:srgbClr val="5B5B5B"/>
                </a:solidFill>
                <a:latin typeface="Roboto"/>
                <a:ea typeface="Roboto"/>
                <a:cs typeface="Roboto"/>
                <a:sym typeface="Roboto"/>
              </a:rPr>
              <a:t>is proposed</a:t>
            </a:r>
            <a:r>
              <a:rPr lang="en-US" sz="1200">
                <a:solidFill>
                  <a:srgbClr val="5B5B5B"/>
                </a:solidFill>
                <a:latin typeface="Roboto"/>
                <a:ea typeface="Roboto"/>
                <a:cs typeface="Roboto"/>
                <a:sym typeface="Roboto"/>
              </a:rPr>
              <a:t>. </a:t>
            </a:r>
            <a:endParaRPr sz="1200">
              <a:solidFill>
                <a:srgbClr val="5B5B5B"/>
              </a:solidFill>
              <a:latin typeface="Roboto"/>
              <a:ea typeface="Roboto"/>
              <a:cs typeface="Roboto"/>
              <a:sym typeface="Roboto"/>
            </a:endParaRPr>
          </a:p>
        </p:txBody>
      </p:sp>
      <p:sp>
        <p:nvSpPr>
          <p:cNvPr id="127" name="Google Shape;127;p7"/>
          <p:cNvSpPr/>
          <p:nvPr/>
        </p:nvSpPr>
        <p:spPr>
          <a:xfrm>
            <a:off x="6914769" y="671544"/>
            <a:ext cx="1820100" cy="1820100"/>
          </a:xfrm>
          <a:prstGeom prst="ellipse">
            <a:avLst/>
          </a:prstGeom>
          <a:noFill/>
          <a:ln cap="flat" cmpd="sng" w="28575">
            <a:solidFill>
              <a:schemeClr val="accent4"/>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rgbClr val="5B5B5B"/>
              </a:solidFill>
              <a:latin typeface="Roboto"/>
              <a:ea typeface="Roboto"/>
              <a:cs typeface="Roboto"/>
              <a:sym typeface="Roboto"/>
            </a:endParaRPr>
          </a:p>
        </p:txBody>
      </p:sp>
      <p:grpSp>
        <p:nvGrpSpPr>
          <p:cNvPr id="128" name="Google Shape;128;p7"/>
          <p:cNvGrpSpPr/>
          <p:nvPr/>
        </p:nvGrpSpPr>
        <p:grpSpPr>
          <a:xfrm>
            <a:off x="7314790" y="1067086"/>
            <a:ext cx="1019938" cy="1004638"/>
            <a:chOff x="-1203326" y="3975101"/>
            <a:chExt cx="1270001" cy="1250950"/>
          </a:xfrm>
        </p:grpSpPr>
        <p:sp>
          <p:nvSpPr>
            <p:cNvPr id="129" name="Google Shape;129;p7"/>
            <p:cNvSpPr/>
            <p:nvPr/>
          </p:nvSpPr>
          <p:spPr>
            <a:xfrm>
              <a:off x="-1058863" y="4121151"/>
              <a:ext cx="823913" cy="823913"/>
            </a:xfrm>
            <a:custGeom>
              <a:rect b="b" l="l" r="r" t="t"/>
              <a:pathLst>
                <a:path extrusionOk="0" h="1344" w="1344">
                  <a:moveTo>
                    <a:pt x="672" y="0"/>
                  </a:moveTo>
                  <a:cubicBezTo>
                    <a:pt x="301" y="0"/>
                    <a:pt x="0" y="301"/>
                    <a:pt x="0" y="672"/>
                  </a:cubicBezTo>
                  <a:cubicBezTo>
                    <a:pt x="0" y="1043"/>
                    <a:pt x="301" y="1344"/>
                    <a:pt x="672" y="1344"/>
                  </a:cubicBezTo>
                  <a:cubicBezTo>
                    <a:pt x="1043" y="1344"/>
                    <a:pt x="1344" y="1043"/>
                    <a:pt x="1344" y="672"/>
                  </a:cubicBezTo>
                  <a:cubicBezTo>
                    <a:pt x="1344" y="301"/>
                    <a:pt x="1043" y="0"/>
                    <a:pt x="672" y="0"/>
                  </a:cubicBezTo>
                  <a:close/>
                  <a:moveTo>
                    <a:pt x="672" y="1280"/>
                  </a:moveTo>
                  <a:cubicBezTo>
                    <a:pt x="336" y="1280"/>
                    <a:pt x="64" y="1008"/>
                    <a:pt x="64" y="672"/>
                  </a:cubicBezTo>
                  <a:cubicBezTo>
                    <a:pt x="64" y="336"/>
                    <a:pt x="336" y="64"/>
                    <a:pt x="672" y="64"/>
                  </a:cubicBezTo>
                  <a:cubicBezTo>
                    <a:pt x="1008" y="64"/>
                    <a:pt x="1280" y="336"/>
                    <a:pt x="1280" y="672"/>
                  </a:cubicBezTo>
                  <a:cubicBezTo>
                    <a:pt x="1280" y="1008"/>
                    <a:pt x="1008" y="1280"/>
                    <a:pt x="672" y="128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30" name="Google Shape;130;p7"/>
            <p:cNvSpPr/>
            <p:nvPr/>
          </p:nvSpPr>
          <p:spPr>
            <a:xfrm>
              <a:off x="-1203326" y="3975101"/>
              <a:ext cx="1270001" cy="1250950"/>
            </a:xfrm>
            <a:custGeom>
              <a:rect b="b" l="l" r="r" t="t"/>
              <a:pathLst>
                <a:path extrusionOk="0" h="2040" w="2072">
                  <a:moveTo>
                    <a:pt x="1552" y="1384"/>
                  </a:moveTo>
                  <a:cubicBezTo>
                    <a:pt x="1815" y="1028"/>
                    <a:pt x="1740" y="527"/>
                    <a:pt x="1384" y="263"/>
                  </a:cubicBezTo>
                  <a:cubicBezTo>
                    <a:pt x="1029" y="0"/>
                    <a:pt x="527" y="75"/>
                    <a:pt x="264" y="431"/>
                  </a:cubicBezTo>
                  <a:cubicBezTo>
                    <a:pt x="0" y="787"/>
                    <a:pt x="75" y="1289"/>
                    <a:pt x="431" y="1552"/>
                  </a:cubicBezTo>
                  <a:cubicBezTo>
                    <a:pt x="728" y="1771"/>
                    <a:pt x="1136" y="1760"/>
                    <a:pt x="1420" y="1524"/>
                  </a:cubicBezTo>
                  <a:cubicBezTo>
                    <a:pt x="1897" y="2001"/>
                    <a:pt x="1897" y="2001"/>
                    <a:pt x="1897" y="2001"/>
                  </a:cubicBezTo>
                  <a:cubicBezTo>
                    <a:pt x="1934" y="2039"/>
                    <a:pt x="1994" y="2040"/>
                    <a:pt x="2033" y="2003"/>
                  </a:cubicBezTo>
                  <a:cubicBezTo>
                    <a:pt x="2071" y="1966"/>
                    <a:pt x="2072" y="1906"/>
                    <a:pt x="2035" y="1868"/>
                  </a:cubicBezTo>
                  <a:cubicBezTo>
                    <a:pt x="2034" y="1867"/>
                    <a:pt x="2033" y="1866"/>
                    <a:pt x="2033" y="1865"/>
                  </a:cubicBezTo>
                  <a:lnTo>
                    <a:pt x="1552" y="1384"/>
                  </a:lnTo>
                  <a:close/>
                  <a:moveTo>
                    <a:pt x="173" y="909"/>
                  </a:moveTo>
                  <a:cubicBezTo>
                    <a:pt x="173" y="503"/>
                    <a:pt x="503" y="173"/>
                    <a:pt x="909" y="173"/>
                  </a:cubicBezTo>
                  <a:cubicBezTo>
                    <a:pt x="1315" y="173"/>
                    <a:pt x="1645" y="503"/>
                    <a:pt x="1645" y="909"/>
                  </a:cubicBezTo>
                  <a:cubicBezTo>
                    <a:pt x="1645" y="1315"/>
                    <a:pt x="1315" y="1645"/>
                    <a:pt x="909" y="1645"/>
                  </a:cubicBezTo>
                  <a:cubicBezTo>
                    <a:pt x="503" y="1645"/>
                    <a:pt x="173" y="1315"/>
                    <a:pt x="173" y="909"/>
                  </a:cubicBezTo>
                  <a:close/>
                  <a:moveTo>
                    <a:pt x="1987" y="1956"/>
                  </a:moveTo>
                  <a:cubicBezTo>
                    <a:pt x="1975" y="1968"/>
                    <a:pt x="1955" y="1968"/>
                    <a:pt x="1943" y="1956"/>
                  </a:cubicBezTo>
                  <a:cubicBezTo>
                    <a:pt x="1468" y="1481"/>
                    <a:pt x="1468" y="1481"/>
                    <a:pt x="1468" y="1481"/>
                  </a:cubicBezTo>
                  <a:cubicBezTo>
                    <a:pt x="1483" y="1466"/>
                    <a:pt x="1497" y="1450"/>
                    <a:pt x="1511" y="1434"/>
                  </a:cubicBezTo>
                  <a:cubicBezTo>
                    <a:pt x="1987" y="1911"/>
                    <a:pt x="1987" y="1911"/>
                    <a:pt x="1987" y="1911"/>
                  </a:cubicBezTo>
                  <a:cubicBezTo>
                    <a:pt x="1994" y="1916"/>
                    <a:pt x="1997" y="1925"/>
                    <a:pt x="1997" y="1933"/>
                  </a:cubicBezTo>
                  <a:cubicBezTo>
                    <a:pt x="1997" y="1942"/>
                    <a:pt x="1994" y="1950"/>
                    <a:pt x="1987" y="195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31" name="Google Shape;131;p7"/>
            <p:cNvSpPr/>
            <p:nvPr/>
          </p:nvSpPr>
          <p:spPr>
            <a:xfrm>
              <a:off x="-862013" y="4435476"/>
              <a:ext cx="117475" cy="234950"/>
            </a:xfrm>
            <a:custGeom>
              <a:rect b="b" l="l" r="r" t="t"/>
              <a:pathLst>
                <a:path extrusionOk="0" h="384" w="192">
                  <a:moveTo>
                    <a:pt x="32" y="384"/>
                  </a:moveTo>
                  <a:cubicBezTo>
                    <a:pt x="160" y="384"/>
                    <a:pt x="160" y="384"/>
                    <a:pt x="160" y="384"/>
                  </a:cubicBezTo>
                  <a:cubicBezTo>
                    <a:pt x="178" y="384"/>
                    <a:pt x="192" y="370"/>
                    <a:pt x="192" y="352"/>
                  </a:cubicBezTo>
                  <a:cubicBezTo>
                    <a:pt x="192" y="32"/>
                    <a:pt x="192" y="32"/>
                    <a:pt x="192" y="32"/>
                  </a:cubicBezTo>
                  <a:cubicBezTo>
                    <a:pt x="192" y="14"/>
                    <a:pt x="178" y="0"/>
                    <a:pt x="160" y="0"/>
                  </a:cubicBezTo>
                  <a:cubicBezTo>
                    <a:pt x="32" y="0"/>
                    <a:pt x="32" y="0"/>
                    <a:pt x="32" y="0"/>
                  </a:cubicBezTo>
                  <a:cubicBezTo>
                    <a:pt x="14" y="0"/>
                    <a:pt x="0" y="14"/>
                    <a:pt x="0" y="32"/>
                  </a:cubicBezTo>
                  <a:cubicBezTo>
                    <a:pt x="0" y="352"/>
                    <a:pt x="0" y="352"/>
                    <a:pt x="0" y="352"/>
                  </a:cubicBezTo>
                  <a:cubicBezTo>
                    <a:pt x="0" y="370"/>
                    <a:pt x="14" y="384"/>
                    <a:pt x="32" y="384"/>
                  </a:cubicBezTo>
                  <a:close/>
                  <a:moveTo>
                    <a:pt x="64" y="64"/>
                  </a:moveTo>
                  <a:cubicBezTo>
                    <a:pt x="128" y="64"/>
                    <a:pt x="128" y="64"/>
                    <a:pt x="128" y="64"/>
                  </a:cubicBezTo>
                  <a:cubicBezTo>
                    <a:pt x="128" y="320"/>
                    <a:pt x="128" y="320"/>
                    <a:pt x="128" y="320"/>
                  </a:cubicBezTo>
                  <a:cubicBezTo>
                    <a:pt x="64" y="320"/>
                    <a:pt x="64" y="320"/>
                    <a:pt x="64" y="320"/>
                  </a:cubicBezTo>
                  <a:lnTo>
                    <a:pt x="64" y="6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32" name="Google Shape;132;p7"/>
            <p:cNvSpPr/>
            <p:nvPr/>
          </p:nvSpPr>
          <p:spPr>
            <a:xfrm>
              <a:off x="-704850" y="4395788"/>
              <a:ext cx="117475" cy="274638"/>
            </a:xfrm>
            <a:custGeom>
              <a:rect b="b" l="l" r="r" t="t"/>
              <a:pathLst>
                <a:path extrusionOk="0" h="448" w="192">
                  <a:moveTo>
                    <a:pt x="32" y="448"/>
                  </a:moveTo>
                  <a:cubicBezTo>
                    <a:pt x="160" y="448"/>
                    <a:pt x="160" y="448"/>
                    <a:pt x="160" y="448"/>
                  </a:cubicBezTo>
                  <a:cubicBezTo>
                    <a:pt x="178" y="448"/>
                    <a:pt x="192" y="434"/>
                    <a:pt x="192" y="416"/>
                  </a:cubicBezTo>
                  <a:cubicBezTo>
                    <a:pt x="192" y="32"/>
                    <a:pt x="192" y="32"/>
                    <a:pt x="192" y="32"/>
                  </a:cubicBezTo>
                  <a:cubicBezTo>
                    <a:pt x="192" y="14"/>
                    <a:pt x="178" y="0"/>
                    <a:pt x="160" y="0"/>
                  </a:cubicBezTo>
                  <a:cubicBezTo>
                    <a:pt x="32" y="0"/>
                    <a:pt x="32" y="0"/>
                    <a:pt x="32" y="0"/>
                  </a:cubicBezTo>
                  <a:cubicBezTo>
                    <a:pt x="14" y="0"/>
                    <a:pt x="0" y="14"/>
                    <a:pt x="0" y="32"/>
                  </a:cubicBezTo>
                  <a:cubicBezTo>
                    <a:pt x="0" y="416"/>
                    <a:pt x="0" y="416"/>
                    <a:pt x="0" y="416"/>
                  </a:cubicBezTo>
                  <a:cubicBezTo>
                    <a:pt x="0" y="434"/>
                    <a:pt x="14" y="448"/>
                    <a:pt x="32" y="448"/>
                  </a:cubicBezTo>
                  <a:close/>
                  <a:moveTo>
                    <a:pt x="64" y="64"/>
                  </a:moveTo>
                  <a:cubicBezTo>
                    <a:pt x="128" y="64"/>
                    <a:pt x="128" y="64"/>
                    <a:pt x="128" y="64"/>
                  </a:cubicBezTo>
                  <a:cubicBezTo>
                    <a:pt x="128" y="384"/>
                    <a:pt x="128" y="384"/>
                    <a:pt x="128" y="384"/>
                  </a:cubicBezTo>
                  <a:cubicBezTo>
                    <a:pt x="64" y="384"/>
                    <a:pt x="64" y="384"/>
                    <a:pt x="64" y="384"/>
                  </a:cubicBezTo>
                  <a:lnTo>
                    <a:pt x="64" y="6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33" name="Google Shape;133;p7"/>
            <p:cNvSpPr/>
            <p:nvPr/>
          </p:nvSpPr>
          <p:spPr>
            <a:xfrm>
              <a:off x="-549275" y="4356101"/>
              <a:ext cx="117475" cy="314325"/>
            </a:xfrm>
            <a:custGeom>
              <a:rect b="b" l="l" r="r" t="t"/>
              <a:pathLst>
                <a:path extrusionOk="0" h="512" w="192">
                  <a:moveTo>
                    <a:pt x="160" y="0"/>
                  </a:moveTo>
                  <a:cubicBezTo>
                    <a:pt x="32" y="0"/>
                    <a:pt x="32" y="0"/>
                    <a:pt x="32" y="0"/>
                  </a:cubicBezTo>
                  <a:cubicBezTo>
                    <a:pt x="14" y="0"/>
                    <a:pt x="0" y="14"/>
                    <a:pt x="0" y="32"/>
                  </a:cubicBezTo>
                  <a:cubicBezTo>
                    <a:pt x="0" y="480"/>
                    <a:pt x="0" y="480"/>
                    <a:pt x="0" y="480"/>
                  </a:cubicBezTo>
                  <a:cubicBezTo>
                    <a:pt x="0" y="498"/>
                    <a:pt x="14" y="512"/>
                    <a:pt x="32" y="512"/>
                  </a:cubicBezTo>
                  <a:cubicBezTo>
                    <a:pt x="160" y="512"/>
                    <a:pt x="160" y="512"/>
                    <a:pt x="160" y="512"/>
                  </a:cubicBezTo>
                  <a:cubicBezTo>
                    <a:pt x="178" y="512"/>
                    <a:pt x="192" y="498"/>
                    <a:pt x="192" y="480"/>
                  </a:cubicBezTo>
                  <a:cubicBezTo>
                    <a:pt x="192" y="32"/>
                    <a:pt x="192" y="32"/>
                    <a:pt x="192" y="32"/>
                  </a:cubicBezTo>
                  <a:cubicBezTo>
                    <a:pt x="192" y="14"/>
                    <a:pt x="178" y="0"/>
                    <a:pt x="160" y="0"/>
                  </a:cubicBezTo>
                  <a:close/>
                  <a:moveTo>
                    <a:pt x="128" y="448"/>
                  </a:moveTo>
                  <a:cubicBezTo>
                    <a:pt x="64" y="448"/>
                    <a:pt x="64" y="448"/>
                    <a:pt x="64" y="448"/>
                  </a:cubicBezTo>
                  <a:cubicBezTo>
                    <a:pt x="64" y="64"/>
                    <a:pt x="64" y="64"/>
                    <a:pt x="64" y="64"/>
                  </a:cubicBezTo>
                  <a:cubicBezTo>
                    <a:pt x="128" y="64"/>
                    <a:pt x="128" y="64"/>
                    <a:pt x="128" y="64"/>
                  </a:cubicBezTo>
                  <a:lnTo>
                    <a:pt x="128" y="448"/>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34" name="Google Shape;134;p7"/>
            <p:cNvSpPr/>
            <p:nvPr/>
          </p:nvSpPr>
          <p:spPr>
            <a:xfrm>
              <a:off x="-288925" y="4081463"/>
              <a:ext cx="131763" cy="93663"/>
            </a:xfrm>
            <a:custGeom>
              <a:rect b="b" l="l" r="r" t="t"/>
              <a:pathLst>
                <a:path extrusionOk="0" h="151" w="215">
                  <a:moveTo>
                    <a:pt x="132" y="64"/>
                  </a:moveTo>
                  <a:cubicBezTo>
                    <a:pt x="215" y="64"/>
                    <a:pt x="215" y="64"/>
                    <a:pt x="215" y="64"/>
                  </a:cubicBezTo>
                  <a:cubicBezTo>
                    <a:pt x="215" y="0"/>
                    <a:pt x="215" y="0"/>
                    <a:pt x="215" y="0"/>
                  </a:cubicBezTo>
                  <a:cubicBezTo>
                    <a:pt x="119" y="0"/>
                    <a:pt x="119" y="0"/>
                    <a:pt x="119" y="0"/>
                  </a:cubicBezTo>
                  <a:cubicBezTo>
                    <a:pt x="111" y="0"/>
                    <a:pt x="102" y="3"/>
                    <a:pt x="96" y="9"/>
                  </a:cubicBezTo>
                  <a:cubicBezTo>
                    <a:pt x="0" y="105"/>
                    <a:pt x="0" y="105"/>
                    <a:pt x="0" y="105"/>
                  </a:cubicBezTo>
                  <a:cubicBezTo>
                    <a:pt x="46" y="151"/>
                    <a:pt x="46" y="151"/>
                    <a:pt x="46" y="151"/>
                  </a:cubicBezTo>
                  <a:lnTo>
                    <a:pt x="132" y="6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35" name="Google Shape;135;p7"/>
            <p:cNvSpPr/>
            <p:nvPr/>
          </p:nvSpPr>
          <p:spPr>
            <a:xfrm>
              <a:off x="-117475" y="4081463"/>
              <a:ext cx="176213" cy="3968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36" name="Google Shape;136;p7"/>
            <p:cNvSpPr/>
            <p:nvPr/>
          </p:nvSpPr>
          <p:spPr>
            <a:xfrm>
              <a:off x="-117475" y="4160838"/>
              <a:ext cx="39688" cy="381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37" name="Google Shape;137;p7"/>
            <p:cNvSpPr/>
            <p:nvPr/>
          </p:nvSpPr>
          <p:spPr>
            <a:xfrm>
              <a:off x="-38100" y="4160838"/>
              <a:ext cx="96838" cy="381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38" name="Google Shape;138;p7"/>
            <p:cNvSpPr/>
            <p:nvPr/>
          </p:nvSpPr>
          <p:spPr>
            <a:xfrm>
              <a:off x="-117475" y="4238626"/>
              <a:ext cx="176213" cy="3968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39" name="Google Shape;139;p7"/>
            <p:cNvSpPr/>
            <p:nvPr/>
          </p:nvSpPr>
          <p:spPr>
            <a:xfrm>
              <a:off x="-901700" y="5087938"/>
              <a:ext cx="131763" cy="93663"/>
            </a:xfrm>
            <a:custGeom>
              <a:rect b="b" l="l" r="r" t="t"/>
              <a:pathLst>
                <a:path extrusionOk="0" h="151" w="215">
                  <a:moveTo>
                    <a:pt x="83" y="87"/>
                  </a:moveTo>
                  <a:cubicBezTo>
                    <a:pt x="0" y="87"/>
                    <a:pt x="0" y="87"/>
                    <a:pt x="0" y="87"/>
                  </a:cubicBezTo>
                  <a:cubicBezTo>
                    <a:pt x="0" y="151"/>
                    <a:pt x="0" y="151"/>
                    <a:pt x="0" y="151"/>
                  </a:cubicBezTo>
                  <a:cubicBezTo>
                    <a:pt x="96" y="151"/>
                    <a:pt x="96" y="151"/>
                    <a:pt x="96" y="151"/>
                  </a:cubicBezTo>
                  <a:cubicBezTo>
                    <a:pt x="104" y="151"/>
                    <a:pt x="113" y="148"/>
                    <a:pt x="119" y="142"/>
                  </a:cubicBezTo>
                  <a:cubicBezTo>
                    <a:pt x="215" y="46"/>
                    <a:pt x="215" y="46"/>
                    <a:pt x="215" y="46"/>
                  </a:cubicBezTo>
                  <a:cubicBezTo>
                    <a:pt x="169" y="0"/>
                    <a:pt x="169" y="0"/>
                    <a:pt x="169" y="0"/>
                  </a:cubicBezTo>
                  <a:lnTo>
                    <a:pt x="83" y="87"/>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40" name="Google Shape;140;p7"/>
            <p:cNvSpPr/>
            <p:nvPr/>
          </p:nvSpPr>
          <p:spPr>
            <a:xfrm>
              <a:off x="-1117600" y="5141913"/>
              <a:ext cx="176213" cy="3968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41" name="Google Shape;141;p7"/>
            <p:cNvSpPr/>
            <p:nvPr/>
          </p:nvSpPr>
          <p:spPr>
            <a:xfrm>
              <a:off x="-979488" y="5062538"/>
              <a:ext cx="38100" cy="3968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42" name="Google Shape;142;p7"/>
            <p:cNvSpPr/>
            <p:nvPr/>
          </p:nvSpPr>
          <p:spPr>
            <a:xfrm>
              <a:off x="-1117600" y="5062538"/>
              <a:ext cx="98425" cy="3968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43" name="Google Shape;143;p7"/>
            <p:cNvSpPr/>
            <p:nvPr/>
          </p:nvSpPr>
          <p:spPr>
            <a:xfrm>
              <a:off x="-1117600" y="4984751"/>
              <a:ext cx="176213" cy="3968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44" name="Google Shape;144;p7"/>
            <p:cNvSpPr/>
            <p:nvPr/>
          </p:nvSpPr>
          <p:spPr>
            <a:xfrm>
              <a:off x="-862013" y="4710113"/>
              <a:ext cx="430213" cy="3968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sp>
        <p:nvSpPr>
          <p:cNvPr id="145" name="Google Shape;145;p7"/>
          <p:cNvSpPr txBox="1"/>
          <p:nvPr/>
        </p:nvSpPr>
        <p:spPr>
          <a:xfrm>
            <a:off x="6900100" y="2689670"/>
            <a:ext cx="1849200" cy="23703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1100">
                <a:solidFill>
                  <a:srgbClr val="5B5B5B"/>
                </a:solidFill>
                <a:latin typeface="Roboto"/>
                <a:ea typeface="Roboto"/>
                <a:cs typeface="Roboto"/>
                <a:sym typeface="Roboto"/>
              </a:rPr>
              <a:t>Performance Evaluation:</a:t>
            </a:r>
            <a:endParaRPr sz="1100">
              <a:solidFill>
                <a:srgbClr val="5B5B5B"/>
              </a:solidFill>
              <a:latin typeface="Roboto"/>
              <a:ea typeface="Roboto"/>
              <a:cs typeface="Roboto"/>
              <a:sym typeface="Roboto"/>
            </a:endParaRPr>
          </a:p>
          <a:p>
            <a:pPr indent="0" lvl="0" marL="0" marR="0" rtl="0" algn="l">
              <a:lnSpc>
                <a:spcPct val="130000"/>
              </a:lnSpc>
              <a:spcBef>
                <a:spcPts val="0"/>
              </a:spcBef>
              <a:spcAft>
                <a:spcPts val="0"/>
              </a:spcAft>
              <a:buNone/>
            </a:pPr>
            <a:r>
              <a:rPr lang="en-US" sz="1100">
                <a:solidFill>
                  <a:srgbClr val="5B5B5B"/>
                </a:solidFill>
                <a:latin typeface="Roboto"/>
                <a:ea typeface="Roboto"/>
                <a:cs typeface="Roboto"/>
                <a:sym typeface="Roboto"/>
              </a:rPr>
              <a:t>The simulation results show that the proposed algorithm converges faster than the conventional Lagrangian method. Also, with the proposed mechanism and algorithm, organizations can increase the social welfare through participating in cross-silo FL.</a:t>
            </a:r>
            <a:endParaRPr sz="1100">
              <a:solidFill>
                <a:srgbClr val="5B5B5B"/>
              </a:solidFill>
              <a:latin typeface="Roboto"/>
              <a:ea typeface="Roboto"/>
              <a:cs typeface="Roboto"/>
              <a:sym typeface="Robot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ppt_w</p:attrName>
                                        </p:attrNameLst>
                                      </p:cBhvr>
                                      <p:tavLst>
                                        <p:tav fmla="" tm="0">
                                          <p:val>
                                            <p:strVal val="0"/>
                                          </p:val>
                                        </p:tav>
                                        <p:tav fmla="" tm="100000">
                                          <p:val>
                                            <p:strVal val="#ppt_w"/>
                                          </p:val>
                                        </p:tav>
                                      </p:tavLst>
                                    </p:anim>
                                    <p:anim calcmode="lin" valueType="num">
                                      <p:cBhvr additive="base">
                                        <p:cTn dur="500"/>
                                        <p:tgtEl>
                                          <p:spTgt spid="10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ppt_w</p:attrName>
                                        </p:attrNameLst>
                                      </p:cBhvr>
                                      <p:tavLst>
                                        <p:tav fmla="" tm="0">
                                          <p:val>
                                            <p:strVal val="0"/>
                                          </p:val>
                                        </p:tav>
                                        <p:tav fmla="" tm="100000">
                                          <p:val>
                                            <p:strVal val="#ppt_w"/>
                                          </p:val>
                                        </p:tav>
                                      </p:tavLst>
                                    </p:anim>
                                    <p:anim calcmode="lin" valueType="num">
                                      <p:cBhvr additive="base">
                                        <p:cTn dur="500"/>
                                        <p:tgtEl>
                                          <p:spTgt spid="105"/>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500"/>
                                        <p:tgtEl>
                                          <p:spTgt spid="122"/>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500"/>
                                        <p:tgtEl>
                                          <p:spTgt spid="123"/>
                                        </p:tgtEl>
                                        <p:attrNameLst>
                                          <p:attrName>ppt_w</p:attrName>
                                        </p:attrNameLst>
                                      </p:cBhvr>
                                      <p:tavLst>
                                        <p:tav fmla="" tm="0">
                                          <p:val>
                                            <p:strVal val="0"/>
                                          </p:val>
                                        </p:tav>
                                        <p:tav fmla="" tm="100000">
                                          <p:val>
                                            <p:strVal val="#ppt_w"/>
                                          </p:val>
                                        </p:tav>
                                      </p:tavLst>
                                    </p:anim>
                                    <p:anim calcmode="lin" valueType="num">
                                      <p:cBhvr additive="base">
                                        <p:cTn dur="500"/>
                                        <p:tgtEl>
                                          <p:spTgt spid="123"/>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500"/>
                                        <p:tgtEl>
                                          <p:spTgt spid="128"/>
                                        </p:tgtEl>
                                        <p:attrNameLst>
                                          <p:attrName>ppt_w</p:attrName>
                                        </p:attrNameLst>
                                      </p:cBhvr>
                                      <p:tavLst>
                                        <p:tav fmla="" tm="0">
                                          <p:val>
                                            <p:strVal val="0"/>
                                          </p:val>
                                        </p:tav>
                                        <p:tav fmla="" tm="100000">
                                          <p:val>
                                            <p:strVal val="#ppt_w"/>
                                          </p:val>
                                        </p:tav>
                                      </p:tavLst>
                                    </p:anim>
                                    <p:anim calcmode="lin" valueType="num">
                                      <p:cBhvr additive="base">
                                        <p:cTn dur="500"/>
                                        <p:tgtEl>
                                          <p:spTgt spid="12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387819" y="282611"/>
            <a:ext cx="8368500" cy="409500"/>
          </a:xfrm>
          <a:prstGeom prst="rect">
            <a:avLst/>
          </a:prstGeom>
          <a:noFill/>
          <a:ln>
            <a:noFill/>
          </a:ln>
        </p:spPr>
        <p:txBody>
          <a:bodyPr anchorCtr="0" anchor="ctr" bIns="0" lIns="0" spcFirstLastPara="1" rIns="0" wrap="square" tIns="0">
            <a:normAutofit fontScale="90000"/>
          </a:bodyPr>
          <a:lstStyle/>
          <a:p>
            <a:pPr indent="0" lvl="0" marL="0" rtl="0" algn="l">
              <a:lnSpc>
                <a:spcPct val="100000"/>
              </a:lnSpc>
              <a:spcBef>
                <a:spcPts val="0"/>
              </a:spcBef>
              <a:spcAft>
                <a:spcPts val="0"/>
              </a:spcAft>
              <a:buClr>
                <a:srgbClr val="5B5B5B"/>
              </a:buClr>
              <a:buSzPct val="100000"/>
              <a:buFont typeface="Roboto"/>
              <a:buNone/>
            </a:pPr>
            <a:r>
              <a:rPr lang="en-US"/>
              <a:t>Research Objectives</a:t>
            </a:r>
            <a:endParaRPr/>
          </a:p>
        </p:txBody>
      </p:sp>
      <p:sp>
        <p:nvSpPr>
          <p:cNvPr id="151" name="Google Shape;151;p10"/>
          <p:cNvSpPr/>
          <p:nvPr/>
        </p:nvSpPr>
        <p:spPr>
          <a:xfrm>
            <a:off x="5411152" y="1168648"/>
            <a:ext cx="3328988" cy="3328988"/>
          </a:xfrm>
          <a:custGeom>
            <a:rect b="b" l="l" r="r" t="t"/>
            <a:pathLst>
              <a:path extrusionOk="0" h="2048" w="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52" name="Google Shape;152;p10"/>
          <p:cNvSpPr/>
          <p:nvPr/>
        </p:nvSpPr>
        <p:spPr>
          <a:xfrm>
            <a:off x="6085522" y="1843018"/>
            <a:ext cx="1980248" cy="1980248"/>
          </a:xfrm>
          <a:custGeom>
            <a:rect b="b" l="l" r="r" t="t"/>
            <a:pathLst>
              <a:path extrusionOk="0" h="2048" w="2048">
                <a:moveTo>
                  <a:pt x="1898" y="490"/>
                </a:moveTo>
                <a:cubicBezTo>
                  <a:pt x="1997" y="390"/>
                  <a:pt x="1997" y="390"/>
                  <a:pt x="1997" y="390"/>
                </a:cubicBezTo>
                <a:cubicBezTo>
                  <a:pt x="2013" y="374"/>
                  <a:pt x="2019" y="349"/>
                  <a:pt x="2011" y="327"/>
                </a:cubicBezTo>
                <a:cubicBezTo>
                  <a:pt x="2003" y="305"/>
                  <a:pt x="1983" y="290"/>
                  <a:pt x="1960" y="288"/>
                </a:cubicBezTo>
                <a:cubicBezTo>
                  <a:pt x="1775" y="273"/>
                  <a:pt x="1775" y="273"/>
                  <a:pt x="1775" y="273"/>
                </a:cubicBezTo>
                <a:cubicBezTo>
                  <a:pt x="1760" y="88"/>
                  <a:pt x="1760" y="88"/>
                  <a:pt x="1760" y="88"/>
                </a:cubicBezTo>
                <a:cubicBezTo>
                  <a:pt x="1758" y="65"/>
                  <a:pt x="1743" y="45"/>
                  <a:pt x="1721" y="37"/>
                </a:cubicBezTo>
                <a:cubicBezTo>
                  <a:pt x="1699" y="29"/>
                  <a:pt x="1674" y="35"/>
                  <a:pt x="1658" y="51"/>
                </a:cubicBezTo>
                <a:cubicBezTo>
                  <a:pt x="1558" y="150"/>
                  <a:pt x="1558" y="150"/>
                  <a:pt x="1558" y="150"/>
                </a:cubicBezTo>
                <a:cubicBezTo>
                  <a:pt x="1398" y="52"/>
                  <a:pt x="1214" y="0"/>
                  <a:pt x="1024" y="0"/>
                </a:cubicBezTo>
                <a:cubicBezTo>
                  <a:pt x="750" y="0"/>
                  <a:pt x="493" y="107"/>
                  <a:pt x="300" y="300"/>
                </a:cubicBezTo>
                <a:cubicBezTo>
                  <a:pt x="107" y="493"/>
                  <a:pt x="0" y="750"/>
                  <a:pt x="0" y="1024"/>
                </a:cubicBezTo>
                <a:cubicBezTo>
                  <a:pt x="0" y="1298"/>
                  <a:pt x="107" y="1555"/>
                  <a:pt x="300" y="1748"/>
                </a:cubicBezTo>
                <a:cubicBezTo>
                  <a:pt x="493" y="1941"/>
                  <a:pt x="750" y="2048"/>
                  <a:pt x="1024" y="2048"/>
                </a:cubicBezTo>
                <a:cubicBezTo>
                  <a:pt x="1298" y="2048"/>
                  <a:pt x="1555" y="1941"/>
                  <a:pt x="1748" y="1748"/>
                </a:cubicBezTo>
                <a:cubicBezTo>
                  <a:pt x="1941" y="1555"/>
                  <a:pt x="2048" y="1298"/>
                  <a:pt x="2048" y="1024"/>
                </a:cubicBezTo>
                <a:cubicBezTo>
                  <a:pt x="2048" y="834"/>
                  <a:pt x="1996" y="650"/>
                  <a:pt x="1898" y="490"/>
                </a:cubicBezTo>
                <a:close/>
                <a:moveTo>
                  <a:pt x="1660" y="333"/>
                </a:moveTo>
                <a:cubicBezTo>
                  <a:pt x="1662" y="362"/>
                  <a:pt x="1686" y="386"/>
                  <a:pt x="1715" y="388"/>
                </a:cubicBezTo>
                <a:cubicBezTo>
                  <a:pt x="1821" y="397"/>
                  <a:pt x="1821" y="397"/>
                  <a:pt x="1821" y="397"/>
                </a:cubicBezTo>
                <a:cubicBezTo>
                  <a:pt x="1677" y="540"/>
                  <a:pt x="1677" y="540"/>
                  <a:pt x="1677" y="540"/>
                </a:cubicBezTo>
                <a:cubicBezTo>
                  <a:pt x="1521" y="527"/>
                  <a:pt x="1521" y="527"/>
                  <a:pt x="1521" y="527"/>
                </a:cubicBezTo>
                <a:cubicBezTo>
                  <a:pt x="1508" y="371"/>
                  <a:pt x="1508" y="371"/>
                  <a:pt x="1508" y="371"/>
                </a:cubicBezTo>
                <a:cubicBezTo>
                  <a:pt x="1651" y="227"/>
                  <a:pt x="1651" y="227"/>
                  <a:pt x="1651" y="227"/>
                </a:cubicBezTo>
                <a:lnTo>
                  <a:pt x="1660" y="333"/>
                </a:lnTo>
                <a:close/>
                <a:moveTo>
                  <a:pt x="1228" y="1024"/>
                </a:moveTo>
                <a:cubicBezTo>
                  <a:pt x="1228" y="1136"/>
                  <a:pt x="1136" y="1228"/>
                  <a:pt x="1024" y="1228"/>
                </a:cubicBezTo>
                <a:cubicBezTo>
                  <a:pt x="912" y="1228"/>
                  <a:pt x="820" y="1136"/>
                  <a:pt x="820" y="1024"/>
                </a:cubicBezTo>
                <a:cubicBezTo>
                  <a:pt x="820" y="912"/>
                  <a:pt x="912" y="820"/>
                  <a:pt x="1024" y="820"/>
                </a:cubicBezTo>
                <a:cubicBezTo>
                  <a:pt x="1058" y="820"/>
                  <a:pt x="1091" y="829"/>
                  <a:pt x="1119" y="844"/>
                </a:cubicBezTo>
                <a:cubicBezTo>
                  <a:pt x="982" y="982"/>
                  <a:pt x="982" y="982"/>
                  <a:pt x="982" y="982"/>
                </a:cubicBezTo>
                <a:cubicBezTo>
                  <a:pt x="958" y="1005"/>
                  <a:pt x="958" y="1043"/>
                  <a:pt x="982" y="1066"/>
                </a:cubicBezTo>
                <a:cubicBezTo>
                  <a:pt x="993" y="1078"/>
                  <a:pt x="1009" y="1084"/>
                  <a:pt x="1024" y="1084"/>
                </a:cubicBezTo>
                <a:cubicBezTo>
                  <a:pt x="1039" y="1084"/>
                  <a:pt x="1055" y="1078"/>
                  <a:pt x="1066" y="1066"/>
                </a:cubicBezTo>
                <a:cubicBezTo>
                  <a:pt x="1204" y="929"/>
                  <a:pt x="1204" y="929"/>
                  <a:pt x="1204" y="929"/>
                </a:cubicBezTo>
                <a:cubicBezTo>
                  <a:pt x="1219" y="957"/>
                  <a:pt x="1228" y="990"/>
                  <a:pt x="1228" y="1024"/>
                </a:cubicBezTo>
                <a:close/>
                <a:moveTo>
                  <a:pt x="1207" y="757"/>
                </a:moveTo>
                <a:cubicBezTo>
                  <a:pt x="1155" y="721"/>
                  <a:pt x="1092" y="700"/>
                  <a:pt x="1024" y="700"/>
                </a:cubicBezTo>
                <a:cubicBezTo>
                  <a:pt x="845" y="700"/>
                  <a:pt x="700" y="845"/>
                  <a:pt x="700" y="1024"/>
                </a:cubicBezTo>
                <a:cubicBezTo>
                  <a:pt x="700" y="1203"/>
                  <a:pt x="845" y="1348"/>
                  <a:pt x="1024" y="1348"/>
                </a:cubicBezTo>
                <a:cubicBezTo>
                  <a:pt x="1203" y="1348"/>
                  <a:pt x="1348" y="1203"/>
                  <a:pt x="1348" y="1024"/>
                </a:cubicBezTo>
                <a:cubicBezTo>
                  <a:pt x="1348" y="956"/>
                  <a:pt x="1327" y="893"/>
                  <a:pt x="1291" y="841"/>
                </a:cubicBezTo>
                <a:cubicBezTo>
                  <a:pt x="1463" y="670"/>
                  <a:pt x="1463" y="670"/>
                  <a:pt x="1463" y="670"/>
                </a:cubicBezTo>
                <a:cubicBezTo>
                  <a:pt x="1541" y="767"/>
                  <a:pt x="1588" y="890"/>
                  <a:pt x="1588" y="1024"/>
                </a:cubicBezTo>
                <a:cubicBezTo>
                  <a:pt x="1588" y="1335"/>
                  <a:pt x="1335" y="1588"/>
                  <a:pt x="1024" y="1588"/>
                </a:cubicBezTo>
                <a:cubicBezTo>
                  <a:pt x="713" y="1588"/>
                  <a:pt x="460" y="1335"/>
                  <a:pt x="460" y="1024"/>
                </a:cubicBezTo>
                <a:cubicBezTo>
                  <a:pt x="460" y="713"/>
                  <a:pt x="713" y="460"/>
                  <a:pt x="1024" y="460"/>
                </a:cubicBezTo>
                <a:cubicBezTo>
                  <a:pt x="1158" y="460"/>
                  <a:pt x="1281" y="507"/>
                  <a:pt x="1378" y="585"/>
                </a:cubicBezTo>
                <a:lnTo>
                  <a:pt x="1207" y="757"/>
                </a:lnTo>
                <a:close/>
                <a:moveTo>
                  <a:pt x="1663" y="1663"/>
                </a:moveTo>
                <a:cubicBezTo>
                  <a:pt x="1492" y="1834"/>
                  <a:pt x="1265" y="1928"/>
                  <a:pt x="1024" y="1928"/>
                </a:cubicBezTo>
                <a:cubicBezTo>
                  <a:pt x="783" y="1928"/>
                  <a:pt x="556" y="1834"/>
                  <a:pt x="385" y="1663"/>
                </a:cubicBezTo>
                <a:cubicBezTo>
                  <a:pt x="214" y="1492"/>
                  <a:pt x="120" y="1265"/>
                  <a:pt x="120" y="1024"/>
                </a:cubicBezTo>
                <a:cubicBezTo>
                  <a:pt x="120" y="783"/>
                  <a:pt x="214" y="556"/>
                  <a:pt x="385" y="385"/>
                </a:cubicBezTo>
                <a:cubicBezTo>
                  <a:pt x="556" y="214"/>
                  <a:pt x="783" y="120"/>
                  <a:pt x="1024" y="120"/>
                </a:cubicBezTo>
                <a:cubicBezTo>
                  <a:pt x="1182" y="120"/>
                  <a:pt x="1335" y="161"/>
                  <a:pt x="1471" y="238"/>
                </a:cubicBezTo>
                <a:cubicBezTo>
                  <a:pt x="1403" y="306"/>
                  <a:pt x="1403" y="306"/>
                  <a:pt x="1403" y="306"/>
                </a:cubicBezTo>
                <a:cubicBezTo>
                  <a:pt x="1392" y="317"/>
                  <a:pt x="1386" y="331"/>
                  <a:pt x="1385" y="346"/>
                </a:cubicBezTo>
                <a:cubicBezTo>
                  <a:pt x="1385" y="349"/>
                  <a:pt x="1385" y="351"/>
                  <a:pt x="1386" y="353"/>
                </a:cubicBezTo>
                <a:cubicBezTo>
                  <a:pt x="1394" y="449"/>
                  <a:pt x="1394" y="449"/>
                  <a:pt x="1394" y="449"/>
                </a:cubicBezTo>
                <a:cubicBezTo>
                  <a:pt x="1287" y="380"/>
                  <a:pt x="1160" y="340"/>
                  <a:pt x="1024" y="340"/>
                </a:cubicBezTo>
                <a:cubicBezTo>
                  <a:pt x="647" y="340"/>
                  <a:pt x="340" y="647"/>
                  <a:pt x="340" y="1024"/>
                </a:cubicBezTo>
                <a:cubicBezTo>
                  <a:pt x="340" y="1401"/>
                  <a:pt x="647" y="1708"/>
                  <a:pt x="1024" y="1708"/>
                </a:cubicBezTo>
                <a:cubicBezTo>
                  <a:pt x="1401" y="1708"/>
                  <a:pt x="1708" y="1401"/>
                  <a:pt x="1708" y="1024"/>
                </a:cubicBezTo>
                <a:cubicBezTo>
                  <a:pt x="1708" y="888"/>
                  <a:pt x="1668" y="761"/>
                  <a:pt x="1599" y="654"/>
                </a:cubicBezTo>
                <a:cubicBezTo>
                  <a:pt x="1695" y="662"/>
                  <a:pt x="1695" y="662"/>
                  <a:pt x="1695" y="662"/>
                </a:cubicBezTo>
                <a:cubicBezTo>
                  <a:pt x="1697" y="662"/>
                  <a:pt x="1698" y="663"/>
                  <a:pt x="1700" y="663"/>
                </a:cubicBezTo>
                <a:cubicBezTo>
                  <a:pt x="1700" y="663"/>
                  <a:pt x="1701" y="663"/>
                  <a:pt x="1701" y="663"/>
                </a:cubicBezTo>
                <a:cubicBezTo>
                  <a:pt x="1702" y="663"/>
                  <a:pt x="1702" y="662"/>
                  <a:pt x="1703" y="662"/>
                </a:cubicBezTo>
                <a:cubicBezTo>
                  <a:pt x="1705" y="662"/>
                  <a:pt x="1706" y="662"/>
                  <a:pt x="1707" y="662"/>
                </a:cubicBezTo>
                <a:cubicBezTo>
                  <a:pt x="1708" y="662"/>
                  <a:pt x="1709" y="662"/>
                  <a:pt x="1710" y="662"/>
                </a:cubicBezTo>
                <a:cubicBezTo>
                  <a:pt x="1711" y="662"/>
                  <a:pt x="1712" y="661"/>
                  <a:pt x="1713" y="661"/>
                </a:cubicBezTo>
                <a:cubicBezTo>
                  <a:pt x="1714" y="661"/>
                  <a:pt x="1715" y="661"/>
                  <a:pt x="1716" y="660"/>
                </a:cubicBezTo>
                <a:cubicBezTo>
                  <a:pt x="1717" y="660"/>
                  <a:pt x="1718" y="660"/>
                  <a:pt x="1719" y="659"/>
                </a:cubicBezTo>
                <a:cubicBezTo>
                  <a:pt x="1720" y="659"/>
                  <a:pt x="1721" y="659"/>
                  <a:pt x="1722" y="658"/>
                </a:cubicBezTo>
                <a:cubicBezTo>
                  <a:pt x="1723" y="658"/>
                  <a:pt x="1724" y="658"/>
                  <a:pt x="1725" y="657"/>
                </a:cubicBezTo>
                <a:cubicBezTo>
                  <a:pt x="1726" y="657"/>
                  <a:pt x="1727" y="656"/>
                  <a:pt x="1727" y="656"/>
                </a:cubicBezTo>
                <a:cubicBezTo>
                  <a:pt x="1728" y="655"/>
                  <a:pt x="1730" y="655"/>
                  <a:pt x="1731" y="654"/>
                </a:cubicBezTo>
                <a:cubicBezTo>
                  <a:pt x="1731" y="654"/>
                  <a:pt x="1732" y="653"/>
                  <a:pt x="1733" y="653"/>
                </a:cubicBezTo>
                <a:cubicBezTo>
                  <a:pt x="1734" y="652"/>
                  <a:pt x="1735" y="651"/>
                  <a:pt x="1736" y="650"/>
                </a:cubicBezTo>
                <a:cubicBezTo>
                  <a:pt x="1737" y="650"/>
                  <a:pt x="1737" y="650"/>
                  <a:pt x="1738" y="649"/>
                </a:cubicBezTo>
                <a:cubicBezTo>
                  <a:pt x="1739" y="648"/>
                  <a:pt x="1741" y="646"/>
                  <a:pt x="1742" y="645"/>
                </a:cubicBezTo>
                <a:cubicBezTo>
                  <a:pt x="1810" y="577"/>
                  <a:pt x="1810" y="577"/>
                  <a:pt x="1810" y="577"/>
                </a:cubicBezTo>
                <a:cubicBezTo>
                  <a:pt x="1887" y="713"/>
                  <a:pt x="1928" y="866"/>
                  <a:pt x="1928" y="1024"/>
                </a:cubicBezTo>
                <a:cubicBezTo>
                  <a:pt x="1928" y="1265"/>
                  <a:pt x="1834" y="1492"/>
                  <a:pt x="1663" y="1663"/>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53" name="Google Shape;153;p10"/>
          <p:cNvSpPr txBox="1"/>
          <p:nvPr/>
        </p:nvSpPr>
        <p:spPr>
          <a:xfrm>
            <a:off x="1119408" y="1157218"/>
            <a:ext cx="3833700" cy="634200"/>
          </a:xfrm>
          <a:prstGeom prst="rect">
            <a:avLst/>
          </a:prstGeom>
          <a:noFill/>
          <a:ln>
            <a:noFill/>
          </a:ln>
        </p:spPr>
        <p:txBody>
          <a:bodyPr anchorCtr="0" anchor="ctr" bIns="0" lIns="0" spcFirstLastPara="1" rIns="0" wrap="square" tIns="0">
            <a:spAutoFit/>
          </a:bodyPr>
          <a:lstStyle/>
          <a:p>
            <a:pPr indent="0" lvl="0" marL="0" marR="0" rtl="0" algn="l">
              <a:lnSpc>
                <a:spcPct val="130000"/>
              </a:lnSpc>
              <a:spcBef>
                <a:spcPts val="0"/>
              </a:spcBef>
              <a:spcAft>
                <a:spcPts val="0"/>
              </a:spcAft>
              <a:buClr>
                <a:schemeClr val="accent1"/>
              </a:buClr>
              <a:buSzPts val="1400"/>
              <a:buFont typeface="Noto Sans Symbols"/>
              <a:buNone/>
            </a:pPr>
            <a:r>
              <a:rPr b="1" i="0" lang="en-US" sz="1400" u="none" cap="none" strike="noStrike">
                <a:solidFill>
                  <a:schemeClr val="accent1"/>
                </a:solidFill>
                <a:latin typeface="Roboto"/>
                <a:ea typeface="Roboto"/>
                <a:cs typeface="Roboto"/>
                <a:sym typeface="Roboto"/>
              </a:rPr>
              <a:t>Objective #1</a:t>
            </a:r>
            <a:br>
              <a:rPr b="1" i="0" lang="en-US" sz="1400" u="none" cap="none" strike="noStrike">
                <a:solidFill>
                  <a:srgbClr val="A5A5A5"/>
                </a:solidFill>
                <a:latin typeface="Roboto"/>
                <a:ea typeface="Roboto"/>
                <a:cs typeface="Roboto"/>
                <a:sym typeface="Roboto"/>
              </a:rPr>
            </a:br>
            <a:r>
              <a:rPr lang="en-US" sz="1000">
                <a:solidFill>
                  <a:srgbClr val="5B5B5B"/>
                </a:solidFill>
                <a:latin typeface="Roboto"/>
                <a:ea typeface="Roboto"/>
                <a:cs typeface="Roboto"/>
                <a:sym typeface="Roboto"/>
              </a:rPr>
              <a:t>How much processing capacity should each organization</a:t>
            </a:r>
            <a:endParaRPr sz="1000">
              <a:solidFill>
                <a:srgbClr val="5B5B5B"/>
              </a:solidFill>
              <a:latin typeface="Roboto"/>
              <a:ea typeface="Roboto"/>
              <a:cs typeface="Roboto"/>
              <a:sym typeface="Roboto"/>
            </a:endParaRPr>
          </a:p>
          <a:p>
            <a:pPr indent="0" lvl="0" marL="0" marR="0" rtl="0" algn="l">
              <a:lnSpc>
                <a:spcPct val="130000"/>
              </a:lnSpc>
              <a:spcBef>
                <a:spcPts val="0"/>
              </a:spcBef>
              <a:spcAft>
                <a:spcPts val="0"/>
              </a:spcAft>
              <a:buClr>
                <a:schemeClr val="accent1"/>
              </a:buClr>
              <a:buSzPts val="1400"/>
              <a:buFont typeface="Noto Sans Symbols"/>
              <a:buNone/>
            </a:pPr>
            <a:r>
              <a:rPr lang="en-US" sz="1000">
                <a:solidFill>
                  <a:srgbClr val="5B5B5B"/>
                </a:solidFill>
                <a:latin typeface="Roboto"/>
                <a:ea typeface="Roboto"/>
                <a:cs typeface="Roboto"/>
                <a:sym typeface="Roboto"/>
              </a:rPr>
              <a:t>allocate for local training?</a:t>
            </a:r>
            <a:endParaRPr sz="1000">
              <a:solidFill>
                <a:srgbClr val="5B5B5B"/>
              </a:solidFill>
              <a:latin typeface="Roboto"/>
              <a:ea typeface="Roboto"/>
              <a:cs typeface="Roboto"/>
              <a:sym typeface="Roboto"/>
            </a:endParaRPr>
          </a:p>
        </p:txBody>
      </p:sp>
      <p:grpSp>
        <p:nvGrpSpPr>
          <p:cNvPr id="154" name="Google Shape;154;p10"/>
          <p:cNvGrpSpPr/>
          <p:nvPr/>
        </p:nvGrpSpPr>
        <p:grpSpPr>
          <a:xfrm>
            <a:off x="388620" y="1260199"/>
            <a:ext cx="474222" cy="474222"/>
            <a:chOff x="2133600" y="3181350"/>
            <a:chExt cx="1362075" cy="1362075"/>
          </a:xfrm>
        </p:grpSpPr>
        <p:sp>
          <p:nvSpPr>
            <p:cNvPr id="155" name="Google Shape;155;p10"/>
            <p:cNvSpPr/>
            <p:nvPr/>
          </p:nvSpPr>
          <p:spPr>
            <a:xfrm>
              <a:off x="2133600" y="3181350"/>
              <a:ext cx="1362075" cy="1362075"/>
            </a:xfrm>
            <a:custGeom>
              <a:rect b="b" l="l" r="r" t="t"/>
              <a:pathLst>
                <a:path extrusionOk="0" h="3432" w="3432">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5A5A5"/>
                </a:solidFill>
                <a:latin typeface="Roboto"/>
                <a:ea typeface="Roboto"/>
                <a:cs typeface="Roboto"/>
                <a:sym typeface="Roboto"/>
              </a:endParaRPr>
            </a:p>
          </p:txBody>
        </p:sp>
        <p:sp>
          <p:nvSpPr>
            <p:cNvPr id="156" name="Google Shape;156;p10"/>
            <p:cNvSpPr/>
            <p:nvPr/>
          </p:nvSpPr>
          <p:spPr>
            <a:xfrm>
              <a:off x="2492375" y="3625850"/>
              <a:ext cx="644525" cy="473075"/>
            </a:xfrm>
            <a:custGeom>
              <a:rect b="b" l="l" r="r" t="t"/>
              <a:pathLst>
                <a:path extrusionOk="0" h="1190" w="1626">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5A5A5"/>
                </a:solidFill>
                <a:latin typeface="Roboto"/>
                <a:ea typeface="Roboto"/>
                <a:cs typeface="Roboto"/>
                <a:sym typeface="Roboto"/>
              </a:endParaRPr>
            </a:p>
          </p:txBody>
        </p:sp>
      </p:grpSp>
      <p:sp>
        <p:nvSpPr>
          <p:cNvPr id="157" name="Google Shape;157;p10"/>
          <p:cNvSpPr txBox="1"/>
          <p:nvPr/>
        </p:nvSpPr>
        <p:spPr>
          <a:xfrm>
            <a:off x="1119408" y="2042975"/>
            <a:ext cx="3833700" cy="834300"/>
          </a:xfrm>
          <a:prstGeom prst="rect">
            <a:avLst/>
          </a:prstGeom>
          <a:noFill/>
          <a:ln>
            <a:noFill/>
          </a:ln>
        </p:spPr>
        <p:txBody>
          <a:bodyPr anchorCtr="0" anchor="ctr" bIns="0" lIns="0" spcFirstLastPara="1" rIns="0" wrap="square" tIns="0">
            <a:spAutoFit/>
          </a:bodyPr>
          <a:lstStyle/>
          <a:p>
            <a:pPr indent="0" lvl="0" marL="0" marR="0" rtl="0" algn="l">
              <a:lnSpc>
                <a:spcPct val="130000"/>
              </a:lnSpc>
              <a:spcBef>
                <a:spcPts val="0"/>
              </a:spcBef>
              <a:spcAft>
                <a:spcPts val="0"/>
              </a:spcAft>
              <a:buClr>
                <a:schemeClr val="accent2"/>
              </a:buClr>
              <a:buSzPts val="1400"/>
              <a:buFont typeface="Noto Sans Symbols"/>
              <a:buNone/>
            </a:pPr>
            <a:r>
              <a:rPr b="1" i="0" lang="en-US" sz="1400" u="none" cap="none" strike="noStrike">
                <a:solidFill>
                  <a:schemeClr val="accent2"/>
                </a:solidFill>
                <a:latin typeface="Roboto"/>
                <a:ea typeface="Roboto"/>
                <a:cs typeface="Roboto"/>
                <a:sym typeface="Roboto"/>
              </a:rPr>
              <a:t>Objective #2</a:t>
            </a:r>
            <a:br>
              <a:rPr b="1" i="0" lang="en-US" sz="1400" u="none" cap="none" strike="noStrike">
                <a:solidFill>
                  <a:srgbClr val="A5A5A5"/>
                </a:solidFill>
                <a:latin typeface="Roboto"/>
                <a:ea typeface="Roboto"/>
                <a:cs typeface="Roboto"/>
                <a:sym typeface="Roboto"/>
              </a:rPr>
            </a:br>
            <a:r>
              <a:rPr lang="en-US" sz="1000">
                <a:solidFill>
                  <a:srgbClr val="5B5B5B"/>
                </a:solidFill>
                <a:latin typeface="Roboto"/>
                <a:ea typeface="Roboto"/>
                <a:cs typeface="Roboto"/>
                <a:sym typeface="Roboto"/>
              </a:rPr>
              <a:t>How much should each organization</a:t>
            </a:r>
            <a:endParaRPr sz="1000">
              <a:solidFill>
                <a:srgbClr val="5B5B5B"/>
              </a:solidFill>
              <a:latin typeface="Roboto"/>
              <a:ea typeface="Roboto"/>
              <a:cs typeface="Roboto"/>
              <a:sym typeface="Roboto"/>
            </a:endParaRPr>
          </a:p>
          <a:p>
            <a:pPr indent="0" lvl="0" marL="0" marR="0" rtl="0" algn="l">
              <a:lnSpc>
                <a:spcPct val="130000"/>
              </a:lnSpc>
              <a:spcBef>
                <a:spcPts val="0"/>
              </a:spcBef>
              <a:spcAft>
                <a:spcPts val="0"/>
              </a:spcAft>
              <a:buNone/>
            </a:pPr>
            <a:r>
              <a:rPr lang="en-US" sz="1000">
                <a:solidFill>
                  <a:srgbClr val="5B5B5B"/>
                </a:solidFill>
                <a:latin typeface="Roboto"/>
                <a:ea typeface="Roboto"/>
                <a:cs typeface="Roboto"/>
                <a:sym typeface="Roboto"/>
              </a:rPr>
              <a:t>be compensated (by other organizations) for its local</a:t>
            </a:r>
            <a:endParaRPr sz="1000">
              <a:solidFill>
                <a:srgbClr val="5B5B5B"/>
              </a:solidFill>
              <a:latin typeface="Roboto"/>
              <a:ea typeface="Roboto"/>
              <a:cs typeface="Roboto"/>
              <a:sym typeface="Roboto"/>
            </a:endParaRPr>
          </a:p>
          <a:p>
            <a:pPr indent="0" lvl="0" marL="0" marR="0" rtl="0" algn="l">
              <a:lnSpc>
                <a:spcPct val="130000"/>
              </a:lnSpc>
              <a:spcBef>
                <a:spcPts val="0"/>
              </a:spcBef>
              <a:spcAft>
                <a:spcPts val="0"/>
              </a:spcAft>
              <a:buClr>
                <a:schemeClr val="accent2"/>
              </a:buClr>
              <a:buSzPts val="1400"/>
              <a:buFont typeface="Noto Sans Symbols"/>
              <a:buNone/>
            </a:pPr>
            <a:r>
              <a:rPr lang="en-US" sz="1000">
                <a:solidFill>
                  <a:srgbClr val="5B5B5B"/>
                </a:solidFill>
                <a:latin typeface="Roboto"/>
                <a:ea typeface="Roboto"/>
                <a:cs typeface="Roboto"/>
                <a:sym typeface="Roboto"/>
              </a:rPr>
              <a:t>training?</a:t>
            </a:r>
            <a:endParaRPr sz="1000">
              <a:solidFill>
                <a:srgbClr val="5B5B5B"/>
              </a:solidFill>
              <a:latin typeface="Roboto"/>
              <a:ea typeface="Roboto"/>
              <a:cs typeface="Roboto"/>
              <a:sym typeface="Roboto"/>
            </a:endParaRPr>
          </a:p>
        </p:txBody>
      </p:sp>
      <p:grpSp>
        <p:nvGrpSpPr>
          <p:cNvPr id="158" name="Google Shape;158;p10"/>
          <p:cNvGrpSpPr/>
          <p:nvPr/>
        </p:nvGrpSpPr>
        <p:grpSpPr>
          <a:xfrm>
            <a:off x="388620" y="2141338"/>
            <a:ext cx="474222" cy="474222"/>
            <a:chOff x="2133600" y="3181350"/>
            <a:chExt cx="1362075" cy="1362075"/>
          </a:xfrm>
        </p:grpSpPr>
        <p:sp>
          <p:nvSpPr>
            <p:cNvPr id="159" name="Google Shape;159;p10"/>
            <p:cNvSpPr/>
            <p:nvPr/>
          </p:nvSpPr>
          <p:spPr>
            <a:xfrm>
              <a:off x="2133600" y="3181350"/>
              <a:ext cx="1362075" cy="1362075"/>
            </a:xfrm>
            <a:custGeom>
              <a:rect b="b" l="l" r="r" t="t"/>
              <a:pathLst>
                <a:path extrusionOk="0" h="3432" w="3432">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5A5A5"/>
                </a:solidFill>
                <a:latin typeface="Roboto"/>
                <a:ea typeface="Roboto"/>
                <a:cs typeface="Roboto"/>
                <a:sym typeface="Roboto"/>
              </a:endParaRPr>
            </a:p>
          </p:txBody>
        </p:sp>
        <p:sp>
          <p:nvSpPr>
            <p:cNvPr id="160" name="Google Shape;160;p10"/>
            <p:cNvSpPr/>
            <p:nvPr/>
          </p:nvSpPr>
          <p:spPr>
            <a:xfrm>
              <a:off x="2492375" y="3625850"/>
              <a:ext cx="644525" cy="473075"/>
            </a:xfrm>
            <a:custGeom>
              <a:rect b="b" l="l" r="r" t="t"/>
              <a:pathLst>
                <a:path extrusionOk="0" h="1190" w="1626">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5A5A5"/>
                </a:solidFill>
                <a:latin typeface="Roboto"/>
                <a:ea typeface="Roboto"/>
                <a:cs typeface="Roboto"/>
                <a:sym typeface="Roboto"/>
              </a:endParaRPr>
            </a:p>
          </p:txBody>
        </p:sp>
      </p:grpSp>
      <p:sp>
        <p:nvSpPr>
          <p:cNvPr id="161" name="Google Shape;161;p10"/>
          <p:cNvSpPr txBox="1"/>
          <p:nvPr/>
        </p:nvSpPr>
        <p:spPr>
          <a:xfrm>
            <a:off x="1119408" y="2928732"/>
            <a:ext cx="3833700" cy="634200"/>
          </a:xfrm>
          <a:prstGeom prst="rect">
            <a:avLst/>
          </a:prstGeom>
          <a:noFill/>
          <a:ln>
            <a:noFill/>
          </a:ln>
        </p:spPr>
        <p:txBody>
          <a:bodyPr anchorCtr="0" anchor="ctr" bIns="0" lIns="0" spcFirstLastPara="1" rIns="0" wrap="square" tIns="0">
            <a:spAutoFit/>
          </a:bodyPr>
          <a:lstStyle/>
          <a:p>
            <a:pPr indent="0" lvl="0" marL="0" marR="0" rtl="0" algn="l">
              <a:lnSpc>
                <a:spcPct val="130000"/>
              </a:lnSpc>
              <a:spcBef>
                <a:spcPts val="0"/>
              </a:spcBef>
              <a:spcAft>
                <a:spcPts val="0"/>
              </a:spcAft>
              <a:buClr>
                <a:schemeClr val="accent3"/>
              </a:buClr>
              <a:buSzPts val="1400"/>
              <a:buFont typeface="Noto Sans Symbols"/>
              <a:buNone/>
            </a:pPr>
            <a:r>
              <a:rPr b="1" i="0" lang="en-US" sz="1400" u="none" cap="none" strike="noStrike">
                <a:solidFill>
                  <a:schemeClr val="accent3"/>
                </a:solidFill>
                <a:latin typeface="Roboto"/>
                <a:ea typeface="Roboto"/>
                <a:cs typeface="Roboto"/>
                <a:sym typeface="Roboto"/>
              </a:rPr>
              <a:t>Objective #3</a:t>
            </a:r>
            <a:br>
              <a:rPr b="1" i="0" lang="en-US" sz="1400" u="none" cap="none" strike="noStrike">
                <a:solidFill>
                  <a:srgbClr val="A5A5A5"/>
                </a:solidFill>
                <a:latin typeface="Roboto"/>
                <a:ea typeface="Roboto"/>
                <a:cs typeface="Roboto"/>
                <a:sym typeface="Roboto"/>
              </a:rPr>
            </a:br>
            <a:r>
              <a:rPr lang="en-US" sz="1000">
                <a:solidFill>
                  <a:srgbClr val="5B5B5B"/>
                </a:solidFill>
                <a:latin typeface="Roboto"/>
                <a:ea typeface="Roboto"/>
                <a:cs typeface="Roboto"/>
                <a:sym typeface="Roboto"/>
              </a:rPr>
              <a:t>a distributed algorithm that enables the organizations</a:t>
            </a:r>
            <a:endParaRPr sz="1000">
              <a:solidFill>
                <a:srgbClr val="5B5B5B"/>
              </a:solidFill>
              <a:latin typeface="Roboto"/>
              <a:ea typeface="Roboto"/>
              <a:cs typeface="Roboto"/>
              <a:sym typeface="Roboto"/>
            </a:endParaRPr>
          </a:p>
          <a:p>
            <a:pPr indent="0" lvl="0" marL="0" marR="0" rtl="0" algn="l">
              <a:lnSpc>
                <a:spcPct val="130000"/>
              </a:lnSpc>
              <a:spcBef>
                <a:spcPts val="0"/>
              </a:spcBef>
              <a:spcAft>
                <a:spcPts val="0"/>
              </a:spcAft>
              <a:buClr>
                <a:schemeClr val="accent3"/>
              </a:buClr>
              <a:buSzPts val="1400"/>
              <a:buFont typeface="Noto Sans Symbols"/>
              <a:buNone/>
            </a:pPr>
            <a:r>
              <a:rPr lang="en-US" sz="1000">
                <a:solidFill>
                  <a:srgbClr val="5B5B5B"/>
                </a:solidFill>
                <a:latin typeface="Roboto"/>
                <a:ea typeface="Roboto"/>
                <a:cs typeface="Roboto"/>
                <a:sym typeface="Roboto"/>
              </a:rPr>
              <a:t>to maximize the social welfare in a decentralized manner.</a:t>
            </a:r>
            <a:endParaRPr sz="1000">
              <a:solidFill>
                <a:srgbClr val="5B5B5B"/>
              </a:solidFill>
              <a:latin typeface="Roboto"/>
              <a:ea typeface="Roboto"/>
              <a:cs typeface="Roboto"/>
              <a:sym typeface="Roboto"/>
            </a:endParaRPr>
          </a:p>
        </p:txBody>
      </p:sp>
      <p:grpSp>
        <p:nvGrpSpPr>
          <p:cNvPr id="162" name="Google Shape;162;p10"/>
          <p:cNvGrpSpPr/>
          <p:nvPr/>
        </p:nvGrpSpPr>
        <p:grpSpPr>
          <a:xfrm>
            <a:off x="388620" y="3033095"/>
            <a:ext cx="474222" cy="474222"/>
            <a:chOff x="2133600" y="3181350"/>
            <a:chExt cx="1362075" cy="1362075"/>
          </a:xfrm>
        </p:grpSpPr>
        <p:sp>
          <p:nvSpPr>
            <p:cNvPr id="163" name="Google Shape;163;p10"/>
            <p:cNvSpPr/>
            <p:nvPr/>
          </p:nvSpPr>
          <p:spPr>
            <a:xfrm>
              <a:off x="2133600" y="3181350"/>
              <a:ext cx="1362075" cy="1362075"/>
            </a:xfrm>
            <a:custGeom>
              <a:rect b="b" l="l" r="r" t="t"/>
              <a:pathLst>
                <a:path extrusionOk="0" h="3432" w="3432">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5A5A5"/>
                </a:solidFill>
                <a:latin typeface="Roboto"/>
                <a:ea typeface="Roboto"/>
                <a:cs typeface="Roboto"/>
                <a:sym typeface="Roboto"/>
              </a:endParaRPr>
            </a:p>
          </p:txBody>
        </p:sp>
        <p:sp>
          <p:nvSpPr>
            <p:cNvPr id="164" name="Google Shape;164;p10"/>
            <p:cNvSpPr/>
            <p:nvPr/>
          </p:nvSpPr>
          <p:spPr>
            <a:xfrm>
              <a:off x="2492375" y="3625850"/>
              <a:ext cx="644525" cy="473075"/>
            </a:xfrm>
            <a:custGeom>
              <a:rect b="b" l="l" r="r" t="t"/>
              <a:pathLst>
                <a:path extrusionOk="0" h="1190" w="1626">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5A5A5"/>
                </a:solidFill>
                <a:latin typeface="Roboto"/>
                <a:ea typeface="Roboto"/>
                <a:cs typeface="Roboto"/>
                <a:sym typeface="Roboto"/>
              </a:endParaRPr>
            </a:p>
          </p:txBody>
        </p:sp>
      </p:grpSp>
      <p:sp>
        <p:nvSpPr>
          <p:cNvPr id="165" name="Google Shape;165;p10"/>
          <p:cNvSpPr txBox="1"/>
          <p:nvPr/>
        </p:nvSpPr>
        <p:spPr>
          <a:xfrm>
            <a:off x="1119408" y="3814490"/>
            <a:ext cx="3833700" cy="834300"/>
          </a:xfrm>
          <a:prstGeom prst="rect">
            <a:avLst/>
          </a:prstGeom>
          <a:noFill/>
          <a:ln>
            <a:noFill/>
          </a:ln>
        </p:spPr>
        <p:txBody>
          <a:bodyPr anchorCtr="0" anchor="ctr" bIns="0" lIns="0" spcFirstLastPara="1" rIns="0" wrap="square" tIns="0">
            <a:spAutoFit/>
          </a:bodyPr>
          <a:lstStyle/>
          <a:p>
            <a:pPr indent="0" lvl="0" marL="0" marR="0" rtl="0" algn="l">
              <a:lnSpc>
                <a:spcPct val="130000"/>
              </a:lnSpc>
              <a:spcBef>
                <a:spcPts val="0"/>
              </a:spcBef>
              <a:spcAft>
                <a:spcPts val="0"/>
              </a:spcAft>
              <a:buClr>
                <a:schemeClr val="accent4"/>
              </a:buClr>
              <a:buSzPts val="1400"/>
              <a:buFont typeface="Noto Sans Symbols"/>
              <a:buNone/>
            </a:pPr>
            <a:r>
              <a:rPr b="1" i="0" lang="en-US" sz="1400" u="none" cap="none" strike="noStrike">
                <a:solidFill>
                  <a:schemeClr val="accent4"/>
                </a:solidFill>
                <a:latin typeface="Roboto"/>
                <a:ea typeface="Roboto"/>
                <a:cs typeface="Roboto"/>
                <a:sym typeface="Roboto"/>
              </a:rPr>
              <a:t>Objective #4</a:t>
            </a:r>
            <a:br>
              <a:rPr b="1" i="0" lang="en-US" sz="1400" u="none" cap="none" strike="noStrike">
                <a:solidFill>
                  <a:srgbClr val="A5A5A5"/>
                </a:solidFill>
                <a:latin typeface="Roboto"/>
                <a:ea typeface="Roboto"/>
                <a:cs typeface="Roboto"/>
                <a:sym typeface="Roboto"/>
              </a:rPr>
            </a:br>
            <a:r>
              <a:rPr lang="en-US" sz="1000">
                <a:solidFill>
                  <a:srgbClr val="5B5B5B"/>
                </a:solidFill>
                <a:latin typeface="Roboto"/>
                <a:ea typeface="Roboto"/>
                <a:cs typeface="Roboto"/>
                <a:sym typeface="Roboto"/>
              </a:rPr>
              <a:t>a distributed algorithm that enables the organizations to achieve the NE of the game without knowing the private information of each</a:t>
            </a:r>
            <a:endParaRPr sz="1000">
              <a:solidFill>
                <a:srgbClr val="5B5B5B"/>
              </a:solidFill>
              <a:latin typeface="Roboto"/>
              <a:ea typeface="Roboto"/>
              <a:cs typeface="Roboto"/>
              <a:sym typeface="Roboto"/>
            </a:endParaRPr>
          </a:p>
          <a:p>
            <a:pPr indent="0" lvl="0" marL="0" marR="0" rtl="0" algn="l">
              <a:lnSpc>
                <a:spcPct val="130000"/>
              </a:lnSpc>
              <a:spcBef>
                <a:spcPts val="0"/>
              </a:spcBef>
              <a:spcAft>
                <a:spcPts val="0"/>
              </a:spcAft>
              <a:buClr>
                <a:schemeClr val="accent4"/>
              </a:buClr>
              <a:buSzPts val="1400"/>
              <a:buFont typeface="Noto Sans Symbols"/>
              <a:buNone/>
            </a:pPr>
            <a:r>
              <a:rPr lang="en-US" sz="1000">
                <a:solidFill>
                  <a:srgbClr val="5B5B5B"/>
                </a:solidFill>
                <a:latin typeface="Roboto"/>
                <a:ea typeface="Roboto"/>
                <a:cs typeface="Roboto"/>
                <a:sym typeface="Roboto"/>
              </a:rPr>
              <a:t>other.</a:t>
            </a:r>
            <a:endParaRPr sz="1000">
              <a:solidFill>
                <a:srgbClr val="5B5B5B"/>
              </a:solidFill>
              <a:latin typeface="Roboto"/>
              <a:ea typeface="Roboto"/>
              <a:cs typeface="Roboto"/>
              <a:sym typeface="Roboto"/>
            </a:endParaRPr>
          </a:p>
        </p:txBody>
      </p:sp>
      <p:grpSp>
        <p:nvGrpSpPr>
          <p:cNvPr id="166" name="Google Shape;166;p10"/>
          <p:cNvGrpSpPr/>
          <p:nvPr/>
        </p:nvGrpSpPr>
        <p:grpSpPr>
          <a:xfrm>
            <a:off x="388620" y="3914665"/>
            <a:ext cx="474222" cy="474222"/>
            <a:chOff x="2133600" y="3181350"/>
            <a:chExt cx="1362075" cy="1362075"/>
          </a:xfrm>
        </p:grpSpPr>
        <p:sp>
          <p:nvSpPr>
            <p:cNvPr id="167" name="Google Shape;167;p10"/>
            <p:cNvSpPr/>
            <p:nvPr/>
          </p:nvSpPr>
          <p:spPr>
            <a:xfrm>
              <a:off x="2133600" y="3181350"/>
              <a:ext cx="1362075" cy="1362075"/>
            </a:xfrm>
            <a:custGeom>
              <a:rect b="b" l="l" r="r" t="t"/>
              <a:pathLst>
                <a:path extrusionOk="0" h="3432" w="3432">
                  <a:moveTo>
                    <a:pt x="1715" y="225"/>
                  </a:moveTo>
                  <a:lnTo>
                    <a:pt x="1618" y="228"/>
                  </a:lnTo>
                  <a:lnTo>
                    <a:pt x="1522" y="237"/>
                  </a:lnTo>
                  <a:lnTo>
                    <a:pt x="1428" y="253"/>
                  </a:lnTo>
                  <a:lnTo>
                    <a:pt x="1335" y="275"/>
                  </a:lnTo>
                  <a:lnTo>
                    <a:pt x="1245" y="302"/>
                  </a:lnTo>
                  <a:lnTo>
                    <a:pt x="1158" y="334"/>
                  </a:lnTo>
                  <a:lnTo>
                    <a:pt x="1073" y="371"/>
                  </a:lnTo>
                  <a:lnTo>
                    <a:pt x="991" y="414"/>
                  </a:lnTo>
                  <a:lnTo>
                    <a:pt x="912" y="461"/>
                  </a:lnTo>
                  <a:lnTo>
                    <a:pt x="836" y="513"/>
                  </a:lnTo>
                  <a:lnTo>
                    <a:pt x="763" y="570"/>
                  </a:lnTo>
                  <a:lnTo>
                    <a:pt x="695" y="630"/>
                  </a:lnTo>
                  <a:lnTo>
                    <a:pt x="630" y="695"/>
                  </a:lnTo>
                  <a:lnTo>
                    <a:pt x="570" y="763"/>
                  </a:lnTo>
                  <a:lnTo>
                    <a:pt x="513" y="836"/>
                  </a:lnTo>
                  <a:lnTo>
                    <a:pt x="461" y="912"/>
                  </a:lnTo>
                  <a:lnTo>
                    <a:pt x="414" y="991"/>
                  </a:lnTo>
                  <a:lnTo>
                    <a:pt x="371" y="1073"/>
                  </a:lnTo>
                  <a:lnTo>
                    <a:pt x="334" y="1158"/>
                  </a:lnTo>
                  <a:lnTo>
                    <a:pt x="302" y="1245"/>
                  </a:lnTo>
                  <a:lnTo>
                    <a:pt x="275" y="1335"/>
                  </a:lnTo>
                  <a:lnTo>
                    <a:pt x="253" y="1428"/>
                  </a:lnTo>
                  <a:lnTo>
                    <a:pt x="237" y="1522"/>
                  </a:lnTo>
                  <a:lnTo>
                    <a:pt x="228" y="1618"/>
                  </a:lnTo>
                  <a:lnTo>
                    <a:pt x="225" y="1716"/>
                  </a:lnTo>
                  <a:lnTo>
                    <a:pt x="228" y="1814"/>
                  </a:lnTo>
                  <a:lnTo>
                    <a:pt x="237" y="1910"/>
                  </a:lnTo>
                  <a:lnTo>
                    <a:pt x="253" y="2004"/>
                  </a:lnTo>
                  <a:lnTo>
                    <a:pt x="275" y="2097"/>
                  </a:lnTo>
                  <a:lnTo>
                    <a:pt x="302" y="2187"/>
                  </a:lnTo>
                  <a:lnTo>
                    <a:pt x="334" y="2274"/>
                  </a:lnTo>
                  <a:lnTo>
                    <a:pt x="371" y="2359"/>
                  </a:lnTo>
                  <a:lnTo>
                    <a:pt x="414" y="2441"/>
                  </a:lnTo>
                  <a:lnTo>
                    <a:pt x="461" y="2520"/>
                  </a:lnTo>
                  <a:lnTo>
                    <a:pt x="513" y="2596"/>
                  </a:lnTo>
                  <a:lnTo>
                    <a:pt x="570" y="2669"/>
                  </a:lnTo>
                  <a:lnTo>
                    <a:pt x="630" y="2737"/>
                  </a:lnTo>
                  <a:lnTo>
                    <a:pt x="695" y="2802"/>
                  </a:lnTo>
                  <a:lnTo>
                    <a:pt x="763" y="2862"/>
                  </a:lnTo>
                  <a:lnTo>
                    <a:pt x="836" y="2919"/>
                  </a:lnTo>
                  <a:lnTo>
                    <a:pt x="912" y="2971"/>
                  </a:lnTo>
                  <a:lnTo>
                    <a:pt x="991" y="3018"/>
                  </a:lnTo>
                  <a:lnTo>
                    <a:pt x="1073" y="3061"/>
                  </a:lnTo>
                  <a:lnTo>
                    <a:pt x="1158" y="3098"/>
                  </a:lnTo>
                  <a:lnTo>
                    <a:pt x="1245" y="3130"/>
                  </a:lnTo>
                  <a:lnTo>
                    <a:pt x="1335" y="3157"/>
                  </a:lnTo>
                  <a:lnTo>
                    <a:pt x="1428" y="3179"/>
                  </a:lnTo>
                  <a:lnTo>
                    <a:pt x="1522" y="3195"/>
                  </a:lnTo>
                  <a:lnTo>
                    <a:pt x="1618" y="3204"/>
                  </a:lnTo>
                  <a:lnTo>
                    <a:pt x="1715" y="3207"/>
                  </a:lnTo>
                  <a:lnTo>
                    <a:pt x="1814" y="3204"/>
                  </a:lnTo>
                  <a:lnTo>
                    <a:pt x="1910" y="3195"/>
                  </a:lnTo>
                  <a:lnTo>
                    <a:pt x="2004" y="3179"/>
                  </a:lnTo>
                  <a:lnTo>
                    <a:pt x="2097" y="3157"/>
                  </a:lnTo>
                  <a:lnTo>
                    <a:pt x="2187" y="3130"/>
                  </a:lnTo>
                  <a:lnTo>
                    <a:pt x="2274" y="3098"/>
                  </a:lnTo>
                  <a:lnTo>
                    <a:pt x="2359" y="3061"/>
                  </a:lnTo>
                  <a:lnTo>
                    <a:pt x="2441" y="3018"/>
                  </a:lnTo>
                  <a:lnTo>
                    <a:pt x="2520" y="2971"/>
                  </a:lnTo>
                  <a:lnTo>
                    <a:pt x="2596" y="2919"/>
                  </a:lnTo>
                  <a:lnTo>
                    <a:pt x="2669" y="2862"/>
                  </a:lnTo>
                  <a:lnTo>
                    <a:pt x="2737" y="2802"/>
                  </a:lnTo>
                  <a:lnTo>
                    <a:pt x="2802" y="2737"/>
                  </a:lnTo>
                  <a:lnTo>
                    <a:pt x="2862" y="2669"/>
                  </a:lnTo>
                  <a:lnTo>
                    <a:pt x="2919" y="2596"/>
                  </a:lnTo>
                  <a:lnTo>
                    <a:pt x="2971" y="2520"/>
                  </a:lnTo>
                  <a:lnTo>
                    <a:pt x="3018" y="2441"/>
                  </a:lnTo>
                  <a:lnTo>
                    <a:pt x="3061" y="2359"/>
                  </a:lnTo>
                  <a:lnTo>
                    <a:pt x="3098" y="2274"/>
                  </a:lnTo>
                  <a:lnTo>
                    <a:pt x="3130" y="2187"/>
                  </a:lnTo>
                  <a:lnTo>
                    <a:pt x="3157" y="2097"/>
                  </a:lnTo>
                  <a:lnTo>
                    <a:pt x="3179" y="2004"/>
                  </a:lnTo>
                  <a:lnTo>
                    <a:pt x="3195" y="1910"/>
                  </a:lnTo>
                  <a:lnTo>
                    <a:pt x="3204" y="1814"/>
                  </a:lnTo>
                  <a:lnTo>
                    <a:pt x="3207" y="1716"/>
                  </a:lnTo>
                  <a:lnTo>
                    <a:pt x="3204" y="1618"/>
                  </a:lnTo>
                  <a:lnTo>
                    <a:pt x="3195" y="1522"/>
                  </a:lnTo>
                  <a:lnTo>
                    <a:pt x="3179" y="1428"/>
                  </a:lnTo>
                  <a:lnTo>
                    <a:pt x="3157" y="1335"/>
                  </a:lnTo>
                  <a:lnTo>
                    <a:pt x="3130" y="1245"/>
                  </a:lnTo>
                  <a:lnTo>
                    <a:pt x="3098" y="1158"/>
                  </a:lnTo>
                  <a:lnTo>
                    <a:pt x="3061" y="1073"/>
                  </a:lnTo>
                  <a:lnTo>
                    <a:pt x="3018" y="991"/>
                  </a:lnTo>
                  <a:lnTo>
                    <a:pt x="2971" y="912"/>
                  </a:lnTo>
                  <a:lnTo>
                    <a:pt x="2919" y="836"/>
                  </a:lnTo>
                  <a:lnTo>
                    <a:pt x="2862" y="763"/>
                  </a:lnTo>
                  <a:lnTo>
                    <a:pt x="2802" y="695"/>
                  </a:lnTo>
                  <a:lnTo>
                    <a:pt x="2737" y="630"/>
                  </a:lnTo>
                  <a:lnTo>
                    <a:pt x="2669" y="570"/>
                  </a:lnTo>
                  <a:lnTo>
                    <a:pt x="2596" y="513"/>
                  </a:lnTo>
                  <a:lnTo>
                    <a:pt x="2520" y="461"/>
                  </a:lnTo>
                  <a:lnTo>
                    <a:pt x="2441" y="414"/>
                  </a:lnTo>
                  <a:lnTo>
                    <a:pt x="2359" y="371"/>
                  </a:lnTo>
                  <a:lnTo>
                    <a:pt x="2274" y="334"/>
                  </a:lnTo>
                  <a:lnTo>
                    <a:pt x="2187" y="302"/>
                  </a:lnTo>
                  <a:lnTo>
                    <a:pt x="2097" y="275"/>
                  </a:lnTo>
                  <a:lnTo>
                    <a:pt x="2004" y="253"/>
                  </a:lnTo>
                  <a:lnTo>
                    <a:pt x="1910" y="237"/>
                  </a:lnTo>
                  <a:lnTo>
                    <a:pt x="1814" y="228"/>
                  </a:lnTo>
                  <a:lnTo>
                    <a:pt x="1715" y="225"/>
                  </a:lnTo>
                  <a:close/>
                  <a:moveTo>
                    <a:pt x="1715" y="0"/>
                  </a:moveTo>
                  <a:lnTo>
                    <a:pt x="1820" y="3"/>
                  </a:lnTo>
                  <a:lnTo>
                    <a:pt x="1923" y="12"/>
                  </a:lnTo>
                  <a:lnTo>
                    <a:pt x="2024" y="28"/>
                  </a:lnTo>
                  <a:lnTo>
                    <a:pt x="2123" y="49"/>
                  </a:lnTo>
                  <a:lnTo>
                    <a:pt x="2219" y="76"/>
                  </a:lnTo>
                  <a:lnTo>
                    <a:pt x="2314" y="107"/>
                  </a:lnTo>
                  <a:lnTo>
                    <a:pt x="2406" y="145"/>
                  </a:lnTo>
                  <a:lnTo>
                    <a:pt x="2495" y="187"/>
                  </a:lnTo>
                  <a:lnTo>
                    <a:pt x="2581" y="235"/>
                  </a:lnTo>
                  <a:lnTo>
                    <a:pt x="2664" y="287"/>
                  </a:lnTo>
                  <a:lnTo>
                    <a:pt x="2745" y="343"/>
                  </a:lnTo>
                  <a:lnTo>
                    <a:pt x="2820" y="405"/>
                  </a:lnTo>
                  <a:lnTo>
                    <a:pt x="2894" y="469"/>
                  </a:lnTo>
                  <a:lnTo>
                    <a:pt x="2963" y="538"/>
                  </a:lnTo>
                  <a:lnTo>
                    <a:pt x="3027" y="612"/>
                  </a:lnTo>
                  <a:lnTo>
                    <a:pt x="3089" y="687"/>
                  </a:lnTo>
                  <a:lnTo>
                    <a:pt x="3145" y="768"/>
                  </a:lnTo>
                  <a:lnTo>
                    <a:pt x="3197" y="851"/>
                  </a:lnTo>
                  <a:lnTo>
                    <a:pt x="3245" y="937"/>
                  </a:lnTo>
                  <a:lnTo>
                    <a:pt x="3287" y="1026"/>
                  </a:lnTo>
                  <a:lnTo>
                    <a:pt x="3325" y="1118"/>
                  </a:lnTo>
                  <a:lnTo>
                    <a:pt x="3356" y="1213"/>
                  </a:lnTo>
                  <a:lnTo>
                    <a:pt x="3383" y="1309"/>
                  </a:lnTo>
                  <a:lnTo>
                    <a:pt x="3404" y="1408"/>
                  </a:lnTo>
                  <a:lnTo>
                    <a:pt x="3420" y="1509"/>
                  </a:lnTo>
                  <a:lnTo>
                    <a:pt x="3429" y="1612"/>
                  </a:lnTo>
                  <a:lnTo>
                    <a:pt x="3432" y="1716"/>
                  </a:lnTo>
                  <a:lnTo>
                    <a:pt x="3429" y="1820"/>
                  </a:lnTo>
                  <a:lnTo>
                    <a:pt x="3420" y="1923"/>
                  </a:lnTo>
                  <a:lnTo>
                    <a:pt x="3404" y="2024"/>
                  </a:lnTo>
                  <a:lnTo>
                    <a:pt x="3383" y="2123"/>
                  </a:lnTo>
                  <a:lnTo>
                    <a:pt x="3356" y="2219"/>
                  </a:lnTo>
                  <a:lnTo>
                    <a:pt x="3325" y="2314"/>
                  </a:lnTo>
                  <a:lnTo>
                    <a:pt x="3287" y="2406"/>
                  </a:lnTo>
                  <a:lnTo>
                    <a:pt x="3245" y="2495"/>
                  </a:lnTo>
                  <a:lnTo>
                    <a:pt x="3197" y="2581"/>
                  </a:lnTo>
                  <a:lnTo>
                    <a:pt x="3145" y="2664"/>
                  </a:lnTo>
                  <a:lnTo>
                    <a:pt x="3089" y="2745"/>
                  </a:lnTo>
                  <a:lnTo>
                    <a:pt x="3027" y="2820"/>
                  </a:lnTo>
                  <a:lnTo>
                    <a:pt x="2963" y="2894"/>
                  </a:lnTo>
                  <a:lnTo>
                    <a:pt x="2894" y="2963"/>
                  </a:lnTo>
                  <a:lnTo>
                    <a:pt x="2820" y="3027"/>
                  </a:lnTo>
                  <a:lnTo>
                    <a:pt x="2745" y="3089"/>
                  </a:lnTo>
                  <a:lnTo>
                    <a:pt x="2664" y="3145"/>
                  </a:lnTo>
                  <a:lnTo>
                    <a:pt x="2581" y="3197"/>
                  </a:lnTo>
                  <a:lnTo>
                    <a:pt x="2495" y="3245"/>
                  </a:lnTo>
                  <a:lnTo>
                    <a:pt x="2406" y="3287"/>
                  </a:lnTo>
                  <a:lnTo>
                    <a:pt x="2314" y="3325"/>
                  </a:lnTo>
                  <a:lnTo>
                    <a:pt x="2219" y="3356"/>
                  </a:lnTo>
                  <a:lnTo>
                    <a:pt x="2123" y="3383"/>
                  </a:lnTo>
                  <a:lnTo>
                    <a:pt x="2024" y="3404"/>
                  </a:lnTo>
                  <a:lnTo>
                    <a:pt x="1923" y="3420"/>
                  </a:lnTo>
                  <a:lnTo>
                    <a:pt x="1820" y="3429"/>
                  </a:lnTo>
                  <a:lnTo>
                    <a:pt x="1715" y="3432"/>
                  </a:lnTo>
                  <a:lnTo>
                    <a:pt x="1612" y="3429"/>
                  </a:lnTo>
                  <a:lnTo>
                    <a:pt x="1509" y="3420"/>
                  </a:lnTo>
                  <a:lnTo>
                    <a:pt x="1408" y="3404"/>
                  </a:lnTo>
                  <a:lnTo>
                    <a:pt x="1309" y="3383"/>
                  </a:lnTo>
                  <a:lnTo>
                    <a:pt x="1213" y="3356"/>
                  </a:lnTo>
                  <a:lnTo>
                    <a:pt x="1118" y="3325"/>
                  </a:lnTo>
                  <a:lnTo>
                    <a:pt x="1025" y="3287"/>
                  </a:lnTo>
                  <a:lnTo>
                    <a:pt x="937" y="3245"/>
                  </a:lnTo>
                  <a:lnTo>
                    <a:pt x="851" y="3197"/>
                  </a:lnTo>
                  <a:lnTo>
                    <a:pt x="768" y="3145"/>
                  </a:lnTo>
                  <a:lnTo>
                    <a:pt x="687" y="3089"/>
                  </a:lnTo>
                  <a:lnTo>
                    <a:pt x="610" y="3027"/>
                  </a:lnTo>
                  <a:lnTo>
                    <a:pt x="538" y="2963"/>
                  </a:lnTo>
                  <a:lnTo>
                    <a:pt x="469" y="2894"/>
                  </a:lnTo>
                  <a:lnTo>
                    <a:pt x="405" y="2820"/>
                  </a:lnTo>
                  <a:lnTo>
                    <a:pt x="343" y="2745"/>
                  </a:lnTo>
                  <a:lnTo>
                    <a:pt x="287" y="2664"/>
                  </a:lnTo>
                  <a:lnTo>
                    <a:pt x="235" y="2581"/>
                  </a:lnTo>
                  <a:lnTo>
                    <a:pt x="187" y="2495"/>
                  </a:lnTo>
                  <a:lnTo>
                    <a:pt x="145" y="2406"/>
                  </a:lnTo>
                  <a:lnTo>
                    <a:pt x="107" y="2314"/>
                  </a:lnTo>
                  <a:lnTo>
                    <a:pt x="76" y="2219"/>
                  </a:lnTo>
                  <a:lnTo>
                    <a:pt x="49" y="2123"/>
                  </a:lnTo>
                  <a:lnTo>
                    <a:pt x="28" y="2024"/>
                  </a:lnTo>
                  <a:lnTo>
                    <a:pt x="12" y="1923"/>
                  </a:lnTo>
                  <a:lnTo>
                    <a:pt x="3" y="1820"/>
                  </a:lnTo>
                  <a:lnTo>
                    <a:pt x="0" y="1716"/>
                  </a:lnTo>
                  <a:lnTo>
                    <a:pt x="3" y="1612"/>
                  </a:lnTo>
                  <a:lnTo>
                    <a:pt x="12" y="1509"/>
                  </a:lnTo>
                  <a:lnTo>
                    <a:pt x="28" y="1408"/>
                  </a:lnTo>
                  <a:lnTo>
                    <a:pt x="49" y="1309"/>
                  </a:lnTo>
                  <a:lnTo>
                    <a:pt x="76" y="1213"/>
                  </a:lnTo>
                  <a:lnTo>
                    <a:pt x="107" y="1118"/>
                  </a:lnTo>
                  <a:lnTo>
                    <a:pt x="145" y="1026"/>
                  </a:lnTo>
                  <a:lnTo>
                    <a:pt x="187" y="937"/>
                  </a:lnTo>
                  <a:lnTo>
                    <a:pt x="235" y="851"/>
                  </a:lnTo>
                  <a:lnTo>
                    <a:pt x="287" y="768"/>
                  </a:lnTo>
                  <a:lnTo>
                    <a:pt x="343" y="687"/>
                  </a:lnTo>
                  <a:lnTo>
                    <a:pt x="405" y="612"/>
                  </a:lnTo>
                  <a:lnTo>
                    <a:pt x="469" y="538"/>
                  </a:lnTo>
                  <a:lnTo>
                    <a:pt x="538" y="469"/>
                  </a:lnTo>
                  <a:lnTo>
                    <a:pt x="610" y="405"/>
                  </a:lnTo>
                  <a:lnTo>
                    <a:pt x="687" y="343"/>
                  </a:lnTo>
                  <a:lnTo>
                    <a:pt x="768" y="287"/>
                  </a:lnTo>
                  <a:lnTo>
                    <a:pt x="851" y="235"/>
                  </a:lnTo>
                  <a:lnTo>
                    <a:pt x="937" y="187"/>
                  </a:lnTo>
                  <a:lnTo>
                    <a:pt x="1025" y="145"/>
                  </a:lnTo>
                  <a:lnTo>
                    <a:pt x="1118" y="107"/>
                  </a:lnTo>
                  <a:lnTo>
                    <a:pt x="1213" y="76"/>
                  </a:lnTo>
                  <a:lnTo>
                    <a:pt x="1309" y="49"/>
                  </a:lnTo>
                  <a:lnTo>
                    <a:pt x="1408" y="28"/>
                  </a:lnTo>
                  <a:lnTo>
                    <a:pt x="1509" y="12"/>
                  </a:lnTo>
                  <a:lnTo>
                    <a:pt x="1612" y="3"/>
                  </a:lnTo>
                  <a:lnTo>
                    <a:pt x="1715"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5A5A5"/>
                </a:solidFill>
                <a:latin typeface="Roboto"/>
                <a:ea typeface="Roboto"/>
                <a:cs typeface="Roboto"/>
                <a:sym typeface="Roboto"/>
              </a:endParaRPr>
            </a:p>
          </p:txBody>
        </p:sp>
        <p:sp>
          <p:nvSpPr>
            <p:cNvPr id="168" name="Google Shape;168;p10"/>
            <p:cNvSpPr/>
            <p:nvPr/>
          </p:nvSpPr>
          <p:spPr>
            <a:xfrm>
              <a:off x="2492375" y="3625850"/>
              <a:ext cx="644525" cy="473075"/>
            </a:xfrm>
            <a:custGeom>
              <a:rect b="b" l="l" r="r" t="t"/>
              <a:pathLst>
                <a:path extrusionOk="0" h="1190" w="1626">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A5A5A5"/>
                </a:solidFill>
                <a:latin typeface="Roboto"/>
                <a:ea typeface="Roboto"/>
                <a:cs typeface="Roboto"/>
                <a:sym typeface="Roboto"/>
              </a:endParaRPr>
            </a:p>
          </p:txBody>
        </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500"/>
                                        <p:tgtEl>
                                          <p:spTgt spid="154"/>
                                        </p:tgtEl>
                                        <p:attrNameLst>
                                          <p:attrName>ppt_w</p:attrName>
                                        </p:attrNameLst>
                                      </p:cBhvr>
                                      <p:tavLst>
                                        <p:tav fmla="" tm="0">
                                          <p:val>
                                            <p:strVal val="0"/>
                                          </p:val>
                                        </p:tav>
                                        <p:tav fmla="" tm="100000">
                                          <p:val>
                                            <p:strVal val="#ppt_w"/>
                                          </p:val>
                                        </p:tav>
                                      </p:tavLst>
                                    </p:anim>
                                    <p:anim calcmode="lin" valueType="num">
                                      <p:cBhvr additive="base">
                                        <p:cTn dur="500"/>
                                        <p:tgtEl>
                                          <p:spTgt spid="154"/>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500"/>
                                        <p:tgtEl>
                                          <p:spTgt spid="158"/>
                                        </p:tgtEl>
                                        <p:attrNameLst>
                                          <p:attrName>ppt_w</p:attrName>
                                        </p:attrNameLst>
                                      </p:cBhvr>
                                      <p:tavLst>
                                        <p:tav fmla="" tm="0">
                                          <p:val>
                                            <p:strVal val="0"/>
                                          </p:val>
                                        </p:tav>
                                        <p:tav fmla="" tm="100000">
                                          <p:val>
                                            <p:strVal val="#ppt_w"/>
                                          </p:val>
                                        </p:tav>
                                      </p:tavLst>
                                    </p:anim>
                                    <p:anim calcmode="lin" valueType="num">
                                      <p:cBhvr additive="base">
                                        <p:cTn dur="500"/>
                                        <p:tgtEl>
                                          <p:spTgt spid="15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500"/>
                                        <p:tgtEl>
                                          <p:spTgt spid="162"/>
                                        </p:tgtEl>
                                        <p:attrNameLst>
                                          <p:attrName>ppt_w</p:attrName>
                                        </p:attrNameLst>
                                      </p:cBhvr>
                                      <p:tavLst>
                                        <p:tav fmla="" tm="0">
                                          <p:val>
                                            <p:strVal val="0"/>
                                          </p:val>
                                        </p:tav>
                                        <p:tav fmla="" tm="100000">
                                          <p:val>
                                            <p:strVal val="#ppt_w"/>
                                          </p:val>
                                        </p:tav>
                                      </p:tavLst>
                                    </p:anim>
                                    <p:anim calcmode="lin" valueType="num">
                                      <p:cBhvr additive="base">
                                        <p:cTn dur="500"/>
                                        <p:tgtEl>
                                          <p:spTgt spid="16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500"/>
                                        <p:tgtEl>
                                          <p:spTgt spid="166"/>
                                        </p:tgtEl>
                                        <p:attrNameLst>
                                          <p:attrName>ppt_w</p:attrName>
                                        </p:attrNameLst>
                                      </p:cBhvr>
                                      <p:tavLst>
                                        <p:tav fmla="" tm="0">
                                          <p:val>
                                            <p:strVal val="0"/>
                                          </p:val>
                                        </p:tav>
                                        <p:tav fmla="" tm="100000">
                                          <p:val>
                                            <p:strVal val="#ppt_w"/>
                                          </p:val>
                                        </p:tav>
                                      </p:tavLst>
                                    </p:anim>
                                    <p:anim calcmode="lin" valueType="num">
                                      <p:cBhvr additive="base">
                                        <p:cTn dur="500"/>
                                        <p:tgtEl>
                                          <p:spTgt spid="166"/>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type="title"/>
          </p:nvPr>
        </p:nvSpPr>
        <p:spPr>
          <a:xfrm>
            <a:off x="387819" y="282611"/>
            <a:ext cx="8368500" cy="409500"/>
          </a:xfrm>
          <a:prstGeom prst="rect">
            <a:avLst/>
          </a:prstGeom>
          <a:noFill/>
          <a:ln>
            <a:noFill/>
          </a:ln>
        </p:spPr>
        <p:txBody>
          <a:bodyPr anchorCtr="0" anchor="ctr" bIns="0" lIns="0" spcFirstLastPara="1" rIns="0" wrap="square" tIns="0">
            <a:normAutofit fontScale="90000"/>
          </a:bodyPr>
          <a:lstStyle/>
          <a:p>
            <a:pPr indent="0" lvl="0" marL="0" rtl="0" algn="l">
              <a:lnSpc>
                <a:spcPct val="100000"/>
              </a:lnSpc>
              <a:spcBef>
                <a:spcPts val="0"/>
              </a:spcBef>
              <a:spcAft>
                <a:spcPts val="0"/>
              </a:spcAft>
              <a:buClr>
                <a:srgbClr val="5B5B5B"/>
              </a:buClr>
              <a:buSzPct val="100000"/>
              <a:buFont typeface="Roboto"/>
              <a:buNone/>
            </a:pPr>
            <a:r>
              <a:rPr lang="en-US"/>
              <a:t>Methodology</a:t>
            </a:r>
            <a:endParaRPr/>
          </a:p>
        </p:txBody>
      </p:sp>
      <p:grpSp>
        <p:nvGrpSpPr>
          <p:cNvPr id="174" name="Google Shape;174;p8"/>
          <p:cNvGrpSpPr/>
          <p:nvPr/>
        </p:nvGrpSpPr>
        <p:grpSpPr>
          <a:xfrm>
            <a:off x="392301" y="1087655"/>
            <a:ext cx="1918256" cy="3461485"/>
            <a:chOff x="495491" y="1087655"/>
            <a:chExt cx="1918256" cy="3461485"/>
          </a:xfrm>
        </p:grpSpPr>
        <p:sp>
          <p:nvSpPr>
            <p:cNvPr id="175" name="Google Shape;175;p8"/>
            <p:cNvSpPr/>
            <p:nvPr/>
          </p:nvSpPr>
          <p:spPr>
            <a:xfrm>
              <a:off x="495491" y="1087655"/>
              <a:ext cx="1918256" cy="722095"/>
            </a:xfrm>
            <a:prstGeom prst="round2SameRect">
              <a:avLst>
                <a:gd fmla="val 8975"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Phase 1</a:t>
              </a:r>
              <a:endParaRPr b="0" i="0" sz="1400" u="none" cap="none" strike="noStrike">
                <a:solidFill>
                  <a:srgbClr val="000000"/>
                </a:solidFill>
                <a:latin typeface="Arial"/>
                <a:ea typeface="Arial"/>
                <a:cs typeface="Arial"/>
                <a:sym typeface="Arial"/>
              </a:endParaRPr>
            </a:p>
          </p:txBody>
        </p:sp>
        <p:sp>
          <p:nvSpPr>
            <p:cNvPr id="176" name="Google Shape;176;p8"/>
            <p:cNvSpPr/>
            <p:nvPr/>
          </p:nvSpPr>
          <p:spPr>
            <a:xfrm>
              <a:off x="495491" y="1809750"/>
              <a:ext cx="1918256" cy="2739390"/>
            </a:xfrm>
            <a:prstGeom prst="rect">
              <a:avLst/>
            </a:prstGeom>
            <a:solidFill>
              <a:srgbClr val="F2F2F2"/>
            </a:solidFill>
            <a:ln>
              <a:noFill/>
            </a:ln>
          </p:spPr>
          <p:txBody>
            <a:bodyPr anchorCtr="0" anchor="t" bIns="45700" lIns="91425" spcFirstLastPara="1" rIns="91425" wrap="square" tIns="91425">
              <a:noAutofit/>
            </a:bodyPr>
            <a:lstStyle/>
            <a:p>
              <a:pPr indent="-91440" lvl="0" marL="91440" marR="0" rtl="0" algn="l">
                <a:lnSpc>
                  <a:spcPct val="150000"/>
                </a:lnSpc>
                <a:spcBef>
                  <a:spcPts val="0"/>
                </a:spcBef>
                <a:spcAft>
                  <a:spcPts val="0"/>
                </a:spcAft>
                <a:buClr>
                  <a:srgbClr val="5B5B5B"/>
                </a:buClr>
                <a:buSzPts val="1100"/>
                <a:buChar char="•"/>
              </a:pPr>
              <a:r>
                <a:rPr lang="en-US" sz="1100">
                  <a:solidFill>
                    <a:srgbClr val="5B5B5B"/>
                  </a:solidFill>
                  <a:latin typeface="Roboto"/>
                  <a:ea typeface="Roboto"/>
                  <a:cs typeface="Roboto"/>
                  <a:sym typeface="Roboto"/>
                </a:rPr>
                <a:t>a central server helps the organizations with the training. The central server maintains the global model. </a:t>
              </a:r>
              <a:endParaRPr sz="1100">
                <a:solidFill>
                  <a:srgbClr val="5B5B5B"/>
                </a:solidFill>
                <a:latin typeface="Roboto"/>
                <a:ea typeface="Roboto"/>
                <a:cs typeface="Roboto"/>
                <a:sym typeface="Roboto"/>
              </a:endParaRPr>
            </a:p>
            <a:p>
              <a:pPr indent="-91440" lvl="0" marL="91440" marR="0" rtl="0" algn="l">
                <a:lnSpc>
                  <a:spcPct val="150000"/>
                </a:lnSpc>
                <a:spcBef>
                  <a:spcPts val="0"/>
                </a:spcBef>
                <a:spcAft>
                  <a:spcPts val="0"/>
                </a:spcAft>
                <a:buClr>
                  <a:srgbClr val="5B5B5B"/>
                </a:buClr>
                <a:buSzPts val="1100"/>
                <a:buChar char="•"/>
              </a:pPr>
              <a:r>
                <a:rPr lang="en-US" sz="1100">
                  <a:solidFill>
                    <a:srgbClr val="5B5B5B"/>
                  </a:solidFill>
                  <a:latin typeface="Roboto"/>
                  <a:ea typeface="Roboto"/>
                  <a:cs typeface="Roboto"/>
                  <a:sym typeface="Roboto"/>
                </a:rPr>
                <a:t>Each organization has a local model, which has the same neural network structure as the global model.</a:t>
              </a:r>
              <a:endParaRPr b="0" i="0" sz="1600" u="none" cap="none" strike="noStrike">
                <a:solidFill>
                  <a:srgbClr val="5B5B5B"/>
                </a:solidFill>
                <a:latin typeface="Roboto"/>
                <a:ea typeface="Roboto"/>
                <a:cs typeface="Roboto"/>
                <a:sym typeface="Roboto"/>
              </a:endParaRPr>
            </a:p>
          </p:txBody>
        </p:sp>
      </p:grpSp>
      <p:grpSp>
        <p:nvGrpSpPr>
          <p:cNvPr id="177" name="Google Shape;177;p8"/>
          <p:cNvGrpSpPr/>
          <p:nvPr/>
        </p:nvGrpSpPr>
        <p:grpSpPr>
          <a:xfrm>
            <a:off x="2539348" y="1087655"/>
            <a:ext cx="1918256" cy="3461485"/>
            <a:chOff x="495491" y="1087655"/>
            <a:chExt cx="1918256" cy="3461485"/>
          </a:xfrm>
        </p:grpSpPr>
        <p:sp>
          <p:nvSpPr>
            <p:cNvPr id="178" name="Google Shape;178;p8"/>
            <p:cNvSpPr/>
            <p:nvPr/>
          </p:nvSpPr>
          <p:spPr>
            <a:xfrm>
              <a:off x="495491" y="1087655"/>
              <a:ext cx="1918256" cy="722095"/>
            </a:xfrm>
            <a:prstGeom prst="round2SameRect">
              <a:avLst>
                <a:gd fmla="val 8975" name="adj1"/>
                <a:gd fmla="val 0" name="adj2"/>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Phase 2</a:t>
              </a:r>
              <a:endParaRPr b="0" i="0" sz="1400" u="none" cap="none" strike="noStrike">
                <a:solidFill>
                  <a:srgbClr val="000000"/>
                </a:solidFill>
                <a:latin typeface="Arial"/>
                <a:ea typeface="Arial"/>
                <a:cs typeface="Arial"/>
                <a:sym typeface="Arial"/>
              </a:endParaRPr>
            </a:p>
          </p:txBody>
        </p:sp>
        <p:sp>
          <p:nvSpPr>
            <p:cNvPr id="179" name="Google Shape;179;p8"/>
            <p:cNvSpPr/>
            <p:nvPr/>
          </p:nvSpPr>
          <p:spPr>
            <a:xfrm>
              <a:off x="495491" y="1809750"/>
              <a:ext cx="1918256" cy="2739390"/>
            </a:xfrm>
            <a:prstGeom prst="rect">
              <a:avLst/>
            </a:prstGeom>
            <a:solidFill>
              <a:srgbClr val="F2F2F2"/>
            </a:solidFill>
            <a:ln>
              <a:noFill/>
            </a:ln>
          </p:spPr>
          <p:txBody>
            <a:bodyPr anchorCtr="0" anchor="t" bIns="45700" lIns="91425" spcFirstLastPara="1" rIns="91425" wrap="square" tIns="91425">
              <a:noAutofit/>
            </a:bodyPr>
            <a:lstStyle/>
            <a:p>
              <a:pPr indent="0" lvl="0" marL="0" marR="0" rtl="0" algn="l">
                <a:lnSpc>
                  <a:spcPct val="150000"/>
                </a:lnSpc>
                <a:spcBef>
                  <a:spcPts val="0"/>
                </a:spcBef>
                <a:spcAft>
                  <a:spcPts val="0"/>
                </a:spcAft>
                <a:buNone/>
              </a:pPr>
              <a:r>
                <a:rPr lang="en-US" sz="1100">
                  <a:solidFill>
                    <a:srgbClr val="5B5B5B"/>
                  </a:solidFill>
                  <a:latin typeface="Roboto"/>
                  <a:ea typeface="Roboto"/>
                  <a:cs typeface="Roboto"/>
                  <a:sym typeface="Roboto"/>
                </a:rPr>
                <a:t>Each local model  then performs K local updates over the downloaded global model with its dataset Sn, where each local update corresponds to a mini - batch stochastic gradient descent for round r.</a:t>
              </a:r>
              <a:endParaRPr sz="1100">
                <a:solidFill>
                  <a:srgbClr val="5B5B5B"/>
                </a:solidFill>
                <a:latin typeface="Roboto"/>
                <a:ea typeface="Roboto"/>
                <a:cs typeface="Roboto"/>
                <a:sym typeface="Roboto"/>
              </a:endParaRPr>
            </a:p>
          </p:txBody>
        </p:sp>
      </p:grpSp>
      <p:grpSp>
        <p:nvGrpSpPr>
          <p:cNvPr id="180" name="Google Shape;180;p8"/>
          <p:cNvGrpSpPr/>
          <p:nvPr/>
        </p:nvGrpSpPr>
        <p:grpSpPr>
          <a:xfrm>
            <a:off x="4686395" y="1087655"/>
            <a:ext cx="1918256" cy="3461485"/>
            <a:chOff x="495491" y="1087655"/>
            <a:chExt cx="1918256" cy="3461485"/>
          </a:xfrm>
        </p:grpSpPr>
        <p:sp>
          <p:nvSpPr>
            <p:cNvPr id="181" name="Google Shape;181;p8"/>
            <p:cNvSpPr/>
            <p:nvPr/>
          </p:nvSpPr>
          <p:spPr>
            <a:xfrm>
              <a:off x="495491" y="1087655"/>
              <a:ext cx="1918256" cy="722095"/>
            </a:xfrm>
            <a:prstGeom prst="round2SameRect">
              <a:avLst>
                <a:gd fmla="val 8975" name="adj1"/>
                <a:gd fmla="val 0" name="adj2"/>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Phase 3</a:t>
              </a:r>
              <a:endParaRPr b="0" i="0" sz="1400" u="none" cap="none" strike="noStrike">
                <a:solidFill>
                  <a:srgbClr val="000000"/>
                </a:solidFill>
                <a:latin typeface="Arial"/>
                <a:ea typeface="Arial"/>
                <a:cs typeface="Arial"/>
                <a:sym typeface="Arial"/>
              </a:endParaRPr>
            </a:p>
          </p:txBody>
        </p:sp>
        <p:sp>
          <p:nvSpPr>
            <p:cNvPr id="182" name="Google Shape;182;p8"/>
            <p:cNvSpPr/>
            <p:nvPr/>
          </p:nvSpPr>
          <p:spPr>
            <a:xfrm>
              <a:off x="495491" y="1809750"/>
              <a:ext cx="1918256" cy="2739390"/>
            </a:xfrm>
            <a:prstGeom prst="rect">
              <a:avLst/>
            </a:prstGeom>
            <a:solidFill>
              <a:srgbClr val="F2F2F2"/>
            </a:solidFill>
            <a:ln>
              <a:noFill/>
            </a:ln>
          </p:spPr>
          <p:txBody>
            <a:bodyPr anchorCtr="0" anchor="t" bIns="45700" lIns="91425" spcFirstLastPara="1" rIns="91425" wrap="square" tIns="91425">
              <a:noAutofit/>
            </a:bodyPr>
            <a:lstStyle/>
            <a:p>
              <a:pPr indent="0" lvl="0" marL="0" marR="0" rtl="0" algn="l">
                <a:lnSpc>
                  <a:spcPct val="150000"/>
                </a:lnSpc>
                <a:spcBef>
                  <a:spcPts val="0"/>
                </a:spcBef>
                <a:spcAft>
                  <a:spcPts val="0"/>
                </a:spcAft>
                <a:buNone/>
              </a:pPr>
              <a:r>
                <a:rPr lang="en-US" sz="1100">
                  <a:solidFill>
                    <a:srgbClr val="5B5B5B"/>
                  </a:solidFill>
                  <a:latin typeface="Roboto"/>
                  <a:ea typeface="Roboto"/>
                  <a:cs typeface="Roboto"/>
                  <a:sym typeface="Roboto"/>
                </a:rPr>
                <a:t>The updated model is the local model of organization n, where (Wr)n is the weights of the local model. The central server updates the global model by taking an average over the received weights from all organizations</a:t>
              </a:r>
              <a:endParaRPr sz="1100">
                <a:solidFill>
                  <a:srgbClr val="5B5B5B"/>
                </a:solidFill>
                <a:latin typeface="Roboto"/>
                <a:ea typeface="Roboto"/>
                <a:cs typeface="Roboto"/>
                <a:sym typeface="Roboto"/>
              </a:endParaRPr>
            </a:p>
          </p:txBody>
        </p:sp>
      </p:grpSp>
      <p:grpSp>
        <p:nvGrpSpPr>
          <p:cNvPr id="183" name="Google Shape;183;p8"/>
          <p:cNvGrpSpPr/>
          <p:nvPr/>
        </p:nvGrpSpPr>
        <p:grpSpPr>
          <a:xfrm>
            <a:off x="6833443" y="1087655"/>
            <a:ext cx="1918256" cy="3461485"/>
            <a:chOff x="495491" y="1087655"/>
            <a:chExt cx="1918256" cy="3461485"/>
          </a:xfrm>
        </p:grpSpPr>
        <p:sp>
          <p:nvSpPr>
            <p:cNvPr id="184" name="Google Shape;184;p8"/>
            <p:cNvSpPr/>
            <p:nvPr/>
          </p:nvSpPr>
          <p:spPr>
            <a:xfrm>
              <a:off x="495491" y="1087655"/>
              <a:ext cx="1918256" cy="722095"/>
            </a:xfrm>
            <a:prstGeom prst="round2SameRect">
              <a:avLst>
                <a:gd fmla="val 8975" name="adj1"/>
                <a:gd fmla="val 0" name="adj2"/>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Phase 4</a:t>
              </a:r>
              <a:endParaRPr b="0" i="0" sz="1400" u="none" cap="none" strike="noStrike">
                <a:solidFill>
                  <a:srgbClr val="000000"/>
                </a:solidFill>
                <a:latin typeface="Arial"/>
                <a:ea typeface="Arial"/>
                <a:cs typeface="Arial"/>
                <a:sym typeface="Arial"/>
              </a:endParaRPr>
            </a:p>
          </p:txBody>
        </p:sp>
        <p:sp>
          <p:nvSpPr>
            <p:cNvPr id="185" name="Google Shape;185;p8"/>
            <p:cNvSpPr/>
            <p:nvPr/>
          </p:nvSpPr>
          <p:spPr>
            <a:xfrm>
              <a:off x="495491" y="1809750"/>
              <a:ext cx="1918256" cy="2739390"/>
            </a:xfrm>
            <a:prstGeom prst="rect">
              <a:avLst/>
            </a:prstGeom>
            <a:solidFill>
              <a:srgbClr val="F2F2F2"/>
            </a:solidFill>
            <a:ln>
              <a:noFill/>
            </a:ln>
          </p:spPr>
          <p:txBody>
            <a:bodyPr anchorCtr="0" anchor="t" bIns="45700" lIns="91425" spcFirstLastPara="1" rIns="91425" wrap="square" tIns="91425">
              <a:noAutofit/>
            </a:bodyPr>
            <a:lstStyle/>
            <a:p>
              <a:pPr indent="0" lvl="0" marL="0" rtl="0" algn="l">
                <a:lnSpc>
                  <a:spcPct val="115000"/>
                </a:lnSpc>
                <a:spcBef>
                  <a:spcPts val="1200"/>
                </a:spcBef>
                <a:spcAft>
                  <a:spcPts val="0"/>
                </a:spcAft>
                <a:buNone/>
              </a:pPr>
              <a:r>
                <a:rPr lang="en-US" sz="1000">
                  <a:solidFill>
                    <a:srgbClr val="5B5B5B"/>
                  </a:solidFill>
                  <a:latin typeface="Roboto"/>
                  <a:ea typeface="Roboto"/>
                  <a:cs typeface="Roboto"/>
                  <a:sym typeface="Roboto"/>
                </a:rPr>
                <a:t>Each organization n submits a message profile to the central server. Message indicates the number of training rounds that organization n expects to have and the unit monetary transfer per training round that organization n expects to pay or receive. The central server computes and announces the processing capacity vector f and the monetary transfer vector m.</a:t>
              </a:r>
              <a:endParaRPr sz="1100">
                <a:solidFill>
                  <a:srgbClr val="5B5B5B"/>
                </a:solidFill>
                <a:latin typeface="Roboto"/>
                <a:ea typeface="Roboto"/>
                <a:cs typeface="Roboto"/>
                <a:sym typeface="Roboto"/>
              </a:endParaRPr>
            </a:p>
          </p:txBody>
        </p:sp>
      </p:grpSp>
      <p:sp>
        <p:nvSpPr>
          <p:cNvPr id="186" name="Google Shape;186;p8"/>
          <p:cNvSpPr/>
          <p:nvPr/>
        </p:nvSpPr>
        <p:spPr>
          <a:xfrm>
            <a:off x="2065848" y="1283635"/>
            <a:ext cx="862800" cy="369900"/>
          </a:xfrm>
          <a:prstGeom prst="rightArrow">
            <a:avLst>
              <a:gd fmla="val 50000" name="adj1"/>
              <a:gd fmla="val 50000" name="adj2"/>
            </a:avLst>
          </a:prstGeom>
          <a:solidFill>
            <a:srgbClr val="5B5B5B"/>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87" name="Google Shape;187;p8"/>
          <p:cNvSpPr/>
          <p:nvPr/>
        </p:nvSpPr>
        <p:spPr>
          <a:xfrm>
            <a:off x="4083196" y="1242060"/>
            <a:ext cx="862800" cy="369900"/>
          </a:xfrm>
          <a:prstGeom prst="rightArrow">
            <a:avLst>
              <a:gd fmla="val 50000" name="adj1"/>
              <a:gd fmla="val 50000" name="adj2"/>
            </a:avLst>
          </a:prstGeom>
          <a:solidFill>
            <a:srgbClr val="5B5B5B"/>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88" name="Google Shape;188;p8"/>
          <p:cNvSpPr/>
          <p:nvPr/>
        </p:nvSpPr>
        <p:spPr>
          <a:xfrm>
            <a:off x="6349970" y="1283698"/>
            <a:ext cx="862800" cy="369900"/>
          </a:xfrm>
          <a:prstGeom prst="rightArrow">
            <a:avLst>
              <a:gd fmla="val 50000" name="adj1"/>
              <a:gd fmla="val 50000" name="adj2"/>
            </a:avLst>
          </a:prstGeom>
          <a:solidFill>
            <a:srgbClr val="5B5B5B"/>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500"/>
                                        <p:tgtEl>
                                          <p:spTgt spid="17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p:nvPr/>
        </p:nvSpPr>
        <p:spPr>
          <a:xfrm>
            <a:off x="522200" y="643100"/>
            <a:ext cx="1770600" cy="1921200"/>
          </a:xfrm>
          <a:prstGeom prst="ellipse">
            <a:avLst/>
          </a:prstGeom>
          <a:gradFill>
            <a:gsLst>
              <a:gs pos="0">
                <a:srgbClr val="343434"/>
              </a:gs>
              <a:gs pos="50000">
                <a:srgbClr val="4C4C4C"/>
              </a:gs>
              <a:gs pos="100000">
                <a:srgbClr val="5B5B5B"/>
              </a:gs>
            </a:gsLst>
            <a:lin ang="16200038" scaled="0"/>
          </a:gra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lang="en-US">
                <a:solidFill>
                  <a:schemeClr val="lt1"/>
                </a:solidFill>
                <a:latin typeface="Roboto"/>
                <a:ea typeface="Roboto"/>
                <a:cs typeface="Roboto"/>
                <a:sym typeface="Roboto"/>
              </a:rPr>
              <a:t>System Model</a:t>
            </a:r>
            <a:endParaRPr b="0" i="0" sz="1400" u="none" cap="none" strike="noStrike">
              <a:solidFill>
                <a:srgbClr val="000000"/>
              </a:solidFill>
              <a:latin typeface="Arial"/>
              <a:ea typeface="Arial"/>
              <a:cs typeface="Arial"/>
              <a:sym typeface="Arial"/>
            </a:endParaRPr>
          </a:p>
        </p:txBody>
      </p:sp>
      <p:grpSp>
        <p:nvGrpSpPr>
          <p:cNvPr id="194" name="Google Shape;194;p25"/>
          <p:cNvGrpSpPr/>
          <p:nvPr/>
        </p:nvGrpSpPr>
        <p:grpSpPr>
          <a:xfrm>
            <a:off x="261028" y="308319"/>
            <a:ext cx="2292947" cy="4226289"/>
            <a:chOff x="3565350" y="1580273"/>
            <a:chExt cx="2013300" cy="3297923"/>
          </a:xfrm>
        </p:grpSpPr>
        <p:grpSp>
          <p:nvGrpSpPr>
            <p:cNvPr id="195" name="Google Shape;195;p25"/>
            <p:cNvGrpSpPr/>
            <p:nvPr/>
          </p:nvGrpSpPr>
          <p:grpSpPr>
            <a:xfrm>
              <a:off x="4419600" y="3486150"/>
              <a:ext cx="304800" cy="1392046"/>
              <a:chOff x="4419600" y="3418921"/>
              <a:chExt cx="304800" cy="1392046"/>
            </a:xfrm>
          </p:grpSpPr>
          <p:sp>
            <p:nvSpPr>
              <p:cNvPr id="196" name="Google Shape;196;p25"/>
              <p:cNvSpPr/>
              <p:nvPr/>
            </p:nvSpPr>
            <p:spPr>
              <a:xfrm>
                <a:off x="4419600" y="3929867"/>
                <a:ext cx="304800" cy="881100"/>
              </a:xfrm>
              <a:prstGeom prst="roundRect">
                <a:avLst>
                  <a:gd fmla="val 16667" name="adj"/>
                </a:avLst>
              </a:prstGeom>
              <a:solidFill>
                <a:srgbClr val="5B5B5B"/>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97" name="Google Shape;197;p25"/>
              <p:cNvSpPr/>
              <p:nvPr/>
            </p:nvSpPr>
            <p:spPr>
              <a:xfrm>
                <a:off x="4503124" y="3418921"/>
                <a:ext cx="137700" cy="592200"/>
              </a:xfrm>
              <a:prstGeom prst="roundRect">
                <a:avLst>
                  <a:gd fmla="val 16667" name="adj"/>
                </a:avLst>
              </a:prstGeom>
              <a:solidFill>
                <a:srgbClr val="5B5B5B"/>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98" name="Google Shape;198;p25"/>
              <p:cNvSpPr/>
              <p:nvPr/>
            </p:nvSpPr>
            <p:spPr>
              <a:xfrm>
                <a:off x="4419600" y="4054823"/>
                <a:ext cx="304800" cy="76200"/>
              </a:xfrm>
              <a:prstGeom prst="rect">
                <a:avLst/>
              </a:prstGeom>
              <a:solidFill>
                <a:srgbClr val="D8D8D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99" name="Google Shape;199;p25"/>
              <p:cNvSpPr/>
              <p:nvPr/>
            </p:nvSpPr>
            <p:spPr>
              <a:xfrm>
                <a:off x="4419600" y="4598287"/>
                <a:ext cx="304800" cy="76200"/>
              </a:xfrm>
              <a:prstGeom prst="rect">
                <a:avLst/>
              </a:prstGeom>
              <a:solidFill>
                <a:srgbClr val="D8D8D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sp>
          <p:nvSpPr>
            <p:cNvPr id="200" name="Google Shape;200;p25"/>
            <p:cNvSpPr/>
            <p:nvPr/>
          </p:nvSpPr>
          <p:spPr>
            <a:xfrm>
              <a:off x="3565350" y="1580273"/>
              <a:ext cx="2013300" cy="2013300"/>
            </a:xfrm>
            <a:prstGeom prst="donut">
              <a:avLst>
                <a:gd fmla="val 6095" name="adj"/>
              </a:avLst>
            </a:prstGeom>
            <a:solidFill>
              <a:srgbClr val="5B5B5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sp>
        <p:nvSpPr>
          <p:cNvPr id="201" name="Google Shape;201;p25"/>
          <p:cNvSpPr txBox="1"/>
          <p:nvPr/>
        </p:nvSpPr>
        <p:spPr>
          <a:xfrm>
            <a:off x="2031900" y="-15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2" name="Google Shape;202;p25"/>
          <p:cNvSpPr txBox="1"/>
          <p:nvPr/>
        </p:nvSpPr>
        <p:spPr>
          <a:xfrm>
            <a:off x="2722175" y="167550"/>
            <a:ext cx="6308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The global model is trained using cross silo FL to learn the collected data. Optimal weight (ω∗) is collected to minimise the expected loss L(ω) over the provided datasets.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      </a:t>
            </a:r>
            <a:endParaRPr/>
          </a:p>
        </p:txBody>
      </p:sp>
      <p:sp>
        <p:nvSpPr>
          <p:cNvPr id="203" name="Google Shape;203;p25"/>
          <p:cNvSpPr txBox="1"/>
          <p:nvPr/>
        </p:nvSpPr>
        <p:spPr>
          <a:xfrm>
            <a:off x="2722175" y="1939600"/>
            <a:ext cx="6056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We train a global model using FedAvg algorithm. The weights are initialized to a random variable and then iterated multiple times to find a optimal value.</a:t>
            </a:r>
            <a:endParaRPr/>
          </a:p>
          <a:p>
            <a:pPr indent="-317500" lvl="0" marL="457200" rtl="0" algn="l">
              <a:spcBef>
                <a:spcPts val="0"/>
              </a:spcBef>
              <a:spcAft>
                <a:spcPts val="0"/>
              </a:spcAft>
              <a:buSzPts val="1400"/>
              <a:buChar char="❖"/>
            </a:pPr>
            <a:r>
              <a:rPr lang="en-US"/>
              <a:t>Finally, the model is updated by taking an average over </a:t>
            </a:r>
            <a:r>
              <a:rPr lang="en-US"/>
              <a:t>received</a:t>
            </a:r>
            <a:r>
              <a:rPr lang="en-US"/>
              <a:t> weights. </a:t>
            </a:r>
            <a:endParaRPr/>
          </a:p>
          <a:p>
            <a:pPr indent="-317500" lvl="0" marL="457200" rtl="0" algn="l">
              <a:spcBef>
                <a:spcPts val="0"/>
              </a:spcBef>
              <a:spcAft>
                <a:spcPts val="0"/>
              </a:spcAft>
              <a:buSzPts val="1400"/>
              <a:buChar char="❖"/>
            </a:pPr>
            <a:r>
              <a:rPr lang="en-US"/>
              <a:t>The duration of each training round and the number of training rounds are as follows:-</a:t>
            </a:r>
            <a:endParaRPr/>
          </a:p>
        </p:txBody>
      </p:sp>
      <p:sp>
        <p:nvSpPr>
          <p:cNvPr id="204" name="Google Shape;204;p25"/>
          <p:cNvSpPr txBox="1"/>
          <p:nvPr/>
        </p:nvSpPr>
        <p:spPr>
          <a:xfrm>
            <a:off x="2722175" y="4134675"/>
            <a:ext cx="5603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No. of rounds= r(f) = T /τ (f). Here, </a:t>
            </a:r>
            <a:r>
              <a:rPr lang="en-US"/>
              <a:t>fn denotes the processing capacity used by the organisation. T</a:t>
            </a:r>
            <a:r>
              <a:rPr baseline="-25000" lang="en-US"/>
              <a:t>UL</a:t>
            </a:r>
            <a:r>
              <a:rPr lang="en-US"/>
              <a:t>n and T </a:t>
            </a:r>
            <a:r>
              <a:rPr baseline="-25000" lang="en-US"/>
              <a:t>DL</a:t>
            </a:r>
            <a:r>
              <a:rPr lang="en-US"/>
              <a:t>n denote the time that organization n is required for uploading and downloading the model updates in each training round.</a:t>
            </a:r>
            <a:endParaRPr/>
          </a:p>
        </p:txBody>
      </p:sp>
      <p:pic>
        <p:nvPicPr>
          <p:cNvPr id="205" name="Google Shape;205;p25"/>
          <p:cNvPicPr preferRelativeResize="0"/>
          <p:nvPr/>
        </p:nvPicPr>
        <p:blipFill>
          <a:blip r:embed="rId3">
            <a:alphaModFix/>
          </a:blip>
          <a:stretch>
            <a:fillRect/>
          </a:stretch>
        </p:blipFill>
        <p:spPr>
          <a:xfrm>
            <a:off x="3174875" y="964450"/>
            <a:ext cx="5603399" cy="1046700"/>
          </a:xfrm>
          <a:prstGeom prst="rect">
            <a:avLst/>
          </a:prstGeom>
          <a:noFill/>
          <a:ln>
            <a:noFill/>
          </a:ln>
        </p:spPr>
      </p:pic>
      <p:pic>
        <p:nvPicPr>
          <p:cNvPr id="206" name="Google Shape;206;p25"/>
          <p:cNvPicPr preferRelativeResize="0"/>
          <p:nvPr/>
        </p:nvPicPr>
        <p:blipFill>
          <a:blip r:embed="rId4">
            <a:alphaModFix/>
          </a:blip>
          <a:stretch>
            <a:fillRect/>
          </a:stretch>
        </p:blipFill>
        <p:spPr>
          <a:xfrm>
            <a:off x="3263075" y="3325650"/>
            <a:ext cx="4676451" cy="80902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ppt_w</p:attrName>
                                        </p:attrNameLst>
                                      </p:cBhvr>
                                      <p:tavLst>
                                        <p:tav fmla="" tm="0">
                                          <p:val>
                                            <p:strVal val="0"/>
                                          </p:val>
                                        </p:tav>
                                        <p:tav fmla="" tm="100000">
                                          <p:val>
                                            <p:strVal val="#ppt_w"/>
                                          </p:val>
                                        </p:tav>
                                      </p:tavLst>
                                    </p:anim>
                                    <p:anim calcmode="lin" valueType="num">
                                      <p:cBhvr additive="base">
                                        <p:cTn dur="500"/>
                                        <p:tgtEl>
                                          <p:spTgt spid="19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ppt_w</p:attrName>
                                        </p:attrNameLst>
                                      </p:cBhvr>
                                      <p:tavLst>
                                        <p:tav fmla="" tm="0">
                                          <p:val>
                                            <p:strVal val="0"/>
                                          </p:val>
                                        </p:tav>
                                        <p:tav fmla="" tm="100000">
                                          <p:val>
                                            <p:strVal val="#ppt_w"/>
                                          </p:val>
                                        </p:tav>
                                      </p:tavLst>
                                    </p:anim>
                                    <p:anim calcmode="lin" valueType="num">
                                      <p:cBhvr additive="base">
                                        <p:cTn dur="500"/>
                                        <p:tgtEl>
                                          <p:spTgt spid="19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pSp>
        <p:nvGrpSpPr>
          <p:cNvPr id="211" name="Google Shape;211;p12"/>
          <p:cNvGrpSpPr/>
          <p:nvPr/>
        </p:nvGrpSpPr>
        <p:grpSpPr>
          <a:xfrm>
            <a:off x="5345376" y="1066801"/>
            <a:ext cx="3277662" cy="3271838"/>
            <a:chOff x="5197476" y="919163"/>
            <a:chExt cx="3573462" cy="3567113"/>
          </a:xfrm>
        </p:grpSpPr>
        <p:sp>
          <p:nvSpPr>
            <p:cNvPr id="212" name="Google Shape;212;p12"/>
            <p:cNvSpPr/>
            <p:nvPr/>
          </p:nvSpPr>
          <p:spPr>
            <a:xfrm>
              <a:off x="5197476" y="919163"/>
              <a:ext cx="2974975" cy="3567113"/>
            </a:xfrm>
            <a:custGeom>
              <a:rect b="b" l="l" r="r" t="t"/>
              <a:pathLst>
                <a:path extrusionOk="0" h="2050" w="1709">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3" name="Google Shape;213;p12"/>
            <p:cNvSpPr/>
            <p:nvPr/>
          </p:nvSpPr>
          <p:spPr>
            <a:xfrm>
              <a:off x="5745163" y="1268413"/>
              <a:ext cx="652462" cy="757238"/>
            </a:xfrm>
            <a:custGeom>
              <a:rect b="b" l="l" r="r" t="t"/>
              <a:pathLst>
                <a:path extrusionOk="0" h="435" w="37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4" name="Google Shape;214;p12"/>
            <p:cNvSpPr/>
            <p:nvPr/>
          </p:nvSpPr>
          <p:spPr>
            <a:xfrm>
              <a:off x="5680075" y="2111376"/>
              <a:ext cx="119062" cy="117475"/>
            </a:xfrm>
            <a:prstGeom prst="ellipse">
              <a:avLst/>
            </a:pr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5" name="Google Shape;215;p12"/>
            <p:cNvSpPr/>
            <p:nvPr/>
          </p:nvSpPr>
          <p:spPr>
            <a:xfrm>
              <a:off x="6805613" y="1338263"/>
              <a:ext cx="1552575" cy="2374900"/>
            </a:xfrm>
            <a:custGeom>
              <a:rect b="b" l="l" r="r" t="t"/>
              <a:pathLst>
                <a:path extrusionOk="0" h="1365" w="892">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6" name="Google Shape;216;p12"/>
            <p:cNvSpPr/>
            <p:nvPr/>
          </p:nvSpPr>
          <p:spPr>
            <a:xfrm>
              <a:off x="8472488" y="2051051"/>
              <a:ext cx="298450" cy="119063"/>
            </a:xfrm>
            <a:custGeom>
              <a:rect b="b" l="l" r="r" t="t"/>
              <a:pathLst>
                <a:path extrusionOk="0" h="68" w="171">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7" name="Google Shape;217;p12"/>
            <p:cNvSpPr/>
            <p:nvPr/>
          </p:nvSpPr>
          <p:spPr>
            <a:xfrm>
              <a:off x="8191500" y="1249363"/>
              <a:ext cx="252412" cy="249238"/>
            </a:xfrm>
            <a:custGeom>
              <a:rect b="b" l="l" r="r" t="t"/>
              <a:pathLst>
                <a:path extrusionOk="0" h="143" w="145">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8" name="Google Shape;218;p12"/>
            <p:cNvSpPr/>
            <p:nvPr/>
          </p:nvSpPr>
          <p:spPr>
            <a:xfrm>
              <a:off x="7523163" y="922338"/>
              <a:ext cx="117475" cy="298450"/>
            </a:xfrm>
            <a:custGeom>
              <a:rect b="b" l="l" r="r" t="t"/>
              <a:pathLst>
                <a:path extrusionOk="0" h="171" w="68">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9" name="Google Shape;219;p12"/>
            <p:cNvSpPr/>
            <p:nvPr/>
          </p:nvSpPr>
          <p:spPr>
            <a:xfrm>
              <a:off x="6719888" y="1249363"/>
              <a:ext cx="249237" cy="249238"/>
            </a:xfrm>
            <a:custGeom>
              <a:rect b="b" l="l" r="r" t="t"/>
              <a:pathLst>
                <a:path extrusionOk="0" h="143" w="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20" name="Google Shape;220;p12"/>
            <p:cNvSpPr/>
            <p:nvPr/>
          </p:nvSpPr>
          <p:spPr>
            <a:xfrm>
              <a:off x="6394450" y="2051051"/>
              <a:ext cx="295275" cy="119063"/>
            </a:xfrm>
            <a:custGeom>
              <a:rect b="b" l="l" r="r" t="t"/>
              <a:pathLst>
                <a:path extrusionOk="0" h="68" w="170">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solidFill>
              <a:srgbClr val="F2F2F2">
                <a:alpha val="4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grpSp>
        <p:nvGrpSpPr>
          <p:cNvPr id="221" name="Google Shape;221;p12"/>
          <p:cNvGrpSpPr/>
          <p:nvPr/>
        </p:nvGrpSpPr>
        <p:grpSpPr>
          <a:xfrm>
            <a:off x="5891214" y="1611669"/>
            <a:ext cx="2185986" cy="2182100"/>
            <a:chOff x="5197476" y="919163"/>
            <a:chExt cx="3573462" cy="3567113"/>
          </a:xfrm>
        </p:grpSpPr>
        <p:sp>
          <p:nvSpPr>
            <p:cNvPr id="222" name="Google Shape;222;p12"/>
            <p:cNvSpPr/>
            <p:nvPr/>
          </p:nvSpPr>
          <p:spPr>
            <a:xfrm>
              <a:off x="5197476" y="919163"/>
              <a:ext cx="2974975" cy="3567113"/>
            </a:xfrm>
            <a:custGeom>
              <a:rect b="b" l="l" r="r" t="t"/>
              <a:pathLst>
                <a:path extrusionOk="0" h="2050" w="1709">
                  <a:moveTo>
                    <a:pt x="55" y="1278"/>
                  </a:moveTo>
                  <a:cubicBezTo>
                    <a:pt x="66" y="1286"/>
                    <a:pt x="78" y="1293"/>
                    <a:pt x="91" y="1299"/>
                  </a:cubicBezTo>
                  <a:cubicBezTo>
                    <a:pt x="105" y="1306"/>
                    <a:pt x="130" y="1319"/>
                    <a:pt x="132" y="1328"/>
                  </a:cubicBezTo>
                  <a:cubicBezTo>
                    <a:pt x="134" y="1339"/>
                    <a:pt x="133" y="1351"/>
                    <a:pt x="128" y="1362"/>
                  </a:cubicBezTo>
                  <a:cubicBezTo>
                    <a:pt x="123" y="1373"/>
                    <a:pt x="117" y="1383"/>
                    <a:pt x="113" y="1391"/>
                  </a:cubicBezTo>
                  <a:cubicBezTo>
                    <a:pt x="100" y="1413"/>
                    <a:pt x="79" y="1450"/>
                    <a:pt x="111" y="1476"/>
                  </a:cubicBezTo>
                  <a:cubicBezTo>
                    <a:pt x="118" y="1482"/>
                    <a:pt x="131" y="1492"/>
                    <a:pt x="143" y="1501"/>
                  </a:cubicBezTo>
                  <a:cubicBezTo>
                    <a:pt x="134" y="1516"/>
                    <a:pt x="130" y="1533"/>
                    <a:pt x="132" y="1550"/>
                  </a:cubicBezTo>
                  <a:cubicBezTo>
                    <a:pt x="133" y="1564"/>
                    <a:pt x="141" y="1576"/>
                    <a:pt x="152" y="1584"/>
                  </a:cubicBezTo>
                  <a:cubicBezTo>
                    <a:pt x="159" y="1589"/>
                    <a:pt x="168" y="1594"/>
                    <a:pt x="175" y="1599"/>
                  </a:cubicBezTo>
                  <a:cubicBezTo>
                    <a:pt x="196" y="1610"/>
                    <a:pt x="204" y="1615"/>
                    <a:pt x="206" y="1626"/>
                  </a:cubicBezTo>
                  <a:cubicBezTo>
                    <a:pt x="208" y="1640"/>
                    <a:pt x="207" y="1654"/>
                    <a:pt x="203" y="1667"/>
                  </a:cubicBezTo>
                  <a:cubicBezTo>
                    <a:pt x="201" y="1676"/>
                    <a:pt x="199" y="1685"/>
                    <a:pt x="198" y="1694"/>
                  </a:cubicBezTo>
                  <a:cubicBezTo>
                    <a:pt x="194" y="1725"/>
                    <a:pt x="198" y="1757"/>
                    <a:pt x="209" y="1786"/>
                  </a:cubicBezTo>
                  <a:cubicBezTo>
                    <a:pt x="224" y="1841"/>
                    <a:pt x="273" y="1878"/>
                    <a:pt x="330" y="1879"/>
                  </a:cubicBezTo>
                  <a:cubicBezTo>
                    <a:pt x="339" y="1879"/>
                    <a:pt x="348" y="1878"/>
                    <a:pt x="358" y="1876"/>
                  </a:cubicBezTo>
                  <a:cubicBezTo>
                    <a:pt x="455" y="1853"/>
                    <a:pt x="551" y="1824"/>
                    <a:pt x="645" y="1790"/>
                  </a:cubicBezTo>
                  <a:cubicBezTo>
                    <a:pt x="722" y="1835"/>
                    <a:pt x="771" y="1973"/>
                    <a:pt x="784" y="2024"/>
                  </a:cubicBezTo>
                  <a:cubicBezTo>
                    <a:pt x="787" y="2039"/>
                    <a:pt x="801" y="2050"/>
                    <a:pt x="817" y="2050"/>
                  </a:cubicBezTo>
                  <a:cubicBezTo>
                    <a:pt x="1673" y="2048"/>
                    <a:pt x="1673" y="2048"/>
                    <a:pt x="1673" y="2048"/>
                  </a:cubicBezTo>
                  <a:cubicBezTo>
                    <a:pt x="1684" y="2048"/>
                    <a:pt x="1694" y="2042"/>
                    <a:pt x="1701" y="2034"/>
                  </a:cubicBezTo>
                  <a:cubicBezTo>
                    <a:pt x="1707" y="2025"/>
                    <a:pt x="1709" y="2014"/>
                    <a:pt x="1706" y="2003"/>
                  </a:cubicBezTo>
                  <a:cubicBezTo>
                    <a:pt x="1697" y="1980"/>
                    <a:pt x="1686" y="1958"/>
                    <a:pt x="1671" y="1938"/>
                  </a:cubicBezTo>
                  <a:cubicBezTo>
                    <a:pt x="1663" y="1927"/>
                    <a:pt x="1656" y="1914"/>
                    <a:pt x="1649" y="1901"/>
                  </a:cubicBezTo>
                  <a:cubicBezTo>
                    <a:pt x="1634" y="1870"/>
                    <a:pt x="1621" y="1838"/>
                    <a:pt x="1611" y="1804"/>
                  </a:cubicBezTo>
                  <a:cubicBezTo>
                    <a:pt x="1592" y="1739"/>
                    <a:pt x="1578" y="1672"/>
                    <a:pt x="1571" y="1605"/>
                  </a:cubicBezTo>
                  <a:cubicBezTo>
                    <a:pt x="1570" y="1592"/>
                    <a:pt x="1562" y="1581"/>
                    <a:pt x="1550" y="1576"/>
                  </a:cubicBezTo>
                  <a:cubicBezTo>
                    <a:pt x="1539" y="1571"/>
                    <a:pt x="1526" y="1573"/>
                    <a:pt x="1516" y="1581"/>
                  </a:cubicBezTo>
                  <a:cubicBezTo>
                    <a:pt x="1506" y="1588"/>
                    <a:pt x="1501" y="1601"/>
                    <a:pt x="1503" y="1613"/>
                  </a:cubicBezTo>
                  <a:cubicBezTo>
                    <a:pt x="1511" y="1685"/>
                    <a:pt x="1525" y="1756"/>
                    <a:pt x="1546" y="1825"/>
                  </a:cubicBezTo>
                  <a:cubicBezTo>
                    <a:pt x="1557" y="1861"/>
                    <a:pt x="1571" y="1897"/>
                    <a:pt x="1588" y="1931"/>
                  </a:cubicBezTo>
                  <a:cubicBezTo>
                    <a:pt x="1596" y="1947"/>
                    <a:pt x="1604" y="1962"/>
                    <a:pt x="1614" y="1976"/>
                  </a:cubicBezTo>
                  <a:cubicBezTo>
                    <a:pt x="1617" y="1980"/>
                    <a:pt x="1617" y="1980"/>
                    <a:pt x="1617" y="1980"/>
                  </a:cubicBezTo>
                  <a:cubicBezTo>
                    <a:pt x="842" y="1982"/>
                    <a:pt x="842" y="1982"/>
                    <a:pt x="842" y="1982"/>
                  </a:cubicBezTo>
                  <a:cubicBezTo>
                    <a:pt x="820" y="1901"/>
                    <a:pt x="779" y="1826"/>
                    <a:pt x="722" y="1764"/>
                  </a:cubicBezTo>
                  <a:cubicBezTo>
                    <a:pt x="753" y="1753"/>
                    <a:pt x="753" y="1753"/>
                    <a:pt x="753" y="1753"/>
                  </a:cubicBezTo>
                  <a:cubicBezTo>
                    <a:pt x="776" y="1745"/>
                    <a:pt x="793" y="1739"/>
                    <a:pt x="802" y="1736"/>
                  </a:cubicBezTo>
                  <a:cubicBezTo>
                    <a:pt x="948" y="1690"/>
                    <a:pt x="1021" y="1623"/>
                    <a:pt x="1019" y="1538"/>
                  </a:cubicBezTo>
                  <a:cubicBezTo>
                    <a:pt x="1019" y="1529"/>
                    <a:pt x="1016" y="1520"/>
                    <a:pt x="1009" y="1514"/>
                  </a:cubicBezTo>
                  <a:cubicBezTo>
                    <a:pt x="1003" y="1508"/>
                    <a:pt x="994" y="1504"/>
                    <a:pt x="985" y="1505"/>
                  </a:cubicBezTo>
                  <a:cubicBezTo>
                    <a:pt x="966" y="1505"/>
                    <a:pt x="951" y="1521"/>
                    <a:pt x="951" y="1540"/>
                  </a:cubicBezTo>
                  <a:cubicBezTo>
                    <a:pt x="952" y="1575"/>
                    <a:pt x="923" y="1626"/>
                    <a:pt x="781" y="1671"/>
                  </a:cubicBezTo>
                  <a:cubicBezTo>
                    <a:pt x="772" y="1674"/>
                    <a:pt x="754" y="1680"/>
                    <a:pt x="731" y="1688"/>
                  </a:cubicBezTo>
                  <a:cubicBezTo>
                    <a:pt x="705" y="1697"/>
                    <a:pt x="673" y="1709"/>
                    <a:pt x="638" y="1721"/>
                  </a:cubicBezTo>
                  <a:cubicBezTo>
                    <a:pt x="637" y="1721"/>
                    <a:pt x="637" y="1721"/>
                    <a:pt x="637" y="1721"/>
                  </a:cubicBezTo>
                  <a:cubicBezTo>
                    <a:pt x="541" y="1756"/>
                    <a:pt x="443" y="1786"/>
                    <a:pt x="344" y="1809"/>
                  </a:cubicBezTo>
                  <a:cubicBezTo>
                    <a:pt x="312" y="1816"/>
                    <a:pt x="281" y="1796"/>
                    <a:pt x="274" y="1764"/>
                  </a:cubicBezTo>
                  <a:cubicBezTo>
                    <a:pt x="266" y="1745"/>
                    <a:pt x="263" y="1724"/>
                    <a:pt x="266" y="1703"/>
                  </a:cubicBezTo>
                  <a:cubicBezTo>
                    <a:pt x="266" y="1696"/>
                    <a:pt x="268" y="1689"/>
                    <a:pt x="270" y="1682"/>
                  </a:cubicBezTo>
                  <a:cubicBezTo>
                    <a:pt x="277" y="1658"/>
                    <a:pt x="278" y="1633"/>
                    <a:pt x="273" y="1609"/>
                  </a:cubicBezTo>
                  <a:cubicBezTo>
                    <a:pt x="263" y="1578"/>
                    <a:pt x="240" y="1552"/>
                    <a:pt x="209" y="1539"/>
                  </a:cubicBezTo>
                  <a:cubicBezTo>
                    <a:pt x="202" y="1535"/>
                    <a:pt x="202" y="1535"/>
                    <a:pt x="202" y="1535"/>
                  </a:cubicBezTo>
                  <a:cubicBezTo>
                    <a:pt x="206" y="1528"/>
                    <a:pt x="210" y="1521"/>
                    <a:pt x="215" y="1514"/>
                  </a:cubicBezTo>
                  <a:cubicBezTo>
                    <a:pt x="221" y="1507"/>
                    <a:pt x="224" y="1498"/>
                    <a:pt x="222" y="1488"/>
                  </a:cubicBezTo>
                  <a:cubicBezTo>
                    <a:pt x="221" y="1479"/>
                    <a:pt x="216" y="1471"/>
                    <a:pt x="209" y="1465"/>
                  </a:cubicBezTo>
                  <a:cubicBezTo>
                    <a:pt x="201" y="1459"/>
                    <a:pt x="181" y="1445"/>
                    <a:pt x="167" y="1434"/>
                  </a:cubicBezTo>
                  <a:cubicBezTo>
                    <a:pt x="169" y="1431"/>
                    <a:pt x="171" y="1427"/>
                    <a:pt x="172" y="1424"/>
                  </a:cubicBezTo>
                  <a:cubicBezTo>
                    <a:pt x="178" y="1415"/>
                    <a:pt x="184" y="1404"/>
                    <a:pt x="190" y="1391"/>
                  </a:cubicBezTo>
                  <a:cubicBezTo>
                    <a:pt x="201" y="1368"/>
                    <a:pt x="204" y="1341"/>
                    <a:pt x="199" y="1315"/>
                  </a:cubicBezTo>
                  <a:cubicBezTo>
                    <a:pt x="191" y="1273"/>
                    <a:pt x="151" y="1253"/>
                    <a:pt x="122" y="1238"/>
                  </a:cubicBezTo>
                  <a:cubicBezTo>
                    <a:pt x="112" y="1233"/>
                    <a:pt x="103" y="1228"/>
                    <a:pt x="94" y="1222"/>
                  </a:cubicBezTo>
                  <a:cubicBezTo>
                    <a:pt x="86" y="1217"/>
                    <a:pt x="80" y="1211"/>
                    <a:pt x="73" y="1205"/>
                  </a:cubicBezTo>
                  <a:cubicBezTo>
                    <a:pt x="73" y="1200"/>
                    <a:pt x="79" y="1188"/>
                    <a:pt x="105" y="1156"/>
                  </a:cubicBezTo>
                  <a:cubicBezTo>
                    <a:pt x="166" y="1077"/>
                    <a:pt x="218" y="992"/>
                    <a:pt x="261" y="902"/>
                  </a:cubicBezTo>
                  <a:cubicBezTo>
                    <a:pt x="269" y="888"/>
                    <a:pt x="274" y="872"/>
                    <a:pt x="274" y="856"/>
                  </a:cubicBezTo>
                  <a:cubicBezTo>
                    <a:pt x="271" y="822"/>
                    <a:pt x="253" y="790"/>
                    <a:pt x="224" y="771"/>
                  </a:cubicBezTo>
                  <a:cubicBezTo>
                    <a:pt x="211" y="758"/>
                    <a:pt x="198" y="746"/>
                    <a:pt x="196" y="735"/>
                  </a:cubicBezTo>
                  <a:cubicBezTo>
                    <a:pt x="196" y="727"/>
                    <a:pt x="198" y="719"/>
                    <a:pt x="201" y="711"/>
                  </a:cubicBezTo>
                  <a:cubicBezTo>
                    <a:pt x="207" y="697"/>
                    <a:pt x="213" y="682"/>
                    <a:pt x="220" y="668"/>
                  </a:cubicBezTo>
                  <a:cubicBezTo>
                    <a:pt x="234" y="639"/>
                    <a:pt x="245" y="609"/>
                    <a:pt x="253" y="578"/>
                  </a:cubicBezTo>
                  <a:cubicBezTo>
                    <a:pt x="257" y="564"/>
                    <a:pt x="257" y="564"/>
                    <a:pt x="257" y="564"/>
                  </a:cubicBezTo>
                  <a:cubicBezTo>
                    <a:pt x="264" y="529"/>
                    <a:pt x="273" y="496"/>
                    <a:pt x="284" y="463"/>
                  </a:cubicBezTo>
                  <a:cubicBezTo>
                    <a:pt x="311" y="389"/>
                    <a:pt x="353" y="320"/>
                    <a:pt x="407" y="263"/>
                  </a:cubicBezTo>
                  <a:cubicBezTo>
                    <a:pt x="472" y="194"/>
                    <a:pt x="575" y="145"/>
                    <a:pt x="713" y="117"/>
                  </a:cubicBezTo>
                  <a:cubicBezTo>
                    <a:pt x="818" y="94"/>
                    <a:pt x="925" y="79"/>
                    <a:pt x="1033" y="71"/>
                  </a:cubicBezTo>
                  <a:cubicBezTo>
                    <a:pt x="1087" y="68"/>
                    <a:pt x="1141" y="71"/>
                    <a:pt x="1194" y="80"/>
                  </a:cubicBezTo>
                  <a:cubicBezTo>
                    <a:pt x="1212" y="83"/>
                    <a:pt x="1229" y="71"/>
                    <a:pt x="1233" y="52"/>
                  </a:cubicBezTo>
                  <a:cubicBezTo>
                    <a:pt x="1236" y="34"/>
                    <a:pt x="1224" y="17"/>
                    <a:pt x="1206" y="13"/>
                  </a:cubicBezTo>
                  <a:cubicBezTo>
                    <a:pt x="1147" y="3"/>
                    <a:pt x="1088" y="0"/>
                    <a:pt x="1030" y="3"/>
                  </a:cubicBezTo>
                  <a:cubicBezTo>
                    <a:pt x="919" y="11"/>
                    <a:pt x="808" y="27"/>
                    <a:pt x="699" y="50"/>
                  </a:cubicBezTo>
                  <a:cubicBezTo>
                    <a:pt x="546" y="81"/>
                    <a:pt x="434" y="135"/>
                    <a:pt x="357" y="216"/>
                  </a:cubicBezTo>
                  <a:cubicBezTo>
                    <a:pt x="297" y="280"/>
                    <a:pt x="251" y="356"/>
                    <a:pt x="220" y="439"/>
                  </a:cubicBezTo>
                  <a:cubicBezTo>
                    <a:pt x="208" y="475"/>
                    <a:pt x="198" y="511"/>
                    <a:pt x="190" y="548"/>
                  </a:cubicBezTo>
                  <a:cubicBezTo>
                    <a:pt x="187" y="563"/>
                    <a:pt x="187" y="563"/>
                    <a:pt x="187" y="563"/>
                  </a:cubicBezTo>
                  <a:cubicBezTo>
                    <a:pt x="179" y="589"/>
                    <a:pt x="170" y="615"/>
                    <a:pt x="158" y="640"/>
                  </a:cubicBezTo>
                  <a:cubicBezTo>
                    <a:pt x="151" y="656"/>
                    <a:pt x="144" y="671"/>
                    <a:pt x="138" y="688"/>
                  </a:cubicBezTo>
                  <a:cubicBezTo>
                    <a:pt x="130" y="705"/>
                    <a:pt x="127" y="725"/>
                    <a:pt x="128" y="745"/>
                  </a:cubicBezTo>
                  <a:cubicBezTo>
                    <a:pt x="135" y="775"/>
                    <a:pt x="153" y="802"/>
                    <a:pt x="178" y="821"/>
                  </a:cubicBezTo>
                  <a:cubicBezTo>
                    <a:pt x="195" y="836"/>
                    <a:pt x="206" y="847"/>
                    <a:pt x="206" y="856"/>
                  </a:cubicBezTo>
                  <a:cubicBezTo>
                    <a:pt x="205" y="862"/>
                    <a:pt x="203" y="867"/>
                    <a:pt x="200" y="871"/>
                  </a:cubicBezTo>
                  <a:cubicBezTo>
                    <a:pt x="159" y="957"/>
                    <a:pt x="109" y="1039"/>
                    <a:pt x="51" y="1114"/>
                  </a:cubicBezTo>
                  <a:cubicBezTo>
                    <a:pt x="26" y="1144"/>
                    <a:pt x="0" y="1179"/>
                    <a:pt x="6" y="1214"/>
                  </a:cubicBezTo>
                  <a:cubicBezTo>
                    <a:pt x="13" y="1241"/>
                    <a:pt x="31" y="1265"/>
                    <a:pt x="55" y="127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23" name="Google Shape;223;p12"/>
            <p:cNvSpPr/>
            <p:nvPr/>
          </p:nvSpPr>
          <p:spPr>
            <a:xfrm>
              <a:off x="5745163" y="1268413"/>
              <a:ext cx="652462" cy="757238"/>
            </a:xfrm>
            <a:custGeom>
              <a:rect b="b" l="l" r="r" t="t"/>
              <a:pathLst>
                <a:path extrusionOk="0" h="435" w="375">
                  <a:moveTo>
                    <a:pt x="71" y="408"/>
                  </a:moveTo>
                  <a:cubicBezTo>
                    <a:pt x="75" y="393"/>
                    <a:pt x="75" y="393"/>
                    <a:pt x="75" y="393"/>
                  </a:cubicBezTo>
                  <a:cubicBezTo>
                    <a:pt x="81" y="365"/>
                    <a:pt x="88" y="337"/>
                    <a:pt x="97" y="309"/>
                  </a:cubicBezTo>
                  <a:cubicBezTo>
                    <a:pt x="118" y="252"/>
                    <a:pt x="150" y="200"/>
                    <a:pt x="191" y="156"/>
                  </a:cubicBezTo>
                  <a:cubicBezTo>
                    <a:pt x="235" y="114"/>
                    <a:pt x="289" y="84"/>
                    <a:pt x="348" y="69"/>
                  </a:cubicBezTo>
                  <a:cubicBezTo>
                    <a:pt x="360" y="66"/>
                    <a:pt x="369" y="56"/>
                    <a:pt x="372" y="44"/>
                  </a:cubicBezTo>
                  <a:cubicBezTo>
                    <a:pt x="375" y="32"/>
                    <a:pt x="371" y="20"/>
                    <a:pt x="362" y="11"/>
                  </a:cubicBezTo>
                  <a:cubicBezTo>
                    <a:pt x="353" y="3"/>
                    <a:pt x="340" y="0"/>
                    <a:pt x="328" y="4"/>
                  </a:cubicBezTo>
                  <a:cubicBezTo>
                    <a:pt x="258" y="22"/>
                    <a:pt x="194" y="58"/>
                    <a:pt x="141" y="109"/>
                  </a:cubicBezTo>
                  <a:cubicBezTo>
                    <a:pt x="94" y="160"/>
                    <a:pt x="57" y="220"/>
                    <a:pt x="33" y="286"/>
                  </a:cubicBezTo>
                  <a:cubicBezTo>
                    <a:pt x="23" y="316"/>
                    <a:pt x="15" y="347"/>
                    <a:pt x="8" y="378"/>
                  </a:cubicBezTo>
                  <a:cubicBezTo>
                    <a:pt x="5" y="393"/>
                    <a:pt x="5" y="393"/>
                    <a:pt x="5" y="393"/>
                  </a:cubicBezTo>
                  <a:cubicBezTo>
                    <a:pt x="0" y="411"/>
                    <a:pt x="12" y="430"/>
                    <a:pt x="30" y="434"/>
                  </a:cubicBezTo>
                  <a:cubicBezTo>
                    <a:pt x="33" y="434"/>
                    <a:pt x="35" y="435"/>
                    <a:pt x="38" y="435"/>
                  </a:cubicBezTo>
                  <a:cubicBezTo>
                    <a:pt x="54" y="435"/>
                    <a:pt x="68" y="424"/>
                    <a:pt x="71" y="40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24" name="Google Shape;224;p12"/>
            <p:cNvSpPr/>
            <p:nvPr/>
          </p:nvSpPr>
          <p:spPr>
            <a:xfrm>
              <a:off x="5680075" y="2111376"/>
              <a:ext cx="119062" cy="117475"/>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25" name="Google Shape;225;p12"/>
            <p:cNvSpPr/>
            <p:nvPr/>
          </p:nvSpPr>
          <p:spPr>
            <a:xfrm>
              <a:off x="6805613" y="1338263"/>
              <a:ext cx="1552575" cy="2374900"/>
            </a:xfrm>
            <a:custGeom>
              <a:rect b="b" l="l" r="r" t="t"/>
              <a:pathLst>
                <a:path extrusionOk="0" h="1365" w="892">
                  <a:moveTo>
                    <a:pt x="3" y="451"/>
                  </a:moveTo>
                  <a:cubicBezTo>
                    <a:pt x="0" y="567"/>
                    <a:pt x="41" y="680"/>
                    <a:pt x="118" y="768"/>
                  </a:cubicBezTo>
                  <a:cubicBezTo>
                    <a:pt x="142" y="793"/>
                    <a:pt x="168" y="816"/>
                    <a:pt x="196" y="836"/>
                  </a:cubicBezTo>
                  <a:cubicBezTo>
                    <a:pt x="246" y="875"/>
                    <a:pt x="294" y="912"/>
                    <a:pt x="306" y="963"/>
                  </a:cubicBezTo>
                  <a:cubicBezTo>
                    <a:pt x="267" y="978"/>
                    <a:pt x="242" y="1016"/>
                    <a:pt x="242" y="1058"/>
                  </a:cubicBezTo>
                  <a:cubicBezTo>
                    <a:pt x="242" y="1126"/>
                    <a:pt x="242" y="1126"/>
                    <a:pt x="242" y="1126"/>
                  </a:cubicBezTo>
                  <a:cubicBezTo>
                    <a:pt x="242" y="1170"/>
                    <a:pt x="269" y="1208"/>
                    <a:pt x="310" y="1222"/>
                  </a:cubicBezTo>
                  <a:cubicBezTo>
                    <a:pt x="310" y="1229"/>
                    <a:pt x="310" y="1229"/>
                    <a:pt x="310" y="1229"/>
                  </a:cubicBezTo>
                  <a:cubicBezTo>
                    <a:pt x="310" y="1304"/>
                    <a:pt x="371" y="1365"/>
                    <a:pt x="446" y="1365"/>
                  </a:cubicBezTo>
                  <a:cubicBezTo>
                    <a:pt x="522" y="1365"/>
                    <a:pt x="583" y="1304"/>
                    <a:pt x="583" y="1229"/>
                  </a:cubicBezTo>
                  <a:cubicBezTo>
                    <a:pt x="583" y="1222"/>
                    <a:pt x="583" y="1222"/>
                    <a:pt x="583" y="1222"/>
                  </a:cubicBezTo>
                  <a:cubicBezTo>
                    <a:pt x="624" y="1208"/>
                    <a:pt x="651" y="1170"/>
                    <a:pt x="651" y="1126"/>
                  </a:cubicBezTo>
                  <a:cubicBezTo>
                    <a:pt x="651" y="1058"/>
                    <a:pt x="651" y="1058"/>
                    <a:pt x="651" y="1058"/>
                  </a:cubicBezTo>
                  <a:cubicBezTo>
                    <a:pt x="651" y="1016"/>
                    <a:pt x="625" y="978"/>
                    <a:pt x="586" y="963"/>
                  </a:cubicBezTo>
                  <a:cubicBezTo>
                    <a:pt x="599" y="912"/>
                    <a:pt x="646" y="875"/>
                    <a:pt x="696" y="836"/>
                  </a:cubicBezTo>
                  <a:cubicBezTo>
                    <a:pt x="724" y="816"/>
                    <a:pt x="750" y="793"/>
                    <a:pt x="775" y="768"/>
                  </a:cubicBezTo>
                  <a:cubicBezTo>
                    <a:pt x="851" y="680"/>
                    <a:pt x="892" y="567"/>
                    <a:pt x="890" y="451"/>
                  </a:cubicBezTo>
                  <a:cubicBezTo>
                    <a:pt x="889" y="205"/>
                    <a:pt x="692" y="5"/>
                    <a:pt x="446" y="0"/>
                  </a:cubicBezTo>
                  <a:cubicBezTo>
                    <a:pt x="201" y="5"/>
                    <a:pt x="4" y="205"/>
                    <a:pt x="3" y="451"/>
                  </a:cubicBezTo>
                  <a:close/>
                  <a:moveTo>
                    <a:pt x="344" y="512"/>
                  </a:moveTo>
                  <a:cubicBezTo>
                    <a:pt x="310" y="512"/>
                    <a:pt x="310" y="512"/>
                    <a:pt x="310" y="512"/>
                  </a:cubicBezTo>
                  <a:cubicBezTo>
                    <a:pt x="291" y="512"/>
                    <a:pt x="276" y="497"/>
                    <a:pt x="276" y="478"/>
                  </a:cubicBezTo>
                  <a:cubicBezTo>
                    <a:pt x="276" y="459"/>
                    <a:pt x="291" y="444"/>
                    <a:pt x="310" y="444"/>
                  </a:cubicBezTo>
                  <a:cubicBezTo>
                    <a:pt x="329" y="444"/>
                    <a:pt x="344" y="459"/>
                    <a:pt x="344" y="478"/>
                  </a:cubicBezTo>
                  <a:lnTo>
                    <a:pt x="344" y="512"/>
                  </a:lnTo>
                  <a:close/>
                  <a:moveTo>
                    <a:pt x="480" y="956"/>
                  </a:moveTo>
                  <a:cubicBezTo>
                    <a:pt x="412" y="956"/>
                    <a:pt x="412" y="956"/>
                    <a:pt x="412" y="956"/>
                  </a:cubicBezTo>
                  <a:cubicBezTo>
                    <a:pt x="412" y="580"/>
                    <a:pt x="412" y="580"/>
                    <a:pt x="412" y="580"/>
                  </a:cubicBezTo>
                  <a:cubicBezTo>
                    <a:pt x="480" y="580"/>
                    <a:pt x="480" y="580"/>
                    <a:pt x="480" y="580"/>
                  </a:cubicBezTo>
                  <a:lnTo>
                    <a:pt x="480" y="956"/>
                  </a:lnTo>
                  <a:close/>
                  <a:moveTo>
                    <a:pt x="446" y="1297"/>
                  </a:moveTo>
                  <a:cubicBezTo>
                    <a:pt x="409" y="1297"/>
                    <a:pt x="378" y="1266"/>
                    <a:pt x="378" y="1229"/>
                  </a:cubicBezTo>
                  <a:cubicBezTo>
                    <a:pt x="515" y="1229"/>
                    <a:pt x="515" y="1229"/>
                    <a:pt x="515" y="1229"/>
                  </a:cubicBezTo>
                  <a:cubicBezTo>
                    <a:pt x="515" y="1266"/>
                    <a:pt x="484" y="1297"/>
                    <a:pt x="446" y="1297"/>
                  </a:cubicBezTo>
                  <a:close/>
                  <a:moveTo>
                    <a:pt x="583" y="1126"/>
                  </a:moveTo>
                  <a:cubicBezTo>
                    <a:pt x="583" y="1145"/>
                    <a:pt x="568" y="1160"/>
                    <a:pt x="549" y="1160"/>
                  </a:cubicBezTo>
                  <a:cubicBezTo>
                    <a:pt x="344" y="1160"/>
                    <a:pt x="344" y="1160"/>
                    <a:pt x="344" y="1160"/>
                  </a:cubicBezTo>
                  <a:cubicBezTo>
                    <a:pt x="325" y="1160"/>
                    <a:pt x="310" y="1145"/>
                    <a:pt x="310" y="1126"/>
                  </a:cubicBezTo>
                  <a:cubicBezTo>
                    <a:pt x="310" y="1058"/>
                    <a:pt x="310" y="1058"/>
                    <a:pt x="310" y="1058"/>
                  </a:cubicBezTo>
                  <a:cubicBezTo>
                    <a:pt x="310" y="1039"/>
                    <a:pt x="325" y="1024"/>
                    <a:pt x="344" y="1024"/>
                  </a:cubicBezTo>
                  <a:cubicBezTo>
                    <a:pt x="549" y="1024"/>
                    <a:pt x="549" y="1024"/>
                    <a:pt x="549" y="1024"/>
                  </a:cubicBezTo>
                  <a:cubicBezTo>
                    <a:pt x="568" y="1024"/>
                    <a:pt x="583" y="1039"/>
                    <a:pt x="583" y="1058"/>
                  </a:cubicBezTo>
                  <a:lnTo>
                    <a:pt x="583" y="1126"/>
                  </a:lnTo>
                  <a:close/>
                  <a:moveTo>
                    <a:pt x="822" y="452"/>
                  </a:moveTo>
                  <a:cubicBezTo>
                    <a:pt x="824" y="551"/>
                    <a:pt x="789" y="647"/>
                    <a:pt x="724" y="722"/>
                  </a:cubicBezTo>
                  <a:cubicBezTo>
                    <a:pt x="703" y="744"/>
                    <a:pt x="679" y="764"/>
                    <a:pt x="655" y="782"/>
                  </a:cubicBezTo>
                  <a:cubicBezTo>
                    <a:pt x="614" y="810"/>
                    <a:pt x="579" y="844"/>
                    <a:pt x="549" y="883"/>
                  </a:cubicBezTo>
                  <a:cubicBezTo>
                    <a:pt x="549" y="580"/>
                    <a:pt x="549" y="580"/>
                    <a:pt x="549" y="580"/>
                  </a:cubicBezTo>
                  <a:cubicBezTo>
                    <a:pt x="583" y="580"/>
                    <a:pt x="583" y="580"/>
                    <a:pt x="583" y="580"/>
                  </a:cubicBezTo>
                  <a:cubicBezTo>
                    <a:pt x="639" y="580"/>
                    <a:pt x="685" y="534"/>
                    <a:pt x="685" y="478"/>
                  </a:cubicBezTo>
                  <a:cubicBezTo>
                    <a:pt x="685" y="421"/>
                    <a:pt x="639" y="375"/>
                    <a:pt x="583" y="375"/>
                  </a:cubicBezTo>
                  <a:cubicBezTo>
                    <a:pt x="526" y="375"/>
                    <a:pt x="480" y="421"/>
                    <a:pt x="480" y="478"/>
                  </a:cubicBezTo>
                  <a:cubicBezTo>
                    <a:pt x="480" y="512"/>
                    <a:pt x="480" y="512"/>
                    <a:pt x="480" y="512"/>
                  </a:cubicBezTo>
                  <a:cubicBezTo>
                    <a:pt x="412" y="512"/>
                    <a:pt x="412" y="512"/>
                    <a:pt x="412" y="512"/>
                  </a:cubicBezTo>
                  <a:cubicBezTo>
                    <a:pt x="412" y="478"/>
                    <a:pt x="412" y="478"/>
                    <a:pt x="412" y="478"/>
                  </a:cubicBezTo>
                  <a:cubicBezTo>
                    <a:pt x="412" y="421"/>
                    <a:pt x="366" y="375"/>
                    <a:pt x="310" y="375"/>
                  </a:cubicBezTo>
                  <a:cubicBezTo>
                    <a:pt x="253" y="375"/>
                    <a:pt x="207" y="421"/>
                    <a:pt x="207" y="478"/>
                  </a:cubicBezTo>
                  <a:cubicBezTo>
                    <a:pt x="207" y="534"/>
                    <a:pt x="253" y="580"/>
                    <a:pt x="310" y="580"/>
                  </a:cubicBezTo>
                  <a:cubicBezTo>
                    <a:pt x="344" y="580"/>
                    <a:pt x="344" y="580"/>
                    <a:pt x="344" y="580"/>
                  </a:cubicBezTo>
                  <a:cubicBezTo>
                    <a:pt x="344" y="883"/>
                    <a:pt x="344" y="883"/>
                    <a:pt x="344" y="883"/>
                  </a:cubicBezTo>
                  <a:cubicBezTo>
                    <a:pt x="314" y="844"/>
                    <a:pt x="278" y="810"/>
                    <a:pt x="238" y="782"/>
                  </a:cubicBezTo>
                  <a:cubicBezTo>
                    <a:pt x="213" y="764"/>
                    <a:pt x="190" y="744"/>
                    <a:pt x="169" y="722"/>
                  </a:cubicBezTo>
                  <a:cubicBezTo>
                    <a:pt x="104" y="647"/>
                    <a:pt x="69" y="551"/>
                    <a:pt x="71" y="452"/>
                  </a:cubicBezTo>
                  <a:cubicBezTo>
                    <a:pt x="74" y="244"/>
                    <a:pt x="246" y="68"/>
                    <a:pt x="446" y="68"/>
                  </a:cubicBezTo>
                  <a:cubicBezTo>
                    <a:pt x="647" y="68"/>
                    <a:pt x="819" y="244"/>
                    <a:pt x="822" y="452"/>
                  </a:cubicBezTo>
                  <a:close/>
                  <a:moveTo>
                    <a:pt x="549" y="512"/>
                  </a:moveTo>
                  <a:cubicBezTo>
                    <a:pt x="549" y="478"/>
                    <a:pt x="549" y="478"/>
                    <a:pt x="549" y="478"/>
                  </a:cubicBezTo>
                  <a:cubicBezTo>
                    <a:pt x="549" y="459"/>
                    <a:pt x="564" y="444"/>
                    <a:pt x="583" y="444"/>
                  </a:cubicBezTo>
                  <a:cubicBezTo>
                    <a:pt x="602" y="444"/>
                    <a:pt x="617" y="459"/>
                    <a:pt x="617" y="478"/>
                  </a:cubicBezTo>
                  <a:cubicBezTo>
                    <a:pt x="617" y="497"/>
                    <a:pt x="602" y="512"/>
                    <a:pt x="583" y="512"/>
                  </a:cubicBezTo>
                  <a:lnTo>
                    <a:pt x="549" y="51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26" name="Google Shape;226;p12"/>
            <p:cNvSpPr/>
            <p:nvPr/>
          </p:nvSpPr>
          <p:spPr>
            <a:xfrm>
              <a:off x="8472488" y="2051051"/>
              <a:ext cx="298450" cy="119063"/>
            </a:xfrm>
            <a:custGeom>
              <a:rect b="b" l="l" r="r" t="t"/>
              <a:pathLst>
                <a:path extrusionOk="0" h="68" w="171">
                  <a:moveTo>
                    <a:pt x="34" y="68"/>
                  </a:moveTo>
                  <a:cubicBezTo>
                    <a:pt x="137" y="68"/>
                    <a:pt x="137" y="68"/>
                    <a:pt x="137" y="68"/>
                  </a:cubicBezTo>
                  <a:cubicBezTo>
                    <a:pt x="156" y="68"/>
                    <a:pt x="171" y="53"/>
                    <a:pt x="171" y="34"/>
                  </a:cubicBezTo>
                  <a:cubicBezTo>
                    <a:pt x="171" y="15"/>
                    <a:pt x="156" y="0"/>
                    <a:pt x="137" y="0"/>
                  </a:cubicBezTo>
                  <a:cubicBezTo>
                    <a:pt x="34" y="0"/>
                    <a:pt x="34" y="0"/>
                    <a:pt x="34" y="0"/>
                  </a:cubicBezTo>
                  <a:cubicBezTo>
                    <a:pt x="16" y="0"/>
                    <a:pt x="0" y="15"/>
                    <a:pt x="0" y="34"/>
                  </a:cubicBezTo>
                  <a:cubicBezTo>
                    <a:pt x="0" y="53"/>
                    <a:pt x="16" y="68"/>
                    <a:pt x="34" y="6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27" name="Google Shape;227;p12"/>
            <p:cNvSpPr/>
            <p:nvPr/>
          </p:nvSpPr>
          <p:spPr>
            <a:xfrm>
              <a:off x="8191500" y="1249363"/>
              <a:ext cx="252412" cy="249238"/>
            </a:xfrm>
            <a:custGeom>
              <a:rect b="b" l="l" r="r" t="t"/>
              <a:pathLst>
                <a:path extrusionOk="0" h="143" w="145">
                  <a:moveTo>
                    <a:pt x="36" y="143"/>
                  </a:moveTo>
                  <a:cubicBezTo>
                    <a:pt x="46" y="143"/>
                    <a:pt x="54" y="139"/>
                    <a:pt x="61" y="133"/>
                  </a:cubicBezTo>
                  <a:cubicBezTo>
                    <a:pt x="133" y="60"/>
                    <a:pt x="133" y="60"/>
                    <a:pt x="133" y="60"/>
                  </a:cubicBezTo>
                  <a:cubicBezTo>
                    <a:pt x="142" y="52"/>
                    <a:pt x="145" y="39"/>
                    <a:pt x="142" y="27"/>
                  </a:cubicBezTo>
                  <a:cubicBezTo>
                    <a:pt x="139" y="15"/>
                    <a:pt x="130" y="6"/>
                    <a:pt x="118" y="3"/>
                  </a:cubicBezTo>
                  <a:cubicBezTo>
                    <a:pt x="106" y="0"/>
                    <a:pt x="93" y="3"/>
                    <a:pt x="85" y="12"/>
                  </a:cubicBezTo>
                  <a:cubicBezTo>
                    <a:pt x="12" y="84"/>
                    <a:pt x="12" y="84"/>
                    <a:pt x="12" y="84"/>
                  </a:cubicBezTo>
                  <a:cubicBezTo>
                    <a:pt x="3" y="94"/>
                    <a:pt x="0" y="109"/>
                    <a:pt x="5" y="122"/>
                  </a:cubicBezTo>
                  <a:cubicBezTo>
                    <a:pt x="10" y="134"/>
                    <a:pt x="23" y="143"/>
                    <a:pt x="36" y="14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28" name="Google Shape;228;p12"/>
            <p:cNvSpPr/>
            <p:nvPr/>
          </p:nvSpPr>
          <p:spPr>
            <a:xfrm>
              <a:off x="7523163" y="922338"/>
              <a:ext cx="117475" cy="298450"/>
            </a:xfrm>
            <a:custGeom>
              <a:rect b="b" l="l" r="r" t="t"/>
              <a:pathLst>
                <a:path extrusionOk="0" h="171" w="68">
                  <a:moveTo>
                    <a:pt x="34" y="171"/>
                  </a:moveTo>
                  <a:cubicBezTo>
                    <a:pt x="53" y="171"/>
                    <a:pt x="68" y="155"/>
                    <a:pt x="68" y="137"/>
                  </a:cubicBezTo>
                  <a:cubicBezTo>
                    <a:pt x="68" y="34"/>
                    <a:pt x="68" y="34"/>
                    <a:pt x="68" y="34"/>
                  </a:cubicBezTo>
                  <a:cubicBezTo>
                    <a:pt x="68" y="15"/>
                    <a:pt x="53" y="0"/>
                    <a:pt x="34" y="0"/>
                  </a:cubicBezTo>
                  <a:cubicBezTo>
                    <a:pt x="15" y="0"/>
                    <a:pt x="0" y="15"/>
                    <a:pt x="0" y="34"/>
                  </a:cubicBezTo>
                  <a:cubicBezTo>
                    <a:pt x="0" y="137"/>
                    <a:pt x="0" y="137"/>
                    <a:pt x="0" y="137"/>
                  </a:cubicBezTo>
                  <a:cubicBezTo>
                    <a:pt x="0" y="155"/>
                    <a:pt x="15" y="171"/>
                    <a:pt x="3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29" name="Google Shape;229;p12"/>
            <p:cNvSpPr/>
            <p:nvPr/>
          </p:nvSpPr>
          <p:spPr>
            <a:xfrm>
              <a:off x="6719888" y="1249363"/>
              <a:ext cx="249237" cy="249238"/>
            </a:xfrm>
            <a:custGeom>
              <a:rect b="b" l="l" r="r" t="t"/>
              <a:pathLst>
                <a:path extrusionOk="0" h="143" w="143">
                  <a:moveTo>
                    <a:pt x="133" y="133"/>
                  </a:moveTo>
                  <a:cubicBezTo>
                    <a:pt x="140" y="126"/>
                    <a:pt x="143" y="118"/>
                    <a:pt x="143" y="108"/>
                  </a:cubicBezTo>
                  <a:cubicBezTo>
                    <a:pt x="143" y="99"/>
                    <a:pt x="140" y="91"/>
                    <a:pt x="133" y="84"/>
                  </a:cubicBezTo>
                  <a:cubicBezTo>
                    <a:pt x="61" y="12"/>
                    <a:pt x="61" y="12"/>
                    <a:pt x="61" y="12"/>
                  </a:cubicBezTo>
                  <a:cubicBezTo>
                    <a:pt x="52" y="3"/>
                    <a:pt x="40" y="0"/>
                    <a:pt x="28" y="3"/>
                  </a:cubicBezTo>
                  <a:cubicBezTo>
                    <a:pt x="16" y="6"/>
                    <a:pt x="6" y="15"/>
                    <a:pt x="3" y="27"/>
                  </a:cubicBezTo>
                  <a:cubicBezTo>
                    <a:pt x="0" y="39"/>
                    <a:pt x="4" y="52"/>
                    <a:pt x="13" y="60"/>
                  </a:cubicBezTo>
                  <a:cubicBezTo>
                    <a:pt x="85" y="133"/>
                    <a:pt x="85" y="133"/>
                    <a:pt x="85" y="133"/>
                  </a:cubicBezTo>
                  <a:cubicBezTo>
                    <a:pt x="91" y="139"/>
                    <a:pt x="100" y="143"/>
                    <a:pt x="109" y="143"/>
                  </a:cubicBezTo>
                  <a:cubicBezTo>
                    <a:pt x="118" y="143"/>
                    <a:pt x="127" y="139"/>
                    <a:pt x="133" y="13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30" name="Google Shape;230;p12"/>
            <p:cNvSpPr/>
            <p:nvPr/>
          </p:nvSpPr>
          <p:spPr>
            <a:xfrm>
              <a:off x="6394450" y="2051051"/>
              <a:ext cx="295275" cy="119063"/>
            </a:xfrm>
            <a:custGeom>
              <a:rect b="b" l="l" r="r" t="t"/>
              <a:pathLst>
                <a:path extrusionOk="0" h="68" w="170">
                  <a:moveTo>
                    <a:pt x="34" y="0"/>
                  </a:moveTo>
                  <a:cubicBezTo>
                    <a:pt x="15" y="0"/>
                    <a:pt x="0" y="15"/>
                    <a:pt x="0" y="34"/>
                  </a:cubicBezTo>
                  <a:cubicBezTo>
                    <a:pt x="0" y="53"/>
                    <a:pt x="15" y="68"/>
                    <a:pt x="34" y="68"/>
                  </a:cubicBezTo>
                  <a:cubicBezTo>
                    <a:pt x="136" y="68"/>
                    <a:pt x="136" y="68"/>
                    <a:pt x="136" y="68"/>
                  </a:cubicBezTo>
                  <a:cubicBezTo>
                    <a:pt x="155" y="68"/>
                    <a:pt x="170" y="53"/>
                    <a:pt x="170" y="34"/>
                  </a:cubicBezTo>
                  <a:cubicBezTo>
                    <a:pt x="170" y="15"/>
                    <a:pt x="155" y="0"/>
                    <a:pt x="136" y="0"/>
                  </a:cubicBezTo>
                  <a:lnTo>
                    <a:pt x="34"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grpSp>
      <p:sp>
        <p:nvSpPr>
          <p:cNvPr id="231" name="Google Shape;231;p12"/>
          <p:cNvSpPr txBox="1"/>
          <p:nvPr/>
        </p:nvSpPr>
        <p:spPr>
          <a:xfrm>
            <a:off x="347250" y="996050"/>
            <a:ext cx="602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We aim to design f(γ) and m(γ,π) in the incentive mechanism such that the NE of the game satisfies the following properties P1, P2, and P3:</a:t>
            </a:r>
            <a:endParaRPr/>
          </a:p>
        </p:txBody>
      </p:sp>
      <p:sp>
        <p:nvSpPr>
          <p:cNvPr id="232" name="Google Shape;232;p12"/>
          <p:cNvSpPr txBox="1"/>
          <p:nvPr/>
        </p:nvSpPr>
        <p:spPr>
          <a:xfrm>
            <a:off x="561475" y="1524000"/>
            <a:ext cx="5183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P1</a:t>
            </a:r>
            <a:r>
              <a:rPr lang="en-US"/>
              <a:t> </a:t>
            </a:r>
            <a:r>
              <a:rPr b="1" lang="en-US"/>
              <a:t>Social efficiency</a:t>
            </a:r>
            <a:r>
              <a:rPr lang="en-US"/>
              <a:t>: The processing capacity vector under NE, i.e., f(γ NE), is the optimal solution of Social Welfare Maximization problem.</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b="1" lang="en-US"/>
              <a:t>P2</a:t>
            </a:r>
            <a:r>
              <a:rPr lang="en-US"/>
              <a:t> </a:t>
            </a:r>
            <a:r>
              <a:rPr b="1" lang="en-US"/>
              <a:t>Individual rationality</a:t>
            </a:r>
            <a:r>
              <a:rPr lang="en-US"/>
              <a:t>: Each organization is no worse off through participating in cross-silo FL, i.e., Vn(fn(γ NE),</a:t>
            </a:r>
            <a:endParaRPr/>
          </a:p>
          <a:p>
            <a:pPr indent="0" lvl="0" marL="0" rtl="0" algn="l">
              <a:spcBef>
                <a:spcPts val="0"/>
              </a:spcBef>
              <a:spcAft>
                <a:spcPts val="0"/>
              </a:spcAft>
              <a:buNone/>
            </a:pPr>
            <a:r>
              <a:rPr lang="en-US"/>
              <a:t> r(f(γ NE)), mn(γ NE ,π NE)) ≥ 0 for n ∈ 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r>
              <a:rPr b="1" lang="en-US"/>
              <a:t>P3 Budget balance</a:t>
            </a:r>
            <a:r>
              <a:rPr lang="en-US"/>
              <a:t>: The summation of the monetary transfer of all organizations is zero, i.e., P n∈N mn(γ NE ,π NE) = 0. In other words, the monetary transfer can operate among the organizations without any third party investment.</a:t>
            </a:r>
            <a:endParaRPr/>
          </a:p>
        </p:txBody>
      </p:sp>
      <p:sp>
        <p:nvSpPr>
          <p:cNvPr id="233" name="Google Shape;233;p12"/>
          <p:cNvSpPr txBox="1"/>
          <p:nvPr>
            <p:ph type="title"/>
          </p:nvPr>
        </p:nvSpPr>
        <p:spPr>
          <a:xfrm>
            <a:off x="387819" y="282611"/>
            <a:ext cx="8368500" cy="409500"/>
          </a:xfrm>
          <a:prstGeom prst="rect">
            <a:avLst/>
          </a:prstGeom>
          <a:noFill/>
          <a:ln>
            <a:noFill/>
          </a:ln>
        </p:spPr>
        <p:txBody>
          <a:bodyPr anchorCtr="0" anchor="ctr" bIns="0" lIns="0" spcFirstLastPara="1" rIns="0" wrap="square" tIns="0">
            <a:normAutofit fontScale="90000"/>
          </a:bodyPr>
          <a:lstStyle/>
          <a:p>
            <a:pPr indent="0" lvl="0" marL="0" rtl="0" algn="l">
              <a:lnSpc>
                <a:spcPct val="100000"/>
              </a:lnSpc>
              <a:spcBef>
                <a:spcPts val="0"/>
              </a:spcBef>
              <a:spcAft>
                <a:spcPts val="0"/>
              </a:spcAft>
              <a:buClr>
                <a:srgbClr val="5B5B5B"/>
              </a:buClr>
              <a:buSzPct val="100000"/>
              <a:buFont typeface="Roboto"/>
              <a:buNone/>
            </a:pPr>
            <a:r>
              <a:rPr lang="en-US"/>
              <a:t>Nash Equilibrium</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Theme">
  <a:themeElements>
    <a:clrScheme name="08_Key">
      <a:dk1>
        <a:srgbClr val="262626"/>
      </a:dk1>
      <a:lt1>
        <a:srgbClr val="FFFFFF"/>
      </a:lt1>
      <a:dk2>
        <a:srgbClr val="262626"/>
      </a:dk2>
      <a:lt2>
        <a:srgbClr val="FFFFFF"/>
      </a:lt2>
      <a:accent1>
        <a:srgbClr val="494B69"/>
      </a:accent1>
      <a:accent2>
        <a:srgbClr val="695D7A"/>
      </a:accent2>
      <a:accent3>
        <a:srgbClr val="9F5B72"/>
      </a:accent3>
      <a:accent4>
        <a:srgbClr val="D8707C"/>
      </a:accent4>
      <a:accent5>
        <a:srgbClr val="FDA85A"/>
      </a:accent5>
      <a:accent6>
        <a:srgbClr val="FDCD5A"/>
      </a:accent6>
      <a:hlink>
        <a:srgbClr val="FFFFFF"/>
      </a:hlink>
      <a:folHlink>
        <a:srgbClr val="5959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08_Key">
      <a:dk1>
        <a:srgbClr val="262626"/>
      </a:dk1>
      <a:lt1>
        <a:srgbClr val="FFFFFF"/>
      </a:lt1>
      <a:dk2>
        <a:srgbClr val="262626"/>
      </a:dk2>
      <a:lt2>
        <a:srgbClr val="FFFFFF"/>
      </a:lt2>
      <a:accent1>
        <a:srgbClr val="494B69"/>
      </a:accent1>
      <a:accent2>
        <a:srgbClr val="695D7A"/>
      </a:accent2>
      <a:accent3>
        <a:srgbClr val="9F5B72"/>
      </a:accent3>
      <a:accent4>
        <a:srgbClr val="D8707C"/>
      </a:accent4>
      <a:accent5>
        <a:srgbClr val="FDA85A"/>
      </a:accent5>
      <a:accent6>
        <a:srgbClr val="FDCD5A"/>
      </a:accent6>
      <a:hlink>
        <a:srgbClr val="FFFFFF"/>
      </a:hlink>
      <a:folHlink>
        <a:srgbClr val="5959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2015-09-08T18:46:55Z</dcterms:created>
  <dc:creator>High Tech</dc:creator>
</cp:coreProperties>
</file>