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9144000" cy="5143500"/>
  <p:embeddedFontLst>
    <p:embeddedFont>
      <p:font typeface="Roboto"/>
      <p:regular r:id="rId42"/>
      <p:bold r:id="rId43"/>
      <p:italic r:id="rId44"/>
      <p:boldItalic r:id="rId45"/>
    </p:embeddedFont>
    <p:embeddedFont>
      <p:font typeface="Merriweather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4.xml"/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42" Type="http://schemas.openxmlformats.org/officeDocument/2006/relationships/font" Target="fonts/Roboto-regular.fntdata"/><Relationship Id="rId47" Type="http://schemas.openxmlformats.org/officeDocument/2006/relationships/font" Target="fonts/Merriweather-bold.fntdata"/><Relationship Id="rId34" Type="http://schemas.openxmlformats.org/officeDocument/2006/relationships/slide" Target="slides/slide29.xml"/><Relationship Id="rId21" Type="http://schemas.openxmlformats.org/officeDocument/2006/relationships/slide" Target="slides/slide16.xml"/><Relationship Id="rId50" Type="http://schemas.openxmlformats.org/officeDocument/2006/relationships/customXml" Target="../customXml/item1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slide" Target="slides/slide35.xml"/><Relationship Id="rId45" Type="http://schemas.openxmlformats.org/officeDocument/2006/relationships/font" Target="fonts/Roboto-boldItalic.fntdata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24" Type="http://schemas.openxmlformats.org/officeDocument/2006/relationships/slide" Target="slides/slide19.xml"/><Relationship Id="rId11" Type="http://schemas.openxmlformats.org/officeDocument/2006/relationships/slide" Target="slides/slide6.xml"/><Relationship Id="rId49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36" Type="http://schemas.openxmlformats.org/officeDocument/2006/relationships/slide" Target="slides/slide3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5" Type="http://schemas.openxmlformats.org/officeDocument/2006/relationships/slide" Target="slides/slide10.xml"/><Relationship Id="rId44" Type="http://schemas.openxmlformats.org/officeDocument/2006/relationships/font" Target="fonts/Roboto-italic.fntdata"/><Relationship Id="rId31" Type="http://schemas.openxmlformats.org/officeDocument/2006/relationships/slide" Target="slides/slide2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52" Type="http://schemas.openxmlformats.org/officeDocument/2006/relationships/customXml" Target="../customXml/item3.xml"/><Relationship Id="rId43" Type="http://schemas.openxmlformats.org/officeDocument/2006/relationships/font" Target="fonts/Roboto-bold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erriweather-italic.fntdata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51" Type="http://schemas.openxmlformats.org/officeDocument/2006/relationships/customXml" Target="../customXml/item2.xml"/><Relationship Id="rId3" Type="http://schemas.openxmlformats.org/officeDocument/2006/relationships/presProps" Target="presProps.xml"/><Relationship Id="rId46" Type="http://schemas.openxmlformats.org/officeDocument/2006/relationships/font" Target="fonts/Merriweather-regular.fntdata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5" Type="http://schemas.openxmlformats.org/officeDocument/2006/relationships/slide" Target="slides/slide2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41" Type="http://schemas.openxmlformats.org/officeDocument/2006/relationships/slide" Target="slides/slide36.xml"/><Relationship Id="rId20" Type="http://schemas.openxmlformats.org/officeDocument/2006/relationships/slide" Target="slides/slide15.xml"/><Relationship Id="rId1" Type="http://schemas.openxmlformats.org/officeDocument/2006/relationships/theme" Target="theme/theme2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19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20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p21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22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p23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p24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p25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2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p27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p28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p29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7" name="Google Shape;347;p30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p31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p32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9" name="Google Shape;379;p33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7" name="Google Shape;397;p34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3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8" name="Google Shape;428;p36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904490" y="488061"/>
            <a:ext cx="3335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6461506" y="4065676"/>
            <a:ext cx="970915" cy="1078229"/>
          </a:xfrm>
          <a:custGeom>
            <a:rect b="b" l="l" r="r" t="t"/>
            <a:pathLst>
              <a:path extrusionOk="0" h="1078229" w="970915">
                <a:moveTo>
                  <a:pt x="433324" y="0"/>
                </a:moveTo>
                <a:lnTo>
                  <a:pt x="0" y="216230"/>
                </a:lnTo>
                <a:lnTo>
                  <a:pt x="430149" y="1078066"/>
                </a:lnTo>
                <a:lnTo>
                  <a:pt x="970915" y="1077287"/>
                </a:lnTo>
                <a:lnTo>
                  <a:pt x="433324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7363205" y="3197859"/>
            <a:ext cx="1756409" cy="1945639"/>
          </a:xfrm>
          <a:custGeom>
            <a:rect b="b" l="l" r="r" t="t"/>
            <a:pathLst>
              <a:path extrusionOk="0" h="1945639" w="1756409">
                <a:moveTo>
                  <a:pt x="785368" y="0"/>
                </a:moveTo>
                <a:lnTo>
                  <a:pt x="0" y="391921"/>
                </a:lnTo>
                <a:lnTo>
                  <a:pt x="775521" y="1945639"/>
                </a:lnTo>
                <a:lnTo>
                  <a:pt x="1756284" y="1945639"/>
                </a:lnTo>
                <a:lnTo>
                  <a:pt x="785368" y="0"/>
                </a:lnTo>
                <a:close/>
              </a:path>
            </a:pathLst>
          </a:custGeom>
          <a:solidFill>
            <a:srgbClr val="81D1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7276338" y="4239120"/>
            <a:ext cx="817245" cy="904875"/>
          </a:xfrm>
          <a:custGeom>
            <a:rect b="b" l="l" r="r" t="t"/>
            <a:pathLst>
              <a:path extrusionOk="0" h="904875" w="817245">
                <a:moveTo>
                  <a:pt x="365759" y="0"/>
                </a:moveTo>
                <a:lnTo>
                  <a:pt x="0" y="182562"/>
                </a:lnTo>
                <a:lnTo>
                  <a:pt x="360221" y="904379"/>
                </a:lnTo>
                <a:lnTo>
                  <a:pt x="817114" y="904379"/>
                </a:lnTo>
                <a:lnTo>
                  <a:pt x="365759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6172200" y="2657474"/>
            <a:ext cx="2971800" cy="2486025"/>
          </a:xfrm>
          <a:custGeom>
            <a:rect b="b" l="l" r="r" t="t"/>
            <a:pathLst>
              <a:path extrusionOk="0" h="2486025" w="2971800">
                <a:moveTo>
                  <a:pt x="458546" y="2486025"/>
                </a:moveTo>
                <a:lnTo>
                  <a:pt x="205486" y="1978990"/>
                </a:lnTo>
                <a:lnTo>
                  <a:pt x="0" y="2081542"/>
                </a:lnTo>
                <a:lnTo>
                  <a:pt x="201828" y="2486025"/>
                </a:lnTo>
                <a:lnTo>
                  <a:pt x="458546" y="2486025"/>
                </a:lnTo>
                <a:close/>
              </a:path>
              <a:path extrusionOk="0" h="2486025" w="2971800">
                <a:moveTo>
                  <a:pt x="2971800" y="846328"/>
                </a:moveTo>
                <a:lnTo>
                  <a:pt x="2549271" y="0"/>
                </a:lnTo>
                <a:lnTo>
                  <a:pt x="2114550" y="207010"/>
                </a:lnTo>
                <a:lnTo>
                  <a:pt x="2971800" y="1924050"/>
                </a:lnTo>
                <a:lnTo>
                  <a:pt x="2971800" y="846328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1260358" y="0"/>
            <a:ext cx="410210" cy="454025"/>
          </a:xfrm>
          <a:custGeom>
            <a:rect b="b" l="l" r="r" t="t"/>
            <a:pathLst>
              <a:path extrusionOk="0" h="454025" w="410210">
                <a:moveTo>
                  <a:pt x="229285" y="0"/>
                </a:moveTo>
                <a:lnTo>
                  <a:pt x="0" y="0"/>
                </a:lnTo>
                <a:lnTo>
                  <a:pt x="226430" y="453771"/>
                </a:lnTo>
                <a:lnTo>
                  <a:pt x="409945" y="362076"/>
                </a:lnTo>
                <a:lnTo>
                  <a:pt x="229285" y="0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25988" y="0"/>
            <a:ext cx="866775" cy="957580"/>
          </a:xfrm>
          <a:custGeom>
            <a:rect b="b" l="l" r="r" t="t"/>
            <a:pathLst>
              <a:path extrusionOk="0" h="957580" w="866775">
                <a:moveTo>
                  <a:pt x="485862" y="0"/>
                </a:moveTo>
                <a:lnTo>
                  <a:pt x="0" y="0"/>
                </a:lnTo>
                <a:lnTo>
                  <a:pt x="477705" y="957199"/>
                </a:lnTo>
                <a:lnTo>
                  <a:pt x="866706" y="763015"/>
                </a:lnTo>
                <a:lnTo>
                  <a:pt x="485862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640331" y="0"/>
            <a:ext cx="1010285" cy="1119505"/>
          </a:xfrm>
          <a:custGeom>
            <a:rect b="b" l="l" r="r" t="t"/>
            <a:pathLst>
              <a:path extrusionOk="0" h="1119505" w="1010285">
                <a:moveTo>
                  <a:pt x="563676" y="0"/>
                </a:moveTo>
                <a:lnTo>
                  <a:pt x="0" y="0"/>
                </a:lnTo>
                <a:lnTo>
                  <a:pt x="558612" y="1119251"/>
                </a:lnTo>
                <a:lnTo>
                  <a:pt x="1009906" y="894079"/>
                </a:lnTo>
                <a:lnTo>
                  <a:pt x="563676" y="0"/>
                </a:lnTo>
                <a:close/>
              </a:path>
            </a:pathLst>
          </a:custGeom>
          <a:solidFill>
            <a:srgbClr val="81D1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1706556" y="0"/>
            <a:ext cx="457200" cy="504190"/>
          </a:xfrm>
          <a:custGeom>
            <a:rect b="b" l="l" r="r" t="t"/>
            <a:pathLst>
              <a:path extrusionOk="0" h="504190" w="457200">
                <a:moveTo>
                  <a:pt x="256604" y="0"/>
                </a:moveTo>
                <a:lnTo>
                  <a:pt x="0" y="0"/>
                </a:lnTo>
                <a:lnTo>
                  <a:pt x="251529" y="503936"/>
                </a:lnTo>
                <a:lnTo>
                  <a:pt x="457015" y="401320"/>
                </a:lnTo>
                <a:lnTo>
                  <a:pt x="256604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0" y="57150"/>
            <a:ext cx="381000" cy="857250"/>
          </a:xfrm>
          <a:custGeom>
            <a:rect b="b" l="l" r="r" t="t"/>
            <a:pathLst>
              <a:path extrusionOk="0" h="857250" w="381000">
                <a:moveTo>
                  <a:pt x="0" y="0"/>
                </a:moveTo>
                <a:lnTo>
                  <a:pt x="0" y="480187"/>
                </a:lnTo>
                <a:lnTo>
                  <a:pt x="187782" y="857250"/>
                </a:lnTo>
                <a:lnTo>
                  <a:pt x="381000" y="765048"/>
                </a:lnTo>
                <a:lnTo>
                  <a:pt x="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2217800" y="678243"/>
            <a:ext cx="470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938149" y="1091882"/>
            <a:ext cx="72678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400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2217800" y="678243"/>
            <a:ext cx="470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7" name="Google Shape;37;p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8" name="Google Shape;48;p7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3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36.png"/><Relationship Id="rId5" Type="http://schemas.openxmlformats.org/officeDocument/2006/relationships/image" Target="../media/image23.png"/><Relationship Id="rId6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Relationship Id="rId6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6"/>
          <p:cNvGrpSpPr/>
          <p:nvPr/>
        </p:nvGrpSpPr>
        <p:grpSpPr>
          <a:xfrm>
            <a:off x="5609717" y="2181224"/>
            <a:ext cx="3534410" cy="2963799"/>
            <a:chOff x="5609717" y="2181224"/>
            <a:chExt cx="3534410" cy="2963799"/>
          </a:xfrm>
        </p:grpSpPr>
        <p:sp>
          <p:nvSpPr>
            <p:cNvPr id="92" name="Google Shape;92;p16"/>
            <p:cNvSpPr/>
            <p:nvPr/>
          </p:nvSpPr>
          <p:spPr>
            <a:xfrm>
              <a:off x="5953886" y="3862323"/>
              <a:ext cx="1155065" cy="1282700"/>
            </a:xfrm>
            <a:custGeom>
              <a:rect b="b" l="l" r="r" t="t"/>
              <a:pathLst>
                <a:path extrusionOk="0" h="1282700" w="1155065">
                  <a:moveTo>
                    <a:pt x="515238" y="0"/>
                  </a:moveTo>
                  <a:lnTo>
                    <a:pt x="0" y="257251"/>
                  </a:lnTo>
                  <a:lnTo>
                    <a:pt x="511555" y="1282313"/>
                  </a:lnTo>
                  <a:lnTo>
                    <a:pt x="1154811" y="1281388"/>
                  </a:lnTo>
                  <a:lnTo>
                    <a:pt x="515238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7026274" y="2830194"/>
              <a:ext cx="2089150" cy="2313305"/>
            </a:xfrm>
            <a:custGeom>
              <a:rect b="b" l="l" r="r" t="t"/>
              <a:pathLst>
                <a:path extrusionOk="0" h="2313304" w="2089150">
                  <a:moveTo>
                    <a:pt x="934084" y="0"/>
                  </a:moveTo>
                  <a:lnTo>
                    <a:pt x="0" y="466217"/>
                  </a:lnTo>
                  <a:lnTo>
                    <a:pt x="921888" y="2313305"/>
                  </a:lnTo>
                  <a:lnTo>
                    <a:pt x="2088586" y="2313305"/>
                  </a:lnTo>
                  <a:lnTo>
                    <a:pt x="934084" y="0"/>
                  </a:lnTo>
                  <a:close/>
                </a:path>
              </a:pathLst>
            </a:custGeom>
            <a:solidFill>
              <a:srgbClr val="3795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6922896" y="4068686"/>
              <a:ext cx="971550" cy="1075055"/>
            </a:xfrm>
            <a:custGeom>
              <a:rect b="b" l="l" r="r" t="t"/>
              <a:pathLst>
                <a:path extrusionOk="0" h="1075054" w="971550">
                  <a:moveTo>
                    <a:pt x="435101" y="0"/>
                  </a:moveTo>
                  <a:lnTo>
                    <a:pt x="0" y="217131"/>
                  </a:lnTo>
                  <a:lnTo>
                    <a:pt x="428086" y="1074813"/>
                  </a:lnTo>
                  <a:lnTo>
                    <a:pt x="971529" y="1074813"/>
                  </a:lnTo>
                  <a:lnTo>
                    <a:pt x="43510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5609717" y="2181224"/>
              <a:ext cx="3534410" cy="2962275"/>
            </a:xfrm>
            <a:custGeom>
              <a:rect b="b" l="l" r="r" t="t"/>
              <a:pathLst>
                <a:path extrusionOk="0" h="2962275" w="3534409">
                  <a:moveTo>
                    <a:pt x="544880" y="2962275"/>
                  </a:moveTo>
                  <a:lnTo>
                    <a:pt x="244348" y="2360066"/>
                  </a:lnTo>
                  <a:lnTo>
                    <a:pt x="0" y="2482037"/>
                  </a:lnTo>
                  <a:lnTo>
                    <a:pt x="239610" y="2962275"/>
                  </a:lnTo>
                  <a:lnTo>
                    <a:pt x="544880" y="2962275"/>
                  </a:lnTo>
                  <a:close/>
                </a:path>
                <a:path extrusionOk="0" h="2962275" w="3534409">
                  <a:moveTo>
                    <a:pt x="3534283" y="1009777"/>
                  </a:moveTo>
                  <a:lnTo>
                    <a:pt x="3031998" y="0"/>
                  </a:lnTo>
                  <a:lnTo>
                    <a:pt x="2515108" y="247015"/>
                  </a:lnTo>
                  <a:lnTo>
                    <a:pt x="3534283" y="2295525"/>
                  </a:lnTo>
                  <a:lnTo>
                    <a:pt x="3534283" y="10097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6"/>
          <p:cNvSpPr/>
          <p:nvPr/>
        </p:nvSpPr>
        <p:spPr>
          <a:xfrm>
            <a:off x="1788156" y="0"/>
            <a:ext cx="581025" cy="642620"/>
          </a:xfrm>
          <a:custGeom>
            <a:rect b="b" l="l" r="r" t="t"/>
            <a:pathLst>
              <a:path extrusionOk="0" h="642620" w="581025">
                <a:moveTo>
                  <a:pt x="325244" y="0"/>
                </a:moveTo>
                <a:lnTo>
                  <a:pt x="0" y="0"/>
                </a:lnTo>
                <a:lnTo>
                  <a:pt x="320678" y="642365"/>
                </a:lnTo>
                <a:lnTo>
                  <a:pt x="580901" y="512445"/>
                </a:lnTo>
                <a:lnTo>
                  <a:pt x="325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16"/>
          <p:cNvGrpSpPr/>
          <p:nvPr/>
        </p:nvGrpSpPr>
        <p:grpSpPr>
          <a:xfrm>
            <a:off x="37451" y="0"/>
            <a:ext cx="2303243" cy="1586865"/>
            <a:chOff x="37451" y="0"/>
            <a:chExt cx="2303243" cy="1586865"/>
          </a:xfrm>
        </p:grpSpPr>
        <p:sp>
          <p:nvSpPr>
            <p:cNvPr id="98" name="Google Shape;98;p16"/>
            <p:cNvSpPr/>
            <p:nvPr/>
          </p:nvSpPr>
          <p:spPr>
            <a:xfrm>
              <a:off x="37451" y="0"/>
              <a:ext cx="1228725" cy="1356995"/>
            </a:xfrm>
            <a:custGeom>
              <a:rect b="b" l="l" r="r" t="t"/>
              <a:pathLst>
                <a:path extrusionOk="0" h="1356995" w="1228725">
                  <a:moveTo>
                    <a:pt x="689087" y="0"/>
                  </a:moveTo>
                  <a:lnTo>
                    <a:pt x="0" y="0"/>
                  </a:lnTo>
                  <a:lnTo>
                    <a:pt x="676973" y="1356487"/>
                  </a:lnTo>
                  <a:lnTo>
                    <a:pt x="1228687" y="1081151"/>
                  </a:lnTo>
                  <a:lnTo>
                    <a:pt x="689087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908769" y="0"/>
              <a:ext cx="1431925" cy="1586865"/>
            </a:xfrm>
            <a:custGeom>
              <a:rect b="b" l="l" r="r" t="t"/>
              <a:pathLst>
                <a:path extrusionOk="0" h="1586865" w="1431925">
                  <a:moveTo>
                    <a:pt x="799438" y="0"/>
                  </a:moveTo>
                  <a:lnTo>
                    <a:pt x="0" y="0"/>
                  </a:lnTo>
                  <a:lnTo>
                    <a:pt x="791760" y="1586357"/>
                  </a:lnTo>
                  <a:lnTo>
                    <a:pt x="1431840" y="1266952"/>
                  </a:lnTo>
                  <a:lnTo>
                    <a:pt x="799438" y="0"/>
                  </a:lnTo>
                  <a:close/>
                </a:path>
              </a:pathLst>
            </a:custGeom>
            <a:solidFill>
              <a:srgbClr val="3795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16"/>
          <p:cNvSpPr/>
          <p:nvPr/>
        </p:nvSpPr>
        <p:spPr>
          <a:xfrm>
            <a:off x="2420928" y="0"/>
            <a:ext cx="647700" cy="713740"/>
          </a:xfrm>
          <a:custGeom>
            <a:rect b="b" l="l" r="r" t="t"/>
            <a:pathLst>
              <a:path extrusionOk="0" h="713740" w="647700">
                <a:moveTo>
                  <a:pt x="364169" y="0"/>
                </a:moveTo>
                <a:lnTo>
                  <a:pt x="0" y="0"/>
                </a:lnTo>
                <a:lnTo>
                  <a:pt x="356180" y="713486"/>
                </a:lnTo>
                <a:lnTo>
                  <a:pt x="647645" y="568071"/>
                </a:lnTo>
                <a:lnTo>
                  <a:pt x="364169" y="0"/>
                </a:lnTo>
                <a:close/>
              </a:path>
            </a:pathLst>
          </a:custGeom>
          <a:solidFill>
            <a:srgbClr val="81D1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0" y="85725"/>
            <a:ext cx="542925" cy="1209675"/>
          </a:xfrm>
          <a:custGeom>
            <a:rect b="b" l="l" r="r" t="t"/>
            <a:pathLst>
              <a:path extrusionOk="0" h="1209675" w="542925">
                <a:moveTo>
                  <a:pt x="0" y="0"/>
                </a:moveTo>
                <a:lnTo>
                  <a:pt x="0" y="677545"/>
                </a:lnTo>
                <a:lnTo>
                  <a:pt x="267589" y="1209675"/>
                </a:lnTo>
                <a:lnTo>
                  <a:pt x="542925" y="1079500"/>
                </a:lnTo>
                <a:lnTo>
                  <a:pt x="0" y="0"/>
                </a:lnTo>
                <a:close/>
              </a:path>
            </a:pathLst>
          </a:custGeom>
          <a:solidFill>
            <a:srgbClr val="81D1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765502" y="1801800"/>
            <a:ext cx="655935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CONTINUUM</a:t>
            </a:r>
            <a:endParaRPr b="0" i="0" sz="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D5E6F1"/>
                </a:solidFill>
                <a:latin typeface="Arial"/>
                <a:ea typeface="Arial"/>
                <a:cs typeface="Arial"/>
                <a:sym typeface="Arial"/>
              </a:rPr>
              <a:t>WORKSHOP-2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D5E6F1"/>
                </a:solidFill>
                <a:latin typeface="Arial"/>
                <a:ea typeface="Arial"/>
                <a:cs typeface="Arial"/>
                <a:sym typeface="Arial"/>
              </a:rPr>
              <a:t>Introduction to OpAmps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2217800" y="678243"/>
            <a:ext cx="470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938149" y="1091882"/>
            <a:ext cx="72678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642922" y="186375"/>
            <a:ext cx="45006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>
                <a:solidFill>
                  <a:srgbClr val="3795BE"/>
                </a:solidFill>
              </a:rPr>
              <a:t>Operational Amplifiers</a:t>
            </a:r>
            <a:endParaRPr sz="3000"/>
          </a:p>
        </p:txBody>
      </p:sp>
      <p:sp>
        <p:nvSpPr>
          <p:cNvPr id="183" name="Google Shape;183;p26"/>
          <p:cNvSpPr txBox="1"/>
          <p:nvPr/>
        </p:nvSpPr>
        <p:spPr>
          <a:xfrm>
            <a:off x="1339850" y="1179750"/>
            <a:ext cx="6576300" cy="3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450">
            <a:noAutofit/>
          </a:bodyPr>
          <a:lstStyle/>
          <a:p>
            <a:pPr indent="-457833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981B9"/>
                </a:solidFill>
                <a:latin typeface="Trebuchet MS"/>
                <a:ea typeface="Trebuchet MS"/>
                <a:cs typeface="Trebuchet MS"/>
                <a:sym typeface="Trebuchet MS"/>
              </a:rPr>
              <a:t>Usually Called Op Amps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833" lvl="0" marL="469900" marR="53975" rtl="0" algn="l">
              <a:lnSpc>
                <a:spcPct val="100600"/>
              </a:lnSpc>
              <a:spcBef>
                <a:spcPts val="9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981B9"/>
                </a:solidFill>
                <a:latin typeface="Trebuchet MS"/>
                <a:ea typeface="Trebuchet MS"/>
                <a:cs typeface="Trebuchet MS"/>
                <a:sym typeface="Trebuchet MS"/>
              </a:rPr>
              <a:t>An amplifier is a device that accepts a varying input signal and produces a similar output signal with a larger amplitude.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833" lvl="0" marL="469900" marR="81280" rtl="0" algn="l">
              <a:lnSpc>
                <a:spcPct val="117857"/>
              </a:lnSpc>
              <a:spcBef>
                <a:spcPts val="11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981B9"/>
                </a:solidFill>
                <a:latin typeface="Trebuchet MS"/>
                <a:ea typeface="Trebuchet MS"/>
                <a:cs typeface="Trebuchet MS"/>
                <a:sym typeface="Trebuchet MS"/>
              </a:rPr>
              <a:t>Usually connected so part of the output is fed back to the input. (Feedback Loop)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833" lvl="0" marL="469900" marR="5080" rtl="0" algn="l">
              <a:lnSpc>
                <a:spcPct val="100699"/>
              </a:lnSpc>
              <a:spcBef>
                <a:spcPts val="96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981B9"/>
                </a:solidFill>
                <a:latin typeface="Trebuchet MS"/>
                <a:ea typeface="Trebuchet MS"/>
                <a:cs typeface="Trebuchet MS"/>
                <a:sym typeface="Trebuchet MS"/>
              </a:rPr>
              <a:t>Most Op Amps behave like voltage amplifiers.  They take an input voltage and output a scaled  version.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833" lvl="0" marL="469900" marR="71755" rtl="0" algn="l">
              <a:lnSpc>
                <a:spcPct val="101400"/>
              </a:lnSpc>
              <a:spcBef>
                <a:spcPts val="9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981B9"/>
                </a:solidFill>
                <a:latin typeface="Trebuchet MS"/>
                <a:ea typeface="Trebuchet MS"/>
                <a:cs typeface="Trebuchet MS"/>
                <a:sym typeface="Trebuchet MS"/>
              </a:rPr>
              <a:t>The name “operational amplifier” comes from  the fact that they were originally used to perform mathematical operations such as integration and differentiation..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835342" y="594613"/>
            <a:ext cx="4117975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>
                <a:solidFill>
                  <a:srgbClr val="3795BE"/>
                </a:solidFill>
              </a:rPr>
              <a:t>Operational Amplifiers</a:t>
            </a:r>
            <a:endParaRPr sz="3000"/>
          </a:p>
        </p:txBody>
      </p:sp>
      <p:sp>
        <p:nvSpPr>
          <p:cNvPr id="189" name="Google Shape;189;p27"/>
          <p:cNvSpPr txBox="1"/>
          <p:nvPr/>
        </p:nvSpPr>
        <p:spPr>
          <a:xfrm>
            <a:off x="786606" y="1158525"/>
            <a:ext cx="6111875" cy="2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325">
            <a:noAutofit/>
          </a:bodyPr>
          <a:lstStyle/>
          <a:p>
            <a:pPr indent="0" lvl="0" marL="98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Op amps can perform operations of:-</a:t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6385" lvl="0" marL="38481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AB5D9"/>
              </a:buClr>
              <a:buSzPts val="20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Adding signals</a:t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6385" lvl="0" marL="38481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4AB5D9"/>
              </a:buClr>
              <a:buSzPts val="20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Subtracting signals</a:t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6385" lvl="0" marL="38481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4AB5D9"/>
              </a:buClr>
              <a:buSzPts val="20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Integrating signals</a:t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6385" lvl="0" marL="38481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4AB5D9"/>
              </a:buClr>
              <a:buSzPts val="20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Differentiating signals</a:t>
            </a:r>
            <a:endParaRPr b="0" i="0" sz="1800" u="none" cap="none" strike="noStrike">
              <a:solidFill>
                <a:srgbClr val="3981B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643255" rtl="0" algn="l">
              <a:lnSpc>
                <a:spcPct val="1008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The applications of operational amplifiers ( shortened  to op amp ) have grown beyond those listed above.</a:t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For example : </a:t>
            </a:r>
            <a:r>
              <a:rPr b="0" i="0" lang="en-US" sz="1550" u="none" cap="none" strike="noStrik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Temperature sensor, Audio amplifiers, Active filters</a:t>
            </a:r>
            <a:endParaRPr b="0" i="0" sz="155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1123624" y="738875"/>
            <a:ext cx="41907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>
                <a:solidFill>
                  <a:srgbClr val="3981B9"/>
                </a:solidFill>
              </a:rPr>
              <a:t>Pin Diagram of LM 741</a:t>
            </a:r>
            <a:endParaRPr sz="3000"/>
          </a:p>
        </p:txBody>
      </p:sp>
      <p:sp>
        <p:nvSpPr>
          <p:cNvPr id="195" name="Google Shape;195;p28"/>
          <p:cNvSpPr/>
          <p:nvPr/>
        </p:nvSpPr>
        <p:spPr>
          <a:xfrm>
            <a:off x="70325" y="2019300"/>
            <a:ext cx="4299300" cy="2552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4138325" y="2924100"/>
            <a:ext cx="4924500" cy="1647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1123632" y="882713"/>
            <a:ext cx="3548379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>
                <a:solidFill>
                  <a:srgbClr val="3795BE"/>
                </a:solidFill>
              </a:rPr>
              <a:t>Operational Amplifiers</a:t>
            </a:r>
            <a:endParaRPr sz="2700"/>
          </a:p>
        </p:txBody>
      </p:sp>
      <p:sp>
        <p:nvSpPr>
          <p:cNvPr id="202" name="Google Shape;202;p29"/>
          <p:cNvSpPr/>
          <p:nvPr/>
        </p:nvSpPr>
        <p:spPr>
          <a:xfrm>
            <a:off x="4733925" y="2009775"/>
            <a:ext cx="3648075" cy="25812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861060" y="2158936"/>
            <a:ext cx="3194050" cy="630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noAutofit/>
          </a:bodyPr>
          <a:lstStyle/>
          <a:p>
            <a:pPr indent="0" lvl="0" marL="12700" marR="508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A model of the op amp, with  respect to the symbol</a:t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1547875" y="3367087"/>
            <a:ext cx="1552575" cy="5238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2525">
            <a:noAutofit/>
          </a:bodyPr>
          <a:lstStyle/>
          <a:p>
            <a:pPr indent="0" lvl="0" marL="927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0" i="0" lang="en-US" sz="2750" u="none" cap="none" strike="noStrik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V</a:t>
            </a:r>
            <a:r>
              <a:rPr b="0" baseline="-25000" i="0" lang="en-US" sz="2775" u="none" cap="none" strike="noStrik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b="0" i="0" lang="en-US" sz="2750" u="none" cap="none" strike="noStrik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= AV</a:t>
            </a:r>
            <a:r>
              <a:rPr b="0" baseline="-25000" i="0" lang="en-US" sz="2775" u="none" cap="none" strike="noStrik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endParaRPr b="0" baseline="-25000" i="0" sz="2775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402590" y="293369"/>
            <a:ext cx="6565900" cy="449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50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Working circuit diagram of op amp.</a:t>
            </a:r>
            <a:endParaRPr sz="275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1962150" y="1743075"/>
            <a:ext cx="5172000" cy="222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708025" y="504200"/>
            <a:ext cx="48372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>
                <a:solidFill>
                  <a:srgbClr val="3795BE"/>
                </a:solidFill>
              </a:rPr>
              <a:t>Open Circuit Output Voltage</a:t>
            </a:r>
            <a:endParaRPr sz="2700"/>
          </a:p>
        </p:txBody>
      </p:sp>
      <p:sp>
        <p:nvSpPr>
          <p:cNvPr id="216" name="Google Shape;216;p31"/>
          <p:cNvSpPr/>
          <p:nvPr/>
        </p:nvSpPr>
        <p:spPr>
          <a:xfrm>
            <a:off x="1333500" y="1232845"/>
            <a:ext cx="6257925" cy="25362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1195705" y="4033202"/>
            <a:ext cx="5848350" cy="462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508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The voltage produced by the dependent voltage source inside the op amp is  limited by the voltage applied to the positive and negative rails.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2405375" y="692150"/>
            <a:ext cx="5500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>
                <a:solidFill>
                  <a:srgbClr val="3795BE"/>
                </a:solidFill>
              </a:rPr>
              <a:t>Voltage Transfer Characteristic</a:t>
            </a:r>
            <a:endParaRPr sz="2700"/>
          </a:p>
        </p:txBody>
      </p:sp>
      <p:sp>
        <p:nvSpPr>
          <p:cNvPr id="223" name="Google Shape;223;p32"/>
          <p:cNvSpPr/>
          <p:nvPr/>
        </p:nvSpPr>
        <p:spPr>
          <a:xfrm>
            <a:off x="877490" y="1695450"/>
            <a:ext cx="7190184" cy="24479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907414" y="521906"/>
            <a:ext cx="5170805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>
                <a:solidFill>
                  <a:srgbClr val="3795BE"/>
                </a:solidFill>
              </a:rPr>
              <a:t>Example:	Voltage Comparator</a:t>
            </a:r>
            <a:endParaRPr sz="2700"/>
          </a:p>
        </p:txBody>
      </p:sp>
      <p:sp>
        <p:nvSpPr>
          <p:cNvPr id="229" name="Google Shape;229;p33"/>
          <p:cNvSpPr txBox="1"/>
          <p:nvPr/>
        </p:nvSpPr>
        <p:spPr>
          <a:xfrm>
            <a:off x="860742" y="2149792"/>
            <a:ext cx="93345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p33"/>
          <p:cNvSpPr/>
          <p:nvPr/>
        </p:nvSpPr>
        <p:spPr>
          <a:xfrm>
            <a:off x="1209675" y="1752600"/>
            <a:ext cx="4352925" cy="2362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6144005" y="2446337"/>
            <a:ext cx="2926080" cy="672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0" lvl="0" marL="38100" marR="30480" rtl="0" algn="l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When V1 is equal to V2, Vo = 0V  When V1 is smaller than V2, Vo = V</a:t>
            </a:r>
            <a:r>
              <a:rPr b="0" baseline="30000" i="0" lang="en-US" sz="1350" u="none" cap="none" strike="noStrik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+</a:t>
            </a:r>
            <a:r>
              <a:rPr b="0" i="0" lang="en-US" sz="1400" u="none" cap="none" strike="noStrik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.  When V1 is larger than V2, Vo = V</a:t>
            </a:r>
            <a:r>
              <a:rPr b="0" baseline="30000" i="0" lang="en-US" sz="1350" u="none" cap="none" strike="noStrik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-</a:t>
            </a:r>
            <a:r>
              <a:rPr b="0" i="0" lang="en-US" sz="1400" u="none" cap="none" strike="noStrik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/>
        </p:nvSpPr>
        <p:spPr>
          <a:xfrm>
            <a:off x="1645675" y="689925"/>
            <a:ext cx="6762600" cy="17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Given how an op amp functions, what do you expect V</a:t>
            </a:r>
            <a:r>
              <a:rPr b="0" baseline="-2500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 to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be if v</a:t>
            </a:r>
            <a:r>
              <a:rPr b="0" baseline="-2500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 = 5V, A=10 when: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3060" lvl="0" marL="365760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4AB5D9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b="0" baseline="-2500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b="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 = 0V?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3060" lvl="0" marL="365760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4AB5D9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b="0" baseline="-2500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b="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 = 5V?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3060" lvl="0" marL="365760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4AB5D9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b="0" baseline="-2500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b="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 = 6V?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p34"/>
          <p:cNvSpPr txBox="1"/>
          <p:nvPr>
            <p:ph type="title"/>
          </p:nvPr>
        </p:nvSpPr>
        <p:spPr>
          <a:xfrm>
            <a:off x="1278623" y="0"/>
            <a:ext cx="3663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900">
                <a:solidFill>
                  <a:srgbClr val="3795BE"/>
                </a:solidFill>
              </a:rPr>
              <a:t>Electronic Response</a:t>
            </a:r>
            <a:endParaRPr sz="2900"/>
          </a:p>
        </p:txBody>
      </p:sp>
      <p:sp>
        <p:nvSpPr>
          <p:cNvPr id="238" name="Google Shape;238;p34"/>
          <p:cNvSpPr/>
          <p:nvPr/>
        </p:nvSpPr>
        <p:spPr>
          <a:xfrm>
            <a:off x="1657350" y="2819400"/>
            <a:ext cx="5705475" cy="19716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2154719" y="178805"/>
            <a:ext cx="2913018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>
                <a:solidFill>
                  <a:srgbClr val="3795BE"/>
                </a:solidFill>
              </a:rPr>
              <a:t>WHAT IS DIODE?</a:t>
            </a:r>
            <a:endParaRPr sz="2700"/>
          </a:p>
        </p:txBody>
      </p:sp>
      <p:sp>
        <p:nvSpPr>
          <p:cNvPr id="108" name="Google Shape;108;p17"/>
          <p:cNvSpPr txBox="1"/>
          <p:nvPr/>
        </p:nvSpPr>
        <p:spPr>
          <a:xfrm>
            <a:off x="1704975" y="599656"/>
            <a:ext cx="6005343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Electronic devices created by  bringing together a </a:t>
            </a:r>
            <a:r>
              <a:rPr b="0" i="1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b="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-type and  </a:t>
            </a:r>
            <a:r>
              <a:rPr b="0" i="1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-type region within the same semiconductor lattice. Used  for rectifiers, LED etc. It is represented by symbol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8930640" y="69278"/>
            <a:ext cx="106045" cy="220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1250" u="none" cap="none" strike="noStrike">
                <a:solidFill>
                  <a:srgbClr val="4AB5D9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="0" i="0" sz="12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 picture containing bed, night, lit, luggage&#10;&#10;Description automatically generated"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6242" y="1800225"/>
            <a:ext cx="828676" cy="828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scatter chart&#10;&#10;Description automatically generated" id="111" name="Google Shape;11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519" y="2686546"/>
            <a:ext cx="5193506" cy="2277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3098800" y="500375"/>
            <a:ext cx="25770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50">
                <a:solidFill>
                  <a:srgbClr val="3795BE"/>
                </a:solidFill>
              </a:rPr>
              <a:t>Ideal Op Amp</a:t>
            </a:r>
            <a:endParaRPr sz="2750"/>
          </a:p>
        </p:txBody>
      </p:sp>
      <p:sp>
        <p:nvSpPr>
          <p:cNvPr id="244" name="Google Shape;244;p35"/>
          <p:cNvSpPr/>
          <p:nvPr/>
        </p:nvSpPr>
        <p:spPr>
          <a:xfrm>
            <a:off x="2019300" y="2505075"/>
            <a:ext cx="4048125" cy="1790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5073396" y="2013267"/>
            <a:ext cx="3192145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508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=∞Ω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Hence i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=i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=0A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=0Ω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1409064" y="2600007"/>
            <a:ext cx="467359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-2500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5"/>
          <p:cNvSpPr txBox="1"/>
          <p:nvPr/>
        </p:nvSpPr>
        <p:spPr>
          <a:xfrm>
            <a:off x="1390903" y="3682047"/>
            <a:ext cx="476884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-2500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36"/>
          <p:cNvGrpSpPr/>
          <p:nvPr/>
        </p:nvGrpSpPr>
        <p:grpSpPr>
          <a:xfrm>
            <a:off x="6172200" y="2657474"/>
            <a:ext cx="2971800" cy="2486521"/>
            <a:chOff x="6172200" y="2657474"/>
            <a:chExt cx="2971800" cy="2486521"/>
          </a:xfrm>
        </p:grpSpPr>
        <p:sp>
          <p:nvSpPr>
            <p:cNvPr id="253" name="Google Shape;253;p36"/>
            <p:cNvSpPr/>
            <p:nvPr/>
          </p:nvSpPr>
          <p:spPr>
            <a:xfrm>
              <a:off x="6461506" y="4065676"/>
              <a:ext cx="970915" cy="1078230"/>
            </a:xfrm>
            <a:custGeom>
              <a:rect b="b" l="l" r="r" t="t"/>
              <a:pathLst>
                <a:path extrusionOk="0" h="1078229" w="970915">
                  <a:moveTo>
                    <a:pt x="433324" y="0"/>
                  </a:moveTo>
                  <a:lnTo>
                    <a:pt x="0" y="216230"/>
                  </a:lnTo>
                  <a:lnTo>
                    <a:pt x="430149" y="1078066"/>
                  </a:lnTo>
                  <a:lnTo>
                    <a:pt x="970915" y="1077287"/>
                  </a:lnTo>
                  <a:lnTo>
                    <a:pt x="433324" y="0"/>
                  </a:lnTo>
                  <a:close/>
                </a:path>
              </a:pathLst>
            </a:custGeom>
            <a:solidFill>
              <a:srgbClr val="4AB5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7363205" y="3197859"/>
              <a:ext cx="1756410" cy="1945639"/>
            </a:xfrm>
            <a:custGeom>
              <a:rect b="b" l="l" r="r" t="t"/>
              <a:pathLst>
                <a:path extrusionOk="0" h="1945639" w="1756409">
                  <a:moveTo>
                    <a:pt x="785368" y="0"/>
                  </a:moveTo>
                  <a:lnTo>
                    <a:pt x="0" y="391921"/>
                  </a:lnTo>
                  <a:lnTo>
                    <a:pt x="775521" y="1945639"/>
                  </a:lnTo>
                  <a:lnTo>
                    <a:pt x="1756284" y="1945639"/>
                  </a:lnTo>
                  <a:lnTo>
                    <a:pt x="785368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7276338" y="4239120"/>
              <a:ext cx="817244" cy="904875"/>
            </a:xfrm>
            <a:custGeom>
              <a:rect b="b" l="l" r="r" t="t"/>
              <a:pathLst>
                <a:path extrusionOk="0" h="904875" w="817245">
                  <a:moveTo>
                    <a:pt x="365759" y="0"/>
                  </a:moveTo>
                  <a:lnTo>
                    <a:pt x="0" y="182562"/>
                  </a:lnTo>
                  <a:lnTo>
                    <a:pt x="360221" y="904379"/>
                  </a:lnTo>
                  <a:lnTo>
                    <a:pt x="817114" y="904379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6"/>
            <p:cNvSpPr/>
            <p:nvPr/>
          </p:nvSpPr>
          <p:spPr>
            <a:xfrm>
              <a:off x="6172200" y="2657474"/>
              <a:ext cx="2971800" cy="2486025"/>
            </a:xfrm>
            <a:custGeom>
              <a:rect b="b" l="l" r="r" t="t"/>
              <a:pathLst>
                <a:path extrusionOk="0" h="2486025" w="2971800">
                  <a:moveTo>
                    <a:pt x="458546" y="2486025"/>
                  </a:moveTo>
                  <a:lnTo>
                    <a:pt x="205486" y="1978990"/>
                  </a:lnTo>
                  <a:lnTo>
                    <a:pt x="0" y="2081542"/>
                  </a:lnTo>
                  <a:lnTo>
                    <a:pt x="201828" y="2486025"/>
                  </a:lnTo>
                  <a:lnTo>
                    <a:pt x="458546" y="2486025"/>
                  </a:lnTo>
                  <a:close/>
                </a:path>
                <a:path extrusionOk="0" h="2486025" w="2971800">
                  <a:moveTo>
                    <a:pt x="2971800" y="846328"/>
                  </a:moveTo>
                  <a:lnTo>
                    <a:pt x="2549271" y="0"/>
                  </a:lnTo>
                  <a:lnTo>
                    <a:pt x="2114550" y="207010"/>
                  </a:lnTo>
                  <a:lnTo>
                    <a:pt x="2971800" y="1924050"/>
                  </a:lnTo>
                  <a:lnTo>
                    <a:pt x="2971800" y="846328"/>
                  </a:lnTo>
                  <a:close/>
                </a:path>
              </a:pathLst>
            </a:custGeom>
            <a:solidFill>
              <a:srgbClr val="3795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36"/>
          <p:cNvSpPr/>
          <p:nvPr/>
        </p:nvSpPr>
        <p:spPr>
          <a:xfrm>
            <a:off x="1260358" y="0"/>
            <a:ext cx="410209" cy="454025"/>
          </a:xfrm>
          <a:custGeom>
            <a:rect b="b" l="l" r="r" t="t"/>
            <a:pathLst>
              <a:path extrusionOk="0" h="454025" w="410210">
                <a:moveTo>
                  <a:pt x="229285" y="0"/>
                </a:moveTo>
                <a:lnTo>
                  <a:pt x="0" y="0"/>
                </a:lnTo>
                <a:lnTo>
                  <a:pt x="226430" y="453771"/>
                </a:lnTo>
                <a:lnTo>
                  <a:pt x="409945" y="362076"/>
                </a:lnTo>
                <a:lnTo>
                  <a:pt x="229285" y="0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36"/>
          <p:cNvGrpSpPr/>
          <p:nvPr/>
        </p:nvGrpSpPr>
        <p:grpSpPr>
          <a:xfrm>
            <a:off x="25988" y="0"/>
            <a:ext cx="1624628" cy="1119505"/>
            <a:chOff x="25988" y="0"/>
            <a:chExt cx="1624628" cy="1119505"/>
          </a:xfrm>
        </p:grpSpPr>
        <p:sp>
          <p:nvSpPr>
            <p:cNvPr id="259" name="Google Shape;259;p36"/>
            <p:cNvSpPr/>
            <p:nvPr/>
          </p:nvSpPr>
          <p:spPr>
            <a:xfrm>
              <a:off x="25988" y="0"/>
              <a:ext cx="866775" cy="957580"/>
            </a:xfrm>
            <a:custGeom>
              <a:rect b="b" l="l" r="r" t="t"/>
              <a:pathLst>
                <a:path extrusionOk="0" h="957580" w="866775">
                  <a:moveTo>
                    <a:pt x="485862" y="0"/>
                  </a:moveTo>
                  <a:lnTo>
                    <a:pt x="0" y="0"/>
                  </a:lnTo>
                  <a:lnTo>
                    <a:pt x="477705" y="957199"/>
                  </a:lnTo>
                  <a:lnTo>
                    <a:pt x="866706" y="763015"/>
                  </a:lnTo>
                  <a:lnTo>
                    <a:pt x="485862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6"/>
            <p:cNvSpPr/>
            <p:nvPr/>
          </p:nvSpPr>
          <p:spPr>
            <a:xfrm>
              <a:off x="640331" y="0"/>
              <a:ext cx="1010285" cy="1119505"/>
            </a:xfrm>
            <a:custGeom>
              <a:rect b="b" l="l" r="r" t="t"/>
              <a:pathLst>
                <a:path extrusionOk="0" h="1119505" w="1010285">
                  <a:moveTo>
                    <a:pt x="563676" y="0"/>
                  </a:moveTo>
                  <a:lnTo>
                    <a:pt x="0" y="0"/>
                  </a:lnTo>
                  <a:lnTo>
                    <a:pt x="558612" y="1119251"/>
                  </a:lnTo>
                  <a:lnTo>
                    <a:pt x="1009906" y="894079"/>
                  </a:lnTo>
                  <a:lnTo>
                    <a:pt x="563676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36"/>
          <p:cNvSpPr/>
          <p:nvPr/>
        </p:nvSpPr>
        <p:spPr>
          <a:xfrm>
            <a:off x="1706556" y="0"/>
            <a:ext cx="457200" cy="504190"/>
          </a:xfrm>
          <a:custGeom>
            <a:rect b="b" l="l" r="r" t="t"/>
            <a:pathLst>
              <a:path extrusionOk="0" h="504190" w="457200">
                <a:moveTo>
                  <a:pt x="256604" y="0"/>
                </a:moveTo>
                <a:lnTo>
                  <a:pt x="0" y="0"/>
                </a:lnTo>
                <a:lnTo>
                  <a:pt x="251529" y="503936"/>
                </a:lnTo>
                <a:lnTo>
                  <a:pt x="457015" y="401320"/>
                </a:lnTo>
                <a:lnTo>
                  <a:pt x="256604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6"/>
          <p:cNvSpPr/>
          <p:nvPr/>
        </p:nvSpPr>
        <p:spPr>
          <a:xfrm>
            <a:off x="0" y="57150"/>
            <a:ext cx="381000" cy="857250"/>
          </a:xfrm>
          <a:custGeom>
            <a:rect b="b" l="l" r="r" t="t"/>
            <a:pathLst>
              <a:path extrusionOk="0" h="857250" w="381000">
                <a:moveTo>
                  <a:pt x="0" y="0"/>
                </a:moveTo>
                <a:lnTo>
                  <a:pt x="0" y="480187"/>
                </a:lnTo>
                <a:lnTo>
                  <a:pt x="187782" y="857250"/>
                </a:lnTo>
                <a:lnTo>
                  <a:pt x="381000" y="765048"/>
                </a:lnTo>
                <a:lnTo>
                  <a:pt x="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6"/>
          <p:cNvSpPr txBox="1"/>
          <p:nvPr>
            <p:ph type="title"/>
          </p:nvPr>
        </p:nvSpPr>
        <p:spPr>
          <a:xfrm>
            <a:off x="2549925" y="177700"/>
            <a:ext cx="46872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80" u="sng">
                <a:solidFill>
                  <a:srgbClr val="3981B9"/>
                </a:solidFill>
              </a:rPr>
              <a:t>FEEDBACK IN CIRCUITS</a:t>
            </a:r>
            <a:endParaRPr sz="2880"/>
          </a:p>
        </p:txBody>
      </p:sp>
      <p:pic>
        <p:nvPicPr>
          <p:cNvPr id="264" name="Google Shape;26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50" y="1022301"/>
            <a:ext cx="4403150" cy="207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 txBox="1"/>
          <p:nvPr/>
        </p:nvSpPr>
        <p:spPr>
          <a:xfrm>
            <a:off x="1115100" y="3286800"/>
            <a:ext cx="16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Negative feedback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6"/>
          <p:cNvSpPr txBox="1"/>
          <p:nvPr/>
        </p:nvSpPr>
        <p:spPr>
          <a:xfrm>
            <a:off x="5402675" y="3095950"/>
            <a:ext cx="256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 feedback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0266" y="1119500"/>
            <a:ext cx="4304284" cy="20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1738001" y="922650"/>
            <a:ext cx="49422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>
                <a:solidFill>
                  <a:srgbClr val="3795BE"/>
                </a:solidFill>
              </a:rPr>
              <a:t>Why Negative Feedback?</a:t>
            </a:r>
            <a:endParaRPr sz="3000"/>
          </a:p>
        </p:txBody>
      </p:sp>
      <p:sp>
        <p:nvSpPr>
          <p:cNvPr id="273" name="Google Shape;273;p37"/>
          <p:cNvSpPr txBox="1"/>
          <p:nvPr/>
        </p:nvSpPr>
        <p:spPr>
          <a:xfrm>
            <a:off x="2367279" y="1842198"/>
            <a:ext cx="4312920" cy="2972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noAutofit/>
          </a:bodyPr>
          <a:lstStyle/>
          <a:p>
            <a:pPr indent="-286385" lvl="0" marL="298450" marR="247650" rtl="0" algn="l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Gain of op amp (open loop gain) is of  the order of 10^6 which is enough to  drive the op amp into saturation.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0" marL="298450" marR="5080" rtl="0" algn="l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We want the operation of op amp to be  in the linear region for proper  amplification purpose.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0" marL="298450" marR="327660" rtl="0" algn="l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So to reduce gain we apply negative  feedback.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/>
        </p:nvSpPr>
        <p:spPr>
          <a:xfrm>
            <a:off x="8835008" y="78803"/>
            <a:ext cx="197485" cy="220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1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8"/>
          <p:cNvSpPr txBox="1"/>
          <p:nvPr>
            <p:ph type="title"/>
          </p:nvPr>
        </p:nvSpPr>
        <p:spPr>
          <a:xfrm>
            <a:off x="2348877" y="345450"/>
            <a:ext cx="43116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>
                <a:solidFill>
                  <a:srgbClr val="3795BE"/>
                </a:solidFill>
              </a:rPr>
              <a:t>Why positive feedback?</a:t>
            </a:r>
            <a:endParaRPr sz="2700"/>
          </a:p>
        </p:txBody>
      </p:sp>
      <p:sp>
        <p:nvSpPr>
          <p:cNvPr id="280" name="Google Shape;280;p38"/>
          <p:cNvSpPr txBox="1"/>
          <p:nvPr/>
        </p:nvSpPr>
        <p:spPr>
          <a:xfrm>
            <a:off x="40640" y="1052194"/>
            <a:ext cx="7888605" cy="2098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noAutofit/>
          </a:bodyPr>
          <a:lstStyle/>
          <a:p>
            <a:pPr indent="-343535" lvl="0" marL="393700" marR="17780" rtl="0" algn="l">
              <a:lnSpc>
                <a:spcPct val="1047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4AB5D9"/>
                </a:solidFill>
                <a:latin typeface="Trebuchet MS"/>
                <a:ea typeface="Trebuchet MS"/>
                <a:cs typeface="Trebuchet MS"/>
                <a:sym typeface="Trebuchet MS"/>
              </a:rPr>
              <a:t>»	</a:t>
            </a:r>
            <a:r>
              <a:rPr b="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When we want the amplifier to work in saturation </a:t>
            </a:r>
            <a:r>
              <a:rPr b="1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only </a:t>
            </a:r>
            <a:r>
              <a:rPr b="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then we use positive  feedback.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t/>
            </a:r>
            <a:endParaRPr b="0" i="0" sz="21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4AB5D9"/>
                </a:solidFill>
                <a:latin typeface="Trebuchet MS"/>
                <a:ea typeface="Trebuchet MS"/>
                <a:cs typeface="Trebuchet MS"/>
                <a:sym typeface="Trebuchet MS"/>
              </a:rPr>
              <a:t>»	</a:t>
            </a:r>
            <a:r>
              <a:rPr b="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It decreases the bandwidth and increases the overall amplification.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4AB5D9"/>
                </a:solidFill>
                <a:latin typeface="Trebuchet MS"/>
                <a:ea typeface="Trebuchet MS"/>
                <a:cs typeface="Trebuchet MS"/>
                <a:sym typeface="Trebuchet MS"/>
              </a:rPr>
              <a:t>»	</a:t>
            </a:r>
            <a:r>
              <a:rPr b="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  <a:r>
              <a:rPr b="0" baseline="-25000" i="0" lang="en-US" sz="2025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pf</a:t>
            </a:r>
            <a:r>
              <a:rPr b="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= A/(1-Aβ)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2493010" y="363855"/>
            <a:ext cx="4869815" cy="449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50">
                <a:solidFill>
                  <a:srgbClr val="3981B9"/>
                </a:solidFill>
              </a:rPr>
              <a:t>Negative Feedback Equation</a:t>
            </a:r>
            <a:endParaRPr sz="2750"/>
          </a:p>
        </p:txBody>
      </p:sp>
      <p:sp>
        <p:nvSpPr>
          <p:cNvPr id="286" name="Google Shape;286;p39"/>
          <p:cNvSpPr/>
          <p:nvPr/>
        </p:nvSpPr>
        <p:spPr>
          <a:xfrm>
            <a:off x="247650" y="2286000"/>
            <a:ext cx="6048300" cy="2838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9"/>
          <p:cNvSpPr txBox="1"/>
          <p:nvPr/>
        </p:nvSpPr>
        <p:spPr>
          <a:xfrm>
            <a:off x="979487" y="1067752"/>
            <a:ext cx="7293609" cy="672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We see that the effect of the negative feedback is to reduce the gain by the factor of: 1 + βG.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9234" lvl="0" marL="288925" marR="199390" rtl="0" algn="l">
              <a:lnSpc>
                <a:spcPct val="117857"/>
              </a:lnSpc>
              <a:spcBef>
                <a:spcPts val="1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This factor is called the “feedback factor” or “amount of feedback” and is often specified in  decibels (dB) by the relationship of 20 log (1+ βG).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type="title"/>
          </p:nvPr>
        </p:nvSpPr>
        <p:spPr>
          <a:xfrm>
            <a:off x="2853435" y="507618"/>
            <a:ext cx="4507230" cy="33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solidFill>
                  <a:srgbClr val="3981B9"/>
                </a:solidFill>
              </a:rPr>
              <a:t>Applications of	Negative Feedback:-</a:t>
            </a:r>
            <a:endParaRPr sz="1800"/>
          </a:p>
        </p:txBody>
      </p:sp>
      <p:sp>
        <p:nvSpPr>
          <p:cNvPr id="293" name="Google Shape;293;p40"/>
          <p:cNvSpPr txBox="1"/>
          <p:nvPr/>
        </p:nvSpPr>
        <p:spPr>
          <a:xfrm>
            <a:off x="2367279" y="1465516"/>
            <a:ext cx="226568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-286385" lvl="0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81B9"/>
              </a:buClr>
              <a:buSzPts val="23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Inverting Amplifier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0" marL="2984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981B9"/>
              </a:buClr>
              <a:buSzPts val="23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Non-Inverting Amplifier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0" marL="2984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981B9"/>
              </a:buClr>
              <a:buSzPts val="23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Adder , Subtractor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0" marL="2984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981B9"/>
              </a:buClr>
              <a:buSzPts val="23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Log , Antilog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0" marL="2984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981B9"/>
              </a:buClr>
              <a:buSzPts val="23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Integrator, Differentiator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0" marL="298450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3981B9"/>
              </a:buClr>
              <a:buSzPts val="23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Temperature sensor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0" marL="29845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981B9"/>
              </a:buClr>
              <a:buSzPts val="23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Instrumentation amplifier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0" marL="2984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981B9"/>
              </a:buClr>
              <a:buSzPts val="23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Active Filters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/>
          <p:nvPr>
            <p:ph type="title"/>
          </p:nvPr>
        </p:nvSpPr>
        <p:spPr>
          <a:xfrm>
            <a:off x="2853435" y="507618"/>
            <a:ext cx="45072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solidFill>
                  <a:srgbClr val="3981B9"/>
                </a:solidFill>
              </a:rPr>
              <a:t>Virtual Short Circuit in Ideal OpAmp</a:t>
            </a:r>
            <a:endParaRPr sz="1800"/>
          </a:p>
        </p:txBody>
      </p:sp>
      <p:pic>
        <p:nvPicPr>
          <p:cNvPr id="299" name="Google Shape;29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700" y="1487668"/>
            <a:ext cx="3190875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type&quot;:&quot;align*&quot;,&quot;code&quot;:&quot;\\begin{align*}\n{V_{0}}&amp;={A\\left(V_{2}-V_{1}\\right)}\\\\\n{\\implies V_{0}}&amp;={A\\left(V_{2}-\\beta V_{0}\\right)}\\\\\n{\\implies V_{0}\\left(1+A\\beta\\right)}&amp;={AV_{2}}\\\\\n{\\implies V_{0}}&amp;={\\frac{AV_{2}}{1+A\\beta}}\\\\\n{as\\,A\\to \\infty,V_{0}}&amp;={\\frac{V_{2}}{\\beta}}\\\\\n{\\implies V_{1}}&amp;={\\beta V_{0}=V_{2}}\t\n\\end{align*}&quot;,&quot;id&quot;:&quot;1&quot;,&quot;aid&quot;:null,&quot;backgroundColor&quot;:&quot;#FFFFFF&quot;,&quot;font&quot;:{&quot;size&quot;:14,&quot;color&quot;:&quot;#000000&quot;,&quot;family&quot;:&quot;Arial&quot;},&quot;ts&quot;:1611249687253,&quot;cs&quot;:&quot;K4GciGuZXmJ9bGLTO6hW+A==&quot;,&quot;size&quot;:{&quot;width&quot;:294.75,&quot;height&quot;:217.25}}" id="300" name="Google Shape;30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9300" y="1694850"/>
            <a:ext cx="2807494" cy="2069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/>
          <p:nvPr/>
        </p:nvSpPr>
        <p:spPr>
          <a:xfrm>
            <a:off x="2009775" y="1085850"/>
            <a:ext cx="3686175" cy="20002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" name="Google Shape;306;p42"/>
          <p:cNvGrpSpPr/>
          <p:nvPr/>
        </p:nvGrpSpPr>
        <p:grpSpPr>
          <a:xfrm>
            <a:off x="3624325" y="4138612"/>
            <a:ext cx="1400175" cy="809625"/>
            <a:chOff x="3624325" y="4138612"/>
            <a:chExt cx="1400175" cy="809625"/>
          </a:xfrm>
        </p:grpSpPr>
        <p:sp>
          <p:nvSpPr>
            <p:cNvPr id="307" name="Google Shape;307;p42"/>
            <p:cNvSpPr/>
            <p:nvPr/>
          </p:nvSpPr>
          <p:spPr>
            <a:xfrm>
              <a:off x="3686175" y="4229100"/>
              <a:ext cx="1276350" cy="65722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2"/>
            <p:cNvSpPr/>
            <p:nvPr/>
          </p:nvSpPr>
          <p:spPr>
            <a:xfrm>
              <a:off x="3624325" y="4138612"/>
              <a:ext cx="1400175" cy="809625"/>
            </a:xfrm>
            <a:custGeom>
              <a:rect b="b" l="l" r="r" t="t"/>
              <a:pathLst>
                <a:path extrusionOk="0" h="809625" w="1400175">
                  <a:moveTo>
                    <a:pt x="0" y="809625"/>
                  </a:moveTo>
                  <a:lnTo>
                    <a:pt x="1400175" y="809625"/>
                  </a:lnTo>
                  <a:lnTo>
                    <a:pt x="1400175" y="0"/>
                  </a:lnTo>
                  <a:lnTo>
                    <a:pt x="0" y="0"/>
                  </a:lnTo>
                  <a:lnTo>
                    <a:pt x="0" y="809625"/>
                  </a:lnTo>
                  <a:close/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p42"/>
          <p:cNvSpPr txBox="1"/>
          <p:nvPr>
            <p:ph type="title"/>
          </p:nvPr>
        </p:nvSpPr>
        <p:spPr>
          <a:xfrm>
            <a:off x="3569715" y="580136"/>
            <a:ext cx="3151505" cy="392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u="sng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Inverting amplifier: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0" name="Google Shape;310;p42"/>
          <p:cNvSpPr txBox="1"/>
          <p:nvPr/>
        </p:nvSpPr>
        <p:spPr>
          <a:xfrm>
            <a:off x="424497" y="3522916"/>
            <a:ext cx="1671320" cy="453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12700" marR="508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Writing a nodal  equation at (a) gives;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1" name="Google Shape;311;p42"/>
          <p:cNvSpPr txBox="1"/>
          <p:nvPr/>
        </p:nvSpPr>
        <p:spPr>
          <a:xfrm>
            <a:off x="1350391" y="4567237"/>
            <a:ext cx="1707514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With V</a:t>
            </a:r>
            <a:r>
              <a:rPr b="0" baseline="-25000" i="0" lang="en-US" sz="135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= 0 we have;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{&quot;aid&quot;:null,&quot;font&quot;:{&quot;size&quot;:18,&quot;color&quot;:&quot;#000000&quot;,&quot;family&quot;:&quot;Arial&quot;},&quot;id&quot;:&quot;1&quot;,&quot;code&quot;:&quot;\\begin{align*}\n{i=\\frac{V_{\\text{in}}-V_{i}}{R_{1}}}&amp;={\\frac{V_{i}-V_{0}}{R_{2}}}\t\n\\end{align*}&quot;,&quot;type&quot;:&quot;align*&quot;,&quot;backgroundColorModified&quot;:false,&quot;backgroundColor&quot;:&quot;#FFFFFF&quot;,&quot;ts&quot;:1611462097566,&quot;cs&quot;:&quot;uGUZ0uPIWRUZhJPZq3RERQ==&quot;,&quot;size&quot;:{&quot;width&quot;:282.25,&quot;height&quot;:61.750000000000036}}" id="312" name="Google Shape;31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5400" y="3455526"/>
            <a:ext cx="2688431" cy="588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43"/>
          <p:cNvGrpSpPr/>
          <p:nvPr/>
        </p:nvGrpSpPr>
        <p:grpSpPr>
          <a:xfrm>
            <a:off x="6172200" y="2657474"/>
            <a:ext cx="2971800" cy="2486521"/>
            <a:chOff x="6172200" y="2657474"/>
            <a:chExt cx="2971800" cy="2486521"/>
          </a:xfrm>
        </p:grpSpPr>
        <p:sp>
          <p:nvSpPr>
            <p:cNvPr id="318" name="Google Shape;318;p43"/>
            <p:cNvSpPr/>
            <p:nvPr/>
          </p:nvSpPr>
          <p:spPr>
            <a:xfrm>
              <a:off x="6461506" y="4065676"/>
              <a:ext cx="970915" cy="1078230"/>
            </a:xfrm>
            <a:custGeom>
              <a:rect b="b" l="l" r="r" t="t"/>
              <a:pathLst>
                <a:path extrusionOk="0" h="1078229" w="970915">
                  <a:moveTo>
                    <a:pt x="433324" y="0"/>
                  </a:moveTo>
                  <a:lnTo>
                    <a:pt x="0" y="216230"/>
                  </a:lnTo>
                  <a:lnTo>
                    <a:pt x="430149" y="1078066"/>
                  </a:lnTo>
                  <a:lnTo>
                    <a:pt x="970915" y="1077287"/>
                  </a:lnTo>
                  <a:lnTo>
                    <a:pt x="433324" y="0"/>
                  </a:lnTo>
                  <a:close/>
                </a:path>
              </a:pathLst>
            </a:custGeom>
            <a:solidFill>
              <a:srgbClr val="4AB5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3"/>
            <p:cNvSpPr/>
            <p:nvPr/>
          </p:nvSpPr>
          <p:spPr>
            <a:xfrm>
              <a:off x="7363205" y="3197859"/>
              <a:ext cx="1756410" cy="1945639"/>
            </a:xfrm>
            <a:custGeom>
              <a:rect b="b" l="l" r="r" t="t"/>
              <a:pathLst>
                <a:path extrusionOk="0" h="1945639" w="1756409">
                  <a:moveTo>
                    <a:pt x="785368" y="0"/>
                  </a:moveTo>
                  <a:lnTo>
                    <a:pt x="0" y="391921"/>
                  </a:lnTo>
                  <a:lnTo>
                    <a:pt x="775521" y="1945639"/>
                  </a:lnTo>
                  <a:lnTo>
                    <a:pt x="1756284" y="1945639"/>
                  </a:lnTo>
                  <a:lnTo>
                    <a:pt x="785368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3"/>
            <p:cNvSpPr/>
            <p:nvPr/>
          </p:nvSpPr>
          <p:spPr>
            <a:xfrm>
              <a:off x="7276338" y="4239120"/>
              <a:ext cx="817244" cy="904875"/>
            </a:xfrm>
            <a:custGeom>
              <a:rect b="b" l="l" r="r" t="t"/>
              <a:pathLst>
                <a:path extrusionOk="0" h="904875" w="817245">
                  <a:moveTo>
                    <a:pt x="365759" y="0"/>
                  </a:moveTo>
                  <a:lnTo>
                    <a:pt x="0" y="182562"/>
                  </a:lnTo>
                  <a:lnTo>
                    <a:pt x="360221" y="904379"/>
                  </a:lnTo>
                  <a:lnTo>
                    <a:pt x="817114" y="904379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3"/>
            <p:cNvSpPr/>
            <p:nvPr/>
          </p:nvSpPr>
          <p:spPr>
            <a:xfrm>
              <a:off x="6172200" y="2657474"/>
              <a:ext cx="2971800" cy="2486025"/>
            </a:xfrm>
            <a:custGeom>
              <a:rect b="b" l="l" r="r" t="t"/>
              <a:pathLst>
                <a:path extrusionOk="0" h="2486025" w="2971800">
                  <a:moveTo>
                    <a:pt x="458546" y="2486025"/>
                  </a:moveTo>
                  <a:lnTo>
                    <a:pt x="205486" y="1978990"/>
                  </a:lnTo>
                  <a:lnTo>
                    <a:pt x="0" y="2081542"/>
                  </a:lnTo>
                  <a:lnTo>
                    <a:pt x="201828" y="2486025"/>
                  </a:lnTo>
                  <a:lnTo>
                    <a:pt x="458546" y="2486025"/>
                  </a:lnTo>
                  <a:close/>
                </a:path>
                <a:path extrusionOk="0" h="2486025" w="2971800">
                  <a:moveTo>
                    <a:pt x="2971800" y="846328"/>
                  </a:moveTo>
                  <a:lnTo>
                    <a:pt x="2549271" y="0"/>
                  </a:lnTo>
                  <a:lnTo>
                    <a:pt x="2114550" y="207010"/>
                  </a:lnTo>
                  <a:lnTo>
                    <a:pt x="2971800" y="1924050"/>
                  </a:lnTo>
                  <a:lnTo>
                    <a:pt x="2971800" y="846328"/>
                  </a:lnTo>
                  <a:close/>
                </a:path>
              </a:pathLst>
            </a:custGeom>
            <a:solidFill>
              <a:srgbClr val="3795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43"/>
          <p:cNvSpPr/>
          <p:nvPr/>
        </p:nvSpPr>
        <p:spPr>
          <a:xfrm>
            <a:off x="1260358" y="0"/>
            <a:ext cx="410209" cy="454025"/>
          </a:xfrm>
          <a:custGeom>
            <a:rect b="b" l="l" r="r" t="t"/>
            <a:pathLst>
              <a:path extrusionOk="0" h="454025" w="410210">
                <a:moveTo>
                  <a:pt x="229285" y="0"/>
                </a:moveTo>
                <a:lnTo>
                  <a:pt x="0" y="0"/>
                </a:lnTo>
                <a:lnTo>
                  <a:pt x="226430" y="453771"/>
                </a:lnTo>
                <a:lnTo>
                  <a:pt x="409945" y="362076"/>
                </a:lnTo>
                <a:lnTo>
                  <a:pt x="229285" y="0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Google Shape;323;p43"/>
          <p:cNvGrpSpPr/>
          <p:nvPr/>
        </p:nvGrpSpPr>
        <p:grpSpPr>
          <a:xfrm>
            <a:off x="25988" y="0"/>
            <a:ext cx="1624628" cy="1119505"/>
            <a:chOff x="25988" y="0"/>
            <a:chExt cx="1624628" cy="1119505"/>
          </a:xfrm>
        </p:grpSpPr>
        <p:sp>
          <p:nvSpPr>
            <p:cNvPr id="324" name="Google Shape;324;p43"/>
            <p:cNvSpPr/>
            <p:nvPr/>
          </p:nvSpPr>
          <p:spPr>
            <a:xfrm>
              <a:off x="25988" y="0"/>
              <a:ext cx="866775" cy="957580"/>
            </a:xfrm>
            <a:custGeom>
              <a:rect b="b" l="l" r="r" t="t"/>
              <a:pathLst>
                <a:path extrusionOk="0" h="957580" w="866775">
                  <a:moveTo>
                    <a:pt x="485862" y="0"/>
                  </a:moveTo>
                  <a:lnTo>
                    <a:pt x="0" y="0"/>
                  </a:lnTo>
                  <a:lnTo>
                    <a:pt x="477705" y="957199"/>
                  </a:lnTo>
                  <a:lnTo>
                    <a:pt x="866706" y="763015"/>
                  </a:lnTo>
                  <a:lnTo>
                    <a:pt x="485862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3"/>
            <p:cNvSpPr/>
            <p:nvPr/>
          </p:nvSpPr>
          <p:spPr>
            <a:xfrm>
              <a:off x="640331" y="0"/>
              <a:ext cx="1010285" cy="1119505"/>
            </a:xfrm>
            <a:custGeom>
              <a:rect b="b" l="l" r="r" t="t"/>
              <a:pathLst>
                <a:path extrusionOk="0" h="1119505" w="1010285">
                  <a:moveTo>
                    <a:pt x="563676" y="0"/>
                  </a:moveTo>
                  <a:lnTo>
                    <a:pt x="0" y="0"/>
                  </a:lnTo>
                  <a:lnTo>
                    <a:pt x="558612" y="1119251"/>
                  </a:lnTo>
                  <a:lnTo>
                    <a:pt x="1009906" y="894079"/>
                  </a:lnTo>
                  <a:lnTo>
                    <a:pt x="563676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p43"/>
          <p:cNvSpPr/>
          <p:nvPr/>
        </p:nvSpPr>
        <p:spPr>
          <a:xfrm>
            <a:off x="1706556" y="0"/>
            <a:ext cx="457200" cy="504190"/>
          </a:xfrm>
          <a:custGeom>
            <a:rect b="b" l="l" r="r" t="t"/>
            <a:pathLst>
              <a:path extrusionOk="0" h="504190" w="457200">
                <a:moveTo>
                  <a:pt x="256604" y="0"/>
                </a:moveTo>
                <a:lnTo>
                  <a:pt x="0" y="0"/>
                </a:lnTo>
                <a:lnTo>
                  <a:pt x="251529" y="503936"/>
                </a:lnTo>
                <a:lnTo>
                  <a:pt x="457015" y="401320"/>
                </a:lnTo>
                <a:lnTo>
                  <a:pt x="256604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3"/>
          <p:cNvSpPr/>
          <p:nvPr/>
        </p:nvSpPr>
        <p:spPr>
          <a:xfrm>
            <a:off x="0" y="57150"/>
            <a:ext cx="381000" cy="857250"/>
          </a:xfrm>
          <a:custGeom>
            <a:rect b="b" l="l" r="r" t="t"/>
            <a:pathLst>
              <a:path extrusionOk="0" h="857250" w="381000">
                <a:moveTo>
                  <a:pt x="0" y="0"/>
                </a:moveTo>
                <a:lnTo>
                  <a:pt x="0" y="480187"/>
                </a:lnTo>
                <a:lnTo>
                  <a:pt x="187782" y="857250"/>
                </a:lnTo>
                <a:lnTo>
                  <a:pt x="381000" y="765048"/>
                </a:lnTo>
                <a:lnTo>
                  <a:pt x="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3"/>
          <p:cNvSpPr txBox="1"/>
          <p:nvPr>
            <p:ph type="ctrTitle"/>
          </p:nvPr>
        </p:nvSpPr>
        <p:spPr>
          <a:xfrm>
            <a:off x="2904490" y="488061"/>
            <a:ext cx="3335019" cy="392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Non-inverting Amplifier</a:t>
            </a:r>
            <a:endParaRPr/>
          </a:p>
        </p:txBody>
      </p:sp>
      <p:sp>
        <p:nvSpPr>
          <p:cNvPr id="329" name="Google Shape;329;p43"/>
          <p:cNvSpPr/>
          <p:nvPr/>
        </p:nvSpPr>
        <p:spPr>
          <a:xfrm>
            <a:off x="1333500" y="1428750"/>
            <a:ext cx="2886075" cy="26098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3"/>
          <p:cNvSpPr/>
          <p:nvPr/>
        </p:nvSpPr>
        <p:spPr>
          <a:xfrm>
            <a:off x="4895850" y="2000250"/>
            <a:ext cx="2381250" cy="609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3"/>
          <p:cNvSpPr/>
          <p:nvPr/>
        </p:nvSpPr>
        <p:spPr>
          <a:xfrm>
            <a:off x="4972050" y="3143250"/>
            <a:ext cx="1685925" cy="6191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3"/>
          <p:cNvSpPr txBox="1"/>
          <p:nvPr/>
        </p:nvSpPr>
        <p:spPr>
          <a:xfrm>
            <a:off x="4967985" y="1299273"/>
            <a:ext cx="1960880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Closed-loop voltage gain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3" name="Google Shape;333;p43"/>
          <p:cNvSpPr/>
          <p:nvPr/>
        </p:nvSpPr>
        <p:spPr>
          <a:xfrm>
            <a:off x="7058025" y="1257300"/>
            <a:ext cx="819150" cy="55245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/>
          <p:nvPr>
            <p:ph type="title"/>
          </p:nvPr>
        </p:nvSpPr>
        <p:spPr>
          <a:xfrm>
            <a:off x="2236216" y="426338"/>
            <a:ext cx="3601720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-US" sz="3200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Summing Amplifier</a:t>
            </a:r>
            <a:endParaRPr sz="3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9" name="Google Shape;339;p44"/>
          <p:cNvSpPr/>
          <p:nvPr/>
        </p:nvSpPr>
        <p:spPr>
          <a:xfrm>
            <a:off x="971550" y="1009650"/>
            <a:ext cx="3790950" cy="16954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4"/>
          <p:cNvSpPr/>
          <p:nvPr/>
        </p:nvSpPr>
        <p:spPr>
          <a:xfrm>
            <a:off x="5476875" y="1400175"/>
            <a:ext cx="2038350" cy="571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4"/>
          <p:cNvSpPr/>
          <p:nvPr/>
        </p:nvSpPr>
        <p:spPr>
          <a:xfrm>
            <a:off x="2971800" y="2819400"/>
            <a:ext cx="4295775" cy="7334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4"/>
          <p:cNvSpPr txBox="1"/>
          <p:nvPr/>
        </p:nvSpPr>
        <p:spPr>
          <a:xfrm>
            <a:off x="737869" y="3628707"/>
            <a:ext cx="1745614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If R</a:t>
            </a:r>
            <a:r>
              <a:rPr b="0" baseline="-25000" i="0" lang="en-US" sz="135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= R</a:t>
            </a:r>
            <a:r>
              <a:rPr b="0" baseline="-25000" i="0" lang="en-US" sz="135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= R</a:t>
            </a:r>
            <a:r>
              <a:rPr b="0" baseline="-25000" i="0" lang="en-US" sz="135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fb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then,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3" name="Google Shape;343;p44"/>
          <p:cNvSpPr/>
          <p:nvPr/>
        </p:nvSpPr>
        <p:spPr>
          <a:xfrm>
            <a:off x="3057525" y="3876675"/>
            <a:ext cx="2533650" cy="4286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4"/>
          <p:cNvSpPr txBox="1"/>
          <p:nvPr/>
        </p:nvSpPr>
        <p:spPr>
          <a:xfrm>
            <a:off x="1367789" y="4475797"/>
            <a:ext cx="3662679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Therefore, we can add signals with an op amp.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2728182" y="435927"/>
            <a:ext cx="48024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>
                <a:solidFill>
                  <a:srgbClr val="3795BE"/>
                </a:solidFill>
              </a:rPr>
              <a:t>Biasing of Diode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8930640" y="69278"/>
            <a:ext cx="106045" cy="220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1250" u="none" cap="none" strike="noStrike">
                <a:solidFill>
                  <a:srgbClr val="4AB5D9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b="0" i="0" sz="12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835342" y="1517967"/>
            <a:ext cx="3210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5080" rtl="0" algn="l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Forward Bias : Connect positive of the  Diode to positive </a:t>
            </a:r>
            <a:r>
              <a:rPr b="0" i="0" lang="en-US" sz="2000" u="none" cap="none" strike="noStrike">
                <a:solidFill>
                  <a:srgbClr val="3981B9"/>
                </a:solidFill>
                <a:latin typeface="Trebuchet MS"/>
                <a:ea typeface="Trebuchet MS"/>
                <a:cs typeface="Trebuchet MS"/>
                <a:sym typeface="Trebuchet MS"/>
              </a:rPr>
              <a:t>of </a:t>
            </a:r>
            <a:r>
              <a:rPr b="0" i="0" lang="en-US" sz="1400" u="none" cap="none" strike="noStrik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supply…negative of  Diode to negative of supply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808990" y="2888233"/>
            <a:ext cx="29826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0" lvl="0" marL="12700" marR="5080" rtl="0" algn="l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Reverse Bias: </a:t>
            </a:r>
            <a:r>
              <a:rPr b="0" i="0" lang="en-US" sz="2000" u="none" cap="none" strike="noStrik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Connect </a:t>
            </a:r>
            <a:r>
              <a:rPr b="0" i="0" lang="en-US" sz="1400" u="none" cap="none" strike="noStrik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positive of  the Diode to negative of  supply…negative of diode to positive  of supply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4476750" y="1924049"/>
            <a:ext cx="4667400" cy="321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/>
          <p:nvPr>
            <p:ph type="title"/>
          </p:nvPr>
        </p:nvSpPr>
        <p:spPr>
          <a:xfrm>
            <a:off x="2493010" y="282193"/>
            <a:ext cx="3849370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-US" sz="3200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Logarithmic Amplifier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5"/>
          <p:cNvSpPr/>
          <p:nvPr/>
        </p:nvSpPr>
        <p:spPr>
          <a:xfrm>
            <a:off x="1400175" y="2628900"/>
            <a:ext cx="4791075" cy="240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5"/>
          <p:cNvSpPr txBox="1"/>
          <p:nvPr>
            <p:ph idx="1" type="body"/>
          </p:nvPr>
        </p:nvSpPr>
        <p:spPr>
          <a:xfrm>
            <a:off x="938149" y="1091882"/>
            <a:ext cx="7267701" cy="1311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-273047" lvl="0" marL="1204595" marR="1778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Arial"/>
              <a:buChar char="•"/>
            </a:pPr>
            <a:r>
              <a:rPr lang="en-US" sz="1190"/>
              <a:t>Logarithmic amplifier gives the output proportional to the logarithm of input  signal.</a:t>
            </a:r>
            <a:endParaRPr sz="1190"/>
          </a:p>
          <a:p>
            <a:pPr indent="0" lvl="0" marL="868044" rtl="0" algn="l">
              <a:lnSpc>
                <a:spcPct val="90000"/>
              </a:lnSpc>
              <a:spcBef>
                <a:spcPts val="10"/>
              </a:spcBef>
              <a:spcAft>
                <a:spcPts val="0"/>
              </a:spcAft>
              <a:buClr>
                <a:srgbClr val="3981B9"/>
              </a:buClr>
              <a:buSzPts val="1232"/>
              <a:buFont typeface="Arial"/>
              <a:buNone/>
            </a:pPr>
            <a:r>
              <a:t/>
            </a:r>
            <a:endParaRPr sz="1232"/>
          </a:p>
          <a:p>
            <a:pPr indent="-273047" lvl="0" marL="120459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Arial"/>
              <a:buChar char="•"/>
            </a:pPr>
            <a:r>
              <a:rPr lang="en-US" sz="1190"/>
              <a:t>If V</a:t>
            </a:r>
            <a:r>
              <a:rPr baseline="-25000" lang="en-US" sz="1147"/>
              <a:t>i </a:t>
            </a:r>
            <a:r>
              <a:rPr lang="en-US" sz="1190"/>
              <a:t>is the input signal then the output is</a:t>
            </a:r>
            <a:endParaRPr sz="1190"/>
          </a:p>
          <a:p>
            <a:pPr indent="-2733039" lvl="0" marL="3664584" rtl="0" algn="l">
              <a:lnSpc>
                <a:spcPct val="108857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Arial"/>
              <a:buChar char="•"/>
            </a:pPr>
            <a:r>
              <a:rPr b="1" lang="en-US" sz="1190">
                <a:latin typeface="Georgia"/>
                <a:ea typeface="Georgia"/>
                <a:cs typeface="Georgia"/>
                <a:sym typeface="Georgia"/>
              </a:rPr>
              <a:t>V</a:t>
            </a:r>
            <a:r>
              <a:rPr b="1" baseline="-25000" lang="en-US" sz="1147">
                <a:latin typeface="Georgia"/>
                <a:ea typeface="Georgia"/>
                <a:cs typeface="Georgia"/>
                <a:sym typeface="Georgia"/>
              </a:rPr>
              <a:t>o </a:t>
            </a:r>
            <a:r>
              <a:rPr b="1" lang="en-US" sz="1190">
                <a:latin typeface="Georgia"/>
                <a:ea typeface="Georgia"/>
                <a:cs typeface="Georgia"/>
                <a:sym typeface="Georgia"/>
              </a:rPr>
              <a:t>= K*ln(V</a:t>
            </a:r>
            <a:r>
              <a:rPr b="1" baseline="-25000" lang="en-US" sz="1147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b="1" lang="en-US" sz="1190">
                <a:latin typeface="Georgia"/>
                <a:ea typeface="Georgia"/>
                <a:cs typeface="Georgia"/>
                <a:sym typeface="Georgia"/>
              </a:rPr>
              <a:t>)</a:t>
            </a:r>
            <a:endParaRPr sz="1190">
              <a:latin typeface="Georgia"/>
              <a:ea typeface="Georgia"/>
              <a:cs typeface="Georgia"/>
              <a:sym typeface="Georgia"/>
            </a:endParaRPr>
          </a:p>
          <a:p>
            <a:pPr indent="-273047" lvl="0" marL="1204595" rtl="0" algn="l">
              <a:lnSpc>
                <a:spcPct val="108857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90"/>
              <a:buFont typeface="Arial"/>
              <a:buChar char="•"/>
            </a:pPr>
            <a:r>
              <a:rPr lang="en-US" sz="1190"/>
              <a:t>where K is gain of logarithmic amplifier.</a:t>
            </a:r>
            <a:endParaRPr sz="119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46"/>
          <p:cNvGrpSpPr/>
          <p:nvPr/>
        </p:nvGrpSpPr>
        <p:grpSpPr>
          <a:xfrm>
            <a:off x="6172200" y="2657474"/>
            <a:ext cx="2971800" cy="2486521"/>
            <a:chOff x="6172200" y="2657474"/>
            <a:chExt cx="2971800" cy="2486521"/>
          </a:xfrm>
        </p:grpSpPr>
        <p:sp>
          <p:nvSpPr>
            <p:cNvPr id="357" name="Google Shape;357;p46"/>
            <p:cNvSpPr/>
            <p:nvPr/>
          </p:nvSpPr>
          <p:spPr>
            <a:xfrm>
              <a:off x="6461506" y="4065676"/>
              <a:ext cx="970915" cy="1078230"/>
            </a:xfrm>
            <a:custGeom>
              <a:rect b="b" l="l" r="r" t="t"/>
              <a:pathLst>
                <a:path extrusionOk="0" h="1078229" w="970915">
                  <a:moveTo>
                    <a:pt x="433324" y="0"/>
                  </a:moveTo>
                  <a:lnTo>
                    <a:pt x="0" y="216230"/>
                  </a:lnTo>
                  <a:lnTo>
                    <a:pt x="430149" y="1078066"/>
                  </a:lnTo>
                  <a:lnTo>
                    <a:pt x="970915" y="1077287"/>
                  </a:lnTo>
                  <a:lnTo>
                    <a:pt x="433324" y="0"/>
                  </a:lnTo>
                  <a:close/>
                </a:path>
              </a:pathLst>
            </a:custGeom>
            <a:solidFill>
              <a:srgbClr val="4AB5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6"/>
            <p:cNvSpPr/>
            <p:nvPr/>
          </p:nvSpPr>
          <p:spPr>
            <a:xfrm>
              <a:off x="7363205" y="3197859"/>
              <a:ext cx="1756410" cy="1945639"/>
            </a:xfrm>
            <a:custGeom>
              <a:rect b="b" l="l" r="r" t="t"/>
              <a:pathLst>
                <a:path extrusionOk="0" h="1945639" w="1756409">
                  <a:moveTo>
                    <a:pt x="785368" y="0"/>
                  </a:moveTo>
                  <a:lnTo>
                    <a:pt x="0" y="391921"/>
                  </a:lnTo>
                  <a:lnTo>
                    <a:pt x="775521" y="1945639"/>
                  </a:lnTo>
                  <a:lnTo>
                    <a:pt x="1756284" y="1945639"/>
                  </a:lnTo>
                  <a:lnTo>
                    <a:pt x="785368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6"/>
            <p:cNvSpPr/>
            <p:nvPr/>
          </p:nvSpPr>
          <p:spPr>
            <a:xfrm>
              <a:off x="7276338" y="4239120"/>
              <a:ext cx="817244" cy="904875"/>
            </a:xfrm>
            <a:custGeom>
              <a:rect b="b" l="l" r="r" t="t"/>
              <a:pathLst>
                <a:path extrusionOk="0" h="904875" w="817245">
                  <a:moveTo>
                    <a:pt x="365759" y="0"/>
                  </a:moveTo>
                  <a:lnTo>
                    <a:pt x="0" y="182562"/>
                  </a:lnTo>
                  <a:lnTo>
                    <a:pt x="360221" y="904379"/>
                  </a:lnTo>
                  <a:lnTo>
                    <a:pt x="817114" y="904379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6"/>
            <p:cNvSpPr/>
            <p:nvPr/>
          </p:nvSpPr>
          <p:spPr>
            <a:xfrm>
              <a:off x="6172200" y="2657474"/>
              <a:ext cx="2971800" cy="2486025"/>
            </a:xfrm>
            <a:custGeom>
              <a:rect b="b" l="l" r="r" t="t"/>
              <a:pathLst>
                <a:path extrusionOk="0" h="2486025" w="2971800">
                  <a:moveTo>
                    <a:pt x="458546" y="2486025"/>
                  </a:moveTo>
                  <a:lnTo>
                    <a:pt x="205486" y="1978990"/>
                  </a:lnTo>
                  <a:lnTo>
                    <a:pt x="0" y="2081542"/>
                  </a:lnTo>
                  <a:lnTo>
                    <a:pt x="201828" y="2486025"/>
                  </a:lnTo>
                  <a:lnTo>
                    <a:pt x="458546" y="2486025"/>
                  </a:lnTo>
                  <a:close/>
                </a:path>
                <a:path extrusionOk="0" h="2486025" w="2971800">
                  <a:moveTo>
                    <a:pt x="2971800" y="846328"/>
                  </a:moveTo>
                  <a:lnTo>
                    <a:pt x="2549271" y="0"/>
                  </a:lnTo>
                  <a:lnTo>
                    <a:pt x="2114550" y="207010"/>
                  </a:lnTo>
                  <a:lnTo>
                    <a:pt x="2971800" y="1924050"/>
                  </a:lnTo>
                  <a:lnTo>
                    <a:pt x="2971800" y="846328"/>
                  </a:lnTo>
                  <a:close/>
                </a:path>
              </a:pathLst>
            </a:custGeom>
            <a:solidFill>
              <a:srgbClr val="3795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" name="Google Shape;361;p46"/>
          <p:cNvSpPr/>
          <p:nvPr/>
        </p:nvSpPr>
        <p:spPr>
          <a:xfrm>
            <a:off x="1260358" y="0"/>
            <a:ext cx="410209" cy="454025"/>
          </a:xfrm>
          <a:custGeom>
            <a:rect b="b" l="l" r="r" t="t"/>
            <a:pathLst>
              <a:path extrusionOk="0" h="454025" w="410210">
                <a:moveTo>
                  <a:pt x="229285" y="0"/>
                </a:moveTo>
                <a:lnTo>
                  <a:pt x="0" y="0"/>
                </a:lnTo>
                <a:lnTo>
                  <a:pt x="226430" y="453771"/>
                </a:lnTo>
                <a:lnTo>
                  <a:pt x="409945" y="362076"/>
                </a:lnTo>
                <a:lnTo>
                  <a:pt x="229285" y="0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2" name="Google Shape;362;p46"/>
          <p:cNvGrpSpPr/>
          <p:nvPr/>
        </p:nvGrpSpPr>
        <p:grpSpPr>
          <a:xfrm>
            <a:off x="25988" y="0"/>
            <a:ext cx="1624628" cy="1119505"/>
            <a:chOff x="25988" y="0"/>
            <a:chExt cx="1624628" cy="1119505"/>
          </a:xfrm>
        </p:grpSpPr>
        <p:sp>
          <p:nvSpPr>
            <p:cNvPr id="363" name="Google Shape;363;p46"/>
            <p:cNvSpPr/>
            <p:nvPr/>
          </p:nvSpPr>
          <p:spPr>
            <a:xfrm>
              <a:off x="25988" y="0"/>
              <a:ext cx="866775" cy="957580"/>
            </a:xfrm>
            <a:custGeom>
              <a:rect b="b" l="l" r="r" t="t"/>
              <a:pathLst>
                <a:path extrusionOk="0" h="957580" w="866775">
                  <a:moveTo>
                    <a:pt x="485862" y="0"/>
                  </a:moveTo>
                  <a:lnTo>
                    <a:pt x="0" y="0"/>
                  </a:lnTo>
                  <a:lnTo>
                    <a:pt x="477705" y="957199"/>
                  </a:lnTo>
                  <a:lnTo>
                    <a:pt x="866706" y="763015"/>
                  </a:lnTo>
                  <a:lnTo>
                    <a:pt x="485862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6"/>
            <p:cNvSpPr/>
            <p:nvPr/>
          </p:nvSpPr>
          <p:spPr>
            <a:xfrm>
              <a:off x="640331" y="0"/>
              <a:ext cx="1010285" cy="1119505"/>
            </a:xfrm>
            <a:custGeom>
              <a:rect b="b" l="l" r="r" t="t"/>
              <a:pathLst>
                <a:path extrusionOk="0" h="1119505" w="1010285">
                  <a:moveTo>
                    <a:pt x="563676" y="0"/>
                  </a:moveTo>
                  <a:lnTo>
                    <a:pt x="0" y="0"/>
                  </a:lnTo>
                  <a:lnTo>
                    <a:pt x="558612" y="1119251"/>
                  </a:lnTo>
                  <a:lnTo>
                    <a:pt x="1009906" y="894079"/>
                  </a:lnTo>
                  <a:lnTo>
                    <a:pt x="563676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5" name="Google Shape;365;p46"/>
          <p:cNvSpPr/>
          <p:nvPr/>
        </p:nvSpPr>
        <p:spPr>
          <a:xfrm>
            <a:off x="1706556" y="0"/>
            <a:ext cx="457200" cy="504190"/>
          </a:xfrm>
          <a:custGeom>
            <a:rect b="b" l="l" r="r" t="t"/>
            <a:pathLst>
              <a:path extrusionOk="0" h="504190" w="457200">
                <a:moveTo>
                  <a:pt x="256604" y="0"/>
                </a:moveTo>
                <a:lnTo>
                  <a:pt x="0" y="0"/>
                </a:lnTo>
                <a:lnTo>
                  <a:pt x="251529" y="503936"/>
                </a:lnTo>
                <a:lnTo>
                  <a:pt x="457015" y="401320"/>
                </a:lnTo>
                <a:lnTo>
                  <a:pt x="256604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6"/>
          <p:cNvSpPr/>
          <p:nvPr/>
        </p:nvSpPr>
        <p:spPr>
          <a:xfrm>
            <a:off x="0" y="57150"/>
            <a:ext cx="381000" cy="857250"/>
          </a:xfrm>
          <a:custGeom>
            <a:rect b="b" l="l" r="r" t="t"/>
            <a:pathLst>
              <a:path extrusionOk="0" h="857250" w="381000">
                <a:moveTo>
                  <a:pt x="0" y="0"/>
                </a:moveTo>
                <a:lnTo>
                  <a:pt x="0" y="480187"/>
                </a:lnTo>
                <a:lnTo>
                  <a:pt x="187782" y="857250"/>
                </a:lnTo>
                <a:lnTo>
                  <a:pt x="381000" y="765048"/>
                </a:lnTo>
                <a:lnTo>
                  <a:pt x="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6"/>
          <p:cNvSpPr txBox="1"/>
          <p:nvPr/>
        </p:nvSpPr>
        <p:spPr>
          <a:xfrm>
            <a:off x="8835008" y="78803"/>
            <a:ext cx="197485" cy="220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endParaRPr b="0" i="0" sz="1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6"/>
          <p:cNvSpPr txBox="1"/>
          <p:nvPr>
            <p:ph type="title"/>
          </p:nvPr>
        </p:nvSpPr>
        <p:spPr>
          <a:xfrm>
            <a:off x="1916424" y="593350"/>
            <a:ext cx="19110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>
                <a:solidFill>
                  <a:srgbClr val="3795BE"/>
                </a:solidFill>
              </a:rPr>
              <a:t>Questions</a:t>
            </a:r>
            <a:endParaRPr sz="3000"/>
          </a:p>
        </p:txBody>
      </p:sp>
      <p:sp>
        <p:nvSpPr>
          <p:cNvPr id="369" name="Google Shape;369;p46"/>
          <p:cNvSpPr/>
          <p:nvPr/>
        </p:nvSpPr>
        <p:spPr>
          <a:xfrm>
            <a:off x="683125" y="1514100"/>
            <a:ext cx="7365900" cy="3629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7"/>
          <p:cNvSpPr txBox="1"/>
          <p:nvPr/>
        </p:nvSpPr>
        <p:spPr>
          <a:xfrm>
            <a:off x="8835008" y="78803"/>
            <a:ext cx="197485" cy="220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 b="0" i="0" sz="1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7"/>
          <p:cNvSpPr txBox="1"/>
          <p:nvPr>
            <p:ph type="title"/>
          </p:nvPr>
        </p:nvSpPr>
        <p:spPr>
          <a:xfrm>
            <a:off x="1051550" y="521900"/>
            <a:ext cx="17682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>
                <a:solidFill>
                  <a:srgbClr val="3981B9"/>
                </a:solidFill>
              </a:rPr>
              <a:t>Questions</a:t>
            </a:r>
            <a:endParaRPr sz="2700"/>
          </a:p>
        </p:txBody>
      </p:sp>
      <p:sp>
        <p:nvSpPr>
          <p:cNvPr id="376" name="Google Shape;376;p47"/>
          <p:cNvSpPr/>
          <p:nvPr/>
        </p:nvSpPr>
        <p:spPr>
          <a:xfrm>
            <a:off x="135350" y="1781174"/>
            <a:ext cx="8607000" cy="296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48"/>
          <p:cNvGrpSpPr/>
          <p:nvPr/>
        </p:nvGrpSpPr>
        <p:grpSpPr>
          <a:xfrm>
            <a:off x="6172200" y="2657474"/>
            <a:ext cx="2971800" cy="2486521"/>
            <a:chOff x="6172200" y="2657474"/>
            <a:chExt cx="2971800" cy="2486521"/>
          </a:xfrm>
        </p:grpSpPr>
        <p:sp>
          <p:nvSpPr>
            <p:cNvPr id="382" name="Google Shape;382;p48"/>
            <p:cNvSpPr/>
            <p:nvPr/>
          </p:nvSpPr>
          <p:spPr>
            <a:xfrm>
              <a:off x="6461506" y="4065676"/>
              <a:ext cx="970915" cy="1078230"/>
            </a:xfrm>
            <a:custGeom>
              <a:rect b="b" l="l" r="r" t="t"/>
              <a:pathLst>
                <a:path extrusionOk="0" h="1078229" w="970915">
                  <a:moveTo>
                    <a:pt x="433324" y="0"/>
                  </a:moveTo>
                  <a:lnTo>
                    <a:pt x="0" y="216230"/>
                  </a:lnTo>
                  <a:lnTo>
                    <a:pt x="430149" y="1078066"/>
                  </a:lnTo>
                  <a:lnTo>
                    <a:pt x="970915" y="1077287"/>
                  </a:lnTo>
                  <a:lnTo>
                    <a:pt x="433324" y="0"/>
                  </a:lnTo>
                  <a:close/>
                </a:path>
              </a:pathLst>
            </a:custGeom>
            <a:solidFill>
              <a:srgbClr val="4AB5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8"/>
            <p:cNvSpPr/>
            <p:nvPr/>
          </p:nvSpPr>
          <p:spPr>
            <a:xfrm>
              <a:off x="7363205" y="3197859"/>
              <a:ext cx="1756410" cy="1945639"/>
            </a:xfrm>
            <a:custGeom>
              <a:rect b="b" l="l" r="r" t="t"/>
              <a:pathLst>
                <a:path extrusionOk="0" h="1945639" w="1756409">
                  <a:moveTo>
                    <a:pt x="785368" y="0"/>
                  </a:moveTo>
                  <a:lnTo>
                    <a:pt x="0" y="391921"/>
                  </a:lnTo>
                  <a:lnTo>
                    <a:pt x="775521" y="1945639"/>
                  </a:lnTo>
                  <a:lnTo>
                    <a:pt x="1756284" y="1945639"/>
                  </a:lnTo>
                  <a:lnTo>
                    <a:pt x="785368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8"/>
            <p:cNvSpPr/>
            <p:nvPr/>
          </p:nvSpPr>
          <p:spPr>
            <a:xfrm>
              <a:off x="7276338" y="4239120"/>
              <a:ext cx="817244" cy="904875"/>
            </a:xfrm>
            <a:custGeom>
              <a:rect b="b" l="l" r="r" t="t"/>
              <a:pathLst>
                <a:path extrusionOk="0" h="904875" w="817245">
                  <a:moveTo>
                    <a:pt x="365759" y="0"/>
                  </a:moveTo>
                  <a:lnTo>
                    <a:pt x="0" y="182562"/>
                  </a:lnTo>
                  <a:lnTo>
                    <a:pt x="360221" y="904379"/>
                  </a:lnTo>
                  <a:lnTo>
                    <a:pt x="817114" y="904379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8"/>
            <p:cNvSpPr/>
            <p:nvPr/>
          </p:nvSpPr>
          <p:spPr>
            <a:xfrm>
              <a:off x="6172200" y="2657474"/>
              <a:ext cx="2971800" cy="2486025"/>
            </a:xfrm>
            <a:custGeom>
              <a:rect b="b" l="l" r="r" t="t"/>
              <a:pathLst>
                <a:path extrusionOk="0" h="2486025" w="2971800">
                  <a:moveTo>
                    <a:pt x="458546" y="2486025"/>
                  </a:moveTo>
                  <a:lnTo>
                    <a:pt x="205486" y="1978990"/>
                  </a:lnTo>
                  <a:lnTo>
                    <a:pt x="0" y="2081542"/>
                  </a:lnTo>
                  <a:lnTo>
                    <a:pt x="201828" y="2486025"/>
                  </a:lnTo>
                  <a:lnTo>
                    <a:pt x="458546" y="2486025"/>
                  </a:lnTo>
                  <a:close/>
                </a:path>
                <a:path extrusionOk="0" h="2486025" w="2971800">
                  <a:moveTo>
                    <a:pt x="2971800" y="846328"/>
                  </a:moveTo>
                  <a:lnTo>
                    <a:pt x="2549271" y="0"/>
                  </a:lnTo>
                  <a:lnTo>
                    <a:pt x="2114550" y="207010"/>
                  </a:lnTo>
                  <a:lnTo>
                    <a:pt x="2971800" y="1924050"/>
                  </a:lnTo>
                  <a:lnTo>
                    <a:pt x="2971800" y="846328"/>
                  </a:lnTo>
                  <a:close/>
                </a:path>
              </a:pathLst>
            </a:custGeom>
            <a:solidFill>
              <a:srgbClr val="3795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48"/>
          <p:cNvSpPr/>
          <p:nvPr/>
        </p:nvSpPr>
        <p:spPr>
          <a:xfrm>
            <a:off x="1260358" y="0"/>
            <a:ext cx="410209" cy="454025"/>
          </a:xfrm>
          <a:custGeom>
            <a:rect b="b" l="l" r="r" t="t"/>
            <a:pathLst>
              <a:path extrusionOk="0" h="454025" w="410210">
                <a:moveTo>
                  <a:pt x="229285" y="0"/>
                </a:moveTo>
                <a:lnTo>
                  <a:pt x="0" y="0"/>
                </a:lnTo>
                <a:lnTo>
                  <a:pt x="226430" y="453771"/>
                </a:lnTo>
                <a:lnTo>
                  <a:pt x="409945" y="362076"/>
                </a:lnTo>
                <a:lnTo>
                  <a:pt x="229285" y="0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7" name="Google Shape;387;p48"/>
          <p:cNvGrpSpPr/>
          <p:nvPr/>
        </p:nvGrpSpPr>
        <p:grpSpPr>
          <a:xfrm>
            <a:off x="25988" y="0"/>
            <a:ext cx="1624628" cy="1119505"/>
            <a:chOff x="25988" y="0"/>
            <a:chExt cx="1624628" cy="1119505"/>
          </a:xfrm>
        </p:grpSpPr>
        <p:sp>
          <p:nvSpPr>
            <p:cNvPr id="388" name="Google Shape;388;p48"/>
            <p:cNvSpPr/>
            <p:nvPr/>
          </p:nvSpPr>
          <p:spPr>
            <a:xfrm>
              <a:off x="25988" y="0"/>
              <a:ext cx="866775" cy="957580"/>
            </a:xfrm>
            <a:custGeom>
              <a:rect b="b" l="l" r="r" t="t"/>
              <a:pathLst>
                <a:path extrusionOk="0" h="957580" w="866775">
                  <a:moveTo>
                    <a:pt x="485862" y="0"/>
                  </a:moveTo>
                  <a:lnTo>
                    <a:pt x="0" y="0"/>
                  </a:lnTo>
                  <a:lnTo>
                    <a:pt x="477705" y="957199"/>
                  </a:lnTo>
                  <a:lnTo>
                    <a:pt x="866706" y="763015"/>
                  </a:lnTo>
                  <a:lnTo>
                    <a:pt x="485862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8"/>
            <p:cNvSpPr/>
            <p:nvPr/>
          </p:nvSpPr>
          <p:spPr>
            <a:xfrm>
              <a:off x="640331" y="0"/>
              <a:ext cx="1010285" cy="1119505"/>
            </a:xfrm>
            <a:custGeom>
              <a:rect b="b" l="l" r="r" t="t"/>
              <a:pathLst>
                <a:path extrusionOk="0" h="1119505" w="1010285">
                  <a:moveTo>
                    <a:pt x="563676" y="0"/>
                  </a:moveTo>
                  <a:lnTo>
                    <a:pt x="0" y="0"/>
                  </a:lnTo>
                  <a:lnTo>
                    <a:pt x="558612" y="1119251"/>
                  </a:lnTo>
                  <a:lnTo>
                    <a:pt x="1009906" y="894079"/>
                  </a:lnTo>
                  <a:lnTo>
                    <a:pt x="563676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48"/>
          <p:cNvSpPr/>
          <p:nvPr/>
        </p:nvSpPr>
        <p:spPr>
          <a:xfrm>
            <a:off x="1706556" y="0"/>
            <a:ext cx="457200" cy="504190"/>
          </a:xfrm>
          <a:custGeom>
            <a:rect b="b" l="l" r="r" t="t"/>
            <a:pathLst>
              <a:path extrusionOk="0" h="504190" w="457200">
                <a:moveTo>
                  <a:pt x="256604" y="0"/>
                </a:moveTo>
                <a:lnTo>
                  <a:pt x="0" y="0"/>
                </a:lnTo>
                <a:lnTo>
                  <a:pt x="251529" y="503936"/>
                </a:lnTo>
                <a:lnTo>
                  <a:pt x="457015" y="401320"/>
                </a:lnTo>
                <a:lnTo>
                  <a:pt x="256604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8"/>
          <p:cNvSpPr/>
          <p:nvPr/>
        </p:nvSpPr>
        <p:spPr>
          <a:xfrm>
            <a:off x="0" y="57150"/>
            <a:ext cx="381000" cy="857250"/>
          </a:xfrm>
          <a:custGeom>
            <a:rect b="b" l="l" r="r" t="t"/>
            <a:pathLst>
              <a:path extrusionOk="0" h="857250" w="381000">
                <a:moveTo>
                  <a:pt x="0" y="0"/>
                </a:moveTo>
                <a:lnTo>
                  <a:pt x="0" y="480187"/>
                </a:lnTo>
                <a:lnTo>
                  <a:pt x="187782" y="857250"/>
                </a:lnTo>
                <a:lnTo>
                  <a:pt x="381000" y="765048"/>
                </a:lnTo>
                <a:lnTo>
                  <a:pt x="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8"/>
          <p:cNvSpPr txBox="1"/>
          <p:nvPr>
            <p:ph type="title"/>
          </p:nvPr>
        </p:nvSpPr>
        <p:spPr>
          <a:xfrm>
            <a:off x="1999347" y="738875"/>
            <a:ext cx="19989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>
                <a:solidFill>
                  <a:srgbClr val="3795BE"/>
                </a:solidFill>
              </a:rPr>
              <a:t>Questions</a:t>
            </a:r>
            <a:endParaRPr sz="3000"/>
          </a:p>
        </p:txBody>
      </p:sp>
      <p:sp>
        <p:nvSpPr>
          <p:cNvPr id="393" name="Google Shape;393;p48"/>
          <p:cNvSpPr txBox="1"/>
          <p:nvPr/>
        </p:nvSpPr>
        <p:spPr>
          <a:xfrm>
            <a:off x="8835008" y="78803"/>
            <a:ext cx="197485" cy="220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8"/>
          <p:cNvSpPr/>
          <p:nvPr/>
        </p:nvSpPr>
        <p:spPr>
          <a:xfrm>
            <a:off x="0" y="1343024"/>
            <a:ext cx="9144000" cy="38004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9"/>
          <p:cNvSpPr txBox="1"/>
          <p:nvPr/>
        </p:nvSpPr>
        <p:spPr>
          <a:xfrm>
            <a:off x="8835008" y="78803"/>
            <a:ext cx="197485" cy="220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b="0" i="0" sz="1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0" name="Google Shape;400;p49"/>
          <p:cNvGrpSpPr/>
          <p:nvPr/>
        </p:nvGrpSpPr>
        <p:grpSpPr>
          <a:xfrm>
            <a:off x="6172200" y="2657474"/>
            <a:ext cx="2971800" cy="2486521"/>
            <a:chOff x="6172200" y="2657474"/>
            <a:chExt cx="2971800" cy="2486521"/>
          </a:xfrm>
        </p:grpSpPr>
        <p:sp>
          <p:nvSpPr>
            <p:cNvPr id="401" name="Google Shape;401;p49"/>
            <p:cNvSpPr/>
            <p:nvPr/>
          </p:nvSpPr>
          <p:spPr>
            <a:xfrm>
              <a:off x="6461506" y="4065676"/>
              <a:ext cx="970915" cy="1078229"/>
            </a:xfrm>
            <a:custGeom>
              <a:rect b="b" l="l" r="r" t="t"/>
              <a:pathLst>
                <a:path extrusionOk="0" h="1078229" w="970915">
                  <a:moveTo>
                    <a:pt x="433324" y="0"/>
                  </a:moveTo>
                  <a:lnTo>
                    <a:pt x="0" y="216230"/>
                  </a:lnTo>
                  <a:lnTo>
                    <a:pt x="430149" y="1078066"/>
                  </a:lnTo>
                  <a:lnTo>
                    <a:pt x="970915" y="1077287"/>
                  </a:lnTo>
                  <a:lnTo>
                    <a:pt x="433324" y="0"/>
                  </a:lnTo>
                  <a:close/>
                </a:path>
              </a:pathLst>
            </a:custGeom>
            <a:solidFill>
              <a:srgbClr val="4AB5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9"/>
            <p:cNvSpPr/>
            <p:nvPr/>
          </p:nvSpPr>
          <p:spPr>
            <a:xfrm>
              <a:off x="7363205" y="3197859"/>
              <a:ext cx="1756409" cy="1945639"/>
            </a:xfrm>
            <a:custGeom>
              <a:rect b="b" l="l" r="r" t="t"/>
              <a:pathLst>
                <a:path extrusionOk="0" h="1945639" w="1756409">
                  <a:moveTo>
                    <a:pt x="785368" y="0"/>
                  </a:moveTo>
                  <a:lnTo>
                    <a:pt x="0" y="391921"/>
                  </a:lnTo>
                  <a:lnTo>
                    <a:pt x="775521" y="1945639"/>
                  </a:lnTo>
                  <a:lnTo>
                    <a:pt x="1756284" y="1945639"/>
                  </a:lnTo>
                  <a:lnTo>
                    <a:pt x="785368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9"/>
            <p:cNvSpPr/>
            <p:nvPr/>
          </p:nvSpPr>
          <p:spPr>
            <a:xfrm>
              <a:off x="7276338" y="4239120"/>
              <a:ext cx="817245" cy="904875"/>
            </a:xfrm>
            <a:custGeom>
              <a:rect b="b" l="l" r="r" t="t"/>
              <a:pathLst>
                <a:path extrusionOk="0" h="904875" w="817245">
                  <a:moveTo>
                    <a:pt x="365759" y="0"/>
                  </a:moveTo>
                  <a:lnTo>
                    <a:pt x="0" y="182562"/>
                  </a:lnTo>
                  <a:lnTo>
                    <a:pt x="360221" y="904379"/>
                  </a:lnTo>
                  <a:lnTo>
                    <a:pt x="817114" y="904379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9"/>
            <p:cNvSpPr/>
            <p:nvPr/>
          </p:nvSpPr>
          <p:spPr>
            <a:xfrm>
              <a:off x="6172200" y="2657474"/>
              <a:ext cx="2971800" cy="2486025"/>
            </a:xfrm>
            <a:custGeom>
              <a:rect b="b" l="l" r="r" t="t"/>
              <a:pathLst>
                <a:path extrusionOk="0" h="2486025" w="2971800">
                  <a:moveTo>
                    <a:pt x="458546" y="2486025"/>
                  </a:moveTo>
                  <a:lnTo>
                    <a:pt x="205486" y="1978990"/>
                  </a:lnTo>
                  <a:lnTo>
                    <a:pt x="0" y="2081542"/>
                  </a:lnTo>
                  <a:lnTo>
                    <a:pt x="201828" y="2486025"/>
                  </a:lnTo>
                  <a:lnTo>
                    <a:pt x="458546" y="2486025"/>
                  </a:lnTo>
                  <a:close/>
                </a:path>
                <a:path extrusionOk="0" h="2486025" w="2971800">
                  <a:moveTo>
                    <a:pt x="2971800" y="846328"/>
                  </a:moveTo>
                  <a:lnTo>
                    <a:pt x="2549271" y="0"/>
                  </a:lnTo>
                  <a:lnTo>
                    <a:pt x="2114550" y="207010"/>
                  </a:lnTo>
                  <a:lnTo>
                    <a:pt x="2971800" y="1924050"/>
                  </a:lnTo>
                  <a:lnTo>
                    <a:pt x="2971800" y="846328"/>
                  </a:lnTo>
                  <a:close/>
                </a:path>
              </a:pathLst>
            </a:custGeom>
            <a:solidFill>
              <a:srgbClr val="3795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5" name="Google Shape;405;p49"/>
          <p:cNvSpPr/>
          <p:nvPr/>
        </p:nvSpPr>
        <p:spPr>
          <a:xfrm>
            <a:off x="1260358" y="0"/>
            <a:ext cx="410210" cy="454025"/>
          </a:xfrm>
          <a:custGeom>
            <a:rect b="b" l="l" r="r" t="t"/>
            <a:pathLst>
              <a:path extrusionOk="0" h="454025" w="410210">
                <a:moveTo>
                  <a:pt x="229285" y="0"/>
                </a:moveTo>
                <a:lnTo>
                  <a:pt x="0" y="0"/>
                </a:lnTo>
                <a:lnTo>
                  <a:pt x="226430" y="453771"/>
                </a:lnTo>
                <a:lnTo>
                  <a:pt x="409945" y="362076"/>
                </a:lnTo>
                <a:lnTo>
                  <a:pt x="229285" y="0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9"/>
          <p:cNvSpPr/>
          <p:nvPr/>
        </p:nvSpPr>
        <p:spPr>
          <a:xfrm>
            <a:off x="1706556" y="0"/>
            <a:ext cx="457200" cy="504190"/>
          </a:xfrm>
          <a:custGeom>
            <a:rect b="b" l="l" r="r" t="t"/>
            <a:pathLst>
              <a:path extrusionOk="0" h="504190" w="457200">
                <a:moveTo>
                  <a:pt x="256604" y="0"/>
                </a:moveTo>
                <a:lnTo>
                  <a:pt x="0" y="0"/>
                </a:lnTo>
                <a:lnTo>
                  <a:pt x="251529" y="503936"/>
                </a:lnTo>
                <a:lnTo>
                  <a:pt x="457015" y="401320"/>
                </a:lnTo>
                <a:lnTo>
                  <a:pt x="256604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9"/>
          <p:cNvSpPr/>
          <p:nvPr/>
        </p:nvSpPr>
        <p:spPr>
          <a:xfrm>
            <a:off x="0" y="57150"/>
            <a:ext cx="381000" cy="857250"/>
          </a:xfrm>
          <a:custGeom>
            <a:rect b="b" l="l" r="r" t="t"/>
            <a:pathLst>
              <a:path extrusionOk="0" h="857250" w="381000">
                <a:moveTo>
                  <a:pt x="0" y="0"/>
                </a:moveTo>
                <a:lnTo>
                  <a:pt x="0" y="480187"/>
                </a:lnTo>
                <a:lnTo>
                  <a:pt x="187782" y="857250"/>
                </a:lnTo>
                <a:lnTo>
                  <a:pt x="381000" y="765048"/>
                </a:lnTo>
                <a:lnTo>
                  <a:pt x="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8" name="Google Shape;408;p49"/>
          <p:cNvGrpSpPr/>
          <p:nvPr/>
        </p:nvGrpSpPr>
        <p:grpSpPr>
          <a:xfrm>
            <a:off x="25988" y="0"/>
            <a:ext cx="1624628" cy="1119505"/>
            <a:chOff x="25988" y="0"/>
            <a:chExt cx="1624628" cy="1119505"/>
          </a:xfrm>
        </p:grpSpPr>
        <p:sp>
          <p:nvSpPr>
            <p:cNvPr id="409" name="Google Shape;409;p49"/>
            <p:cNvSpPr/>
            <p:nvPr/>
          </p:nvSpPr>
          <p:spPr>
            <a:xfrm>
              <a:off x="25988" y="0"/>
              <a:ext cx="866775" cy="957580"/>
            </a:xfrm>
            <a:custGeom>
              <a:rect b="b" l="l" r="r" t="t"/>
              <a:pathLst>
                <a:path extrusionOk="0" h="957580" w="866775">
                  <a:moveTo>
                    <a:pt x="485862" y="0"/>
                  </a:moveTo>
                  <a:lnTo>
                    <a:pt x="0" y="0"/>
                  </a:lnTo>
                  <a:lnTo>
                    <a:pt x="477705" y="957199"/>
                  </a:lnTo>
                  <a:lnTo>
                    <a:pt x="866706" y="763015"/>
                  </a:lnTo>
                  <a:lnTo>
                    <a:pt x="485862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9"/>
            <p:cNvSpPr/>
            <p:nvPr/>
          </p:nvSpPr>
          <p:spPr>
            <a:xfrm>
              <a:off x="640331" y="0"/>
              <a:ext cx="1010285" cy="1119505"/>
            </a:xfrm>
            <a:custGeom>
              <a:rect b="b" l="l" r="r" t="t"/>
              <a:pathLst>
                <a:path extrusionOk="0" h="1119505" w="1010285">
                  <a:moveTo>
                    <a:pt x="563676" y="0"/>
                  </a:moveTo>
                  <a:lnTo>
                    <a:pt x="0" y="0"/>
                  </a:lnTo>
                  <a:lnTo>
                    <a:pt x="558612" y="1119251"/>
                  </a:lnTo>
                  <a:lnTo>
                    <a:pt x="1009906" y="894079"/>
                  </a:lnTo>
                  <a:lnTo>
                    <a:pt x="563676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49"/>
          <p:cNvSpPr txBox="1"/>
          <p:nvPr>
            <p:ph type="title"/>
          </p:nvPr>
        </p:nvSpPr>
        <p:spPr>
          <a:xfrm>
            <a:off x="2421000" y="378450"/>
            <a:ext cx="18384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>
                <a:solidFill>
                  <a:srgbClr val="3795BE"/>
                </a:solidFill>
              </a:rPr>
              <a:t>Questions</a:t>
            </a:r>
            <a:endParaRPr sz="2700"/>
          </a:p>
        </p:txBody>
      </p:sp>
      <p:sp>
        <p:nvSpPr>
          <p:cNvPr id="412" name="Google Shape;412;p49"/>
          <p:cNvSpPr/>
          <p:nvPr/>
        </p:nvSpPr>
        <p:spPr>
          <a:xfrm>
            <a:off x="0" y="1119500"/>
            <a:ext cx="9144000" cy="405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0"/>
          <p:cNvSpPr txBox="1"/>
          <p:nvPr>
            <p:ph type="title"/>
          </p:nvPr>
        </p:nvSpPr>
        <p:spPr>
          <a:xfrm>
            <a:off x="2217800" y="678243"/>
            <a:ext cx="470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18" name="Google Shape;418;p50"/>
          <p:cNvSpPr/>
          <p:nvPr/>
        </p:nvSpPr>
        <p:spPr>
          <a:xfrm>
            <a:off x="1260358" y="0"/>
            <a:ext cx="410210" cy="454025"/>
          </a:xfrm>
          <a:custGeom>
            <a:rect b="b" l="l" r="r" t="t"/>
            <a:pathLst>
              <a:path extrusionOk="0" h="454025" w="410210">
                <a:moveTo>
                  <a:pt x="229285" y="0"/>
                </a:moveTo>
                <a:lnTo>
                  <a:pt x="0" y="0"/>
                </a:lnTo>
                <a:lnTo>
                  <a:pt x="226430" y="453771"/>
                </a:lnTo>
                <a:lnTo>
                  <a:pt x="409945" y="362076"/>
                </a:lnTo>
                <a:lnTo>
                  <a:pt x="229285" y="0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0"/>
          <p:cNvSpPr/>
          <p:nvPr/>
        </p:nvSpPr>
        <p:spPr>
          <a:xfrm>
            <a:off x="1706556" y="0"/>
            <a:ext cx="457200" cy="504190"/>
          </a:xfrm>
          <a:custGeom>
            <a:rect b="b" l="l" r="r" t="t"/>
            <a:pathLst>
              <a:path extrusionOk="0" h="504190" w="457200">
                <a:moveTo>
                  <a:pt x="256604" y="0"/>
                </a:moveTo>
                <a:lnTo>
                  <a:pt x="0" y="0"/>
                </a:lnTo>
                <a:lnTo>
                  <a:pt x="251529" y="503936"/>
                </a:lnTo>
                <a:lnTo>
                  <a:pt x="457015" y="401320"/>
                </a:lnTo>
                <a:lnTo>
                  <a:pt x="256604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50"/>
          <p:cNvSpPr/>
          <p:nvPr/>
        </p:nvSpPr>
        <p:spPr>
          <a:xfrm>
            <a:off x="0" y="57150"/>
            <a:ext cx="381000" cy="857250"/>
          </a:xfrm>
          <a:custGeom>
            <a:rect b="b" l="l" r="r" t="t"/>
            <a:pathLst>
              <a:path extrusionOk="0" h="857250" w="381000">
                <a:moveTo>
                  <a:pt x="0" y="0"/>
                </a:moveTo>
                <a:lnTo>
                  <a:pt x="0" y="480187"/>
                </a:lnTo>
                <a:lnTo>
                  <a:pt x="187782" y="857250"/>
                </a:lnTo>
                <a:lnTo>
                  <a:pt x="381000" y="765048"/>
                </a:lnTo>
                <a:lnTo>
                  <a:pt x="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1" name="Google Shape;421;p50"/>
          <p:cNvGrpSpPr/>
          <p:nvPr/>
        </p:nvGrpSpPr>
        <p:grpSpPr>
          <a:xfrm>
            <a:off x="25988" y="0"/>
            <a:ext cx="1624628" cy="1119505"/>
            <a:chOff x="25988" y="0"/>
            <a:chExt cx="1624628" cy="1119505"/>
          </a:xfrm>
        </p:grpSpPr>
        <p:sp>
          <p:nvSpPr>
            <p:cNvPr id="422" name="Google Shape;422;p50"/>
            <p:cNvSpPr/>
            <p:nvPr/>
          </p:nvSpPr>
          <p:spPr>
            <a:xfrm>
              <a:off x="25988" y="0"/>
              <a:ext cx="866775" cy="957580"/>
            </a:xfrm>
            <a:custGeom>
              <a:rect b="b" l="l" r="r" t="t"/>
              <a:pathLst>
                <a:path extrusionOk="0" h="957580" w="866775">
                  <a:moveTo>
                    <a:pt x="485862" y="0"/>
                  </a:moveTo>
                  <a:lnTo>
                    <a:pt x="0" y="0"/>
                  </a:lnTo>
                  <a:lnTo>
                    <a:pt x="477705" y="957199"/>
                  </a:lnTo>
                  <a:lnTo>
                    <a:pt x="866706" y="763015"/>
                  </a:lnTo>
                  <a:lnTo>
                    <a:pt x="485862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0"/>
            <p:cNvSpPr/>
            <p:nvPr/>
          </p:nvSpPr>
          <p:spPr>
            <a:xfrm>
              <a:off x="640331" y="0"/>
              <a:ext cx="1010285" cy="1119505"/>
            </a:xfrm>
            <a:custGeom>
              <a:rect b="b" l="l" r="r" t="t"/>
              <a:pathLst>
                <a:path extrusionOk="0" h="1119505" w="1010285">
                  <a:moveTo>
                    <a:pt x="563676" y="0"/>
                  </a:moveTo>
                  <a:lnTo>
                    <a:pt x="0" y="0"/>
                  </a:lnTo>
                  <a:lnTo>
                    <a:pt x="558612" y="1119251"/>
                  </a:lnTo>
                  <a:lnTo>
                    <a:pt x="1009906" y="894079"/>
                  </a:lnTo>
                  <a:lnTo>
                    <a:pt x="563676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4" name="Google Shape;424;p50"/>
          <p:cNvSpPr txBox="1"/>
          <p:nvPr>
            <p:ph type="title"/>
          </p:nvPr>
        </p:nvSpPr>
        <p:spPr>
          <a:xfrm>
            <a:off x="2093900" y="635600"/>
            <a:ext cx="55086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>
                <a:solidFill>
                  <a:srgbClr val="3795BE"/>
                </a:solidFill>
              </a:rPr>
              <a:t>Alternate proof for virtual short circuit in Ideal OpAmp</a:t>
            </a:r>
            <a:endParaRPr sz="2700"/>
          </a:p>
        </p:txBody>
      </p:sp>
      <p:sp>
        <p:nvSpPr>
          <p:cNvPr id="425" name="Google Shape;425;p50"/>
          <p:cNvSpPr txBox="1"/>
          <p:nvPr/>
        </p:nvSpPr>
        <p:spPr>
          <a:xfrm>
            <a:off x="1319602" y="2277650"/>
            <a:ext cx="6282900" cy="2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795BE"/>
                </a:solidFill>
                <a:latin typeface="Arial"/>
                <a:ea typeface="Arial"/>
                <a:cs typeface="Arial"/>
                <a:sym typeface="Arial"/>
              </a:rPr>
              <a:t>In ideal OpAmp, R</a:t>
            </a:r>
            <a:r>
              <a:rPr b="0" baseline="-25000" i="0" lang="en-US" sz="1600" u="none" cap="none" strike="noStrike">
                <a:solidFill>
                  <a:srgbClr val="3795B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600" u="none" cap="none" strike="noStrike">
                <a:solidFill>
                  <a:srgbClr val="3795BE"/>
                </a:solidFill>
                <a:latin typeface="Arial"/>
                <a:ea typeface="Arial"/>
                <a:cs typeface="Arial"/>
                <a:sym typeface="Arial"/>
              </a:rPr>
              <a:t>=∞Ω (approx), and currents in input terminals are zero, then potential difference between the terminals V</a:t>
            </a:r>
            <a:r>
              <a:rPr b="0" baseline="-25000" i="0" lang="en-US" sz="1600" u="none" cap="none" strike="noStrike">
                <a:solidFill>
                  <a:srgbClr val="3795BE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600" u="none" cap="none" strike="noStrike">
                <a:solidFill>
                  <a:srgbClr val="3795BE"/>
                </a:solidFill>
                <a:latin typeface="Arial"/>
                <a:ea typeface="Arial"/>
                <a:cs typeface="Arial"/>
                <a:sym typeface="Arial"/>
              </a:rPr>
              <a:t>=0V, hence V</a:t>
            </a:r>
            <a:r>
              <a:rPr b="0" baseline="-25000" i="0" lang="en-US" sz="1600" u="none" cap="none" strike="noStrike">
                <a:solidFill>
                  <a:srgbClr val="3795BE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600" u="none" cap="none" strike="noStrike">
                <a:solidFill>
                  <a:srgbClr val="3795BE"/>
                </a:solidFill>
                <a:latin typeface="Arial"/>
                <a:ea typeface="Arial"/>
                <a:cs typeface="Arial"/>
                <a:sym typeface="Arial"/>
              </a:rPr>
              <a:t>=V</a:t>
            </a:r>
            <a:r>
              <a:rPr b="0" baseline="-25000" i="0" lang="en-US" sz="1600" u="none" cap="none" strike="noStrike">
                <a:solidFill>
                  <a:srgbClr val="3795BE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600" u="none" cap="none" strike="noStrike">
                <a:solidFill>
                  <a:srgbClr val="3795B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3795B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1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1" name="Google Shape;431;p51"/>
          <p:cNvGrpSpPr/>
          <p:nvPr/>
        </p:nvGrpSpPr>
        <p:grpSpPr>
          <a:xfrm>
            <a:off x="5609717" y="2181224"/>
            <a:ext cx="3534410" cy="2963799"/>
            <a:chOff x="5609717" y="2181224"/>
            <a:chExt cx="3534410" cy="2963799"/>
          </a:xfrm>
        </p:grpSpPr>
        <p:sp>
          <p:nvSpPr>
            <p:cNvPr id="432" name="Google Shape;432;p51"/>
            <p:cNvSpPr/>
            <p:nvPr/>
          </p:nvSpPr>
          <p:spPr>
            <a:xfrm>
              <a:off x="5953886" y="3862323"/>
              <a:ext cx="1155065" cy="1282700"/>
            </a:xfrm>
            <a:custGeom>
              <a:rect b="b" l="l" r="r" t="t"/>
              <a:pathLst>
                <a:path extrusionOk="0" h="1282700" w="1155065">
                  <a:moveTo>
                    <a:pt x="515238" y="0"/>
                  </a:moveTo>
                  <a:lnTo>
                    <a:pt x="0" y="257251"/>
                  </a:lnTo>
                  <a:lnTo>
                    <a:pt x="511555" y="1282313"/>
                  </a:lnTo>
                  <a:lnTo>
                    <a:pt x="1154811" y="1281388"/>
                  </a:lnTo>
                  <a:lnTo>
                    <a:pt x="515238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7026274" y="2830194"/>
              <a:ext cx="2089150" cy="2313305"/>
            </a:xfrm>
            <a:custGeom>
              <a:rect b="b" l="l" r="r" t="t"/>
              <a:pathLst>
                <a:path extrusionOk="0" h="2313304" w="2089150">
                  <a:moveTo>
                    <a:pt x="934084" y="0"/>
                  </a:moveTo>
                  <a:lnTo>
                    <a:pt x="0" y="466217"/>
                  </a:lnTo>
                  <a:lnTo>
                    <a:pt x="921888" y="2313305"/>
                  </a:lnTo>
                  <a:lnTo>
                    <a:pt x="2088586" y="2313305"/>
                  </a:lnTo>
                  <a:lnTo>
                    <a:pt x="934084" y="0"/>
                  </a:lnTo>
                  <a:close/>
                </a:path>
              </a:pathLst>
            </a:custGeom>
            <a:solidFill>
              <a:srgbClr val="3795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6922896" y="4068686"/>
              <a:ext cx="971550" cy="1075055"/>
            </a:xfrm>
            <a:custGeom>
              <a:rect b="b" l="l" r="r" t="t"/>
              <a:pathLst>
                <a:path extrusionOk="0" h="1075054" w="971550">
                  <a:moveTo>
                    <a:pt x="435101" y="0"/>
                  </a:moveTo>
                  <a:lnTo>
                    <a:pt x="0" y="217131"/>
                  </a:lnTo>
                  <a:lnTo>
                    <a:pt x="428086" y="1074813"/>
                  </a:lnTo>
                  <a:lnTo>
                    <a:pt x="971529" y="1074813"/>
                  </a:lnTo>
                  <a:lnTo>
                    <a:pt x="43510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5609717" y="2181224"/>
              <a:ext cx="3534410" cy="2962275"/>
            </a:xfrm>
            <a:custGeom>
              <a:rect b="b" l="l" r="r" t="t"/>
              <a:pathLst>
                <a:path extrusionOk="0" h="2962275" w="3534409">
                  <a:moveTo>
                    <a:pt x="544880" y="2962275"/>
                  </a:moveTo>
                  <a:lnTo>
                    <a:pt x="244348" y="2360066"/>
                  </a:lnTo>
                  <a:lnTo>
                    <a:pt x="0" y="2482037"/>
                  </a:lnTo>
                  <a:lnTo>
                    <a:pt x="239610" y="2962275"/>
                  </a:lnTo>
                  <a:lnTo>
                    <a:pt x="544880" y="2962275"/>
                  </a:lnTo>
                  <a:close/>
                </a:path>
                <a:path extrusionOk="0" h="2962275" w="3534409">
                  <a:moveTo>
                    <a:pt x="3534283" y="1009777"/>
                  </a:moveTo>
                  <a:lnTo>
                    <a:pt x="3031998" y="0"/>
                  </a:lnTo>
                  <a:lnTo>
                    <a:pt x="2515108" y="247015"/>
                  </a:lnTo>
                  <a:lnTo>
                    <a:pt x="3534283" y="2295525"/>
                  </a:lnTo>
                  <a:lnTo>
                    <a:pt x="3534283" y="10097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6" name="Google Shape;436;p51"/>
          <p:cNvSpPr/>
          <p:nvPr/>
        </p:nvSpPr>
        <p:spPr>
          <a:xfrm>
            <a:off x="1788156" y="0"/>
            <a:ext cx="581025" cy="642620"/>
          </a:xfrm>
          <a:custGeom>
            <a:rect b="b" l="l" r="r" t="t"/>
            <a:pathLst>
              <a:path extrusionOk="0" h="642620" w="581025">
                <a:moveTo>
                  <a:pt x="325244" y="0"/>
                </a:moveTo>
                <a:lnTo>
                  <a:pt x="0" y="0"/>
                </a:lnTo>
                <a:lnTo>
                  <a:pt x="320678" y="642365"/>
                </a:lnTo>
                <a:lnTo>
                  <a:pt x="580901" y="512445"/>
                </a:lnTo>
                <a:lnTo>
                  <a:pt x="325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7" name="Google Shape;437;p51"/>
          <p:cNvGrpSpPr/>
          <p:nvPr/>
        </p:nvGrpSpPr>
        <p:grpSpPr>
          <a:xfrm>
            <a:off x="37451" y="0"/>
            <a:ext cx="2303243" cy="1586865"/>
            <a:chOff x="37451" y="0"/>
            <a:chExt cx="2303243" cy="1586865"/>
          </a:xfrm>
        </p:grpSpPr>
        <p:sp>
          <p:nvSpPr>
            <p:cNvPr id="438" name="Google Shape;438;p51"/>
            <p:cNvSpPr/>
            <p:nvPr/>
          </p:nvSpPr>
          <p:spPr>
            <a:xfrm>
              <a:off x="37451" y="0"/>
              <a:ext cx="1228725" cy="1356995"/>
            </a:xfrm>
            <a:custGeom>
              <a:rect b="b" l="l" r="r" t="t"/>
              <a:pathLst>
                <a:path extrusionOk="0" h="1356995" w="1228725">
                  <a:moveTo>
                    <a:pt x="689087" y="0"/>
                  </a:moveTo>
                  <a:lnTo>
                    <a:pt x="0" y="0"/>
                  </a:lnTo>
                  <a:lnTo>
                    <a:pt x="676973" y="1356487"/>
                  </a:lnTo>
                  <a:lnTo>
                    <a:pt x="1228687" y="1081151"/>
                  </a:lnTo>
                  <a:lnTo>
                    <a:pt x="689087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908769" y="0"/>
              <a:ext cx="1431925" cy="1586865"/>
            </a:xfrm>
            <a:custGeom>
              <a:rect b="b" l="l" r="r" t="t"/>
              <a:pathLst>
                <a:path extrusionOk="0" h="1586865" w="1431925">
                  <a:moveTo>
                    <a:pt x="799438" y="0"/>
                  </a:moveTo>
                  <a:lnTo>
                    <a:pt x="0" y="0"/>
                  </a:lnTo>
                  <a:lnTo>
                    <a:pt x="791760" y="1586357"/>
                  </a:lnTo>
                  <a:lnTo>
                    <a:pt x="1431840" y="1266952"/>
                  </a:lnTo>
                  <a:lnTo>
                    <a:pt x="799438" y="0"/>
                  </a:lnTo>
                  <a:close/>
                </a:path>
              </a:pathLst>
            </a:custGeom>
            <a:solidFill>
              <a:srgbClr val="3795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p51"/>
          <p:cNvSpPr/>
          <p:nvPr/>
        </p:nvSpPr>
        <p:spPr>
          <a:xfrm>
            <a:off x="2420928" y="0"/>
            <a:ext cx="647700" cy="713740"/>
          </a:xfrm>
          <a:custGeom>
            <a:rect b="b" l="l" r="r" t="t"/>
            <a:pathLst>
              <a:path extrusionOk="0" h="713740" w="647700">
                <a:moveTo>
                  <a:pt x="364169" y="0"/>
                </a:moveTo>
                <a:lnTo>
                  <a:pt x="0" y="0"/>
                </a:lnTo>
                <a:lnTo>
                  <a:pt x="356180" y="713486"/>
                </a:lnTo>
                <a:lnTo>
                  <a:pt x="647645" y="568071"/>
                </a:lnTo>
                <a:lnTo>
                  <a:pt x="364169" y="0"/>
                </a:lnTo>
                <a:close/>
              </a:path>
            </a:pathLst>
          </a:custGeom>
          <a:solidFill>
            <a:srgbClr val="81D1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1"/>
          <p:cNvSpPr/>
          <p:nvPr/>
        </p:nvSpPr>
        <p:spPr>
          <a:xfrm>
            <a:off x="0" y="85725"/>
            <a:ext cx="542925" cy="1209675"/>
          </a:xfrm>
          <a:custGeom>
            <a:rect b="b" l="l" r="r" t="t"/>
            <a:pathLst>
              <a:path extrusionOk="0" h="1209675" w="542925">
                <a:moveTo>
                  <a:pt x="0" y="0"/>
                </a:moveTo>
                <a:lnTo>
                  <a:pt x="0" y="677545"/>
                </a:lnTo>
                <a:lnTo>
                  <a:pt x="267589" y="1209675"/>
                </a:lnTo>
                <a:lnTo>
                  <a:pt x="542925" y="1079500"/>
                </a:lnTo>
                <a:lnTo>
                  <a:pt x="0" y="0"/>
                </a:lnTo>
                <a:close/>
              </a:path>
            </a:pathLst>
          </a:custGeom>
          <a:solidFill>
            <a:srgbClr val="81D1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1"/>
          <p:cNvSpPr txBox="1"/>
          <p:nvPr>
            <p:ph type="title"/>
          </p:nvPr>
        </p:nvSpPr>
        <p:spPr>
          <a:xfrm>
            <a:off x="2217800" y="678243"/>
            <a:ext cx="4708398" cy="79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1152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500"/>
              <a:t>Thank You! </a:t>
            </a:r>
            <a:r>
              <a:rPr b="0" lang="en-US" sz="4500"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 sz="4500"/>
          </a:p>
        </p:txBody>
      </p:sp>
      <p:sp>
        <p:nvSpPr>
          <p:cNvPr id="443" name="Google Shape;443;p51"/>
          <p:cNvSpPr txBox="1"/>
          <p:nvPr/>
        </p:nvSpPr>
        <p:spPr>
          <a:xfrm>
            <a:off x="762949" y="1767850"/>
            <a:ext cx="5656500" cy="21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1" i="0" lang="en-US" sz="27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Contact us:</a:t>
            </a:r>
            <a:endParaRPr b="1" i="0" sz="27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t/>
            </a:r>
            <a:endParaRPr b="1" i="0" sz="27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1" i="0" lang="en-US" sz="27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Mohit Shringi: 6377566533</a:t>
            </a:r>
            <a:endParaRPr b="1" i="0" sz="27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1" i="0" lang="en-US" sz="27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Rishabh Borad: 9450336209</a:t>
            </a:r>
            <a:endParaRPr b="1" i="0" sz="27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1" i="0" lang="en-US" sz="27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P. Shyam Prasad: 9494146711</a:t>
            </a:r>
            <a:endParaRPr b="1" i="0" sz="27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536575" y="229869"/>
            <a:ext cx="5154295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>
                <a:solidFill>
                  <a:srgbClr val="3795BE"/>
                </a:solidFill>
              </a:rPr>
              <a:t>I-V characteristics of Ideal diode</a:t>
            </a:r>
            <a:endParaRPr sz="2700"/>
          </a:p>
        </p:txBody>
      </p:sp>
      <p:sp>
        <p:nvSpPr>
          <p:cNvPr id="126" name="Google Shape;126;p19"/>
          <p:cNvSpPr/>
          <p:nvPr/>
        </p:nvSpPr>
        <p:spPr>
          <a:xfrm>
            <a:off x="2164751" y="923925"/>
            <a:ext cx="4778972" cy="316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651827" y="1385188"/>
            <a:ext cx="5018405" cy="2291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AB5D9"/>
                </a:solidFill>
                <a:latin typeface="Trebuchet MS"/>
                <a:ea typeface="Trebuchet MS"/>
                <a:cs typeface="Trebuchet MS"/>
                <a:sym typeface="Trebuchet MS"/>
              </a:rPr>
              <a:t>»	</a:t>
            </a:r>
            <a:r>
              <a:rPr b="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Conducts in one direction.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AB5D9"/>
                </a:solidFill>
                <a:latin typeface="Trebuchet MS"/>
                <a:ea typeface="Trebuchet MS"/>
                <a:cs typeface="Trebuchet MS"/>
                <a:sym typeface="Trebuchet MS"/>
              </a:rPr>
              <a:t>»	</a:t>
            </a:r>
            <a:r>
              <a:rPr b="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Conduct current when “Forward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Biased” ( Zero resistance/Short circuit)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Arial"/>
              <a:buNone/>
            </a:pPr>
            <a:r>
              <a:t/>
            </a:r>
            <a:endParaRPr b="0" i="0" sz="26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AB5D9"/>
                </a:solidFill>
                <a:latin typeface="Trebuchet MS"/>
                <a:ea typeface="Trebuchet MS"/>
                <a:cs typeface="Trebuchet MS"/>
                <a:sym typeface="Trebuchet MS"/>
              </a:rPr>
              <a:t>»	</a:t>
            </a:r>
            <a:r>
              <a:rPr b="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Do not conduct when “Reverse Biased”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65125" marR="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(Infinite resistance/Open circuit)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536575" y="115200"/>
            <a:ext cx="5701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>
                <a:solidFill>
                  <a:srgbClr val="3795BE"/>
                </a:solidFill>
              </a:rPr>
              <a:t>Characteristics of Ideal Diode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64807" y="229869"/>
            <a:ext cx="6065520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>
                <a:solidFill>
                  <a:srgbClr val="3795BE"/>
                </a:solidFill>
              </a:rPr>
              <a:t>I-V characteristics of a practical diode</a:t>
            </a:r>
            <a:endParaRPr sz="2700"/>
          </a:p>
        </p:txBody>
      </p:sp>
      <p:sp>
        <p:nvSpPr>
          <p:cNvPr id="138" name="Google Shape;138;p21"/>
          <p:cNvSpPr/>
          <p:nvPr/>
        </p:nvSpPr>
        <p:spPr>
          <a:xfrm>
            <a:off x="2324100" y="1047750"/>
            <a:ext cx="4733925" cy="35718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{&quot;aid&quot;:null,&quot;type&quot;:&quot;align*&quot;,&quot;id&quot;:&quot;1&quot;,&quot;backgroundColor&quot;:&quot;#FFFFFF&quot;,&quot;font&quot;:{&quot;family&quot;:&quot;Arial&quot;,&quot;size&quot;:18,&quot;color&quot;:&quot;#000000&quot;},&quot;code&quot;:&quot;\\begin{align*}\n{i_{D}}&amp;={\\begin{cases}\n{I_{0}\\left(e^{\\frac{v_{D}}{\\eta V_{T}}}-1\\right)}&amp;{v_{D}\\geq0}\\\\\n{0}&amp;{v_{D}&lt;0}\\\\\n\\end{cases}}\t\n\\end{align*}&quot;,&quot;backgroundColorModified&quot;:false,&quot;ts&quot;:1611219917881,&quot;cs&quot;:&quot;ww6w8OnF3XVU4qJWCcX5fQ==&quot;,&quot;size&quot;:{&quot;width&quot;:350,&quot;height&quot;:83.33333333333333}}" id="139" name="Google Shape;13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7450" y="463049"/>
            <a:ext cx="3333750" cy="7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39100" y="303900"/>
            <a:ext cx="33984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50">
                <a:solidFill>
                  <a:srgbClr val="3795BE"/>
                </a:solidFill>
              </a:rPr>
              <a:t>I-V Characteristics</a:t>
            </a:r>
            <a:endParaRPr sz="2750"/>
          </a:p>
        </p:txBody>
      </p:sp>
      <p:sp>
        <p:nvSpPr>
          <p:cNvPr id="145" name="Google Shape;145;p22"/>
          <p:cNvSpPr/>
          <p:nvPr/>
        </p:nvSpPr>
        <p:spPr>
          <a:xfrm>
            <a:off x="2250500" y="1229475"/>
            <a:ext cx="4953000" cy="3810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336232" y="979868"/>
            <a:ext cx="7684134" cy="788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AB5D9"/>
                </a:solidFill>
                <a:latin typeface="Trebuchet MS"/>
                <a:ea typeface="Trebuchet MS"/>
                <a:cs typeface="Trebuchet MS"/>
                <a:sym typeface="Trebuchet MS"/>
              </a:rPr>
              <a:t>»	</a:t>
            </a:r>
            <a:r>
              <a:rPr b="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Simplest process used to convert ac to dc.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AB5D9"/>
                </a:solidFill>
                <a:latin typeface="Trebuchet MS"/>
                <a:ea typeface="Trebuchet MS"/>
                <a:cs typeface="Trebuchet MS"/>
                <a:sym typeface="Trebuchet MS"/>
              </a:rPr>
              <a:t>»	</a:t>
            </a:r>
            <a:r>
              <a:rPr b="0" i="0" lang="en-US" sz="2000" u="none" cap="none" strike="noStrik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A diode is used to clip the input signal excursions of one polarity to zero.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23"/>
          <p:cNvSpPr txBox="1"/>
          <p:nvPr>
            <p:ph type="title"/>
          </p:nvPr>
        </p:nvSpPr>
        <p:spPr>
          <a:xfrm>
            <a:off x="907426" y="369575"/>
            <a:ext cx="41859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>
                <a:solidFill>
                  <a:srgbClr val="3795BE"/>
                </a:solidFill>
              </a:rPr>
              <a:t>Half-wave Rectification</a:t>
            </a:r>
            <a:endParaRPr sz="3000"/>
          </a:p>
        </p:txBody>
      </p:sp>
      <p:sp>
        <p:nvSpPr>
          <p:cNvPr id="152" name="Google Shape;152;p23"/>
          <p:cNvSpPr/>
          <p:nvPr/>
        </p:nvSpPr>
        <p:spPr>
          <a:xfrm>
            <a:off x="237468" y="2181225"/>
            <a:ext cx="8541883" cy="25241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6172200" y="2657474"/>
            <a:ext cx="2971800" cy="2486660"/>
          </a:xfrm>
          <a:custGeom>
            <a:rect b="b" l="l" r="r" t="t"/>
            <a:pathLst>
              <a:path extrusionOk="0" h="2486660" w="2971800">
                <a:moveTo>
                  <a:pt x="458546" y="2486025"/>
                </a:moveTo>
                <a:lnTo>
                  <a:pt x="205486" y="1978990"/>
                </a:lnTo>
                <a:lnTo>
                  <a:pt x="0" y="2081542"/>
                </a:lnTo>
                <a:lnTo>
                  <a:pt x="201828" y="2486025"/>
                </a:lnTo>
                <a:lnTo>
                  <a:pt x="458546" y="2486025"/>
                </a:lnTo>
                <a:close/>
              </a:path>
              <a:path extrusionOk="0" h="2486660" w="2971800">
                <a:moveTo>
                  <a:pt x="1260221" y="2485491"/>
                </a:moveTo>
                <a:lnTo>
                  <a:pt x="722630" y="1408201"/>
                </a:lnTo>
                <a:lnTo>
                  <a:pt x="289306" y="1624431"/>
                </a:lnTo>
                <a:lnTo>
                  <a:pt x="719455" y="2486266"/>
                </a:lnTo>
                <a:lnTo>
                  <a:pt x="1260221" y="2485491"/>
                </a:lnTo>
                <a:close/>
              </a:path>
              <a:path extrusionOk="0" h="2486660" w="2971800">
                <a:moveTo>
                  <a:pt x="1921243" y="2486025"/>
                </a:moveTo>
                <a:lnTo>
                  <a:pt x="1469898" y="1581645"/>
                </a:lnTo>
                <a:lnTo>
                  <a:pt x="1104138" y="1764207"/>
                </a:lnTo>
                <a:lnTo>
                  <a:pt x="1464348" y="2486025"/>
                </a:lnTo>
                <a:lnTo>
                  <a:pt x="1921243" y="2486025"/>
                </a:lnTo>
                <a:close/>
              </a:path>
              <a:path extrusionOk="0" h="2486660" w="2971800">
                <a:moveTo>
                  <a:pt x="2947289" y="2486025"/>
                </a:moveTo>
                <a:lnTo>
                  <a:pt x="1976374" y="540385"/>
                </a:lnTo>
                <a:lnTo>
                  <a:pt x="1191006" y="932307"/>
                </a:lnTo>
                <a:lnTo>
                  <a:pt x="1966518" y="2486025"/>
                </a:lnTo>
                <a:lnTo>
                  <a:pt x="2947289" y="2486025"/>
                </a:lnTo>
                <a:close/>
              </a:path>
              <a:path extrusionOk="0" h="2486660" w="2971800">
                <a:moveTo>
                  <a:pt x="2971800" y="846328"/>
                </a:moveTo>
                <a:lnTo>
                  <a:pt x="2549271" y="0"/>
                </a:lnTo>
                <a:lnTo>
                  <a:pt x="2114550" y="207010"/>
                </a:lnTo>
                <a:lnTo>
                  <a:pt x="2971800" y="1924050"/>
                </a:lnTo>
                <a:lnTo>
                  <a:pt x="2971800" y="846328"/>
                </a:lnTo>
                <a:close/>
              </a:path>
            </a:pathLst>
          </a:custGeom>
          <a:solidFill>
            <a:srgbClr val="FFFFFF">
              <a:alpha val="3215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1260358" y="0"/>
            <a:ext cx="410209" cy="454025"/>
          </a:xfrm>
          <a:custGeom>
            <a:rect b="b" l="l" r="r" t="t"/>
            <a:pathLst>
              <a:path extrusionOk="0" h="454025" w="410210">
                <a:moveTo>
                  <a:pt x="229285" y="0"/>
                </a:moveTo>
                <a:lnTo>
                  <a:pt x="0" y="0"/>
                </a:lnTo>
                <a:lnTo>
                  <a:pt x="226430" y="453771"/>
                </a:lnTo>
                <a:lnTo>
                  <a:pt x="409945" y="362076"/>
                </a:lnTo>
                <a:lnTo>
                  <a:pt x="229285" y="0"/>
                </a:lnTo>
                <a:close/>
              </a:path>
            </a:pathLst>
          </a:custGeom>
          <a:solidFill>
            <a:srgbClr val="FFFFFF">
              <a:alpha val="3215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25984" y="0"/>
            <a:ext cx="1624330" cy="1119505"/>
          </a:xfrm>
          <a:custGeom>
            <a:rect b="b" l="l" r="r" t="t"/>
            <a:pathLst>
              <a:path extrusionOk="0" h="1119505" w="1624330">
                <a:moveTo>
                  <a:pt x="866711" y="763016"/>
                </a:moveTo>
                <a:lnTo>
                  <a:pt x="485863" y="0"/>
                </a:lnTo>
                <a:lnTo>
                  <a:pt x="0" y="0"/>
                </a:lnTo>
                <a:lnTo>
                  <a:pt x="477710" y="957199"/>
                </a:lnTo>
                <a:lnTo>
                  <a:pt x="866711" y="763016"/>
                </a:lnTo>
                <a:close/>
              </a:path>
              <a:path extrusionOk="0" h="1119505" w="1624330">
                <a:moveTo>
                  <a:pt x="1624253" y="894080"/>
                </a:moveTo>
                <a:lnTo>
                  <a:pt x="1178013" y="0"/>
                </a:lnTo>
                <a:lnTo>
                  <a:pt x="614337" y="0"/>
                </a:lnTo>
                <a:lnTo>
                  <a:pt x="1172959" y="1119251"/>
                </a:lnTo>
                <a:lnTo>
                  <a:pt x="1624253" y="894080"/>
                </a:lnTo>
                <a:close/>
              </a:path>
            </a:pathLst>
          </a:custGeom>
          <a:solidFill>
            <a:srgbClr val="FFFFFF">
              <a:alpha val="3215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1706556" y="0"/>
            <a:ext cx="457200" cy="504190"/>
          </a:xfrm>
          <a:custGeom>
            <a:rect b="b" l="l" r="r" t="t"/>
            <a:pathLst>
              <a:path extrusionOk="0" h="504190" w="457200">
                <a:moveTo>
                  <a:pt x="256604" y="0"/>
                </a:moveTo>
                <a:lnTo>
                  <a:pt x="0" y="0"/>
                </a:lnTo>
                <a:lnTo>
                  <a:pt x="251529" y="503936"/>
                </a:lnTo>
                <a:lnTo>
                  <a:pt x="457015" y="401320"/>
                </a:lnTo>
                <a:lnTo>
                  <a:pt x="256604" y="0"/>
                </a:lnTo>
                <a:close/>
              </a:path>
            </a:pathLst>
          </a:custGeom>
          <a:solidFill>
            <a:srgbClr val="FFFFFF">
              <a:alpha val="3215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0" y="57150"/>
            <a:ext cx="381000" cy="857250"/>
          </a:xfrm>
          <a:custGeom>
            <a:rect b="b" l="l" r="r" t="t"/>
            <a:pathLst>
              <a:path extrusionOk="0" h="857250" w="381000">
                <a:moveTo>
                  <a:pt x="0" y="0"/>
                </a:moveTo>
                <a:lnTo>
                  <a:pt x="0" y="480187"/>
                </a:lnTo>
                <a:lnTo>
                  <a:pt x="187782" y="857250"/>
                </a:lnTo>
                <a:lnTo>
                  <a:pt x="381000" y="7650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215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1111250" y="1262000"/>
            <a:ext cx="4233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/>
              <a:t>Operational Amplifiers</a:t>
            </a:r>
            <a:endParaRPr sz="3000"/>
          </a:p>
        </p:txBody>
      </p:sp>
      <p:sp>
        <p:nvSpPr>
          <p:cNvPr id="164" name="Google Shape;164;p24"/>
          <p:cNvSpPr txBox="1"/>
          <p:nvPr/>
        </p:nvSpPr>
        <p:spPr>
          <a:xfrm>
            <a:off x="8854058" y="69278"/>
            <a:ext cx="178435" cy="220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US" sz="125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endParaRPr b="0" i="0" sz="12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65" name="Google Shape;165;p24"/>
          <p:cNvGrpSpPr/>
          <p:nvPr/>
        </p:nvGrpSpPr>
        <p:grpSpPr>
          <a:xfrm>
            <a:off x="1119187" y="2066925"/>
            <a:ext cx="4467289" cy="2809875"/>
            <a:chOff x="1119187" y="2066925"/>
            <a:chExt cx="4467289" cy="2809875"/>
          </a:xfrm>
        </p:grpSpPr>
        <p:sp>
          <p:nvSpPr>
            <p:cNvPr id="166" name="Google Shape;166;p24"/>
            <p:cNvSpPr/>
            <p:nvPr/>
          </p:nvSpPr>
          <p:spPr>
            <a:xfrm>
              <a:off x="1119187" y="2138426"/>
              <a:ext cx="3279775" cy="2676525"/>
            </a:xfrm>
            <a:custGeom>
              <a:rect b="b" l="l" r="r" t="t"/>
              <a:pathLst>
                <a:path extrusionOk="0" h="2676525" w="3279775">
                  <a:moveTo>
                    <a:pt x="1543113" y="76200"/>
                  </a:moveTo>
                  <a:lnTo>
                    <a:pt x="1543113" y="2603614"/>
                  </a:lnTo>
                </a:path>
                <a:path extrusionOk="0" h="2676525" w="3279775">
                  <a:moveTo>
                    <a:pt x="1543113" y="76200"/>
                  </a:moveTo>
                  <a:lnTo>
                    <a:pt x="3279203" y="1339850"/>
                  </a:lnTo>
                </a:path>
                <a:path extrusionOk="0" h="2676525" w="3279775">
                  <a:moveTo>
                    <a:pt x="1543113" y="2597175"/>
                  </a:moveTo>
                  <a:lnTo>
                    <a:pt x="3279203" y="1333500"/>
                  </a:lnTo>
                </a:path>
                <a:path extrusionOk="0" h="2676525" w="3279775">
                  <a:moveTo>
                    <a:pt x="0" y="638175"/>
                  </a:moveTo>
                  <a:lnTo>
                    <a:pt x="1537779" y="638175"/>
                  </a:lnTo>
                </a:path>
                <a:path extrusionOk="0" h="2676525" w="3279775">
                  <a:moveTo>
                    <a:pt x="0" y="1971611"/>
                  </a:moveTo>
                  <a:lnTo>
                    <a:pt x="1537779" y="1971611"/>
                  </a:lnTo>
                </a:path>
                <a:path extrusionOk="0" h="2676525" w="3279775">
                  <a:moveTo>
                    <a:pt x="2533713" y="0"/>
                  </a:moveTo>
                  <a:lnTo>
                    <a:pt x="2533713" y="800100"/>
                  </a:lnTo>
                </a:path>
                <a:path extrusionOk="0" h="2676525" w="3279775">
                  <a:moveTo>
                    <a:pt x="2533713" y="1885886"/>
                  </a:moveTo>
                  <a:lnTo>
                    <a:pt x="2543238" y="2676461"/>
                  </a:lnTo>
                </a:path>
              </a:pathLst>
            </a:custGeom>
            <a:noFill/>
            <a:ln cap="flat" cmpd="sng" w="66675">
              <a:solidFill>
                <a:srgbClr val="00CC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3600450" y="4733925"/>
              <a:ext cx="95250" cy="14287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3600450" y="2066925"/>
              <a:ext cx="95250" cy="14287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4395851" y="3471925"/>
              <a:ext cx="1190625" cy="0"/>
            </a:xfrm>
            <a:custGeom>
              <a:rect b="b" l="l" r="r" t="t"/>
              <a:pathLst>
                <a:path extrusionOk="0" h="120000" w="1190625">
                  <a:moveTo>
                    <a:pt x="0" y="0"/>
                  </a:moveTo>
                  <a:lnTo>
                    <a:pt x="1190498" y="0"/>
                  </a:lnTo>
                </a:path>
              </a:pathLst>
            </a:custGeom>
            <a:noFill/>
            <a:ln cap="flat" cmpd="sng" w="66675">
              <a:solidFill>
                <a:srgbClr val="00CC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24"/>
          <p:cNvSpPr txBox="1"/>
          <p:nvPr/>
        </p:nvSpPr>
        <p:spPr>
          <a:xfrm>
            <a:off x="2734945" y="2518727"/>
            <a:ext cx="172720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99CCFF"/>
                </a:solidFill>
                <a:latin typeface="Georgia"/>
                <a:ea typeface="Georgia"/>
                <a:cs typeface="Georgia"/>
                <a:sym typeface="Georgia"/>
              </a:rPr>
              <a:t>_</a:t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2734945" y="3993832"/>
            <a:ext cx="173355" cy="300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99CCFF"/>
                </a:solidFill>
                <a:latin typeface="Georgia"/>
                <a:ea typeface="Georgia"/>
                <a:cs typeface="Georgia"/>
                <a:sym typeface="Georgia"/>
              </a:rPr>
              <a:t>+</a:t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C4B24A5A66BC4A84BF8B6566C2D68D" ma:contentTypeVersion="3" ma:contentTypeDescription="Create a new document." ma:contentTypeScope="" ma:versionID="00812e028e34d60760f49c3ec3b5708a">
  <xsd:schema xmlns:xsd="http://www.w3.org/2001/XMLSchema" xmlns:xs="http://www.w3.org/2001/XMLSchema" xmlns:p="http://schemas.microsoft.com/office/2006/metadata/properties" xmlns:ns2="cffbc4e7-1225-49e8-9b8c-57f087688ce1" targetNamespace="http://schemas.microsoft.com/office/2006/metadata/properties" ma:root="true" ma:fieldsID="22147d70db3c53f6bde8313213e69c1b" ns2:_="">
    <xsd:import namespace="cffbc4e7-1225-49e8-9b8c-57f087688c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fbc4e7-1225-49e8-9b8c-57f087688c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0571FE-77E3-477A-9225-2C4395D6A614}"/>
</file>

<file path=customXml/itemProps2.xml><?xml version="1.0" encoding="utf-8"?>
<ds:datastoreItem xmlns:ds="http://schemas.openxmlformats.org/officeDocument/2006/customXml" ds:itemID="{4F7CF9A2-7735-40A7-8FAC-728326843CD4}"/>
</file>

<file path=customXml/itemProps3.xml><?xml version="1.0" encoding="utf-8"?>
<ds:datastoreItem xmlns:ds="http://schemas.openxmlformats.org/officeDocument/2006/customXml" ds:itemID="{9EA53EAF-8138-4D82-9BA7-F6FEC8238A4C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0x0101006AC4B24A5A66BC4A84BF8B6566C2D68D</vt:lpwstr>
  </property>
</Properties>
</file>